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346" r:id="rId3"/>
    <p:sldId id="329" r:id="rId4"/>
    <p:sldId id="342" r:id="rId5"/>
    <p:sldId id="350" r:id="rId6"/>
    <p:sldId id="330" r:id="rId7"/>
    <p:sldId id="349" r:id="rId8"/>
    <p:sldId id="348" r:id="rId9"/>
    <p:sldId id="344" r:id="rId10"/>
    <p:sldId id="331" r:id="rId11"/>
    <p:sldId id="347" r:id="rId12"/>
    <p:sldId id="352" r:id="rId13"/>
    <p:sldId id="353" r:id="rId14"/>
    <p:sldId id="332" r:id="rId15"/>
    <p:sldId id="333" r:id="rId16"/>
    <p:sldId id="356" r:id="rId17"/>
    <p:sldId id="334" r:id="rId18"/>
    <p:sldId id="335" r:id="rId19"/>
    <p:sldId id="336" r:id="rId20"/>
    <p:sldId id="337" r:id="rId21"/>
    <p:sldId id="338" r:id="rId22"/>
    <p:sldId id="351" r:id="rId23"/>
    <p:sldId id="339" r:id="rId24"/>
    <p:sldId id="340" r:id="rId25"/>
    <p:sldId id="345" r:id="rId26"/>
    <p:sldId id="357" r:id="rId27"/>
    <p:sldId id="355" r:id="rId28"/>
    <p:sldId id="363" r:id="rId29"/>
    <p:sldId id="364" r:id="rId30"/>
    <p:sldId id="341" r:id="rId31"/>
    <p:sldId id="358" r:id="rId32"/>
    <p:sldId id="359" r:id="rId33"/>
    <p:sldId id="360" r:id="rId34"/>
    <p:sldId id="361" r:id="rId35"/>
    <p:sldId id="362" r:id="rId36"/>
    <p:sldId id="343" r:id="rId3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evezető" id="{01F5333D-0DCF-4609-A199-AF9BCD037A23}">
          <p14:sldIdLst>
            <p14:sldId id="256"/>
            <p14:sldId id="346"/>
          </p14:sldIdLst>
        </p14:section>
        <p14:section name="PowerShell alapok" id="{5F465EDF-4840-43AC-9ED3-571D88889195}">
          <p14:sldIdLst>
            <p14:sldId id="329"/>
            <p14:sldId id="342"/>
            <p14:sldId id="350"/>
            <p14:sldId id="330"/>
            <p14:sldId id="349"/>
            <p14:sldId id="348"/>
            <p14:sldId id="344"/>
            <p14:sldId id="331"/>
            <p14:sldId id="347"/>
            <p14:sldId id="352"/>
            <p14:sldId id="353"/>
          </p14:sldIdLst>
        </p14:section>
        <p14:section name="PowerShell gyorstalpaló" id="{804676C8-1252-4353-9165-836E3F006EF2}">
          <p14:sldIdLst>
            <p14:sldId id="332"/>
            <p14:sldId id="333"/>
            <p14:sldId id="356"/>
            <p14:sldId id="334"/>
            <p14:sldId id="335"/>
            <p14:sldId id="336"/>
            <p14:sldId id="337"/>
            <p14:sldId id="338"/>
            <p14:sldId id="351"/>
            <p14:sldId id="339"/>
            <p14:sldId id="340"/>
            <p14:sldId id="345"/>
            <p14:sldId id="357"/>
            <p14:sldId id="355"/>
            <p14:sldId id="363"/>
            <p14:sldId id="364"/>
            <p14:sldId id="341"/>
          </p14:sldIdLst>
        </p14:section>
        <p14:section name="Példa feladat" id="{BDA8E961-C297-4B8A-9A90-FCD8364D844C}">
          <p14:sldIdLst>
            <p14:sldId id="358"/>
            <p14:sldId id="359"/>
            <p14:sldId id="360"/>
            <p14:sldId id="361"/>
            <p14:sldId id="362"/>
            <p14:sldId id="34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762536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000" autoAdjust="0"/>
  </p:normalViewPr>
  <p:slideViewPr>
    <p:cSldViewPr>
      <p:cViewPr varScale="1">
        <p:scale>
          <a:sx n="55" d="100"/>
          <a:sy n="55" d="100"/>
        </p:scale>
        <p:origin x="183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2D4CF-7E0B-4DAE-A87C-C1F6FC9C56E1}" type="datetimeFigureOut">
              <a:rPr lang="hu-HU" smtClean="0"/>
              <a:pPr/>
              <a:t>2016. 03. 05.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7415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Utolsó módosítás: 2015.</a:t>
            </a:r>
            <a:r>
              <a:rPr lang="hu-HU" baseline="0" dirty="0" smtClean="0"/>
              <a:t> március 2.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86275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Milyen igéket használnak / használjunk a </a:t>
            </a:r>
            <a:r>
              <a:rPr lang="hu-HU" dirty="0" err="1" smtClean="0"/>
              <a:t>cmdletek</a:t>
            </a:r>
            <a:r>
              <a:rPr lang="hu-HU" baseline="0" dirty="0" smtClean="0"/>
              <a:t> nevében:</a:t>
            </a:r>
          </a:p>
          <a:p>
            <a:r>
              <a:rPr lang="hu-HU" baseline="0" dirty="0" smtClean="0"/>
              <a:t>MSDN. „</a:t>
            </a:r>
            <a:r>
              <a:rPr lang="en-US" baseline="0" dirty="0" smtClean="0"/>
              <a:t>Approved Verbs for Windows PowerShell Commands</a:t>
            </a:r>
            <a:r>
              <a:rPr lang="hu-HU" baseline="0" dirty="0" smtClean="0"/>
              <a:t>”, URL: http://msdn.microsoft.com/en-us/library/ms714428(v=vs.85).aspx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96551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9181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Súgó</a:t>
            </a:r>
            <a:r>
              <a:rPr lang="hu-HU" baseline="0" dirty="0" smtClean="0"/>
              <a:t> a weben:</a:t>
            </a:r>
          </a:p>
          <a:p>
            <a:pPr marL="171450" indent="-171450">
              <a:buFontTx/>
              <a:buChar char="-"/>
            </a:pPr>
            <a:r>
              <a:rPr lang="en-US" b="0" dirty="0" smtClean="0">
                <a:effectLst/>
              </a:rPr>
              <a:t>Windows PowerShell Core </a:t>
            </a:r>
            <a:r>
              <a:rPr lang="en-US" b="0" dirty="0" err="1" smtClean="0">
                <a:effectLst/>
              </a:rPr>
              <a:t>Cmdlet</a:t>
            </a:r>
            <a:r>
              <a:rPr lang="en-US" b="0" dirty="0" smtClean="0">
                <a:effectLst/>
              </a:rPr>
              <a:t> Help Topics</a:t>
            </a:r>
            <a:r>
              <a:rPr lang="hu-HU" b="0" dirty="0" smtClean="0">
                <a:effectLst/>
              </a:rPr>
              <a:t>, http://technet.microsoft.com/en-us/library/hh849695.aspx</a:t>
            </a:r>
          </a:p>
          <a:p>
            <a:pPr marL="171450" indent="-171450">
              <a:buFontTx/>
              <a:buChar char="-"/>
            </a:pPr>
            <a:r>
              <a:rPr lang="en-US" b="0" dirty="0" smtClean="0">
                <a:effectLst/>
              </a:rPr>
              <a:t>Windows PowerShell Core About Help Topics</a:t>
            </a:r>
            <a:r>
              <a:rPr lang="hu-HU" b="0" dirty="0" smtClean="0">
                <a:effectLst/>
              </a:rPr>
              <a:t>, http://technet.microsoft.com/en-us/library/hh847856.aspx</a:t>
            </a:r>
            <a:endParaRPr lang="hu-HU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01578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59343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Figyeljünk, hogy az </a:t>
            </a:r>
            <a:r>
              <a:rPr lang="hu-HU" dirty="0" err="1" smtClean="0"/>
              <a:t>escape</a:t>
            </a:r>
            <a:r>
              <a:rPr lang="hu-HU" dirty="0" smtClean="0"/>
              <a:t> karakter</a:t>
            </a:r>
            <a:r>
              <a:rPr lang="hu-HU" baseline="0" dirty="0" smtClean="0"/>
              <a:t> a </a:t>
            </a:r>
            <a:r>
              <a:rPr lang="hu-HU" baseline="0" dirty="0" err="1" smtClean="0"/>
              <a:t>backtick</a:t>
            </a:r>
            <a:r>
              <a:rPr lang="hu-HU" baseline="0" dirty="0" smtClean="0"/>
              <a:t> (magyar billentyűzeten az </a:t>
            </a:r>
            <a:r>
              <a:rPr lang="hu-HU" baseline="0" dirty="0" err="1" smtClean="0"/>
              <a:t>AltGr</a:t>
            </a:r>
            <a:r>
              <a:rPr lang="hu-HU" baseline="0" dirty="0" smtClean="0"/>
              <a:t>+7)</a:t>
            </a:r>
          </a:p>
          <a:p>
            <a:pPr marL="171450" indent="-171450">
              <a:buFontTx/>
              <a:buChar char="-"/>
            </a:pPr>
            <a:r>
              <a:rPr lang="hu-HU" baseline="0" dirty="0" smtClean="0"/>
              <a:t>`t: tabulátor</a:t>
            </a:r>
          </a:p>
          <a:p>
            <a:pPr marL="171450" indent="-171450">
              <a:buFontTx/>
              <a:buChar char="-"/>
            </a:pPr>
            <a:r>
              <a:rPr lang="hu-HU" baseline="0" dirty="0" smtClean="0"/>
              <a:t>`n: új sor</a:t>
            </a:r>
          </a:p>
          <a:p>
            <a:pPr marL="171450" indent="-171450">
              <a:buFontTx/>
              <a:buChar char="-"/>
            </a:pPr>
            <a:r>
              <a:rPr lang="hu-HU" baseline="0" dirty="0" smtClean="0"/>
              <a:t>`$: $</a:t>
            </a:r>
          </a:p>
          <a:p>
            <a:pPr marL="171450" indent="-171450">
              <a:buFontTx/>
              <a:buChar char="-"/>
            </a:pPr>
            <a:r>
              <a:rPr lang="hu-HU" baseline="0" dirty="0" smtClean="0"/>
              <a:t>Továbbiak: </a:t>
            </a:r>
            <a:r>
              <a:rPr lang="hu-HU" baseline="0" dirty="0" err="1" smtClean="0"/>
              <a:t>about</a:t>
            </a:r>
            <a:r>
              <a:rPr lang="hu-HU" baseline="0" dirty="0" smtClean="0"/>
              <a:t>_</a:t>
            </a:r>
            <a:r>
              <a:rPr lang="hu-HU" baseline="0" dirty="0" err="1" smtClean="0"/>
              <a:t>Escape</a:t>
            </a:r>
            <a:r>
              <a:rPr lang="hu-HU" baseline="0" dirty="0" smtClean="0"/>
              <a:t>_</a:t>
            </a:r>
            <a:r>
              <a:rPr lang="hu-HU" baseline="0" dirty="0" err="1" smtClean="0"/>
              <a:t>Characters</a:t>
            </a:r>
            <a:endParaRPr lang="hu-HU" baseline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74628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39006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298355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43719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csővezetékben mindig típusos, strukturált objektumok utaznak, így</a:t>
            </a:r>
            <a:r>
              <a:rPr lang="hu-HU" baseline="0" dirty="0" smtClean="0"/>
              <a:t> sokkal könnyebb kezelni őket.</a:t>
            </a:r>
          </a:p>
          <a:p>
            <a:endParaRPr lang="hu-HU" baseline="0" dirty="0" smtClean="0"/>
          </a:p>
          <a:p>
            <a:r>
              <a:rPr lang="hu-HU" baseline="0" dirty="0" smtClean="0"/>
              <a:t>A csővezeték hatékonyan van implementálva, érdemes használni.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910E3-7EBE-4883-A496-FDFBBF073366}" type="slidenum">
              <a:rPr lang="hu-HU" smtClean="0"/>
              <a:pPr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54668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2362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Ez egy gyorsan összedobott megoldás, majd a gyakorlati anyagok közé bekerül egy szép változat is:</a:t>
            </a:r>
          </a:p>
          <a:p>
            <a:r>
              <a:rPr lang="hu-HU" dirty="0" smtClean="0"/>
              <a:t>--------------------------------</a:t>
            </a:r>
          </a:p>
          <a:p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$AccessToken</a:t>
            </a:r>
            <a:r>
              <a:rPr lang="hu-H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"XXXXXX"</a:t>
            </a:r>
          </a:p>
          <a:p>
            <a:endParaRPr lang="hu-H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$friendsUri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"https://graph.facebook.com/me/friends?access_token=" +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$AccessToken</a:t>
            </a:r>
            <a:endParaRPr lang="hu-H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$friends = Invoke-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RestMethod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-Uri $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friendsUri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ErrorAction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Stop</a:t>
            </a:r>
          </a:p>
          <a:p>
            <a:endParaRPr lang="hu-H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$friends.data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| % {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$pictureUri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"https://graph.facebook.com/" + $_.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+ "/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picture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large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       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Invoke-WebRequest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-Uri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$pictureUri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-OutFile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($_.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name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+ ".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jpg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")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-ErrorAction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Continue</a:t>
            </a:r>
            <a:endParaRPr lang="hu-H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}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95436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26179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Érdemes</a:t>
            </a:r>
            <a:r>
              <a:rPr lang="hu-HU" baseline="0" dirty="0" smtClean="0"/>
              <a:t> ilyen stílusú fejkommentet használni, mert így a </a:t>
            </a:r>
            <a:r>
              <a:rPr lang="hu-HU" baseline="0" dirty="0" err="1" smtClean="0"/>
              <a:t>Get-Help</a:t>
            </a:r>
            <a:r>
              <a:rPr lang="hu-HU" baseline="0" dirty="0" smtClean="0"/>
              <a:t> tud bővebb információt megadni majd később a saját </a:t>
            </a:r>
            <a:r>
              <a:rPr lang="hu-HU" baseline="0" dirty="0" err="1" smtClean="0"/>
              <a:t>szkriptünkről</a:t>
            </a:r>
            <a:r>
              <a:rPr lang="hu-HU" baseline="0" dirty="0" smtClean="0"/>
              <a:t> is.</a:t>
            </a:r>
          </a:p>
          <a:p>
            <a:endParaRPr lang="hu-HU" baseline="0" dirty="0" smtClean="0"/>
          </a:p>
          <a:p>
            <a:r>
              <a:rPr lang="hu-HU" baseline="0" dirty="0" smtClean="0"/>
              <a:t>A fejkommentben használható elemek listája és további tanácsok:</a:t>
            </a:r>
          </a:p>
          <a:p>
            <a:r>
              <a:rPr lang="hu-HU" baseline="0" dirty="0" smtClean="0"/>
              <a:t>	</a:t>
            </a:r>
            <a:r>
              <a:rPr lang="hu-HU" baseline="0" dirty="0" err="1" smtClean="0"/>
              <a:t>Get-Help</a:t>
            </a:r>
            <a:r>
              <a:rPr lang="hu-HU" baseline="0" dirty="0" smtClean="0"/>
              <a:t> </a:t>
            </a:r>
            <a:r>
              <a:rPr lang="hu-HU" b="0" dirty="0" err="1" smtClean="0">
                <a:effectLst/>
              </a:rPr>
              <a:t>about</a:t>
            </a:r>
            <a:r>
              <a:rPr lang="hu-HU" b="0" dirty="0" smtClean="0">
                <a:effectLst/>
              </a:rPr>
              <a:t>_Comment_</a:t>
            </a:r>
            <a:r>
              <a:rPr lang="hu-HU" b="0" dirty="0" err="1" smtClean="0">
                <a:effectLst/>
              </a:rPr>
              <a:t>Based</a:t>
            </a:r>
            <a:r>
              <a:rPr lang="hu-HU" b="0" dirty="0" smtClean="0">
                <a:effectLst/>
              </a:rPr>
              <a:t>_</a:t>
            </a:r>
            <a:r>
              <a:rPr lang="hu-HU" b="0" dirty="0" err="1" smtClean="0">
                <a:effectLst/>
              </a:rPr>
              <a:t>Help</a:t>
            </a:r>
            <a:endParaRPr lang="hu-HU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77656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Bővebben a felhasználható</a:t>
            </a:r>
            <a:r>
              <a:rPr lang="hu-HU" baseline="0" dirty="0" smtClean="0"/>
              <a:t> tulajdonságok és ellenőrzések:</a:t>
            </a:r>
          </a:p>
          <a:p>
            <a:r>
              <a:rPr lang="hu-HU" b="0" baseline="0" dirty="0" smtClean="0"/>
              <a:t>- PowerShell </a:t>
            </a:r>
            <a:r>
              <a:rPr lang="hu-HU" b="0" baseline="0" dirty="0" err="1" smtClean="0"/>
              <a:t>help</a:t>
            </a:r>
            <a:r>
              <a:rPr lang="hu-HU" b="0" baseline="0" dirty="0" smtClean="0"/>
              <a:t>: </a:t>
            </a:r>
            <a:r>
              <a:rPr lang="hu-HU" b="0" dirty="0" err="1" smtClean="0">
                <a:effectLst/>
              </a:rPr>
              <a:t>about</a:t>
            </a:r>
            <a:r>
              <a:rPr lang="hu-HU" b="0" dirty="0" smtClean="0">
                <a:effectLst/>
              </a:rPr>
              <a:t>_</a:t>
            </a:r>
            <a:r>
              <a:rPr lang="hu-HU" b="0" dirty="0" err="1" smtClean="0">
                <a:effectLst/>
              </a:rPr>
              <a:t>Functions</a:t>
            </a:r>
            <a:r>
              <a:rPr lang="hu-HU" b="0" dirty="0" smtClean="0">
                <a:effectLst/>
              </a:rPr>
              <a:t>_Advanced_</a:t>
            </a:r>
            <a:r>
              <a:rPr lang="hu-HU" b="0" dirty="0" err="1" smtClean="0">
                <a:effectLst/>
              </a:rPr>
              <a:t>Parameters</a:t>
            </a:r>
            <a:r>
              <a:rPr lang="hu-HU" b="0" dirty="0" smtClean="0">
                <a:effectLst/>
              </a:rPr>
              <a:t>, http://technet.microsoft.com/en-us/library/hh847743.aspx</a:t>
            </a:r>
            <a:endParaRPr lang="hu-HU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2947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33467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Egy lehetséges megoldás:</a:t>
            </a:r>
          </a:p>
          <a:p>
            <a:endParaRPr lang="hu-HU" dirty="0" smtClean="0"/>
          </a:p>
          <a:p>
            <a:r>
              <a:rPr lang="hu-HU" dirty="0" err="1" smtClean="0"/>
              <a:t>$svchosts</a:t>
            </a:r>
            <a:r>
              <a:rPr lang="hu-HU" dirty="0" smtClean="0"/>
              <a:t> = </a:t>
            </a:r>
            <a:r>
              <a:rPr lang="hu-HU" dirty="0" err="1" smtClean="0"/>
              <a:t>Get-Process</a:t>
            </a:r>
            <a:r>
              <a:rPr lang="hu-HU" dirty="0" smtClean="0"/>
              <a:t> | </a:t>
            </a:r>
            <a:r>
              <a:rPr lang="hu-HU" dirty="0" err="1" smtClean="0"/>
              <a:t>Where-Object</a:t>
            </a:r>
            <a:r>
              <a:rPr lang="hu-HU" dirty="0" smtClean="0"/>
              <a:t> {$_.</a:t>
            </a:r>
            <a:r>
              <a:rPr lang="hu-HU" dirty="0" err="1" smtClean="0"/>
              <a:t>ProcessName</a:t>
            </a:r>
            <a:r>
              <a:rPr lang="hu-HU" dirty="0" smtClean="0"/>
              <a:t> </a:t>
            </a:r>
            <a:r>
              <a:rPr lang="hu-HU" dirty="0" err="1" smtClean="0"/>
              <a:t>-eq</a:t>
            </a:r>
            <a:r>
              <a:rPr lang="hu-HU" dirty="0" smtClean="0"/>
              <a:t> "</a:t>
            </a:r>
            <a:r>
              <a:rPr lang="hu-HU" dirty="0" err="1" smtClean="0"/>
              <a:t>svchost</a:t>
            </a:r>
            <a:r>
              <a:rPr lang="hu-HU" dirty="0" smtClean="0"/>
              <a:t>"}</a:t>
            </a:r>
          </a:p>
          <a:p>
            <a:r>
              <a:rPr lang="hu-HU" dirty="0" err="1" smtClean="0"/>
              <a:t>Write-Output</a:t>
            </a:r>
            <a:r>
              <a:rPr lang="hu-HU" dirty="0" smtClean="0"/>
              <a:t> "</a:t>
            </a:r>
            <a:r>
              <a:rPr lang="hu-HU" dirty="0" err="1" smtClean="0"/>
              <a:t>Selected</a:t>
            </a:r>
            <a:r>
              <a:rPr lang="hu-HU" dirty="0" smtClean="0"/>
              <a:t> $(</a:t>
            </a:r>
            <a:r>
              <a:rPr lang="hu-HU" dirty="0" err="1" smtClean="0"/>
              <a:t>$svchosts.Length</a:t>
            </a:r>
            <a:r>
              <a:rPr lang="hu-HU" dirty="0" smtClean="0"/>
              <a:t>) </a:t>
            </a:r>
            <a:r>
              <a:rPr lang="hu-HU" dirty="0" err="1" smtClean="0"/>
              <a:t>svchost</a:t>
            </a:r>
            <a:r>
              <a:rPr lang="hu-HU" dirty="0" smtClean="0"/>
              <a:t> </a:t>
            </a:r>
            <a:r>
              <a:rPr lang="hu-HU" dirty="0" err="1" smtClean="0"/>
              <a:t>processes</a:t>
            </a:r>
            <a:r>
              <a:rPr lang="hu-HU" dirty="0" smtClean="0"/>
              <a:t>"</a:t>
            </a:r>
          </a:p>
          <a:p>
            <a:endParaRPr lang="hu-HU" dirty="0" smtClean="0"/>
          </a:p>
          <a:p>
            <a:r>
              <a:rPr lang="hu-HU" dirty="0" err="1" smtClean="0"/>
              <a:t>if</a:t>
            </a:r>
            <a:r>
              <a:rPr lang="hu-HU" dirty="0" smtClean="0"/>
              <a:t> ((</a:t>
            </a:r>
            <a:r>
              <a:rPr lang="hu-HU" dirty="0" err="1" smtClean="0"/>
              <a:t>$svchosts</a:t>
            </a:r>
            <a:r>
              <a:rPr lang="hu-HU" dirty="0" smtClean="0"/>
              <a:t> | </a:t>
            </a:r>
            <a:r>
              <a:rPr lang="hu-HU" dirty="0" err="1" smtClean="0"/>
              <a:t>Measure-Object</a:t>
            </a:r>
            <a:r>
              <a:rPr lang="hu-HU" dirty="0" smtClean="0"/>
              <a:t> </a:t>
            </a:r>
            <a:r>
              <a:rPr lang="hu-HU" dirty="0" err="1" smtClean="0"/>
              <a:t>-property</a:t>
            </a:r>
            <a:r>
              <a:rPr lang="hu-HU" dirty="0" smtClean="0"/>
              <a:t> WS </a:t>
            </a:r>
            <a:r>
              <a:rPr lang="hu-HU" dirty="0" err="1" smtClean="0"/>
              <a:t>-maximum</a:t>
            </a:r>
            <a:r>
              <a:rPr lang="hu-HU" dirty="0" smtClean="0"/>
              <a:t>).Maximum </a:t>
            </a:r>
            <a:r>
              <a:rPr lang="hu-HU" dirty="0" err="1" smtClean="0"/>
              <a:t>-gt</a:t>
            </a:r>
            <a:r>
              <a:rPr lang="hu-HU" dirty="0" smtClean="0"/>
              <a:t> 10MB)</a:t>
            </a:r>
          </a:p>
          <a:p>
            <a:r>
              <a:rPr lang="hu-HU" dirty="0" smtClean="0"/>
              <a:t>{</a:t>
            </a:r>
          </a:p>
          <a:p>
            <a:r>
              <a:rPr lang="hu-HU" dirty="0" smtClean="0"/>
              <a:t>    </a:t>
            </a:r>
            <a:r>
              <a:rPr lang="hu-HU" dirty="0" err="1" smtClean="0"/>
              <a:t>Write-Output</a:t>
            </a:r>
            <a:r>
              <a:rPr lang="hu-HU" dirty="0" smtClean="0"/>
              <a:t> "</a:t>
            </a:r>
            <a:r>
              <a:rPr lang="hu-HU" dirty="0" err="1" smtClean="0"/>
              <a:t>Too</a:t>
            </a:r>
            <a:r>
              <a:rPr lang="hu-HU" dirty="0" smtClean="0"/>
              <a:t> </a:t>
            </a:r>
            <a:r>
              <a:rPr lang="hu-HU" dirty="0" err="1" smtClean="0"/>
              <a:t>much</a:t>
            </a:r>
            <a:r>
              <a:rPr lang="hu-HU" dirty="0" smtClean="0"/>
              <a:t> </a:t>
            </a:r>
            <a:r>
              <a:rPr lang="hu-HU" dirty="0" err="1" smtClean="0"/>
              <a:t>memory</a:t>
            </a:r>
            <a:r>
              <a:rPr lang="hu-HU" dirty="0" smtClean="0"/>
              <a:t> </a:t>
            </a:r>
            <a:r>
              <a:rPr lang="hu-HU" dirty="0" err="1" smtClean="0"/>
              <a:t>consumed</a:t>
            </a:r>
            <a:r>
              <a:rPr lang="hu-HU" dirty="0" smtClean="0"/>
              <a:t>.."</a:t>
            </a:r>
          </a:p>
          <a:p>
            <a:r>
              <a:rPr lang="hu-HU" dirty="0" smtClean="0"/>
              <a:t>}</a:t>
            </a:r>
          </a:p>
          <a:p>
            <a:r>
              <a:rPr lang="hu-HU" dirty="0" err="1" smtClean="0"/>
              <a:t>else</a:t>
            </a:r>
            <a:endParaRPr lang="hu-HU" dirty="0" smtClean="0"/>
          </a:p>
          <a:p>
            <a:r>
              <a:rPr lang="hu-HU" dirty="0" smtClean="0"/>
              <a:t>{</a:t>
            </a:r>
          </a:p>
          <a:p>
            <a:r>
              <a:rPr lang="hu-HU" dirty="0" smtClean="0"/>
              <a:t>    </a:t>
            </a:r>
            <a:r>
              <a:rPr lang="hu-HU" dirty="0" err="1" smtClean="0"/>
              <a:t>Write-Output</a:t>
            </a:r>
            <a:r>
              <a:rPr lang="hu-HU" dirty="0" smtClean="0"/>
              <a:t> "</a:t>
            </a:r>
            <a:r>
              <a:rPr lang="hu-HU" dirty="0" err="1" smtClean="0"/>
              <a:t>Memory</a:t>
            </a:r>
            <a:r>
              <a:rPr lang="hu-HU" dirty="0" smtClean="0"/>
              <a:t> ok"</a:t>
            </a:r>
          </a:p>
          <a:p>
            <a:r>
              <a:rPr lang="hu-HU" dirty="0" smtClean="0"/>
              <a:t>}</a:t>
            </a:r>
          </a:p>
          <a:p>
            <a:endParaRPr lang="hu-HU" dirty="0" smtClean="0"/>
          </a:p>
          <a:p>
            <a:r>
              <a:rPr lang="hu-HU" dirty="0" smtClean="0"/>
              <a:t>-----</a:t>
            </a:r>
          </a:p>
          <a:p>
            <a:r>
              <a:rPr lang="hu-HU" dirty="0" smtClean="0"/>
              <a:t>Vagy </a:t>
            </a:r>
            <a:r>
              <a:rPr lang="hu-HU" dirty="0" err="1" smtClean="0"/>
              <a:t>powershellesebben</a:t>
            </a:r>
            <a:r>
              <a:rPr lang="hu-HU" dirty="0" smtClean="0"/>
              <a:t>:</a:t>
            </a:r>
          </a:p>
          <a:p>
            <a:endParaRPr lang="hu-HU" dirty="0" smtClean="0"/>
          </a:p>
          <a:p>
            <a:r>
              <a:rPr lang="hu-HU" dirty="0" smtClean="0"/>
              <a:t>(</a:t>
            </a:r>
            <a:r>
              <a:rPr lang="hu-HU" dirty="0" err="1" smtClean="0"/>
              <a:t>Get-Process</a:t>
            </a:r>
            <a:r>
              <a:rPr lang="hu-HU" dirty="0" smtClean="0"/>
              <a:t> | </a:t>
            </a:r>
            <a:r>
              <a:rPr lang="hu-HU" dirty="0" err="1" smtClean="0"/>
              <a:t>Where-Object</a:t>
            </a:r>
            <a:r>
              <a:rPr lang="hu-HU" dirty="0" smtClean="0"/>
              <a:t> {$_.</a:t>
            </a:r>
            <a:r>
              <a:rPr lang="hu-HU" dirty="0" err="1" smtClean="0"/>
              <a:t>ProcessName</a:t>
            </a:r>
            <a:r>
              <a:rPr lang="hu-HU" dirty="0" smtClean="0"/>
              <a:t> </a:t>
            </a:r>
            <a:r>
              <a:rPr lang="hu-HU" dirty="0" err="1" smtClean="0"/>
              <a:t>-eq</a:t>
            </a:r>
            <a:r>
              <a:rPr lang="hu-HU" dirty="0" smtClean="0"/>
              <a:t> "</a:t>
            </a:r>
            <a:r>
              <a:rPr lang="hu-HU" dirty="0" err="1" smtClean="0"/>
              <a:t>svchost</a:t>
            </a:r>
            <a:r>
              <a:rPr lang="hu-HU" dirty="0" smtClean="0"/>
              <a:t>"} | </a:t>
            </a:r>
            <a:r>
              <a:rPr lang="hu-HU" dirty="0" err="1" smtClean="0"/>
              <a:t>Measure-Object</a:t>
            </a:r>
            <a:r>
              <a:rPr lang="hu-HU" dirty="0" smtClean="0"/>
              <a:t> </a:t>
            </a:r>
            <a:r>
              <a:rPr lang="hu-HU" dirty="0" err="1" smtClean="0"/>
              <a:t>-property</a:t>
            </a:r>
            <a:r>
              <a:rPr lang="hu-HU" dirty="0" smtClean="0"/>
              <a:t> WS </a:t>
            </a:r>
            <a:r>
              <a:rPr lang="hu-HU" dirty="0" err="1" smtClean="0"/>
              <a:t>-maximum</a:t>
            </a:r>
            <a:r>
              <a:rPr lang="hu-HU" dirty="0" smtClean="0"/>
              <a:t>).Maximum</a:t>
            </a:r>
            <a:r>
              <a:rPr lang="hu-HU" baseline="0" dirty="0" smtClean="0"/>
              <a:t> </a:t>
            </a:r>
            <a:r>
              <a:rPr lang="hu-HU" baseline="0" dirty="0" err="1" smtClean="0"/>
              <a:t>-gt</a:t>
            </a:r>
            <a:r>
              <a:rPr lang="hu-HU" baseline="0" dirty="0" smtClean="0"/>
              <a:t> 10MB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>
                <a:solidFill>
                  <a:prstClr val="black"/>
                </a:solidFill>
              </a:rPr>
              <a:pPr/>
              <a:t>24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2248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43733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93531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58376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Bővebben:</a:t>
            </a:r>
            <a:r>
              <a:rPr lang="hu-HU" baseline="0" dirty="0" smtClean="0"/>
              <a:t> </a:t>
            </a:r>
          </a:p>
          <a:p>
            <a:r>
              <a:rPr lang="hu-HU" baseline="0" dirty="0" smtClean="0"/>
              <a:t>	</a:t>
            </a:r>
            <a:r>
              <a:rPr lang="hu-HU" baseline="0" dirty="0" err="1" smtClean="0"/>
              <a:t>Get-Help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about</a:t>
            </a:r>
            <a:r>
              <a:rPr lang="hu-HU" baseline="0" dirty="0" smtClean="0"/>
              <a:t>_</a:t>
            </a:r>
            <a:r>
              <a:rPr lang="hu-HU" baseline="0" dirty="0" err="1" smtClean="0"/>
              <a:t>CommonParameters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792091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Lásd a súgóban: </a:t>
            </a:r>
            <a:r>
              <a:rPr lang="hu-HU" dirty="0" err="1" smtClean="0"/>
              <a:t>about</a:t>
            </a:r>
            <a:r>
              <a:rPr lang="hu-HU" dirty="0" smtClean="0"/>
              <a:t>_</a:t>
            </a:r>
            <a:r>
              <a:rPr lang="hu-HU" dirty="0" err="1" smtClean="0"/>
              <a:t>Throw</a:t>
            </a:r>
            <a:r>
              <a:rPr lang="hu-HU" dirty="0" smtClean="0"/>
              <a:t>, </a:t>
            </a:r>
            <a:r>
              <a:rPr lang="hu-HU" dirty="0" err="1" smtClean="0"/>
              <a:t>about</a:t>
            </a:r>
            <a:r>
              <a:rPr lang="hu-HU" dirty="0" smtClean="0"/>
              <a:t>_</a:t>
            </a:r>
            <a:r>
              <a:rPr lang="hu-HU" dirty="0" err="1" smtClean="0"/>
              <a:t>Try</a:t>
            </a:r>
            <a:r>
              <a:rPr lang="hu-HU" dirty="0" smtClean="0"/>
              <a:t>_</a:t>
            </a:r>
            <a:r>
              <a:rPr lang="hu-HU" dirty="0" err="1" smtClean="0"/>
              <a:t>Catch</a:t>
            </a:r>
            <a:r>
              <a:rPr lang="hu-HU" dirty="0" smtClean="0"/>
              <a:t>_</a:t>
            </a:r>
            <a:r>
              <a:rPr lang="hu-HU" dirty="0" err="1" smtClean="0"/>
              <a:t>Finally</a:t>
            </a:r>
            <a:r>
              <a:rPr lang="hu-HU" dirty="0" smtClean="0"/>
              <a:t> </a:t>
            </a:r>
          </a:p>
          <a:p>
            <a:endParaRPr lang="hu-HU" dirty="0" smtClean="0"/>
          </a:p>
          <a:p>
            <a:r>
              <a:rPr lang="hu-HU" dirty="0" smtClean="0"/>
              <a:t>Soós</a:t>
            </a:r>
            <a:r>
              <a:rPr lang="hu-HU" baseline="0" dirty="0" smtClean="0"/>
              <a:t> Tibor PS könyvéből: </a:t>
            </a:r>
          </a:p>
          <a:p>
            <a:r>
              <a:rPr lang="hu-HU" baseline="0" dirty="0" smtClean="0"/>
              <a:t>„A </a:t>
            </a:r>
            <a:r>
              <a:rPr lang="hu-HU" baseline="0" dirty="0" err="1" smtClean="0"/>
              <a:t>PowerShellben</a:t>
            </a:r>
            <a:r>
              <a:rPr lang="hu-HU" baseline="0" dirty="0" smtClean="0"/>
              <a:t> két hibafajta van, a „</a:t>
            </a:r>
            <a:r>
              <a:rPr lang="hu-HU" baseline="0" dirty="0" err="1" smtClean="0"/>
              <a:t>terminating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error</a:t>
            </a:r>
            <a:r>
              <a:rPr lang="hu-HU" baseline="0" dirty="0" smtClean="0"/>
              <a:t>”, azaz a futást mindenképpen megszakító, és a „</a:t>
            </a:r>
            <a:r>
              <a:rPr lang="hu-HU" baseline="0" dirty="0" err="1" smtClean="0"/>
              <a:t>nonterminating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error</a:t>
            </a:r>
            <a:r>
              <a:rPr lang="hu-HU" baseline="0" dirty="0" smtClean="0"/>
              <a:t>”, azaz a futást nem feltétlenül megszakító hiba.</a:t>
            </a:r>
          </a:p>
          <a:p>
            <a:pPr marL="171450" indent="-171450">
              <a:buFontTx/>
              <a:buChar char="-"/>
            </a:pPr>
            <a:r>
              <a:rPr lang="hu-HU" baseline="0" dirty="0" smtClean="0"/>
              <a:t>Megszakító hibák például a szintaktikai hibák, amikor elgépelünk valamit. Vagy például amikor nullával szeretnénk osztani. Mi magunk is generálhatunk ilyen hibákat a korábban már látott </a:t>
            </a:r>
            <a:r>
              <a:rPr lang="hu-HU" baseline="0" dirty="0" err="1" smtClean="0"/>
              <a:t>throw</a:t>
            </a:r>
            <a:r>
              <a:rPr lang="hu-HU" baseline="0" dirty="0" smtClean="0"/>
              <a:t> kulcsszóval, amikor például egy függvényünknek nem ad át a felhasználó minden fontos paramétert.</a:t>
            </a:r>
          </a:p>
          <a:p>
            <a:pPr marL="171450" indent="-171450">
              <a:buFontTx/>
              <a:buChar char="-"/>
            </a:pPr>
            <a:r>
              <a:rPr lang="hu-HU" baseline="0" dirty="0" smtClean="0"/>
              <a:t>Előfordulhatnak olyan hibák, amelyek előállásakor nem kívánjuk, hogy a </a:t>
            </a:r>
            <a:r>
              <a:rPr lang="hu-HU" baseline="0" dirty="0" err="1" smtClean="0"/>
              <a:t>szkript</a:t>
            </a:r>
            <a:r>
              <a:rPr lang="hu-HU" baseline="0" dirty="0" smtClean="0"/>
              <a:t> futása megszakadjon, de azért szeretnénk értesülni ezekről. Ez főleg olyan </a:t>
            </a:r>
            <a:r>
              <a:rPr lang="hu-HU" baseline="0" dirty="0" err="1" smtClean="0"/>
              <a:t>cmdleteknél</a:t>
            </a:r>
            <a:r>
              <a:rPr lang="hu-HU" baseline="0" dirty="0" smtClean="0"/>
              <a:t> és függvényeknél jöhet jól, amelyek csőelemeket dolgoznak fel, és egy-két csőelem esetében megengedjük, hogy ne fusson le a </a:t>
            </a:r>
            <a:r>
              <a:rPr lang="hu-HU" baseline="0" dirty="0" err="1" smtClean="0"/>
              <a:t>szkript</a:t>
            </a:r>
            <a:r>
              <a:rPr lang="hu-HU" baseline="0" dirty="0" smtClean="0"/>
              <a:t>, de azért a többi elemre nyugodtan próbálkozzon.”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6880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6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Get-Process | Select-Object id, name -first 2 | format-list</a:t>
            </a: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663A8A-88FA-4BEA-BA73-45BA4D99D6BE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16587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031157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885074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295651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MSDN. „</a:t>
            </a:r>
            <a:r>
              <a:rPr lang="hu-HU" dirty="0" err="1" smtClean="0"/>
              <a:t>FileSystemAccessRule</a:t>
            </a:r>
            <a:r>
              <a:rPr lang="hu-HU" dirty="0" smtClean="0"/>
              <a:t> </a:t>
            </a:r>
            <a:r>
              <a:rPr lang="hu-HU" dirty="0" err="1" smtClean="0"/>
              <a:t>Class</a:t>
            </a:r>
            <a:r>
              <a:rPr lang="hu-HU" dirty="0" smtClean="0"/>
              <a:t>”, URL: http://msdn.microsoft.com/en-us/library/system.security.accesscontrol.filesystemaccessrule.aspx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591484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009569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24418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err="1" smtClean="0"/>
              <a:t>Soós</a:t>
            </a:r>
            <a:r>
              <a:rPr lang="en-US" dirty="0" smtClean="0"/>
              <a:t> Tibor</a:t>
            </a:r>
            <a:r>
              <a:rPr lang="hu-HU" dirty="0" smtClean="0"/>
              <a:t>.</a:t>
            </a:r>
            <a:r>
              <a:rPr lang="en-US" dirty="0" smtClean="0"/>
              <a:t> </a:t>
            </a:r>
            <a:r>
              <a:rPr lang="hu-HU" dirty="0" smtClean="0"/>
              <a:t>„</a:t>
            </a:r>
            <a:r>
              <a:rPr lang="en-US" dirty="0" smtClean="0"/>
              <a:t>Microsoft PowerShell 2.0 </a:t>
            </a:r>
            <a:r>
              <a:rPr lang="en-US" dirty="0" err="1" smtClean="0"/>
              <a:t>rendszergazdáknak</a:t>
            </a:r>
            <a:r>
              <a:rPr lang="en-US" dirty="0" smtClean="0"/>
              <a:t> – </a:t>
            </a:r>
            <a:r>
              <a:rPr lang="en-US" dirty="0" err="1" smtClean="0"/>
              <a:t>elmélet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gyakorlat</a:t>
            </a:r>
            <a:r>
              <a:rPr lang="hu-HU" dirty="0" smtClean="0"/>
              <a:t>”, Microsoft Magyarország, 2010. URL:</a:t>
            </a:r>
            <a:r>
              <a:rPr lang="hu-HU" baseline="0" dirty="0" smtClean="0"/>
              <a:t> http://mek.oszk.hu/10400/10402/</a:t>
            </a:r>
          </a:p>
          <a:p>
            <a:pPr marL="171450" indent="-171450">
              <a:buFontTx/>
              <a:buChar char="-"/>
            </a:pPr>
            <a:r>
              <a:rPr lang="hu-HU" baseline="0" dirty="0" smtClean="0"/>
              <a:t>Microsoft, </a:t>
            </a:r>
            <a:r>
              <a:rPr lang="en-US" baseline="0" dirty="0" smtClean="0"/>
              <a:t>Windows PowerShell 4.0 and Other Quick Reference Guides</a:t>
            </a:r>
            <a:r>
              <a:rPr lang="hu-HU" baseline="0" dirty="0" smtClean="0"/>
              <a:t>, URL: http://www.microsoft.com/en-us/download/details.aspx?id=42554</a:t>
            </a:r>
          </a:p>
          <a:p>
            <a:pPr marL="171450" indent="-171450">
              <a:buFontTx/>
              <a:buChar char="-"/>
            </a:pPr>
            <a:r>
              <a:rPr lang="hu-HU" baseline="0" dirty="0" err="1" smtClean="0"/>
              <a:t>Dzone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Refcardz</a:t>
            </a:r>
            <a:r>
              <a:rPr lang="hu-HU" baseline="0" dirty="0" smtClean="0"/>
              <a:t>. „Windows </a:t>
            </a:r>
            <a:r>
              <a:rPr lang="hu-HU" baseline="0" dirty="0" err="1" smtClean="0"/>
              <a:t>PowerShell</a:t>
            </a:r>
            <a:r>
              <a:rPr lang="hu-HU" baseline="0" dirty="0" smtClean="0"/>
              <a:t>”, URL: http://refcardz.dzone.com/refcardz/windows-powershell</a:t>
            </a:r>
          </a:p>
          <a:p>
            <a:pPr marL="0" indent="0">
              <a:buFontTx/>
              <a:buNone/>
            </a:pPr>
            <a:endParaRPr lang="hu-HU" baseline="0" dirty="0" smtClean="0"/>
          </a:p>
          <a:p>
            <a:pPr marL="171450" indent="-171450">
              <a:buFontTx/>
              <a:buChar char="-"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1538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Microsoft korábban a szervertermékeiben</a:t>
            </a:r>
            <a:r>
              <a:rPr lang="hu-HU" baseline="0" dirty="0" smtClean="0"/>
              <a:t> a funkcionalitás nagy részét a </a:t>
            </a:r>
            <a:r>
              <a:rPr lang="hu-HU" baseline="0" dirty="0" err="1" smtClean="0"/>
              <a:t>GUI-n</a:t>
            </a:r>
            <a:r>
              <a:rPr lang="hu-HU" baseline="0" dirty="0" smtClean="0"/>
              <a:t> keresztül tette elérhetővé. Ez a PowerShell megjelenésével megváltozott, </a:t>
            </a:r>
            <a:r>
              <a:rPr lang="hu-HU" baseline="0" dirty="0" err="1" smtClean="0"/>
              <a:t>azót</a:t>
            </a:r>
            <a:r>
              <a:rPr lang="hu-HU" baseline="0" dirty="0" smtClean="0"/>
              <a:t> az az irány, hogy a teljes </a:t>
            </a:r>
            <a:r>
              <a:rPr lang="hu-HU" baseline="0" dirty="0" err="1" smtClean="0"/>
              <a:t>funkcionitás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PowerShellen</a:t>
            </a:r>
            <a:r>
              <a:rPr lang="hu-HU" baseline="0" dirty="0" smtClean="0"/>
              <a:t> keresztül érhető el, és ennek a gyakran használt részeit kivezetik a </a:t>
            </a:r>
            <a:r>
              <a:rPr lang="hu-HU" baseline="0" dirty="0" err="1" smtClean="0"/>
              <a:t>GUI-ra</a:t>
            </a:r>
            <a:r>
              <a:rPr lang="hu-HU" baseline="0" dirty="0" smtClean="0"/>
              <a:t> (de a háttérben az is tulajdonképpen PowerShell parancsokat hív).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Ábra forrása:</a:t>
            </a:r>
            <a:r>
              <a:rPr lang="hu-HU" baseline="0" dirty="0" smtClean="0"/>
              <a:t> Soós Tibor, </a:t>
            </a:r>
            <a:r>
              <a:rPr lang="hu-HU" dirty="0" smtClean="0"/>
              <a:t>Windows Server 2008 </a:t>
            </a:r>
            <a:r>
              <a:rPr lang="hu-HU" dirty="0" smtClean="0">
                <a:solidFill>
                  <a:srgbClr val="FF3300"/>
                </a:solidFill>
                <a:latin typeface="Segoe Light" pitchFamily="34" charset="0"/>
              </a:rPr>
              <a:t>{ </a:t>
            </a:r>
            <a:r>
              <a:rPr lang="hu-HU" dirty="0" smtClean="0"/>
              <a:t>PowerShell </a:t>
            </a:r>
            <a:r>
              <a:rPr lang="hu-HU" dirty="0" smtClean="0">
                <a:solidFill>
                  <a:srgbClr val="FF3300"/>
                </a:solidFill>
                <a:latin typeface="Segoe Light" pitchFamily="34" charset="0"/>
              </a:rPr>
              <a:t>}, http://www.microsoft.com/hun/dl.aspx?id=45d50c9b-c4b5-440c-8eb2-cd6e01a79464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A9213D-4C4A-4EDA-AB70-5C6C201E97DD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746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hu-HU" dirty="0" err="1" smtClean="0"/>
              <a:t>NuGet</a:t>
            </a:r>
            <a:r>
              <a:rPr lang="hu-HU" dirty="0" smtClean="0"/>
              <a:t>: http://docs.nuget.org/docs/reference/package-manager-console-powershell-reference</a:t>
            </a:r>
          </a:p>
          <a:p>
            <a:pPr marL="171450" indent="-171450">
              <a:buFontTx/>
              <a:buChar char="-"/>
            </a:pPr>
            <a:r>
              <a:rPr lang="hu-HU" dirty="0" err="1" smtClean="0"/>
              <a:t>VMware</a:t>
            </a:r>
            <a:r>
              <a:rPr lang="hu-HU" dirty="0" smtClean="0"/>
              <a:t> </a:t>
            </a:r>
            <a:r>
              <a:rPr lang="hu-HU" dirty="0" err="1" smtClean="0"/>
              <a:t>PowerCLI</a:t>
            </a:r>
            <a:r>
              <a:rPr lang="hu-HU" dirty="0" smtClean="0"/>
              <a:t>, http://www.vmware.com/go/powercli</a:t>
            </a:r>
          </a:p>
          <a:p>
            <a:pPr marL="171450" indent="-171450">
              <a:buFontTx/>
              <a:buChar char="-"/>
            </a:pPr>
            <a:r>
              <a:rPr lang="hu-HU" dirty="0" smtClean="0"/>
              <a:t>AWS: http://aws.amazon.com/powershell/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34417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b="0" dirty="0" smtClean="0"/>
              <a:t>Windows Management Framework 4.0, http://www.microsoft.com/en-us/download/details.aspx?id=40855</a:t>
            </a:r>
          </a:p>
          <a:p>
            <a:endParaRPr lang="hu-HU" b="0" dirty="0" smtClean="0"/>
          </a:p>
          <a:p>
            <a:r>
              <a:rPr lang="hu-HU" b="0" dirty="0" smtClean="0"/>
              <a:t>A korábbi PowerShell verziók</a:t>
            </a:r>
            <a:r>
              <a:rPr lang="hu-HU" b="0" baseline="0" dirty="0" smtClean="0"/>
              <a:t> elérhetőek Windows </a:t>
            </a:r>
            <a:r>
              <a:rPr lang="hu-HU" b="0" baseline="0" dirty="0" err="1" smtClean="0"/>
              <a:t>XP-re</a:t>
            </a:r>
            <a:r>
              <a:rPr lang="hu-HU" b="0" baseline="0" dirty="0" smtClean="0"/>
              <a:t> is, de a 3.0-tól kezdve már nem. Ennek megfelelően Windows XP használata nem javasolt a házi feladatok megoldása során.</a:t>
            </a:r>
          </a:p>
          <a:p>
            <a:endParaRPr lang="hu-HU" b="0" baseline="0" dirty="0" smtClean="0"/>
          </a:p>
          <a:p>
            <a:r>
              <a:rPr lang="hu-HU" b="0" baseline="0" dirty="0" smtClean="0"/>
              <a:t>Az 5.0-ás változat jelenleg </a:t>
            </a:r>
            <a:r>
              <a:rPr lang="hu-HU" b="0" baseline="0" dirty="0" err="1" smtClean="0"/>
              <a:t>Preview</a:t>
            </a:r>
            <a:r>
              <a:rPr lang="hu-HU" b="0" baseline="0" dirty="0" smtClean="0"/>
              <a:t> állapotban van.</a:t>
            </a:r>
            <a:endParaRPr lang="hu-HU" b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7328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95587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01466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7835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374767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46435"/>
            <a:ext cx="6400800" cy="1277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635635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-17463" y="6413500"/>
            <a:ext cx="3649663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Budapesti Műszaki és Gazdaságtudományi Egyetem</a:t>
            </a:r>
          </a:p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Méréstechnika és Információs Rendszerek Tanszék</a:t>
            </a:r>
          </a:p>
        </p:txBody>
      </p:sp>
      <p:pic>
        <p:nvPicPr>
          <p:cNvPr id="9" name="Picture 18" descr="muegyetem_logo_bord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6384925"/>
            <a:ext cx="1666875" cy="473075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2622" y="5250846"/>
            <a:ext cx="1888860" cy="637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214678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596" y="2844792"/>
            <a:ext cx="7776000" cy="1362075"/>
          </a:xfr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596" y="4195773"/>
            <a:ext cx="7772400" cy="1500187"/>
          </a:xfrm>
          <a:ln>
            <a:solidFill>
              <a:srgbClr val="000000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7414" y="836578"/>
            <a:ext cx="4378386" cy="551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199" y="836577"/>
            <a:ext cx="4341873" cy="5513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214678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214678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413" y="1019142"/>
            <a:ext cx="8872659" cy="5367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50960" y="0"/>
            <a:ext cx="7493040" cy="720000"/>
          </a:xfrm>
          <a:ln w="19050"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4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églalap 4"/>
          <p:cNvSpPr/>
          <p:nvPr userDrawn="1"/>
        </p:nvSpPr>
        <p:spPr>
          <a:xfrm>
            <a:off x="0" y="0"/>
            <a:ext cx="1679597" cy="730260"/>
          </a:xfrm>
          <a:prstGeom prst="rect">
            <a:avLst/>
          </a:prstGeom>
          <a:solidFill>
            <a:srgbClr val="76253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hu-HU" sz="4000" dirty="0" smtClean="0">
                <a:solidFill>
                  <a:schemeClr val="bg1"/>
                </a:solidFill>
              </a:rPr>
              <a:t>DEMO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0" y="727038"/>
            <a:ext cx="9136125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214678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000"/>
          </a:xfrm>
          <a:prstGeom prst="rect">
            <a:avLst/>
          </a:prstGeom>
          <a:solidFill>
            <a:srgbClr val="76253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2844" y="857232"/>
            <a:ext cx="8858312" cy="5529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flip="none" rotWithShape="1">
            <a:gsLst>
              <a:gs pos="0">
                <a:srgbClr val="762536"/>
              </a:gs>
              <a:gs pos="50000">
                <a:srgbClr val="762536"/>
              </a:gs>
              <a:gs pos="100000">
                <a:srgbClr val="A3334B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pic>
        <p:nvPicPr>
          <p:cNvPr id="8" name="Picture 41" descr="muegyetem_logo_bord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486299"/>
            <a:ext cx="1269711" cy="360000"/>
          </a:xfrm>
          <a:prstGeom prst="rect">
            <a:avLst/>
          </a:prstGeom>
          <a:noFill/>
        </p:spPr>
      </p:pic>
      <p:pic>
        <p:nvPicPr>
          <p:cNvPr id="9" name="Kép 8" descr="ftsrg_logo_new-transparent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040735" y="6498024"/>
            <a:ext cx="1066973" cy="36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8F8F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62536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62536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it.bme.hu/~micskei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s.facebook.com/docs/reference/ap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system.security.accesscontrol.filesystemaccessrule.aspx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ershellpro.com/powershell-tutorial-introduction/tutorial-windows-powershell-console/" TargetMode="External"/><Relationship Id="rId7" Type="http://schemas.openxmlformats.org/officeDocument/2006/relationships/hyperlink" Target="http://refcardz.dzone.com/refcardz/windows-powershell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icrosoft.com/hun/technet/article/?id=66396adb-3c70-4c6d-ac33-aad75f68805e" TargetMode="External"/><Relationship Id="rId5" Type="http://schemas.openxmlformats.org/officeDocument/2006/relationships/hyperlink" Target="http://www.microsoft.com/en-us/download/details.aspx?id=42554" TargetMode="External"/><Relationship Id="rId4" Type="http://schemas.openxmlformats.org/officeDocument/2006/relationships/hyperlink" Target="http://mek.oszk.hu/10400/10402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nuget.org/docs/reference/package-manager-console-powershell-referenc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mware.com/go/powercli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Szkriptelés</a:t>
            </a:r>
            <a:r>
              <a:rPr lang="hu-HU" dirty="0" smtClean="0"/>
              <a:t> alapok (</a:t>
            </a:r>
            <a:r>
              <a:rPr lang="hu-HU" dirty="0" err="1" smtClean="0"/>
              <a:t>PowerShell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Micskei Zoltán, Honfi Dávid</a:t>
            </a:r>
          </a:p>
          <a:p>
            <a:r>
              <a:rPr lang="hu-HU" sz="2400" dirty="0">
                <a:hlinkClick r:id="rId3"/>
              </a:rPr>
              <a:t>http://mit.bme.hu/~micskeiz</a:t>
            </a:r>
            <a:endParaRPr lang="hu-HU" sz="2400" dirty="0"/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600" dirty="0" smtClean="0">
                <a:solidFill>
                  <a:schemeClr val="bg1"/>
                </a:solidFill>
              </a:rPr>
              <a:t>Intelligens </a:t>
            </a:r>
            <a:r>
              <a:rPr lang="hu-HU" sz="2600" dirty="0">
                <a:solidFill>
                  <a:schemeClr val="bg1"/>
                </a:solidFill>
              </a:rPr>
              <a:t>rendszerfelügyelet (VIMIA370)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PowerShell</a:t>
            </a:r>
            <a:r>
              <a:rPr lang="hu-HU" dirty="0" smtClean="0"/>
              <a:t> alapok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b="1" dirty="0" err="1" smtClean="0"/>
              <a:t>cmdlet</a:t>
            </a:r>
            <a:endParaRPr lang="hu-HU" b="1" dirty="0" smtClean="0"/>
          </a:p>
          <a:p>
            <a:pPr lvl="1"/>
            <a:r>
              <a:rPr lang="hu-HU" dirty="0" smtClean="0"/>
              <a:t>Általában </a:t>
            </a:r>
            <a:r>
              <a:rPr lang="hu-HU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Ige-Főnév</a:t>
            </a:r>
            <a:r>
              <a:rPr lang="hu-HU" dirty="0" smtClean="0"/>
              <a:t> elnevezés</a:t>
            </a:r>
          </a:p>
          <a:p>
            <a:pPr lvl="1"/>
            <a:r>
              <a:rPr lang="hu-HU" dirty="0"/>
              <a:t>Adott funkciót megvalósító „</a:t>
            </a:r>
            <a:r>
              <a:rPr lang="hu-HU" dirty="0" smtClean="0"/>
              <a:t>parancs”</a:t>
            </a:r>
            <a:endParaRPr lang="hu-HU" dirty="0"/>
          </a:p>
          <a:p>
            <a:pPr lvl="1"/>
            <a:r>
              <a:rPr lang="hu-HU" dirty="0"/>
              <a:t>(háttérben: </a:t>
            </a:r>
            <a:r>
              <a:rPr lang="hu-HU" dirty="0" err="1"/>
              <a:t>Cmdlet</a:t>
            </a:r>
            <a:r>
              <a:rPr lang="hu-HU" dirty="0"/>
              <a:t> .NET osztály leszármazottai)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Alap parancsokhoz megszokott </a:t>
            </a:r>
            <a:r>
              <a:rPr lang="hu-HU" dirty="0" err="1" smtClean="0"/>
              <a:t>aliasok</a:t>
            </a:r>
            <a:endParaRPr lang="hu-HU" dirty="0" smtClean="0"/>
          </a:p>
          <a:p>
            <a:pPr lvl="1"/>
            <a:r>
              <a:rPr lang="hu-HU" dirty="0" smtClean="0"/>
              <a:t>Pl. </a:t>
            </a: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cp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copy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 -&gt; </a:t>
            </a: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Copy-Item</a:t>
            </a:r>
            <a:endParaRPr lang="hu-HU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hu-HU" dirty="0" smtClean="0"/>
          </a:p>
          <a:p>
            <a:r>
              <a:rPr lang="hu-HU" dirty="0" smtClean="0"/>
              <a:t>Nyelv </a:t>
            </a:r>
            <a:r>
              <a:rPr lang="hu-HU" dirty="0"/>
              <a:t>nem kis/nagybetű érzékeny</a:t>
            </a:r>
          </a:p>
          <a:p>
            <a:pPr marL="0" indent="0">
              <a:buNone/>
            </a:pPr>
            <a:endParaRPr lang="hu-HU" dirty="0" smtClean="0"/>
          </a:p>
          <a:p>
            <a:pPr lvl="2"/>
            <a:endParaRPr lang="hu-HU" dirty="0" smtClean="0"/>
          </a:p>
          <a:p>
            <a:pPr lvl="1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Cmdlet</a:t>
            </a:r>
            <a:r>
              <a:rPr lang="hu-HU" dirty="0" smtClean="0"/>
              <a:t> paraméterek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Cmdlet</a:t>
            </a:r>
            <a:r>
              <a:rPr lang="hu-HU" dirty="0" smtClean="0"/>
              <a:t> paraméterek:</a:t>
            </a:r>
          </a:p>
          <a:p>
            <a:pPr lvl="1"/>
            <a:r>
              <a:rPr lang="hu-HU" dirty="0" smtClean="0"/>
              <a:t>Ezekre is működik a TAB!</a:t>
            </a:r>
          </a:p>
          <a:p>
            <a:pPr lvl="1"/>
            <a:r>
              <a:rPr lang="hu-HU" dirty="0" smtClean="0"/>
              <a:t>Lehet kötelező vagy opcionális</a:t>
            </a:r>
          </a:p>
          <a:p>
            <a:pPr lvl="1"/>
            <a:r>
              <a:rPr lang="hu-HU" dirty="0" smtClean="0"/>
              <a:t>Nevesített, </a:t>
            </a:r>
            <a:r>
              <a:rPr lang="hu-HU" dirty="0" err="1" smtClean="0"/>
              <a:t>pozícionális</a:t>
            </a:r>
            <a:endParaRPr lang="hu-HU" dirty="0" smtClean="0"/>
          </a:p>
          <a:p>
            <a:pPr lvl="1"/>
            <a:endParaRPr lang="hu-HU" sz="2400" dirty="0" smtClean="0">
              <a:latin typeface="Consolas" pitchFamily="49" charset="0"/>
              <a:cs typeface="Consolas" pitchFamily="49" charset="0"/>
            </a:endParaRPr>
          </a:p>
          <a:p>
            <a:pPr marL="457200" lvl="1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Get-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ChildItem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.\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subdir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-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F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ilter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*.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txt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-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Recurse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pPr lvl="1"/>
            <a:endParaRPr lang="hu-HU" dirty="0" smtClean="0"/>
          </a:p>
          <a:p>
            <a:pPr lvl="1"/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11</a:t>
            </a:fld>
            <a:endParaRPr lang="hu-HU"/>
          </a:p>
        </p:txBody>
      </p:sp>
      <p:sp>
        <p:nvSpPr>
          <p:cNvPr id="5" name="Lekerekített téglalap feliratnak 4"/>
          <p:cNvSpPr/>
          <p:nvPr/>
        </p:nvSpPr>
        <p:spPr>
          <a:xfrm>
            <a:off x="395536" y="4581128"/>
            <a:ext cx="2592288" cy="1224136"/>
          </a:xfrm>
          <a:prstGeom prst="wedgeRoundRectCallout">
            <a:avLst>
              <a:gd name="adj1" fmla="val 71634"/>
              <a:gd name="adj2" fmla="val -87566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-Path</a:t>
            </a:r>
            <a:r>
              <a:rPr lang="hu-HU" sz="2400" dirty="0" smtClean="0">
                <a:solidFill>
                  <a:schemeClr val="bg1"/>
                </a:solidFill>
              </a:rPr>
              <a:t> paraméter, </a:t>
            </a:r>
            <a:r>
              <a:rPr lang="hu-HU" sz="2400" dirty="0" err="1">
                <a:solidFill>
                  <a:schemeClr val="bg1"/>
                </a:solidFill>
              </a:rPr>
              <a:t>p</a:t>
            </a:r>
            <a:r>
              <a:rPr lang="hu-HU" sz="2400" dirty="0" err="1" smtClean="0">
                <a:solidFill>
                  <a:schemeClr val="bg1"/>
                </a:solidFill>
              </a:rPr>
              <a:t>ozícionális</a:t>
            </a:r>
            <a:r>
              <a:rPr lang="hu-HU" sz="2400" dirty="0" smtClean="0">
                <a:solidFill>
                  <a:schemeClr val="bg1"/>
                </a:solidFill>
              </a:rPr>
              <a:t> (1.) </a:t>
            </a:r>
          </a:p>
        </p:txBody>
      </p:sp>
      <p:sp>
        <p:nvSpPr>
          <p:cNvPr id="6" name="Lekerekített téglalap feliratnak 5"/>
          <p:cNvSpPr/>
          <p:nvPr/>
        </p:nvSpPr>
        <p:spPr>
          <a:xfrm>
            <a:off x="3624938" y="4581128"/>
            <a:ext cx="2747262" cy="1224136"/>
          </a:xfrm>
          <a:prstGeom prst="wedgeRoundRectCallout">
            <a:avLst>
              <a:gd name="adj1" fmla="val 30042"/>
              <a:gd name="adj2" fmla="val -95865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Nevesített, értékkel rendelkezik </a:t>
            </a:r>
          </a:p>
        </p:txBody>
      </p:sp>
      <p:sp>
        <p:nvSpPr>
          <p:cNvPr id="7" name="Lekerekített téglalap feliratnak 6"/>
          <p:cNvSpPr/>
          <p:nvPr/>
        </p:nvSpPr>
        <p:spPr>
          <a:xfrm>
            <a:off x="6588224" y="4581128"/>
            <a:ext cx="2171198" cy="1224136"/>
          </a:xfrm>
          <a:prstGeom prst="wedgeRoundRectCallout">
            <a:avLst>
              <a:gd name="adj1" fmla="val 9764"/>
              <a:gd name="adj2" fmla="val -86643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Nevesített, </a:t>
            </a:r>
            <a:r>
              <a:rPr lang="hu-HU" sz="2400" dirty="0" err="1" smtClean="0">
                <a:solidFill>
                  <a:schemeClr val="bg1"/>
                </a:solidFill>
              </a:rPr>
              <a:t>switch</a:t>
            </a:r>
            <a:r>
              <a:rPr lang="hu-HU" sz="2400" dirty="0" smtClean="0">
                <a:solidFill>
                  <a:schemeClr val="bg1"/>
                </a:solidFill>
              </a:rPr>
              <a:t> típusú</a:t>
            </a:r>
          </a:p>
        </p:txBody>
      </p:sp>
    </p:spTree>
    <p:extLst>
      <p:ext uri="{BB962C8B-B14F-4D97-AF65-F5344CB8AC3E}">
        <p14:creationId xmlns:p14="http://schemas.microsoft.com/office/powerpoint/2010/main" val="238267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Segítség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Súgó </a:t>
            </a:r>
            <a:r>
              <a:rPr lang="hu-HU" i="1" dirty="0" err="1" smtClean="0"/>
              <a:t>cmdlet</a:t>
            </a:r>
            <a:r>
              <a:rPr lang="hu-HU" dirty="0" err="1" smtClean="0"/>
              <a:t>ek</a:t>
            </a:r>
            <a:r>
              <a:rPr lang="hu-HU" dirty="0"/>
              <a:t>:</a:t>
            </a:r>
          </a:p>
          <a:p>
            <a:pPr lvl="1"/>
            <a:r>
              <a:rPr lang="hu-HU" dirty="0" err="1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Get-Command</a:t>
            </a:r>
            <a:r>
              <a:rPr lang="hu-HU" dirty="0"/>
              <a:t>: parancsok listázása</a:t>
            </a:r>
          </a:p>
          <a:p>
            <a:pPr marL="914400" lvl="2" indent="0">
              <a:buNone/>
            </a:pPr>
            <a:r>
              <a:rPr lang="hu-HU" dirty="0" smtClean="0">
                <a:cs typeface="Consolas" pitchFamily="49" charset="0"/>
              </a:rPr>
              <a:t>Szűrés pl.:</a:t>
            </a:r>
            <a:r>
              <a:rPr lang="hu-HU" dirty="0" smtClean="0">
                <a:solidFill>
                  <a:schemeClr val="accent2"/>
                </a:solidFill>
                <a:cs typeface="Consolas" pitchFamily="49" charset="0"/>
              </a:rPr>
              <a:t> </a:t>
            </a:r>
            <a:r>
              <a:rPr lang="hu-HU" dirty="0"/>
              <a:t> </a:t>
            </a:r>
            <a:r>
              <a:rPr lang="hu-HU" dirty="0" err="1">
                <a:solidFill>
                  <a:srgbClr val="0000FF"/>
                </a:solidFill>
                <a:latin typeface="Consolas" panose="020B0609020204030204" pitchFamily="49" charset="0"/>
              </a:rPr>
              <a:t>Get-Command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 err="1">
                <a:solidFill>
                  <a:srgbClr val="000080"/>
                </a:solidFill>
                <a:latin typeface="Consolas" panose="020B0609020204030204" pitchFamily="49" charset="0"/>
              </a:rPr>
              <a:t>-Noun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 err="1">
                <a:solidFill>
                  <a:srgbClr val="8A2BE2"/>
                </a:solidFill>
                <a:latin typeface="Consolas" panose="020B0609020204030204" pitchFamily="49" charset="0"/>
              </a:rPr>
              <a:t>csv</a:t>
            </a:r>
            <a:r>
              <a:rPr lang="hu-HU" dirty="0">
                <a:solidFill>
                  <a:srgbClr val="8A2BE2"/>
                </a:solidFill>
                <a:latin typeface="Consolas" panose="020B0609020204030204" pitchFamily="49" charset="0"/>
              </a:rPr>
              <a:t> 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hu-HU" dirty="0" err="1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Get-Help</a:t>
            </a:r>
            <a:r>
              <a:rPr lang="hu-HU" dirty="0"/>
              <a:t>: súgó, paraméter leírás, példák</a:t>
            </a:r>
          </a:p>
          <a:p>
            <a:pPr marL="914400" lvl="2" indent="0">
              <a:buNone/>
            </a:pPr>
            <a:r>
              <a:rPr lang="hu-HU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Get-Help</a:t>
            </a:r>
            <a:r>
              <a:rPr lang="hu-HU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 err="1">
                <a:solidFill>
                  <a:srgbClr val="8A2BE2"/>
                </a:solidFill>
                <a:latin typeface="Consolas" panose="020B0609020204030204" pitchFamily="49" charset="0"/>
              </a:rPr>
              <a:t>Get-ChildItem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 err="1">
                <a:solidFill>
                  <a:srgbClr val="000080"/>
                </a:solidFill>
                <a:latin typeface="Consolas" panose="020B0609020204030204" pitchFamily="49" charset="0"/>
              </a:rPr>
              <a:t>-examples</a:t>
            </a:r>
            <a:endParaRPr lang="hu-HU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914400" lvl="2" indent="0">
              <a:buNone/>
            </a:pPr>
            <a:r>
              <a:rPr lang="hu-HU" dirty="0" err="1">
                <a:solidFill>
                  <a:srgbClr val="0000FF"/>
                </a:solidFill>
                <a:latin typeface="Consolas" panose="020B0609020204030204" pitchFamily="49" charset="0"/>
              </a:rPr>
              <a:t>Get-Help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 err="1">
                <a:solidFill>
                  <a:srgbClr val="8A2BE2"/>
                </a:solidFill>
                <a:latin typeface="Consolas" panose="020B0609020204030204" pitchFamily="49" charset="0"/>
              </a:rPr>
              <a:t>about</a:t>
            </a:r>
            <a:r>
              <a:rPr lang="hu-HU" dirty="0">
                <a:solidFill>
                  <a:srgbClr val="8A2BE2"/>
                </a:solidFill>
                <a:latin typeface="Consolas" panose="020B0609020204030204" pitchFamily="49" charset="0"/>
              </a:rPr>
              <a:t>_* 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endParaRPr lang="hu-HU" dirty="0" smtClean="0"/>
          </a:p>
          <a:p>
            <a:r>
              <a:rPr lang="hu-HU" dirty="0" smtClean="0"/>
              <a:t>Grafikus választás: </a:t>
            </a:r>
            <a:r>
              <a:rPr lang="hu-HU" sz="2800" dirty="0" err="1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Show-Command</a:t>
            </a:r>
            <a:endParaRPr lang="hu-HU" sz="2800" dirty="0">
              <a:solidFill>
                <a:srgbClr val="0000FF"/>
              </a:solidFill>
              <a:latin typeface="Consolas" pitchFamily="49" charset="0"/>
              <a:cs typeface="Consolas" pitchFamily="49" charset="0"/>
            </a:endParaRPr>
          </a:p>
          <a:p>
            <a:endParaRPr lang="hu-HU" dirty="0"/>
          </a:p>
          <a:p>
            <a:r>
              <a:rPr lang="hu-HU" dirty="0" smtClean="0"/>
              <a:t>Súgó frissíthető (</a:t>
            </a:r>
            <a:r>
              <a:rPr lang="hu-HU" sz="3000" dirty="0" err="1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Update-Help</a:t>
            </a:r>
            <a:r>
              <a:rPr lang="hu-HU" dirty="0" smtClean="0"/>
              <a:t>)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612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Get-Command</a:t>
            </a:r>
            <a:endParaRPr lang="hu-HU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dirty="0">
                <a:solidFill>
                  <a:srgbClr val="0000FF"/>
                </a:solidFill>
                <a:latin typeface="Consolas" panose="020B0609020204030204" pitchFamily="49" charset="0"/>
              </a:rPr>
              <a:t>man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 err="1">
                <a:solidFill>
                  <a:srgbClr val="8A2BE2"/>
                </a:solidFill>
                <a:latin typeface="Consolas" panose="020B0609020204030204" pitchFamily="49" charset="0"/>
              </a:rPr>
              <a:t>Get-Command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 err="1">
                <a:solidFill>
                  <a:srgbClr val="000080"/>
                </a:solidFill>
                <a:latin typeface="Consolas" panose="020B0609020204030204" pitchFamily="49" charset="0"/>
              </a:rPr>
              <a:t>-full</a:t>
            </a:r>
            <a:endParaRPr lang="hu-HU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dirty="0" err="1">
                <a:solidFill>
                  <a:srgbClr val="0000FF"/>
                </a:solidFill>
                <a:latin typeface="Consolas" panose="020B0609020204030204" pitchFamily="49" charset="0"/>
              </a:rPr>
              <a:t>Get-Command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 err="1">
                <a:solidFill>
                  <a:srgbClr val="000080"/>
                </a:solidFill>
                <a:latin typeface="Consolas" panose="020B0609020204030204" pitchFamily="49" charset="0"/>
              </a:rPr>
              <a:t>-Verb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 err="1">
                <a:solidFill>
                  <a:srgbClr val="8A2BE2"/>
                </a:solidFill>
                <a:latin typeface="Consolas" panose="020B0609020204030204" pitchFamily="49" charset="0"/>
              </a:rPr>
              <a:t>get</a:t>
            </a:r>
            <a:endParaRPr lang="hu-HU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dirty="0" err="1">
                <a:solidFill>
                  <a:srgbClr val="0000FF"/>
                </a:solidFill>
                <a:latin typeface="Consolas" panose="020B0609020204030204" pitchFamily="49" charset="0"/>
              </a:rPr>
              <a:t>Show-Command</a:t>
            </a:r>
            <a:endParaRPr lang="hu-HU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dirty="0" err="1">
                <a:solidFill>
                  <a:srgbClr val="0000FF"/>
                </a:solidFill>
                <a:latin typeface="Consolas" panose="020B0609020204030204" pitchFamily="49" charset="0"/>
              </a:rPr>
              <a:t>Get-ChildItem</a:t>
            </a:r>
            <a:endParaRPr lang="hu-HU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dirty="0" err="1">
                <a:solidFill>
                  <a:srgbClr val="0000FF"/>
                </a:solidFill>
                <a:latin typeface="Consolas" panose="020B0609020204030204" pitchFamily="49" charset="0"/>
              </a:rPr>
              <a:t>Get-ChildItem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>
                <a:solidFill>
                  <a:srgbClr val="A9A9A9"/>
                </a:solidFill>
                <a:latin typeface="Consolas" panose="020B0609020204030204" pitchFamily="49" charset="0"/>
              </a:rPr>
              <a:t>|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 err="1">
                <a:solidFill>
                  <a:srgbClr val="0000FF"/>
                </a:solidFill>
                <a:latin typeface="Consolas" panose="020B0609020204030204" pitchFamily="49" charset="0"/>
              </a:rPr>
              <a:t>Get-Member</a:t>
            </a:r>
            <a:endParaRPr lang="hu-HU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hu-HU" dirty="0" err="1">
                <a:solidFill>
                  <a:srgbClr val="0000FF"/>
                </a:solidFill>
                <a:latin typeface="Consolas" panose="020B0609020204030204" pitchFamily="49" charset="0"/>
              </a:rPr>
              <a:t>Get-ChildItem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)</a:t>
            </a:r>
            <a:r>
              <a:rPr lang="hu-HU" dirty="0">
                <a:solidFill>
                  <a:srgbClr val="A9A9A9"/>
                </a:solidFill>
                <a:latin typeface="Consolas" panose="020B0609020204030204" pitchFamily="49" charset="0"/>
              </a:rPr>
              <a:t>.</a:t>
            </a:r>
            <a:r>
              <a:rPr lang="hu-HU" dirty="0" err="1">
                <a:solidFill>
                  <a:prstClr val="black"/>
                </a:solidFill>
                <a:latin typeface="Consolas" panose="020B0609020204030204" pitchFamily="49" charset="0"/>
              </a:rPr>
              <a:t>Count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cs typeface="Consolas" pitchFamily="49" charset="0"/>
              </a:rPr>
              <a:t>Külső program meghívása:</a:t>
            </a:r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ipconfig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/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all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endParaRPr lang="hu-HU" dirty="0" smtClean="0"/>
          </a:p>
        </p:txBody>
      </p:sp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r>
              <a:rPr lang="hu-HU" dirty="0" err="1" smtClean="0"/>
              <a:t>PowerShell</a:t>
            </a:r>
            <a:r>
              <a:rPr lang="hu-HU" dirty="0" smtClean="0"/>
              <a:t> alapok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181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Powershell</a:t>
            </a:r>
            <a:r>
              <a:rPr lang="hu-HU" dirty="0" smtClean="0"/>
              <a:t> változók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Változó: </a:t>
            </a:r>
            <a:r>
              <a:rPr lang="hu-HU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$name</a:t>
            </a:r>
            <a:endParaRPr lang="hu-HU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/>
              <a:t>Típusok kezelése</a:t>
            </a:r>
          </a:p>
          <a:p>
            <a:pPr marL="457200" lvl="1" indent="0">
              <a:buNone/>
            </a:pPr>
            <a:r>
              <a:rPr lang="hu-HU" dirty="0" smtClean="0">
                <a:solidFill>
                  <a:srgbClr val="FF4500"/>
                </a:solidFill>
                <a:latin typeface="Consolas" panose="020B0609020204030204" pitchFamily="49" charset="0"/>
              </a:rPr>
              <a:t>  </a:t>
            </a:r>
            <a:r>
              <a:rPr lang="hu-HU" dirty="0" err="1" smtClean="0">
                <a:solidFill>
                  <a:srgbClr val="FF4500"/>
                </a:solidFill>
                <a:latin typeface="Consolas" panose="020B0609020204030204" pitchFamily="49" charset="0"/>
              </a:rPr>
              <a:t>$</a:t>
            </a:r>
            <a:r>
              <a:rPr lang="hu-HU" dirty="0" err="1">
                <a:solidFill>
                  <a:srgbClr val="FF4500"/>
                </a:solidFill>
                <a:latin typeface="Consolas" panose="020B0609020204030204" pitchFamily="49" charset="0"/>
              </a:rPr>
              <a:t>a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>
                <a:solidFill>
                  <a:srgbClr val="A9A9A9"/>
                </a:solidFill>
                <a:latin typeface="Consolas" panose="020B0609020204030204" pitchFamily="49" charset="0"/>
              </a:rPr>
              <a:t>=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>
                <a:solidFill>
                  <a:srgbClr val="8B0000"/>
                </a:solidFill>
                <a:latin typeface="Consolas" panose="020B0609020204030204" pitchFamily="49" charset="0"/>
              </a:rPr>
              <a:t>"Hello"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 smtClean="0">
                <a:solidFill>
                  <a:prstClr val="black"/>
                </a:solidFill>
                <a:latin typeface="Consolas" panose="020B0609020204030204" pitchFamily="49" charset="0"/>
              </a:rPr>
              <a:t>	</a:t>
            </a:r>
            <a:r>
              <a:rPr lang="hu-HU" dirty="0" smtClean="0">
                <a:solidFill>
                  <a:srgbClr val="006400"/>
                </a:solidFill>
                <a:latin typeface="Consolas" panose="020B0609020204030204" pitchFamily="49" charset="0"/>
              </a:rPr>
              <a:t># </a:t>
            </a:r>
            <a:r>
              <a:rPr lang="hu-HU" dirty="0" err="1">
                <a:solidFill>
                  <a:srgbClr val="006400"/>
                </a:solidFill>
                <a:latin typeface="Consolas" panose="020B0609020204030204" pitchFamily="49" charset="0"/>
              </a:rPr>
              <a:t>System.String</a:t>
            </a:r>
            <a:endParaRPr lang="hu-HU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hu-HU" dirty="0" smtClean="0">
                <a:solidFill>
                  <a:srgbClr val="FF4500"/>
                </a:solidFill>
                <a:latin typeface="Consolas" panose="020B0609020204030204" pitchFamily="49" charset="0"/>
              </a:rPr>
              <a:t>  </a:t>
            </a:r>
            <a:r>
              <a:rPr lang="hu-HU" dirty="0" err="1" smtClean="0">
                <a:solidFill>
                  <a:srgbClr val="FF4500"/>
                </a:solidFill>
                <a:latin typeface="Consolas" panose="020B0609020204030204" pitchFamily="49" charset="0"/>
              </a:rPr>
              <a:t>$</a:t>
            </a:r>
            <a:r>
              <a:rPr lang="hu-HU" dirty="0" err="1">
                <a:solidFill>
                  <a:srgbClr val="FF4500"/>
                </a:solidFill>
                <a:latin typeface="Consolas" panose="020B0609020204030204" pitchFamily="49" charset="0"/>
              </a:rPr>
              <a:t>a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>
                <a:solidFill>
                  <a:srgbClr val="A9A9A9"/>
                </a:solidFill>
                <a:latin typeface="Consolas" panose="020B0609020204030204" pitchFamily="49" charset="0"/>
              </a:rPr>
              <a:t>+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 smtClean="0">
                <a:solidFill>
                  <a:srgbClr val="800080"/>
                </a:solidFill>
                <a:latin typeface="Consolas" panose="020B0609020204030204" pitchFamily="49" charset="0"/>
              </a:rPr>
              <a:t>1		</a:t>
            </a:r>
            <a:r>
              <a:rPr lang="hu-HU" dirty="0" smtClean="0">
                <a:solidFill>
                  <a:srgbClr val="006400"/>
                </a:solidFill>
                <a:latin typeface="Consolas" panose="020B0609020204030204" pitchFamily="49" charset="0"/>
              </a:rPr>
              <a:t># </a:t>
            </a:r>
            <a:r>
              <a:rPr lang="hu-HU" dirty="0">
                <a:solidFill>
                  <a:srgbClr val="006400"/>
                </a:solidFill>
                <a:latin typeface="Consolas" panose="020B0609020204030204" pitchFamily="49" charset="0"/>
              </a:rPr>
              <a:t>Hello1 (</a:t>
            </a:r>
            <a:r>
              <a:rPr lang="hu-HU" dirty="0" err="1">
                <a:solidFill>
                  <a:srgbClr val="006400"/>
                </a:solidFill>
                <a:latin typeface="Consolas" panose="020B0609020204030204" pitchFamily="49" charset="0"/>
              </a:rPr>
              <a:t>aut</a:t>
            </a:r>
            <a:r>
              <a:rPr lang="hu-HU" dirty="0">
                <a:solidFill>
                  <a:srgbClr val="006400"/>
                </a:solidFill>
                <a:latin typeface="Consolas" panose="020B0609020204030204" pitchFamily="49" charset="0"/>
              </a:rPr>
              <a:t>. konverzió)</a:t>
            </a:r>
            <a:endParaRPr lang="hu-HU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hu-HU" dirty="0" smtClean="0">
                <a:solidFill>
                  <a:srgbClr val="A9A9A9"/>
                </a:solidFill>
                <a:latin typeface="Consolas" panose="020B0609020204030204" pitchFamily="49" charset="0"/>
              </a:rPr>
              <a:t>  [</a:t>
            </a:r>
            <a:r>
              <a:rPr lang="hu-HU" dirty="0">
                <a:solidFill>
                  <a:srgbClr val="008080"/>
                </a:solidFill>
                <a:latin typeface="Consolas" panose="020B0609020204030204" pitchFamily="49" charset="0"/>
              </a:rPr>
              <a:t>int</a:t>
            </a:r>
            <a:r>
              <a:rPr lang="hu-HU" dirty="0">
                <a:solidFill>
                  <a:srgbClr val="A9A9A9"/>
                </a:solidFill>
                <a:latin typeface="Consolas" panose="020B0609020204030204" pitchFamily="49" charset="0"/>
              </a:rPr>
              <a:t>]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 err="1">
                <a:solidFill>
                  <a:srgbClr val="FF4500"/>
                </a:solidFill>
                <a:latin typeface="Consolas" panose="020B0609020204030204" pitchFamily="49" charset="0"/>
              </a:rPr>
              <a:t>$</a:t>
            </a:r>
            <a:r>
              <a:rPr lang="hu-HU" dirty="0" err="1" smtClean="0">
                <a:solidFill>
                  <a:srgbClr val="FF4500"/>
                </a:solidFill>
                <a:latin typeface="Consolas" panose="020B0609020204030204" pitchFamily="49" charset="0"/>
              </a:rPr>
              <a:t>year</a:t>
            </a:r>
            <a:r>
              <a:rPr lang="hu-HU" dirty="0" smtClean="0">
                <a:solidFill>
                  <a:srgbClr val="FF4500"/>
                </a:solidFill>
                <a:latin typeface="Consolas" panose="020B0609020204030204" pitchFamily="49" charset="0"/>
              </a:rPr>
              <a:t>	</a:t>
            </a:r>
            <a:r>
              <a:rPr lang="hu-HU" dirty="0" smtClean="0">
                <a:solidFill>
                  <a:srgbClr val="006400"/>
                </a:solidFill>
                <a:latin typeface="Consolas" panose="020B0609020204030204" pitchFamily="49" charset="0"/>
              </a:rPr>
              <a:t># </a:t>
            </a:r>
            <a:r>
              <a:rPr lang="hu-HU" dirty="0">
                <a:solidFill>
                  <a:srgbClr val="006400"/>
                </a:solidFill>
                <a:latin typeface="Consolas" panose="020B0609020204030204" pitchFamily="49" charset="0"/>
              </a:rPr>
              <a:t>explicit megadás </a:t>
            </a:r>
          </a:p>
          <a:p>
            <a:r>
              <a:rPr lang="hu-HU" dirty="0" smtClean="0"/>
              <a:t>Lehet bármilyen .NET objektumot létrehozni:</a:t>
            </a:r>
          </a:p>
          <a:p>
            <a:pPr marL="457200" lvl="1" indent="0">
              <a:buNone/>
            </a:pPr>
            <a:r>
              <a:rPr lang="hu-HU" sz="2400" dirty="0" smtClean="0">
                <a:solidFill>
                  <a:srgbClr val="FF4500"/>
                </a:solidFill>
                <a:latin typeface="Consolas" panose="020B0609020204030204" pitchFamily="49" charset="0"/>
              </a:rPr>
              <a:t> </a:t>
            </a:r>
            <a:r>
              <a:rPr lang="hu-HU" sz="2400" dirty="0" err="1" smtClean="0">
                <a:solidFill>
                  <a:srgbClr val="FF4500"/>
                </a:solidFill>
                <a:latin typeface="Consolas" panose="020B0609020204030204" pitchFamily="49" charset="0"/>
              </a:rPr>
              <a:t>$</a:t>
            </a:r>
            <a:r>
              <a:rPr lang="hu-HU" sz="2400" dirty="0" err="1">
                <a:solidFill>
                  <a:srgbClr val="FF4500"/>
                </a:solidFill>
                <a:latin typeface="Consolas" panose="020B0609020204030204" pitchFamily="49" charset="0"/>
              </a:rPr>
              <a:t>list</a:t>
            </a:r>
            <a:r>
              <a:rPr lang="hu-HU" sz="24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2400" dirty="0">
                <a:solidFill>
                  <a:srgbClr val="A9A9A9"/>
                </a:solidFill>
                <a:latin typeface="Consolas" panose="020B0609020204030204" pitchFamily="49" charset="0"/>
              </a:rPr>
              <a:t>=</a:t>
            </a:r>
            <a:r>
              <a:rPr lang="hu-HU" sz="24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New-Object</a:t>
            </a:r>
            <a:r>
              <a:rPr lang="hu-HU" sz="24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2400" dirty="0" err="1">
                <a:solidFill>
                  <a:srgbClr val="8A2BE2"/>
                </a:solidFill>
                <a:latin typeface="Consolas" panose="020B0609020204030204" pitchFamily="49" charset="0"/>
              </a:rPr>
              <a:t>System.Collections.ArrayList</a:t>
            </a:r>
            <a:r>
              <a:rPr lang="hu-HU" sz="2400" dirty="0">
                <a:solidFill>
                  <a:srgbClr val="8A2BE2"/>
                </a:solidFill>
                <a:latin typeface="Consolas" panose="020B0609020204030204" pitchFamily="49" charset="0"/>
              </a:rPr>
              <a:t> </a:t>
            </a:r>
            <a:endParaRPr lang="hu-HU" dirty="0" smtClean="0">
              <a:solidFill>
                <a:schemeClr val="accent2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/>
              <a:t>Mit csinálhatok egy változóval?</a:t>
            </a:r>
          </a:p>
          <a:p>
            <a:pPr lvl="1"/>
            <a:r>
              <a:rPr lang="hu-HU" dirty="0" err="1">
                <a:solidFill>
                  <a:srgbClr val="0000FF"/>
                </a:solidFill>
                <a:latin typeface="Consolas" panose="020B0609020204030204" pitchFamily="49" charset="0"/>
              </a:rPr>
              <a:t>Get-Member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>
                <a:solidFill>
                  <a:srgbClr val="000080"/>
                </a:solidFill>
                <a:latin typeface="Consolas" panose="020B0609020204030204" pitchFamily="49" charset="0"/>
              </a:rPr>
              <a:t>–</a:t>
            </a:r>
            <a:r>
              <a:rPr lang="hu-HU" dirty="0" err="1">
                <a:solidFill>
                  <a:srgbClr val="000080"/>
                </a:solidFill>
                <a:latin typeface="Consolas" panose="020B0609020204030204" pitchFamily="49" charset="0"/>
              </a:rPr>
              <a:t>InputObject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 err="1">
                <a:solidFill>
                  <a:srgbClr val="FF4500"/>
                </a:solidFill>
                <a:latin typeface="Consolas" panose="020B0609020204030204" pitchFamily="49" charset="0"/>
              </a:rPr>
              <a:t>$list</a:t>
            </a:r>
            <a:r>
              <a:rPr lang="hu-HU" dirty="0">
                <a:solidFill>
                  <a:srgbClr val="FF4500"/>
                </a:solidFill>
                <a:latin typeface="Consolas" panose="020B0609020204030204" pitchFamily="49" charset="0"/>
              </a:rPr>
              <a:t> </a:t>
            </a:r>
            <a:endParaRPr lang="hu-HU" dirty="0" smtClean="0">
              <a:solidFill>
                <a:schemeClr val="accent2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hu-HU" dirty="0" err="1" smtClean="0"/>
              <a:t>Escape</a:t>
            </a:r>
            <a:r>
              <a:rPr lang="hu-HU" dirty="0" smtClean="0"/>
              <a:t> szekvenciák: `t, `n …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Változó behelyettesítések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828637"/>
            <a:ext cx="8858312" cy="5529321"/>
          </a:xfrm>
        </p:spPr>
        <p:txBody>
          <a:bodyPr/>
          <a:lstStyle/>
          <a:p>
            <a:r>
              <a:rPr lang="hu-HU" dirty="0" smtClean="0"/>
              <a:t>Hasonló a </a:t>
            </a:r>
            <a:r>
              <a:rPr lang="hu-HU" dirty="0" err="1" smtClean="0"/>
              <a:t>Bash-hez</a:t>
            </a:r>
            <a:endParaRPr lang="hu-HU" dirty="0" smtClean="0"/>
          </a:p>
          <a:p>
            <a:pPr marL="457200" lvl="1" indent="0">
              <a:buNone/>
            </a:pPr>
            <a:r>
              <a:rPr lang="hu-HU" dirty="0" smtClean="0">
                <a:solidFill>
                  <a:srgbClr val="FF4500"/>
                </a:solidFill>
                <a:latin typeface="Consolas" panose="020B0609020204030204" pitchFamily="49" charset="0"/>
              </a:rPr>
              <a:t> </a:t>
            </a:r>
            <a:r>
              <a:rPr lang="hu-HU" dirty="0" err="1" smtClean="0">
                <a:solidFill>
                  <a:srgbClr val="FF4500"/>
                </a:solidFill>
                <a:latin typeface="Consolas" panose="020B0609020204030204" pitchFamily="49" charset="0"/>
              </a:rPr>
              <a:t>$</a:t>
            </a:r>
            <a:r>
              <a:rPr lang="hu-HU" dirty="0" err="1">
                <a:solidFill>
                  <a:srgbClr val="FF4500"/>
                </a:solidFill>
                <a:latin typeface="Consolas" panose="020B0609020204030204" pitchFamily="49" charset="0"/>
              </a:rPr>
              <a:t>s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>
                <a:solidFill>
                  <a:srgbClr val="A9A9A9"/>
                </a:solidFill>
                <a:latin typeface="Consolas" panose="020B0609020204030204" pitchFamily="49" charset="0"/>
              </a:rPr>
              <a:t>=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>
                <a:solidFill>
                  <a:srgbClr val="8B0000"/>
                </a:solidFill>
                <a:latin typeface="Consolas" panose="020B0609020204030204" pitchFamily="49" charset="0"/>
              </a:rPr>
              <a:t>"</a:t>
            </a:r>
            <a:r>
              <a:rPr lang="hu-HU" dirty="0" err="1">
                <a:solidFill>
                  <a:srgbClr val="8B0000"/>
                </a:solidFill>
                <a:latin typeface="Consolas" panose="020B0609020204030204" pitchFamily="49" charset="0"/>
              </a:rPr>
              <a:t>world</a:t>
            </a:r>
            <a:r>
              <a:rPr lang="hu-HU" dirty="0">
                <a:solidFill>
                  <a:srgbClr val="8B0000"/>
                </a:solidFill>
                <a:latin typeface="Consolas" panose="020B0609020204030204" pitchFamily="49" charset="0"/>
              </a:rPr>
              <a:t>"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 </a:t>
            </a:r>
          </a:p>
          <a:p>
            <a:pPr marL="457200" lvl="1" indent="0">
              <a:buNone/>
            </a:pPr>
            <a:r>
              <a:rPr lang="hu-HU" dirty="0" smtClean="0">
                <a:solidFill>
                  <a:srgbClr val="8B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"</a:t>
            </a:r>
            <a:r>
              <a:rPr lang="hu-HU" dirty="0">
                <a:solidFill>
                  <a:srgbClr val="8B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Hello </a:t>
            </a:r>
            <a:r>
              <a:rPr lang="hu-HU" dirty="0" err="1">
                <a:solidFill>
                  <a:srgbClr val="FF45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hu-HU" dirty="0" err="1" smtClean="0">
                <a:solidFill>
                  <a:srgbClr val="FF45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hu-HU" dirty="0" smtClean="0">
                <a:solidFill>
                  <a:srgbClr val="8B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hu-HU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hu-HU" dirty="0" smtClean="0">
                <a:solidFill>
                  <a:srgbClr val="0064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hu-HU" dirty="0">
                <a:solidFill>
                  <a:srgbClr val="0064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behelyettesít</a:t>
            </a:r>
            <a:endParaRPr lang="hu-HU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hu-HU" dirty="0" smtClean="0">
                <a:solidFill>
                  <a:srgbClr val="8B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'Hello </a:t>
            </a:r>
            <a:r>
              <a:rPr lang="hu-HU" dirty="0" err="1">
                <a:solidFill>
                  <a:srgbClr val="8B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hu-HU" dirty="0" err="1" smtClean="0">
                <a:solidFill>
                  <a:srgbClr val="8B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hu-HU" dirty="0" smtClean="0">
                <a:solidFill>
                  <a:srgbClr val="8B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 </a:t>
            </a:r>
            <a:r>
              <a:rPr lang="hu-HU" dirty="0" smtClean="0">
                <a:solidFill>
                  <a:srgbClr val="0064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hu-HU" dirty="0">
                <a:solidFill>
                  <a:srgbClr val="0064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nem helyettesít be </a:t>
            </a:r>
          </a:p>
          <a:p>
            <a:r>
              <a:rPr lang="hu-HU" dirty="0" smtClean="0"/>
              <a:t>Kiértékelés kikényszerítése</a:t>
            </a:r>
          </a:p>
          <a:p>
            <a:pPr marL="457200" lvl="1" indent="0">
              <a:buNone/>
            </a:pPr>
            <a:r>
              <a:rPr lang="hu-HU" dirty="0" smtClean="0">
                <a:solidFill>
                  <a:srgbClr val="FF4500"/>
                </a:solidFill>
                <a:latin typeface="Consolas" panose="020B0609020204030204" pitchFamily="49" charset="0"/>
              </a:rPr>
              <a:t> </a:t>
            </a:r>
            <a:r>
              <a:rPr lang="hu-HU" dirty="0" err="1" smtClean="0">
                <a:solidFill>
                  <a:srgbClr val="FF4500"/>
                </a:solidFill>
                <a:latin typeface="Consolas" panose="020B0609020204030204" pitchFamily="49" charset="0"/>
              </a:rPr>
              <a:t>$</a:t>
            </a:r>
            <a:r>
              <a:rPr lang="hu-HU" dirty="0" err="1">
                <a:solidFill>
                  <a:srgbClr val="FF4500"/>
                </a:solidFill>
                <a:latin typeface="Consolas" panose="020B0609020204030204" pitchFamily="49" charset="0"/>
              </a:rPr>
              <a:t>a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>
                <a:solidFill>
                  <a:srgbClr val="A9A9A9"/>
                </a:solidFill>
                <a:latin typeface="Consolas" panose="020B0609020204030204" pitchFamily="49" charset="0"/>
              </a:rPr>
              <a:t>=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>
                <a:solidFill>
                  <a:srgbClr val="800080"/>
                </a:solidFill>
                <a:latin typeface="Consolas" panose="020B0609020204030204" pitchFamily="49" charset="0"/>
              </a:rPr>
              <a:t>1</a:t>
            </a:r>
            <a:endParaRPr lang="hu-HU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hu-HU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Write-Output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B0000"/>
                </a:solidFill>
                <a:latin typeface="Consolas" panose="020B0609020204030204" pitchFamily="49" charset="0"/>
              </a:rPr>
              <a:t>" </a:t>
            </a:r>
            <a:r>
              <a:rPr lang="en-US" dirty="0">
                <a:solidFill>
                  <a:srgbClr val="FF4500"/>
                </a:solidFill>
                <a:latin typeface="Consolas" panose="020B0609020204030204" pitchFamily="49" charset="0"/>
              </a:rPr>
              <a:t>$a</a:t>
            </a:r>
            <a:r>
              <a:rPr lang="en-US" dirty="0">
                <a:solidFill>
                  <a:srgbClr val="8B0000"/>
                </a:solidFill>
                <a:latin typeface="Consolas" panose="020B0609020204030204" pitchFamily="49" charset="0"/>
              </a:rPr>
              <a:t> + 1 "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 smtClean="0">
                <a:solidFill>
                  <a:prstClr val="black"/>
                </a:solidFill>
                <a:latin typeface="Consolas" panose="020B0609020204030204" pitchFamily="49" charset="0"/>
              </a:rPr>
              <a:t>		</a:t>
            </a:r>
            <a:r>
              <a:rPr lang="en-US" dirty="0" smtClean="0">
                <a:solidFill>
                  <a:srgbClr val="006400"/>
                </a:solidFill>
                <a:latin typeface="Consolas" panose="020B0609020204030204" pitchFamily="49" charset="0"/>
              </a:rPr>
              <a:t># </a:t>
            </a:r>
            <a:r>
              <a:rPr lang="en-US" dirty="0">
                <a:solidFill>
                  <a:srgbClr val="006400"/>
                </a:solidFill>
                <a:latin typeface="Consolas" panose="020B0609020204030204" pitchFamily="49" charset="0"/>
              </a:rPr>
              <a:t>1 + 1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hu-HU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hu-HU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Write-Output</a:t>
            </a:r>
            <a:r>
              <a:rPr lang="hu-HU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>
                <a:solidFill>
                  <a:srgbClr val="8B0000"/>
                </a:solidFill>
                <a:latin typeface="Consolas" panose="020B0609020204030204" pitchFamily="49" charset="0"/>
              </a:rPr>
              <a:t>" 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$(</a:t>
            </a:r>
            <a:r>
              <a:rPr lang="hu-HU" dirty="0" err="1">
                <a:solidFill>
                  <a:srgbClr val="FF4500"/>
                </a:solidFill>
                <a:latin typeface="Consolas" panose="020B0609020204030204" pitchFamily="49" charset="0"/>
              </a:rPr>
              <a:t>$a</a:t>
            </a:r>
            <a:r>
              <a:rPr lang="hu-HU" dirty="0">
                <a:solidFill>
                  <a:srgbClr val="8B0000"/>
                </a:solidFill>
                <a:latin typeface="Consolas" panose="020B0609020204030204" pitchFamily="49" charset="0"/>
              </a:rPr>
              <a:t> </a:t>
            </a:r>
            <a:r>
              <a:rPr lang="hu-HU" dirty="0">
                <a:solidFill>
                  <a:srgbClr val="A9A9A9"/>
                </a:solidFill>
                <a:latin typeface="Consolas" panose="020B0609020204030204" pitchFamily="49" charset="0"/>
              </a:rPr>
              <a:t>+</a:t>
            </a:r>
            <a:r>
              <a:rPr lang="hu-HU" dirty="0">
                <a:solidFill>
                  <a:srgbClr val="8B0000"/>
                </a:solidFill>
                <a:latin typeface="Consolas" panose="020B0609020204030204" pitchFamily="49" charset="0"/>
              </a:rPr>
              <a:t> </a:t>
            </a:r>
            <a:r>
              <a:rPr lang="hu-HU" dirty="0">
                <a:solidFill>
                  <a:srgbClr val="800080"/>
                </a:solidFill>
                <a:latin typeface="Consolas" panose="020B0609020204030204" pitchFamily="49" charset="0"/>
              </a:rPr>
              <a:t>1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)</a:t>
            </a:r>
            <a:r>
              <a:rPr lang="hu-HU" dirty="0">
                <a:solidFill>
                  <a:srgbClr val="8B0000"/>
                </a:solidFill>
                <a:latin typeface="Consolas" panose="020B0609020204030204" pitchFamily="49" charset="0"/>
              </a:rPr>
              <a:t> "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 smtClean="0">
                <a:solidFill>
                  <a:prstClr val="black"/>
                </a:solidFill>
                <a:latin typeface="Consolas" panose="020B0609020204030204" pitchFamily="49" charset="0"/>
              </a:rPr>
              <a:t>	</a:t>
            </a:r>
            <a:r>
              <a:rPr lang="hu-HU" dirty="0" smtClean="0">
                <a:solidFill>
                  <a:srgbClr val="006400"/>
                </a:solidFill>
                <a:latin typeface="Consolas" panose="020B0609020204030204" pitchFamily="49" charset="0"/>
              </a:rPr>
              <a:t># </a:t>
            </a:r>
            <a:r>
              <a:rPr lang="hu-HU" dirty="0">
                <a:solidFill>
                  <a:srgbClr val="006400"/>
                </a:solidFill>
                <a:latin typeface="Consolas" panose="020B0609020204030204" pitchFamily="49" charset="0"/>
              </a:rPr>
              <a:t>2 </a:t>
            </a:r>
          </a:p>
          <a:p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15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Expression</a:t>
            </a:r>
            <a:r>
              <a:rPr lang="hu-HU" dirty="0" smtClean="0"/>
              <a:t> mód:</a:t>
            </a:r>
          </a:p>
          <a:p>
            <a:pPr marL="400050" lvl="1" indent="0">
              <a:buNone/>
            </a:pPr>
            <a:r>
              <a:rPr lang="hu-HU" dirty="0">
                <a:solidFill>
                  <a:srgbClr val="800080"/>
                </a:solidFill>
                <a:latin typeface="Consolas" panose="020B0609020204030204" pitchFamily="49" charset="0"/>
              </a:rPr>
              <a:t>2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>
                <a:solidFill>
                  <a:srgbClr val="A9A9A9"/>
                </a:solidFill>
                <a:latin typeface="Consolas" panose="020B0609020204030204" pitchFamily="49" charset="0"/>
              </a:rPr>
              <a:t>+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 err="1">
                <a:solidFill>
                  <a:srgbClr val="800080"/>
                </a:solidFill>
                <a:latin typeface="Consolas" panose="020B0609020204030204" pitchFamily="49" charset="0"/>
              </a:rPr>
              <a:t>2</a:t>
            </a:r>
            <a:endParaRPr lang="hu-HU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hu-HU" dirty="0">
                <a:solidFill>
                  <a:srgbClr val="800080"/>
                </a:solidFill>
                <a:latin typeface="Consolas" panose="020B0609020204030204" pitchFamily="49" charset="0"/>
              </a:rPr>
              <a:t>3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>
                <a:solidFill>
                  <a:srgbClr val="A9A9A9"/>
                </a:solidFill>
                <a:latin typeface="Consolas" panose="020B0609020204030204" pitchFamily="49" charset="0"/>
              </a:rPr>
              <a:t>*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>
                <a:solidFill>
                  <a:srgbClr val="800080"/>
                </a:solidFill>
                <a:latin typeface="Consolas" panose="020B0609020204030204" pitchFamily="49" charset="0"/>
              </a:rPr>
              <a:t>1024Gb</a:t>
            </a:r>
            <a:endParaRPr lang="hu-HU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hu-HU" dirty="0">
                <a:solidFill>
                  <a:srgbClr val="8B0000"/>
                </a:solidFill>
                <a:latin typeface="Consolas" panose="020B0609020204030204" pitchFamily="49" charset="0"/>
              </a:rPr>
              <a:t>"</a:t>
            </a:r>
            <a:r>
              <a:rPr lang="hu-HU" dirty="0" err="1">
                <a:solidFill>
                  <a:srgbClr val="8B0000"/>
                </a:solidFill>
                <a:latin typeface="Consolas" panose="020B0609020204030204" pitchFamily="49" charset="0"/>
              </a:rPr>
              <a:t>hi</a:t>
            </a:r>
            <a:r>
              <a:rPr lang="hu-HU" dirty="0">
                <a:solidFill>
                  <a:srgbClr val="8B0000"/>
                </a:solidFill>
                <a:latin typeface="Consolas" panose="020B0609020204030204" pitchFamily="49" charset="0"/>
              </a:rPr>
              <a:t> "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>
                <a:solidFill>
                  <a:srgbClr val="A9A9A9"/>
                </a:solidFill>
                <a:latin typeface="Consolas" panose="020B0609020204030204" pitchFamily="49" charset="0"/>
              </a:rPr>
              <a:t>+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>
                <a:solidFill>
                  <a:srgbClr val="8B0000"/>
                </a:solidFill>
                <a:latin typeface="Consolas" panose="020B0609020204030204" pitchFamily="49" charset="0"/>
              </a:rPr>
              <a:t>"</a:t>
            </a:r>
            <a:r>
              <a:rPr lang="hu-HU" dirty="0" err="1">
                <a:solidFill>
                  <a:srgbClr val="8B0000"/>
                </a:solidFill>
                <a:latin typeface="Consolas" panose="020B0609020204030204" pitchFamily="49" charset="0"/>
              </a:rPr>
              <a:t>powershell</a:t>
            </a:r>
            <a:r>
              <a:rPr lang="hu-HU" dirty="0">
                <a:solidFill>
                  <a:srgbClr val="8B0000"/>
                </a:solidFill>
                <a:latin typeface="Consolas" panose="020B0609020204030204" pitchFamily="49" charset="0"/>
              </a:rPr>
              <a:t>" 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/>
              <a:t>Változók használata:</a:t>
            </a:r>
          </a:p>
          <a:p>
            <a:pPr marL="457200" lvl="1" indent="0">
              <a:buNone/>
            </a:pPr>
            <a:r>
              <a:rPr lang="hu-HU" dirty="0" err="1">
                <a:solidFill>
                  <a:srgbClr val="FF4500"/>
                </a:solidFill>
                <a:latin typeface="Consolas" panose="020B0609020204030204" pitchFamily="49" charset="0"/>
              </a:rPr>
              <a:t>$a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>
                <a:solidFill>
                  <a:srgbClr val="A9A9A9"/>
                </a:solidFill>
                <a:latin typeface="Consolas" panose="020B0609020204030204" pitchFamily="49" charset="0"/>
              </a:rPr>
              <a:t>=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>
                <a:solidFill>
                  <a:srgbClr val="8B0000"/>
                </a:solidFill>
                <a:latin typeface="Consolas" panose="020B0609020204030204" pitchFamily="49" charset="0"/>
              </a:rPr>
              <a:t>"scripting"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;  </a:t>
            </a:r>
            <a:r>
              <a:rPr lang="hu-HU" dirty="0" err="1">
                <a:solidFill>
                  <a:srgbClr val="FF4500"/>
                </a:solidFill>
                <a:latin typeface="Consolas" panose="020B0609020204030204" pitchFamily="49" charset="0"/>
              </a:rPr>
              <a:t>$a</a:t>
            </a:r>
            <a:r>
              <a:rPr lang="hu-HU" dirty="0" err="1">
                <a:solidFill>
                  <a:srgbClr val="A9A9A9"/>
                </a:solidFill>
                <a:latin typeface="Consolas" panose="020B0609020204030204" pitchFamily="49" charset="0"/>
              </a:rPr>
              <a:t>.</a:t>
            </a:r>
            <a:r>
              <a:rPr lang="hu-HU" dirty="0" err="1">
                <a:solidFill>
                  <a:prstClr val="black"/>
                </a:solidFill>
                <a:latin typeface="Consolas" panose="020B0609020204030204" pitchFamily="49" charset="0"/>
              </a:rPr>
              <a:t>GetType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hu-HU" dirty="0" err="1">
                <a:solidFill>
                  <a:srgbClr val="0000FF"/>
                </a:solidFill>
                <a:latin typeface="Consolas" panose="020B0609020204030204" pitchFamily="49" charset="0"/>
              </a:rPr>
              <a:t>gm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 err="1">
                <a:solidFill>
                  <a:srgbClr val="000080"/>
                </a:solidFill>
                <a:latin typeface="Consolas" panose="020B0609020204030204" pitchFamily="49" charset="0"/>
              </a:rPr>
              <a:t>-InputObject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 err="1">
                <a:solidFill>
                  <a:srgbClr val="FF4500"/>
                </a:solidFill>
                <a:latin typeface="Consolas" panose="020B0609020204030204" pitchFamily="49" charset="0"/>
              </a:rPr>
              <a:t>$a</a:t>
            </a:r>
            <a:endParaRPr lang="hu-HU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hu-HU" dirty="0" err="1">
                <a:solidFill>
                  <a:srgbClr val="FF4500"/>
                </a:solidFill>
                <a:latin typeface="Consolas" panose="020B0609020204030204" pitchFamily="49" charset="0"/>
              </a:rPr>
              <a:t>$a</a:t>
            </a:r>
            <a:r>
              <a:rPr lang="hu-HU" dirty="0" err="1">
                <a:solidFill>
                  <a:srgbClr val="A9A9A9"/>
                </a:solidFill>
                <a:latin typeface="Consolas" panose="020B0609020204030204" pitchFamily="49" charset="0"/>
              </a:rPr>
              <a:t>.</a:t>
            </a:r>
            <a:r>
              <a:rPr lang="hu-HU" dirty="0" err="1">
                <a:solidFill>
                  <a:prstClr val="black"/>
                </a:solidFill>
                <a:latin typeface="Consolas" panose="020B0609020204030204" pitchFamily="49" charset="0"/>
              </a:rPr>
              <a:t>Replace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hu-HU" dirty="0">
                <a:solidFill>
                  <a:srgbClr val="8B0000"/>
                </a:solidFill>
                <a:latin typeface="Consolas" panose="020B0609020204030204" pitchFamily="49" charset="0"/>
              </a:rPr>
              <a:t>"s"</a:t>
            </a:r>
            <a:r>
              <a:rPr lang="hu-HU" dirty="0">
                <a:solidFill>
                  <a:srgbClr val="A9A9A9"/>
                </a:solidFill>
                <a:latin typeface="Consolas" panose="020B0609020204030204" pitchFamily="49" charset="0"/>
              </a:rPr>
              <a:t>,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>
                <a:solidFill>
                  <a:srgbClr val="8B0000"/>
                </a:solidFill>
                <a:latin typeface="Consolas" panose="020B0609020204030204" pitchFamily="49" charset="0"/>
              </a:rPr>
              <a:t>"</a:t>
            </a:r>
            <a:r>
              <a:rPr lang="hu-HU" dirty="0" err="1">
                <a:solidFill>
                  <a:srgbClr val="8B0000"/>
                </a:solidFill>
                <a:latin typeface="Consolas" panose="020B0609020204030204" pitchFamily="49" charset="0"/>
              </a:rPr>
              <a:t>sz</a:t>
            </a:r>
            <a:r>
              <a:rPr lang="hu-HU" dirty="0">
                <a:solidFill>
                  <a:srgbClr val="8B0000"/>
                </a:solidFill>
                <a:latin typeface="Consolas" panose="020B0609020204030204" pitchFamily="49" charset="0"/>
              </a:rPr>
              <a:t>"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hu-HU" dirty="0" err="1">
                <a:solidFill>
                  <a:srgbClr val="0000FF"/>
                </a:solidFill>
                <a:latin typeface="Consolas" panose="020B0609020204030204" pitchFamily="49" charset="0"/>
              </a:rPr>
              <a:t>echo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>
                <a:solidFill>
                  <a:srgbClr val="8B0000"/>
                </a:solidFill>
                <a:latin typeface="Consolas" panose="020B0609020204030204" pitchFamily="49" charset="0"/>
              </a:rPr>
              <a:t>"hello </a:t>
            </a:r>
            <a:r>
              <a:rPr lang="hu-HU" dirty="0" err="1">
                <a:solidFill>
                  <a:srgbClr val="FF4500"/>
                </a:solidFill>
                <a:latin typeface="Consolas" panose="020B0609020204030204" pitchFamily="49" charset="0"/>
              </a:rPr>
              <a:t>$a</a:t>
            </a:r>
            <a:r>
              <a:rPr lang="hu-HU" dirty="0">
                <a:solidFill>
                  <a:srgbClr val="8B0000"/>
                </a:solidFill>
                <a:latin typeface="Consolas" panose="020B0609020204030204" pitchFamily="49" charset="0"/>
              </a:rPr>
              <a:t>"</a:t>
            </a:r>
            <a:endParaRPr lang="hu-HU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hu-HU" dirty="0" err="1">
                <a:solidFill>
                  <a:srgbClr val="0000FF"/>
                </a:solidFill>
                <a:latin typeface="Consolas" panose="020B0609020204030204" pitchFamily="49" charset="0"/>
              </a:rPr>
              <a:t>echo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>
                <a:solidFill>
                  <a:srgbClr val="8B0000"/>
                </a:solidFill>
                <a:latin typeface="Consolas" panose="020B0609020204030204" pitchFamily="49" charset="0"/>
              </a:rPr>
              <a:t>"`</a:t>
            </a:r>
            <a:r>
              <a:rPr lang="hu-HU" dirty="0" err="1">
                <a:solidFill>
                  <a:srgbClr val="8B0000"/>
                </a:solidFill>
                <a:latin typeface="Consolas" panose="020B0609020204030204" pitchFamily="49" charset="0"/>
              </a:rPr>
              <a:t>$a</a:t>
            </a:r>
            <a:r>
              <a:rPr lang="hu-HU" dirty="0">
                <a:solidFill>
                  <a:srgbClr val="8B0000"/>
                </a:solidFill>
                <a:latin typeface="Consolas" panose="020B0609020204030204" pitchFamily="49" charset="0"/>
              </a:rPr>
              <a:t> értéke: </a:t>
            </a:r>
            <a:r>
              <a:rPr lang="hu-HU" dirty="0" err="1">
                <a:solidFill>
                  <a:srgbClr val="FF4500"/>
                </a:solidFill>
                <a:latin typeface="Consolas" panose="020B0609020204030204" pitchFamily="49" charset="0"/>
              </a:rPr>
              <a:t>$a</a:t>
            </a:r>
            <a:r>
              <a:rPr lang="hu-HU" dirty="0">
                <a:solidFill>
                  <a:srgbClr val="8B0000"/>
                </a:solidFill>
                <a:latin typeface="Consolas" panose="020B0609020204030204" pitchFamily="49" charset="0"/>
              </a:rPr>
              <a:t>" 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/>
          </a:p>
          <a:p>
            <a:endParaRPr lang="hu-HU" dirty="0" smtClean="0"/>
          </a:p>
        </p:txBody>
      </p:sp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r>
              <a:rPr lang="hu-HU" dirty="0" err="1" smtClean="0"/>
              <a:t>PowerShell</a:t>
            </a:r>
            <a:r>
              <a:rPr lang="hu-HU" dirty="0" smtClean="0"/>
              <a:t> változók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647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Tömb, </a:t>
            </a:r>
            <a:r>
              <a:rPr lang="hu-HU" dirty="0" err="1" smtClean="0"/>
              <a:t>hash</a:t>
            </a:r>
            <a:r>
              <a:rPr lang="hu-HU" dirty="0" smtClean="0"/>
              <a:t> tábla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Tömb létrehozása:</a:t>
            </a:r>
          </a:p>
          <a:p>
            <a:pPr marL="457200" lvl="1" indent="0">
              <a:buNone/>
            </a:pPr>
            <a:r>
              <a:rPr lang="hu-HU" dirty="0" smtClean="0">
                <a:solidFill>
                  <a:srgbClr val="FF4500"/>
                </a:solidFill>
                <a:latin typeface="Consolas" panose="020B0609020204030204" pitchFamily="49" charset="0"/>
              </a:rPr>
              <a:t>$</a:t>
            </a:r>
            <a:r>
              <a:rPr lang="hu-HU" dirty="0">
                <a:solidFill>
                  <a:srgbClr val="FF4500"/>
                </a:solidFill>
                <a:latin typeface="Consolas" panose="020B0609020204030204" pitchFamily="49" charset="0"/>
              </a:rPr>
              <a:t>numbers1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>
                <a:solidFill>
                  <a:srgbClr val="A9A9A9"/>
                </a:solidFill>
                <a:latin typeface="Consolas" panose="020B0609020204030204" pitchFamily="49" charset="0"/>
              </a:rPr>
              <a:t>=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@() </a:t>
            </a:r>
            <a:r>
              <a:rPr lang="hu-HU" dirty="0">
                <a:solidFill>
                  <a:srgbClr val="006400"/>
                </a:solidFill>
                <a:latin typeface="Consolas" panose="020B0609020204030204" pitchFamily="49" charset="0"/>
              </a:rPr>
              <a:t># üres tömb</a:t>
            </a:r>
            <a:endParaRPr lang="hu-HU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hu-HU" dirty="0">
                <a:solidFill>
                  <a:srgbClr val="FF4500"/>
                </a:solidFill>
                <a:latin typeface="Consolas" panose="020B0609020204030204" pitchFamily="49" charset="0"/>
              </a:rPr>
              <a:t>$numbers2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>
                <a:solidFill>
                  <a:srgbClr val="A9A9A9"/>
                </a:solidFill>
                <a:latin typeface="Consolas" panose="020B0609020204030204" pitchFamily="49" charset="0"/>
              </a:rPr>
              <a:t>=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>
                <a:solidFill>
                  <a:srgbClr val="800080"/>
                </a:solidFill>
                <a:latin typeface="Consolas" panose="020B0609020204030204" pitchFamily="49" charset="0"/>
              </a:rPr>
              <a:t>1</a:t>
            </a:r>
            <a:r>
              <a:rPr lang="hu-HU" dirty="0">
                <a:solidFill>
                  <a:srgbClr val="A9A9A9"/>
                </a:solidFill>
                <a:latin typeface="Consolas" panose="020B0609020204030204" pitchFamily="49" charset="0"/>
              </a:rPr>
              <a:t>,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>
                <a:solidFill>
                  <a:srgbClr val="800080"/>
                </a:solidFill>
                <a:latin typeface="Consolas" panose="020B0609020204030204" pitchFamily="49" charset="0"/>
              </a:rPr>
              <a:t>2</a:t>
            </a:r>
            <a:r>
              <a:rPr lang="hu-HU" dirty="0">
                <a:solidFill>
                  <a:srgbClr val="A9A9A9"/>
                </a:solidFill>
                <a:latin typeface="Consolas" panose="020B0609020204030204" pitchFamily="49" charset="0"/>
              </a:rPr>
              <a:t>,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>
                <a:solidFill>
                  <a:srgbClr val="800080"/>
                </a:solidFill>
                <a:latin typeface="Consolas" panose="020B0609020204030204" pitchFamily="49" charset="0"/>
              </a:rPr>
              <a:t>5 </a:t>
            </a:r>
          </a:p>
          <a:p>
            <a:r>
              <a:rPr lang="hu-HU" dirty="0" smtClean="0"/>
              <a:t>Elemre hivatkozás:</a:t>
            </a:r>
          </a:p>
          <a:p>
            <a:pPr marL="457200" lvl="1" indent="0">
              <a:buNone/>
            </a:pPr>
            <a:r>
              <a:rPr lang="hu-HU" dirty="0">
                <a:solidFill>
                  <a:srgbClr val="FF4500"/>
                </a:solidFill>
                <a:latin typeface="Consolas" panose="020B0609020204030204" pitchFamily="49" charset="0"/>
              </a:rPr>
              <a:t>$numbers2</a:t>
            </a:r>
            <a:r>
              <a:rPr lang="hu-HU" dirty="0">
                <a:solidFill>
                  <a:srgbClr val="A9A9A9"/>
                </a:solidFill>
                <a:latin typeface="Consolas" panose="020B0609020204030204" pitchFamily="49" charset="0"/>
              </a:rPr>
              <a:t>[</a:t>
            </a:r>
            <a:r>
              <a:rPr lang="hu-HU" dirty="0">
                <a:solidFill>
                  <a:srgbClr val="800080"/>
                </a:solidFill>
                <a:latin typeface="Consolas" panose="020B0609020204030204" pitchFamily="49" charset="0"/>
              </a:rPr>
              <a:t>0</a:t>
            </a:r>
            <a:r>
              <a:rPr lang="hu-HU" dirty="0">
                <a:solidFill>
                  <a:srgbClr val="A9A9A9"/>
                </a:solidFill>
                <a:latin typeface="Consolas" panose="020B0609020204030204" pitchFamily="49" charset="0"/>
              </a:rPr>
              <a:t>]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>
                <a:solidFill>
                  <a:srgbClr val="006400"/>
                </a:solidFill>
                <a:latin typeface="Consolas" panose="020B0609020204030204" pitchFamily="49" charset="0"/>
              </a:rPr>
              <a:t># 0-tól indexelődik </a:t>
            </a:r>
            <a:endParaRPr lang="hu-HU" dirty="0" smtClean="0">
              <a:solidFill>
                <a:schemeClr val="accent3"/>
              </a:solidFill>
              <a:latin typeface="Consolas" pitchFamily="49" charset="0"/>
              <a:cs typeface="Consolas" pitchFamily="49" charset="0"/>
            </a:endParaRPr>
          </a:p>
          <a:p>
            <a:endParaRPr lang="hu-HU" dirty="0" smtClean="0"/>
          </a:p>
          <a:p>
            <a:r>
              <a:rPr lang="hu-HU" dirty="0" err="1" smtClean="0"/>
              <a:t>Hash</a:t>
            </a:r>
            <a:r>
              <a:rPr lang="hu-HU" dirty="0" smtClean="0"/>
              <a:t> tábla:</a:t>
            </a:r>
          </a:p>
          <a:p>
            <a:pPr marL="457200" lvl="1" indent="0">
              <a:buNone/>
            </a:pPr>
            <a:r>
              <a:rPr lang="hu-HU" dirty="0" err="1">
                <a:solidFill>
                  <a:srgbClr val="FF4500"/>
                </a:solidFill>
                <a:latin typeface="Consolas" panose="020B0609020204030204" pitchFamily="49" charset="0"/>
              </a:rPr>
              <a:t>$p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>
                <a:solidFill>
                  <a:srgbClr val="A9A9A9"/>
                </a:solidFill>
                <a:latin typeface="Consolas" panose="020B0609020204030204" pitchFamily="49" charset="0"/>
              </a:rPr>
              <a:t>=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@{</a:t>
            </a:r>
            <a:r>
              <a:rPr lang="hu-HU" dirty="0">
                <a:solidFill>
                  <a:srgbClr val="8B0000"/>
                </a:solidFill>
                <a:latin typeface="Consolas" panose="020B0609020204030204" pitchFamily="49" charset="0"/>
              </a:rPr>
              <a:t>"MZ"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>
                <a:solidFill>
                  <a:srgbClr val="A9A9A9"/>
                </a:solidFill>
                <a:latin typeface="Consolas" panose="020B0609020204030204" pitchFamily="49" charset="0"/>
              </a:rPr>
              <a:t>=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>
                <a:solidFill>
                  <a:srgbClr val="800080"/>
                </a:solidFill>
                <a:latin typeface="Consolas" panose="020B0609020204030204" pitchFamily="49" charset="0"/>
              </a:rPr>
              <a:t>3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; </a:t>
            </a:r>
            <a:r>
              <a:rPr lang="hu-HU" dirty="0">
                <a:solidFill>
                  <a:srgbClr val="8B0000"/>
                </a:solidFill>
                <a:latin typeface="Consolas" panose="020B0609020204030204" pitchFamily="49" charset="0"/>
              </a:rPr>
              <a:t>"TD"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>
                <a:solidFill>
                  <a:srgbClr val="A9A9A9"/>
                </a:solidFill>
                <a:latin typeface="Consolas" panose="020B0609020204030204" pitchFamily="49" charset="0"/>
              </a:rPr>
              <a:t>=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>
                <a:solidFill>
                  <a:srgbClr val="800080"/>
                </a:solidFill>
                <a:latin typeface="Consolas" panose="020B0609020204030204" pitchFamily="49" charset="0"/>
              </a:rPr>
              <a:t>4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hu-HU" dirty="0" err="1">
                <a:solidFill>
                  <a:srgbClr val="FF4500"/>
                </a:solidFill>
                <a:latin typeface="Consolas" panose="020B0609020204030204" pitchFamily="49" charset="0"/>
              </a:rPr>
              <a:t>$p</a:t>
            </a:r>
            <a:r>
              <a:rPr lang="hu-HU" dirty="0">
                <a:solidFill>
                  <a:srgbClr val="A9A9A9"/>
                </a:solidFill>
                <a:latin typeface="Consolas" panose="020B0609020204030204" pitchFamily="49" charset="0"/>
              </a:rPr>
              <a:t>[</a:t>
            </a:r>
            <a:r>
              <a:rPr lang="hu-HU" dirty="0">
                <a:solidFill>
                  <a:srgbClr val="8B0000"/>
                </a:solidFill>
                <a:latin typeface="Consolas" panose="020B0609020204030204" pitchFamily="49" charset="0"/>
              </a:rPr>
              <a:t>"MZ"</a:t>
            </a:r>
            <a:r>
              <a:rPr lang="hu-HU" dirty="0">
                <a:solidFill>
                  <a:srgbClr val="A9A9A9"/>
                </a:solidFill>
                <a:latin typeface="Consolas" panose="020B0609020204030204" pitchFamily="49" charset="0"/>
              </a:rPr>
              <a:t>] 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17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Csővezeték (</a:t>
            </a:r>
            <a:r>
              <a:rPr lang="hu-HU" dirty="0" err="1" smtClean="0"/>
              <a:t>pipe</a:t>
            </a:r>
            <a:r>
              <a:rPr lang="hu-HU" dirty="0" smtClean="0"/>
              <a:t>) kezelése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Pipeline</a:t>
            </a:r>
            <a:r>
              <a:rPr lang="hu-HU" dirty="0" smtClean="0"/>
              <a:t>: legfontosabb művelet (jele: |)</a:t>
            </a:r>
          </a:p>
          <a:p>
            <a:pPr lvl="1">
              <a:buNone/>
            </a:pPr>
            <a:r>
              <a:rPr lang="hu-HU" dirty="0" err="1">
                <a:solidFill>
                  <a:srgbClr val="0000FF"/>
                </a:solidFill>
                <a:latin typeface="Consolas" panose="020B0609020204030204" pitchFamily="49" charset="0"/>
              </a:rPr>
              <a:t>Get-Service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>
                <a:solidFill>
                  <a:srgbClr val="A9A9A9"/>
                </a:solidFill>
                <a:latin typeface="Consolas" panose="020B0609020204030204" pitchFamily="49" charset="0"/>
              </a:rPr>
              <a:t>|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 err="1">
                <a:solidFill>
                  <a:srgbClr val="0000FF"/>
                </a:solidFill>
                <a:latin typeface="Consolas" panose="020B0609020204030204" pitchFamily="49" charset="0"/>
              </a:rPr>
              <a:t>Format-List</a:t>
            </a:r>
            <a:r>
              <a:rPr lang="hu-HU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/>
              <a:t>Rendezés és kiválasztás: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Get-Service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A9A9A9"/>
                </a:solidFill>
                <a:latin typeface="Consolas" panose="020B0609020204030204" pitchFamily="49" charset="0"/>
              </a:rPr>
              <a:t>|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Select-Object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A2BE2"/>
                </a:solidFill>
                <a:latin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A9A9A9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A2BE2"/>
                </a:solidFill>
                <a:latin typeface="Consolas" panose="020B0609020204030204" pitchFamily="49" charset="0"/>
              </a:rPr>
              <a:t>status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 smtClean="0">
                <a:solidFill>
                  <a:prstClr val="black"/>
                </a:solidFill>
                <a:latin typeface="Consolas" panose="020B0609020204030204" pitchFamily="49" charset="0"/>
              </a:rPr>
              <a:t/>
            </a:r>
            <a:br>
              <a:rPr lang="hu-HU" dirty="0" smtClean="0">
                <a:solidFill>
                  <a:prstClr val="black"/>
                </a:solidFill>
                <a:latin typeface="Consolas" panose="020B0609020204030204" pitchFamily="49" charset="0"/>
              </a:rPr>
            </a:br>
            <a:r>
              <a:rPr lang="en-US" dirty="0" smtClean="0">
                <a:solidFill>
                  <a:srgbClr val="000080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</a:rPr>
              <a:t>10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A9A9A9"/>
                </a:solidFill>
                <a:latin typeface="Consolas" panose="020B0609020204030204" pitchFamily="49" charset="0"/>
              </a:rPr>
              <a:t>|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Sort-Object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A2BE2"/>
                </a:solidFill>
                <a:latin typeface="Consolas" panose="020B0609020204030204" pitchFamily="49" charset="0"/>
              </a:rPr>
              <a:t>Status </a:t>
            </a:r>
          </a:p>
          <a:p>
            <a:r>
              <a:rPr lang="hu-HU" dirty="0" smtClean="0"/>
              <a:t>Művelet elvégzése minden elemen (jele: %):</a:t>
            </a:r>
          </a:p>
          <a:p>
            <a:pPr lvl="1">
              <a:buNone/>
            </a:pPr>
            <a:r>
              <a:rPr lang="hu-HU" sz="2300" dirty="0" err="1">
                <a:solidFill>
                  <a:srgbClr val="0000FF"/>
                </a:solidFill>
                <a:latin typeface="Consolas" panose="020B0609020204030204" pitchFamily="49" charset="0"/>
              </a:rPr>
              <a:t>Get-Process</a:t>
            </a:r>
            <a:r>
              <a:rPr lang="hu-HU" sz="23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2300" dirty="0">
                <a:solidFill>
                  <a:srgbClr val="A9A9A9"/>
                </a:solidFill>
                <a:latin typeface="Consolas" panose="020B0609020204030204" pitchFamily="49" charset="0"/>
              </a:rPr>
              <a:t>|</a:t>
            </a:r>
            <a:r>
              <a:rPr lang="hu-HU" sz="23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2300" dirty="0" err="1">
                <a:solidFill>
                  <a:srgbClr val="0000FF"/>
                </a:solidFill>
                <a:latin typeface="Consolas" panose="020B0609020204030204" pitchFamily="49" charset="0"/>
              </a:rPr>
              <a:t>Foreach-Object</a:t>
            </a:r>
            <a:r>
              <a:rPr lang="hu-HU" sz="2300" dirty="0">
                <a:solidFill>
                  <a:prstClr val="black"/>
                </a:solidFill>
                <a:latin typeface="Consolas" panose="020B0609020204030204" pitchFamily="49" charset="0"/>
              </a:rPr>
              <a:t> {</a:t>
            </a:r>
            <a:r>
              <a:rPr lang="hu-HU" sz="2300" dirty="0" err="1">
                <a:solidFill>
                  <a:srgbClr val="0000FF"/>
                </a:solidFill>
                <a:latin typeface="Consolas" panose="020B0609020204030204" pitchFamily="49" charset="0"/>
              </a:rPr>
              <a:t>Write-Output</a:t>
            </a:r>
            <a:r>
              <a:rPr lang="hu-HU" sz="23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2300" dirty="0">
                <a:solidFill>
                  <a:srgbClr val="FF4500"/>
                </a:solidFill>
                <a:latin typeface="Consolas" panose="020B0609020204030204" pitchFamily="49" charset="0"/>
              </a:rPr>
              <a:t>$_</a:t>
            </a:r>
            <a:r>
              <a:rPr lang="hu-HU" sz="2300" dirty="0">
                <a:solidFill>
                  <a:srgbClr val="A9A9A9"/>
                </a:solidFill>
                <a:latin typeface="Consolas" panose="020B0609020204030204" pitchFamily="49" charset="0"/>
              </a:rPr>
              <a:t>.</a:t>
            </a:r>
            <a:r>
              <a:rPr lang="hu-HU" sz="2300" dirty="0" err="1">
                <a:solidFill>
                  <a:prstClr val="black"/>
                </a:solidFill>
                <a:latin typeface="Consolas" panose="020B0609020204030204" pitchFamily="49" charset="0"/>
              </a:rPr>
              <a:t>Name</a:t>
            </a:r>
            <a:r>
              <a:rPr lang="hu-HU" sz="2300" dirty="0">
                <a:solidFill>
                  <a:prstClr val="black"/>
                </a:solidFill>
                <a:latin typeface="Consolas" panose="020B0609020204030204" pitchFamily="49" charset="0"/>
              </a:rPr>
              <a:t>} </a:t>
            </a:r>
            <a:endParaRPr lang="hu-HU" sz="2300" dirty="0" smtClean="0">
              <a:latin typeface="Consolas" pitchFamily="49" charset="0"/>
              <a:cs typeface="Consolas" pitchFamily="49" charset="0"/>
            </a:endParaRPr>
          </a:p>
          <a:p>
            <a:pPr lvl="1">
              <a:buNone/>
            </a:pPr>
            <a:r>
              <a:rPr lang="hu-HU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$_</a:t>
            </a:r>
            <a:r>
              <a:rPr lang="hu-HU" dirty="0" smtClean="0"/>
              <a:t>: aktuális elem</a:t>
            </a:r>
          </a:p>
          <a:p>
            <a:r>
              <a:rPr lang="hu-HU" dirty="0" smtClean="0"/>
              <a:t>Szűrés (jele: ?):</a:t>
            </a:r>
          </a:p>
          <a:p>
            <a:pPr lvl="1">
              <a:buNone/>
            </a:pP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Get-Process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A9A9A9"/>
                </a:solidFill>
                <a:latin typeface="Consolas" panose="020B0609020204030204" pitchFamily="49" charset="0"/>
              </a:rPr>
              <a:t>|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Where-Object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{</a:t>
            </a:r>
            <a:r>
              <a:rPr lang="en-US" sz="2400" dirty="0">
                <a:solidFill>
                  <a:srgbClr val="FF4500"/>
                </a:solidFill>
                <a:latin typeface="Consolas" panose="020B0609020204030204" pitchFamily="49" charset="0"/>
              </a:rPr>
              <a:t>$_</a:t>
            </a:r>
            <a:r>
              <a:rPr lang="en-US" sz="2400" dirty="0">
                <a:solidFill>
                  <a:srgbClr val="A9A9A9"/>
                </a:solidFill>
                <a:latin typeface="Consolas" panose="020B0609020204030204" pitchFamily="49" charset="0"/>
              </a:rPr>
              <a:t>.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Id </a:t>
            </a:r>
            <a:r>
              <a:rPr lang="en-US" sz="2400" dirty="0">
                <a:solidFill>
                  <a:srgbClr val="A9A9A9"/>
                </a:solidFill>
                <a:latin typeface="Consolas" panose="020B0609020204030204" pitchFamily="49" charset="0"/>
              </a:rPr>
              <a:t>–</a:t>
            </a:r>
            <a:r>
              <a:rPr lang="en-US" sz="2400" dirty="0" err="1">
                <a:solidFill>
                  <a:srgbClr val="A9A9A9"/>
                </a:solidFill>
                <a:latin typeface="Consolas" panose="020B0609020204030204" pitchFamily="49" charset="0"/>
              </a:rPr>
              <a:t>eq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800080"/>
                </a:solidFill>
                <a:latin typeface="Consolas" panose="020B0609020204030204" pitchFamily="49" charset="0"/>
              </a:rPr>
              <a:t>4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} </a:t>
            </a:r>
            <a:endParaRPr lang="hu-HU" sz="23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Kiválasztás, szűrés, rendezés</a:t>
            </a:r>
          </a:p>
          <a:p>
            <a:pPr marL="457200" lvl="1" indent="0">
              <a:buNone/>
            </a:pPr>
            <a:r>
              <a:rPr lang="hu-HU" sz="24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Get-ChildItem</a:t>
            </a:r>
            <a:r>
              <a:rPr lang="hu-HU" sz="2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2400" dirty="0">
                <a:solidFill>
                  <a:srgbClr val="A9A9A9"/>
                </a:solidFill>
                <a:latin typeface="Consolas" panose="020B0609020204030204" pitchFamily="49" charset="0"/>
              </a:rPr>
              <a:t>|</a:t>
            </a:r>
            <a:r>
              <a:rPr lang="hu-HU" sz="24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hu-HU" sz="24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2400" dirty="0" err="1">
                <a:solidFill>
                  <a:srgbClr val="8A2BE2"/>
                </a:solidFill>
                <a:latin typeface="Consolas" panose="020B0609020204030204" pitchFamily="49" charset="0"/>
              </a:rPr>
              <a:t>Name</a:t>
            </a:r>
            <a:r>
              <a:rPr lang="hu-HU" sz="2400" dirty="0">
                <a:solidFill>
                  <a:srgbClr val="A9A9A9"/>
                </a:solidFill>
                <a:latin typeface="Consolas" panose="020B0609020204030204" pitchFamily="49" charset="0"/>
              </a:rPr>
              <a:t>,</a:t>
            </a:r>
            <a:r>
              <a:rPr lang="hu-HU" sz="24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2400" dirty="0" err="1">
                <a:solidFill>
                  <a:srgbClr val="8A2BE2"/>
                </a:solidFill>
                <a:latin typeface="Consolas" panose="020B0609020204030204" pitchFamily="49" charset="0"/>
              </a:rPr>
              <a:t>CreationTime</a:t>
            </a:r>
            <a:endParaRPr lang="hu-HU" sz="24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Get-</a:t>
            </a:r>
            <a:r>
              <a:rPr lang="en-US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ChildItem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A9A9A9"/>
                </a:solidFill>
                <a:latin typeface="Consolas" panose="020B0609020204030204" pitchFamily="49" charset="0"/>
              </a:rPr>
              <a:t>|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where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{</a:t>
            </a:r>
            <a:r>
              <a:rPr lang="en-US" sz="2400" dirty="0">
                <a:solidFill>
                  <a:srgbClr val="FF4500"/>
                </a:solidFill>
                <a:latin typeface="Consolas" panose="020B0609020204030204" pitchFamily="49" charset="0"/>
              </a:rPr>
              <a:t>$_</a:t>
            </a:r>
            <a:r>
              <a:rPr lang="en-US" sz="2400" dirty="0">
                <a:solidFill>
                  <a:srgbClr val="A9A9A9"/>
                </a:solidFill>
                <a:latin typeface="Consolas" panose="020B0609020204030204" pitchFamily="49" charset="0"/>
              </a:rPr>
              <a:t>.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Name </a:t>
            </a:r>
            <a:r>
              <a:rPr lang="en-US" sz="2400" dirty="0">
                <a:solidFill>
                  <a:srgbClr val="A9A9A9"/>
                </a:solidFill>
                <a:latin typeface="Consolas" panose="020B0609020204030204" pitchFamily="49" charset="0"/>
              </a:rPr>
              <a:t>-like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8B0000"/>
                </a:solidFill>
                <a:latin typeface="Consolas" panose="020B0609020204030204" pitchFamily="49" charset="0"/>
              </a:rPr>
              <a:t>"D*"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hu-HU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Get-ChildItem</a:t>
            </a:r>
            <a:r>
              <a:rPr lang="hu-HU" sz="24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2400" dirty="0">
                <a:solidFill>
                  <a:srgbClr val="A9A9A9"/>
                </a:solidFill>
                <a:latin typeface="Consolas" panose="020B0609020204030204" pitchFamily="49" charset="0"/>
              </a:rPr>
              <a:t>|</a:t>
            </a:r>
            <a:r>
              <a:rPr lang="hu-HU" sz="24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Sort-Object</a:t>
            </a:r>
            <a:r>
              <a:rPr lang="hu-HU" sz="24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2400" dirty="0" err="1">
                <a:solidFill>
                  <a:srgbClr val="8A2BE2"/>
                </a:solidFill>
                <a:latin typeface="Consolas" panose="020B0609020204030204" pitchFamily="49" charset="0"/>
              </a:rPr>
              <a:t>LastWriteTime</a:t>
            </a:r>
            <a:r>
              <a:rPr lang="hu-HU" sz="24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2400" dirty="0" err="1">
                <a:solidFill>
                  <a:srgbClr val="000080"/>
                </a:solidFill>
                <a:latin typeface="Consolas" panose="020B0609020204030204" pitchFamily="49" charset="0"/>
              </a:rPr>
              <a:t>-Descending</a:t>
            </a:r>
            <a:r>
              <a:rPr lang="hu-HU" sz="2400" dirty="0">
                <a:solidFill>
                  <a:srgbClr val="00008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hu-HU" dirty="0" smtClean="0"/>
              <a:t>Művelet elvégzése minden elemen:</a:t>
            </a:r>
            <a:endParaRPr lang="hu-HU" dirty="0"/>
          </a:p>
          <a:p>
            <a:pPr marL="457200" lvl="1" indent="0">
              <a:buNone/>
            </a:pPr>
            <a:r>
              <a:rPr lang="hu-HU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Get-ChildItem</a:t>
            </a:r>
            <a:r>
              <a:rPr lang="hu-HU" sz="24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2400" dirty="0">
                <a:solidFill>
                  <a:srgbClr val="A9A9A9"/>
                </a:solidFill>
                <a:latin typeface="Consolas" panose="020B0609020204030204" pitchFamily="49" charset="0"/>
              </a:rPr>
              <a:t>|</a:t>
            </a:r>
            <a:r>
              <a:rPr lang="hu-HU" sz="24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2400" dirty="0">
                <a:solidFill>
                  <a:srgbClr val="0000FF"/>
                </a:solidFill>
                <a:latin typeface="Consolas" panose="020B0609020204030204" pitchFamily="49" charset="0"/>
              </a:rPr>
              <a:t>%</a:t>
            </a:r>
            <a:r>
              <a:rPr lang="hu-HU" sz="2400" dirty="0">
                <a:solidFill>
                  <a:prstClr val="black"/>
                </a:solidFill>
                <a:latin typeface="Consolas" panose="020B0609020204030204" pitchFamily="49" charset="0"/>
              </a:rPr>
              <a:t> {</a:t>
            </a:r>
            <a:r>
              <a:rPr lang="hu-HU" sz="2400" dirty="0">
                <a:solidFill>
                  <a:srgbClr val="FF4500"/>
                </a:solidFill>
                <a:latin typeface="Consolas" panose="020B0609020204030204" pitchFamily="49" charset="0"/>
              </a:rPr>
              <a:t>$_</a:t>
            </a:r>
            <a:r>
              <a:rPr lang="hu-HU" sz="2400" dirty="0">
                <a:solidFill>
                  <a:srgbClr val="A9A9A9"/>
                </a:solidFill>
                <a:latin typeface="Consolas" panose="020B0609020204030204" pitchFamily="49" charset="0"/>
              </a:rPr>
              <a:t>.</a:t>
            </a:r>
            <a:r>
              <a:rPr lang="hu-HU" sz="2400" dirty="0" err="1">
                <a:solidFill>
                  <a:prstClr val="black"/>
                </a:solidFill>
                <a:latin typeface="Consolas" panose="020B0609020204030204" pitchFamily="49" charset="0"/>
              </a:rPr>
              <a:t>Name</a:t>
            </a:r>
            <a:r>
              <a:rPr lang="hu-HU" sz="2400" dirty="0" err="1">
                <a:solidFill>
                  <a:srgbClr val="A9A9A9"/>
                </a:solidFill>
                <a:latin typeface="Consolas" panose="020B0609020204030204" pitchFamily="49" charset="0"/>
              </a:rPr>
              <a:t>.</a:t>
            </a:r>
            <a:r>
              <a:rPr lang="hu-HU" sz="2400" dirty="0" err="1">
                <a:solidFill>
                  <a:prstClr val="black"/>
                </a:solidFill>
                <a:latin typeface="Consolas" panose="020B0609020204030204" pitchFamily="49" charset="0"/>
              </a:rPr>
              <a:t>Split</a:t>
            </a:r>
            <a:r>
              <a:rPr lang="hu-HU" sz="2400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hu-HU" sz="2400" dirty="0">
                <a:solidFill>
                  <a:srgbClr val="8B0000"/>
                </a:solidFill>
                <a:latin typeface="Consolas" panose="020B0609020204030204" pitchFamily="49" charset="0"/>
              </a:rPr>
              <a:t>"-"</a:t>
            </a:r>
            <a:r>
              <a:rPr lang="hu-HU" sz="2400" dirty="0">
                <a:solidFill>
                  <a:prstClr val="black"/>
                </a:solidFill>
                <a:latin typeface="Consolas" panose="020B0609020204030204" pitchFamily="49" charset="0"/>
              </a:rPr>
              <a:t>)</a:t>
            </a:r>
            <a:r>
              <a:rPr lang="hu-HU" sz="2400" dirty="0">
                <a:solidFill>
                  <a:srgbClr val="A9A9A9"/>
                </a:solidFill>
                <a:latin typeface="Consolas" panose="020B0609020204030204" pitchFamily="49" charset="0"/>
              </a:rPr>
              <a:t>[</a:t>
            </a:r>
            <a:r>
              <a:rPr lang="hu-HU" sz="2400" dirty="0">
                <a:solidFill>
                  <a:srgbClr val="800080"/>
                </a:solidFill>
                <a:latin typeface="Consolas" panose="020B0609020204030204" pitchFamily="49" charset="0"/>
              </a:rPr>
              <a:t>0</a:t>
            </a:r>
            <a:r>
              <a:rPr lang="hu-HU" sz="2400" dirty="0">
                <a:solidFill>
                  <a:srgbClr val="A9A9A9"/>
                </a:solidFill>
                <a:latin typeface="Consolas" panose="020B0609020204030204" pitchFamily="49" charset="0"/>
              </a:rPr>
              <a:t>]</a:t>
            </a:r>
            <a:r>
              <a:rPr lang="hu-HU" sz="2400" dirty="0">
                <a:solidFill>
                  <a:prstClr val="black"/>
                </a:solidFill>
                <a:latin typeface="Consolas" panose="020B0609020204030204" pitchFamily="49" charset="0"/>
              </a:rPr>
              <a:t>} </a:t>
            </a:r>
            <a:endParaRPr lang="hu-HU" sz="2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cs typeface="Consolas" pitchFamily="49" charset="0"/>
              </a:rPr>
              <a:t>Összesítés számolása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Get-</a:t>
            </a:r>
            <a:r>
              <a:rPr lang="en-US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ChildItem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8A2BE2"/>
                </a:solidFill>
                <a:latin typeface="Consolas" panose="020B0609020204030204" pitchFamily="49" charset="0"/>
              </a:rPr>
              <a:t>C:\Windows\system32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0080"/>
                </a:solidFill>
                <a:latin typeface="Consolas" panose="020B0609020204030204" pitchFamily="49" charset="0"/>
              </a:rPr>
              <a:t>-Filter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8A2BE2"/>
                </a:solidFill>
                <a:latin typeface="Consolas" panose="020B0609020204030204" pitchFamily="49" charset="0"/>
              </a:rPr>
              <a:t>*.</a:t>
            </a:r>
            <a:r>
              <a:rPr lang="en-US" sz="2400" dirty="0" err="1">
                <a:solidFill>
                  <a:srgbClr val="8A2BE2"/>
                </a:solidFill>
                <a:latin typeface="Consolas" panose="020B0609020204030204" pitchFamily="49" charset="0"/>
              </a:rPr>
              <a:t>dll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A9A9A9"/>
                </a:solidFill>
                <a:latin typeface="Consolas" panose="020B0609020204030204" pitchFamily="49" charset="0"/>
              </a:rPr>
              <a:t>|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Measure-Object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0080"/>
                </a:solidFill>
                <a:latin typeface="Consolas" panose="020B0609020204030204" pitchFamily="49" charset="0"/>
              </a:rPr>
              <a:t>-Maximum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0080"/>
                </a:solidFill>
                <a:latin typeface="Consolas" panose="020B0609020204030204" pitchFamily="49" charset="0"/>
              </a:rPr>
              <a:t>-Property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8A2BE2"/>
                </a:solidFill>
                <a:latin typeface="Consolas" panose="020B0609020204030204" pitchFamily="49" charset="0"/>
              </a:rPr>
              <a:t>length </a:t>
            </a:r>
            <a:endParaRPr lang="hu-HU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r>
              <a:rPr lang="hu-HU" dirty="0" err="1" smtClean="0"/>
              <a:t>PowerShell</a:t>
            </a:r>
            <a:r>
              <a:rPr lang="hu-HU" dirty="0" smtClean="0"/>
              <a:t> parancsok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19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Le szeretnénk tölteni a FB ismerőseink profilképét</a:t>
            </a:r>
          </a:p>
          <a:p>
            <a:r>
              <a:rPr lang="hu-HU" dirty="0" smtClean="0"/>
              <a:t>Könnyen automatizálható feladat</a:t>
            </a:r>
          </a:p>
          <a:p>
            <a:pPr lvl="1"/>
            <a:r>
              <a:rPr lang="hu-HU" dirty="0" err="1" smtClean="0"/>
              <a:t>FB-nak</a:t>
            </a:r>
            <a:r>
              <a:rPr lang="hu-HU" dirty="0" smtClean="0"/>
              <a:t> van </a:t>
            </a:r>
            <a:r>
              <a:rPr lang="hu-HU" dirty="0" err="1" smtClean="0"/>
              <a:t>API-ja</a:t>
            </a:r>
            <a:r>
              <a:rPr lang="hu-HU" dirty="0" smtClean="0"/>
              <a:t>, később is kellhet még ez</a:t>
            </a:r>
          </a:p>
          <a:p>
            <a:r>
              <a:rPr lang="hu-HU" dirty="0" smtClean="0"/>
              <a:t>Biztos van rá freeware/shareware, de</a:t>
            </a:r>
          </a:p>
          <a:p>
            <a:pPr lvl="1"/>
            <a:r>
              <a:rPr lang="hu-HU" dirty="0" smtClean="0"/>
              <a:t>Megbízható? Azt csinálja, ami nekünk kell?</a:t>
            </a:r>
          </a:p>
          <a:p>
            <a:pPr lvl="1"/>
            <a:r>
              <a:rPr lang="hu-HU" dirty="0" smtClean="0"/>
              <a:t>Informatikusok vagyunk, meg tudjuk írni</a:t>
            </a:r>
            <a:r>
              <a:rPr lang="hu-HU" dirty="0" smtClean="0">
                <a:sym typeface="Wingdings" pitchFamily="2" charset="2"/>
              </a:rPr>
              <a:t></a:t>
            </a:r>
          </a:p>
          <a:p>
            <a:r>
              <a:rPr lang="hu-HU" dirty="0" err="1" smtClean="0">
                <a:sym typeface="Wingdings" pitchFamily="2" charset="2"/>
              </a:rPr>
              <a:t>Szkript</a:t>
            </a:r>
            <a:r>
              <a:rPr lang="hu-HU" dirty="0" smtClean="0">
                <a:sym typeface="Wingdings" pitchFamily="2" charset="2"/>
              </a:rPr>
              <a:t> &lt;10 perc alatt elkészülhet</a:t>
            </a:r>
          </a:p>
          <a:p>
            <a:pPr lvl="1"/>
            <a:r>
              <a:rPr lang="hu-HU" sz="2400" dirty="0">
                <a:sym typeface="Wingdings" pitchFamily="2" charset="2"/>
              </a:rPr>
              <a:t>FB API: </a:t>
            </a:r>
            <a:r>
              <a:rPr lang="hu-HU" sz="2400" dirty="0">
                <a:sym typeface="Wingdings" pitchFamily="2" charset="2"/>
                <a:hlinkClick r:id="rId3"/>
              </a:rPr>
              <a:t>https://developers.facebook.com/docs/reference/api</a:t>
            </a:r>
            <a:r>
              <a:rPr lang="hu-HU" sz="2400" dirty="0" smtClean="0">
                <a:sym typeface="Wingdings" pitchFamily="2" charset="2"/>
                <a:hlinkClick r:id="rId3"/>
              </a:rPr>
              <a:t>/</a:t>
            </a:r>
            <a:endParaRPr lang="hu-HU" sz="2400" dirty="0" smtClean="0">
              <a:sym typeface="Wingdings" pitchFamily="2" charset="2"/>
            </a:endParaRPr>
          </a:p>
          <a:p>
            <a:pPr lvl="1"/>
            <a:r>
              <a:rPr lang="hu-HU" sz="2400" dirty="0" err="1" smtClean="0">
                <a:sym typeface="Wingdings" pitchFamily="2" charset="2"/>
              </a:rPr>
              <a:t>PowerShell</a:t>
            </a:r>
            <a:r>
              <a:rPr lang="hu-HU" sz="2400" dirty="0" smtClean="0">
                <a:sym typeface="Wingdings" pitchFamily="2" charset="2"/>
              </a:rPr>
              <a:t>: </a:t>
            </a:r>
            <a:r>
              <a:rPr lang="hu-HU" sz="2400" dirty="0" err="1" smtClean="0">
                <a:sym typeface="Wingdings" pitchFamily="2" charset="2"/>
              </a:rPr>
              <a:t>Invoke-RestMethod</a:t>
            </a:r>
            <a:r>
              <a:rPr lang="hu-HU" sz="2400" dirty="0" smtClean="0">
                <a:sym typeface="Wingdings" pitchFamily="2" charset="2"/>
              </a:rPr>
              <a:t>, </a:t>
            </a:r>
            <a:r>
              <a:rPr lang="hu-HU" sz="2400" dirty="0" err="1" smtClean="0">
                <a:sym typeface="Wingdings" pitchFamily="2" charset="2"/>
              </a:rPr>
              <a:t>Invoke-WebRequest</a:t>
            </a:r>
            <a:endParaRPr lang="hu-HU" dirty="0" smtClean="0">
              <a:sym typeface="Wingdings" pitchFamily="2" charset="2"/>
            </a:endParaRPr>
          </a:p>
          <a:p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 Kedvcsináló: </a:t>
            </a:r>
            <a:r>
              <a:rPr lang="hu-HU" dirty="0" err="1" smtClean="0"/>
              <a:t>Facebok</a:t>
            </a:r>
            <a:r>
              <a:rPr lang="hu-HU" dirty="0" smtClean="0"/>
              <a:t> képek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7565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Vezérlési szerkezetek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C#</a:t>
            </a:r>
            <a:r>
              <a:rPr lang="hu-HU" dirty="0" err="1" smtClean="0"/>
              <a:t>-ból</a:t>
            </a:r>
            <a:r>
              <a:rPr lang="hu-HU" dirty="0" smtClean="0"/>
              <a:t> ismerős szerkezetek:</a:t>
            </a:r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switch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foreach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while</a:t>
            </a:r>
            <a:r>
              <a:rPr lang="hu-HU" dirty="0" smtClean="0"/>
              <a:t>…</a:t>
            </a:r>
          </a:p>
          <a:p>
            <a:pPr lvl="1"/>
            <a:r>
              <a:rPr lang="hu-HU" dirty="0" smtClean="0"/>
              <a:t>Sokszor kiváltható </a:t>
            </a:r>
            <a:r>
              <a:rPr lang="hu-HU" dirty="0" err="1" smtClean="0"/>
              <a:t>pipe</a:t>
            </a:r>
            <a:r>
              <a:rPr lang="hu-HU" dirty="0" smtClean="0"/>
              <a:t> segítségével</a:t>
            </a:r>
          </a:p>
          <a:p>
            <a:pPr lvl="2"/>
            <a:r>
              <a:rPr lang="hu-HU" dirty="0" smtClean="0"/>
              <a:t>Pl. </a:t>
            </a: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hu-HU" dirty="0" smtClean="0"/>
              <a:t> ciklus helyett:  </a:t>
            </a:r>
            <a:r>
              <a:rPr lang="hu-HU" dirty="0" smtClean="0">
                <a:solidFill>
                  <a:srgbClr val="800080"/>
                </a:solidFill>
                <a:latin typeface="Consolas" panose="020B0609020204030204" pitchFamily="49" charset="0"/>
              </a:rPr>
              <a:t>1</a:t>
            </a:r>
            <a:r>
              <a:rPr lang="hu-HU" dirty="0">
                <a:solidFill>
                  <a:srgbClr val="A9A9A9"/>
                </a:solidFill>
                <a:latin typeface="Consolas" panose="020B0609020204030204" pitchFamily="49" charset="0"/>
              </a:rPr>
              <a:t>..</a:t>
            </a:r>
            <a:r>
              <a:rPr lang="hu-HU" dirty="0">
                <a:solidFill>
                  <a:srgbClr val="800080"/>
                </a:solidFill>
                <a:latin typeface="Consolas" panose="020B0609020204030204" pitchFamily="49" charset="0"/>
              </a:rPr>
              <a:t>10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>
                <a:solidFill>
                  <a:srgbClr val="A9A9A9"/>
                </a:solidFill>
                <a:latin typeface="Consolas" panose="020B0609020204030204" pitchFamily="49" charset="0"/>
              </a:rPr>
              <a:t>|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>
                <a:solidFill>
                  <a:srgbClr val="0000FF"/>
                </a:solidFill>
                <a:latin typeface="Consolas" panose="020B0609020204030204" pitchFamily="49" charset="0"/>
              </a:rPr>
              <a:t>%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{</a:t>
            </a:r>
            <a:r>
              <a:rPr lang="hu-HU" dirty="0" err="1">
                <a:solidFill>
                  <a:srgbClr val="0000FF"/>
                </a:solidFill>
                <a:latin typeface="Consolas" panose="020B0609020204030204" pitchFamily="49" charset="0"/>
              </a:rPr>
              <a:t>echo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>
                <a:solidFill>
                  <a:srgbClr val="FF4500"/>
                </a:solidFill>
                <a:latin typeface="Consolas" panose="020B0609020204030204" pitchFamily="49" charset="0"/>
              </a:rPr>
              <a:t>$_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} 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/>
              <a:t>Összehasonlítás:</a:t>
            </a:r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-eq</a:t>
            </a:r>
            <a:r>
              <a:rPr lang="hu-HU" dirty="0" smtClean="0"/>
              <a:t>: egyenlő (</a:t>
            </a:r>
            <a:r>
              <a:rPr lang="hu-HU" dirty="0" err="1" smtClean="0"/>
              <a:t>equal</a:t>
            </a:r>
            <a:r>
              <a:rPr lang="hu-HU" dirty="0" smtClean="0"/>
              <a:t>)</a:t>
            </a:r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-lt</a:t>
            </a:r>
            <a:r>
              <a:rPr lang="hu-HU" dirty="0" smtClean="0"/>
              <a:t>: kisebb mint (less </a:t>
            </a:r>
            <a:r>
              <a:rPr lang="hu-HU" dirty="0" err="1" smtClean="0"/>
              <a:t>than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…</a:t>
            </a:r>
          </a:p>
          <a:p>
            <a:r>
              <a:rPr lang="hu-HU" dirty="0" smtClean="0"/>
              <a:t>Logikai operátorok:</a:t>
            </a:r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-and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-or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-not</a:t>
            </a:r>
            <a:endParaRPr lang="hu-HU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20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Egyszerű </a:t>
            </a:r>
            <a:r>
              <a:rPr lang="hu-HU" dirty="0" err="1" smtClean="0"/>
              <a:t>szkript</a:t>
            </a:r>
            <a:r>
              <a:rPr lang="hu-HU" dirty="0" smtClean="0"/>
              <a:t> sablon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hu-HU" sz="18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&lt;#</a:t>
            </a:r>
          </a:p>
          <a:p>
            <a:pPr>
              <a:buNone/>
            </a:pPr>
            <a:r>
              <a:rPr lang="hu-HU" sz="18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.SYNOPSIS</a:t>
            </a:r>
          </a:p>
          <a:p>
            <a:pPr>
              <a:buNone/>
            </a:pPr>
            <a:r>
              <a:rPr lang="hu-HU" sz="18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Writes</a:t>
            </a:r>
            <a:r>
              <a:rPr lang="hu-HU" sz="18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out a </a:t>
            </a:r>
            <a:r>
              <a:rPr lang="hu-HU" sz="18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greeting</a:t>
            </a:r>
            <a:r>
              <a:rPr lang="hu-HU" sz="18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message</a:t>
            </a:r>
            <a:endParaRPr lang="hu-HU" sz="1800" dirty="0" smtClean="0">
              <a:solidFill>
                <a:schemeClr val="accent3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hu-HU" sz="1800" dirty="0">
              <a:solidFill>
                <a:schemeClr val="accent3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18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.PARAMETER Hello</a:t>
            </a:r>
          </a:p>
          <a:p>
            <a:pPr>
              <a:buNone/>
            </a:pPr>
            <a:r>
              <a:rPr lang="hu-HU" sz="18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Message</a:t>
            </a:r>
            <a:r>
              <a:rPr lang="hu-HU" sz="18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 err="1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to</a:t>
            </a:r>
            <a:r>
              <a:rPr lang="hu-HU" sz="18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 err="1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write</a:t>
            </a:r>
            <a:r>
              <a:rPr lang="hu-HU" sz="18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out</a:t>
            </a:r>
          </a:p>
          <a:p>
            <a:pPr>
              <a:buNone/>
            </a:pPr>
            <a:endParaRPr lang="hu-HU" sz="1800" dirty="0" smtClean="0">
              <a:solidFill>
                <a:schemeClr val="accent3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18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.NOTES</a:t>
            </a:r>
          </a:p>
          <a:p>
            <a:pPr>
              <a:buNone/>
            </a:pPr>
            <a:r>
              <a:rPr lang="hu-HU" sz="18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Author</a:t>
            </a:r>
            <a:r>
              <a:rPr lang="hu-HU" sz="18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: Micskei Zoltan, 2014.03.03.</a:t>
            </a:r>
          </a:p>
          <a:p>
            <a:pPr>
              <a:buNone/>
            </a:pPr>
            <a:r>
              <a:rPr lang="hu-HU" sz="18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#&gt;</a:t>
            </a:r>
          </a:p>
          <a:p>
            <a:pPr marL="0" indent="0">
              <a:buNone/>
            </a:pPr>
            <a:endParaRPr lang="hu-HU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8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param</a:t>
            </a:r>
            <a:r>
              <a:rPr lang="hu-HU" sz="1800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</a:p>
          <a:p>
            <a:pPr marL="0" indent="0">
              <a:buNone/>
            </a:pPr>
            <a:r>
              <a:rPr lang="hu-HU" sz="1800" dirty="0" smtClean="0">
                <a:solidFill>
                  <a:srgbClr val="A9A9A9"/>
                </a:solidFill>
                <a:latin typeface="Consolas" panose="020B0609020204030204" pitchFamily="49" charset="0"/>
              </a:rPr>
              <a:t>  [</a:t>
            </a:r>
            <a:r>
              <a:rPr lang="hu-HU" sz="1800" dirty="0" err="1">
                <a:solidFill>
                  <a:srgbClr val="00BFFF"/>
                </a:solidFill>
                <a:latin typeface="Consolas" panose="020B0609020204030204" pitchFamily="49" charset="0"/>
              </a:rPr>
              <a:t>Parameter</a:t>
            </a:r>
            <a:r>
              <a:rPr lang="hu-HU" sz="1800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hu-HU" sz="1800" dirty="0" err="1">
                <a:solidFill>
                  <a:prstClr val="black"/>
                </a:solidFill>
                <a:latin typeface="Consolas" panose="020B0609020204030204" pitchFamily="49" charset="0"/>
              </a:rPr>
              <a:t>Mandatory</a:t>
            </a:r>
            <a:r>
              <a:rPr lang="hu-HU" sz="1800" dirty="0">
                <a:solidFill>
                  <a:srgbClr val="A9A9A9"/>
                </a:solidFill>
                <a:latin typeface="Consolas" panose="020B0609020204030204" pitchFamily="49" charset="0"/>
              </a:rPr>
              <a:t>=</a:t>
            </a:r>
            <a:r>
              <a:rPr lang="hu-HU" sz="1800" dirty="0" err="1">
                <a:solidFill>
                  <a:srgbClr val="FF4500"/>
                </a:solidFill>
                <a:latin typeface="Consolas" panose="020B0609020204030204" pitchFamily="49" charset="0"/>
              </a:rPr>
              <a:t>$true</a:t>
            </a:r>
            <a:r>
              <a:rPr lang="hu-HU" sz="1800" dirty="0">
                <a:solidFill>
                  <a:prstClr val="black"/>
                </a:solidFill>
                <a:latin typeface="Consolas" panose="020B0609020204030204" pitchFamily="49" charset="0"/>
              </a:rPr>
              <a:t>)</a:t>
            </a:r>
            <a:r>
              <a:rPr lang="hu-HU" sz="1800" dirty="0">
                <a:solidFill>
                  <a:srgbClr val="A9A9A9"/>
                </a:solidFill>
                <a:latin typeface="Consolas" panose="020B0609020204030204" pitchFamily="49" charset="0"/>
              </a:rPr>
              <a:t>][</a:t>
            </a:r>
            <a:r>
              <a:rPr lang="hu-HU" sz="1800" dirty="0" err="1">
                <a:solidFill>
                  <a:srgbClr val="008080"/>
                </a:solidFill>
                <a:latin typeface="Consolas" panose="020B0609020204030204" pitchFamily="49" charset="0"/>
              </a:rPr>
              <a:t>string</a:t>
            </a:r>
            <a:r>
              <a:rPr lang="hu-HU" sz="1800" dirty="0">
                <a:solidFill>
                  <a:srgbClr val="A9A9A9"/>
                </a:solidFill>
                <a:latin typeface="Consolas" panose="020B0609020204030204" pitchFamily="49" charset="0"/>
              </a:rPr>
              <a:t>]</a:t>
            </a:r>
            <a:r>
              <a:rPr lang="hu-HU" sz="18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1800" dirty="0" err="1">
                <a:solidFill>
                  <a:srgbClr val="FF4500"/>
                </a:solidFill>
                <a:latin typeface="Consolas" panose="020B0609020204030204" pitchFamily="49" charset="0"/>
              </a:rPr>
              <a:t>$Hello</a:t>
            </a:r>
            <a:endParaRPr lang="hu-HU" sz="18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1800" dirty="0">
                <a:solidFill>
                  <a:prstClr val="black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endParaRPr lang="hu-HU" sz="18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Write-Output</a:t>
            </a:r>
            <a:r>
              <a:rPr lang="hu-HU" sz="18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1800" dirty="0" err="1">
                <a:solidFill>
                  <a:srgbClr val="FF4500"/>
                </a:solidFill>
                <a:latin typeface="Consolas" panose="020B0609020204030204" pitchFamily="49" charset="0"/>
              </a:rPr>
              <a:t>$hello</a:t>
            </a:r>
            <a:r>
              <a:rPr lang="hu-HU" sz="1800" dirty="0">
                <a:solidFill>
                  <a:srgbClr val="FF4500"/>
                </a:solidFill>
                <a:latin typeface="Consolas" panose="020B0609020204030204" pitchFamily="49" charset="0"/>
              </a:rPr>
              <a:t> </a:t>
            </a:r>
          </a:p>
        </p:txBody>
      </p:sp>
      <p:sp>
        <p:nvSpPr>
          <p:cNvPr id="6" name="Lekerekített téglalap feliratnak 5"/>
          <p:cNvSpPr/>
          <p:nvPr/>
        </p:nvSpPr>
        <p:spPr>
          <a:xfrm>
            <a:off x="6500826" y="928670"/>
            <a:ext cx="2000264" cy="928694"/>
          </a:xfrm>
          <a:prstGeom prst="wedgeRoundRectCallout">
            <a:avLst>
              <a:gd name="adj1" fmla="val -143900"/>
              <a:gd name="adj2" fmla="val 10643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rgbClr val="FFFFFF"/>
                </a:solidFill>
              </a:rPr>
              <a:t>Fejkomment</a:t>
            </a:r>
            <a:endParaRPr lang="hu-HU" sz="2400" dirty="0">
              <a:solidFill>
                <a:srgbClr val="FFFFFF"/>
              </a:solidFill>
            </a:endParaRPr>
          </a:p>
        </p:txBody>
      </p:sp>
      <p:sp>
        <p:nvSpPr>
          <p:cNvPr id="7" name="Lekerekített téglalap feliratnak 6"/>
          <p:cNvSpPr/>
          <p:nvPr/>
        </p:nvSpPr>
        <p:spPr>
          <a:xfrm>
            <a:off x="6929454" y="3000372"/>
            <a:ext cx="2000264" cy="928694"/>
          </a:xfrm>
          <a:prstGeom prst="wedgeRoundRectCallout">
            <a:avLst>
              <a:gd name="adj1" fmla="val -90285"/>
              <a:gd name="adj2" fmla="val 115922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rgbClr val="FFFFFF"/>
                </a:solidFill>
              </a:rPr>
              <a:t>Paraméter megadás</a:t>
            </a:r>
            <a:endParaRPr lang="hu-HU" sz="2400" dirty="0">
              <a:solidFill>
                <a:srgbClr val="FFFFFF"/>
              </a:solidFill>
            </a:endParaRPr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21</a:t>
            </a:fld>
            <a:endParaRPr lang="hu-HU"/>
          </a:p>
        </p:txBody>
      </p:sp>
      <p:sp>
        <p:nvSpPr>
          <p:cNvPr id="9" name="Lekerekített téglalap feliratnak 6"/>
          <p:cNvSpPr/>
          <p:nvPr/>
        </p:nvSpPr>
        <p:spPr>
          <a:xfrm>
            <a:off x="6929454" y="5085184"/>
            <a:ext cx="2000264" cy="928694"/>
          </a:xfrm>
          <a:prstGeom prst="wedgeRoundRectCallout">
            <a:avLst>
              <a:gd name="adj1" fmla="val -126969"/>
              <a:gd name="adj2" fmla="val 46635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rgbClr val="FFFFFF"/>
                </a:solidFill>
              </a:rPr>
              <a:t>Utasítások</a:t>
            </a:r>
            <a:endParaRPr lang="hu-HU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Paraméterek ellenőrzése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40532" y="836712"/>
            <a:ext cx="8858312" cy="5529321"/>
          </a:xfrm>
        </p:spPr>
        <p:txBody>
          <a:bodyPr>
            <a:noAutofit/>
          </a:bodyPr>
          <a:lstStyle/>
          <a:p>
            <a:r>
              <a:rPr lang="hu-HU" sz="2400" dirty="0" err="1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Param</a:t>
            </a:r>
            <a:r>
              <a:rPr lang="hu-HU" sz="2400" dirty="0" smtClean="0">
                <a:solidFill>
                  <a:srgbClr val="0000FF"/>
                </a:solidFill>
              </a:rPr>
              <a:t> </a:t>
            </a:r>
            <a:r>
              <a:rPr lang="hu-HU" sz="2400" dirty="0" smtClean="0"/>
              <a:t>kulcsszó, megadható: </a:t>
            </a:r>
          </a:p>
          <a:p>
            <a:pPr lvl="1"/>
            <a:r>
              <a:rPr lang="hu-HU" sz="2400" dirty="0" smtClean="0"/>
              <a:t>Típus, alapérték, kötelezőség, pozíció, ellenőrzés</a:t>
            </a:r>
          </a:p>
          <a:p>
            <a:r>
              <a:rPr lang="hu-HU" sz="2400" dirty="0" smtClean="0"/>
              <a:t>Test-Param.ps1:</a:t>
            </a:r>
          </a:p>
          <a:p>
            <a:pPr marL="0" indent="0">
              <a:buNone/>
            </a:pPr>
            <a:r>
              <a:rPr lang="hu-HU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param</a:t>
            </a:r>
            <a:r>
              <a:rPr lang="hu-HU" sz="2000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</a:p>
          <a:p>
            <a:pPr marL="0" indent="0">
              <a:buNone/>
            </a:pPr>
            <a:r>
              <a:rPr lang="hu-HU" sz="2000" dirty="0">
                <a:solidFill>
                  <a:srgbClr val="A9A9A9"/>
                </a:solidFill>
                <a:latin typeface="Consolas" panose="020B0609020204030204" pitchFamily="49" charset="0"/>
              </a:rPr>
              <a:t>[</a:t>
            </a:r>
            <a:r>
              <a:rPr lang="hu-HU" sz="2000" dirty="0" err="1">
                <a:solidFill>
                  <a:srgbClr val="00BFFF"/>
                </a:solidFill>
                <a:latin typeface="Consolas" panose="020B0609020204030204" pitchFamily="49" charset="0"/>
              </a:rPr>
              <a:t>Parameter</a:t>
            </a:r>
            <a:r>
              <a:rPr lang="hu-HU" sz="2000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hu-HU" sz="2000" dirty="0" err="1">
                <a:solidFill>
                  <a:prstClr val="black"/>
                </a:solidFill>
                <a:latin typeface="Consolas" panose="020B0609020204030204" pitchFamily="49" charset="0"/>
              </a:rPr>
              <a:t>Mandatory</a:t>
            </a:r>
            <a:r>
              <a:rPr lang="hu-HU" sz="2000" dirty="0">
                <a:solidFill>
                  <a:srgbClr val="A9A9A9"/>
                </a:solidFill>
                <a:latin typeface="Consolas" panose="020B0609020204030204" pitchFamily="49" charset="0"/>
              </a:rPr>
              <a:t>=</a:t>
            </a:r>
            <a:r>
              <a:rPr lang="hu-HU" sz="2000" dirty="0" err="1">
                <a:solidFill>
                  <a:srgbClr val="FF4500"/>
                </a:solidFill>
                <a:latin typeface="Consolas" panose="020B0609020204030204" pitchFamily="49" charset="0"/>
              </a:rPr>
              <a:t>$true</a:t>
            </a:r>
            <a:r>
              <a:rPr lang="hu-HU" sz="2000" dirty="0">
                <a:solidFill>
                  <a:srgbClr val="A9A9A9"/>
                </a:solidFill>
                <a:latin typeface="Consolas" panose="020B0609020204030204" pitchFamily="49" charset="0"/>
              </a:rPr>
              <a:t>,</a:t>
            </a:r>
            <a:r>
              <a:rPr lang="hu-HU" sz="2000" dirty="0" err="1">
                <a:solidFill>
                  <a:prstClr val="black"/>
                </a:solidFill>
                <a:latin typeface="Consolas" panose="020B0609020204030204" pitchFamily="49" charset="0"/>
              </a:rPr>
              <a:t>Position</a:t>
            </a:r>
            <a:r>
              <a:rPr lang="hu-HU" sz="2000" dirty="0">
                <a:solidFill>
                  <a:srgbClr val="A9A9A9"/>
                </a:solidFill>
                <a:latin typeface="Consolas" panose="020B0609020204030204" pitchFamily="49" charset="0"/>
              </a:rPr>
              <a:t>=</a:t>
            </a:r>
            <a:r>
              <a:rPr lang="hu-HU" sz="2000" dirty="0">
                <a:solidFill>
                  <a:srgbClr val="800080"/>
                </a:solidFill>
                <a:latin typeface="Consolas" panose="020B0609020204030204" pitchFamily="49" charset="0"/>
              </a:rPr>
              <a:t>0</a:t>
            </a:r>
            <a:r>
              <a:rPr lang="hu-HU" sz="2000" dirty="0">
                <a:solidFill>
                  <a:prstClr val="black"/>
                </a:solidFill>
                <a:latin typeface="Consolas" panose="020B0609020204030204" pitchFamily="49" charset="0"/>
              </a:rPr>
              <a:t>)</a:t>
            </a:r>
            <a:r>
              <a:rPr lang="hu-HU" sz="2000" dirty="0">
                <a:solidFill>
                  <a:srgbClr val="A9A9A9"/>
                </a:solidFill>
                <a:latin typeface="Consolas" panose="020B0609020204030204" pitchFamily="49" charset="0"/>
              </a:rPr>
              <a:t>][</a:t>
            </a:r>
            <a:r>
              <a:rPr lang="hu-HU" sz="2000" dirty="0" err="1">
                <a:solidFill>
                  <a:srgbClr val="008080"/>
                </a:solidFill>
                <a:latin typeface="Consolas" panose="020B0609020204030204" pitchFamily="49" charset="0"/>
              </a:rPr>
              <a:t>string</a:t>
            </a:r>
            <a:r>
              <a:rPr lang="hu-HU" sz="2000" dirty="0">
                <a:solidFill>
                  <a:srgbClr val="A9A9A9"/>
                </a:solidFill>
                <a:latin typeface="Consolas" panose="020B0609020204030204" pitchFamily="49" charset="0"/>
              </a:rPr>
              <a:t>]</a:t>
            </a:r>
            <a:r>
              <a:rPr lang="hu-HU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2000" dirty="0" err="1">
                <a:solidFill>
                  <a:srgbClr val="FF4500"/>
                </a:solidFill>
                <a:latin typeface="Consolas" panose="020B0609020204030204" pitchFamily="49" charset="0"/>
              </a:rPr>
              <a:t>$Message</a:t>
            </a:r>
            <a:r>
              <a:rPr lang="hu-HU" sz="2000" dirty="0">
                <a:solidFill>
                  <a:srgbClr val="A9A9A9"/>
                </a:solidFill>
                <a:latin typeface="Consolas" panose="020B0609020204030204" pitchFamily="49" charset="0"/>
              </a:rPr>
              <a:t>,</a:t>
            </a:r>
            <a:endParaRPr lang="hu-HU" sz="20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2000" dirty="0">
                <a:solidFill>
                  <a:srgbClr val="A9A9A9"/>
                </a:solidFill>
                <a:latin typeface="Consolas" panose="020B0609020204030204" pitchFamily="49" charset="0"/>
              </a:rPr>
              <a:t>[</a:t>
            </a:r>
            <a:r>
              <a:rPr lang="hu-HU" sz="2000" dirty="0" err="1">
                <a:solidFill>
                  <a:srgbClr val="00BFFF"/>
                </a:solidFill>
                <a:latin typeface="Consolas" panose="020B0609020204030204" pitchFamily="49" charset="0"/>
              </a:rPr>
              <a:t>ValidateRange</a:t>
            </a:r>
            <a:r>
              <a:rPr lang="hu-HU" sz="2000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hu-HU" sz="2000" dirty="0">
                <a:solidFill>
                  <a:srgbClr val="800080"/>
                </a:solidFill>
                <a:latin typeface="Consolas" panose="020B0609020204030204" pitchFamily="49" charset="0"/>
              </a:rPr>
              <a:t>0</a:t>
            </a:r>
            <a:r>
              <a:rPr lang="hu-HU" sz="2000" dirty="0">
                <a:solidFill>
                  <a:srgbClr val="A9A9A9"/>
                </a:solidFill>
                <a:latin typeface="Consolas" panose="020B0609020204030204" pitchFamily="49" charset="0"/>
              </a:rPr>
              <a:t>,</a:t>
            </a:r>
            <a:r>
              <a:rPr lang="hu-HU" sz="2000" dirty="0">
                <a:solidFill>
                  <a:srgbClr val="800080"/>
                </a:solidFill>
                <a:latin typeface="Consolas" panose="020B0609020204030204" pitchFamily="49" charset="0"/>
              </a:rPr>
              <a:t>10</a:t>
            </a:r>
            <a:r>
              <a:rPr lang="hu-HU" sz="2000" dirty="0">
                <a:solidFill>
                  <a:prstClr val="black"/>
                </a:solidFill>
                <a:latin typeface="Consolas" panose="020B0609020204030204" pitchFamily="49" charset="0"/>
              </a:rPr>
              <a:t>)</a:t>
            </a:r>
            <a:r>
              <a:rPr lang="hu-HU" sz="2000" dirty="0">
                <a:solidFill>
                  <a:srgbClr val="A9A9A9"/>
                </a:solidFill>
                <a:latin typeface="Consolas" panose="020B0609020204030204" pitchFamily="49" charset="0"/>
              </a:rPr>
              <a:t>][</a:t>
            </a:r>
            <a:r>
              <a:rPr lang="hu-HU" sz="2000" dirty="0" err="1">
                <a:solidFill>
                  <a:srgbClr val="00BFFF"/>
                </a:solidFill>
                <a:latin typeface="Consolas" panose="020B0609020204030204" pitchFamily="49" charset="0"/>
              </a:rPr>
              <a:t>Parameter</a:t>
            </a:r>
            <a:r>
              <a:rPr lang="hu-HU" sz="2000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hu-HU" sz="2000" dirty="0" err="1">
                <a:solidFill>
                  <a:prstClr val="black"/>
                </a:solidFill>
                <a:latin typeface="Consolas" panose="020B0609020204030204" pitchFamily="49" charset="0"/>
              </a:rPr>
              <a:t>Mandatory</a:t>
            </a:r>
            <a:r>
              <a:rPr lang="hu-HU" sz="2000" dirty="0">
                <a:solidFill>
                  <a:srgbClr val="A9A9A9"/>
                </a:solidFill>
                <a:latin typeface="Consolas" panose="020B0609020204030204" pitchFamily="49" charset="0"/>
              </a:rPr>
              <a:t>=</a:t>
            </a:r>
            <a:r>
              <a:rPr lang="hu-HU" sz="2000" dirty="0" err="1">
                <a:solidFill>
                  <a:srgbClr val="FF4500"/>
                </a:solidFill>
                <a:latin typeface="Consolas" panose="020B0609020204030204" pitchFamily="49" charset="0"/>
              </a:rPr>
              <a:t>$false</a:t>
            </a:r>
            <a:r>
              <a:rPr lang="hu-HU" sz="2000" dirty="0">
                <a:solidFill>
                  <a:prstClr val="black"/>
                </a:solidFill>
                <a:latin typeface="Consolas" panose="020B0609020204030204" pitchFamily="49" charset="0"/>
              </a:rPr>
              <a:t>)</a:t>
            </a:r>
            <a:r>
              <a:rPr lang="hu-HU" sz="2000" dirty="0">
                <a:solidFill>
                  <a:srgbClr val="A9A9A9"/>
                </a:solidFill>
                <a:latin typeface="Consolas" panose="020B0609020204030204" pitchFamily="49" charset="0"/>
              </a:rPr>
              <a:t>][</a:t>
            </a:r>
            <a:r>
              <a:rPr lang="hu-HU" sz="2000" dirty="0">
                <a:solidFill>
                  <a:srgbClr val="008080"/>
                </a:solidFill>
                <a:latin typeface="Consolas" panose="020B0609020204030204" pitchFamily="49" charset="0"/>
              </a:rPr>
              <a:t>int</a:t>
            </a:r>
            <a:r>
              <a:rPr lang="hu-HU" sz="2000" dirty="0">
                <a:solidFill>
                  <a:srgbClr val="A9A9A9"/>
                </a:solidFill>
                <a:latin typeface="Consolas" panose="020B0609020204030204" pitchFamily="49" charset="0"/>
              </a:rPr>
              <a:t>]</a:t>
            </a:r>
            <a:r>
              <a:rPr lang="hu-HU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2000" dirty="0" err="1">
                <a:solidFill>
                  <a:srgbClr val="FF4500"/>
                </a:solidFill>
                <a:latin typeface="Consolas" panose="020B0609020204030204" pitchFamily="49" charset="0"/>
              </a:rPr>
              <a:t>$Number</a:t>
            </a:r>
            <a:r>
              <a:rPr lang="hu-HU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2000" dirty="0">
                <a:solidFill>
                  <a:srgbClr val="A9A9A9"/>
                </a:solidFill>
                <a:latin typeface="Consolas" panose="020B0609020204030204" pitchFamily="49" charset="0"/>
              </a:rPr>
              <a:t>=</a:t>
            </a:r>
            <a:r>
              <a:rPr lang="hu-HU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2000" dirty="0">
                <a:solidFill>
                  <a:srgbClr val="800080"/>
                </a:solidFill>
                <a:latin typeface="Consolas" panose="020B0609020204030204" pitchFamily="49" charset="0"/>
              </a:rPr>
              <a:t>2</a:t>
            </a:r>
            <a:r>
              <a:rPr lang="hu-HU" sz="2000" dirty="0">
                <a:solidFill>
                  <a:srgbClr val="A9A9A9"/>
                </a:solidFill>
                <a:latin typeface="Consolas" panose="020B0609020204030204" pitchFamily="49" charset="0"/>
              </a:rPr>
              <a:t>,</a:t>
            </a:r>
            <a:endParaRPr lang="hu-HU" sz="20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2000" dirty="0">
                <a:solidFill>
                  <a:srgbClr val="A9A9A9"/>
                </a:solidFill>
                <a:latin typeface="Consolas" panose="020B0609020204030204" pitchFamily="49" charset="0"/>
              </a:rPr>
              <a:t>[</a:t>
            </a:r>
            <a:r>
              <a:rPr lang="hu-HU" sz="2000" dirty="0" err="1">
                <a:solidFill>
                  <a:srgbClr val="008080"/>
                </a:solidFill>
                <a:latin typeface="Consolas" panose="020B0609020204030204" pitchFamily="49" charset="0"/>
              </a:rPr>
              <a:t>switch</a:t>
            </a:r>
            <a:r>
              <a:rPr lang="hu-HU" sz="2000" dirty="0">
                <a:solidFill>
                  <a:srgbClr val="A9A9A9"/>
                </a:solidFill>
                <a:latin typeface="Consolas" panose="020B0609020204030204" pitchFamily="49" charset="0"/>
              </a:rPr>
              <a:t>]</a:t>
            </a:r>
            <a:r>
              <a:rPr lang="hu-HU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2000" dirty="0" err="1">
                <a:solidFill>
                  <a:srgbClr val="FF4500"/>
                </a:solidFill>
                <a:latin typeface="Consolas" panose="020B0609020204030204" pitchFamily="49" charset="0"/>
              </a:rPr>
              <a:t>$Flag</a:t>
            </a:r>
            <a:endParaRPr lang="hu-HU" sz="20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2000" dirty="0">
                <a:solidFill>
                  <a:prstClr val="black"/>
                </a:solidFill>
                <a:latin typeface="Consolas" panose="020B0609020204030204" pitchFamily="49" charset="0"/>
              </a:rPr>
              <a:t>) 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2400" dirty="0" err="1" smtClean="0"/>
              <a:t>ParamTest</a:t>
            </a:r>
            <a:r>
              <a:rPr lang="hu-HU" sz="2400" dirty="0" smtClean="0"/>
              <a:t> meghívására példák:</a:t>
            </a: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.\</a:t>
            </a:r>
            <a:r>
              <a:rPr lang="hu-HU" sz="2400" dirty="0"/>
              <a:t>Test-Param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.ps1 "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hello"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-Flag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</a:t>
            </a: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.\</a:t>
            </a:r>
            <a:r>
              <a:rPr lang="hu-HU" sz="2400" dirty="0"/>
              <a:t>Test-Param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.ps1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-Number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3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-Message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"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hello"</a:t>
            </a: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...</a:t>
            </a:r>
            <a:endParaRPr lang="hu-HU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32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Fontosabb </a:t>
            </a:r>
            <a:r>
              <a:rPr lang="hu-HU" dirty="0" err="1" smtClean="0"/>
              <a:t>cmdlet-ek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Import-Csv</a:t>
            </a:r>
            <a:r>
              <a:rPr lang="hu-HU" dirty="0" smtClean="0">
                <a:solidFill>
                  <a:srgbClr val="0000FF"/>
                </a:solidFill>
              </a:rPr>
              <a:t> </a:t>
            </a:r>
            <a:r>
              <a:rPr lang="hu-HU" dirty="0" smtClean="0"/>
              <a:t>		CSV fájl importálása</a:t>
            </a:r>
          </a:p>
          <a:p>
            <a:r>
              <a:rPr lang="hu-HU" dirty="0" err="1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Get-Content</a:t>
            </a:r>
            <a:r>
              <a:rPr lang="hu-HU" dirty="0" smtClean="0"/>
              <a:t>	Fájl tartalmát beolvasni</a:t>
            </a:r>
          </a:p>
          <a:p>
            <a:r>
              <a:rPr lang="hu-HU" dirty="0" err="1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Get-ChildItem</a:t>
            </a:r>
            <a:r>
              <a:rPr lang="hu-HU" dirty="0" smtClean="0"/>
              <a:t>	Gyerekelemek lekérése</a:t>
            </a:r>
          </a:p>
          <a:p>
            <a:r>
              <a:rPr lang="hu-HU" dirty="0" err="1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New-Item</a:t>
            </a:r>
            <a:r>
              <a:rPr lang="hu-HU" dirty="0" smtClean="0"/>
              <a:t>		Új elem (fájl, </a:t>
            </a:r>
            <a:r>
              <a:rPr lang="hu-HU" dirty="0" err="1" smtClean="0"/>
              <a:t>registry</a:t>
            </a:r>
            <a:r>
              <a:rPr lang="hu-HU" dirty="0" smtClean="0"/>
              <a:t> kulcs…)</a:t>
            </a:r>
          </a:p>
          <a:p>
            <a:r>
              <a:rPr lang="hu-HU" dirty="0" err="1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Write-Output</a:t>
            </a:r>
            <a:r>
              <a:rPr lang="hu-HU" dirty="0" smtClean="0"/>
              <a:t>	Szöveg kiírása</a:t>
            </a:r>
          </a:p>
          <a:p>
            <a:r>
              <a:rPr lang="hu-HU" dirty="0" err="1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Select-String</a:t>
            </a:r>
            <a:r>
              <a:rPr lang="hu-HU" dirty="0" smtClean="0"/>
              <a:t>	Szöveg keresése</a:t>
            </a:r>
          </a:p>
          <a:p>
            <a:endParaRPr lang="hu-HU" dirty="0" smtClean="0"/>
          </a:p>
          <a:p>
            <a:r>
              <a:rPr lang="hu-HU" dirty="0" smtClean="0"/>
              <a:t>Valamint a teljes .NET Framework !</a:t>
            </a:r>
          </a:p>
          <a:p>
            <a:pPr lvl="1"/>
            <a:r>
              <a:rPr lang="hu-HU" dirty="0" smtClean="0"/>
              <a:t>Pl. szöveg manipuláció -&gt; </a:t>
            </a: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System.String</a:t>
            </a:r>
            <a:r>
              <a:rPr lang="hu-HU" dirty="0" smtClean="0"/>
              <a:t> metódusai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23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Használjunk </a:t>
            </a:r>
            <a:r>
              <a:rPr lang="hu-HU" dirty="0" err="1" smtClean="0"/>
              <a:t>PowerShell</a:t>
            </a:r>
            <a:r>
              <a:rPr lang="hu-HU" dirty="0" smtClean="0"/>
              <a:t> </a:t>
            </a:r>
            <a:r>
              <a:rPr lang="hu-HU" dirty="0" err="1" smtClean="0"/>
              <a:t>ISE-t</a:t>
            </a:r>
            <a:endParaRPr lang="hu-HU" dirty="0" smtClean="0"/>
          </a:p>
          <a:p>
            <a:pPr lvl="1"/>
            <a:r>
              <a:rPr lang="hu-HU" dirty="0" err="1" smtClean="0"/>
              <a:t>Breakpoint</a:t>
            </a:r>
            <a:r>
              <a:rPr lang="hu-HU" dirty="0" smtClean="0"/>
              <a:t>, változók értékei, kiíratás…</a:t>
            </a:r>
          </a:p>
          <a:p>
            <a:endParaRPr lang="hu-HU" dirty="0" smtClean="0"/>
          </a:p>
          <a:p>
            <a:r>
              <a:rPr lang="hu-HU" dirty="0" smtClean="0"/>
              <a:t>Írjunk egy scriptet, ami lekérdezi, hogy hány </a:t>
            </a:r>
            <a:r>
              <a:rPr lang="hu-HU" dirty="0" err="1" smtClean="0"/>
              <a:t>svchost.exe</a:t>
            </a:r>
            <a:r>
              <a:rPr lang="hu-HU" dirty="0" smtClean="0"/>
              <a:t> fut, és hogy a legtöbb memóriát foglaló az 10 MB-nál többet használ-e!</a:t>
            </a:r>
          </a:p>
          <a:p>
            <a:endParaRPr lang="hu-HU" dirty="0" smtClean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r>
              <a:rPr lang="hu-HU" dirty="0" err="1" smtClean="0"/>
              <a:t>PowerShell</a:t>
            </a:r>
            <a:r>
              <a:rPr lang="hu-HU" dirty="0" smtClean="0"/>
              <a:t> scriptek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.NET osztálykönyvtár használata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Statikus metódus meghívása:</a:t>
            </a:r>
          </a:p>
          <a:p>
            <a:pPr marL="457200" lvl="1" indent="0">
              <a:buNone/>
            </a:pPr>
            <a:r>
              <a:rPr lang="hu-HU" dirty="0" smtClean="0">
                <a:solidFill>
                  <a:srgbClr val="A9A9A9"/>
                </a:solidFill>
                <a:latin typeface="Consolas" panose="020B0609020204030204" pitchFamily="49" charset="0"/>
              </a:rPr>
              <a:t>[</a:t>
            </a:r>
            <a:r>
              <a:rPr lang="hu-HU" dirty="0" err="1" smtClean="0">
                <a:solidFill>
                  <a:srgbClr val="008080"/>
                </a:solidFill>
                <a:latin typeface="Consolas" panose="020B0609020204030204" pitchFamily="49" charset="0"/>
              </a:rPr>
              <a:t>nevter.osztaly</a:t>
            </a:r>
            <a:r>
              <a:rPr lang="hu-HU" dirty="0">
                <a:solidFill>
                  <a:srgbClr val="A9A9A9"/>
                </a:solidFill>
                <a:latin typeface="Consolas" panose="020B0609020204030204" pitchFamily="49" charset="0"/>
              </a:rPr>
              <a:t>]::</a:t>
            </a:r>
            <a:r>
              <a:rPr lang="hu-HU" dirty="0" err="1">
                <a:solidFill>
                  <a:prstClr val="black"/>
                </a:solidFill>
                <a:latin typeface="Consolas" panose="020B0609020204030204" pitchFamily="49" charset="0"/>
              </a:rPr>
              <a:t>metodus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hu-HU" dirty="0">
                <a:solidFill>
                  <a:srgbClr val="8A2BE2"/>
                </a:solidFill>
                <a:latin typeface="Consolas" panose="020B0609020204030204" pitchFamily="49" charset="0"/>
              </a:rPr>
              <a:t>param1</a:t>
            </a:r>
            <a:r>
              <a:rPr lang="hu-HU" dirty="0">
                <a:solidFill>
                  <a:srgbClr val="A9A9A9"/>
                </a:solidFill>
                <a:latin typeface="Consolas" panose="020B0609020204030204" pitchFamily="49" charset="0"/>
              </a:rPr>
              <a:t>,</a:t>
            </a:r>
            <a:r>
              <a:rPr lang="hu-HU" dirty="0">
                <a:solidFill>
                  <a:srgbClr val="8A2BE2"/>
                </a:solidFill>
                <a:latin typeface="Consolas" panose="020B0609020204030204" pitchFamily="49" charset="0"/>
              </a:rPr>
              <a:t>param2…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hu-HU" dirty="0">
                <a:solidFill>
                  <a:srgbClr val="A9A9A9"/>
                </a:solidFill>
                <a:latin typeface="Consolas" panose="020B0609020204030204" pitchFamily="49" charset="0"/>
              </a:rPr>
              <a:t>[</a:t>
            </a:r>
            <a:r>
              <a:rPr lang="hu-HU" dirty="0" err="1">
                <a:solidFill>
                  <a:srgbClr val="008080"/>
                </a:solidFill>
                <a:latin typeface="Consolas" panose="020B0609020204030204" pitchFamily="49" charset="0"/>
              </a:rPr>
              <a:t>System.Math</a:t>
            </a:r>
            <a:r>
              <a:rPr lang="hu-HU" dirty="0">
                <a:solidFill>
                  <a:srgbClr val="A9A9A9"/>
                </a:solidFill>
                <a:latin typeface="Consolas" panose="020B0609020204030204" pitchFamily="49" charset="0"/>
              </a:rPr>
              <a:t>]::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Tan(</a:t>
            </a:r>
            <a:r>
              <a:rPr lang="hu-HU" dirty="0">
                <a:solidFill>
                  <a:srgbClr val="800080"/>
                </a:solidFill>
                <a:latin typeface="Consolas" panose="020B0609020204030204" pitchFamily="49" charset="0"/>
              </a:rPr>
              <a:t>3.14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) </a:t>
            </a:r>
          </a:p>
          <a:p>
            <a:endParaRPr lang="hu-HU" dirty="0" smtClean="0"/>
          </a:p>
          <a:p>
            <a:r>
              <a:rPr lang="hu-HU" dirty="0" smtClean="0"/>
              <a:t>Új objektum példányosítása:</a:t>
            </a:r>
          </a:p>
          <a:p>
            <a:pPr lvl="1"/>
            <a:r>
              <a:rPr lang="hu-HU" dirty="0" err="1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New-Object</a:t>
            </a:r>
            <a:r>
              <a:rPr lang="hu-HU" dirty="0" smtClean="0"/>
              <a:t> </a:t>
            </a:r>
            <a:r>
              <a:rPr lang="hu-HU" dirty="0" err="1" smtClean="0"/>
              <a:t>cmdlet</a:t>
            </a:r>
            <a:r>
              <a:rPr lang="hu-HU" dirty="0" smtClean="0"/>
              <a:t>, pl.:</a:t>
            </a:r>
          </a:p>
          <a:p>
            <a:pPr marL="514350" lvl="1" indent="0">
              <a:buNone/>
            </a:pPr>
            <a:r>
              <a:rPr lang="hu-HU" sz="2000" dirty="0" err="1" smtClean="0">
                <a:solidFill>
                  <a:srgbClr val="FF4500"/>
                </a:solidFill>
                <a:latin typeface="Consolas" panose="020B0609020204030204" pitchFamily="49" charset="0"/>
              </a:rPr>
              <a:t>$</a:t>
            </a:r>
            <a:r>
              <a:rPr lang="hu-HU" sz="2000" dirty="0" err="1">
                <a:solidFill>
                  <a:srgbClr val="FF4500"/>
                </a:solidFill>
                <a:latin typeface="Consolas" panose="020B0609020204030204" pitchFamily="49" charset="0"/>
              </a:rPr>
              <a:t>aes</a:t>
            </a:r>
            <a:r>
              <a:rPr lang="hu-HU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2000" dirty="0">
                <a:solidFill>
                  <a:srgbClr val="A9A9A9"/>
                </a:solidFill>
                <a:latin typeface="Consolas" panose="020B0609020204030204" pitchFamily="49" charset="0"/>
              </a:rPr>
              <a:t>=</a:t>
            </a:r>
            <a:r>
              <a:rPr lang="hu-HU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new-object</a:t>
            </a:r>
            <a:r>
              <a:rPr lang="hu-HU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2000" dirty="0" err="1">
                <a:solidFill>
                  <a:srgbClr val="8A2BE2"/>
                </a:solidFill>
                <a:latin typeface="Consolas" panose="020B0609020204030204" pitchFamily="49" charset="0"/>
              </a:rPr>
              <a:t>System.Security.Cryptography.AesManaged</a:t>
            </a:r>
            <a:endParaRPr lang="hu-HU" sz="20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514350" lvl="1" indent="0">
              <a:buNone/>
            </a:pPr>
            <a:r>
              <a:rPr lang="hu-HU" sz="2000" dirty="0" err="1">
                <a:solidFill>
                  <a:srgbClr val="FF4500"/>
                </a:solidFill>
                <a:latin typeface="Consolas" panose="020B0609020204030204" pitchFamily="49" charset="0"/>
              </a:rPr>
              <a:t>$aes</a:t>
            </a:r>
            <a:r>
              <a:rPr lang="hu-HU" sz="2000" dirty="0" err="1">
                <a:solidFill>
                  <a:srgbClr val="A9A9A9"/>
                </a:solidFill>
                <a:latin typeface="Consolas" panose="020B0609020204030204" pitchFamily="49" charset="0"/>
              </a:rPr>
              <a:t>.</a:t>
            </a:r>
            <a:r>
              <a:rPr lang="hu-HU" sz="2000" dirty="0" err="1">
                <a:solidFill>
                  <a:prstClr val="black"/>
                </a:solidFill>
                <a:latin typeface="Consolas" panose="020B0609020204030204" pitchFamily="49" charset="0"/>
              </a:rPr>
              <a:t>GenerateKey</a:t>
            </a:r>
            <a:r>
              <a:rPr lang="hu-HU" sz="2000" dirty="0">
                <a:solidFill>
                  <a:prstClr val="black"/>
                </a:solidFill>
                <a:latin typeface="Consolas" panose="020B0609020204030204" pitchFamily="49" charset="0"/>
              </a:rPr>
              <a:t>() </a:t>
            </a:r>
          </a:p>
          <a:p>
            <a:pPr lvl="1"/>
            <a:r>
              <a:rPr lang="hu-HU" dirty="0" smtClean="0"/>
              <a:t>Metódusait meghívhatom, tulajdonságait elérem…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291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Friss </a:t>
            </a:r>
            <a:r>
              <a:rPr lang="hu-HU" dirty="0" err="1" smtClean="0"/>
              <a:t>blogbejegyzések</a:t>
            </a:r>
            <a:r>
              <a:rPr lang="hu-HU" dirty="0" smtClean="0"/>
              <a:t> lekérdezése</a:t>
            </a:r>
            <a:br>
              <a:rPr lang="hu-HU" dirty="0" smtClean="0"/>
            </a:br>
            <a:r>
              <a:rPr lang="hu-HU" dirty="0" smtClean="0"/>
              <a:t>(forrás: </a:t>
            </a:r>
            <a:r>
              <a:rPr lang="hu-HU" dirty="0" err="1" smtClean="0"/>
              <a:t>Wikipedia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 err="1" smtClean="0">
                <a:solidFill>
                  <a:srgbClr val="FF4500"/>
                </a:solidFill>
                <a:latin typeface="Consolas" panose="020B0609020204030204" pitchFamily="49" charset="0"/>
              </a:rPr>
              <a:t>$</a:t>
            </a:r>
            <a:r>
              <a:rPr lang="hu-HU" sz="2000" dirty="0" err="1">
                <a:solidFill>
                  <a:srgbClr val="FF4500"/>
                </a:solidFill>
                <a:latin typeface="Consolas" panose="020B0609020204030204" pitchFamily="49" charset="0"/>
              </a:rPr>
              <a:t>rssUrl</a:t>
            </a:r>
            <a:r>
              <a:rPr lang="hu-HU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2000" dirty="0">
                <a:solidFill>
                  <a:srgbClr val="A9A9A9"/>
                </a:solidFill>
                <a:latin typeface="Consolas" panose="020B0609020204030204" pitchFamily="49" charset="0"/>
              </a:rPr>
              <a:t>=</a:t>
            </a:r>
            <a:r>
              <a:rPr lang="hu-HU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2000" dirty="0">
                <a:solidFill>
                  <a:srgbClr val="8B0000"/>
                </a:solidFill>
                <a:latin typeface="Consolas" panose="020B0609020204030204" pitchFamily="49" charset="0"/>
              </a:rPr>
              <a:t>'http://blogs.msdn.com/powershell/rss.aspx'</a:t>
            </a:r>
            <a:endParaRPr lang="hu-HU" sz="20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2000" dirty="0" err="1">
                <a:solidFill>
                  <a:srgbClr val="FF4500"/>
                </a:solidFill>
                <a:latin typeface="Consolas" panose="020B0609020204030204" pitchFamily="49" charset="0"/>
              </a:rPr>
              <a:t>$blog</a:t>
            </a:r>
            <a:r>
              <a:rPr lang="hu-HU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2000" dirty="0">
                <a:solidFill>
                  <a:srgbClr val="A9A9A9"/>
                </a:solidFill>
                <a:latin typeface="Consolas" panose="020B0609020204030204" pitchFamily="49" charset="0"/>
              </a:rPr>
              <a:t>=</a:t>
            </a:r>
            <a:r>
              <a:rPr lang="hu-HU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2000" dirty="0">
                <a:solidFill>
                  <a:srgbClr val="A9A9A9"/>
                </a:solidFill>
                <a:latin typeface="Consolas" panose="020B0609020204030204" pitchFamily="49" charset="0"/>
              </a:rPr>
              <a:t>[</a:t>
            </a:r>
            <a:r>
              <a:rPr lang="hu-HU" sz="2000" dirty="0" err="1">
                <a:solidFill>
                  <a:srgbClr val="008080"/>
                </a:solidFill>
                <a:latin typeface="Consolas" panose="020B0609020204030204" pitchFamily="49" charset="0"/>
              </a:rPr>
              <a:t>xml</a:t>
            </a:r>
            <a:r>
              <a:rPr lang="hu-HU" sz="2000" dirty="0">
                <a:solidFill>
                  <a:srgbClr val="A9A9A9"/>
                </a:solidFill>
                <a:latin typeface="Consolas" panose="020B0609020204030204" pitchFamily="49" charset="0"/>
              </a:rPr>
              <a:t>]</a:t>
            </a:r>
            <a:r>
              <a:rPr lang="hu-HU" sz="2000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hu-HU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new-object</a:t>
            </a:r>
            <a:r>
              <a:rPr lang="hu-HU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2000" dirty="0" err="1">
                <a:solidFill>
                  <a:srgbClr val="8A2BE2"/>
                </a:solidFill>
                <a:latin typeface="Consolas" panose="020B0609020204030204" pitchFamily="49" charset="0"/>
              </a:rPr>
              <a:t>System.Net.WebClient</a:t>
            </a:r>
            <a:r>
              <a:rPr lang="hu-HU" sz="2000" dirty="0">
                <a:solidFill>
                  <a:prstClr val="black"/>
                </a:solidFill>
                <a:latin typeface="Consolas" panose="020B0609020204030204" pitchFamily="49" charset="0"/>
              </a:rPr>
              <a:t>)</a:t>
            </a:r>
            <a:r>
              <a:rPr lang="hu-HU" sz="2000" dirty="0">
                <a:solidFill>
                  <a:srgbClr val="A9A9A9"/>
                </a:solidFill>
                <a:latin typeface="Consolas" panose="020B0609020204030204" pitchFamily="49" charset="0"/>
              </a:rPr>
              <a:t>.</a:t>
            </a:r>
            <a:r>
              <a:rPr lang="hu-HU" sz="2000" dirty="0" err="1">
                <a:solidFill>
                  <a:prstClr val="black"/>
                </a:solidFill>
                <a:latin typeface="Consolas" panose="020B0609020204030204" pitchFamily="49" charset="0"/>
              </a:rPr>
              <a:t>DownloadString</a:t>
            </a:r>
            <a:r>
              <a:rPr lang="hu-HU" sz="2000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hu-HU" sz="2000" dirty="0" err="1">
                <a:solidFill>
                  <a:srgbClr val="FF4500"/>
                </a:solidFill>
                <a:latin typeface="Consolas" panose="020B0609020204030204" pitchFamily="49" charset="0"/>
              </a:rPr>
              <a:t>$rssUrl</a:t>
            </a:r>
            <a:r>
              <a:rPr lang="hu-HU" sz="2000" dirty="0">
                <a:solidFill>
                  <a:prstClr val="black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4500"/>
                </a:solidFill>
                <a:latin typeface="Consolas" panose="020B0609020204030204" pitchFamily="49" charset="0"/>
              </a:rPr>
              <a:t>$</a:t>
            </a:r>
            <a:r>
              <a:rPr lang="en-US" sz="2000" dirty="0" err="1">
                <a:solidFill>
                  <a:srgbClr val="FF4500"/>
                </a:solidFill>
                <a:latin typeface="Consolas" panose="020B0609020204030204" pitchFamily="49" charset="0"/>
              </a:rPr>
              <a:t>blog</a:t>
            </a:r>
            <a:r>
              <a:rPr lang="en-US" sz="2000" dirty="0" err="1">
                <a:solidFill>
                  <a:srgbClr val="A9A9A9"/>
                </a:solidFill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prstClr val="black"/>
                </a:solidFill>
                <a:latin typeface="Consolas" panose="020B0609020204030204" pitchFamily="49" charset="0"/>
              </a:rPr>
              <a:t>rss</a:t>
            </a:r>
            <a:r>
              <a:rPr lang="en-US" sz="2000" dirty="0" err="1">
                <a:solidFill>
                  <a:srgbClr val="A9A9A9"/>
                </a:solidFill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prstClr val="black"/>
                </a:solidFill>
                <a:latin typeface="Consolas" panose="020B0609020204030204" pitchFamily="49" charset="0"/>
              </a:rPr>
              <a:t>channel</a:t>
            </a:r>
            <a:r>
              <a:rPr lang="en-US" sz="2000" dirty="0" err="1">
                <a:solidFill>
                  <a:srgbClr val="A9A9A9"/>
                </a:solidFill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prstClr val="black"/>
                </a:solidFill>
                <a:latin typeface="Consolas" panose="020B0609020204030204" pitchFamily="49" charset="0"/>
              </a:rPr>
              <a:t>item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A9A9A9"/>
                </a:solidFill>
                <a:latin typeface="Consolas" panose="020B0609020204030204" pitchFamily="49" charset="0"/>
              </a:rPr>
              <a:t>|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A2BE2"/>
                </a:solidFill>
                <a:latin typeface="Consolas" panose="020B0609020204030204" pitchFamily="49" charset="0"/>
              </a:rPr>
              <a:t>title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80"/>
                </a:solidFill>
                <a:latin typeface="Consolas" panose="020B0609020204030204" pitchFamily="49" charset="0"/>
              </a:rPr>
              <a:t>-first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</a:rPr>
              <a:t>4 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 .NET osztályok használata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414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PSDrive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Sok forrás hasonlóan épül fel</a:t>
            </a:r>
          </a:p>
          <a:p>
            <a:pPr lvl="1"/>
            <a:r>
              <a:rPr lang="hu-HU" dirty="0" smtClean="0"/>
              <a:t>Fájlrendszer, </a:t>
            </a:r>
            <a:r>
              <a:rPr lang="hu-HU" dirty="0" err="1" smtClean="0"/>
              <a:t>registry</a:t>
            </a:r>
            <a:r>
              <a:rPr lang="hu-HU" dirty="0" smtClean="0"/>
              <a:t>…</a:t>
            </a:r>
          </a:p>
          <a:p>
            <a:r>
              <a:rPr lang="hu-HU" dirty="0" smtClean="0"/>
              <a:t>Kezeljük ezeket azonoson!</a:t>
            </a:r>
          </a:p>
          <a:p>
            <a:pPr lvl="1"/>
            <a:r>
              <a:rPr lang="hu-HU" sz="2400" dirty="0" err="1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Get-Item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2400" dirty="0" err="1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New-Item</a:t>
            </a:r>
            <a:r>
              <a:rPr lang="hu-HU" sz="2400" dirty="0" smtClean="0"/>
              <a:t>…</a:t>
            </a:r>
          </a:p>
          <a:p>
            <a:r>
              <a:rPr lang="hu-HU" dirty="0" smtClean="0"/>
              <a:t>Ugyanúgy lehet átváltani:</a:t>
            </a:r>
          </a:p>
          <a:p>
            <a:pPr lvl="1"/>
            <a:r>
              <a:rPr lang="hu-HU" dirty="0" smtClean="0"/>
              <a:t>Fájlrendszer 		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cd c:</a:t>
            </a:r>
          </a:p>
          <a:p>
            <a:pPr lvl="1"/>
            <a:r>
              <a:rPr lang="hu-HU" dirty="0" err="1" smtClean="0"/>
              <a:t>Registry</a:t>
            </a:r>
            <a:r>
              <a:rPr lang="hu-HU" dirty="0" smtClean="0"/>
              <a:t>		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cd HKLM:</a:t>
            </a:r>
          </a:p>
          <a:p>
            <a:pPr lvl="1"/>
            <a:r>
              <a:rPr lang="hu-HU" dirty="0" smtClean="0"/>
              <a:t>Környezeti változó	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cd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env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r>
              <a:rPr lang="hu-HU" dirty="0" err="1" smtClean="0"/>
              <a:t>PSDrive</a:t>
            </a:r>
            <a:r>
              <a:rPr lang="hu-HU" dirty="0" smtClean="0"/>
              <a:t> lista:</a:t>
            </a:r>
          </a:p>
          <a:p>
            <a:pPr lvl="1"/>
            <a:r>
              <a:rPr lang="hu-HU" dirty="0" err="1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Get-PSDrive</a:t>
            </a:r>
            <a:endParaRPr lang="hu-HU" dirty="0">
              <a:solidFill>
                <a:srgbClr val="0000FF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809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Közös paraméterek (</a:t>
            </a:r>
            <a:r>
              <a:rPr lang="hu-HU" dirty="0" err="1" smtClean="0"/>
              <a:t>Common</a:t>
            </a:r>
            <a:r>
              <a:rPr lang="hu-HU" dirty="0" smtClean="0"/>
              <a:t> </a:t>
            </a:r>
            <a:r>
              <a:rPr lang="hu-HU" dirty="0" err="1" smtClean="0"/>
              <a:t>parameters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Mindegyik beépített </a:t>
            </a:r>
            <a:r>
              <a:rPr lang="hu-HU" dirty="0" err="1" smtClean="0"/>
              <a:t>cmdlet</a:t>
            </a:r>
            <a:r>
              <a:rPr lang="hu-HU" dirty="0" smtClean="0"/>
              <a:t> ismeri ezeket</a:t>
            </a:r>
          </a:p>
          <a:p>
            <a:pPr lvl="1"/>
            <a:r>
              <a:rPr lang="hu-HU" dirty="0" err="1" smtClean="0"/>
              <a:t>Debug</a:t>
            </a:r>
            <a:r>
              <a:rPr lang="hu-HU" dirty="0" smtClean="0"/>
              <a:t>, </a:t>
            </a:r>
            <a:r>
              <a:rPr lang="hu-HU" dirty="0" err="1" smtClean="0"/>
              <a:t>Verbose</a:t>
            </a:r>
            <a:r>
              <a:rPr lang="hu-HU" dirty="0" smtClean="0"/>
              <a:t>, </a:t>
            </a:r>
            <a:r>
              <a:rPr lang="hu-HU" dirty="0" err="1" smtClean="0"/>
              <a:t>ErrorAction</a:t>
            </a:r>
            <a:r>
              <a:rPr lang="hu-HU" dirty="0" smtClean="0"/>
              <a:t>…</a:t>
            </a:r>
          </a:p>
          <a:p>
            <a:endParaRPr lang="hu-HU" dirty="0" smtClean="0"/>
          </a:p>
          <a:p>
            <a:r>
              <a:rPr lang="hu-HU" dirty="0" smtClean="0"/>
              <a:t>Használhatjuk saját </a:t>
            </a:r>
            <a:r>
              <a:rPr lang="hu-HU" dirty="0" err="1" smtClean="0"/>
              <a:t>szkriptben</a:t>
            </a:r>
            <a:r>
              <a:rPr lang="hu-HU" dirty="0" smtClean="0"/>
              <a:t> is: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</a:t>
            </a:r>
            <a:r>
              <a:rPr lang="hu-HU" sz="2800" dirty="0" smtClean="0">
                <a:solidFill>
                  <a:srgbClr val="A9A9A9"/>
                </a:solidFill>
                <a:latin typeface="Consolas" panose="020B0609020204030204" pitchFamily="49" charset="0"/>
              </a:rPr>
              <a:t>[</a:t>
            </a:r>
            <a:r>
              <a:rPr lang="hu-HU" sz="2800" dirty="0" err="1">
                <a:solidFill>
                  <a:srgbClr val="00BFFF"/>
                </a:solidFill>
                <a:latin typeface="Consolas" panose="020B0609020204030204" pitchFamily="49" charset="0"/>
              </a:rPr>
              <a:t>CmdletBinding</a:t>
            </a:r>
            <a:r>
              <a:rPr lang="hu-HU" sz="2800" dirty="0">
                <a:solidFill>
                  <a:prstClr val="black"/>
                </a:solidFill>
                <a:latin typeface="Consolas" panose="020B0609020204030204" pitchFamily="49" charset="0"/>
              </a:rPr>
              <a:t>()</a:t>
            </a:r>
            <a:r>
              <a:rPr lang="hu-HU" sz="2800" dirty="0">
                <a:solidFill>
                  <a:srgbClr val="A9A9A9"/>
                </a:solidFill>
                <a:latin typeface="Consolas" panose="020B0609020204030204" pitchFamily="49" charset="0"/>
              </a:rPr>
              <a:t>] </a:t>
            </a:r>
          </a:p>
          <a:p>
            <a:endParaRPr lang="hu-HU" dirty="0" smtClean="0"/>
          </a:p>
          <a:p>
            <a:r>
              <a:rPr lang="hu-HU" dirty="0" smtClean="0"/>
              <a:t>Példa: </a:t>
            </a:r>
          </a:p>
          <a:p>
            <a:pPr marL="457200" lvl="1" indent="0">
              <a:buNone/>
            </a:pPr>
            <a:r>
              <a:rPr lang="hu-HU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hu-HU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Write-Verbose</a:t>
            </a:r>
            <a:r>
              <a:rPr lang="hu-HU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>
                <a:solidFill>
                  <a:srgbClr val="8B0000"/>
                </a:solidFill>
                <a:latin typeface="Consolas" panose="020B0609020204030204" pitchFamily="49" charset="0"/>
              </a:rPr>
              <a:t>"text" 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hu-HU" dirty="0" smtClean="0"/>
              <a:t>Csak akkor írja ki, ha a </a:t>
            </a:r>
            <a:r>
              <a:rPr lang="hu-HU" dirty="0" err="1"/>
              <a:t>-Verbose</a:t>
            </a:r>
            <a:r>
              <a:rPr lang="hu-HU" dirty="0" smtClean="0"/>
              <a:t> paramétert megadjuk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514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Hibakezelés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Non-terminating</a:t>
            </a:r>
            <a:r>
              <a:rPr lang="hu-HU" dirty="0" smtClean="0"/>
              <a:t> / </a:t>
            </a:r>
            <a:r>
              <a:rPr lang="hu-HU" dirty="0" err="1" smtClean="0"/>
              <a:t>terminating</a:t>
            </a:r>
            <a:r>
              <a:rPr lang="hu-HU" dirty="0" smtClean="0"/>
              <a:t> hiba</a:t>
            </a:r>
            <a:endParaRPr lang="hu-HU" dirty="0"/>
          </a:p>
          <a:p>
            <a:endParaRPr lang="hu-HU" dirty="0">
              <a:solidFill>
                <a:schemeClr val="accent2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hu-HU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$error</a:t>
            </a:r>
            <a:r>
              <a:rPr lang="hu-HU" dirty="0" smtClean="0"/>
              <a:t>: bekövetkezett hibák listája</a:t>
            </a:r>
          </a:p>
          <a:p>
            <a:r>
              <a:rPr lang="hu-HU" dirty="0" err="1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-ErrorAction</a:t>
            </a:r>
            <a:r>
              <a:rPr lang="hu-HU" dirty="0" smtClean="0"/>
              <a:t>: mi történjen hiba esetén</a:t>
            </a:r>
          </a:p>
          <a:p>
            <a:pPr lvl="1"/>
            <a:r>
              <a:rPr lang="hu-HU" dirty="0" err="1" smtClean="0"/>
              <a:t>Continue</a:t>
            </a:r>
            <a:r>
              <a:rPr lang="hu-HU" dirty="0" smtClean="0"/>
              <a:t> (alapértelmezett), </a:t>
            </a:r>
            <a:r>
              <a:rPr lang="hu-HU" dirty="0" err="1" smtClean="0"/>
              <a:t>SilentlyContinue</a:t>
            </a:r>
            <a:r>
              <a:rPr lang="hu-HU" dirty="0" smtClean="0"/>
              <a:t>, Stop…</a:t>
            </a:r>
          </a:p>
          <a:p>
            <a:r>
              <a:rPr lang="hu-HU" dirty="0" smtClean="0"/>
              <a:t>Kulcsszavak: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try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/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catch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/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throw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/>
              <a:t>Kiírás: </a:t>
            </a:r>
            <a:r>
              <a:rPr lang="hu-HU" dirty="0" err="1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Write-Warning</a:t>
            </a:r>
            <a:r>
              <a:rPr lang="hu-HU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/ </a:t>
            </a:r>
            <a:r>
              <a:rPr lang="hu-HU" dirty="0" err="1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Write-Error</a:t>
            </a:r>
            <a:endParaRPr lang="hu-HU" dirty="0" smtClean="0">
              <a:solidFill>
                <a:srgbClr val="0000FF"/>
              </a:solidFill>
              <a:latin typeface="Consolas" pitchFamily="49" charset="0"/>
              <a:cs typeface="Consolas" pitchFamily="49" charset="0"/>
            </a:endParaRPr>
          </a:p>
          <a:p>
            <a:endParaRPr lang="hu-HU" dirty="0" smtClean="0"/>
          </a:p>
          <a:p>
            <a:r>
              <a:rPr lang="hu-HU" dirty="0" smtClean="0"/>
              <a:t>Figyeljük meg a beépített </a:t>
            </a:r>
            <a:r>
              <a:rPr lang="hu-HU" dirty="0" err="1" smtClean="0"/>
              <a:t>cmdletek</a:t>
            </a:r>
            <a:r>
              <a:rPr lang="hu-HU" dirty="0" smtClean="0"/>
              <a:t> működését!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97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PowerShell</a:t>
            </a:r>
            <a:r>
              <a:rPr lang="hu-HU" dirty="0" smtClean="0"/>
              <a:t> </a:t>
            </a:r>
          </a:p>
        </p:txBody>
      </p:sp>
      <p:sp>
        <p:nvSpPr>
          <p:cNvPr id="128002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Új </a:t>
            </a:r>
            <a:r>
              <a:rPr lang="hu-HU" dirty="0" err="1" smtClean="0"/>
              <a:t>szkript</a:t>
            </a:r>
            <a:r>
              <a:rPr lang="hu-HU" dirty="0" smtClean="0"/>
              <a:t> környezet a Windowsban (2006-)</a:t>
            </a:r>
          </a:p>
          <a:p>
            <a:r>
              <a:rPr lang="hu-HU" dirty="0" err="1" smtClean="0"/>
              <a:t>bash</a:t>
            </a:r>
            <a:r>
              <a:rPr lang="hu-HU" dirty="0" smtClean="0"/>
              <a:t>/</a:t>
            </a:r>
            <a:r>
              <a:rPr lang="hu-HU" dirty="0" err="1" smtClean="0"/>
              <a:t>Perl</a:t>
            </a:r>
            <a:r>
              <a:rPr lang="hu-HU" dirty="0" smtClean="0"/>
              <a:t>/stb. tapasztalatok alapján</a:t>
            </a:r>
          </a:p>
          <a:p>
            <a:r>
              <a:rPr lang="hu-HU" dirty="0" smtClean="0"/>
              <a:t>Újdonság: </a:t>
            </a:r>
          </a:p>
          <a:p>
            <a:pPr lvl="1"/>
            <a:r>
              <a:rPr lang="hu-HU" dirty="0" smtClean="0"/>
              <a:t>teljesen objektumorientált, </a:t>
            </a:r>
          </a:p>
          <a:p>
            <a:pPr lvl="1"/>
            <a:r>
              <a:rPr lang="hu-HU" dirty="0" smtClean="0"/>
              <a:t>.</a:t>
            </a:r>
            <a:r>
              <a:rPr lang="hu-HU" dirty="0" err="1" smtClean="0"/>
              <a:t>NET-tel</a:t>
            </a:r>
            <a:r>
              <a:rPr lang="hu-HU" dirty="0" smtClean="0"/>
              <a:t> integrált</a:t>
            </a:r>
          </a:p>
        </p:txBody>
      </p:sp>
      <p:pic>
        <p:nvPicPr>
          <p:cNvPr id="12800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904" y="3700291"/>
            <a:ext cx="874913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ekerekített téglalap feliratnak 5"/>
          <p:cNvSpPr/>
          <p:nvPr/>
        </p:nvSpPr>
        <p:spPr>
          <a:xfrm>
            <a:off x="3714744" y="4653136"/>
            <a:ext cx="4500594" cy="1928826"/>
          </a:xfrm>
          <a:prstGeom prst="wedgeRoundRectCallout">
            <a:avLst>
              <a:gd name="adj1" fmla="val -66000"/>
              <a:gd name="adj2" fmla="val -65404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>
                <a:solidFill>
                  <a:srgbClr val="FFFFFF"/>
                </a:solidFill>
              </a:rPr>
              <a:t>Itt nem </a:t>
            </a:r>
            <a:r>
              <a:rPr lang="hu-HU" sz="2400" b="1" dirty="0" err="1">
                <a:solidFill>
                  <a:srgbClr val="FFFFFF"/>
                </a:solidFill>
              </a:rPr>
              <a:t>string</a:t>
            </a:r>
            <a:r>
              <a:rPr lang="hu-HU" sz="2400" b="1" dirty="0">
                <a:solidFill>
                  <a:srgbClr val="FFFFFF"/>
                </a:solidFill>
              </a:rPr>
              <a:t> ment át a csővezetéken, hanem egy </a:t>
            </a:r>
            <a:r>
              <a:rPr lang="hu-HU" sz="2400" b="1" dirty="0" err="1">
                <a:solidFill>
                  <a:srgbClr val="FFFFFF"/>
                </a:solidFill>
              </a:rPr>
              <a:t>System.Diagnostics.Process</a:t>
            </a:r>
            <a:r>
              <a:rPr lang="hu-HU" sz="2400" b="1" dirty="0">
                <a:solidFill>
                  <a:srgbClr val="FFFFFF"/>
                </a:solidFill>
              </a:rPr>
              <a:t> objektumokból álló gyűjtemény!</a:t>
            </a:r>
            <a:endParaRPr lang="hu-HU" sz="2400" dirty="0">
              <a:solidFill>
                <a:srgbClr val="FFFFFF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További tippek</a:t>
            </a:r>
            <a:endParaRPr lang="hu-HU" dirty="0"/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&amp; parancs </a:t>
            </a:r>
            <a:r>
              <a:rPr lang="hu-HU" dirty="0" smtClean="0"/>
              <a:t>– </a:t>
            </a:r>
            <a:r>
              <a:rPr lang="hu-HU" dirty="0" err="1" smtClean="0"/>
              <a:t>parancs</a:t>
            </a:r>
            <a:r>
              <a:rPr lang="hu-HU" dirty="0" smtClean="0"/>
              <a:t> végrehajtása</a:t>
            </a:r>
          </a:p>
          <a:p>
            <a:endParaRPr lang="hu-HU" dirty="0" smtClean="0"/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$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?</a:t>
            </a:r>
            <a:r>
              <a:rPr lang="hu-HU" dirty="0" smtClean="0"/>
              <a:t> – sikeres volt-e az előző utasítás</a:t>
            </a:r>
          </a:p>
          <a:p>
            <a:endParaRPr lang="hu-HU" dirty="0" smtClean="0"/>
          </a:p>
          <a:p>
            <a:r>
              <a:rPr lang="hu-HU" dirty="0" smtClean="0"/>
              <a:t>Sortörés: ` (HU billentyűzeten: </a:t>
            </a:r>
            <a:r>
              <a:rPr lang="hu-HU" dirty="0" err="1" smtClean="0"/>
              <a:t>AltGr</a:t>
            </a:r>
            <a:r>
              <a:rPr lang="hu-HU" dirty="0" smtClean="0"/>
              <a:t> + 7)</a:t>
            </a:r>
          </a:p>
          <a:p>
            <a:endParaRPr lang="hu-HU" dirty="0" smtClean="0"/>
          </a:p>
          <a:p>
            <a:r>
              <a:rPr lang="hu-HU" dirty="0" smtClean="0"/>
              <a:t>Számított tulajdonságok:</a:t>
            </a:r>
          </a:p>
          <a:p>
            <a:pPr lvl="1">
              <a:buNone/>
            </a:pPr>
            <a:r>
              <a:rPr lang="hu-HU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Get-process</a:t>
            </a:r>
            <a:r>
              <a:rPr lang="hu-HU" sz="24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2400" dirty="0">
                <a:solidFill>
                  <a:srgbClr val="A9A9A9"/>
                </a:solidFill>
                <a:latin typeface="Consolas" panose="020B0609020204030204" pitchFamily="49" charset="0"/>
              </a:rPr>
              <a:t>|</a:t>
            </a:r>
            <a:r>
              <a:rPr lang="hu-HU" sz="24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hu-HU" sz="24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2400" dirty="0" err="1">
                <a:solidFill>
                  <a:srgbClr val="000080"/>
                </a:solidFill>
                <a:latin typeface="Consolas" panose="020B0609020204030204" pitchFamily="49" charset="0"/>
              </a:rPr>
              <a:t>-property</a:t>
            </a:r>
            <a:r>
              <a:rPr lang="hu-HU" sz="2400" dirty="0">
                <a:solidFill>
                  <a:prstClr val="black"/>
                </a:solidFill>
                <a:latin typeface="Consolas" panose="020B0609020204030204" pitchFamily="49" charset="0"/>
              </a:rPr>
              <a:t> @{n</a:t>
            </a:r>
            <a:r>
              <a:rPr lang="hu-HU" sz="2400" dirty="0">
                <a:solidFill>
                  <a:srgbClr val="A9A9A9"/>
                </a:solidFill>
                <a:latin typeface="Consolas" panose="020B0609020204030204" pitchFamily="49" charset="0"/>
              </a:rPr>
              <a:t>=</a:t>
            </a:r>
            <a:r>
              <a:rPr lang="hu-HU" sz="2400" dirty="0">
                <a:solidFill>
                  <a:srgbClr val="8B0000"/>
                </a:solidFill>
                <a:latin typeface="Consolas" panose="020B0609020204030204" pitchFamily="49" charset="0"/>
              </a:rPr>
              <a:t>"</a:t>
            </a:r>
            <a:r>
              <a:rPr lang="hu-HU" sz="2400" dirty="0" err="1">
                <a:solidFill>
                  <a:srgbClr val="8B0000"/>
                </a:solidFill>
                <a:latin typeface="Consolas" panose="020B0609020204030204" pitchFamily="49" charset="0"/>
              </a:rPr>
              <a:t>nev</a:t>
            </a:r>
            <a:r>
              <a:rPr lang="hu-HU" sz="2400" dirty="0">
                <a:solidFill>
                  <a:srgbClr val="8B0000"/>
                </a:solidFill>
                <a:latin typeface="Consolas" panose="020B0609020204030204" pitchFamily="49" charset="0"/>
              </a:rPr>
              <a:t>"</a:t>
            </a:r>
            <a:r>
              <a:rPr lang="hu-HU" sz="2400" dirty="0">
                <a:solidFill>
                  <a:prstClr val="black"/>
                </a:solidFill>
                <a:latin typeface="Consolas" panose="020B0609020204030204" pitchFamily="49" charset="0"/>
              </a:rPr>
              <a:t>; e</a:t>
            </a:r>
            <a:r>
              <a:rPr lang="hu-HU" sz="2400" dirty="0">
                <a:solidFill>
                  <a:srgbClr val="A9A9A9"/>
                </a:solidFill>
                <a:latin typeface="Consolas" panose="020B0609020204030204" pitchFamily="49" charset="0"/>
              </a:rPr>
              <a:t>=</a:t>
            </a:r>
            <a:r>
              <a:rPr lang="hu-HU" sz="2400" dirty="0">
                <a:solidFill>
                  <a:prstClr val="black"/>
                </a:solidFill>
                <a:latin typeface="Consolas" panose="020B0609020204030204" pitchFamily="49" charset="0"/>
              </a:rPr>
              <a:t>{</a:t>
            </a:r>
            <a:r>
              <a:rPr lang="hu-HU" sz="2400" dirty="0">
                <a:solidFill>
                  <a:srgbClr val="FF4500"/>
                </a:solidFill>
                <a:latin typeface="Consolas" panose="020B0609020204030204" pitchFamily="49" charset="0"/>
              </a:rPr>
              <a:t>$_</a:t>
            </a:r>
            <a:r>
              <a:rPr lang="hu-HU" sz="2400" dirty="0">
                <a:solidFill>
                  <a:srgbClr val="A9A9A9"/>
                </a:solidFill>
                <a:latin typeface="Consolas" panose="020B0609020204030204" pitchFamily="49" charset="0"/>
              </a:rPr>
              <a:t>.</a:t>
            </a:r>
            <a:r>
              <a:rPr lang="hu-HU" sz="2400" dirty="0" err="1">
                <a:solidFill>
                  <a:prstClr val="black"/>
                </a:solidFill>
                <a:latin typeface="Consolas" panose="020B0609020204030204" pitchFamily="49" charset="0"/>
              </a:rPr>
              <a:t>name</a:t>
            </a:r>
            <a:r>
              <a:rPr lang="hu-HU" sz="2400" dirty="0">
                <a:solidFill>
                  <a:prstClr val="black"/>
                </a:solidFill>
                <a:latin typeface="Consolas" panose="020B0609020204030204" pitchFamily="49" charset="0"/>
              </a:rPr>
              <a:t>}}</a:t>
            </a:r>
            <a:r>
              <a:rPr lang="hu-HU" sz="2400" dirty="0">
                <a:solidFill>
                  <a:srgbClr val="A9A9A9"/>
                </a:solidFill>
                <a:latin typeface="Consolas" panose="020B0609020204030204" pitchFamily="49" charset="0"/>
              </a:rPr>
              <a:t>,</a:t>
            </a:r>
            <a:r>
              <a:rPr lang="hu-HU" sz="2400" dirty="0">
                <a:solidFill>
                  <a:prstClr val="black"/>
                </a:solidFill>
                <a:latin typeface="Consolas" panose="020B0609020204030204" pitchFamily="49" charset="0"/>
              </a:rPr>
              <a:t> @{</a:t>
            </a:r>
            <a:r>
              <a:rPr lang="hu-HU" sz="2400" dirty="0" err="1">
                <a:solidFill>
                  <a:prstClr val="black"/>
                </a:solidFill>
                <a:latin typeface="Consolas" panose="020B0609020204030204" pitchFamily="49" charset="0"/>
              </a:rPr>
              <a:t>n</a:t>
            </a:r>
            <a:r>
              <a:rPr lang="hu-HU" sz="2400" dirty="0">
                <a:solidFill>
                  <a:srgbClr val="A9A9A9"/>
                </a:solidFill>
                <a:latin typeface="Consolas" panose="020B0609020204030204" pitchFamily="49" charset="0"/>
              </a:rPr>
              <a:t>=</a:t>
            </a:r>
            <a:r>
              <a:rPr lang="hu-HU" sz="2400" dirty="0">
                <a:solidFill>
                  <a:srgbClr val="8B0000"/>
                </a:solidFill>
                <a:latin typeface="Consolas" panose="020B0609020204030204" pitchFamily="49" charset="0"/>
              </a:rPr>
              <a:t>"nap"</a:t>
            </a:r>
            <a:r>
              <a:rPr lang="hu-HU" sz="2400" dirty="0">
                <a:solidFill>
                  <a:prstClr val="black"/>
                </a:solidFill>
                <a:latin typeface="Consolas" panose="020B0609020204030204" pitchFamily="49" charset="0"/>
              </a:rPr>
              <a:t>; e</a:t>
            </a:r>
            <a:r>
              <a:rPr lang="hu-HU" sz="2400" dirty="0">
                <a:solidFill>
                  <a:srgbClr val="A9A9A9"/>
                </a:solidFill>
                <a:latin typeface="Consolas" panose="020B0609020204030204" pitchFamily="49" charset="0"/>
              </a:rPr>
              <a:t>=</a:t>
            </a:r>
            <a:r>
              <a:rPr lang="hu-HU" sz="2400" dirty="0">
                <a:solidFill>
                  <a:prstClr val="black"/>
                </a:solidFill>
                <a:latin typeface="Consolas" panose="020B0609020204030204" pitchFamily="49" charset="0"/>
              </a:rPr>
              <a:t>{</a:t>
            </a:r>
            <a:r>
              <a:rPr lang="hu-HU" sz="2400" dirty="0">
                <a:solidFill>
                  <a:srgbClr val="FF4500"/>
                </a:solidFill>
                <a:latin typeface="Consolas" panose="020B0609020204030204" pitchFamily="49" charset="0"/>
              </a:rPr>
              <a:t>$_</a:t>
            </a:r>
            <a:r>
              <a:rPr lang="hu-HU" sz="2400" dirty="0">
                <a:solidFill>
                  <a:srgbClr val="A9A9A9"/>
                </a:solidFill>
                <a:latin typeface="Consolas" panose="020B0609020204030204" pitchFamily="49" charset="0"/>
              </a:rPr>
              <a:t>.</a:t>
            </a:r>
            <a:r>
              <a:rPr lang="hu-HU" sz="2400" dirty="0" err="1">
                <a:solidFill>
                  <a:prstClr val="black"/>
                </a:solidFill>
                <a:latin typeface="Consolas" panose="020B0609020204030204" pitchFamily="49" charset="0"/>
              </a:rPr>
              <a:t>StartTime</a:t>
            </a:r>
            <a:r>
              <a:rPr lang="hu-HU" sz="2400" dirty="0" err="1">
                <a:solidFill>
                  <a:srgbClr val="A9A9A9"/>
                </a:solidFill>
                <a:latin typeface="Consolas" panose="020B0609020204030204" pitchFamily="49" charset="0"/>
              </a:rPr>
              <a:t>.</a:t>
            </a:r>
            <a:r>
              <a:rPr lang="hu-HU" sz="2400" dirty="0" err="1">
                <a:solidFill>
                  <a:prstClr val="black"/>
                </a:solidFill>
                <a:latin typeface="Consolas" panose="020B0609020204030204" pitchFamily="49" charset="0"/>
              </a:rPr>
              <a:t>Day</a:t>
            </a:r>
            <a:r>
              <a:rPr lang="hu-HU" sz="2400" dirty="0">
                <a:solidFill>
                  <a:prstClr val="black"/>
                </a:solidFill>
                <a:latin typeface="Consolas" panose="020B0609020204030204" pitchFamily="49" charset="0"/>
              </a:rPr>
              <a:t>}} </a:t>
            </a:r>
            <a:endParaRPr lang="hu-HU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30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Komplexebb feladat</a:t>
            </a:r>
            <a:endParaRPr lang="hu-HU" dirty="0"/>
          </a:p>
        </p:txBody>
      </p:sp>
      <p:sp>
        <p:nvSpPr>
          <p:cNvPr id="9" name="Szöveg helye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Fájl jogosultságok beállítása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7296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 szövege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 smtClean="0"/>
              <a:t>Készítsünk </a:t>
            </a:r>
            <a:r>
              <a:rPr lang="hu-HU" dirty="0"/>
              <a:t>egy </a:t>
            </a:r>
            <a:r>
              <a:rPr lang="hu-HU" dirty="0" err="1"/>
              <a:t>PowerShell</a:t>
            </a:r>
            <a:r>
              <a:rPr lang="hu-HU" dirty="0"/>
              <a:t> scriptet, ami könyvtárakra állít be </a:t>
            </a:r>
            <a:r>
              <a:rPr lang="hu-HU" dirty="0" smtClean="0"/>
              <a:t>további </a:t>
            </a:r>
            <a:r>
              <a:rPr lang="hu-HU" dirty="0" err="1" smtClean="0"/>
              <a:t>ACL-eket</a:t>
            </a:r>
            <a:r>
              <a:rPr lang="hu-HU" dirty="0" smtClean="0"/>
              <a:t> </a:t>
            </a:r>
            <a:r>
              <a:rPr lang="hu-HU" dirty="0"/>
              <a:t>egy paraméterként kapott CSV alapján. A bemeneti CSV:</a:t>
            </a:r>
          </a:p>
          <a:p>
            <a:pPr marL="0" indent="0"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folder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principal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allow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deny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	c:\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temp\a,Administrators,Read;Write,</a:t>
            </a:r>
          </a:p>
          <a:p>
            <a:pPr marL="0" indent="0"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	c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:\temp\a,Users,Read,Write</a:t>
            </a:r>
          </a:p>
          <a:p>
            <a:pPr marL="0" indent="0">
              <a:buNone/>
            </a:pPr>
            <a:r>
              <a:rPr lang="hu-HU" dirty="0"/>
              <a:t>Egy sor tehát megad egy adott könyvtárat, egy szereplőt (helyi felhasználót vagy csoportot), akire a jogosultságok érvényesek, valamint engedélyező és tiltó jogokat. Az </a:t>
            </a:r>
            <a:r>
              <a:rPr lang="hu-HU" dirty="0" err="1"/>
              <a:t>allow</a:t>
            </a:r>
            <a:r>
              <a:rPr lang="hu-HU" dirty="0"/>
              <a:t> és </a:t>
            </a:r>
            <a:r>
              <a:rPr lang="hu-HU" dirty="0" err="1"/>
              <a:t>deny</a:t>
            </a:r>
            <a:r>
              <a:rPr lang="hu-HU" dirty="0"/>
              <a:t> résznél több jog is szerepelhet, ezek ilyenkor pontosvesszővel vannak elválasztva. Az is megengedett, hogy az </a:t>
            </a:r>
            <a:r>
              <a:rPr lang="hu-HU" dirty="0" err="1"/>
              <a:t>allow</a:t>
            </a:r>
            <a:r>
              <a:rPr lang="hu-HU" dirty="0"/>
              <a:t> vagy a </a:t>
            </a:r>
            <a:r>
              <a:rPr lang="hu-HU" dirty="0" err="1"/>
              <a:t>deny</a:t>
            </a:r>
            <a:r>
              <a:rPr lang="hu-HU" dirty="0"/>
              <a:t> részek valamelyike üres legyen.</a:t>
            </a:r>
          </a:p>
        </p:txBody>
      </p:sp>
    </p:spTree>
    <p:extLst>
      <p:ext uri="{BB962C8B-B14F-4D97-AF65-F5344CB8AC3E}">
        <p14:creationId xmlns:p14="http://schemas.microsoft.com/office/powerpoint/2010/main" val="357851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Hogyan álljunk neki?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Megkeresni, hogy hogyan lehet </a:t>
            </a:r>
            <a:r>
              <a:rPr lang="hu-HU" dirty="0" err="1" smtClean="0"/>
              <a:t>PowerShellben</a:t>
            </a:r>
            <a:r>
              <a:rPr lang="hu-HU" dirty="0" smtClean="0"/>
              <a:t> fájlrendszer jogokat kezelni</a:t>
            </a:r>
          </a:p>
          <a:p>
            <a:pPr lvl="1"/>
            <a:r>
              <a:rPr lang="hu-HU" dirty="0" err="1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Get-Acl</a:t>
            </a:r>
            <a:r>
              <a:rPr lang="hu-HU" dirty="0" smtClean="0"/>
              <a:t>, </a:t>
            </a:r>
            <a:r>
              <a:rPr lang="hu-HU" dirty="0" err="1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Set-Acl</a:t>
            </a:r>
            <a:r>
              <a:rPr lang="hu-HU" dirty="0" smtClean="0"/>
              <a:t> </a:t>
            </a:r>
            <a:r>
              <a:rPr lang="hu-HU" dirty="0" err="1" smtClean="0"/>
              <a:t>cmdlet</a:t>
            </a:r>
            <a:endParaRPr lang="hu-HU" dirty="0" smtClean="0"/>
          </a:p>
          <a:p>
            <a:r>
              <a:rPr lang="hu-HU" dirty="0" smtClean="0"/>
              <a:t>Játszani kicsit ezekkel</a:t>
            </a:r>
          </a:p>
          <a:p>
            <a:pPr marL="457200" lvl="1" indent="0">
              <a:buNone/>
            </a:pPr>
            <a:r>
              <a:rPr lang="hu-HU" dirty="0" err="1">
                <a:solidFill>
                  <a:srgbClr val="0000FF"/>
                </a:solidFill>
                <a:latin typeface="Consolas" panose="020B0609020204030204" pitchFamily="49" charset="0"/>
              </a:rPr>
              <a:t>Get-Acl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 err="1">
                <a:solidFill>
                  <a:srgbClr val="8A2BE2"/>
                </a:solidFill>
                <a:latin typeface="Consolas" panose="020B0609020204030204" pitchFamily="49" charset="0"/>
              </a:rPr>
              <a:t>testdir</a:t>
            </a:r>
            <a:endParaRPr lang="hu-HU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hu-HU" dirty="0" err="1">
                <a:solidFill>
                  <a:srgbClr val="0000FF"/>
                </a:solidFill>
                <a:latin typeface="Consolas" panose="020B0609020204030204" pitchFamily="49" charset="0"/>
              </a:rPr>
              <a:t>Get-Acl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dirty="0" err="1">
                <a:solidFill>
                  <a:srgbClr val="8A2BE2"/>
                </a:solidFill>
                <a:latin typeface="Consolas" panose="020B0609020204030204" pitchFamily="49" charset="0"/>
              </a:rPr>
              <a:t>testdir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)</a:t>
            </a:r>
            <a:r>
              <a:rPr lang="hu-HU" dirty="0">
                <a:solidFill>
                  <a:srgbClr val="A9A9A9"/>
                </a:solidFill>
                <a:latin typeface="Consolas" panose="020B0609020204030204" pitchFamily="49" charset="0"/>
              </a:rPr>
              <a:t>.</a:t>
            </a:r>
            <a:r>
              <a:rPr lang="hu-HU" dirty="0">
                <a:solidFill>
                  <a:prstClr val="black"/>
                </a:solidFill>
                <a:latin typeface="Consolas" panose="020B0609020204030204" pitchFamily="49" charset="0"/>
              </a:rPr>
              <a:t>Access 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/>
              <a:t>Megnézni, hogy a </a:t>
            </a:r>
            <a:r>
              <a:rPr lang="hu-HU" dirty="0" err="1" smtClean="0">
                <a:solidFill>
                  <a:srgbClr val="0000FF"/>
                </a:solidFill>
              </a:rPr>
              <a:t>Set-Acl</a:t>
            </a:r>
            <a:r>
              <a:rPr lang="hu-HU" dirty="0" smtClean="0"/>
              <a:t> hogyan működik</a:t>
            </a:r>
            <a:endParaRPr lang="hu-HU" dirty="0"/>
          </a:p>
          <a:p>
            <a:pPr lvl="1"/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FileSystemAccessRule</a:t>
            </a:r>
            <a:r>
              <a:rPr lang="hu-HU" dirty="0" smtClean="0"/>
              <a:t> objektumokat kell megadni</a:t>
            </a:r>
          </a:p>
          <a:p>
            <a:pPr lvl="1"/>
            <a:r>
              <a:rPr lang="hu-HU" dirty="0" smtClean="0">
                <a:hlinkClick r:id="rId3"/>
              </a:rPr>
              <a:t>MSDN leírás</a:t>
            </a:r>
            <a:endParaRPr lang="hu-HU" dirty="0" smtClean="0"/>
          </a:p>
          <a:p>
            <a:r>
              <a:rPr lang="hu-HU" dirty="0" smtClean="0"/>
              <a:t>Nem specifikált: meglévő jogokkal mi legyen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3645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Megoldás felépítése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Fejkomment</a:t>
            </a:r>
          </a:p>
          <a:p>
            <a:r>
              <a:rPr lang="hu-HU" dirty="0" smtClean="0"/>
              <a:t>Bemenet ellenőrzése</a:t>
            </a:r>
          </a:p>
          <a:p>
            <a:r>
              <a:rPr lang="hu-HU" dirty="0" err="1" smtClean="0"/>
              <a:t>CSV-n</a:t>
            </a:r>
            <a:r>
              <a:rPr lang="hu-HU" dirty="0" smtClean="0"/>
              <a:t> végigiterálni</a:t>
            </a:r>
          </a:p>
          <a:p>
            <a:pPr lvl="1"/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Import-Csv</a:t>
            </a:r>
            <a:r>
              <a:rPr lang="hu-HU" dirty="0" smtClean="0"/>
              <a:t> – típusos feldolgozás!</a:t>
            </a:r>
          </a:p>
          <a:p>
            <a:pPr lvl="1"/>
            <a:r>
              <a:rPr lang="hu-HU" dirty="0" smtClean="0"/>
              <a:t>Könyvtár létrehozása, ha kell</a:t>
            </a:r>
          </a:p>
          <a:p>
            <a:pPr lvl="1"/>
            <a:r>
              <a:rPr lang="hu-HU" dirty="0" err="1" smtClean="0"/>
              <a:t>Allow</a:t>
            </a:r>
            <a:r>
              <a:rPr lang="hu-HU" dirty="0" smtClean="0"/>
              <a:t> jogok feldolgozása</a:t>
            </a:r>
          </a:p>
          <a:p>
            <a:pPr lvl="1"/>
            <a:r>
              <a:rPr lang="hu-HU" dirty="0" err="1" smtClean="0"/>
              <a:t>Deny</a:t>
            </a:r>
            <a:r>
              <a:rPr lang="hu-HU" dirty="0" smtClean="0"/>
              <a:t> jogok feldolgozása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502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17413" y="764704"/>
            <a:ext cx="8872659" cy="5621849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&lt;#</a:t>
            </a:r>
            <a:endParaRPr lang="hu-HU" sz="9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.SYNOPSYS</a:t>
            </a:r>
            <a:endParaRPr lang="hu-HU" sz="9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 err="1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Creates</a:t>
            </a:r>
            <a:r>
              <a:rPr lang="hu-HU" sz="900" dirty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folders</a:t>
            </a:r>
            <a:r>
              <a:rPr lang="hu-HU" sz="900" dirty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from</a:t>
            </a:r>
            <a:r>
              <a:rPr lang="hu-HU" sz="900" dirty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 a CSV file, and </a:t>
            </a:r>
            <a:r>
              <a:rPr lang="hu-HU" sz="900" dirty="0" err="1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adds</a:t>
            </a:r>
            <a:r>
              <a:rPr lang="hu-HU" sz="900" dirty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prescribed</a:t>
            </a:r>
            <a:r>
              <a:rPr lang="hu-HU" sz="900" dirty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security</a:t>
            </a:r>
            <a:r>
              <a:rPr lang="hu-HU" sz="900" dirty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descriptors</a:t>
            </a:r>
            <a:endParaRPr lang="hu-HU" sz="9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 </a:t>
            </a:r>
            <a:r>
              <a:rPr lang="hu-HU" sz="900" dirty="0" smtClean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.</a:t>
            </a:r>
            <a:r>
              <a:rPr lang="hu-HU" sz="900" dirty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PARAMETER </a:t>
            </a:r>
            <a:r>
              <a:rPr lang="hu-HU" sz="900" dirty="0" err="1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CsvPath</a:t>
            </a:r>
            <a:endParaRPr lang="hu-HU" sz="9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 err="1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Full</a:t>
            </a:r>
            <a:r>
              <a:rPr lang="hu-HU" sz="900" dirty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path</a:t>
            </a:r>
            <a:r>
              <a:rPr lang="hu-HU" sz="900" dirty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 of </a:t>
            </a:r>
            <a:r>
              <a:rPr lang="hu-HU" sz="900" dirty="0" err="1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the</a:t>
            </a:r>
            <a:r>
              <a:rPr lang="hu-HU" sz="900" dirty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 CSV input file</a:t>
            </a:r>
            <a:endParaRPr lang="hu-HU" sz="9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 </a:t>
            </a:r>
            <a:r>
              <a:rPr lang="hu-HU" sz="900" dirty="0" smtClean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.</a:t>
            </a:r>
            <a:r>
              <a:rPr lang="hu-HU" sz="900" dirty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NOTES</a:t>
            </a:r>
            <a:endParaRPr lang="hu-HU" sz="9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 err="1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Author</a:t>
            </a:r>
            <a:r>
              <a:rPr lang="hu-HU" sz="900" dirty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: Micskei </a:t>
            </a:r>
            <a:r>
              <a:rPr lang="hu-HU" sz="900" dirty="0" err="1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Zoltan</a:t>
            </a:r>
            <a:r>
              <a:rPr lang="hu-HU" sz="900" dirty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, 2013.02.26.</a:t>
            </a:r>
            <a:endParaRPr lang="hu-HU" sz="9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#&gt;</a:t>
            </a:r>
            <a:endParaRPr lang="hu-HU" sz="9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 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 err="1">
                <a:solidFill>
                  <a:srgbClr val="00008B"/>
                </a:solidFill>
                <a:latin typeface="Consolas" pitchFamily="49" charset="0"/>
                <a:ea typeface="Calibri"/>
                <a:cs typeface="Consolas" pitchFamily="49" charset="0"/>
              </a:rPr>
              <a:t>param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( </a:t>
            </a:r>
            <a:r>
              <a:rPr lang="hu-HU" sz="900" dirty="0">
                <a:solidFill>
                  <a:srgbClr val="A9A9A9"/>
                </a:solidFill>
                <a:latin typeface="Consolas" pitchFamily="49" charset="0"/>
                <a:ea typeface="Calibri"/>
                <a:cs typeface="Consolas" pitchFamily="49" charset="0"/>
              </a:rPr>
              <a:t>[</a:t>
            </a:r>
            <a:r>
              <a:rPr lang="hu-HU" sz="900" dirty="0" err="1">
                <a:solidFill>
                  <a:srgbClr val="00BFFF"/>
                </a:solidFill>
                <a:latin typeface="Consolas" pitchFamily="49" charset="0"/>
                <a:ea typeface="Calibri"/>
                <a:cs typeface="Consolas" pitchFamily="49" charset="0"/>
              </a:rPr>
              <a:t>Parameter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hu-HU" sz="900" dirty="0" err="1">
                <a:latin typeface="Consolas" pitchFamily="49" charset="0"/>
                <a:ea typeface="Calibri"/>
                <a:cs typeface="Consolas" pitchFamily="49" charset="0"/>
              </a:rPr>
              <a:t>Mandatory</a:t>
            </a:r>
            <a:r>
              <a:rPr lang="hu-HU" sz="900" dirty="0">
                <a:solidFill>
                  <a:srgbClr val="A9A9A9"/>
                </a:solidFill>
                <a:latin typeface="Consolas" pitchFamily="49" charset="0"/>
                <a:ea typeface="Calibri"/>
                <a:cs typeface="Consolas" pitchFamily="49" charset="0"/>
              </a:rPr>
              <a:t>=</a:t>
            </a:r>
            <a:r>
              <a:rPr lang="hu-HU" sz="900" dirty="0" err="1">
                <a:solidFill>
                  <a:srgbClr val="FF4500"/>
                </a:solidFill>
                <a:latin typeface="Consolas" pitchFamily="49" charset="0"/>
                <a:ea typeface="Calibri"/>
                <a:cs typeface="Consolas" pitchFamily="49" charset="0"/>
              </a:rPr>
              <a:t>$true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)</a:t>
            </a:r>
            <a:r>
              <a:rPr lang="hu-HU" sz="900" dirty="0">
                <a:solidFill>
                  <a:srgbClr val="A9A9A9"/>
                </a:solidFill>
                <a:latin typeface="Consolas" pitchFamily="49" charset="0"/>
                <a:ea typeface="Calibri"/>
                <a:cs typeface="Consolas" pitchFamily="49" charset="0"/>
              </a:rPr>
              <a:t>][</a:t>
            </a:r>
            <a:r>
              <a:rPr lang="hu-HU" sz="900" dirty="0" err="1">
                <a:solidFill>
                  <a:srgbClr val="008080"/>
                </a:solidFill>
                <a:latin typeface="Consolas" pitchFamily="49" charset="0"/>
                <a:ea typeface="Calibri"/>
                <a:cs typeface="Consolas" pitchFamily="49" charset="0"/>
              </a:rPr>
              <a:t>string</a:t>
            </a:r>
            <a:r>
              <a:rPr lang="hu-HU" sz="900" dirty="0">
                <a:solidFill>
                  <a:srgbClr val="A9A9A9"/>
                </a:solidFill>
                <a:latin typeface="Consolas" pitchFamily="49" charset="0"/>
                <a:ea typeface="Calibri"/>
                <a:cs typeface="Consolas" pitchFamily="49" charset="0"/>
              </a:rPr>
              <a:t>]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>
                <a:solidFill>
                  <a:srgbClr val="FF4500"/>
                </a:solidFill>
                <a:latin typeface="Consolas" pitchFamily="49" charset="0"/>
                <a:ea typeface="Calibri"/>
                <a:cs typeface="Consolas" pitchFamily="49" charset="0"/>
              </a:rPr>
              <a:t>$CsvPath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)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 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 err="1">
                <a:solidFill>
                  <a:srgbClr val="00008B"/>
                </a:solidFill>
                <a:latin typeface="Consolas" pitchFamily="49" charset="0"/>
                <a:ea typeface="Calibri"/>
                <a:cs typeface="Consolas" pitchFamily="49" charset="0"/>
              </a:rPr>
              <a:t>foreach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(</a:t>
            </a:r>
            <a:r>
              <a:rPr lang="hu-HU" sz="900" dirty="0" err="1">
                <a:solidFill>
                  <a:srgbClr val="FF4500"/>
                </a:solidFill>
                <a:latin typeface="Consolas" pitchFamily="49" charset="0"/>
                <a:ea typeface="Calibri"/>
                <a:cs typeface="Consolas" pitchFamily="49" charset="0"/>
              </a:rPr>
              <a:t>$folderAccess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>
                <a:solidFill>
                  <a:srgbClr val="00008B"/>
                </a:solidFill>
                <a:latin typeface="Consolas" pitchFamily="49" charset="0"/>
                <a:ea typeface="Calibri"/>
                <a:cs typeface="Consolas" pitchFamily="49" charset="0"/>
              </a:rPr>
              <a:t>in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Import-Csv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>
                <a:solidFill>
                  <a:srgbClr val="FF4500"/>
                </a:solidFill>
                <a:latin typeface="Consolas" pitchFamily="49" charset="0"/>
                <a:ea typeface="Calibri"/>
                <a:cs typeface="Consolas" pitchFamily="49" charset="0"/>
              </a:rPr>
              <a:t>$csvPath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){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   </a:t>
            </a:r>
            <a:r>
              <a:rPr lang="hu-HU" sz="900" dirty="0" err="1">
                <a:solidFill>
                  <a:srgbClr val="00008B"/>
                </a:solidFill>
                <a:latin typeface="Consolas" pitchFamily="49" charset="0"/>
                <a:ea typeface="Calibri"/>
                <a:cs typeface="Consolas" pitchFamily="49" charset="0"/>
              </a:rPr>
              <a:t>if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( </a:t>
            </a:r>
            <a:r>
              <a:rPr lang="hu-HU" sz="900" dirty="0">
                <a:solidFill>
                  <a:srgbClr val="A9A9A9"/>
                </a:solidFill>
                <a:latin typeface="Consolas" pitchFamily="49" charset="0"/>
                <a:ea typeface="Calibri"/>
                <a:cs typeface="Consolas" pitchFamily="49" charset="0"/>
              </a:rPr>
              <a:t>!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(</a:t>
            </a:r>
            <a:r>
              <a:rPr lang="hu-HU" sz="900" dirty="0" err="1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Test-Path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>
                <a:solidFill>
                  <a:srgbClr val="FF4500"/>
                </a:solidFill>
                <a:latin typeface="Consolas" pitchFamily="49" charset="0"/>
                <a:ea typeface="Calibri"/>
                <a:cs typeface="Consolas" pitchFamily="49" charset="0"/>
              </a:rPr>
              <a:t>$folderAccess</a:t>
            </a:r>
            <a:r>
              <a:rPr lang="hu-HU" sz="900" dirty="0" err="1">
                <a:solidFill>
                  <a:srgbClr val="A9A9A9"/>
                </a:solidFill>
                <a:latin typeface="Consolas" pitchFamily="49" charset="0"/>
                <a:ea typeface="Calibri"/>
                <a:cs typeface="Consolas" pitchFamily="49" charset="0"/>
              </a:rPr>
              <a:t>.</a:t>
            </a:r>
            <a:r>
              <a:rPr lang="hu-HU" sz="900" dirty="0" err="1">
                <a:latin typeface="Consolas" pitchFamily="49" charset="0"/>
                <a:ea typeface="Calibri"/>
                <a:cs typeface="Consolas" pitchFamily="49" charset="0"/>
              </a:rPr>
              <a:t>folder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) ) {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       </a:t>
            </a:r>
            <a:r>
              <a:rPr lang="hu-HU" sz="900" dirty="0" err="1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New-Item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-type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>
                <a:solidFill>
                  <a:srgbClr val="8A2BE2"/>
                </a:solidFill>
                <a:latin typeface="Consolas" pitchFamily="49" charset="0"/>
                <a:ea typeface="Calibri"/>
                <a:cs typeface="Consolas" pitchFamily="49" charset="0"/>
              </a:rPr>
              <a:t>directory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>
                <a:solidFill>
                  <a:srgbClr val="FF4500"/>
                </a:solidFill>
                <a:latin typeface="Consolas" pitchFamily="49" charset="0"/>
                <a:ea typeface="Calibri"/>
                <a:cs typeface="Consolas" pitchFamily="49" charset="0"/>
              </a:rPr>
              <a:t>$folderAccess</a:t>
            </a:r>
            <a:r>
              <a:rPr lang="hu-HU" sz="900" dirty="0" err="1">
                <a:solidFill>
                  <a:srgbClr val="A9A9A9"/>
                </a:solidFill>
                <a:latin typeface="Consolas" pitchFamily="49" charset="0"/>
                <a:ea typeface="Calibri"/>
                <a:cs typeface="Consolas" pitchFamily="49" charset="0"/>
              </a:rPr>
              <a:t>.</a:t>
            </a:r>
            <a:r>
              <a:rPr lang="hu-HU" sz="900" dirty="0" err="1">
                <a:latin typeface="Consolas" pitchFamily="49" charset="0"/>
                <a:ea typeface="Calibri"/>
                <a:cs typeface="Consolas" pitchFamily="49" charset="0"/>
              </a:rPr>
              <a:t>folder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>
                <a:solidFill>
                  <a:srgbClr val="A9A9A9"/>
                </a:solidFill>
                <a:latin typeface="Consolas" pitchFamily="49" charset="0"/>
                <a:ea typeface="Calibri"/>
                <a:cs typeface="Consolas" pitchFamily="49" charset="0"/>
              </a:rPr>
              <a:t>&gt;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>
                <a:solidFill>
                  <a:srgbClr val="FF4500"/>
                </a:solidFill>
                <a:latin typeface="Consolas" pitchFamily="49" charset="0"/>
                <a:ea typeface="Calibri"/>
                <a:cs typeface="Consolas" pitchFamily="49" charset="0"/>
              </a:rPr>
              <a:t>$null</a:t>
            </a:r>
            <a:endParaRPr lang="hu-HU" sz="9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   }       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 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   </a:t>
            </a:r>
            <a:r>
              <a:rPr lang="hu-HU" sz="900" dirty="0" err="1">
                <a:solidFill>
                  <a:srgbClr val="00008B"/>
                </a:solidFill>
                <a:latin typeface="Consolas" pitchFamily="49" charset="0"/>
                <a:ea typeface="Calibri"/>
                <a:cs typeface="Consolas" pitchFamily="49" charset="0"/>
              </a:rPr>
              <a:t>foreach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(</a:t>
            </a:r>
            <a:r>
              <a:rPr lang="hu-HU" sz="900" dirty="0" err="1">
                <a:solidFill>
                  <a:srgbClr val="FF4500"/>
                </a:solidFill>
                <a:latin typeface="Consolas" pitchFamily="49" charset="0"/>
                <a:ea typeface="Calibri"/>
                <a:cs typeface="Consolas" pitchFamily="49" charset="0"/>
              </a:rPr>
              <a:t>$permission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>
                <a:solidFill>
                  <a:srgbClr val="00008B"/>
                </a:solidFill>
                <a:latin typeface="Consolas" pitchFamily="49" charset="0"/>
                <a:ea typeface="Calibri"/>
                <a:cs typeface="Consolas" pitchFamily="49" charset="0"/>
              </a:rPr>
              <a:t>in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(</a:t>
            </a:r>
            <a:r>
              <a:rPr lang="hu-HU" sz="900" dirty="0" err="1">
                <a:solidFill>
                  <a:srgbClr val="FF4500"/>
                </a:solidFill>
                <a:latin typeface="Consolas" pitchFamily="49" charset="0"/>
                <a:ea typeface="Calibri"/>
                <a:cs typeface="Consolas" pitchFamily="49" charset="0"/>
              </a:rPr>
              <a:t>$folderAccess</a:t>
            </a:r>
            <a:r>
              <a:rPr lang="hu-HU" sz="900" dirty="0" err="1">
                <a:solidFill>
                  <a:srgbClr val="A9A9A9"/>
                </a:solidFill>
                <a:latin typeface="Consolas" pitchFamily="49" charset="0"/>
                <a:ea typeface="Calibri"/>
                <a:cs typeface="Consolas" pitchFamily="49" charset="0"/>
              </a:rPr>
              <a:t>.</a:t>
            </a:r>
            <a:r>
              <a:rPr lang="hu-HU" sz="900" dirty="0" err="1">
                <a:latin typeface="Consolas" pitchFamily="49" charset="0"/>
                <a:ea typeface="Calibri"/>
                <a:cs typeface="Consolas" pitchFamily="49" charset="0"/>
              </a:rPr>
              <a:t>Allow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)</a:t>
            </a:r>
            <a:r>
              <a:rPr lang="hu-HU" sz="900" dirty="0">
                <a:solidFill>
                  <a:srgbClr val="A9A9A9"/>
                </a:solidFill>
                <a:latin typeface="Consolas" pitchFamily="49" charset="0"/>
                <a:ea typeface="Calibri"/>
                <a:cs typeface="Consolas" pitchFamily="49" charset="0"/>
              </a:rPr>
              <a:t>.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Split(</a:t>
            </a:r>
            <a:r>
              <a:rPr lang="hu-HU" sz="900" dirty="0">
                <a:solidFill>
                  <a:srgbClr val="8B0000"/>
                </a:solidFill>
                <a:latin typeface="Consolas" pitchFamily="49" charset="0"/>
                <a:ea typeface="Calibri"/>
                <a:cs typeface="Consolas" pitchFamily="49" charset="0"/>
              </a:rPr>
              <a:t>";"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)){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       </a:t>
            </a:r>
            <a:r>
              <a:rPr lang="hu-HU" sz="900" dirty="0" err="1">
                <a:solidFill>
                  <a:srgbClr val="00008B"/>
                </a:solidFill>
                <a:latin typeface="Consolas" pitchFamily="49" charset="0"/>
                <a:ea typeface="Calibri"/>
                <a:cs typeface="Consolas" pitchFamily="49" charset="0"/>
              </a:rPr>
              <a:t>if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( </a:t>
            </a:r>
            <a:r>
              <a:rPr lang="hu-HU" sz="900" dirty="0">
                <a:solidFill>
                  <a:srgbClr val="A9A9A9"/>
                </a:solidFill>
                <a:latin typeface="Consolas" pitchFamily="49" charset="0"/>
                <a:ea typeface="Calibri"/>
                <a:cs typeface="Consolas" pitchFamily="49" charset="0"/>
              </a:rPr>
              <a:t>!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(</a:t>
            </a:r>
            <a:r>
              <a:rPr lang="hu-HU" sz="900" dirty="0" err="1">
                <a:solidFill>
                  <a:srgbClr val="FF4500"/>
                </a:solidFill>
                <a:latin typeface="Consolas" pitchFamily="49" charset="0"/>
                <a:ea typeface="Calibri"/>
                <a:cs typeface="Consolas" pitchFamily="49" charset="0"/>
              </a:rPr>
              <a:t>$permission</a:t>
            </a:r>
            <a:r>
              <a:rPr lang="hu-HU" sz="900" dirty="0" err="1">
                <a:solidFill>
                  <a:srgbClr val="A9A9A9"/>
                </a:solidFill>
                <a:latin typeface="Consolas" pitchFamily="49" charset="0"/>
                <a:ea typeface="Calibri"/>
                <a:cs typeface="Consolas" pitchFamily="49" charset="0"/>
              </a:rPr>
              <a:t>.</a:t>
            </a:r>
            <a:r>
              <a:rPr lang="hu-HU" sz="900" dirty="0" err="1">
                <a:latin typeface="Consolas" pitchFamily="49" charset="0"/>
                <a:ea typeface="Calibri"/>
                <a:cs typeface="Consolas" pitchFamily="49" charset="0"/>
              </a:rPr>
              <a:t>length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>
                <a:solidFill>
                  <a:srgbClr val="A9A9A9"/>
                </a:solidFill>
                <a:latin typeface="Consolas" pitchFamily="49" charset="0"/>
                <a:ea typeface="Calibri"/>
                <a:cs typeface="Consolas" pitchFamily="49" charset="0"/>
              </a:rPr>
              <a:t>-eq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>
                <a:solidFill>
                  <a:srgbClr val="800080"/>
                </a:solidFill>
                <a:latin typeface="Consolas" pitchFamily="49" charset="0"/>
                <a:ea typeface="Calibri"/>
                <a:cs typeface="Consolas" pitchFamily="49" charset="0"/>
              </a:rPr>
              <a:t>0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) ){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           </a:t>
            </a:r>
            <a:r>
              <a:rPr lang="hu-HU" sz="900" dirty="0" err="1">
                <a:solidFill>
                  <a:srgbClr val="FF4500"/>
                </a:solidFill>
                <a:latin typeface="Consolas" pitchFamily="49" charset="0"/>
                <a:ea typeface="Calibri"/>
                <a:cs typeface="Consolas" pitchFamily="49" charset="0"/>
              </a:rPr>
              <a:t>$acl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>
                <a:solidFill>
                  <a:srgbClr val="A9A9A9"/>
                </a:solidFill>
                <a:latin typeface="Consolas" pitchFamily="49" charset="0"/>
                <a:ea typeface="Calibri"/>
                <a:cs typeface="Consolas" pitchFamily="49" charset="0"/>
              </a:rPr>
              <a:t>=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Get-Acl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>
                <a:solidFill>
                  <a:srgbClr val="FF4500"/>
                </a:solidFill>
                <a:latin typeface="Consolas" pitchFamily="49" charset="0"/>
                <a:ea typeface="Calibri"/>
                <a:cs typeface="Consolas" pitchFamily="49" charset="0"/>
              </a:rPr>
              <a:t>$folderAccess</a:t>
            </a:r>
            <a:r>
              <a:rPr lang="hu-HU" sz="900" dirty="0" err="1">
                <a:solidFill>
                  <a:srgbClr val="A9A9A9"/>
                </a:solidFill>
                <a:latin typeface="Consolas" pitchFamily="49" charset="0"/>
                <a:ea typeface="Calibri"/>
                <a:cs typeface="Consolas" pitchFamily="49" charset="0"/>
              </a:rPr>
              <a:t>.</a:t>
            </a:r>
            <a:r>
              <a:rPr lang="hu-HU" sz="900" dirty="0" err="1">
                <a:latin typeface="Consolas" pitchFamily="49" charset="0"/>
                <a:ea typeface="Calibri"/>
                <a:cs typeface="Consolas" pitchFamily="49" charset="0"/>
              </a:rPr>
              <a:t>folder</a:t>
            </a:r>
            <a:endParaRPr lang="hu-HU" sz="9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      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           </a:t>
            </a:r>
            <a:r>
              <a:rPr lang="hu-HU" sz="900" dirty="0" err="1">
                <a:solidFill>
                  <a:srgbClr val="FF4500"/>
                </a:solidFill>
                <a:latin typeface="Consolas" pitchFamily="49" charset="0"/>
                <a:ea typeface="Calibri"/>
                <a:cs typeface="Consolas" pitchFamily="49" charset="0"/>
              </a:rPr>
              <a:t>$accessRule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>
                <a:solidFill>
                  <a:srgbClr val="A9A9A9"/>
                </a:solidFill>
                <a:latin typeface="Consolas" pitchFamily="49" charset="0"/>
                <a:ea typeface="Calibri"/>
                <a:cs typeface="Consolas" pitchFamily="49" charset="0"/>
              </a:rPr>
              <a:t>=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New-Object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 smtClean="0">
                <a:solidFill>
                  <a:srgbClr val="8A2BE2"/>
                </a:solidFill>
                <a:latin typeface="Consolas" pitchFamily="49" charset="0"/>
                <a:ea typeface="Calibri"/>
                <a:cs typeface="Consolas" pitchFamily="49" charset="0"/>
              </a:rPr>
              <a:t>System.Security.AccessControl.FileSystemAccessRule</a:t>
            </a:r>
            <a:r>
              <a:rPr lang="hu-HU" sz="900" dirty="0" smtClean="0">
                <a:solidFill>
                  <a:srgbClr val="8A2BE2"/>
                </a:solidFill>
                <a:latin typeface="Consolas" pitchFamily="49" charset="0"/>
                <a:ea typeface="Calibri"/>
                <a:cs typeface="Consolas" pitchFamily="49" charset="0"/>
              </a:rPr>
              <a:t> `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>
                <a:solidFill>
                  <a:srgbClr val="8A2BE2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hu-HU" sz="900" dirty="0" smtClean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>
                <a:solidFill>
                  <a:srgbClr val="8B0000"/>
                </a:solidFill>
                <a:latin typeface="Consolas" pitchFamily="49" charset="0"/>
                <a:ea typeface="Calibri"/>
                <a:cs typeface="Consolas" pitchFamily="49" charset="0"/>
              </a:rPr>
              <a:t>"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$(</a:t>
            </a:r>
            <a:r>
              <a:rPr lang="hu-HU" sz="900" dirty="0" err="1">
                <a:solidFill>
                  <a:srgbClr val="FF4500"/>
                </a:solidFill>
                <a:latin typeface="Consolas" pitchFamily="49" charset="0"/>
                <a:ea typeface="Calibri"/>
                <a:cs typeface="Consolas" pitchFamily="49" charset="0"/>
              </a:rPr>
              <a:t>$folderAccess</a:t>
            </a:r>
            <a:r>
              <a:rPr lang="hu-HU" sz="900" dirty="0" err="1">
                <a:solidFill>
                  <a:srgbClr val="A9A9A9"/>
                </a:solidFill>
                <a:latin typeface="Consolas" pitchFamily="49" charset="0"/>
                <a:ea typeface="Calibri"/>
                <a:cs typeface="Consolas" pitchFamily="49" charset="0"/>
              </a:rPr>
              <a:t>.</a:t>
            </a:r>
            <a:r>
              <a:rPr lang="hu-HU" sz="900" dirty="0" err="1">
                <a:latin typeface="Consolas" pitchFamily="49" charset="0"/>
                <a:ea typeface="Calibri"/>
                <a:cs typeface="Consolas" pitchFamily="49" charset="0"/>
              </a:rPr>
              <a:t>principal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)</a:t>
            </a:r>
            <a:r>
              <a:rPr lang="hu-HU" sz="900" dirty="0">
                <a:solidFill>
                  <a:srgbClr val="8B0000"/>
                </a:solidFill>
                <a:latin typeface="Consolas" pitchFamily="49" charset="0"/>
                <a:ea typeface="Calibri"/>
                <a:cs typeface="Consolas" pitchFamily="49" charset="0"/>
              </a:rPr>
              <a:t>"</a:t>
            </a:r>
            <a:r>
              <a:rPr lang="hu-HU" sz="900" dirty="0">
                <a:solidFill>
                  <a:srgbClr val="A9A9A9"/>
                </a:solidFill>
                <a:latin typeface="Consolas" pitchFamily="49" charset="0"/>
                <a:ea typeface="Calibri"/>
                <a:cs typeface="Consolas" pitchFamily="49" charset="0"/>
              </a:rPr>
              <a:t>,</a:t>
            </a:r>
            <a:r>
              <a:rPr lang="hu-HU" sz="900" dirty="0">
                <a:solidFill>
                  <a:srgbClr val="8B0000"/>
                </a:solidFill>
                <a:latin typeface="Consolas" pitchFamily="49" charset="0"/>
                <a:ea typeface="Calibri"/>
                <a:cs typeface="Consolas" pitchFamily="49" charset="0"/>
              </a:rPr>
              <a:t>"</a:t>
            </a:r>
            <a:r>
              <a:rPr lang="hu-HU" sz="900" dirty="0" err="1">
                <a:solidFill>
                  <a:srgbClr val="FF4500"/>
                </a:solidFill>
                <a:latin typeface="Consolas" pitchFamily="49" charset="0"/>
                <a:ea typeface="Calibri"/>
                <a:cs typeface="Consolas" pitchFamily="49" charset="0"/>
              </a:rPr>
              <a:t>$permission</a:t>
            </a:r>
            <a:r>
              <a:rPr lang="hu-HU" sz="900" dirty="0">
                <a:solidFill>
                  <a:srgbClr val="8B0000"/>
                </a:solidFill>
                <a:latin typeface="Consolas" pitchFamily="49" charset="0"/>
                <a:ea typeface="Calibri"/>
                <a:cs typeface="Consolas" pitchFamily="49" charset="0"/>
              </a:rPr>
              <a:t>"</a:t>
            </a:r>
            <a:r>
              <a:rPr lang="hu-HU" sz="900" dirty="0">
                <a:solidFill>
                  <a:srgbClr val="A9A9A9"/>
                </a:solidFill>
                <a:latin typeface="Consolas" pitchFamily="49" charset="0"/>
                <a:ea typeface="Calibri"/>
                <a:cs typeface="Consolas" pitchFamily="49" charset="0"/>
              </a:rPr>
              <a:t>,</a:t>
            </a:r>
            <a:r>
              <a:rPr lang="hu-HU" sz="900" dirty="0">
                <a:solidFill>
                  <a:srgbClr val="8B0000"/>
                </a:solidFill>
                <a:latin typeface="Consolas" pitchFamily="49" charset="0"/>
                <a:ea typeface="Calibri"/>
                <a:cs typeface="Consolas" pitchFamily="49" charset="0"/>
              </a:rPr>
              <a:t>"</a:t>
            </a:r>
            <a:r>
              <a:rPr lang="hu-HU" sz="900" dirty="0" err="1">
                <a:solidFill>
                  <a:srgbClr val="8B0000"/>
                </a:solidFill>
                <a:latin typeface="Consolas" pitchFamily="49" charset="0"/>
                <a:ea typeface="Calibri"/>
                <a:cs typeface="Consolas" pitchFamily="49" charset="0"/>
              </a:rPr>
              <a:t>Allow</a:t>
            </a:r>
            <a:r>
              <a:rPr lang="hu-HU" sz="900" dirty="0">
                <a:solidFill>
                  <a:srgbClr val="8B0000"/>
                </a:solidFill>
                <a:latin typeface="Consolas" pitchFamily="49" charset="0"/>
                <a:ea typeface="Calibri"/>
                <a:cs typeface="Consolas" pitchFamily="49" charset="0"/>
              </a:rPr>
              <a:t>"</a:t>
            </a:r>
            <a:endParaRPr lang="hu-HU" sz="9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 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           </a:t>
            </a:r>
            <a:r>
              <a:rPr lang="hu-HU" sz="900" dirty="0" err="1">
                <a:solidFill>
                  <a:srgbClr val="FF4500"/>
                </a:solidFill>
                <a:latin typeface="Consolas" pitchFamily="49" charset="0"/>
                <a:ea typeface="Calibri"/>
                <a:cs typeface="Consolas" pitchFamily="49" charset="0"/>
              </a:rPr>
              <a:t>$acl</a:t>
            </a:r>
            <a:r>
              <a:rPr lang="hu-HU" sz="900" dirty="0" err="1">
                <a:solidFill>
                  <a:srgbClr val="A9A9A9"/>
                </a:solidFill>
                <a:latin typeface="Consolas" pitchFamily="49" charset="0"/>
                <a:ea typeface="Calibri"/>
                <a:cs typeface="Consolas" pitchFamily="49" charset="0"/>
              </a:rPr>
              <a:t>.</a:t>
            </a:r>
            <a:r>
              <a:rPr lang="hu-HU" sz="900" dirty="0" err="1">
                <a:latin typeface="Consolas" pitchFamily="49" charset="0"/>
                <a:ea typeface="Calibri"/>
                <a:cs typeface="Consolas" pitchFamily="49" charset="0"/>
              </a:rPr>
              <a:t>SetAccessRule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hu-HU" sz="900" dirty="0" err="1">
                <a:solidFill>
                  <a:srgbClr val="FF4500"/>
                </a:solidFill>
                <a:latin typeface="Consolas" pitchFamily="49" charset="0"/>
                <a:ea typeface="Calibri"/>
                <a:cs typeface="Consolas" pitchFamily="49" charset="0"/>
              </a:rPr>
              <a:t>$accessRule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)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           </a:t>
            </a:r>
            <a:r>
              <a:rPr lang="hu-HU" sz="900" dirty="0" err="1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Set-Acl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-aclObject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>
                <a:solidFill>
                  <a:srgbClr val="FF4500"/>
                </a:solidFill>
                <a:latin typeface="Consolas" pitchFamily="49" charset="0"/>
                <a:ea typeface="Calibri"/>
                <a:cs typeface="Consolas" pitchFamily="49" charset="0"/>
              </a:rPr>
              <a:t>$acl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>
                <a:solidFill>
                  <a:srgbClr val="FF4500"/>
                </a:solidFill>
                <a:latin typeface="Consolas" pitchFamily="49" charset="0"/>
                <a:ea typeface="Calibri"/>
                <a:cs typeface="Consolas" pitchFamily="49" charset="0"/>
              </a:rPr>
              <a:t>$folderAccess</a:t>
            </a:r>
            <a:r>
              <a:rPr lang="hu-HU" sz="900" dirty="0" err="1">
                <a:solidFill>
                  <a:srgbClr val="A9A9A9"/>
                </a:solidFill>
                <a:latin typeface="Consolas" pitchFamily="49" charset="0"/>
                <a:ea typeface="Calibri"/>
                <a:cs typeface="Consolas" pitchFamily="49" charset="0"/>
              </a:rPr>
              <a:t>.</a:t>
            </a:r>
            <a:r>
              <a:rPr lang="hu-HU" sz="900" dirty="0" err="1">
                <a:latin typeface="Consolas" pitchFamily="49" charset="0"/>
                <a:ea typeface="Calibri"/>
                <a:cs typeface="Consolas" pitchFamily="49" charset="0"/>
              </a:rPr>
              <a:t>folder</a:t>
            </a:r>
            <a:endParaRPr lang="hu-HU" sz="9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       }         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   }  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  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   </a:t>
            </a:r>
            <a:r>
              <a:rPr lang="hu-HU" sz="900" dirty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#TODO: </a:t>
            </a:r>
            <a:r>
              <a:rPr lang="hu-HU" sz="900" dirty="0" err="1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finish</a:t>
            </a:r>
            <a:r>
              <a:rPr lang="hu-HU" sz="900" dirty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Deny</a:t>
            </a:r>
            <a:r>
              <a:rPr lang="hu-HU" sz="900" dirty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 smtClean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permissions</a:t>
            </a:r>
            <a:r>
              <a:rPr lang="hu-HU" sz="900" dirty="0" smtClean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, add </a:t>
            </a:r>
            <a:r>
              <a:rPr lang="hu-HU" sz="900" dirty="0" err="1" smtClean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error</a:t>
            </a:r>
            <a:r>
              <a:rPr lang="hu-HU" sz="900" dirty="0" smtClean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 smtClean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handling</a:t>
            </a:r>
            <a:endParaRPr lang="hu-HU" sz="9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hu-HU" sz="9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 Példakód (nem túl </a:t>
            </a:r>
            <a:r>
              <a:rPr lang="hu-HU" dirty="0" err="1"/>
              <a:t>p</a:t>
            </a:r>
            <a:r>
              <a:rPr lang="hu-HU" dirty="0" err="1" smtClean="0"/>
              <a:t>owerShelles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181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További információ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>
              <a:hlinkClick r:id="rId3"/>
            </a:endParaRPr>
          </a:p>
          <a:p>
            <a:r>
              <a:rPr lang="hu-HU" dirty="0">
                <a:hlinkClick r:id="rId4"/>
              </a:rPr>
              <a:t>Soós Tibor: </a:t>
            </a:r>
            <a:r>
              <a:rPr lang="hu-HU" dirty="0" err="1">
                <a:hlinkClick r:id="rId4"/>
              </a:rPr>
              <a:t>PowerShell</a:t>
            </a:r>
            <a:r>
              <a:rPr lang="hu-HU" dirty="0">
                <a:hlinkClick r:id="rId4"/>
              </a:rPr>
              <a:t> 2 tankönyv</a:t>
            </a:r>
            <a:r>
              <a:rPr lang="hu-HU" dirty="0"/>
              <a:t> (magyarul)</a:t>
            </a:r>
          </a:p>
          <a:p>
            <a:endParaRPr lang="hu-HU" dirty="0" smtClean="0">
              <a:hlinkClick r:id="rId3"/>
            </a:endParaRPr>
          </a:p>
          <a:p>
            <a:r>
              <a:rPr lang="en-US" dirty="0">
                <a:hlinkClick r:id="rId5"/>
              </a:rPr>
              <a:t>Windows PowerShell 4.0 and Other Quick Reference Guides</a:t>
            </a:r>
            <a:endParaRPr lang="hu-HU" dirty="0" smtClean="0"/>
          </a:p>
          <a:p>
            <a:endParaRPr lang="hu-HU" dirty="0" smtClean="0">
              <a:hlinkClick r:id="rId6"/>
            </a:endParaRPr>
          </a:p>
          <a:p>
            <a:r>
              <a:rPr lang="hu-HU" dirty="0" err="1" smtClean="0">
                <a:hlinkClick r:id="rId7"/>
              </a:rPr>
              <a:t>PowerShell</a:t>
            </a:r>
            <a:r>
              <a:rPr lang="hu-HU" dirty="0" smtClean="0">
                <a:hlinkClick r:id="rId7"/>
              </a:rPr>
              <a:t> </a:t>
            </a:r>
            <a:r>
              <a:rPr lang="hu-HU" dirty="0" err="1" smtClean="0">
                <a:hlinkClick r:id="rId7"/>
              </a:rPr>
              <a:t>cheat</a:t>
            </a:r>
            <a:r>
              <a:rPr lang="hu-HU" dirty="0" smtClean="0">
                <a:hlinkClick r:id="rId7"/>
              </a:rPr>
              <a:t> </a:t>
            </a:r>
            <a:r>
              <a:rPr lang="hu-HU" dirty="0" err="1" smtClean="0">
                <a:hlinkClick r:id="rId7"/>
              </a:rPr>
              <a:t>sheet</a:t>
            </a: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36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Miért fontos a </a:t>
            </a:r>
            <a:r>
              <a:rPr lang="hu-HU" dirty="0" err="1" smtClean="0"/>
              <a:t>PowerShell</a:t>
            </a:r>
            <a:r>
              <a:rPr lang="hu-HU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857233"/>
            <a:ext cx="8858312" cy="917576"/>
          </a:xfrm>
        </p:spPr>
        <p:txBody>
          <a:bodyPr>
            <a:normAutofit/>
          </a:bodyPr>
          <a:lstStyle/>
          <a:p>
            <a:pPr marL="0" lvl="1" indent="0" algn="ctr">
              <a:buSzPct val="95000"/>
              <a:buNone/>
            </a:pPr>
            <a:r>
              <a:rPr lang="hu-HU" sz="3200" dirty="0" smtClean="0"/>
              <a:t>Ez az új automatizálási motor Windowson</a:t>
            </a:r>
          </a:p>
        </p:txBody>
      </p:sp>
      <p:sp>
        <p:nvSpPr>
          <p:cNvPr id="4" name="Rectangle 3"/>
          <p:cNvSpPr/>
          <p:nvPr/>
        </p:nvSpPr>
        <p:spPr>
          <a:xfrm>
            <a:off x="285720" y="4736568"/>
            <a:ext cx="4000528" cy="8958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>
                <a:solidFill>
                  <a:srgbClr val="FFFFFF"/>
                </a:solidFill>
              </a:rPr>
              <a:t>Szerver-funkcionalitás</a:t>
            </a:r>
          </a:p>
          <a:p>
            <a:pPr algn="ctr"/>
            <a:r>
              <a:rPr lang="hu-HU" sz="2800" dirty="0">
                <a:solidFill>
                  <a:srgbClr val="FFFFFF"/>
                </a:solidFill>
              </a:rPr>
              <a:t>Múlt</a:t>
            </a:r>
          </a:p>
        </p:txBody>
      </p:sp>
      <p:sp>
        <p:nvSpPr>
          <p:cNvPr id="5" name="Rectangle 4"/>
          <p:cNvSpPr/>
          <p:nvPr/>
        </p:nvSpPr>
        <p:spPr>
          <a:xfrm>
            <a:off x="4786314" y="4736568"/>
            <a:ext cx="3980606" cy="8958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>
                <a:solidFill>
                  <a:srgbClr val="FFFFFF"/>
                </a:solidFill>
              </a:rPr>
              <a:t>Szerver-funkcionalitás</a:t>
            </a:r>
          </a:p>
          <a:p>
            <a:pPr algn="ctr"/>
            <a:r>
              <a:rPr lang="hu-HU" sz="2800" dirty="0">
                <a:solidFill>
                  <a:srgbClr val="FFFFFF"/>
                </a:solidFill>
              </a:rPr>
              <a:t>Jelen, jövő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20" y="1950486"/>
            <a:ext cx="4000528" cy="2786082"/>
          </a:xfrm>
          <a:prstGeom prst="rect">
            <a:avLst/>
          </a:prstGeom>
          <a:solidFill>
            <a:schemeClr val="accent3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u-HU" sz="2800" dirty="0">
                <a:solidFill>
                  <a:srgbClr val="FFFFFF"/>
                </a:solidFill>
              </a:rPr>
              <a:t>Adminisztrációs felület,       MMC</a:t>
            </a:r>
          </a:p>
          <a:p>
            <a:pPr algn="ctr"/>
            <a:endParaRPr lang="hu-HU" sz="2800" dirty="0">
              <a:solidFill>
                <a:srgbClr val="FFFFFF"/>
              </a:solidFill>
            </a:endParaRPr>
          </a:p>
          <a:p>
            <a:pPr algn="ctr"/>
            <a:endParaRPr lang="hu-HU" sz="2800" dirty="0">
              <a:solidFill>
                <a:srgbClr val="FFFFFF"/>
              </a:solidFill>
            </a:endParaRPr>
          </a:p>
          <a:p>
            <a:pPr algn="ctr"/>
            <a:endParaRPr lang="hu-HU" sz="2800" dirty="0">
              <a:solidFill>
                <a:srgbClr val="FFFFFF"/>
              </a:solidFill>
            </a:endParaRPr>
          </a:p>
          <a:p>
            <a:pPr algn="ctr"/>
            <a:endParaRPr lang="hu-HU" sz="2800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85786" y="3807874"/>
            <a:ext cx="1714512" cy="92869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>
                <a:solidFill>
                  <a:srgbClr val="000000"/>
                </a:solidFill>
              </a:rPr>
              <a:t>COM felület</a:t>
            </a:r>
          </a:p>
        </p:txBody>
      </p:sp>
      <p:sp>
        <p:nvSpPr>
          <p:cNvPr id="8" name="Rectangle 7"/>
          <p:cNvSpPr/>
          <p:nvPr/>
        </p:nvSpPr>
        <p:spPr>
          <a:xfrm>
            <a:off x="785786" y="2879180"/>
            <a:ext cx="1714512" cy="92869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err="1">
                <a:solidFill>
                  <a:srgbClr val="FFFFFF"/>
                </a:solidFill>
              </a:rPr>
              <a:t>Szkript</a:t>
            </a:r>
            <a:endParaRPr lang="hu-HU" sz="2800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86314" y="4093626"/>
            <a:ext cx="4000528" cy="64294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>
                <a:solidFill>
                  <a:srgbClr val="000000"/>
                </a:solidFill>
              </a:rPr>
              <a:t>.NET Framework</a:t>
            </a:r>
          </a:p>
        </p:txBody>
      </p:sp>
      <p:sp>
        <p:nvSpPr>
          <p:cNvPr id="10" name="Rectangle 9"/>
          <p:cNvSpPr/>
          <p:nvPr/>
        </p:nvSpPr>
        <p:spPr>
          <a:xfrm>
            <a:off x="4786314" y="2807742"/>
            <a:ext cx="4000528" cy="64294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>
                <a:solidFill>
                  <a:srgbClr val="FFFFFF"/>
                </a:solidFill>
              </a:rPr>
              <a:t>                        </a:t>
            </a:r>
            <a:r>
              <a:rPr lang="hu-HU" sz="2800" dirty="0" err="1">
                <a:solidFill>
                  <a:srgbClr val="FFFFFF"/>
                </a:solidFill>
              </a:rPr>
              <a:t>Szkript</a:t>
            </a:r>
            <a:endParaRPr lang="hu-HU" sz="2800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86314" y="3450684"/>
            <a:ext cx="4000528" cy="642942"/>
          </a:xfrm>
          <a:prstGeom prst="rect">
            <a:avLst/>
          </a:prstGeom>
          <a:solidFill>
            <a:srgbClr val="33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err="1">
                <a:solidFill>
                  <a:srgbClr val="FFFFFF"/>
                </a:solidFill>
              </a:rPr>
              <a:t>PowerShell</a:t>
            </a:r>
            <a:endParaRPr lang="hu-HU" sz="2800" dirty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86314" y="1950486"/>
            <a:ext cx="2214578" cy="1500198"/>
          </a:xfrm>
          <a:prstGeom prst="rect">
            <a:avLst/>
          </a:prstGeom>
          <a:solidFill>
            <a:schemeClr val="accent3">
              <a:lumMod val="9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err="1">
                <a:solidFill>
                  <a:srgbClr val="FFFFFF"/>
                </a:solidFill>
              </a:rPr>
              <a:t>Admin</a:t>
            </a:r>
            <a:r>
              <a:rPr lang="hu-HU" sz="2800" dirty="0">
                <a:solidFill>
                  <a:srgbClr val="FFFFFF"/>
                </a:solidFill>
              </a:rPr>
              <a:t> UI</a:t>
            </a:r>
          </a:p>
          <a:p>
            <a:pPr algn="ctr"/>
            <a:endParaRPr lang="hu-HU" sz="2800" dirty="0">
              <a:solidFill>
                <a:srgbClr val="FFFFFF"/>
              </a:solidFill>
            </a:endParaRPr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5"/>
          </p:nvPr>
        </p:nvSpPr>
        <p:spPr>
          <a:xfrm>
            <a:off x="3214678" y="5808138"/>
            <a:ext cx="2971800" cy="357166"/>
          </a:xfrm>
        </p:spPr>
        <p:txBody>
          <a:bodyPr/>
          <a:lstStyle/>
          <a:p>
            <a:fld id="{3D86C690-4F62-4AFC-8745-06DC9BF07935}" type="slidenum">
              <a:rPr lang="hu-HU" smtClean="0"/>
              <a:pPr/>
              <a:t>4</a:t>
            </a:fld>
            <a:endParaRPr lang="hu-HU"/>
          </a:p>
        </p:txBody>
      </p:sp>
      <p:sp>
        <p:nvSpPr>
          <p:cNvPr id="14" name="Szövegdoboz 13"/>
          <p:cNvSpPr txBox="1"/>
          <p:nvPr/>
        </p:nvSpPr>
        <p:spPr>
          <a:xfrm>
            <a:off x="1691680" y="5949280"/>
            <a:ext cx="73094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400" dirty="0" smtClean="0"/>
              <a:t>Soós </a:t>
            </a:r>
            <a:r>
              <a:rPr lang="hu-HU" sz="1400" dirty="0"/>
              <a:t>Tibor, Windows Server 2008 </a:t>
            </a:r>
            <a:r>
              <a:rPr lang="hu-HU" sz="1400" dirty="0">
                <a:solidFill>
                  <a:srgbClr val="FF3300"/>
                </a:solidFill>
                <a:latin typeface="Segoe Light" pitchFamily="34" charset="0"/>
              </a:rPr>
              <a:t>{ </a:t>
            </a:r>
            <a:r>
              <a:rPr lang="hu-HU" sz="1400" dirty="0"/>
              <a:t>PowerShell </a:t>
            </a:r>
            <a:r>
              <a:rPr lang="hu-HU" sz="1400" dirty="0">
                <a:solidFill>
                  <a:srgbClr val="FF3300"/>
                </a:solidFill>
                <a:latin typeface="Segoe Light" pitchFamily="34" charset="0"/>
              </a:rPr>
              <a:t>}, </a:t>
            </a:r>
            <a:endParaRPr lang="hu-HU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Milyen alkalmazás nyújt </a:t>
            </a:r>
            <a:r>
              <a:rPr lang="hu-HU" dirty="0" err="1" smtClean="0"/>
              <a:t>PowerShell</a:t>
            </a:r>
            <a:r>
              <a:rPr lang="hu-HU" dirty="0" smtClean="0"/>
              <a:t> </a:t>
            </a:r>
            <a:r>
              <a:rPr lang="hu-HU" dirty="0" err="1" smtClean="0"/>
              <a:t>API-t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Összes újabb MS szerver</a:t>
            </a:r>
          </a:p>
          <a:p>
            <a:pPr lvl="1"/>
            <a:r>
              <a:rPr lang="hu-HU" dirty="0" smtClean="0"/>
              <a:t>Exchange, SQL Server, System Center </a:t>
            </a:r>
            <a:r>
              <a:rPr lang="hu-HU" dirty="0" err="1" smtClean="0"/>
              <a:t>Operations</a:t>
            </a:r>
            <a:r>
              <a:rPr lang="hu-HU" dirty="0" smtClean="0"/>
              <a:t> Manager, System Center VMM, IIS…</a:t>
            </a:r>
          </a:p>
          <a:p>
            <a:r>
              <a:rPr lang="hu-HU" dirty="0" smtClean="0"/>
              <a:t>Fejlesztő környezet:</a:t>
            </a:r>
          </a:p>
          <a:p>
            <a:pPr lvl="1"/>
            <a:r>
              <a:rPr lang="hu-HU" dirty="0" smtClean="0"/>
              <a:t>Visual </a:t>
            </a:r>
            <a:r>
              <a:rPr lang="hu-HU" dirty="0" err="1" smtClean="0"/>
              <a:t>Studio</a:t>
            </a:r>
            <a:r>
              <a:rPr lang="hu-HU" dirty="0" smtClean="0"/>
              <a:t>, </a:t>
            </a:r>
            <a:r>
              <a:rPr lang="hu-HU" dirty="0" err="1" smtClean="0">
                <a:hlinkClick r:id="rId3"/>
              </a:rPr>
              <a:t>NuGet</a:t>
            </a:r>
            <a:r>
              <a:rPr lang="hu-HU" dirty="0" smtClean="0"/>
              <a:t> </a:t>
            </a:r>
            <a:r>
              <a:rPr lang="hu-HU" dirty="0" err="1" smtClean="0"/>
              <a:t>package</a:t>
            </a:r>
            <a:r>
              <a:rPr lang="hu-HU" dirty="0" smtClean="0"/>
              <a:t> </a:t>
            </a:r>
            <a:r>
              <a:rPr lang="hu-HU" dirty="0" err="1" smtClean="0"/>
              <a:t>manager</a:t>
            </a:r>
            <a:endParaRPr lang="hu-HU" dirty="0" smtClean="0"/>
          </a:p>
          <a:p>
            <a:r>
              <a:rPr lang="hu-HU" dirty="0" err="1" smtClean="0"/>
              <a:t>VMware</a:t>
            </a:r>
            <a:r>
              <a:rPr lang="hu-HU" dirty="0" smtClean="0"/>
              <a:t>:</a:t>
            </a:r>
          </a:p>
          <a:p>
            <a:pPr lvl="1"/>
            <a:r>
              <a:rPr lang="hu-HU" dirty="0" err="1" smtClean="0">
                <a:hlinkClick r:id="rId4"/>
              </a:rPr>
              <a:t>PowerCLI</a:t>
            </a:r>
            <a:r>
              <a:rPr lang="hu-HU" dirty="0" smtClean="0"/>
              <a:t> – </a:t>
            </a:r>
            <a:r>
              <a:rPr lang="hu-HU" dirty="0" err="1" smtClean="0"/>
              <a:t>virtualizációs</a:t>
            </a:r>
            <a:r>
              <a:rPr lang="hu-HU" dirty="0" smtClean="0"/>
              <a:t> környezet automatizálása</a:t>
            </a:r>
          </a:p>
          <a:p>
            <a:r>
              <a:rPr lang="hu-HU" dirty="0" smtClean="0"/>
              <a:t>Dell </a:t>
            </a:r>
            <a:r>
              <a:rPr lang="hu-HU" dirty="0" err="1" smtClean="0"/>
              <a:t>AppAssure</a:t>
            </a:r>
            <a:r>
              <a:rPr lang="hu-HU" dirty="0" smtClean="0"/>
              <a:t>, HP </a:t>
            </a:r>
            <a:r>
              <a:rPr lang="hu-HU" dirty="0" err="1" smtClean="0"/>
              <a:t>iLO</a:t>
            </a:r>
            <a:r>
              <a:rPr lang="hu-HU" dirty="0" smtClean="0"/>
              <a:t>, AWS PS modul</a:t>
            </a:r>
          </a:p>
          <a:p>
            <a:r>
              <a:rPr lang="hu-HU" dirty="0" smtClean="0"/>
              <a:t>…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710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Elindulás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Powershell</a:t>
            </a:r>
            <a:r>
              <a:rPr lang="hu-HU" dirty="0" smtClean="0"/>
              <a:t> </a:t>
            </a:r>
            <a:r>
              <a:rPr lang="hu-HU" b="1" dirty="0" smtClean="0"/>
              <a:t>4.0</a:t>
            </a:r>
            <a:r>
              <a:rPr lang="hu-HU" dirty="0" smtClean="0"/>
              <a:t> letöltése</a:t>
            </a:r>
          </a:p>
          <a:p>
            <a:pPr lvl="1"/>
            <a:r>
              <a:rPr lang="hu-HU" i="1" dirty="0" smtClean="0"/>
              <a:t>Windows Management Framework</a:t>
            </a:r>
            <a:r>
              <a:rPr lang="hu-HU" dirty="0" smtClean="0"/>
              <a:t> kiegészítés része</a:t>
            </a:r>
          </a:p>
          <a:p>
            <a:pPr lvl="1"/>
            <a:r>
              <a:rPr lang="hu-HU" dirty="0" smtClean="0"/>
              <a:t>Windows 8.1-en fent van, de elérhető Windows 7-re is</a:t>
            </a:r>
          </a:p>
          <a:p>
            <a:r>
              <a:rPr lang="hu-HU" dirty="0" err="1" smtClean="0"/>
              <a:t>PowerShell</a:t>
            </a:r>
            <a:r>
              <a:rPr lang="hu-HU" dirty="0" smtClean="0"/>
              <a:t> ISE</a:t>
            </a:r>
          </a:p>
          <a:p>
            <a:pPr lvl="1"/>
            <a:r>
              <a:rPr lang="hu-HU" dirty="0" smtClean="0"/>
              <a:t>GUI szerkesztő, </a:t>
            </a:r>
            <a:r>
              <a:rPr lang="hu-HU" dirty="0" err="1" smtClean="0"/>
              <a:t>debugger</a:t>
            </a:r>
            <a:endParaRPr lang="hu-H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643314"/>
            <a:ext cx="3918209" cy="2547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ia számának hely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6</a:t>
            </a:fld>
            <a:endParaRPr lang="hu-H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645024"/>
            <a:ext cx="4320480" cy="2538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PowerShell</a:t>
            </a:r>
            <a:r>
              <a:rPr lang="hu-HU" dirty="0" smtClean="0"/>
              <a:t> felhasználása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hu-HU" dirty="0" smtClean="0"/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Interaktív mód</a:t>
            </a:r>
          </a:p>
          <a:p>
            <a:pPr marL="457200" lvl="1" indent="0">
              <a:buNone/>
            </a:pPr>
            <a:r>
              <a:rPr lang="hu-HU" dirty="0" smtClean="0"/>
              <a:t>	PowerShell konzol</a:t>
            </a:r>
          </a:p>
          <a:p>
            <a:pPr marL="971550" lvl="1" indent="-514350">
              <a:buFont typeface="+mj-lt"/>
              <a:buAutoNum type="arabicPeriod"/>
            </a:pPr>
            <a:endParaRPr lang="hu-HU" dirty="0"/>
          </a:p>
          <a:p>
            <a:pPr marL="514350" indent="-514350">
              <a:buFont typeface="+mj-lt"/>
              <a:buAutoNum type="arabicPeriod"/>
            </a:pPr>
            <a:r>
              <a:rPr lang="hu-HU" dirty="0" err="1" smtClean="0"/>
              <a:t>Szkript</a:t>
            </a:r>
            <a:r>
              <a:rPr lang="hu-HU" dirty="0" smtClean="0"/>
              <a:t> készítése és meghívása</a:t>
            </a:r>
          </a:p>
          <a:p>
            <a:pPr marL="457200" lvl="1" indent="0">
              <a:buNone/>
            </a:pPr>
            <a:r>
              <a:rPr lang="hu-HU" b="1" dirty="0" smtClean="0"/>
              <a:t>	ps1</a:t>
            </a:r>
            <a:r>
              <a:rPr lang="hu-HU" dirty="0" smtClean="0"/>
              <a:t> kiterjesztésű fájl</a:t>
            </a:r>
          </a:p>
          <a:p>
            <a:pPr marL="971550" lvl="1" indent="-514350">
              <a:buFont typeface="+mj-lt"/>
              <a:buAutoNum type="arabicPeriod"/>
            </a:pPr>
            <a:endParaRPr lang="hu-HU" dirty="0"/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(</a:t>
            </a:r>
            <a:r>
              <a:rPr lang="hu-HU" dirty="0" err="1" smtClean="0"/>
              <a:t>PowerShell</a:t>
            </a:r>
            <a:r>
              <a:rPr lang="hu-HU" dirty="0" smtClean="0"/>
              <a:t> függvények, modulok készítése)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167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Figyelem! </a:t>
            </a:r>
            <a:r>
              <a:rPr lang="hu-HU" dirty="0" err="1" smtClean="0"/>
              <a:t>Szkriptnyelv</a:t>
            </a:r>
            <a:r>
              <a:rPr lang="hu-HU" dirty="0" smtClean="0"/>
              <a:t>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Célok:</a:t>
            </a:r>
          </a:p>
          <a:p>
            <a:r>
              <a:rPr lang="hu-HU" dirty="0" smtClean="0"/>
              <a:t>Utasításonként értelmezhető</a:t>
            </a:r>
          </a:p>
          <a:p>
            <a:r>
              <a:rPr lang="hu-HU" dirty="0" smtClean="0"/>
              <a:t>Fájl útvonalak könnyen kezelhetők</a:t>
            </a:r>
            <a:br>
              <a:rPr lang="hu-HU" dirty="0" smtClean="0"/>
            </a:br>
            <a:r>
              <a:rPr lang="hu-HU" dirty="0" smtClean="0"/>
              <a:t>(ne kelljen </a:t>
            </a:r>
            <a:r>
              <a:rPr lang="hu-HU" dirty="0" err="1" smtClean="0"/>
              <a:t>escape</a:t>
            </a:r>
            <a:r>
              <a:rPr lang="hu-HU" dirty="0" smtClean="0"/>
              <a:t> szekvenciát használni)</a:t>
            </a:r>
          </a:p>
          <a:p>
            <a:r>
              <a:rPr lang="hu-HU" dirty="0" smtClean="0"/>
              <a:t>Tömör legyen</a:t>
            </a:r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ls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$home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/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*.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txt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|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? 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{$_.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length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–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gt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100}</a:t>
            </a:r>
          </a:p>
          <a:p>
            <a:r>
              <a:rPr lang="hu-HU" dirty="0" smtClean="0"/>
              <a:t>Könnyű legyen külső programot meghívni</a:t>
            </a:r>
          </a:p>
          <a:p>
            <a:r>
              <a:rPr lang="hu-HU" dirty="0" smtClean="0"/>
              <a:t>Siker esetén nincs visszajelzés általában</a:t>
            </a:r>
          </a:p>
          <a:p>
            <a:pPr marL="0" indent="0" algn="ctr">
              <a:buNone/>
            </a:pPr>
            <a:r>
              <a:rPr lang="hu-HU" dirty="0" smtClean="0">
                <a:solidFill>
                  <a:srgbClr val="FF0000"/>
                </a:solidFill>
              </a:rPr>
              <a:t>Emiatt néhol elsőre furcsa a szintaktika!</a:t>
            </a:r>
            <a:endParaRPr lang="hu-HU" dirty="0">
              <a:solidFill>
                <a:srgbClr val="FF0000"/>
              </a:solidFill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4613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PowerShell</a:t>
            </a:r>
            <a:r>
              <a:rPr lang="hu-HU" dirty="0" smtClean="0"/>
              <a:t> konzol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err="1" smtClean="0"/>
              <a:t>PowerShell</a:t>
            </a:r>
            <a:r>
              <a:rPr lang="hu-HU" dirty="0" smtClean="0"/>
              <a:t> konzol: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Legfontosabb </a:t>
            </a:r>
            <a:r>
              <a:rPr lang="hu-HU" dirty="0"/>
              <a:t>billentyű: </a:t>
            </a:r>
            <a:r>
              <a:rPr lang="hu-HU" b="1" dirty="0"/>
              <a:t>TAB</a:t>
            </a:r>
          </a:p>
          <a:p>
            <a:pPr lvl="1"/>
            <a:r>
              <a:rPr lang="hu-HU" dirty="0"/>
              <a:t>Automatikus kiegészítés: </a:t>
            </a:r>
            <a:r>
              <a:rPr lang="hu-HU" dirty="0" err="1"/>
              <a:t>cmdlet</a:t>
            </a:r>
            <a:r>
              <a:rPr lang="hu-HU" dirty="0"/>
              <a:t>, paraméter, változók</a:t>
            </a:r>
            <a:r>
              <a:rPr lang="hu-HU" dirty="0" smtClean="0"/>
              <a:t>…</a:t>
            </a:r>
          </a:p>
          <a:p>
            <a:pPr lvl="1"/>
            <a:r>
              <a:rPr lang="hu-HU" dirty="0" smtClean="0"/>
              <a:t>SHIFT + TAB: visszafelé lépked</a:t>
            </a:r>
          </a:p>
          <a:p>
            <a:r>
              <a:rPr lang="hu-HU" dirty="0" smtClean="0"/>
              <a:t>F7 – parancs előzmény</a:t>
            </a:r>
          </a:p>
          <a:p>
            <a:r>
              <a:rPr lang="hu-HU" dirty="0" smtClean="0"/>
              <a:t>ESC – aktuális sor törlése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9</a:t>
            </a:fld>
            <a:endParaRPr lang="hu-H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938463"/>
            <a:ext cx="4725169" cy="2418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558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me_ftsrg_hun_micskei_v7">
  <a:themeElements>
    <a:clrScheme name="ftsrg-scheme">
      <a:dk1>
        <a:srgbClr val="000000"/>
      </a:dk1>
      <a:lt1>
        <a:srgbClr val="FFFFFF"/>
      </a:lt1>
      <a:dk2>
        <a:srgbClr val="621E0F"/>
      </a:dk2>
      <a:lt2>
        <a:srgbClr val="FFFFFF"/>
      </a:lt2>
      <a:accent1>
        <a:srgbClr val="F9DD2F"/>
      </a:accent1>
      <a:accent2>
        <a:srgbClr val="E67300"/>
      </a:accent2>
      <a:accent3>
        <a:srgbClr val="007D00"/>
      </a:accent3>
      <a:accent4>
        <a:srgbClr val="762536"/>
      </a:accent4>
      <a:accent5>
        <a:srgbClr val="2B56CF"/>
      </a:accent5>
      <a:accent6>
        <a:srgbClr val="929598"/>
      </a:accent6>
      <a:hlink>
        <a:srgbClr val="0038AE"/>
      </a:hlink>
      <a:folHlink>
        <a:srgbClr val="0038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83A55"/>
        </a:solidFill>
        <a:ln w="38100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dirty="0" smtClean="0">
            <a:solidFill>
              <a:schemeClr val="bg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</a:objectDefaults>
  <a:extraClrSchemeLst>
    <a:extraClrScheme>
      <a:clrScheme name="ftsrg-scheme">
        <a:dk1>
          <a:srgbClr val="000000"/>
        </a:dk1>
        <a:lt1>
          <a:srgbClr val="FFFFFF"/>
        </a:lt1>
        <a:dk2>
          <a:srgbClr val="621E0F"/>
        </a:dk2>
        <a:lt2>
          <a:srgbClr val="FFFFFF"/>
        </a:lt2>
        <a:accent1>
          <a:srgbClr val="F9DD2F"/>
        </a:accent1>
        <a:accent2>
          <a:srgbClr val="E67300"/>
        </a:accent2>
        <a:accent3>
          <a:srgbClr val="007D00"/>
        </a:accent3>
        <a:accent4>
          <a:srgbClr val="762536"/>
        </a:accent4>
        <a:accent5>
          <a:srgbClr val="2B56CF"/>
        </a:accent5>
        <a:accent6>
          <a:srgbClr val="929598"/>
        </a:accent6>
        <a:hlink>
          <a:srgbClr val="0038AE"/>
        </a:hlink>
        <a:folHlink>
          <a:srgbClr val="0038AE"/>
        </a:folHlink>
      </a:clrScheme>
    </a:extraClrScheme>
    <a:extraClrScheme>
      <a:clrScheme name="ftsrg-scheme2">
        <a:dk1>
          <a:srgbClr val="000000"/>
        </a:dk1>
        <a:lt1>
          <a:srgbClr val="FFFFFF"/>
        </a:lt1>
        <a:dk2>
          <a:srgbClr val="0099FF"/>
        </a:dk2>
        <a:lt2>
          <a:srgbClr val="FFFF99"/>
        </a:lt2>
        <a:accent1>
          <a:srgbClr val="762536"/>
        </a:accent1>
        <a:accent2>
          <a:srgbClr val="81511D"/>
        </a:accent2>
        <a:accent3>
          <a:srgbClr val="48662C"/>
        </a:accent3>
        <a:accent4>
          <a:srgbClr val="134C59"/>
        </a:accent4>
        <a:accent5>
          <a:srgbClr val="5A2565"/>
        </a:accent5>
        <a:accent6>
          <a:srgbClr val="5A5A5A"/>
        </a:accent6>
        <a:hlink>
          <a:srgbClr val="002060"/>
        </a:hlink>
        <a:folHlink>
          <a:srgbClr val="002060"/>
        </a:folHlink>
      </a:clrScheme>
    </a:extraClrScheme>
    <a:extraClrScheme>
      <a:clrScheme name="SAF-color-scheme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00B686"/>
        </a:accent2>
        <a:accent3>
          <a:srgbClr val="FFCC00"/>
        </a:accent3>
        <a:accent4>
          <a:srgbClr val="000000"/>
        </a:accent4>
        <a:accent5>
          <a:srgbClr val="FFADAA"/>
        </a:accent5>
        <a:accent6>
          <a:srgbClr val="0098CE"/>
        </a:accent6>
        <a:hlink>
          <a:srgbClr val="0098CE"/>
        </a:hlink>
        <a:folHlink>
          <a:srgbClr val="FFCC00"/>
        </a:folHlink>
      </a:clrScheme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5750</TotalTime>
  <Words>2001</Words>
  <Application>Microsoft Office PowerPoint</Application>
  <PresentationFormat>Diavetítés a képernyőre (4:3 oldalarány)</PresentationFormat>
  <Paragraphs>508</Paragraphs>
  <Slides>36</Slides>
  <Notes>36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36</vt:i4>
      </vt:variant>
    </vt:vector>
  </HeadingPairs>
  <TitlesOfParts>
    <vt:vector size="43" baseType="lpstr">
      <vt:lpstr>Arial</vt:lpstr>
      <vt:lpstr>Calibri</vt:lpstr>
      <vt:lpstr>Consolas</vt:lpstr>
      <vt:lpstr>Courier New</vt:lpstr>
      <vt:lpstr>Segoe Light</vt:lpstr>
      <vt:lpstr>Wingdings</vt:lpstr>
      <vt:lpstr>bme_ftsrg_hun_micskei_v7</vt:lpstr>
      <vt:lpstr>Szkriptelés alapok (PowerShell)</vt:lpstr>
      <vt:lpstr>PowerPoint-bemutató</vt:lpstr>
      <vt:lpstr>PowerShell </vt:lpstr>
      <vt:lpstr>Miért fontos a PowerShell?</vt:lpstr>
      <vt:lpstr>Milyen alkalmazás nyújt PowerShell API-t?</vt:lpstr>
      <vt:lpstr>Elindulás </vt:lpstr>
      <vt:lpstr>PowerShell felhasználása</vt:lpstr>
      <vt:lpstr>Figyelem! Szkriptnyelv!</vt:lpstr>
      <vt:lpstr>PowerShell konzol</vt:lpstr>
      <vt:lpstr>PowerShell alapok</vt:lpstr>
      <vt:lpstr>Cmdlet paraméterek</vt:lpstr>
      <vt:lpstr>Segítség</vt:lpstr>
      <vt:lpstr>PowerPoint-bemutató</vt:lpstr>
      <vt:lpstr>Powershell változók</vt:lpstr>
      <vt:lpstr>Változó behelyettesítések</vt:lpstr>
      <vt:lpstr>PowerPoint-bemutató</vt:lpstr>
      <vt:lpstr>Tömb, hash tábla</vt:lpstr>
      <vt:lpstr>Csővezeték (pipe) kezelése</vt:lpstr>
      <vt:lpstr>PowerPoint-bemutató</vt:lpstr>
      <vt:lpstr>Vezérlési szerkezetek</vt:lpstr>
      <vt:lpstr>Egyszerű szkript sablon</vt:lpstr>
      <vt:lpstr>Paraméterek ellenőrzése</vt:lpstr>
      <vt:lpstr>Fontosabb cmdlet-ek</vt:lpstr>
      <vt:lpstr>PowerPoint-bemutató</vt:lpstr>
      <vt:lpstr>.NET osztálykönyvtár használata</vt:lpstr>
      <vt:lpstr>PowerPoint-bemutató</vt:lpstr>
      <vt:lpstr>PSDrive</vt:lpstr>
      <vt:lpstr>Közös paraméterek (Common parameters)</vt:lpstr>
      <vt:lpstr>Hibakezelés</vt:lpstr>
      <vt:lpstr>További tippek</vt:lpstr>
      <vt:lpstr>Komplexebb feladat</vt:lpstr>
      <vt:lpstr>Feladat szövege</vt:lpstr>
      <vt:lpstr>Hogyan álljunk neki?</vt:lpstr>
      <vt:lpstr>Megoldás felépítése</vt:lpstr>
      <vt:lpstr>PowerPoint-bemutató</vt:lpstr>
      <vt:lpstr>További információ</vt:lpstr>
    </vt:vector>
  </TitlesOfParts>
  <Company>Budapesti Műszaki és Gazdaságtudományi Egyetem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Szkriptelés alapok (PowerShell)</dc:title>
  <dc:subject>Intelligens rendszerfelügyelet (VIMIA370)</dc:subject>
  <dc:creator>Micskei Zoltán</dc:creator>
  <cp:keywords>PowerShell, script, szkript</cp:keywords>
  <cp:lastModifiedBy>Honfi Dávid</cp:lastModifiedBy>
  <cp:revision>300</cp:revision>
  <dcterms:created xsi:type="dcterms:W3CDTF">2009-01-28T13:20:49Z</dcterms:created>
  <dcterms:modified xsi:type="dcterms:W3CDTF">2016-03-05T12:00:13Z</dcterms:modified>
</cp:coreProperties>
</file>