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1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9" r:id="rId24"/>
    <p:sldId id="410" r:id="rId25"/>
    <p:sldId id="411" r:id="rId26"/>
    <p:sldId id="408" r:id="rId27"/>
    <p:sldId id="412" r:id="rId28"/>
    <p:sldId id="413" r:id="rId29"/>
    <p:sldId id="414" r:id="rId30"/>
    <p:sldId id="417" r:id="rId31"/>
    <p:sldId id="415" r:id="rId3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06" autoAdjust="0"/>
  </p:normalViewPr>
  <p:slideViewPr>
    <p:cSldViewPr>
      <p:cViewPr varScale="1">
        <p:scale>
          <a:sx n="79" d="100"/>
          <a:sy n="79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E960-6BB1-4CD3-9B0D-AF15B4C177F9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1E01A-BB05-42E2-A863-5DDE953621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70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2015.03.09.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0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Utolsó</a:t>
            </a:r>
            <a:r>
              <a:rPr lang="hu-HU" baseline="0" dirty="0" smtClean="0"/>
              <a:t> módosítás: </a:t>
            </a:r>
            <a:r>
              <a:rPr lang="hu-HU" baseline="0" dirty="0" smtClean="0"/>
              <a:t>2015. 03. 09.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583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tesztelés</a:t>
            </a:r>
            <a:r>
              <a:rPr lang="hu-HU" baseline="0" dirty="0" smtClean="0"/>
              <a:t> leírásának nem kell részletes dokumentáció, csak a fentiek szerepeljenek valamilyen formában. Ez lehet egy text fájl, egy dokumentum vagy akár egy megfelelően kommentezett tesztfuttató </a:t>
            </a:r>
            <a:r>
              <a:rPr lang="hu-HU" baseline="0" dirty="0" err="1" smtClean="0"/>
              <a:t>szkript</a:t>
            </a:r>
            <a:r>
              <a:rPr lang="hu-HU" baseline="0" dirty="0" smtClean="0"/>
              <a:t> is (de a </a:t>
            </a:r>
            <a:r>
              <a:rPr lang="hu-HU" baseline="0" dirty="0" err="1" smtClean="0"/>
              <a:t>HF-ek</a:t>
            </a:r>
            <a:r>
              <a:rPr lang="hu-HU" baseline="0" dirty="0" smtClean="0"/>
              <a:t> során nem elvárás, hogy a tesztek futtatása és kiértékelése automatizált legyen).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7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micske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inf.mit.bme.hu/content/tesztelesi-alapo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Szkriptelési</a:t>
            </a:r>
            <a:r>
              <a:rPr lang="hu-HU" dirty="0"/>
              <a:t> feladat megoldása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600" dirty="0" smtClean="0">
                <a:hlinkClick r:id="rId3"/>
              </a:rPr>
              <a:t>http://mit.bme.hu/~micskeiz</a:t>
            </a:r>
            <a:endParaRPr lang="hu-HU" sz="2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Paraméterek ellenőrzése (érték)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Most már van funkcionalitás + ellenőrzés hozzá</a:t>
            </a:r>
          </a:p>
          <a:p>
            <a:pPr lvl="1"/>
            <a:r>
              <a:rPr lang="hu-HU" dirty="0" smtClean="0"/>
              <a:t>Van egy tesztesetünk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</a:p>
          <a:p>
            <a:endParaRPr lang="hu-HU" dirty="0" smtClean="0"/>
          </a:p>
          <a:p>
            <a:r>
              <a:rPr lang="hu-HU" dirty="0" smtClean="0"/>
              <a:t>Jegyezzük fel:</a:t>
            </a:r>
          </a:p>
          <a:p>
            <a:pPr lvl="1"/>
            <a:r>
              <a:rPr lang="hu-HU" dirty="0" smtClean="0"/>
              <a:t>Bemenet:</a:t>
            </a:r>
          </a:p>
          <a:p>
            <a:pPr lvl="2"/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c:\notexists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Elvárt eredmény:</a:t>
            </a:r>
          </a:p>
          <a:p>
            <a:pPr lvl="2"/>
            <a:r>
              <a:rPr lang="hu-HU" dirty="0" smtClean="0"/>
              <a:t>Kivétel</a:t>
            </a:r>
          </a:p>
          <a:p>
            <a:pPr lvl="2"/>
            <a:endParaRPr lang="hu-HU" dirty="0"/>
          </a:p>
          <a:p>
            <a:r>
              <a:rPr lang="hu-HU" dirty="0" smtClean="0"/>
              <a:t>(Erre lehetne teszt </a:t>
            </a:r>
            <a:r>
              <a:rPr lang="hu-HU" dirty="0" err="1" smtClean="0"/>
              <a:t>szkriptet</a:t>
            </a:r>
            <a:r>
              <a:rPr lang="hu-HU" dirty="0" smtClean="0"/>
              <a:t> írni)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0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Paraméterek ellenőrzése (összesítés)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	</a:t>
            </a:r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dirty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>
              <a:solidFill>
                <a:schemeClr val="accent3"/>
              </a:solidFill>
            </a:endParaRPr>
          </a:p>
          <a:p>
            <a:pPr lvl="1"/>
            <a:r>
              <a:rPr lang="hu-HU" dirty="0"/>
              <a:t>Megadva</a:t>
            </a:r>
          </a:p>
          <a:p>
            <a:pPr lvl="2"/>
            <a:r>
              <a:rPr lang="hu-HU" dirty="0"/>
              <a:t>Nem érvényes könyvtár	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(kivétel)</a:t>
            </a:r>
            <a:endParaRPr lang="hu-HU" dirty="0">
              <a:solidFill>
                <a:schemeClr val="accent3"/>
              </a:solidFill>
            </a:endParaRPr>
          </a:p>
          <a:p>
            <a:pPr lvl="2"/>
            <a:r>
              <a:rPr lang="hu-HU" dirty="0"/>
              <a:t>Érvényes </a:t>
            </a:r>
            <a:r>
              <a:rPr lang="hu-HU" dirty="0" smtClean="0"/>
              <a:t>könyvtár	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Finomítani kell még (funkció)</a:t>
            </a:r>
            <a:endParaRPr lang="hu-HU" dirty="0">
              <a:solidFill>
                <a:schemeClr val="accent2"/>
              </a:solidFill>
            </a:endParaRP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	</a:t>
            </a:r>
            <a:r>
              <a:rPr lang="hu-HU" dirty="0" smtClean="0">
                <a:solidFill>
                  <a:schemeClr val="accent3"/>
                </a:solidFill>
                <a:latin typeface="+mj-lt"/>
                <a:cs typeface="Consolas" panose="020B0609020204030204" pitchFamily="49" charset="0"/>
                <a:sym typeface="Wingdings" panose="05000000000000000000" pitchFamily="2" charset="2"/>
              </a:rPr>
              <a:t>Nem kell ellenőrizni</a:t>
            </a:r>
            <a:endParaRPr lang="hu-HU" dirty="0">
              <a:solidFill>
                <a:schemeClr val="accent3"/>
              </a:solidFill>
              <a:latin typeface="+mj-lt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04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Paraméterek értékei (funkció)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Milyen értékeket vehetnek fel a paraméterek?</a:t>
            </a:r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	</a:t>
            </a:r>
            <a:endParaRPr lang="hu-HU" dirty="0">
              <a:solidFill>
                <a:schemeClr val="accent3"/>
              </a:solidFill>
            </a:endParaRPr>
          </a:p>
          <a:p>
            <a:pPr lvl="1"/>
            <a:r>
              <a:rPr lang="hu-HU" dirty="0"/>
              <a:t>Megadva</a:t>
            </a:r>
          </a:p>
          <a:p>
            <a:pPr lvl="2"/>
            <a:r>
              <a:rPr lang="hu-HU" dirty="0"/>
              <a:t>Nem érvényes könyvtár	</a:t>
            </a:r>
            <a:endParaRPr lang="hu-HU" dirty="0">
              <a:solidFill>
                <a:schemeClr val="accent3"/>
              </a:solidFill>
            </a:endParaRPr>
          </a:p>
          <a:p>
            <a:pPr lvl="2"/>
            <a:r>
              <a:rPr lang="hu-HU" dirty="0"/>
              <a:t>Érvényes könyvtár		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>
                <a:solidFill>
                  <a:schemeClr val="accent2"/>
                </a:solidFill>
                <a:sym typeface="Wingdings" panose="05000000000000000000" pitchFamily="2" charset="2"/>
              </a:rPr>
              <a:t>Finomítani kell még (funkció</a:t>
            </a:r>
            <a:r>
              <a:rPr lang="hu-HU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Nincs alkönyvtára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1 alkönyvtára van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több alkönyvtára van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alkönyvtárainak is van alkönyvtára	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Ilyenkor mit tegyünk?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endParaRPr lang="hu-HU" dirty="0">
              <a:solidFill>
                <a:schemeClr val="accent3"/>
              </a:solidFill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3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Tesztek a főbb esetekhez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 a tesztek ehhez a programhoz?</a:t>
            </a:r>
          </a:p>
          <a:p>
            <a:pPr lvl="1"/>
            <a:r>
              <a:rPr lang="hu-HU" dirty="0" smtClean="0"/>
              <a:t>Igazából adott könyvtárak (fájlokkal és könyvtárakkal)</a:t>
            </a:r>
          </a:p>
          <a:p>
            <a:pPr lvl="1"/>
            <a:r>
              <a:rPr lang="hu-HU" dirty="0" smtClean="0"/>
              <a:t>Hozzunk létre ilyen példa könyvtárakat!</a:t>
            </a:r>
          </a:p>
          <a:p>
            <a:pPr lvl="1"/>
            <a:endParaRPr lang="hu-HU" dirty="0"/>
          </a:p>
          <a:p>
            <a:r>
              <a:rPr lang="hu-HU" dirty="0" smtClean="0"/>
              <a:t>Válasszuk ki a </a:t>
            </a:r>
            <a:r>
              <a:rPr lang="hu-HU" dirty="0" smtClean="0"/>
              <a:t>kód megírása előtt (lásd TDD)</a:t>
            </a:r>
          </a:p>
          <a:p>
            <a:pPr lvl="1"/>
            <a:r>
              <a:rPr lang="hu-HU" dirty="0" smtClean="0"/>
              <a:t>Segít végiggondolni a funkcionalitást</a:t>
            </a:r>
          </a:p>
          <a:p>
            <a:pPr lvl="1"/>
            <a:r>
              <a:rPr lang="hu-HU" dirty="0" smtClean="0"/>
              <a:t>Kis, ellenőrzött kódrészleteink lesznek</a:t>
            </a:r>
          </a:p>
          <a:p>
            <a:pPr lvl="1"/>
            <a:endParaRPr lang="hu-HU" dirty="0"/>
          </a:p>
          <a:p>
            <a:r>
              <a:rPr lang="hu-HU" dirty="0"/>
              <a:t>[</a:t>
            </a:r>
            <a:r>
              <a:rPr lang="hu-HU" dirty="0" smtClean="0"/>
              <a:t>Lehetne izolálni (</a:t>
            </a:r>
            <a:r>
              <a:rPr lang="hu-HU" dirty="0" err="1" smtClean="0"/>
              <a:t>mock</a:t>
            </a:r>
            <a:r>
              <a:rPr lang="hu-HU" dirty="0" smtClean="0"/>
              <a:t>, </a:t>
            </a:r>
            <a:r>
              <a:rPr lang="hu-HU" dirty="0" err="1" smtClean="0"/>
              <a:t>stub</a:t>
            </a:r>
            <a:r>
              <a:rPr lang="hu-HU" dirty="0" smtClean="0"/>
              <a:t>…), hogy ne függjünk a fájlrendszertől, de most jó ez így]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3861048"/>
            <a:ext cx="8858312" cy="2525505"/>
          </a:xfrm>
        </p:spPr>
        <p:txBody>
          <a:bodyPr/>
          <a:lstStyle/>
          <a:p>
            <a:r>
              <a:rPr lang="hu-HU" dirty="0" smtClean="0"/>
              <a:t>test1: nincs alkönyvtára</a:t>
            </a:r>
          </a:p>
          <a:p>
            <a:r>
              <a:rPr lang="hu-HU" dirty="0" smtClean="0"/>
              <a:t>test2: 1 alkönyvtára</a:t>
            </a:r>
          </a:p>
          <a:p>
            <a:r>
              <a:rPr lang="hu-HU" dirty="0" smtClean="0"/>
              <a:t>test3: több alkönyvtár (+szóköz, ékezetes betűk)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7"/>
            <a:ext cx="3600400" cy="26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4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Tesztesetek:</a:t>
            </a:r>
          </a:p>
          <a:p>
            <a:r>
              <a:rPr lang="hu-HU" dirty="0" smtClean="0"/>
              <a:t>1.</a:t>
            </a:r>
          </a:p>
          <a:p>
            <a:pPr lvl="1"/>
            <a:r>
              <a:rPr lang="hu-HU" dirty="0" smtClean="0"/>
              <a:t>Bemenet: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hu-HU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test1</a:t>
            </a:r>
          </a:p>
          <a:p>
            <a:pPr lvl="1"/>
            <a:r>
              <a:rPr lang="hu-HU" dirty="0" smtClean="0"/>
              <a:t>Elvárt eredmény:	</a:t>
            </a:r>
            <a:r>
              <a:rPr lang="hu-HU" dirty="0" smtClean="0">
                <a:solidFill>
                  <a:srgbClr val="FF0000"/>
                </a:solidFill>
              </a:rPr>
              <a:t>&lt;Mi legyen a kimenet formája?&gt;</a:t>
            </a:r>
          </a:p>
          <a:p>
            <a:r>
              <a:rPr lang="hu-HU" dirty="0" smtClean="0"/>
              <a:t>2.</a:t>
            </a:r>
            <a:endParaRPr lang="hu-HU" dirty="0"/>
          </a:p>
          <a:p>
            <a:pPr lvl="1"/>
            <a:r>
              <a:rPr lang="hu-HU" dirty="0"/>
              <a:t>Bemenet:</a:t>
            </a:r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</a:t>
            </a:r>
          </a:p>
          <a:p>
            <a:r>
              <a:rPr lang="hu-HU" dirty="0" smtClean="0"/>
              <a:t>3.</a:t>
            </a:r>
            <a:endParaRPr lang="hu-HU" dirty="0"/>
          </a:p>
          <a:p>
            <a:pPr lvl="1"/>
            <a:r>
              <a:rPr lang="hu-HU" dirty="0"/>
              <a:t>Bemenet:</a:t>
            </a:r>
          </a:p>
          <a:p>
            <a:pPr lvl="1"/>
            <a:r>
              <a:rPr lang="hu-HU" dirty="0"/>
              <a:t>Elvárt eredmény: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Lekerekített téglalapbuborék 4"/>
          <p:cNvSpPr/>
          <p:nvPr/>
        </p:nvSpPr>
        <p:spPr>
          <a:xfrm>
            <a:off x="4572000" y="857232"/>
            <a:ext cx="4429156" cy="843576"/>
          </a:xfrm>
          <a:prstGeom prst="wedgeRoundRectCallout">
            <a:avLst>
              <a:gd name="adj1" fmla="val 26947"/>
              <a:gd name="adj2" fmla="val 10091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Abszolút vagy relatív elérés?</a:t>
            </a:r>
          </a:p>
        </p:txBody>
      </p:sp>
    </p:spTree>
    <p:extLst>
      <p:ext uri="{BB962C8B-B14F-4D97-AF65-F5344CB8AC3E}">
        <p14:creationId xmlns:p14="http://schemas.microsoft.com/office/powerpoint/2010/main" val="24188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Tesztesetek:</a:t>
            </a:r>
          </a:p>
          <a:p>
            <a:r>
              <a:rPr lang="hu-HU" dirty="0" smtClean="0"/>
              <a:t>1.</a:t>
            </a:r>
          </a:p>
          <a:p>
            <a:pPr lvl="1"/>
            <a:r>
              <a:rPr lang="hu-HU" dirty="0" smtClean="0"/>
              <a:t>Bemenet: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test1</a:t>
            </a:r>
          </a:p>
          <a:p>
            <a:pPr lvl="1"/>
            <a:r>
              <a:rPr lang="hu-HU" dirty="0" smtClean="0"/>
              <a:t>Elvárt eredmény: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0</a:t>
            </a:r>
          </a:p>
          <a:p>
            <a:r>
              <a:rPr lang="hu-HU" dirty="0" smtClean="0"/>
              <a:t>2.</a:t>
            </a:r>
            <a:endParaRPr lang="hu-HU" dirty="0"/>
          </a:p>
          <a:p>
            <a:pPr lvl="1"/>
            <a:r>
              <a:rPr lang="hu-HU" dirty="0"/>
              <a:t>Bemenet</a:t>
            </a:r>
            <a:r>
              <a:rPr lang="hu-HU" dirty="0" smtClean="0"/>
              <a:t>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test2</a:t>
            </a:r>
            <a:endParaRPr lang="hu-HU" sz="2600" dirty="0"/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1</a:t>
            </a:r>
            <a:endParaRPr lang="hu-HU" sz="2600" dirty="0" smtClean="0"/>
          </a:p>
          <a:p>
            <a:r>
              <a:rPr lang="hu-HU" dirty="0" smtClean="0"/>
              <a:t>3.</a:t>
            </a:r>
            <a:endParaRPr lang="hu-HU" dirty="0"/>
          </a:p>
          <a:p>
            <a:pPr lvl="1"/>
            <a:r>
              <a:rPr lang="hu-HU" dirty="0"/>
              <a:t>Bemenet</a:t>
            </a:r>
            <a:r>
              <a:rPr lang="hu-HU" dirty="0" smtClean="0"/>
              <a:t>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test3</a:t>
            </a:r>
            <a:endParaRPr lang="hu-HU" sz="2600" dirty="0"/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3</a:t>
            </a:r>
            <a:endParaRPr 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9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Alkönyvtárak megszámolás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20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20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006400"/>
                </a:solidFill>
                <a:latin typeface="Consolas" panose="020B0609020204030204" pitchFamily="49" charset="0"/>
              </a:rPr>
              <a:t>subfolders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-Directory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</a:p>
          <a:p>
            <a:pPr marL="0" indent="0">
              <a:buNone/>
            </a:pP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"Subfolders in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 :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hu-HU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sz="2800" dirty="0" smtClean="0">
                <a:latin typeface="+mj-lt"/>
                <a:cs typeface="Consolas" panose="020B0609020204030204" pitchFamily="49" charset="0"/>
              </a:rPr>
              <a:t>Futtassuk a tesztjeinket!</a:t>
            </a:r>
          </a:p>
          <a:p>
            <a:pPr lvl="1"/>
            <a:r>
              <a:rPr lang="hu-HU" sz="2400" dirty="0" smtClean="0">
                <a:latin typeface="+mj-lt"/>
                <a:cs typeface="Consolas" panose="020B0609020204030204" pitchFamily="49" charset="0"/>
              </a:rPr>
              <a:t>Most már jól jönne legalább egy </a:t>
            </a:r>
            <a:r>
              <a:rPr lang="hu-HU" sz="2400" dirty="0" err="1" smtClean="0">
                <a:latin typeface="+mj-lt"/>
                <a:cs typeface="Consolas" panose="020B0609020204030204" pitchFamily="49" charset="0"/>
              </a:rPr>
              <a:t>szkript</a:t>
            </a:r>
            <a:r>
              <a:rPr lang="hu-HU" sz="2400" dirty="0" smtClean="0">
                <a:latin typeface="+mj-lt"/>
                <a:cs typeface="Consolas" panose="020B0609020204030204" pitchFamily="49" charset="0"/>
              </a:rPr>
              <a:t> a bemenetekkel</a:t>
            </a:r>
          </a:p>
          <a:p>
            <a:endParaRPr lang="hu-HU" dirty="0" smtClean="0"/>
          </a:p>
          <a:p>
            <a:r>
              <a:rPr lang="hu-HU" dirty="0" smtClean="0"/>
              <a:t>Eredmény: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>
              <a:solidFill>
                <a:schemeClr val="accent3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Alkönyvtárak megszámolása (rekurzív)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Bővítsük a teszteket a rekurzív számolással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.\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tests\test4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Subfolders in .\tests\test4 : 3</a:t>
            </a:r>
            <a:endParaRPr lang="hu-HU" sz="2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Eredmény: </a:t>
            </a:r>
            <a:r>
              <a:rPr lang="hu-HU" dirty="0" smtClean="0">
                <a:solidFill>
                  <a:srgbClr val="FF0000"/>
                </a:solidFill>
              </a:rPr>
              <a:t>HIBA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0"/>
            <a:ext cx="3528392" cy="226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Alkönyvtárak megszámolása (rekurzív)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Bővítsük a kódot is</a:t>
            </a:r>
          </a:p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18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18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1800" dirty="0" err="1">
                <a:solidFill>
                  <a:srgbClr val="006400"/>
                </a:solidFill>
                <a:latin typeface="Consolas" panose="020B0609020204030204" pitchFamily="49" charset="0"/>
              </a:rPr>
              <a:t>subfolders</a:t>
            </a: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onsolas" panose="020B0609020204030204" pitchFamily="49" charset="0"/>
              </a:rPr>
              <a:t>-Directory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18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8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</a:p>
          <a:p>
            <a:pPr marL="0" indent="0">
              <a:buNone/>
            </a:pP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"Subfolders in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 :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Nézzük meg, hogy jó-e az új tesztre</a:t>
            </a:r>
          </a:p>
          <a:p>
            <a:endParaRPr lang="hu-HU" dirty="0"/>
          </a:p>
          <a:p>
            <a:r>
              <a:rPr lang="hu-HU" dirty="0" smtClean="0"/>
              <a:t>Nézzük meg, hogy nem rontotta-e el a régieket (!)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5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Készítsünk egy olyan </a:t>
            </a:r>
            <a:r>
              <a:rPr lang="hu-HU" dirty="0" err="1" smtClean="0"/>
              <a:t>szkriptet</a:t>
            </a:r>
            <a:r>
              <a:rPr lang="hu-HU" dirty="0" smtClean="0"/>
              <a:t>, ami</a:t>
            </a:r>
          </a:p>
          <a:p>
            <a:r>
              <a:rPr lang="hu-HU" dirty="0" smtClean="0"/>
              <a:t>paraméterként kap egy könyvtárnevet</a:t>
            </a:r>
          </a:p>
          <a:p>
            <a:r>
              <a:rPr lang="hu-HU" dirty="0" smtClean="0"/>
              <a:t>kiírja, hogy hány alkönyvtár van benne</a:t>
            </a:r>
          </a:p>
          <a:p>
            <a:r>
              <a:rPr lang="hu-HU" dirty="0" smtClean="0"/>
              <a:t>opcionálisan kiírja, hogy melyik kiterjesztésből van a legtöbb a könyvtárban lévő fájloknál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4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Kiterjesztések megszámolása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Mik az esetek a kiterjesztések számolásakor?</a:t>
            </a:r>
          </a:p>
          <a:p>
            <a:r>
              <a:rPr lang="hu-HU" dirty="0" smtClean="0"/>
              <a:t>Nincs egy fájl sem</a:t>
            </a:r>
          </a:p>
          <a:p>
            <a:r>
              <a:rPr lang="hu-HU" dirty="0" smtClean="0"/>
              <a:t>Csak 1 fájl van, </a:t>
            </a:r>
            <a:r>
              <a:rPr lang="hu-HU" dirty="0" err="1" smtClean="0"/>
              <a:t>van</a:t>
            </a:r>
            <a:r>
              <a:rPr lang="hu-HU" dirty="0" smtClean="0"/>
              <a:t> kiterjesztése</a:t>
            </a:r>
          </a:p>
          <a:p>
            <a:r>
              <a:rPr lang="hu-HU" dirty="0" smtClean="0"/>
              <a:t>Több fájl, többféle kiterjesztéssel</a:t>
            </a:r>
          </a:p>
          <a:p>
            <a:r>
              <a:rPr lang="hu-HU" dirty="0" smtClean="0"/>
              <a:t>Több fájl, </a:t>
            </a:r>
            <a:r>
              <a:rPr lang="hu-HU" dirty="0"/>
              <a:t>többféle </a:t>
            </a:r>
            <a:r>
              <a:rPr lang="hu-HU" dirty="0" smtClean="0"/>
              <a:t>kiterjesztéssel, több legtöbb kiterjesztés</a:t>
            </a:r>
          </a:p>
          <a:p>
            <a:r>
              <a:rPr lang="hu-HU" dirty="0" smtClean="0"/>
              <a:t>Van olyan fájl, aminek nincs kiterjesztése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95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</a:t>
            </a:r>
            <a:r>
              <a:rPr lang="hu-HU" dirty="0"/>
              <a:t>Kiterjesztések megszámolása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2060848"/>
            <a:ext cx="4378386" cy="4289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test1	(üres)</a:t>
            </a: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test2</a:t>
            </a: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file.txt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test3</a:t>
            </a:r>
          </a:p>
          <a:p>
            <a:pPr marL="457200" lvl="1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Text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Document.txt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other.txt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szöveg.txt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command.cmd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lista.cmd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48199" y="2060848"/>
            <a:ext cx="4341873" cy="4289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test4</a:t>
            </a:r>
          </a:p>
          <a:p>
            <a:pPr marL="457200" lvl="1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New Text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Document.txt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other.txt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command.cmd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lista.cmd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program.exe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07504" y="870794"/>
            <a:ext cx="888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Tesztesetek: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Egybe az előző könyvtárakkal (előny/hátrány</a:t>
            </a:r>
            <a:r>
              <a:rPr lang="hu-HU" sz="2800" dirty="0" smtClean="0"/>
              <a:t>?)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021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Kiterjesztések megszámolása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600" dirty="0" smtClean="0">
                <a:latin typeface="+mj-lt"/>
                <a:cs typeface="Consolas" panose="020B0609020204030204" pitchFamily="49" charset="0"/>
              </a:rPr>
              <a:t>Első próbálkozás: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2000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-File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endParaRPr lang="hu-HU" sz="2000" dirty="0" smtClean="0">
              <a:solidFill>
                <a:srgbClr val="A9A9A9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Group-Object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A2BE2"/>
                </a:solidFill>
                <a:latin typeface="Consolas" panose="020B0609020204030204" pitchFamily="49" charset="0"/>
              </a:rPr>
              <a:t>extension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20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Sort-Object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A2BE2"/>
                </a:solidFill>
                <a:latin typeface="Consolas" panose="020B0609020204030204" pitchFamily="49" charset="0"/>
              </a:rPr>
              <a:t>Count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-Descending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Select-Object</a:t>
            </a:r>
            <a:r>
              <a:rPr lang="hu-HU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000080"/>
                </a:solidFill>
                <a:latin typeface="Consolas" panose="020B0609020204030204" pitchFamily="49" charset="0"/>
              </a:rPr>
              <a:t>-First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1 </a:t>
            </a:r>
            <a:endParaRPr lang="hu-HU" sz="2000" dirty="0" smtClean="0">
              <a:solidFill>
                <a:srgbClr val="800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"Most frequent extension: 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)" </a:t>
            </a: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600" dirty="0" smtClean="0"/>
              <a:t>Eredmény:</a:t>
            </a:r>
          </a:p>
          <a:p>
            <a:r>
              <a:rPr lang="hu-HU" sz="2600" dirty="0" smtClean="0">
                <a:solidFill>
                  <a:srgbClr val="FF0000"/>
                </a:solidFill>
              </a:rPr>
              <a:t>HIBA</a:t>
            </a:r>
            <a:r>
              <a:rPr lang="hu-HU" sz="2600" dirty="0" smtClean="0"/>
              <a:t>, ha nincs fájl</a:t>
            </a:r>
            <a:r>
              <a:rPr lang="hu-HU" sz="2600" dirty="0"/>
              <a:t>: </a:t>
            </a:r>
            <a:r>
              <a:rPr lang="hu-HU" sz="2600" dirty="0" smtClean="0"/>
              <a:t>	Most </a:t>
            </a:r>
            <a:r>
              <a:rPr lang="hu-HU" sz="2600" dirty="0" err="1"/>
              <a:t>frequent</a:t>
            </a:r>
            <a:r>
              <a:rPr lang="hu-HU" sz="2600" dirty="0"/>
              <a:t> </a:t>
            </a:r>
            <a:r>
              <a:rPr lang="hu-HU" sz="2600" dirty="0" err="1"/>
              <a:t>extension</a:t>
            </a:r>
            <a:r>
              <a:rPr lang="hu-HU" sz="2600" dirty="0"/>
              <a:t>:  (0</a:t>
            </a:r>
            <a:r>
              <a:rPr lang="hu-HU" sz="2600" dirty="0" smtClean="0"/>
              <a:t>)</a:t>
            </a:r>
          </a:p>
          <a:p>
            <a:r>
              <a:rPr lang="hu-HU" sz="2600" dirty="0">
                <a:solidFill>
                  <a:srgbClr val="FF0000"/>
                </a:solidFill>
              </a:rPr>
              <a:t>HIBA</a:t>
            </a:r>
            <a:r>
              <a:rPr lang="hu-HU" sz="2600" dirty="0"/>
              <a:t>, ha </a:t>
            </a:r>
            <a:r>
              <a:rPr lang="hu-HU" sz="2600" dirty="0" smtClean="0"/>
              <a:t>több kiterjesztés a leggyakoribb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8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7. </a:t>
            </a:r>
            <a:r>
              <a:rPr lang="hu-HU" dirty="0"/>
              <a:t>Kiterjesztések </a:t>
            </a:r>
            <a:r>
              <a:rPr lang="hu-HU" dirty="0" smtClean="0"/>
              <a:t>megszámolása (javítás)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93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16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006400"/>
                </a:solidFill>
                <a:latin typeface="Consolas" panose="020B0609020204030204" pitchFamily="49" charset="0"/>
              </a:rPr>
              <a:t>extensions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extensionsGroup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1600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-File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16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Group-Object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A2BE2"/>
                </a:solidFill>
                <a:latin typeface="Consolas" panose="020B0609020204030204" pitchFamily="49" charset="0"/>
              </a:rPr>
              <a:t>extension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maximalCount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extensionsGroup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16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Measure-Object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A2BE2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-Maximum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Maximum</a:t>
            </a:r>
          </a:p>
          <a:p>
            <a:pPr marL="0" indent="0">
              <a:buNone/>
            </a:pP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en-US" sz="1600" dirty="0">
                <a:solidFill>
                  <a:srgbClr val="006400"/>
                </a:solidFill>
                <a:latin typeface="Consolas" panose="020B0609020204030204" pitchFamily="49" charset="0"/>
              </a:rPr>
              <a:t>get that / those extensions that are the most frequent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$extensionsGroup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$maximalCount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err="1" smtClean="0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$extensionsGroup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$null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"No files in the folder"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elseif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$frequentExtension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Length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"Most frequent extension: 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en-US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en-US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)"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else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hu-HU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"Most </a:t>
            </a:r>
            <a:r>
              <a:rPr lang="hu-HU" sz="1600" dirty="0" err="1">
                <a:solidFill>
                  <a:srgbClr val="8B0000"/>
                </a:solidFill>
                <a:latin typeface="Consolas" panose="020B0609020204030204" pitchFamily="49" charset="0"/>
              </a:rPr>
              <a:t>frequent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8B0000"/>
                </a:solidFill>
                <a:latin typeface="Consolas" panose="020B0609020204030204" pitchFamily="49" charset="0"/>
              </a:rPr>
              <a:t>extensions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:"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$frequentExtension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"  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)"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7. Kiterjesztések megszámolása (javítás)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Tesztek eredménye: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.\tests\test1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\test1 :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No files in the folder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.\tests\test2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\test2 :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Most frequent extension: .txt (1)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.\tests\test3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\test3 : 3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Most frequent extension: .txt (3)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.\tests\test4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\test4 : 7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Most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frequent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(2)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txt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(2)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.\tests\test5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\test5 : 0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Most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frequent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:  (2) 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5" name="Lekerekített téglalapbuborék 4"/>
          <p:cNvSpPr/>
          <p:nvPr/>
        </p:nvSpPr>
        <p:spPr>
          <a:xfrm>
            <a:off x="6300192" y="5157192"/>
            <a:ext cx="2700964" cy="1152128"/>
          </a:xfrm>
          <a:prstGeom prst="wedgeRoundRectCallout">
            <a:avLst>
              <a:gd name="adj1" fmla="val -120683"/>
              <a:gd name="adj2" fmla="val 4298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Nincs kiterjesztése a fájlnak, mi az elvárt?</a:t>
            </a:r>
          </a:p>
        </p:txBody>
      </p:sp>
    </p:spTree>
    <p:extLst>
      <p:ext uri="{BB962C8B-B14F-4D97-AF65-F5344CB8AC3E}">
        <p14:creationId xmlns:p14="http://schemas.microsoft.com/office/powerpoint/2010/main" val="35501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8. Fejkomment 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32198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&lt;#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.SYNOPSIS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Counts the subfolders and most frequent extensions in a folder.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.PARAMETER Folder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 folder to process.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.PARAMETER Extensions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present, the most frequent extension(s) is listed also.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#&gt;</a:t>
            </a: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077073"/>
            <a:ext cx="7200800" cy="22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(1)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643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Menjünk végig a HF ellenőrző listán (lásd honlap)</a:t>
            </a:r>
          </a:p>
          <a:p>
            <a:r>
              <a:rPr lang="hu-HU" b="1" dirty="0" smtClean="0"/>
              <a:t>SZ1</a:t>
            </a:r>
            <a:r>
              <a:rPr lang="hu-HU" dirty="0" smtClean="0"/>
              <a:t> Szintaktikai hibás megoldás</a:t>
            </a:r>
          </a:p>
          <a:p>
            <a:pPr lvl="1"/>
            <a:r>
              <a:rPr lang="hu-HU" dirty="0" smtClean="0"/>
              <a:t>Futtatjuk még egyszer a tesztekkel: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</a:p>
          <a:p>
            <a:r>
              <a:rPr lang="hu-HU" b="1" dirty="0" smtClean="0"/>
              <a:t>SZ2</a:t>
            </a:r>
            <a:r>
              <a:rPr lang="hu-HU" dirty="0" smtClean="0"/>
              <a:t> Pontosan specifikált interfész</a:t>
            </a:r>
          </a:p>
          <a:p>
            <a:pPr lvl="1"/>
            <a:r>
              <a:rPr lang="hu-HU" dirty="0" smtClean="0"/>
              <a:t>Megegyezik betűről-betűre az elvárt </a:t>
            </a:r>
            <a:r>
              <a:rPr lang="hu-HU" dirty="0" err="1" smtClean="0"/>
              <a:t>interfésszel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b="1" dirty="0" smtClean="0"/>
              <a:t>SZ3</a:t>
            </a:r>
            <a:r>
              <a:rPr lang="hu-HU" dirty="0" smtClean="0"/>
              <a:t> Ne csak a fejlesztői környezetből fusson</a:t>
            </a:r>
          </a:p>
          <a:p>
            <a:pPr lvl="1"/>
            <a:r>
              <a:rPr lang="hu-HU" dirty="0" smtClean="0"/>
              <a:t>Nem az </a:t>
            </a:r>
            <a:r>
              <a:rPr lang="hu-HU" dirty="0" err="1" smtClean="0"/>
              <a:t>ISE-ből</a:t>
            </a:r>
            <a:r>
              <a:rPr lang="hu-HU" dirty="0" smtClean="0"/>
              <a:t> indulva is fut a kód: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SZ4</a:t>
            </a:r>
            <a:r>
              <a:rPr lang="hu-HU" dirty="0" smtClean="0"/>
              <a:t> Használjunk nevesített paramétereket</a:t>
            </a:r>
          </a:p>
          <a:p>
            <a:pPr lvl="1"/>
            <a:r>
              <a:rPr lang="hu-HU" dirty="0" err="1" smtClean="0"/>
              <a:t>param</a:t>
            </a:r>
            <a:r>
              <a:rPr lang="hu-HU" dirty="0" smtClean="0"/>
              <a:t> kulcsszó megoldja: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621892"/>
            <a:ext cx="65627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HF ellenőrző lista </a:t>
            </a:r>
            <a:r>
              <a:rPr lang="hu-HU" dirty="0" smtClean="0"/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SZ5</a:t>
            </a:r>
            <a:r>
              <a:rPr lang="hu-HU" dirty="0" smtClean="0"/>
              <a:t> Ne tegyen olyat, amit nem kértünk</a:t>
            </a:r>
          </a:p>
          <a:p>
            <a:pPr lvl="1"/>
            <a:r>
              <a:rPr lang="hu-HU" dirty="0" smtClean="0"/>
              <a:t>Csak olvas, nem ír/módosít: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SZ6</a:t>
            </a:r>
            <a:r>
              <a:rPr lang="hu-HU" dirty="0" smtClean="0"/>
              <a:t> Ne használjunk bedrótozott neveket</a:t>
            </a:r>
          </a:p>
          <a:p>
            <a:pPr lvl="1"/>
            <a:r>
              <a:rPr lang="hu-HU" dirty="0" smtClean="0"/>
              <a:t>Paraméterként kapja a könyvtárat: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SZ7</a:t>
            </a:r>
            <a:r>
              <a:rPr lang="hu-HU" dirty="0" smtClean="0"/>
              <a:t> Ellenőrizzük a bemenetet</a:t>
            </a:r>
          </a:p>
          <a:p>
            <a:pPr lvl="1"/>
            <a:r>
              <a:rPr lang="hu-HU" dirty="0" smtClean="0"/>
              <a:t>Könyvtár létezését ellenőrizzük: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SZ8</a:t>
            </a:r>
            <a:r>
              <a:rPr lang="hu-HU" dirty="0" smtClean="0"/>
              <a:t> Adatforgalom, teljesítmény</a:t>
            </a:r>
          </a:p>
          <a:p>
            <a:pPr lvl="1"/>
            <a:r>
              <a:rPr lang="hu-HU" dirty="0" smtClean="0"/>
              <a:t>Nincs távoli lekérdezés, de</a:t>
            </a:r>
          </a:p>
          <a:p>
            <a:pPr lvl="1"/>
            <a:r>
              <a:rPr lang="hu-HU" dirty="0" smtClean="0"/>
              <a:t>~11ezer alkönyvtár esetén 20 sec (</a:t>
            </a:r>
            <a:r>
              <a:rPr lang="hu-HU" dirty="0" smtClean="0">
                <a:solidFill>
                  <a:schemeClr val="accent2"/>
                </a:solidFill>
              </a:rPr>
              <a:t>elfogadható?</a:t>
            </a:r>
            <a:r>
              <a:rPr lang="hu-HU" dirty="0" smtClean="0"/>
              <a:t>)</a:t>
            </a:r>
          </a:p>
          <a:p>
            <a:r>
              <a:rPr lang="hu-HU" b="1" dirty="0" smtClean="0"/>
              <a:t>SZ9 </a:t>
            </a:r>
            <a:r>
              <a:rPr lang="hu-HU" dirty="0" smtClean="0"/>
              <a:t>Távoli fél hibájára felkészülés N/A 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2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643602"/>
          </a:xfrm>
        </p:spPr>
        <p:txBody>
          <a:bodyPr>
            <a:normAutofit/>
          </a:bodyPr>
          <a:lstStyle/>
          <a:p>
            <a:r>
              <a:rPr lang="hu-HU" b="1" dirty="0" smtClean="0"/>
              <a:t>SZ10</a:t>
            </a:r>
            <a:r>
              <a:rPr lang="hu-HU" dirty="0" smtClean="0"/>
              <a:t> Legyenek részletes tesztesetek</a:t>
            </a:r>
          </a:p>
          <a:p>
            <a:pPr lvl="1"/>
            <a:r>
              <a:rPr lang="hu-HU" dirty="0" smtClean="0"/>
              <a:t>Végén 10 teszteset (bemenet+elvárt kimenet):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pPr marL="57150" indent="0">
              <a:buNone/>
            </a:pPr>
            <a:r>
              <a:rPr lang="hu-HU" dirty="0" smtClean="0"/>
              <a:t>SHOULD</a:t>
            </a:r>
          </a:p>
          <a:p>
            <a:r>
              <a:rPr lang="hu-HU" b="1" dirty="0" smtClean="0"/>
              <a:t> </a:t>
            </a:r>
            <a:r>
              <a:rPr lang="hu-HU" b="1" dirty="0" smtClean="0"/>
              <a:t>SZ20</a:t>
            </a:r>
            <a:r>
              <a:rPr lang="hu-HU" dirty="0" smtClean="0"/>
              <a:t> Hibakezelés</a:t>
            </a:r>
          </a:p>
          <a:p>
            <a:pPr lvl="1"/>
            <a:r>
              <a:rPr lang="hu-HU" dirty="0" smtClean="0"/>
              <a:t>Nem létező könyvtár esetén kivétel: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SZ21 </a:t>
            </a:r>
            <a:r>
              <a:rPr lang="hu-HU" dirty="0" smtClean="0"/>
              <a:t>Beszédes, differenciált hibaüzenetek</a:t>
            </a:r>
          </a:p>
          <a:p>
            <a:pPr lvl="1"/>
            <a:r>
              <a:rPr lang="hu-HU" dirty="0" smtClean="0"/>
              <a:t>(Most csak egy hibaüzenetünk van)</a:t>
            </a:r>
          </a:p>
          <a:p>
            <a:r>
              <a:rPr lang="hu-HU" b="1" dirty="0" smtClean="0"/>
              <a:t>SZ22</a:t>
            </a:r>
            <a:r>
              <a:rPr lang="hu-HU" dirty="0"/>
              <a:t> Kerüljük a kód duplikálását: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</a:p>
          <a:p>
            <a:r>
              <a:rPr lang="hu-HU" b="1" dirty="0" smtClean="0"/>
              <a:t>SZ23</a:t>
            </a:r>
            <a:r>
              <a:rPr lang="hu-HU" dirty="0" smtClean="0"/>
              <a:t> Legyen fejkomment: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SZ24</a:t>
            </a:r>
            <a:r>
              <a:rPr lang="hu-HU" dirty="0" smtClean="0"/>
              <a:t> Legyen kommentezve: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6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SZ25</a:t>
            </a:r>
            <a:r>
              <a:rPr lang="hu-HU" dirty="0" smtClean="0"/>
              <a:t> Angol változónevek: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SZ26</a:t>
            </a:r>
            <a:r>
              <a:rPr lang="hu-HU" dirty="0" smtClean="0"/>
              <a:t> Tagoljuk a kódot: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pPr lvl="1"/>
            <a:r>
              <a:rPr lang="hu-HU" dirty="0" smtClean="0"/>
              <a:t>Főbb részek üres sorral elkülönítve, </a:t>
            </a:r>
            <a:r>
              <a:rPr lang="hu-HU" dirty="0" err="1" smtClean="0"/>
              <a:t>if</a:t>
            </a:r>
            <a:r>
              <a:rPr lang="hu-HU" dirty="0"/>
              <a:t> </a:t>
            </a:r>
            <a:r>
              <a:rPr lang="hu-HU" dirty="0" smtClean="0"/>
              <a:t>esetén behúzás</a:t>
            </a:r>
          </a:p>
          <a:p>
            <a:r>
              <a:rPr lang="hu-HU" b="1" dirty="0" smtClean="0"/>
              <a:t>SZ27</a:t>
            </a:r>
            <a:r>
              <a:rPr lang="hu-HU" dirty="0" smtClean="0"/>
              <a:t> Adott környezet kihasználása</a:t>
            </a:r>
          </a:p>
          <a:p>
            <a:pPr lvl="1"/>
            <a:r>
              <a:rPr lang="hu-HU" dirty="0" smtClean="0"/>
              <a:t>Rekurzív bejárást nem implementáltuk újra: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SZ28</a:t>
            </a:r>
            <a:r>
              <a:rPr lang="hu-HU" dirty="0" smtClean="0"/>
              <a:t> Beszédes változónevek</a:t>
            </a:r>
          </a:p>
          <a:p>
            <a:pPr lvl="1"/>
            <a:r>
              <a:rPr lang="hu-HU" dirty="0" err="1"/>
              <a:t>$</a:t>
            </a:r>
            <a:r>
              <a:rPr lang="hu-HU" dirty="0" err="1" smtClean="0"/>
              <a:t>maximalCount</a:t>
            </a:r>
            <a:r>
              <a:rPr lang="hu-HU" dirty="0" smtClean="0"/>
              <a:t>, </a:t>
            </a:r>
            <a:r>
              <a:rPr lang="hu-HU" dirty="0" err="1" smtClean="0"/>
              <a:t>$subfolders</a:t>
            </a:r>
            <a:r>
              <a:rPr lang="hu-HU" dirty="0" smtClean="0"/>
              <a:t> és nem </a:t>
            </a:r>
            <a:r>
              <a:rPr lang="hu-HU" dirty="0" err="1" smtClean="0"/>
              <a:t>$m</a:t>
            </a:r>
            <a:r>
              <a:rPr lang="hu-HU" dirty="0" smtClean="0"/>
              <a:t>, </a:t>
            </a:r>
            <a:r>
              <a:rPr lang="hu-HU" dirty="0" err="1" smtClean="0"/>
              <a:t>$s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15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0. Interfész pontosítása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b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-Folder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b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-Extensions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u-HU" dirty="0" smtClean="0"/>
          </a:p>
          <a:p>
            <a:r>
              <a:rPr lang="hu-HU" dirty="0" err="1" smtClean="0"/>
              <a:t>Folder</a:t>
            </a:r>
            <a:r>
              <a:rPr lang="hu-HU" dirty="0" smtClean="0"/>
              <a:t> paraméter kötelező</a:t>
            </a:r>
          </a:p>
          <a:p>
            <a:r>
              <a:rPr lang="hu-HU" dirty="0" err="1" smtClean="0"/>
              <a:t>Extensions</a:t>
            </a:r>
            <a:r>
              <a:rPr lang="hu-HU" dirty="0" smtClean="0"/>
              <a:t> </a:t>
            </a:r>
            <a:r>
              <a:rPr lang="hu-HU" dirty="0" err="1" smtClean="0"/>
              <a:t>switch</a:t>
            </a:r>
            <a:r>
              <a:rPr lang="hu-HU" dirty="0" smtClean="0"/>
              <a:t> típusú, opcionális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3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kell leadni ebből?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latin typeface="+mj-lt"/>
                <a:cs typeface="Consolas" panose="020B0609020204030204" pitchFamily="49" charset="0"/>
              </a:rPr>
              <a:t>Egy </a:t>
            </a:r>
            <a:r>
              <a:rPr lang="hu-HU" b="1" dirty="0" smtClean="0">
                <a:solidFill>
                  <a:srgbClr val="FF0000"/>
                </a:solidFill>
                <a:latin typeface="+mj-lt"/>
                <a:cs typeface="Consolas" panose="020B0609020204030204" pitchFamily="49" charset="0"/>
              </a:rPr>
              <a:t>ZIP</a:t>
            </a:r>
            <a:r>
              <a:rPr lang="hu-HU" dirty="0" smtClean="0">
                <a:latin typeface="+mj-lt"/>
                <a:cs typeface="Consolas" panose="020B0609020204030204" pitchFamily="49" charset="0"/>
              </a:rPr>
              <a:t> fájl, benne:</a:t>
            </a:r>
          </a:p>
          <a:p>
            <a:pPr marL="0" indent="0">
              <a:buNone/>
            </a:pPr>
            <a:endParaRPr lang="hu-HU" dirty="0" smtClean="0"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</a:t>
            </a: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test1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test5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README.txt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/ run.ps1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  <p:sp>
        <p:nvSpPr>
          <p:cNvPr id="5" name="Lekerekített téglalapbuborék 4"/>
          <p:cNvSpPr/>
          <p:nvPr/>
        </p:nvSpPr>
        <p:spPr>
          <a:xfrm>
            <a:off x="4572000" y="3140968"/>
            <a:ext cx="4429156" cy="2160240"/>
          </a:xfrm>
          <a:prstGeom prst="wedgeRoundRectCallout">
            <a:avLst>
              <a:gd name="adj1" fmla="val -64908"/>
              <a:gd name="adj2" fmla="val 587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Tesztelés leírása: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tesztek célja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bemenet 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elvárt kimenet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kapott eredmény (értékelés)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Paraméterek végiggondolása</a:t>
            </a:r>
          </a:p>
          <a:p>
            <a:pPr lvl="1"/>
            <a:r>
              <a:rPr lang="hu-HU" dirty="0" smtClean="0"/>
              <a:t>Szintaxis, kötelezőség</a:t>
            </a:r>
          </a:p>
          <a:p>
            <a:pPr lvl="1"/>
            <a:r>
              <a:rPr lang="hu-HU" dirty="0" smtClean="0"/>
              <a:t>Értékek lehetséges osztályai</a:t>
            </a:r>
          </a:p>
          <a:p>
            <a:pPr lvl="1"/>
            <a:endParaRPr lang="hu-HU" dirty="0"/>
          </a:p>
          <a:p>
            <a:r>
              <a:rPr lang="hu-HU" dirty="0" smtClean="0"/>
              <a:t>Tesztesetek végiggondolása</a:t>
            </a:r>
          </a:p>
          <a:p>
            <a:pPr lvl="1"/>
            <a:r>
              <a:rPr lang="hu-HU" dirty="0" smtClean="0"/>
              <a:t>Paraméterosztályok alapján</a:t>
            </a:r>
          </a:p>
          <a:p>
            <a:pPr lvl="1"/>
            <a:r>
              <a:rPr lang="hu-HU" dirty="0" smtClean="0"/>
              <a:t>Egyszerű teszteket előre elkészíteni</a:t>
            </a:r>
          </a:p>
          <a:p>
            <a:pPr lvl="1"/>
            <a:r>
              <a:rPr lang="hu-HU" sz="2600" dirty="0"/>
              <a:t>Lásd: </a:t>
            </a:r>
            <a:r>
              <a:rPr lang="hu-HU" sz="2600" dirty="0">
                <a:hlinkClick r:id="rId2"/>
              </a:rPr>
              <a:t>https://</a:t>
            </a:r>
            <a:r>
              <a:rPr lang="hu-HU" sz="2600" dirty="0" smtClean="0">
                <a:hlinkClick r:id="rId2"/>
              </a:rPr>
              <a:t>inf.mit.bme.hu/content/tesztelesi-alapok</a:t>
            </a:r>
            <a:endParaRPr lang="hu-HU" sz="2600" dirty="0" smtClean="0"/>
          </a:p>
          <a:p>
            <a:pPr marL="457200" lvl="1" indent="0">
              <a:buNone/>
            </a:pPr>
            <a:endParaRPr lang="hu-HU" dirty="0"/>
          </a:p>
          <a:p>
            <a:r>
              <a:rPr lang="hu-HU" dirty="0" smtClean="0"/>
              <a:t>HF ellenőrző lista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1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Interfész definíció (</a:t>
            </a:r>
            <a:r>
              <a:rPr lang="hu-HU" dirty="0" err="1" smtClean="0"/>
              <a:t>params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>
                <a:solidFill>
                  <a:srgbClr val="00008B"/>
                </a:solidFill>
                <a:latin typeface="Consolas" panose="020B0609020204030204" pitchFamily="49" charset="0"/>
              </a:rPr>
              <a:t>param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	[</a:t>
            </a:r>
            <a:r>
              <a:rPr lang="hu-HU" sz="2800" dirty="0" err="1">
                <a:solidFill>
                  <a:srgbClr val="008080"/>
                </a:solidFill>
                <a:latin typeface="Consolas" panose="020B0609020204030204" pitchFamily="49" charset="0"/>
              </a:rPr>
              <a:t>string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	[</a:t>
            </a:r>
            <a:r>
              <a:rPr lang="hu-HU" sz="2800" dirty="0" err="1">
                <a:solidFill>
                  <a:srgbClr val="008080"/>
                </a:solidFill>
                <a:latin typeface="Consolas" panose="020B0609020204030204" pitchFamily="49" charset="0"/>
              </a:rPr>
              <a:t>switch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</a:t>
            </a: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) </a:t>
            </a:r>
            <a:endParaRPr lang="hu-HU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Ellenőrzés:</a:t>
            </a: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Get-Help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.\Collect-Content.ps1</a:t>
            </a:r>
          </a:p>
          <a:p>
            <a:r>
              <a:rPr lang="hu-HU" dirty="0" smtClean="0"/>
              <a:t>Kimenet:</a:t>
            </a:r>
          </a:p>
          <a:p>
            <a:pPr marL="457200" lvl="1" indent="0">
              <a:buNone/>
            </a:pP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[[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-Folder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] &lt;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&gt;] [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-Extensions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hu-HU" dirty="0" smtClean="0"/>
              <a:t>Eredmény: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Hiba</a:t>
            </a:r>
            <a:r>
              <a:rPr lang="hu-HU" dirty="0" smtClean="0"/>
              <a:t>: </a:t>
            </a:r>
            <a:r>
              <a:rPr lang="hu-HU" dirty="0" err="1" smtClean="0"/>
              <a:t>Folder</a:t>
            </a:r>
            <a:r>
              <a:rPr lang="hu-HU" dirty="0" smtClean="0"/>
              <a:t> nem kötelező így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3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Interfész definíció (</a:t>
            </a:r>
            <a:r>
              <a:rPr lang="hu-HU" dirty="0" err="1" smtClean="0"/>
              <a:t>params</a:t>
            </a:r>
            <a:r>
              <a:rPr lang="hu-HU" dirty="0" smtClean="0"/>
              <a:t>, </a:t>
            </a:r>
            <a:r>
              <a:rPr lang="hu-HU" dirty="0" err="1" smtClean="0"/>
              <a:t>mandatory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500" dirty="0" err="1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hu-HU" sz="25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hu-HU" sz="2500" dirty="0" smtClean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[</a:t>
            </a:r>
            <a:r>
              <a:rPr lang="hu-HU" sz="2500" dirty="0" err="1">
                <a:solidFill>
                  <a:srgbClr val="00B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sz="25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Mandatory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$true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hu-HU" sz="2500" dirty="0" err="1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$Folder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hu-HU" sz="25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500" dirty="0" smtClean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[</a:t>
            </a:r>
            <a:r>
              <a:rPr lang="hu-HU" sz="2500" dirty="0" err="1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$Extensions</a:t>
            </a:r>
            <a:endParaRPr lang="hu-HU" sz="25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hu-HU" sz="2500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Ellenőrzés</a:t>
            </a:r>
            <a:r>
              <a:rPr lang="hu-HU" dirty="0"/>
              <a:t>:</a:t>
            </a:r>
          </a:p>
          <a:p>
            <a:pPr marL="457200" lvl="1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Get-Help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.\Collect-Content.ps1</a:t>
            </a:r>
          </a:p>
          <a:p>
            <a:r>
              <a:rPr lang="hu-HU" dirty="0"/>
              <a:t>Kimenet:</a:t>
            </a:r>
          </a:p>
          <a:p>
            <a:pPr marL="457200" lvl="1" indent="0">
              <a:buNone/>
            </a:pPr>
            <a:r>
              <a:rPr lang="en-US" sz="2100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[-Folder] &lt;string&gt; [-Extensions] [&lt;</a:t>
            </a:r>
            <a:r>
              <a:rPr lang="en-US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CommonParameters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&gt;]</a:t>
            </a:r>
            <a:endParaRPr lang="hu-HU" sz="2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/>
              <a:t>Eredmény:</a:t>
            </a:r>
          </a:p>
          <a:p>
            <a:pPr lvl="1"/>
            <a:r>
              <a:rPr lang="hu-HU" dirty="0" smtClean="0">
                <a:solidFill>
                  <a:schemeClr val="accent3"/>
                </a:solidFill>
              </a:rPr>
              <a:t>~OK</a:t>
            </a:r>
            <a:r>
              <a:rPr lang="hu-HU" dirty="0" smtClean="0"/>
              <a:t>, </a:t>
            </a:r>
            <a:r>
              <a:rPr lang="hu-HU" dirty="0" err="1" smtClean="0"/>
              <a:t>Folder</a:t>
            </a:r>
            <a:r>
              <a:rPr lang="hu-HU" dirty="0"/>
              <a:t> </a:t>
            </a:r>
            <a:r>
              <a:rPr lang="hu-HU" dirty="0" err="1" smtClean="0"/>
              <a:t>pozícionális</a:t>
            </a:r>
            <a:r>
              <a:rPr lang="hu-HU" dirty="0" smtClean="0"/>
              <a:t> is (maradhat?)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7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Nincs megadva		</a:t>
            </a:r>
            <a:r>
              <a:rPr lang="hu-HU" dirty="0" smtClean="0">
                <a:sym typeface="Wingdings" panose="05000000000000000000" pitchFamily="2" charset="2"/>
              </a:rPr>
              <a:t> 	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 smtClean="0">
              <a:solidFill>
                <a:schemeClr val="accent3"/>
              </a:solidFill>
            </a:endParaRPr>
          </a:p>
          <a:p>
            <a:pPr lvl="1"/>
            <a:r>
              <a:rPr lang="hu-HU" dirty="0" smtClean="0"/>
              <a:t>Megadva</a:t>
            </a: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932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Paraméterek ellenőrzése (finomítás)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Nincs megadva		</a:t>
            </a:r>
            <a:r>
              <a:rPr lang="hu-HU" dirty="0" smtClean="0">
                <a:sym typeface="Wingdings" panose="05000000000000000000" pitchFamily="2" charset="2"/>
              </a:rPr>
              <a:t> 	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 smtClean="0">
              <a:solidFill>
                <a:schemeClr val="accent3"/>
              </a:solidFill>
            </a:endParaRPr>
          </a:p>
          <a:p>
            <a:pPr lvl="1"/>
            <a:r>
              <a:rPr lang="hu-HU" dirty="0" smtClean="0"/>
              <a:t>Megadva</a:t>
            </a:r>
          </a:p>
          <a:p>
            <a:pPr lvl="2"/>
            <a:r>
              <a:rPr lang="hu-HU" dirty="0" smtClean="0"/>
              <a:t>Nem érvényes könyvtár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Hibás eset, kezelni kell</a:t>
            </a:r>
            <a:endParaRPr lang="hu-HU" dirty="0" smtClean="0">
              <a:solidFill>
                <a:srgbClr val="FF0000"/>
              </a:solidFill>
            </a:endParaRPr>
          </a:p>
          <a:p>
            <a:pPr lvl="2"/>
            <a:r>
              <a:rPr lang="hu-HU" dirty="0" smtClean="0"/>
              <a:t>Érvényes könyvtár</a:t>
            </a: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Paraméterek ellenőrzése (érték)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err="1" smtClean="0"/>
              <a:t>Folder</a:t>
            </a:r>
            <a:r>
              <a:rPr lang="hu-HU" dirty="0" smtClean="0"/>
              <a:t> értékének ellenőrzése</a:t>
            </a:r>
          </a:p>
          <a:p>
            <a:r>
              <a:rPr lang="hu-HU" dirty="0"/>
              <a:t>Vizsgálat: </a:t>
            </a:r>
            <a:r>
              <a:rPr lang="hu-HU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Test-Path</a:t>
            </a:r>
            <a:endParaRPr lang="hu-HU" sz="2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latin typeface="+mj-lt"/>
                <a:cs typeface="Consolas" panose="020B0609020204030204" pitchFamily="49" charset="0"/>
              </a:rPr>
              <a:t>Hibakezelés:</a:t>
            </a:r>
          </a:p>
          <a:p>
            <a:pPr lvl="1"/>
            <a:r>
              <a:rPr lang="hu-HU" dirty="0" smtClean="0">
                <a:latin typeface="+mj-lt"/>
                <a:cs typeface="Consolas" panose="020B0609020204030204" pitchFamily="49" charset="0"/>
              </a:rPr>
              <a:t>Mit tegyünk hiba esetén?</a:t>
            </a:r>
          </a:p>
          <a:p>
            <a:pPr lvl="1"/>
            <a:r>
              <a:rPr lang="hu-HU" dirty="0" smtClean="0">
                <a:latin typeface="+mj-lt"/>
                <a:cs typeface="Consolas" panose="020B0609020204030204" pitchFamily="49" charset="0"/>
              </a:rPr>
              <a:t>Mit tesznek a beépített </a:t>
            </a:r>
            <a:r>
              <a:rPr lang="hu-HU" dirty="0" err="1" smtClean="0">
                <a:latin typeface="+mj-lt"/>
                <a:cs typeface="Consolas" panose="020B0609020204030204" pitchFamily="49" charset="0"/>
              </a:rPr>
              <a:t>cmdletek</a:t>
            </a:r>
            <a:r>
              <a:rPr lang="hu-HU" dirty="0" smtClean="0">
                <a:latin typeface="+mj-lt"/>
                <a:cs typeface="Consolas" panose="020B0609020204030204" pitchFamily="49" charset="0"/>
              </a:rPr>
              <a:t>?</a:t>
            </a:r>
          </a:p>
          <a:p>
            <a:pPr lvl="2"/>
            <a:r>
              <a:rPr lang="hu-HU" dirty="0" smtClean="0">
                <a:latin typeface="+mj-lt"/>
                <a:cs typeface="Consolas" panose="020B0609020204030204" pitchFamily="49" charset="0"/>
              </a:rPr>
              <a:t>Pl.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Remove-Item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c:\notexists</a:t>
            </a:r>
          </a:p>
          <a:p>
            <a:pPr lvl="2"/>
            <a:r>
              <a:rPr lang="hu-HU" dirty="0" smtClean="0">
                <a:latin typeface="+mj-lt"/>
                <a:cs typeface="Consolas" panose="020B0609020204030204" pitchFamily="49" charset="0"/>
              </a:rPr>
              <a:t>Eredmény: kivételt dob</a:t>
            </a: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 err="1" smtClean="0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28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!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Test-Path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)){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rgbClr val="00008B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rgbClr val="00008B"/>
                </a:solidFill>
                <a:latin typeface="Consolas" panose="020B0609020204030204" pitchFamily="49" charset="0"/>
              </a:rPr>
              <a:t>throw</a:t>
            </a:r>
            <a:r>
              <a:rPr lang="en-US" sz="28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800" dirty="0">
                <a:solidFill>
                  <a:srgbClr val="8B0000"/>
                </a:solidFill>
                <a:latin typeface="Consolas" panose="020B0609020204030204" pitchFamily="49" charset="0"/>
              </a:rPr>
              <a:t> does not exist!"</a:t>
            </a:r>
            <a:endParaRPr lang="en-US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9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Paraméterek ellenőrzése (érték)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5517231"/>
            <a:ext cx="8858312" cy="869321"/>
          </a:xfrm>
        </p:spPr>
        <p:txBody>
          <a:bodyPr/>
          <a:lstStyle/>
          <a:p>
            <a:r>
              <a:rPr lang="hu-HU" dirty="0" smtClean="0"/>
              <a:t>[Még lehetne finomítani, de egyelőre jó így]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04831"/>
            <a:ext cx="8424936" cy="39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10420</TotalTime>
  <Words>1309</Words>
  <Application>Microsoft Office PowerPoint</Application>
  <PresentationFormat>Diavetítés a képernyőre (4:3 oldalarány)</PresentationFormat>
  <Paragraphs>377</Paragraphs>
  <Slides>31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7" baseType="lpstr">
      <vt:lpstr>Arial</vt:lpstr>
      <vt:lpstr>Calibri</vt:lpstr>
      <vt:lpstr>Consolas</vt:lpstr>
      <vt:lpstr>Courier New</vt:lpstr>
      <vt:lpstr>Wingdings</vt:lpstr>
      <vt:lpstr>bme_ftsrg_hun_micskei_v7</vt:lpstr>
      <vt:lpstr>Szkriptelési feladat megoldása</vt:lpstr>
      <vt:lpstr>Feladat</vt:lpstr>
      <vt:lpstr>0. Interfész pontosítása</vt:lpstr>
      <vt:lpstr>1. Interfész definíció (params)</vt:lpstr>
      <vt:lpstr>1. Interfész definíció (params, mandatory) </vt:lpstr>
      <vt:lpstr>2. Paraméterek ellenőrzése</vt:lpstr>
      <vt:lpstr>2. Paraméterek ellenőrzése (finomítás)</vt:lpstr>
      <vt:lpstr>3. Paraméterek ellenőrzése (érték)</vt:lpstr>
      <vt:lpstr>3. Paraméterek ellenőrzése (érték)</vt:lpstr>
      <vt:lpstr>3. Paraméterek ellenőrzése (érték)</vt:lpstr>
      <vt:lpstr>3. Paraméterek ellenőrzése (összesítés)</vt:lpstr>
      <vt:lpstr>4. Paraméterek értékei (funkció)</vt:lpstr>
      <vt:lpstr>4. Tesztek a főbb esetekhez</vt:lpstr>
      <vt:lpstr>4. Tesztek a főbb esetekhez</vt:lpstr>
      <vt:lpstr>4. Tesztek a főbb esetekhez</vt:lpstr>
      <vt:lpstr>4. Tesztek a főbb esetekhez</vt:lpstr>
      <vt:lpstr>4. Alkönyvtárak megszámolás</vt:lpstr>
      <vt:lpstr>5. Alkönyvtárak megszámolása (rekurzív)</vt:lpstr>
      <vt:lpstr>5. Alkönyvtárak megszámolása (rekurzív)</vt:lpstr>
      <vt:lpstr>6. Kiterjesztések megszámolása</vt:lpstr>
      <vt:lpstr>6. Kiterjesztések megszámolása</vt:lpstr>
      <vt:lpstr>6. Kiterjesztések megszámolása</vt:lpstr>
      <vt:lpstr>7. Kiterjesztések megszámolása (javítás)</vt:lpstr>
      <vt:lpstr>7. Kiterjesztések megszámolása (javítás)</vt:lpstr>
      <vt:lpstr>8. Fejkomment hozzáadása</vt:lpstr>
      <vt:lpstr>HF ellenőrző lista (1)</vt:lpstr>
      <vt:lpstr>HF ellenőrző lista (2)</vt:lpstr>
      <vt:lpstr>HF ellenőrző lista (3)</vt:lpstr>
      <vt:lpstr>HF ellenőrző lista (4)</vt:lpstr>
      <vt:lpstr>Mit kell leadni ebből?</vt:lpstr>
      <vt:lpstr>Összefoglalás</vt:lpstr>
    </vt:vector>
  </TitlesOfParts>
  <Company>Budapesti Műszaki és Gazdaságtudományi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Szkriptelési feladat megoldása</dc:title>
  <dc:subject>Intelligens rendszerfelügyelet (VIMIA370)</dc:subject>
  <dc:creator>Micskei Zoltán</dc:creator>
  <cp:keywords>PowerShell</cp:keywords>
  <cp:lastModifiedBy>Micskei Zoltán</cp:lastModifiedBy>
  <cp:revision>632</cp:revision>
  <cp:lastPrinted>2014-02-26T06:45:43Z</cp:lastPrinted>
  <dcterms:created xsi:type="dcterms:W3CDTF">2009-01-28T13:20:49Z</dcterms:created>
  <dcterms:modified xsi:type="dcterms:W3CDTF">2015-03-09T13:55:50Z</dcterms:modified>
</cp:coreProperties>
</file>