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322" r:id="rId8"/>
    <p:sldId id="328" r:id="rId9"/>
    <p:sldId id="318" r:id="rId10"/>
    <p:sldId id="324" r:id="rId11"/>
    <p:sldId id="267" r:id="rId12"/>
    <p:sldId id="306" r:id="rId13"/>
    <p:sldId id="269" r:id="rId14"/>
    <p:sldId id="315" r:id="rId15"/>
    <p:sldId id="273" r:id="rId16"/>
    <p:sldId id="276" r:id="rId17"/>
    <p:sldId id="277" r:id="rId18"/>
    <p:sldId id="314" r:id="rId19"/>
    <p:sldId id="279" r:id="rId20"/>
    <p:sldId id="325" r:id="rId21"/>
    <p:sldId id="326" r:id="rId22"/>
    <p:sldId id="323" r:id="rId23"/>
    <p:sldId id="327" r:id="rId24"/>
    <p:sldId id="282" r:id="rId25"/>
    <p:sldId id="304" r:id="rId26"/>
    <p:sldId id="283" r:id="rId27"/>
    <p:sldId id="284" r:id="rId28"/>
    <p:sldId id="319" r:id="rId29"/>
    <p:sldId id="285" r:id="rId30"/>
    <p:sldId id="320" r:id="rId31"/>
    <p:sldId id="286" r:id="rId32"/>
    <p:sldId id="287" r:id="rId33"/>
    <p:sldId id="305" r:id="rId34"/>
    <p:sldId id="288" r:id="rId35"/>
    <p:sldId id="289" r:id="rId36"/>
    <p:sldId id="291" r:id="rId37"/>
    <p:sldId id="292" r:id="rId38"/>
    <p:sldId id="293" r:id="rId39"/>
    <p:sldId id="295" r:id="rId40"/>
    <p:sldId id="296" r:id="rId41"/>
    <p:sldId id="294" r:id="rId42"/>
    <p:sldId id="300" r:id="rId43"/>
    <p:sldId id="313" r:id="rId44"/>
    <p:sldId id="308" r:id="rId45"/>
    <p:sldId id="310" r:id="rId46"/>
    <p:sldId id="316" r:id="rId47"/>
    <p:sldId id="302" r:id="rId48"/>
    <p:sldId id="299" r:id="rId4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vezető" id="{261E60D5-B4BC-4403-9134-7C55B50FC634}">
          <p14:sldIdLst>
            <p14:sldId id="256"/>
            <p14:sldId id="257"/>
            <p14:sldId id="258"/>
            <p14:sldId id="259"/>
          </p14:sldIdLst>
        </p14:section>
        <p14:section name="WMI" id="{D3ED99A6-731C-4DBE-84F9-E2115D111C1A}">
          <p14:sldIdLst>
            <p14:sldId id="260"/>
            <p14:sldId id="261"/>
            <p14:sldId id="322"/>
            <p14:sldId id="328"/>
            <p14:sldId id="318"/>
            <p14:sldId id="324"/>
            <p14:sldId id="267"/>
            <p14:sldId id="306"/>
            <p14:sldId id="269"/>
            <p14:sldId id="315"/>
            <p14:sldId id="273"/>
            <p14:sldId id="276"/>
            <p14:sldId id="277"/>
            <p14:sldId id="314"/>
            <p14:sldId id="279"/>
            <p14:sldId id="325"/>
            <p14:sldId id="326"/>
            <p14:sldId id="323"/>
            <p14:sldId id="327"/>
          </p14:sldIdLst>
        </p14:section>
        <p14:section name="WSMAN" id="{028F3781-A57C-4B25-8BC3-61A04B97C15C}">
          <p14:sldIdLst>
            <p14:sldId id="282"/>
            <p14:sldId id="304"/>
            <p14:sldId id="283"/>
            <p14:sldId id="284"/>
            <p14:sldId id="319"/>
            <p14:sldId id="285"/>
            <p14:sldId id="320"/>
            <p14:sldId id="286"/>
            <p14:sldId id="287"/>
            <p14:sldId id="305"/>
          </p14:sldIdLst>
        </p14:section>
        <p14:section name="WinRM" id="{FAA078C2-44E2-47BE-8D3C-4F1907488711}">
          <p14:sldIdLst>
            <p14:sldId id="288"/>
            <p14:sldId id="289"/>
            <p14:sldId id="291"/>
            <p14:sldId id="292"/>
            <p14:sldId id="293"/>
            <p14:sldId id="295"/>
            <p14:sldId id="296"/>
            <p14:sldId id="294"/>
            <p14:sldId id="300"/>
            <p14:sldId id="313"/>
            <p14:sldId id="308"/>
            <p14:sldId id="310"/>
            <p14:sldId id="316"/>
            <p14:sldId id="302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83" autoAdjust="0"/>
  </p:normalViewPr>
  <p:slideViewPr>
    <p:cSldViewPr>
      <p:cViewPr varScale="1">
        <p:scale>
          <a:sx n="61" d="100"/>
          <a:sy n="61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3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E70B1-92FD-4003-8B3F-B6A888C53108}" type="doc">
      <dgm:prSet loTypeId="urn:microsoft.com/office/officeart/2005/8/layout/list1" loCatId="list" qsTypeId="urn:microsoft.com/office/officeart/2005/8/quickstyle/simple1#1" qsCatId="simple" csTypeId="urn:microsoft.com/office/officeart/2005/8/colors/accent2_2" csCatId="accent2" phldr="1"/>
      <dgm:spPr/>
      <dgm:t>
        <a:bodyPr/>
        <a:lstStyle/>
        <a:p>
          <a:endParaRPr lang="hu-HU"/>
        </a:p>
      </dgm:t>
    </dgm:pt>
    <dgm:pt modelId="{C714384F-9F62-4A96-8DAA-9B2990411EB8}">
      <dgm:prSet phldrT="[Szöveg]"/>
      <dgm:spPr/>
      <dgm:t>
        <a:bodyPr/>
        <a:lstStyle/>
        <a:p>
          <a:r>
            <a:rPr lang="hu-HU" dirty="0" err="1" smtClean="0"/>
            <a:t>root</a:t>
          </a:r>
          <a:r>
            <a:rPr lang="hu-HU" dirty="0" smtClean="0"/>
            <a:t>\cimv2</a:t>
          </a:r>
          <a:endParaRPr lang="hu-HU" dirty="0"/>
        </a:p>
      </dgm:t>
    </dgm:pt>
    <dgm:pt modelId="{CB1414CA-D7E5-470C-8259-188677C35802}" type="parTrans" cxnId="{BC5D470E-F22C-4297-A064-F2C1CB82B0B3}">
      <dgm:prSet/>
      <dgm:spPr/>
      <dgm:t>
        <a:bodyPr/>
        <a:lstStyle/>
        <a:p>
          <a:endParaRPr lang="hu-HU"/>
        </a:p>
      </dgm:t>
    </dgm:pt>
    <dgm:pt modelId="{978E9048-8778-41C1-B3F1-A1492DBCC941}" type="sibTrans" cxnId="{BC5D470E-F22C-4297-A064-F2C1CB82B0B3}">
      <dgm:prSet/>
      <dgm:spPr/>
      <dgm:t>
        <a:bodyPr/>
        <a:lstStyle/>
        <a:p>
          <a:endParaRPr lang="hu-HU"/>
        </a:p>
      </dgm:t>
    </dgm:pt>
    <dgm:pt modelId="{E81A3C70-B0BB-4D0B-8142-1E89D5A7B8CE}">
      <dgm:prSet phldrT="[Szöveg]"/>
      <dgm:spPr/>
      <dgm:t>
        <a:bodyPr/>
        <a:lstStyle/>
        <a:p>
          <a:r>
            <a:rPr lang="hu-HU" b="1" dirty="0" smtClean="0"/>
            <a:t>Hardver</a:t>
          </a:r>
          <a:endParaRPr lang="hu-HU" b="1" dirty="0"/>
        </a:p>
      </dgm:t>
    </dgm:pt>
    <dgm:pt modelId="{14715B93-ABB7-4343-B0C2-131EA77B4A7D}" type="parTrans" cxnId="{4994F0FF-2EEA-4432-9693-90E3FA1A8C7D}">
      <dgm:prSet/>
      <dgm:spPr/>
      <dgm:t>
        <a:bodyPr/>
        <a:lstStyle/>
        <a:p>
          <a:endParaRPr lang="hu-HU"/>
        </a:p>
      </dgm:t>
    </dgm:pt>
    <dgm:pt modelId="{2CE7CF2C-42A3-4918-B873-5FC1BA1570C8}" type="sibTrans" cxnId="{4994F0FF-2EEA-4432-9693-90E3FA1A8C7D}">
      <dgm:prSet/>
      <dgm:spPr/>
      <dgm:t>
        <a:bodyPr/>
        <a:lstStyle/>
        <a:p>
          <a:endParaRPr lang="hu-HU"/>
        </a:p>
      </dgm:t>
    </dgm:pt>
    <dgm:pt modelId="{179D42D0-618A-47CB-AFEB-1BAE2169F018}">
      <dgm:prSet phldrT="[Szöveg]"/>
      <dgm:spPr/>
      <dgm:t>
        <a:bodyPr/>
        <a:lstStyle/>
        <a:p>
          <a:r>
            <a:rPr lang="hu-HU" b="1" dirty="0" smtClean="0"/>
            <a:t>OS</a:t>
          </a:r>
          <a:endParaRPr lang="hu-HU" b="1" dirty="0"/>
        </a:p>
      </dgm:t>
    </dgm:pt>
    <dgm:pt modelId="{4AB2C8AA-5F85-4262-BA33-4C5F5196FB87}" type="parTrans" cxnId="{914BA268-1E58-49FE-9F13-E57B9D52FC55}">
      <dgm:prSet/>
      <dgm:spPr/>
      <dgm:t>
        <a:bodyPr/>
        <a:lstStyle/>
        <a:p>
          <a:endParaRPr lang="hu-HU"/>
        </a:p>
      </dgm:t>
    </dgm:pt>
    <dgm:pt modelId="{861C7EC8-333C-4EEE-9ED9-9E7154A65FE7}" type="sibTrans" cxnId="{914BA268-1E58-49FE-9F13-E57B9D52FC55}">
      <dgm:prSet/>
      <dgm:spPr/>
      <dgm:t>
        <a:bodyPr/>
        <a:lstStyle/>
        <a:p>
          <a:endParaRPr lang="hu-HU"/>
        </a:p>
      </dgm:t>
    </dgm:pt>
    <dgm:pt modelId="{228C29A5-AEAB-425C-AFCC-88CE8068821C}">
      <dgm:prSet phldrT="[Szöveg]"/>
      <dgm:spPr/>
      <dgm:t>
        <a:bodyPr/>
        <a:lstStyle/>
        <a:p>
          <a:r>
            <a:rPr lang="hu-HU" b="1" dirty="0" smtClean="0"/>
            <a:t>Telepített szoftver</a:t>
          </a:r>
          <a:endParaRPr lang="hu-HU" b="1" dirty="0"/>
        </a:p>
      </dgm:t>
    </dgm:pt>
    <dgm:pt modelId="{CFB237CD-E20A-47CD-89A8-806C1B541978}" type="parTrans" cxnId="{C5F84D6B-F71A-47B8-82CB-076CBB97F575}">
      <dgm:prSet/>
      <dgm:spPr/>
      <dgm:t>
        <a:bodyPr/>
        <a:lstStyle/>
        <a:p>
          <a:endParaRPr lang="hu-HU"/>
        </a:p>
      </dgm:t>
    </dgm:pt>
    <dgm:pt modelId="{65F836EF-F1EE-4A1F-ABD7-624696501E3C}" type="sibTrans" cxnId="{C5F84D6B-F71A-47B8-82CB-076CBB97F575}">
      <dgm:prSet/>
      <dgm:spPr/>
      <dgm:t>
        <a:bodyPr/>
        <a:lstStyle/>
        <a:p>
          <a:endParaRPr lang="hu-HU"/>
        </a:p>
      </dgm:t>
    </dgm:pt>
    <dgm:pt modelId="{FD9B0B47-76DB-4840-B960-D3BF4728832E}">
      <dgm:prSet phldrT="[Szöveg]"/>
      <dgm:spPr/>
      <dgm:t>
        <a:bodyPr/>
        <a:lstStyle/>
        <a:p>
          <a:r>
            <a:rPr lang="hu-HU" b="1" dirty="0" smtClean="0"/>
            <a:t>Teljesítményszámlálók</a:t>
          </a:r>
          <a:endParaRPr lang="hu-HU" b="1" dirty="0"/>
        </a:p>
      </dgm:t>
    </dgm:pt>
    <dgm:pt modelId="{45BB93CA-7F2B-4FCC-8864-AEBE9E4E1177}" type="parTrans" cxnId="{F23B5D63-126F-4CEC-83DF-29109853BC78}">
      <dgm:prSet/>
      <dgm:spPr/>
      <dgm:t>
        <a:bodyPr/>
        <a:lstStyle/>
        <a:p>
          <a:endParaRPr lang="hu-HU"/>
        </a:p>
      </dgm:t>
    </dgm:pt>
    <dgm:pt modelId="{D3E5F677-258E-43D4-A28C-B7EA1F619134}" type="sibTrans" cxnId="{F23B5D63-126F-4CEC-83DF-29109853BC78}">
      <dgm:prSet/>
      <dgm:spPr/>
      <dgm:t>
        <a:bodyPr/>
        <a:lstStyle/>
        <a:p>
          <a:endParaRPr lang="hu-HU"/>
        </a:p>
      </dgm:t>
    </dgm:pt>
    <dgm:pt modelId="{AEA770C4-0849-45D3-84C5-3FC3A700A6A8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BaseBoard</a:t>
          </a:r>
          <a:endParaRPr lang="hu-HU" dirty="0"/>
        </a:p>
      </dgm:t>
    </dgm:pt>
    <dgm:pt modelId="{D21BC797-4EA3-4596-9C8A-A86824173C2B}" type="parTrans" cxnId="{CD9A3F45-B1E0-4C98-8528-F841AA148296}">
      <dgm:prSet/>
      <dgm:spPr/>
      <dgm:t>
        <a:bodyPr/>
        <a:lstStyle/>
        <a:p>
          <a:endParaRPr lang="hu-HU"/>
        </a:p>
      </dgm:t>
    </dgm:pt>
    <dgm:pt modelId="{44B86BEE-B76F-45A4-A5A0-DC8389AB08E2}" type="sibTrans" cxnId="{CD9A3F45-B1E0-4C98-8528-F841AA148296}">
      <dgm:prSet/>
      <dgm:spPr/>
      <dgm:t>
        <a:bodyPr/>
        <a:lstStyle/>
        <a:p>
          <a:endParaRPr lang="hu-HU"/>
        </a:p>
      </dgm:t>
    </dgm:pt>
    <dgm:pt modelId="{6B797CD3-592A-45DB-A010-3D996C9E304D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DiskDrive</a:t>
          </a:r>
          <a:endParaRPr lang="hu-HU" dirty="0"/>
        </a:p>
      </dgm:t>
    </dgm:pt>
    <dgm:pt modelId="{841386BD-0CC0-48AA-A0E9-3AF0F10E4551}" type="parTrans" cxnId="{541EA918-5C38-473E-BF5A-AAA5D083D162}">
      <dgm:prSet/>
      <dgm:spPr/>
      <dgm:t>
        <a:bodyPr/>
        <a:lstStyle/>
        <a:p>
          <a:endParaRPr lang="hu-HU"/>
        </a:p>
      </dgm:t>
    </dgm:pt>
    <dgm:pt modelId="{DDE4F172-4B6D-46D2-A1DE-347490B0201F}" type="sibTrans" cxnId="{541EA918-5C38-473E-BF5A-AAA5D083D162}">
      <dgm:prSet/>
      <dgm:spPr/>
      <dgm:t>
        <a:bodyPr/>
        <a:lstStyle/>
        <a:p>
          <a:endParaRPr lang="hu-HU"/>
        </a:p>
      </dgm:t>
    </dgm:pt>
    <dgm:pt modelId="{97CEA3C7-B1C6-4466-970D-D15DD76688E6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PageFile</a:t>
          </a:r>
          <a:endParaRPr lang="hu-HU" dirty="0"/>
        </a:p>
      </dgm:t>
    </dgm:pt>
    <dgm:pt modelId="{58FCA8D2-2645-489D-80A4-34F6093195F0}" type="parTrans" cxnId="{10426D65-CA28-4C6D-B6BC-A038A20E10DA}">
      <dgm:prSet/>
      <dgm:spPr/>
      <dgm:t>
        <a:bodyPr/>
        <a:lstStyle/>
        <a:p>
          <a:endParaRPr lang="hu-HU"/>
        </a:p>
      </dgm:t>
    </dgm:pt>
    <dgm:pt modelId="{C2363F3F-8435-41D5-8DF8-F988A5D1AEFE}" type="sibTrans" cxnId="{10426D65-CA28-4C6D-B6BC-A038A20E10DA}">
      <dgm:prSet/>
      <dgm:spPr/>
      <dgm:t>
        <a:bodyPr/>
        <a:lstStyle/>
        <a:p>
          <a:endParaRPr lang="hu-HU"/>
        </a:p>
      </dgm:t>
    </dgm:pt>
    <dgm:pt modelId="{40B49A64-952F-488F-867A-01FEEE71F05F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Perf</a:t>
          </a:r>
          <a:endParaRPr lang="hu-HU" dirty="0"/>
        </a:p>
      </dgm:t>
    </dgm:pt>
    <dgm:pt modelId="{9B2B43E7-9D2F-43D5-A816-DF0B5E5C15AA}" type="parTrans" cxnId="{F461F560-352B-4217-B0DF-30121F5FEC8C}">
      <dgm:prSet/>
      <dgm:spPr/>
      <dgm:t>
        <a:bodyPr/>
        <a:lstStyle/>
        <a:p>
          <a:endParaRPr lang="hu-HU"/>
        </a:p>
      </dgm:t>
    </dgm:pt>
    <dgm:pt modelId="{63B54FE6-DE1B-41AF-97DB-96287DEDA90C}" type="sibTrans" cxnId="{F461F560-352B-4217-B0DF-30121F5FEC8C}">
      <dgm:prSet/>
      <dgm:spPr/>
      <dgm:t>
        <a:bodyPr/>
        <a:lstStyle/>
        <a:p>
          <a:endParaRPr lang="hu-HU"/>
        </a:p>
      </dgm:t>
    </dgm:pt>
    <dgm:pt modelId="{94ABD88D-8AA4-417C-88E3-7B9F7C276DF9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PerfRawData</a:t>
          </a:r>
          <a:endParaRPr lang="hu-HU" dirty="0"/>
        </a:p>
      </dgm:t>
    </dgm:pt>
    <dgm:pt modelId="{24208754-D178-4E50-B823-FD021222493C}" type="parTrans" cxnId="{23E3B1EF-CDF0-4DB7-9CA4-0102833E90F9}">
      <dgm:prSet/>
      <dgm:spPr/>
      <dgm:t>
        <a:bodyPr/>
        <a:lstStyle/>
        <a:p>
          <a:endParaRPr lang="hu-HU"/>
        </a:p>
      </dgm:t>
    </dgm:pt>
    <dgm:pt modelId="{C3E59863-4EAA-49A7-B36D-99A84CFB416A}" type="sibTrans" cxnId="{23E3B1EF-CDF0-4DB7-9CA4-0102833E90F9}">
      <dgm:prSet/>
      <dgm:spPr/>
      <dgm:t>
        <a:bodyPr/>
        <a:lstStyle/>
        <a:p>
          <a:endParaRPr lang="hu-HU"/>
        </a:p>
      </dgm:t>
    </dgm:pt>
    <dgm:pt modelId="{D252076E-7311-47CF-BD28-A072888057E6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Registry</a:t>
          </a:r>
          <a:endParaRPr lang="hu-HU" dirty="0"/>
        </a:p>
      </dgm:t>
    </dgm:pt>
    <dgm:pt modelId="{67AAED7D-A413-4CFD-84A0-DCB0DAC5C1F3}" type="parTrans" cxnId="{7B762E0D-5E5A-4FA9-90E4-BCB3A7182E28}">
      <dgm:prSet/>
      <dgm:spPr/>
      <dgm:t>
        <a:bodyPr/>
        <a:lstStyle/>
        <a:p>
          <a:endParaRPr lang="hu-HU"/>
        </a:p>
      </dgm:t>
    </dgm:pt>
    <dgm:pt modelId="{D0843901-73F5-4D16-80B3-1BC05FFD6024}" type="sibTrans" cxnId="{7B762E0D-5E5A-4FA9-90E4-BCB3A7182E28}">
      <dgm:prSet/>
      <dgm:spPr/>
      <dgm:t>
        <a:bodyPr/>
        <a:lstStyle/>
        <a:p>
          <a:endParaRPr lang="hu-HU"/>
        </a:p>
      </dgm:t>
    </dgm:pt>
    <dgm:pt modelId="{C58C7BF1-106E-46EB-8885-6DD5AACF7326}">
      <dgm:prSet phldrT="[Szöveg]"/>
      <dgm:spPr/>
      <dgm:t>
        <a:bodyPr/>
        <a:lstStyle/>
        <a:p>
          <a:r>
            <a:rPr lang="hu-HU" dirty="0" smtClean="0"/>
            <a:t>Win32_Patch</a:t>
          </a:r>
          <a:endParaRPr lang="hu-HU" dirty="0"/>
        </a:p>
      </dgm:t>
    </dgm:pt>
    <dgm:pt modelId="{01E7D095-BA5D-4B23-9224-543E017F4474}" type="parTrans" cxnId="{E5D1BB69-4296-400C-BF7E-379C15054E87}">
      <dgm:prSet/>
      <dgm:spPr/>
      <dgm:t>
        <a:bodyPr/>
        <a:lstStyle/>
        <a:p>
          <a:endParaRPr lang="hu-HU"/>
        </a:p>
      </dgm:t>
    </dgm:pt>
    <dgm:pt modelId="{F4EC5592-F58C-46D9-BA75-973BD22F9320}" type="sibTrans" cxnId="{E5D1BB69-4296-400C-BF7E-379C15054E87}">
      <dgm:prSet/>
      <dgm:spPr/>
      <dgm:t>
        <a:bodyPr/>
        <a:lstStyle/>
        <a:p>
          <a:endParaRPr lang="hu-HU"/>
        </a:p>
      </dgm:t>
    </dgm:pt>
    <dgm:pt modelId="{2ABE622A-C9C4-4E1B-B541-476AB72437DC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Product</a:t>
          </a:r>
          <a:endParaRPr lang="hu-HU" dirty="0"/>
        </a:p>
      </dgm:t>
    </dgm:pt>
    <dgm:pt modelId="{C3135000-EB6B-4372-80D1-91AC450E4242}" type="parTrans" cxnId="{05EE6D9E-AF77-4C0B-9806-090EBDC440DA}">
      <dgm:prSet/>
      <dgm:spPr/>
      <dgm:t>
        <a:bodyPr/>
        <a:lstStyle/>
        <a:p>
          <a:endParaRPr lang="hu-HU"/>
        </a:p>
      </dgm:t>
    </dgm:pt>
    <dgm:pt modelId="{64C76BEF-C2C2-4F2C-B51D-4970F979CB3D}" type="sibTrans" cxnId="{05EE6D9E-AF77-4C0B-9806-090EBDC440DA}">
      <dgm:prSet/>
      <dgm:spPr/>
      <dgm:t>
        <a:bodyPr/>
        <a:lstStyle/>
        <a:p>
          <a:endParaRPr lang="hu-HU"/>
        </a:p>
      </dgm:t>
    </dgm:pt>
    <dgm:pt modelId="{6DA079D8-65D5-43E2-94AA-BE75652A31F8}" type="pres">
      <dgm:prSet presAssocID="{0C9E70B1-92FD-4003-8B3F-B6A888C531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0FEB542-83B6-4D2D-9DA0-15901753E079}" type="pres">
      <dgm:prSet presAssocID="{C714384F-9F62-4A96-8DAA-9B2990411EB8}" presName="parentLin" presStyleCnt="0"/>
      <dgm:spPr/>
      <dgm:t>
        <a:bodyPr/>
        <a:lstStyle/>
        <a:p>
          <a:endParaRPr lang="hu-HU"/>
        </a:p>
      </dgm:t>
    </dgm:pt>
    <dgm:pt modelId="{BF938252-46C7-462A-8C9B-FF75E8C78FF0}" type="pres">
      <dgm:prSet presAssocID="{C714384F-9F62-4A96-8DAA-9B2990411EB8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00A033BD-1225-4926-8A13-7BB90181FC06}" type="pres">
      <dgm:prSet presAssocID="{C714384F-9F62-4A96-8DAA-9B2990411EB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CA512D1-D779-4295-BF2E-C1D80F5031A2}" type="pres">
      <dgm:prSet presAssocID="{C714384F-9F62-4A96-8DAA-9B2990411EB8}" presName="negativeSpace" presStyleCnt="0"/>
      <dgm:spPr/>
      <dgm:t>
        <a:bodyPr/>
        <a:lstStyle/>
        <a:p>
          <a:endParaRPr lang="hu-HU"/>
        </a:p>
      </dgm:t>
    </dgm:pt>
    <dgm:pt modelId="{E0A76523-DD18-46C2-8AB4-DADA952487F6}" type="pres">
      <dgm:prSet presAssocID="{C714384F-9F62-4A96-8DAA-9B2990411EB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B3DC493-8E10-4167-B03B-2E645041F481}" type="presOf" srcId="{C714384F-9F62-4A96-8DAA-9B2990411EB8}" destId="{BF938252-46C7-462A-8C9B-FF75E8C78FF0}" srcOrd="0" destOrd="0" presId="urn:microsoft.com/office/officeart/2005/8/layout/list1"/>
    <dgm:cxn modelId="{1F33300F-370C-43E8-8E96-ED6945D67E8D}" type="presOf" srcId="{228C29A5-AEAB-425C-AFCC-88CE8068821C}" destId="{E0A76523-DD18-46C2-8AB4-DADA952487F6}" srcOrd="0" destOrd="6" presId="urn:microsoft.com/office/officeart/2005/8/layout/list1"/>
    <dgm:cxn modelId="{86D8A16D-4D6B-4623-8866-5D9ECAE46C7F}" type="presOf" srcId="{FD9B0B47-76DB-4840-B960-D3BF4728832E}" destId="{E0A76523-DD18-46C2-8AB4-DADA952487F6}" srcOrd="0" destOrd="9" presId="urn:microsoft.com/office/officeart/2005/8/layout/list1"/>
    <dgm:cxn modelId="{7B762E0D-5E5A-4FA9-90E4-BCB3A7182E28}" srcId="{179D42D0-618A-47CB-AFEB-1BAE2169F018}" destId="{D252076E-7311-47CF-BD28-A072888057E6}" srcOrd="1" destOrd="0" parTransId="{67AAED7D-A413-4CFD-84A0-DCB0DAC5C1F3}" sibTransId="{D0843901-73F5-4D16-80B3-1BC05FFD6024}"/>
    <dgm:cxn modelId="{E0707D0E-E0C0-48F5-AEF3-3F9E61191E00}" type="presOf" srcId="{C714384F-9F62-4A96-8DAA-9B2990411EB8}" destId="{00A033BD-1225-4926-8A13-7BB90181FC06}" srcOrd="1" destOrd="0" presId="urn:microsoft.com/office/officeart/2005/8/layout/list1"/>
    <dgm:cxn modelId="{BB52D20A-1BAF-4D06-8DF2-055565B6363A}" type="presOf" srcId="{AEA770C4-0849-45D3-84C5-3FC3A700A6A8}" destId="{E0A76523-DD18-46C2-8AB4-DADA952487F6}" srcOrd="0" destOrd="1" presId="urn:microsoft.com/office/officeart/2005/8/layout/list1"/>
    <dgm:cxn modelId="{C5F84D6B-F71A-47B8-82CB-076CBB97F575}" srcId="{C714384F-9F62-4A96-8DAA-9B2990411EB8}" destId="{228C29A5-AEAB-425C-AFCC-88CE8068821C}" srcOrd="2" destOrd="0" parTransId="{CFB237CD-E20A-47CD-89A8-806C1B541978}" sibTransId="{65F836EF-F1EE-4A1F-ABD7-624696501E3C}"/>
    <dgm:cxn modelId="{C589C640-1EC5-432B-8875-619C64F265CD}" type="presOf" srcId="{97CEA3C7-B1C6-4466-970D-D15DD76688E6}" destId="{E0A76523-DD18-46C2-8AB4-DADA952487F6}" srcOrd="0" destOrd="4" presId="urn:microsoft.com/office/officeart/2005/8/layout/list1"/>
    <dgm:cxn modelId="{F23B5D63-126F-4CEC-83DF-29109853BC78}" srcId="{C714384F-9F62-4A96-8DAA-9B2990411EB8}" destId="{FD9B0B47-76DB-4840-B960-D3BF4728832E}" srcOrd="3" destOrd="0" parTransId="{45BB93CA-7F2B-4FCC-8864-AEBE9E4E1177}" sibTransId="{D3E5F677-258E-43D4-A28C-B7EA1F619134}"/>
    <dgm:cxn modelId="{10426D65-CA28-4C6D-B6BC-A038A20E10DA}" srcId="{179D42D0-618A-47CB-AFEB-1BAE2169F018}" destId="{97CEA3C7-B1C6-4466-970D-D15DD76688E6}" srcOrd="0" destOrd="0" parTransId="{58FCA8D2-2645-489D-80A4-34F6093195F0}" sibTransId="{C2363F3F-8435-41D5-8DF8-F988A5D1AEFE}"/>
    <dgm:cxn modelId="{F461F560-352B-4217-B0DF-30121F5FEC8C}" srcId="{FD9B0B47-76DB-4840-B960-D3BF4728832E}" destId="{40B49A64-952F-488F-867A-01FEEE71F05F}" srcOrd="0" destOrd="0" parTransId="{9B2B43E7-9D2F-43D5-A816-DF0B5E5C15AA}" sibTransId="{63B54FE6-DE1B-41AF-97DB-96287DEDA90C}"/>
    <dgm:cxn modelId="{E5D1BB69-4296-400C-BF7E-379C15054E87}" srcId="{228C29A5-AEAB-425C-AFCC-88CE8068821C}" destId="{C58C7BF1-106E-46EB-8885-6DD5AACF7326}" srcOrd="0" destOrd="0" parTransId="{01E7D095-BA5D-4B23-9224-543E017F4474}" sibTransId="{F4EC5592-F58C-46D9-BA75-973BD22F9320}"/>
    <dgm:cxn modelId="{F342A360-249D-4CBB-8B20-14AEBD3EE6D0}" type="presOf" srcId="{179D42D0-618A-47CB-AFEB-1BAE2169F018}" destId="{E0A76523-DD18-46C2-8AB4-DADA952487F6}" srcOrd="0" destOrd="3" presId="urn:microsoft.com/office/officeart/2005/8/layout/list1"/>
    <dgm:cxn modelId="{D16D3273-011A-41F1-9F47-23EB4811EE78}" type="presOf" srcId="{94ABD88D-8AA4-417C-88E3-7B9F7C276DF9}" destId="{E0A76523-DD18-46C2-8AB4-DADA952487F6}" srcOrd="0" destOrd="11" presId="urn:microsoft.com/office/officeart/2005/8/layout/list1"/>
    <dgm:cxn modelId="{F00D99DF-14C5-4BA3-9E78-DCD36C432ED4}" type="presOf" srcId="{6B797CD3-592A-45DB-A010-3D996C9E304D}" destId="{E0A76523-DD18-46C2-8AB4-DADA952487F6}" srcOrd="0" destOrd="2" presId="urn:microsoft.com/office/officeart/2005/8/layout/list1"/>
    <dgm:cxn modelId="{2621F98B-6EF4-4445-AD5F-F6AD94B91655}" type="presOf" srcId="{E81A3C70-B0BB-4D0B-8142-1E89D5A7B8CE}" destId="{E0A76523-DD18-46C2-8AB4-DADA952487F6}" srcOrd="0" destOrd="0" presId="urn:microsoft.com/office/officeart/2005/8/layout/list1"/>
    <dgm:cxn modelId="{BC5D470E-F22C-4297-A064-F2C1CB82B0B3}" srcId="{0C9E70B1-92FD-4003-8B3F-B6A888C53108}" destId="{C714384F-9F62-4A96-8DAA-9B2990411EB8}" srcOrd="0" destOrd="0" parTransId="{CB1414CA-D7E5-470C-8259-188677C35802}" sibTransId="{978E9048-8778-41C1-B3F1-A1492DBCC941}"/>
    <dgm:cxn modelId="{720EA0AF-B958-40BF-A7DB-C446A92D7002}" type="presOf" srcId="{C58C7BF1-106E-46EB-8885-6DD5AACF7326}" destId="{E0A76523-DD18-46C2-8AB4-DADA952487F6}" srcOrd="0" destOrd="7" presId="urn:microsoft.com/office/officeart/2005/8/layout/list1"/>
    <dgm:cxn modelId="{05EE6D9E-AF77-4C0B-9806-090EBDC440DA}" srcId="{228C29A5-AEAB-425C-AFCC-88CE8068821C}" destId="{2ABE622A-C9C4-4E1B-B541-476AB72437DC}" srcOrd="1" destOrd="0" parTransId="{C3135000-EB6B-4372-80D1-91AC450E4242}" sibTransId="{64C76BEF-C2C2-4F2C-B51D-4970F979CB3D}"/>
    <dgm:cxn modelId="{BA592882-F355-44C6-965B-14522DA5500A}" type="presOf" srcId="{D252076E-7311-47CF-BD28-A072888057E6}" destId="{E0A76523-DD18-46C2-8AB4-DADA952487F6}" srcOrd="0" destOrd="5" presId="urn:microsoft.com/office/officeart/2005/8/layout/list1"/>
    <dgm:cxn modelId="{CD9A3F45-B1E0-4C98-8528-F841AA148296}" srcId="{E81A3C70-B0BB-4D0B-8142-1E89D5A7B8CE}" destId="{AEA770C4-0849-45D3-84C5-3FC3A700A6A8}" srcOrd="0" destOrd="0" parTransId="{D21BC797-4EA3-4596-9C8A-A86824173C2B}" sibTransId="{44B86BEE-B76F-45A4-A5A0-DC8389AB08E2}"/>
    <dgm:cxn modelId="{541EA918-5C38-473E-BF5A-AAA5D083D162}" srcId="{E81A3C70-B0BB-4D0B-8142-1E89D5A7B8CE}" destId="{6B797CD3-592A-45DB-A010-3D996C9E304D}" srcOrd="1" destOrd="0" parTransId="{841386BD-0CC0-48AA-A0E9-3AF0F10E4551}" sibTransId="{DDE4F172-4B6D-46D2-A1DE-347490B0201F}"/>
    <dgm:cxn modelId="{D566937A-116A-4243-BAA9-1E375F8F33F4}" type="presOf" srcId="{2ABE622A-C9C4-4E1B-B541-476AB72437DC}" destId="{E0A76523-DD18-46C2-8AB4-DADA952487F6}" srcOrd="0" destOrd="8" presId="urn:microsoft.com/office/officeart/2005/8/layout/list1"/>
    <dgm:cxn modelId="{914BA268-1E58-49FE-9F13-E57B9D52FC55}" srcId="{C714384F-9F62-4A96-8DAA-9B2990411EB8}" destId="{179D42D0-618A-47CB-AFEB-1BAE2169F018}" srcOrd="1" destOrd="0" parTransId="{4AB2C8AA-5F85-4262-BA33-4C5F5196FB87}" sibTransId="{861C7EC8-333C-4EEE-9ED9-9E7154A65FE7}"/>
    <dgm:cxn modelId="{5C7932B0-7625-414F-BBDE-3C9B9D8B4F87}" type="presOf" srcId="{40B49A64-952F-488F-867A-01FEEE71F05F}" destId="{E0A76523-DD18-46C2-8AB4-DADA952487F6}" srcOrd="0" destOrd="10" presId="urn:microsoft.com/office/officeart/2005/8/layout/list1"/>
    <dgm:cxn modelId="{23E3B1EF-CDF0-4DB7-9CA4-0102833E90F9}" srcId="{FD9B0B47-76DB-4840-B960-D3BF4728832E}" destId="{94ABD88D-8AA4-417C-88E3-7B9F7C276DF9}" srcOrd="1" destOrd="0" parTransId="{24208754-D178-4E50-B823-FD021222493C}" sibTransId="{C3E59863-4EAA-49A7-B36D-99A84CFB416A}"/>
    <dgm:cxn modelId="{4994F0FF-2EEA-4432-9693-90E3FA1A8C7D}" srcId="{C714384F-9F62-4A96-8DAA-9B2990411EB8}" destId="{E81A3C70-B0BB-4D0B-8142-1E89D5A7B8CE}" srcOrd="0" destOrd="0" parTransId="{14715B93-ABB7-4343-B0C2-131EA77B4A7D}" sibTransId="{2CE7CF2C-42A3-4918-B873-5FC1BA1570C8}"/>
    <dgm:cxn modelId="{63F9030F-C949-4818-9533-97F7D5D3A4B7}" type="presOf" srcId="{0C9E70B1-92FD-4003-8B3F-B6A888C53108}" destId="{6DA079D8-65D5-43E2-94AA-BE75652A31F8}" srcOrd="0" destOrd="0" presId="urn:microsoft.com/office/officeart/2005/8/layout/list1"/>
    <dgm:cxn modelId="{851CFDC9-FA14-489D-BBB2-18B3186C6E48}" type="presParOf" srcId="{6DA079D8-65D5-43E2-94AA-BE75652A31F8}" destId="{A0FEB542-83B6-4D2D-9DA0-15901753E079}" srcOrd="0" destOrd="0" presId="urn:microsoft.com/office/officeart/2005/8/layout/list1"/>
    <dgm:cxn modelId="{5F54ACBE-FF00-4C4D-BB0B-B6D35F8280E2}" type="presParOf" srcId="{A0FEB542-83B6-4D2D-9DA0-15901753E079}" destId="{BF938252-46C7-462A-8C9B-FF75E8C78FF0}" srcOrd="0" destOrd="0" presId="urn:microsoft.com/office/officeart/2005/8/layout/list1"/>
    <dgm:cxn modelId="{B89EEF81-703A-4BB7-BDE3-D47768EE9927}" type="presParOf" srcId="{A0FEB542-83B6-4D2D-9DA0-15901753E079}" destId="{00A033BD-1225-4926-8A13-7BB90181FC06}" srcOrd="1" destOrd="0" presId="urn:microsoft.com/office/officeart/2005/8/layout/list1"/>
    <dgm:cxn modelId="{E1C00C7B-9B62-4844-B1EE-8C8A21D817BD}" type="presParOf" srcId="{6DA079D8-65D5-43E2-94AA-BE75652A31F8}" destId="{5CA512D1-D779-4295-BF2E-C1D80F5031A2}" srcOrd="1" destOrd="0" presId="urn:microsoft.com/office/officeart/2005/8/layout/list1"/>
    <dgm:cxn modelId="{4C5FE428-BCF4-434A-B846-1B6D1049A7A4}" type="presParOf" srcId="{6DA079D8-65D5-43E2-94AA-BE75652A31F8}" destId="{E0A76523-DD18-46C2-8AB4-DADA952487F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9E70B1-92FD-4003-8B3F-B6A888C53108}" type="doc">
      <dgm:prSet loTypeId="urn:microsoft.com/office/officeart/2005/8/layout/list1" loCatId="list" qsTypeId="urn:microsoft.com/office/officeart/2005/8/quickstyle/simple1#2" qsCatId="simple" csTypeId="urn:microsoft.com/office/officeart/2005/8/colors/accent2_2" csCatId="accent2" phldr="1"/>
      <dgm:spPr/>
      <dgm:t>
        <a:bodyPr/>
        <a:lstStyle/>
        <a:p>
          <a:endParaRPr lang="hu-HU"/>
        </a:p>
      </dgm:t>
    </dgm:pt>
    <dgm:pt modelId="{8DC07747-F578-48C0-9551-D3982EAEB71B}">
      <dgm:prSet phldrT="[Szöveg]"/>
      <dgm:spPr/>
      <dgm:t>
        <a:bodyPr/>
        <a:lstStyle/>
        <a:p>
          <a:r>
            <a:rPr lang="hu-HU" dirty="0" smtClean="0"/>
            <a:t>Microsoft\</a:t>
          </a:r>
          <a:r>
            <a:rPr lang="hu-HU" dirty="0" err="1" smtClean="0"/>
            <a:t>SqlServer</a:t>
          </a:r>
          <a:endParaRPr lang="hu-HU" dirty="0"/>
        </a:p>
      </dgm:t>
    </dgm:pt>
    <dgm:pt modelId="{1D313DE5-D6DB-4E7B-97D6-77D43D6B0161}" type="parTrans" cxnId="{31AE01FB-DAD6-4718-BE00-F50ADB52EA1B}">
      <dgm:prSet/>
      <dgm:spPr/>
      <dgm:t>
        <a:bodyPr/>
        <a:lstStyle/>
        <a:p>
          <a:endParaRPr lang="hu-HU"/>
        </a:p>
      </dgm:t>
    </dgm:pt>
    <dgm:pt modelId="{1D427FCD-B881-431F-BB7B-137F6819750F}" type="sibTrans" cxnId="{31AE01FB-DAD6-4718-BE00-F50ADB52EA1B}">
      <dgm:prSet/>
      <dgm:spPr/>
      <dgm:t>
        <a:bodyPr/>
        <a:lstStyle/>
        <a:p>
          <a:endParaRPr lang="hu-HU"/>
        </a:p>
      </dgm:t>
    </dgm:pt>
    <dgm:pt modelId="{1EE30707-81A9-441F-9F2F-4A5FD499268A}">
      <dgm:prSet phldrT="[Szöveg]"/>
      <dgm:spPr/>
      <dgm:t>
        <a:bodyPr/>
        <a:lstStyle/>
        <a:p>
          <a:r>
            <a:rPr lang="hu-HU" dirty="0" err="1" smtClean="0"/>
            <a:t>SqlService</a:t>
          </a:r>
          <a:endParaRPr lang="hu-HU" dirty="0"/>
        </a:p>
      </dgm:t>
    </dgm:pt>
    <dgm:pt modelId="{E81D282D-DEA4-4FD4-B286-5D7434586F20}" type="parTrans" cxnId="{F8B853FD-BEA0-4544-BF7E-0E8DF5652717}">
      <dgm:prSet/>
      <dgm:spPr/>
      <dgm:t>
        <a:bodyPr/>
        <a:lstStyle/>
        <a:p>
          <a:endParaRPr lang="hu-HU"/>
        </a:p>
      </dgm:t>
    </dgm:pt>
    <dgm:pt modelId="{333E8EF5-1045-4252-AC50-886BFCA2F5AD}" type="sibTrans" cxnId="{F8B853FD-BEA0-4544-BF7E-0E8DF5652717}">
      <dgm:prSet/>
      <dgm:spPr/>
      <dgm:t>
        <a:bodyPr/>
        <a:lstStyle/>
        <a:p>
          <a:endParaRPr lang="hu-HU"/>
        </a:p>
      </dgm:t>
    </dgm:pt>
    <dgm:pt modelId="{4CC2FDA6-37FD-44EA-992F-EB98E4E6936D}">
      <dgm:prSet phldrT="[Szöveg]"/>
      <dgm:spPr/>
      <dgm:t>
        <a:bodyPr/>
        <a:lstStyle/>
        <a:p>
          <a:r>
            <a:rPr lang="hu-HU" dirty="0" err="1" smtClean="0"/>
            <a:t>ServerSettings</a:t>
          </a:r>
          <a:endParaRPr lang="hu-HU" dirty="0"/>
        </a:p>
      </dgm:t>
    </dgm:pt>
    <dgm:pt modelId="{9E43E9D6-E19A-4851-8304-34D30FE8ABB5}" type="parTrans" cxnId="{05631FEC-EBDD-4548-82D5-8C604A2C18D3}">
      <dgm:prSet/>
      <dgm:spPr/>
      <dgm:t>
        <a:bodyPr/>
        <a:lstStyle/>
        <a:p>
          <a:endParaRPr lang="hu-HU"/>
        </a:p>
      </dgm:t>
    </dgm:pt>
    <dgm:pt modelId="{7090999C-F8ED-45E4-8267-07A813CCCC59}" type="sibTrans" cxnId="{05631FEC-EBDD-4548-82D5-8C604A2C18D3}">
      <dgm:prSet/>
      <dgm:spPr/>
      <dgm:t>
        <a:bodyPr/>
        <a:lstStyle/>
        <a:p>
          <a:endParaRPr lang="hu-HU"/>
        </a:p>
      </dgm:t>
    </dgm:pt>
    <dgm:pt modelId="{64DCF83D-7A27-43F2-8643-9AFEEEA7A075}">
      <dgm:prSet phldrT="[Szöveg]"/>
      <dgm:spPr/>
      <dgm:t>
        <a:bodyPr/>
        <a:lstStyle/>
        <a:p>
          <a:r>
            <a:rPr lang="hu-HU" dirty="0" err="1" smtClean="0"/>
            <a:t>IntelNIC</a:t>
          </a:r>
          <a:endParaRPr lang="hu-HU" dirty="0"/>
        </a:p>
      </dgm:t>
    </dgm:pt>
    <dgm:pt modelId="{A2EA407A-A4B1-447A-B87C-247EAB0B3471}" type="parTrans" cxnId="{4D19FCA3-E165-468A-BAAB-DCF802634CA7}">
      <dgm:prSet/>
      <dgm:spPr/>
      <dgm:t>
        <a:bodyPr/>
        <a:lstStyle/>
        <a:p>
          <a:endParaRPr lang="hu-HU"/>
        </a:p>
      </dgm:t>
    </dgm:pt>
    <dgm:pt modelId="{0854912A-499B-49F0-AC00-EB4931573D6C}" type="sibTrans" cxnId="{4D19FCA3-E165-468A-BAAB-DCF802634CA7}">
      <dgm:prSet/>
      <dgm:spPr/>
      <dgm:t>
        <a:bodyPr/>
        <a:lstStyle/>
        <a:p>
          <a:endParaRPr lang="hu-HU"/>
        </a:p>
      </dgm:t>
    </dgm:pt>
    <dgm:pt modelId="{919E247C-5910-4343-A967-7770F905DE8A}">
      <dgm:prSet phldrT="[Szöveg]"/>
      <dgm:spPr/>
      <dgm:t>
        <a:bodyPr/>
        <a:lstStyle/>
        <a:p>
          <a:r>
            <a:rPr lang="hu-HU" dirty="0" err="1" smtClean="0"/>
            <a:t>IANet</a:t>
          </a:r>
          <a:r>
            <a:rPr lang="hu-HU" dirty="0" smtClean="0"/>
            <a:t>_</a:t>
          </a:r>
          <a:r>
            <a:rPr lang="hu-HU" dirty="0" err="1" smtClean="0"/>
            <a:t>EthernetAdapter</a:t>
          </a:r>
          <a:endParaRPr lang="hu-HU" dirty="0"/>
        </a:p>
      </dgm:t>
    </dgm:pt>
    <dgm:pt modelId="{8D5E93B5-1CEC-4F89-A516-283408FF682F}" type="parTrans" cxnId="{33A00F83-D67B-408F-8056-41D54DBC4018}">
      <dgm:prSet/>
      <dgm:spPr/>
      <dgm:t>
        <a:bodyPr/>
        <a:lstStyle/>
        <a:p>
          <a:endParaRPr lang="hu-HU"/>
        </a:p>
      </dgm:t>
    </dgm:pt>
    <dgm:pt modelId="{2CCDB402-35C9-45EF-BF96-EBDAC877268F}" type="sibTrans" cxnId="{33A00F83-D67B-408F-8056-41D54DBC4018}">
      <dgm:prSet/>
      <dgm:spPr/>
      <dgm:t>
        <a:bodyPr/>
        <a:lstStyle/>
        <a:p>
          <a:endParaRPr lang="hu-HU"/>
        </a:p>
      </dgm:t>
    </dgm:pt>
    <dgm:pt modelId="{2C7F7385-83E7-49F4-BB09-B848B5058AD5}">
      <dgm:prSet phldrT="[Szöveg]"/>
      <dgm:spPr/>
      <dgm:t>
        <a:bodyPr/>
        <a:lstStyle/>
        <a:p>
          <a:r>
            <a:rPr lang="hu-HU" dirty="0" err="1" smtClean="0"/>
            <a:t>directory</a:t>
          </a:r>
          <a:r>
            <a:rPr lang="hu-HU" dirty="0" smtClean="0"/>
            <a:t>\</a:t>
          </a:r>
          <a:r>
            <a:rPr lang="hu-HU" dirty="0" err="1" smtClean="0"/>
            <a:t>ldap</a:t>
          </a:r>
          <a:endParaRPr lang="hu-HU" dirty="0"/>
        </a:p>
      </dgm:t>
    </dgm:pt>
    <dgm:pt modelId="{1651B41A-56D4-4DB1-BCBE-BB1D636D903A}" type="parTrans" cxnId="{2128767A-42C7-429C-A226-2A73C5FC1F9E}">
      <dgm:prSet/>
      <dgm:spPr/>
      <dgm:t>
        <a:bodyPr/>
        <a:lstStyle/>
        <a:p>
          <a:endParaRPr lang="hu-HU"/>
        </a:p>
      </dgm:t>
    </dgm:pt>
    <dgm:pt modelId="{AB3CA86F-E5A4-48D1-A33A-967A9F27FEBF}" type="sibTrans" cxnId="{2128767A-42C7-429C-A226-2A73C5FC1F9E}">
      <dgm:prSet/>
      <dgm:spPr/>
      <dgm:t>
        <a:bodyPr/>
        <a:lstStyle/>
        <a:p>
          <a:endParaRPr lang="hu-HU"/>
        </a:p>
      </dgm:t>
    </dgm:pt>
    <dgm:pt modelId="{044B00C2-49E2-4951-AA7F-27837A1D9D2C}">
      <dgm:prSet phldrT="[Szöveg]"/>
      <dgm:spPr/>
      <dgm:t>
        <a:bodyPr/>
        <a:lstStyle/>
        <a:p>
          <a:r>
            <a:rPr lang="hu-HU" dirty="0" err="1" smtClean="0"/>
            <a:t>ds</a:t>
          </a:r>
          <a:r>
            <a:rPr lang="hu-HU" dirty="0" smtClean="0"/>
            <a:t>_</a:t>
          </a:r>
          <a:r>
            <a:rPr lang="hu-HU" dirty="0" err="1" smtClean="0"/>
            <a:t>person</a:t>
          </a:r>
          <a:endParaRPr lang="hu-HU" dirty="0"/>
        </a:p>
      </dgm:t>
    </dgm:pt>
    <dgm:pt modelId="{E2C6F19E-499E-4AB2-8A1C-E7721B700AD1}" type="parTrans" cxnId="{D9A7384B-A59B-4337-BFA3-E4C980A8715E}">
      <dgm:prSet/>
      <dgm:spPr/>
      <dgm:t>
        <a:bodyPr/>
        <a:lstStyle/>
        <a:p>
          <a:endParaRPr lang="hu-HU"/>
        </a:p>
      </dgm:t>
    </dgm:pt>
    <dgm:pt modelId="{10EC2B91-B7D1-4CE6-9E0A-33F9F8524952}" type="sibTrans" cxnId="{D9A7384B-A59B-4337-BFA3-E4C980A8715E}">
      <dgm:prSet/>
      <dgm:spPr/>
      <dgm:t>
        <a:bodyPr/>
        <a:lstStyle/>
        <a:p>
          <a:endParaRPr lang="hu-HU"/>
        </a:p>
      </dgm:t>
    </dgm:pt>
    <dgm:pt modelId="{80F33508-A9DA-4E77-9042-C12409B6D27D}">
      <dgm:prSet phldrT="[Szöveg]"/>
      <dgm:spPr/>
      <dgm:t>
        <a:bodyPr/>
        <a:lstStyle/>
        <a:p>
          <a:r>
            <a:rPr lang="hu-HU" dirty="0" err="1" smtClean="0"/>
            <a:t>ds</a:t>
          </a:r>
          <a:r>
            <a:rPr lang="hu-HU" dirty="0" smtClean="0"/>
            <a:t>_</a:t>
          </a:r>
          <a:r>
            <a:rPr lang="hu-HU" dirty="0" err="1" smtClean="0"/>
            <a:t>group</a:t>
          </a:r>
          <a:endParaRPr lang="hu-HU" dirty="0"/>
        </a:p>
      </dgm:t>
    </dgm:pt>
    <dgm:pt modelId="{4118802B-1F64-4667-8E8F-DAFC9F5874C7}" type="parTrans" cxnId="{DBC578FE-DE74-4102-AE4D-EFFBA133833A}">
      <dgm:prSet/>
      <dgm:spPr/>
      <dgm:t>
        <a:bodyPr/>
        <a:lstStyle/>
        <a:p>
          <a:endParaRPr lang="hu-HU"/>
        </a:p>
      </dgm:t>
    </dgm:pt>
    <dgm:pt modelId="{6A2CE839-0605-46CD-B7C2-6EC7BF747D6E}" type="sibTrans" cxnId="{DBC578FE-DE74-4102-AE4D-EFFBA133833A}">
      <dgm:prSet/>
      <dgm:spPr/>
      <dgm:t>
        <a:bodyPr/>
        <a:lstStyle/>
        <a:p>
          <a:endParaRPr lang="hu-HU"/>
        </a:p>
      </dgm:t>
    </dgm:pt>
    <dgm:pt modelId="{6DA079D8-65D5-43E2-94AA-BE75652A31F8}" type="pres">
      <dgm:prSet presAssocID="{0C9E70B1-92FD-4003-8B3F-B6A888C531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5E1B05A-FBB2-4110-94B7-7694A62C7C3B}" type="pres">
      <dgm:prSet presAssocID="{2C7F7385-83E7-49F4-BB09-B848B5058AD5}" presName="parentLin" presStyleCnt="0"/>
      <dgm:spPr/>
      <dgm:t>
        <a:bodyPr/>
        <a:lstStyle/>
        <a:p>
          <a:endParaRPr lang="hu-HU"/>
        </a:p>
      </dgm:t>
    </dgm:pt>
    <dgm:pt modelId="{C23ED8FB-053B-4E13-A592-4A1D820DADC4}" type="pres">
      <dgm:prSet presAssocID="{2C7F7385-83E7-49F4-BB09-B848B5058AD5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D9376CA6-A90C-41A3-BCB4-27ED53F39658}" type="pres">
      <dgm:prSet presAssocID="{2C7F7385-83E7-49F4-BB09-B848B5058AD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213DC63-1FED-403A-8274-9C9A828CA3A4}" type="pres">
      <dgm:prSet presAssocID="{2C7F7385-83E7-49F4-BB09-B848B5058AD5}" presName="negativeSpace" presStyleCnt="0"/>
      <dgm:spPr/>
      <dgm:t>
        <a:bodyPr/>
        <a:lstStyle/>
        <a:p>
          <a:endParaRPr lang="hu-HU"/>
        </a:p>
      </dgm:t>
    </dgm:pt>
    <dgm:pt modelId="{8679B120-169B-4F0B-9830-0FB6F81EAC58}" type="pres">
      <dgm:prSet presAssocID="{2C7F7385-83E7-49F4-BB09-B848B5058AD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4B545FC-B9D1-4F83-A92D-1DE08E3AEA88}" type="pres">
      <dgm:prSet presAssocID="{AB3CA86F-E5A4-48D1-A33A-967A9F27FEBF}" presName="spaceBetweenRectangles" presStyleCnt="0"/>
      <dgm:spPr/>
      <dgm:t>
        <a:bodyPr/>
        <a:lstStyle/>
        <a:p>
          <a:endParaRPr lang="hu-HU"/>
        </a:p>
      </dgm:t>
    </dgm:pt>
    <dgm:pt modelId="{4F782CA2-571A-486A-926D-F5BD98FC8FA7}" type="pres">
      <dgm:prSet presAssocID="{8DC07747-F578-48C0-9551-D3982EAEB71B}" presName="parentLin" presStyleCnt="0"/>
      <dgm:spPr/>
      <dgm:t>
        <a:bodyPr/>
        <a:lstStyle/>
        <a:p>
          <a:endParaRPr lang="hu-HU"/>
        </a:p>
      </dgm:t>
    </dgm:pt>
    <dgm:pt modelId="{0EFFF9AA-E0D8-4A89-9AE0-A49CE49A3431}" type="pres">
      <dgm:prSet presAssocID="{8DC07747-F578-48C0-9551-D3982EAEB71B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6E324B92-0202-4BF2-8683-8B94C532C676}" type="pres">
      <dgm:prSet presAssocID="{8DC07747-F578-48C0-9551-D3982EAEB71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DAEFDD0-428C-415D-AB44-6800BC8C7B0D}" type="pres">
      <dgm:prSet presAssocID="{8DC07747-F578-48C0-9551-D3982EAEB71B}" presName="negativeSpace" presStyleCnt="0"/>
      <dgm:spPr/>
      <dgm:t>
        <a:bodyPr/>
        <a:lstStyle/>
        <a:p>
          <a:endParaRPr lang="hu-HU"/>
        </a:p>
      </dgm:t>
    </dgm:pt>
    <dgm:pt modelId="{36FF1D78-5F29-48A2-AD99-F859BA8E6D30}" type="pres">
      <dgm:prSet presAssocID="{8DC07747-F578-48C0-9551-D3982EAEB71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99B5063-BEFF-4AC8-A099-3BA6798870F5}" type="pres">
      <dgm:prSet presAssocID="{1D427FCD-B881-431F-BB7B-137F6819750F}" presName="spaceBetweenRectangles" presStyleCnt="0"/>
      <dgm:spPr/>
      <dgm:t>
        <a:bodyPr/>
        <a:lstStyle/>
        <a:p>
          <a:endParaRPr lang="hu-HU"/>
        </a:p>
      </dgm:t>
    </dgm:pt>
    <dgm:pt modelId="{23D39DA7-0E65-4A85-9F71-71557E254AAE}" type="pres">
      <dgm:prSet presAssocID="{64DCF83D-7A27-43F2-8643-9AFEEEA7A075}" presName="parentLin" presStyleCnt="0"/>
      <dgm:spPr/>
      <dgm:t>
        <a:bodyPr/>
        <a:lstStyle/>
        <a:p>
          <a:endParaRPr lang="hu-HU"/>
        </a:p>
      </dgm:t>
    </dgm:pt>
    <dgm:pt modelId="{FD77F312-1DED-46A9-918C-2A438C184D33}" type="pres">
      <dgm:prSet presAssocID="{64DCF83D-7A27-43F2-8643-9AFEEEA7A075}" presName="parentLeftMargin" presStyleLbl="node1" presStyleIdx="1" presStyleCnt="3"/>
      <dgm:spPr/>
      <dgm:t>
        <a:bodyPr/>
        <a:lstStyle/>
        <a:p>
          <a:endParaRPr lang="hu-HU"/>
        </a:p>
      </dgm:t>
    </dgm:pt>
    <dgm:pt modelId="{A8ABD17A-47B5-4A41-B795-070977A4A82F}" type="pres">
      <dgm:prSet presAssocID="{64DCF83D-7A27-43F2-8643-9AFEEEA7A07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BDA66A7-1FB2-47D4-A634-145675B85723}" type="pres">
      <dgm:prSet presAssocID="{64DCF83D-7A27-43F2-8643-9AFEEEA7A075}" presName="negativeSpace" presStyleCnt="0"/>
      <dgm:spPr/>
      <dgm:t>
        <a:bodyPr/>
        <a:lstStyle/>
        <a:p>
          <a:endParaRPr lang="hu-HU"/>
        </a:p>
      </dgm:t>
    </dgm:pt>
    <dgm:pt modelId="{3C452381-8B65-48F8-B855-17D3F41DEE57}" type="pres">
      <dgm:prSet presAssocID="{64DCF83D-7A27-43F2-8643-9AFEEEA7A07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8B853FD-BEA0-4544-BF7E-0E8DF5652717}" srcId="{8DC07747-F578-48C0-9551-D3982EAEB71B}" destId="{1EE30707-81A9-441F-9F2F-4A5FD499268A}" srcOrd="0" destOrd="0" parTransId="{E81D282D-DEA4-4FD4-B286-5D7434586F20}" sibTransId="{333E8EF5-1045-4252-AC50-886BFCA2F5AD}"/>
    <dgm:cxn modelId="{9A59A401-A7AB-44FC-BDD7-99297826CDFF}" type="presOf" srcId="{2C7F7385-83E7-49F4-BB09-B848B5058AD5}" destId="{D9376CA6-A90C-41A3-BCB4-27ED53F39658}" srcOrd="1" destOrd="0" presId="urn:microsoft.com/office/officeart/2005/8/layout/list1"/>
    <dgm:cxn modelId="{164EC4D8-2CB2-4C24-9518-F516429DB0D8}" type="presOf" srcId="{4CC2FDA6-37FD-44EA-992F-EB98E4E6936D}" destId="{36FF1D78-5F29-48A2-AD99-F859BA8E6D30}" srcOrd="0" destOrd="1" presId="urn:microsoft.com/office/officeart/2005/8/layout/list1"/>
    <dgm:cxn modelId="{4D19FCA3-E165-468A-BAAB-DCF802634CA7}" srcId="{0C9E70B1-92FD-4003-8B3F-B6A888C53108}" destId="{64DCF83D-7A27-43F2-8643-9AFEEEA7A075}" srcOrd="2" destOrd="0" parTransId="{A2EA407A-A4B1-447A-B87C-247EAB0B3471}" sibTransId="{0854912A-499B-49F0-AC00-EB4931573D6C}"/>
    <dgm:cxn modelId="{AB922F46-C99B-4423-A245-F3DE6EDE86C8}" type="presOf" srcId="{64DCF83D-7A27-43F2-8643-9AFEEEA7A075}" destId="{A8ABD17A-47B5-4A41-B795-070977A4A82F}" srcOrd="1" destOrd="0" presId="urn:microsoft.com/office/officeart/2005/8/layout/list1"/>
    <dgm:cxn modelId="{27E6B4EE-4DCB-4B99-8472-12C79F44C460}" type="presOf" srcId="{044B00C2-49E2-4951-AA7F-27837A1D9D2C}" destId="{8679B120-169B-4F0B-9830-0FB6F81EAC58}" srcOrd="0" destOrd="0" presId="urn:microsoft.com/office/officeart/2005/8/layout/list1"/>
    <dgm:cxn modelId="{D9A7384B-A59B-4337-BFA3-E4C980A8715E}" srcId="{2C7F7385-83E7-49F4-BB09-B848B5058AD5}" destId="{044B00C2-49E2-4951-AA7F-27837A1D9D2C}" srcOrd="0" destOrd="0" parTransId="{E2C6F19E-499E-4AB2-8A1C-E7721B700AD1}" sibTransId="{10EC2B91-B7D1-4CE6-9E0A-33F9F8524952}"/>
    <dgm:cxn modelId="{8D6BCD5C-C446-45B2-A5AC-82D5E49C17E1}" type="presOf" srcId="{8DC07747-F578-48C0-9551-D3982EAEB71B}" destId="{0EFFF9AA-E0D8-4A89-9AE0-A49CE49A3431}" srcOrd="0" destOrd="0" presId="urn:microsoft.com/office/officeart/2005/8/layout/list1"/>
    <dgm:cxn modelId="{05631FEC-EBDD-4548-82D5-8C604A2C18D3}" srcId="{8DC07747-F578-48C0-9551-D3982EAEB71B}" destId="{4CC2FDA6-37FD-44EA-992F-EB98E4E6936D}" srcOrd="1" destOrd="0" parTransId="{9E43E9D6-E19A-4851-8304-34D30FE8ABB5}" sibTransId="{7090999C-F8ED-45E4-8267-07A813CCCC59}"/>
    <dgm:cxn modelId="{263D3008-6E92-4769-8E19-39064C528270}" type="presOf" srcId="{64DCF83D-7A27-43F2-8643-9AFEEEA7A075}" destId="{FD77F312-1DED-46A9-918C-2A438C184D33}" srcOrd="0" destOrd="0" presId="urn:microsoft.com/office/officeart/2005/8/layout/list1"/>
    <dgm:cxn modelId="{14458EEB-B665-4D71-BE46-74237AC55B75}" type="presOf" srcId="{2C7F7385-83E7-49F4-BB09-B848B5058AD5}" destId="{C23ED8FB-053B-4E13-A592-4A1D820DADC4}" srcOrd="0" destOrd="0" presId="urn:microsoft.com/office/officeart/2005/8/layout/list1"/>
    <dgm:cxn modelId="{E5F6A9DE-63A5-4D60-9F5B-333489DA7398}" type="presOf" srcId="{1EE30707-81A9-441F-9F2F-4A5FD499268A}" destId="{36FF1D78-5F29-48A2-AD99-F859BA8E6D30}" srcOrd="0" destOrd="0" presId="urn:microsoft.com/office/officeart/2005/8/layout/list1"/>
    <dgm:cxn modelId="{2A1E9444-F6EC-44E9-B5E4-FC36E4F9C035}" type="presOf" srcId="{8DC07747-F578-48C0-9551-D3982EAEB71B}" destId="{6E324B92-0202-4BF2-8683-8B94C532C676}" srcOrd="1" destOrd="0" presId="urn:microsoft.com/office/officeart/2005/8/layout/list1"/>
    <dgm:cxn modelId="{33A00F83-D67B-408F-8056-41D54DBC4018}" srcId="{64DCF83D-7A27-43F2-8643-9AFEEEA7A075}" destId="{919E247C-5910-4343-A967-7770F905DE8A}" srcOrd="0" destOrd="0" parTransId="{8D5E93B5-1CEC-4F89-A516-283408FF682F}" sibTransId="{2CCDB402-35C9-45EF-BF96-EBDAC877268F}"/>
    <dgm:cxn modelId="{BA8EE67B-0A15-4326-B19B-71304FC00D89}" type="presOf" srcId="{0C9E70B1-92FD-4003-8B3F-B6A888C53108}" destId="{6DA079D8-65D5-43E2-94AA-BE75652A31F8}" srcOrd="0" destOrd="0" presId="urn:microsoft.com/office/officeart/2005/8/layout/list1"/>
    <dgm:cxn modelId="{2AACD9F5-58CF-4BA5-AB36-FC6FA6FD0FB9}" type="presOf" srcId="{919E247C-5910-4343-A967-7770F905DE8A}" destId="{3C452381-8B65-48F8-B855-17D3F41DEE57}" srcOrd="0" destOrd="0" presId="urn:microsoft.com/office/officeart/2005/8/layout/list1"/>
    <dgm:cxn modelId="{6FB7FB07-3352-4653-B843-18C2C9426597}" type="presOf" srcId="{80F33508-A9DA-4E77-9042-C12409B6D27D}" destId="{8679B120-169B-4F0B-9830-0FB6F81EAC58}" srcOrd="0" destOrd="1" presId="urn:microsoft.com/office/officeart/2005/8/layout/list1"/>
    <dgm:cxn modelId="{31AE01FB-DAD6-4718-BE00-F50ADB52EA1B}" srcId="{0C9E70B1-92FD-4003-8B3F-B6A888C53108}" destId="{8DC07747-F578-48C0-9551-D3982EAEB71B}" srcOrd="1" destOrd="0" parTransId="{1D313DE5-D6DB-4E7B-97D6-77D43D6B0161}" sibTransId="{1D427FCD-B881-431F-BB7B-137F6819750F}"/>
    <dgm:cxn modelId="{DBC578FE-DE74-4102-AE4D-EFFBA133833A}" srcId="{2C7F7385-83E7-49F4-BB09-B848B5058AD5}" destId="{80F33508-A9DA-4E77-9042-C12409B6D27D}" srcOrd="1" destOrd="0" parTransId="{4118802B-1F64-4667-8E8F-DAFC9F5874C7}" sibTransId="{6A2CE839-0605-46CD-B7C2-6EC7BF747D6E}"/>
    <dgm:cxn modelId="{2128767A-42C7-429C-A226-2A73C5FC1F9E}" srcId="{0C9E70B1-92FD-4003-8B3F-B6A888C53108}" destId="{2C7F7385-83E7-49F4-BB09-B848B5058AD5}" srcOrd="0" destOrd="0" parTransId="{1651B41A-56D4-4DB1-BCBE-BB1D636D903A}" sibTransId="{AB3CA86F-E5A4-48D1-A33A-967A9F27FEBF}"/>
    <dgm:cxn modelId="{846E7048-5C9D-4DD8-8D93-7CC65126701F}" type="presParOf" srcId="{6DA079D8-65D5-43E2-94AA-BE75652A31F8}" destId="{75E1B05A-FBB2-4110-94B7-7694A62C7C3B}" srcOrd="0" destOrd="0" presId="urn:microsoft.com/office/officeart/2005/8/layout/list1"/>
    <dgm:cxn modelId="{53D30430-177B-4F20-B02D-7FABC13A5CE7}" type="presParOf" srcId="{75E1B05A-FBB2-4110-94B7-7694A62C7C3B}" destId="{C23ED8FB-053B-4E13-A592-4A1D820DADC4}" srcOrd="0" destOrd="0" presId="urn:microsoft.com/office/officeart/2005/8/layout/list1"/>
    <dgm:cxn modelId="{DDE731D8-108C-4E59-BF73-92AC03C10D45}" type="presParOf" srcId="{75E1B05A-FBB2-4110-94B7-7694A62C7C3B}" destId="{D9376CA6-A90C-41A3-BCB4-27ED53F39658}" srcOrd="1" destOrd="0" presId="urn:microsoft.com/office/officeart/2005/8/layout/list1"/>
    <dgm:cxn modelId="{FC857C64-5EC1-4A70-BC88-9F29FEF2DC58}" type="presParOf" srcId="{6DA079D8-65D5-43E2-94AA-BE75652A31F8}" destId="{9213DC63-1FED-403A-8274-9C9A828CA3A4}" srcOrd="1" destOrd="0" presId="urn:microsoft.com/office/officeart/2005/8/layout/list1"/>
    <dgm:cxn modelId="{EB121FED-31E1-4CB6-B242-EA72A0100B38}" type="presParOf" srcId="{6DA079D8-65D5-43E2-94AA-BE75652A31F8}" destId="{8679B120-169B-4F0B-9830-0FB6F81EAC58}" srcOrd="2" destOrd="0" presId="urn:microsoft.com/office/officeart/2005/8/layout/list1"/>
    <dgm:cxn modelId="{1C9FC25D-06D0-4767-849A-5B35D78246C2}" type="presParOf" srcId="{6DA079D8-65D5-43E2-94AA-BE75652A31F8}" destId="{24B545FC-B9D1-4F83-A92D-1DE08E3AEA88}" srcOrd="3" destOrd="0" presId="urn:microsoft.com/office/officeart/2005/8/layout/list1"/>
    <dgm:cxn modelId="{3407F697-DB45-46F5-9CE6-B8349638A3AD}" type="presParOf" srcId="{6DA079D8-65D5-43E2-94AA-BE75652A31F8}" destId="{4F782CA2-571A-486A-926D-F5BD98FC8FA7}" srcOrd="4" destOrd="0" presId="urn:microsoft.com/office/officeart/2005/8/layout/list1"/>
    <dgm:cxn modelId="{B6C57513-E652-430D-B764-9EFFBA9BA19F}" type="presParOf" srcId="{4F782CA2-571A-486A-926D-F5BD98FC8FA7}" destId="{0EFFF9AA-E0D8-4A89-9AE0-A49CE49A3431}" srcOrd="0" destOrd="0" presId="urn:microsoft.com/office/officeart/2005/8/layout/list1"/>
    <dgm:cxn modelId="{B515DC16-8C8D-4E9B-B52E-B66AF00A5F91}" type="presParOf" srcId="{4F782CA2-571A-486A-926D-F5BD98FC8FA7}" destId="{6E324B92-0202-4BF2-8683-8B94C532C676}" srcOrd="1" destOrd="0" presId="urn:microsoft.com/office/officeart/2005/8/layout/list1"/>
    <dgm:cxn modelId="{5EA1F970-DE2E-4402-BEF7-C5CB92C5ED32}" type="presParOf" srcId="{6DA079D8-65D5-43E2-94AA-BE75652A31F8}" destId="{EDAEFDD0-428C-415D-AB44-6800BC8C7B0D}" srcOrd="5" destOrd="0" presId="urn:microsoft.com/office/officeart/2005/8/layout/list1"/>
    <dgm:cxn modelId="{B1B9320C-DFE7-445B-809A-72495BFB4F98}" type="presParOf" srcId="{6DA079D8-65D5-43E2-94AA-BE75652A31F8}" destId="{36FF1D78-5F29-48A2-AD99-F859BA8E6D30}" srcOrd="6" destOrd="0" presId="urn:microsoft.com/office/officeart/2005/8/layout/list1"/>
    <dgm:cxn modelId="{7519BC47-507D-4391-8118-B0BED3F83B8D}" type="presParOf" srcId="{6DA079D8-65D5-43E2-94AA-BE75652A31F8}" destId="{299B5063-BEFF-4AC8-A099-3BA6798870F5}" srcOrd="7" destOrd="0" presId="urn:microsoft.com/office/officeart/2005/8/layout/list1"/>
    <dgm:cxn modelId="{2E84BF9C-FEFC-4B04-8F1C-C2C087C46CEA}" type="presParOf" srcId="{6DA079D8-65D5-43E2-94AA-BE75652A31F8}" destId="{23D39DA7-0E65-4A85-9F71-71557E254AAE}" srcOrd="8" destOrd="0" presId="urn:microsoft.com/office/officeart/2005/8/layout/list1"/>
    <dgm:cxn modelId="{1B5B2B51-0BE8-4360-8E84-9BB88BE2BAE8}" type="presParOf" srcId="{23D39DA7-0E65-4A85-9F71-71557E254AAE}" destId="{FD77F312-1DED-46A9-918C-2A438C184D33}" srcOrd="0" destOrd="0" presId="urn:microsoft.com/office/officeart/2005/8/layout/list1"/>
    <dgm:cxn modelId="{24625D26-B36C-49BA-8932-BA70325EDE40}" type="presParOf" srcId="{23D39DA7-0E65-4A85-9F71-71557E254AAE}" destId="{A8ABD17A-47B5-4A41-B795-070977A4A82F}" srcOrd="1" destOrd="0" presId="urn:microsoft.com/office/officeart/2005/8/layout/list1"/>
    <dgm:cxn modelId="{377666A3-E937-4F1D-A939-5FC74AEDDE5D}" type="presParOf" srcId="{6DA079D8-65D5-43E2-94AA-BE75652A31F8}" destId="{1BDA66A7-1FB2-47D4-A634-145675B85723}" srcOrd="9" destOrd="0" presId="urn:microsoft.com/office/officeart/2005/8/layout/list1"/>
    <dgm:cxn modelId="{3D74543E-0628-41A7-8942-06710406C614}" type="presParOf" srcId="{6DA079D8-65D5-43E2-94AA-BE75652A31F8}" destId="{3C452381-8B65-48F8-B855-17D3F41DEE5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76523-DD18-46C2-8AB4-DADA952487F6}">
      <dsp:nvSpPr>
        <dsp:cNvPr id="0" name=""/>
        <dsp:cNvSpPr/>
      </dsp:nvSpPr>
      <dsp:spPr>
        <a:xfrm>
          <a:off x="0" y="342840"/>
          <a:ext cx="3962400" cy="521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479044" rIns="30752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b="1" kern="1200" dirty="0" smtClean="0"/>
            <a:t>Hardver</a:t>
          </a:r>
          <a:endParaRPr lang="hu-HU" sz="2300" b="1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BaseBoard</a:t>
          </a:r>
          <a:endParaRPr lang="hu-HU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DiskDrive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b="1" kern="1200" dirty="0" smtClean="0"/>
            <a:t>OS</a:t>
          </a:r>
          <a:endParaRPr lang="hu-HU" sz="2300" b="1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PageFile</a:t>
          </a:r>
          <a:endParaRPr lang="hu-HU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Registry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b="1" kern="1200" dirty="0" smtClean="0"/>
            <a:t>Telepített szoftver</a:t>
          </a:r>
          <a:endParaRPr lang="hu-HU" sz="2300" b="1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Win32_Patch</a:t>
          </a:r>
          <a:endParaRPr lang="hu-HU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Product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b="1" kern="1200" dirty="0" smtClean="0"/>
            <a:t>Teljesítményszámlálók</a:t>
          </a:r>
          <a:endParaRPr lang="hu-HU" sz="2300" b="1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Perf</a:t>
          </a:r>
          <a:endParaRPr lang="hu-HU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PerfRawData</a:t>
          </a:r>
          <a:endParaRPr lang="hu-HU" sz="2300" kern="1200" dirty="0"/>
        </a:p>
      </dsp:txBody>
      <dsp:txXfrm>
        <a:off x="0" y="342840"/>
        <a:ext cx="3962400" cy="5216400"/>
      </dsp:txXfrm>
    </dsp:sp>
    <dsp:sp modelId="{00A033BD-1225-4926-8A13-7BB90181FC06}">
      <dsp:nvSpPr>
        <dsp:cNvPr id="0" name=""/>
        <dsp:cNvSpPr/>
      </dsp:nvSpPr>
      <dsp:spPr>
        <a:xfrm>
          <a:off x="198120" y="3360"/>
          <a:ext cx="277368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err="1" smtClean="0"/>
            <a:t>root</a:t>
          </a:r>
          <a:r>
            <a:rPr lang="hu-HU" sz="2300" kern="1200" dirty="0" smtClean="0"/>
            <a:t>\cimv2</a:t>
          </a:r>
          <a:endParaRPr lang="hu-HU" sz="2300" kern="1200" dirty="0"/>
        </a:p>
      </dsp:txBody>
      <dsp:txXfrm>
        <a:off x="231264" y="36504"/>
        <a:ext cx="270739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9B120-169B-4F0B-9830-0FB6F81EAC58}">
      <dsp:nvSpPr>
        <dsp:cNvPr id="0" name=""/>
        <dsp:cNvSpPr/>
      </dsp:nvSpPr>
      <dsp:spPr>
        <a:xfrm>
          <a:off x="0" y="353197"/>
          <a:ext cx="3962400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479044" rIns="30752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err="1" smtClean="0"/>
            <a:t>ds</a:t>
          </a:r>
          <a:r>
            <a:rPr lang="hu-HU" sz="2300" kern="1200" dirty="0" smtClean="0"/>
            <a:t>_</a:t>
          </a:r>
          <a:r>
            <a:rPr lang="hu-HU" sz="2300" kern="1200" dirty="0" err="1" smtClean="0"/>
            <a:t>person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err="1" smtClean="0"/>
            <a:t>ds</a:t>
          </a:r>
          <a:r>
            <a:rPr lang="hu-HU" sz="2300" kern="1200" dirty="0" smtClean="0"/>
            <a:t>_</a:t>
          </a:r>
          <a:r>
            <a:rPr lang="hu-HU" sz="2300" kern="1200" dirty="0" err="1" smtClean="0"/>
            <a:t>group</a:t>
          </a:r>
          <a:endParaRPr lang="hu-HU" sz="2300" kern="1200" dirty="0"/>
        </a:p>
      </dsp:txBody>
      <dsp:txXfrm>
        <a:off x="0" y="353197"/>
        <a:ext cx="3962400" cy="1340325"/>
      </dsp:txXfrm>
    </dsp:sp>
    <dsp:sp modelId="{D9376CA6-A90C-41A3-BCB4-27ED53F39658}">
      <dsp:nvSpPr>
        <dsp:cNvPr id="0" name=""/>
        <dsp:cNvSpPr/>
      </dsp:nvSpPr>
      <dsp:spPr>
        <a:xfrm>
          <a:off x="198120" y="13717"/>
          <a:ext cx="277368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err="1" smtClean="0"/>
            <a:t>directory</a:t>
          </a:r>
          <a:r>
            <a:rPr lang="hu-HU" sz="2300" kern="1200" dirty="0" smtClean="0"/>
            <a:t>\</a:t>
          </a:r>
          <a:r>
            <a:rPr lang="hu-HU" sz="2300" kern="1200" dirty="0" err="1" smtClean="0"/>
            <a:t>ldap</a:t>
          </a:r>
          <a:endParaRPr lang="hu-HU" sz="2300" kern="1200" dirty="0"/>
        </a:p>
      </dsp:txBody>
      <dsp:txXfrm>
        <a:off x="231264" y="46861"/>
        <a:ext cx="2707392" cy="612672"/>
      </dsp:txXfrm>
    </dsp:sp>
    <dsp:sp modelId="{36FF1D78-5F29-48A2-AD99-F859BA8E6D30}">
      <dsp:nvSpPr>
        <dsp:cNvPr id="0" name=""/>
        <dsp:cNvSpPr/>
      </dsp:nvSpPr>
      <dsp:spPr>
        <a:xfrm>
          <a:off x="0" y="2157202"/>
          <a:ext cx="3962400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479044" rIns="30752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err="1" smtClean="0"/>
            <a:t>SqlService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err="1" smtClean="0"/>
            <a:t>ServerSettings</a:t>
          </a:r>
          <a:endParaRPr lang="hu-HU" sz="2300" kern="1200" dirty="0"/>
        </a:p>
      </dsp:txBody>
      <dsp:txXfrm>
        <a:off x="0" y="2157202"/>
        <a:ext cx="3962400" cy="1340325"/>
      </dsp:txXfrm>
    </dsp:sp>
    <dsp:sp modelId="{6E324B92-0202-4BF2-8683-8B94C532C676}">
      <dsp:nvSpPr>
        <dsp:cNvPr id="0" name=""/>
        <dsp:cNvSpPr/>
      </dsp:nvSpPr>
      <dsp:spPr>
        <a:xfrm>
          <a:off x="198120" y="1817722"/>
          <a:ext cx="277368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Microsoft\</a:t>
          </a:r>
          <a:r>
            <a:rPr lang="hu-HU" sz="2300" kern="1200" dirty="0" err="1" smtClean="0"/>
            <a:t>SqlServer</a:t>
          </a:r>
          <a:endParaRPr lang="hu-HU" sz="2300" kern="1200" dirty="0"/>
        </a:p>
      </dsp:txBody>
      <dsp:txXfrm>
        <a:off x="231264" y="1850866"/>
        <a:ext cx="2707392" cy="612672"/>
      </dsp:txXfrm>
    </dsp:sp>
    <dsp:sp modelId="{3C452381-8B65-48F8-B855-17D3F41DEE57}">
      <dsp:nvSpPr>
        <dsp:cNvPr id="0" name=""/>
        <dsp:cNvSpPr/>
      </dsp:nvSpPr>
      <dsp:spPr>
        <a:xfrm>
          <a:off x="0" y="3961207"/>
          <a:ext cx="3962400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479044" rIns="30752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err="1" smtClean="0"/>
            <a:t>IANet</a:t>
          </a:r>
          <a:r>
            <a:rPr lang="hu-HU" sz="2300" kern="1200" dirty="0" smtClean="0"/>
            <a:t>_</a:t>
          </a:r>
          <a:r>
            <a:rPr lang="hu-HU" sz="2300" kern="1200" dirty="0" err="1" smtClean="0"/>
            <a:t>EthernetAdapter</a:t>
          </a:r>
          <a:endParaRPr lang="hu-HU" sz="2300" kern="1200" dirty="0"/>
        </a:p>
      </dsp:txBody>
      <dsp:txXfrm>
        <a:off x="0" y="3961207"/>
        <a:ext cx="3962400" cy="978075"/>
      </dsp:txXfrm>
    </dsp:sp>
    <dsp:sp modelId="{A8ABD17A-47B5-4A41-B795-070977A4A82F}">
      <dsp:nvSpPr>
        <dsp:cNvPr id="0" name=""/>
        <dsp:cNvSpPr/>
      </dsp:nvSpPr>
      <dsp:spPr>
        <a:xfrm>
          <a:off x="198120" y="3621727"/>
          <a:ext cx="277368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err="1" smtClean="0"/>
            <a:t>IntelNIC</a:t>
          </a:r>
          <a:endParaRPr lang="hu-HU" sz="2300" kern="1200" dirty="0"/>
        </a:p>
      </dsp:txBody>
      <dsp:txXfrm>
        <a:off x="231264" y="3654871"/>
        <a:ext cx="270739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2016.04.04.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819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et.microsoft.com/en-us/library/dn265975.aspx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</a:t>
            </a:r>
            <a:r>
              <a:rPr lang="hu-HU" dirty="0" smtClean="0"/>
              <a:t>2016. 04. 04.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5507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b="1" dirty="0" smtClean="0"/>
              <a:t>Elemek: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hu-HU" dirty="0" err="1" smtClean="0"/>
              <a:t>Managed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objects</a:t>
            </a:r>
            <a:r>
              <a:rPr lang="hu-HU" baseline="0" dirty="0" smtClean="0"/>
              <a:t>: akiket a WMI kezel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hu-HU" dirty="0" err="1" smtClean="0"/>
              <a:t>Providers</a:t>
            </a:r>
            <a:r>
              <a:rPr lang="hu-HU" dirty="0" smtClean="0"/>
              <a:t>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Managed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objectről</a:t>
            </a:r>
            <a:r>
              <a:rPr lang="hu-HU" baseline="0" dirty="0" smtClean="0"/>
              <a:t> szolgáltat adatokat a WMI interfészének megfelelően. Egy DLL fájlból (megvalósítja az interfész műveleteit), és egy MOF fájlból áll (CIM osztályok, attribútumaik és műveleteik leírása)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hu-HU" baseline="0" dirty="0" smtClean="0"/>
              <a:t>WMI service: beolvassa és létrehozza a névtereket, végrehajtja a fogyasztók műveleteit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hu-HU" baseline="0" dirty="0" err="1" smtClean="0"/>
              <a:t>Consumers</a:t>
            </a:r>
            <a:r>
              <a:rPr lang="hu-HU" baseline="0" dirty="0" smtClean="0"/>
              <a:t>: olyan alkalmazások, amik felhasználják a </a:t>
            </a:r>
            <a:r>
              <a:rPr lang="hu-HU" baseline="0" dirty="0" err="1" smtClean="0"/>
              <a:t>WMI-t</a:t>
            </a:r>
            <a:r>
              <a:rPr lang="hu-HU" baseline="0" dirty="0" smtClean="0"/>
              <a:t> (pl. felügyeleti szoftverek, </a:t>
            </a:r>
            <a:r>
              <a:rPr lang="hu-HU" baseline="0" dirty="0" err="1" smtClean="0"/>
              <a:t>szkriptek</a:t>
            </a:r>
            <a:r>
              <a:rPr lang="hu-HU" baseline="0" dirty="0" smtClean="0"/>
              <a:t>, stb.)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3942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2646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MOF fájlokat általában át kell másolni</a:t>
            </a:r>
            <a:r>
              <a:rPr lang="hu-HU" baseline="0" dirty="0" smtClean="0"/>
              <a:t> valahova, hogy meg tudjuk nézni őket.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0273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9949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Leírás: MSDN. </a:t>
            </a:r>
            <a:r>
              <a:rPr lang="hu-HU" b="1" dirty="0" smtClean="0"/>
              <a:t>ASSOCIATORS OF </a:t>
            </a:r>
            <a:r>
              <a:rPr lang="hu-HU" b="1" dirty="0" err="1" smtClean="0"/>
              <a:t>Statement</a:t>
            </a:r>
            <a:r>
              <a:rPr lang="hu-HU" b="1" dirty="0" smtClean="0"/>
              <a:t>, </a:t>
            </a:r>
            <a:r>
              <a:rPr lang="hu-HU" b="0" dirty="0" smtClean="0"/>
              <a:t>http://msdn.microsoft.com/en-us/library/aa384793%28v=vs.85%29.aspx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3162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1518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err="1" smtClean="0"/>
              <a:t>Get-CimInstance</a:t>
            </a:r>
            <a:r>
              <a:rPr lang="hu-HU" dirty="0" smtClean="0"/>
              <a:t> Win32_</a:t>
            </a:r>
            <a:r>
              <a:rPr lang="hu-HU" dirty="0" err="1" smtClean="0"/>
              <a:t>Processor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/>
              <a:t>Get-CimInstance</a:t>
            </a:r>
            <a:r>
              <a:rPr lang="hu-HU" dirty="0" smtClean="0"/>
              <a:t> Win32_</a:t>
            </a:r>
            <a:r>
              <a:rPr lang="hu-HU" dirty="0" err="1" smtClean="0"/>
              <a:t>Processor</a:t>
            </a:r>
            <a:r>
              <a:rPr lang="hu-HU" baseline="0" dirty="0" smtClean="0"/>
              <a:t> | </a:t>
            </a:r>
            <a:r>
              <a:rPr lang="hu-HU" baseline="0" dirty="0" err="1" smtClean="0"/>
              <a:t>Get-Member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E9B10A-97BB-4738-AF67-0ECE563C8DD3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5981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smtClean="0"/>
              <a:t>(</a:t>
            </a:r>
            <a:r>
              <a:rPr lang="hu-HU" dirty="0" err="1" smtClean="0"/>
              <a:t>Get-CimClass</a:t>
            </a:r>
            <a:r>
              <a:rPr lang="hu-HU" dirty="0" smtClean="0"/>
              <a:t> </a:t>
            </a:r>
            <a:r>
              <a:rPr lang="hu-HU" dirty="0" err="1" smtClean="0"/>
              <a:t>-Namespace</a:t>
            </a:r>
            <a:r>
              <a:rPr lang="hu-HU" dirty="0" smtClean="0"/>
              <a:t> "</a:t>
            </a:r>
            <a:r>
              <a:rPr lang="hu-HU" dirty="0" err="1" smtClean="0"/>
              <a:t>root</a:t>
            </a:r>
            <a:r>
              <a:rPr lang="hu-HU" dirty="0" smtClean="0"/>
              <a:t>/cimv2").</a:t>
            </a:r>
            <a:r>
              <a:rPr lang="hu-HU" dirty="0" err="1" smtClean="0"/>
              <a:t>count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3F5921-1823-4061-A533-6D62BE22F694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4595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Get-CimClass</a:t>
            </a:r>
            <a:r>
              <a:rPr lang="hu-HU" dirty="0" smtClean="0"/>
              <a:t> </a:t>
            </a:r>
            <a:r>
              <a:rPr lang="hu-HU" dirty="0" err="1" smtClean="0"/>
              <a:t>-ClassName</a:t>
            </a:r>
            <a:r>
              <a:rPr lang="hu-HU" dirty="0" smtClean="0"/>
              <a:t> *</a:t>
            </a:r>
            <a:r>
              <a:rPr lang="hu-HU" dirty="0" err="1" smtClean="0"/>
              <a:t>memory</a:t>
            </a:r>
            <a:r>
              <a:rPr lang="hu-HU" dirty="0" smtClean="0"/>
              <a:t>*</a:t>
            </a:r>
          </a:p>
          <a:p>
            <a:endParaRPr lang="hu-HU" dirty="0" smtClean="0"/>
          </a:p>
          <a:p>
            <a:r>
              <a:rPr lang="en-US" dirty="0" smtClean="0"/>
              <a:t>Get-</a:t>
            </a:r>
            <a:r>
              <a:rPr lang="en-US" dirty="0" err="1" smtClean="0"/>
              <a:t>CimInstance</a:t>
            </a:r>
            <a:r>
              <a:rPr lang="en-US" dirty="0" smtClean="0"/>
              <a:t> -Class Win32_Service -Filter "Name = 'w32time'" | select </a:t>
            </a:r>
            <a:r>
              <a:rPr lang="en-US" dirty="0" err="1" smtClean="0"/>
              <a:t>DisplayName</a:t>
            </a:r>
            <a:r>
              <a:rPr lang="en-US" dirty="0" smtClean="0"/>
              <a:t>, Status, Started | </a:t>
            </a:r>
            <a:r>
              <a:rPr lang="en-US" dirty="0" err="1" smtClean="0"/>
              <a:t>fl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0899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smtClean="0"/>
              <a:t>Eredeti elérés: PowerShell WMI Explorer letöltése, http://thepowershellguy.com/blogs/posh/pages/powershell-wmi-explorer.aspx</a:t>
            </a:r>
          </a:p>
          <a:p>
            <a:r>
              <a:rPr lang="hu-HU" dirty="0" smtClean="0"/>
              <a:t>Ez a link már nem működik, de </a:t>
            </a:r>
            <a:r>
              <a:rPr lang="hu-HU" baseline="0" dirty="0" smtClean="0"/>
              <a:t>innen elérhető: </a:t>
            </a:r>
            <a:r>
              <a:rPr lang="hu-HU" dirty="0" smtClean="0"/>
              <a:t>http://mit.bme.hu/~micskeiz/files/WpfWmiExplorer.zip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0E75F-03C9-456E-9428-C2DDA987441C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2375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4231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Get-CimAssociatedInstance</a:t>
            </a:r>
            <a:r>
              <a:rPr lang="hu-HU" dirty="0" smtClean="0"/>
              <a:t> </a:t>
            </a:r>
            <a:r>
              <a:rPr lang="hu-HU" dirty="0" err="1" smtClean="0"/>
              <a:t>-InputObject</a:t>
            </a:r>
            <a:r>
              <a:rPr lang="hu-HU" dirty="0" smtClean="0"/>
              <a:t> (</a:t>
            </a:r>
            <a:r>
              <a:rPr lang="hu-HU" dirty="0" err="1" smtClean="0"/>
              <a:t>Get-CimInstance</a:t>
            </a:r>
            <a:r>
              <a:rPr lang="hu-HU" dirty="0" smtClean="0"/>
              <a:t> </a:t>
            </a:r>
            <a:r>
              <a:rPr lang="hu-HU" dirty="0" err="1" smtClean="0"/>
              <a:t>-ClassName</a:t>
            </a:r>
            <a:r>
              <a:rPr lang="hu-HU" dirty="0" smtClean="0"/>
              <a:t> Win32_</a:t>
            </a:r>
            <a:r>
              <a:rPr lang="hu-HU" dirty="0" err="1" smtClean="0"/>
              <a:t>Processor</a:t>
            </a:r>
            <a:r>
              <a:rPr lang="hu-HU" dirty="0" smtClean="0"/>
              <a:t>) | </a:t>
            </a:r>
            <a:r>
              <a:rPr lang="hu-HU" dirty="0" err="1" smtClean="0"/>
              <a:t>Select-Object</a:t>
            </a:r>
            <a:r>
              <a:rPr lang="hu-HU" dirty="0" smtClean="0"/>
              <a:t> </a:t>
            </a:r>
            <a:r>
              <a:rPr lang="hu-HU" dirty="0" err="1" smtClean="0"/>
              <a:t>Name</a:t>
            </a:r>
            <a:r>
              <a:rPr lang="hu-HU" dirty="0" smtClean="0"/>
              <a:t>, </a:t>
            </a:r>
            <a:r>
              <a:rPr lang="hu-HU" dirty="0" err="1" smtClean="0"/>
              <a:t>CimClass</a:t>
            </a:r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Get-</a:t>
            </a:r>
            <a:r>
              <a:rPr lang="en-US" dirty="0" err="1" smtClean="0"/>
              <a:t>CimInstance</a:t>
            </a:r>
            <a:r>
              <a:rPr lang="en-US" dirty="0" smtClean="0"/>
              <a:t> Win32_DependentService | Select-Object Antecedent, Dependent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7024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Micskei Zoltán.</a:t>
            </a:r>
            <a:r>
              <a:rPr lang="hu-HU" baseline="0" dirty="0" smtClean="0"/>
              <a:t>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WMI kapcsolatok megjelenítése </a:t>
            </a:r>
            <a:r>
              <a:rPr lang="hu-HU" baseline="0" dirty="0" smtClean="0"/>
              <a:t>URL: http://blog.inf.mit.bme.hu/?p=437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2034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Get-Command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-Module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CimCmdlets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0048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Lásd még: MDSN. </a:t>
            </a:r>
            <a:r>
              <a:rPr lang="hu-HU" b="1" dirty="0" err="1" smtClean="0"/>
              <a:t>Getting</a:t>
            </a:r>
            <a:r>
              <a:rPr lang="hu-HU" b="1" dirty="0" smtClean="0"/>
              <a:t> </a:t>
            </a:r>
            <a:r>
              <a:rPr lang="hu-HU" b="1" dirty="0" err="1" smtClean="0"/>
              <a:t>started</a:t>
            </a:r>
            <a:r>
              <a:rPr lang="hu-HU" b="1" dirty="0" smtClean="0"/>
              <a:t> </a:t>
            </a:r>
            <a:r>
              <a:rPr lang="hu-HU" b="1" dirty="0" err="1" smtClean="0"/>
              <a:t>with</a:t>
            </a:r>
            <a:r>
              <a:rPr lang="hu-HU" b="1" dirty="0" smtClean="0"/>
              <a:t> CDXML </a:t>
            </a:r>
            <a:r>
              <a:rPr lang="hu-HU" dirty="0" smtClean="0"/>
              <a:t>URL:</a:t>
            </a:r>
            <a:r>
              <a:rPr lang="hu-HU" baseline="0" dirty="0" smtClean="0"/>
              <a:t> </a:t>
            </a:r>
            <a:r>
              <a:rPr lang="hu-HU" dirty="0" smtClean="0"/>
              <a:t>http://msdn.microsoft.com/en-us/library/windows/desktop/jj542525(v=vs.85).aspx</a:t>
            </a:r>
          </a:p>
          <a:p>
            <a:endParaRPr 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2378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74785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8921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6827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smtClean="0"/>
              <a:t>&lt;s:</a:t>
            </a:r>
            <a:r>
              <a:rPr lang="hu-HU" dirty="0" err="1" smtClean="0"/>
              <a:t>Header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&lt;</a:t>
            </a:r>
            <a:r>
              <a:rPr lang="hu-HU" dirty="0" err="1" smtClean="0"/>
              <a:t>wsa</a:t>
            </a:r>
            <a:r>
              <a:rPr lang="hu-HU" dirty="0" smtClean="0"/>
              <a:t>:</a:t>
            </a:r>
            <a:r>
              <a:rPr lang="hu-HU" dirty="0" err="1" smtClean="0"/>
              <a:t>To</a:t>
            </a:r>
            <a:r>
              <a:rPr lang="hu-HU" dirty="0" smtClean="0"/>
              <a:t>&gt; </a:t>
            </a:r>
            <a:r>
              <a:rPr lang="hu-HU" dirty="0" err="1" smtClean="0"/>
              <a:t>Address</a:t>
            </a:r>
            <a:r>
              <a:rPr lang="hu-HU" dirty="0" smtClean="0"/>
              <a:t> &lt;/</a:t>
            </a:r>
            <a:r>
              <a:rPr lang="hu-HU" dirty="0" err="1" smtClean="0"/>
              <a:t>wsa</a:t>
            </a:r>
            <a:r>
              <a:rPr lang="hu-HU" dirty="0" smtClean="0"/>
              <a:t>:</a:t>
            </a:r>
            <a:r>
              <a:rPr lang="hu-HU" dirty="0" err="1" smtClean="0"/>
              <a:t>To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&lt;</a:t>
            </a:r>
            <a:r>
              <a:rPr lang="hu-HU" dirty="0" err="1" smtClean="0"/>
              <a:t>wsa</a:t>
            </a:r>
            <a:r>
              <a:rPr lang="hu-HU" dirty="0" smtClean="0"/>
              <a:t>:Action&gt; </a:t>
            </a:r>
            <a:r>
              <a:rPr lang="hu-HU" dirty="0" err="1" smtClean="0"/>
              <a:t>Action</a:t>
            </a:r>
            <a:r>
              <a:rPr lang="hu-HU" dirty="0" smtClean="0"/>
              <a:t> URI &lt;/</a:t>
            </a:r>
            <a:r>
              <a:rPr lang="hu-HU" dirty="0" err="1" smtClean="0"/>
              <a:t>wsa</a:t>
            </a:r>
            <a:r>
              <a:rPr lang="hu-HU" dirty="0" smtClean="0"/>
              <a:t>:Action&gt;</a:t>
            </a:r>
          </a:p>
          <a:p>
            <a:r>
              <a:rPr lang="hu-HU" dirty="0" smtClean="0"/>
              <a:t>  &lt;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ResourceURI</a:t>
            </a:r>
            <a:r>
              <a:rPr lang="hu-HU" dirty="0" smtClean="0"/>
              <a:t>&gt;</a:t>
            </a:r>
            <a:r>
              <a:rPr lang="hu-HU" dirty="0" err="1" smtClean="0"/>
              <a:t>resURI</a:t>
            </a:r>
            <a:r>
              <a:rPr lang="hu-HU" dirty="0" smtClean="0"/>
              <a:t>&lt;/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ResourceURI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&lt;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SelectorSet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  &lt;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Selector</a:t>
            </a:r>
            <a:r>
              <a:rPr lang="hu-HU" dirty="0" smtClean="0"/>
              <a:t> </a:t>
            </a:r>
            <a:r>
              <a:rPr lang="hu-HU" dirty="0" err="1" smtClean="0"/>
              <a:t>Name</a:t>
            </a:r>
            <a:r>
              <a:rPr lang="hu-HU" dirty="0" smtClean="0"/>
              <a:t>="</a:t>
            </a:r>
            <a:r>
              <a:rPr lang="hu-HU" dirty="0" err="1" smtClean="0"/>
              <a:t>Selector-name</a:t>
            </a:r>
            <a:r>
              <a:rPr lang="hu-HU" dirty="0" smtClean="0"/>
              <a:t>"&gt;</a:t>
            </a:r>
          </a:p>
          <a:p>
            <a:r>
              <a:rPr lang="hu-HU" dirty="0" smtClean="0"/>
              <a:t>       </a:t>
            </a:r>
            <a:r>
              <a:rPr lang="hu-HU" dirty="0" err="1" smtClean="0"/>
              <a:t>Selector-value</a:t>
            </a:r>
            <a:endParaRPr lang="hu-HU" dirty="0" smtClean="0"/>
          </a:p>
          <a:p>
            <a:r>
              <a:rPr lang="hu-HU" dirty="0" smtClean="0"/>
              <a:t>    &lt;/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Selector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&lt;/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SelectorSet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...</a:t>
            </a:r>
          </a:p>
          <a:p>
            <a:r>
              <a:rPr lang="hu-HU" dirty="0" smtClean="0"/>
              <a:t>&lt;/s:</a:t>
            </a:r>
            <a:r>
              <a:rPr lang="hu-HU" dirty="0" err="1" smtClean="0"/>
              <a:t>Header</a:t>
            </a:r>
            <a:r>
              <a:rPr lang="hu-HU" dirty="0" smtClean="0"/>
              <a:t>&gt; </a:t>
            </a:r>
          </a:p>
          <a:p>
            <a:endParaRPr lang="hu-HU" dirty="0" smtClean="0"/>
          </a:p>
          <a:p>
            <a:pPr marL="171450" indent="-171450">
              <a:buFontTx/>
              <a:buChar char="-"/>
            </a:pPr>
            <a:r>
              <a:rPr lang="hu-HU" dirty="0" smtClean="0"/>
              <a:t>A </a:t>
            </a:r>
            <a:r>
              <a:rPr lang="hu-HU" dirty="0" err="1" smtClean="0"/>
              <a:t>ResourceURI</a:t>
            </a:r>
            <a:r>
              <a:rPr lang="hu-HU" dirty="0" smtClean="0"/>
              <a:t> tipikusan egy osztályt</a:t>
            </a:r>
            <a:r>
              <a:rPr lang="hu-HU" baseline="0" dirty="0" smtClean="0"/>
              <a:t> azonosít, és a </a:t>
            </a:r>
            <a:r>
              <a:rPr lang="hu-HU" baseline="0" dirty="0" err="1" smtClean="0"/>
              <a:t>Selectorok</a:t>
            </a:r>
            <a:r>
              <a:rPr lang="hu-HU" baseline="0" dirty="0" smtClean="0"/>
              <a:t> segítségével azonosítjuk, hogy az osztály melyik példányát akarjuk elérni.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Ezen kívül még minden üzenet szokott kapni egy </a:t>
            </a:r>
            <a:r>
              <a:rPr lang="hu-HU" baseline="0" dirty="0" err="1" smtClean="0"/>
              <a:t>MessageID</a:t>
            </a:r>
            <a:r>
              <a:rPr lang="hu-HU" baseline="0" dirty="0" smtClean="0"/>
              <a:t> egyedi azonosítót, amire egy másik üzenetben a </a:t>
            </a:r>
            <a:r>
              <a:rPr lang="hu-HU" baseline="0" dirty="0" err="1" smtClean="0"/>
              <a:t>RelatesTo</a:t>
            </a:r>
            <a:r>
              <a:rPr lang="hu-HU" baseline="0" dirty="0" smtClean="0"/>
              <a:t> fejléc elemmel tudunk hivatkozni.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(Az üzenet a </a:t>
            </a:r>
            <a:r>
              <a:rPr lang="hu-HU" dirty="0" err="1" smtClean="0"/>
              <a:t>WS-Management</a:t>
            </a:r>
            <a:r>
              <a:rPr lang="hu-HU" dirty="0" smtClean="0"/>
              <a:t> úgynevezett </a:t>
            </a:r>
            <a:r>
              <a:rPr lang="hu-HU" dirty="0" err="1" smtClean="0"/>
              <a:t>default</a:t>
            </a:r>
            <a:r>
              <a:rPr lang="hu-HU" dirty="0" smtClean="0"/>
              <a:t> </a:t>
            </a:r>
            <a:r>
              <a:rPr lang="hu-HU" dirty="0" err="1" smtClean="0"/>
              <a:t>addressing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baseline="0" dirty="0" smtClean="0"/>
              <a:t> címzési módszerét használja, ezen kívül lehetne még másfajtákat alkalmazni.</a:t>
            </a:r>
            <a:r>
              <a:rPr lang="hu-HU" dirty="0" smtClean="0"/>
              <a:t>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27224-55F7-4091-8B30-22D8491BEEFD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2645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Példa EPR:</a:t>
            </a:r>
          </a:p>
          <a:p>
            <a:endParaRPr lang="hu-HU" dirty="0" smtClean="0"/>
          </a:p>
          <a:p>
            <a:r>
              <a:rPr lang="hu-HU" dirty="0" smtClean="0"/>
              <a:t>&lt;</a:t>
            </a:r>
            <a:r>
              <a:rPr lang="hu-HU" dirty="0" err="1" smtClean="0"/>
              <a:t>wsa</a:t>
            </a:r>
            <a:r>
              <a:rPr lang="hu-HU" dirty="0" smtClean="0"/>
              <a:t>:</a:t>
            </a:r>
            <a:r>
              <a:rPr lang="hu-HU" dirty="0" err="1" smtClean="0"/>
              <a:t>EndpointReference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&lt;</a:t>
            </a:r>
            <a:r>
              <a:rPr lang="hu-HU" dirty="0" err="1" smtClean="0"/>
              <a:t>wsa</a:t>
            </a:r>
            <a:r>
              <a:rPr lang="hu-HU" dirty="0" smtClean="0"/>
              <a:t>:</a:t>
            </a:r>
            <a:r>
              <a:rPr lang="hu-HU" dirty="0" err="1" smtClean="0"/>
              <a:t>Address</a:t>
            </a:r>
            <a:r>
              <a:rPr lang="hu-HU" dirty="0" smtClean="0"/>
              <a:t>&gt;http://123.99.222.36/</a:t>
            </a:r>
            <a:r>
              <a:rPr lang="hu-HU" dirty="0" err="1" smtClean="0"/>
              <a:t>wsman</a:t>
            </a:r>
            <a:r>
              <a:rPr lang="hu-HU" dirty="0" smtClean="0"/>
              <a:t>&lt;/</a:t>
            </a:r>
            <a:r>
              <a:rPr lang="hu-HU" dirty="0" err="1" smtClean="0"/>
              <a:t>wsa</a:t>
            </a:r>
            <a:r>
              <a:rPr lang="hu-HU" dirty="0" smtClean="0"/>
              <a:t>:</a:t>
            </a:r>
            <a:r>
              <a:rPr lang="hu-HU" dirty="0" err="1" smtClean="0"/>
              <a:t>Address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&lt;</a:t>
            </a:r>
            <a:r>
              <a:rPr lang="hu-HU" dirty="0" err="1" smtClean="0"/>
              <a:t>wsa</a:t>
            </a:r>
            <a:r>
              <a:rPr lang="hu-HU" dirty="0" smtClean="0"/>
              <a:t>:</a:t>
            </a:r>
            <a:r>
              <a:rPr lang="hu-HU" dirty="0" err="1" smtClean="0"/>
              <a:t>ReferenceParameters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  &lt;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ResourceURI</a:t>
            </a:r>
            <a:r>
              <a:rPr lang="hu-HU" dirty="0" smtClean="0"/>
              <a:t>&gt;http://example.org/hardware/physDisk&lt;/wsman:ResourceURI&gt;</a:t>
            </a:r>
          </a:p>
          <a:p>
            <a:r>
              <a:rPr lang="hu-HU" dirty="0" smtClean="0"/>
              <a:t>    &lt;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SelectorSet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	  &lt;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Selector</a:t>
            </a:r>
            <a:r>
              <a:rPr lang="hu-HU" dirty="0" smtClean="0"/>
              <a:t> </a:t>
            </a:r>
            <a:r>
              <a:rPr lang="hu-HU" dirty="0" err="1" smtClean="0"/>
              <a:t>Name</a:t>
            </a:r>
            <a:r>
              <a:rPr lang="hu-HU" dirty="0" smtClean="0"/>
              <a:t>="LUN"&gt;2&lt;/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Selector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	&lt;/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SelectorSet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&lt;/</a:t>
            </a:r>
            <a:r>
              <a:rPr lang="hu-HU" dirty="0" err="1" smtClean="0"/>
              <a:t>wsa</a:t>
            </a:r>
            <a:r>
              <a:rPr lang="hu-HU" dirty="0" smtClean="0"/>
              <a:t>:</a:t>
            </a:r>
            <a:r>
              <a:rPr lang="hu-HU" dirty="0" err="1" smtClean="0"/>
              <a:t>ReferenceParameters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&lt;/</a:t>
            </a:r>
            <a:r>
              <a:rPr lang="hu-HU" dirty="0" err="1" smtClean="0"/>
              <a:t>wsa</a:t>
            </a:r>
            <a:r>
              <a:rPr lang="hu-HU" dirty="0" smtClean="0"/>
              <a:t>:</a:t>
            </a:r>
            <a:r>
              <a:rPr lang="hu-HU" dirty="0" err="1" smtClean="0"/>
              <a:t>EndpointReference</a:t>
            </a:r>
            <a:r>
              <a:rPr lang="hu-HU" dirty="0" smtClean="0"/>
              <a:t>&gt;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2707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hu-HU" dirty="0" smtClean="0"/>
              <a:t>ENUMERATE</a:t>
            </a:r>
            <a:r>
              <a:rPr lang="hu-HU" baseline="0" dirty="0" smtClean="0"/>
              <a:t> esetén a legegyszerűbb esetben először egy úgynevezett </a:t>
            </a:r>
            <a:r>
              <a:rPr lang="hu-HU" baseline="0" dirty="0" err="1" smtClean="0"/>
              <a:t>enumeration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contextet</a:t>
            </a:r>
            <a:r>
              <a:rPr lang="hu-HU" baseline="0" dirty="0" smtClean="0"/>
              <a:t> kap vissza a kliens, és ebből tudja az elemeket PULL segítségével lekérni.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Események kezelésével nem fogunk most foglalkozni, az túlmutat a tárgy keretein.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Az</a:t>
            </a:r>
            <a:r>
              <a:rPr lang="hu-HU" baseline="0" dirty="0" smtClean="0"/>
              <a:t> IDENTIFY igazából teljesen más címzést és XML elemeket használó művelet (pl. nem kell neki </a:t>
            </a:r>
            <a:r>
              <a:rPr lang="hu-HU" baseline="0" dirty="0" err="1" smtClean="0"/>
              <a:t>ResourceURI-t</a:t>
            </a:r>
            <a:r>
              <a:rPr lang="hu-HU" baseline="0" dirty="0" smtClean="0"/>
              <a:t> megadni), de a teljesség kedvéért itt is megemlítjük.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0321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Ez volt az általános séma, amit előző előadáson felrajzoltunk.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1303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u="none" dirty="0" smtClean="0"/>
              <a:t>DMTF. „WS-Management CIM Binding Specification”, 1.1.0, DSP0227. URL: http://www.dmtf.org/sites/default/files/standards/documents/DSP0227_1.1.0.pdf</a:t>
            </a:r>
            <a:endParaRPr lang="hu-HU" u="none" dirty="0" smtClean="0"/>
          </a:p>
          <a:p>
            <a:pPr marL="171450" indent="-171450">
              <a:buFontTx/>
              <a:buChar char="-"/>
            </a:pPr>
            <a:r>
              <a:rPr lang="en-US" u="none" dirty="0" smtClean="0"/>
              <a:t>DMTF. „</a:t>
            </a:r>
            <a:r>
              <a:rPr lang="hu-HU" dirty="0" smtClean="0"/>
              <a:t>WS-CIM </a:t>
            </a:r>
            <a:r>
              <a:rPr lang="hu-HU" dirty="0" err="1" smtClean="0"/>
              <a:t>Mapping</a:t>
            </a:r>
            <a:r>
              <a:rPr lang="hu-HU" dirty="0" smtClean="0"/>
              <a:t> </a:t>
            </a:r>
            <a:r>
              <a:rPr lang="hu-HU" dirty="0" err="1" smtClean="0"/>
              <a:t>Specification</a:t>
            </a:r>
            <a:r>
              <a:rPr lang="en-US" u="none" dirty="0" smtClean="0"/>
              <a:t>”, 1.</a:t>
            </a:r>
            <a:r>
              <a:rPr lang="hu-HU" u="none" dirty="0" smtClean="0"/>
              <a:t>0</a:t>
            </a:r>
            <a:r>
              <a:rPr lang="en-US" u="none" dirty="0" smtClean="0"/>
              <a:t>.</a:t>
            </a:r>
            <a:r>
              <a:rPr lang="hu-HU" u="none" dirty="0" smtClean="0"/>
              <a:t>2</a:t>
            </a:r>
            <a:r>
              <a:rPr lang="en-US" u="none" dirty="0" smtClean="0"/>
              <a:t>, DSP02</a:t>
            </a:r>
            <a:r>
              <a:rPr lang="hu-HU" u="none" dirty="0" smtClean="0"/>
              <a:t>30</a:t>
            </a:r>
            <a:r>
              <a:rPr lang="en-US" u="none" dirty="0" smtClean="0"/>
              <a:t>. URL:</a:t>
            </a:r>
            <a:r>
              <a:rPr lang="hu-HU" u="none" dirty="0" smtClean="0"/>
              <a:t> http://www.dmtf.org/sites/default/files/standards/documents/DSP0230_1.0.2.pdf</a:t>
            </a:r>
          </a:p>
          <a:p>
            <a:pPr marL="171450" indent="-171450">
              <a:buFontTx/>
              <a:buChar char="-"/>
            </a:pPr>
            <a:r>
              <a:rPr lang="hu-HU" u="none" dirty="0" smtClean="0"/>
              <a:t>A névteret egy speciális</a:t>
            </a:r>
            <a:r>
              <a:rPr lang="hu-HU" u="none" baseline="0" dirty="0" smtClean="0"/>
              <a:t> </a:t>
            </a:r>
            <a:r>
              <a:rPr lang="hu-HU" u="none" baseline="0" dirty="0" err="1" smtClean="0"/>
              <a:t>Selectorban</a:t>
            </a:r>
            <a:r>
              <a:rPr lang="hu-HU" u="none" baseline="0" dirty="0" smtClean="0"/>
              <a:t> kell megadni:</a:t>
            </a:r>
          </a:p>
          <a:p>
            <a:pPr marL="457200" lvl="1" indent="0">
              <a:buFontTx/>
              <a:buNone/>
            </a:pPr>
            <a:r>
              <a:rPr lang="en-US" u="none" dirty="0" smtClean="0"/>
              <a:t>&lt;</a:t>
            </a:r>
            <a:r>
              <a:rPr lang="en-US" u="none" dirty="0" err="1" smtClean="0"/>
              <a:t>wsman:Selector</a:t>
            </a:r>
            <a:r>
              <a:rPr lang="en-US" u="none" dirty="0" smtClean="0"/>
              <a:t> Name="__</a:t>
            </a:r>
            <a:r>
              <a:rPr lang="en-US" u="none" dirty="0" err="1" smtClean="0"/>
              <a:t>cimnamespace</a:t>
            </a:r>
            <a:r>
              <a:rPr lang="en-US" u="none" dirty="0" smtClean="0"/>
              <a:t>"&gt;</a:t>
            </a:r>
            <a:r>
              <a:rPr lang="en-US" u="none" dirty="0" err="1" smtClean="0"/>
              <a:t>xs:anyURI</a:t>
            </a:r>
            <a:r>
              <a:rPr lang="en-US" u="none" dirty="0" smtClean="0"/>
              <a:t>&lt;/</a:t>
            </a:r>
            <a:r>
              <a:rPr lang="en-US" u="none" dirty="0" err="1" smtClean="0"/>
              <a:t>wsman:Selector</a:t>
            </a:r>
            <a:r>
              <a:rPr lang="en-US" u="none" dirty="0" smtClean="0"/>
              <a:t>&gt;</a:t>
            </a:r>
            <a:endParaRPr lang="hu-HU" u="none" dirty="0" smtClean="0"/>
          </a:p>
          <a:p>
            <a:pPr marL="171450" lvl="0" indent="-171450">
              <a:buFontTx/>
              <a:buChar char="-"/>
            </a:pPr>
            <a:r>
              <a:rPr lang="hu-HU" u="none" baseline="0" dirty="0" smtClean="0"/>
              <a:t>Van egy speciális </a:t>
            </a:r>
            <a:r>
              <a:rPr lang="hu-HU" u="none" baseline="0" dirty="0" err="1" smtClean="0"/>
              <a:t>ResurceURI</a:t>
            </a:r>
            <a:r>
              <a:rPr lang="hu-HU" u="none" baseline="0" dirty="0" smtClean="0"/>
              <a:t>, az „</a:t>
            </a:r>
            <a:r>
              <a:rPr lang="hu-HU" u="none" baseline="0" dirty="0" err="1" smtClean="0"/>
              <a:t>All</a:t>
            </a:r>
            <a:r>
              <a:rPr lang="hu-HU" u="none" baseline="0" dirty="0" smtClean="0"/>
              <a:t> </a:t>
            </a:r>
            <a:r>
              <a:rPr lang="hu-HU" u="none" baseline="0" dirty="0" err="1" smtClean="0"/>
              <a:t>Classes</a:t>
            </a:r>
            <a:r>
              <a:rPr lang="hu-HU" u="none" baseline="0" dirty="0" smtClean="0"/>
              <a:t>” URI, amit pl. több osztályt érintő kapcsolatok lekérdezésénél lehet használni:</a:t>
            </a:r>
          </a:p>
          <a:p>
            <a:pPr marL="457200" lvl="1" indent="0">
              <a:buFontTx/>
              <a:buNone/>
            </a:pPr>
            <a:r>
              <a:rPr lang="hu-HU" u="none" dirty="0" smtClean="0"/>
              <a:t>http://schemas.dmtf.org/wbem/wscim/1/*</a:t>
            </a:r>
          </a:p>
          <a:p>
            <a:pPr marL="0" lvl="0" indent="0">
              <a:buFontTx/>
              <a:buNone/>
            </a:pPr>
            <a:r>
              <a:rPr lang="hu-HU" u="none" dirty="0" smtClean="0"/>
              <a:t>-</a:t>
            </a:r>
            <a:r>
              <a:rPr lang="hu-HU" u="none" baseline="0" dirty="0" smtClean="0"/>
              <a:t> </a:t>
            </a:r>
            <a:endParaRPr lang="hu-HU" u="none" dirty="0" smtClean="0"/>
          </a:p>
          <a:p>
            <a:endParaRPr lang="hu-HU" u="non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44739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05/23/06 11:26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9714CA-73B9-46DF-9042-621AEC59984F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1904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90470" name="Text Box 2"/>
          <p:cNvSpPr txBox="1"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 smtClean="0">
              <a:ea typeface="DejaVu Sans"/>
              <a:cs typeface="DejaVu Sans"/>
            </a:endParaRPr>
          </a:p>
        </p:txBody>
      </p:sp>
      <p:sp>
        <p:nvSpPr>
          <p:cNvPr id="190472" name="Rectangle 4"/>
          <p:cNvSpPr>
            <a:spLocks noChangeArrowheads="1"/>
          </p:cNvSpPr>
          <p:nvPr/>
        </p:nvSpPr>
        <p:spPr bwMode="auto">
          <a:xfrm>
            <a:off x="5762625" y="8685213"/>
            <a:ext cx="109378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CB3024A-A686-4A42-9BE0-A1219F909FBE}" type="slidenum">
              <a:rPr lang="en-GB" sz="12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pPr algn="r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31</a:t>
            </a:fld>
            <a:endParaRPr lang="en-GB" sz="12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4872568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1810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9844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8628892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48234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smtClean="0"/>
              <a:t>Egy gépen</a:t>
            </a:r>
            <a:r>
              <a:rPr lang="hu-HU" baseline="0" dirty="0" smtClean="0"/>
              <a:t> több </a:t>
            </a:r>
            <a:r>
              <a:rPr lang="hu-HU" baseline="0" dirty="0" err="1" smtClean="0"/>
              <a:t>listener</a:t>
            </a:r>
            <a:r>
              <a:rPr lang="hu-HU" baseline="0" dirty="0" smtClean="0"/>
              <a:t> is lehet, pl. az </a:t>
            </a:r>
            <a:r>
              <a:rPr lang="hu-HU" baseline="0" dirty="0" err="1" smtClean="0"/>
              <a:t>SSL-t</a:t>
            </a:r>
            <a:r>
              <a:rPr lang="hu-HU" baseline="0" dirty="0" smtClean="0"/>
              <a:t> használóhoz külön egy másik.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888D3-0FCA-40E7-AF33-6E7C2AC6B416}" type="slidenum">
              <a:rPr lang="hu-HU" smtClean="0"/>
              <a:pPr>
                <a:defRPr/>
              </a:pPr>
              <a:t>36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82078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54976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err="1" smtClean="0"/>
              <a:t>Get-WSManInstance</a:t>
            </a:r>
            <a:r>
              <a:rPr lang="hu-HU" dirty="0" smtClean="0"/>
              <a:t> </a:t>
            </a:r>
            <a:r>
              <a:rPr lang="hu-HU" dirty="0" err="1" smtClean="0"/>
              <a:t>-ResourceURI</a:t>
            </a:r>
            <a:r>
              <a:rPr lang="hu-HU" dirty="0" smtClean="0"/>
              <a:t> http://schemas.dmtf.org/wbem/wscim/1/cim-schema/2/Win32_LogicalDisk </a:t>
            </a:r>
            <a:r>
              <a:rPr lang="hu-HU" dirty="0" err="1" smtClean="0"/>
              <a:t>-SelectorSet</a:t>
            </a:r>
            <a:r>
              <a:rPr lang="hu-HU" dirty="0" smtClean="0"/>
              <a:t> @{__</a:t>
            </a:r>
            <a:r>
              <a:rPr lang="hu-HU" dirty="0" err="1" smtClean="0"/>
              <a:t>cimnamespace</a:t>
            </a:r>
            <a:r>
              <a:rPr lang="hu-HU" dirty="0" smtClean="0"/>
              <a:t>="</a:t>
            </a:r>
            <a:r>
              <a:rPr lang="hu-HU" dirty="0" err="1" smtClean="0"/>
              <a:t>root</a:t>
            </a:r>
            <a:r>
              <a:rPr lang="hu-HU" dirty="0" smtClean="0"/>
              <a:t>/cimv2"; </a:t>
            </a:r>
            <a:r>
              <a:rPr lang="hu-HU" dirty="0" err="1" smtClean="0"/>
              <a:t>DeviceID</a:t>
            </a:r>
            <a:r>
              <a:rPr lang="hu-HU" dirty="0" smtClean="0"/>
              <a:t>="C:"} </a:t>
            </a:r>
            <a:r>
              <a:rPr lang="hu-HU" dirty="0" err="1" smtClean="0"/>
              <a:t>-ComputerName</a:t>
            </a:r>
            <a:r>
              <a:rPr lang="hu-HU" dirty="0" smtClean="0"/>
              <a:t> 10.6.17.44  </a:t>
            </a:r>
            <a:r>
              <a:rPr lang="hu-HU" dirty="0" err="1" smtClean="0"/>
              <a:t>-Credential</a:t>
            </a:r>
            <a:r>
              <a:rPr lang="hu-HU" dirty="0" smtClean="0"/>
              <a:t> </a:t>
            </a:r>
            <a:r>
              <a:rPr lang="hu-HU" dirty="0" err="1" smtClean="0"/>
              <a:t>$cred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23721E-FD63-4187-A580-8B22EE717F77}" type="slidenum">
              <a:rPr lang="hu-HU" smtClean="0"/>
              <a:pPr>
                <a:defRPr/>
              </a:pPr>
              <a:t>38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11825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Figyelem: a</a:t>
            </a:r>
            <a:r>
              <a:rPr lang="hu-HU" baseline="0" dirty="0" smtClean="0"/>
              <a:t> WSMAN </a:t>
            </a:r>
            <a:r>
              <a:rPr lang="hu-HU" baseline="0" dirty="0" err="1" smtClean="0"/>
              <a:t>ResourceURI</a:t>
            </a:r>
            <a:r>
              <a:rPr lang="hu-HU" baseline="0" dirty="0" smtClean="0"/>
              <a:t> más, mint a CIM </a:t>
            </a:r>
            <a:r>
              <a:rPr lang="hu-HU" baseline="0" dirty="0" err="1" smtClean="0"/>
              <a:t>object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path-ban</a:t>
            </a:r>
            <a:r>
              <a:rPr lang="hu-HU" baseline="0" dirty="0" smtClean="0"/>
              <a:t> szereplő URL!</a:t>
            </a:r>
          </a:p>
          <a:p>
            <a:endParaRPr lang="hu-HU" baseline="0" dirty="0" smtClean="0"/>
          </a:p>
          <a:p>
            <a:r>
              <a:rPr lang="hu-HU" baseline="0" dirty="0" smtClean="0"/>
              <a:t>Ha több kulcs tulajdonsága lenne az adott osztálynak, akkor azokat + jellel lehet elválasztani. De ebben az esetben érdemesebb inkább már a </a:t>
            </a:r>
            <a:r>
              <a:rPr lang="hu-HU" baseline="0" dirty="0" err="1" smtClean="0"/>
              <a:t>-SelectorSet</a:t>
            </a:r>
            <a:r>
              <a:rPr lang="hu-HU" baseline="0" dirty="0" smtClean="0"/>
              <a:t> paramétert használni, és ott egy </a:t>
            </a:r>
            <a:r>
              <a:rPr lang="hu-HU" baseline="0" dirty="0" err="1" smtClean="0"/>
              <a:t>hash</a:t>
            </a:r>
            <a:r>
              <a:rPr lang="hu-HU" baseline="0" dirty="0" smtClean="0"/>
              <a:t> táblában lehet megadni.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491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0072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Figyeljünk arra, hogy más URL </a:t>
            </a:r>
            <a:r>
              <a:rPr lang="hu-HU" dirty="0" err="1" smtClean="0"/>
              <a:t>prefixet</a:t>
            </a:r>
            <a:r>
              <a:rPr lang="hu-HU" dirty="0" smtClean="0"/>
              <a:t> kell</a:t>
            </a:r>
            <a:r>
              <a:rPr lang="hu-HU" baseline="0" dirty="0" smtClean="0"/>
              <a:t> használni ha WMI specifikus osztályt, és mást, ha DMTF szabványos osztályt akarunk lekérdezni (különböző platformok közötti lekérdezéshez).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32491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77522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16AA46-4B24-42C3-B8D8-0021C0E3C7B9}" type="slidenum">
              <a:rPr lang="hu-HU" smtClean="0"/>
              <a:pPr>
                <a:defRPr/>
              </a:pPr>
              <a:t>42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12541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29946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$</a:t>
            </a:r>
            <a:r>
              <a:rPr lang="en-US" dirty="0" smtClean="0"/>
              <a:t>so = New-</a:t>
            </a:r>
            <a:r>
              <a:rPr lang="en-US" dirty="0" err="1" smtClean="0"/>
              <a:t>WSManSessionOption</a:t>
            </a:r>
            <a:r>
              <a:rPr lang="en-US" dirty="0" smtClean="0"/>
              <a:t> -</a:t>
            </a:r>
            <a:r>
              <a:rPr lang="en-US" dirty="0" err="1" smtClean="0"/>
              <a:t>SkipCACheck</a:t>
            </a:r>
            <a:r>
              <a:rPr lang="en-US" dirty="0" smtClean="0"/>
              <a:t> -</a:t>
            </a:r>
            <a:r>
              <a:rPr lang="en-US" dirty="0" err="1" smtClean="0"/>
              <a:t>SkipCNCheck</a:t>
            </a:r>
            <a:r>
              <a:rPr lang="en-US" dirty="0" smtClean="0"/>
              <a:t> –</a:t>
            </a:r>
            <a:r>
              <a:rPr lang="en-US" dirty="0" err="1" smtClean="0"/>
              <a:t>SkipRevocationCheck</a:t>
            </a:r>
            <a:endParaRPr lang="hu-HU" dirty="0" smtClean="0"/>
          </a:p>
          <a:p>
            <a:pPr marL="0" indent="0">
              <a:buFont typeface="Arial" pitchFamily="34" charset="0"/>
              <a:buNone/>
            </a:pPr>
            <a:r>
              <a:rPr lang="hu-HU" dirty="0" err="1" smtClean="0"/>
              <a:t>$cred</a:t>
            </a:r>
            <a:r>
              <a:rPr lang="hu-HU" dirty="0" smtClean="0"/>
              <a:t> = </a:t>
            </a:r>
            <a:r>
              <a:rPr lang="hu-HU" dirty="0" err="1" smtClean="0"/>
              <a:t>Get-Credential</a:t>
            </a:r>
            <a:endParaRPr lang="hu-HU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Get-</a:t>
            </a:r>
            <a:r>
              <a:rPr lang="en-US" dirty="0" err="1" smtClean="0"/>
              <a:t>WSManInstance</a:t>
            </a:r>
            <a:r>
              <a:rPr lang="en-US" dirty="0" smtClean="0"/>
              <a:t> cimv2/</a:t>
            </a:r>
            <a:r>
              <a:rPr lang="en-US" dirty="0" err="1" smtClean="0"/>
              <a:t>CIM_Processor</a:t>
            </a:r>
            <a:r>
              <a:rPr lang="en-US" dirty="0" smtClean="0"/>
              <a:t>  -Enumerate  -</a:t>
            </a:r>
            <a:r>
              <a:rPr lang="en-US" dirty="0" err="1" smtClean="0"/>
              <a:t>ComputerName</a:t>
            </a:r>
            <a:r>
              <a:rPr lang="en-US" dirty="0" smtClean="0"/>
              <a:t> 10.6.17.141  -</a:t>
            </a:r>
            <a:r>
              <a:rPr lang="en-US" dirty="0" err="1" smtClean="0"/>
              <a:t>UseSSL</a:t>
            </a:r>
            <a:r>
              <a:rPr lang="en-US" dirty="0" smtClean="0"/>
              <a:t> -Port 443 –</a:t>
            </a:r>
            <a:r>
              <a:rPr lang="en-US" dirty="0" err="1" smtClean="0"/>
              <a:t>ApplicationName</a:t>
            </a:r>
            <a:r>
              <a:rPr lang="hu-HU" dirty="0" smtClean="0"/>
              <a:t> </a:t>
            </a:r>
            <a:r>
              <a:rPr lang="en-US" dirty="0" err="1" smtClean="0"/>
              <a:t>wsman</a:t>
            </a:r>
            <a:r>
              <a:rPr lang="en-US" dirty="0" smtClean="0"/>
              <a:t>  -Authentication Basic -Credential $</a:t>
            </a:r>
            <a:r>
              <a:rPr lang="en-US" dirty="0" smtClean="0"/>
              <a:t>cred</a:t>
            </a:r>
            <a:r>
              <a:rPr lang="hu-HU" baseline="0" dirty="0" smtClean="0"/>
              <a:t> -</a:t>
            </a:r>
            <a:r>
              <a:rPr lang="hu-HU" baseline="0" dirty="0" err="1" smtClean="0"/>
              <a:t>SessionOption</a:t>
            </a:r>
            <a:r>
              <a:rPr lang="hu-HU" baseline="0" dirty="0" smtClean="0"/>
              <a:t> $</a:t>
            </a:r>
            <a:r>
              <a:rPr lang="hu-HU" baseline="0" dirty="0" err="1" smtClean="0"/>
              <a:t>so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78476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04677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MSDN. Windows Management </a:t>
            </a:r>
            <a:r>
              <a:rPr lang="hu-HU" dirty="0" err="1" smtClean="0"/>
              <a:t>Instrumentation</a:t>
            </a:r>
            <a:r>
              <a:rPr lang="hu-HU" dirty="0" smtClean="0"/>
              <a:t>, http://msdn.microsoft.com/en-us/library/aa394582(VS.85).aspx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MSDN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Blogs</a:t>
            </a:r>
            <a:r>
              <a:rPr lang="hu-HU" baseline="0" dirty="0" smtClean="0"/>
              <a:t>. Windows Management </a:t>
            </a:r>
            <a:r>
              <a:rPr lang="hu-HU" baseline="0" dirty="0" err="1" smtClean="0"/>
              <a:t>Infrastructure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Blog</a:t>
            </a:r>
            <a:r>
              <a:rPr lang="hu-HU" baseline="0" dirty="0" smtClean="0"/>
              <a:t>, http://blogs.msdn.com/b/wmi/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MSDN. Windows </a:t>
            </a:r>
            <a:r>
              <a:rPr lang="hu-HU" baseline="0" dirty="0" err="1" smtClean="0"/>
              <a:t>Remote</a:t>
            </a:r>
            <a:r>
              <a:rPr lang="hu-HU" baseline="0" dirty="0" smtClean="0"/>
              <a:t> Management, http://msdn.microsoft.com/en-us/library/aa384426(VS.85).aspx</a:t>
            </a:r>
          </a:p>
          <a:p>
            <a:pPr marL="171450" indent="-171450">
              <a:buFont typeface="Arial" pitchFamily="34" charset="0"/>
              <a:buChar char="•"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77699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0070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349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4670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WMI korábbi neve ‚Windows Management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Instrumentation</a:t>
            </a:r>
            <a:r>
              <a:rPr lang="hu-HU" baseline="0" dirty="0" smtClean="0"/>
              <a:t>’ volt, Windows 8 óta </a:t>
            </a:r>
            <a:r>
              <a:rPr lang="hu-HU" baseline="0" dirty="0" err="1" smtClean="0"/>
              <a:t>inkbb</a:t>
            </a:r>
            <a:r>
              <a:rPr lang="hu-HU" baseline="0" dirty="0" smtClean="0"/>
              <a:t> ‚Windows Management </a:t>
            </a:r>
            <a:r>
              <a:rPr lang="hu-HU" baseline="0" dirty="0" err="1" smtClean="0"/>
              <a:t>Infrastructure</a:t>
            </a:r>
            <a:r>
              <a:rPr lang="hu-HU" baseline="0" dirty="0" smtClean="0"/>
              <a:t>’ néven hivatkoznak rá.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Windows Server </a:t>
            </a:r>
            <a:r>
              <a:rPr lang="hu-HU" dirty="0" err="1" smtClean="0"/>
              <a:t>Blog</a:t>
            </a:r>
            <a:r>
              <a:rPr lang="hu-HU" dirty="0" smtClean="0"/>
              <a:t>: </a:t>
            </a:r>
            <a:r>
              <a:rPr lang="en-US" b="1" dirty="0" smtClean="0"/>
              <a:t>Standards-based Management in Windows Server “8”</a:t>
            </a:r>
            <a:endParaRPr lang="hu-HU" dirty="0" smtClean="0"/>
          </a:p>
          <a:p>
            <a:r>
              <a:rPr lang="hu-HU" dirty="0" smtClean="0"/>
              <a:t>URL: http://blogs.technet.com/b/windowsserver/archive/2012/03/30/standards-based-management-in-windows-server-8.aspx</a:t>
            </a:r>
          </a:p>
          <a:p>
            <a:endParaRPr lang="hu-HU" dirty="0" smtClean="0"/>
          </a:p>
          <a:p>
            <a:r>
              <a:rPr lang="hu-HU" dirty="0" smtClean="0"/>
              <a:t>Az OMI implementációról</a:t>
            </a:r>
            <a:r>
              <a:rPr lang="hu-HU" baseline="0" dirty="0" smtClean="0"/>
              <a:t> (korábban </a:t>
            </a:r>
            <a:r>
              <a:rPr lang="hu-HU" baseline="0" dirty="0" err="1" smtClean="0"/>
              <a:t>NanoWBEM</a:t>
            </a:r>
            <a:r>
              <a:rPr lang="hu-HU" baseline="0" dirty="0" smtClean="0"/>
              <a:t>) bővebben:</a:t>
            </a:r>
          </a:p>
          <a:p>
            <a:r>
              <a:rPr lang="hu-HU" baseline="0" dirty="0" smtClean="0"/>
              <a:t>Windows Server </a:t>
            </a:r>
            <a:r>
              <a:rPr lang="hu-HU" baseline="0" dirty="0" err="1" smtClean="0"/>
              <a:t>Blog</a:t>
            </a:r>
            <a:r>
              <a:rPr lang="hu-HU" baseline="0" dirty="0" smtClean="0"/>
              <a:t>: </a:t>
            </a:r>
            <a:r>
              <a:rPr lang="hu-HU" b="1" dirty="0" smtClean="0"/>
              <a:t>Open Management </a:t>
            </a:r>
            <a:r>
              <a:rPr lang="hu-HU" b="1" dirty="0" err="1" smtClean="0"/>
              <a:t>Infrastructure</a:t>
            </a:r>
            <a:endParaRPr lang="hu-HU" b="1" dirty="0" smtClean="0"/>
          </a:p>
          <a:p>
            <a:r>
              <a:rPr lang="hu-HU" b="0" dirty="0" smtClean="0"/>
              <a:t>URL: http://blogs.technet.com/b/windowsserver/archive/2012/06/28/open-management-infrastructure.aspx</a:t>
            </a:r>
            <a:endParaRPr lang="hu-H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1180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Microsoft: </a:t>
            </a:r>
            <a:r>
              <a:rPr lang="en-US" dirty="0" smtClean="0"/>
              <a:t>Datacenter Abstraction Layer (DAL) Overview</a:t>
            </a:r>
            <a:r>
              <a:rPr lang="hu-HU" dirty="0" smtClean="0"/>
              <a:t>, URL</a:t>
            </a:r>
            <a:r>
              <a:rPr lang="hu-HU" baseline="0" dirty="0" smtClean="0"/>
              <a:t>: </a:t>
            </a:r>
            <a:r>
              <a:rPr lang="hu-HU" sz="1200" u="sng" dirty="0" smtClean="0">
                <a:hlinkClick r:id="rId3"/>
              </a:rPr>
              <a:t>http://technet.microsoft.com/en-us/library/dn265975.aspx</a:t>
            </a:r>
            <a:endParaRPr lang="hu-HU" sz="1200" u="sng" dirty="0" smtClean="0"/>
          </a:p>
          <a:p>
            <a:endParaRPr lang="hu-HU" sz="1200" u="sng" dirty="0" smtClean="0"/>
          </a:p>
          <a:p>
            <a:r>
              <a:rPr lang="hu-HU" dirty="0" err="1" smtClean="0"/>
              <a:t>DAL-nak</a:t>
            </a:r>
            <a:r>
              <a:rPr lang="hu-HU" baseline="0" dirty="0" smtClean="0"/>
              <a:t> hívják most azokat a technológiákat, PowerShell modulokat, CIM profilokat, amiknek a segítségével egy adatközpontban az alapvető hardverelemek (szerverek, hálózati elemek, tápegységek, tárhelyek…) jellegzetességeit el lehet fedni, és a legfontosabb feladatokhoz (pl. ki/bekapcsolás, </a:t>
            </a:r>
            <a:r>
              <a:rPr lang="hu-HU" baseline="0" dirty="0" err="1" smtClean="0"/>
              <a:t>firmware</a:t>
            </a:r>
            <a:r>
              <a:rPr lang="hu-HU" baseline="0" dirty="0" smtClean="0"/>
              <a:t> frissítés, hardverleltár…) egy általános, magas szintű interfészt biztosítanak. Ez főleg a saját </a:t>
            </a:r>
            <a:r>
              <a:rPr lang="hu-HU" baseline="0" dirty="0" err="1" smtClean="0"/>
              <a:t>Azure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cloud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controller</a:t>
            </a:r>
            <a:r>
              <a:rPr lang="hu-HU" baseline="0" dirty="0" smtClean="0"/>
              <a:t> fejlesztése kapcsán dolgozták ki.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3388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legtöbb régi parancssori</a:t>
            </a:r>
            <a:r>
              <a:rPr lang="hu-HU" baseline="0" dirty="0" smtClean="0"/>
              <a:t> eszközt felváltja valamelyik PowerShell modul és a benne lévő </a:t>
            </a:r>
            <a:r>
              <a:rPr lang="hu-HU" baseline="0" dirty="0" err="1" smtClean="0"/>
              <a:t>cmdletek</a:t>
            </a:r>
            <a:r>
              <a:rPr lang="hu-HU" baseline="0" dirty="0" smtClean="0"/>
              <a:t> a következő Windowsokban.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Ezeknek az eredménye szűrhető, kereshető, távoli hozzáférés egyszerűen, szabványosan megy.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343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17414" y="142830"/>
            <a:ext cx="1668429" cy="720000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lang="hu-HU" dirty="0" smtClean="0"/>
              <a:t>DEMO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82765" y="142830"/>
            <a:ext cx="7207308" cy="720000"/>
          </a:xfrm>
          <a:ln>
            <a:solidFill>
              <a:srgbClr val="000000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technet.com/cfs-file.ashx/__key/communityserver-blogs-components-weblogfiles/00-00-00-41-57/7752.Figure-1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aa394582(VS.85).aspx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wsman.org/" TargetMode="External"/><Relationship Id="rId5" Type="http://schemas.openxmlformats.org/officeDocument/2006/relationships/hyperlink" Target="http://blogs.msdn.com/wmi/" TargetMode="External"/><Relationship Id="rId4" Type="http://schemas.openxmlformats.org/officeDocument/2006/relationships/hyperlink" Target="http://msdn.microsoft.com/en-us/library/aa384426(VS.85).aspx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aboration.opengroup.org/omi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technet.com/b/windowsserver/archive/2012/03/30/standards-based-management-in-windows-server-8.aspxhttp:/blogs.technet.com/b/windowsserver/archive/2012/03/30/standards-based-management-in-windows-server-8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chnet.microsoft.com/en-us/library/dn265975.asp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Konfigurációkezelés Windowson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Micskei Zoltán</a:t>
            </a:r>
          </a:p>
          <a:p>
            <a:r>
              <a:rPr lang="hu-HU" sz="2400" dirty="0" smtClean="0"/>
              <a:t>http://mit.bme.hu/~micskeiz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 (VIMIA370)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WMI architektúra</a:t>
            </a:r>
            <a:endParaRPr lang="hu-HU" dirty="0"/>
          </a:p>
        </p:txBody>
      </p:sp>
      <p:pic>
        <p:nvPicPr>
          <p:cNvPr id="13314" name="Picture 2" descr="http://blogs.technet.com/resized-image.ashx/__size/550x0/__key/communityserver-blogs-components-weblogfiles/00-00-00-41-57/7752.Figure-1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7"/>
            <a:ext cx="6696744" cy="340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6176337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Forrás: http://blogs.technet.com/b/windowsserver/archive/2012/03/30/standards-based-management-in-windows-server-8.aspx</a:t>
            </a:r>
          </a:p>
        </p:txBody>
      </p:sp>
      <p:sp>
        <p:nvSpPr>
          <p:cNvPr id="8" name="Téglalap feliratnak 6"/>
          <p:cNvSpPr/>
          <p:nvPr/>
        </p:nvSpPr>
        <p:spPr bwMode="auto">
          <a:xfrm>
            <a:off x="6733852" y="3573016"/>
            <a:ext cx="2386608" cy="762000"/>
          </a:xfrm>
          <a:prstGeom prst="wedgeRectCallout">
            <a:avLst>
              <a:gd name="adj1" fmla="val -68778"/>
              <a:gd name="adj2" fmla="val 14579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CIMOM: WMI szolgáltatás</a:t>
            </a:r>
          </a:p>
        </p:txBody>
      </p:sp>
      <p:sp>
        <p:nvSpPr>
          <p:cNvPr id="9" name="Téglalap feliratnak 5"/>
          <p:cNvSpPr/>
          <p:nvPr/>
        </p:nvSpPr>
        <p:spPr bwMode="auto">
          <a:xfrm>
            <a:off x="1115616" y="762000"/>
            <a:ext cx="3528392" cy="762000"/>
          </a:xfrm>
          <a:prstGeom prst="wedgeRectCallout">
            <a:avLst>
              <a:gd name="adj1" fmla="val -66537"/>
              <a:gd name="adj2" fmla="val 105465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 smtClean="0">
                <a:solidFill>
                  <a:schemeClr val="bg1"/>
                </a:solidFill>
              </a:rPr>
              <a:t>Fogyasztók: WMI </a:t>
            </a:r>
            <a:r>
              <a:rPr lang="hu-HU" sz="2400" dirty="0">
                <a:solidFill>
                  <a:schemeClr val="bg1"/>
                </a:solidFill>
              </a:rPr>
              <a:t>információk felhasználása</a:t>
            </a:r>
          </a:p>
        </p:txBody>
      </p:sp>
      <p:sp>
        <p:nvSpPr>
          <p:cNvPr id="10" name="Téglalap feliratnak 6"/>
          <p:cNvSpPr/>
          <p:nvPr/>
        </p:nvSpPr>
        <p:spPr bwMode="auto">
          <a:xfrm>
            <a:off x="5796136" y="1524000"/>
            <a:ext cx="3106688" cy="762000"/>
          </a:xfrm>
          <a:prstGeom prst="wedgeRectCallout">
            <a:avLst>
              <a:gd name="adj1" fmla="val -67942"/>
              <a:gd name="adj2" fmla="val 142912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 smtClean="0">
                <a:solidFill>
                  <a:schemeClr val="bg1"/>
                </a:solidFill>
              </a:rPr>
              <a:t>WMI szolgáltatók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(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Példa: néhány WMI névtér, osztály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316592"/>
              </p:ext>
            </p:extLst>
          </p:nvPr>
        </p:nvGraphicFramePr>
        <p:xfrm>
          <a:off x="304800" y="762000"/>
          <a:ext cx="3962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941054"/>
              </p:ext>
            </p:extLst>
          </p:nvPr>
        </p:nvGraphicFramePr>
        <p:xfrm>
          <a:off x="4876800" y="762000"/>
          <a:ext cx="3962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WMI részei:</a:t>
            </a:r>
          </a:p>
          <a:p>
            <a:pPr lvl="1"/>
            <a:r>
              <a:rPr lang="hu-HU" dirty="0" smtClean="0"/>
              <a:t>C:\windows\system32\wbem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Itt találhatóak:</a:t>
            </a:r>
          </a:p>
          <a:p>
            <a:pPr lvl="1"/>
            <a:r>
              <a:rPr lang="hu-HU" dirty="0" smtClean="0"/>
              <a:t>*.</a:t>
            </a:r>
            <a:r>
              <a:rPr lang="hu-HU" dirty="0" err="1" smtClean="0"/>
              <a:t>exe</a:t>
            </a:r>
            <a:endParaRPr lang="hu-HU" dirty="0" smtClean="0"/>
          </a:p>
          <a:p>
            <a:pPr lvl="1"/>
            <a:r>
              <a:rPr lang="hu-HU" dirty="0" smtClean="0"/>
              <a:t>*.</a:t>
            </a:r>
            <a:r>
              <a:rPr lang="hu-HU" dirty="0" err="1" smtClean="0"/>
              <a:t>dll</a:t>
            </a:r>
            <a:r>
              <a:rPr lang="hu-HU" dirty="0" smtClean="0"/>
              <a:t>: </a:t>
            </a:r>
            <a:r>
              <a:rPr lang="hu-HU" dirty="0" err="1" smtClean="0"/>
              <a:t>provider-ek</a:t>
            </a:r>
            <a:r>
              <a:rPr lang="hu-HU" dirty="0" smtClean="0"/>
              <a:t> megvalósítása</a:t>
            </a:r>
          </a:p>
          <a:p>
            <a:pPr lvl="1"/>
            <a:r>
              <a:rPr lang="hu-HU" dirty="0" smtClean="0"/>
              <a:t>*.</a:t>
            </a:r>
            <a:r>
              <a:rPr lang="hu-HU" dirty="0" err="1" smtClean="0"/>
              <a:t>mof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WBEM könyvtár, MOF fájlok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WMI </a:t>
            </a:r>
            <a:r>
              <a:rPr lang="hu-HU" dirty="0" err="1" smtClean="0"/>
              <a:t>Query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r>
              <a:rPr lang="hu-HU" dirty="0" smtClean="0"/>
              <a:t> (WQL)</a:t>
            </a:r>
          </a:p>
        </p:txBody>
      </p:sp>
      <p:sp>
        <p:nvSpPr>
          <p:cNvPr id="11981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WMI: nagy mennyiségű adat</a:t>
            </a:r>
          </a:p>
          <a:p>
            <a:r>
              <a:rPr lang="hu-HU" dirty="0" smtClean="0"/>
              <a:t>WQL: keresés, szűrés ezekben</a:t>
            </a:r>
          </a:p>
          <a:p>
            <a:endParaRPr lang="hu-HU" dirty="0" smtClean="0"/>
          </a:p>
          <a:p>
            <a:r>
              <a:rPr lang="hu-HU" dirty="0" smtClean="0"/>
              <a:t>SQL szerű szintaxis:</a:t>
            </a:r>
          </a:p>
          <a:p>
            <a:pPr lvl="1"/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SELECT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attrib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FROM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osztály </a:t>
            </a: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WHERE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feltétel</a:t>
            </a:r>
          </a:p>
          <a:p>
            <a:endParaRPr lang="hu-HU" dirty="0" smtClean="0"/>
          </a:p>
          <a:p>
            <a:r>
              <a:rPr lang="hu-HU" dirty="0" smtClean="0"/>
              <a:t>Példa:</a:t>
            </a:r>
          </a:p>
          <a:p>
            <a:pPr>
              <a:buFont typeface="Wingdings 2" pitchFamily="18" charset="2"/>
              <a:buNone/>
            </a:pPr>
            <a:r>
              <a:rPr lang="hu-HU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eventcode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message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sourcename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hu-HU" sz="2400" dirty="0" smtClean="0">
                <a:latin typeface="Courier New" pitchFamily="49" charset="0"/>
                <a:cs typeface="Courier New" pitchFamily="49" charset="0"/>
              </a:rPr>
            </a:b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FROM 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Win32_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NTLogEvent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hu-HU" sz="2400" dirty="0" smtClean="0">
                <a:latin typeface="Courier New" pitchFamily="49" charset="0"/>
                <a:cs typeface="Courier New" pitchFamily="49" charset="0"/>
              </a:rPr>
            </a:b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type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= '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error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' AND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logfile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='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system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'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WMI </a:t>
            </a:r>
            <a:r>
              <a:rPr lang="hu-HU" dirty="0" err="1"/>
              <a:t>Query</a:t>
            </a:r>
            <a:r>
              <a:rPr lang="hu-HU" dirty="0"/>
              <a:t> </a:t>
            </a:r>
            <a:r>
              <a:rPr lang="hu-HU" dirty="0" err="1"/>
              <a:t>Language</a:t>
            </a:r>
            <a:r>
              <a:rPr lang="hu-HU" dirty="0"/>
              <a:t> (WQL)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Kapcsolódó példányok lekérdezése</a:t>
            </a:r>
          </a:p>
          <a:p>
            <a:r>
              <a:rPr lang="hu-HU" sz="30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ASSOCIATORS OF </a:t>
            </a:r>
            <a:r>
              <a:rPr lang="hu-HU" dirty="0" smtClean="0"/>
              <a:t>kulcsszó</a:t>
            </a:r>
          </a:p>
          <a:p>
            <a:r>
              <a:rPr lang="hu-HU" dirty="0" smtClean="0"/>
              <a:t>Példa:</a:t>
            </a:r>
          </a:p>
          <a:p>
            <a:pPr lvl="1"/>
            <a:r>
              <a:rPr lang="hu-HU" sz="2200" dirty="0">
                <a:latin typeface="Consolas" pitchFamily="49" charset="0"/>
                <a:cs typeface="Consolas" pitchFamily="49" charset="0"/>
              </a:rPr>
              <a:t>ASSOCIATORS OF {Win32_</a:t>
            </a:r>
            <a:r>
              <a:rPr lang="hu-HU" sz="2200" dirty="0" err="1">
                <a:latin typeface="Consolas" pitchFamily="49" charset="0"/>
                <a:cs typeface="Consolas" pitchFamily="49" charset="0"/>
              </a:rPr>
              <a:t>LogicalDisk.DeviceID</a:t>
            </a:r>
            <a:r>
              <a:rPr lang="hu-HU" sz="2200" dirty="0">
                <a:latin typeface="Consolas" pitchFamily="49" charset="0"/>
                <a:cs typeface="Consolas" pitchFamily="49" charset="0"/>
              </a:rPr>
              <a:t>="C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:"}</a:t>
            </a:r>
          </a:p>
          <a:p>
            <a:pPr lvl="1"/>
            <a:r>
              <a:rPr lang="hu-HU" dirty="0" smtClean="0"/>
              <a:t>Összes kapcsolódó példány bármilyen referenciából</a:t>
            </a:r>
          </a:p>
          <a:p>
            <a:r>
              <a:rPr lang="hu-HU" dirty="0" smtClean="0"/>
              <a:t>Csak adott kapcsolat mentén:</a:t>
            </a:r>
          </a:p>
          <a:p>
            <a:pPr lvl="1"/>
            <a:r>
              <a:rPr lang="hu-HU" sz="2200" dirty="0">
                <a:latin typeface="Consolas" pitchFamily="49" charset="0"/>
                <a:cs typeface="Consolas" pitchFamily="49" charset="0"/>
              </a:rPr>
              <a:t>ASSOCIATORS OF {Win32_</a:t>
            </a:r>
            <a:r>
              <a:rPr lang="hu-HU" sz="2200" dirty="0" err="1">
                <a:latin typeface="Consolas" pitchFamily="49" charset="0"/>
                <a:cs typeface="Consolas" pitchFamily="49" charset="0"/>
              </a:rPr>
              <a:t>LogicalDisk.DeviceID</a:t>
            </a:r>
            <a:r>
              <a:rPr lang="hu-HU" sz="2200" dirty="0">
                <a:latin typeface="Consolas" pitchFamily="49" charset="0"/>
                <a:cs typeface="Consolas" pitchFamily="49" charset="0"/>
              </a:rPr>
              <a:t>="C:"} WHERE </a:t>
            </a:r>
            <a:r>
              <a:rPr lang="hu-HU" sz="2200" dirty="0" err="1">
                <a:latin typeface="Consolas" pitchFamily="49" charset="0"/>
                <a:cs typeface="Consolas" pitchFamily="49" charset="0"/>
              </a:rPr>
              <a:t>AssocClass</a:t>
            </a:r>
            <a:r>
              <a:rPr lang="hu-HU" sz="2200" dirty="0">
                <a:latin typeface="Consolas" pitchFamily="49" charset="0"/>
                <a:cs typeface="Consolas" pitchFamily="49" charset="0"/>
              </a:rPr>
              <a:t> = Win32_</a:t>
            </a:r>
            <a:r>
              <a:rPr lang="hu-HU" sz="2200" dirty="0" err="1">
                <a:latin typeface="Consolas" pitchFamily="49" charset="0"/>
                <a:cs typeface="Consolas" pitchFamily="49" charset="0"/>
              </a:rPr>
              <a:t>SystemDevices</a:t>
            </a:r>
            <a:endParaRPr lang="hu-HU" sz="2200" dirty="0">
              <a:latin typeface="Consolas" pitchFamily="49" charset="0"/>
              <a:cs typeface="Consolas" pitchFamily="49" charset="0"/>
            </a:endParaRPr>
          </a:p>
          <a:p>
            <a:r>
              <a:rPr lang="hu-HU" sz="2800" dirty="0" smtClean="0">
                <a:latin typeface="Consolas" pitchFamily="49" charset="0"/>
                <a:cs typeface="Consolas" pitchFamily="49" charset="0"/>
              </a:rPr>
              <a:t>WHERE </a:t>
            </a:r>
            <a:r>
              <a:rPr lang="hu-HU" sz="2800" dirty="0" err="1" smtClean="0">
                <a:latin typeface="Consolas" pitchFamily="49" charset="0"/>
                <a:cs typeface="Consolas" pitchFamily="49" charset="0"/>
              </a:rPr>
              <a:t>ClassDefsOnly</a:t>
            </a:r>
            <a:r>
              <a:rPr lang="hu-HU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/>
              <a:t>– csak osztályneveket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17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felhasználása</a:t>
            </a:r>
          </a:p>
        </p:txBody>
      </p:sp>
      <p:sp>
        <p:nvSpPr>
          <p:cNvPr id="123906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Ad-hoc</a:t>
            </a:r>
            <a:r>
              <a:rPr lang="hu-HU" dirty="0" smtClean="0"/>
              <a:t> lekérdezések, utasítások</a:t>
            </a:r>
          </a:p>
          <a:p>
            <a:r>
              <a:rPr lang="hu-HU" dirty="0" err="1" smtClean="0"/>
              <a:t>PowerShell</a:t>
            </a:r>
            <a:r>
              <a:rPr lang="hu-HU" dirty="0" smtClean="0"/>
              <a:t> </a:t>
            </a:r>
            <a:r>
              <a:rPr lang="hu-HU" dirty="0" err="1"/>
              <a:t>s</a:t>
            </a:r>
            <a:r>
              <a:rPr lang="hu-HU" dirty="0" err="1" smtClean="0"/>
              <a:t>zkriptek</a:t>
            </a:r>
            <a:r>
              <a:rPr lang="hu-HU" dirty="0" smtClean="0"/>
              <a:t> készítése</a:t>
            </a:r>
          </a:p>
          <a:p>
            <a:pPr lvl="1"/>
            <a:r>
              <a:rPr lang="hu-HU" dirty="0" smtClean="0"/>
              <a:t>bonyolultabb műveletek, rendszeres feladatok</a:t>
            </a:r>
          </a:p>
          <a:p>
            <a:r>
              <a:rPr lang="hu-HU" dirty="0" smtClean="0"/>
              <a:t>Felhasználás .</a:t>
            </a:r>
            <a:r>
              <a:rPr lang="hu-HU" dirty="0" err="1" smtClean="0"/>
              <a:t>NET-es</a:t>
            </a:r>
            <a:r>
              <a:rPr lang="hu-HU" dirty="0" smtClean="0"/>
              <a:t> alkalmazásban</a:t>
            </a:r>
          </a:p>
          <a:p>
            <a:pPr lvl="1"/>
            <a:r>
              <a:rPr lang="hu-HU" dirty="0" err="1" smtClean="0"/>
              <a:t>Microsoft.Management.Infrastructure</a:t>
            </a:r>
            <a:r>
              <a:rPr lang="hu-HU" dirty="0" smtClean="0"/>
              <a:t> névtér</a:t>
            </a:r>
          </a:p>
          <a:p>
            <a:r>
              <a:rPr lang="hu-HU" dirty="0" smtClean="0"/>
              <a:t>Windows Server 2012-től kezdve</a:t>
            </a:r>
          </a:p>
          <a:p>
            <a:pPr lvl="1"/>
            <a:r>
              <a:rPr lang="hu-HU" dirty="0" smtClean="0"/>
              <a:t>Távoli menedzsment alapja a WMF</a:t>
            </a:r>
          </a:p>
          <a:p>
            <a:r>
              <a:rPr lang="hu-HU" dirty="0" smtClean="0"/>
              <a:t>Rendszermenedzsment alkalmazáson keresztül</a:t>
            </a:r>
          </a:p>
          <a:p>
            <a:pPr lvl="1"/>
            <a:r>
              <a:rPr lang="hu-HU" dirty="0" smtClean="0"/>
              <a:t>Pl.: MS System Center, HP </a:t>
            </a:r>
            <a:r>
              <a:rPr lang="hu-HU" dirty="0" err="1" smtClean="0"/>
              <a:t>OpenView</a:t>
            </a:r>
            <a:r>
              <a:rPr lang="hu-HU" dirty="0" smtClean="0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felhasználása – PowerShell</a:t>
            </a:r>
          </a:p>
        </p:txBody>
      </p:sp>
      <p:sp>
        <p:nvSpPr>
          <p:cNvPr id="130050" name="Tartalom helye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638800"/>
          </a:xfrm>
        </p:spPr>
        <p:txBody>
          <a:bodyPr>
            <a:normAutofit lnSpcReduction="10000"/>
          </a:bodyPr>
          <a:lstStyle/>
          <a:p>
            <a:r>
              <a:rPr lang="hu-HU" dirty="0" err="1" smtClean="0">
                <a:latin typeface="Consolas" pitchFamily="49" charset="0"/>
                <a:cs typeface="Consolas" pitchFamily="49" charset="0"/>
              </a:rPr>
              <a:t>CIMCmdlets</a:t>
            </a:r>
            <a:r>
              <a:rPr lang="hu-HU" dirty="0" smtClean="0"/>
              <a:t> </a:t>
            </a:r>
            <a:r>
              <a:rPr lang="hu-HU" dirty="0"/>
              <a:t>modul </a:t>
            </a:r>
            <a:r>
              <a:rPr lang="hu-HU" dirty="0" smtClean="0"/>
              <a:t>parancsaival:</a:t>
            </a:r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Van TAB kiegészítés a WMI osztályokra is!</a:t>
            </a:r>
          </a:p>
          <a:p>
            <a:r>
              <a:rPr lang="hu-HU" dirty="0" smtClean="0"/>
              <a:t>Visszaadott objektum:</a:t>
            </a:r>
          </a:p>
          <a:p>
            <a:pPr lvl="1"/>
            <a:r>
              <a:rPr lang="hu-HU" dirty="0" smtClean="0"/>
              <a:t>Típus: </a:t>
            </a:r>
            <a:r>
              <a:rPr lang="hu-HU" dirty="0"/>
              <a:t>lekérdezett CIM osztálynak megfelelően</a:t>
            </a:r>
          </a:p>
          <a:p>
            <a:pPr lvl="1"/>
            <a:r>
              <a:rPr lang="hu-HU" dirty="0" err="1" smtClean="0"/>
              <a:t>CIM-ben</a:t>
            </a:r>
            <a:r>
              <a:rPr lang="hu-HU" dirty="0" smtClean="0"/>
              <a:t> definiált tulajdonságok és metódusok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40768"/>
            <a:ext cx="8828413" cy="23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PowerShell</a:t>
            </a:r>
            <a:r>
              <a:rPr lang="hu-HU" dirty="0" smtClean="0"/>
              <a:t>: WMI szűrés, keresés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5473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Beépített CIM osztályok: 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Eredmények szűrése:</a:t>
            </a:r>
          </a:p>
          <a:p>
            <a:pPr lvl="1">
              <a:defRPr/>
            </a:pPr>
            <a:r>
              <a:rPr lang="hu-HU" dirty="0" err="1" smtClean="0">
                <a:latin typeface="Consolas" pitchFamily="49" charset="0"/>
                <a:cs typeface="Consolas" pitchFamily="49" charset="0"/>
              </a:rPr>
              <a:t>-Query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/>
              <a:t>paraméter: WQL vagy CQL kifejezés</a:t>
            </a:r>
          </a:p>
          <a:p>
            <a:pPr lvl="1">
              <a:defRPr/>
            </a:pPr>
            <a:r>
              <a:rPr lang="hu-HU" dirty="0" err="1" smtClean="0">
                <a:latin typeface="Consolas" pitchFamily="49" charset="0"/>
                <a:cs typeface="Consolas" pitchFamily="49" charset="0"/>
              </a:rPr>
              <a:t>-Filter</a:t>
            </a:r>
            <a:r>
              <a:rPr lang="hu-HU" dirty="0" smtClean="0"/>
              <a:t> paraméter: WQL </a:t>
            </a:r>
            <a:r>
              <a:rPr lang="hu-HU" dirty="0" err="1" smtClean="0"/>
              <a:t>where</a:t>
            </a:r>
            <a:r>
              <a:rPr lang="hu-HU" dirty="0" smtClean="0"/>
              <a:t> része csak</a:t>
            </a:r>
          </a:p>
          <a:p>
            <a:pPr lvl="1">
              <a:defRPr/>
            </a:pPr>
            <a:r>
              <a:rPr lang="hu-HU" dirty="0" smtClean="0"/>
              <a:t>vagy: </a:t>
            </a:r>
            <a:r>
              <a:rPr lang="hu-HU" dirty="0" err="1" smtClean="0"/>
              <a:t>PowerShell</a:t>
            </a:r>
            <a:r>
              <a:rPr lang="hu-HU" dirty="0" smtClean="0"/>
              <a:t> </a:t>
            </a:r>
            <a:r>
              <a:rPr lang="hu-HU" dirty="0" err="1" smtClean="0"/>
              <a:t>cmdletek</a:t>
            </a:r>
            <a:r>
              <a:rPr lang="hu-HU" dirty="0" smtClean="0"/>
              <a:t> használata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48470"/>
            <a:ext cx="6696744" cy="58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PowerShell</a:t>
            </a:r>
            <a:r>
              <a:rPr lang="hu-HU" dirty="0"/>
              <a:t>: WMI szűrés, keresés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Példa: keressük meg a memóriával kapcsolatos CIM </a:t>
            </a:r>
            <a:r>
              <a:rPr lang="hu-HU" dirty="0" smtClean="0"/>
              <a:t>objektumokat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Nézzük meg, hogy fut-e a W32Time szolgáltatás:</a:t>
            </a:r>
            <a:endParaRPr lang="hu-HU" dirty="0"/>
          </a:p>
          <a:p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1" y="1972942"/>
            <a:ext cx="8275315" cy="217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6" y="4941168"/>
            <a:ext cx="7696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37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PowerShell</a:t>
            </a:r>
            <a:r>
              <a:rPr lang="hu-HU" dirty="0"/>
              <a:t> WMI Explorer</a:t>
            </a:r>
            <a:r>
              <a:rPr lang="hu-HU" dirty="0" smtClean="0"/>
              <a:t> </a:t>
            </a:r>
          </a:p>
        </p:txBody>
      </p:sp>
      <p:sp>
        <p:nvSpPr>
          <p:cNvPr id="13517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Egy kis segítség: </a:t>
            </a:r>
            <a:r>
              <a:rPr lang="hu-HU" b="1" dirty="0" err="1" smtClean="0"/>
              <a:t>PowerShell</a:t>
            </a:r>
            <a:r>
              <a:rPr lang="hu-HU" b="1" dirty="0" smtClean="0"/>
              <a:t> WMI Explorer</a:t>
            </a: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252" y="1428736"/>
            <a:ext cx="7049648" cy="486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félév eddigi anyagai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Modellezés</a:t>
            </a:r>
          </a:p>
          <a:p>
            <a:r>
              <a:rPr lang="hu-HU" dirty="0" err="1" smtClean="0"/>
              <a:t>Szkriptelés</a:t>
            </a:r>
            <a:endParaRPr lang="hu-HU" dirty="0"/>
          </a:p>
          <a:p>
            <a:r>
              <a:rPr lang="hu-HU" dirty="0" smtClean="0"/>
              <a:t>Címtárak</a:t>
            </a:r>
          </a:p>
          <a:p>
            <a:endParaRPr lang="hu-HU" dirty="0" smtClean="0"/>
          </a:p>
          <a:p>
            <a:r>
              <a:rPr lang="hu-HU" dirty="0" smtClean="0"/>
              <a:t>Konfigurációkezelés</a:t>
            </a:r>
          </a:p>
          <a:p>
            <a:pPr lvl="1"/>
            <a:r>
              <a:rPr lang="hu-HU" dirty="0" smtClean="0"/>
              <a:t>Konfigurációkezelés  alapok</a:t>
            </a:r>
          </a:p>
          <a:p>
            <a:pPr lvl="1"/>
            <a:r>
              <a:rPr lang="hu-HU" b="1" dirty="0" smtClean="0"/>
              <a:t>Konfigurációkezelés Windowson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PowerShell</a:t>
            </a:r>
            <a:r>
              <a:rPr lang="hu-HU" dirty="0" smtClean="0"/>
              <a:t>: CIM kapcsolatok kezelése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Get-CimAssociatedInstance</a:t>
            </a:r>
            <a:r>
              <a:rPr lang="hu-HU" dirty="0" smtClean="0"/>
              <a:t> </a:t>
            </a:r>
            <a:r>
              <a:rPr lang="hu-HU" dirty="0" err="1" smtClean="0"/>
              <a:t>cmdlet</a:t>
            </a:r>
            <a:r>
              <a:rPr lang="hu-HU" dirty="0" smtClean="0"/>
              <a:t>:</a:t>
            </a:r>
          </a:p>
          <a:p>
            <a:pPr marL="0" indent="0">
              <a:buNone/>
            </a:pPr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Kapcsolóosztályok lekérdezése:</a:t>
            </a:r>
          </a:p>
          <a:p>
            <a:pPr lvl="1"/>
            <a:r>
              <a:rPr lang="en-US" sz="1800" dirty="0" smtClean="0">
                <a:latin typeface="Consolas" pitchFamily="49" charset="0"/>
                <a:cs typeface="Consolas" pitchFamily="49" charset="0"/>
              </a:rPr>
              <a:t>Get-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CimClass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-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ClassName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"Win32_*" -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QualifierName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"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Association"</a:t>
            </a:r>
            <a:endParaRPr lang="hu-HU" sz="18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/>
              <a:t>Kapcsolóosztály tartalma:</a:t>
            </a:r>
            <a:endParaRPr lang="hu-H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57" y="1620019"/>
            <a:ext cx="76866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795343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00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PowerShell</a:t>
            </a:r>
            <a:r>
              <a:rPr lang="hu-HU" dirty="0" smtClean="0"/>
              <a:t>: WMI kapcsolatok ábrázolása</a:t>
            </a:r>
            <a:endParaRPr lang="hu-HU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12491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0932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Lásd: WMI kapcsolatok megjelenítése, http://blog.inf.mit.bme.hu/?p=437</a:t>
            </a:r>
          </a:p>
        </p:txBody>
      </p:sp>
    </p:spTree>
    <p:extLst>
      <p:ext uri="{BB962C8B-B14F-4D97-AF65-F5344CB8AC3E}">
        <p14:creationId xmlns:p14="http://schemas.microsoft.com/office/powerpoint/2010/main" val="20763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Fontosabb CIM </a:t>
            </a:r>
            <a:r>
              <a:rPr lang="hu-HU" dirty="0" err="1" smtClean="0"/>
              <a:t>cmdletek</a:t>
            </a:r>
            <a:r>
              <a:rPr lang="hu-HU" dirty="0" smtClean="0"/>
              <a:t> összefoglalása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Kapcsolat kezelése: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Get-CimSession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New-CimSession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Remove-CimSession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New-CimSessionOption</a:t>
            </a:r>
            <a:endParaRPr lang="hu-HU" dirty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>
                <a:solidFill>
                  <a:schemeClr val="accent2"/>
                </a:solidFill>
              </a:rPr>
              <a:t>CIM osztályok: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hu-HU" sz="2800" dirty="0" err="1">
                <a:latin typeface="Consolas" pitchFamily="49" charset="0"/>
                <a:cs typeface="Consolas" pitchFamily="49" charset="0"/>
              </a:rPr>
              <a:t>Get-CimClass</a:t>
            </a:r>
            <a:endParaRPr lang="hu-HU" sz="2800" dirty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>
                <a:solidFill>
                  <a:schemeClr val="accent2"/>
                </a:solidFill>
              </a:rPr>
              <a:t>CIM példányok: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Get-CimInstance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New-CimInstance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hu-HU" dirty="0" smtClean="0">
                <a:latin typeface="Consolas" pitchFamily="49" charset="0"/>
                <a:cs typeface="Consolas" pitchFamily="49" charset="0"/>
              </a:rPr>
            </a:br>
            <a:r>
              <a:rPr lang="hu-HU" dirty="0" err="1" smtClean="0">
                <a:latin typeface="Consolas" pitchFamily="49" charset="0"/>
                <a:cs typeface="Consolas" pitchFamily="49" charset="0"/>
              </a:rPr>
              <a:t>Remove-CimInstance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Set-CimInstance</a:t>
            </a:r>
            <a:endParaRPr lang="hu-HU" dirty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>
                <a:solidFill>
                  <a:schemeClr val="accent2"/>
                </a:solidFill>
              </a:rPr>
              <a:t>Kapcsolódó </a:t>
            </a:r>
            <a:r>
              <a:rPr lang="hu-HU" dirty="0">
                <a:solidFill>
                  <a:schemeClr val="accent2"/>
                </a:solidFill>
              </a:rPr>
              <a:t>példányok: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Get-CimAssociatedInstance</a:t>
            </a:r>
            <a:endParaRPr lang="hu-HU" dirty="0">
              <a:latin typeface="Consolas" pitchFamily="49" charset="0"/>
              <a:cs typeface="Consolas" pitchFamily="49" charset="0"/>
            </a:endParaRPr>
          </a:p>
          <a:p>
            <a:r>
              <a:rPr lang="hu-HU" dirty="0">
                <a:solidFill>
                  <a:schemeClr val="accent2"/>
                </a:solidFill>
              </a:rPr>
              <a:t>Metódushívás: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Invoke-CimMethod</a:t>
            </a:r>
            <a:endParaRPr lang="hu-HU" dirty="0">
              <a:latin typeface="Consolas" pitchFamily="49" charset="0"/>
              <a:cs typeface="Consolas" pitchFamily="49" charset="0"/>
            </a:endParaRPr>
          </a:p>
          <a:p>
            <a:pPr lvl="1"/>
            <a:endParaRPr lang="hu-HU" dirty="0">
              <a:latin typeface="Consolas" pitchFamily="49" charset="0"/>
              <a:cs typeface="Consolas" pitchFamily="49" charset="0"/>
            </a:endParaRPr>
          </a:p>
          <a:p>
            <a:pPr lvl="1"/>
            <a:endParaRPr lang="hu-HU" dirty="0">
              <a:latin typeface="Consolas" pitchFamily="49" charset="0"/>
              <a:cs typeface="Consolas" pitchFamily="49" charset="0"/>
            </a:endParaRPr>
          </a:p>
          <a:p>
            <a:pPr marL="4572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03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PowerShell</a:t>
            </a:r>
            <a:r>
              <a:rPr lang="hu-HU" dirty="0" smtClean="0"/>
              <a:t>: </a:t>
            </a:r>
            <a:r>
              <a:rPr lang="hu-HU" dirty="0" err="1" smtClean="0"/>
              <a:t>CIM-based</a:t>
            </a:r>
            <a:r>
              <a:rPr lang="hu-HU" dirty="0" smtClean="0"/>
              <a:t> </a:t>
            </a:r>
            <a:r>
              <a:rPr lang="hu-HU" dirty="0" err="1" smtClean="0"/>
              <a:t>cmdlet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CIM/WMI osztályhoz generálható PS </a:t>
            </a:r>
            <a:r>
              <a:rPr lang="hu-HU" dirty="0" err="1" smtClean="0"/>
              <a:t>cmdlet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Pl.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Get-NetAdapter</a:t>
            </a:r>
            <a:r>
              <a:rPr lang="hu-HU" dirty="0" smtClean="0"/>
              <a:t> </a:t>
            </a:r>
            <a:r>
              <a:rPr lang="hu-HU" dirty="0"/>
              <a:t>csak </a:t>
            </a:r>
            <a:r>
              <a:rPr lang="hu-HU" dirty="0" smtClean="0"/>
              <a:t>burkoló: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root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/StandardCimv2/MSFT_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NetAdapter</a:t>
            </a:r>
            <a:r>
              <a:rPr lang="hu-HU" dirty="0" smtClean="0"/>
              <a:t> </a:t>
            </a:r>
          </a:p>
          <a:p>
            <a:endParaRPr lang="hu-HU" dirty="0"/>
          </a:p>
          <a:p>
            <a:r>
              <a:rPr lang="hu-HU" dirty="0" smtClean="0"/>
              <a:t>Ehhez egy leképző XML-t kell megadni:</a:t>
            </a:r>
          </a:p>
          <a:p>
            <a:pPr lvl="1"/>
            <a:r>
              <a:rPr lang="hu-HU" dirty="0" err="1" smtClean="0"/>
              <a:t>Cmdlet</a:t>
            </a:r>
            <a:r>
              <a:rPr lang="hu-HU" dirty="0" smtClean="0"/>
              <a:t> </a:t>
            </a:r>
            <a:r>
              <a:rPr lang="hu-HU" dirty="0" err="1" smtClean="0"/>
              <a:t>Definition</a:t>
            </a:r>
            <a:r>
              <a:rPr lang="hu-HU" dirty="0" smtClean="0"/>
              <a:t> XML (CDXML)</a:t>
            </a:r>
          </a:p>
          <a:p>
            <a:pPr lvl="1"/>
            <a:r>
              <a:rPr lang="hu-HU" dirty="0" smtClean="0"/>
              <a:t>Akár ez mutathat távoli (nem Windows) </a:t>
            </a:r>
            <a:r>
              <a:rPr lang="hu-HU" dirty="0" smtClean="0"/>
              <a:t>gépre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76990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Cím 3"/>
          <p:cNvSpPr>
            <a:spLocks noGrp="1"/>
          </p:cNvSpPr>
          <p:nvPr>
            <p:ph type="title"/>
          </p:nvPr>
        </p:nvSpPr>
        <p:spPr>
          <a:xfrm>
            <a:off x="668338" y="1587500"/>
            <a:ext cx="7920037" cy="1362075"/>
          </a:xfrm>
        </p:spPr>
        <p:txBody>
          <a:bodyPr/>
          <a:lstStyle/>
          <a:p>
            <a:r>
              <a:rPr lang="hu-HU" cap="none" dirty="0" smtClean="0"/>
              <a:t>Web </a:t>
            </a:r>
            <a:r>
              <a:rPr lang="hu-HU" cap="none" dirty="0" err="1" smtClean="0"/>
              <a:t>Services</a:t>
            </a:r>
            <a:r>
              <a:rPr lang="hu-HU" cap="none" dirty="0" smtClean="0"/>
              <a:t> </a:t>
            </a:r>
            <a:r>
              <a:rPr lang="hu-HU" cap="none" dirty="0" err="1" smtClean="0"/>
              <a:t>for</a:t>
            </a:r>
            <a:r>
              <a:rPr lang="hu-HU" cap="none" dirty="0" smtClean="0"/>
              <a:t> Management </a:t>
            </a:r>
            <a:br>
              <a:rPr lang="hu-HU" cap="none" dirty="0" smtClean="0"/>
            </a:br>
            <a:r>
              <a:rPr lang="hu-HU" cap="none" dirty="0" smtClean="0"/>
              <a:t>(</a:t>
            </a:r>
            <a:r>
              <a:rPr lang="hu-HU" cap="none" dirty="0" err="1" smtClean="0"/>
              <a:t>WS-Management</a:t>
            </a:r>
            <a:r>
              <a:rPr lang="hu-HU" cap="none" dirty="0" smtClean="0"/>
              <a:t>)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663575" y="2936875"/>
            <a:ext cx="7916863" cy="1817688"/>
          </a:xfrm>
          <a:ln>
            <a:solidFill>
              <a:schemeClr val="accent4"/>
            </a:solidFill>
          </a:ln>
        </p:spPr>
        <p:txBody>
          <a:bodyPr anchor="ctr">
            <a:normAutofit fontScale="92500" lnSpcReduction="10000"/>
          </a:bodyPr>
          <a:lstStyle/>
          <a:p>
            <a:pPr algn="l">
              <a:defRPr/>
            </a:pPr>
            <a:r>
              <a:rPr lang="hu-HU" b="1" dirty="0" smtClean="0"/>
              <a:t>Kibocsátó:</a:t>
            </a:r>
            <a:r>
              <a:rPr lang="hu-HU" dirty="0" smtClean="0"/>
              <a:t> 	</a:t>
            </a:r>
            <a:r>
              <a:rPr lang="hu-HU" dirty="0" err="1" smtClean="0"/>
              <a:t>Distributed</a:t>
            </a:r>
            <a:r>
              <a:rPr lang="hu-HU" dirty="0" smtClean="0"/>
              <a:t> Management </a:t>
            </a:r>
            <a:r>
              <a:rPr lang="hu-HU" dirty="0" err="1" smtClean="0"/>
              <a:t>Task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 (DMTF)</a:t>
            </a:r>
          </a:p>
          <a:p>
            <a:pPr algn="l">
              <a:defRPr/>
            </a:pPr>
            <a:r>
              <a:rPr lang="hu-HU" b="1" dirty="0" smtClean="0"/>
              <a:t>Megalkotók:</a:t>
            </a:r>
            <a:r>
              <a:rPr lang="hu-HU" dirty="0" smtClean="0"/>
              <a:t> 	AMD, Dell, Intel, Microsoft, Sun…</a:t>
            </a:r>
          </a:p>
          <a:p>
            <a:pPr algn="l">
              <a:defRPr/>
            </a:pPr>
            <a:r>
              <a:rPr lang="hu-HU" b="1" dirty="0" smtClean="0"/>
              <a:t>Verzió:	</a:t>
            </a:r>
            <a:r>
              <a:rPr lang="hu-HU" dirty="0" smtClean="0"/>
              <a:t> 	első </a:t>
            </a:r>
            <a:r>
              <a:rPr lang="hu-HU" dirty="0" err="1" smtClean="0"/>
              <a:t>draft</a:t>
            </a:r>
            <a:r>
              <a:rPr lang="hu-HU" dirty="0" smtClean="0"/>
              <a:t> (2005. 09.), aktuális: 1.2.0 (2014. 09. </a:t>
            </a:r>
            <a:r>
              <a:rPr lang="hu-HU" dirty="0"/>
              <a:t>3</a:t>
            </a:r>
            <a:r>
              <a:rPr lang="hu-HU" dirty="0" smtClean="0"/>
              <a:t>0.)</a:t>
            </a:r>
          </a:p>
          <a:p>
            <a:pPr algn="l">
              <a:defRPr/>
            </a:pPr>
            <a:r>
              <a:rPr lang="hu-HU" b="1" dirty="0" smtClean="0"/>
              <a:t>Cél:</a:t>
            </a:r>
            <a:r>
              <a:rPr lang="hu-HU" dirty="0" smtClean="0"/>
              <a:t> 		</a:t>
            </a:r>
            <a:r>
              <a:rPr lang="hu-HU" dirty="0" err="1" smtClean="0"/>
              <a:t>Webszolgáltatás</a:t>
            </a:r>
            <a:r>
              <a:rPr lang="hu-HU" dirty="0" smtClean="0"/>
              <a:t> alapú protokoll rendszerek 			menedzseléséhez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Egyenes összekötő 18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Konfigurációkezelés általánosan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CIM </a:t>
            </a:r>
            <a:r>
              <a:rPr lang="hu-HU" sz="2800" dirty="0" err="1" smtClean="0">
                <a:solidFill>
                  <a:schemeClr val="bg1"/>
                </a:solidFill>
              </a:rPr>
              <a:t>Object</a:t>
            </a:r>
            <a:r>
              <a:rPr lang="hu-HU" sz="2800" dirty="0" smtClean="0">
                <a:solidFill>
                  <a:schemeClr val="bg1"/>
                </a:solidFill>
              </a:rPr>
              <a:t> Manager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WS-Management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9" name="Lekerekített téglalap 28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Műveletek</a:t>
            </a: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0" name="Lekerekített téglalap 29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alra-jobbra nyíl 42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WS-Management</a:t>
            </a:r>
          </a:p>
        </p:txBody>
      </p:sp>
      <p:sp>
        <p:nvSpPr>
          <p:cNvPr id="185346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WBEM egyik protokollja</a:t>
            </a:r>
          </a:p>
          <a:p>
            <a:pPr lvl="1"/>
            <a:r>
              <a:rPr lang="hu-HU" dirty="0"/>
              <a:t>5985/5986 </a:t>
            </a:r>
            <a:r>
              <a:rPr lang="hu-HU" dirty="0" err="1" smtClean="0"/>
              <a:t>portot</a:t>
            </a:r>
            <a:r>
              <a:rPr lang="hu-HU" dirty="0" smtClean="0"/>
              <a:t> használja</a:t>
            </a:r>
          </a:p>
          <a:p>
            <a:endParaRPr lang="hu-HU" dirty="0" smtClean="0"/>
          </a:p>
          <a:p>
            <a:r>
              <a:rPr lang="hu-HU" dirty="0" smtClean="0"/>
              <a:t>Web Service alapú</a:t>
            </a:r>
          </a:p>
          <a:p>
            <a:pPr lvl="1"/>
            <a:r>
              <a:rPr lang="hu-HU" dirty="0" smtClean="0"/>
              <a:t>sok egyéb WS-* protokollra épül</a:t>
            </a:r>
          </a:p>
          <a:p>
            <a:endParaRPr lang="hu-HU" dirty="0" smtClean="0"/>
          </a:p>
          <a:p>
            <a:r>
              <a:rPr lang="hu-HU" dirty="0" smtClean="0"/>
              <a:t>CIMOM elérése, lekérdezése, menedzselése</a:t>
            </a:r>
          </a:p>
          <a:p>
            <a:pPr lvl="1"/>
            <a:r>
              <a:rPr lang="hu-HU" dirty="0" smtClean="0"/>
              <a:t>De használható nem csak </a:t>
            </a:r>
            <a:r>
              <a:rPr lang="hu-HU" dirty="0" err="1" smtClean="0"/>
              <a:t>CIMOM-hoz</a:t>
            </a:r>
            <a:r>
              <a:rPr lang="hu-HU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WS-Managenent példa üzenet</a:t>
            </a: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63"/>
            <a:ext cx="86598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feliratnak 6"/>
          <p:cNvSpPr/>
          <p:nvPr/>
        </p:nvSpPr>
        <p:spPr bwMode="auto">
          <a:xfrm>
            <a:off x="1785918" y="785794"/>
            <a:ext cx="3048000" cy="612648"/>
          </a:xfrm>
          <a:prstGeom prst="wedgeRectCallout">
            <a:avLst>
              <a:gd name="adj1" fmla="val -14897"/>
              <a:gd name="adj2" fmla="val 162361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Melyik gép</a:t>
            </a:r>
          </a:p>
        </p:txBody>
      </p:sp>
      <p:sp>
        <p:nvSpPr>
          <p:cNvPr id="8" name="Téglalap feliratnak 7"/>
          <p:cNvSpPr/>
          <p:nvPr/>
        </p:nvSpPr>
        <p:spPr bwMode="auto">
          <a:xfrm>
            <a:off x="5214942" y="857232"/>
            <a:ext cx="3048000" cy="612648"/>
          </a:xfrm>
          <a:prstGeom prst="wedgeRectCallout">
            <a:avLst>
              <a:gd name="adj1" fmla="val -64230"/>
              <a:gd name="adj2" fmla="val 221795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Mit akarunk</a:t>
            </a:r>
          </a:p>
        </p:txBody>
      </p:sp>
      <p:sp>
        <p:nvSpPr>
          <p:cNvPr id="9" name="Téglalap feliratnak 8"/>
          <p:cNvSpPr/>
          <p:nvPr/>
        </p:nvSpPr>
        <p:spPr bwMode="auto">
          <a:xfrm>
            <a:off x="5929322" y="1714488"/>
            <a:ext cx="3048000" cy="785818"/>
          </a:xfrm>
          <a:prstGeom prst="wedgeRectCallout">
            <a:avLst>
              <a:gd name="adj1" fmla="val -78170"/>
              <a:gd name="adj2" fmla="val 98116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Gép melyik erőforrásával</a:t>
            </a:r>
          </a:p>
        </p:txBody>
      </p:sp>
      <p:sp>
        <p:nvSpPr>
          <p:cNvPr id="10" name="Téglalap feliratnak 9"/>
          <p:cNvSpPr/>
          <p:nvPr/>
        </p:nvSpPr>
        <p:spPr bwMode="auto">
          <a:xfrm>
            <a:off x="4857752" y="3857628"/>
            <a:ext cx="3762380" cy="1500198"/>
          </a:xfrm>
          <a:prstGeom prst="wedgeRectCallout">
            <a:avLst>
              <a:gd name="adj1" fmla="val -53550"/>
              <a:gd name="adj2" fmla="val -59761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Ha az erőforrás egy csoport (pl. CPU-k), akkor a csoport melyik tagja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Endpoint</a:t>
            </a:r>
            <a:r>
              <a:rPr lang="hu-HU" dirty="0" smtClean="0"/>
              <a:t> </a:t>
            </a:r>
            <a:r>
              <a:rPr lang="hu-HU" dirty="0" err="1" smtClean="0"/>
              <a:t>Reference</a:t>
            </a:r>
            <a:r>
              <a:rPr lang="hu-HU" smtClean="0"/>
              <a:t> (EPR)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Erőforráspéldányok egyedi azonosítója</a:t>
            </a:r>
          </a:p>
          <a:p>
            <a:r>
              <a:rPr lang="hu-HU" dirty="0" smtClean="0"/>
              <a:t>Hálózati cím + </a:t>
            </a:r>
            <a:r>
              <a:rPr lang="hu-HU" dirty="0" err="1" smtClean="0"/>
              <a:t>ResourceURI</a:t>
            </a:r>
            <a:r>
              <a:rPr lang="hu-HU" dirty="0" smtClean="0"/>
              <a:t> (+ </a:t>
            </a:r>
            <a:r>
              <a:rPr lang="hu-HU" dirty="0" err="1" smtClean="0"/>
              <a:t>SelectorSet</a:t>
            </a:r>
            <a:r>
              <a:rPr lang="hu-HU" dirty="0" smtClean="0"/>
              <a:t>)</a:t>
            </a:r>
          </a:p>
          <a:p>
            <a:r>
              <a:rPr lang="hu-HU" dirty="0" smtClean="0"/>
              <a:t>Példa: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88747"/>
            <a:ext cx="8784976" cy="284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1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WS-Management</a:t>
            </a:r>
            <a:r>
              <a:rPr lang="hu-HU" dirty="0" smtClean="0"/>
              <a:t>: tipikus műveletek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hu-HU" sz="4000" dirty="0" smtClean="0">
                <a:solidFill>
                  <a:schemeClr val="accent2"/>
                </a:solidFill>
              </a:rPr>
              <a:t>(IDENTIFY)</a:t>
            </a:r>
          </a:p>
          <a:p>
            <a:pPr lvl="1">
              <a:defRPr/>
            </a:pPr>
            <a:r>
              <a:rPr lang="hu-HU" sz="3600" dirty="0" smtClean="0"/>
              <a:t>távoli gép paramétereinek felderítése</a:t>
            </a:r>
            <a:endParaRPr lang="en-US" sz="3600" dirty="0" smtClean="0"/>
          </a:p>
          <a:p>
            <a:pPr>
              <a:defRPr/>
            </a:pPr>
            <a:r>
              <a:rPr lang="en-US" sz="4000" dirty="0" smtClean="0">
                <a:solidFill>
                  <a:schemeClr val="accent2"/>
                </a:solidFill>
              </a:rPr>
              <a:t>GET, PUT, CREATE, DELETE</a:t>
            </a:r>
            <a:endParaRPr lang="hu-HU" sz="4000" dirty="0" smtClean="0">
              <a:solidFill>
                <a:schemeClr val="accent2"/>
              </a:solidFill>
            </a:endParaRPr>
          </a:p>
          <a:p>
            <a:pPr lvl="1">
              <a:defRPr/>
            </a:pPr>
            <a:r>
              <a:rPr lang="hu-HU" sz="3600" dirty="0" smtClean="0"/>
              <a:t>erőforrások kezelése</a:t>
            </a:r>
            <a:r>
              <a:rPr lang="en-US" sz="3600" dirty="0" smtClean="0"/>
              <a:t> </a:t>
            </a:r>
          </a:p>
          <a:p>
            <a:pPr>
              <a:defRPr/>
            </a:pPr>
            <a:r>
              <a:rPr lang="en-US" sz="4000" dirty="0" smtClean="0">
                <a:solidFill>
                  <a:schemeClr val="accent2"/>
                </a:solidFill>
              </a:rPr>
              <a:t>ENUMERATE</a:t>
            </a:r>
            <a:r>
              <a:rPr lang="hu-HU" sz="4000" dirty="0" smtClean="0">
                <a:solidFill>
                  <a:schemeClr val="accent2"/>
                </a:solidFill>
              </a:rPr>
              <a:t>, PULL</a:t>
            </a:r>
          </a:p>
          <a:p>
            <a:pPr lvl="1">
              <a:defRPr/>
            </a:pPr>
            <a:r>
              <a:rPr lang="hu-HU" sz="3600" dirty="0" smtClean="0"/>
              <a:t>gyűjtemények elemeinek felsorolása</a:t>
            </a:r>
            <a:endParaRPr lang="en-US" sz="3600" dirty="0" smtClean="0"/>
          </a:p>
          <a:p>
            <a:pPr>
              <a:defRPr/>
            </a:pPr>
            <a:r>
              <a:rPr lang="en-US" sz="4000" dirty="0" smtClean="0">
                <a:solidFill>
                  <a:schemeClr val="accent2"/>
                </a:solidFill>
              </a:rPr>
              <a:t>SUBSCRIBE</a:t>
            </a:r>
            <a:r>
              <a:rPr lang="hu-HU" sz="4000" dirty="0" smtClean="0">
                <a:solidFill>
                  <a:schemeClr val="accent2"/>
                </a:solidFill>
              </a:rPr>
              <a:t>, UNSUBSRIBE…</a:t>
            </a:r>
          </a:p>
          <a:p>
            <a:pPr lvl="1">
              <a:defRPr/>
            </a:pPr>
            <a:r>
              <a:rPr lang="hu-HU" sz="3600" dirty="0" smtClean="0"/>
              <a:t>események kezelése</a:t>
            </a:r>
            <a:r>
              <a:rPr lang="en-US" sz="3600" dirty="0" smtClean="0"/>
              <a:t> </a:t>
            </a:r>
          </a:p>
          <a:p>
            <a:pPr>
              <a:defRPr/>
            </a:pPr>
            <a:r>
              <a:rPr lang="en-US" sz="4000" dirty="0" smtClean="0">
                <a:solidFill>
                  <a:schemeClr val="accent2"/>
                </a:solidFill>
              </a:rPr>
              <a:t>EXECUTE</a:t>
            </a:r>
            <a:endParaRPr lang="hu-HU" sz="4000" dirty="0" smtClean="0">
              <a:solidFill>
                <a:schemeClr val="accent2"/>
              </a:solidFill>
            </a:endParaRPr>
          </a:p>
          <a:p>
            <a:pPr lvl="1">
              <a:defRPr/>
            </a:pPr>
            <a:r>
              <a:rPr lang="hu-HU" sz="3600" dirty="0" smtClean="0"/>
              <a:t>metódusok meghívása</a:t>
            </a:r>
            <a:r>
              <a:rPr lang="en-US" sz="3600" dirty="0" smtClean="0"/>
              <a:t> </a:t>
            </a:r>
            <a:endParaRPr lang="hu-H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Konfigurációkezelés általánosan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Műveletek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rot="10800000">
            <a:off x="3000364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alra-jobbra nyíl 42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WS-Management</a:t>
            </a:r>
            <a:r>
              <a:rPr lang="hu-HU" dirty="0"/>
              <a:t> </a:t>
            </a:r>
            <a:r>
              <a:rPr lang="hu-HU" dirty="0" smtClean="0"/>
              <a:t>és CIM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Eddig semmi köze nem volt még a </a:t>
            </a:r>
            <a:r>
              <a:rPr lang="hu-HU" dirty="0" err="1" smtClean="0"/>
              <a:t>CIM-hez</a:t>
            </a:r>
            <a:endParaRPr lang="hu-HU" dirty="0" smtClean="0"/>
          </a:p>
          <a:p>
            <a:r>
              <a:rPr lang="hu-HU" i="1" dirty="0">
                <a:solidFill>
                  <a:schemeClr val="accent2"/>
                </a:solidFill>
              </a:rPr>
              <a:t>CIM </a:t>
            </a:r>
            <a:r>
              <a:rPr lang="hu-HU" i="1" dirty="0" err="1">
                <a:solidFill>
                  <a:schemeClr val="accent2"/>
                </a:solidFill>
              </a:rPr>
              <a:t>Binding</a:t>
            </a:r>
            <a:r>
              <a:rPr lang="hu-HU" i="1" dirty="0">
                <a:solidFill>
                  <a:schemeClr val="accent2"/>
                </a:solidFill>
              </a:rPr>
              <a:t> </a:t>
            </a:r>
            <a:r>
              <a:rPr lang="hu-HU" i="1" dirty="0" err="1" smtClean="0">
                <a:solidFill>
                  <a:schemeClr val="accent2"/>
                </a:solidFill>
              </a:rPr>
              <a:t>Specification</a:t>
            </a:r>
            <a:r>
              <a:rPr lang="hu-HU" i="1" dirty="0" smtClean="0">
                <a:solidFill>
                  <a:schemeClr val="accent2"/>
                </a:solidFill>
              </a:rPr>
              <a:t> </a:t>
            </a:r>
            <a:r>
              <a:rPr lang="hu-HU" dirty="0" smtClean="0"/>
              <a:t>adja meg a kapcsolatot</a:t>
            </a:r>
          </a:p>
          <a:p>
            <a:pPr lvl="1"/>
            <a:r>
              <a:rPr lang="hu-HU" dirty="0" smtClean="0"/>
              <a:t>Milyen </a:t>
            </a:r>
            <a:r>
              <a:rPr lang="hu-HU" dirty="0" err="1" smtClean="0"/>
              <a:t>URI-kat</a:t>
            </a:r>
            <a:r>
              <a:rPr lang="hu-HU" dirty="0" smtClean="0"/>
              <a:t> és akciókat kell használni</a:t>
            </a:r>
          </a:p>
          <a:p>
            <a:r>
              <a:rPr lang="hu-HU" i="1" dirty="0" smtClean="0">
                <a:solidFill>
                  <a:schemeClr val="accent2"/>
                </a:solidFill>
              </a:rPr>
              <a:t>WS-CIM </a:t>
            </a:r>
            <a:r>
              <a:rPr lang="hu-HU" i="1" dirty="0" err="1" smtClean="0">
                <a:solidFill>
                  <a:schemeClr val="accent2"/>
                </a:solidFill>
              </a:rPr>
              <a:t>mapping</a:t>
            </a:r>
            <a:r>
              <a:rPr lang="hu-HU" dirty="0" smtClean="0">
                <a:solidFill>
                  <a:schemeClr val="accent2"/>
                </a:solidFill>
              </a:rPr>
              <a:t>: </a:t>
            </a:r>
          </a:p>
          <a:p>
            <a:pPr lvl="1"/>
            <a:r>
              <a:rPr lang="hu-HU" dirty="0" smtClean="0"/>
              <a:t>CIM osztály leképezése egy XML névtérbe:</a:t>
            </a:r>
            <a:endParaRPr lang="hu-HU" dirty="0"/>
          </a:p>
          <a:p>
            <a:pPr marL="0" indent="0">
              <a:buNone/>
            </a:pPr>
            <a:r>
              <a:rPr lang="hu-HU" sz="2100" dirty="0">
                <a:latin typeface="Consolas" pitchFamily="49" charset="0"/>
                <a:cs typeface="Consolas" pitchFamily="49" charset="0"/>
              </a:rPr>
              <a:t>http://</a:t>
            </a:r>
            <a:r>
              <a:rPr lang="hu-HU" sz="2100" dirty="0" smtClean="0">
                <a:latin typeface="Consolas" pitchFamily="49" charset="0"/>
                <a:cs typeface="Consolas" pitchFamily="49" charset="0"/>
              </a:rPr>
              <a:t>schemas.dmtf.org/wbem/wscim/X/cim-schema/Y/ClassName</a:t>
            </a:r>
          </a:p>
          <a:p>
            <a:pPr marL="0" indent="0">
              <a:buNone/>
            </a:pPr>
            <a:r>
              <a:rPr lang="hu-HU" sz="2100" dirty="0" smtClean="0"/>
              <a:t>(</a:t>
            </a:r>
            <a:r>
              <a:rPr lang="hu-HU" sz="2100" dirty="0"/>
              <a:t>X: WS-CIM verziója, Y: CIM séma </a:t>
            </a:r>
            <a:r>
              <a:rPr lang="hu-HU" sz="2100" dirty="0" smtClean="0"/>
              <a:t>verziója)</a:t>
            </a:r>
          </a:p>
          <a:p>
            <a:pPr lvl="1"/>
            <a:r>
              <a:rPr lang="hu-HU" dirty="0" smtClean="0"/>
              <a:t>Nem kerül bele a CIM névtér (pl. </a:t>
            </a:r>
            <a:r>
              <a:rPr lang="hu-HU" dirty="0" err="1" smtClean="0"/>
              <a:t>root</a:t>
            </a:r>
            <a:r>
              <a:rPr lang="hu-HU" dirty="0" smtClean="0"/>
              <a:t>/cimv2)!</a:t>
            </a:r>
          </a:p>
          <a:p>
            <a:pPr lvl="1"/>
            <a:r>
              <a:rPr lang="hu-HU" dirty="0" smtClean="0"/>
              <a:t>Lehet gyártó-specifikus a névtér is</a:t>
            </a:r>
          </a:p>
          <a:p>
            <a:r>
              <a:rPr lang="hu-HU" dirty="0" smtClean="0"/>
              <a:t>Példa:</a:t>
            </a:r>
          </a:p>
          <a:p>
            <a:pPr marL="0" indent="0">
              <a:buNone/>
            </a:pPr>
            <a:r>
              <a:rPr lang="hu-HU" sz="1800" dirty="0">
                <a:latin typeface="Consolas" pitchFamily="49" charset="0"/>
                <a:cs typeface="Consolas" pitchFamily="49" charset="0"/>
              </a:rPr>
              <a:t>http://schemas.dmtf.org/wbem/wscim/1/cim-schema/2/CIM_ComputerSystem </a:t>
            </a:r>
          </a:p>
        </p:txBody>
      </p:sp>
    </p:spTree>
    <p:extLst>
      <p:ext uri="{BB962C8B-B14F-4D97-AF65-F5344CB8AC3E}">
        <p14:creationId xmlns:p14="http://schemas.microsoft.com/office/powerpoint/2010/main" val="114183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>
            <a:spAutoFit/>
          </a:bodyPr>
          <a:lstStyle/>
          <a:p>
            <a:pPr hangingPunct="1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smtClean="0"/>
              <a:t>Felhasznált protokollok</a:t>
            </a:r>
            <a:endParaRPr lang="en-GB" smtClean="0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6842125" y="5672138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Szállítás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52413" y="1622425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charset="0"/>
              </a:rPr>
              <a:t>WS-MAN WSDL Binding for CIM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52413" y="4862513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charset="0"/>
              </a:rPr>
              <a:t>XML, SOAP, WS-Addressing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252413" y="5672138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charset="0"/>
              </a:rPr>
              <a:t>HTTPS, TCP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1951038" y="3233738"/>
            <a:ext cx="1600200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WS-Transfer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3649663" y="3233738"/>
            <a:ext cx="1473200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WS-</a:t>
            </a:r>
            <a:r>
              <a:rPr lang="en-GB" b="1" dirty="0" err="1">
                <a:solidFill>
                  <a:srgbClr val="000000"/>
                </a:solidFill>
                <a:cs typeface="Arial" charset="0"/>
              </a:rPr>
              <a:t>Enum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5221288" y="3233738"/>
            <a:ext cx="135096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WS-</a:t>
            </a:r>
            <a:r>
              <a:rPr lang="en-GB" b="1" dirty="0" err="1">
                <a:solidFill>
                  <a:srgbClr val="000000"/>
                </a:solidFill>
                <a:cs typeface="Arial" charset="0"/>
              </a:rPr>
              <a:t>Eventing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252413" y="2428875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charset="0"/>
              </a:rPr>
              <a:t>WS-Management</a:t>
            </a:r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252413" y="812800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>
                <a:solidFill>
                  <a:srgbClr val="000000"/>
                </a:solidFill>
                <a:cs typeface="Arial" charset="0"/>
              </a:rPr>
              <a:t>WS-CIM Schema Translation</a:t>
            </a: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252413" y="4052888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charset="0"/>
              </a:rPr>
              <a:t>Security profiles</a:t>
            </a:r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252413" y="3233738"/>
            <a:ext cx="1600200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cs typeface="Arial" charset="0"/>
              </a:rPr>
              <a:t>Resource</a:t>
            </a:r>
          </a:p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cs typeface="Arial" charset="0"/>
              </a:rPr>
              <a:t>Addressing</a:t>
            </a: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6842125" y="4862513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Üzenetküldés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6842125" y="1622425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Leíró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842125" y="3243263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Adatátvitel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6842125" y="2428875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Alkalmazás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6842125" y="812800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Integráció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6842125" y="4052888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Biztonság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10247" grpId="0" animBg="1"/>
      <p:bldP spid="10248" grpId="0" animBg="1"/>
      <p:bldP spid="10250" grpId="0" animBg="1"/>
      <p:bldP spid="10251" grpId="0" animBg="1"/>
      <p:bldP spid="10252" grpId="0" animBg="1"/>
      <p:bldP spid="10254" grpId="0" animBg="1"/>
      <p:bldP spid="10256" grpId="0" animBg="1"/>
      <p:bldP spid="1025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Implementációk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900075"/>
            <a:ext cx="8858312" cy="5529321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hu-HU" dirty="0" smtClean="0"/>
              <a:t>Windows </a:t>
            </a:r>
            <a:r>
              <a:rPr lang="hu-HU" dirty="0" err="1" smtClean="0"/>
              <a:t>Remote</a:t>
            </a:r>
            <a:r>
              <a:rPr lang="hu-HU" dirty="0" smtClean="0"/>
              <a:t> Management (</a:t>
            </a:r>
            <a:r>
              <a:rPr lang="hu-HU" dirty="0" err="1" smtClean="0"/>
              <a:t>WinRM</a:t>
            </a:r>
            <a:r>
              <a:rPr lang="hu-HU" dirty="0" smtClean="0"/>
              <a:t>)</a:t>
            </a:r>
          </a:p>
          <a:p>
            <a:pPr lvl="1">
              <a:defRPr/>
            </a:pPr>
            <a:r>
              <a:rPr lang="hu-HU" dirty="0" smtClean="0"/>
              <a:t>WMI lekérdezés és távoli parancssor</a:t>
            </a:r>
          </a:p>
          <a:p>
            <a:pPr lvl="1">
              <a:defRPr/>
            </a:pPr>
            <a:r>
              <a:rPr lang="hu-HU" dirty="0" smtClean="0"/>
              <a:t>CLI, scripting API</a:t>
            </a:r>
          </a:p>
          <a:p>
            <a:pPr lvl="1">
              <a:defRPr/>
            </a:pPr>
            <a:endParaRPr lang="hu-HU" dirty="0" smtClean="0"/>
          </a:p>
          <a:p>
            <a:pPr>
              <a:defRPr/>
            </a:pPr>
            <a:r>
              <a:rPr lang="hu-HU" dirty="0" err="1" smtClean="0"/>
              <a:t>Openwsman</a:t>
            </a:r>
            <a:r>
              <a:rPr lang="hu-HU" dirty="0" smtClean="0"/>
              <a:t>; F/OSS</a:t>
            </a:r>
          </a:p>
          <a:p>
            <a:pPr lvl="1">
              <a:defRPr/>
            </a:pPr>
            <a:r>
              <a:rPr lang="hu-HU" dirty="0" smtClean="0"/>
              <a:t>Kiszolgáló: </a:t>
            </a:r>
            <a:r>
              <a:rPr lang="hu-HU" dirty="0" err="1" smtClean="0"/>
              <a:t>CIM-XML-t</a:t>
            </a:r>
            <a:r>
              <a:rPr lang="hu-HU" dirty="0" smtClean="0"/>
              <a:t> „fordít” </a:t>
            </a:r>
            <a:r>
              <a:rPr lang="hu-HU" dirty="0" err="1" smtClean="0"/>
              <a:t>WS-Managementre</a:t>
            </a:r>
            <a:endParaRPr lang="hu-HU" dirty="0" smtClean="0"/>
          </a:p>
          <a:p>
            <a:pPr lvl="2">
              <a:defRPr/>
            </a:pPr>
            <a:r>
              <a:rPr lang="hu-HU" dirty="0" smtClean="0"/>
              <a:t>Adapter tervezési minta; SBLIM SFCC, mint kliens</a:t>
            </a:r>
          </a:p>
          <a:p>
            <a:pPr lvl="1">
              <a:defRPr/>
            </a:pPr>
            <a:r>
              <a:rPr lang="hu-HU" dirty="0" smtClean="0"/>
              <a:t>CLI, </a:t>
            </a:r>
            <a:r>
              <a:rPr lang="hu-HU" dirty="0" err="1" smtClean="0"/>
              <a:t>mod</a:t>
            </a:r>
            <a:r>
              <a:rPr lang="hu-HU" dirty="0" smtClean="0"/>
              <a:t>_</a:t>
            </a:r>
            <a:r>
              <a:rPr lang="hu-HU" dirty="0" err="1" smtClean="0"/>
              <a:t>wsman</a:t>
            </a:r>
            <a:r>
              <a:rPr lang="hu-HU" dirty="0" smtClean="0"/>
              <a:t>, </a:t>
            </a:r>
            <a:r>
              <a:rPr lang="hu-HU" dirty="0" err="1" smtClean="0"/>
              <a:t>Ruby</a:t>
            </a:r>
            <a:r>
              <a:rPr lang="hu-HU" dirty="0" smtClean="0"/>
              <a:t> kötések</a:t>
            </a:r>
          </a:p>
          <a:p>
            <a:pPr lvl="1">
              <a:defRPr/>
            </a:pPr>
            <a:endParaRPr lang="hu-HU" dirty="0" smtClean="0"/>
          </a:p>
          <a:p>
            <a:pPr>
              <a:defRPr/>
            </a:pPr>
            <a:r>
              <a:rPr lang="hu-HU" dirty="0" err="1" smtClean="0"/>
              <a:t>wiseman</a:t>
            </a:r>
            <a:r>
              <a:rPr lang="hu-HU" dirty="0" smtClean="0"/>
              <a:t>; F/OSS</a:t>
            </a:r>
          </a:p>
          <a:p>
            <a:pPr lvl="1">
              <a:defRPr/>
            </a:pPr>
            <a:r>
              <a:rPr lang="hu-HU" dirty="0" smtClean="0"/>
              <a:t>Java alapú kliens és kiszolgáló megvalósítás támogatása</a:t>
            </a: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 használja?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Windows Server</a:t>
            </a:r>
          </a:p>
          <a:p>
            <a:pPr lvl="1"/>
            <a:r>
              <a:rPr lang="hu-HU" dirty="0" smtClean="0"/>
              <a:t>Server Manager távoli gépre</a:t>
            </a:r>
          </a:p>
          <a:p>
            <a:pPr lvl="1"/>
            <a:r>
              <a:rPr lang="hu-HU" dirty="0" smtClean="0"/>
              <a:t>PowerShell </a:t>
            </a:r>
            <a:r>
              <a:rPr lang="hu-HU" dirty="0" err="1" smtClean="0"/>
              <a:t>Remoting</a:t>
            </a:r>
            <a:endParaRPr lang="hu-HU" dirty="0" smtClean="0"/>
          </a:p>
          <a:p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ESXi</a:t>
            </a:r>
            <a:endParaRPr lang="hu-HU" dirty="0" smtClean="0"/>
          </a:p>
          <a:p>
            <a:pPr lvl="1"/>
            <a:r>
              <a:rPr lang="hu-HU" dirty="0" err="1" smtClean="0"/>
              <a:t>openwsman</a:t>
            </a:r>
            <a:r>
              <a:rPr lang="hu-HU" dirty="0" smtClean="0"/>
              <a:t> </a:t>
            </a:r>
            <a:r>
              <a:rPr lang="hu-HU" dirty="0" err="1" smtClean="0"/>
              <a:t>deamon</a:t>
            </a:r>
            <a:r>
              <a:rPr lang="hu-HU" dirty="0" smtClean="0"/>
              <a:t> futtatása</a:t>
            </a:r>
          </a:p>
          <a:p>
            <a:r>
              <a:rPr lang="hu-HU" dirty="0" smtClean="0"/>
              <a:t>Microsoft </a:t>
            </a:r>
            <a:r>
              <a:rPr lang="hu-HU" dirty="0" err="1" smtClean="0"/>
              <a:t>Operations</a:t>
            </a:r>
            <a:r>
              <a:rPr lang="hu-HU" dirty="0" smtClean="0"/>
              <a:t> Manager</a:t>
            </a:r>
          </a:p>
          <a:p>
            <a:pPr lvl="1"/>
            <a:r>
              <a:rPr lang="hu-HU" dirty="0" err="1" smtClean="0"/>
              <a:t>Cross</a:t>
            </a:r>
            <a:r>
              <a:rPr lang="hu-HU" dirty="0" smtClean="0"/>
              <a:t> Platform: Linux gépek monitorozása</a:t>
            </a:r>
          </a:p>
          <a:p>
            <a:r>
              <a:rPr lang="hu-HU" dirty="0" smtClean="0"/>
              <a:t>HP System </a:t>
            </a:r>
            <a:r>
              <a:rPr lang="hu-HU" dirty="0" err="1" smtClean="0"/>
              <a:t>Insights</a:t>
            </a:r>
            <a:r>
              <a:rPr lang="hu-HU" dirty="0" smtClean="0"/>
              <a:t> Manager</a:t>
            </a:r>
          </a:p>
          <a:p>
            <a:r>
              <a:rPr lang="hu-HU" dirty="0" smtClean="0"/>
              <a:t>…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Windows </a:t>
            </a:r>
            <a:r>
              <a:rPr lang="hu-HU" dirty="0" err="1" smtClean="0"/>
              <a:t>Remote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Management (</a:t>
            </a:r>
            <a:r>
              <a:rPr lang="hu-HU" dirty="0" err="1" smtClean="0"/>
              <a:t>WinRM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4925"/>
            <a:ext cx="9144000" cy="40005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hu-H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Windows Remote Management (WinRM)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Új távoli menedzsment szolgáltatás a Windowsban</a:t>
            </a:r>
          </a:p>
          <a:p>
            <a:pPr lvl="1">
              <a:defRPr/>
            </a:pPr>
            <a:r>
              <a:rPr lang="hu-HU" dirty="0" err="1" smtClean="0"/>
              <a:t>WS-Management</a:t>
            </a:r>
            <a:r>
              <a:rPr lang="hu-HU" dirty="0" smtClean="0"/>
              <a:t> implementáció</a:t>
            </a:r>
          </a:p>
          <a:p>
            <a:pPr>
              <a:defRPr/>
            </a:pPr>
            <a:r>
              <a:rPr lang="hu-HU" dirty="0" smtClean="0"/>
              <a:t>Elérhetőség:</a:t>
            </a:r>
          </a:p>
          <a:p>
            <a:pPr lvl="1">
              <a:defRPr/>
            </a:pPr>
            <a:r>
              <a:rPr lang="hu-HU" dirty="0" smtClean="0"/>
              <a:t>Windows 8, Server 2012: gyárilag (3.0)</a:t>
            </a:r>
          </a:p>
          <a:p>
            <a:pPr lvl="1">
              <a:defRPr/>
            </a:pPr>
            <a:r>
              <a:rPr lang="hu-HU" dirty="0" smtClean="0"/>
              <a:t>Windows 7, Server 2008 R2: gyárilag (2.0), külön (3.0)</a:t>
            </a:r>
          </a:p>
          <a:p>
            <a:pPr lvl="1">
              <a:defRPr/>
            </a:pPr>
            <a:r>
              <a:rPr lang="hu-HU" dirty="0" smtClean="0"/>
              <a:t>XP, Windows Server 2003 R2: külön telepíthető (2.0)</a:t>
            </a:r>
          </a:p>
          <a:p>
            <a:pPr>
              <a:defRPr/>
            </a:pPr>
            <a:r>
              <a:rPr lang="hu-HU" dirty="0" smtClean="0"/>
              <a:t>WMI beágyazható </a:t>
            </a:r>
            <a:r>
              <a:rPr lang="hu-HU" dirty="0" err="1" smtClean="0"/>
              <a:t>WinRM-be</a:t>
            </a:r>
            <a:endParaRPr lang="hu-HU" dirty="0" smtClean="0"/>
          </a:p>
          <a:p>
            <a:pPr lvl="1">
              <a:defRPr/>
            </a:pPr>
            <a:r>
              <a:rPr lang="hu-HU" dirty="0" smtClean="0"/>
              <a:t>WMIv3-tól kezdve ezt használja a WMI alapból</a:t>
            </a:r>
          </a:p>
          <a:p>
            <a:pPr lvl="1">
              <a:defRPr/>
            </a:pPr>
            <a:r>
              <a:rPr lang="hu-HU" dirty="0" smtClean="0"/>
              <a:t>De a </a:t>
            </a:r>
            <a:r>
              <a:rPr lang="hu-HU" dirty="0" err="1" smtClean="0"/>
              <a:t>WinRM</a:t>
            </a:r>
            <a:r>
              <a:rPr lang="hu-HU" dirty="0" smtClean="0"/>
              <a:t> nem csak </a:t>
            </a:r>
            <a:r>
              <a:rPr lang="hu-HU" dirty="0" err="1" smtClean="0"/>
              <a:t>WMI-hoz</a:t>
            </a:r>
            <a:r>
              <a:rPr lang="hu-HU" dirty="0" smtClean="0"/>
              <a:t> használható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WinRM architektúra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330323"/>
              </p:ext>
            </p:extLst>
          </p:nvPr>
        </p:nvGraphicFramePr>
        <p:xfrm>
          <a:off x="323528" y="1556792"/>
          <a:ext cx="8635477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" name="Visio" r:id="rId4" imgW="6264527" imgH="2351645" progId="Visio.Drawing.11">
                  <p:embed/>
                </p:oleObj>
              </mc:Choice>
              <mc:Fallback>
                <p:oleObj name="Visio" r:id="rId4" imgW="6264527" imgH="235164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556792"/>
                        <a:ext cx="8635477" cy="3240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WinRM inicializálása</a:t>
            </a:r>
          </a:p>
        </p:txBody>
      </p:sp>
      <p:sp>
        <p:nvSpPr>
          <p:cNvPr id="198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WinRM</a:t>
            </a:r>
            <a:r>
              <a:rPr lang="hu-HU" dirty="0" smtClean="0"/>
              <a:t> részei:</a:t>
            </a:r>
          </a:p>
          <a:p>
            <a:pPr lvl="1"/>
            <a:r>
              <a:rPr lang="hu-HU" dirty="0" err="1" smtClean="0"/>
              <a:t>WinRM</a:t>
            </a:r>
            <a:r>
              <a:rPr lang="hu-HU" dirty="0" smtClean="0"/>
              <a:t> szolgáltatás</a:t>
            </a:r>
          </a:p>
          <a:p>
            <a:pPr lvl="1"/>
            <a:r>
              <a:rPr lang="hu-HU" dirty="0" err="1" smtClean="0"/>
              <a:t>WinRM</a:t>
            </a:r>
            <a:r>
              <a:rPr lang="hu-HU" dirty="0" smtClean="0"/>
              <a:t> </a:t>
            </a:r>
            <a:r>
              <a:rPr lang="hu-HU" dirty="0" err="1" smtClean="0"/>
              <a:t>listener</a:t>
            </a:r>
            <a:r>
              <a:rPr lang="hu-HU" dirty="0" smtClean="0"/>
              <a:t>: </a:t>
            </a:r>
            <a:r>
              <a:rPr lang="hu-HU" dirty="0" err="1" smtClean="0"/>
              <a:t>WS-Management</a:t>
            </a:r>
            <a:r>
              <a:rPr lang="hu-HU" dirty="0" smtClean="0"/>
              <a:t> üzenetek fogadására szolgáló végpont definíciója</a:t>
            </a:r>
          </a:p>
          <a:p>
            <a:r>
              <a:rPr lang="hu-HU" dirty="0" smtClean="0"/>
              <a:t>Inicializálás (kiszolgáló oldalán!):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892262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CIM lekérdezés </a:t>
            </a:r>
            <a:r>
              <a:rPr lang="hu-HU" dirty="0" err="1" smtClean="0"/>
              <a:t>WinRM-en</a:t>
            </a:r>
            <a:r>
              <a:rPr lang="hu-HU" dirty="0" smtClean="0"/>
              <a:t> keresztül</a:t>
            </a:r>
          </a:p>
        </p:txBody>
      </p:sp>
      <p:sp>
        <p:nvSpPr>
          <p:cNvPr id="19968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Művelet: GET</a:t>
            </a:r>
          </a:p>
          <a:p>
            <a:r>
              <a:rPr lang="hu-HU" dirty="0" smtClean="0"/>
              <a:t>Erőforrás URI: CIM objektum</a:t>
            </a:r>
          </a:p>
          <a:p>
            <a:r>
              <a:rPr lang="hu-HU" dirty="0" smtClean="0"/>
              <a:t>Távoli gép, hitelesítési információ megadása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636912"/>
            <a:ext cx="8403249" cy="38148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CIM objektum elérése (</a:t>
            </a:r>
            <a:r>
              <a:rPr lang="hu-HU" dirty="0" err="1" smtClean="0"/>
              <a:t>string</a:t>
            </a:r>
            <a:r>
              <a:rPr lang="hu-HU" dirty="0" smtClean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A </a:t>
            </a:r>
            <a:r>
              <a:rPr lang="hu-HU" dirty="0" err="1" smtClean="0"/>
              <a:t>Selector</a:t>
            </a:r>
            <a:r>
              <a:rPr lang="hu-HU" dirty="0" smtClean="0"/>
              <a:t> belerakható az </a:t>
            </a:r>
            <a:r>
              <a:rPr lang="hu-HU" dirty="0" err="1" smtClean="0"/>
              <a:t>URI-ba</a:t>
            </a:r>
            <a:r>
              <a:rPr lang="hu-HU" dirty="0" smtClean="0"/>
              <a:t> is:</a:t>
            </a:r>
          </a:p>
          <a:p>
            <a:pPr lvl="1">
              <a:defRPr/>
            </a:pPr>
            <a:r>
              <a:rPr lang="hu-H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prefix</a:t>
            </a: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/osztály?tulajdonság=érték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/>
              <a:t>URI példa:</a:t>
            </a:r>
          </a:p>
          <a:p>
            <a:pPr lvl="1">
              <a:defRPr/>
            </a:pPr>
            <a:r>
              <a:rPr lang="pl-PL" sz="2400" dirty="0">
                <a:latin typeface="Consolas" pitchFamily="49" charset="0"/>
                <a:cs typeface="Consolas" pitchFamily="49" charset="0"/>
              </a:rPr>
              <a:t>http://</a:t>
            </a:r>
            <a:r>
              <a:rPr lang="pl-PL" sz="2400" dirty="0" smtClean="0">
                <a:latin typeface="Consolas" pitchFamily="49" charset="0"/>
                <a:cs typeface="Consolas" pitchFamily="49" charset="0"/>
              </a:rPr>
              <a:t>schemas.microsoft.com/wbem/wsman/1/wmi/root/cimv2/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Win32_Service?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Name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Winmgmt</a:t>
            </a:r>
            <a:endParaRPr lang="hu-HU" sz="2400" dirty="0">
              <a:latin typeface="Consolas" pitchFamily="49" charset="0"/>
              <a:cs typeface="Consolas" pitchFamily="49" charset="0"/>
            </a:endParaRP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Ez nem ugyanaz, mint a CIM-XML </a:t>
            </a:r>
            <a:r>
              <a:rPr lang="hu-HU" dirty="0" err="1" smtClean="0"/>
              <a:t>ObjectPath</a:t>
            </a:r>
            <a:r>
              <a:rPr lang="hu-HU" dirty="0" smtClean="0"/>
              <a:t>!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De mit használjunk </a:t>
            </a:r>
            <a:r>
              <a:rPr lang="hu-HU" dirty="0" err="1" smtClean="0"/>
              <a:t>prefix-nek</a:t>
            </a:r>
            <a:r>
              <a:rPr lang="hu-HU" dirty="0" smtClean="0"/>
              <a:t>?</a:t>
            </a:r>
          </a:p>
          <a:p>
            <a:pPr>
              <a:defRPr/>
            </a:pPr>
            <a:endParaRPr lang="hu-HU" dirty="0" smtClean="0"/>
          </a:p>
          <a:p>
            <a:pPr lvl="1">
              <a:defRPr/>
            </a:pPr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Konfigurációkezelés Windowson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Windows Management </a:t>
            </a:r>
            <a:r>
              <a:rPr lang="hu-HU" sz="2800" dirty="0" err="1" smtClean="0">
                <a:solidFill>
                  <a:schemeClr val="bg1"/>
                </a:solidFill>
              </a:rPr>
              <a:t>Infrastructure</a:t>
            </a:r>
            <a:r>
              <a:rPr lang="hu-HU" sz="2800" dirty="0" smtClean="0">
                <a:solidFill>
                  <a:schemeClr val="bg1"/>
                </a:solidFill>
              </a:rPr>
              <a:t> (WMI)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Műveletek</a:t>
            </a: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0" name="Lekerekített téglalap 29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rot="10800000">
            <a:off x="3000364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alra-jobbra nyíl 42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bg1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8001024" y="3929066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MOF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URI alias-ok használata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29321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hu-HU" sz="2000" b="1" dirty="0" err="1" smtClean="0">
                <a:latin typeface="Consolas" pitchFamily="49" charset="0"/>
                <a:cs typeface="Consolas" pitchFamily="49" charset="0"/>
              </a:rPr>
              <a:t>winrm</a:t>
            </a:r>
            <a:r>
              <a:rPr lang="hu-HU" sz="20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b="1" dirty="0" err="1" smtClean="0">
                <a:latin typeface="Consolas" pitchFamily="49" charset="0"/>
                <a:cs typeface="Consolas" pitchFamily="49" charset="0"/>
              </a:rPr>
              <a:t>help</a:t>
            </a:r>
            <a:r>
              <a:rPr lang="hu-HU" sz="2000" b="1" dirty="0" smtClean="0">
                <a:latin typeface="Consolas" pitchFamily="49" charset="0"/>
                <a:cs typeface="Consolas" pitchFamily="49" charset="0"/>
              </a:rPr>
              <a:t> alias</a:t>
            </a:r>
          </a:p>
          <a:p>
            <a:pPr>
              <a:defRPr/>
            </a:pPr>
            <a:endParaRPr lang="hu-HU" sz="2000" dirty="0" smtClean="0"/>
          </a:p>
          <a:p>
            <a:pPr>
              <a:buFont typeface="Wingdings 2" pitchFamily="18" charset="2"/>
              <a:buNone/>
              <a:defRPr/>
            </a:pPr>
            <a:r>
              <a:rPr lang="pl-PL" sz="2000" dirty="0" smtClean="0">
                <a:latin typeface="Consolas" pitchFamily="49" charset="0"/>
                <a:cs typeface="Consolas" pitchFamily="49" charset="0"/>
              </a:rPr>
              <a:t>wmi      = http://schemas.microsoft.com/wbem/wsman/1/wmi</a:t>
            </a:r>
          </a:p>
          <a:p>
            <a:pPr>
              <a:buFont typeface="Wingdings 2" pitchFamily="18" charset="2"/>
              <a:buNone/>
              <a:defRPr/>
            </a:pPr>
            <a:r>
              <a:rPr lang="pl-PL" sz="2000" dirty="0" smtClean="0">
                <a:latin typeface="Consolas" pitchFamily="49" charset="0"/>
                <a:cs typeface="Consolas" pitchFamily="49" charset="0"/>
              </a:rPr>
              <a:t>wmicimv2 = http://schemas.microsoft.com/wbem/wsman/1/wmi/root/cimv2</a:t>
            </a:r>
          </a:p>
          <a:p>
            <a:pPr>
              <a:buFont typeface="Wingdings 2" pitchFamily="18" charset="2"/>
              <a:buNone/>
              <a:defRPr/>
            </a:pPr>
            <a:endParaRPr lang="pl-PL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pl-PL" sz="2000" dirty="0" smtClean="0">
                <a:latin typeface="Consolas" pitchFamily="49" charset="0"/>
                <a:cs typeface="Consolas" pitchFamily="49" charset="0"/>
              </a:rPr>
              <a:t>cimv2    = http://schemas.dmtf.org/wbem/wscim/1/cim-schema/2</a:t>
            </a:r>
          </a:p>
          <a:p>
            <a:pPr>
              <a:buFont typeface="Wingdings 2" pitchFamily="18" charset="2"/>
              <a:buNone/>
              <a:defRPr/>
            </a:pPr>
            <a:endParaRPr lang="pl-PL" sz="2000" dirty="0" smtClean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További műveletek</a:t>
            </a:r>
          </a:p>
        </p:txBody>
      </p:sp>
      <p:sp>
        <p:nvSpPr>
          <p:cNvPr id="20173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accent2"/>
                </a:solidFill>
              </a:rPr>
              <a:t>Enumerate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Több objektum lekérése</a:t>
            </a:r>
          </a:p>
          <a:p>
            <a:pPr lvl="1"/>
            <a:r>
              <a:rPr lang="hu-HU" sz="2600" dirty="0" err="1" smtClean="0">
                <a:latin typeface="Consolas" pitchFamily="49" charset="0"/>
                <a:cs typeface="Consolas" pitchFamily="49" charset="0"/>
              </a:rPr>
              <a:t>-Enumerate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> wmicimv2/Win32_</a:t>
            </a:r>
            <a:r>
              <a:rPr lang="hu-HU" sz="2600" dirty="0" err="1" smtClean="0">
                <a:latin typeface="Consolas" pitchFamily="49" charset="0"/>
                <a:cs typeface="Consolas" pitchFamily="49" charset="0"/>
              </a:rPr>
              <a:t>LogicalDisk</a:t>
            </a:r>
            <a:endParaRPr lang="hu-HU" sz="2600" dirty="0" smtClean="0">
              <a:latin typeface="Consolas" pitchFamily="49" charset="0"/>
              <a:cs typeface="Consolas" pitchFamily="49" charset="0"/>
            </a:endParaRPr>
          </a:p>
          <a:p>
            <a:endParaRPr lang="hu-HU" dirty="0" smtClean="0"/>
          </a:p>
          <a:p>
            <a:r>
              <a:rPr lang="hu-HU" dirty="0" err="1" smtClean="0">
                <a:solidFill>
                  <a:schemeClr val="accent2"/>
                </a:solidFill>
              </a:rPr>
              <a:t>Invoke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Beavatkozás</a:t>
            </a:r>
          </a:p>
          <a:p>
            <a:pPr lvl="1"/>
            <a:r>
              <a:rPr lang="en-US" sz="2600" dirty="0">
                <a:latin typeface="Consolas" pitchFamily="49" charset="0"/>
                <a:cs typeface="Consolas" pitchFamily="49" charset="0"/>
              </a:rPr>
              <a:t>Invoke-</a:t>
            </a:r>
            <a:r>
              <a:rPr lang="en-US" sz="2600" dirty="0" err="1">
                <a:latin typeface="Consolas" pitchFamily="49" charset="0"/>
                <a:cs typeface="Consolas" pitchFamily="49" charset="0"/>
              </a:rPr>
              <a:t>WSManAction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600" dirty="0" err="1">
                <a:latin typeface="Consolas" pitchFamily="49" charset="0"/>
                <a:cs typeface="Consolas" pitchFamily="49" charset="0"/>
              </a:rPr>
              <a:t>-</a:t>
            </a:r>
            <a:r>
              <a:rPr lang="hu-HU" sz="2600" dirty="0" err="1" smtClean="0">
                <a:latin typeface="Consolas" pitchFamily="49" charset="0"/>
                <a:cs typeface="Consolas" pitchFamily="49" charset="0"/>
              </a:rPr>
              <a:t>Action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StopService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hu-HU" sz="2600" dirty="0" smtClean="0">
                <a:latin typeface="Consolas" pitchFamily="49" charset="0"/>
                <a:cs typeface="Consolas" pitchFamily="49" charset="0"/>
              </a:rPr>
            </a:br>
            <a:r>
              <a:rPr lang="hu-HU" sz="2600" dirty="0" err="1" smtClean="0">
                <a:latin typeface="Consolas" pitchFamily="49" charset="0"/>
                <a:cs typeface="Consolas" pitchFamily="49" charset="0"/>
              </a:rPr>
              <a:t>-ResourceURI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wmicimv2/win32_service</a:t>
            </a:r>
            <a:r>
              <a:rPr lang="hu-HU" sz="26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hu-HU" sz="2600" dirty="0" smtClean="0">
                <a:latin typeface="Consolas" pitchFamily="49" charset="0"/>
                <a:cs typeface="Consolas" pitchFamily="49" charset="0"/>
              </a:rPr>
            </a:br>
            <a:r>
              <a:rPr lang="hu-HU" sz="2600" dirty="0" err="1" smtClean="0">
                <a:latin typeface="Consolas" pitchFamily="49" charset="0"/>
                <a:cs typeface="Consolas" pitchFamily="49" charset="0"/>
              </a:rPr>
              <a:t>-SelectorSet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> @{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name="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W32Time"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Biztonság</a:t>
            </a:r>
          </a:p>
        </p:txBody>
      </p:sp>
      <p:sp>
        <p:nvSpPr>
          <p:cNvPr id="208898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Titkosítás:</a:t>
            </a:r>
          </a:p>
          <a:p>
            <a:pPr lvl="1"/>
            <a:r>
              <a:rPr lang="hu-HU" dirty="0" smtClean="0"/>
              <a:t>Nincs / HTTPS csatorna / XML üzenet titkosítása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Hitelesítés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Basic / </a:t>
            </a:r>
            <a:r>
              <a:rPr lang="hu-HU" dirty="0" err="1" smtClean="0"/>
              <a:t>Negotiate</a:t>
            </a:r>
            <a:r>
              <a:rPr lang="hu-HU" dirty="0" smtClean="0"/>
              <a:t> / </a:t>
            </a:r>
            <a:r>
              <a:rPr lang="hu-HU" dirty="0" err="1" smtClean="0"/>
              <a:t>Kerberos</a:t>
            </a:r>
            <a:r>
              <a:rPr lang="hu-HU" dirty="0" smtClean="0"/>
              <a:t> …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Távoli fél azonosítása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Tanúsítvány / tartományi környezetben </a:t>
            </a:r>
            <a:r>
              <a:rPr lang="hu-HU" dirty="0" err="1" smtClean="0"/>
              <a:t>Kerberos</a:t>
            </a:r>
            <a:endParaRPr lang="hu-HU" dirty="0" smtClean="0"/>
          </a:p>
          <a:p>
            <a:r>
              <a:rPr lang="hu-HU" dirty="0" err="1" smtClean="0">
                <a:solidFill>
                  <a:schemeClr val="accent2"/>
                </a:solidFill>
              </a:rPr>
              <a:t>Trusted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hosts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endParaRPr lang="hu-HU" dirty="0" smtClean="0"/>
          </a:p>
          <a:p>
            <a:r>
              <a:rPr lang="hu-HU" dirty="0" smtClean="0"/>
              <a:t>Leírások:</a:t>
            </a:r>
          </a:p>
          <a:p>
            <a:pPr lvl="1"/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Get-Help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err="1">
                <a:latin typeface="Courier New" pitchFamily="49" charset="0"/>
                <a:cs typeface="Courier New" pitchFamily="49" charset="0"/>
              </a:rPr>
              <a:t>about</a:t>
            </a:r>
            <a:r>
              <a:rPr lang="hu-HU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hu-HU" dirty="0" err="1">
                <a:latin typeface="Courier New" pitchFamily="49" charset="0"/>
                <a:cs typeface="Courier New" pitchFamily="49" charset="0"/>
              </a:rPr>
              <a:t>Remote</a:t>
            </a:r>
            <a:r>
              <a:rPr lang="hu-HU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hu-HU" dirty="0" err="1">
                <a:latin typeface="Courier New" pitchFamily="49" charset="0"/>
                <a:cs typeface="Courier New" pitchFamily="49" charset="0"/>
              </a:rPr>
              <a:t>Troubleshooting</a:t>
            </a:r>
            <a:endParaRPr lang="hu-HU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WinRM</a:t>
            </a:r>
            <a:r>
              <a:rPr lang="hu-HU" dirty="0" smtClean="0"/>
              <a:t> használata </a:t>
            </a:r>
            <a:r>
              <a:rPr lang="hu-HU" dirty="0" err="1" smtClean="0"/>
              <a:t>PowerShellből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/>
                </a:solidFill>
              </a:rPr>
              <a:t>Beépített alacsonyszintű </a:t>
            </a:r>
            <a:r>
              <a:rPr lang="hu-HU" dirty="0" err="1" smtClean="0">
                <a:solidFill>
                  <a:schemeClr val="accent2"/>
                </a:solidFill>
              </a:rPr>
              <a:t>cmdletek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Lásd</a:t>
            </a:r>
            <a:r>
              <a:rPr lang="hu-HU" dirty="0"/>
              <a:t>: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Get-Help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about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_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wsman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Set-WSManQuickConfig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Test-WSMan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br>
              <a:rPr lang="hu-HU" dirty="0" smtClean="0">
                <a:latin typeface="Consolas" pitchFamily="49" charset="0"/>
                <a:cs typeface="Consolas" pitchFamily="49" charset="0"/>
              </a:rPr>
            </a:b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Get-WSManInstance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cd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wsman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:</a:t>
            </a:r>
            <a:endParaRPr lang="hu-HU" dirty="0">
              <a:latin typeface="Consolas" pitchFamily="49" charset="0"/>
              <a:cs typeface="Consolas" pitchFamily="49" charset="0"/>
            </a:endParaRPr>
          </a:p>
          <a:p>
            <a:r>
              <a:rPr lang="hu-HU" dirty="0" err="1" smtClean="0">
                <a:solidFill>
                  <a:schemeClr val="accent2"/>
                </a:solidFill>
              </a:rPr>
              <a:t>CIMCmdlets</a:t>
            </a:r>
            <a:r>
              <a:rPr lang="hu-HU" dirty="0" smtClean="0"/>
              <a:t>: háttérben ezt használja</a:t>
            </a:r>
          </a:p>
          <a:p>
            <a:r>
              <a:rPr lang="hu-HU" dirty="0" err="1" smtClean="0">
                <a:solidFill>
                  <a:schemeClr val="accent2"/>
                </a:solidFill>
              </a:rPr>
              <a:t>PowerShell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Remoting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parancsok/</a:t>
            </a:r>
            <a:r>
              <a:rPr lang="hu-HU" dirty="0" err="1" smtClean="0"/>
              <a:t>szkriptek</a:t>
            </a:r>
            <a:r>
              <a:rPr lang="hu-HU" dirty="0" smtClean="0"/>
              <a:t> végrehajtása távoli gépen</a:t>
            </a:r>
          </a:p>
          <a:p>
            <a:pPr lvl="1"/>
            <a:r>
              <a:rPr lang="hu-HU" dirty="0" err="1" smtClean="0"/>
              <a:t>WinRM-et</a:t>
            </a:r>
            <a:r>
              <a:rPr lang="hu-HU" dirty="0" smtClean="0"/>
              <a:t> használ alul</a:t>
            </a:r>
          </a:p>
          <a:p>
            <a:pPr lvl="1"/>
            <a:r>
              <a:rPr lang="hu-HU" dirty="0" smtClean="0"/>
              <a:t>Interaktív / batch mód (akár több gépen párhuzamosan)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27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Kliens: Windows </a:t>
            </a:r>
            <a:r>
              <a:rPr lang="hu-HU" dirty="0"/>
              <a:t>8</a:t>
            </a:r>
            <a:r>
              <a:rPr lang="hu-HU" dirty="0" smtClean="0"/>
              <a:t> (</a:t>
            </a:r>
            <a:r>
              <a:rPr lang="hu-HU" dirty="0" err="1" smtClean="0"/>
              <a:t>WinRM</a:t>
            </a:r>
            <a:r>
              <a:rPr lang="hu-HU" dirty="0" smtClean="0"/>
              <a:t>)</a:t>
            </a:r>
          </a:p>
          <a:p>
            <a:r>
              <a:rPr lang="hu-HU" dirty="0" smtClean="0"/>
              <a:t>Kiszolgáló: Linux (</a:t>
            </a:r>
            <a:r>
              <a:rPr lang="hu-HU" dirty="0" err="1" smtClean="0"/>
              <a:t>openwsman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err="1">
                <a:latin typeface="Consolas" pitchFamily="49" charset="0"/>
                <a:cs typeface="Consolas" pitchFamily="49" charset="0"/>
              </a:rPr>
              <a:t>Get-WSManInstance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cimv2/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CIM_Processor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hu-HU" dirty="0" smtClean="0">
                <a:latin typeface="Consolas" pitchFamily="49" charset="0"/>
                <a:cs typeface="Consolas" pitchFamily="49" charset="0"/>
              </a:rPr>
            </a:br>
            <a:r>
              <a:rPr lang="hu-HU" dirty="0" smtClean="0">
                <a:latin typeface="Consolas" pitchFamily="49" charset="0"/>
                <a:cs typeface="Consolas" pitchFamily="49" charset="0"/>
              </a:rPr>
              <a:t> -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Enumerate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hu-HU" dirty="0" smtClean="0">
                <a:latin typeface="Consolas" pitchFamily="49" charset="0"/>
                <a:cs typeface="Consolas" pitchFamily="49" charset="0"/>
              </a:rPr>
            </a:br>
            <a:r>
              <a:rPr lang="hu-HU" dirty="0" smtClean="0">
                <a:latin typeface="Consolas" pitchFamily="49" charset="0"/>
                <a:cs typeface="Consolas" pitchFamily="49" charset="0"/>
              </a:rPr>
              <a:t> -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ComputerName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10.6.17.141 </a:t>
            </a:r>
            <a:r>
              <a:rPr lang="hu-HU" dirty="0">
                <a:latin typeface="Consolas" pitchFamily="49" charset="0"/>
                <a:cs typeface="Consolas" pitchFamily="49" charset="0"/>
              </a:rPr>
              <a:t/>
            </a:r>
            <a:br>
              <a:rPr lang="hu-HU" dirty="0">
                <a:latin typeface="Consolas" pitchFamily="49" charset="0"/>
                <a:cs typeface="Consolas" pitchFamily="49" charset="0"/>
              </a:rPr>
            </a:br>
            <a:r>
              <a:rPr lang="hu-HU" dirty="0" smtClean="0">
                <a:latin typeface="Consolas" pitchFamily="49" charset="0"/>
                <a:cs typeface="Consolas" pitchFamily="49" charset="0"/>
              </a:rPr>
              <a:t> -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Authentication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Basic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hu-HU" dirty="0" smtClean="0">
                <a:latin typeface="Consolas" pitchFamily="49" charset="0"/>
                <a:cs typeface="Consolas" pitchFamily="49" charset="0"/>
              </a:rPr>
            </a:br>
            <a:r>
              <a:rPr lang="hu-HU" dirty="0" smtClean="0">
                <a:latin typeface="Consolas" pitchFamily="49" charset="0"/>
                <a:cs typeface="Consolas" pitchFamily="49" charset="0"/>
              </a:rPr>
              <a:t> -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Credential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$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cred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hu-HU" dirty="0" smtClean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Linux lekérdezése </a:t>
            </a:r>
            <a:r>
              <a:rPr lang="hu-HU" dirty="0" err="1" smtClean="0"/>
              <a:t>WinRM-ből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Követelmény:</a:t>
            </a:r>
          </a:p>
          <a:p>
            <a:pPr lvl="1"/>
            <a:r>
              <a:rPr lang="hu-HU" dirty="0" err="1" smtClean="0"/>
              <a:t>PowerShell</a:t>
            </a:r>
            <a:r>
              <a:rPr lang="hu-HU" dirty="0" smtClean="0"/>
              <a:t> 2.0, </a:t>
            </a:r>
            <a:r>
              <a:rPr lang="hu-HU" dirty="0" err="1" smtClean="0"/>
              <a:t>WinRM</a:t>
            </a:r>
            <a:r>
              <a:rPr lang="hu-HU" dirty="0" smtClean="0"/>
              <a:t> </a:t>
            </a:r>
            <a:r>
              <a:rPr lang="hu-HU" dirty="0" err="1" smtClean="0"/>
              <a:t>2.0</a:t>
            </a:r>
            <a:endParaRPr lang="hu-HU" dirty="0" smtClean="0"/>
          </a:p>
          <a:p>
            <a:pPr lvl="1"/>
            <a:r>
              <a:rPr lang="hu-HU" dirty="0" smtClean="0"/>
              <a:t>Lásd: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Get-Help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about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_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remoting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_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requirements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dirty="0" err="1" smtClean="0"/>
              <a:t>Remoting</a:t>
            </a:r>
            <a:r>
              <a:rPr lang="hu-HU" dirty="0" smtClean="0"/>
              <a:t> engedélyezése: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Enable-PSRemoting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/>
              <a:t>Egy parancs távoli végrehajtása:</a:t>
            </a:r>
          </a:p>
          <a:p>
            <a:pPr marL="457200" lvl="1" indent="0">
              <a:buNone/>
            </a:pP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Invoke-Command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-ComputerName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nev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-ScriptBlock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{…}</a:t>
            </a:r>
          </a:p>
          <a:p>
            <a:r>
              <a:rPr lang="hu-HU" dirty="0" smtClean="0"/>
              <a:t>Távoli munkamenet: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Enter-PSSession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gepnev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>
                <a:latin typeface="+mj-lt"/>
                <a:cs typeface="Consolas" pitchFamily="49" charset="0"/>
              </a:rPr>
              <a:t>Lásd: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Get-Help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about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_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remoting</a:t>
            </a:r>
            <a:endParaRPr lang="hu-HU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PowerShell</a:t>
            </a:r>
            <a:r>
              <a:rPr lang="hu-HU" dirty="0" smtClean="0"/>
              <a:t> </a:t>
            </a:r>
            <a:r>
              <a:rPr lang="hu-HU" dirty="0" err="1" smtClean="0"/>
              <a:t>remoting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cxnSp>
        <p:nvCxnSpPr>
          <p:cNvPr id="4" name="Egyenes összekötő nyíllal 3"/>
          <p:cNvCxnSpPr/>
          <p:nvPr/>
        </p:nvCxnSpPr>
        <p:spPr>
          <a:xfrm rot="10800000">
            <a:off x="3000364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kerekített téglalap 4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4" name="Visio" r:id="rId3" imgW="7023010" imgH="1127709" progId="Visio.Drawing.11">
                  <p:embed/>
                </p:oleObj>
              </mc:Choice>
              <mc:Fallback>
                <p:oleObj name="Visio" r:id="rId3" imgW="7023010" imgH="11277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elé nyíl 6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Lefelé nyíl 7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0" name="Felfelé-lefelé nyíl 9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1" name="Egyenes összekötő 10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4" name="Felfelé-lefelé nyíl 13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6" name="Ellipszis 15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7" name="Ellipszis 16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Műveletek</a:t>
            </a: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1" name="Lekerekített téglalap 20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22" name="Egyenes összekötő nyíllal 21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Alak 39"/>
          <p:cNvCxnSpPr>
            <a:stCxn id="8" idx="1"/>
            <a:endCxn id="19" idx="2"/>
          </p:cNvCxnSpPr>
          <p:nvPr/>
        </p:nvCxnSpPr>
        <p:spPr>
          <a:xfrm rot="10800000">
            <a:off x="1643042" y="3500438"/>
            <a:ext cx="3835476" cy="928694"/>
          </a:xfrm>
          <a:prstGeom prst="bentConnector2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alra-jobbra nyíl 23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Lekerekített téglalap 25"/>
          <p:cNvSpPr/>
          <p:nvPr/>
        </p:nvSpPr>
        <p:spPr>
          <a:xfrm>
            <a:off x="6736558" y="3397071"/>
            <a:ext cx="932127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CIM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8119609" y="3954470"/>
            <a:ext cx="932127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MOF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3216386" y="2258018"/>
            <a:ext cx="2498621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WS-Management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4465696" y="3338138"/>
            <a:ext cx="1441450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WMI</a:t>
            </a:r>
          </a:p>
        </p:txBody>
      </p:sp>
      <p:sp>
        <p:nvSpPr>
          <p:cNvPr id="33" name="Lekerekített téglalap 32"/>
          <p:cNvSpPr/>
          <p:nvPr/>
        </p:nvSpPr>
        <p:spPr>
          <a:xfrm>
            <a:off x="4716016" y="5013176"/>
            <a:ext cx="2191262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WMI </a:t>
            </a:r>
            <a:r>
              <a:rPr lang="hu-HU" sz="2400" dirty="0" err="1" smtClean="0">
                <a:solidFill>
                  <a:schemeClr val="bg1"/>
                </a:solidFill>
              </a:rPr>
              <a:t>Providers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6" name="Lekerekített téglalap 35"/>
          <p:cNvSpPr/>
          <p:nvPr/>
        </p:nvSpPr>
        <p:spPr>
          <a:xfrm>
            <a:off x="2855489" y="764704"/>
            <a:ext cx="2956158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PowerShell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Remoting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7" name="Lekerekített téglalap 30"/>
          <p:cNvSpPr/>
          <p:nvPr/>
        </p:nvSpPr>
        <p:spPr>
          <a:xfrm>
            <a:off x="4114851" y="1760495"/>
            <a:ext cx="1441450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WinRM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További információ</a:t>
            </a:r>
          </a:p>
        </p:txBody>
      </p:sp>
      <p:sp>
        <p:nvSpPr>
          <p:cNvPr id="21197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WMI</a:t>
            </a:r>
            <a:endParaRPr lang="hu-HU" dirty="0" smtClean="0">
              <a:hlinkClick r:id="rId3"/>
            </a:endParaRPr>
          </a:p>
          <a:p>
            <a:pPr lvl="1"/>
            <a:r>
              <a:rPr lang="hu-HU" dirty="0" smtClean="0">
                <a:hlinkClick r:id="rId3"/>
              </a:rPr>
              <a:t>MSDN: WMI</a:t>
            </a:r>
            <a:endParaRPr lang="hu-HU" dirty="0" smtClean="0">
              <a:hlinkClick r:id="rId4"/>
            </a:endParaRPr>
          </a:p>
          <a:p>
            <a:pPr lvl="1"/>
            <a:r>
              <a:rPr lang="hu-HU" dirty="0" smtClean="0">
                <a:hlinkClick r:id="rId5"/>
              </a:rPr>
              <a:t>WMI </a:t>
            </a:r>
            <a:r>
              <a:rPr lang="hu-HU" dirty="0" err="1" smtClean="0">
                <a:hlinkClick r:id="rId5"/>
              </a:rPr>
              <a:t>Blog</a:t>
            </a:r>
            <a:endParaRPr lang="hu-HU" dirty="0" smtClean="0"/>
          </a:p>
          <a:p>
            <a:r>
              <a:rPr lang="hu-HU" dirty="0" err="1" smtClean="0"/>
              <a:t>WinRM</a:t>
            </a:r>
            <a:endParaRPr lang="hu-HU" dirty="0" smtClean="0">
              <a:hlinkClick r:id="rId4"/>
            </a:endParaRPr>
          </a:p>
          <a:p>
            <a:pPr lvl="1"/>
            <a:r>
              <a:rPr lang="hu-HU" dirty="0" smtClean="0">
                <a:hlinkClick r:id="rId4"/>
              </a:rPr>
              <a:t>MSDN: Windows </a:t>
            </a:r>
            <a:r>
              <a:rPr lang="hu-HU" dirty="0" err="1" smtClean="0">
                <a:hlinkClick r:id="rId4"/>
              </a:rPr>
              <a:t>Remote</a:t>
            </a:r>
            <a:r>
              <a:rPr lang="hu-HU" dirty="0" smtClean="0">
                <a:hlinkClick r:id="rId4"/>
              </a:rPr>
              <a:t> Management</a:t>
            </a:r>
            <a:endParaRPr lang="hu-HU" dirty="0" smtClean="0"/>
          </a:p>
          <a:p>
            <a:r>
              <a:rPr lang="hu-HU" dirty="0" err="1" smtClean="0"/>
              <a:t>Openwsman</a:t>
            </a:r>
            <a:endParaRPr lang="hu-HU" dirty="0" smtClean="0"/>
          </a:p>
          <a:p>
            <a:pPr lvl="1"/>
            <a:r>
              <a:rPr lang="hu-HU" dirty="0" smtClean="0">
                <a:hlinkClick r:id="rId6"/>
              </a:rPr>
              <a:t>http://www.openwsman.org/</a:t>
            </a:r>
            <a:endParaRPr lang="hu-HU" dirty="0" smtClean="0"/>
          </a:p>
          <a:p>
            <a:pPr lvl="1"/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WinRM példa üzenet</a:t>
            </a:r>
          </a:p>
        </p:txBody>
      </p:sp>
      <p:sp>
        <p:nvSpPr>
          <p:cNvPr id="20787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Win32_LogicalDisk WMI objektum lekérdezése</a:t>
            </a:r>
          </a:p>
        </p:txBody>
      </p:sp>
      <p:pic>
        <p:nvPicPr>
          <p:cNvPr id="2078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1600200"/>
            <a:ext cx="7743825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cap="none" dirty="0" smtClean="0"/>
              <a:t>Windows Management </a:t>
            </a:r>
            <a:r>
              <a:rPr lang="hu-HU" cap="none" dirty="0" err="1" smtClean="0"/>
              <a:t>Infrastructure</a:t>
            </a:r>
            <a:r>
              <a:rPr lang="hu-HU" cap="none" dirty="0" smtClean="0"/>
              <a:t> (WMI)</a:t>
            </a:r>
            <a:endParaRPr lang="hu-HU" cap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felhasználói szemszögből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790596"/>
            <a:ext cx="8763000" cy="5638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CIM </a:t>
            </a:r>
            <a:r>
              <a:rPr lang="hu-HU" dirty="0" err="1" smtClean="0"/>
              <a:t>Object</a:t>
            </a:r>
            <a:r>
              <a:rPr lang="hu-HU" dirty="0" smtClean="0"/>
              <a:t> Manager (CIMOM) Windowsra</a:t>
            </a:r>
          </a:p>
          <a:p>
            <a:pPr lvl="1">
              <a:defRPr/>
            </a:pPr>
            <a:r>
              <a:rPr lang="hu-HU" dirty="0" smtClean="0"/>
              <a:t>„</a:t>
            </a:r>
            <a:r>
              <a:rPr lang="hu-HU" dirty="0" err="1" smtClean="0"/>
              <a:t>winmgmt</a:t>
            </a:r>
            <a:r>
              <a:rPr lang="hu-HU" dirty="0" smtClean="0"/>
              <a:t>” szolgáltatás</a:t>
            </a:r>
          </a:p>
          <a:p>
            <a:pPr lvl="1">
              <a:defRPr/>
            </a:pPr>
            <a:r>
              <a:rPr lang="hu-HU" dirty="0" smtClean="0"/>
              <a:t>Kiterjesztett sémakészlet</a:t>
            </a:r>
          </a:p>
          <a:p>
            <a:pPr lvl="1"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A modern Windowsokon elérhető</a:t>
            </a:r>
          </a:p>
          <a:p>
            <a:pPr lvl="1">
              <a:defRPr/>
            </a:pPr>
            <a:r>
              <a:rPr lang="hu-HU" dirty="0" smtClean="0"/>
              <a:t>Felügyeleti megoldások alapja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Interfész: </a:t>
            </a:r>
          </a:p>
          <a:p>
            <a:pPr lvl="1">
              <a:defRPr/>
            </a:pPr>
            <a:r>
              <a:rPr lang="hu-HU" dirty="0" smtClean="0"/>
              <a:t>Belül alapvetően C++</a:t>
            </a:r>
            <a:endParaRPr lang="hu-HU" dirty="0"/>
          </a:p>
          <a:p>
            <a:pPr lvl="1">
              <a:defRPr/>
            </a:pPr>
            <a:r>
              <a:rPr lang="hu-HU" dirty="0" smtClean="0"/>
              <a:t>De sokféle egyéb elérés: </a:t>
            </a:r>
            <a:r>
              <a:rPr lang="hu-HU" dirty="0" err="1" smtClean="0"/>
              <a:t>szkriptnyelvek</a:t>
            </a:r>
            <a:r>
              <a:rPr lang="hu-HU" dirty="0" smtClean="0"/>
              <a:t>, .NET…</a:t>
            </a:r>
          </a:p>
          <a:p>
            <a:pPr lvl="1">
              <a:defRPr/>
            </a:pPr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fontos a CIM / WMI?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smtClean="0"/>
              <a:t>Windows Management Framework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Windows 8 vonal</a:t>
            </a:r>
            <a:r>
              <a:rPr lang="hu-HU" dirty="0" smtClean="0"/>
              <a:t>: radikális változás</a:t>
            </a:r>
          </a:p>
          <a:p>
            <a:pPr lvl="1"/>
            <a:r>
              <a:rPr lang="hu-HU" dirty="0" smtClean="0"/>
              <a:t>Újraírt API: Management </a:t>
            </a:r>
            <a:r>
              <a:rPr lang="hu-HU" dirty="0" err="1" smtClean="0"/>
              <a:t>Instrumentation</a:t>
            </a:r>
            <a:r>
              <a:rPr lang="hu-HU" dirty="0" smtClean="0"/>
              <a:t> (MI)</a:t>
            </a:r>
          </a:p>
          <a:p>
            <a:pPr lvl="1"/>
            <a:r>
              <a:rPr lang="hu-HU" dirty="0" smtClean="0"/>
              <a:t>Igazodás a DMTF szabványokhoz</a:t>
            </a:r>
          </a:p>
          <a:p>
            <a:pPr lvl="1"/>
            <a:r>
              <a:rPr lang="hu-HU" dirty="0" smtClean="0"/>
              <a:t> Nyílt forráskódú implementáció is: </a:t>
            </a:r>
            <a:r>
              <a:rPr lang="hu-HU" dirty="0" smtClean="0">
                <a:hlinkClick r:id="rId3"/>
              </a:rPr>
              <a:t>OMI</a:t>
            </a:r>
            <a:endParaRPr lang="hu-HU" dirty="0" smtClean="0"/>
          </a:p>
          <a:p>
            <a:pPr lvl="1"/>
            <a:r>
              <a:rPr lang="hu-HU" dirty="0" smtClean="0"/>
              <a:t>~600 új </a:t>
            </a:r>
            <a:r>
              <a:rPr lang="hu-HU" dirty="0" err="1" smtClean="0"/>
              <a:t>CIM-et</a:t>
            </a:r>
            <a:r>
              <a:rPr lang="hu-HU" dirty="0" smtClean="0"/>
              <a:t> </a:t>
            </a:r>
            <a:r>
              <a:rPr lang="hu-HU" dirty="0" err="1" smtClean="0"/>
              <a:t>becsomagóló</a:t>
            </a:r>
            <a:r>
              <a:rPr lang="hu-HU" dirty="0" smtClean="0"/>
              <a:t> PS </a:t>
            </a:r>
            <a:r>
              <a:rPr lang="hu-HU" dirty="0" err="1" smtClean="0"/>
              <a:t>cmdlet</a:t>
            </a:r>
            <a:endParaRPr lang="hu-HU" dirty="0"/>
          </a:p>
          <a:p>
            <a:r>
              <a:rPr lang="hu-HU" dirty="0" smtClean="0">
                <a:solidFill>
                  <a:schemeClr val="accent2"/>
                </a:solidFill>
              </a:rPr>
              <a:t>Miért?</a:t>
            </a:r>
          </a:p>
          <a:p>
            <a:pPr lvl="1"/>
            <a:r>
              <a:rPr lang="hu-HU" b="1" dirty="0" err="1" smtClean="0"/>
              <a:t>Cloud</a:t>
            </a:r>
            <a:r>
              <a:rPr lang="hu-HU" b="1" dirty="0" smtClean="0"/>
              <a:t> OS </a:t>
            </a:r>
            <a:r>
              <a:rPr lang="hu-HU" dirty="0" smtClean="0"/>
              <a:t>„</a:t>
            </a:r>
            <a:r>
              <a:rPr lang="en-US" i="1" dirty="0" smtClean="0"/>
              <a:t>Generalized </a:t>
            </a:r>
            <a:r>
              <a:rPr lang="en-US" i="1" dirty="0"/>
              <a:t>cloud computing requires standards-based management.</a:t>
            </a:r>
            <a:r>
              <a:rPr lang="hu-HU" dirty="0" smtClean="0"/>
              <a:t>”</a:t>
            </a:r>
          </a:p>
          <a:p>
            <a:pPr lvl="1"/>
            <a:r>
              <a:rPr lang="hu-HU" dirty="0" smtClean="0"/>
              <a:t>Összefoglaló: </a:t>
            </a:r>
            <a:r>
              <a:rPr lang="en-US" dirty="0">
                <a:hlinkClick r:id="rId4"/>
              </a:rPr>
              <a:t>Standards-based Management in Windows Server “8”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Datacenter</a:t>
            </a:r>
            <a:r>
              <a:rPr lang="hu-HU" dirty="0" smtClean="0"/>
              <a:t> </a:t>
            </a:r>
            <a:r>
              <a:rPr lang="hu-HU" dirty="0" err="1" smtClean="0"/>
              <a:t>Abstraction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r>
              <a:rPr lang="hu-HU" dirty="0" smtClean="0"/>
              <a:t> (DAL)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560840" cy="424873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851920" y="5445224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Forrás: </a:t>
            </a:r>
            <a:r>
              <a:rPr lang="hu-HU" sz="1200" u="sng" dirty="0">
                <a:hlinkClick r:id="rId4"/>
              </a:rPr>
              <a:t>http://technet.microsoft.com/en-us/library/dn265975.aspx</a:t>
            </a:r>
            <a:r>
              <a:rPr lang="hu-HU" sz="1200" dirty="0">
                <a:hlinkClick r:id="rId4"/>
              </a:rPr>
              <a:t>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5399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CIM/WMI/</a:t>
            </a:r>
            <a:r>
              <a:rPr lang="hu-HU" dirty="0" err="1" smtClean="0"/>
              <a:t>Powershell</a:t>
            </a:r>
            <a:r>
              <a:rPr lang="hu-HU" dirty="0" smtClean="0"/>
              <a:t> jelentősége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3230450" cy="55134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ipconfig.exe</a:t>
            </a: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netsh.exe</a:t>
            </a: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diskpart.exe</a:t>
            </a: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dnscmd.exe</a:t>
            </a: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wmic.exe</a:t>
            </a: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smtClean="0">
                <a:latin typeface="Consolas" pitchFamily="49" charset="0"/>
                <a:cs typeface="Consolas" pitchFamily="49" charset="0"/>
              </a:rPr>
              <a:t>...</a:t>
            </a:r>
            <a:endParaRPr lang="hu-HU" sz="3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3779912" y="836577"/>
            <a:ext cx="5364088" cy="55134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Get-NetIPAddress</a:t>
            </a:r>
            <a:endParaRPr lang="hu-HU" sz="3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Get-NetFirewallRule</a:t>
            </a:r>
            <a:endParaRPr lang="hu-HU" sz="3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Get-Disk</a:t>
            </a:r>
            <a:endParaRPr lang="hu-HU" sz="3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Add-DnsServerPrimaryZone</a:t>
            </a:r>
            <a:endParaRPr lang="hu-HU" sz="3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Get-CimInstance</a:t>
            </a:r>
            <a:endParaRPr lang="hu-HU" sz="3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>
                <a:latin typeface="Consolas" pitchFamily="49" charset="0"/>
                <a:cs typeface="Consolas" pitchFamily="49" charset="0"/>
              </a:rPr>
              <a:t>...</a:t>
            </a:r>
          </a:p>
          <a:p>
            <a:pPr marL="0" indent="0">
              <a:buNone/>
            </a:pPr>
            <a:endParaRPr lang="hu-HU" sz="3000" dirty="0"/>
          </a:p>
        </p:txBody>
      </p:sp>
      <p:cxnSp>
        <p:nvCxnSpPr>
          <p:cNvPr id="7" name="Egyenes összekötő 6"/>
          <p:cNvCxnSpPr/>
          <p:nvPr/>
        </p:nvCxnSpPr>
        <p:spPr>
          <a:xfrm flipH="1">
            <a:off x="611560" y="1484784"/>
            <a:ext cx="2232248" cy="30243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395536" y="1484784"/>
            <a:ext cx="2160240" cy="30243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512" y="90872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hu-HU" sz="2400" b="1" dirty="0"/>
              <a:t>~Az összes régi parancssori eszköz </a:t>
            </a:r>
            <a:r>
              <a:rPr lang="hu-HU" sz="2400" b="1" dirty="0" smtClean="0"/>
              <a:t>lecserélése</a:t>
            </a:r>
            <a:endParaRPr lang="hu-HU" sz="2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42349"/>
            <a:ext cx="6480720" cy="19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6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irf-2009-sablon-v2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irf-2009-sablon-v2</Template>
  <TotalTime>6071</TotalTime>
  <Words>2238</Words>
  <Application>Microsoft Office PowerPoint</Application>
  <PresentationFormat>On-screen Show (4:3)</PresentationFormat>
  <Paragraphs>542</Paragraphs>
  <Slides>48</Slides>
  <Notes>47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Calibri</vt:lpstr>
      <vt:lpstr>Consolas</vt:lpstr>
      <vt:lpstr>Courier New</vt:lpstr>
      <vt:lpstr>DejaVu Sans</vt:lpstr>
      <vt:lpstr>Times New Roman</vt:lpstr>
      <vt:lpstr>Wingdings</vt:lpstr>
      <vt:lpstr>Wingdings 2</vt:lpstr>
      <vt:lpstr>irf-2009-sablon-v2</vt:lpstr>
      <vt:lpstr>Visio</vt:lpstr>
      <vt:lpstr>Konfigurációkezelés Windowson</vt:lpstr>
      <vt:lpstr>A félév eddigi anyagai</vt:lpstr>
      <vt:lpstr>Konfigurációkezelés általánosan</vt:lpstr>
      <vt:lpstr>Konfigurációkezelés Windowson</vt:lpstr>
      <vt:lpstr>Windows Management Infrastructure (WMI)</vt:lpstr>
      <vt:lpstr>WMI felhasználói szemszögből</vt:lpstr>
      <vt:lpstr>Miért fontos a CIM / WMI?</vt:lpstr>
      <vt:lpstr>Datacenter Abstraction Layer (DAL)</vt:lpstr>
      <vt:lpstr>CIM/WMI/Powershell jelentősége</vt:lpstr>
      <vt:lpstr>WMI architektúra</vt:lpstr>
      <vt:lpstr>Példa: néhány WMI névtér, osztály</vt:lpstr>
      <vt:lpstr>PowerPoint Presentation</vt:lpstr>
      <vt:lpstr>WMI Query Language (WQL)</vt:lpstr>
      <vt:lpstr>WMI Query Language (WQL)</vt:lpstr>
      <vt:lpstr>WMI felhasználása</vt:lpstr>
      <vt:lpstr>WMI felhasználása – PowerShell</vt:lpstr>
      <vt:lpstr>PowerShell: WMI szűrés, keresés</vt:lpstr>
      <vt:lpstr>PowerShell: WMI szűrés, keresés</vt:lpstr>
      <vt:lpstr>PowerShell WMI Explorer </vt:lpstr>
      <vt:lpstr>PowerShell: CIM kapcsolatok kezelése</vt:lpstr>
      <vt:lpstr>PowerShell: WMI kapcsolatok ábrázolása</vt:lpstr>
      <vt:lpstr>Fontosabb CIM cmdletek összefoglalása</vt:lpstr>
      <vt:lpstr>PowerShell: CIM-based cmdlet</vt:lpstr>
      <vt:lpstr>Web Services for Management  (WS-Management)</vt:lpstr>
      <vt:lpstr>Konfigurációkezelés általánosan</vt:lpstr>
      <vt:lpstr>WS-Management</vt:lpstr>
      <vt:lpstr>WS-Managenent példa üzenet</vt:lpstr>
      <vt:lpstr>Endpoint Reference (EPR)</vt:lpstr>
      <vt:lpstr>WS-Management: tipikus műveletek</vt:lpstr>
      <vt:lpstr>WS-Management és CIM</vt:lpstr>
      <vt:lpstr>Felhasznált protokollok</vt:lpstr>
      <vt:lpstr>Implementációk</vt:lpstr>
      <vt:lpstr>Ki használja?</vt:lpstr>
      <vt:lpstr>Windows Remote  Management (WinRM)</vt:lpstr>
      <vt:lpstr>Windows Remote Management (WinRM)</vt:lpstr>
      <vt:lpstr>WinRM architektúra </vt:lpstr>
      <vt:lpstr>WinRM inicializálása</vt:lpstr>
      <vt:lpstr>Példa CIM lekérdezés WinRM-en keresztül</vt:lpstr>
      <vt:lpstr>CIM objektum elérése (string)</vt:lpstr>
      <vt:lpstr>URI alias-ok használata</vt:lpstr>
      <vt:lpstr>További műveletek</vt:lpstr>
      <vt:lpstr>Biztonság</vt:lpstr>
      <vt:lpstr>WinRM használata PowerShellből</vt:lpstr>
      <vt:lpstr>PowerPoint Presentation</vt:lpstr>
      <vt:lpstr>PowerPoint Presentation</vt:lpstr>
      <vt:lpstr>Összefoglalás</vt:lpstr>
      <vt:lpstr>További információ</vt:lpstr>
      <vt:lpstr>WinRM példa üzenet</vt:lpstr>
    </vt:vector>
  </TitlesOfParts>
  <Company>Budapesti Műszaki és Gazdaságtudományi Egyetem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Konfigurációkezelés Windowson</dc:title>
  <dc:subject>Intelligens rendszerfelügyelet (VIMIA370)</dc:subject>
  <dc:creator>Micskei Zoltán</dc:creator>
  <cp:keywords>WMI, WinRM, WS-Management, Powershell Remoting</cp:keywords>
  <cp:lastModifiedBy>Micskei Zoltán</cp:lastModifiedBy>
  <cp:revision>281</cp:revision>
  <dcterms:created xsi:type="dcterms:W3CDTF">2009-03-08T12:32:46Z</dcterms:created>
  <dcterms:modified xsi:type="dcterms:W3CDTF">2016-04-05T20:31:08Z</dcterms:modified>
</cp:coreProperties>
</file>