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331" r:id="rId3"/>
    <p:sldId id="263" r:id="rId4"/>
    <p:sldId id="264" r:id="rId5"/>
    <p:sldId id="265" r:id="rId6"/>
    <p:sldId id="267" r:id="rId7"/>
    <p:sldId id="417" r:id="rId8"/>
    <p:sldId id="419" r:id="rId9"/>
    <p:sldId id="386" r:id="rId10"/>
    <p:sldId id="421" r:id="rId11"/>
    <p:sldId id="418" r:id="rId12"/>
    <p:sldId id="387" r:id="rId13"/>
    <p:sldId id="388" r:id="rId14"/>
    <p:sldId id="408" r:id="rId15"/>
    <p:sldId id="389" r:id="rId16"/>
    <p:sldId id="390" r:id="rId17"/>
    <p:sldId id="391" r:id="rId18"/>
    <p:sldId id="266" r:id="rId19"/>
    <p:sldId id="422" r:id="rId20"/>
    <p:sldId id="423" r:id="rId21"/>
    <p:sldId id="424" r:id="rId22"/>
    <p:sldId id="425" r:id="rId23"/>
    <p:sldId id="428" r:id="rId24"/>
    <p:sldId id="429" r:id="rId25"/>
    <p:sldId id="430" r:id="rId26"/>
    <p:sldId id="420" r:id="rId27"/>
    <p:sldId id="398" r:id="rId28"/>
    <p:sldId id="397" r:id="rId29"/>
    <p:sldId id="392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288" r:id="rId42"/>
    <p:sldId id="327" r:id="rId43"/>
    <p:sldId id="328" r:id="rId44"/>
    <p:sldId id="431" r:id="rId45"/>
    <p:sldId id="435" r:id="rId46"/>
    <p:sldId id="353" r:id="rId47"/>
    <p:sldId id="394" r:id="rId48"/>
    <p:sldId id="354" r:id="rId49"/>
    <p:sldId id="355" r:id="rId50"/>
    <p:sldId id="356" r:id="rId51"/>
    <p:sldId id="357" r:id="rId52"/>
    <p:sldId id="359" r:id="rId53"/>
    <p:sldId id="396" r:id="rId54"/>
    <p:sldId id="360" r:id="rId55"/>
    <p:sldId id="362" r:id="rId56"/>
    <p:sldId id="361" r:id="rId57"/>
    <p:sldId id="363" r:id="rId58"/>
    <p:sldId id="364" r:id="rId59"/>
    <p:sldId id="369" r:id="rId60"/>
    <p:sldId id="370" r:id="rId61"/>
    <p:sldId id="432" r:id="rId62"/>
    <p:sldId id="433" r:id="rId63"/>
    <p:sldId id="365" r:id="rId64"/>
    <p:sldId id="366" r:id="rId65"/>
    <p:sldId id="400" r:id="rId66"/>
    <p:sldId id="401" r:id="rId67"/>
    <p:sldId id="402" r:id="rId68"/>
    <p:sldId id="403" r:id="rId69"/>
    <p:sldId id="404" r:id="rId70"/>
    <p:sldId id="405" r:id="rId71"/>
    <p:sldId id="406" r:id="rId72"/>
    <p:sldId id="367" r:id="rId73"/>
    <p:sldId id="434" r:id="rId7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56C0FB-F43A-4544-B0B2-BB0884EA6DB0}">
          <p14:sldIdLst>
            <p14:sldId id="256"/>
            <p14:sldId id="331"/>
            <p14:sldId id="263"/>
            <p14:sldId id="264"/>
            <p14:sldId id="265"/>
            <p14:sldId id="267"/>
            <p14:sldId id="417"/>
          </p14:sldIdLst>
        </p14:section>
        <p14:section name="Miért" id="{D37CBC25-4346-4A41-9DA2-3850A86CF435}">
          <p14:sldIdLst>
            <p14:sldId id="419"/>
            <p14:sldId id="386"/>
            <p14:sldId id="421"/>
            <p14:sldId id="418"/>
            <p14:sldId id="387"/>
            <p14:sldId id="388"/>
            <p14:sldId id="408"/>
            <p14:sldId id="389"/>
            <p14:sldId id="390"/>
            <p14:sldId id="391"/>
            <p14:sldId id="266"/>
          </p14:sldIdLst>
        </p14:section>
        <p14:section name="Mit" id="{B7C5C8F6-D18C-479F-9790-F888FBDC3E23}">
          <p14:sldIdLst>
            <p14:sldId id="422"/>
            <p14:sldId id="423"/>
            <p14:sldId id="424"/>
            <p14:sldId id="425"/>
            <p14:sldId id="428"/>
            <p14:sldId id="429"/>
            <p14:sldId id="430"/>
          </p14:sldIdLst>
        </p14:section>
        <p14:section name="Hogyan" id="{4787860D-BA92-4BBA-AFC7-AF3C6B9AC01B}">
          <p14:sldIdLst>
            <p14:sldId id="420"/>
            <p14:sldId id="398"/>
            <p14:sldId id="397"/>
            <p14:sldId id="392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288"/>
            <p14:sldId id="327"/>
            <p14:sldId id="328"/>
            <p14:sldId id="431"/>
          </p14:sldIdLst>
        </p14:section>
        <p14:section name="Nagos példa" id="{4EAB726A-7ED4-430F-8117-1E47BB8F8E01}">
          <p14:sldIdLst>
            <p14:sldId id="435"/>
            <p14:sldId id="353"/>
            <p14:sldId id="394"/>
            <p14:sldId id="354"/>
            <p14:sldId id="355"/>
            <p14:sldId id="356"/>
            <p14:sldId id="357"/>
          </p14:sldIdLst>
        </p14:section>
        <p14:section name="Szondázás" id="{6860A025-1867-4BC1-8878-6EA58B981FF5}">
          <p14:sldIdLst>
            <p14:sldId id="359"/>
            <p14:sldId id="396"/>
            <p14:sldId id="360"/>
            <p14:sldId id="362"/>
            <p14:sldId id="361"/>
            <p14:sldId id="363"/>
            <p14:sldId id="364"/>
            <p14:sldId id="369"/>
            <p14:sldId id="370"/>
            <p14:sldId id="432"/>
            <p14:sldId id="433"/>
            <p14:sldId id="365"/>
            <p14:sldId id="366"/>
            <p14:sldId id="400"/>
            <p14:sldId id="401"/>
            <p14:sldId id="402"/>
            <p14:sldId id="403"/>
            <p14:sldId id="404"/>
            <p14:sldId id="405"/>
            <p14:sldId id="406"/>
            <p14:sldId id="367"/>
          </p14:sldIdLst>
        </p14:section>
        <p14:section name="Összefoglalás" id="{60868CE5-CCB5-441F-A75B-5B11DF388E11}">
          <p14:sldIdLst>
            <p14:sldId id="4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A55"/>
    <a:srgbClr val="000000"/>
    <a:srgbClr val="F8F8F8"/>
    <a:srgbClr val="762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6" autoAdjust="0"/>
    <p:restoredTop sz="68254" autoAdjust="0"/>
  </p:normalViewPr>
  <p:slideViewPr>
    <p:cSldViewPr>
      <p:cViewPr varScale="1">
        <p:scale>
          <a:sx n="79" d="100"/>
          <a:sy n="79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2016.04.11.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43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2016. 04. 10.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086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(Demonstrációs ábra,</a:t>
            </a:r>
            <a:r>
              <a:rPr lang="hu-HU" baseline="0" dirty="0" smtClean="0"/>
              <a:t> é</a:t>
            </a:r>
            <a:r>
              <a:rPr lang="hu-HU" dirty="0" smtClean="0"/>
              <a:t>kezet</a:t>
            </a:r>
            <a:r>
              <a:rPr lang="hu-HU" baseline="0" dirty="0" smtClean="0"/>
              <a:t> és szóköz valódi modellben ne legyen osztály- és </a:t>
            </a:r>
            <a:r>
              <a:rPr lang="hu-HU" baseline="0" dirty="0" err="1" smtClean="0"/>
              <a:t>attribútumnévben</a:t>
            </a:r>
            <a:r>
              <a:rPr lang="hu-HU" baseline="0" dirty="0" smtClean="0"/>
              <a:t>!)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8180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Egyetemen pl. az</a:t>
            </a:r>
            <a:r>
              <a:rPr lang="hu-HU" baseline="0" dirty="0" smtClean="0"/>
              <a:t> előadás </a:t>
            </a:r>
            <a:r>
              <a:rPr lang="hu-HU" baseline="0" dirty="0" err="1" smtClean="0"/>
              <a:t>push</a:t>
            </a:r>
            <a:r>
              <a:rPr lang="hu-HU" baseline="0" dirty="0" smtClean="0"/>
              <a:t>, a ZH előtti konzultáció </a:t>
            </a:r>
            <a:r>
              <a:rPr lang="hu-HU" baseline="0" dirty="0" err="1" smtClean="0"/>
              <a:t>pull</a:t>
            </a:r>
            <a:r>
              <a:rPr lang="hu-HU" baseline="0" dirty="0" smtClean="0"/>
              <a:t> jellegű (a hallgató az adatgyűjtő, az oktató az ágens)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084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429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külső webnek, mint szolgáltatásnak</a:t>
            </a:r>
            <a:r>
              <a:rPr lang="hu-HU" baseline="0" dirty="0" smtClean="0"/>
              <a:t> a</a:t>
            </a:r>
            <a:r>
              <a:rPr lang="hu-HU" dirty="0" smtClean="0"/>
              <a:t> megcélzott</a:t>
            </a:r>
            <a:r>
              <a:rPr lang="hu-HU" baseline="0" dirty="0" smtClean="0"/>
              <a:t> </a:t>
            </a:r>
            <a:r>
              <a:rPr lang="hu-HU" dirty="0" smtClean="0"/>
              <a:t>szolgáltatás elérési pontja </a:t>
            </a:r>
            <a:r>
              <a:rPr lang="hu-HU" baseline="0" dirty="0" smtClean="0"/>
              <a:t>a tűzfalon kívül van -&gt; akkor van „jó” állapotban a külső web, ha kívülről nézve működik. A monitorozó szerver viszont belül van, ezért kell egy távoli ágens, amit megkérhet, hogy kívülről is megnézze a szolgáltatást.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011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Amit ebből tanultunk </a:t>
            </a:r>
            <a:r>
              <a:rPr lang="hu-HU" dirty="0" err="1" smtClean="0"/>
              <a:t>algelen</a:t>
            </a:r>
            <a:r>
              <a:rPr lang="hu-HU" dirty="0" smtClean="0"/>
              <a:t>: az eldöntési</a:t>
            </a:r>
            <a:r>
              <a:rPr lang="hu-HU" baseline="0" dirty="0" smtClean="0"/>
              <a:t> változata a problémának, az ott van a tanult </a:t>
            </a:r>
            <a:r>
              <a:rPr lang="hu-HU" baseline="0" dirty="0" smtClean="0"/>
              <a:t>NP-teljesek </a:t>
            </a:r>
            <a:r>
              <a:rPr lang="hu-HU" baseline="0" dirty="0" smtClean="0"/>
              <a:t>között.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37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0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Ugyanaz a kör, mint szabályozástechnikában: a tanult megfigyelhető és vezérelhető jelekről</a:t>
            </a:r>
            <a:r>
              <a:rPr lang="hu-HU" baseline="0" dirty="0" smtClean="0"/>
              <a:t> tanultakat itt analóg módon lehet alkalmazni.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66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LAMP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stack combines the power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Debian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Linux, Apache HTTP Server, MySQL, and PHP to provide an industry-standard open-source solution for rapid development of web applications.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hu-HU" dirty="0" smtClean="0">
              <a:sym typeface="Wingdings" panose="05000000000000000000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471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Honnan van a referencia? </a:t>
            </a:r>
          </a:p>
          <a:p>
            <a:pPr marL="228600" indent="-228600">
              <a:buAutoNum type="arabicPeriod"/>
            </a:pPr>
            <a:r>
              <a:rPr lang="hu-HU" dirty="0" smtClean="0"/>
              <a:t>Ökölszabály (környezetből, szakterületből származó tudás), pl. „a CPU_</a:t>
            </a:r>
            <a:r>
              <a:rPr lang="hu-HU" dirty="0" err="1" smtClean="0"/>
              <a:t>Ready</a:t>
            </a:r>
            <a:r>
              <a:rPr lang="hu-HU" dirty="0" smtClean="0"/>
              <a:t> ne</a:t>
            </a:r>
            <a:r>
              <a:rPr lang="hu-HU" baseline="0" dirty="0" smtClean="0"/>
              <a:t> menjen 5% fölé”</a:t>
            </a:r>
            <a:endParaRPr lang="hu-HU" dirty="0" smtClean="0"/>
          </a:p>
          <a:p>
            <a:pPr marL="228600" indent="-228600">
              <a:buAutoNum type="arabicPeriod"/>
            </a:pPr>
            <a:r>
              <a:rPr lang="hu-HU" dirty="0" smtClean="0"/>
              <a:t>Az</a:t>
            </a:r>
            <a:r>
              <a:rPr lang="hu-HU" baseline="0" dirty="0" smtClean="0"/>
              <a:t>t is a monitorozott adatokból találjuk ki, pl. az átlagos CPU használat 30%, akkor jöjjön riasztás mondjuk már 60%-nál.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22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https://communities.vmware.com/docs/DOC-5600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53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Hogy ezt pontosan milyen technikával valósítjuk meg,</a:t>
            </a:r>
            <a:r>
              <a:rPr lang="hu-HU" baseline="0" dirty="0" smtClean="0"/>
              <a:t> az például szoftvertechnikák anyag, az összes kommunikációs mintára (</a:t>
            </a:r>
            <a:r>
              <a:rPr lang="hu-HU" baseline="0" dirty="0" err="1" smtClean="0"/>
              <a:t>o</a:t>
            </a:r>
            <a:r>
              <a:rPr lang="hu-HU" dirty="0" err="1" smtClean="0"/>
              <a:t>bserver</a:t>
            </a:r>
            <a:r>
              <a:rPr lang="hu-HU" dirty="0" smtClean="0"/>
              <a:t>, </a:t>
            </a:r>
            <a:r>
              <a:rPr lang="hu-HU" dirty="0" err="1" smtClean="0"/>
              <a:t>publish-subscriber</a:t>
            </a:r>
            <a:r>
              <a:rPr lang="hu-HU" dirty="0" smtClean="0"/>
              <a:t> stb.) itt mind megvan az analógia.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65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Continuous</a:t>
            </a:r>
            <a:r>
              <a:rPr lang="hu-HU" dirty="0" smtClean="0"/>
              <a:t> vs. </a:t>
            </a:r>
            <a:r>
              <a:rPr lang="hu-HU" dirty="0" err="1" smtClean="0"/>
              <a:t>Exception-Based</a:t>
            </a:r>
            <a:r>
              <a:rPr lang="hu-HU" dirty="0" smtClean="0"/>
              <a:t> </a:t>
            </a:r>
            <a:r>
              <a:rPr lang="hu-HU" dirty="0" err="1" smtClean="0"/>
              <a:t>Measurement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377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12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555776" y="0"/>
            <a:ext cx="6588224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2555776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Táblánál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gios.org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Rendszermonitorozás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Kocsis Imre,</a:t>
            </a:r>
          </a:p>
          <a:p>
            <a:r>
              <a:rPr lang="hu-HU" dirty="0" smtClean="0"/>
              <a:t>Salánki Ágnes, Micskei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 részei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547664" y="3717032"/>
            <a:ext cx="1996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(„folyamatos”)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49809" y="2660018"/>
            <a:ext cx="205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  <p:pic>
        <p:nvPicPr>
          <p:cNvPr id="49" name="Picture 2" descr="http://384uqqh5pka2ma24ild282mv.wpengine.netdna-cdn.com/wp-content/uploads/2014/04/Logsta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45" y="1143449"/>
            <a:ext cx="1826991" cy="100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http://www.lenovo.com/images/products/server/performanc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25" y="2815951"/>
            <a:ext cx="816378" cy="8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  <p:bldP spid="37" grpId="0" animBg="1"/>
      <p:bldP spid="38" grpId="0"/>
      <p:bldP spid="39" grpId="0" animBg="1"/>
      <p:bldP spid="41" grpId="0" animBg="1"/>
      <p:bldP spid="42" grpId="0"/>
      <p:bldP spid="43" grpId="0"/>
      <p:bldP spid="44" grpId="0" animBg="1"/>
      <p:bldP spid="45" grpId="0" animBg="1"/>
      <p:bldP spid="46" grpId="0"/>
      <p:bldP spid="47" grpId="0" animBg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jellemzői (ITIL)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Fontos CI-k és tevékenységek megfigyelése</a:t>
            </a:r>
          </a:p>
          <a:p>
            <a:r>
              <a:rPr lang="hu-HU" dirty="0" smtClean="0"/>
              <a:t>Meghatározott feltételek teljesülése </a:t>
            </a:r>
            <a:r>
              <a:rPr lang="hu-HU" dirty="0" smtClean="0">
                <a:sym typeface="Wingdings" pitchFamily="2" charset="2"/>
              </a:rPr>
              <a:t> riasztás</a:t>
            </a:r>
          </a:p>
          <a:p>
            <a:endParaRPr lang="hu-HU" dirty="0" smtClean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Megfelelőség ellenőrzése:</a:t>
            </a:r>
          </a:p>
          <a:p>
            <a:pPr lvl="1"/>
            <a:r>
              <a:rPr lang="hu-HU" dirty="0" err="1" smtClean="0">
                <a:sym typeface="Wingdings" pitchFamily="2" charset="2"/>
              </a:rPr>
              <a:t>Rsz.-komponensek</a:t>
            </a:r>
            <a:r>
              <a:rPr lang="hu-HU" dirty="0" smtClean="0">
                <a:sym typeface="Wingdings" pitchFamily="2" charset="2"/>
              </a:rPr>
              <a:t> teljesítménye/kihasználtsága</a:t>
            </a:r>
          </a:p>
          <a:p>
            <a:pPr lvl="1"/>
            <a:r>
              <a:rPr lang="hu-HU" dirty="0" smtClean="0"/>
              <a:t>Normálistól eltérő tevékenységek/tevékenységi szintek</a:t>
            </a:r>
          </a:p>
          <a:p>
            <a:pPr lvl="1"/>
            <a:r>
              <a:rPr lang="hu-HU" dirty="0" smtClean="0"/>
              <a:t>Nem engedélyezett változtatások</a:t>
            </a:r>
          </a:p>
          <a:p>
            <a:pPr lvl="1"/>
            <a:r>
              <a:rPr lang="hu-HU" dirty="0" smtClean="0"/>
              <a:t>Eljárásrendek</a:t>
            </a:r>
          </a:p>
          <a:p>
            <a:pPr lvl="1"/>
            <a:r>
              <a:rPr lang="hu-HU" dirty="0" smtClean="0"/>
              <a:t>„Szolgáltatások” minősége</a:t>
            </a:r>
          </a:p>
          <a:p>
            <a:pPr lvl="1"/>
            <a:r>
              <a:rPr lang="hu-HU" dirty="0" err="1" smtClean="0"/>
              <a:t>KPI-k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380312" y="-171108"/>
            <a:ext cx="2175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6" name="Ellipszis 5"/>
          <p:cNvSpPr/>
          <p:nvPr/>
        </p:nvSpPr>
        <p:spPr>
          <a:xfrm>
            <a:off x="7956376" y="-197931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 (ITIL)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0808" y="1689770"/>
            <a:ext cx="8784976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„</a:t>
            </a:r>
            <a:r>
              <a:rPr lang="hu-HU" sz="3200" b="1" i="1" dirty="0" err="1" smtClean="0"/>
              <a:t>Reporting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refers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analysis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production</a:t>
            </a:r>
            <a:r>
              <a:rPr lang="hu-HU" sz="3200" i="1" dirty="0" smtClean="0"/>
              <a:t> and </a:t>
            </a:r>
            <a:r>
              <a:rPr lang="hu-HU" sz="3200" i="1" dirty="0" err="1" smtClean="0"/>
              <a:t>distribution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output of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monitoring </a:t>
            </a:r>
            <a:r>
              <a:rPr lang="hu-HU" sz="3200" i="1" dirty="0" err="1" smtClean="0"/>
              <a:t>activity</a:t>
            </a:r>
            <a:r>
              <a:rPr lang="hu-HU" sz="3200" i="1" dirty="0" smtClean="0"/>
              <a:t>.”</a:t>
            </a:r>
          </a:p>
          <a:p>
            <a:pPr algn="ctr"/>
            <a:endParaRPr lang="hu-HU" sz="3200" dirty="0" smtClean="0"/>
          </a:p>
          <a:p>
            <a:pPr algn="ctr"/>
            <a:r>
              <a:rPr lang="hu-HU" sz="3200" dirty="0" smtClean="0"/>
              <a:t>A </a:t>
            </a:r>
            <a:r>
              <a:rPr lang="hu-HU" sz="3200" b="1" dirty="0" smtClean="0"/>
              <a:t>jelentéskészítés </a:t>
            </a:r>
            <a:r>
              <a:rPr lang="hu-HU" sz="3200" dirty="0" smtClean="0"/>
              <a:t>a monitorozás kimenetének analízisét, „eredményének” előállítását és az eredmények megfelelő terítését fedi.</a:t>
            </a:r>
            <a:endParaRPr lang="hu-HU" sz="3200" dirty="0"/>
          </a:p>
        </p:txBody>
      </p:sp>
      <p:pic>
        <p:nvPicPr>
          <p:cNvPr id="5" name="Picture 2" descr="http://384uqqh5pka2ma24ild282mv.wpengine.netdna-cdn.com/wp-content/uploads/2014/04/Logsta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009" y="200040"/>
            <a:ext cx="1826991" cy="100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 (ITIL)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0808" y="1689770"/>
            <a:ext cx="8784976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„</a:t>
            </a:r>
            <a:r>
              <a:rPr lang="hu-HU" sz="3200" b="1" i="1" dirty="0" err="1" smtClean="0"/>
              <a:t>Control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refers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process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managing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utilization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or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behaviour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of</a:t>
            </a:r>
            <a:r>
              <a:rPr lang="hu-HU" sz="3200" i="1" dirty="0" smtClean="0"/>
              <a:t> a </a:t>
            </a:r>
            <a:r>
              <a:rPr lang="hu-HU" sz="3200" i="1" dirty="0" err="1" smtClean="0"/>
              <a:t>device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system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or</a:t>
            </a:r>
            <a:r>
              <a:rPr lang="hu-HU" sz="3200" i="1" dirty="0" smtClean="0"/>
              <a:t> service. […]”</a:t>
            </a:r>
          </a:p>
          <a:p>
            <a:pPr algn="ctr"/>
            <a:endParaRPr lang="hu-HU" sz="3200" dirty="0" smtClean="0"/>
          </a:p>
          <a:p>
            <a:pPr algn="ctr"/>
            <a:r>
              <a:rPr lang="hu-HU" sz="3200" dirty="0" smtClean="0"/>
              <a:t>A </a:t>
            </a:r>
            <a:r>
              <a:rPr lang="hu-HU" sz="3200" b="1" dirty="0" smtClean="0"/>
              <a:t>vezérlés</a:t>
            </a:r>
            <a:r>
              <a:rPr lang="hu-HU" sz="3200" dirty="0" smtClean="0"/>
              <a:t> egy eszköz, rendszer vagy szolgáltatás kihasználtsága vagy viselkedése menedzselésének a folyamata.</a:t>
            </a:r>
            <a:endParaRPr lang="hu-HU" sz="3200" dirty="0"/>
          </a:p>
        </p:txBody>
      </p:sp>
      <p:sp>
        <p:nvSpPr>
          <p:cNvPr id="3" name="Téglalap 2"/>
          <p:cNvSpPr/>
          <p:nvPr/>
        </p:nvSpPr>
        <p:spPr>
          <a:xfrm>
            <a:off x="7380312" y="0"/>
            <a:ext cx="1763688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Balra nyíl 4"/>
          <p:cNvSpPr/>
          <p:nvPr/>
        </p:nvSpPr>
        <p:spPr>
          <a:xfrm>
            <a:off x="7606596" y="26463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442893" y="-101665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416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‚Monitor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/>
              <a:t>’ </a:t>
            </a:r>
            <a:r>
              <a:rPr lang="hu-HU" dirty="0" smtClean="0"/>
              <a:t>(ITIL)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546"/>
              </p:ext>
            </p:extLst>
          </p:nvPr>
        </p:nvGraphicFramePr>
        <p:xfrm>
          <a:off x="1907704" y="908720"/>
          <a:ext cx="4946158" cy="519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Visio" r:id="rId3" imgW="3473196" imgH="3648456" progId="Visio.Drawing.11">
                  <p:embed/>
                </p:oleObj>
              </mc:Choice>
              <mc:Fallback>
                <p:oleObj name="Visio" r:id="rId3" imgW="3473196" imgH="36484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4946158" cy="519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‚Monitor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 smtClean="0"/>
              <a:t>’</a:t>
            </a:r>
            <a:endParaRPr lang="hu-HU" dirty="0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65951"/>
              </p:ext>
            </p:extLst>
          </p:nvPr>
        </p:nvGraphicFramePr>
        <p:xfrm>
          <a:off x="1907704" y="908720"/>
          <a:ext cx="4946158" cy="519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Visio" r:id="rId4" imgW="3473196" imgH="3648456" progId="Visio.Drawing.11">
                  <p:embed/>
                </p:oleObj>
              </mc:Choice>
              <mc:Fallback>
                <p:oleObj name="Visio" r:id="rId4" imgW="3473196" imgH="36484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4946158" cy="519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feliratnak 4"/>
          <p:cNvSpPr/>
          <p:nvPr/>
        </p:nvSpPr>
        <p:spPr>
          <a:xfrm>
            <a:off x="193904" y="5162628"/>
            <a:ext cx="1728192" cy="1170420"/>
          </a:xfrm>
          <a:prstGeom prst="wedgeRectCallout">
            <a:avLst>
              <a:gd name="adj1" fmla="val 123324"/>
              <a:gd name="adj2" fmla="val -40554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LAMP rendszer EC2-n</a:t>
            </a:r>
          </a:p>
        </p:txBody>
      </p:sp>
      <p:sp>
        <p:nvSpPr>
          <p:cNvPr id="6" name="Téglalap feliratnak 5"/>
          <p:cNvSpPr/>
          <p:nvPr/>
        </p:nvSpPr>
        <p:spPr>
          <a:xfrm>
            <a:off x="6084168" y="4797152"/>
            <a:ext cx="2929944" cy="1584176"/>
          </a:xfrm>
          <a:prstGeom prst="wedgeRectCallout">
            <a:avLst>
              <a:gd name="adj1" fmla="val -73641"/>
              <a:gd name="adj2" fmla="val -38633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HTTP szintű: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Válaszidő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Áteresztőképesség</a:t>
            </a: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Hibaráták</a:t>
            </a:r>
          </a:p>
        </p:txBody>
      </p:sp>
      <p:sp>
        <p:nvSpPr>
          <p:cNvPr id="7" name="Téglalap feliratnak 6"/>
          <p:cNvSpPr/>
          <p:nvPr/>
        </p:nvSpPr>
        <p:spPr>
          <a:xfrm>
            <a:off x="193904" y="3284984"/>
            <a:ext cx="3168352" cy="1584176"/>
          </a:xfrm>
          <a:prstGeom prst="wedgeRectCallout">
            <a:avLst>
              <a:gd name="adj1" fmla="val 93365"/>
              <a:gd name="adj2" fmla="val 38408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CloudWatch</a:t>
            </a:r>
            <a:endParaRPr lang="hu-HU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hu-HU" sz="2400" dirty="0">
                <a:solidFill>
                  <a:schemeClr val="bg1"/>
                </a:solidFill>
              </a:rPr>
              <a:t>t</a:t>
            </a:r>
            <a:r>
              <a:rPr lang="hu-HU" sz="2400" dirty="0" smtClean="0">
                <a:solidFill>
                  <a:schemeClr val="bg1"/>
                </a:solidFill>
              </a:rPr>
              <a:t>op, </a:t>
            </a:r>
            <a:r>
              <a:rPr lang="hu-HU" sz="2400" dirty="0" err="1" smtClean="0">
                <a:solidFill>
                  <a:schemeClr val="bg1"/>
                </a:solidFill>
              </a:rPr>
              <a:t>iostat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netstat</a:t>
            </a:r>
            <a:r>
              <a:rPr lang="hu-HU" sz="2400" dirty="0" smtClean="0">
                <a:solidFill>
                  <a:schemeClr val="bg1"/>
                </a:solidFill>
              </a:rPr>
              <a:t>, …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mysqladmin</a:t>
            </a:r>
            <a:endParaRPr lang="hu-HU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87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‚Monitor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 smtClean="0"/>
              <a:t>’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399493"/>
              </p:ext>
            </p:extLst>
          </p:nvPr>
        </p:nvGraphicFramePr>
        <p:xfrm>
          <a:off x="1907704" y="908720"/>
          <a:ext cx="4946158" cy="519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Visio" r:id="rId4" imgW="3473196" imgH="3648456" progId="Visio.Drawing.11">
                  <p:embed/>
                </p:oleObj>
              </mc:Choice>
              <mc:Fallback>
                <p:oleObj name="Visio" r:id="rId4" imgW="3473196" imgH="36484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4946158" cy="519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feliratnak 4"/>
          <p:cNvSpPr/>
          <p:nvPr/>
        </p:nvSpPr>
        <p:spPr>
          <a:xfrm>
            <a:off x="690752" y="4156824"/>
            <a:ext cx="2304256" cy="1381008"/>
          </a:xfrm>
          <a:prstGeom prst="wedgeRectCallout">
            <a:avLst>
              <a:gd name="adj1" fmla="val 29408"/>
              <a:gd name="adj2" fmla="val -126360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Pl. szolgáltatás-leállítás, mentés, új DB VM</a:t>
            </a:r>
          </a:p>
        </p:txBody>
      </p:sp>
      <p:sp>
        <p:nvSpPr>
          <p:cNvPr id="7" name="Téglalap feliratnak 6"/>
          <p:cNvSpPr/>
          <p:nvPr/>
        </p:nvSpPr>
        <p:spPr>
          <a:xfrm>
            <a:off x="5580112" y="4370540"/>
            <a:ext cx="3168352" cy="1584176"/>
          </a:xfrm>
          <a:prstGeom prst="wedgeRectCallout">
            <a:avLst>
              <a:gd name="adj1" fmla="val -48051"/>
              <a:gd name="adj2" fmla="val -128983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Válaszidő leromlott…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… és a DB VM „</a:t>
            </a:r>
            <a:r>
              <a:rPr lang="hu-HU" sz="2400" dirty="0" err="1" smtClean="0">
                <a:solidFill>
                  <a:schemeClr val="bg1"/>
                </a:solidFill>
              </a:rPr>
              <a:t>steal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time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r>
              <a:rPr lang="hu-HU" sz="2400" dirty="0" err="1" smtClean="0">
                <a:solidFill>
                  <a:schemeClr val="bg1"/>
                </a:solidFill>
              </a:rPr>
              <a:t>-ja</a:t>
            </a:r>
            <a:r>
              <a:rPr lang="hu-HU" sz="2400" dirty="0" smtClean="0">
                <a:solidFill>
                  <a:schemeClr val="bg1"/>
                </a:solidFill>
              </a:rPr>
              <a:t> túl magas</a:t>
            </a:r>
          </a:p>
        </p:txBody>
      </p:sp>
    </p:spTree>
    <p:extLst>
      <p:ext uri="{BB962C8B-B14F-4D97-AF65-F5344CB8AC3E}">
        <p14:creationId xmlns:p14="http://schemas.microsoft.com/office/powerpoint/2010/main" val="42323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és egyéb folyamatok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Érezhető a kapcsolat egyéb folyamatokkal</a:t>
            </a:r>
          </a:p>
          <a:p>
            <a:pPr lvl="1"/>
            <a:r>
              <a:rPr lang="hu-HU" dirty="0" smtClean="0"/>
              <a:t>Kapacitástervezés</a:t>
            </a:r>
          </a:p>
          <a:p>
            <a:pPr lvl="1"/>
            <a:r>
              <a:rPr lang="hu-HU" dirty="0" smtClean="0"/>
              <a:t>Eseménykezelés</a:t>
            </a:r>
          </a:p>
          <a:p>
            <a:pPr lvl="1"/>
            <a:r>
              <a:rPr lang="hu-HU" dirty="0" smtClean="0"/>
              <a:t>Konfiguráció-menedzsment</a:t>
            </a:r>
          </a:p>
          <a:p>
            <a:pPr lvl="1"/>
            <a:r>
              <a:rPr lang="hu-HU" dirty="0" smtClean="0"/>
              <a:t>„Proaktív </a:t>
            </a:r>
            <a:r>
              <a:rPr lang="hu-HU" dirty="0" err="1" smtClean="0"/>
              <a:t>Probléma-Menedzsment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/>
          </a:p>
          <a:p>
            <a:r>
              <a:rPr lang="hu-HU" dirty="0" smtClean="0"/>
              <a:t>(De ezekkel most nem foglalkozunk)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45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Rendszermonitorozás: állapotkép fenntartása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Infrastrukturális komponensek és szolgáltatások működőképességéről</a:t>
            </a:r>
          </a:p>
          <a:p>
            <a:endParaRPr lang="hu-HU" dirty="0" smtClean="0"/>
          </a:p>
          <a:p>
            <a:r>
              <a:rPr lang="hu-HU" dirty="0" smtClean="0"/>
              <a:t>Terhelésről, erőforrások kihasználtságáról</a:t>
            </a:r>
          </a:p>
          <a:p>
            <a:endParaRPr lang="hu-HU" dirty="0" smtClean="0"/>
          </a:p>
          <a:p>
            <a:r>
              <a:rPr lang="hu-HU" dirty="0" smtClean="0"/>
              <a:t>Topológiáról, konfigurációról</a:t>
            </a:r>
          </a:p>
          <a:p>
            <a:pPr lvl="1"/>
            <a:r>
              <a:rPr lang="hu-HU" dirty="0" smtClean="0"/>
              <a:t>Kapcsolat a konfiguráció-menedzsmenttel!</a:t>
            </a:r>
          </a:p>
          <a:p>
            <a:endParaRPr lang="hu-HU" dirty="0"/>
          </a:p>
          <a:p>
            <a:r>
              <a:rPr lang="hu-HU" dirty="0" smtClean="0"/>
              <a:t>(Elosztott) feladat-végrehajtás állapotáról</a:t>
            </a:r>
          </a:p>
          <a:p>
            <a:endParaRPr lang="hu-HU" dirty="0" smtClean="0"/>
          </a:p>
          <a:p>
            <a:r>
              <a:rPr lang="hu-HU" dirty="0" smtClean="0"/>
              <a:t>(Adat)biztonságról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Mit?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Tipikus metrikák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„</a:t>
            </a:r>
            <a:r>
              <a:rPr lang="en-US" i="1" dirty="0" smtClean="0"/>
              <a:t>When </a:t>
            </a:r>
            <a:r>
              <a:rPr lang="en-US" i="1" dirty="0"/>
              <a:t>you can measure what you are speaking about, and express it in numbers, you know something about </a:t>
            </a:r>
            <a:r>
              <a:rPr lang="en-US" i="1" dirty="0" smtClean="0"/>
              <a:t>it</a:t>
            </a:r>
            <a:r>
              <a:rPr lang="en-US" i="1" dirty="0"/>
              <a:t>; but when you cannot measure it, when you cannot express it in numbers, your knowledge of it is of a meager and unsatisfactory </a:t>
            </a:r>
            <a:r>
              <a:rPr lang="en-US" i="1" dirty="0" smtClean="0"/>
              <a:t>kind</a:t>
            </a:r>
            <a:r>
              <a:rPr lang="hu-HU" i="1" dirty="0" smtClean="0"/>
              <a:t>”</a:t>
            </a:r>
          </a:p>
          <a:p>
            <a:pPr marL="0" indent="0">
              <a:buNone/>
            </a:pPr>
            <a:endParaRPr lang="hu-HU" i="1" dirty="0"/>
          </a:p>
          <a:p>
            <a:pPr marL="0" indent="0" algn="r">
              <a:buNone/>
            </a:pPr>
            <a:r>
              <a:rPr lang="hu-HU" i="1" dirty="0" smtClean="0"/>
              <a:t>Lord Kelvin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1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Felügyelt metrikák: példák</a:t>
            </a:r>
            <a:endParaRPr lang="hu-HU" dirty="0"/>
          </a:p>
        </p:txBody>
      </p:sp>
      <p:sp>
        <p:nvSpPr>
          <p:cNvPr id="2" name="Téglalap 1"/>
          <p:cNvSpPr/>
          <p:nvPr/>
        </p:nvSpPr>
        <p:spPr>
          <a:xfrm>
            <a:off x="3347864" y="5729618"/>
            <a:ext cx="2808312" cy="4356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Host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347864" y="5229200"/>
            <a:ext cx="12961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OS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788024" y="5229200"/>
            <a:ext cx="1368152" cy="4260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OS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347971" y="4707000"/>
            <a:ext cx="12961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App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788024" y="4725144"/>
            <a:ext cx="1368152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App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Hypervisor</a:t>
            </a:r>
            <a:r>
              <a:rPr lang="hu-HU" dirty="0" smtClean="0"/>
              <a:t> (</a:t>
            </a:r>
            <a:r>
              <a:rPr lang="hu-HU" dirty="0" err="1" smtClean="0"/>
              <a:t>ESX</a:t>
            </a:r>
            <a:r>
              <a:rPr lang="hu-HU" dirty="0" smtClean="0"/>
              <a:t>)      a</a:t>
            </a:r>
            <a:endParaRPr lang="hu-H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88" y="792777"/>
            <a:ext cx="8388424" cy="5658229"/>
          </a:xfrm>
          <a:prstGeom prst="rect">
            <a:avLst/>
          </a:prstGeom>
        </p:spPr>
      </p:pic>
      <p:sp>
        <p:nvSpPr>
          <p:cNvPr id="7" name="Átellenes sarkain kerekített téglalap 72"/>
          <p:cNvSpPr/>
          <p:nvPr/>
        </p:nvSpPr>
        <p:spPr>
          <a:xfrm>
            <a:off x="6156176" y="5373216"/>
            <a:ext cx="2860069" cy="936104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És ez csak a CPU, csak a </a:t>
            </a:r>
            <a:r>
              <a:rPr lang="hu-HU" sz="2400" dirty="0" err="1" smtClean="0">
                <a:solidFill>
                  <a:schemeClr val="bg1"/>
                </a:solidFill>
              </a:rPr>
              <a:t>hoszt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" name="Jobbra nyíl 1"/>
          <p:cNvSpPr/>
          <p:nvPr/>
        </p:nvSpPr>
        <p:spPr>
          <a:xfrm>
            <a:off x="6684599" y="854557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Hypervisor</a:t>
            </a:r>
            <a:r>
              <a:rPr lang="hu-HU" dirty="0"/>
              <a:t> </a:t>
            </a:r>
            <a:r>
              <a:rPr lang="hu-HU" dirty="0" smtClean="0"/>
              <a:t>CPU (ESX)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Mintavételezési ablak!</a:t>
            </a:r>
          </a:p>
          <a:p>
            <a:pPr lvl="1"/>
            <a:r>
              <a:rPr lang="hu-HU" dirty="0" smtClean="0"/>
              <a:t>Élő adatok, </a:t>
            </a:r>
            <a:r>
              <a:rPr lang="hu-HU" dirty="0" err="1" smtClean="0"/>
              <a:t>alapértelemez</a:t>
            </a:r>
            <a:r>
              <a:rPr lang="en-US" dirty="0" smtClean="0"/>
              <a:t>e</a:t>
            </a:r>
            <a:r>
              <a:rPr lang="hu-HU" dirty="0" err="1" smtClean="0"/>
              <a:t>tt</a:t>
            </a:r>
            <a:r>
              <a:rPr lang="hu-HU" dirty="0" smtClean="0"/>
              <a:t>: 20s</a:t>
            </a:r>
          </a:p>
          <a:p>
            <a:pPr lvl="1"/>
            <a:r>
              <a:rPr lang="hu-HU" dirty="0" err="1" smtClean="0"/>
              <a:t>Aggregáló</a:t>
            </a:r>
            <a:r>
              <a:rPr lang="hu-HU" dirty="0" smtClean="0"/>
              <a:t> függvények!</a:t>
            </a:r>
          </a:p>
          <a:p>
            <a:pPr lvl="1"/>
            <a:endParaRPr lang="hu-HU" dirty="0"/>
          </a:p>
          <a:p>
            <a:r>
              <a:rPr lang="hu-HU" dirty="0" smtClean="0"/>
              <a:t>Néhány példa</a:t>
            </a:r>
          </a:p>
          <a:p>
            <a:pPr lvl="1"/>
            <a:r>
              <a:rPr lang="hu-HU" dirty="0" err="1" smtClean="0"/>
              <a:t>usage</a:t>
            </a:r>
            <a:r>
              <a:rPr lang="hu-HU" dirty="0" smtClean="0"/>
              <a:t>/</a:t>
            </a:r>
            <a:r>
              <a:rPr lang="hu-HU" dirty="0" err="1" smtClean="0"/>
              <a:t>usagemhz</a:t>
            </a:r>
            <a:r>
              <a:rPr lang="hu-HU" dirty="0" smtClean="0"/>
              <a:t>: AVG, %/MHz</a:t>
            </a:r>
            <a:endParaRPr lang="hu-HU" dirty="0"/>
          </a:p>
          <a:p>
            <a:pPr lvl="1"/>
            <a:r>
              <a:rPr lang="hu-HU" dirty="0" err="1" smtClean="0"/>
              <a:t>idle</a:t>
            </a:r>
            <a:r>
              <a:rPr lang="hu-HU" dirty="0" smtClean="0"/>
              <a:t>: SUM, </a:t>
            </a:r>
            <a:r>
              <a:rPr lang="hu-HU" dirty="0" err="1" smtClean="0"/>
              <a:t>ms</a:t>
            </a:r>
            <a:endParaRPr lang="hu-HU" dirty="0" smtClean="0"/>
          </a:p>
          <a:p>
            <a:pPr lvl="1"/>
            <a:r>
              <a:rPr lang="hu-HU" dirty="0" err="1" smtClean="0"/>
              <a:t>swapwait</a:t>
            </a:r>
            <a:r>
              <a:rPr lang="hu-HU" dirty="0" smtClean="0"/>
              <a:t>: SUM, </a:t>
            </a:r>
            <a:r>
              <a:rPr lang="hu-HU" dirty="0" err="1" smtClean="0"/>
              <a:t>ms</a:t>
            </a:r>
            <a:endParaRPr lang="hu-HU" dirty="0" smtClean="0"/>
          </a:p>
          <a:p>
            <a:pPr lvl="1"/>
            <a:r>
              <a:rPr lang="hu-HU" dirty="0" err="1" smtClean="0"/>
              <a:t>system</a:t>
            </a:r>
            <a:r>
              <a:rPr lang="hu-HU" dirty="0" smtClean="0"/>
              <a:t> (</a:t>
            </a:r>
            <a:r>
              <a:rPr lang="hu-HU" dirty="0" err="1" smtClean="0"/>
              <a:t>VMkernel</a:t>
            </a:r>
            <a:r>
              <a:rPr lang="hu-HU" dirty="0" smtClean="0"/>
              <a:t>!): SUM, </a:t>
            </a:r>
            <a:r>
              <a:rPr lang="hu-HU" dirty="0" err="1" smtClean="0"/>
              <a:t>ms</a:t>
            </a:r>
            <a:endParaRPr lang="hu-HU" dirty="0" smtClean="0"/>
          </a:p>
          <a:p>
            <a:pPr lvl="1"/>
            <a:r>
              <a:rPr lang="hu-HU" dirty="0" err="1" smtClean="0"/>
              <a:t>ready</a:t>
            </a:r>
            <a:r>
              <a:rPr lang="hu-HU" dirty="0" smtClean="0"/>
              <a:t>: SUM, </a:t>
            </a:r>
            <a:r>
              <a:rPr lang="hu-HU" dirty="0" err="1" smtClean="0"/>
              <a:t>ms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04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        </a:t>
            </a:r>
            <a:r>
              <a:rPr lang="hu-HU" dirty="0" err="1" smtClean="0"/>
              <a:t>asdf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6429375" cy="4048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586" y="2996951"/>
            <a:ext cx="4222414" cy="3400351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6588224" y="441470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middleware</a:t>
            </a:r>
            <a:r>
              <a:rPr lang="hu-HU" dirty="0" smtClean="0"/>
              <a:t> – példa: </a:t>
            </a:r>
            <a:r>
              <a:rPr lang="hu-HU" dirty="0" err="1" smtClean="0"/>
              <a:t>JVM</a:t>
            </a:r>
            <a:r>
              <a:rPr lang="hu-HU" dirty="0" smtClean="0"/>
              <a:t>   </a:t>
            </a:r>
            <a:r>
              <a:rPr lang="hu-HU" dirty="0" err="1" smtClean="0"/>
              <a:t>sdf</a:t>
            </a:r>
            <a:r>
              <a:rPr lang="hu-HU" dirty="0" smtClean="0"/>
              <a:t>  </a:t>
            </a:r>
            <a:r>
              <a:rPr lang="hu-HU" dirty="0" err="1" smtClean="0"/>
              <a:t>sdf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000"/>
            <a:ext cx="9144000" cy="61380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6538401" y="247900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Alkalmazási szint – példa: </a:t>
            </a:r>
            <a:r>
              <a:rPr lang="hu-HU" dirty="0" err="1" smtClean="0"/>
              <a:t>VCL</a:t>
            </a:r>
            <a:r>
              <a:rPr lang="hu-HU" dirty="0" smtClean="0"/>
              <a:t>     </a:t>
            </a:r>
            <a:r>
              <a:rPr lang="hu-HU" dirty="0" err="1" smtClean="0"/>
              <a:t>sdfsdf</a:t>
            </a:r>
            <a:r>
              <a:rPr lang="hu-HU" dirty="0" smtClean="0"/>
              <a:t> </a:t>
            </a:r>
            <a:r>
              <a:rPr lang="hu-HU" dirty="0" err="1" smtClean="0"/>
              <a:t>sdf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824985"/>
            <a:ext cx="6147048" cy="5593814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6588224" y="44624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Hogyan?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Monitorozó</a:t>
            </a:r>
            <a:r>
              <a:rPr lang="hu-HU" dirty="0" smtClean="0"/>
              <a:t> rendszerek fajtái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típusai (ITIL)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>
                <a:solidFill>
                  <a:schemeClr val="accent2"/>
                </a:solidFill>
              </a:rPr>
              <a:t>Aktív vagy passzív</a:t>
            </a:r>
          </a:p>
          <a:p>
            <a:pPr lvl="1"/>
            <a:r>
              <a:rPr lang="hu-HU" dirty="0" smtClean="0"/>
              <a:t>Beavatkozik-e a monitorozó a rendszerbe, vagy csak megfigyeli annak működését?</a:t>
            </a:r>
          </a:p>
          <a:p>
            <a:pPr lvl="1"/>
            <a:endParaRPr lang="hu-HU" dirty="0" smtClean="0"/>
          </a:p>
          <a:p>
            <a:r>
              <a:rPr lang="hu-HU" dirty="0" smtClean="0">
                <a:solidFill>
                  <a:schemeClr val="accent2"/>
                </a:solidFill>
              </a:rPr>
              <a:t>Reaktív vagy proaktív</a:t>
            </a:r>
          </a:p>
          <a:p>
            <a:pPr lvl="1"/>
            <a:r>
              <a:rPr lang="hu-HU" dirty="0" smtClean="0"/>
              <a:t>Reakció a hibák után vagy előtt</a:t>
            </a:r>
          </a:p>
          <a:p>
            <a:pPr lvl="1"/>
            <a:r>
              <a:rPr lang="hu-HU" dirty="0" smtClean="0"/>
              <a:t>Nem mindenképp a monitorozás alá tartozik</a:t>
            </a:r>
          </a:p>
        </p:txBody>
      </p:sp>
    </p:spTree>
    <p:extLst>
      <p:ext uri="{BB962C8B-B14F-4D97-AF65-F5344CB8AC3E}">
        <p14:creationId xmlns:p14="http://schemas.microsoft.com/office/powerpoint/2010/main" val="27040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típusai (ITIL)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hu-HU" dirty="0" smtClean="0"/>
          </a:p>
          <a:p>
            <a:r>
              <a:rPr lang="hu-HU" dirty="0" smtClean="0">
                <a:solidFill>
                  <a:schemeClr val="accent2"/>
                </a:solidFill>
              </a:rPr>
              <a:t>Folyamatos vagy kivétel-alapú mérés</a:t>
            </a:r>
          </a:p>
          <a:p>
            <a:pPr lvl="1"/>
            <a:r>
              <a:rPr lang="hu-HU" dirty="0" smtClean="0"/>
              <a:t>Folyamatos, valós idejű ellenőrzés vagy detektálás és jelentés „kivételes helyzetek” esetén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A folyamatos lehet jóval költségesebb</a:t>
            </a:r>
          </a:p>
          <a:p>
            <a:pPr lvl="1"/>
            <a:r>
              <a:rPr lang="hu-HU" dirty="0" smtClean="0"/>
              <a:t>Hibrid</a:t>
            </a:r>
            <a:r>
              <a:rPr lang="hu-HU" dirty="0"/>
              <a:t>: </a:t>
            </a:r>
            <a:r>
              <a:rPr lang="hu-HU" dirty="0" err="1"/>
              <a:t>triggerelt</a:t>
            </a:r>
            <a:r>
              <a:rPr lang="hu-HU" dirty="0"/>
              <a:t> monitorozás </a:t>
            </a:r>
            <a:r>
              <a:rPr lang="hu-HU" dirty="0">
                <a:sym typeface="Wingdings" panose="05000000000000000000" pitchFamily="2" charset="2"/>
              </a:rPr>
              <a:t> adott kivétel után folyamatos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872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</a:t>
            </a:r>
            <a:endParaRPr lang="hu-HU" dirty="0"/>
          </a:p>
        </p:txBody>
      </p:sp>
      <p:grpSp>
        <p:nvGrpSpPr>
          <p:cNvPr id="3" name="Csoportba foglalás 23"/>
          <p:cNvGrpSpPr/>
          <p:nvPr/>
        </p:nvGrpSpPr>
        <p:grpSpPr>
          <a:xfrm>
            <a:off x="1979712" y="5722996"/>
            <a:ext cx="194637" cy="411161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7"/>
          <p:cNvGrpSpPr/>
          <p:nvPr/>
        </p:nvGrpSpPr>
        <p:grpSpPr>
          <a:xfrm>
            <a:off x="2336902" y="5722996"/>
            <a:ext cx="194637" cy="411161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Csoportba foglalás 23"/>
          <p:cNvGrpSpPr/>
          <p:nvPr/>
        </p:nvGrpSpPr>
        <p:grpSpPr>
          <a:xfrm>
            <a:off x="1979712" y="5080054"/>
            <a:ext cx="194637" cy="411161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2336902" y="5080054"/>
            <a:ext cx="194637" cy="411161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979712" y="4437112"/>
            <a:ext cx="194637" cy="411161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2336902" y="4437112"/>
            <a:ext cx="194637" cy="411161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3131840" y="5009873"/>
            <a:ext cx="1025862" cy="3992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Henger 29"/>
          <p:cNvSpPr/>
          <p:nvPr/>
        </p:nvSpPr>
        <p:spPr>
          <a:xfrm>
            <a:off x="4916813" y="4763678"/>
            <a:ext cx="809891" cy="855429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34" name="Picture 10" descr="http://www.lenovo.com/images/products/server/performance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70" y="4956413"/>
            <a:ext cx="651710" cy="65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1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Jellegzetes követelmény: </a:t>
            </a:r>
          </a:p>
          <a:p>
            <a:pPr lvl="1"/>
            <a:r>
              <a:rPr lang="hu-HU" dirty="0" smtClean="0"/>
              <a:t>A rendszerünk nagy, sok különálló elemből áll</a:t>
            </a:r>
          </a:p>
          <a:p>
            <a:pPr lvl="1"/>
            <a:r>
              <a:rPr lang="hu-HU" dirty="0" smtClean="0"/>
              <a:t>Az adatokat hálózaton keresztül olvassuk le</a:t>
            </a:r>
          </a:p>
          <a:p>
            <a:endParaRPr lang="hu-HU" dirty="0" smtClean="0"/>
          </a:p>
          <a:p>
            <a:r>
              <a:rPr lang="hu-HU" dirty="0" smtClean="0"/>
              <a:t>Kulcselem: </a:t>
            </a:r>
            <a:r>
              <a:rPr lang="hu-HU" dirty="0" smtClean="0">
                <a:solidFill>
                  <a:schemeClr val="accent2"/>
                </a:solidFill>
              </a:rPr>
              <a:t>ágens</a:t>
            </a:r>
          </a:p>
          <a:p>
            <a:pPr lvl="1"/>
            <a:r>
              <a:rPr lang="hu-HU" dirty="0" smtClean="0"/>
              <a:t>Kis beépülő komponens minden berendezésbe, célja:</a:t>
            </a:r>
          </a:p>
          <a:p>
            <a:pPr lvl="2"/>
            <a:r>
              <a:rPr lang="hu-HU" dirty="0" smtClean="0"/>
              <a:t>adatszolgáltatás valamilyen (hálózati) interfészen</a:t>
            </a:r>
          </a:p>
          <a:p>
            <a:pPr lvl="2"/>
            <a:r>
              <a:rPr lang="hu-HU" dirty="0" smtClean="0"/>
              <a:t>értesítés különféle események bekövetkezéséről</a:t>
            </a:r>
          </a:p>
          <a:p>
            <a:pPr lvl="2"/>
            <a:r>
              <a:rPr lang="hu-HU" dirty="0" smtClean="0"/>
              <a:t>egyszerű beavatkozások elvégzése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2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hardverben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941367" y="1745672"/>
            <a:ext cx="2919846" cy="467591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1270000" prstMaterial="dkEdge"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 bwMode="auto">
          <a:xfrm>
            <a:off x="987137" y="2649682"/>
            <a:ext cx="7138554" cy="3491345"/>
          </a:xfrm>
          <a:prstGeom prst="wedgeRoundRectCallout">
            <a:avLst>
              <a:gd name="adj1" fmla="val 5513"/>
              <a:gd name="adj2" fmla="val -574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192982" y="129886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Berendezés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pl.: Ethernet </a:t>
            </a:r>
            <a:r>
              <a:rPr lang="hu-HU" sz="2000" dirty="0" err="1" smtClean="0">
                <a:latin typeface="+mn-lt"/>
              </a:rPr>
              <a:t>switch</a:t>
            </a:r>
            <a:endParaRPr lang="hu-HU" sz="2000" dirty="0">
              <a:latin typeface="+mn-lt"/>
            </a:endParaRP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1631373" y="3834247"/>
            <a:ext cx="3886200" cy="11014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smtClean="0">
              <a:solidFill>
                <a:schemeClr val="bg1"/>
              </a:solidFill>
            </a:endParaRP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Ethernet keret kapcsoló logika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641763" y="5174672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2500746" y="5171208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3401290" y="5178135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3" name="Lekerekített téglalap 12"/>
          <p:cNvSpPr/>
          <p:nvPr/>
        </p:nvSpPr>
        <p:spPr bwMode="auto">
          <a:xfrm>
            <a:off x="4260271" y="5164280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cxnSp>
        <p:nvCxnSpPr>
          <p:cNvPr id="15" name="Egyenes összekötő 14"/>
          <p:cNvCxnSpPr>
            <a:stCxn id="10" idx="0"/>
          </p:cNvCxnSpPr>
          <p:nvPr/>
        </p:nvCxnSpPr>
        <p:spPr bwMode="auto">
          <a:xfrm rot="16200000" flipV="1">
            <a:off x="1846985" y="5052579"/>
            <a:ext cx="238990" cy="519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Egyenes összekötő 16"/>
          <p:cNvCxnSpPr>
            <a:stCxn id="11" idx="0"/>
          </p:cNvCxnSpPr>
          <p:nvPr/>
        </p:nvCxnSpPr>
        <p:spPr bwMode="auto">
          <a:xfrm rot="16200000" flipV="1">
            <a:off x="2709431" y="5052578"/>
            <a:ext cx="235526" cy="17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gyenes összekötő 18"/>
          <p:cNvCxnSpPr>
            <a:stCxn id="12" idx="0"/>
          </p:cNvCxnSpPr>
          <p:nvPr/>
        </p:nvCxnSpPr>
        <p:spPr bwMode="auto">
          <a:xfrm rot="5400000" flipH="1" flipV="1">
            <a:off x="3608244" y="5056043"/>
            <a:ext cx="242453" cy="17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gyenes összekötő 20"/>
          <p:cNvCxnSpPr>
            <a:stCxn id="13" idx="0"/>
          </p:cNvCxnSpPr>
          <p:nvPr/>
        </p:nvCxnSpPr>
        <p:spPr bwMode="auto">
          <a:xfrm rot="16200000" flipV="1">
            <a:off x="4470689" y="5047384"/>
            <a:ext cx="228598" cy="5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Lekerekített téglalap 29"/>
          <p:cNvSpPr/>
          <p:nvPr/>
        </p:nvSpPr>
        <p:spPr bwMode="auto">
          <a:xfrm>
            <a:off x="5725391" y="3823855"/>
            <a:ext cx="1880754" cy="11222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Menedzsment processzor</a:t>
            </a:r>
          </a:p>
        </p:txBody>
      </p:sp>
      <p:sp>
        <p:nvSpPr>
          <p:cNvPr id="33" name="Szabadkézi sokszög 32"/>
          <p:cNvSpPr/>
          <p:nvPr/>
        </p:nvSpPr>
        <p:spPr bwMode="auto">
          <a:xfrm>
            <a:off x="5140037" y="4935682"/>
            <a:ext cx="1530927" cy="737754"/>
          </a:xfrm>
          <a:custGeom>
            <a:avLst/>
            <a:gdLst>
              <a:gd name="connsiteX0" fmla="*/ 65808 w 1911927"/>
              <a:gd name="connsiteY0" fmla="*/ 0 h 787977"/>
              <a:gd name="connsiteX1" fmla="*/ 65808 w 1911927"/>
              <a:gd name="connsiteY1" fmla="*/ 467591 h 787977"/>
              <a:gd name="connsiteX2" fmla="*/ 65808 w 1911927"/>
              <a:gd name="connsiteY2" fmla="*/ 592282 h 787977"/>
              <a:gd name="connsiteX3" fmla="*/ 263236 w 1911927"/>
              <a:gd name="connsiteY3" fmla="*/ 737754 h 787977"/>
              <a:gd name="connsiteX4" fmla="*/ 1645227 w 1911927"/>
              <a:gd name="connsiteY4" fmla="*/ 758536 h 787977"/>
              <a:gd name="connsiteX5" fmla="*/ 1863436 w 1911927"/>
              <a:gd name="connsiteY5" fmla="*/ 561109 h 787977"/>
              <a:gd name="connsiteX6" fmla="*/ 1894608 w 1911927"/>
              <a:gd name="connsiteY6" fmla="*/ 0 h 787977"/>
              <a:gd name="connsiteX0" fmla="*/ 65808 w 1911927"/>
              <a:gd name="connsiteY0" fmla="*/ 0 h 787977"/>
              <a:gd name="connsiteX1" fmla="*/ 65808 w 1911927"/>
              <a:gd name="connsiteY1" fmla="*/ 592282 h 787977"/>
              <a:gd name="connsiteX2" fmla="*/ 263236 w 1911927"/>
              <a:gd name="connsiteY2" fmla="*/ 737754 h 787977"/>
              <a:gd name="connsiteX3" fmla="*/ 1645227 w 1911927"/>
              <a:gd name="connsiteY3" fmla="*/ 758536 h 787977"/>
              <a:gd name="connsiteX4" fmla="*/ 1863436 w 1911927"/>
              <a:gd name="connsiteY4" fmla="*/ 561109 h 787977"/>
              <a:gd name="connsiteX5" fmla="*/ 1894608 w 1911927"/>
              <a:gd name="connsiteY5" fmla="*/ 0 h 787977"/>
              <a:gd name="connsiteX0" fmla="*/ 65809 w 1911928"/>
              <a:gd name="connsiteY0" fmla="*/ 0 h 787977"/>
              <a:gd name="connsiteX1" fmla="*/ 65809 w 1911928"/>
              <a:gd name="connsiteY1" fmla="*/ 592282 h 787977"/>
              <a:gd name="connsiteX2" fmla="*/ 65809 w 1911928"/>
              <a:gd name="connsiteY2" fmla="*/ 592282 h 787977"/>
              <a:gd name="connsiteX3" fmla="*/ 263237 w 1911928"/>
              <a:gd name="connsiteY3" fmla="*/ 737754 h 787977"/>
              <a:gd name="connsiteX4" fmla="*/ 1645228 w 1911928"/>
              <a:gd name="connsiteY4" fmla="*/ 758536 h 787977"/>
              <a:gd name="connsiteX5" fmla="*/ 1863437 w 1911928"/>
              <a:gd name="connsiteY5" fmla="*/ 561109 h 787977"/>
              <a:gd name="connsiteX6" fmla="*/ 1894609 w 1911928"/>
              <a:gd name="connsiteY6" fmla="*/ 0 h 787977"/>
              <a:gd name="connsiteX0" fmla="*/ 65809 w 1911928"/>
              <a:gd name="connsiteY0" fmla="*/ 0 h 787977"/>
              <a:gd name="connsiteX1" fmla="*/ 65809 w 1911928"/>
              <a:gd name="connsiteY1" fmla="*/ 592282 h 787977"/>
              <a:gd name="connsiteX2" fmla="*/ 263237 w 1911928"/>
              <a:gd name="connsiteY2" fmla="*/ 737754 h 787977"/>
              <a:gd name="connsiteX3" fmla="*/ 1645228 w 1911928"/>
              <a:gd name="connsiteY3" fmla="*/ 758536 h 787977"/>
              <a:gd name="connsiteX4" fmla="*/ 1863437 w 1911928"/>
              <a:gd name="connsiteY4" fmla="*/ 561109 h 787977"/>
              <a:gd name="connsiteX5" fmla="*/ 1894609 w 1911928"/>
              <a:gd name="connsiteY5" fmla="*/ 0 h 787977"/>
              <a:gd name="connsiteX0" fmla="*/ 65808 w 1911927"/>
              <a:gd name="connsiteY0" fmla="*/ 0 h 787977"/>
              <a:gd name="connsiteX1" fmla="*/ 65808 w 1911927"/>
              <a:gd name="connsiteY1" fmla="*/ 467591 h 787977"/>
              <a:gd name="connsiteX2" fmla="*/ 263236 w 1911927"/>
              <a:gd name="connsiteY2" fmla="*/ 737754 h 787977"/>
              <a:gd name="connsiteX3" fmla="*/ 1645227 w 1911927"/>
              <a:gd name="connsiteY3" fmla="*/ 758536 h 787977"/>
              <a:gd name="connsiteX4" fmla="*/ 1863436 w 1911927"/>
              <a:gd name="connsiteY4" fmla="*/ 561109 h 787977"/>
              <a:gd name="connsiteX5" fmla="*/ 1894608 w 1911927"/>
              <a:gd name="connsiteY5" fmla="*/ 0 h 787977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238991 h 758536"/>
              <a:gd name="connsiteX6" fmla="*/ 1894608 w 1911927"/>
              <a:gd name="connsiteY6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530926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530927 w 1911927"/>
              <a:gd name="connsiteY5" fmla="*/ 529936 h 758536"/>
              <a:gd name="connsiteX6" fmla="*/ 1530926 w 1911927"/>
              <a:gd name="connsiteY6" fmla="*/ 0 h 758536"/>
              <a:gd name="connsiteX0" fmla="*/ 65808 w 1856509"/>
              <a:gd name="connsiteY0" fmla="*/ 0 h 758536"/>
              <a:gd name="connsiteX1" fmla="*/ 65808 w 1856509"/>
              <a:gd name="connsiteY1" fmla="*/ 467591 h 758536"/>
              <a:gd name="connsiteX2" fmla="*/ 263236 w 1856509"/>
              <a:gd name="connsiteY2" fmla="*/ 737754 h 758536"/>
              <a:gd name="connsiteX3" fmla="*/ 1645227 w 1856509"/>
              <a:gd name="connsiteY3" fmla="*/ 758536 h 758536"/>
              <a:gd name="connsiteX4" fmla="*/ 1530927 w 1856509"/>
              <a:gd name="connsiteY4" fmla="*/ 529936 h 758536"/>
              <a:gd name="connsiteX5" fmla="*/ 1530926 w 1856509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33500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167246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75855"/>
              <a:gd name="connsiteX1" fmla="*/ 65808 w 1549977"/>
              <a:gd name="connsiteY1" fmla="*/ 467591 h 775855"/>
              <a:gd name="connsiteX2" fmla="*/ 263236 w 1549977"/>
              <a:gd name="connsiteY2" fmla="*/ 737754 h 775855"/>
              <a:gd name="connsiteX3" fmla="*/ 1312719 w 1549977"/>
              <a:gd name="connsiteY3" fmla="*/ 758536 h 775855"/>
              <a:gd name="connsiteX4" fmla="*/ 1530927 w 1549977"/>
              <a:gd name="connsiteY4" fmla="*/ 529936 h 775855"/>
              <a:gd name="connsiteX5" fmla="*/ 1530926 w 1549977"/>
              <a:gd name="connsiteY5" fmla="*/ 0 h 775855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858240"/>
              <a:gd name="connsiteY0" fmla="*/ 0 h 786245"/>
              <a:gd name="connsiteX1" fmla="*/ 65808 w 1858240"/>
              <a:gd name="connsiteY1" fmla="*/ 467591 h 786245"/>
              <a:gd name="connsiteX2" fmla="*/ 263236 w 1858240"/>
              <a:gd name="connsiteY2" fmla="*/ 737754 h 786245"/>
              <a:gd name="connsiteX3" fmla="*/ 1312719 w 1858240"/>
              <a:gd name="connsiteY3" fmla="*/ 758536 h 786245"/>
              <a:gd name="connsiteX4" fmla="*/ 1821872 w 1858240"/>
              <a:gd name="connsiteY4" fmla="*/ 748145 h 786245"/>
              <a:gd name="connsiteX5" fmla="*/ 1530927 w 1858240"/>
              <a:gd name="connsiteY5" fmla="*/ 529936 h 786245"/>
              <a:gd name="connsiteX6" fmla="*/ 1530926 w 1858240"/>
              <a:gd name="connsiteY6" fmla="*/ 0 h 786245"/>
              <a:gd name="connsiteX0" fmla="*/ 65808 w 1530927"/>
              <a:gd name="connsiteY0" fmla="*/ 0 h 758536"/>
              <a:gd name="connsiteX1" fmla="*/ 65808 w 1530927"/>
              <a:gd name="connsiteY1" fmla="*/ 467591 h 758536"/>
              <a:gd name="connsiteX2" fmla="*/ 263236 w 1530927"/>
              <a:gd name="connsiteY2" fmla="*/ 737754 h 758536"/>
              <a:gd name="connsiteX3" fmla="*/ 1312719 w 1530927"/>
              <a:gd name="connsiteY3" fmla="*/ 758536 h 758536"/>
              <a:gd name="connsiteX4" fmla="*/ 1530927 w 1530927"/>
              <a:gd name="connsiteY4" fmla="*/ 529936 h 758536"/>
              <a:gd name="connsiteX5" fmla="*/ 1530926 w 1530927"/>
              <a:gd name="connsiteY5" fmla="*/ 0 h 758536"/>
              <a:gd name="connsiteX0" fmla="*/ 65808 w 1530927"/>
              <a:gd name="connsiteY0" fmla="*/ 0 h 737754"/>
              <a:gd name="connsiteX1" fmla="*/ 65808 w 1530927"/>
              <a:gd name="connsiteY1" fmla="*/ 467591 h 737754"/>
              <a:gd name="connsiteX2" fmla="*/ 263236 w 1530927"/>
              <a:gd name="connsiteY2" fmla="*/ 737754 h 737754"/>
              <a:gd name="connsiteX3" fmla="*/ 928255 w 1530927"/>
              <a:gd name="connsiteY3" fmla="*/ 498764 h 737754"/>
              <a:gd name="connsiteX4" fmla="*/ 1530927 w 1530927"/>
              <a:gd name="connsiteY4" fmla="*/ 529936 h 737754"/>
              <a:gd name="connsiteX5" fmla="*/ 1530926 w 1530927"/>
              <a:gd name="connsiteY5" fmla="*/ 0 h 737754"/>
              <a:gd name="connsiteX0" fmla="*/ 65808 w 1530927"/>
              <a:gd name="connsiteY0" fmla="*/ 0 h 737754"/>
              <a:gd name="connsiteX1" fmla="*/ 65808 w 1530927"/>
              <a:gd name="connsiteY1" fmla="*/ 467591 h 737754"/>
              <a:gd name="connsiteX2" fmla="*/ 263236 w 1530927"/>
              <a:gd name="connsiteY2" fmla="*/ 737754 h 737754"/>
              <a:gd name="connsiteX3" fmla="*/ 1312719 w 1530927"/>
              <a:gd name="connsiteY3" fmla="*/ 737754 h 737754"/>
              <a:gd name="connsiteX4" fmla="*/ 1530927 w 1530927"/>
              <a:gd name="connsiteY4" fmla="*/ 529936 h 737754"/>
              <a:gd name="connsiteX5" fmla="*/ 1530926 w 1530927"/>
              <a:gd name="connsiteY5" fmla="*/ 0 h 73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927" h="737754">
                <a:moveTo>
                  <a:pt x="65808" y="0"/>
                </a:moveTo>
                <a:lnTo>
                  <a:pt x="65808" y="467591"/>
                </a:lnTo>
                <a:cubicBezTo>
                  <a:pt x="98713" y="491836"/>
                  <a:pt x="0" y="689263"/>
                  <a:pt x="263236" y="737754"/>
                </a:cubicBezTo>
                <a:lnTo>
                  <a:pt x="1312719" y="737754"/>
                </a:lnTo>
                <a:cubicBezTo>
                  <a:pt x="1524001" y="703118"/>
                  <a:pt x="1494559" y="656359"/>
                  <a:pt x="1530927" y="529936"/>
                </a:cubicBezTo>
                <a:cubicBezTo>
                  <a:pt x="1530927" y="353291"/>
                  <a:pt x="1530926" y="176645"/>
                  <a:pt x="1530926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6660572" y="3345873"/>
            <a:ext cx="893619" cy="4052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TCP/IP</a:t>
            </a:r>
          </a:p>
        </p:txBody>
      </p:sp>
      <p:sp>
        <p:nvSpPr>
          <p:cNvPr id="35" name="Lekerekített téglalap 34"/>
          <p:cNvSpPr/>
          <p:nvPr/>
        </p:nvSpPr>
        <p:spPr bwMode="auto">
          <a:xfrm>
            <a:off x="5725391" y="3345873"/>
            <a:ext cx="893619" cy="4052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7" name="Balra-felfelé nyíl 36"/>
          <p:cNvSpPr/>
          <p:nvPr/>
        </p:nvSpPr>
        <p:spPr bwMode="auto">
          <a:xfrm flipH="1" flipV="1">
            <a:off x="3363192" y="3429002"/>
            <a:ext cx="2362199" cy="405245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861213" y="5683827"/>
            <a:ext cx="2996935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Belső (rejtett) Ethernet port</a:t>
            </a:r>
            <a:endParaRPr lang="hu-HU" sz="2000" dirty="0">
              <a:latin typeface="+mn-lt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2024050" y="2772434"/>
            <a:ext cx="2678284" cy="6565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belső hardveres interfész </a:t>
            </a:r>
          </a:p>
          <a:p>
            <a:r>
              <a:rPr lang="hu-HU" sz="2000" dirty="0" smtClean="0">
                <a:latin typeface="+mn-lt"/>
              </a:rPr>
              <a:t>(I</a:t>
            </a:r>
            <a:r>
              <a:rPr lang="hu-HU" sz="2000" baseline="30000" dirty="0" smtClean="0">
                <a:latin typeface="+mn-lt"/>
              </a:rPr>
              <a:t>2</a:t>
            </a:r>
            <a:r>
              <a:rPr lang="hu-HU" sz="2000" dirty="0" smtClean="0">
                <a:latin typeface="+mn-lt"/>
              </a:rPr>
              <a:t>C, JTAG, PCI, GPIO)</a:t>
            </a:r>
            <a:endParaRPr lang="hu-HU" sz="2000" dirty="0">
              <a:latin typeface="+mn-lt"/>
            </a:endParaRPr>
          </a:p>
        </p:txBody>
      </p:sp>
      <p:grpSp>
        <p:nvGrpSpPr>
          <p:cNvPr id="3" name="Csoportba foglalás 45"/>
          <p:cNvGrpSpPr/>
          <p:nvPr/>
        </p:nvGrpSpPr>
        <p:grpSpPr>
          <a:xfrm>
            <a:off x="2500746" y="3929066"/>
            <a:ext cx="1285884" cy="254568"/>
            <a:chOff x="1867763" y="3929066"/>
            <a:chExt cx="1285884" cy="254568"/>
          </a:xfrm>
        </p:grpSpPr>
        <p:sp>
          <p:nvSpPr>
            <p:cNvPr id="40" name="Téglalap 39"/>
            <p:cNvSpPr/>
            <p:nvPr/>
          </p:nvSpPr>
          <p:spPr bwMode="auto">
            <a:xfrm>
              <a:off x="1867763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2082077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2296391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2510705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2725019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5" name="Téglalap 44"/>
            <p:cNvSpPr/>
            <p:nvPr/>
          </p:nvSpPr>
          <p:spPr bwMode="auto">
            <a:xfrm>
              <a:off x="2939333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7" name="Szövegdoboz 46"/>
          <p:cNvSpPr txBox="1"/>
          <p:nvPr/>
        </p:nvSpPr>
        <p:spPr>
          <a:xfrm>
            <a:off x="3789858" y="3929066"/>
            <a:ext cx="1595454" cy="3558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400" dirty="0" smtClean="0">
                <a:solidFill>
                  <a:schemeClr val="bg1"/>
                </a:solidFill>
                <a:latin typeface="+mn-lt"/>
              </a:rPr>
              <a:t>Állapotregiszterek</a:t>
            </a:r>
            <a:endParaRPr lang="hu-H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lyamatábra: Feldolgozás 3"/>
          <p:cNvSpPr/>
          <p:nvPr/>
        </p:nvSpPr>
        <p:spPr>
          <a:xfrm>
            <a:off x="179512" y="836712"/>
            <a:ext cx="3959850" cy="126773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Lásd még: IPMI, Intel </a:t>
            </a:r>
            <a:r>
              <a:rPr lang="hu-HU" sz="2400" dirty="0" err="1" smtClean="0">
                <a:solidFill>
                  <a:schemeClr val="bg1"/>
                </a:solidFill>
              </a:rPr>
              <a:t>vPro</a:t>
            </a:r>
            <a:r>
              <a:rPr lang="hu-HU" sz="2400" dirty="0" smtClean="0">
                <a:solidFill>
                  <a:schemeClr val="bg1"/>
                </a:solidFill>
              </a:rPr>
              <a:t>, IBM </a:t>
            </a:r>
            <a:r>
              <a:rPr lang="hu-HU" sz="2400" dirty="0" err="1" smtClean="0">
                <a:solidFill>
                  <a:schemeClr val="bg1"/>
                </a:solidFill>
              </a:rPr>
              <a:t>BladeCenter</a:t>
            </a:r>
            <a:r>
              <a:rPr lang="hu-HU" sz="2400" dirty="0" smtClean="0">
                <a:solidFill>
                  <a:schemeClr val="bg1"/>
                </a:solidFill>
              </a:rPr>
              <a:t> Management </a:t>
            </a:r>
            <a:r>
              <a:rPr lang="hu-HU" sz="2400" dirty="0" err="1" smtClean="0">
                <a:solidFill>
                  <a:schemeClr val="bg1"/>
                </a:solidFill>
              </a:rPr>
              <a:t>Module</a:t>
            </a:r>
            <a:r>
              <a:rPr lang="hu-HU" sz="2400" dirty="0" smtClean="0">
                <a:solidFill>
                  <a:schemeClr val="bg1"/>
                </a:solidFill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201561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0" grpId="0" animBg="1"/>
      <p:bldP spid="33" grpId="0" animBg="1"/>
      <p:bldP spid="34" grpId="0" animBg="1"/>
      <p:bldP spid="35" grpId="0" animBg="1"/>
      <p:bldP spid="37" grpId="0" animBg="1"/>
      <p:bldP spid="38" grpId="0"/>
      <p:bldP spid="39" grpId="0"/>
      <p:bldP spid="47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Jellemző alapesetek:</a:t>
            </a:r>
          </a:p>
          <a:p>
            <a:r>
              <a:rPr lang="hu-HU" b="1" dirty="0" smtClean="0"/>
              <a:t>Olyan szoftver komponenst akarunk megfigyelni, ami nincs erre felkészítve</a:t>
            </a:r>
          </a:p>
          <a:p>
            <a:pPr lvl="1"/>
            <a:r>
              <a:rPr lang="hu-HU" dirty="0" smtClean="0"/>
              <a:t>Az ágens külön folyamat az operációs rendszeren</a:t>
            </a:r>
          </a:p>
          <a:p>
            <a:pPr lvl="1"/>
            <a:r>
              <a:rPr lang="hu-HU" dirty="0" smtClean="0"/>
              <a:t>Olyan hívásokat végezhet el, ami csak egy gépen futó folyamatok között lehetséges (de a belső adatszerkezetekhez többnyire nem férünk hozzá)</a:t>
            </a:r>
          </a:p>
          <a:p>
            <a:pPr lvl="1"/>
            <a:r>
              <a:rPr lang="hu-HU" dirty="0" smtClean="0"/>
              <a:t>Az operációs rendszer segítségével követi a megfigyelt folyamatot (futási állapot, létrehozott állományok tartalma, erőforráshasználat, stb.)</a:t>
            </a:r>
          </a:p>
          <a:p>
            <a:r>
              <a:rPr lang="hu-HU" dirty="0" smtClean="0"/>
              <a:t>Az ágens integrált része a szoftvernek</a:t>
            </a:r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18656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I.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 bwMode="auto">
          <a:xfrm>
            <a:off x="2514592" y="4079084"/>
            <a:ext cx="385765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2514592" y="3221828"/>
            <a:ext cx="1714512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 vagy szerver</a:t>
            </a:r>
          </a:p>
        </p:txBody>
      </p:sp>
      <p:sp>
        <p:nvSpPr>
          <p:cNvPr id="8" name="Téglalap 7"/>
          <p:cNvSpPr/>
          <p:nvPr/>
        </p:nvSpPr>
        <p:spPr bwMode="auto">
          <a:xfrm>
            <a:off x="4586294" y="3221828"/>
            <a:ext cx="1785950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9" name="Lekerekített téglalap feliratnak 8"/>
          <p:cNvSpPr/>
          <p:nvPr/>
        </p:nvSpPr>
        <p:spPr bwMode="auto">
          <a:xfrm>
            <a:off x="1585898" y="1364440"/>
            <a:ext cx="3000396" cy="1428760"/>
          </a:xfrm>
          <a:prstGeom prst="wedgeRoundRectCallout">
            <a:avLst>
              <a:gd name="adj1" fmla="val -2750"/>
              <a:gd name="adj2" fmla="val 78785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Hálózaton nem kommunikáló komponens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VAGY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állapota nem kérdezhető le hálózatról</a:t>
            </a:r>
          </a:p>
        </p:txBody>
      </p:sp>
      <p:sp>
        <p:nvSpPr>
          <p:cNvPr id="10" name="Balra-jobbra nyíl 9"/>
          <p:cNvSpPr/>
          <p:nvPr/>
        </p:nvSpPr>
        <p:spPr bwMode="auto">
          <a:xfrm>
            <a:off x="4229104" y="3507580"/>
            <a:ext cx="357190" cy="214314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1" name="Felfelé-lefelé nyíl 10"/>
          <p:cNvSpPr/>
          <p:nvPr/>
        </p:nvSpPr>
        <p:spPr bwMode="auto">
          <a:xfrm>
            <a:off x="5872178" y="3793332"/>
            <a:ext cx="285752" cy="1357322"/>
          </a:xfrm>
          <a:prstGeom prst="upDown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457844" y="5222092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Hálózat</a:t>
            </a:r>
            <a:endParaRPr lang="hu-HU" sz="2000" dirty="0">
              <a:latin typeface="+mn-lt"/>
            </a:endParaRPr>
          </a:p>
        </p:txBody>
      </p:sp>
      <p:sp>
        <p:nvSpPr>
          <p:cNvPr id="13" name="Lekerekített téglalap feliratnak 12"/>
          <p:cNvSpPr/>
          <p:nvPr/>
        </p:nvSpPr>
        <p:spPr bwMode="auto">
          <a:xfrm>
            <a:off x="5457844" y="1364440"/>
            <a:ext cx="1843094" cy="1071570"/>
          </a:xfrm>
          <a:prstGeom prst="wedgeRoundRectCallout">
            <a:avLst>
              <a:gd name="adj1" fmla="val -105068"/>
              <a:gd name="adj2" fmla="val 147150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Lokális hozzáférést igénylő hívások</a:t>
            </a:r>
          </a:p>
        </p:txBody>
      </p:sp>
      <p:sp>
        <p:nvSpPr>
          <p:cNvPr id="14" name="Visszakanyarodó nyíl 13"/>
          <p:cNvSpPr/>
          <p:nvPr/>
        </p:nvSpPr>
        <p:spPr bwMode="auto">
          <a:xfrm flipH="1" flipV="1">
            <a:off x="3999173" y="3846580"/>
            <a:ext cx="785818" cy="389662"/>
          </a:xfrm>
          <a:prstGeom prst="uturnArrow">
            <a:avLst>
              <a:gd name="adj1" fmla="val 26903"/>
              <a:gd name="adj2" fmla="val 25000"/>
              <a:gd name="adj3" fmla="val 29946"/>
              <a:gd name="adj4" fmla="val 43750"/>
              <a:gd name="adj5" fmla="val 10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 bwMode="auto">
          <a:xfrm>
            <a:off x="442890" y="4079084"/>
            <a:ext cx="2071702" cy="1421620"/>
          </a:xfrm>
          <a:prstGeom prst="wedgeRoundRectCallout">
            <a:avLst>
              <a:gd name="adj1" fmla="val 119512"/>
              <a:gd name="adj2" fmla="val -55418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Működés követése az operációs rendszer  szolgáltatásai segítségével</a:t>
            </a: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6516216" y="2852936"/>
            <a:ext cx="2483768" cy="1410250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 fut a megfelelő </a:t>
            </a:r>
            <a:r>
              <a:rPr lang="hu-HU" sz="2000" b="1" dirty="0" err="1" smtClean="0">
                <a:solidFill>
                  <a:schemeClr val="bg1"/>
                </a:solidFill>
              </a:rPr>
              <a:t>PID-ű</a:t>
            </a:r>
            <a:r>
              <a:rPr lang="hu-HU" sz="2000" b="1" dirty="0" smtClean="0">
                <a:solidFill>
                  <a:schemeClr val="bg1"/>
                </a:solidFill>
              </a:rPr>
              <a:t> folyamat, akkor UP…</a:t>
            </a:r>
          </a:p>
        </p:txBody>
      </p:sp>
    </p:spTree>
    <p:extLst>
      <p:ext uri="{BB962C8B-B14F-4D97-AF65-F5344CB8AC3E}">
        <p14:creationId xmlns:p14="http://schemas.microsoft.com/office/powerpoint/2010/main" val="1009708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Jellemző alapesetek:</a:t>
            </a:r>
          </a:p>
          <a:p>
            <a:r>
              <a:rPr lang="hu-HU" dirty="0" smtClean="0"/>
              <a:t>Olyan szoftver komponenst akarunk megfigyelni, ami nincs erre felkészítve</a:t>
            </a:r>
          </a:p>
          <a:p>
            <a:r>
              <a:rPr lang="hu-HU" b="1" dirty="0" smtClean="0"/>
              <a:t>Az ágens integrált része a szoftvernek</a:t>
            </a:r>
          </a:p>
          <a:p>
            <a:pPr lvl="1"/>
            <a:r>
              <a:rPr lang="hu-HU" dirty="0" smtClean="0"/>
              <a:t>Hozzáférünk a belső adatszerkezetekhez</a:t>
            </a:r>
          </a:p>
          <a:p>
            <a:pPr lvl="1"/>
            <a:r>
              <a:rPr lang="hu-HU" dirty="0" smtClean="0"/>
              <a:t>Közvetlenül végezhetünk függvényhívásokat</a:t>
            </a:r>
          </a:p>
          <a:p>
            <a:pPr lvl="1"/>
            <a:r>
              <a:rPr lang="hu-HU" dirty="0" smtClean="0"/>
              <a:t>Forráskód </a:t>
            </a:r>
            <a:r>
              <a:rPr lang="hu-HU" i="1" dirty="0" err="1" smtClean="0"/>
              <a:t>instrumentálás</a:t>
            </a:r>
            <a:r>
              <a:rPr lang="hu-HU" dirty="0" smtClean="0"/>
              <a:t> (mérő, adatgyűjtő hívások elhelyezése a forráskódban) lehetséges</a:t>
            </a:r>
          </a:p>
          <a:p>
            <a:pPr lvl="1"/>
            <a:r>
              <a:rPr lang="hu-HU" dirty="0" smtClean="0"/>
              <a:t>A lényeg: a belső mérési lehetőségeket kívülről is elérhetővé kell tenni</a:t>
            </a:r>
          </a:p>
          <a:p>
            <a:pPr lvl="2"/>
            <a:endParaRPr lang="hu-HU" dirty="0" smtClean="0"/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2536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Hozzáférés belső adatszerkezethez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 bwMode="auto">
          <a:xfrm>
            <a:off x="4786314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Belső osztály</a:t>
            </a:r>
          </a:p>
        </p:txBody>
      </p:sp>
      <p:sp>
        <p:nvSpPr>
          <p:cNvPr id="5" name="Téglalap 4"/>
          <p:cNvSpPr/>
          <p:nvPr/>
        </p:nvSpPr>
        <p:spPr bwMode="auto">
          <a:xfrm>
            <a:off x="4786314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belső_attribútum2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4786314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belső_metódus2</a:t>
            </a:r>
          </a:p>
        </p:txBody>
      </p:sp>
      <p:sp>
        <p:nvSpPr>
          <p:cNvPr id="8" name="Téglalap 7"/>
          <p:cNvSpPr/>
          <p:nvPr/>
        </p:nvSpPr>
        <p:spPr bwMode="auto">
          <a:xfrm>
            <a:off x="7286644" y="2786058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9" name="Téglalap 8"/>
          <p:cNvSpPr/>
          <p:nvPr/>
        </p:nvSpPr>
        <p:spPr bwMode="auto">
          <a:xfrm>
            <a:off x="7286644" y="3000372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7858148" y="2000240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1" name="Téglalap 10"/>
          <p:cNvSpPr/>
          <p:nvPr/>
        </p:nvSpPr>
        <p:spPr bwMode="auto">
          <a:xfrm>
            <a:off x="7858148" y="2214554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143768" y="1250141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7143768" y="1464455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cxnSp>
        <p:nvCxnSpPr>
          <p:cNvPr id="18" name="Szögletes összekötő 17"/>
          <p:cNvCxnSpPr>
            <a:stCxn id="13" idx="2"/>
            <a:endCxn id="10" idx="1"/>
          </p:cNvCxnSpPr>
          <p:nvPr/>
        </p:nvCxnSpPr>
        <p:spPr bwMode="auto">
          <a:xfrm rot="16200000" flipH="1">
            <a:off x="7536677" y="1785926"/>
            <a:ext cx="285752" cy="357190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Alak 19"/>
          <p:cNvCxnSpPr>
            <a:stCxn id="11" idx="2"/>
            <a:endCxn id="8" idx="3"/>
          </p:cNvCxnSpPr>
          <p:nvPr/>
        </p:nvCxnSpPr>
        <p:spPr bwMode="auto">
          <a:xfrm rot="5400000">
            <a:off x="7947446" y="2625322"/>
            <a:ext cx="321471" cy="214314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zögletes összekötő 23"/>
          <p:cNvCxnSpPr>
            <a:stCxn id="7" idx="3"/>
          </p:cNvCxnSpPr>
          <p:nvPr/>
        </p:nvCxnSpPr>
        <p:spPr bwMode="auto">
          <a:xfrm>
            <a:off x="6500826" y="2500306"/>
            <a:ext cx="785818" cy="64294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zögletes összekötő 26"/>
          <p:cNvCxnSpPr>
            <a:stCxn id="5" idx="3"/>
            <a:endCxn id="13" idx="1"/>
          </p:cNvCxnSpPr>
          <p:nvPr/>
        </p:nvCxnSpPr>
        <p:spPr bwMode="auto">
          <a:xfrm flipV="1">
            <a:off x="6500826" y="1643050"/>
            <a:ext cx="642942" cy="28575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Folyamatábra: Döntés 28"/>
          <p:cNvSpPr/>
          <p:nvPr/>
        </p:nvSpPr>
        <p:spPr bwMode="auto">
          <a:xfrm flipV="1">
            <a:off x="6500826" y="2427570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30" name="Folyamatábra: Döntés 29"/>
          <p:cNvSpPr/>
          <p:nvPr/>
        </p:nvSpPr>
        <p:spPr bwMode="auto">
          <a:xfrm flipV="1">
            <a:off x="6500826" y="1856066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40" name="Folyamatábra: Döntés 39"/>
          <p:cNvSpPr/>
          <p:nvPr/>
        </p:nvSpPr>
        <p:spPr bwMode="auto">
          <a:xfrm rot="5400000" flipV="1">
            <a:off x="7376267" y="1873600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41" name="Téglalap 40"/>
          <p:cNvSpPr/>
          <p:nvPr/>
        </p:nvSpPr>
        <p:spPr bwMode="auto">
          <a:xfrm>
            <a:off x="4536932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Külső interfész</a:t>
            </a:r>
          </a:p>
        </p:txBody>
      </p:sp>
      <p:sp>
        <p:nvSpPr>
          <p:cNvPr id="42" name="Téglalap 41"/>
          <p:cNvSpPr/>
          <p:nvPr/>
        </p:nvSpPr>
        <p:spPr bwMode="auto">
          <a:xfrm>
            <a:off x="4536932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43" name="Téglalap 42"/>
          <p:cNvSpPr/>
          <p:nvPr/>
        </p:nvSpPr>
        <p:spPr bwMode="auto">
          <a:xfrm>
            <a:off x="4536932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alkalmazás_metódus</a:t>
            </a:r>
          </a:p>
        </p:txBody>
      </p:sp>
      <p:cxnSp>
        <p:nvCxnSpPr>
          <p:cNvPr id="45" name="Egyenes összekötő nyíllal 44"/>
          <p:cNvCxnSpPr/>
          <p:nvPr/>
        </p:nvCxnSpPr>
        <p:spPr bwMode="auto">
          <a:xfrm rot="5400000">
            <a:off x="4893471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Szövegdoboz 45"/>
          <p:cNvSpPr txBox="1"/>
          <p:nvPr/>
        </p:nvSpPr>
        <p:spPr>
          <a:xfrm>
            <a:off x="5643570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768" y="857232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Belső adatszerkezet</a:t>
            </a:r>
            <a:endParaRPr lang="hu-HU" dirty="0">
              <a:latin typeface="+mn-lt"/>
            </a:endParaRPr>
          </a:p>
        </p:txBody>
      </p:sp>
      <p:cxnSp>
        <p:nvCxnSpPr>
          <p:cNvPr id="49" name="Egyenes összekötő 48"/>
          <p:cNvCxnSpPr/>
          <p:nvPr/>
        </p:nvCxnSpPr>
        <p:spPr bwMode="auto">
          <a:xfrm>
            <a:off x="500034" y="4000504"/>
            <a:ext cx="8072494" cy="1588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6429388" y="35718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smtClean="0">
                <a:latin typeface="+mn-lt"/>
              </a:rPr>
              <a:t>Kívülről nem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929454" y="40719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smtClean="0">
                <a:latin typeface="+mn-lt"/>
              </a:rPr>
              <a:t>Kívülről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3" name="Téglalap 52"/>
          <p:cNvSpPr/>
          <p:nvPr/>
        </p:nvSpPr>
        <p:spPr bwMode="auto">
          <a:xfrm>
            <a:off x="1142976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osztály</a:t>
            </a:r>
          </a:p>
        </p:txBody>
      </p:sp>
      <p:sp>
        <p:nvSpPr>
          <p:cNvPr id="54" name="Téglalap 53"/>
          <p:cNvSpPr/>
          <p:nvPr/>
        </p:nvSpPr>
        <p:spPr bwMode="auto">
          <a:xfrm>
            <a:off x="1142976" y="162880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mérőszám2</a:t>
            </a:r>
          </a:p>
        </p:txBody>
      </p:sp>
      <p:sp>
        <p:nvSpPr>
          <p:cNvPr id="55" name="Téglalap 54"/>
          <p:cNvSpPr/>
          <p:nvPr/>
        </p:nvSpPr>
        <p:spPr bwMode="auto">
          <a:xfrm>
            <a:off x="1142976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sp>
        <p:nvSpPr>
          <p:cNvPr id="58" name="Téglalap 57"/>
          <p:cNvSpPr/>
          <p:nvPr/>
        </p:nvSpPr>
        <p:spPr bwMode="auto">
          <a:xfrm>
            <a:off x="893594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interfész</a:t>
            </a:r>
          </a:p>
        </p:txBody>
      </p:sp>
      <p:sp>
        <p:nvSpPr>
          <p:cNvPr id="59" name="Téglalap 58"/>
          <p:cNvSpPr/>
          <p:nvPr/>
        </p:nvSpPr>
        <p:spPr bwMode="auto">
          <a:xfrm>
            <a:off x="893594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60" name="Téglalap 59"/>
          <p:cNvSpPr/>
          <p:nvPr/>
        </p:nvSpPr>
        <p:spPr bwMode="auto">
          <a:xfrm>
            <a:off x="893594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cxnSp>
        <p:nvCxnSpPr>
          <p:cNvPr id="61" name="Egyenes összekötő nyíllal 60"/>
          <p:cNvCxnSpPr/>
          <p:nvPr/>
        </p:nvCxnSpPr>
        <p:spPr bwMode="auto">
          <a:xfrm rot="5400000">
            <a:off x="1250133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zövegdoboz 61"/>
          <p:cNvSpPr txBox="1"/>
          <p:nvPr/>
        </p:nvSpPr>
        <p:spPr>
          <a:xfrm>
            <a:off x="2000232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64" name="Balra-jobbra nyíl 63"/>
          <p:cNvSpPr/>
          <p:nvPr/>
        </p:nvSpPr>
        <p:spPr bwMode="auto">
          <a:xfrm>
            <a:off x="2857488" y="1821645"/>
            <a:ext cx="1928826" cy="285752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5" name="Balra-jobbra nyíl 64"/>
          <p:cNvSpPr/>
          <p:nvPr/>
        </p:nvSpPr>
        <p:spPr bwMode="auto">
          <a:xfrm>
            <a:off x="2857488" y="2278520"/>
            <a:ext cx="4716206" cy="288035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8" name="Téglalap 67"/>
          <p:cNvSpPr/>
          <p:nvPr/>
        </p:nvSpPr>
        <p:spPr bwMode="auto">
          <a:xfrm>
            <a:off x="1194955" y="1628799"/>
            <a:ext cx="1143000" cy="478597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87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2" grpId="0"/>
      <p:bldP spid="64" grpId="0" animBg="1"/>
      <p:bldP spid="65" grpId="0" animBg="1"/>
      <p:bldP spid="6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Forráskód </a:t>
            </a:r>
            <a:r>
              <a:rPr lang="hu-HU" dirty="0" err="1" smtClean="0"/>
              <a:t>instrumentáció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 bwMode="auto">
          <a:xfrm>
            <a:off x="4786314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Belső osztály</a:t>
            </a:r>
          </a:p>
        </p:txBody>
      </p:sp>
      <p:sp>
        <p:nvSpPr>
          <p:cNvPr id="5" name="Téglalap 4"/>
          <p:cNvSpPr/>
          <p:nvPr/>
        </p:nvSpPr>
        <p:spPr bwMode="auto">
          <a:xfrm>
            <a:off x="4786314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belső_attribútum2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4786314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belső_metódus2</a:t>
            </a:r>
          </a:p>
        </p:txBody>
      </p:sp>
      <p:sp>
        <p:nvSpPr>
          <p:cNvPr id="41" name="Téglalap 40"/>
          <p:cNvSpPr/>
          <p:nvPr/>
        </p:nvSpPr>
        <p:spPr bwMode="auto">
          <a:xfrm>
            <a:off x="4536932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Külső interfész</a:t>
            </a:r>
          </a:p>
        </p:txBody>
      </p:sp>
      <p:sp>
        <p:nvSpPr>
          <p:cNvPr id="42" name="Téglalap 41"/>
          <p:cNvSpPr/>
          <p:nvPr/>
        </p:nvSpPr>
        <p:spPr bwMode="auto">
          <a:xfrm>
            <a:off x="4536932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 bwMode="auto">
          <a:xfrm>
            <a:off x="4536932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1"/>
                </a:solidFill>
              </a:rPr>
              <a:t>+ alkalmazás_metódus</a:t>
            </a:r>
          </a:p>
        </p:txBody>
      </p:sp>
      <p:cxnSp>
        <p:nvCxnSpPr>
          <p:cNvPr id="45" name="Egyenes összekötő nyíllal 44"/>
          <p:cNvCxnSpPr/>
          <p:nvPr/>
        </p:nvCxnSpPr>
        <p:spPr bwMode="auto">
          <a:xfrm rot="5400000">
            <a:off x="4893471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Szövegdoboz 45"/>
          <p:cNvSpPr txBox="1"/>
          <p:nvPr/>
        </p:nvSpPr>
        <p:spPr>
          <a:xfrm>
            <a:off x="5968265" y="324196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cxnSp>
        <p:nvCxnSpPr>
          <p:cNvPr id="49" name="Egyenes összekötő 48"/>
          <p:cNvCxnSpPr/>
          <p:nvPr/>
        </p:nvCxnSpPr>
        <p:spPr bwMode="auto">
          <a:xfrm>
            <a:off x="500034" y="4000504"/>
            <a:ext cx="8072494" cy="1588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6715140" y="35718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err="1" smtClean="0">
                <a:latin typeface="+mn-lt"/>
              </a:rPr>
              <a:t>Kivülről</a:t>
            </a:r>
            <a:r>
              <a:rPr lang="hu-HU" sz="2000" b="1" dirty="0" smtClean="0">
                <a:latin typeface="+mn-lt"/>
              </a:rPr>
              <a:t> nem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972320" y="40290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err="1" smtClean="0">
                <a:latin typeface="+mn-lt"/>
              </a:rPr>
              <a:t>Kivülről</a:t>
            </a:r>
            <a:r>
              <a:rPr lang="hu-HU" sz="2000" b="1" dirty="0" smtClean="0">
                <a:latin typeface="+mn-lt"/>
              </a:rPr>
              <a:t>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3" name="Téglalap 52"/>
          <p:cNvSpPr/>
          <p:nvPr/>
        </p:nvSpPr>
        <p:spPr bwMode="auto">
          <a:xfrm>
            <a:off x="1142976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osztály</a:t>
            </a:r>
          </a:p>
        </p:txBody>
      </p:sp>
      <p:sp>
        <p:nvSpPr>
          <p:cNvPr id="54" name="Téglalap 53"/>
          <p:cNvSpPr/>
          <p:nvPr/>
        </p:nvSpPr>
        <p:spPr bwMode="auto">
          <a:xfrm>
            <a:off x="1142976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mérőszám2</a:t>
            </a:r>
          </a:p>
        </p:txBody>
      </p:sp>
      <p:sp>
        <p:nvSpPr>
          <p:cNvPr id="55" name="Téglalap 54"/>
          <p:cNvSpPr/>
          <p:nvPr/>
        </p:nvSpPr>
        <p:spPr bwMode="auto">
          <a:xfrm>
            <a:off x="1142976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eseménykezelés</a:t>
            </a:r>
          </a:p>
        </p:txBody>
      </p:sp>
      <p:sp>
        <p:nvSpPr>
          <p:cNvPr id="58" name="Téglalap 57"/>
          <p:cNvSpPr/>
          <p:nvPr/>
        </p:nvSpPr>
        <p:spPr bwMode="auto">
          <a:xfrm>
            <a:off x="893594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interfész</a:t>
            </a:r>
          </a:p>
        </p:txBody>
      </p:sp>
      <p:sp>
        <p:nvSpPr>
          <p:cNvPr id="59" name="Téglalap 58"/>
          <p:cNvSpPr/>
          <p:nvPr/>
        </p:nvSpPr>
        <p:spPr bwMode="auto">
          <a:xfrm>
            <a:off x="893594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60" name="Téglalap 59"/>
          <p:cNvSpPr/>
          <p:nvPr/>
        </p:nvSpPr>
        <p:spPr bwMode="auto">
          <a:xfrm>
            <a:off x="893594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cxnSp>
        <p:nvCxnSpPr>
          <p:cNvPr id="61" name="Egyenes összekötő nyíllal 60"/>
          <p:cNvCxnSpPr/>
          <p:nvPr/>
        </p:nvCxnSpPr>
        <p:spPr bwMode="auto">
          <a:xfrm rot="5400000">
            <a:off x="1250133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zövegdoboz 61"/>
          <p:cNvSpPr txBox="1"/>
          <p:nvPr/>
        </p:nvSpPr>
        <p:spPr>
          <a:xfrm>
            <a:off x="2000232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39" name="Lekerekített téglalap feliratnak 38"/>
          <p:cNvSpPr/>
          <p:nvPr/>
        </p:nvSpPr>
        <p:spPr bwMode="auto">
          <a:xfrm>
            <a:off x="3500430" y="2857496"/>
            <a:ext cx="5214974" cy="3643338"/>
          </a:xfrm>
          <a:prstGeom prst="wedgeRoundRectCallout">
            <a:avLst>
              <a:gd name="adj1" fmla="val -19117"/>
              <a:gd name="adj2" fmla="val -60577"/>
              <a:gd name="adj3" fmla="val 16667"/>
            </a:avLst>
          </a:prstGeom>
          <a:solidFill>
            <a:srgbClr val="B83A55"/>
          </a:solidFill>
          <a:ln w="1905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doBusinessMethod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IPerson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payer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6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IBankTransfer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t = </a:t>
            </a:r>
          </a:p>
          <a:p>
            <a:pPr lvl="1" algn="l" defTabSz="762000"/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BankConnectionFactory.newTransfer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t.setSource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payer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t.setDestination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me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t.setCurrency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Currencies.Dollar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t.setAmmount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(1000000);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{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t.execute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 }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Exception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e) { </a:t>
            </a:r>
          </a:p>
          <a:p>
            <a:pPr lvl="1" algn="l" defTabSz="762000"/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  // :-)</a:t>
            </a:r>
          </a:p>
          <a:p>
            <a:pPr lvl="1" algn="l" defTabSz="762000"/>
            <a:endParaRPr lang="hu-HU" sz="16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     }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 }</a:t>
            </a:r>
            <a:endParaRPr lang="hu-HU" sz="14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4" name="Téglalap 43"/>
          <p:cNvSpPr/>
          <p:nvPr/>
        </p:nvSpPr>
        <p:spPr bwMode="auto">
          <a:xfrm>
            <a:off x="4786314" y="2214554"/>
            <a:ext cx="1571636" cy="285752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4143372" y="328612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Agent.event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Events.MethodCalled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hu-HU" sz="1600" b="1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4857752" y="571501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Agent.event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Events.MethodFail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hu-HU" sz="1600" b="1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Görbe összekötő 62"/>
          <p:cNvCxnSpPr/>
          <p:nvPr/>
        </p:nvCxnSpPr>
        <p:spPr bwMode="auto">
          <a:xfrm rot="10800000">
            <a:off x="2928926" y="2643182"/>
            <a:ext cx="1214446" cy="857258"/>
          </a:xfrm>
          <a:prstGeom prst="curvedConnector3">
            <a:avLst>
              <a:gd name="adj1" fmla="val 5642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Görbe összekötő 76"/>
          <p:cNvCxnSpPr/>
          <p:nvPr/>
        </p:nvCxnSpPr>
        <p:spPr bwMode="auto">
          <a:xfrm rot="16200000" flipV="1">
            <a:off x="2214546" y="3286124"/>
            <a:ext cx="3071834" cy="2214578"/>
          </a:xfrm>
          <a:prstGeom prst="curvedConnector3">
            <a:avLst>
              <a:gd name="adj1" fmla="val -96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Szalagnyíl balra 82"/>
          <p:cNvSpPr/>
          <p:nvPr/>
        </p:nvSpPr>
        <p:spPr bwMode="auto">
          <a:xfrm flipH="1" flipV="1">
            <a:off x="893594" y="1908033"/>
            <a:ext cx="250684" cy="714380"/>
          </a:xfrm>
          <a:prstGeom prst="curvedLeftArrow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9" name="Lekerekített téglalap 28"/>
          <p:cNvSpPr/>
          <p:nvPr/>
        </p:nvSpPr>
        <p:spPr bwMode="auto">
          <a:xfrm>
            <a:off x="899592" y="692696"/>
            <a:ext cx="7272808" cy="806338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Bővebben: felügyeletre tervezés előadás</a:t>
            </a:r>
          </a:p>
        </p:txBody>
      </p:sp>
    </p:spTree>
    <p:extLst>
      <p:ext uri="{BB962C8B-B14F-4D97-AF65-F5344CB8AC3E}">
        <p14:creationId xmlns:p14="http://schemas.microsoft.com/office/powerpoint/2010/main" val="3300373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/>
      <p:bldP spid="51" grpId="0"/>
      <p:bldP spid="83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Ágens lekérdezési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kérdezzük le az ágenstől a mért adatokat?</a:t>
            </a:r>
          </a:p>
          <a:p>
            <a:r>
              <a:rPr lang="hu-HU" dirty="0" smtClean="0"/>
              <a:t>Jó lenne…</a:t>
            </a:r>
          </a:p>
          <a:p>
            <a:pPr lvl="1"/>
            <a:r>
              <a:rPr lang="hu-HU" dirty="0" smtClean="0"/>
              <a:t>hálózaton keresztül</a:t>
            </a:r>
          </a:p>
          <a:p>
            <a:pPr lvl="1"/>
            <a:r>
              <a:rPr lang="hu-HU" dirty="0" smtClean="0"/>
              <a:t>szabványos interfész, protokoll</a:t>
            </a:r>
          </a:p>
          <a:p>
            <a:pPr lvl="1"/>
            <a:r>
              <a:rPr lang="hu-HU" dirty="0" smtClean="0"/>
              <a:t>Egységesen: gyártók, készülékek, szoftver/hardver</a:t>
            </a:r>
          </a:p>
          <a:p>
            <a:pPr lvl="2"/>
            <a:r>
              <a:rPr lang="hu-HU" dirty="0" smtClean="0"/>
              <a:t>Adatok széles skálájának támogatása</a:t>
            </a:r>
          </a:p>
          <a:p>
            <a:pPr lvl="1"/>
            <a:r>
              <a:rPr lang="hu-HU" dirty="0" smtClean="0"/>
              <a:t>ha azt is le tudnánk kérdezni, hogy pontosan miket lehet lekérdezni az ágenstől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1403648" y="5373216"/>
            <a:ext cx="6048672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Konfigurációmenedzsment: hasonlóság!</a:t>
            </a:r>
          </a:p>
        </p:txBody>
      </p:sp>
    </p:spTree>
    <p:extLst>
      <p:ext uri="{BB962C8B-B14F-4D97-AF65-F5344CB8AC3E}">
        <p14:creationId xmlns:p14="http://schemas.microsoft.com/office/powerpoint/2010/main" val="2044169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Jellegzetes alapfunkciók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accent2"/>
                </a:solidFill>
              </a:rPr>
              <a:t>Pillanatnyi értékek</a:t>
            </a:r>
          </a:p>
          <a:p>
            <a:pPr lvl="1"/>
            <a:r>
              <a:rPr lang="hu-HU" dirty="0" smtClean="0"/>
              <a:t>Skalár mennyiség: CPU kihasználtság, RAM, tárhely telítettség, …</a:t>
            </a:r>
          </a:p>
          <a:p>
            <a:pPr lvl="1"/>
            <a:r>
              <a:rPr lang="hu-HU" dirty="0" smtClean="0"/>
              <a:t>Diszkrét értékkészlet: Kiszolgáló-folyamat UP/DOWN/ERROR, …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Összegyűjtött mérési adatok</a:t>
            </a:r>
          </a:p>
          <a:p>
            <a:pPr lvl="1"/>
            <a:r>
              <a:rPr lang="hu-HU" dirty="0" smtClean="0"/>
              <a:t>Skalár mennyiség (pl. kumulatív hálózati forgalom)</a:t>
            </a:r>
          </a:p>
          <a:p>
            <a:pPr lvl="2"/>
            <a:r>
              <a:rPr lang="hu-HU" dirty="0" smtClean="0"/>
              <a:t>Eloszlás – pl. kérések válaszidejéről csak „hisztogram”</a:t>
            </a:r>
            <a:r>
              <a:rPr lang="hu-HU" dirty="0" err="1" smtClean="0"/>
              <a:t>-szintű</a:t>
            </a:r>
            <a:r>
              <a:rPr lang="hu-HU" dirty="0" smtClean="0"/>
              <a:t> tudás</a:t>
            </a:r>
          </a:p>
          <a:p>
            <a:pPr lvl="2"/>
            <a:r>
              <a:rPr lang="hu-HU" dirty="0" smtClean="0"/>
              <a:t>Utolsó érték/átlag/minimum/maximum/delta</a:t>
            </a:r>
          </a:p>
          <a:p>
            <a:pPr lvl="1"/>
            <a:r>
              <a:rPr lang="hu-HU" dirty="0" smtClean="0"/>
              <a:t>Napló bejegyzések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Értesítés eseményekről</a:t>
            </a:r>
          </a:p>
          <a:p>
            <a:pPr lvl="1"/>
            <a:r>
              <a:rPr lang="hu-HU" dirty="0" smtClean="0"/>
              <a:t>Diszkrét állapotváltozás (ok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down)</a:t>
            </a:r>
          </a:p>
          <a:p>
            <a:pPr lvl="1"/>
            <a:r>
              <a:rPr lang="hu-HU" dirty="0" smtClean="0"/>
              <a:t>Határérték túllépés (diszk telítettség </a:t>
            </a:r>
            <a:r>
              <a:rPr lang="hu-HU" dirty="0" smtClean="0">
                <a:latin typeface="Corbel"/>
              </a:rPr>
              <a:t> &gt;90%)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06253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Csoportba foglalás 5"/>
          <p:cNvGrpSpPr/>
          <p:nvPr/>
        </p:nvGrpSpPr>
        <p:grpSpPr>
          <a:xfrm>
            <a:off x="1857356" y="3357562"/>
            <a:ext cx="357190" cy="785818"/>
            <a:chOff x="6429388" y="3929066"/>
            <a:chExt cx="714380" cy="1428760"/>
          </a:xfrm>
        </p:grpSpPr>
        <p:sp>
          <p:nvSpPr>
            <p:cNvPr id="49" name="Lekerekített téglalap 4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0" name="Téglalap 4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Csoportba foglalás 5"/>
          <p:cNvGrpSpPr/>
          <p:nvPr/>
        </p:nvGrpSpPr>
        <p:grpSpPr>
          <a:xfrm>
            <a:off x="1857356" y="4286256"/>
            <a:ext cx="357190" cy="785818"/>
            <a:chOff x="6429388" y="3929066"/>
            <a:chExt cx="714380" cy="1428760"/>
          </a:xfrm>
        </p:grpSpPr>
        <p:sp>
          <p:nvSpPr>
            <p:cNvPr id="54" name="Lekerekített téglalap 53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5" name="Téglalap 54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6" name="Téglalap 55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Csoportba foglalás 5"/>
          <p:cNvGrpSpPr/>
          <p:nvPr/>
        </p:nvGrpSpPr>
        <p:grpSpPr>
          <a:xfrm>
            <a:off x="1857356" y="5214950"/>
            <a:ext cx="357190" cy="785818"/>
            <a:chOff x="6429388" y="3929066"/>
            <a:chExt cx="714380" cy="1428760"/>
          </a:xfrm>
        </p:grpSpPr>
        <p:sp>
          <p:nvSpPr>
            <p:cNvPr id="58" name="Lekerekített téglalap 5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0" name="Téglalap 5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Csoportba foglalás 5"/>
          <p:cNvGrpSpPr/>
          <p:nvPr/>
        </p:nvGrpSpPr>
        <p:grpSpPr>
          <a:xfrm>
            <a:off x="6500826" y="3714752"/>
            <a:ext cx="714380" cy="1571636"/>
            <a:chOff x="6429388" y="3929066"/>
            <a:chExt cx="714380" cy="1428760"/>
          </a:xfrm>
        </p:grpSpPr>
        <p:sp>
          <p:nvSpPr>
            <p:cNvPr id="40" name="Lekerekített téglalap 3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778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Ágens lekérdezési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Ágens interfészek működési elv szerint</a:t>
            </a:r>
          </a:p>
          <a:p>
            <a:pPr lvl="1"/>
            <a:r>
              <a:rPr lang="hu-HU" b="1" dirty="0" err="1" smtClean="0"/>
              <a:t>Pull</a:t>
            </a:r>
            <a:r>
              <a:rPr lang="hu-HU" dirty="0" smtClean="0"/>
              <a:t> – a központi adatgyűjtő kezdeményezi az ágensek lekérdezést</a:t>
            </a:r>
          </a:p>
          <a:p>
            <a:pPr lvl="1"/>
            <a:r>
              <a:rPr lang="hu-HU" b="1" dirty="0" err="1" smtClean="0"/>
              <a:t>Push</a:t>
            </a:r>
            <a:r>
              <a:rPr lang="hu-HU" dirty="0" smtClean="0"/>
              <a:t> – az ágens kezdeményezi az adatok elküldését a feliratkozott adatgyűjtő központnak</a:t>
            </a:r>
            <a:endParaRPr lang="hu-HU" dirty="0"/>
          </a:p>
        </p:txBody>
      </p:sp>
      <p:sp>
        <p:nvSpPr>
          <p:cNvPr id="4" name="Henger 3"/>
          <p:cNvSpPr/>
          <p:nvPr/>
        </p:nvSpPr>
        <p:spPr bwMode="auto">
          <a:xfrm>
            <a:off x="7286644" y="4786322"/>
            <a:ext cx="642942" cy="71438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2" name="Lekerekített téglalap 31"/>
          <p:cNvSpPr/>
          <p:nvPr/>
        </p:nvSpPr>
        <p:spPr bwMode="auto">
          <a:xfrm>
            <a:off x="2357422" y="3879944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3" name="Lekerekített téglalap 32"/>
          <p:cNvSpPr/>
          <p:nvPr/>
        </p:nvSpPr>
        <p:spPr bwMode="auto">
          <a:xfrm>
            <a:off x="2357422" y="4786322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2357422" y="5653904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5" name="Lekerekített téglalap 34"/>
          <p:cNvSpPr/>
          <p:nvPr/>
        </p:nvSpPr>
        <p:spPr bwMode="auto">
          <a:xfrm>
            <a:off x="5429256" y="4705055"/>
            <a:ext cx="1143008" cy="4604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Adatgyűjtő</a:t>
            </a:r>
          </a:p>
        </p:txBody>
      </p:sp>
      <p:cxnSp>
        <p:nvCxnSpPr>
          <p:cNvPr id="37" name="Szögletes összekötő 36"/>
          <p:cNvCxnSpPr>
            <a:stCxn id="35" idx="1"/>
            <a:endCxn id="32" idx="3"/>
          </p:cNvCxnSpPr>
          <p:nvPr/>
        </p:nvCxnSpPr>
        <p:spPr bwMode="auto">
          <a:xfrm rot="10800000">
            <a:off x="2928926" y="4028912"/>
            <a:ext cx="2500330" cy="90637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zögletes összekötő 38"/>
          <p:cNvCxnSpPr>
            <a:stCxn id="35" idx="1"/>
            <a:endCxn id="33" idx="3"/>
          </p:cNvCxnSpPr>
          <p:nvPr/>
        </p:nvCxnSpPr>
        <p:spPr bwMode="auto">
          <a:xfrm rot="10800000">
            <a:off x="2928926" y="4935290"/>
            <a:ext cx="2500330" cy="158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zögletes összekötő 40"/>
          <p:cNvCxnSpPr>
            <a:stCxn id="35" idx="1"/>
            <a:endCxn id="34" idx="3"/>
          </p:cNvCxnSpPr>
          <p:nvPr/>
        </p:nvCxnSpPr>
        <p:spPr bwMode="auto">
          <a:xfrm rot="10800000" flipV="1">
            <a:off x="2928926" y="4935290"/>
            <a:ext cx="2500330" cy="86758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Balra nyíl 44"/>
          <p:cNvSpPr/>
          <p:nvPr/>
        </p:nvSpPr>
        <p:spPr bwMode="auto">
          <a:xfrm>
            <a:off x="3178959" y="3631130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6" name="Balra nyíl 45"/>
          <p:cNvSpPr/>
          <p:nvPr/>
        </p:nvSpPr>
        <p:spPr bwMode="auto">
          <a:xfrm>
            <a:off x="3178959" y="4520640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7" name="Balra nyíl 46"/>
          <p:cNvSpPr/>
          <p:nvPr/>
        </p:nvSpPr>
        <p:spPr bwMode="auto">
          <a:xfrm>
            <a:off x="3178959" y="5429041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1" name="Balra nyíl 60"/>
          <p:cNvSpPr/>
          <p:nvPr/>
        </p:nvSpPr>
        <p:spPr bwMode="auto">
          <a:xfrm flipH="1">
            <a:off x="3286116" y="3643314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2" name="Balra nyíl 61"/>
          <p:cNvSpPr/>
          <p:nvPr/>
        </p:nvSpPr>
        <p:spPr bwMode="auto">
          <a:xfrm flipH="1">
            <a:off x="3286116" y="4532824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3" name="Balra nyíl 62"/>
          <p:cNvSpPr/>
          <p:nvPr/>
        </p:nvSpPr>
        <p:spPr bwMode="auto">
          <a:xfrm flipH="1">
            <a:off x="3286116" y="5441225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0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ekerekített téglalap feliratnak 102"/>
          <p:cNvSpPr/>
          <p:nvPr/>
        </p:nvSpPr>
        <p:spPr>
          <a:xfrm>
            <a:off x="500034" y="4929198"/>
            <a:ext cx="3071834" cy="1071570"/>
          </a:xfrm>
          <a:prstGeom prst="wedgeRoundRectCallout">
            <a:avLst>
              <a:gd name="adj1" fmla="val -8926"/>
              <a:gd name="adj2" fmla="val -31887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Megnézem…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Reakció hibajelenség esetén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0" name="Lekerekített téglalap feliratnak 99"/>
          <p:cNvSpPr/>
          <p:nvPr/>
        </p:nvSpPr>
        <p:spPr>
          <a:xfrm>
            <a:off x="4000496" y="2428868"/>
            <a:ext cx="3143272" cy="1143008"/>
          </a:xfrm>
          <a:prstGeom prst="wedgeRoundRectCallout">
            <a:avLst>
              <a:gd name="adj1" fmla="val 84282"/>
              <a:gd name="adj2" fmla="val -5032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Nem megy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„Az Internetem”!</a:t>
            </a:r>
          </a:p>
        </p:txBody>
      </p:sp>
      <p:sp>
        <p:nvSpPr>
          <p:cNvPr id="101" name="Lekerekített téglalap feliratnak 100"/>
          <p:cNvSpPr/>
          <p:nvPr/>
        </p:nvSpPr>
        <p:spPr>
          <a:xfrm>
            <a:off x="500034" y="3714752"/>
            <a:ext cx="3071834" cy="1071570"/>
          </a:xfrm>
          <a:prstGeom prst="wedgeRoundRectCallout">
            <a:avLst>
              <a:gd name="adj1" fmla="val -10117"/>
              <a:gd name="adj2" fmla="val -20054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No de mégis mi a probléma?</a:t>
            </a:r>
          </a:p>
        </p:txBody>
      </p:sp>
      <p:sp>
        <p:nvSpPr>
          <p:cNvPr id="102" name="Lekerekített téglalap feliratnak 101"/>
          <p:cNvSpPr/>
          <p:nvPr/>
        </p:nvSpPr>
        <p:spPr>
          <a:xfrm>
            <a:off x="4000496" y="3714752"/>
            <a:ext cx="3143272" cy="1143008"/>
          </a:xfrm>
          <a:prstGeom prst="wedgeRoundRectCallout">
            <a:avLst>
              <a:gd name="adj1" fmla="val 84282"/>
              <a:gd name="adj2" fmla="val -1548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Hát a böngészőben nem látom a weboldalunkat…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0" grpId="0" animBg="1"/>
      <p:bldP spid="101" grpId="0" animBg="1"/>
      <p:bldP spid="10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Szabványos protokollok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395536" y="980728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SNMP</a:t>
            </a: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1259632" y="335699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RMON</a:t>
            </a:r>
          </a:p>
        </p:txBody>
      </p:sp>
      <p:sp>
        <p:nvSpPr>
          <p:cNvPr id="8" name="Lekerekített téglalap 7"/>
          <p:cNvSpPr/>
          <p:nvPr/>
        </p:nvSpPr>
        <p:spPr bwMode="auto">
          <a:xfrm>
            <a:off x="5436096" y="1268760"/>
            <a:ext cx="2736304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Netflow</a:t>
            </a:r>
            <a:r>
              <a:rPr lang="hu-HU" sz="3200" b="1" dirty="0" smtClean="0">
                <a:solidFill>
                  <a:schemeClr val="bg1"/>
                </a:solidFill>
              </a:rPr>
              <a:t>/IPFIX</a:t>
            </a: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3203848" y="501317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SFlow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6588224" y="263691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ICMP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2627784" y="213285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Syslog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5436096" y="393305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Netconf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 bwMode="auto">
          <a:xfrm>
            <a:off x="467544" y="465313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JMX</a:t>
            </a:r>
          </a:p>
        </p:txBody>
      </p:sp>
      <p:sp>
        <p:nvSpPr>
          <p:cNvPr id="14" name="Lekerekített téglalap 13"/>
          <p:cNvSpPr/>
          <p:nvPr/>
        </p:nvSpPr>
        <p:spPr bwMode="auto">
          <a:xfrm>
            <a:off x="3995936" y="299695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CIM-XML</a:t>
            </a:r>
          </a:p>
        </p:txBody>
      </p:sp>
      <p:sp>
        <p:nvSpPr>
          <p:cNvPr id="15" name="Lekerekített téglalap 14"/>
          <p:cNvSpPr/>
          <p:nvPr/>
        </p:nvSpPr>
        <p:spPr bwMode="auto">
          <a:xfrm>
            <a:off x="5940152" y="5301208"/>
            <a:ext cx="3024336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WS-Management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2915816" y="119675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WSDM</a:t>
            </a:r>
          </a:p>
        </p:txBody>
      </p:sp>
      <p:sp>
        <p:nvSpPr>
          <p:cNvPr id="17" name="Lekerekített téglalap 16"/>
          <p:cNvSpPr/>
          <p:nvPr/>
        </p:nvSpPr>
        <p:spPr bwMode="auto">
          <a:xfrm>
            <a:off x="216024" y="2348880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249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„Ágens alapú” és „ágens nélküli” technológiák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Igazából nincs olyan, hogy ágens nélküli</a:t>
            </a:r>
          </a:p>
          <a:p>
            <a:r>
              <a:rPr lang="hu-HU" dirty="0" smtClean="0"/>
              <a:t>Parancssoros belépés és értéklekérdezés: távoli hozzáférés kiszolgáló az „ágens”</a:t>
            </a:r>
          </a:p>
          <a:p>
            <a:r>
              <a:rPr lang="hu-HU" dirty="0" smtClean="0"/>
              <a:t>Inkább: specializáltság alapján</a:t>
            </a:r>
          </a:p>
        </p:txBody>
      </p:sp>
      <p:sp>
        <p:nvSpPr>
          <p:cNvPr id="4" name="Balra-jobbra nyíl 3"/>
          <p:cNvSpPr/>
          <p:nvPr/>
        </p:nvSpPr>
        <p:spPr bwMode="auto">
          <a:xfrm>
            <a:off x="857224" y="3877578"/>
            <a:ext cx="7500990" cy="571504"/>
          </a:xfrm>
          <a:prstGeom prst="leftRightArrow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424906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„Ágens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 nélküli”</a:t>
            </a:r>
            <a:endParaRPr lang="hu-HU" sz="20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163466" y="41915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Dedikált </a:t>
            </a:r>
          </a:p>
          <a:p>
            <a:r>
              <a:rPr lang="hu-HU" sz="2000" dirty="0" smtClean="0">
                <a:latin typeface="+mn-lt"/>
              </a:rPr>
              <a:t>ágenst 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igényel</a:t>
            </a:r>
            <a:endParaRPr lang="hu-HU" sz="2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57290" y="3320368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Telnet, SSH</a:t>
            </a:r>
            <a:endParaRPr lang="hu-HU" sz="1800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14394" y="360612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Soros port</a:t>
            </a:r>
            <a:endParaRPr lang="hu-HU" sz="1800" dirty="0">
              <a:latin typeface="+mn-lt"/>
            </a:endParaRPr>
          </a:p>
        </p:txBody>
      </p:sp>
      <p:sp>
        <p:nvSpPr>
          <p:cNvPr id="10" name="Jobb oldali kapcsos zárójel 9"/>
          <p:cNvSpPr/>
          <p:nvPr/>
        </p:nvSpPr>
        <p:spPr bwMode="auto">
          <a:xfrm rot="5400000">
            <a:off x="17049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Jobb oldali kapcsos zárójel 10"/>
          <p:cNvSpPr/>
          <p:nvPr/>
        </p:nvSpPr>
        <p:spPr bwMode="auto">
          <a:xfrm rot="5400000">
            <a:off x="349090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Jobb oldali kapcsos zárójel 11"/>
          <p:cNvSpPr/>
          <p:nvPr/>
        </p:nvSpPr>
        <p:spPr bwMode="auto">
          <a:xfrm rot="5400000">
            <a:off x="52768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Jobb oldali kapcsos zárójel 12"/>
          <p:cNvSpPr/>
          <p:nvPr/>
        </p:nvSpPr>
        <p:spPr bwMode="auto">
          <a:xfrm rot="5400000">
            <a:off x="7072330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033838" y="3587056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SNMP</a:t>
            </a:r>
            <a:endParaRPr lang="hu-HU" sz="1800" dirty="0">
              <a:latin typeface="+mn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119438" y="360612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WMI</a:t>
            </a:r>
            <a:endParaRPr lang="hu-HU" sz="1800" dirty="0">
              <a:latin typeface="+mn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033838" y="32917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WS-man</a:t>
            </a:r>
            <a:endParaRPr lang="hu-HU" sz="18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928926" y="3291796"/>
            <a:ext cx="914400" cy="4143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Syslog</a:t>
            </a:r>
            <a:endParaRPr lang="hu-HU" sz="18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428728" y="49634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Általános célú</a:t>
            </a:r>
          </a:p>
          <a:p>
            <a:pPr algn="ctr"/>
            <a:r>
              <a:rPr lang="hu-HU" dirty="0" smtClean="0">
                <a:latin typeface="+mn-lt"/>
              </a:rPr>
              <a:t>távoli hozzáférést</a:t>
            </a:r>
          </a:p>
          <a:p>
            <a:pPr algn="ctr"/>
            <a:r>
              <a:rPr lang="hu-HU" dirty="0" smtClean="0">
                <a:latin typeface="+mn-lt"/>
              </a:rPr>
              <a:t>használ</a:t>
            </a:r>
            <a:endParaRPr lang="hu-HU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Alapértelmezetten</a:t>
            </a:r>
          </a:p>
          <a:p>
            <a:pPr algn="ctr"/>
            <a:r>
              <a:rPr lang="hu-HU" dirty="0" smtClean="0">
                <a:latin typeface="+mn-lt"/>
              </a:rPr>
              <a:t>része a rendszernek</a:t>
            </a:r>
            <a:endParaRPr lang="hu-HU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71487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szabványos ágens</a:t>
            </a:r>
            <a:endParaRPr lang="hu-HU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271690" y="3587056"/>
            <a:ext cx="914400" cy="3095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ping</a:t>
            </a:r>
            <a:endParaRPr lang="hu-HU" sz="18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50082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speciális ágens</a:t>
            </a:r>
            <a:endParaRPr lang="hu-HU" dirty="0"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5793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Munin-node</a:t>
            </a:r>
            <a:endParaRPr lang="hu-HU" sz="18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134112" y="361089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Nagios</a:t>
            </a:r>
            <a:endParaRPr lang="hu-HU" sz="18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42952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Tivoli Monitoring</a:t>
            </a:r>
          </a:p>
          <a:p>
            <a:r>
              <a:rPr lang="hu-HU" sz="1800" dirty="0" err="1" smtClean="0">
                <a:latin typeface="+mn-lt"/>
              </a:rPr>
              <a:t>Universal</a:t>
            </a:r>
            <a:r>
              <a:rPr lang="hu-HU" sz="1800" dirty="0" smtClean="0">
                <a:latin typeface="+mn-lt"/>
              </a:rPr>
              <a:t> </a:t>
            </a:r>
            <a:r>
              <a:rPr lang="hu-HU" sz="1800" dirty="0" err="1" smtClean="0">
                <a:latin typeface="+mn-lt"/>
              </a:rPr>
              <a:t>Agent</a:t>
            </a:r>
            <a:endParaRPr lang="hu-HU" sz="1800" dirty="0"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948238" y="3560869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WSDM</a:t>
            </a:r>
            <a:endParaRPr lang="hu-HU" sz="1800" dirty="0">
              <a:latin typeface="+mn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4191522"/>
            <a:ext cx="1014394" cy="77192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Szondázás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Szondázás </a:t>
            </a:r>
            <a:r>
              <a:rPr lang="hu-HU" dirty="0"/>
              <a:t>(</a:t>
            </a:r>
            <a:r>
              <a:rPr lang="hu-HU" dirty="0" err="1" smtClean="0"/>
              <a:t>probing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Tipikusan „ágens nélküli”: nem „belenézni” akarunk a célrendszerbe, hanem a távolról elérhető szolgáltatását kipróbálni</a:t>
            </a:r>
          </a:p>
          <a:p>
            <a:pPr lvl="1"/>
            <a:r>
              <a:rPr lang="hu-HU" dirty="0" smtClean="0"/>
              <a:t>A monitorozó rendszer hálózati kliens szerepben</a:t>
            </a:r>
          </a:p>
          <a:p>
            <a:pPr lvl="1"/>
            <a:r>
              <a:rPr lang="hu-HU" dirty="0" smtClean="0"/>
              <a:t>Ilyenkor is kellhet ágens</a:t>
            </a:r>
          </a:p>
          <a:p>
            <a:pPr lvl="2"/>
            <a:r>
              <a:rPr lang="hu-HU" b="1" dirty="0"/>
              <a:t>S</a:t>
            </a:r>
            <a:r>
              <a:rPr lang="hu-HU" b="1" dirty="0" smtClean="0"/>
              <a:t>zolgáltatás elérési pontról</a:t>
            </a:r>
            <a:r>
              <a:rPr lang="hu-HU" dirty="0" smtClean="0"/>
              <a:t> (Service Access </a:t>
            </a:r>
            <a:r>
              <a:rPr lang="hu-HU" dirty="0" err="1" smtClean="0"/>
              <a:t>Point</a:t>
            </a:r>
            <a:r>
              <a:rPr lang="hu-HU" dirty="0" smtClean="0"/>
              <a:t>) nézve akarunk képet kapni a szolgáltatásról</a:t>
            </a:r>
          </a:p>
          <a:p>
            <a:pPr lvl="2"/>
            <a:endParaRPr lang="hu-HU" dirty="0"/>
          </a:p>
          <a:p>
            <a:r>
              <a:rPr lang="hu-HU" b="1" dirty="0" smtClean="0"/>
              <a:t>Mellékhatás: hibajelzés több elem hibájára!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Szondázás példa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214546" y="4000504"/>
            <a:ext cx="166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Külső web </a:t>
            </a:r>
            <a:br>
              <a:rPr lang="hu-HU" dirty="0" smtClean="0"/>
            </a:br>
            <a:r>
              <a:rPr lang="hu-HU" dirty="0" smtClean="0"/>
              <a:t>port </a:t>
            </a:r>
            <a:r>
              <a:rPr lang="hu-HU" dirty="0" err="1" smtClean="0"/>
              <a:t>forwarding</a:t>
            </a:r>
            <a:endParaRPr lang="hu-HU" dirty="0" smtClean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2214546" y="1000108"/>
            <a:ext cx="1785950" cy="100013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Monitorozó szerver</a:t>
            </a: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5072066" y="5000636"/>
            <a:ext cx="1714512" cy="107157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Külső web szervere</a:t>
            </a: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142844" y="2143116"/>
            <a:ext cx="1357322" cy="857256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Távoli Ágens</a:t>
            </a:r>
          </a:p>
        </p:txBody>
      </p:sp>
      <p:cxnSp>
        <p:nvCxnSpPr>
          <p:cNvPr id="74" name="Egyenes összekötő nyíllal 73"/>
          <p:cNvCxnSpPr/>
          <p:nvPr/>
        </p:nvCxnSpPr>
        <p:spPr>
          <a:xfrm rot="10800000" flipV="1">
            <a:off x="1643042" y="21431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" name="Egyenes összekötő nyíllal 75"/>
          <p:cNvCxnSpPr/>
          <p:nvPr/>
        </p:nvCxnSpPr>
        <p:spPr>
          <a:xfrm>
            <a:off x="1643042" y="278605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Egyenes összekötő nyíllal 77"/>
          <p:cNvCxnSpPr/>
          <p:nvPr/>
        </p:nvCxnSpPr>
        <p:spPr>
          <a:xfrm>
            <a:off x="3786182" y="364331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Egyenes összekötő nyíllal 80"/>
          <p:cNvCxnSpPr/>
          <p:nvPr/>
        </p:nvCxnSpPr>
        <p:spPr>
          <a:xfrm rot="5400000">
            <a:off x="5000628" y="400050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„Ágens alapú” és „ágens nélküli” technológiák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Igazából nincs olyan, hogy ágens nélküli</a:t>
            </a:r>
          </a:p>
          <a:p>
            <a:pPr lvl="1"/>
            <a:r>
              <a:rPr lang="hu-HU" dirty="0" smtClean="0"/>
              <a:t>Parancssoros belépés és értéklekérdezés: távoli hozzáférés kiszolgáló az „ágens”</a:t>
            </a:r>
          </a:p>
          <a:p>
            <a:pPr lvl="1"/>
            <a:r>
              <a:rPr lang="hu-HU" dirty="0" smtClean="0"/>
              <a:t>Inkább: specializáltság alapján</a:t>
            </a:r>
          </a:p>
        </p:txBody>
      </p:sp>
      <p:sp>
        <p:nvSpPr>
          <p:cNvPr id="4" name="Balra-jobbra nyíl 3"/>
          <p:cNvSpPr/>
          <p:nvPr/>
        </p:nvSpPr>
        <p:spPr bwMode="auto">
          <a:xfrm>
            <a:off x="857224" y="3877578"/>
            <a:ext cx="7500990" cy="571504"/>
          </a:xfrm>
          <a:prstGeom prst="leftRightArrow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424906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„Ágens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 nélküli”</a:t>
            </a:r>
            <a:endParaRPr lang="hu-HU" sz="20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163466" y="41915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Dedikált </a:t>
            </a:r>
          </a:p>
          <a:p>
            <a:r>
              <a:rPr lang="hu-HU" sz="2000" dirty="0" smtClean="0">
                <a:latin typeface="+mn-lt"/>
              </a:rPr>
              <a:t>ágenst 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igényel</a:t>
            </a:r>
            <a:endParaRPr lang="hu-HU" sz="2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57290" y="3320368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Telnet, SSH</a:t>
            </a:r>
            <a:endParaRPr lang="hu-HU" sz="1800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14394" y="360612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Soros port</a:t>
            </a:r>
            <a:endParaRPr lang="hu-HU" sz="1800" dirty="0">
              <a:latin typeface="+mn-lt"/>
            </a:endParaRPr>
          </a:p>
        </p:txBody>
      </p:sp>
      <p:sp>
        <p:nvSpPr>
          <p:cNvPr id="10" name="Jobb oldali kapcsos zárójel 9"/>
          <p:cNvSpPr/>
          <p:nvPr/>
        </p:nvSpPr>
        <p:spPr bwMode="auto">
          <a:xfrm rot="5400000">
            <a:off x="17049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Jobb oldali kapcsos zárójel 10"/>
          <p:cNvSpPr/>
          <p:nvPr/>
        </p:nvSpPr>
        <p:spPr bwMode="auto">
          <a:xfrm rot="5400000">
            <a:off x="349090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Jobb oldali kapcsos zárójel 11"/>
          <p:cNvSpPr/>
          <p:nvPr/>
        </p:nvSpPr>
        <p:spPr bwMode="auto">
          <a:xfrm rot="5400000">
            <a:off x="52768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Jobb oldali kapcsos zárójel 12"/>
          <p:cNvSpPr/>
          <p:nvPr/>
        </p:nvSpPr>
        <p:spPr bwMode="auto">
          <a:xfrm rot="5400000">
            <a:off x="7072330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033838" y="3587056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SNMP</a:t>
            </a:r>
            <a:endParaRPr lang="hu-HU" sz="1800" dirty="0">
              <a:latin typeface="+mn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119438" y="360612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WMI</a:t>
            </a:r>
            <a:endParaRPr lang="hu-HU" sz="1800" dirty="0">
              <a:latin typeface="+mn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033838" y="32917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WS-man</a:t>
            </a:r>
            <a:endParaRPr lang="hu-HU" sz="18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928926" y="3291796"/>
            <a:ext cx="914400" cy="4143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Syslog</a:t>
            </a:r>
            <a:endParaRPr lang="hu-HU" sz="18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428728" y="49634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Általános célú</a:t>
            </a:r>
          </a:p>
          <a:p>
            <a:pPr algn="ctr"/>
            <a:r>
              <a:rPr lang="hu-HU" dirty="0" smtClean="0">
                <a:latin typeface="+mn-lt"/>
              </a:rPr>
              <a:t>távoli hozzáférést</a:t>
            </a:r>
          </a:p>
          <a:p>
            <a:pPr algn="ctr"/>
            <a:r>
              <a:rPr lang="hu-HU" dirty="0" smtClean="0">
                <a:latin typeface="+mn-lt"/>
              </a:rPr>
              <a:t>használ</a:t>
            </a:r>
            <a:endParaRPr lang="hu-HU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Alapértelmezetten</a:t>
            </a:r>
          </a:p>
          <a:p>
            <a:pPr algn="ctr"/>
            <a:r>
              <a:rPr lang="hu-HU" dirty="0" smtClean="0">
                <a:latin typeface="+mn-lt"/>
              </a:rPr>
              <a:t>része a rendszernek</a:t>
            </a:r>
            <a:endParaRPr lang="hu-HU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71487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szabványos ágens</a:t>
            </a:r>
            <a:endParaRPr lang="hu-HU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271690" y="3587056"/>
            <a:ext cx="914400" cy="3095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ping</a:t>
            </a:r>
            <a:endParaRPr lang="hu-HU" sz="18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50082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speciális ágens</a:t>
            </a:r>
            <a:endParaRPr lang="hu-HU" dirty="0"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5793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Munin-node</a:t>
            </a:r>
            <a:endParaRPr lang="hu-HU" sz="18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134112" y="361089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Nagios</a:t>
            </a:r>
            <a:endParaRPr lang="hu-HU" sz="18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42952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Tivoli Monitoring</a:t>
            </a:r>
          </a:p>
          <a:p>
            <a:r>
              <a:rPr lang="hu-HU" sz="1800" dirty="0" err="1" smtClean="0">
                <a:latin typeface="+mn-lt"/>
              </a:rPr>
              <a:t>Universal</a:t>
            </a:r>
            <a:r>
              <a:rPr lang="hu-HU" sz="1800" dirty="0" smtClean="0">
                <a:latin typeface="+mn-lt"/>
              </a:rPr>
              <a:t> </a:t>
            </a:r>
            <a:r>
              <a:rPr lang="hu-HU" sz="1800" dirty="0" err="1" smtClean="0">
                <a:latin typeface="+mn-lt"/>
              </a:rPr>
              <a:t>Agent</a:t>
            </a:r>
            <a:endParaRPr lang="hu-HU" sz="1800" dirty="0"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948238" y="3560869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WSDM</a:t>
            </a:r>
            <a:endParaRPr lang="hu-HU" sz="1800" dirty="0">
              <a:latin typeface="+mn-lt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8113469" y="4163330"/>
            <a:ext cx="1014394" cy="1000132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82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</a:t>
            </a:r>
            <a:r>
              <a:rPr lang="hu-HU" dirty="0" err="1" smtClean="0"/>
              <a:t>monitorozó</a:t>
            </a:r>
            <a:r>
              <a:rPr lang="hu-HU" dirty="0" smtClean="0"/>
              <a:t> rendszerre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Nagios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45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 részei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547664" y="3717032"/>
            <a:ext cx="1996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(„folyamatos”)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29388" y="2643182"/>
            <a:ext cx="1885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83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Monitorozó rendszer példa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Nagios</a:t>
            </a:r>
          </a:p>
          <a:p>
            <a:pPr lvl="1"/>
            <a:r>
              <a:rPr lang="hu-HU" dirty="0"/>
              <a:t>Free, open source</a:t>
            </a:r>
          </a:p>
          <a:p>
            <a:pPr lvl="1"/>
            <a:r>
              <a:rPr lang="hu-HU" dirty="0">
                <a:hlinkClick r:id="rId2"/>
              </a:rPr>
              <a:t>http://www.nagios.org/</a:t>
            </a:r>
            <a:endParaRPr lang="hu-HU" dirty="0"/>
          </a:p>
          <a:p>
            <a:pPr lvl="1"/>
            <a:r>
              <a:rPr lang="hu-HU" dirty="0" smtClean="0"/>
              <a:t>„Kevés” </a:t>
            </a:r>
            <a:r>
              <a:rPr lang="hu-HU" dirty="0"/>
              <a:t>(&lt;100) </a:t>
            </a:r>
            <a:r>
              <a:rPr lang="hu-HU" dirty="0" smtClean="0"/>
              <a:t>gépre javasolt</a:t>
            </a:r>
            <a:endParaRPr lang="hu-HU" dirty="0"/>
          </a:p>
          <a:p>
            <a:pPr lvl="1"/>
            <a:r>
              <a:rPr lang="hu-HU" dirty="0" smtClean="0"/>
              <a:t>Főleg:</a:t>
            </a:r>
          </a:p>
          <a:p>
            <a:pPr lvl="2"/>
            <a:r>
              <a:rPr lang="hu-HU" dirty="0" smtClean="0"/>
              <a:t>állapot áttekintésére</a:t>
            </a:r>
          </a:p>
          <a:p>
            <a:pPr lvl="2"/>
            <a:r>
              <a:rPr lang="hu-HU" dirty="0" smtClean="0"/>
              <a:t>automatikus riasztásra</a:t>
            </a:r>
            <a:endParaRPr lang="hu-HU" dirty="0"/>
          </a:p>
          <a:p>
            <a:r>
              <a:rPr lang="hu-HU" dirty="0"/>
              <a:t>Tactical overview</a:t>
            </a:r>
          </a:p>
          <a:p>
            <a:pPr lvl="1"/>
            <a:r>
              <a:rPr lang="hu-HU" dirty="0"/>
              <a:t>Monitorozott szolgáltatások</a:t>
            </a:r>
          </a:p>
          <a:p>
            <a:pPr lvl="1"/>
            <a:r>
              <a:rPr lang="hu-HU" dirty="0"/>
              <a:t>Grafikus </a:t>
            </a:r>
            <a:r>
              <a:rPr lang="hu-HU" dirty="0" smtClean="0"/>
              <a:t>megjelenítés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50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Monitorozó rendszer példa: Nagios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Rendelkezésre állás </a:t>
            </a:r>
            <a:r>
              <a:rPr lang="hu-HU" dirty="0"/>
              <a:t>és teljesítmény </a:t>
            </a:r>
            <a:r>
              <a:rPr lang="hu-HU" dirty="0" smtClean="0"/>
              <a:t>jelentése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Naplók </a:t>
            </a:r>
            <a:r>
              <a:rPr lang="hu-HU" dirty="0"/>
              <a:t>és riasztások</a:t>
            </a:r>
          </a:p>
          <a:p>
            <a:endParaRPr lang="hu-HU" dirty="0" smtClean="0"/>
          </a:p>
          <a:p>
            <a:r>
              <a:rPr lang="hu-HU" dirty="0" smtClean="0"/>
              <a:t>Főleg </a:t>
            </a:r>
            <a:r>
              <a:rPr lang="hu-HU" dirty="0"/>
              <a:t>aktív </a:t>
            </a:r>
            <a:r>
              <a:rPr lang="hu-HU" dirty="0" smtClean="0"/>
              <a:t>szondázás</a:t>
            </a:r>
          </a:p>
          <a:p>
            <a:pPr lvl="1"/>
            <a:r>
              <a:rPr lang="hu-HU" dirty="0" smtClean="0"/>
              <a:t>kézi konfigurálás…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Saját </a:t>
            </a:r>
            <a:r>
              <a:rPr lang="hu-HU" dirty="0"/>
              <a:t>ágens </a:t>
            </a:r>
            <a:r>
              <a:rPr lang="hu-HU" dirty="0" smtClean="0"/>
              <a:t>protokoll </a:t>
            </a:r>
            <a:endParaRPr lang="hu-HU" dirty="0"/>
          </a:p>
          <a:p>
            <a:pPr lvl="1"/>
            <a:r>
              <a:rPr lang="hu-HU" dirty="0" smtClean="0"/>
              <a:t>Egyszerű, szöveges, bővíthető </a:t>
            </a:r>
            <a:r>
              <a:rPr lang="hu-HU" dirty="0" err="1"/>
              <a:t>shell</a:t>
            </a:r>
            <a:r>
              <a:rPr lang="hu-HU" dirty="0"/>
              <a:t> </a:t>
            </a:r>
            <a:r>
              <a:rPr lang="hu-HU" dirty="0" err="1" smtClean="0"/>
              <a:t>szkriptekkel</a:t>
            </a:r>
            <a:endParaRPr lang="hu-HU" dirty="0"/>
          </a:p>
          <a:p>
            <a:pPr lvl="1"/>
            <a:r>
              <a:rPr lang="hu-HU" dirty="0"/>
              <a:t>Támogat szabványos protokollokat is</a:t>
            </a:r>
          </a:p>
        </p:txBody>
      </p:sp>
    </p:spTree>
    <p:extLst>
      <p:ext uri="{BB962C8B-B14F-4D97-AF65-F5344CB8AC3E}">
        <p14:creationId xmlns:p14="http://schemas.microsoft.com/office/powerpoint/2010/main" val="6850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tactical overview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3577"/>
            <a:ext cx="9144000" cy="619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2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Reakció hibajelenség esetén</a:t>
            </a:r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0" name="Szövegdoboz 99"/>
          <p:cNvSpPr txBox="1"/>
          <p:nvPr/>
        </p:nvSpPr>
        <p:spPr>
          <a:xfrm>
            <a:off x="6000760" y="278605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5214942" y="464344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643966" y="235743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3" name="Szövegdoboz 102"/>
          <p:cNvSpPr txBox="1"/>
          <p:nvPr/>
        </p:nvSpPr>
        <p:spPr>
          <a:xfrm>
            <a:off x="3714744" y="285749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Na vajon mi nem működik?</a:t>
            </a:r>
          </a:p>
        </p:txBody>
      </p:sp>
      <p:sp>
        <p:nvSpPr>
          <p:cNvPr id="105" name="Szövegdoboz 104"/>
          <p:cNvSpPr txBox="1"/>
          <p:nvPr/>
        </p:nvSpPr>
        <p:spPr>
          <a:xfrm>
            <a:off x="7286644" y="100010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05" grpId="0"/>
      <p:bldP spid="105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tactical overview</a:t>
            </a: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70775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2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service detail</a:t>
            </a:r>
            <a:endParaRPr lang="hu-HU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6456"/>
            <a:ext cx="9144000" cy="40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Adatgyűjtéstől a diagnosztikáig: szondázás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2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ekerekített téglalap feliratnak 110"/>
          <p:cNvSpPr/>
          <p:nvPr/>
        </p:nvSpPr>
        <p:spPr>
          <a:xfrm>
            <a:off x="285720" y="5143512"/>
            <a:ext cx="2286016" cy="729363"/>
          </a:xfrm>
          <a:prstGeom prst="wedgeRoundRectCallout">
            <a:avLst>
              <a:gd name="adj1" fmla="val 14824"/>
              <a:gd name="adj2" fmla="val -304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Reakció hibajelenség esetén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3" name="Szövegdoboz 102"/>
          <p:cNvSpPr txBox="1"/>
          <p:nvPr/>
        </p:nvSpPr>
        <p:spPr>
          <a:xfrm>
            <a:off x="3714744" y="285749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Huh, sikerült helyrerakni…</a:t>
            </a:r>
          </a:p>
        </p:txBody>
      </p:sp>
      <p:sp>
        <p:nvSpPr>
          <p:cNvPr id="95" name="Szövegdoboz 94"/>
          <p:cNvSpPr txBox="1"/>
          <p:nvPr/>
        </p:nvSpPr>
        <p:spPr>
          <a:xfrm>
            <a:off x="3714744" y="328612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3714744" y="371475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6143636" y="264318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7286644" y="150017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7429520" y="185736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2" name="Lekerekített téglalap feliratnak 111"/>
          <p:cNvSpPr/>
          <p:nvPr/>
        </p:nvSpPr>
        <p:spPr>
          <a:xfrm>
            <a:off x="4357686" y="3357562"/>
            <a:ext cx="2571768" cy="714380"/>
          </a:xfrm>
          <a:prstGeom prst="wedgeRoundRectCallout">
            <a:avLst>
              <a:gd name="adj1" fmla="val 92256"/>
              <a:gd name="adj2" fmla="val -18599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Túl lassú az email!</a:t>
            </a:r>
          </a:p>
        </p:txBody>
      </p:sp>
      <p:sp>
        <p:nvSpPr>
          <p:cNvPr id="102" name="Szövegdoboz 101"/>
          <p:cNvSpPr txBox="1"/>
          <p:nvPr/>
        </p:nvSpPr>
        <p:spPr>
          <a:xfrm>
            <a:off x="7286644" y="107154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5" name="Szövegdoboz 104"/>
          <p:cNvSpPr txBox="1"/>
          <p:nvPr/>
        </p:nvSpPr>
        <p:spPr>
          <a:xfrm>
            <a:off x="5286380" y="471488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Szövegdoboz 105"/>
          <p:cNvSpPr txBox="1"/>
          <p:nvPr/>
        </p:nvSpPr>
        <p:spPr>
          <a:xfrm>
            <a:off x="5286380" y="514351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7" name="Szövegdoboz 106"/>
          <p:cNvSpPr txBox="1"/>
          <p:nvPr/>
        </p:nvSpPr>
        <p:spPr>
          <a:xfrm>
            <a:off x="5286380" y="5572140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4" name="Szövegdoboz 113"/>
          <p:cNvSpPr txBox="1"/>
          <p:nvPr/>
        </p:nvSpPr>
        <p:spPr>
          <a:xfrm>
            <a:off x="8501090" y="300037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8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04" grpId="0" animBg="1"/>
      <p:bldP spid="1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megy a webkiszolgáló. De </a:t>
            </a:r>
            <a:r>
              <a:rPr lang="hu-HU" dirty="0" smtClean="0">
                <a:solidFill>
                  <a:schemeClr val="accent2"/>
                </a:solidFill>
              </a:rPr>
              <a:t>miért</a:t>
            </a:r>
            <a:r>
              <a:rPr lang="hu-HU" dirty="0" smtClean="0"/>
              <a:t> nem?</a:t>
            </a:r>
          </a:p>
          <a:p>
            <a:pPr lvl="1"/>
            <a:r>
              <a:rPr lang="hu-HU" dirty="0" smtClean="0"/>
              <a:t>Megfelelő megfigyelések kellenek</a:t>
            </a:r>
          </a:p>
          <a:p>
            <a:endParaRPr lang="hu-HU" dirty="0"/>
          </a:p>
          <a:p>
            <a:r>
              <a:rPr lang="hu-HU" dirty="0" smtClean="0"/>
              <a:t>Adott hibahatás okának felderítéséhez mit figyeljünk?</a:t>
            </a:r>
          </a:p>
          <a:p>
            <a:pPr lvl="1"/>
            <a:r>
              <a:rPr lang="hu-HU" dirty="0" smtClean="0"/>
              <a:t>Pl. </a:t>
            </a:r>
            <a:r>
              <a:rPr lang="hu-HU" i="1" dirty="0" smtClean="0"/>
              <a:t>egy</a:t>
            </a:r>
            <a:r>
              <a:rPr lang="hu-HU" dirty="0" smtClean="0"/>
              <a:t> ESX hoszt több száz valósidejű metrikát definiál magán + VM-ek metrikái</a:t>
            </a:r>
          </a:p>
          <a:p>
            <a:pPr lvl="1"/>
            <a:r>
              <a:rPr lang="hu-HU" dirty="0" smtClean="0"/>
              <a:t>Egy operációs rendszer még bonyolultabb lehet</a:t>
            </a:r>
          </a:p>
          <a:p>
            <a:pPr lvl="1"/>
            <a:endParaRPr lang="hu-HU" dirty="0"/>
          </a:p>
          <a:p>
            <a:r>
              <a:rPr lang="hu-HU" dirty="0" smtClean="0"/>
              <a:t>Hogyan következtessünk a hibaokra?</a:t>
            </a:r>
          </a:p>
        </p:txBody>
      </p:sp>
    </p:spTree>
    <p:extLst>
      <p:ext uri="{BB962C8B-B14F-4D97-AF65-F5344CB8AC3E}">
        <p14:creationId xmlns:p14="http://schemas.microsoft.com/office/powerpoint/2010/main" val="4721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Hibahatás-detektálás (</a:t>
            </a:r>
            <a:r>
              <a:rPr lang="hu-HU" dirty="0" err="1" smtClean="0"/>
              <a:t>failure</a:t>
            </a:r>
            <a:r>
              <a:rPr lang="hu-HU" dirty="0" smtClean="0"/>
              <a:t> detection): van-e hibahatást okozó jelenség a rendszerben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Hibaok-lokalizáció (fault localization): a hibahatást kiváltó pontos hibaokok meghatározása</a:t>
            </a:r>
          </a:p>
          <a:p>
            <a:endParaRPr lang="hu-HU" dirty="0" smtClean="0"/>
          </a:p>
          <a:p>
            <a:r>
              <a:rPr lang="hu-HU" dirty="0" smtClean="0"/>
              <a:t>Szondázás: olyan teszttranzakció, melynek kimenetele több komponens állapotától is függhet</a:t>
            </a:r>
          </a:p>
          <a:p>
            <a:pPr lvl="1"/>
            <a:r>
              <a:rPr lang="hu-HU" dirty="0" smtClean="0"/>
              <a:t>Gondoljuk végig: VM-ben futó Apache-re </a:t>
            </a:r>
            <a:r>
              <a:rPr lang="hu-HU" dirty="0" err="1" smtClean="0"/>
              <a:t>wget</a:t>
            </a:r>
            <a:r>
              <a:rPr lang="hu-HU" dirty="0" smtClean="0"/>
              <a:t> távolról</a:t>
            </a:r>
          </a:p>
          <a:p>
            <a:endParaRPr lang="hu-HU" dirty="0"/>
          </a:p>
          <a:p>
            <a:r>
              <a:rPr lang="hu-HU" dirty="0" smtClean="0"/>
              <a:t>I. Rish et al. </a:t>
            </a:r>
            <a:r>
              <a:rPr lang="hu-HU" dirty="0"/>
              <a:t>(2005). Adaptive diagnosis in distributed systems. </a:t>
            </a:r>
            <a:r>
              <a:rPr lang="hu-HU" i="1" dirty="0"/>
              <a:t>IEEE transactions on neural </a:t>
            </a:r>
            <a:r>
              <a:rPr lang="hu-HU" i="1" dirty="0" smtClean="0"/>
              <a:t>networks</a:t>
            </a:r>
            <a:r>
              <a:rPr lang="hu-HU" dirty="0" smtClean="0"/>
              <a:t>, </a:t>
            </a:r>
            <a:r>
              <a:rPr lang="hu-HU" i="1" dirty="0"/>
              <a:t>16</a:t>
            </a:r>
            <a:r>
              <a:rPr lang="hu-HU" dirty="0"/>
              <a:t>(5), 1088-1109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2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Függőségek</a:t>
            </a:r>
            <a:endParaRPr lang="hu-HU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65755"/>
            <a:ext cx="6977608" cy="437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6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(Kiterjesztett) függőségi mátrix</a:t>
            </a:r>
            <a:endParaRPr lang="hu-HU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9764"/>
            <a:ext cx="6041504" cy="532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583275" y="1086894"/>
            <a:ext cx="2448272" cy="2414114"/>
          </a:xfrm>
          <a:prstGeom prst="wedgeRoundRectCallout">
            <a:avLst>
              <a:gd name="adj1" fmla="val -73849"/>
              <a:gd name="adj2" fmla="val -3589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Egyszeres hibaok-feltételezésnél a hibaaktivációs kombinációk</a:t>
            </a:r>
          </a:p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NF</a:t>
            </a:r>
            <a:r>
              <a:rPr lang="hu-HU" sz="2400" dirty="0" smtClean="0">
                <a:solidFill>
                  <a:schemeClr val="bg1"/>
                </a:solidFill>
              </a:rPr>
              <a:t> – No </a:t>
            </a:r>
            <a:r>
              <a:rPr lang="hu-HU" sz="2400" dirty="0" err="1" smtClean="0">
                <a:solidFill>
                  <a:schemeClr val="bg1"/>
                </a:solidFill>
              </a:rPr>
              <a:t>Failure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516216" y="3861048"/>
            <a:ext cx="2515331" cy="936104"/>
          </a:xfrm>
          <a:prstGeom prst="wedgeRoundRectCallout">
            <a:avLst>
              <a:gd name="adj1" fmla="val -106930"/>
              <a:gd name="adj2" fmla="val -4473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Szonda hibaérzékenysége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635896" y="4581128"/>
            <a:ext cx="4903713" cy="1618765"/>
          </a:xfrm>
          <a:prstGeom prst="wedgeRoundRectCallout">
            <a:avLst>
              <a:gd name="adj1" fmla="val -38694"/>
              <a:gd name="adj2" fmla="val -7292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!!! Implicit tudás: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topológia-modell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Szolgáltatás-függőségi modell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(Egyszerű) hiba(terjedési) modell</a:t>
            </a:r>
          </a:p>
        </p:txBody>
      </p:sp>
    </p:spTree>
    <p:extLst>
      <p:ext uri="{BB962C8B-B14F-4D97-AF65-F5344CB8AC3E}">
        <p14:creationId xmlns:p14="http://schemas.microsoft.com/office/powerpoint/2010/main" val="18974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Detektálás/lokalizálás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detektáló</a:t>
            </a:r>
            <a:r>
              <a:rPr lang="hu-HU" dirty="0" smtClean="0"/>
              <a:t> szondahalmaz választása?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98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07849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ekerekített téglalap feliratnak 110"/>
          <p:cNvSpPr/>
          <p:nvPr/>
        </p:nvSpPr>
        <p:spPr>
          <a:xfrm>
            <a:off x="285720" y="5143512"/>
            <a:ext cx="2286016" cy="1214446"/>
          </a:xfrm>
          <a:prstGeom prst="wedgeRoundRectCallout">
            <a:avLst>
              <a:gd name="adj1" fmla="val 14824"/>
              <a:gd name="adj2" fmla="val -304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Húú</a:t>
            </a:r>
            <a:r>
              <a:rPr lang="hu-HU" sz="2400" dirty="0" smtClean="0">
                <a:solidFill>
                  <a:schemeClr val="bg1"/>
                </a:solidFill>
              </a:rPr>
              <a:t>, hát itt sok mindennel baj van…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Reakció hibajelenség esetén</a:t>
            </a:r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1" name="Szövegdoboz 100"/>
          <p:cNvSpPr txBox="1"/>
          <p:nvPr/>
        </p:nvSpPr>
        <p:spPr>
          <a:xfrm>
            <a:off x="5214942" y="4643446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3714744" y="285749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Na vajon mi nem működik?</a:t>
            </a:r>
          </a:p>
        </p:txBody>
      </p:sp>
      <p:sp>
        <p:nvSpPr>
          <p:cNvPr id="93" name="Szövegdoboz 92"/>
          <p:cNvSpPr txBox="1"/>
          <p:nvPr/>
        </p:nvSpPr>
        <p:spPr>
          <a:xfrm>
            <a:off x="5214942" y="5143512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4" name="Szövegdoboz 93"/>
          <p:cNvSpPr txBox="1"/>
          <p:nvPr/>
        </p:nvSpPr>
        <p:spPr>
          <a:xfrm>
            <a:off x="5214942" y="5572140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5" name="Szövegdoboz 94"/>
          <p:cNvSpPr txBox="1"/>
          <p:nvPr/>
        </p:nvSpPr>
        <p:spPr>
          <a:xfrm>
            <a:off x="3714744" y="328612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3714744" y="371475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8698044" y="2928934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6143636" y="264318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8" name="Szövegdoboz 107"/>
          <p:cNvSpPr txBox="1"/>
          <p:nvPr/>
        </p:nvSpPr>
        <p:spPr>
          <a:xfrm>
            <a:off x="7286644" y="928670"/>
            <a:ext cx="369012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!</a:t>
            </a:r>
            <a:endParaRPr lang="hu-HU" sz="4400" b="1" dirty="0">
              <a:solidFill>
                <a:srgbClr val="92D050"/>
              </a:solidFill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7286644" y="150017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7429520" y="185736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226975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625563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3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901162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7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detektáló</a:t>
            </a:r>
            <a:r>
              <a:rPr lang="hu-HU" dirty="0" smtClean="0"/>
              <a:t> szondahalmaz választása?</a:t>
            </a:r>
          </a:p>
          <a:p>
            <a:pPr lvl="1"/>
            <a:r>
              <a:rPr lang="hu-HU" dirty="0" smtClean="0"/>
              <a:t>Az a minimális szondahalmaz, amire minden oszlopösszeg &gt; 0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>
                <a:sym typeface="Wingdings" pitchFamily="2" charset="2"/>
              </a:rPr>
              <a:t>minimális halmazfedés! 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a „</a:t>
            </a:r>
            <a:r>
              <a:rPr lang="hu-HU" dirty="0">
                <a:sym typeface="Wingdings" pitchFamily="2" charset="2"/>
              </a:rPr>
              <a:t>minimum </a:t>
            </a:r>
            <a:r>
              <a:rPr lang="hu-HU" dirty="0" err="1">
                <a:sym typeface="Wingdings" pitchFamily="2" charset="2"/>
              </a:rPr>
              <a:t>set</a:t>
            </a:r>
            <a:r>
              <a:rPr lang="hu-HU" dirty="0">
                <a:sym typeface="Wingdings" pitchFamily="2" charset="2"/>
              </a:rPr>
              <a:t> </a:t>
            </a:r>
            <a:r>
              <a:rPr lang="hu-HU" dirty="0" err="1">
                <a:sym typeface="Wingdings" pitchFamily="2" charset="2"/>
              </a:rPr>
              <a:t>cover</a:t>
            </a:r>
            <a:r>
              <a:rPr lang="hu-HU" dirty="0" smtClean="0">
                <a:sym typeface="Wingdings" pitchFamily="2" charset="2"/>
              </a:rPr>
              <a:t>” </a:t>
            </a:r>
            <a:r>
              <a:rPr lang="hu-HU" dirty="0" err="1" smtClean="0"/>
              <a:t>NP-nehéz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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De: igen jó heurisztikák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799397"/>
              </p:ext>
            </p:extLst>
          </p:nvPr>
        </p:nvGraphicFramePr>
        <p:xfrm>
          <a:off x="3340572" y="2852936"/>
          <a:ext cx="565326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8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387">
                <a:tc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WS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AS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DBS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R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HWS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HAS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HDBS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NF</a:t>
                      </a:r>
                      <a:endParaRPr lang="hu-H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pWS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pAS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pDBS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pingR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lokalizáló</a:t>
            </a:r>
            <a:r>
              <a:rPr lang="hu-HU" dirty="0" smtClean="0"/>
              <a:t> szondahalmaz választása?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84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498855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3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006980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6972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163088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874591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8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sp>
        <p:nvSpPr>
          <p:cNvPr id="3" name="Lekerekített téglalap 2"/>
          <p:cNvSpPr/>
          <p:nvPr/>
        </p:nvSpPr>
        <p:spPr>
          <a:xfrm>
            <a:off x="6715140" y="899679"/>
            <a:ext cx="2060620" cy="1049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Mit?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97" name="Lekerekített téglalap 96"/>
          <p:cNvSpPr/>
          <p:nvPr/>
        </p:nvSpPr>
        <p:spPr>
          <a:xfrm>
            <a:off x="3115815" y="2256230"/>
            <a:ext cx="2101179" cy="1081671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Hogyan?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01" name="Lekerekített téglalap 100"/>
          <p:cNvSpPr/>
          <p:nvPr/>
        </p:nvSpPr>
        <p:spPr>
          <a:xfrm>
            <a:off x="193688" y="4229572"/>
            <a:ext cx="2020023" cy="99389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Miért?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977772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9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96275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9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Egyenes összekötő 5"/>
          <p:cNvCxnSpPr/>
          <p:nvPr/>
        </p:nvCxnSpPr>
        <p:spPr>
          <a:xfrm>
            <a:off x="107504" y="3212976"/>
            <a:ext cx="900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yamatábra: Feldolgozás 6"/>
          <p:cNvSpPr/>
          <p:nvPr/>
        </p:nvSpPr>
        <p:spPr>
          <a:xfrm>
            <a:off x="5868144" y="5157192"/>
            <a:ext cx="3074640" cy="1188712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Figyelem: ehhez kell az egyszeres </a:t>
            </a:r>
            <a:r>
              <a:rPr lang="hu-HU" sz="2400" dirty="0" err="1" smtClean="0">
                <a:solidFill>
                  <a:schemeClr val="bg1"/>
                </a:solidFill>
              </a:rPr>
              <a:t>hibaok</a:t>
            </a:r>
            <a:r>
              <a:rPr lang="hu-HU" sz="2400" dirty="0" smtClean="0">
                <a:solidFill>
                  <a:schemeClr val="bg1"/>
                </a:solidFill>
              </a:rPr>
              <a:t> feltételezés!</a:t>
            </a:r>
          </a:p>
        </p:txBody>
      </p:sp>
    </p:spTree>
    <p:extLst>
      <p:ext uri="{BB962C8B-B14F-4D97-AF65-F5344CB8AC3E}">
        <p14:creationId xmlns:p14="http://schemas.microsoft.com/office/powerpoint/2010/main" val="31619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lokalizáló</a:t>
            </a:r>
            <a:r>
              <a:rPr lang="hu-HU" dirty="0" smtClean="0"/>
              <a:t> szondahalmaz választása?</a:t>
            </a:r>
          </a:p>
          <a:p>
            <a:pPr lvl="1"/>
            <a:r>
              <a:rPr lang="hu-HU" dirty="0" smtClean="0"/>
              <a:t>Az a minimális szondahalmaz, ahol minden hibaok-párt meg tudunk még különböztetni </a:t>
            </a:r>
            <a:r>
              <a:rPr lang="hu-HU" dirty="0" smtClean="0">
                <a:sym typeface="Wingdings" pitchFamily="2" charset="2"/>
              </a:rPr>
              <a:t> páronként különböző oszlopok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NP-nehéz 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Szintén jó heurisztikák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2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Összefoglalás: </a:t>
            </a:r>
            <a:r>
              <a:rPr lang="hu-HU" dirty="0" err="1" smtClean="0"/>
              <a:t>rendszermonitorozás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547664" y="3717032"/>
            <a:ext cx="1996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(„folyamatos”)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49809" y="2660018"/>
            <a:ext cx="205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  <p:pic>
        <p:nvPicPr>
          <p:cNvPr id="49" name="Picture 2" descr="http://384uqqh5pka2ma24ild282mv.wpengine.netdna-cdn.com/wp-content/uploads/2014/04/Logsta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45" y="1143449"/>
            <a:ext cx="1826991" cy="100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http://www.lenovo.com/images/products/server/performanc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25" y="2815951"/>
            <a:ext cx="816378" cy="8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Miért?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Monitorozás</a:t>
            </a:r>
            <a:r>
              <a:rPr lang="hu-HU" dirty="0" smtClean="0"/>
              <a:t> fogalma, részfeladatai, céljai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 (ITIL)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0808" y="2060848"/>
            <a:ext cx="8784976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„</a:t>
            </a:r>
            <a:r>
              <a:rPr lang="hu-HU" sz="3200" b="1" i="1" dirty="0" smtClean="0"/>
              <a:t>Monitoring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refers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activity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observing</a:t>
            </a:r>
            <a:r>
              <a:rPr lang="hu-HU" sz="3200" i="1" dirty="0" smtClean="0"/>
              <a:t> a </a:t>
            </a:r>
            <a:r>
              <a:rPr lang="hu-HU" sz="3200" i="1" dirty="0" err="1" smtClean="0"/>
              <a:t>situation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detect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changes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that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happen</a:t>
            </a:r>
            <a:r>
              <a:rPr lang="hu-HU" sz="3200" i="1" dirty="0" smtClean="0"/>
              <a:t> over </a:t>
            </a:r>
            <a:r>
              <a:rPr lang="hu-HU" sz="3200" i="1" dirty="0" err="1" smtClean="0"/>
              <a:t>time</a:t>
            </a:r>
            <a:r>
              <a:rPr lang="hu-HU" sz="3200" i="1" dirty="0" smtClean="0"/>
              <a:t>.”</a:t>
            </a:r>
          </a:p>
          <a:p>
            <a:pPr algn="ctr"/>
            <a:endParaRPr lang="hu-HU" sz="3200" dirty="0" smtClean="0"/>
          </a:p>
          <a:p>
            <a:pPr algn="ctr"/>
            <a:r>
              <a:rPr lang="hu-HU" sz="3200" dirty="0" smtClean="0"/>
              <a:t>A </a:t>
            </a:r>
            <a:r>
              <a:rPr lang="hu-HU" sz="3200" b="1" dirty="0" smtClean="0"/>
              <a:t>monitorozás</a:t>
            </a:r>
            <a:r>
              <a:rPr lang="hu-HU" sz="3200" dirty="0" smtClean="0"/>
              <a:t> valamely „helyzet” megfigyelése, mely során az időbeni változásokat kívánjuk érzékelni.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7356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7108</TotalTime>
  <Words>2926</Words>
  <Application>Microsoft Office PowerPoint</Application>
  <PresentationFormat>On-screen Show (4:3)</PresentationFormat>
  <Paragraphs>1397</Paragraphs>
  <Slides>73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2" baseType="lpstr">
      <vt:lpstr>Arial</vt:lpstr>
      <vt:lpstr>Calibri</vt:lpstr>
      <vt:lpstr>Comic Sans MS</vt:lpstr>
      <vt:lpstr>Consolas</vt:lpstr>
      <vt:lpstr>Corbel</vt:lpstr>
      <vt:lpstr>Courier New</vt:lpstr>
      <vt:lpstr>Wingdings</vt:lpstr>
      <vt:lpstr>bme_ftsrg_hun_micskei_v7</vt:lpstr>
      <vt:lpstr>Visio</vt:lpstr>
      <vt:lpstr>Rendszermonitorozás</vt:lpstr>
      <vt:lpstr>PowerPoint Presentation</vt:lpstr>
      <vt:lpstr>„Kézbentartott” rendszer</vt:lpstr>
      <vt:lpstr>Reakció hibajelenség esetén</vt:lpstr>
      <vt:lpstr>Reakció hibajelenség esetén</vt:lpstr>
      <vt:lpstr>Reakció hibajelenség esetén</vt:lpstr>
      <vt:lpstr>„Kézbentartott” rendszer</vt:lpstr>
      <vt:lpstr>Miért?</vt:lpstr>
      <vt:lpstr>Alapfogalmak (ITIL)</vt:lpstr>
      <vt:lpstr>Rendszermonitorozás részei</vt:lpstr>
      <vt:lpstr>Monitorozás jellemzői (ITIL)</vt:lpstr>
      <vt:lpstr>Alapfogalmak (ITIL)</vt:lpstr>
      <vt:lpstr>Alapfogalmak (ITIL)</vt:lpstr>
      <vt:lpstr>‚Monitor Control Loop’ (ITIL)</vt:lpstr>
      <vt:lpstr>Példa: ‚Monitor Control Loop’</vt:lpstr>
      <vt:lpstr>Példa: ‚Monitor Control Loop’</vt:lpstr>
      <vt:lpstr>Monitorozás és egyéb folyamatok</vt:lpstr>
      <vt:lpstr>Rendszermonitorozás: állapotkép fenntartása</vt:lpstr>
      <vt:lpstr>Mit?</vt:lpstr>
      <vt:lpstr>Felügyelt metrikák: példák</vt:lpstr>
      <vt:lpstr>Hypervisor (ESX)      a</vt:lpstr>
      <vt:lpstr>Hypervisor CPU (ESX)</vt:lpstr>
      <vt:lpstr>Operációs rendszer        asdf</vt:lpstr>
      <vt:lpstr>middleware – példa: JVM   sdf  sdf</vt:lpstr>
      <vt:lpstr>Alkalmazási szint – példa: VCL     sdfsdf sdf</vt:lpstr>
      <vt:lpstr>Hogyan?</vt:lpstr>
      <vt:lpstr>Monitorozás típusai (ITIL)</vt:lpstr>
      <vt:lpstr>Monitorozás típusai (ITIL)</vt:lpstr>
      <vt:lpstr>Adatgyűjtés</vt:lpstr>
      <vt:lpstr>Adatgyűjtés megvalósítása</vt:lpstr>
      <vt:lpstr>Adatgyűjtés megvalósítása hardverben</vt:lpstr>
      <vt:lpstr>Adatgyűjtés megvalósítása szoftverben I.</vt:lpstr>
      <vt:lpstr>Adatgyűjtés megvalósítása szoftverben I.</vt:lpstr>
      <vt:lpstr>Adatgyűjtés megvalósítása szoftverben II.</vt:lpstr>
      <vt:lpstr>Hozzáférés belső adatszerkezethez</vt:lpstr>
      <vt:lpstr>Forráskód instrumentáció</vt:lpstr>
      <vt:lpstr>Ágens lekérdezési interfész</vt:lpstr>
      <vt:lpstr>Jellegzetes alapfunkciók</vt:lpstr>
      <vt:lpstr>Ágens lekérdezési interfész</vt:lpstr>
      <vt:lpstr>Szabványos protokollok</vt:lpstr>
      <vt:lpstr>„Ágens alapú” és „ágens nélküli” technológiák</vt:lpstr>
      <vt:lpstr>Szondázás</vt:lpstr>
      <vt:lpstr>Szondázás példa</vt:lpstr>
      <vt:lpstr>„Ágens alapú” és „ágens nélküli” technológiák</vt:lpstr>
      <vt:lpstr>Példa monitorozó rendszerre</vt:lpstr>
      <vt:lpstr>Rendszermonitorozás részei</vt:lpstr>
      <vt:lpstr>Monitorozó rendszer példa</vt:lpstr>
      <vt:lpstr>Monitorozó rendszer példa: Nagios</vt:lpstr>
      <vt:lpstr>Nagios: tactical overview</vt:lpstr>
      <vt:lpstr>Nagios: tactical overview</vt:lpstr>
      <vt:lpstr>Nagios: service detail</vt:lpstr>
      <vt:lpstr>Adatgyűjtéstől a diagnosztikáig: szondázás</vt:lpstr>
      <vt:lpstr>Reakció hibajelenség esetén</vt:lpstr>
      <vt:lpstr>Diagnosztika</vt:lpstr>
      <vt:lpstr>Diagnosztika</vt:lpstr>
      <vt:lpstr>Függőségek</vt:lpstr>
      <vt:lpstr>(Kiterjesztett) függőségi mátrix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Összefoglalás: rendszermonitorozás</vt:lpstr>
    </vt:vector>
  </TitlesOfParts>
  <Company>Budapesti Műszaki és Gazdaságtudományi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Rendszermonitorozás</dc:title>
  <dc:subject>Intelligens rendszerfelügyelet (VIMIA370)</dc:subject>
  <dc:creator>Tóth Dániel, Kocsis Imre</dc:creator>
  <cp:keywords>monitorozás, adatgyűjtés, teljesítmény</cp:keywords>
  <cp:lastModifiedBy>Micskei Zoltán</cp:lastModifiedBy>
  <cp:revision>320</cp:revision>
  <dcterms:created xsi:type="dcterms:W3CDTF">2009-01-28T13:20:49Z</dcterms:created>
  <dcterms:modified xsi:type="dcterms:W3CDTF">2016-04-12T06:58:18Z</dcterms:modified>
</cp:coreProperties>
</file>