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63" r:id="rId4"/>
    <p:sldId id="259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60" r:id="rId13"/>
    <p:sldId id="272" r:id="rId14"/>
    <p:sldId id="275" r:id="rId15"/>
    <p:sldId id="273" r:id="rId16"/>
    <p:sldId id="299" r:id="rId17"/>
    <p:sldId id="274" r:id="rId18"/>
    <p:sldId id="289" r:id="rId19"/>
    <p:sldId id="300" r:id="rId20"/>
    <p:sldId id="301" r:id="rId21"/>
    <p:sldId id="276" r:id="rId22"/>
    <p:sldId id="277" r:id="rId23"/>
    <p:sldId id="271" r:id="rId24"/>
    <p:sldId id="278" r:id="rId25"/>
    <p:sldId id="281" r:id="rId26"/>
    <p:sldId id="283" r:id="rId27"/>
    <p:sldId id="285" r:id="rId28"/>
    <p:sldId id="293" r:id="rId29"/>
    <p:sldId id="291" r:id="rId30"/>
    <p:sldId id="292" r:id="rId31"/>
    <p:sldId id="294" r:id="rId32"/>
    <p:sldId id="287" r:id="rId33"/>
    <p:sldId id="288" r:id="rId34"/>
    <p:sldId id="295" r:id="rId35"/>
    <p:sldId id="261" r:id="rId36"/>
    <p:sldId id="296" r:id="rId37"/>
    <p:sldId id="297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A55"/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14" autoAdjust="0"/>
  </p:normalViewPr>
  <p:slideViewPr>
    <p:cSldViewPr>
      <p:cViewPr varScale="1">
        <p:scale>
          <a:sx n="55" d="100"/>
          <a:sy n="55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3B760-2F86-4E8A-A1E0-8BD53419523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2D6E7ADE-5BB4-48C9-B9EF-28784E1E7991}">
      <dgm:prSet phldrT="[Szöveg]" custT="1"/>
      <dgm:spPr/>
      <dgm:t>
        <a:bodyPr/>
        <a:lstStyle/>
        <a:p>
          <a:r>
            <a:rPr lang="hu-HU" sz="2000" dirty="0" smtClean="0"/>
            <a:t>(Adat)kapcsolati réteg: Ethernet MAC vagy pont-pont</a:t>
          </a:r>
          <a:endParaRPr lang="hu-HU" sz="2000" dirty="0"/>
        </a:p>
      </dgm:t>
    </dgm:pt>
    <dgm:pt modelId="{3E4087BB-6058-4971-B2F6-479C23C59F02}" type="parTrans" cxnId="{95445BE8-4961-4DB3-813E-CB289F7928FB}">
      <dgm:prSet/>
      <dgm:spPr/>
      <dgm:t>
        <a:bodyPr/>
        <a:lstStyle/>
        <a:p>
          <a:endParaRPr lang="hu-HU" sz="2000"/>
        </a:p>
      </dgm:t>
    </dgm:pt>
    <dgm:pt modelId="{9186DCF7-5728-4B1C-9BEB-3BAED942CC2A}" type="sibTrans" cxnId="{95445BE8-4961-4DB3-813E-CB289F7928FB}">
      <dgm:prSet/>
      <dgm:spPr/>
      <dgm:t>
        <a:bodyPr/>
        <a:lstStyle/>
        <a:p>
          <a:endParaRPr lang="hu-HU" sz="2000"/>
        </a:p>
      </dgm:t>
    </dgm:pt>
    <dgm:pt modelId="{C60ADC33-8D13-44A4-A1DF-934D42AEDA01}">
      <dgm:prSet phldrT="[Szöveg]" custT="1"/>
      <dgm:spPr/>
      <dgm:t>
        <a:bodyPr/>
        <a:lstStyle/>
        <a:p>
          <a:r>
            <a:rPr lang="hu-HU" sz="2000" dirty="0" smtClean="0"/>
            <a:t>Fizikai réteg: pl. Ethernet</a:t>
          </a:r>
          <a:endParaRPr lang="hu-HU" sz="2000" dirty="0"/>
        </a:p>
      </dgm:t>
    </dgm:pt>
    <dgm:pt modelId="{39586CE0-C9BC-4C1A-A50B-D6B545206FB9}" type="parTrans" cxnId="{B498F766-5974-44D0-A291-2ED8001CED07}">
      <dgm:prSet/>
      <dgm:spPr/>
      <dgm:t>
        <a:bodyPr/>
        <a:lstStyle/>
        <a:p>
          <a:endParaRPr lang="hu-HU" sz="2000"/>
        </a:p>
      </dgm:t>
    </dgm:pt>
    <dgm:pt modelId="{90B43BBA-CCC2-4F6D-A101-B4E01E60BAF2}" type="sibTrans" cxnId="{B498F766-5974-44D0-A291-2ED8001CED07}">
      <dgm:prSet/>
      <dgm:spPr/>
      <dgm:t>
        <a:bodyPr/>
        <a:lstStyle/>
        <a:p>
          <a:endParaRPr lang="hu-HU" sz="2000"/>
        </a:p>
      </dgm:t>
    </dgm:pt>
    <dgm:pt modelId="{0EF2BE78-8771-4AE0-BCCE-E270D80C369F}">
      <dgm:prSet phldrT="[Szöveg]" custT="1"/>
      <dgm:spPr/>
      <dgm:t>
        <a:bodyPr/>
        <a:lstStyle/>
        <a:p>
          <a:r>
            <a:rPr lang="hu-HU" sz="1600" dirty="0" smtClean="0"/>
            <a:t>Ide tartoznak a kábelek, </a:t>
          </a:r>
          <a:r>
            <a:rPr lang="hu-HU" sz="1600" dirty="0" err="1" smtClean="0"/>
            <a:t>switch</a:t>
          </a:r>
          <a:r>
            <a:rPr lang="hu-HU" sz="1600" dirty="0" smtClean="0"/>
            <a:t>, hálózati kártyák, elektromos jelzés részletei</a:t>
          </a:r>
          <a:endParaRPr lang="hu-HU" sz="1600" dirty="0"/>
        </a:p>
      </dgm:t>
    </dgm:pt>
    <dgm:pt modelId="{41468529-3D43-4769-8FE5-B2C5096F515B}" type="parTrans" cxnId="{C790B158-2C5A-460A-97BB-9917EAC0491C}">
      <dgm:prSet/>
      <dgm:spPr/>
      <dgm:t>
        <a:bodyPr/>
        <a:lstStyle/>
        <a:p>
          <a:endParaRPr lang="hu-HU" sz="2000"/>
        </a:p>
      </dgm:t>
    </dgm:pt>
    <dgm:pt modelId="{A84E767F-FA35-4D4D-862C-FFBDF62F0194}" type="sibTrans" cxnId="{C790B158-2C5A-460A-97BB-9917EAC0491C}">
      <dgm:prSet/>
      <dgm:spPr/>
      <dgm:t>
        <a:bodyPr/>
        <a:lstStyle/>
        <a:p>
          <a:endParaRPr lang="hu-HU" sz="2000"/>
        </a:p>
      </dgm:t>
    </dgm:pt>
    <dgm:pt modelId="{3924523B-B2D5-4F24-B3FF-48EA1E42BC63}">
      <dgm:prSet phldrT="[Szöveg]" custT="1"/>
      <dgm:spPr/>
      <dgm:t>
        <a:bodyPr/>
        <a:lstStyle/>
        <a:p>
          <a:r>
            <a:rPr lang="hu-HU" sz="1600" dirty="0" smtClean="0"/>
            <a:t>A végpontok fizikai címzése</a:t>
          </a:r>
          <a:endParaRPr lang="hu-HU" sz="1600" dirty="0"/>
        </a:p>
      </dgm:t>
    </dgm:pt>
    <dgm:pt modelId="{0647EC66-3173-4CFC-9776-274B3D191C3E}" type="parTrans" cxnId="{6A45366F-2DDA-4E2E-BF65-916634E79E18}">
      <dgm:prSet/>
      <dgm:spPr/>
      <dgm:t>
        <a:bodyPr/>
        <a:lstStyle/>
        <a:p>
          <a:endParaRPr lang="hu-HU" sz="2000"/>
        </a:p>
      </dgm:t>
    </dgm:pt>
    <dgm:pt modelId="{A1EC1C09-6A33-4FEC-8EB0-9E310EFE5100}" type="sibTrans" cxnId="{6A45366F-2DDA-4E2E-BF65-916634E79E18}">
      <dgm:prSet/>
      <dgm:spPr/>
      <dgm:t>
        <a:bodyPr/>
        <a:lstStyle/>
        <a:p>
          <a:endParaRPr lang="hu-HU" sz="2000"/>
        </a:p>
      </dgm:t>
    </dgm:pt>
    <dgm:pt modelId="{3E63B0FF-5CEE-4081-8993-484FC298A12C}">
      <dgm:prSet phldrT="[Szöveg]" custT="1"/>
      <dgm:spPr/>
      <dgm:t>
        <a:bodyPr/>
        <a:lstStyle/>
        <a:p>
          <a:r>
            <a:rPr lang="hu-HU" sz="2000" dirty="0" smtClean="0"/>
            <a:t>Internet réteg: IP</a:t>
          </a:r>
          <a:endParaRPr lang="hu-HU" sz="2000" dirty="0"/>
        </a:p>
      </dgm:t>
    </dgm:pt>
    <dgm:pt modelId="{38F73761-03DB-4B1E-A1DB-CC8910CACF47}" type="parTrans" cxnId="{9B413E54-1057-4FE6-9A04-86CC1A44733F}">
      <dgm:prSet/>
      <dgm:spPr/>
      <dgm:t>
        <a:bodyPr/>
        <a:lstStyle/>
        <a:p>
          <a:endParaRPr lang="hu-HU" sz="2000"/>
        </a:p>
      </dgm:t>
    </dgm:pt>
    <dgm:pt modelId="{C876BDCF-8E25-474F-9A03-1A77FFA22028}" type="sibTrans" cxnId="{9B413E54-1057-4FE6-9A04-86CC1A44733F}">
      <dgm:prSet/>
      <dgm:spPr/>
      <dgm:t>
        <a:bodyPr/>
        <a:lstStyle/>
        <a:p>
          <a:endParaRPr lang="hu-HU" sz="2000"/>
        </a:p>
      </dgm:t>
    </dgm:pt>
    <dgm:pt modelId="{1872E1A4-4BD2-4D57-B6DC-5282554CFCA9}">
      <dgm:prSet phldrT="[Szöveg]" custT="1"/>
      <dgm:spPr/>
      <dgm:t>
        <a:bodyPr/>
        <a:lstStyle/>
        <a:p>
          <a:r>
            <a:rPr lang="hu-HU" sz="1600" dirty="0" smtClean="0"/>
            <a:t>Feladata, hogy távoli hálózatok között is lehessen kommunikálni</a:t>
          </a:r>
          <a:endParaRPr lang="hu-HU" sz="1600" dirty="0"/>
        </a:p>
      </dgm:t>
    </dgm:pt>
    <dgm:pt modelId="{C6AA1441-C909-457D-A812-09E3F13CD27B}" type="parTrans" cxnId="{15EAF717-73F3-4D03-A514-32F269125F03}">
      <dgm:prSet/>
      <dgm:spPr/>
      <dgm:t>
        <a:bodyPr/>
        <a:lstStyle/>
        <a:p>
          <a:endParaRPr lang="hu-HU" sz="2000"/>
        </a:p>
      </dgm:t>
    </dgm:pt>
    <dgm:pt modelId="{F24256D4-0EA3-4CD7-A013-065FD3139F59}" type="sibTrans" cxnId="{15EAF717-73F3-4D03-A514-32F269125F03}">
      <dgm:prSet/>
      <dgm:spPr/>
      <dgm:t>
        <a:bodyPr/>
        <a:lstStyle/>
        <a:p>
          <a:endParaRPr lang="hu-HU" sz="2000"/>
        </a:p>
      </dgm:t>
    </dgm:pt>
    <dgm:pt modelId="{F9E7986F-EDEF-483D-B30A-275D8039870D}">
      <dgm:prSet phldrT="[Szöveg]" custT="1"/>
      <dgm:spPr/>
      <dgm:t>
        <a:bodyPr/>
        <a:lstStyle/>
        <a:p>
          <a:r>
            <a:rPr lang="hu-HU" sz="1600" dirty="0" smtClean="0"/>
            <a:t>Csak egy </a:t>
          </a:r>
          <a:r>
            <a:rPr lang="hu-HU" sz="1600" i="1" dirty="0" smtClean="0"/>
            <a:t>szegmensen</a:t>
          </a:r>
          <a:r>
            <a:rPr lang="hu-HU" sz="1600" dirty="0" smtClean="0"/>
            <a:t> belüli kommunikáció</a:t>
          </a:r>
          <a:endParaRPr lang="hu-HU" sz="1600" dirty="0"/>
        </a:p>
      </dgm:t>
    </dgm:pt>
    <dgm:pt modelId="{04E3475F-B539-46B1-AB83-2C678245ADBB}" type="parTrans" cxnId="{F28256C7-4F18-4E6C-8DCC-4CF5F1896958}">
      <dgm:prSet/>
      <dgm:spPr/>
      <dgm:t>
        <a:bodyPr/>
        <a:lstStyle/>
        <a:p>
          <a:endParaRPr lang="hu-HU" sz="2000"/>
        </a:p>
      </dgm:t>
    </dgm:pt>
    <dgm:pt modelId="{00BBF894-7721-464E-8A66-8316BA8998C3}" type="sibTrans" cxnId="{F28256C7-4F18-4E6C-8DCC-4CF5F1896958}">
      <dgm:prSet/>
      <dgm:spPr/>
      <dgm:t>
        <a:bodyPr/>
        <a:lstStyle/>
        <a:p>
          <a:endParaRPr lang="hu-HU" sz="2000"/>
        </a:p>
      </dgm:t>
    </dgm:pt>
    <dgm:pt modelId="{4A05E8B1-330A-4F03-B017-06A358BFB9F7}">
      <dgm:prSet phldrT="[Szöveg]" custT="1"/>
      <dgm:spPr/>
      <dgm:t>
        <a:bodyPr/>
        <a:lstStyle/>
        <a:p>
          <a:r>
            <a:rPr lang="hu-HU" sz="1600" i="1" dirty="0" smtClean="0"/>
            <a:t>Keretekben</a:t>
          </a:r>
          <a:r>
            <a:rPr lang="hu-HU" sz="1600" dirty="0" smtClean="0"/>
            <a:t> kommunikál</a:t>
          </a:r>
          <a:endParaRPr lang="hu-HU" sz="1600" dirty="0"/>
        </a:p>
      </dgm:t>
    </dgm:pt>
    <dgm:pt modelId="{6D891572-D5B0-402E-8415-E451837AFD63}" type="parTrans" cxnId="{6D261751-AB44-4E18-9917-307D05777287}">
      <dgm:prSet/>
      <dgm:spPr/>
      <dgm:t>
        <a:bodyPr/>
        <a:lstStyle/>
        <a:p>
          <a:endParaRPr lang="hu-HU" sz="2000"/>
        </a:p>
      </dgm:t>
    </dgm:pt>
    <dgm:pt modelId="{01E5A816-0AEA-41EA-8874-361BE7950F68}" type="sibTrans" cxnId="{6D261751-AB44-4E18-9917-307D05777287}">
      <dgm:prSet/>
      <dgm:spPr/>
      <dgm:t>
        <a:bodyPr/>
        <a:lstStyle/>
        <a:p>
          <a:endParaRPr lang="hu-HU" sz="2000"/>
        </a:p>
      </dgm:t>
    </dgm:pt>
    <dgm:pt modelId="{6D3EB644-3222-4563-8D33-F6C70D69F25E}">
      <dgm:prSet phldrT="[Szöveg]" custT="1"/>
      <dgm:spPr/>
      <dgm:t>
        <a:bodyPr/>
        <a:lstStyle/>
        <a:p>
          <a:r>
            <a:rPr lang="hu-HU" sz="1600" dirty="0" smtClean="0"/>
            <a:t>Globálisan egyedi címzést használ (kivétel privát tartományok: 10.0.0.0/8, 192.168.0.0/16, 172.16.0.0/12)</a:t>
          </a:r>
          <a:endParaRPr lang="hu-HU" sz="1600" dirty="0"/>
        </a:p>
      </dgm:t>
    </dgm:pt>
    <dgm:pt modelId="{9369CC09-8EBB-4E10-AF7A-A8F5EBD2000C}" type="parTrans" cxnId="{980C4F7C-293E-402B-9FB2-582621086F43}">
      <dgm:prSet/>
      <dgm:spPr/>
      <dgm:t>
        <a:bodyPr/>
        <a:lstStyle/>
        <a:p>
          <a:endParaRPr lang="hu-HU" sz="2000"/>
        </a:p>
      </dgm:t>
    </dgm:pt>
    <dgm:pt modelId="{AEB2ABB2-FCFC-41FF-8929-1A9941F1CC1C}" type="sibTrans" cxnId="{980C4F7C-293E-402B-9FB2-582621086F43}">
      <dgm:prSet/>
      <dgm:spPr/>
      <dgm:t>
        <a:bodyPr/>
        <a:lstStyle/>
        <a:p>
          <a:endParaRPr lang="hu-HU" sz="2000"/>
        </a:p>
      </dgm:t>
    </dgm:pt>
    <dgm:pt modelId="{6314138F-4490-4E93-895F-6FB048546FDE}">
      <dgm:prSet phldrT="[Szöveg]" custT="1"/>
      <dgm:spPr/>
      <dgm:t>
        <a:bodyPr/>
        <a:lstStyle/>
        <a:p>
          <a:r>
            <a:rPr lang="hu-HU" sz="1600" i="1" dirty="0" smtClean="0"/>
            <a:t>Csomagokban </a:t>
          </a:r>
          <a:r>
            <a:rPr lang="hu-HU" sz="1600" dirty="0" smtClean="0"/>
            <a:t>kommunikál</a:t>
          </a:r>
          <a:endParaRPr lang="hu-HU" sz="1600" dirty="0"/>
        </a:p>
      </dgm:t>
    </dgm:pt>
    <dgm:pt modelId="{B932EF3A-2165-40F8-A05E-31E1402C0035}" type="parTrans" cxnId="{68B33333-9BA2-4730-A520-08B1839C9ECB}">
      <dgm:prSet/>
      <dgm:spPr/>
      <dgm:t>
        <a:bodyPr/>
        <a:lstStyle/>
        <a:p>
          <a:endParaRPr lang="hu-HU" sz="2000"/>
        </a:p>
      </dgm:t>
    </dgm:pt>
    <dgm:pt modelId="{4FFFF8B3-D934-4C8E-B00C-9EEEFC8C348F}" type="sibTrans" cxnId="{68B33333-9BA2-4730-A520-08B1839C9ECB}">
      <dgm:prSet/>
      <dgm:spPr/>
      <dgm:t>
        <a:bodyPr/>
        <a:lstStyle/>
        <a:p>
          <a:endParaRPr lang="hu-HU" sz="2000"/>
        </a:p>
      </dgm:t>
    </dgm:pt>
    <dgm:pt modelId="{C839997E-A27E-43BF-972A-43C2E2BCD8BA}">
      <dgm:prSet phldrT="[Szöveg]" custT="1"/>
      <dgm:spPr/>
      <dgm:t>
        <a:bodyPr/>
        <a:lstStyle/>
        <a:p>
          <a:r>
            <a:rPr lang="hu-HU" sz="2000" dirty="0" smtClean="0"/>
            <a:t>Szállítási réteg: TCP vagy UDP</a:t>
          </a:r>
        </a:p>
      </dgm:t>
    </dgm:pt>
    <dgm:pt modelId="{5CB14EB5-2836-4187-A513-7005352B2745}" type="parTrans" cxnId="{E5592332-B7B6-4144-8A2A-F9814A347AF5}">
      <dgm:prSet/>
      <dgm:spPr/>
      <dgm:t>
        <a:bodyPr/>
        <a:lstStyle/>
        <a:p>
          <a:endParaRPr lang="hu-HU" sz="2000"/>
        </a:p>
      </dgm:t>
    </dgm:pt>
    <dgm:pt modelId="{0042C536-9F8D-497D-91D7-5A4E42372AD0}" type="sibTrans" cxnId="{E5592332-B7B6-4144-8A2A-F9814A347AF5}">
      <dgm:prSet/>
      <dgm:spPr/>
      <dgm:t>
        <a:bodyPr/>
        <a:lstStyle/>
        <a:p>
          <a:endParaRPr lang="hu-HU" sz="2000"/>
        </a:p>
      </dgm:t>
    </dgm:pt>
    <dgm:pt modelId="{7AE66C07-A2BF-4EEF-B043-6859E81A901D}">
      <dgm:prSet phldrT="[Szöveg]" custT="1"/>
      <dgm:spPr/>
      <dgm:t>
        <a:bodyPr/>
        <a:lstStyle/>
        <a:p>
          <a:r>
            <a:rPr lang="hu-HU" sz="1600" dirty="0" smtClean="0"/>
            <a:t>Feladata, egy IP cím felett (több) szolgáltatás, kapcsolat kezelése</a:t>
          </a:r>
        </a:p>
      </dgm:t>
    </dgm:pt>
    <dgm:pt modelId="{5EDB2618-D94E-49CE-9988-830C70796E13}" type="parTrans" cxnId="{CE958E5C-E23C-4282-8BDB-044FD493D254}">
      <dgm:prSet/>
      <dgm:spPr/>
      <dgm:t>
        <a:bodyPr/>
        <a:lstStyle/>
        <a:p>
          <a:endParaRPr lang="hu-HU" sz="2000"/>
        </a:p>
      </dgm:t>
    </dgm:pt>
    <dgm:pt modelId="{E254E450-84BA-405D-8413-08A6EA4C1566}" type="sibTrans" cxnId="{CE958E5C-E23C-4282-8BDB-044FD493D254}">
      <dgm:prSet/>
      <dgm:spPr/>
      <dgm:t>
        <a:bodyPr/>
        <a:lstStyle/>
        <a:p>
          <a:endParaRPr lang="hu-HU" sz="2000"/>
        </a:p>
      </dgm:t>
    </dgm:pt>
    <dgm:pt modelId="{A6D7EF63-D0BA-4D90-A890-5EFD27ADF01D}">
      <dgm:prSet phldrT="[Szöveg]" custT="1"/>
      <dgm:spPr/>
      <dgm:t>
        <a:bodyPr/>
        <a:lstStyle/>
        <a:p>
          <a:r>
            <a:rPr lang="hu-HU" sz="1600" dirty="0" smtClean="0"/>
            <a:t>Másik feladat, csak TCP esetén: adatfolyam </a:t>
          </a:r>
          <a:r>
            <a:rPr lang="hu-HU" sz="1600" i="1" dirty="0" smtClean="0"/>
            <a:t>szegmensekre</a:t>
          </a:r>
          <a:r>
            <a:rPr lang="hu-HU" sz="1600" dirty="0" smtClean="0"/>
            <a:t> bontása és visszaállítása</a:t>
          </a:r>
        </a:p>
      </dgm:t>
    </dgm:pt>
    <dgm:pt modelId="{9719B821-88B2-44B4-B7CC-EE5462BAF282}" type="parTrans" cxnId="{BFA41433-3B43-481E-85C6-2E1486AF7C55}">
      <dgm:prSet/>
      <dgm:spPr/>
      <dgm:t>
        <a:bodyPr/>
        <a:lstStyle/>
        <a:p>
          <a:endParaRPr lang="hu-HU" sz="2000"/>
        </a:p>
      </dgm:t>
    </dgm:pt>
    <dgm:pt modelId="{F7D17433-82C8-4CC1-BE21-53EA49771A33}" type="sibTrans" cxnId="{BFA41433-3B43-481E-85C6-2E1486AF7C55}">
      <dgm:prSet/>
      <dgm:spPr/>
      <dgm:t>
        <a:bodyPr/>
        <a:lstStyle/>
        <a:p>
          <a:endParaRPr lang="hu-HU" sz="2000"/>
        </a:p>
      </dgm:t>
    </dgm:pt>
    <dgm:pt modelId="{50BD779B-AD51-4888-9A4B-41BA14C776D8}">
      <dgm:prSet phldrT="[Szöveg]" custT="1"/>
      <dgm:spPr/>
      <dgm:t>
        <a:bodyPr/>
        <a:lstStyle/>
        <a:p>
          <a:r>
            <a:rPr lang="hu-HU" sz="1600" dirty="0" smtClean="0"/>
            <a:t>A port szám azonosítja a kapcsolatot fenntartó folyamatokat a hálózaton (jól ismert portok)</a:t>
          </a:r>
        </a:p>
      </dgm:t>
    </dgm:pt>
    <dgm:pt modelId="{3EF93B15-2B95-4A06-8D76-A4DD56EC3F32}" type="parTrans" cxnId="{DCFE56CD-11EA-47FC-BE1F-F110CF57306F}">
      <dgm:prSet/>
      <dgm:spPr/>
      <dgm:t>
        <a:bodyPr/>
        <a:lstStyle/>
        <a:p>
          <a:endParaRPr lang="hu-HU" sz="2000"/>
        </a:p>
      </dgm:t>
    </dgm:pt>
    <dgm:pt modelId="{988DAE6E-9236-46E6-80DA-8517318AE4CE}" type="sibTrans" cxnId="{DCFE56CD-11EA-47FC-BE1F-F110CF57306F}">
      <dgm:prSet/>
      <dgm:spPr/>
      <dgm:t>
        <a:bodyPr/>
        <a:lstStyle/>
        <a:p>
          <a:endParaRPr lang="hu-HU" sz="2000"/>
        </a:p>
      </dgm:t>
    </dgm:pt>
    <dgm:pt modelId="{F0F5C57F-6A0A-45EA-82D7-0BD234EBF3EB}">
      <dgm:prSet phldrT="[Szöveg]" custT="1"/>
      <dgm:spPr/>
      <dgm:t>
        <a:bodyPr/>
        <a:lstStyle/>
        <a:p>
          <a:r>
            <a:rPr lang="hu-HU" sz="2000" dirty="0" smtClean="0"/>
            <a:t>Alkalmazási réteg: pl. HTTP vagy SSH, stb.</a:t>
          </a:r>
        </a:p>
      </dgm:t>
    </dgm:pt>
    <dgm:pt modelId="{CF0FF966-325C-411E-82D5-522854574FCC}" type="parTrans" cxnId="{4858518A-0EEF-4760-A15B-C28E56ADDC55}">
      <dgm:prSet/>
      <dgm:spPr/>
      <dgm:t>
        <a:bodyPr/>
        <a:lstStyle/>
        <a:p>
          <a:endParaRPr lang="hu-HU" sz="2000"/>
        </a:p>
      </dgm:t>
    </dgm:pt>
    <dgm:pt modelId="{23C09B04-8816-4EAF-BEEF-368B1D876F83}" type="sibTrans" cxnId="{4858518A-0EEF-4760-A15B-C28E56ADDC55}">
      <dgm:prSet/>
      <dgm:spPr/>
      <dgm:t>
        <a:bodyPr/>
        <a:lstStyle/>
        <a:p>
          <a:endParaRPr lang="hu-HU" sz="2000"/>
        </a:p>
      </dgm:t>
    </dgm:pt>
    <dgm:pt modelId="{9148F14A-FA47-4136-8FBB-81155BF71175}">
      <dgm:prSet phldrT="[Szöveg]" custT="1"/>
      <dgm:spPr/>
      <dgm:t>
        <a:bodyPr/>
        <a:lstStyle/>
        <a:p>
          <a:r>
            <a:rPr lang="hu-HU" sz="1600" dirty="0" smtClean="0"/>
            <a:t>Feladatnak, szolgáltatás protokollnak megfelelő üzenetek</a:t>
          </a:r>
        </a:p>
      </dgm:t>
    </dgm:pt>
    <dgm:pt modelId="{7321C52F-23F7-4BA5-B49E-16395DD6068F}" type="parTrans" cxnId="{64EF739D-9A6D-47BA-B2DB-29E192070B49}">
      <dgm:prSet/>
      <dgm:spPr/>
      <dgm:t>
        <a:bodyPr/>
        <a:lstStyle/>
        <a:p>
          <a:endParaRPr lang="hu-HU" sz="2000"/>
        </a:p>
      </dgm:t>
    </dgm:pt>
    <dgm:pt modelId="{014A5D88-461F-4FFF-A4FE-A1D073B9E871}" type="sibTrans" cxnId="{64EF739D-9A6D-47BA-B2DB-29E192070B49}">
      <dgm:prSet/>
      <dgm:spPr/>
      <dgm:t>
        <a:bodyPr/>
        <a:lstStyle/>
        <a:p>
          <a:endParaRPr lang="hu-HU" sz="2000"/>
        </a:p>
      </dgm:t>
    </dgm:pt>
    <dgm:pt modelId="{422F03C3-4E8A-4333-84E1-7DA66159C872}" type="pres">
      <dgm:prSet presAssocID="{B773B760-2F86-4E8A-A1E0-8BD5341952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B2DAE5F-74E5-40C8-B7E0-D0E2BEE1EAC2}" type="pres">
      <dgm:prSet presAssocID="{F0F5C57F-6A0A-45EA-82D7-0BD234EBF3E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BF7A4D-3F21-4622-B9D0-E19D15A4C023}" type="pres">
      <dgm:prSet presAssocID="{F0F5C57F-6A0A-45EA-82D7-0BD234EBF3EB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001EB0-D5F2-46AB-A6C9-858A4839735C}" type="pres">
      <dgm:prSet presAssocID="{C839997E-A27E-43BF-972A-43C2E2BCD8B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50EA5A9-D4CF-4A15-AE38-04BC2E562E38}" type="pres">
      <dgm:prSet presAssocID="{C839997E-A27E-43BF-972A-43C2E2BCD8BA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A313BE-E62E-44B4-B9C8-9E3509080EF8}" type="pres">
      <dgm:prSet presAssocID="{3E63B0FF-5CEE-4081-8993-484FC298A12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D4EFAC-D47B-4C0B-8839-C23842530A2E}" type="pres">
      <dgm:prSet presAssocID="{3E63B0FF-5CEE-4081-8993-484FC298A12C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2B3001-1E3C-4FB6-9934-80FF7582CE7E}" type="pres">
      <dgm:prSet presAssocID="{2D6E7ADE-5BB4-48C9-B9EF-28784E1E799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4E31E4-D579-4D41-8E21-6D934F6F5332}" type="pres">
      <dgm:prSet presAssocID="{2D6E7ADE-5BB4-48C9-B9EF-28784E1E7991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F45DFA-2666-481D-B43A-03FF1A7D35DB}" type="pres">
      <dgm:prSet presAssocID="{C60ADC33-8D13-44A4-A1DF-934D42AEDA0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2D82C5-2C89-4A52-9592-EAE0BC85FA1D}" type="pres">
      <dgm:prSet presAssocID="{C60ADC33-8D13-44A4-A1DF-934D42AEDA01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28256C7-4F18-4E6C-8DCC-4CF5F1896958}" srcId="{2D6E7ADE-5BB4-48C9-B9EF-28784E1E7991}" destId="{F9E7986F-EDEF-483D-B30A-275D8039870D}" srcOrd="1" destOrd="0" parTransId="{04E3475F-B539-46B1-AB83-2C678245ADBB}" sibTransId="{00BBF894-7721-464E-8A66-8316BA8998C3}"/>
    <dgm:cxn modelId="{C790B158-2C5A-460A-97BB-9917EAC0491C}" srcId="{C60ADC33-8D13-44A4-A1DF-934D42AEDA01}" destId="{0EF2BE78-8771-4AE0-BCCE-E270D80C369F}" srcOrd="0" destOrd="0" parTransId="{41468529-3D43-4769-8FE5-B2C5096F515B}" sibTransId="{A84E767F-FA35-4D4D-862C-FFBDF62F0194}"/>
    <dgm:cxn modelId="{9B413E54-1057-4FE6-9A04-86CC1A44733F}" srcId="{B773B760-2F86-4E8A-A1E0-8BD53419523F}" destId="{3E63B0FF-5CEE-4081-8993-484FC298A12C}" srcOrd="2" destOrd="0" parTransId="{38F73761-03DB-4B1E-A1DB-CC8910CACF47}" sibTransId="{C876BDCF-8E25-474F-9A03-1A77FFA22028}"/>
    <dgm:cxn modelId="{68B33333-9BA2-4730-A520-08B1839C9ECB}" srcId="{3E63B0FF-5CEE-4081-8993-484FC298A12C}" destId="{6314138F-4490-4E93-895F-6FB048546FDE}" srcOrd="2" destOrd="0" parTransId="{B932EF3A-2165-40F8-A05E-31E1402C0035}" sibTransId="{4FFFF8B3-D934-4C8E-B00C-9EEEFC8C348F}"/>
    <dgm:cxn modelId="{980C4F7C-293E-402B-9FB2-582621086F43}" srcId="{3E63B0FF-5CEE-4081-8993-484FC298A12C}" destId="{6D3EB644-3222-4563-8D33-F6C70D69F25E}" srcOrd="1" destOrd="0" parTransId="{9369CC09-8EBB-4E10-AF7A-A8F5EBD2000C}" sibTransId="{AEB2ABB2-FCFC-41FF-8929-1A9941F1CC1C}"/>
    <dgm:cxn modelId="{4515EAEE-B72A-4D79-9F07-05D6530B0A57}" type="presOf" srcId="{6314138F-4490-4E93-895F-6FB048546FDE}" destId="{F7D4EFAC-D47B-4C0B-8839-C23842530A2E}" srcOrd="0" destOrd="2" presId="urn:microsoft.com/office/officeart/2005/8/layout/vList2"/>
    <dgm:cxn modelId="{889E7036-F7D1-40C5-85A5-88C940A64D0A}" type="presOf" srcId="{1872E1A4-4BD2-4D57-B6DC-5282554CFCA9}" destId="{F7D4EFAC-D47B-4C0B-8839-C23842530A2E}" srcOrd="0" destOrd="0" presId="urn:microsoft.com/office/officeart/2005/8/layout/vList2"/>
    <dgm:cxn modelId="{DCFE56CD-11EA-47FC-BE1F-F110CF57306F}" srcId="{C839997E-A27E-43BF-972A-43C2E2BCD8BA}" destId="{50BD779B-AD51-4888-9A4B-41BA14C776D8}" srcOrd="1" destOrd="0" parTransId="{3EF93B15-2B95-4A06-8D76-A4DD56EC3F32}" sibTransId="{988DAE6E-9236-46E6-80DA-8517318AE4CE}"/>
    <dgm:cxn modelId="{4AB8AD23-6E04-48F7-A924-3BA6E0ED197D}" type="presOf" srcId="{0EF2BE78-8771-4AE0-BCCE-E270D80C369F}" destId="{7E2D82C5-2C89-4A52-9592-EAE0BC85FA1D}" srcOrd="0" destOrd="0" presId="urn:microsoft.com/office/officeart/2005/8/layout/vList2"/>
    <dgm:cxn modelId="{B498F766-5974-44D0-A291-2ED8001CED07}" srcId="{B773B760-2F86-4E8A-A1E0-8BD53419523F}" destId="{C60ADC33-8D13-44A4-A1DF-934D42AEDA01}" srcOrd="4" destOrd="0" parTransId="{39586CE0-C9BC-4C1A-A50B-D6B545206FB9}" sibTransId="{90B43BBA-CCC2-4F6D-A101-B4E01E60BAF2}"/>
    <dgm:cxn modelId="{4E777F3D-55F9-4F02-93E2-B1508618F7E6}" type="presOf" srcId="{7AE66C07-A2BF-4EEF-B043-6859E81A901D}" destId="{650EA5A9-D4CF-4A15-AE38-04BC2E562E38}" srcOrd="0" destOrd="0" presId="urn:microsoft.com/office/officeart/2005/8/layout/vList2"/>
    <dgm:cxn modelId="{4858518A-0EEF-4760-A15B-C28E56ADDC55}" srcId="{B773B760-2F86-4E8A-A1E0-8BD53419523F}" destId="{F0F5C57F-6A0A-45EA-82D7-0BD234EBF3EB}" srcOrd="0" destOrd="0" parTransId="{CF0FF966-325C-411E-82D5-522854574FCC}" sibTransId="{23C09B04-8816-4EAF-BEEF-368B1D876F83}"/>
    <dgm:cxn modelId="{87EB35E6-AF8F-4B9E-A4F6-80AA7CBB1784}" type="presOf" srcId="{B773B760-2F86-4E8A-A1E0-8BD53419523F}" destId="{422F03C3-4E8A-4333-84E1-7DA66159C872}" srcOrd="0" destOrd="0" presId="urn:microsoft.com/office/officeart/2005/8/layout/vList2"/>
    <dgm:cxn modelId="{B4BEA21B-10EA-4C63-A788-B4EB3189BA2F}" type="presOf" srcId="{50BD779B-AD51-4888-9A4B-41BA14C776D8}" destId="{650EA5A9-D4CF-4A15-AE38-04BC2E562E38}" srcOrd="0" destOrd="1" presId="urn:microsoft.com/office/officeart/2005/8/layout/vList2"/>
    <dgm:cxn modelId="{53499949-5E56-4979-8D9B-CEEE23ADF687}" type="presOf" srcId="{F0F5C57F-6A0A-45EA-82D7-0BD234EBF3EB}" destId="{5B2DAE5F-74E5-40C8-B7E0-D0E2BEE1EAC2}" srcOrd="0" destOrd="0" presId="urn:microsoft.com/office/officeart/2005/8/layout/vList2"/>
    <dgm:cxn modelId="{F8BD0470-0574-461F-89C1-3AD8FE758CBF}" type="presOf" srcId="{2D6E7ADE-5BB4-48C9-B9EF-28784E1E7991}" destId="{9F2B3001-1E3C-4FB6-9934-80FF7582CE7E}" srcOrd="0" destOrd="0" presId="urn:microsoft.com/office/officeart/2005/8/layout/vList2"/>
    <dgm:cxn modelId="{BA961B8C-830C-47ED-B172-597879DF50C6}" type="presOf" srcId="{6D3EB644-3222-4563-8D33-F6C70D69F25E}" destId="{F7D4EFAC-D47B-4C0B-8839-C23842530A2E}" srcOrd="0" destOrd="1" presId="urn:microsoft.com/office/officeart/2005/8/layout/vList2"/>
    <dgm:cxn modelId="{B9E58F9F-B7EB-4465-9759-105B95EAAF9C}" type="presOf" srcId="{C839997E-A27E-43BF-972A-43C2E2BCD8BA}" destId="{97001EB0-D5F2-46AB-A6C9-858A4839735C}" srcOrd="0" destOrd="0" presId="urn:microsoft.com/office/officeart/2005/8/layout/vList2"/>
    <dgm:cxn modelId="{A40EF9A2-4BF1-4266-BFE7-06EF54125E98}" type="presOf" srcId="{C60ADC33-8D13-44A4-A1DF-934D42AEDA01}" destId="{F7F45DFA-2666-481D-B43A-03FF1A7D35DB}" srcOrd="0" destOrd="0" presId="urn:microsoft.com/office/officeart/2005/8/layout/vList2"/>
    <dgm:cxn modelId="{64EF739D-9A6D-47BA-B2DB-29E192070B49}" srcId="{F0F5C57F-6A0A-45EA-82D7-0BD234EBF3EB}" destId="{9148F14A-FA47-4136-8FBB-81155BF71175}" srcOrd="0" destOrd="0" parTransId="{7321C52F-23F7-4BA5-B49E-16395DD6068F}" sibTransId="{014A5D88-461F-4FFF-A4FE-A1D073B9E871}"/>
    <dgm:cxn modelId="{6D261751-AB44-4E18-9917-307D05777287}" srcId="{2D6E7ADE-5BB4-48C9-B9EF-28784E1E7991}" destId="{4A05E8B1-330A-4F03-B017-06A358BFB9F7}" srcOrd="2" destOrd="0" parTransId="{6D891572-D5B0-402E-8415-E451837AFD63}" sibTransId="{01E5A816-0AEA-41EA-8874-361BE7950F68}"/>
    <dgm:cxn modelId="{E5592332-B7B6-4144-8A2A-F9814A347AF5}" srcId="{B773B760-2F86-4E8A-A1E0-8BD53419523F}" destId="{C839997E-A27E-43BF-972A-43C2E2BCD8BA}" srcOrd="1" destOrd="0" parTransId="{5CB14EB5-2836-4187-A513-7005352B2745}" sibTransId="{0042C536-9F8D-497D-91D7-5A4E42372AD0}"/>
    <dgm:cxn modelId="{F53960D8-E8A9-416E-BB7B-68B02321E602}" type="presOf" srcId="{3924523B-B2D5-4F24-B3FF-48EA1E42BC63}" destId="{434E31E4-D579-4D41-8E21-6D934F6F5332}" srcOrd="0" destOrd="0" presId="urn:microsoft.com/office/officeart/2005/8/layout/vList2"/>
    <dgm:cxn modelId="{9D32AE47-3100-4AD0-BD6A-73DBB130C51E}" type="presOf" srcId="{9148F14A-FA47-4136-8FBB-81155BF71175}" destId="{D3BF7A4D-3F21-4622-B9D0-E19D15A4C023}" srcOrd="0" destOrd="0" presId="urn:microsoft.com/office/officeart/2005/8/layout/vList2"/>
    <dgm:cxn modelId="{6A45366F-2DDA-4E2E-BF65-916634E79E18}" srcId="{2D6E7ADE-5BB4-48C9-B9EF-28784E1E7991}" destId="{3924523B-B2D5-4F24-B3FF-48EA1E42BC63}" srcOrd="0" destOrd="0" parTransId="{0647EC66-3173-4CFC-9776-274B3D191C3E}" sibTransId="{A1EC1C09-6A33-4FEC-8EB0-9E310EFE5100}"/>
    <dgm:cxn modelId="{9995BCBC-1DC7-4F62-A0E8-85C449A1B40D}" type="presOf" srcId="{3E63B0FF-5CEE-4081-8993-484FC298A12C}" destId="{4BA313BE-E62E-44B4-B9C8-9E3509080EF8}" srcOrd="0" destOrd="0" presId="urn:microsoft.com/office/officeart/2005/8/layout/vList2"/>
    <dgm:cxn modelId="{BFA41433-3B43-481E-85C6-2E1486AF7C55}" srcId="{C839997E-A27E-43BF-972A-43C2E2BCD8BA}" destId="{A6D7EF63-D0BA-4D90-A890-5EFD27ADF01D}" srcOrd="2" destOrd="0" parTransId="{9719B821-88B2-44B4-B7CC-EE5462BAF282}" sibTransId="{F7D17433-82C8-4CC1-BE21-53EA49771A33}"/>
    <dgm:cxn modelId="{CE958E5C-E23C-4282-8BDB-044FD493D254}" srcId="{C839997E-A27E-43BF-972A-43C2E2BCD8BA}" destId="{7AE66C07-A2BF-4EEF-B043-6859E81A901D}" srcOrd="0" destOrd="0" parTransId="{5EDB2618-D94E-49CE-9988-830C70796E13}" sibTransId="{E254E450-84BA-405D-8413-08A6EA4C1566}"/>
    <dgm:cxn modelId="{ABDDF140-56D2-43A5-A2A5-E097E2D92C55}" type="presOf" srcId="{A6D7EF63-D0BA-4D90-A890-5EFD27ADF01D}" destId="{650EA5A9-D4CF-4A15-AE38-04BC2E562E38}" srcOrd="0" destOrd="2" presId="urn:microsoft.com/office/officeart/2005/8/layout/vList2"/>
    <dgm:cxn modelId="{C6F98B69-1BEC-42FA-9509-E50F97C26D1C}" type="presOf" srcId="{4A05E8B1-330A-4F03-B017-06A358BFB9F7}" destId="{434E31E4-D579-4D41-8E21-6D934F6F5332}" srcOrd="0" destOrd="2" presId="urn:microsoft.com/office/officeart/2005/8/layout/vList2"/>
    <dgm:cxn modelId="{9C869E53-4983-4667-8777-26DD09DCAEC5}" type="presOf" srcId="{F9E7986F-EDEF-483D-B30A-275D8039870D}" destId="{434E31E4-D579-4D41-8E21-6D934F6F5332}" srcOrd="0" destOrd="1" presId="urn:microsoft.com/office/officeart/2005/8/layout/vList2"/>
    <dgm:cxn modelId="{15EAF717-73F3-4D03-A514-32F269125F03}" srcId="{3E63B0FF-5CEE-4081-8993-484FC298A12C}" destId="{1872E1A4-4BD2-4D57-B6DC-5282554CFCA9}" srcOrd="0" destOrd="0" parTransId="{C6AA1441-C909-457D-A812-09E3F13CD27B}" sibTransId="{F24256D4-0EA3-4CD7-A013-065FD3139F59}"/>
    <dgm:cxn modelId="{95445BE8-4961-4DB3-813E-CB289F7928FB}" srcId="{B773B760-2F86-4E8A-A1E0-8BD53419523F}" destId="{2D6E7ADE-5BB4-48C9-B9EF-28784E1E7991}" srcOrd="3" destOrd="0" parTransId="{3E4087BB-6058-4971-B2F6-479C23C59F02}" sibTransId="{9186DCF7-5728-4B1C-9BEB-3BAED942CC2A}"/>
    <dgm:cxn modelId="{F8DB0EC8-9CBC-4968-8182-8C54B6D59923}" type="presParOf" srcId="{422F03C3-4E8A-4333-84E1-7DA66159C872}" destId="{5B2DAE5F-74E5-40C8-B7E0-D0E2BEE1EAC2}" srcOrd="0" destOrd="0" presId="urn:microsoft.com/office/officeart/2005/8/layout/vList2"/>
    <dgm:cxn modelId="{69A897E5-0F40-4D66-ABEE-8AD8312E9669}" type="presParOf" srcId="{422F03C3-4E8A-4333-84E1-7DA66159C872}" destId="{D3BF7A4D-3F21-4622-B9D0-E19D15A4C023}" srcOrd="1" destOrd="0" presId="urn:microsoft.com/office/officeart/2005/8/layout/vList2"/>
    <dgm:cxn modelId="{F809D2F3-F179-431E-A661-9A448317C169}" type="presParOf" srcId="{422F03C3-4E8A-4333-84E1-7DA66159C872}" destId="{97001EB0-D5F2-46AB-A6C9-858A4839735C}" srcOrd="2" destOrd="0" presId="urn:microsoft.com/office/officeart/2005/8/layout/vList2"/>
    <dgm:cxn modelId="{7DCCF994-EF53-4B1F-BC86-C6C89F2D79D7}" type="presParOf" srcId="{422F03C3-4E8A-4333-84E1-7DA66159C872}" destId="{650EA5A9-D4CF-4A15-AE38-04BC2E562E38}" srcOrd="3" destOrd="0" presId="urn:microsoft.com/office/officeart/2005/8/layout/vList2"/>
    <dgm:cxn modelId="{D438EF98-28FD-417C-B067-6E1FDAB9B1EB}" type="presParOf" srcId="{422F03C3-4E8A-4333-84E1-7DA66159C872}" destId="{4BA313BE-E62E-44B4-B9C8-9E3509080EF8}" srcOrd="4" destOrd="0" presId="urn:microsoft.com/office/officeart/2005/8/layout/vList2"/>
    <dgm:cxn modelId="{5D889D87-FC4A-49B7-8985-5884D1DA31BA}" type="presParOf" srcId="{422F03C3-4E8A-4333-84E1-7DA66159C872}" destId="{F7D4EFAC-D47B-4C0B-8839-C23842530A2E}" srcOrd="5" destOrd="0" presId="urn:microsoft.com/office/officeart/2005/8/layout/vList2"/>
    <dgm:cxn modelId="{67F19300-CF08-4E48-BBE0-F5F375ABCAF3}" type="presParOf" srcId="{422F03C3-4E8A-4333-84E1-7DA66159C872}" destId="{9F2B3001-1E3C-4FB6-9934-80FF7582CE7E}" srcOrd="6" destOrd="0" presId="urn:microsoft.com/office/officeart/2005/8/layout/vList2"/>
    <dgm:cxn modelId="{2086C0E3-5F80-42B6-AFC8-74894106011D}" type="presParOf" srcId="{422F03C3-4E8A-4333-84E1-7DA66159C872}" destId="{434E31E4-D579-4D41-8E21-6D934F6F5332}" srcOrd="7" destOrd="0" presId="urn:microsoft.com/office/officeart/2005/8/layout/vList2"/>
    <dgm:cxn modelId="{0FBD97B8-18CD-45F9-BD31-820B75FA3AE1}" type="presParOf" srcId="{422F03C3-4E8A-4333-84E1-7DA66159C872}" destId="{F7F45DFA-2666-481D-B43A-03FF1A7D35DB}" srcOrd="8" destOrd="0" presId="urn:microsoft.com/office/officeart/2005/8/layout/vList2"/>
    <dgm:cxn modelId="{0F332DF6-856B-404F-BFAF-DAC1C0A69391}" type="presParOf" srcId="{422F03C3-4E8A-4333-84E1-7DA66159C872}" destId="{7E2D82C5-2C89-4A52-9592-EAE0BC85FA1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0EBC5-7C8B-47CC-8021-E1879C8A9BA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038AB6E0-A2DC-45EA-84A4-E2BCA7437EB4}">
      <dgm:prSet phldrT="[Szöveg]"/>
      <dgm:spPr/>
      <dgm:t>
        <a:bodyPr/>
        <a:lstStyle/>
        <a:p>
          <a:r>
            <a:rPr lang="hu-HU" dirty="0" smtClean="0"/>
            <a:t>TCP/* → </a:t>
          </a:r>
          <a:r>
            <a:rPr lang="hu-HU" dirty="0" err="1" smtClean="0"/>
            <a:t>TCP</a:t>
          </a:r>
          <a:r>
            <a:rPr lang="hu-HU" dirty="0" smtClean="0"/>
            <a:t>/22 (SSH)</a:t>
          </a:r>
          <a:endParaRPr lang="hu-HU" dirty="0"/>
        </a:p>
      </dgm:t>
    </dgm:pt>
    <dgm:pt modelId="{E01D9FA0-902C-422C-8077-484CD35B46A6}" type="parTrans" cxnId="{B7CE23DF-5575-4FE8-B1D5-AE78BD1A4C3E}">
      <dgm:prSet/>
      <dgm:spPr/>
      <dgm:t>
        <a:bodyPr/>
        <a:lstStyle/>
        <a:p>
          <a:endParaRPr lang="hu-HU"/>
        </a:p>
      </dgm:t>
    </dgm:pt>
    <dgm:pt modelId="{A0B877C6-128D-423A-97BB-4972C8B53E66}" type="sibTrans" cxnId="{B7CE23DF-5575-4FE8-B1D5-AE78BD1A4C3E}">
      <dgm:prSet/>
      <dgm:spPr/>
      <dgm:t>
        <a:bodyPr/>
        <a:lstStyle/>
        <a:p>
          <a:endParaRPr lang="hu-HU"/>
        </a:p>
      </dgm:t>
    </dgm:pt>
    <dgm:pt modelId="{E5D9E400-9C86-413F-B257-28A8B510517F}">
      <dgm:prSet phldrT="[Szöveg]"/>
      <dgm:spPr/>
      <dgm:t>
        <a:bodyPr/>
        <a:lstStyle/>
        <a:p>
          <a:r>
            <a:rPr lang="hu-HU" dirty="0" smtClean="0"/>
            <a:t>IP DC →152.66.252.250</a:t>
          </a:r>
          <a:endParaRPr lang="hu-HU" dirty="0"/>
        </a:p>
      </dgm:t>
    </dgm:pt>
    <dgm:pt modelId="{02DADB1D-B5C8-4C4B-92F6-1F13157A6F71}" type="parTrans" cxnId="{E5163C98-AD90-4F4F-9D92-4ECF505C7C81}">
      <dgm:prSet/>
      <dgm:spPr/>
      <dgm:t>
        <a:bodyPr/>
        <a:lstStyle/>
        <a:p>
          <a:endParaRPr lang="hu-HU"/>
        </a:p>
      </dgm:t>
    </dgm:pt>
    <dgm:pt modelId="{CDE15CBD-BCA9-4365-A20F-0DFB74C93AC4}" type="sibTrans" cxnId="{E5163C98-AD90-4F4F-9D92-4ECF505C7C81}">
      <dgm:prSet/>
      <dgm:spPr/>
      <dgm:t>
        <a:bodyPr/>
        <a:lstStyle/>
        <a:p>
          <a:endParaRPr lang="hu-HU"/>
        </a:p>
      </dgm:t>
    </dgm:pt>
    <dgm:pt modelId="{7B6BA367-A011-473D-867E-891D2F245B2F}">
      <dgm:prSet phldrT="[Szöveg]"/>
      <dgm:spPr/>
      <dgm:t>
        <a:bodyPr/>
        <a:lstStyle/>
        <a:p>
          <a:r>
            <a:rPr lang="hu-HU" dirty="0" smtClean="0"/>
            <a:t>Ethernet DC → 00:50:56:9E:71:A9 </a:t>
          </a:r>
          <a:endParaRPr lang="hu-HU" dirty="0"/>
        </a:p>
      </dgm:t>
    </dgm:pt>
    <dgm:pt modelId="{7909C5CE-D70A-4725-A0DA-09305F25E1E3}" type="parTrans" cxnId="{A3BB361C-A56D-4132-948B-630F70A6A275}">
      <dgm:prSet/>
      <dgm:spPr/>
      <dgm:t>
        <a:bodyPr/>
        <a:lstStyle/>
        <a:p>
          <a:endParaRPr lang="hu-HU"/>
        </a:p>
      </dgm:t>
    </dgm:pt>
    <dgm:pt modelId="{86ABC927-4E09-4D3F-AFCE-25A14DEFD490}" type="sibTrans" cxnId="{A3BB361C-A56D-4132-948B-630F70A6A275}">
      <dgm:prSet/>
      <dgm:spPr/>
      <dgm:t>
        <a:bodyPr/>
        <a:lstStyle/>
        <a:p>
          <a:endParaRPr lang="hu-HU"/>
        </a:p>
      </dgm:t>
    </dgm:pt>
    <dgm:pt modelId="{6F2E594A-8181-4462-80AC-234947062023}" type="pres">
      <dgm:prSet presAssocID="{8490EBC5-7C8B-47CC-8021-E1879C8A9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35A3606-F203-4650-8127-229428B3B430}" type="pres">
      <dgm:prSet presAssocID="{038AB6E0-A2DC-45EA-84A4-E2BCA7437E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D8BC6B-6C08-46D1-9FBF-9B7DA43BF1F5}" type="pres">
      <dgm:prSet presAssocID="{A0B877C6-128D-423A-97BB-4972C8B53E66}" presName="spacer" presStyleCnt="0"/>
      <dgm:spPr/>
    </dgm:pt>
    <dgm:pt modelId="{A6AD975D-EE40-479B-8684-F2BA280616EB}" type="pres">
      <dgm:prSet presAssocID="{E5D9E400-9C86-413F-B257-28A8B51051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FCA171-10D6-4E84-A0E9-C1A0336715DE}" type="pres">
      <dgm:prSet presAssocID="{CDE15CBD-BCA9-4365-A20F-0DFB74C93AC4}" presName="spacer" presStyleCnt="0"/>
      <dgm:spPr/>
    </dgm:pt>
    <dgm:pt modelId="{BF6CCB57-C60F-4B7D-BBEA-C9AC38319819}" type="pres">
      <dgm:prSet presAssocID="{7B6BA367-A011-473D-867E-891D2F245B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7BE3DC0-FAFC-47FD-A56B-BB4B1B93269C}" type="presOf" srcId="{8490EBC5-7C8B-47CC-8021-E1879C8A9BA9}" destId="{6F2E594A-8181-4462-80AC-234947062023}" srcOrd="0" destOrd="0" presId="urn:microsoft.com/office/officeart/2005/8/layout/vList2"/>
    <dgm:cxn modelId="{A3BB361C-A56D-4132-948B-630F70A6A275}" srcId="{8490EBC5-7C8B-47CC-8021-E1879C8A9BA9}" destId="{7B6BA367-A011-473D-867E-891D2F245B2F}" srcOrd="2" destOrd="0" parTransId="{7909C5CE-D70A-4725-A0DA-09305F25E1E3}" sibTransId="{86ABC927-4E09-4D3F-AFCE-25A14DEFD490}"/>
    <dgm:cxn modelId="{B7CE23DF-5575-4FE8-B1D5-AE78BD1A4C3E}" srcId="{8490EBC5-7C8B-47CC-8021-E1879C8A9BA9}" destId="{038AB6E0-A2DC-45EA-84A4-E2BCA7437EB4}" srcOrd="0" destOrd="0" parTransId="{E01D9FA0-902C-422C-8077-484CD35B46A6}" sibTransId="{A0B877C6-128D-423A-97BB-4972C8B53E66}"/>
    <dgm:cxn modelId="{5A5A3368-B745-472C-97D3-01060EB00578}" type="presOf" srcId="{E5D9E400-9C86-413F-B257-28A8B510517F}" destId="{A6AD975D-EE40-479B-8684-F2BA280616EB}" srcOrd="0" destOrd="0" presId="urn:microsoft.com/office/officeart/2005/8/layout/vList2"/>
    <dgm:cxn modelId="{41751BA2-5C06-48FF-B335-DDECCEA1A58C}" type="presOf" srcId="{038AB6E0-A2DC-45EA-84A4-E2BCA7437EB4}" destId="{735A3606-F203-4650-8127-229428B3B430}" srcOrd="0" destOrd="0" presId="urn:microsoft.com/office/officeart/2005/8/layout/vList2"/>
    <dgm:cxn modelId="{589AF3CE-8931-4E9A-8334-436BB352407D}" type="presOf" srcId="{7B6BA367-A011-473D-867E-891D2F245B2F}" destId="{BF6CCB57-C60F-4B7D-BBEA-C9AC38319819}" srcOrd="0" destOrd="0" presId="urn:microsoft.com/office/officeart/2005/8/layout/vList2"/>
    <dgm:cxn modelId="{E5163C98-AD90-4F4F-9D92-4ECF505C7C81}" srcId="{8490EBC5-7C8B-47CC-8021-E1879C8A9BA9}" destId="{E5D9E400-9C86-413F-B257-28A8B510517F}" srcOrd="1" destOrd="0" parTransId="{02DADB1D-B5C8-4C4B-92F6-1F13157A6F71}" sibTransId="{CDE15CBD-BCA9-4365-A20F-0DFB74C93AC4}"/>
    <dgm:cxn modelId="{5A175C97-BE4B-4E9A-B8D3-A4CD60526E58}" type="presParOf" srcId="{6F2E594A-8181-4462-80AC-234947062023}" destId="{735A3606-F203-4650-8127-229428B3B430}" srcOrd="0" destOrd="0" presId="urn:microsoft.com/office/officeart/2005/8/layout/vList2"/>
    <dgm:cxn modelId="{86046CB2-85DC-4D16-A2FD-8BA0C264312B}" type="presParOf" srcId="{6F2E594A-8181-4462-80AC-234947062023}" destId="{14D8BC6B-6C08-46D1-9FBF-9B7DA43BF1F5}" srcOrd="1" destOrd="0" presId="urn:microsoft.com/office/officeart/2005/8/layout/vList2"/>
    <dgm:cxn modelId="{3FB2BE7D-F576-4C89-A488-E5594A612309}" type="presParOf" srcId="{6F2E594A-8181-4462-80AC-234947062023}" destId="{A6AD975D-EE40-479B-8684-F2BA280616EB}" srcOrd="2" destOrd="0" presId="urn:microsoft.com/office/officeart/2005/8/layout/vList2"/>
    <dgm:cxn modelId="{DFC111B1-000B-46B6-861F-80DC0C908CA2}" type="presParOf" srcId="{6F2E594A-8181-4462-80AC-234947062023}" destId="{B6FCA171-10D6-4E84-A0E9-C1A0336715DE}" srcOrd="3" destOrd="0" presId="urn:microsoft.com/office/officeart/2005/8/layout/vList2"/>
    <dgm:cxn modelId="{F23DD3A6-A043-4A40-B5C0-999DFA1D33C6}" type="presParOf" srcId="{6F2E594A-8181-4462-80AC-234947062023}" destId="{BF6CCB57-C60F-4B7D-BBEA-C9AC383198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90EBC5-7C8B-47CC-8021-E1879C8A9BA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038AB6E0-A2DC-45EA-84A4-E2BCA7437EB4}">
      <dgm:prSet phldrT="[Szöveg]"/>
      <dgm:spPr/>
      <dgm:t>
        <a:bodyPr/>
        <a:lstStyle/>
        <a:p>
          <a:r>
            <a:rPr lang="hu-HU" dirty="0" smtClean="0"/>
            <a:t>TCP/22 (SSH) </a:t>
          </a:r>
          <a:r>
            <a:rPr lang="hu-HU" dirty="0" smtClean="0">
              <a:latin typeface="Calibri"/>
            </a:rPr>
            <a:t>←</a:t>
          </a:r>
          <a:r>
            <a:rPr lang="hu-HU" dirty="0" smtClean="0"/>
            <a:t> TCP/*</a:t>
          </a:r>
          <a:endParaRPr lang="hu-HU" dirty="0"/>
        </a:p>
      </dgm:t>
    </dgm:pt>
    <dgm:pt modelId="{E01D9FA0-902C-422C-8077-484CD35B46A6}" type="parTrans" cxnId="{B7CE23DF-5575-4FE8-B1D5-AE78BD1A4C3E}">
      <dgm:prSet/>
      <dgm:spPr/>
      <dgm:t>
        <a:bodyPr/>
        <a:lstStyle/>
        <a:p>
          <a:endParaRPr lang="hu-HU"/>
        </a:p>
      </dgm:t>
    </dgm:pt>
    <dgm:pt modelId="{A0B877C6-128D-423A-97BB-4972C8B53E66}" type="sibTrans" cxnId="{B7CE23DF-5575-4FE8-B1D5-AE78BD1A4C3E}">
      <dgm:prSet/>
      <dgm:spPr/>
      <dgm:t>
        <a:bodyPr/>
        <a:lstStyle/>
        <a:p>
          <a:endParaRPr lang="hu-HU"/>
        </a:p>
      </dgm:t>
    </dgm:pt>
    <dgm:pt modelId="{E5D9E400-9C86-413F-B257-28A8B510517F}">
      <dgm:prSet phldrT="[Szöveg]"/>
      <dgm:spPr/>
      <dgm:t>
        <a:bodyPr/>
        <a:lstStyle/>
        <a:p>
          <a:r>
            <a:rPr lang="hu-HU" dirty="0" smtClean="0"/>
            <a:t>IP 10.10.10.254 </a:t>
          </a:r>
          <a:r>
            <a:rPr lang="hu-HU" dirty="0" smtClean="0">
              <a:latin typeface="Calibri"/>
            </a:rPr>
            <a:t>← 10.10.10.200</a:t>
          </a:r>
          <a:r>
            <a:rPr lang="hu-HU" dirty="0" smtClean="0"/>
            <a:t> </a:t>
          </a:r>
          <a:endParaRPr lang="hu-HU" dirty="0"/>
        </a:p>
      </dgm:t>
    </dgm:pt>
    <dgm:pt modelId="{02DADB1D-B5C8-4C4B-92F6-1F13157A6F71}" type="parTrans" cxnId="{E5163C98-AD90-4F4F-9D92-4ECF505C7C81}">
      <dgm:prSet/>
      <dgm:spPr/>
      <dgm:t>
        <a:bodyPr/>
        <a:lstStyle/>
        <a:p>
          <a:endParaRPr lang="hu-HU"/>
        </a:p>
      </dgm:t>
    </dgm:pt>
    <dgm:pt modelId="{CDE15CBD-BCA9-4365-A20F-0DFB74C93AC4}" type="sibTrans" cxnId="{E5163C98-AD90-4F4F-9D92-4ECF505C7C81}">
      <dgm:prSet/>
      <dgm:spPr/>
      <dgm:t>
        <a:bodyPr/>
        <a:lstStyle/>
        <a:p>
          <a:endParaRPr lang="hu-HU"/>
        </a:p>
      </dgm:t>
    </dgm:pt>
    <dgm:pt modelId="{7B6BA367-A011-473D-867E-891D2F245B2F}">
      <dgm:prSet phldrT="[Szöveg]"/>
      <dgm:spPr/>
      <dgm:t>
        <a:bodyPr/>
        <a:lstStyle/>
        <a:p>
          <a:r>
            <a:rPr lang="hu-HU" dirty="0" smtClean="0"/>
            <a:t>Ethernet 00:50:56:87:3F:FB </a:t>
          </a:r>
          <a:r>
            <a:rPr lang="hu-HU" dirty="0" smtClean="0">
              <a:latin typeface="Calibri"/>
            </a:rPr>
            <a:t>←</a:t>
          </a:r>
          <a:r>
            <a:rPr lang="hu-HU" dirty="0" smtClean="0"/>
            <a:t> DC </a:t>
          </a:r>
          <a:endParaRPr lang="hu-HU" dirty="0"/>
        </a:p>
      </dgm:t>
    </dgm:pt>
    <dgm:pt modelId="{7909C5CE-D70A-4725-A0DA-09305F25E1E3}" type="parTrans" cxnId="{A3BB361C-A56D-4132-948B-630F70A6A275}">
      <dgm:prSet/>
      <dgm:spPr/>
      <dgm:t>
        <a:bodyPr/>
        <a:lstStyle/>
        <a:p>
          <a:endParaRPr lang="hu-HU"/>
        </a:p>
      </dgm:t>
    </dgm:pt>
    <dgm:pt modelId="{86ABC927-4E09-4D3F-AFCE-25A14DEFD490}" type="sibTrans" cxnId="{A3BB361C-A56D-4132-948B-630F70A6A275}">
      <dgm:prSet/>
      <dgm:spPr/>
      <dgm:t>
        <a:bodyPr/>
        <a:lstStyle/>
        <a:p>
          <a:endParaRPr lang="hu-HU"/>
        </a:p>
      </dgm:t>
    </dgm:pt>
    <dgm:pt modelId="{6F2E594A-8181-4462-80AC-234947062023}" type="pres">
      <dgm:prSet presAssocID="{8490EBC5-7C8B-47CC-8021-E1879C8A9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35A3606-F203-4650-8127-229428B3B430}" type="pres">
      <dgm:prSet presAssocID="{038AB6E0-A2DC-45EA-84A4-E2BCA7437E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D8BC6B-6C08-46D1-9FBF-9B7DA43BF1F5}" type="pres">
      <dgm:prSet presAssocID="{A0B877C6-128D-423A-97BB-4972C8B53E66}" presName="spacer" presStyleCnt="0"/>
      <dgm:spPr/>
    </dgm:pt>
    <dgm:pt modelId="{A6AD975D-EE40-479B-8684-F2BA280616EB}" type="pres">
      <dgm:prSet presAssocID="{E5D9E400-9C86-413F-B257-28A8B51051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FCA171-10D6-4E84-A0E9-C1A0336715DE}" type="pres">
      <dgm:prSet presAssocID="{CDE15CBD-BCA9-4365-A20F-0DFB74C93AC4}" presName="spacer" presStyleCnt="0"/>
      <dgm:spPr/>
    </dgm:pt>
    <dgm:pt modelId="{BF6CCB57-C60F-4B7D-BBEA-C9AC38319819}" type="pres">
      <dgm:prSet presAssocID="{7B6BA367-A011-473D-867E-891D2F245B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8BC4C9B-87EE-431B-A4A1-962CD2941E99}" type="presOf" srcId="{8490EBC5-7C8B-47CC-8021-E1879C8A9BA9}" destId="{6F2E594A-8181-4462-80AC-234947062023}" srcOrd="0" destOrd="0" presId="urn:microsoft.com/office/officeart/2005/8/layout/vList2"/>
    <dgm:cxn modelId="{DC1BB3CB-BE3A-4DAB-ADA1-D99B7535E0AA}" type="presOf" srcId="{7B6BA367-A011-473D-867E-891D2F245B2F}" destId="{BF6CCB57-C60F-4B7D-BBEA-C9AC38319819}" srcOrd="0" destOrd="0" presId="urn:microsoft.com/office/officeart/2005/8/layout/vList2"/>
    <dgm:cxn modelId="{A3BB361C-A56D-4132-948B-630F70A6A275}" srcId="{8490EBC5-7C8B-47CC-8021-E1879C8A9BA9}" destId="{7B6BA367-A011-473D-867E-891D2F245B2F}" srcOrd="2" destOrd="0" parTransId="{7909C5CE-D70A-4725-A0DA-09305F25E1E3}" sibTransId="{86ABC927-4E09-4D3F-AFCE-25A14DEFD490}"/>
    <dgm:cxn modelId="{B7CE23DF-5575-4FE8-B1D5-AE78BD1A4C3E}" srcId="{8490EBC5-7C8B-47CC-8021-E1879C8A9BA9}" destId="{038AB6E0-A2DC-45EA-84A4-E2BCA7437EB4}" srcOrd="0" destOrd="0" parTransId="{E01D9FA0-902C-422C-8077-484CD35B46A6}" sibTransId="{A0B877C6-128D-423A-97BB-4972C8B53E66}"/>
    <dgm:cxn modelId="{76313007-7323-4B8C-93BD-5B858600F736}" type="presOf" srcId="{038AB6E0-A2DC-45EA-84A4-E2BCA7437EB4}" destId="{735A3606-F203-4650-8127-229428B3B430}" srcOrd="0" destOrd="0" presId="urn:microsoft.com/office/officeart/2005/8/layout/vList2"/>
    <dgm:cxn modelId="{6C0EBFEA-FD3D-4067-B8F2-898CD1265767}" type="presOf" srcId="{E5D9E400-9C86-413F-B257-28A8B510517F}" destId="{A6AD975D-EE40-479B-8684-F2BA280616EB}" srcOrd="0" destOrd="0" presId="urn:microsoft.com/office/officeart/2005/8/layout/vList2"/>
    <dgm:cxn modelId="{E5163C98-AD90-4F4F-9D92-4ECF505C7C81}" srcId="{8490EBC5-7C8B-47CC-8021-E1879C8A9BA9}" destId="{E5D9E400-9C86-413F-B257-28A8B510517F}" srcOrd="1" destOrd="0" parTransId="{02DADB1D-B5C8-4C4B-92F6-1F13157A6F71}" sibTransId="{CDE15CBD-BCA9-4365-A20F-0DFB74C93AC4}"/>
    <dgm:cxn modelId="{E0867F3B-0FB1-487F-B164-D37CFF687443}" type="presParOf" srcId="{6F2E594A-8181-4462-80AC-234947062023}" destId="{735A3606-F203-4650-8127-229428B3B430}" srcOrd="0" destOrd="0" presId="urn:microsoft.com/office/officeart/2005/8/layout/vList2"/>
    <dgm:cxn modelId="{07100604-C6F7-461B-BF52-FE990592CFA9}" type="presParOf" srcId="{6F2E594A-8181-4462-80AC-234947062023}" destId="{14D8BC6B-6C08-46D1-9FBF-9B7DA43BF1F5}" srcOrd="1" destOrd="0" presId="urn:microsoft.com/office/officeart/2005/8/layout/vList2"/>
    <dgm:cxn modelId="{B8AE5194-BA01-4C23-9E79-C6DFE94D08F1}" type="presParOf" srcId="{6F2E594A-8181-4462-80AC-234947062023}" destId="{A6AD975D-EE40-479B-8684-F2BA280616EB}" srcOrd="2" destOrd="0" presId="urn:microsoft.com/office/officeart/2005/8/layout/vList2"/>
    <dgm:cxn modelId="{153E88BF-1475-4BDA-808E-DBE0AD6BDBEB}" type="presParOf" srcId="{6F2E594A-8181-4462-80AC-234947062023}" destId="{B6FCA171-10D6-4E84-A0E9-C1A0336715DE}" srcOrd="3" destOrd="0" presId="urn:microsoft.com/office/officeart/2005/8/layout/vList2"/>
    <dgm:cxn modelId="{5F55B0F6-871E-4528-A9CD-393A34793225}" type="presParOf" srcId="{6F2E594A-8181-4462-80AC-234947062023}" destId="{BF6CCB57-C60F-4B7D-BBEA-C9AC383198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90EBC5-7C8B-47CC-8021-E1879C8A9BA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038AB6E0-A2DC-45EA-84A4-E2BCA7437EB4}">
      <dgm:prSet phldrT="[Szöveg]"/>
      <dgm:spPr/>
      <dgm:t>
        <a:bodyPr/>
        <a:lstStyle/>
        <a:p>
          <a:r>
            <a:rPr lang="hu-HU" dirty="0" smtClean="0"/>
            <a:t>TCP/80 (HTTP) </a:t>
          </a:r>
          <a:r>
            <a:rPr lang="hu-HU" dirty="0" smtClean="0">
              <a:latin typeface="Calibri"/>
            </a:rPr>
            <a:t>←</a:t>
          </a:r>
          <a:r>
            <a:rPr lang="hu-HU" dirty="0" smtClean="0"/>
            <a:t> TCP/*</a:t>
          </a:r>
          <a:endParaRPr lang="hu-HU" dirty="0"/>
        </a:p>
      </dgm:t>
    </dgm:pt>
    <dgm:pt modelId="{E01D9FA0-902C-422C-8077-484CD35B46A6}" type="parTrans" cxnId="{B7CE23DF-5575-4FE8-B1D5-AE78BD1A4C3E}">
      <dgm:prSet/>
      <dgm:spPr/>
      <dgm:t>
        <a:bodyPr/>
        <a:lstStyle/>
        <a:p>
          <a:endParaRPr lang="hu-HU"/>
        </a:p>
      </dgm:t>
    </dgm:pt>
    <dgm:pt modelId="{A0B877C6-128D-423A-97BB-4972C8B53E66}" type="sibTrans" cxnId="{B7CE23DF-5575-4FE8-B1D5-AE78BD1A4C3E}">
      <dgm:prSet/>
      <dgm:spPr/>
      <dgm:t>
        <a:bodyPr/>
        <a:lstStyle/>
        <a:p>
          <a:endParaRPr lang="hu-HU"/>
        </a:p>
      </dgm:t>
    </dgm:pt>
    <dgm:pt modelId="{E5D9E400-9C86-413F-B257-28A8B510517F}">
      <dgm:prSet phldrT="[Szöveg]"/>
      <dgm:spPr/>
      <dgm:t>
        <a:bodyPr/>
        <a:lstStyle/>
        <a:p>
          <a:r>
            <a:rPr lang="hu-HU" dirty="0" smtClean="0"/>
            <a:t>IP 152.66.253.6 </a:t>
          </a:r>
          <a:r>
            <a:rPr lang="hu-HU" dirty="0" smtClean="0">
              <a:latin typeface="Calibri"/>
            </a:rPr>
            <a:t>← 10.10.10.200</a:t>
          </a:r>
          <a:r>
            <a:rPr lang="hu-HU" dirty="0" smtClean="0"/>
            <a:t> </a:t>
          </a:r>
          <a:endParaRPr lang="hu-HU" dirty="0"/>
        </a:p>
      </dgm:t>
    </dgm:pt>
    <dgm:pt modelId="{02DADB1D-B5C8-4C4B-92F6-1F13157A6F71}" type="parTrans" cxnId="{E5163C98-AD90-4F4F-9D92-4ECF505C7C81}">
      <dgm:prSet/>
      <dgm:spPr/>
      <dgm:t>
        <a:bodyPr/>
        <a:lstStyle/>
        <a:p>
          <a:endParaRPr lang="hu-HU"/>
        </a:p>
      </dgm:t>
    </dgm:pt>
    <dgm:pt modelId="{CDE15CBD-BCA9-4365-A20F-0DFB74C93AC4}" type="sibTrans" cxnId="{E5163C98-AD90-4F4F-9D92-4ECF505C7C81}">
      <dgm:prSet/>
      <dgm:spPr/>
      <dgm:t>
        <a:bodyPr/>
        <a:lstStyle/>
        <a:p>
          <a:endParaRPr lang="hu-HU"/>
        </a:p>
      </dgm:t>
    </dgm:pt>
    <dgm:pt modelId="{7B6BA367-A011-473D-867E-891D2F245B2F}">
      <dgm:prSet phldrT="[Szöveg]"/>
      <dgm:spPr/>
      <dgm:t>
        <a:bodyPr/>
        <a:lstStyle/>
        <a:p>
          <a:r>
            <a:rPr lang="hu-HU" dirty="0" smtClean="0"/>
            <a:t>Ethernet 00:50:56:87:3F:FB </a:t>
          </a:r>
          <a:r>
            <a:rPr lang="hu-HU" dirty="0" smtClean="0">
              <a:latin typeface="Calibri"/>
            </a:rPr>
            <a:t>←</a:t>
          </a:r>
          <a:r>
            <a:rPr lang="hu-HU" dirty="0" smtClean="0"/>
            <a:t> DC </a:t>
          </a:r>
          <a:endParaRPr lang="hu-HU" dirty="0"/>
        </a:p>
      </dgm:t>
    </dgm:pt>
    <dgm:pt modelId="{7909C5CE-D70A-4725-A0DA-09305F25E1E3}" type="parTrans" cxnId="{A3BB361C-A56D-4132-948B-630F70A6A275}">
      <dgm:prSet/>
      <dgm:spPr/>
      <dgm:t>
        <a:bodyPr/>
        <a:lstStyle/>
        <a:p>
          <a:endParaRPr lang="hu-HU"/>
        </a:p>
      </dgm:t>
    </dgm:pt>
    <dgm:pt modelId="{86ABC927-4E09-4D3F-AFCE-25A14DEFD490}" type="sibTrans" cxnId="{A3BB361C-A56D-4132-948B-630F70A6A275}">
      <dgm:prSet/>
      <dgm:spPr/>
      <dgm:t>
        <a:bodyPr/>
        <a:lstStyle/>
        <a:p>
          <a:endParaRPr lang="hu-HU"/>
        </a:p>
      </dgm:t>
    </dgm:pt>
    <dgm:pt modelId="{6F2E594A-8181-4462-80AC-234947062023}" type="pres">
      <dgm:prSet presAssocID="{8490EBC5-7C8B-47CC-8021-E1879C8A9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35A3606-F203-4650-8127-229428B3B430}" type="pres">
      <dgm:prSet presAssocID="{038AB6E0-A2DC-45EA-84A4-E2BCA7437E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D8BC6B-6C08-46D1-9FBF-9B7DA43BF1F5}" type="pres">
      <dgm:prSet presAssocID="{A0B877C6-128D-423A-97BB-4972C8B53E66}" presName="spacer" presStyleCnt="0"/>
      <dgm:spPr/>
    </dgm:pt>
    <dgm:pt modelId="{A6AD975D-EE40-479B-8684-F2BA280616EB}" type="pres">
      <dgm:prSet presAssocID="{E5D9E400-9C86-413F-B257-28A8B51051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FCA171-10D6-4E84-A0E9-C1A0336715DE}" type="pres">
      <dgm:prSet presAssocID="{CDE15CBD-BCA9-4365-A20F-0DFB74C93AC4}" presName="spacer" presStyleCnt="0"/>
      <dgm:spPr/>
    </dgm:pt>
    <dgm:pt modelId="{BF6CCB57-C60F-4B7D-BBEA-C9AC38319819}" type="pres">
      <dgm:prSet presAssocID="{7B6BA367-A011-473D-867E-891D2F245B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BDB2F7B-61FB-4F0E-AEDE-1E58EEC04ADE}" type="presOf" srcId="{E5D9E400-9C86-413F-B257-28A8B510517F}" destId="{A6AD975D-EE40-479B-8684-F2BA280616EB}" srcOrd="0" destOrd="0" presId="urn:microsoft.com/office/officeart/2005/8/layout/vList2"/>
    <dgm:cxn modelId="{A3BB361C-A56D-4132-948B-630F70A6A275}" srcId="{8490EBC5-7C8B-47CC-8021-E1879C8A9BA9}" destId="{7B6BA367-A011-473D-867E-891D2F245B2F}" srcOrd="2" destOrd="0" parTransId="{7909C5CE-D70A-4725-A0DA-09305F25E1E3}" sibTransId="{86ABC927-4E09-4D3F-AFCE-25A14DEFD490}"/>
    <dgm:cxn modelId="{2267506F-56A5-4846-AFA6-FFCC540E189B}" type="presOf" srcId="{8490EBC5-7C8B-47CC-8021-E1879C8A9BA9}" destId="{6F2E594A-8181-4462-80AC-234947062023}" srcOrd="0" destOrd="0" presId="urn:microsoft.com/office/officeart/2005/8/layout/vList2"/>
    <dgm:cxn modelId="{B7CE23DF-5575-4FE8-B1D5-AE78BD1A4C3E}" srcId="{8490EBC5-7C8B-47CC-8021-E1879C8A9BA9}" destId="{038AB6E0-A2DC-45EA-84A4-E2BCA7437EB4}" srcOrd="0" destOrd="0" parTransId="{E01D9FA0-902C-422C-8077-484CD35B46A6}" sibTransId="{A0B877C6-128D-423A-97BB-4972C8B53E66}"/>
    <dgm:cxn modelId="{E5163C98-AD90-4F4F-9D92-4ECF505C7C81}" srcId="{8490EBC5-7C8B-47CC-8021-E1879C8A9BA9}" destId="{E5D9E400-9C86-413F-B257-28A8B510517F}" srcOrd="1" destOrd="0" parTransId="{02DADB1D-B5C8-4C4B-92F6-1F13157A6F71}" sibTransId="{CDE15CBD-BCA9-4365-A20F-0DFB74C93AC4}"/>
    <dgm:cxn modelId="{3915A881-4E77-4932-B0E3-02DC17E2EFA9}" type="presOf" srcId="{038AB6E0-A2DC-45EA-84A4-E2BCA7437EB4}" destId="{735A3606-F203-4650-8127-229428B3B430}" srcOrd="0" destOrd="0" presId="urn:microsoft.com/office/officeart/2005/8/layout/vList2"/>
    <dgm:cxn modelId="{C124765C-E47A-4D26-8487-1BF0055B1FA4}" type="presOf" srcId="{7B6BA367-A011-473D-867E-891D2F245B2F}" destId="{BF6CCB57-C60F-4B7D-BBEA-C9AC38319819}" srcOrd="0" destOrd="0" presId="urn:microsoft.com/office/officeart/2005/8/layout/vList2"/>
    <dgm:cxn modelId="{C183619B-0DF9-4B3D-ACC0-19E008BFA4FE}" type="presParOf" srcId="{6F2E594A-8181-4462-80AC-234947062023}" destId="{735A3606-F203-4650-8127-229428B3B430}" srcOrd="0" destOrd="0" presId="urn:microsoft.com/office/officeart/2005/8/layout/vList2"/>
    <dgm:cxn modelId="{67BF3998-39C8-40CC-9254-FA496C4CA175}" type="presParOf" srcId="{6F2E594A-8181-4462-80AC-234947062023}" destId="{14D8BC6B-6C08-46D1-9FBF-9B7DA43BF1F5}" srcOrd="1" destOrd="0" presId="urn:microsoft.com/office/officeart/2005/8/layout/vList2"/>
    <dgm:cxn modelId="{82085B50-1F27-401A-AB6D-22585736FD4F}" type="presParOf" srcId="{6F2E594A-8181-4462-80AC-234947062023}" destId="{A6AD975D-EE40-479B-8684-F2BA280616EB}" srcOrd="2" destOrd="0" presId="urn:microsoft.com/office/officeart/2005/8/layout/vList2"/>
    <dgm:cxn modelId="{F19BA881-49B4-40EA-BEE8-2C55EDD2A39B}" type="presParOf" srcId="{6F2E594A-8181-4462-80AC-234947062023}" destId="{B6FCA171-10D6-4E84-A0E9-C1A0336715DE}" srcOrd="3" destOrd="0" presId="urn:microsoft.com/office/officeart/2005/8/layout/vList2"/>
    <dgm:cxn modelId="{198A1524-8DA2-43D2-93D6-BCF9CBF3447B}" type="presParOf" srcId="{6F2E594A-8181-4462-80AC-234947062023}" destId="{BF6CCB57-C60F-4B7D-BBEA-C9AC383198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90EBC5-7C8B-47CC-8021-E1879C8A9BA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038AB6E0-A2DC-45EA-84A4-E2BCA7437EB4}">
      <dgm:prSet phldrT="[Szöveg]"/>
      <dgm:spPr/>
      <dgm:t>
        <a:bodyPr/>
        <a:lstStyle/>
        <a:p>
          <a:r>
            <a:rPr lang="hu-HU" dirty="0" smtClean="0"/>
            <a:t>TCP/80 (HTTP) </a:t>
          </a:r>
          <a:r>
            <a:rPr lang="hu-HU" dirty="0" smtClean="0">
              <a:latin typeface="Calibri"/>
            </a:rPr>
            <a:t>←</a:t>
          </a:r>
          <a:r>
            <a:rPr lang="hu-HU" dirty="0" smtClean="0"/>
            <a:t> TCP/*</a:t>
          </a:r>
          <a:endParaRPr lang="hu-HU" dirty="0"/>
        </a:p>
      </dgm:t>
    </dgm:pt>
    <dgm:pt modelId="{E01D9FA0-902C-422C-8077-484CD35B46A6}" type="parTrans" cxnId="{B7CE23DF-5575-4FE8-B1D5-AE78BD1A4C3E}">
      <dgm:prSet/>
      <dgm:spPr/>
      <dgm:t>
        <a:bodyPr/>
        <a:lstStyle/>
        <a:p>
          <a:endParaRPr lang="hu-HU"/>
        </a:p>
      </dgm:t>
    </dgm:pt>
    <dgm:pt modelId="{A0B877C6-128D-423A-97BB-4972C8B53E66}" type="sibTrans" cxnId="{B7CE23DF-5575-4FE8-B1D5-AE78BD1A4C3E}">
      <dgm:prSet/>
      <dgm:spPr/>
      <dgm:t>
        <a:bodyPr/>
        <a:lstStyle/>
        <a:p>
          <a:endParaRPr lang="hu-HU"/>
        </a:p>
      </dgm:t>
    </dgm:pt>
    <dgm:pt modelId="{E5D9E400-9C86-413F-B257-28A8B510517F}">
      <dgm:prSet phldrT="[Szöveg]"/>
      <dgm:spPr/>
      <dgm:t>
        <a:bodyPr/>
        <a:lstStyle/>
        <a:p>
          <a:r>
            <a:rPr lang="hu-HU" dirty="0" smtClean="0"/>
            <a:t>IP 152.66.253.6 </a:t>
          </a:r>
          <a:r>
            <a:rPr lang="hu-HU" dirty="0" smtClean="0">
              <a:latin typeface="Calibri"/>
            </a:rPr>
            <a:t>← 152.66.252.250</a:t>
          </a:r>
          <a:r>
            <a:rPr lang="hu-HU" dirty="0" smtClean="0"/>
            <a:t> </a:t>
          </a:r>
          <a:endParaRPr lang="hu-HU" dirty="0"/>
        </a:p>
      </dgm:t>
    </dgm:pt>
    <dgm:pt modelId="{02DADB1D-B5C8-4C4B-92F6-1F13157A6F71}" type="parTrans" cxnId="{E5163C98-AD90-4F4F-9D92-4ECF505C7C81}">
      <dgm:prSet/>
      <dgm:spPr/>
      <dgm:t>
        <a:bodyPr/>
        <a:lstStyle/>
        <a:p>
          <a:endParaRPr lang="hu-HU"/>
        </a:p>
      </dgm:t>
    </dgm:pt>
    <dgm:pt modelId="{CDE15CBD-BCA9-4365-A20F-0DFB74C93AC4}" type="sibTrans" cxnId="{E5163C98-AD90-4F4F-9D92-4ECF505C7C81}">
      <dgm:prSet/>
      <dgm:spPr/>
      <dgm:t>
        <a:bodyPr/>
        <a:lstStyle/>
        <a:p>
          <a:endParaRPr lang="hu-HU"/>
        </a:p>
      </dgm:t>
    </dgm:pt>
    <dgm:pt modelId="{7B6BA367-A011-473D-867E-891D2F245B2F}">
      <dgm:prSet phldrT="[Szöveg]"/>
      <dgm:spPr/>
      <dgm:t>
        <a:bodyPr/>
        <a:lstStyle/>
        <a:p>
          <a:r>
            <a:rPr lang="hu-HU" dirty="0" smtClean="0"/>
            <a:t>Ethernet DC </a:t>
          </a:r>
          <a:r>
            <a:rPr lang="hu-HU" dirty="0" smtClean="0">
              <a:latin typeface="Calibri"/>
            </a:rPr>
            <a:t>←</a:t>
          </a:r>
          <a:r>
            <a:rPr lang="hu-HU" dirty="0" smtClean="0"/>
            <a:t>  00:50:56:9E:71:A9</a:t>
          </a:r>
          <a:endParaRPr lang="hu-HU" dirty="0"/>
        </a:p>
      </dgm:t>
    </dgm:pt>
    <dgm:pt modelId="{7909C5CE-D70A-4725-A0DA-09305F25E1E3}" type="parTrans" cxnId="{A3BB361C-A56D-4132-948B-630F70A6A275}">
      <dgm:prSet/>
      <dgm:spPr/>
      <dgm:t>
        <a:bodyPr/>
        <a:lstStyle/>
        <a:p>
          <a:endParaRPr lang="hu-HU"/>
        </a:p>
      </dgm:t>
    </dgm:pt>
    <dgm:pt modelId="{86ABC927-4E09-4D3F-AFCE-25A14DEFD490}" type="sibTrans" cxnId="{A3BB361C-A56D-4132-948B-630F70A6A275}">
      <dgm:prSet/>
      <dgm:spPr/>
      <dgm:t>
        <a:bodyPr/>
        <a:lstStyle/>
        <a:p>
          <a:endParaRPr lang="hu-HU"/>
        </a:p>
      </dgm:t>
    </dgm:pt>
    <dgm:pt modelId="{6F2E594A-8181-4462-80AC-234947062023}" type="pres">
      <dgm:prSet presAssocID="{8490EBC5-7C8B-47CC-8021-E1879C8A9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35A3606-F203-4650-8127-229428B3B430}" type="pres">
      <dgm:prSet presAssocID="{038AB6E0-A2DC-45EA-84A4-E2BCA7437E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D8BC6B-6C08-46D1-9FBF-9B7DA43BF1F5}" type="pres">
      <dgm:prSet presAssocID="{A0B877C6-128D-423A-97BB-4972C8B53E66}" presName="spacer" presStyleCnt="0"/>
      <dgm:spPr/>
    </dgm:pt>
    <dgm:pt modelId="{A6AD975D-EE40-479B-8684-F2BA280616EB}" type="pres">
      <dgm:prSet presAssocID="{E5D9E400-9C86-413F-B257-28A8B51051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FCA171-10D6-4E84-A0E9-C1A0336715DE}" type="pres">
      <dgm:prSet presAssocID="{CDE15CBD-BCA9-4365-A20F-0DFB74C93AC4}" presName="spacer" presStyleCnt="0"/>
      <dgm:spPr/>
    </dgm:pt>
    <dgm:pt modelId="{BF6CCB57-C60F-4B7D-BBEA-C9AC38319819}" type="pres">
      <dgm:prSet presAssocID="{7B6BA367-A011-473D-867E-891D2F245B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FEE88A5-EC7E-41F6-8818-08D69CA3DAE2}" type="presOf" srcId="{8490EBC5-7C8B-47CC-8021-E1879C8A9BA9}" destId="{6F2E594A-8181-4462-80AC-234947062023}" srcOrd="0" destOrd="0" presId="urn:microsoft.com/office/officeart/2005/8/layout/vList2"/>
    <dgm:cxn modelId="{A0F59597-6B8B-494D-A7E7-D11D8384ED81}" type="presOf" srcId="{038AB6E0-A2DC-45EA-84A4-E2BCA7437EB4}" destId="{735A3606-F203-4650-8127-229428B3B430}" srcOrd="0" destOrd="0" presId="urn:microsoft.com/office/officeart/2005/8/layout/vList2"/>
    <dgm:cxn modelId="{6325B713-CB97-41B1-A53A-EAFBBEC8653F}" type="presOf" srcId="{E5D9E400-9C86-413F-B257-28A8B510517F}" destId="{A6AD975D-EE40-479B-8684-F2BA280616EB}" srcOrd="0" destOrd="0" presId="urn:microsoft.com/office/officeart/2005/8/layout/vList2"/>
    <dgm:cxn modelId="{A3BB361C-A56D-4132-948B-630F70A6A275}" srcId="{8490EBC5-7C8B-47CC-8021-E1879C8A9BA9}" destId="{7B6BA367-A011-473D-867E-891D2F245B2F}" srcOrd="2" destOrd="0" parTransId="{7909C5CE-D70A-4725-A0DA-09305F25E1E3}" sibTransId="{86ABC927-4E09-4D3F-AFCE-25A14DEFD490}"/>
    <dgm:cxn modelId="{B7CE23DF-5575-4FE8-B1D5-AE78BD1A4C3E}" srcId="{8490EBC5-7C8B-47CC-8021-E1879C8A9BA9}" destId="{038AB6E0-A2DC-45EA-84A4-E2BCA7437EB4}" srcOrd="0" destOrd="0" parTransId="{E01D9FA0-902C-422C-8077-484CD35B46A6}" sibTransId="{A0B877C6-128D-423A-97BB-4972C8B53E66}"/>
    <dgm:cxn modelId="{1A447B46-878E-4F31-A644-AD7C2D457767}" type="presOf" srcId="{7B6BA367-A011-473D-867E-891D2F245B2F}" destId="{BF6CCB57-C60F-4B7D-BBEA-C9AC38319819}" srcOrd="0" destOrd="0" presId="urn:microsoft.com/office/officeart/2005/8/layout/vList2"/>
    <dgm:cxn modelId="{E5163C98-AD90-4F4F-9D92-4ECF505C7C81}" srcId="{8490EBC5-7C8B-47CC-8021-E1879C8A9BA9}" destId="{E5D9E400-9C86-413F-B257-28A8B510517F}" srcOrd="1" destOrd="0" parTransId="{02DADB1D-B5C8-4C4B-92F6-1F13157A6F71}" sibTransId="{CDE15CBD-BCA9-4365-A20F-0DFB74C93AC4}"/>
    <dgm:cxn modelId="{AD3CD803-E785-4794-BCC0-59FA120004E2}" type="presParOf" srcId="{6F2E594A-8181-4462-80AC-234947062023}" destId="{735A3606-F203-4650-8127-229428B3B430}" srcOrd="0" destOrd="0" presId="urn:microsoft.com/office/officeart/2005/8/layout/vList2"/>
    <dgm:cxn modelId="{903256BB-C2D6-425B-ABD5-E6F906D2A171}" type="presParOf" srcId="{6F2E594A-8181-4462-80AC-234947062023}" destId="{14D8BC6B-6C08-46D1-9FBF-9B7DA43BF1F5}" srcOrd="1" destOrd="0" presId="urn:microsoft.com/office/officeart/2005/8/layout/vList2"/>
    <dgm:cxn modelId="{5D60AF22-D940-4AF4-9A17-FFE4F18E1448}" type="presParOf" srcId="{6F2E594A-8181-4462-80AC-234947062023}" destId="{A6AD975D-EE40-479B-8684-F2BA280616EB}" srcOrd="2" destOrd="0" presId="urn:microsoft.com/office/officeart/2005/8/layout/vList2"/>
    <dgm:cxn modelId="{6AEA9827-6092-4587-BFF5-3ABD7D601437}" type="presParOf" srcId="{6F2E594A-8181-4462-80AC-234947062023}" destId="{B6FCA171-10D6-4E84-A0E9-C1A0336715DE}" srcOrd="3" destOrd="0" presId="urn:microsoft.com/office/officeart/2005/8/layout/vList2"/>
    <dgm:cxn modelId="{16B0B13C-27E7-44E4-9A88-49E931AADC8B}" type="presParOf" srcId="{6F2E594A-8181-4462-80AC-234947062023}" destId="{BF6CCB57-C60F-4B7D-BBEA-C9AC383198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90EBC5-7C8B-47CC-8021-E1879C8A9BA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038AB6E0-A2DC-45EA-84A4-E2BCA7437EB4}">
      <dgm:prSet phldrT="[Szöveg]"/>
      <dgm:spPr/>
      <dgm:t>
        <a:bodyPr/>
        <a:lstStyle/>
        <a:p>
          <a:r>
            <a:rPr lang="hu-HU" dirty="0" smtClean="0"/>
            <a:t>TCP/* → </a:t>
          </a:r>
          <a:r>
            <a:rPr lang="hu-HU" dirty="0" err="1" smtClean="0"/>
            <a:t>TCP</a:t>
          </a:r>
          <a:r>
            <a:rPr lang="hu-HU" dirty="0" smtClean="0"/>
            <a:t>/80 (HTTP)</a:t>
          </a:r>
          <a:endParaRPr lang="hu-HU" dirty="0"/>
        </a:p>
      </dgm:t>
    </dgm:pt>
    <dgm:pt modelId="{E01D9FA0-902C-422C-8077-484CD35B46A6}" type="parTrans" cxnId="{B7CE23DF-5575-4FE8-B1D5-AE78BD1A4C3E}">
      <dgm:prSet/>
      <dgm:spPr/>
      <dgm:t>
        <a:bodyPr/>
        <a:lstStyle/>
        <a:p>
          <a:endParaRPr lang="hu-HU"/>
        </a:p>
      </dgm:t>
    </dgm:pt>
    <dgm:pt modelId="{A0B877C6-128D-423A-97BB-4972C8B53E66}" type="sibTrans" cxnId="{B7CE23DF-5575-4FE8-B1D5-AE78BD1A4C3E}">
      <dgm:prSet/>
      <dgm:spPr/>
      <dgm:t>
        <a:bodyPr/>
        <a:lstStyle/>
        <a:p>
          <a:endParaRPr lang="hu-HU"/>
        </a:p>
      </dgm:t>
    </dgm:pt>
    <dgm:pt modelId="{E5D9E400-9C86-413F-B257-28A8B510517F}">
      <dgm:prSet phldrT="[Szöveg]"/>
      <dgm:spPr/>
      <dgm:t>
        <a:bodyPr/>
        <a:lstStyle/>
        <a:p>
          <a:r>
            <a:rPr lang="hu-HU" dirty="0" smtClean="0"/>
            <a:t>IP DC →</a:t>
          </a:r>
          <a:r>
            <a:rPr lang="hu-HU" dirty="0" smtClean="0">
              <a:latin typeface="Calibri"/>
            </a:rPr>
            <a:t> 152.66.252.250</a:t>
          </a:r>
          <a:r>
            <a:rPr lang="hu-HU" dirty="0" smtClean="0"/>
            <a:t> </a:t>
          </a:r>
          <a:endParaRPr lang="hu-HU" dirty="0"/>
        </a:p>
      </dgm:t>
    </dgm:pt>
    <dgm:pt modelId="{02DADB1D-B5C8-4C4B-92F6-1F13157A6F71}" type="parTrans" cxnId="{E5163C98-AD90-4F4F-9D92-4ECF505C7C81}">
      <dgm:prSet/>
      <dgm:spPr/>
      <dgm:t>
        <a:bodyPr/>
        <a:lstStyle/>
        <a:p>
          <a:endParaRPr lang="hu-HU"/>
        </a:p>
      </dgm:t>
    </dgm:pt>
    <dgm:pt modelId="{CDE15CBD-BCA9-4365-A20F-0DFB74C93AC4}" type="sibTrans" cxnId="{E5163C98-AD90-4F4F-9D92-4ECF505C7C81}">
      <dgm:prSet/>
      <dgm:spPr/>
      <dgm:t>
        <a:bodyPr/>
        <a:lstStyle/>
        <a:p>
          <a:endParaRPr lang="hu-HU"/>
        </a:p>
      </dgm:t>
    </dgm:pt>
    <dgm:pt modelId="{7B6BA367-A011-473D-867E-891D2F245B2F}">
      <dgm:prSet phldrT="[Szöveg]"/>
      <dgm:spPr/>
      <dgm:t>
        <a:bodyPr/>
        <a:lstStyle/>
        <a:p>
          <a:r>
            <a:rPr lang="hu-HU" dirty="0" smtClean="0"/>
            <a:t>Ethernet DC  → 00:50:56:9E:71:A9</a:t>
          </a:r>
          <a:endParaRPr lang="hu-HU" dirty="0"/>
        </a:p>
      </dgm:t>
    </dgm:pt>
    <dgm:pt modelId="{7909C5CE-D70A-4725-A0DA-09305F25E1E3}" type="parTrans" cxnId="{A3BB361C-A56D-4132-948B-630F70A6A275}">
      <dgm:prSet/>
      <dgm:spPr/>
      <dgm:t>
        <a:bodyPr/>
        <a:lstStyle/>
        <a:p>
          <a:endParaRPr lang="hu-HU"/>
        </a:p>
      </dgm:t>
    </dgm:pt>
    <dgm:pt modelId="{86ABC927-4E09-4D3F-AFCE-25A14DEFD490}" type="sibTrans" cxnId="{A3BB361C-A56D-4132-948B-630F70A6A275}">
      <dgm:prSet/>
      <dgm:spPr/>
      <dgm:t>
        <a:bodyPr/>
        <a:lstStyle/>
        <a:p>
          <a:endParaRPr lang="hu-HU"/>
        </a:p>
      </dgm:t>
    </dgm:pt>
    <dgm:pt modelId="{6F2E594A-8181-4462-80AC-234947062023}" type="pres">
      <dgm:prSet presAssocID="{8490EBC5-7C8B-47CC-8021-E1879C8A9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35A3606-F203-4650-8127-229428B3B430}" type="pres">
      <dgm:prSet presAssocID="{038AB6E0-A2DC-45EA-84A4-E2BCA7437E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D8BC6B-6C08-46D1-9FBF-9B7DA43BF1F5}" type="pres">
      <dgm:prSet presAssocID="{A0B877C6-128D-423A-97BB-4972C8B53E66}" presName="spacer" presStyleCnt="0"/>
      <dgm:spPr/>
    </dgm:pt>
    <dgm:pt modelId="{A6AD975D-EE40-479B-8684-F2BA280616EB}" type="pres">
      <dgm:prSet presAssocID="{E5D9E400-9C86-413F-B257-28A8B51051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FCA171-10D6-4E84-A0E9-C1A0336715DE}" type="pres">
      <dgm:prSet presAssocID="{CDE15CBD-BCA9-4365-A20F-0DFB74C93AC4}" presName="spacer" presStyleCnt="0"/>
      <dgm:spPr/>
    </dgm:pt>
    <dgm:pt modelId="{BF6CCB57-C60F-4B7D-BBEA-C9AC38319819}" type="pres">
      <dgm:prSet presAssocID="{7B6BA367-A011-473D-867E-891D2F245B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B7A4A2B-FEBF-4E2D-814A-7DB01F616054}" type="presOf" srcId="{7B6BA367-A011-473D-867E-891D2F245B2F}" destId="{BF6CCB57-C60F-4B7D-BBEA-C9AC38319819}" srcOrd="0" destOrd="0" presId="urn:microsoft.com/office/officeart/2005/8/layout/vList2"/>
    <dgm:cxn modelId="{F2F7FFD3-F508-4064-92E2-29844177F4E1}" type="presOf" srcId="{E5D9E400-9C86-413F-B257-28A8B510517F}" destId="{A6AD975D-EE40-479B-8684-F2BA280616EB}" srcOrd="0" destOrd="0" presId="urn:microsoft.com/office/officeart/2005/8/layout/vList2"/>
    <dgm:cxn modelId="{A3BB361C-A56D-4132-948B-630F70A6A275}" srcId="{8490EBC5-7C8B-47CC-8021-E1879C8A9BA9}" destId="{7B6BA367-A011-473D-867E-891D2F245B2F}" srcOrd="2" destOrd="0" parTransId="{7909C5CE-D70A-4725-A0DA-09305F25E1E3}" sibTransId="{86ABC927-4E09-4D3F-AFCE-25A14DEFD490}"/>
    <dgm:cxn modelId="{B7CE23DF-5575-4FE8-B1D5-AE78BD1A4C3E}" srcId="{8490EBC5-7C8B-47CC-8021-E1879C8A9BA9}" destId="{038AB6E0-A2DC-45EA-84A4-E2BCA7437EB4}" srcOrd="0" destOrd="0" parTransId="{E01D9FA0-902C-422C-8077-484CD35B46A6}" sibTransId="{A0B877C6-128D-423A-97BB-4972C8B53E66}"/>
    <dgm:cxn modelId="{EAC243C0-4054-4588-9F48-5B22D5274FD9}" type="presOf" srcId="{038AB6E0-A2DC-45EA-84A4-E2BCA7437EB4}" destId="{735A3606-F203-4650-8127-229428B3B430}" srcOrd="0" destOrd="0" presId="urn:microsoft.com/office/officeart/2005/8/layout/vList2"/>
    <dgm:cxn modelId="{E5163C98-AD90-4F4F-9D92-4ECF505C7C81}" srcId="{8490EBC5-7C8B-47CC-8021-E1879C8A9BA9}" destId="{E5D9E400-9C86-413F-B257-28A8B510517F}" srcOrd="1" destOrd="0" parTransId="{02DADB1D-B5C8-4C4B-92F6-1F13157A6F71}" sibTransId="{CDE15CBD-BCA9-4365-A20F-0DFB74C93AC4}"/>
    <dgm:cxn modelId="{C0282E8F-9B07-4BC5-89D0-39765E24ADD8}" type="presOf" srcId="{8490EBC5-7C8B-47CC-8021-E1879C8A9BA9}" destId="{6F2E594A-8181-4462-80AC-234947062023}" srcOrd="0" destOrd="0" presId="urn:microsoft.com/office/officeart/2005/8/layout/vList2"/>
    <dgm:cxn modelId="{384C5B38-ACAF-4229-8767-695EA6EAA333}" type="presParOf" srcId="{6F2E594A-8181-4462-80AC-234947062023}" destId="{735A3606-F203-4650-8127-229428B3B430}" srcOrd="0" destOrd="0" presId="urn:microsoft.com/office/officeart/2005/8/layout/vList2"/>
    <dgm:cxn modelId="{8B58F181-352E-4B08-A962-1DF269A7DB76}" type="presParOf" srcId="{6F2E594A-8181-4462-80AC-234947062023}" destId="{14D8BC6B-6C08-46D1-9FBF-9B7DA43BF1F5}" srcOrd="1" destOrd="0" presId="urn:microsoft.com/office/officeart/2005/8/layout/vList2"/>
    <dgm:cxn modelId="{4B511818-31C2-4A28-9C05-BAE8F0A2398E}" type="presParOf" srcId="{6F2E594A-8181-4462-80AC-234947062023}" destId="{A6AD975D-EE40-479B-8684-F2BA280616EB}" srcOrd="2" destOrd="0" presId="urn:microsoft.com/office/officeart/2005/8/layout/vList2"/>
    <dgm:cxn modelId="{4BE33593-146C-42FA-B54C-3A4EF126C352}" type="presParOf" srcId="{6F2E594A-8181-4462-80AC-234947062023}" destId="{B6FCA171-10D6-4E84-A0E9-C1A0336715DE}" srcOrd="3" destOrd="0" presId="urn:microsoft.com/office/officeart/2005/8/layout/vList2"/>
    <dgm:cxn modelId="{FFCE2AB1-67AF-4737-BCEF-EF487053BB33}" type="presParOf" srcId="{6F2E594A-8181-4462-80AC-234947062023}" destId="{BF6CCB57-C60F-4B7D-BBEA-C9AC383198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90EBC5-7C8B-47CC-8021-E1879C8A9BA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038AB6E0-A2DC-45EA-84A4-E2BCA7437EB4}">
      <dgm:prSet phldrT="[Szöveg]"/>
      <dgm:spPr/>
      <dgm:t>
        <a:bodyPr/>
        <a:lstStyle/>
        <a:p>
          <a:r>
            <a:rPr lang="hu-HU" dirty="0" smtClean="0"/>
            <a:t>TCP/* → </a:t>
          </a:r>
          <a:r>
            <a:rPr lang="hu-HU" dirty="0" err="1" smtClean="0"/>
            <a:t>TCP</a:t>
          </a:r>
          <a:r>
            <a:rPr lang="hu-HU" dirty="0" smtClean="0"/>
            <a:t>/80 (HTTP)</a:t>
          </a:r>
          <a:endParaRPr lang="hu-HU" dirty="0"/>
        </a:p>
      </dgm:t>
    </dgm:pt>
    <dgm:pt modelId="{E01D9FA0-902C-422C-8077-484CD35B46A6}" type="parTrans" cxnId="{B7CE23DF-5575-4FE8-B1D5-AE78BD1A4C3E}">
      <dgm:prSet/>
      <dgm:spPr/>
      <dgm:t>
        <a:bodyPr/>
        <a:lstStyle/>
        <a:p>
          <a:endParaRPr lang="hu-HU"/>
        </a:p>
      </dgm:t>
    </dgm:pt>
    <dgm:pt modelId="{A0B877C6-128D-423A-97BB-4972C8B53E66}" type="sibTrans" cxnId="{B7CE23DF-5575-4FE8-B1D5-AE78BD1A4C3E}">
      <dgm:prSet/>
      <dgm:spPr/>
      <dgm:t>
        <a:bodyPr/>
        <a:lstStyle/>
        <a:p>
          <a:endParaRPr lang="hu-HU"/>
        </a:p>
      </dgm:t>
    </dgm:pt>
    <dgm:pt modelId="{E5D9E400-9C86-413F-B257-28A8B510517F}">
      <dgm:prSet phldrT="[Szöveg]"/>
      <dgm:spPr/>
      <dgm:t>
        <a:bodyPr/>
        <a:lstStyle/>
        <a:p>
          <a:r>
            <a:rPr lang="hu-HU" dirty="0" smtClean="0"/>
            <a:t>IP 152.66.253.6 →</a:t>
          </a:r>
          <a:r>
            <a:rPr lang="hu-HU" dirty="0" smtClean="0">
              <a:latin typeface="Calibri"/>
            </a:rPr>
            <a:t> 10.10.10.3</a:t>
          </a:r>
          <a:endParaRPr lang="hu-HU" dirty="0"/>
        </a:p>
      </dgm:t>
    </dgm:pt>
    <dgm:pt modelId="{02DADB1D-B5C8-4C4B-92F6-1F13157A6F71}" type="parTrans" cxnId="{E5163C98-AD90-4F4F-9D92-4ECF505C7C81}">
      <dgm:prSet/>
      <dgm:spPr/>
      <dgm:t>
        <a:bodyPr/>
        <a:lstStyle/>
        <a:p>
          <a:endParaRPr lang="hu-HU"/>
        </a:p>
      </dgm:t>
    </dgm:pt>
    <dgm:pt modelId="{CDE15CBD-BCA9-4365-A20F-0DFB74C93AC4}" type="sibTrans" cxnId="{E5163C98-AD90-4F4F-9D92-4ECF505C7C81}">
      <dgm:prSet/>
      <dgm:spPr/>
      <dgm:t>
        <a:bodyPr/>
        <a:lstStyle/>
        <a:p>
          <a:endParaRPr lang="hu-HU"/>
        </a:p>
      </dgm:t>
    </dgm:pt>
    <dgm:pt modelId="{7B6BA367-A011-473D-867E-891D2F245B2F}">
      <dgm:prSet phldrT="[Szöveg]"/>
      <dgm:spPr/>
      <dgm:t>
        <a:bodyPr/>
        <a:lstStyle/>
        <a:p>
          <a:r>
            <a:rPr lang="hu-HU" dirty="0" smtClean="0"/>
            <a:t>Ethernet 00:50:56:87:3F:FB → DC </a:t>
          </a:r>
          <a:endParaRPr lang="hu-HU" dirty="0"/>
        </a:p>
      </dgm:t>
    </dgm:pt>
    <dgm:pt modelId="{7909C5CE-D70A-4725-A0DA-09305F25E1E3}" type="parTrans" cxnId="{A3BB361C-A56D-4132-948B-630F70A6A275}">
      <dgm:prSet/>
      <dgm:spPr/>
      <dgm:t>
        <a:bodyPr/>
        <a:lstStyle/>
        <a:p>
          <a:endParaRPr lang="hu-HU"/>
        </a:p>
      </dgm:t>
    </dgm:pt>
    <dgm:pt modelId="{86ABC927-4E09-4D3F-AFCE-25A14DEFD490}" type="sibTrans" cxnId="{A3BB361C-A56D-4132-948B-630F70A6A275}">
      <dgm:prSet/>
      <dgm:spPr/>
      <dgm:t>
        <a:bodyPr/>
        <a:lstStyle/>
        <a:p>
          <a:endParaRPr lang="hu-HU"/>
        </a:p>
      </dgm:t>
    </dgm:pt>
    <dgm:pt modelId="{6F2E594A-8181-4462-80AC-234947062023}" type="pres">
      <dgm:prSet presAssocID="{8490EBC5-7C8B-47CC-8021-E1879C8A9B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35A3606-F203-4650-8127-229428B3B430}" type="pres">
      <dgm:prSet presAssocID="{038AB6E0-A2DC-45EA-84A4-E2BCA7437E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D8BC6B-6C08-46D1-9FBF-9B7DA43BF1F5}" type="pres">
      <dgm:prSet presAssocID="{A0B877C6-128D-423A-97BB-4972C8B53E66}" presName="spacer" presStyleCnt="0"/>
      <dgm:spPr/>
    </dgm:pt>
    <dgm:pt modelId="{A6AD975D-EE40-479B-8684-F2BA280616EB}" type="pres">
      <dgm:prSet presAssocID="{E5D9E400-9C86-413F-B257-28A8B51051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FCA171-10D6-4E84-A0E9-C1A0336715DE}" type="pres">
      <dgm:prSet presAssocID="{CDE15CBD-BCA9-4365-A20F-0DFB74C93AC4}" presName="spacer" presStyleCnt="0"/>
      <dgm:spPr/>
    </dgm:pt>
    <dgm:pt modelId="{BF6CCB57-C60F-4B7D-BBEA-C9AC38319819}" type="pres">
      <dgm:prSet presAssocID="{7B6BA367-A011-473D-867E-891D2F245B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6A7FEBC-C7CC-432A-A9D2-D40ED49CB409}" type="presOf" srcId="{7B6BA367-A011-473D-867E-891D2F245B2F}" destId="{BF6CCB57-C60F-4B7D-BBEA-C9AC38319819}" srcOrd="0" destOrd="0" presId="urn:microsoft.com/office/officeart/2005/8/layout/vList2"/>
    <dgm:cxn modelId="{A75A11D7-5B6C-4027-961E-2466926CE1CA}" type="presOf" srcId="{038AB6E0-A2DC-45EA-84A4-E2BCA7437EB4}" destId="{735A3606-F203-4650-8127-229428B3B430}" srcOrd="0" destOrd="0" presId="urn:microsoft.com/office/officeart/2005/8/layout/vList2"/>
    <dgm:cxn modelId="{9214E63A-BA41-4794-A26B-F4236F873CC3}" type="presOf" srcId="{E5D9E400-9C86-413F-B257-28A8B510517F}" destId="{A6AD975D-EE40-479B-8684-F2BA280616EB}" srcOrd="0" destOrd="0" presId="urn:microsoft.com/office/officeart/2005/8/layout/vList2"/>
    <dgm:cxn modelId="{A3BB361C-A56D-4132-948B-630F70A6A275}" srcId="{8490EBC5-7C8B-47CC-8021-E1879C8A9BA9}" destId="{7B6BA367-A011-473D-867E-891D2F245B2F}" srcOrd="2" destOrd="0" parTransId="{7909C5CE-D70A-4725-A0DA-09305F25E1E3}" sibTransId="{86ABC927-4E09-4D3F-AFCE-25A14DEFD490}"/>
    <dgm:cxn modelId="{B7CE23DF-5575-4FE8-B1D5-AE78BD1A4C3E}" srcId="{8490EBC5-7C8B-47CC-8021-E1879C8A9BA9}" destId="{038AB6E0-A2DC-45EA-84A4-E2BCA7437EB4}" srcOrd="0" destOrd="0" parTransId="{E01D9FA0-902C-422C-8077-484CD35B46A6}" sibTransId="{A0B877C6-128D-423A-97BB-4972C8B53E66}"/>
    <dgm:cxn modelId="{E5163C98-AD90-4F4F-9D92-4ECF505C7C81}" srcId="{8490EBC5-7C8B-47CC-8021-E1879C8A9BA9}" destId="{E5D9E400-9C86-413F-B257-28A8B510517F}" srcOrd="1" destOrd="0" parTransId="{02DADB1D-B5C8-4C4B-92F6-1F13157A6F71}" sibTransId="{CDE15CBD-BCA9-4365-A20F-0DFB74C93AC4}"/>
    <dgm:cxn modelId="{48AAFE4A-FCCC-40DE-B5CF-A8C7E50B2BAE}" type="presOf" srcId="{8490EBC5-7C8B-47CC-8021-E1879C8A9BA9}" destId="{6F2E594A-8181-4462-80AC-234947062023}" srcOrd="0" destOrd="0" presId="urn:microsoft.com/office/officeart/2005/8/layout/vList2"/>
    <dgm:cxn modelId="{2DB867CE-A8FC-44A9-9F49-7E2C54C983D3}" type="presParOf" srcId="{6F2E594A-8181-4462-80AC-234947062023}" destId="{735A3606-F203-4650-8127-229428B3B430}" srcOrd="0" destOrd="0" presId="urn:microsoft.com/office/officeart/2005/8/layout/vList2"/>
    <dgm:cxn modelId="{EBA7C006-C5A1-425E-B12A-453DC6CB7D9B}" type="presParOf" srcId="{6F2E594A-8181-4462-80AC-234947062023}" destId="{14D8BC6B-6C08-46D1-9FBF-9B7DA43BF1F5}" srcOrd="1" destOrd="0" presId="urn:microsoft.com/office/officeart/2005/8/layout/vList2"/>
    <dgm:cxn modelId="{6E53F24C-6FC2-4DCB-AFF1-8BD69A468809}" type="presParOf" srcId="{6F2E594A-8181-4462-80AC-234947062023}" destId="{A6AD975D-EE40-479B-8684-F2BA280616EB}" srcOrd="2" destOrd="0" presId="urn:microsoft.com/office/officeart/2005/8/layout/vList2"/>
    <dgm:cxn modelId="{6771A909-F9E8-46B5-B5AE-AF06DFDEFE22}" type="presParOf" srcId="{6F2E594A-8181-4462-80AC-234947062023}" destId="{B6FCA171-10D6-4E84-A0E9-C1A0336715DE}" srcOrd="3" destOrd="0" presId="urn:microsoft.com/office/officeart/2005/8/layout/vList2"/>
    <dgm:cxn modelId="{3A2951B4-03D3-423D-99DA-C5D8C3E3CE9E}" type="presParOf" srcId="{6F2E594A-8181-4462-80AC-234947062023}" destId="{BF6CCB57-C60F-4B7D-BBEA-C9AC383198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2BF17F-0988-43B2-A8A1-C844F15726A6}" type="doc">
      <dgm:prSet loTypeId="urn:microsoft.com/office/officeart/2005/8/layout/vList5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A8821162-8330-457B-A554-1483E0CF662A}">
      <dgm:prSet/>
      <dgm:spPr/>
      <dgm:t>
        <a:bodyPr/>
        <a:lstStyle/>
        <a:p>
          <a:pPr rtl="0"/>
          <a:r>
            <a:rPr lang="hu-HU" dirty="0" err="1" smtClean="0"/>
            <a:t>Bind</a:t>
          </a:r>
          <a:endParaRPr lang="hu-HU" dirty="0"/>
        </a:p>
      </dgm:t>
    </dgm:pt>
    <dgm:pt modelId="{BDA8D323-8CE3-4704-8833-2A39F1D40217}" type="parTrans" cxnId="{8F9A6111-4109-44C2-882B-C9EE65211F52}">
      <dgm:prSet/>
      <dgm:spPr/>
      <dgm:t>
        <a:bodyPr/>
        <a:lstStyle/>
        <a:p>
          <a:endParaRPr lang="hu-HU"/>
        </a:p>
      </dgm:t>
    </dgm:pt>
    <dgm:pt modelId="{9E87BB02-3705-4EB8-8E02-2D07AA7A908D}" type="sibTrans" cxnId="{8F9A6111-4109-44C2-882B-C9EE65211F52}">
      <dgm:prSet/>
      <dgm:spPr/>
      <dgm:t>
        <a:bodyPr/>
        <a:lstStyle/>
        <a:p>
          <a:endParaRPr lang="hu-HU"/>
        </a:p>
      </dgm:t>
    </dgm:pt>
    <dgm:pt modelId="{71B8598D-AB13-4D85-A346-F18B953EFF01}">
      <dgm:prSet/>
      <dgm:spPr/>
      <dgm:t>
        <a:bodyPr/>
        <a:lstStyle/>
        <a:p>
          <a:pPr rtl="0"/>
          <a:r>
            <a:rPr lang="hu-HU" dirty="0" err="1" smtClean="0"/>
            <a:t>Accept</a:t>
          </a:r>
          <a:endParaRPr lang="hu-HU" dirty="0"/>
        </a:p>
      </dgm:t>
    </dgm:pt>
    <dgm:pt modelId="{E07F0656-A13D-4986-83D9-F289EFF9831F}" type="parTrans" cxnId="{EF58E925-A5D7-4A09-A0D1-63384B501069}">
      <dgm:prSet/>
      <dgm:spPr/>
      <dgm:t>
        <a:bodyPr/>
        <a:lstStyle/>
        <a:p>
          <a:endParaRPr lang="hu-HU"/>
        </a:p>
      </dgm:t>
    </dgm:pt>
    <dgm:pt modelId="{FF2F056F-42AF-4545-B7E0-7C53EE0E1B79}" type="sibTrans" cxnId="{EF58E925-A5D7-4A09-A0D1-63384B501069}">
      <dgm:prSet/>
      <dgm:spPr/>
      <dgm:t>
        <a:bodyPr/>
        <a:lstStyle/>
        <a:p>
          <a:endParaRPr lang="hu-HU"/>
        </a:p>
      </dgm:t>
    </dgm:pt>
    <dgm:pt modelId="{7707E46F-6E7A-4B62-A135-308EEE01B0D3}">
      <dgm:prSet custT="1"/>
      <dgm:spPr/>
      <dgm:t>
        <a:bodyPr/>
        <a:lstStyle/>
        <a:p>
          <a:pPr rtl="0"/>
          <a:r>
            <a:rPr lang="hu-HU" sz="1800" dirty="0" smtClean="0"/>
            <a:t>Általában blokkolódó hívás, visszatér, ha kapcsolat érkezett</a:t>
          </a:r>
          <a:endParaRPr lang="hu-HU" sz="1800" dirty="0"/>
        </a:p>
      </dgm:t>
    </dgm:pt>
    <dgm:pt modelId="{492C3165-A274-4392-8549-C0766F1D8EB5}" type="parTrans" cxnId="{D22D24E2-B0D9-4838-99EC-47949FCCDAD0}">
      <dgm:prSet/>
      <dgm:spPr/>
      <dgm:t>
        <a:bodyPr/>
        <a:lstStyle/>
        <a:p>
          <a:endParaRPr lang="hu-HU"/>
        </a:p>
      </dgm:t>
    </dgm:pt>
    <dgm:pt modelId="{B530A3D4-3AE2-4F92-AA7C-B16F3E731EBC}" type="sibTrans" cxnId="{D22D24E2-B0D9-4838-99EC-47949FCCDAD0}">
      <dgm:prSet/>
      <dgm:spPr/>
      <dgm:t>
        <a:bodyPr/>
        <a:lstStyle/>
        <a:p>
          <a:endParaRPr lang="hu-HU"/>
        </a:p>
      </dgm:t>
    </dgm:pt>
    <dgm:pt modelId="{6C40A1B4-27D7-4D72-83AD-1627BCC338A4}">
      <dgm:prSet/>
      <dgm:spPr/>
      <dgm:t>
        <a:bodyPr/>
        <a:lstStyle/>
        <a:p>
          <a:pPr rtl="0"/>
          <a:r>
            <a:rPr lang="hu-HU" dirty="0" err="1" smtClean="0"/>
            <a:t>Send</a:t>
          </a:r>
          <a:r>
            <a:rPr lang="hu-HU" dirty="0" smtClean="0"/>
            <a:t> (</a:t>
          </a:r>
          <a:r>
            <a:rPr lang="hu-HU" dirty="0" err="1" smtClean="0"/>
            <a:t>Write</a:t>
          </a:r>
          <a:r>
            <a:rPr lang="hu-HU" dirty="0" smtClean="0"/>
            <a:t>)</a:t>
          </a:r>
          <a:endParaRPr lang="hu-HU" dirty="0"/>
        </a:p>
      </dgm:t>
    </dgm:pt>
    <dgm:pt modelId="{F99004AB-9D2D-4431-A670-1B30646C4FFA}" type="parTrans" cxnId="{A23EDA1E-A32E-4A13-9710-F7E8342857BD}">
      <dgm:prSet/>
      <dgm:spPr/>
      <dgm:t>
        <a:bodyPr/>
        <a:lstStyle/>
        <a:p>
          <a:endParaRPr lang="hu-HU"/>
        </a:p>
      </dgm:t>
    </dgm:pt>
    <dgm:pt modelId="{19840149-D9C1-43D5-979E-74F7E7B6CC49}" type="sibTrans" cxnId="{A23EDA1E-A32E-4A13-9710-F7E8342857BD}">
      <dgm:prSet/>
      <dgm:spPr/>
      <dgm:t>
        <a:bodyPr/>
        <a:lstStyle/>
        <a:p>
          <a:endParaRPr lang="hu-HU"/>
        </a:p>
      </dgm:t>
    </dgm:pt>
    <dgm:pt modelId="{B3A55726-4E8F-423B-9F56-DAABF6413323}">
      <dgm:prSet custT="1"/>
      <dgm:spPr/>
      <dgm:t>
        <a:bodyPr/>
        <a:lstStyle/>
        <a:p>
          <a:pPr rtl="0"/>
          <a:r>
            <a:rPr lang="hu-HU" sz="1800" dirty="0" smtClean="0"/>
            <a:t>Előtte </a:t>
          </a:r>
          <a:r>
            <a:rPr lang="hu-HU" sz="1800" dirty="0" err="1" smtClean="0"/>
            <a:t>Bind</a:t>
          </a:r>
          <a:r>
            <a:rPr lang="hu-HU" sz="1800" dirty="0" smtClean="0"/>
            <a:t> és Listen hívás kell</a:t>
          </a:r>
          <a:endParaRPr lang="hu-HU" sz="1800" dirty="0"/>
        </a:p>
      </dgm:t>
    </dgm:pt>
    <dgm:pt modelId="{853C5DA5-467A-487C-97AF-12C10F2B7995}" type="parTrans" cxnId="{D37D4445-C4B0-412D-AE50-D3A13C26D799}">
      <dgm:prSet/>
      <dgm:spPr/>
      <dgm:t>
        <a:bodyPr/>
        <a:lstStyle/>
        <a:p>
          <a:endParaRPr lang="hu-HU"/>
        </a:p>
      </dgm:t>
    </dgm:pt>
    <dgm:pt modelId="{3B520909-A288-41F4-B704-C4F5F7E5EE82}" type="sibTrans" cxnId="{D37D4445-C4B0-412D-AE50-D3A13C26D799}">
      <dgm:prSet/>
      <dgm:spPr/>
      <dgm:t>
        <a:bodyPr/>
        <a:lstStyle/>
        <a:p>
          <a:endParaRPr lang="hu-HU"/>
        </a:p>
      </dgm:t>
    </dgm:pt>
    <dgm:pt modelId="{7C51BD21-A1EB-4A51-AD35-664FBC2940CA}">
      <dgm:prSet custT="1"/>
      <dgm:spPr/>
      <dgm:t>
        <a:bodyPr/>
        <a:lstStyle/>
        <a:p>
          <a:pPr rtl="0"/>
          <a:r>
            <a:rPr lang="hu-HU" sz="1800" dirty="0" smtClean="0"/>
            <a:t>Már felépült kapcsolaton adat küldése</a:t>
          </a:r>
          <a:endParaRPr lang="hu-HU" sz="1800" dirty="0"/>
        </a:p>
      </dgm:t>
    </dgm:pt>
    <dgm:pt modelId="{D9A7107B-C25F-4988-9CF7-DC2668BBE368}" type="parTrans" cxnId="{0388E45B-4ABB-400D-BA8D-4C96828F9378}">
      <dgm:prSet/>
      <dgm:spPr/>
      <dgm:t>
        <a:bodyPr/>
        <a:lstStyle/>
        <a:p>
          <a:endParaRPr lang="hu-HU"/>
        </a:p>
      </dgm:t>
    </dgm:pt>
    <dgm:pt modelId="{F4ADB4E6-AFE2-408B-B4AC-0DC9A4B0C67D}" type="sibTrans" cxnId="{0388E45B-4ABB-400D-BA8D-4C96828F9378}">
      <dgm:prSet/>
      <dgm:spPr/>
      <dgm:t>
        <a:bodyPr/>
        <a:lstStyle/>
        <a:p>
          <a:endParaRPr lang="hu-HU"/>
        </a:p>
      </dgm:t>
    </dgm:pt>
    <dgm:pt modelId="{6BD24911-4B34-474D-B3DD-B935604BA043}">
      <dgm:prSet/>
      <dgm:spPr/>
      <dgm:t>
        <a:bodyPr/>
        <a:lstStyle/>
        <a:p>
          <a:pPr rtl="0"/>
          <a:r>
            <a:rPr lang="hu-HU" dirty="0" err="1" smtClean="0"/>
            <a:t>Recv</a:t>
          </a:r>
          <a:r>
            <a:rPr lang="hu-HU" dirty="0" smtClean="0"/>
            <a:t> (Read)</a:t>
          </a:r>
          <a:endParaRPr lang="hu-HU" dirty="0"/>
        </a:p>
      </dgm:t>
    </dgm:pt>
    <dgm:pt modelId="{7B9CCBF5-6DE9-47B8-B8AE-5171D02F9DF4}" type="parTrans" cxnId="{2C3DFE40-BD09-4C23-980D-A171531201BE}">
      <dgm:prSet/>
      <dgm:spPr/>
      <dgm:t>
        <a:bodyPr/>
        <a:lstStyle/>
        <a:p>
          <a:endParaRPr lang="hu-HU"/>
        </a:p>
      </dgm:t>
    </dgm:pt>
    <dgm:pt modelId="{57E7E7EE-5DE8-4713-8A7A-6A4B20319770}" type="sibTrans" cxnId="{2C3DFE40-BD09-4C23-980D-A171531201BE}">
      <dgm:prSet/>
      <dgm:spPr/>
      <dgm:t>
        <a:bodyPr/>
        <a:lstStyle/>
        <a:p>
          <a:endParaRPr lang="hu-HU"/>
        </a:p>
      </dgm:t>
    </dgm:pt>
    <dgm:pt modelId="{2241FB2B-89E0-4EA1-B92A-9411DFFF2E4C}">
      <dgm:prSet custT="1"/>
      <dgm:spPr/>
      <dgm:t>
        <a:bodyPr/>
        <a:lstStyle/>
        <a:p>
          <a:pPr rtl="0"/>
          <a:r>
            <a:rPr lang="hu-HU" sz="1800" dirty="0" smtClean="0"/>
            <a:t>Adat fogadás</a:t>
          </a:r>
          <a:endParaRPr lang="hu-HU" sz="1800" dirty="0"/>
        </a:p>
      </dgm:t>
    </dgm:pt>
    <dgm:pt modelId="{A718FBF2-AC1B-4543-9A08-9DF4C288DC7B}" type="parTrans" cxnId="{2E82DCC2-1540-47B5-9900-873694009B0C}">
      <dgm:prSet/>
      <dgm:spPr/>
      <dgm:t>
        <a:bodyPr/>
        <a:lstStyle/>
        <a:p>
          <a:endParaRPr lang="hu-HU"/>
        </a:p>
      </dgm:t>
    </dgm:pt>
    <dgm:pt modelId="{15F6F757-A126-45B0-A120-C8BE497322C9}" type="sibTrans" cxnId="{2E82DCC2-1540-47B5-9900-873694009B0C}">
      <dgm:prSet/>
      <dgm:spPr/>
      <dgm:t>
        <a:bodyPr/>
        <a:lstStyle/>
        <a:p>
          <a:endParaRPr lang="hu-HU"/>
        </a:p>
      </dgm:t>
    </dgm:pt>
    <dgm:pt modelId="{F9293C31-450A-425C-B3D7-1306D0E9F812}">
      <dgm:prSet custT="1"/>
      <dgm:spPr/>
      <dgm:t>
        <a:bodyPr/>
        <a:lstStyle/>
        <a:p>
          <a:pPr rtl="0"/>
          <a:r>
            <a:rPr lang="hu-HU" sz="1800" dirty="0" smtClean="0"/>
            <a:t>Blokkolódik, amíg új adat nem érkezik</a:t>
          </a:r>
          <a:endParaRPr lang="hu-HU" sz="1800" dirty="0"/>
        </a:p>
      </dgm:t>
    </dgm:pt>
    <dgm:pt modelId="{9E7EBFD3-1DFB-4A43-80B4-AAFBA389CE75}" type="parTrans" cxnId="{EB476A0E-76A4-4821-A2BB-530EDF41441F}">
      <dgm:prSet/>
      <dgm:spPr/>
      <dgm:t>
        <a:bodyPr/>
        <a:lstStyle/>
        <a:p>
          <a:endParaRPr lang="hu-HU"/>
        </a:p>
      </dgm:t>
    </dgm:pt>
    <dgm:pt modelId="{08C28DC7-FD13-4DA0-9AE2-5C621D0C844B}" type="sibTrans" cxnId="{EB476A0E-76A4-4821-A2BB-530EDF41441F}">
      <dgm:prSet/>
      <dgm:spPr/>
      <dgm:t>
        <a:bodyPr/>
        <a:lstStyle/>
        <a:p>
          <a:endParaRPr lang="hu-HU"/>
        </a:p>
      </dgm:t>
    </dgm:pt>
    <dgm:pt modelId="{58E3D265-B2DD-42E5-AEB9-A691FCFCBEF9}">
      <dgm:prSet/>
      <dgm:spPr/>
      <dgm:t>
        <a:bodyPr/>
        <a:lstStyle/>
        <a:p>
          <a:pPr rtl="0"/>
          <a:r>
            <a:rPr lang="hu-HU" dirty="0" err="1" smtClean="0"/>
            <a:t>Close</a:t>
          </a:r>
          <a:r>
            <a:rPr lang="hu-HU" dirty="0" smtClean="0"/>
            <a:t> (</a:t>
          </a:r>
          <a:r>
            <a:rPr lang="hu-HU" dirty="0" err="1" smtClean="0"/>
            <a:t>Reset</a:t>
          </a:r>
          <a:r>
            <a:rPr lang="hu-HU" dirty="0" smtClean="0"/>
            <a:t>)</a:t>
          </a:r>
          <a:endParaRPr lang="hu-HU" dirty="0"/>
        </a:p>
      </dgm:t>
    </dgm:pt>
    <dgm:pt modelId="{939FFE84-4AC1-49F6-BDEF-1B05E1960935}" type="parTrans" cxnId="{DE06D6BF-D459-4457-AF66-91923AD75A7C}">
      <dgm:prSet/>
      <dgm:spPr/>
      <dgm:t>
        <a:bodyPr/>
        <a:lstStyle/>
        <a:p>
          <a:endParaRPr lang="hu-HU"/>
        </a:p>
      </dgm:t>
    </dgm:pt>
    <dgm:pt modelId="{7094CFC0-1EED-4515-B9DC-F30B34E3812C}" type="sibTrans" cxnId="{DE06D6BF-D459-4457-AF66-91923AD75A7C}">
      <dgm:prSet/>
      <dgm:spPr/>
      <dgm:t>
        <a:bodyPr/>
        <a:lstStyle/>
        <a:p>
          <a:endParaRPr lang="hu-HU"/>
        </a:p>
      </dgm:t>
    </dgm:pt>
    <dgm:pt modelId="{ED5ECC8E-5B77-4447-8381-2D3EB717FEF3}">
      <dgm:prSet custT="1"/>
      <dgm:spPr/>
      <dgm:t>
        <a:bodyPr/>
        <a:lstStyle/>
        <a:p>
          <a:pPr rtl="0"/>
          <a:r>
            <a:rPr lang="hu-HU" sz="1800" dirty="0" smtClean="0"/>
            <a:t>Kapcsolat bontása</a:t>
          </a:r>
          <a:endParaRPr lang="hu-HU" sz="1800" dirty="0"/>
        </a:p>
      </dgm:t>
    </dgm:pt>
    <dgm:pt modelId="{1018F3DC-D7FD-4060-99AF-42B9C886A694}" type="parTrans" cxnId="{49F7664A-2879-4386-8253-8215D3BBAC81}">
      <dgm:prSet/>
      <dgm:spPr/>
      <dgm:t>
        <a:bodyPr/>
        <a:lstStyle/>
        <a:p>
          <a:endParaRPr lang="hu-HU"/>
        </a:p>
      </dgm:t>
    </dgm:pt>
    <dgm:pt modelId="{847A23D6-BC4F-4C01-989B-D70285534194}" type="sibTrans" cxnId="{49F7664A-2879-4386-8253-8215D3BBAC81}">
      <dgm:prSet/>
      <dgm:spPr/>
      <dgm:t>
        <a:bodyPr/>
        <a:lstStyle/>
        <a:p>
          <a:endParaRPr lang="hu-HU"/>
        </a:p>
      </dgm:t>
    </dgm:pt>
    <dgm:pt modelId="{1BE812F8-184C-4414-8A99-B78D34FBD85A}">
      <dgm:prSet/>
      <dgm:spPr/>
      <dgm:t>
        <a:bodyPr/>
        <a:lstStyle/>
        <a:p>
          <a:pPr rtl="0"/>
          <a:r>
            <a:rPr lang="hu-HU" dirty="0" err="1" smtClean="0"/>
            <a:t>Connect</a:t>
          </a:r>
          <a:endParaRPr lang="hu-HU" dirty="0"/>
        </a:p>
      </dgm:t>
    </dgm:pt>
    <dgm:pt modelId="{C1A78BC1-EF8F-45C0-9C23-41E0D8A0892E}" type="parTrans" cxnId="{8BBE73FF-50F7-42E3-9796-043620FAA557}">
      <dgm:prSet/>
      <dgm:spPr/>
      <dgm:t>
        <a:bodyPr/>
        <a:lstStyle/>
        <a:p>
          <a:endParaRPr lang="hu-HU"/>
        </a:p>
      </dgm:t>
    </dgm:pt>
    <dgm:pt modelId="{0EFBEBDC-A6B9-4F1E-85D1-D62D620C1B8D}" type="sibTrans" cxnId="{8BBE73FF-50F7-42E3-9796-043620FAA557}">
      <dgm:prSet/>
      <dgm:spPr/>
      <dgm:t>
        <a:bodyPr/>
        <a:lstStyle/>
        <a:p>
          <a:endParaRPr lang="hu-HU"/>
        </a:p>
      </dgm:t>
    </dgm:pt>
    <dgm:pt modelId="{109C7A97-7FFA-4331-BB7C-FFFD5E6BF9B9}">
      <dgm:prSet custT="1"/>
      <dgm:spPr/>
      <dgm:t>
        <a:bodyPr/>
        <a:lstStyle/>
        <a:p>
          <a:pPr rtl="0"/>
          <a:r>
            <a:rPr lang="hu-HU" sz="1800" dirty="0" smtClean="0"/>
            <a:t>Kapcsolat kezdeményezés IP:</a:t>
          </a:r>
          <a:r>
            <a:rPr lang="hu-HU" sz="1800" dirty="0" err="1" smtClean="0"/>
            <a:t>Porthoz</a:t>
          </a:r>
          <a:endParaRPr lang="hu-HU" sz="1800" dirty="0"/>
        </a:p>
      </dgm:t>
    </dgm:pt>
    <dgm:pt modelId="{200BC904-9C01-43C2-A95F-0585C95F73CE}" type="parTrans" cxnId="{056BF36A-41ED-4426-A2DC-32B429726831}">
      <dgm:prSet/>
      <dgm:spPr/>
      <dgm:t>
        <a:bodyPr/>
        <a:lstStyle/>
        <a:p>
          <a:endParaRPr lang="hu-HU"/>
        </a:p>
      </dgm:t>
    </dgm:pt>
    <dgm:pt modelId="{82BC6790-7D96-470F-8EC3-5C3F3C81C7F3}" type="sibTrans" cxnId="{056BF36A-41ED-4426-A2DC-32B429726831}">
      <dgm:prSet/>
      <dgm:spPr/>
      <dgm:t>
        <a:bodyPr/>
        <a:lstStyle/>
        <a:p>
          <a:endParaRPr lang="hu-HU"/>
        </a:p>
      </dgm:t>
    </dgm:pt>
    <dgm:pt modelId="{A082AD75-A876-4D3E-94F4-0BD7A51C660C}">
      <dgm:prSet custT="1"/>
      <dgm:spPr/>
      <dgm:t>
        <a:bodyPr/>
        <a:lstStyle/>
        <a:p>
          <a:pPr rtl="0"/>
          <a:r>
            <a:rPr lang="hu-HU" sz="1800" dirty="0" smtClean="0"/>
            <a:t>Blokkolódik amíg a kapcsolat fel nem épült</a:t>
          </a:r>
          <a:endParaRPr lang="hu-HU" sz="1800" dirty="0"/>
        </a:p>
      </dgm:t>
    </dgm:pt>
    <dgm:pt modelId="{42D0F3D7-4F47-43C2-B1C7-C1CE09E5C83A}" type="parTrans" cxnId="{F4C99CE5-1101-4595-950A-CBFECA0F6E4C}">
      <dgm:prSet/>
      <dgm:spPr/>
      <dgm:t>
        <a:bodyPr/>
        <a:lstStyle/>
        <a:p>
          <a:endParaRPr lang="hu-HU"/>
        </a:p>
      </dgm:t>
    </dgm:pt>
    <dgm:pt modelId="{1A16139F-AFB5-45AB-BCE0-2BF5792F298D}" type="sibTrans" cxnId="{F4C99CE5-1101-4595-950A-CBFECA0F6E4C}">
      <dgm:prSet/>
      <dgm:spPr/>
      <dgm:t>
        <a:bodyPr/>
        <a:lstStyle/>
        <a:p>
          <a:endParaRPr lang="hu-HU"/>
        </a:p>
      </dgm:t>
    </dgm:pt>
    <dgm:pt modelId="{EF83C13B-E4A7-4825-A06E-0E40E41C1842}">
      <dgm:prSet/>
      <dgm:spPr/>
      <dgm:t>
        <a:bodyPr/>
        <a:lstStyle/>
        <a:p>
          <a:pPr rtl="0"/>
          <a:r>
            <a:rPr lang="hu-HU" dirty="0" smtClean="0"/>
            <a:t>Listen</a:t>
          </a:r>
          <a:endParaRPr lang="hu-HU" dirty="0"/>
        </a:p>
      </dgm:t>
    </dgm:pt>
    <dgm:pt modelId="{B90F9E5F-F492-472F-8003-FE66935BABA0}" type="parTrans" cxnId="{E0D84866-118D-4811-8DA5-18814159A01C}">
      <dgm:prSet/>
      <dgm:spPr/>
      <dgm:t>
        <a:bodyPr/>
        <a:lstStyle/>
        <a:p>
          <a:endParaRPr lang="hu-HU"/>
        </a:p>
      </dgm:t>
    </dgm:pt>
    <dgm:pt modelId="{74E045D4-52A7-4921-BC74-6D4F3ABF74B2}" type="sibTrans" cxnId="{E0D84866-118D-4811-8DA5-18814159A01C}">
      <dgm:prSet/>
      <dgm:spPr/>
      <dgm:t>
        <a:bodyPr/>
        <a:lstStyle/>
        <a:p>
          <a:endParaRPr lang="hu-HU"/>
        </a:p>
      </dgm:t>
    </dgm:pt>
    <dgm:pt modelId="{B7E0CA1A-E95E-4475-AE20-C8374757B213}">
      <dgm:prSet custT="1"/>
      <dgm:spPr/>
      <dgm:t>
        <a:bodyPr/>
        <a:lstStyle/>
        <a:p>
          <a:pPr rtl="0"/>
          <a:r>
            <a:rPr lang="hu-HU" sz="1800" dirty="0" smtClean="0"/>
            <a:t>Feliratkozás helyi gép megadott </a:t>
          </a:r>
          <a:r>
            <a:rPr lang="hu-HU" sz="1800" dirty="0" err="1" smtClean="0"/>
            <a:t>portjára</a:t>
          </a:r>
          <a:endParaRPr lang="hu-HU" sz="1800" dirty="0"/>
        </a:p>
      </dgm:t>
    </dgm:pt>
    <dgm:pt modelId="{6E9D8CCE-157F-4DEC-AFF6-893503D0041A}" type="parTrans" cxnId="{E289DFCA-DF8B-4224-9CE2-83E2CB2578EA}">
      <dgm:prSet/>
      <dgm:spPr/>
      <dgm:t>
        <a:bodyPr/>
        <a:lstStyle/>
        <a:p>
          <a:endParaRPr lang="hu-HU"/>
        </a:p>
      </dgm:t>
    </dgm:pt>
    <dgm:pt modelId="{CC08C2EA-E75E-4A19-8DDB-0449AA9DF0A2}" type="sibTrans" cxnId="{E289DFCA-DF8B-4224-9CE2-83E2CB2578EA}">
      <dgm:prSet/>
      <dgm:spPr/>
      <dgm:t>
        <a:bodyPr/>
        <a:lstStyle/>
        <a:p>
          <a:endParaRPr lang="hu-HU"/>
        </a:p>
      </dgm:t>
    </dgm:pt>
    <dgm:pt modelId="{6BAAD0B0-B1BF-4FAC-96E5-B7C3E280D614}">
      <dgm:prSet custT="1"/>
      <dgm:spPr/>
      <dgm:t>
        <a:bodyPr/>
        <a:lstStyle/>
        <a:p>
          <a:pPr rtl="0"/>
          <a:r>
            <a:rPr lang="hu-HU" sz="1800" dirty="0" smtClean="0"/>
            <a:t>Szűkíthető IP címre is, ha a helyi gépnek több is van</a:t>
          </a:r>
          <a:endParaRPr lang="hu-HU" sz="1800" dirty="0"/>
        </a:p>
      </dgm:t>
    </dgm:pt>
    <dgm:pt modelId="{F267B038-DD54-47C2-A012-BA39768E8334}" type="parTrans" cxnId="{BD43BF0F-4DF6-42C3-A9DD-6FBAD9DF7FC4}">
      <dgm:prSet/>
      <dgm:spPr/>
      <dgm:t>
        <a:bodyPr/>
        <a:lstStyle/>
        <a:p>
          <a:endParaRPr lang="hu-HU"/>
        </a:p>
      </dgm:t>
    </dgm:pt>
    <dgm:pt modelId="{6D0FC4ED-A929-4E44-ACF0-21B6161C1F5F}" type="sibTrans" cxnId="{BD43BF0F-4DF6-42C3-A9DD-6FBAD9DF7FC4}">
      <dgm:prSet/>
      <dgm:spPr/>
      <dgm:t>
        <a:bodyPr/>
        <a:lstStyle/>
        <a:p>
          <a:endParaRPr lang="hu-HU"/>
        </a:p>
      </dgm:t>
    </dgm:pt>
    <dgm:pt modelId="{9BCC4F22-9CBD-4859-B349-27F6DDD153D4}">
      <dgm:prSet custT="1"/>
      <dgm:spPr/>
      <dgm:t>
        <a:bodyPr/>
        <a:lstStyle/>
        <a:p>
          <a:pPr rtl="0"/>
          <a:r>
            <a:rPr lang="hu-HU" sz="1800" dirty="0" smtClean="0"/>
            <a:t>Innentől fogad kapcsolatot az OS TCP/IP </a:t>
          </a:r>
          <a:r>
            <a:rPr lang="hu-HU" sz="1800" dirty="0" err="1" smtClean="0"/>
            <a:t>stackje</a:t>
          </a:r>
          <a:endParaRPr lang="hu-HU" sz="2000" dirty="0"/>
        </a:p>
      </dgm:t>
    </dgm:pt>
    <dgm:pt modelId="{211760A9-5AC9-4352-9AC4-4F62EB08CF0F}" type="parTrans" cxnId="{4E50FDB9-11A3-49EE-AB7D-412A1EB97636}">
      <dgm:prSet/>
      <dgm:spPr/>
      <dgm:t>
        <a:bodyPr/>
        <a:lstStyle/>
        <a:p>
          <a:endParaRPr lang="hu-HU"/>
        </a:p>
      </dgm:t>
    </dgm:pt>
    <dgm:pt modelId="{5A03A84D-A009-420D-B98D-1C470F7C1730}" type="sibTrans" cxnId="{4E50FDB9-11A3-49EE-AB7D-412A1EB97636}">
      <dgm:prSet/>
      <dgm:spPr/>
      <dgm:t>
        <a:bodyPr/>
        <a:lstStyle/>
        <a:p>
          <a:endParaRPr lang="hu-HU"/>
        </a:p>
      </dgm:t>
    </dgm:pt>
    <dgm:pt modelId="{9DAC26BD-1E07-4284-B04E-F5793A7F9244}" type="pres">
      <dgm:prSet presAssocID="{922BF17F-0988-43B2-A8A1-C844F15726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1485175-4FC4-4597-AD96-22009ADE5E8B}" type="pres">
      <dgm:prSet presAssocID="{A8821162-8330-457B-A554-1483E0CF662A}" presName="linNode" presStyleCnt="0"/>
      <dgm:spPr/>
    </dgm:pt>
    <dgm:pt modelId="{E93D7686-B7C8-47B9-9B91-8C951693651D}" type="pres">
      <dgm:prSet presAssocID="{A8821162-8330-457B-A554-1483E0CF662A}" presName="parentText" presStyleLbl="node1" presStyleIdx="0" presStyleCnt="7" custScaleX="8004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21D7D2-7E00-40DF-B8EB-5478E6E037AE}" type="pres">
      <dgm:prSet presAssocID="{A8821162-8330-457B-A554-1483E0CF662A}" presName="descendantText" presStyleLbl="alignAccFollowNode1" presStyleIdx="0" presStyleCnt="7" custScaleX="11046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66F89D-3413-4AF0-BEE9-221629B37215}" type="pres">
      <dgm:prSet presAssocID="{9E87BB02-3705-4EB8-8E02-2D07AA7A908D}" presName="sp" presStyleCnt="0"/>
      <dgm:spPr/>
    </dgm:pt>
    <dgm:pt modelId="{E264DF7A-3B73-4E03-BD63-BE01B026B2D5}" type="pres">
      <dgm:prSet presAssocID="{EF83C13B-E4A7-4825-A06E-0E40E41C1842}" presName="linNode" presStyleCnt="0"/>
      <dgm:spPr/>
    </dgm:pt>
    <dgm:pt modelId="{08D93898-9996-4F86-A4EE-089094711F6E}" type="pres">
      <dgm:prSet presAssocID="{EF83C13B-E4A7-4825-A06E-0E40E41C1842}" presName="parentText" presStyleLbl="node1" presStyleIdx="1" presStyleCnt="7" custScaleX="7921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A81F0A-841A-4151-81C9-1578A75AF8EB}" type="pres">
      <dgm:prSet presAssocID="{EF83C13B-E4A7-4825-A06E-0E40E41C1842}" presName="descendantText" presStyleLbl="alignAccFollowNode1" presStyleIdx="1" presStyleCnt="7" custScaleX="1107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1B45C4-ADA7-44CC-87A9-B07B3CFBEEB9}" type="pres">
      <dgm:prSet presAssocID="{74E045D4-52A7-4921-BC74-6D4F3ABF74B2}" presName="sp" presStyleCnt="0"/>
      <dgm:spPr/>
    </dgm:pt>
    <dgm:pt modelId="{68262751-1A0B-4356-B44F-C4A7C45F03B1}" type="pres">
      <dgm:prSet presAssocID="{1BE812F8-184C-4414-8A99-B78D34FBD85A}" presName="linNode" presStyleCnt="0"/>
      <dgm:spPr/>
    </dgm:pt>
    <dgm:pt modelId="{F660D730-1CA5-4EF9-9681-6D6961ABE047}" type="pres">
      <dgm:prSet presAssocID="{1BE812F8-184C-4414-8A99-B78D34FBD85A}" presName="parentText" presStyleLbl="node1" presStyleIdx="2" presStyleCnt="7" custScaleX="7921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355226-21F9-4517-ADC9-1AA38E40E26D}" type="pres">
      <dgm:prSet presAssocID="{1BE812F8-184C-4414-8A99-B78D34FBD85A}" presName="descendantText" presStyleLbl="alignAccFollowNode1" presStyleIdx="2" presStyleCnt="7" custScaleX="1107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A3428B-ABD1-43BF-AE6A-C464A3618F0E}" type="pres">
      <dgm:prSet presAssocID="{0EFBEBDC-A6B9-4F1E-85D1-D62D620C1B8D}" presName="sp" presStyleCnt="0"/>
      <dgm:spPr/>
    </dgm:pt>
    <dgm:pt modelId="{26C8297A-F9FA-4750-82C4-BB93FB9490AE}" type="pres">
      <dgm:prSet presAssocID="{71B8598D-AB13-4D85-A346-F18B953EFF01}" presName="linNode" presStyleCnt="0"/>
      <dgm:spPr/>
    </dgm:pt>
    <dgm:pt modelId="{84712112-2ED7-4DD4-8A55-CE5D02CEE675}" type="pres">
      <dgm:prSet presAssocID="{71B8598D-AB13-4D85-A346-F18B953EFF01}" presName="parentText" presStyleLbl="node1" presStyleIdx="3" presStyleCnt="7" custScaleX="7921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E2F9ED-44DF-4E27-9B6A-FCE356C3C82C}" type="pres">
      <dgm:prSet presAssocID="{71B8598D-AB13-4D85-A346-F18B953EFF01}" presName="descendantText" presStyleLbl="alignAccFollowNode1" presStyleIdx="3" presStyleCnt="7" custScaleX="1107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3FA7A2-BD95-49ED-B769-8774907EE3EC}" type="pres">
      <dgm:prSet presAssocID="{FF2F056F-42AF-4545-B7E0-7C53EE0E1B79}" presName="sp" presStyleCnt="0"/>
      <dgm:spPr/>
    </dgm:pt>
    <dgm:pt modelId="{42D48070-8477-4DD8-B6AA-85598951BCFB}" type="pres">
      <dgm:prSet presAssocID="{6C40A1B4-27D7-4D72-83AD-1627BCC338A4}" presName="linNode" presStyleCnt="0"/>
      <dgm:spPr/>
    </dgm:pt>
    <dgm:pt modelId="{F503F493-F2D5-47B7-A4EE-0FE51283B6ED}" type="pres">
      <dgm:prSet presAssocID="{6C40A1B4-27D7-4D72-83AD-1627BCC338A4}" presName="parentText" presStyleLbl="node1" presStyleIdx="4" presStyleCnt="7" custScaleX="7921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A86AE8D-963C-475A-A487-C2A2E752C23B}" type="pres">
      <dgm:prSet presAssocID="{6C40A1B4-27D7-4D72-83AD-1627BCC338A4}" presName="descendantText" presStyleLbl="alignAccFollowNode1" presStyleIdx="4" presStyleCnt="7" custScaleX="11047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EFB4FB-40FE-449F-B36D-F36E0A2CC2BA}" type="pres">
      <dgm:prSet presAssocID="{19840149-D9C1-43D5-979E-74F7E7B6CC49}" presName="sp" presStyleCnt="0"/>
      <dgm:spPr/>
    </dgm:pt>
    <dgm:pt modelId="{7C948048-2486-4ACA-A9EC-74697C83E1AA}" type="pres">
      <dgm:prSet presAssocID="{6BD24911-4B34-474D-B3DD-B935604BA043}" presName="linNode" presStyleCnt="0"/>
      <dgm:spPr/>
    </dgm:pt>
    <dgm:pt modelId="{90B128A6-A5E6-41C3-95FE-D7D20CD73D29}" type="pres">
      <dgm:prSet presAssocID="{6BD24911-4B34-474D-B3DD-B935604BA043}" presName="parentText" presStyleLbl="node1" presStyleIdx="5" presStyleCnt="7" custScaleX="7911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EA9296-D1BB-4F6C-BA0A-7DEAA466E913}" type="pres">
      <dgm:prSet presAssocID="{6BD24911-4B34-474D-B3DD-B935604BA043}" presName="descendantText" presStyleLbl="alignAccFollowNode1" presStyleIdx="5" presStyleCnt="7" custScaleX="11054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61FE3A-B525-4A55-8BF1-10C5A4383CAC}" type="pres">
      <dgm:prSet presAssocID="{57E7E7EE-5DE8-4713-8A7A-6A4B20319770}" presName="sp" presStyleCnt="0"/>
      <dgm:spPr/>
    </dgm:pt>
    <dgm:pt modelId="{3A7E1B05-D65A-4B07-8B1B-54099D9E8B31}" type="pres">
      <dgm:prSet presAssocID="{58E3D265-B2DD-42E5-AEB9-A691FCFCBEF9}" presName="linNode" presStyleCnt="0"/>
      <dgm:spPr/>
    </dgm:pt>
    <dgm:pt modelId="{EFB6DFAD-C463-46E9-8952-B152805591EB}" type="pres">
      <dgm:prSet presAssocID="{58E3D265-B2DD-42E5-AEB9-A691FCFCBEF9}" presName="parentText" presStyleLbl="node1" presStyleIdx="6" presStyleCnt="7" custScaleX="7921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01D8E5-091E-4A87-AE0D-6BEF26CE2B2B}" type="pres">
      <dgm:prSet presAssocID="{58E3D265-B2DD-42E5-AEB9-A691FCFCBEF9}" presName="descendantText" presStyleLbl="alignAccFollowNode1" presStyleIdx="6" presStyleCnt="7" custScaleX="11047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E82DCC2-1540-47B5-9900-873694009B0C}" srcId="{6BD24911-4B34-474D-B3DD-B935604BA043}" destId="{2241FB2B-89E0-4EA1-B92A-9411DFFF2E4C}" srcOrd="0" destOrd="0" parTransId="{A718FBF2-AC1B-4543-9A08-9DF4C288DC7B}" sibTransId="{15F6F757-A126-45B0-A120-C8BE497322C9}"/>
    <dgm:cxn modelId="{F51AC37D-194D-4918-90F5-97ECE48AE179}" type="presOf" srcId="{A8821162-8330-457B-A554-1483E0CF662A}" destId="{E93D7686-B7C8-47B9-9B91-8C951693651D}" srcOrd="0" destOrd="0" presId="urn:microsoft.com/office/officeart/2005/8/layout/vList5"/>
    <dgm:cxn modelId="{BD43BF0F-4DF6-42C3-A9DD-6FBAD9DF7FC4}" srcId="{A8821162-8330-457B-A554-1483E0CF662A}" destId="{6BAAD0B0-B1BF-4FAC-96E5-B7C3E280D614}" srcOrd="1" destOrd="0" parTransId="{F267B038-DD54-47C2-A012-BA39768E8334}" sibTransId="{6D0FC4ED-A929-4E44-ACF0-21B6161C1F5F}"/>
    <dgm:cxn modelId="{BFEEA28B-075B-4857-88FC-FF583FA94AF8}" type="presOf" srcId="{2241FB2B-89E0-4EA1-B92A-9411DFFF2E4C}" destId="{41EA9296-D1BB-4F6C-BA0A-7DEAA466E913}" srcOrd="0" destOrd="0" presId="urn:microsoft.com/office/officeart/2005/8/layout/vList5"/>
    <dgm:cxn modelId="{E0D84866-118D-4811-8DA5-18814159A01C}" srcId="{922BF17F-0988-43B2-A8A1-C844F15726A6}" destId="{EF83C13B-E4A7-4825-A06E-0E40E41C1842}" srcOrd="1" destOrd="0" parTransId="{B90F9E5F-F492-472F-8003-FE66935BABA0}" sibTransId="{74E045D4-52A7-4921-BC74-6D4F3ABF74B2}"/>
    <dgm:cxn modelId="{AC6377AD-EC9F-4148-87F6-9B304E237B35}" type="presOf" srcId="{EF83C13B-E4A7-4825-A06E-0E40E41C1842}" destId="{08D93898-9996-4F86-A4EE-089094711F6E}" srcOrd="0" destOrd="0" presId="urn:microsoft.com/office/officeart/2005/8/layout/vList5"/>
    <dgm:cxn modelId="{B3F4371C-C939-444D-946C-DF86991DB82F}" type="presOf" srcId="{922BF17F-0988-43B2-A8A1-C844F15726A6}" destId="{9DAC26BD-1E07-4284-B04E-F5793A7F9244}" srcOrd="0" destOrd="0" presId="urn:microsoft.com/office/officeart/2005/8/layout/vList5"/>
    <dgm:cxn modelId="{2C3DFE40-BD09-4C23-980D-A171531201BE}" srcId="{922BF17F-0988-43B2-A8A1-C844F15726A6}" destId="{6BD24911-4B34-474D-B3DD-B935604BA043}" srcOrd="5" destOrd="0" parTransId="{7B9CCBF5-6DE9-47B8-B8AE-5171D02F9DF4}" sibTransId="{57E7E7EE-5DE8-4713-8A7A-6A4B20319770}"/>
    <dgm:cxn modelId="{DD9B6310-F8E6-4E9C-ABCF-9FAF5FE00D28}" type="presOf" srcId="{7707E46F-6E7A-4B62-A135-308EEE01B0D3}" destId="{40E2F9ED-44DF-4E27-9B6A-FCE356C3C82C}" srcOrd="0" destOrd="0" presId="urn:microsoft.com/office/officeart/2005/8/layout/vList5"/>
    <dgm:cxn modelId="{056BF36A-41ED-4426-A2DC-32B429726831}" srcId="{1BE812F8-184C-4414-8A99-B78D34FBD85A}" destId="{109C7A97-7FFA-4331-BB7C-FFFD5E6BF9B9}" srcOrd="0" destOrd="0" parTransId="{200BC904-9C01-43C2-A95F-0585C95F73CE}" sibTransId="{82BC6790-7D96-470F-8EC3-5C3F3C81C7F3}"/>
    <dgm:cxn modelId="{E289DFCA-DF8B-4224-9CE2-83E2CB2578EA}" srcId="{A8821162-8330-457B-A554-1483E0CF662A}" destId="{B7E0CA1A-E95E-4475-AE20-C8374757B213}" srcOrd="0" destOrd="0" parTransId="{6E9D8CCE-157F-4DEC-AFF6-893503D0041A}" sibTransId="{CC08C2EA-E75E-4A19-8DDB-0449AA9DF0A2}"/>
    <dgm:cxn modelId="{0CC3C9B4-A7E8-4E07-A008-553F193AD739}" type="presOf" srcId="{71B8598D-AB13-4D85-A346-F18B953EFF01}" destId="{84712112-2ED7-4DD4-8A55-CE5D02CEE675}" srcOrd="0" destOrd="0" presId="urn:microsoft.com/office/officeart/2005/8/layout/vList5"/>
    <dgm:cxn modelId="{38A98394-AC1E-4BEA-9838-9EBCF1B82826}" type="presOf" srcId="{58E3D265-B2DD-42E5-AEB9-A691FCFCBEF9}" destId="{EFB6DFAD-C463-46E9-8952-B152805591EB}" srcOrd="0" destOrd="0" presId="urn:microsoft.com/office/officeart/2005/8/layout/vList5"/>
    <dgm:cxn modelId="{8F9A6111-4109-44C2-882B-C9EE65211F52}" srcId="{922BF17F-0988-43B2-A8A1-C844F15726A6}" destId="{A8821162-8330-457B-A554-1483E0CF662A}" srcOrd="0" destOrd="0" parTransId="{BDA8D323-8CE3-4704-8833-2A39F1D40217}" sibTransId="{9E87BB02-3705-4EB8-8E02-2D07AA7A908D}"/>
    <dgm:cxn modelId="{F1981B79-11AD-410D-90E9-1883C382AF1F}" type="presOf" srcId="{B3A55726-4E8F-423B-9F56-DAABF6413323}" destId="{40E2F9ED-44DF-4E27-9B6A-FCE356C3C82C}" srcOrd="0" destOrd="1" presId="urn:microsoft.com/office/officeart/2005/8/layout/vList5"/>
    <dgm:cxn modelId="{EB476A0E-76A4-4821-A2BB-530EDF41441F}" srcId="{6BD24911-4B34-474D-B3DD-B935604BA043}" destId="{F9293C31-450A-425C-B3D7-1306D0E9F812}" srcOrd="1" destOrd="0" parTransId="{9E7EBFD3-1DFB-4A43-80B4-AAFBA389CE75}" sibTransId="{08C28DC7-FD13-4DA0-9AE2-5C621D0C844B}"/>
    <dgm:cxn modelId="{778FE3BC-B116-4EDD-A675-ACC1BA28E5DD}" type="presOf" srcId="{F9293C31-450A-425C-B3D7-1306D0E9F812}" destId="{41EA9296-D1BB-4F6C-BA0A-7DEAA466E913}" srcOrd="0" destOrd="1" presId="urn:microsoft.com/office/officeart/2005/8/layout/vList5"/>
    <dgm:cxn modelId="{A23EDA1E-A32E-4A13-9710-F7E8342857BD}" srcId="{922BF17F-0988-43B2-A8A1-C844F15726A6}" destId="{6C40A1B4-27D7-4D72-83AD-1627BCC338A4}" srcOrd="4" destOrd="0" parTransId="{F99004AB-9D2D-4431-A670-1B30646C4FFA}" sibTransId="{19840149-D9C1-43D5-979E-74F7E7B6CC49}"/>
    <dgm:cxn modelId="{D22D24E2-B0D9-4838-99EC-47949FCCDAD0}" srcId="{71B8598D-AB13-4D85-A346-F18B953EFF01}" destId="{7707E46F-6E7A-4B62-A135-308EEE01B0D3}" srcOrd="0" destOrd="0" parTransId="{492C3165-A274-4392-8549-C0766F1D8EB5}" sibTransId="{B530A3D4-3AE2-4F92-AA7C-B16F3E731EBC}"/>
    <dgm:cxn modelId="{64410E26-C896-4A65-BD01-946C4CAD8A57}" type="presOf" srcId="{6BAAD0B0-B1BF-4FAC-96E5-B7C3E280D614}" destId="{EE21D7D2-7E00-40DF-B8EB-5478E6E037AE}" srcOrd="0" destOrd="1" presId="urn:microsoft.com/office/officeart/2005/8/layout/vList5"/>
    <dgm:cxn modelId="{544424E2-0DD3-4502-93BA-857EA66C6781}" type="presOf" srcId="{9BCC4F22-9CBD-4859-B349-27F6DDD153D4}" destId="{A5A81F0A-841A-4151-81C9-1578A75AF8EB}" srcOrd="0" destOrd="0" presId="urn:microsoft.com/office/officeart/2005/8/layout/vList5"/>
    <dgm:cxn modelId="{F4C99CE5-1101-4595-950A-CBFECA0F6E4C}" srcId="{1BE812F8-184C-4414-8A99-B78D34FBD85A}" destId="{A082AD75-A876-4D3E-94F4-0BD7A51C660C}" srcOrd="1" destOrd="0" parTransId="{42D0F3D7-4F47-43C2-B1C7-C1CE09E5C83A}" sibTransId="{1A16139F-AFB5-45AB-BCE0-2BF5792F298D}"/>
    <dgm:cxn modelId="{1DAE8C7B-7ADB-4717-87CE-D3C0BC76CC6E}" type="presOf" srcId="{109C7A97-7FFA-4331-BB7C-FFFD5E6BF9B9}" destId="{20355226-21F9-4517-ADC9-1AA38E40E26D}" srcOrd="0" destOrd="0" presId="urn:microsoft.com/office/officeart/2005/8/layout/vList5"/>
    <dgm:cxn modelId="{0388E45B-4ABB-400D-BA8D-4C96828F9378}" srcId="{6C40A1B4-27D7-4D72-83AD-1627BCC338A4}" destId="{7C51BD21-A1EB-4A51-AD35-664FBC2940CA}" srcOrd="0" destOrd="0" parTransId="{D9A7107B-C25F-4988-9CF7-DC2668BBE368}" sibTransId="{F4ADB4E6-AFE2-408B-B4AC-0DC9A4B0C67D}"/>
    <dgm:cxn modelId="{EF58E925-A5D7-4A09-A0D1-63384B501069}" srcId="{922BF17F-0988-43B2-A8A1-C844F15726A6}" destId="{71B8598D-AB13-4D85-A346-F18B953EFF01}" srcOrd="3" destOrd="0" parTransId="{E07F0656-A13D-4986-83D9-F289EFF9831F}" sibTransId="{FF2F056F-42AF-4545-B7E0-7C53EE0E1B79}"/>
    <dgm:cxn modelId="{428BEAE1-E844-47D0-BE3C-C66A5D8189B1}" type="presOf" srcId="{A082AD75-A876-4D3E-94F4-0BD7A51C660C}" destId="{20355226-21F9-4517-ADC9-1AA38E40E26D}" srcOrd="0" destOrd="1" presId="urn:microsoft.com/office/officeart/2005/8/layout/vList5"/>
    <dgm:cxn modelId="{D65E384D-0143-42C5-B867-4E3A926784CA}" type="presOf" srcId="{7C51BD21-A1EB-4A51-AD35-664FBC2940CA}" destId="{CA86AE8D-963C-475A-A487-C2A2E752C23B}" srcOrd="0" destOrd="0" presId="urn:microsoft.com/office/officeart/2005/8/layout/vList5"/>
    <dgm:cxn modelId="{BEF2D444-6864-4520-8F07-ED15268DEFD4}" type="presOf" srcId="{B7E0CA1A-E95E-4475-AE20-C8374757B213}" destId="{EE21D7D2-7E00-40DF-B8EB-5478E6E037AE}" srcOrd="0" destOrd="0" presId="urn:microsoft.com/office/officeart/2005/8/layout/vList5"/>
    <dgm:cxn modelId="{D37D4445-C4B0-412D-AE50-D3A13C26D799}" srcId="{71B8598D-AB13-4D85-A346-F18B953EFF01}" destId="{B3A55726-4E8F-423B-9F56-DAABF6413323}" srcOrd="1" destOrd="0" parTransId="{853C5DA5-467A-487C-97AF-12C10F2B7995}" sibTransId="{3B520909-A288-41F4-B704-C4F5F7E5EE82}"/>
    <dgm:cxn modelId="{8BBE73FF-50F7-42E3-9796-043620FAA557}" srcId="{922BF17F-0988-43B2-A8A1-C844F15726A6}" destId="{1BE812F8-184C-4414-8A99-B78D34FBD85A}" srcOrd="2" destOrd="0" parTransId="{C1A78BC1-EF8F-45C0-9C23-41E0D8A0892E}" sibTransId="{0EFBEBDC-A6B9-4F1E-85D1-D62D620C1B8D}"/>
    <dgm:cxn modelId="{49F7664A-2879-4386-8253-8215D3BBAC81}" srcId="{58E3D265-B2DD-42E5-AEB9-A691FCFCBEF9}" destId="{ED5ECC8E-5B77-4447-8381-2D3EB717FEF3}" srcOrd="0" destOrd="0" parTransId="{1018F3DC-D7FD-4060-99AF-42B9C886A694}" sibTransId="{847A23D6-BC4F-4C01-989B-D70285534194}"/>
    <dgm:cxn modelId="{DE06D6BF-D459-4457-AF66-91923AD75A7C}" srcId="{922BF17F-0988-43B2-A8A1-C844F15726A6}" destId="{58E3D265-B2DD-42E5-AEB9-A691FCFCBEF9}" srcOrd="6" destOrd="0" parTransId="{939FFE84-4AC1-49F6-BDEF-1B05E1960935}" sibTransId="{7094CFC0-1EED-4515-B9DC-F30B34E3812C}"/>
    <dgm:cxn modelId="{E754929E-1FEC-4117-A6FD-ADE5E801B396}" type="presOf" srcId="{ED5ECC8E-5B77-4447-8381-2D3EB717FEF3}" destId="{4801D8E5-091E-4A87-AE0D-6BEF26CE2B2B}" srcOrd="0" destOrd="0" presId="urn:microsoft.com/office/officeart/2005/8/layout/vList5"/>
    <dgm:cxn modelId="{4E50FDB9-11A3-49EE-AB7D-412A1EB97636}" srcId="{EF83C13B-E4A7-4825-A06E-0E40E41C1842}" destId="{9BCC4F22-9CBD-4859-B349-27F6DDD153D4}" srcOrd="0" destOrd="0" parTransId="{211760A9-5AC9-4352-9AC4-4F62EB08CF0F}" sibTransId="{5A03A84D-A009-420D-B98D-1C470F7C1730}"/>
    <dgm:cxn modelId="{1FEAD9A4-45C7-4E0C-BC2D-38D39E6932DE}" type="presOf" srcId="{1BE812F8-184C-4414-8A99-B78D34FBD85A}" destId="{F660D730-1CA5-4EF9-9681-6D6961ABE047}" srcOrd="0" destOrd="0" presId="urn:microsoft.com/office/officeart/2005/8/layout/vList5"/>
    <dgm:cxn modelId="{1AC12DA4-EB48-434F-87A2-C0C8FF79D330}" type="presOf" srcId="{6C40A1B4-27D7-4D72-83AD-1627BCC338A4}" destId="{F503F493-F2D5-47B7-A4EE-0FE51283B6ED}" srcOrd="0" destOrd="0" presId="urn:microsoft.com/office/officeart/2005/8/layout/vList5"/>
    <dgm:cxn modelId="{D190BFF8-21F4-4271-A540-BC7B67712D77}" type="presOf" srcId="{6BD24911-4B34-474D-B3DD-B935604BA043}" destId="{90B128A6-A5E6-41C3-95FE-D7D20CD73D29}" srcOrd="0" destOrd="0" presId="urn:microsoft.com/office/officeart/2005/8/layout/vList5"/>
    <dgm:cxn modelId="{10A76C46-9DF0-437A-9DA5-DB97586511C1}" type="presParOf" srcId="{9DAC26BD-1E07-4284-B04E-F5793A7F9244}" destId="{01485175-4FC4-4597-AD96-22009ADE5E8B}" srcOrd="0" destOrd="0" presId="urn:microsoft.com/office/officeart/2005/8/layout/vList5"/>
    <dgm:cxn modelId="{C1E6B0D7-06C2-4FBE-89A1-BB951FBA34EA}" type="presParOf" srcId="{01485175-4FC4-4597-AD96-22009ADE5E8B}" destId="{E93D7686-B7C8-47B9-9B91-8C951693651D}" srcOrd="0" destOrd="0" presId="urn:microsoft.com/office/officeart/2005/8/layout/vList5"/>
    <dgm:cxn modelId="{C305D64B-CB17-43D4-85D9-D53CFB5E480D}" type="presParOf" srcId="{01485175-4FC4-4597-AD96-22009ADE5E8B}" destId="{EE21D7D2-7E00-40DF-B8EB-5478E6E037AE}" srcOrd="1" destOrd="0" presId="urn:microsoft.com/office/officeart/2005/8/layout/vList5"/>
    <dgm:cxn modelId="{049073E5-D0D1-42CE-B48D-F400867F9897}" type="presParOf" srcId="{9DAC26BD-1E07-4284-B04E-F5793A7F9244}" destId="{AD66F89D-3413-4AF0-BEE9-221629B37215}" srcOrd="1" destOrd="0" presId="urn:microsoft.com/office/officeart/2005/8/layout/vList5"/>
    <dgm:cxn modelId="{993C44EB-233E-4FFB-90BF-FD87EBCE15D5}" type="presParOf" srcId="{9DAC26BD-1E07-4284-B04E-F5793A7F9244}" destId="{E264DF7A-3B73-4E03-BD63-BE01B026B2D5}" srcOrd="2" destOrd="0" presId="urn:microsoft.com/office/officeart/2005/8/layout/vList5"/>
    <dgm:cxn modelId="{9B08EFFD-737D-426F-BFF5-2759B88DEE6C}" type="presParOf" srcId="{E264DF7A-3B73-4E03-BD63-BE01B026B2D5}" destId="{08D93898-9996-4F86-A4EE-089094711F6E}" srcOrd="0" destOrd="0" presId="urn:microsoft.com/office/officeart/2005/8/layout/vList5"/>
    <dgm:cxn modelId="{3948ADFC-6F64-423A-A88A-893A1AE5DE03}" type="presParOf" srcId="{E264DF7A-3B73-4E03-BD63-BE01B026B2D5}" destId="{A5A81F0A-841A-4151-81C9-1578A75AF8EB}" srcOrd="1" destOrd="0" presId="urn:microsoft.com/office/officeart/2005/8/layout/vList5"/>
    <dgm:cxn modelId="{1A3CECE3-39AF-4F85-9A08-8CA09267933F}" type="presParOf" srcId="{9DAC26BD-1E07-4284-B04E-F5793A7F9244}" destId="{E71B45C4-ADA7-44CC-87A9-B07B3CFBEEB9}" srcOrd="3" destOrd="0" presId="urn:microsoft.com/office/officeart/2005/8/layout/vList5"/>
    <dgm:cxn modelId="{570F1F59-061F-4FC6-BE0B-CD4F84EA9C19}" type="presParOf" srcId="{9DAC26BD-1E07-4284-B04E-F5793A7F9244}" destId="{68262751-1A0B-4356-B44F-C4A7C45F03B1}" srcOrd="4" destOrd="0" presId="urn:microsoft.com/office/officeart/2005/8/layout/vList5"/>
    <dgm:cxn modelId="{4C8D1A7E-7625-4640-8D71-CCD9325CE53D}" type="presParOf" srcId="{68262751-1A0B-4356-B44F-C4A7C45F03B1}" destId="{F660D730-1CA5-4EF9-9681-6D6961ABE047}" srcOrd="0" destOrd="0" presId="urn:microsoft.com/office/officeart/2005/8/layout/vList5"/>
    <dgm:cxn modelId="{3F0EB2C7-31D3-4F54-B3A6-FC217329AB7E}" type="presParOf" srcId="{68262751-1A0B-4356-B44F-C4A7C45F03B1}" destId="{20355226-21F9-4517-ADC9-1AA38E40E26D}" srcOrd="1" destOrd="0" presId="urn:microsoft.com/office/officeart/2005/8/layout/vList5"/>
    <dgm:cxn modelId="{2EC0CFB1-81C1-467C-BC10-543E9D7D3CA4}" type="presParOf" srcId="{9DAC26BD-1E07-4284-B04E-F5793A7F9244}" destId="{64A3428B-ABD1-43BF-AE6A-C464A3618F0E}" srcOrd="5" destOrd="0" presId="urn:microsoft.com/office/officeart/2005/8/layout/vList5"/>
    <dgm:cxn modelId="{020F760D-FAE4-4431-B38D-E7DAEB572D01}" type="presParOf" srcId="{9DAC26BD-1E07-4284-B04E-F5793A7F9244}" destId="{26C8297A-F9FA-4750-82C4-BB93FB9490AE}" srcOrd="6" destOrd="0" presId="urn:microsoft.com/office/officeart/2005/8/layout/vList5"/>
    <dgm:cxn modelId="{6AFA46FE-41B1-4E4D-AD73-752B49C18CDF}" type="presParOf" srcId="{26C8297A-F9FA-4750-82C4-BB93FB9490AE}" destId="{84712112-2ED7-4DD4-8A55-CE5D02CEE675}" srcOrd="0" destOrd="0" presId="urn:microsoft.com/office/officeart/2005/8/layout/vList5"/>
    <dgm:cxn modelId="{BB8C5D71-E08B-41EE-95EB-39EC5C056D2A}" type="presParOf" srcId="{26C8297A-F9FA-4750-82C4-BB93FB9490AE}" destId="{40E2F9ED-44DF-4E27-9B6A-FCE356C3C82C}" srcOrd="1" destOrd="0" presId="urn:microsoft.com/office/officeart/2005/8/layout/vList5"/>
    <dgm:cxn modelId="{60D9973E-627E-426F-A7B0-C68469308865}" type="presParOf" srcId="{9DAC26BD-1E07-4284-B04E-F5793A7F9244}" destId="{7F3FA7A2-BD95-49ED-B769-8774907EE3EC}" srcOrd="7" destOrd="0" presId="urn:microsoft.com/office/officeart/2005/8/layout/vList5"/>
    <dgm:cxn modelId="{DEDE5E90-B358-41AA-BEA4-2F6A64768EB9}" type="presParOf" srcId="{9DAC26BD-1E07-4284-B04E-F5793A7F9244}" destId="{42D48070-8477-4DD8-B6AA-85598951BCFB}" srcOrd="8" destOrd="0" presId="urn:microsoft.com/office/officeart/2005/8/layout/vList5"/>
    <dgm:cxn modelId="{42BD7F7D-4338-4621-B8AB-E958F10EF0DF}" type="presParOf" srcId="{42D48070-8477-4DD8-B6AA-85598951BCFB}" destId="{F503F493-F2D5-47B7-A4EE-0FE51283B6ED}" srcOrd="0" destOrd="0" presId="urn:microsoft.com/office/officeart/2005/8/layout/vList5"/>
    <dgm:cxn modelId="{748E15E9-C8B7-4516-B36E-C5B89372743D}" type="presParOf" srcId="{42D48070-8477-4DD8-B6AA-85598951BCFB}" destId="{CA86AE8D-963C-475A-A487-C2A2E752C23B}" srcOrd="1" destOrd="0" presId="urn:microsoft.com/office/officeart/2005/8/layout/vList5"/>
    <dgm:cxn modelId="{5F81405F-7232-48C9-8534-9587460EB29F}" type="presParOf" srcId="{9DAC26BD-1E07-4284-B04E-F5793A7F9244}" destId="{85EFB4FB-40FE-449F-B36D-F36E0A2CC2BA}" srcOrd="9" destOrd="0" presId="urn:microsoft.com/office/officeart/2005/8/layout/vList5"/>
    <dgm:cxn modelId="{C44D9E21-8D6B-4C6E-8A3F-2ECE2BDD163E}" type="presParOf" srcId="{9DAC26BD-1E07-4284-B04E-F5793A7F9244}" destId="{7C948048-2486-4ACA-A9EC-74697C83E1AA}" srcOrd="10" destOrd="0" presId="urn:microsoft.com/office/officeart/2005/8/layout/vList5"/>
    <dgm:cxn modelId="{62B78F20-92F9-41D4-88D1-19F1C2696307}" type="presParOf" srcId="{7C948048-2486-4ACA-A9EC-74697C83E1AA}" destId="{90B128A6-A5E6-41C3-95FE-D7D20CD73D29}" srcOrd="0" destOrd="0" presId="urn:microsoft.com/office/officeart/2005/8/layout/vList5"/>
    <dgm:cxn modelId="{87139B71-8C45-4441-9E8B-599C756080E7}" type="presParOf" srcId="{7C948048-2486-4ACA-A9EC-74697C83E1AA}" destId="{41EA9296-D1BB-4F6C-BA0A-7DEAA466E913}" srcOrd="1" destOrd="0" presId="urn:microsoft.com/office/officeart/2005/8/layout/vList5"/>
    <dgm:cxn modelId="{59931567-3ADA-45B0-88A9-B84D392FD2B1}" type="presParOf" srcId="{9DAC26BD-1E07-4284-B04E-F5793A7F9244}" destId="{7461FE3A-B525-4A55-8BF1-10C5A4383CAC}" srcOrd="11" destOrd="0" presId="urn:microsoft.com/office/officeart/2005/8/layout/vList5"/>
    <dgm:cxn modelId="{48D0B471-35D4-46AD-86BB-0E62C04170F8}" type="presParOf" srcId="{9DAC26BD-1E07-4284-B04E-F5793A7F9244}" destId="{3A7E1B05-D65A-4B07-8B1B-54099D9E8B31}" srcOrd="12" destOrd="0" presId="urn:microsoft.com/office/officeart/2005/8/layout/vList5"/>
    <dgm:cxn modelId="{FE4FF366-CD00-4A9E-A0D9-3397EA97DF38}" type="presParOf" srcId="{3A7E1B05-D65A-4B07-8B1B-54099D9E8B31}" destId="{EFB6DFAD-C463-46E9-8952-B152805591EB}" srcOrd="0" destOrd="0" presId="urn:microsoft.com/office/officeart/2005/8/layout/vList5"/>
    <dgm:cxn modelId="{2DDD27AF-2ED9-49DC-8A6B-C56B1CA740D1}" type="presParOf" srcId="{3A7E1B05-D65A-4B07-8B1B-54099D9E8B31}" destId="{4801D8E5-091E-4A87-AE0D-6BEF26CE2B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DAE5F-74E5-40C8-B7E0-D0E2BEE1EAC2}">
      <dsp:nvSpPr>
        <dsp:cNvPr id="0" name=""/>
        <dsp:cNvSpPr/>
      </dsp:nvSpPr>
      <dsp:spPr>
        <a:xfrm>
          <a:off x="0" y="5282"/>
          <a:ext cx="8858250" cy="4712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Alkalmazási réteg: pl. HTTP vagy SSH, stb.</a:t>
          </a:r>
        </a:p>
      </dsp:txBody>
      <dsp:txXfrm>
        <a:off x="23006" y="28288"/>
        <a:ext cx="8812238" cy="425263"/>
      </dsp:txXfrm>
    </dsp:sp>
    <dsp:sp modelId="{D3BF7A4D-3F21-4622-B9D0-E19D15A4C023}">
      <dsp:nvSpPr>
        <dsp:cNvPr id="0" name=""/>
        <dsp:cNvSpPr/>
      </dsp:nvSpPr>
      <dsp:spPr>
        <a:xfrm>
          <a:off x="0" y="476557"/>
          <a:ext cx="8858250" cy="25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4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Feladatnak, szolgáltatás protokollnak megfelelő üzenetek</a:t>
          </a:r>
        </a:p>
      </dsp:txBody>
      <dsp:txXfrm>
        <a:off x="0" y="476557"/>
        <a:ext cx="8858250" cy="259289"/>
      </dsp:txXfrm>
    </dsp:sp>
    <dsp:sp modelId="{97001EB0-D5F2-46AB-A6C9-858A4839735C}">
      <dsp:nvSpPr>
        <dsp:cNvPr id="0" name=""/>
        <dsp:cNvSpPr/>
      </dsp:nvSpPr>
      <dsp:spPr>
        <a:xfrm>
          <a:off x="0" y="735847"/>
          <a:ext cx="8858250" cy="4712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Szállítási réteg: TCP vagy UDP</a:t>
          </a:r>
        </a:p>
      </dsp:txBody>
      <dsp:txXfrm>
        <a:off x="23006" y="758853"/>
        <a:ext cx="8812238" cy="425263"/>
      </dsp:txXfrm>
    </dsp:sp>
    <dsp:sp modelId="{650EA5A9-D4CF-4A15-AE38-04BC2E562E38}">
      <dsp:nvSpPr>
        <dsp:cNvPr id="0" name=""/>
        <dsp:cNvSpPr/>
      </dsp:nvSpPr>
      <dsp:spPr>
        <a:xfrm>
          <a:off x="0" y="1207123"/>
          <a:ext cx="8858250" cy="813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4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Feladata, egy IP cím felett (több) szolgáltatás, kapcsolat kezelése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A port szám azonosítja a kapcsolatot fenntartó folyamatokat a hálózaton (jól ismert portok)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Másik feladat, csak TCP esetén: adatfolyam </a:t>
          </a:r>
          <a:r>
            <a:rPr lang="hu-HU" sz="1600" i="1" kern="1200" dirty="0" smtClean="0"/>
            <a:t>szegmensekre</a:t>
          </a:r>
          <a:r>
            <a:rPr lang="hu-HU" sz="1600" kern="1200" dirty="0" smtClean="0"/>
            <a:t> bontása és visszaállítása</a:t>
          </a:r>
        </a:p>
      </dsp:txBody>
      <dsp:txXfrm>
        <a:off x="0" y="1207123"/>
        <a:ext cx="8858250" cy="813458"/>
      </dsp:txXfrm>
    </dsp:sp>
    <dsp:sp modelId="{4BA313BE-E62E-44B4-B9C8-9E3509080EF8}">
      <dsp:nvSpPr>
        <dsp:cNvPr id="0" name=""/>
        <dsp:cNvSpPr/>
      </dsp:nvSpPr>
      <dsp:spPr>
        <a:xfrm>
          <a:off x="0" y="2020582"/>
          <a:ext cx="8858250" cy="4712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Internet réteg: IP</a:t>
          </a:r>
          <a:endParaRPr lang="hu-HU" sz="2000" kern="1200" dirty="0"/>
        </a:p>
      </dsp:txBody>
      <dsp:txXfrm>
        <a:off x="23006" y="2043588"/>
        <a:ext cx="8812238" cy="425263"/>
      </dsp:txXfrm>
    </dsp:sp>
    <dsp:sp modelId="{F7D4EFAC-D47B-4C0B-8839-C23842530A2E}">
      <dsp:nvSpPr>
        <dsp:cNvPr id="0" name=""/>
        <dsp:cNvSpPr/>
      </dsp:nvSpPr>
      <dsp:spPr>
        <a:xfrm>
          <a:off x="0" y="2491857"/>
          <a:ext cx="8858250" cy="1016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4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Feladata, hogy távoli hálózatok között is lehessen kommunikálni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Globálisan egyedi címzést használ (kivétel privát tartományok: 10.0.0.0/8, 192.168.0.0/16, 172.16.0.0/12)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i="1" kern="1200" dirty="0" smtClean="0"/>
            <a:t>Csomagokban </a:t>
          </a:r>
          <a:r>
            <a:rPr lang="hu-HU" sz="1600" kern="1200" dirty="0" smtClean="0"/>
            <a:t>kommunikál</a:t>
          </a:r>
          <a:endParaRPr lang="hu-HU" sz="1600" kern="1200" dirty="0"/>
        </a:p>
      </dsp:txBody>
      <dsp:txXfrm>
        <a:off x="0" y="2491857"/>
        <a:ext cx="8858250" cy="1016823"/>
      </dsp:txXfrm>
    </dsp:sp>
    <dsp:sp modelId="{9F2B3001-1E3C-4FB6-9934-80FF7582CE7E}">
      <dsp:nvSpPr>
        <dsp:cNvPr id="0" name=""/>
        <dsp:cNvSpPr/>
      </dsp:nvSpPr>
      <dsp:spPr>
        <a:xfrm>
          <a:off x="0" y="3508680"/>
          <a:ext cx="8858250" cy="4712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(Adat)kapcsolati réteg: Ethernet MAC vagy pont-pont</a:t>
          </a:r>
          <a:endParaRPr lang="hu-HU" sz="2000" kern="1200" dirty="0"/>
        </a:p>
      </dsp:txBody>
      <dsp:txXfrm>
        <a:off x="23006" y="3531686"/>
        <a:ext cx="8812238" cy="425263"/>
      </dsp:txXfrm>
    </dsp:sp>
    <dsp:sp modelId="{434E31E4-D579-4D41-8E21-6D934F6F5332}">
      <dsp:nvSpPr>
        <dsp:cNvPr id="0" name=""/>
        <dsp:cNvSpPr/>
      </dsp:nvSpPr>
      <dsp:spPr>
        <a:xfrm>
          <a:off x="0" y="3979956"/>
          <a:ext cx="8858250" cy="813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4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A végpontok fizikai címzése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Csak egy </a:t>
          </a:r>
          <a:r>
            <a:rPr lang="hu-HU" sz="1600" i="1" kern="1200" dirty="0" smtClean="0"/>
            <a:t>szegmensen</a:t>
          </a:r>
          <a:r>
            <a:rPr lang="hu-HU" sz="1600" kern="1200" dirty="0" smtClean="0"/>
            <a:t> belüli kommunikáció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i="1" kern="1200" dirty="0" smtClean="0"/>
            <a:t>Keretekben</a:t>
          </a:r>
          <a:r>
            <a:rPr lang="hu-HU" sz="1600" kern="1200" dirty="0" smtClean="0"/>
            <a:t> kommunikál</a:t>
          </a:r>
          <a:endParaRPr lang="hu-HU" sz="1600" kern="1200" dirty="0"/>
        </a:p>
      </dsp:txBody>
      <dsp:txXfrm>
        <a:off x="0" y="3979956"/>
        <a:ext cx="8858250" cy="813458"/>
      </dsp:txXfrm>
    </dsp:sp>
    <dsp:sp modelId="{F7F45DFA-2666-481D-B43A-03FF1A7D35DB}">
      <dsp:nvSpPr>
        <dsp:cNvPr id="0" name=""/>
        <dsp:cNvSpPr/>
      </dsp:nvSpPr>
      <dsp:spPr>
        <a:xfrm>
          <a:off x="0" y="4793415"/>
          <a:ext cx="8858250" cy="4712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Fizikai réteg: pl. Ethernet</a:t>
          </a:r>
          <a:endParaRPr lang="hu-HU" sz="2000" kern="1200" dirty="0"/>
        </a:p>
      </dsp:txBody>
      <dsp:txXfrm>
        <a:off x="23006" y="4816421"/>
        <a:ext cx="8812238" cy="425263"/>
      </dsp:txXfrm>
    </dsp:sp>
    <dsp:sp modelId="{7E2D82C5-2C89-4A52-9592-EAE0BC85FA1D}">
      <dsp:nvSpPr>
        <dsp:cNvPr id="0" name=""/>
        <dsp:cNvSpPr/>
      </dsp:nvSpPr>
      <dsp:spPr>
        <a:xfrm>
          <a:off x="0" y="5264690"/>
          <a:ext cx="8858250" cy="25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4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smtClean="0"/>
            <a:t>Ide tartoznak a kábelek, </a:t>
          </a:r>
          <a:r>
            <a:rPr lang="hu-HU" sz="1600" kern="1200" dirty="0" err="1" smtClean="0"/>
            <a:t>switch</a:t>
          </a:r>
          <a:r>
            <a:rPr lang="hu-HU" sz="1600" kern="1200" dirty="0" smtClean="0"/>
            <a:t>, hálózati kártyák, elektromos jelzés részletei</a:t>
          </a:r>
          <a:endParaRPr lang="hu-HU" sz="1600" kern="1200" dirty="0"/>
        </a:p>
      </dsp:txBody>
      <dsp:txXfrm>
        <a:off x="0" y="5264690"/>
        <a:ext cx="8858250" cy="259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3606-F203-4650-8127-229428B3B430}">
      <dsp:nvSpPr>
        <dsp:cNvPr id="0" name=""/>
        <dsp:cNvSpPr/>
      </dsp:nvSpPr>
      <dsp:spPr>
        <a:xfrm>
          <a:off x="0" y="95798"/>
          <a:ext cx="2905123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TCP/* → </a:t>
          </a:r>
          <a:r>
            <a:rPr lang="hu-HU" sz="1500" kern="1200" dirty="0" err="1" smtClean="0"/>
            <a:t>TCP</a:t>
          </a:r>
          <a:r>
            <a:rPr lang="hu-HU" sz="1500" kern="1200" dirty="0" smtClean="0"/>
            <a:t>/22 (SSH)</a:t>
          </a:r>
          <a:endParaRPr lang="hu-HU" sz="1500" kern="1200" dirty="0"/>
        </a:p>
      </dsp:txBody>
      <dsp:txXfrm>
        <a:off x="17563" y="113361"/>
        <a:ext cx="2869997" cy="324648"/>
      </dsp:txXfrm>
    </dsp:sp>
    <dsp:sp modelId="{A6AD975D-EE40-479B-8684-F2BA280616EB}">
      <dsp:nvSpPr>
        <dsp:cNvPr id="0" name=""/>
        <dsp:cNvSpPr/>
      </dsp:nvSpPr>
      <dsp:spPr>
        <a:xfrm>
          <a:off x="0" y="498773"/>
          <a:ext cx="2905123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IP DC →152.66.252.250</a:t>
          </a:r>
          <a:endParaRPr lang="hu-HU" sz="1500" kern="1200" dirty="0"/>
        </a:p>
      </dsp:txBody>
      <dsp:txXfrm>
        <a:off x="17563" y="516336"/>
        <a:ext cx="2869997" cy="324648"/>
      </dsp:txXfrm>
    </dsp:sp>
    <dsp:sp modelId="{BF6CCB57-C60F-4B7D-BBEA-C9AC38319819}">
      <dsp:nvSpPr>
        <dsp:cNvPr id="0" name=""/>
        <dsp:cNvSpPr/>
      </dsp:nvSpPr>
      <dsp:spPr>
        <a:xfrm>
          <a:off x="0" y="901748"/>
          <a:ext cx="2905123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Ethernet DC → 00:50:56:9E:71:A9 </a:t>
          </a:r>
          <a:endParaRPr lang="hu-HU" sz="1500" kern="1200" dirty="0"/>
        </a:p>
      </dsp:txBody>
      <dsp:txXfrm>
        <a:off x="17563" y="919311"/>
        <a:ext cx="2869997" cy="324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3606-F203-4650-8127-229428B3B430}">
      <dsp:nvSpPr>
        <dsp:cNvPr id="0" name=""/>
        <dsp:cNvSpPr/>
      </dsp:nvSpPr>
      <dsp:spPr>
        <a:xfrm>
          <a:off x="0" y="95798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TCP/22 (SSH) </a:t>
          </a:r>
          <a:r>
            <a:rPr lang="hu-HU" sz="1500" kern="1200" dirty="0" smtClean="0">
              <a:latin typeface="Calibri"/>
            </a:rPr>
            <a:t>←</a:t>
          </a:r>
          <a:r>
            <a:rPr lang="hu-HU" sz="1500" kern="1200" dirty="0" smtClean="0"/>
            <a:t> TCP/*</a:t>
          </a:r>
          <a:endParaRPr lang="hu-HU" sz="1500" kern="1200" dirty="0"/>
        </a:p>
      </dsp:txBody>
      <dsp:txXfrm>
        <a:off x="17563" y="113361"/>
        <a:ext cx="2727122" cy="324648"/>
      </dsp:txXfrm>
    </dsp:sp>
    <dsp:sp modelId="{A6AD975D-EE40-479B-8684-F2BA280616EB}">
      <dsp:nvSpPr>
        <dsp:cNvPr id="0" name=""/>
        <dsp:cNvSpPr/>
      </dsp:nvSpPr>
      <dsp:spPr>
        <a:xfrm>
          <a:off x="0" y="498773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IP 10.10.10.254 </a:t>
          </a:r>
          <a:r>
            <a:rPr lang="hu-HU" sz="1500" kern="1200" dirty="0" smtClean="0">
              <a:latin typeface="Calibri"/>
            </a:rPr>
            <a:t>← 10.10.10.200</a:t>
          </a:r>
          <a:r>
            <a:rPr lang="hu-HU" sz="1500" kern="1200" dirty="0" smtClean="0"/>
            <a:t> </a:t>
          </a:r>
          <a:endParaRPr lang="hu-HU" sz="1500" kern="1200" dirty="0"/>
        </a:p>
      </dsp:txBody>
      <dsp:txXfrm>
        <a:off x="17563" y="516336"/>
        <a:ext cx="2727122" cy="324648"/>
      </dsp:txXfrm>
    </dsp:sp>
    <dsp:sp modelId="{BF6CCB57-C60F-4B7D-BBEA-C9AC38319819}">
      <dsp:nvSpPr>
        <dsp:cNvPr id="0" name=""/>
        <dsp:cNvSpPr/>
      </dsp:nvSpPr>
      <dsp:spPr>
        <a:xfrm>
          <a:off x="0" y="901748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Ethernet 00:50:56:87:3F:FB </a:t>
          </a:r>
          <a:r>
            <a:rPr lang="hu-HU" sz="1500" kern="1200" dirty="0" smtClean="0">
              <a:latin typeface="Calibri"/>
            </a:rPr>
            <a:t>←</a:t>
          </a:r>
          <a:r>
            <a:rPr lang="hu-HU" sz="1500" kern="1200" dirty="0" smtClean="0"/>
            <a:t> DC </a:t>
          </a:r>
          <a:endParaRPr lang="hu-HU" sz="1500" kern="1200" dirty="0"/>
        </a:p>
      </dsp:txBody>
      <dsp:txXfrm>
        <a:off x="17563" y="919311"/>
        <a:ext cx="2727122" cy="324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3606-F203-4650-8127-229428B3B430}">
      <dsp:nvSpPr>
        <dsp:cNvPr id="0" name=""/>
        <dsp:cNvSpPr/>
      </dsp:nvSpPr>
      <dsp:spPr>
        <a:xfrm>
          <a:off x="0" y="95798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TCP/80 (HTTP) </a:t>
          </a:r>
          <a:r>
            <a:rPr lang="hu-HU" sz="1500" kern="1200" dirty="0" smtClean="0">
              <a:latin typeface="Calibri"/>
            </a:rPr>
            <a:t>←</a:t>
          </a:r>
          <a:r>
            <a:rPr lang="hu-HU" sz="1500" kern="1200" dirty="0" smtClean="0"/>
            <a:t> TCP/*</a:t>
          </a:r>
          <a:endParaRPr lang="hu-HU" sz="1500" kern="1200" dirty="0"/>
        </a:p>
      </dsp:txBody>
      <dsp:txXfrm>
        <a:off x="17563" y="113361"/>
        <a:ext cx="2727122" cy="324648"/>
      </dsp:txXfrm>
    </dsp:sp>
    <dsp:sp modelId="{A6AD975D-EE40-479B-8684-F2BA280616EB}">
      <dsp:nvSpPr>
        <dsp:cNvPr id="0" name=""/>
        <dsp:cNvSpPr/>
      </dsp:nvSpPr>
      <dsp:spPr>
        <a:xfrm>
          <a:off x="0" y="498773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IP 152.66.253.6 </a:t>
          </a:r>
          <a:r>
            <a:rPr lang="hu-HU" sz="1500" kern="1200" dirty="0" smtClean="0">
              <a:latin typeface="Calibri"/>
            </a:rPr>
            <a:t>← 10.10.10.200</a:t>
          </a:r>
          <a:r>
            <a:rPr lang="hu-HU" sz="1500" kern="1200" dirty="0" smtClean="0"/>
            <a:t> </a:t>
          </a:r>
          <a:endParaRPr lang="hu-HU" sz="1500" kern="1200" dirty="0"/>
        </a:p>
      </dsp:txBody>
      <dsp:txXfrm>
        <a:off x="17563" y="516336"/>
        <a:ext cx="2727122" cy="324648"/>
      </dsp:txXfrm>
    </dsp:sp>
    <dsp:sp modelId="{BF6CCB57-C60F-4B7D-BBEA-C9AC38319819}">
      <dsp:nvSpPr>
        <dsp:cNvPr id="0" name=""/>
        <dsp:cNvSpPr/>
      </dsp:nvSpPr>
      <dsp:spPr>
        <a:xfrm>
          <a:off x="0" y="901748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Ethernet 00:50:56:87:3F:FB </a:t>
          </a:r>
          <a:r>
            <a:rPr lang="hu-HU" sz="1500" kern="1200" dirty="0" smtClean="0">
              <a:latin typeface="Calibri"/>
            </a:rPr>
            <a:t>←</a:t>
          </a:r>
          <a:r>
            <a:rPr lang="hu-HU" sz="1500" kern="1200" dirty="0" smtClean="0"/>
            <a:t> DC </a:t>
          </a:r>
          <a:endParaRPr lang="hu-HU" sz="1500" kern="1200" dirty="0"/>
        </a:p>
      </dsp:txBody>
      <dsp:txXfrm>
        <a:off x="17563" y="919311"/>
        <a:ext cx="2727122" cy="324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3606-F203-4650-8127-229428B3B430}">
      <dsp:nvSpPr>
        <dsp:cNvPr id="0" name=""/>
        <dsp:cNvSpPr/>
      </dsp:nvSpPr>
      <dsp:spPr>
        <a:xfrm>
          <a:off x="0" y="95798"/>
          <a:ext cx="2857519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TCP/80 (HTTP) </a:t>
          </a:r>
          <a:r>
            <a:rPr lang="hu-HU" sz="1500" kern="1200" dirty="0" smtClean="0">
              <a:latin typeface="Calibri"/>
            </a:rPr>
            <a:t>←</a:t>
          </a:r>
          <a:r>
            <a:rPr lang="hu-HU" sz="1500" kern="1200" dirty="0" smtClean="0"/>
            <a:t> TCP/*</a:t>
          </a:r>
          <a:endParaRPr lang="hu-HU" sz="1500" kern="1200" dirty="0"/>
        </a:p>
      </dsp:txBody>
      <dsp:txXfrm>
        <a:off x="17563" y="113361"/>
        <a:ext cx="2822393" cy="324648"/>
      </dsp:txXfrm>
    </dsp:sp>
    <dsp:sp modelId="{A6AD975D-EE40-479B-8684-F2BA280616EB}">
      <dsp:nvSpPr>
        <dsp:cNvPr id="0" name=""/>
        <dsp:cNvSpPr/>
      </dsp:nvSpPr>
      <dsp:spPr>
        <a:xfrm>
          <a:off x="0" y="498773"/>
          <a:ext cx="2857519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IP 152.66.253.6 </a:t>
          </a:r>
          <a:r>
            <a:rPr lang="hu-HU" sz="1500" kern="1200" dirty="0" smtClean="0">
              <a:latin typeface="Calibri"/>
            </a:rPr>
            <a:t>← 152.66.252.250</a:t>
          </a:r>
          <a:r>
            <a:rPr lang="hu-HU" sz="1500" kern="1200" dirty="0" smtClean="0"/>
            <a:t> </a:t>
          </a:r>
          <a:endParaRPr lang="hu-HU" sz="1500" kern="1200" dirty="0"/>
        </a:p>
      </dsp:txBody>
      <dsp:txXfrm>
        <a:off x="17563" y="516336"/>
        <a:ext cx="2822393" cy="324648"/>
      </dsp:txXfrm>
    </dsp:sp>
    <dsp:sp modelId="{BF6CCB57-C60F-4B7D-BBEA-C9AC38319819}">
      <dsp:nvSpPr>
        <dsp:cNvPr id="0" name=""/>
        <dsp:cNvSpPr/>
      </dsp:nvSpPr>
      <dsp:spPr>
        <a:xfrm>
          <a:off x="0" y="901748"/>
          <a:ext cx="2857519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Ethernet DC </a:t>
          </a:r>
          <a:r>
            <a:rPr lang="hu-HU" sz="1500" kern="1200" dirty="0" smtClean="0">
              <a:latin typeface="Calibri"/>
            </a:rPr>
            <a:t>←</a:t>
          </a:r>
          <a:r>
            <a:rPr lang="hu-HU" sz="1500" kern="1200" dirty="0" smtClean="0"/>
            <a:t>  00:50:56:9E:71:A9</a:t>
          </a:r>
          <a:endParaRPr lang="hu-HU" sz="1500" kern="1200" dirty="0"/>
        </a:p>
      </dsp:txBody>
      <dsp:txXfrm>
        <a:off x="17563" y="919311"/>
        <a:ext cx="2822393" cy="324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3606-F203-4650-8127-229428B3B430}">
      <dsp:nvSpPr>
        <dsp:cNvPr id="0" name=""/>
        <dsp:cNvSpPr/>
      </dsp:nvSpPr>
      <dsp:spPr>
        <a:xfrm>
          <a:off x="0" y="95798"/>
          <a:ext cx="2857519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TCP/* → </a:t>
          </a:r>
          <a:r>
            <a:rPr lang="hu-HU" sz="1500" kern="1200" dirty="0" err="1" smtClean="0"/>
            <a:t>TCP</a:t>
          </a:r>
          <a:r>
            <a:rPr lang="hu-HU" sz="1500" kern="1200" dirty="0" smtClean="0"/>
            <a:t>/80 (HTTP)</a:t>
          </a:r>
          <a:endParaRPr lang="hu-HU" sz="1500" kern="1200" dirty="0"/>
        </a:p>
      </dsp:txBody>
      <dsp:txXfrm>
        <a:off x="17563" y="113361"/>
        <a:ext cx="2822393" cy="324648"/>
      </dsp:txXfrm>
    </dsp:sp>
    <dsp:sp modelId="{A6AD975D-EE40-479B-8684-F2BA280616EB}">
      <dsp:nvSpPr>
        <dsp:cNvPr id="0" name=""/>
        <dsp:cNvSpPr/>
      </dsp:nvSpPr>
      <dsp:spPr>
        <a:xfrm>
          <a:off x="0" y="498773"/>
          <a:ext cx="2857519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IP DC →</a:t>
          </a:r>
          <a:r>
            <a:rPr lang="hu-HU" sz="1500" kern="1200" dirty="0" smtClean="0">
              <a:latin typeface="Calibri"/>
            </a:rPr>
            <a:t> 152.66.252.250</a:t>
          </a:r>
          <a:r>
            <a:rPr lang="hu-HU" sz="1500" kern="1200" dirty="0" smtClean="0"/>
            <a:t> </a:t>
          </a:r>
          <a:endParaRPr lang="hu-HU" sz="1500" kern="1200" dirty="0"/>
        </a:p>
      </dsp:txBody>
      <dsp:txXfrm>
        <a:off x="17563" y="516336"/>
        <a:ext cx="2822393" cy="324648"/>
      </dsp:txXfrm>
    </dsp:sp>
    <dsp:sp modelId="{BF6CCB57-C60F-4B7D-BBEA-C9AC38319819}">
      <dsp:nvSpPr>
        <dsp:cNvPr id="0" name=""/>
        <dsp:cNvSpPr/>
      </dsp:nvSpPr>
      <dsp:spPr>
        <a:xfrm>
          <a:off x="0" y="901748"/>
          <a:ext cx="2857519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Ethernet DC  → 00:50:56:9E:71:A9</a:t>
          </a:r>
          <a:endParaRPr lang="hu-HU" sz="1500" kern="1200" dirty="0"/>
        </a:p>
      </dsp:txBody>
      <dsp:txXfrm>
        <a:off x="17563" y="919311"/>
        <a:ext cx="2822393" cy="324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3606-F203-4650-8127-229428B3B430}">
      <dsp:nvSpPr>
        <dsp:cNvPr id="0" name=""/>
        <dsp:cNvSpPr/>
      </dsp:nvSpPr>
      <dsp:spPr>
        <a:xfrm>
          <a:off x="0" y="95798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TCP/* → </a:t>
          </a:r>
          <a:r>
            <a:rPr lang="hu-HU" sz="1500" kern="1200" dirty="0" err="1" smtClean="0"/>
            <a:t>TCP</a:t>
          </a:r>
          <a:r>
            <a:rPr lang="hu-HU" sz="1500" kern="1200" dirty="0" smtClean="0"/>
            <a:t>/80 (HTTP)</a:t>
          </a:r>
          <a:endParaRPr lang="hu-HU" sz="1500" kern="1200" dirty="0"/>
        </a:p>
      </dsp:txBody>
      <dsp:txXfrm>
        <a:off x="17563" y="113361"/>
        <a:ext cx="2727122" cy="324648"/>
      </dsp:txXfrm>
    </dsp:sp>
    <dsp:sp modelId="{A6AD975D-EE40-479B-8684-F2BA280616EB}">
      <dsp:nvSpPr>
        <dsp:cNvPr id="0" name=""/>
        <dsp:cNvSpPr/>
      </dsp:nvSpPr>
      <dsp:spPr>
        <a:xfrm>
          <a:off x="0" y="498773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IP 152.66.253.6 →</a:t>
          </a:r>
          <a:r>
            <a:rPr lang="hu-HU" sz="1500" kern="1200" dirty="0" smtClean="0">
              <a:latin typeface="Calibri"/>
            </a:rPr>
            <a:t> 10.10.10.3</a:t>
          </a:r>
          <a:endParaRPr lang="hu-HU" sz="1500" kern="1200" dirty="0"/>
        </a:p>
      </dsp:txBody>
      <dsp:txXfrm>
        <a:off x="17563" y="516336"/>
        <a:ext cx="2727122" cy="324648"/>
      </dsp:txXfrm>
    </dsp:sp>
    <dsp:sp modelId="{BF6CCB57-C60F-4B7D-BBEA-C9AC38319819}">
      <dsp:nvSpPr>
        <dsp:cNvPr id="0" name=""/>
        <dsp:cNvSpPr/>
      </dsp:nvSpPr>
      <dsp:spPr>
        <a:xfrm>
          <a:off x="0" y="901748"/>
          <a:ext cx="2762248" cy="359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Ethernet 00:50:56:87:3F:FB → DC </a:t>
          </a:r>
          <a:endParaRPr lang="hu-HU" sz="1500" kern="1200" dirty="0"/>
        </a:p>
      </dsp:txBody>
      <dsp:txXfrm>
        <a:off x="17563" y="919311"/>
        <a:ext cx="2727122" cy="3246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1D7D2-7E00-40DF-B8EB-5478E6E037AE}">
      <dsp:nvSpPr>
        <dsp:cNvPr id="0" name=""/>
        <dsp:cNvSpPr/>
      </dsp:nvSpPr>
      <dsp:spPr>
        <a:xfrm rot="5400000">
          <a:off x="5402529" y="-2752121"/>
          <a:ext cx="605849" cy="626250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Feliratkozás helyi gép megadott </a:t>
          </a:r>
          <a:r>
            <a:rPr lang="hu-HU" sz="1800" kern="1200" dirty="0" err="1" smtClean="0"/>
            <a:t>portjára</a:t>
          </a:r>
          <a:endParaRPr lang="hu-H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Szűkíthető IP címre is, ha a helyi gépnek több is van</a:t>
          </a:r>
          <a:endParaRPr lang="hu-HU" sz="1800" kern="1200" dirty="0"/>
        </a:p>
      </dsp:txBody>
      <dsp:txXfrm rot="-5400000">
        <a:off x="2574204" y="105779"/>
        <a:ext cx="6232925" cy="546699"/>
      </dsp:txXfrm>
    </dsp:sp>
    <dsp:sp modelId="{E93D7686-B7C8-47B9-9B91-8C951693651D}">
      <dsp:nvSpPr>
        <dsp:cNvPr id="0" name=""/>
        <dsp:cNvSpPr/>
      </dsp:nvSpPr>
      <dsp:spPr>
        <a:xfrm>
          <a:off x="21607" y="472"/>
          <a:ext cx="2552597" cy="7573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/>
            <a:t>Bind</a:t>
          </a:r>
          <a:endParaRPr lang="hu-HU" sz="3200" kern="1200" dirty="0"/>
        </a:p>
      </dsp:txBody>
      <dsp:txXfrm>
        <a:off x="58576" y="37441"/>
        <a:ext cx="2478659" cy="683373"/>
      </dsp:txXfrm>
    </dsp:sp>
    <dsp:sp modelId="{A5A81F0A-841A-4151-81C9-1578A75AF8EB}">
      <dsp:nvSpPr>
        <dsp:cNvPr id="0" name=""/>
        <dsp:cNvSpPr/>
      </dsp:nvSpPr>
      <dsp:spPr>
        <a:xfrm rot="5400000">
          <a:off x="5385008" y="-1965987"/>
          <a:ext cx="605849" cy="628058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Innentől fogad kapcsolatot az OS TCP/IP </a:t>
          </a:r>
          <a:r>
            <a:rPr lang="hu-HU" sz="1800" kern="1200" dirty="0" err="1" smtClean="0"/>
            <a:t>stackje</a:t>
          </a:r>
          <a:endParaRPr lang="hu-HU" sz="2000" kern="1200" dirty="0"/>
        </a:p>
      </dsp:txBody>
      <dsp:txXfrm rot="-5400000">
        <a:off x="2547641" y="900955"/>
        <a:ext cx="6251010" cy="546699"/>
      </dsp:txXfrm>
    </dsp:sp>
    <dsp:sp modelId="{08D93898-9996-4F86-A4EE-089094711F6E}">
      <dsp:nvSpPr>
        <dsp:cNvPr id="0" name=""/>
        <dsp:cNvSpPr/>
      </dsp:nvSpPr>
      <dsp:spPr>
        <a:xfrm>
          <a:off x="21607" y="795649"/>
          <a:ext cx="2526032" cy="7573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Listen</a:t>
          </a:r>
          <a:endParaRPr lang="hu-HU" sz="3200" kern="1200" dirty="0"/>
        </a:p>
      </dsp:txBody>
      <dsp:txXfrm>
        <a:off x="58576" y="832618"/>
        <a:ext cx="2452094" cy="683373"/>
      </dsp:txXfrm>
    </dsp:sp>
    <dsp:sp modelId="{20355226-21F9-4517-ADC9-1AA38E40E26D}">
      <dsp:nvSpPr>
        <dsp:cNvPr id="0" name=""/>
        <dsp:cNvSpPr/>
      </dsp:nvSpPr>
      <dsp:spPr>
        <a:xfrm rot="5400000">
          <a:off x="5385008" y="-1170809"/>
          <a:ext cx="605849" cy="628058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Kapcsolat kezdeményezés IP:</a:t>
          </a:r>
          <a:r>
            <a:rPr lang="hu-HU" sz="1800" kern="1200" dirty="0" err="1" smtClean="0"/>
            <a:t>Porthoz</a:t>
          </a:r>
          <a:endParaRPr lang="hu-H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Blokkolódik amíg a kapcsolat fel nem épült</a:t>
          </a:r>
          <a:endParaRPr lang="hu-HU" sz="1800" kern="1200" dirty="0"/>
        </a:p>
      </dsp:txBody>
      <dsp:txXfrm rot="-5400000">
        <a:off x="2547641" y="1696133"/>
        <a:ext cx="6251010" cy="546699"/>
      </dsp:txXfrm>
    </dsp:sp>
    <dsp:sp modelId="{F660D730-1CA5-4EF9-9681-6D6961ABE047}">
      <dsp:nvSpPr>
        <dsp:cNvPr id="0" name=""/>
        <dsp:cNvSpPr/>
      </dsp:nvSpPr>
      <dsp:spPr>
        <a:xfrm>
          <a:off x="21607" y="1590827"/>
          <a:ext cx="2526032" cy="7573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/>
            <a:t>Connect</a:t>
          </a:r>
          <a:endParaRPr lang="hu-HU" sz="3200" kern="1200" dirty="0"/>
        </a:p>
      </dsp:txBody>
      <dsp:txXfrm>
        <a:off x="58576" y="1627796"/>
        <a:ext cx="2452094" cy="683373"/>
      </dsp:txXfrm>
    </dsp:sp>
    <dsp:sp modelId="{40E2F9ED-44DF-4E27-9B6A-FCE356C3C82C}">
      <dsp:nvSpPr>
        <dsp:cNvPr id="0" name=""/>
        <dsp:cNvSpPr/>
      </dsp:nvSpPr>
      <dsp:spPr>
        <a:xfrm rot="5400000">
          <a:off x="5385008" y="-375632"/>
          <a:ext cx="605849" cy="628058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Általában blokkolódó hívás, visszatér, ha kapcsolat érkezett</a:t>
          </a:r>
          <a:endParaRPr lang="hu-H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Előtte </a:t>
          </a:r>
          <a:r>
            <a:rPr lang="hu-HU" sz="1800" kern="1200" dirty="0" err="1" smtClean="0"/>
            <a:t>Bind</a:t>
          </a:r>
          <a:r>
            <a:rPr lang="hu-HU" sz="1800" kern="1200" dirty="0" smtClean="0"/>
            <a:t> és Listen hívás kell</a:t>
          </a:r>
          <a:endParaRPr lang="hu-HU" sz="1800" kern="1200" dirty="0"/>
        </a:p>
      </dsp:txBody>
      <dsp:txXfrm rot="-5400000">
        <a:off x="2547641" y="2491310"/>
        <a:ext cx="6251010" cy="546699"/>
      </dsp:txXfrm>
    </dsp:sp>
    <dsp:sp modelId="{84712112-2ED7-4DD4-8A55-CE5D02CEE675}">
      <dsp:nvSpPr>
        <dsp:cNvPr id="0" name=""/>
        <dsp:cNvSpPr/>
      </dsp:nvSpPr>
      <dsp:spPr>
        <a:xfrm>
          <a:off x="21607" y="2386004"/>
          <a:ext cx="2526032" cy="7573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/>
            <a:t>Accept</a:t>
          </a:r>
          <a:endParaRPr lang="hu-HU" sz="3200" kern="1200" dirty="0"/>
        </a:p>
      </dsp:txBody>
      <dsp:txXfrm>
        <a:off x="58576" y="2422973"/>
        <a:ext cx="2452094" cy="683373"/>
      </dsp:txXfrm>
    </dsp:sp>
    <dsp:sp modelId="{CA86AE8D-963C-475A-A487-C2A2E752C23B}">
      <dsp:nvSpPr>
        <dsp:cNvPr id="0" name=""/>
        <dsp:cNvSpPr/>
      </dsp:nvSpPr>
      <dsp:spPr>
        <a:xfrm rot="5400000">
          <a:off x="5376419" y="428134"/>
          <a:ext cx="605849" cy="626340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Már felépült kapcsolaton adat küldése</a:t>
          </a:r>
          <a:endParaRPr lang="hu-HU" sz="1800" kern="1200" dirty="0"/>
        </a:p>
      </dsp:txBody>
      <dsp:txXfrm rot="-5400000">
        <a:off x="2547641" y="3286488"/>
        <a:ext cx="6233832" cy="546699"/>
      </dsp:txXfrm>
    </dsp:sp>
    <dsp:sp modelId="{F503F493-F2D5-47B7-A4EE-0FE51283B6ED}">
      <dsp:nvSpPr>
        <dsp:cNvPr id="0" name=""/>
        <dsp:cNvSpPr/>
      </dsp:nvSpPr>
      <dsp:spPr>
        <a:xfrm>
          <a:off x="21607" y="3181181"/>
          <a:ext cx="2526032" cy="7573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/>
            <a:t>Send</a:t>
          </a:r>
          <a:r>
            <a:rPr lang="hu-HU" sz="3200" kern="1200" dirty="0" smtClean="0"/>
            <a:t> (</a:t>
          </a:r>
          <a:r>
            <a:rPr lang="hu-HU" sz="3200" kern="1200" dirty="0" err="1" smtClean="0"/>
            <a:t>Write</a:t>
          </a:r>
          <a:r>
            <a:rPr lang="hu-HU" sz="3200" kern="1200" dirty="0" smtClean="0"/>
            <a:t>)</a:t>
          </a:r>
          <a:endParaRPr lang="hu-HU" sz="3200" kern="1200" dirty="0"/>
        </a:p>
      </dsp:txBody>
      <dsp:txXfrm>
        <a:off x="58576" y="3218150"/>
        <a:ext cx="2452094" cy="683373"/>
      </dsp:txXfrm>
    </dsp:sp>
    <dsp:sp modelId="{41EA9296-D1BB-4F6C-BA0A-7DEAA466E913}">
      <dsp:nvSpPr>
        <dsp:cNvPr id="0" name=""/>
        <dsp:cNvSpPr/>
      </dsp:nvSpPr>
      <dsp:spPr>
        <a:xfrm rot="5400000">
          <a:off x="5375242" y="1221553"/>
          <a:ext cx="605849" cy="626692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Adat fogadás</a:t>
          </a:r>
          <a:endParaRPr lang="hu-H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Blokkolódik, amíg új adat nem érkezik</a:t>
          </a:r>
          <a:endParaRPr lang="hu-HU" sz="1800" kern="1200" dirty="0"/>
        </a:p>
      </dsp:txBody>
      <dsp:txXfrm rot="-5400000">
        <a:off x="2544706" y="4081665"/>
        <a:ext cx="6237347" cy="546699"/>
      </dsp:txXfrm>
    </dsp:sp>
    <dsp:sp modelId="{90B128A6-A5E6-41C3-95FE-D7D20CD73D29}">
      <dsp:nvSpPr>
        <dsp:cNvPr id="0" name=""/>
        <dsp:cNvSpPr/>
      </dsp:nvSpPr>
      <dsp:spPr>
        <a:xfrm>
          <a:off x="21607" y="3976359"/>
          <a:ext cx="2523098" cy="7573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/>
            <a:t>Recv</a:t>
          </a:r>
          <a:r>
            <a:rPr lang="hu-HU" sz="3200" kern="1200" dirty="0" smtClean="0"/>
            <a:t> (Read)</a:t>
          </a:r>
          <a:endParaRPr lang="hu-HU" sz="3200" kern="1200" dirty="0"/>
        </a:p>
      </dsp:txBody>
      <dsp:txXfrm>
        <a:off x="58576" y="4013328"/>
        <a:ext cx="2449160" cy="683373"/>
      </dsp:txXfrm>
    </dsp:sp>
    <dsp:sp modelId="{4801D8E5-091E-4A87-AE0D-6BEF26CE2B2B}">
      <dsp:nvSpPr>
        <dsp:cNvPr id="0" name=""/>
        <dsp:cNvSpPr/>
      </dsp:nvSpPr>
      <dsp:spPr>
        <a:xfrm rot="5400000">
          <a:off x="5376419" y="2018488"/>
          <a:ext cx="605849" cy="626340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Kapcsolat bontása</a:t>
          </a:r>
          <a:endParaRPr lang="hu-HU" sz="1800" kern="1200" dirty="0"/>
        </a:p>
      </dsp:txBody>
      <dsp:txXfrm rot="-5400000">
        <a:off x="2547641" y="4876842"/>
        <a:ext cx="6233832" cy="546699"/>
      </dsp:txXfrm>
    </dsp:sp>
    <dsp:sp modelId="{EFB6DFAD-C463-46E9-8952-B152805591EB}">
      <dsp:nvSpPr>
        <dsp:cNvPr id="0" name=""/>
        <dsp:cNvSpPr/>
      </dsp:nvSpPr>
      <dsp:spPr>
        <a:xfrm>
          <a:off x="21607" y="4771536"/>
          <a:ext cx="2526032" cy="7573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/>
            <a:t>Close</a:t>
          </a:r>
          <a:r>
            <a:rPr lang="hu-HU" sz="3200" kern="1200" dirty="0" smtClean="0"/>
            <a:t> (</a:t>
          </a:r>
          <a:r>
            <a:rPr lang="hu-HU" sz="3200" kern="1200" dirty="0" err="1" smtClean="0"/>
            <a:t>Reset</a:t>
          </a:r>
          <a:r>
            <a:rPr lang="hu-HU" sz="3200" kern="1200" dirty="0" smtClean="0"/>
            <a:t>)</a:t>
          </a:r>
          <a:endParaRPr lang="hu-HU" sz="3200" kern="1200" dirty="0"/>
        </a:p>
      </dsp:txBody>
      <dsp:txXfrm>
        <a:off x="58576" y="4808505"/>
        <a:ext cx="2452094" cy="683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A0553-CEC9-44D5-BDFD-B840AB02BF2B}" type="datetimeFigureOut">
              <a:rPr lang="hu-HU" smtClean="0"/>
              <a:t>2011.02.15.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CB4F0-2CB8-411F-AE63-E4DE3E31B0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9889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2011.02.15.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963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2011. 02. 10.</a:t>
            </a:r>
          </a:p>
          <a:p>
            <a:endParaRPr lang="hu-HU" dirty="0" smtClean="0"/>
          </a:p>
          <a:p>
            <a:r>
              <a:rPr lang="hu-HU" dirty="0" smtClean="0"/>
              <a:t>A fóliasorozatot</a:t>
            </a:r>
            <a:r>
              <a:rPr lang="hu-HU" baseline="0" dirty="0" smtClean="0"/>
              <a:t> eredetileg Tóth Dániel készítette.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Itt már a futtató</a:t>
            </a:r>
            <a:r>
              <a:rPr lang="hu-HU" baseline="0" dirty="0" smtClean="0"/>
              <a:t> hardver és operációs rendszertől elvonatkoztatunk, a szerver folyamatok lehetnek egyazon gépen belül vagy különálló gépeken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2987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032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7983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Itt megemlítendő, hogy</a:t>
            </a:r>
            <a:r>
              <a:rPr lang="hu-HU" baseline="0" dirty="0" smtClean="0"/>
              <a:t> az ábrán egy kissé „hibrid” ISO-OSI + TCP/IP rétegmodell kombináció látható, viszont a gyakorlatban ez a gyakori felállás. A TCP/IP modellje valójában 4 réteget ismer: IP alatti réteg, IP, TCP, </a:t>
            </a:r>
            <a:r>
              <a:rPr lang="hu-HU" baseline="0" dirty="0" err="1" smtClean="0"/>
              <a:t>TCP</a:t>
            </a:r>
            <a:r>
              <a:rPr lang="hu-HU" baseline="0" dirty="0" smtClean="0"/>
              <a:t> feletti réteg, ezeket lehet kreatívan kombinálni is, tipikus alkalmazási példa erre a VPN.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074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630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434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3168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7320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Sajnos ez nem része a Nemzeti Alap Tantervnek </a:t>
            </a:r>
            <a:r>
              <a:rPr lang="hu-HU" dirty="0" smtClean="0">
                <a:sym typeface="Wingdings" pitchFamily="2" charset="2"/>
              </a:rPr>
              <a:t>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>
              <a:sym typeface="Wingdings" pitchFamily="2" charset="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sym typeface="Wingdings" pitchFamily="2" charset="2"/>
              </a:rPr>
              <a:t>DC = </a:t>
            </a:r>
            <a:r>
              <a:rPr lang="hu-HU" dirty="0" err="1" smtClean="0">
                <a:sym typeface="Wingdings" pitchFamily="2" charset="2"/>
              </a:rPr>
              <a:t>don’t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care</a:t>
            </a:r>
            <a:r>
              <a:rPr lang="hu-HU" dirty="0" smtClean="0">
                <a:sym typeface="Wingdings" pitchFamily="2" charset="2"/>
              </a:rPr>
              <a:t>, de alapvetően</a:t>
            </a:r>
            <a:r>
              <a:rPr lang="hu-HU" baseline="0" dirty="0" smtClean="0">
                <a:sym typeface="Wingdings" pitchFamily="2" charset="2"/>
              </a:rPr>
              <a:t> fix érték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sym typeface="Wingdings" pitchFamily="2" charset="2"/>
              </a:rPr>
              <a:t>* =  mindenféle</a:t>
            </a:r>
            <a:r>
              <a:rPr lang="hu-HU" baseline="0" dirty="0" smtClean="0">
                <a:sym typeface="Wingdings" pitchFamily="2" charset="2"/>
              </a:rPr>
              <a:t> vegyes értéket felvehet, a kapcsolatkezdeményezésnél a forrás portok ilyenek</a:t>
            </a:r>
            <a:endParaRPr lang="hu-HU" dirty="0" smtClean="0">
              <a:sym typeface="Wingdings" pitchFamily="2" charset="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>
              <a:sym typeface="Wingdings" pitchFamily="2" charset="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sym typeface="Wingdings" pitchFamily="2" charset="2"/>
              </a:rPr>
              <a:t>Külső</a:t>
            </a:r>
            <a:r>
              <a:rPr lang="hu-HU" baseline="0" dirty="0" smtClean="0">
                <a:sym typeface="Wingdings" pitchFamily="2" charset="2"/>
              </a:rPr>
              <a:t> kliens kapcsolódik 152.66.252.250:22-re, akkor azon a gépen futó SSH szerverhez kapcsolódott, belső gép ugyanez 10.10.10.254:22-vel.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>
                <a:sym typeface="Wingdings" pitchFamily="2" charset="2"/>
              </a:rPr>
              <a:t>Belső kliens akar kapcsolódni a külső szerverhez: a </a:t>
            </a:r>
            <a:r>
              <a:rPr lang="hu-HU" baseline="0" dirty="0" err="1" smtClean="0">
                <a:sym typeface="Wingdings" pitchFamily="2" charset="2"/>
              </a:rPr>
              <a:t>default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gw-hez</a:t>
            </a:r>
            <a:r>
              <a:rPr lang="hu-HU" baseline="0" dirty="0" smtClean="0">
                <a:sym typeface="Wingdings" pitchFamily="2" charset="2"/>
              </a:rPr>
              <a:t> (10.10.10.254) irányítja az </a:t>
            </a:r>
            <a:r>
              <a:rPr lang="hu-HU" baseline="0" dirty="0" err="1" smtClean="0">
                <a:sym typeface="Wingdings" pitchFamily="2" charset="2"/>
              </a:rPr>
              <a:t>ethernet</a:t>
            </a:r>
            <a:r>
              <a:rPr lang="hu-HU" baseline="0" dirty="0" smtClean="0">
                <a:sym typeface="Wingdings" pitchFamily="2" charset="2"/>
              </a:rPr>
              <a:t> keretét, az lecseréli a feladó IP címet a csomagban 152.66.252.250-re és továbbítja a másik lábán keresztül a külső szervernek. A válasz visszajön a 152.66.252.250-re, de honnan tudja, hogy a 10.10.10.200-nak kell továbbítani? Úgy, hogy áthágja a rétegszerkezetet, és követi a kapcsolatokat a TCP/UDP rétegben (kicsit csalás, </a:t>
            </a:r>
            <a:r>
              <a:rPr lang="hu-HU" baseline="0" dirty="0" err="1" smtClean="0">
                <a:sym typeface="Wingdings" pitchFamily="2" charset="2"/>
              </a:rPr>
              <a:t>UDP-nél</a:t>
            </a:r>
            <a:r>
              <a:rPr lang="hu-HU" baseline="0" dirty="0" smtClean="0">
                <a:sym typeface="Wingdings" pitchFamily="2" charset="2"/>
              </a:rPr>
              <a:t> nincs kapcsolat, de mégis úgy kezeli, mintha lenne). Ez volt a forrás NAT.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>
                <a:sym typeface="Wingdings" pitchFamily="2" charset="2"/>
              </a:rPr>
              <a:t>Negyedik eset: külső kliens 152.66.252.250:80-ra, erre külön port </a:t>
            </a:r>
            <a:r>
              <a:rPr lang="hu-HU" baseline="0" dirty="0" err="1" smtClean="0">
                <a:sym typeface="Wingdings" pitchFamily="2" charset="2"/>
              </a:rPr>
              <a:t>forwarding</a:t>
            </a:r>
            <a:r>
              <a:rPr lang="hu-HU" baseline="0" dirty="0" smtClean="0">
                <a:sym typeface="Wingdings" pitchFamily="2" charset="2"/>
              </a:rPr>
              <a:t> szabály van, hogy a 10.10.10.3:80-hoz kell irányítani, ilyenkor a címzett címét írja át az IP csomagban. A válasznál pedig a feladó IP címéhez írja vissza a sajátját. Ez volt a cél NAT.  Eltérő variációk lehetnek attól függően, hogy a cél felé menő csomagba a saját címét írja-e forrásnak, vagy meghagyja az eredeti küldőét.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>
                <a:sym typeface="Wingdings" pitchFamily="2" charset="2"/>
              </a:rPr>
              <a:t>Kívülről úgy látszik, mintha minden esetben a 152.66.252.250 csinálna mindent, pedig valójában csak a mögötte lévő hálózat gépeinek forgalmát továbbítja.</a:t>
            </a:r>
            <a:endParaRPr lang="hu-HU" dirty="0" smtClean="0">
              <a:sym typeface="Wingdings" pitchFamily="2" charset="2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már szóba</a:t>
            </a:r>
            <a:r>
              <a:rPr lang="hu-HU" baseline="0" dirty="0" smtClean="0"/>
              <a:t> került, hogy kapcsolat, kezdeményezés, kapcsolat fogadás, ezek az alapműveletek, amivel programozható a hálózat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114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764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Közben meg is nézzük a hálózati interfészeket minden gépen.</a:t>
            </a:r>
          </a:p>
          <a:p>
            <a:r>
              <a:rPr lang="hu-HU" dirty="0" smtClean="0"/>
              <a:t>Itt jön a Bónusz</a:t>
            </a:r>
            <a:r>
              <a:rPr lang="hu-HU" baseline="0" dirty="0" smtClean="0"/>
              <a:t> kérdés: honnan </a:t>
            </a:r>
            <a:r>
              <a:rPr lang="hu-HU" baseline="0" dirty="0" smtClean="0"/>
              <a:t>tudja </a:t>
            </a:r>
            <a:r>
              <a:rPr lang="hu-HU" baseline="0" dirty="0" smtClean="0"/>
              <a:t>a </a:t>
            </a:r>
            <a:r>
              <a:rPr lang="hu-HU" baseline="0" dirty="0" err="1" smtClean="0"/>
              <a:t>vegas</a:t>
            </a:r>
            <a:r>
              <a:rPr lang="hu-HU" baseline="0" dirty="0" smtClean="0"/>
              <a:t>, hogy hova küldje a válasz IP csomagot egy VPN kliens felől érkező kérésre?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75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198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491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159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878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7519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8332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355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0331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0293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37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10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93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221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9611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Itt fontos</a:t>
            </a:r>
            <a:r>
              <a:rPr lang="hu-HU" baseline="0" dirty="0" smtClean="0"/>
              <a:t> kiemelni a kernel szerepét, ami nyilakkal látható az ábrán, az minden a kernel interfészein megy keresztül.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291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notesSlide" Target="../notesSlides/notesSlide21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ware.com/appliances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t.bme.hu/oktatas/targyak/vimia315/jegyzet/virtualis_gepek-vmware_player_leiras.pdf" TargetMode="External"/><Relationship Id="rId5" Type="http://schemas.openxmlformats.org/officeDocument/2006/relationships/hyperlink" Target="http://www.virtualbox.org/" TargetMode="External"/><Relationship Id="rId4" Type="http://schemas.openxmlformats.org/officeDocument/2006/relationships/hyperlink" Target="http://www.microsoft.com/windows/products/winfamily/virtualpc/default.mspx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sdnaa.bme.hu/" TargetMode="External"/><Relationship Id="rId7" Type="http://schemas.openxmlformats.org/officeDocument/2006/relationships/hyperlink" Target="http://www.microsoft.com/hun/technet/tc/?id=0f18265d-f4e7-4dc1-ab5a-480d8f09ac60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hun/technet/tc/?id=5867bf11-7e01-4ea1-a72d-471e926c3103" TargetMode="External"/><Relationship Id="rId5" Type="http://schemas.openxmlformats.org/officeDocument/2006/relationships/hyperlink" Target="http://technet.microsoft.com/en-us/virtuallabs/default.aspx" TargetMode="External"/><Relationship Id="rId4" Type="http://schemas.openxmlformats.org/officeDocument/2006/relationships/hyperlink" Target="http://technet.microsoft.com/en-us/bb738372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Infrastruktúra alapelemek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Szatmári Zoltán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„szerver”?</a:t>
            </a:r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4357686" y="857232"/>
            <a:ext cx="4500594" cy="5429288"/>
          </a:xfrm>
          <a:prstGeom prst="wedgeRoundRectCallout">
            <a:avLst>
              <a:gd name="adj1" fmla="val -64209"/>
              <a:gd name="adj2" fmla="val -2174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57224" y="3071810"/>
            <a:ext cx="2857520" cy="64294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Szolgáltatások</a:t>
            </a:r>
          </a:p>
        </p:txBody>
      </p:sp>
      <p:sp>
        <p:nvSpPr>
          <p:cNvPr id="27" name="Téglalap 26"/>
          <p:cNvSpPr/>
          <p:nvPr/>
        </p:nvSpPr>
        <p:spPr>
          <a:xfrm>
            <a:off x="857224" y="5429264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28" name="Téglalap 27"/>
          <p:cNvSpPr/>
          <p:nvPr/>
        </p:nvSpPr>
        <p:spPr>
          <a:xfrm>
            <a:off x="857224" y="4643446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Operációs rendszer</a:t>
            </a:r>
          </a:p>
        </p:txBody>
      </p:sp>
      <p:sp>
        <p:nvSpPr>
          <p:cNvPr id="21" name="Átellenes sarkain kerekített téglalap 20"/>
          <p:cNvSpPr/>
          <p:nvPr/>
        </p:nvSpPr>
        <p:spPr>
          <a:xfrm>
            <a:off x="5143504" y="2500306"/>
            <a:ext cx="1214446" cy="714380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Szerver</a:t>
            </a:r>
          </a:p>
        </p:txBody>
      </p:sp>
      <p:sp>
        <p:nvSpPr>
          <p:cNvPr id="24" name="Téglalap 23"/>
          <p:cNvSpPr/>
          <p:nvPr/>
        </p:nvSpPr>
        <p:spPr>
          <a:xfrm>
            <a:off x="857224" y="3857628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29" name="Átellenes sarkain kerekített téglalap 28"/>
          <p:cNvSpPr/>
          <p:nvPr/>
        </p:nvSpPr>
        <p:spPr>
          <a:xfrm>
            <a:off x="7572396" y="1714488"/>
            <a:ext cx="1214446" cy="714380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Szerver</a:t>
            </a:r>
          </a:p>
        </p:txBody>
      </p:sp>
      <p:sp>
        <p:nvSpPr>
          <p:cNvPr id="33" name="Sávnyíl 32"/>
          <p:cNvSpPr/>
          <p:nvPr/>
        </p:nvSpPr>
        <p:spPr>
          <a:xfrm>
            <a:off x="5000628" y="2714620"/>
            <a:ext cx="285752" cy="357190"/>
          </a:xfrm>
          <a:prstGeom prst="chevro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4" name="Sávnyíl 33"/>
          <p:cNvSpPr/>
          <p:nvPr/>
        </p:nvSpPr>
        <p:spPr>
          <a:xfrm>
            <a:off x="7429520" y="1928802"/>
            <a:ext cx="285752" cy="357190"/>
          </a:xfrm>
          <a:prstGeom prst="chevro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Átellenes sarkain kerekített téglalap 36"/>
          <p:cNvSpPr/>
          <p:nvPr/>
        </p:nvSpPr>
        <p:spPr>
          <a:xfrm>
            <a:off x="6715140" y="5357826"/>
            <a:ext cx="1214446" cy="714380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Szerver</a:t>
            </a:r>
          </a:p>
        </p:txBody>
      </p:sp>
      <p:sp>
        <p:nvSpPr>
          <p:cNvPr id="38" name="Sávnyíl 37"/>
          <p:cNvSpPr/>
          <p:nvPr/>
        </p:nvSpPr>
        <p:spPr>
          <a:xfrm>
            <a:off x="6572264" y="5572140"/>
            <a:ext cx="285752" cy="357190"/>
          </a:xfrm>
          <a:prstGeom prst="chevro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2" name="Henger 41"/>
          <p:cNvSpPr/>
          <p:nvPr/>
        </p:nvSpPr>
        <p:spPr>
          <a:xfrm>
            <a:off x="5429256" y="3643314"/>
            <a:ext cx="571504" cy="71438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3" name="Henger 42"/>
          <p:cNvSpPr/>
          <p:nvPr/>
        </p:nvSpPr>
        <p:spPr>
          <a:xfrm>
            <a:off x="8001024" y="2857496"/>
            <a:ext cx="571504" cy="714380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46" name="Egyenes összekötő nyíllal 45"/>
          <p:cNvCxnSpPr>
            <a:endCxn id="43" idx="1"/>
          </p:cNvCxnSpPr>
          <p:nvPr/>
        </p:nvCxnSpPr>
        <p:spPr>
          <a:xfrm rot="5400000">
            <a:off x="8072463" y="2643183"/>
            <a:ext cx="4286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>
            <a:endCxn id="42" idx="1"/>
          </p:cNvCxnSpPr>
          <p:nvPr/>
        </p:nvCxnSpPr>
        <p:spPr>
          <a:xfrm rot="5400000">
            <a:off x="5500694" y="342900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Felhő 61"/>
          <p:cNvSpPr/>
          <p:nvPr/>
        </p:nvSpPr>
        <p:spPr>
          <a:xfrm>
            <a:off x="4429124" y="1357298"/>
            <a:ext cx="1143008" cy="71438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Külvilág</a:t>
            </a:r>
          </a:p>
        </p:txBody>
      </p:sp>
      <p:cxnSp>
        <p:nvCxnSpPr>
          <p:cNvPr id="64" name="Alak 63"/>
          <p:cNvCxnSpPr>
            <a:endCxn id="33" idx="1"/>
          </p:cNvCxnSpPr>
          <p:nvPr/>
        </p:nvCxnSpPr>
        <p:spPr>
          <a:xfrm rot="16200000" flipH="1">
            <a:off x="4518422" y="2268132"/>
            <a:ext cx="821537" cy="42862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5" name="Szövegdoboz 64"/>
          <p:cNvSpPr txBox="1"/>
          <p:nvPr/>
        </p:nvSpPr>
        <p:spPr>
          <a:xfrm>
            <a:off x="4429124" y="3000372"/>
            <a:ext cx="1258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Web </a:t>
            </a:r>
            <a:br>
              <a:rPr lang="hu-HU" dirty="0" smtClean="0"/>
            </a:br>
            <a:r>
              <a:rPr lang="hu-HU" dirty="0" smtClean="0"/>
              <a:t>szolgáltatás</a:t>
            </a:r>
            <a:endParaRPr lang="hu-HU" dirty="0"/>
          </a:p>
        </p:txBody>
      </p:sp>
      <p:sp>
        <p:nvSpPr>
          <p:cNvPr id="66" name="Szövegdoboz 65"/>
          <p:cNvSpPr txBox="1"/>
          <p:nvPr/>
        </p:nvSpPr>
        <p:spPr>
          <a:xfrm>
            <a:off x="6215074" y="1285860"/>
            <a:ext cx="1258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smtClean="0"/>
              <a:t>Adatbázis </a:t>
            </a:r>
            <a:br>
              <a:rPr lang="hu-HU" dirty="0" smtClean="0"/>
            </a:br>
            <a:r>
              <a:rPr lang="hu-HU" dirty="0" smtClean="0"/>
              <a:t>szolgáltatás</a:t>
            </a:r>
            <a:endParaRPr lang="hu-HU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5214942" y="5357826"/>
            <a:ext cx="1344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smtClean="0"/>
              <a:t>Felhasználó-</a:t>
            </a:r>
          </a:p>
          <a:p>
            <a:pPr algn="r"/>
            <a:r>
              <a:rPr lang="hu-HU" dirty="0" smtClean="0"/>
              <a:t>kezelés</a:t>
            </a:r>
          </a:p>
          <a:p>
            <a:pPr algn="r"/>
            <a:r>
              <a:rPr lang="hu-HU" dirty="0" smtClean="0"/>
              <a:t>szolgáltatás</a:t>
            </a:r>
            <a:endParaRPr lang="hu-HU" dirty="0"/>
          </a:p>
        </p:txBody>
      </p:sp>
      <p:sp>
        <p:nvSpPr>
          <p:cNvPr id="68" name="Szövegdoboz 67"/>
          <p:cNvSpPr txBox="1"/>
          <p:nvPr/>
        </p:nvSpPr>
        <p:spPr>
          <a:xfrm>
            <a:off x="5214942" y="4429132"/>
            <a:ext cx="1098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Háttértár </a:t>
            </a:r>
            <a:br>
              <a:rPr lang="hu-HU" dirty="0" smtClean="0"/>
            </a:br>
            <a:r>
              <a:rPr lang="hu-HU" dirty="0" smtClean="0"/>
              <a:t>erőforrás</a:t>
            </a:r>
            <a:endParaRPr lang="hu-HU" dirty="0"/>
          </a:p>
        </p:txBody>
      </p:sp>
      <p:sp>
        <p:nvSpPr>
          <p:cNvPr id="69" name="Szövegdoboz 68"/>
          <p:cNvSpPr txBox="1"/>
          <p:nvPr/>
        </p:nvSpPr>
        <p:spPr>
          <a:xfrm>
            <a:off x="7715272" y="3571876"/>
            <a:ext cx="1098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Háttértár </a:t>
            </a:r>
            <a:br>
              <a:rPr lang="hu-HU" dirty="0" smtClean="0"/>
            </a:br>
            <a:r>
              <a:rPr lang="hu-HU" dirty="0" smtClean="0"/>
              <a:t>erőforrás</a:t>
            </a:r>
            <a:endParaRPr lang="hu-HU" dirty="0"/>
          </a:p>
        </p:txBody>
      </p:sp>
      <p:cxnSp>
        <p:nvCxnSpPr>
          <p:cNvPr id="75" name="Alak 74"/>
          <p:cNvCxnSpPr>
            <a:stCxn id="21" idx="0"/>
            <a:endCxn id="38" idx="1"/>
          </p:cNvCxnSpPr>
          <p:nvPr/>
        </p:nvCxnSpPr>
        <p:spPr>
          <a:xfrm>
            <a:off x="6357950" y="2857496"/>
            <a:ext cx="357190" cy="289323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Szögletes összekötő 80"/>
          <p:cNvCxnSpPr>
            <a:stCxn id="37" idx="0"/>
            <a:endCxn id="34" idx="1"/>
          </p:cNvCxnSpPr>
          <p:nvPr/>
        </p:nvCxnSpPr>
        <p:spPr>
          <a:xfrm flipH="1" flipV="1">
            <a:off x="7572396" y="2107397"/>
            <a:ext cx="357190" cy="3607619"/>
          </a:xfrm>
          <a:prstGeom prst="bentConnector5">
            <a:avLst>
              <a:gd name="adj1" fmla="val -64000"/>
              <a:gd name="adj2" fmla="val 34226"/>
              <a:gd name="adj3" fmla="val 201547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3" name="Szabadkézi sokszög 92"/>
          <p:cNvSpPr/>
          <p:nvPr/>
        </p:nvSpPr>
        <p:spPr>
          <a:xfrm>
            <a:off x="6364224" y="2084832"/>
            <a:ext cx="1133856" cy="609600"/>
          </a:xfrm>
          <a:custGeom>
            <a:avLst/>
            <a:gdLst>
              <a:gd name="connsiteX0" fmla="*/ 0 w 1133856"/>
              <a:gd name="connsiteY0" fmla="*/ 699008 h 798576"/>
              <a:gd name="connsiteX1" fmla="*/ 463296 w 1133856"/>
              <a:gd name="connsiteY1" fmla="*/ 699008 h 798576"/>
              <a:gd name="connsiteX2" fmla="*/ 353568 w 1133856"/>
              <a:gd name="connsiteY2" fmla="*/ 101600 h 798576"/>
              <a:gd name="connsiteX3" fmla="*/ 1133856 w 1133856"/>
              <a:gd name="connsiteY3" fmla="*/ 89408 h 798576"/>
              <a:gd name="connsiteX0" fmla="*/ 0 w 1133856"/>
              <a:gd name="connsiteY0" fmla="*/ 699008 h 699008"/>
              <a:gd name="connsiteX1" fmla="*/ 463296 w 1133856"/>
              <a:gd name="connsiteY1" fmla="*/ 699008 h 699008"/>
              <a:gd name="connsiteX2" fmla="*/ 353568 w 1133856"/>
              <a:gd name="connsiteY2" fmla="*/ 101600 h 699008"/>
              <a:gd name="connsiteX3" fmla="*/ 1133856 w 1133856"/>
              <a:gd name="connsiteY3" fmla="*/ 89408 h 699008"/>
              <a:gd name="connsiteX0" fmla="*/ 0 w 1133856"/>
              <a:gd name="connsiteY0" fmla="*/ 699008 h 699008"/>
              <a:gd name="connsiteX1" fmla="*/ 463296 w 1133856"/>
              <a:gd name="connsiteY1" fmla="*/ 699008 h 699008"/>
              <a:gd name="connsiteX2" fmla="*/ 353568 w 1133856"/>
              <a:gd name="connsiteY2" fmla="*/ 101600 h 699008"/>
              <a:gd name="connsiteX3" fmla="*/ 1133856 w 1133856"/>
              <a:gd name="connsiteY3" fmla="*/ 89408 h 699008"/>
              <a:gd name="connsiteX0" fmla="*/ 0 w 1133856"/>
              <a:gd name="connsiteY0" fmla="*/ 609600 h 609600"/>
              <a:gd name="connsiteX1" fmla="*/ 463296 w 1133856"/>
              <a:gd name="connsiteY1" fmla="*/ 609600 h 609600"/>
              <a:gd name="connsiteX2" fmla="*/ 353568 w 1133856"/>
              <a:gd name="connsiteY2" fmla="*/ 12192 h 609600"/>
              <a:gd name="connsiteX3" fmla="*/ 1133856 w 1133856"/>
              <a:gd name="connsiteY3" fmla="*/ 0 h 609600"/>
              <a:gd name="connsiteX0" fmla="*/ 0 w 1133856"/>
              <a:gd name="connsiteY0" fmla="*/ 609600 h 609600"/>
              <a:gd name="connsiteX1" fmla="*/ 463296 w 1133856"/>
              <a:gd name="connsiteY1" fmla="*/ 609600 h 609600"/>
              <a:gd name="connsiteX2" fmla="*/ 496412 w 1133856"/>
              <a:gd name="connsiteY2" fmla="*/ 12192 h 609600"/>
              <a:gd name="connsiteX3" fmla="*/ 1133856 w 1133856"/>
              <a:gd name="connsiteY3" fmla="*/ 0 h 609600"/>
              <a:gd name="connsiteX0" fmla="*/ 0 w 1133856"/>
              <a:gd name="connsiteY0" fmla="*/ 609600 h 609600"/>
              <a:gd name="connsiteX1" fmla="*/ 749016 w 1133856"/>
              <a:gd name="connsiteY1" fmla="*/ 609600 h 609600"/>
              <a:gd name="connsiteX2" fmla="*/ 496412 w 1133856"/>
              <a:gd name="connsiteY2" fmla="*/ 12192 h 609600"/>
              <a:gd name="connsiteX3" fmla="*/ 1133856 w 1133856"/>
              <a:gd name="connsiteY3" fmla="*/ 0 h 609600"/>
              <a:gd name="connsiteX0" fmla="*/ 0 w 1133856"/>
              <a:gd name="connsiteY0" fmla="*/ 609600 h 609600"/>
              <a:gd name="connsiteX1" fmla="*/ 749016 w 1133856"/>
              <a:gd name="connsiteY1" fmla="*/ 609600 h 609600"/>
              <a:gd name="connsiteX2" fmla="*/ 517174 w 1133856"/>
              <a:gd name="connsiteY2" fmla="*/ 597408 h 609600"/>
              <a:gd name="connsiteX3" fmla="*/ 496412 w 1133856"/>
              <a:gd name="connsiteY3" fmla="*/ 12192 h 609600"/>
              <a:gd name="connsiteX4" fmla="*/ 1133856 w 1133856"/>
              <a:gd name="connsiteY4" fmla="*/ 0 h 609600"/>
              <a:gd name="connsiteX0" fmla="*/ 0 w 1133856"/>
              <a:gd name="connsiteY0" fmla="*/ 609600 h 609600"/>
              <a:gd name="connsiteX1" fmla="*/ 517174 w 1133856"/>
              <a:gd name="connsiteY1" fmla="*/ 597408 h 609600"/>
              <a:gd name="connsiteX2" fmla="*/ 496412 w 1133856"/>
              <a:gd name="connsiteY2" fmla="*/ 12192 h 609600"/>
              <a:gd name="connsiteX3" fmla="*/ 1133856 w 1133856"/>
              <a:gd name="connsiteY3" fmla="*/ 0 h 609600"/>
              <a:gd name="connsiteX0" fmla="*/ 0 w 1133856"/>
              <a:gd name="connsiteY0" fmla="*/ 609600 h 609600"/>
              <a:gd name="connsiteX1" fmla="*/ 517174 w 1133856"/>
              <a:gd name="connsiteY1" fmla="*/ 597408 h 609600"/>
              <a:gd name="connsiteX2" fmla="*/ 496412 w 1133856"/>
              <a:gd name="connsiteY2" fmla="*/ 12192 h 609600"/>
              <a:gd name="connsiteX3" fmla="*/ 1133856 w 1133856"/>
              <a:gd name="connsiteY3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856" h="609600">
                <a:moveTo>
                  <a:pt x="0" y="609600"/>
                </a:moveTo>
                <a:lnTo>
                  <a:pt x="517174" y="597408"/>
                </a:lnTo>
                <a:lnTo>
                  <a:pt x="496412" y="12192"/>
                </a:lnTo>
                <a:lnTo>
                  <a:pt x="1133856" y="0"/>
                </a:ln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Mikből áll egy IT infrastruktúra?</a:t>
            </a:r>
          </a:p>
          <a:p>
            <a:r>
              <a:rPr lang="hu-HU" b="1" dirty="0" smtClean="0"/>
              <a:t>Hogyan kapcsolódnak össze?</a:t>
            </a:r>
          </a:p>
          <a:p>
            <a:pPr lvl="1"/>
            <a:r>
              <a:rPr lang="hu-HU" dirty="0" smtClean="0"/>
              <a:t>(gyors ismétlés számítógép hálózatokból)</a:t>
            </a:r>
          </a:p>
          <a:p>
            <a:endParaRPr lang="hu-HU" dirty="0" smtClean="0"/>
          </a:p>
          <a:p>
            <a:r>
              <a:rPr lang="hu-HU" dirty="0" smtClean="0"/>
              <a:t>Hogyan férünk hozzá?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Példarendszer</a:t>
            </a: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857752" y="2928934"/>
            <a:ext cx="535785" cy="1071570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" name="Felhő 10"/>
          <p:cNvSpPr/>
          <p:nvPr/>
        </p:nvSpPr>
        <p:spPr>
          <a:xfrm>
            <a:off x="2714612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285720" y="2714620"/>
            <a:ext cx="1500198" cy="1536157"/>
            <a:chOff x="6031054" y="3834164"/>
            <a:chExt cx="1969970" cy="2017189"/>
          </a:xfrm>
        </p:grpSpPr>
        <p:sp>
          <p:nvSpPr>
            <p:cNvPr id="13" name="Lekerekített téglalap 12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Lekerekített téglalap 13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6" name="Ellipszis 15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Csoportba foglalás 23"/>
          <p:cNvGrpSpPr/>
          <p:nvPr/>
        </p:nvGrpSpPr>
        <p:grpSpPr>
          <a:xfrm>
            <a:off x="1714480" y="3357562"/>
            <a:ext cx="357190" cy="714380"/>
            <a:chOff x="6429388" y="3929066"/>
            <a:chExt cx="714380" cy="1428760"/>
          </a:xfrm>
        </p:grpSpPr>
        <p:sp>
          <p:nvSpPr>
            <p:cNvPr id="18" name="Lekerekített téglalap 17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Egyenes összekötő nyíllal 20"/>
          <p:cNvCxnSpPr/>
          <p:nvPr/>
        </p:nvCxnSpPr>
        <p:spPr>
          <a:xfrm>
            <a:off x="2285984" y="342900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4357686" y="342900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500034" y="1857364"/>
            <a:ext cx="155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Kliens</a:t>
            </a:r>
          </a:p>
          <a:p>
            <a:pPr algn="ctr"/>
            <a:r>
              <a:rPr lang="hu-HU" dirty="0" smtClean="0"/>
              <a:t>Web böngésző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4714876" y="2071678"/>
            <a:ext cx="134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Web szerver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071934" y="4143380"/>
            <a:ext cx="23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irfdemo.inf.mit.bme.hu</a:t>
            </a:r>
            <a:endParaRPr lang="hu-HU" dirty="0" smtClean="0"/>
          </a:p>
        </p:txBody>
      </p:sp>
      <p:sp>
        <p:nvSpPr>
          <p:cNvPr id="26" name="Lekerekített téglalap feliratnak 25"/>
          <p:cNvSpPr/>
          <p:nvPr/>
        </p:nvSpPr>
        <p:spPr>
          <a:xfrm>
            <a:off x="2285984" y="928670"/>
            <a:ext cx="2643206" cy="1214446"/>
          </a:xfrm>
          <a:prstGeom prst="wedgeRoundRectCallout">
            <a:avLst>
              <a:gd name="adj1" fmla="val 44108"/>
              <a:gd name="adj2" fmla="val 148837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Web szolgáltatás: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HTTP protokoll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TCP port 80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4143372" y="4572008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IP cím: 152.66.252.250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357158" y="4572008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IP cím: *.*.*.*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Hálózatok ismétlés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Hogy jut el a böngésző a szerverig?</a:t>
            </a:r>
          </a:p>
          <a:p>
            <a:pPr lvl="1"/>
            <a:r>
              <a:rPr lang="hu-HU" dirty="0" smtClean="0"/>
              <a:t>IP cím alapján </a:t>
            </a:r>
          </a:p>
          <a:p>
            <a:pPr lvl="2"/>
            <a:r>
              <a:rPr lang="hu-HU" dirty="0" smtClean="0"/>
              <a:t>Mit tud az IP protokoll?</a:t>
            </a:r>
          </a:p>
          <a:p>
            <a:pPr lvl="1"/>
            <a:r>
              <a:rPr lang="hu-HU" dirty="0" smtClean="0"/>
              <a:t>Hogyan lesz meg az IP cím a URL-ből?</a:t>
            </a:r>
          </a:p>
          <a:p>
            <a:pPr lvl="1"/>
            <a:r>
              <a:rPr lang="hu-HU" dirty="0" smtClean="0"/>
              <a:t>Mit tud a TCP (vagy UDP), miért van szükség rá?</a:t>
            </a:r>
          </a:p>
          <a:p>
            <a:pPr lvl="1"/>
            <a:r>
              <a:rPr lang="hu-HU" dirty="0" smtClean="0"/>
              <a:t>Egy gépen lehet több szolgáltatás is? (</a:t>
            </a:r>
            <a:r>
              <a:rPr lang="hu-HU" dirty="0" err="1" smtClean="0"/>
              <a:t>Demo</a:t>
            </a:r>
            <a:r>
              <a:rPr lang="hu-HU" dirty="0" smtClean="0"/>
              <a:t>)</a:t>
            </a:r>
          </a:p>
          <a:p>
            <a:pPr lvl="2"/>
            <a:r>
              <a:rPr lang="hu-HU" dirty="0" smtClean="0"/>
              <a:t>Mi teszi ezt lehetővé?</a:t>
            </a:r>
          </a:p>
          <a:p>
            <a:pPr lvl="2"/>
            <a:r>
              <a:rPr lang="hu-HU" dirty="0" smtClean="0"/>
              <a:t>Hogyan találjuk meg a gépen a kívánt szolgáltatást?</a:t>
            </a:r>
          </a:p>
          <a:p>
            <a:pPr lvl="1"/>
            <a:r>
              <a:rPr lang="hu-HU" dirty="0" smtClean="0"/>
              <a:t>Hogy lehetséges az, hogy egy Linuxos gépen IIS fut? </a:t>
            </a:r>
            <a:r>
              <a:rPr lang="hu-HU" dirty="0" smtClean="0">
                <a:sym typeface="Wingdings" pitchFamily="2" charset="2"/>
              </a:rPr>
              <a:t></a:t>
            </a:r>
          </a:p>
          <a:p>
            <a:pPr lvl="2"/>
            <a:r>
              <a:rPr lang="hu-HU" dirty="0" smtClean="0">
                <a:sym typeface="Wingdings" pitchFamily="2" charset="2"/>
              </a:rPr>
              <a:t>Furcsa, hogy „</a:t>
            </a:r>
            <a:r>
              <a:rPr lang="hu-HU" dirty="0" err="1" smtClean="0">
                <a:sym typeface="Wingdings" pitchFamily="2" charset="2"/>
              </a:rPr>
              <a:t>irfdemo.inf.mit.bme.hu</a:t>
            </a:r>
            <a:r>
              <a:rPr lang="hu-HU" dirty="0" smtClean="0">
                <a:sym typeface="Wingdings" pitchFamily="2" charset="2"/>
              </a:rPr>
              <a:t>”</a:t>
            </a:r>
            <a:r>
              <a:rPr lang="hu-HU" dirty="0" err="1" smtClean="0">
                <a:sym typeface="Wingdings" pitchFamily="2" charset="2"/>
              </a:rPr>
              <a:t>-nak</a:t>
            </a:r>
            <a:r>
              <a:rPr lang="hu-HU" dirty="0" smtClean="0">
                <a:sym typeface="Wingdings" pitchFamily="2" charset="2"/>
              </a:rPr>
              <a:t> „</a:t>
            </a:r>
            <a:r>
              <a:rPr lang="hu-HU" dirty="0" err="1" smtClean="0">
                <a:sym typeface="Wingdings" pitchFamily="2" charset="2"/>
              </a:rPr>
              <a:t>rome</a:t>
            </a:r>
            <a:r>
              <a:rPr lang="hu-HU" dirty="0" smtClean="0">
                <a:sym typeface="Wingdings" pitchFamily="2" charset="2"/>
              </a:rPr>
              <a:t>” a neve…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Hálózatok ismétlés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Példarendszer</a:t>
            </a:r>
            <a:endParaRPr lang="hu-HU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4857752" y="2928934"/>
            <a:ext cx="535785" cy="1071570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Felhő 8"/>
          <p:cNvSpPr/>
          <p:nvPr/>
        </p:nvSpPr>
        <p:spPr>
          <a:xfrm>
            <a:off x="2714612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285720" y="2714620"/>
            <a:ext cx="1500198" cy="1536157"/>
            <a:chOff x="6031054" y="3834164"/>
            <a:chExt cx="1969970" cy="2017189"/>
          </a:xfrm>
        </p:grpSpPr>
        <p:sp>
          <p:nvSpPr>
            <p:cNvPr id="11" name="Lekerekített téglalap 10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Lekerekített téglalap 11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Ellipszis 13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Csoportba foglalás 23"/>
          <p:cNvGrpSpPr/>
          <p:nvPr/>
        </p:nvGrpSpPr>
        <p:grpSpPr>
          <a:xfrm>
            <a:off x="1714480" y="3357562"/>
            <a:ext cx="357190" cy="714380"/>
            <a:chOff x="6429388" y="3929066"/>
            <a:chExt cx="714380" cy="1428760"/>
          </a:xfrm>
        </p:grpSpPr>
        <p:sp>
          <p:nvSpPr>
            <p:cNvPr id="16" name="Lekerekített téglalap 1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Egyenes összekötő nyíllal 18"/>
          <p:cNvCxnSpPr/>
          <p:nvPr/>
        </p:nvCxnSpPr>
        <p:spPr>
          <a:xfrm>
            <a:off x="2285984" y="342900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4357686" y="342900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500034" y="1857364"/>
            <a:ext cx="155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Kliens</a:t>
            </a:r>
          </a:p>
          <a:p>
            <a:pPr algn="ctr"/>
            <a:r>
              <a:rPr lang="hu-HU" dirty="0" smtClean="0"/>
              <a:t>Web böngésző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714876" y="1785926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Web szerver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928926" y="4143380"/>
            <a:ext cx="23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irfdemo.inf.mit.bme.hu</a:t>
            </a:r>
            <a:endParaRPr lang="hu-HU" dirty="0" smtClean="0"/>
          </a:p>
        </p:txBody>
      </p:sp>
      <p:sp>
        <p:nvSpPr>
          <p:cNvPr id="25" name="Szövegdoboz 24"/>
          <p:cNvSpPr txBox="1"/>
          <p:nvPr/>
        </p:nvSpPr>
        <p:spPr>
          <a:xfrm>
            <a:off x="2928926" y="4429132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IP cím: 152.66.252.250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357158" y="4572008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IP cím: *.*.*.*</a:t>
            </a:r>
            <a:endParaRPr lang="hu-HU" dirty="0"/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7715272" y="2928934"/>
            <a:ext cx="535785" cy="1071570"/>
            <a:chOff x="6429388" y="3929066"/>
            <a:chExt cx="714380" cy="1428760"/>
          </a:xfrm>
        </p:grpSpPr>
        <p:sp>
          <p:nvSpPr>
            <p:cNvPr id="28" name="Lekerekített téglalap 27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Téglalap 29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2" name="Lekerekített téglalap 31"/>
          <p:cNvSpPr/>
          <p:nvPr/>
        </p:nvSpPr>
        <p:spPr bwMode="auto">
          <a:xfrm>
            <a:off x="6072198" y="3429000"/>
            <a:ext cx="1143008" cy="18304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34" name="Egyenes összekötő 33"/>
          <p:cNvCxnSpPr>
            <a:stCxn id="23" idx="0"/>
          </p:cNvCxnSpPr>
          <p:nvPr/>
        </p:nvCxnSpPr>
        <p:spPr>
          <a:xfrm rot="5400000" flipH="1" flipV="1">
            <a:off x="4127288" y="3484355"/>
            <a:ext cx="642942" cy="67510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5357818" y="4143380"/>
            <a:ext cx="209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rome.thefamily.local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5357818" y="4429132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IP cím: 10.10.10.254</a:t>
            </a:r>
            <a:endParaRPr lang="hu-HU" dirty="0"/>
          </a:p>
        </p:txBody>
      </p:sp>
      <p:cxnSp>
        <p:nvCxnSpPr>
          <p:cNvPr id="40" name="Egyenes összekötő nyíllal 39"/>
          <p:cNvCxnSpPr/>
          <p:nvPr/>
        </p:nvCxnSpPr>
        <p:spPr>
          <a:xfrm>
            <a:off x="5929322" y="34290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>
            <a:off x="7429520" y="34290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>
            <a:endCxn id="35" idx="0"/>
          </p:cNvCxnSpPr>
          <p:nvPr/>
        </p:nvCxnSpPr>
        <p:spPr>
          <a:xfrm rot="16200000" flipH="1">
            <a:off x="5845896" y="3583863"/>
            <a:ext cx="642942" cy="47609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7" name="Szövegdoboz 46"/>
          <p:cNvSpPr txBox="1"/>
          <p:nvPr/>
        </p:nvSpPr>
        <p:spPr>
          <a:xfrm>
            <a:off x="7024381" y="4929198"/>
            <a:ext cx="211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vegas.thefamily.local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7053363" y="5214950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IP cím: 10.10.10.3</a:t>
            </a:r>
            <a:endParaRPr lang="hu-HU" dirty="0"/>
          </a:p>
        </p:txBody>
      </p:sp>
      <p:cxnSp>
        <p:nvCxnSpPr>
          <p:cNvPr id="50" name="Egyenes összekötő 49"/>
          <p:cNvCxnSpPr/>
          <p:nvPr/>
        </p:nvCxnSpPr>
        <p:spPr>
          <a:xfrm rot="16200000" flipV="1">
            <a:off x="6965173" y="4179099"/>
            <a:ext cx="1428760" cy="7143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" name="Szövegdoboz 50"/>
          <p:cNvSpPr txBox="1"/>
          <p:nvPr/>
        </p:nvSpPr>
        <p:spPr>
          <a:xfrm>
            <a:off x="1000100" y="1142984"/>
            <a:ext cx="7259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Egy gépnek több hálózati interfésze, több IP címe, több neve is lehet.</a:t>
            </a:r>
            <a:endParaRPr lang="hu-HU" sz="2000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4786314" y="2071678"/>
            <a:ext cx="126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SSH szerver</a:t>
            </a:r>
          </a:p>
        </p:txBody>
      </p:sp>
      <p:sp>
        <p:nvSpPr>
          <p:cNvPr id="53" name="Szövegdoboz 52"/>
          <p:cNvSpPr txBox="1"/>
          <p:nvPr/>
        </p:nvSpPr>
        <p:spPr>
          <a:xfrm>
            <a:off x="4929190" y="2357430"/>
            <a:ext cx="81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Router</a:t>
            </a:r>
            <a:endParaRPr lang="hu-HU" dirty="0" smtClean="0"/>
          </a:p>
        </p:txBody>
      </p:sp>
      <p:sp>
        <p:nvSpPr>
          <p:cNvPr id="54" name="Szövegdoboz 53"/>
          <p:cNvSpPr txBox="1"/>
          <p:nvPr/>
        </p:nvSpPr>
        <p:spPr>
          <a:xfrm>
            <a:off x="7572396" y="2214554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Web szerver</a:t>
            </a:r>
          </a:p>
        </p:txBody>
      </p:sp>
      <p:sp>
        <p:nvSpPr>
          <p:cNvPr id="55" name="Szövegdoboz 54"/>
          <p:cNvSpPr txBox="1"/>
          <p:nvPr/>
        </p:nvSpPr>
        <p:spPr>
          <a:xfrm>
            <a:off x="6429388" y="2714620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Switch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 animBg="1"/>
      <p:bldP spid="35" grpId="0"/>
      <p:bldP spid="37" grpId="0"/>
      <p:bldP spid="47" grpId="0"/>
      <p:bldP spid="48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félév során használt példarendszer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807982"/>
            <a:ext cx="9097999" cy="562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Hálózatok ismétlés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böngésző valójában végig a </a:t>
            </a:r>
            <a:r>
              <a:rPr lang="hu-HU" dirty="0" err="1" smtClean="0"/>
              <a:t>vegas-on</a:t>
            </a:r>
            <a:r>
              <a:rPr lang="hu-HU" dirty="0" smtClean="0"/>
              <a:t> futó IIS </a:t>
            </a:r>
            <a:r>
              <a:rPr lang="hu-HU" dirty="0" err="1" smtClean="0"/>
              <a:t>webszerverrel</a:t>
            </a:r>
            <a:r>
              <a:rPr lang="hu-HU" dirty="0" smtClean="0"/>
              <a:t> volt kapcsolatban</a:t>
            </a:r>
          </a:p>
          <a:p>
            <a:pPr lvl="1"/>
            <a:r>
              <a:rPr lang="hu-HU" dirty="0" smtClean="0"/>
              <a:t>Pedig nem tudott róla…</a:t>
            </a:r>
          </a:p>
          <a:p>
            <a:pPr lvl="1"/>
            <a:r>
              <a:rPr lang="hu-HU" dirty="0" smtClean="0"/>
              <a:t>Nem tudta az IP címét sem…</a:t>
            </a:r>
          </a:p>
          <a:p>
            <a:pPr lvl="1"/>
            <a:r>
              <a:rPr lang="hu-HU" dirty="0" smtClean="0"/>
              <a:t>Hogyan lehetséges mindez?</a:t>
            </a:r>
          </a:p>
          <a:p>
            <a:pPr lvl="1"/>
            <a:r>
              <a:rPr lang="hu-HU" dirty="0" smtClean="0"/>
              <a:t>Egyáltalán mi kell ahhoz, hogy egy IP hálózaton két gép kapcsolatba tudjon lépni egymással?</a:t>
            </a:r>
          </a:p>
          <a:p>
            <a:pPr lvl="2"/>
            <a:r>
              <a:rPr lang="hu-HU" dirty="0" smtClean="0"/>
              <a:t>Gyors gyakorlat a táblánál az IP címekről és </a:t>
            </a:r>
            <a:r>
              <a:rPr lang="hu-HU" dirty="0" err="1" smtClean="0"/>
              <a:t>netmaskokról</a:t>
            </a:r>
            <a:r>
              <a:rPr lang="hu-HU" dirty="0" smtClean="0"/>
              <a:t>, </a:t>
            </a:r>
            <a:r>
              <a:rPr lang="hu-HU" dirty="0" err="1" smtClean="0"/>
              <a:t>default</a:t>
            </a:r>
            <a:r>
              <a:rPr lang="hu-HU" dirty="0" smtClean="0"/>
              <a:t> </a:t>
            </a:r>
            <a:r>
              <a:rPr lang="hu-HU" dirty="0" err="1" smtClean="0"/>
              <a:t>gateway-ről</a:t>
            </a:r>
            <a:endParaRPr lang="hu-HU" dirty="0" smtClean="0"/>
          </a:p>
          <a:p>
            <a:pPr lvl="1"/>
            <a:r>
              <a:rPr lang="hu-HU" dirty="0" smtClean="0"/>
              <a:t>Miért csinálunk ilyet?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Külső és Belső hálózat</a:t>
            </a:r>
            <a:endParaRPr lang="hu-HU" dirty="0"/>
          </a:p>
        </p:txBody>
      </p:sp>
      <p:sp>
        <p:nvSpPr>
          <p:cNvPr id="4" name="Felhő 3"/>
          <p:cNvSpPr/>
          <p:nvPr/>
        </p:nvSpPr>
        <p:spPr>
          <a:xfrm>
            <a:off x="285720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2571736" y="2928934"/>
            <a:ext cx="535785" cy="1071570"/>
            <a:chOff x="6429388" y="3929066"/>
            <a:chExt cx="714380" cy="1428760"/>
          </a:xfrm>
        </p:grpSpPr>
        <p:sp>
          <p:nvSpPr>
            <p:cNvPr id="6" name="Lekerekített téglalap 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4071934" y="1071546"/>
            <a:ext cx="535785" cy="1071570"/>
            <a:chOff x="6429388" y="3929066"/>
            <a:chExt cx="714380" cy="1428760"/>
          </a:xfrm>
        </p:grpSpPr>
        <p:sp>
          <p:nvSpPr>
            <p:cNvPr id="11" name="Lekerekített téglalap 1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6143636" y="1071546"/>
            <a:ext cx="535785" cy="1071570"/>
            <a:chOff x="6429388" y="3929066"/>
            <a:chExt cx="714380" cy="1428760"/>
          </a:xfrm>
        </p:grpSpPr>
        <p:sp>
          <p:nvSpPr>
            <p:cNvPr id="16" name="Lekerekített téglalap 1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4071934" y="4786322"/>
            <a:ext cx="535785" cy="1071570"/>
            <a:chOff x="6429388" y="3929066"/>
            <a:chExt cx="714380" cy="1428760"/>
          </a:xfrm>
        </p:grpSpPr>
        <p:sp>
          <p:nvSpPr>
            <p:cNvPr id="21" name="Lekerekített téglalap 2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7215206" y="4929198"/>
            <a:ext cx="1081604" cy="1107529"/>
            <a:chOff x="6031054" y="3834164"/>
            <a:chExt cx="1969970" cy="2017189"/>
          </a:xfrm>
        </p:grpSpPr>
        <p:sp>
          <p:nvSpPr>
            <p:cNvPr id="35" name="Lekerekített téglalap 34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6" name="Lekerekített téglalap 35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Ellipszis 37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Csoportba foglalás 23"/>
          <p:cNvGrpSpPr/>
          <p:nvPr/>
        </p:nvGrpSpPr>
        <p:grpSpPr>
          <a:xfrm>
            <a:off x="8286776" y="5357826"/>
            <a:ext cx="257525" cy="515049"/>
            <a:chOff x="6429388" y="3929066"/>
            <a:chExt cx="714380" cy="1428760"/>
          </a:xfrm>
        </p:grpSpPr>
        <p:sp>
          <p:nvSpPr>
            <p:cNvPr id="40" name="Lekerekített téglalap 3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Csoportba foglalás 42"/>
          <p:cNvGrpSpPr/>
          <p:nvPr/>
        </p:nvGrpSpPr>
        <p:grpSpPr>
          <a:xfrm>
            <a:off x="7215206" y="3643314"/>
            <a:ext cx="1081604" cy="1107529"/>
            <a:chOff x="6031054" y="3834164"/>
            <a:chExt cx="1969970" cy="2017189"/>
          </a:xfrm>
        </p:grpSpPr>
        <p:sp>
          <p:nvSpPr>
            <p:cNvPr id="44" name="Lekerekített téglalap 43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5" name="Lekerekített téglalap 44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Téglalap 45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Ellipszis 46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Csoportba foglalás 23"/>
          <p:cNvGrpSpPr/>
          <p:nvPr/>
        </p:nvGrpSpPr>
        <p:grpSpPr>
          <a:xfrm>
            <a:off x="8286776" y="4000504"/>
            <a:ext cx="257525" cy="515049"/>
            <a:chOff x="6429388" y="3929066"/>
            <a:chExt cx="714380" cy="1428760"/>
          </a:xfrm>
        </p:grpSpPr>
        <p:sp>
          <p:nvSpPr>
            <p:cNvPr id="49" name="Lekerekített téglalap 48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0" name="Téglalap 49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Csoportba foglalás 51"/>
          <p:cNvGrpSpPr/>
          <p:nvPr/>
        </p:nvGrpSpPr>
        <p:grpSpPr>
          <a:xfrm>
            <a:off x="7215206" y="2285992"/>
            <a:ext cx="1081604" cy="1107529"/>
            <a:chOff x="6031054" y="3834164"/>
            <a:chExt cx="1969970" cy="2017189"/>
          </a:xfrm>
        </p:grpSpPr>
        <p:sp>
          <p:nvSpPr>
            <p:cNvPr id="53" name="Lekerekített téglalap 52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4" name="Lekerekített téglalap 53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5" name="Téglalap 54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6" name="Ellipszis 55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Csoportba foglalás 23"/>
          <p:cNvGrpSpPr/>
          <p:nvPr/>
        </p:nvGrpSpPr>
        <p:grpSpPr>
          <a:xfrm>
            <a:off x="8286776" y="2714620"/>
            <a:ext cx="257525" cy="515049"/>
            <a:chOff x="6429388" y="3929066"/>
            <a:chExt cx="714380" cy="1428760"/>
          </a:xfrm>
        </p:grpSpPr>
        <p:sp>
          <p:nvSpPr>
            <p:cNvPr id="58" name="Lekerekített téglalap 57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0" name="Téglalap 5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1" name="Lekerekített téglalap 60"/>
          <p:cNvSpPr/>
          <p:nvPr/>
        </p:nvSpPr>
        <p:spPr bwMode="auto">
          <a:xfrm>
            <a:off x="4857752" y="3214686"/>
            <a:ext cx="114300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63" name="Egyenes összekötő 62"/>
          <p:cNvCxnSpPr/>
          <p:nvPr/>
        </p:nvCxnSpPr>
        <p:spPr>
          <a:xfrm>
            <a:off x="2000232" y="3429000"/>
            <a:ext cx="50006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5" name="Egyenes összekötő 64"/>
          <p:cNvCxnSpPr/>
          <p:nvPr/>
        </p:nvCxnSpPr>
        <p:spPr>
          <a:xfrm>
            <a:off x="3714744" y="3429000"/>
            <a:ext cx="1214446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Egyenes összekötő 66"/>
          <p:cNvCxnSpPr/>
          <p:nvPr/>
        </p:nvCxnSpPr>
        <p:spPr>
          <a:xfrm rot="16200000" flipH="1">
            <a:off x="4643438" y="2357430"/>
            <a:ext cx="714380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/>
          <p:nvPr/>
        </p:nvCxnSpPr>
        <p:spPr>
          <a:xfrm rot="5400000">
            <a:off x="5786446" y="2357430"/>
            <a:ext cx="642942" cy="5000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Egyenes összekötő 70"/>
          <p:cNvCxnSpPr/>
          <p:nvPr/>
        </p:nvCxnSpPr>
        <p:spPr>
          <a:xfrm flipV="1">
            <a:off x="6215074" y="2928934"/>
            <a:ext cx="928694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Egyenes összekötő 72"/>
          <p:cNvCxnSpPr/>
          <p:nvPr/>
        </p:nvCxnSpPr>
        <p:spPr>
          <a:xfrm>
            <a:off x="6215074" y="3714752"/>
            <a:ext cx="857256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Egyenes összekötő 75"/>
          <p:cNvCxnSpPr/>
          <p:nvPr/>
        </p:nvCxnSpPr>
        <p:spPr>
          <a:xfrm rot="16200000" flipH="1">
            <a:off x="5965041" y="4107661"/>
            <a:ext cx="1143008" cy="10715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Egyenes összekötő 77"/>
          <p:cNvCxnSpPr/>
          <p:nvPr/>
        </p:nvCxnSpPr>
        <p:spPr>
          <a:xfrm rot="5400000" flipH="1" flipV="1">
            <a:off x="4857752" y="4143380"/>
            <a:ext cx="428628" cy="2857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3" name="Szövegdoboz 82"/>
          <p:cNvSpPr txBox="1"/>
          <p:nvPr/>
        </p:nvSpPr>
        <p:spPr>
          <a:xfrm>
            <a:off x="2000232" y="4000504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rome</a:t>
            </a:r>
            <a:endParaRPr lang="hu-HU" dirty="0" smtClean="0"/>
          </a:p>
          <a:p>
            <a:pPr algn="ctr"/>
            <a:r>
              <a:rPr lang="hu-HU" dirty="0" smtClean="0"/>
              <a:t>152.66.252.250</a:t>
            </a:r>
          </a:p>
          <a:p>
            <a:pPr algn="ctr"/>
            <a:r>
              <a:rPr lang="hu-HU" dirty="0" smtClean="0"/>
              <a:t>10.10.10.254</a:t>
            </a:r>
            <a:endParaRPr lang="hu-HU" dirty="0"/>
          </a:p>
        </p:txBody>
      </p:sp>
      <p:sp>
        <p:nvSpPr>
          <p:cNvPr id="84" name="Szövegdoboz 83"/>
          <p:cNvSpPr txBox="1"/>
          <p:nvPr/>
        </p:nvSpPr>
        <p:spPr>
          <a:xfrm>
            <a:off x="5143504" y="5000636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vegas</a:t>
            </a:r>
            <a:endParaRPr lang="hu-HU" dirty="0" smtClean="0"/>
          </a:p>
          <a:p>
            <a:pPr algn="ctr"/>
            <a:r>
              <a:rPr lang="hu-HU" dirty="0" smtClean="0"/>
              <a:t>10.10.10.3</a:t>
            </a:r>
          </a:p>
          <a:p>
            <a:pPr algn="ctr"/>
            <a:r>
              <a:rPr lang="hu-HU" dirty="0" smtClean="0"/>
              <a:t>Külső web</a:t>
            </a:r>
            <a:endParaRPr lang="hu-HU" dirty="0"/>
          </a:p>
        </p:txBody>
      </p:sp>
      <p:sp>
        <p:nvSpPr>
          <p:cNvPr id="85" name="Szövegdoboz 84"/>
          <p:cNvSpPr txBox="1"/>
          <p:nvPr/>
        </p:nvSpPr>
        <p:spPr>
          <a:xfrm>
            <a:off x="7143768" y="928670"/>
            <a:ext cx="1725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sicily</a:t>
            </a:r>
            <a:endParaRPr lang="hu-HU" dirty="0" smtClean="0"/>
          </a:p>
          <a:p>
            <a:pPr algn="ctr"/>
            <a:r>
              <a:rPr lang="hu-HU" dirty="0" smtClean="0"/>
              <a:t>10.10.10.1</a:t>
            </a:r>
          </a:p>
          <a:p>
            <a:pPr algn="ctr"/>
            <a:r>
              <a:rPr lang="hu-HU" dirty="0" smtClean="0"/>
              <a:t>DHCP, AD Server</a:t>
            </a:r>
            <a:endParaRPr lang="hu-HU" dirty="0"/>
          </a:p>
        </p:txBody>
      </p:sp>
      <p:sp>
        <p:nvSpPr>
          <p:cNvPr id="86" name="Szövegdoboz 85"/>
          <p:cNvSpPr txBox="1"/>
          <p:nvPr/>
        </p:nvSpPr>
        <p:spPr>
          <a:xfrm>
            <a:off x="2857488" y="1000108"/>
            <a:ext cx="1176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chicago</a:t>
            </a:r>
            <a:endParaRPr lang="hu-HU" dirty="0" smtClean="0"/>
          </a:p>
          <a:p>
            <a:pPr algn="ctr"/>
            <a:r>
              <a:rPr lang="hu-HU" dirty="0" smtClean="0"/>
              <a:t>10.10.10.2</a:t>
            </a:r>
          </a:p>
          <a:p>
            <a:pPr algn="ctr"/>
            <a:r>
              <a:rPr lang="hu-HU" dirty="0" smtClean="0"/>
              <a:t>Belső web</a:t>
            </a:r>
            <a:endParaRPr lang="hu-HU" dirty="0"/>
          </a:p>
        </p:txBody>
      </p:sp>
      <p:sp>
        <p:nvSpPr>
          <p:cNvPr id="87" name="Szövegdoboz 86"/>
          <p:cNvSpPr txBox="1"/>
          <p:nvPr/>
        </p:nvSpPr>
        <p:spPr>
          <a:xfrm>
            <a:off x="8236687" y="4488873"/>
            <a:ext cx="957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florence</a:t>
            </a:r>
            <a:endParaRPr lang="hu-HU" dirty="0" smtClean="0"/>
          </a:p>
          <a:p>
            <a:pPr algn="ctr"/>
            <a:r>
              <a:rPr lang="hu-HU" dirty="0" smtClean="0"/>
              <a:t>DHCP</a:t>
            </a:r>
            <a:endParaRPr lang="hu-HU" dirty="0"/>
          </a:p>
        </p:txBody>
      </p:sp>
      <p:sp>
        <p:nvSpPr>
          <p:cNvPr id="88" name="Szövegdoboz 87"/>
          <p:cNvSpPr txBox="1"/>
          <p:nvPr/>
        </p:nvSpPr>
        <p:spPr>
          <a:xfrm>
            <a:off x="8367533" y="3131127"/>
            <a:ext cx="71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don</a:t>
            </a:r>
            <a:endParaRPr lang="hu-HU" dirty="0" smtClean="0"/>
          </a:p>
          <a:p>
            <a:pPr algn="ctr"/>
            <a:r>
              <a:rPr lang="hu-HU" dirty="0" smtClean="0"/>
              <a:t>DHCP</a:t>
            </a:r>
            <a:endParaRPr lang="hu-HU" dirty="0"/>
          </a:p>
        </p:txBody>
      </p:sp>
      <p:sp>
        <p:nvSpPr>
          <p:cNvPr id="89" name="Szövegdoboz 88"/>
          <p:cNvSpPr txBox="1"/>
          <p:nvPr/>
        </p:nvSpPr>
        <p:spPr>
          <a:xfrm>
            <a:off x="8346987" y="5786454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naples</a:t>
            </a:r>
            <a:endParaRPr lang="hu-HU" dirty="0" smtClean="0"/>
          </a:p>
          <a:p>
            <a:pPr algn="ctr"/>
            <a:r>
              <a:rPr lang="hu-HU" dirty="0" smtClean="0"/>
              <a:t>DHCP</a:t>
            </a:r>
            <a:endParaRPr lang="hu-HU" dirty="0"/>
          </a:p>
        </p:txBody>
      </p:sp>
      <p:sp>
        <p:nvSpPr>
          <p:cNvPr id="92" name="Szövegdoboz 91"/>
          <p:cNvSpPr txBox="1"/>
          <p:nvPr/>
        </p:nvSpPr>
        <p:spPr>
          <a:xfrm>
            <a:off x="4786314" y="3429000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10.10.10.10</a:t>
            </a:r>
          </a:p>
          <a:p>
            <a:pPr algn="ctr"/>
            <a:r>
              <a:rPr lang="hu-HU" dirty="0" smtClean="0"/>
              <a:t>255.255.255.0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Külső és Belső hálózat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Miért használunk NAT-ot?</a:t>
            </a:r>
          </a:p>
        </p:txBody>
      </p:sp>
      <p:pic>
        <p:nvPicPr>
          <p:cNvPr id="1026" name="Picture 2" descr="Z:\Home\Asztal\IRF\IPv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47725"/>
            <a:ext cx="5086350" cy="6010275"/>
          </a:xfrm>
          <a:prstGeom prst="rect">
            <a:avLst/>
          </a:prstGeom>
          <a:noFill/>
        </p:spPr>
      </p:pic>
      <p:pic>
        <p:nvPicPr>
          <p:cNvPr id="1027" name="Picture 3" descr="Z:\Home\Asztal\IRF\IPv4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785794"/>
            <a:ext cx="6010275" cy="7581900"/>
          </a:xfrm>
          <a:prstGeom prst="rect">
            <a:avLst/>
          </a:prstGeom>
          <a:noFill/>
        </p:spPr>
      </p:pic>
      <p:pic>
        <p:nvPicPr>
          <p:cNvPr id="1028" name="Picture 4" descr="Z:\Home\Asztal\IRF\IPv4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214422"/>
            <a:ext cx="632460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Mikből áll egy IT infrastruktúra?</a:t>
            </a:r>
          </a:p>
          <a:p>
            <a:r>
              <a:rPr lang="hu-HU" dirty="0" smtClean="0"/>
              <a:t>Hogyan kapcsolódnak össze?</a:t>
            </a:r>
          </a:p>
          <a:p>
            <a:pPr lvl="1"/>
            <a:r>
              <a:rPr lang="hu-HU" dirty="0" smtClean="0"/>
              <a:t>(gyors ismétlés számítógép hálózatokból)</a:t>
            </a:r>
          </a:p>
          <a:p>
            <a:endParaRPr lang="hu-HU" dirty="0" smtClean="0"/>
          </a:p>
          <a:p>
            <a:r>
              <a:rPr lang="hu-HU" dirty="0" smtClean="0"/>
              <a:t>Hogyan férünk hozzá?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Külső és Belső hálózat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Miért használunk NAT-ot?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Technikai szempontok</a:t>
            </a:r>
          </a:p>
          <a:p>
            <a:pPr lvl="2"/>
            <a:r>
              <a:rPr lang="hu-HU" dirty="0" smtClean="0"/>
              <a:t>IPv4 címek elfogyása</a:t>
            </a:r>
          </a:p>
          <a:p>
            <a:pPr lvl="2"/>
            <a:r>
              <a:rPr lang="hu-HU" dirty="0" smtClean="0"/>
              <a:t>„Betárcsázós” internet megosztása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Tervezési szempontok </a:t>
            </a:r>
          </a:p>
          <a:p>
            <a:pPr lvl="2"/>
            <a:r>
              <a:rPr lang="hu-HU" dirty="0" smtClean="0"/>
              <a:t>Belső hálózat biztonsága</a:t>
            </a:r>
          </a:p>
          <a:p>
            <a:pPr lvl="2"/>
            <a:r>
              <a:rPr lang="hu-HU" dirty="0" smtClean="0"/>
              <a:t>Szolgáltatás elérés egy ponton történik</a:t>
            </a:r>
          </a:p>
        </p:txBody>
      </p:sp>
      <p:sp>
        <p:nvSpPr>
          <p:cNvPr id="7" name="Téglalap 6"/>
          <p:cNvSpPr/>
          <p:nvPr/>
        </p:nvSpPr>
        <p:spPr>
          <a:xfrm rot="20171681">
            <a:off x="1319236" y="2051857"/>
            <a:ext cx="5275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Nem kizárólag!</a:t>
            </a:r>
            <a:endParaRPr lang="hu-H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Hálózatok ismétlés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Hogy működik a </a:t>
            </a:r>
            <a:r>
              <a:rPr lang="hu-HU" dirty="0" err="1" smtClean="0"/>
              <a:t>Router</a:t>
            </a:r>
            <a:r>
              <a:rPr lang="hu-HU" dirty="0" smtClean="0"/>
              <a:t> és a NAT?</a:t>
            </a:r>
          </a:p>
          <a:p>
            <a:pPr lvl="1"/>
            <a:r>
              <a:rPr lang="hu-HU" sz="2400" dirty="0" smtClean="0"/>
              <a:t>Forrás NAT</a:t>
            </a:r>
          </a:p>
          <a:p>
            <a:pPr lvl="1"/>
            <a:r>
              <a:rPr lang="hu-HU" sz="2400" dirty="0" smtClean="0"/>
              <a:t>Cél NAT, Port </a:t>
            </a:r>
            <a:r>
              <a:rPr lang="hu-HU" sz="2400" dirty="0" err="1" smtClean="0"/>
              <a:t>forwarding</a:t>
            </a:r>
            <a:endParaRPr lang="hu-HU" sz="2400" dirty="0" smtClean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4071934" y="5214950"/>
            <a:ext cx="535785" cy="1071570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Diagram 8"/>
          <p:cNvGraphicFramePr/>
          <p:nvPr/>
        </p:nvGraphicFramePr>
        <p:xfrm>
          <a:off x="1214414" y="3286124"/>
          <a:ext cx="29051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Csoportba foglalás 11"/>
          <p:cNvGrpSpPr/>
          <p:nvPr/>
        </p:nvGrpSpPr>
        <p:grpSpPr>
          <a:xfrm>
            <a:off x="214282" y="3286124"/>
            <a:ext cx="933711" cy="956091"/>
            <a:chOff x="6031054" y="3834164"/>
            <a:chExt cx="1969970" cy="2017189"/>
          </a:xfrm>
        </p:grpSpPr>
        <p:sp>
          <p:nvSpPr>
            <p:cNvPr id="13" name="Lekerekített téglalap 12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Lekerekített téglalap 13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6" name="Ellipszis 15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8001024" y="3286124"/>
            <a:ext cx="933711" cy="956091"/>
            <a:chOff x="6031054" y="3834164"/>
            <a:chExt cx="1969970" cy="2017189"/>
          </a:xfrm>
        </p:grpSpPr>
        <p:sp>
          <p:nvSpPr>
            <p:cNvPr id="19" name="Lekerekített téglalap 18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Lekerekített téglalap 19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2" name="Ellipszis 21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8001024" y="5357826"/>
            <a:ext cx="428628" cy="857256"/>
            <a:chOff x="6429388" y="3929066"/>
            <a:chExt cx="714380" cy="1428760"/>
          </a:xfrm>
        </p:grpSpPr>
        <p:sp>
          <p:nvSpPr>
            <p:cNvPr id="24" name="Lekerekített téglalap 23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8" name="Szövegdoboz 27"/>
          <p:cNvSpPr txBox="1"/>
          <p:nvPr/>
        </p:nvSpPr>
        <p:spPr>
          <a:xfrm>
            <a:off x="7733036" y="2786058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10.10.10.200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7967075" y="6143644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10.10.10.3</a:t>
            </a:r>
            <a:endParaRPr lang="hu-HU" dirty="0"/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142844" y="5357826"/>
            <a:ext cx="428628" cy="857256"/>
            <a:chOff x="6429388" y="3929066"/>
            <a:chExt cx="714380" cy="1428760"/>
          </a:xfrm>
        </p:grpSpPr>
        <p:sp>
          <p:nvSpPr>
            <p:cNvPr id="32" name="Lekerekített téglalap 3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6" name="Átellenes sarkain kerekített téglalap 35"/>
          <p:cNvSpPr/>
          <p:nvPr/>
        </p:nvSpPr>
        <p:spPr>
          <a:xfrm>
            <a:off x="4143372" y="3714752"/>
            <a:ext cx="928694" cy="571504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SSH</a:t>
            </a:r>
          </a:p>
        </p:txBody>
      </p:sp>
      <p:sp>
        <p:nvSpPr>
          <p:cNvPr id="37" name="Átellenes sarkain kerekített téglalap 36"/>
          <p:cNvSpPr/>
          <p:nvPr/>
        </p:nvSpPr>
        <p:spPr>
          <a:xfrm>
            <a:off x="4143372" y="4357694"/>
            <a:ext cx="928694" cy="571504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NAT</a:t>
            </a:r>
          </a:p>
        </p:txBody>
      </p:sp>
      <p:sp>
        <p:nvSpPr>
          <p:cNvPr id="38" name="Átellenes sarkain kerekített téglalap 37"/>
          <p:cNvSpPr/>
          <p:nvPr/>
        </p:nvSpPr>
        <p:spPr>
          <a:xfrm>
            <a:off x="8001024" y="4572008"/>
            <a:ext cx="928694" cy="571504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39" name="Átellenes sarkain kerekített téglalap 38"/>
          <p:cNvSpPr/>
          <p:nvPr/>
        </p:nvSpPr>
        <p:spPr>
          <a:xfrm>
            <a:off x="214282" y="4572008"/>
            <a:ext cx="928694" cy="571504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0" y="2571744"/>
            <a:ext cx="130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Külső gépek</a:t>
            </a:r>
            <a:endParaRPr lang="hu-HU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7839540" y="2428868"/>
            <a:ext cx="13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Belső gépek</a:t>
            </a:r>
            <a:endParaRPr lang="hu-HU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0" y="6143644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152.66.253.6</a:t>
            </a:r>
            <a:endParaRPr lang="hu-HU" dirty="0"/>
          </a:p>
        </p:txBody>
      </p:sp>
      <p:graphicFrame>
        <p:nvGraphicFramePr>
          <p:cNvPr id="45" name="Diagram 44"/>
          <p:cNvGraphicFramePr/>
          <p:nvPr/>
        </p:nvGraphicFramePr>
        <p:xfrm>
          <a:off x="5214942" y="3286124"/>
          <a:ext cx="276224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7" name="Diagram 46"/>
          <p:cNvGraphicFramePr/>
          <p:nvPr/>
        </p:nvGraphicFramePr>
        <p:xfrm>
          <a:off x="5214942" y="4071942"/>
          <a:ext cx="276224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8" name="Diagram 47"/>
          <p:cNvGraphicFramePr/>
          <p:nvPr/>
        </p:nvGraphicFramePr>
        <p:xfrm>
          <a:off x="1214414" y="4071942"/>
          <a:ext cx="285752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49" name="Diagram 48"/>
          <p:cNvGraphicFramePr/>
          <p:nvPr/>
        </p:nvGraphicFramePr>
        <p:xfrm>
          <a:off x="1214414" y="4857760"/>
          <a:ext cx="285752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50" name="Diagram 49"/>
          <p:cNvGraphicFramePr/>
          <p:nvPr/>
        </p:nvGraphicFramePr>
        <p:xfrm>
          <a:off x="5214942" y="4857760"/>
          <a:ext cx="276224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  <p:bldP spid="28" grpId="0"/>
      <p:bldP spid="29" grpId="0"/>
      <p:bldP spid="36" grpId="0" animBg="1"/>
      <p:bldP spid="36" grpId="1" animBg="1"/>
      <p:bldP spid="37" grpId="0" animBg="1"/>
      <p:bldP spid="38" grpId="0" animBg="1"/>
      <p:bldP spid="39" grpId="0" animBg="1"/>
      <p:bldP spid="39" grpId="1" animBg="1"/>
      <p:bldP spid="44" grpId="0"/>
      <p:bldP spid="44" grpId="1"/>
      <p:bldGraphic spid="45" grpId="0">
        <p:bldAsOne/>
      </p:bldGraphic>
      <p:bldGraphic spid="45" grpId="1">
        <p:bldAsOne/>
      </p:bldGraphic>
      <p:bldGraphic spid="47" grpId="0">
        <p:bldAsOne/>
      </p:bldGraphic>
      <p:bldGraphic spid="47" grpId="1">
        <p:bldAsOne/>
      </p:bldGraphic>
      <p:bldGraphic spid="48" grpId="0">
        <p:bldAsOne/>
      </p:bldGraphic>
      <p:bldGraphic spid="48" grpId="1">
        <p:bldAsOne/>
      </p:bldGraphic>
      <p:bldGraphic spid="49" grpId="0">
        <p:bldAsOne/>
      </p:bldGraphic>
      <p:bldGraphic spid="49" grpId="1">
        <p:bldAsOne/>
      </p:bldGraphic>
      <p:bldGraphic spid="50" grpId="0">
        <p:bldAsOne/>
      </p:bldGraphic>
      <p:bldGraphic spid="50" grpId="1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Socket</a:t>
            </a:r>
            <a:r>
              <a:rPr lang="hu-HU" dirty="0" smtClean="0"/>
              <a:t> programozás primitívek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858312" cy="552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Mikből áll egy IT infrastruktúra?</a:t>
            </a:r>
          </a:p>
          <a:p>
            <a:r>
              <a:rPr lang="hu-HU" dirty="0" smtClean="0"/>
              <a:t>Hogyan kapcsolódnak össze?</a:t>
            </a:r>
          </a:p>
          <a:p>
            <a:pPr lvl="1"/>
            <a:r>
              <a:rPr lang="hu-HU" dirty="0" smtClean="0"/>
              <a:t>(gyors ismétlés számítógép hálózatokból)</a:t>
            </a:r>
          </a:p>
          <a:p>
            <a:endParaRPr lang="hu-HU" dirty="0" smtClean="0"/>
          </a:p>
          <a:p>
            <a:r>
              <a:rPr lang="hu-HU" b="1" dirty="0" smtClean="0"/>
              <a:t>Hogyan férünk hozzá?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jutunk be?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Kívülről a belső hálózatba hogyan léphetünk be?</a:t>
            </a:r>
          </a:p>
          <a:p>
            <a:pPr lvl="1"/>
            <a:r>
              <a:rPr lang="hu-HU" dirty="0" smtClean="0"/>
              <a:t>Nincs mindenhez port </a:t>
            </a:r>
            <a:r>
              <a:rPr lang="hu-HU" dirty="0" err="1" smtClean="0"/>
              <a:t>forwarding</a:t>
            </a:r>
            <a:r>
              <a:rPr lang="hu-HU" dirty="0" smtClean="0"/>
              <a:t> szabály definiálva</a:t>
            </a:r>
          </a:p>
          <a:p>
            <a:pPr lvl="1"/>
            <a:r>
              <a:rPr lang="hu-HU" dirty="0" smtClean="0"/>
              <a:t>Kellene egy IP cím, ami a belső hálózat tartományában érvényesnek számít</a:t>
            </a:r>
          </a:p>
          <a:p>
            <a:pPr lvl="1"/>
            <a:r>
              <a:rPr lang="hu-HU" dirty="0" smtClean="0"/>
              <a:t>Valahogy el kéne juttatni a csomagjainkat a belső hálózatra</a:t>
            </a:r>
          </a:p>
          <a:p>
            <a:r>
              <a:rPr lang="hu-HU" dirty="0" smtClean="0"/>
              <a:t>Megoldás: VPN (</a:t>
            </a:r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Networking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Olyan, mintha a belső hálózathoz fizikailag kapcsolódnánk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OpenVPN</a:t>
            </a:r>
            <a:endParaRPr lang="hu-HU" dirty="0"/>
          </a:p>
        </p:txBody>
      </p:sp>
      <p:grpSp>
        <p:nvGrpSpPr>
          <p:cNvPr id="29" name="Csoportba foglalás 3"/>
          <p:cNvGrpSpPr/>
          <p:nvPr/>
        </p:nvGrpSpPr>
        <p:grpSpPr>
          <a:xfrm>
            <a:off x="4857752" y="2928934"/>
            <a:ext cx="535785" cy="1071570"/>
            <a:chOff x="6429388" y="3929066"/>
            <a:chExt cx="714380" cy="1428760"/>
          </a:xfrm>
        </p:grpSpPr>
        <p:sp>
          <p:nvSpPr>
            <p:cNvPr id="30" name="Lekerekített téglalap 2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4" name="Felhő 33"/>
          <p:cNvSpPr/>
          <p:nvPr/>
        </p:nvSpPr>
        <p:spPr>
          <a:xfrm>
            <a:off x="2714612" y="2857496"/>
            <a:ext cx="1571636" cy="1071570"/>
          </a:xfrm>
          <a:prstGeom prst="cloud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35" name="Csoportba foglalás 9"/>
          <p:cNvGrpSpPr/>
          <p:nvPr/>
        </p:nvGrpSpPr>
        <p:grpSpPr>
          <a:xfrm>
            <a:off x="285720" y="2714620"/>
            <a:ext cx="1500198" cy="1536157"/>
            <a:chOff x="6031054" y="3834164"/>
            <a:chExt cx="1969970" cy="2017189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Lekerekített téglalap 36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Ellipszis 38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23"/>
          <p:cNvGrpSpPr/>
          <p:nvPr/>
        </p:nvGrpSpPr>
        <p:grpSpPr>
          <a:xfrm>
            <a:off x="1714480" y="3357562"/>
            <a:ext cx="357190" cy="714380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4" name="Szövegdoboz 43"/>
          <p:cNvSpPr txBox="1"/>
          <p:nvPr/>
        </p:nvSpPr>
        <p:spPr>
          <a:xfrm>
            <a:off x="571472" y="200024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VPN kliens</a:t>
            </a:r>
          </a:p>
        </p:txBody>
      </p:sp>
      <p:sp>
        <p:nvSpPr>
          <p:cNvPr id="45" name="Szövegdoboz 44"/>
          <p:cNvSpPr txBox="1"/>
          <p:nvPr/>
        </p:nvSpPr>
        <p:spPr>
          <a:xfrm>
            <a:off x="2786050" y="4214818"/>
            <a:ext cx="23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irfdemo.inf.mit.bme.hu</a:t>
            </a:r>
            <a:endParaRPr lang="hu-HU" dirty="0" smtClean="0"/>
          </a:p>
        </p:txBody>
      </p:sp>
      <p:sp>
        <p:nvSpPr>
          <p:cNvPr id="46" name="Szövegdoboz 45"/>
          <p:cNvSpPr txBox="1"/>
          <p:nvPr/>
        </p:nvSpPr>
        <p:spPr>
          <a:xfrm>
            <a:off x="3143240" y="4500570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152.66.252.250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357158" y="442913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IP cím: *.*.*.*</a:t>
            </a:r>
            <a:endParaRPr lang="hu-HU" dirty="0"/>
          </a:p>
        </p:txBody>
      </p:sp>
      <p:grpSp>
        <p:nvGrpSpPr>
          <p:cNvPr id="48" name="Csoportba foglalás 26"/>
          <p:cNvGrpSpPr/>
          <p:nvPr/>
        </p:nvGrpSpPr>
        <p:grpSpPr>
          <a:xfrm>
            <a:off x="7715272" y="2928934"/>
            <a:ext cx="535785" cy="1071570"/>
            <a:chOff x="6429388" y="3929066"/>
            <a:chExt cx="714380" cy="1428760"/>
          </a:xfrm>
        </p:grpSpPr>
        <p:sp>
          <p:nvSpPr>
            <p:cNvPr id="49" name="Lekerekített téglalap 48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0" name="Téglalap 49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kerekített téglalap 52"/>
          <p:cNvSpPr/>
          <p:nvPr/>
        </p:nvSpPr>
        <p:spPr bwMode="auto">
          <a:xfrm>
            <a:off x="6072198" y="3429000"/>
            <a:ext cx="1143008" cy="18304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508000" prstMaterial="dkEdge">
            <a:bevelT w="508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cxnSp>
        <p:nvCxnSpPr>
          <p:cNvPr id="54" name="Egyenes összekötő 53"/>
          <p:cNvCxnSpPr>
            <a:stCxn id="45" idx="0"/>
          </p:cNvCxnSpPr>
          <p:nvPr/>
        </p:nvCxnSpPr>
        <p:spPr>
          <a:xfrm rot="5400000" flipH="1" flipV="1">
            <a:off x="4020132" y="3448635"/>
            <a:ext cx="714380" cy="8179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Szövegdoboz 54"/>
          <p:cNvSpPr txBox="1"/>
          <p:nvPr/>
        </p:nvSpPr>
        <p:spPr>
          <a:xfrm>
            <a:off x="6000760" y="4214818"/>
            <a:ext cx="68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rome</a:t>
            </a:r>
            <a:endParaRPr lang="hu-HU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5643570" y="450057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10.10.10.254</a:t>
            </a:r>
          </a:p>
        </p:txBody>
      </p:sp>
      <p:cxnSp>
        <p:nvCxnSpPr>
          <p:cNvPr id="57" name="Egyenes összekötő 56"/>
          <p:cNvCxnSpPr/>
          <p:nvPr/>
        </p:nvCxnSpPr>
        <p:spPr>
          <a:xfrm rot="16200000" flipH="1">
            <a:off x="5822166" y="3679034"/>
            <a:ext cx="714378" cy="35719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Szövegdoboz 57"/>
          <p:cNvSpPr txBox="1"/>
          <p:nvPr/>
        </p:nvSpPr>
        <p:spPr>
          <a:xfrm>
            <a:off x="7929586" y="4214818"/>
            <a:ext cx="70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vegas</a:t>
            </a:r>
            <a:endParaRPr lang="hu-HU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7643834" y="450057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10.10.10.3</a:t>
            </a:r>
            <a:endParaRPr lang="hu-HU" dirty="0"/>
          </a:p>
        </p:txBody>
      </p:sp>
      <p:sp>
        <p:nvSpPr>
          <p:cNvPr id="60" name="Átellenes sarkain kerekített téglalap 59"/>
          <p:cNvSpPr/>
          <p:nvPr/>
        </p:nvSpPr>
        <p:spPr>
          <a:xfrm>
            <a:off x="4857752" y="1928802"/>
            <a:ext cx="928694" cy="500066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VPN</a:t>
            </a:r>
          </a:p>
        </p:txBody>
      </p:sp>
      <p:cxnSp>
        <p:nvCxnSpPr>
          <p:cNvPr id="61" name="Egyenes összekötő nyíllal 60"/>
          <p:cNvCxnSpPr>
            <a:stCxn id="44" idx="3"/>
            <a:endCxn id="60" idx="2"/>
          </p:cNvCxnSpPr>
          <p:nvPr/>
        </p:nvCxnSpPr>
        <p:spPr>
          <a:xfrm flipV="1">
            <a:off x="1745191" y="2178835"/>
            <a:ext cx="3112561" cy="6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Szövegdoboz 61"/>
          <p:cNvSpPr txBox="1"/>
          <p:nvPr/>
        </p:nvSpPr>
        <p:spPr>
          <a:xfrm>
            <a:off x="285720" y="5000636"/>
            <a:ext cx="3339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Második (VPN) IP cím:</a:t>
            </a:r>
          </a:p>
          <a:p>
            <a:r>
              <a:rPr lang="hu-HU" dirty="0" smtClean="0"/>
              <a:t>10.10.10.225</a:t>
            </a:r>
          </a:p>
          <a:p>
            <a:r>
              <a:rPr lang="hu-HU" dirty="0" err="1" smtClean="0"/>
              <a:t>Útvonalválasztási</a:t>
            </a:r>
            <a:r>
              <a:rPr lang="hu-HU" dirty="0" smtClean="0"/>
              <a:t> szabály:</a:t>
            </a:r>
          </a:p>
          <a:p>
            <a:r>
              <a:rPr lang="hu-HU" dirty="0" smtClean="0"/>
              <a:t>Minden 10.10.10.0/24 ezen megy</a:t>
            </a:r>
            <a:endParaRPr lang="hu-HU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5572132" y="4929198"/>
            <a:ext cx="25776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Megjelenik egy „virtuális”</a:t>
            </a:r>
          </a:p>
          <a:p>
            <a:r>
              <a:rPr lang="hu-HU" dirty="0" smtClean="0"/>
              <a:t>hálózati interfész a VPN </a:t>
            </a:r>
            <a:br>
              <a:rPr lang="hu-HU" dirty="0" smtClean="0"/>
            </a:br>
            <a:r>
              <a:rPr lang="hu-HU" dirty="0" smtClean="0"/>
              <a:t>kapcsolat szerver-oldali </a:t>
            </a:r>
          </a:p>
          <a:p>
            <a:r>
              <a:rPr lang="hu-HU" dirty="0" smtClean="0"/>
              <a:t>Végpontjaként.</a:t>
            </a:r>
          </a:p>
          <a:p>
            <a:r>
              <a:rPr lang="hu-HU" dirty="0" smtClean="0"/>
              <a:t>10.10.10.224/28</a:t>
            </a:r>
            <a:endParaRPr lang="hu-HU" dirty="0"/>
          </a:p>
        </p:txBody>
      </p:sp>
      <p:sp>
        <p:nvSpPr>
          <p:cNvPr id="64" name="Szövegdoboz 63"/>
          <p:cNvSpPr txBox="1"/>
          <p:nvPr/>
        </p:nvSpPr>
        <p:spPr>
          <a:xfrm>
            <a:off x="2143108" y="714356"/>
            <a:ext cx="2086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Alagút (</a:t>
            </a:r>
            <a:r>
              <a:rPr lang="hu-HU" dirty="0" err="1" smtClean="0"/>
              <a:t>tunnel</a:t>
            </a:r>
            <a:r>
              <a:rPr lang="hu-HU" dirty="0" smtClean="0"/>
              <a:t>):</a:t>
            </a:r>
          </a:p>
          <a:p>
            <a:r>
              <a:rPr lang="hu-HU" dirty="0" smtClean="0"/>
              <a:t>Egy kapcsolaton</a:t>
            </a:r>
            <a:br>
              <a:rPr lang="hu-HU" dirty="0" smtClean="0"/>
            </a:br>
            <a:r>
              <a:rPr lang="hu-HU" dirty="0" smtClean="0"/>
              <a:t>beágyazva haladnak</a:t>
            </a:r>
          </a:p>
          <a:p>
            <a:r>
              <a:rPr lang="hu-HU" dirty="0" smtClean="0"/>
              <a:t>A 10.10.10.0/24</a:t>
            </a:r>
          </a:p>
          <a:p>
            <a:r>
              <a:rPr lang="hu-HU" dirty="0" smtClean="0"/>
              <a:t>hálózati csomagok</a:t>
            </a:r>
            <a:endParaRPr lang="hu-HU" dirty="0"/>
          </a:p>
        </p:txBody>
      </p:sp>
      <p:sp>
        <p:nvSpPr>
          <p:cNvPr id="65" name="Szövegdoboz 64"/>
          <p:cNvSpPr txBox="1"/>
          <p:nvPr/>
        </p:nvSpPr>
        <p:spPr>
          <a:xfrm>
            <a:off x="5786446" y="785794"/>
            <a:ext cx="31999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VPN szerver kicsomagolja</a:t>
            </a:r>
          </a:p>
          <a:p>
            <a:r>
              <a:rPr lang="hu-HU" dirty="0" smtClean="0"/>
              <a:t>a klienstől érkező IP csomagokat</a:t>
            </a:r>
          </a:p>
          <a:p>
            <a:r>
              <a:rPr lang="hu-HU" dirty="0" smtClean="0"/>
              <a:t>és a helyi hálózaton kiküldi.</a:t>
            </a:r>
          </a:p>
          <a:p>
            <a:r>
              <a:rPr lang="hu-HU" dirty="0" smtClean="0"/>
              <a:t>A válaszokat becsomagolva </a:t>
            </a:r>
            <a:br>
              <a:rPr lang="hu-HU" dirty="0" smtClean="0"/>
            </a:br>
            <a:r>
              <a:rPr lang="hu-HU" dirty="0" smtClean="0"/>
              <a:t>továbbítja a kliensnek.</a:t>
            </a:r>
            <a:endParaRPr lang="hu-HU" dirty="0"/>
          </a:p>
        </p:txBody>
      </p:sp>
      <p:cxnSp>
        <p:nvCxnSpPr>
          <p:cNvPr id="66" name="Görbe összekötő 65"/>
          <p:cNvCxnSpPr>
            <a:endCxn id="49" idx="1"/>
          </p:cNvCxnSpPr>
          <p:nvPr/>
        </p:nvCxnSpPr>
        <p:spPr>
          <a:xfrm>
            <a:off x="5786446" y="2214554"/>
            <a:ext cx="1928826" cy="1250165"/>
          </a:xfrm>
          <a:prstGeom prst="curvedConnector3">
            <a:avLst>
              <a:gd name="adj1" fmla="val 29773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0" grpId="0" animBg="1"/>
      <p:bldP spid="62" grpId="0"/>
      <p:bldP spid="63" grpId="0"/>
      <p:bldP spid="64" grpId="0"/>
      <p:bldP spid="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érhetjük el távolról a gépeinket?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Távoli hozzáférés technológiák</a:t>
            </a:r>
          </a:p>
          <a:p>
            <a:r>
              <a:rPr lang="hu-HU" dirty="0" smtClean="0"/>
              <a:t>Elődleges célok:</a:t>
            </a:r>
          </a:p>
          <a:p>
            <a:pPr lvl="1"/>
            <a:r>
              <a:rPr lang="hu-HU" dirty="0" smtClean="0"/>
              <a:t>Fizikai hozzáférés nélküli adminisztráció</a:t>
            </a:r>
          </a:p>
          <a:p>
            <a:pPr lvl="1"/>
            <a:r>
              <a:rPr lang="hu-HU" dirty="0" smtClean="0"/>
              <a:t>Szerverek, karbantartása, konfigurálása</a:t>
            </a:r>
          </a:p>
          <a:p>
            <a:pPr lvl="1"/>
            <a:r>
              <a:rPr lang="hu-HU" dirty="0" smtClean="0"/>
              <a:t>Klienseken hibajavítás, távoli segítségnyújtás</a:t>
            </a:r>
          </a:p>
          <a:p>
            <a:r>
              <a:rPr lang="hu-HU" dirty="0" smtClean="0"/>
              <a:t>Másodlagos célok:</a:t>
            </a:r>
          </a:p>
          <a:p>
            <a:pPr lvl="1"/>
            <a:r>
              <a:rPr lang="hu-HU" dirty="0" smtClean="0"/>
              <a:t>Nagyteljesítményű szerverek használata munkaállomásként</a:t>
            </a:r>
          </a:p>
          <a:p>
            <a:pPr lvl="1"/>
            <a:r>
              <a:rPr lang="hu-HU" dirty="0" smtClean="0"/>
              <a:t>Vékonykliens munkahelyek kiszolgálása</a:t>
            </a:r>
          </a:p>
          <a:p>
            <a:pPr lvl="1"/>
            <a:r>
              <a:rPr lang="hu-HU" dirty="0" smtClean="0"/>
              <a:t>(Előadások, demók élő közvetítése)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/>
        </p:nvSpPr>
        <p:spPr bwMode="auto">
          <a:xfrm>
            <a:off x="4786314" y="5036356"/>
            <a:ext cx="2143140" cy="155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hozzáférés megvalósítási lehetőségek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357290" y="4857760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1643042" y="5036355"/>
            <a:ext cx="1071570" cy="35719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357290" y="3500438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</a:t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1357290" y="2143116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Alkalmazások</a:t>
            </a:r>
          </a:p>
        </p:txBody>
      </p:sp>
      <p:grpSp>
        <p:nvGrpSpPr>
          <p:cNvPr id="3" name="Csoportba foglalás 21"/>
          <p:cNvGrpSpPr/>
          <p:nvPr/>
        </p:nvGrpSpPr>
        <p:grpSpPr>
          <a:xfrm>
            <a:off x="6031054" y="3834164"/>
            <a:ext cx="1969970" cy="2017189"/>
            <a:chOff x="6031054" y="3834164"/>
            <a:chExt cx="1969970" cy="2017189"/>
          </a:xfrm>
        </p:grpSpPr>
        <p:sp>
          <p:nvSpPr>
            <p:cNvPr id="11" name="Lekerekített téglalap 10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Lekerekített téglalap 12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6" name="Ellipszis 15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8" name="Lekerekített téglalap 17"/>
          <p:cNvSpPr/>
          <p:nvPr/>
        </p:nvSpPr>
        <p:spPr bwMode="auto">
          <a:xfrm>
            <a:off x="3571868" y="4857760"/>
            <a:ext cx="1214446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Grafikus kimenet billentyűzet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egér</a:t>
            </a:r>
          </a:p>
        </p:txBody>
      </p:sp>
      <p:sp>
        <p:nvSpPr>
          <p:cNvPr id="19" name="Lekerekített téglalap feliratnak 18"/>
          <p:cNvSpPr/>
          <p:nvPr/>
        </p:nvSpPr>
        <p:spPr bwMode="auto">
          <a:xfrm>
            <a:off x="6725001" y="1928802"/>
            <a:ext cx="2143140" cy="1571636"/>
          </a:xfrm>
          <a:prstGeom prst="wedgeRoundRectCallout">
            <a:avLst>
              <a:gd name="adj1" fmla="val -31361"/>
              <a:gd name="adj2" fmla="val 66278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Munkahely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i="1" dirty="0" smtClean="0">
                <a:solidFill>
                  <a:schemeClr val="bg1"/>
                </a:solidFill>
              </a:rPr>
              <a:t>KVM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dirty="0" smtClean="0">
                <a:solidFill>
                  <a:schemeClr val="bg1"/>
                </a:solidFill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</a:rPr>
              <a:t>Keyboard</a:t>
            </a:r>
            <a:r>
              <a:rPr lang="hu-HU" sz="2000" dirty="0" smtClean="0">
                <a:solidFill>
                  <a:schemeClr val="bg1"/>
                </a:solidFill>
              </a:rPr>
              <a:t>, Video, Mouse)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214414" y="1014402"/>
            <a:ext cx="678661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400" dirty="0" smtClean="0">
                <a:latin typeface="+mn-lt"/>
              </a:rPr>
              <a:t>Általános eset: közvetlenül a géphez kapcsolt konzol</a:t>
            </a:r>
          </a:p>
          <a:p>
            <a:r>
              <a:rPr lang="hu-HU" sz="2400" dirty="0" smtClean="0">
                <a:latin typeface="+mn-lt"/>
              </a:rPr>
              <a:t>Teljes hozzáférés a hardverhez</a:t>
            </a:r>
            <a:endParaRPr lang="hu-HU" sz="2400" dirty="0">
              <a:latin typeface="+mn-lt"/>
            </a:endParaRPr>
          </a:p>
        </p:txBody>
      </p:sp>
      <p:sp>
        <p:nvSpPr>
          <p:cNvPr id="21" name="Lekerekített téglalap feliratnak 20"/>
          <p:cNvSpPr/>
          <p:nvPr/>
        </p:nvSpPr>
        <p:spPr bwMode="auto">
          <a:xfrm>
            <a:off x="4929190" y="2500306"/>
            <a:ext cx="1643074" cy="1000132"/>
          </a:xfrm>
          <a:prstGeom prst="wedgeRoundRectCallout">
            <a:avLst>
              <a:gd name="adj1" fmla="val -26615"/>
              <a:gd name="adj2" fmla="val 194299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A távolság korlátozott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dirty="0" err="1" smtClean="0">
                <a:solidFill>
                  <a:schemeClr val="bg1"/>
                </a:solidFill>
              </a:rPr>
              <a:t>max</a:t>
            </a:r>
            <a:r>
              <a:rPr lang="hu-HU" sz="2000" dirty="0" smtClean="0">
                <a:solidFill>
                  <a:schemeClr val="bg1"/>
                </a:solidFill>
              </a:rPr>
              <a:t>. ~15m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hozzáférés megvalósítási lehetőségek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 bwMode="auto">
          <a:xfrm>
            <a:off x="6722737" y="4271742"/>
            <a:ext cx="714380" cy="155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 bwMode="auto">
          <a:xfrm>
            <a:off x="4786314" y="5036356"/>
            <a:ext cx="714380" cy="155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1357290" y="4857760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8" name="Lekerekített téglalap 7"/>
          <p:cNvSpPr/>
          <p:nvPr/>
        </p:nvSpPr>
        <p:spPr bwMode="auto">
          <a:xfrm>
            <a:off x="1643042" y="5036355"/>
            <a:ext cx="1071570" cy="35719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357290" y="3500438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</a:t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1357290" y="2143116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11" name="Lekerekített téglalap 10"/>
          <p:cNvSpPr/>
          <p:nvPr/>
        </p:nvSpPr>
        <p:spPr bwMode="auto">
          <a:xfrm>
            <a:off x="3500430" y="4857760"/>
            <a:ext cx="1285884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chemeClr val="bg1"/>
                </a:solidFill>
              </a:rPr>
              <a:t>Grafikus kimenet billentyűzet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chemeClr val="bg1"/>
                </a:solidFill>
              </a:rPr>
              <a:t>egér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214414" y="1014402"/>
            <a:ext cx="678661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400" dirty="0" smtClean="0">
                <a:latin typeface="+mn-lt"/>
              </a:rPr>
              <a:t>Közvetlenül a géphez kapcsolt konzol, </a:t>
            </a:r>
          </a:p>
          <a:p>
            <a:r>
              <a:rPr lang="hu-HU" sz="2400" dirty="0" smtClean="0">
                <a:latin typeface="+mn-lt"/>
              </a:rPr>
              <a:t>nagyobb távolság elérése, több gép kezelése egy munkahelyről</a:t>
            </a:r>
            <a:endParaRPr lang="hu-HU" sz="2400" dirty="0">
              <a:latin typeface="+mn-lt"/>
            </a:endParaRPr>
          </a:p>
        </p:txBody>
      </p:sp>
      <p:sp>
        <p:nvSpPr>
          <p:cNvPr id="13" name="Lekerekített téglalap 12"/>
          <p:cNvSpPr/>
          <p:nvPr/>
        </p:nvSpPr>
        <p:spPr bwMode="auto">
          <a:xfrm>
            <a:off x="5107785" y="5084329"/>
            <a:ext cx="78581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254000" prstMaterial="dkEdge">
            <a:bevelT w="25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 bwMode="auto">
          <a:xfrm>
            <a:off x="5893603" y="4271742"/>
            <a:ext cx="78581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254000" prstMaterial="dkEdge">
            <a:bevelT w="25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15" name="Szabadkézi sokszög 14"/>
          <p:cNvSpPr/>
          <p:nvPr/>
        </p:nvSpPr>
        <p:spPr bwMode="auto">
          <a:xfrm>
            <a:off x="5201392" y="4215740"/>
            <a:ext cx="1199407" cy="930534"/>
          </a:xfrm>
          <a:custGeom>
            <a:avLst/>
            <a:gdLst>
              <a:gd name="connsiteX0" fmla="*/ 184068 w 647206"/>
              <a:gd name="connsiteY0" fmla="*/ 886690 h 886690"/>
              <a:gd name="connsiteX1" fmla="*/ 611580 w 647206"/>
              <a:gd name="connsiteY1" fmla="*/ 767937 h 886690"/>
              <a:gd name="connsiteX2" fmla="*/ 77190 w 647206"/>
              <a:gd name="connsiteY2" fmla="*/ 482929 h 886690"/>
              <a:gd name="connsiteX3" fmla="*/ 148442 w 647206"/>
              <a:gd name="connsiteY3" fmla="*/ 67293 h 886690"/>
              <a:gd name="connsiteX4" fmla="*/ 647206 w 647206"/>
              <a:gd name="connsiteY4" fmla="*/ 79168 h 886690"/>
              <a:gd name="connsiteX0" fmla="*/ 487851 w 950989"/>
              <a:gd name="connsiteY0" fmla="*/ 886690 h 886690"/>
              <a:gd name="connsiteX1" fmla="*/ 915363 w 950989"/>
              <a:gd name="connsiteY1" fmla="*/ 767937 h 886690"/>
              <a:gd name="connsiteX2" fmla="*/ 380973 w 950989"/>
              <a:gd name="connsiteY2" fmla="*/ 482929 h 886690"/>
              <a:gd name="connsiteX3" fmla="*/ 95003 w 950989"/>
              <a:gd name="connsiteY3" fmla="*/ 67293 h 886690"/>
              <a:gd name="connsiteX4" fmla="*/ 950989 w 950989"/>
              <a:gd name="connsiteY4" fmla="*/ 79168 h 886690"/>
              <a:gd name="connsiteX0" fmla="*/ 416407 w 861732"/>
              <a:gd name="connsiteY0" fmla="*/ 886690 h 886690"/>
              <a:gd name="connsiteX1" fmla="*/ 843919 w 861732"/>
              <a:gd name="connsiteY1" fmla="*/ 767937 h 886690"/>
              <a:gd name="connsiteX2" fmla="*/ 309529 w 861732"/>
              <a:gd name="connsiteY2" fmla="*/ 482929 h 886690"/>
              <a:gd name="connsiteX3" fmla="*/ 23559 w 861732"/>
              <a:gd name="connsiteY3" fmla="*/ 67293 h 886690"/>
              <a:gd name="connsiteX4" fmla="*/ 450885 w 861732"/>
              <a:gd name="connsiteY4" fmla="*/ 79168 h 886690"/>
              <a:gd name="connsiteX0" fmla="*/ 630753 w 1076078"/>
              <a:gd name="connsiteY0" fmla="*/ 886690 h 886690"/>
              <a:gd name="connsiteX1" fmla="*/ 1058265 w 1076078"/>
              <a:gd name="connsiteY1" fmla="*/ 767937 h 886690"/>
              <a:gd name="connsiteX2" fmla="*/ 523875 w 1076078"/>
              <a:gd name="connsiteY2" fmla="*/ 482929 h 886690"/>
              <a:gd name="connsiteX3" fmla="*/ 23559 w 1076078"/>
              <a:gd name="connsiteY3" fmla="*/ 67293 h 886690"/>
              <a:gd name="connsiteX4" fmla="*/ 665231 w 1076078"/>
              <a:gd name="connsiteY4" fmla="*/ 79168 h 886690"/>
              <a:gd name="connsiteX0" fmla="*/ 630753 w 1076078"/>
              <a:gd name="connsiteY0" fmla="*/ 997527 h 997527"/>
              <a:gd name="connsiteX1" fmla="*/ 1058265 w 1076078"/>
              <a:gd name="connsiteY1" fmla="*/ 878774 h 997527"/>
              <a:gd name="connsiteX2" fmla="*/ 523875 w 1076078"/>
              <a:gd name="connsiteY2" fmla="*/ 593766 h 997527"/>
              <a:gd name="connsiteX3" fmla="*/ 23559 w 1076078"/>
              <a:gd name="connsiteY3" fmla="*/ 178130 h 997527"/>
              <a:gd name="connsiteX4" fmla="*/ 665231 w 1076078"/>
              <a:gd name="connsiteY4" fmla="*/ 190005 h 997527"/>
              <a:gd name="connsiteX0" fmla="*/ 736269 w 1181594"/>
              <a:gd name="connsiteY0" fmla="*/ 997527 h 997527"/>
              <a:gd name="connsiteX1" fmla="*/ 1163781 w 1181594"/>
              <a:gd name="connsiteY1" fmla="*/ 878774 h 997527"/>
              <a:gd name="connsiteX2" fmla="*/ 629391 w 1181594"/>
              <a:gd name="connsiteY2" fmla="*/ 593766 h 997527"/>
              <a:gd name="connsiteX3" fmla="*/ 129075 w 1181594"/>
              <a:gd name="connsiteY3" fmla="*/ 178130 h 997527"/>
              <a:gd name="connsiteX4" fmla="*/ 770747 w 1181594"/>
              <a:gd name="connsiteY4" fmla="*/ 190005 h 997527"/>
              <a:gd name="connsiteX0" fmla="*/ 736269 w 1181594"/>
              <a:gd name="connsiteY0" fmla="*/ 926274 h 926274"/>
              <a:gd name="connsiteX1" fmla="*/ 1163781 w 1181594"/>
              <a:gd name="connsiteY1" fmla="*/ 807521 h 926274"/>
              <a:gd name="connsiteX2" fmla="*/ 629391 w 1181594"/>
              <a:gd name="connsiteY2" fmla="*/ 522513 h 926274"/>
              <a:gd name="connsiteX3" fmla="*/ 129075 w 1181594"/>
              <a:gd name="connsiteY3" fmla="*/ 106877 h 926274"/>
              <a:gd name="connsiteX4" fmla="*/ 770747 w 1181594"/>
              <a:gd name="connsiteY4" fmla="*/ 118752 h 926274"/>
              <a:gd name="connsiteX0" fmla="*/ 736269 w 1181594"/>
              <a:gd name="connsiteY0" fmla="*/ 926274 h 926274"/>
              <a:gd name="connsiteX1" fmla="*/ 1163781 w 1181594"/>
              <a:gd name="connsiteY1" fmla="*/ 807521 h 926274"/>
              <a:gd name="connsiteX2" fmla="*/ 629391 w 1181594"/>
              <a:gd name="connsiteY2" fmla="*/ 522513 h 926274"/>
              <a:gd name="connsiteX3" fmla="*/ 129075 w 1181594"/>
              <a:gd name="connsiteY3" fmla="*/ 106877 h 926274"/>
              <a:gd name="connsiteX4" fmla="*/ 770747 w 1181594"/>
              <a:gd name="connsiteY4" fmla="*/ 118752 h 926274"/>
              <a:gd name="connsiteX0" fmla="*/ 736269 w 1199408"/>
              <a:gd name="connsiteY0" fmla="*/ 926274 h 944377"/>
              <a:gd name="connsiteX1" fmla="*/ 1163781 w 1199408"/>
              <a:gd name="connsiteY1" fmla="*/ 807521 h 944377"/>
              <a:gd name="connsiteX2" fmla="*/ 629391 w 1199408"/>
              <a:gd name="connsiteY2" fmla="*/ 522513 h 944377"/>
              <a:gd name="connsiteX3" fmla="*/ 129075 w 1199408"/>
              <a:gd name="connsiteY3" fmla="*/ 106877 h 944377"/>
              <a:gd name="connsiteX4" fmla="*/ 770747 w 1199408"/>
              <a:gd name="connsiteY4" fmla="*/ 118752 h 944377"/>
              <a:gd name="connsiteX0" fmla="*/ 736269 w 1199408"/>
              <a:gd name="connsiteY0" fmla="*/ 926274 h 944377"/>
              <a:gd name="connsiteX1" fmla="*/ 1163781 w 1199408"/>
              <a:gd name="connsiteY1" fmla="*/ 807521 h 944377"/>
              <a:gd name="connsiteX2" fmla="*/ 629391 w 1199408"/>
              <a:gd name="connsiteY2" fmla="*/ 522513 h 944377"/>
              <a:gd name="connsiteX3" fmla="*/ 129075 w 1199408"/>
              <a:gd name="connsiteY3" fmla="*/ 106877 h 944377"/>
              <a:gd name="connsiteX4" fmla="*/ 770747 w 1199408"/>
              <a:gd name="connsiteY4" fmla="*/ 118752 h 944377"/>
              <a:gd name="connsiteX0" fmla="*/ 736269 w 1199408"/>
              <a:gd name="connsiteY0" fmla="*/ 926274 h 944377"/>
              <a:gd name="connsiteX1" fmla="*/ 1163781 w 1199408"/>
              <a:gd name="connsiteY1" fmla="*/ 807521 h 944377"/>
              <a:gd name="connsiteX2" fmla="*/ 629391 w 1199408"/>
              <a:gd name="connsiteY2" fmla="*/ 522513 h 944377"/>
              <a:gd name="connsiteX3" fmla="*/ 129075 w 1199408"/>
              <a:gd name="connsiteY3" fmla="*/ 106877 h 944377"/>
              <a:gd name="connsiteX4" fmla="*/ 770747 w 1199408"/>
              <a:gd name="connsiteY4" fmla="*/ 118752 h 944377"/>
              <a:gd name="connsiteX0" fmla="*/ 736269 w 1199408"/>
              <a:gd name="connsiteY0" fmla="*/ 926274 h 944377"/>
              <a:gd name="connsiteX1" fmla="*/ 1163781 w 1199408"/>
              <a:gd name="connsiteY1" fmla="*/ 807521 h 944377"/>
              <a:gd name="connsiteX2" fmla="*/ 629391 w 1199408"/>
              <a:gd name="connsiteY2" fmla="*/ 522513 h 944377"/>
              <a:gd name="connsiteX3" fmla="*/ 129075 w 1199408"/>
              <a:gd name="connsiteY3" fmla="*/ 106877 h 944377"/>
              <a:gd name="connsiteX4" fmla="*/ 770747 w 1199408"/>
              <a:gd name="connsiteY4" fmla="*/ 118752 h 944377"/>
              <a:gd name="connsiteX0" fmla="*/ 736269 w 1163782"/>
              <a:gd name="connsiteY0" fmla="*/ 926274 h 942408"/>
              <a:gd name="connsiteX1" fmla="*/ 1163781 w 1163782"/>
              <a:gd name="connsiteY1" fmla="*/ 807521 h 942408"/>
              <a:gd name="connsiteX2" fmla="*/ 629391 w 1163782"/>
              <a:gd name="connsiteY2" fmla="*/ 522513 h 942408"/>
              <a:gd name="connsiteX3" fmla="*/ 129075 w 1163782"/>
              <a:gd name="connsiteY3" fmla="*/ 106877 h 942408"/>
              <a:gd name="connsiteX4" fmla="*/ 770747 w 1163782"/>
              <a:gd name="connsiteY4" fmla="*/ 118752 h 942408"/>
              <a:gd name="connsiteX0" fmla="*/ 736269 w 1163782"/>
              <a:gd name="connsiteY0" fmla="*/ 985652 h 1001786"/>
              <a:gd name="connsiteX1" fmla="*/ 1163781 w 1163782"/>
              <a:gd name="connsiteY1" fmla="*/ 866899 h 1001786"/>
              <a:gd name="connsiteX2" fmla="*/ 629391 w 1163782"/>
              <a:gd name="connsiteY2" fmla="*/ 581891 h 1001786"/>
              <a:gd name="connsiteX3" fmla="*/ 129075 w 1163782"/>
              <a:gd name="connsiteY3" fmla="*/ 166255 h 1001786"/>
              <a:gd name="connsiteX4" fmla="*/ 770747 w 1163782"/>
              <a:gd name="connsiteY4" fmla="*/ 178130 h 1001786"/>
              <a:gd name="connsiteX0" fmla="*/ 736269 w 1163782"/>
              <a:gd name="connsiteY0" fmla="*/ 914400 h 930534"/>
              <a:gd name="connsiteX1" fmla="*/ 1163781 w 1163782"/>
              <a:gd name="connsiteY1" fmla="*/ 795647 h 930534"/>
              <a:gd name="connsiteX2" fmla="*/ 629391 w 1163782"/>
              <a:gd name="connsiteY2" fmla="*/ 510639 h 930534"/>
              <a:gd name="connsiteX3" fmla="*/ 129075 w 1163782"/>
              <a:gd name="connsiteY3" fmla="*/ 95003 h 930534"/>
              <a:gd name="connsiteX4" fmla="*/ 770747 w 1163782"/>
              <a:gd name="connsiteY4" fmla="*/ 106878 h 930534"/>
              <a:gd name="connsiteX0" fmla="*/ 783770 w 1211283"/>
              <a:gd name="connsiteY0" fmla="*/ 914400 h 930534"/>
              <a:gd name="connsiteX1" fmla="*/ 1211282 w 1211283"/>
              <a:gd name="connsiteY1" fmla="*/ 795647 h 930534"/>
              <a:gd name="connsiteX2" fmla="*/ 676892 w 1211283"/>
              <a:gd name="connsiteY2" fmla="*/ 510639 h 930534"/>
              <a:gd name="connsiteX3" fmla="*/ 176576 w 1211283"/>
              <a:gd name="connsiteY3" fmla="*/ 95003 h 930534"/>
              <a:gd name="connsiteX4" fmla="*/ 818248 w 1211283"/>
              <a:gd name="connsiteY4" fmla="*/ 106878 h 930534"/>
              <a:gd name="connsiteX0" fmla="*/ 771894 w 1199407"/>
              <a:gd name="connsiteY0" fmla="*/ 914400 h 930534"/>
              <a:gd name="connsiteX1" fmla="*/ 1199406 w 1199407"/>
              <a:gd name="connsiteY1" fmla="*/ 795647 h 930534"/>
              <a:gd name="connsiteX2" fmla="*/ 665016 w 1199407"/>
              <a:gd name="connsiteY2" fmla="*/ 510639 h 930534"/>
              <a:gd name="connsiteX3" fmla="*/ 164700 w 1199407"/>
              <a:gd name="connsiteY3" fmla="*/ 95003 h 930534"/>
              <a:gd name="connsiteX4" fmla="*/ 806372 w 1199407"/>
              <a:gd name="connsiteY4" fmla="*/ 106878 h 93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07" h="930534">
                <a:moveTo>
                  <a:pt x="771894" y="914400"/>
                </a:moveTo>
                <a:cubicBezTo>
                  <a:pt x="994556" y="888670"/>
                  <a:pt x="1199407" y="930534"/>
                  <a:pt x="1199406" y="795647"/>
                </a:cubicBezTo>
                <a:cubicBezTo>
                  <a:pt x="1151906" y="738724"/>
                  <a:pt x="1000280" y="626661"/>
                  <a:pt x="665016" y="510639"/>
                </a:cubicBezTo>
                <a:cubicBezTo>
                  <a:pt x="287708" y="405732"/>
                  <a:pt x="0" y="217670"/>
                  <a:pt x="164700" y="95003"/>
                </a:cubicBezTo>
                <a:cubicBezTo>
                  <a:pt x="301118" y="0"/>
                  <a:pt x="604491" y="67294"/>
                  <a:pt x="806372" y="10687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kerekített téglalap feliratnak 15"/>
          <p:cNvSpPr/>
          <p:nvPr/>
        </p:nvSpPr>
        <p:spPr bwMode="auto">
          <a:xfrm>
            <a:off x="4786314" y="1785927"/>
            <a:ext cx="4113110" cy="2126214"/>
          </a:xfrm>
          <a:prstGeom prst="wedgeRoundRectCallout">
            <a:avLst>
              <a:gd name="adj1" fmla="val -20418"/>
              <a:gd name="adj2" fmla="val 63746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600" b="1" dirty="0" smtClean="0">
                <a:solidFill>
                  <a:schemeClr val="bg1"/>
                </a:solidFill>
              </a:rPr>
              <a:t>KVM </a:t>
            </a:r>
            <a:r>
              <a:rPr lang="hu-HU" sz="2600" b="1" dirty="0" err="1" smtClean="0">
                <a:solidFill>
                  <a:schemeClr val="bg1"/>
                </a:solidFill>
              </a:rPr>
              <a:t>extender</a:t>
            </a:r>
            <a:endParaRPr lang="hu-HU" sz="2600" b="1" dirty="0" smtClean="0">
              <a:solidFill>
                <a:schemeClr val="bg1"/>
              </a:solidFill>
            </a:endParaRP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200" b="1" dirty="0" smtClean="0">
                <a:solidFill>
                  <a:schemeClr val="bg1"/>
                </a:solidFill>
              </a:rPr>
              <a:t> </a:t>
            </a:r>
            <a:r>
              <a:rPr lang="hu-HU" sz="2300" dirty="0" smtClean="0">
                <a:solidFill>
                  <a:schemeClr val="bg1"/>
                </a:solidFill>
              </a:rPr>
              <a:t>nagy távolságot képes áthidalni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300" dirty="0" smtClean="0">
                <a:solidFill>
                  <a:schemeClr val="bg1"/>
                </a:solidFill>
              </a:rPr>
              <a:t> lehet több gép átkapcsolási lehetőség (</a:t>
            </a:r>
            <a:r>
              <a:rPr lang="hu-HU" sz="2300" i="1" dirty="0" smtClean="0">
                <a:solidFill>
                  <a:schemeClr val="bg1"/>
                </a:solidFill>
              </a:rPr>
              <a:t>KVM </a:t>
            </a:r>
            <a:r>
              <a:rPr lang="hu-HU" sz="2300" i="1" dirty="0" err="1" smtClean="0">
                <a:solidFill>
                  <a:schemeClr val="bg1"/>
                </a:solidFill>
              </a:rPr>
              <a:t>switch</a:t>
            </a:r>
            <a:r>
              <a:rPr lang="hu-HU" sz="2300" dirty="0" smtClean="0">
                <a:solidFill>
                  <a:schemeClr val="bg1"/>
                </a:solidFill>
              </a:rPr>
              <a:t>)</a:t>
            </a:r>
          </a:p>
          <a:p>
            <a:pPr lvl="0" defTabSz="762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u-HU" sz="2300" dirty="0" smtClean="0">
                <a:solidFill>
                  <a:schemeClr val="bg1"/>
                </a:solidFill>
              </a:rPr>
              <a:t> a (többnyire analóg) video jelet a hardver grafikus kimenetéről továbbít </a:t>
            </a:r>
            <a:r>
              <a:rPr lang="hu-HU" dirty="0" smtClean="0">
                <a:solidFill>
                  <a:schemeClr val="bg1"/>
                </a:solidFill>
              </a:rPr>
              <a:t>→</a:t>
            </a:r>
            <a:r>
              <a:rPr lang="hu-HU" dirty="0" smtClean="0"/>
              <a:t> </a:t>
            </a:r>
            <a:r>
              <a:rPr lang="hu-HU" sz="2300" dirty="0" smtClean="0">
                <a:solidFill>
                  <a:schemeClr val="bg1"/>
                </a:solidFill>
              </a:rPr>
              <a:t> grafikus alkalmazásokra is alkalmas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300" dirty="0" smtClean="0">
                <a:solidFill>
                  <a:schemeClr val="bg1"/>
                </a:solidFill>
              </a:rPr>
              <a:t> IP felett is továbbítható</a:t>
            </a:r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6929454" y="3929066"/>
            <a:ext cx="1969970" cy="2017189"/>
            <a:chOff x="6031054" y="3834164"/>
            <a:chExt cx="1969970" cy="2017189"/>
          </a:xfrm>
        </p:grpSpPr>
        <p:sp>
          <p:nvSpPr>
            <p:cNvPr id="18" name="Lekerekített téglalap 17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Lekerekített téglalap 18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1" name="Ellipszis 20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Csoportba foglalás 23"/>
          <p:cNvGrpSpPr/>
          <p:nvPr/>
        </p:nvGrpSpPr>
        <p:grpSpPr>
          <a:xfrm>
            <a:off x="6393669" y="4321976"/>
            <a:ext cx="357190" cy="714380"/>
            <a:chOff x="6429388" y="3929066"/>
            <a:chExt cx="714380" cy="1428760"/>
          </a:xfrm>
        </p:grpSpPr>
        <p:sp>
          <p:nvSpPr>
            <p:cNvPr id="30" name="Lekerekített téglalap 2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Csoportba foglalás 35"/>
          <p:cNvGrpSpPr/>
          <p:nvPr/>
        </p:nvGrpSpPr>
        <p:grpSpPr>
          <a:xfrm>
            <a:off x="6929454" y="3357562"/>
            <a:ext cx="1969970" cy="2017189"/>
            <a:chOff x="6031054" y="3834164"/>
            <a:chExt cx="1969970" cy="2017189"/>
          </a:xfrm>
        </p:grpSpPr>
        <p:sp>
          <p:nvSpPr>
            <p:cNvPr id="37" name="Lekerekített téglalap 3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Lekerekített téglalap 3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0" name="Ellipszis 3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59" name="Szögletes összekötő 58"/>
          <p:cNvCxnSpPr>
            <a:endCxn id="56" idx="0"/>
          </p:cNvCxnSpPr>
          <p:nvPr/>
        </p:nvCxnSpPr>
        <p:spPr bwMode="auto">
          <a:xfrm rot="10800000" flipV="1">
            <a:off x="5816809" y="4644584"/>
            <a:ext cx="576860" cy="51772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églalap 16"/>
          <p:cNvSpPr/>
          <p:nvPr/>
        </p:nvSpPr>
        <p:spPr bwMode="auto">
          <a:xfrm>
            <a:off x="4786314" y="5036356"/>
            <a:ext cx="428628" cy="155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hozzáférés megvalósítási lehetőségek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357290" y="4857760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1643042" y="5036355"/>
            <a:ext cx="1071570" cy="35719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357290" y="3500438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</a:t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1357290" y="2143116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18" name="Lekerekített téglalap 17"/>
          <p:cNvSpPr/>
          <p:nvPr/>
        </p:nvSpPr>
        <p:spPr bwMode="auto">
          <a:xfrm>
            <a:off x="3571868" y="4857760"/>
            <a:ext cx="1214446" cy="53578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Billentyűzet,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egér, video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214414" y="1014402"/>
            <a:ext cx="678661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400" dirty="0" smtClean="0">
                <a:latin typeface="+mn-lt"/>
              </a:rPr>
              <a:t>Konzol soros </a:t>
            </a:r>
            <a:r>
              <a:rPr lang="hu-HU" sz="2400" dirty="0" err="1" smtClean="0">
                <a:latin typeface="+mn-lt"/>
              </a:rPr>
              <a:t>porton</a:t>
            </a:r>
            <a:r>
              <a:rPr lang="hu-HU" sz="2400" dirty="0" smtClean="0">
                <a:latin typeface="+mn-lt"/>
              </a:rPr>
              <a:t> keresztül kapcsolódik</a:t>
            </a:r>
          </a:p>
          <a:p>
            <a:r>
              <a:rPr lang="hu-HU" sz="2400" dirty="0" smtClean="0">
                <a:latin typeface="+mn-lt"/>
              </a:rPr>
              <a:t>Ma már csak nagy szerverek esetén használják</a:t>
            </a:r>
            <a:endParaRPr lang="hu-HU" sz="2400" dirty="0">
              <a:latin typeface="+mn-lt"/>
            </a:endParaRPr>
          </a:p>
        </p:txBody>
      </p:sp>
      <p:sp>
        <p:nvSpPr>
          <p:cNvPr id="21" name="Lekerekített téglalap 20"/>
          <p:cNvSpPr/>
          <p:nvPr/>
        </p:nvSpPr>
        <p:spPr bwMode="auto">
          <a:xfrm>
            <a:off x="3571868" y="5393545"/>
            <a:ext cx="1214446" cy="53578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Soros port</a:t>
            </a:r>
          </a:p>
        </p:txBody>
      </p:sp>
      <p:sp>
        <p:nvSpPr>
          <p:cNvPr id="33" name="Szabadkézi sokszög 32"/>
          <p:cNvSpPr/>
          <p:nvPr/>
        </p:nvSpPr>
        <p:spPr bwMode="auto">
          <a:xfrm>
            <a:off x="5005984" y="5466694"/>
            <a:ext cx="417916" cy="338554"/>
          </a:xfrm>
          <a:custGeom>
            <a:avLst/>
            <a:gdLst>
              <a:gd name="connsiteX0" fmla="*/ 0 w 764411"/>
              <a:gd name="connsiteY0" fmla="*/ 106878 h 400598"/>
              <a:gd name="connsiteX1" fmla="*/ 225631 w 764411"/>
              <a:gd name="connsiteY1" fmla="*/ 71252 h 400598"/>
              <a:gd name="connsiteX2" fmla="*/ 296883 w 764411"/>
              <a:gd name="connsiteY2" fmla="*/ 47502 h 400598"/>
              <a:gd name="connsiteX3" fmla="*/ 332509 w 764411"/>
              <a:gd name="connsiteY3" fmla="*/ 35626 h 400598"/>
              <a:gd name="connsiteX4" fmla="*/ 415636 w 764411"/>
              <a:gd name="connsiteY4" fmla="*/ 0 h 400598"/>
              <a:gd name="connsiteX5" fmla="*/ 451262 w 764411"/>
              <a:gd name="connsiteY5" fmla="*/ 47502 h 400598"/>
              <a:gd name="connsiteX6" fmla="*/ 451262 w 764411"/>
              <a:gd name="connsiteY6" fmla="*/ 285008 h 400598"/>
              <a:gd name="connsiteX7" fmla="*/ 653142 w 764411"/>
              <a:gd name="connsiteY7" fmla="*/ 178130 h 400598"/>
              <a:gd name="connsiteX8" fmla="*/ 712519 w 764411"/>
              <a:gd name="connsiteY8" fmla="*/ 154379 h 400598"/>
              <a:gd name="connsiteX9" fmla="*/ 760020 w 764411"/>
              <a:gd name="connsiteY9" fmla="*/ 130629 h 400598"/>
              <a:gd name="connsiteX0" fmla="*/ 0 w 764411"/>
              <a:gd name="connsiteY0" fmla="*/ 106878 h 400598"/>
              <a:gd name="connsiteX1" fmla="*/ 225631 w 764411"/>
              <a:gd name="connsiteY1" fmla="*/ 71252 h 400598"/>
              <a:gd name="connsiteX2" fmla="*/ 296883 w 764411"/>
              <a:gd name="connsiteY2" fmla="*/ 47502 h 400598"/>
              <a:gd name="connsiteX3" fmla="*/ 332509 w 764411"/>
              <a:gd name="connsiteY3" fmla="*/ 35626 h 400598"/>
              <a:gd name="connsiteX4" fmla="*/ 415636 w 764411"/>
              <a:gd name="connsiteY4" fmla="*/ 0 h 400598"/>
              <a:gd name="connsiteX5" fmla="*/ 451262 w 764411"/>
              <a:gd name="connsiteY5" fmla="*/ 47502 h 400598"/>
              <a:gd name="connsiteX6" fmla="*/ 451262 w 764411"/>
              <a:gd name="connsiteY6" fmla="*/ 285008 h 400598"/>
              <a:gd name="connsiteX7" fmla="*/ 712519 w 764411"/>
              <a:gd name="connsiteY7" fmla="*/ 154379 h 400598"/>
              <a:gd name="connsiteX8" fmla="*/ 760020 w 764411"/>
              <a:gd name="connsiteY8" fmla="*/ 130629 h 400598"/>
              <a:gd name="connsiteX0" fmla="*/ 0 w 712519"/>
              <a:gd name="connsiteY0" fmla="*/ 106878 h 400598"/>
              <a:gd name="connsiteX1" fmla="*/ 225631 w 712519"/>
              <a:gd name="connsiteY1" fmla="*/ 71252 h 400598"/>
              <a:gd name="connsiteX2" fmla="*/ 296883 w 712519"/>
              <a:gd name="connsiteY2" fmla="*/ 47502 h 400598"/>
              <a:gd name="connsiteX3" fmla="*/ 332509 w 712519"/>
              <a:gd name="connsiteY3" fmla="*/ 35626 h 400598"/>
              <a:gd name="connsiteX4" fmla="*/ 415636 w 712519"/>
              <a:gd name="connsiteY4" fmla="*/ 0 h 400598"/>
              <a:gd name="connsiteX5" fmla="*/ 451262 w 712519"/>
              <a:gd name="connsiteY5" fmla="*/ 47502 h 400598"/>
              <a:gd name="connsiteX6" fmla="*/ 451262 w 712519"/>
              <a:gd name="connsiteY6" fmla="*/ 285008 h 400598"/>
              <a:gd name="connsiteX7" fmla="*/ 712519 w 712519"/>
              <a:gd name="connsiteY7" fmla="*/ 154379 h 400598"/>
              <a:gd name="connsiteX0" fmla="*/ 0 w 712519"/>
              <a:gd name="connsiteY0" fmla="*/ 106878 h 400598"/>
              <a:gd name="connsiteX1" fmla="*/ 296883 w 712519"/>
              <a:gd name="connsiteY1" fmla="*/ 47502 h 400598"/>
              <a:gd name="connsiteX2" fmla="*/ 332509 w 712519"/>
              <a:gd name="connsiteY2" fmla="*/ 35626 h 400598"/>
              <a:gd name="connsiteX3" fmla="*/ 415636 w 712519"/>
              <a:gd name="connsiteY3" fmla="*/ 0 h 400598"/>
              <a:gd name="connsiteX4" fmla="*/ 451262 w 712519"/>
              <a:gd name="connsiteY4" fmla="*/ 47502 h 400598"/>
              <a:gd name="connsiteX5" fmla="*/ 451262 w 712519"/>
              <a:gd name="connsiteY5" fmla="*/ 285008 h 400598"/>
              <a:gd name="connsiteX6" fmla="*/ 712519 w 712519"/>
              <a:gd name="connsiteY6" fmla="*/ 154379 h 400598"/>
              <a:gd name="connsiteX0" fmla="*/ 0 w 712519"/>
              <a:gd name="connsiteY0" fmla="*/ 106878 h 400598"/>
              <a:gd name="connsiteX1" fmla="*/ 296883 w 712519"/>
              <a:gd name="connsiteY1" fmla="*/ 47502 h 400598"/>
              <a:gd name="connsiteX2" fmla="*/ 415636 w 712519"/>
              <a:gd name="connsiteY2" fmla="*/ 0 h 400598"/>
              <a:gd name="connsiteX3" fmla="*/ 451262 w 712519"/>
              <a:gd name="connsiteY3" fmla="*/ 47502 h 400598"/>
              <a:gd name="connsiteX4" fmla="*/ 451262 w 712519"/>
              <a:gd name="connsiteY4" fmla="*/ 285008 h 400598"/>
              <a:gd name="connsiteX5" fmla="*/ 712519 w 712519"/>
              <a:gd name="connsiteY5" fmla="*/ 154379 h 400598"/>
              <a:gd name="connsiteX0" fmla="*/ 0 w 712519"/>
              <a:gd name="connsiteY0" fmla="*/ 106878 h 400598"/>
              <a:gd name="connsiteX1" fmla="*/ 415636 w 712519"/>
              <a:gd name="connsiteY1" fmla="*/ 0 h 400598"/>
              <a:gd name="connsiteX2" fmla="*/ 451262 w 712519"/>
              <a:gd name="connsiteY2" fmla="*/ 47502 h 400598"/>
              <a:gd name="connsiteX3" fmla="*/ 451262 w 712519"/>
              <a:gd name="connsiteY3" fmla="*/ 285008 h 400598"/>
              <a:gd name="connsiteX4" fmla="*/ 712519 w 712519"/>
              <a:gd name="connsiteY4" fmla="*/ 154379 h 400598"/>
              <a:gd name="connsiteX0" fmla="*/ 0 w 712519"/>
              <a:gd name="connsiteY0" fmla="*/ 59376 h 353096"/>
              <a:gd name="connsiteX1" fmla="*/ 451262 w 712519"/>
              <a:gd name="connsiteY1" fmla="*/ 0 h 353096"/>
              <a:gd name="connsiteX2" fmla="*/ 451262 w 712519"/>
              <a:gd name="connsiteY2" fmla="*/ 237506 h 353096"/>
              <a:gd name="connsiteX3" fmla="*/ 712519 w 712519"/>
              <a:gd name="connsiteY3" fmla="*/ 106877 h 353096"/>
              <a:gd name="connsiteX0" fmla="*/ 0 w 926801"/>
              <a:gd name="connsiteY0" fmla="*/ 59376 h 353096"/>
              <a:gd name="connsiteX1" fmla="*/ 451262 w 926801"/>
              <a:gd name="connsiteY1" fmla="*/ 0 h 353096"/>
              <a:gd name="connsiteX2" fmla="*/ 451262 w 926801"/>
              <a:gd name="connsiteY2" fmla="*/ 237506 h 353096"/>
              <a:gd name="connsiteX3" fmla="*/ 926801 w 926801"/>
              <a:gd name="connsiteY3" fmla="*/ 106877 h 353096"/>
              <a:gd name="connsiteX0" fmla="*/ 0 w 926801"/>
              <a:gd name="connsiteY0" fmla="*/ 59376 h 353096"/>
              <a:gd name="connsiteX1" fmla="*/ 451262 w 926801"/>
              <a:gd name="connsiteY1" fmla="*/ 0 h 353096"/>
              <a:gd name="connsiteX2" fmla="*/ 451262 w 926801"/>
              <a:gd name="connsiteY2" fmla="*/ 237506 h 353096"/>
              <a:gd name="connsiteX3" fmla="*/ 926801 w 926801"/>
              <a:gd name="connsiteY3" fmla="*/ 106877 h 353096"/>
              <a:gd name="connsiteX0" fmla="*/ 0 w 926801"/>
              <a:gd name="connsiteY0" fmla="*/ 59376 h 255319"/>
              <a:gd name="connsiteX1" fmla="*/ 451262 w 926801"/>
              <a:gd name="connsiteY1" fmla="*/ 0 h 255319"/>
              <a:gd name="connsiteX2" fmla="*/ 451262 w 926801"/>
              <a:gd name="connsiteY2" fmla="*/ 237506 h 255319"/>
              <a:gd name="connsiteX3" fmla="*/ 926801 w 926801"/>
              <a:gd name="connsiteY3" fmla="*/ 106877 h 255319"/>
              <a:gd name="connsiteX0" fmla="*/ 0 w 926801"/>
              <a:gd name="connsiteY0" fmla="*/ 59376 h 237506"/>
              <a:gd name="connsiteX1" fmla="*/ 451262 w 926801"/>
              <a:gd name="connsiteY1" fmla="*/ 0 h 237506"/>
              <a:gd name="connsiteX2" fmla="*/ 451262 w 926801"/>
              <a:gd name="connsiteY2" fmla="*/ 237506 h 237506"/>
              <a:gd name="connsiteX3" fmla="*/ 926801 w 926801"/>
              <a:gd name="connsiteY3" fmla="*/ 106877 h 237506"/>
              <a:gd name="connsiteX0" fmla="*/ 0 w 926801"/>
              <a:gd name="connsiteY0" fmla="*/ 59376 h 237506"/>
              <a:gd name="connsiteX1" fmla="*/ 451262 w 926801"/>
              <a:gd name="connsiteY1" fmla="*/ 0 h 237506"/>
              <a:gd name="connsiteX2" fmla="*/ 224445 w 926801"/>
              <a:gd name="connsiteY2" fmla="*/ 237506 h 237506"/>
              <a:gd name="connsiteX3" fmla="*/ 926801 w 926801"/>
              <a:gd name="connsiteY3" fmla="*/ 106877 h 237506"/>
              <a:gd name="connsiteX0" fmla="*/ 0 w 699983"/>
              <a:gd name="connsiteY0" fmla="*/ 59376 h 237506"/>
              <a:gd name="connsiteX1" fmla="*/ 451262 w 699983"/>
              <a:gd name="connsiteY1" fmla="*/ 0 h 237506"/>
              <a:gd name="connsiteX2" fmla="*/ 224445 w 699983"/>
              <a:gd name="connsiteY2" fmla="*/ 237506 h 237506"/>
              <a:gd name="connsiteX3" fmla="*/ 699983 w 699983"/>
              <a:gd name="connsiteY3" fmla="*/ 106877 h 237506"/>
              <a:gd name="connsiteX0" fmla="*/ 0 w 699983"/>
              <a:gd name="connsiteY0" fmla="*/ 59376 h 237506"/>
              <a:gd name="connsiteX1" fmla="*/ 27239 w 699983"/>
              <a:gd name="connsiteY1" fmla="*/ 151956 h 237506"/>
              <a:gd name="connsiteX2" fmla="*/ 451262 w 699983"/>
              <a:gd name="connsiteY2" fmla="*/ 0 h 237506"/>
              <a:gd name="connsiteX3" fmla="*/ 224445 w 699983"/>
              <a:gd name="connsiteY3" fmla="*/ 237506 h 237506"/>
              <a:gd name="connsiteX4" fmla="*/ 699983 w 699983"/>
              <a:gd name="connsiteY4" fmla="*/ 106877 h 237506"/>
              <a:gd name="connsiteX0" fmla="*/ 0 w 672744"/>
              <a:gd name="connsiteY0" fmla="*/ 151956 h 237506"/>
              <a:gd name="connsiteX1" fmla="*/ 424023 w 672744"/>
              <a:gd name="connsiteY1" fmla="*/ 0 h 237506"/>
              <a:gd name="connsiteX2" fmla="*/ 197206 w 672744"/>
              <a:gd name="connsiteY2" fmla="*/ 237506 h 237506"/>
              <a:gd name="connsiteX3" fmla="*/ 672744 w 672744"/>
              <a:gd name="connsiteY3" fmla="*/ 106877 h 237506"/>
              <a:gd name="connsiteX0" fmla="*/ 0 w 898920"/>
              <a:gd name="connsiteY0" fmla="*/ 153209 h 237506"/>
              <a:gd name="connsiteX1" fmla="*/ 650199 w 898920"/>
              <a:gd name="connsiteY1" fmla="*/ 0 h 237506"/>
              <a:gd name="connsiteX2" fmla="*/ 423382 w 898920"/>
              <a:gd name="connsiteY2" fmla="*/ 237506 h 237506"/>
              <a:gd name="connsiteX3" fmla="*/ 898920 w 898920"/>
              <a:gd name="connsiteY3" fmla="*/ 106877 h 237506"/>
              <a:gd name="connsiteX0" fmla="*/ 0 w 898920"/>
              <a:gd name="connsiteY0" fmla="*/ 153209 h 237506"/>
              <a:gd name="connsiteX1" fmla="*/ 650199 w 898920"/>
              <a:gd name="connsiteY1" fmla="*/ 0 h 237506"/>
              <a:gd name="connsiteX2" fmla="*/ 423382 w 898920"/>
              <a:gd name="connsiteY2" fmla="*/ 237506 h 237506"/>
              <a:gd name="connsiteX3" fmla="*/ 898920 w 898920"/>
              <a:gd name="connsiteY3" fmla="*/ 106877 h 237506"/>
              <a:gd name="connsiteX0" fmla="*/ 0 w 898920"/>
              <a:gd name="connsiteY0" fmla="*/ 331140 h 415437"/>
              <a:gd name="connsiteX1" fmla="*/ 650199 w 898920"/>
              <a:gd name="connsiteY1" fmla="*/ 177931 h 415437"/>
              <a:gd name="connsiteX2" fmla="*/ 423382 w 898920"/>
              <a:gd name="connsiteY2" fmla="*/ 415437 h 415437"/>
              <a:gd name="connsiteX3" fmla="*/ 898920 w 898920"/>
              <a:gd name="connsiteY3" fmla="*/ 284808 h 415437"/>
              <a:gd name="connsiteX0" fmla="*/ 0 w 898920"/>
              <a:gd name="connsiteY0" fmla="*/ 153209 h 237506"/>
              <a:gd name="connsiteX1" fmla="*/ 650199 w 898920"/>
              <a:gd name="connsiteY1" fmla="*/ 0 h 237506"/>
              <a:gd name="connsiteX2" fmla="*/ 423382 w 898920"/>
              <a:gd name="connsiteY2" fmla="*/ 237506 h 237506"/>
              <a:gd name="connsiteX3" fmla="*/ 898920 w 898920"/>
              <a:gd name="connsiteY3" fmla="*/ 106877 h 237506"/>
              <a:gd name="connsiteX0" fmla="*/ 0 w 898920"/>
              <a:gd name="connsiteY0" fmla="*/ 153209 h 237506"/>
              <a:gd name="connsiteX1" fmla="*/ 650199 w 898920"/>
              <a:gd name="connsiteY1" fmla="*/ 0 h 237506"/>
              <a:gd name="connsiteX2" fmla="*/ 423382 w 898920"/>
              <a:gd name="connsiteY2" fmla="*/ 237506 h 237506"/>
              <a:gd name="connsiteX3" fmla="*/ 898920 w 898920"/>
              <a:gd name="connsiteY3" fmla="*/ 106877 h 237506"/>
              <a:gd name="connsiteX0" fmla="*/ 9444 w 908364"/>
              <a:gd name="connsiteY0" fmla="*/ 153209 h 473690"/>
              <a:gd name="connsiteX1" fmla="*/ 659643 w 908364"/>
              <a:gd name="connsiteY1" fmla="*/ 0 h 473690"/>
              <a:gd name="connsiteX2" fmla="*/ 432826 w 908364"/>
              <a:gd name="connsiteY2" fmla="*/ 237506 h 473690"/>
              <a:gd name="connsiteX3" fmla="*/ 908364 w 908364"/>
              <a:gd name="connsiteY3" fmla="*/ 106877 h 473690"/>
              <a:gd name="connsiteX0" fmla="*/ 9443 w 681646"/>
              <a:gd name="connsiteY0" fmla="*/ 153209 h 473690"/>
              <a:gd name="connsiteX1" fmla="*/ 432925 w 681646"/>
              <a:gd name="connsiteY1" fmla="*/ 0 h 473690"/>
              <a:gd name="connsiteX2" fmla="*/ 206108 w 681646"/>
              <a:gd name="connsiteY2" fmla="*/ 237506 h 473690"/>
              <a:gd name="connsiteX3" fmla="*/ 681646 w 681646"/>
              <a:gd name="connsiteY3" fmla="*/ 106877 h 473690"/>
              <a:gd name="connsiteX0" fmla="*/ 9444 w 710442"/>
              <a:gd name="connsiteY0" fmla="*/ 71153 h 391634"/>
              <a:gd name="connsiteX1" fmla="*/ 461721 w 710442"/>
              <a:gd name="connsiteY1" fmla="*/ 0 h 391634"/>
              <a:gd name="connsiteX2" fmla="*/ 234904 w 710442"/>
              <a:gd name="connsiteY2" fmla="*/ 237506 h 391634"/>
              <a:gd name="connsiteX3" fmla="*/ 710442 w 710442"/>
              <a:gd name="connsiteY3" fmla="*/ 106877 h 391634"/>
              <a:gd name="connsiteX0" fmla="*/ 9443 w 672742"/>
              <a:gd name="connsiteY0" fmla="*/ 134461 h 454942"/>
              <a:gd name="connsiteX1" fmla="*/ 424021 w 672742"/>
              <a:gd name="connsiteY1" fmla="*/ 0 h 454942"/>
              <a:gd name="connsiteX2" fmla="*/ 197204 w 672742"/>
              <a:gd name="connsiteY2" fmla="*/ 237506 h 454942"/>
              <a:gd name="connsiteX3" fmla="*/ 672742 w 672742"/>
              <a:gd name="connsiteY3" fmla="*/ 106877 h 454942"/>
              <a:gd name="connsiteX0" fmla="*/ -1 w 663298"/>
              <a:gd name="connsiteY0" fmla="*/ 134461 h 237506"/>
              <a:gd name="connsiteX1" fmla="*/ 414577 w 663298"/>
              <a:gd name="connsiteY1" fmla="*/ 0 h 237506"/>
              <a:gd name="connsiteX2" fmla="*/ 187760 w 663298"/>
              <a:gd name="connsiteY2" fmla="*/ 237506 h 237506"/>
              <a:gd name="connsiteX3" fmla="*/ 663298 w 663298"/>
              <a:gd name="connsiteY3" fmla="*/ 106877 h 23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298" h="237506">
                <a:moveTo>
                  <a:pt x="-1" y="134461"/>
                </a:moveTo>
                <a:lnTo>
                  <a:pt x="414577" y="0"/>
                </a:lnTo>
                <a:lnTo>
                  <a:pt x="187760" y="237506"/>
                </a:lnTo>
                <a:lnTo>
                  <a:pt x="663298" y="106877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5" name="Alak 34"/>
          <p:cNvCxnSpPr>
            <a:stCxn id="33" idx="3"/>
            <a:endCxn id="56" idx="2"/>
          </p:cNvCxnSpPr>
          <p:nvPr/>
        </p:nvCxnSpPr>
        <p:spPr bwMode="auto">
          <a:xfrm flipV="1">
            <a:off x="5423900" y="5376620"/>
            <a:ext cx="392909" cy="24242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Egyenes összekötő 44"/>
          <p:cNvCxnSpPr>
            <a:stCxn id="33" idx="0"/>
            <a:endCxn id="21" idx="3"/>
          </p:cNvCxnSpPr>
          <p:nvPr/>
        </p:nvCxnSpPr>
        <p:spPr bwMode="auto">
          <a:xfrm flipH="1">
            <a:off x="4786314" y="5658362"/>
            <a:ext cx="219669" cy="3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Lekerekített téglalap 55"/>
          <p:cNvSpPr/>
          <p:nvPr/>
        </p:nvSpPr>
        <p:spPr bwMode="auto">
          <a:xfrm>
            <a:off x="5423900" y="5162306"/>
            <a:ext cx="78581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254000" prstMaterial="dkEdge">
            <a:bevelT w="25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1" name="Lekerekített téglalap feliratnak 60"/>
          <p:cNvSpPr/>
          <p:nvPr/>
        </p:nvSpPr>
        <p:spPr bwMode="auto">
          <a:xfrm>
            <a:off x="4972645" y="1714489"/>
            <a:ext cx="3457007" cy="1690628"/>
          </a:xfrm>
          <a:prstGeom prst="wedgeRoundRectCallout">
            <a:avLst>
              <a:gd name="adj1" fmla="val -20079"/>
              <a:gd name="adj2" fmla="val 122925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Soros port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Távolság: modemmel telefonvonalon is működhet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Több gép elérése: helyi soros port koncentrátorral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Csak szöveges felület</a:t>
            </a:r>
          </a:p>
        </p:txBody>
      </p:sp>
      <p:sp>
        <p:nvSpPr>
          <p:cNvPr id="63" name="Lekerekített téglalap feliratnak 62"/>
          <p:cNvSpPr/>
          <p:nvPr/>
        </p:nvSpPr>
        <p:spPr bwMode="auto">
          <a:xfrm>
            <a:off x="6143636" y="5357826"/>
            <a:ext cx="2857520" cy="1071570"/>
          </a:xfrm>
          <a:prstGeom prst="wedgeRoundRectCallout">
            <a:avLst>
              <a:gd name="adj1" fmla="val -86028"/>
              <a:gd name="adj2" fmla="val -63217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>
                <a:solidFill>
                  <a:schemeClr val="bg1"/>
                </a:solidFill>
              </a:rPr>
              <a:t>Opcionális, pl.: IBM </a:t>
            </a:r>
            <a:r>
              <a:rPr lang="hu-HU" dirty="0" err="1" smtClean="0">
                <a:solidFill>
                  <a:schemeClr val="bg1"/>
                </a:solidFill>
              </a:rPr>
              <a:t>pSeries</a:t>
            </a:r>
            <a:r>
              <a:rPr lang="hu-HU" dirty="0" smtClean="0">
                <a:solidFill>
                  <a:schemeClr val="bg1"/>
                </a:solidFill>
              </a:rPr>
              <a:t> gépek alapkiépítésben csak soros </a:t>
            </a:r>
            <a:r>
              <a:rPr lang="hu-HU" dirty="0" err="1" smtClean="0">
                <a:solidFill>
                  <a:schemeClr val="bg1"/>
                </a:solidFill>
              </a:rPr>
              <a:t>porttal</a:t>
            </a:r>
            <a:r>
              <a:rPr lang="hu-HU" dirty="0" smtClean="0">
                <a:solidFill>
                  <a:schemeClr val="bg1"/>
                </a:solidFill>
              </a:rPr>
              <a:t> rendelkeznek</a:t>
            </a:r>
          </a:p>
        </p:txBody>
      </p:sp>
      <p:sp>
        <p:nvSpPr>
          <p:cNvPr id="64" name="Lekerekített téglalap feliratnak 63"/>
          <p:cNvSpPr/>
          <p:nvPr/>
        </p:nvSpPr>
        <p:spPr bwMode="auto">
          <a:xfrm>
            <a:off x="7286644" y="3571876"/>
            <a:ext cx="1571636" cy="1072708"/>
          </a:xfrm>
          <a:prstGeom prst="wedgeRoundRectCallout">
            <a:avLst>
              <a:gd name="adj1" fmla="val -74730"/>
              <a:gd name="adj2" fmla="val 41278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Terminál vagy terminál emulátor szoftver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Mit lát egy átlagfelhasználó egy átlag IT infrastruktúrából?</a:t>
            </a:r>
          </a:p>
          <a:p>
            <a:pPr lvl="1"/>
            <a:r>
              <a:rPr lang="hu-HU" dirty="0" smtClean="0"/>
              <a:t>Egy weboldalt</a:t>
            </a:r>
          </a:p>
          <a:p>
            <a:pPr lvl="1"/>
            <a:r>
              <a:rPr lang="hu-HU" dirty="0" smtClean="0"/>
              <a:t>Egy levélfiókot</a:t>
            </a:r>
          </a:p>
          <a:p>
            <a:pPr lvl="1"/>
            <a:r>
              <a:rPr lang="hu-HU" dirty="0" smtClean="0"/>
              <a:t>Egy fájlszervert</a:t>
            </a:r>
          </a:p>
          <a:p>
            <a:pPr lvl="1"/>
            <a:r>
              <a:rPr lang="hu-HU" dirty="0" smtClean="0"/>
              <a:t>Esetleg egy parancssoros bejelentkezési felületet…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Tudja, hogy van mögötte valami „szerver”</a:t>
            </a:r>
            <a:endParaRPr lang="hu-HU" dirty="0"/>
          </a:p>
        </p:txBody>
      </p:sp>
      <p:pic>
        <p:nvPicPr>
          <p:cNvPr id="4" name="Kép 3" descr="url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000504"/>
            <a:ext cx="6572296" cy="1696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Csoportba foglalás 23"/>
          <p:cNvGrpSpPr/>
          <p:nvPr/>
        </p:nvGrpSpPr>
        <p:grpSpPr>
          <a:xfrm>
            <a:off x="6393669" y="4321976"/>
            <a:ext cx="357190" cy="714380"/>
            <a:chOff x="6429388" y="3929066"/>
            <a:chExt cx="714380" cy="1428760"/>
          </a:xfrm>
        </p:grpSpPr>
        <p:sp>
          <p:nvSpPr>
            <p:cNvPr id="30" name="Lekerekített téglalap 2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Csoportba foglalás 35"/>
          <p:cNvGrpSpPr/>
          <p:nvPr/>
        </p:nvGrpSpPr>
        <p:grpSpPr>
          <a:xfrm>
            <a:off x="6929454" y="3357562"/>
            <a:ext cx="1969970" cy="2017189"/>
            <a:chOff x="6031054" y="3834164"/>
            <a:chExt cx="1969970" cy="2017189"/>
          </a:xfrm>
        </p:grpSpPr>
        <p:sp>
          <p:nvSpPr>
            <p:cNvPr id="37" name="Lekerekített téglalap 36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Lekerekített téglalap 3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0" name="Ellipszis 3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59" name="Szögletes összekötő 58"/>
          <p:cNvCxnSpPr>
            <a:stCxn id="27" idx="1"/>
            <a:endCxn id="56" idx="0"/>
          </p:cNvCxnSpPr>
          <p:nvPr/>
        </p:nvCxnSpPr>
        <p:spPr bwMode="auto">
          <a:xfrm rot="10800000" flipV="1">
            <a:off x="5816809" y="4679165"/>
            <a:ext cx="576861" cy="1303881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églalap 16"/>
          <p:cNvSpPr/>
          <p:nvPr/>
        </p:nvSpPr>
        <p:spPr bwMode="auto">
          <a:xfrm>
            <a:off x="4786314" y="5036356"/>
            <a:ext cx="428628" cy="155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hozzáférés megvalósítási lehetőségek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357290" y="4857760"/>
            <a:ext cx="3286148" cy="149186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1643042" y="5036355"/>
            <a:ext cx="1071570" cy="35719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357290" y="3500438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</a:t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1357290" y="2143116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18" name="Lekerekített téglalap 17"/>
          <p:cNvSpPr/>
          <p:nvPr/>
        </p:nvSpPr>
        <p:spPr bwMode="auto">
          <a:xfrm>
            <a:off x="3571868" y="4857760"/>
            <a:ext cx="1214446" cy="53578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Billentyűzet,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egér, video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214414" y="1014402"/>
            <a:ext cx="678661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400" dirty="0" smtClean="0">
                <a:latin typeface="+mn-lt"/>
              </a:rPr>
              <a:t>Beépített távoli menedzsment hardver</a:t>
            </a:r>
          </a:p>
          <a:p>
            <a:r>
              <a:rPr lang="hu-HU" sz="2400" dirty="0" smtClean="0">
                <a:latin typeface="+mn-lt"/>
              </a:rPr>
              <a:t>Távoli elérés </a:t>
            </a:r>
            <a:r>
              <a:rPr lang="hu-HU" sz="2400" dirty="0" err="1" smtClean="0">
                <a:latin typeface="+mn-lt"/>
              </a:rPr>
              <a:t>ethernet</a:t>
            </a:r>
            <a:r>
              <a:rPr lang="hu-HU" sz="2400" dirty="0" smtClean="0">
                <a:latin typeface="+mn-lt"/>
              </a:rPr>
              <a:t> hálózaton keresztül</a:t>
            </a:r>
            <a:endParaRPr lang="hu-HU" sz="2400" dirty="0">
              <a:latin typeface="+mn-lt"/>
            </a:endParaRPr>
          </a:p>
        </p:txBody>
      </p:sp>
      <p:sp>
        <p:nvSpPr>
          <p:cNvPr id="21" name="Lekerekített téglalap 20"/>
          <p:cNvSpPr/>
          <p:nvPr/>
        </p:nvSpPr>
        <p:spPr bwMode="auto">
          <a:xfrm>
            <a:off x="3571868" y="5393546"/>
            <a:ext cx="1214446" cy="512631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Távoli elérés hardver</a:t>
            </a:r>
          </a:p>
        </p:txBody>
      </p:sp>
      <p:cxnSp>
        <p:nvCxnSpPr>
          <p:cNvPr id="35" name="Alak 34"/>
          <p:cNvCxnSpPr>
            <a:stCxn id="34" idx="3"/>
          </p:cNvCxnSpPr>
          <p:nvPr/>
        </p:nvCxnSpPr>
        <p:spPr bwMode="auto">
          <a:xfrm>
            <a:off x="4786314" y="6090204"/>
            <a:ext cx="857256" cy="158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Lekerekített téglalap 55"/>
          <p:cNvSpPr/>
          <p:nvPr/>
        </p:nvSpPr>
        <p:spPr bwMode="auto">
          <a:xfrm>
            <a:off x="5423899" y="5983047"/>
            <a:ext cx="78581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254000" prstMaterial="dkEdge">
            <a:bevelT w="25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1" name="Lekerekített téglalap feliratnak 60"/>
          <p:cNvSpPr/>
          <p:nvPr/>
        </p:nvSpPr>
        <p:spPr bwMode="auto">
          <a:xfrm>
            <a:off x="4786314" y="1742179"/>
            <a:ext cx="4214842" cy="2758391"/>
          </a:xfrm>
          <a:prstGeom prst="wedgeRoundRectCallout">
            <a:avLst>
              <a:gd name="adj1" fmla="val -25353"/>
              <a:gd name="adj2" fmla="val 64429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300" b="1" dirty="0" smtClean="0">
                <a:solidFill>
                  <a:schemeClr val="bg1"/>
                </a:solidFill>
              </a:rPr>
              <a:t>Hálózat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Távolság: TCP/IP felett akárhova eljuttatható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Több gép elérése: külön IP címek egy hálózaton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Lehet közös az üzemi hálózattal, lehet dedikált menedzsment hálózat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Biztonság fontos kérdéssé válik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Többnyire csak szöveges felület (BIOS is), 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Grafikus kép továbbító külön opció</a:t>
            </a:r>
          </a:p>
        </p:txBody>
      </p:sp>
      <p:sp>
        <p:nvSpPr>
          <p:cNvPr id="64" name="Lekerekített téglalap feliratnak 63"/>
          <p:cNvSpPr/>
          <p:nvPr/>
        </p:nvSpPr>
        <p:spPr bwMode="auto">
          <a:xfrm>
            <a:off x="7000892" y="5422305"/>
            <a:ext cx="1701845" cy="792777"/>
          </a:xfrm>
          <a:prstGeom prst="wedgeRoundRectCallout">
            <a:avLst>
              <a:gd name="adj1" fmla="val -68968"/>
              <a:gd name="adj2" fmla="val -103541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Dedikált kliensprogram</a:t>
            </a:r>
          </a:p>
        </p:txBody>
      </p:sp>
      <p:sp>
        <p:nvSpPr>
          <p:cNvPr id="34" name="Lekerekített téglalap 33"/>
          <p:cNvSpPr/>
          <p:nvPr/>
        </p:nvSpPr>
        <p:spPr bwMode="auto">
          <a:xfrm>
            <a:off x="3571868" y="5830785"/>
            <a:ext cx="1214446" cy="51883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Hálózati interfész</a:t>
            </a:r>
          </a:p>
        </p:txBody>
      </p:sp>
      <p:cxnSp>
        <p:nvCxnSpPr>
          <p:cNvPr id="46" name="Egyenes összekötő 45"/>
          <p:cNvCxnSpPr/>
          <p:nvPr/>
        </p:nvCxnSpPr>
        <p:spPr bwMode="auto">
          <a:xfrm rot="5400000">
            <a:off x="5665072" y="6349097"/>
            <a:ext cx="303473" cy="158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ILOM – </a:t>
            </a:r>
            <a:r>
              <a:rPr lang="hu-HU" dirty="0" err="1" smtClean="0"/>
              <a:t>Integrated</a:t>
            </a:r>
            <a:r>
              <a:rPr lang="hu-HU" dirty="0" smtClean="0"/>
              <a:t> </a:t>
            </a:r>
            <a:r>
              <a:rPr lang="hu-HU" dirty="0" err="1" smtClean="0"/>
              <a:t>Lights</a:t>
            </a:r>
            <a:r>
              <a:rPr lang="hu-HU" dirty="0" smtClean="0"/>
              <a:t> Out Manager</a:t>
            </a:r>
          </a:p>
          <a:p>
            <a:r>
              <a:rPr lang="hu-HU" i="1" dirty="0" err="1" smtClean="0"/>
              <a:t>Out-of-band</a:t>
            </a:r>
            <a:r>
              <a:rPr lang="hu-HU" i="1" dirty="0" smtClean="0"/>
              <a:t> Management</a:t>
            </a:r>
            <a:r>
              <a:rPr lang="hu-HU" dirty="0" smtClean="0"/>
              <a:t> – operációs rendszertől független IP cím használat</a:t>
            </a:r>
          </a:p>
          <a:p>
            <a:r>
              <a:rPr lang="hu-HU" dirty="0" err="1" smtClean="0"/>
              <a:t>Baseboard</a:t>
            </a:r>
            <a:r>
              <a:rPr lang="hu-HU" dirty="0" smtClean="0"/>
              <a:t> Management </a:t>
            </a:r>
            <a:r>
              <a:rPr lang="hu-HU" dirty="0" err="1" smtClean="0"/>
              <a:t>Controller</a:t>
            </a:r>
            <a:r>
              <a:rPr lang="hu-HU" dirty="0" smtClean="0"/>
              <a:t> – beépített </a:t>
            </a:r>
            <a:r>
              <a:rPr lang="hu-HU" dirty="0" err="1" smtClean="0"/>
              <a:t>szervízprocesszor</a:t>
            </a:r>
            <a:r>
              <a:rPr lang="hu-HU" dirty="0" smtClean="0"/>
              <a:t>, kikapcsolt állapotban is elérhető</a:t>
            </a:r>
          </a:p>
          <a:p>
            <a:r>
              <a:rPr lang="hu-HU" dirty="0" smtClean="0"/>
              <a:t>Szolgáltatások</a:t>
            </a:r>
          </a:p>
          <a:p>
            <a:pPr lvl="1"/>
            <a:r>
              <a:rPr lang="hu-HU" dirty="0" err="1" smtClean="0"/>
              <a:t>Serial-over-LAN</a:t>
            </a:r>
            <a:r>
              <a:rPr lang="hu-HU" dirty="0" smtClean="0"/>
              <a:t> – soros konzol hozzáférés</a:t>
            </a:r>
          </a:p>
          <a:p>
            <a:pPr lvl="1"/>
            <a:r>
              <a:rPr lang="hu-HU" dirty="0" smtClean="0"/>
              <a:t>Hardver szenzorok lekérdezése</a:t>
            </a:r>
          </a:p>
          <a:p>
            <a:pPr lvl="1"/>
            <a:r>
              <a:rPr lang="hu-HU" dirty="0" smtClean="0"/>
              <a:t>Gép ki/be kapcsolása</a:t>
            </a:r>
          </a:p>
          <a:p>
            <a:pPr lvl="1"/>
            <a:r>
              <a:rPr lang="hu-HU" dirty="0" smtClean="0"/>
              <a:t>Azonosító </a:t>
            </a:r>
            <a:r>
              <a:rPr lang="hu-HU" dirty="0" err="1" smtClean="0"/>
              <a:t>led</a:t>
            </a:r>
            <a:r>
              <a:rPr lang="hu-HU" dirty="0" smtClean="0"/>
              <a:t> vezérlése </a:t>
            </a:r>
            <a:r>
              <a:rPr lang="hu-HU" dirty="0" smtClean="0">
                <a:sym typeface="Wingdings" pitchFamily="2" charset="2"/>
              </a:rPr>
              <a:t></a:t>
            </a:r>
          </a:p>
          <a:p>
            <a:pPr lvl="1"/>
            <a:endParaRPr lang="hu-HU" dirty="0" smtClean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További hasonló technológia </a:t>
            </a:r>
            <a:r>
              <a:rPr lang="hu-HU" dirty="0" err="1" smtClean="0">
                <a:sym typeface="Wingdings" pitchFamily="2" charset="2"/>
              </a:rPr>
              <a:t>desktopra</a:t>
            </a:r>
            <a:r>
              <a:rPr lang="hu-HU" dirty="0" smtClean="0">
                <a:sym typeface="Wingdings" pitchFamily="2" charset="2"/>
              </a:rPr>
              <a:t>: Intel </a:t>
            </a:r>
            <a:r>
              <a:rPr lang="hu-HU" dirty="0" err="1" smtClean="0">
                <a:sym typeface="Wingdings" pitchFamily="2" charset="2"/>
              </a:rPr>
              <a:t>vPro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Távoli Elérés Hardver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Operációs rendszer távoli elérése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 bwMode="auto">
          <a:xfrm rot="5400000">
            <a:off x="5376058" y="5678587"/>
            <a:ext cx="875148" cy="159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Lekerekített téglalap 20"/>
          <p:cNvSpPr/>
          <p:nvPr/>
        </p:nvSpPr>
        <p:spPr bwMode="auto">
          <a:xfrm>
            <a:off x="1357290" y="4857760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Hardver</a:t>
            </a:r>
          </a:p>
        </p:txBody>
      </p:sp>
      <p:cxnSp>
        <p:nvCxnSpPr>
          <p:cNvPr id="22" name="Szögletes összekötő 58"/>
          <p:cNvCxnSpPr>
            <a:stCxn id="24" idx="1"/>
            <a:endCxn id="51" idx="0"/>
          </p:cNvCxnSpPr>
          <p:nvPr/>
        </p:nvCxnSpPr>
        <p:spPr bwMode="auto">
          <a:xfrm rot="10800000" flipV="1">
            <a:off x="5816015" y="4679165"/>
            <a:ext cx="577655" cy="438013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Csoportba foglalás 23"/>
          <p:cNvGrpSpPr/>
          <p:nvPr/>
        </p:nvGrpSpPr>
        <p:grpSpPr>
          <a:xfrm>
            <a:off x="6393669" y="4321976"/>
            <a:ext cx="357190" cy="714380"/>
            <a:chOff x="6429388" y="3929066"/>
            <a:chExt cx="714380" cy="1428760"/>
          </a:xfrm>
        </p:grpSpPr>
        <p:sp>
          <p:nvSpPr>
            <p:cNvPr id="24" name="Lekerekített téglalap 23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églalap 26"/>
          <p:cNvSpPr/>
          <p:nvPr/>
        </p:nvSpPr>
        <p:spPr bwMode="auto">
          <a:xfrm>
            <a:off x="4643438" y="5555194"/>
            <a:ext cx="428628" cy="155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8" name="Lekerekített téglalap 27"/>
          <p:cNvSpPr/>
          <p:nvPr/>
        </p:nvSpPr>
        <p:spPr bwMode="auto">
          <a:xfrm>
            <a:off x="1643042" y="5036355"/>
            <a:ext cx="1071570" cy="35719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41" name="Lekerekített téglalap 40"/>
          <p:cNvSpPr/>
          <p:nvPr/>
        </p:nvSpPr>
        <p:spPr bwMode="auto">
          <a:xfrm>
            <a:off x="1357290" y="3500438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</a:t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46" name="Lekerekített téglalap 45"/>
          <p:cNvSpPr/>
          <p:nvPr/>
        </p:nvSpPr>
        <p:spPr bwMode="auto">
          <a:xfrm>
            <a:off x="1357290" y="2143116"/>
            <a:ext cx="221457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47" name="Lekerekített téglalap 46"/>
          <p:cNvSpPr/>
          <p:nvPr/>
        </p:nvSpPr>
        <p:spPr bwMode="auto">
          <a:xfrm>
            <a:off x="3428992" y="5376598"/>
            <a:ext cx="1214446" cy="53578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Billentyűzet,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egér, video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1214414" y="1014402"/>
            <a:ext cx="678661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400" dirty="0" smtClean="0">
                <a:latin typeface="+mn-lt"/>
              </a:rPr>
              <a:t>Operációs rendszer szintű távoli elérés</a:t>
            </a:r>
            <a:endParaRPr lang="hu-HU" sz="2400" dirty="0">
              <a:latin typeface="+mn-lt"/>
            </a:endParaRPr>
          </a:p>
        </p:txBody>
      </p:sp>
      <p:sp>
        <p:nvSpPr>
          <p:cNvPr id="49" name="Lekerekített téglalap 48"/>
          <p:cNvSpPr/>
          <p:nvPr/>
        </p:nvSpPr>
        <p:spPr bwMode="auto">
          <a:xfrm>
            <a:off x="3571868" y="2143117"/>
            <a:ext cx="1071570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Távoli elérés szerver</a:t>
            </a:r>
          </a:p>
        </p:txBody>
      </p:sp>
      <p:cxnSp>
        <p:nvCxnSpPr>
          <p:cNvPr id="50" name="Alak 49"/>
          <p:cNvCxnSpPr>
            <a:stCxn id="54" idx="3"/>
            <a:endCxn id="51" idx="0"/>
          </p:cNvCxnSpPr>
          <p:nvPr/>
        </p:nvCxnSpPr>
        <p:spPr bwMode="auto">
          <a:xfrm>
            <a:off x="4643438" y="5117179"/>
            <a:ext cx="1172576" cy="1588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Lekerekített téglalap 50"/>
          <p:cNvSpPr/>
          <p:nvPr/>
        </p:nvSpPr>
        <p:spPr bwMode="auto">
          <a:xfrm>
            <a:off x="5423105" y="5117179"/>
            <a:ext cx="78581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254000" prstMaterial="dkEdge">
            <a:bevelT w="25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2" name="Lekerekített téglalap feliratnak 51"/>
          <p:cNvSpPr/>
          <p:nvPr/>
        </p:nvSpPr>
        <p:spPr bwMode="auto">
          <a:xfrm>
            <a:off x="4748308" y="1428736"/>
            <a:ext cx="3752782" cy="2071701"/>
          </a:xfrm>
          <a:prstGeom prst="wedgeRoundRectCallout">
            <a:avLst>
              <a:gd name="adj1" fmla="val -62286"/>
              <a:gd name="adj2" fmla="val 83654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Hálózat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Előnyei és hátrányai lásd előbb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Szöveges és grafikus kép továbbítás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Az operációs rendszernek működnie kell ÉS konfigurált hálózattal kell rendelkeznie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dirty="0" smtClean="0">
                <a:solidFill>
                  <a:schemeClr val="bg1"/>
                </a:solidFill>
              </a:rPr>
              <a:t>BIOS, boot előtti hozzáférés nincs</a:t>
            </a:r>
          </a:p>
        </p:txBody>
      </p:sp>
      <p:sp>
        <p:nvSpPr>
          <p:cNvPr id="53" name="Lekerekített téglalap feliratnak 52"/>
          <p:cNvSpPr/>
          <p:nvPr/>
        </p:nvSpPr>
        <p:spPr bwMode="auto">
          <a:xfrm>
            <a:off x="7212399" y="5422305"/>
            <a:ext cx="1490338" cy="694651"/>
          </a:xfrm>
          <a:prstGeom prst="wedgeRoundRectCallout">
            <a:avLst>
              <a:gd name="adj1" fmla="val -82562"/>
              <a:gd name="adj2" fmla="val -111879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Dedikált kliensprogram</a:t>
            </a:r>
          </a:p>
        </p:txBody>
      </p:sp>
      <p:sp>
        <p:nvSpPr>
          <p:cNvPr id="54" name="Lekerekített téglalap 53"/>
          <p:cNvSpPr/>
          <p:nvPr/>
        </p:nvSpPr>
        <p:spPr bwMode="auto">
          <a:xfrm>
            <a:off x="3428992" y="4857760"/>
            <a:ext cx="1214446" cy="51883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Hálózati interfész</a:t>
            </a:r>
          </a:p>
        </p:txBody>
      </p:sp>
      <p:sp>
        <p:nvSpPr>
          <p:cNvPr id="55" name="Visszakanyarodó nyíl 54"/>
          <p:cNvSpPr/>
          <p:nvPr/>
        </p:nvSpPr>
        <p:spPr bwMode="auto">
          <a:xfrm flipH="1" flipV="1">
            <a:off x="3178959" y="3214686"/>
            <a:ext cx="785818" cy="612722"/>
          </a:xfrm>
          <a:prstGeom prst="uturnArrow">
            <a:avLst>
              <a:gd name="adj1" fmla="val 21089"/>
              <a:gd name="adj2" fmla="val 25000"/>
              <a:gd name="adj3" fmla="val 29946"/>
              <a:gd name="adj4" fmla="val 43750"/>
              <a:gd name="adj5" fmla="val 5684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56" name="Téglalap 55"/>
          <p:cNvSpPr/>
          <p:nvPr/>
        </p:nvSpPr>
        <p:spPr bwMode="auto">
          <a:xfrm>
            <a:off x="4143372" y="3214687"/>
            <a:ext cx="142876" cy="164307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grpSp>
        <p:nvGrpSpPr>
          <p:cNvPr id="57" name="Csoportba foglalás 56"/>
          <p:cNvGrpSpPr/>
          <p:nvPr/>
        </p:nvGrpSpPr>
        <p:grpSpPr>
          <a:xfrm>
            <a:off x="6929454" y="3357562"/>
            <a:ext cx="1969970" cy="2017189"/>
            <a:chOff x="6031054" y="3834164"/>
            <a:chExt cx="1969970" cy="2017189"/>
          </a:xfrm>
        </p:grpSpPr>
        <p:sp>
          <p:nvSpPr>
            <p:cNvPr id="58" name="Lekerekített téglalap 57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9" name="Lekerekített téglalap 58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0" name="Téglalap 59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1" name="Ellipszis 60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Linux alatt parancssor </a:t>
            </a:r>
            <a:r>
              <a:rPr lang="hu-HU" dirty="0" err="1" smtClean="0"/>
              <a:t>SSH-val</a:t>
            </a:r>
            <a:endParaRPr lang="hu-HU" dirty="0" smtClean="0"/>
          </a:p>
          <a:p>
            <a:r>
              <a:rPr lang="hu-HU" dirty="0" smtClean="0"/>
              <a:t>Windows alatt grafikus felület </a:t>
            </a:r>
            <a:r>
              <a:rPr lang="hu-HU" dirty="0" err="1" smtClean="0"/>
              <a:t>RDP-vel</a:t>
            </a:r>
            <a:endParaRPr lang="hu-HU" dirty="0" smtClean="0"/>
          </a:p>
          <a:p>
            <a:r>
              <a:rPr lang="hu-HU" dirty="0" err="1" smtClean="0"/>
              <a:t>Platformfüggetlen</a:t>
            </a:r>
            <a:r>
              <a:rPr lang="hu-HU" dirty="0" smtClean="0"/>
              <a:t> grafikus felület: </a:t>
            </a:r>
            <a:r>
              <a:rPr lang="hu-HU" dirty="0" err="1" smtClean="0"/>
              <a:t>VNC-vel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Operációs rendszer távoli elérése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soportba foglalás 23"/>
          <p:cNvGrpSpPr/>
          <p:nvPr/>
        </p:nvGrpSpPr>
        <p:grpSpPr>
          <a:xfrm>
            <a:off x="6393669" y="4321976"/>
            <a:ext cx="357190" cy="714380"/>
            <a:chOff x="6429388" y="3929066"/>
            <a:chExt cx="714380" cy="1428760"/>
          </a:xfrm>
        </p:grpSpPr>
        <p:sp>
          <p:nvSpPr>
            <p:cNvPr id="40" name="Lekerekített téglalap 3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1200000" lon="12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Csoportba foglalás 42"/>
          <p:cNvGrpSpPr/>
          <p:nvPr/>
        </p:nvGrpSpPr>
        <p:grpSpPr>
          <a:xfrm>
            <a:off x="6929454" y="3357562"/>
            <a:ext cx="1969970" cy="2017189"/>
            <a:chOff x="6031054" y="3834164"/>
            <a:chExt cx="1969970" cy="2017189"/>
          </a:xfrm>
        </p:grpSpPr>
        <p:sp>
          <p:nvSpPr>
            <p:cNvPr id="44" name="Lekerekített téglalap 43"/>
            <p:cNvSpPr/>
            <p:nvPr/>
          </p:nvSpPr>
          <p:spPr bwMode="auto">
            <a:xfrm>
              <a:off x="6031054" y="3834164"/>
              <a:ext cx="1928826" cy="13573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balanced" dir="t">
                <a:rot lat="0" lon="0" rev="0"/>
              </a:lightRig>
            </a:scene3d>
            <a:sp3d extrusionH="127000" prstMaterial="softEdge">
              <a:bevelT w="184150" h="254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Lekerekített téglalap 47"/>
            <p:cNvSpPr/>
            <p:nvPr/>
          </p:nvSpPr>
          <p:spPr bwMode="auto">
            <a:xfrm>
              <a:off x="6181527" y="3979451"/>
              <a:ext cx="1615044" cy="1056904"/>
            </a:xfrm>
            <a:prstGeom prst="roundRect">
              <a:avLst>
                <a:gd name="adj" fmla="val 5981"/>
              </a:avLst>
            </a:prstGeom>
            <a:gradFill flip="none" rotWithShape="1">
              <a:gsLst>
                <a:gs pos="0">
                  <a:srgbClr val="8488C4"/>
                </a:gs>
                <a:gs pos="83000">
                  <a:srgbClr val="C3D1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1200000" lon="12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9" name="Téglalap 48"/>
            <p:cNvSpPr/>
            <p:nvPr/>
          </p:nvSpPr>
          <p:spPr bwMode="auto">
            <a:xfrm>
              <a:off x="6181527" y="5191486"/>
              <a:ext cx="1421163" cy="5357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331870" lon="2163153" rev="19320000"/>
              </a:camera>
              <a:lightRig rig="threePt" dir="t">
                <a:rot lat="0" lon="0" rev="1500000"/>
              </a:lightRig>
            </a:scene3d>
            <a:sp3d extrusionH="19050" prstMaterial="plastic">
              <a:bevelT w="508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0" name="Ellipszis 49"/>
            <p:cNvSpPr/>
            <p:nvPr/>
          </p:nvSpPr>
          <p:spPr bwMode="auto">
            <a:xfrm>
              <a:off x="7796571" y="5603189"/>
              <a:ext cx="204453" cy="2481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18600000" lon="1200000" rev="0"/>
              </a:camera>
              <a:lightRig rig="threePt" dir="t">
                <a:rot lat="0" lon="0" rev="2400000"/>
              </a:lightRig>
            </a:scene3d>
            <a:sp3d extrusionH="1905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0" name="Lekerekített téglalap 29"/>
          <p:cNvSpPr/>
          <p:nvPr/>
        </p:nvSpPr>
        <p:spPr bwMode="auto">
          <a:xfrm>
            <a:off x="1357290" y="4857760"/>
            <a:ext cx="328614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Hardver</a:t>
            </a:r>
          </a:p>
        </p:txBody>
      </p:sp>
      <p:cxnSp>
        <p:nvCxnSpPr>
          <p:cNvPr id="59" name="Szögletes összekötő 58"/>
          <p:cNvCxnSpPr>
            <a:stCxn id="27" idx="1"/>
            <a:endCxn id="56" idx="0"/>
          </p:cNvCxnSpPr>
          <p:nvPr/>
        </p:nvCxnSpPr>
        <p:spPr bwMode="auto">
          <a:xfrm rot="10800000" flipV="1">
            <a:off x="5817603" y="4679166"/>
            <a:ext cx="576066" cy="387818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églalap 16"/>
          <p:cNvSpPr/>
          <p:nvPr/>
        </p:nvSpPr>
        <p:spPr bwMode="auto">
          <a:xfrm>
            <a:off x="4643438" y="5604991"/>
            <a:ext cx="428628" cy="1551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hozzáférés megvalósítási lehetőségek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 bwMode="auto">
          <a:xfrm>
            <a:off x="1357290" y="2714620"/>
            <a:ext cx="3286148" cy="50809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Operációs rendszer</a:t>
            </a:r>
          </a:p>
        </p:txBody>
      </p:sp>
      <p:sp>
        <p:nvSpPr>
          <p:cNvPr id="10" name="Lekerekített téglalap 9"/>
          <p:cNvSpPr/>
          <p:nvPr/>
        </p:nvSpPr>
        <p:spPr bwMode="auto">
          <a:xfrm>
            <a:off x="1357290" y="1960715"/>
            <a:ext cx="3286148" cy="57150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18" name="Lekerekített téglalap 17"/>
          <p:cNvSpPr/>
          <p:nvPr/>
        </p:nvSpPr>
        <p:spPr bwMode="auto">
          <a:xfrm>
            <a:off x="3428992" y="5393545"/>
            <a:ext cx="1214446" cy="53578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Billentyűzet,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egér, video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214414" y="1014402"/>
            <a:ext cx="678661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hu-HU" sz="2400" dirty="0" smtClean="0">
                <a:latin typeface="+mn-lt"/>
              </a:rPr>
              <a:t>Virtuális gép virtuális konzolja</a:t>
            </a:r>
          </a:p>
          <a:p>
            <a:r>
              <a:rPr lang="hu-HU" sz="2400" dirty="0" smtClean="0"/>
              <a:t>(Ezt már többször is láttuk)</a:t>
            </a:r>
            <a:endParaRPr lang="hu-HU" sz="2400" dirty="0">
              <a:latin typeface="+mn-lt"/>
            </a:endParaRPr>
          </a:p>
        </p:txBody>
      </p:sp>
      <p:cxnSp>
        <p:nvCxnSpPr>
          <p:cNvPr id="35" name="Alak 34"/>
          <p:cNvCxnSpPr>
            <a:stCxn id="34" idx="3"/>
          </p:cNvCxnSpPr>
          <p:nvPr/>
        </p:nvCxnSpPr>
        <p:spPr bwMode="auto">
          <a:xfrm>
            <a:off x="4643438" y="5134126"/>
            <a:ext cx="1172577" cy="158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Lekerekített téglalap 55"/>
          <p:cNvSpPr/>
          <p:nvPr/>
        </p:nvSpPr>
        <p:spPr bwMode="auto">
          <a:xfrm>
            <a:off x="5424694" y="5066984"/>
            <a:ext cx="785818" cy="214314"/>
          </a:xfrm>
          <a:prstGeom prst="roundRect">
            <a:avLst>
              <a:gd name="adj" fmla="val 23334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/>
          <a:scene3d>
            <a:camera prst="isometricLeftDown">
              <a:rot lat="1195240" lon="2700000" rev="109016"/>
            </a:camera>
            <a:lightRig rig="balanced" dir="t"/>
          </a:scene3d>
          <a:sp3d extrusionH="254000" prstMaterial="dkEdge">
            <a:bevelT w="25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61" name="Lekerekített téglalap feliratnak 60"/>
          <p:cNvSpPr/>
          <p:nvPr/>
        </p:nvSpPr>
        <p:spPr bwMode="auto">
          <a:xfrm>
            <a:off x="5036232" y="1428736"/>
            <a:ext cx="4005102" cy="2579797"/>
          </a:xfrm>
          <a:prstGeom prst="wedgeRoundRectCallout">
            <a:avLst>
              <a:gd name="adj1" fmla="val -61154"/>
              <a:gd name="adj2" fmla="val 57585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Hálózat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dirty="0" smtClean="0">
                <a:solidFill>
                  <a:schemeClr val="bg1"/>
                </a:solidFill>
              </a:rPr>
              <a:t> Előnyei, hátrányai lásd előbb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dirty="0" smtClean="0">
                <a:solidFill>
                  <a:schemeClr val="bg1"/>
                </a:solidFill>
              </a:rPr>
              <a:t>Virtuális géphez teljes hozzáférés (BIOS, szöveges, grafikus)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 Működő és konfigurált hálózatot csak a </a:t>
            </a:r>
            <a:r>
              <a:rPr lang="hu-HU" sz="2000" b="1" dirty="0" err="1" smtClean="0">
                <a:solidFill>
                  <a:schemeClr val="bg1"/>
                </a:solidFill>
              </a:rPr>
              <a:t>virtualizációs</a:t>
            </a:r>
            <a:r>
              <a:rPr lang="hu-HU" sz="2000" b="1" dirty="0" smtClean="0">
                <a:solidFill>
                  <a:schemeClr val="bg1"/>
                </a:solidFill>
              </a:rPr>
              <a:t> keretrendszer szintjén igényel, a vendég OS szintjén nem</a:t>
            </a:r>
          </a:p>
        </p:txBody>
      </p:sp>
      <p:sp>
        <p:nvSpPr>
          <p:cNvPr id="64" name="Lekerekített téglalap feliratnak 63"/>
          <p:cNvSpPr/>
          <p:nvPr/>
        </p:nvSpPr>
        <p:spPr bwMode="auto">
          <a:xfrm>
            <a:off x="7212399" y="5422305"/>
            <a:ext cx="1490338" cy="694651"/>
          </a:xfrm>
          <a:prstGeom prst="wedgeRoundRectCallout">
            <a:avLst>
              <a:gd name="adj1" fmla="val -82562"/>
              <a:gd name="adj2" fmla="val -111879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Dedikált kliensprogram</a:t>
            </a:r>
          </a:p>
        </p:txBody>
      </p:sp>
      <p:sp>
        <p:nvSpPr>
          <p:cNvPr id="34" name="Lekerekített téglalap 33"/>
          <p:cNvSpPr/>
          <p:nvPr/>
        </p:nvSpPr>
        <p:spPr bwMode="auto">
          <a:xfrm>
            <a:off x="3428992" y="4874707"/>
            <a:ext cx="1214446" cy="51883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Hálózati interfész</a:t>
            </a:r>
          </a:p>
        </p:txBody>
      </p:sp>
      <p:cxnSp>
        <p:nvCxnSpPr>
          <p:cNvPr id="46" name="Egyenes összekötő 45"/>
          <p:cNvCxnSpPr>
            <a:stCxn id="56" idx="2"/>
          </p:cNvCxnSpPr>
          <p:nvPr/>
        </p:nvCxnSpPr>
        <p:spPr bwMode="auto">
          <a:xfrm rot="5400000">
            <a:off x="5425265" y="5672048"/>
            <a:ext cx="783089" cy="158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Lekerekített téglalap 31"/>
          <p:cNvSpPr/>
          <p:nvPr/>
        </p:nvSpPr>
        <p:spPr bwMode="auto">
          <a:xfrm>
            <a:off x="1353787" y="4120272"/>
            <a:ext cx="3286148" cy="53578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err="1" smtClean="0">
                <a:solidFill>
                  <a:schemeClr val="bg1"/>
                </a:solidFill>
              </a:rPr>
              <a:t>Virtualizációs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keretrendszer</a:t>
            </a:r>
          </a:p>
        </p:txBody>
      </p:sp>
      <p:sp>
        <p:nvSpPr>
          <p:cNvPr id="37" name="Lekerekített téglalap 36"/>
          <p:cNvSpPr/>
          <p:nvPr/>
        </p:nvSpPr>
        <p:spPr bwMode="auto">
          <a:xfrm>
            <a:off x="1357290" y="3405116"/>
            <a:ext cx="3286148" cy="50809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b="1" dirty="0" smtClean="0">
                <a:solidFill>
                  <a:schemeClr val="bg1"/>
                </a:solidFill>
              </a:rPr>
              <a:t>Virtuális gép</a:t>
            </a:r>
          </a:p>
        </p:txBody>
      </p:sp>
      <p:sp>
        <p:nvSpPr>
          <p:cNvPr id="38" name="Lekerekített téglalap 37"/>
          <p:cNvSpPr/>
          <p:nvPr/>
        </p:nvSpPr>
        <p:spPr bwMode="auto">
          <a:xfrm>
            <a:off x="3428992" y="3405116"/>
            <a:ext cx="1214446" cy="50809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Billentyűzet,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egér, video</a:t>
            </a:r>
          </a:p>
        </p:txBody>
      </p:sp>
      <p:sp>
        <p:nvSpPr>
          <p:cNvPr id="39" name="Lekerekített téglalap 38"/>
          <p:cNvSpPr/>
          <p:nvPr/>
        </p:nvSpPr>
        <p:spPr bwMode="auto">
          <a:xfrm>
            <a:off x="3428992" y="4147962"/>
            <a:ext cx="1214446" cy="50809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Távoli elérés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szerver</a:t>
            </a:r>
          </a:p>
        </p:txBody>
      </p:sp>
      <p:sp>
        <p:nvSpPr>
          <p:cNvPr id="45" name="Téglalap 44"/>
          <p:cNvSpPr/>
          <p:nvPr/>
        </p:nvSpPr>
        <p:spPr bwMode="auto">
          <a:xfrm>
            <a:off x="4152896" y="3861240"/>
            <a:ext cx="142876" cy="2945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33" name="Téglalap 32"/>
          <p:cNvSpPr/>
          <p:nvPr/>
        </p:nvSpPr>
        <p:spPr bwMode="auto">
          <a:xfrm>
            <a:off x="4143372" y="4580121"/>
            <a:ext cx="142876" cy="2945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2714612" y="3504050"/>
            <a:ext cx="535784" cy="307929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BIOS</a:t>
            </a:r>
          </a:p>
        </p:txBody>
      </p:sp>
      <p:sp>
        <p:nvSpPr>
          <p:cNvPr id="47" name="Lekerekített téglalap 46"/>
          <p:cNvSpPr/>
          <p:nvPr/>
        </p:nvSpPr>
        <p:spPr bwMode="auto">
          <a:xfrm>
            <a:off x="1643042" y="5036355"/>
            <a:ext cx="1071570" cy="35719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b="1" dirty="0" smtClean="0">
                <a:solidFill>
                  <a:schemeClr val="bg1"/>
                </a:solidFill>
              </a:rPr>
              <a:t>BIOS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Szolgáltatás, mint alapfogalom</a:t>
            </a:r>
          </a:p>
          <a:p>
            <a:r>
              <a:rPr lang="hu-HU" dirty="0" smtClean="0"/>
              <a:t>Korábbi ismeretek, felfrissítése</a:t>
            </a:r>
          </a:p>
          <a:p>
            <a:pPr lvl="1"/>
            <a:r>
              <a:rPr lang="hu-HU" dirty="0" smtClean="0"/>
              <a:t>Operációs rendszerek alapfogalmai</a:t>
            </a:r>
          </a:p>
          <a:p>
            <a:pPr lvl="1"/>
            <a:r>
              <a:rPr lang="hu-HU" dirty="0" smtClean="0"/>
              <a:t>Számítógép hálózatok alapjai</a:t>
            </a:r>
          </a:p>
          <a:p>
            <a:pPr lvl="1"/>
            <a:r>
              <a:rPr lang="hu-HU" dirty="0" smtClean="0"/>
              <a:t>IP hálózatok összetettebb alkalmazásai (NAT, VPN)</a:t>
            </a:r>
          </a:p>
          <a:p>
            <a:r>
              <a:rPr lang="hu-HU" dirty="0" smtClean="0"/>
              <a:t>Példa rendszer megismerése</a:t>
            </a:r>
          </a:p>
          <a:p>
            <a:r>
              <a:rPr lang="hu-HU" dirty="0" smtClean="0"/>
              <a:t>Távoli hozzáférés technológiák</a:t>
            </a:r>
          </a:p>
          <a:p>
            <a:pPr lvl="1"/>
            <a:r>
              <a:rPr lang="hu-HU" dirty="0" smtClean="0"/>
              <a:t>Windows-t, </a:t>
            </a:r>
            <a:r>
              <a:rPr lang="hu-HU" dirty="0" err="1" smtClean="0"/>
              <a:t>Linux-ot</a:t>
            </a:r>
            <a:r>
              <a:rPr lang="hu-HU" dirty="0" smtClean="0"/>
              <a:t>  futtató gépek távoli használata</a:t>
            </a:r>
          </a:p>
          <a:p>
            <a:pPr lvl="1"/>
            <a:r>
              <a:rPr lang="hu-HU" dirty="0" smtClean="0"/>
              <a:t>Hardveres távoli hozzáférés</a:t>
            </a:r>
          </a:p>
          <a:p>
            <a:pPr lvl="1"/>
            <a:r>
              <a:rPr lang="hu-HU" dirty="0" smtClean="0"/>
              <a:t>Virtuális gépek távoli elérése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próbálhatom ki: virtuális gépek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VMware</a:t>
            </a:r>
            <a:endParaRPr lang="hu-HU" dirty="0" smtClean="0"/>
          </a:p>
          <a:p>
            <a:pPr lvl="1"/>
            <a:r>
              <a:rPr lang="hu-HU" dirty="0" smtClean="0"/>
              <a:t>Ingyenes: </a:t>
            </a:r>
            <a:r>
              <a:rPr lang="hu-HU" dirty="0" err="1" smtClean="0"/>
              <a:t>VMware</a:t>
            </a:r>
            <a:r>
              <a:rPr lang="hu-HU" dirty="0" smtClean="0"/>
              <a:t> Player</a:t>
            </a:r>
          </a:p>
          <a:p>
            <a:pPr lvl="1"/>
            <a:r>
              <a:rPr lang="hu-HU" dirty="0" smtClean="0"/>
              <a:t>Kész virtuális gépek: </a:t>
            </a:r>
            <a:r>
              <a:rPr lang="hu-HU" dirty="0" err="1" smtClean="0">
                <a:hlinkClick r:id="rId3"/>
              </a:rPr>
              <a:t>VMware</a:t>
            </a:r>
            <a:r>
              <a:rPr lang="hu-HU" dirty="0" smtClean="0">
                <a:hlinkClick r:id="rId3"/>
              </a:rPr>
              <a:t> </a:t>
            </a:r>
            <a:r>
              <a:rPr lang="hu-HU" dirty="0" err="1" smtClean="0">
                <a:hlinkClick r:id="rId3"/>
              </a:rPr>
              <a:t>Appliances</a:t>
            </a:r>
            <a:endParaRPr lang="hu-HU" dirty="0" smtClean="0"/>
          </a:p>
          <a:p>
            <a:r>
              <a:rPr lang="hu-HU" dirty="0" smtClean="0"/>
              <a:t>Microsoft</a:t>
            </a:r>
          </a:p>
          <a:p>
            <a:pPr lvl="1"/>
            <a:r>
              <a:rPr lang="hu-HU" dirty="0" smtClean="0"/>
              <a:t>Microsoft </a:t>
            </a:r>
            <a:r>
              <a:rPr lang="hu-HU" dirty="0" err="1" smtClean="0">
                <a:hlinkClick r:id="rId4"/>
              </a:rPr>
              <a:t>VirtualPC</a:t>
            </a:r>
            <a:endParaRPr lang="hu-HU" dirty="0" smtClean="0"/>
          </a:p>
          <a:p>
            <a:r>
              <a:rPr lang="hu-HU" dirty="0" smtClean="0"/>
              <a:t>Open </a:t>
            </a:r>
            <a:r>
              <a:rPr lang="hu-HU" dirty="0" err="1" smtClean="0"/>
              <a:t>source</a:t>
            </a:r>
            <a:r>
              <a:rPr lang="hu-HU" dirty="0" smtClean="0"/>
              <a:t> (Sun)</a:t>
            </a:r>
          </a:p>
          <a:p>
            <a:pPr lvl="1"/>
            <a:r>
              <a:rPr lang="hu-HU" dirty="0" err="1" smtClean="0">
                <a:hlinkClick r:id="rId5"/>
              </a:rPr>
              <a:t>VirtualBox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err="1" smtClean="0">
                <a:hlinkClick r:id="rId6"/>
              </a:rPr>
              <a:t>VMware</a:t>
            </a:r>
            <a:r>
              <a:rPr lang="hu-HU" dirty="0" smtClean="0">
                <a:hlinkClick r:id="rId6"/>
              </a:rPr>
              <a:t> Player leírás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próbálhatom ki: Microsoft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hu-HU" sz="3200" dirty="0" smtClean="0"/>
              <a:t>Szoftver letöltés: 		</a:t>
            </a:r>
            <a:r>
              <a:rPr lang="hu-HU" sz="3200" dirty="0" smtClean="0">
                <a:hlinkClick r:id="rId3"/>
              </a:rPr>
              <a:t>MSDNAA</a:t>
            </a:r>
            <a:endParaRPr lang="hu-HU" sz="3200" dirty="0" smtClean="0"/>
          </a:p>
          <a:p>
            <a:r>
              <a:rPr lang="hu-HU" dirty="0" smtClean="0"/>
              <a:t>Virtuális gép letöltés: 	</a:t>
            </a:r>
            <a:r>
              <a:rPr lang="hu-HU" dirty="0" smtClean="0">
                <a:hlinkClick r:id="rId4"/>
              </a:rPr>
              <a:t>VHD Test Drive</a:t>
            </a:r>
            <a:endParaRPr lang="hu-HU" dirty="0" smtClean="0"/>
          </a:p>
          <a:p>
            <a:r>
              <a:rPr lang="hu-HU" dirty="0" smtClean="0"/>
              <a:t>Online kipróbálás: 		</a:t>
            </a:r>
            <a:r>
              <a:rPr lang="hu-HU" dirty="0" smtClean="0">
                <a:hlinkClick r:id="rId5"/>
              </a:rPr>
              <a:t>TechNet </a:t>
            </a:r>
            <a:r>
              <a:rPr lang="hu-HU" dirty="0" err="1" smtClean="0">
                <a:hlinkClick r:id="rId5"/>
              </a:rPr>
              <a:t>Virtual</a:t>
            </a:r>
            <a:r>
              <a:rPr lang="hu-HU" dirty="0" smtClean="0">
                <a:hlinkClick r:id="rId5"/>
              </a:rPr>
              <a:t> </a:t>
            </a:r>
            <a:r>
              <a:rPr lang="hu-HU" dirty="0" err="1" smtClean="0">
                <a:hlinkClick r:id="rId5"/>
              </a:rPr>
              <a:t>Labs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Magyar </a:t>
            </a:r>
            <a:r>
              <a:rPr lang="hu-HU" dirty="0" err="1" smtClean="0"/>
              <a:t>screencastok</a:t>
            </a:r>
            <a:r>
              <a:rPr lang="hu-HU" dirty="0" smtClean="0"/>
              <a:t>: 	</a:t>
            </a:r>
            <a:r>
              <a:rPr lang="hu-HU" dirty="0" err="1" smtClean="0">
                <a:hlinkClick r:id="rId6"/>
              </a:rPr>
              <a:t>Technet</a:t>
            </a:r>
            <a:r>
              <a:rPr lang="hu-HU" dirty="0" smtClean="0">
                <a:hlinkClick r:id="rId6"/>
              </a:rPr>
              <a:t> Portál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Könyv: Gál Tamás, Szabó Levente, </a:t>
            </a:r>
            <a:r>
              <a:rPr lang="hu-HU" dirty="0" err="1" smtClean="0"/>
              <a:t>Szerényi</a:t>
            </a:r>
            <a:r>
              <a:rPr lang="hu-HU" dirty="0" smtClean="0"/>
              <a:t> László: </a:t>
            </a:r>
            <a:r>
              <a:rPr lang="hu-HU" i="1" dirty="0" smtClean="0"/>
              <a:t>Rendszerfelügyelet rendszergazdáknak</a:t>
            </a:r>
            <a:r>
              <a:rPr lang="hu-HU" dirty="0" smtClean="0"/>
              <a:t>, Szak Kiadó, 2007., elérhető </a:t>
            </a:r>
            <a:r>
              <a:rPr lang="hu-HU" u="sng" dirty="0" smtClean="0">
                <a:hlinkClick r:id="rId7"/>
              </a:rPr>
              <a:t>online</a:t>
            </a:r>
            <a:r>
              <a:rPr lang="hu-HU" dirty="0" smtClean="0"/>
              <a:t> is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„szerver”?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 NEM a szerver?</a:t>
            </a:r>
          </a:p>
          <a:p>
            <a:pPr lvl="1"/>
            <a:r>
              <a:rPr lang="hu-HU" dirty="0" smtClean="0"/>
              <a:t>Nagy fekete/szürke/fehér doboz, ami sok áramot fogyaszt</a:t>
            </a:r>
          </a:p>
          <a:p>
            <a:pPr lvl="1"/>
            <a:r>
              <a:rPr lang="hu-HU" dirty="0" smtClean="0"/>
              <a:t>Az URL, amit a böngészőbe beírunk</a:t>
            </a:r>
          </a:p>
          <a:p>
            <a:r>
              <a:rPr lang="hu-HU" dirty="0" smtClean="0"/>
              <a:t>Szerver egy (elsősorban hálózati) </a:t>
            </a:r>
            <a:r>
              <a:rPr lang="hu-HU" i="1" dirty="0" smtClean="0"/>
              <a:t>szolgáltatást</a:t>
            </a:r>
            <a:r>
              <a:rPr lang="hu-HU" dirty="0" smtClean="0"/>
              <a:t> nyújtó infrastruktúra alkotóelem</a:t>
            </a:r>
            <a:endParaRPr lang="hu-HU" dirty="0"/>
          </a:p>
          <a:p>
            <a:pPr lvl="1"/>
            <a:r>
              <a:rPr lang="hu-HU" dirty="0" smtClean="0"/>
              <a:t>leginkább szoftver, </a:t>
            </a:r>
          </a:p>
          <a:p>
            <a:pPr lvl="1"/>
            <a:r>
              <a:rPr lang="hu-HU" dirty="0" smtClean="0"/>
              <a:t>pontosabban a szoftver egy futó példánya: </a:t>
            </a:r>
            <a:br>
              <a:rPr lang="hu-HU" dirty="0" smtClean="0"/>
            </a:br>
            <a:r>
              <a:rPr lang="hu-HU" dirty="0" smtClean="0"/>
              <a:t>egy folyamat egy operációs rendszerben</a:t>
            </a:r>
          </a:p>
          <a:p>
            <a:r>
              <a:rPr lang="hu-HU" dirty="0" smtClean="0"/>
              <a:t>Elválaszthatatlan az általa nyújtott szolgáltatástól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„Szolgáltatás” az IT rendszermenedzsmentben</a:t>
            </a:r>
          </a:p>
          <a:p>
            <a:pPr lvl="1"/>
            <a:r>
              <a:rPr lang="hu-HU" dirty="0" smtClean="0"/>
              <a:t>Valamilyen önálló technikai vagy üzleti funkcionalitás biztosítása</a:t>
            </a:r>
          </a:p>
          <a:p>
            <a:pPr lvl="1"/>
            <a:r>
              <a:rPr lang="hu-HU" dirty="0" smtClean="0"/>
              <a:t>Az </a:t>
            </a:r>
            <a:r>
              <a:rPr lang="en-US" dirty="0" smtClean="0"/>
              <a:t>OASIS </a:t>
            </a:r>
            <a:r>
              <a:rPr lang="hu-HU" dirty="0" smtClean="0"/>
              <a:t>szolgáltatás definíciója: „</a:t>
            </a:r>
            <a:r>
              <a:rPr lang="hu-HU" b="1" dirty="0" smtClean="0"/>
              <a:t>hozzáférési</a:t>
            </a:r>
            <a:r>
              <a:rPr lang="hu-HU" dirty="0" smtClean="0"/>
              <a:t> mechanizmus valamilyen </a:t>
            </a:r>
            <a:r>
              <a:rPr lang="hu-HU" b="1" dirty="0" err="1" smtClean="0"/>
              <a:t>feladato</a:t>
            </a:r>
            <a:r>
              <a:rPr lang="hu-HU" b="1" dirty="0" smtClean="0"/>
              <a:t>(</a:t>
            </a:r>
            <a:r>
              <a:rPr lang="hu-HU" b="1" dirty="0" err="1" smtClean="0"/>
              <a:t>ka</a:t>
            </a:r>
            <a:r>
              <a:rPr lang="hu-HU" b="1" dirty="0" smtClean="0"/>
              <a:t>)t ellát</a:t>
            </a:r>
            <a:r>
              <a:rPr lang="hu-HU" dirty="0" smtClean="0"/>
              <a:t>ó lehetőséghez, ahol a hozzáférés egy jól meghatározott </a:t>
            </a:r>
            <a:r>
              <a:rPr lang="hu-HU" b="1" dirty="0" smtClean="0"/>
              <a:t>felületen</a:t>
            </a:r>
            <a:r>
              <a:rPr lang="hu-HU" dirty="0" smtClean="0"/>
              <a:t>, meghatározott </a:t>
            </a:r>
            <a:r>
              <a:rPr lang="hu-HU" b="1" dirty="0" smtClean="0"/>
              <a:t>szabályok</a:t>
            </a:r>
            <a:r>
              <a:rPr lang="hu-HU" dirty="0" smtClean="0"/>
              <a:t> szerint történik”</a:t>
            </a:r>
          </a:p>
          <a:p>
            <a:r>
              <a:rPr lang="hu-HU" dirty="0" smtClean="0"/>
              <a:t>Az egész IT rendszerfelügyelet célja a szolgáltatások menedzsmentje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Szolgáltatások és erőforrások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szolgáltatások egymásra is épülhetnek</a:t>
            </a:r>
          </a:p>
          <a:p>
            <a:pPr lvl="1"/>
            <a:r>
              <a:rPr lang="hu-HU" dirty="0" smtClean="0"/>
              <a:t>„Technikai” szolgáltatás – más </a:t>
            </a:r>
            <a:r>
              <a:rPr lang="hu-HU" dirty="0" err="1" smtClean="0"/>
              <a:t>szolgáltatóelem</a:t>
            </a:r>
            <a:r>
              <a:rPr lang="hu-HU" dirty="0" smtClean="0"/>
              <a:t> számára nyújt szolgáltatást</a:t>
            </a:r>
          </a:p>
          <a:p>
            <a:pPr lvl="1"/>
            <a:r>
              <a:rPr lang="hu-HU" dirty="0" smtClean="0"/>
              <a:t>„Üzleti” szolgáltatás – felhasználók által igénybe vett szolgáltatás</a:t>
            </a:r>
          </a:p>
          <a:p>
            <a:r>
              <a:rPr lang="hu-HU" dirty="0" smtClean="0"/>
              <a:t>Alacsony szintű szolgáltatásokat gyakran </a:t>
            </a:r>
            <a:r>
              <a:rPr lang="hu-HU" i="1" dirty="0" smtClean="0"/>
              <a:t>Erőforrásnak</a:t>
            </a:r>
            <a:r>
              <a:rPr lang="hu-HU" dirty="0" smtClean="0"/>
              <a:t> nevezzük</a:t>
            </a:r>
          </a:p>
          <a:p>
            <a:pPr lvl="1"/>
            <a:r>
              <a:rPr lang="hu-HU" dirty="0" smtClean="0"/>
              <a:t>Pl. fizikai hardver, mint szolgáltatás futtató környezet</a:t>
            </a:r>
          </a:p>
          <a:p>
            <a:pPr lvl="1"/>
            <a:r>
              <a:rPr lang="hu-HU" dirty="0" smtClean="0"/>
              <a:t>Erőforrás fogalom egyben azt is jelenti, hogy korlátozott mennyiségben érhető el</a:t>
            </a:r>
          </a:p>
          <a:p>
            <a:r>
              <a:rPr lang="hu-HU" dirty="0" smtClean="0"/>
              <a:t>Egy szolgáltatásnak fontos tulajdonsága az azonosítója és hozzáférési pontja</a:t>
            </a:r>
          </a:p>
          <a:p>
            <a:pPr lvl="1"/>
            <a:r>
              <a:rPr lang="hu-HU" dirty="0" smtClean="0"/>
              <a:t>Pl. a weboldal URL-je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„szerver”?</a:t>
            </a:r>
            <a:endParaRPr lang="hu-HU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4572000" y="4929198"/>
            <a:ext cx="714380" cy="1428760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524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Lekerekített téglalap feliratnak 8"/>
          <p:cNvSpPr/>
          <p:nvPr/>
        </p:nvSpPr>
        <p:spPr>
          <a:xfrm>
            <a:off x="6429388" y="857232"/>
            <a:ext cx="2143140" cy="5429288"/>
          </a:xfrm>
          <a:prstGeom prst="wedgeRoundRectCallout">
            <a:avLst>
              <a:gd name="adj1" fmla="val -75121"/>
              <a:gd name="adj2" fmla="val 27468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7072330" y="1357298"/>
            <a:ext cx="785818" cy="785818"/>
            <a:chOff x="3071802" y="1214422"/>
            <a:chExt cx="785818" cy="785818"/>
          </a:xfrm>
        </p:grpSpPr>
        <p:sp>
          <p:nvSpPr>
            <p:cNvPr id="10" name="Téglalap 9"/>
            <p:cNvSpPr/>
            <p:nvPr/>
          </p:nvSpPr>
          <p:spPr>
            <a:xfrm>
              <a:off x="3071802" y="1214422"/>
              <a:ext cx="785818" cy="78581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214678" y="1357298"/>
              <a:ext cx="500066" cy="500066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6786578" y="2643182"/>
            <a:ext cx="1428760" cy="571504"/>
            <a:chOff x="2786050" y="2357430"/>
            <a:chExt cx="1428760" cy="571504"/>
          </a:xfrm>
        </p:grpSpPr>
        <p:sp>
          <p:nvSpPr>
            <p:cNvPr id="12" name="Téglalap 11"/>
            <p:cNvSpPr/>
            <p:nvPr/>
          </p:nvSpPr>
          <p:spPr>
            <a:xfrm>
              <a:off x="2786050" y="2357430"/>
              <a:ext cx="1428760" cy="571504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2928926" y="2500306"/>
              <a:ext cx="214314" cy="2143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3214678" y="2500306"/>
              <a:ext cx="214314" cy="2143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3571868" y="2500306"/>
              <a:ext cx="214314" cy="2143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3857620" y="2500306"/>
              <a:ext cx="214314" cy="2143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2857488" y="2857496"/>
              <a:ext cx="1285884" cy="71438"/>
            </a:xfrm>
            <a:prstGeom prst="rect">
              <a:avLst/>
            </a:prstGeom>
            <a:ln w="2857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9" name="Lekerekített téglalap 18"/>
          <p:cNvSpPr/>
          <p:nvPr/>
        </p:nvSpPr>
        <p:spPr>
          <a:xfrm>
            <a:off x="7000892" y="3286124"/>
            <a:ext cx="1071570" cy="1571636"/>
          </a:xfrm>
          <a:prstGeom prst="roundRect">
            <a:avLst>
              <a:gd name="adj" fmla="val 17805"/>
            </a:avLst>
          </a:prstGeom>
          <a:solidFill>
            <a:schemeClr val="bg2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8000000" lon="1800000" rev="19800000"/>
            </a:camera>
            <a:lightRig rig="threePt" dir="t"/>
          </a:scene3d>
          <a:sp3d extrusionH="203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600" dirty="0" smtClean="0">
                <a:solidFill>
                  <a:schemeClr val="bg1"/>
                </a:solidFill>
              </a:rPr>
              <a:t>HDD</a:t>
            </a:r>
          </a:p>
          <a:p>
            <a:r>
              <a:rPr lang="hu-HU" u="sng" strike="sngStrike" dirty="0" smtClean="0">
                <a:solidFill>
                  <a:schemeClr val="bg1"/>
                </a:solidFill>
              </a:rPr>
              <a:t>====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6858016" y="2143116"/>
            <a:ext cx="118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Processzor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929454" y="3214686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Memória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929454" y="4714884"/>
            <a:ext cx="104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Háttértár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6643702" y="928670"/>
            <a:ext cx="170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Hardver szintjén</a:t>
            </a:r>
            <a:endParaRPr lang="hu-HU" dirty="0"/>
          </a:p>
        </p:txBody>
      </p:sp>
      <p:sp>
        <p:nvSpPr>
          <p:cNvPr id="30" name="Téglalap 29"/>
          <p:cNvSpPr/>
          <p:nvPr/>
        </p:nvSpPr>
        <p:spPr>
          <a:xfrm>
            <a:off x="857224" y="5429264"/>
            <a:ext cx="2857520" cy="64294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31" name="Téglalap 30"/>
          <p:cNvSpPr/>
          <p:nvPr/>
        </p:nvSpPr>
        <p:spPr>
          <a:xfrm>
            <a:off x="857224" y="4643446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Operációs rendszer</a:t>
            </a:r>
          </a:p>
        </p:txBody>
      </p:sp>
      <p:sp>
        <p:nvSpPr>
          <p:cNvPr id="32" name="Téglalap 31"/>
          <p:cNvSpPr/>
          <p:nvPr/>
        </p:nvSpPr>
        <p:spPr>
          <a:xfrm>
            <a:off x="857224" y="3857628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Alkalmazások</a:t>
            </a:r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6671676" y="5286388"/>
            <a:ext cx="1686538" cy="823324"/>
            <a:chOff x="6671676" y="5286388"/>
            <a:chExt cx="1686538" cy="823324"/>
          </a:xfrm>
        </p:grpSpPr>
        <p:sp>
          <p:nvSpPr>
            <p:cNvPr id="39" name="Folyamatábra: Feldolgozás 38"/>
            <p:cNvSpPr/>
            <p:nvPr/>
          </p:nvSpPr>
          <p:spPr>
            <a:xfrm>
              <a:off x="7215206" y="5286388"/>
              <a:ext cx="1143008" cy="285752"/>
            </a:xfrm>
            <a:prstGeom prst="flowChartProcess">
              <a:avLst/>
            </a:prstGeom>
            <a:ln/>
            <a:scene3d>
              <a:camera prst="orthographicFront">
                <a:rot lat="1800000" lon="1800000" rev="0"/>
              </a:camera>
              <a:lightRig rig="threeP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Lekerekített téglalap 34"/>
            <p:cNvSpPr/>
            <p:nvPr/>
          </p:nvSpPr>
          <p:spPr>
            <a:xfrm>
              <a:off x="7358082" y="5429264"/>
              <a:ext cx="571504" cy="28575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378151" lon="15166023" rev="15334613"/>
              </a:camera>
              <a:lightRig rig="threePt" dir="t"/>
            </a:scene3d>
            <a:sp3d extrusionH="177800">
              <a:extrusionClr>
                <a:schemeClr val="accent5">
                  <a:lumMod val="40000"/>
                  <a:lumOff val="60000"/>
                </a:schemeClr>
              </a:extrusionClr>
              <a:contourClr>
                <a:schemeClr val="accent5">
                  <a:lumMod val="40000"/>
                  <a:lumOff val="60000"/>
                </a:schemeClr>
              </a:contourClr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8" name="Szabadkézi sokszög 37"/>
            <p:cNvSpPr/>
            <p:nvPr/>
          </p:nvSpPr>
          <p:spPr>
            <a:xfrm>
              <a:off x="6671676" y="5500702"/>
              <a:ext cx="819736" cy="609010"/>
            </a:xfrm>
            <a:custGeom>
              <a:avLst/>
              <a:gdLst>
                <a:gd name="connsiteX0" fmla="*/ 916432 w 916432"/>
                <a:gd name="connsiteY0" fmla="*/ 105664 h 666496"/>
                <a:gd name="connsiteX1" fmla="*/ 111760 w 916432"/>
                <a:gd name="connsiteY1" fmla="*/ 93472 h 666496"/>
                <a:gd name="connsiteX2" fmla="*/ 245872 w 916432"/>
                <a:gd name="connsiteY2" fmla="*/ 666496 h 666496"/>
                <a:gd name="connsiteX3" fmla="*/ 245872 w 916432"/>
                <a:gd name="connsiteY3" fmla="*/ 666496 h 666496"/>
                <a:gd name="connsiteX0" fmla="*/ 773588 w 773588"/>
                <a:gd name="connsiteY0" fmla="*/ 52832 h 613664"/>
                <a:gd name="connsiteX1" fmla="*/ 111760 w 773588"/>
                <a:gd name="connsiteY1" fmla="*/ 326368 h 613664"/>
                <a:gd name="connsiteX2" fmla="*/ 103028 w 773588"/>
                <a:gd name="connsiteY2" fmla="*/ 613664 h 613664"/>
                <a:gd name="connsiteX3" fmla="*/ 103028 w 773588"/>
                <a:gd name="connsiteY3" fmla="*/ 613664 h 613664"/>
                <a:gd name="connsiteX0" fmla="*/ 773588 w 773588"/>
                <a:gd name="connsiteY0" fmla="*/ 52832 h 613664"/>
                <a:gd name="connsiteX1" fmla="*/ 111760 w 773588"/>
                <a:gd name="connsiteY1" fmla="*/ 326368 h 613664"/>
                <a:gd name="connsiteX2" fmla="*/ 103028 w 773588"/>
                <a:gd name="connsiteY2" fmla="*/ 613664 h 613664"/>
                <a:gd name="connsiteX3" fmla="*/ 745938 w 773588"/>
                <a:gd name="connsiteY3" fmla="*/ 613664 h 613664"/>
                <a:gd name="connsiteX0" fmla="*/ 773588 w 796981"/>
                <a:gd name="connsiteY0" fmla="*/ 52832 h 613664"/>
                <a:gd name="connsiteX1" fmla="*/ 111760 w 796981"/>
                <a:gd name="connsiteY1" fmla="*/ 326368 h 613664"/>
                <a:gd name="connsiteX2" fmla="*/ 103028 w 796981"/>
                <a:gd name="connsiteY2" fmla="*/ 613664 h 613664"/>
                <a:gd name="connsiteX3" fmla="*/ 745938 w 796981"/>
                <a:gd name="connsiteY3" fmla="*/ 613664 h 613664"/>
                <a:gd name="connsiteX0" fmla="*/ 773588 w 773588"/>
                <a:gd name="connsiteY0" fmla="*/ 52832 h 613664"/>
                <a:gd name="connsiteX1" fmla="*/ 111760 w 773588"/>
                <a:gd name="connsiteY1" fmla="*/ 326368 h 613664"/>
                <a:gd name="connsiteX2" fmla="*/ 103028 w 773588"/>
                <a:gd name="connsiteY2" fmla="*/ 613664 h 613664"/>
                <a:gd name="connsiteX0" fmla="*/ 773588 w 773588"/>
                <a:gd name="connsiteY0" fmla="*/ 52832 h 613664"/>
                <a:gd name="connsiteX1" fmla="*/ 111760 w 773588"/>
                <a:gd name="connsiteY1" fmla="*/ 326368 h 613664"/>
                <a:gd name="connsiteX2" fmla="*/ 103028 w 773588"/>
                <a:gd name="connsiteY2" fmla="*/ 613664 h 613664"/>
                <a:gd name="connsiteX0" fmla="*/ 773588 w 773588"/>
                <a:gd name="connsiteY0" fmla="*/ 0 h 560832"/>
                <a:gd name="connsiteX1" fmla="*/ 111760 w 773588"/>
                <a:gd name="connsiteY1" fmla="*/ 273536 h 560832"/>
                <a:gd name="connsiteX2" fmla="*/ 103028 w 773588"/>
                <a:gd name="connsiteY2" fmla="*/ 560832 h 560832"/>
                <a:gd name="connsiteX0" fmla="*/ 773588 w 773588"/>
                <a:gd name="connsiteY0" fmla="*/ 0 h 560832"/>
                <a:gd name="connsiteX1" fmla="*/ 111760 w 773588"/>
                <a:gd name="connsiteY1" fmla="*/ 273536 h 560832"/>
                <a:gd name="connsiteX2" fmla="*/ 103028 w 773588"/>
                <a:gd name="connsiteY2" fmla="*/ 560832 h 560832"/>
                <a:gd name="connsiteX0" fmla="*/ 704834 w 704834"/>
                <a:gd name="connsiteY0" fmla="*/ 0 h 560832"/>
                <a:gd name="connsiteX1" fmla="*/ 43006 w 704834"/>
                <a:gd name="connsiteY1" fmla="*/ 273536 h 560832"/>
                <a:gd name="connsiteX2" fmla="*/ 34274 w 704834"/>
                <a:gd name="connsiteY2" fmla="*/ 560832 h 560832"/>
                <a:gd name="connsiteX0" fmla="*/ 761428 w 761428"/>
                <a:gd name="connsiteY0" fmla="*/ 0 h 560832"/>
                <a:gd name="connsiteX1" fmla="*/ 99600 w 761428"/>
                <a:gd name="connsiteY1" fmla="*/ 273536 h 560832"/>
                <a:gd name="connsiteX2" fmla="*/ 90868 w 761428"/>
                <a:gd name="connsiteY2" fmla="*/ 560832 h 560832"/>
                <a:gd name="connsiteX0" fmla="*/ 819736 w 819736"/>
                <a:gd name="connsiteY0" fmla="*/ 0 h 560832"/>
                <a:gd name="connsiteX1" fmla="*/ 157908 w 819736"/>
                <a:gd name="connsiteY1" fmla="*/ 273536 h 560832"/>
                <a:gd name="connsiteX2" fmla="*/ 149176 w 819736"/>
                <a:gd name="connsiteY2" fmla="*/ 560832 h 560832"/>
                <a:gd name="connsiteX0" fmla="*/ 819736 w 819736"/>
                <a:gd name="connsiteY0" fmla="*/ 0 h 609010"/>
                <a:gd name="connsiteX1" fmla="*/ 157908 w 819736"/>
                <a:gd name="connsiteY1" fmla="*/ 273536 h 609010"/>
                <a:gd name="connsiteX2" fmla="*/ 57720 w 819736"/>
                <a:gd name="connsiteY2" fmla="*/ 609010 h 60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736" h="609010">
                  <a:moveTo>
                    <a:pt x="819736" y="0"/>
                  </a:moveTo>
                  <a:cubicBezTo>
                    <a:pt x="358960" y="103554"/>
                    <a:pt x="319180" y="109944"/>
                    <a:pt x="157908" y="273536"/>
                  </a:cubicBezTo>
                  <a:cubicBezTo>
                    <a:pt x="0" y="454204"/>
                    <a:pt x="59175" y="561127"/>
                    <a:pt x="57720" y="609010"/>
                  </a:cubicBezTo>
                </a:path>
              </a:pathLst>
            </a:custGeom>
            <a:ln w="50800"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>
                <a:rot lat="21299999" lon="1500000" rev="0"/>
              </a:camera>
              <a:lightRig rig="threePt" dir="t"/>
            </a:scene3d>
            <a:sp3d extrusionH="50800">
              <a:bevelT/>
              <a:bevelB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1" name="Szövegdoboz 40"/>
          <p:cNvSpPr txBox="1"/>
          <p:nvPr/>
        </p:nvSpPr>
        <p:spPr>
          <a:xfrm>
            <a:off x="7000892" y="5786454"/>
            <a:ext cx="88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Hálózat</a:t>
            </a:r>
            <a:endParaRPr lang="hu-HU" dirty="0"/>
          </a:p>
        </p:txBody>
      </p:sp>
      <p:sp>
        <p:nvSpPr>
          <p:cNvPr id="42" name="Téglalap 41"/>
          <p:cNvSpPr/>
          <p:nvPr/>
        </p:nvSpPr>
        <p:spPr>
          <a:xfrm>
            <a:off x="857224" y="3071810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Szolgáltatások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„szerver”?</a:t>
            </a:r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4357686" y="857232"/>
            <a:ext cx="4286280" cy="5429288"/>
          </a:xfrm>
          <a:prstGeom prst="wedgeRoundRectCallout">
            <a:avLst>
              <a:gd name="adj1" fmla="val -64209"/>
              <a:gd name="adj2" fmla="val 25896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57224" y="4643446"/>
            <a:ext cx="2857520" cy="64294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Operációs rendszer</a:t>
            </a:r>
          </a:p>
        </p:txBody>
      </p:sp>
      <p:sp>
        <p:nvSpPr>
          <p:cNvPr id="27" name="Téglalap 26"/>
          <p:cNvSpPr/>
          <p:nvPr/>
        </p:nvSpPr>
        <p:spPr>
          <a:xfrm>
            <a:off x="857224" y="5429264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28" name="Téglalap 27"/>
          <p:cNvSpPr/>
          <p:nvPr/>
        </p:nvSpPr>
        <p:spPr>
          <a:xfrm>
            <a:off x="857224" y="3857628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4714876" y="1000108"/>
            <a:ext cx="372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Operációs rendszer szintű erőforrások</a:t>
            </a:r>
            <a:endParaRPr lang="hu-HU" dirty="0"/>
          </a:p>
        </p:txBody>
      </p:sp>
      <p:sp>
        <p:nvSpPr>
          <p:cNvPr id="30" name="Henger 29"/>
          <p:cNvSpPr/>
          <p:nvPr/>
        </p:nvSpPr>
        <p:spPr>
          <a:xfrm>
            <a:off x="5143504" y="4286256"/>
            <a:ext cx="857256" cy="857256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2" name="Átellenes sarkain kerekített téglalap 31"/>
          <p:cNvSpPr/>
          <p:nvPr/>
        </p:nvSpPr>
        <p:spPr>
          <a:xfrm>
            <a:off x="4643438" y="2214554"/>
            <a:ext cx="1143008" cy="714380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Folyamat</a:t>
            </a:r>
          </a:p>
        </p:txBody>
      </p:sp>
      <p:sp>
        <p:nvSpPr>
          <p:cNvPr id="33" name="Folyamatábra: Belső tárolás 32"/>
          <p:cNvSpPr/>
          <p:nvPr/>
        </p:nvSpPr>
        <p:spPr>
          <a:xfrm>
            <a:off x="4643438" y="3071810"/>
            <a:ext cx="1214446" cy="857256"/>
          </a:xfrm>
          <a:prstGeom prst="flowChartInternalStorag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Virtuális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</a:rPr>
              <a:t>Memória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4929190" y="5214950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Fájlrendszer</a:t>
            </a:r>
            <a:endParaRPr lang="hu-HU" dirty="0"/>
          </a:p>
        </p:txBody>
      </p:sp>
      <p:sp>
        <p:nvSpPr>
          <p:cNvPr id="35" name="Átellenes sarkain kerekített téglalap 34"/>
          <p:cNvSpPr/>
          <p:nvPr/>
        </p:nvSpPr>
        <p:spPr>
          <a:xfrm>
            <a:off x="7000892" y="2214554"/>
            <a:ext cx="1143008" cy="714380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Folyamat</a:t>
            </a:r>
          </a:p>
        </p:txBody>
      </p:sp>
      <p:sp>
        <p:nvSpPr>
          <p:cNvPr id="37" name="Balra-jobbra nyíl 36"/>
          <p:cNvSpPr/>
          <p:nvPr/>
        </p:nvSpPr>
        <p:spPr>
          <a:xfrm>
            <a:off x="5929322" y="2357430"/>
            <a:ext cx="1000132" cy="357190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715008" y="1428736"/>
            <a:ext cx="199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Folyamatok közötti </a:t>
            </a:r>
            <a:br>
              <a:rPr lang="hu-HU" dirty="0" smtClean="0"/>
            </a:br>
            <a:r>
              <a:rPr lang="hu-HU" dirty="0" smtClean="0"/>
              <a:t>kommunikáció</a:t>
            </a:r>
            <a:endParaRPr lang="hu-HU" dirty="0"/>
          </a:p>
        </p:txBody>
      </p:sp>
      <p:cxnSp>
        <p:nvCxnSpPr>
          <p:cNvPr id="40" name="Egyenes összekötő 39"/>
          <p:cNvCxnSpPr>
            <a:stCxn id="38" idx="2"/>
            <a:endCxn id="37" idx="1"/>
          </p:cNvCxnSpPr>
          <p:nvPr/>
        </p:nvCxnSpPr>
        <p:spPr>
          <a:xfrm rot="5400000">
            <a:off x="6386281" y="2118175"/>
            <a:ext cx="371661" cy="28544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5" name="Balra-jobbra nyíl 44"/>
          <p:cNvSpPr/>
          <p:nvPr/>
        </p:nvSpPr>
        <p:spPr>
          <a:xfrm>
            <a:off x="8143868" y="2428868"/>
            <a:ext cx="1000132" cy="357190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7072330" y="3143248"/>
            <a:ext cx="1551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Hálózati </a:t>
            </a:r>
            <a:br>
              <a:rPr lang="hu-HU" dirty="0" smtClean="0"/>
            </a:br>
            <a:r>
              <a:rPr lang="hu-HU" dirty="0" smtClean="0"/>
              <a:t>kommunikáció</a:t>
            </a:r>
          </a:p>
          <a:p>
            <a:pPr algn="ctr"/>
            <a:r>
              <a:rPr lang="hu-HU" dirty="0" smtClean="0"/>
              <a:t>a külvilággal</a:t>
            </a:r>
            <a:endParaRPr lang="hu-HU" dirty="0"/>
          </a:p>
        </p:txBody>
      </p:sp>
      <p:cxnSp>
        <p:nvCxnSpPr>
          <p:cNvPr id="50" name="Egyenes összekötő 49"/>
          <p:cNvCxnSpPr>
            <a:stCxn id="46" idx="0"/>
            <a:endCxn id="45" idx="5"/>
          </p:cNvCxnSpPr>
          <p:nvPr/>
        </p:nvCxnSpPr>
        <p:spPr>
          <a:xfrm rot="5400000" flipH="1" flipV="1">
            <a:off x="8022768" y="2522082"/>
            <a:ext cx="446487" cy="79584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2" name="Téglalap 51"/>
          <p:cNvSpPr/>
          <p:nvPr/>
        </p:nvSpPr>
        <p:spPr>
          <a:xfrm>
            <a:off x="4714876" y="5643578"/>
            <a:ext cx="3500462" cy="50006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Rendszermag (kernel)</a:t>
            </a:r>
          </a:p>
        </p:txBody>
      </p:sp>
      <p:sp>
        <p:nvSpPr>
          <p:cNvPr id="53" name="Lekerekített téglalap feliratnak 52"/>
          <p:cNvSpPr/>
          <p:nvPr/>
        </p:nvSpPr>
        <p:spPr>
          <a:xfrm>
            <a:off x="6357950" y="4143380"/>
            <a:ext cx="2214578" cy="1285884"/>
          </a:xfrm>
          <a:prstGeom prst="wedgeRoundRectCallout">
            <a:avLst>
              <a:gd name="adj1" fmla="val -68872"/>
              <a:gd name="adj2" fmla="val -17957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Konfigurációs állományok,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programkönyvtárak, adatok</a:t>
            </a:r>
          </a:p>
        </p:txBody>
      </p:sp>
      <p:sp>
        <p:nvSpPr>
          <p:cNvPr id="58" name="Téglalap 57"/>
          <p:cNvSpPr/>
          <p:nvPr/>
        </p:nvSpPr>
        <p:spPr>
          <a:xfrm>
            <a:off x="857224" y="3071810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Szolgáltatások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„szerver”?</a:t>
            </a:r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4357686" y="857232"/>
            <a:ext cx="4286280" cy="5429288"/>
          </a:xfrm>
          <a:prstGeom prst="wedgeRoundRectCallout">
            <a:avLst>
              <a:gd name="adj1" fmla="val -64209"/>
              <a:gd name="adj2" fmla="val 13096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857224" y="3857628"/>
            <a:ext cx="2857520" cy="64294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27" name="Téglalap 26"/>
          <p:cNvSpPr/>
          <p:nvPr/>
        </p:nvSpPr>
        <p:spPr>
          <a:xfrm>
            <a:off x="857224" y="5429264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Hardver</a:t>
            </a:r>
          </a:p>
        </p:txBody>
      </p:sp>
      <p:sp>
        <p:nvSpPr>
          <p:cNvPr id="28" name="Téglalap 27"/>
          <p:cNvSpPr/>
          <p:nvPr/>
        </p:nvSpPr>
        <p:spPr>
          <a:xfrm>
            <a:off x="857224" y="4643446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Operációs rendszer</a:t>
            </a:r>
          </a:p>
        </p:txBody>
      </p:sp>
      <p:sp>
        <p:nvSpPr>
          <p:cNvPr id="21" name="Átellenes sarkain kerekített téglalap 20"/>
          <p:cNvSpPr/>
          <p:nvPr/>
        </p:nvSpPr>
        <p:spPr>
          <a:xfrm>
            <a:off x="5500694" y="2000240"/>
            <a:ext cx="1714512" cy="1357322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Folyamat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(szerver)</a:t>
            </a:r>
          </a:p>
        </p:txBody>
      </p:sp>
      <p:sp>
        <p:nvSpPr>
          <p:cNvPr id="22" name="Sávnyíl 21"/>
          <p:cNvSpPr/>
          <p:nvPr/>
        </p:nvSpPr>
        <p:spPr>
          <a:xfrm>
            <a:off x="4714876" y="2357430"/>
            <a:ext cx="500066" cy="571504"/>
          </a:xfrm>
          <a:prstGeom prst="chevro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4429124" y="3000372"/>
            <a:ext cx="113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Kapcsolat </a:t>
            </a:r>
            <a:br>
              <a:rPr lang="hu-HU" dirty="0" smtClean="0"/>
            </a:br>
            <a:r>
              <a:rPr lang="hu-HU" dirty="0" smtClean="0"/>
              <a:t>fogadás</a:t>
            </a:r>
            <a:endParaRPr lang="hu-HU" dirty="0"/>
          </a:p>
        </p:txBody>
      </p:sp>
      <p:sp>
        <p:nvSpPr>
          <p:cNvPr id="25" name="Folyamatábra: Feldolgozás 24"/>
          <p:cNvSpPr/>
          <p:nvPr/>
        </p:nvSpPr>
        <p:spPr>
          <a:xfrm>
            <a:off x="5500694" y="4357694"/>
            <a:ext cx="1428760" cy="928694"/>
          </a:xfrm>
          <a:prstGeom prst="flowChartProcess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Folyamatábra: Feldolgozás 30"/>
          <p:cNvSpPr/>
          <p:nvPr/>
        </p:nvSpPr>
        <p:spPr>
          <a:xfrm>
            <a:off x="5643570" y="4500570"/>
            <a:ext cx="1428760" cy="928694"/>
          </a:xfrm>
          <a:prstGeom prst="flowChartProcess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Folyamatábra: Feldolgozás 35"/>
          <p:cNvSpPr/>
          <p:nvPr/>
        </p:nvSpPr>
        <p:spPr>
          <a:xfrm>
            <a:off x="5795970" y="4652970"/>
            <a:ext cx="1428760" cy="928694"/>
          </a:xfrm>
          <a:prstGeom prst="flowChartProcess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Program-könyvtár</a:t>
            </a:r>
          </a:p>
        </p:txBody>
      </p:sp>
      <p:cxnSp>
        <p:nvCxnSpPr>
          <p:cNvPr id="41" name="Egyenes összekötő nyíllal 40"/>
          <p:cNvCxnSpPr/>
          <p:nvPr/>
        </p:nvCxnSpPr>
        <p:spPr>
          <a:xfrm rot="5400000">
            <a:off x="5357818" y="385762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>
            <a:stCxn id="25" idx="0"/>
          </p:cNvCxnSpPr>
          <p:nvPr/>
        </p:nvCxnSpPr>
        <p:spPr>
          <a:xfrm rot="5400000" flipH="1" flipV="1">
            <a:off x="5715008" y="385762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8" name="Szövegdoboz 47"/>
          <p:cNvSpPr txBox="1"/>
          <p:nvPr/>
        </p:nvSpPr>
        <p:spPr>
          <a:xfrm>
            <a:off x="6357950" y="3714752"/>
            <a:ext cx="124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API hívások</a:t>
            </a:r>
            <a:endParaRPr lang="hu-HU" dirty="0"/>
          </a:p>
        </p:txBody>
      </p:sp>
      <p:sp>
        <p:nvSpPr>
          <p:cNvPr id="49" name="Jobbra nyíl 48"/>
          <p:cNvSpPr/>
          <p:nvPr/>
        </p:nvSpPr>
        <p:spPr>
          <a:xfrm>
            <a:off x="7358082" y="2500306"/>
            <a:ext cx="785818" cy="357190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7000892" y="3000372"/>
            <a:ext cx="164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smtClean="0"/>
              <a:t>Kapcsolat </a:t>
            </a:r>
            <a:br>
              <a:rPr lang="hu-HU" dirty="0" smtClean="0"/>
            </a:br>
            <a:r>
              <a:rPr lang="hu-HU" dirty="0" smtClean="0"/>
              <a:t>kezdeményezés</a:t>
            </a:r>
          </a:p>
        </p:txBody>
      </p:sp>
      <p:sp>
        <p:nvSpPr>
          <p:cNvPr id="53" name="Lekerekített téglalap feliratnak 52"/>
          <p:cNvSpPr/>
          <p:nvPr/>
        </p:nvSpPr>
        <p:spPr>
          <a:xfrm>
            <a:off x="1214414" y="2143116"/>
            <a:ext cx="1928826" cy="857256"/>
          </a:xfrm>
          <a:prstGeom prst="wedgeRoundRectCallout">
            <a:avLst>
              <a:gd name="adj1" fmla="val 133399"/>
              <a:gd name="adj2" fmla="val -9749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Szolgáltatás elérési pont</a:t>
            </a:r>
          </a:p>
        </p:txBody>
      </p:sp>
      <p:sp>
        <p:nvSpPr>
          <p:cNvPr id="54" name="Lekerekített téglalap feliratnak 53"/>
          <p:cNvSpPr/>
          <p:nvPr/>
        </p:nvSpPr>
        <p:spPr>
          <a:xfrm>
            <a:off x="1214414" y="785794"/>
            <a:ext cx="1928826" cy="1071570"/>
          </a:xfrm>
          <a:prstGeom prst="wedgeRoundRectCallout">
            <a:avLst>
              <a:gd name="adj1" fmla="val 277517"/>
              <a:gd name="adj2" fmla="val 117113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Technikai szolgáltatás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igénybevétel</a:t>
            </a:r>
          </a:p>
        </p:txBody>
      </p:sp>
      <p:sp>
        <p:nvSpPr>
          <p:cNvPr id="55" name="Henger 54"/>
          <p:cNvSpPr/>
          <p:nvPr/>
        </p:nvSpPr>
        <p:spPr>
          <a:xfrm>
            <a:off x="7643834" y="4429132"/>
            <a:ext cx="857256" cy="1143008"/>
          </a:xfrm>
          <a:prstGeom prst="ca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6" name="Balra-jobbra nyíl 55"/>
          <p:cNvSpPr/>
          <p:nvPr/>
        </p:nvSpPr>
        <p:spPr>
          <a:xfrm>
            <a:off x="7286644" y="4857760"/>
            <a:ext cx="357190" cy="214314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7" name="Lekerekített téglalap feliratnak 56"/>
          <p:cNvSpPr/>
          <p:nvPr/>
        </p:nvSpPr>
        <p:spPr>
          <a:xfrm>
            <a:off x="3571868" y="5572140"/>
            <a:ext cx="1928826" cy="857256"/>
          </a:xfrm>
          <a:prstGeom prst="wedgeRoundRectCallout">
            <a:avLst>
              <a:gd name="adj1" fmla="val 146673"/>
              <a:gd name="adj2" fmla="val -106459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Erőforrás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használat</a:t>
            </a:r>
          </a:p>
        </p:txBody>
      </p:sp>
      <p:sp>
        <p:nvSpPr>
          <p:cNvPr id="58" name="Téglalap 57"/>
          <p:cNvSpPr/>
          <p:nvPr/>
        </p:nvSpPr>
        <p:spPr>
          <a:xfrm>
            <a:off x="857224" y="3071810"/>
            <a:ext cx="285752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Szolgáltatások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</p:bldLst>
  </p:timing>
</p:sld>
</file>

<file path=ppt/theme/theme1.xml><?xml version="1.0" encoding="utf-8"?>
<a:theme xmlns:a="http://schemas.openxmlformats.org/drawingml/2006/main" name="bme_ftsrg_hun_micskei_v7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</TotalTime>
  <Words>2131</Words>
  <Application>Microsoft Office PowerPoint</Application>
  <PresentationFormat>Diavetítés a képernyőre (4:3 oldalarány)</PresentationFormat>
  <Paragraphs>503</Paragraphs>
  <Slides>37</Slides>
  <Notes>37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bme_ftsrg_hun_micskei_v7</vt:lpstr>
      <vt:lpstr>Infrastruktúra alapelemek</vt:lpstr>
      <vt:lpstr>Tartalom</vt:lpstr>
      <vt:lpstr>Példarendszer</vt:lpstr>
      <vt:lpstr>Mi az a „szerver”?</vt:lpstr>
      <vt:lpstr>Szolgáltatás</vt:lpstr>
      <vt:lpstr>Szolgáltatások és erőforrások</vt:lpstr>
      <vt:lpstr>Mi az a „szerver”?</vt:lpstr>
      <vt:lpstr>Mi az a „szerver”?</vt:lpstr>
      <vt:lpstr>Mi az a „szerver”?</vt:lpstr>
      <vt:lpstr>Mi az a „szerver”?</vt:lpstr>
      <vt:lpstr>Tartalom</vt:lpstr>
      <vt:lpstr>PowerPoint bemutató</vt:lpstr>
      <vt:lpstr>Hálózatok ismétlés</vt:lpstr>
      <vt:lpstr>Hálózatok ismétlés</vt:lpstr>
      <vt:lpstr>Példarendszer</vt:lpstr>
      <vt:lpstr>A félév során használt példarendszer</vt:lpstr>
      <vt:lpstr>Hálózatok ismétlés</vt:lpstr>
      <vt:lpstr>Külső és Belső hálózat</vt:lpstr>
      <vt:lpstr>Külső és Belső hálózat</vt:lpstr>
      <vt:lpstr>Külső és Belső hálózat</vt:lpstr>
      <vt:lpstr>Hálózatok ismétlés</vt:lpstr>
      <vt:lpstr>Socket programozás primitívek</vt:lpstr>
      <vt:lpstr>Tartalom</vt:lpstr>
      <vt:lpstr>Hogyan jutunk be?</vt:lpstr>
      <vt:lpstr>PowerPoint bemutató</vt:lpstr>
      <vt:lpstr>Hogyan érhetjük el távolról a gépeinket?</vt:lpstr>
      <vt:lpstr>Távoli hozzáférés megvalósítási lehetőségek</vt:lpstr>
      <vt:lpstr>Távoli hozzáférés megvalósítási lehetőségek</vt:lpstr>
      <vt:lpstr>Távoli hozzáférés megvalósítási lehetőségek</vt:lpstr>
      <vt:lpstr>Távoli hozzáférés megvalósítási lehetőségek</vt:lpstr>
      <vt:lpstr>PowerPoint bemutató</vt:lpstr>
      <vt:lpstr>PowerPoint bemutató</vt:lpstr>
      <vt:lpstr>PowerPoint bemutató</vt:lpstr>
      <vt:lpstr>Távoli hozzáférés megvalósítási lehetőségek</vt:lpstr>
      <vt:lpstr>Összefoglalás</vt:lpstr>
      <vt:lpstr>Hogyan próbálhatom ki: virtuális gépek</vt:lpstr>
      <vt:lpstr>Hogyan próbálhatom ki: Microsoft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Infrastruktúra alapelemek</dc:title>
  <dc:creator>Micskei Zoltán</dc:creator>
  <cp:lastModifiedBy>Micskei Zoltán</cp:lastModifiedBy>
  <cp:revision>167</cp:revision>
  <dcterms:created xsi:type="dcterms:W3CDTF">2009-01-28T13:20:49Z</dcterms:created>
  <dcterms:modified xsi:type="dcterms:W3CDTF">2011-02-15T16:10:19Z</dcterms:modified>
</cp:coreProperties>
</file>