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7" r:id="rId3"/>
    <p:sldId id="298" r:id="rId4"/>
    <p:sldId id="299" r:id="rId5"/>
    <p:sldId id="264" r:id="rId6"/>
    <p:sldId id="265" r:id="rId7"/>
    <p:sldId id="266" r:id="rId8"/>
    <p:sldId id="267" r:id="rId9"/>
    <p:sldId id="291" r:id="rId10"/>
    <p:sldId id="292" r:id="rId11"/>
    <p:sldId id="296" r:id="rId12"/>
    <p:sldId id="268" r:id="rId13"/>
    <p:sldId id="293" r:id="rId14"/>
    <p:sldId id="294" r:id="rId15"/>
    <p:sldId id="295" r:id="rId16"/>
    <p:sldId id="277" r:id="rId17"/>
    <p:sldId id="279" r:id="rId18"/>
    <p:sldId id="278" r:id="rId19"/>
    <p:sldId id="280" r:id="rId20"/>
    <p:sldId id="281" r:id="rId21"/>
    <p:sldId id="282" r:id="rId22"/>
    <p:sldId id="283" r:id="rId23"/>
    <p:sldId id="269" r:id="rId24"/>
    <p:sldId id="270" r:id="rId25"/>
    <p:sldId id="272" r:id="rId26"/>
    <p:sldId id="284" r:id="rId27"/>
    <p:sldId id="273" r:id="rId28"/>
    <p:sldId id="275" r:id="rId29"/>
    <p:sldId id="287" r:id="rId30"/>
    <p:sldId id="274" r:id="rId31"/>
    <p:sldId id="288" r:id="rId32"/>
    <p:sldId id="285" r:id="rId33"/>
    <p:sldId id="289" r:id="rId34"/>
    <p:sldId id="276" r:id="rId35"/>
    <p:sldId id="290" r:id="rId36"/>
    <p:sldId id="286" r:id="rId37"/>
    <p:sldId id="261" r:id="rId38"/>
    <p:sldId id="262" r:id="rId3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2536"/>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33" autoAdjust="0"/>
  </p:normalViewPr>
  <p:slideViewPr>
    <p:cSldViewPr>
      <p:cViewPr>
        <p:scale>
          <a:sx n="80" d="100"/>
          <a:sy n="80" d="100"/>
        </p:scale>
        <p:origin x="-1866"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2D4CF-7E0B-4DAE-A87C-C1F6FC9C56E1}" type="datetimeFigureOut">
              <a:rPr lang="hu-HU" smtClean="0"/>
              <a:pPr/>
              <a:t>2011.03.02.</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6C690-4F62-4AFC-8745-06DC9BF07935}" type="slidenum">
              <a:rPr lang="hu-HU" smtClean="0"/>
              <a:pPr/>
              <a:t>‹#›</a:t>
            </a:fld>
            <a:endParaRPr lang="hu-HU"/>
          </a:p>
        </p:txBody>
      </p:sp>
    </p:spTree>
    <p:extLst>
      <p:ext uri="{BB962C8B-B14F-4D97-AF65-F5344CB8AC3E}">
        <p14:creationId xmlns:p14="http://schemas.microsoft.com/office/powerpoint/2010/main" val="319333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Utolsó módosítás: </a:t>
            </a:r>
            <a:r>
              <a:rPr lang="hu-HU" dirty="0" smtClean="0"/>
              <a:t>2011. 03. 02.</a:t>
            </a:r>
            <a:endParaRPr lang="hu-HU" dirty="0" smtClean="0"/>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a:t>
            </a:r>
            <a:r>
              <a:rPr lang="hu-HU" dirty="0" err="1" smtClean="0"/>
              <a:t>Scrum</a:t>
            </a:r>
            <a:r>
              <a:rPr lang="hu-HU" dirty="0" smtClean="0"/>
              <a:t> agilis fejlesztési folyamat</a:t>
            </a:r>
            <a:r>
              <a:rPr lang="hu-HU" baseline="0" dirty="0" smtClean="0"/>
              <a:t> az </a:t>
            </a:r>
            <a:r>
              <a:rPr lang="hu-HU" baseline="0" dirty="0" err="1" smtClean="0"/>
              <a:t>Eclipse</a:t>
            </a:r>
            <a:r>
              <a:rPr lang="hu-HU" baseline="0" dirty="0" smtClean="0"/>
              <a:t> </a:t>
            </a:r>
            <a:r>
              <a:rPr lang="hu-HU" baseline="0" dirty="0" err="1" smtClean="0"/>
              <a:t>Process</a:t>
            </a:r>
            <a:r>
              <a:rPr lang="hu-HU" baseline="0" dirty="0" smtClean="0"/>
              <a:t> Framework-öt (EPF) használja a </a:t>
            </a:r>
            <a:r>
              <a:rPr lang="hu-HU" baseline="0" dirty="0" err="1" smtClean="0"/>
              <a:t>Scrum</a:t>
            </a:r>
            <a:r>
              <a:rPr lang="hu-HU" baseline="0" dirty="0" smtClean="0"/>
              <a:t> megadására:</a:t>
            </a:r>
          </a:p>
          <a:p>
            <a:r>
              <a:rPr lang="hu-HU" dirty="0" smtClean="0"/>
              <a:t>http://www.eclipse.org/epf/downloads/scrum/scrum_downloads.php</a:t>
            </a:r>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15</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19</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20</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u-HU" dirty="0" smtClean="0"/>
              <a:t>Ez</a:t>
            </a:r>
            <a:r>
              <a:rPr lang="hu-HU" baseline="0" dirty="0" smtClean="0"/>
              <a:t> az ITIL öt fő területe.</a:t>
            </a: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8C64E4-7EA8-4A8F-9E43-10843938BA2C}" type="slidenum">
              <a:rPr lang="en-GB" smtClean="0"/>
              <a:pPr/>
              <a:t>23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ITIL rengeteg</a:t>
            </a:r>
            <a:r>
              <a:rPr lang="hu-HU" baseline="0" dirty="0" smtClean="0"/>
              <a:t> területet lefed, ebből a félév folyamán csak néhánnyal fogunk foglalkozni. Érdemes egyszer átolvasni az összes terület nevét, csak hogy képet kapjunk arról, hogy mi mindenre kell gondolni akkor, ha egy komplex rendszert akarunk felépíteni és üzemeltetni.</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9A741A-EABB-4CBC-BF4E-FA9B0ED43B69}" type="slidenum">
              <a:rPr lang="en-GB" smtClean="0"/>
              <a:pPr/>
              <a:t>25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ITUP részletesen definiál folyamatokat, és megadja, hogy ehhez milyen szereplők</a:t>
            </a:r>
            <a:r>
              <a:rPr lang="hu-HU" baseline="0" dirty="0" smtClean="0"/>
              <a:t> tartoznak, milyen elemeket dokumentumokat kell elkészíteni, és milyen eszközöket lehet </a:t>
            </a:r>
            <a:r>
              <a:rPr lang="hu-HU" baseline="0" dirty="0" smtClean="0"/>
              <a:t>használni.</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27</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a:t>
            </a:r>
            <a:r>
              <a:rPr lang="hu-HU" dirty="0" err="1" smtClean="0"/>
              <a:t>ITUP-ban</a:t>
            </a:r>
            <a:r>
              <a:rPr lang="hu-HU" dirty="0" smtClean="0"/>
              <a:t> definiált</a:t>
            </a:r>
            <a:r>
              <a:rPr lang="hu-HU" baseline="0" dirty="0" smtClean="0"/>
              <a:t> változáskezelés folyamat egy részlete látható az ábrán. </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28</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Egy összetett forgatókönyv, hogya</a:t>
            </a:r>
            <a:r>
              <a:rPr lang="hu-HU" baseline="0" dirty="0" smtClean="0"/>
              <a:t>n</a:t>
            </a:r>
            <a:r>
              <a:rPr lang="hu-HU" dirty="0" smtClean="0"/>
              <a:t> kell eg</a:t>
            </a:r>
            <a:r>
              <a:rPr lang="hu-HU" baseline="0" dirty="0" smtClean="0"/>
              <a:t>y új alkalmazást megvalósítani és bevezetni:</a:t>
            </a:r>
          </a:p>
          <a:p>
            <a:pPr>
              <a:buFontTx/>
              <a:buChar char="-"/>
            </a:pPr>
            <a:r>
              <a:rPr lang="hu-HU" baseline="0" dirty="0" smtClean="0"/>
              <a:t>figyeljük meg a kapcsolatot a fejlesztési folyamatokkal, azoknak természetes folytatása az üzemeltetési folyamat</a:t>
            </a:r>
          </a:p>
          <a:p>
            <a:pPr>
              <a:buFontTx/>
              <a:buChar char="-"/>
            </a:pPr>
            <a:r>
              <a:rPr lang="hu-HU" dirty="0" smtClean="0"/>
              <a:t>a </a:t>
            </a:r>
            <a:r>
              <a:rPr lang="hu-HU" dirty="0" err="1" smtClean="0"/>
              <a:t>Change</a:t>
            </a:r>
            <a:r>
              <a:rPr lang="hu-HU" baseline="0" dirty="0" smtClean="0"/>
              <a:t> Management résznél jól látszik, hogy milyen szereplők, dokumentumok és eszközök kapcsolódnak egy folyamathoz</a:t>
            </a:r>
          </a:p>
          <a:p>
            <a:pPr>
              <a:buFontTx/>
              <a:buChar char="-"/>
            </a:pP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29</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Vigyázzunk,</a:t>
            </a:r>
            <a:r>
              <a:rPr lang="hu-HU" baseline="0" dirty="0" smtClean="0"/>
              <a:t> a MOF rövidítés még legalább kétszer, más értelemben előkerül a tárgyban!</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30</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Sokféle folyamattal</a:t>
            </a:r>
            <a:r>
              <a:rPr lang="hu-HU" baseline="0" dirty="0" smtClean="0"/>
              <a:t> találkozhatunk egy informatikai rendszerben, ezek kezelésére alapvetően mind-mind más módszereket, eszközöket dolgoztak ki, de majd látni fogjuk, hogy az alapelv mindenhol hasonló.</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6</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Látszik, hogy az eddigiekhez</a:t>
            </a:r>
            <a:r>
              <a:rPr lang="hu-HU" baseline="0" dirty="0" smtClean="0"/>
              <a:t> nagyon hasonló fogalmakkal dolgozik a MOF is.</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31</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Fontos az</a:t>
            </a:r>
            <a:r>
              <a:rPr lang="hu-HU" baseline="0" dirty="0" smtClean="0"/>
              <a:t> IT rendszerünk megfelelő értékelése, ebben segítenek a különböző érettségi/</a:t>
            </a:r>
            <a:r>
              <a:rPr lang="hu-HU" baseline="0" dirty="0" err="1" smtClean="0"/>
              <a:t>optimalizációs</a:t>
            </a:r>
            <a:r>
              <a:rPr lang="hu-HU" baseline="0" dirty="0" smtClean="0"/>
              <a:t> modellek.</a:t>
            </a:r>
          </a:p>
          <a:p>
            <a:r>
              <a:rPr lang="hu-HU" baseline="0" dirty="0" smtClean="0"/>
              <a:t>Mindegyik egy iteratív ciklust ír le, amiben folyamatosan értékeljük, javítjuk a rendszerünket.</a:t>
            </a:r>
          </a:p>
          <a:p>
            <a:endParaRPr lang="hu-HU" baseline="0" dirty="0" smtClean="0"/>
          </a:p>
          <a:p>
            <a:r>
              <a:rPr lang="hu-HU" baseline="0" dirty="0" smtClean="0"/>
              <a:t>Nagyon fontos, hogy mindig csak az aktuális érettségi szintnek megfelelő eszközöket, technikákat próbáljuk bevezetni vagy használni. Teljesen felesleges egy komplex incidenskezelő és jelentéskészítő rendszert elkezdeni bevezetni, ha a munkatársak mindig inkább szóban mondják a gondjaikat, és még arra se lehet rávenni őket, hogy ilyenkor egy </a:t>
            </a:r>
            <a:r>
              <a:rPr lang="hu-HU" baseline="0" dirty="0" err="1" smtClean="0"/>
              <a:t>emailt</a:t>
            </a:r>
            <a:r>
              <a:rPr lang="hu-HU" baseline="0" dirty="0" smtClean="0"/>
              <a:t> írjanak legalább.</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33</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34F516A-5AE0-4071-8323-39E46B0A0ECA}" type="slidenum">
              <a:rPr lang="en-GB"/>
              <a:pPr/>
              <a:t>34</a:t>
            </a:fld>
            <a:endParaRPr lang="en-GB"/>
          </a:p>
        </p:txBody>
      </p:sp>
      <p:sp>
        <p:nvSpPr>
          <p:cNvPr id="82945" name="Text Box 1"/>
          <p:cNvSpPr txBox="1">
            <a:spLocks noChangeArrowheads="1"/>
          </p:cNvSpPr>
          <p:nvPr/>
        </p:nvSpPr>
        <p:spPr bwMode="auto">
          <a:xfrm>
            <a:off x="1153653" y="687484"/>
            <a:ext cx="4552252" cy="3429587"/>
          </a:xfrm>
          <a:prstGeom prst="rect">
            <a:avLst/>
          </a:prstGeom>
          <a:solidFill>
            <a:srgbClr val="FFFFFF"/>
          </a:solidFill>
          <a:ln w="9525">
            <a:solidFill>
              <a:srgbClr val="000000"/>
            </a:solidFill>
            <a:miter lim="800000"/>
            <a:headEnd/>
            <a:tailEnd/>
          </a:ln>
          <a:effectLst/>
        </p:spPr>
        <p:txBody>
          <a:bodyPr wrap="none" lIns="90023" tIns="45011" rIns="90023" bIns="45011" anchor="ctr"/>
          <a:lstStyle/>
          <a:p>
            <a:endParaRPr lang="hu-HU"/>
          </a:p>
        </p:txBody>
      </p:sp>
      <p:sp>
        <p:nvSpPr>
          <p:cNvPr id="82946" name="Text Box 2"/>
          <p:cNvSpPr txBox="1">
            <a:spLocks noGrp="1" noChangeArrowheads="1"/>
          </p:cNvSpPr>
          <p:nvPr>
            <p:ph type="body"/>
          </p:nvPr>
        </p:nvSpPr>
        <p:spPr bwMode="auto">
          <a:xfrm>
            <a:off x="685956" y="4344144"/>
            <a:ext cx="5487647" cy="8461215"/>
          </a:xfrm>
          <a:prstGeom prst="rect">
            <a:avLst/>
          </a:prstGeom>
          <a:noFill/>
          <a:ln>
            <a:round/>
            <a:headEnd/>
            <a:tailEnd/>
          </a:ln>
        </p:spPr>
        <p:txBody>
          <a:bodyPr lIns="91440" tIns="45720" rIns="91440" bIns="45720"/>
          <a:lstStyle/>
          <a:p>
            <a:pPr>
              <a:spcBef>
                <a:spcPts val="443"/>
              </a:spcBef>
              <a:tabLst>
                <a:tab pos="0" algn="l"/>
                <a:tab pos="900227" algn="l"/>
                <a:tab pos="1800454" algn="l"/>
                <a:tab pos="2700680" algn="l"/>
                <a:tab pos="3600907" algn="l"/>
                <a:tab pos="4501134" algn="l"/>
                <a:tab pos="5401361" algn="l"/>
                <a:tab pos="6301588" algn="l"/>
                <a:tab pos="7201814" algn="l"/>
                <a:tab pos="8102041" algn="l"/>
                <a:tab pos="9002268" algn="l"/>
                <a:tab pos="9902495" algn="l"/>
              </a:tabLst>
            </a:pPr>
            <a:endParaRPr lang="en-GB" i="0" dirty="0">
              <a:latin typeface="Arial" charset="0"/>
              <a:ea typeface="Lucida Sans Unicode" charset="0"/>
              <a:cs typeface="Lucida Sans Unicode"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Itt is hasonló érettségi szintek vannak, mint az előbbi modellben</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35</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összes ilyen</a:t>
            </a:r>
            <a:r>
              <a:rPr lang="hu-HU" baseline="0" dirty="0" smtClean="0"/>
              <a:t> érettségi modell ad valamiféle ajánlást, hogy hogyan lehet továbblépni a következő szintre az egyes területek belül.</a:t>
            </a:r>
          </a:p>
          <a:p>
            <a:endParaRPr lang="hu-HU" baseline="0" dirty="0" smtClean="0"/>
          </a:p>
          <a:p>
            <a:r>
              <a:rPr lang="hu-HU" baseline="0" dirty="0" smtClean="0"/>
              <a:t>A félév végén érdemes visszatérni erre az ábrára, remélhetőleg akkor már a területek nagy része ismerős lesz, és el tudjuk helyezni a különböző technológiákat az egyes szintekre.</a:t>
            </a:r>
          </a:p>
        </p:txBody>
      </p:sp>
      <p:sp>
        <p:nvSpPr>
          <p:cNvPr id="4" name="Dia számának helye 3"/>
          <p:cNvSpPr>
            <a:spLocks noGrp="1"/>
          </p:cNvSpPr>
          <p:nvPr>
            <p:ph type="sldNum" sz="quarter" idx="10"/>
          </p:nvPr>
        </p:nvSpPr>
        <p:spPr/>
        <p:txBody>
          <a:bodyPr/>
          <a:lstStyle/>
          <a:p>
            <a:fld id="{3D86C690-4F62-4AFC-8745-06DC9BF07935}" type="slidenum">
              <a:rPr lang="hu-HU" smtClean="0"/>
              <a:pPr/>
              <a:t>36</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üzleti folyamat technológiától</a:t>
            </a:r>
            <a:r>
              <a:rPr lang="hu-HU" baseline="0" dirty="0" smtClean="0"/>
              <a:t> teljesen független még, ezt a folyamatot meg lehet valósítani pl. teljesen papír alapon, számítógépek nélkül is. Egy üzleti folyamat (business </a:t>
            </a:r>
            <a:r>
              <a:rPr lang="hu-HU" baseline="0" dirty="0" err="1" smtClean="0"/>
              <a:t>process</a:t>
            </a:r>
            <a:r>
              <a:rPr lang="hu-HU" baseline="0" dirty="0" smtClean="0"/>
              <a:t>) leírására rengeteg nyelvet dolgoztak ki az évek folyamán, az ábra az UML Aktivitás diagramok elemkészletét használja.</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7</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8</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szolgáltatásorientált</a:t>
            </a:r>
            <a:r>
              <a:rPr lang="hu-HU" baseline="0" dirty="0" smtClean="0"/>
              <a:t> architektúra egy elv, hogy hogyan lehet egy komplex feladatot megvalósítani lazán csatolt, egymástól független szolgáltatásokból. A szolgáltatások </a:t>
            </a:r>
            <a:r>
              <a:rPr lang="hu-HU" baseline="0" dirty="0" smtClean="0"/>
              <a:t>leírására, </a:t>
            </a:r>
            <a:r>
              <a:rPr lang="hu-HU" baseline="0" dirty="0" smtClean="0"/>
              <a:t>megvalósítására többféle technológia is </a:t>
            </a:r>
            <a:r>
              <a:rPr lang="hu-HU" baseline="0" dirty="0" smtClean="0"/>
              <a:t>szolgálhat.</a:t>
            </a:r>
            <a:endParaRPr lang="hu-HU" baseline="0" dirty="0" smtClean="0"/>
          </a:p>
        </p:txBody>
      </p:sp>
      <p:sp>
        <p:nvSpPr>
          <p:cNvPr id="4" name="Dia számának helye 3"/>
          <p:cNvSpPr>
            <a:spLocks noGrp="1"/>
          </p:cNvSpPr>
          <p:nvPr>
            <p:ph type="sldNum" sz="quarter" idx="10"/>
          </p:nvPr>
        </p:nvSpPr>
        <p:spPr/>
        <p:txBody>
          <a:bodyPr/>
          <a:lstStyle/>
          <a:p>
            <a:fld id="{3D86C690-4F62-4AFC-8745-06DC9BF07935}" type="slidenum">
              <a:rPr lang="hu-HU" smtClean="0"/>
              <a:pPr/>
              <a:t>9</a:t>
            </a:fld>
            <a:endParaRPr lang="hu-HU"/>
          </a:p>
        </p:txBody>
      </p:sp>
    </p:spTree>
    <p:extLst>
      <p:ext uri="{BB962C8B-B14F-4D97-AF65-F5344CB8AC3E}">
        <p14:creationId xmlns:p14="http://schemas.microsoft.com/office/powerpoint/2010/main" val="415406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Lásd még:</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 W3C, Web </a:t>
            </a:r>
            <a:r>
              <a:rPr lang="hu-HU" baseline="0" dirty="0" err="1" smtClean="0"/>
              <a:t>Services</a:t>
            </a:r>
            <a:r>
              <a:rPr lang="hu-HU" baseline="0" dirty="0" smtClean="0"/>
              <a:t> </a:t>
            </a:r>
            <a:r>
              <a:rPr lang="hu-HU" baseline="0" dirty="0" err="1" smtClean="0"/>
              <a:t>Glossary</a:t>
            </a:r>
            <a:r>
              <a:rPr lang="hu-HU" baseline="0" dirty="0" smtClean="0"/>
              <a:t>, http://www.w3.org/TR/</a:t>
            </a:r>
            <a:r>
              <a:rPr lang="hu-HU" baseline="0" dirty="0" err="1" smtClean="0"/>
              <a:t>ws-gloss</a:t>
            </a:r>
            <a:r>
              <a:rPr lang="hu-HU"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 W3C, Web </a:t>
            </a:r>
            <a:r>
              <a:rPr lang="hu-HU" baseline="0" dirty="0" err="1" smtClean="0"/>
              <a:t>Services</a:t>
            </a:r>
            <a:r>
              <a:rPr lang="hu-HU" baseline="0" dirty="0" smtClean="0"/>
              <a:t> </a:t>
            </a:r>
            <a:r>
              <a:rPr lang="hu-HU" baseline="0" dirty="0" err="1" smtClean="0"/>
              <a:t>Architecture</a:t>
            </a:r>
            <a:r>
              <a:rPr lang="hu-HU" baseline="0" dirty="0" smtClean="0"/>
              <a:t>, http://www.w3.org/TR/2004/NOTE-ws-arch-20040211/#</a:t>
            </a:r>
            <a:r>
              <a:rPr lang="hu-HU" baseline="0" dirty="0" err="1" smtClean="0"/>
              <a:t>introduction</a:t>
            </a:r>
            <a:endParaRPr lang="hu-H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10</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WSUS a Windows Software</a:t>
            </a:r>
            <a:r>
              <a:rPr lang="hu-HU" baseline="0" dirty="0" smtClean="0"/>
              <a:t> Update </a:t>
            </a:r>
            <a:r>
              <a:rPr lang="hu-HU" baseline="0" dirty="0" err="1" smtClean="0"/>
              <a:t>Services</a:t>
            </a:r>
            <a:r>
              <a:rPr lang="hu-HU" baseline="0" dirty="0" smtClean="0"/>
              <a:t> a Microsoft szoftverfrissítési megoldása (később még lesz szó róla). Ez is web szolgáltatásokat használ az egyes komponensei közötti kommunikációra, és pont fent van a </a:t>
            </a:r>
            <a:r>
              <a:rPr lang="hu-HU" baseline="0" dirty="0" err="1" smtClean="0"/>
              <a:t>demo</a:t>
            </a:r>
            <a:r>
              <a:rPr lang="hu-HU" baseline="0" dirty="0" smtClean="0"/>
              <a:t> rendszerünkben, így ezt néztük meg példaként.</a:t>
            </a:r>
          </a:p>
          <a:p>
            <a:endParaRPr lang="hu-HU" baseline="0" dirty="0" smtClean="0"/>
          </a:p>
          <a:p>
            <a:r>
              <a:rPr lang="hu-HU" baseline="0" dirty="0" smtClean="0"/>
              <a:t>Csak annyit néztünk meg, </a:t>
            </a:r>
          </a:p>
          <a:p>
            <a:pPr>
              <a:buFontTx/>
              <a:buChar char="-"/>
            </a:pPr>
            <a:r>
              <a:rPr lang="hu-HU" baseline="0" dirty="0" smtClean="0"/>
              <a:t> hogy hogyan néz ki egy WSDL interfész, hogyan lehet benne adattípusokat és műveleteket definiálni</a:t>
            </a:r>
          </a:p>
          <a:p>
            <a:pPr>
              <a:buFontTx/>
              <a:buChar char="-"/>
            </a:pPr>
            <a:r>
              <a:rPr lang="hu-HU" dirty="0" smtClean="0"/>
              <a:t> milyen</a:t>
            </a:r>
            <a:r>
              <a:rPr lang="hu-HU" baseline="0" dirty="0" smtClean="0"/>
              <a:t> SOAP kéréssel lehet egy meghívni a </a:t>
            </a:r>
            <a:r>
              <a:rPr lang="hu-HU" baseline="0" dirty="0" smtClean="0"/>
              <a:t>szolgáltatást (a második ábrán a </a:t>
            </a:r>
            <a:r>
              <a:rPr lang="hu-HU" baseline="0" dirty="0" err="1" smtClean="0"/>
              <a:t>Ping</a:t>
            </a:r>
            <a:r>
              <a:rPr lang="hu-HU" baseline="0" dirty="0" smtClean="0"/>
              <a:t> tag jelzi a </a:t>
            </a:r>
            <a:r>
              <a:rPr lang="hu-HU" baseline="0" dirty="0" err="1" smtClean="0"/>
              <a:t>Ping</a:t>
            </a:r>
            <a:r>
              <a:rPr lang="hu-HU" baseline="0" dirty="0" smtClean="0"/>
              <a:t> művelet meghívását, itt a </a:t>
            </a:r>
            <a:r>
              <a:rPr lang="hu-HU" baseline="0" dirty="0" err="1" smtClean="0"/>
              <a:t>pingLevel</a:t>
            </a:r>
            <a:r>
              <a:rPr lang="hu-HU" baseline="0" dirty="0" smtClean="0"/>
              <a:t> ennek például egy paramétere)</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11</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Kialakítható</a:t>
            </a:r>
            <a:r>
              <a:rPr lang="hu-HU" baseline="0" dirty="0" smtClean="0"/>
              <a:t> az üzleti folyamatokhoz egy támogató IT rendszer, ahol a folyamatok definiálását, végrehajtását, a konkrét lefutások áttekintését segíti a rendszer. Rengeteg gyártónak van ilyesmi megoldása manapság (pl. az IBM-nek a </a:t>
            </a:r>
            <a:r>
              <a:rPr lang="hu-HU" baseline="0" dirty="0" err="1" smtClean="0"/>
              <a:t>WebSphere</a:t>
            </a:r>
            <a:r>
              <a:rPr lang="hu-HU" baseline="0" dirty="0" smtClean="0"/>
              <a:t> vonal, a Microsoftnak a </a:t>
            </a:r>
            <a:r>
              <a:rPr lang="hu-HU" baseline="0" dirty="0" err="1" smtClean="0"/>
              <a:t>Biztalk</a:t>
            </a:r>
            <a:r>
              <a:rPr lang="hu-HU" baseline="0" dirty="0" smtClean="0"/>
              <a:t> és köré épülő eszközök, Oracle BPM </a:t>
            </a:r>
            <a:r>
              <a:rPr lang="hu-HU" baseline="0" dirty="0" err="1" smtClean="0"/>
              <a:t>Suite</a:t>
            </a:r>
            <a:r>
              <a:rPr lang="hu-HU" baseline="0" dirty="0" smtClean="0"/>
              <a:t>…)</a:t>
            </a:r>
            <a:endParaRPr lang="en-US" dirty="0"/>
          </a:p>
        </p:txBody>
      </p:sp>
      <p:sp>
        <p:nvSpPr>
          <p:cNvPr id="4" name="Dia számának helye 3"/>
          <p:cNvSpPr>
            <a:spLocks noGrp="1"/>
          </p:cNvSpPr>
          <p:nvPr>
            <p:ph type="sldNum" sz="quarter" idx="10"/>
          </p:nvPr>
        </p:nvSpPr>
        <p:spPr/>
        <p:txBody>
          <a:bodyPr/>
          <a:lstStyle/>
          <a:p>
            <a:pPr>
              <a:defRPr/>
            </a:pPr>
            <a:fld id="{1A099469-6F63-4276-B9B1-5FCD7F7FDFE2}"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fejlesztési folyamatok is a</a:t>
            </a:r>
            <a:r>
              <a:rPr lang="hu-HU" baseline="0" dirty="0" smtClean="0"/>
              <a:t> munkafolyamatok egy speciális példája: itt is van egy ütemezés, szereplők, elkészítendő objektumok, stb.</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14</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74767"/>
            <a:ext cx="7772400" cy="1470025"/>
          </a:xfrm>
        </p:spPr>
        <p:txBody>
          <a:bodyPr/>
          <a:lstStyle/>
          <a:p>
            <a:r>
              <a:rPr lang="hu-HU" smtClean="0"/>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
        <p:nvSpPr>
          <p:cNvPr id="7" name="Rectangle 9"/>
          <p:cNvSpPr>
            <a:spLocks noChangeArrowheads="1"/>
          </p:cNvSpPr>
          <p:nvPr userDrawn="1"/>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endParaRPr lang="hu-HU"/>
          </a:p>
        </p:txBody>
      </p:sp>
      <p:sp>
        <p:nvSpPr>
          <p:cNvPr id="8" name="Text Box 10"/>
          <p:cNvSpPr txBox="1">
            <a:spLocks noChangeArrowheads="1"/>
          </p:cNvSpPr>
          <p:nvPr userDrawn="1"/>
        </p:nvSpPr>
        <p:spPr bwMode="auto">
          <a:xfrm>
            <a:off x="-17463" y="6413500"/>
            <a:ext cx="3649663" cy="396875"/>
          </a:xfrm>
          <a:prstGeom prst="rect">
            <a:avLst/>
          </a:prstGeom>
          <a:noFill/>
          <a:ln w="12700" algn="ctr">
            <a:noFill/>
            <a:miter lim="800000"/>
            <a:headEnd/>
            <a:tailEnd/>
          </a:ln>
          <a:effectLst/>
        </p:spPr>
        <p:txBody>
          <a:bodyPr>
            <a:spAutoFit/>
          </a:bodyPr>
          <a:lstStyle/>
          <a:p>
            <a:pPr algn="l" defTabSz="762000"/>
            <a:r>
              <a:rPr lang="hu-HU" sz="1000" b="1" dirty="0">
                <a:solidFill>
                  <a:schemeClr val="bg1"/>
                </a:solidFill>
                <a:latin typeface="+mn-lt"/>
              </a:rPr>
              <a:t>Budapesti Műszaki és Gazdaságtudományi Egyetem</a:t>
            </a:r>
          </a:p>
          <a:p>
            <a:pPr algn="l" defTabSz="762000"/>
            <a:r>
              <a:rPr lang="hu-HU" sz="1000" b="1" dirty="0">
                <a:solidFill>
                  <a:schemeClr val="bg1"/>
                </a:solidFill>
                <a:latin typeface="+mn-lt"/>
              </a:rPr>
              <a:t>Méréstechnika és Információs Rendszerek Tanszék</a:t>
            </a:r>
          </a:p>
        </p:txBody>
      </p:sp>
      <p:pic>
        <p:nvPicPr>
          <p:cNvPr id="9" name="Picture 18" descr="muegyetem_logo_bordo"/>
          <p:cNvPicPr>
            <a:picLocks noChangeAspect="1" noChangeArrowheads="1"/>
          </p:cNvPicPr>
          <p:nvPr userDrawn="1"/>
        </p:nvPicPr>
        <p:blipFill>
          <a:blip r:embed="rId2" cstate="print"/>
          <a:srcRect/>
          <a:stretch>
            <a:fillRect/>
          </a:stretch>
        </p:blipFill>
        <p:spPr bwMode="auto">
          <a:xfrm>
            <a:off x="7477125" y="6384925"/>
            <a:ext cx="1666875" cy="473075"/>
          </a:xfrm>
          <a:prstGeom prst="rect">
            <a:avLst/>
          </a:prstGeom>
          <a:noFill/>
        </p:spPr>
      </p:pic>
      <p:pic>
        <p:nvPicPr>
          <p:cNvPr id="10" name="Picture 2"/>
          <p:cNvPicPr>
            <a:picLocks noChangeAspect="1" noChangeArrowheads="1"/>
          </p:cNvPicPr>
          <p:nvPr userDrawn="1"/>
        </p:nvPicPr>
        <p:blipFill>
          <a:blip r:embed="rId3" cstate="print"/>
          <a:srcRect/>
          <a:stretch>
            <a:fillRect/>
          </a:stretch>
        </p:blipFill>
        <p:spPr bwMode="auto">
          <a:xfrm>
            <a:off x="3612622" y="5250846"/>
            <a:ext cx="1888860" cy="637307"/>
          </a:xfrm>
          <a:prstGeom prst="rect">
            <a:avLst/>
          </a:prstGeom>
          <a:noFill/>
          <a:ln w="9525">
            <a:noFill/>
            <a:miter lim="800000"/>
            <a:headEnd/>
            <a:tailEnd/>
          </a:ln>
          <a:effectLst/>
        </p:spPr>
      </p:pic>
      <p:sp>
        <p:nvSpPr>
          <p:cNvPr id="11" name="Rectangle 20"/>
          <p:cNvSpPr>
            <a:spLocks noChangeArrowheads="1"/>
          </p:cNvSpPr>
          <p:nvPr userDrawn="1"/>
        </p:nvSpPr>
        <p:spPr bwMode="auto">
          <a:xfrm>
            <a:off x="0" y="0"/>
            <a:ext cx="9144000" cy="501650"/>
          </a:xfrm>
          <a:prstGeom prst="rect">
            <a:avLst/>
          </a:prstGeom>
          <a:solidFill>
            <a:srgbClr val="762536"/>
          </a:solidFill>
          <a:ln w="12700">
            <a:noFill/>
            <a:miter lim="800000"/>
            <a:headEnd/>
            <a:tailEnd/>
          </a:ln>
          <a:effectLst/>
        </p:spPr>
        <p:txBody>
          <a:bodyPr wrap="none" anchor="ctr"/>
          <a:lstStyle/>
          <a:p>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nchor="ctr"/>
          <a:lstStyle>
            <a:lvl1pPr algn="ctr">
              <a:defRPr sz="4000" b="1" cap="none" baseline="0"/>
            </a:lvl1pPr>
          </a:lstStyle>
          <a:p>
            <a:r>
              <a:rPr lang="hu-HU" smtClean="0"/>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Tartalom helye 2"/>
          <p:cNvSpPr>
            <a:spLocks noGrp="1"/>
          </p:cNvSpPr>
          <p:nvPr>
            <p:ph idx="1"/>
          </p:nvPr>
        </p:nvSpPr>
        <p:spPr>
          <a:xfrm>
            <a:off x="117413" y="1019142"/>
            <a:ext cx="8872659" cy="5367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1650960" y="0"/>
            <a:ext cx="7493040" cy="720000"/>
          </a:xfrm>
          <a:ln w="19050">
            <a:noFill/>
          </a:ln>
        </p:spPr>
        <p:txBody>
          <a:bodyPr anchor="ctr">
            <a:noAutofit/>
          </a:bodyPr>
          <a:lstStyle>
            <a:lvl1pPr marL="0" indent="0">
              <a:buNone/>
              <a:defRPr sz="4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églalap 4"/>
          <p:cNvSpPr/>
          <p:nvPr userDrawn="1"/>
        </p:nvSpPr>
        <p:spPr>
          <a:xfrm>
            <a:off x="0" y="0"/>
            <a:ext cx="1679597" cy="730260"/>
          </a:xfrm>
          <a:prstGeom prst="rect">
            <a:avLst/>
          </a:prstGeom>
          <a:solidFill>
            <a:srgbClr val="762536"/>
          </a:solidFill>
          <a:ln>
            <a:noFill/>
          </a:ln>
        </p:spPr>
        <p:style>
          <a:lnRef idx="2">
            <a:schemeClr val="dk1"/>
          </a:lnRef>
          <a:fillRef idx="1">
            <a:schemeClr val="lt1"/>
          </a:fillRef>
          <a:effectRef idx="0">
            <a:schemeClr val="dk1"/>
          </a:effectRef>
          <a:fontRef idx="minor">
            <a:schemeClr val="dk1"/>
          </a:fontRef>
        </p:style>
        <p:txBody>
          <a:bodyPr rtlCol="0" anchor="ctr"/>
          <a:lstStyle/>
          <a:p>
            <a:pPr marL="0" algn="ctr" defTabSz="914400" rtl="0" eaLnBrk="1" latinLnBrk="0" hangingPunct="1"/>
            <a:r>
              <a:rPr lang="hu-HU" sz="4000" dirty="0" smtClean="0">
                <a:solidFill>
                  <a:schemeClr val="bg1"/>
                </a:solidFill>
              </a:rPr>
              <a:t>DEMO</a:t>
            </a:r>
          </a:p>
        </p:txBody>
      </p:sp>
      <p:cxnSp>
        <p:nvCxnSpPr>
          <p:cNvPr id="7" name="Egyenes összekötő 6"/>
          <p:cNvCxnSpPr/>
          <p:nvPr userDrawn="1"/>
        </p:nvCxnSpPr>
        <p:spPr>
          <a:xfrm>
            <a:off x="0" y="727038"/>
            <a:ext cx="91361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0" y="0"/>
            <a:ext cx="9144000" cy="720000"/>
          </a:xfrm>
          <a:prstGeom prst="rect">
            <a:avLst/>
          </a:prstGeom>
          <a:solidFill>
            <a:srgbClr val="762536"/>
          </a:solid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142844" y="857232"/>
            <a:ext cx="8858312" cy="5529321"/>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Rectangle 22"/>
          <p:cNvSpPr>
            <a:spLocks noChangeArrowheads="1"/>
          </p:cNvSpPr>
          <p:nvPr/>
        </p:nvSpPr>
        <p:spPr bwMode="auto">
          <a:xfrm>
            <a:off x="0" y="6477000"/>
            <a:ext cx="9144000" cy="381000"/>
          </a:xfrm>
          <a:prstGeom prst="rect">
            <a:avLst/>
          </a:prstGeom>
          <a:gradFill flip="none" rotWithShape="1">
            <a:gsLst>
              <a:gs pos="0">
                <a:srgbClr val="762536"/>
              </a:gs>
              <a:gs pos="50000">
                <a:srgbClr val="762536"/>
              </a:gs>
              <a:gs pos="100000">
                <a:srgbClr val="A3334B"/>
              </a:gs>
            </a:gsLst>
            <a:lin ang="0" scaled="1"/>
            <a:tileRect/>
          </a:gradFill>
          <a:ln w="9525">
            <a:noFill/>
            <a:miter lim="800000"/>
            <a:headEnd/>
            <a:tailEnd/>
          </a:ln>
          <a:effectLst/>
        </p:spPr>
        <p:txBody>
          <a:bodyPr wrap="none" anchor="ctr"/>
          <a:lstStyle/>
          <a:p>
            <a:endParaRPr lang="hu-HU" dirty="0"/>
          </a:p>
        </p:txBody>
      </p:sp>
      <p:pic>
        <p:nvPicPr>
          <p:cNvPr id="8" name="Picture 41" descr="muegyetem_logo_bordo"/>
          <p:cNvPicPr>
            <a:picLocks noChangeAspect="1" noChangeArrowheads="1"/>
          </p:cNvPicPr>
          <p:nvPr/>
        </p:nvPicPr>
        <p:blipFill>
          <a:blip r:embed="rId8" cstate="print"/>
          <a:srcRect/>
          <a:stretch>
            <a:fillRect/>
          </a:stretch>
        </p:blipFill>
        <p:spPr bwMode="auto">
          <a:xfrm>
            <a:off x="0" y="6486299"/>
            <a:ext cx="1269711" cy="360000"/>
          </a:xfrm>
          <a:prstGeom prst="rect">
            <a:avLst/>
          </a:prstGeom>
          <a:noFill/>
        </p:spPr>
      </p:pic>
      <p:pic>
        <p:nvPicPr>
          <p:cNvPr id="9" name="Kép 8" descr="ftsrg_logo_new-transparent.png"/>
          <p:cNvPicPr>
            <a:picLocks noChangeAspect="1"/>
          </p:cNvPicPr>
          <p:nvPr/>
        </p:nvPicPr>
        <p:blipFill>
          <a:blip r:embed="rId9" cstate="print"/>
          <a:stretch>
            <a:fillRect/>
          </a:stretch>
        </p:blipFill>
        <p:spPr>
          <a:xfrm>
            <a:off x="8040735" y="6498024"/>
            <a:ext cx="1066973" cy="360000"/>
          </a:xfrm>
          <a:prstGeom prst="rect">
            <a:avLst/>
          </a:prstGeom>
        </p:spPr>
      </p:pic>
      <p:sp>
        <p:nvSpPr>
          <p:cNvPr id="10" name="Dia számának helye 6"/>
          <p:cNvSpPr>
            <a:spLocks noGrp="1"/>
          </p:cNvSpPr>
          <p:nvPr userDrawn="1"/>
        </p:nvSpPr>
        <p:spPr>
          <a:xfrm>
            <a:off x="3286116" y="6500834"/>
            <a:ext cx="2971800" cy="357166"/>
          </a:xfrm>
          <a:prstGeom prst="rect">
            <a:avLst/>
          </a:prstGeom>
        </p:spPr>
        <p:txBody>
          <a:bodyPr vert="horz" lIns="91440" tIns="45720" rIns="91440" bIns="45720" rtlCol="0" anchor="ct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D86C690-4F62-4AFC-8745-06DC9BF07935}" type="slidenum">
              <a:rPr lang="hu-HU" sz="1400" smtClean="0">
                <a:solidFill>
                  <a:schemeClr val="bg1"/>
                </a:solidFill>
              </a:rPr>
              <a:pPr algn="ctr"/>
              <a:t>‹#›</a:t>
            </a:fld>
            <a:endParaRPr lang="hu-HU"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Lst>
  <p:txStyles>
    <p:titleStyle>
      <a:lvl1pPr algn="ctr" defTabSz="914400" rtl="0" eaLnBrk="1" latinLnBrk="0" hangingPunct="1">
        <a:spcBef>
          <a:spcPct val="0"/>
        </a:spcBef>
        <a:buNone/>
        <a:defRPr sz="4000" kern="1200">
          <a:solidFill>
            <a:srgbClr val="F8F8F8"/>
          </a:solidFill>
          <a:latin typeface="+mj-lt"/>
          <a:ea typeface="+mj-ea"/>
          <a:cs typeface="+mj-cs"/>
        </a:defRPr>
      </a:lvl1pPr>
    </p:titleStyle>
    <p:bodyStyle>
      <a:lvl1pPr marL="342900" indent="-342900" algn="l" defTabSz="914400" rtl="0" eaLnBrk="1" latinLnBrk="0" hangingPunct="1">
        <a:spcBef>
          <a:spcPct val="20000"/>
        </a:spcBef>
        <a:buClr>
          <a:srgbClr val="76253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62536"/>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6253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5.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til-officialsite.com/home/home.asp" TargetMode="External"/><Relationship Id="rId7" Type="http://schemas.openxmlformats.org/officeDocument/2006/relationships/hyperlink" Target="http://technet.microsoft.com/en-us/library/cc506049.aspx" TargetMode="External"/><Relationship Id="rId2" Type="http://schemas.openxmlformats.org/officeDocument/2006/relationships/hyperlink" Target="http://tv.computerworld.hu/video/ibm-smarter-cities-20110224-dr-pataricza-andras" TargetMode="External"/><Relationship Id="rId1" Type="http://schemas.openxmlformats.org/officeDocument/2006/relationships/slideLayout" Target="../slideLayouts/slideLayout2.xml"/><Relationship Id="rId6" Type="http://schemas.openxmlformats.org/officeDocument/2006/relationships/hyperlink" Target="http://www.itil.org/en/shortcuts/glossar.php" TargetMode="External"/><Relationship Id="rId5" Type="http://schemas.openxmlformats.org/officeDocument/2006/relationships/hyperlink" Target="http://www-01.ibm.com/software/tivoli/governance/servicemanagement/itup/tool.html" TargetMode="External"/><Relationship Id="rId4" Type="http://schemas.openxmlformats.org/officeDocument/2006/relationships/hyperlink" Target="http://www.best-management-practice.com/gempdf/ITIL_White_Paper_v1.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Folyamatkezelés</a:t>
            </a:r>
            <a:endParaRPr lang="hu-HU" dirty="0"/>
          </a:p>
        </p:txBody>
      </p:sp>
      <p:sp>
        <p:nvSpPr>
          <p:cNvPr id="3" name="Alcím 2"/>
          <p:cNvSpPr>
            <a:spLocks noGrp="1"/>
          </p:cNvSpPr>
          <p:nvPr>
            <p:ph type="subTitle" idx="1"/>
          </p:nvPr>
        </p:nvSpPr>
        <p:spPr/>
        <p:txBody>
          <a:bodyPr/>
          <a:lstStyle/>
          <a:p>
            <a:r>
              <a:rPr lang="hu-HU" dirty="0" smtClean="0"/>
              <a:t>Dr. Pataricza András</a:t>
            </a:r>
            <a:endParaRPr lang="hu-HU" dirty="0"/>
          </a:p>
        </p:txBody>
      </p:sp>
      <p:sp>
        <p:nvSpPr>
          <p:cNvPr id="4" name="Szövegdoboz 3"/>
          <p:cNvSpPr txBox="1"/>
          <p:nvPr/>
        </p:nvSpPr>
        <p:spPr>
          <a:xfrm>
            <a:off x="0" y="0"/>
            <a:ext cx="9144000" cy="492443"/>
          </a:xfrm>
          <a:prstGeom prst="rect">
            <a:avLst/>
          </a:prstGeom>
          <a:noFill/>
        </p:spPr>
        <p:txBody>
          <a:bodyPr wrap="square" rtlCol="0">
            <a:spAutoFit/>
          </a:bodyPr>
          <a:lstStyle/>
          <a:p>
            <a:pPr algn="ctr"/>
            <a:r>
              <a:rPr lang="hu-HU" sz="2600" dirty="0" smtClean="0">
                <a:solidFill>
                  <a:schemeClr val="bg1"/>
                </a:solidFill>
              </a:rPr>
              <a:t>Intelligens </a:t>
            </a:r>
            <a:r>
              <a:rPr lang="hu-HU" sz="2600" dirty="0" smtClean="0">
                <a:solidFill>
                  <a:schemeClr val="bg1"/>
                </a:solidFill>
              </a:rPr>
              <a:t>rendszerfelügyelet (VIMIA370)</a:t>
            </a:r>
            <a:endParaRPr lang="hu-HU" sz="2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Web szolgáltatások</a:t>
            </a:r>
            <a:endParaRPr lang="hu-HU" dirty="0"/>
          </a:p>
        </p:txBody>
      </p:sp>
      <p:sp>
        <p:nvSpPr>
          <p:cNvPr id="3" name="Tartalom helye 2"/>
          <p:cNvSpPr>
            <a:spLocks noGrp="1"/>
          </p:cNvSpPr>
          <p:nvPr>
            <p:ph idx="1"/>
          </p:nvPr>
        </p:nvSpPr>
        <p:spPr/>
        <p:txBody>
          <a:bodyPr/>
          <a:lstStyle/>
          <a:p>
            <a:r>
              <a:rPr lang="hu-HU" dirty="0" smtClean="0"/>
              <a:t>„Szoftver rendszer gép-gép közötti együttműködésre hálózaton keresztül”</a:t>
            </a:r>
          </a:p>
          <a:p>
            <a:r>
              <a:rPr lang="hu-HU" dirty="0" smtClean="0"/>
              <a:t>Web szolgáltatás tulajdonságai:</a:t>
            </a:r>
          </a:p>
          <a:p>
            <a:pPr lvl="1"/>
            <a:r>
              <a:rPr lang="hu-HU" dirty="0" smtClean="0"/>
              <a:t>önleíró,  önhordó</a:t>
            </a:r>
          </a:p>
          <a:p>
            <a:r>
              <a:rPr lang="hu-HU" dirty="0" smtClean="0"/>
              <a:t>Több szabvány együttes használata:</a:t>
            </a:r>
          </a:p>
          <a:p>
            <a:pPr lvl="1"/>
            <a:r>
              <a:rPr lang="hu-HU" dirty="0" smtClean="0"/>
              <a:t>WSDL: interfész leírása</a:t>
            </a:r>
          </a:p>
          <a:p>
            <a:pPr lvl="1"/>
            <a:r>
              <a:rPr lang="hu-HU" dirty="0" smtClean="0"/>
              <a:t>SOAP: üzenetküldés, metódus hívás</a:t>
            </a:r>
          </a:p>
          <a:p>
            <a:pPr lvl="1"/>
            <a:r>
              <a:rPr lang="hu-HU" dirty="0" smtClean="0"/>
              <a:t>…</a:t>
            </a:r>
          </a:p>
          <a:p>
            <a:r>
              <a:rPr lang="hu-HU" dirty="0" smtClean="0"/>
              <a:t>Rengeteg kiegészítő szabvány:</a:t>
            </a:r>
          </a:p>
          <a:p>
            <a:pPr lvl="1"/>
            <a:r>
              <a:rPr lang="hu-HU" dirty="0" smtClean="0"/>
              <a:t>WS-*: biztonság, megbízhatóság, </a:t>
            </a:r>
            <a:r>
              <a:rPr lang="hu-HU" dirty="0" err="1" smtClean="0"/>
              <a:t>QoS</a:t>
            </a:r>
            <a:r>
              <a:rPr lang="hu-HU"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idx="1"/>
          </p:nvPr>
        </p:nvSpPr>
        <p:spPr/>
        <p:txBody>
          <a:bodyPr/>
          <a:lstStyle/>
          <a:p>
            <a:r>
              <a:rPr lang="hu-HU" dirty="0" smtClean="0"/>
              <a:t>WSUS egyik web szolgáltatását megnézni</a:t>
            </a:r>
            <a:endParaRPr lang="hu-HU" dirty="0"/>
          </a:p>
        </p:txBody>
      </p:sp>
      <p:sp>
        <p:nvSpPr>
          <p:cNvPr id="5" name="Szöveg helye 4"/>
          <p:cNvSpPr>
            <a:spLocks noGrp="1"/>
          </p:cNvSpPr>
          <p:nvPr>
            <p:ph type="body" sz="half" idx="2"/>
          </p:nvPr>
        </p:nvSpPr>
        <p:spPr/>
        <p:txBody>
          <a:bodyPr/>
          <a:lstStyle/>
          <a:p>
            <a:r>
              <a:rPr lang="hu-HU" dirty="0" smtClean="0"/>
              <a:t> Web szolgáltatás</a:t>
            </a:r>
            <a:endParaRPr lang="hu-HU" dirty="0"/>
          </a:p>
        </p:txBody>
      </p:sp>
      <p:pic>
        <p:nvPicPr>
          <p:cNvPr id="2050" name="Picture 2"/>
          <p:cNvPicPr>
            <a:picLocks noChangeAspect="1" noChangeArrowheads="1"/>
          </p:cNvPicPr>
          <p:nvPr/>
        </p:nvPicPr>
        <p:blipFill>
          <a:blip r:embed="rId3" cstate="print"/>
          <a:srcRect/>
          <a:stretch>
            <a:fillRect/>
          </a:stretch>
        </p:blipFill>
        <p:spPr bwMode="auto">
          <a:xfrm>
            <a:off x="285720" y="1785926"/>
            <a:ext cx="5681675" cy="3622687"/>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2714612" y="2714620"/>
            <a:ext cx="6100779" cy="3601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CÉL: Folyamatmenedzsment infrastruktúra</a:t>
            </a:r>
            <a:endParaRPr lang="en-US" dirty="0"/>
          </a:p>
        </p:txBody>
      </p:sp>
      <p:sp>
        <p:nvSpPr>
          <p:cNvPr id="6" name="AutoShape 6"/>
          <p:cNvSpPr>
            <a:spLocks noChangeArrowheads="1"/>
          </p:cNvSpPr>
          <p:nvPr/>
        </p:nvSpPr>
        <p:spPr bwMode="auto">
          <a:xfrm>
            <a:off x="2748536" y="4572008"/>
            <a:ext cx="3846538" cy="1685567"/>
          </a:xfrm>
          <a:prstGeom prst="roundRect">
            <a:avLst>
              <a:gd name="adj" fmla="val 16667"/>
            </a:avLst>
          </a:prstGeom>
          <a:solidFill>
            <a:schemeClr val="accent2"/>
          </a:solidFill>
          <a:ln w="5715">
            <a:solidFill>
              <a:schemeClr val="bg1"/>
            </a:solidFill>
            <a:round/>
            <a:headEnd/>
            <a:tailEnd/>
          </a:ln>
        </p:spPr>
        <p:txBody>
          <a:bodyPr/>
          <a:lstStyle/>
          <a:p>
            <a:endParaRPr lang="en-US" sz="2800"/>
          </a:p>
        </p:txBody>
      </p:sp>
      <p:sp>
        <p:nvSpPr>
          <p:cNvPr id="7" name="AutoShape 7"/>
          <p:cNvSpPr>
            <a:spLocks noChangeArrowheads="1"/>
          </p:cNvSpPr>
          <p:nvPr/>
        </p:nvSpPr>
        <p:spPr bwMode="auto">
          <a:xfrm>
            <a:off x="2516196" y="2938201"/>
            <a:ext cx="4309499" cy="1100189"/>
          </a:xfrm>
          <a:prstGeom prst="roundRect">
            <a:avLst>
              <a:gd name="adj" fmla="val 16667"/>
            </a:avLst>
          </a:prstGeom>
          <a:solidFill>
            <a:schemeClr val="accent2"/>
          </a:solidFill>
          <a:ln w="5715">
            <a:solidFill>
              <a:schemeClr val="bg1"/>
            </a:solidFill>
            <a:round/>
            <a:headEnd/>
            <a:tailEnd/>
          </a:ln>
        </p:spPr>
        <p:txBody>
          <a:bodyPr lIns="0" tIns="0" rIns="0" bIns="0" anchor="ctr" anchorCtr="1"/>
          <a:lstStyle/>
          <a:p>
            <a:pPr algn="ctr" eaLnBrk="0" hangingPunct="0"/>
            <a:r>
              <a:rPr lang="hu-HU" sz="2000" u="none" dirty="0">
                <a:cs typeface="Times New Roman" pitchFamily="18" charset="0"/>
              </a:rPr>
              <a:t>Folyamatmenedzsment</a:t>
            </a:r>
            <a:br>
              <a:rPr lang="hu-HU" sz="2000" u="none" dirty="0">
                <a:cs typeface="Times New Roman" pitchFamily="18" charset="0"/>
              </a:rPr>
            </a:br>
            <a:r>
              <a:rPr lang="hu-HU" sz="2000" u="none" dirty="0">
                <a:cs typeface="Times New Roman" pitchFamily="18" charset="0"/>
              </a:rPr>
              <a:t>Infrastruktúra</a:t>
            </a:r>
          </a:p>
        </p:txBody>
      </p:sp>
      <p:sp>
        <p:nvSpPr>
          <p:cNvPr id="8" name="AutoShape 8"/>
          <p:cNvSpPr>
            <a:spLocks noChangeArrowheads="1"/>
          </p:cNvSpPr>
          <p:nvPr/>
        </p:nvSpPr>
        <p:spPr bwMode="auto">
          <a:xfrm>
            <a:off x="2705511" y="928671"/>
            <a:ext cx="3889564" cy="1685568"/>
          </a:xfrm>
          <a:prstGeom prst="roundRect">
            <a:avLst>
              <a:gd name="adj" fmla="val 16667"/>
            </a:avLst>
          </a:prstGeom>
          <a:solidFill>
            <a:schemeClr val="accent2"/>
          </a:solidFill>
          <a:ln w="5715">
            <a:solidFill>
              <a:schemeClr val="bg1"/>
            </a:solidFill>
            <a:round/>
            <a:headEnd/>
            <a:tailEnd/>
          </a:ln>
        </p:spPr>
        <p:txBody>
          <a:bodyPr/>
          <a:lstStyle/>
          <a:p>
            <a:endParaRPr lang="hu-HU" sz="2800" b="1" u="none">
              <a:cs typeface="Times New Roman" pitchFamily="18" charset="0"/>
            </a:endParaRPr>
          </a:p>
        </p:txBody>
      </p:sp>
      <p:sp>
        <p:nvSpPr>
          <p:cNvPr id="9" name="Freeform 9"/>
          <p:cNvSpPr>
            <a:spLocks/>
          </p:cNvSpPr>
          <p:nvPr/>
        </p:nvSpPr>
        <p:spPr bwMode="auto">
          <a:xfrm>
            <a:off x="4856818" y="1082633"/>
            <a:ext cx="585156" cy="380095"/>
          </a:xfrm>
          <a:custGeom>
            <a:avLst/>
            <a:gdLst/>
            <a:ahLst/>
            <a:cxnLst>
              <a:cxn ang="0">
                <a:pos x="0" y="274"/>
              </a:cxn>
              <a:cxn ang="0">
                <a:pos x="9" y="292"/>
              </a:cxn>
              <a:cxn ang="0">
                <a:pos x="18" y="310"/>
              </a:cxn>
              <a:cxn ang="0">
                <a:pos x="36" y="327"/>
              </a:cxn>
              <a:cxn ang="0">
                <a:pos x="62" y="327"/>
              </a:cxn>
              <a:cxn ang="0">
                <a:pos x="416" y="327"/>
              </a:cxn>
              <a:cxn ang="0">
                <a:pos x="443" y="327"/>
              </a:cxn>
              <a:cxn ang="0">
                <a:pos x="461" y="310"/>
              </a:cxn>
              <a:cxn ang="0">
                <a:pos x="470" y="274"/>
              </a:cxn>
              <a:cxn ang="0">
                <a:pos x="470" y="53"/>
              </a:cxn>
              <a:cxn ang="0">
                <a:pos x="461" y="17"/>
              </a:cxn>
              <a:cxn ang="0">
                <a:pos x="443" y="8"/>
              </a:cxn>
              <a:cxn ang="0">
                <a:pos x="416" y="0"/>
              </a:cxn>
              <a:cxn ang="0">
                <a:pos x="62" y="0"/>
              </a:cxn>
              <a:cxn ang="0">
                <a:pos x="36" y="8"/>
              </a:cxn>
              <a:cxn ang="0">
                <a:pos x="18" y="17"/>
              </a:cxn>
              <a:cxn ang="0">
                <a:pos x="9" y="35"/>
              </a:cxn>
              <a:cxn ang="0">
                <a:pos x="0" y="53"/>
              </a:cxn>
              <a:cxn ang="0">
                <a:pos x="0" y="274"/>
              </a:cxn>
            </a:cxnLst>
            <a:rect l="0" t="0" r="r" b="b"/>
            <a:pathLst>
              <a:path w="470" h="327">
                <a:moveTo>
                  <a:pt x="0" y="274"/>
                </a:moveTo>
                <a:lnTo>
                  <a:pt x="9" y="292"/>
                </a:lnTo>
                <a:lnTo>
                  <a:pt x="18" y="310"/>
                </a:lnTo>
                <a:lnTo>
                  <a:pt x="36" y="327"/>
                </a:lnTo>
                <a:lnTo>
                  <a:pt x="62" y="327"/>
                </a:lnTo>
                <a:lnTo>
                  <a:pt x="416" y="327"/>
                </a:lnTo>
                <a:lnTo>
                  <a:pt x="443" y="327"/>
                </a:lnTo>
                <a:lnTo>
                  <a:pt x="461" y="310"/>
                </a:lnTo>
                <a:lnTo>
                  <a:pt x="470" y="274"/>
                </a:lnTo>
                <a:lnTo>
                  <a:pt x="470" y="53"/>
                </a:lnTo>
                <a:lnTo>
                  <a:pt x="461" y="17"/>
                </a:lnTo>
                <a:lnTo>
                  <a:pt x="443" y="8"/>
                </a:lnTo>
                <a:lnTo>
                  <a:pt x="416" y="0"/>
                </a:lnTo>
                <a:lnTo>
                  <a:pt x="62" y="0"/>
                </a:lnTo>
                <a:lnTo>
                  <a:pt x="36" y="8"/>
                </a:lnTo>
                <a:lnTo>
                  <a:pt x="18" y="17"/>
                </a:lnTo>
                <a:lnTo>
                  <a:pt x="9" y="35"/>
                </a:lnTo>
                <a:lnTo>
                  <a:pt x="0" y="53"/>
                </a:lnTo>
                <a:lnTo>
                  <a:pt x="0" y="274"/>
                </a:lnTo>
                <a:close/>
              </a:path>
            </a:pathLst>
          </a:custGeom>
          <a:solidFill>
            <a:schemeClr val="accent5">
              <a:lumMod val="75000"/>
            </a:schemeClr>
          </a:solidFill>
          <a:ln w="9525" cap="flat" cmpd="sng">
            <a:solidFill>
              <a:schemeClr val="bg1"/>
            </a:solidFill>
            <a:prstDash val="solid"/>
            <a:round/>
            <a:headEnd/>
            <a:tailEnd/>
          </a:ln>
          <a:effectLst/>
        </p:spPr>
        <p:txBody>
          <a:bodyPr wrap="none" anchor="ctr"/>
          <a:lstStyle/>
          <a:p>
            <a:endParaRPr lang="en-US" sz="2800"/>
          </a:p>
        </p:txBody>
      </p:sp>
      <p:sp>
        <p:nvSpPr>
          <p:cNvPr id="10" name="Rectangle 10"/>
          <p:cNvSpPr>
            <a:spLocks noChangeArrowheads="1"/>
          </p:cNvSpPr>
          <p:nvPr/>
        </p:nvSpPr>
        <p:spPr bwMode="auto">
          <a:xfrm>
            <a:off x="4927380" y="1390558"/>
            <a:ext cx="166942" cy="144340"/>
          </a:xfrm>
          <a:prstGeom prst="rect">
            <a:avLst/>
          </a:prstGeom>
          <a:solidFill>
            <a:schemeClr val="hlink"/>
          </a:solidFill>
          <a:ln w="5715">
            <a:solidFill>
              <a:srgbClr val="2D2525"/>
            </a:solidFill>
            <a:miter lim="800000"/>
            <a:headEnd/>
            <a:tailEnd/>
          </a:ln>
        </p:spPr>
        <p:txBody>
          <a:bodyPr/>
          <a:lstStyle/>
          <a:p>
            <a:endParaRPr lang="en-US" sz="2800"/>
          </a:p>
        </p:txBody>
      </p:sp>
      <p:sp>
        <p:nvSpPr>
          <p:cNvPr id="11" name="Rectangle 11"/>
          <p:cNvSpPr>
            <a:spLocks noChangeArrowheads="1"/>
          </p:cNvSpPr>
          <p:nvPr/>
        </p:nvSpPr>
        <p:spPr bwMode="auto">
          <a:xfrm>
            <a:off x="5185537" y="1390558"/>
            <a:ext cx="154894" cy="144340"/>
          </a:xfrm>
          <a:prstGeom prst="rect">
            <a:avLst/>
          </a:prstGeom>
          <a:solidFill>
            <a:schemeClr val="hlink"/>
          </a:solidFill>
          <a:ln w="5715">
            <a:solidFill>
              <a:srgbClr val="2D2525"/>
            </a:solidFill>
            <a:miter lim="800000"/>
            <a:headEnd/>
            <a:tailEnd/>
          </a:ln>
        </p:spPr>
        <p:txBody>
          <a:bodyPr/>
          <a:lstStyle/>
          <a:p>
            <a:endParaRPr lang="en-US" sz="2800"/>
          </a:p>
        </p:txBody>
      </p:sp>
      <p:sp>
        <p:nvSpPr>
          <p:cNvPr id="12" name="Rectangle 12"/>
          <p:cNvSpPr>
            <a:spLocks noChangeArrowheads="1"/>
          </p:cNvSpPr>
          <p:nvPr/>
        </p:nvSpPr>
        <p:spPr bwMode="auto">
          <a:xfrm>
            <a:off x="5338711" y="1164426"/>
            <a:ext cx="1190964" cy="340000"/>
          </a:xfrm>
          <a:prstGeom prst="rect">
            <a:avLst/>
          </a:prstGeom>
          <a:noFill/>
          <a:ln w="9525">
            <a:noFill/>
            <a:miter lim="800000"/>
            <a:headEnd/>
            <a:tailEnd/>
          </a:ln>
        </p:spPr>
        <p:txBody>
          <a:bodyPr/>
          <a:lstStyle/>
          <a:p>
            <a:endParaRPr lang="en-US" sz="2800"/>
          </a:p>
        </p:txBody>
      </p:sp>
      <p:sp>
        <p:nvSpPr>
          <p:cNvPr id="13" name="Rectangle 14"/>
          <p:cNvSpPr>
            <a:spLocks noChangeArrowheads="1"/>
          </p:cNvSpPr>
          <p:nvPr/>
        </p:nvSpPr>
        <p:spPr bwMode="auto">
          <a:xfrm>
            <a:off x="4455814" y="2150747"/>
            <a:ext cx="1190964" cy="566133"/>
          </a:xfrm>
          <a:prstGeom prst="rect">
            <a:avLst/>
          </a:prstGeom>
          <a:noFill/>
          <a:ln w="9525">
            <a:noFill/>
            <a:miter lim="800000"/>
            <a:headEnd/>
            <a:tailEnd/>
          </a:ln>
        </p:spPr>
        <p:txBody>
          <a:bodyPr/>
          <a:lstStyle/>
          <a:p>
            <a:endParaRPr lang="en-US" sz="2800"/>
          </a:p>
        </p:txBody>
      </p:sp>
      <p:sp>
        <p:nvSpPr>
          <p:cNvPr id="14" name="Rectangle 15"/>
          <p:cNvSpPr>
            <a:spLocks noChangeArrowheads="1"/>
          </p:cNvSpPr>
          <p:nvPr/>
        </p:nvSpPr>
        <p:spPr bwMode="auto">
          <a:xfrm>
            <a:off x="4823209" y="2171598"/>
            <a:ext cx="748923" cy="276999"/>
          </a:xfrm>
          <a:prstGeom prst="rect">
            <a:avLst/>
          </a:prstGeom>
          <a:noFill/>
          <a:ln w="9525">
            <a:noFill/>
            <a:miter lim="800000"/>
            <a:headEnd/>
            <a:tailEnd/>
          </a:ln>
        </p:spPr>
        <p:txBody>
          <a:bodyPr wrap="none" lIns="0" tIns="0" rIns="0" bIns="0">
            <a:spAutoFit/>
          </a:bodyPr>
          <a:lstStyle/>
          <a:p>
            <a:pPr eaLnBrk="0" hangingPunct="0"/>
            <a:r>
              <a:rPr lang="hu-HU" u="none" dirty="0">
                <a:solidFill>
                  <a:schemeClr val="tx1"/>
                </a:solidFill>
                <a:cs typeface="Times New Roman" pitchFamily="18" charset="0"/>
              </a:rPr>
              <a:t>illesztés</a:t>
            </a:r>
          </a:p>
        </p:txBody>
      </p:sp>
      <p:sp>
        <p:nvSpPr>
          <p:cNvPr id="15" name="Freeform 16"/>
          <p:cNvSpPr>
            <a:spLocks/>
          </p:cNvSpPr>
          <p:nvPr/>
        </p:nvSpPr>
        <p:spPr bwMode="auto">
          <a:xfrm>
            <a:off x="5837814" y="1684049"/>
            <a:ext cx="407887" cy="545283"/>
          </a:xfrm>
          <a:custGeom>
            <a:avLst/>
            <a:gdLst/>
            <a:ahLst/>
            <a:cxnLst>
              <a:cxn ang="0">
                <a:pos x="53" y="0"/>
              </a:cxn>
              <a:cxn ang="0">
                <a:pos x="35" y="8"/>
              </a:cxn>
              <a:cxn ang="0">
                <a:pos x="17" y="17"/>
              </a:cxn>
              <a:cxn ang="0">
                <a:pos x="8" y="35"/>
              </a:cxn>
              <a:cxn ang="0">
                <a:pos x="0" y="53"/>
              </a:cxn>
              <a:cxn ang="0">
                <a:pos x="0" y="416"/>
              </a:cxn>
              <a:cxn ang="0">
                <a:pos x="8" y="434"/>
              </a:cxn>
              <a:cxn ang="0">
                <a:pos x="17" y="451"/>
              </a:cxn>
              <a:cxn ang="0">
                <a:pos x="35" y="469"/>
              </a:cxn>
              <a:cxn ang="0">
                <a:pos x="53" y="469"/>
              </a:cxn>
              <a:cxn ang="0">
                <a:pos x="274" y="469"/>
              </a:cxn>
              <a:cxn ang="0">
                <a:pos x="292" y="469"/>
              </a:cxn>
              <a:cxn ang="0">
                <a:pos x="310" y="451"/>
              </a:cxn>
              <a:cxn ang="0">
                <a:pos x="327" y="434"/>
              </a:cxn>
              <a:cxn ang="0">
                <a:pos x="327" y="416"/>
              </a:cxn>
              <a:cxn ang="0">
                <a:pos x="327" y="53"/>
              </a:cxn>
              <a:cxn ang="0">
                <a:pos x="327" y="35"/>
              </a:cxn>
              <a:cxn ang="0">
                <a:pos x="310" y="17"/>
              </a:cxn>
              <a:cxn ang="0">
                <a:pos x="292" y="8"/>
              </a:cxn>
              <a:cxn ang="0">
                <a:pos x="274" y="0"/>
              </a:cxn>
              <a:cxn ang="0">
                <a:pos x="53" y="0"/>
              </a:cxn>
            </a:cxnLst>
            <a:rect l="0" t="0" r="r" b="b"/>
            <a:pathLst>
              <a:path w="327" h="469">
                <a:moveTo>
                  <a:pt x="53" y="0"/>
                </a:moveTo>
                <a:lnTo>
                  <a:pt x="35" y="8"/>
                </a:lnTo>
                <a:lnTo>
                  <a:pt x="17" y="17"/>
                </a:lnTo>
                <a:lnTo>
                  <a:pt x="8" y="35"/>
                </a:lnTo>
                <a:lnTo>
                  <a:pt x="0" y="53"/>
                </a:lnTo>
                <a:lnTo>
                  <a:pt x="0" y="416"/>
                </a:lnTo>
                <a:lnTo>
                  <a:pt x="8" y="434"/>
                </a:lnTo>
                <a:lnTo>
                  <a:pt x="17" y="451"/>
                </a:lnTo>
                <a:lnTo>
                  <a:pt x="35" y="469"/>
                </a:lnTo>
                <a:lnTo>
                  <a:pt x="53" y="469"/>
                </a:lnTo>
                <a:lnTo>
                  <a:pt x="274" y="469"/>
                </a:lnTo>
                <a:lnTo>
                  <a:pt x="292" y="469"/>
                </a:lnTo>
                <a:lnTo>
                  <a:pt x="310" y="451"/>
                </a:lnTo>
                <a:lnTo>
                  <a:pt x="327" y="434"/>
                </a:lnTo>
                <a:lnTo>
                  <a:pt x="327" y="416"/>
                </a:lnTo>
                <a:lnTo>
                  <a:pt x="327" y="53"/>
                </a:lnTo>
                <a:lnTo>
                  <a:pt x="327" y="35"/>
                </a:lnTo>
                <a:lnTo>
                  <a:pt x="310" y="17"/>
                </a:lnTo>
                <a:lnTo>
                  <a:pt x="292" y="8"/>
                </a:lnTo>
                <a:lnTo>
                  <a:pt x="274" y="0"/>
                </a:lnTo>
                <a:lnTo>
                  <a:pt x="53" y="0"/>
                </a:lnTo>
                <a:close/>
              </a:path>
            </a:pathLst>
          </a:custGeom>
          <a:solidFill>
            <a:schemeClr val="accent5">
              <a:lumMod val="75000"/>
            </a:schemeClr>
          </a:solidFill>
          <a:ln w="9525" cap="flat" cmpd="sng">
            <a:solidFill>
              <a:schemeClr val="bg1"/>
            </a:solidFill>
            <a:prstDash val="solid"/>
            <a:round/>
            <a:headEnd/>
            <a:tailEnd/>
          </a:ln>
          <a:effectLst/>
        </p:spPr>
        <p:txBody>
          <a:bodyPr wrap="none" anchor="ctr"/>
          <a:lstStyle/>
          <a:p>
            <a:endParaRPr lang="en-US" sz="2800"/>
          </a:p>
        </p:txBody>
      </p:sp>
      <p:sp>
        <p:nvSpPr>
          <p:cNvPr id="16" name="Rectangle 17"/>
          <p:cNvSpPr>
            <a:spLocks noChangeArrowheads="1"/>
          </p:cNvSpPr>
          <p:nvPr/>
        </p:nvSpPr>
        <p:spPr bwMode="auto">
          <a:xfrm>
            <a:off x="5770693" y="1796314"/>
            <a:ext cx="154894" cy="144340"/>
          </a:xfrm>
          <a:prstGeom prst="rect">
            <a:avLst/>
          </a:prstGeom>
          <a:solidFill>
            <a:schemeClr val="hlink"/>
          </a:solidFill>
          <a:ln w="5715">
            <a:solidFill>
              <a:srgbClr val="2D2525"/>
            </a:solidFill>
            <a:miter lim="800000"/>
            <a:headEnd/>
            <a:tailEnd/>
          </a:ln>
        </p:spPr>
        <p:txBody>
          <a:bodyPr/>
          <a:lstStyle/>
          <a:p>
            <a:endParaRPr lang="en-US" sz="2800"/>
          </a:p>
        </p:txBody>
      </p:sp>
      <p:sp>
        <p:nvSpPr>
          <p:cNvPr id="17" name="Rectangle 18"/>
          <p:cNvSpPr>
            <a:spLocks noChangeArrowheads="1"/>
          </p:cNvSpPr>
          <p:nvPr/>
        </p:nvSpPr>
        <p:spPr bwMode="auto">
          <a:xfrm>
            <a:off x="5770693" y="2012823"/>
            <a:ext cx="154894" cy="144340"/>
          </a:xfrm>
          <a:prstGeom prst="rect">
            <a:avLst/>
          </a:prstGeom>
          <a:solidFill>
            <a:schemeClr val="hlink"/>
          </a:solidFill>
          <a:ln w="5715">
            <a:solidFill>
              <a:srgbClr val="2D2525"/>
            </a:solidFill>
            <a:miter lim="800000"/>
            <a:headEnd/>
            <a:tailEnd/>
          </a:ln>
        </p:spPr>
        <p:txBody>
          <a:bodyPr/>
          <a:lstStyle/>
          <a:p>
            <a:endParaRPr lang="en-US" sz="2800"/>
          </a:p>
        </p:txBody>
      </p:sp>
      <p:sp>
        <p:nvSpPr>
          <p:cNvPr id="18" name="Rectangle 19"/>
          <p:cNvSpPr>
            <a:spLocks noChangeArrowheads="1"/>
          </p:cNvSpPr>
          <p:nvPr/>
        </p:nvSpPr>
        <p:spPr bwMode="auto">
          <a:xfrm>
            <a:off x="2956783" y="1000841"/>
            <a:ext cx="1421584" cy="564529"/>
          </a:xfrm>
          <a:prstGeom prst="rect">
            <a:avLst/>
          </a:prstGeom>
          <a:noFill/>
          <a:ln w="9525">
            <a:noFill/>
            <a:miter lim="800000"/>
            <a:headEnd/>
            <a:tailEnd/>
          </a:ln>
        </p:spPr>
        <p:txBody>
          <a:bodyPr/>
          <a:lstStyle/>
          <a:p>
            <a:endParaRPr lang="en-US" sz="2800"/>
          </a:p>
        </p:txBody>
      </p:sp>
      <p:sp>
        <p:nvSpPr>
          <p:cNvPr id="19" name="Rectangle 20"/>
          <p:cNvSpPr>
            <a:spLocks noChangeArrowheads="1"/>
          </p:cNvSpPr>
          <p:nvPr/>
        </p:nvSpPr>
        <p:spPr bwMode="auto">
          <a:xfrm>
            <a:off x="2941292" y="1159615"/>
            <a:ext cx="1338700" cy="246221"/>
          </a:xfrm>
          <a:prstGeom prst="rect">
            <a:avLst/>
          </a:prstGeom>
          <a:noFill/>
          <a:ln w="9525">
            <a:noFill/>
            <a:miter lim="800000"/>
            <a:headEnd/>
            <a:tailEnd/>
          </a:ln>
        </p:spPr>
        <p:txBody>
          <a:bodyPr wrap="none" lIns="0" tIns="0" rIns="0" bIns="0">
            <a:spAutoFit/>
          </a:bodyPr>
          <a:lstStyle/>
          <a:p>
            <a:pPr algn="l" eaLnBrk="0" hangingPunct="0"/>
            <a:r>
              <a:rPr lang="hu-HU" sz="1600" u="none" dirty="0">
                <a:solidFill>
                  <a:schemeClr val="tx1"/>
                </a:solidFill>
                <a:cs typeface="Times New Roman" pitchFamily="18" charset="0"/>
              </a:rPr>
              <a:t>Folyamatmodell</a:t>
            </a:r>
          </a:p>
        </p:txBody>
      </p:sp>
      <p:sp>
        <p:nvSpPr>
          <p:cNvPr id="20" name="AutoShape 21"/>
          <p:cNvSpPr>
            <a:spLocks noChangeArrowheads="1"/>
          </p:cNvSpPr>
          <p:nvPr/>
        </p:nvSpPr>
        <p:spPr bwMode="auto">
          <a:xfrm>
            <a:off x="4617592" y="1584615"/>
            <a:ext cx="1073933" cy="615849"/>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808080"/>
          </a:solidFill>
          <a:ln w="9525">
            <a:solidFill>
              <a:schemeClr val="tx1"/>
            </a:solidFill>
            <a:miter lim="800000"/>
            <a:headEnd/>
            <a:tailEnd/>
          </a:ln>
          <a:effectLst/>
        </p:spPr>
        <p:txBody>
          <a:bodyPr wrap="none" anchor="ctr"/>
          <a:lstStyle/>
          <a:p>
            <a:endParaRPr lang="en-US" sz="2800"/>
          </a:p>
        </p:txBody>
      </p:sp>
      <p:sp>
        <p:nvSpPr>
          <p:cNvPr id="21" name="Rectangle 22"/>
          <p:cNvSpPr>
            <a:spLocks noChangeArrowheads="1"/>
          </p:cNvSpPr>
          <p:nvPr/>
        </p:nvSpPr>
        <p:spPr bwMode="auto">
          <a:xfrm>
            <a:off x="5459184" y="5239178"/>
            <a:ext cx="1037790" cy="854811"/>
          </a:xfrm>
          <a:prstGeom prst="rect">
            <a:avLst/>
          </a:prstGeom>
          <a:solidFill>
            <a:schemeClr val="accent5">
              <a:lumMod val="75000"/>
            </a:schemeClr>
          </a:solidFill>
          <a:ln w="5715">
            <a:solidFill>
              <a:srgbClr val="2D2525"/>
            </a:solidFill>
            <a:miter lim="800000"/>
            <a:headEnd/>
            <a:tailEnd/>
          </a:ln>
        </p:spPr>
        <p:txBody>
          <a:bodyPr/>
          <a:lstStyle/>
          <a:p>
            <a:endParaRPr lang="en-US" sz="2800"/>
          </a:p>
        </p:txBody>
      </p:sp>
      <p:sp>
        <p:nvSpPr>
          <p:cNvPr id="22" name="Rectangle 23"/>
          <p:cNvSpPr>
            <a:spLocks noChangeArrowheads="1"/>
          </p:cNvSpPr>
          <p:nvPr/>
        </p:nvSpPr>
        <p:spPr bwMode="auto">
          <a:xfrm>
            <a:off x="5681198" y="5518235"/>
            <a:ext cx="208247" cy="503585"/>
          </a:xfrm>
          <a:prstGeom prst="rect">
            <a:avLst/>
          </a:prstGeom>
          <a:solidFill>
            <a:srgbClr val="DDDDDD"/>
          </a:solidFill>
          <a:ln w="5715">
            <a:solidFill>
              <a:srgbClr val="2D2525"/>
            </a:solidFill>
            <a:miter lim="800000"/>
            <a:headEnd/>
            <a:tailEnd/>
          </a:ln>
        </p:spPr>
        <p:txBody>
          <a:bodyPr/>
          <a:lstStyle/>
          <a:p>
            <a:endParaRPr lang="en-US" sz="2800"/>
          </a:p>
        </p:txBody>
      </p:sp>
      <p:sp>
        <p:nvSpPr>
          <p:cNvPr id="23" name="Rectangle 24"/>
          <p:cNvSpPr>
            <a:spLocks noChangeArrowheads="1"/>
          </p:cNvSpPr>
          <p:nvPr/>
        </p:nvSpPr>
        <p:spPr bwMode="auto">
          <a:xfrm>
            <a:off x="5879119" y="5311348"/>
            <a:ext cx="208246" cy="710473"/>
          </a:xfrm>
          <a:prstGeom prst="rect">
            <a:avLst/>
          </a:prstGeom>
          <a:solidFill>
            <a:srgbClr val="DDDDDD"/>
          </a:solidFill>
          <a:ln w="5715">
            <a:solidFill>
              <a:srgbClr val="2D2525"/>
            </a:solidFill>
            <a:miter lim="800000"/>
            <a:headEnd/>
            <a:tailEnd/>
          </a:ln>
        </p:spPr>
        <p:txBody>
          <a:bodyPr/>
          <a:lstStyle/>
          <a:p>
            <a:endParaRPr lang="en-US" sz="2800"/>
          </a:p>
        </p:txBody>
      </p:sp>
      <p:sp>
        <p:nvSpPr>
          <p:cNvPr id="24" name="Rectangle 25"/>
          <p:cNvSpPr>
            <a:spLocks noChangeArrowheads="1"/>
          </p:cNvSpPr>
          <p:nvPr/>
        </p:nvSpPr>
        <p:spPr bwMode="auto">
          <a:xfrm>
            <a:off x="6077039" y="5662575"/>
            <a:ext cx="199641" cy="359245"/>
          </a:xfrm>
          <a:prstGeom prst="rect">
            <a:avLst/>
          </a:prstGeom>
          <a:solidFill>
            <a:srgbClr val="DDDDDD"/>
          </a:solidFill>
          <a:ln w="5715">
            <a:solidFill>
              <a:srgbClr val="2D2525"/>
            </a:solidFill>
            <a:miter lim="800000"/>
            <a:headEnd/>
            <a:tailEnd/>
          </a:ln>
        </p:spPr>
        <p:txBody>
          <a:bodyPr/>
          <a:lstStyle/>
          <a:p>
            <a:endParaRPr lang="en-US" sz="2800"/>
          </a:p>
        </p:txBody>
      </p:sp>
      <p:sp>
        <p:nvSpPr>
          <p:cNvPr id="25" name="Rectangle 26"/>
          <p:cNvSpPr>
            <a:spLocks noChangeArrowheads="1"/>
          </p:cNvSpPr>
          <p:nvPr/>
        </p:nvSpPr>
        <p:spPr bwMode="auto">
          <a:xfrm>
            <a:off x="5681198" y="5518235"/>
            <a:ext cx="208247" cy="503585"/>
          </a:xfrm>
          <a:prstGeom prst="rect">
            <a:avLst/>
          </a:prstGeom>
          <a:solidFill>
            <a:schemeClr val="accent2"/>
          </a:solidFill>
          <a:ln w="5715">
            <a:solidFill>
              <a:srgbClr val="2D2525"/>
            </a:solidFill>
            <a:miter lim="800000"/>
            <a:headEnd/>
            <a:tailEnd/>
          </a:ln>
        </p:spPr>
        <p:txBody>
          <a:bodyPr/>
          <a:lstStyle/>
          <a:p>
            <a:endParaRPr lang="en-US" sz="2800"/>
          </a:p>
        </p:txBody>
      </p:sp>
      <p:sp>
        <p:nvSpPr>
          <p:cNvPr id="26" name="Rectangle 27"/>
          <p:cNvSpPr>
            <a:spLocks noChangeArrowheads="1"/>
          </p:cNvSpPr>
          <p:nvPr/>
        </p:nvSpPr>
        <p:spPr bwMode="auto">
          <a:xfrm>
            <a:off x="5879119" y="5311348"/>
            <a:ext cx="208246" cy="710473"/>
          </a:xfrm>
          <a:prstGeom prst="rect">
            <a:avLst/>
          </a:prstGeom>
          <a:solidFill>
            <a:schemeClr val="tx2"/>
          </a:solidFill>
          <a:ln w="5715">
            <a:solidFill>
              <a:srgbClr val="2D2525"/>
            </a:solidFill>
            <a:miter lim="800000"/>
            <a:headEnd/>
            <a:tailEnd/>
          </a:ln>
        </p:spPr>
        <p:txBody>
          <a:bodyPr/>
          <a:lstStyle/>
          <a:p>
            <a:endParaRPr lang="en-US" sz="2800"/>
          </a:p>
        </p:txBody>
      </p:sp>
      <p:sp>
        <p:nvSpPr>
          <p:cNvPr id="27" name="Rectangle 28"/>
          <p:cNvSpPr>
            <a:spLocks noChangeArrowheads="1"/>
          </p:cNvSpPr>
          <p:nvPr/>
        </p:nvSpPr>
        <p:spPr bwMode="auto">
          <a:xfrm>
            <a:off x="6077039" y="5662575"/>
            <a:ext cx="199641" cy="359245"/>
          </a:xfrm>
          <a:prstGeom prst="rect">
            <a:avLst/>
          </a:prstGeom>
          <a:solidFill>
            <a:schemeClr val="accent1"/>
          </a:solidFill>
          <a:ln w="5715">
            <a:solidFill>
              <a:srgbClr val="2D2525"/>
            </a:solidFill>
            <a:miter lim="800000"/>
            <a:headEnd/>
            <a:tailEnd/>
          </a:ln>
        </p:spPr>
        <p:txBody>
          <a:bodyPr/>
          <a:lstStyle/>
          <a:p>
            <a:endParaRPr lang="en-US" sz="2800"/>
          </a:p>
        </p:txBody>
      </p:sp>
      <p:sp>
        <p:nvSpPr>
          <p:cNvPr id="28" name="Rectangle 29"/>
          <p:cNvSpPr>
            <a:spLocks noChangeArrowheads="1"/>
          </p:cNvSpPr>
          <p:nvPr/>
        </p:nvSpPr>
        <p:spPr bwMode="auto">
          <a:xfrm>
            <a:off x="4710529" y="5075593"/>
            <a:ext cx="1036070" cy="853208"/>
          </a:xfrm>
          <a:prstGeom prst="rect">
            <a:avLst/>
          </a:prstGeom>
          <a:solidFill>
            <a:schemeClr val="accent5">
              <a:lumMod val="75000"/>
            </a:schemeClr>
          </a:solidFill>
          <a:ln w="5715">
            <a:solidFill>
              <a:srgbClr val="2D2525"/>
            </a:solidFill>
            <a:miter lim="800000"/>
            <a:headEnd/>
            <a:tailEnd/>
          </a:ln>
        </p:spPr>
        <p:txBody>
          <a:bodyPr/>
          <a:lstStyle/>
          <a:p>
            <a:endParaRPr lang="en-US" sz="2800"/>
          </a:p>
        </p:txBody>
      </p:sp>
      <p:sp>
        <p:nvSpPr>
          <p:cNvPr id="29" name="Line 30"/>
          <p:cNvSpPr>
            <a:spLocks noChangeShapeType="1"/>
          </p:cNvSpPr>
          <p:nvPr/>
        </p:nvSpPr>
        <p:spPr bwMode="auto">
          <a:xfrm>
            <a:off x="4775928" y="5138140"/>
            <a:ext cx="1722" cy="708868"/>
          </a:xfrm>
          <a:prstGeom prst="line">
            <a:avLst/>
          </a:prstGeom>
          <a:noFill/>
          <a:ln w="5715">
            <a:solidFill>
              <a:srgbClr val="2D2525"/>
            </a:solidFill>
            <a:round/>
            <a:headEnd/>
            <a:tailEnd/>
          </a:ln>
        </p:spPr>
        <p:txBody>
          <a:bodyPr/>
          <a:lstStyle/>
          <a:p>
            <a:endParaRPr lang="en-US" sz="2800"/>
          </a:p>
        </p:txBody>
      </p:sp>
      <p:sp>
        <p:nvSpPr>
          <p:cNvPr id="30" name="Line 31"/>
          <p:cNvSpPr>
            <a:spLocks noChangeShapeType="1"/>
          </p:cNvSpPr>
          <p:nvPr/>
        </p:nvSpPr>
        <p:spPr bwMode="auto">
          <a:xfrm>
            <a:off x="4775928" y="5847008"/>
            <a:ext cx="905270" cy="1604"/>
          </a:xfrm>
          <a:prstGeom prst="line">
            <a:avLst/>
          </a:prstGeom>
          <a:noFill/>
          <a:ln w="5715">
            <a:solidFill>
              <a:srgbClr val="2D2525"/>
            </a:solidFill>
            <a:round/>
            <a:headEnd/>
            <a:tailEnd/>
          </a:ln>
        </p:spPr>
        <p:txBody>
          <a:bodyPr/>
          <a:lstStyle/>
          <a:p>
            <a:endParaRPr lang="en-US" sz="2800"/>
          </a:p>
        </p:txBody>
      </p:sp>
      <p:sp>
        <p:nvSpPr>
          <p:cNvPr id="31" name="Line 32"/>
          <p:cNvSpPr>
            <a:spLocks noChangeShapeType="1"/>
          </p:cNvSpPr>
          <p:nvPr/>
        </p:nvSpPr>
        <p:spPr bwMode="auto">
          <a:xfrm flipV="1">
            <a:off x="4831002" y="5651348"/>
            <a:ext cx="242668" cy="134717"/>
          </a:xfrm>
          <a:prstGeom prst="line">
            <a:avLst/>
          </a:prstGeom>
          <a:noFill/>
          <a:ln w="19050">
            <a:solidFill>
              <a:srgbClr val="FF0000"/>
            </a:solidFill>
            <a:round/>
            <a:headEnd/>
            <a:tailEnd/>
          </a:ln>
        </p:spPr>
        <p:txBody>
          <a:bodyPr/>
          <a:lstStyle/>
          <a:p>
            <a:endParaRPr lang="en-US" sz="2800"/>
          </a:p>
        </p:txBody>
      </p:sp>
      <p:sp>
        <p:nvSpPr>
          <p:cNvPr id="32" name="Line 33"/>
          <p:cNvSpPr>
            <a:spLocks noChangeShapeType="1"/>
          </p:cNvSpPr>
          <p:nvPr/>
        </p:nvSpPr>
        <p:spPr bwMode="auto">
          <a:xfrm flipV="1">
            <a:off x="5073670" y="5466914"/>
            <a:ext cx="65400" cy="184434"/>
          </a:xfrm>
          <a:prstGeom prst="line">
            <a:avLst/>
          </a:prstGeom>
          <a:noFill/>
          <a:ln w="19050">
            <a:solidFill>
              <a:srgbClr val="FF0000"/>
            </a:solidFill>
            <a:round/>
            <a:headEnd/>
            <a:tailEnd/>
          </a:ln>
        </p:spPr>
        <p:txBody>
          <a:bodyPr/>
          <a:lstStyle/>
          <a:p>
            <a:endParaRPr lang="en-US" sz="2800"/>
          </a:p>
        </p:txBody>
      </p:sp>
      <p:sp>
        <p:nvSpPr>
          <p:cNvPr id="33" name="Line 34"/>
          <p:cNvSpPr>
            <a:spLocks noChangeShapeType="1"/>
          </p:cNvSpPr>
          <p:nvPr/>
        </p:nvSpPr>
        <p:spPr bwMode="auto">
          <a:xfrm flipV="1">
            <a:off x="5139070" y="5394744"/>
            <a:ext cx="234062" cy="72170"/>
          </a:xfrm>
          <a:prstGeom prst="line">
            <a:avLst/>
          </a:prstGeom>
          <a:noFill/>
          <a:ln w="19050">
            <a:solidFill>
              <a:srgbClr val="FF0000"/>
            </a:solidFill>
            <a:round/>
            <a:headEnd/>
            <a:tailEnd/>
          </a:ln>
        </p:spPr>
        <p:txBody>
          <a:bodyPr/>
          <a:lstStyle/>
          <a:p>
            <a:endParaRPr lang="en-US" sz="2800"/>
          </a:p>
        </p:txBody>
      </p:sp>
      <p:sp>
        <p:nvSpPr>
          <p:cNvPr id="34" name="Line 35"/>
          <p:cNvSpPr>
            <a:spLocks noChangeShapeType="1"/>
          </p:cNvSpPr>
          <p:nvPr/>
        </p:nvSpPr>
        <p:spPr bwMode="auto">
          <a:xfrm>
            <a:off x="5373132" y="5394744"/>
            <a:ext cx="120473" cy="256604"/>
          </a:xfrm>
          <a:prstGeom prst="line">
            <a:avLst/>
          </a:prstGeom>
          <a:noFill/>
          <a:ln w="19050">
            <a:solidFill>
              <a:srgbClr val="FF0000"/>
            </a:solidFill>
            <a:round/>
            <a:headEnd/>
            <a:tailEnd/>
          </a:ln>
        </p:spPr>
        <p:txBody>
          <a:bodyPr/>
          <a:lstStyle/>
          <a:p>
            <a:endParaRPr lang="en-US" sz="2800"/>
          </a:p>
        </p:txBody>
      </p:sp>
      <p:sp>
        <p:nvSpPr>
          <p:cNvPr id="35" name="Line 36"/>
          <p:cNvSpPr>
            <a:spLocks noChangeShapeType="1"/>
          </p:cNvSpPr>
          <p:nvPr/>
        </p:nvSpPr>
        <p:spPr bwMode="auto">
          <a:xfrm flipV="1">
            <a:off x="5493605" y="5271254"/>
            <a:ext cx="120473" cy="380094"/>
          </a:xfrm>
          <a:prstGeom prst="line">
            <a:avLst/>
          </a:prstGeom>
          <a:noFill/>
          <a:ln w="19050">
            <a:solidFill>
              <a:srgbClr val="FF0000"/>
            </a:solidFill>
            <a:round/>
            <a:headEnd/>
            <a:tailEnd/>
          </a:ln>
        </p:spPr>
        <p:txBody>
          <a:bodyPr/>
          <a:lstStyle/>
          <a:p>
            <a:endParaRPr lang="en-US" sz="2800"/>
          </a:p>
        </p:txBody>
      </p:sp>
      <p:sp>
        <p:nvSpPr>
          <p:cNvPr id="36" name="Rectangle 37"/>
          <p:cNvSpPr>
            <a:spLocks noChangeArrowheads="1"/>
          </p:cNvSpPr>
          <p:nvPr/>
        </p:nvSpPr>
        <p:spPr bwMode="auto">
          <a:xfrm>
            <a:off x="2848357" y="4706725"/>
            <a:ext cx="1221943" cy="338396"/>
          </a:xfrm>
          <a:prstGeom prst="rect">
            <a:avLst/>
          </a:prstGeom>
          <a:noFill/>
          <a:ln w="9525">
            <a:noFill/>
            <a:miter lim="800000"/>
            <a:headEnd/>
            <a:tailEnd/>
          </a:ln>
        </p:spPr>
        <p:txBody>
          <a:bodyPr/>
          <a:lstStyle/>
          <a:p>
            <a:endParaRPr lang="en-US" sz="2800"/>
          </a:p>
        </p:txBody>
      </p:sp>
      <p:sp>
        <p:nvSpPr>
          <p:cNvPr id="37" name="Rectangle 38"/>
          <p:cNvSpPr>
            <a:spLocks noChangeArrowheads="1"/>
          </p:cNvSpPr>
          <p:nvPr/>
        </p:nvSpPr>
        <p:spPr bwMode="auto">
          <a:xfrm>
            <a:off x="3103072" y="4758047"/>
            <a:ext cx="788036" cy="276999"/>
          </a:xfrm>
          <a:prstGeom prst="rect">
            <a:avLst/>
          </a:prstGeom>
          <a:noFill/>
          <a:ln w="9525">
            <a:noFill/>
            <a:miter lim="800000"/>
            <a:headEnd/>
            <a:tailEnd/>
          </a:ln>
        </p:spPr>
        <p:txBody>
          <a:bodyPr wrap="none" lIns="0" tIns="0" rIns="0" bIns="0">
            <a:spAutoFit/>
          </a:bodyPr>
          <a:lstStyle/>
          <a:p>
            <a:pPr algn="l" eaLnBrk="0" hangingPunct="0"/>
            <a:r>
              <a:rPr lang="hu-HU" u="none" dirty="0">
                <a:solidFill>
                  <a:schemeClr val="tx1"/>
                </a:solidFill>
                <a:cs typeface="Times New Roman" pitchFamily="18" charset="0"/>
              </a:rPr>
              <a:t>Monitor</a:t>
            </a:r>
          </a:p>
        </p:txBody>
      </p:sp>
      <p:sp>
        <p:nvSpPr>
          <p:cNvPr id="38" name="Rectangle 39"/>
          <p:cNvSpPr>
            <a:spLocks noChangeArrowheads="1"/>
          </p:cNvSpPr>
          <p:nvPr/>
        </p:nvSpPr>
        <p:spPr bwMode="auto">
          <a:xfrm>
            <a:off x="5373132" y="4706725"/>
            <a:ext cx="1221943" cy="338396"/>
          </a:xfrm>
          <a:prstGeom prst="rect">
            <a:avLst/>
          </a:prstGeom>
          <a:noFill/>
          <a:ln w="9525">
            <a:noFill/>
            <a:miter lim="800000"/>
            <a:headEnd/>
            <a:tailEnd/>
          </a:ln>
        </p:spPr>
        <p:txBody>
          <a:bodyPr/>
          <a:lstStyle/>
          <a:p>
            <a:endParaRPr lang="en-US" sz="2800"/>
          </a:p>
        </p:txBody>
      </p:sp>
      <p:sp>
        <p:nvSpPr>
          <p:cNvPr id="39" name="Rectangle 40"/>
          <p:cNvSpPr>
            <a:spLocks noChangeArrowheads="1"/>
          </p:cNvSpPr>
          <p:nvPr/>
        </p:nvSpPr>
        <p:spPr bwMode="auto">
          <a:xfrm>
            <a:off x="5605472" y="4758047"/>
            <a:ext cx="727763" cy="276999"/>
          </a:xfrm>
          <a:prstGeom prst="rect">
            <a:avLst/>
          </a:prstGeom>
          <a:noFill/>
          <a:ln w="9525">
            <a:noFill/>
            <a:miter lim="800000"/>
            <a:headEnd/>
            <a:tailEnd/>
          </a:ln>
        </p:spPr>
        <p:txBody>
          <a:bodyPr wrap="none" lIns="0" tIns="0" rIns="0" bIns="0">
            <a:spAutoFit/>
          </a:bodyPr>
          <a:lstStyle/>
          <a:p>
            <a:pPr algn="l" eaLnBrk="0" hangingPunct="0"/>
            <a:r>
              <a:rPr lang="hu-HU" u="none">
                <a:solidFill>
                  <a:schemeClr val="tx1"/>
                </a:solidFill>
                <a:cs typeface="Times New Roman" pitchFamily="18" charset="0"/>
              </a:rPr>
              <a:t>Analízis</a:t>
            </a:r>
          </a:p>
        </p:txBody>
      </p:sp>
      <p:sp>
        <p:nvSpPr>
          <p:cNvPr id="40" name="AutoShape 41"/>
          <p:cNvSpPr>
            <a:spLocks noChangeArrowheads="1"/>
          </p:cNvSpPr>
          <p:nvPr/>
        </p:nvSpPr>
        <p:spPr bwMode="auto">
          <a:xfrm flipH="1" flipV="1">
            <a:off x="6718990" y="1749804"/>
            <a:ext cx="1156543" cy="3189908"/>
          </a:xfrm>
          <a:prstGeom prst="curvedRightArrow">
            <a:avLst>
              <a:gd name="adj1" fmla="val 59196"/>
              <a:gd name="adj2" fmla="val 118393"/>
              <a:gd name="adj3"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sz="2800"/>
          </a:p>
        </p:txBody>
      </p:sp>
      <p:sp>
        <p:nvSpPr>
          <p:cNvPr id="41" name="Rectangle 42"/>
          <p:cNvSpPr>
            <a:spLocks noChangeArrowheads="1"/>
          </p:cNvSpPr>
          <p:nvPr/>
        </p:nvSpPr>
        <p:spPr bwMode="auto">
          <a:xfrm>
            <a:off x="3077257" y="3262163"/>
            <a:ext cx="3087556" cy="636698"/>
          </a:xfrm>
          <a:prstGeom prst="rect">
            <a:avLst/>
          </a:prstGeom>
          <a:noFill/>
          <a:ln w="9525">
            <a:noFill/>
            <a:miter lim="800000"/>
            <a:headEnd/>
            <a:tailEnd/>
          </a:ln>
        </p:spPr>
        <p:txBody>
          <a:bodyPr/>
          <a:lstStyle/>
          <a:p>
            <a:endParaRPr lang="en-US" sz="2800"/>
          </a:p>
        </p:txBody>
      </p:sp>
      <p:sp>
        <p:nvSpPr>
          <p:cNvPr id="42" name="Rectangle 43"/>
          <p:cNvSpPr>
            <a:spLocks noChangeArrowheads="1"/>
          </p:cNvSpPr>
          <p:nvPr/>
        </p:nvSpPr>
        <p:spPr bwMode="auto">
          <a:xfrm>
            <a:off x="6999520" y="3193201"/>
            <a:ext cx="1481821" cy="596604"/>
          </a:xfrm>
          <a:prstGeom prst="rect">
            <a:avLst/>
          </a:prstGeom>
          <a:solidFill>
            <a:schemeClr val="tx1">
              <a:lumMod val="75000"/>
              <a:lumOff val="25000"/>
            </a:schemeClr>
          </a:solidFill>
          <a:ln w="5715">
            <a:solidFill>
              <a:schemeClr val="bg1"/>
            </a:solidFill>
            <a:miter lim="800000"/>
            <a:headEnd/>
            <a:tailEnd/>
          </a:ln>
        </p:spPr>
        <p:txBody>
          <a:bodyPr lIns="0" tIns="0" rIns="0" bIns="0" anchor="ctr" anchorCtr="1"/>
          <a:lstStyle/>
          <a:p>
            <a:pPr eaLnBrk="0" hangingPunct="0"/>
            <a:r>
              <a:rPr lang="hu-HU" sz="1600" b="1" u="none">
                <a:solidFill>
                  <a:schemeClr val="bg1"/>
                </a:solidFill>
                <a:cs typeface="Times New Roman" pitchFamily="18" charset="0"/>
              </a:rPr>
              <a:t>Optimalizálás</a:t>
            </a:r>
          </a:p>
        </p:txBody>
      </p:sp>
      <p:sp>
        <p:nvSpPr>
          <p:cNvPr id="43" name="Rectangle 45"/>
          <p:cNvSpPr>
            <a:spLocks noChangeArrowheads="1"/>
          </p:cNvSpPr>
          <p:nvPr/>
        </p:nvSpPr>
        <p:spPr bwMode="auto">
          <a:xfrm>
            <a:off x="363167" y="1000841"/>
            <a:ext cx="1703835" cy="769812"/>
          </a:xfrm>
          <a:prstGeom prst="rect">
            <a:avLst/>
          </a:prstGeom>
          <a:solidFill>
            <a:schemeClr val="tx1">
              <a:lumMod val="75000"/>
              <a:lumOff val="25000"/>
            </a:schemeClr>
          </a:solidFill>
          <a:ln w="5715">
            <a:solidFill>
              <a:schemeClr val="bg1"/>
            </a:solidFill>
            <a:miter lim="800000"/>
            <a:headEnd/>
            <a:tailEnd/>
          </a:ln>
        </p:spPr>
        <p:txBody>
          <a:bodyPr lIns="0" tIns="0" rIns="0" bIns="0" anchor="ctr" anchorCtr="1"/>
          <a:lstStyle/>
          <a:p>
            <a:pPr eaLnBrk="0" hangingPunct="0"/>
            <a:r>
              <a:rPr lang="hu-HU" sz="1600" b="1" u="none" dirty="0">
                <a:solidFill>
                  <a:schemeClr val="bg1"/>
                </a:solidFill>
                <a:cs typeface="Times New Roman" pitchFamily="18" charset="0"/>
              </a:rPr>
              <a:t>Követelmények</a:t>
            </a:r>
          </a:p>
        </p:txBody>
      </p:sp>
      <p:sp>
        <p:nvSpPr>
          <p:cNvPr id="44" name="AutoShape 46"/>
          <p:cNvSpPr>
            <a:spLocks noChangeArrowheads="1"/>
          </p:cNvSpPr>
          <p:nvPr/>
        </p:nvSpPr>
        <p:spPr bwMode="auto">
          <a:xfrm>
            <a:off x="2103145" y="1116313"/>
            <a:ext cx="660882" cy="538868"/>
          </a:xfrm>
          <a:prstGeom prst="rightArrow">
            <a:avLst>
              <a:gd name="adj1" fmla="val 50000"/>
              <a:gd name="adj2" fmla="val 2857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sz="2800"/>
          </a:p>
        </p:txBody>
      </p:sp>
      <p:sp>
        <p:nvSpPr>
          <p:cNvPr id="45" name="AutoShape 47"/>
          <p:cNvSpPr>
            <a:spLocks noChangeArrowheads="1"/>
          </p:cNvSpPr>
          <p:nvPr/>
        </p:nvSpPr>
        <p:spPr bwMode="auto">
          <a:xfrm flipH="1">
            <a:off x="6507301" y="1116313"/>
            <a:ext cx="660882" cy="538868"/>
          </a:xfrm>
          <a:prstGeom prst="rightArrow">
            <a:avLst>
              <a:gd name="adj1" fmla="val 50000"/>
              <a:gd name="adj2" fmla="val 2857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sz="2800"/>
          </a:p>
        </p:txBody>
      </p:sp>
      <p:sp>
        <p:nvSpPr>
          <p:cNvPr id="46" name="AutoShape 48"/>
          <p:cNvSpPr>
            <a:spLocks noChangeArrowheads="1"/>
          </p:cNvSpPr>
          <p:nvPr/>
        </p:nvSpPr>
        <p:spPr bwMode="auto">
          <a:xfrm>
            <a:off x="3980805" y="3926126"/>
            <a:ext cx="578271" cy="769812"/>
          </a:xfrm>
          <a:prstGeom prst="downArrow">
            <a:avLst>
              <a:gd name="adj1" fmla="val 50000"/>
              <a:gd name="adj2" fmla="val 3571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sz="2800"/>
          </a:p>
        </p:txBody>
      </p:sp>
      <p:sp>
        <p:nvSpPr>
          <p:cNvPr id="47" name="AutoShape 49"/>
          <p:cNvSpPr>
            <a:spLocks noChangeArrowheads="1"/>
          </p:cNvSpPr>
          <p:nvPr/>
        </p:nvSpPr>
        <p:spPr bwMode="auto">
          <a:xfrm>
            <a:off x="4758718" y="3926126"/>
            <a:ext cx="578271" cy="769812"/>
          </a:xfrm>
          <a:prstGeom prst="downArrow">
            <a:avLst>
              <a:gd name="adj1" fmla="val 50000"/>
              <a:gd name="adj2" fmla="val 3571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sz="2800"/>
          </a:p>
        </p:txBody>
      </p:sp>
      <p:sp>
        <p:nvSpPr>
          <p:cNvPr id="48" name="AutoShape 50"/>
          <p:cNvSpPr>
            <a:spLocks noChangeArrowheads="1"/>
          </p:cNvSpPr>
          <p:nvPr/>
        </p:nvSpPr>
        <p:spPr bwMode="auto">
          <a:xfrm>
            <a:off x="5538352" y="2463484"/>
            <a:ext cx="578271" cy="769812"/>
          </a:xfrm>
          <a:prstGeom prst="downArrow">
            <a:avLst>
              <a:gd name="adj1" fmla="val 50000"/>
              <a:gd name="adj2" fmla="val 3571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sz="2800"/>
          </a:p>
        </p:txBody>
      </p:sp>
      <p:sp>
        <p:nvSpPr>
          <p:cNvPr id="49" name="AutoShape 51"/>
          <p:cNvSpPr>
            <a:spLocks noChangeArrowheads="1"/>
          </p:cNvSpPr>
          <p:nvPr/>
        </p:nvSpPr>
        <p:spPr bwMode="auto">
          <a:xfrm>
            <a:off x="3202892" y="2463484"/>
            <a:ext cx="578271" cy="769812"/>
          </a:xfrm>
          <a:prstGeom prst="downArrow">
            <a:avLst>
              <a:gd name="adj1" fmla="val 50000"/>
              <a:gd name="adj2" fmla="val 3571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sz="2800"/>
          </a:p>
        </p:txBody>
      </p:sp>
      <p:grpSp>
        <p:nvGrpSpPr>
          <p:cNvPr id="50" name="Group 56"/>
          <p:cNvGrpSpPr>
            <a:grpSpLocks noChangeAspect="1"/>
          </p:cNvGrpSpPr>
          <p:nvPr/>
        </p:nvGrpSpPr>
        <p:grpSpPr bwMode="auto">
          <a:xfrm>
            <a:off x="2967110" y="5168612"/>
            <a:ext cx="1142775" cy="582170"/>
            <a:chOff x="1156" y="2976"/>
            <a:chExt cx="3322" cy="1019"/>
          </a:xfrm>
          <a:solidFill>
            <a:schemeClr val="accent5">
              <a:lumMod val="75000"/>
            </a:schemeClr>
          </a:solidFill>
        </p:grpSpPr>
        <p:sp>
          <p:nvSpPr>
            <p:cNvPr id="119" name="AutoShape 57"/>
            <p:cNvSpPr>
              <a:spLocks noChangeAspect="1" noChangeArrowheads="1"/>
            </p:cNvSpPr>
            <p:nvPr/>
          </p:nvSpPr>
          <p:spPr bwMode="auto">
            <a:xfrm>
              <a:off x="1156" y="2976"/>
              <a:ext cx="3322" cy="1019"/>
            </a:xfrm>
            <a:prstGeom prst="roundRect">
              <a:avLst>
                <a:gd name="adj" fmla="val 16667"/>
              </a:avLst>
            </a:prstGeom>
            <a:grpFill/>
            <a:ln w="9525" algn="ctr">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20" name="AutoShape 58"/>
            <p:cNvSpPr>
              <a:spLocks noChangeAspect="1" noChangeArrowheads="1"/>
            </p:cNvSpPr>
            <p:nvPr/>
          </p:nvSpPr>
          <p:spPr bwMode="auto">
            <a:xfrm>
              <a:off x="1197" y="3370"/>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21" name="AutoShape 59"/>
            <p:cNvSpPr>
              <a:spLocks noChangeAspect="1" noChangeArrowheads="1"/>
            </p:cNvSpPr>
            <p:nvPr/>
          </p:nvSpPr>
          <p:spPr bwMode="auto">
            <a:xfrm flipH="1">
              <a:off x="1343" y="3347"/>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22" name="AutoShape 60"/>
            <p:cNvSpPr>
              <a:spLocks noChangeAspect="1" noChangeArrowheads="1"/>
            </p:cNvSpPr>
            <p:nvPr/>
          </p:nvSpPr>
          <p:spPr bwMode="auto">
            <a:xfrm>
              <a:off x="1409" y="3292"/>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23" name="AutoShape 61"/>
            <p:cNvSpPr>
              <a:spLocks noChangeAspect="1" noChangeArrowheads="1"/>
            </p:cNvSpPr>
            <p:nvPr/>
          </p:nvSpPr>
          <p:spPr bwMode="auto">
            <a:xfrm>
              <a:off x="1968" y="3642"/>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24" name="AutoShape 62"/>
            <p:cNvSpPr>
              <a:spLocks noChangeAspect="1" noChangeArrowheads="1"/>
            </p:cNvSpPr>
            <p:nvPr/>
          </p:nvSpPr>
          <p:spPr bwMode="auto">
            <a:xfrm flipH="1">
              <a:off x="2114" y="3619"/>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25" name="AutoShape 63"/>
            <p:cNvSpPr>
              <a:spLocks noChangeAspect="1" noChangeArrowheads="1"/>
            </p:cNvSpPr>
            <p:nvPr/>
          </p:nvSpPr>
          <p:spPr bwMode="auto">
            <a:xfrm>
              <a:off x="2180" y="3564"/>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26" name="AutoShape 64"/>
            <p:cNvSpPr>
              <a:spLocks noChangeAspect="1" noChangeArrowheads="1"/>
            </p:cNvSpPr>
            <p:nvPr/>
          </p:nvSpPr>
          <p:spPr bwMode="auto">
            <a:xfrm>
              <a:off x="2240" y="309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27" name="AutoShape 65"/>
            <p:cNvSpPr>
              <a:spLocks noChangeAspect="1" noChangeArrowheads="1"/>
            </p:cNvSpPr>
            <p:nvPr/>
          </p:nvSpPr>
          <p:spPr bwMode="auto">
            <a:xfrm flipH="1">
              <a:off x="2386" y="307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28" name="AutoShape 66"/>
            <p:cNvSpPr>
              <a:spLocks noChangeAspect="1" noChangeArrowheads="1"/>
            </p:cNvSpPr>
            <p:nvPr/>
          </p:nvSpPr>
          <p:spPr bwMode="auto">
            <a:xfrm>
              <a:off x="2452" y="302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29" name="AutoShape 67"/>
            <p:cNvSpPr>
              <a:spLocks noChangeAspect="1" noChangeArrowheads="1"/>
            </p:cNvSpPr>
            <p:nvPr/>
          </p:nvSpPr>
          <p:spPr bwMode="auto">
            <a:xfrm>
              <a:off x="3057" y="337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30" name="AutoShape 68"/>
            <p:cNvSpPr>
              <a:spLocks noChangeAspect="1" noChangeArrowheads="1"/>
            </p:cNvSpPr>
            <p:nvPr/>
          </p:nvSpPr>
          <p:spPr bwMode="auto">
            <a:xfrm flipH="1">
              <a:off x="3203" y="335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31" name="AutoShape 69"/>
            <p:cNvSpPr>
              <a:spLocks noChangeAspect="1" noChangeArrowheads="1"/>
            </p:cNvSpPr>
            <p:nvPr/>
          </p:nvSpPr>
          <p:spPr bwMode="auto">
            <a:xfrm>
              <a:off x="3269" y="330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32" name="AutoShape 70"/>
            <p:cNvSpPr>
              <a:spLocks noChangeAspect="1" noChangeArrowheads="1"/>
            </p:cNvSpPr>
            <p:nvPr/>
          </p:nvSpPr>
          <p:spPr bwMode="auto">
            <a:xfrm>
              <a:off x="3964" y="337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33" name="AutoShape 71"/>
            <p:cNvSpPr>
              <a:spLocks noChangeAspect="1" noChangeArrowheads="1"/>
            </p:cNvSpPr>
            <p:nvPr/>
          </p:nvSpPr>
          <p:spPr bwMode="auto">
            <a:xfrm flipH="1">
              <a:off x="4110" y="335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34" name="AutoShape 72"/>
            <p:cNvSpPr>
              <a:spLocks noChangeAspect="1" noChangeArrowheads="1"/>
            </p:cNvSpPr>
            <p:nvPr/>
          </p:nvSpPr>
          <p:spPr bwMode="auto">
            <a:xfrm>
              <a:off x="4176" y="330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cxnSp>
          <p:nvCxnSpPr>
            <p:cNvPr id="135" name="AutoShape 73"/>
            <p:cNvCxnSpPr>
              <a:cxnSpLocks noChangeAspect="1" noChangeShapeType="1"/>
              <a:stCxn id="120" idx="3"/>
              <a:endCxn id="126" idx="1"/>
            </p:cNvCxnSpPr>
            <p:nvPr/>
          </p:nvCxnSpPr>
          <p:spPr bwMode="auto">
            <a:xfrm flipV="1">
              <a:off x="1651" y="3230"/>
              <a:ext cx="589" cy="272"/>
            </a:xfrm>
            <a:prstGeom prst="curvedConnector3">
              <a:avLst>
                <a:gd name="adj1" fmla="val 49917"/>
              </a:avLst>
            </a:prstGeom>
            <a:grpFill/>
            <a:ln w="12700">
              <a:solidFill>
                <a:schemeClr val="accent1"/>
              </a:solidFill>
              <a:round/>
              <a:headEnd/>
              <a:tailEnd type="triangle" w="med" len="med"/>
            </a:ln>
            <a:effectLst/>
          </p:spPr>
        </p:cxnSp>
        <p:cxnSp>
          <p:nvCxnSpPr>
            <p:cNvPr id="136" name="AutoShape 74"/>
            <p:cNvCxnSpPr>
              <a:cxnSpLocks noChangeAspect="1" noChangeShapeType="1"/>
              <a:stCxn id="120" idx="3"/>
              <a:endCxn id="123" idx="1"/>
            </p:cNvCxnSpPr>
            <p:nvPr/>
          </p:nvCxnSpPr>
          <p:spPr bwMode="auto">
            <a:xfrm>
              <a:off x="1651" y="3502"/>
              <a:ext cx="317" cy="272"/>
            </a:xfrm>
            <a:prstGeom prst="curvedConnector3">
              <a:avLst>
                <a:gd name="adj1" fmla="val 49843"/>
              </a:avLst>
            </a:prstGeom>
            <a:grpFill/>
            <a:ln w="12700">
              <a:solidFill>
                <a:schemeClr val="accent1"/>
              </a:solidFill>
              <a:round/>
              <a:headEnd/>
              <a:tailEnd type="triangle" w="med" len="med"/>
            </a:ln>
            <a:effectLst/>
          </p:spPr>
        </p:cxnSp>
        <p:cxnSp>
          <p:nvCxnSpPr>
            <p:cNvPr id="137" name="AutoShape 75"/>
            <p:cNvCxnSpPr>
              <a:cxnSpLocks noChangeAspect="1" noChangeShapeType="1"/>
              <a:stCxn id="123" idx="3"/>
              <a:endCxn id="129" idx="1"/>
            </p:cNvCxnSpPr>
            <p:nvPr/>
          </p:nvCxnSpPr>
          <p:spPr bwMode="auto">
            <a:xfrm flipV="1">
              <a:off x="2422" y="3510"/>
              <a:ext cx="635" cy="264"/>
            </a:xfrm>
            <a:prstGeom prst="curvedConnector3">
              <a:avLst>
                <a:gd name="adj1" fmla="val 49921"/>
              </a:avLst>
            </a:prstGeom>
            <a:grpFill/>
            <a:ln w="12700">
              <a:solidFill>
                <a:schemeClr val="accent1"/>
              </a:solidFill>
              <a:round/>
              <a:headEnd/>
              <a:tailEnd type="triangle" w="med" len="med"/>
            </a:ln>
            <a:effectLst/>
          </p:spPr>
        </p:cxnSp>
        <p:cxnSp>
          <p:nvCxnSpPr>
            <p:cNvPr id="138" name="AutoShape 76"/>
            <p:cNvCxnSpPr>
              <a:cxnSpLocks noChangeAspect="1" noChangeShapeType="1"/>
              <a:stCxn id="129" idx="3"/>
              <a:endCxn id="132" idx="1"/>
            </p:cNvCxnSpPr>
            <p:nvPr/>
          </p:nvCxnSpPr>
          <p:spPr bwMode="auto">
            <a:xfrm>
              <a:off x="3511" y="3510"/>
              <a:ext cx="453" cy="0"/>
            </a:xfrm>
            <a:prstGeom prst="straightConnector1">
              <a:avLst/>
            </a:prstGeom>
            <a:grpFill/>
            <a:ln w="12700">
              <a:solidFill>
                <a:schemeClr val="accent1"/>
              </a:solidFill>
              <a:round/>
              <a:headEnd/>
              <a:tailEnd type="triangle" w="med" len="med"/>
            </a:ln>
            <a:effectLst/>
          </p:spPr>
        </p:cxnSp>
        <p:cxnSp>
          <p:nvCxnSpPr>
            <p:cNvPr id="139" name="AutoShape 77"/>
            <p:cNvCxnSpPr>
              <a:cxnSpLocks noChangeAspect="1" noChangeShapeType="1"/>
              <a:stCxn id="126" idx="3"/>
              <a:endCxn id="129" idx="1"/>
            </p:cNvCxnSpPr>
            <p:nvPr/>
          </p:nvCxnSpPr>
          <p:spPr bwMode="auto">
            <a:xfrm>
              <a:off x="2694" y="3230"/>
              <a:ext cx="363" cy="280"/>
            </a:xfrm>
            <a:prstGeom prst="curvedConnector3">
              <a:avLst>
                <a:gd name="adj1" fmla="val 49861"/>
              </a:avLst>
            </a:prstGeom>
            <a:grpFill/>
            <a:ln w="12700">
              <a:solidFill>
                <a:schemeClr val="accent1"/>
              </a:solidFill>
              <a:round/>
              <a:headEnd/>
              <a:tailEnd type="triangle" w="med" len="med"/>
            </a:ln>
            <a:effectLst/>
          </p:spPr>
        </p:cxnSp>
      </p:grpSp>
      <p:grpSp>
        <p:nvGrpSpPr>
          <p:cNvPr id="51" name="Group 78"/>
          <p:cNvGrpSpPr>
            <a:grpSpLocks noChangeAspect="1"/>
          </p:cNvGrpSpPr>
          <p:nvPr/>
        </p:nvGrpSpPr>
        <p:grpSpPr bwMode="auto">
          <a:xfrm>
            <a:off x="3357786" y="5386726"/>
            <a:ext cx="1142775" cy="582170"/>
            <a:chOff x="1156" y="2976"/>
            <a:chExt cx="3322" cy="1019"/>
          </a:xfrm>
          <a:solidFill>
            <a:schemeClr val="accent5">
              <a:lumMod val="75000"/>
            </a:schemeClr>
          </a:solidFill>
        </p:grpSpPr>
        <p:sp>
          <p:nvSpPr>
            <p:cNvPr id="98" name="AutoShape 79"/>
            <p:cNvSpPr>
              <a:spLocks noChangeAspect="1" noChangeArrowheads="1"/>
            </p:cNvSpPr>
            <p:nvPr/>
          </p:nvSpPr>
          <p:spPr bwMode="auto">
            <a:xfrm>
              <a:off x="1156" y="2976"/>
              <a:ext cx="3322" cy="1019"/>
            </a:xfrm>
            <a:prstGeom prst="roundRect">
              <a:avLst>
                <a:gd name="adj" fmla="val 16667"/>
              </a:avLst>
            </a:prstGeom>
            <a:grpFill/>
            <a:ln w="9525" algn="ctr">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99" name="AutoShape 80"/>
            <p:cNvSpPr>
              <a:spLocks noChangeAspect="1" noChangeArrowheads="1"/>
            </p:cNvSpPr>
            <p:nvPr/>
          </p:nvSpPr>
          <p:spPr bwMode="auto">
            <a:xfrm>
              <a:off x="1197" y="3370"/>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00" name="AutoShape 81"/>
            <p:cNvSpPr>
              <a:spLocks noChangeAspect="1" noChangeArrowheads="1"/>
            </p:cNvSpPr>
            <p:nvPr/>
          </p:nvSpPr>
          <p:spPr bwMode="auto">
            <a:xfrm flipH="1">
              <a:off x="1343" y="3347"/>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01" name="AutoShape 82"/>
            <p:cNvSpPr>
              <a:spLocks noChangeAspect="1" noChangeArrowheads="1"/>
            </p:cNvSpPr>
            <p:nvPr/>
          </p:nvSpPr>
          <p:spPr bwMode="auto">
            <a:xfrm>
              <a:off x="1409" y="3292"/>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02" name="AutoShape 83"/>
            <p:cNvSpPr>
              <a:spLocks noChangeAspect="1" noChangeArrowheads="1"/>
            </p:cNvSpPr>
            <p:nvPr/>
          </p:nvSpPr>
          <p:spPr bwMode="auto">
            <a:xfrm>
              <a:off x="1968" y="3642"/>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03" name="AutoShape 84"/>
            <p:cNvSpPr>
              <a:spLocks noChangeAspect="1" noChangeArrowheads="1"/>
            </p:cNvSpPr>
            <p:nvPr/>
          </p:nvSpPr>
          <p:spPr bwMode="auto">
            <a:xfrm flipH="1">
              <a:off x="2114" y="3619"/>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04" name="AutoShape 85"/>
            <p:cNvSpPr>
              <a:spLocks noChangeAspect="1" noChangeArrowheads="1"/>
            </p:cNvSpPr>
            <p:nvPr/>
          </p:nvSpPr>
          <p:spPr bwMode="auto">
            <a:xfrm>
              <a:off x="2180" y="3564"/>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05" name="AutoShape 86"/>
            <p:cNvSpPr>
              <a:spLocks noChangeAspect="1" noChangeArrowheads="1"/>
            </p:cNvSpPr>
            <p:nvPr/>
          </p:nvSpPr>
          <p:spPr bwMode="auto">
            <a:xfrm>
              <a:off x="2240" y="309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06" name="AutoShape 87"/>
            <p:cNvSpPr>
              <a:spLocks noChangeAspect="1" noChangeArrowheads="1"/>
            </p:cNvSpPr>
            <p:nvPr/>
          </p:nvSpPr>
          <p:spPr bwMode="auto">
            <a:xfrm flipH="1">
              <a:off x="2386" y="307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07" name="AutoShape 88"/>
            <p:cNvSpPr>
              <a:spLocks noChangeAspect="1" noChangeArrowheads="1"/>
            </p:cNvSpPr>
            <p:nvPr/>
          </p:nvSpPr>
          <p:spPr bwMode="auto">
            <a:xfrm>
              <a:off x="2452" y="302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08" name="AutoShape 89"/>
            <p:cNvSpPr>
              <a:spLocks noChangeAspect="1" noChangeArrowheads="1"/>
            </p:cNvSpPr>
            <p:nvPr/>
          </p:nvSpPr>
          <p:spPr bwMode="auto">
            <a:xfrm>
              <a:off x="3057" y="337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09" name="AutoShape 90"/>
            <p:cNvSpPr>
              <a:spLocks noChangeAspect="1" noChangeArrowheads="1"/>
            </p:cNvSpPr>
            <p:nvPr/>
          </p:nvSpPr>
          <p:spPr bwMode="auto">
            <a:xfrm flipH="1">
              <a:off x="3203" y="335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10" name="AutoShape 91"/>
            <p:cNvSpPr>
              <a:spLocks noChangeAspect="1" noChangeArrowheads="1"/>
            </p:cNvSpPr>
            <p:nvPr/>
          </p:nvSpPr>
          <p:spPr bwMode="auto">
            <a:xfrm>
              <a:off x="3269" y="330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11" name="AutoShape 92"/>
            <p:cNvSpPr>
              <a:spLocks noChangeAspect="1" noChangeArrowheads="1"/>
            </p:cNvSpPr>
            <p:nvPr/>
          </p:nvSpPr>
          <p:spPr bwMode="auto">
            <a:xfrm>
              <a:off x="3964" y="337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112" name="AutoShape 93"/>
            <p:cNvSpPr>
              <a:spLocks noChangeAspect="1" noChangeArrowheads="1"/>
            </p:cNvSpPr>
            <p:nvPr/>
          </p:nvSpPr>
          <p:spPr bwMode="auto">
            <a:xfrm flipH="1">
              <a:off x="4110" y="335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113" name="AutoShape 94"/>
            <p:cNvSpPr>
              <a:spLocks noChangeAspect="1" noChangeArrowheads="1"/>
            </p:cNvSpPr>
            <p:nvPr/>
          </p:nvSpPr>
          <p:spPr bwMode="auto">
            <a:xfrm>
              <a:off x="4176" y="330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cxnSp>
          <p:nvCxnSpPr>
            <p:cNvPr id="114" name="AutoShape 95"/>
            <p:cNvCxnSpPr>
              <a:cxnSpLocks noChangeAspect="1" noChangeShapeType="1"/>
              <a:stCxn id="99" idx="3"/>
              <a:endCxn id="105" idx="1"/>
            </p:cNvCxnSpPr>
            <p:nvPr/>
          </p:nvCxnSpPr>
          <p:spPr bwMode="auto">
            <a:xfrm flipV="1">
              <a:off x="1651" y="3230"/>
              <a:ext cx="589" cy="272"/>
            </a:xfrm>
            <a:prstGeom prst="curvedConnector3">
              <a:avLst>
                <a:gd name="adj1" fmla="val 49917"/>
              </a:avLst>
            </a:prstGeom>
            <a:grpFill/>
            <a:ln w="12700">
              <a:solidFill>
                <a:schemeClr val="accent1"/>
              </a:solidFill>
              <a:round/>
              <a:headEnd/>
              <a:tailEnd type="triangle" w="med" len="med"/>
            </a:ln>
            <a:effectLst/>
          </p:spPr>
        </p:cxnSp>
        <p:cxnSp>
          <p:nvCxnSpPr>
            <p:cNvPr id="115" name="AutoShape 96"/>
            <p:cNvCxnSpPr>
              <a:cxnSpLocks noChangeAspect="1" noChangeShapeType="1"/>
              <a:stCxn id="99" idx="3"/>
              <a:endCxn id="102" idx="1"/>
            </p:cNvCxnSpPr>
            <p:nvPr/>
          </p:nvCxnSpPr>
          <p:spPr bwMode="auto">
            <a:xfrm>
              <a:off x="1651" y="3502"/>
              <a:ext cx="317" cy="272"/>
            </a:xfrm>
            <a:prstGeom prst="curvedConnector3">
              <a:avLst>
                <a:gd name="adj1" fmla="val 49843"/>
              </a:avLst>
            </a:prstGeom>
            <a:grpFill/>
            <a:ln w="12700">
              <a:solidFill>
                <a:schemeClr val="accent1"/>
              </a:solidFill>
              <a:round/>
              <a:headEnd/>
              <a:tailEnd type="triangle" w="med" len="med"/>
            </a:ln>
            <a:effectLst/>
          </p:spPr>
        </p:cxnSp>
        <p:cxnSp>
          <p:nvCxnSpPr>
            <p:cNvPr id="116" name="AutoShape 97"/>
            <p:cNvCxnSpPr>
              <a:cxnSpLocks noChangeAspect="1" noChangeShapeType="1"/>
              <a:stCxn id="102" idx="3"/>
              <a:endCxn id="108" idx="1"/>
            </p:cNvCxnSpPr>
            <p:nvPr/>
          </p:nvCxnSpPr>
          <p:spPr bwMode="auto">
            <a:xfrm flipV="1">
              <a:off x="2422" y="3510"/>
              <a:ext cx="635" cy="264"/>
            </a:xfrm>
            <a:prstGeom prst="curvedConnector3">
              <a:avLst>
                <a:gd name="adj1" fmla="val 49921"/>
              </a:avLst>
            </a:prstGeom>
            <a:grpFill/>
            <a:ln w="12700">
              <a:solidFill>
                <a:schemeClr val="accent1"/>
              </a:solidFill>
              <a:round/>
              <a:headEnd/>
              <a:tailEnd type="triangle" w="med" len="med"/>
            </a:ln>
            <a:effectLst/>
          </p:spPr>
        </p:cxnSp>
        <p:cxnSp>
          <p:nvCxnSpPr>
            <p:cNvPr id="117" name="AutoShape 98"/>
            <p:cNvCxnSpPr>
              <a:cxnSpLocks noChangeAspect="1" noChangeShapeType="1"/>
              <a:stCxn id="108" idx="3"/>
              <a:endCxn id="111" idx="1"/>
            </p:cNvCxnSpPr>
            <p:nvPr/>
          </p:nvCxnSpPr>
          <p:spPr bwMode="auto">
            <a:xfrm>
              <a:off x="3511" y="3510"/>
              <a:ext cx="453" cy="0"/>
            </a:xfrm>
            <a:prstGeom prst="straightConnector1">
              <a:avLst/>
            </a:prstGeom>
            <a:grpFill/>
            <a:ln w="12700">
              <a:solidFill>
                <a:schemeClr val="accent1"/>
              </a:solidFill>
              <a:round/>
              <a:headEnd/>
              <a:tailEnd type="triangle" w="med" len="med"/>
            </a:ln>
            <a:effectLst/>
          </p:spPr>
        </p:cxnSp>
        <p:cxnSp>
          <p:nvCxnSpPr>
            <p:cNvPr id="118" name="AutoShape 99"/>
            <p:cNvCxnSpPr>
              <a:cxnSpLocks noChangeAspect="1" noChangeShapeType="1"/>
              <a:stCxn id="105" idx="3"/>
              <a:endCxn id="108" idx="1"/>
            </p:cNvCxnSpPr>
            <p:nvPr/>
          </p:nvCxnSpPr>
          <p:spPr bwMode="auto">
            <a:xfrm>
              <a:off x="2694" y="3230"/>
              <a:ext cx="363" cy="280"/>
            </a:xfrm>
            <a:prstGeom prst="curvedConnector3">
              <a:avLst>
                <a:gd name="adj1" fmla="val 49861"/>
              </a:avLst>
            </a:prstGeom>
            <a:grpFill/>
            <a:ln w="12700">
              <a:solidFill>
                <a:schemeClr val="accent1"/>
              </a:solidFill>
              <a:round/>
              <a:headEnd/>
              <a:tailEnd type="triangle" w="med" len="med"/>
            </a:ln>
            <a:effectLst/>
          </p:spPr>
        </p:cxnSp>
      </p:grpSp>
      <p:grpSp>
        <p:nvGrpSpPr>
          <p:cNvPr id="52" name="Group 100"/>
          <p:cNvGrpSpPr>
            <a:grpSpLocks noChangeAspect="1"/>
          </p:cNvGrpSpPr>
          <p:nvPr/>
        </p:nvGrpSpPr>
        <p:grpSpPr bwMode="auto">
          <a:xfrm>
            <a:off x="2967110" y="1583011"/>
            <a:ext cx="1142775" cy="582171"/>
            <a:chOff x="1156" y="2976"/>
            <a:chExt cx="3322" cy="1019"/>
          </a:xfrm>
          <a:solidFill>
            <a:schemeClr val="accent5">
              <a:lumMod val="75000"/>
            </a:schemeClr>
          </a:solidFill>
        </p:grpSpPr>
        <p:sp>
          <p:nvSpPr>
            <p:cNvPr id="77" name="AutoShape 101"/>
            <p:cNvSpPr>
              <a:spLocks noChangeAspect="1" noChangeArrowheads="1"/>
            </p:cNvSpPr>
            <p:nvPr/>
          </p:nvSpPr>
          <p:spPr bwMode="auto">
            <a:xfrm>
              <a:off x="1156" y="2976"/>
              <a:ext cx="3322" cy="1019"/>
            </a:xfrm>
            <a:prstGeom prst="roundRect">
              <a:avLst>
                <a:gd name="adj" fmla="val 16667"/>
              </a:avLst>
            </a:prstGeom>
            <a:grpFill/>
            <a:ln w="9525" algn="ctr">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78" name="AutoShape 102"/>
            <p:cNvSpPr>
              <a:spLocks noChangeAspect="1" noChangeArrowheads="1"/>
            </p:cNvSpPr>
            <p:nvPr/>
          </p:nvSpPr>
          <p:spPr bwMode="auto">
            <a:xfrm>
              <a:off x="1197" y="3370"/>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79" name="AutoShape 103"/>
            <p:cNvSpPr>
              <a:spLocks noChangeAspect="1" noChangeArrowheads="1"/>
            </p:cNvSpPr>
            <p:nvPr/>
          </p:nvSpPr>
          <p:spPr bwMode="auto">
            <a:xfrm flipH="1">
              <a:off x="1343" y="3347"/>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80" name="AutoShape 104"/>
            <p:cNvSpPr>
              <a:spLocks noChangeAspect="1" noChangeArrowheads="1"/>
            </p:cNvSpPr>
            <p:nvPr/>
          </p:nvSpPr>
          <p:spPr bwMode="auto">
            <a:xfrm>
              <a:off x="1409" y="3292"/>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81" name="AutoShape 105"/>
            <p:cNvSpPr>
              <a:spLocks noChangeAspect="1" noChangeArrowheads="1"/>
            </p:cNvSpPr>
            <p:nvPr/>
          </p:nvSpPr>
          <p:spPr bwMode="auto">
            <a:xfrm>
              <a:off x="1968" y="3642"/>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82" name="AutoShape 106"/>
            <p:cNvSpPr>
              <a:spLocks noChangeAspect="1" noChangeArrowheads="1"/>
            </p:cNvSpPr>
            <p:nvPr/>
          </p:nvSpPr>
          <p:spPr bwMode="auto">
            <a:xfrm flipH="1">
              <a:off x="2114" y="3619"/>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83" name="AutoShape 107"/>
            <p:cNvSpPr>
              <a:spLocks noChangeAspect="1" noChangeArrowheads="1"/>
            </p:cNvSpPr>
            <p:nvPr/>
          </p:nvSpPr>
          <p:spPr bwMode="auto">
            <a:xfrm>
              <a:off x="2180" y="3564"/>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84" name="AutoShape 108"/>
            <p:cNvSpPr>
              <a:spLocks noChangeAspect="1" noChangeArrowheads="1"/>
            </p:cNvSpPr>
            <p:nvPr/>
          </p:nvSpPr>
          <p:spPr bwMode="auto">
            <a:xfrm>
              <a:off x="2240" y="309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85" name="AutoShape 109"/>
            <p:cNvSpPr>
              <a:spLocks noChangeAspect="1" noChangeArrowheads="1"/>
            </p:cNvSpPr>
            <p:nvPr/>
          </p:nvSpPr>
          <p:spPr bwMode="auto">
            <a:xfrm flipH="1">
              <a:off x="2386" y="307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86" name="AutoShape 110"/>
            <p:cNvSpPr>
              <a:spLocks noChangeAspect="1" noChangeArrowheads="1"/>
            </p:cNvSpPr>
            <p:nvPr/>
          </p:nvSpPr>
          <p:spPr bwMode="auto">
            <a:xfrm>
              <a:off x="2452" y="302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87" name="AutoShape 111"/>
            <p:cNvSpPr>
              <a:spLocks noChangeAspect="1" noChangeArrowheads="1"/>
            </p:cNvSpPr>
            <p:nvPr/>
          </p:nvSpPr>
          <p:spPr bwMode="auto">
            <a:xfrm>
              <a:off x="3057" y="337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88" name="AutoShape 112"/>
            <p:cNvSpPr>
              <a:spLocks noChangeAspect="1" noChangeArrowheads="1"/>
            </p:cNvSpPr>
            <p:nvPr/>
          </p:nvSpPr>
          <p:spPr bwMode="auto">
            <a:xfrm flipH="1">
              <a:off x="3203" y="335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89" name="AutoShape 113"/>
            <p:cNvSpPr>
              <a:spLocks noChangeAspect="1" noChangeArrowheads="1"/>
            </p:cNvSpPr>
            <p:nvPr/>
          </p:nvSpPr>
          <p:spPr bwMode="auto">
            <a:xfrm>
              <a:off x="3269" y="330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90" name="AutoShape 114"/>
            <p:cNvSpPr>
              <a:spLocks noChangeAspect="1" noChangeArrowheads="1"/>
            </p:cNvSpPr>
            <p:nvPr/>
          </p:nvSpPr>
          <p:spPr bwMode="auto">
            <a:xfrm>
              <a:off x="3964" y="337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91" name="AutoShape 115"/>
            <p:cNvSpPr>
              <a:spLocks noChangeAspect="1" noChangeArrowheads="1"/>
            </p:cNvSpPr>
            <p:nvPr/>
          </p:nvSpPr>
          <p:spPr bwMode="auto">
            <a:xfrm flipH="1">
              <a:off x="4110" y="335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92" name="AutoShape 116"/>
            <p:cNvSpPr>
              <a:spLocks noChangeAspect="1" noChangeArrowheads="1"/>
            </p:cNvSpPr>
            <p:nvPr/>
          </p:nvSpPr>
          <p:spPr bwMode="auto">
            <a:xfrm>
              <a:off x="4176" y="330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cxnSp>
          <p:nvCxnSpPr>
            <p:cNvPr id="93" name="AutoShape 117"/>
            <p:cNvCxnSpPr>
              <a:cxnSpLocks noChangeAspect="1" noChangeShapeType="1"/>
              <a:stCxn id="78" idx="3"/>
              <a:endCxn id="84" idx="1"/>
            </p:cNvCxnSpPr>
            <p:nvPr/>
          </p:nvCxnSpPr>
          <p:spPr bwMode="auto">
            <a:xfrm flipV="1">
              <a:off x="1651" y="3230"/>
              <a:ext cx="589" cy="272"/>
            </a:xfrm>
            <a:prstGeom prst="curvedConnector3">
              <a:avLst>
                <a:gd name="adj1" fmla="val 49917"/>
              </a:avLst>
            </a:prstGeom>
            <a:grpFill/>
            <a:ln w="12700">
              <a:solidFill>
                <a:schemeClr val="accent1"/>
              </a:solidFill>
              <a:round/>
              <a:headEnd/>
              <a:tailEnd type="triangle" w="med" len="med"/>
            </a:ln>
            <a:effectLst/>
          </p:spPr>
        </p:cxnSp>
        <p:cxnSp>
          <p:nvCxnSpPr>
            <p:cNvPr id="94" name="AutoShape 118"/>
            <p:cNvCxnSpPr>
              <a:cxnSpLocks noChangeAspect="1" noChangeShapeType="1"/>
              <a:stCxn id="78" idx="3"/>
              <a:endCxn id="81" idx="1"/>
            </p:cNvCxnSpPr>
            <p:nvPr/>
          </p:nvCxnSpPr>
          <p:spPr bwMode="auto">
            <a:xfrm>
              <a:off x="1651" y="3502"/>
              <a:ext cx="317" cy="272"/>
            </a:xfrm>
            <a:prstGeom prst="curvedConnector3">
              <a:avLst>
                <a:gd name="adj1" fmla="val 49843"/>
              </a:avLst>
            </a:prstGeom>
            <a:grpFill/>
            <a:ln w="12700">
              <a:solidFill>
                <a:schemeClr val="accent1"/>
              </a:solidFill>
              <a:round/>
              <a:headEnd/>
              <a:tailEnd type="triangle" w="med" len="med"/>
            </a:ln>
            <a:effectLst/>
          </p:spPr>
        </p:cxnSp>
        <p:cxnSp>
          <p:nvCxnSpPr>
            <p:cNvPr id="95" name="AutoShape 119"/>
            <p:cNvCxnSpPr>
              <a:cxnSpLocks noChangeAspect="1" noChangeShapeType="1"/>
              <a:stCxn id="81" idx="3"/>
              <a:endCxn id="87" idx="1"/>
            </p:cNvCxnSpPr>
            <p:nvPr/>
          </p:nvCxnSpPr>
          <p:spPr bwMode="auto">
            <a:xfrm flipV="1">
              <a:off x="2422" y="3510"/>
              <a:ext cx="635" cy="264"/>
            </a:xfrm>
            <a:prstGeom prst="curvedConnector3">
              <a:avLst>
                <a:gd name="adj1" fmla="val 49921"/>
              </a:avLst>
            </a:prstGeom>
            <a:grpFill/>
            <a:ln w="12700">
              <a:solidFill>
                <a:schemeClr val="accent1"/>
              </a:solidFill>
              <a:round/>
              <a:headEnd/>
              <a:tailEnd type="triangle" w="med" len="med"/>
            </a:ln>
            <a:effectLst/>
          </p:spPr>
        </p:cxnSp>
        <p:cxnSp>
          <p:nvCxnSpPr>
            <p:cNvPr id="96" name="AutoShape 120"/>
            <p:cNvCxnSpPr>
              <a:cxnSpLocks noChangeAspect="1" noChangeShapeType="1"/>
              <a:stCxn id="87" idx="3"/>
              <a:endCxn id="90" idx="1"/>
            </p:cNvCxnSpPr>
            <p:nvPr/>
          </p:nvCxnSpPr>
          <p:spPr bwMode="auto">
            <a:xfrm>
              <a:off x="3511" y="3510"/>
              <a:ext cx="453" cy="0"/>
            </a:xfrm>
            <a:prstGeom prst="straightConnector1">
              <a:avLst/>
            </a:prstGeom>
            <a:grpFill/>
            <a:ln w="12700">
              <a:solidFill>
                <a:schemeClr val="accent1"/>
              </a:solidFill>
              <a:round/>
              <a:headEnd/>
              <a:tailEnd type="triangle" w="med" len="med"/>
            </a:ln>
            <a:effectLst/>
          </p:spPr>
        </p:cxnSp>
        <p:cxnSp>
          <p:nvCxnSpPr>
            <p:cNvPr id="97" name="AutoShape 121"/>
            <p:cNvCxnSpPr>
              <a:cxnSpLocks noChangeAspect="1" noChangeShapeType="1"/>
              <a:stCxn id="84" idx="3"/>
              <a:endCxn id="87" idx="1"/>
            </p:cNvCxnSpPr>
            <p:nvPr/>
          </p:nvCxnSpPr>
          <p:spPr bwMode="auto">
            <a:xfrm>
              <a:off x="2694" y="3230"/>
              <a:ext cx="363" cy="280"/>
            </a:xfrm>
            <a:prstGeom prst="curvedConnector3">
              <a:avLst>
                <a:gd name="adj1" fmla="val 49861"/>
              </a:avLst>
            </a:prstGeom>
            <a:grpFill/>
            <a:ln w="12700">
              <a:solidFill>
                <a:schemeClr val="accent1"/>
              </a:solidFill>
              <a:round/>
              <a:headEnd/>
              <a:tailEnd type="triangle" w="med" len="med"/>
            </a:ln>
            <a:effectLst/>
          </p:spPr>
        </p:cxnSp>
      </p:grpSp>
      <p:grpSp>
        <p:nvGrpSpPr>
          <p:cNvPr id="53" name="Group 122"/>
          <p:cNvGrpSpPr>
            <a:grpSpLocks noChangeAspect="1"/>
          </p:cNvGrpSpPr>
          <p:nvPr/>
        </p:nvGrpSpPr>
        <p:grpSpPr bwMode="auto">
          <a:xfrm>
            <a:off x="3357786" y="1801124"/>
            <a:ext cx="1142775" cy="582171"/>
            <a:chOff x="1156" y="2976"/>
            <a:chExt cx="3322" cy="1019"/>
          </a:xfrm>
          <a:solidFill>
            <a:schemeClr val="accent5">
              <a:lumMod val="75000"/>
            </a:schemeClr>
          </a:solidFill>
        </p:grpSpPr>
        <p:sp>
          <p:nvSpPr>
            <p:cNvPr id="56" name="AutoShape 123"/>
            <p:cNvSpPr>
              <a:spLocks noChangeAspect="1" noChangeArrowheads="1"/>
            </p:cNvSpPr>
            <p:nvPr/>
          </p:nvSpPr>
          <p:spPr bwMode="auto">
            <a:xfrm>
              <a:off x="1156" y="2976"/>
              <a:ext cx="3322" cy="1019"/>
            </a:xfrm>
            <a:prstGeom prst="roundRect">
              <a:avLst>
                <a:gd name="adj" fmla="val 16667"/>
              </a:avLst>
            </a:prstGeom>
            <a:grpFill/>
            <a:ln w="9525" algn="ctr">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57" name="AutoShape 124"/>
            <p:cNvSpPr>
              <a:spLocks noChangeAspect="1" noChangeArrowheads="1"/>
            </p:cNvSpPr>
            <p:nvPr/>
          </p:nvSpPr>
          <p:spPr bwMode="auto">
            <a:xfrm>
              <a:off x="1197" y="3370"/>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58" name="AutoShape 125"/>
            <p:cNvSpPr>
              <a:spLocks noChangeAspect="1" noChangeArrowheads="1"/>
            </p:cNvSpPr>
            <p:nvPr/>
          </p:nvSpPr>
          <p:spPr bwMode="auto">
            <a:xfrm flipH="1">
              <a:off x="1343" y="3347"/>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59" name="AutoShape 126"/>
            <p:cNvSpPr>
              <a:spLocks noChangeAspect="1" noChangeArrowheads="1"/>
            </p:cNvSpPr>
            <p:nvPr/>
          </p:nvSpPr>
          <p:spPr bwMode="auto">
            <a:xfrm>
              <a:off x="1409" y="3292"/>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60" name="AutoShape 127"/>
            <p:cNvSpPr>
              <a:spLocks noChangeAspect="1" noChangeArrowheads="1"/>
            </p:cNvSpPr>
            <p:nvPr/>
          </p:nvSpPr>
          <p:spPr bwMode="auto">
            <a:xfrm>
              <a:off x="1968" y="3642"/>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61" name="AutoShape 128"/>
            <p:cNvSpPr>
              <a:spLocks noChangeAspect="1" noChangeArrowheads="1"/>
            </p:cNvSpPr>
            <p:nvPr/>
          </p:nvSpPr>
          <p:spPr bwMode="auto">
            <a:xfrm flipH="1">
              <a:off x="2114" y="3619"/>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62" name="AutoShape 129"/>
            <p:cNvSpPr>
              <a:spLocks noChangeAspect="1" noChangeArrowheads="1"/>
            </p:cNvSpPr>
            <p:nvPr/>
          </p:nvSpPr>
          <p:spPr bwMode="auto">
            <a:xfrm>
              <a:off x="2180" y="3564"/>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63" name="AutoShape 130"/>
            <p:cNvSpPr>
              <a:spLocks noChangeAspect="1" noChangeArrowheads="1"/>
            </p:cNvSpPr>
            <p:nvPr/>
          </p:nvSpPr>
          <p:spPr bwMode="auto">
            <a:xfrm>
              <a:off x="2240" y="309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64" name="AutoShape 131"/>
            <p:cNvSpPr>
              <a:spLocks noChangeAspect="1" noChangeArrowheads="1"/>
            </p:cNvSpPr>
            <p:nvPr/>
          </p:nvSpPr>
          <p:spPr bwMode="auto">
            <a:xfrm flipH="1">
              <a:off x="2386" y="307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65" name="AutoShape 132"/>
            <p:cNvSpPr>
              <a:spLocks noChangeAspect="1" noChangeArrowheads="1"/>
            </p:cNvSpPr>
            <p:nvPr/>
          </p:nvSpPr>
          <p:spPr bwMode="auto">
            <a:xfrm>
              <a:off x="2452" y="302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66" name="AutoShape 133"/>
            <p:cNvSpPr>
              <a:spLocks noChangeAspect="1" noChangeArrowheads="1"/>
            </p:cNvSpPr>
            <p:nvPr/>
          </p:nvSpPr>
          <p:spPr bwMode="auto">
            <a:xfrm>
              <a:off x="3057" y="337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67" name="AutoShape 134"/>
            <p:cNvSpPr>
              <a:spLocks noChangeAspect="1" noChangeArrowheads="1"/>
            </p:cNvSpPr>
            <p:nvPr/>
          </p:nvSpPr>
          <p:spPr bwMode="auto">
            <a:xfrm flipH="1">
              <a:off x="3203" y="335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68" name="AutoShape 135"/>
            <p:cNvSpPr>
              <a:spLocks noChangeAspect="1" noChangeArrowheads="1"/>
            </p:cNvSpPr>
            <p:nvPr/>
          </p:nvSpPr>
          <p:spPr bwMode="auto">
            <a:xfrm>
              <a:off x="3269" y="330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69" name="AutoShape 136"/>
            <p:cNvSpPr>
              <a:spLocks noChangeAspect="1" noChangeArrowheads="1"/>
            </p:cNvSpPr>
            <p:nvPr/>
          </p:nvSpPr>
          <p:spPr bwMode="auto">
            <a:xfrm>
              <a:off x="3964" y="3378"/>
              <a:ext cx="454" cy="264"/>
            </a:xfrm>
            <a:prstGeom prst="roundRect">
              <a:avLst>
                <a:gd name="adj" fmla="val 16667"/>
              </a:avLst>
            </a:prstGeom>
            <a:grpFill/>
            <a:ln w="9525">
              <a:solidFill>
                <a:schemeClr val="bg1"/>
              </a:solidFill>
              <a:round/>
              <a:headEnd/>
              <a:tailEnd/>
            </a:ln>
            <a:effectLst/>
          </p:spPr>
          <p:txBody>
            <a:bodyPr wrap="none" anchor="ctr"/>
            <a:lstStyle/>
            <a:p>
              <a:endParaRPr lang="hu-HU" sz="900" b="1" u="none">
                <a:solidFill>
                  <a:schemeClr val="bg1"/>
                </a:solidFill>
                <a:cs typeface="Arial" pitchFamily="34" charset="0"/>
              </a:endParaRPr>
            </a:p>
          </p:txBody>
        </p:sp>
        <p:sp>
          <p:nvSpPr>
            <p:cNvPr id="70" name="AutoShape 137"/>
            <p:cNvSpPr>
              <a:spLocks noChangeAspect="1" noChangeArrowheads="1"/>
            </p:cNvSpPr>
            <p:nvPr/>
          </p:nvSpPr>
          <p:spPr bwMode="auto">
            <a:xfrm flipH="1">
              <a:off x="4110" y="3355"/>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sp>
          <p:nvSpPr>
            <p:cNvPr id="71" name="AutoShape 138"/>
            <p:cNvSpPr>
              <a:spLocks noChangeAspect="1" noChangeArrowheads="1"/>
            </p:cNvSpPr>
            <p:nvPr/>
          </p:nvSpPr>
          <p:spPr bwMode="auto">
            <a:xfrm>
              <a:off x="4176" y="3300"/>
              <a:ext cx="91" cy="91"/>
            </a:xfrm>
            <a:prstGeom prst="rightArrow">
              <a:avLst>
                <a:gd name="adj1" fmla="val 49778"/>
                <a:gd name="adj2" fmla="val 48903"/>
              </a:avLst>
            </a:prstGeom>
            <a:grpFill/>
            <a:ln w="12700">
              <a:solidFill>
                <a:schemeClr val="tx2"/>
              </a:solidFill>
              <a:miter lim="800000"/>
              <a:headEnd/>
              <a:tailEnd/>
            </a:ln>
            <a:effectLst/>
          </p:spPr>
          <p:txBody>
            <a:bodyPr wrap="none" anchor="ctr"/>
            <a:lstStyle/>
            <a:p>
              <a:endParaRPr lang="en-US" sz="2800"/>
            </a:p>
          </p:txBody>
        </p:sp>
        <p:cxnSp>
          <p:nvCxnSpPr>
            <p:cNvPr id="72" name="AutoShape 139"/>
            <p:cNvCxnSpPr>
              <a:cxnSpLocks noChangeAspect="1" noChangeShapeType="1"/>
              <a:stCxn id="57" idx="3"/>
              <a:endCxn id="63" idx="1"/>
            </p:cNvCxnSpPr>
            <p:nvPr/>
          </p:nvCxnSpPr>
          <p:spPr bwMode="auto">
            <a:xfrm flipV="1">
              <a:off x="1651" y="3230"/>
              <a:ext cx="589" cy="272"/>
            </a:xfrm>
            <a:prstGeom prst="curvedConnector3">
              <a:avLst>
                <a:gd name="adj1" fmla="val 49917"/>
              </a:avLst>
            </a:prstGeom>
            <a:grpFill/>
            <a:ln w="12700">
              <a:solidFill>
                <a:schemeClr val="accent1"/>
              </a:solidFill>
              <a:round/>
              <a:headEnd/>
              <a:tailEnd type="triangle" w="med" len="med"/>
            </a:ln>
            <a:effectLst/>
          </p:spPr>
        </p:cxnSp>
        <p:cxnSp>
          <p:nvCxnSpPr>
            <p:cNvPr id="73" name="AutoShape 140"/>
            <p:cNvCxnSpPr>
              <a:cxnSpLocks noChangeAspect="1" noChangeShapeType="1"/>
              <a:stCxn id="57" idx="3"/>
              <a:endCxn id="60" idx="1"/>
            </p:cNvCxnSpPr>
            <p:nvPr/>
          </p:nvCxnSpPr>
          <p:spPr bwMode="auto">
            <a:xfrm>
              <a:off x="1651" y="3502"/>
              <a:ext cx="317" cy="272"/>
            </a:xfrm>
            <a:prstGeom prst="curvedConnector3">
              <a:avLst>
                <a:gd name="adj1" fmla="val 49843"/>
              </a:avLst>
            </a:prstGeom>
            <a:grpFill/>
            <a:ln w="12700">
              <a:solidFill>
                <a:schemeClr val="accent1"/>
              </a:solidFill>
              <a:round/>
              <a:headEnd/>
              <a:tailEnd type="triangle" w="med" len="med"/>
            </a:ln>
            <a:effectLst/>
          </p:spPr>
        </p:cxnSp>
        <p:cxnSp>
          <p:nvCxnSpPr>
            <p:cNvPr id="74" name="AutoShape 141"/>
            <p:cNvCxnSpPr>
              <a:cxnSpLocks noChangeAspect="1" noChangeShapeType="1"/>
              <a:stCxn id="60" idx="3"/>
              <a:endCxn id="66" idx="1"/>
            </p:cNvCxnSpPr>
            <p:nvPr/>
          </p:nvCxnSpPr>
          <p:spPr bwMode="auto">
            <a:xfrm flipV="1">
              <a:off x="2422" y="3510"/>
              <a:ext cx="635" cy="264"/>
            </a:xfrm>
            <a:prstGeom prst="curvedConnector3">
              <a:avLst>
                <a:gd name="adj1" fmla="val 49921"/>
              </a:avLst>
            </a:prstGeom>
            <a:grpFill/>
            <a:ln w="12700">
              <a:solidFill>
                <a:schemeClr val="accent1"/>
              </a:solidFill>
              <a:round/>
              <a:headEnd/>
              <a:tailEnd type="triangle" w="med" len="med"/>
            </a:ln>
            <a:effectLst/>
          </p:spPr>
        </p:cxnSp>
        <p:cxnSp>
          <p:nvCxnSpPr>
            <p:cNvPr id="75" name="AutoShape 142"/>
            <p:cNvCxnSpPr>
              <a:cxnSpLocks noChangeAspect="1" noChangeShapeType="1"/>
              <a:stCxn id="66" idx="3"/>
              <a:endCxn id="69" idx="1"/>
            </p:cNvCxnSpPr>
            <p:nvPr/>
          </p:nvCxnSpPr>
          <p:spPr bwMode="auto">
            <a:xfrm>
              <a:off x="3511" y="3510"/>
              <a:ext cx="453" cy="0"/>
            </a:xfrm>
            <a:prstGeom prst="straightConnector1">
              <a:avLst/>
            </a:prstGeom>
            <a:grpFill/>
            <a:ln w="12700">
              <a:solidFill>
                <a:schemeClr val="accent1"/>
              </a:solidFill>
              <a:round/>
              <a:headEnd/>
              <a:tailEnd type="triangle" w="med" len="med"/>
            </a:ln>
            <a:effectLst/>
          </p:spPr>
        </p:cxnSp>
        <p:cxnSp>
          <p:nvCxnSpPr>
            <p:cNvPr id="76" name="AutoShape 143"/>
            <p:cNvCxnSpPr>
              <a:cxnSpLocks noChangeAspect="1" noChangeShapeType="1"/>
              <a:stCxn id="63" idx="3"/>
              <a:endCxn id="66" idx="1"/>
            </p:cNvCxnSpPr>
            <p:nvPr/>
          </p:nvCxnSpPr>
          <p:spPr bwMode="auto">
            <a:xfrm>
              <a:off x="2694" y="3230"/>
              <a:ext cx="363" cy="280"/>
            </a:xfrm>
            <a:prstGeom prst="curvedConnector3">
              <a:avLst>
                <a:gd name="adj1" fmla="val 49861"/>
              </a:avLst>
            </a:prstGeom>
            <a:grpFill/>
            <a:ln w="12700">
              <a:solidFill>
                <a:schemeClr val="accent1"/>
              </a:solidFill>
              <a:round/>
              <a:headEnd/>
              <a:tailEnd type="triangle" w="med" len="med"/>
            </a:ln>
            <a:effectLst/>
          </p:spPr>
        </p:cxnSp>
      </p:grpSp>
      <p:sp>
        <p:nvSpPr>
          <p:cNvPr id="54" name="Rectangle 44"/>
          <p:cNvSpPr>
            <a:spLocks noChangeArrowheads="1"/>
          </p:cNvSpPr>
          <p:nvPr/>
        </p:nvSpPr>
        <p:spPr bwMode="auto">
          <a:xfrm>
            <a:off x="7076967" y="1000841"/>
            <a:ext cx="1600573" cy="769812"/>
          </a:xfrm>
          <a:prstGeom prst="rect">
            <a:avLst/>
          </a:prstGeom>
          <a:solidFill>
            <a:schemeClr val="tx1">
              <a:lumMod val="75000"/>
              <a:lumOff val="25000"/>
            </a:schemeClr>
          </a:solidFill>
          <a:ln w="5715">
            <a:solidFill>
              <a:schemeClr val="bg1"/>
            </a:solidFill>
            <a:miter lim="800000"/>
            <a:headEnd/>
            <a:tailEnd/>
          </a:ln>
        </p:spPr>
        <p:txBody>
          <a:bodyPr lIns="0" tIns="0" rIns="0" bIns="0" anchor="ctr" anchorCtr="1"/>
          <a:lstStyle/>
          <a:p>
            <a:pPr algn="ctr" eaLnBrk="0" hangingPunct="0"/>
            <a:r>
              <a:rPr lang="hu-HU" sz="1600" b="1" u="none" dirty="0">
                <a:solidFill>
                  <a:schemeClr val="bg1"/>
                </a:solidFill>
                <a:cs typeface="Times New Roman" pitchFamily="18" charset="0"/>
              </a:rPr>
              <a:t>Létező</a:t>
            </a:r>
          </a:p>
          <a:p>
            <a:pPr algn="ctr" eaLnBrk="0" hangingPunct="0"/>
            <a:r>
              <a:rPr lang="hu-HU" sz="1600" b="1" u="none" dirty="0">
                <a:solidFill>
                  <a:schemeClr val="bg1"/>
                </a:solidFill>
                <a:cs typeface="Times New Roman" pitchFamily="18" charset="0"/>
              </a:rPr>
              <a:t>komponensek</a:t>
            </a:r>
          </a:p>
        </p:txBody>
      </p:sp>
      <p:sp>
        <p:nvSpPr>
          <p:cNvPr id="55" name="Rectangle 13"/>
          <p:cNvSpPr>
            <a:spLocks noChangeArrowheads="1"/>
          </p:cNvSpPr>
          <p:nvPr/>
        </p:nvSpPr>
        <p:spPr bwMode="auto">
          <a:xfrm>
            <a:off x="5530176" y="1214422"/>
            <a:ext cx="970650" cy="246221"/>
          </a:xfrm>
          <a:prstGeom prst="rect">
            <a:avLst/>
          </a:prstGeom>
          <a:noFill/>
          <a:ln w="9525">
            <a:noFill/>
            <a:miter lim="800000"/>
            <a:headEnd/>
            <a:tailEnd/>
          </a:ln>
        </p:spPr>
        <p:txBody>
          <a:bodyPr wrap="none" lIns="0" tIns="0" rIns="0" bIns="0">
            <a:spAutoFit/>
          </a:bodyPr>
          <a:lstStyle/>
          <a:p>
            <a:pPr algn="l" eaLnBrk="0" hangingPunct="0"/>
            <a:r>
              <a:rPr lang="hu-HU" sz="1600" u="none" dirty="0">
                <a:solidFill>
                  <a:schemeClr val="tx1"/>
                </a:solidFill>
                <a:cs typeface="Times New Roman" pitchFamily="18" charset="0"/>
              </a:rPr>
              <a:t>Szolgáltatás</a:t>
            </a:r>
          </a:p>
        </p:txBody>
      </p:sp>
    </p:spTree>
  </p:cSld>
  <p:clrMapOvr>
    <a:masterClrMapping/>
  </p:clrMapOvr>
  <p:transition advTm="308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nodePh="1">
                                  <p:stCondLst>
                                    <p:cond delay="0"/>
                                  </p:stCondLst>
                                  <p:endCondLst>
                                    <p:cond evt="begin" delay="0">
                                      <p:tn val="83"/>
                                    </p:cond>
                                  </p:end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grpId="0" nodeType="withEffect" nodePh="1">
                                  <p:stCondLst>
                                    <p:cond delay="0"/>
                                  </p:stCondLst>
                                  <p:endCondLst>
                                    <p:cond evt="begin" delay="0">
                                      <p:tn val="87"/>
                                    </p:cond>
                                  </p:end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4" grpId="0"/>
      <p:bldP spid="15" grpId="0" animBg="1"/>
      <p:bldP spid="16" grpId="0" animBg="1"/>
      <p:bldP spid="17" grpId="0" animBg="1"/>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animBg="1"/>
      <p:bldP spid="42" grpId="0" animBg="1"/>
      <p:bldP spid="43" grpId="0" animBg="1"/>
      <p:bldP spid="44" grpId="0" animBg="1"/>
      <p:bldP spid="45" grpId="0" animBg="1"/>
      <p:bldP spid="46" grpId="0" animBg="1"/>
      <p:bldP spid="47" grpId="0" animBg="1"/>
      <p:bldP spid="48" grpId="0" animBg="1"/>
      <p:bldP spid="49" grpId="0" animBg="1"/>
      <p:bldP spid="54" grpId="0" animBg="1"/>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Fejlesztési folyamatok</a:t>
            </a: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Fejlesztési folyamatok (ismétlés)</a:t>
            </a:r>
            <a:endParaRPr lang="hu-HU" dirty="0"/>
          </a:p>
        </p:txBody>
      </p:sp>
      <p:sp>
        <p:nvSpPr>
          <p:cNvPr id="5" name="Tartalom helye 4"/>
          <p:cNvSpPr>
            <a:spLocks noGrp="1"/>
          </p:cNvSpPr>
          <p:nvPr>
            <p:ph idx="1"/>
          </p:nvPr>
        </p:nvSpPr>
        <p:spPr/>
        <p:txBody>
          <a:bodyPr/>
          <a:lstStyle/>
          <a:p>
            <a:r>
              <a:rPr lang="hu-HU" dirty="0" smtClean="0"/>
              <a:t>Szoftverfejlesztési módszerek, folyamatok:</a:t>
            </a:r>
          </a:p>
          <a:p>
            <a:pPr lvl="1"/>
            <a:r>
              <a:rPr lang="hu-HU" dirty="0" smtClean="0"/>
              <a:t>Klasszikus: vízesés</a:t>
            </a:r>
          </a:p>
          <a:p>
            <a:pPr lvl="1"/>
            <a:r>
              <a:rPr lang="hu-HU" dirty="0" smtClean="0"/>
              <a:t>Iteratív: </a:t>
            </a:r>
            <a:r>
              <a:rPr lang="hu-HU" dirty="0" err="1" smtClean="0"/>
              <a:t>Rational</a:t>
            </a:r>
            <a:r>
              <a:rPr lang="hu-HU" dirty="0" smtClean="0"/>
              <a:t> </a:t>
            </a:r>
            <a:r>
              <a:rPr lang="hu-HU" dirty="0" err="1" smtClean="0"/>
              <a:t>Unified</a:t>
            </a:r>
            <a:r>
              <a:rPr lang="hu-HU" dirty="0" smtClean="0"/>
              <a:t> </a:t>
            </a:r>
            <a:r>
              <a:rPr lang="hu-HU" dirty="0" err="1" smtClean="0"/>
              <a:t>Process</a:t>
            </a:r>
            <a:r>
              <a:rPr lang="hu-HU" dirty="0" smtClean="0"/>
              <a:t> (RUP), </a:t>
            </a:r>
            <a:r>
              <a:rPr lang="hu-HU" dirty="0" err="1" smtClean="0"/>
              <a:t>Agile</a:t>
            </a:r>
            <a:r>
              <a:rPr lang="hu-HU" dirty="0" smtClean="0"/>
              <a:t>…</a:t>
            </a:r>
            <a:endParaRPr lang="hu-HU" dirty="0"/>
          </a:p>
        </p:txBody>
      </p:sp>
      <p:pic>
        <p:nvPicPr>
          <p:cNvPr id="1026" name="Picture 2"/>
          <p:cNvPicPr>
            <a:picLocks noChangeAspect="1" noChangeArrowheads="1"/>
          </p:cNvPicPr>
          <p:nvPr/>
        </p:nvPicPr>
        <p:blipFill>
          <a:blip r:embed="rId3" cstate="print"/>
          <a:srcRect/>
          <a:stretch>
            <a:fillRect/>
          </a:stretch>
        </p:blipFill>
        <p:spPr bwMode="auto">
          <a:xfrm>
            <a:off x="1571604" y="2500305"/>
            <a:ext cx="5500726" cy="37181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Fejlesztési folyamatok modellezése</a:t>
            </a:r>
            <a:endParaRPr lang="hu-HU" dirty="0"/>
          </a:p>
        </p:txBody>
      </p:sp>
      <p:sp>
        <p:nvSpPr>
          <p:cNvPr id="3" name="Tartalom helye 2"/>
          <p:cNvSpPr>
            <a:spLocks noGrp="1"/>
          </p:cNvSpPr>
          <p:nvPr>
            <p:ph idx="1"/>
          </p:nvPr>
        </p:nvSpPr>
        <p:spPr/>
        <p:txBody>
          <a:bodyPr/>
          <a:lstStyle/>
          <a:p>
            <a:r>
              <a:rPr lang="hu-HU" dirty="0" err="1" smtClean="0"/>
              <a:t>Scrum</a:t>
            </a:r>
            <a:r>
              <a:rPr lang="hu-HU" dirty="0" smtClean="0"/>
              <a:t> agilis módszer definiálása folyamatként:</a:t>
            </a:r>
            <a:endParaRPr lang="hu-HU" dirty="0"/>
          </a:p>
        </p:txBody>
      </p:sp>
      <p:pic>
        <p:nvPicPr>
          <p:cNvPr id="1026" name="Picture 2"/>
          <p:cNvPicPr>
            <a:picLocks noChangeAspect="1" noChangeArrowheads="1"/>
          </p:cNvPicPr>
          <p:nvPr/>
        </p:nvPicPr>
        <p:blipFill>
          <a:blip r:embed="rId3" cstate="print"/>
          <a:srcRect/>
          <a:stretch>
            <a:fillRect/>
          </a:stretch>
        </p:blipFill>
        <p:spPr bwMode="auto">
          <a:xfrm>
            <a:off x="285720" y="1857364"/>
            <a:ext cx="8540561"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Üzemeltetési folyamatok</a:t>
            </a:r>
            <a:endParaRPr lang="hu-H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IT folyamatok kezelése</a:t>
            </a:r>
            <a:endParaRPr lang="hu-HU" dirty="0"/>
          </a:p>
        </p:txBody>
      </p:sp>
      <p:sp>
        <p:nvSpPr>
          <p:cNvPr id="5" name="Tartalom helye 4"/>
          <p:cNvSpPr>
            <a:spLocks noGrp="1"/>
          </p:cNvSpPr>
          <p:nvPr>
            <p:ph idx="1"/>
          </p:nvPr>
        </p:nvSpPr>
        <p:spPr/>
        <p:txBody>
          <a:bodyPr/>
          <a:lstStyle/>
          <a:p>
            <a:endParaRPr lang="hu-HU" dirty="0" smtClean="0"/>
          </a:p>
          <a:p>
            <a:r>
              <a:rPr lang="hu-HU" b="1" dirty="0" smtClean="0"/>
              <a:t>Példa IT folyamat</a:t>
            </a:r>
          </a:p>
          <a:p>
            <a:endParaRPr lang="hu-HU" dirty="0" smtClean="0"/>
          </a:p>
          <a:p>
            <a:r>
              <a:rPr lang="hu-HU" dirty="0" smtClean="0"/>
              <a:t>ITIL</a:t>
            </a:r>
          </a:p>
          <a:p>
            <a:endParaRPr lang="hu-HU" dirty="0" smtClean="0"/>
          </a:p>
          <a:p>
            <a:r>
              <a:rPr lang="hu-HU" dirty="0" smtClean="0"/>
              <a:t>ITIL alapú ajánlások: ITUP, MOF</a:t>
            </a:r>
          </a:p>
          <a:p>
            <a:endParaRPr lang="hu-HU" dirty="0" smtClean="0"/>
          </a:p>
          <a:p>
            <a:r>
              <a:rPr lang="hu-HU" dirty="0" smtClean="0"/>
              <a:t>IT érettség, IT </a:t>
            </a:r>
            <a:r>
              <a:rPr lang="hu-HU" dirty="0" err="1" smtClean="0"/>
              <a:t>optimalizáció</a:t>
            </a:r>
            <a:endParaRPr lang="hu-H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Gyakorlat: IT folyamat leírása</a:t>
            </a:r>
            <a:endParaRPr lang="hu-HU" dirty="0"/>
          </a:p>
        </p:txBody>
      </p:sp>
      <p:sp>
        <p:nvSpPr>
          <p:cNvPr id="5" name="Tartalom helye 4"/>
          <p:cNvSpPr>
            <a:spLocks noGrp="1"/>
          </p:cNvSpPr>
          <p:nvPr>
            <p:ph idx="1"/>
          </p:nvPr>
        </p:nvSpPr>
        <p:spPr/>
        <p:txBody>
          <a:bodyPr/>
          <a:lstStyle/>
          <a:p>
            <a:pPr>
              <a:buNone/>
            </a:pPr>
            <a:endParaRPr lang="hu-HU" dirty="0" smtClean="0"/>
          </a:p>
          <a:p>
            <a:pPr>
              <a:buNone/>
            </a:pPr>
            <a:r>
              <a:rPr lang="hu-HU" dirty="0" smtClean="0"/>
              <a:t>Készíts MOST folyamatábrát:</a:t>
            </a:r>
          </a:p>
          <a:p>
            <a:endParaRPr lang="hu-HU" dirty="0" smtClean="0"/>
          </a:p>
          <a:p>
            <a:r>
              <a:rPr lang="hu-HU" dirty="0" smtClean="0"/>
              <a:t>nagyvállalati környezet</a:t>
            </a:r>
          </a:p>
          <a:p>
            <a:r>
              <a:rPr lang="hu-HU" dirty="0" smtClean="0"/>
              <a:t>kritikus éles szerverhez OS frissítés megjelenik</a:t>
            </a:r>
          </a:p>
          <a:p>
            <a:r>
              <a:rPr lang="hu-HU" dirty="0" smtClean="0"/>
              <a:t>ki/hogyan/mikor telepítse?</a:t>
            </a:r>
          </a:p>
          <a:p>
            <a:r>
              <a:rPr lang="hu-HU" dirty="0" smtClean="0"/>
              <a:t>hibakezelés hogyan legyen?</a:t>
            </a:r>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471731" y="783632"/>
            <a:ext cx="4200538" cy="5555256"/>
          </a:xfrm>
          <a:prstGeom prst="rect">
            <a:avLst/>
          </a:prstGeom>
          <a:noFill/>
          <a:ln w="9525">
            <a:noFill/>
            <a:miter lim="800000"/>
            <a:headEnd/>
            <a:tailEnd/>
          </a:ln>
          <a:effectLst/>
        </p:spPr>
      </p:pic>
      <p:sp>
        <p:nvSpPr>
          <p:cNvPr id="2" name="Cím 1"/>
          <p:cNvSpPr>
            <a:spLocks noGrp="1"/>
          </p:cNvSpPr>
          <p:nvPr>
            <p:ph type="title"/>
          </p:nvPr>
        </p:nvSpPr>
        <p:spPr/>
        <p:txBody>
          <a:bodyPr/>
          <a:lstStyle/>
          <a:p>
            <a:r>
              <a:rPr lang="hu-HU" dirty="0" smtClean="0"/>
              <a:t>Gyakorlat: egy lehetséges megoldás</a:t>
            </a:r>
            <a:endParaRPr lang="hu-HU" dirty="0"/>
          </a:p>
        </p:txBody>
      </p:sp>
      <p:sp>
        <p:nvSpPr>
          <p:cNvPr id="5" name="Lekerekített téglalap feliratnak 4"/>
          <p:cNvSpPr/>
          <p:nvPr/>
        </p:nvSpPr>
        <p:spPr>
          <a:xfrm>
            <a:off x="714348" y="1142984"/>
            <a:ext cx="2857520" cy="928694"/>
          </a:xfrm>
          <a:prstGeom prst="wedgeRoundRectCallout">
            <a:avLst>
              <a:gd name="adj1" fmla="val 80838"/>
              <a:gd name="adj2" fmla="val 6257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Frissítés tesztelése szükséges</a:t>
            </a:r>
          </a:p>
        </p:txBody>
      </p:sp>
      <p:sp>
        <p:nvSpPr>
          <p:cNvPr id="6" name="Lekerekített téglalap feliratnak 5"/>
          <p:cNvSpPr/>
          <p:nvPr/>
        </p:nvSpPr>
        <p:spPr>
          <a:xfrm>
            <a:off x="714348" y="2500306"/>
            <a:ext cx="2857520" cy="928694"/>
          </a:xfrm>
          <a:prstGeom prst="wedgeRoundRectCallout">
            <a:avLst>
              <a:gd name="adj1" fmla="val 80838"/>
              <a:gd name="adj2" fmla="val 4382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Hivatalos engedélyezés</a:t>
            </a:r>
          </a:p>
        </p:txBody>
      </p:sp>
      <p:sp>
        <p:nvSpPr>
          <p:cNvPr id="7" name="Lekerekített téglalap feliratnak 6"/>
          <p:cNvSpPr/>
          <p:nvPr/>
        </p:nvSpPr>
        <p:spPr>
          <a:xfrm>
            <a:off x="714348" y="3714752"/>
            <a:ext cx="2857520" cy="928694"/>
          </a:xfrm>
          <a:prstGeom prst="wedgeRoundRectCallout">
            <a:avLst>
              <a:gd name="adj1" fmla="val 80076"/>
              <a:gd name="adj2" fmla="val 3913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„Karbantartási ablak”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US"/>
          </a:p>
        </p:txBody>
      </p:sp>
      <p:sp>
        <p:nvSpPr>
          <p:cNvPr id="3" name="Tartalom helye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1646122"/>
            <a:ext cx="9144000" cy="3587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Gyakorlat: tanulság</a:t>
            </a:r>
            <a:endParaRPr lang="hu-HU" dirty="0"/>
          </a:p>
        </p:txBody>
      </p:sp>
      <p:sp>
        <p:nvSpPr>
          <p:cNvPr id="3" name="Tartalom helye 2"/>
          <p:cNvSpPr>
            <a:spLocks noGrp="1"/>
          </p:cNvSpPr>
          <p:nvPr>
            <p:ph idx="1"/>
          </p:nvPr>
        </p:nvSpPr>
        <p:spPr/>
        <p:txBody>
          <a:bodyPr/>
          <a:lstStyle/>
          <a:p>
            <a:r>
              <a:rPr lang="hu-HU" dirty="0" smtClean="0"/>
              <a:t>Nem triviális egy folyamat helyes megtervezése</a:t>
            </a:r>
          </a:p>
          <a:p>
            <a:r>
              <a:rPr lang="hu-HU" dirty="0" smtClean="0"/>
              <a:t>Technikai, szervezeti kérdések együttesen</a:t>
            </a:r>
          </a:p>
          <a:p>
            <a:r>
              <a:rPr lang="hu-HU" dirty="0" smtClean="0"/>
              <a:t>Sok folyamat általános, újrahasznosítható</a:t>
            </a:r>
          </a:p>
          <a:p>
            <a:endParaRPr lang="hu-HU" dirty="0"/>
          </a:p>
        </p:txBody>
      </p:sp>
      <p:sp>
        <p:nvSpPr>
          <p:cNvPr id="4" name="Téglalap 3"/>
          <p:cNvSpPr/>
          <p:nvPr/>
        </p:nvSpPr>
        <p:spPr>
          <a:xfrm>
            <a:off x="2214546" y="4572008"/>
            <a:ext cx="4000528" cy="1071570"/>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3000" dirty="0" smtClean="0">
                <a:solidFill>
                  <a:schemeClr val="bg1"/>
                </a:solidFill>
              </a:rPr>
              <a:t>„Best </a:t>
            </a:r>
            <a:r>
              <a:rPr lang="hu-HU" sz="3000" dirty="0" err="1" smtClean="0">
                <a:solidFill>
                  <a:schemeClr val="bg1"/>
                </a:solidFill>
              </a:rPr>
              <a:t>practice</a:t>
            </a:r>
            <a:r>
              <a:rPr lang="hu-HU" sz="3000" dirty="0" smtClean="0">
                <a:solidFill>
                  <a:schemeClr val="bg1"/>
                </a:solidFill>
              </a:rPr>
              <a:t>” gyűjtemények</a:t>
            </a:r>
          </a:p>
        </p:txBody>
      </p:sp>
      <p:sp>
        <p:nvSpPr>
          <p:cNvPr id="5" name="Lefelé nyíl 4"/>
          <p:cNvSpPr/>
          <p:nvPr/>
        </p:nvSpPr>
        <p:spPr>
          <a:xfrm>
            <a:off x="3714744" y="2928934"/>
            <a:ext cx="928694" cy="928694"/>
          </a:xfrm>
          <a:prstGeom prst="downArrow">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IT folyamatok kezelése</a:t>
            </a:r>
            <a:endParaRPr lang="hu-HU" dirty="0"/>
          </a:p>
        </p:txBody>
      </p:sp>
      <p:sp>
        <p:nvSpPr>
          <p:cNvPr id="5" name="Tartalom helye 4"/>
          <p:cNvSpPr>
            <a:spLocks noGrp="1"/>
          </p:cNvSpPr>
          <p:nvPr>
            <p:ph idx="1"/>
          </p:nvPr>
        </p:nvSpPr>
        <p:spPr/>
        <p:txBody>
          <a:bodyPr/>
          <a:lstStyle/>
          <a:p>
            <a:endParaRPr lang="hu-HU" dirty="0" smtClean="0"/>
          </a:p>
          <a:p>
            <a:r>
              <a:rPr lang="hu-HU" dirty="0" smtClean="0"/>
              <a:t>Példa IT folyamat</a:t>
            </a:r>
          </a:p>
          <a:p>
            <a:endParaRPr lang="hu-HU" b="1" dirty="0" smtClean="0"/>
          </a:p>
          <a:p>
            <a:r>
              <a:rPr lang="hu-HU" b="1" dirty="0" smtClean="0"/>
              <a:t>ITIL</a:t>
            </a:r>
          </a:p>
          <a:p>
            <a:endParaRPr lang="hu-HU" dirty="0" smtClean="0"/>
          </a:p>
          <a:p>
            <a:r>
              <a:rPr lang="hu-HU" dirty="0" smtClean="0"/>
              <a:t>ITIL alapú ajánlások: ITUP, MOF</a:t>
            </a:r>
          </a:p>
          <a:p>
            <a:endParaRPr lang="hu-HU" dirty="0" smtClean="0"/>
          </a:p>
          <a:p>
            <a:r>
              <a:rPr lang="hu-HU" dirty="0" smtClean="0"/>
              <a:t>IT érettség, IT </a:t>
            </a:r>
            <a:r>
              <a:rPr lang="hu-HU" dirty="0" err="1" smtClean="0"/>
              <a:t>optimalizáció</a:t>
            </a:r>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Information</a:t>
            </a:r>
            <a:r>
              <a:rPr lang="hu-HU" dirty="0" smtClean="0"/>
              <a:t> </a:t>
            </a:r>
            <a:r>
              <a:rPr lang="hu-HU" dirty="0" err="1" smtClean="0"/>
              <a:t>Technology</a:t>
            </a:r>
            <a:r>
              <a:rPr lang="hu-HU" dirty="0" smtClean="0"/>
              <a:t> </a:t>
            </a:r>
            <a:r>
              <a:rPr lang="hu-HU" dirty="0" err="1" smtClean="0"/>
              <a:t>Infrastructure</a:t>
            </a:r>
            <a:r>
              <a:rPr lang="hu-HU" dirty="0" smtClean="0"/>
              <a:t> </a:t>
            </a:r>
            <a:r>
              <a:rPr lang="hu-HU" dirty="0" err="1" smtClean="0"/>
              <a:t>Library</a:t>
            </a:r>
            <a:endParaRPr lang="hu-HU" dirty="0"/>
          </a:p>
        </p:txBody>
      </p:sp>
      <p:sp>
        <p:nvSpPr>
          <p:cNvPr id="3" name="Tartalom helye 2"/>
          <p:cNvSpPr>
            <a:spLocks noGrp="1"/>
          </p:cNvSpPr>
          <p:nvPr>
            <p:ph idx="1"/>
          </p:nvPr>
        </p:nvSpPr>
        <p:spPr/>
        <p:txBody>
          <a:bodyPr/>
          <a:lstStyle/>
          <a:p>
            <a:r>
              <a:rPr lang="hu-HU" dirty="0" smtClean="0"/>
              <a:t>UK kormány, ~1980: IT ajánlásgyűjtemények</a:t>
            </a:r>
          </a:p>
          <a:p>
            <a:r>
              <a:rPr lang="hu-HU" dirty="0" smtClean="0"/>
              <a:t>2007 frissítés: ITIL v3, 5 könyv</a:t>
            </a:r>
          </a:p>
          <a:p>
            <a:endParaRPr lang="hu-HU" dirty="0" smtClean="0"/>
          </a:p>
          <a:p>
            <a:r>
              <a:rPr lang="hu-HU" dirty="0" smtClean="0"/>
              <a:t>Legjobb gyakorlatok összegyűjtése</a:t>
            </a:r>
          </a:p>
          <a:p>
            <a:r>
              <a:rPr lang="hu-HU" dirty="0" smtClean="0"/>
              <a:t>Közös nyelv megteremtése</a:t>
            </a:r>
          </a:p>
          <a:p>
            <a:pPr lvl="1"/>
            <a:r>
              <a:rPr lang="hu-HU" dirty="0" smtClean="0"/>
              <a:t>Mi a probléma, incidens, szolgáltatás…</a:t>
            </a:r>
          </a:p>
          <a:p>
            <a:pPr lvl="1"/>
            <a:endParaRPr lang="hu-HU" dirty="0" smtClean="0"/>
          </a:p>
          <a:p>
            <a:r>
              <a:rPr lang="hu-HU" dirty="0" smtClean="0"/>
              <a:t>De: nincs benne konkrét implementációról szó</a:t>
            </a:r>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SM Lifecycle"/>
          <p:cNvPicPr>
            <a:picLocks noChangeAspect="1" noChangeArrowheads="1"/>
          </p:cNvPicPr>
          <p:nvPr/>
        </p:nvPicPr>
        <p:blipFill>
          <a:blip r:embed="rId4" cstate="print"/>
          <a:srcRect l="2597" t="3855" r="2597" b="3625"/>
          <a:stretch>
            <a:fillRect/>
          </a:stretch>
        </p:blipFill>
        <p:spPr bwMode="auto">
          <a:xfrm>
            <a:off x="1785918" y="862125"/>
            <a:ext cx="5572164" cy="5495833"/>
          </a:xfrm>
          <a:prstGeom prst="rect">
            <a:avLst/>
          </a:prstGeom>
          <a:noFill/>
          <a:ln w="9525">
            <a:noFill/>
            <a:miter lim="800000"/>
            <a:headEnd/>
            <a:tailEnd/>
          </a:ln>
        </p:spPr>
      </p:pic>
      <p:sp>
        <p:nvSpPr>
          <p:cNvPr id="8194" name="Rectangle 2"/>
          <p:cNvSpPr>
            <a:spLocks noGrp="1" noChangeArrowheads="1"/>
          </p:cNvSpPr>
          <p:nvPr>
            <p:ph type="title"/>
          </p:nvPr>
        </p:nvSpPr>
        <p:spPr/>
        <p:txBody>
          <a:bodyPr/>
          <a:lstStyle/>
          <a:p>
            <a:pPr eaLnBrk="1" hangingPunct="1"/>
            <a:r>
              <a:rPr lang="en-US" sz="3600" dirty="0" smtClean="0"/>
              <a:t>ITIL® </a:t>
            </a:r>
            <a:r>
              <a:rPr lang="en-US" sz="4000" dirty="0" smtClean="0"/>
              <a:t>V3</a:t>
            </a:r>
            <a:r>
              <a:rPr lang="en-US" sz="3600" dirty="0" smtClean="0"/>
              <a:t> – </a:t>
            </a:r>
            <a:r>
              <a:rPr lang="hu-HU" sz="3600" dirty="0" smtClean="0"/>
              <a:t>szolgáltatási életciklus</a:t>
            </a:r>
            <a:endParaRPr lang="en-US" sz="3600" dirty="0" smtClean="0"/>
          </a:p>
        </p:txBody>
      </p:sp>
      <p:sp>
        <p:nvSpPr>
          <p:cNvPr id="5" name="Lekerekített téglalap feliratnak 4"/>
          <p:cNvSpPr/>
          <p:nvPr/>
        </p:nvSpPr>
        <p:spPr>
          <a:xfrm>
            <a:off x="6000760" y="1857364"/>
            <a:ext cx="2786082" cy="1143008"/>
          </a:xfrm>
          <a:prstGeom prst="wedgeRoundRectCallout">
            <a:avLst>
              <a:gd name="adj1" fmla="val -89990"/>
              <a:gd name="adj2" fmla="val 6535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Hosszú távú </a:t>
            </a:r>
            <a:br>
              <a:rPr lang="hu-HU" sz="2400" dirty="0" smtClean="0">
                <a:solidFill>
                  <a:schemeClr val="bg1"/>
                </a:solidFill>
              </a:rPr>
            </a:br>
            <a:r>
              <a:rPr lang="hu-HU" sz="2400" dirty="0" smtClean="0">
                <a:solidFill>
                  <a:schemeClr val="bg1"/>
                </a:solidFill>
              </a:rPr>
              <a:t>üzleti tervezés</a:t>
            </a:r>
          </a:p>
        </p:txBody>
      </p:sp>
      <p:sp>
        <p:nvSpPr>
          <p:cNvPr id="6" name="Lekerekített téglalap feliratnak 5"/>
          <p:cNvSpPr/>
          <p:nvPr/>
        </p:nvSpPr>
        <p:spPr>
          <a:xfrm>
            <a:off x="142844" y="928670"/>
            <a:ext cx="2786082" cy="1143008"/>
          </a:xfrm>
          <a:prstGeom prst="wedgeRoundRectCallout">
            <a:avLst>
              <a:gd name="adj1" fmla="val 95601"/>
              <a:gd name="adj2" fmla="val 8535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Új szolgáltatások megtervezése, kialakítása</a:t>
            </a:r>
          </a:p>
        </p:txBody>
      </p:sp>
      <p:sp>
        <p:nvSpPr>
          <p:cNvPr id="7" name="Lekerekített téglalap feliratnak 6"/>
          <p:cNvSpPr/>
          <p:nvPr/>
        </p:nvSpPr>
        <p:spPr>
          <a:xfrm>
            <a:off x="6000760" y="5214950"/>
            <a:ext cx="2786082" cy="1143008"/>
          </a:xfrm>
          <a:prstGeom prst="wedgeRoundRectCallout">
            <a:avLst>
              <a:gd name="adj1" fmla="val -59514"/>
              <a:gd name="adj2" fmla="val -13749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Szolgáltatások implementálása, bevezetése</a:t>
            </a:r>
          </a:p>
        </p:txBody>
      </p:sp>
      <p:sp>
        <p:nvSpPr>
          <p:cNvPr id="8" name="Lekerekített téglalap feliratnak 7"/>
          <p:cNvSpPr/>
          <p:nvPr/>
        </p:nvSpPr>
        <p:spPr>
          <a:xfrm>
            <a:off x="214282" y="2928934"/>
            <a:ext cx="2071702" cy="1143008"/>
          </a:xfrm>
          <a:prstGeom prst="wedgeRoundRectCallout">
            <a:avLst>
              <a:gd name="adj1" fmla="val 106878"/>
              <a:gd name="adj2" fmla="val -607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Napi üzemeltetés</a:t>
            </a:r>
          </a:p>
        </p:txBody>
      </p:sp>
      <p:sp>
        <p:nvSpPr>
          <p:cNvPr id="9" name="Lekerekített téglalap feliratnak 8"/>
          <p:cNvSpPr/>
          <p:nvPr/>
        </p:nvSpPr>
        <p:spPr>
          <a:xfrm>
            <a:off x="285720" y="4857760"/>
            <a:ext cx="2071702" cy="1143008"/>
          </a:xfrm>
          <a:prstGeom prst="wedgeRoundRectCallout">
            <a:avLst>
              <a:gd name="adj1" fmla="val 96895"/>
              <a:gd name="adj2" fmla="val -3273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Folyamatos mérés, javítás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Néhány példa terület</a:t>
            </a:r>
            <a:endParaRPr lang="hu-HU" dirty="0"/>
          </a:p>
        </p:txBody>
      </p:sp>
      <p:pic>
        <p:nvPicPr>
          <p:cNvPr id="4" name="Tartalom helye 3"/>
          <p:cNvPicPr>
            <a:picLocks noGrp="1"/>
          </p:cNvPicPr>
          <p:nvPr>
            <p:ph idx="1"/>
          </p:nvPr>
        </p:nvPicPr>
        <p:blipFill>
          <a:blip r:embed="rId3" cstate="print"/>
          <a:srcRect/>
          <a:stretch>
            <a:fillRect/>
          </a:stretch>
        </p:blipFill>
        <p:spPr bwMode="auto">
          <a:xfrm>
            <a:off x="885824" y="857250"/>
            <a:ext cx="7372351" cy="5529263"/>
          </a:xfrm>
          <a:prstGeom prst="rect">
            <a:avLst/>
          </a:prstGeom>
          <a:noFill/>
          <a:ln w="9525">
            <a:noFill/>
            <a:miter lim="800000"/>
            <a:headEnd/>
            <a:tailEnd/>
          </a:ln>
        </p:spPr>
      </p:pic>
      <p:sp>
        <p:nvSpPr>
          <p:cNvPr id="5" name="Lekerekített téglalap feliratnak 4"/>
          <p:cNvSpPr/>
          <p:nvPr/>
        </p:nvSpPr>
        <p:spPr>
          <a:xfrm>
            <a:off x="2214546" y="785794"/>
            <a:ext cx="3143272" cy="1143008"/>
          </a:xfrm>
          <a:prstGeom prst="wedgeRoundRectCallout">
            <a:avLst>
              <a:gd name="adj1" fmla="val 86081"/>
              <a:gd name="adj2" fmla="val 535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sz="2400" dirty="0" smtClean="0">
                <a:solidFill>
                  <a:schemeClr val="bg1"/>
                </a:solidFill>
              </a:rPr>
              <a:t>Kapacitástervezés</a:t>
            </a:r>
          </a:p>
          <a:p>
            <a:r>
              <a:rPr lang="hu-HU" sz="2400" dirty="0" smtClean="0">
                <a:solidFill>
                  <a:schemeClr val="bg1"/>
                </a:solidFill>
              </a:rPr>
              <a:t>Rendelkezésre állás </a:t>
            </a:r>
          </a:p>
        </p:txBody>
      </p:sp>
      <p:sp>
        <p:nvSpPr>
          <p:cNvPr id="6" name="Lekerekített téglalap feliratnak 5"/>
          <p:cNvSpPr/>
          <p:nvPr/>
        </p:nvSpPr>
        <p:spPr>
          <a:xfrm>
            <a:off x="5857884" y="2571744"/>
            <a:ext cx="3143272" cy="1285884"/>
          </a:xfrm>
          <a:prstGeom prst="wedgeRoundRectCallout">
            <a:avLst>
              <a:gd name="adj1" fmla="val 9198"/>
              <a:gd name="adj2" fmla="val 15075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sz="2400" dirty="0" smtClean="0">
                <a:solidFill>
                  <a:schemeClr val="bg1"/>
                </a:solidFill>
              </a:rPr>
              <a:t>Konfigurációkezelés</a:t>
            </a:r>
          </a:p>
          <a:p>
            <a:r>
              <a:rPr lang="hu-HU" sz="2400" dirty="0" smtClean="0">
                <a:solidFill>
                  <a:schemeClr val="bg1"/>
                </a:solidFill>
              </a:rPr>
              <a:t>Változáskezelés</a:t>
            </a:r>
          </a:p>
          <a:p>
            <a:r>
              <a:rPr lang="hu-HU" sz="2400" dirty="0" smtClean="0">
                <a:solidFill>
                  <a:schemeClr val="bg1"/>
                </a:solidFill>
              </a:rPr>
              <a:t>Telepítés kezelése</a:t>
            </a:r>
          </a:p>
        </p:txBody>
      </p:sp>
      <p:sp>
        <p:nvSpPr>
          <p:cNvPr id="7" name="Lekerekített téglalap feliratnak 6"/>
          <p:cNvSpPr/>
          <p:nvPr/>
        </p:nvSpPr>
        <p:spPr>
          <a:xfrm>
            <a:off x="285720" y="2500306"/>
            <a:ext cx="3143272" cy="1143008"/>
          </a:xfrm>
          <a:prstGeom prst="wedgeRoundRectCallout">
            <a:avLst>
              <a:gd name="adj1" fmla="val 6082"/>
              <a:gd name="adj2" fmla="val 15488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sz="2400" dirty="0" smtClean="0">
                <a:solidFill>
                  <a:schemeClr val="bg1"/>
                </a:solidFill>
              </a:rPr>
              <a:t>Incidenskezelés</a:t>
            </a:r>
          </a:p>
          <a:p>
            <a:r>
              <a:rPr lang="hu-HU" sz="2400" dirty="0" smtClean="0">
                <a:solidFill>
                  <a:schemeClr val="bg1"/>
                </a:solidFill>
              </a:rPr>
              <a:t>Problémakezelés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z="4000" dirty="0" smtClean="0"/>
              <a:t>ITIL®</a:t>
            </a:r>
            <a:r>
              <a:rPr lang="en-GB" sz="4000" baseline="30000" dirty="0" smtClean="0"/>
              <a:t> </a:t>
            </a:r>
            <a:r>
              <a:rPr lang="en-GB" sz="4000" dirty="0" smtClean="0"/>
              <a:t>V3 </a:t>
            </a:r>
            <a:r>
              <a:rPr lang="hu-HU" sz="4000" dirty="0" smtClean="0"/>
              <a:t>alapkönyvek</a:t>
            </a:r>
            <a:endParaRPr lang="en-US" sz="4000" dirty="0" smtClean="0"/>
          </a:p>
        </p:txBody>
      </p:sp>
      <p:sp>
        <p:nvSpPr>
          <p:cNvPr id="4" name="Text Box 14"/>
          <p:cNvSpPr txBox="1">
            <a:spLocks noChangeArrowheads="1"/>
          </p:cNvSpPr>
          <p:nvPr/>
        </p:nvSpPr>
        <p:spPr bwMode="auto">
          <a:xfrm>
            <a:off x="1600200" y="1643063"/>
            <a:ext cx="2900363" cy="1323975"/>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rPr>
              <a:t>Strategy Generation</a:t>
            </a:r>
          </a:p>
          <a:p>
            <a:pPr>
              <a:defRPr/>
            </a:pPr>
            <a:r>
              <a:rPr lang="en-US" sz="1600" dirty="0">
                <a:solidFill>
                  <a:schemeClr val="accent6">
                    <a:lumMod val="50000"/>
                  </a:schemeClr>
                </a:solidFill>
              </a:rPr>
              <a:t>Strategy Implementation</a:t>
            </a:r>
          </a:p>
          <a:p>
            <a:pPr>
              <a:defRPr/>
            </a:pPr>
            <a:r>
              <a:rPr lang="en-US" sz="1600" dirty="0">
                <a:solidFill>
                  <a:schemeClr val="accent6">
                    <a:lumMod val="50000"/>
                  </a:schemeClr>
                </a:solidFill>
              </a:rPr>
              <a:t>Value Networks</a:t>
            </a:r>
          </a:p>
          <a:p>
            <a:pPr>
              <a:defRPr/>
            </a:pPr>
            <a:r>
              <a:rPr lang="en-US" sz="1600" dirty="0">
                <a:solidFill>
                  <a:schemeClr val="accent6">
                    <a:lumMod val="50000"/>
                  </a:schemeClr>
                </a:solidFill>
              </a:rPr>
              <a:t>Service Portfolio Mgmt, Financial Management, ROI</a:t>
            </a:r>
          </a:p>
        </p:txBody>
      </p:sp>
      <p:sp>
        <p:nvSpPr>
          <p:cNvPr id="5" name="Text Box 15"/>
          <p:cNvSpPr txBox="1">
            <a:spLocks noChangeArrowheads="1"/>
          </p:cNvSpPr>
          <p:nvPr/>
        </p:nvSpPr>
        <p:spPr bwMode="auto">
          <a:xfrm>
            <a:off x="1619250" y="3051175"/>
            <a:ext cx="3024188" cy="1558925"/>
          </a:xfrm>
          <a:prstGeom prst="rect">
            <a:avLst/>
          </a:prstGeom>
          <a:noFill/>
          <a:ln w="9525">
            <a:noFill/>
            <a:miter lim="800000"/>
            <a:headEnd/>
            <a:tailEnd/>
          </a:ln>
        </p:spPr>
        <p:txBody>
          <a:bodyPr>
            <a:spAutoFit/>
          </a:bodyPr>
          <a:lstStyle/>
          <a:p>
            <a:r>
              <a:rPr lang="en-US" sz="1600">
                <a:solidFill>
                  <a:srgbClr val="162E45"/>
                </a:solidFill>
              </a:rPr>
              <a:t>Policy, Planning &amp; Imp</a:t>
            </a:r>
          </a:p>
          <a:p>
            <a:r>
              <a:rPr lang="en-US" sz="1600">
                <a:solidFill>
                  <a:srgbClr val="162E45"/>
                </a:solidFill>
              </a:rPr>
              <a:t>Five Aspects of Service Design</a:t>
            </a:r>
          </a:p>
          <a:p>
            <a:r>
              <a:rPr lang="en-US" sz="1600">
                <a:solidFill>
                  <a:srgbClr val="162E45"/>
                </a:solidFill>
              </a:rPr>
              <a:t>Availability, Capacity, Continuity, Service Level Mgmt, Supplier Mgmt. </a:t>
            </a:r>
          </a:p>
          <a:p>
            <a:r>
              <a:rPr lang="en-US" sz="1600">
                <a:solidFill>
                  <a:srgbClr val="162E45"/>
                </a:solidFill>
              </a:rPr>
              <a:t>Outsourcing Design</a:t>
            </a:r>
          </a:p>
        </p:txBody>
      </p:sp>
      <p:sp>
        <p:nvSpPr>
          <p:cNvPr id="6" name="Text Box 16"/>
          <p:cNvSpPr txBox="1">
            <a:spLocks noChangeArrowheads="1"/>
          </p:cNvSpPr>
          <p:nvPr/>
        </p:nvSpPr>
        <p:spPr bwMode="auto">
          <a:xfrm>
            <a:off x="6143625" y="1714500"/>
            <a:ext cx="2566988" cy="1077913"/>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rPr>
              <a:t>Event, Request, Incident, Problem, Technology, Operations, Access, </a:t>
            </a:r>
          </a:p>
          <a:p>
            <a:pPr>
              <a:defRPr/>
            </a:pPr>
            <a:r>
              <a:rPr lang="en-US" sz="1600" dirty="0">
                <a:solidFill>
                  <a:schemeClr val="accent6">
                    <a:lumMod val="50000"/>
                  </a:schemeClr>
                </a:solidFill>
              </a:rPr>
              <a:t>Monitoring &amp; Control</a:t>
            </a:r>
          </a:p>
        </p:txBody>
      </p:sp>
      <p:sp>
        <p:nvSpPr>
          <p:cNvPr id="7" name="Text Box 17"/>
          <p:cNvSpPr txBox="1">
            <a:spLocks noChangeArrowheads="1"/>
          </p:cNvSpPr>
          <p:nvPr/>
        </p:nvSpPr>
        <p:spPr bwMode="auto">
          <a:xfrm>
            <a:off x="1630363" y="4724400"/>
            <a:ext cx="3024187" cy="1314450"/>
          </a:xfrm>
          <a:prstGeom prst="rect">
            <a:avLst/>
          </a:prstGeom>
          <a:noFill/>
          <a:ln w="9525">
            <a:noFill/>
            <a:miter lim="800000"/>
            <a:headEnd/>
            <a:tailEnd/>
          </a:ln>
        </p:spPr>
        <p:txBody>
          <a:bodyPr>
            <a:spAutoFit/>
          </a:bodyPr>
          <a:lstStyle/>
          <a:p>
            <a:pPr>
              <a:defRPr/>
            </a:pPr>
            <a:r>
              <a:rPr lang="en-US" sz="1600">
                <a:solidFill>
                  <a:schemeClr val="accent6">
                    <a:lumMod val="50000"/>
                  </a:schemeClr>
                </a:solidFill>
              </a:rPr>
              <a:t>Change, Build and Test, Release &amp; Deployment,</a:t>
            </a:r>
          </a:p>
          <a:p>
            <a:pPr>
              <a:defRPr/>
            </a:pPr>
            <a:r>
              <a:rPr lang="en-US" sz="1600">
                <a:solidFill>
                  <a:schemeClr val="accent6">
                    <a:lumMod val="50000"/>
                  </a:schemeClr>
                </a:solidFill>
              </a:rPr>
              <a:t>Service Asset and Configuration, </a:t>
            </a:r>
          </a:p>
          <a:p>
            <a:pPr>
              <a:defRPr/>
            </a:pPr>
            <a:r>
              <a:rPr lang="en-US" sz="1600">
                <a:solidFill>
                  <a:schemeClr val="accent6">
                    <a:lumMod val="50000"/>
                  </a:schemeClr>
                </a:solidFill>
              </a:rPr>
              <a:t>Knowledge Mgmt</a:t>
            </a:r>
          </a:p>
        </p:txBody>
      </p:sp>
      <p:sp>
        <p:nvSpPr>
          <p:cNvPr id="8" name="Text Box 18"/>
          <p:cNvSpPr txBox="1">
            <a:spLocks noChangeArrowheads="1"/>
          </p:cNvSpPr>
          <p:nvPr/>
        </p:nvSpPr>
        <p:spPr bwMode="auto">
          <a:xfrm>
            <a:off x="6084888" y="3352800"/>
            <a:ext cx="2601912" cy="830263"/>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rPr>
              <a:t>Measurement, Trends, Reporting &amp; Analysis, </a:t>
            </a:r>
          </a:p>
          <a:p>
            <a:pPr>
              <a:defRPr/>
            </a:pPr>
            <a:r>
              <a:rPr lang="en-US" sz="1600" dirty="0">
                <a:solidFill>
                  <a:schemeClr val="accent6">
                    <a:lumMod val="50000"/>
                  </a:schemeClr>
                </a:solidFill>
              </a:rPr>
              <a:t>Review, Assessment, SIP</a:t>
            </a:r>
          </a:p>
        </p:txBody>
      </p:sp>
      <p:sp>
        <p:nvSpPr>
          <p:cNvPr id="9" name="Text Box 19"/>
          <p:cNvSpPr txBox="1">
            <a:spLocks noChangeArrowheads="1"/>
          </p:cNvSpPr>
          <p:nvPr/>
        </p:nvSpPr>
        <p:spPr bwMode="auto">
          <a:xfrm>
            <a:off x="6084888" y="4792663"/>
            <a:ext cx="2601912" cy="1077912"/>
          </a:xfrm>
          <a:prstGeom prst="rect">
            <a:avLst/>
          </a:prstGeom>
          <a:noFill/>
          <a:ln w="9525">
            <a:noFill/>
            <a:miter lim="800000"/>
            <a:headEnd/>
            <a:tailEnd/>
          </a:ln>
        </p:spPr>
        <p:txBody>
          <a:bodyPr>
            <a:spAutoFit/>
          </a:bodyPr>
          <a:lstStyle/>
          <a:p>
            <a:pPr>
              <a:defRPr/>
            </a:pPr>
            <a:r>
              <a:rPr lang="en-US" sz="1600" dirty="0">
                <a:solidFill>
                  <a:schemeClr val="accent6">
                    <a:lumMod val="50000"/>
                  </a:schemeClr>
                </a:solidFill>
              </a:rPr>
              <a:t>The Big Picture,</a:t>
            </a:r>
          </a:p>
          <a:p>
            <a:pPr>
              <a:defRPr/>
            </a:pPr>
            <a:r>
              <a:rPr lang="en-US" sz="1600" dirty="0">
                <a:solidFill>
                  <a:schemeClr val="accent6">
                    <a:lumMod val="50000"/>
                  </a:schemeClr>
                </a:solidFill>
              </a:rPr>
              <a:t>Service Model Maps, </a:t>
            </a:r>
          </a:p>
          <a:p>
            <a:pPr>
              <a:defRPr/>
            </a:pPr>
            <a:r>
              <a:rPr lang="en-US" sz="1600" dirty="0">
                <a:solidFill>
                  <a:schemeClr val="accent6">
                    <a:lumMod val="50000"/>
                  </a:schemeClr>
                </a:solidFill>
              </a:rPr>
              <a:t>Practice Basics,  </a:t>
            </a:r>
          </a:p>
          <a:p>
            <a:pPr>
              <a:defRPr/>
            </a:pPr>
            <a:r>
              <a:rPr lang="en-US" sz="1600" dirty="0">
                <a:solidFill>
                  <a:schemeClr val="accent6">
                    <a:lumMod val="50000"/>
                  </a:schemeClr>
                </a:solidFill>
              </a:rPr>
              <a:t>Getting Started</a:t>
            </a:r>
          </a:p>
        </p:txBody>
      </p:sp>
      <p:pic>
        <p:nvPicPr>
          <p:cNvPr id="10" name="Picture 5" descr="Service Strategy"/>
          <p:cNvPicPr>
            <a:picLocks noChangeAspect="1" noChangeArrowheads="1"/>
          </p:cNvPicPr>
          <p:nvPr/>
        </p:nvPicPr>
        <p:blipFill>
          <a:blip r:embed="rId4" cstate="print"/>
          <a:srcRect/>
          <a:stretch>
            <a:fillRect/>
          </a:stretch>
        </p:blipFill>
        <p:spPr bwMode="auto">
          <a:xfrm>
            <a:off x="285750" y="1643063"/>
            <a:ext cx="971550" cy="1166812"/>
          </a:xfrm>
          <a:prstGeom prst="rect">
            <a:avLst/>
          </a:prstGeom>
          <a:noFill/>
          <a:ln w="9525">
            <a:noFill/>
            <a:miter lim="800000"/>
            <a:headEnd/>
            <a:tailEnd/>
          </a:ln>
        </p:spPr>
      </p:pic>
      <p:pic>
        <p:nvPicPr>
          <p:cNvPr id="11" name="Picture 6" descr="ITIL_Service Transition"/>
          <p:cNvPicPr>
            <a:picLocks noChangeAspect="1" noChangeArrowheads="1"/>
          </p:cNvPicPr>
          <p:nvPr/>
        </p:nvPicPr>
        <p:blipFill>
          <a:blip r:embed="rId5" cstate="print"/>
          <a:srcRect/>
          <a:stretch>
            <a:fillRect/>
          </a:stretch>
        </p:blipFill>
        <p:spPr bwMode="auto">
          <a:xfrm>
            <a:off x="285750" y="4857750"/>
            <a:ext cx="971550" cy="1143000"/>
          </a:xfrm>
          <a:prstGeom prst="rect">
            <a:avLst/>
          </a:prstGeom>
          <a:noFill/>
          <a:ln w="9525">
            <a:solidFill>
              <a:srgbClr val="993300"/>
            </a:solidFill>
            <a:miter lim="800000"/>
            <a:headEnd/>
            <a:tailEnd/>
          </a:ln>
        </p:spPr>
      </p:pic>
      <p:pic>
        <p:nvPicPr>
          <p:cNvPr id="12" name="Picture 7" descr="ITIL_Service Design"/>
          <p:cNvPicPr>
            <a:picLocks noChangeAspect="1" noChangeArrowheads="1"/>
          </p:cNvPicPr>
          <p:nvPr/>
        </p:nvPicPr>
        <p:blipFill>
          <a:blip r:embed="rId6" cstate="print"/>
          <a:srcRect/>
          <a:stretch>
            <a:fillRect/>
          </a:stretch>
        </p:blipFill>
        <p:spPr bwMode="auto">
          <a:xfrm>
            <a:off x="285750" y="3286125"/>
            <a:ext cx="969963" cy="1116013"/>
          </a:xfrm>
          <a:prstGeom prst="rect">
            <a:avLst/>
          </a:prstGeom>
          <a:noFill/>
          <a:ln w="9525">
            <a:noFill/>
            <a:miter lim="800000"/>
            <a:headEnd/>
            <a:tailEnd/>
          </a:ln>
        </p:spPr>
      </p:pic>
      <p:pic>
        <p:nvPicPr>
          <p:cNvPr id="13" name="Picture 8" descr="ITIL_Service Operation"/>
          <p:cNvPicPr>
            <a:picLocks noChangeAspect="1" noChangeArrowheads="1"/>
          </p:cNvPicPr>
          <p:nvPr/>
        </p:nvPicPr>
        <p:blipFill>
          <a:blip r:embed="rId7" cstate="print"/>
          <a:srcRect/>
          <a:stretch>
            <a:fillRect/>
          </a:stretch>
        </p:blipFill>
        <p:spPr bwMode="auto">
          <a:xfrm>
            <a:off x="4786313" y="1643063"/>
            <a:ext cx="971550" cy="1087437"/>
          </a:xfrm>
          <a:prstGeom prst="rect">
            <a:avLst/>
          </a:prstGeom>
          <a:noFill/>
          <a:ln w="9525">
            <a:noFill/>
            <a:miter lim="800000"/>
            <a:headEnd/>
            <a:tailEnd/>
          </a:ln>
        </p:spPr>
      </p:pic>
      <p:pic>
        <p:nvPicPr>
          <p:cNvPr id="14" name="Picture 9" descr="Continual Service Imp"/>
          <p:cNvPicPr>
            <a:picLocks noChangeAspect="1" noChangeArrowheads="1"/>
          </p:cNvPicPr>
          <p:nvPr/>
        </p:nvPicPr>
        <p:blipFill>
          <a:blip r:embed="rId8" cstate="print"/>
          <a:srcRect/>
          <a:stretch>
            <a:fillRect/>
          </a:stretch>
        </p:blipFill>
        <p:spPr bwMode="auto">
          <a:xfrm>
            <a:off x="4786313" y="3214688"/>
            <a:ext cx="971550" cy="1095375"/>
          </a:xfrm>
          <a:prstGeom prst="rect">
            <a:avLst/>
          </a:prstGeom>
          <a:noFill/>
          <a:ln w="9525">
            <a:noFill/>
            <a:miter lim="800000"/>
            <a:headEnd/>
            <a:tailEnd/>
          </a:ln>
        </p:spPr>
      </p:pic>
      <p:pic>
        <p:nvPicPr>
          <p:cNvPr id="15" name="Picture 20" descr="Official Introduction"/>
          <p:cNvPicPr>
            <a:picLocks noChangeAspect="1" noChangeArrowheads="1"/>
          </p:cNvPicPr>
          <p:nvPr/>
        </p:nvPicPr>
        <p:blipFill>
          <a:blip r:embed="rId9" cstate="print"/>
          <a:srcRect/>
          <a:stretch>
            <a:fillRect/>
          </a:stretch>
        </p:blipFill>
        <p:spPr bwMode="auto">
          <a:xfrm>
            <a:off x="4786313" y="4857750"/>
            <a:ext cx="971550" cy="1152525"/>
          </a:xfrm>
          <a:prstGeom prst="rect">
            <a:avLst/>
          </a:prstGeom>
          <a:noFill/>
          <a:ln w="9525">
            <a:solidFill>
              <a:srgbClr val="000080"/>
            </a:solidFill>
            <a:miter lim="800000"/>
            <a:headEnd/>
            <a:tailEnd/>
          </a:ln>
        </p:spPr>
      </p:pic>
    </p:spTree>
    <p:custDataLst>
      <p:tags r:id="rId1"/>
    </p:custDataLst>
  </p:cSld>
  <p:clrMapOvr>
    <a:masterClrMapping/>
  </p:clrMapOvr>
  <p:transition advTm="1502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IT folyamatok kezelése</a:t>
            </a:r>
            <a:endParaRPr lang="hu-HU" dirty="0"/>
          </a:p>
        </p:txBody>
      </p:sp>
      <p:sp>
        <p:nvSpPr>
          <p:cNvPr id="5" name="Tartalom helye 4"/>
          <p:cNvSpPr>
            <a:spLocks noGrp="1"/>
          </p:cNvSpPr>
          <p:nvPr>
            <p:ph idx="1"/>
          </p:nvPr>
        </p:nvSpPr>
        <p:spPr/>
        <p:txBody>
          <a:bodyPr/>
          <a:lstStyle/>
          <a:p>
            <a:endParaRPr lang="hu-HU" dirty="0" smtClean="0"/>
          </a:p>
          <a:p>
            <a:r>
              <a:rPr lang="hu-HU" dirty="0" smtClean="0"/>
              <a:t>Példa IT folyamat</a:t>
            </a:r>
          </a:p>
          <a:p>
            <a:endParaRPr lang="hu-HU" dirty="0" smtClean="0"/>
          </a:p>
          <a:p>
            <a:r>
              <a:rPr lang="hu-HU" dirty="0" smtClean="0"/>
              <a:t>ITIL</a:t>
            </a:r>
          </a:p>
          <a:p>
            <a:endParaRPr lang="hu-HU" dirty="0" smtClean="0"/>
          </a:p>
          <a:p>
            <a:r>
              <a:rPr lang="hu-HU" b="1" dirty="0" smtClean="0"/>
              <a:t>ITIL alapú ajánlások: ITUP, MOF</a:t>
            </a:r>
          </a:p>
          <a:p>
            <a:endParaRPr lang="hu-HU" dirty="0" smtClean="0"/>
          </a:p>
          <a:p>
            <a:r>
              <a:rPr lang="hu-HU" dirty="0" smtClean="0"/>
              <a:t>IT érettség, IT </a:t>
            </a:r>
            <a:r>
              <a:rPr lang="hu-HU" dirty="0" err="1" smtClean="0"/>
              <a:t>optimalizáció</a:t>
            </a:r>
            <a:endParaRPr lang="hu-H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IBM Tivoli </a:t>
            </a:r>
            <a:r>
              <a:rPr lang="hu-HU" dirty="0" err="1" smtClean="0"/>
              <a:t>Unified</a:t>
            </a:r>
            <a:r>
              <a:rPr lang="hu-HU" dirty="0" smtClean="0"/>
              <a:t> </a:t>
            </a:r>
            <a:r>
              <a:rPr lang="hu-HU" dirty="0" err="1" smtClean="0"/>
              <a:t>Process</a:t>
            </a:r>
            <a:r>
              <a:rPr lang="hu-HU" dirty="0" smtClean="0"/>
              <a:t> (ITUP)</a:t>
            </a:r>
            <a:endParaRPr lang="hu-HU" dirty="0"/>
          </a:p>
        </p:txBody>
      </p:sp>
      <p:sp>
        <p:nvSpPr>
          <p:cNvPr id="3" name="Tartalom helye 2"/>
          <p:cNvSpPr>
            <a:spLocks noGrp="1"/>
          </p:cNvSpPr>
          <p:nvPr>
            <p:ph idx="1"/>
          </p:nvPr>
        </p:nvSpPr>
        <p:spPr/>
        <p:txBody>
          <a:bodyPr/>
          <a:lstStyle/>
          <a:p>
            <a:r>
              <a:rPr lang="hu-HU" dirty="0" smtClean="0"/>
              <a:t>Folyamatmodell az ITIL ajánlásokhoz</a:t>
            </a:r>
          </a:p>
          <a:p>
            <a:endParaRPr lang="hu-HU" dirty="0" smtClean="0"/>
          </a:p>
          <a:p>
            <a:r>
              <a:rPr lang="hu-HU" dirty="0" smtClean="0"/>
              <a:t>Tudásbázis az IBM üzemeltetési</a:t>
            </a:r>
            <a:br>
              <a:rPr lang="hu-HU" dirty="0" smtClean="0"/>
            </a:br>
            <a:r>
              <a:rPr lang="hu-HU" dirty="0" smtClean="0"/>
              <a:t>tapasztalata alapján</a:t>
            </a:r>
          </a:p>
          <a:p>
            <a:endParaRPr lang="hu-HU" dirty="0" smtClean="0"/>
          </a:p>
          <a:p>
            <a:r>
              <a:rPr lang="hu-HU" dirty="0" smtClean="0"/>
              <a:t>ITUP </a:t>
            </a:r>
            <a:r>
              <a:rPr lang="hu-HU" dirty="0" err="1" smtClean="0"/>
              <a:t>Composer</a:t>
            </a:r>
            <a:r>
              <a:rPr lang="hu-HU" dirty="0" smtClean="0"/>
              <a:t>:</a:t>
            </a:r>
            <a:br>
              <a:rPr lang="hu-HU" dirty="0" smtClean="0"/>
            </a:br>
            <a:r>
              <a:rPr lang="hu-HU" dirty="0" smtClean="0"/>
              <a:t>eszköz a folyamatok</a:t>
            </a:r>
            <a:br>
              <a:rPr lang="hu-HU" dirty="0" smtClean="0"/>
            </a:br>
            <a:r>
              <a:rPr lang="hu-HU" dirty="0" err="1" smtClean="0"/>
              <a:t>testreszabásához</a:t>
            </a:r>
            <a:endParaRPr lang="hu-HU" dirty="0" smtClean="0"/>
          </a:p>
          <a:p>
            <a:endParaRPr lang="hu-HU" dirty="0"/>
          </a:p>
        </p:txBody>
      </p:sp>
      <p:pic>
        <p:nvPicPr>
          <p:cNvPr id="4" name="Picture 2" descr="ITUP Diamond"/>
          <p:cNvPicPr>
            <a:picLocks noChangeAspect="1" noChangeArrowheads="1"/>
          </p:cNvPicPr>
          <p:nvPr/>
        </p:nvPicPr>
        <p:blipFill>
          <a:blip r:embed="rId3" cstate="print"/>
          <a:srcRect/>
          <a:stretch>
            <a:fillRect/>
          </a:stretch>
        </p:blipFill>
        <p:spPr bwMode="auto">
          <a:xfrm>
            <a:off x="5072066" y="2357430"/>
            <a:ext cx="3929090" cy="392909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ITUP folyamat példa: változáskezelés</a:t>
            </a:r>
            <a:endParaRPr lang="hu-HU" dirty="0"/>
          </a:p>
        </p:txBody>
      </p:sp>
      <p:pic>
        <p:nvPicPr>
          <p:cNvPr id="3074" name="Picture 2"/>
          <p:cNvPicPr>
            <a:picLocks noChangeAspect="1" noChangeArrowheads="1"/>
          </p:cNvPicPr>
          <p:nvPr/>
        </p:nvPicPr>
        <p:blipFill>
          <a:blip r:embed="rId3" cstate="print"/>
          <a:srcRect/>
          <a:stretch>
            <a:fillRect/>
          </a:stretch>
        </p:blipFill>
        <p:spPr bwMode="auto">
          <a:xfrm>
            <a:off x="1643042" y="785794"/>
            <a:ext cx="5782738" cy="5610242"/>
          </a:xfrm>
          <a:prstGeom prst="rect">
            <a:avLst/>
          </a:prstGeom>
          <a:noFill/>
          <a:ln w="9525">
            <a:noFill/>
            <a:miter lim="800000"/>
            <a:headEnd/>
            <a:tailEnd/>
          </a:ln>
          <a:effectLst/>
        </p:spPr>
      </p:pic>
      <p:sp>
        <p:nvSpPr>
          <p:cNvPr id="6" name="Lekerekített téglalap feliratnak 5"/>
          <p:cNvSpPr/>
          <p:nvPr/>
        </p:nvSpPr>
        <p:spPr>
          <a:xfrm>
            <a:off x="428596" y="785794"/>
            <a:ext cx="3143272" cy="785818"/>
          </a:xfrm>
          <a:prstGeom prst="wedgeRoundRectCallout">
            <a:avLst>
              <a:gd name="adj1" fmla="val 28897"/>
              <a:gd name="adj2" fmla="val 94102"/>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Definiált </a:t>
            </a:r>
            <a:r>
              <a:rPr lang="hu-HU" sz="2400" dirty="0" err="1" smtClean="0">
                <a:solidFill>
                  <a:schemeClr val="bg1"/>
                </a:solidFill>
              </a:rPr>
              <a:t>alfolyamatok</a:t>
            </a:r>
            <a:endParaRPr lang="hu-HU" sz="2400" dirty="0" smtClean="0">
              <a:solidFill>
                <a:schemeClr val="bg1"/>
              </a:solidFill>
            </a:endParaRPr>
          </a:p>
        </p:txBody>
      </p:sp>
      <p:sp>
        <p:nvSpPr>
          <p:cNvPr id="7" name="Lekerekített téglalap feliratnak 6"/>
          <p:cNvSpPr/>
          <p:nvPr/>
        </p:nvSpPr>
        <p:spPr>
          <a:xfrm>
            <a:off x="4786314" y="2143116"/>
            <a:ext cx="3143272" cy="785818"/>
          </a:xfrm>
          <a:prstGeom prst="wedgeRoundRectCallout">
            <a:avLst>
              <a:gd name="adj1" fmla="val -94739"/>
              <a:gd name="adj2" fmla="val 7747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V.ö</a:t>
            </a:r>
            <a:r>
              <a:rPr lang="hu-HU" sz="2400" dirty="0" smtClean="0">
                <a:solidFill>
                  <a:schemeClr val="bg1"/>
                </a:solidFill>
              </a:rPr>
              <a:t>. korábbi gyakorlat: hasonló elemek</a:t>
            </a:r>
          </a:p>
        </p:txBody>
      </p:sp>
      <p:sp>
        <p:nvSpPr>
          <p:cNvPr id="8" name="Lekerekített téglalap feliratnak 7"/>
          <p:cNvSpPr/>
          <p:nvPr/>
        </p:nvSpPr>
        <p:spPr>
          <a:xfrm>
            <a:off x="5572132" y="3500438"/>
            <a:ext cx="3143272" cy="1000132"/>
          </a:xfrm>
          <a:prstGeom prst="wedgeRoundRectCallout">
            <a:avLst>
              <a:gd name="adj1" fmla="val -27207"/>
              <a:gd name="adj2" fmla="val 11488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ITUP ajánlás: folyamat része a kiértékelés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642910" y="1428736"/>
            <a:ext cx="7772425" cy="4864375"/>
          </a:xfrm>
          <a:prstGeom prst="rect">
            <a:avLst/>
          </a:prstGeom>
          <a:noFill/>
          <a:ln w="9525">
            <a:noFill/>
            <a:miter lim="800000"/>
            <a:headEnd/>
            <a:tailEnd/>
          </a:ln>
          <a:effectLst/>
        </p:spPr>
      </p:pic>
      <p:sp>
        <p:nvSpPr>
          <p:cNvPr id="2" name="Cím 1"/>
          <p:cNvSpPr>
            <a:spLocks noGrp="1"/>
          </p:cNvSpPr>
          <p:nvPr>
            <p:ph type="title"/>
          </p:nvPr>
        </p:nvSpPr>
        <p:spPr/>
        <p:txBody>
          <a:bodyPr/>
          <a:lstStyle/>
          <a:p>
            <a:r>
              <a:rPr lang="hu-HU" dirty="0" smtClean="0"/>
              <a:t>ITUP forgatókönyv példa</a:t>
            </a:r>
            <a:endParaRPr lang="hu-HU" dirty="0"/>
          </a:p>
        </p:txBody>
      </p:sp>
      <p:sp>
        <p:nvSpPr>
          <p:cNvPr id="3" name="Tartalom helye 2"/>
          <p:cNvSpPr>
            <a:spLocks noGrp="1"/>
          </p:cNvSpPr>
          <p:nvPr>
            <p:ph idx="1"/>
          </p:nvPr>
        </p:nvSpPr>
        <p:spPr/>
        <p:txBody>
          <a:bodyPr/>
          <a:lstStyle/>
          <a:p>
            <a:r>
              <a:rPr lang="hu-HU" dirty="0" smtClean="0"/>
              <a:t>Új alkalmazás megvalósítása</a:t>
            </a:r>
            <a:endParaRPr lang="hu-HU" dirty="0"/>
          </a:p>
        </p:txBody>
      </p:sp>
      <p:sp>
        <p:nvSpPr>
          <p:cNvPr id="5" name="Lekerekített téglalap feliratnak 4"/>
          <p:cNvSpPr/>
          <p:nvPr/>
        </p:nvSpPr>
        <p:spPr>
          <a:xfrm>
            <a:off x="5357818" y="2000240"/>
            <a:ext cx="3571900" cy="1143008"/>
          </a:xfrm>
          <a:prstGeom prst="wedgeRoundRectCallout">
            <a:avLst>
              <a:gd name="adj1" fmla="val -61146"/>
              <a:gd name="adj2" fmla="val -5273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sz="2400" dirty="0" smtClean="0">
                <a:solidFill>
                  <a:schemeClr val="bg1"/>
                </a:solidFill>
              </a:rPr>
              <a:t>Kapcsolat a fejlesztéssel</a:t>
            </a:r>
          </a:p>
          <a:p>
            <a:pPr algn="ctr"/>
            <a:r>
              <a:rPr lang="hu-HU" sz="2400" dirty="0" smtClean="0">
                <a:solidFill>
                  <a:schemeClr val="bg1"/>
                </a:solidFill>
              </a:rPr>
              <a:t>(</a:t>
            </a:r>
            <a:r>
              <a:rPr lang="hu-HU" sz="2400" dirty="0" err="1" smtClean="0">
                <a:solidFill>
                  <a:schemeClr val="bg1"/>
                </a:solidFill>
              </a:rPr>
              <a:t>Rational</a:t>
            </a:r>
            <a:r>
              <a:rPr lang="hu-HU" sz="2400" dirty="0" smtClean="0">
                <a:solidFill>
                  <a:schemeClr val="bg1"/>
                </a:solidFill>
              </a:rPr>
              <a:t> </a:t>
            </a:r>
            <a:r>
              <a:rPr lang="hu-HU" sz="2400" dirty="0" err="1" smtClean="0">
                <a:solidFill>
                  <a:schemeClr val="bg1"/>
                </a:solidFill>
              </a:rPr>
              <a:t>Unified</a:t>
            </a:r>
            <a:r>
              <a:rPr lang="hu-HU" sz="2400" dirty="0" smtClean="0">
                <a:solidFill>
                  <a:schemeClr val="bg1"/>
                </a:solidFill>
              </a:rPr>
              <a:t> </a:t>
            </a:r>
            <a:r>
              <a:rPr lang="hu-HU" sz="2400" dirty="0" err="1" smtClean="0">
                <a:solidFill>
                  <a:schemeClr val="bg1"/>
                </a:solidFill>
              </a:rPr>
              <a:t>Process</a:t>
            </a:r>
            <a:r>
              <a:rPr lang="hu-HU" sz="2400" dirty="0" smtClean="0">
                <a:solidFill>
                  <a:schemeClr val="bg1"/>
                </a:solidFill>
              </a:rPr>
              <a:t>)</a:t>
            </a:r>
          </a:p>
        </p:txBody>
      </p:sp>
      <p:sp>
        <p:nvSpPr>
          <p:cNvPr id="6" name="Lekerekített téglalap feliratnak 5"/>
          <p:cNvSpPr/>
          <p:nvPr/>
        </p:nvSpPr>
        <p:spPr>
          <a:xfrm>
            <a:off x="714348" y="3500438"/>
            <a:ext cx="3571900" cy="1143008"/>
          </a:xfrm>
          <a:prstGeom prst="wedgeRoundRectCallout">
            <a:avLst>
              <a:gd name="adj1" fmla="val 45215"/>
              <a:gd name="adj2" fmla="val 107262"/>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Szükséges IT folyamatok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484" y="1213218"/>
            <a:ext cx="9141515" cy="4430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MOF: Microsoft </a:t>
            </a:r>
            <a:r>
              <a:rPr lang="hu-HU" dirty="0" err="1" smtClean="0"/>
              <a:t>Operations</a:t>
            </a:r>
            <a:r>
              <a:rPr lang="hu-HU" dirty="0" smtClean="0"/>
              <a:t> Framework</a:t>
            </a:r>
            <a:endParaRPr lang="hu-HU" dirty="0"/>
          </a:p>
        </p:txBody>
      </p:sp>
      <p:sp>
        <p:nvSpPr>
          <p:cNvPr id="3" name="Tartalom helye 2"/>
          <p:cNvSpPr>
            <a:spLocks noGrp="1"/>
          </p:cNvSpPr>
          <p:nvPr>
            <p:ph idx="1"/>
          </p:nvPr>
        </p:nvSpPr>
        <p:spPr/>
        <p:txBody>
          <a:bodyPr/>
          <a:lstStyle/>
          <a:p>
            <a:r>
              <a:rPr lang="hu-HU" dirty="0" smtClean="0"/>
              <a:t>Microsoft IT ajánlások</a:t>
            </a:r>
          </a:p>
          <a:p>
            <a:r>
              <a:rPr lang="hu-HU" dirty="0" smtClean="0"/>
              <a:t>Integrálva a Microsoft </a:t>
            </a:r>
            <a:r>
              <a:rPr lang="hu-HU" dirty="0" err="1" smtClean="0"/>
              <a:t>Solution</a:t>
            </a:r>
            <a:r>
              <a:rPr lang="hu-HU" dirty="0" smtClean="0"/>
              <a:t> Frameworkkel (MSF, szoftverfejlesztési ajánlások)</a:t>
            </a:r>
          </a:p>
          <a:p>
            <a:endParaRPr lang="hu-HU" dirty="0"/>
          </a:p>
        </p:txBody>
      </p:sp>
      <p:pic>
        <p:nvPicPr>
          <p:cNvPr id="4098" name="Picture 2"/>
          <p:cNvPicPr>
            <a:picLocks noChangeAspect="1" noChangeArrowheads="1"/>
          </p:cNvPicPr>
          <p:nvPr/>
        </p:nvPicPr>
        <p:blipFill>
          <a:blip r:embed="rId3" cstate="print"/>
          <a:srcRect/>
          <a:stretch>
            <a:fillRect/>
          </a:stretch>
        </p:blipFill>
        <p:spPr bwMode="auto">
          <a:xfrm>
            <a:off x="1002265" y="3666890"/>
            <a:ext cx="7139471" cy="1405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MOF életciklus</a:t>
            </a:r>
            <a:endParaRPr lang="hu-HU" dirty="0"/>
          </a:p>
        </p:txBody>
      </p:sp>
      <p:pic>
        <p:nvPicPr>
          <p:cNvPr id="4" name="Kép 3"/>
          <p:cNvPicPr/>
          <p:nvPr/>
        </p:nvPicPr>
        <p:blipFill>
          <a:blip r:embed="rId3" cstate="print"/>
          <a:srcRect/>
          <a:stretch>
            <a:fillRect/>
          </a:stretch>
        </p:blipFill>
        <p:spPr bwMode="auto">
          <a:xfrm>
            <a:off x="714348" y="857232"/>
            <a:ext cx="7715304" cy="5357850"/>
          </a:xfrm>
          <a:prstGeom prst="rect">
            <a:avLst/>
          </a:prstGeom>
          <a:noFill/>
          <a:ln w="9525">
            <a:noFill/>
            <a:miter lim="800000"/>
            <a:headEnd/>
            <a:tailEnd/>
          </a:ln>
        </p:spPr>
      </p:pic>
      <p:sp>
        <p:nvSpPr>
          <p:cNvPr id="5" name="Lekerekített téglalap feliratnak 4"/>
          <p:cNvSpPr/>
          <p:nvPr/>
        </p:nvSpPr>
        <p:spPr>
          <a:xfrm>
            <a:off x="6357950" y="1142984"/>
            <a:ext cx="2571768" cy="1285884"/>
          </a:xfrm>
          <a:prstGeom prst="wedgeRoundRectCallout">
            <a:avLst>
              <a:gd name="adj1" fmla="val -24049"/>
              <a:gd name="adj2" fmla="val 14821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Szoftverfejlesztési lépések az életciklusban</a:t>
            </a:r>
          </a:p>
        </p:txBody>
      </p:sp>
      <p:sp>
        <p:nvSpPr>
          <p:cNvPr id="6" name="Lekerekített téglalap feliratnak 5"/>
          <p:cNvSpPr/>
          <p:nvPr/>
        </p:nvSpPr>
        <p:spPr>
          <a:xfrm>
            <a:off x="357158" y="785794"/>
            <a:ext cx="2286016" cy="1285884"/>
          </a:xfrm>
          <a:prstGeom prst="wedgeRoundRectCallout">
            <a:avLst>
              <a:gd name="adj1" fmla="val 115950"/>
              <a:gd name="adj2" fmla="val -416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Üzletből kiinduló igények</a:t>
            </a:r>
          </a:p>
        </p:txBody>
      </p:sp>
      <p:sp>
        <p:nvSpPr>
          <p:cNvPr id="7" name="Lekerekített téglalap feliratnak 6"/>
          <p:cNvSpPr/>
          <p:nvPr/>
        </p:nvSpPr>
        <p:spPr>
          <a:xfrm>
            <a:off x="285720" y="4714884"/>
            <a:ext cx="2286016" cy="1285884"/>
          </a:xfrm>
          <a:prstGeom prst="wedgeRoundRectCallout">
            <a:avLst>
              <a:gd name="adj1" fmla="val 110712"/>
              <a:gd name="adj2" fmla="val -108292"/>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Üzemeltetési feladatok</a:t>
            </a:r>
          </a:p>
        </p:txBody>
      </p:sp>
      <p:sp>
        <p:nvSpPr>
          <p:cNvPr id="8" name="Lekerekített téglalap feliratnak 7"/>
          <p:cNvSpPr/>
          <p:nvPr/>
        </p:nvSpPr>
        <p:spPr>
          <a:xfrm>
            <a:off x="6429388" y="5072074"/>
            <a:ext cx="2286016" cy="1285884"/>
          </a:xfrm>
          <a:prstGeom prst="wedgeRoundRectCallout">
            <a:avLst>
              <a:gd name="adj1" fmla="val -97859"/>
              <a:gd name="adj2" fmla="val -2871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Átfogó, közös elemek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IT folyamatok kezelése</a:t>
            </a:r>
            <a:endParaRPr lang="hu-HU" dirty="0"/>
          </a:p>
        </p:txBody>
      </p:sp>
      <p:sp>
        <p:nvSpPr>
          <p:cNvPr id="5" name="Tartalom helye 4"/>
          <p:cNvSpPr>
            <a:spLocks noGrp="1"/>
          </p:cNvSpPr>
          <p:nvPr>
            <p:ph idx="1"/>
          </p:nvPr>
        </p:nvSpPr>
        <p:spPr/>
        <p:txBody>
          <a:bodyPr/>
          <a:lstStyle/>
          <a:p>
            <a:endParaRPr lang="hu-HU" dirty="0" smtClean="0"/>
          </a:p>
          <a:p>
            <a:r>
              <a:rPr lang="hu-HU" dirty="0" smtClean="0"/>
              <a:t>Példa IT folyamat</a:t>
            </a:r>
          </a:p>
          <a:p>
            <a:endParaRPr lang="hu-HU" dirty="0" smtClean="0"/>
          </a:p>
          <a:p>
            <a:r>
              <a:rPr lang="hu-HU" dirty="0" smtClean="0"/>
              <a:t>ITIL</a:t>
            </a:r>
          </a:p>
          <a:p>
            <a:endParaRPr lang="hu-HU" dirty="0" smtClean="0"/>
          </a:p>
          <a:p>
            <a:r>
              <a:rPr lang="hu-HU" dirty="0" smtClean="0"/>
              <a:t>ITIL alapú ajánlások: ITUP, MOF</a:t>
            </a:r>
          </a:p>
          <a:p>
            <a:endParaRPr lang="hu-HU" dirty="0" smtClean="0"/>
          </a:p>
          <a:p>
            <a:r>
              <a:rPr lang="hu-HU" b="1" dirty="0" smtClean="0"/>
              <a:t>IT érettség, IT </a:t>
            </a:r>
            <a:r>
              <a:rPr lang="hu-HU" b="1" dirty="0" err="1" smtClean="0"/>
              <a:t>optimalizáció</a:t>
            </a:r>
            <a:endParaRPr lang="hu-HU"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IT érettség felmérése</a:t>
            </a:r>
            <a:endParaRPr lang="hu-HU" dirty="0"/>
          </a:p>
        </p:txBody>
      </p:sp>
      <p:sp>
        <p:nvSpPr>
          <p:cNvPr id="3" name="Tartalom helye 2"/>
          <p:cNvSpPr>
            <a:spLocks noGrp="1"/>
          </p:cNvSpPr>
          <p:nvPr>
            <p:ph idx="1"/>
          </p:nvPr>
        </p:nvSpPr>
        <p:spPr/>
        <p:txBody>
          <a:bodyPr/>
          <a:lstStyle/>
          <a:p>
            <a:r>
              <a:rPr lang="hu-HU" dirty="0" smtClean="0"/>
              <a:t>Szervezeti érettségi modellekhez hasonlóan</a:t>
            </a:r>
          </a:p>
          <a:p>
            <a:endParaRPr lang="hu-HU" dirty="0" smtClean="0"/>
          </a:p>
          <a:p>
            <a:r>
              <a:rPr lang="hu-HU" dirty="0" smtClean="0"/>
              <a:t>Felmérés -&gt; Javítás -&gt; Továbblépés -&gt; Felmérés …</a:t>
            </a:r>
          </a:p>
          <a:p>
            <a:endParaRPr lang="hu-HU" dirty="0" smtClean="0"/>
          </a:p>
          <a:p>
            <a:r>
              <a:rPr lang="hu-HU" dirty="0" smtClean="0"/>
              <a:t>Mire jó:</a:t>
            </a:r>
          </a:p>
          <a:p>
            <a:pPr lvl="1"/>
            <a:r>
              <a:rPr lang="hu-HU" dirty="0" smtClean="0"/>
              <a:t>gyenge pontok azonosítása</a:t>
            </a:r>
          </a:p>
          <a:p>
            <a:pPr lvl="1"/>
            <a:r>
              <a:rPr lang="hu-HU" dirty="0" smtClean="0"/>
              <a:t>megfelelő folyamatra koncentráljunk</a:t>
            </a:r>
          </a:p>
          <a:p>
            <a:pPr lvl="1"/>
            <a:r>
              <a:rPr lang="hu-HU" dirty="0" smtClean="0"/>
              <a:t>aktuális szintnek megfelelő technológiák alkalmazása</a:t>
            </a:r>
            <a:endParaRPr lang="hu-H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a:lstStyle/>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t>Gartner: IT érettség szintjei</a:t>
            </a:r>
            <a:endParaRPr lang="hu-HU" dirty="0"/>
          </a:p>
        </p:txBody>
      </p:sp>
      <p:sp>
        <p:nvSpPr>
          <p:cNvPr id="39938" name="Rectangle 2"/>
          <p:cNvSpPr>
            <a:spLocks noChangeArrowheads="1"/>
          </p:cNvSpPr>
          <p:nvPr/>
        </p:nvSpPr>
        <p:spPr bwMode="auto">
          <a:xfrm>
            <a:off x="371474" y="3648094"/>
            <a:ext cx="2128823" cy="2495550"/>
          </a:xfrm>
          <a:prstGeom prst="rect">
            <a:avLst/>
          </a:prstGeom>
          <a:solidFill>
            <a:srgbClr val="FFFFFF"/>
          </a:solidFill>
          <a:ln w="12600">
            <a:solidFill>
              <a:srgbClr val="000000"/>
            </a:solidFill>
            <a:miter lim="800000"/>
            <a:headEnd/>
            <a:tailEnd/>
          </a:ln>
          <a:effectLst/>
        </p:spPr>
        <p:txBody>
          <a:bodyPr wrap="none" anchor="ctr"/>
          <a:lstStyle/>
          <a:p>
            <a:pPr>
              <a:lnSpc>
                <a:spcPct val="90000"/>
              </a:lnSpc>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b="1" dirty="0" smtClean="0">
                <a:solidFill>
                  <a:srgbClr val="000000"/>
                </a:solidFill>
                <a:cs typeface="Arial" charset="0"/>
              </a:rPr>
              <a:t>Kaotikus</a:t>
            </a:r>
          </a:p>
          <a:p>
            <a:pPr>
              <a:lnSpc>
                <a:spcPct val="90000"/>
              </a:lnSpc>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u-HU" b="1" dirty="0" smtClean="0">
              <a:solidFill>
                <a:srgbClr val="000000"/>
              </a:solidFill>
              <a:cs typeface="Arial" charset="0"/>
            </a:endParaRPr>
          </a:p>
          <a:p>
            <a:pPr>
              <a:lnSpc>
                <a:spcPct val="90000"/>
              </a:lnSpc>
              <a:spcBef>
                <a:spcPts val="438"/>
              </a:spcBef>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b="1" dirty="0" smtClean="0">
                <a:solidFill>
                  <a:srgbClr val="000000"/>
                </a:solidFill>
                <a:cs typeface="Arial" charset="0"/>
              </a:rPr>
              <a:t> </a:t>
            </a:r>
            <a:r>
              <a:rPr lang="hu-HU" dirty="0" smtClean="0">
                <a:solidFill>
                  <a:srgbClr val="000000"/>
                </a:solidFill>
                <a:cs typeface="Arial" charset="0"/>
              </a:rPr>
              <a:t>Ad hoc</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Nem dokumentált</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Kézi  funkciók</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Felhasználó jelzi</a:t>
            </a:r>
            <a:br>
              <a:rPr lang="hu-HU" dirty="0" smtClean="0">
                <a:solidFill>
                  <a:srgbClr val="000000"/>
                </a:solidFill>
                <a:cs typeface="Arial" charset="0"/>
              </a:rPr>
            </a:br>
            <a:r>
              <a:rPr lang="hu-HU" dirty="0" smtClean="0">
                <a:solidFill>
                  <a:srgbClr val="000000"/>
                </a:solidFill>
                <a:cs typeface="Arial" charset="0"/>
              </a:rPr>
              <a:t> a hibát</a:t>
            </a:r>
            <a:endParaRPr lang="hu-HU" dirty="0"/>
          </a:p>
        </p:txBody>
      </p:sp>
      <p:sp>
        <p:nvSpPr>
          <p:cNvPr id="39939" name="Rectangle 3"/>
          <p:cNvSpPr>
            <a:spLocks noChangeArrowheads="1"/>
          </p:cNvSpPr>
          <p:nvPr/>
        </p:nvSpPr>
        <p:spPr bwMode="auto">
          <a:xfrm>
            <a:off x="2024063" y="3214686"/>
            <a:ext cx="2333623" cy="2140202"/>
          </a:xfrm>
          <a:prstGeom prst="rect">
            <a:avLst/>
          </a:prstGeom>
          <a:solidFill>
            <a:srgbClr val="DADCEC"/>
          </a:solidFill>
          <a:ln w="12600">
            <a:solidFill>
              <a:srgbClr val="000000"/>
            </a:solidFill>
            <a:miter lim="800000"/>
            <a:headEnd/>
            <a:tailEnd/>
          </a:ln>
          <a:effectLst/>
        </p:spPr>
        <p:txBody>
          <a:bodyPr wrap="square" lIns="90000" tIns="46800" rIns="90000" bIns="46800" anchor="ctr">
            <a:spAutoFit/>
          </a:bodyPr>
          <a:lstStyle/>
          <a:p>
            <a:pPr>
              <a:lnSpc>
                <a:spcPct val="90000"/>
              </a:lnSpc>
              <a:spcAft>
                <a:spcPts val="438"/>
              </a:spcAft>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b="1" dirty="0" smtClean="0">
                <a:solidFill>
                  <a:srgbClr val="000000"/>
                </a:solidFill>
                <a:cs typeface="Arial" charset="0"/>
              </a:rPr>
              <a:t>Reaktív</a:t>
            </a:r>
          </a:p>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u-HU" dirty="0" smtClean="0">
              <a:solidFill>
                <a:srgbClr val="000000"/>
              </a:solidFill>
              <a:cs typeface="Arial" charset="0"/>
            </a:endParaRP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Tűzoltás</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Központi leltár</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Riasztások és események felügyelete </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Rendelkezésre állás </a:t>
            </a:r>
          </a:p>
          <a:p>
            <a:pPr>
              <a:lnSpc>
                <a:spcPct val="90000"/>
              </a:lnSpc>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u-HU" b="1" dirty="0">
              <a:solidFill>
                <a:srgbClr val="000000"/>
              </a:solidFill>
              <a:cs typeface="Arial" charset="0"/>
            </a:endParaRPr>
          </a:p>
        </p:txBody>
      </p:sp>
      <p:sp>
        <p:nvSpPr>
          <p:cNvPr id="39940" name="Rectangle 4"/>
          <p:cNvSpPr>
            <a:spLocks noChangeArrowheads="1"/>
          </p:cNvSpPr>
          <p:nvPr/>
        </p:nvSpPr>
        <p:spPr bwMode="auto">
          <a:xfrm>
            <a:off x="3568700" y="2627332"/>
            <a:ext cx="2217746" cy="2440797"/>
          </a:xfrm>
          <a:prstGeom prst="rect">
            <a:avLst/>
          </a:prstGeom>
          <a:solidFill>
            <a:srgbClr val="CC99FF"/>
          </a:solidFill>
          <a:ln w="12600">
            <a:solidFill>
              <a:srgbClr val="000000"/>
            </a:solidFill>
            <a:miter lim="800000"/>
            <a:headEnd/>
            <a:tailEnd/>
          </a:ln>
          <a:effectLst/>
        </p:spPr>
        <p:txBody>
          <a:bodyPr wrap="square" lIns="90000" tIns="46800" rIns="90000" bIns="46800" anchor="ctr">
            <a:spAutoFit/>
          </a:bodyPr>
          <a:lstStyle/>
          <a:p>
            <a:pPr>
              <a:lnSpc>
                <a:spcPct val="90000"/>
              </a:lnSpc>
              <a:spcAft>
                <a:spcPts val="438"/>
              </a:spcAft>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b="1" dirty="0" smtClean="0">
                <a:solidFill>
                  <a:srgbClr val="000000"/>
                </a:solidFill>
                <a:cs typeface="Arial" charset="0"/>
              </a:rPr>
              <a:t>Proaktív</a:t>
            </a:r>
          </a:p>
          <a:p>
            <a:pPr>
              <a:lnSpc>
                <a:spcPct val="90000"/>
              </a:lnSpc>
              <a:spcAft>
                <a:spcPts val="438"/>
              </a:spcAft>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u-HU" b="1" dirty="0" smtClean="0">
              <a:solidFill>
                <a:srgbClr val="000000"/>
              </a:solidFill>
              <a:cs typeface="Arial" charset="0"/>
            </a:endParaRP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Trend analízis</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Probléma előrejelzése</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Automatikus beavatkozó eljárások</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Eszköztámogatás</a:t>
            </a:r>
          </a:p>
          <a:p>
            <a:pPr>
              <a:lnSpc>
                <a:spcPct val="90000"/>
              </a:lnSpc>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u-HU" b="1" dirty="0">
              <a:solidFill>
                <a:srgbClr val="000000"/>
              </a:solidFill>
              <a:cs typeface="Arial" charset="0"/>
            </a:endParaRPr>
          </a:p>
        </p:txBody>
      </p:sp>
      <p:sp>
        <p:nvSpPr>
          <p:cNvPr id="39941" name="Text Box 5"/>
          <p:cNvSpPr txBox="1">
            <a:spLocks noChangeArrowheads="1"/>
          </p:cNvSpPr>
          <p:nvPr/>
        </p:nvSpPr>
        <p:spPr bwMode="auto">
          <a:xfrm>
            <a:off x="538163" y="3216294"/>
            <a:ext cx="833988" cy="343813"/>
          </a:xfrm>
          <a:prstGeom prst="rect">
            <a:avLst/>
          </a:prstGeom>
          <a:noFill/>
          <a:ln w="9525">
            <a:noFill/>
            <a:round/>
            <a:headEnd/>
            <a:tailEnd/>
          </a:ln>
          <a:effectLst/>
        </p:spPr>
        <p:txBody>
          <a:bodyPr wrap="none" lIns="90000" tIns="46800" rIns="90000" bIns="46800">
            <a:spAutoFit/>
          </a:bodyPr>
          <a:lstStyle/>
          <a:p>
            <a:pPr algn="ctr">
              <a:lnSpc>
                <a:spcPct val="90000"/>
              </a:lnSpc>
              <a:buClr>
                <a:srgbClr val="00A3A1"/>
              </a:buCl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smtClean="0">
                <a:solidFill>
                  <a:srgbClr val="000000"/>
                </a:solidFill>
                <a:cs typeface="Arial" charset="0"/>
              </a:rPr>
              <a:t>Level 0</a:t>
            </a:r>
            <a:endParaRPr lang="hu-HU">
              <a:solidFill>
                <a:srgbClr val="000000"/>
              </a:solidFill>
              <a:cs typeface="Arial" charset="0"/>
            </a:endParaRPr>
          </a:p>
        </p:txBody>
      </p:sp>
      <p:sp>
        <p:nvSpPr>
          <p:cNvPr id="39942" name="Text Box 6"/>
          <p:cNvSpPr txBox="1">
            <a:spLocks noChangeArrowheads="1"/>
          </p:cNvSpPr>
          <p:nvPr/>
        </p:nvSpPr>
        <p:spPr bwMode="auto">
          <a:xfrm>
            <a:off x="2193925" y="2656559"/>
            <a:ext cx="833988" cy="343813"/>
          </a:xfrm>
          <a:prstGeom prst="rect">
            <a:avLst/>
          </a:prstGeom>
          <a:noFill/>
          <a:ln w="9525">
            <a:noFill/>
            <a:round/>
            <a:headEnd/>
            <a:tailEnd/>
          </a:ln>
          <a:effectLst/>
        </p:spPr>
        <p:txBody>
          <a:bodyPr wrap="none" lIns="90000" tIns="46800" rIns="90000" bIns="46800">
            <a:spAutoFit/>
          </a:bodyPr>
          <a:lstStyle/>
          <a:p>
            <a:pPr algn="ctr">
              <a:lnSpc>
                <a:spcPct val="90000"/>
              </a:lnSpc>
              <a:buClr>
                <a:srgbClr val="00A3A1"/>
              </a:buCl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err="1" smtClean="0">
                <a:solidFill>
                  <a:srgbClr val="000000"/>
                </a:solidFill>
                <a:cs typeface="Arial" charset="0"/>
              </a:rPr>
              <a:t>Level</a:t>
            </a:r>
            <a:r>
              <a:rPr lang="hu-HU" dirty="0" smtClean="0">
                <a:solidFill>
                  <a:srgbClr val="000000"/>
                </a:solidFill>
                <a:cs typeface="Arial" charset="0"/>
              </a:rPr>
              <a:t> 1</a:t>
            </a:r>
            <a:endParaRPr lang="hu-HU" dirty="0">
              <a:solidFill>
                <a:srgbClr val="000000"/>
              </a:solidFill>
              <a:cs typeface="Arial" charset="0"/>
            </a:endParaRPr>
          </a:p>
        </p:txBody>
      </p:sp>
      <p:sp>
        <p:nvSpPr>
          <p:cNvPr id="39943" name="Text Box 7"/>
          <p:cNvSpPr txBox="1">
            <a:spLocks noChangeArrowheads="1"/>
          </p:cNvSpPr>
          <p:nvPr/>
        </p:nvSpPr>
        <p:spPr bwMode="auto">
          <a:xfrm>
            <a:off x="3725863" y="2154257"/>
            <a:ext cx="833988" cy="343813"/>
          </a:xfrm>
          <a:prstGeom prst="rect">
            <a:avLst/>
          </a:prstGeom>
          <a:noFill/>
          <a:ln w="9525">
            <a:noFill/>
            <a:round/>
            <a:headEnd/>
            <a:tailEnd/>
          </a:ln>
          <a:effectLst/>
        </p:spPr>
        <p:txBody>
          <a:bodyPr wrap="none" lIns="90000" tIns="46800" rIns="90000" bIns="46800">
            <a:spAutoFit/>
          </a:bodyPr>
          <a:lstStyle/>
          <a:p>
            <a:pPr algn="ctr">
              <a:lnSpc>
                <a:spcPct val="90000"/>
              </a:lnSpc>
              <a:buClr>
                <a:srgbClr val="00A3A1"/>
              </a:buCl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err="1" smtClean="0">
                <a:solidFill>
                  <a:srgbClr val="000000"/>
                </a:solidFill>
                <a:cs typeface="Arial" charset="0"/>
              </a:rPr>
              <a:t>Level</a:t>
            </a:r>
            <a:r>
              <a:rPr lang="hu-HU" dirty="0" smtClean="0">
                <a:solidFill>
                  <a:srgbClr val="000000"/>
                </a:solidFill>
                <a:cs typeface="Arial" charset="0"/>
              </a:rPr>
              <a:t> 2</a:t>
            </a:r>
            <a:endParaRPr lang="hu-HU" dirty="0">
              <a:solidFill>
                <a:srgbClr val="000000"/>
              </a:solidFill>
              <a:cs typeface="Arial" charset="0"/>
            </a:endParaRPr>
          </a:p>
        </p:txBody>
      </p:sp>
      <p:sp>
        <p:nvSpPr>
          <p:cNvPr id="39944" name="Text Box 8"/>
          <p:cNvSpPr txBox="1">
            <a:spLocks noChangeArrowheads="1"/>
          </p:cNvSpPr>
          <p:nvPr/>
        </p:nvSpPr>
        <p:spPr bwMode="auto">
          <a:xfrm>
            <a:off x="5511800" y="1672631"/>
            <a:ext cx="833988" cy="343813"/>
          </a:xfrm>
          <a:prstGeom prst="rect">
            <a:avLst/>
          </a:prstGeom>
          <a:noFill/>
          <a:ln w="9525">
            <a:noFill/>
            <a:round/>
            <a:headEnd/>
            <a:tailEnd/>
          </a:ln>
          <a:effectLst/>
        </p:spPr>
        <p:txBody>
          <a:bodyPr wrap="none" lIns="90000" tIns="46800" rIns="90000" bIns="46800">
            <a:spAutoFit/>
          </a:bodyPr>
          <a:lstStyle/>
          <a:p>
            <a:pPr algn="ctr">
              <a:lnSpc>
                <a:spcPct val="90000"/>
              </a:lnSpc>
              <a:buClr>
                <a:srgbClr val="00A3A1"/>
              </a:buCl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err="1" smtClean="0">
                <a:solidFill>
                  <a:srgbClr val="000000"/>
                </a:solidFill>
                <a:cs typeface="Arial" charset="0"/>
              </a:rPr>
              <a:t>Level</a:t>
            </a:r>
            <a:r>
              <a:rPr lang="hu-HU" dirty="0" smtClean="0">
                <a:solidFill>
                  <a:srgbClr val="000000"/>
                </a:solidFill>
                <a:cs typeface="Arial" charset="0"/>
              </a:rPr>
              <a:t> 3</a:t>
            </a:r>
            <a:endParaRPr lang="hu-HU" dirty="0">
              <a:solidFill>
                <a:srgbClr val="000000"/>
              </a:solidFill>
              <a:cs typeface="Arial" charset="0"/>
            </a:endParaRPr>
          </a:p>
        </p:txBody>
      </p:sp>
      <p:sp>
        <p:nvSpPr>
          <p:cNvPr id="39945" name="Text Box 9"/>
          <p:cNvSpPr txBox="1">
            <a:spLocks noChangeArrowheads="1"/>
          </p:cNvSpPr>
          <p:nvPr/>
        </p:nvSpPr>
        <p:spPr bwMode="auto">
          <a:xfrm>
            <a:off x="7348538" y="1184279"/>
            <a:ext cx="833988" cy="343813"/>
          </a:xfrm>
          <a:prstGeom prst="rect">
            <a:avLst/>
          </a:prstGeom>
          <a:noFill/>
          <a:ln w="9525">
            <a:noFill/>
            <a:round/>
            <a:headEnd/>
            <a:tailEnd/>
          </a:ln>
          <a:effectLst/>
        </p:spPr>
        <p:txBody>
          <a:bodyPr wrap="none" lIns="90000" tIns="46800" rIns="90000" bIns="46800">
            <a:spAutoFit/>
          </a:bodyPr>
          <a:lstStyle/>
          <a:p>
            <a:pPr algn="ctr">
              <a:lnSpc>
                <a:spcPct val="90000"/>
              </a:lnSpc>
              <a:buClr>
                <a:srgbClr val="00A3A1"/>
              </a:buCl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err="1" smtClean="0">
                <a:solidFill>
                  <a:srgbClr val="000000"/>
                </a:solidFill>
                <a:cs typeface="Arial" charset="0"/>
              </a:rPr>
              <a:t>Level</a:t>
            </a:r>
            <a:r>
              <a:rPr lang="hu-HU" dirty="0" smtClean="0">
                <a:solidFill>
                  <a:srgbClr val="000000"/>
                </a:solidFill>
                <a:cs typeface="Arial" charset="0"/>
              </a:rPr>
              <a:t> 4</a:t>
            </a:r>
            <a:endParaRPr lang="hu-HU" dirty="0">
              <a:solidFill>
                <a:srgbClr val="000000"/>
              </a:solidFill>
              <a:cs typeface="Arial" charset="0"/>
            </a:endParaRPr>
          </a:p>
        </p:txBody>
      </p:sp>
      <p:sp>
        <p:nvSpPr>
          <p:cNvPr id="39947" name="Rectangle 11"/>
          <p:cNvSpPr>
            <a:spLocks noChangeArrowheads="1"/>
          </p:cNvSpPr>
          <p:nvPr/>
        </p:nvSpPr>
        <p:spPr bwMode="auto">
          <a:xfrm>
            <a:off x="5240338" y="2153644"/>
            <a:ext cx="1979612" cy="2374625"/>
          </a:xfrm>
          <a:prstGeom prst="rect">
            <a:avLst/>
          </a:prstGeom>
          <a:solidFill>
            <a:srgbClr val="00FF00"/>
          </a:solidFill>
          <a:ln w="12600">
            <a:solidFill>
              <a:srgbClr val="000000"/>
            </a:solidFill>
            <a:miter lim="800000"/>
            <a:headEnd/>
            <a:tailEnd/>
          </a:ln>
          <a:effectLst/>
        </p:spPr>
        <p:txBody>
          <a:bodyPr lIns="90000" tIns="46800" rIns="90000" bIns="46800" anchor="ctr">
            <a:spAutoFit/>
          </a:bodyPr>
          <a:lstStyle/>
          <a:p>
            <a:pPr>
              <a:lnSpc>
                <a:spcPct val="90000"/>
              </a:lnSpc>
              <a:spcAft>
                <a:spcPts val="500"/>
              </a:spcAft>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b="1" dirty="0" smtClean="0">
                <a:solidFill>
                  <a:srgbClr val="000000"/>
                </a:solidFill>
                <a:cs typeface="Arial" charset="0"/>
              </a:rPr>
              <a:t>Szolgáltatás központú</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sz="1600" b="1" dirty="0" smtClean="0">
                <a:solidFill>
                  <a:srgbClr val="000000"/>
                </a:solidFill>
                <a:cs typeface="Arial" charset="0"/>
              </a:rPr>
              <a:t> </a:t>
            </a:r>
            <a:r>
              <a:rPr lang="hu-HU" dirty="0" smtClean="0">
                <a:solidFill>
                  <a:srgbClr val="000000"/>
                </a:solidFill>
                <a:cs typeface="Arial" charset="0"/>
              </a:rPr>
              <a:t>Szolgáltatások definíciója</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Költségelemzés</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SLA teljesítés</a:t>
            </a:r>
          </a:p>
          <a:p>
            <a:pPr>
              <a:lnSpc>
                <a:spcPct val="9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Kapacitás tervezés</a:t>
            </a:r>
            <a:endParaRPr lang="hu-HU" sz="1600" b="1" dirty="0" smtClean="0">
              <a:solidFill>
                <a:srgbClr val="000000"/>
              </a:solidFill>
              <a:cs typeface="Arial" charset="0"/>
            </a:endParaRPr>
          </a:p>
          <a:p>
            <a:pPr>
              <a:lnSpc>
                <a:spcPct val="90000"/>
              </a:lnSpc>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u-HU" sz="1600" b="1" dirty="0">
              <a:solidFill>
                <a:srgbClr val="000000"/>
              </a:solidFill>
              <a:cs typeface="Arial" charset="0"/>
            </a:endParaRPr>
          </a:p>
        </p:txBody>
      </p:sp>
      <p:sp>
        <p:nvSpPr>
          <p:cNvPr id="39948" name="Rectangle 12"/>
          <p:cNvSpPr>
            <a:spLocks noChangeArrowheads="1"/>
          </p:cNvSpPr>
          <p:nvPr/>
        </p:nvSpPr>
        <p:spPr bwMode="auto">
          <a:xfrm>
            <a:off x="6943725" y="1714504"/>
            <a:ext cx="1900238" cy="2543390"/>
          </a:xfrm>
          <a:prstGeom prst="rect">
            <a:avLst/>
          </a:prstGeom>
          <a:solidFill>
            <a:srgbClr val="7889FB"/>
          </a:solidFill>
          <a:ln w="12600">
            <a:solidFill>
              <a:srgbClr val="000080"/>
            </a:solidFill>
            <a:miter lim="800000"/>
            <a:headEnd/>
            <a:tailEnd/>
          </a:ln>
          <a:effectLst/>
        </p:spPr>
        <p:txBody>
          <a:bodyPr lIns="90000" tIns="46800" rIns="90000" bIns="46800" anchor="ctr">
            <a:spAutoFit/>
          </a:bodyPr>
          <a:lstStyle/>
          <a:p>
            <a:pPr>
              <a:lnSpc>
                <a:spcPct val="90000"/>
              </a:lnSpc>
              <a:spcAft>
                <a:spcPts val="438"/>
              </a:spcAft>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b="1" dirty="0" smtClean="0">
                <a:solidFill>
                  <a:srgbClr val="000000"/>
                </a:solidFill>
                <a:cs typeface="Arial" charset="0"/>
              </a:rPr>
              <a:t>Érték alapú</a:t>
            </a:r>
          </a:p>
          <a:p>
            <a:pPr>
              <a:lnSpc>
                <a:spcPct val="90000"/>
              </a:lnSpc>
              <a:spcAft>
                <a:spcPts val="438"/>
              </a:spcAft>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b="1" dirty="0" smtClean="0">
                <a:solidFill>
                  <a:srgbClr val="000000"/>
                </a:solidFill>
                <a:cs typeface="Arial" charset="0"/>
              </a:rPr>
              <a:t> </a:t>
            </a:r>
            <a:r>
              <a:rPr lang="hu-HU" dirty="0" smtClean="0">
                <a:solidFill>
                  <a:srgbClr val="000000"/>
                </a:solidFill>
                <a:cs typeface="Arial" charset="0"/>
              </a:rPr>
              <a:t>IT és üzleti folyamatok megfeleltetése</a:t>
            </a:r>
          </a:p>
          <a:p>
            <a:pPr>
              <a:lnSpc>
                <a:spcPct val="90000"/>
              </a:lnSpc>
              <a:spcAft>
                <a:spcPts val="438"/>
              </a:spcAft>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Döntés üzleti alapokon</a:t>
            </a:r>
          </a:p>
          <a:p>
            <a:pPr>
              <a:lnSpc>
                <a:spcPct val="90000"/>
              </a:lnSpc>
              <a:spcAft>
                <a:spcPts val="438"/>
              </a:spcAft>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u-HU" dirty="0" smtClean="0">
                <a:solidFill>
                  <a:srgbClr val="000000"/>
                </a:solidFill>
                <a:cs typeface="Arial" charset="0"/>
              </a:rPr>
              <a:t> Valósidejű infrastruktúra</a:t>
            </a:r>
          </a:p>
          <a:p>
            <a:pPr>
              <a:lnSpc>
                <a:spcPct val="90000"/>
              </a:lnSpc>
              <a:spcAft>
                <a:spcPts val="438"/>
              </a:spcAft>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u-HU" b="1" dirty="0">
              <a:solidFill>
                <a:srgbClr val="000000"/>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9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p:bldP spid="39942" grpId="0"/>
      <p:bldP spid="39943" grpId="0"/>
      <p:bldP spid="39944" grpId="0"/>
      <p:bldP spid="39945" grpId="0"/>
      <p:bldP spid="39947" grpId="0" animBg="1"/>
      <p:bldP spid="399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Microsoft </a:t>
            </a:r>
            <a:r>
              <a:rPr lang="hu-HU" dirty="0" err="1" smtClean="0"/>
              <a:t>Infrastucture</a:t>
            </a:r>
            <a:r>
              <a:rPr lang="hu-HU" dirty="0" smtClean="0"/>
              <a:t> </a:t>
            </a:r>
            <a:r>
              <a:rPr lang="hu-HU" dirty="0" err="1" smtClean="0"/>
              <a:t>Optimization</a:t>
            </a:r>
            <a:endParaRPr lang="hu-HU" dirty="0"/>
          </a:p>
        </p:txBody>
      </p:sp>
      <p:sp>
        <p:nvSpPr>
          <p:cNvPr id="3" name="Tartalom helye 2"/>
          <p:cNvSpPr>
            <a:spLocks noGrp="1"/>
          </p:cNvSpPr>
          <p:nvPr>
            <p:ph idx="1"/>
          </p:nvPr>
        </p:nvSpPr>
        <p:spPr/>
        <p:txBody>
          <a:bodyPr/>
          <a:lstStyle/>
          <a:p>
            <a:r>
              <a:rPr lang="hu-HU" dirty="0" smtClean="0"/>
              <a:t>Technológiák mentén lebontva az egyes szintek</a:t>
            </a:r>
            <a:endParaRPr lang="hu-HU" dirty="0"/>
          </a:p>
        </p:txBody>
      </p:sp>
      <p:pic>
        <p:nvPicPr>
          <p:cNvPr id="5122" name="Picture 2"/>
          <p:cNvPicPr>
            <a:picLocks noChangeAspect="1" noChangeArrowheads="1"/>
          </p:cNvPicPr>
          <p:nvPr/>
        </p:nvPicPr>
        <p:blipFill>
          <a:blip r:embed="rId3" cstate="print"/>
          <a:srcRect/>
          <a:stretch>
            <a:fillRect/>
          </a:stretch>
        </p:blipFill>
        <p:spPr bwMode="auto">
          <a:xfrm>
            <a:off x="857224" y="1643050"/>
            <a:ext cx="7286676" cy="4450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Microsoft </a:t>
            </a:r>
            <a:r>
              <a:rPr lang="hu-HU" dirty="0" err="1" smtClean="0"/>
              <a:t>Infrastucture</a:t>
            </a:r>
            <a:r>
              <a:rPr lang="hu-HU" dirty="0" smtClean="0"/>
              <a:t> </a:t>
            </a:r>
            <a:r>
              <a:rPr lang="hu-HU" dirty="0" err="1" smtClean="0"/>
              <a:t>Optimization</a:t>
            </a:r>
            <a:endParaRPr lang="hu-HU" dirty="0"/>
          </a:p>
        </p:txBody>
      </p:sp>
      <p:pic>
        <p:nvPicPr>
          <p:cNvPr id="4" name="Picture 3" descr="Core IO all-up"/>
          <p:cNvPicPr/>
          <p:nvPr/>
        </p:nvPicPr>
        <p:blipFill>
          <a:blip r:embed="rId3" cstate="print"/>
          <a:srcRect/>
          <a:stretch>
            <a:fillRect/>
          </a:stretch>
        </p:blipFill>
        <p:spPr bwMode="auto">
          <a:xfrm>
            <a:off x="142844" y="1000108"/>
            <a:ext cx="8715436" cy="5000660"/>
          </a:xfrm>
          <a:prstGeom prst="rect">
            <a:avLst/>
          </a:prstGeom>
          <a:noFill/>
          <a:ln w="9525">
            <a:noFill/>
            <a:miter lim="800000"/>
            <a:headEnd/>
            <a:tailEnd/>
          </a:ln>
        </p:spPr>
      </p:pic>
      <p:sp>
        <p:nvSpPr>
          <p:cNvPr id="5" name="Lekerekített téglalap feliratnak 4"/>
          <p:cNvSpPr/>
          <p:nvPr/>
        </p:nvSpPr>
        <p:spPr>
          <a:xfrm>
            <a:off x="4643438" y="928670"/>
            <a:ext cx="3429024" cy="1285884"/>
          </a:xfrm>
          <a:prstGeom prst="wedgeRoundRectCallout">
            <a:avLst>
              <a:gd name="adj1" fmla="val -79075"/>
              <a:gd name="adj2" fmla="val 4324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sz="2400" dirty="0" smtClean="0">
                <a:solidFill>
                  <a:schemeClr val="bg1"/>
                </a:solidFill>
              </a:rPr>
              <a:t>Példa követelmény: </a:t>
            </a:r>
            <a:br>
              <a:rPr lang="hu-HU" sz="2400" dirty="0" smtClean="0">
                <a:solidFill>
                  <a:schemeClr val="bg1"/>
                </a:solidFill>
              </a:rPr>
            </a:br>
            <a:r>
              <a:rPr lang="hu-HU" sz="2400" dirty="0" smtClean="0">
                <a:solidFill>
                  <a:schemeClr val="bg1"/>
                </a:solidFill>
              </a:rPr>
              <a:t>asztali gépek központosított frissítése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Összefoglalás</a:t>
            </a:r>
            <a:endParaRPr lang="hu-HU" dirty="0"/>
          </a:p>
        </p:txBody>
      </p:sp>
      <p:sp>
        <p:nvSpPr>
          <p:cNvPr id="3" name="Tartalom helye 2"/>
          <p:cNvSpPr>
            <a:spLocks noGrp="1"/>
          </p:cNvSpPr>
          <p:nvPr>
            <p:ph idx="1"/>
          </p:nvPr>
        </p:nvSpPr>
        <p:spPr/>
        <p:txBody>
          <a:bodyPr/>
          <a:lstStyle/>
          <a:p>
            <a:r>
              <a:rPr lang="hu-HU" dirty="0" smtClean="0"/>
              <a:t>Folyamatok kezelése, modellezése megjelenik az informatika minden területén</a:t>
            </a:r>
          </a:p>
          <a:p>
            <a:endParaRPr lang="hu-HU" dirty="0" smtClean="0"/>
          </a:p>
          <a:p>
            <a:r>
              <a:rPr lang="hu-HU" dirty="0" smtClean="0"/>
              <a:t>Fejlesztés, üzemeltetés:</a:t>
            </a:r>
          </a:p>
          <a:p>
            <a:pPr lvl="1"/>
            <a:r>
              <a:rPr lang="hu-HU" dirty="0" smtClean="0"/>
              <a:t>összekapcsolódó iteratív folyamatok</a:t>
            </a:r>
          </a:p>
          <a:p>
            <a:pPr lvl="1"/>
            <a:endParaRPr lang="hu-HU" dirty="0" smtClean="0"/>
          </a:p>
          <a:p>
            <a:r>
              <a:rPr lang="hu-HU" dirty="0" smtClean="0"/>
              <a:t>„Best </a:t>
            </a:r>
            <a:r>
              <a:rPr lang="hu-HU" dirty="0" err="1" smtClean="0"/>
              <a:t>practice</a:t>
            </a:r>
            <a:r>
              <a:rPr lang="hu-HU" dirty="0" smtClean="0"/>
              <a:t>” gyűjtemények</a:t>
            </a:r>
          </a:p>
          <a:p>
            <a:endParaRPr lang="hu-HU" dirty="0" smtClean="0"/>
          </a:p>
          <a:p>
            <a:r>
              <a:rPr lang="hu-HU" dirty="0" smtClean="0"/>
              <a:t>Folyamatok értékelése, javítása</a:t>
            </a:r>
            <a:endParaRPr lang="hu-H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További információ</a:t>
            </a:r>
            <a:endParaRPr lang="hu-HU" dirty="0"/>
          </a:p>
        </p:txBody>
      </p:sp>
      <p:sp>
        <p:nvSpPr>
          <p:cNvPr id="3" name="Tartalom helye 2"/>
          <p:cNvSpPr>
            <a:spLocks noGrp="1"/>
          </p:cNvSpPr>
          <p:nvPr>
            <p:ph idx="1"/>
          </p:nvPr>
        </p:nvSpPr>
        <p:spPr/>
        <p:txBody>
          <a:bodyPr>
            <a:normAutofit fontScale="85000" lnSpcReduction="10000"/>
          </a:bodyPr>
          <a:lstStyle/>
          <a:p>
            <a:r>
              <a:rPr lang="hu-HU" dirty="0" smtClean="0"/>
              <a:t>IBM </a:t>
            </a:r>
            <a:r>
              <a:rPr lang="hu-HU" dirty="0" err="1" smtClean="0"/>
              <a:t>Smarter</a:t>
            </a:r>
            <a:r>
              <a:rPr lang="hu-HU" dirty="0" smtClean="0"/>
              <a:t> </a:t>
            </a:r>
            <a:r>
              <a:rPr lang="hu-HU" dirty="0" err="1" smtClean="0"/>
              <a:t>Cities</a:t>
            </a:r>
            <a:r>
              <a:rPr lang="hu-HU" dirty="0" smtClean="0"/>
              <a:t> előadássorozat 2011</a:t>
            </a:r>
          </a:p>
          <a:p>
            <a:pPr lvl="1"/>
            <a:r>
              <a:rPr lang="hu-HU" dirty="0" smtClean="0">
                <a:hlinkClick r:id="rId2"/>
              </a:rPr>
              <a:t>Modellezés, </a:t>
            </a:r>
            <a:r>
              <a:rPr lang="hu-HU" dirty="0" err="1" smtClean="0">
                <a:hlinkClick r:id="rId2"/>
              </a:rPr>
              <a:t>predikció</a:t>
            </a:r>
            <a:r>
              <a:rPr lang="hu-HU" dirty="0" smtClean="0">
                <a:hlinkClick r:id="rId2"/>
              </a:rPr>
              <a:t> és szimuláció a termelésoptimalizálásban</a:t>
            </a:r>
            <a:endParaRPr lang="hu-HU" dirty="0" smtClean="0">
              <a:hlinkClick r:id="rId3"/>
            </a:endParaRPr>
          </a:p>
          <a:p>
            <a:endParaRPr lang="hu-HU" dirty="0">
              <a:hlinkClick r:id="rId3"/>
            </a:endParaRPr>
          </a:p>
          <a:p>
            <a:r>
              <a:rPr lang="hu-HU" dirty="0" smtClean="0">
                <a:hlinkClick r:id="rId3"/>
              </a:rPr>
              <a:t>ITIL </a:t>
            </a:r>
            <a:r>
              <a:rPr lang="hu-HU" dirty="0" smtClean="0">
                <a:hlinkClick r:id="rId3"/>
              </a:rPr>
              <a:t>hivatalos honlap</a:t>
            </a:r>
            <a:endParaRPr lang="hu-HU" dirty="0" smtClean="0"/>
          </a:p>
          <a:p>
            <a:pPr lvl="1"/>
            <a:r>
              <a:rPr lang="hu-HU" dirty="0" smtClean="0"/>
              <a:t>White </a:t>
            </a:r>
            <a:r>
              <a:rPr lang="hu-HU" dirty="0" err="1" smtClean="0"/>
              <a:t>paper</a:t>
            </a:r>
            <a:r>
              <a:rPr lang="hu-HU" dirty="0" smtClean="0"/>
              <a:t>:</a:t>
            </a:r>
            <a:r>
              <a:rPr lang="hu-HU" dirty="0" smtClean="0">
                <a:hlinkClick r:id="rId4"/>
              </a:rPr>
              <a:t> </a:t>
            </a:r>
            <a:r>
              <a:rPr lang="en-US" dirty="0" smtClean="0">
                <a:hlinkClick r:id="rId4"/>
              </a:rPr>
              <a:t>Everything you wanted to know about ITIL® in less than one thousand words</a:t>
            </a:r>
            <a:r>
              <a:rPr lang="hu-HU" dirty="0" smtClean="0">
                <a:hlinkClick r:id="rId4"/>
              </a:rPr>
              <a:t>!</a:t>
            </a:r>
            <a:endParaRPr lang="hu-HU" dirty="0" smtClean="0">
              <a:hlinkClick r:id="rId5"/>
            </a:endParaRPr>
          </a:p>
          <a:p>
            <a:endParaRPr lang="hu-HU" dirty="0" smtClean="0">
              <a:hlinkClick r:id="rId6"/>
            </a:endParaRPr>
          </a:p>
          <a:p>
            <a:r>
              <a:rPr lang="hu-HU" dirty="0" smtClean="0">
                <a:hlinkClick r:id="rId6"/>
              </a:rPr>
              <a:t>ITIL </a:t>
            </a:r>
            <a:r>
              <a:rPr lang="hu-HU" dirty="0" err="1" smtClean="0">
                <a:hlinkClick r:id="rId6"/>
              </a:rPr>
              <a:t>glossary</a:t>
            </a:r>
            <a:r>
              <a:rPr lang="hu-HU" dirty="0" smtClean="0"/>
              <a:t> – kifejezések definíciója</a:t>
            </a:r>
            <a:endParaRPr lang="hu-HU" dirty="0" smtClean="0">
              <a:hlinkClick r:id="rId5"/>
            </a:endParaRPr>
          </a:p>
          <a:p>
            <a:endParaRPr lang="hu-HU" dirty="0" smtClean="0">
              <a:hlinkClick r:id="rId5"/>
            </a:endParaRPr>
          </a:p>
          <a:p>
            <a:r>
              <a:rPr lang="hu-HU" dirty="0" smtClean="0">
                <a:hlinkClick r:id="rId5"/>
              </a:rPr>
              <a:t>IBM Tivoli </a:t>
            </a:r>
            <a:r>
              <a:rPr lang="hu-HU" dirty="0" err="1" smtClean="0">
                <a:hlinkClick r:id="rId5"/>
              </a:rPr>
              <a:t>Unified</a:t>
            </a:r>
            <a:r>
              <a:rPr lang="hu-HU" dirty="0" smtClean="0">
                <a:hlinkClick r:id="rId5"/>
              </a:rPr>
              <a:t> </a:t>
            </a:r>
            <a:r>
              <a:rPr lang="hu-HU" dirty="0" err="1" smtClean="0">
                <a:hlinkClick r:id="rId5"/>
              </a:rPr>
              <a:t>Process</a:t>
            </a:r>
            <a:r>
              <a:rPr lang="hu-HU" dirty="0" smtClean="0">
                <a:hlinkClick r:id="rId5"/>
              </a:rPr>
              <a:t> letöltése</a:t>
            </a:r>
            <a:endParaRPr lang="hu-HU" dirty="0" smtClean="0"/>
          </a:p>
          <a:p>
            <a:endParaRPr lang="hu-HU" dirty="0" smtClean="0"/>
          </a:p>
          <a:p>
            <a:r>
              <a:rPr lang="hu-HU" dirty="0" smtClean="0">
                <a:hlinkClick r:id="rId7"/>
              </a:rPr>
              <a:t>Microsoft </a:t>
            </a:r>
            <a:r>
              <a:rPr lang="hu-HU" dirty="0" err="1" smtClean="0">
                <a:hlinkClick r:id="rId7"/>
              </a:rPr>
              <a:t>Operations</a:t>
            </a:r>
            <a:r>
              <a:rPr lang="hu-HU" dirty="0" smtClean="0">
                <a:hlinkClick r:id="rId7"/>
              </a:rPr>
              <a:t> Framework 4.0</a:t>
            </a:r>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496" y="1928802"/>
            <a:ext cx="9178987" cy="3000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Folyamat, munkafolyamat</a:t>
            </a:r>
            <a:endParaRPr lang="hu-HU" dirty="0"/>
          </a:p>
        </p:txBody>
      </p:sp>
      <p:sp>
        <p:nvSpPr>
          <p:cNvPr id="4" name="Tartalom helye 3"/>
          <p:cNvSpPr>
            <a:spLocks noGrp="1"/>
          </p:cNvSpPr>
          <p:nvPr>
            <p:ph idx="1"/>
          </p:nvPr>
        </p:nvSpPr>
        <p:spPr>
          <a:xfrm>
            <a:off x="142844" y="857232"/>
            <a:ext cx="8501122" cy="5529321"/>
          </a:xfrm>
        </p:spPr>
        <p:txBody>
          <a:bodyPr>
            <a:normAutofit/>
          </a:bodyPr>
          <a:lstStyle/>
          <a:p>
            <a:pPr algn="just">
              <a:buNone/>
            </a:pPr>
            <a:r>
              <a:rPr lang="hu-HU" sz="4000" b="1" dirty="0" smtClean="0">
                <a:solidFill>
                  <a:srgbClr val="000000"/>
                </a:solidFill>
                <a:cs typeface="Arial" charset="0"/>
              </a:rPr>
              <a:t>	</a:t>
            </a:r>
          </a:p>
          <a:p>
            <a:pPr algn="just">
              <a:buNone/>
            </a:pPr>
            <a:endParaRPr lang="hu-HU" sz="4000" b="1" dirty="0" smtClean="0">
              <a:solidFill>
                <a:srgbClr val="000000"/>
              </a:solidFill>
              <a:cs typeface="Arial" charset="0"/>
            </a:endParaRPr>
          </a:p>
          <a:p>
            <a:pPr algn="just">
              <a:buNone/>
            </a:pPr>
            <a:r>
              <a:rPr lang="hu-HU" sz="4000" b="1" dirty="0" smtClean="0">
                <a:solidFill>
                  <a:srgbClr val="000000"/>
                </a:solidFill>
                <a:cs typeface="Arial" charset="0"/>
              </a:rPr>
              <a:t>	Munkafolyamat (</a:t>
            </a:r>
            <a:r>
              <a:rPr lang="hu-HU" sz="4000" b="1" dirty="0" err="1" smtClean="0">
                <a:solidFill>
                  <a:srgbClr val="000000"/>
                </a:solidFill>
                <a:cs typeface="Arial" charset="0"/>
              </a:rPr>
              <a:t>Workflow</a:t>
            </a:r>
            <a:r>
              <a:rPr lang="hu-HU" sz="4000" b="1" dirty="0" smtClean="0">
                <a:solidFill>
                  <a:srgbClr val="000000"/>
                </a:solidFill>
                <a:cs typeface="Arial" charset="0"/>
              </a:rPr>
              <a:t>)</a:t>
            </a:r>
            <a:r>
              <a:rPr lang="hu-HU" sz="4000" dirty="0" smtClean="0">
                <a:solidFill>
                  <a:srgbClr val="000000"/>
                </a:solidFill>
                <a:cs typeface="Arial" charset="0"/>
              </a:rPr>
              <a:t>: azoknak a lépéseknek a sorozata, amelyeket egy cél elérése érdekében meg kell valósítani.</a:t>
            </a:r>
          </a:p>
          <a:p>
            <a:endParaRPr lang="hu-HU"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Folyamatok</a:t>
            </a:r>
            <a:endParaRPr lang="hu-HU" dirty="0"/>
          </a:p>
        </p:txBody>
      </p:sp>
      <p:sp>
        <p:nvSpPr>
          <p:cNvPr id="3" name="Tartalom helye 2"/>
          <p:cNvSpPr>
            <a:spLocks noGrp="1"/>
          </p:cNvSpPr>
          <p:nvPr>
            <p:ph idx="1"/>
          </p:nvPr>
        </p:nvSpPr>
        <p:spPr/>
        <p:txBody>
          <a:bodyPr/>
          <a:lstStyle/>
          <a:p>
            <a:endParaRPr lang="hu-HU" dirty="0" smtClean="0"/>
          </a:p>
          <a:p>
            <a:endParaRPr lang="hu-HU" dirty="0" smtClean="0"/>
          </a:p>
          <a:p>
            <a:r>
              <a:rPr lang="hu-HU" dirty="0" smtClean="0"/>
              <a:t>Üzleti folyamatok</a:t>
            </a:r>
          </a:p>
          <a:p>
            <a:endParaRPr lang="hu-HU" dirty="0" smtClean="0"/>
          </a:p>
          <a:p>
            <a:r>
              <a:rPr lang="hu-HU" dirty="0" smtClean="0"/>
              <a:t>Fejlesztési folyamatok</a:t>
            </a:r>
          </a:p>
          <a:p>
            <a:endParaRPr lang="hu-HU" dirty="0" smtClean="0"/>
          </a:p>
          <a:p>
            <a:r>
              <a:rPr lang="hu-HU" dirty="0" smtClean="0"/>
              <a:t>Üzemeltetési folyamatok</a:t>
            </a:r>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Üzleti folyamat példa</a:t>
            </a:r>
            <a:endParaRPr lang="hu-HU" dirty="0"/>
          </a:p>
        </p:txBody>
      </p:sp>
      <p:grpSp>
        <p:nvGrpSpPr>
          <p:cNvPr id="4" name="Group 44"/>
          <p:cNvGrpSpPr>
            <a:grpSpLocks/>
          </p:cNvGrpSpPr>
          <p:nvPr/>
        </p:nvGrpSpPr>
        <p:grpSpPr bwMode="auto">
          <a:xfrm>
            <a:off x="0" y="914400"/>
            <a:ext cx="9144000" cy="5257800"/>
            <a:chOff x="0" y="576"/>
            <a:chExt cx="5760" cy="3312"/>
          </a:xfrm>
        </p:grpSpPr>
        <p:sp>
          <p:nvSpPr>
            <p:cNvPr id="5" name="Rectangle 3"/>
            <p:cNvSpPr>
              <a:spLocks noChangeArrowheads="1"/>
            </p:cNvSpPr>
            <p:nvPr/>
          </p:nvSpPr>
          <p:spPr bwMode="auto">
            <a:xfrm>
              <a:off x="0" y="576"/>
              <a:ext cx="5760" cy="3312"/>
            </a:xfrm>
            <a:prstGeom prst="rect">
              <a:avLst/>
            </a:prstGeom>
            <a:solidFill>
              <a:srgbClr val="DDDDDD"/>
            </a:solidFill>
            <a:ln w="12700">
              <a:noFill/>
              <a:miter lim="800000"/>
              <a:headEnd type="none" w="sm" len="sm"/>
              <a:tailEnd type="none" w="med" len="lg"/>
            </a:ln>
            <a:effectLst/>
          </p:spPr>
          <p:txBody>
            <a:bodyPr anchor="ctr">
              <a:spAutoFit/>
            </a:bodyPr>
            <a:lstStyle/>
            <a:p>
              <a:endParaRPr lang="hu-HU"/>
            </a:p>
          </p:txBody>
        </p:sp>
        <p:sp>
          <p:nvSpPr>
            <p:cNvPr id="6" name="AutoShape 4"/>
            <p:cNvSpPr>
              <a:spLocks noChangeArrowheads="1"/>
            </p:cNvSpPr>
            <p:nvPr/>
          </p:nvSpPr>
          <p:spPr bwMode="auto">
            <a:xfrm>
              <a:off x="672" y="720"/>
              <a:ext cx="4992" cy="3024"/>
            </a:xfrm>
            <a:prstGeom prst="flowChartAlternateProcess">
              <a:avLst/>
            </a:prstGeom>
            <a:noFill/>
            <a:ln w="38100">
              <a:solidFill>
                <a:schemeClr val="tx1"/>
              </a:solidFill>
              <a:miter lim="800000"/>
              <a:headEnd type="none" w="sm" len="sm"/>
              <a:tailEnd type="none" w="med" len="lg"/>
            </a:ln>
            <a:effectLst/>
          </p:spPr>
          <p:txBody>
            <a:bodyPr anchor="ctr">
              <a:spAutoFit/>
            </a:bodyPr>
            <a:lstStyle/>
            <a:p>
              <a:endParaRPr lang="hu-HU"/>
            </a:p>
          </p:txBody>
        </p:sp>
        <p:sp>
          <p:nvSpPr>
            <p:cNvPr id="7" name="AutoShape 5"/>
            <p:cNvSpPr>
              <a:spLocks noChangeArrowheads="1"/>
            </p:cNvSpPr>
            <p:nvPr/>
          </p:nvSpPr>
          <p:spPr bwMode="auto">
            <a:xfrm>
              <a:off x="1143" y="1582"/>
              <a:ext cx="729" cy="482"/>
            </a:xfrm>
            <a:prstGeom prst="flowChartAlternateProcess">
              <a:avLst/>
            </a:prstGeom>
            <a:solidFill>
              <a:srgbClr val="FFFF99"/>
            </a:solidFill>
            <a:ln w="28575">
              <a:solidFill>
                <a:srgbClr val="800000"/>
              </a:solidFill>
              <a:miter lim="800000"/>
              <a:headEnd type="none" w="sm" len="sm"/>
              <a:tailEnd type="none" w="med" len="lg"/>
            </a:ln>
            <a:effectLst/>
          </p:spPr>
          <p:txBody>
            <a:bodyPr wrap="none" lIns="54000" rIns="54000" anchor="ctr"/>
            <a:lstStyle/>
            <a:p>
              <a:pPr algn="ctr" eaLnBrk="0" hangingPunct="0"/>
              <a:r>
                <a:rPr lang="hu-HU" sz="2000"/>
                <a:t>Receive </a:t>
              </a:r>
              <a:br>
                <a:rPr lang="hu-HU" sz="2000"/>
              </a:br>
              <a:r>
                <a:rPr lang="hu-HU" sz="2000"/>
                <a:t>Order</a:t>
              </a:r>
            </a:p>
          </p:txBody>
        </p:sp>
        <p:sp>
          <p:nvSpPr>
            <p:cNvPr id="8" name="AutoShape 6"/>
            <p:cNvSpPr>
              <a:spLocks noChangeArrowheads="1"/>
            </p:cNvSpPr>
            <p:nvPr/>
          </p:nvSpPr>
          <p:spPr bwMode="auto">
            <a:xfrm>
              <a:off x="2437" y="1584"/>
              <a:ext cx="731" cy="482"/>
            </a:xfrm>
            <a:prstGeom prst="flowChartAlternateProcess">
              <a:avLst/>
            </a:prstGeom>
            <a:solidFill>
              <a:srgbClr val="FFFF99"/>
            </a:solidFill>
            <a:ln w="28575">
              <a:solidFill>
                <a:srgbClr val="800000"/>
              </a:solidFill>
              <a:miter lim="800000"/>
              <a:headEnd type="none" w="sm" len="sm"/>
              <a:tailEnd type="none" w="med" len="lg"/>
            </a:ln>
            <a:effectLst/>
          </p:spPr>
          <p:txBody>
            <a:bodyPr wrap="none" lIns="54000" rIns="54000" anchor="ctr"/>
            <a:lstStyle/>
            <a:p>
              <a:pPr algn="ctr" eaLnBrk="0" hangingPunct="0"/>
              <a:r>
                <a:rPr lang="hu-HU" sz="2000"/>
                <a:t>Fill </a:t>
              </a:r>
              <a:br>
                <a:rPr lang="hu-HU" sz="2000"/>
              </a:br>
              <a:r>
                <a:rPr lang="hu-HU" sz="2000"/>
                <a:t>Order</a:t>
              </a:r>
            </a:p>
          </p:txBody>
        </p:sp>
        <p:sp>
          <p:nvSpPr>
            <p:cNvPr id="9" name="AutoShape 7"/>
            <p:cNvSpPr>
              <a:spLocks noChangeArrowheads="1"/>
            </p:cNvSpPr>
            <p:nvPr/>
          </p:nvSpPr>
          <p:spPr bwMode="auto">
            <a:xfrm>
              <a:off x="3781" y="1584"/>
              <a:ext cx="731" cy="482"/>
            </a:xfrm>
            <a:prstGeom prst="flowChartAlternateProcess">
              <a:avLst/>
            </a:prstGeom>
            <a:solidFill>
              <a:srgbClr val="FFFF99"/>
            </a:solidFill>
            <a:ln w="28575">
              <a:solidFill>
                <a:srgbClr val="800000"/>
              </a:solidFill>
              <a:miter lim="800000"/>
              <a:headEnd type="none" w="sm" len="sm"/>
              <a:tailEnd type="none" w="med" len="lg"/>
            </a:ln>
            <a:effectLst/>
          </p:spPr>
          <p:txBody>
            <a:bodyPr wrap="none" lIns="54000" rIns="54000" anchor="ctr"/>
            <a:lstStyle/>
            <a:p>
              <a:pPr algn="ctr" eaLnBrk="0" hangingPunct="0"/>
              <a:r>
                <a:rPr lang="hu-HU" sz="2000"/>
                <a:t>Ship </a:t>
              </a:r>
              <a:br>
                <a:rPr lang="hu-HU" sz="2000"/>
              </a:br>
              <a:r>
                <a:rPr lang="hu-HU" sz="2000"/>
                <a:t>Order</a:t>
              </a:r>
            </a:p>
          </p:txBody>
        </p:sp>
        <p:sp>
          <p:nvSpPr>
            <p:cNvPr id="10" name="AutoShape 8"/>
            <p:cNvSpPr>
              <a:spLocks noChangeArrowheads="1"/>
            </p:cNvSpPr>
            <p:nvPr/>
          </p:nvSpPr>
          <p:spPr bwMode="auto">
            <a:xfrm>
              <a:off x="48" y="1632"/>
              <a:ext cx="830" cy="378"/>
            </a:xfrm>
            <a:prstGeom prst="flowChartProcess">
              <a:avLst/>
            </a:prstGeom>
            <a:solidFill>
              <a:schemeClr val="accent1"/>
            </a:solidFill>
            <a:ln w="28575">
              <a:solidFill>
                <a:schemeClr val="tx1"/>
              </a:solidFill>
              <a:miter lim="800000"/>
              <a:headEnd type="none" w="sm" len="sm"/>
              <a:tailEnd type="none" w="med" len="lg"/>
            </a:ln>
            <a:effectLst/>
          </p:spPr>
          <p:txBody>
            <a:bodyPr wrap="none" tIns="10800" bIns="10800" anchor="ctr">
              <a:spAutoFit/>
            </a:bodyPr>
            <a:lstStyle/>
            <a:p>
              <a:pPr algn="ctr" eaLnBrk="0" hangingPunct="0"/>
              <a:r>
                <a:rPr lang="hu-HU"/>
                <a:t>Requested</a:t>
              </a:r>
              <a:br>
                <a:rPr lang="hu-HU"/>
              </a:br>
              <a:r>
                <a:rPr lang="hu-HU"/>
                <a:t>Order</a:t>
              </a:r>
            </a:p>
          </p:txBody>
        </p:sp>
        <p:sp>
          <p:nvSpPr>
            <p:cNvPr id="11" name="AutoShape 9"/>
            <p:cNvSpPr>
              <a:spLocks noChangeArrowheads="1"/>
            </p:cNvSpPr>
            <p:nvPr/>
          </p:nvSpPr>
          <p:spPr bwMode="auto">
            <a:xfrm>
              <a:off x="2064" y="1680"/>
              <a:ext cx="144" cy="288"/>
            </a:xfrm>
            <a:prstGeom prst="flowChartDecision">
              <a:avLst/>
            </a:prstGeom>
            <a:solidFill>
              <a:srgbClr val="CCFFCC"/>
            </a:solidFill>
            <a:ln w="19050">
              <a:solidFill>
                <a:schemeClr val="tx1"/>
              </a:solidFill>
              <a:miter lim="800000"/>
              <a:headEnd type="none" w="sm" len="sm"/>
              <a:tailEnd type="none" w="med" len="lg"/>
            </a:ln>
            <a:effectLst/>
          </p:spPr>
          <p:txBody>
            <a:bodyPr wrap="none" anchor="ctr">
              <a:spAutoFit/>
            </a:bodyPr>
            <a:lstStyle/>
            <a:p>
              <a:endParaRPr lang="hu-HU"/>
            </a:p>
          </p:txBody>
        </p:sp>
        <p:cxnSp>
          <p:nvCxnSpPr>
            <p:cNvPr id="12" name="AutoShape 10"/>
            <p:cNvCxnSpPr>
              <a:cxnSpLocks noChangeShapeType="1"/>
              <a:stCxn id="10" idx="3"/>
              <a:endCxn id="7" idx="1"/>
            </p:cNvCxnSpPr>
            <p:nvPr/>
          </p:nvCxnSpPr>
          <p:spPr bwMode="auto">
            <a:xfrm>
              <a:off x="887" y="1821"/>
              <a:ext cx="247" cy="2"/>
            </a:xfrm>
            <a:prstGeom prst="straightConnector1">
              <a:avLst/>
            </a:prstGeom>
            <a:noFill/>
            <a:ln w="28575">
              <a:solidFill>
                <a:schemeClr val="tx1"/>
              </a:solidFill>
              <a:round/>
              <a:headEnd type="none" w="sm" len="sm"/>
              <a:tailEnd type="triangle" w="med" len="med"/>
            </a:ln>
            <a:effectLst/>
          </p:spPr>
        </p:cxnSp>
        <p:cxnSp>
          <p:nvCxnSpPr>
            <p:cNvPr id="13" name="AutoShape 11"/>
            <p:cNvCxnSpPr>
              <a:cxnSpLocks noChangeShapeType="1"/>
              <a:stCxn id="7" idx="3"/>
              <a:endCxn id="11" idx="1"/>
            </p:cNvCxnSpPr>
            <p:nvPr/>
          </p:nvCxnSpPr>
          <p:spPr bwMode="auto">
            <a:xfrm>
              <a:off x="1881" y="1823"/>
              <a:ext cx="177" cy="1"/>
            </a:xfrm>
            <a:prstGeom prst="straightConnector1">
              <a:avLst/>
            </a:prstGeom>
            <a:noFill/>
            <a:ln w="28575">
              <a:solidFill>
                <a:schemeClr val="tx1"/>
              </a:solidFill>
              <a:round/>
              <a:headEnd type="none" w="sm" len="sm"/>
              <a:tailEnd type="triangle" w="med" len="med"/>
            </a:ln>
            <a:effectLst/>
          </p:spPr>
        </p:cxnSp>
        <p:cxnSp>
          <p:nvCxnSpPr>
            <p:cNvPr id="14" name="AutoShape 12"/>
            <p:cNvCxnSpPr>
              <a:cxnSpLocks noChangeShapeType="1"/>
              <a:stCxn id="11" idx="3"/>
              <a:endCxn id="8" idx="1"/>
            </p:cNvCxnSpPr>
            <p:nvPr/>
          </p:nvCxnSpPr>
          <p:spPr bwMode="auto">
            <a:xfrm>
              <a:off x="2214" y="1824"/>
              <a:ext cx="214" cy="1"/>
            </a:xfrm>
            <a:prstGeom prst="straightConnector1">
              <a:avLst/>
            </a:prstGeom>
            <a:noFill/>
            <a:ln w="28575">
              <a:solidFill>
                <a:schemeClr val="tx1"/>
              </a:solidFill>
              <a:round/>
              <a:headEnd type="none" w="sm" len="sm"/>
              <a:tailEnd type="triangle" w="med" len="med"/>
            </a:ln>
            <a:effectLst/>
          </p:spPr>
        </p:cxnSp>
        <p:sp>
          <p:nvSpPr>
            <p:cNvPr id="15" name="Rectangle 13"/>
            <p:cNvSpPr>
              <a:spLocks noChangeArrowheads="1"/>
            </p:cNvSpPr>
            <p:nvPr/>
          </p:nvSpPr>
          <p:spPr bwMode="auto">
            <a:xfrm>
              <a:off x="3408" y="1584"/>
              <a:ext cx="48" cy="480"/>
            </a:xfrm>
            <a:prstGeom prst="rect">
              <a:avLst/>
            </a:prstGeom>
            <a:solidFill>
              <a:schemeClr val="bg2"/>
            </a:solidFill>
            <a:ln w="28575">
              <a:solidFill>
                <a:schemeClr val="tx1"/>
              </a:solidFill>
              <a:miter lim="800000"/>
              <a:headEnd type="none" w="sm" len="sm"/>
              <a:tailEnd/>
            </a:ln>
            <a:effectLst/>
          </p:spPr>
          <p:txBody>
            <a:bodyPr anchor="ctr">
              <a:spAutoFit/>
            </a:bodyPr>
            <a:lstStyle/>
            <a:p>
              <a:endParaRPr lang="hu-HU"/>
            </a:p>
          </p:txBody>
        </p:sp>
        <p:cxnSp>
          <p:nvCxnSpPr>
            <p:cNvPr id="16" name="AutoShape 14"/>
            <p:cNvCxnSpPr>
              <a:cxnSpLocks noChangeShapeType="1"/>
              <a:stCxn id="8" idx="3"/>
              <a:endCxn id="15" idx="1"/>
            </p:cNvCxnSpPr>
            <p:nvPr/>
          </p:nvCxnSpPr>
          <p:spPr bwMode="auto">
            <a:xfrm flipV="1">
              <a:off x="3177" y="1824"/>
              <a:ext cx="222" cy="1"/>
            </a:xfrm>
            <a:prstGeom prst="straightConnector1">
              <a:avLst/>
            </a:prstGeom>
            <a:noFill/>
            <a:ln w="28575">
              <a:solidFill>
                <a:schemeClr val="tx1"/>
              </a:solidFill>
              <a:round/>
              <a:headEnd type="none" w="sm" len="sm"/>
              <a:tailEnd type="triangle" w="med" len="med"/>
            </a:ln>
            <a:effectLst/>
          </p:spPr>
        </p:cxnSp>
        <p:sp>
          <p:nvSpPr>
            <p:cNvPr id="17" name="Rectangle 15"/>
            <p:cNvSpPr>
              <a:spLocks noChangeArrowheads="1"/>
            </p:cNvSpPr>
            <p:nvPr/>
          </p:nvSpPr>
          <p:spPr bwMode="auto">
            <a:xfrm>
              <a:off x="4848" y="1584"/>
              <a:ext cx="48" cy="480"/>
            </a:xfrm>
            <a:prstGeom prst="rect">
              <a:avLst/>
            </a:prstGeom>
            <a:solidFill>
              <a:schemeClr val="bg2"/>
            </a:solidFill>
            <a:ln w="28575">
              <a:solidFill>
                <a:schemeClr val="tx1"/>
              </a:solidFill>
              <a:miter lim="800000"/>
              <a:headEnd type="none" w="sm" len="sm"/>
              <a:tailEnd/>
            </a:ln>
            <a:effectLst/>
          </p:spPr>
          <p:txBody>
            <a:bodyPr anchor="ctr">
              <a:spAutoFit/>
            </a:bodyPr>
            <a:lstStyle/>
            <a:p>
              <a:endParaRPr lang="hu-HU"/>
            </a:p>
          </p:txBody>
        </p:sp>
        <p:sp>
          <p:nvSpPr>
            <p:cNvPr id="18" name="AutoShape 16"/>
            <p:cNvSpPr>
              <a:spLocks noChangeArrowheads="1"/>
            </p:cNvSpPr>
            <p:nvPr/>
          </p:nvSpPr>
          <p:spPr bwMode="auto">
            <a:xfrm>
              <a:off x="5184" y="1680"/>
              <a:ext cx="144" cy="288"/>
            </a:xfrm>
            <a:prstGeom prst="flowChartDecision">
              <a:avLst/>
            </a:prstGeom>
            <a:solidFill>
              <a:srgbClr val="CCFFCC"/>
            </a:solidFill>
            <a:ln w="19050">
              <a:solidFill>
                <a:schemeClr val="tx1"/>
              </a:solidFill>
              <a:miter lim="800000"/>
              <a:headEnd type="none" w="sm" len="sm"/>
              <a:tailEnd type="none" w="med" len="lg"/>
            </a:ln>
            <a:effectLst/>
          </p:spPr>
          <p:txBody>
            <a:bodyPr wrap="none" anchor="ctr">
              <a:spAutoFit/>
            </a:bodyPr>
            <a:lstStyle/>
            <a:p>
              <a:endParaRPr lang="hu-HU"/>
            </a:p>
          </p:txBody>
        </p:sp>
        <p:sp>
          <p:nvSpPr>
            <p:cNvPr id="19" name="AutoShape 17"/>
            <p:cNvSpPr>
              <a:spLocks noChangeArrowheads="1"/>
            </p:cNvSpPr>
            <p:nvPr/>
          </p:nvSpPr>
          <p:spPr bwMode="auto">
            <a:xfrm>
              <a:off x="4885" y="2542"/>
              <a:ext cx="731" cy="482"/>
            </a:xfrm>
            <a:prstGeom prst="flowChartAlternateProcess">
              <a:avLst/>
            </a:prstGeom>
            <a:solidFill>
              <a:srgbClr val="FFFF99"/>
            </a:solidFill>
            <a:ln w="28575">
              <a:solidFill>
                <a:srgbClr val="800000"/>
              </a:solidFill>
              <a:miter lim="800000"/>
              <a:headEnd type="none" w="sm" len="sm"/>
              <a:tailEnd type="none" w="med" len="lg"/>
            </a:ln>
            <a:effectLst/>
          </p:spPr>
          <p:txBody>
            <a:bodyPr wrap="none" lIns="54000" rIns="54000" anchor="ctr"/>
            <a:lstStyle/>
            <a:p>
              <a:pPr algn="ctr" eaLnBrk="0" hangingPunct="0"/>
              <a:r>
                <a:rPr lang="hu-HU" sz="2000"/>
                <a:t>Close </a:t>
              </a:r>
              <a:br>
                <a:rPr lang="hu-HU" sz="2000"/>
              </a:br>
              <a:r>
                <a:rPr lang="hu-HU" sz="2000"/>
                <a:t>Order</a:t>
              </a:r>
            </a:p>
          </p:txBody>
        </p:sp>
        <p:cxnSp>
          <p:nvCxnSpPr>
            <p:cNvPr id="20" name="AutoShape 18"/>
            <p:cNvCxnSpPr>
              <a:cxnSpLocks noChangeShapeType="1"/>
              <a:stCxn id="18" idx="2"/>
              <a:endCxn id="19" idx="0"/>
            </p:cNvCxnSpPr>
            <p:nvPr/>
          </p:nvCxnSpPr>
          <p:spPr bwMode="auto">
            <a:xfrm flipH="1">
              <a:off x="5251" y="1974"/>
              <a:ext cx="5" cy="559"/>
            </a:xfrm>
            <a:prstGeom prst="straightConnector1">
              <a:avLst/>
            </a:prstGeom>
            <a:noFill/>
            <a:ln w="28575">
              <a:solidFill>
                <a:schemeClr val="tx1"/>
              </a:solidFill>
              <a:round/>
              <a:headEnd type="none" w="sm" len="sm"/>
              <a:tailEnd type="triangle" w="med" len="med"/>
            </a:ln>
            <a:effectLst/>
          </p:spPr>
        </p:cxnSp>
        <p:cxnSp>
          <p:nvCxnSpPr>
            <p:cNvPr id="21" name="AutoShape 19"/>
            <p:cNvCxnSpPr>
              <a:cxnSpLocks noChangeShapeType="1"/>
              <a:stCxn id="17" idx="3"/>
              <a:endCxn id="18" idx="1"/>
            </p:cNvCxnSpPr>
            <p:nvPr/>
          </p:nvCxnSpPr>
          <p:spPr bwMode="auto">
            <a:xfrm>
              <a:off x="4905" y="1824"/>
              <a:ext cx="273" cy="0"/>
            </a:xfrm>
            <a:prstGeom prst="straightConnector1">
              <a:avLst/>
            </a:prstGeom>
            <a:noFill/>
            <a:ln w="28575">
              <a:solidFill>
                <a:schemeClr val="tx1"/>
              </a:solidFill>
              <a:round/>
              <a:headEnd type="none" w="sm" len="sm"/>
              <a:tailEnd type="triangle" w="med" len="med"/>
            </a:ln>
            <a:effectLst/>
          </p:spPr>
        </p:cxnSp>
        <p:sp>
          <p:nvSpPr>
            <p:cNvPr id="22" name="AutoShape 20"/>
            <p:cNvSpPr>
              <a:spLocks noChangeArrowheads="1"/>
            </p:cNvSpPr>
            <p:nvPr/>
          </p:nvSpPr>
          <p:spPr bwMode="auto">
            <a:xfrm>
              <a:off x="1141" y="2542"/>
              <a:ext cx="731" cy="482"/>
            </a:xfrm>
            <a:prstGeom prst="flowChartAlternateProcess">
              <a:avLst/>
            </a:prstGeom>
            <a:solidFill>
              <a:srgbClr val="FFFF99"/>
            </a:solidFill>
            <a:ln w="28575">
              <a:solidFill>
                <a:srgbClr val="800000"/>
              </a:solidFill>
              <a:miter lim="800000"/>
              <a:headEnd type="none" w="sm" len="sm"/>
              <a:tailEnd type="none" w="med" len="lg"/>
            </a:ln>
            <a:effectLst/>
          </p:spPr>
          <p:txBody>
            <a:bodyPr wrap="none" lIns="54000" rIns="54000" anchor="ctr"/>
            <a:lstStyle/>
            <a:p>
              <a:pPr algn="ctr" eaLnBrk="0" hangingPunct="0"/>
              <a:r>
                <a:rPr lang="hu-HU" sz="2000"/>
                <a:t>Send </a:t>
              </a:r>
              <a:br>
                <a:rPr lang="hu-HU" sz="2000"/>
              </a:br>
              <a:r>
                <a:rPr lang="hu-HU" sz="2000"/>
                <a:t>Invoice</a:t>
              </a:r>
            </a:p>
          </p:txBody>
        </p:sp>
        <p:sp>
          <p:nvSpPr>
            <p:cNvPr id="23" name="AutoShape 21"/>
            <p:cNvSpPr>
              <a:spLocks noChangeArrowheads="1"/>
            </p:cNvSpPr>
            <p:nvPr/>
          </p:nvSpPr>
          <p:spPr bwMode="auto">
            <a:xfrm>
              <a:off x="2437" y="2544"/>
              <a:ext cx="731" cy="482"/>
            </a:xfrm>
            <a:prstGeom prst="flowChartAlternateProcess">
              <a:avLst/>
            </a:prstGeom>
            <a:solidFill>
              <a:srgbClr val="FFFF99"/>
            </a:solidFill>
            <a:ln w="28575">
              <a:solidFill>
                <a:srgbClr val="800000"/>
              </a:solidFill>
              <a:miter lim="800000"/>
              <a:headEnd type="none" w="sm" len="sm"/>
              <a:tailEnd type="none" w="med" len="lg"/>
            </a:ln>
            <a:effectLst/>
          </p:spPr>
          <p:txBody>
            <a:bodyPr wrap="none" lIns="54000" rIns="54000" anchor="ctr"/>
            <a:lstStyle/>
            <a:p>
              <a:pPr algn="ctr" eaLnBrk="0" hangingPunct="0"/>
              <a:r>
                <a:rPr lang="hu-HU" sz="2000"/>
                <a:t>Make </a:t>
              </a:r>
              <a:br>
                <a:rPr lang="hu-HU" sz="2000"/>
              </a:br>
              <a:r>
                <a:rPr lang="hu-HU" sz="2000"/>
                <a:t>Payment</a:t>
              </a:r>
            </a:p>
          </p:txBody>
        </p:sp>
        <p:sp>
          <p:nvSpPr>
            <p:cNvPr id="24" name="AutoShape 22"/>
            <p:cNvSpPr>
              <a:spLocks noChangeArrowheads="1"/>
            </p:cNvSpPr>
            <p:nvPr/>
          </p:nvSpPr>
          <p:spPr bwMode="auto">
            <a:xfrm>
              <a:off x="3781" y="2544"/>
              <a:ext cx="731" cy="482"/>
            </a:xfrm>
            <a:prstGeom prst="flowChartAlternateProcess">
              <a:avLst/>
            </a:prstGeom>
            <a:solidFill>
              <a:srgbClr val="FFFF99"/>
            </a:solidFill>
            <a:ln w="28575">
              <a:solidFill>
                <a:srgbClr val="800000"/>
              </a:solidFill>
              <a:miter lim="800000"/>
              <a:headEnd type="none" w="sm" len="sm"/>
              <a:tailEnd type="none" w="med" len="lg"/>
            </a:ln>
            <a:effectLst/>
          </p:spPr>
          <p:txBody>
            <a:bodyPr wrap="none" lIns="54000" rIns="54000" anchor="ctr"/>
            <a:lstStyle/>
            <a:p>
              <a:pPr algn="ctr" eaLnBrk="0" hangingPunct="0"/>
              <a:r>
                <a:rPr lang="hu-HU" sz="2000"/>
                <a:t>Accept </a:t>
              </a:r>
              <a:br>
                <a:rPr lang="hu-HU" sz="2000"/>
              </a:br>
              <a:r>
                <a:rPr lang="hu-HU" sz="2000"/>
                <a:t>Payment</a:t>
              </a:r>
            </a:p>
          </p:txBody>
        </p:sp>
        <p:sp>
          <p:nvSpPr>
            <p:cNvPr id="25" name="Text Box 23"/>
            <p:cNvSpPr txBox="1">
              <a:spLocks noChangeArrowheads="1"/>
            </p:cNvSpPr>
            <p:nvPr/>
          </p:nvSpPr>
          <p:spPr bwMode="auto">
            <a:xfrm>
              <a:off x="1872" y="3236"/>
              <a:ext cx="641" cy="364"/>
            </a:xfrm>
            <a:prstGeom prst="rect">
              <a:avLst/>
            </a:prstGeom>
            <a:solidFill>
              <a:srgbClr val="CCFFFF"/>
            </a:solidFill>
            <a:ln w="28575">
              <a:solidFill>
                <a:srgbClr val="800000"/>
              </a:solidFill>
              <a:miter lim="800000"/>
              <a:headEnd type="none" w="sm" len="sm"/>
              <a:tailEnd type="none" w="med" len="lg"/>
            </a:ln>
            <a:effectLst/>
          </p:spPr>
          <p:txBody>
            <a:bodyPr anchor="ctr"/>
            <a:lstStyle/>
            <a:p>
              <a:pPr algn="ctr" eaLnBrk="0" hangingPunct="0">
                <a:spcBef>
                  <a:spcPct val="50000"/>
                </a:spcBef>
              </a:pPr>
              <a:r>
                <a:rPr lang="hu-HU" sz="2000"/>
                <a:t>Invoice</a:t>
              </a:r>
            </a:p>
          </p:txBody>
        </p:sp>
        <p:cxnSp>
          <p:nvCxnSpPr>
            <p:cNvPr id="26" name="AutoShape 24"/>
            <p:cNvCxnSpPr>
              <a:cxnSpLocks noChangeShapeType="1"/>
              <a:stCxn id="22" idx="2"/>
              <a:endCxn id="25" idx="1"/>
            </p:cNvCxnSpPr>
            <p:nvPr/>
          </p:nvCxnSpPr>
          <p:spPr bwMode="auto">
            <a:xfrm>
              <a:off x="1507" y="3033"/>
              <a:ext cx="356" cy="385"/>
            </a:xfrm>
            <a:prstGeom prst="straightConnector1">
              <a:avLst/>
            </a:prstGeom>
            <a:noFill/>
            <a:ln w="28575">
              <a:solidFill>
                <a:schemeClr val="tx1"/>
              </a:solidFill>
              <a:prstDash val="dash"/>
              <a:round/>
              <a:headEnd type="none" w="sm" len="sm"/>
              <a:tailEnd type="triangle" w="med" len="med"/>
            </a:ln>
            <a:effectLst/>
          </p:spPr>
        </p:cxnSp>
        <p:cxnSp>
          <p:nvCxnSpPr>
            <p:cNvPr id="27" name="AutoShape 25"/>
            <p:cNvCxnSpPr>
              <a:cxnSpLocks noChangeShapeType="1"/>
              <a:stCxn id="25" idx="3"/>
              <a:endCxn id="23" idx="2"/>
            </p:cNvCxnSpPr>
            <p:nvPr/>
          </p:nvCxnSpPr>
          <p:spPr bwMode="auto">
            <a:xfrm flipV="1">
              <a:off x="2522" y="3035"/>
              <a:ext cx="281" cy="383"/>
            </a:xfrm>
            <a:prstGeom prst="straightConnector1">
              <a:avLst/>
            </a:prstGeom>
            <a:noFill/>
            <a:ln w="28575">
              <a:solidFill>
                <a:schemeClr val="tx1"/>
              </a:solidFill>
              <a:prstDash val="dash"/>
              <a:round/>
              <a:headEnd type="none" w="sm" len="sm"/>
              <a:tailEnd type="triangle" w="med" len="med"/>
            </a:ln>
            <a:effectLst/>
          </p:spPr>
        </p:cxnSp>
        <p:cxnSp>
          <p:nvCxnSpPr>
            <p:cNvPr id="28" name="AutoShape 26"/>
            <p:cNvCxnSpPr>
              <a:cxnSpLocks noChangeShapeType="1"/>
              <a:stCxn id="23" idx="3"/>
              <a:endCxn id="24" idx="1"/>
            </p:cNvCxnSpPr>
            <p:nvPr/>
          </p:nvCxnSpPr>
          <p:spPr bwMode="auto">
            <a:xfrm>
              <a:off x="3177" y="2785"/>
              <a:ext cx="595" cy="0"/>
            </a:xfrm>
            <a:prstGeom prst="straightConnector1">
              <a:avLst/>
            </a:prstGeom>
            <a:noFill/>
            <a:ln w="28575">
              <a:solidFill>
                <a:schemeClr val="tx1"/>
              </a:solidFill>
              <a:round/>
              <a:headEnd type="none" w="sm" len="sm"/>
              <a:tailEnd type="triangle" w="med" len="med"/>
            </a:ln>
            <a:effectLst/>
          </p:spPr>
        </p:cxnSp>
        <p:cxnSp>
          <p:nvCxnSpPr>
            <p:cNvPr id="29" name="AutoShape 27"/>
            <p:cNvCxnSpPr>
              <a:cxnSpLocks noChangeShapeType="1"/>
              <a:stCxn id="15" idx="3"/>
              <a:endCxn id="22" idx="1"/>
            </p:cNvCxnSpPr>
            <p:nvPr/>
          </p:nvCxnSpPr>
          <p:spPr bwMode="auto">
            <a:xfrm flipH="1">
              <a:off x="1132" y="1824"/>
              <a:ext cx="2333" cy="959"/>
            </a:xfrm>
            <a:prstGeom prst="bentConnector5">
              <a:avLst>
                <a:gd name="adj1" fmla="val -5787"/>
                <a:gd name="adj2" fmla="val 49949"/>
                <a:gd name="adj3" fmla="val 105787"/>
              </a:avLst>
            </a:prstGeom>
            <a:noFill/>
            <a:ln w="28575">
              <a:solidFill>
                <a:schemeClr val="tx1"/>
              </a:solidFill>
              <a:miter lim="800000"/>
              <a:headEnd type="none" w="sm" len="sm"/>
              <a:tailEnd type="triangle" w="med" len="med"/>
            </a:ln>
            <a:effectLst/>
          </p:spPr>
        </p:cxnSp>
        <p:sp>
          <p:nvSpPr>
            <p:cNvPr id="30" name="Line 28"/>
            <p:cNvSpPr>
              <a:spLocks noChangeShapeType="1"/>
            </p:cNvSpPr>
            <p:nvPr/>
          </p:nvSpPr>
          <p:spPr bwMode="auto">
            <a:xfrm>
              <a:off x="3456" y="1728"/>
              <a:ext cx="336" cy="0"/>
            </a:xfrm>
            <a:prstGeom prst="line">
              <a:avLst/>
            </a:prstGeom>
            <a:noFill/>
            <a:ln w="28575">
              <a:solidFill>
                <a:schemeClr val="tx1"/>
              </a:solidFill>
              <a:round/>
              <a:headEnd type="none" w="sm" len="sm"/>
              <a:tailEnd type="triangle" w="med" len="med"/>
            </a:ln>
            <a:effectLst/>
          </p:spPr>
          <p:txBody>
            <a:bodyPr anchor="ctr">
              <a:spAutoFit/>
            </a:bodyPr>
            <a:lstStyle/>
            <a:p>
              <a:endParaRPr lang="hu-HU"/>
            </a:p>
          </p:txBody>
        </p:sp>
        <p:sp>
          <p:nvSpPr>
            <p:cNvPr id="31" name="Line 29"/>
            <p:cNvSpPr>
              <a:spLocks noChangeShapeType="1"/>
            </p:cNvSpPr>
            <p:nvPr/>
          </p:nvSpPr>
          <p:spPr bwMode="auto">
            <a:xfrm>
              <a:off x="4512" y="1728"/>
              <a:ext cx="336" cy="0"/>
            </a:xfrm>
            <a:prstGeom prst="line">
              <a:avLst/>
            </a:prstGeom>
            <a:noFill/>
            <a:ln w="28575">
              <a:solidFill>
                <a:schemeClr val="tx1"/>
              </a:solidFill>
              <a:round/>
              <a:headEnd type="none" w="sm" len="sm"/>
              <a:tailEnd type="triangle" w="med" len="med"/>
            </a:ln>
            <a:effectLst/>
          </p:spPr>
          <p:txBody>
            <a:bodyPr anchor="ctr">
              <a:spAutoFit/>
            </a:bodyPr>
            <a:lstStyle/>
            <a:p>
              <a:endParaRPr lang="hu-HU"/>
            </a:p>
          </p:txBody>
        </p:sp>
        <p:cxnSp>
          <p:nvCxnSpPr>
            <p:cNvPr id="32" name="AutoShape 30"/>
            <p:cNvCxnSpPr>
              <a:cxnSpLocks noChangeShapeType="1"/>
              <a:stCxn id="24" idx="3"/>
              <a:endCxn id="17" idx="1"/>
            </p:cNvCxnSpPr>
            <p:nvPr/>
          </p:nvCxnSpPr>
          <p:spPr bwMode="auto">
            <a:xfrm flipV="1">
              <a:off x="4521" y="1824"/>
              <a:ext cx="318" cy="961"/>
            </a:xfrm>
            <a:prstGeom prst="bentConnector3">
              <a:avLst>
                <a:gd name="adj1" fmla="val 49685"/>
              </a:avLst>
            </a:prstGeom>
            <a:noFill/>
            <a:ln w="28575">
              <a:solidFill>
                <a:schemeClr val="tx1"/>
              </a:solidFill>
              <a:miter lim="800000"/>
              <a:headEnd type="none" w="sm" len="sm"/>
              <a:tailEnd type="triangle" w="med" len="med"/>
            </a:ln>
            <a:effectLst/>
          </p:spPr>
        </p:cxnSp>
        <p:sp>
          <p:nvSpPr>
            <p:cNvPr id="33" name="Oval 31"/>
            <p:cNvSpPr>
              <a:spLocks noChangeArrowheads="1"/>
            </p:cNvSpPr>
            <p:nvPr/>
          </p:nvSpPr>
          <p:spPr bwMode="auto">
            <a:xfrm>
              <a:off x="1440" y="1056"/>
              <a:ext cx="144" cy="144"/>
            </a:xfrm>
            <a:prstGeom prst="ellipse">
              <a:avLst/>
            </a:prstGeom>
            <a:solidFill>
              <a:schemeClr val="tx1"/>
            </a:solidFill>
            <a:ln w="12700">
              <a:solidFill>
                <a:schemeClr val="tx1"/>
              </a:solidFill>
              <a:round/>
              <a:headEnd type="none" w="sm" len="sm"/>
              <a:tailEnd type="none" w="med" len="lg"/>
            </a:ln>
            <a:effectLst/>
          </p:spPr>
          <p:txBody>
            <a:bodyPr anchor="ctr">
              <a:spAutoFit/>
            </a:bodyPr>
            <a:lstStyle/>
            <a:p>
              <a:endParaRPr lang="hu-HU"/>
            </a:p>
          </p:txBody>
        </p:sp>
        <p:cxnSp>
          <p:nvCxnSpPr>
            <p:cNvPr id="34" name="AutoShape 32"/>
            <p:cNvCxnSpPr>
              <a:cxnSpLocks noChangeShapeType="1"/>
              <a:stCxn id="33" idx="4"/>
              <a:endCxn id="7" idx="0"/>
            </p:cNvCxnSpPr>
            <p:nvPr/>
          </p:nvCxnSpPr>
          <p:spPr bwMode="auto">
            <a:xfrm flipH="1">
              <a:off x="1508" y="1200"/>
              <a:ext cx="4" cy="373"/>
            </a:xfrm>
            <a:prstGeom prst="straightConnector1">
              <a:avLst/>
            </a:prstGeom>
            <a:noFill/>
            <a:ln w="28575">
              <a:solidFill>
                <a:schemeClr val="tx1"/>
              </a:solidFill>
              <a:round/>
              <a:headEnd type="none" w="sm" len="sm"/>
              <a:tailEnd type="triangle" w="med" len="med"/>
            </a:ln>
            <a:effectLst/>
          </p:spPr>
        </p:cxnSp>
        <p:grpSp>
          <p:nvGrpSpPr>
            <p:cNvPr id="35" name="Group 33"/>
            <p:cNvGrpSpPr>
              <a:grpSpLocks/>
            </p:cNvGrpSpPr>
            <p:nvPr/>
          </p:nvGrpSpPr>
          <p:grpSpPr bwMode="auto">
            <a:xfrm>
              <a:off x="5136" y="3312"/>
              <a:ext cx="192" cy="192"/>
              <a:chOff x="2112" y="2784"/>
              <a:chExt cx="192" cy="192"/>
            </a:xfrm>
          </p:grpSpPr>
          <p:sp>
            <p:nvSpPr>
              <p:cNvPr id="42" name="Oval 34"/>
              <p:cNvSpPr>
                <a:spLocks noChangeArrowheads="1"/>
              </p:cNvSpPr>
              <p:nvPr/>
            </p:nvSpPr>
            <p:spPr bwMode="auto">
              <a:xfrm>
                <a:off x="2160" y="2832"/>
                <a:ext cx="96" cy="96"/>
              </a:xfrm>
              <a:prstGeom prst="ellipse">
                <a:avLst/>
              </a:prstGeom>
              <a:solidFill>
                <a:schemeClr val="bg2"/>
              </a:solidFill>
              <a:ln w="12700">
                <a:solidFill>
                  <a:schemeClr val="tx1"/>
                </a:solidFill>
                <a:round/>
                <a:headEnd type="none" w="sm" len="sm"/>
                <a:tailEnd type="none" w="med" len="lg"/>
              </a:ln>
              <a:effectLst/>
            </p:spPr>
            <p:txBody>
              <a:bodyPr wrap="none" anchor="ctr">
                <a:spAutoFit/>
              </a:bodyPr>
              <a:lstStyle/>
              <a:p>
                <a:endParaRPr lang="hu-HU"/>
              </a:p>
            </p:txBody>
          </p:sp>
          <p:sp>
            <p:nvSpPr>
              <p:cNvPr id="43" name="Oval 35"/>
              <p:cNvSpPr>
                <a:spLocks noChangeArrowheads="1"/>
              </p:cNvSpPr>
              <p:nvPr/>
            </p:nvSpPr>
            <p:spPr bwMode="auto">
              <a:xfrm>
                <a:off x="2112" y="2784"/>
                <a:ext cx="192" cy="192"/>
              </a:xfrm>
              <a:prstGeom prst="ellipse">
                <a:avLst/>
              </a:prstGeom>
              <a:noFill/>
              <a:ln w="28575">
                <a:solidFill>
                  <a:schemeClr val="tx1"/>
                </a:solidFill>
                <a:round/>
                <a:headEnd type="none" w="sm" len="sm"/>
                <a:tailEnd type="none" w="med" len="lg"/>
              </a:ln>
              <a:effectLst/>
            </p:spPr>
            <p:txBody>
              <a:bodyPr anchor="ctr">
                <a:spAutoFit/>
              </a:bodyPr>
              <a:lstStyle/>
              <a:p>
                <a:endParaRPr lang="hu-HU"/>
              </a:p>
            </p:txBody>
          </p:sp>
        </p:grpSp>
        <p:cxnSp>
          <p:nvCxnSpPr>
            <p:cNvPr id="36" name="AutoShape 36"/>
            <p:cNvCxnSpPr>
              <a:cxnSpLocks noChangeShapeType="1"/>
              <a:stCxn id="19" idx="2"/>
              <a:endCxn id="43" idx="0"/>
            </p:cNvCxnSpPr>
            <p:nvPr/>
          </p:nvCxnSpPr>
          <p:spPr bwMode="auto">
            <a:xfrm flipH="1">
              <a:off x="5232" y="3033"/>
              <a:ext cx="19" cy="270"/>
            </a:xfrm>
            <a:prstGeom prst="straightConnector1">
              <a:avLst/>
            </a:prstGeom>
            <a:noFill/>
            <a:ln w="28575">
              <a:solidFill>
                <a:schemeClr val="tx1"/>
              </a:solidFill>
              <a:round/>
              <a:headEnd type="none" w="sm" len="sm"/>
              <a:tailEnd type="triangle" w="med" len="med"/>
            </a:ln>
            <a:effectLst/>
          </p:spPr>
        </p:cxnSp>
        <p:cxnSp>
          <p:nvCxnSpPr>
            <p:cNvPr id="37" name="AutoShape 37"/>
            <p:cNvCxnSpPr>
              <a:cxnSpLocks noChangeShapeType="1"/>
              <a:stCxn id="11" idx="0"/>
              <a:endCxn id="18" idx="0"/>
            </p:cNvCxnSpPr>
            <p:nvPr/>
          </p:nvCxnSpPr>
          <p:spPr bwMode="auto">
            <a:xfrm rot="5400000" flipV="1">
              <a:off x="3695" y="115"/>
              <a:ext cx="1" cy="3120"/>
            </a:xfrm>
            <a:prstGeom prst="bentConnector3">
              <a:avLst>
                <a:gd name="adj1" fmla="val -29000005"/>
              </a:avLst>
            </a:prstGeom>
            <a:noFill/>
            <a:ln w="28575">
              <a:solidFill>
                <a:schemeClr val="tx1"/>
              </a:solidFill>
              <a:miter lim="800000"/>
              <a:headEnd type="none" w="sm" len="sm"/>
              <a:tailEnd type="triangle" w="med" len="med"/>
            </a:ln>
            <a:effectLst/>
          </p:spPr>
        </p:cxnSp>
        <p:sp>
          <p:nvSpPr>
            <p:cNvPr id="38" name="Text Box 38"/>
            <p:cNvSpPr txBox="1">
              <a:spLocks noChangeArrowheads="1"/>
            </p:cNvSpPr>
            <p:nvPr/>
          </p:nvSpPr>
          <p:spPr bwMode="auto">
            <a:xfrm>
              <a:off x="2017" y="1872"/>
              <a:ext cx="671" cy="366"/>
            </a:xfrm>
            <a:prstGeom prst="rect">
              <a:avLst/>
            </a:prstGeom>
            <a:noFill/>
            <a:ln w="28575">
              <a:noFill/>
              <a:miter lim="800000"/>
              <a:headEnd type="none" w="sm" len="sm"/>
              <a:tailEnd/>
            </a:ln>
            <a:effectLst/>
          </p:spPr>
          <p:txBody>
            <a:bodyPr wrap="none" anchor="ctr">
              <a:spAutoFit/>
            </a:bodyPr>
            <a:lstStyle/>
            <a:p>
              <a:pPr eaLnBrk="0" hangingPunct="0">
                <a:spcBef>
                  <a:spcPct val="50000"/>
                </a:spcBef>
              </a:pPr>
              <a:r>
                <a:rPr lang="hu-HU" sz="1600"/>
                <a:t>[order </a:t>
              </a:r>
              <a:br>
                <a:rPr lang="hu-HU" sz="1600"/>
              </a:br>
              <a:r>
                <a:rPr lang="hu-HU" sz="1600"/>
                <a:t>accepted]</a:t>
              </a:r>
            </a:p>
          </p:txBody>
        </p:sp>
        <p:sp>
          <p:nvSpPr>
            <p:cNvPr id="39" name="Text Box 39"/>
            <p:cNvSpPr txBox="1">
              <a:spLocks noChangeArrowheads="1"/>
            </p:cNvSpPr>
            <p:nvPr/>
          </p:nvSpPr>
          <p:spPr bwMode="auto">
            <a:xfrm>
              <a:off x="2064" y="1181"/>
              <a:ext cx="978" cy="212"/>
            </a:xfrm>
            <a:prstGeom prst="rect">
              <a:avLst/>
            </a:prstGeom>
            <a:noFill/>
            <a:ln w="28575">
              <a:noFill/>
              <a:miter lim="800000"/>
              <a:headEnd type="none" w="sm" len="sm"/>
              <a:tailEnd/>
            </a:ln>
            <a:effectLst/>
          </p:spPr>
          <p:txBody>
            <a:bodyPr wrap="none" anchor="ctr">
              <a:spAutoFit/>
            </a:bodyPr>
            <a:lstStyle/>
            <a:p>
              <a:pPr eaLnBrk="0" hangingPunct="0">
                <a:spcBef>
                  <a:spcPct val="50000"/>
                </a:spcBef>
              </a:pPr>
              <a:r>
                <a:rPr lang="hu-HU" sz="1600"/>
                <a:t>[order rejected]</a:t>
              </a:r>
            </a:p>
          </p:txBody>
        </p:sp>
      </p:grpSp>
      <p:sp>
        <p:nvSpPr>
          <p:cNvPr id="44" name="Lekerekített téglalap feliratnak 43"/>
          <p:cNvSpPr/>
          <p:nvPr/>
        </p:nvSpPr>
        <p:spPr>
          <a:xfrm>
            <a:off x="142844" y="1071546"/>
            <a:ext cx="2071702" cy="785818"/>
          </a:xfrm>
          <a:prstGeom prst="wedgeRoundRectCallout">
            <a:avLst>
              <a:gd name="adj1" fmla="val 41497"/>
              <a:gd name="adj2" fmla="val 14353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Akció</a:t>
            </a:r>
          </a:p>
        </p:txBody>
      </p:sp>
      <p:sp>
        <p:nvSpPr>
          <p:cNvPr id="45" name="Lekerekített téglalap feliratnak 44"/>
          <p:cNvSpPr/>
          <p:nvPr/>
        </p:nvSpPr>
        <p:spPr>
          <a:xfrm>
            <a:off x="3071802" y="1000108"/>
            <a:ext cx="2071702" cy="785818"/>
          </a:xfrm>
          <a:prstGeom prst="wedgeRoundRectCallout">
            <a:avLst>
              <a:gd name="adj1" fmla="val -31117"/>
              <a:gd name="adj2" fmla="val 16793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Döntés</a:t>
            </a:r>
          </a:p>
        </p:txBody>
      </p:sp>
      <p:sp>
        <p:nvSpPr>
          <p:cNvPr id="46" name="Lekerekített téglalap feliratnak 45"/>
          <p:cNvSpPr/>
          <p:nvPr/>
        </p:nvSpPr>
        <p:spPr>
          <a:xfrm>
            <a:off x="6000760" y="1214422"/>
            <a:ext cx="2071702" cy="785818"/>
          </a:xfrm>
          <a:prstGeom prst="wedgeRoundRectCallout">
            <a:avLst>
              <a:gd name="adj1" fmla="val -73831"/>
              <a:gd name="adj2" fmla="val 12852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Elágazás</a:t>
            </a:r>
            <a:br>
              <a:rPr lang="hu-HU" sz="2400" dirty="0" smtClean="0">
                <a:solidFill>
                  <a:schemeClr val="bg1"/>
                </a:solidFill>
              </a:rPr>
            </a:br>
            <a:r>
              <a:rPr lang="hu-HU" sz="2400" dirty="0" smtClean="0">
                <a:solidFill>
                  <a:schemeClr val="bg1"/>
                </a:solidFill>
              </a:rPr>
              <a:t>(</a:t>
            </a:r>
            <a:r>
              <a:rPr lang="hu-HU" sz="2400" dirty="0" err="1" smtClean="0">
                <a:solidFill>
                  <a:schemeClr val="bg1"/>
                </a:solidFill>
              </a:rPr>
              <a:t>Fork</a:t>
            </a:r>
            <a:r>
              <a:rPr lang="hu-HU" sz="2400" dirty="0" smtClean="0">
                <a:solidFill>
                  <a:schemeClr val="bg1"/>
                </a:solidFill>
              </a:rPr>
              <a:t>)</a:t>
            </a:r>
          </a:p>
        </p:txBody>
      </p:sp>
      <p:sp>
        <p:nvSpPr>
          <p:cNvPr id="47" name="Lekerekített téglalap feliratnak 46"/>
          <p:cNvSpPr/>
          <p:nvPr/>
        </p:nvSpPr>
        <p:spPr>
          <a:xfrm>
            <a:off x="4857752" y="5143512"/>
            <a:ext cx="2071702" cy="785818"/>
          </a:xfrm>
          <a:prstGeom prst="wedgeRoundRectCallout">
            <a:avLst>
              <a:gd name="adj1" fmla="val -94476"/>
              <a:gd name="adj2" fmla="val -4730"/>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Objektum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Informatikai háttér üzleti folyamatokhoz</a:t>
            </a:r>
            <a:endParaRPr lang="hu-HU" dirty="0"/>
          </a:p>
        </p:txBody>
      </p:sp>
      <p:sp>
        <p:nvSpPr>
          <p:cNvPr id="3" name="Tartalom helye 2"/>
          <p:cNvSpPr>
            <a:spLocks noGrp="1"/>
          </p:cNvSpPr>
          <p:nvPr>
            <p:ph idx="1"/>
          </p:nvPr>
        </p:nvSpPr>
        <p:spPr/>
        <p:txBody>
          <a:bodyPr>
            <a:normAutofit/>
          </a:bodyPr>
          <a:lstStyle/>
          <a:p>
            <a:pPr>
              <a:buNone/>
            </a:pPr>
            <a:r>
              <a:rPr lang="hu-HU" dirty="0" smtClean="0"/>
              <a:t>Általános folyamatkezelő IT rendszer:</a:t>
            </a:r>
          </a:p>
          <a:p>
            <a:r>
              <a:rPr lang="hu-HU" dirty="0" smtClean="0"/>
              <a:t>Folyamatok leírása:</a:t>
            </a:r>
          </a:p>
          <a:p>
            <a:pPr lvl="1"/>
            <a:r>
              <a:rPr lang="hu-HU" dirty="0" smtClean="0"/>
              <a:t>modellező nyelvek, pl.: BPMN, UML Aktivitások…</a:t>
            </a:r>
          </a:p>
          <a:p>
            <a:r>
              <a:rPr lang="hu-HU" dirty="0" smtClean="0"/>
              <a:t>Folyamatok végrehajtása</a:t>
            </a:r>
          </a:p>
          <a:p>
            <a:pPr lvl="1"/>
            <a:r>
              <a:rPr lang="hu-HU" dirty="0" smtClean="0"/>
              <a:t>Keretrendszerek  modellezésre, analízisre, végrehajtásra, monitorozásra…</a:t>
            </a:r>
          </a:p>
          <a:p>
            <a:r>
              <a:rPr lang="hu-HU" dirty="0" smtClean="0"/>
              <a:t>Kapcsolódó technológiák</a:t>
            </a:r>
          </a:p>
          <a:p>
            <a:pPr lvl="1"/>
            <a:r>
              <a:rPr lang="hu-HU" dirty="0" smtClean="0"/>
              <a:t>Architektúra: Service Oriented </a:t>
            </a:r>
            <a:r>
              <a:rPr lang="hu-HU" dirty="0" err="1" smtClean="0"/>
              <a:t>Architecture</a:t>
            </a:r>
            <a:r>
              <a:rPr lang="hu-HU" dirty="0" smtClean="0"/>
              <a:t> (SOA)</a:t>
            </a:r>
          </a:p>
          <a:p>
            <a:pPr lvl="1"/>
            <a:r>
              <a:rPr lang="hu-HU" dirty="0" smtClean="0"/>
              <a:t>Folyamat lépések megvalósítása: Web szolgáltatások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Service Oriented </a:t>
            </a:r>
            <a:r>
              <a:rPr lang="hu-HU" dirty="0" err="1" smtClean="0"/>
              <a:t>Architecture</a:t>
            </a:r>
            <a:r>
              <a:rPr lang="hu-HU" dirty="0" smtClean="0"/>
              <a:t> (SOA)</a:t>
            </a:r>
            <a:endParaRPr lang="hu-HU" dirty="0"/>
          </a:p>
        </p:txBody>
      </p:sp>
      <p:sp>
        <p:nvSpPr>
          <p:cNvPr id="3" name="Tartalom helye 2"/>
          <p:cNvSpPr>
            <a:spLocks noGrp="1"/>
          </p:cNvSpPr>
          <p:nvPr>
            <p:ph idx="1"/>
          </p:nvPr>
        </p:nvSpPr>
        <p:spPr/>
        <p:txBody>
          <a:bodyPr/>
          <a:lstStyle/>
          <a:p>
            <a:r>
              <a:rPr lang="hu-HU" dirty="0" smtClean="0"/>
              <a:t>Architektúra komplex alkalmazások fejlesztésére</a:t>
            </a:r>
          </a:p>
          <a:p>
            <a:endParaRPr lang="hu-HU" dirty="0" smtClean="0"/>
          </a:p>
          <a:p>
            <a:r>
              <a:rPr lang="hu-HU" dirty="0" smtClean="0"/>
              <a:t>Technológia, gyártó független minta</a:t>
            </a:r>
          </a:p>
          <a:p>
            <a:endParaRPr lang="hu-HU" dirty="0" smtClean="0"/>
          </a:p>
          <a:p>
            <a:r>
              <a:rPr lang="hu-HU" dirty="0" smtClean="0"/>
              <a:t>Elv: funkciók megvalósítása szolgáltatásokban:</a:t>
            </a:r>
          </a:p>
          <a:p>
            <a:pPr lvl="1"/>
            <a:r>
              <a:rPr lang="hu-HU" dirty="0" smtClean="0"/>
              <a:t>önállóan működő</a:t>
            </a:r>
          </a:p>
          <a:p>
            <a:pPr lvl="1"/>
            <a:r>
              <a:rPr lang="hu-HU" dirty="0" smtClean="0"/>
              <a:t>publikus,  jól definiált interfésze van</a:t>
            </a:r>
          </a:p>
          <a:p>
            <a:pPr lvl="1"/>
            <a:r>
              <a:rPr lang="hu-HU" dirty="0" smtClean="0"/>
              <a:t>szabványos együttműködésre képes</a:t>
            </a:r>
          </a:p>
          <a:p>
            <a:pPr lvl="1"/>
            <a:r>
              <a:rPr lang="hu-HU" dirty="0" smtClean="0"/>
              <a:t>lazán csatolt</a:t>
            </a:r>
            <a:endParaRPr lang="hu-HU"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2.5|0.9|0.8|0.8|0.7|0.6"/>
</p:tagLst>
</file>

<file path=ppt/theme/theme1.xml><?xml version="1.0" encoding="utf-8"?>
<a:theme xmlns:a="http://schemas.openxmlformats.org/drawingml/2006/main" name="irf-2009-sablon-v2">
  <a:themeElements>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3A55"/>
        </a:solidFill>
        <a:ln w="38100">
          <a:solidFill>
            <a:schemeClr val="tx1"/>
          </a:solidFill>
        </a:ln>
        <a:effectLst>
          <a:outerShdw blurRad="50800" dist="38100" dir="2700000" algn="tl" rotWithShape="0">
            <a:prstClr val="black">
              <a:alpha val="40000"/>
            </a:prstClr>
          </a:outerShdw>
        </a:effectLst>
      </a:spPr>
      <a:bodyPr rtlCol="0" anchor="ctr"/>
      <a:lstStyle>
        <a:defPPr algn="ctr">
          <a:defRPr sz="2400" dirty="0" smtClean="0">
            <a:solidFill>
              <a:schemeClr val="bg1"/>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extraClrScheme>
    <a:extraClrScheme>
      <a:clrScheme name="ftsrg-scheme2">
        <a:dk1>
          <a:srgbClr val="000000"/>
        </a:dk1>
        <a:lt1>
          <a:srgbClr val="FFFFFF"/>
        </a:lt1>
        <a:dk2>
          <a:srgbClr val="0099FF"/>
        </a:dk2>
        <a:lt2>
          <a:srgbClr val="FFFF99"/>
        </a:lt2>
        <a:accent1>
          <a:srgbClr val="762536"/>
        </a:accent1>
        <a:accent2>
          <a:srgbClr val="81511D"/>
        </a:accent2>
        <a:accent3>
          <a:srgbClr val="48662C"/>
        </a:accent3>
        <a:accent4>
          <a:srgbClr val="134C59"/>
        </a:accent4>
        <a:accent5>
          <a:srgbClr val="5A2565"/>
        </a:accent5>
        <a:accent6>
          <a:srgbClr val="5A5A5A"/>
        </a:accent6>
        <a:hlink>
          <a:srgbClr val="002060"/>
        </a:hlink>
        <a:folHlink>
          <a:srgbClr val="002060"/>
        </a:folHlink>
      </a:clrScheme>
    </a:extraClrScheme>
    <a:extraClrScheme>
      <a:clrScheme name="SAF-color-scheme">
        <a:dk1>
          <a:srgbClr val="000000"/>
        </a:dk1>
        <a:lt1>
          <a:srgbClr val="FFFFFF"/>
        </a:lt1>
        <a:dk2>
          <a:srgbClr val="000000"/>
        </a:dk2>
        <a:lt2>
          <a:srgbClr val="FFFFFF"/>
        </a:lt2>
        <a:accent1>
          <a:srgbClr val="FF3300"/>
        </a:accent1>
        <a:accent2>
          <a:srgbClr val="00B686"/>
        </a:accent2>
        <a:accent3>
          <a:srgbClr val="FFCC00"/>
        </a:accent3>
        <a:accent4>
          <a:srgbClr val="000000"/>
        </a:accent4>
        <a:accent5>
          <a:srgbClr val="FFADAA"/>
        </a:accent5>
        <a:accent6>
          <a:srgbClr val="0098CE"/>
        </a:accent6>
        <a:hlink>
          <a:srgbClr val="0098CE"/>
        </a:hlink>
        <a:folHlink>
          <a:srgbClr val="FFCC00"/>
        </a:folHlink>
      </a:clrScheme>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irf-2009-sablon-v2</Template>
  <TotalTime>1929</TotalTime>
  <Words>1500</Words>
  <Application>Microsoft Office PowerPoint</Application>
  <PresentationFormat>Diavetítés a képernyőre (4:3 oldalarány)</PresentationFormat>
  <Paragraphs>324</Paragraphs>
  <Slides>38</Slides>
  <Notes>24</Notes>
  <HiddenSlides>1</HiddenSlides>
  <MMClips>0</MMClips>
  <ScaleCrop>false</ScaleCrop>
  <HeadingPairs>
    <vt:vector size="4" baseType="variant">
      <vt:variant>
        <vt:lpstr>Téma</vt:lpstr>
      </vt:variant>
      <vt:variant>
        <vt:i4>1</vt:i4>
      </vt:variant>
      <vt:variant>
        <vt:lpstr>Diacímek</vt:lpstr>
      </vt:variant>
      <vt:variant>
        <vt:i4>38</vt:i4>
      </vt:variant>
    </vt:vector>
  </HeadingPairs>
  <TitlesOfParts>
    <vt:vector size="39" baseType="lpstr">
      <vt:lpstr>irf-2009-sablon-v2</vt:lpstr>
      <vt:lpstr>Folyamatkezelés</vt:lpstr>
      <vt:lpstr>PowerPoint bemutató</vt:lpstr>
      <vt:lpstr>PowerPoint bemutató</vt:lpstr>
      <vt:lpstr>PowerPoint bemutató</vt:lpstr>
      <vt:lpstr>Folyamat, munkafolyamat</vt:lpstr>
      <vt:lpstr>Folyamatok</vt:lpstr>
      <vt:lpstr>Üzleti folyamat példa</vt:lpstr>
      <vt:lpstr>Informatikai háttér üzleti folyamatokhoz</vt:lpstr>
      <vt:lpstr>Service Oriented Architecture (SOA)</vt:lpstr>
      <vt:lpstr>Web szolgáltatások</vt:lpstr>
      <vt:lpstr>PowerPoint bemutató</vt:lpstr>
      <vt:lpstr>CÉL: Folyamatmenedzsment infrastruktúra</vt:lpstr>
      <vt:lpstr>Fejlesztési folyamatok</vt:lpstr>
      <vt:lpstr>Fejlesztési folyamatok (ismétlés)</vt:lpstr>
      <vt:lpstr>Fejlesztési folyamatok modellezése</vt:lpstr>
      <vt:lpstr>Üzemeltetési folyamatok</vt:lpstr>
      <vt:lpstr>IT folyamatok kezelése</vt:lpstr>
      <vt:lpstr>Gyakorlat: IT folyamat leírása</vt:lpstr>
      <vt:lpstr>Gyakorlat: egy lehetséges megoldás</vt:lpstr>
      <vt:lpstr>Gyakorlat: tanulság</vt:lpstr>
      <vt:lpstr>IT folyamatok kezelése</vt:lpstr>
      <vt:lpstr>Information Technology Infrastructure Library</vt:lpstr>
      <vt:lpstr>ITIL® V3 – szolgáltatási életciklus</vt:lpstr>
      <vt:lpstr>Néhány példa terület</vt:lpstr>
      <vt:lpstr>ITIL® V3 alapkönyvek</vt:lpstr>
      <vt:lpstr>IT folyamatok kezelése</vt:lpstr>
      <vt:lpstr>IBM Tivoli Unified Process (ITUP)</vt:lpstr>
      <vt:lpstr>ITUP folyamat példa: változáskezelés</vt:lpstr>
      <vt:lpstr>ITUP forgatókönyv példa</vt:lpstr>
      <vt:lpstr>MOF: Microsoft Operations Framework</vt:lpstr>
      <vt:lpstr>MOF életciklus</vt:lpstr>
      <vt:lpstr>IT folyamatok kezelése</vt:lpstr>
      <vt:lpstr>IT érettség felmérése</vt:lpstr>
      <vt:lpstr>Gartner: IT érettség szintjei</vt:lpstr>
      <vt:lpstr>Microsoft Infrastucture Optimization</vt:lpstr>
      <vt:lpstr>Microsoft Infrastucture Optimization</vt:lpstr>
      <vt:lpstr>Összefoglalás</vt:lpstr>
      <vt:lpstr>További információ</vt:lpstr>
    </vt:vector>
  </TitlesOfParts>
  <Company>Budapesti Műszaki és Gazdaságtudományi Egyetem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Folyamatkezelés</dc:title>
  <dc:subject>Intelligens rendszerfelügyelet (VIMIA370)</dc:subject>
  <dc:creator>Micskei Zoltán</dc:creator>
  <cp:keywords>folyamat, workflow, ITIL</cp:keywords>
  <cp:lastModifiedBy>Micskei Zoltán</cp:lastModifiedBy>
  <cp:revision>119</cp:revision>
  <dcterms:created xsi:type="dcterms:W3CDTF">2009-01-28T16:06:20Z</dcterms:created>
  <dcterms:modified xsi:type="dcterms:W3CDTF">2011-03-02T13:53:54Z</dcterms:modified>
</cp:coreProperties>
</file>