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281" r:id="rId3"/>
    <p:sldId id="329" r:id="rId4"/>
    <p:sldId id="330" r:id="rId5"/>
    <p:sldId id="282" r:id="rId6"/>
    <p:sldId id="323" r:id="rId7"/>
    <p:sldId id="343" r:id="rId8"/>
    <p:sldId id="283" r:id="rId9"/>
    <p:sldId id="348" r:id="rId10"/>
    <p:sldId id="290" r:id="rId11"/>
    <p:sldId id="291" r:id="rId12"/>
    <p:sldId id="333" r:id="rId13"/>
    <p:sldId id="334" r:id="rId14"/>
    <p:sldId id="324" r:id="rId15"/>
    <p:sldId id="331" r:id="rId16"/>
    <p:sldId id="284" r:id="rId17"/>
    <p:sldId id="336" r:id="rId18"/>
    <p:sldId id="349" r:id="rId19"/>
    <p:sldId id="286" r:id="rId20"/>
    <p:sldId id="285" r:id="rId21"/>
    <p:sldId id="289" r:id="rId22"/>
    <p:sldId id="332" r:id="rId23"/>
    <p:sldId id="350" r:id="rId24"/>
    <p:sldId id="326" r:id="rId25"/>
    <p:sldId id="327" r:id="rId26"/>
    <p:sldId id="351" r:id="rId27"/>
    <p:sldId id="287" r:id="rId28"/>
    <p:sldId id="335" r:id="rId29"/>
    <p:sldId id="337" r:id="rId30"/>
    <p:sldId id="338" r:id="rId31"/>
    <p:sldId id="292" r:id="rId32"/>
    <p:sldId id="356" r:id="rId33"/>
    <p:sldId id="294" r:id="rId34"/>
    <p:sldId id="295" r:id="rId35"/>
    <p:sldId id="322" r:id="rId36"/>
    <p:sldId id="340" r:id="rId37"/>
    <p:sldId id="352" r:id="rId38"/>
    <p:sldId id="328" r:id="rId39"/>
    <p:sldId id="339" r:id="rId40"/>
    <p:sldId id="341" r:id="rId41"/>
    <p:sldId id="347" r:id="rId42"/>
    <p:sldId id="342" r:id="rId43"/>
    <p:sldId id="353" r:id="rId44"/>
    <p:sldId id="344" r:id="rId45"/>
    <p:sldId id="354" r:id="rId46"/>
    <p:sldId id="345" r:id="rId47"/>
    <p:sldId id="355" r:id="rId48"/>
    <p:sldId id="346" r:id="rId49"/>
    <p:sldId id="293" r:id="rId5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2536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736" autoAdjust="0"/>
  </p:normalViewPr>
  <p:slideViewPr>
    <p:cSldViewPr>
      <p:cViewPr>
        <p:scale>
          <a:sx n="80" d="100"/>
          <a:sy n="80" d="100"/>
        </p:scale>
        <p:origin x="-186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2011.02.24.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1069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módosítás: 2011.</a:t>
            </a:r>
            <a:r>
              <a:rPr lang="hu-HU" baseline="0" dirty="0" smtClean="0"/>
              <a:t> február 23.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#!/bin/</a:t>
            </a:r>
            <a:r>
              <a:rPr lang="hu-HU" dirty="0" err="1" smtClean="0"/>
              <a:t>cat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echo</a:t>
            </a:r>
            <a:r>
              <a:rPr lang="hu-HU" dirty="0" smtClean="0"/>
              <a:t> "Hello World";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#!/bin/</a:t>
            </a:r>
            <a:r>
              <a:rPr lang="hu-HU" dirty="0" err="1" smtClean="0"/>
              <a:t>bash</a:t>
            </a:r>
            <a:endParaRPr lang="hu-HU" dirty="0" smtClean="0"/>
          </a:p>
          <a:p>
            <a:r>
              <a:rPr lang="hu-HU" dirty="0" smtClean="0"/>
              <a:t>VAR1=</a:t>
            </a:r>
            <a:r>
              <a:rPr lang="hu-HU" dirty="0" err="1" smtClean="0"/>
              <a:t>Ertek</a:t>
            </a:r>
            <a:endParaRPr lang="hu-HU" dirty="0" smtClean="0"/>
          </a:p>
          <a:p>
            <a:r>
              <a:rPr lang="hu-HU" dirty="0" smtClean="0"/>
              <a:t>VAR2=4</a:t>
            </a:r>
          </a:p>
          <a:p>
            <a:r>
              <a:rPr lang="hu-HU" dirty="0" smtClean="0"/>
              <a:t>var3=8</a:t>
            </a:r>
          </a:p>
          <a:p>
            <a:r>
              <a:rPr lang="hu-HU" dirty="0" smtClean="0"/>
              <a:t>VAR4=3</a:t>
            </a:r>
          </a:p>
          <a:p>
            <a:endParaRPr lang="hu-HU" dirty="0" smtClean="0"/>
          </a:p>
          <a:p>
            <a:r>
              <a:rPr lang="hu-HU" dirty="0" err="1" smtClean="0"/>
              <a:t>echo</a:t>
            </a:r>
            <a:r>
              <a:rPr lang="hu-HU" dirty="0" smtClean="0"/>
              <a:t> "$VAR1 $VAR2 $var3";</a:t>
            </a:r>
          </a:p>
          <a:p>
            <a:r>
              <a:rPr lang="hu-HU" dirty="0" err="1" smtClean="0"/>
              <a:t>echo</a:t>
            </a:r>
            <a:r>
              <a:rPr lang="hu-HU" dirty="0" smtClean="0"/>
              <a:t> '$VAR1 $VAR2 $var3';</a:t>
            </a:r>
          </a:p>
          <a:p>
            <a:r>
              <a:rPr lang="hu-HU" dirty="0" err="1" smtClean="0"/>
              <a:t>echo</a:t>
            </a:r>
            <a:r>
              <a:rPr lang="hu-HU" dirty="0" smtClean="0"/>
              <a:t> "${VAR4}. Évfolyam";</a:t>
            </a:r>
          </a:p>
          <a:p>
            <a:r>
              <a:rPr lang="hu-HU" dirty="0" err="1" smtClean="0"/>
              <a:t>echo</a:t>
            </a:r>
            <a:r>
              <a:rPr lang="hu-HU" dirty="0" smtClean="0"/>
              <a:t> ${VAR1} ${VAR2}${var3};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--------------------------------------------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#!/bin/</a:t>
            </a:r>
            <a:r>
              <a:rPr lang="hu-HU" dirty="0" err="1" smtClean="0"/>
              <a:t>bash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echo</a:t>
            </a:r>
            <a:r>
              <a:rPr lang="hu-HU" dirty="0" smtClean="0"/>
              <a:t> ${HELLO}</a:t>
            </a:r>
          </a:p>
          <a:p>
            <a:r>
              <a:rPr lang="hu-HU" dirty="0" smtClean="0"/>
              <a:t>HELLO=`./</a:t>
            </a:r>
            <a:r>
              <a:rPr lang="hu-HU" dirty="0" err="1" smtClean="0"/>
              <a:t>HelloWorld.sh</a:t>
            </a:r>
            <a:r>
              <a:rPr lang="hu-HU" dirty="0" smtClean="0"/>
              <a:t>`;</a:t>
            </a:r>
          </a:p>
          <a:p>
            <a:r>
              <a:rPr lang="hu-HU" dirty="0" err="1" smtClean="0"/>
              <a:t>echo</a:t>
            </a:r>
            <a:r>
              <a:rPr lang="hu-HU" dirty="0" smtClean="0"/>
              <a:t> ${HELLO};</a:t>
            </a:r>
          </a:p>
          <a:p>
            <a:r>
              <a:rPr lang="hu-HU" dirty="0" err="1" smtClean="0"/>
              <a:t>unset</a:t>
            </a:r>
            <a:r>
              <a:rPr lang="hu-HU" dirty="0" smtClean="0"/>
              <a:t> HELLO;</a:t>
            </a:r>
          </a:p>
          <a:p>
            <a:r>
              <a:rPr lang="hu-HU" dirty="0" err="1" smtClean="0"/>
              <a:t>echo</a:t>
            </a:r>
            <a:r>
              <a:rPr lang="hu-HU" dirty="0" smtClean="0"/>
              <a:t> ${HELLO};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#!/bin/</a:t>
            </a:r>
            <a:r>
              <a:rPr lang="hu-HU" dirty="0" err="1" smtClean="0"/>
              <a:t>bash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wget</a:t>
            </a:r>
            <a:r>
              <a:rPr lang="hu-HU" dirty="0" smtClean="0"/>
              <a:t> -O - </a:t>
            </a:r>
            <a:r>
              <a:rPr lang="hu-HU" dirty="0" err="1" smtClean="0"/>
              <a:t>-q</a:t>
            </a:r>
            <a:r>
              <a:rPr lang="hu-HU" dirty="0" smtClean="0"/>
              <a:t> </a:t>
            </a:r>
            <a:r>
              <a:rPr lang="hu-HU" dirty="0" err="1" smtClean="0"/>
              <a:t>-t</a:t>
            </a:r>
            <a:r>
              <a:rPr lang="hu-HU" dirty="0" smtClean="0"/>
              <a:t> 1 http://inf.mit.bme.hu</a:t>
            </a:r>
          </a:p>
          <a:p>
            <a:r>
              <a:rPr lang="hu-HU" dirty="0" smtClean="0"/>
              <a:t>RETURNCODE=$?;</a:t>
            </a:r>
          </a:p>
          <a:p>
            <a:r>
              <a:rPr lang="hu-HU" dirty="0" err="1" smtClean="0"/>
              <a:t>if</a:t>
            </a:r>
            <a:r>
              <a:rPr lang="hu-HU" dirty="0" smtClean="0"/>
              <a:t> [ $RETURNCODE </a:t>
            </a:r>
            <a:r>
              <a:rPr lang="hu-HU" dirty="0" err="1" smtClean="0"/>
              <a:t>-eq</a:t>
            </a:r>
            <a:r>
              <a:rPr lang="hu-HU" dirty="0" smtClean="0"/>
              <a:t> 5 ]; </a:t>
            </a:r>
            <a:r>
              <a:rPr lang="hu-HU" dirty="0" err="1" smtClean="0"/>
              <a:t>then</a:t>
            </a:r>
            <a:endParaRPr lang="hu-HU" dirty="0" smtClean="0"/>
          </a:p>
          <a:p>
            <a:r>
              <a:rPr lang="hu-HU" dirty="0" smtClean="0"/>
              <a:t>	</a:t>
            </a:r>
            <a:r>
              <a:rPr lang="hu-HU" dirty="0" err="1" smtClean="0"/>
              <a:t>echo</a:t>
            </a:r>
            <a:r>
              <a:rPr lang="hu-HU" dirty="0" smtClean="0"/>
              <a:t> "Baj van. Hibakód: $RETURNCODE";</a:t>
            </a:r>
          </a:p>
          <a:p>
            <a:r>
              <a:rPr lang="hu-HU" dirty="0" err="1" smtClean="0"/>
              <a:t>Else</a:t>
            </a:r>
            <a:endParaRPr lang="hu-HU" dirty="0" smtClean="0"/>
          </a:p>
          <a:p>
            <a:r>
              <a:rPr lang="hu-HU" dirty="0" smtClean="0"/>
              <a:t>	</a:t>
            </a:r>
            <a:r>
              <a:rPr lang="hu-HU" dirty="0" err="1" smtClean="0"/>
              <a:t>echo</a:t>
            </a:r>
            <a:r>
              <a:rPr lang="hu-HU" dirty="0" smtClean="0"/>
              <a:t> "Ok";</a:t>
            </a:r>
          </a:p>
          <a:p>
            <a:r>
              <a:rPr lang="hu-HU" dirty="0" smtClean="0"/>
              <a:t>fi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#!/bin/bash</a:t>
            </a:r>
          </a:p>
          <a:p>
            <a:endParaRPr lang="en-US" dirty="0" smtClean="0"/>
          </a:p>
          <a:p>
            <a:r>
              <a:rPr lang="en-US" dirty="0" smtClean="0"/>
              <a:t>HEADERS=</a:t>
            </a:r>
            <a:r>
              <a:rPr lang="en-US" dirty="0" err="1" smtClean="0"/>
              <a:t>Fajlok</a:t>
            </a:r>
            <a:r>
              <a:rPr lang="en-US" dirty="0" smtClean="0"/>
              <a:t>/*.h</a:t>
            </a:r>
          </a:p>
          <a:p>
            <a:r>
              <a:rPr lang="en-US" dirty="0" smtClean="0"/>
              <a:t>echo $HEADERS;</a:t>
            </a:r>
          </a:p>
          <a:p>
            <a:r>
              <a:rPr lang="en-US" dirty="0" smtClean="0"/>
              <a:t>for a in $HEADERS; do</a:t>
            </a:r>
          </a:p>
          <a:p>
            <a:r>
              <a:rPr lang="en-US" dirty="0" smtClean="0"/>
              <a:t>	echo $a;</a:t>
            </a:r>
          </a:p>
          <a:p>
            <a:r>
              <a:rPr lang="en-US" dirty="0" smtClean="0"/>
              <a:t>	cat $a | </a:t>
            </a:r>
            <a:r>
              <a:rPr lang="en-US" dirty="0" err="1" smtClean="0"/>
              <a:t>grep</a:t>
            </a:r>
            <a:r>
              <a:rPr lang="en-US" dirty="0" smtClean="0"/>
              <a:t> "#define";</a:t>
            </a:r>
          </a:p>
          <a:p>
            <a:r>
              <a:rPr lang="en-US" dirty="0" smtClean="0"/>
              <a:t>done;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-------------------------------------------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#!/bin/</a:t>
            </a:r>
            <a:r>
              <a:rPr lang="hu-HU" dirty="0" err="1" smtClean="0"/>
              <a:t>bash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OLDIFS=$IFS</a:t>
            </a:r>
          </a:p>
          <a:p>
            <a:r>
              <a:rPr lang="hu-HU" dirty="0" smtClean="0"/>
              <a:t>IFS=":";</a:t>
            </a:r>
          </a:p>
          <a:p>
            <a:endParaRPr lang="hu-HU" dirty="0" smtClean="0"/>
          </a:p>
          <a:p>
            <a:r>
              <a:rPr lang="hu-HU" dirty="0" err="1" smtClean="0"/>
              <a:t>cat</a:t>
            </a:r>
            <a:r>
              <a:rPr lang="hu-HU" dirty="0" smtClean="0"/>
              <a:t> /</a:t>
            </a:r>
            <a:r>
              <a:rPr lang="hu-HU" dirty="0" err="1" smtClean="0"/>
              <a:t>etc</a:t>
            </a:r>
            <a:r>
              <a:rPr lang="hu-HU" dirty="0" smtClean="0"/>
              <a:t>/</a:t>
            </a:r>
            <a:r>
              <a:rPr lang="hu-HU" dirty="0" err="1" smtClean="0"/>
              <a:t>passwd</a:t>
            </a:r>
            <a:r>
              <a:rPr lang="hu-HU" dirty="0" smtClean="0"/>
              <a:t> | </a:t>
            </a:r>
            <a:r>
              <a:rPr lang="hu-HU" dirty="0" err="1" smtClean="0"/>
              <a:t>grep</a:t>
            </a:r>
            <a:r>
              <a:rPr lang="hu-HU" dirty="0" smtClean="0"/>
              <a:t> "/bin/</a:t>
            </a:r>
            <a:r>
              <a:rPr lang="hu-HU" dirty="0" err="1" smtClean="0"/>
              <a:t>sh</a:t>
            </a:r>
            <a:r>
              <a:rPr lang="hu-HU" dirty="0" smtClean="0"/>
              <a:t>" | </a:t>
            </a:r>
            <a:r>
              <a:rPr lang="hu-HU" dirty="0" err="1" smtClean="0"/>
              <a:t>while</a:t>
            </a:r>
            <a:r>
              <a:rPr lang="hu-HU" dirty="0" smtClean="0"/>
              <a:t> </a:t>
            </a:r>
            <a:r>
              <a:rPr lang="hu-HU" dirty="0" err="1" smtClean="0"/>
              <a:t>read</a:t>
            </a:r>
            <a:r>
              <a:rPr lang="hu-HU" dirty="0" smtClean="0"/>
              <a:t> line; </a:t>
            </a:r>
            <a:r>
              <a:rPr lang="hu-HU" dirty="0" err="1" smtClean="0"/>
              <a:t>do</a:t>
            </a:r>
            <a:endParaRPr lang="hu-HU" dirty="0" smtClean="0"/>
          </a:p>
          <a:p>
            <a:r>
              <a:rPr lang="hu-HU" dirty="0" smtClean="0"/>
              <a:t>	</a:t>
            </a:r>
            <a:r>
              <a:rPr lang="hu-HU" dirty="0" err="1" smtClean="0"/>
              <a:t>for</a:t>
            </a:r>
            <a:r>
              <a:rPr lang="hu-HU" dirty="0" smtClean="0"/>
              <a:t> a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$line</a:t>
            </a:r>
            <a:r>
              <a:rPr lang="hu-HU" dirty="0" smtClean="0"/>
              <a:t>; </a:t>
            </a:r>
            <a:r>
              <a:rPr lang="hu-HU" dirty="0" err="1" smtClean="0"/>
              <a:t>do</a:t>
            </a:r>
            <a:endParaRPr lang="hu-HU" dirty="0" smtClean="0"/>
          </a:p>
          <a:p>
            <a:r>
              <a:rPr lang="hu-HU" dirty="0" smtClean="0"/>
              <a:t>		</a:t>
            </a:r>
            <a:r>
              <a:rPr lang="hu-HU" dirty="0" err="1" smtClean="0"/>
              <a:t>echo</a:t>
            </a:r>
            <a:r>
              <a:rPr lang="hu-HU" dirty="0" smtClean="0"/>
              <a:t> </a:t>
            </a:r>
            <a:r>
              <a:rPr lang="hu-HU" dirty="0" err="1" smtClean="0"/>
              <a:t>$a</a:t>
            </a:r>
            <a:r>
              <a:rPr lang="hu-HU" dirty="0" smtClean="0"/>
              <a:t>;</a:t>
            </a:r>
          </a:p>
          <a:p>
            <a:r>
              <a:rPr lang="hu-HU" dirty="0" smtClean="0"/>
              <a:t>	</a:t>
            </a:r>
            <a:r>
              <a:rPr lang="hu-HU" dirty="0" err="1" smtClean="0"/>
              <a:t>done</a:t>
            </a:r>
            <a:r>
              <a:rPr lang="hu-HU" dirty="0" smtClean="0"/>
              <a:t>;</a:t>
            </a:r>
          </a:p>
          <a:p>
            <a:r>
              <a:rPr lang="hu-HU" dirty="0" err="1" smtClean="0"/>
              <a:t>done</a:t>
            </a:r>
            <a:r>
              <a:rPr lang="hu-HU" dirty="0" smtClean="0"/>
              <a:t>;</a:t>
            </a:r>
          </a:p>
          <a:p>
            <a:r>
              <a:rPr lang="hu-HU" dirty="0" smtClean="0"/>
              <a:t>IFS=$OLDIFS;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26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cat</a:t>
            </a:r>
            <a:r>
              <a:rPr lang="hu-HU" dirty="0" smtClean="0"/>
              <a:t> </a:t>
            </a:r>
            <a:r>
              <a:rPr lang="hu-HU" dirty="0" err="1" smtClean="0"/>
              <a:t>kutya.txt</a:t>
            </a:r>
            <a:r>
              <a:rPr lang="hu-HU" dirty="0" smtClean="0"/>
              <a:t> | </a:t>
            </a:r>
            <a:r>
              <a:rPr lang="hu-HU" dirty="0" err="1" smtClean="0"/>
              <a:t>sed</a:t>
            </a:r>
            <a:r>
              <a:rPr lang="hu-HU" dirty="0" smtClean="0"/>
              <a:t> "s/kutya/macska/g"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37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tldp.org/LDP/abs/html" TargetMode="External"/><Relationship Id="rId2" Type="http://schemas.openxmlformats.org/officeDocument/2006/relationships/hyperlink" Target="http://www.linuxconfig.org/Bash_scripting_Tutoria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it.bme.hu/~szandi/unix/index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Scriptelés</a:t>
            </a:r>
            <a:r>
              <a:rPr lang="hu-HU" dirty="0" smtClean="0"/>
              <a:t> alapok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Tóth Dániel, Szatmári Zoltán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 smtClean="0">
                <a:solidFill>
                  <a:schemeClr val="bg1"/>
                </a:solidFill>
              </a:rPr>
              <a:t>Intelligens rendszerfelügyelet</a:t>
            </a:r>
            <a:endParaRPr lang="hu-HU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Átirányítások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57232"/>
            <a:ext cx="9001156" cy="5529321"/>
          </a:xfrm>
        </p:spPr>
        <p:txBody>
          <a:bodyPr>
            <a:normAutofit/>
          </a:bodyPr>
          <a:lstStyle/>
          <a:p>
            <a:r>
              <a:rPr lang="hu-HU" dirty="0" smtClean="0"/>
              <a:t>Standard I/O, minden programnak</a:t>
            </a:r>
          </a:p>
          <a:p>
            <a:pPr lvl="1"/>
            <a:r>
              <a:rPr lang="hu-HU" dirty="0" smtClean="0"/>
              <a:t>0 – </a:t>
            </a:r>
            <a:r>
              <a:rPr lang="hu-HU" dirty="0" err="1" smtClean="0"/>
              <a:t>stdin</a:t>
            </a:r>
            <a:endParaRPr lang="hu-HU" dirty="0" smtClean="0"/>
          </a:p>
          <a:p>
            <a:pPr lvl="1"/>
            <a:r>
              <a:rPr lang="hu-HU" dirty="0" smtClean="0"/>
              <a:t>1 – </a:t>
            </a:r>
            <a:r>
              <a:rPr lang="hu-HU" dirty="0" err="1" smtClean="0"/>
              <a:t>stdout</a:t>
            </a:r>
            <a:endParaRPr lang="hu-HU" dirty="0" smtClean="0"/>
          </a:p>
          <a:p>
            <a:pPr lvl="1"/>
            <a:r>
              <a:rPr lang="hu-HU" dirty="0" smtClean="0"/>
              <a:t>2 – </a:t>
            </a:r>
            <a:r>
              <a:rPr lang="hu-HU" dirty="0" err="1" smtClean="0"/>
              <a:t>stderr</a:t>
            </a:r>
            <a:endParaRPr lang="hu-HU" dirty="0" smtClean="0"/>
          </a:p>
          <a:p>
            <a:r>
              <a:rPr lang="hu-HU" dirty="0" smtClean="0"/>
              <a:t>Átirányítás</a:t>
            </a:r>
          </a:p>
          <a:p>
            <a:pPr lvl="1"/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cat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fájlnév              </a:t>
            </a:r>
            <a:r>
              <a:rPr lang="hu-HU" sz="2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#fájl→</a:t>
            </a:r>
            <a:r>
              <a:rPr lang="hu-HU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stdout</a:t>
            </a:r>
            <a:endParaRPr lang="hu-HU" sz="2200" dirty="0" smtClean="0">
              <a:solidFill>
                <a:schemeClr val="tx1">
                  <a:lumMod val="65000"/>
                  <a:lumOff val="35000"/>
                </a:schemeClr>
              </a:solidFill>
              <a:cs typeface="Consolas" pitchFamily="49" charset="0"/>
            </a:endParaRPr>
          </a:p>
          <a:p>
            <a:pPr lvl="1"/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cat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fájlnév 2&gt;&amp;1         </a:t>
            </a:r>
            <a:r>
              <a:rPr lang="hu-HU" sz="2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</a:t>
            </a:r>
            <a:r>
              <a:rPr lang="hu-HU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stderr</a:t>
            </a:r>
            <a:r>
              <a:rPr lang="hu-HU" sz="2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→</a:t>
            </a:r>
            <a:r>
              <a:rPr lang="hu-HU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stdout</a:t>
            </a:r>
            <a:endParaRPr lang="hu-HU" sz="2200" dirty="0" smtClean="0">
              <a:solidFill>
                <a:schemeClr val="tx1">
                  <a:lumMod val="65000"/>
                  <a:lumOff val="35000"/>
                </a:schemeClr>
              </a:solidFill>
              <a:cs typeface="Consolas" pitchFamily="49" charset="0"/>
            </a:endParaRPr>
          </a:p>
          <a:p>
            <a:pPr lvl="1"/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cat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fájlnév &gt; másikfájl  </a:t>
            </a:r>
            <a:r>
              <a:rPr lang="hu-HU" sz="2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#fájl→</a:t>
            </a:r>
            <a:r>
              <a:rPr lang="hu-HU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stdout</a:t>
            </a:r>
            <a:r>
              <a:rPr lang="hu-HU" sz="2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→másikfájl</a:t>
            </a:r>
          </a:p>
          <a:p>
            <a:pPr lvl="1"/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cat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fájlnév 2&gt; másikfájl </a:t>
            </a:r>
            <a:r>
              <a:rPr lang="hu-HU" sz="2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#fájl→</a:t>
            </a:r>
            <a:r>
              <a:rPr lang="hu-HU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stdout</a:t>
            </a:r>
            <a:r>
              <a:rPr lang="hu-HU" sz="2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, </a:t>
            </a:r>
            <a:r>
              <a:rPr lang="hu-HU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stderr</a:t>
            </a:r>
            <a:r>
              <a:rPr lang="hu-HU" sz="2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→másikfájl</a:t>
            </a:r>
          </a:p>
          <a:p>
            <a:pPr lvl="1"/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cat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fájlnév &amp;&gt; másikfájl </a:t>
            </a:r>
            <a:r>
              <a:rPr lang="hu-HU" sz="2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#minden a fájlba ömlesztve</a:t>
            </a:r>
            <a:r>
              <a:rPr lang="hu-HU" sz="2200" dirty="0" smtClean="0">
                <a:cs typeface="Consolas" pitchFamily="49" charset="0"/>
              </a:rPr>
              <a:t>  </a:t>
            </a:r>
          </a:p>
          <a:p>
            <a:pPr lvl="1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Csővezetékek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sz="3000" dirty="0" err="1" smtClean="0">
                <a:latin typeface="Consolas" pitchFamily="49" charset="0"/>
                <a:cs typeface="Consolas" pitchFamily="49" charset="0"/>
              </a:rPr>
              <a:t>cat</a:t>
            </a:r>
            <a:r>
              <a:rPr lang="hu-HU" sz="3000" dirty="0" smtClean="0">
                <a:latin typeface="Consolas" pitchFamily="49" charset="0"/>
                <a:cs typeface="Consolas" pitchFamily="49" charset="0"/>
              </a:rPr>
              <a:t> fájl | </a:t>
            </a:r>
            <a:r>
              <a:rPr lang="hu-HU" sz="3000" dirty="0" err="1" smtClean="0">
                <a:latin typeface="Consolas" pitchFamily="49" charset="0"/>
                <a:cs typeface="Consolas" pitchFamily="49" charset="0"/>
              </a:rPr>
              <a:t>grep</a:t>
            </a:r>
            <a:r>
              <a:rPr lang="hu-HU" sz="3000" dirty="0" smtClean="0">
                <a:latin typeface="Consolas" pitchFamily="49" charset="0"/>
                <a:cs typeface="Consolas" pitchFamily="49" charset="0"/>
              </a:rPr>
              <a:t> 'x'</a:t>
            </a:r>
            <a:br>
              <a:rPr lang="hu-HU" sz="3000" dirty="0" smtClean="0">
                <a:latin typeface="Consolas" pitchFamily="49" charset="0"/>
                <a:cs typeface="Consolas" pitchFamily="49" charset="0"/>
              </a:rPr>
            </a:br>
            <a:r>
              <a:rPr lang="hu-HU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3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cat</a:t>
            </a:r>
            <a:r>
              <a:rPr lang="hu-HU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3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stdout-ját</a:t>
            </a:r>
            <a:r>
              <a:rPr lang="hu-HU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 a </a:t>
            </a:r>
            <a:r>
              <a:rPr lang="hu-HU" sz="3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grep</a:t>
            </a:r>
            <a:r>
              <a:rPr lang="hu-HU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3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stdin-jába</a:t>
            </a:r>
            <a:endParaRPr lang="hu-HU" sz="3000" dirty="0" smtClean="0">
              <a:solidFill>
                <a:schemeClr val="tx1">
                  <a:lumMod val="65000"/>
                  <a:lumOff val="3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Láncolhatóak az alkalmazások… DE…</a:t>
            </a:r>
          </a:p>
          <a:p>
            <a:pPr lvl="1"/>
            <a:r>
              <a:rPr lang="hu-HU" dirty="0" smtClean="0"/>
              <a:t>Formázatlan bináris adatátadás történik</a:t>
            </a:r>
          </a:p>
          <a:p>
            <a:pPr lvl="1"/>
            <a:r>
              <a:rPr lang="hu-HU" dirty="0" smtClean="0"/>
              <a:t>Gyors, de strukturált adatot nem kezel</a:t>
            </a:r>
          </a:p>
          <a:p>
            <a:pPr lvl="1"/>
            <a:r>
              <a:rPr lang="hu-HU" dirty="0" smtClean="0"/>
              <a:t>Strukturált adatot szöveges formába kell alakítani (valamilyen módon), majd a fogadó oldalon sorokra, majd azon belül mezőkre bontva feldolgozni</a:t>
            </a:r>
          </a:p>
          <a:p>
            <a:pPr lvl="1"/>
            <a:r>
              <a:rPr lang="hu-HU" dirty="0" smtClean="0"/>
              <a:t>Erre használható programok: </a:t>
            </a:r>
            <a:r>
              <a:rPr lang="hu-HU" dirty="0" err="1" smtClean="0"/>
              <a:t>cut</a:t>
            </a:r>
            <a:r>
              <a:rPr lang="hu-HU" dirty="0" smtClean="0"/>
              <a:t>, </a:t>
            </a:r>
            <a:r>
              <a:rPr lang="hu-HU" dirty="0" err="1" smtClean="0"/>
              <a:t>awk</a:t>
            </a:r>
            <a:r>
              <a:rPr lang="hu-HU" dirty="0" smtClean="0"/>
              <a:t>, </a:t>
            </a:r>
            <a:r>
              <a:rPr lang="hu-HU" dirty="0" err="1" smtClean="0"/>
              <a:t>sed</a:t>
            </a:r>
            <a:r>
              <a:rPr lang="hu-HU" dirty="0" smtClean="0"/>
              <a:t> (</a:t>
            </a:r>
            <a:r>
              <a:rPr lang="hu-HU" dirty="0" err="1" smtClean="0"/>
              <a:t>tokenizálás</a:t>
            </a:r>
            <a:r>
              <a:rPr lang="hu-HU" dirty="0" smtClean="0"/>
              <a:t>, reguláris kifejezések stb.)</a:t>
            </a:r>
          </a:p>
          <a:p>
            <a:pPr lvl="1"/>
            <a:r>
              <a:rPr lang="hu-HU" dirty="0" smtClean="0"/>
              <a:t>Erre jó a </a:t>
            </a:r>
            <a:r>
              <a:rPr lang="hu-HU" dirty="0" err="1" smtClean="0"/>
              <a:t>bash</a:t>
            </a:r>
            <a:r>
              <a:rPr lang="hu-HU" dirty="0" smtClean="0"/>
              <a:t> is, </a:t>
            </a:r>
            <a:r>
              <a:rPr lang="hu-HU" dirty="0" err="1" smtClean="0"/>
              <a:t>pl</a:t>
            </a:r>
            <a:r>
              <a:rPr lang="hu-HU" dirty="0" smtClean="0"/>
              <a:t> a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pipecmd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| 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read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$VAR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hu-HU" dirty="0" smtClean="0"/>
              <a:t>vagy 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$VAR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in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$(</a:t>
            </a:r>
            <a:r>
              <a:rPr lang="hu-HU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pipecmd</a:t>
            </a:r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hu-HU" dirty="0" smtClean="0"/>
              <a:t>konstrukciókkal</a:t>
            </a:r>
          </a:p>
          <a:p>
            <a:pPr lvl="1"/>
            <a:r>
              <a:rPr lang="hu-HU" dirty="0" smtClean="0"/>
              <a:t>Egyszerű adatszerkezeteknél még elmegy… </a:t>
            </a:r>
          </a:p>
          <a:p>
            <a:pPr lvl="2"/>
            <a:r>
              <a:rPr lang="hu-HU" dirty="0" smtClean="0"/>
              <a:t>Az emberek itt szokták értékelni a </a:t>
            </a:r>
            <a:r>
              <a:rPr lang="hu-HU" dirty="0" err="1" smtClean="0"/>
              <a:t>Powershellt</a:t>
            </a:r>
            <a:r>
              <a:rPr lang="hu-HU" dirty="0" smtClean="0"/>
              <a:t> </a:t>
            </a:r>
            <a:r>
              <a:rPr lang="hu-HU" dirty="0" smtClean="0">
                <a:sym typeface="Wingdings" pitchFamily="2" charset="2"/>
              </a:rPr>
              <a:t></a:t>
            </a:r>
            <a:endParaRPr lang="hu-HU" dirty="0" smtClean="0"/>
          </a:p>
          <a:p>
            <a:pPr lvl="1"/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Idézőjelek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„dupla” idézőjelek</a:t>
            </a:r>
          </a:p>
          <a:p>
            <a:pPr lvl="1"/>
            <a:r>
              <a:rPr lang="hu-HU" dirty="0" smtClean="0"/>
              <a:t>a </a:t>
            </a:r>
            <a:r>
              <a:rPr lang="hu-HU" dirty="0" err="1" smtClean="0"/>
              <a:t>shell</a:t>
            </a:r>
            <a:r>
              <a:rPr lang="hu-HU" dirty="0" smtClean="0"/>
              <a:t> nem értelmezi speciálisan a *, ?, [, ], {, }, ;, &lt;, &gt;, stb. karaktereket</a:t>
            </a:r>
          </a:p>
          <a:p>
            <a:pPr lvl="1"/>
            <a:r>
              <a:rPr lang="hu-HU" dirty="0" smtClean="0"/>
              <a:t>viszont működik a változókra való hivatkozás és a külső parancs kimenetének behelyettesítése</a:t>
            </a:r>
          </a:p>
          <a:p>
            <a:r>
              <a:rPr lang="hu-HU" dirty="0" smtClean="0"/>
              <a:t>Az 'aposztrófok'</a:t>
            </a:r>
          </a:p>
          <a:p>
            <a:pPr lvl="1"/>
            <a:r>
              <a:rPr lang="hu-HU" dirty="0" smtClean="0"/>
              <a:t>semmilyen speciális karaktert nem értelmez, még a dollárjelet sem</a:t>
            </a:r>
          </a:p>
          <a:p>
            <a:pPr lvl="1"/>
            <a:r>
              <a:rPr lang="hu-HU" dirty="0" smtClean="0"/>
              <a:t>Magát az aposztrófot sehogyan sem tudjuk aposztrófok közé írni, mivel a </a:t>
            </a:r>
            <a:r>
              <a:rPr lang="hu-HU" dirty="0" err="1" smtClean="0"/>
              <a:t>backslash</a:t>
            </a:r>
            <a:r>
              <a:rPr lang="hu-HU" dirty="0" smtClean="0"/>
              <a:t> is elveszíti a szokásos </a:t>
            </a:r>
            <a:r>
              <a:rPr lang="hu-HU" dirty="0" err="1" smtClean="0"/>
              <a:t>escape-funkc</a:t>
            </a:r>
            <a:r>
              <a:rPr lang="en-US" dirty="0" err="1" smtClean="0"/>
              <a:t>i</a:t>
            </a:r>
            <a:r>
              <a:rPr lang="hu-HU" dirty="0" smtClean="0"/>
              <a:t>óját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Idézőjelek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`</a:t>
            </a:r>
            <a:r>
              <a:rPr lang="hu-HU" dirty="0" err="1" smtClean="0"/>
              <a:t>backtickek</a:t>
            </a:r>
            <a:r>
              <a:rPr lang="hu-HU" dirty="0" smtClean="0"/>
              <a:t>`</a:t>
            </a:r>
          </a:p>
          <a:p>
            <a:pPr lvl="1"/>
            <a:r>
              <a:rPr lang="hu-HU" dirty="0" smtClean="0"/>
              <a:t>közé írt parancssor standard outputját a </a:t>
            </a:r>
            <a:r>
              <a:rPr lang="hu-HU" dirty="0" err="1" smtClean="0"/>
              <a:t>shell</a:t>
            </a:r>
            <a:r>
              <a:rPr lang="hu-HU" dirty="0" smtClean="0"/>
              <a:t> behelyettesíti oda, ahol a </a:t>
            </a:r>
            <a:r>
              <a:rPr lang="hu-HU" dirty="0" err="1" smtClean="0"/>
              <a:t>backtickes</a:t>
            </a:r>
            <a:r>
              <a:rPr lang="hu-HU" dirty="0" smtClean="0"/>
              <a:t> kifejezés szerepelt</a:t>
            </a:r>
          </a:p>
          <a:p>
            <a:pPr lvl="1"/>
            <a:r>
              <a:rPr lang="hu-HU" dirty="0" smtClean="0"/>
              <a:t>jobb ehelyett a $(zárójeles) alakot használni, mivel az szabadon egymásba ágyazható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Változókezelés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Környezeti változók</a:t>
            </a:r>
          </a:p>
          <a:p>
            <a:pPr lvl="1"/>
            <a:r>
              <a:rPr lang="hu-HU" dirty="0" smtClean="0"/>
              <a:t>Lehetnek beállított/beállítatlan állapotban</a:t>
            </a:r>
          </a:p>
          <a:p>
            <a:pPr lvl="1"/>
            <a:r>
              <a:rPr lang="hu-HU" dirty="0" smtClean="0"/>
              <a:t>Értékadással beállítható, akár üres </a:t>
            </a:r>
            <a:r>
              <a:rPr lang="hu-HU" dirty="0" err="1" smtClean="0"/>
              <a:t>stringre</a:t>
            </a:r>
            <a:r>
              <a:rPr lang="hu-HU" dirty="0" smtClean="0"/>
              <a:t> is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set</a:t>
            </a:r>
            <a:r>
              <a:rPr lang="hu-HU" dirty="0" err="1" smtClean="0"/>
              <a:t>-tel</a:t>
            </a:r>
            <a:r>
              <a:rPr lang="hu-HU" dirty="0" smtClean="0"/>
              <a:t> megnézhetők az éppen beállított változók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unset</a:t>
            </a:r>
            <a:r>
              <a:rPr lang="hu-HU" dirty="0" err="1" smtClean="0"/>
              <a:t>-tel</a:t>
            </a:r>
            <a:r>
              <a:rPr lang="hu-HU" dirty="0" smtClean="0"/>
              <a:t> visszatér beállítatlan állapotba</a:t>
            </a:r>
          </a:p>
          <a:p>
            <a:pPr lvl="2"/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Változókezelés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Típusok</a:t>
            </a:r>
          </a:p>
          <a:p>
            <a:pPr lvl="1"/>
            <a:r>
              <a:rPr lang="hu-HU" dirty="0" smtClean="0"/>
              <a:t>Minden változó </a:t>
            </a:r>
            <a:r>
              <a:rPr lang="hu-HU" dirty="0" err="1" smtClean="0"/>
              <a:t>stringként</a:t>
            </a:r>
            <a:r>
              <a:rPr lang="hu-HU" dirty="0" smtClean="0"/>
              <a:t> tárolódik</a:t>
            </a:r>
          </a:p>
          <a:p>
            <a:pPr lvl="1"/>
            <a:r>
              <a:rPr lang="hu-HU" dirty="0" smtClean="0"/>
              <a:t>A behelyettesítés helye alapján derül ki, hogy hogyan értelmeződik</a:t>
            </a:r>
          </a:p>
          <a:p>
            <a:pPr lvl="1"/>
            <a:r>
              <a:rPr lang="hu-HU" dirty="0" smtClean="0"/>
              <a:t>Magában illetve </a:t>
            </a:r>
            <a:r>
              <a:rPr lang="hu-HU" dirty="0">
                <a:solidFill>
                  <a:schemeClr val="accent5"/>
                </a:solidFill>
                <a:latin typeface="Lucida Console" pitchFamily="49" charset="0"/>
              </a:rPr>
              <a:t>" " </a:t>
            </a:r>
            <a:r>
              <a:rPr lang="hu-HU" dirty="0" smtClean="0"/>
              <a:t>és</a:t>
            </a:r>
            <a:r>
              <a:rPr lang="hu-HU" dirty="0" smtClean="0">
                <a:solidFill>
                  <a:schemeClr val="accent5"/>
                </a:solidFill>
                <a:latin typeface="Lucida Console" pitchFamily="49" charset="0"/>
              </a:rPr>
              <a:t> ` ` </a:t>
            </a:r>
            <a:r>
              <a:rPr lang="hu-HU" dirty="0" smtClean="0"/>
              <a:t>környezetben </a:t>
            </a:r>
            <a:r>
              <a:rPr lang="hu-HU" dirty="0" err="1" smtClean="0"/>
              <a:t>stringként</a:t>
            </a:r>
            <a:r>
              <a:rPr lang="hu-HU" dirty="0" smtClean="0"/>
              <a:t> értelmeződik</a:t>
            </a:r>
          </a:p>
          <a:p>
            <a:pPr lvl="1"/>
            <a:r>
              <a:rPr lang="hu-HU" dirty="0" smtClean="0">
                <a:latin typeface="Consolas" pitchFamily="49" charset="0"/>
                <a:cs typeface="Consolas" pitchFamily="49" charset="0"/>
              </a:rPr>
              <a:t>$(( ))</a:t>
            </a:r>
            <a:r>
              <a:rPr lang="hu-HU" dirty="0" smtClean="0"/>
              <a:t> környezetben egész számként értelmeződik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Változókezelés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#!/bin/</a:t>
            </a:r>
            <a:r>
              <a:rPr lang="hu-H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bash</a:t>
            </a:r>
            <a:endParaRPr lang="hu-HU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VAR1=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Ertek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#Értékadások</a:t>
            </a:r>
          </a:p>
          <a:p>
            <a:pPr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VAR2=4     </a:t>
            </a:r>
            <a:r>
              <a:rPr lang="hu-H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#Nincs </a:t>
            </a:r>
            <a:r>
              <a:rPr lang="hu-H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space</a:t>
            </a:r>
            <a:r>
              <a:rPr lang="hu-H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 az értékadás két oldalán!</a:t>
            </a:r>
          </a:p>
          <a:p>
            <a:pPr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var3=8</a:t>
            </a:r>
          </a:p>
          <a:p>
            <a:pPr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VAR4=3</a:t>
            </a:r>
          </a:p>
          <a:p>
            <a:pPr>
              <a:buNone/>
            </a:pP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"$</a:t>
            </a:r>
            <a:r>
              <a:rPr lang="hu-HU" sz="2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VAR1 $VAR2 $var3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"; </a:t>
            </a:r>
            <a:r>
              <a:rPr lang="hu-H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 behelyettesít</a:t>
            </a:r>
          </a:p>
          <a:p>
            <a:pPr>
              <a:buNone/>
            </a:pP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'</a:t>
            </a:r>
            <a:r>
              <a:rPr lang="hu-HU" sz="24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$VAR1 $VAR2 $var3'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 nem helyettesít be</a:t>
            </a:r>
          </a:p>
          <a:p>
            <a:pPr>
              <a:buNone/>
            </a:pP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${</a:t>
            </a:r>
            <a:r>
              <a:rPr lang="hu-HU" sz="2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VAR4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}. 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Évfolyam";</a:t>
            </a:r>
            <a:r>
              <a:rPr lang="hu-H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  # így tudunk közvetlenül karakterláncot illeszteni változó értékéhez</a:t>
            </a:r>
          </a:p>
          <a:p>
            <a:pPr>
              <a:buNone/>
            </a:pP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${</a:t>
            </a:r>
            <a:r>
              <a:rPr lang="hu-HU" sz="2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VAR1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 ${</a:t>
            </a:r>
            <a:r>
              <a:rPr lang="hu-HU" sz="2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VAR2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}${</a:t>
            </a:r>
            <a:r>
              <a:rPr lang="hu-HU" sz="2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var3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};</a:t>
            </a:r>
            <a:r>
              <a:rPr lang="hu-H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 #behelyettesít, ez 2 paraméter az </a:t>
            </a:r>
            <a:r>
              <a:rPr lang="hu-H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echo-nak</a:t>
            </a:r>
            <a:endParaRPr lang="hu-HU" sz="2400" dirty="0" smtClean="0">
              <a:solidFill>
                <a:schemeClr val="tx1">
                  <a:lumMod val="65000"/>
                  <a:lumOff val="35000"/>
                </a:schemeClr>
              </a:solidFill>
              <a:cs typeface="Consolas" pitchFamily="49" charset="0"/>
            </a:endParaRP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Változókezelés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#!/bin/</a:t>
            </a:r>
            <a:r>
              <a:rPr lang="hu-H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bash</a:t>
            </a:r>
            <a:endParaRPr lang="hu-H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${</a:t>
            </a:r>
            <a:r>
              <a:rPr lang="hu-HU" sz="20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HELLO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}; </a:t>
            </a: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 deklarálatlan változó, üres </a:t>
            </a:r>
            <a:r>
              <a:rPr lang="hu-H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stringgel</a:t>
            </a: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 helyettesíti, hacsak a 			     # környezetből nem kapott értéket</a:t>
            </a:r>
          </a:p>
          <a:p>
            <a:pPr>
              <a:buNone/>
            </a:pP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HELLO=</a:t>
            </a:r>
            <a:r>
              <a:rPr lang="hu-HU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`./</a:t>
            </a:r>
            <a:r>
              <a:rPr lang="hu-HU" sz="2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helloworld.sh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`;  	</a:t>
            </a: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#parancsot futtat, az eredményt behelyettesíti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HELLO=</a:t>
            </a:r>
            <a:r>
              <a:rPr lang="hu-HU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$(./</a:t>
            </a:r>
            <a:r>
              <a:rPr lang="hu-HU" sz="2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helloworld.sh</a:t>
            </a:r>
            <a:r>
              <a:rPr lang="hu-HU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; 	</a:t>
            </a: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#ugyanaz, mint fent</a:t>
            </a:r>
          </a:p>
          <a:p>
            <a:pPr>
              <a:buNone/>
            </a:pPr>
            <a:endParaRPr lang="hu-H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${</a:t>
            </a:r>
            <a:r>
              <a:rPr lang="hu-HU" sz="20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HELLO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}; </a:t>
            </a: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#már van értéke. </a:t>
            </a:r>
            <a:b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</a:b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#vigyázat a Hello World! </a:t>
            </a:r>
            <a:r>
              <a:rPr lang="hu-H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string</a:t>
            </a: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 2 paraméterré válik, ha nem </a:t>
            </a:r>
            <a:r>
              <a:rPr lang="hu-HU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"</a:t>
            </a: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${HELLO}</a:t>
            </a:r>
            <a:r>
              <a:rPr lang="hu-HU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 "</a:t>
            </a:r>
            <a:r>
              <a:rPr lang="hu-H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-t</a:t>
            </a: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 írunk!</a:t>
            </a:r>
          </a:p>
          <a:p>
            <a:pPr>
              <a:buNone/>
            </a:pPr>
            <a:r>
              <a:rPr lang="hu-HU" sz="2000" b="1" dirty="0" err="1" smtClean="0">
                <a:latin typeface="Consolas" pitchFamily="49" charset="0"/>
                <a:cs typeface="Consolas" pitchFamily="49" charset="0"/>
              </a:rPr>
              <a:t>unset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HELLO; </a:t>
            </a: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#már nincs értéke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Különböző idézőjelek használata</a:t>
            </a:r>
          </a:p>
          <a:p>
            <a:r>
              <a:rPr lang="hu-HU" dirty="0" smtClean="0"/>
              <a:t>Parancs kimenet behelyettesítése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Változókezelés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Környezeti változók láthatósága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környezeti változók alapból nem adódnak tovább a gyerek folyamatnak. </a:t>
            </a:r>
          </a:p>
          <a:p>
            <a:pPr lvl="1"/>
            <a:r>
              <a:rPr lang="hu-HU" dirty="0" smtClean="0"/>
              <a:t>Sima script futtatás új „gyerek” </a:t>
            </a:r>
            <a:r>
              <a:rPr lang="hu-HU" dirty="0" err="1" smtClean="0"/>
              <a:t>bash</a:t>
            </a:r>
            <a:r>
              <a:rPr lang="hu-HU" dirty="0" smtClean="0"/>
              <a:t> folyamatot indít!</a:t>
            </a:r>
          </a:p>
          <a:p>
            <a:pPr lvl="1"/>
            <a:r>
              <a:rPr lang="hu-HU" b="1" dirty="0" smtClean="0">
                <a:latin typeface="Consolas" pitchFamily="49" charset="0"/>
                <a:cs typeface="Consolas" pitchFamily="49" charset="0"/>
              </a:rPr>
              <a:t>export</a:t>
            </a:r>
            <a:r>
              <a:rPr lang="hu-HU" dirty="0" smtClean="0"/>
              <a:t> – kilistázza az öröklődő környezeti változókat</a:t>
            </a:r>
          </a:p>
          <a:p>
            <a:pPr lvl="1"/>
            <a:r>
              <a:rPr lang="hu-HU" b="1" dirty="0" smtClean="0">
                <a:latin typeface="Consolas" pitchFamily="49" charset="0"/>
                <a:cs typeface="Consolas" pitchFamily="49" charset="0"/>
              </a:rPr>
              <a:t>export</a:t>
            </a:r>
            <a:r>
              <a:rPr lang="hu-HU" dirty="0" smtClean="0"/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VALTOZONEV</a:t>
            </a:r>
            <a:r>
              <a:rPr lang="hu-HU" dirty="0" smtClean="0"/>
              <a:t> – öröklődővé teszi a változót</a:t>
            </a:r>
          </a:p>
          <a:p>
            <a:r>
              <a:rPr lang="hu-HU" dirty="0" smtClean="0"/>
              <a:t>Gyerek folyamatban beállított változók nem adódnak „felfele” a hívónak</a:t>
            </a:r>
          </a:p>
          <a:p>
            <a:pPr lvl="1"/>
            <a:r>
              <a:rPr lang="hu-HU" b="1" dirty="0" err="1" smtClean="0"/>
              <a:t>source</a:t>
            </a:r>
            <a:r>
              <a:rPr lang="hu-HU" dirty="0" smtClean="0"/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script_file</a:t>
            </a:r>
            <a:r>
              <a:rPr lang="hu-HU" dirty="0" smtClean="0"/>
              <a:t> – úgy futtatja a megadott fájl tartalmát, hogy nem indít gyerek folyamatot.</a:t>
            </a:r>
            <a:br>
              <a:rPr lang="hu-HU" dirty="0" smtClean="0"/>
            </a:br>
            <a:r>
              <a:rPr lang="hu-HU" dirty="0" smtClean="0"/>
              <a:t>Gyorsabban fut, a változók beállítva maradnak.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Műveletek automatizálása, </a:t>
            </a:r>
            <a:r>
              <a:rPr lang="hu-HU" dirty="0" err="1" smtClean="0"/>
              <a:t>scriptelés</a:t>
            </a:r>
            <a:endParaRPr lang="hu-HU" dirty="0" smtClean="0"/>
          </a:p>
          <a:p>
            <a:pPr lvl="1"/>
            <a:r>
              <a:rPr lang="hu-HU" dirty="0" smtClean="0"/>
              <a:t>Eltérések az általános programozási nyelvekhez képest</a:t>
            </a:r>
          </a:p>
          <a:p>
            <a:pPr lvl="1"/>
            <a:endParaRPr lang="hu-HU" dirty="0" smtClean="0"/>
          </a:p>
          <a:p>
            <a:r>
              <a:rPr lang="hu-HU" b="1" dirty="0" smtClean="0"/>
              <a:t>Linux alatt </a:t>
            </a:r>
            <a:r>
              <a:rPr lang="hu-HU" b="1" dirty="0" err="1" smtClean="0"/>
              <a:t>Bash</a:t>
            </a:r>
            <a:endParaRPr lang="hu-HU" b="1" dirty="0" smtClean="0"/>
          </a:p>
          <a:p>
            <a:endParaRPr lang="hu-HU" dirty="0" smtClean="0"/>
          </a:p>
          <a:p>
            <a:r>
              <a:rPr lang="hu-HU" dirty="0" smtClean="0"/>
              <a:t>Windows </a:t>
            </a:r>
            <a:r>
              <a:rPr lang="hu-HU" dirty="0" err="1" smtClean="0"/>
              <a:t>PowerShell</a:t>
            </a:r>
            <a:r>
              <a:rPr lang="hu-HU" dirty="0" smtClean="0"/>
              <a:t> (következő óra)</a:t>
            </a:r>
          </a:p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Tömbök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sz="3600" dirty="0" smtClean="0"/>
              <a:t>Használhatunk tömböket</a:t>
            </a:r>
          </a:p>
          <a:p>
            <a:endParaRPr lang="hu-HU" sz="24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ARRAYVAR=(ERTEK1 Ertek2 </a:t>
            </a:r>
            <a:r>
              <a:rPr lang="hu-HU" sz="2800" dirty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28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Ertek3</a:t>
            </a:r>
            <a:r>
              <a:rPr lang="hu-HU" sz="2800" dirty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hu-HU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hu-H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#értékadás #felsorolással</a:t>
            </a:r>
          </a:p>
          <a:p>
            <a:pPr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OTHERARRAY[5]=</a:t>
            </a:r>
            <a:r>
              <a:rPr lang="hu-HU" sz="28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800" dirty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28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Ertek4</a:t>
            </a:r>
            <a:r>
              <a:rPr lang="hu-HU" sz="2800" dirty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"; </a:t>
            </a:r>
            <a:r>
              <a:rPr lang="hu-H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#értékadás konkrét indexre, ritka tömb</a:t>
            </a:r>
          </a:p>
          <a:p>
            <a:pPr>
              <a:buNone/>
            </a:pPr>
            <a:endParaRPr lang="hu-HU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8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800" dirty="0">
                <a:latin typeface="Consolas" pitchFamily="49" charset="0"/>
                <a:cs typeface="Consolas" pitchFamily="49" charset="0"/>
              </a:rPr>
              <a:t>"</a:t>
            </a:r>
            <a:r>
              <a:rPr lang="hu-HU" sz="28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elemszám: ${#ARRAYVAR[@]}</a:t>
            </a:r>
            <a:r>
              <a:rPr lang="hu-HU" sz="2800" dirty="0">
                <a:latin typeface="Consolas" pitchFamily="49" charset="0"/>
                <a:cs typeface="Consolas" pitchFamily="49" charset="0"/>
              </a:rPr>
              <a:t> ";</a:t>
            </a:r>
            <a:endParaRPr lang="hu-HU" sz="2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8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800" dirty="0">
                <a:latin typeface="Consolas" pitchFamily="49" charset="0"/>
                <a:cs typeface="Consolas" pitchFamily="49" charset="0"/>
              </a:rPr>
              <a:t>"</a:t>
            </a:r>
            <a:r>
              <a:rPr lang="hu-HU" sz="28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első elem $ARRAYVAR</a:t>
            </a:r>
            <a:r>
              <a:rPr lang="hu-HU" sz="2800" dirty="0">
                <a:latin typeface="Consolas" pitchFamily="49" charset="0"/>
                <a:cs typeface="Consolas" pitchFamily="49" charset="0"/>
              </a:rPr>
              <a:t>";</a:t>
            </a:r>
            <a:endParaRPr lang="hu-HU" sz="2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hu-HU" sz="2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</a:t>
            </a:r>
            <a:r>
              <a:rPr lang="hu-HU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for</a:t>
            </a:r>
            <a:r>
              <a:rPr lang="hu-H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 ciklus az összes elemre, figyeljünk a ;</a:t>
            </a:r>
            <a:r>
              <a:rPr lang="hu-HU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-k</a:t>
            </a:r>
            <a:r>
              <a:rPr lang="hu-H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 helyére! </a:t>
            </a:r>
            <a:br>
              <a:rPr lang="hu-H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</a:br>
            <a:r>
              <a:rPr lang="hu-H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#Ritka tömbnél így nem működik!</a:t>
            </a:r>
          </a:p>
          <a:p>
            <a:pPr>
              <a:buNone/>
            </a:pPr>
            <a:r>
              <a:rPr lang="hu-HU" sz="2800" b="1" dirty="0" err="1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((i=0;i&lt;</a:t>
            </a:r>
            <a:r>
              <a:rPr lang="hu-HU" sz="28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${#ARRAYVAR[@]}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;i++));</a:t>
            </a:r>
          </a:p>
          <a:p>
            <a:pPr>
              <a:buNone/>
            </a:pPr>
            <a:r>
              <a:rPr lang="hu-HU" sz="2800" b="1" dirty="0" err="1" smtClean="0">
                <a:latin typeface="Consolas" pitchFamily="49" charset="0"/>
                <a:cs typeface="Consolas" pitchFamily="49" charset="0"/>
              </a:rPr>
              <a:t>do</a:t>
            </a:r>
            <a:endParaRPr lang="hu-HU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8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800" dirty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"${</a:t>
            </a:r>
            <a:r>
              <a:rPr lang="hu-HU" sz="28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ARRAYVAR[</a:t>
            </a:r>
            <a:r>
              <a:rPr lang="hu-HU" sz="2800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$i</a:t>
            </a:r>
            <a:r>
              <a:rPr lang="hu-HU" sz="28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]}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";</a:t>
            </a:r>
          </a:p>
          <a:p>
            <a:pPr>
              <a:buNone/>
            </a:pPr>
            <a:r>
              <a:rPr lang="hu-HU" sz="2800" b="1" dirty="0" err="1" smtClean="0">
                <a:latin typeface="Consolas" pitchFamily="49" charset="0"/>
                <a:cs typeface="Consolas" pitchFamily="49" charset="0"/>
              </a:rPr>
              <a:t>done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„Mágikus” változók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Néhány változónak speciális jelentése van</a:t>
            </a:r>
          </a:p>
          <a:p>
            <a:r>
              <a:rPr lang="hu-HU" dirty="0" smtClean="0"/>
              <a:t>Bemenő paraméterek</a:t>
            </a:r>
          </a:p>
          <a:p>
            <a:pPr lvl="1"/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$1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$2</a:t>
            </a:r>
            <a:r>
              <a:rPr lang="hu-HU" dirty="0" smtClean="0"/>
              <a:t> … - script indításakor bemenő paraméterek</a:t>
            </a:r>
          </a:p>
          <a:p>
            <a:pPr lvl="1"/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$#</a:t>
            </a:r>
            <a:r>
              <a:rPr lang="hu-HU" dirty="0" smtClean="0"/>
              <a:t> - paraméterek száma</a:t>
            </a:r>
          </a:p>
          <a:p>
            <a:pPr lvl="1"/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$@</a:t>
            </a:r>
            <a:r>
              <a:rPr lang="hu-HU" dirty="0" smtClean="0"/>
              <a:t> - az összes paraméter egy tömbben</a:t>
            </a:r>
          </a:p>
          <a:p>
            <a:r>
              <a:rPr lang="hu-HU" dirty="0" smtClean="0"/>
              <a:t>Előző parancs</a:t>
            </a:r>
          </a:p>
          <a:p>
            <a:pPr lvl="1"/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$?</a:t>
            </a:r>
            <a:r>
              <a:rPr lang="hu-HU" dirty="0" smtClean="0"/>
              <a:t> – legutóbbi futtatott parancs visszatérési értéke</a:t>
            </a:r>
          </a:p>
          <a:p>
            <a:pPr lvl="1"/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$!</a:t>
            </a:r>
            <a:r>
              <a:rPr lang="hu-HU" dirty="0" smtClean="0"/>
              <a:t> – legutóbbi háttérben indított folyamat </a:t>
            </a:r>
            <a:r>
              <a:rPr lang="hu-HU" dirty="0" err="1" smtClean="0"/>
              <a:t>PID-je</a:t>
            </a:r>
            <a:endParaRPr lang="hu-HU" dirty="0" smtClean="0"/>
          </a:p>
          <a:p>
            <a:pPr lvl="1"/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$$</a:t>
            </a:r>
            <a:r>
              <a:rPr lang="hu-HU" dirty="0" smtClean="0"/>
              <a:t> - éppen futó </a:t>
            </a:r>
            <a:r>
              <a:rPr lang="hu-HU" dirty="0" err="1" smtClean="0"/>
              <a:t>shell</a:t>
            </a:r>
            <a:r>
              <a:rPr lang="hu-HU" dirty="0" smtClean="0"/>
              <a:t> </a:t>
            </a:r>
            <a:r>
              <a:rPr lang="hu-HU" dirty="0" err="1" smtClean="0"/>
              <a:t>PID-je</a:t>
            </a:r>
            <a:endParaRPr lang="hu-HU" dirty="0" smtClean="0"/>
          </a:p>
          <a:p>
            <a:r>
              <a:rPr lang="hu-HU" dirty="0" smtClean="0"/>
              <a:t>Mezőelválasztó karakter</a:t>
            </a:r>
          </a:p>
          <a:p>
            <a:pPr lvl="1"/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$IFS </a:t>
            </a:r>
            <a:r>
              <a:rPr lang="hu-HU" dirty="0" smtClean="0"/>
              <a:t>– ennek az értéke alapján automatikusan darabolja  a </a:t>
            </a:r>
            <a:r>
              <a:rPr lang="hu-HU" dirty="0" err="1" smtClean="0"/>
              <a:t>stringeket</a:t>
            </a:r>
            <a:r>
              <a:rPr lang="hu-HU" dirty="0" smtClean="0"/>
              <a:t> külön paraméterekké</a:t>
            </a:r>
          </a:p>
          <a:p>
            <a:pPr lvl="1"/>
            <a:r>
              <a:rPr lang="hu-HU" dirty="0" smtClean="0"/>
              <a:t>Alapból az IFS értéke minden </a:t>
            </a:r>
            <a:r>
              <a:rPr lang="hu-HU" dirty="0" err="1" smtClean="0"/>
              <a:t>whitespace</a:t>
            </a:r>
            <a:r>
              <a:rPr lang="hu-HU" dirty="0" smtClean="0"/>
              <a:t> </a:t>
            </a:r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” ” ”\n” ”\t”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Visszatérési érték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Minden parancsnak van visszatérési értéke</a:t>
            </a:r>
          </a:p>
          <a:p>
            <a:pPr lvl="1"/>
            <a:r>
              <a:rPr lang="hu-HU" dirty="0" smtClean="0"/>
              <a:t>Következtethetünk belőle a lefutás eredményére</a:t>
            </a:r>
          </a:p>
          <a:p>
            <a:pPr lvl="1"/>
            <a:endParaRPr lang="hu-HU" dirty="0" smtClean="0"/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TEMPERATURE=`./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getTemperature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`;</a:t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b="1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[ $TEMPERATURE –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gt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30 ]; </a:t>
            </a:r>
            <a:r>
              <a:rPr lang="hu-HU" sz="2000" b="1" dirty="0" err="1" smtClean="0">
                <a:latin typeface="Consolas" pitchFamily="49" charset="0"/>
                <a:cs typeface="Consolas" pitchFamily="49" charset="0"/>
              </a:rPr>
              <a:t>then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20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Hot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";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2000" b="1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2;</a:t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b="1" dirty="0" err="1" smtClean="0">
                <a:latin typeface="Consolas" pitchFamily="49" charset="0"/>
                <a:cs typeface="Consolas" pitchFamily="49" charset="0"/>
              </a:rPr>
              <a:t>elif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[ $TEMPERATURE –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gt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25 ]; </a:t>
            </a:r>
            <a:r>
              <a:rPr lang="hu-HU" sz="2000" b="1" dirty="0" err="1" smtClean="0">
                <a:latin typeface="Consolas" pitchFamily="49" charset="0"/>
                <a:cs typeface="Consolas" pitchFamily="49" charset="0"/>
              </a:rPr>
              <a:t>then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2000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Warm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";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2000" b="1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1;</a:t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b="1" dirty="0" err="1" smtClean="0">
                <a:latin typeface="Consolas" pitchFamily="49" charset="0"/>
                <a:cs typeface="Consolas" pitchFamily="49" charset="0"/>
              </a:rPr>
              <a:t>else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20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Ok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";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2000" b="1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0;</a:t>
            </a:r>
            <a:br>
              <a:rPr lang="hu-HU" sz="2000" dirty="0" smtClean="0">
                <a:latin typeface="Consolas" pitchFamily="49" charset="0"/>
                <a:cs typeface="Consolas" pitchFamily="49" charset="0"/>
              </a:rPr>
            </a:br>
            <a:r>
              <a:rPr lang="hu-HU" sz="2000" b="1" dirty="0" smtClean="0">
                <a:latin typeface="Consolas" pitchFamily="49" charset="0"/>
                <a:cs typeface="Consolas" pitchFamily="49" charset="0"/>
              </a:rPr>
              <a:t>fi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Weboldal másoló script</a:t>
            </a:r>
          </a:p>
          <a:p>
            <a:pPr lvl="1"/>
            <a:r>
              <a:rPr lang="hu-HU" dirty="0" err="1" smtClean="0"/>
              <a:t>wget</a:t>
            </a:r>
            <a:r>
              <a:rPr lang="hu-HU" dirty="0" smtClean="0"/>
              <a:t> parancs használata</a:t>
            </a:r>
          </a:p>
          <a:p>
            <a:pPr lvl="1"/>
            <a:r>
              <a:rPr lang="hu-HU" dirty="0" smtClean="0"/>
              <a:t>man használata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Visszatérési érték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23</a:t>
            </a:fld>
            <a:endParaRPr lang="hu-H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Fájlnév kiegészítés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Szokásos fájlnév-minta kiegészítő karakterek</a:t>
            </a:r>
          </a:p>
          <a:p>
            <a:pPr lvl="1"/>
            <a:r>
              <a:rPr lang="hu-HU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hu-HU" dirty="0" smtClean="0"/>
              <a:t> - tetszőleges </a:t>
            </a:r>
            <a:r>
              <a:rPr lang="hu-HU" dirty="0" err="1" smtClean="0"/>
              <a:t>string</a:t>
            </a:r>
            <a:endParaRPr lang="hu-HU" dirty="0" smtClean="0"/>
          </a:p>
          <a:p>
            <a:pPr lvl="1"/>
            <a:r>
              <a:rPr lang="hu-HU" dirty="0" smtClean="0">
                <a:latin typeface="Consolas" pitchFamily="49" charset="0"/>
                <a:cs typeface="Consolas" pitchFamily="49" charset="0"/>
              </a:rPr>
              <a:t>?</a:t>
            </a:r>
            <a:r>
              <a:rPr lang="hu-HU" dirty="0" smtClean="0"/>
              <a:t> – egy karakter</a:t>
            </a:r>
            <a:br>
              <a:rPr lang="hu-HU" dirty="0" smtClean="0"/>
            </a:br>
            <a:endParaRPr lang="hu-HU" dirty="0" smtClean="0"/>
          </a:p>
          <a:p>
            <a:r>
              <a:rPr lang="hu-HU" dirty="0" smtClean="0"/>
              <a:t>Egyik megoldás:</a:t>
            </a:r>
            <a:br>
              <a:rPr lang="hu-HU" dirty="0" smtClean="0"/>
            </a:br>
            <a:r>
              <a:rPr lang="hu-HU" dirty="0" smtClean="0">
                <a:latin typeface="Consolas" pitchFamily="49" charset="0"/>
                <a:cs typeface="Consolas" pitchFamily="49" charset="0"/>
              </a:rPr>
              <a:t>SHFILES=*.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sh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# behelyettesítődik fájlnevekre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$SHFILES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# egy </a:t>
            </a:r>
            <a:r>
              <a:rPr lang="hu-H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stringben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 összes fájl neve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a 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in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$SHFILES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do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# vigyázat, ha fájlnévben $IFS karakter van,</a:t>
            </a:r>
            <a:b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</a:b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 # akkor ott elválasztja!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hu-HU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"</a:t>
            </a:r>
            <a:r>
              <a:rPr lang="hu-HU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$a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";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done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endParaRPr lang="hu-HU" dirty="0" smtClean="0"/>
          </a:p>
          <a:p>
            <a:r>
              <a:rPr lang="hu-HU" dirty="0" smtClean="0"/>
              <a:t>Másik megoldás (újsor karakternél vág, nem pedig </a:t>
            </a:r>
            <a:r>
              <a:rPr lang="hu-HU" dirty="0" err="1" smtClean="0"/>
              <a:t>$IFS-nél</a:t>
            </a:r>
            <a:r>
              <a:rPr lang="hu-HU" dirty="0" smtClean="0"/>
              <a:t>):</a:t>
            </a:r>
            <a:br>
              <a:rPr lang="hu-HU" dirty="0" smtClean="0"/>
            </a:br>
            <a:r>
              <a:rPr lang="hu-HU" dirty="0" err="1" smtClean="0">
                <a:latin typeface="Consolas" pitchFamily="49" charset="0"/>
                <a:cs typeface="Consolas" pitchFamily="49" charset="0"/>
              </a:rPr>
              <a:t>ls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*.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sh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| 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read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line; 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do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"</a:t>
            </a:r>
            <a:r>
              <a:rPr lang="hu-HU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$line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";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done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String</a:t>
            </a:r>
            <a:r>
              <a:rPr lang="hu-HU" dirty="0" smtClean="0"/>
              <a:t> darabolás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VAR='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:bar: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cuc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: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mak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'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# darabolás </a:t>
            </a:r>
            <a:r>
              <a:rPr lang="hu-H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IFS-sel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>
                <a:latin typeface="Consolas" pitchFamily="49" charset="0"/>
                <a:cs typeface="Consolas" pitchFamily="49" charset="0"/>
              </a:rPr>
              <a:t>OLDIFS=</a:t>
            </a:r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$IFS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#sosem árt elmenteni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hu-HU" dirty="0" smtClean="0">
                <a:latin typeface="Consolas" pitchFamily="49" charset="0"/>
                <a:cs typeface="Consolas" pitchFamily="49" charset="0"/>
              </a:rPr>
              <a:t>IFS='</a:t>
            </a:r>
            <a:r>
              <a:rPr lang="hu-HU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:'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a 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in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$VAR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do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"</a:t>
            </a:r>
            <a:r>
              <a:rPr lang="hu-HU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$a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"; 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done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hu-HU" dirty="0" smtClean="0">
                <a:latin typeface="Consolas" pitchFamily="49" charset="0"/>
                <a:cs typeface="Consolas" pitchFamily="49" charset="0"/>
              </a:rPr>
              <a:t>IFS=</a:t>
            </a:r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$OLDIFS  </a:t>
            </a: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 ne felejtsük el visszaállítani</a:t>
            </a:r>
            <a:b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</a:br>
            <a:r>
              <a:rPr lang="hu-HU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onsolas" pitchFamily="49" charset="0"/>
              </a:rPr>
              <a:t># darabolás mintaillesztéssel</a:t>
            </a:r>
            <a:b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onsolas" pitchFamily="49" charset="0"/>
              </a:rPr>
            </a:b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onsolas" pitchFamily="49" charset="0"/>
              </a:rPr>
              <a:t># levágja amire illeszkedik a minta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hu-HU" sz="2600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6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${VAR</a:t>
            </a:r>
            <a:r>
              <a:rPr lang="hu-HU" sz="2600" dirty="0" smtClean="0">
                <a:latin typeface="Consolas" pitchFamily="49" charset="0"/>
                <a:cs typeface="Consolas" pitchFamily="49" charset="0"/>
              </a:rPr>
              <a:t>#</a:t>
            </a:r>
            <a:r>
              <a:rPr lang="hu-HU" sz="26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*:</a:t>
            </a:r>
            <a:r>
              <a:rPr lang="hu-HU" sz="26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}</a:t>
            </a:r>
            <a:r>
              <a:rPr lang="hu-HU" sz="2600" dirty="0" smtClean="0">
                <a:latin typeface="Consolas" pitchFamily="49" charset="0"/>
                <a:cs typeface="Consolas" pitchFamily="49" charset="0"/>
              </a:rPr>
              <a:t>;  </a:t>
            </a: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 legnagyobb </a:t>
            </a:r>
            <a:r>
              <a:rPr lang="hu-HU" sz="2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postfixet</a:t>
            </a: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 tartja meg :bar:</a:t>
            </a:r>
            <a:r>
              <a:rPr lang="hu-HU" sz="2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cuc</a:t>
            </a: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:</a:t>
            </a:r>
            <a:r>
              <a:rPr lang="hu-HU" sz="2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mak</a:t>
            </a:r>
            <a:r>
              <a:rPr lang="hu-HU" sz="26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600" dirty="0" smtClean="0">
                <a:latin typeface="Consolas" pitchFamily="49" charset="0"/>
                <a:cs typeface="Consolas" pitchFamily="49" charset="0"/>
              </a:rPr>
            </a:br>
            <a:r>
              <a:rPr lang="hu-HU" sz="2600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6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${VAR</a:t>
            </a:r>
            <a:r>
              <a:rPr lang="hu-HU" sz="2600" dirty="0" smtClean="0">
                <a:latin typeface="Consolas" pitchFamily="49" charset="0"/>
                <a:cs typeface="Consolas" pitchFamily="49" charset="0"/>
              </a:rPr>
              <a:t>##</a:t>
            </a:r>
            <a:r>
              <a:rPr lang="hu-HU" sz="26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*:</a:t>
            </a:r>
            <a:r>
              <a:rPr lang="hu-HU" sz="26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}</a:t>
            </a:r>
            <a:r>
              <a:rPr lang="hu-HU" sz="26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 legkisebb </a:t>
            </a:r>
            <a:r>
              <a:rPr lang="hu-HU" sz="2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postfixet</a:t>
            </a: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 tartja meg :</a:t>
            </a:r>
            <a:r>
              <a:rPr lang="hu-HU" sz="2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mak</a:t>
            </a: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hu-HU" sz="2600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6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${VAR</a:t>
            </a:r>
            <a:r>
              <a:rPr lang="hu-HU" sz="2600" dirty="0" smtClean="0">
                <a:latin typeface="Consolas" pitchFamily="49" charset="0"/>
                <a:cs typeface="Consolas" pitchFamily="49" charset="0"/>
              </a:rPr>
              <a:t>%</a:t>
            </a:r>
            <a:r>
              <a:rPr lang="hu-HU" sz="26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:*</a:t>
            </a:r>
            <a:r>
              <a:rPr lang="hu-HU" sz="26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}</a:t>
            </a:r>
            <a:r>
              <a:rPr lang="hu-HU" sz="2600" dirty="0" smtClean="0">
                <a:latin typeface="Consolas" pitchFamily="49" charset="0"/>
                <a:cs typeface="Consolas" pitchFamily="49" charset="0"/>
              </a:rPr>
              <a:t>;  </a:t>
            </a: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onsolas" pitchFamily="49" charset="0"/>
              </a:rPr>
              <a:t># </a:t>
            </a: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legnagyobb </a:t>
            </a:r>
            <a:r>
              <a:rPr lang="hu-HU" sz="2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prefixet</a:t>
            </a: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 tartja meg </a:t>
            </a:r>
            <a:r>
              <a:rPr lang="hu-HU" sz="2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foo</a:t>
            </a: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:bar:</a:t>
            </a:r>
            <a:r>
              <a:rPr lang="hu-HU" sz="2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cuc</a:t>
            </a: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:</a:t>
            </a:r>
            <a:r>
              <a:rPr lang="hu-HU" sz="26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600" dirty="0" smtClean="0">
                <a:latin typeface="Consolas" pitchFamily="49" charset="0"/>
                <a:cs typeface="Consolas" pitchFamily="49" charset="0"/>
              </a:rPr>
            </a:br>
            <a:r>
              <a:rPr lang="hu-HU" sz="2600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6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${VAR</a:t>
            </a:r>
            <a:r>
              <a:rPr lang="hu-HU" sz="2600" dirty="0" smtClean="0">
                <a:latin typeface="Consolas" pitchFamily="49" charset="0"/>
                <a:cs typeface="Consolas" pitchFamily="49" charset="0"/>
              </a:rPr>
              <a:t>%%</a:t>
            </a:r>
            <a:r>
              <a:rPr lang="hu-HU" sz="26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:*</a:t>
            </a:r>
            <a:r>
              <a:rPr lang="hu-HU" sz="26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}</a:t>
            </a:r>
            <a:r>
              <a:rPr lang="hu-HU" sz="26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 legkisebb </a:t>
            </a:r>
            <a:r>
              <a:rPr lang="hu-HU" sz="2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prefixet</a:t>
            </a: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 tartja meg </a:t>
            </a:r>
            <a:r>
              <a:rPr lang="hu-HU" sz="2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foo</a:t>
            </a: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:</a:t>
            </a:r>
            <a:endParaRPr lang="hu-HU" sz="2600" dirty="0" smtClean="0"/>
          </a:p>
          <a:p>
            <a:r>
              <a:rPr lang="hu-HU" dirty="0" smtClean="0"/>
              <a:t>Bonyolultabb esetekre: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cut</a:t>
            </a:r>
            <a:r>
              <a:rPr lang="hu-HU" dirty="0" smtClean="0"/>
              <a:t>, </a:t>
            </a:r>
            <a:r>
              <a:rPr lang="hu-HU" dirty="0" err="1" smtClean="0"/>
              <a:t>a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wk</a:t>
            </a:r>
            <a:r>
              <a:rPr lang="hu-HU" dirty="0" smtClean="0"/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sed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Header</a:t>
            </a:r>
            <a:r>
              <a:rPr lang="hu-HU" dirty="0" smtClean="0"/>
              <a:t> fájlok vizsgálata</a:t>
            </a:r>
          </a:p>
          <a:p>
            <a:pPr lvl="1"/>
            <a:r>
              <a:rPr lang="hu-HU" dirty="0" smtClean="0">
                <a:latin typeface="Consolas" pitchFamily="49" charset="0"/>
              </a:rPr>
              <a:t>#</a:t>
            </a:r>
            <a:r>
              <a:rPr lang="hu-HU" dirty="0" err="1" smtClean="0">
                <a:latin typeface="Consolas" pitchFamily="49" charset="0"/>
              </a:rPr>
              <a:t>define</a:t>
            </a:r>
            <a:r>
              <a:rPr lang="hu-HU" dirty="0" smtClean="0">
                <a:latin typeface="Consolas" pitchFamily="49" charset="0"/>
              </a:rPr>
              <a:t> </a:t>
            </a:r>
            <a:r>
              <a:rPr lang="hu-HU" dirty="0" smtClean="0"/>
              <a:t>sorok kigyűjtése</a:t>
            </a:r>
          </a:p>
          <a:p>
            <a:r>
              <a:rPr lang="hu-HU" dirty="0" smtClean="0"/>
              <a:t>$IFS elválasztó karakter használata</a:t>
            </a:r>
          </a:p>
          <a:p>
            <a:pPr lvl="1"/>
            <a:r>
              <a:rPr lang="hu-HU" dirty="0" smtClean="0"/>
              <a:t>/</a:t>
            </a:r>
            <a:r>
              <a:rPr lang="hu-HU" dirty="0" err="1" smtClean="0"/>
              <a:t>etc</a:t>
            </a:r>
            <a:r>
              <a:rPr lang="hu-HU" dirty="0" smtClean="0"/>
              <a:t>/</a:t>
            </a:r>
            <a:r>
              <a:rPr lang="hu-HU" dirty="0" err="1" smtClean="0"/>
              <a:t>passwd</a:t>
            </a:r>
            <a:r>
              <a:rPr lang="hu-HU" dirty="0" smtClean="0"/>
              <a:t> fájl feldolgozása</a:t>
            </a:r>
          </a:p>
          <a:p>
            <a:pPr lvl="1"/>
            <a:r>
              <a:rPr lang="hu-HU" dirty="0" smtClean="0"/>
              <a:t>Azon felhasználók adatainak kigyűjtése, melyek </a:t>
            </a:r>
            <a:r>
              <a:rPr lang="hu-HU" dirty="0" smtClean="0">
                <a:latin typeface="Consolas" pitchFamily="49" charset="0"/>
              </a:rPr>
              <a:t>/bin/</a:t>
            </a:r>
            <a:r>
              <a:rPr lang="hu-HU" dirty="0" err="1" smtClean="0">
                <a:latin typeface="Consolas" pitchFamily="49" charset="0"/>
              </a:rPr>
              <a:t>sh</a:t>
            </a:r>
            <a:r>
              <a:rPr lang="hu-HU" dirty="0" smtClean="0">
                <a:latin typeface="Consolas" pitchFamily="49" charset="0"/>
              </a:rPr>
              <a:t> </a:t>
            </a:r>
            <a:r>
              <a:rPr lang="hu-HU" dirty="0" smtClean="0"/>
              <a:t>login </a:t>
            </a:r>
            <a:r>
              <a:rPr lang="hu-HU" dirty="0" err="1" smtClean="0"/>
              <a:t>shell-t</a:t>
            </a:r>
            <a:r>
              <a:rPr lang="hu-HU" dirty="0" smtClean="0"/>
              <a:t> használnak.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Fájlnév kiegészítés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26</a:t>
            </a:fld>
            <a:endParaRPr lang="hu-H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Elágazás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Példa:</a:t>
            </a:r>
            <a:br>
              <a:rPr lang="hu-HU" dirty="0" smtClean="0"/>
            </a:b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NUM1=$1;</a:t>
            </a:r>
            <a:br>
              <a:rPr lang="hu-HU" sz="2400" dirty="0" smtClean="0">
                <a:latin typeface="Consolas" pitchFamily="49" charset="0"/>
                <a:cs typeface="Consolas" pitchFamily="49" charset="0"/>
              </a:rPr>
            </a:b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NUM2=$2;</a:t>
            </a:r>
            <a:br>
              <a:rPr lang="hu-HU" sz="2400" dirty="0" smtClean="0">
                <a:latin typeface="Consolas" pitchFamily="49" charset="0"/>
                <a:cs typeface="Consolas" pitchFamily="49" charset="0"/>
              </a:rPr>
            </a:b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[ $NUM1 –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eq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$NUM2 ]; 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then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400" dirty="0" smtClean="0">
                <a:latin typeface="Consolas" pitchFamily="49" charset="0"/>
                <a:cs typeface="Consolas" pitchFamily="49" charset="0"/>
              </a:rPr>
            </a:b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"$</a:t>
            </a:r>
            <a:r>
              <a:rPr lang="hu-HU" sz="2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NUM1 egyenlő $NUM2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";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400" dirty="0" smtClean="0">
                <a:latin typeface="Consolas" pitchFamily="49" charset="0"/>
                <a:cs typeface="Consolas" pitchFamily="49" charset="0"/>
              </a:rPr>
            </a:b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elif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[ $NUM1 –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gt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$NUM2 ]; 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then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400" dirty="0" smtClean="0">
                <a:latin typeface="Consolas" pitchFamily="49" charset="0"/>
                <a:cs typeface="Consolas" pitchFamily="49" charset="0"/>
              </a:rPr>
            </a:b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"$</a:t>
            </a:r>
            <a:r>
              <a:rPr lang="hu-HU" sz="2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NUM1 nagyobb, mint $NUM2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";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400" dirty="0" smtClean="0">
                <a:latin typeface="Consolas" pitchFamily="49" charset="0"/>
                <a:cs typeface="Consolas" pitchFamily="49" charset="0"/>
              </a:rPr>
            </a:b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else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400" dirty="0" smtClean="0">
                <a:latin typeface="Consolas" pitchFamily="49" charset="0"/>
                <a:cs typeface="Consolas" pitchFamily="49" charset="0"/>
              </a:rPr>
            </a:b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"$</a:t>
            </a:r>
            <a:r>
              <a:rPr lang="hu-HU" sz="2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NUM1 kisebb, mint $NUM2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";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400" dirty="0" smtClean="0">
                <a:latin typeface="Consolas" pitchFamily="49" charset="0"/>
                <a:cs typeface="Consolas" pitchFamily="49" charset="0"/>
              </a:rPr>
            </a:b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fi</a:t>
            </a:r>
            <a:br>
              <a:rPr lang="hu-HU" sz="2400" b="1" dirty="0" smtClean="0">
                <a:latin typeface="Consolas" pitchFamily="49" charset="0"/>
                <a:cs typeface="Consolas" pitchFamily="49" charset="0"/>
              </a:rPr>
            </a:br>
            <a:endParaRPr lang="hu-HU" sz="24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2800" dirty="0" smtClean="0">
                <a:latin typeface="+mj-lt"/>
              </a:rPr>
              <a:t>A </a:t>
            </a:r>
            <a:r>
              <a:rPr lang="hu-HU" sz="2800" dirty="0" smtClean="0">
                <a:latin typeface="Lucida Console" pitchFamily="49" charset="0"/>
              </a:rPr>
              <a:t>[</a:t>
            </a:r>
            <a:r>
              <a:rPr lang="hu-HU" sz="2800" dirty="0" smtClean="0">
                <a:latin typeface="+mj-lt"/>
              </a:rPr>
              <a:t> </a:t>
            </a:r>
            <a:r>
              <a:rPr lang="hu-HU" sz="2800" dirty="0" err="1" smtClean="0">
                <a:latin typeface="+mj-lt"/>
              </a:rPr>
              <a:t>a</a:t>
            </a:r>
            <a:r>
              <a:rPr lang="hu-HU" sz="2800" dirty="0" smtClean="0">
                <a:latin typeface="+mj-lt"/>
              </a:rPr>
              <a:t> test program neve (igen ez egy program neve </a:t>
            </a:r>
            <a:r>
              <a:rPr lang="hu-HU" sz="2800" dirty="0" smtClean="0">
                <a:latin typeface="+mj-lt"/>
                <a:sym typeface="Wingdings" pitchFamily="2" charset="2"/>
              </a:rPr>
              <a:t>)</a:t>
            </a:r>
          </a:p>
          <a:p>
            <a:pPr lvl="1"/>
            <a:r>
              <a:rPr lang="hu-HU" dirty="0" smtClean="0">
                <a:latin typeface="+mj-lt"/>
              </a:rPr>
              <a:t>Lásd: </a:t>
            </a:r>
            <a:r>
              <a:rPr lang="hu-HU" sz="2400" dirty="0" smtClean="0">
                <a:latin typeface="Lucida Console" pitchFamily="49" charset="0"/>
              </a:rPr>
              <a:t>man test</a:t>
            </a:r>
            <a:r>
              <a:rPr lang="hu-HU" sz="2400" dirty="0" smtClean="0">
                <a:latin typeface="+mj-lt"/>
              </a:rPr>
              <a:t> </a:t>
            </a:r>
            <a:r>
              <a:rPr lang="hu-HU" dirty="0" smtClean="0">
                <a:latin typeface="+mj-lt"/>
              </a:rPr>
              <a:t>a lehetséges paraméterezésre</a:t>
            </a:r>
          </a:p>
          <a:p>
            <a:pPr lvl="1"/>
            <a:r>
              <a:rPr lang="hu-HU" dirty="0" smtClean="0">
                <a:latin typeface="+mj-lt"/>
              </a:rPr>
              <a:t>Figyeljünk a </a:t>
            </a:r>
            <a:r>
              <a:rPr lang="hu-HU" dirty="0" err="1" smtClean="0">
                <a:latin typeface="+mj-lt"/>
              </a:rPr>
              <a:t>space-ek</a:t>
            </a:r>
            <a:r>
              <a:rPr lang="hu-HU" dirty="0" smtClean="0">
                <a:latin typeface="+mj-lt"/>
              </a:rPr>
              <a:t> megfelelő helyére!</a:t>
            </a:r>
          </a:p>
          <a:p>
            <a:pPr lvl="1"/>
            <a:r>
              <a:rPr lang="hu-HU" dirty="0" smtClean="0">
                <a:latin typeface="+mj-lt"/>
              </a:rPr>
              <a:t>Visszatérési érték: </a:t>
            </a:r>
            <a:r>
              <a:rPr lang="hu-HU" b="1" dirty="0" smtClean="0">
                <a:latin typeface="+mj-lt"/>
              </a:rPr>
              <a:t>0 - igaz</a:t>
            </a:r>
            <a:r>
              <a:rPr lang="hu-HU" dirty="0" smtClean="0">
                <a:latin typeface="+mj-lt"/>
              </a:rPr>
              <a:t>, </a:t>
            </a:r>
            <a:r>
              <a:rPr lang="hu-HU" b="1" dirty="0" smtClean="0">
                <a:latin typeface="+mj-lt"/>
              </a:rPr>
              <a:t>egyébként hamis</a:t>
            </a:r>
            <a:r>
              <a:rPr lang="hu-HU" dirty="0" smtClean="0">
                <a:latin typeface="+mj-lt"/>
              </a:rPr>
              <a:t>, ez a </a:t>
            </a:r>
            <a:r>
              <a:rPr lang="hu-HU" dirty="0" err="1" smtClean="0">
                <a:latin typeface="+mj-lt"/>
              </a:rPr>
              <a:t>shell</a:t>
            </a:r>
            <a:r>
              <a:rPr lang="hu-HU" dirty="0" smtClean="0">
                <a:latin typeface="+mj-lt"/>
              </a:rPr>
              <a:t> scripteknél pont fordítva van, mint a „rendes” programnyelveknél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Üres </a:t>
            </a:r>
            <a:r>
              <a:rPr lang="hu-HU" dirty="0" err="1" smtClean="0"/>
              <a:t>string</a:t>
            </a:r>
            <a:r>
              <a:rPr lang="hu-HU" dirty="0" smtClean="0"/>
              <a:t> vizsgálat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Hogyan vizsgáljuk meg, hogy a változó üres </a:t>
            </a:r>
            <a:r>
              <a:rPr lang="hu-HU" dirty="0" err="1" smtClean="0"/>
              <a:t>stringet</a:t>
            </a:r>
            <a:r>
              <a:rPr lang="hu-HU" dirty="0" smtClean="0"/>
              <a:t> tartalmaz-e?</a:t>
            </a:r>
          </a:p>
          <a:p>
            <a:pPr lvl="1"/>
            <a:r>
              <a:rPr lang="sv-SE" dirty="0" smtClean="0"/>
              <a:t>[ -z "$1" ]</a:t>
            </a:r>
            <a:endParaRPr lang="hu-HU" dirty="0" smtClean="0"/>
          </a:p>
          <a:p>
            <a:pPr lvl="2"/>
            <a:r>
              <a:rPr lang="hu-HU" dirty="0" smtClean="0"/>
              <a:t>helyes</a:t>
            </a:r>
            <a:r>
              <a:rPr lang="sv-SE" dirty="0" smtClean="0"/>
              <a:t> </a:t>
            </a:r>
            <a:endParaRPr lang="hu-HU" dirty="0" smtClean="0"/>
          </a:p>
          <a:p>
            <a:pPr lvl="1"/>
            <a:r>
              <a:rPr lang="sv-SE" dirty="0" smtClean="0"/>
              <a:t>[ "$1" = "" ] </a:t>
            </a:r>
            <a:endParaRPr lang="hu-HU" dirty="0" smtClean="0"/>
          </a:p>
          <a:p>
            <a:pPr lvl="2"/>
            <a:r>
              <a:rPr lang="hu-HU" dirty="0" smtClean="0"/>
              <a:t>helyes</a:t>
            </a:r>
          </a:p>
          <a:p>
            <a:pPr lvl="1"/>
            <a:r>
              <a:rPr lang="sv-SE" dirty="0" smtClean="0"/>
              <a:t>[ x$1 = x ]</a:t>
            </a:r>
            <a:endParaRPr lang="hu-HU" dirty="0" smtClean="0"/>
          </a:p>
          <a:p>
            <a:pPr lvl="2"/>
            <a:r>
              <a:rPr lang="hu-HU" dirty="0" smtClean="0"/>
              <a:t>Hibás megoldás, mert a változó tartalmazhat szóköz karaktereket és behelyettesítés után összezavarja a </a:t>
            </a:r>
            <a:r>
              <a:rPr lang="hu-HU" dirty="0" err="1" smtClean="0"/>
              <a:t>shell-t</a:t>
            </a:r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28</a:t>
            </a:fld>
            <a:endParaRPr lang="hu-H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C-jellegű aritmetika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Vannak C-jellegű szintaktikus segítségek. Pl.:</a:t>
            </a:r>
          </a:p>
          <a:p>
            <a:pPr lvl="1"/>
            <a:r>
              <a:rPr lang="hu-HU" dirty="0" smtClean="0"/>
              <a:t>Inkrementálás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VAR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=1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((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++))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$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VAR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# 2-t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ír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ki</a:t>
            </a:r>
            <a:endParaRPr lang="hu-HU" sz="2000" dirty="0" smtClean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Ciklus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2000" b="1" dirty="0" err="1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((i=0;i&lt;10;i++)) {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hu-HU" sz="20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$i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>
              <a:buNone/>
            </a:pPr>
            <a:endParaRPr lang="hu-HU" sz="20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29</a:t>
            </a:fld>
            <a:endParaRPr lang="hu-H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Motiváció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Fájlok csoportos átnevezése</a:t>
            </a:r>
          </a:p>
          <a:p>
            <a:r>
              <a:rPr lang="hu-HU" dirty="0" smtClean="0"/>
              <a:t>MP3 csoportos átkódolás</a:t>
            </a:r>
          </a:p>
          <a:p>
            <a:r>
              <a:rPr lang="hu-HU" dirty="0" smtClean="0"/>
              <a:t>Több fejlesztési projekt együttes fordítása</a:t>
            </a:r>
          </a:p>
          <a:p>
            <a:r>
              <a:rPr lang="hu-HU" dirty="0" smtClean="0"/>
              <a:t>Felhasználók csoportos felvétele</a:t>
            </a:r>
          </a:p>
          <a:p>
            <a:r>
              <a:rPr lang="hu-HU" dirty="0" smtClean="0"/>
              <a:t>Laborgépek menedzsmentje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Alapértelmezések használata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Hogyan adjunk alapértelmezett értéket változónak?</a:t>
            </a:r>
          </a:p>
          <a:p>
            <a:pPr lvl="1"/>
            <a:r>
              <a:rPr lang="hu-HU" dirty="0" smtClean="0"/>
              <a:t>Rossz példa: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VAR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=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defaulteretek</a:t>
            </a: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VAR=$1</a:t>
            </a: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smtClean="0"/>
              <a:t>Jó példa: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[ -z "$1" ];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then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FOO=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defaultérték</a:t>
            </a: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else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FOO="$1"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fi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smtClean="0"/>
              <a:t>Egyszerűbben: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[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-z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"$1" ] &amp;&amp; FOO=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defaultérték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||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="$1”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Konfigurálható script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 a bemenet eleve így van megadva:</a:t>
            </a:r>
            <a:br>
              <a:rPr lang="hu-HU" dirty="0" smtClean="0"/>
            </a:b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BEALLITAS=ertek1</a:t>
            </a:r>
            <a:br>
              <a:rPr lang="hu-HU" sz="2400" dirty="0" smtClean="0">
                <a:latin typeface="Consolas" pitchFamily="49" charset="0"/>
                <a:cs typeface="Consolas" pitchFamily="49" charset="0"/>
              </a:rPr>
            </a:b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OPCIO=ertek2</a:t>
            </a:r>
            <a:br>
              <a:rPr lang="hu-HU" sz="2400" dirty="0" smtClean="0">
                <a:latin typeface="Consolas" pitchFamily="49" charset="0"/>
                <a:cs typeface="Consolas" pitchFamily="49" charset="0"/>
              </a:rPr>
            </a:b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LISTA=(elem1 elem2 elem3)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A </a:t>
            </a:r>
            <a:r>
              <a:rPr lang="hu-HU" dirty="0" err="1" smtClean="0"/>
              <a:t>bash</a:t>
            </a:r>
            <a:r>
              <a:rPr lang="hu-HU" dirty="0" smtClean="0"/>
              <a:t> maga </a:t>
            </a:r>
            <a:r>
              <a:rPr lang="hu-HU" dirty="0" err="1" smtClean="0"/>
              <a:t>parse-olja</a:t>
            </a:r>
            <a:r>
              <a:rPr lang="hu-HU" dirty="0" smtClean="0"/>
              <a:t> nekünk, és utána mint változókat használhatjuk:</a:t>
            </a:r>
            <a:br>
              <a:rPr lang="hu-HU" dirty="0" smtClean="0"/>
            </a:b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source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./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inputfile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$BEALLITAS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#ertek1 lesz a kimenet</a:t>
            </a:r>
            <a:endParaRPr lang="hu-HU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hu-HU" dirty="0" smtClean="0"/>
              <a:t>De vigyázat, mindent végrehajt, ami a bemenő fájlban van! Nagy biztonsági kockázat.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Aritmetikai műveletek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script nyelv nem támogatja az elemi aritmetikát</a:t>
            </a:r>
          </a:p>
          <a:p>
            <a:r>
              <a:rPr lang="hu-HU" dirty="0" smtClean="0"/>
              <a:t>Létezik az </a:t>
            </a:r>
            <a:r>
              <a:rPr lang="hu-HU" dirty="0" err="1" smtClean="0">
                <a:latin typeface="Consolas" pitchFamily="49" charset="0"/>
              </a:rPr>
              <a:t>expr</a:t>
            </a:r>
            <a:r>
              <a:rPr lang="hu-HU" dirty="0" smtClean="0"/>
              <a:t> Linux utasítás, melynek segítségével ilyen műveleteket végezhetünk</a:t>
            </a:r>
          </a:p>
          <a:p>
            <a:pPr lvl="1"/>
            <a:r>
              <a:rPr lang="hu-HU" dirty="0" smtClean="0"/>
              <a:t>Bemeneti paramétereket értelmezi: az operandusok és az operátor is egy-egy külön paraméter</a:t>
            </a:r>
          </a:p>
          <a:p>
            <a:pPr lvl="1"/>
            <a:r>
              <a:rPr lang="hu-HU" dirty="0" smtClean="0"/>
              <a:t>A kimenetre írja ki a végeredményt</a:t>
            </a:r>
          </a:p>
          <a:p>
            <a:pPr lvl="1"/>
            <a:r>
              <a:rPr lang="hu-HU" dirty="0" smtClean="0"/>
              <a:t>Praktikusan </a:t>
            </a:r>
            <a:r>
              <a:rPr lang="hu-HU" dirty="0" err="1" smtClean="0"/>
              <a:t>backtickek</a:t>
            </a:r>
            <a:r>
              <a:rPr lang="hu-HU" dirty="0" smtClean="0"/>
              <a:t> között alkalmazzuk</a:t>
            </a:r>
          </a:p>
          <a:p>
            <a:r>
              <a:rPr lang="hu-HU" dirty="0" smtClean="0"/>
              <a:t>Példa:</a:t>
            </a:r>
          </a:p>
          <a:p>
            <a:pPr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	RESULT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=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`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expr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3 + 5`;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$RESULT		#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Kiirja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, hogy 8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32</a:t>
            </a:fld>
            <a:endParaRPr lang="hu-H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Reguláris kifejezések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Sok helyen használhatjuk őket</a:t>
            </a:r>
          </a:p>
          <a:p>
            <a:pPr lvl="1"/>
            <a:r>
              <a:rPr lang="hu-HU" dirty="0" smtClean="0"/>
              <a:t>Pl. </a:t>
            </a:r>
            <a:r>
              <a:rPr lang="hu-HU" dirty="0" err="1" smtClean="0"/>
              <a:t>sed</a:t>
            </a:r>
            <a:r>
              <a:rPr lang="hu-HU" dirty="0" smtClean="0"/>
              <a:t>, </a:t>
            </a:r>
            <a:r>
              <a:rPr lang="hu-HU" dirty="0" err="1" smtClean="0"/>
              <a:t>awk</a:t>
            </a:r>
            <a:r>
              <a:rPr lang="hu-HU" dirty="0" smtClean="0"/>
              <a:t>, </a:t>
            </a:r>
            <a:r>
              <a:rPr lang="hu-HU" dirty="0" err="1" smtClean="0"/>
              <a:t>grep</a:t>
            </a:r>
            <a:endParaRPr lang="hu-HU" dirty="0" smtClean="0"/>
          </a:p>
          <a:p>
            <a:pPr lvl="1"/>
            <a:r>
              <a:rPr lang="hu-HU" dirty="0" smtClean="0"/>
              <a:t>(</a:t>
            </a:r>
            <a:r>
              <a:rPr lang="hu-HU" dirty="0" err="1" smtClean="0"/>
              <a:t>Perl</a:t>
            </a:r>
            <a:r>
              <a:rPr lang="hu-HU" dirty="0" smtClean="0"/>
              <a:t>, Java, C#...)</a:t>
            </a:r>
          </a:p>
          <a:p>
            <a:pPr lvl="1"/>
            <a:r>
              <a:rPr lang="hu-HU" dirty="0" smtClean="0"/>
              <a:t>Egyszerű </a:t>
            </a:r>
            <a:r>
              <a:rPr lang="hu-HU" dirty="0" err="1" smtClean="0"/>
              <a:t>string</a:t>
            </a:r>
            <a:r>
              <a:rPr lang="hu-HU" dirty="0" smtClean="0"/>
              <a:t> manipulációt nagyon megkönnyíti</a:t>
            </a:r>
          </a:p>
          <a:p>
            <a:r>
              <a:rPr lang="hu-HU" dirty="0" smtClean="0"/>
              <a:t>Példa kinek a nevét írtuk rosszul</a:t>
            </a:r>
            <a:endParaRPr lang="hu-HU" dirty="0"/>
          </a:p>
        </p:txBody>
      </p:sp>
      <p:pic>
        <p:nvPicPr>
          <p:cNvPr id="6" name="Kép 5" descr="table.png"/>
          <p:cNvPicPr>
            <a:picLocks noChangeAspect="1"/>
          </p:cNvPicPr>
          <p:nvPr/>
        </p:nvPicPr>
        <p:blipFill>
          <a:blip r:embed="rId2" cstate="print"/>
          <a:srcRect t="3079"/>
          <a:stretch>
            <a:fillRect/>
          </a:stretch>
        </p:blipFill>
        <p:spPr>
          <a:xfrm>
            <a:off x="1285852" y="3571876"/>
            <a:ext cx="6715173" cy="2248529"/>
          </a:xfrm>
          <a:prstGeom prst="rect">
            <a:avLst/>
          </a:prstGeom>
        </p:spPr>
      </p:pic>
      <p:sp>
        <p:nvSpPr>
          <p:cNvPr id="5" name="Dia számának hely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Reguláris kifejezések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Megoldás:</a:t>
            </a:r>
          </a:p>
          <a:p>
            <a:pPr lvl="1"/>
            <a:r>
              <a:rPr lang="hu-HU" dirty="0" smtClean="0"/>
              <a:t>Exportáljuk </a:t>
            </a:r>
            <a:r>
              <a:rPr lang="hu-HU" dirty="0" err="1" smtClean="0"/>
              <a:t>CSV-be</a:t>
            </a:r>
            <a:r>
              <a:rPr lang="hu-HU" dirty="0" smtClean="0"/>
              <a:t> a táblázatot, így fog kinézni:</a:t>
            </a:r>
          </a:p>
          <a:p>
            <a:pPr lvl="1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"Személy","Kedvenc étel","mennyiség"</a:t>
            </a:r>
          </a:p>
          <a:p>
            <a:pPr lvl="1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"Don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Mascarpone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","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Tiramisu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torta","3 szelet"</a:t>
            </a:r>
          </a:p>
          <a:p>
            <a:pPr lvl="1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Vito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Mascarpone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","Bolognai spagetti","2 tányér"</a:t>
            </a:r>
          </a:p>
          <a:p>
            <a:pPr lvl="1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"Kicsi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Angelo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","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Gelato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fagylalt","5 gombóc"</a:t>
            </a:r>
          </a:p>
          <a:p>
            <a:pPr lvl="1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"Nagy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Luzio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","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Gelato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fagylalt","2 gombóc"</a:t>
            </a:r>
          </a:p>
          <a:p>
            <a:pPr lvl="1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"Federico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mortellini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","mogyoró","nagy zsák"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Reguláris kifejezések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+mj-lt"/>
              </a:rPr>
              <a:t>Egy lehetséges megoldás</a:t>
            </a:r>
            <a:r>
              <a:rPr lang="pl-PL" sz="3600" dirty="0" smtClean="0">
                <a:latin typeface="+mj-lt"/>
              </a:rPr>
              <a:t>:</a:t>
            </a:r>
            <a:r>
              <a:rPr lang="pl-PL" sz="2800" dirty="0" smtClean="0">
                <a:latin typeface="Lucida Console" pitchFamily="49" charset="0"/>
              </a:rPr>
              <a:t/>
            </a:r>
            <a:br>
              <a:rPr lang="pl-PL" sz="2800" dirty="0" smtClean="0">
                <a:latin typeface="Lucida Console" pitchFamily="49" charset="0"/>
              </a:rPr>
            </a:br>
            <a:endParaRPr lang="pl-PL" sz="2800" dirty="0" smtClean="0">
              <a:latin typeface="Lucida Console" pitchFamily="49" charset="0"/>
            </a:endParaRPr>
          </a:p>
          <a:p>
            <a:pPr marL="0" indent="0">
              <a:buNone/>
            </a:pPr>
            <a:r>
              <a:rPr lang="pl-PL" sz="2800" dirty="0" smtClean="0">
                <a:latin typeface="Consolas" pitchFamily="49" charset="0"/>
                <a:cs typeface="Consolas" pitchFamily="49" charset="0"/>
              </a:rPr>
              <a:t>	cat temp/csvdemo.csv | </a:t>
            </a:r>
            <a:br>
              <a:rPr lang="pl-PL" sz="2800" dirty="0" smtClean="0">
                <a:latin typeface="Consolas" pitchFamily="49" charset="0"/>
                <a:cs typeface="Consolas" pitchFamily="49" charset="0"/>
              </a:rPr>
            </a:br>
            <a:r>
              <a:rPr lang="pl-PL" sz="2800" dirty="0" smtClean="0">
                <a:latin typeface="Consolas" pitchFamily="49" charset="0"/>
                <a:cs typeface="Consolas" pitchFamily="49" charset="0"/>
              </a:rPr>
              <a:t>	cut –delimiter=</a:t>
            </a:r>
            <a:r>
              <a:rPr lang="pl-PL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','</a:t>
            </a:r>
            <a:r>
              <a:rPr lang="pl-PL" sz="2800" dirty="0" smtClean="0">
                <a:latin typeface="Consolas" pitchFamily="49" charset="0"/>
                <a:cs typeface="Consolas" pitchFamily="49" charset="0"/>
              </a:rPr>
              <a:t> -f 1 | </a:t>
            </a:r>
            <a:br>
              <a:rPr lang="pl-PL" sz="2800" dirty="0" smtClean="0">
                <a:latin typeface="Consolas" pitchFamily="49" charset="0"/>
                <a:cs typeface="Consolas" pitchFamily="49" charset="0"/>
              </a:rPr>
            </a:br>
            <a:r>
              <a:rPr lang="pl-PL" sz="2800" dirty="0" smtClean="0">
                <a:latin typeface="Consolas" pitchFamily="49" charset="0"/>
                <a:cs typeface="Consolas" pitchFamily="49" charset="0"/>
              </a:rPr>
              <a:t>	grep -v </a:t>
            </a:r>
            <a:r>
              <a:rPr lang="pl-PL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'”[A-Z][a-z]* [A-Z][a-z]*”'</a:t>
            </a:r>
          </a:p>
          <a:p>
            <a:endParaRPr lang="hu-HU" dirty="0" smtClean="0">
              <a:latin typeface="+mj-lt"/>
            </a:endParaRPr>
          </a:p>
          <a:p>
            <a:r>
              <a:rPr lang="hu-HU" dirty="0" smtClean="0">
                <a:latin typeface="+mj-lt"/>
              </a:rPr>
              <a:t>Eredmény</a:t>
            </a:r>
            <a:r>
              <a:rPr lang="hu-HU" sz="2800" dirty="0" smtClean="0">
                <a:latin typeface="+mj-lt"/>
              </a:rPr>
              <a:t>:</a:t>
            </a:r>
            <a:r>
              <a:rPr lang="hu-HU" sz="2800" dirty="0" smtClean="0">
                <a:latin typeface="Lucida Console" pitchFamily="49" charset="0"/>
              </a:rPr>
              <a:t/>
            </a:r>
            <a:br>
              <a:rPr lang="hu-HU" sz="2800" dirty="0" smtClean="0">
                <a:latin typeface="Lucida Console" pitchFamily="49" charset="0"/>
              </a:rPr>
            </a:b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"Személy" </a:t>
            </a:r>
            <a:br>
              <a:rPr lang="hu-HU" sz="2800" dirty="0" smtClean="0">
                <a:latin typeface="Consolas" pitchFamily="49" charset="0"/>
                <a:cs typeface="Consolas" pitchFamily="49" charset="0"/>
              </a:rPr>
            </a:b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"Federico </a:t>
            </a:r>
            <a:r>
              <a:rPr lang="hu-HU" sz="2800" dirty="0" err="1" smtClean="0">
                <a:latin typeface="Consolas" pitchFamily="49" charset="0"/>
                <a:cs typeface="Consolas" pitchFamily="49" charset="0"/>
              </a:rPr>
              <a:t>mortellini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"</a:t>
            </a:r>
            <a:endParaRPr lang="hu-HU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Reguláris kifejezések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SED == </a:t>
            </a:r>
            <a:r>
              <a:rPr lang="hu-HU" dirty="0" err="1" smtClean="0"/>
              <a:t>Stream</a:t>
            </a:r>
            <a:r>
              <a:rPr lang="hu-HU" dirty="0" smtClean="0"/>
              <a:t> </a:t>
            </a:r>
            <a:r>
              <a:rPr lang="hu-HU" dirty="0" err="1" smtClean="0"/>
              <a:t>EDitor</a:t>
            </a:r>
            <a:endParaRPr lang="hu-HU" dirty="0" smtClean="0"/>
          </a:p>
          <a:p>
            <a:pPr lvl="1"/>
            <a:r>
              <a:rPr lang="hu-HU" dirty="0" smtClean="0"/>
              <a:t>Alapvetően az </a:t>
            </a:r>
            <a:r>
              <a:rPr lang="hu-HU" dirty="0" err="1" smtClean="0"/>
              <a:t>stdinről</a:t>
            </a:r>
            <a:r>
              <a:rPr lang="hu-HU" dirty="0" smtClean="0"/>
              <a:t> olvasott </a:t>
            </a:r>
            <a:r>
              <a:rPr lang="hu-HU" dirty="0" err="1" smtClean="0"/>
              <a:t>szöveg-streamen</a:t>
            </a:r>
            <a:r>
              <a:rPr lang="hu-HU" dirty="0" smtClean="0"/>
              <a:t> végez programozható átalakításokat, és az eredményt az </a:t>
            </a:r>
            <a:r>
              <a:rPr lang="hu-HU" dirty="0" err="1" smtClean="0"/>
              <a:t>stdoutra</a:t>
            </a:r>
            <a:r>
              <a:rPr lang="hu-HU" dirty="0" smtClean="0"/>
              <a:t> írja.</a:t>
            </a:r>
          </a:p>
          <a:p>
            <a:pPr lvl="1"/>
            <a:r>
              <a:rPr lang="hu-HU" dirty="0" smtClean="0"/>
              <a:t>Egyszerre valósítja meg többek között a </a:t>
            </a:r>
            <a:r>
              <a:rPr lang="hu-HU" i="1" dirty="0" err="1" smtClean="0"/>
              <a:t>cut</a:t>
            </a:r>
            <a:r>
              <a:rPr lang="hu-HU" dirty="0" smtClean="0"/>
              <a:t>, a</a:t>
            </a:r>
            <a:r>
              <a:rPr lang="hu-HU" i="1" dirty="0" smtClean="0"/>
              <a:t> </a:t>
            </a:r>
            <a:r>
              <a:rPr lang="hu-HU" i="1" dirty="0" err="1" smtClean="0"/>
              <a:t>grep</a:t>
            </a:r>
            <a:r>
              <a:rPr lang="hu-HU" dirty="0" smtClean="0"/>
              <a:t>, </a:t>
            </a:r>
            <a:r>
              <a:rPr lang="hu-HU" dirty="0" err="1" smtClean="0"/>
              <a:t>a</a:t>
            </a:r>
            <a:r>
              <a:rPr lang="hu-HU" dirty="0" smtClean="0"/>
              <a:t> </a:t>
            </a:r>
            <a:r>
              <a:rPr lang="hu-HU" i="1" dirty="0" err="1" smtClean="0"/>
              <a:t>tr</a:t>
            </a:r>
            <a:r>
              <a:rPr lang="hu-HU" dirty="0" smtClean="0"/>
              <a:t>, </a:t>
            </a:r>
            <a:r>
              <a:rPr lang="hu-HU" dirty="0" err="1" smtClean="0"/>
              <a:t>a</a:t>
            </a:r>
            <a:r>
              <a:rPr lang="hu-HU" dirty="0" smtClean="0"/>
              <a:t> </a:t>
            </a:r>
            <a:r>
              <a:rPr lang="hu-HU" i="1" dirty="0" err="1" smtClean="0"/>
              <a:t>head</a:t>
            </a:r>
            <a:r>
              <a:rPr lang="hu-HU" dirty="0" smtClean="0"/>
              <a:t> és a </a:t>
            </a:r>
            <a:r>
              <a:rPr lang="hu-HU" i="1" dirty="0" err="1" smtClean="0"/>
              <a:t>tail</a:t>
            </a:r>
            <a:r>
              <a:rPr lang="hu-HU" dirty="0" smtClean="0"/>
              <a:t> parancsot.</a:t>
            </a:r>
          </a:p>
          <a:p>
            <a:pPr lvl="1"/>
            <a:r>
              <a:rPr lang="hu-HU" dirty="0" err="1" smtClean="0"/>
              <a:t>Write-only</a:t>
            </a:r>
            <a:r>
              <a:rPr lang="hu-HU" dirty="0" smtClean="0"/>
              <a:t> programozás</a:t>
            </a:r>
          </a:p>
          <a:p>
            <a:pPr lvl="2"/>
            <a:r>
              <a:rPr lang="hu-HU" dirty="0" smtClean="0"/>
              <a:t>Példa: Hanoi tornyai </a:t>
            </a:r>
          </a:p>
          <a:p>
            <a:pPr lvl="2">
              <a:buNone/>
            </a:pPr>
            <a:r>
              <a:rPr lang="hu-HU" sz="2200" dirty="0" smtClean="0">
                <a:latin typeface="Consolas" pitchFamily="49" charset="0"/>
              </a:rPr>
              <a:t>	s~^</a:t>
            </a:r>
            <a:r>
              <a:rPr lang="hu-HU" sz="2200" dirty="0" err="1" smtClean="0">
                <a:latin typeface="Consolas" pitchFamily="49" charset="0"/>
              </a:rPr>
              <a:t>xx</a:t>
            </a:r>
            <a:r>
              <a:rPr lang="hu-HU" sz="2200" dirty="0" smtClean="0">
                <a:latin typeface="Consolas" pitchFamily="49" charset="0"/>
              </a:rPr>
              <a:t>*$~:n:3:2:1:&amp;:~;</a:t>
            </a:r>
            <a:r>
              <a:rPr lang="hu-HU" sz="2200" dirty="0" err="1" smtClean="0">
                <a:latin typeface="Consolas" pitchFamily="49" charset="0"/>
              </a:rPr>
              <a:t>tB</a:t>
            </a:r>
            <a:r>
              <a:rPr lang="hu-HU" sz="2200" dirty="0" smtClean="0">
                <a:latin typeface="Consolas" pitchFamily="49" charset="0"/>
              </a:rPr>
              <a:t>;d;:B;/^:$/d;h s~^:.:\(.\):.:\(.\):*:.*~\2 --&gt; \1~;x /^:y:.:.:.:*:.*/b0;/^:n:.:.:.:x:.*/b1 s~:n:\(.\):\(.\):\(.:x*\)</a:t>
            </a:r>
            <a:r>
              <a:rPr lang="hu-HU" sz="2200" dirty="0" err="1" smtClean="0">
                <a:latin typeface="Consolas" pitchFamily="49" charset="0"/>
              </a:rPr>
              <a:t>x</a:t>
            </a:r>
            <a:r>
              <a:rPr lang="hu-HU" sz="2200" dirty="0" smtClean="0">
                <a:latin typeface="Consolas" pitchFamily="49" charset="0"/>
              </a:rPr>
              <a:t>:\(.*\)~:n:\2:\1:\3:y:\1:\2:\3x:\4~ </a:t>
            </a:r>
            <a:r>
              <a:rPr lang="hu-HU" sz="2200" dirty="0" err="1" smtClean="0">
                <a:latin typeface="Consolas" pitchFamily="49" charset="0"/>
              </a:rPr>
              <a:t>bB</a:t>
            </a:r>
            <a:r>
              <a:rPr lang="hu-HU" sz="2200" dirty="0" smtClean="0">
                <a:latin typeface="Consolas" pitchFamily="49" charset="0"/>
              </a:rPr>
              <a:t>;:1;x;p;x;s~^:n:.:.:.:x:\(.*\)~:\1~;</a:t>
            </a:r>
            <a:r>
              <a:rPr lang="hu-HU" sz="2200" dirty="0" err="1" smtClean="0">
                <a:latin typeface="Consolas" pitchFamily="49" charset="0"/>
              </a:rPr>
              <a:t>bB</a:t>
            </a:r>
            <a:r>
              <a:rPr lang="hu-HU" sz="2200" dirty="0" smtClean="0">
                <a:latin typeface="Consolas" pitchFamily="49" charset="0"/>
              </a:rPr>
              <a:t>;:0;x;p;x s~^:y:\(.\):\(.\):\(.\):x\(</a:t>
            </a:r>
            <a:r>
              <a:rPr lang="hu-HU" sz="2200" dirty="0" err="1" smtClean="0">
                <a:latin typeface="Consolas" pitchFamily="49" charset="0"/>
              </a:rPr>
              <a:t>x</a:t>
            </a:r>
            <a:r>
              <a:rPr lang="hu-HU" sz="2200" dirty="0" smtClean="0">
                <a:latin typeface="Consolas" pitchFamily="49" charset="0"/>
              </a:rPr>
              <a:t>*:*\)~:n:\1:\3:\2:\4~ </a:t>
            </a:r>
            <a:r>
              <a:rPr lang="hu-HU" sz="2200" dirty="0" err="1" smtClean="0">
                <a:latin typeface="Consolas" pitchFamily="49" charset="0"/>
              </a:rPr>
              <a:t>bB</a:t>
            </a:r>
            <a:endParaRPr lang="hu-HU" sz="2200" dirty="0">
              <a:latin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Hanoi tornyai megoldása SED segítségével</a:t>
            </a:r>
          </a:p>
          <a:p>
            <a:r>
              <a:rPr lang="hu-HU" dirty="0" smtClean="0"/>
              <a:t>Kutya – macska karakterlánc csere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SED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37</a:t>
            </a:fld>
            <a:endParaRPr lang="hu-H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Tanácsok, hibakeresés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Legyen komment a script elején</a:t>
            </a:r>
          </a:p>
          <a:p>
            <a:pPr lvl="1"/>
            <a:r>
              <a:rPr lang="hu-HU" dirty="0" smtClean="0"/>
              <a:t>Ki írta, mire való, hogy kell paraméterezni</a:t>
            </a:r>
          </a:p>
          <a:p>
            <a:r>
              <a:rPr lang="hu-HU" dirty="0" smtClean="0"/>
              <a:t>A bemenő paramétereket ellenőrizzük</a:t>
            </a:r>
          </a:p>
          <a:p>
            <a:pPr lvl="1"/>
            <a:r>
              <a:rPr lang="hu-HU" dirty="0" smtClean="0"/>
              <a:t>Dobjunk hibaüzenetet, ha helytelen a paraméterezés</a:t>
            </a:r>
          </a:p>
          <a:p>
            <a:r>
              <a:rPr lang="hu-HU" dirty="0" smtClean="0"/>
              <a:t>A script NE töröljön vagy írjon felül olyan fájlokat, amire nem kértük </a:t>
            </a:r>
          </a:p>
          <a:p>
            <a:pPr lvl="1"/>
            <a:r>
              <a:rPr lang="hu-HU" sz="3500" dirty="0" smtClean="0">
                <a:sym typeface="Wingdings"/>
              </a:rPr>
              <a:t></a:t>
            </a:r>
          </a:p>
          <a:p>
            <a:pPr lvl="1"/>
            <a:r>
              <a:rPr lang="hu-HU" dirty="0" smtClean="0">
                <a:sym typeface="Wingdings"/>
              </a:rPr>
              <a:t>Ideiglenes fájlokhoz használjuk az </a:t>
            </a:r>
            <a:r>
              <a:rPr lang="hu-HU" dirty="0" err="1" smtClean="0">
                <a:latin typeface="Consolas" pitchFamily="49" charset="0"/>
                <a:cs typeface="Consolas" pitchFamily="49" charset="0"/>
                <a:sym typeface="Wingdings"/>
              </a:rPr>
              <a:t>mktemp</a:t>
            </a:r>
            <a:r>
              <a:rPr lang="hu-HU" dirty="0" err="1" smtClean="0">
                <a:sym typeface="Wingdings"/>
              </a:rPr>
              <a:t>-et</a:t>
            </a:r>
            <a:endParaRPr lang="hu-HU" dirty="0" smtClean="0">
              <a:sym typeface="Wingding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Shell opciók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Hibakereséshez hasznos: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bash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–x</a:t>
            </a:r>
          </a:p>
          <a:p>
            <a:pPr lvl="1"/>
            <a:r>
              <a:rPr lang="hu-HU" dirty="0" smtClean="0"/>
              <a:t>A behelyettesítések utáni parancsot kiírja</a:t>
            </a:r>
          </a:p>
          <a:p>
            <a:pPr lvl="1"/>
            <a:r>
              <a:rPr lang="hu-HU" dirty="0" smtClean="0"/>
              <a:t>Script futása közben követhető minden művelet, értékadás stb.</a:t>
            </a:r>
          </a:p>
          <a:p>
            <a:r>
              <a:rPr lang="hu-HU" dirty="0" smtClean="0"/>
              <a:t>Változónév elírások ellen: </a:t>
            </a:r>
            <a:r>
              <a:rPr lang="hu-HU" dirty="0" err="1" smtClean="0"/>
              <a:t>set</a:t>
            </a:r>
            <a:r>
              <a:rPr lang="hu-HU" dirty="0" smtClean="0"/>
              <a:t> –u </a:t>
            </a:r>
          </a:p>
          <a:p>
            <a:pPr lvl="1"/>
            <a:r>
              <a:rPr lang="hu-HU" dirty="0" smtClean="0"/>
              <a:t>Ne helyettesítsen be üres </a:t>
            </a:r>
            <a:r>
              <a:rPr lang="hu-HU" dirty="0" err="1" smtClean="0"/>
              <a:t>stringgel</a:t>
            </a:r>
            <a:r>
              <a:rPr lang="hu-HU" dirty="0" smtClean="0"/>
              <a:t> olyan változókat, amik nincsenek definiálva, helyette dobjon hibát</a:t>
            </a:r>
          </a:p>
          <a:p>
            <a:r>
              <a:rPr lang="hu-HU" dirty="0" smtClean="0"/>
              <a:t>Parancs meghiúsulás ellen: </a:t>
            </a:r>
            <a:r>
              <a:rPr lang="hu-HU" dirty="0" err="1" smtClean="0"/>
              <a:t>set</a:t>
            </a:r>
            <a:r>
              <a:rPr lang="hu-HU" dirty="0" smtClean="0"/>
              <a:t> –e</a:t>
            </a:r>
          </a:p>
          <a:p>
            <a:pPr lvl="1"/>
            <a:r>
              <a:rPr lang="hu-HU" dirty="0" smtClean="0"/>
              <a:t>Ha egy parancs sikertelenül tér vissza, akkor a script lépjen ki és nem folytatódjon.</a:t>
            </a:r>
          </a:p>
          <a:p>
            <a:pPr lvl="1"/>
            <a:r>
              <a:rPr lang="hu-HU" dirty="0" err="1" smtClean="0"/>
              <a:t>Pl</a:t>
            </a:r>
            <a:r>
              <a:rPr lang="hu-HU" dirty="0" smtClean="0"/>
              <a:t>: </a:t>
            </a:r>
          </a:p>
          <a:p>
            <a:pPr lvl="2">
              <a:buNone/>
            </a:pP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cd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"$1"; </a:t>
            </a:r>
            <a:endParaRPr lang="hu-HU" sz="2200" dirty="0" smtClean="0">
              <a:latin typeface="Consolas" pitchFamily="49" charset="0"/>
              <a:cs typeface="Consolas" pitchFamily="49" charset="0"/>
            </a:endParaRPr>
          </a:p>
          <a:p>
            <a:pPr lvl="2">
              <a:buNone/>
            </a:pP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rm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-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rf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*.csv</a:t>
            </a:r>
            <a:endParaRPr lang="hu-HU" sz="22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Motiváció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Nem szükséges speciális fejlesztői környezet</a:t>
            </a:r>
          </a:p>
          <a:p>
            <a:r>
              <a:rPr lang="hu-HU" dirty="0" smtClean="0"/>
              <a:t>A legtöbb számítógépen van futtatókörnyezet hozzá</a:t>
            </a:r>
          </a:p>
          <a:p>
            <a:r>
              <a:rPr lang="hu-HU" dirty="0" smtClean="0"/>
              <a:t>Gyors és hatékony eszköz</a:t>
            </a:r>
          </a:p>
          <a:p>
            <a:r>
              <a:rPr lang="hu-HU" dirty="0" smtClean="0"/>
              <a:t>Sok online segédanyag, példa elérhető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Feladatmegoldás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88000" indent="0">
              <a:buNone/>
            </a:pPr>
            <a:r>
              <a:rPr lang="hu-HU" dirty="0" smtClean="0"/>
              <a:t>Készítsen egy </a:t>
            </a:r>
            <a:r>
              <a:rPr lang="hu-HU" dirty="0" err="1" smtClean="0"/>
              <a:t>Bash</a:t>
            </a:r>
            <a:r>
              <a:rPr lang="hu-HU" dirty="0" smtClean="0"/>
              <a:t> scriptet, ami fogad egy felhasználó és hozzárendelt könyvtár listát CSV formátumban, létrehozza a felhasználókat és a könyvtárakat és beállítja a jogosultságokat úgy, hogy minden felhasználó be tudjon lépni, olvasni és írni is tudjon a hozzárendelt összes könyvtárban, de ne tudjon belépni egyéb könyvtárakba, amikhez nem volt hozzárendelve. Egy felhasználó több könyvtárhoz és is lehet rendelve és egy könyvtárhoz is több felhasználó lehet rendelve. </a:t>
            </a:r>
            <a:r>
              <a:rPr lang="hu-HU" dirty="0" err="1" smtClean="0"/>
              <a:t>Posix</a:t>
            </a:r>
            <a:r>
              <a:rPr lang="hu-HU" dirty="0" smtClean="0"/>
              <a:t> </a:t>
            </a:r>
            <a:r>
              <a:rPr lang="hu-HU" dirty="0" err="1" smtClean="0"/>
              <a:t>ACL-eket</a:t>
            </a:r>
            <a:r>
              <a:rPr lang="hu-HU" dirty="0" smtClean="0"/>
              <a:t> nem használhat, viszont szükség esetén létrehozhat új csoportokat. Ha a rendszeren meglévő felhasználót talál, azt ne módosítsa, hagyja ki teljesen! Feltételezhet angol </a:t>
            </a:r>
            <a:r>
              <a:rPr lang="hu-HU" dirty="0" err="1" smtClean="0"/>
              <a:t>locale</a:t>
            </a:r>
            <a:r>
              <a:rPr lang="hu-HU" dirty="0" smtClean="0"/>
              <a:t> beállítást. A bemenetet a következő formátumban kapja meg:</a:t>
            </a:r>
          </a:p>
          <a:p>
            <a:pPr marL="288000" indent="0">
              <a:buNone/>
            </a:pPr>
            <a:endParaRPr lang="hu-HU" dirty="0" smtClean="0"/>
          </a:p>
          <a:p>
            <a:pPr indent="0">
              <a:buNone/>
            </a:pPr>
            <a:r>
              <a:rPr lang="hu-HU" dirty="0" smtClean="0"/>
              <a:t>konyvtar1:usernev1</a:t>
            </a:r>
            <a:br>
              <a:rPr lang="hu-HU" dirty="0" smtClean="0"/>
            </a:br>
            <a:r>
              <a:rPr lang="hu-HU" dirty="0" smtClean="0"/>
              <a:t>konyvtar1:usernev2</a:t>
            </a:r>
            <a:br>
              <a:rPr lang="hu-HU" dirty="0" smtClean="0"/>
            </a:br>
            <a:r>
              <a:rPr lang="hu-HU" dirty="0" smtClean="0"/>
              <a:t>konyvtar2:usernev2</a:t>
            </a:r>
            <a:br>
              <a:rPr lang="hu-HU" dirty="0" smtClean="0"/>
            </a:b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Megoldás felépítés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Fejkomment</a:t>
            </a:r>
          </a:p>
          <a:p>
            <a:r>
              <a:rPr lang="hu-HU" b="1" dirty="0" smtClean="0"/>
              <a:t>Paraméterek ellenőrzése</a:t>
            </a:r>
          </a:p>
          <a:p>
            <a:r>
              <a:rPr lang="hu-HU" dirty="0" smtClean="0"/>
              <a:t>Bemenetből a felhasználók és könyvtárak kigyűjtése</a:t>
            </a:r>
          </a:p>
          <a:p>
            <a:r>
              <a:rPr lang="hu-HU" dirty="0" smtClean="0"/>
              <a:t>Még nem létező felhasználók létrehozása</a:t>
            </a:r>
          </a:p>
          <a:p>
            <a:r>
              <a:rPr lang="hu-HU" dirty="0"/>
              <a:t>Még nem létező </a:t>
            </a:r>
            <a:r>
              <a:rPr lang="hu-HU" dirty="0" smtClean="0"/>
              <a:t>könyvtárak létrehozása</a:t>
            </a:r>
          </a:p>
          <a:p>
            <a:r>
              <a:rPr lang="hu-HU" dirty="0" smtClean="0"/>
              <a:t>Csoportok létrehozása az egyes könyvtárakhoz</a:t>
            </a:r>
          </a:p>
          <a:p>
            <a:r>
              <a:rPr lang="hu-HU" dirty="0" smtClean="0"/>
              <a:t>Jogok beállítása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4296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Feladatmegoldás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#!/bin/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bash</a:t>
            </a:r>
            <a:endParaRPr lang="hu-HU" sz="15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#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Name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: 		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irfhf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_1C_1.sh</a:t>
            </a:r>
          </a:p>
          <a:p>
            <a:pPr>
              <a:buNone/>
            </a:pP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#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Author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: 	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Mekk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Elek</a:t>
            </a:r>
          </a:p>
          <a:p>
            <a:pPr>
              <a:buNone/>
            </a:pP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#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Date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: 		2011.02.22.</a:t>
            </a:r>
          </a:p>
          <a:p>
            <a:pPr>
              <a:buNone/>
            </a:pP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#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Desc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: 		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Felhasznalok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felvetelet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vegzo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script</a:t>
            </a:r>
          </a:p>
          <a:p>
            <a:pPr>
              <a:buNone/>
            </a:pP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#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: 	  </a:t>
            </a:r>
          </a:p>
          <a:p>
            <a:pPr>
              <a:buNone/>
            </a:pP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#	$1 -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konyvtar-felhasznalonev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parokat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tartalmazo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csv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fajl</a:t>
            </a:r>
            <a:endParaRPr lang="hu-HU" sz="15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#	$2 - egy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konyvtareleresi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ut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, mely megadja, hogy hol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kivanjuk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elkesziteni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#		a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csv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fajlban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levo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konytarakat</a:t>
            </a:r>
            <a:endParaRPr lang="hu-HU" sz="15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hu-HU" sz="15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actuser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=`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-nu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`;</a:t>
            </a:r>
          </a:p>
          <a:p>
            <a:pPr>
              <a:buNone/>
            </a:pPr>
            <a:r>
              <a:rPr lang="hu-HU" sz="1500" b="1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[ $#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-ne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2 ]; </a:t>
            </a:r>
            <a:r>
              <a:rPr lang="hu-HU" sz="1500" b="1" dirty="0" err="1" smtClean="0">
                <a:latin typeface="Consolas" pitchFamily="49" charset="0"/>
                <a:cs typeface="Consolas" pitchFamily="49" charset="0"/>
              </a:rPr>
              <a:t>then</a:t>
            </a:r>
            <a:endParaRPr lang="hu-HU" sz="15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5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'A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bemeno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parameter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egy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fajlnev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es egy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konyvtar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eleresi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ut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kell legyen!';</a:t>
            </a:r>
          </a:p>
          <a:p>
            <a:pPr>
              <a:buNone/>
            </a:pPr>
            <a:r>
              <a:rPr lang="hu-HU" sz="1500" b="1" dirty="0" err="1" smtClean="0">
                <a:latin typeface="Consolas" pitchFamily="49" charset="0"/>
                <a:cs typeface="Consolas" pitchFamily="49" charset="0"/>
              </a:rPr>
              <a:t>elif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[ !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-f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$1 ]; </a:t>
            </a:r>
            <a:r>
              <a:rPr lang="hu-HU" sz="1500" b="1" dirty="0" err="1" smtClean="0">
                <a:latin typeface="Consolas" pitchFamily="49" charset="0"/>
                <a:cs typeface="Consolas" pitchFamily="49" charset="0"/>
              </a:rPr>
              <a:t>then</a:t>
            </a:r>
            <a:endParaRPr lang="hu-HU" sz="15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t-BR" sz="15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t-BR" sz="1500" b="1" dirty="0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pt-BR" sz="1500" dirty="0" smtClean="0">
                <a:latin typeface="Consolas" pitchFamily="49" charset="0"/>
                <a:cs typeface="Consolas" pitchFamily="49" charset="0"/>
              </a:rPr>
              <a:t> 'Nem letezik a paramatereben megadott fajl!';</a:t>
            </a:r>
          </a:p>
          <a:p>
            <a:pPr>
              <a:buNone/>
            </a:pPr>
            <a:r>
              <a:rPr lang="hu-HU" sz="1500" b="1" dirty="0" err="1" smtClean="0">
                <a:latin typeface="Consolas" pitchFamily="49" charset="0"/>
                <a:cs typeface="Consolas" pitchFamily="49" charset="0"/>
              </a:rPr>
              <a:t>elif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[ !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-d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$2 ]; </a:t>
            </a:r>
            <a:r>
              <a:rPr lang="hu-HU" sz="1500" b="1" dirty="0" err="1" smtClean="0">
                <a:latin typeface="Consolas" pitchFamily="49" charset="0"/>
                <a:cs typeface="Consolas" pitchFamily="49" charset="0"/>
              </a:rPr>
              <a:t>then</a:t>
            </a:r>
            <a:endParaRPr lang="hu-HU" sz="15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t-BR" sz="15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t-BR" sz="1500" b="1" dirty="0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pt-BR" sz="1500" dirty="0" smtClean="0">
                <a:latin typeface="Consolas" pitchFamily="49" charset="0"/>
                <a:cs typeface="Consolas" pitchFamily="49" charset="0"/>
              </a:rPr>
              <a:t> 'Nem letezik a paramatereben megadott konyvtar!';</a:t>
            </a:r>
          </a:p>
          <a:p>
            <a:pPr>
              <a:buNone/>
            </a:pPr>
            <a:r>
              <a:rPr lang="hu-HU" sz="1500" b="1" dirty="0" err="1" smtClean="0">
                <a:latin typeface="Consolas" pitchFamily="49" charset="0"/>
                <a:cs typeface="Consolas" pitchFamily="49" charset="0"/>
              </a:rPr>
              <a:t>elif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[ "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$actuser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" != "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root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" ]; </a:t>
            </a:r>
            <a:r>
              <a:rPr lang="hu-HU" sz="1500" b="1" dirty="0" err="1" smtClean="0">
                <a:latin typeface="Consolas" pitchFamily="49" charset="0"/>
                <a:cs typeface="Consolas" pitchFamily="49" charset="0"/>
              </a:rPr>
              <a:t>then</a:t>
            </a:r>
            <a:endParaRPr lang="hu-HU" sz="15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500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'A scriptet csak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root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felhasznalokent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lehet </a:t>
            </a:r>
            <a:r>
              <a:rPr lang="hu-HU" sz="1500" dirty="0" err="1" smtClean="0">
                <a:latin typeface="Consolas" pitchFamily="49" charset="0"/>
                <a:cs typeface="Consolas" pitchFamily="49" charset="0"/>
              </a:rPr>
              <a:t>futattni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!';</a:t>
            </a:r>
          </a:p>
          <a:p>
            <a:pPr>
              <a:buNone/>
            </a:pPr>
            <a:r>
              <a:rPr lang="hu-HU" sz="1500" b="1" dirty="0" err="1" smtClean="0">
                <a:latin typeface="Consolas" pitchFamily="49" charset="0"/>
                <a:cs typeface="Consolas" pitchFamily="49" charset="0"/>
              </a:rPr>
              <a:t>else</a:t>
            </a:r>
            <a:r>
              <a:rPr lang="hu-HU" sz="1500" dirty="0" smtClean="0">
                <a:latin typeface="Consolas" pitchFamily="49" charset="0"/>
                <a:cs typeface="Consolas" pitchFamily="49" charset="0"/>
              </a:rPr>
              <a:t> ……….</a:t>
            </a:r>
          </a:p>
          <a:p>
            <a:pPr>
              <a:buNone/>
            </a:pPr>
            <a:endParaRPr lang="hu-HU" sz="15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Megoldás felépítés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Fejkomment</a:t>
            </a:r>
          </a:p>
          <a:p>
            <a:r>
              <a:rPr lang="hu-HU" dirty="0" smtClean="0"/>
              <a:t>Paraméterek ellenőrzése</a:t>
            </a:r>
          </a:p>
          <a:p>
            <a:r>
              <a:rPr lang="hu-HU" b="1" dirty="0" smtClean="0"/>
              <a:t>Bemenetből a felhasználók és könyvtárak kigyűjtése</a:t>
            </a:r>
          </a:p>
          <a:p>
            <a:r>
              <a:rPr lang="hu-HU" dirty="0" smtClean="0"/>
              <a:t>Még nem létező felhasználók létrehozása</a:t>
            </a:r>
          </a:p>
          <a:p>
            <a:r>
              <a:rPr lang="hu-HU" dirty="0"/>
              <a:t>Még nem létező </a:t>
            </a:r>
            <a:r>
              <a:rPr lang="hu-HU" dirty="0" smtClean="0"/>
              <a:t>könyvtárak létrehozása</a:t>
            </a:r>
          </a:p>
          <a:p>
            <a:r>
              <a:rPr lang="hu-HU" dirty="0" smtClean="0"/>
              <a:t>Csoportok létrehozása az egyes könyvtárakhoz</a:t>
            </a:r>
          </a:p>
          <a:p>
            <a:r>
              <a:rPr lang="hu-HU" dirty="0" smtClean="0"/>
              <a:t>Jogok beállítása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4296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Feladatmegoldás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#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vegigmegyunk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a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fajl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minden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soran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, ha olyan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felhasznalot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talaltunk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# ami meg nincs a rendszerben, eltaroljuk egy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tombben</a:t>
            </a:r>
            <a:endParaRPr lang="hu-HU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ROWS=`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cat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$1`;</a:t>
            </a:r>
          </a:p>
          <a:p>
            <a:pPr marL="0" indent="0">
              <a:spcBef>
                <a:spcPts val="0"/>
              </a:spcBef>
              <a:buNone/>
            </a:pPr>
            <a:endParaRPr lang="hu-HU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i=0; 	#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ciklusvaltozo</a:t>
            </a:r>
            <a:endParaRPr lang="hu-HU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18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in $ROWS;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do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	USERS[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$i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]=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${a#*:};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	#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Felhasznalo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neve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	DIRS[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$i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]=${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a%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:*};	#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Letrehozando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konyvtar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			i=$((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$i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+1));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800" b="1" dirty="0" err="1" smtClean="0">
                <a:latin typeface="Consolas" pitchFamily="49" charset="0"/>
                <a:cs typeface="Consolas" pitchFamily="49" charset="0"/>
              </a:rPr>
              <a:t>done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hu-HU" sz="1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Megoldás felépítés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Fejkomment</a:t>
            </a:r>
          </a:p>
          <a:p>
            <a:r>
              <a:rPr lang="hu-HU" dirty="0" smtClean="0"/>
              <a:t>Paraméterek ellenőrzése</a:t>
            </a:r>
          </a:p>
          <a:p>
            <a:r>
              <a:rPr lang="hu-HU" dirty="0" smtClean="0"/>
              <a:t>Bemenetből a felhasználók és könyvtárak kigyűjtése</a:t>
            </a:r>
          </a:p>
          <a:p>
            <a:r>
              <a:rPr lang="hu-HU" b="1" dirty="0" smtClean="0"/>
              <a:t>Még nem létező felhasználók létrehozása</a:t>
            </a:r>
          </a:p>
          <a:p>
            <a:r>
              <a:rPr lang="hu-HU" b="1" dirty="0"/>
              <a:t>Még nem létező </a:t>
            </a:r>
            <a:r>
              <a:rPr lang="hu-HU" b="1" dirty="0" smtClean="0"/>
              <a:t>könyvtárak létrehozása</a:t>
            </a:r>
          </a:p>
          <a:p>
            <a:r>
              <a:rPr lang="hu-HU" dirty="0" smtClean="0"/>
              <a:t>Csoportok létrehozása az egyes könyvtárakhoz</a:t>
            </a:r>
          </a:p>
          <a:p>
            <a:r>
              <a:rPr lang="hu-HU" dirty="0" smtClean="0"/>
              <a:t>Jogok beállítása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4296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Feladatmegoldás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((i=0;i&lt;${#USERS[@]};i++));</a:t>
            </a:r>
          </a:p>
          <a:p>
            <a:pPr>
              <a:buNone/>
            </a:pP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do</a:t>
            </a:r>
            <a:endParaRPr lang="hu-HU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#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ellenorizzuk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hogy mar van-e ilyen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felhasznalo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a rendszerben	</a:t>
            </a:r>
          </a:p>
          <a:p>
            <a:pPr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	username=${USERS[$i]};	# letrehozando felhasznalo neve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t=`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grep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$username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/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etc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/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passwd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|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grep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-c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':'`;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[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$t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-eq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0 ]; 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then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	# ha meg nincs, akkor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letre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kell hozni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useradd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$username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	#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felhasznalo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letrehozasa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b="1" dirty="0" smtClean="0">
                <a:latin typeface="Consolas" pitchFamily="49" charset="0"/>
                <a:cs typeface="Consolas" pitchFamily="49" charset="0"/>
              </a:rPr>
              <a:t>fi</a:t>
            </a: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#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letrehozando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konyvtar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eleresi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utjanak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elkeszitese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lentmp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=`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expr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length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$2`	#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celkonyvtar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eleresi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utjanak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hossza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pertmp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=`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expr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substr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$2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$lentmp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1`	#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eleresi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ut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utolso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karaktere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[ "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$pertmp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" !=  "/" ]; 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then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	# ha NEM volt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dirpath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=$2/${DIRS[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$i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]};	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else</a:t>
            </a:r>
            <a:endParaRPr lang="hu-HU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dirpath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=$2${DIRS[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$i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]};	# ha VOLT perjel a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parameterben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b="1" dirty="0" smtClean="0">
                <a:latin typeface="Consolas" pitchFamily="49" charset="0"/>
                <a:cs typeface="Consolas" pitchFamily="49" charset="0"/>
              </a:rPr>
              <a:t>fi</a:t>
            </a: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Megoldás felépítés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Fejkomment</a:t>
            </a:r>
          </a:p>
          <a:p>
            <a:r>
              <a:rPr lang="hu-HU" dirty="0" smtClean="0"/>
              <a:t>Paraméterek ellenőrzése</a:t>
            </a:r>
          </a:p>
          <a:p>
            <a:r>
              <a:rPr lang="hu-HU" dirty="0" smtClean="0"/>
              <a:t>Bemenetből a felhasználók és könyvtárak kigyűjtése</a:t>
            </a:r>
          </a:p>
          <a:p>
            <a:r>
              <a:rPr lang="hu-HU" dirty="0" smtClean="0"/>
              <a:t>Még nem létező felhasználók létrehozása</a:t>
            </a:r>
          </a:p>
          <a:p>
            <a:r>
              <a:rPr lang="hu-HU" dirty="0"/>
              <a:t>Még nem létező </a:t>
            </a:r>
            <a:r>
              <a:rPr lang="hu-HU" dirty="0" smtClean="0"/>
              <a:t>könyvtárak létrehozása</a:t>
            </a:r>
          </a:p>
          <a:p>
            <a:r>
              <a:rPr lang="hu-HU" b="1" dirty="0" smtClean="0"/>
              <a:t>Csoportok létrehozása az egyes könyvtárakhoz</a:t>
            </a:r>
          </a:p>
          <a:p>
            <a:r>
              <a:rPr lang="hu-HU" b="1" dirty="0" smtClean="0"/>
              <a:t>Jogok beállítása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42964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Feladatmegoldás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grpname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="irfhf2_1grp_${DIRS[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$i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]}"; #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konyvtarnevbol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generalt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csoport</a:t>
            </a:r>
          </a:p>
          <a:p>
            <a:pPr>
              <a:buNone/>
            </a:pP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	#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megnezzuk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, hogy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letezik-e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mar a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konyvtar</a:t>
            </a:r>
            <a:endParaRPr lang="hu-HU" sz="22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200" b="1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[ !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-d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$dirpath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]; </a:t>
            </a:r>
            <a:r>
              <a:rPr lang="hu-HU" sz="2200" b="1" dirty="0" err="1" smtClean="0">
                <a:latin typeface="Consolas" pitchFamily="49" charset="0"/>
                <a:cs typeface="Consolas" pitchFamily="49" charset="0"/>
              </a:rPr>
              <a:t>then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	# ha meg nincs ilyen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konyvtar</a:t>
            </a:r>
            <a:endParaRPr lang="hu-HU" sz="22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2200" b="1" dirty="0" err="1" smtClean="0">
                <a:latin typeface="Consolas" pitchFamily="49" charset="0"/>
                <a:cs typeface="Consolas" pitchFamily="49" charset="0"/>
              </a:rPr>
              <a:t>mkdir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$dirpath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;		#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konyvtar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letrehozasa</a:t>
            </a:r>
            <a:endParaRPr lang="hu-HU" sz="22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200" b="1" dirty="0" smtClean="0">
                <a:latin typeface="Consolas" pitchFamily="49" charset="0"/>
                <a:cs typeface="Consolas" pitchFamily="49" charset="0"/>
              </a:rPr>
              <a:t>fi</a:t>
            </a:r>
          </a:p>
          <a:p>
            <a:pPr>
              <a:buNone/>
            </a:pP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200" b="1" dirty="0" err="1" smtClean="0">
                <a:latin typeface="Consolas" pitchFamily="49" charset="0"/>
                <a:cs typeface="Consolas" pitchFamily="49" charset="0"/>
              </a:rPr>
              <a:t>groupadd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$grpname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; </a:t>
            </a:r>
          </a:p>
          <a:p>
            <a:pPr>
              <a:buNone/>
            </a:pP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200" b="1" dirty="0" err="1" smtClean="0">
                <a:latin typeface="Consolas" pitchFamily="49" charset="0"/>
                <a:cs typeface="Consolas" pitchFamily="49" charset="0"/>
              </a:rPr>
              <a:t>chgrp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-R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$grpname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$dirpath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200" b="1" dirty="0" err="1" smtClean="0">
                <a:latin typeface="Consolas" pitchFamily="49" charset="0"/>
                <a:cs typeface="Consolas" pitchFamily="49" charset="0"/>
              </a:rPr>
              <a:t>chmod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a-rwx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$dirpath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;	# minden jog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megvonasa</a:t>
            </a:r>
            <a:endParaRPr lang="hu-HU" sz="22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200" b="1" dirty="0" err="1" smtClean="0">
                <a:latin typeface="Consolas" pitchFamily="49" charset="0"/>
                <a:cs typeface="Consolas" pitchFamily="49" charset="0"/>
              </a:rPr>
              <a:t>chmod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g+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rwx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$dirpath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;	# csoportbelieknek minden jog</a:t>
            </a:r>
          </a:p>
          <a:p>
            <a:pPr>
              <a:buNone/>
            </a:pPr>
            <a:endParaRPr lang="hu-HU" sz="22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	#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felhasznalo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felvetele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a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konyvtarhoz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tartozo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csoportba</a:t>
            </a:r>
          </a:p>
          <a:p>
            <a:pPr>
              <a:buNone/>
            </a:pP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200" b="1" dirty="0" err="1" smtClean="0">
                <a:latin typeface="Consolas" pitchFamily="49" charset="0"/>
                <a:cs typeface="Consolas" pitchFamily="49" charset="0"/>
              </a:rPr>
              <a:t>usermod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-a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-G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$grpname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$username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hu-HU" sz="22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200" b="1" dirty="0" err="1" smtClean="0">
                <a:latin typeface="Consolas" pitchFamily="49" charset="0"/>
                <a:cs typeface="Consolas" pitchFamily="49" charset="0"/>
              </a:rPr>
              <a:t>done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</a:t>
            </a:r>
            <a:r>
              <a:rPr lang="hu-HU" dirty="0" err="1" smtClean="0"/>
              <a:t>info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>
                <a:hlinkClick r:id="rId2"/>
              </a:rPr>
              <a:t>http://</a:t>
            </a:r>
            <a:r>
              <a:rPr lang="hu-HU" sz="2800" dirty="0" smtClean="0">
                <a:hlinkClick r:id="rId2"/>
              </a:rPr>
              <a:t>www.linuxconfig.org/Bash_scripting_Tutorial</a:t>
            </a:r>
            <a:endParaRPr lang="hu-HU" sz="2800" dirty="0" smtClean="0"/>
          </a:p>
          <a:p>
            <a:endParaRPr lang="hu-HU" sz="2800" dirty="0" smtClean="0"/>
          </a:p>
          <a:p>
            <a:r>
              <a:rPr lang="hu-HU" sz="2800" dirty="0" smtClean="0">
                <a:hlinkClick r:id="rId3"/>
              </a:rPr>
              <a:t>http://tldp.org/LDP/abs/html</a:t>
            </a:r>
            <a:endParaRPr lang="hu-HU" sz="2800" dirty="0" smtClean="0"/>
          </a:p>
          <a:p>
            <a:endParaRPr lang="hu-HU" sz="2800" dirty="0" smtClean="0">
              <a:hlinkClick r:id="rId4"/>
            </a:endParaRPr>
          </a:p>
          <a:p>
            <a:r>
              <a:rPr lang="hu-HU" sz="2800" dirty="0" smtClean="0">
                <a:hlinkClick r:id="rId4"/>
              </a:rPr>
              <a:t>http</a:t>
            </a:r>
            <a:r>
              <a:rPr lang="hu-HU" sz="2800" dirty="0" smtClean="0">
                <a:hlinkClick r:id="rId4"/>
              </a:rPr>
              <a:t>://www.hit.bme.hu/~szandi/unix/index.html</a:t>
            </a:r>
            <a:r>
              <a:rPr lang="hu-HU" sz="2800" dirty="0" smtClean="0"/>
              <a:t>  </a:t>
            </a:r>
          </a:p>
          <a:p>
            <a:endParaRPr lang="hu-HU" sz="2800" dirty="0" smtClean="0"/>
          </a:p>
          <a:p>
            <a:r>
              <a:rPr lang="hu-HU" sz="2800" dirty="0" smtClean="0"/>
              <a:t>man </a:t>
            </a:r>
            <a:r>
              <a:rPr lang="hu-HU" sz="2800" dirty="0" err="1" smtClean="0"/>
              <a:t>bash</a:t>
            </a:r>
            <a:r>
              <a:rPr lang="hu-HU" sz="2800" dirty="0" smtClean="0"/>
              <a:t>, </a:t>
            </a:r>
            <a:r>
              <a:rPr lang="hu-HU" sz="2800" dirty="0" err="1" smtClean="0"/>
              <a:t>man</a:t>
            </a:r>
            <a:r>
              <a:rPr lang="hu-HU" sz="2800" dirty="0" smtClean="0"/>
              <a:t> </a:t>
            </a:r>
            <a:r>
              <a:rPr lang="hu-HU" sz="2800" dirty="0" err="1" smtClean="0"/>
              <a:t>sed</a:t>
            </a:r>
            <a:r>
              <a:rPr lang="hu-HU" sz="2800" dirty="0" smtClean="0"/>
              <a:t>, </a:t>
            </a:r>
            <a:r>
              <a:rPr lang="hu-HU" sz="2800" dirty="0" err="1" smtClean="0"/>
              <a:t>man</a:t>
            </a:r>
            <a:r>
              <a:rPr lang="hu-HU" sz="2800" dirty="0" smtClean="0"/>
              <a:t> </a:t>
            </a:r>
            <a:r>
              <a:rPr lang="hu-HU" sz="2800" dirty="0" err="1" smtClean="0"/>
              <a:t>cut</a:t>
            </a:r>
            <a:r>
              <a:rPr lang="hu-HU" sz="2800" dirty="0" smtClean="0"/>
              <a:t>, </a:t>
            </a:r>
            <a:r>
              <a:rPr lang="hu-HU" sz="2800" dirty="0" err="1" smtClean="0"/>
              <a:t>man</a:t>
            </a:r>
            <a:r>
              <a:rPr lang="hu-HU" sz="2800" dirty="0" smtClean="0"/>
              <a:t> sort, man </a:t>
            </a:r>
            <a:r>
              <a:rPr lang="hu-HU" sz="2800" dirty="0" err="1" smtClean="0"/>
              <a:t>grep</a:t>
            </a:r>
            <a:r>
              <a:rPr lang="hu-HU" sz="2800" dirty="0" smtClean="0"/>
              <a:t>… </a:t>
            </a:r>
            <a:r>
              <a:rPr lang="hu-HU" sz="2800" dirty="0" smtClean="0">
                <a:sym typeface="Wingdings" pitchFamily="2" charset="2"/>
              </a:rPr>
              <a:t></a:t>
            </a:r>
            <a:endParaRPr lang="hu-HU" sz="2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Shell </a:t>
            </a:r>
            <a:r>
              <a:rPr lang="hu-HU" dirty="0" err="1" smtClean="0"/>
              <a:t>scriptelés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Általában a script nyelvek jellegzetességei</a:t>
            </a:r>
          </a:p>
          <a:p>
            <a:pPr lvl="1"/>
            <a:r>
              <a:rPr lang="hu-HU" dirty="0" smtClean="0"/>
              <a:t>Típustalan változókezelés</a:t>
            </a:r>
          </a:p>
          <a:p>
            <a:pPr lvl="1"/>
            <a:r>
              <a:rPr lang="hu-HU" dirty="0" err="1" smtClean="0"/>
              <a:t>Interpreter</a:t>
            </a:r>
            <a:r>
              <a:rPr lang="hu-HU" dirty="0" smtClean="0"/>
              <a:t> futtatja</a:t>
            </a:r>
          </a:p>
          <a:p>
            <a:pPr lvl="1"/>
            <a:r>
              <a:rPr lang="hu-HU" dirty="0" smtClean="0"/>
              <a:t>Akár soronként is értelmezhető</a:t>
            </a:r>
          </a:p>
          <a:p>
            <a:pPr lvl="1"/>
            <a:r>
              <a:rPr lang="hu-HU" dirty="0" smtClean="0"/>
              <a:t>Minden futási időben értékelődik ki</a:t>
            </a:r>
          </a:p>
          <a:p>
            <a:pPr lvl="1"/>
            <a:r>
              <a:rPr lang="hu-HU" dirty="0" err="1" smtClean="0"/>
              <a:t>String</a:t>
            </a:r>
            <a:r>
              <a:rPr lang="hu-HU" dirty="0" smtClean="0"/>
              <a:t> paramétert is képes értelmezni parancsként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Erősen eltér az eddig látott programnyelvektől (C, </a:t>
            </a:r>
            <a:r>
              <a:rPr lang="hu-HU" dirty="0" err="1" smtClean="0"/>
              <a:t>C</a:t>
            </a:r>
            <a:r>
              <a:rPr lang="hu-HU" dirty="0" smtClean="0"/>
              <a:t>++, Java, C#)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Bash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Bash</a:t>
            </a:r>
            <a:r>
              <a:rPr lang="hu-HU" dirty="0" smtClean="0"/>
              <a:t> (</a:t>
            </a:r>
            <a:r>
              <a:rPr lang="hu-HU" dirty="0" err="1" smtClean="0"/>
              <a:t>Bourne</a:t>
            </a:r>
            <a:r>
              <a:rPr lang="hu-HU" dirty="0" smtClean="0"/>
              <a:t> Again Shell)</a:t>
            </a:r>
          </a:p>
          <a:p>
            <a:pPr lvl="1"/>
            <a:r>
              <a:rPr lang="hu-HU" dirty="0" smtClean="0"/>
              <a:t>1987-óta fejlesztik</a:t>
            </a:r>
          </a:p>
          <a:p>
            <a:pPr lvl="1"/>
            <a:r>
              <a:rPr lang="hu-HU" dirty="0" smtClean="0"/>
              <a:t>Elődje az alap </a:t>
            </a:r>
            <a:r>
              <a:rPr lang="hu-HU" dirty="0" err="1" smtClean="0"/>
              <a:t>UNIX-os</a:t>
            </a:r>
            <a:r>
              <a:rPr lang="hu-HU" dirty="0" smtClean="0"/>
              <a:t> </a:t>
            </a:r>
            <a:r>
              <a:rPr lang="hu-HU" dirty="0" err="1" smtClean="0"/>
              <a:t>Bourne</a:t>
            </a:r>
            <a:r>
              <a:rPr lang="hu-HU" dirty="0" smtClean="0"/>
              <a:t> </a:t>
            </a:r>
            <a:r>
              <a:rPr lang="hu-HU" dirty="0" err="1" smtClean="0"/>
              <a:t>shell</a:t>
            </a:r>
            <a:r>
              <a:rPr lang="hu-HU" dirty="0" smtClean="0"/>
              <a:t> (</a:t>
            </a:r>
            <a:r>
              <a:rPr lang="hu-HU" dirty="0" err="1" smtClean="0"/>
              <a:t>sh</a:t>
            </a:r>
            <a:r>
              <a:rPr lang="hu-HU" dirty="0" smtClean="0"/>
              <a:t>) 1978-ból</a:t>
            </a:r>
          </a:p>
          <a:p>
            <a:pPr lvl="1"/>
            <a:r>
              <a:rPr lang="hu-HU" dirty="0" smtClean="0"/>
              <a:t>Nem mai programozási szemléletmódot követ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Működési elv (nagyvonalakban):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hu-HU" dirty="0" smtClean="0"/>
              <a:t>Soronként elemzi a bemenetet</a:t>
            </a:r>
          </a:p>
          <a:p>
            <a:pPr marL="971550" lvl="1" indent="-514350">
              <a:buFont typeface="+mj-lt"/>
              <a:buAutoNum type="arabicPeriod"/>
            </a:pPr>
            <a:r>
              <a:rPr lang="hu-HU" dirty="0" smtClean="0"/>
              <a:t>Azonosítja a saját fenntartott szintaxis elemeit</a:t>
            </a:r>
          </a:p>
          <a:p>
            <a:pPr marL="971550" lvl="1" indent="-514350">
              <a:buFont typeface="+mj-lt"/>
              <a:buAutoNum type="arabicPeriod"/>
            </a:pPr>
            <a:r>
              <a:rPr lang="hu-HU" dirty="0" err="1" smtClean="0"/>
              <a:t>Stringként</a:t>
            </a:r>
            <a:r>
              <a:rPr lang="hu-HU" dirty="0" smtClean="0"/>
              <a:t> mindent behelyettesít, amíg csak lehet</a:t>
            </a:r>
          </a:p>
          <a:p>
            <a:pPr marL="971550" lvl="1" indent="-514350">
              <a:buFont typeface="+mj-lt"/>
              <a:buAutoNum type="arabicPeriod"/>
            </a:pPr>
            <a:r>
              <a:rPr lang="hu-HU" dirty="0" smtClean="0"/>
              <a:t>Ami utána marad, azt megpróbálja végrehajtani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Bash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Alapvető </a:t>
            </a:r>
            <a:r>
              <a:rPr lang="hu-HU" dirty="0" err="1" smtClean="0"/>
              <a:t>Bash</a:t>
            </a:r>
            <a:r>
              <a:rPr lang="hu-HU" dirty="0" smtClean="0"/>
              <a:t> funkciók</a:t>
            </a:r>
          </a:p>
          <a:p>
            <a:pPr lvl="1"/>
            <a:r>
              <a:rPr lang="hu-HU" dirty="0" smtClean="0"/>
              <a:t>Automatikus kiegészítés</a:t>
            </a:r>
          </a:p>
          <a:p>
            <a:pPr lvl="2"/>
            <a:r>
              <a:rPr lang="hu-HU" dirty="0" smtClean="0"/>
              <a:t>TAB billentyű</a:t>
            </a:r>
          </a:p>
          <a:p>
            <a:pPr lvl="1"/>
            <a:r>
              <a:rPr lang="hu-HU" dirty="0" smtClean="0"/>
              <a:t>Parancs előzmények tárolása</a:t>
            </a:r>
          </a:p>
          <a:p>
            <a:pPr lvl="2"/>
            <a:r>
              <a:rPr lang="hu-HU" dirty="0" smtClean="0"/>
              <a:t>Fel + Le gombokkal navigálás</a:t>
            </a:r>
          </a:p>
          <a:p>
            <a:pPr lvl="2"/>
            <a:r>
              <a:rPr lang="hu-HU" dirty="0" smtClean="0"/>
              <a:t>CTRL+R billentyű kombinációval keresés</a:t>
            </a:r>
          </a:p>
          <a:p>
            <a:pPr lvl="1"/>
            <a:r>
              <a:rPr lang="hu-HU" dirty="0" smtClean="0"/>
              <a:t>Terminál gyors bezárása</a:t>
            </a:r>
          </a:p>
          <a:p>
            <a:pPr lvl="2"/>
            <a:r>
              <a:rPr lang="hu-HU" dirty="0" smtClean="0"/>
              <a:t>CTRL+D billentyűkombináció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Hello </a:t>
            </a:r>
            <a:r>
              <a:rPr lang="hu-HU" dirty="0" err="1" smtClean="0"/>
              <a:t>world</a:t>
            </a:r>
            <a:r>
              <a:rPr lang="hu-HU" dirty="0" smtClean="0"/>
              <a:t> példa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Kedvenc editorba írjuk be (</a:t>
            </a:r>
            <a:r>
              <a:rPr lang="hu-HU" dirty="0" err="1" smtClean="0"/>
              <a:t>joe</a:t>
            </a:r>
            <a:r>
              <a:rPr lang="hu-HU" dirty="0" smtClean="0"/>
              <a:t>, </a:t>
            </a:r>
            <a:r>
              <a:rPr lang="hu-HU" dirty="0" err="1" smtClean="0"/>
              <a:t>mcedit</a:t>
            </a:r>
            <a:r>
              <a:rPr lang="hu-HU" dirty="0" smtClean="0"/>
              <a:t>, </a:t>
            </a:r>
            <a:r>
              <a:rPr lang="hu-HU" dirty="0" err="1" smtClean="0"/>
              <a:t>vi</a:t>
            </a:r>
            <a:r>
              <a:rPr lang="hu-HU" dirty="0" smtClean="0"/>
              <a:t>, </a:t>
            </a:r>
            <a:r>
              <a:rPr lang="hu-HU" dirty="0" err="1" smtClean="0"/>
              <a:t>emacs</a:t>
            </a:r>
            <a:r>
              <a:rPr lang="hu-HU" dirty="0" smtClean="0"/>
              <a:t>, </a:t>
            </a:r>
            <a:r>
              <a:rPr lang="hu-HU" dirty="0" err="1" smtClean="0"/>
              <a:t>kwrite</a:t>
            </a:r>
            <a:r>
              <a:rPr lang="hu-HU" dirty="0" smtClean="0"/>
              <a:t>…)</a:t>
            </a:r>
          </a:p>
          <a:p>
            <a:pPr lvl="1">
              <a:buNone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cs typeface="Consolas" pitchFamily="49" charset="0"/>
              </a:rPr>
              <a:t>#!/bin/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cs typeface="Consolas" pitchFamily="49" charset="0"/>
              </a:rPr>
              <a:t>bash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cs typeface="Consolas" pitchFamily="49" charset="0"/>
              </a:rPr>
              <a:t>#ez egy komment</a:t>
            </a:r>
          </a:p>
          <a:p>
            <a:pPr lvl="1">
              <a:buNone/>
            </a:pP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"</a:t>
            </a:r>
            <a:r>
              <a:rPr lang="hu-HU" dirty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Hello </a:t>
            </a:r>
            <a:r>
              <a:rPr lang="hu-HU" dirty="0" err="1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world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"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endParaRPr lang="hu-HU" dirty="0" smtClean="0">
              <a:latin typeface="Lucida Console" pitchFamily="49" charset="0"/>
            </a:endParaRPr>
          </a:p>
          <a:p>
            <a:r>
              <a:rPr lang="hu-HU" dirty="0" smtClean="0"/>
              <a:t>A fájl végén egy újsort szokás tenni.</a:t>
            </a:r>
          </a:p>
          <a:p>
            <a:r>
              <a:rPr lang="hu-HU" dirty="0" smtClean="0"/>
              <a:t>Az első sor kommentje a „</a:t>
            </a:r>
            <a:r>
              <a:rPr lang="hu-HU" dirty="0" err="1" smtClean="0"/>
              <a:t>shebang</a:t>
            </a:r>
            <a:r>
              <a:rPr lang="hu-HU" dirty="0" smtClean="0"/>
              <a:t>”. Egy hint, a </a:t>
            </a:r>
            <a:r>
              <a:rPr lang="hu-HU" sz="2800" dirty="0" smtClean="0">
                <a:latin typeface="Lucida Console" pitchFamily="49" charset="0"/>
              </a:rPr>
              <a:t>file</a:t>
            </a:r>
            <a:r>
              <a:rPr lang="hu-HU" dirty="0" smtClean="0"/>
              <a:t> nevű programnak jelzi, hogy ez milyen fájl is valójában.</a:t>
            </a:r>
          </a:p>
          <a:p>
            <a:r>
              <a:rPr lang="hu-HU" dirty="0" smtClean="0"/>
              <a:t>Adjunk neki futtatási jogot:</a:t>
            </a:r>
          </a:p>
          <a:p>
            <a:pPr lvl="1">
              <a:buNone/>
            </a:pPr>
            <a:r>
              <a:rPr lang="hu-HU" sz="2600" dirty="0" err="1" smtClean="0">
                <a:latin typeface="Consolas" pitchFamily="49" charset="0"/>
                <a:cs typeface="Consolas" pitchFamily="49" charset="0"/>
              </a:rPr>
              <a:t>chmod</a:t>
            </a:r>
            <a:r>
              <a:rPr lang="hu-HU" sz="2600" dirty="0" smtClean="0">
                <a:latin typeface="Consolas" pitchFamily="49" charset="0"/>
                <a:cs typeface="Consolas" pitchFamily="49" charset="0"/>
              </a:rPr>
              <a:t> +x </a:t>
            </a:r>
            <a:r>
              <a:rPr lang="hu-HU" sz="2600" dirty="0" err="1" smtClean="0">
                <a:latin typeface="Consolas" pitchFamily="49" charset="0"/>
                <a:cs typeface="Consolas" pitchFamily="49" charset="0"/>
              </a:rPr>
              <a:t>helloworld.sh</a:t>
            </a:r>
            <a:endParaRPr lang="hu-HU" sz="2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Futtassuk (a ./ azért kell, mert az aktuális könyvtár nincs a </a:t>
            </a:r>
            <a:r>
              <a:rPr lang="hu-HU" dirty="0" err="1" smtClean="0"/>
              <a:t>path-ban</a:t>
            </a:r>
            <a:r>
              <a:rPr lang="hu-HU" dirty="0" smtClean="0"/>
              <a:t>)</a:t>
            </a:r>
          </a:p>
          <a:p>
            <a:pPr lvl="1">
              <a:buNone/>
            </a:pPr>
            <a:r>
              <a:rPr lang="hu-HU" sz="2600" dirty="0" smtClean="0">
                <a:latin typeface="Consolas" pitchFamily="49" charset="0"/>
                <a:cs typeface="Consolas" pitchFamily="49" charset="0"/>
              </a:rPr>
              <a:t>./</a:t>
            </a:r>
            <a:r>
              <a:rPr lang="hu-HU" sz="2600" dirty="0" err="1" smtClean="0">
                <a:latin typeface="Consolas" pitchFamily="49" charset="0"/>
                <a:cs typeface="Consolas" pitchFamily="49" charset="0"/>
              </a:rPr>
              <a:t>helloworld.sh</a:t>
            </a:r>
            <a:endParaRPr lang="hu-HU" sz="26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Bash</a:t>
            </a:r>
            <a:r>
              <a:rPr lang="hu-HU" dirty="0" smtClean="0"/>
              <a:t> alapfunkciók áttekintése</a:t>
            </a:r>
          </a:p>
          <a:p>
            <a:r>
              <a:rPr lang="hu-HU" dirty="0" smtClean="0"/>
              <a:t>Fájlok másolása Windows és Linux között</a:t>
            </a:r>
          </a:p>
          <a:p>
            <a:r>
              <a:rPr lang="hu-HU" dirty="0" smtClean="0"/>
              <a:t>Hello World példa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err="1" smtClean="0"/>
              <a:t>Bash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me_ftsrg_hun_micskei_v7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6131</TotalTime>
  <Words>1748</Words>
  <Application>Microsoft Office PowerPoint</Application>
  <PresentationFormat>Diavetítés a képernyőre (4:3 oldalarány)</PresentationFormat>
  <Paragraphs>518</Paragraphs>
  <Slides>49</Slides>
  <Notes>6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49</vt:i4>
      </vt:variant>
    </vt:vector>
  </HeadingPairs>
  <TitlesOfParts>
    <vt:vector size="50" baseType="lpstr">
      <vt:lpstr>bme_ftsrg_hun_micskei_v7</vt:lpstr>
      <vt:lpstr>Scriptelés alapok</vt:lpstr>
      <vt:lpstr>Tartalom</vt:lpstr>
      <vt:lpstr>Motiváció</vt:lpstr>
      <vt:lpstr>Motiváció 2.</vt:lpstr>
      <vt:lpstr>Shell scriptelés</vt:lpstr>
      <vt:lpstr>Bash</vt:lpstr>
      <vt:lpstr>Bash</vt:lpstr>
      <vt:lpstr>Hello world példa</vt:lpstr>
      <vt:lpstr>PowerPoint bemutató</vt:lpstr>
      <vt:lpstr>Átirányítások</vt:lpstr>
      <vt:lpstr>Csővezetékek</vt:lpstr>
      <vt:lpstr>Idézőjelek</vt:lpstr>
      <vt:lpstr>Idézőjelek</vt:lpstr>
      <vt:lpstr>Változókezelés</vt:lpstr>
      <vt:lpstr>Változókezelés</vt:lpstr>
      <vt:lpstr>Változókezelés</vt:lpstr>
      <vt:lpstr>Változókezelés</vt:lpstr>
      <vt:lpstr>PowerPoint bemutató</vt:lpstr>
      <vt:lpstr>Környezeti változók láthatósága</vt:lpstr>
      <vt:lpstr>Tömbök</vt:lpstr>
      <vt:lpstr>„Mágikus” változók</vt:lpstr>
      <vt:lpstr>Visszatérési érték</vt:lpstr>
      <vt:lpstr>PowerPoint bemutató</vt:lpstr>
      <vt:lpstr>Fájlnév kiegészítés</vt:lpstr>
      <vt:lpstr>String darabolás</vt:lpstr>
      <vt:lpstr>PowerPoint bemutató</vt:lpstr>
      <vt:lpstr>Elágazás</vt:lpstr>
      <vt:lpstr>Üres string vizsgálat</vt:lpstr>
      <vt:lpstr>C-jellegű aritmetika</vt:lpstr>
      <vt:lpstr>Alapértelmezések használata</vt:lpstr>
      <vt:lpstr>Konfigurálható script</vt:lpstr>
      <vt:lpstr>Aritmetikai műveletek</vt:lpstr>
      <vt:lpstr>Reguláris kifejezések</vt:lpstr>
      <vt:lpstr>Reguláris kifejezések</vt:lpstr>
      <vt:lpstr>Reguláris kifejezések</vt:lpstr>
      <vt:lpstr>Reguláris kifejezések</vt:lpstr>
      <vt:lpstr>PowerPoint bemutató</vt:lpstr>
      <vt:lpstr>Tanácsok, hibakeresés</vt:lpstr>
      <vt:lpstr>Shell opciók</vt:lpstr>
      <vt:lpstr>Feladatmegoldás</vt:lpstr>
      <vt:lpstr>Megoldás felépítés</vt:lpstr>
      <vt:lpstr>Feladatmegoldás</vt:lpstr>
      <vt:lpstr>Megoldás felépítés</vt:lpstr>
      <vt:lpstr>Feladatmegoldás</vt:lpstr>
      <vt:lpstr>Megoldás felépítés</vt:lpstr>
      <vt:lpstr>Feladatmegoldás</vt:lpstr>
      <vt:lpstr>Megoldás felépítés</vt:lpstr>
      <vt:lpstr>Feladatmegoldás</vt:lpstr>
      <vt:lpstr>További info</vt:lpstr>
    </vt:vector>
  </TitlesOfParts>
  <Company>Budapesti Műszaki és Gazdaságtudományi Egyetem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Micskei Zoltán</dc:creator>
  <cp:lastModifiedBy>Micskei Zoltán</cp:lastModifiedBy>
  <cp:revision>242</cp:revision>
  <dcterms:created xsi:type="dcterms:W3CDTF">2009-01-28T13:20:49Z</dcterms:created>
  <dcterms:modified xsi:type="dcterms:W3CDTF">2011-02-24T09:09:52Z</dcterms:modified>
</cp:coreProperties>
</file>