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46" r:id="rId3"/>
    <p:sldId id="329" r:id="rId4"/>
    <p:sldId id="342" r:id="rId5"/>
    <p:sldId id="350" r:id="rId6"/>
    <p:sldId id="330" r:id="rId7"/>
    <p:sldId id="349" r:id="rId8"/>
    <p:sldId id="348" r:id="rId9"/>
    <p:sldId id="344" r:id="rId10"/>
    <p:sldId id="331" r:id="rId11"/>
    <p:sldId id="347" r:id="rId12"/>
    <p:sldId id="352" r:id="rId13"/>
    <p:sldId id="353" r:id="rId14"/>
    <p:sldId id="332" r:id="rId15"/>
    <p:sldId id="333" r:id="rId16"/>
    <p:sldId id="356" r:id="rId17"/>
    <p:sldId id="334" r:id="rId18"/>
    <p:sldId id="335" r:id="rId19"/>
    <p:sldId id="336" r:id="rId20"/>
    <p:sldId id="337" r:id="rId21"/>
    <p:sldId id="338" r:id="rId22"/>
    <p:sldId id="351" r:id="rId23"/>
    <p:sldId id="339" r:id="rId24"/>
    <p:sldId id="340" r:id="rId25"/>
    <p:sldId id="345" r:id="rId26"/>
    <p:sldId id="357" r:id="rId27"/>
    <p:sldId id="355" r:id="rId28"/>
    <p:sldId id="341" r:id="rId29"/>
    <p:sldId id="358" r:id="rId30"/>
    <p:sldId id="359" r:id="rId31"/>
    <p:sldId id="360" r:id="rId32"/>
    <p:sldId id="361" r:id="rId33"/>
    <p:sldId id="362" r:id="rId34"/>
    <p:sldId id="343" r:id="rId3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000" autoAdjust="0"/>
  </p:normalViewPr>
  <p:slideViewPr>
    <p:cSldViewPr>
      <p:cViewPr varScale="1">
        <p:scale>
          <a:sx n="84" d="100"/>
          <a:sy n="8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2011.02.24.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741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2011.</a:t>
            </a:r>
            <a:r>
              <a:rPr lang="hu-HU" baseline="0" dirty="0" smtClean="0"/>
              <a:t> február 22.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Tag mp3 files based on filename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2010.09.26.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TagLib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http://developer.novell.com/wiki/index.php/TagLib_Sharp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Based on: Editing Media Tags from PowerShell, http://huddledmasses.org/editing-media-tags-from-powershell/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[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$folder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".")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Reflection.Assembly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]::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LoadFrom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"C:\temp\tools\taglib-sharp-2.0.3.7-windows\Libraries\taglib-sharp.dll" ) &gt;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$null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$separators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'_',"."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foreach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($file in (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Get-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ChildItem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-Path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$folder 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-Filter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*.mp3))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</a:p>
          <a:p>
            <a:pPr lvl="1"/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Write-Output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Processing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</a:t>
            </a:r>
          </a:p>
          <a:p>
            <a:pPr lvl="1"/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[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TagLib.File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]::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$file.FullName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$file.Name.Split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$separators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[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StringSplitOptions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]::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RemoveEmptyEntries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$tokens.Length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-lt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3 )</a:t>
            </a:r>
          </a:p>
          <a:p>
            <a:pPr lvl="1"/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</a:t>
            </a:r>
          </a:p>
          <a:p>
            <a:pPr lvl="1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Write-Error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"Not enough tokens in $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file.FullName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continue</a:t>
            </a:r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$media.Tag.Performers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[0])</a:t>
            </a: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$media.Tag.Title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$file.Name.SubString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$file.Name.IndexOf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("_") + 1,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$file.Name.LastIndexOf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("_") -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$file.Name.IndexOf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("_") -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)).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Replace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("_", " ")</a:t>
            </a: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$media.Tag.Comment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$tokens.length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- 2 ]</a:t>
            </a:r>
          </a:p>
          <a:p>
            <a:pPr lvl="1"/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$media.Save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()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543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6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Get-Process | Select-Object id, name -first 2 | format-list</a:t>
            </a:r>
            <a:endParaRPr 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663A8A-88FA-4BEA-BA73-45BA4D99D6BE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Forrás:</a:t>
            </a:r>
            <a:r>
              <a:rPr lang="hu-HU" baseline="0" dirty="0" smtClean="0"/>
              <a:t> Soós Tibor, </a:t>
            </a:r>
            <a:r>
              <a:rPr lang="hu-HU" dirty="0" smtClean="0"/>
              <a:t>Windows Server 2008 </a:t>
            </a:r>
            <a:r>
              <a:rPr lang="hu-HU" dirty="0" smtClean="0">
                <a:solidFill>
                  <a:srgbClr val="FF3300"/>
                </a:solidFill>
                <a:latin typeface="Segoe Light" pitchFamily="34" charset="0"/>
              </a:rPr>
              <a:t>{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3300"/>
                </a:solidFill>
                <a:latin typeface="Segoe Light" pitchFamily="34" charset="0"/>
              </a:rPr>
              <a:t>}, http://www.microsoft.com/hun/dl.aspx?id=45d50c9b-c4b5-440c-8eb2-cd6e01a79464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A9213D-4C4A-4EDA-AB70-5C6C201E97DD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pipe-ban</a:t>
            </a:r>
            <a:r>
              <a:rPr lang="hu-HU" dirty="0" smtClean="0"/>
              <a:t> mindig típusos, strukturált objektumok utaznak, így</a:t>
            </a:r>
            <a:r>
              <a:rPr lang="hu-HU" baseline="0" dirty="0" smtClean="0"/>
              <a:t> sokkal könnyebb kezelni őket.</a:t>
            </a:r>
          </a:p>
          <a:p>
            <a:endParaRPr lang="hu-HU" baseline="0" dirty="0" smtClean="0"/>
          </a:p>
          <a:p>
            <a:r>
              <a:rPr lang="hu-HU" baseline="0" dirty="0" smtClean="0"/>
              <a:t>A </a:t>
            </a:r>
            <a:r>
              <a:rPr lang="hu-HU" baseline="0" dirty="0" err="1" smtClean="0"/>
              <a:t>pipe</a:t>
            </a:r>
            <a:r>
              <a:rPr lang="hu-HU" baseline="0" dirty="0" smtClean="0"/>
              <a:t> hatékonyan van implementálva, érdemes használni.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10E3-7EBE-4883-A496-FDFBBF073366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 lehetséges megoldás:</a:t>
            </a:r>
          </a:p>
          <a:p>
            <a:endParaRPr lang="hu-HU" dirty="0" smtClean="0"/>
          </a:p>
          <a:p>
            <a:r>
              <a:rPr lang="hu-HU" dirty="0" err="1" smtClean="0"/>
              <a:t>$svchosts</a:t>
            </a:r>
            <a:r>
              <a:rPr lang="hu-HU" dirty="0" smtClean="0"/>
              <a:t> = </a:t>
            </a:r>
            <a:r>
              <a:rPr lang="hu-HU" dirty="0" err="1" smtClean="0"/>
              <a:t>Get-Process</a:t>
            </a:r>
            <a:r>
              <a:rPr lang="hu-HU" dirty="0" smtClean="0"/>
              <a:t> | </a:t>
            </a:r>
            <a:r>
              <a:rPr lang="hu-HU" dirty="0" err="1" smtClean="0"/>
              <a:t>Where-Object</a:t>
            </a:r>
            <a:r>
              <a:rPr lang="hu-HU" dirty="0" smtClean="0"/>
              <a:t> {$_.</a:t>
            </a:r>
            <a:r>
              <a:rPr lang="hu-HU" dirty="0" err="1" smtClean="0"/>
              <a:t>ProcessName</a:t>
            </a:r>
            <a:r>
              <a:rPr lang="hu-HU" dirty="0" smtClean="0"/>
              <a:t> </a:t>
            </a:r>
            <a:r>
              <a:rPr lang="hu-HU" dirty="0" err="1" smtClean="0"/>
              <a:t>-eq</a:t>
            </a:r>
            <a:r>
              <a:rPr lang="hu-HU" dirty="0" smtClean="0"/>
              <a:t> "</a:t>
            </a:r>
            <a:r>
              <a:rPr lang="hu-HU" dirty="0" err="1" smtClean="0"/>
              <a:t>svchost</a:t>
            </a:r>
            <a:r>
              <a:rPr lang="hu-HU" dirty="0" smtClean="0"/>
              <a:t>"}</a:t>
            </a:r>
          </a:p>
          <a:p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Selected</a:t>
            </a:r>
            <a:r>
              <a:rPr lang="hu-HU" dirty="0" smtClean="0"/>
              <a:t> $(</a:t>
            </a:r>
            <a:r>
              <a:rPr lang="hu-HU" dirty="0" err="1" smtClean="0"/>
              <a:t>$svchosts.Length</a:t>
            </a:r>
            <a:r>
              <a:rPr lang="hu-HU" dirty="0" smtClean="0"/>
              <a:t>) </a:t>
            </a:r>
            <a:r>
              <a:rPr lang="hu-HU" dirty="0" err="1" smtClean="0"/>
              <a:t>svchost</a:t>
            </a:r>
            <a:r>
              <a:rPr lang="hu-HU" dirty="0" smtClean="0"/>
              <a:t> </a:t>
            </a:r>
            <a:r>
              <a:rPr lang="hu-HU" dirty="0" err="1" smtClean="0"/>
              <a:t>processes</a:t>
            </a:r>
            <a:r>
              <a:rPr lang="hu-HU" dirty="0" smtClean="0"/>
              <a:t>"</a:t>
            </a:r>
          </a:p>
          <a:p>
            <a:endParaRPr lang="hu-HU" dirty="0" smtClean="0"/>
          </a:p>
          <a:p>
            <a:r>
              <a:rPr lang="hu-HU" dirty="0" err="1" smtClean="0"/>
              <a:t>if</a:t>
            </a:r>
            <a:r>
              <a:rPr lang="hu-HU" dirty="0" smtClean="0"/>
              <a:t> ((</a:t>
            </a:r>
            <a:r>
              <a:rPr lang="hu-HU" dirty="0" err="1" smtClean="0"/>
              <a:t>$svchosts</a:t>
            </a:r>
            <a:r>
              <a:rPr lang="hu-HU" dirty="0" smtClean="0"/>
              <a:t> | </a:t>
            </a:r>
            <a:r>
              <a:rPr lang="hu-HU" dirty="0" err="1" smtClean="0"/>
              <a:t>Measure-Object</a:t>
            </a:r>
            <a:r>
              <a:rPr lang="hu-HU" dirty="0" smtClean="0"/>
              <a:t> </a:t>
            </a:r>
            <a:r>
              <a:rPr lang="hu-HU" dirty="0" err="1" smtClean="0"/>
              <a:t>-property</a:t>
            </a:r>
            <a:r>
              <a:rPr lang="hu-HU" dirty="0" smtClean="0"/>
              <a:t> WS </a:t>
            </a:r>
            <a:r>
              <a:rPr lang="hu-HU" dirty="0" err="1" smtClean="0"/>
              <a:t>-maximum</a:t>
            </a:r>
            <a:r>
              <a:rPr lang="hu-HU" dirty="0" smtClean="0"/>
              <a:t>).Maximum </a:t>
            </a:r>
            <a:r>
              <a:rPr lang="hu-HU" dirty="0" err="1" smtClean="0"/>
              <a:t>-gt</a:t>
            </a:r>
            <a:r>
              <a:rPr lang="hu-HU" dirty="0" smtClean="0"/>
              <a:t> 10MB)</a:t>
            </a:r>
          </a:p>
          <a:p>
            <a:r>
              <a:rPr lang="hu-HU" dirty="0" smtClean="0"/>
              <a:t>{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Too</a:t>
            </a:r>
            <a:r>
              <a:rPr lang="hu-HU" dirty="0" smtClean="0"/>
              <a:t> </a:t>
            </a:r>
            <a:r>
              <a:rPr lang="hu-HU" dirty="0" err="1" smtClean="0"/>
              <a:t>much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r>
              <a:rPr lang="hu-HU" dirty="0" smtClean="0"/>
              <a:t> </a:t>
            </a:r>
            <a:r>
              <a:rPr lang="hu-HU" dirty="0" err="1" smtClean="0"/>
              <a:t>consumed</a:t>
            </a:r>
            <a:r>
              <a:rPr lang="hu-HU" dirty="0" smtClean="0"/>
              <a:t>.."</a:t>
            </a:r>
          </a:p>
          <a:p>
            <a:r>
              <a:rPr lang="hu-HU" dirty="0" smtClean="0"/>
              <a:t>}</a:t>
            </a:r>
          </a:p>
          <a:p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smtClean="0"/>
              <a:t>{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Write-Output</a:t>
            </a:r>
            <a:r>
              <a:rPr lang="hu-HU" dirty="0" smtClean="0"/>
              <a:t> "</a:t>
            </a:r>
            <a:r>
              <a:rPr lang="hu-HU" dirty="0" err="1" smtClean="0"/>
              <a:t>Memory</a:t>
            </a:r>
            <a:r>
              <a:rPr lang="hu-HU" dirty="0" smtClean="0"/>
              <a:t> ok"</a:t>
            </a:r>
          </a:p>
          <a:p>
            <a:r>
              <a:rPr lang="hu-HU" dirty="0" smtClean="0"/>
              <a:t>}</a:t>
            </a:r>
          </a:p>
          <a:p>
            <a:endParaRPr lang="hu-HU" dirty="0" smtClean="0"/>
          </a:p>
          <a:p>
            <a:r>
              <a:rPr lang="hu-HU" dirty="0" smtClean="0"/>
              <a:t>-----</a:t>
            </a:r>
          </a:p>
          <a:p>
            <a:r>
              <a:rPr lang="hu-HU" dirty="0" smtClean="0"/>
              <a:t>Vagy </a:t>
            </a:r>
            <a:r>
              <a:rPr lang="hu-HU" dirty="0" err="1" smtClean="0"/>
              <a:t>powershellesebben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r>
              <a:rPr lang="hu-HU" dirty="0" smtClean="0"/>
              <a:t>(</a:t>
            </a:r>
            <a:r>
              <a:rPr lang="hu-HU" dirty="0" err="1" smtClean="0"/>
              <a:t>Get-Process</a:t>
            </a:r>
            <a:r>
              <a:rPr lang="hu-HU" dirty="0" smtClean="0"/>
              <a:t> | </a:t>
            </a:r>
            <a:r>
              <a:rPr lang="hu-HU" dirty="0" err="1" smtClean="0"/>
              <a:t>Where-Object</a:t>
            </a:r>
            <a:r>
              <a:rPr lang="hu-HU" dirty="0" smtClean="0"/>
              <a:t> {$_.</a:t>
            </a:r>
            <a:r>
              <a:rPr lang="hu-HU" dirty="0" err="1" smtClean="0"/>
              <a:t>ProcessName</a:t>
            </a:r>
            <a:r>
              <a:rPr lang="hu-HU" dirty="0" smtClean="0"/>
              <a:t> </a:t>
            </a:r>
            <a:r>
              <a:rPr lang="hu-HU" dirty="0" err="1" smtClean="0"/>
              <a:t>-eq</a:t>
            </a:r>
            <a:r>
              <a:rPr lang="hu-HU" dirty="0" smtClean="0"/>
              <a:t> "</a:t>
            </a:r>
            <a:r>
              <a:rPr lang="hu-HU" dirty="0" err="1" smtClean="0"/>
              <a:t>svchost</a:t>
            </a:r>
            <a:r>
              <a:rPr lang="hu-HU" dirty="0" smtClean="0"/>
              <a:t>"} | </a:t>
            </a:r>
            <a:r>
              <a:rPr lang="hu-HU" dirty="0" err="1" smtClean="0"/>
              <a:t>Measure-Object</a:t>
            </a:r>
            <a:r>
              <a:rPr lang="hu-HU" dirty="0" smtClean="0"/>
              <a:t> </a:t>
            </a:r>
            <a:r>
              <a:rPr lang="hu-HU" dirty="0" err="1" smtClean="0"/>
              <a:t>-property</a:t>
            </a:r>
            <a:r>
              <a:rPr lang="hu-HU" dirty="0" smtClean="0"/>
              <a:t> WS </a:t>
            </a:r>
            <a:r>
              <a:rPr lang="hu-HU" dirty="0" err="1" smtClean="0"/>
              <a:t>-maximum</a:t>
            </a:r>
            <a:r>
              <a:rPr lang="hu-HU" dirty="0" smtClean="0"/>
              <a:t>).Maximum</a:t>
            </a:r>
            <a:r>
              <a:rPr lang="hu-HU" baseline="0" dirty="0" smtClean="0"/>
              <a:t> </a:t>
            </a:r>
            <a:r>
              <a:rPr lang="hu-HU" baseline="0" dirty="0" err="1" smtClean="0"/>
              <a:t>-gt</a:t>
            </a:r>
            <a:r>
              <a:rPr lang="hu-HU" baseline="0" dirty="0" smtClean="0"/>
              <a:t> 10MB</a:t>
            </a:r>
          </a:p>
          <a:p>
            <a:endParaRPr lang="hu-HU" baseline="0" dirty="0" smtClean="0"/>
          </a:p>
          <a:p>
            <a:endParaRPr lang="hu-HU" baseline="0" dirty="0" smtClean="0"/>
          </a:p>
          <a:p>
            <a:r>
              <a:rPr lang="hu-HU" baseline="0" dirty="0" smtClean="0"/>
              <a:t>------</a:t>
            </a:r>
          </a:p>
          <a:p>
            <a:r>
              <a:rPr lang="hu-HU" baseline="0" dirty="0" smtClean="0"/>
              <a:t>Jegyek feladat: </a:t>
            </a:r>
          </a:p>
          <a:p>
            <a:endParaRPr lang="hu-HU" baseline="0" dirty="0" smtClean="0"/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 Compute-HF.ps1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Micskei Zoltán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 2010.02.17.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Calculate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sutdent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's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avarage</a:t>
            </a:r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 $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csvFile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csv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containing students' results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[string] $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csvFile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$(throw "Supply the path of the CSV file!")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Import-Csv</a:t>
            </a:r>
            <a:r>
              <a:rPr lang="hu-H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-Path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$csvFile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| 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ForEach-Object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{ [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double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$atlag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([int]$_.HF1 + [int]$_.HF2 + [int]$_.HF3 ) / 4; </a:t>
            </a:r>
            <a:r>
              <a:rPr lang="hu-HU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Write-Output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"$($_.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): 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$atlag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}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CSV fájl:</a:t>
            </a:r>
          </a:p>
          <a:p>
            <a:endParaRPr lang="hu-H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Nev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,HF1,HF2,HF3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Micskei Zoltan,3,4,3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Szatmari Zoltan,10,8,9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Toth Daniel,12,</a:t>
            </a:r>
            <a:r>
              <a:rPr lang="hu-H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,11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>
                <a:solidFill>
                  <a:prstClr val="black"/>
                </a:solidFill>
              </a:rPr>
              <a:pPr/>
              <a:t>24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214678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system.security.accesscontrol.filesystemaccessrule.asp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ellpro.com/powershell-tutorial-introduction/tutorial-windows-powershell-console/" TargetMode="External"/><Relationship Id="rId2" Type="http://schemas.openxmlformats.org/officeDocument/2006/relationships/hyperlink" Target="http://technetklub.hu/sho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fcardz.dzone.com/refcardz/windows-powershell" TargetMode="External"/><Relationship Id="rId5" Type="http://schemas.openxmlformats.org/officeDocument/2006/relationships/hyperlink" Target="http://www.microsoft.com/hun/technet/article/?id=66396adb-3c70-4c6d-ac33-aad75f68805e" TargetMode="External"/><Relationship Id="rId4" Type="http://schemas.openxmlformats.org/officeDocument/2006/relationships/hyperlink" Target="http://download.microsoft.com/download/5/8/8/5886EEB0-BFB5-4854-9D17-AAEDE66825D3/konyvek/PowerShell_v2/Microsoft_Powershell_2_konyv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ware.com/go/powercli" TargetMode="External"/><Relationship Id="rId2" Type="http://schemas.openxmlformats.org/officeDocument/2006/relationships/hyperlink" Target="http://visualstudiogallery.msdn.microsoft.com/67620d8c-93dd-4e57-aa86-c9404acbd7b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sensenet.com/post/2008/10/19/Geek-paradise-access-your-ECMS-from-PowerShell-command-line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powergu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Scriptelés</a:t>
            </a:r>
            <a:r>
              <a:rPr lang="hu-HU" dirty="0" smtClean="0"/>
              <a:t> alapok (</a:t>
            </a:r>
            <a:r>
              <a:rPr lang="hu-HU" dirty="0" err="1" smtClean="0"/>
              <a:t>PowerShell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Micskei Zoltán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>
                <a:solidFill>
                  <a:schemeClr val="bg1"/>
                </a:solidFill>
              </a:rPr>
              <a:t>rendszerfelügyelet (VIMIA370)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cmdlet</a:t>
            </a:r>
            <a:endParaRPr lang="hu-HU" b="1" dirty="0" smtClean="0"/>
          </a:p>
          <a:p>
            <a:pPr lvl="1"/>
            <a:r>
              <a:rPr lang="hu-HU" dirty="0" smtClean="0"/>
              <a:t>Általában </a:t>
            </a:r>
            <a:r>
              <a:rPr lang="hu-HU" dirty="0" err="1" smtClean="0"/>
              <a:t>Ige-Tárgy</a:t>
            </a:r>
            <a:r>
              <a:rPr lang="hu-HU" dirty="0" smtClean="0"/>
              <a:t> elnevezés</a:t>
            </a:r>
          </a:p>
          <a:p>
            <a:pPr lvl="1"/>
            <a:r>
              <a:rPr lang="hu-HU" dirty="0"/>
              <a:t>Adott funkciót megvalósító „</a:t>
            </a:r>
            <a:r>
              <a:rPr lang="hu-HU" dirty="0" smtClean="0"/>
              <a:t>parancs”</a:t>
            </a:r>
            <a:endParaRPr lang="hu-HU" dirty="0"/>
          </a:p>
          <a:p>
            <a:pPr lvl="1"/>
            <a:r>
              <a:rPr lang="hu-HU" dirty="0"/>
              <a:t>(háttérben: </a:t>
            </a:r>
            <a:r>
              <a:rPr lang="hu-HU" dirty="0" err="1"/>
              <a:t>Cmdlet</a:t>
            </a:r>
            <a:r>
              <a:rPr lang="hu-HU" dirty="0"/>
              <a:t> .NET osztály leszármazottai)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Alap parancsokhoz megszokott </a:t>
            </a:r>
            <a:r>
              <a:rPr lang="hu-HU" dirty="0" err="1" smtClean="0"/>
              <a:t>aliasok</a:t>
            </a:r>
            <a:endParaRPr lang="hu-HU" dirty="0" smtClean="0"/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cp</a:t>
            </a:r>
            <a:r>
              <a:rPr lang="hu-HU" dirty="0" smtClean="0"/>
              <a:t>, </a:t>
            </a:r>
            <a:r>
              <a:rPr lang="hu-HU" dirty="0" err="1" smtClean="0"/>
              <a:t>copy</a:t>
            </a:r>
            <a:r>
              <a:rPr lang="hu-HU" dirty="0" smtClean="0"/>
              <a:t> -&gt; </a:t>
            </a:r>
            <a:r>
              <a:rPr lang="hu-HU" dirty="0" err="1" smtClean="0"/>
              <a:t>Copy-Item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Nyelv </a:t>
            </a:r>
            <a:r>
              <a:rPr lang="hu-HU" dirty="0"/>
              <a:t>nem kis/nagybetű érzékeny</a:t>
            </a:r>
          </a:p>
          <a:p>
            <a:pPr marL="0" indent="0">
              <a:buNone/>
            </a:pPr>
            <a:endParaRPr lang="hu-HU" dirty="0" smtClean="0"/>
          </a:p>
          <a:p>
            <a:pPr lvl="2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Cmdlet</a:t>
            </a:r>
            <a:r>
              <a:rPr lang="hu-HU" dirty="0" smtClean="0"/>
              <a:t> paraméterek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err="1" smtClean="0"/>
              <a:t>Cmdlet</a:t>
            </a:r>
            <a:r>
              <a:rPr lang="hu-HU" dirty="0" smtClean="0"/>
              <a:t> paraméterek:</a:t>
            </a:r>
          </a:p>
          <a:p>
            <a:pPr lvl="1"/>
            <a:r>
              <a:rPr lang="hu-HU" dirty="0" smtClean="0"/>
              <a:t>Ezekre is működik a TAB!</a:t>
            </a:r>
          </a:p>
          <a:p>
            <a:pPr lvl="1"/>
            <a:r>
              <a:rPr lang="hu-HU" dirty="0" smtClean="0"/>
              <a:t>Lehet kötelező vagy opcionális</a:t>
            </a:r>
          </a:p>
          <a:p>
            <a:pPr lvl="1"/>
            <a:r>
              <a:rPr lang="hu-HU" dirty="0" smtClean="0"/>
              <a:t>Nevesített, </a:t>
            </a:r>
            <a:r>
              <a:rPr lang="hu-HU" dirty="0" err="1" smtClean="0"/>
              <a:t>pozícionális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.\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subdir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-filter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*.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txt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-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Recurse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endParaRPr lang="hu-HU" dirty="0" smtClean="0"/>
          </a:p>
          <a:p>
            <a:pPr lvl="1"/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5" name="Lekerekített téglalap feliratnak 4"/>
          <p:cNvSpPr/>
          <p:nvPr/>
        </p:nvSpPr>
        <p:spPr>
          <a:xfrm>
            <a:off x="395536" y="4581128"/>
            <a:ext cx="2592288" cy="1224136"/>
          </a:xfrm>
          <a:prstGeom prst="wedgeRoundRectCallout">
            <a:avLst>
              <a:gd name="adj1" fmla="val 71634"/>
              <a:gd name="adj2" fmla="val -87566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-Path</a:t>
            </a:r>
            <a:r>
              <a:rPr lang="hu-HU" sz="2400" dirty="0" smtClean="0">
                <a:solidFill>
                  <a:schemeClr val="bg1"/>
                </a:solidFill>
              </a:rPr>
              <a:t> paraméter, </a:t>
            </a:r>
            <a:r>
              <a:rPr lang="hu-HU" sz="2400" dirty="0" err="1">
                <a:solidFill>
                  <a:schemeClr val="bg1"/>
                </a:solidFill>
              </a:rPr>
              <a:t>p</a:t>
            </a:r>
            <a:r>
              <a:rPr lang="hu-HU" sz="2400" dirty="0" err="1" smtClean="0">
                <a:solidFill>
                  <a:schemeClr val="bg1"/>
                </a:solidFill>
              </a:rPr>
              <a:t>ozícionális</a:t>
            </a:r>
            <a:r>
              <a:rPr lang="hu-HU" sz="2400" dirty="0" smtClean="0">
                <a:solidFill>
                  <a:schemeClr val="bg1"/>
                </a:solidFill>
              </a:rPr>
              <a:t> (1.) </a:t>
            </a:r>
          </a:p>
        </p:txBody>
      </p:sp>
      <p:sp>
        <p:nvSpPr>
          <p:cNvPr id="6" name="Lekerekített téglalap feliratnak 5"/>
          <p:cNvSpPr/>
          <p:nvPr/>
        </p:nvSpPr>
        <p:spPr>
          <a:xfrm>
            <a:off x="3624938" y="4581128"/>
            <a:ext cx="2747262" cy="1224136"/>
          </a:xfrm>
          <a:prstGeom prst="wedgeRoundRectCallout">
            <a:avLst>
              <a:gd name="adj1" fmla="val 30042"/>
              <a:gd name="adj2" fmla="val -9586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Nevesített, értékkel rendelkezik 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588224" y="4581128"/>
            <a:ext cx="2171198" cy="1224136"/>
          </a:xfrm>
          <a:prstGeom prst="wedgeRoundRectCallout">
            <a:avLst>
              <a:gd name="adj1" fmla="val 9764"/>
              <a:gd name="adj2" fmla="val -866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Nevesített, </a:t>
            </a:r>
            <a:r>
              <a:rPr lang="hu-HU" sz="2400" dirty="0" err="1" smtClean="0">
                <a:solidFill>
                  <a:schemeClr val="bg1"/>
                </a:solidFill>
              </a:rPr>
              <a:t>switch</a:t>
            </a:r>
            <a:r>
              <a:rPr lang="hu-HU" sz="2400" dirty="0" smtClean="0">
                <a:solidFill>
                  <a:schemeClr val="bg1"/>
                </a:solidFill>
              </a:rPr>
              <a:t> típusú</a:t>
            </a:r>
          </a:p>
        </p:txBody>
      </p:sp>
    </p:spTree>
    <p:extLst>
      <p:ext uri="{BB962C8B-B14F-4D97-AF65-F5344CB8AC3E}">
        <p14:creationId xmlns:p14="http://schemas.microsoft.com/office/powerpoint/2010/main" val="238267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Segítség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Súgó </a:t>
            </a:r>
            <a:r>
              <a:rPr lang="hu-HU" i="1" dirty="0" err="1" smtClean="0"/>
              <a:t>cmdlet</a:t>
            </a:r>
            <a:r>
              <a:rPr lang="hu-HU" dirty="0" err="1" smtClean="0"/>
              <a:t>ek</a:t>
            </a:r>
            <a:r>
              <a:rPr lang="hu-HU" dirty="0"/>
              <a:t>:</a:t>
            </a:r>
          </a:p>
          <a:p>
            <a:pPr lvl="1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/>
              <a:t>: parancsok listázása</a:t>
            </a:r>
          </a:p>
          <a:p>
            <a:pPr lvl="2"/>
            <a:r>
              <a:rPr lang="hu-HU" sz="2800" dirty="0">
                <a:cs typeface="Consolas" pitchFamily="49" charset="0"/>
              </a:rPr>
              <a:t>Szűrés pl.:</a:t>
            </a:r>
            <a:r>
              <a:rPr lang="hu-HU" sz="2800" dirty="0">
                <a:solidFill>
                  <a:schemeClr val="accent2"/>
                </a:solidFill>
                <a:cs typeface="Consolas" pitchFamily="49" charset="0"/>
              </a:rPr>
              <a:t> </a:t>
            </a:r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-Noun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csv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/>
              <a:t>: súgó, paraméter leírás, példák</a:t>
            </a:r>
          </a:p>
          <a:p>
            <a:pPr lvl="2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examples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hu-HU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Get-Help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about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_*</a:t>
            </a:r>
          </a:p>
          <a:p>
            <a:endParaRPr lang="hu-HU" dirty="0" smtClean="0"/>
          </a:p>
          <a:p>
            <a:r>
              <a:rPr lang="hu-HU" dirty="0" smtClean="0"/>
              <a:t>Grafikus formában: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645024"/>
            <a:ext cx="2133600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églalap 4"/>
          <p:cNvSpPr/>
          <p:nvPr/>
        </p:nvSpPr>
        <p:spPr>
          <a:xfrm>
            <a:off x="5940152" y="4581128"/>
            <a:ext cx="1584176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2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Get-Command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man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-full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Get-Command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-Verb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Get-Member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Count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>
                <a:cs typeface="Consolas" pitchFamily="49" charset="0"/>
              </a:rPr>
              <a:t>Külső </a:t>
            </a:r>
            <a:r>
              <a:rPr lang="hu-HU" dirty="0" smtClean="0">
                <a:cs typeface="Consolas" pitchFamily="49" charset="0"/>
              </a:rPr>
              <a:t>program meghívása: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ipconfig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/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all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alapok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18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Változó: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$nev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Típuskonverzió automatikus</a:t>
            </a:r>
          </a:p>
          <a:p>
            <a:pPr lvl="1"/>
            <a:r>
              <a:rPr lang="hu-HU" dirty="0" smtClean="0"/>
              <a:t>Pl.: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= "Hello"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System.String</a:t>
            </a:r>
            <a:endParaRPr lang="hu-HU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/>
              <a:t>De: 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[int]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$ev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	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explicit megadás</a:t>
            </a:r>
          </a:p>
          <a:p>
            <a:r>
              <a:rPr lang="hu-HU" dirty="0" smtClean="0"/>
              <a:t>Lehet bármilyen .NET objektumot létrehozni:</a:t>
            </a:r>
          </a:p>
          <a:p>
            <a:pPr lvl="1"/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$list</a:t>
            </a:r>
            <a:r>
              <a:rPr lang="hu-HU" sz="24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4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System.Collections.ArrayList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Mit csinálhatok egy változóval?</a:t>
            </a:r>
          </a:p>
          <a:p>
            <a:pPr lvl="1"/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Get-Member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InputObject</a:t>
            </a: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$list</a:t>
            </a:r>
            <a:endParaRPr lang="hu-HU" dirty="0" smtClean="0">
              <a:solidFill>
                <a:schemeClr val="accent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hu-HU" dirty="0" err="1" smtClean="0"/>
              <a:t>Escape</a:t>
            </a:r>
            <a:r>
              <a:rPr lang="hu-HU" dirty="0" smtClean="0"/>
              <a:t> szekvenciák: `t, `n 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 behelyettesítések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828637"/>
            <a:ext cx="8858312" cy="5529321"/>
          </a:xfrm>
        </p:spPr>
        <p:txBody>
          <a:bodyPr/>
          <a:lstStyle/>
          <a:p>
            <a:r>
              <a:rPr lang="hu-HU" dirty="0" smtClean="0"/>
              <a:t>Hasonló a </a:t>
            </a:r>
            <a:r>
              <a:rPr lang="hu-HU" dirty="0" err="1" smtClean="0"/>
              <a:t>Bash-hez</a:t>
            </a:r>
            <a:endParaRPr lang="hu-HU" dirty="0" smtClean="0"/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$s = "world"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"Hello $s"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behelyettesít</a:t>
            </a:r>
            <a:endParaRPr lang="en-US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'Hello $s'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nem helyettesít be</a:t>
            </a:r>
          </a:p>
          <a:p>
            <a:r>
              <a:rPr lang="hu-HU" dirty="0" smtClean="0"/>
              <a:t>Kiértékelés kikényszerítése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1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"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</a:t>
            </a:r>
            <a:r>
              <a:rPr lang="en-US" dirty="0" smtClean="0"/>
              <a:t>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1 + </a:t>
            </a:r>
            <a:r>
              <a:rPr lang="hu-HU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hu-HU" dirty="0" smtClean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"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$(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+ 1)</a:t>
            </a:r>
            <a:r>
              <a:rPr lang="en-US" dirty="0" smtClean="0"/>
              <a:t> "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	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2</a:t>
            </a:r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Expression</a:t>
            </a:r>
            <a:r>
              <a:rPr lang="hu-HU" dirty="0" smtClean="0"/>
              <a:t> mód: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2 +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2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>
                <a:latin typeface="Consolas" pitchFamily="49" charset="0"/>
                <a:cs typeface="Consolas" pitchFamily="49" charset="0"/>
              </a:rPr>
              <a:t>3 * 1024Gb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hi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 +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powershell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hu-HU" dirty="0" smtClean="0"/>
              <a:t>Változók használata: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"scripting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";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$a.GetType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gm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-InputObject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$a.Replace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("s", "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sz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"hello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</a:t>
            </a:r>
          </a:p>
          <a:p>
            <a:pPr lvl="1"/>
            <a:r>
              <a:rPr lang="hu-HU" dirty="0" err="1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"`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értéke: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$a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endParaRPr lang="hu-HU" dirty="0" smtClean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változók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64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Tömb, </a:t>
            </a:r>
            <a:r>
              <a:rPr lang="hu-HU" dirty="0" err="1" smtClean="0"/>
              <a:t>hash</a:t>
            </a:r>
            <a:r>
              <a:rPr lang="hu-HU" dirty="0" smtClean="0"/>
              <a:t> tábla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Tömb létrehozása: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$numbers1 = @() 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üres tömb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$numbers2 = 1, 2, 5</a:t>
            </a:r>
          </a:p>
          <a:p>
            <a:r>
              <a:rPr lang="hu-HU" dirty="0" smtClean="0"/>
              <a:t>Elemre hivatkozás:</a:t>
            </a: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$numbers2[0] </a:t>
            </a:r>
            <a:r>
              <a:rPr lang="hu-HU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0-tól indexelődik</a:t>
            </a:r>
          </a:p>
          <a:p>
            <a:endParaRPr lang="hu-HU" dirty="0" smtClean="0"/>
          </a:p>
          <a:p>
            <a:r>
              <a:rPr lang="hu-HU" dirty="0" err="1" smtClean="0"/>
              <a:t>Hash</a:t>
            </a:r>
            <a:r>
              <a:rPr lang="hu-HU" dirty="0" smtClean="0"/>
              <a:t> tábla: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= @{"MZ" = 3; "TD" = 4}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$p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["MZ"]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Pipe</a:t>
            </a:r>
            <a:r>
              <a:rPr lang="hu-HU" dirty="0" smtClean="0"/>
              <a:t> kezelése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Pipeline</a:t>
            </a:r>
            <a:r>
              <a:rPr lang="hu-HU" dirty="0" smtClean="0"/>
              <a:t>: legfontosabb művelet (jele: |)</a:t>
            </a:r>
          </a:p>
          <a:p>
            <a:pPr lvl="1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Get-Service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Format-List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Rendezés és kiválasztás: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Get-Service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|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Select-Object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name, status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dirty="0" smtClean="0">
                <a:latin typeface="Consolas" pitchFamily="49" charset="0"/>
                <a:cs typeface="Consolas" pitchFamily="49" charset="0"/>
              </a:rPr>
            </a:br>
            <a:r>
              <a:rPr lang="en-US" dirty="0" smtClean="0">
                <a:latin typeface="Consolas" pitchFamily="49" charset="0"/>
                <a:cs typeface="Consolas" pitchFamily="49" charset="0"/>
              </a:rPr>
              <a:t>-first 10 | </a:t>
            </a:r>
            <a:r>
              <a:rPr lang="en-US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Sort-Object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Status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Művelet elvégzése minden elemen (%):</a:t>
            </a:r>
          </a:p>
          <a:p>
            <a:pPr lvl="1">
              <a:buNone/>
            </a:pP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Foreach-Object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{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$_.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>
              <a:buNone/>
            </a:pPr>
            <a:r>
              <a:rPr lang="hu-HU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$_</a:t>
            </a:r>
            <a:r>
              <a:rPr lang="hu-HU" dirty="0" smtClean="0"/>
              <a:t>: aktuális elem</a:t>
            </a:r>
          </a:p>
          <a:p>
            <a:r>
              <a:rPr lang="hu-HU" dirty="0" smtClean="0"/>
              <a:t>Szűrés (?):</a:t>
            </a:r>
          </a:p>
          <a:p>
            <a:pPr lvl="1">
              <a:buNone/>
            </a:pP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| 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Where-Object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{$_.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–</a:t>
            </a:r>
            <a:r>
              <a:rPr lang="hu-HU" sz="23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eq</a:t>
            </a:r>
            <a:r>
              <a:rPr lang="hu-HU" sz="2300" dirty="0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 4}</a:t>
            </a:r>
            <a:endParaRPr lang="hu-HU" sz="23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Kiválasztás, szűrés, rendezés</a:t>
            </a:r>
          </a:p>
          <a:p>
            <a:pPr lvl="1"/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CreationTime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2400" dirty="0" smtClean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| where {$_.Name -like "D*"}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sz="2400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Sort-Object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LastWriteTime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hu-HU" sz="2400" dirty="0" smtClean="0">
                <a:latin typeface="Consolas" pitchFamily="49" charset="0"/>
                <a:cs typeface="Consolas" pitchFamily="49" charset="0"/>
              </a:rPr>
            </a:b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-Descending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Művelet elvégzése minden elemen:</a:t>
            </a:r>
            <a:endParaRPr lang="hu-HU" dirty="0"/>
          </a:p>
          <a:p>
            <a:pPr lvl="1"/>
            <a:r>
              <a:rPr lang="hu-HU" sz="2400" dirty="0" err="1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| % {$_.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Name.Split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("-")[0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]}</a:t>
            </a:r>
          </a:p>
          <a:p>
            <a:r>
              <a:rPr lang="hu-HU" dirty="0" smtClean="0">
                <a:cs typeface="Consolas" pitchFamily="49" charset="0"/>
              </a:rPr>
              <a:t>Összesítés számolása</a:t>
            </a:r>
          </a:p>
          <a:p>
            <a:pPr lvl="1"/>
            <a:r>
              <a:rPr lang="en-US" sz="2400" dirty="0">
                <a:latin typeface="Consolas" pitchFamily="49" charset="0"/>
                <a:cs typeface="Consolas" pitchFamily="49" charset="0"/>
              </a:rPr>
              <a:t>Get-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ChildItem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C:\Windows\system32 -Filter *.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dll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| Measure-Object -Maximum -Property length</a:t>
            </a:r>
            <a:endParaRPr lang="hu-HU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parancsok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Adott sok MP3 fájl, speciális elnevezési konvencióval</a:t>
            </a:r>
          </a:p>
          <a:p>
            <a:r>
              <a:rPr lang="hu-HU" dirty="0" smtClean="0"/>
              <a:t>Név alapján kéne az ID3 </a:t>
            </a:r>
            <a:r>
              <a:rPr lang="hu-HU" dirty="0" err="1" smtClean="0"/>
              <a:t>tageket</a:t>
            </a:r>
            <a:r>
              <a:rPr lang="hu-HU" dirty="0" smtClean="0"/>
              <a:t> kitölteni</a:t>
            </a:r>
          </a:p>
          <a:p>
            <a:r>
              <a:rPr lang="hu-HU" dirty="0" smtClean="0"/>
              <a:t>Könnyen automatizálható feladat</a:t>
            </a:r>
          </a:p>
          <a:p>
            <a:pPr lvl="1"/>
            <a:r>
              <a:rPr lang="hu-HU" dirty="0" smtClean="0"/>
              <a:t>Később is kellhet</a:t>
            </a:r>
          </a:p>
          <a:p>
            <a:r>
              <a:rPr lang="hu-HU" dirty="0" smtClean="0"/>
              <a:t>Biztos van rá freeware/shareware, de</a:t>
            </a:r>
          </a:p>
          <a:p>
            <a:pPr lvl="1"/>
            <a:r>
              <a:rPr lang="hu-HU" dirty="0" smtClean="0"/>
              <a:t>Megbízható? Azt csinálja, ami nekünk kell?</a:t>
            </a:r>
          </a:p>
          <a:p>
            <a:pPr lvl="1"/>
            <a:r>
              <a:rPr lang="hu-HU" dirty="0" smtClean="0"/>
              <a:t>Informatikusok vagyunk, meg tudjuk írni</a:t>
            </a:r>
            <a:r>
              <a:rPr lang="hu-HU" dirty="0" smtClean="0">
                <a:sym typeface="Wingdings" pitchFamily="2" charset="2"/>
              </a:rPr>
              <a:t></a:t>
            </a:r>
          </a:p>
          <a:p>
            <a:r>
              <a:rPr lang="hu-HU" dirty="0" err="1" smtClean="0">
                <a:sym typeface="Wingdings" pitchFamily="2" charset="2"/>
              </a:rPr>
              <a:t>Szkript</a:t>
            </a:r>
            <a:r>
              <a:rPr lang="hu-HU" dirty="0" smtClean="0">
                <a:sym typeface="Wingdings" pitchFamily="2" charset="2"/>
              </a:rPr>
              <a:t> &lt;10 perc alatt elkészülhet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Kedvcsináló: MP3 </a:t>
            </a:r>
            <a:r>
              <a:rPr lang="hu-HU" dirty="0" err="1" smtClean="0"/>
              <a:t>taggelés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5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Vezérlési szerkezetek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C#</a:t>
            </a:r>
            <a:r>
              <a:rPr lang="hu-HU" dirty="0" err="1" smtClean="0"/>
              <a:t>-ból</a:t>
            </a:r>
            <a:r>
              <a:rPr lang="hu-HU" dirty="0" smtClean="0"/>
              <a:t> ismerős szerkezetek: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Sokszor kiváltható </a:t>
            </a:r>
            <a:r>
              <a:rPr lang="hu-HU" dirty="0" err="1" smtClean="0"/>
              <a:t>pipe</a:t>
            </a:r>
            <a:r>
              <a:rPr lang="hu-HU" dirty="0" smtClean="0"/>
              <a:t> segítségével</a:t>
            </a:r>
          </a:p>
          <a:p>
            <a:pPr lvl="2"/>
            <a:r>
              <a:rPr lang="hu-HU" dirty="0" smtClean="0"/>
              <a:t>Pl. </a:t>
            </a:r>
            <a:r>
              <a:rPr lang="hu-HU" dirty="0" err="1" smtClean="0"/>
              <a:t>for</a:t>
            </a:r>
            <a:r>
              <a:rPr lang="hu-HU" dirty="0" smtClean="0"/>
              <a:t> ciklus helyett: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1..10 | % {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$_}</a:t>
            </a:r>
          </a:p>
          <a:p>
            <a:r>
              <a:rPr lang="hu-HU" dirty="0" smtClean="0"/>
              <a:t>Összehasonlítás: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-eq</a:t>
            </a:r>
            <a:r>
              <a:rPr lang="hu-HU" dirty="0" smtClean="0"/>
              <a:t>: egyenlő (</a:t>
            </a:r>
            <a:r>
              <a:rPr lang="hu-HU" dirty="0" err="1" smtClean="0"/>
              <a:t>equal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-lt</a:t>
            </a:r>
            <a:r>
              <a:rPr lang="hu-HU" dirty="0" smtClean="0"/>
              <a:t>: kisebb mint (less </a:t>
            </a:r>
            <a:r>
              <a:rPr lang="hu-HU" dirty="0" err="1" smtClean="0"/>
              <a:t>than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…</a:t>
            </a:r>
          </a:p>
          <a:p>
            <a:r>
              <a:rPr lang="hu-HU" dirty="0" smtClean="0"/>
              <a:t>Logikai operátorok: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-and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-not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 </a:t>
            </a:r>
            <a:r>
              <a:rPr lang="hu-HU" dirty="0" err="1" smtClean="0"/>
              <a:t>szkript</a:t>
            </a:r>
            <a:r>
              <a:rPr lang="hu-HU" dirty="0" smtClean="0"/>
              <a:t> sablon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  script.ps1</a:t>
            </a:r>
          </a:p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Author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Micskei Zoltán</a:t>
            </a:r>
          </a:p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Date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  2010.02.17.</a:t>
            </a:r>
          </a:p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Desc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 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Example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template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powershell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script</a:t>
            </a:r>
          </a:p>
          <a:p>
            <a:pPr>
              <a:buNone/>
            </a:pP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#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:  	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$hello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-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to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write</a:t>
            </a:r>
            <a:r>
              <a:rPr lang="hu-HU" sz="25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out</a:t>
            </a:r>
          </a:p>
          <a:p>
            <a:pPr>
              <a:buNone/>
            </a:pPr>
            <a:endParaRPr lang="hu-HU" sz="2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pPr>
              <a:buNone/>
            </a:pP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	[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$hello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= $(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throw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"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Supply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!")</a:t>
            </a:r>
          </a:p>
          <a:p>
            <a:pPr>
              <a:buNone/>
            </a:pP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hu-HU" sz="25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sz="25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500" dirty="0" err="1" smtClean="0">
                <a:latin typeface="Consolas" pitchFamily="49" charset="0"/>
                <a:cs typeface="Consolas" pitchFamily="49" charset="0"/>
              </a:rPr>
              <a:t>$hello</a:t>
            </a:r>
            <a:endParaRPr lang="hu-HU" sz="25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Lekerekített téglalap feliratnak 5"/>
          <p:cNvSpPr/>
          <p:nvPr/>
        </p:nvSpPr>
        <p:spPr>
          <a:xfrm>
            <a:off x="6500826" y="928670"/>
            <a:ext cx="2000264" cy="928694"/>
          </a:xfrm>
          <a:prstGeom prst="wedgeRoundRectCallout">
            <a:avLst>
              <a:gd name="adj1" fmla="val -143900"/>
              <a:gd name="adj2" fmla="val 106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Fejkomment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929454" y="3000372"/>
            <a:ext cx="2000264" cy="928694"/>
          </a:xfrm>
          <a:prstGeom prst="wedgeRoundRectCallout">
            <a:avLst>
              <a:gd name="adj1" fmla="val -82948"/>
              <a:gd name="adj2" fmla="val 6486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FFFF"/>
                </a:solidFill>
              </a:rPr>
              <a:t>Paraméter megadás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Paraméterek ellenőrzése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0532" y="836712"/>
            <a:ext cx="8858312" cy="5529321"/>
          </a:xfrm>
        </p:spPr>
        <p:txBody>
          <a:bodyPr>
            <a:normAutofit/>
          </a:bodyPr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hu-HU" dirty="0" smtClean="0"/>
              <a:t> kulcsszó</a:t>
            </a:r>
          </a:p>
          <a:p>
            <a:r>
              <a:rPr lang="hu-HU" dirty="0" smtClean="0"/>
              <a:t>Megadható: </a:t>
            </a:r>
          </a:p>
          <a:p>
            <a:pPr lvl="1"/>
            <a:r>
              <a:rPr lang="hu-HU" dirty="0" smtClean="0"/>
              <a:t>Típus, alapérték, kötelezőség, hibaüzenet </a:t>
            </a:r>
          </a:p>
          <a:p>
            <a:r>
              <a:rPr lang="hu-HU" dirty="0" smtClean="0"/>
              <a:t>ParamTest.ps1:</a:t>
            </a:r>
          </a:p>
          <a:p>
            <a:pPr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$msg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= $(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throw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"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Supply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the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message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!"),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[int]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$num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= 2,</a:t>
            </a: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switch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$flag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  <a:endParaRPr lang="hu-HU" sz="2000" dirty="0"/>
          </a:p>
          <a:p>
            <a:r>
              <a:rPr lang="hu-HU" dirty="0" err="1" smtClean="0"/>
              <a:t>ParamTest</a:t>
            </a:r>
            <a:r>
              <a:rPr lang="hu-HU" dirty="0" smtClean="0"/>
              <a:t> meghívására példák:</a:t>
            </a:r>
          </a:p>
          <a:p>
            <a:pPr marL="0" indent="0">
              <a:buNone/>
            </a:pPr>
            <a:r>
              <a:rPr lang="hu-HU" sz="2400" dirty="0">
                <a:latin typeface="Consolas" pitchFamily="49" charset="0"/>
                <a:cs typeface="Consolas" pitchFamily="49" charset="0"/>
              </a:rPr>
              <a:t>	.\ParamTest.ps1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-msg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"hello"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-flag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.\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ParamTest.ps1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-num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3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-msg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"hello"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</a:t>
            </a:r>
            <a:r>
              <a:rPr lang="hu-HU" dirty="0" err="1" smtClean="0"/>
              <a:t>cmdlet-ek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Import-Csv</a:t>
            </a:r>
            <a:r>
              <a:rPr lang="hu-HU" dirty="0" smtClean="0"/>
              <a:t> 		CSV fájl importálása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Get-Content</a:t>
            </a:r>
            <a:r>
              <a:rPr lang="hu-HU" dirty="0" smtClean="0"/>
              <a:t>	Fájl tartalmát beolvasni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Get-ChildItem</a:t>
            </a:r>
            <a:r>
              <a:rPr lang="hu-HU" dirty="0" smtClean="0"/>
              <a:t>	Gyerekelemek lekérése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New-Item</a:t>
            </a:r>
            <a:r>
              <a:rPr lang="hu-HU" dirty="0" smtClean="0"/>
              <a:t>		Új elem (fájl, </a:t>
            </a:r>
            <a:r>
              <a:rPr lang="hu-HU" dirty="0" err="1" smtClean="0"/>
              <a:t>registry</a:t>
            </a:r>
            <a:r>
              <a:rPr lang="hu-HU" dirty="0" smtClean="0"/>
              <a:t> kulcs…)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Write-Output</a:t>
            </a:r>
            <a:r>
              <a:rPr lang="hu-HU" dirty="0" smtClean="0"/>
              <a:t>	Szöveg kiírása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Select-String</a:t>
            </a:r>
            <a:r>
              <a:rPr lang="hu-HU" dirty="0" smtClean="0"/>
              <a:t>	Szöveg keresése</a:t>
            </a:r>
          </a:p>
          <a:p>
            <a:endParaRPr lang="hu-HU" dirty="0" smtClean="0"/>
          </a:p>
          <a:p>
            <a:r>
              <a:rPr lang="hu-HU" dirty="0" smtClean="0"/>
              <a:t>Valamint a teljes .NET Framework !</a:t>
            </a:r>
          </a:p>
          <a:p>
            <a:pPr lvl="1"/>
            <a:r>
              <a:rPr lang="hu-HU" dirty="0" smtClean="0"/>
              <a:t>Pl. szöveg manipuláció -&gt; </a:t>
            </a:r>
            <a:r>
              <a:rPr lang="hu-HU" dirty="0" err="1" smtClean="0"/>
              <a:t>System.String</a:t>
            </a:r>
            <a:r>
              <a:rPr lang="hu-HU" dirty="0" smtClean="0"/>
              <a:t> metódusai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Használjunk </a:t>
            </a:r>
            <a:r>
              <a:rPr lang="hu-HU" dirty="0" err="1" smtClean="0"/>
              <a:t>PowerGUI-t</a:t>
            </a:r>
            <a:endParaRPr lang="hu-HU" dirty="0" smtClean="0"/>
          </a:p>
          <a:p>
            <a:pPr lvl="1"/>
            <a:r>
              <a:rPr lang="hu-HU" dirty="0" err="1" smtClean="0"/>
              <a:t>Breakpoint</a:t>
            </a:r>
            <a:r>
              <a:rPr lang="hu-HU" dirty="0" smtClean="0"/>
              <a:t>, </a:t>
            </a:r>
            <a:r>
              <a:rPr lang="hu-HU" dirty="0" err="1" smtClean="0"/>
              <a:t>Variables</a:t>
            </a:r>
            <a:r>
              <a:rPr lang="hu-HU" dirty="0" smtClean="0"/>
              <a:t>…</a:t>
            </a:r>
          </a:p>
          <a:p>
            <a:endParaRPr lang="hu-HU" dirty="0" smtClean="0"/>
          </a:p>
          <a:p>
            <a:r>
              <a:rPr lang="hu-HU" dirty="0" smtClean="0"/>
              <a:t>Írjunk egy scriptet, ami lekérdezi, hogy hány </a:t>
            </a:r>
            <a:r>
              <a:rPr lang="hu-HU" dirty="0" err="1" smtClean="0"/>
              <a:t>svchost.exe</a:t>
            </a:r>
            <a:r>
              <a:rPr lang="hu-HU" dirty="0" smtClean="0"/>
              <a:t> fut, és hogy a legtöbb memóriát foglaló az 10 MB-nál többet használ-e!</a:t>
            </a:r>
          </a:p>
          <a:p>
            <a:endParaRPr lang="hu-HU" dirty="0" smtClean="0"/>
          </a:p>
          <a:p>
            <a:r>
              <a:rPr lang="hu-HU" dirty="0" smtClean="0"/>
              <a:t>Írjunk egy scriptet, ami egy CSV fájlban tárolt neveket és HF pontokat kiolvasva kiírja az adott emberek átlagát.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PowerShell</a:t>
            </a:r>
            <a:r>
              <a:rPr lang="hu-HU" dirty="0" smtClean="0"/>
              <a:t> scriptek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.NET osztálykönyvtár használata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Statikus metódus meghívása:</a:t>
            </a:r>
          </a:p>
          <a:p>
            <a:pPr lvl="1"/>
            <a:r>
              <a:rPr lang="hu-HU" sz="2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nevter.osztaly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]::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metodus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(param1,param2…)</a:t>
            </a:r>
          </a:p>
          <a:p>
            <a:pPr lvl="1"/>
            <a:r>
              <a:rPr lang="hu-HU" sz="24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System.Math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]::Tan(3.14)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dirty="0" smtClean="0"/>
              <a:t>Új objektum példányosítása:</a:t>
            </a:r>
          </a:p>
          <a:p>
            <a:pPr lvl="1"/>
            <a:r>
              <a:rPr lang="hu-HU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dirty="0" smtClean="0"/>
              <a:t> </a:t>
            </a:r>
            <a:r>
              <a:rPr lang="hu-HU" dirty="0" err="1" smtClean="0"/>
              <a:t>cmdlet</a:t>
            </a:r>
            <a:r>
              <a:rPr lang="hu-HU" dirty="0" smtClean="0"/>
              <a:t>, pl.:</a:t>
            </a:r>
          </a:p>
          <a:p>
            <a:pPr marL="457200" lvl="1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$aes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hu-HU" sz="2000" dirty="0" err="1" smtClean="0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System.Security.Cryptography.AesManaged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$aes.GenerateKey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hu-HU" dirty="0" smtClean="0"/>
              <a:t>Metódusait meghívhatom, tulajdonságait elérem…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291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Friss </a:t>
            </a:r>
            <a:r>
              <a:rPr lang="hu-HU" dirty="0" err="1" smtClean="0"/>
              <a:t>blogbejegyzések</a:t>
            </a:r>
            <a:r>
              <a:rPr lang="hu-HU" dirty="0" smtClean="0"/>
              <a:t> lekérdezése</a:t>
            </a:r>
            <a:br>
              <a:rPr lang="hu-HU" dirty="0" smtClean="0"/>
            </a:br>
            <a:r>
              <a:rPr lang="hu-HU" dirty="0" smtClean="0"/>
              <a:t>(forrás: </a:t>
            </a:r>
            <a:r>
              <a:rPr lang="hu-HU" dirty="0" err="1" smtClean="0"/>
              <a:t>Wikipedia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$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rssUrl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'http://blogs.msdn.com/powershell/rss.aspx'</a:t>
            </a:r>
          </a:p>
          <a:p>
            <a:pPr marL="0" indent="0"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$blog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= [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xml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](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new-object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System.Net.WebClient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).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DownloadString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$rssUrl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hu-HU" sz="2000" dirty="0" err="1">
                <a:latin typeface="Consolas" pitchFamily="49" charset="0"/>
                <a:cs typeface="Consolas" pitchFamily="49" charset="0"/>
              </a:rPr>
              <a:t>$blog.rss.channel.item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title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-first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4</a:t>
            </a: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.NET osztályok használata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41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PSDrive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forrás hasonlóan épül fel</a:t>
            </a:r>
          </a:p>
          <a:p>
            <a:pPr lvl="1"/>
            <a:r>
              <a:rPr lang="hu-HU" dirty="0" smtClean="0"/>
              <a:t>Fájlrendszer, </a:t>
            </a:r>
            <a:r>
              <a:rPr lang="hu-HU" dirty="0" err="1" smtClean="0"/>
              <a:t>registry</a:t>
            </a:r>
            <a:r>
              <a:rPr lang="hu-HU" dirty="0" smtClean="0"/>
              <a:t>…</a:t>
            </a:r>
          </a:p>
          <a:p>
            <a:r>
              <a:rPr lang="hu-HU" dirty="0" smtClean="0"/>
              <a:t>Kezeljük ezeket azonoson!</a:t>
            </a:r>
          </a:p>
          <a:p>
            <a:pPr lvl="1"/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Get-Item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New-Item</a:t>
            </a:r>
            <a:r>
              <a:rPr lang="hu-HU" sz="2400" dirty="0" smtClean="0"/>
              <a:t>…</a:t>
            </a:r>
          </a:p>
          <a:p>
            <a:r>
              <a:rPr lang="hu-HU" dirty="0" smtClean="0"/>
              <a:t>Ugyanúgy lehet átváltani:</a:t>
            </a:r>
          </a:p>
          <a:p>
            <a:pPr lvl="1"/>
            <a:r>
              <a:rPr lang="hu-HU" dirty="0" smtClean="0"/>
              <a:t>Fájlrendszer 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c:</a:t>
            </a:r>
          </a:p>
          <a:p>
            <a:pPr lvl="1"/>
            <a:r>
              <a:rPr lang="hu-HU" dirty="0" err="1" smtClean="0"/>
              <a:t>Registry</a:t>
            </a:r>
            <a:r>
              <a:rPr lang="hu-HU" dirty="0" smtClean="0"/>
              <a:t>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HKLM:</a:t>
            </a:r>
          </a:p>
          <a:p>
            <a:pPr lvl="1"/>
            <a:r>
              <a:rPr lang="hu-HU" dirty="0" smtClean="0"/>
              <a:t>Környezeti változó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cd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env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hu-HU" dirty="0" err="1" smtClean="0"/>
              <a:t>PSDrive</a:t>
            </a:r>
            <a:r>
              <a:rPr lang="hu-HU" dirty="0" smtClean="0"/>
              <a:t> lista: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Get-PSDrive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0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tippek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&amp; parancs </a:t>
            </a:r>
            <a:r>
              <a:rPr lang="hu-HU" dirty="0" smtClean="0"/>
              <a:t>– </a:t>
            </a:r>
            <a:r>
              <a:rPr lang="hu-HU" dirty="0" err="1" smtClean="0"/>
              <a:t>parancs</a:t>
            </a:r>
            <a:r>
              <a:rPr lang="hu-HU" dirty="0" smtClean="0"/>
              <a:t> végrehajtása</a:t>
            </a:r>
          </a:p>
          <a:p>
            <a:endParaRPr lang="hu-HU" dirty="0" smtClean="0"/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$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?</a:t>
            </a:r>
            <a:r>
              <a:rPr lang="hu-HU" dirty="0" smtClean="0"/>
              <a:t> </a:t>
            </a:r>
            <a:r>
              <a:rPr lang="hu-HU" dirty="0" smtClean="0"/>
              <a:t>– sikeres volt-e az előző utasítás</a:t>
            </a:r>
          </a:p>
          <a:p>
            <a:endParaRPr lang="hu-HU" dirty="0" smtClean="0"/>
          </a:p>
          <a:p>
            <a:r>
              <a:rPr lang="hu-HU" dirty="0" smtClean="0"/>
              <a:t>Sortörés: ` (HU billentyűzeten: </a:t>
            </a:r>
            <a:r>
              <a:rPr lang="hu-HU" dirty="0" err="1" smtClean="0"/>
              <a:t>AltGr</a:t>
            </a:r>
            <a:r>
              <a:rPr lang="hu-HU" dirty="0" smtClean="0"/>
              <a:t> + 7)</a:t>
            </a:r>
          </a:p>
          <a:p>
            <a:endParaRPr lang="hu-HU" dirty="0" smtClean="0"/>
          </a:p>
          <a:p>
            <a:r>
              <a:rPr lang="hu-HU" dirty="0" smtClean="0"/>
              <a:t>Számított tulajdonságok:</a:t>
            </a:r>
          </a:p>
          <a:p>
            <a:pPr lvl="1">
              <a:buNone/>
            </a:pP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Get-process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select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-property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 @{n="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nev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"; e={$_.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name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}}, @{n="nap"; e={$_.</a:t>
            </a:r>
            <a:r>
              <a:rPr lang="hu-HU" sz="2400" b="1" dirty="0" err="1" smtClean="0">
                <a:latin typeface="Consolas" pitchFamily="49" charset="0"/>
                <a:cs typeface="Consolas" pitchFamily="49" charset="0"/>
              </a:rPr>
              <a:t>StartTime.Day</a:t>
            </a:r>
            <a:r>
              <a:rPr lang="hu-HU" sz="2400" b="1" dirty="0" smtClean="0">
                <a:latin typeface="Consolas" pitchFamily="49" charset="0"/>
                <a:cs typeface="Consolas" pitchFamily="49" charset="0"/>
              </a:rPr>
              <a:t>}}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Komplexebb feladat</a:t>
            </a:r>
            <a:endParaRPr lang="hu-HU" dirty="0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Fájl jogosultságok beállítása, korábbi HF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29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</a:t>
            </a:r>
          </a:p>
        </p:txBody>
      </p:sp>
      <p:sp>
        <p:nvSpPr>
          <p:cNvPr id="12800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</a:t>
            </a:r>
            <a:r>
              <a:rPr lang="hu-HU" dirty="0" err="1" smtClean="0"/>
              <a:t>szkript</a:t>
            </a:r>
            <a:r>
              <a:rPr lang="hu-HU" dirty="0" smtClean="0"/>
              <a:t> környezet a Windowsban (2006-)</a:t>
            </a:r>
          </a:p>
          <a:p>
            <a:r>
              <a:rPr lang="hu-HU" dirty="0" err="1" smtClean="0"/>
              <a:t>bash</a:t>
            </a:r>
            <a:r>
              <a:rPr lang="hu-HU" dirty="0" smtClean="0"/>
              <a:t>/</a:t>
            </a:r>
            <a:r>
              <a:rPr lang="hu-HU" dirty="0" err="1" smtClean="0"/>
              <a:t>Perl</a:t>
            </a:r>
            <a:r>
              <a:rPr lang="hu-HU" dirty="0" smtClean="0"/>
              <a:t>/stb. tapasztalatok alapján</a:t>
            </a:r>
          </a:p>
          <a:p>
            <a:r>
              <a:rPr lang="hu-HU" dirty="0" smtClean="0"/>
              <a:t>Újdonság: </a:t>
            </a:r>
          </a:p>
          <a:p>
            <a:pPr lvl="1"/>
            <a:r>
              <a:rPr lang="hu-HU" dirty="0" smtClean="0"/>
              <a:t>teljesen objektumorientált, </a:t>
            </a:r>
          </a:p>
          <a:p>
            <a:pPr lvl="1"/>
            <a:r>
              <a:rPr lang="hu-HU" dirty="0" smtClean="0"/>
              <a:t>.</a:t>
            </a:r>
            <a:r>
              <a:rPr lang="hu-HU" dirty="0" err="1" smtClean="0"/>
              <a:t>NET-tel</a:t>
            </a:r>
            <a:r>
              <a:rPr lang="hu-HU" dirty="0" smtClean="0"/>
              <a:t> integrált</a:t>
            </a:r>
          </a:p>
        </p:txBody>
      </p:sp>
      <p:pic>
        <p:nvPicPr>
          <p:cNvPr id="1280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04" y="3700291"/>
            <a:ext cx="874913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kerekített téglalap feliratnak 5"/>
          <p:cNvSpPr/>
          <p:nvPr/>
        </p:nvSpPr>
        <p:spPr>
          <a:xfrm>
            <a:off x="3714744" y="4653136"/>
            <a:ext cx="4500594" cy="1928826"/>
          </a:xfrm>
          <a:prstGeom prst="wedgeRoundRectCallout">
            <a:avLst>
              <a:gd name="adj1" fmla="val -66000"/>
              <a:gd name="adj2" fmla="val -65404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>
                <a:solidFill>
                  <a:srgbClr val="FFFFFF"/>
                </a:solidFill>
              </a:rPr>
              <a:t>Itt nem </a:t>
            </a:r>
            <a:r>
              <a:rPr lang="hu-HU" sz="2400" b="1" dirty="0" err="1">
                <a:solidFill>
                  <a:srgbClr val="FFFFFF"/>
                </a:solidFill>
              </a:rPr>
              <a:t>string</a:t>
            </a:r>
            <a:r>
              <a:rPr lang="hu-HU" sz="2400" b="1" dirty="0">
                <a:solidFill>
                  <a:srgbClr val="FFFFFF"/>
                </a:solidFill>
              </a:rPr>
              <a:t> ment át a csővezetéken, hanem egy </a:t>
            </a:r>
            <a:r>
              <a:rPr lang="hu-HU" sz="2400" b="1" dirty="0" err="1">
                <a:solidFill>
                  <a:srgbClr val="FFFFFF"/>
                </a:solidFill>
              </a:rPr>
              <a:t>System.Diagnostics.Process</a:t>
            </a:r>
            <a:r>
              <a:rPr lang="hu-HU" sz="2400" b="1" dirty="0">
                <a:solidFill>
                  <a:srgbClr val="FFFFFF"/>
                </a:solidFill>
              </a:rPr>
              <a:t> objektumokból álló gyűjtemény!</a:t>
            </a:r>
            <a:endParaRPr lang="hu-HU" sz="2400" dirty="0">
              <a:solidFill>
                <a:srgbClr val="FFFFFF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 szövege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/>
              <a:t>Készítsen egy </a:t>
            </a:r>
            <a:r>
              <a:rPr lang="hu-HU" dirty="0" err="1"/>
              <a:t>PowerShell</a:t>
            </a:r>
            <a:r>
              <a:rPr lang="hu-HU" dirty="0"/>
              <a:t> scriptet, ami könyvtárakra állít be </a:t>
            </a:r>
            <a:r>
              <a:rPr lang="hu-HU" dirty="0" smtClean="0"/>
              <a:t>további </a:t>
            </a:r>
            <a:r>
              <a:rPr lang="hu-HU" dirty="0" err="1" smtClean="0"/>
              <a:t>ACL-eket</a:t>
            </a:r>
            <a:r>
              <a:rPr lang="hu-HU" dirty="0" smtClean="0"/>
              <a:t> </a:t>
            </a:r>
            <a:r>
              <a:rPr lang="hu-HU" dirty="0"/>
              <a:t>egy paraméterként kapott CSV alapján. A bemeneti CSV: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folder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principal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allow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deny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c:\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temp\a,Administrators,Read;Write,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c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:\temp\a,Users,Read,Write</a:t>
            </a:r>
          </a:p>
          <a:p>
            <a:pPr marL="0" indent="0">
              <a:buNone/>
            </a:pPr>
            <a:r>
              <a:rPr lang="hu-HU" dirty="0"/>
              <a:t>Egy sor tehát megad egy adott könyvtárat, egy szereplőt (helyi felhasználót vagy csoportot), akire a jogosultságok érvényesek, valamint engedélyező és tiltó jogokat. Az </a:t>
            </a:r>
            <a:r>
              <a:rPr lang="hu-HU" dirty="0" err="1"/>
              <a:t>allow</a:t>
            </a:r>
            <a:r>
              <a:rPr lang="hu-HU" dirty="0"/>
              <a:t> és </a:t>
            </a:r>
            <a:r>
              <a:rPr lang="hu-HU" dirty="0" err="1"/>
              <a:t>deny</a:t>
            </a:r>
            <a:r>
              <a:rPr lang="hu-HU" dirty="0"/>
              <a:t> résznél több jog is szerepelhet, ezek ilyenkor pontosvesszővel vannak elválasztva. Az is megengedett, hogy az </a:t>
            </a:r>
            <a:r>
              <a:rPr lang="hu-HU" dirty="0" err="1"/>
              <a:t>allow</a:t>
            </a:r>
            <a:r>
              <a:rPr lang="hu-HU" dirty="0"/>
              <a:t> vagy a </a:t>
            </a:r>
            <a:r>
              <a:rPr lang="hu-HU" dirty="0" err="1"/>
              <a:t>deny</a:t>
            </a:r>
            <a:r>
              <a:rPr lang="hu-HU" dirty="0"/>
              <a:t> részek valamelyike üres legyen.</a:t>
            </a:r>
          </a:p>
        </p:txBody>
      </p:sp>
    </p:spTree>
    <p:extLst>
      <p:ext uri="{BB962C8B-B14F-4D97-AF65-F5344CB8AC3E}">
        <p14:creationId xmlns:p14="http://schemas.microsoft.com/office/powerpoint/2010/main" val="35785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álljunk neki?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Megkeresni, hogy hogyan lehet </a:t>
            </a:r>
            <a:r>
              <a:rPr lang="hu-HU" dirty="0" err="1" smtClean="0"/>
              <a:t>PowerShellben</a:t>
            </a:r>
            <a:r>
              <a:rPr lang="hu-HU" dirty="0" smtClean="0"/>
              <a:t> fájlrendszer jogokat kezelni</a:t>
            </a:r>
          </a:p>
          <a:p>
            <a:pPr lvl="1"/>
            <a:r>
              <a:rPr lang="hu-HU" dirty="0" err="1" smtClean="0"/>
              <a:t>Get-Acl</a:t>
            </a:r>
            <a:r>
              <a:rPr lang="hu-HU" dirty="0" smtClean="0"/>
              <a:t>, </a:t>
            </a:r>
            <a:r>
              <a:rPr lang="hu-HU" dirty="0" err="1" smtClean="0"/>
              <a:t>Set-Acl</a:t>
            </a:r>
            <a:r>
              <a:rPr lang="hu-HU" dirty="0" smtClean="0"/>
              <a:t> </a:t>
            </a:r>
            <a:r>
              <a:rPr lang="hu-HU" dirty="0" err="1" smtClean="0"/>
              <a:t>cmdlet</a:t>
            </a:r>
            <a:endParaRPr lang="hu-HU" dirty="0" smtClean="0"/>
          </a:p>
          <a:p>
            <a:r>
              <a:rPr lang="hu-HU" dirty="0" smtClean="0"/>
              <a:t>Játszani kicsit ezekkel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Get-Acl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testdir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Get-Acl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testdir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).Access</a:t>
            </a:r>
          </a:p>
          <a:p>
            <a:r>
              <a:rPr lang="hu-HU" dirty="0" smtClean="0"/>
              <a:t>Megnézni, hogy a </a:t>
            </a:r>
            <a:r>
              <a:rPr lang="hu-HU" dirty="0" err="1" smtClean="0"/>
              <a:t>Set-Acl</a:t>
            </a:r>
            <a:r>
              <a:rPr lang="hu-HU" dirty="0" smtClean="0"/>
              <a:t> hogyan működik</a:t>
            </a:r>
            <a:endParaRPr lang="hu-HU" dirty="0"/>
          </a:p>
          <a:p>
            <a:pPr lvl="1"/>
            <a:r>
              <a:rPr lang="hu-HU" dirty="0" err="1" smtClean="0"/>
              <a:t>FileSystemAccessRule</a:t>
            </a:r>
            <a:r>
              <a:rPr lang="hu-HU" dirty="0" smtClean="0"/>
              <a:t> objektumokat kell hozzáadni</a:t>
            </a:r>
          </a:p>
          <a:p>
            <a:pPr lvl="1"/>
            <a:r>
              <a:rPr lang="hu-HU" dirty="0" smtClean="0">
                <a:hlinkClick r:id="rId2"/>
              </a:rPr>
              <a:t>MSDN leírás</a:t>
            </a:r>
            <a:endParaRPr lang="hu-HU" dirty="0" smtClean="0"/>
          </a:p>
          <a:p>
            <a:r>
              <a:rPr lang="hu-HU" dirty="0" smtClean="0"/>
              <a:t>Nem specifikált, hogy a meglévő jogokkal mi legyen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64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 felépítése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Fejkomment</a:t>
            </a:r>
          </a:p>
          <a:p>
            <a:r>
              <a:rPr lang="hu-HU" dirty="0" smtClean="0"/>
              <a:t>Bemenet ellenőrzése</a:t>
            </a:r>
          </a:p>
          <a:p>
            <a:r>
              <a:rPr lang="hu-HU" dirty="0" err="1" smtClean="0"/>
              <a:t>CSV-n</a:t>
            </a:r>
            <a:r>
              <a:rPr lang="hu-HU" dirty="0" smtClean="0"/>
              <a:t> végigiterálni</a:t>
            </a:r>
          </a:p>
          <a:p>
            <a:pPr lvl="1"/>
            <a:r>
              <a:rPr lang="hu-HU" dirty="0" err="1" smtClean="0"/>
              <a:t>Import-Csv</a:t>
            </a:r>
            <a:r>
              <a:rPr lang="hu-HU" dirty="0" smtClean="0"/>
              <a:t> – típusos feldolgozás!</a:t>
            </a:r>
          </a:p>
          <a:p>
            <a:pPr lvl="1"/>
            <a:r>
              <a:rPr lang="hu-HU" dirty="0" smtClean="0"/>
              <a:t>Könyvtár létrehozása, ha kell</a:t>
            </a:r>
          </a:p>
          <a:p>
            <a:pPr lvl="1"/>
            <a:r>
              <a:rPr lang="hu-HU" dirty="0" err="1" smtClean="0"/>
              <a:t>Allow</a:t>
            </a:r>
            <a:r>
              <a:rPr lang="hu-HU" dirty="0" smtClean="0"/>
              <a:t> jogok feldolgozása</a:t>
            </a:r>
          </a:p>
          <a:p>
            <a:pPr lvl="1"/>
            <a:r>
              <a:rPr lang="hu-HU" dirty="0" err="1" smtClean="0"/>
              <a:t>Deny</a:t>
            </a:r>
            <a:r>
              <a:rPr lang="hu-HU" dirty="0" smtClean="0"/>
              <a:t> jogok feldolgozása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50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17413" y="764704"/>
            <a:ext cx="8872659" cy="5621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200" dirty="0"/>
              <a:t># </a:t>
            </a:r>
            <a:r>
              <a:rPr lang="hu-HU" sz="1200" dirty="0" err="1"/>
              <a:t>Name</a:t>
            </a:r>
            <a:r>
              <a:rPr lang="hu-HU" sz="1200" dirty="0"/>
              <a:t>:   Create-FoldersWithAcl.ps1</a:t>
            </a:r>
          </a:p>
          <a:p>
            <a:pPr marL="0" indent="0">
              <a:buNone/>
            </a:pPr>
            <a:r>
              <a:rPr lang="hu-HU" sz="1200" dirty="0"/>
              <a:t># </a:t>
            </a:r>
            <a:r>
              <a:rPr lang="hu-HU" sz="1200" dirty="0" err="1"/>
              <a:t>Author</a:t>
            </a:r>
            <a:r>
              <a:rPr lang="hu-HU" sz="1200" dirty="0"/>
              <a:t>: Micskei Zoltán</a:t>
            </a:r>
          </a:p>
          <a:p>
            <a:pPr marL="0" indent="0">
              <a:buNone/>
            </a:pPr>
            <a:r>
              <a:rPr lang="hu-HU" sz="1200" dirty="0"/>
              <a:t># </a:t>
            </a:r>
            <a:r>
              <a:rPr lang="hu-HU" sz="1200" dirty="0" err="1"/>
              <a:t>Date</a:t>
            </a:r>
            <a:r>
              <a:rPr lang="hu-HU" sz="1200" dirty="0"/>
              <a:t>:   2009.02.26.</a:t>
            </a:r>
          </a:p>
          <a:p>
            <a:pPr marL="0" indent="0">
              <a:buNone/>
            </a:pPr>
            <a:r>
              <a:rPr lang="en-US" sz="1200" dirty="0"/>
              <a:t># </a:t>
            </a:r>
            <a:r>
              <a:rPr lang="en-US" sz="1200" dirty="0" err="1"/>
              <a:t>Desc</a:t>
            </a:r>
            <a:r>
              <a:rPr lang="en-US" sz="1200" dirty="0"/>
              <a:t>:   Creates some folders from a CSV file, and adds some security descriptors</a:t>
            </a:r>
          </a:p>
          <a:p>
            <a:pPr marL="0" indent="0">
              <a:buNone/>
            </a:pPr>
            <a:r>
              <a:rPr lang="en-US" sz="1200" dirty="0"/>
              <a:t># </a:t>
            </a:r>
            <a:r>
              <a:rPr lang="en-US" sz="1200" dirty="0" err="1"/>
              <a:t>Param</a:t>
            </a:r>
            <a:r>
              <a:rPr lang="en-US" sz="1200" dirty="0"/>
              <a:t>:  1 - full path of the CSV file</a:t>
            </a:r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r>
              <a:rPr lang="en-US" sz="1200" dirty="0" err="1"/>
              <a:t>param</a:t>
            </a:r>
            <a:r>
              <a:rPr lang="en-US" sz="1200" dirty="0"/>
              <a:t>([string] $</a:t>
            </a:r>
            <a:r>
              <a:rPr lang="en-US" sz="1200" dirty="0" err="1"/>
              <a:t>csvPath</a:t>
            </a:r>
            <a:r>
              <a:rPr lang="en-US" sz="1200" dirty="0"/>
              <a:t> = $(throw "Supply one CSV as parameter"))</a:t>
            </a:r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r>
              <a:rPr lang="en-US" sz="1200" dirty="0" err="1"/>
              <a:t>foreach</a:t>
            </a:r>
            <a:r>
              <a:rPr lang="en-US" sz="1200" dirty="0"/>
              <a:t> ($</a:t>
            </a:r>
            <a:r>
              <a:rPr lang="en-US" sz="1200" dirty="0" err="1"/>
              <a:t>folderAccess</a:t>
            </a:r>
            <a:r>
              <a:rPr lang="en-US" sz="1200" dirty="0"/>
              <a:t> in Import-</a:t>
            </a:r>
            <a:r>
              <a:rPr lang="en-US" sz="1200" dirty="0" err="1"/>
              <a:t>Csv</a:t>
            </a:r>
            <a:r>
              <a:rPr lang="en-US" sz="1200" dirty="0"/>
              <a:t> $</a:t>
            </a:r>
            <a:r>
              <a:rPr lang="en-US" sz="1200" dirty="0" err="1"/>
              <a:t>csvPath</a:t>
            </a:r>
            <a:r>
              <a:rPr lang="en-US" sz="1200" dirty="0" smtClean="0"/>
              <a:t>)</a:t>
            </a:r>
            <a:r>
              <a:rPr lang="hu-HU" sz="1200" dirty="0" smtClean="0"/>
              <a:t>{</a:t>
            </a:r>
            <a:endParaRPr lang="hu-HU" sz="1200" dirty="0"/>
          </a:p>
          <a:p>
            <a:pPr marL="0" indent="0">
              <a:buNone/>
            </a:pPr>
            <a:r>
              <a:rPr lang="hu-HU" sz="1200" dirty="0"/>
              <a:t>    </a:t>
            </a:r>
            <a:r>
              <a:rPr lang="hu-HU" sz="1200" dirty="0" err="1"/>
              <a:t>if</a:t>
            </a:r>
            <a:r>
              <a:rPr lang="hu-HU" sz="1200" dirty="0"/>
              <a:t> ( ! (</a:t>
            </a:r>
            <a:r>
              <a:rPr lang="hu-HU" sz="1200" dirty="0" err="1"/>
              <a:t>Test-Path</a:t>
            </a:r>
            <a:r>
              <a:rPr lang="hu-HU" sz="1200" dirty="0"/>
              <a:t> </a:t>
            </a:r>
            <a:r>
              <a:rPr lang="hu-HU" sz="1200" dirty="0" err="1"/>
              <a:t>$folderAccess.folder</a:t>
            </a:r>
            <a:r>
              <a:rPr lang="hu-HU" sz="1200" dirty="0"/>
              <a:t>) </a:t>
            </a:r>
            <a:r>
              <a:rPr lang="hu-HU" sz="1200" dirty="0" smtClean="0"/>
              <a:t>) </a:t>
            </a:r>
            <a:r>
              <a:rPr lang="hu-HU" sz="1200" dirty="0"/>
              <a:t>{</a:t>
            </a:r>
          </a:p>
          <a:p>
            <a:pPr marL="0" indent="0">
              <a:buNone/>
            </a:pPr>
            <a:r>
              <a:rPr lang="hu-HU" sz="1200" dirty="0"/>
              <a:t>        </a:t>
            </a:r>
            <a:r>
              <a:rPr lang="hu-HU" sz="1200" dirty="0" err="1"/>
              <a:t>New-Item</a:t>
            </a:r>
            <a:r>
              <a:rPr lang="hu-HU" sz="1200" dirty="0"/>
              <a:t> </a:t>
            </a:r>
            <a:r>
              <a:rPr lang="hu-HU" sz="1200" dirty="0" err="1"/>
              <a:t>-type</a:t>
            </a:r>
            <a:r>
              <a:rPr lang="hu-HU" sz="1200" dirty="0"/>
              <a:t> </a:t>
            </a:r>
            <a:r>
              <a:rPr lang="hu-HU" sz="1200" dirty="0" err="1"/>
              <a:t>directory</a:t>
            </a:r>
            <a:r>
              <a:rPr lang="hu-HU" sz="1200" dirty="0"/>
              <a:t> </a:t>
            </a:r>
            <a:r>
              <a:rPr lang="hu-HU" sz="1200" dirty="0" err="1"/>
              <a:t>$folderAccess.folder</a:t>
            </a:r>
            <a:endParaRPr lang="hu-HU" sz="1200" dirty="0"/>
          </a:p>
          <a:p>
            <a:pPr marL="0" indent="0">
              <a:buNone/>
            </a:pPr>
            <a:r>
              <a:rPr lang="hu-HU" sz="1200" dirty="0"/>
              <a:t>    }        </a:t>
            </a:r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r>
              <a:rPr lang="en-US" sz="1200" dirty="0"/>
              <a:t>    </a:t>
            </a:r>
            <a:r>
              <a:rPr lang="en-US" sz="1200" dirty="0" err="1"/>
              <a:t>foreach</a:t>
            </a:r>
            <a:r>
              <a:rPr lang="en-US" sz="1200" dirty="0"/>
              <a:t> ($permission in ($</a:t>
            </a:r>
            <a:r>
              <a:rPr lang="en-US" sz="1200" dirty="0" err="1"/>
              <a:t>folderAccess.Allow</a:t>
            </a:r>
            <a:r>
              <a:rPr lang="en-US" sz="1200" dirty="0"/>
              <a:t>).Split</a:t>
            </a:r>
            <a:r>
              <a:rPr lang="en-US" sz="1200" dirty="0" smtClean="0"/>
              <a:t>(";"))</a:t>
            </a:r>
            <a:r>
              <a:rPr lang="hu-HU" sz="1200" dirty="0" smtClean="0"/>
              <a:t>{</a:t>
            </a:r>
            <a:endParaRPr lang="hu-HU" sz="1200" dirty="0"/>
          </a:p>
          <a:p>
            <a:pPr marL="0" indent="0">
              <a:buNone/>
            </a:pPr>
            <a:r>
              <a:rPr lang="hu-HU" sz="1200" dirty="0"/>
              <a:t>        </a:t>
            </a:r>
            <a:r>
              <a:rPr lang="hu-HU" sz="1200" dirty="0" err="1"/>
              <a:t>if</a:t>
            </a:r>
            <a:r>
              <a:rPr lang="hu-HU" sz="1200" dirty="0"/>
              <a:t> ( ! (</a:t>
            </a:r>
            <a:r>
              <a:rPr lang="hu-HU" sz="1200" dirty="0" err="1"/>
              <a:t>$permission.length</a:t>
            </a:r>
            <a:r>
              <a:rPr lang="hu-HU" sz="1200" dirty="0"/>
              <a:t> </a:t>
            </a:r>
            <a:r>
              <a:rPr lang="hu-HU" sz="1200" dirty="0" err="1"/>
              <a:t>-eq</a:t>
            </a:r>
            <a:r>
              <a:rPr lang="hu-HU" sz="1200" dirty="0"/>
              <a:t> 0) </a:t>
            </a:r>
            <a:r>
              <a:rPr lang="hu-HU" sz="1200" dirty="0" smtClean="0"/>
              <a:t>){</a:t>
            </a:r>
            <a:endParaRPr lang="hu-HU" sz="1200" dirty="0"/>
          </a:p>
          <a:p>
            <a:pPr marL="0" indent="0">
              <a:buNone/>
            </a:pPr>
            <a:r>
              <a:rPr lang="hu-HU" sz="1200" dirty="0"/>
              <a:t>            </a:t>
            </a:r>
            <a:r>
              <a:rPr lang="hu-HU" sz="1200" dirty="0" err="1"/>
              <a:t>$acl</a:t>
            </a:r>
            <a:r>
              <a:rPr lang="hu-HU" sz="1200" dirty="0"/>
              <a:t> = </a:t>
            </a:r>
            <a:r>
              <a:rPr lang="hu-HU" sz="1200" dirty="0" err="1"/>
              <a:t>Get-Acl</a:t>
            </a:r>
            <a:r>
              <a:rPr lang="hu-HU" sz="1200" dirty="0"/>
              <a:t> </a:t>
            </a:r>
            <a:r>
              <a:rPr lang="hu-HU" sz="1200" dirty="0" err="1"/>
              <a:t>$folderAccess.folder</a:t>
            </a:r>
            <a:endParaRPr lang="hu-HU" sz="1200" dirty="0"/>
          </a:p>
          <a:p>
            <a:pPr marL="0" indent="0">
              <a:buNone/>
            </a:pPr>
            <a:r>
              <a:rPr lang="hu-HU" sz="1200" dirty="0"/>
              <a:t>        </a:t>
            </a:r>
          </a:p>
          <a:p>
            <a:pPr marL="0" indent="0">
              <a:buNone/>
            </a:pPr>
            <a:r>
              <a:rPr lang="hu-HU" sz="1200" dirty="0"/>
              <a:t>            </a:t>
            </a:r>
            <a:r>
              <a:rPr lang="hu-HU" sz="1200" dirty="0" err="1"/>
              <a:t>$accessRule</a:t>
            </a:r>
            <a:r>
              <a:rPr lang="hu-HU" sz="1200" dirty="0"/>
              <a:t> = </a:t>
            </a:r>
            <a:r>
              <a:rPr lang="hu-HU" sz="1200" b="1" dirty="0" err="1"/>
              <a:t>New-Object</a:t>
            </a:r>
            <a:r>
              <a:rPr lang="hu-HU" sz="1200" dirty="0"/>
              <a:t> </a:t>
            </a:r>
            <a:r>
              <a:rPr lang="hu-HU" sz="1200" dirty="0" err="1"/>
              <a:t>System.Security.AccessControl.FileSystemAccessRule</a:t>
            </a:r>
            <a:r>
              <a:rPr lang="hu-HU" sz="1200" dirty="0"/>
              <a:t> "$(</a:t>
            </a:r>
            <a:r>
              <a:rPr lang="hu-HU" sz="1200" dirty="0" err="1"/>
              <a:t>$folderAccess.principal</a:t>
            </a:r>
            <a:r>
              <a:rPr lang="hu-HU" sz="1200" dirty="0"/>
              <a:t>)","</a:t>
            </a:r>
            <a:r>
              <a:rPr lang="hu-HU" sz="1200" dirty="0" err="1"/>
              <a:t>$permission</a:t>
            </a:r>
            <a:r>
              <a:rPr lang="hu-HU" sz="1200" dirty="0"/>
              <a:t>","</a:t>
            </a:r>
            <a:r>
              <a:rPr lang="hu-HU" sz="1200" dirty="0" err="1"/>
              <a:t>Allow</a:t>
            </a:r>
            <a:r>
              <a:rPr lang="hu-HU" sz="1200" dirty="0"/>
              <a:t>"</a:t>
            </a:r>
          </a:p>
          <a:p>
            <a:pPr marL="0" indent="0">
              <a:buNone/>
            </a:pPr>
            <a:endParaRPr lang="hu-HU" sz="1200" dirty="0"/>
          </a:p>
          <a:p>
            <a:pPr marL="0" indent="0">
              <a:buNone/>
            </a:pPr>
            <a:r>
              <a:rPr lang="hu-HU" sz="1200" dirty="0"/>
              <a:t>            </a:t>
            </a:r>
            <a:r>
              <a:rPr lang="hu-HU" sz="1200" dirty="0" err="1"/>
              <a:t>$acl.SetAccessRule</a:t>
            </a:r>
            <a:r>
              <a:rPr lang="hu-HU" sz="1200" dirty="0"/>
              <a:t>(</a:t>
            </a:r>
            <a:r>
              <a:rPr lang="hu-HU" sz="1200" dirty="0" err="1"/>
              <a:t>$accessRule</a:t>
            </a:r>
            <a:r>
              <a:rPr lang="hu-HU" sz="1200" dirty="0"/>
              <a:t>)</a:t>
            </a:r>
          </a:p>
          <a:p>
            <a:pPr marL="0" indent="0">
              <a:buNone/>
            </a:pPr>
            <a:r>
              <a:rPr lang="hu-HU" sz="1200" dirty="0"/>
              <a:t>            </a:t>
            </a:r>
            <a:r>
              <a:rPr lang="hu-HU" sz="1200" b="1" dirty="0" err="1"/>
              <a:t>Set-Acl</a:t>
            </a:r>
            <a:r>
              <a:rPr lang="hu-HU" sz="1200" dirty="0"/>
              <a:t> </a:t>
            </a:r>
            <a:r>
              <a:rPr lang="hu-HU" sz="1200" i="1" dirty="0" err="1"/>
              <a:t>-aclObject</a:t>
            </a:r>
            <a:r>
              <a:rPr lang="hu-HU" sz="1200" dirty="0"/>
              <a:t> </a:t>
            </a:r>
            <a:r>
              <a:rPr lang="hu-HU" sz="1200" dirty="0" err="1"/>
              <a:t>$acl</a:t>
            </a:r>
            <a:r>
              <a:rPr lang="hu-HU" sz="1200" dirty="0"/>
              <a:t> </a:t>
            </a:r>
            <a:r>
              <a:rPr lang="hu-HU" sz="1200" dirty="0" err="1"/>
              <a:t>$folderAccess.folder</a:t>
            </a:r>
            <a:endParaRPr lang="hu-HU" sz="1200" dirty="0"/>
          </a:p>
          <a:p>
            <a:pPr marL="0" indent="0">
              <a:buNone/>
            </a:pPr>
            <a:r>
              <a:rPr lang="hu-HU" sz="1200" dirty="0"/>
              <a:t>        }          </a:t>
            </a:r>
          </a:p>
          <a:p>
            <a:pPr marL="0" indent="0">
              <a:buNone/>
            </a:pPr>
            <a:r>
              <a:rPr lang="hu-HU" sz="1200" dirty="0"/>
              <a:t>    }</a:t>
            </a:r>
          </a:p>
          <a:p>
            <a:pPr marL="0" indent="0">
              <a:buNone/>
            </a:pPr>
            <a:r>
              <a:rPr lang="hu-HU" sz="1200" dirty="0"/>
              <a:t>    </a:t>
            </a:r>
          </a:p>
          <a:p>
            <a:pPr marL="0" indent="0">
              <a:buNone/>
            </a:pPr>
            <a:r>
              <a:rPr lang="hu-HU" sz="1200" dirty="0" smtClean="0"/>
              <a:t>   …</a:t>
            </a:r>
            <a:endParaRPr lang="hu-HU" sz="1200" dirty="0"/>
          </a:p>
          <a:p>
            <a:pPr marL="0" indent="0">
              <a:buNone/>
            </a:pPr>
            <a:r>
              <a:rPr lang="hu-HU" sz="1200" dirty="0"/>
              <a:t>}</a:t>
            </a:r>
          </a:p>
          <a:p>
            <a:pPr marL="0" indent="0">
              <a:buNone/>
            </a:pPr>
            <a:endParaRPr lang="hu-HU" sz="12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hu-HU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zöveg hely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Példakód (nem túl </a:t>
            </a:r>
            <a:r>
              <a:rPr lang="hu-HU" dirty="0" err="1"/>
              <a:t>p</a:t>
            </a:r>
            <a:r>
              <a:rPr lang="hu-HU" dirty="0" err="1" smtClean="0"/>
              <a:t>owerShelles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181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SHOT</a:t>
            </a:r>
            <a:r>
              <a:rPr lang="hu-HU" dirty="0" smtClean="0"/>
              <a:t> – 10x10 perc online </a:t>
            </a:r>
            <a:r>
              <a:rPr lang="hu-HU" dirty="0" err="1" smtClean="0"/>
              <a:t>screencast</a:t>
            </a:r>
            <a:r>
              <a:rPr lang="hu-HU" dirty="0" smtClean="0"/>
              <a:t> magyarul</a:t>
            </a:r>
            <a:endParaRPr lang="hu-HU" dirty="0" smtClean="0">
              <a:hlinkClick r:id="rId3"/>
            </a:endParaRPr>
          </a:p>
          <a:p>
            <a:endParaRPr lang="hu-HU" dirty="0" smtClean="0">
              <a:hlinkClick r:id="rId3"/>
            </a:endParaRPr>
          </a:p>
          <a:p>
            <a:r>
              <a:rPr lang="hu-HU" dirty="0">
                <a:hlinkClick r:id="rId4"/>
              </a:rPr>
              <a:t>Soós Tibor: </a:t>
            </a:r>
            <a:r>
              <a:rPr lang="hu-HU" dirty="0" err="1">
                <a:hlinkClick r:id="rId4"/>
              </a:rPr>
              <a:t>PowerShell</a:t>
            </a:r>
            <a:r>
              <a:rPr lang="hu-HU" dirty="0">
                <a:hlinkClick r:id="rId4"/>
              </a:rPr>
              <a:t> 2 tankönyv</a:t>
            </a:r>
            <a:r>
              <a:rPr lang="hu-HU" dirty="0"/>
              <a:t> (magyarul)</a:t>
            </a:r>
          </a:p>
          <a:p>
            <a:endParaRPr lang="hu-HU" dirty="0" smtClean="0">
              <a:hlinkClick r:id="rId3"/>
            </a:endParaRPr>
          </a:p>
          <a:p>
            <a:r>
              <a:rPr lang="hu-HU" dirty="0" err="1" smtClean="0">
                <a:hlinkClick r:id="rId3"/>
              </a:rPr>
              <a:t>PowerShell</a:t>
            </a:r>
            <a:r>
              <a:rPr lang="hu-HU" dirty="0" smtClean="0">
                <a:hlinkClick r:id="rId3"/>
              </a:rPr>
              <a:t> </a:t>
            </a:r>
            <a:r>
              <a:rPr lang="hu-HU" dirty="0" err="1" smtClean="0">
                <a:hlinkClick r:id="rId3"/>
              </a:rPr>
              <a:t>Tutorial</a:t>
            </a:r>
            <a:r>
              <a:rPr lang="hu-HU" dirty="0" smtClean="0"/>
              <a:t> (10 részben az alapok)</a:t>
            </a:r>
          </a:p>
          <a:p>
            <a:endParaRPr lang="hu-HU" dirty="0" smtClean="0">
              <a:hlinkClick r:id="rId5"/>
            </a:endParaRPr>
          </a:p>
          <a:p>
            <a:r>
              <a:rPr lang="hu-HU" dirty="0" err="1" smtClean="0">
                <a:hlinkClick r:id="rId6"/>
              </a:rPr>
              <a:t>PowerShell</a:t>
            </a:r>
            <a:r>
              <a:rPr lang="hu-HU" dirty="0" smtClean="0">
                <a:hlinkClick r:id="rId6"/>
              </a:rPr>
              <a:t> </a:t>
            </a:r>
            <a:r>
              <a:rPr lang="hu-HU" dirty="0" err="1" smtClean="0">
                <a:hlinkClick r:id="rId6"/>
              </a:rPr>
              <a:t>cheat</a:t>
            </a:r>
            <a:r>
              <a:rPr lang="hu-HU" dirty="0" smtClean="0">
                <a:hlinkClick r:id="rId6"/>
              </a:rPr>
              <a:t> </a:t>
            </a:r>
            <a:r>
              <a:rPr lang="hu-HU" dirty="0" err="1" smtClean="0">
                <a:hlinkClick r:id="rId6"/>
              </a:rPr>
              <a:t>sheet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fontos a </a:t>
            </a:r>
            <a:r>
              <a:rPr lang="hu-HU" dirty="0" err="1" smtClean="0"/>
              <a:t>PowerShell</a:t>
            </a:r>
            <a:r>
              <a:rPr lang="hu-HU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9068" lvl="1" indent="-459068">
              <a:buSzPct val="95000"/>
              <a:buFont typeface="Wingdings" pitchFamily="2" charset="2"/>
              <a:buChar char="§"/>
            </a:pPr>
            <a:r>
              <a:rPr lang="hu-HU" sz="3200" dirty="0" smtClean="0"/>
              <a:t>Új automatizálási motor a </a:t>
            </a:r>
            <a:r>
              <a:rPr lang="hu-HU" sz="3200" dirty="0" err="1" smtClean="0"/>
              <a:t>windowsos</a:t>
            </a:r>
            <a:r>
              <a:rPr lang="hu-HU" sz="3200" dirty="0" smtClean="0"/>
              <a:t> alkalmazásokhoz: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5429264"/>
            <a:ext cx="4000528" cy="895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Szerver-funkcionalitás</a:t>
            </a:r>
          </a:p>
          <a:p>
            <a:pPr algn="ctr"/>
            <a:r>
              <a:rPr lang="hu-HU" sz="2800" dirty="0">
                <a:solidFill>
                  <a:srgbClr val="FFFFFF"/>
                </a:solidFill>
              </a:rPr>
              <a:t>Múlt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6314" y="5429264"/>
            <a:ext cx="3980606" cy="895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Szerver-funkcionalitás</a:t>
            </a:r>
          </a:p>
          <a:p>
            <a:pPr algn="ctr"/>
            <a:r>
              <a:rPr lang="hu-HU" sz="2800" dirty="0">
                <a:solidFill>
                  <a:srgbClr val="FFFFFF"/>
                </a:solidFill>
              </a:rPr>
              <a:t>Jelen, jövő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20" y="2643182"/>
            <a:ext cx="4000528" cy="2786082"/>
          </a:xfrm>
          <a:prstGeom prst="rect">
            <a:avLst/>
          </a:prstGeom>
          <a:solidFill>
            <a:schemeClr val="accent3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z="2800" dirty="0">
                <a:solidFill>
                  <a:srgbClr val="FFFFFF"/>
                </a:solidFill>
              </a:rPr>
              <a:t>Adminisztrációs felület,       MMC</a:t>
            </a: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5786" y="4500570"/>
            <a:ext cx="1714512" cy="92869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000000"/>
                </a:solidFill>
              </a:rPr>
              <a:t>COM felület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3571876"/>
            <a:ext cx="1714512" cy="9286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Szkript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6314" y="4786322"/>
            <a:ext cx="4000528" cy="64294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000000"/>
                </a:solidFill>
              </a:rPr>
              <a:t>.NET Framework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86314" y="3500438"/>
            <a:ext cx="4000528" cy="64294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>
                <a:solidFill>
                  <a:srgbClr val="FFFFFF"/>
                </a:solidFill>
              </a:rPr>
              <a:t>                        </a:t>
            </a:r>
            <a:r>
              <a:rPr lang="hu-HU" sz="2800" dirty="0" err="1">
                <a:solidFill>
                  <a:srgbClr val="FFFFFF"/>
                </a:solidFill>
              </a:rPr>
              <a:t>Szkript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6314" y="4143380"/>
            <a:ext cx="4000528" cy="642942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PowerShell</a:t>
            </a:r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86314" y="2643182"/>
            <a:ext cx="2214578" cy="1500198"/>
          </a:xfrm>
          <a:prstGeom prst="rect">
            <a:avLst/>
          </a:prstGeom>
          <a:solidFill>
            <a:schemeClr val="accent3">
              <a:lumMod val="9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err="1">
                <a:solidFill>
                  <a:srgbClr val="FFFFFF"/>
                </a:solidFill>
              </a:rPr>
              <a:t>Admin</a:t>
            </a:r>
            <a:r>
              <a:rPr lang="hu-HU" sz="2800" dirty="0">
                <a:solidFill>
                  <a:srgbClr val="FFFFFF"/>
                </a:solidFill>
              </a:rPr>
              <a:t> UI</a:t>
            </a:r>
          </a:p>
          <a:p>
            <a:pPr algn="ctr"/>
            <a:endParaRPr lang="hu-HU" sz="2800" dirty="0">
              <a:solidFill>
                <a:srgbClr val="FFFFFF"/>
              </a:solidFill>
            </a:endParaRPr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alkalmazás nyújt </a:t>
            </a:r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dirty="0" err="1" smtClean="0"/>
              <a:t>API-t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Összes újabb MS szerver</a:t>
            </a:r>
          </a:p>
          <a:p>
            <a:pPr lvl="1"/>
            <a:r>
              <a:rPr lang="hu-HU" dirty="0" smtClean="0"/>
              <a:t>Exchange, SQL Server, System Center </a:t>
            </a:r>
            <a:r>
              <a:rPr lang="hu-HU" dirty="0" err="1" smtClean="0"/>
              <a:t>Operations</a:t>
            </a:r>
            <a:r>
              <a:rPr lang="hu-HU" dirty="0" smtClean="0"/>
              <a:t> Manager, System Center VMM, IIS…</a:t>
            </a:r>
          </a:p>
          <a:p>
            <a:r>
              <a:rPr lang="hu-HU" dirty="0" smtClean="0"/>
              <a:t>Fejlesztő környezet:</a:t>
            </a:r>
          </a:p>
          <a:p>
            <a:pPr lvl="1"/>
            <a:r>
              <a:rPr lang="hu-HU" dirty="0" smtClean="0"/>
              <a:t>Visual </a:t>
            </a:r>
            <a:r>
              <a:rPr lang="hu-HU" dirty="0" err="1" smtClean="0"/>
              <a:t>Studio</a:t>
            </a:r>
            <a:r>
              <a:rPr lang="hu-HU" dirty="0" smtClean="0"/>
              <a:t> 2010: </a:t>
            </a:r>
            <a:r>
              <a:rPr lang="hu-HU" dirty="0" err="1" smtClean="0">
                <a:hlinkClick r:id="rId2"/>
              </a:rPr>
              <a:t>PowerConsole</a:t>
            </a:r>
            <a:endParaRPr lang="hu-HU" dirty="0" smtClean="0"/>
          </a:p>
          <a:p>
            <a:r>
              <a:rPr lang="hu-HU" dirty="0" err="1" smtClean="0"/>
              <a:t>VMware</a:t>
            </a:r>
            <a:r>
              <a:rPr lang="hu-HU" dirty="0" smtClean="0"/>
              <a:t>:</a:t>
            </a:r>
          </a:p>
          <a:p>
            <a:pPr lvl="1"/>
            <a:r>
              <a:rPr lang="hu-HU" dirty="0" err="1" smtClean="0">
                <a:hlinkClick r:id="rId3"/>
              </a:rPr>
              <a:t>PowerCLI</a:t>
            </a:r>
            <a:r>
              <a:rPr lang="hu-HU" dirty="0" smtClean="0"/>
              <a:t> – teljes </a:t>
            </a:r>
            <a:r>
              <a:rPr lang="hu-HU" dirty="0" err="1" smtClean="0"/>
              <a:t>virtualizációs</a:t>
            </a:r>
            <a:r>
              <a:rPr lang="hu-HU" dirty="0" smtClean="0"/>
              <a:t> környezet automatizálása</a:t>
            </a:r>
          </a:p>
          <a:p>
            <a:r>
              <a:rPr lang="hu-HU" dirty="0" err="1">
                <a:hlinkClick r:id="rId4"/>
              </a:rPr>
              <a:t>Sense</a:t>
            </a:r>
            <a:r>
              <a:rPr lang="hu-HU" dirty="0">
                <a:hlinkClick r:id="rId4"/>
              </a:rPr>
              <a:t>/Net </a:t>
            </a:r>
            <a:r>
              <a:rPr lang="hu-HU" dirty="0" smtClean="0">
                <a:hlinkClick r:id="rId4"/>
              </a:rPr>
              <a:t>6.0 portál motor</a:t>
            </a:r>
            <a:endParaRPr lang="hu-HU" dirty="0" smtClean="0"/>
          </a:p>
          <a:p>
            <a:r>
              <a:rPr lang="hu-HU" dirty="0" smtClean="0"/>
              <a:t>…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710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Elindulás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</a:t>
            </a:r>
            <a:r>
              <a:rPr lang="hu-HU" b="1" dirty="0" smtClean="0"/>
              <a:t>2.0</a:t>
            </a:r>
            <a:r>
              <a:rPr lang="hu-HU" dirty="0" smtClean="0"/>
              <a:t> letöltése</a:t>
            </a:r>
          </a:p>
          <a:p>
            <a:pPr lvl="1"/>
            <a:r>
              <a:rPr lang="hu-HU" i="1" dirty="0" smtClean="0"/>
              <a:t>Windows Management Framework</a:t>
            </a:r>
            <a:r>
              <a:rPr lang="hu-HU" dirty="0" smtClean="0"/>
              <a:t> kiegészítés része</a:t>
            </a:r>
          </a:p>
          <a:p>
            <a:pPr lvl="1"/>
            <a:r>
              <a:rPr lang="hu-HU" dirty="0" smtClean="0"/>
              <a:t>Windows 7-en fent van, de elérhető </a:t>
            </a:r>
            <a:r>
              <a:rPr lang="hu-HU" dirty="0" err="1" smtClean="0"/>
              <a:t>XP-re</a:t>
            </a:r>
            <a:r>
              <a:rPr lang="hu-HU" dirty="0" smtClean="0"/>
              <a:t> is</a:t>
            </a:r>
          </a:p>
          <a:p>
            <a:r>
              <a:rPr lang="hu-HU" dirty="0" err="1" smtClean="0">
                <a:hlinkClick r:id="rId2"/>
              </a:rPr>
              <a:t>PowerGUI</a:t>
            </a:r>
            <a:endParaRPr lang="hu-HU" dirty="0" smtClean="0"/>
          </a:p>
          <a:p>
            <a:pPr lvl="1"/>
            <a:r>
              <a:rPr lang="hu-HU" dirty="0" smtClean="0"/>
              <a:t>GUI szerkesztő, </a:t>
            </a:r>
            <a:r>
              <a:rPr lang="hu-HU" dirty="0" err="1" smtClean="0"/>
              <a:t>debugger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643314"/>
            <a:ext cx="4333940" cy="25663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643314"/>
            <a:ext cx="3918209" cy="254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ia számának hely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felhasználása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Interaktív mód</a:t>
            </a:r>
          </a:p>
          <a:p>
            <a:pPr lvl="1"/>
            <a:r>
              <a:rPr lang="hu-HU" dirty="0" err="1" smtClean="0"/>
              <a:t>PowerShell</a:t>
            </a:r>
            <a:r>
              <a:rPr lang="hu-HU" dirty="0" smtClean="0"/>
              <a:t> konzol</a:t>
            </a:r>
          </a:p>
          <a:p>
            <a:pPr lvl="1"/>
            <a:endParaRPr lang="hu-HU" dirty="0"/>
          </a:p>
          <a:p>
            <a:r>
              <a:rPr lang="hu-HU" dirty="0" err="1" smtClean="0"/>
              <a:t>Szkript</a:t>
            </a:r>
            <a:r>
              <a:rPr lang="hu-HU" dirty="0" smtClean="0"/>
              <a:t> készítése és meghívása</a:t>
            </a:r>
          </a:p>
          <a:p>
            <a:pPr lvl="1"/>
            <a:r>
              <a:rPr lang="hu-HU" b="1" dirty="0" smtClean="0"/>
              <a:t>ps1</a:t>
            </a:r>
            <a:r>
              <a:rPr lang="hu-HU" dirty="0" smtClean="0"/>
              <a:t> kiterjesztésű fájl</a:t>
            </a:r>
          </a:p>
          <a:p>
            <a:pPr lvl="1"/>
            <a:endParaRPr lang="hu-HU" dirty="0"/>
          </a:p>
          <a:p>
            <a:r>
              <a:rPr lang="hu-HU" dirty="0" smtClean="0"/>
              <a:t>(</a:t>
            </a:r>
            <a:r>
              <a:rPr lang="hu-HU" dirty="0" err="1" smtClean="0"/>
              <a:t>PowerShell</a:t>
            </a:r>
            <a:r>
              <a:rPr lang="hu-HU" dirty="0" smtClean="0"/>
              <a:t> függvények, modulok készítése)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16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Figyelem! </a:t>
            </a:r>
            <a:r>
              <a:rPr lang="hu-HU" dirty="0" err="1" smtClean="0"/>
              <a:t>Szkriptnyelv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Célok:</a:t>
            </a:r>
          </a:p>
          <a:p>
            <a:r>
              <a:rPr lang="hu-HU" dirty="0" smtClean="0"/>
              <a:t>Utasításonként értelmezhető</a:t>
            </a:r>
          </a:p>
          <a:p>
            <a:r>
              <a:rPr lang="hu-HU" dirty="0" smtClean="0"/>
              <a:t>Fájl útvonalak könnyen kezelhetők</a:t>
            </a:r>
            <a:br>
              <a:rPr lang="hu-HU" dirty="0" smtClean="0"/>
            </a:br>
            <a:r>
              <a:rPr lang="hu-HU" dirty="0" smtClean="0"/>
              <a:t>(ne kelljen </a:t>
            </a:r>
            <a:r>
              <a:rPr lang="hu-HU" dirty="0" err="1" smtClean="0"/>
              <a:t>escape</a:t>
            </a:r>
            <a:r>
              <a:rPr lang="hu-HU" dirty="0" smtClean="0"/>
              <a:t> szekvenciát használni)</a:t>
            </a:r>
          </a:p>
          <a:p>
            <a:r>
              <a:rPr lang="hu-HU" dirty="0" smtClean="0"/>
              <a:t>Tömör legyen</a:t>
            </a:r>
          </a:p>
          <a:p>
            <a:pPr lvl="1"/>
            <a:r>
              <a:rPr lang="hu-HU" dirty="0" err="1" smtClean="0">
                <a:latin typeface="Consolas" pitchFamily="49" charset="0"/>
                <a:cs typeface="Consolas" pitchFamily="49" charset="0"/>
              </a:rPr>
              <a:t>ls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$home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*.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txt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|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?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{$_.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length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–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100}</a:t>
            </a:r>
          </a:p>
          <a:p>
            <a:r>
              <a:rPr lang="hu-HU" dirty="0" smtClean="0"/>
              <a:t>Könnyű legyen külső programot meghívni</a:t>
            </a:r>
          </a:p>
          <a:p>
            <a:r>
              <a:rPr lang="hu-HU" dirty="0" smtClean="0"/>
              <a:t>Siker esetén nincs visszajelzés általában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Emiatt néhol elsőre furcsa a szintaktika!</a:t>
            </a:r>
            <a:endParaRPr lang="hu-HU" dirty="0">
              <a:solidFill>
                <a:srgbClr val="FF0000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6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PowerShell</a:t>
            </a:r>
            <a:r>
              <a:rPr lang="hu-HU" dirty="0" smtClean="0"/>
              <a:t> konzol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PowerShell</a:t>
            </a:r>
            <a:r>
              <a:rPr lang="hu-HU" dirty="0" smtClean="0"/>
              <a:t> konzol: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Legfontosabb </a:t>
            </a:r>
            <a:r>
              <a:rPr lang="hu-HU" dirty="0"/>
              <a:t>billentyű: TAB</a:t>
            </a:r>
          </a:p>
          <a:p>
            <a:pPr lvl="1"/>
            <a:r>
              <a:rPr lang="hu-HU" dirty="0"/>
              <a:t>Automatikus kiegészítés: </a:t>
            </a:r>
            <a:r>
              <a:rPr lang="hu-HU" dirty="0" err="1"/>
              <a:t>cmdlet</a:t>
            </a:r>
            <a:r>
              <a:rPr lang="hu-HU" dirty="0"/>
              <a:t>, paraméter, változók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SHIFT + TAB: visszafelé lépked</a:t>
            </a:r>
          </a:p>
          <a:p>
            <a:r>
              <a:rPr lang="hu-HU" dirty="0" smtClean="0"/>
              <a:t>F7 – parancs előzmény</a:t>
            </a:r>
          </a:p>
          <a:p>
            <a:r>
              <a:rPr lang="hu-HU" dirty="0" smtClean="0"/>
              <a:t>ESC – aktuális sor törlése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938463"/>
            <a:ext cx="4725169" cy="2418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5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5196</TotalTime>
  <Words>1639</Words>
  <Application>Microsoft Office PowerPoint</Application>
  <PresentationFormat>Diavetítés a képernyőre (4:3 oldalarány)</PresentationFormat>
  <Paragraphs>445</Paragraphs>
  <Slides>34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5" baseType="lpstr">
      <vt:lpstr>bme_ftsrg_hun_micskei_v7</vt:lpstr>
      <vt:lpstr>Scriptelés alapok (PowerShell)</vt:lpstr>
      <vt:lpstr>PowerPoint bemutató</vt:lpstr>
      <vt:lpstr>PowerShell </vt:lpstr>
      <vt:lpstr>Miért fontos a PowerShell?</vt:lpstr>
      <vt:lpstr>Milyen alkalmazás nyújt PowerShell API-t?</vt:lpstr>
      <vt:lpstr>Elindulás </vt:lpstr>
      <vt:lpstr>PowerShell felhasználása</vt:lpstr>
      <vt:lpstr>Figyelem! Szkriptnyelv!</vt:lpstr>
      <vt:lpstr>PowerShell konzol</vt:lpstr>
      <vt:lpstr>PowerShell alapok</vt:lpstr>
      <vt:lpstr>Cmdlet paraméterek</vt:lpstr>
      <vt:lpstr>Segítség</vt:lpstr>
      <vt:lpstr>PowerPoint bemutató</vt:lpstr>
      <vt:lpstr>Powershell változók</vt:lpstr>
      <vt:lpstr>Változó behelyettesítések</vt:lpstr>
      <vt:lpstr>PowerPoint bemutató</vt:lpstr>
      <vt:lpstr>Tömb, hash tábla</vt:lpstr>
      <vt:lpstr>Pipe kezelése</vt:lpstr>
      <vt:lpstr>PowerPoint bemutató</vt:lpstr>
      <vt:lpstr>Vezérlési szerkezetek</vt:lpstr>
      <vt:lpstr>Egyszerű szkript sablon</vt:lpstr>
      <vt:lpstr>Paraméterek ellenőrzése</vt:lpstr>
      <vt:lpstr>Fontosabb cmdlet-ek</vt:lpstr>
      <vt:lpstr>PowerPoint bemutató</vt:lpstr>
      <vt:lpstr>.NET osztálykönyvtár használata</vt:lpstr>
      <vt:lpstr>PowerPoint bemutató</vt:lpstr>
      <vt:lpstr>PSDrive</vt:lpstr>
      <vt:lpstr>További tippek</vt:lpstr>
      <vt:lpstr>Komplexebb feladat</vt:lpstr>
      <vt:lpstr>Feladat szövege</vt:lpstr>
      <vt:lpstr>Hogyan álljunk neki?</vt:lpstr>
      <vt:lpstr>Megoldás felépítése</vt:lpstr>
      <vt:lpstr>PowerPoint bemutató</vt:lpstr>
      <vt:lpstr>További információ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Micskei Zoltán</cp:lastModifiedBy>
  <cp:revision>205</cp:revision>
  <dcterms:created xsi:type="dcterms:W3CDTF">2009-01-28T13:20:49Z</dcterms:created>
  <dcterms:modified xsi:type="dcterms:W3CDTF">2011-02-24T09:15:34Z</dcterms:modified>
</cp:coreProperties>
</file>