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75" r:id="rId3"/>
    <p:sldId id="302" r:id="rId4"/>
    <p:sldId id="300" r:id="rId5"/>
    <p:sldId id="301" r:id="rId6"/>
    <p:sldId id="257" r:id="rId7"/>
    <p:sldId id="260" r:id="rId8"/>
    <p:sldId id="263" r:id="rId9"/>
    <p:sldId id="264" r:id="rId10"/>
    <p:sldId id="265" r:id="rId11"/>
    <p:sldId id="266" r:id="rId12"/>
    <p:sldId id="267" r:id="rId13"/>
    <p:sldId id="284" r:id="rId14"/>
    <p:sldId id="270" r:id="rId15"/>
    <p:sldId id="268" r:id="rId16"/>
    <p:sldId id="303" r:id="rId17"/>
    <p:sldId id="304" r:id="rId18"/>
    <p:sldId id="271" r:id="rId19"/>
    <p:sldId id="274" r:id="rId20"/>
    <p:sldId id="295" r:id="rId21"/>
    <p:sldId id="305" r:id="rId22"/>
    <p:sldId id="316" r:id="rId23"/>
    <p:sldId id="297" r:id="rId24"/>
    <p:sldId id="315" r:id="rId25"/>
    <p:sldId id="273" r:id="rId26"/>
    <p:sldId id="282" r:id="rId27"/>
    <p:sldId id="279" r:id="rId28"/>
    <p:sldId id="272" r:id="rId29"/>
    <p:sldId id="280" r:id="rId30"/>
    <p:sldId id="306" r:id="rId31"/>
    <p:sldId id="298" r:id="rId32"/>
    <p:sldId id="281" r:id="rId33"/>
    <p:sldId id="313" r:id="rId34"/>
    <p:sldId id="312" r:id="rId35"/>
    <p:sldId id="308" r:id="rId36"/>
    <p:sldId id="307" r:id="rId37"/>
    <p:sldId id="283" r:id="rId38"/>
    <p:sldId id="310" r:id="rId39"/>
    <p:sldId id="317" r:id="rId40"/>
    <p:sldId id="309" r:id="rId41"/>
    <p:sldId id="314" r:id="rId4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16" autoAdjust="0"/>
  </p:normalViewPr>
  <p:slideViewPr>
    <p:cSldViewPr>
      <p:cViewPr>
        <p:scale>
          <a:sx n="80" d="100"/>
          <a:sy n="80" d="100"/>
        </p:scale>
        <p:origin x="-186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2011.03.09.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7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 03. 09.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Zee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ldapsearch</a:t>
            </a:r>
            <a:r>
              <a:rPr lang="en-US" dirty="0" smtClean="0"/>
              <a:t> </a:t>
            </a:r>
            <a:r>
              <a:rPr lang="en-US" dirty="0" smtClean="0"/>
              <a:t>-x -h 10.10.10.2 -D "</a:t>
            </a:r>
            <a:r>
              <a:rPr lang="en-US" dirty="0" err="1" smtClean="0"/>
              <a:t>cn</a:t>
            </a:r>
            <a:r>
              <a:rPr lang="en-US" dirty="0" smtClean="0"/>
              <a:t>=</a:t>
            </a:r>
            <a:r>
              <a:rPr lang="en-US" dirty="0" err="1" smtClean="0"/>
              <a:t>apache,ou</a:t>
            </a:r>
            <a:r>
              <a:rPr lang="en-US" dirty="0" smtClean="0"/>
              <a:t>=</a:t>
            </a:r>
            <a:r>
              <a:rPr lang="en-US" dirty="0" err="1" smtClean="0"/>
              <a:t>administrative,dc</a:t>
            </a:r>
            <a:r>
              <a:rPr lang="en-US" dirty="0" smtClean="0"/>
              <a:t>=</a:t>
            </a:r>
            <a:r>
              <a:rPr lang="en-US" dirty="0" err="1" smtClean="0"/>
              <a:t>thefamily,dc</a:t>
            </a:r>
            <a:r>
              <a:rPr lang="en-US" dirty="0" smtClean="0"/>
              <a:t>=local" -W -b "dc=</a:t>
            </a:r>
            <a:r>
              <a:rPr lang="en-US" dirty="0" err="1" smtClean="0"/>
              <a:t>thefamily,dc</a:t>
            </a:r>
            <a:r>
              <a:rPr lang="en-US" dirty="0" smtClean="0"/>
              <a:t>=local" -s sub '(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posixAccount</a:t>
            </a:r>
            <a:r>
              <a:rPr lang="en-US" dirty="0" smtClean="0"/>
              <a:t>)'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VPN, SSH,</a:t>
            </a:r>
            <a:r>
              <a:rPr lang="hu-HU" baseline="0" dirty="0" smtClean="0"/>
              <a:t> WP, </a:t>
            </a:r>
            <a:r>
              <a:rPr lang="hu-HU" baseline="0" dirty="0" err="1" smtClean="0"/>
              <a:t>Accounts</a:t>
            </a:r>
            <a:r>
              <a:rPr lang="hu-HU" baseline="0" dirty="0" smtClean="0"/>
              <a:t>, DNS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Séma: </a:t>
            </a:r>
            <a:r>
              <a:rPr lang="hu-HU" dirty="0" err="1" smtClean="0"/>
              <a:t>metamodellje</a:t>
            </a:r>
            <a:r>
              <a:rPr lang="hu-HU" baseline="0" dirty="0" smtClean="0"/>
              <a:t> a tárolt adatoknak</a:t>
            </a:r>
          </a:p>
          <a:p>
            <a:endParaRPr lang="hu-HU" baseline="0" dirty="0" smtClean="0"/>
          </a:p>
          <a:p>
            <a:r>
              <a:rPr lang="hu-HU" baseline="0" dirty="0" smtClean="0"/>
              <a:t>Ez határozza meg, hogy milyen típusú adatokat tárolunk benne és azok között milyen kapcsolat lehet.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Megkülönböztetjük a szülő és az ős fogalmakat. Szülő alatt a közvetlen szülő objektumot, míg ősök alatt a gyökérig visszavezető</a:t>
            </a:r>
            <a:r>
              <a:rPr lang="hu-HU" baseline="0" dirty="0" smtClean="0"/>
              <a:t> összes objektumot értjük.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3E731-DA2D-41DC-B2AE-06F67BBE69D7}" type="slidenum">
              <a:rPr lang="en-US"/>
              <a:pPr/>
              <a:t>27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95CAC8-9D1E-4BBD-90D3-1078F362140D}" type="slidenum">
              <a:rPr lang="en-US"/>
              <a:pPr/>
              <a:t>29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9D0DFB-4925-4F67-B85A-A10A07C20E4E}" type="slidenum">
              <a:rPr lang="en-US"/>
              <a:pPr/>
              <a:t>32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Kapcsolódó </a:t>
            </a:r>
            <a:r>
              <a:rPr lang="hu-HU" dirty="0" err="1" smtClean="0"/>
              <a:t>Apache</a:t>
            </a:r>
            <a:r>
              <a:rPr lang="hu-HU" dirty="0" smtClean="0"/>
              <a:t> konfigurációs</a:t>
            </a:r>
            <a:r>
              <a:rPr lang="hu-HU" baseline="0" dirty="0" smtClean="0"/>
              <a:t> fájl részlet</a:t>
            </a:r>
          </a:p>
          <a:p>
            <a:r>
              <a:rPr lang="hu-HU" baseline="0" dirty="0" smtClean="0"/>
              <a:t>- Figyeljük meg az LDAP specifikus beállításokat!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&lt;</a:t>
            </a:r>
            <a:r>
              <a:rPr lang="hu-HU" dirty="0" err="1" smtClean="0"/>
              <a:t>VirtualHost</a:t>
            </a:r>
            <a:r>
              <a:rPr lang="hu-HU" dirty="0" smtClean="0"/>
              <a:t> *:80&gt;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ServerAdmin</a:t>
            </a:r>
            <a:r>
              <a:rPr lang="hu-HU" dirty="0" smtClean="0"/>
              <a:t> </a:t>
            </a:r>
            <a:r>
              <a:rPr lang="hu-HU" dirty="0" err="1" smtClean="0"/>
              <a:t>webmaster</a:t>
            </a:r>
            <a:r>
              <a:rPr lang="hu-HU" dirty="0" smtClean="0"/>
              <a:t>@</a:t>
            </a:r>
            <a:r>
              <a:rPr lang="hu-HU" dirty="0" err="1" smtClean="0"/>
              <a:t>chicago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DocumentRoot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ServerName</a:t>
            </a:r>
            <a:r>
              <a:rPr lang="hu-HU" dirty="0" smtClean="0"/>
              <a:t> </a:t>
            </a:r>
            <a:r>
              <a:rPr lang="hu-HU" dirty="0" err="1" smtClean="0"/>
              <a:t>accounts.thefamily.local</a:t>
            </a:r>
            <a:endParaRPr lang="hu-HU" dirty="0" smtClean="0"/>
          </a:p>
          <a:p>
            <a:r>
              <a:rPr lang="hu-HU" dirty="0" smtClean="0"/>
              <a:t>    </a:t>
            </a:r>
          </a:p>
          <a:p>
            <a:r>
              <a:rPr lang="hu-HU" dirty="0" smtClean="0"/>
              <a:t>    &lt;</a:t>
            </a:r>
            <a:r>
              <a:rPr lang="hu-HU" dirty="0" err="1" smtClean="0"/>
              <a:t>Directory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r>
              <a:rPr lang="hu-HU" dirty="0" smtClean="0"/>
              <a:t>&gt;</a:t>
            </a:r>
          </a:p>
          <a:p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AuthType</a:t>
            </a:r>
            <a:r>
              <a:rPr lang="hu-HU" dirty="0" smtClean="0"/>
              <a:t> Basic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AuthName</a:t>
            </a:r>
            <a:r>
              <a:rPr lang="hu-HU" dirty="0" smtClean="0"/>
              <a:t> "Maffia FTSRG LDAP </a:t>
            </a:r>
            <a:r>
              <a:rPr lang="hu-HU" dirty="0" err="1" smtClean="0"/>
              <a:t>Authorization</a:t>
            </a:r>
            <a:r>
              <a:rPr lang="hu-HU" dirty="0" smtClean="0"/>
              <a:t>"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AuthBasicProvider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AuthzLDAPAuthoritative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AuthLDAPBindDN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</a:t>
            </a:r>
            <a:r>
              <a:rPr lang="hu-HU" dirty="0" err="1" smtClean="0"/>
              <a:t>apache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administrative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AuthLDAPBindPassword</a:t>
            </a:r>
            <a:r>
              <a:rPr lang="hu-HU" dirty="0" smtClean="0"/>
              <a:t> alma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AuthLDAPURL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://127.0.0.1/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=local?</a:t>
            </a:r>
            <a:r>
              <a:rPr lang="hu-HU" dirty="0" err="1" smtClean="0"/>
              <a:t>uid</a:t>
            </a:r>
            <a:r>
              <a:rPr lang="hu-HU" dirty="0" smtClean="0"/>
              <a:t>?</a:t>
            </a:r>
            <a:r>
              <a:rPr lang="hu-HU" dirty="0" err="1" smtClean="0"/>
              <a:t>sub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Require</a:t>
            </a:r>
            <a:r>
              <a:rPr lang="hu-HU" dirty="0" smtClean="0"/>
              <a:t> </a:t>
            </a:r>
            <a:r>
              <a:rPr lang="hu-HU" dirty="0" err="1" smtClean="0"/>
              <a:t>ldap-group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=chicago2group,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groups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Satisfy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endParaRPr lang="hu-HU" dirty="0" smtClean="0"/>
          </a:p>
          <a:p>
            <a:r>
              <a:rPr lang="hu-HU" dirty="0" smtClean="0"/>
              <a:t>            </a:t>
            </a:r>
          </a:p>
          <a:p>
            <a:r>
              <a:rPr lang="hu-HU" dirty="0" smtClean="0"/>
              <a:t>    &lt;/</a:t>
            </a:r>
            <a:r>
              <a:rPr lang="hu-HU" dirty="0" err="1" smtClean="0"/>
              <a:t>Directory</a:t>
            </a:r>
            <a:r>
              <a:rPr lang="hu-HU" dirty="0" smtClean="0"/>
              <a:t>&gt;                    </a:t>
            </a:r>
          </a:p>
          <a:p>
            <a:r>
              <a:rPr lang="hu-HU" dirty="0" smtClean="0"/>
              <a:t>    </a:t>
            </a:r>
            <a:r>
              <a:rPr lang="hu-HU" dirty="0" smtClean="0"/>
              <a:t>    </a:t>
            </a:r>
            <a:endParaRPr lang="hu-HU" dirty="0" smtClean="0"/>
          </a:p>
          <a:p>
            <a:r>
              <a:rPr lang="hu-HU" dirty="0" smtClean="0"/>
              <a:t>&lt;/</a:t>
            </a:r>
            <a:r>
              <a:rPr lang="hu-HU" dirty="0" err="1" smtClean="0"/>
              <a:t>VirtualHost</a:t>
            </a:r>
            <a:r>
              <a:rPr lang="hu-HU" dirty="0" smtClean="0"/>
              <a:t>&gt;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Példa kód LDAP elem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keresésére: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Hashtable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Hashtable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&gt;();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env.put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Context.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_CONTEXT_FACTORY,"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com.sun.jndi.ldap.LdapCtxFactory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");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env.put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Context.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PROVIDER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_URL, "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ldap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://10.10.10.2:389");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env.put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Context.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_AUTHENTICATION,"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");</a:t>
            </a:r>
          </a:p>
          <a:p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</a:t>
            </a:r>
            <a:endParaRPr lang="hu-HU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env.put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Context.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SECURITY_PRINCIPAL,"cn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java,ou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administrative,dc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thefamily,dc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=local"); // specify the username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env.put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Context.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SECURITY_CREDENTIALS,"javapass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");           // specify the password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DirContext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ctx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InitialDirContext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env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Attributes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matchAttrs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BasicAttributes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(true); // ignore attribute name case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matchAttrs.put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BasicAttribute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uid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"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zeedemo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"));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 Search for objects with those matching attributes</a:t>
            </a:r>
          </a:p>
          <a:p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NamingEnumeration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answer = 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ctx.search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users,ou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DEMO,dc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thefamily,dc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=local", </a:t>
            </a:r>
            <a:r>
              <a:rPr lang="en-US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matchAttrs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formatResults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answer</a:t>
            </a:r>
            <a:r>
              <a:rPr lang="hu-H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 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catch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Exception</a:t>
            </a:r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E)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E.printStackTrace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();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Címtár szolgáltatások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Szatmári Zoltán</a:t>
            </a:r>
          </a:p>
          <a:p>
            <a:r>
              <a:rPr lang="hu-HU" dirty="0" smtClean="0"/>
              <a:t>Tóth Dániel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rendszerfelügyelet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szolgáltatás hitelesítésre</a:t>
            </a:r>
            <a:endParaRPr lang="hu-HU" dirty="0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000892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Címtár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28596" y="1071546"/>
            <a:ext cx="584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Hogy fogja ez megoldani a hitelesítést?</a:t>
            </a:r>
            <a:endParaRPr lang="hu-HU" sz="28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4357686" y="4000504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Web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4357686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VPN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4357686" y="2143116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SSH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9" name="Sávnyíl 8"/>
          <p:cNvSpPr/>
          <p:nvPr/>
        </p:nvSpPr>
        <p:spPr>
          <a:xfrm>
            <a:off x="6858016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1" name="Egyenes összekötő nyíllal 10"/>
          <p:cNvCxnSpPr>
            <a:stCxn id="8" idx="0"/>
            <a:endCxn id="9" idx="1"/>
          </p:cNvCxnSpPr>
          <p:nvPr/>
        </p:nvCxnSpPr>
        <p:spPr>
          <a:xfrm>
            <a:off x="5572132" y="2500306"/>
            <a:ext cx="1428760" cy="96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7" idx="0"/>
            <a:endCxn id="9" idx="1"/>
          </p:cNvCxnSpPr>
          <p:nvPr/>
        </p:nvCxnSpPr>
        <p:spPr>
          <a:xfrm>
            <a:off x="5572132" y="3429000"/>
            <a:ext cx="142876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6" idx="0"/>
            <a:endCxn id="9" idx="1"/>
          </p:cNvCxnSpPr>
          <p:nvPr/>
        </p:nvCxnSpPr>
        <p:spPr>
          <a:xfrm flipV="1">
            <a:off x="5572132" y="3464719"/>
            <a:ext cx="1428760" cy="892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Sávnyíl 15"/>
          <p:cNvSpPr/>
          <p:nvPr/>
        </p:nvSpPr>
        <p:spPr>
          <a:xfrm>
            <a:off x="4214810" y="235743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Sávnyíl 16"/>
          <p:cNvSpPr/>
          <p:nvPr/>
        </p:nvSpPr>
        <p:spPr>
          <a:xfrm>
            <a:off x="4214810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4214810" y="4214818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72198" y="1785926"/>
            <a:ext cx="251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Címtár szolgáltatás</a:t>
            </a:r>
            <a:endParaRPr lang="hu-HU" sz="2400" dirty="0"/>
          </a:p>
        </p:txBody>
      </p:sp>
      <p:pic>
        <p:nvPicPr>
          <p:cNvPr id="20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60" y="2817657"/>
            <a:ext cx="1285884" cy="1285884"/>
          </a:xfrm>
          <a:prstGeom prst="rect">
            <a:avLst/>
          </a:prstGeom>
          <a:noFill/>
        </p:spPr>
      </p:pic>
      <p:cxnSp>
        <p:nvCxnSpPr>
          <p:cNvPr id="22" name="Alak 21"/>
          <p:cNvCxnSpPr>
            <a:stCxn id="20" idx="0"/>
            <a:endCxn id="16" idx="1"/>
          </p:cNvCxnSpPr>
          <p:nvPr/>
        </p:nvCxnSpPr>
        <p:spPr>
          <a:xfrm rot="5400000" flipH="1" flipV="1">
            <a:off x="2690978" y="1150949"/>
            <a:ext cx="28163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stCxn id="20" idx="3"/>
            <a:endCxn id="17" idx="1"/>
          </p:cNvCxnSpPr>
          <p:nvPr/>
        </p:nvCxnSpPr>
        <p:spPr>
          <a:xfrm>
            <a:off x="1948844" y="3460599"/>
            <a:ext cx="2408842" cy="4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Alak 25"/>
          <p:cNvCxnSpPr>
            <a:stCxn id="20" idx="2"/>
            <a:endCxn id="18" idx="1"/>
          </p:cNvCxnSpPr>
          <p:nvPr/>
        </p:nvCxnSpPr>
        <p:spPr>
          <a:xfrm rot="16200000" flipH="1">
            <a:off x="2686858" y="2722585"/>
            <a:ext cx="28987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1285852" y="4857760"/>
            <a:ext cx="6903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/>
              <a:t>Beléptetés </a:t>
            </a:r>
            <a:r>
              <a:rPr lang="hu-HU" sz="2800" i="1" dirty="0" smtClean="0"/>
              <a:t>minden esetben </a:t>
            </a:r>
            <a:r>
              <a:rPr lang="hu-HU" sz="2800" dirty="0" smtClean="0"/>
              <a:t>a címtárban tárolt </a:t>
            </a:r>
            <a:br>
              <a:rPr lang="hu-HU" sz="2800" dirty="0" smtClean="0"/>
            </a:br>
            <a:r>
              <a:rPr lang="hu-HU" sz="2800" dirty="0" smtClean="0"/>
              <a:t>felhasználói adatok lekérdezésével történik.</a:t>
            </a:r>
            <a:endParaRPr lang="hu-HU" sz="2800" dirty="0"/>
          </a:p>
        </p:txBody>
      </p:sp>
      <p:sp>
        <p:nvSpPr>
          <p:cNvPr id="35" name="Henger 34"/>
          <p:cNvSpPr/>
          <p:nvPr/>
        </p:nvSpPr>
        <p:spPr>
          <a:xfrm>
            <a:off x="7786710" y="3714752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 néz ki egy címtár?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Speciális adatbázis struktúra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szigorúan hierarchikus (általában objektum-orientált)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Domináns műveletek: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keresés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olvasás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batch jellegű hozzáadás / módosítás</a:t>
            </a:r>
          </a:p>
          <a:p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5429256" y="1714488"/>
            <a:ext cx="2428892" cy="3714776"/>
            <a:chOff x="4286248" y="1428736"/>
            <a:chExt cx="2428892" cy="3714776"/>
          </a:xfrm>
        </p:grpSpPr>
        <p:sp>
          <p:nvSpPr>
            <p:cNvPr id="5" name="Téglalap 4"/>
            <p:cNvSpPr/>
            <p:nvPr/>
          </p:nvSpPr>
          <p:spPr>
            <a:xfrm>
              <a:off x="4286248" y="1428736"/>
              <a:ext cx="2428892" cy="571504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err="1" smtClean="0">
                  <a:solidFill>
                    <a:schemeClr val="bg1"/>
                  </a:solidFill>
                </a:rPr>
                <a:t>User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>
            <a:xfrm>
              <a:off x="4286248" y="2000240"/>
              <a:ext cx="2428892" cy="3143272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2400" dirty="0" smtClean="0">
                  <a:solidFill>
                    <a:schemeClr val="bg1"/>
                  </a:solidFill>
                </a:rPr>
                <a:t>+ ID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Real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Personal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</a:t>
              </a:r>
              <a:r>
                <a:rPr lang="hu-HU" sz="2400" dirty="0" smtClean="0">
                  <a:solidFill>
                    <a:schemeClr val="bg1"/>
                  </a:solidFill>
                </a:rPr>
                <a:t>…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Shared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Secret</a:t>
              </a:r>
              <a:r>
                <a:rPr lang="hu-HU" sz="2400" dirty="0" smtClean="0">
                  <a:solidFill>
                    <a:schemeClr val="bg1"/>
                  </a:solidFill>
                </a:rPr>
                <a:t> (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Password</a:t>
              </a:r>
              <a:r>
                <a:rPr lang="hu-HU" sz="2400" dirty="0" smtClean="0">
                  <a:solidFill>
                    <a:schemeClr val="bg1"/>
                  </a:solidFill>
                </a:rPr>
                <a:t>, etc.)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Private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Datastore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path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Címtárak fejlődéstörténete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DNS (Domain </a:t>
            </a:r>
            <a:r>
              <a:rPr lang="hu-HU" dirty="0" err="1" smtClean="0"/>
              <a:t>Name</a:t>
            </a:r>
            <a:r>
              <a:rPr lang="hu-HU" dirty="0" smtClean="0"/>
              <a:t> Service)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NIS (Network </a:t>
            </a:r>
            <a:r>
              <a:rPr lang="hu-HU" dirty="0" err="1" smtClean="0"/>
              <a:t>Information</a:t>
            </a:r>
            <a:r>
              <a:rPr lang="hu-HU" dirty="0" smtClean="0"/>
              <a:t> System)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volt Sun </a:t>
            </a:r>
            <a:r>
              <a:rPr lang="hu-HU" dirty="0" err="1" smtClean="0"/>
              <a:t>Yellow</a:t>
            </a:r>
            <a:r>
              <a:rPr lang="hu-HU" dirty="0" smtClean="0"/>
              <a:t> </a:t>
            </a:r>
            <a:r>
              <a:rPr lang="hu-HU" dirty="0" err="1" smtClean="0"/>
              <a:t>Pages</a:t>
            </a:r>
            <a:r>
              <a:rPr lang="hu-HU" dirty="0" smtClean="0"/>
              <a:t> (</a:t>
            </a:r>
            <a:r>
              <a:rPr lang="hu-HU" dirty="0" err="1" smtClean="0"/>
              <a:t>Sun</a:t>
            </a:r>
            <a:r>
              <a:rPr lang="hu-HU" dirty="0" smtClean="0"/>
              <a:t> Microsystems, 1988, </a:t>
            </a:r>
            <a:r>
              <a:rPr lang="hu-HU" dirty="0" err="1" smtClean="0"/>
              <a:t>SunOS</a:t>
            </a:r>
            <a:r>
              <a:rPr lang="hu-HU" dirty="0" smtClean="0"/>
              <a:t> 4.0)</a:t>
            </a:r>
          </a:p>
          <a:p>
            <a:pPr marL="712788" lvl="1">
              <a:lnSpc>
                <a:spcPct val="100000"/>
              </a:lnSpc>
              <a:buFont typeface="Webdings" pitchFamily="16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dirty="0" smtClean="0"/>
          </a:p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A korszerűbbek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X.500 / LDAP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b="1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Lightweight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Access </a:t>
            </a:r>
            <a:r>
              <a:rPr lang="hu-HU" dirty="0" err="1" smtClean="0"/>
              <a:t>Protocol</a:t>
            </a:r>
            <a:r>
              <a:rPr lang="hu-HU" dirty="0" smtClean="0"/>
              <a:t> (LDAP)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/>
              <a:t>Kibocsátó:</a:t>
            </a:r>
            <a:r>
              <a:rPr lang="hu-HU" dirty="0" smtClean="0"/>
              <a:t> Internet </a:t>
            </a:r>
            <a:r>
              <a:rPr lang="hu-HU" dirty="0" err="1" smtClean="0"/>
              <a:t>Engineering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r>
              <a:rPr lang="hu-HU" dirty="0" smtClean="0"/>
              <a:t> (IETF)</a:t>
            </a:r>
            <a:br>
              <a:rPr lang="hu-HU" dirty="0" smtClean="0"/>
            </a:br>
            <a:r>
              <a:rPr lang="hu-HU" b="1" dirty="0" smtClean="0"/>
              <a:t>Legutóbbi verzió:</a:t>
            </a:r>
            <a:r>
              <a:rPr lang="hu-HU" dirty="0" smtClean="0"/>
              <a:t> LDAPv3 – RFC 4510, 2006</a:t>
            </a:r>
            <a:br>
              <a:rPr lang="hu-HU" dirty="0" smtClean="0"/>
            </a:br>
            <a:r>
              <a:rPr lang="hu-HU" b="1" dirty="0" smtClean="0"/>
              <a:t>Cél:</a:t>
            </a:r>
            <a:r>
              <a:rPr lang="hu-HU" dirty="0" smtClean="0"/>
              <a:t> elosztott címtárszolgáltatások megvalósítása, elérése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X.500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ISO/OSI X.500 egy szabványcsalád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Eredetileg X.400-as levelezés támogatására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Alapfogalmak: X.500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Modellek: X.501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Hitelesítés: X.509 (Tovább él az SSL </a:t>
            </a:r>
            <a:r>
              <a:rPr lang="hu-HU" sz="2400" dirty="0" err="1" smtClean="0"/>
              <a:t>certificate-ekben</a:t>
            </a:r>
            <a:r>
              <a:rPr lang="hu-HU" sz="24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Attribútumok: X.520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Osztályok: X.521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Elérési protokoll: X.519</a:t>
            </a:r>
            <a:endParaRPr lang="hu-HU" sz="16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Ennek része a DAP (</a:t>
            </a:r>
            <a:r>
              <a:rPr lang="hu-HU" sz="3000" dirty="0" err="1" smtClean="0"/>
              <a:t>Directory</a:t>
            </a:r>
            <a:r>
              <a:rPr lang="hu-HU" sz="3000" dirty="0" smtClean="0"/>
              <a:t> Access </a:t>
            </a:r>
            <a:r>
              <a:rPr lang="hu-HU" sz="3000" dirty="0" err="1" smtClean="0"/>
              <a:t>Protocol</a:t>
            </a:r>
            <a:r>
              <a:rPr lang="hu-HU" sz="30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ISO/OSI hálózati szolgáltatásokra épül → TCP/IP-re nem jó!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IETF kézbe vette a dolgot → Ebből lett az LDAP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LDAP</a:t>
            </a:r>
            <a:r>
              <a:rPr lang="hu-HU" dirty="0" smtClean="0"/>
              <a:t>: </a:t>
            </a:r>
            <a:r>
              <a:rPr lang="hu-HU" b="1" dirty="0" err="1" smtClean="0"/>
              <a:t>L</a:t>
            </a:r>
            <a:r>
              <a:rPr lang="hu-HU" dirty="0" err="1" smtClean="0"/>
              <a:t>ightweight</a:t>
            </a:r>
            <a:r>
              <a:rPr lang="hu-HU" dirty="0" smtClean="0"/>
              <a:t> </a:t>
            </a:r>
            <a:r>
              <a:rPr lang="hu-HU" b="1" dirty="0" err="1" smtClean="0"/>
              <a:t>D</a:t>
            </a:r>
            <a:r>
              <a:rPr lang="hu-HU" dirty="0" err="1" smtClean="0"/>
              <a:t>irectory</a:t>
            </a:r>
            <a:r>
              <a:rPr lang="hu-HU" dirty="0" smtClean="0"/>
              <a:t> </a:t>
            </a:r>
            <a:r>
              <a:rPr lang="hu-HU" b="1" dirty="0" smtClean="0"/>
              <a:t>A</a:t>
            </a:r>
            <a:r>
              <a:rPr lang="hu-HU" dirty="0" smtClean="0"/>
              <a:t>ccess </a:t>
            </a:r>
            <a:r>
              <a:rPr lang="hu-HU" b="1" dirty="0" err="1" smtClean="0"/>
              <a:t>P</a:t>
            </a:r>
            <a:r>
              <a:rPr lang="hu-HU" dirty="0" err="1" smtClean="0"/>
              <a:t>rotocol</a:t>
            </a:r>
            <a:r>
              <a:rPr lang="hu-HU" dirty="0" smtClean="0"/>
              <a:t> </a:t>
            </a:r>
          </a:p>
          <a:p>
            <a:r>
              <a:rPr lang="hu-HU" b="1" dirty="0" smtClean="0"/>
              <a:t>L</a:t>
            </a:r>
            <a:r>
              <a:rPr lang="hu-HU" dirty="0" smtClean="0"/>
              <a:t>, mint pehelysúlyú: az X.500 kódnevű protokollcsalád könnyített változata. </a:t>
            </a:r>
          </a:p>
          <a:p>
            <a:r>
              <a:rPr lang="hu-HU" b="1" dirty="0" smtClean="0"/>
              <a:t>D</a:t>
            </a:r>
            <a:r>
              <a:rPr lang="hu-HU" dirty="0" smtClean="0"/>
              <a:t>, mint címtárszolgáltatás: elsősorban egy számítógépes hálózat felhasználóit és erőforrásait tartalmazó adatbázis közvetítésére szolgál </a:t>
            </a:r>
          </a:p>
          <a:p>
            <a:r>
              <a:rPr lang="hu-HU" b="1" dirty="0" smtClean="0"/>
              <a:t>A</a:t>
            </a:r>
            <a:r>
              <a:rPr lang="hu-HU" dirty="0" smtClean="0"/>
              <a:t>, mint elérés: támogatja az adatok frissítését, törlését, beszúrását és lekérdezését </a:t>
            </a:r>
          </a:p>
          <a:p>
            <a:r>
              <a:rPr lang="hu-HU" b="1" dirty="0" smtClean="0"/>
              <a:t>P</a:t>
            </a:r>
            <a:r>
              <a:rPr lang="hu-HU" dirty="0" smtClean="0"/>
              <a:t>, mint az elektronikus kommunikáció egyik nyelve: egy TCP/IP felett megvalósított bináris protokoll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Alaptulajdonságok és 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Hierarchikus felépítés (</a:t>
            </a:r>
            <a:r>
              <a:rPr lang="hu-HU" b="1" dirty="0" err="1" smtClean="0"/>
              <a:t>directory</a:t>
            </a:r>
            <a:r>
              <a:rPr lang="hu-HU" b="1" dirty="0" smtClean="0"/>
              <a:t> </a:t>
            </a:r>
            <a:r>
              <a:rPr lang="hu-HU" b="1" dirty="0" err="1" smtClean="0"/>
              <a:t>tree</a:t>
            </a:r>
            <a:r>
              <a:rPr lang="hu-HU" dirty="0" smtClean="0"/>
              <a:t>)</a:t>
            </a:r>
          </a:p>
          <a:p>
            <a:r>
              <a:rPr lang="hu-HU" dirty="0" smtClean="0"/>
              <a:t>Csomópontok, bejegyzések (</a:t>
            </a:r>
            <a:r>
              <a:rPr lang="hu-HU" b="1" dirty="0" err="1" smtClean="0"/>
              <a:t>entries</a:t>
            </a:r>
            <a:r>
              <a:rPr lang="hu-HU" dirty="0" smtClean="0"/>
              <a:t>)</a:t>
            </a:r>
          </a:p>
          <a:p>
            <a:r>
              <a:rPr lang="hu-HU" dirty="0" smtClean="0"/>
              <a:t>Objektum-orientált szemlélet</a:t>
            </a:r>
          </a:p>
          <a:p>
            <a:r>
              <a:rPr lang="hu-HU" dirty="0" smtClean="0"/>
              <a:t>Kitüntetett attribútum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b="1" dirty="0" err="1" smtClean="0"/>
              <a:t>relative</a:t>
            </a:r>
            <a:r>
              <a:rPr lang="hu-HU" b="1" dirty="0" smtClean="0"/>
              <a:t> 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 smtClean="0"/>
              <a:t>name</a:t>
            </a:r>
            <a:r>
              <a:rPr lang="hu-HU" b="1" dirty="0" smtClean="0"/>
              <a:t> - </a:t>
            </a:r>
            <a:r>
              <a:rPr lang="hu-HU" b="1" dirty="0" err="1" smtClean="0"/>
              <a:t>rdn</a:t>
            </a:r>
            <a:r>
              <a:rPr lang="hu-HU" dirty="0" smtClean="0"/>
              <a:t>)</a:t>
            </a:r>
          </a:p>
          <a:p>
            <a:r>
              <a:rPr lang="hu-HU" dirty="0" smtClean="0"/>
              <a:t>Megkülönböztető név (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 smtClean="0"/>
              <a:t>name</a:t>
            </a:r>
            <a:r>
              <a:rPr lang="hu-HU" b="1" dirty="0" smtClean="0"/>
              <a:t> - </a:t>
            </a:r>
            <a:r>
              <a:rPr lang="hu-HU" b="1" dirty="0" err="1" smtClean="0"/>
              <a:t>dn</a:t>
            </a:r>
            <a:r>
              <a:rPr lang="hu-HU" dirty="0" smtClean="0"/>
              <a:t>) </a:t>
            </a:r>
          </a:p>
          <a:p>
            <a:r>
              <a:rPr lang="hu-HU" dirty="0" smtClean="0"/>
              <a:t>Többértékű attribútumok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nyíllal 11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felépítése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Sávnyíl 6"/>
          <p:cNvSpPr/>
          <p:nvPr/>
        </p:nvSpPr>
        <p:spPr>
          <a:xfrm>
            <a:off x="857224" y="2857496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3143240" y="1285860"/>
            <a:ext cx="3071834" cy="3571900"/>
          </a:xfrm>
          <a:prstGeom prst="wedgeRoundRectCallout">
            <a:avLst>
              <a:gd name="adj1" fmla="val -95739"/>
              <a:gd name="adj2" fmla="val 12815"/>
              <a:gd name="adj3" fmla="val 16667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rgbClr val="762536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857620" y="178592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sémák</a:t>
            </a:r>
          </a:p>
        </p:txBody>
      </p:sp>
      <p:sp>
        <p:nvSpPr>
          <p:cNvPr id="15" name="Téglalap 14"/>
          <p:cNvSpPr/>
          <p:nvPr/>
        </p:nvSpPr>
        <p:spPr>
          <a:xfrm>
            <a:off x="3857620" y="357187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Címtár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tartalma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 rot="5400000" flipH="1" flipV="1">
            <a:off x="4286248" y="3071810"/>
            <a:ext cx="71438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/>
          <a:lstStyle/>
          <a:p>
            <a:r>
              <a:rPr lang="hu-HU" dirty="0" smtClean="0"/>
              <a:t>Statikus</a:t>
            </a:r>
          </a:p>
          <a:p>
            <a:pPr lvl="1"/>
            <a:r>
              <a:rPr lang="hu-HU" dirty="0" smtClean="0"/>
              <a:t>Működés közben nem változik</a:t>
            </a:r>
          </a:p>
          <a:p>
            <a:pPr lvl="1"/>
            <a:r>
              <a:rPr lang="hu-HU" dirty="0" smtClean="0"/>
              <a:t>Konfigurációs fájlokban adják meg (ASN.1 formátumban)</a:t>
            </a:r>
          </a:p>
          <a:p>
            <a:r>
              <a:rPr lang="hu-HU" dirty="0" smtClean="0"/>
              <a:t>Szabványos</a:t>
            </a:r>
          </a:p>
          <a:p>
            <a:pPr lvl="1"/>
            <a:r>
              <a:rPr lang="hu-HU" dirty="0" smtClean="0"/>
              <a:t>Van számos többé-kevésbe de facto szabvány séma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core</a:t>
            </a:r>
            <a:r>
              <a:rPr lang="hu-HU" dirty="0" smtClean="0"/>
              <a:t>, </a:t>
            </a:r>
            <a:r>
              <a:rPr lang="hu-HU" dirty="0" err="1" smtClean="0"/>
              <a:t>cosine</a:t>
            </a:r>
            <a:r>
              <a:rPr lang="hu-HU" dirty="0" smtClean="0"/>
              <a:t> (X.500), java, </a:t>
            </a:r>
            <a:r>
              <a:rPr lang="hu-HU" dirty="0" err="1" smtClean="0"/>
              <a:t>nis</a:t>
            </a:r>
            <a:r>
              <a:rPr lang="hu-HU" dirty="0" smtClean="0"/>
              <a:t>, </a:t>
            </a:r>
            <a:r>
              <a:rPr lang="hu-HU" dirty="0" err="1" smtClean="0"/>
              <a:t>inetorgperson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46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Előző és következő részek tartalmából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Modellezés</a:t>
            </a:r>
          </a:p>
          <a:p>
            <a:endParaRPr lang="hu-HU" dirty="0" smtClean="0"/>
          </a:p>
          <a:p>
            <a:r>
              <a:rPr lang="hu-HU" dirty="0" smtClean="0"/>
              <a:t>Felhasználókezelés</a:t>
            </a:r>
          </a:p>
          <a:p>
            <a:pPr lvl="1"/>
            <a:r>
              <a:rPr lang="hu-HU" dirty="0" smtClean="0"/>
              <a:t>Alapjai, hitelesítés (OPRE)</a:t>
            </a:r>
          </a:p>
          <a:p>
            <a:pPr lvl="1"/>
            <a:r>
              <a:rPr lang="hu-HU" dirty="0" smtClean="0"/>
              <a:t>Engedélyezés (OPRE)</a:t>
            </a:r>
          </a:p>
          <a:p>
            <a:pPr lvl="1"/>
            <a:r>
              <a:rPr lang="hu-HU" b="1" dirty="0" smtClean="0"/>
              <a:t>Központosított felhasználókezelés, címtárak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Minden elemnek van egy azonosítója (OID)</a:t>
            </a:r>
          </a:p>
          <a:p>
            <a:pPr lvl="1"/>
            <a:r>
              <a:rPr lang="hu-HU" dirty="0" smtClean="0"/>
              <a:t>osztálynak és attribútumnak is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2.16.840.1.113730.3.2.2</a:t>
            </a:r>
          </a:p>
          <a:p>
            <a:pPr lvl="1"/>
            <a:r>
              <a:rPr lang="hu-HU" dirty="0" smtClean="0"/>
              <a:t>álnevek használata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uid</a:t>
            </a:r>
            <a:r>
              <a:rPr lang="hu-HU" dirty="0" smtClean="0"/>
              <a:t> és </a:t>
            </a:r>
            <a:r>
              <a:rPr lang="hu-HU" dirty="0" err="1" smtClean="0"/>
              <a:t>userid</a:t>
            </a:r>
            <a:endParaRPr lang="hu-HU" dirty="0" smtClean="0"/>
          </a:p>
          <a:p>
            <a:r>
              <a:rPr lang="hu-HU" dirty="0" smtClean="0"/>
              <a:t>Van öröklés az osztályok között</a:t>
            </a:r>
          </a:p>
          <a:p>
            <a:r>
              <a:rPr lang="hu-HU" dirty="0" smtClean="0"/>
              <a:t>Attribútumok </a:t>
            </a:r>
          </a:p>
          <a:p>
            <a:pPr lvl="1"/>
            <a:r>
              <a:rPr lang="hu-HU" dirty="0" smtClean="0"/>
              <a:t>lehetnek kötelezőek, opcionálisak,</a:t>
            </a:r>
          </a:p>
          <a:p>
            <a:pPr lvl="1"/>
            <a:r>
              <a:rPr lang="hu-HU" dirty="0" smtClean="0"/>
              <a:t>van multiplicitásuk is (lista)</a:t>
            </a:r>
          </a:p>
          <a:p>
            <a:r>
              <a:rPr lang="hu-HU" dirty="0" smtClean="0"/>
              <a:t>A referenciák valójában </a:t>
            </a:r>
            <a:r>
              <a:rPr lang="hu-HU" dirty="0" err="1" smtClean="0"/>
              <a:t>string</a:t>
            </a:r>
            <a:r>
              <a:rPr lang="hu-HU" dirty="0" smtClean="0"/>
              <a:t> attribútumok (hogy lehet ez?)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Osztályok típusai</a:t>
            </a:r>
          </a:p>
          <a:p>
            <a:pPr lvl="1"/>
            <a:r>
              <a:rPr lang="hu-HU" dirty="0" smtClean="0"/>
              <a:t>Absztrakt</a:t>
            </a:r>
          </a:p>
          <a:p>
            <a:pPr lvl="2"/>
            <a:r>
              <a:rPr lang="hu-HU" dirty="0" smtClean="0"/>
              <a:t>Alapvető struktúra kialakítása</a:t>
            </a:r>
          </a:p>
          <a:p>
            <a:pPr lvl="2"/>
            <a:r>
              <a:rPr lang="hu-HU" dirty="0" smtClean="0"/>
              <a:t>A felhasználó számára nincs releváns információja. </a:t>
            </a:r>
          </a:p>
          <a:p>
            <a:pPr lvl="2"/>
            <a:r>
              <a:rPr lang="hu-HU" dirty="0" smtClean="0"/>
              <a:t>Pl.: top</a:t>
            </a:r>
          </a:p>
          <a:p>
            <a:pPr lvl="1"/>
            <a:r>
              <a:rPr lang="hu-HU" dirty="0" smtClean="0"/>
              <a:t>Strukturális</a:t>
            </a:r>
          </a:p>
          <a:p>
            <a:pPr lvl="2"/>
            <a:r>
              <a:rPr lang="hu-HU" dirty="0" smtClean="0"/>
              <a:t>Alapvető tulajdonságokat ad meg</a:t>
            </a:r>
          </a:p>
          <a:p>
            <a:pPr lvl="2"/>
            <a:r>
              <a:rPr lang="hu-HU" dirty="0" smtClean="0"/>
              <a:t>Egymást kizáró osztályok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person</a:t>
            </a:r>
            <a:r>
              <a:rPr lang="hu-HU" dirty="0" smtClean="0"/>
              <a:t> és </a:t>
            </a:r>
            <a:r>
              <a:rPr lang="hu-HU" dirty="0" err="1" smtClean="0"/>
              <a:t>group</a:t>
            </a:r>
            <a:endParaRPr lang="hu-HU" dirty="0" smtClean="0"/>
          </a:p>
          <a:p>
            <a:pPr lvl="1"/>
            <a:r>
              <a:rPr lang="hu-HU" dirty="0" smtClean="0"/>
              <a:t>Kiegészítő</a:t>
            </a:r>
          </a:p>
          <a:p>
            <a:pPr lvl="2"/>
            <a:r>
              <a:rPr lang="hu-HU" dirty="0" smtClean="0"/>
              <a:t>Egyes sémák kiegészítésére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, </a:t>
            </a:r>
            <a:r>
              <a:rPr lang="hu-HU" dirty="0" err="1" smtClean="0"/>
              <a:t>PosixAccount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osztály: </a:t>
            </a:r>
            <a:r>
              <a:rPr lang="hu-HU" dirty="0" err="1" smtClean="0"/>
              <a:t>Person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nsolas" pitchFamily="49" charset="0"/>
              </a:rPr>
              <a:t>objectclass</a:t>
            </a:r>
            <a:r>
              <a:rPr lang="en-US" dirty="0" smtClean="0">
                <a:latin typeface="Consolas" pitchFamily="49" charset="0"/>
              </a:rPr>
              <a:t> ( 2.5.6.6 NAME 'person'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DESC 'RFC2256: a 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SUP top STRUCTURAL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MUST ( </a:t>
            </a:r>
            <a:r>
              <a:rPr lang="en-US" dirty="0" err="1" smtClean="0">
                <a:latin typeface="Consolas" pitchFamily="49" charset="0"/>
              </a:rPr>
              <a:t>sn</a:t>
            </a:r>
            <a:r>
              <a:rPr lang="en-US" dirty="0" smtClean="0">
                <a:latin typeface="Consolas" pitchFamily="49" charset="0"/>
              </a:rPr>
              <a:t> $ </a:t>
            </a:r>
            <a:r>
              <a:rPr lang="en-US" dirty="0" err="1" smtClean="0">
                <a:latin typeface="Consolas" pitchFamily="49" charset="0"/>
              </a:rPr>
              <a:t>cn</a:t>
            </a:r>
            <a:r>
              <a:rPr lang="en-US" dirty="0" smtClean="0">
                <a:latin typeface="Consolas" pitchFamily="49" charset="0"/>
              </a:rPr>
              <a:t> 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MAY ( </a:t>
            </a:r>
            <a:r>
              <a:rPr lang="en-US" dirty="0" err="1" smtClean="0">
                <a:latin typeface="Consolas" pitchFamily="49" charset="0"/>
              </a:rPr>
              <a:t>userPassword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telephoneNumber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seeAlso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smtClean="0">
                <a:latin typeface="Consolas" pitchFamily="49" charset="0"/>
              </a:rPr>
              <a:t>description )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hu-HU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Egyenes összekötő 61"/>
          <p:cNvCxnSpPr/>
          <p:nvPr/>
        </p:nvCxnSpPr>
        <p:spPr>
          <a:xfrm rot="5400000">
            <a:off x="7608909" y="4107661"/>
            <a:ext cx="642148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objektumok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85720" y="1071546"/>
            <a:ext cx="171451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720" y="1500174"/>
            <a:ext cx="1714512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 = gyökér</a:t>
            </a:r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1606529" y="2322505"/>
            <a:ext cx="573092" cy="642942"/>
            <a:chOff x="643704" y="4928404"/>
            <a:chExt cx="573092" cy="642942"/>
          </a:xfrm>
        </p:grpSpPr>
        <p:cxnSp>
          <p:nvCxnSpPr>
            <p:cNvPr id="42" name="Egyenes összekötő 41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5" name="Egyenes összekötő nyíllal 44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5" name="Téglalap 24"/>
          <p:cNvSpPr/>
          <p:nvPr/>
        </p:nvSpPr>
        <p:spPr>
          <a:xfrm>
            <a:off x="2214546" y="2643182"/>
            <a:ext cx="171451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2214546" y="3071810"/>
            <a:ext cx="1714512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cn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cn</a:t>
            </a:r>
            <a:r>
              <a:rPr lang="hu-HU" sz="2400" dirty="0" smtClean="0">
                <a:solidFill>
                  <a:schemeClr val="bg1"/>
                </a:solidFill>
              </a:rPr>
              <a:t> = név</a:t>
            </a:r>
          </a:p>
        </p:txBody>
      </p:sp>
      <p:cxnSp>
        <p:nvCxnSpPr>
          <p:cNvPr id="32" name="Egyenes összekötő 31"/>
          <p:cNvCxnSpPr/>
          <p:nvPr/>
        </p:nvCxnSpPr>
        <p:spPr>
          <a:xfrm rot="5400000">
            <a:off x="892943" y="3679033"/>
            <a:ext cx="1500198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1643042" y="44291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Téglalap 33"/>
          <p:cNvSpPr/>
          <p:nvPr/>
        </p:nvSpPr>
        <p:spPr>
          <a:xfrm>
            <a:off x="2214546" y="4214818"/>
            <a:ext cx="171451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2214546" y="4643446"/>
            <a:ext cx="1714512" cy="128588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cn</a:t>
            </a:r>
            <a:r>
              <a:rPr lang="hu-HU" sz="2400" dirty="0" smtClean="0">
                <a:solidFill>
                  <a:schemeClr val="bg1"/>
                </a:solidFill>
              </a:rPr>
              <a:t> = érték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 = név2</a:t>
            </a:r>
          </a:p>
        </p:txBody>
      </p:sp>
      <p:cxnSp>
        <p:nvCxnSpPr>
          <p:cNvPr id="37" name="Szögletes összekötő 36"/>
          <p:cNvCxnSpPr>
            <a:stCxn id="26" idx="3"/>
            <a:endCxn id="35" idx="3"/>
          </p:cNvCxnSpPr>
          <p:nvPr/>
        </p:nvCxnSpPr>
        <p:spPr>
          <a:xfrm>
            <a:off x="3929058" y="3500438"/>
            <a:ext cx="1588" cy="1785950"/>
          </a:xfrm>
          <a:prstGeom prst="bentConnector3">
            <a:avLst>
              <a:gd name="adj1" fmla="val 26734454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Szövegdoboz 38"/>
          <p:cNvSpPr txBox="1"/>
          <p:nvPr/>
        </p:nvSpPr>
        <p:spPr>
          <a:xfrm>
            <a:off x="4214810" y="3929066"/>
            <a:ext cx="2368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members</a:t>
            </a:r>
            <a:r>
              <a:rPr lang="hu-HU" sz="2000" dirty="0" smtClean="0"/>
              <a:t> = </a:t>
            </a:r>
            <a:br>
              <a:rPr lang="hu-HU" sz="2000" dirty="0" smtClean="0"/>
            </a:br>
            <a:r>
              <a:rPr lang="hu-HU" sz="2000" dirty="0" smtClean="0"/>
              <a:t>”</a:t>
            </a:r>
            <a:r>
              <a:rPr lang="hu-HU" sz="2000" dirty="0" err="1" smtClean="0"/>
              <a:t>dc</a:t>
            </a:r>
            <a:r>
              <a:rPr lang="hu-HU" sz="2000" dirty="0" smtClean="0"/>
              <a:t>=gyökér,</a:t>
            </a:r>
            <a:r>
              <a:rPr lang="hu-HU" sz="2000" dirty="0" err="1" smtClean="0"/>
              <a:t>dc</a:t>
            </a:r>
            <a:r>
              <a:rPr lang="hu-HU" sz="2000" dirty="0" smtClean="0"/>
              <a:t>=név2”</a:t>
            </a:r>
            <a:endParaRPr lang="hu-HU" sz="2000" dirty="0"/>
          </a:p>
        </p:txBody>
      </p:sp>
      <p:sp>
        <p:nvSpPr>
          <p:cNvPr id="40" name="Téglalap 39"/>
          <p:cNvSpPr/>
          <p:nvPr/>
        </p:nvSpPr>
        <p:spPr>
          <a:xfrm>
            <a:off x="5286412" y="928670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Class1</a:t>
            </a:r>
          </a:p>
        </p:txBody>
      </p:sp>
      <p:sp>
        <p:nvSpPr>
          <p:cNvPr id="41" name="Téglalap 40"/>
          <p:cNvSpPr/>
          <p:nvPr/>
        </p:nvSpPr>
        <p:spPr>
          <a:xfrm>
            <a:off x="5286412" y="1357298"/>
            <a:ext cx="1643074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4" name="Téglalap 53"/>
          <p:cNvSpPr/>
          <p:nvPr/>
        </p:nvSpPr>
        <p:spPr>
          <a:xfrm>
            <a:off x="7072330" y="2500306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Class2</a:t>
            </a:r>
          </a:p>
        </p:txBody>
      </p:sp>
      <p:sp>
        <p:nvSpPr>
          <p:cNvPr id="55" name="Téglalap 54"/>
          <p:cNvSpPr/>
          <p:nvPr/>
        </p:nvSpPr>
        <p:spPr>
          <a:xfrm>
            <a:off x="7072330" y="2928934"/>
            <a:ext cx="1643074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cn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6" name="Téglalap 55"/>
          <p:cNvSpPr/>
          <p:nvPr/>
        </p:nvSpPr>
        <p:spPr>
          <a:xfrm>
            <a:off x="7072330" y="4143380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Class3</a:t>
            </a:r>
          </a:p>
        </p:txBody>
      </p:sp>
      <p:sp>
        <p:nvSpPr>
          <p:cNvPr id="57" name="Téglalap 56"/>
          <p:cNvSpPr/>
          <p:nvPr/>
        </p:nvSpPr>
        <p:spPr>
          <a:xfrm>
            <a:off x="7072330" y="4572008"/>
            <a:ext cx="1643074" cy="57150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members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59" name="Egyenes összekötő nyíllal 58"/>
          <p:cNvCxnSpPr>
            <a:stCxn id="5" idx="3"/>
            <a:endCxn id="41" idx="1"/>
          </p:cNvCxnSpPr>
          <p:nvPr/>
        </p:nvCxnSpPr>
        <p:spPr>
          <a:xfrm flipV="1">
            <a:off x="2000232" y="1643050"/>
            <a:ext cx="3286180" cy="28575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0" name="Szövegdoboz 59"/>
          <p:cNvSpPr txBox="1"/>
          <p:nvPr/>
        </p:nvSpPr>
        <p:spPr>
          <a:xfrm>
            <a:off x="2285984" y="1357298"/>
            <a:ext cx="2460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”Class1”</a:t>
            </a:r>
            <a:endParaRPr lang="hu-HU" sz="2000" dirty="0"/>
          </a:p>
        </p:txBody>
      </p:sp>
      <p:sp>
        <p:nvSpPr>
          <p:cNvPr id="61" name="Háromszög 60"/>
          <p:cNvSpPr/>
          <p:nvPr/>
        </p:nvSpPr>
        <p:spPr>
          <a:xfrm>
            <a:off x="7786710" y="3500438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64" name="Egyenes összekötő nyíllal 63"/>
          <p:cNvCxnSpPr>
            <a:stCxn id="25" idx="3"/>
            <a:endCxn id="56" idx="1"/>
          </p:cNvCxnSpPr>
          <p:nvPr/>
        </p:nvCxnSpPr>
        <p:spPr>
          <a:xfrm>
            <a:off x="3929058" y="2857496"/>
            <a:ext cx="3143272" cy="150019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7" name="Szövegdoboz 66"/>
          <p:cNvSpPr txBox="1"/>
          <p:nvPr/>
        </p:nvSpPr>
        <p:spPr>
          <a:xfrm>
            <a:off x="4286248" y="2643182"/>
            <a:ext cx="16033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000" dirty="0" err="1" smtClean="0"/>
              <a:t>objectClass</a:t>
            </a:r>
            <a:r>
              <a:rPr lang="hu-HU" sz="2000" dirty="0" smtClean="0"/>
              <a:t> = </a:t>
            </a:r>
            <a:br>
              <a:rPr lang="hu-HU" sz="2000" dirty="0" smtClean="0"/>
            </a:br>
            <a:r>
              <a:rPr lang="hu-HU" sz="2000" dirty="0" smtClean="0"/>
              <a:t>”Class3”</a:t>
            </a:r>
            <a:endParaRPr lang="hu-HU" sz="2000" dirty="0"/>
          </a:p>
        </p:txBody>
      </p:sp>
      <p:cxnSp>
        <p:nvCxnSpPr>
          <p:cNvPr id="68" name="Egyenes összekötő nyíllal 67"/>
          <p:cNvCxnSpPr>
            <a:endCxn id="57" idx="1"/>
          </p:cNvCxnSpPr>
          <p:nvPr/>
        </p:nvCxnSpPr>
        <p:spPr>
          <a:xfrm flipV="1">
            <a:off x="3929058" y="4857760"/>
            <a:ext cx="3143272" cy="92869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Egyenes összekötő 81"/>
          <p:cNvCxnSpPr/>
          <p:nvPr/>
        </p:nvCxnSpPr>
        <p:spPr>
          <a:xfrm rot="5400000" flipH="1" flipV="1">
            <a:off x="4893471" y="3250405"/>
            <a:ext cx="3143272" cy="500066"/>
          </a:xfrm>
          <a:prstGeom prst="line">
            <a:avLst/>
          </a:prstGeom>
          <a:ln w="19050">
            <a:prstDash val="dash"/>
            <a:headEnd type="none" w="med" len="med"/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6" name="Szövegdoboz 85"/>
          <p:cNvSpPr txBox="1"/>
          <p:nvPr/>
        </p:nvSpPr>
        <p:spPr>
          <a:xfrm>
            <a:off x="5061568" y="5286388"/>
            <a:ext cx="17566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hu-HU" sz="2000" dirty="0" err="1" smtClean="0"/>
              <a:t>objectClass</a:t>
            </a:r>
            <a:r>
              <a:rPr lang="hu-HU" sz="2000" dirty="0" smtClean="0"/>
              <a:t> = </a:t>
            </a:r>
            <a:br>
              <a:rPr lang="hu-HU" sz="2000" dirty="0" smtClean="0"/>
            </a:br>
            <a:r>
              <a:rPr lang="hu-HU" sz="2000" dirty="0" smtClean="0"/>
              <a:t>”Class1,Class3”</a:t>
            </a:r>
            <a:endParaRPr lang="hu-HU" sz="2000" dirty="0"/>
          </a:p>
        </p:txBody>
      </p:sp>
      <p:sp>
        <p:nvSpPr>
          <p:cNvPr id="92" name="Lekerekített téglalap feliratnak 91"/>
          <p:cNvSpPr/>
          <p:nvPr/>
        </p:nvSpPr>
        <p:spPr>
          <a:xfrm>
            <a:off x="2214546" y="928670"/>
            <a:ext cx="3357586" cy="3071834"/>
          </a:xfrm>
          <a:prstGeom prst="wedgeRoundRectCallout">
            <a:avLst>
              <a:gd name="adj1" fmla="val 58599"/>
              <a:gd name="adj2" fmla="val 89787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Egy objektumnak több típusa is lehet, ilyenkor az osztályokban definiált attribútumok uniója szerepel az objektumban. (Miért lehet unió?)</a:t>
            </a:r>
          </a:p>
        </p:txBody>
      </p:sp>
      <p:sp>
        <p:nvSpPr>
          <p:cNvPr id="87" name="Lekerekített téglalap feliratnak 86"/>
          <p:cNvSpPr/>
          <p:nvPr/>
        </p:nvSpPr>
        <p:spPr>
          <a:xfrm>
            <a:off x="1857356" y="1714488"/>
            <a:ext cx="4857784" cy="2714644"/>
          </a:xfrm>
          <a:prstGeom prst="wedgeRoundRectCallout">
            <a:avLst>
              <a:gd name="adj1" fmla="val -57992"/>
              <a:gd name="adj2" fmla="val -46887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Minden objektumnak van egy kitűntetett attribútuma: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RDN (</a:t>
            </a:r>
            <a:r>
              <a:rPr lang="hu-HU" sz="2400" dirty="0" err="1" smtClean="0">
                <a:solidFill>
                  <a:schemeClr val="bg1"/>
                </a:solidFill>
              </a:rPr>
              <a:t>relative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distinguishing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Megmutatja, hogy melyik attribútumot akarjuk egyedi névként használni (~adatbázis elsődleges kulcs)</a:t>
            </a:r>
          </a:p>
        </p:txBody>
      </p:sp>
      <p:sp>
        <p:nvSpPr>
          <p:cNvPr id="90" name="Lekerekített téglalap feliratnak 89"/>
          <p:cNvSpPr/>
          <p:nvPr/>
        </p:nvSpPr>
        <p:spPr>
          <a:xfrm>
            <a:off x="3500430" y="1643050"/>
            <a:ext cx="3143272" cy="2428892"/>
          </a:xfrm>
          <a:prstGeom prst="wedgeRoundRectCallout">
            <a:avLst>
              <a:gd name="adj1" fmla="val -60313"/>
              <a:gd name="adj2" fmla="val -48464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típus-példány kapcsolatot is egy referencia írja le, ennek neve </a:t>
            </a:r>
            <a:r>
              <a:rPr lang="hu-HU" sz="2400" dirty="0" err="1" smtClean="0">
                <a:solidFill>
                  <a:schemeClr val="bg1"/>
                </a:solidFill>
              </a:rPr>
              <a:t>objectClass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1" name="Lekerekített téglalap feliratnak 90"/>
          <p:cNvSpPr/>
          <p:nvPr/>
        </p:nvSpPr>
        <p:spPr>
          <a:xfrm>
            <a:off x="4071934" y="1285860"/>
            <a:ext cx="2571768" cy="1714512"/>
          </a:xfrm>
          <a:prstGeom prst="wedgeRoundRectCallout">
            <a:avLst>
              <a:gd name="adj1" fmla="val -71203"/>
              <a:gd name="adj2" fmla="val 57874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Öröklődnek az attribútumok, referenciák</a:t>
            </a:r>
          </a:p>
        </p:txBody>
      </p:sp>
      <p:sp>
        <p:nvSpPr>
          <p:cNvPr id="89" name="Lekerekített téglalap feliratnak 88"/>
          <p:cNvSpPr/>
          <p:nvPr/>
        </p:nvSpPr>
        <p:spPr>
          <a:xfrm>
            <a:off x="5143504" y="2214554"/>
            <a:ext cx="2214578" cy="1857388"/>
          </a:xfrm>
          <a:prstGeom prst="wedgeRoundRectCallou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referenciák a DN alapján hivatkoznak a célpontra</a:t>
            </a:r>
          </a:p>
        </p:txBody>
      </p:sp>
      <p:sp>
        <p:nvSpPr>
          <p:cNvPr id="88" name="Lekerekített téglalap feliratnak 87"/>
          <p:cNvSpPr/>
          <p:nvPr/>
        </p:nvSpPr>
        <p:spPr>
          <a:xfrm>
            <a:off x="4071934" y="928670"/>
            <a:ext cx="3286148" cy="2786082"/>
          </a:xfrm>
          <a:prstGeom prst="wedgeRoundRectCallout">
            <a:avLst>
              <a:gd name="adj1" fmla="val -108286"/>
              <a:gd name="adj2" fmla="val 22793"/>
              <a:gd name="adj3" fmla="val 16667"/>
            </a:avLst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tartalmazások mentén egyedileg azonosítható minden objektum a szülők </a:t>
            </a:r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listájával. Ez a DN (</a:t>
            </a:r>
            <a:r>
              <a:rPr lang="hu-HU" sz="2400" dirty="0" err="1" smtClean="0">
                <a:solidFill>
                  <a:schemeClr val="bg1"/>
                </a:solidFill>
              </a:rPr>
              <a:t>distinguished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Pl</a:t>
            </a:r>
            <a:r>
              <a:rPr lang="hu-HU" sz="2400" dirty="0" smtClean="0">
                <a:solidFill>
                  <a:schemeClr val="bg1"/>
                </a:solidFill>
              </a:rPr>
              <a:t>: 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=gyökér,</a:t>
            </a:r>
            <a:r>
              <a:rPr lang="hu-HU" sz="2400" dirty="0" err="1" smtClean="0">
                <a:solidFill>
                  <a:schemeClr val="bg1"/>
                </a:solidFill>
              </a:rPr>
              <a:t>cn</a:t>
            </a:r>
            <a:r>
              <a:rPr lang="hu-HU" sz="2400" dirty="0" smtClean="0">
                <a:solidFill>
                  <a:schemeClr val="bg1"/>
                </a:solidFill>
              </a:rPr>
              <a:t>=név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87" grpId="0" animBg="1"/>
      <p:bldP spid="87" grpId="1" animBg="1"/>
      <p:bldP spid="90" grpId="0" animBg="1"/>
      <p:bldP spid="90" grpId="1" animBg="1"/>
      <p:bldP spid="91" grpId="0" animBg="1"/>
      <p:bldP spid="91" grpId="1" animBg="1"/>
      <p:bldP spid="89" grpId="0" animBg="1"/>
      <p:bldP spid="89" grpId="1" animBg="1"/>
      <p:bldP spid="88" grpId="0" animBg="1"/>
      <p:bldP spid="8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RDN és DN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85720" y="1071546"/>
            <a:ext cx="200026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85720" y="1500174"/>
            <a:ext cx="2000264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thefamily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6" name="Csoportba foglalás 45"/>
          <p:cNvGrpSpPr/>
          <p:nvPr/>
        </p:nvGrpSpPr>
        <p:grpSpPr>
          <a:xfrm rot="16200000" flipH="1">
            <a:off x="1151227" y="2322505"/>
            <a:ext cx="573092" cy="642942"/>
            <a:chOff x="643704" y="4928404"/>
            <a:chExt cx="573092" cy="642942"/>
          </a:xfrm>
        </p:grpSpPr>
        <p:cxnSp>
          <p:nvCxnSpPr>
            <p:cNvPr id="7" name="Egyenes összekötő 6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8" name="Folyamatábra: Döntés 7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9" name="Egyenes összekötő nyíllal 8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" name="Téglalap 9"/>
          <p:cNvSpPr/>
          <p:nvPr/>
        </p:nvSpPr>
        <p:spPr>
          <a:xfrm>
            <a:off x="1759244" y="2643182"/>
            <a:ext cx="171451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759244" y="3071810"/>
            <a:ext cx="1714512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ou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ou</a:t>
            </a:r>
            <a:r>
              <a:rPr lang="hu-HU" sz="2400" dirty="0" smtClean="0">
                <a:solidFill>
                  <a:schemeClr val="bg1"/>
                </a:solidFill>
              </a:rPr>
              <a:t> = DEMO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2285984" y="1071546"/>
            <a:ext cx="2257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dc</a:t>
            </a:r>
            <a:r>
              <a:rPr lang="hu-HU" sz="2000" dirty="0" smtClean="0"/>
              <a:t>=</a:t>
            </a:r>
            <a:r>
              <a:rPr lang="hu-HU" sz="2000" dirty="0" err="1" smtClean="0"/>
              <a:t>thefamily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grpSp>
        <p:nvGrpSpPr>
          <p:cNvPr id="18" name="Csoportba foglalás 45"/>
          <p:cNvGrpSpPr/>
          <p:nvPr/>
        </p:nvGrpSpPr>
        <p:grpSpPr>
          <a:xfrm rot="16200000" flipH="1">
            <a:off x="2579987" y="3894141"/>
            <a:ext cx="573092" cy="642942"/>
            <a:chOff x="643704" y="4928404"/>
            <a:chExt cx="573092" cy="642942"/>
          </a:xfrm>
        </p:grpSpPr>
        <p:cxnSp>
          <p:nvCxnSpPr>
            <p:cNvPr id="19" name="Egyenes összekötő 18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Folyamatábra: Döntés 19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2" name="Téglalap 21"/>
          <p:cNvSpPr/>
          <p:nvPr/>
        </p:nvSpPr>
        <p:spPr>
          <a:xfrm>
            <a:off x="3188004" y="4214818"/>
            <a:ext cx="171451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u="sng" dirty="0" err="1" smtClean="0">
                <a:solidFill>
                  <a:schemeClr val="bg1"/>
                </a:solidFill>
              </a:rPr>
              <a:t>Object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3188004" y="4643446"/>
            <a:ext cx="1714512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uid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uid</a:t>
            </a:r>
            <a:r>
              <a:rPr lang="hu-HU" sz="2400" dirty="0" smtClean="0">
                <a:solidFill>
                  <a:schemeClr val="bg1"/>
                </a:solidFill>
              </a:rPr>
              <a:t> = </a:t>
            </a:r>
            <a:r>
              <a:rPr lang="hu-HU" sz="2400" dirty="0" err="1" smtClean="0">
                <a:solidFill>
                  <a:schemeClr val="bg1"/>
                </a:solidFill>
              </a:rPr>
              <a:t>don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500430" y="2643182"/>
            <a:ext cx="3384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ou</a:t>
            </a:r>
            <a:r>
              <a:rPr lang="hu-HU" sz="2000" dirty="0" smtClean="0"/>
              <a:t>=DEMO,</a:t>
            </a:r>
            <a:r>
              <a:rPr lang="hu-HU" sz="2000" dirty="0" err="1" smtClean="0"/>
              <a:t>dc</a:t>
            </a:r>
            <a:r>
              <a:rPr lang="hu-HU" sz="2000" dirty="0" smtClean="0"/>
              <a:t>=</a:t>
            </a:r>
            <a:r>
              <a:rPr lang="hu-HU" sz="2000" dirty="0" err="1" smtClean="0"/>
              <a:t>thefamily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929190" y="4214818"/>
            <a:ext cx="4322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uid</a:t>
            </a:r>
            <a:r>
              <a:rPr lang="hu-HU" sz="2000" dirty="0" smtClean="0"/>
              <a:t>=</a:t>
            </a:r>
            <a:r>
              <a:rPr lang="hu-HU" sz="2000" dirty="0" err="1" smtClean="0"/>
              <a:t>don</a:t>
            </a:r>
            <a:r>
              <a:rPr lang="hu-HU" sz="2000" dirty="0" smtClean="0"/>
              <a:t>,</a:t>
            </a:r>
            <a:r>
              <a:rPr lang="hu-HU" sz="2000" dirty="0" err="1" smtClean="0"/>
              <a:t>ou</a:t>
            </a:r>
            <a:r>
              <a:rPr lang="hu-HU" sz="2000" dirty="0" smtClean="0"/>
              <a:t>=DEMO,</a:t>
            </a:r>
            <a:r>
              <a:rPr lang="hu-HU" sz="2000" dirty="0" err="1" smtClean="0"/>
              <a:t>dc</a:t>
            </a:r>
            <a:r>
              <a:rPr lang="hu-HU" sz="2000" dirty="0" smtClean="0"/>
              <a:t>=</a:t>
            </a:r>
            <a:r>
              <a:rPr lang="hu-HU" sz="2000" dirty="0" err="1" smtClean="0"/>
              <a:t>thefamily</a:t>
            </a:r>
            <a:r>
              <a:rPr lang="hu-HU" sz="2000" dirty="0" smtClean="0"/>
              <a:t>”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Megvalósítások</a:t>
            </a:r>
            <a:endParaRPr lang="hu-HU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1285852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ávnyíl 4"/>
          <p:cNvSpPr/>
          <p:nvPr/>
        </p:nvSpPr>
        <p:spPr>
          <a:xfrm flipH="1">
            <a:off x="2320019" y="139404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smtClean="0">
              <a:solidFill>
                <a:schemeClr val="bg1"/>
              </a:solidFill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6215074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7" name="Egyenes összekötő nyíllal 6"/>
          <p:cNvCxnSpPr>
            <a:stCxn id="6" idx="2"/>
            <a:endCxn id="4" idx="0"/>
          </p:cNvCxnSpPr>
          <p:nvPr/>
        </p:nvCxnSpPr>
        <p:spPr>
          <a:xfrm rot="10800000">
            <a:off x="2500298" y="157161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42910" y="2428868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IBM Tivoli Directory Server, </a:t>
            </a:r>
            <a:br>
              <a:rPr lang="hu-HU" sz="2000" smtClean="0">
                <a:ea typeface="Bitstream Vera Sans" charset="0"/>
                <a:cs typeface="Bitstream Vera Sans" charset="0"/>
              </a:rPr>
            </a:br>
            <a:r>
              <a:rPr lang="hu-HU" sz="2000" smtClean="0">
                <a:ea typeface="Bitstream Vera Sans" charset="0"/>
                <a:cs typeface="Bitstream Vera Sans" charset="0"/>
              </a:rPr>
              <a:t>IBM DB2 backend adatbázissal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OpenLDAP (open source)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Pl. BerkleyDB 4.2 backend adatbázissal (lehet más is)</a:t>
            </a:r>
          </a:p>
          <a:p>
            <a:endParaRPr lang="hu-HU" sz="2000" smtClean="0"/>
          </a:p>
          <a:p>
            <a:r>
              <a:rPr lang="hu-HU" sz="2000" smtClean="0"/>
              <a:t>Sun ONE Directory Server</a:t>
            </a:r>
          </a:p>
          <a:p>
            <a:r>
              <a:rPr lang="hu-HU" sz="2000" smtClean="0"/>
              <a:t>Sun Java System Directory Server</a:t>
            </a:r>
          </a:p>
          <a:p>
            <a:r>
              <a:rPr lang="hu-HU" sz="2000" smtClean="0"/>
              <a:t>JDBC alapú adatbázisokkal</a:t>
            </a:r>
            <a:endParaRPr lang="hu-HU" sz="2000"/>
          </a:p>
        </p:txBody>
      </p:sp>
      <p:sp>
        <p:nvSpPr>
          <p:cNvPr id="9" name="Szövegdoboz 8"/>
          <p:cNvSpPr txBox="1"/>
          <p:nvPr/>
        </p:nvSpPr>
        <p:spPr>
          <a:xfrm>
            <a:off x="4286216" y="2428868"/>
            <a:ext cx="485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Linux, UNIX (Pl. AIX), </a:t>
            </a:r>
            <a:br>
              <a:rPr lang="hu-HU" sz="2000" smtClean="0">
                <a:ea typeface="Bitstream Vera Sans" charset="0"/>
                <a:cs typeface="Bitstream Vera Sans" charset="0"/>
              </a:rPr>
            </a:br>
            <a:r>
              <a:rPr lang="hu-HU" sz="2000" smtClean="0">
                <a:ea typeface="Bitstream Vera Sans" charset="0"/>
                <a:cs typeface="Bitstream Vera Sans" charset="0"/>
              </a:rPr>
              <a:t>VMware ESX server,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PAM (Pluggable Authentication Modules)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használatával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Hálózati beléptetés (Pl VPN, WLAN esetén)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>Webalkalmazások: Apache, PHP, </a:t>
            </a:r>
            <a:br>
              <a:rPr lang="hu-HU" sz="2000" smtClean="0">
                <a:ea typeface="Bitstream Vera Sans" charset="0"/>
                <a:cs typeface="Bitstream Vera Sans" charset="0"/>
              </a:rPr>
            </a:br>
            <a:r>
              <a:rPr lang="hu-HU" sz="2000" smtClean="0">
                <a:ea typeface="Bitstream Vera Sans" charset="0"/>
                <a:cs typeface="Bitstream Vera Sans" charset="0"/>
              </a:rPr>
              <a:t>Tomcat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smtClean="0">
                <a:ea typeface="Bitstream Vera Sans" charset="0"/>
                <a:cs typeface="Bitstream Vera Sans" charset="0"/>
              </a:rPr>
              <a:t/>
            </a:r>
            <a:br>
              <a:rPr lang="hu-HU" sz="2000" smtClean="0">
                <a:ea typeface="Bitstream Vera Sans" charset="0"/>
                <a:cs typeface="Bitstream Vera Sans" charset="0"/>
              </a:rPr>
            </a:br>
            <a:r>
              <a:rPr lang="hu-HU" sz="2000" smtClean="0">
                <a:ea typeface="Bitstream Vera Sans" charset="0"/>
                <a:cs typeface="Bitstream Vera Sans" charset="0"/>
              </a:rPr>
              <a:t>Adatbáziskezelők: MySQL, PostgreSQL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OpenLDAP</a:t>
            </a:r>
            <a:r>
              <a:rPr lang="hu-HU" dirty="0" smtClean="0"/>
              <a:t> szerver</a:t>
            </a:r>
          </a:p>
          <a:p>
            <a:r>
              <a:rPr lang="hu-HU" dirty="0" err="1" smtClean="0"/>
              <a:t>phpLDAPadmin</a:t>
            </a:r>
            <a:r>
              <a:rPr lang="hu-HU" dirty="0" smtClean="0"/>
              <a:t> webes kliens</a:t>
            </a:r>
          </a:p>
          <a:p>
            <a:endParaRPr lang="hu-HU" dirty="0" smtClean="0"/>
          </a:p>
          <a:p>
            <a:r>
              <a:rPr lang="hu-HU" dirty="0" smtClean="0"/>
              <a:t>Szervezeti egységekbe csoportosítás</a:t>
            </a:r>
          </a:p>
          <a:p>
            <a:r>
              <a:rPr lang="hu-HU" dirty="0" smtClean="0"/>
              <a:t>Felhasználók csoportokba rendelése</a:t>
            </a:r>
          </a:p>
          <a:p>
            <a:r>
              <a:rPr lang="hu-HU" dirty="0" smtClean="0"/>
              <a:t>Attribútumok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LDAP címtár a gyakorlatban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Szöveges LDAP transzfer formátum</a:t>
            </a:r>
            <a:endParaRPr lang="hu-HU" noProof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LDIF (LDAP </a:t>
            </a:r>
            <a:r>
              <a:rPr lang="hu-HU" noProof="0" dirty="0" err="1" smtClean="0"/>
              <a:t>data</a:t>
            </a:r>
            <a:r>
              <a:rPr lang="hu-HU" noProof="0" dirty="0" smtClean="0"/>
              <a:t> </a:t>
            </a:r>
            <a:r>
              <a:rPr lang="hu-HU" noProof="0" dirty="0" err="1" smtClean="0"/>
              <a:t>interchange</a:t>
            </a:r>
            <a:r>
              <a:rPr lang="hu-HU" noProof="0" dirty="0" smtClean="0"/>
              <a:t> </a:t>
            </a:r>
            <a:r>
              <a:rPr lang="hu-HU" noProof="0" dirty="0" err="1" smtClean="0"/>
              <a:t>format</a:t>
            </a:r>
            <a:r>
              <a:rPr lang="hu-HU" noProof="0" dirty="0" smtClean="0"/>
              <a:t>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givenName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sn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telephoneNumber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+1 888 555 6789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mail: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thefamily.local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michael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santino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fredo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inetOrgPerson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maffia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top</a:t>
            </a:r>
            <a:endParaRPr lang="hu-HU" sz="1600" b="1" noProof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műveletek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" name="Henger 4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Sávnyíl 7"/>
          <p:cNvSpPr/>
          <p:nvPr/>
        </p:nvSpPr>
        <p:spPr>
          <a:xfrm flipH="1">
            <a:off x="2034267" y="282280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5929322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15" name="Egyenes összekötő nyíllal 14"/>
          <p:cNvCxnSpPr>
            <a:stCxn id="13" idx="2"/>
            <a:endCxn id="7" idx="0"/>
          </p:cNvCxnSpPr>
          <p:nvPr/>
        </p:nvCxnSpPr>
        <p:spPr>
          <a:xfrm rot="10800000">
            <a:off x="2214546" y="300037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2357422" y="1214422"/>
            <a:ext cx="3721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Alapműveletek:</a:t>
            </a:r>
          </a:p>
          <a:p>
            <a:r>
              <a:rPr lang="hu-HU" sz="2400" b="1" dirty="0" err="1" smtClean="0"/>
              <a:t>Bind</a:t>
            </a:r>
            <a:r>
              <a:rPr lang="hu-HU" sz="2400" dirty="0" smtClean="0"/>
              <a:t> – </a:t>
            </a:r>
            <a:r>
              <a:rPr lang="hu-HU" sz="2400" dirty="0" err="1" smtClean="0"/>
              <a:t>autentikáció</a:t>
            </a:r>
            <a:endParaRPr lang="hu-HU" sz="2400" dirty="0" smtClean="0"/>
          </a:p>
          <a:p>
            <a:r>
              <a:rPr lang="hu-HU" sz="2400" b="1" dirty="0" err="1" smtClean="0"/>
              <a:t>Search</a:t>
            </a:r>
            <a:r>
              <a:rPr lang="hu-HU" sz="2400" dirty="0" smtClean="0"/>
              <a:t> – lekérdezés, keresés</a:t>
            </a:r>
          </a:p>
          <a:p>
            <a:r>
              <a:rPr lang="hu-HU" sz="2400" b="1" dirty="0" smtClean="0"/>
              <a:t>Update</a:t>
            </a:r>
            <a:r>
              <a:rPr lang="hu-HU" sz="2400" dirty="0" smtClean="0"/>
              <a:t> – módosítás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357422" y="3286124"/>
            <a:ext cx="4369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Lekérdezhető a séma is,</a:t>
            </a:r>
            <a:br>
              <a:rPr lang="hu-HU" sz="2400" dirty="0" smtClean="0"/>
            </a:br>
            <a:r>
              <a:rPr lang="hu-HU" sz="2400" dirty="0" smtClean="0"/>
              <a:t>lehet </a:t>
            </a:r>
            <a:r>
              <a:rPr lang="hu-HU" sz="2400" dirty="0" err="1" smtClean="0"/>
              <a:t>sémafüggetlen</a:t>
            </a:r>
            <a:r>
              <a:rPr lang="hu-HU" sz="2400" dirty="0" smtClean="0"/>
              <a:t> klienst is írni</a:t>
            </a:r>
          </a:p>
          <a:p>
            <a:r>
              <a:rPr lang="hu-HU" sz="2400" dirty="0" smtClean="0"/>
              <a:t>(nem mind ilyen </a:t>
            </a:r>
            <a:r>
              <a:rPr lang="hu-HU" sz="2400" dirty="0" smtClean="0">
                <a:sym typeface="Wingdings" pitchFamily="2" charset="2"/>
              </a:rPr>
              <a:t>)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/>
              <a:t>Gyakori LDAP elemek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Fő (leggyakrabban használt) elemek és </a:t>
            </a:r>
            <a:r>
              <a:rPr lang="hu-HU" sz="2800" noProof="0" dirty="0" err="1" smtClean="0"/>
              <a:t>RDN-nek</a:t>
            </a:r>
            <a:r>
              <a:rPr lang="hu-HU" sz="2800" noProof="0" dirty="0" smtClean="0"/>
              <a:t> használt attribútumai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Domain </a:t>
            </a:r>
            <a:r>
              <a:rPr lang="hu-HU" noProof="0" dirty="0" err="1" smtClean="0"/>
              <a:t>component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dc</a:t>
            </a:r>
            <a:r>
              <a:rPr lang="hu-HU" noProof="0" dirty="0" smtClean="0"/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Country (</a:t>
            </a:r>
            <a:r>
              <a:rPr lang="hu-HU" noProof="0" dirty="0" smtClean="0">
                <a:solidFill>
                  <a:srgbClr val="000000"/>
                </a:solidFill>
                <a:latin typeface="DejaVu Sans Mono" pitchFamily="33" charset="0"/>
              </a:rPr>
              <a:t>c</a:t>
            </a:r>
            <a:r>
              <a:rPr lang="hu-HU" noProof="0" dirty="0" smtClean="0"/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Organization (</a:t>
            </a:r>
            <a:r>
              <a:rPr lang="hu-HU" noProof="0" dirty="0" smtClean="0">
                <a:solidFill>
                  <a:srgbClr val="000000"/>
                </a:solidFill>
                <a:latin typeface="DejaVu Sans Mono" pitchFamily="33" charset="0"/>
              </a:rPr>
              <a:t>o</a:t>
            </a:r>
            <a:r>
              <a:rPr lang="hu-HU" noProof="0" dirty="0" smtClean="0"/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Organizational</a:t>
            </a:r>
            <a:r>
              <a:rPr lang="hu-HU" noProof="0" dirty="0" smtClean="0"/>
              <a:t> unit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ou</a:t>
            </a:r>
            <a:r>
              <a:rPr lang="hu-HU" noProof="0" dirty="0" smtClean="0"/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Person</a:t>
            </a:r>
            <a:r>
              <a:rPr lang="hu-HU" noProof="0" dirty="0" smtClean="0"/>
              <a:t> (</a:t>
            </a: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/>
              <a:t>, </a:t>
            </a:r>
            <a:r>
              <a:rPr lang="hu-HU" noProof="0" dirty="0" err="1" smtClean="0"/>
              <a:t>surname</a:t>
            </a:r>
            <a:r>
              <a:rPr lang="hu-HU" noProof="0" dirty="0" smtClean="0"/>
              <a:t> 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sn</a:t>
            </a:r>
            <a:r>
              <a:rPr lang="hu-HU" noProof="0" dirty="0" smtClean="0"/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Group of </a:t>
            </a:r>
            <a:r>
              <a:rPr lang="hu-HU" noProof="0" dirty="0" err="1" smtClean="0"/>
              <a:t>names</a:t>
            </a:r>
            <a:r>
              <a:rPr lang="hu-HU" noProof="0" dirty="0" smtClean="0"/>
              <a:t> (</a:t>
            </a: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/>
              <a:t>)</a:t>
            </a:r>
            <a:endParaRPr lang="hu-HU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Linux fájlrendszer jogosultságok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Felhasználó (folyamat) és az állomány viszonya</a:t>
            </a:r>
          </a:p>
          <a:p>
            <a:pPr lvl="1"/>
            <a:r>
              <a:rPr lang="hu-HU" dirty="0" smtClean="0"/>
              <a:t>Tulajdonos (</a:t>
            </a:r>
            <a:r>
              <a:rPr lang="hu-HU" dirty="0" err="1" smtClean="0"/>
              <a:t>owner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Csoporttárs (</a:t>
            </a:r>
            <a:r>
              <a:rPr lang="hu-HU" dirty="0" err="1" smtClean="0"/>
              <a:t>group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Egyéb (</a:t>
            </a:r>
            <a:r>
              <a:rPr lang="hu-HU" dirty="0" err="1" smtClean="0"/>
              <a:t>others</a:t>
            </a:r>
            <a:r>
              <a:rPr lang="hu-HU" dirty="0" smtClean="0"/>
              <a:t>)</a:t>
            </a:r>
          </a:p>
          <a:p>
            <a:r>
              <a:rPr lang="hu-HU" dirty="0" smtClean="0"/>
              <a:t>Hozzáférési jogosultságok</a:t>
            </a:r>
          </a:p>
          <a:p>
            <a:pPr lvl="1"/>
            <a:r>
              <a:rPr lang="hu-HU" dirty="0" smtClean="0"/>
              <a:t>Olvasás (R)</a:t>
            </a:r>
          </a:p>
          <a:p>
            <a:pPr lvl="1"/>
            <a:r>
              <a:rPr lang="hu-HU" dirty="0" smtClean="0"/>
              <a:t>Írás (W)</a:t>
            </a:r>
          </a:p>
          <a:p>
            <a:pPr lvl="1"/>
            <a:r>
              <a:rPr lang="hu-HU" dirty="0" smtClean="0"/>
              <a:t>Végrehajtás/Keresés (X)</a:t>
            </a:r>
          </a:p>
          <a:p>
            <a:r>
              <a:rPr lang="hu-HU" dirty="0" smtClean="0"/>
              <a:t>Jogosultságok speciális értelmezése könyvtárakon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URL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Csomópontok egy halmazának kiválasztására</a:t>
            </a:r>
          </a:p>
          <a:p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proto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:port/DN?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scope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?filter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Proto</a:t>
            </a:r>
            <a:r>
              <a:rPr lang="hu-HU" dirty="0" smtClean="0"/>
              <a:t> - </a:t>
            </a:r>
            <a:r>
              <a:rPr lang="hu-HU" dirty="0" err="1" smtClean="0"/>
              <a:t>ldap</a:t>
            </a:r>
            <a:r>
              <a:rPr lang="hu-HU" dirty="0" smtClean="0"/>
              <a:t>/</a:t>
            </a:r>
            <a:r>
              <a:rPr lang="hu-HU" dirty="0" err="1" smtClean="0"/>
              <a:t>ldaps</a:t>
            </a:r>
            <a:endParaRPr lang="hu-HU" dirty="0" smtClean="0"/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:port – a címtár szerver elérhetősége</a:t>
            </a:r>
          </a:p>
          <a:p>
            <a:pPr lvl="1"/>
            <a:r>
              <a:rPr lang="hu-HU" dirty="0" smtClean="0"/>
              <a:t>DN – keresés </a:t>
            </a:r>
            <a:r>
              <a:rPr lang="hu-HU" dirty="0" err="1" smtClean="0"/>
              <a:t>kiindulóponja</a:t>
            </a:r>
            <a:endParaRPr lang="hu-HU" dirty="0" smtClean="0"/>
          </a:p>
          <a:p>
            <a:pPr lvl="1"/>
            <a:r>
              <a:rPr lang="hu-HU" dirty="0" err="1" smtClean="0"/>
              <a:t>Attributes</a:t>
            </a:r>
            <a:r>
              <a:rPr lang="hu-HU" dirty="0" smtClean="0"/>
              <a:t> - keresett attribútumok listája</a:t>
            </a:r>
          </a:p>
          <a:p>
            <a:pPr lvl="1"/>
            <a:r>
              <a:rPr lang="hu-HU" dirty="0" err="1" smtClean="0"/>
              <a:t>Scope</a:t>
            </a:r>
            <a:r>
              <a:rPr lang="hu-HU" dirty="0" smtClean="0"/>
              <a:t> – keresés mélysége</a:t>
            </a:r>
          </a:p>
          <a:p>
            <a:pPr lvl="2"/>
            <a:r>
              <a:rPr lang="hu-HU" dirty="0" err="1" smtClean="0"/>
              <a:t>base</a:t>
            </a:r>
            <a:r>
              <a:rPr lang="hu-HU" dirty="0" smtClean="0"/>
              <a:t>: pontosan azt az egy csomópontot keressük</a:t>
            </a:r>
          </a:p>
          <a:p>
            <a:pPr lvl="2"/>
            <a:r>
              <a:rPr lang="hu-HU" dirty="0" err="1" smtClean="0"/>
              <a:t>one</a:t>
            </a:r>
            <a:r>
              <a:rPr lang="hu-HU" dirty="0" smtClean="0"/>
              <a:t>: csak egy szinten keresünk</a:t>
            </a:r>
          </a:p>
          <a:p>
            <a:pPr lvl="2"/>
            <a:r>
              <a:rPr lang="hu-HU" dirty="0" err="1" smtClean="0"/>
              <a:t>sub</a:t>
            </a:r>
            <a:r>
              <a:rPr lang="hu-HU" dirty="0" smtClean="0"/>
              <a:t>: teljes részfában keresünk</a:t>
            </a:r>
          </a:p>
          <a:p>
            <a:pPr lvl="1"/>
            <a:r>
              <a:rPr lang="hu-HU" dirty="0" smtClean="0"/>
              <a:t>Filter – </a:t>
            </a:r>
            <a:r>
              <a:rPr lang="hu-HU" dirty="0" err="1" smtClean="0"/>
              <a:t>keresőkifejezés</a:t>
            </a:r>
            <a:r>
              <a:rPr lang="hu-HU" dirty="0" smtClean="0"/>
              <a:t> </a:t>
            </a:r>
          </a:p>
          <a:p>
            <a:pPr lvl="2"/>
            <a:r>
              <a:rPr lang="hu-HU" dirty="0" err="1" smtClean="0"/>
              <a:t>Pl</a:t>
            </a:r>
            <a:r>
              <a:rPr lang="hu-HU" dirty="0" smtClean="0"/>
              <a:t>: (&amp;(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maffiaPerson</a:t>
            </a:r>
            <a:r>
              <a:rPr lang="hu-HU" dirty="0" smtClean="0"/>
              <a:t>)(</a:t>
            </a:r>
            <a:r>
              <a:rPr lang="hu-HU" dirty="0" err="1" smtClean="0"/>
              <a:t>uid</a:t>
            </a:r>
            <a:r>
              <a:rPr lang="hu-HU" dirty="0" smtClean="0"/>
              <a:t>=</a:t>
            </a:r>
            <a:r>
              <a:rPr lang="hu-HU" dirty="0" err="1" smtClean="0"/>
              <a:t>don</a:t>
            </a:r>
            <a:r>
              <a:rPr lang="hu-HU" dirty="0" smtClean="0"/>
              <a:t>))</a:t>
            </a:r>
          </a:p>
          <a:p>
            <a:pPr lvl="2"/>
            <a:r>
              <a:rPr lang="hu-HU" dirty="0" smtClean="0"/>
              <a:t>kvázi szabványos „</a:t>
            </a:r>
            <a:r>
              <a:rPr lang="hu-HU" dirty="0" err="1" smtClean="0"/>
              <a:t>prefix</a:t>
            </a:r>
            <a:r>
              <a:rPr lang="hu-HU" dirty="0" smtClean="0"/>
              <a:t>” leíró nyelv</a:t>
            </a:r>
          </a:p>
          <a:p>
            <a:pPr lvl="2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építsünk </a:t>
            </a:r>
            <a:r>
              <a:rPr lang="hu-HU" dirty="0" err="1" smtClean="0"/>
              <a:t>LDAP-ot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Objektum struktúra ránk van bízva, de ne toljunk ki magunkkal!</a:t>
            </a:r>
          </a:p>
          <a:p>
            <a:pPr lvl="1"/>
            <a:r>
              <a:rPr lang="hu-HU" dirty="0" smtClean="0"/>
              <a:t>Mindenkinek lehet gyereke, de célszerű csak </a:t>
            </a:r>
            <a:r>
              <a:rPr lang="hu-HU" sz="2600" dirty="0" err="1" smtClean="0">
                <a:latin typeface="Lucida Console" pitchFamily="49" charset="0"/>
                <a:cs typeface="Lucida Sans Unicode" pitchFamily="34" charset="0"/>
              </a:rPr>
              <a:t>DomainComponent</a:t>
            </a:r>
            <a:r>
              <a:rPr lang="hu-HU" dirty="0" smtClean="0"/>
              <a:t> vagy </a:t>
            </a:r>
            <a:r>
              <a:rPr lang="hu-HU" sz="2600" dirty="0" err="1" smtClean="0">
                <a:latin typeface="Lucida Console" pitchFamily="49" charset="0"/>
              </a:rPr>
              <a:t>OrganizationalUnit</a:t>
            </a:r>
            <a:r>
              <a:rPr lang="hu-HU" dirty="0" err="1" smtClean="0"/>
              <a:t>okat</a:t>
            </a:r>
            <a:r>
              <a:rPr lang="hu-HU" dirty="0" smtClean="0"/>
              <a:t> használni </a:t>
            </a:r>
            <a:r>
              <a:rPr lang="hu-HU" dirty="0" err="1" smtClean="0"/>
              <a:t>tartalmazóelemként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sz="2600" dirty="0" err="1" smtClean="0">
                <a:latin typeface="Lucida Console" pitchFamily="49" charset="0"/>
              </a:rPr>
              <a:t>DomainComponent</a:t>
            </a:r>
            <a:r>
              <a:rPr lang="hu-HU" dirty="0" err="1" smtClean="0"/>
              <a:t>ek</a:t>
            </a:r>
            <a:r>
              <a:rPr lang="hu-HU" dirty="0" smtClean="0"/>
              <a:t> célszerű, ha követik a DNS névhierarchiát, de ez nem kötelező</a:t>
            </a:r>
          </a:p>
          <a:p>
            <a:pPr lvl="1"/>
            <a:r>
              <a:rPr lang="hu-HU" dirty="0" smtClean="0"/>
              <a:t>Csoportosítsunk típusok szerint (pl. </a:t>
            </a:r>
            <a:r>
              <a:rPr lang="hu-HU" sz="2600" dirty="0" smtClean="0">
                <a:latin typeface="Lucida Console" pitchFamily="49" charset="0"/>
              </a:rPr>
              <a:t>Group</a:t>
            </a:r>
            <a:r>
              <a:rPr lang="hu-HU" dirty="0" smtClean="0"/>
              <a:t>-ok és </a:t>
            </a:r>
            <a:r>
              <a:rPr lang="hu-HU" sz="2600" dirty="0" err="1" smtClean="0">
                <a:latin typeface="Lucida Console" pitchFamily="49" charset="0"/>
              </a:rPr>
              <a:t>Personok</a:t>
            </a:r>
            <a:r>
              <a:rPr lang="hu-HU" sz="2600" dirty="0" smtClean="0">
                <a:latin typeface="Lucida Console" pitchFamily="49" charset="0"/>
              </a:rPr>
              <a:t> </a:t>
            </a:r>
            <a:r>
              <a:rPr lang="hu-HU" dirty="0" smtClean="0"/>
              <a:t>külön részfába), illetve szervezeti egységek szerint is</a:t>
            </a:r>
          </a:p>
          <a:p>
            <a:pPr lvl="1"/>
            <a:r>
              <a:rPr lang="hu-HU" dirty="0" smtClean="0"/>
              <a:t>A tartalmazás rendtartási célt szolgál, ne hordozzon funkcionális jelentést</a:t>
            </a:r>
          </a:p>
          <a:p>
            <a:pPr lvl="1"/>
            <a:r>
              <a:rPr lang="hu-HU" dirty="0" smtClean="0"/>
              <a:t>Funkcionális csoportosításra </a:t>
            </a:r>
            <a:r>
              <a:rPr lang="hu-HU" dirty="0" err="1" smtClean="0">
                <a:latin typeface="Lucida Console" pitchFamily="49" charset="0"/>
              </a:rPr>
              <a:t>Role</a:t>
            </a:r>
            <a:r>
              <a:rPr lang="hu-HU" dirty="0" smtClean="0"/>
              <a:t> vagy </a:t>
            </a:r>
            <a:r>
              <a:rPr lang="hu-HU" dirty="0" err="1" smtClean="0">
                <a:latin typeface="Lucida Console" pitchFamily="49" charset="0"/>
              </a:rPr>
              <a:t>GroupOfNames</a:t>
            </a:r>
            <a:endParaRPr lang="hu-HU" dirty="0" smtClean="0"/>
          </a:p>
          <a:p>
            <a:pPr lvl="1"/>
            <a:r>
              <a:rPr lang="hu-HU" dirty="0" smtClean="0"/>
              <a:t>Néha sajnos a kliensek megkötik, hogy milyen osztályt használhatunk, ilyenkor jó a többszörös típusozás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Hozzáférés vezérlés</a:t>
            </a:r>
            <a:endParaRPr lang="hu-HU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/>
              <a:t>Nem jó, ha akárki módosíthatja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tárolunk jelszavakat is </a:t>
            </a:r>
            <a:r>
              <a:rPr lang="hu-HU" sz="2800" noProof="0" dirty="0">
                <a:latin typeface="DejaVu Sans" pitchFamily="32" charset="0"/>
                <a:ea typeface="DejaVu Sans" pitchFamily="32" charset="0"/>
                <a:cs typeface="DejaVu Sans" pitchFamily="32" charset="0"/>
              </a:rPr>
              <a:t>→</a:t>
            </a:r>
            <a:r>
              <a:rPr lang="hu-HU" sz="2800" noProof="0" dirty="0"/>
              <a:t> </a:t>
            </a:r>
            <a:r>
              <a:rPr lang="hu-HU" sz="2400" noProof="0" dirty="0"/>
              <a:t/>
            </a:r>
            <a:br>
              <a:rPr lang="hu-HU" sz="2400" noProof="0" dirty="0"/>
            </a:br>
            <a:r>
              <a:rPr lang="hu-HU" sz="2800" noProof="0" dirty="0"/>
              <a:t>nem jó, ha bárki bármit olvashat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Jelszó lehet </a:t>
            </a:r>
            <a:r>
              <a:rPr lang="hu-HU" sz="2400" noProof="0" dirty="0" err="1"/>
              <a:t>cleartext</a:t>
            </a:r>
            <a:r>
              <a:rPr lang="hu-HU" sz="2400" noProof="0" dirty="0"/>
              <a:t>, vagy MD5, SHA1 </a:t>
            </a:r>
            <a:r>
              <a:rPr lang="hu-HU" sz="2400" noProof="0" dirty="0" err="1"/>
              <a:t>hash</a:t>
            </a:r>
            <a:r>
              <a:rPr lang="hu-HU" sz="2400" noProof="0" dirty="0"/>
              <a:t> is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Nem lehetetlen visszafejteni a </a:t>
            </a:r>
            <a:r>
              <a:rPr lang="hu-HU" sz="2400" noProof="0" dirty="0" err="1"/>
              <a:t>hash-et</a:t>
            </a:r>
            <a:r>
              <a:rPr lang="hu-HU" sz="2400" noProof="0" dirty="0"/>
              <a:t> </a:t>
            </a:r>
            <a:r>
              <a:rPr lang="hu-HU" sz="2400" noProof="0" dirty="0" smtClean="0"/>
              <a:t>sem…</a:t>
            </a:r>
            <a:endParaRPr lang="hu-HU" sz="2400" noProof="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Hozzáférés </a:t>
            </a:r>
            <a:r>
              <a:rPr lang="hu-HU" sz="2800" noProof="0" dirty="0"/>
              <a:t>szabályozható: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Objektum vagy részfa szinten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Séma szinten (osztály típus, vagy attribútumra szűrés)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/>
              <a:t>LDAP felhasználói is 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tárolódnak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</a:t>
            </a:r>
            <a:r>
              <a:rPr lang="hu-HU" dirty="0" err="1" smtClean="0"/>
              <a:t>vs</a:t>
            </a:r>
            <a:r>
              <a:rPr lang="hu-HU" dirty="0" smtClean="0"/>
              <a:t> RDBMS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LDAP, miért nem relációs adatbázis?</a:t>
            </a:r>
          </a:p>
          <a:p>
            <a:pPr lvl="1"/>
            <a:r>
              <a:rPr lang="hu-HU" dirty="0" smtClean="0"/>
              <a:t>Mindegyiknek van előnye és hátránya</a:t>
            </a:r>
          </a:p>
          <a:p>
            <a:pPr lvl="1"/>
            <a:r>
              <a:rPr lang="hu-HU" dirty="0" smtClean="0"/>
              <a:t>LDAP</a:t>
            </a:r>
          </a:p>
          <a:p>
            <a:pPr lvl="2"/>
            <a:r>
              <a:rPr lang="hu-HU" dirty="0" smtClean="0"/>
              <a:t>Hatékony keresés</a:t>
            </a:r>
          </a:p>
          <a:p>
            <a:pPr lvl="2"/>
            <a:r>
              <a:rPr lang="hu-HU" dirty="0" smtClean="0"/>
              <a:t>Széles támogatottság</a:t>
            </a:r>
          </a:p>
          <a:p>
            <a:pPr lvl="2"/>
            <a:r>
              <a:rPr lang="hu-HU" dirty="0" smtClean="0"/>
              <a:t>Lassú módosítás</a:t>
            </a:r>
          </a:p>
          <a:p>
            <a:pPr lvl="2"/>
            <a:r>
              <a:rPr lang="hu-HU" dirty="0" smtClean="0"/>
              <a:t>Többszörös öröklődés</a:t>
            </a:r>
          </a:p>
          <a:p>
            <a:pPr lvl="1"/>
            <a:r>
              <a:rPr lang="hu-HU" dirty="0" smtClean="0"/>
              <a:t>RDBMS</a:t>
            </a:r>
          </a:p>
          <a:p>
            <a:pPr lvl="2"/>
            <a:r>
              <a:rPr lang="hu-HU" dirty="0" smtClean="0"/>
              <a:t>Hatékony keresés</a:t>
            </a:r>
          </a:p>
          <a:p>
            <a:pPr lvl="2"/>
            <a:r>
              <a:rPr lang="hu-HU" dirty="0" smtClean="0"/>
              <a:t>Merev adatmodell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" y="792088"/>
            <a:ext cx="9045927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51520" y="792088"/>
            <a:ext cx="2714644" cy="20517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93860" y="2427366"/>
            <a:ext cx="2714644" cy="17160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1681997" y="3624202"/>
            <a:ext cx="2928958" cy="857256"/>
          </a:xfrm>
          <a:prstGeom prst="wedgeRoundRectCallout">
            <a:avLst>
              <a:gd name="adj1" fmla="val -47424"/>
              <a:gd name="adj2" fmla="val -17022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OpenLDAP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Apache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PowerDNS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3500430" y="2401577"/>
            <a:ext cx="2571768" cy="500066"/>
          </a:xfrm>
          <a:prstGeom prst="wedgeRoundRectCallout">
            <a:avLst>
              <a:gd name="adj1" fmla="val 63207"/>
              <a:gd name="adj2" fmla="val 11177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OpenVPN</a:t>
            </a:r>
            <a:r>
              <a:rPr lang="hu-HU" sz="2400" dirty="0" smtClean="0">
                <a:solidFill>
                  <a:schemeClr val="bg1"/>
                </a:solidFill>
              </a:rPr>
              <a:t>, SSH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PAM működése</a:t>
            </a:r>
          </a:p>
          <a:p>
            <a:r>
              <a:rPr lang="hu-HU" dirty="0" smtClean="0"/>
              <a:t>LDAP </a:t>
            </a:r>
            <a:r>
              <a:rPr lang="hu-HU" dirty="0" err="1" smtClean="0"/>
              <a:t>autentikáció</a:t>
            </a:r>
            <a:r>
              <a:rPr lang="hu-HU" dirty="0" smtClean="0"/>
              <a:t> telepítése</a:t>
            </a:r>
          </a:p>
          <a:p>
            <a:pPr lvl="1"/>
            <a:r>
              <a:rPr lang="hu-HU" dirty="0" err="1" smtClean="0"/>
              <a:t>openldap</a:t>
            </a:r>
            <a:r>
              <a:rPr lang="hu-HU" dirty="0" smtClean="0"/>
              <a:t>, </a:t>
            </a:r>
            <a:r>
              <a:rPr lang="hu-HU" dirty="0" err="1" smtClean="0"/>
              <a:t>nss</a:t>
            </a:r>
            <a:r>
              <a:rPr lang="hu-HU" dirty="0" smtClean="0"/>
              <a:t>_</a:t>
            </a:r>
            <a:r>
              <a:rPr lang="hu-HU" dirty="0" err="1" smtClean="0"/>
              <a:t>ldap</a:t>
            </a:r>
            <a:r>
              <a:rPr lang="hu-HU" dirty="0" smtClean="0"/>
              <a:t> (</a:t>
            </a:r>
            <a:r>
              <a:rPr lang="hu-HU" dirty="0" err="1" smtClean="0"/>
              <a:t>pam</a:t>
            </a:r>
            <a:r>
              <a:rPr lang="hu-HU" dirty="0" smtClean="0"/>
              <a:t>_</a:t>
            </a:r>
            <a:r>
              <a:rPr lang="hu-HU" dirty="0" err="1" smtClean="0"/>
              <a:t>ldap</a:t>
            </a:r>
            <a:r>
              <a:rPr lang="hu-HU" dirty="0" smtClean="0"/>
              <a:t>), </a:t>
            </a:r>
            <a:r>
              <a:rPr lang="hu-HU" dirty="0" err="1" smtClean="0"/>
              <a:t>nscd</a:t>
            </a:r>
            <a:endParaRPr lang="hu-HU" dirty="0" smtClean="0"/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nsswitch</a:t>
            </a:r>
            <a:endParaRPr lang="hu-HU" dirty="0" smtClean="0"/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ldap.conf</a:t>
            </a:r>
            <a:r>
              <a:rPr lang="hu-HU" dirty="0" smtClean="0"/>
              <a:t> + 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ldap.secret</a:t>
            </a:r>
            <a:endParaRPr lang="hu-HU" dirty="0" smtClean="0"/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pam.d</a:t>
            </a:r>
            <a:r>
              <a:rPr lang="hu-HU" dirty="0" smtClean="0"/>
              <a:t>/…</a:t>
            </a:r>
          </a:p>
          <a:p>
            <a:r>
              <a:rPr lang="hu-HU" dirty="0" smtClean="0"/>
              <a:t>Új felhasználók felvétele, módosítása</a:t>
            </a:r>
          </a:p>
          <a:p>
            <a:pPr lvl="1"/>
            <a:r>
              <a:rPr lang="hu-HU" dirty="0" err="1" smtClean="0"/>
              <a:t>nscd</a:t>
            </a:r>
            <a:r>
              <a:rPr lang="hu-HU" dirty="0" smtClean="0"/>
              <a:t> </a:t>
            </a:r>
            <a:r>
              <a:rPr lang="hu-HU" dirty="0" err="1" smtClean="0"/>
              <a:t>--invalidate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PAM </a:t>
            </a:r>
            <a:r>
              <a:rPr lang="hu-HU" dirty="0" err="1" smtClean="0"/>
              <a:t>autentikáció</a:t>
            </a: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figyeljünk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Akkor hatékony, ha</a:t>
            </a:r>
          </a:p>
          <a:p>
            <a:pPr lvl="1"/>
            <a:r>
              <a:rPr lang="hu-HU" dirty="0" smtClean="0"/>
              <a:t>sok a keresés jellegű művelet</a:t>
            </a:r>
          </a:p>
          <a:p>
            <a:pPr lvl="1"/>
            <a:r>
              <a:rPr lang="hu-HU" dirty="0" smtClean="0"/>
              <a:t>atomi műveleteket használunk</a:t>
            </a:r>
          </a:p>
          <a:p>
            <a:r>
              <a:rPr lang="hu-HU" dirty="0" smtClean="0"/>
              <a:t>Veszélyes, ha</a:t>
            </a:r>
          </a:p>
          <a:p>
            <a:pPr lvl="1"/>
            <a:r>
              <a:rPr lang="hu-HU" dirty="0" smtClean="0"/>
              <a:t>felhasználókat csak ebben tároljuk</a:t>
            </a:r>
          </a:p>
          <a:p>
            <a:pPr lvl="2"/>
            <a:r>
              <a:rPr lang="hu-HU" dirty="0" smtClean="0"/>
              <a:t>Ki indítja el az </a:t>
            </a:r>
            <a:r>
              <a:rPr lang="hu-HU" dirty="0" err="1" smtClean="0"/>
              <a:t>LDAP-ot</a:t>
            </a:r>
            <a:r>
              <a:rPr lang="hu-HU" dirty="0" smtClean="0"/>
              <a:t>? („róka fogta csuka” esete)</a:t>
            </a:r>
          </a:p>
          <a:p>
            <a:pPr lvl="1"/>
            <a:r>
              <a:rPr lang="hu-HU" dirty="0" smtClean="0"/>
              <a:t>rendszerfelhasználókat belepakoljuk</a:t>
            </a:r>
          </a:p>
          <a:p>
            <a:pPr lvl="2"/>
            <a:r>
              <a:rPr lang="hu-HU" dirty="0" smtClean="0"/>
              <a:t>Csomagkezelő törli a felhasználót, holott máshol még kellhet</a:t>
            </a:r>
          </a:p>
          <a:p>
            <a:pPr lvl="2"/>
            <a:r>
              <a:rPr lang="hu-HU" dirty="0" smtClean="0"/>
              <a:t>Létrejöhet olyan felhasználó ami adott </a:t>
            </a:r>
            <a:r>
              <a:rPr lang="hu-HU" dirty="0" err="1" smtClean="0"/>
              <a:t>hoszton</a:t>
            </a:r>
            <a:r>
              <a:rPr lang="hu-HU" dirty="0" smtClean="0"/>
              <a:t> nem kell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mod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ldap</a:t>
            </a:r>
            <a:r>
              <a:rPr lang="hu-HU" dirty="0" smtClean="0"/>
              <a:t> konfiguráció</a:t>
            </a:r>
          </a:p>
          <a:p>
            <a:pPr lvl="1"/>
            <a:r>
              <a:rPr lang="hu-HU" dirty="0" err="1" smtClean="0"/>
              <a:t>VirtualHost</a:t>
            </a:r>
            <a:r>
              <a:rPr lang="hu-HU" dirty="0" smtClean="0"/>
              <a:t> konfiguráció</a:t>
            </a:r>
          </a:p>
          <a:p>
            <a:pPr lvl="1"/>
            <a:r>
              <a:rPr lang="hu-HU" dirty="0" smtClean="0"/>
              <a:t>LDAP </a:t>
            </a:r>
            <a:r>
              <a:rPr lang="hu-HU" dirty="0" err="1" smtClean="0"/>
              <a:t>autentikáció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OpenVPN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plugin</a:t>
            </a:r>
            <a:r>
              <a:rPr lang="hu-HU" dirty="0" smtClean="0"/>
              <a:t> konfiguráció</a:t>
            </a:r>
          </a:p>
          <a:p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Egyéb LDAP lehetőségek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Dnsdomain.schema</a:t>
            </a:r>
            <a:endParaRPr lang="hu-HU" dirty="0" smtClean="0"/>
          </a:p>
          <a:p>
            <a:r>
              <a:rPr lang="hu-HU" dirty="0" err="1" smtClean="0"/>
              <a:t>PowerDNS</a:t>
            </a:r>
            <a:r>
              <a:rPr lang="hu-HU" dirty="0" smtClean="0"/>
              <a:t> DNS szerver</a:t>
            </a:r>
          </a:p>
          <a:p>
            <a:pPr lvl="1"/>
            <a:r>
              <a:rPr lang="hu-HU" dirty="0" smtClean="0"/>
              <a:t>LDAP paraméterek beállítása</a:t>
            </a:r>
          </a:p>
          <a:p>
            <a:r>
              <a:rPr lang="hu-HU" dirty="0" err="1" smtClean="0"/>
              <a:t>Domainek</a:t>
            </a:r>
            <a:r>
              <a:rPr lang="hu-HU" dirty="0" smtClean="0"/>
              <a:t> felvétele</a:t>
            </a:r>
          </a:p>
          <a:p>
            <a:r>
              <a:rPr lang="hu-HU" dirty="0" err="1" smtClean="0"/>
              <a:t>Let</a:t>
            </a:r>
            <a:r>
              <a:rPr lang="hu-HU" dirty="0" smtClean="0"/>
              <a:t> test </a:t>
            </a:r>
            <a:r>
              <a:rPr lang="hu-HU" dirty="0" err="1" smtClean="0"/>
              <a:t>it</a:t>
            </a:r>
            <a:r>
              <a:rPr lang="hu-HU" dirty="0" smtClean="0"/>
              <a:t>! </a:t>
            </a:r>
            <a:r>
              <a:rPr lang="hu-HU" dirty="0" err="1" smtClean="0"/>
              <a:t>Nslookup</a:t>
            </a:r>
            <a:r>
              <a:rPr lang="hu-HU" dirty="0" smtClean="0"/>
              <a:t>, </a:t>
            </a:r>
            <a:r>
              <a:rPr lang="hu-HU" dirty="0" err="1" smtClean="0"/>
              <a:t>dig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000" dirty="0" smtClean="0"/>
              <a:t>http://www.linuxnetworks.de/doc/index.php/PowerDNS_LDAP_Backend</a:t>
            </a: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DNS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elérése JAVA alkalmazásból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757199"/>
            <a:ext cx="9144000" cy="55293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Hashtable</a:t>
            </a:r>
            <a:r>
              <a:rPr lang="hu-HU" sz="1600" dirty="0" smtClean="0">
                <a:latin typeface="Consolas" pitchFamily="49" charset="0"/>
              </a:rPr>
              <a:t>&lt;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, 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&gt; </a:t>
            </a:r>
            <a:r>
              <a:rPr lang="hu-HU" sz="1600" dirty="0" err="1" smtClean="0">
                <a:latin typeface="Consolas" pitchFamily="49" charset="0"/>
              </a:rPr>
              <a:t>authEnv</a:t>
            </a:r>
            <a:r>
              <a:rPr lang="hu-HU" sz="1600" dirty="0" smtClean="0">
                <a:latin typeface="Consolas" pitchFamily="49" charset="0"/>
              </a:rPr>
              <a:t> = </a:t>
            </a:r>
            <a:r>
              <a:rPr lang="hu-HU" sz="1600" b="1" dirty="0" err="1" smtClean="0">
                <a:latin typeface="Consolas" pitchFamily="49" charset="0"/>
              </a:rPr>
              <a:t>new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Hashtable</a:t>
            </a:r>
            <a:r>
              <a:rPr lang="hu-HU" sz="1600" b="1" dirty="0" smtClean="0">
                <a:latin typeface="Consolas" pitchFamily="49" charset="0"/>
              </a:rPr>
              <a:t>&lt;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, 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&gt;(11);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user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cn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zeedemo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users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=DEMO,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thefamily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=local";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passWord</a:t>
            </a:r>
            <a:r>
              <a:rPr lang="hu-HU" sz="1600" dirty="0" smtClean="0">
                <a:latin typeface="Consolas" pitchFamily="49" charset="0"/>
              </a:rPr>
              <a:t> = "alma";	// NOT SECURE!!!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ldapURL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ldap</a:t>
            </a:r>
            <a:r>
              <a:rPr lang="hu-HU" sz="1600" dirty="0" smtClean="0">
                <a:latin typeface="Consolas" pitchFamily="49" charset="0"/>
              </a:rPr>
              <a:t>://10.10.10.2:389";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INITIAL</a:t>
            </a:r>
            <a:r>
              <a:rPr lang="hu-HU" sz="1600" i="1" dirty="0" smtClean="0">
                <a:latin typeface="Consolas" pitchFamily="49" charset="0"/>
              </a:rPr>
              <a:t>_CONTEXT_FACTORY,"</a:t>
            </a:r>
            <a:r>
              <a:rPr lang="hu-HU" sz="1600" i="1" dirty="0" err="1" smtClean="0">
                <a:latin typeface="Consolas" pitchFamily="49" charset="0"/>
              </a:rPr>
              <a:t>com.sun.jndi.ldap.LdapCtxFactory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_AUTHENTICATION, "</a:t>
            </a:r>
            <a:r>
              <a:rPr lang="hu-HU" sz="1600" i="1" dirty="0" err="1" smtClean="0">
                <a:latin typeface="Consolas" pitchFamily="49" charset="0"/>
              </a:rPr>
              <a:t>simple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PROVIDER</a:t>
            </a:r>
            <a:r>
              <a:rPr lang="hu-HU" sz="1600" i="1" dirty="0" smtClean="0">
                <a:latin typeface="Consolas" pitchFamily="49" charset="0"/>
              </a:rPr>
              <a:t>_URL, </a:t>
            </a:r>
            <a:r>
              <a:rPr lang="hu-HU" sz="1600" i="1" dirty="0" err="1" smtClean="0">
                <a:latin typeface="Consolas" pitchFamily="49" charset="0"/>
              </a:rPr>
              <a:t>ldapURL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_PRINCIPAL, </a:t>
            </a:r>
            <a:r>
              <a:rPr lang="hu-HU" sz="1600" i="1" dirty="0" err="1" smtClean="0">
                <a:latin typeface="Consolas" pitchFamily="49" charset="0"/>
              </a:rPr>
              <a:t>user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_CREDENTIALS, </a:t>
            </a:r>
            <a:r>
              <a:rPr lang="hu-HU" sz="1600" i="1" dirty="0" err="1" smtClean="0">
                <a:latin typeface="Consolas" pitchFamily="49" charset="0"/>
              </a:rPr>
              <a:t>passWord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r>
              <a:rPr lang="hu-HU" sz="1600" b="1" dirty="0" err="1" smtClean="0">
                <a:latin typeface="Consolas" pitchFamily="49" charset="0"/>
              </a:rPr>
              <a:t>try</a:t>
            </a:r>
            <a:r>
              <a:rPr lang="hu-HU" sz="1600" b="1" dirty="0" smtClean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DirContext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u="sng" dirty="0" err="1" smtClean="0">
                <a:latin typeface="Consolas" pitchFamily="49" charset="0"/>
              </a:rPr>
              <a:t>authContext</a:t>
            </a:r>
            <a:r>
              <a:rPr lang="hu-HU" sz="1600" u="sng" dirty="0" smtClean="0">
                <a:latin typeface="Consolas" pitchFamily="49" charset="0"/>
              </a:rPr>
              <a:t> = </a:t>
            </a:r>
            <a:r>
              <a:rPr lang="hu-HU" sz="1600" b="1" u="sng" dirty="0" err="1" smtClean="0">
                <a:latin typeface="Consolas" pitchFamily="49" charset="0"/>
              </a:rPr>
              <a:t>new</a:t>
            </a:r>
            <a:r>
              <a:rPr lang="hu-HU" sz="1600" b="1" u="sng" dirty="0" smtClean="0">
                <a:latin typeface="Consolas" pitchFamily="49" charset="0"/>
              </a:rPr>
              <a:t> </a:t>
            </a:r>
            <a:r>
              <a:rPr lang="hu-HU" sz="1600" b="1" u="sng" dirty="0" err="1" smtClean="0">
                <a:latin typeface="Consolas" pitchFamily="49" charset="0"/>
              </a:rPr>
              <a:t>InitialDirContext</a:t>
            </a:r>
            <a:r>
              <a:rPr lang="hu-HU" sz="1600" b="1" u="sng" dirty="0" smtClean="0">
                <a:latin typeface="Consolas" pitchFamily="49" charset="0"/>
              </a:rPr>
              <a:t>(</a:t>
            </a:r>
            <a:r>
              <a:rPr lang="hu-HU" sz="1600" b="1" u="sng" dirty="0" err="1" smtClean="0">
                <a:latin typeface="Consolas" pitchFamily="49" charset="0"/>
              </a:rPr>
              <a:t>authEnv</a:t>
            </a:r>
            <a:r>
              <a:rPr lang="hu-HU" sz="1600" b="1" u="sng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Success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AuthenticationException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authEx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failed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NamingException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namEx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</a:t>
            </a:r>
            <a:r>
              <a:rPr lang="hu-HU" sz="1600" i="1" u="sng" dirty="0" err="1" smtClean="0">
                <a:latin typeface="Consolas" pitchFamily="49" charset="0"/>
              </a:rPr>
              <a:t>println</a:t>
            </a:r>
            <a:r>
              <a:rPr lang="hu-HU" sz="1600" i="1" u="sng" dirty="0" smtClean="0">
                <a:latin typeface="Consolas" pitchFamily="49" charset="0"/>
              </a:rPr>
              <a:t>("</a:t>
            </a:r>
            <a:r>
              <a:rPr lang="hu-HU" sz="1600" i="1" u="sng" dirty="0" err="1" smtClean="0">
                <a:latin typeface="Consolas" pitchFamily="49" charset="0"/>
              </a:rPr>
              <a:t>Something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went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wrong</a:t>
            </a:r>
            <a:r>
              <a:rPr lang="hu-HU" sz="1600" i="1" u="sng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namEx.printStackTrace</a:t>
            </a:r>
            <a:r>
              <a:rPr lang="hu-HU" sz="16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</a:t>
            </a:r>
            <a:endParaRPr lang="hu-HU" sz="1600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Tulajdonos manipulálása: </a:t>
            </a:r>
            <a:r>
              <a:rPr lang="hu-HU" dirty="0" err="1" smtClean="0"/>
              <a:t>chown</a:t>
            </a:r>
            <a:endParaRPr lang="hu-HU" dirty="0" smtClean="0"/>
          </a:p>
          <a:p>
            <a:pPr lvl="1"/>
            <a:r>
              <a:rPr lang="hu-HU" dirty="0" smtClean="0"/>
              <a:t>csak </a:t>
            </a:r>
            <a:r>
              <a:rPr lang="hu-HU" dirty="0" err="1" smtClean="0"/>
              <a:t>rootnak</a:t>
            </a:r>
            <a:r>
              <a:rPr lang="hu-HU" dirty="0" smtClean="0"/>
              <a:t> engedélyezett</a:t>
            </a:r>
          </a:p>
          <a:p>
            <a:r>
              <a:rPr lang="hu-HU" dirty="0" smtClean="0"/>
              <a:t>Jogosultság bitek módosítása: </a:t>
            </a:r>
            <a:r>
              <a:rPr lang="hu-HU" dirty="0" err="1" smtClean="0"/>
              <a:t>chmod</a:t>
            </a:r>
            <a:endParaRPr lang="hu-HU" dirty="0" smtClean="0"/>
          </a:p>
          <a:p>
            <a:pPr lvl="1"/>
            <a:r>
              <a:rPr lang="hu-HU" dirty="0" smtClean="0"/>
              <a:t>Csak tulajdonosnak engedélyezett</a:t>
            </a:r>
          </a:p>
          <a:p>
            <a:r>
              <a:rPr lang="hu-HU" dirty="0" smtClean="0"/>
              <a:t>Listázás: </a:t>
            </a:r>
            <a:r>
              <a:rPr lang="hu-HU" dirty="0" err="1" smtClean="0"/>
              <a:t>ls</a:t>
            </a:r>
            <a:r>
              <a:rPr lang="hu-HU" dirty="0" smtClean="0"/>
              <a:t> –l illetve </a:t>
            </a:r>
            <a:r>
              <a:rPr lang="hu-HU" dirty="0" err="1" smtClean="0"/>
              <a:t>ls</a:t>
            </a:r>
            <a:r>
              <a:rPr lang="hu-HU" dirty="0" smtClean="0"/>
              <a:t> –l –n</a:t>
            </a:r>
          </a:p>
          <a:p>
            <a:r>
              <a:rPr lang="hu-HU" dirty="0" smtClean="0"/>
              <a:t>Alapértelmezett jogosultságok: </a:t>
            </a:r>
            <a:r>
              <a:rPr lang="hu-HU" dirty="0" err="1" smtClean="0"/>
              <a:t>umask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umask</a:t>
            </a:r>
            <a:r>
              <a:rPr lang="hu-HU" dirty="0" smtClean="0"/>
              <a:t> 002 -&gt; 664 / 775</a:t>
            </a:r>
          </a:p>
          <a:p>
            <a:endParaRPr lang="hu-HU" dirty="0" smtClean="0"/>
          </a:p>
          <a:p>
            <a:r>
              <a:rPr lang="hu-HU" sz="2400" dirty="0" smtClean="0"/>
              <a:t>(POSIX ACL is létezik, idő hiányában nem tárgyaljuk)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Linux fájlrendszer jogosultságok</a:t>
            </a:r>
            <a:endParaRPr lang="hu-H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Autentikáció</a:t>
            </a:r>
            <a:r>
              <a:rPr lang="hu-HU" dirty="0" smtClean="0"/>
              <a:t> JAVA alkalmazásból LDAP alapján</a:t>
            </a:r>
          </a:p>
          <a:p>
            <a:pPr lvl="1"/>
            <a:r>
              <a:rPr lang="hu-HU" dirty="0" smtClean="0"/>
              <a:t>JNDI -&gt; </a:t>
            </a:r>
            <a:r>
              <a:rPr lang="hu-HU" dirty="0" err="1" smtClean="0"/>
              <a:t>DirContext</a:t>
            </a:r>
            <a:endParaRPr lang="hu-HU" dirty="0" smtClean="0"/>
          </a:p>
          <a:p>
            <a:r>
              <a:rPr lang="hu-HU" dirty="0" smtClean="0"/>
              <a:t>Keresés, módosítás LDAP adatbázisban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Programozás óra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LDAP adatbázis parancssorból történő használata</a:t>
            </a:r>
          </a:p>
          <a:p>
            <a:pPr lvl="1"/>
            <a:r>
              <a:rPr lang="hu-HU" dirty="0" smtClean="0"/>
              <a:t>Jellemző </a:t>
            </a:r>
            <a:r>
              <a:rPr lang="hu-HU" dirty="0" err="1" smtClean="0"/>
              <a:t>ldapsearch</a:t>
            </a:r>
            <a:r>
              <a:rPr lang="hu-HU" dirty="0" smtClean="0"/>
              <a:t> kapcsolók</a:t>
            </a:r>
          </a:p>
          <a:p>
            <a:pPr lvl="2"/>
            <a:r>
              <a:rPr lang="hu-HU" dirty="0" err="1" smtClean="0"/>
              <a:t>-x</a:t>
            </a:r>
            <a:r>
              <a:rPr lang="hu-HU" dirty="0" smtClean="0"/>
              <a:t> : Egyszerű azonosítás használata</a:t>
            </a:r>
          </a:p>
          <a:p>
            <a:pPr lvl="2"/>
            <a:r>
              <a:rPr lang="hu-HU" dirty="0" err="1" smtClean="0"/>
              <a:t>-b</a:t>
            </a:r>
            <a:r>
              <a:rPr lang="hu-HU" dirty="0" smtClean="0"/>
              <a:t>: Keresés gyökér eleme</a:t>
            </a:r>
          </a:p>
          <a:p>
            <a:pPr lvl="2"/>
            <a:r>
              <a:rPr lang="hu-HU" dirty="0" smtClean="0"/>
              <a:t>-D: Felhasználó </a:t>
            </a:r>
            <a:r>
              <a:rPr lang="hu-HU" dirty="0" err="1" smtClean="0"/>
              <a:t>DN-je</a:t>
            </a:r>
            <a:endParaRPr lang="hu-HU" dirty="0" smtClean="0"/>
          </a:p>
          <a:p>
            <a:pPr lvl="2"/>
            <a:r>
              <a:rPr lang="hu-HU" dirty="0" smtClean="0"/>
              <a:t>-W: jelszó bekérése</a:t>
            </a:r>
          </a:p>
          <a:p>
            <a:pPr lvl="2"/>
            <a:r>
              <a:rPr lang="hu-HU" dirty="0" err="1" smtClean="0"/>
              <a:t>-h</a:t>
            </a:r>
            <a:r>
              <a:rPr lang="hu-HU" dirty="0" smtClean="0"/>
              <a:t>: LDAP szerver címe</a:t>
            </a:r>
          </a:p>
          <a:p>
            <a:pPr lvl="2"/>
            <a:r>
              <a:rPr lang="hu-HU" dirty="0" smtClean="0"/>
              <a:t>‘(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posixAccount</a:t>
            </a:r>
            <a:r>
              <a:rPr lang="hu-HU" dirty="0" smtClean="0"/>
              <a:t>)’: keresési kritérium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ldapsearch</a:t>
            </a:r>
            <a:r>
              <a:rPr lang="hu-HU" dirty="0" smtClean="0"/>
              <a:t>, </a:t>
            </a:r>
            <a:r>
              <a:rPr lang="hu-HU" dirty="0" err="1" smtClean="0"/>
              <a:t>ldapadd</a:t>
            </a:r>
            <a:r>
              <a:rPr lang="hu-HU" dirty="0" smtClean="0"/>
              <a:t>, </a:t>
            </a:r>
            <a:r>
              <a:rPr lang="hu-HU" dirty="0" err="1" smtClean="0"/>
              <a:t>ldapmodify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Módosítsuk a jelszavunkat!</a:t>
            </a:r>
          </a:p>
          <a:p>
            <a:pPr lvl="1"/>
            <a:r>
              <a:rPr lang="hu-HU" dirty="0" err="1" smtClean="0"/>
              <a:t>passwd</a:t>
            </a:r>
            <a:r>
              <a:rPr lang="hu-HU" dirty="0" smtClean="0"/>
              <a:t> parancs</a:t>
            </a:r>
          </a:p>
          <a:p>
            <a:pPr lvl="1"/>
            <a:r>
              <a:rPr lang="hu-HU" dirty="0" smtClean="0"/>
              <a:t>/</a:t>
            </a:r>
            <a:r>
              <a:rPr lang="hu-HU" dirty="0" err="1" smtClean="0"/>
              <a:t>etc</a:t>
            </a:r>
            <a:r>
              <a:rPr lang="hu-HU" dirty="0" smtClean="0"/>
              <a:t>/</a:t>
            </a:r>
            <a:r>
              <a:rPr lang="hu-HU" dirty="0" err="1" smtClean="0"/>
              <a:t>shadow</a:t>
            </a:r>
            <a:r>
              <a:rPr lang="hu-HU" dirty="0" smtClean="0"/>
              <a:t> állomány módosítása</a:t>
            </a:r>
          </a:p>
          <a:p>
            <a:pPr lvl="2"/>
            <a:r>
              <a:rPr lang="hu-HU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hu-HU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hu-HU" dirty="0" err="1" smtClean="0">
                <a:latin typeface="Courier New" pitchFamily="49" charset="0"/>
                <a:cs typeface="Courier New" pitchFamily="49" charset="0"/>
              </a:rPr>
              <a:t>shadow</a:t>
            </a:r>
            <a:r>
              <a:rPr lang="hu-H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dirty="0" err="1" smtClean="0">
                <a:latin typeface="Courier New" pitchFamily="49" charset="0"/>
                <a:cs typeface="Courier New" pitchFamily="49" charset="0"/>
              </a:rPr>
              <a:t>rw-r----</a:t>
            </a:r>
            <a:endParaRPr lang="hu-HU" dirty="0" smtClean="0"/>
          </a:p>
          <a:p>
            <a:r>
              <a:rPr lang="hu-HU" dirty="0" err="1" smtClean="0"/>
              <a:t>setuid</a:t>
            </a:r>
            <a:r>
              <a:rPr lang="hu-HU" dirty="0" smtClean="0"/>
              <a:t>, </a:t>
            </a:r>
            <a:r>
              <a:rPr lang="hu-HU" dirty="0" err="1" smtClean="0"/>
              <a:t>setgid</a:t>
            </a:r>
            <a:r>
              <a:rPr lang="hu-HU" dirty="0" smtClean="0"/>
              <a:t> bitek</a:t>
            </a:r>
          </a:p>
          <a:p>
            <a:pPr lvl="1"/>
            <a:r>
              <a:rPr lang="hu-HU" dirty="0" err="1" smtClean="0"/>
              <a:t>Effektiv</a:t>
            </a:r>
            <a:r>
              <a:rPr lang="hu-HU" dirty="0" smtClean="0"/>
              <a:t> </a:t>
            </a:r>
            <a:r>
              <a:rPr lang="hu-HU" dirty="0" err="1" smtClean="0"/>
              <a:t>uid</a:t>
            </a:r>
            <a:r>
              <a:rPr lang="hu-HU" dirty="0" smtClean="0"/>
              <a:t>, </a:t>
            </a:r>
            <a:r>
              <a:rPr lang="hu-HU" dirty="0" err="1" smtClean="0"/>
              <a:t>effektiv</a:t>
            </a:r>
            <a:r>
              <a:rPr lang="hu-HU" dirty="0" smtClean="0"/>
              <a:t> </a:t>
            </a:r>
            <a:r>
              <a:rPr lang="hu-HU" dirty="0" err="1" smtClean="0"/>
              <a:t>gid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Sticky</a:t>
            </a:r>
            <a:r>
              <a:rPr lang="hu-HU" dirty="0" smtClean="0"/>
              <a:t> bit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Linux fájlrendszer jogosultságok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21455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ekerekített téglalap feliratnak 7"/>
          <p:cNvSpPr/>
          <p:nvPr/>
        </p:nvSpPr>
        <p:spPr>
          <a:xfrm>
            <a:off x="7643834" y="1428736"/>
            <a:ext cx="857256" cy="571504"/>
          </a:xfrm>
          <a:prstGeom prst="wedgeRoundRectCallout">
            <a:avLst>
              <a:gd name="adj1" fmla="val -70934"/>
              <a:gd name="adj2" fmla="val 11340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b="1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rendszer</a:t>
            </a:r>
          </a:p>
          <a:p>
            <a:r>
              <a:rPr lang="hu-HU" dirty="0" smtClean="0"/>
              <a:t>Sok felhasználó (minden rendszeren külön-külön)</a:t>
            </a:r>
          </a:p>
          <a:p>
            <a:r>
              <a:rPr lang="hu-HU" dirty="0" smtClean="0"/>
              <a:t>Kitör a káosz</a:t>
            </a:r>
          </a:p>
          <a:p>
            <a:pPr lvl="1"/>
            <a:r>
              <a:rPr lang="hu-HU" dirty="0" smtClean="0"/>
              <a:t>Elburjánzó felhasználói fiókok</a:t>
            </a:r>
          </a:p>
          <a:p>
            <a:pPr lvl="1"/>
            <a:r>
              <a:rPr lang="hu-HU" dirty="0" smtClean="0"/>
              <a:t>Szétszinkronizálódó jelszavak</a:t>
            </a:r>
          </a:p>
          <a:p>
            <a:pPr lvl="1"/>
            <a:r>
              <a:rPr lang="hu-HU" dirty="0" smtClean="0"/>
              <a:t>Webes alkalmazásnak, </a:t>
            </a:r>
            <a:r>
              <a:rPr lang="hu-HU" dirty="0" err="1" smtClean="0"/>
              <a:t>VPN-nek</a:t>
            </a:r>
            <a:r>
              <a:rPr lang="hu-HU" dirty="0" smtClean="0"/>
              <a:t> is kéne beléptetés, teljesen más rendszert használnak…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Felhasználókezelés nehézségei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Megoldások a káoszra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Elburjánzó felhasználói fiókok </a:t>
            </a:r>
            <a:br>
              <a:rPr lang="hu-HU" dirty="0" smtClean="0"/>
            </a:br>
            <a:r>
              <a:rPr lang="hu-HU" dirty="0" smtClean="0"/>
              <a:t>→ felhasználói életciklus kezelésére eljárásrend</a:t>
            </a:r>
          </a:p>
          <a:p>
            <a:endParaRPr lang="hu-HU" dirty="0" smtClean="0"/>
          </a:p>
          <a:p>
            <a:r>
              <a:rPr lang="hu-HU" dirty="0" smtClean="0"/>
              <a:t>Sok rendszer igényel hitelesítést</a:t>
            </a:r>
            <a:br>
              <a:rPr lang="hu-HU" dirty="0" smtClean="0"/>
            </a:br>
            <a:r>
              <a:rPr lang="hu-HU" dirty="0" smtClean="0"/>
              <a:t>→ </a:t>
            </a:r>
            <a:r>
              <a:rPr lang="hu-HU" b="1" dirty="0" smtClean="0"/>
              <a:t>központosított felhasználói adattár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(</a:t>
            </a:r>
            <a:r>
              <a:rPr lang="hu-HU" dirty="0" err="1" smtClean="0"/>
              <a:t>directory</a:t>
            </a:r>
            <a:r>
              <a:rPr lang="hu-HU" dirty="0" smtClean="0"/>
              <a:t>)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Definíció: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nyilvános adattár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„intelligens” címjegyzék (</a:t>
            </a:r>
            <a:r>
              <a:rPr lang="hu-HU" dirty="0" err="1" smtClean="0"/>
              <a:t>phone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Tárolt adatok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felhasználó adatai (e-mail címek, különböző fajta nevek, azonosítók, ...)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számítógépek adatai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biztonsági információk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bármi egyéb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4113</TotalTime>
  <Words>1672</Words>
  <Application>Microsoft Office PowerPoint</Application>
  <PresentationFormat>Diavetítés a képernyőre (4:3 oldalarány)</PresentationFormat>
  <Paragraphs>470</Paragraphs>
  <Slides>41</Slides>
  <Notes>10</Notes>
  <HiddenSlides>4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2" baseType="lpstr">
      <vt:lpstr>bme_ftsrg_hun_micskei_v7</vt:lpstr>
      <vt:lpstr>Címtár szolgáltatások</vt:lpstr>
      <vt:lpstr>Előző és következő részek tartalmából</vt:lpstr>
      <vt:lpstr>Linux fájlrendszer jogosultságok</vt:lpstr>
      <vt:lpstr>PowerPoint bemutató</vt:lpstr>
      <vt:lpstr>PowerPoint bemutató</vt:lpstr>
      <vt:lpstr>Tartalom</vt:lpstr>
      <vt:lpstr>PowerPoint bemutató</vt:lpstr>
      <vt:lpstr>Megoldások a káoszra</vt:lpstr>
      <vt:lpstr>Címtár (directory) szolgáltatás</vt:lpstr>
      <vt:lpstr>Címtár szolgáltatás hitelesítésre</vt:lpstr>
      <vt:lpstr>Hogy néz ki egy címtár?</vt:lpstr>
      <vt:lpstr>Címtárak fejlődéstörténete</vt:lpstr>
      <vt:lpstr>Tartalom</vt:lpstr>
      <vt:lpstr>Lightweight Directory  Access Protocol (LDAP)</vt:lpstr>
      <vt:lpstr>X.500</vt:lpstr>
      <vt:lpstr>LDAP</vt:lpstr>
      <vt:lpstr>Alaptulajdonságok és fogalmak</vt:lpstr>
      <vt:lpstr>LDAP felépítése</vt:lpstr>
      <vt:lpstr>LDAP séma</vt:lpstr>
      <vt:lpstr>LDAP séma</vt:lpstr>
      <vt:lpstr>LDAP séma</vt:lpstr>
      <vt:lpstr>Példa osztály: Person</vt:lpstr>
      <vt:lpstr>LDAP objektumok</vt:lpstr>
      <vt:lpstr>RDN és DN</vt:lpstr>
      <vt:lpstr>Megvalósítások</vt:lpstr>
      <vt:lpstr>PowerPoint bemutató</vt:lpstr>
      <vt:lpstr>Szöveges LDAP transzfer formátum</vt:lpstr>
      <vt:lpstr>LDAP műveletek</vt:lpstr>
      <vt:lpstr>Gyakori LDAP elemek</vt:lpstr>
      <vt:lpstr>LDAP URL</vt:lpstr>
      <vt:lpstr>Hogyan építsünk LDAP-ot?</vt:lpstr>
      <vt:lpstr>Hozzáférés vezérlés</vt:lpstr>
      <vt:lpstr>LDAP vs RDBMS</vt:lpstr>
      <vt:lpstr>Példarendszer</vt:lpstr>
      <vt:lpstr>PowerPoint bemutató</vt:lpstr>
      <vt:lpstr>Mire figyeljünk</vt:lpstr>
      <vt:lpstr>PowerPoint bemutató</vt:lpstr>
      <vt:lpstr>PowerPoint bemutató</vt:lpstr>
      <vt:lpstr>LDAP elérése JAVA alkalmazásból</vt:lpstr>
      <vt:lpstr>PowerPoint bemutató</vt:lpstr>
      <vt:lpstr>PowerPoint bemutató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377</cp:revision>
  <dcterms:created xsi:type="dcterms:W3CDTF">2009-01-28T13:20:49Z</dcterms:created>
  <dcterms:modified xsi:type="dcterms:W3CDTF">2011-03-09T14:15:21Z</dcterms:modified>
</cp:coreProperties>
</file>