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74" r:id="rId3"/>
    <p:sldId id="264" r:id="rId4"/>
    <p:sldId id="265" r:id="rId5"/>
    <p:sldId id="285" r:id="rId6"/>
    <p:sldId id="266" r:id="rId7"/>
    <p:sldId id="268" r:id="rId8"/>
    <p:sldId id="269" r:id="rId9"/>
    <p:sldId id="270" r:id="rId10"/>
    <p:sldId id="271" r:id="rId11"/>
    <p:sldId id="272" r:id="rId12"/>
    <p:sldId id="288" r:id="rId13"/>
    <p:sldId id="275" r:id="rId14"/>
    <p:sldId id="276" r:id="rId15"/>
    <p:sldId id="277" r:id="rId16"/>
    <p:sldId id="286" r:id="rId17"/>
    <p:sldId id="287" r:id="rId18"/>
    <p:sldId id="278" r:id="rId19"/>
    <p:sldId id="279" r:id="rId20"/>
    <p:sldId id="283" r:id="rId21"/>
    <p:sldId id="293" r:id="rId22"/>
    <p:sldId id="284" r:id="rId23"/>
    <p:sldId id="267" r:id="rId24"/>
    <p:sldId id="290" r:id="rId25"/>
    <p:sldId id="295" r:id="rId26"/>
    <p:sldId id="296" r:id="rId27"/>
    <p:sldId id="298" r:id="rId28"/>
    <p:sldId id="297" r:id="rId29"/>
    <p:sldId id="299" r:id="rId30"/>
    <p:sldId id="291" r:id="rId31"/>
    <p:sldId id="292" r:id="rId32"/>
    <p:sldId id="300" r:id="rId33"/>
    <p:sldId id="301" r:id="rId34"/>
    <p:sldId id="294" r:id="rId35"/>
    <p:sldId id="282" r:id="rId36"/>
    <p:sldId id="289" r:id="rId37"/>
    <p:sldId id="261" r:id="rId38"/>
    <p:sldId id="262" r:id="rId3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3A55"/>
    <a:srgbClr val="FEF8D5"/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90" autoAdjust="0"/>
  </p:normalViewPr>
  <p:slideViewPr>
    <p:cSldViewPr>
      <p:cViewPr varScale="1">
        <p:scale>
          <a:sx n="91" d="100"/>
          <a:sy n="91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2011.03.10.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61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2011. 03. </a:t>
            </a:r>
            <a:r>
              <a:rPr lang="hu-HU" dirty="0" smtClean="0"/>
              <a:t>10.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Ha</a:t>
            </a:r>
            <a:r>
              <a:rPr lang="hu-HU" baseline="0" dirty="0" smtClean="0"/>
              <a:t> megnézzük a </a:t>
            </a:r>
            <a:r>
              <a:rPr lang="hu-HU" baseline="0" dirty="0" err="1" smtClean="0"/>
              <a:t>sysinternals</a:t>
            </a:r>
            <a:r>
              <a:rPr lang="hu-HU" baseline="0" dirty="0" smtClean="0"/>
              <a:t> AD Explorer eszközével, akkor belül ez is egy LDAP címtár.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képen</a:t>
            </a:r>
            <a:r>
              <a:rPr lang="hu-HU" baseline="0" dirty="0" smtClean="0"/>
              <a:t> egy csoportnak az attribútumai láthatóak. Vannak szabványosak, pl. </a:t>
            </a:r>
            <a:r>
              <a:rPr lang="hu-HU" baseline="0" dirty="0" err="1" smtClean="0"/>
              <a:t>objectClass</a:t>
            </a:r>
            <a:r>
              <a:rPr lang="hu-HU" baseline="0" dirty="0" smtClean="0"/>
              <a:t> vagy a </a:t>
            </a:r>
            <a:r>
              <a:rPr lang="hu-HU" baseline="0" dirty="0" err="1" smtClean="0"/>
              <a:t>cn</a:t>
            </a:r>
            <a:r>
              <a:rPr lang="hu-HU" baseline="0" dirty="0" smtClean="0"/>
              <a:t>, és vannak a Windows specifikusak, pl. </a:t>
            </a:r>
            <a:r>
              <a:rPr lang="hu-HU" baseline="0" dirty="0" err="1" smtClean="0"/>
              <a:t>objectSID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sAMAccountName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i="1" dirty="0" smtClean="0"/>
              <a:t>Csoportházirend</a:t>
            </a:r>
            <a:r>
              <a:rPr lang="hu-HU" dirty="0" smtClean="0"/>
              <a:t>:</a:t>
            </a:r>
            <a:r>
              <a:rPr lang="hu-HU" baseline="0" dirty="0" smtClean="0"/>
              <a:t> olyan technológia, amivel központilag definiálhatunk kötelezően érvényre jutó felhasználó és gép specifikus beállítások tartományi környezetben.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Policy részben</a:t>
            </a:r>
            <a:r>
              <a:rPr lang="hu-HU" baseline="0" dirty="0" smtClean="0"/>
              <a:t> kötelezően érvényre jutó beállítások vannak, a </a:t>
            </a:r>
            <a:r>
              <a:rPr lang="hu-HU" baseline="0" dirty="0" err="1" smtClean="0"/>
              <a:t>Preferences</a:t>
            </a:r>
            <a:r>
              <a:rPr lang="hu-HU" baseline="0" dirty="0" smtClean="0"/>
              <a:t> részben olyan beállítások vannak, amit a felhasználó később felül tud definiálni.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Ha egy adott beállítást több helyen is definiálunk,</a:t>
            </a:r>
            <a:r>
              <a:rPr lang="hu-HU" baseline="0" dirty="0" smtClean="0"/>
              <a:t> és azok értéke ütközik egymással, akkor mindig a legspecifikusabb jut érvényre. Például nézzünk egy olyan számítógépet, ami benne van a </a:t>
            </a:r>
            <a:r>
              <a:rPr lang="hu-HU" baseline="0" dirty="0" err="1" smtClean="0"/>
              <a:t>Clients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OU-ban</a:t>
            </a:r>
            <a:r>
              <a:rPr lang="hu-HU" baseline="0" dirty="0" smtClean="0"/>
              <a:t>. A „komplex jelszó használata kötelező” beállítás NEM értékre van állítva a helyi házirend szintjén, és NEM DEFINIÁLT értékű az alapértelmezett tartományi házirendben. Ilyenkor, bár a tartományi beállításnak nagyobb a prioritása, de mivel annál nem definiált érték van megadva, ezért a helyi jut érvényre. Ha viszont a </a:t>
            </a:r>
            <a:r>
              <a:rPr lang="hu-HU" baseline="0" dirty="0" err="1" smtClean="0"/>
              <a:t>MachinesGPO-ban</a:t>
            </a:r>
            <a:r>
              <a:rPr lang="hu-HU" baseline="0" dirty="0" smtClean="0"/>
              <a:t> is meg van adva (NEM), és a </a:t>
            </a:r>
            <a:r>
              <a:rPr lang="hu-HU" baseline="0" dirty="0" err="1" smtClean="0"/>
              <a:t>ClientGPO-ban</a:t>
            </a:r>
            <a:r>
              <a:rPr lang="hu-HU" baseline="0" dirty="0" smtClean="0"/>
              <a:t> is (IGEN), akkor a helyi beállítást figyelmen kívül hagyja, és az adott géphez legközelebb eső OU beállítása jut érvényre (tehát a </a:t>
            </a:r>
            <a:r>
              <a:rPr lang="hu-HU" baseline="0" dirty="0" err="1" smtClean="0"/>
              <a:t>ClientGPO</a:t>
            </a:r>
            <a:r>
              <a:rPr lang="hu-HU" baseline="0" dirty="0" smtClean="0"/>
              <a:t> IGEN értéke).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Group Policy Settings Reference for Windows and Windows Server</a:t>
            </a:r>
          </a:p>
          <a:p>
            <a:r>
              <a:rPr lang="hu-HU" dirty="0" smtClean="0"/>
              <a:t>http://www.microsoft.com/downloads/details.aspx?FamilyID=18c90c80-8b0a-4906-a4f5-ff24cc2030fb&amp;displaylang=en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Felügyelet</a:t>
            </a:r>
            <a:r>
              <a:rPr lang="hu-HU" baseline="0" dirty="0" smtClean="0"/>
              <a:t>i sablonok helye: C:\Windows\PolicyDefinitions</a:t>
            </a: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háttérben a csoportházirendek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registry</a:t>
            </a:r>
            <a:r>
              <a:rPr lang="hu-HU" baseline="0" dirty="0" smtClean="0"/>
              <a:t> beállítások. Készíthetőek olyan felügyeleti sablon fájlok, amik ezeknek a </a:t>
            </a:r>
            <a:r>
              <a:rPr lang="hu-HU" baseline="0" dirty="0" err="1" smtClean="0"/>
              <a:t>registry</a:t>
            </a:r>
            <a:r>
              <a:rPr lang="hu-HU" baseline="0" dirty="0" smtClean="0"/>
              <a:t> beállításoknak a megadását vezetik ki a csoportházirend felületre.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Napi használathoz</a:t>
            </a:r>
            <a:r>
              <a:rPr lang="hu-HU" baseline="0" dirty="0" smtClean="0"/>
              <a:t> jó a grafikus felület, de nagy mennyiségű felhasználó beviteléhez, változtatáshoz parancssori vagy script felület szükséges.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55726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55726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55726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55726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5572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fenti cikk nagyon részletesen leírja,</a:t>
            </a:r>
            <a:r>
              <a:rPr lang="hu-HU" baseline="0" dirty="0" smtClean="0"/>
              <a:t> hogy hogyan kell keresni </a:t>
            </a:r>
            <a:r>
              <a:rPr lang="hu-HU" baseline="0" dirty="0" err="1" smtClean="0"/>
              <a:t>AD-ban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PowerShellből</a:t>
            </a:r>
            <a:r>
              <a:rPr lang="hu-HU" baseline="0" dirty="0" smtClean="0"/>
              <a:t>.</a:t>
            </a:r>
          </a:p>
          <a:p>
            <a:endParaRPr lang="hu-HU" baseline="0" dirty="0" smtClean="0"/>
          </a:p>
          <a:p>
            <a:r>
              <a:rPr lang="hu-HU" baseline="0" dirty="0" smtClean="0"/>
              <a:t>Bonyolultabb </a:t>
            </a:r>
            <a:r>
              <a:rPr lang="hu-HU" baseline="0" dirty="0" err="1" smtClean="0"/>
              <a:t>keresőkifejezés</a:t>
            </a:r>
            <a:r>
              <a:rPr lang="hu-HU" baseline="0" dirty="0" smtClean="0"/>
              <a:t> előállításához pedig az AD Explorer tényleg jó segítség.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Lásd</a:t>
            </a:r>
            <a:r>
              <a:rPr lang="hu-HU" baseline="0" dirty="0" smtClean="0"/>
              <a:t> még: </a:t>
            </a:r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 Management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PowerShell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Windows Server 2008 R2</a:t>
            </a:r>
          </a:p>
          <a:p>
            <a:r>
              <a:rPr lang="hu-HU" dirty="0" smtClean="0"/>
              <a:t>http://www.simple-talk.com/sysadmin/exchange/active-directory-management-with-powershell-in-windows-server-2008-r2/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61110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79873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35</a:t>
            </a:fld>
            <a:endParaRPr lang="hu-H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36</a:t>
            </a:fld>
            <a:endParaRPr lang="hu-H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37</a:t>
            </a:fld>
            <a:endParaRPr lang="hu-H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38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Delegálás: adott részfa menedzselését</a:t>
            </a:r>
            <a:r>
              <a:rPr lang="hu-HU" baseline="0" dirty="0" smtClean="0"/>
              <a:t> át tudjuk adni másoknak. Nagy szervezet esetén hasznos ez. A címtár szerkezetét úgy kell kialakítani, hogy egybe tartozó elemek felügyeletét lehessen együtt delegálni.</a:t>
            </a:r>
          </a:p>
          <a:p>
            <a:endParaRPr lang="hu-HU" baseline="0" dirty="0" smtClean="0"/>
          </a:p>
          <a:p>
            <a:r>
              <a:rPr lang="hu-HU" baseline="0" dirty="0" smtClean="0"/>
              <a:t>Házirendek: működést szabályozó beállítások összessége (lásd később). Házirendeket is </a:t>
            </a:r>
            <a:r>
              <a:rPr lang="hu-HU" baseline="0" dirty="0" err="1" smtClean="0"/>
              <a:t>OU-ra</a:t>
            </a:r>
            <a:r>
              <a:rPr lang="hu-HU" baseline="0" dirty="0" smtClean="0"/>
              <a:t> lehet definiálni</a:t>
            </a:r>
          </a:p>
          <a:p>
            <a:endParaRPr lang="hu-HU" baseline="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dirty="0" smtClean="0"/>
              <a:t> Az </a:t>
            </a:r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 (AD) egysége</a:t>
            </a:r>
            <a:r>
              <a:rPr lang="hu-HU" baseline="0" dirty="0" smtClean="0"/>
              <a:t> a tartomány (</a:t>
            </a:r>
            <a:r>
              <a:rPr lang="hu-HU" baseline="0" dirty="0" err="1" smtClean="0"/>
              <a:t>domain</a:t>
            </a:r>
            <a:r>
              <a:rPr lang="hu-HU" baseline="0" dirty="0" smtClean="0"/>
              <a:t>), az ebben lévő elemeket kezeljük közösen. </a:t>
            </a:r>
          </a:p>
          <a:p>
            <a:pPr>
              <a:buFontTx/>
              <a:buChar char="-"/>
            </a:pPr>
            <a:r>
              <a:rPr lang="hu-HU" baseline="0" dirty="0" smtClean="0"/>
              <a:t> A tartományoknak lehetnek gyerek tartományaik (</a:t>
            </a:r>
            <a:r>
              <a:rPr lang="hu-HU" baseline="0" dirty="0" err="1" smtClean="0"/>
              <a:t>child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domain</a:t>
            </a:r>
            <a:r>
              <a:rPr lang="hu-HU" baseline="0" dirty="0" smtClean="0"/>
              <a:t>). A szülő felhasználói is elérhetőek a gyerek tartományokban, azonban a két tartomány között a szinkronizálás már szabályozható, így egymástól távoli telephelyeken is lehetnek, amik lassú hálózati kapcsolattal vannak összekötve. Így alakul ki egy fa (</a:t>
            </a:r>
            <a:r>
              <a:rPr lang="hu-HU" baseline="0" dirty="0" err="1" smtClean="0"/>
              <a:t>tree</a:t>
            </a:r>
            <a:r>
              <a:rPr lang="hu-HU" baseline="0" dirty="0" smtClean="0"/>
              <a:t>)</a:t>
            </a:r>
          </a:p>
          <a:p>
            <a:pPr>
              <a:buFontTx/>
              <a:buChar char="-"/>
            </a:pPr>
            <a:r>
              <a:rPr lang="hu-HU" baseline="0" dirty="0" smtClean="0"/>
              <a:t> Az AD legnagyobb egysége az erdő (</a:t>
            </a:r>
            <a:r>
              <a:rPr lang="hu-HU" baseline="0" dirty="0" err="1" smtClean="0"/>
              <a:t>forest</a:t>
            </a:r>
            <a:r>
              <a:rPr lang="hu-HU" baseline="0" dirty="0" smtClean="0"/>
              <a:t>). Egy erdőbe tartozó tartományoknak közös a sémája, van egy közös katalógusok a kereséshez, és a tartományok között kétirányú bizalmi kapcsolatokat (</a:t>
            </a:r>
            <a:r>
              <a:rPr lang="hu-HU" baseline="0" dirty="0" err="1" smtClean="0"/>
              <a:t>trust</a:t>
            </a:r>
            <a:r>
              <a:rPr lang="hu-HU" baseline="0" dirty="0" smtClean="0"/>
              <a:t>) vannak.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Tartományvezérlő: ezek a gépek tárolják magát a címtárat. Mindegyik tárol egy-egy példányt, és a változásokat egymás között szinkronizálják</a:t>
            </a:r>
            <a:r>
              <a:rPr lang="hu-HU" baseline="0" dirty="0" smtClean="0"/>
              <a:t> (úgynevezett </a:t>
            </a:r>
            <a:r>
              <a:rPr lang="hu-HU" baseline="0" dirty="0" err="1" smtClean="0"/>
              <a:t>multimaster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replikáció</a:t>
            </a:r>
            <a:r>
              <a:rPr lang="hu-HU" baseline="0" dirty="0" smtClean="0"/>
              <a:t> segítségével, lásd később a hibatűrés előadásokat a félév folyamán).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Fontos, hogy mindig válasszuk</a:t>
            </a:r>
            <a:r>
              <a:rPr lang="hu-HU" baseline="0" dirty="0" smtClean="0"/>
              <a:t> szét a belső AD tartomány nevét a külső DNS névtől, erre jó konvenció a .local végződés a belső tartomány DNS nevére.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</a:t>
            </a:r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 esetén a kliensek ezeknek</a:t>
            </a:r>
            <a:r>
              <a:rPr lang="hu-HU" baseline="0" dirty="0" smtClean="0"/>
              <a:t> az SRV rekordoknak a segítségével találják meg, hogy hol találhatóak az egyes szolgáltatások, pl. ki az LDAP szerver.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-307.ibm.com/pc/support/site.wss/document.do?lndocid=TVAN-ADMIN#tvs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ystem.directoryservices.asp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://technet.microsoft.com/en-us/library/dd378937(WS.10).aspx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207.46.16.252/en-us/magazine/2007.06.powershell.asp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technet/scriptcenter/topics/winpsh/searchad.mspx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hun/technet/article/?id=f0c8cf69-ae4c-4b1b-b333-9feeda419509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chnet.microsoft.com/en-us/library/dd578336(WS.10).asp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Micskei Zoltán</a:t>
            </a:r>
          </a:p>
          <a:p>
            <a:r>
              <a:rPr lang="hu-HU" sz="2400" dirty="0" smtClean="0"/>
              <a:t>http://home.mit.bme.hu/~micskeiz/</a:t>
            </a:r>
            <a:endParaRPr lang="hu-HU" sz="24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 belső felépítése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625" y="762000"/>
            <a:ext cx="8534400" cy="5562600"/>
          </a:xfrm>
        </p:spPr>
        <p:txBody>
          <a:bodyPr/>
          <a:lstStyle/>
          <a:p>
            <a:r>
              <a:rPr lang="hu-HU" dirty="0" smtClean="0"/>
              <a:t>Partíciók</a:t>
            </a:r>
          </a:p>
          <a:p>
            <a:pPr lvl="1"/>
            <a:r>
              <a:rPr lang="hu-HU" dirty="0" smtClean="0"/>
              <a:t>Tartomány</a:t>
            </a:r>
          </a:p>
          <a:p>
            <a:pPr lvl="1"/>
            <a:r>
              <a:rPr lang="hu-HU" dirty="0" smtClean="0"/>
              <a:t>Konfiguráció</a:t>
            </a:r>
          </a:p>
          <a:p>
            <a:pPr lvl="2"/>
            <a:r>
              <a:rPr lang="hu-HU" dirty="0" smtClean="0"/>
              <a:t>szerverek, telephelyek</a:t>
            </a:r>
          </a:p>
          <a:p>
            <a:pPr lvl="1"/>
            <a:r>
              <a:rPr lang="hu-HU" dirty="0" smtClean="0"/>
              <a:t>Séma</a:t>
            </a:r>
          </a:p>
          <a:p>
            <a:pPr lvl="2"/>
            <a:r>
              <a:rPr lang="hu-HU" dirty="0" smtClean="0"/>
              <a:t>osztályok, attribútumok</a:t>
            </a:r>
          </a:p>
          <a:p>
            <a:pPr lvl="1"/>
            <a:r>
              <a:rPr lang="hu-HU" dirty="0" smtClean="0"/>
              <a:t>Egyéb alkalmazás</a:t>
            </a:r>
          </a:p>
          <a:p>
            <a:r>
              <a:rPr lang="hu-HU" dirty="0" smtClean="0"/>
              <a:t>Elem megnevezése</a:t>
            </a:r>
          </a:p>
          <a:p>
            <a:pPr lvl="1"/>
            <a:r>
              <a:rPr lang="hu-HU" dirty="0" smtClean="0"/>
              <a:t>CN: </a:t>
            </a:r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endParaRPr lang="hu-HU" dirty="0" smtClean="0"/>
          </a:p>
          <a:p>
            <a:pPr lvl="1"/>
            <a:r>
              <a:rPr lang="hu-HU" dirty="0" smtClean="0"/>
              <a:t>DC: </a:t>
            </a:r>
            <a:r>
              <a:rPr lang="hu-HU" dirty="0" err="1" smtClean="0"/>
              <a:t>domain</a:t>
            </a:r>
            <a:r>
              <a:rPr lang="hu-HU" dirty="0" smtClean="0"/>
              <a:t> </a:t>
            </a:r>
            <a:r>
              <a:rPr lang="hu-HU" dirty="0" err="1" smtClean="0"/>
              <a:t>component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3385" y="1214422"/>
            <a:ext cx="4757771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Elem: belső attribútum nevek</a:t>
            </a:r>
          </a:p>
          <a:p>
            <a:r>
              <a:rPr lang="hu-HU" dirty="0" err="1" smtClean="0"/>
              <a:t>Configuration</a:t>
            </a:r>
            <a:endParaRPr lang="hu-HU" dirty="0" smtClean="0"/>
          </a:p>
          <a:p>
            <a:r>
              <a:rPr lang="hu-HU" dirty="0" smtClean="0"/>
              <a:t>Séma, pl. </a:t>
            </a:r>
            <a:r>
              <a:rPr lang="hu-HU" dirty="0" err="1" smtClean="0"/>
              <a:t>User</a:t>
            </a:r>
            <a:r>
              <a:rPr lang="hu-HU" dirty="0" smtClean="0"/>
              <a:t>, </a:t>
            </a:r>
            <a:r>
              <a:rPr lang="hu-HU" dirty="0" err="1" smtClean="0"/>
              <a:t>People</a:t>
            </a:r>
            <a:r>
              <a:rPr lang="hu-HU" dirty="0" smtClean="0"/>
              <a:t>, Computer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 smtClean="0"/>
              <a:t>Sysinternals</a:t>
            </a:r>
            <a:r>
              <a:rPr lang="hu-HU" dirty="0" smtClean="0"/>
              <a:t> AD Explorer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781865"/>
            <a:ext cx="8358246" cy="3647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AD szolgáltatások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4"/>
                </a:solidFill>
              </a:rPr>
              <a:t>Active</a:t>
            </a:r>
            <a:r>
              <a:rPr lang="hu-HU" dirty="0" smtClean="0">
                <a:solidFill>
                  <a:schemeClr val="accent4"/>
                </a:solidFill>
              </a:rPr>
              <a:t> </a:t>
            </a:r>
            <a:r>
              <a:rPr lang="hu-HU" dirty="0" err="1" smtClean="0">
                <a:solidFill>
                  <a:schemeClr val="accent4"/>
                </a:solidFill>
              </a:rPr>
              <a:t>Directory</a:t>
            </a:r>
            <a:r>
              <a:rPr lang="hu-HU" dirty="0" smtClean="0">
                <a:solidFill>
                  <a:schemeClr val="accent4"/>
                </a:solidFill>
              </a:rPr>
              <a:t> Domain </a:t>
            </a:r>
            <a:r>
              <a:rPr lang="hu-HU" dirty="0" err="1" smtClean="0">
                <a:solidFill>
                  <a:schemeClr val="accent4"/>
                </a:solidFill>
              </a:rPr>
              <a:t>Services</a:t>
            </a:r>
            <a:endParaRPr lang="hu-HU" dirty="0" smtClean="0">
              <a:solidFill>
                <a:schemeClr val="accent4"/>
              </a:solidFill>
            </a:endParaRPr>
          </a:p>
          <a:p>
            <a:pPr lvl="1"/>
            <a:r>
              <a:rPr lang="hu-HU" dirty="0" smtClean="0"/>
              <a:t>Címtár, erről volt szó eddig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Active Directory Rights Management Services</a:t>
            </a:r>
            <a:endParaRPr lang="hu-HU" dirty="0" smtClean="0">
              <a:solidFill>
                <a:schemeClr val="accent4"/>
              </a:solidFill>
            </a:endParaRPr>
          </a:p>
          <a:p>
            <a:pPr lvl="1"/>
            <a:r>
              <a:rPr lang="hu-HU" dirty="0" smtClean="0"/>
              <a:t>DRM megoldás</a:t>
            </a:r>
          </a:p>
          <a:p>
            <a:r>
              <a:rPr lang="hu-HU" dirty="0" err="1" smtClean="0">
                <a:solidFill>
                  <a:schemeClr val="accent4"/>
                </a:solidFill>
              </a:rPr>
              <a:t>Active</a:t>
            </a:r>
            <a:r>
              <a:rPr lang="hu-HU" dirty="0" smtClean="0">
                <a:solidFill>
                  <a:schemeClr val="accent4"/>
                </a:solidFill>
              </a:rPr>
              <a:t> </a:t>
            </a:r>
            <a:r>
              <a:rPr lang="hu-HU" dirty="0" err="1" smtClean="0">
                <a:solidFill>
                  <a:schemeClr val="accent4"/>
                </a:solidFill>
              </a:rPr>
              <a:t>Directory</a:t>
            </a:r>
            <a:r>
              <a:rPr lang="hu-HU" dirty="0" smtClean="0">
                <a:solidFill>
                  <a:schemeClr val="accent4"/>
                </a:solidFill>
              </a:rPr>
              <a:t> </a:t>
            </a:r>
            <a:r>
              <a:rPr lang="hu-HU" dirty="0" err="1" smtClean="0">
                <a:solidFill>
                  <a:schemeClr val="accent4"/>
                </a:solidFill>
              </a:rPr>
              <a:t>Federation</a:t>
            </a:r>
            <a:r>
              <a:rPr lang="hu-HU" dirty="0" smtClean="0">
                <a:solidFill>
                  <a:schemeClr val="accent4"/>
                </a:solidFill>
              </a:rPr>
              <a:t> </a:t>
            </a:r>
            <a:r>
              <a:rPr lang="hu-HU" dirty="0" err="1" smtClean="0">
                <a:solidFill>
                  <a:schemeClr val="accent4"/>
                </a:solidFill>
              </a:rPr>
              <a:t>Services</a:t>
            </a:r>
            <a:endParaRPr lang="hu-HU" dirty="0" smtClean="0">
              <a:solidFill>
                <a:schemeClr val="accent4"/>
              </a:solidFill>
            </a:endParaRPr>
          </a:p>
          <a:p>
            <a:pPr lvl="1"/>
            <a:r>
              <a:rPr lang="hu-HU" dirty="0" smtClean="0"/>
              <a:t>Címtárak összekapcsolása más </a:t>
            </a:r>
            <a:r>
              <a:rPr lang="hu-HU" dirty="0" err="1" smtClean="0"/>
              <a:t>felhasználókezelővel</a:t>
            </a:r>
            <a:endParaRPr lang="hu-HU" dirty="0" smtClean="0"/>
          </a:p>
          <a:p>
            <a:r>
              <a:rPr lang="hu-HU" dirty="0" err="1" smtClean="0">
                <a:solidFill>
                  <a:schemeClr val="accent4"/>
                </a:solidFill>
              </a:rPr>
              <a:t>Active</a:t>
            </a:r>
            <a:r>
              <a:rPr lang="hu-HU" dirty="0" smtClean="0">
                <a:solidFill>
                  <a:schemeClr val="accent4"/>
                </a:solidFill>
              </a:rPr>
              <a:t> </a:t>
            </a:r>
            <a:r>
              <a:rPr lang="hu-HU" dirty="0" err="1" smtClean="0">
                <a:solidFill>
                  <a:schemeClr val="accent4"/>
                </a:solidFill>
              </a:rPr>
              <a:t>Directory</a:t>
            </a:r>
            <a:r>
              <a:rPr lang="hu-HU" dirty="0" smtClean="0">
                <a:solidFill>
                  <a:schemeClr val="accent4"/>
                </a:solidFill>
              </a:rPr>
              <a:t> </a:t>
            </a:r>
            <a:r>
              <a:rPr lang="hu-HU" dirty="0" err="1" smtClean="0">
                <a:solidFill>
                  <a:schemeClr val="accent4"/>
                </a:solidFill>
              </a:rPr>
              <a:t>Certificate</a:t>
            </a:r>
            <a:r>
              <a:rPr lang="hu-HU" dirty="0" smtClean="0">
                <a:solidFill>
                  <a:schemeClr val="accent4"/>
                </a:solidFill>
              </a:rPr>
              <a:t> </a:t>
            </a:r>
            <a:r>
              <a:rPr lang="hu-HU" dirty="0" err="1" smtClean="0">
                <a:solidFill>
                  <a:schemeClr val="accent4"/>
                </a:solidFill>
              </a:rPr>
              <a:t>Services</a:t>
            </a:r>
            <a:endParaRPr lang="hu-HU" dirty="0" smtClean="0">
              <a:solidFill>
                <a:schemeClr val="accent4"/>
              </a:solidFill>
            </a:endParaRPr>
          </a:p>
          <a:p>
            <a:pPr lvl="1"/>
            <a:r>
              <a:rPr lang="hu-HU" dirty="0" smtClean="0"/>
              <a:t>Tanúsítványok kiállítása, központi kezelése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Active Directory Lightweight Directory Services</a:t>
            </a:r>
            <a:endParaRPr lang="hu-HU" dirty="0" smtClean="0">
              <a:solidFill>
                <a:schemeClr val="accent4"/>
              </a:solidFill>
            </a:endParaRPr>
          </a:p>
          <a:p>
            <a:pPr lvl="1"/>
            <a:r>
              <a:rPr lang="hu-HU" dirty="0" smtClean="0"/>
              <a:t>Saját alkalmazásunk adatainak tárolása a címtárban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 felépítése</a:t>
            </a:r>
          </a:p>
          <a:p>
            <a:endParaRPr lang="hu-HU" dirty="0" smtClean="0"/>
          </a:p>
          <a:p>
            <a:r>
              <a:rPr lang="hu-HU" b="1" dirty="0" smtClean="0"/>
              <a:t>Központosított felügyelet és jogosultságkezelés</a:t>
            </a:r>
          </a:p>
          <a:p>
            <a:endParaRPr lang="hu-HU" dirty="0" smtClean="0"/>
          </a:p>
          <a:p>
            <a:r>
              <a:rPr lang="hu-HU" dirty="0" smtClean="0"/>
              <a:t>AD elérése programozottan</a:t>
            </a:r>
          </a:p>
          <a:p>
            <a:endParaRPr lang="hu-HU" dirty="0" smtClean="0"/>
          </a:p>
          <a:p>
            <a:r>
              <a:rPr lang="hu-HU" dirty="0" smtClean="0"/>
              <a:t>Kitekintés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Központosított jogosultság kezelés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gépen beállítottam a böngészőt, vírusirtót…</a:t>
            </a:r>
          </a:p>
          <a:p>
            <a:pPr lvl="1"/>
            <a:r>
              <a:rPr lang="hu-HU" dirty="0" smtClean="0"/>
              <a:t>Mi lesz a többi 10-zel??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Megoldás:</a:t>
            </a:r>
          </a:p>
          <a:p>
            <a:pPr lvl="1"/>
            <a:r>
              <a:rPr lang="hu-HU" dirty="0" smtClean="0"/>
              <a:t>Kézzel végigmegyek mindegyiken: 1000 gép esetén?</a:t>
            </a:r>
          </a:p>
          <a:p>
            <a:pPr lvl="1"/>
            <a:r>
              <a:rPr lang="hu-HU" dirty="0" smtClean="0"/>
              <a:t>Script: aktuális állapot, frissítés?</a:t>
            </a:r>
          </a:p>
          <a:p>
            <a:pPr lvl="1"/>
            <a:r>
              <a:rPr lang="hu-HU" dirty="0" smtClean="0"/>
              <a:t>Központi tárolás, érvényesítés, lekérdezés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Csoportházirend (Group Policy)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Windowsos gépek adminisztrálásához alap</a:t>
            </a:r>
          </a:p>
          <a:p>
            <a:r>
              <a:rPr lang="hu-HU" dirty="0" smtClean="0"/>
              <a:t>~3200 beállítás</a:t>
            </a:r>
          </a:p>
          <a:p>
            <a:pPr lvl="1"/>
            <a:r>
              <a:rPr lang="hu-HU" dirty="0" smtClean="0"/>
              <a:t>start menü elemei, IE honlap…</a:t>
            </a:r>
          </a:p>
          <a:p>
            <a:r>
              <a:rPr lang="hu-HU" dirty="0" smtClean="0"/>
              <a:t>Kötelezően érvényre jutó beállítások</a:t>
            </a:r>
          </a:p>
          <a:p>
            <a:r>
              <a:rPr lang="hu-HU" dirty="0" smtClean="0"/>
              <a:t>Helyi rendszergazda nem tudja felülbírálni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707156"/>
            <a:ext cx="5072098" cy="265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Csoportházirend fajtái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Számítógép szintű</a:t>
            </a:r>
          </a:p>
          <a:p>
            <a:pPr lvl="1"/>
            <a:r>
              <a:rPr lang="hu-HU" dirty="0" smtClean="0"/>
              <a:t>SW telepítés, tűzfal, Windows Update…</a:t>
            </a:r>
          </a:p>
          <a:p>
            <a:r>
              <a:rPr lang="hu-HU" dirty="0" smtClean="0"/>
              <a:t>Felhasználó szintű</a:t>
            </a:r>
          </a:p>
          <a:p>
            <a:pPr lvl="1"/>
            <a:r>
              <a:rPr lang="hu-HU" dirty="0" smtClean="0"/>
              <a:t>mappa átirányítás, képernyő beállítás, nyomtatók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Beépített: szoftver telepítés, biztonsági beállítás…</a:t>
            </a:r>
          </a:p>
          <a:p>
            <a:r>
              <a:rPr lang="hu-HU" dirty="0" smtClean="0"/>
              <a:t>Felügyeleti sablon (</a:t>
            </a:r>
            <a:r>
              <a:rPr lang="hu-HU" dirty="0" err="1" smtClean="0"/>
              <a:t>admx</a:t>
            </a:r>
            <a:r>
              <a:rPr lang="hu-HU" dirty="0" smtClean="0"/>
              <a:t> fájl): kiegészítések</a:t>
            </a:r>
          </a:p>
          <a:p>
            <a:endParaRPr lang="hu-HU" dirty="0" smtClean="0"/>
          </a:p>
          <a:p>
            <a:r>
              <a:rPr lang="hu-HU" dirty="0" smtClean="0"/>
              <a:t>Policy vs. </a:t>
            </a:r>
            <a:r>
              <a:rPr lang="hu-HU" dirty="0" err="1" smtClean="0"/>
              <a:t>Preferences</a:t>
            </a:r>
            <a:r>
              <a:rPr lang="hu-HU" dirty="0" smtClean="0"/>
              <a:t> (Server 2008 óta)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Csoportházirend kiértékelés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3"/>
            <a:ext cx="8858312" cy="1285884"/>
          </a:xfrm>
        </p:spPr>
        <p:txBody>
          <a:bodyPr/>
          <a:lstStyle/>
          <a:p>
            <a:r>
              <a:rPr lang="hu-HU" dirty="0" smtClean="0"/>
              <a:t>Házirend: örökölhető, felül </a:t>
            </a:r>
            <a:r>
              <a:rPr lang="hu-HU" dirty="0" err="1" smtClean="0"/>
              <a:t>definálható</a:t>
            </a:r>
            <a:endParaRPr lang="hu-HU" dirty="0" smtClean="0"/>
          </a:p>
          <a:p>
            <a:r>
              <a:rPr lang="hu-HU" dirty="0" smtClean="0"/>
              <a:t>Tipikus értékek: Igen / Nem / </a:t>
            </a:r>
            <a:r>
              <a:rPr lang="hu-HU" dirty="0" err="1" smtClean="0"/>
              <a:t>Nem</a:t>
            </a:r>
            <a:r>
              <a:rPr lang="hu-HU" dirty="0" smtClean="0"/>
              <a:t> definiált</a:t>
            </a:r>
          </a:p>
          <a:p>
            <a:endParaRPr lang="hu-H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214554"/>
            <a:ext cx="4208019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artalom helye 2"/>
          <p:cNvSpPr txBox="1">
            <a:spLocks/>
          </p:cNvSpPr>
          <p:nvPr/>
        </p:nvSpPr>
        <p:spPr>
          <a:xfrm>
            <a:off x="4572000" y="2357430"/>
            <a:ext cx="4143436" cy="3714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Helyi szintű házirend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hu-HU" sz="3200" dirty="0" smtClean="0"/>
              <a:t>Telephely szintű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Tartomány szintű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hu-HU" sz="3200" noProof="0" dirty="0" smtClean="0"/>
              <a:t>OU szintű (legalsóbb szintű felé)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Egyenes összekötő nyíllal 8"/>
          <p:cNvCxnSpPr/>
          <p:nvPr/>
        </p:nvCxnSpPr>
        <p:spPr>
          <a:xfrm rot="5400000">
            <a:off x="7428726" y="3714752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Group Policy Management </a:t>
            </a:r>
            <a:r>
              <a:rPr lang="hu-HU" dirty="0" err="1" smtClean="0"/>
              <a:t>Console</a:t>
            </a:r>
            <a:endParaRPr lang="hu-HU" dirty="0" smtClean="0"/>
          </a:p>
          <a:p>
            <a:pPr lvl="1"/>
            <a:r>
              <a:rPr lang="hu-HU" dirty="0" smtClean="0"/>
              <a:t>szerkesztés</a:t>
            </a:r>
          </a:p>
          <a:p>
            <a:pPr lvl="1"/>
            <a:r>
              <a:rPr lang="hu-HU" dirty="0" smtClean="0"/>
              <a:t>eredő házirend</a:t>
            </a:r>
          </a:p>
          <a:p>
            <a:r>
              <a:rPr lang="hu-HU" dirty="0" smtClean="0"/>
              <a:t>Group Policy </a:t>
            </a:r>
            <a:r>
              <a:rPr lang="hu-HU" dirty="0" err="1" smtClean="0"/>
              <a:t>Settings</a:t>
            </a:r>
            <a:r>
              <a:rPr lang="hu-HU" dirty="0" smtClean="0"/>
              <a:t> </a:t>
            </a:r>
            <a:r>
              <a:rPr lang="hu-HU" dirty="0" err="1" smtClean="0"/>
              <a:t>Reference</a:t>
            </a:r>
            <a:r>
              <a:rPr lang="hu-HU" dirty="0" smtClean="0"/>
              <a:t> XLS</a:t>
            </a:r>
          </a:p>
          <a:p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Csoportházirend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3433763"/>
            <a:ext cx="88106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Group Policy Management </a:t>
            </a:r>
            <a:r>
              <a:rPr lang="hu-HU" dirty="0" err="1" smtClean="0"/>
              <a:t>Console</a:t>
            </a:r>
            <a:endParaRPr lang="hu-HU" dirty="0" smtClean="0"/>
          </a:p>
          <a:p>
            <a:pPr lvl="1"/>
            <a:r>
              <a:rPr lang="hu-HU" dirty="0" smtClean="0"/>
              <a:t>Keresés (Angol billentyűzetkiosztás legyen!)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Beállítások:</a:t>
            </a:r>
          </a:p>
          <a:p>
            <a:pPr lvl="1"/>
            <a:r>
              <a:rPr lang="hu-HU" dirty="0" smtClean="0"/>
              <a:t>Számítógép szintű: tűzfal bekapcsolása (helyi gépről nem kapcsolható ki)</a:t>
            </a:r>
          </a:p>
          <a:p>
            <a:pPr lvl="1"/>
            <a:r>
              <a:rPr lang="hu-HU" dirty="0" smtClean="0"/>
              <a:t>Felhasználó: profil méret korlátozás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Frissítés: </a:t>
            </a:r>
          </a:p>
          <a:p>
            <a:pPr lvl="1"/>
            <a:r>
              <a:rPr lang="hu-HU" dirty="0" err="1" smtClean="0"/>
              <a:t>gpupdate</a:t>
            </a:r>
            <a:r>
              <a:rPr lang="hu-HU" dirty="0" smtClean="0"/>
              <a:t> /</a:t>
            </a:r>
            <a:r>
              <a:rPr lang="hu-HU" dirty="0" err="1" smtClean="0"/>
              <a:t>force</a:t>
            </a:r>
            <a:endParaRPr lang="hu-HU" dirty="0" smtClean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Csoportházirend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előző részek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Modellezés</a:t>
            </a:r>
          </a:p>
          <a:p>
            <a:endParaRPr lang="hu-HU" dirty="0" smtClean="0"/>
          </a:p>
          <a:p>
            <a:r>
              <a:rPr lang="hu-HU" dirty="0" smtClean="0"/>
              <a:t>Központosított </a:t>
            </a:r>
            <a:r>
              <a:rPr lang="hu-HU" dirty="0" err="1" smtClean="0"/>
              <a:t>felhasználókezelés</a:t>
            </a:r>
            <a:r>
              <a:rPr lang="hu-HU" dirty="0" smtClean="0"/>
              <a:t>, címtárak</a:t>
            </a:r>
          </a:p>
          <a:p>
            <a:pPr lvl="1"/>
            <a:r>
              <a:rPr lang="hu-HU" dirty="0" smtClean="0"/>
              <a:t>LDAP</a:t>
            </a:r>
          </a:p>
          <a:p>
            <a:pPr lvl="1"/>
            <a:r>
              <a:rPr lang="hu-HU" b="1" dirty="0" err="1" smtClean="0"/>
              <a:t>Active</a:t>
            </a:r>
            <a:r>
              <a:rPr lang="hu-HU" b="1" dirty="0" smtClean="0"/>
              <a:t> </a:t>
            </a:r>
            <a:r>
              <a:rPr lang="hu-HU" b="1" dirty="0" err="1" smtClean="0"/>
              <a:t>Directory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Saját GP készítése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Csoportházirend: XML leíró (ADMX fájl)</a:t>
            </a:r>
          </a:p>
          <a:p>
            <a:pPr>
              <a:buNone/>
            </a:pP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hu-HU" sz="20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policy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NoAutoUpdate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" </a:t>
            </a:r>
            <a:r>
              <a:rPr lang="hu-HU" sz="20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User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" </a:t>
            </a:r>
            <a:r>
              <a:rPr lang="hu-HU" sz="20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key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="Software\Microsoft\Windows\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CurrentVersion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\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Policies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\Explorer" </a:t>
            </a:r>
            <a:r>
              <a:rPr lang="hu-HU" sz="20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valueName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NoAutoUpdate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"&gt;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	&lt;</a:t>
            </a:r>
            <a:r>
              <a:rPr lang="hu-HU" sz="20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enabledValue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&gt;&lt;</a:t>
            </a:r>
            <a:r>
              <a:rPr lang="hu-HU" sz="20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decimal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value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="1" /&gt;&lt;/</a:t>
            </a:r>
            <a:r>
              <a:rPr lang="hu-HU" sz="20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enabledValue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&lt;/</a:t>
            </a:r>
            <a:r>
              <a:rPr lang="hu-HU" sz="20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policy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&gt;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 smtClean="0"/>
          </a:p>
          <a:p>
            <a:r>
              <a:rPr lang="hu-HU" dirty="0" smtClean="0"/>
              <a:t>Saját alkalmazásunkhoz is készíthető ilyen</a:t>
            </a:r>
          </a:p>
          <a:p>
            <a:pPr lvl="1"/>
            <a:r>
              <a:rPr lang="hu-HU" dirty="0" smtClean="0"/>
              <a:t>Nagyvállalati környezetben erősen ajánlott</a:t>
            </a:r>
          </a:p>
          <a:p>
            <a:r>
              <a:rPr lang="hu-HU" dirty="0" smtClean="0"/>
              <a:t>Pl. </a:t>
            </a:r>
            <a:r>
              <a:rPr lang="hu-HU" dirty="0" err="1" smtClean="0">
                <a:hlinkClick r:id="rId3"/>
              </a:rPr>
              <a:t>Lenovo</a:t>
            </a:r>
            <a:r>
              <a:rPr lang="hu-HU" dirty="0" smtClean="0">
                <a:hlinkClick r:id="rId3"/>
              </a:rPr>
              <a:t> System Update </a:t>
            </a:r>
            <a:r>
              <a:rPr lang="hu-HU" dirty="0" err="1" smtClean="0">
                <a:hlinkClick r:id="rId3"/>
              </a:rPr>
              <a:t>Administrator</a:t>
            </a:r>
            <a:r>
              <a:rPr lang="hu-HU" dirty="0" smtClean="0">
                <a:hlinkClick r:id="rId3"/>
              </a:rPr>
              <a:t> </a:t>
            </a:r>
            <a:r>
              <a:rPr lang="hu-HU" dirty="0" err="1" smtClean="0">
                <a:hlinkClick r:id="rId3"/>
              </a:rPr>
              <a:t>Tools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 felépítése</a:t>
            </a:r>
          </a:p>
          <a:p>
            <a:endParaRPr lang="hu-HU" dirty="0" smtClean="0"/>
          </a:p>
          <a:p>
            <a:r>
              <a:rPr lang="hu-HU" dirty="0" smtClean="0"/>
              <a:t>Központosított felügyelet és jogosultságkezelés</a:t>
            </a:r>
          </a:p>
          <a:p>
            <a:endParaRPr lang="hu-HU" dirty="0" smtClean="0"/>
          </a:p>
          <a:p>
            <a:r>
              <a:rPr lang="hu-HU" b="1" dirty="0" smtClean="0"/>
              <a:t>AD elérése programozottan</a:t>
            </a:r>
          </a:p>
          <a:p>
            <a:endParaRPr lang="hu-HU" dirty="0" smtClean="0"/>
          </a:p>
          <a:p>
            <a:r>
              <a:rPr lang="hu-HU" dirty="0" smtClean="0"/>
              <a:t>Kitekintés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 elérése programozottan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ds</a:t>
            </a:r>
            <a:r>
              <a:rPr lang="hu-HU" dirty="0" smtClean="0"/>
              <a:t>* parancsok (pl. </a:t>
            </a:r>
            <a:r>
              <a:rPr lang="hu-HU" dirty="0" err="1" smtClean="0"/>
              <a:t>dsadd</a:t>
            </a:r>
            <a:r>
              <a:rPr lang="hu-HU" dirty="0" smtClean="0"/>
              <a:t>, </a:t>
            </a:r>
            <a:r>
              <a:rPr lang="hu-HU" dirty="0" err="1" smtClean="0"/>
              <a:t>dsquery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Egyszerű műveletek</a:t>
            </a:r>
          </a:p>
          <a:p>
            <a:r>
              <a:rPr lang="hu-HU" dirty="0" smtClean="0"/>
              <a:t>Tetszőleges LDAP kliens</a:t>
            </a:r>
          </a:p>
          <a:p>
            <a:pPr lvl="1"/>
            <a:r>
              <a:rPr lang="hu-HU" dirty="0" smtClean="0"/>
              <a:t>Pl. Java-s kliensek is</a:t>
            </a:r>
          </a:p>
          <a:p>
            <a:endParaRPr lang="hu-HU" dirty="0" smtClean="0"/>
          </a:p>
          <a:p>
            <a:r>
              <a:rPr lang="hu-HU" dirty="0" smtClean="0"/>
              <a:t>.NET interfészek</a:t>
            </a:r>
          </a:p>
          <a:p>
            <a:pPr lvl="1"/>
            <a:r>
              <a:rPr lang="hu-HU" dirty="0" err="1" smtClean="0">
                <a:hlinkClick r:id="rId3"/>
              </a:rPr>
              <a:t>System.DirectoryServices</a:t>
            </a:r>
            <a:r>
              <a:rPr lang="hu-HU" dirty="0" smtClean="0"/>
              <a:t> névtér osztályai</a:t>
            </a:r>
          </a:p>
          <a:p>
            <a:r>
              <a:rPr lang="hu-HU" dirty="0" err="1" smtClean="0"/>
              <a:t>PowerShell</a:t>
            </a:r>
            <a:endParaRPr lang="hu-HU" dirty="0" smtClean="0"/>
          </a:p>
          <a:p>
            <a:pPr lvl="1"/>
            <a:r>
              <a:rPr lang="hu-HU" dirty="0" smtClean="0"/>
              <a:t>AD Service </a:t>
            </a:r>
            <a:r>
              <a:rPr lang="hu-HU" dirty="0" err="1" smtClean="0"/>
              <a:t>Interface</a:t>
            </a:r>
            <a:r>
              <a:rPr lang="hu-HU" dirty="0" smtClean="0"/>
              <a:t> (ADSI)</a:t>
            </a:r>
          </a:p>
          <a:p>
            <a:pPr lvl="1"/>
            <a:r>
              <a:rPr lang="hu-HU" dirty="0" err="1" smtClean="0">
                <a:hlinkClick r:id="rId4"/>
              </a:rPr>
              <a:t>Active</a:t>
            </a:r>
            <a:r>
              <a:rPr lang="hu-HU" dirty="0" smtClean="0">
                <a:hlinkClick r:id="rId4"/>
              </a:rPr>
              <a:t> </a:t>
            </a:r>
            <a:r>
              <a:rPr lang="hu-HU" dirty="0" err="1" smtClean="0">
                <a:hlinkClick r:id="rId4"/>
              </a:rPr>
              <a:t>Directory</a:t>
            </a:r>
            <a:r>
              <a:rPr lang="hu-HU" dirty="0" smtClean="0">
                <a:hlinkClick r:id="rId4"/>
              </a:rPr>
              <a:t> </a:t>
            </a:r>
            <a:r>
              <a:rPr lang="hu-HU" dirty="0" err="1" smtClean="0">
                <a:hlinkClick r:id="rId4"/>
              </a:rPr>
              <a:t>module</a:t>
            </a:r>
            <a:r>
              <a:rPr lang="hu-HU" dirty="0" smtClean="0">
                <a:hlinkClick r:id="rId4"/>
              </a:rPr>
              <a:t> </a:t>
            </a:r>
            <a:r>
              <a:rPr lang="hu-HU" dirty="0" smtClean="0"/>
              <a:t>(Windows Server 2008 R2)</a:t>
            </a:r>
          </a:p>
          <a:p>
            <a:pPr lvl="1"/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2071678"/>
            <a:ext cx="3446381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ds</a:t>
            </a:r>
            <a:r>
              <a:rPr lang="hu-HU" dirty="0" smtClean="0"/>
              <a:t>* parancsok </a:t>
            </a:r>
          </a:p>
          <a:p>
            <a:pPr lvl="1"/>
            <a:r>
              <a:rPr lang="hu-HU" dirty="0" err="1" smtClean="0"/>
              <a:t>dsadd</a:t>
            </a:r>
            <a:endParaRPr lang="hu-HU" dirty="0" smtClean="0"/>
          </a:p>
          <a:p>
            <a:pPr lvl="1"/>
            <a:r>
              <a:rPr lang="hu-HU" dirty="0" err="1" smtClean="0"/>
              <a:t>dsget</a:t>
            </a:r>
            <a:endParaRPr lang="hu-HU" dirty="0" smtClean="0"/>
          </a:p>
          <a:p>
            <a:pPr lvl="1"/>
            <a:r>
              <a:rPr lang="hu-HU" dirty="0" err="1" smtClean="0"/>
              <a:t>dsmod</a:t>
            </a:r>
            <a:endParaRPr lang="hu-HU" dirty="0" smtClean="0"/>
          </a:p>
          <a:p>
            <a:pPr lvl="1"/>
            <a:r>
              <a:rPr lang="hu-HU" dirty="0" err="1" smtClean="0"/>
              <a:t>dsmove</a:t>
            </a:r>
            <a:endParaRPr lang="hu-HU" dirty="0" smtClean="0"/>
          </a:p>
          <a:p>
            <a:pPr lvl="1"/>
            <a:r>
              <a:rPr lang="hu-HU" dirty="0" err="1" smtClean="0"/>
              <a:t>dsquery</a:t>
            </a:r>
            <a:endParaRPr lang="hu-HU" dirty="0" smtClean="0"/>
          </a:p>
          <a:p>
            <a:pPr lvl="1"/>
            <a:r>
              <a:rPr lang="hu-HU" dirty="0" err="1" smtClean="0"/>
              <a:t>dsrm</a:t>
            </a:r>
            <a:endParaRPr lang="hu-HU" dirty="0" smtClean="0"/>
          </a:p>
          <a:p>
            <a:r>
              <a:rPr lang="hu-HU" dirty="0" smtClean="0"/>
              <a:t>pl. </a:t>
            </a:r>
            <a:r>
              <a:rPr lang="hu-HU" dirty="0" err="1" smtClean="0"/>
              <a:t>dsquery</a:t>
            </a:r>
            <a:r>
              <a:rPr lang="hu-HU" dirty="0" smtClean="0"/>
              <a:t> </a:t>
            </a:r>
            <a:r>
              <a:rPr lang="hu-HU" dirty="0" err="1" smtClean="0"/>
              <a:t>user</a:t>
            </a:r>
            <a:endParaRPr lang="hu-HU" dirty="0" smtClean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Parancssori kezelés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+ ADSI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LDAP objektum lekérése: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PS C:\&gt; </a:t>
            </a:r>
            <a:r>
              <a:rPr lang="hu-HU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$root</a:t>
            </a:r>
            <a:r>
              <a:rPr lang="hu-HU" sz="2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= [ADSI]</a:t>
            </a:r>
            <a:r>
              <a:rPr lang="hu-HU" sz="2000" dirty="0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"" </a:t>
            </a:r>
            <a:r>
              <a:rPr lang="hu-HU" sz="2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hu-HU" sz="20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binds</a:t>
            </a:r>
            <a:r>
              <a:rPr lang="hu-HU" sz="2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to</a:t>
            </a:r>
            <a:r>
              <a:rPr lang="hu-HU" sz="2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default</a:t>
            </a:r>
            <a:r>
              <a:rPr lang="hu-HU" sz="20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domain</a:t>
            </a:r>
            <a:endParaRPr lang="hu-HU" sz="2000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PS C:\&gt; </a:t>
            </a:r>
            <a:r>
              <a:rPr lang="hu-HU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$root</a:t>
            </a:r>
            <a:r>
              <a:rPr lang="hu-HU" sz="2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distinguishedName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: {DC=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thefamily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DC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=local}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Path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          : LDAP://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dc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thefamily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dc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=local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…</a:t>
            </a:r>
            <a:endParaRPr lang="hu-HU" sz="2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Objektum módosítása: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$don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= [ADSI]</a:t>
            </a:r>
            <a:r>
              <a:rPr lang="en-US" sz="2000" dirty="0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"LDAP://CN=Vito </a:t>
            </a:r>
            <a:r>
              <a:rPr lang="en-US" sz="2000" dirty="0" err="1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Mascarpone,OU</a:t>
            </a:r>
            <a:r>
              <a:rPr lang="en-US" sz="2000" dirty="0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=Executive,</a:t>
            </a:r>
            <a:r>
              <a:rPr lang="hu-HU" sz="2000" dirty="0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hu-HU" sz="2000" dirty="0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dirty="0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OU=</a:t>
            </a:r>
            <a:r>
              <a:rPr lang="en-US" sz="2000" dirty="0" err="1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Staff,DC</a:t>
            </a:r>
            <a:r>
              <a:rPr lang="en-US" sz="2000" dirty="0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sz="2000" dirty="0" err="1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thefamily,DC</a:t>
            </a:r>
            <a:r>
              <a:rPr lang="en-US" sz="2000" dirty="0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=local"</a:t>
            </a:r>
            <a:endParaRPr lang="hu-HU" sz="2000" dirty="0" smtClean="0">
              <a:solidFill>
                <a:schemeClr val="accent4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don.Description</a:t>
            </a:r>
            <a:r>
              <a:rPr lang="en-US" sz="2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= "the Don of the family"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$don.SetInfo</a:t>
            </a:r>
            <a:r>
              <a:rPr lang="hu-HU" sz="2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hu-HU" dirty="0" smtClean="0"/>
              <a:t>Bevezető: </a:t>
            </a:r>
            <a:r>
              <a:rPr lang="hu-HU" dirty="0" err="1" smtClean="0">
                <a:hlinkClick r:id="rId3"/>
              </a:rPr>
              <a:t>Working</a:t>
            </a:r>
            <a:r>
              <a:rPr lang="hu-HU" dirty="0" smtClean="0">
                <a:hlinkClick r:id="rId3"/>
              </a:rPr>
              <a:t> </a:t>
            </a:r>
            <a:r>
              <a:rPr lang="hu-HU" dirty="0" err="1" smtClean="0">
                <a:hlinkClick r:id="rId3"/>
              </a:rPr>
              <a:t>with</a:t>
            </a:r>
            <a:r>
              <a:rPr lang="hu-HU" dirty="0" smtClean="0">
                <a:hlinkClick r:id="rId3"/>
              </a:rPr>
              <a:t> </a:t>
            </a:r>
            <a:r>
              <a:rPr lang="hu-HU" dirty="0" err="1" smtClean="0">
                <a:hlinkClick r:id="rId3"/>
              </a:rPr>
              <a:t>Active</a:t>
            </a:r>
            <a:r>
              <a:rPr lang="hu-HU" dirty="0" smtClean="0">
                <a:hlinkClick r:id="rId3"/>
              </a:rPr>
              <a:t> </a:t>
            </a:r>
            <a:r>
              <a:rPr lang="hu-HU" dirty="0" err="1" smtClean="0">
                <a:hlinkClick r:id="rId3"/>
              </a:rPr>
              <a:t>Directory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Keresés LDAP címtárban</a:t>
            </a:r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1979712" y="1412776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1115616" y="2167896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2708176" y="2160290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829196" y="2234691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539552" y="2996952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1403648" y="2989829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2132112" y="2989829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2915816" y="2989829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251520" y="4005064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917560" y="4005064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1771146" y="4005064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2708176" y="3927497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3362703" y="3895966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3995936" y="3927497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9" name="Egyenes összekötő 18"/>
          <p:cNvCxnSpPr>
            <a:stCxn id="4" idx="3"/>
            <a:endCxn id="5" idx="7"/>
          </p:cNvCxnSpPr>
          <p:nvPr/>
        </p:nvCxnSpPr>
        <p:spPr>
          <a:xfrm flipH="1">
            <a:off x="1361467" y="1658627"/>
            <a:ext cx="660426" cy="5514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>
            <a:stCxn id="4" idx="5"/>
            <a:endCxn id="6" idx="0"/>
          </p:cNvCxnSpPr>
          <p:nvPr/>
        </p:nvCxnSpPr>
        <p:spPr>
          <a:xfrm>
            <a:off x="2225563" y="1658627"/>
            <a:ext cx="626629" cy="5016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>
            <a:stCxn id="4" idx="4"/>
            <a:endCxn id="7" idx="1"/>
          </p:cNvCxnSpPr>
          <p:nvPr/>
        </p:nvCxnSpPr>
        <p:spPr>
          <a:xfrm flipH="1">
            <a:off x="1871377" y="1700808"/>
            <a:ext cx="252351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>
            <a:stCxn id="5" idx="3"/>
          </p:cNvCxnSpPr>
          <p:nvPr/>
        </p:nvCxnSpPr>
        <p:spPr>
          <a:xfrm flipH="1">
            <a:off x="710817" y="2413747"/>
            <a:ext cx="446980" cy="5665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>
            <a:stCxn id="5" idx="5"/>
            <a:endCxn id="9" idx="0"/>
          </p:cNvCxnSpPr>
          <p:nvPr/>
        </p:nvCxnSpPr>
        <p:spPr>
          <a:xfrm>
            <a:off x="1361467" y="2413747"/>
            <a:ext cx="186197" cy="5760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>
            <a:stCxn id="6" idx="4"/>
            <a:endCxn id="10" idx="0"/>
          </p:cNvCxnSpPr>
          <p:nvPr/>
        </p:nvCxnSpPr>
        <p:spPr>
          <a:xfrm flipH="1">
            <a:off x="2276128" y="2448322"/>
            <a:ext cx="576064" cy="5415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>
            <a:stCxn id="6" idx="5"/>
            <a:endCxn id="11" idx="0"/>
          </p:cNvCxnSpPr>
          <p:nvPr/>
        </p:nvCxnSpPr>
        <p:spPr>
          <a:xfrm>
            <a:off x="2954027" y="2406141"/>
            <a:ext cx="105805" cy="5836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>
            <a:stCxn id="8" idx="3"/>
            <a:endCxn id="12" idx="0"/>
          </p:cNvCxnSpPr>
          <p:nvPr/>
        </p:nvCxnSpPr>
        <p:spPr>
          <a:xfrm flipH="1">
            <a:off x="395536" y="3242803"/>
            <a:ext cx="186197" cy="7622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>
            <a:stCxn id="8" idx="5"/>
            <a:endCxn id="13" idx="0"/>
          </p:cNvCxnSpPr>
          <p:nvPr/>
        </p:nvCxnSpPr>
        <p:spPr>
          <a:xfrm>
            <a:off x="785403" y="3242803"/>
            <a:ext cx="276173" cy="7622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>
            <a:stCxn id="10" idx="3"/>
            <a:endCxn id="14" idx="0"/>
          </p:cNvCxnSpPr>
          <p:nvPr/>
        </p:nvCxnSpPr>
        <p:spPr>
          <a:xfrm flipH="1">
            <a:off x="1915162" y="3235680"/>
            <a:ext cx="259131" cy="7693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>
            <a:stCxn id="15" idx="0"/>
            <a:endCxn id="11" idx="3"/>
          </p:cNvCxnSpPr>
          <p:nvPr/>
        </p:nvCxnSpPr>
        <p:spPr>
          <a:xfrm flipV="1">
            <a:off x="2852192" y="3235680"/>
            <a:ext cx="105805" cy="6918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>
            <a:stCxn id="11" idx="4"/>
            <a:endCxn id="16" idx="0"/>
          </p:cNvCxnSpPr>
          <p:nvPr/>
        </p:nvCxnSpPr>
        <p:spPr>
          <a:xfrm>
            <a:off x="3059832" y="3277861"/>
            <a:ext cx="446887" cy="618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>
            <a:stCxn id="11" idx="5"/>
            <a:endCxn id="17" idx="0"/>
          </p:cNvCxnSpPr>
          <p:nvPr/>
        </p:nvCxnSpPr>
        <p:spPr>
          <a:xfrm>
            <a:off x="3161667" y="3235680"/>
            <a:ext cx="978285" cy="6918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Szövegdoboz 67"/>
          <p:cNvSpPr txBox="1"/>
          <p:nvPr/>
        </p:nvSpPr>
        <p:spPr>
          <a:xfrm>
            <a:off x="5004048" y="126876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SearchRoot</a:t>
            </a:r>
            <a:r>
              <a:rPr lang="hu-HU" sz="2400" dirty="0" smtClean="0"/>
              <a:t>: honnan</a:t>
            </a:r>
            <a:endParaRPr lang="hu-HU" sz="2400" dirty="0"/>
          </a:p>
        </p:txBody>
      </p:sp>
      <p:cxnSp>
        <p:nvCxnSpPr>
          <p:cNvPr id="70" name="Egyenes összekötő nyíllal 69"/>
          <p:cNvCxnSpPr/>
          <p:nvPr/>
        </p:nvCxnSpPr>
        <p:spPr>
          <a:xfrm flipH="1">
            <a:off x="3161667" y="1556792"/>
            <a:ext cx="1770373" cy="6532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2" name="Szövegdoboz 71"/>
          <p:cNvSpPr txBox="1"/>
          <p:nvPr/>
        </p:nvSpPr>
        <p:spPr>
          <a:xfrm>
            <a:off x="5076056" y="198884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PageSize</a:t>
            </a:r>
            <a:r>
              <a:rPr lang="hu-HU" sz="2400" dirty="0" smtClean="0"/>
              <a:t>: hány elemet</a:t>
            </a:r>
            <a:endParaRPr lang="hu-HU" sz="2400" dirty="0"/>
          </a:p>
        </p:txBody>
      </p:sp>
      <p:sp>
        <p:nvSpPr>
          <p:cNvPr id="73" name="Szövegdoboz 72"/>
          <p:cNvSpPr txBox="1"/>
          <p:nvPr/>
        </p:nvSpPr>
        <p:spPr>
          <a:xfrm>
            <a:off x="5096196" y="2749454"/>
            <a:ext cx="37242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Scope</a:t>
            </a:r>
            <a:r>
              <a:rPr lang="hu-HU" sz="2400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hu-HU" sz="2400" dirty="0" err="1" smtClean="0"/>
              <a:t>Base</a:t>
            </a:r>
            <a:r>
              <a:rPr lang="hu-HU" sz="2400" dirty="0" smtClean="0"/>
              <a:t>: csak az az egy elem</a:t>
            </a:r>
          </a:p>
          <a:p>
            <a:pPr marL="342900" indent="-342900">
              <a:buFontTx/>
              <a:buChar char="-"/>
            </a:pPr>
            <a:r>
              <a:rPr lang="hu-HU" sz="2400" dirty="0" err="1" smtClean="0"/>
              <a:t>OneLevel</a:t>
            </a:r>
            <a:r>
              <a:rPr lang="hu-HU" sz="2400" dirty="0" smtClean="0"/>
              <a:t>: gyerek közt</a:t>
            </a:r>
          </a:p>
          <a:p>
            <a:pPr marL="342900" indent="-342900">
              <a:buFontTx/>
              <a:buChar char="-"/>
            </a:pPr>
            <a:r>
              <a:rPr lang="hu-HU" sz="2400" dirty="0" err="1" smtClean="0"/>
              <a:t>Subtree</a:t>
            </a:r>
            <a:r>
              <a:rPr lang="hu-HU" sz="2400" dirty="0" smtClean="0"/>
              <a:t>: teljes részfa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07370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2" grpId="0"/>
      <p:bldP spid="7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Keresés LDAP címtárban</a:t>
            </a:r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1979712" y="1412776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1115616" y="2167896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2708176" y="2160290"/>
            <a:ext cx="288032" cy="28803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829196" y="2234691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539552" y="2996952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1403648" y="2989829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2132112" y="2989829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2915816" y="2989829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251520" y="4005064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917560" y="4005064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1771146" y="4005064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2708176" y="3927497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3362703" y="3895966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3995936" y="3927497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9" name="Egyenes összekötő 18"/>
          <p:cNvCxnSpPr>
            <a:stCxn id="4" idx="3"/>
            <a:endCxn id="5" idx="7"/>
          </p:cNvCxnSpPr>
          <p:nvPr/>
        </p:nvCxnSpPr>
        <p:spPr>
          <a:xfrm flipH="1">
            <a:off x="1361467" y="1658627"/>
            <a:ext cx="660426" cy="5514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>
            <a:stCxn id="4" idx="5"/>
            <a:endCxn id="6" idx="0"/>
          </p:cNvCxnSpPr>
          <p:nvPr/>
        </p:nvCxnSpPr>
        <p:spPr>
          <a:xfrm>
            <a:off x="2225563" y="1658627"/>
            <a:ext cx="626629" cy="5016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>
            <a:stCxn id="4" idx="4"/>
            <a:endCxn id="7" idx="1"/>
          </p:cNvCxnSpPr>
          <p:nvPr/>
        </p:nvCxnSpPr>
        <p:spPr>
          <a:xfrm flipH="1">
            <a:off x="1871377" y="1700808"/>
            <a:ext cx="252351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>
            <a:stCxn id="5" idx="3"/>
          </p:cNvCxnSpPr>
          <p:nvPr/>
        </p:nvCxnSpPr>
        <p:spPr>
          <a:xfrm flipH="1">
            <a:off x="710817" y="2413747"/>
            <a:ext cx="446980" cy="5665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>
            <a:stCxn id="5" idx="5"/>
            <a:endCxn id="9" idx="0"/>
          </p:cNvCxnSpPr>
          <p:nvPr/>
        </p:nvCxnSpPr>
        <p:spPr>
          <a:xfrm>
            <a:off x="1361467" y="2413747"/>
            <a:ext cx="186197" cy="5760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>
            <a:stCxn id="6" idx="4"/>
            <a:endCxn id="10" idx="0"/>
          </p:cNvCxnSpPr>
          <p:nvPr/>
        </p:nvCxnSpPr>
        <p:spPr>
          <a:xfrm flipH="1">
            <a:off x="2276128" y="2448322"/>
            <a:ext cx="576064" cy="5415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>
            <a:stCxn id="6" idx="5"/>
            <a:endCxn id="11" idx="0"/>
          </p:cNvCxnSpPr>
          <p:nvPr/>
        </p:nvCxnSpPr>
        <p:spPr>
          <a:xfrm>
            <a:off x="2954027" y="2406141"/>
            <a:ext cx="105805" cy="5836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>
            <a:stCxn id="8" idx="3"/>
            <a:endCxn id="12" idx="0"/>
          </p:cNvCxnSpPr>
          <p:nvPr/>
        </p:nvCxnSpPr>
        <p:spPr>
          <a:xfrm flipH="1">
            <a:off x="395536" y="3242803"/>
            <a:ext cx="186197" cy="7622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>
            <a:stCxn id="8" idx="5"/>
            <a:endCxn id="13" idx="0"/>
          </p:cNvCxnSpPr>
          <p:nvPr/>
        </p:nvCxnSpPr>
        <p:spPr>
          <a:xfrm>
            <a:off x="785403" y="3242803"/>
            <a:ext cx="276173" cy="7622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>
            <a:stCxn id="10" idx="3"/>
            <a:endCxn id="14" idx="0"/>
          </p:cNvCxnSpPr>
          <p:nvPr/>
        </p:nvCxnSpPr>
        <p:spPr>
          <a:xfrm flipH="1">
            <a:off x="1915162" y="3235680"/>
            <a:ext cx="259131" cy="7693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>
            <a:stCxn id="15" idx="0"/>
            <a:endCxn id="11" idx="3"/>
          </p:cNvCxnSpPr>
          <p:nvPr/>
        </p:nvCxnSpPr>
        <p:spPr>
          <a:xfrm flipV="1">
            <a:off x="2852192" y="3235680"/>
            <a:ext cx="105805" cy="6918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>
            <a:stCxn id="11" idx="4"/>
            <a:endCxn id="16" idx="0"/>
          </p:cNvCxnSpPr>
          <p:nvPr/>
        </p:nvCxnSpPr>
        <p:spPr>
          <a:xfrm>
            <a:off x="3059832" y="3277861"/>
            <a:ext cx="446887" cy="618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>
            <a:stCxn id="11" idx="5"/>
            <a:endCxn id="17" idx="0"/>
          </p:cNvCxnSpPr>
          <p:nvPr/>
        </p:nvCxnSpPr>
        <p:spPr>
          <a:xfrm>
            <a:off x="3161667" y="3235680"/>
            <a:ext cx="978285" cy="6918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Szövegdoboz 67"/>
          <p:cNvSpPr txBox="1"/>
          <p:nvPr/>
        </p:nvSpPr>
        <p:spPr>
          <a:xfrm>
            <a:off x="5004048" y="126876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SearchRoot</a:t>
            </a:r>
            <a:r>
              <a:rPr lang="hu-HU" sz="2400" dirty="0" smtClean="0"/>
              <a:t>: honnan</a:t>
            </a:r>
            <a:endParaRPr lang="hu-HU" sz="2400" dirty="0"/>
          </a:p>
        </p:txBody>
      </p:sp>
      <p:cxnSp>
        <p:nvCxnSpPr>
          <p:cNvPr id="70" name="Egyenes összekötő nyíllal 69"/>
          <p:cNvCxnSpPr/>
          <p:nvPr/>
        </p:nvCxnSpPr>
        <p:spPr>
          <a:xfrm flipH="1">
            <a:off x="3161667" y="1556792"/>
            <a:ext cx="1770373" cy="6532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2" name="Szövegdoboz 71"/>
          <p:cNvSpPr txBox="1"/>
          <p:nvPr/>
        </p:nvSpPr>
        <p:spPr>
          <a:xfrm>
            <a:off x="5076056" y="198884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PageSize</a:t>
            </a:r>
            <a:r>
              <a:rPr lang="hu-HU" sz="2400" dirty="0" smtClean="0"/>
              <a:t>: hány elemet</a:t>
            </a:r>
            <a:endParaRPr lang="hu-HU" sz="2400" dirty="0"/>
          </a:p>
        </p:txBody>
      </p:sp>
      <p:sp>
        <p:nvSpPr>
          <p:cNvPr id="73" name="Szövegdoboz 72"/>
          <p:cNvSpPr txBox="1"/>
          <p:nvPr/>
        </p:nvSpPr>
        <p:spPr>
          <a:xfrm>
            <a:off x="5096196" y="2749454"/>
            <a:ext cx="37242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Scope</a:t>
            </a:r>
            <a:r>
              <a:rPr lang="hu-HU" sz="2400" dirty="0" smtClean="0"/>
              <a:t>: mik között</a:t>
            </a:r>
          </a:p>
          <a:p>
            <a:pPr marL="342900" indent="-342900">
              <a:buFontTx/>
              <a:buChar char="-"/>
            </a:pPr>
            <a:r>
              <a:rPr lang="hu-HU" sz="2400" dirty="0" err="1" smtClean="0">
                <a:solidFill>
                  <a:schemeClr val="accent2"/>
                </a:solidFill>
              </a:rPr>
              <a:t>Base</a:t>
            </a:r>
            <a:r>
              <a:rPr lang="hu-HU" sz="2400" dirty="0" smtClean="0">
                <a:solidFill>
                  <a:schemeClr val="accent2"/>
                </a:solidFill>
              </a:rPr>
              <a:t>: csak az az egy elem</a:t>
            </a:r>
          </a:p>
          <a:p>
            <a:pPr marL="342900" indent="-342900">
              <a:buFontTx/>
              <a:buChar char="-"/>
            </a:pPr>
            <a:r>
              <a:rPr lang="hu-HU" sz="2400" dirty="0" err="1" smtClean="0"/>
              <a:t>OneLevel</a:t>
            </a:r>
            <a:r>
              <a:rPr lang="hu-HU" sz="2400" dirty="0" smtClean="0"/>
              <a:t>: gyerek közt</a:t>
            </a:r>
          </a:p>
          <a:p>
            <a:pPr marL="342900" indent="-342900">
              <a:buFontTx/>
              <a:buChar char="-"/>
            </a:pPr>
            <a:r>
              <a:rPr lang="hu-HU" sz="2400" dirty="0" err="1" smtClean="0"/>
              <a:t>Subtree</a:t>
            </a:r>
            <a:r>
              <a:rPr lang="hu-HU" sz="2400" dirty="0" smtClean="0"/>
              <a:t>: teljes részfa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01225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Keresés LDAP címtárban</a:t>
            </a:r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1979712" y="1412776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1115616" y="2167896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2708176" y="2160290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829196" y="2234691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539552" y="2996952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1403648" y="2989829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2132112" y="2989829"/>
            <a:ext cx="288032" cy="28803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2915816" y="2989829"/>
            <a:ext cx="288032" cy="28803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251520" y="4005064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917560" y="4005064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1771146" y="4005064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2708176" y="3927497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3362703" y="3895966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3995936" y="3927497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9" name="Egyenes összekötő 18"/>
          <p:cNvCxnSpPr>
            <a:stCxn id="4" idx="3"/>
            <a:endCxn id="5" idx="7"/>
          </p:cNvCxnSpPr>
          <p:nvPr/>
        </p:nvCxnSpPr>
        <p:spPr>
          <a:xfrm flipH="1">
            <a:off x="1361467" y="1658627"/>
            <a:ext cx="660426" cy="5514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>
            <a:stCxn id="4" idx="5"/>
            <a:endCxn id="6" idx="0"/>
          </p:cNvCxnSpPr>
          <p:nvPr/>
        </p:nvCxnSpPr>
        <p:spPr>
          <a:xfrm>
            <a:off x="2225563" y="1658627"/>
            <a:ext cx="626629" cy="5016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>
            <a:stCxn id="4" idx="4"/>
            <a:endCxn id="7" idx="1"/>
          </p:cNvCxnSpPr>
          <p:nvPr/>
        </p:nvCxnSpPr>
        <p:spPr>
          <a:xfrm flipH="1">
            <a:off x="1871377" y="1700808"/>
            <a:ext cx="252351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>
            <a:stCxn id="5" idx="3"/>
          </p:cNvCxnSpPr>
          <p:nvPr/>
        </p:nvCxnSpPr>
        <p:spPr>
          <a:xfrm flipH="1">
            <a:off x="710817" y="2413747"/>
            <a:ext cx="446980" cy="5665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>
            <a:stCxn id="5" idx="5"/>
            <a:endCxn id="9" idx="0"/>
          </p:cNvCxnSpPr>
          <p:nvPr/>
        </p:nvCxnSpPr>
        <p:spPr>
          <a:xfrm>
            <a:off x="1361467" y="2413747"/>
            <a:ext cx="186197" cy="5760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>
            <a:stCxn id="6" idx="4"/>
            <a:endCxn id="10" idx="0"/>
          </p:cNvCxnSpPr>
          <p:nvPr/>
        </p:nvCxnSpPr>
        <p:spPr>
          <a:xfrm flipH="1">
            <a:off x="2276128" y="2448322"/>
            <a:ext cx="576064" cy="5415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>
            <a:stCxn id="6" idx="5"/>
            <a:endCxn id="11" idx="0"/>
          </p:cNvCxnSpPr>
          <p:nvPr/>
        </p:nvCxnSpPr>
        <p:spPr>
          <a:xfrm>
            <a:off x="2954027" y="2406141"/>
            <a:ext cx="105805" cy="5836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>
            <a:stCxn id="8" idx="3"/>
            <a:endCxn id="12" idx="0"/>
          </p:cNvCxnSpPr>
          <p:nvPr/>
        </p:nvCxnSpPr>
        <p:spPr>
          <a:xfrm flipH="1">
            <a:off x="395536" y="3242803"/>
            <a:ext cx="186197" cy="7622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>
            <a:stCxn id="8" idx="5"/>
            <a:endCxn id="13" idx="0"/>
          </p:cNvCxnSpPr>
          <p:nvPr/>
        </p:nvCxnSpPr>
        <p:spPr>
          <a:xfrm>
            <a:off x="785403" y="3242803"/>
            <a:ext cx="276173" cy="7622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>
            <a:stCxn id="10" idx="3"/>
            <a:endCxn id="14" idx="0"/>
          </p:cNvCxnSpPr>
          <p:nvPr/>
        </p:nvCxnSpPr>
        <p:spPr>
          <a:xfrm flipH="1">
            <a:off x="1915162" y="3235680"/>
            <a:ext cx="259131" cy="7693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>
            <a:stCxn id="15" idx="0"/>
            <a:endCxn id="11" idx="3"/>
          </p:cNvCxnSpPr>
          <p:nvPr/>
        </p:nvCxnSpPr>
        <p:spPr>
          <a:xfrm flipV="1">
            <a:off x="2852192" y="3235680"/>
            <a:ext cx="105805" cy="6918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>
            <a:stCxn id="11" idx="4"/>
            <a:endCxn id="16" idx="0"/>
          </p:cNvCxnSpPr>
          <p:nvPr/>
        </p:nvCxnSpPr>
        <p:spPr>
          <a:xfrm>
            <a:off x="3059832" y="3277861"/>
            <a:ext cx="446887" cy="618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>
            <a:stCxn id="11" idx="5"/>
            <a:endCxn id="17" idx="0"/>
          </p:cNvCxnSpPr>
          <p:nvPr/>
        </p:nvCxnSpPr>
        <p:spPr>
          <a:xfrm>
            <a:off x="3161667" y="3235680"/>
            <a:ext cx="978285" cy="6918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Szövegdoboz 67"/>
          <p:cNvSpPr txBox="1"/>
          <p:nvPr/>
        </p:nvSpPr>
        <p:spPr>
          <a:xfrm>
            <a:off x="5004048" y="126876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SearchRoot</a:t>
            </a:r>
            <a:r>
              <a:rPr lang="hu-HU" sz="2400" dirty="0" smtClean="0"/>
              <a:t>: honnan</a:t>
            </a:r>
            <a:endParaRPr lang="hu-HU" sz="2400" dirty="0"/>
          </a:p>
        </p:txBody>
      </p:sp>
      <p:cxnSp>
        <p:nvCxnSpPr>
          <p:cNvPr id="70" name="Egyenes összekötő nyíllal 69"/>
          <p:cNvCxnSpPr/>
          <p:nvPr/>
        </p:nvCxnSpPr>
        <p:spPr>
          <a:xfrm flipH="1">
            <a:off x="3161667" y="1556792"/>
            <a:ext cx="1770373" cy="6532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2" name="Szövegdoboz 71"/>
          <p:cNvSpPr txBox="1"/>
          <p:nvPr/>
        </p:nvSpPr>
        <p:spPr>
          <a:xfrm>
            <a:off x="5076056" y="198884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PageSize</a:t>
            </a:r>
            <a:r>
              <a:rPr lang="hu-HU" sz="2400" dirty="0" smtClean="0"/>
              <a:t>: hány elemet</a:t>
            </a:r>
            <a:endParaRPr lang="hu-HU" sz="2400" dirty="0"/>
          </a:p>
        </p:txBody>
      </p:sp>
      <p:sp>
        <p:nvSpPr>
          <p:cNvPr id="73" name="Szövegdoboz 72"/>
          <p:cNvSpPr txBox="1"/>
          <p:nvPr/>
        </p:nvSpPr>
        <p:spPr>
          <a:xfrm>
            <a:off x="5096196" y="2749454"/>
            <a:ext cx="37242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Scope</a:t>
            </a:r>
            <a:r>
              <a:rPr lang="hu-HU" sz="2400" dirty="0" smtClean="0"/>
              <a:t>: </a:t>
            </a:r>
            <a:r>
              <a:rPr lang="hu-HU" sz="2400" dirty="0"/>
              <a:t>mik között</a:t>
            </a:r>
            <a:endParaRPr lang="hu-HU" sz="2400" dirty="0" smtClean="0"/>
          </a:p>
          <a:p>
            <a:pPr marL="342900" indent="-342900">
              <a:buFontTx/>
              <a:buChar char="-"/>
            </a:pPr>
            <a:r>
              <a:rPr lang="hu-HU" sz="2400" dirty="0" err="1" smtClean="0"/>
              <a:t>Base</a:t>
            </a:r>
            <a:r>
              <a:rPr lang="hu-HU" sz="2400" dirty="0" smtClean="0"/>
              <a:t>: csak az az egy elem</a:t>
            </a:r>
          </a:p>
          <a:p>
            <a:pPr marL="342900" indent="-342900">
              <a:buFontTx/>
              <a:buChar char="-"/>
            </a:pPr>
            <a:r>
              <a:rPr lang="hu-HU" sz="2400" dirty="0" err="1" smtClean="0">
                <a:solidFill>
                  <a:schemeClr val="accent2"/>
                </a:solidFill>
              </a:rPr>
              <a:t>OneLevel</a:t>
            </a:r>
            <a:r>
              <a:rPr lang="hu-HU" sz="2400" dirty="0" smtClean="0">
                <a:solidFill>
                  <a:schemeClr val="accent2"/>
                </a:solidFill>
              </a:rPr>
              <a:t>: gyerek közt</a:t>
            </a:r>
          </a:p>
          <a:p>
            <a:pPr marL="342900" indent="-342900">
              <a:buFontTx/>
              <a:buChar char="-"/>
            </a:pPr>
            <a:r>
              <a:rPr lang="hu-HU" sz="2400" dirty="0" err="1" smtClean="0"/>
              <a:t>Subtree</a:t>
            </a:r>
            <a:r>
              <a:rPr lang="hu-HU" sz="2400" dirty="0" smtClean="0"/>
              <a:t>: teljes részfa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58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Keresés LDAP címtárban</a:t>
            </a:r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1979712" y="1412776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1115616" y="2167896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2708176" y="2160290"/>
            <a:ext cx="288032" cy="28803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829196" y="2234691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539552" y="2996952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1403648" y="2989829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2132112" y="2989829"/>
            <a:ext cx="288032" cy="28803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2915816" y="2989829"/>
            <a:ext cx="288032" cy="28803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251520" y="4005064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917560" y="4005064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1771146" y="4005064"/>
            <a:ext cx="288032" cy="28803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2708176" y="3927497"/>
            <a:ext cx="288032" cy="28803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3362703" y="3895966"/>
            <a:ext cx="288032" cy="28803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3995936" y="3927497"/>
            <a:ext cx="288032" cy="28803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9" name="Egyenes összekötő 18"/>
          <p:cNvCxnSpPr>
            <a:stCxn id="4" idx="3"/>
            <a:endCxn id="5" idx="7"/>
          </p:cNvCxnSpPr>
          <p:nvPr/>
        </p:nvCxnSpPr>
        <p:spPr>
          <a:xfrm flipH="1">
            <a:off x="1361467" y="1658627"/>
            <a:ext cx="660426" cy="5514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>
            <a:stCxn id="4" idx="5"/>
            <a:endCxn id="6" idx="0"/>
          </p:cNvCxnSpPr>
          <p:nvPr/>
        </p:nvCxnSpPr>
        <p:spPr>
          <a:xfrm>
            <a:off x="2225563" y="1658627"/>
            <a:ext cx="626629" cy="5016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>
            <a:stCxn id="4" idx="4"/>
            <a:endCxn id="7" idx="1"/>
          </p:cNvCxnSpPr>
          <p:nvPr/>
        </p:nvCxnSpPr>
        <p:spPr>
          <a:xfrm flipH="1">
            <a:off x="1871377" y="1700808"/>
            <a:ext cx="252351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>
            <a:stCxn id="5" idx="3"/>
          </p:cNvCxnSpPr>
          <p:nvPr/>
        </p:nvCxnSpPr>
        <p:spPr>
          <a:xfrm flipH="1">
            <a:off x="710817" y="2413747"/>
            <a:ext cx="446980" cy="5665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>
            <a:stCxn id="5" idx="5"/>
            <a:endCxn id="9" idx="0"/>
          </p:cNvCxnSpPr>
          <p:nvPr/>
        </p:nvCxnSpPr>
        <p:spPr>
          <a:xfrm>
            <a:off x="1361467" y="2413747"/>
            <a:ext cx="186197" cy="5760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>
            <a:stCxn id="6" idx="4"/>
            <a:endCxn id="10" idx="0"/>
          </p:cNvCxnSpPr>
          <p:nvPr/>
        </p:nvCxnSpPr>
        <p:spPr>
          <a:xfrm flipH="1">
            <a:off x="2276128" y="2448322"/>
            <a:ext cx="576064" cy="5415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>
            <a:stCxn id="6" idx="5"/>
            <a:endCxn id="11" idx="0"/>
          </p:cNvCxnSpPr>
          <p:nvPr/>
        </p:nvCxnSpPr>
        <p:spPr>
          <a:xfrm>
            <a:off x="2954027" y="2406141"/>
            <a:ext cx="105805" cy="5836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>
            <a:stCxn id="8" idx="3"/>
            <a:endCxn id="12" idx="0"/>
          </p:cNvCxnSpPr>
          <p:nvPr/>
        </p:nvCxnSpPr>
        <p:spPr>
          <a:xfrm flipH="1">
            <a:off x="395536" y="3242803"/>
            <a:ext cx="186197" cy="7622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>
            <a:stCxn id="8" idx="5"/>
            <a:endCxn id="13" idx="0"/>
          </p:cNvCxnSpPr>
          <p:nvPr/>
        </p:nvCxnSpPr>
        <p:spPr>
          <a:xfrm>
            <a:off x="785403" y="3242803"/>
            <a:ext cx="276173" cy="7622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>
            <a:stCxn id="10" idx="3"/>
            <a:endCxn id="14" idx="0"/>
          </p:cNvCxnSpPr>
          <p:nvPr/>
        </p:nvCxnSpPr>
        <p:spPr>
          <a:xfrm flipH="1">
            <a:off x="1915162" y="3235680"/>
            <a:ext cx="259131" cy="7693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>
            <a:stCxn id="15" idx="0"/>
            <a:endCxn id="11" idx="3"/>
          </p:cNvCxnSpPr>
          <p:nvPr/>
        </p:nvCxnSpPr>
        <p:spPr>
          <a:xfrm flipV="1">
            <a:off x="2852192" y="3235680"/>
            <a:ext cx="105805" cy="6918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>
            <a:stCxn id="11" idx="4"/>
            <a:endCxn id="16" idx="0"/>
          </p:cNvCxnSpPr>
          <p:nvPr/>
        </p:nvCxnSpPr>
        <p:spPr>
          <a:xfrm>
            <a:off x="3059832" y="3277861"/>
            <a:ext cx="446887" cy="618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>
            <a:stCxn id="11" idx="5"/>
            <a:endCxn id="17" idx="0"/>
          </p:cNvCxnSpPr>
          <p:nvPr/>
        </p:nvCxnSpPr>
        <p:spPr>
          <a:xfrm>
            <a:off x="3161667" y="3235680"/>
            <a:ext cx="978285" cy="6918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Szövegdoboz 67"/>
          <p:cNvSpPr txBox="1"/>
          <p:nvPr/>
        </p:nvSpPr>
        <p:spPr>
          <a:xfrm>
            <a:off x="5004048" y="126876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SearchRoot</a:t>
            </a:r>
            <a:r>
              <a:rPr lang="hu-HU" sz="2400" dirty="0" smtClean="0"/>
              <a:t>: honnan</a:t>
            </a:r>
            <a:endParaRPr lang="hu-HU" sz="2400" dirty="0"/>
          </a:p>
        </p:txBody>
      </p:sp>
      <p:cxnSp>
        <p:nvCxnSpPr>
          <p:cNvPr id="70" name="Egyenes összekötő nyíllal 69"/>
          <p:cNvCxnSpPr/>
          <p:nvPr/>
        </p:nvCxnSpPr>
        <p:spPr>
          <a:xfrm flipH="1">
            <a:off x="3161667" y="1556792"/>
            <a:ext cx="1770373" cy="6532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2" name="Szövegdoboz 71"/>
          <p:cNvSpPr txBox="1"/>
          <p:nvPr/>
        </p:nvSpPr>
        <p:spPr>
          <a:xfrm>
            <a:off x="5076056" y="198884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PageSize</a:t>
            </a:r>
            <a:r>
              <a:rPr lang="hu-HU" sz="2400" dirty="0" smtClean="0"/>
              <a:t>: hány elemet</a:t>
            </a:r>
            <a:endParaRPr lang="hu-HU" sz="2400" dirty="0"/>
          </a:p>
        </p:txBody>
      </p:sp>
      <p:sp>
        <p:nvSpPr>
          <p:cNvPr id="73" name="Szövegdoboz 72"/>
          <p:cNvSpPr txBox="1"/>
          <p:nvPr/>
        </p:nvSpPr>
        <p:spPr>
          <a:xfrm>
            <a:off x="5096196" y="2749454"/>
            <a:ext cx="37242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Scope</a:t>
            </a:r>
            <a:r>
              <a:rPr lang="hu-HU" sz="2400" dirty="0" smtClean="0"/>
              <a:t>: </a:t>
            </a:r>
            <a:r>
              <a:rPr lang="hu-HU" sz="2400" dirty="0"/>
              <a:t>mik között</a:t>
            </a:r>
            <a:endParaRPr lang="hu-HU" sz="2400" dirty="0" smtClean="0"/>
          </a:p>
          <a:p>
            <a:pPr marL="342900" indent="-342900">
              <a:buFontTx/>
              <a:buChar char="-"/>
            </a:pPr>
            <a:r>
              <a:rPr lang="hu-HU" sz="2400" dirty="0" err="1" smtClean="0"/>
              <a:t>Base</a:t>
            </a:r>
            <a:r>
              <a:rPr lang="hu-HU" sz="2400" dirty="0" smtClean="0"/>
              <a:t>: csak az az egy elem</a:t>
            </a:r>
          </a:p>
          <a:p>
            <a:pPr marL="342900" indent="-342900">
              <a:buFontTx/>
              <a:buChar char="-"/>
            </a:pPr>
            <a:r>
              <a:rPr lang="hu-HU" sz="2400" dirty="0" err="1" smtClean="0"/>
              <a:t>OneLevel</a:t>
            </a:r>
            <a:r>
              <a:rPr lang="hu-HU" sz="2400" dirty="0" smtClean="0"/>
              <a:t>: gyerek közt</a:t>
            </a:r>
          </a:p>
          <a:p>
            <a:pPr marL="342900" indent="-342900">
              <a:buFontTx/>
              <a:buChar char="-"/>
            </a:pPr>
            <a:r>
              <a:rPr lang="hu-HU" sz="2400" dirty="0" err="1" smtClean="0">
                <a:solidFill>
                  <a:schemeClr val="accent2"/>
                </a:solidFill>
              </a:rPr>
              <a:t>Subtree</a:t>
            </a:r>
            <a:r>
              <a:rPr lang="hu-HU" sz="2400" dirty="0" smtClean="0">
                <a:solidFill>
                  <a:schemeClr val="accent2"/>
                </a:solidFill>
              </a:rPr>
              <a:t>: teljes részfa</a:t>
            </a:r>
            <a:endParaRPr lang="hu-HU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Keresés LDAP címtárban</a:t>
            </a:r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1979712" y="1412776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1115616" y="2167896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2708176" y="2160290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829196" y="2234691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539552" y="2996952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1403648" y="2989829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2132112" y="2989829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2915816" y="2989829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251520" y="4005064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917560" y="4005064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1771146" y="4005064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5" name="Ellipszis 14"/>
          <p:cNvSpPr/>
          <p:nvPr/>
        </p:nvSpPr>
        <p:spPr>
          <a:xfrm>
            <a:off x="2708176" y="3927497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6" name="Ellipszis 15"/>
          <p:cNvSpPr/>
          <p:nvPr/>
        </p:nvSpPr>
        <p:spPr>
          <a:xfrm>
            <a:off x="3362703" y="3895966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3995936" y="3927497"/>
            <a:ext cx="288032" cy="288032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9" name="Egyenes összekötő 18"/>
          <p:cNvCxnSpPr>
            <a:stCxn id="4" idx="3"/>
            <a:endCxn id="5" idx="7"/>
          </p:cNvCxnSpPr>
          <p:nvPr/>
        </p:nvCxnSpPr>
        <p:spPr>
          <a:xfrm flipH="1">
            <a:off x="1361467" y="1658627"/>
            <a:ext cx="660426" cy="5514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>
            <a:stCxn id="4" idx="5"/>
            <a:endCxn id="6" idx="0"/>
          </p:cNvCxnSpPr>
          <p:nvPr/>
        </p:nvCxnSpPr>
        <p:spPr>
          <a:xfrm>
            <a:off x="2225563" y="1658627"/>
            <a:ext cx="626629" cy="5016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>
            <a:stCxn id="4" idx="4"/>
            <a:endCxn id="7" idx="1"/>
          </p:cNvCxnSpPr>
          <p:nvPr/>
        </p:nvCxnSpPr>
        <p:spPr>
          <a:xfrm flipH="1">
            <a:off x="1871377" y="1700808"/>
            <a:ext cx="252351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>
            <a:stCxn id="5" idx="3"/>
          </p:cNvCxnSpPr>
          <p:nvPr/>
        </p:nvCxnSpPr>
        <p:spPr>
          <a:xfrm flipH="1">
            <a:off x="710817" y="2413747"/>
            <a:ext cx="446980" cy="5665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>
            <a:stCxn id="5" idx="5"/>
            <a:endCxn id="9" idx="0"/>
          </p:cNvCxnSpPr>
          <p:nvPr/>
        </p:nvCxnSpPr>
        <p:spPr>
          <a:xfrm>
            <a:off x="1361467" y="2413747"/>
            <a:ext cx="186197" cy="5760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>
            <a:stCxn id="6" idx="4"/>
            <a:endCxn id="10" idx="0"/>
          </p:cNvCxnSpPr>
          <p:nvPr/>
        </p:nvCxnSpPr>
        <p:spPr>
          <a:xfrm flipH="1">
            <a:off x="2276128" y="2448322"/>
            <a:ext cx="576064" cy="5415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>
            <a:stCxn id="6" idx="5"/>
            <a:endCxn id="11" idx="0"/>
          </p:cNvCxnSpPr>
          <p:nvPr/>
        </p:nvCxnSpPr>
        <p:spPr>
          <a:xfrm>
            <a:off x="2954027" y="2406141"/>
            <a:ext cx="105805" cy="5836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>
            <a:stCxn id="8" idx="3"/>
            <a:endCxn id="12" idx="0"/>
          </p:cNvCxnSpPr>
          <p:nvPr/>
        </p:nvCxnSpPr>
        <p:spPr>
          <a:xfrm flipH="1">
            <a:off x="395536" y="3242803"/>
            <a:ext cx="186197" cy="7622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>
            <a:stCxn id="8" idx="5"/>
            <a:endCxn id="13" idx="0"/>
          </p:cNvCxnSpPr>
          <p:nvPr/>
        </p:nvCxnSpPr>
        <p:spPr>
          <a:xfrm>
            <a:off x="785403" y="3242803"/>
            <a:ext cx="276173" cy="7622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>
            <a:stCxn id="10" idx="3"/>
            <a:endCxn id="14" idx="0"/>
          </p:cNvCxnSpPr>
          <p:nvPr/>
        </p:nvCxnSpPr>
        <p:spPr>
          <a:xfrm flipH="1">
            <a:off x="1915162" y="3235680"/>
            <a:ext cx="259131" cy="7693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>
            <a:stCxn id="15" idx="0"/>
            <a:endCxn id="11" idx="3"/>
          </p:cNvCxnSpPr>
          <p:nvPr/>
        </p:nvCxnSpPr>
        <p:spPr>
          <a:xfrm flipV="1">
            <a:off x="2852192" y="3235680"/>
            <a:ext cx="105805" cy="6918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>
            <a:stCxn id="11" idx="4"/>
            <a:endCxn id="16" idx="0"/>
          </p:cNvCxnSpPr>
          <p:nvPr/>
        </p:nvCxnSpPr>
        <p:spPr>
          <a:xfrm>
            <a:off x="3059832" y="3277861"/>
            <a:ext cx="446887" cy="618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>
            <a:stCxn id="11" idx="5"/>
            <a:endCxn id="17" idx="0"/>
          </p:cNvCxnSpPr>
          <p:nvPr/>
        </p:nvCxnSpPr>
        <p:spPr>
          <a:xfrm>
            <a:off x="3161667" y="3235680"/>
            <a:ext cx="978285" cy="6918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Szövegdoboz 67"/>
          <p:cNvSpPr txBox="1"/>
          <p:nvPr/>
        </p:nvSpPr>
        <p:spPr>
          <a:xfrm>
            <a:off x="5004048" y="126876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SearchRoot</a:t>
            </a:r>
            <a:r>
              <a:rPr lang="hu-HU" sz="2400" dirty="0" smtClean="0"/>
              <a:t>: honnan</a:t>
            </a:r>
            <a:endParaRPr lang="hu-HU" sz="2400" dirty="0"/>
          </a:p>
        </p:txBody>
      </p:sp>
      <p:cxnSp>
        <p:nvCxnSpPr>
          <p:cNvPr id="70" name="Egyenes összekötő nyíllal 69"/>
          <p:cNvCxnSpPr/>
          <p:nvPr/>
        </p:nvCxnSpPr>
        <p:spPr>
          <a:xfrm flipH="1">
            <a:off x="3161667" y="1556792"/>
            <a:ext cx="1770373" cy="6532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2" name="Szövegdoboz 71"/>
          <p:cNvSpPr txBox="1"/>
          <p:nvPr/>
        </p:nvSpPr>
        <p:spPr>
          <a:xfrm>
            <a:off x="5076056" y="198884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PageSize</a:t>
            </a:r>
            <a:r>
              <a:rPr lang="hu-HU" sz="2400" dirty="0" smtClean="0"/>
              <a:t>: hány elemet</a:t>
            </a:r>
            <a:endParaRPr lang="hu-HU" sz="2400" dirty="0"/>
          </a:p>
        </p:txBody>
      </p:sp>
      <p:sp>
        <p:nvSpPr>
          <p:cNvPr id="73" name="Szövegdoboz 72"/>
          <p:cNvSpPr txBox="1"/>
          <p:nvPr/>
        </p:nvSpPr>
        <p:spPr>
          <a:xfrm>
            <a:off x="5096196" y="2749454"/>
            <a:ext cx="37242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Scope</a:t>
            </a:r>
            <a:r>
              <a:rPr lang="hu-HU" sz="2400" dirty="0" smtClean="0"/>
              <a:t>: </a:t>
            </a:r>
            <a:r>
              <a:rPr lang="hu-HU" sz="2400" dirty="0"/>
              <a:t>mik között</a:t>
            </a:r>
            <a:endParaRPr lang="hu-HU" sz="2400" dirty="0" smtClean="0"/>
          </a:p>
          <a:p>
            <a:pPr marL="342900" indent="-342900">
              <a:buFontTx/>
              <a:buChar char="-"/>
            </a:pPr>
            <a:r>
              <a:rPr lang="hu-HU" sz="2400" dirty="0" err="1" smtClean="0"/>
              <a:t>Base</a:t>
            </a:r>
            <a:r>
              <a:rPr lang="hu-HU" sz="2400" dirty="0" smtClean="0"/>
              <a:t>: csak az az egy elem</a:t>
            </a:r>
          </a:p>
          <a:p>
            <a:pPr marL="342900" indent="-342900">
              <a:buFontTx/>
              <a:buChar char="-"/>
            </a:pPr>
            <a:r>
              <a:rPr lang="hu-HU" sz="2400" dirty="0" err="1" smtClean="0"/>
              <a:t>OneLevel</a:t>
            </a:r>
            <a:r>
              <a:rPr lang="hu-HU" sz="2400" dirty="0" smtClean="0"/>
              <a:t>: gyerek közt</a:t>
            </a:r>
          </a:p>
          <a:p>
            <a:pPr marL="342900" indent="-342900">
              <a:buFontTx/>
              <a:buChar char="-"/>
            </a:pPr>
            <a:r>
              <a:rPr lang="hu-HU" sz="2400" dirty="0" err="1" smtClean="0"/>
              <a:t>Subtree</a:t>
            </a:r>
            <a:r>
              <a:rPr lang="hu-HU" sz="2400" dirty="0" smtClean="0"/>
              <a:t>: teljes részfa</a:t>
            </a:r>
            <a:endParaRPr lang="hu-HU" sz="2400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5228456" y="465313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Filter: mit keresünk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6727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42910" y="2786058"/>
            <a:ext cx="7920000" cy="1362075"/>
          </a:xfrm>
        </p:spPr>
        <p:txBody>
          <a:bodyPr/>
          <a:lstStyle/>
          <a:p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639052" y="4135207"/>
            <a:ext cx="7916400" cy="1817687"/>
          </a:xfrm>
          <a:ln>
            <a:solidFill>
              <a:schemeClr val="accent4"/>
            </a:solidFill>
          </a:ln>
        </p:spPr>
        <p:txBody>
          <a:bodyPr anchor="ctr">
            <a:normAutofit fontScale="92500" lnSpcReduction="10000"/>
          </a:bodyPr>
          <a:lstStyle/>
          <a:p>
            <a:pPr algn="l"/>
            <a:r>
              <a:rPr lang="hu-HU" b="1" dirty="0" smtClean="0"/>
              <a:t>Kibocsátó:</a:t>
            </a:r>
            <a:r>
              <a:rPr lang="hu-HU" dirty="0" smtClean="0"/>
              <a:t> 	(nem szabvány, </a:t>
            </a:r>
            <a:r>
              <a:rPr lang="hu-HU" dirty="0" err="1" smtClean="0"/>
              <a:t>LDAP-on</a:t>
            </a:r>
            <a:r>
              <a:rPr lang="hu-HU" dirty="0" smtClean="0"/>
              <a:t> alapuló egyedi megoldás)</a:t>
            </a:r>
          </a:p>
          <a:p>
            <a:pPr algn="l"/>
            <a:r>
              <a:rPr lang="hu-HU" b="1" dirty="0" smtClean="0"/>
              <a:t>Megalkotók:</a:t>
            </a:r>
            <a:r>
              <a:rPr lang="hu-HU" dirty="0" smtClean="0"/>
              <a:t> 	Microsoft</a:t>
            </a:r>
          </a:p>
          <a:p>
            <a:pPr algn="l"/>
            <a:r>
              <a:rPr lang="hu-HU" b="1" dirty="0" smtClean="0"/>
              <a:t>Verziók:</a:t>
            </a:r>
            <a:r>
              <a:rPr lang="hu-HU" dirty="0" smtClean="0"/>
              <a:t> 	Windows 2000-ben jelent meg, </a:t>
            </a:r>
            <a:br>
              <a:rPr lang="hu-HU" dirty="0" smtClean="0"/>
            </a:br>
            <a:r>
              <a:rPr lang="hu-HU" dirty="0" smtClean="0"/>
              <a:t>		aktuális: Windows Server 2008 R2</a:t>
            </a:r>
          </a:p>
          <a:p>
            <a:pPr algn="l"/>
            <a:r>
              <a:rPr lang="hu-HU" b="1" dirty="0" smtClean="0"/>
              <a:t>Cél:</a:t>
            </a:r>
            <a:r>
              <a:rPr lang="hu-HU" dirty="0" smtClean="0"/>
              <a:t> 		Központi címtár az infrastruktúrában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+ ADSI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Keresés: </a:t>
            </a:r>
          </a:p>
          <a:p>
            <a:pPr lvl="1"/>
            <a:r>
              <a:rPr lang="hu-HU" dirty="0" err="1" smtClean="0"/>
              <a:t>System.DirectoryServices.DirectorySearcher</a:t>
            </a:r>
            <a:endParaRPr lang="hu-HU" dirty="0" smtClean="0"/>
          </a:p>
          <a:p>
            <a:r>
              <a:rPr lang="hu-HU" dirty="0" smtClean="0"/>
              <a:t>Leírás: </a:t>
            </a:r>
          </a:p>
          <a:p>
            <a:pPr lvl="1"/>
            <a:r>
              <a:rPr lang="en-US" b="1" dirty="0" smtClean="0">
                <a:hlinkClick r:id="rId3"/>
              </a:rPr>
              <a:t>Searching Active Directory with Windows </a:t>
            </a:r>
            <a:r>
              <a:rPr lang="en-US" b="1" dirty="0" err="1" smtClean="0">
                <a:hlinkClick r:id="rId3"/>
              </a:rPr>
              <a:t>PowerShell</a:t>
            </a:r>
            <a:endParaRPr lang="en-US" b="1" dirty="0" smtClean="0"/>
          </a:p>
          <a:p>
            <a:endParaRPr lang="hu-HU" dirty="0" smtClean="0"/>
          </a:p>
          <a:p>
            <a:r>
              <a:rPr lang="hu-HU" dirty="0" smtClean="0"/>
              <a:t>Kereső kifejezés:</a:t>
            </a:r>
          </a:p>
          <a:p>
            <a:pPr lvl="1"/>
            <a:r>
              <a:rPr lang="hu-HU" dirty="0" smtClean="0"/>
              <a:t>Példa: (&amp;(</a:t>
            </a:r>
            <a:r>
              <a:rPr lang="hu-HU" dirty="0" err="1" smtClean="0"/>
              <a:t>cn</a:t>
            </a:r>
            <a:r>
              <a:rPr lang="hu-HU" dirty="0" smtClean="0"/>
              <a:t>=i*)(</a:t>
            </a:r>
            <a:r>
              <a:rPr lang="hu-HU" dirty="0" err="1" smtClean="0"/>
              <a:t>objectClass</a:t>
            </a:r>
            <a:r>
              <a:rPr lang="hu-HU" dirty="0" smtClean="0"/>
              <a:t>=</a:t>
            </a:r>
            <a:r>
              <a:rPr lang="hu-HU" dirty="0" err="1" smtClean="0"/>
              <a:t>group</a:t>
            </a:r>
            <a:r>
              <a:rPr lang="hu-HU" dirty="0" smtClean="0"/>
              <a:t>))</a:t>
            </a:r>
          </a:p>
          <a:p>
            <a:pPr lvl="1"/>
            <a:r>
              <a:rPr lang="hu-HU" dirty="0" smtClean="0"/>
              <a:t>Segítség: </a:t>
            </a:r>
            <a:r>
              <a:rPr lang="hu-HU" dirty="0" err="1" smtClean="0"/>
              <a:t>Sysinternals</a:t>
            </a:r>
            <a:r>
              <a:rPr lang="hu-HU" dirty="0" smtClean="0"/>
              <a:t> AD Explorer</a:t>
            </a:r>
          </a:p>
          <a:p>
            <a:pPr lvl="2"/>
            <a:r>
              <a:rPr lang="hu-HU" dirty="0" err="1" smtClean="0"/>
              <a:t>Search</a:t>
            </a:r>
            <a:r>
              <a:rPr lang="hu-HU" dirty="0" smtClean="0"/>
              <a:t> / </a:t>
            </a:r>
            <a:r>
              <a:rPr lang="hu-HU" dirty="0" err="1" smtClean="0"/>
              <a:t>Search</a:t>
            </a:r>
            <a:r>
              <a:rPr lang="hu-HU" dirty="0" smtClean="0"/>
              <a:t> </a:t>
            </a:r>
            <a:r>
              <a:rPr lang="hu-HU" dirty="0" err="1" smtClean="0"/>
              <a:t>Container</a:t>
            </a:r>
            <a:r>
              <a:rPr lang="hu-HU" dirty="0" smtClean="0"/>
              <a:t> -&gt; GUI a kifejezés megírásához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Keresés az </a:t>
            </a:r>
            <a:r>
              <a:rPr lang="hu-HU" dirty="0" err="1" smtClean="0"/>
              <a:t>AD-ben</a:t>
            </a:r>
            <a:r>
              <a:rPr lang="hu-HU" dirty="0" smtClean="0"/>
              <a:t> (ADSI)</a:t>
            </a:r>
            <a:endParaRPr lang="hu-HU" dirty="0"/>
          </a:p>
        </p:txBody>
      </p:sp>
      <p:sp>
        <p:nvSpPr>
          <p:cNvPr id="4" name="Tartalom helye 1"/>
          <p:cNvSpPr>
            <a:spLocks noGrp="1"/>
          </p:cNvSpPr>
          <p:nvPr>
            <p:ph idx="1"/>
          </p:nvPr>
        </p:nvSpPr>
        <p:spPr>
          <a:xfrm>
            <a:off x="117413" y="764704"/>
            <a:ext cx="9026587" cy="562184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$strFilter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"(&amp;(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=i*)(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objectClass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group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))"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$objDomain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[ADSI]"LDAP://DC=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thefamily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=local"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create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searcher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search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properties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$objSearcher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New-Object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System.DirectoryServices.DirectorySearcher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$objSearcher.SearchRoot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$objDomain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$objSearcher.PageSize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1000</a:t>
            </a: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$objSearcher.Filter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$strFilter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$objSearcher.SearchScope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"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Subtree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property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should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be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lower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case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!</a:t>
            </a: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$colProplist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"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", "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distinguishedname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$colPropList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| % {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$objSearcher.PropertiesToLoad.Add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($_) &gt;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search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matching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entries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the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LDAP</a:t>
            </a: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$colResults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$objSearcher.FindAll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write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out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results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$colResults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| % {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Name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: $($_.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Properties.name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), DN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$($_.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Properties.distinguishedname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)" }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 </a:t>
            </a:r>
            <a:r>
              <a:rPr lang="hu-HU" dirty="0" err="1" smtClean="0"/>
              <a:t>module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/>
              <a:t>PowerShell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3"/>
            <a:ext cx="8858312" cy="5524096"/>
          </a:xfrm>
        </p:spPr>
        <p:txBody>
          <a:bodyPr/>
          <a:lstStyle/>
          <a:p>
            <a:r>
              <a:rPr lang="hu-HU" dirty="0" smtClean="0"/>
              <a:t>Az előző megoldás nem túl „</a:t>
            </a:r>
            <a:r>
              <a:rPr lang="hu-HU" dirty="0" err="1" smtClean="0"/>
              <a:t>powershelles</a:t>
            </a:r>
            <a:r>
              <a:rPr lang="hu-HU" dirty="0" smtClean="0"/>
              <a:t>”</a:t>
            </a:r>
          </a:p>
          <a:p>
            <a:r>
              <a:rPr lang="hu-HU" dirty="0" smtClean="0"/>
              <a:t>Windows Server 2008 R2-ban megjelent: </a:t>
            </a:r>
          </a:p>
          <a:p>
            <a:pPr lvl="1"/>
            <a:r>
              <a:rPr lang="hu-HU" dirty="0" smtClean="0"/>
              <a:t>AD </a:t>
            </a:r>
            <a:r>
              <a:rPr lang="hu-HU" dirty="0" err="1" smtClean="0"/>
              <a:t>module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Windows </a:t>
            </a:r>
            <a:r>
              <a:rPr lang="hu-HU" dirty="0" err="1" smtClean="0"/>
              <a:t>PowerShell</a:t>
            </a:r>
            <a:endParaRPr lang="hu-HU" dirty="0" smtClean="0"/>
          </a:p>
          <a:p>
            <a:r>
              <a:rPr lang="hu-HU" dirty="0" smtClean="0"/>
              <a:t>Natív </a:t>
            </a:r>
            <a:r>
              <a:rPr lang="hu-HU" dirty="0" err="1" smtClean="0"/>
              <a:t>PowerShell</a:t>
            </a:r>
            <a:r>
              <a:rPr lang="hu-HU" dirty="0" smtClean="0"/>
              <a:t> </a:t>
            </a:r>
            <a:r>
              <a:rPr lang="hu-HU" dirty="0" err="1" smtClean="0"/>
              <a:t>cmdletek</a:t>
            </a:r>
            <a:r>
              <a:rPr lang="hu-HU" dirty="0" smtClean="0"/>
              <a:t> </a:t>
            </a:r>
            <a:r>
              <a:rPr lang="hu-HU" dirty="0" err="1" smtClean="0"/>
              <a:t>AD-hez</a:t>
            </a:r>
            <a:r>
              <a:rPr lang="hu-HU" dirty="0" smtClean="0"/>
              <a:t> (76 db), pl.: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Get-ADUser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Get-ADGroup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New-ADUser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NewADOrganizationalUnit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Set-ADAccountPassword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Set-ADObject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Search-ADAccount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AD </a:t>
            </a:r>
            <a:r>
              <a:rPr lang="hu-HU" dirty="0" err="1" smtClean="0"/>
              <a:t>Provider</a:t>
            </a:r>
            <a:endParaRPr lang="hu-HU" dirty="0" smtClean="0"/>
          </a:p>
          <a:p>
            <a:pPr lvl="1"/>
            <a:r>
              <a:rPr lang="hu-HU" dirty="0" smtClean="0"/>
              <a:t>AD: meghajtón keresztül elérhető a címtár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80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AD </a:t>
            </a:r>
            <a:r>
              <a:rPr lang="hu-HU" dirty="0" err="1" smtClean="0"/>
              <a:t>Provider</a:t>
            </a:r>
            <a:r>
              <a:rPr lang="hu-HU" dirty="0"/>
              <a:t> </a:t>
            </a:r>
            <a:r>
              <a:rPr lang="hu-HU" dirty="0" smtClean="0"/>
              <a:t>használata:</a:t>
            </a:r>
          </a:p>
          <a:p>
            <a:pPr marL="457200" lvl="1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cd AD:</a:t>
            </a:r>
          </a:p>
          <a:p>
            <a:pPr marL="457200" lvl="1" indent="0"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cd "DC=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irfhf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DC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=local"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marL="457200" lvl="1" indent="0">
              <a:buNone/>
            </a:pPr>
            <a:endParaRPr lang="hu-HU" dirty="0"/>
          </a:p>
          <a:p>
            <a:r>
              <a:rPr lang="hu-HU" dirty="0" smtClean="0"/>
              <a:t>Keresés:</a:t>
            </a:r>
          </a:p>
          <a:p>
            <a:pPr marL="0" indent="0">
              <a:buNone/>
            </a:pP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Get-ADGroup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b="1" dirty="0" err="1">
                <a:latin typeface="Consolas" pitchFamily="49" charset="0"/>
                <a:cs typeface="Consolas" pitchFamily="49" charset="0"/>
              </a:rPr>
              <a:t>-Filter</a:t>
            </a:r>
            <a:r>
              <a:rPr lang="hu-HU" sz="2400" b="1" dirty="0">
                <a:latin typeface="Consolas" pitchFamily="49" charset="0"/>
                <a:cs typeface="Consolas" pitchFamily="49" charset="0"/>
              </a:rPr>
              <a:t> 'CN </a:t>
            </a:r>
            <a:r>
              <a:rPr lang="hu-HU" sz="2400" b="1" dirty="0" err="1">
                <a:latin typeface="Consolas" pitchFamily="49" charset="0"/>
                <a:cs typeface="Consolas" pitchFamily="49" charset="0"/>
              </a:rPr>
              <a:t>-like</a:t>
            </a:r>
            <a:r>
              <a:rPr lang="hu-HU" sz="2400" b="1" dirty="0">
                <a:latin typeface="Consolas" pitchFamily="49" charset="0"/>
                <a:cs typeface="Consolas" pitchFamily="49" charset="0"/>
              </a:rPr>
              <a:t> "e*"' </a:t>
            </a:r>
            <a:r>
              <a:rPr lang="hu-HU" sz="2400" b="1" dirty="0" err="1">
                <a:latin typeface="Consolas" pitchFamily="49" charset="0"/>
                <a:cs typeface="Consolas" pitchFamily="49" charset="0"/>
              </a:rPr>
              <a:t>-SearchScope</a:t>
            </a:r>
            <a:r>
              <a:rPr lang="hu-HU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Subtree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b="1" dirty="0" err="1">
                <a:latin typeface="Consolas" pitchFamily="49" charset="0"/>
                <a:cs typeface="Consolas" pitchFamily="49" charset="0"/>
              </a:rPr>
              <a:t>-SearchBase</a:t>
            </a:r>
            <a:r>
              <a:rPr lang="hu-HU" sz="2400" b="1" dirty="0">
                <a:latin typeface="Consolas" pitchFamily="49" charset="0"/>
                <a:cs typeface="Consolas" pitchFamily="49" charset="0"/>
              </a:rPr>
              <a:t> "OU=</a:t>
            </a:r>
            <a:r>
              <a:rPr lang="hu-HU" sz="2400" b="1" dirty="0" err="1">
                <a:latin typeface="Consolas" pitchFamily="49" charset="0"/>
                <a:cs typeface="Consolas" pitchFamily="49" charset="0"/>
              </a:rPr>
              <a:t>People</a:t>
            </a:r>
            <a:r>
              <a:rPr lang="hu-HU" sz="2400" b="1" dirty="0">
                <a:latin typeface="Consolas" pitchFamily="49" charset="0"/>
                <a:cs typeface="Consolas" pitchFamily="49" charset="0"/>
              </a:rPr>
              <a:t>,DC=</a:t>
            </a:r>
            <a:r>
              <a:rPr lang="hu-HU" sz="2400" b="1" dirty="0" err="1">
                <a:latin typeface="Consolas" pitchFamily="49" charset="0"/>
                <a:cs typeface="Consolas" pitchFamily="49" charset="0"/>
              </a:rPr>
              <a:t>irfhf</a:t>
            </a:r>
            <a:r>
              <a:rPr lang="hu-HU" sz="2400" b="1" dirty="0">
                <a:latin typeface="Consolas" pitchFamily="49" charset="0"/>
                <a:cs typeface="Consolas" pitchFamily="49" charset="0"/>
              </a:rPr>
              <a:t>,</a:t>
            </a:r>
            <a:r>
              <a:rPr lang="hu-HU" sz="2400" b="1" dirty="0" err="1">
                <a:latin typeface="Consolas" pitchFamily="49" charset="0"/>
                <a:cs typeface="Consolas" pitchFamily="49" charset="0"/>
              </a:rPr>
              <a:t>DC</a:t>
            </a:r>
            <a:r>
              <a:rPr lang="hu-HU" sz="2400" b="1" dirty="0">
                <a:latin typeface="Consolas" pitchFamily="49" charset="0"/>
                <a:cs typeface="Consolas" pitchFamily="49" charset="0"/>
              </a:rPr>
              <a:t>=local" | % {</a:t>
            </a:r>
            <a:r>
              <a:rPr lang="hu-HU" sz="2400" b="1" dirty="0" err="1">
                <a:latin typeface="Consolas" pitchFamily="49" charset="0"/>
                <a:cs typeface="Consolas" pitchFamily="49" charset="0"/>
              </a:rPr>
              <a:t>echo</a:t>
            </a:r>
            <a:r>
              <a:rPr lang="hu-HU" sz="2400" b="1" dirty="0">
                <a:latin typeface="Consolas" pitchFamily="49" charset="0"/>
                <a:cs typeface="Consolas" pitchFamily="49" charset="0"/>
              </a:rPr>
              <a:t> "</a:t>
            </a:r>
            <a:r>
              <a:rPr lang="hu-HU" sz="2400" b="1" dirty="0" err="1"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400" b="1" dirty="0">
                <a:latin typeface="Consolas" pitchFamily="49" charset="0"/>
                <a:cs typeface="Consolas" pitchFamily="49" charset="0"/>
              </a:rPr>
              <a:t>: $($_.</a:t>
            </a:r>
            <a:r>
              <a:rPr lang="hu-HU" sz="2400" b="1" dirty="0" err="1"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400" b="1" dirty="0">
                <a:latin typeface="Consolas" pitchFamily="49" charset="0"/>
                <a:cs typeface="Consolas" pitchFamily="49" charset="0"/>
              </a:rPr>
              <a:t>), DN: 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$($_.</a:t>
            </a:r>
            <a:r>
              <a:rPr lang="hu-HU" sz="2400" b="1" dirty="0" err="1">
                <a:latin typeface="Consolas" pitchFamily="49" charset="0"/>
                <a:cs typeface="Consolas" pitchFamily="49" charset="0"/>
              </a:rPr>
              <a:t>DistinguishedName</a:t>
            </a:r>
            <a:r>
              <a:rPr lang="hu-HU" sz="2400" b="1" dirty="0">
                <a:latin typeface="Consolas" pitchFamily="49" charset="0"/>
                <a:cs typeface="Consolas" pitchFamily="49" charset="0"/>
              </a:rPr>
              <a:t>)"}</a:t>
            </a:r>
            <a:endParaRPr lang="hu-HU" sz="24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hu-HU" b="1" dirty="0"/>
          </a:p>
          <a:p>
            <a:r>
              <a:rPr lang="hu-HU" dirty="0" smtClean="0"/>
              <a:t>Lásd még:</a:t>
            </a:r>
          </a:p>
          <a:p>
            <a:pPr lvl="1"/>
            <a:r>
              <a:rPr lang="hu-HU" dirty="0" err="1" smtClean="0"/>
              <a:t>Get-Help</a:t>
            </a:r>
            <a:r>
              <a:rPr lang="hu-HU" dirty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_</a:t>
            </a:r>
            <a:r>
              <a:rPr lang="hu-HU" dirty="0" err="1" smtClean="0"/>
              <a:t>ActiveDirectory</a:t>
            </a:r>
            <a:r>
              <a:rPr lang="hu-HU" dirty="0" smtClean="0"/>
              <a:t>*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AD </a:t>
            </a:r>
            <a:r>
              <a:rPr lang="hu-HU" dirty="0" err="1" smtClean="0"/>
              <a:t>module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PowerShell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492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 felépítése</a:t>
            </a:r>
          </a:p>
          <a:p>
            <a:endParaRPr lang="hu-HU" dirty="0" smtClean="0"/>
          </a:p>
          <a:p>
            <a:r>
              <a:rPr lang="hu-HU" dirty="0" smtClean="0"/>
              <a:t>Központosított felügyelet és jogosultságkezelés</a:t>
            </a:r>
          </a:p>
          <a:p>
            <a:endParaRPr lang="hu-HU" dirty="0" smtClean="0"/>
          </a:p>
          <a:p>
            <a:r>
              <a:rPr lang="hu-HU" dirty="0" smtClean="0"/>
              <a:t>AD elérése programozottan</a:t>
            </a:r>
          </a:p>
          <a:p>
            <a:endParaRPr lang="hu-HU" dirty="0" smtClean="0"/>
          </a:p>
          <a:p>
            <a:r>
              <a:rPr lang="hu-HU" b="1" dirty="0" smtClean="0"/>
              <a:t>Kitekintés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Kitekintés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Készen vagyunk?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539754"/>
            <a:ext cx="7786742" cy="481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abadkézi sokszög 8"/>
          <p:cNvSpPr/>
          <p:nvPr/>
        </p:nvSpPr>
        <p:spPr>
          <a:xfrm>
            <a:off x="531628" y="3444949"/>
            <a:ext cx="5454502" cy="2892056"/>
          </a:xfrm>
          <a:custGeom>
            <a:avLst/>
            <a:gdLst>
              <a:gd name="connsiteX0" fmla="*/ 0 w 5454502"/>
              <a:gd name="connsiteY0" fmla="*/ 0 h 2892056"/>
              <a:gd name="connsiteX1" fmla="*/ 0 w 5454502"/>
              <a:gd name="connsiteY1" fmla="*/ 2828260 h 2892056"/>
              <a:gd name="connsiteX2" fmla="*/ 5454502 w 5454502"/>
              <a:gd name="connsiteY2" fmla="*/ 2892056 h 2892056"/>
              <a:gd name="connsiteX3" fmla="*/ 5380074 w 5454502"/>
              <a:gd name="connsiteY3" fmla="*/ 999460 h 2892056"/>
              <a:gd name="connsiteX4" fmla="*/ 2881423 w 5454502"/>
              <a:gd name="connsiteY4" fmla="*/ 404037 h 2892056"/>
              <a:gd name="connsiteX5" fmla="*/ 2349795 w 5454502"/>
              <a:gd name="connsiteY5" fmla="*/ 0 h 2892056"/>
              <a:gd name="connsiteX6" fmla="*/ 0 w 5454502"/>
              <a:gd name="connsiteY6" fmla="*/ 0 h 2892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502" h="2892056">
                <a:moveTo>
                  <a:pt x="0" y="0"/>
                </a:moveTo>
                <a:lnTo>
                  <a:pt x="0" y="2828260"/>
                </a:lnTo>
                <a:lnTo>
                  <a:pt x="5454502" y="2892056"/>
                </a:lnTo>
                <a:lnTo>
                  <a:pt x="5380074" y="999460"/>
                </a:lnTo>
                <a:lnTo>
                  <a:pt x="2881423" y="404037"/>
                </a:lnTo>
                <a:lnTo>
                  <a:pt x="23497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EF8D5">
              <a:alpha val="2902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0" name="Szabadkézi sokszög 9"/>
          <p:cNvSpPr/>
          <p:nvPr/>
        </p:nvSpPr>
        <p:spPr>
          <a:xfrm>
            <a:off x="606056" y="1541721"/>
            <a:ext cx="7899991" cy="2977116"/>
          </a:xfrm>
          <a:custGeom>
            <a:avLst/>
            <a:gdLst>
              <a:gd name="connsiteX0" fmla="*/ 0 w 7899991"/>
              <a:gd name="connsiteY0" fmla="*/ 0 h 2977116"/>
              <a:gd name="connsiteX1" fmla="*/ 0 w 7899991"/>
              <a:gd name="connsiteY1" fmla="*/ 1690577 h 2977116"/>
              <a:gd name="connsiteX2" fmla="*/ 4295553 w 7899991"/>
              <a:gd name="connsiteY2" fmla="*/ 1701209 h 2977116"/>
              <a:gd name="connsiteX3" fmla="*/ 5741581 w 7899991"/>
              <a:gd name="connsiteY3" fmla="*/ 2977116 h 2977116"/>
              <a:gd name="connsiteX4" fmla="*/ 7899991 w 7899991"/>
              <a:gd name="connsiteY4" fmla="*/ 2977116 h 2977116"/>
              <a:gd name="connsiteX5" fmla="*/ 7889358 w 7899991"/>
              <a:gd name="connsiteY5" fmla="*/ 1414130 h 2977116"/>
              <a:gd name="connsiteX6" fmla="*/ 4688958 w 7899991"/>
              <a:gd name="connsiteY6" fmla="*/ 148856 h 2977116"/>
              <a:gd name="connsiteX7" fmla="*/ 4433777 w 7899991"/>
              <a:gd name="connsiteY7" fmla="*/ 42530 h 2977116"/>
              <a:gd name="connsiteX8" fmla="*/ 0 w 7899991"/>
              <a:gd name="connsiteY8" fmla="*/ 0 h 297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9991" h="2977116">
                <a:moveTo>
                  <a:pt x="0" y="0"/>
                </a:moveTo>
                <a:lnTo>
                  <a:pt x="0" y="1690577"/>
                </a:lnTo>
                <a:lnTo>
                  <a:pt x="4295553" y="1701209"/>
                </a:lnTo>
                <a:lnTo>
                  <a:pt x="5741581" y="2977116"/>
                </a:lnTo>
                <a:lnTo>
                  <a:pt x="7899991" y="2977116"/>
                </a:lnTo>
                <a:cubicBezTo>
                  <a:pt x="7896447" y="2456121"/>
                  <a:pt x="7892902" y="1935125"/>
                  <a:pt x="7889358" y="1414130"/>
                </a:cubicBezTo>
                <a:lnTo>
                  <a:pt x="4688958" y="148856"/>
                </a:lnTo>
                <a:lnTo>
                  <a:pt x="4433777" y="42530"/>
                </a:lnTo>
                <a:lnTo>
                  <a:pt x="0" y="0"/>
                </a:lnTo>
                <a:close/>
              </a:path>
            </a:pathLst>
          </a:custGeom>
          <a:solidFill>
            <a:srgbClr val="B83A55">
              <a:alpha val="32941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4214810" y="1071546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err="1" smtClean="0">
                <a:solidFill>
                  <a:schemeClr val="accent4"/>
                </a:solidFill>
              </a:rPr>
              <a:t>OpenLDAP</a:t>
            </a:r>
            <a:endParaRPr lang="hu-HU" sz="2400" b="1" dirty="0">
              <a:solidFill>
                <a:schemeClr val="accent4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6072198" y="592933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err="1" smtClean="0">
                <a:solidFill>
                  <a:schemeClr val="accent2"/>
                </a:solidFill>
              </a:rPr>
              <a:t>Active</a:t>
            </a:r>
            <a:r>
              <a:rPr lang="hu-HU" sz="2400" b="1" dirty="0" smtClean="0">
                <a:solidFill>
                  <a:schemeClr val="accent2"/>
                </a:solidFill>
              </a:rPr>
              <a:t> </a:t>
            </a:r>
            <a:r>
              <a:rPr lang="hu-HU" sz="2400" b="1" dirty="0" err="1" smtClean="0">
                <a:solidFill>
                  <a:schemeClr val="accent2"/>
                </a:solidFill>
              </a:rPr>
              <a:t>Directory</a:t>
            </a:r>
            <a:endParaRPr lang="hu-HU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Identity</a:t>
            </a:r>
            <a:r>
              <a:rPr lang="hu-HU" dirty="0" smtClean="0"/>
              <a:t> management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Több, különböző felhasználói siló jött létre</a:t>
            </a:r>
          </a:p>
          <a:p>
            <a:r>
              <a:rPr lang="hu-HU" dirty="0" smtClean="0"/>
              <a:t>Megoldások</a:t>
            </a:r>
          </a:p>
          <a:p>
            <a:pPr lvl="1"/>
            <a:r>
              <a:rPr lang="hu-HU" dirty="0" smtClean="0"/>
              <a:t>Címtárak </a:t>
            </a:r>
            <a:r>
              <a:rPr lang="hu-HU" dirty="0" err="1" smtClean="0"/>
              <a:t>szinkronizációja</a:t>
            </a:r>
            <a:endParaRPr lang="hu-HU" dirty="0" smtClean="0"/>
          </a:p>
          <a:p>
            <a:pPr lvl="1"/>
            <a:r>
              <a:rPr lang="hu-HU" dirty="0" err="1" smtClean="0"/>
              <a:t>Metacímtár</a:t>
            </a:r>
            <a:endParaRPr lang="hu-HU" dirty="0" smtClean="0"/>
          </a:p>
          <a:p>
            <a:pPr lvl="1"/>
            <a:r>
              <a:rPr lang="hu-HU" dirty="0" err="1" smtClean="0"/>
              <a:t>Identity</a:t>
            </a:r>
            <a:r>
              <a:rPr lang="hu-HU" dirty="0" smtClean="0"/>
              <a:t> </a:t>
            </a:r>
            <a:r>
              <a:rPr lang="hu-HU" dirty="0" err="1" smtClean="0"/>
              <a:t>mgmt</a:t>
            </a:r>
            <a:r>
              <a:rPr lang="hu-HU" dirty="0" smtClean="0"/>
              <a:t> rendszer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További feladatok:</a:t>
            </a:r>
          </a:p>
          <a:p>
            <a:pPr lvl="1"/>
            <a:r>
              <a:rPr lang="hu-HU" dirty="0" smtClean="0"/>
              <a:t>Munkafolyamatok: új alkalmazott, elbocsátás…</a:t>
            </a:r>
          </a:p>
          <a:p>
            <a:pPr lvl="1"/>
            <a:r>
              <a:rPr lang="hu-HU" dirty="0" smtClean="0"/>
              <a:t>Jelentések készítése, elemzések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endParaRPr lang="hu-HU" dirty="0" smtClean="0"/>
          </a:p>
          <a:p>
            <a:pPr lvl="1"/>
            <a:r>
              <a:rPr lang="hu-HU" dirty="0" smtClean="0"/>
              <a:t>Windows alapú IT rendszer lelke</a:t>
            </a:r>
          </a:p>
          <a:p>
            <a:pPr lvl="1"/>
            <a:r>
              <a:rPr lang="hu-HU" dirty="0" smtClean="0"/>
              <a:t>Kötelező ismerni vállalati környezetben</a:t>
            </a:r>
          </a:p>
          <a:p>
            <a:r>
              <a:rPr lang="hu-HU" dirty="0" smtClean="0"/>
              <a:t>Csoportházirend</a:t>
            </a:r>
          </a:p>
          <a:p>
            <a:pPr lvl="1"/>
            <a:r>
              <a:rPr lang="hu-HU" dirty="0" smtClean="0"/>
              <a:t>Központi felügyelet és jogosultság kezelés</a:t>
            </a:r>
          </a:p>
          <a:p>
            <a:r>
              <a:rPr lang="hu-HU" dirty="0" smtClean="0"/>
              <a:t>Sokféle API az AD kezelésére</a:t>
            </a:r>
          </a:p>
          <a:p>
            <a:r>
              <a:rPr lang="hu-HU" dirty="0" err="1" smtClean="0"/>
              <a:t>Felhasználókezelés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Címtár:  OK</a:t>
            </a:r>
          </a:p>
          <a:p>
            <a:pPr lvl="1"/>
            <a:r>
              <a:rPr lang="hu-HU" dirty="0" err="1" smtClean="0"/>
              <a:t>Identity</a:t>
            </a:r>
            <a:r>
              <a:rPr lang="hu-HU" dirty="0" smtClean="0"/>
              <a:t> management: még csak most kezdődne…</a:t>
            </a:r>
          </a:p>
          <a:p>
            <a:pPr lvl="1"/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4786322"/>
            <a:ext cx="352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információ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Gál Tamás, Szabó Levente, </a:t>
            </a:r>
            <a:r>
              <a:rPr lang="hu-HU" dirty="0" err="1" smtClean="0"/>
              <a:t>Szerényi</a:t>
            </a:r>
            <a:r>
              <a:rPr lang="hu-HU" dirty="0" smtClean="0"/>
              <a:t> László: </a:t>
            </a:r>
            <a:r>
              <a:rPr lang="hu-HU" i="1" dirty="0" smtClean="0">
                <a:hlinkClick r:id="rId3"/>
              </a:rPr>
              <a:t>Rendszerfelügyelet rendszergazdáknak</a:t>
            </a:r>
            <a:r>
              <a:rPr lang="hu-HU" dirty="0" smtClean="0"/>
              <a:t>, Szak Kiadó, 2007.</a:t>
            </a:r>
          </a:p>
          <a:p>
            <a:endParaRPr lang="hu-HU" dirty="0" smtClean="0"/>
          </a:p>
          <a:p>
            <a:r>
              <a:rPr lang="hu-HU" dirty="0" smtClean="0"/>
              <a:t>Microsoft </a:t>
            </a:r>
            <a:r>
              <a:rPr lang="hu-HU" dirty="0" err="1" smtClean="0"/>
              <a:t>Technet</a:t>
            </a:r>
            <a:r>
              <a:rPr lang="hu-HU" dirty="0" smtClean="0"/>
              <a:t>: </a:t>
            </a:r>
            <a:r>
              <a:rPr lang="hu-HU" dirty="0" err="1" smtClean="0">
                <a:hlinkClick r:id="rId4"/>
              </a:rPr>
              <a:t>Active</a:t>
            </a:r>
            <a:r>
              <a:rPr lang="hu-HU" dirty="0" smtClean="0">
                <a:hlinkClick r:id="rId4"/>
              </a:rPr>
              <a:t> </a:t>
            </a:r>
            <a:r>
              <a:rPr lang="hu-HU" dirty="0" err="1" smtClean="0">
                <a:hlinkClick r:id="rId4"/>
              </a:rPr>
              <a:t>Directory</a:t>
            </a:r>
            <a:r>
              <a:rPr lang="hu-HU" dirty="0" smtClean="0">
                <a:hlinkClick r:id="rId4"/>
              </a:rPr>
              <a:t> </a:t>
            </a:r>
            <a:r>
              <a:rPr lang="hu-HU" dirty="0" err="1" smtClean="0">
                <a:hlinkClick r:id="rId4"/>
              </a:rPr>
              <a:t>Services</a:t>
            </a:r>
            <a:endParaRPr lang="hu-HU" dirty="0" smtClean="0"/>
          </a:p>
          <a:p>
            <a:pPr lvl="1"/>
            <a:r>
              <a:rPr lang="hu-HU" dirty="0" err="1" smtClean="0"/>
              <a:t>Planning</a:t>
            </a:r>
            <a:r>
              <a:rPr lang="hu-HU" dirty="0" smtClean="0"/>
              <a:t>, </a:t>
            </a:r>
            <a:r>
              <a:rPr lang="hu-HU" dirty="0" err="1" smtClean="0"/>
              <a:t>Deployment</a:t>
            </a:r>
            <a:r>
              <a:rPr lang="hu-HU" dirty="0" smtClean="0"/>
              <a:t>, </a:t>
            </a:r>
            <a:r>
              <a:rPr lang="hu-HU" dirty="0" err="1" smtClean="0"/>
              <a:t>Operations</a:t>
            </a:r>
            <a:r>
              <a:rPr lang="hu-HU" dirty="0" smtClean="0"/>
              <a:t>, </a:t>
            </a:r>
            <a:r>
              <a:rPr lang="hu-HU" dirty="0" err="1" smtClean="0"/>
              <a:t>Troubleshoot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endParaRPr lang="hu-HU" dirty="0"/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Microsoft címtár implementációja</a:t>
            </a:r>
          </a:p>
          <a:p>
            <a:r>
              <a:rPr lang="hu-HU" dirty="0" smtClean="0"/>
              <a:t>Infrastruktúra alapja</a:t>
            </a:r>
          </a:p>
          <a:p>
            <a:pPr lvl="1"/>
            <a:r>
              <a:rPr lang="hu-HU" dirty="0" smtClean="0"/>
              <a:t>hitelesítés, menedzsment</a:t>
            </a:r>
          </a:p>
          <a:p>
            <a:pPr lvl="1"/>
            <a:r>
              <a:rPr lang="hu-HU" dirty="0" smtClean="0"/>
              <a:t>sok szervertermék és alkalmazás igényli</a:t>
            </a:r>
          </a:p>
          <a:p>
            <a:r>
              <a:rPr lang="hu-HU" dirty="0" smtClean="0"/>
              <a:t>Tárolt elemek</a:t>
            </a:r>
          </a:p>
          <a:p>
            <a:pPr lvl="1"/>
            <a:r>
              <a:rPr lang="hu-HU" dirty="0" smtClean="0"/>
              <a:t>felhasználók, csoportok</a:t>
            </a:r>
          </a:p>
          <a:p>
            <a:pPr lvl="1"/>
            <a:r>
              <a:rPr lang="hu-HU" dirty="0" smtClean="0"/>
              <a:t>gépek, nyomtatók</a:t>
            </a:r>
          </a:p>
          <a:p>
            <a:pPr lvl="1"/>
            <a:r>
              <a:rPr lang="hu-HU" dirty="0" smtClean="0"/>
              <a:t>megosztott könyvtárak</a:t>
            </a:r>
          </a:p>
          <a:p>
            <a:pPr lvl="1"/>
            <a:r>
              <a:rPr lang="hu-HU" dirty="0" smtClean="0"/>
              <a:t>…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176468"/>
            <a:ext cx="3571900" cy="28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 címtár szerkezete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Fa szerkezet, LDAP címtár (csak el van fedve:)</a:t>
            </a:r>
          </a:p>
          <a:p>
            <a:endParaRPr lang="hu-HU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hu-HU" dirty="0" smtClean="0"/>
              <a:t>Hierarchia eleme: </a:t>
            </a:r>
            <a:r>
              <a:rPr lang="hu-HU" b="1" dirty="0" smtClean="0"/>
              <a:t>szervezeti egység </a:t>
            </a:r>
            <a:r>
              <a:rPr lang="hu-HU" dirty="0" smtClean="0"/>
              <a:t>(</a:t>
            </a:r>
            <a:r>
              <a:rPr lang="hu-HU" dirty="0" err="1" smtClean="0"/>
              <a:t>organizational</a:t>
            </a:r>
            <a:r>
              <a:rPr lang="hu-HU" dirty="0" smtClean="0"/>
              <a:t> unit)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hu-HU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hu-HU" dirty="0" smtClean="0"/>
              <a:t>Struktúra kialakításának alapja:   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hu-HU" dirty="0" smtClean="0"/>
              <a:t>Delegálás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hu-HU" dirty="0" smtClean="0"/>
              <a:t>Házirendek 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17413" y="1019142"/>
            <a:ext cx="4954653" cy="5367411"/>
          </a:xfrm>
        </p:spPr>
        <p:txBody>
          <a:bodyPr/>
          <a:lstStyle/>
          <a:p>
            <a:pPr lvl="1"/>
            <a:r>
              <a:rPr lang="hu-HU" dirty="0" smtClean="0"/>
              <a:t>fa szerkezet, tárolók és elemek</a:t>
            </a:r>
          </a:p>
          <a:p>
            <a:pPr lvl="1"/>
            <a:r>
              <a:rPr lang="hu-HU" dirty="0" smtClean="0"/>
              <a:t>felhasználó létrehozása</a:t>
            </a:r>
          </a:p>
          <a:p>
            <a:pPr lvl="2"/>
            <a:r>
              <a:rPr lang="hu-HU" dirty="0" smtClean="0"/>
              <a:t>nevek, jelszó opciók</a:t>
            </a:r>
          </a:p>
          <a:p>
            <a:pPr lvl="1"/>
            <a:r>
              <a:rPr lang="hu-HU" dirty="0" smtClean="0"/>
              <a:t>felhasználó tulajdonságai</a:t>
            </a:r>
          </a:p>
          <a:p>
            <a:pPr lvl="2"/>
            <a:r>
              <a:rPr lang="hu-HU" dirty="0" smtClean="0"/>
              <a:t>adatok, címek, profil, </a:t>
            </a:r>
            <a:r>
              <a:rPr lang="hu-HU" dirty="0" err="1" smtClean="0"/>
              <a:t>dial-in</a:t>
            </a:r>
            <a:endParaRPr lang="hu-HU" dirty="0" smtClean="0"/>
          </a:p>
          <a:p>
            <a:pPr lvl="1"/>
            <a:r>
              <a:rPr lang="hu-HU" dirty="0" smtClean="0"/>
              <a:t>csoport</a:t>
            </a:r>
          </a:p>
          <a:p>
            <a:pPr lvl="2"/>
            <a:r>
              <a:rPr lang="hu-HU" dirty="0" smtClean="0"/>
              <a:t>jogosultságosztás (RBAC)</a:t>
            </a:r>
          </a:p>
          <a:p>
            <a:pPr lvl="2"/>
            <a:r>
              <a:rPr lang="hu-HU" dirty="0" smtClean="0"/>
              <a:t>levélküldés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b="1" dirty="0" smtClean="0"/>
              <a:t>AD </a:t>
            </a:r>
            <a:r>
              <a:rPr lang="hu-HU" b="1" dirty="0" err="1" smtClean="0"/>
              <a:t>Users</a:t>
            </a:r>
            <a:r>
              <a:rPr lang="hu-HU" b="1" dirty="0" smtClean="0"/>
              <a:t> and </a:t>
            </a:r>
            <a:r>
              <a:rPr lang="hu-HU" b="1" dirty="0" err="1" smtClean="0"/>
              <a:t>Computers</a:t>
            </a:r>
            <a:endParaRPr lang="hu-HU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142984"/>
            <a:ext cx="3606616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 szerkezet</a:t>
            </a:r>
            <a:endParaRPr lang="hu-HU" dirty="0"/>
          </a:p>
        </p:txBody>
      </p:sp>
      <p:grpSp>
        <p:nvGrpSpPr>
          <p:cNvPr id="3" name="Csoportba foglalás 49"/>
          <p:cNvGrpSpPr/>
          <p:nvPr/>
        </p:nvGrpSpPr>
        <p:grpSpPr>
          <a:xfrm>
            <a:off x="1214414" y="857232"/>
            <a:ext cx="7214534" cy="4811876"/>
            <a:chOff x="353601" y="929996"/>
            <a:chExt cx="7214534" cy="4811876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216594" y="3687581"/>
              <a:ext cx="106488" cy="1197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54"/>
                </a:cxn>
                <a:cxn ang="0">
                  <a:pos x="48" y="26"/>
                </a:cxn>
                <a:cxn ang="0">
                  <a:pos x="0" y="0"/>
                </a:cxn>
              </a:cxnLst>
              <a:rect l="0" t="0" r="r" b="b"/>
              <a:pathLst>
                <a:path w="48" h="54">
                  <a:moveTo>
                    <a:pt x="0" y="0"/>
                  </a:moveTo>
                  <a:lnTo>
                    <a:pt x="1" y="54"/>
                  </a:lnTo>
                  <a:lnTo>
                    <a:pt x="48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791183" y="2602739"/>
              <a:ext cx="104269" cy="122017"/>
            </a:xfrm>
            <a:custGeom>
              <a:avLst/>
              <a:gdLst/>
              <a:ahLst/>
              <a:cxnLst>
                <a:cxn ang="0">
                  <a:pos x="47" y="55"/>
                </a:cxn>
                <a:cxn ang="0">
                  <a:pos x="47" y="0"/>
                </a:cxn>
                <a:cxn ang="0">
                  <a:pos x="0" y="28"/>
                </a:cxn>
                <a:cxn ang="0">
                  <a:pos x="47" y="55"/>
                </a:cxn>
              </a:cxnLst>
              <a:rect l="0" t="0" r="r" b="b"/>
              <a:pathLst>
                <a:path w="47" h="55">
                  <a:moveTo>
                    <a:pt x="47" y="55"/>
                  </a:moveTo>
                  <a:lnTo>
                    <a:pt x="47" y="0"/>
                  </a:lnTo>
                  <a:lnTo>
                    <a:pt x="0" y="28"/>
                  </a:lnTo>
                  <a:lnTo>
                    <a:pt x="47" y="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H="1">
              <a:off x="1260964" y="2678167"/>
              <a:ext cx="590119" cy="105378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216594" y="3687581"/>
              <a:ext cx="106488" cy="1197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54"/>
                </a:cxn>
                <a:cxn ang="0">
                  <a:pos x="48" y="26"/>
                </a:cxn>
                <a:cxn ang="0">
                  <a:pos x="0" y="0"/>
                </a:cxn>
              </a:cxnLst>
              <a:rect l="0" t="0" r="r" b="b"/>
              <a:pathLst>
                <a:path w="48" h="54">
                  <a:moveTo>
                    <a:pt x="0" y="0"/>
                  </a:moveTo>
                  <a:lnTo>
                    <a:pt x="1" y="54"/>
                  </a:lnTo>
                  <a:lnTo>
                    <a:pt x="48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791183" y="2602739"/>
              <a:ext cx="104269" cy="122017"/>
            </a:xfrm>
            <a:custGeom>
              <a:avLst/>
              <a:gdLst/>
              <a:ahLst/>
              <a:cxnLst>
                <a:cxn ang="0">
                  <a:pos x="47" y="55"/>
                </a:cxn>
                <a:cxn ang="0">
                  <a:pos x="47" y="0"/>
                </a:cxn>
                <a:cxn ang="0">
                  <a:pos x="0" y="28"/>
                </a:cxn>
                <a:cxn ang="0">
                  <a:pos x="47" y="55"/>
                </a:cxn>
              </a:cxnLst>
              <a:rect l="0" t="0" r="r" b="b"/>
              <a:pathLst>
                <a:path w="47" h="55">
                  <a:moveTo>
                    <a:pt x="47" y="55"/>
                  </a:moveTo>
                  <a:lnTo>
                    <a:pt x="47" y="0"/>
                  </a:lnTo>
                  <a:lnTo>
                    <a:pt x="0" y="28"/>
                  </a:lnTo>
                  <a:lnTo>
                    <a:pt x="47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047389" y="3687581"/>
              <a:ext cx="106488" cy="119799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47" y="54"/>
                </a:cxn>
                <a:cxn ang="0">
                  <a:pos x="48" y="0"/>
                </a:cxn>
                <a:cxn ang="0">
                  <a:pos x="0" y="26"/>
                </a:cxn>
              </a:cxnLst>
              <a:rect l="0" t="0" r="r" b="b"/>
              <a:pathLst>
                <a:path w="48" h="54">
                  <a:moveTo>
                    <a:pt x="0" y="26"/>
                  </a:moveTo>
                  <a:lnTo>
                    <a:pt x="47" y="54"/>
                  </a:lnTo>
                  <a:lnTo>
                    <a:pt x="48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475019" y="2602739"/>
              <a:ext cx="106488" cy="122017"/>
            </a:xfrm>
            <a:custGeom>
              <a:avLst/>
              <a:gdLst/>
              <a:ahLst/>
              <a:cxnLst>
                <a:cxn ang="0">
                  <a:pos x="48" y="28"/>
                </a:cxn>
                <a:cxn ang="0">
                  <a:pos x="1" y="0"/>
                </a:cxn>
                <a:cxn ang="0">
                  <a:pos x="0" y="55"/>
                </a:cxn>
                <a:cxn ang="0">
                  <a:pos x="48" y="28"/>
                </a:cxn>
              </a:cxnLst>
              <a:rect l="0" t="0" r="r" b="b"/>
              <a:pathLst>
                <a:path w="48" h="55">
                  <a:moveTo>
                    <a:pt x="48" y="28"/>
                  </a:moveTo>
                  <a:lnTo>
                    <a:pt x="1" y="0"/>
                  </a:lnTo>
                  <a:lnTo>
                    <a:pt x="0" y="55"/>
                  </a:lnTo>
                  <a:lnTo>
                    <a:pt x="48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3517170" y="2678167"/>
              <a:ext cx="592337" cy="105378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4047389" y="3687581"/>
              <a:ext cx="106488" cy="119799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47" y="54"/>
                </a:cxn>
                <a:cxn ang="0">
                  <a:pos x="48" y="0"/>
                </a:cxn>
                <a:cxn ang="0">
                  <a:pos x="0" y="26"/>
                </a:cxn>
              </a:cxnLst>
              <a:rect l="0" t="0" r="r" b="b"/>
              <a:pathLst>
                <a:path w="48" h="54">
                  <a:moveTo>
                    <a:pt x="0" y="26"/>
                  </a:moveTo>
                  <a:lnTo>
                    <a:pt x="47" y="54"/>
                  </a:lnTo>
                  <a:lnTo>
                    <a:pt x="48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475019" y="2602739"/>
              <a:ext cx="106488" cy="122017"/>
            </a:xfrm>
            <a:custGeom>
              <a:avLst/>
              <a:gdLst/>
              <a:ahLst/>
              <a:cxnLst>
                <a:cxn ang="0">
                  <a:pos x="48" y="28"/>
                </a:cxn>
                <a:cxn ang="0">
                  <a:pos x="1" y="0"/>
                </a:cxn>
                <a:cxn ang="0">
                  <a:pos x="0" y="55"/>
                </a:cxn>
                <a:cxn ang="0">
                  <a:pos x="48" y="28"/>
                </a:cxn>
              </a:cxnLst>
              <a:rect l="0" t="0" r="r" b="b"/>
              <a:pathLst>
                <a:path w="48" h="55">
                  <a:moveTo>
                    <a:pt x="48" y="28"/>
                  </a:moveTo>
                  <a:lnTo>
                    <a:pt x="1" y="0"/>
                  </a:lnTo>
                  <a:lnTo>
                    <a:pt x="0" y="55"/>
                  </a:lnTo>
                  <a:lnTo>
                    <a:pt x="48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922074" y="989895"/>
              <a:ext cx="1550726" cy="1550726"/>
            </a:xfrm>
            <a:custGeom>
              <a:avLst/>
              <a:gdLst/>
              <a:ahLst/>
              <a:cxnLst>
                <a:cxn ang="0">
                  <a:pos x="0" y="699"/>
                </a:cxn>
                <a:cxn ang="0">
                  <a:pos x="349" y="0"/>
                </a:cxn>
                <a:cxn ang="0">
                  <a:pos x="699" y="699"/>
                </a:cxn>
                <a:cxn ang="0">
                  <a:pos x="0" y="699"/>
                </a:cxn>
              </a:cxnLst>
              <a:rect l="0" t="0" r="r" b="b"/>
              <a:pathLst>
                <a:path w="699" h="699">
                  <a:moveTo>
                    <a:pt x="0" y="699"/>
                  </a:moveTo>
                  <a:lnTo>
                    <a:pt x="349" y="0"/>
                  </a:lnTo>
                  <a:lnTo>
                    <a:pt x="699" y="699"/>
                  </a:lnTo>
                  <a:lnTo>
                    <a:pt x="0" y="699"/>
                  </a:lnTo>
                  <a:close/>
                </a:path>
              </a:pathLst>
            </a:custGeom>
            <a:solidFill>
              <a:srgbClr val="F5F5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22074" y="989895"/>
              <a:ext cx="1550726" cy="1550726"/>
            </a:xfrm>
            <a:custGeom>
              <a:avLst/>
              <a:gdLst/>
              <a:ahLst/>
              <a:cxnLst>
                <a:cxn ang="0">
                  <a:pos x="0" y="699"/>
                </a:cxn>
                <a:cxn ang="0">
                  <a:pos x="349" y="0"/>
                </a:cxn>
                <a:cxn ang="0">
                  <a:pos x="699" y="699"/>
                </a:cxn>
                <a:cxn ang="0">
                  <a:pos x="0" y="699"/>
                </a:cxn>
              </a:cxnLst>
              <a:rect l="0" t="0" r="r" b="b"/>
              <a:pathLst>
                <a:path w="699" h="699">
                  <a:moveTo>
                    <a:pt x="0" y="699"/>
                  </a:moveTo>
                  <a:lnTo>
                    <a:pt x="349" y="0"/>
                  </a:lnTo>
                  <a:lnTo>
                    <a:pt x="699" y="699"/>
                  </a:lnTo>
                  <a:lnTo>
                    <a:pt x="0" y="699"/>
                  </a:ln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292562" y="1919443"/>
              <a:ext cx="867430" cy="417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600" dirty="0">
                  <a:solidFill>
                    <a:srgbClr val="000000"/>
                  </a:solidFill>
                  <a:latin typeface="Franklin Gothic Book" pitchFamily="34" charset="0"/>
                </a:rPr>
                <a:t>parent</a:t>
              </a:r>
              <a:endParaRPr lang="en-US" sz="2400" dirty="0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092898" y="2644890"/>
              <a:ext cx="124175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hu-HU" sz="1600" dirty="0" err="1" smtClean="0">
                  <a:solidFill>
                    <a:srgbClr val="000000"/>
                  </a:solidFill>
                  <a:latin typeface="Franklin Gothic Book" pitchFamily="34" charset="0"/>
                </a:rPr>
                <a:t>thefamily.local</a:t>
              </a:r>
              <a:endParaRPr lang="en-US" sz="2400" dirty="0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4519928" y="989895"/>
              <a:ext cx="1552944" cy="1550726"/>
            </a:xfrm>
            <a:custGeom>
              <a:avLst/>
              <a:gdLst/>
              <a:ahLst/>
              <a:cxnLst>
                <a:cxn ang="0">
                  <a:pos x="0" y="699"/>
                </a:cxn>
                <a:cxn ang="0">
                  <a:pos x="350" y="0"/>
                </a:cxn>
                <a:cxn ang="0">
                  <a:pos x="700" y="699"/>
                </a:cxn>
                <a:cxn ang="0">
                  <a:pos x="0" y="699"/>
                </a:cxn>
              </a:cxnLst>
              <a:rect l="0" t="0" r="r" b="b"/>
              <a:pathLst>
                <a:path w="700" h="699">
                  <a:moveTo>
                    <a:pt x="0" y="699"/>
                  </a:moveTo>
                  <a:lnTo>
                    <a:pt x="350" y="0"/>
                  </a:lnTo>
                  <a:lnTo>
                    <a:pt x="700" y="699"/>
                  </a:lnTo>
                  <a:lnTo>
                    <a:pt x="0" y="699"/>
                  </a:lnTo>
                  <a:close/>
                </a:path>
              </a:pathLst>
            </a:custGeom>
            <a:solidFill>
              <a:srgbClr val="F5F5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519928" y="989895"/>
              <a:ext cx="1552944" cy="1550726"/>
            </a:xfrm>
            <a:custGeom>
              <a:avLst/>
              <a:gdLst/>
              <a:ahLst/>
              <a:cxnLst>
                <a:cxn ang="0">
                  <a:pos x="0" y="699"/>
                </a:cxn>
                <a:cxn ang="0">
                  <a:pos x="350" y="0"/>
                </a:cxn>
                <a:cxn ang="0">
                  <a:pos x="700" y="699"/>
                </a:cxn>
                <a:cxn ang="0">
                  <a:pos x="0" y="699"/>
                </a:cxn>
              </a:cxnLst>
              <a:rect l="0" t="0" r="r" b="b"/>
              <a:pathLst>
                <a:path w="700" h="699">
                  <a:moveTo>
                    <a:pt x="0" y="699"/>
                  </a:moveTo>
                  <a:lnTo>
                    <a:pt x="350" y="0"/>
                  </a:lnTo>
                  <a:lnTo>
                    <a:pt x="700" y="699"/>
                  </a:lnTo>
                  <a:lnTo>
                    <a:pt x="0" y="699"/>
                  </a:ln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>
              <a:off x="4885979" y="1651006"/>
              <a:ext cx="552404" cy="54796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4677441" y="1997090"/>
              <a:ext cx="414858" cy="417076"/>
            </a:xfrm>
            <a:prstGeom prst="ellipse">
              <a:avLst/>
            </a:prstGeom>
            <a:solidFill>
              <a:srgbClr val="FFC94B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4677441" y="1997090"/>
              <a:ext cx="414858" cy="417076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721811" y="2056990"/>
              <a:ext cx="450354" cy="381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ou</a:t>
              </a:r>
              <a:endParaRPr lang="en-US" sz="2400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5229846" y="1444686"/>
              <a:ext cx="417076" cy="414858"/>
            </a:xfrm>
            <a:prstGeom prst="ellipse">
              <a:avLst/>
            </a:prstGeom>
            <a:solidFill>
              <a:srgbClr val="FFC94B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5229846" y="1444686"/>
              <a:ext cx="417076" cy="414858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5278652" y="1502367"/>
              <a:ext cx="450354" cy="381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ou</a:t>
              </a:r>
              <a:endParaRPr lang="en-US" sz="2400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590920" y="2624923"/>
              <a:ext cx="101643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hu-HU" sz="1600" dirty="0" err="1" smtClean="0">
                  <a:solidFill>
                    <a:srgbClr val="000000"/>
                  </a:solidFill>
                  <a:latin typeface="Franklin Gothic Book" pitchFamily="34" charset="0"/>
                </a:rPr>
                <a:t>maffia.local</a:t>
              </a:r>
              <a:endParaRPr lang="en-US" sz="2400" dirty="0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5937544" y="1433594"/>
              <a:ext cx="1630591" cy="417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Franklin Gothic Book" pitchFamily="34" charset="0"/>
                </a:rPr>
                <a:t>Domain tree </a:t>
              </a:r>
              <a:endParaRPr lang="en-US" sz="2400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5937544" y="1781897"/>
              <a:ext cx="554623" cy="417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Franklin Gothic Book" pitchFamily="34" charset="0"/>
                </a:rPr>
                <a:t>root</a:t>
              </a:r>
              <a:endParaRPr lang="en-US" sz="2400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939283" y="1156282"/>
              <a:ext cx="1424272" cy="417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600" dirty="0">
                  <a:solidFill>
                    <a:srgbClr val="000000"/>
                  </a:solidFill>
                  <a:latin typeface="Franklin Gothic Book" pitchFamily="34" charset="0"/>
                </a:rPr>
                <a:t>Forest root </a:t>
              </a:r>
              <a:endParaRPr lang="en-US" sz="2400" dirty="0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695248" y="1502367"/>
              <a:ext cx="1630591" cy="417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600" dirty="0">
                  <a:solidFill>
                    <a:srgbClr val="000000"/>
                  </a:solidFill>
                  <a:latin typeface="Franklin Gothic Book" pitchFamily="34" charset="0"/>
                </a:rPr>
                <a:t>and tree root</a:t>
              </a:r>
              <a:endParaRPr lang="en-US" sz="2400" dirty="0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415718" y="3836220"/>
              <a:ext cx="1550726" cy="1548507"/>
            </a:xfrm>
            <a:custGeom>
              <a:avLst/>
              <a:gdLst/>
              <a:ahLst/>
              <a:cxnLst>
                <a:cxn ang="0">
                  <a:pos x="0" y="698"/>
                </a:cxn>
                <a:cxn ang="0">
                  <a:pos x="350" y="0"/>
                </a:cxn>
                <a:cxn ang="0">
                  <a:pos x="699" y="698"/>
                </a:cxn>
                <a:cxn ang="0">
                  <a:pos x="0" y="698"/>
                </a:cxn>
              </a:cxnLst>
              <a:rect l="0" t="0" r="r" b="b"/>
              <a:pathLst>
                <a:path w="699" h="698">
                  <a:moveTo>
                    <a:pt x="0" y="698"/>
                  </a:moveTo>
                  <a:lnTo>
                    <a:pt x="350" y="0"/>
                  </a:lnTo>
                  <a:lnTo>
                    <a:pt x="699" y="698"/>
                  </a:lnTo>
                  <a:lnTo>
                    <a:pt x="0" y="698"/>
                  </a:lnTo>
                  <a:close/>
                </a:path>
              </a:pathLst>
            </a:custGeom>
            <a:solidFill>
              <a:srgbClr val="F5F5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415718" y="3836220"/>
              <a:ext cx="1550726" cy="1548507"/>
            </a:xfrm>
            <a:custGeom>
              <a:avLst/>
              <a:gdLst/>
              <a:ahLst/>
              <a:cxnLst>
                <a:cxn ang="0">
                  <a:pos x="0" y="698"/>
                </a:cxn>
                <a:cxn ang="0">
                  <a:pos x="350" y="0"/>
                </a:cxn>
                <a:cxn ang="0">
                  <a:pos x="699" y="698"/>
                </a:cxn>
                <a:cxn ang="0">
                  <a:pos x="0" y="698"/>
                </a:cxn>
              </a:cxnLst>
              <a:rect l="0" t="0" r="r" b="b"/>
              <a:pathLst>
                <a:path w="699" h="698">
                  <a:moveTo>
                    <a:pt x="0" y="698"/>
                  </a:moveTo>
                  <a:lnTo>
                    <a:pt x="350" y="0"/>
                  </a:lnTo>
                  <a:lnTo>
                    <a:pt x="699" y="698"/>
                  </a:lnTo>
                  <a:lnTo>
                    <a:pt x="0" y="698"/>
                  </a:ln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903787" y="4765768"/>
              <a:ext cx="658892" cy="417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Franklin Gothic Book" pitchFamily="34" charset="0"/>
                </a:rPr>
                <a:t>child</a:t>
              </a:r>
              <a:endParaRPr lang="en-US" sz="2400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53601" y="5495651"/>
              <a:ext cx="17424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  <a:latin typeface="Franklin Gothic Book" pitchFamily="34" charset="0"/>
                </a:rPr>
                <a:t>west</a:t>
              </a:r>
              <a:r>
                <a:rPr lang="hu-HU" sz="1600" dirty="0" smtClean="0">
                  <a:solidFill>
                    <a:srgbClr val="000000"/>
                  </a:solidFill>
                  <a:latin typeface="Franklin Gothic Book" pitchFamily="34" charset="0"/>
                </a:rPr>
                <a:t>.</a:t>
              </a:r>
              <a:r>
                <a:rPr lang="hu-HU" sz="1600" dirty="0" err="1" smtClean="0">
                  <a:solidFill>
                    <a:srgbClr val="000000"/>
                  </a:solidFill>
                  <a:latin typeface="Franklin Gothic Book" pitchFamily="34" charset="0"/>
                </a:rPr>
                <a:t>thefamily.local</a:t>
              </a:r>
              <a:endParaRPr lang="en-US" sz="2400" dirty="0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3439523" y="3836220"/>
              <a:ext cx="1550726" cy="1548507"/>
            </a:xfrm>
            <a:custGeom>
              <a:avLst/>
              <a:gdLst/>
              <a:ahLst/>
              <a:cxnLst>
                <a:cxn ang="0">
                  <a:pos x="0" y="698"/>
                </a:cxn>
                <a:cxn ang="0">
                  <a:pos x="350" y="0"/>
                </a:cxn>
                <a:cxn ang="0">
                  <a:pos x="699" y="698"/>
                </a:cxn>
                <a:cxn ang="0">
                  <a:pos x="0" y="698"/>
                </a:cxn>
              </a:cxnLst>
              <a:rect l="0" t="0" r="r" b="b"/>
              <a:pathLst>
                <a:path w="699" h="698">
                  <a:moveTo>
                    <a:pt x="0" y="698"/>
                  </a:moveTo>
                  <a:lnTo>
                    <a:pt x="350" y="0"/>
                  </a:lnTo>
                  <a:lnTo>
                    <a:pt x="699" y="698"/>
                  </a:lnTo>
                  <a:lnTo>
                    <a:pt x="0" y="698"/>
                  </a:lnTo>
                  <a:close/>
                </a:path>
              </a:pathLst>
            </a:custGeom>
            <a:solidFill>
              <a:srgbClr val="F5F5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3439523" y="3836220"/>
              <a:ext cx="1550726" cy="1548507"/>
            </a:xfrm>
            <a:custGeom>
              <a:avLst/>
              <a:gdLst/>
              <a:ahLst/>
              <a:cxnLst>
                <a:cxn ang="0">
                  <a:pos x="0" y="698"/>
                </a:cxn>
                <a:cxn ang="0">
                  <a:pos x="350" y="0"/>
                </a:cxn>
                <a:cxn ang="0">
                  <a:pos x="699" y="698"/>
                </a:cxn>
                <a:cxn ang="0">
                  <a:pos x="0" y="698"/>
                </a:cxn>
              </a:cxnLst>
              <a:rect l="0" t="0" r="r" b="b"/>
              <a:pathLst>
                <a:path w="699" h="698">
                  <a:moveTo>
                    <a:pt x="0" y="698"/>
                  </a:moveTo>
                  <a:lnTo>
                    <a:pt x="350" y="0"/>
                  </a:lnTo>
                  <a:lnTo>
                    <a:pt x="699" y="698"/>
                  </a:lnTo>
                  <a:lnTo>
                    <a:pt x="0" y="698"/>
                  </a:ln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3923154" y="4765768"/>
              <a:ext cx="658892" cy="417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Franklin Gothic Book" pitchFamily="34" charset="0"/>
                </a:rPr>
                <a:t>child</a:t>
              </a:r>
              <a:endParaRPr lang="en-US" sz="2400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3390716" y="5495651"/>
              <a:ext cx="166654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600" dirty="0" smtClean="0">
                  <a:solidFill>
                    <a:srgbClr val="000000"/>
                  </a:solidFill>
                  <a:latin typeface="Franklin Gothic Book" pitchFamily="34" charset="0"/>
                </a:rPr>
                <a:t>east</a:t>
              </a:r>
              <a:r>
                <a:rPr lang="hu-HU" sz="1600" dirty="0" smtClean="0">
                  <a:solidFill>
                    <a:srgbClr val="000000"/>
                  </a:solidFill>
                  <a:latin typeface="Franklin Gothic Book" pitchFamily="34" charset="0"/>
                </a:rPr>
                <a:t>.</a:t>
              </a:r>
              <a:r>
                <a:rPr lang="hu-HU" sz="1600" dirty="0" err="1" smtClean="0">
                  <a:solidFill>
                    <a:srgbClr val="000000"/>
                  </a:solidFill>
                  <a:latin typeface="Franklin Gothic Book" pitchFamily="34" charset="0"/>
                </a:rPr>
                <a:t>thefamily.local</a:t>
              </a:r>
              <a:endParaRPr lang="en-US" sz="2400" dirty="0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141106" y="932214"/>
              <a:ext cx="104269" cy="119799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7" y="27"/>
                </a:cxn>
                <a:cxn ang="0">
                  <a:pos x="0" y="0"/>
                </a:cxn>
                <a:cxn ang="0">
                  <a:pos x="0" y="54"/>
                </a:cxn>
              </a:cxnLst>
              <a:rect l="0" t="0" r="r" b="b"/>
              <a:pathLst>
                <a:path w="47" h="54">
                  <a:moveTo>
                    <a:pt x="0" y="54"/>
                  </a:moveTo>
                  <a:lnTo>
                    <a:pt x="47" y="27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2747353" y="929996"/>
              <a:ext cx="106488" cy="122017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27"/>
                </a:cxn>
                <a:cxn ang="0">
                  <a:pos x="48" y="55"/>
                </a:cxn>
                <a:cxn ang="0">
                  <a:pos x="48" y="0"/>
                </a:cxn>
              </a:cxnLst>
              <a:rect l="0" t="0" r="r" b="b"/>
              <a:pathLst>
                <a:path w="48" h="55">
                  <a:moveTo>
                    <a:pt x="48" y="0"/>
                  </a:moveTo>
                  <a:lnTo>
                    <a:pt x="0" y="27"/>
                  </a:lnTo>
                  <a:lnTo>
                    <a:pt x="48" y="55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2833874" y="989895"/>
              <a:ext cx="2324979" cy="221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5141106" y="932214"/>
              <a:ext cx="104269" cy="119799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7" y="27"/>
                </a:cxn>
                <a:cxn ang="0">
                  <a:pos x="0" y="0"/>
                </a:cxn>
                <a:cxn ang="0">
                  <a:pos x="0" y="54"/>
                </a:cxn>
              </a:cxnLst>
              <a:rect l="0" t="0" r="r" b="b"/>
              <a:pathLst>
                <a:path w="47" h="54">
                  <a:moveTo>
                    <a:pt x="0" y="54"/>
                  </a:moveTo>
                  <a:lnTo>
                    <a:pt x="47" y="27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2747353" y="929996"/>
              <a:ext cx="106488" cy="122017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27"/>
                </a:cxn>
                <a:cxn ang="0">
                  <a:pos x="48" y="55"/>
                </a:cxn>
                <a:cxn ang="0">
                  <a:pos x="48" y="0"/>
                </a:cxn>
              </a:cxnLst>
              <a:rect l="0" t="0" r="r" b="b"/>
              <a:pathLst>
                <a:path w="48" h="55">
                  <a:moveTo>
                    <a:pt x="48" y="0"/>
                  </a:moveTo>
                  <a:lnTo>
                    <a:pt x="0" y="27"/>
                  </a:lnTo>
                  <a:lnTo>
                    <a:pt x="48" y="55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5" name="Lekerekített téglalap feliratnak 44"/>
          <p:cNvSpPr/>
          <p:nvPr/>
        </p:nvSpPr>
        <p:spPr>
          <a:xfrm>
            <a:off x="6215074" y="3214686"/>
            <a:ext cx="2643206" cy="1643074"/>
          </a:xfrm>
          <a:prstGeom prst="wedgeRoundRectCallout">
            <a:avLst>
              <a:gd name="adj1" fmla="val -36094"/>
              <a:gd name="adj2" fmla="val 5003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 Tartomány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 Fa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 Erdő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 működése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Tartományvezérlő (Domain </a:t>
            </a:r>
            <a:r>
              <a:rPr lang="hu-HU" dirty="0" err="1" smtClean="0"/>
              <a:t>Controller</a:t>
            </a:r>
            <a:r>
              <a:rPr lang="hu-HU" dirty="0" smtClean="0"/>
              <a:t>, DC)</a:t>
            </a:r>
          </a:p>
          <a:p>
            <a:r>
              <a:rPr lang="hu-HU" dirty="0" smtClean="0"/>
              <a:t>Címtár adatbázis</a:t>
            </a:r>
          </a:p>
          <a:p>
            <a:pPr lvl="1"/>
            <a:r>
              <a:rPr lang="hu-HU" dirty="0" smtClean="0"/>
              <a:t>C:\WINDOWS\NTDS\ntds.dit</a:t>
            </a:r>
          </a:p>
          <a:p>
            <a:pPr lvl="1"/>
            <a:r>
              <a:rPr lang="hu-HU" dirty="0" smtClean="0"/>
              <a:t>SYSVOL megosztás: házirend, </a:t>
            </a:r>
            <a:r>
              <a:rPr lang="hu-HU" dirty="0" err="1" smtClean="0"/>
              <a:t>logon</a:t>
            </a:r>
            <a:r>
              <a:rPr lang="hu-HU" dirty="0" smtClean="0"/>
              <a:t> script</a:t>
            </a:r>
          </a:p>
          <a:p>
            <a:endParaRPr lang="hu-HU" dirty="0" smtClean="0"/>
          </a:p>
          <a:p>
            <a:r>
              <a:rPr lang="hu-HU" dirty="0" smtClean="0"/>
              <a:t>DNS</a:t>
            </a:r>
          </a:p>
          <a:p>
            <a:pPr lvl="1"/>
            <a:r>
              <a:rPr lang="hu-HU" dirty="0" smtClean="0"/>
              <a:t>AD tartomány </a:t>
            </a:r>
            <a:r>
              <a:rPr lang="hu-HU" dirty="0" smtClean="0">
                <a:cs typeface="Arial"/>
              </a:rPr>
              <a:t>↔ publikus DNS név</a:t>
            </a:r>
            <a:br>
              <a:rPr lang="hu-HU" dirty="0" smtClean="0">
                <a:cs typeface="Arial"/>
              </a:rPr>
            </a:br>
            <a:r>
              <a:rPr lang="hu-HU" dirty="0" err="1" smtClean="0">
                <a:cs typeface="Arial"/>
              </a:rPr>
              <a:t>thefamily.local</a:t>
            </a:r>
            <a:r>
              <a:rPr lang="hu-HU" dirty="0" smtClean="0">
                <a:cs typeface="Arial"/>
              </a:rPr>
              <a:t> ↔ </a:t>
            </a:r>
            <a:r>
              <a:rPr lang="hu-HU" dirty="0" err="1" smtClean="0">
                <a:cs typeface="Arial"/>
              </a:rPr>
              <a:t>thefamily.it</a:t>
            </a:r>
            <a:endParaRPr lang="hu-HU" dirty="0" smtClean="0">
              <a:cs typeface="Arial"/>
            </a:endParaRPr>
          </a:p>
          <a:p>
            <a:pPr lvl="1"/>
            <a:r>
              <a:rPr lang="hu-HU" dirty="0" smtClean="0">
                <a:cs typeface="Arial"/>
              </a:rPr>
              <a:t>Szerverek megtalálása: SRV rekordok 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Forward</a:t>
            </a:r>
            <a:r>
              <a:rPr lang="hu-HU" dirty="0" smtClean="0"/>
              <a:t> </a:t>
            </a:r>
            <a:r>
              <a:rPr lang="hu-HU" dirty="0" err="1" smtClean="0"/>
              <a:t>Lookup</a:t>
            </a:r>
            <a:r>
              <a:rPr lang="hu-HU" dirty="0" smtClean="0"/>
              <a:t> </a:t>
            </a:r>
            <a:r>
              <a:rPr lang="hu-HU" dirty="0" err="1" smtClean="0"/>
              <a:t>Zones</a:t>
            </a:r>
            <a:endParaRPr lang="hu-HU" dirty="0" smtClean="0"/>
          </a:p>
          <a:p>
            <a:pPr lvl="1"/>
            <a:r>
              <a:rPr lang="hu-HU" dirty="0" smtClean="0"/>
              <a:t>A rekordok</a:t>
            </a:r>
          </a:p>
          <a:p>
            <a:pPr lvl="1"/>
            <a:r>
              <a:rPr lang="hu-HU" dirty="0" smtClean="0"/>
              <a:t>SRV rekordok</a:t>
            </a:r>
          </a:p>
          <a:p>
            <a:r>
              <a:rPr lang="hu-HU" dirty="0" err="1" smtClean="0"/>
              <a:t>Reverse</a:t>
            </a:r>
            <a:r>
              <a:rPr lang="hu-HU" dirty="0" smtClean="0"/>
              <a:t> </a:t>
            </a:r>
            <a:r>
              <a:rPr lang="hu-HU" dirty="0" err="1" smtClean="0"/>
              <a:t>Lookup</a:t>
            </a:r>
            <a:r>
              <a:rPr lang="hu-HU" dirty="0" smtClean="0"/>
              <a:t> </a:t>
            </a:r>
            <a:r>
              <a:rPr lang="hu-HU" dirty="0" err="1" smtClean="0"/>
              <a:t>Zones</a:t>
            </a:r>
            <a:endParaRPr lang="hu-HU" dirty="0" smtClean="0"/>
          </a:p>
          <a:p>
            <a:r>
              <a:rPr lang="hu-HU" dirty="0" err="1" smtClean="0"/>
              <a:t>Forwarders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AD integrált DNS</a:t>
            </a:r>
            <a:endParaRPr lang="hu-H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890982"/>
            <a:ext cx="87344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f-2009-sablon-v3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irf-2009-sablon-v3</Template>
  <TotalTime>2740</TotalTime>
  <Words>1760</Words>
  <Application>Microsoft Office PowerPoint</Application>
  <PresentationFormat>Diavetítés a képernyőre (4:3 oldalarány)</PresentationFormat>
  <Paragraphs>398</Paragraphs>
  <Slides>38</Slides>
  <Notes>38</Notes>
  <HiddenSlides>1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38</vt:i4>
      </vt:variant>
    </vt:vector>
  </HeadingPairs>
  <TitlesOfParts>
    <vt:vector size="39" baseType="lpstr">
      <vt:lpstr>irf-2009-sablon-v3</vt:lpstr>
      <vt:lpstr>Active Directory</vt:lpstr>
      <vt:lpstr>Az előző részek</vt:lpstr>
      <vt:lpstr>Active Directory</vt:lpstr>
      <vt:lpstr>Active Directory</vt:lpstr>
      <vt:lpstr>AD címtár szerkezete</vt:lpstr>
      <vt:lpstr>PowerPoint bemutató</vt:lpstr>
      <vt:lpstr>AD szerkezet</vt:lpstr>
      <vt:lpstr>AD működése</vt:lpstr>
      <vt:lpstr>PowerPoint bemutató</vt:lpstr>
      <vt:lpstr>AD belső felépítése</vt:lpstr>
      <vt:lpstr>PowerPoint bemutató</vt:lpstr>
      <vt:lpstr>További AD szolgáltatások</vt:lpstr>
      <vt:lpstr>Tartalom</vt:lpstr>
      <vt:lpstr>Központosított jogosultság kezelés</vt:lpstr>
      <vt:lpstr>Csoportházirend (Group Policy)</vt:lpstr>
      <vt:lpstr>Csoportházirend fajtái</vt:lpstr>
      <vt:lpstr>Csoportházirend kiértékelés</vt:lpstr>
      <vt:lpstr>PowerPoint bemutató</vt:lpstr>
      <vt:lpstr>PowerPoint bemutató</vt:lpstr>
      <vt:lpstr>Saját GP készítése</vt:lpstr>
      <vt:lpstr>Tartalom</vt:lpstr>
      <vt:lpstr>AD elérése programozottan</vt:lpstr>
      <vt:lpstr>PowerPoint bemutató</vt:lpstr>
      <vt:lpstr>PowerShell + ADSI</vt:lpstr>
      <vt:lpstr>Keresés LDAP címtárban</vt:lpstr>
      <vt:lpstr>Keresés LDAP címtárban</vt:lpstr>
      <vt:lpstr>Keresés LDAP címtárban</vt:lpstr>
      <vt:lpstr>Keresés LDAP címtárban</vt:lpstr>
      <vt:lpstr>Keresés LDAP címtárban</vt:lpstr>
      <vt:lpstr>PowerShell + ADSI</vt:lpstr>
      <vt:lpstr>PowerPoint bemutató</vt:lpstr>
      <vt:lpstr>AD module for PowerShell</vt:lpstr>
      <vt:lpstr>PowerPoint bemutató</vt:lpstr>
      <vt:lpstr>Tartalom</vt:lpstr>
      <vt:lpstr>Kitekintés</vt:lpstr>
      <vt:lpstr>Identity management</vt:lpstr>
      <vt:lpstr>Összefoglalás</vt:lpstr>
      <vt:lpstr>További információ</vt:lpstr>
    </vt:vector>
  </TitlesOfParts>
  <Company>BME 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Directory</dc:title>
  <dc:creator>Micskei Zoltán</dc:creator>
  <cp:lastModifiedBy>Micskei Zoltán</cp:lastModifiedBy>
  <cp:revision>93</cp:revision>
  <dcterms:created xsi:type="dcterms:W3CDTF">2010-03-01T13:29:33Z</dcterms:created>
  <dcterms:modified xsi:type="dcterms:W3CDTF">2011-03-10T09:27:21Z</dcterms:modified>
</cp:coreProperties>
</file>