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64" r:id="rId3"/>
    <p:sldId id="265" r:id="rId4"/>
    <p:sldId id="310" r:id="rId5"/>
    <p:sldId id="266" r:id="rId6"/>
    <p:sldId id="311" r:id="rId7"/>
    <p:sldId id="312" r:id="rId8"/>
    <p:sldId id="267" r:id="rId9"/>
    <p:sldId id="333" r:id="rId10"/>
    <p:sldId id="268" r:id="rId11"/>
    <p:sldId id="269" r:id="rId12"/>
    <p:sldId id="270" r:id="rId13"/>
    <p:sldId id="313" r:id="rId14"/>
    <p:sldId id="314" r:id="rId15"/>
    <p:sldId id="315" r:id="rId16"/>
    <p:sldId id="316" r:id="rId17"/>
    <p:sldId id="317" r:id="rId18"/>
    <p:sldId id="271" r:id="rId19"/>
    <p:sldId id="272" r:id="rId20"/>
    <p:sldId id="330" r:id="rId21"/>
    <p:sldId id="274" r:id="rId22"/>
    <p:sldId id="335" r:id="rId23"/>
    <p:sldId id="336" r:id="rId24"/>
    <p:sldId id="318" r:id="rId25"/>
    <p:sldId id="276" r:id="rId26"/>
    <p:sldId id="320" r:id="rId27"/>
    <p:sldId id="338" r:id="rId28"/>
    <p:sldId id="341" r:id="rId29"/>
    <p:sldId id="277" r:id="rId30"/>
    <p:sldId id="342" r:id="rId31"/>
    <p:sldId id="343" r:id="rId32"/>
    <p:sldId id="279" r:id="rId33"/>
    <p:sldId id="344" r:id="rId34"/>
    <p:sldId id="340" r:id="rId35"/>
    <p:sldId id="337" r:id="rId36"/>
    <p:sldId id="280" r:id="rId37"/>
    <p:sldId id="281" r:id="rId38"/>
    <p:sldId id="283" r:id="rId39"/>
    <p:sldId id="284" r:id="rId40"/>
    <p:sldId id="346" r:id="rId41"/>
    <p:sldId id="326" r:id="rId42"/>
    <p:sldId id="345" r:id="rId43"/>
    <p:sldId id="285" r:id="rId44"/>
    <p:sldId id="289" r:id="rId45"/>
    <p:sldId id="348" r:id="rId46"/>
    <p:sldId id="290" r:id="rId47"/>
    <p:sldId id="327" r:id="rId48"/>
    <p:sldId id="288" r:id="rId49"/>
    <p:sldId id="291" r:id="rId50"/>
    <p:sldId id="328" r:id="rId51"/>
    <p:sldId id="293" r:id="rId52"/>
    <p:sldId id="294" r:id="rId53"/>
    <p:sldId id="329" r:id="rId54"/>
    <p:sldId id="295" r:id="rId55"/>
    <p:sldId id="296" r:id="rId56"/>
    <p:sldId id="297" r:id="rId57"/>
    <p:sldId id="322" r:id="rId58"/>
    <p:sldId id="331" r:id="rId59"/>
    <p:sldId id="332" r:id="rId60"/>
    <p:sldId id="299" r:id="rId61"/>
    <p:sldId id="300" r:id="rId62"/>
    <p:sldId id="349" r:id="rId63"/>
    <p:sldId id="325" r:id="rId64"/>
    <p:sldId id="303" r:id="rId65"/>
    <p:sldId id="304" r:id="rId66"/>
    <p:sldId id="305" r:id="rId67"/>
    <p:sldId id="306" r:id="rId68"/>
    <p:sldId id="307" r:id="rId69"/>
    <p:sldId id="324" r:id="rId70"/>
    <p:sldId id="308" r:id="rId71"/>
    <p:sldId id="309" r:id="rId72"/>
    <p:sldId id="347" r:id="rId73"/>
  </p:sldIdLst>
  <p:sldSz cx="9144000" cy="6858000" type="screen4x3"/>
  <p:notesSz cx="6669088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00" autoAdjust="0"/>
  </p:normalViewPr>
  <p:slideViewPr>
    <p:cSldViewPr>
      <p:cViewPr varScale="1">
        <p:scale>
          <a:sx n="75" d="100"/>
          <a:sy n="75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F5A95-DBB0-4B80-8B32-CE3F4C930F2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526F4CF1-6ED5-4718-B95F-69F1A9EE73BF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1. Alapok, modellezés, szabványok</a:t>
          </a:r>
          <a:endParaRPr lang="hu-HU" b="1" dirty="0"/>
        </a:p>
      </dgm:t>
    </dgm:pt>
    <dgm:pt modelId="{BF750225-0C56-44E0-B5CA-CD6C2DF493EB}" type="parTrans" cxnId="{5B1BC070-AAA5-4438-9E7C-370C5EDA1C48}">
      <dgm:prSet/>
      <dgm:spPr/>
      <dgm:t>
        <a:bodyPr/>
        <a:lstStyle/>
        <a:p>
          <a:endParaRPr lang="hu-HU"/>
        </a:p>
      </dgm:t>
    </dgm:pt>
    <dgm:pt modelId="{FDF45599-4844-4012-B5D7-D466D85CB281}" type="sibTrans" cxnId="{5B1BC070-AAA5-4438-9E7C-370C5EDA1C48}">
      <dgm:prSet/>
      <dgm:spPr/>
      <dgm:t>
        <a:bodyPr/>
        <a:lstStyle/>
        <a:p>
          <a:endParaRPr lang="hu-HU"/>
        </a:p>
      </dgm:t>
    </dgm:pt>
    <dgm:pt modelId="{D9FEFEB4-906D-4B68-8A95-4681EA0B09B9}">
      <dgm:prSet phldrT="[Szöveg]"/>
      <dgm:spPr/>
      <dgm:t>
        <a:bodyPr/>
        <a:lstStyle/>
        <a:p>
          <a:r>
            <a:rPr lang="hu-HU" b="1" dirty="0" smtClean="0"/>
            <a:t>szabványos modellezés</a:t>
          </a:r>
          <a:endParaRPr lang="hu-HU" b="1" dirty="0"/>
        </a:p>
      </dgm:t>
    </dgm:pt>
    <dgm:pt modelId="{40595054-FEB5-489A-B46F-3A8993BF2A0F}" type="parTrans" cxnId="{2EE7D9E8-1259-45B8-A284-134F0614FBF9}">
      <dgm:prSet/>
      <dgm:spPr/>
      <dgm:t>
        <a:bodyPr/>
        <a:lstStyle/>
        <a:p>
          <a:endParaRPr lang="hu-HU"/>
        </a:p>
      </dgm:t>
    </dgm:pt>
    <dgm:pt modelId="{C6BA6D8E-D863-4FE1-97BC-C0C82C023D02}" type="sibTrans" cxnId="{2EE7D9E8-1259-45B8-A284-134F0614FBF9}">
      <dgm:prSet/>
      <dgm:spPr/>
      <dgm:t>
        <a:bodyPr/>
        <a:lstStyle/>
        <a:p>
          <a:endParaRPr lang="hu-HU"/>
        </a:p>
      </dgm:t>
    </dgm:pt>
    <dgm:pt modelId="{59E8B373-9D60-41B9-9D15-463D436DED87}">
      <dgm:prSet phldrT="[Szöveg]"/>
      <dgm:spPr/>
      <dgm:t>
        <a:bodyPr/>
        <a:lstStyle/>
        <a:p>
          <a:r>
            <a:rPr lang="hu-HU" b="1" dirty="0" smtClean="0"/>
            <a:t>eszközök, szabványos „</a:t>
          </a:r>
          <a:r>
            <a:rPr lang="hu-HU" b="1" dirty="0" err="1" smtClean="0"/>
            <a:t>provider</a:t>
          </a:r>
          <a:r>
            <a:rPr lang="hu-HU" b="1" dirty="0" smtClean="0"/>
            <a:t>”</a:t>
          </a:r>
          <a:r>
            <a:rPr lang="hu-HU" b="1" dirty="0" err="1" smtClean="0"/>
            <a:t>-ek</a:t>
          </a:r>
          <a:r>
            <a:rPr lang="hu-HU" b="1" dirty="0" smtClean="0"/>
            <a:t> </a:t>
          </a:r>
          <a:endParaRPr lang="hu-HU" b="1" dirty="0"/>
        </a:p>
      </dgm:t>
    </dgm:pt>
    <dgm:pt modelId="{1B075BD1-5D65-4ACE-9F9E-3488865EF4C3}" type="parTrans" cxnId="{336A25D0-CDC3-4930-8D7F-A0DB0F01CD3C}">
      <dgm:prSet/>
      <dgm:spPr/>
      <dgm:t>
        <a:bodyPr/>
        <a:lstStyle/>
        <a:p>
          <a:endParaRPr lang="hu-HU"/>
        </a:p>
      </dgm:t>
    </dgm:pt>
    <dgm:pt modelId="{88EB22A6-18BF-4585-8B4B-6164603DE557}" type="sibTrans" cxnId="{336A25D0-CDC3-4930-8D7F-A0DB0F01CD3C}">
      <dgm:prSet/>
      <dgm:spPr/>
      <dgm:t>
        <a:bodyPr/>
        <a:lstStyle/>
        <a:p>
          <a:endParaRPr lang="hu-HU"/>
        </a:p>
      </dgm:t>
    </dgm:pt>
    <dgm:pt modelId="{874A5FD6-1C96-492C-9C94-F5B518F82DF2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2. Windows konfigurációkezelés </a:t>
          </a:r>
          <a:endParaRPr lang="hu-HU" b="1" dirty="0"/>
        </a:p>
      </dgm:t>
    </dgm:pt>
    <dgm:pt modelId="{7EE93E1C-3624-49A3-B3A2-C2E95A53AB30}" type="parTrans" cxnId="{F6E6AFD3-3063-4C79-84AC-FE8366CF44DB}">
      <dgm:prSet/>
      <dgm:spPr/>
      <dgm:t>
        <a:bodyPr/>
        <a:lstStyle/>
        <a:p>
          <a:endParaRPr lang="hu-HU"/>
        </a:p>
      </dgm:t>
    </dgm:pt>
    <dgm:pt modelId="{0035212F-1CAE-4FB4-B4E2-F2F3AC36CEE3}" type="sibTrans" cxnId="{F6E6AFD3-3063-4C79-84AC-FE8366CF44DB}">
      <dgm:prSet/>
      <dgm:spPr/>
      <dgm:t>
        <a:bodyPr/>
        <a:lstStyle/>
        <a:p>
          <a:endParaRPr lang="hu-HU"/>
        </a:p>
      </dgm:t>
    </dgm:pt>
    <dgm:pt modelId="{F115C3BD-0BE2-488A-9BD6-E7AB113E6340}">
      <dgm:prSet phldrT="[Szöveg]"/>
      <dgm:spPr/>
      <dgm:t>
        <a:bodyPr/>
        <a:lstStyle/>
        <a:p>
          <a:r>
            <a:rPr lang="hu-HU" b="1" dirty="0" smtClean="0"/>
            <a:t>WMI: alapok, architektúra</a:t>
          </a:r>
          <a:endParaRPr lang="hu-HU" b="1" dirty="0"/>
        </a:p>
      </dgm:t>
    </dgm:pt>
    <dgm:pt modelId="{58D58C47-BC08-4E0E-B5EE-C4DD692F6A47}" type="parTrans" cxnId="{14D6CC53-1C42-4C88-9212-5D25B9DC6CB4}">
      <dgm:prSet/>
      <dgm:spPr/>
      <dgm:t>
        <a:bodyPr/>
        <a:lstStyle/>
        <a:p>
          <a:endParaRPr lang="hu-HU"/>
        </a:p>
      </dgm:t>
    </dgm:pt>
    <dgm:pt modelId="{5C712452-240C-4A44-95B3-85931D0A770C}" type="sibTrans" cxnId="{14D6CC53-1C42-4C88-9212-5D25B9DC6CB4}">
      <dgm:prSet/>
      <dgm:spPr/>
      <dgm:t>
        <a:bodyPr/>
        <a:lstStyle/>
        <a:p>
          <a:endParaRPr lang="hu-HU"/>
        </a:p>
      </dgm:t>
    </dgm:pt>
    <dgm:pt modelId="{D133ABE0-7970-4086-9D60-E0CE735CE89D}">
      <dgm:prSet phldrT="[Szöveg]"/>
      <dgm:spPr>
        <a:solidFill>
          <a:srgbClr val="762536"/>
        </a:solidFill>
      </dgm:spPr>
      <dgm:t>
        <a:bodyPr/>
        <a:lstStyle/>
        <a:p>
          <a:r>
            <a:rPr lang="hu-HU" b="1" dirty="0" smtClean="0"/>
            <a:t>3. </a:t>
          </a:r>
          <a:r>
            <a:rPr lang="hu-HU" b="1" dirty="0" err="1" smtClean="0"/>
            <a:t>CMDB-k</a:t>
          </a:r>
          <a:endParaRPr lang="hu-HU" b="1" dirty="0"/>
        </a:p>
      </dgm:t>
    </dgm:pt>
    <dgm:pt modelId="{1EFB2741-F57D-4AA4-A139-A3078EE23C5D}" type="parTrans" cxnId="{048212DE-E710-4488-829E-AD88F75E9DC3}">
      <dgm:prSet/>
      <dgm:spPr/>
      <dgm:t>
        <a:bodyPr/>
        <a:lstStyle/>
        <a:p>
          <a:endParaRPr lang="hu-HU"/>
        </a:p>
      </dgm:t>
    </dgm:pt>
    <dgm:pt modelId="{4C664B7A-9AB3-4F77-A667-6038F70620E8}" type="sibTrans" cxnId="{048212DE-E710-4488-829E-AD88F75E9DC3}">
      <dgm:prSet/>
      <dgm:spPr/>
      <dgm:t>
        <a:bodyPr/>
        <a:lstStyle/>
        <a:p>
          <a:endParaRPr lang="hu-HU"/>
        </a:p>
      </dgm:t>
    </dgm:pt>
    <dgm:pt modelId="{EBE56E8E-02CE-416F-A554-13F73B373CA3}">
      <dgm:prSet phldrT="[Szöveg]"/>
      <dgm:spPr/>
      <dgm:t>
        <a:bodyPr/>
        <a:lstStyle/>
        <a:p>
          <a:r>
            <a:rPr lang="hu-HU" b="1" dirty="0" smtClean="0"/>
            <a:t>Az ITIL CMDB fogalma; modellezés</a:t>
          </a:r>
          <a:endParaRPr lang="hu-HU" b="1" dirty="0"/>
        </a:p>
      </dgm:t>
    </dgm:pt>
    <dgm:pt modelId="{16B99AEE-B490-45CA-967B-9D02C11123AC}" type="parTrans" cxnId="{9261367A-9C33-4354-974C-F22D28386E0B}">
      <dgm:prSet/>
      <dgm:spPr/>
      <dgm:t>
        <a:bodyPr/>
        <a:lstStyle/>
        <a:p>
          <a:endParaRPr lang="hu-HU"/>
        </a:p>
      </dgm:t>
    </dgm:pt>
    <dgm:pt modelId="{69E5565E-AB93-4556-B4E4-CD5AF4C93437}" type="sibTrans" cxnId="{9261367A-9C33-4354-974C-F22D28386E0B}">
      <dgm:prSet/>
      <dgm:spPr/>
      <dgm:t>
        <a:bodyPr/>
        <a:lstStyle/>
        <a:p>
          <a:endParaRPr lang="hu-HU"/>
        </a:p>
      </dgm:t>
    </dgm:pt>
    <dgm:pt modelId="{FA41FFFE-B3A4-4E6D-B60E-0F2E67E7FCA7}">
      <dgm:prSet phldrT="[Szöveg]"/>
      <dgm:spPr/>
      <dgm:t>
        <a:bodyPr/>
        <a:lstStyle/>
        <a:p>
          <a:r>
            <a:rPr lang="hu-HU" b="1" dirty="0" smtClean="0"/>
            <a:t>Funkcionális és </a:t>
          </a:r>
          <a:r>
            <a:rPr lang="hu-HU" b="1" dirty="0" err="1" smtClean="0"/>
            <a:t>architekturális</a:t>
          </a:r>
          <a:r>
            <a:rPr lang="hu-HU" b="1" dirty="0" smtClean="0"/>
            <a:t> jellemzők</a:t>
          </a:r>
          <a:endParaRPr lang="hu-HU" b="1" dirty="0"/>
        </a:p>
      </dgm:t>
    </dgm:pt>
    <dgm:pt modelId="{4BBC668F-AA93-4E94-8D1A-E8133CE321B4}" type="parTrans" cxnId="{7E17BAD1-D5B5-442A-96DC-3FD151F0582D}">
      <dgm:prSet/>
      <dgm:spPr/>
      <dgm:t>
        <a:bodyPr/>
        <a:lstStyle/>
        <a:p>
          <a:endParaRPr lang="hu-HU"/>
        </a:p>
      </dgm:t>
    </dgm:pt>
    <dgm:pt modelId="{9391C735-9FA4-4579-930E-44B617D0A915}" type="sibTrans" cxnId="{7E17BAD1-D5B5-442A-96DC-3FD151F0582D}">
      <dgm:prSet/>
      <dgm:spPr/>
      <dgm:t>
        <a:bodyPr/>
        <a:lstStyle/>
        <a:p>
          <a:endParaRPr lang="hu-HU"/>
        </a:p>
      </dgm:t>
    </dgm:pt>
    <dgm:pt modelId="{52EA63E4-FCCC-46A8-A5AA-D4B9D551D225}">
      <dgm:prSet phldrT="[Szöveg]"/>
      <dgm:spPr/>
      <dgm:t>
        <a:bodyPr/>
        <a:lstStyle/>
        <a:p>
          <a:r>
            <a:rPr lang="hu-HU" b="1" dirty="0" smtClean="0"/>
            <a:t>szabványos távoli hozzáférés</a:t>
          </a:r>
          <a:endParaRPr lang="hu-HU" b="1" dirty="0"/>
        </a:p>
      </dgm:t>
    </dgm:pt>
    <dgm:pt modelId="{410B2AEA-4694-4938-9972-F33F3DEDF630}" type="parTrans" cxnId="{86D22290-6BA0-48BC-AB8E-8F8E6300DCEA}">
      <dgm:prSet/>
      <dgm:spPr/>
    </dgm:pt>
    <dgm:pt modelId="{17C4189D-723C-4C4F-8C59-9D4450BE421C}" type="sibTrans" cxnId="{86D22290-6BA0-48BC-AB8E-8F8E6300DCEA}">
      <dgm:prSet/>
      <dgm:spPr/>
    </dgm:pt>
    <dgm:pt modelId="{A58623CE-8000-4DA4-A449-82632018D11E}">
      <dgm:prSet phldrT="[Szöveg]"/>
      <dgm:spPr/>
      <dgm:t>
        <a:bodyPr/>
        <a:lstStyle/>
        <a:p>
          <a:r>
            <a:rPr lang="hu-HU" b="1" dirty="0" err="1" smtClean="0"/>
            <a:t>WS-Management</a:t>
          </a:r>
          <a:r>
            <a:rPr lang="hu-HU" b="1" dirty="0" smtClean="0"/>
            <a:t>, mint </a:t>
          </a:r>
          <a:r>
            <a:rPr lang="hu-HU" b="1" dirty="0" err="1" smtClean="0"/>
            <a:t>WinRM</a:t>
          </a:r>
          <a:endParaRPr lang="hu-HU" b="1" dirty="0"/>
        </a:p>
      </dgm:t>
    </dgm:pt>
    <dgm:pt modelId="{350EB7F4-4FC3-4DD2-8C8E-6BBAE3387082}" type="parTrans" cxnId="{38633763-7D53-40E8-BA07-3E7D1B6EA990}">
      <dgm:prSet/>
      <dgm:spPr/>
    </dgm:pt>
    <dgm:pt modelId="{FC7FA087-5117-4880-B9ED-59F58B921D31}" type="sibTrans" cxnId="{38633763-7D53-40E8-BA07-3E7D1B6EA990}">
      <dgm:prSet/>
      <dgm:spPr/>
    </dgm:pt>
    <dgm:pt modelId="{DCF265BB-BC32-4CB5-914D-CB0778CCAF7C}">
      <dgm:prSet phldrT="[Szöveg]"/>
      <dgm:spPr/>
      <dgm:t>
        <a:bodyPr/>
        <a:lstStyle/>
        <a:p>
          <a:r>
            <a:rPr lang="hu-HU" b="1" dirty="0" smtClean="0"/>
            <a:t>WMI: eszközök, </a:t>
          </a:r>
          <a:r>
            <a:rPr lang="hu-HU" b="1" dirty="0" err="1" smtClean="0"/>
            <a:t>PowerShell</a:t>
          </a:r>
          <a:endParaRPr lang="hu-HU" b="1" dirty="0"/>
        </a:p>
      </dgm:t>
    </dgm:pt>
    <dgm:pt modelId="{4C6B0D83-2026-489B-8F6C-4864461DB545}" type="parTrans" cxnId="{FD669475-FE6E-4C60-A2B5-A7259D5B0562}">
      <dgm:prSet/>
      <dgm:spPr/>
    </dgm:pt>
    <dgm:pt modelId="{DDE92F77-5030-40FB-9EC6-FD22689BB894}" type="sibTrans" cxnId="{FD669475-FE6E-4C60-A2B5-A7259D5B0562}">
      <dgm:prSet/>
      <dgm:spPr/>
    </dgm:pt>
    <dgm:pt modelId="{25A74D7E-89F3-4939-8085-6485089B19AD}">
      <dgm:prSet phldrT="[Szöveg]"/>
      <dgm:spPr/>
      <dgm:t>
        <a:bodyPr/>
        <a:lstStyle/>
        <a:p>
          <a:r>
            <a:rPr lang="hu-HU" b="1" dirty="0" smtClean="0"/>
            <a:t>Felderítés</a:t>
          </a:r>
          <a:endParaRPr lang="hu-HU" b="1" dirty="0"/>
        </a:p>
      </dgm:t>
    </dgm:pt>
    <dgm:pt modelId="{C52C71C7-AC1E-4FF0-A65F-02A4C7002597}" type="parTrans" cxnId="{D56282E5-EE71-4662-9EEA-3A5630C8333D}">
      <dgm:prSet/>
      <dgm:spPr/>
    </dgm:pt>
    <dgm:pt modelId="{C72939D1-93CA-497B-9A9B-E3719F5CCFA5}" type="sibTrans" cxnId="{D56282E5-EE71-4662-9EEA-3A5630C8333D}">
      <dgm:prSet/>
      <dgm:spPr/>
    </dgm:pt>
    <dgm:pt modelId="{5ACA3069-79BF-455E-A40E-E2140DA14CD7}" type="pres">
      <dgm:prSet presAssocID="{A77F5A95-DBB0-4B80-8B32-CE3F4C930F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3DDAB88-1695-4DBC-9663-BDBC43204AE0}" type="pres">
      <dgm:prSet presAssocID="{526F4CF1-6ED5-4718-B95F-69F1A9EE73BF}" presName="linNode" presStyleCnt="0"/>
      <dgm:spPr/>
    </dgm:pt>
    <dgm:pt modelId="{9E093E4A-30D5-4F0C-B936-81624685BCAA}" type="pres">
      <dgm:prSet presAssocID="{526F4CF1-6ED5-4718-B95F-69F1A9EE73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D215D0-AFF1-48BC-9BE4-984366551D11}" type="pres">
      <dgm:prSet presAssocID="{526F4CF1-6ED5-4718-B95F-69F1A9EE73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4768F4-60EB-4648-A8E7-E789E1DB06BF}" type="pres">
      <dgm:prSet presAssocID="{FDF45599-4844-4012-B5D7-D466D85CB281}" presName="sp" presStyleCnt="0"/>
      <dgm:spPr/>
    </dgm:pt>
    <dgm:pt modelId="{6F71D72C-121C-472B-9383-B319B098B615}" type="pres">
      <dgm:prSet presAssocID="{874A5FD6-1C96-492C-9C94-F5B518F82DF2}" presName="linNode" presStyleCnt="0"/>
      <dgm:spPr/>
    </dgm:pt>
    <dgm:pt modelId="{4CF87882-CED5-4359-B351-40AD8B93146F}" type="pres">
      <dgm:prSet presAssocID="{874A5FD6-1C96-492C-9C94-F5B518F82DF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83C77B-7AEA-42B8-91C1-AC57C746E535}" type="pres">
      <dgm:prSet presAssocID="{874A5FD6-1C96-492C-9C94-F5B518F82DF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9D0BAD-0145-4E4B-9252-AFA5DD6CFEEF}" type="pres">
      <dgm:prSet presAssocID="{0035212F-1CAE-4FB4-B4E2-F2F3AC36CEE3}" presName="sp" presStyleCnt="0"/>
      <dgm:spPr/>
    </dgm:pt>
    <dgm:pt modelId="{6987C5E7-2F53-4FD8-92DB-44BB6087E906}" type="pres">
      <dgm:prSet presAssocID="{D133ABE0-7970-4086-9D60-E0CE735CE89D}" presName="linNode" presStyleCnt="0"/>
      <dgm:spPr/>
    </dgm:pt>
    <dgm:pt modelId="{42C5B866-57EB-4A85-BC32-BBCFCCE3D4A1}" type="pres">
      <dgm:prSet presAssocID="{D133ABE0-7970-4086-9D60-E0CE735CE89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B465AD-72E5-44E8-8FE8-75B0AE5D1962}" type="pres">
      <dgm:prSet presAssocID="{D133ABE0-7970-4086-9D60-E0CE735CE89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468C13-7E50-4908-8484-ED4DA45B8A5C}" type="presOf" srcId="{FA41FFFE-B3A4-4E6D-B60E-0F2E67E7FCA7}" destId="{95B465AD-72E5-44E8-8FE8-75B0AE5D1962}" srcOrd="0" destOrd="1" presId="urn:microsoft.com/office/officeart/2005/8/layout/vList5"/>
    <dgm:cxn modelId="{7E17BAD1-D5B5-442A-96DC-3FD151F0582D}" srcId="{D133ABE0-7970-4086-9D60-E0CE735CE89D}" destId="{FA41FFFE-B3A4-4E6D-B60E-0F2E67E7FCA7}" srcOrd="1" destOrd="0" parTransId="{4BBC668F-AA93-4E94-8D1A-E8133CE321B4}" sibTransId="{9391C735-9FA4-4579-930E-44B617D0A915}"/>
    <dgm:cxn modelId="{F6E6AFD3-3063-4C79-84AC-FE8366CF44DB}" srcId="{A77F5A95-DBB0-4B80-8B32-CE3F4C930F21}" destId="{874A5FD6-1C96-492C-9C94-F5B518F82DF2}" srcOrd="1" destOrd="0" parTransId="{7EE93E1C-3624-49A3-B3A2-C2E95A53AB30}" sibTransId="{0035212F-1CAE-4FB4-B4E2-F2F3AC36CEE3}"/>
    <dgm:cxn modelId="{D56282E5-EE71-4662-9EEA-3A5630C8333D}" srcId="{D133ABE0-7970-4086-9D60-E0CE735CE89D}" destId="{25A74D7E-89F3-4939-8085-6485089B19AD}" srcOrd="2" destOrd="0" parTransId="{C52C71C7-AC1E-4FF0-A65F-02A4C7002597}" sibTransId="{C72939D1-93CA-497B-9A9B-E3719F5CCFA5}"/>
    <dgm:cxn modelId="{EEB53CE6-606C-40CF-BE47-EC3B1E083D3F}" type="presOf" srcId="{59E8B373-9D60-41B9-9D15-463D436DED87}" destId="{89D215D0-AFF1-48BC-9BE4-984366551D11}" srcOrd="0" destOrd="2" presId="urn:microsoft.com/office/officeart/2005/8/layout/vList5"/>
    <dgm:cxn modelId="{B6411B9F-C5F4-4634-8AAA-5A2605FE2CCA}" type="presOf" srcId="{874A5FD6-1C96-492C-9C94-F5B518F82DF2}" destId="{4CF87882-CED5-4359-B351-40AD8B93146F}" srcOrd="0" destOrd="0" presId="urn:microsoft.com/office/officeart/2005/8/layout/vList5"/>
    <dgm:cxn modelId="{8301E94A-3AAF-4063-915F-6E22A84D6B90}" type="presOf" srcId="{52EA63E4-FCCC-46A8-A5AA-D4B9D551D225}" destId="{89D215D0-AFF1-48BC-9BE4-984366551D11}" srcOrd="0" destOrd="1" presId="urn:microsoft.com/office/officeart/2005/8/layout/vList5"/>
    <dgm:cxn modelId="{FD669475-FE6E-4C60-A2B5-A7259D5B0562}" srcId="{874A5FD6-1C96-492C-9C94-F5B518F82DF2}" destId="{DCF265BB-BC32-4CB5-914D-CB0778CCAF7C}" srcOrd="1" destOrd="0" parTransId="{4C6B0D83-2026-489B-8F6C-4864461DB545}" sibTransId="{DDE92F77-5030-40FB-9EC6-FD22689BB894}"/>
    <dgm:cxn modelId="{341EB7C2-88E8-424C-ACAA-03671ED1AAEE}" type="presOf" srcId="{DCF265BB-BC32-4CB5-914D-CB0778CCAF7C}" destId="{9E83C77B-7AEA-42B8-91C1-AC57C746E535}" srcOrd="0" destOrd="1" presId="urn:microsoft.com/office/officeart/2005/8/layout/vList5"/>
    <dgm:cxn modelId="{2C35EDA0-236A-49DE-B32C-37565172C239}" type="presOf" srcId="{D133ABE0-7970-4086-9D60-E0CE735CE89D}" destId="{42C5B866-57EB-4A85-BC32-BBCFCCE3D4A1}" srcOrd="0" destOrd="0" presId="urn:microsoft.com/office/officeart/2005/8/layout/vList5"/>
    <dgm:cxn modelId="{14D6CC53-1C42-4C88-9212-5D25B9DC6CB4}" srcId="{874A5FD6-1C96-492C-9C94-F5B518F82DF2}" destId="{F115C3BD-0BE2-488A-9BD6-E7AB113E6340}" srcOrd="0" destOrd="0" parTransId="{58D58C47-BC08-4E0E-B5EE-C4DD692F6A47}" sibTransId="{5C712452-240C-4A44-95B3-85931D0A770C}"/>
    <dgm:cxn modelId="{F5982521-3436-4704-8D29-3B4A51B3C8E0}" type="presOf" srcId="{EBE56E8E-02CE-416F-A554-13F73B373CA3}" destId="{95B465AD-72E5-44E8-8FE8-75B0AE5D1962}" srcOrd="0" destOrd="0" presId="urn:microsoft.com/office/officeart/2005/8/layout/vList5"/>
    <dgm:cxn modelId="{048212DE-E710-4488-829E-AD88F75E9DC3}" srcId="{A77F5A95-DBB0-4B80-8B32-CE3F4C930F21}" destId="{D133ABE0-7970-4086-9D60-E0CE735CE89D}" srcOrd="2" destOrd="0" parTransId="{1EFB2741-F57D-4AA4-A139-A3078EE23C5D}" sibTransId="{4C664B7A-9AB3-4F77-A667-6038F70620E8}"/>
    <dgm:cxn modelId="{D95605DA-7017-498F-A87A-17E55667022E}" type="presOf" srcId="{526F4CF1-6ED5-4718-B95F-69F1A9EE73BF}" destId="{9E093E4A-30D5-4F0C-B936-81624685BCAA}" srcOrd="0" destOrd="0" presId="urn:microsoft.com/office/officeart/2005/8/layout/vList5"/>
    <dgm:cxn modelId="{2EE7D9E8-1259-45B8-A284-134F0614FBF9}" srcId="{526F4CF1-6ED5-4718-B95F-69F1A9EE73BF}" destId="{D9FEFEB4-906D-4B68-8A95-4681EA0B09B9}" srcOrd="0" destOrd="0" parTransId="{40595054-FEB5-489A-B46F-3A8993BF2A0F}" sibTransId="{C6BA6D8E-D863-4FE1-97BC-C0C82C023D02}"/>
    <dgm:cxn modelId="{1E45D34C-1DC8-4788-9784-85F25C4DBDEB}" type="presOf" srcId="{D9FEFEB4-906D-4B68-8A95-4681EA0B09B9}" destId="{89D215D0-AFF1-48BC-9BE4-984366551D11}" srcOrd="0" destOrd="0" presId="urn:microsoft.com/office/officeart/2005/8/layout/vList5"/>
    <dgm:cxn modelId="{A42EB732-07D0-4CDF-94D3-E006FED69718}" type="presOf" srcId="{A58623CE-8000-4DA4-A449-82632018D11E}" destId="{9E83C77B-7AEA-42B8-91C1-AC57C746E535}" srcOrd="0" destOrd="2" presId="urn:microsoft.com/office/officeart/2005/8/layout/vList5"/>
    <dgm:cxn modelId="{5B1BC070-AAA5-4438-9E7C-370C5EDA1C48}" srcId="{A77F5A95-DBB0-4B80-8B32-CE3F4C930F21}" destId="{526F4CF1-6ED5-4718-B95F-69F1A9EE73BF}" srcOrd="0" destOrd="0" parTransId="{BF750225-0C56-44E0-B5CA-CD6C2DF493EB}" sibTransId="{FDF45599-4844-4012-B5D7-D466D85CB281}"/>
    <dgm:cxn modelId="{336A25D0-CDC3-4930-8D7F-A0DB0F01CD3C}" srcId="{526F4CF1-6ED5-4718-B95F-69F1A9EE73BF}" destId="{59E8B373-9D60-41B9-9D15-463D436DED87}" srcOrd="2" destOrd="0" parTransId="{1B075BD1-5D65-4ACE-9F9E-3488865EF4C3}" sibTransId="{88EB22A6-18BF-4585-8B4B-6164603DE557}"/>
    <dgm:cxn modelId="{86D22290-6BA0-48BC-AB8E-8F8E6300DCEA}" srcId="{526F4CF1-6ED5-4718-B95F-69F1A9EE73BF}" destId="{52EA63E4-FCCC-46A8-A5AA-D4B9D551D225}" srcOrd="1" destOrd="0" parTransId="{410B2AEA-4694-4938-9972-F33F3DEDF630}" sibTransId="{17C4189D-723C-4C4F-8C59-9D4450BE421C}"/>
    <dgm:cxn modelId="{5E520358-0D13-4390-B02A-0077084D5914}" type="presOf" srcId="{A77F5A95-DBB0-4B80-8B32-CE3F4C930F21}" destId="{5ACA3069-79BF-455E-A40E-E2140DA14CD7}" srcOrd="0" destOrd="0" presId="urn:microsoft.com/office/officeart/2005/8/layout/vList5"/>
    <dgm:cxn modelId="{9261367A-9C33-4354-974C-F22D28386E0B}" srcId="{D133ABE0-7970-4086-9D60-E0CE735CE89D}" destId="{EBE56E8E-02CE-416F-A554-13F73B373CA3}" srcOrd="0" destOrd="0" parTransId="{16B99AEE-B490-45CA-967B-9D02C11123AC}" sibTransId="{69E5565E-AB93-4556-B4E4-CD5AF4C93437}"/>
    <dgm:cxn modelId="{38633763-7D53-40E8-BA07-3E7D1B6EA990}" srcId="{874A5FD6-1C96-492C-9C94-F5B518F82DF2}" destId="{A58623CE-8000-4DA4-A449-82632018D11E}" srcOrd="2" destOrd="0" parTransId="{350EB7F4-4FC3-4DD2-8C8E-6BBAE3387082}" sibTransId="{FC7FA087-5117-4880-B9ED-59F58B921D31}"/>
    <dgm:cxn modelId="{95DF0F3A-BF33-473C-8DEB-D5B11FA7702D}" type="presOf" srcId="{25A74D7E-89F3-4939-8085-6485089B19AD}" destId="{95B465AD-72E5-44E8-8FE8-75B0AE5D1962}" srcOrd="0" destOrd="2" presId="urn:microsoft.com/office/officeart/2005/8/layout/vList5"/>
    <dgm:cxn modelId="{F012BFB7-EF2B-4DD8-A97F-A11497A12FDC}" type="presOf" srcId="{F115C3BD-0BE2-488A-9BD6-E7AB113E6340}" destId="{9E83C77B-7AEA-42B8-91C1-AC57C746E535}" srcOrd="0" destOrd="0" presId="urn:microsoft.com/office/officeart/2005/8/layout/vList5"/>
    <dgm:cxn modelId="{B7B35C1E-96E1-40FC-BE90-CE5136510AB5}" type="presParOf" srcId="{5ACA3069-79BF-455E-A40E-E2140DA14CD7}" destId="{C3DDAB88-1695-4DBC-9663-BDBC43204AE0}" srcOrd="0" destOrd="0" presId="urn:microsoft.com/office/officeart/2005/8/layout/vList5"/>
    <dgm:cxn modelId="{1A459DCC-78F2-43FF-932E-75F99AF6E97E}" type="presParOf" srcId="{C3DDAB88-1695-4DBC-9663-BDBC43204AE0}" destId="{9E093E4A-30D5-4F0C-B936-81624685BCAA}" srcOrd="0" destOrd="0" presId="urn:microsoft.com/office/officeart/2005/8/layout/vList5"/>
    <dgm:cxn modelId="{7A20683F-D710-4846-B595-C5FA5DFB4F48}" type="presParOf" srcId="{C3DDAB88-1695-4DBC-9663-BDBC43204AE0}" destId="{89D215D0-AFF1-48BC-9BE4-984366551D11}" srcOrd="1" destOrd="0" presId="urn:microsoft.com/office/officeart/2005/8/layout/vList5"/>
    <dgm:cxn modelId="{AB3CBB49-3793-41B6-98E0-5B7A5CD97444}" type="presParOf" srcId="{5ACA3069-79BF-455E-A40E-E2140DA14CD7}" destId="{CF4768F4-60EB-4648-A8E7-E789E1DB06BF}" srcOrd="1" destOrd="0" presId="urn:microsoft.com/office/officeart/2005/8/layout/vList5"/>
    <dgm:cxn modelId="{D34E1456-7B14-4830-97C3-3FA11431C350}" type="presParOf" srcId="{5ACA3069-79BF-455E-A40E-E2140DA14CD7}" destId="{6F71D72C-121C-472B-9383-B319B098B615}" srcOrd="2" destOrd="0" presId="urn:microsoft.com/office/officeart/2005/8/layout/vList5"/>
    <dgm:cxn modelId="{1B3D0905-D40A-483F-862D-E6DE3FD1008B}" type="presParOf" srcId="{6F71D72C-121C-472B-9383-B319B098B615}" destId="{4CF87882-CED5-4359-B351-40AD8B93146F}" srcOrd="0" destOrd="0" presId="urn:microsoft.com/office/officeart/2005/8/layout/vList5"/>
    <dgm:cxn modelId="{30383719-88E7-4E52-BBA0-30AD3685110C}" type="presParOf" srcId="{6F71D72C-121C-472B-9383-B319B098B615}" destId="{9E83C77B-7AEA-42B8-91C1-AC57C746E535}" srcOrd="1" destOrd="0" presId="urn:microsoft.com/office/officeart/2005/8/layout/vList5"/>
    <dgm:cxn modelId="{50A21F44-FCE8-4459-A0A6-893693EDB1ED}" type="presParOf" srcId="{5ACA3069-79BF-455E-A40E-E2140DA14CD7}" destId="{119D0BAD-0145-4E4B-9252-AFA5DD6CFEEF}" srcOrd="3" destOrd="0" presId="urn:microsoft.com/office/officeart/2005/8/layout/vList5"/>
    <dgm:cxn modelId="{25B38524-1B00-4E5E-802A-377BDFECDCFD}" type="presParOf" srcId="{5ACA3069-79BF-455E-A40E-E2140DA14CD7}" destId="{6987C5E7-2F53-4FD8-92DB-44BB6087E906}" srcOrd="4" destOrd="0" presId="urn:microsoft.com/office/officeart/2005/8/layout/vList5"/>
    <dgm:cxn modelId="{F36DEA98-A1E7-425B-85D1-8FE0C892BD23}" type="presParOf" srcId="{6987C5E7-2F53-4FD8-92DB-44BB6087E906}" destId="{42C5B866-57EB-4A85-BC32-BBCFCCE3D4A1}" srcOrd="0" destOrd="0" presId="urn:microsoft.com/office/officeart/2005/8/layout/vList5"/>
    <dgm:cxn modelId="{42D0F5CA-BFDE-4818-BF70-10F0DEDF97C4}" type="presParOf" srcId="{6987C5E7-2F53-4FD8-92DB-44BB6087E906}" destId="{95B465AD-72E5-44E8-8FE8-75B0AE5D19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215D0-AFF1-48BC-9BE4-984366551D11}">
      <dsp:nvSpPr>
        <dsp:cNvPr id="0" name=""/>
        <dsp:cNvSpPr/>
      </dsp:nvSpPr>
      <dsp:spPr>
        <a:xfrm rot="5400000">
          <a:off x="5310853" y="-1940994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szabványos modellezés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szabványos távoli hozzáférés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eszközök, szabványos „</a:t>
          </a:r>
          <a:r>
            <a:rPr lang="hu-HU" sz="2400" b="1" kern="1200" dirty="0" err="1" smtClean="0"/>
            <a:t>provider</a:t>
          </a:r>
          <a:r>
            <a:rPr lang="hu-HU" sz="2400" b="1" kern="1200" dirty="0" smtClean="0"/>
            <a:t>”</a:t>
          </a:r>
          <a:r>
            <a:rPr lang="hu-HU" sz="2400" b="1" kern="1200" dirty="0" err="1" smtClean="0"/>
            <a:t>-ek</a:t>
          </a:r>
          <a:r>
            <a:rPr lang="hu-HU" sz="2400" b="1" kern="1200" dirty="0" smtClean="0"/>
            <a:t> </a:t>
          </a:r>
          <a:endParaRPr lang="hu-HU" sz="2400" b="1" kern="1200" dirty="0"/>
        </a:p>
      </dsp:txBody>
      <dsp:txXfrm rot="-5400000">
        <a:off x="3188970" y="250477"/>
        <a:ext cx="5599692" cy="1286337"/>
      </dsp:txXfrm>
    </dsp:sp>
    <dsp:sp modelId="{9E093E4A-30D5-4F0C-B936-81624685BCAA}">
      <dsp:nvSpPr>
        <dsp:cNvPr id="0" name=""/>
        <dsp:cNvSpPr/>
      </dsp:nvSpPr>
      <dsp:spPr>
        <a:xfrm>
          <a:off x="0" y="2699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1. Alapok, modellezés, szabványok</a:t>
          </a:r>
          <a:endParaRPr lang="hu-HU" sz="2600" b="1" kern="1200" dirty="0"/>
        </a:p>
      </dsp:txBody>
      <dsp:txXfrm>
        <a:off x="86985" y="89684"/>
        <a:ext cx="3015000" cy="1607921"/>
      </dsp:txXfrm>
    </dsp:sp>
    <dsp:sp modelId="{9E83C77B-7AEA-42B8-91C1-AC57C746E535}">
      <dsp:nvSpPr>
        <dsp:cNvPr id="0" name=""/>
        <dsp:cNvSpPr/>
      </dsp:nvSpPr>
      <dsp:spPr>
        <a:xfrm rot="5400000">
          <a:off x="5310853" y="-70008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WMI: alapok, architektúra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WMI: eszközök, </a:t>
          </a:r>
          <a:r>
            <a:rPr lang="hu-HU" sz="2400" b="1" kern="1200" dirty="0" err="1" smtClean="0"/>
            <a:t>PowerShell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err="1" smtClean="0"/>
            <a:t>WS-Management</a:t>
          </a:r>
          <a:r>
            <a:rPr lang="hu-HU" sz="2400" b="1" kern="1200" dirty="0" smtClean="0"/>
            <a:t>, mint </a:t>
          </a:r>
          <a:r>
            <a:rPr lang="hu-HU" sz="2400" b="1" kern="1200" dirty="0" err="1" smtClean="0"/>
            <a:t>WinRM</a:t>
          </a:r>
          <a:endParaRPr lang="hu-HU" sz="2400" b="1" kern="1200" dirty="0"/>
        </a:p>
      </dsp:txBody>
      <dsp:txXfrm rot="-5400000">
        <a:off x="3188970" y="2121463"/>
        <a:ext cx="5599692" cy="1286337"/>
      </dsp:txXfrm>
    </dsp:sp>
    <dsp:sp modelId="{4CF87882-CED5-4359-B351-40AD8B93146F}">
      <dsp:nvSpPr>
        <dsp:cNvPr id="0" name=""/>
        <dsp:cNvSpPr/>
      </dsp:nvSpPr>
      <dsp:spPr>
        <a:xfrm>
          <a:off x="0" y="1873685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2. Windows konfigurációkezelés </a:t>
          </a:r>
          <a:endParaRPr lang="hu-HU" sz="2600" b="1" kern="1200" dirty="0"/>
        </a:p>
      </dsp:txBody>
      <dsp:txXfrm>
        <a:off x="86985" y="1960670"/>
        <a:ext cx="3015000" cy="1607921"/>
      </dsp:txXfrm>
    </dsp:sp>
    <dsp:sp modelId="{95B465AD-72E5-44E8-8FE8-75B0AE5D1962}">
      <dsp:nvSpPr>
        <dsp:cNvPr id="0" name=""/>
        <dsp:cNvSpPr/>
      </dsp:nvSpPr>
      <dsp:spPr>
        <a:xfrm rot="5400000">
          <a:off x="5310853" y="1800977"/>
          <a:ext cx="1425513" cy="56692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Az ITIL CMDB fogalma; modellezés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Funkcionális és </a:t>
          </a:r>
          <a:r>
            <a:rPr lang="hu-HU" sz="2400" b="1" kern="1200" dirty="0" err="1" smtClean="0"/>
            <a:t>architekturális</a:t>
          </a:r>
          <a:r>
            <a:rPr lang="hu-HU" sz="2400" b="1" kern="1200" dirty="0" smtClean="0"/>
            <a:t> jellemzők</a:t>
          </a:r>
          <a:endParaRPr lang="hu-H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Felderítés</a:t>
          </a:r>
          <a:endParaRPr lang="hu-HU" sz="2400" b="1" kern="1200" dirty="0"/>
        </a:p>
      </dsp:txBody>
      <dsp:txXfrm rot="-5400000">
        <a:off x="3188970" y="3992448"/>
        <a:ext cx="5599692" cy="1286337"/>
      </dsp:txXfrm>
    </dsp:sp>
    <dsp:sp modelId="{42C5B866-57EB-4A85-BC32-BBCFCCE3D4A1}">
      <dsp:nvSpPr>
        <dsp:cNvPr id="0" name=""/>
        <dsp:cNvSpPr/>
      </dsp:nvSpPr>
      <dsp:spPr>
        <a:xfrm>
          <a:off x="0" y="3744671"/>
          <a:ext cx="3188970" cy="1781891"/>
        </a:xfrm>
        <a:prstGeom prst="roundRect">
          <a:avLst/>
        </a:prstGeom>
        <a:solidFill>
          <a:srgbClr val="7625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3. </a:t>
          </a:r>
          <a:r>
            <a:rPr lang="hu-HU" sz="2600" b="1" kern="1200" dirty="0" err="1" smtClean="0"/>
            <a:t>CMDB-k</a:t>
          </a:r>
          <a:endParaRPr lang="hu-HU" sz="2600" b="1" kern="1200" dirty="0"/>
        </a:p>
      </dsp:txBody>
      <dsp:txXfrm>
        <a:off x="86985" y="3831656"/>
        <a:ext cx="3015000" cy="160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AB35-61F0-419A-932F-26798DA4908A}" type="datetimeFigureOut">
              <a:rPr lang="hu-HU" smtClean="0"/>
              <a:pPr/>
              <a:t>2011.03.16.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FB6B-57D7-4861-88B9-9E4C696042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19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2011.03.16.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64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2011.03.16.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expect</a:t>
            </a:r>
            <a:r>
              <a:rPr lang="hu-HU" dirty="0" smtClean="0"/>
              <a:t>: lásd</a:t>
            </a:r>
            <a:r>
              <a:rPr lang="hu-HU" baseline="0" dirty="0" smtClean="0"/>
              <a:t> http://expect.nist.gov/ </a:t>
            </a:r>
          </a:p>
          <a:p>
            <a:r>
              <a:rPr lang="hu-HU" baseline="0" dirty="0" smtClean="0"/>
              <a:t>(</a:t>
            </a:r>
            <a:r>
              <a:rPr lang="en-US" dirty="0" smtClean="0"/>
              <a:t>Expect is a tool for automating interactive applications such as telnet, ftp, </a:t>
            </a:r>
            <a:r>
              <a:rPr lang="en-US" dirty="0" err="1" smtClean="0"/>
              <a:t>passwd</a:t>
            </a:r>
            <a:r>
              <a:rPr lang="en-US" dirty="0" smtClean="0"/>
              <a:t>, </a:t>
            </a:r>
            <a:r>
              <a:rPr lang="en-US" dirty="0" err="1" smtClean="0"/>
              <a:t>fsck</a:t>
            </a:r>
            <a:r>
              <a:rPr lang="en-US" dirty="0" smtClean="0"/>
              <a:t>, rlogin, tip, etc.</a:t>
            </a:r>
            <a:r>
              <a:rPr lang="hu-HU" baseline="0" dirty="0" smtClean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SNMP: </a:t>
            </a:r>
            <a:r>
              <a:rPr lang="hu-HU" dirty="0" err="1" smtClean="0"/>
              <a:t>Simple</a:t>
            </a:r>
            <a:r>
              <a:rPr lang="hu-HU" dirty="0" smtClean="0"/>
              <a:t> Network Management </a:t>
            </a:r>
            <a:r>
              <a:rPr lang="hu-HU" dirty="0" err="1" smtClean="0"/>
              <a:t>Protocol</a:t>
            </a:r>
            <a:r>
              <a:rPr lang="hu-HU" dirty="0" smtClean="0"/>
              <a:t> (később tárgyaljuk röviden),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CIM-XML: lásd ebben az előadásban,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WMI: 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 (következő előadás),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WS-Management</a:t>
            </a:r>
            <a:r>
              <a:rPr lang="hu-HU" dirty="0" smtClean="0"/>
              <a:t>: szintén,</a:t>
            </a:r>
            <a:r>
              <a:rPr lang="hu-HU" baseline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WSDM: Web </a:t>
            </a:r>
            <a:r>
              <a:rPr lang="hu-HU" baseline="0" dirty="0" err="1" smtClean="0"/>
              <a:t>Services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Distributed</a:t>
            </a:r>
            <a:r>
              <a:rPr lang="hu-HU" baseline="0" dirty="0" smtClean="0"/>
              <a:t> Management, OASIS szabvány, nem tárgyaljuk,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JMX: Java Management </a:t>
            </a:r>
            <a:r>
              <a:rPr lang="hu-HU" baseline="0" dirty="0" err="1" smtClean="0"/>
              <a:t>Extensions</a:t>
            </a:r>
            <a:r>
              <a:rPr lang="hu-HU" baseline="0" dirty="0" smtClean="0"/>
              <a:t>, lásd egy későbbi előadásban az alkalmazásmonitorozás kapcsán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Kell egy</a:t>
            </a:r>
            <a:r>
              <a:rPr lang="hu-HU" baseline="0" dirty="0" smtClean="0"/>
              <a:t> konfigurációs adatbázis, ami be tudja gyűjteni az információkat, és igény esetén be is tud avatkozni (=műveleteket hajt végre a rendszer elemein).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Ebben</a:t>
            </a:r>
            <a:r>
              <a:rPr lang="hu-HU" baseline="0" dirty="0" smtClean="0"/>
              <a:t> az adatbázisban lévő adatokat jó lenne, ha exportálni és importálni tudnánk könnyen, akár más gépre/más gyártójú adatbázisba átvinni.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megvannak</a:t>
            </a:r>
            <a:r>
              <a:rPr lang="hu-HU" baseline="0" dirty="0" smtClean="0"/>
              <a:t> már az adataink, le is kell kérdezni azokat valahogyan. Szeretnénk, ha nem kéne minden termékhez külön-külön klienst készíteni, és teljesen újrakezdeni egy-egy új platform használata esetén.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Federált</a:t>
            </a:r>
            <a:r>
              <a:rPr lang="hu-HU" baseline="0" dirty="0" smtClean="0"/>
              <a:t> adatbázis: olyan </a:t>
            </a:r>
            <a:r>
              <a:rPr lang="hu-HU" baseline="0" dirty="0" err="1" smtClean="0"/>
              <a:t>adatbáziskezelő</a:t>
            </a:r>
            <a:r>
              <a:rPr lang="hu-HU" baseline="0" dirty="0" smtClean="0"/>
              <a:t> rendszer (ha nagyon pontosak akarunk lenni: „</a:t>
            </a:r>
            <a:r>
              <a:rPr lang="hu-HU" baseline="0" dirty="0" err="1" smtClean="0"/>
              <a:t>metadatbázis-kezelő</a:t>
            </a:r>
            <a:r>
              <a:rPr lang="hu-HU" baseline="0" dirty="0" smtClean="0"/>
              <a:t> rendszer”), mely több autonóm </a:t>
            </a:r>
            <a:r>
              <a:rPr lang="hu-HU" baseline="0" dirty="0" err="1" smtClean="0"/>
              <a:t>adatbáziskezelő</a:t>
            </a:r>
            <a:r>
              <a:rPr lang="hu-HU" baseline="0" dirty="0" smtClean="0"/>
              <a:t> szolgáltatásait a saját felhasználói számára transzparens módon integrálja. Lásd: http://en.wikipedia.org/wiki/Federated_database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Rövid</a:t>
            </a:r>
            <a:r>
              <a:rPr lang="hu-HU" baseline="0" dirty="0" smtClean="0"/>
              <a:t> összefoglaló arról, hogy mi is a CIM: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What</a:t>
            </a:r>
            <a:r>
              <a:rPr lang="hu-HU" dirty="0" smtClean="0"/>
              <a:t> is CIM? http://dmtf.org/about/faq/cim_faq#C1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CIM adja</a:t>
            </a:r>
            <a:r>
              <a:rPr lang="hu-HU" baseline="0" dirty="0" smtClean="0"/>
              <a:t> meg, hogy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a konfigurációs adatbázisunkban milyen típusú adatokat tároljunk,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és ezeket hogyan lehessen exportálni és importálni.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teljes Meta </a:t>
            </a:r>
            <a:r>
              <a:rPr lang="hu-HU" dirty="0" err="1" smtClean="0"/>
              <a:t>Schema</a:t>
            </a:r>
            <a:r>
              <a:rPr lang="hu-HU" dirty="0" smtClean="0"/>
              <a:t> megtalálható a</a:t>
            </a:r>
            <a:r>
              <a:rPr lang="hu-HU" baseline="0" dirty="0" smtClean="0"/>
              <a:t> CIM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Specification</a:t>
            </a:r>
            <a:r>
              <a:rPr lang="hu-HU" baseline="0" dirty="0" smtClean="0"/>
              <a:t> PDF-ben: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http://dmtf.org/standards/cim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És innen: CIM </a:t>
            </a:r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r>
              <a:rPr lang="hu-HU" dirty="0" smtClean="0"/>
              <a:t>, pl.</a:t>
            </a:r>
            <a:r>
              <a:rPr lang="hu-HU" baseline="0" dirty="0" smtClean="0"/>
              <a:t> az aktuális verzió: DSP0004 http://dmtf.org/sites/default/files/standards/documents/DSP0004_2.6.0_0.pdf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baseline="0" dirty="0" smtClean="0"/>
              <a:t>28. oldal, </a:t>
            </a:r>
            <a:r>
              <a:rPr lang="it-IT" baseline="0" dirty="0" smtClean="0"/>
              <a:t>Figure 2 – CIM Meta Schema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6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Néhány fontosabb elemek definíció (idézet a szabványból):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NamedElement</a:t>
            </a:r>
            <a:r>
              <a:rPr lang="hu-HU" dirty="0" smtClean="0"/>
              <a:t>: </a:t>
            </a:r>
            <a:r>
              <a:rPr lang="en-US" dirty="0" smtClean="0"/>
              <a:t>Abstract class for CIM elements, providing the ability for an element to have a name.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Schema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en-US" baseline="0" dirty="0" smtClean="0"/>
              <a:t>A CIM schema is a set of CIM classes with a single defining authority or owning organization.</a:t>
            </a:r>
            <a:endParaRPr lang="hu-HU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Fully-qualified class names are in the form &lt;schema name&gt;_&lt;class name</a:t>
            </a:r>
            <a:r>
              <a:rPr lang="hu-HU" baseline="0" dirty="0" smtClean="0"/>
              <a:t>&gt;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Class</a:t>
            </a:r>
            <a:r>
              <a:rPr lang="hu-HU" baseline="0" dirty="0" smtClean="0"/>
              <a:t>: </a:t>
            </a:r>
            <a:r>
              <a:rPr lang="en-US" baseline="0" dirty="0" smtClean="0"/>
              <a:t>Models a CIM class. A CIM class is a common type for a set of CIM instances that support the same features (i.e., properties and methods). A CIM class models an aspect of a managed element. 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Trigger</a:t>
            </a:r>
            <a:r>
              <a:rPr lang="hu-HU" baseline="0" dirty="0" smtClean="0"/>
              <a:t>: </a:t>
            </a:r>
            <a:r>
              <a:rPr lang="en-US" baseline="0" dirty="0" smtClean="0"/>
              <a:t>A CIM trigger is the specification of a rule on a CIM element that defines when the</a:t>
            </a:r>
            <a:r>
              <a:rPr lang="hu-HU" baseline="0" dirty="0" smtClean="0"/>
              <a:t> t</a:t>
            </a:r>
            <a:r>
              <a:rPr lang="en-US" baseline="0" dirty="0" smtClean="0"/>
              <a:t>rigger is to be fired. Triggers may be fired on the following occasions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creation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deletion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access</a:t>
            </a:r>
            <a:r>
              <a:rPr lang="hu-HU" baseline="0" dirty="0" smtClean="0"/>
              <a:t> of a CIM </a:t>
            </a:r>
            <a:r>
              <a:rPr lang="hu-HU" baseline="0" dirty="0" err="1" smtClean="0"/>
              <a:t>property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before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invocation</a:t>
            </a:r>
            <a:r>
              <a:rPr lang="hu-HU" baseline="0" dirty="0" smtClean="0"/>
              <a:t> of a </a:t>
            </a:r>
            <a:r>
              <a:rPr lang="hu-HU" baseline="0" dirty="0" err="1" smtClean="0"/>
              <a:t>method</a:t>
            </a:r>
            <a:r>
              <a:rPr lang="hu-HU" baseline="0" dirty="0" smtClean="0"/>
              <a:t>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Qualifier</a:t>
            </a:r>
            <a:r>
              <a:rPr lang="hu-HU" baseline="0" dirty="0" smtClean="0"/>
              <a:t>: </a:t>
            </a:r>
            <a:r>
              <a:rPr lang="en-US" baseline="0" dirty="0" smtClean="0"/>
              <a:t>A CIM qualifier is meta data that</a:t>
            </a:r>
            <a:r>
              <a:rPr lang="hu-HU" baseline="0" dirty="0" smtClean="0"/>
              <a:t> </a:t>
            </a:r>
            <a:r>
              <a:rPr lang="en-US" baseline="0" dirty="0" smtClean="0"/>
              <a:t>provides additional information about the element on which the qualifier is specified. The specification of a qualifier on an element defines a value for the qualifier on that element.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6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Erős típusosság</a:t>
            </a:r>
            <a:r>
              <a:rPr lang="hu-HU" baseline="0" dirty="0" smtClean="0"/>
              <a:t> itt: pl. ha egy asszociációs osztályban deklarálunk egy </a:t>
            </a:r>
            <a:r>
              <a:rPr lang="hu-HU" baseline="0" dirty="0" err="1" smtClean="0"/>
              <a:t>Acme</a:t>
            </a:r>
            <a:r>
              <a:rPr lang="hu-HU" baseline="0" dirty="0" smtClean="0"/>
              <a:t>_</a:t>
            </a:r>
            <a:r>
              <a:rPr lang="hu-HU" baseline="0" dirty="0" err="1" smtClean="0"/>
              <a:t>AnotherClass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ref</a:t>
            </a:r>
            <a:r>
              <a:rPr lang="hu-HU" baseline="0" dirty="0" smtClean="0"/>
              <a:t> Inst1 referenciát, akkor Inst1 csak az </a:t>
            </a:r>
            <a:r>
              <a:rPr lang="hu-HU" baseline="0" dirty="0" err="1" smtClean="0"/>
              <a:t>Acme</a:t>
            </a:r>
            <a:r>
              <a:rPr lang="hu-HU" baseline="0" dirty="0" smtClean="0"/>
              <a:t>_</a:t>
            </a:r>
            <a:r>
              <a:rPr lang="hu-HU" baseline="0" dirty="0" err="1" smtClean="0"/>
              <a:t>AnotherClass</a:t>
            </a:r>
            <a:r>
              <a:rPr lang="hu-HU" baseline="0" dirty="0" smtClean="0"/>
              <a:t> vagy specializációi példánya lehet. (Lásd a v 2.5.0 szabvány 64. oldalát.)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EE27A-7A20-448D-ABAE-3CE13D1C4CF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D7168-1CC5-4108-A460-2A5EDD1A4C2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F8911-A195-4A83-9246-F510C1671B4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A</a:t>
            </a:r>
            <a:r>
              <a:rPr lang="hu-HU" baseline="0" dirty="0" smtClean="0"/>
              <a:t> terminológia angolul:</a:t>
            </a:r>
          </a:p>
          <a:p>
            <a:pPr eaLnBrk="1" hangingPunct="1">
              <a:spcBef>
                <a:spcPct val="0"/>
              </a:spcBef>
            </a:pP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Object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name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Model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type</a:t>
            </a:r>
            <a:endParaRPr lang="hu-HU" baseline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Namespace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handle</a:t>
            </a:r>
            <a:endParaRPr lang="hu-HU" dirty="0" smtClean="0"/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396CA-A8FB-4499-A9C0-B1B7B4130BE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57</a:t>
            </a:fld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Miért érdemes megnézni egy ilyen üzenetet: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hu-HU" dirty="0" smtClean="0"/>
              <a:t>Valószínűleg</a:t>
            </a:r>
            <a:r>
              <a:rPr lang="hu-HU" baseline="0" dirty="0" smtClean="0"/>
              <a:t> nekünk kézzel nem kell megírni, arra megvannak a megfelelő programok/könyvtárak.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hu-HU" dirty="0" smtClean="0"/>
              <a:t>De  hibakeresés esetén van, hogy csak</a:t>
            </a:r>
            <a:r>
              <a:rPr lang="hu-HU" baseline="0" dirty="0" smtClean="0"/>
              <a:t> az segít, hogy ha megnézzük, hogy mi megy át a hálózaton. Ilyenkor jó, ha tisztában vagyunk, hogy a CIM hogyan képződik le XML-re.</a:t>
            </a:r>
            <a:endParaRPr lang="hu-HU" dirty="0" smtClean="0"/>
          </a:p>
        </p:txBody>
      </p:sp>
      <p:sp>
        <p:nvSpPr>
          <p:cNvPr id="7987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CC0F4-AB2E-45BE-BA4D-CE08EA30AB2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8192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1286F-03C7-4D7E-B0E5-B2474265AE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Telepítés</a:t>
            </a:r>
            <a:endParaRPr lang="hu-HU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Add/</a:t>
            </a:r>
            <a:r>
              <a:rPr lang="hu-HU" dirty="0" err="1" smtClean="0"/>
              <a:t>Remove</a:t>
            </a:r>
            <a:r>
              <a:rPr lang="hu-HU" baseline="0" dirty="0" smtClean="0"/>
              <a:t> Software</a:t>
            </a:r>
            <a:r>
              <a:rPr lang="hu-HU" dirty="0" smtClean="0"/>
              <a:t>: </a:t>
            </a:r>
            <a:r>
              <a:rPr lang="hu-HU" dirty="0" err="1" smtClean="0"/>
              <a:t>tog-pegasus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sblim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PG </a:t>
            </a:r>
            <a:r>
              <a:rPr lang="hu-HU" baseline="0" dirty="0" smtClean="0"/>
              <a:t>indítása/leállítása: </a:t>
            </a:r>
            <a:r>
              <a:rPr lang="hu-HU" baseline="0" dirty="0" err="1" smtClean="0"/>
              <a:t>cimserver</a:t>
            </a:r>
            <a:r>
              <a:rPr lang="hu-HU" baseline="0" dirty="0" smtClean="0"/>
              <a:t> (konfiguráció: </a:t>
            </a:r>
            <a:r>
              <a:rPr lang="hu-HU" baseline="0" dirty="0" err="1" smtClean="0"/>
              <a:t>cimauth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cimconfig</a:t>
            </a:r>
            <a:r>
              <a:rPr lang="hu-HU" baseline="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Aktuálisan </a:t>
            </a:r>
            <a:r>
              <a:rPr lang="hu-HU" baseline="0" dirty="0" smtClean="0"/>
              <a:t>futó </a:t>
            </a:r>
            <a:r>
              <a:rPr lang="hu-HU" baseline="0" dirty="0" err="1" smtClean="0"/>
              <a:t>provider-ek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cimprovider</a:t>
            </a:r>
            <a:r>
              <a:rPr lang="hu-HU" baseline="0" dirty="0" smtClean="0"/>
              <a:t> –l –</a:t>
            </a:r>
            <a:r>
              <a:rPr lang="hu-HU" baseline="0" dirty="0" smtClean="0"/>
              <a:t>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Milyen </a:t>
            </a:r>
            <a:r>
              <a:rPr lang="hu-HU" baseline="0" dirty="0" err="1" smtClean="0"/>
              <a:t>portol</a:t>
            </a:r>
            <a:r>
              <a:rPr lang="hu-HU" baseline="0" dirty="0" smtClean="0"/>
              <a:t> figyel a </a:t>
            </a:r>
            <a:r>
              <a:rPr lang="hu-HU" baseline="0" dirty="0" err="1" smtClean="0"/>
              <a:t>cimserver</a:t>
            </a:r>
            <a:r>
              <a:rPr lang="hu-HU" baseline="0" dirty="0" smtClean="0"/>
              <a:t>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baseline="0" dirty="0" smtClean="0"/>
              <a:t>netstat -t -l -p | grep cimserver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="1" baseline="0" dirty="0" smtClean="0"/>
              <a:t>Használat</a:t>
            </a:r>
            <a:endParaRPr lang="hu-HU" b="1" baseline="0" dirty="0" smtClean="0"/>
          </a:p>
          <a:p>
            <a:r>
              <a:rPr lang="hu-HU" baseline="0" dirty="0" smtClean="0"/>
              <a:t>Na de hogyan érjük el? Kellene egy kliens…</a:t>
            </a:r>
          </a:p>
          <a:p>
            <a:r>
              <a:rPr lang="hu-HU" baseline="0" dirty="0" smtClean="0"/>
              <a:t>Man </a:t>
            </a:r>
            <a:r>
              <a:rPr lang="hu-HU" baseline="0" dirty="0" err="1" smtClean="0"/>
              <a:t>wbemcli</a:t>
            </a:r>
            <a:r>
              <a:rPr lang="hu-HU" baseline="0" dirty="0" smtClean="0"/>
              <a:t> </a:t>
            </a:r>
            <a:r>
              <a:rPr lang="hu-HU" baseline="0" dirty="0" smtClean="0">
                <a:sym typeface="Wingdings" pitchFamily="2" charset="2"/>
              </a:rPr>
              <a:t> (ami fontos: operációk)</a:t>
            </a:r>
          </a:p>
          <a:p>
            <a:endParaRPr lang="hu-HU" dirty="0" smtClean="0"/>
          </a:p>
          <a:p>
            <a:r>
              <a:rPr lang="hu-HU" dirty="0" smtClean="0"/>
              <a:t>Lássuk mit tud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wbemcli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Kiírja a </a:t>
            </a:r>
            <a:r>
              <a:rPr lang="hu-HU" dirty="0" err="1" smtClean="0"/>
              <a:t>helpet</a:t>
            </a:r>
            <a:endParaRPr lang="hu-HU" dirty="0" smtClean="0"/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Próbáljuk</a:t>
            </a:r>
            <a:r>
              <a:rPr lang="hu-HU" baseline="0" dirty="0" smtClean="0"/>
              <a:t> egy biztosan létező alap osztályt lekérdezni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</a:t>
            </a:r>
            <a:r>
              <a:rPr lang="hu-HU" baseline="0" dirty="0" err="1" smtClean="0"/>
              <a:t>netstat</a:t>
            </a:r>
            <a:r>
              <a:rPr lang="hu-HU" baseline="0" dirty="0" smtClean="0"/>
              <a:t> segítségével megfigyelt </a:t>
            </a:r>
            <a:r>
              <a:rPr lang="hu-HU" baseline="0" dirty="0" err="1" smtClean="0"/>
              <a:t>porton</a:t>
            </a:r>
            <a:r>
              <a:rPr lang="hu-HU" baseline="0" dirty="0" smtClean="0"/>
              <a:t> nézzük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Használjuk az objektum megnevezésre a szabványos </a:t>
            </a:r>
            <a:r>
              <a:rPr lang="hu-HU" baseline="0" dirty="0" err="1" smtClean="0"/>
              <a:t>objectPath-t</a:t>
            </a:r>
            <a:r>
              <a:rPr lang="hu-HU" baseline="0" dirty="0" smtClean="0"/>
              <a:t>, az alap osztályok a </a:t>
            </a:r>
            <a:r>
              <a:rPr lang="hu-HU" baseline="0" dirty="0" err="1" smtClean="0"/>
              <a:t>root</a:t>
            </a:r>
            <a:r>
              <a:rPr lang="hu-HU" baseline="0" dirty="0" smtClean="0"/>
              <a:t>/cimv2 névtérben szoktak lenni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'https://localhost:5989/root/cimv2:CIM_OperatingSystem'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Eredmény: </a:t>
            </a:r>
            <a:r>
              <a:rPr lang="hu-HU" dirty="0" err="1" smtClean="0"/>
              <a:t>username</a:t>
            </a:r>
            <a:r>
              <a:rPr lang="hu-HU" dirty="0" smtClean="0"/>
              <a:t>/</a:t>
            </a:r>
            <a:r>
              <a:rPr lang="hu-HU" dirty="0" err="1" smtClean="0"/>
              <a:t>password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required</a:t>
            </a:r>
            <a:endParaRPr lang="hu-HU" dirty="0" smtClean="0"/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Adjunk meg</a:t>
            </a:r>
            <a:r>
              <a:rPr lang="hu-HU" baseline="0" dirty="0" smtClean="0"/>
              <a:t> felhasználónevet és jelszavat 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-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'https://pegasus:LaborImage@localhost:5989/root/cimv2:CIM_OperatingSystem'</a:t>
            </a:r>
          </a:p>
          <a:p>
            <a:pPr marL="0" indent="0">
              <a:buFontTx/>
              <a:buNone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Jó lesz, csak nehezen olvasható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Az </a:t>
            </a:r>
            <a:r>
              <a:rPr lang="hu-HU" dirty="0" err="1" smtClean="0"/>
              <a:t>nl</a:t>
            </a:r>
            <a:r>
              <a:rPr lang="hu-HU" dirty="0" smtClean="0"/>
              <a:t> kapcsoló megadásával új</a:t>
            </a:r>
            <a:r>
              <a:rPr lang="hu-HU" baseline="0" dirty="0" smtClean="0"/>
              <a:t> sort szúr be minden tulajdonság után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gc</a:t>
            </a:r>
            <a:r>
              <a:rPr lang="hu-HU" dirty="0" smtClean="0"/>
              <a:t> 'https://pegasus:LaborImage@localhost:5989/root/cimv2:CIM_OperatingSystem'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Most nézzünk</a:t>
            </a:r>
            <a:r>
              <a:rPr lang="hu-HU" baseline="0" dirty="0" smtClean="0"/>
              <a:t> meg ennek az osztálynak a példányait:</a:t>
            </a:r>
          </a:p>
          <a:p>
            <a:pPr marL="0" indent="0">
              <a:buFontTx/>
              <a:buNone/>
            </a:pPr>
            <a:r>
              <a:rPr lang="hu-HU" dirty="0" smtClean="0"/>
              <a:t>-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ei</a:t>
            </a:r>
            <a:r>
              <a:rPr lang="hu-HU" dirty="0" smtClean="0"/>
              <a:t> 'https://pegasus:LaborImage@localhost:5989/root/cimv2:CIM_OperatingSystem'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pPr marL="0" indent="0">
              <a:buFontTx/>
              <a:buNone/>
            </a:pPr>
            <a:r>
              <a:rPr lang="hu-HU" dirty="0" smtClean="0"/>
              <a:t>Működik! Nézzük, mit lehet még lekérdezni: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ei</a:t>
            </a:r>
            <a:r>
              <a:rPr lang="hu-HU" dirty="0" smtClean="0"/>
              <a:t> 'https://pegasus:LaborImage@localhost:5989/root/PG_InterOp:PG_ProviderCapabilities'</a:t>
            </a:r>
          </a:p>
          <a:p>
            <a:pPr marL="0" indent="0">
              <a:buFontTx/>
              <a:buNone/>
            </a:pPr>
            <a:r>
              <a:rPr lang="hu-HU" dirty="0" smtClean="0"/>
              <a:t>Ez elég nehezen</a:t>
            </a:r>
            <a:r>
              <a:rPr lang="hu-HU" baseline="0" dirty="0" smtClean="0"/>
              <a:t> olvasható, javítsunk rajta: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ei</a:t>
            </a:r>
            <a:r>
              <a:rPr lang="hu-HU" dirty="0" smtClean="0"/>
              <a:t> 'https://pegasus:LaborImage@localhost:5989/root/PG_InterOp:PG_ProviderCapabilities' | </a:t>
            </a:r>
            <a:r>
              <a:rPr lang="hu-HU" dirty="0" err="1" smtClean="0"/>
              <a:t>grep</a:t>
            </a:r>
            <a:r>
              <a:rPr lang="hu-HU" dirty="0" smtClean="0"/>
              <a:t> "</a:t>
            </a:r>
            <a:r>
              <a:rPr lang="hu-HU" dirty="0" err="1" smtClean="0"/>
              <a:t>localhost</a:t>
            </a:r>
            <a:r>
              <a:rPr lang="hu-HU" dirty="0" smtClean="0"/>
              <a:t>"</a:t>
            </a:r>
          </a:p>
          <a:p>
            <a:pPr marL="171450" indent="-171450">
              <a:buFontTx/>
              <a:buChar char="-"/>
            </a:pP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-nl</a:t>
            </a:r>
            <a:r>
              <a:rPr lang="hu-HU" dirty="0" smtClean="0"/>
              <a:t> </a:t>
            </a:r>
            <a:r>
              <a:rPr lang="hu-HU" dirty="0" err="1" smtClean="0"/>
              <a:t>ei</a:t>
            </a:r>
            <a:r>
              <a:rPr lang="hu-HU" dirty="0" smtClean="0"/>
              <a:t> 'https://pegasus:LaborImage@localhost:5989/root/PG_InterOp:PG_ProviderCapabilities' | </a:t>
            </a:r>
            <a:r>
              <a:rPr lang="hu-HU" dirty="0" err="1" smtClean="0"/>
              <a:t>grep</a:t>
            </a:r>
            <a:r>
              <a:rPr lang="hu-HU" dirty="0" smtClean="0"/>
              <a:t> "</a:t>
            </a:r>
            <a:r>
              <a:rPr lang="hu-HU" dirty="0" err="1" smtClean="0"/>
              <a:t>localhost</a:t>
            </a:r>
            <a:r>
              <a:rPr lang="hu-HU" dirty="0" smtClean="0"/>
              <a:t>" | </a:t>
            </a:r>
            <a:r>
              <a:rPr lang="hu-HU" dirty="0" err="1" smtClean="0"/>
              <a:t>cut</a:t>
            </a:r>
            <a:r>
              <a:rPr lang="hu-HU" dirty="0" smtClean="0"/>
              <a:t> </a:t>
            </a:r>
            <a:r>
              <a:rPr lang="hu-HU" dirty="0" err="1" smtClean="0"/>
              <a:t>-d</a:t>
            </a:r>
            <a:r>
              <a:rPr lang="hu-HU" dirty="0" smtClean="0"/>
              <a:t> , </a:t>
            </a:r>
            <a:r>
              <a:rPr lang="hu-HU" dirty="0" err="1" smtClean="0"/>
              <a:t>-f</a:t>
            </a:r>
            <a:r>
              <a:rPr lang="hu-HU" dirty="0" smtClean="0"/>
              <a:t> 3</a:t>
            </a:r>
          </a:p>
          <a:p>
            <a:pPr marL="171450" indent="-171450">
              <a:buFontTx/>
              <a:buChar char="-"/>
            </a:pPr>
            <a:endParaRPr lang="hu-HU" dirty="0" smtClean="0"/>
          </a:p>
          <a:p>
            <a:r>
              <a:rPr lang="hu-HU" dirty="0" smtClean="0"/>
              <a:t>Kérdezzünk le akkor</a:t>
            </a:r>
            <a:r>
              <a:rPr lang="hu-HU" baseline="0" dirty="0" smtClean="0"/>
              <a:t> egy így visszakapott osztály példányait, hogy lássuk, hogy tényleg létezik-e: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wbemcli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-nl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ei</a:t>
            </a:r>
            <a:r>
              <a:rPr lang="hu-HU" baseline="0" dirty="0" smtClean="0"/>
              <a:t> 'https://pegasus:LaborImage@localhost:5989/root/cimv2:Linux_KernelParameter'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Kérdezzünk most csak le egy konkrét példányt: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Ehhez a kulcs tulajdonságait meg kell adni, ez a Linux_</a:t>
            </a:r>
            <a:r>
              <a:rPr lang="hu-HU" baseline="0" dirty="0" err="1" smtClean="0"/>
              <a:t>KernelParameter</a:t>
            </a:r>
            <a:r>
              <a:rPr lang="hu-HU" baseline="0" dirty="0" smtClean="0"/>
              <a:t> esetén a </a:t>
            </a:r>
            <a:r>
              <a:rPr lang="hu-HU" baseline="0" dirty="0" err="1" smtClean="0"/>
              <a:t>SettingID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 wbemcli -nl gi 'https://pegasus:LaborImage@localhost:5989/root/cimv2:Linux_KernelParameter.SettingID="/proc/sys/kernel/sched_interactive"'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Így már csak egy konkrét példányt kapunk vissza</a:t>
            </a:r>
          </a:p>
          <a:p>
            <a:pPr marL="171450" indent="-171450">
              <a:buFontTx/>
              <a:buChar char="-"/>
            </a:pP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Nézzük meg, hogy ilyenkor hogyan néz ki a CIM-XML kérés és válaszüzenet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- </a:t>
            </a:r>
            <a:r>
              <a:rPr lang="nb-NO" baseline="0" dirty="0" smtClean="0"/>
              <a:t>wbemcli -dx -nl gi 'https://pegasus:LaborImage@localhost:5989/root/cimv2:Linux_KernelParameter.SettingID="/proc/sys/kernel/sched_interactive"'</a:t>
            </a:r>
          </a:p>
          <a:p>
            <a:pPr marL="0" indent="0">
              <a:buFontTx/>
              <a:buNone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63</a:t>
            </a:fld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64</a:t>
            </a:fld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66</a:t>
            </a:fld>
            <a:endParaRPr lang="hu-H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8806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45404-1624-457B-B6D7-C7EBE1B2F32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hu-H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68</a:t>
            </a:fld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69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71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Ugye az látszik, hogy a „konfiguráció” fogalma nem csak műszaki területről területre, de az egyes</a:t>
            </a:r>
            <a:r>
              <a:rPr lang="hu-HU" baseline="0" dirty="0" smtClean="0"/>
              <a:t> alkalmazási esetek között is változik, attól függően hogy milyen rendszeraspektusokat és azok közötti kapcsolatokat akarunk nyilvántartani.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5A1E0-1B28-4CB4-BCE4-B1770366396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tf.org/standards/ci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mtf.org/standards/cim/cim_schema_v228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mtf.org/about/faq/cim_faq" TargetMode="External"/><Relationship Id="rId4" Type="http://schemas.openxmlformats.org/officeDocument/2006/relationships/hyperlink" Target="http://dmtf.org/sites/default/files/standards/documents/DSP0004_2.6.0_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tf.org/standards/wbem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mtf.org/standards/published_documents/DSP0202_1.0.0.pdf" TargetMode="External"/><Relationship Id="rId5" Type="http://schemas.openxmlformats.org/officeDocument/2006/relationships/hyperlink" Target="http://www.dmtf.org/standards/wsman/" TargetMode="External"/><Relationship Id="rId4" Type="http://schemas.openxmlformats.org/officeDocument/2006/relationships/hyperlink" Target="http://www.dmtf.org/standards/wbem/CIM-XM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tf.org/standards/wbem/CIM-XML" TargetMode="External"/><Relationship Id="rId7" Type="http://schemas.openxmlformats.org/officeDocument/2006/relationships/hyperlink" Target="http://www.dmtf.org/standards/published_documents/DSP0202_1.0.0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mtf.org/standards/published_documents/DSP200.html" TargetMode="External"/><Relationship Id="rId5" Type="http://schemas.openxmlformats.org/officeDocument/2006/relationships/hyperlink" Target="http://www.dmtf.org/standards/published_documents/DSP201.html" TargetMode="External"/><Relationship Id="rId4" Type="http://schemas.openxmlformats.org/officeDocument/2006/relationships/hyperlink" Target="http://www.dmtf.org/standards/published_documents/cim.dtd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pegasus.org/" TargetMode="External"/><Relationship Id="rId7" Type="http://schemas.openxmlformats.org/officeDocument/2006/relationships/hyperlink" Target="http://pywbem.wiki.sourceforge.net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bemservices.sourceforge.net/" TargetMode="External"/><Relationship Id="rId5" Type="http://schemas.openxmlformats.org/officeDocument/2006/relationships/hyperlink" Target="http://www.openwbem.org/" TargetMode="External"/><Relationship Id="rId4" Type="http://schemas.openxmlformats.org/officeDocument/2006/relationships/hyperlink" Target="http://sblim.wiki.sourceforge.net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oup.org/bookstore/catalog/c051.htm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wnload.boulder.ibm.com/ibmdl/pub/software/dw/library/os-ltc-systemsmanagement/cmpi-overview.pdf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Kocsis Imre, Micskei Zoltán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Konfiguráció-adatbázisok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562600"/>
          </a:xfrm>
        </p:spPr>
        <p:txBody>
          <a:bodyPr>
            <a:normAutofit/>
          </a:bodyPr>
          <a:lstStyle/>
          <a:p>
            <a:endParaRPr lang="hu-HU" sz="800" dirty="0" smtClean="0"/>
          </a:p>
          <a:p>
            <a:r>
              <a:rPr lang="hu-HU" sz="2800" b="1" dirty="0" smtClean="0"/>
              <a:t>Igény</a:t>
            </a:r>
            <a:r>
              <a:rPr lang="hu-HU" sz="2800" dirty="0" smtClean="0"/>
              <a:t>: konfiguráció adatbázisok</a:t>
            </a:r>
          </a:p>
          <a:p>
            <a:pPr lvl="1"/>
            <a:r>
              <a:rPr lang="hu-HU" sz="2400" dirty="0" smtClean="0"/>
              <a:t>Nem triviális méretű rendszerek</a:t>
            </a:r>
          </a:p>
          <a:p>
            <a:r>
              <a:rPr lang="hu-HU" sz="2800" dirty="0" smtClean="0"/>
              <a:t>Területek </a:t>
            </a:r>
            <a:r>
              <a:rPr lang="hu-HU" sz="2800" dirty="0" smtClean="0"/>
              <a:t>és „silók” szerint több adatbázis lesz!</a:t>
            </a:r>
          </a:p>
          <a:p>
            <a:pPr lvl="1"/>
            <a:r>
              <a:rPr lang="hu-HU" sz="2400" dirty="0" smtClean="0"/>
              <a:t>HW</a:t>
            </a:r>
          </a:p>
          <a:p>
            <a:pPr lvl="1"/>
            <a:r>
              <a:rPr lang="hu-HU" sz="2400" dirty="0" smtClean="0"/>
              <a:t>Hálózati eszközök és topológia (~IP szintig)</a:t>
            </a:r>
          </a:p>
          <a:p>
            <a:pPr lvl="1"/>
            <a:r>
              <a:rPr lang="hu-HU" sz="2400" dirty="0" smtClean="0"/>
              <a:t>OS platformok és szoftverek – leltár</a:t>
            </a:r>
          </a:p>
          <a:p>
            <a:pPr lvl="1"/>
            <a:r>
              <a:rPr lang="hu-HU" sz="2400" dirty="0" smtClean="0"/>
              <a:t>SW </a:t>
            </a:r>
            <a:r>
              <a:rPr lang="hu-HU" sz="2400" dirty="0" err="1" smtClean="0"/>
              <a:t>licenszek</a:t>
            </a:r>
            <a:r>
              <a:rPr lang="hu-HU" sz="2400" dirty="0" smtClean="0"/>
              <a:t>!</a:t>
            </a:r>
          </a:p>
          <a:p>
            <a:pPr lvl="1"/>
            <a:r>
              <a:rPr lang="hu-HU" sz="2400" dirty="0" smtClean="0"/>
              <a:t>OS és alkalmazás/kiszolgáló beállítások</a:t>
            </a:r>
          </a:p>
          <a:p>
            <a:pPr lvl="1"/>
            <a:r>
              <a:rPr lang="hu-HU" sz="2400" dirty="0" smtClean="0"/>
              <a:t>Szolgáltatások </a:t>
            </a:r>
            <a:r>
              <a:rPr lang="hu-HU" sz="2400" dirty="0" smtClean="0">
                <a:sym typeface="Wingdings" pitchFamily="2" charset="2"/>
              </a:rPr>
              <a:t>erőforrások</a:t>
            </a:r>
          </a:p>
          <a:p>
            <a:pPr lvl="1"/>
            <a:r>
              <a:rPr lang="hu-HU" sz="2400" dirty="0" smtClean="0">
                <a:sym typeface="Wingdings" pitchFamily="2" charset="2"/>
              </a:rPr>
              <a:t>…</a:t>
            </a:r>
            <a:endParaRPr lang="hu-HU" sz="2400" dirty="0" smtClean="0"/>
          </a:p>
        </p:txBody>
      </p:sp>
      <p:sp>
        <p:nvSpPr>
          <p:cNvPr id="5" name="Lekerekített téglalap 4"/>
          <p:cNvSpPr/>
          <p:nvPr/>
        </p:nvSpPr>
        <p:spPr>
          <a:xfrm>
            <a:off x="683568" y="5085184"/>
            <a:ext cx="7858180" cy="144016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Ha tényleg adatbázis: modellezni is kell… </a:t>
            </a:r>
          </a:p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Minden esetben új adatmodell?</a:t>
            </a:r>
          </a:p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Common</a:t>
            </a: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Information</a:t>
            </a:r>
            <a:r>
              <a:rPr lang="hu-HU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sym typeface="Wingdings" pitchFamily="2" charset="2"/>
              </a:rPr>
              <a:t>Model</a:t>
            </a:r>
            <a:endParaRPr lang="hu-H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Szabványosítás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10604" cy="5562600"/>
          </a:xfrm>
        </p:spPr>
        <p:txBody>
          <a:bodyPr>
            <a:normAutofit/>
          </a:bodyPr>
          <a:lstStyle/>
          <a:p>
            <a:r>
              <a:rPr lang="hu-HU" b="1" dirty="0" smtClean="0"/>
              <a:t>Igény:</a:t>
            </a:r>
            <a:r>
              <a:rPr lang="hu-HU" dirty="0" smtClean="0"/>
              <a:t> konfigurációs adatok távoli lekérdezése/módosítása</a:t>
            </a:r>
          </a:p>
          <a:p>
            <a:endParaRPr lang="hu-HU" sz="800" dirty="0" smtClean="0"/>
          </a:p>
          <a:p>
            <a:r>
              <a:rPr lang="hu-HU" dirty="0"/>
              <a:t>(A „konfigurációkezelés” koncepcionálisan erősen keveredik egyéb operatív feladatokkal!)</a:t>
            </a:r>
          </a:p>
          <a:p>
            <a:r>
              <a:rPr lang="hu-HU" dirty="0" smtClean="0"/>
              <a:t>Elég nagy és bonyolult környezetben az </a:t>
            </a:r>
            <a:r>
              <a:rPr lang="hu-HU" dirty="0" err="1" smtClean="0"/>
              <a:t>ad-hoc</a:t>
            </a:r>
            <a:r>
              <a:rPr lang="hu-HU" dirty="0" smtClean="0"/>
              <a:t> megoldások már nem elegek</a:t>
            </a:r>
          </a:p>
          <a:p>
            <a:pPr lvl="1"/>
            <a:r>
              <a:rPr lang="hu-HU" dirty="0" smtClean="0"/>
              <a:t>SSH + </a:t>
            </a:r>
            <a:r>
              <a:rPr lang="hu-HU" dirty="0" err="1" smtClean="0"/>
              <a:t>$foo</a:t>
            </a:r>
            <a:r>
              <a:rPr lang="hu-HU" dirty="0" smtClean="0"/>
              <a:t> parancs</a:t>
            </a:r>
          </a:p>
          <a:p>
            <a:pPr lvl="1"/>
            <a:r>
              <a:rPr lang="hu-HU" dirty="0" smtClean="0"/>
              <a:t>SSH + </a:t>
            </a:r>
            <a:r>
              <a:rPr lang="hu-HU" dirty="0" err="1" smtClean="0"/>
              <a:t>expect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Windows…?</a:t>
            </a:r>
          </a:p>
          <a:p>
            <a:pPr lvl="1"/>
            <a:endParaRPr lang="hu-HU" sz="9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 Szabványosítás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624918" cy="55626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Mi szabványosítható?</a:t>
            </a:r>
          </a:p>
          <a:p>
            <a:pPr lvl="1"/>
            <a:endParaRPr lang="hu-HU" sz="2000" dirty="0" smtClean="0"/>
          </a:p>
          <a:p>
            <a:r>
              <a:rPr lang="hu-HU" dirty="0" smtClean="0"/>
              <a:t>Hordozóprotokoll</a:t>
            </a:r>
          </a:p>
          <a:p>
            <a:pPr lvl="1"/>
            <a:r>
              <a:rPr lang="hu-HU" dirty="0" smtClean="0"/>
              <a:t>Ötletek?</a:t>
            </a:r>
          </a:p>
          <a:p>
            <a:r>
              <a:rPr lang="hu-HU" dirty="0" smtClean="0"/>
              <a:t>Üzenet-típusok és paraméterezésük</a:t>
            </a:r>
          </a:p>
          <a:p>
            <a:pPr lvl="1"/>
            <a:r>
              <a:rPr lang="hu-HU" dirty="0" smtClean="0"/>
              <a:t>Feltételezve a kérdés/válasz + események modellt</a:t>
            </a:r>
          </a:p>
          <a:p>
            <a:r>
              <a:rPr lang="hu-HU" dirty="0" smtClean="0"/>
              <a:t>Üzenetekben szállított adatok modellje</a:t>
            </a:r>
          </a:p>
          <a:p>
            <a:pPr lvl="1"/>
            <a:r>
              <a:rPr lang="hu-HU" dirty="0" smtClean="0"/>
              <a:t>Miért ≠ az előbbi adatmodellel?</a:t>
            </a:r>
          </a:p>
          <a:p>
            <a:r>
              <a:rPr lang="hu-HU" dirty="0" smtClean="0"/>
              <a:t>Létező szabványok?</a:t>
            </a:r>
          </a:p>
          <a:p>
            <a:pPr lvl="1"/>
            <a:r>
              <a:rPr lang="hu-HU" dirty="0" smtClean="0"/>
              <a:t>SNMP, </a:t>
            </a:r>
            <a:r>
              <a:rPr lang="hu-HU" dirty="0" smtClean="0">
                <a:solidFill>
                  <a:srgbClr val="FF0000"/>
                </a:solidFill>
              </a:rPr>
              <a:t>CIM-XML</a:t>
            </a:r>
            <a:r>
              <a:rPr lang="hu-HU" dirty="0" smtClean="0"/>
              <a:t>, </a:t>
            </a:r>
            <a:r>
              <a:rPr lang="hu-HU" dirty="0" smtClean="0">
                <a:solidFill>
                  <a:srgbClr val="FF0000"/>
                </a:solidFill>
              </a:rPr>
              <a:t>WMI</a:t>
            </a:r>
            <a:r>
              <a:rPr lang="hu-HU" dirty="0" smtClean="0"/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WS-Management</a:t>
            </a:r>
            <a:r>
              <a:rPr lang="hu-HU" dirty="0" smtClean="0"/>
              <a:t> (</a:t>
            </a:r>
            <a:r>
              <a:rPr lang="hu-HU" dirty="0" err="1" smtClean="0">
                <a:solidFill>
                  <a:srgbClr val="FF0000"/>
                </a:solidFill>
              </a:rPr>
              <a:t>WinRM</a:t>
            </a:r>
            <a:r>
              <a:rPr lang="hu-HU" dirty="0" smtClean="0"/>
              <a:t>), WSDM, </a:t>
            </a:r>
            <a:r>
              <a:rPr lang="hu-HU" dirty="0" smtClean="0">
                <a:solidFill>
                  <a:srgbClr val="FF0000"/>
                </a:solidFill>
              </a:rPr>
              <a:t>JMX</a:t>
            </a:r>
            <a:r>
              <a:rPr lang="hu-HU" dirty="0" smtClean="0"/>
              <a:t>, …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071670" y="1714488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57224" y="4659329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659329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elé nyíl 22"/>
          <p:cNvSpPr/>
          <p:nvPr/>
        </p:nvSpPr>
        <p:spPr>
          <a:xfrm rot="10800000">
            <a:off x="3531298" y="3071809"/>
            <a:ext cx="484632" cy="1373205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14282" y="3214686"/>
            <a:ext cx="2928990" cy="1357322"/>
          </a:xfrm>
          <a:prstGeom prst="wedgeRoundRectCallout">
            <a:avLst>
              <a:gd name="adj1" fmla="val 61617"/>
              <a:gd name="adj2" fmla="val 1223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Tárolás vagy igény esetén lekérdezés</a:t>
            </a:r>
          </a:p>
        </p:txBody>
      </p:sp>
      <p:sp>
        <p:nvSpPr>
          <p:cNvPr id="27" name="Lekerekített téglalap feliratnak 26"/>
          <p:cNvSpPr/>
          <p:nvPr/>
        </p:nvSpPr>
        <p:spPr>
          <a:xfrm>
            <a:off x="5500662" y="3214686"/>
            <a:ext cx="2928990" cy="1357322"/>
          </a:xfrm>
          <a:prstGeom prst="wedgeRoundRectCallout">
            <a:avLst>
              <a:gd name="adj1" fmla="val -60270"/>
              <a:gd name="adj2" fmla="val 4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Beavatkozás</a:t>
            </a:r>
          </a:p>
        </p:txBody>
      </p:sp>
      <p:sp>
        <p:nvSpPr>
          <p:cNvPr id="28" name="Lefelé nyíl 27"/>
          <p:cNvSpPr/>
          <p:nvPr/>
        </p:nvSpPr>
        <p:spPr>
          <a:xfrm>
            <a:off x="4587434" y="3071810"/>
            <a:ext cx="484632" cy="1373205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500166" y="271462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285720" y="1000108"/>
            <a:ext cx="5072098" cy="1357322"/>
          </a:xfrm>
          <a:prstGeom prst="wedgeRoundRectCallout">
            <a:avLst>
              <a:gd name="adj1" fmla="val 31293"/>
              <a:gd name="adj2" fmla="val 9352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Relációs adatbázis, OO adatbázis/modelltér, nem OO memóriastruktúrák, …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143636" y="3000372"/>
            <a:ext cx="2753583" cy="2141164"/>
            <a:chOff x="6572264" y="3214686"/>
            <a:chExt cx="2753583" cy="2141164"/>
          </a:xfrm>
        </p:grpSpPr>
        <p:sp>
          <p:nvSpPr>
            <p:cNvPr id="6" name="Balra-jobbra nyíl 5"/>
            <p:cNvSpPr/>
            <p:nvPr/>
          </p:nvSpPr>
          <p:spPr>
            <a:xfrm>
              <a:off x="6572264" y="3214686"/>
              <a:ext cx="1216152" cy="484632"/>
            </a:xfrm>
            <a:prstGeom prst="leftRight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6643702" y="3786190"/>
              <a:ext cx="268214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Export/import:</a:t>
              </a:r>
            </a:p>
            <a:p>
              <a:r>
                <a:rPr lang="hu-HU" sz="3200" dirty="0" smtClean="0"/>
                <a:t>Adatmodell</a:t>
              </a:r>
            </a:p>
            <a:p>
              <a:r>
                <a:rPr lang="hu-HU" sz="3200" dirty="0" smtClean="0"/>
                <a:t>Adatok</a:t>
              </a:r>
              <a:endParaRPr lang="hu-HU" sz="3200" dirty="0"/>
            </a:p>
          </p:txBody>
        </p:sp>
      </p:grp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596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102670" y="4071942"/>
            <a:ext cx="484632" cy="1000131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158806" y="4071942"/>
            <a:ext cx="484632" cy="1000131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047618" y="1031844"/>
            <a:ext cx="5072098" cy="1357322"/>
          </a:xfrm>
          <a:prstGeom prst="wedgeRoundRectCallout">
            <a:avLst>
              <a:gd name="adj1" fmla="val 17638"/>
              <a:gd name="adj2" fmla="val 10570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Jól szabványosítható: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Adatmodell/modell leírónyelv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Adatmodellek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498460" y="342900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2844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230112" y="4714884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3929058" y="4714885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857488" y="857232"/>
            <a:ext cx="178595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428992" y="1785926"/>
            <a:ext cx="571504" cy="1571636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643570" y="1000108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715008" y="1500174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786446" y="2014534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18" name="Egyenes összekötő nyíllal 17"/>
          <p:cNvCxnSpPr>
            <a:stCxn id="13" idx="6"/>
          </p:cNvCxnSpPr>
          <p:nvPr/>
        </p:nvCxnSpPr>
        <p:spPr>
          <a:xfrm flipV="1">
            <a:off x="3857620" y="2071678"/>
            <a:ext cx="1714512" cy="50006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kerekített téglalap feliratnak 22"/>
          <p:cNvSpPr/>
          <p:nvPr/>
        </p:nvSpPr>
        <p:spPr>
          <a:xfrm>
            <a:off x="6156176" y="3725582"/>
            <a:ext cx="2952328" cy="1071570"/>
          </a:xfrm>
          <a:prstGeom prst="wedgeRoundRectCallout">
            <a:avLst>
              <a:gd name="adj1" fmla="val -15647"/>
              <a:gd name="adj2" fmla="val -13997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Jól 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szabványosítható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Egyenes összekötő 20"/>
          <p:cNvCxnSpPr/>
          <p:nvPr/>
        </p:nvCxnSpPr>
        <p:spPr>
          <a:xfrm>
            <a:off x="785786" y="492919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14348" y="2786058"/>
            <a:ext cx="6858048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– architektúra?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784212" y="3429000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596" y="5214950"/>
          <a:ext cx="70231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214950"/>
                        <a:ext cx="70231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3515864" y="4714884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214810" y="4714885"/>
            <a:ext cx="484632" cy="571503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07180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714744" y="2071678"/>
            <a:ext cx="571504" cy="1285884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0" name="Lekerekített téglalap feliratnak 19"/>
          <p:cNvSpPr/>
          <p:nvPr/>
        </p:nvSpPr>
        <p:spPr>
          <a:xfrm>
            <a:off x="5072066" y="1714488"/>
            <a:ext cx="3857652" cy="785818"/>
          </a:xfrm>
          <a:prstGeom prst="wedgeRoundRectCallout">
            <a:avLst>
              <a:gd name="adj1" fmla="val -46762"/>
              <a:gd name="adj2" fmla="val 8161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Jellemző gép határ</a:t>
            </a:r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5286348" y="5022864"/>
            <a:ext cx="3857652" cy="785818"/>
          </a:xfrm>
          <a:prstGeom prst="wedgeRoundRectCallout">
            <a:avLst>
              <a:gd name="adj1" fmla="val -57212"/>
              <a:gd name="adj2" fmla="val -5215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Technológiafüggő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35755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architektúra, amire szabványokat illesztünk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Alak 39"/>
          <p:cNvCxnSpPr>
            <a:stCxn id="9" idx="1"/>
            <a:endCxn id="28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 smtClean="0"/>
              <a:t>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Igény</a:t>
            </a:r>
            <a:r>
              <a:rPr lang="hu-HU" dirty="0" smtClean="0"/>
              <a:t>: megfelelő folyamatok</a:t>
            </a:r>
          </a:p>
          <a:p>
            <a:pPr lvl="1"/>
            <a:r>
              <a:rPr lang="hu-HU" dirty="0" smtClean="0"/>
              <a:t>Konfiguráció-változás bevezetésére</a:t>
            </a:r>
          </a:p>
          <a:p>
            <a:pPr lvl="1"/>
            <a:r>
              <a:rPr lang="hu-HU" dirty="0" smtClean="0"/>
              <a:t>Eltérés monitorozására és kezelésére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Mennyire jól szabványosítható?</a:t>
            </a:r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practice</a:t>
            </a:r>
            <a:r>
              <a:rPr lang="hu-HU" dirty="0" smtClean="0"/>
              <a:t>” gyűjtemények: minták</a:t>
            </a:r>
          </a:p>
          <a:p>
            <a:pPr lvl="1"/>
            <a:r>
              <a:rPr lang="hu-HU" dirty="0" smtClean="0"/>
              <a:t>Minimálisan: fogalmi keretrendszer</a:t>
            </a:r>
          </a:p>
          <a:p>
            <a:pPr lvl="1"/>
            <a:r>
              <a:rPr lang="hu-HU" b="1" dirty="0" smtClean="0">
                <a:solidFill>
                  <a:srgbClr val="C00000"/>
                </a:solidFill>
              </a:rPr>
              <a:t>ITIL</a:t>
            </a:r>
            <a:r>
              <a:rPr lang="hu-HU" dirty="0" smtClean="0"/>
              <a:t> – „</a:t>
            </a:r>
            <a:r>
              <a:rPr lang="hu-HU" dirty="0" err="1" smtClean="0"/>
              <a:t>adapt</a:t>
            </a:r>
            <a:r>
              <a:rPr lang="hu-HU" dirty="0" smtClean="0"/>
              <a:t> &amp; </a:t>
            </a:r>
            <a:r>
              <a:rPr lang="hu-HU" dirty="0" err="1" smtClean="0"/>
              <a:t>adopt</a:t>
            </a:r>
            <a:r>
              <a:rPr lang="hu-HU" dirty="0" smtClean="0"/>
              <a:t>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CMDB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Igény:</a:t>
            </a:r>
            <a:r>
              <a:rPr lang="hu-HU" dirty="0" smtClean="0"/>
              <a:t> konfigurációs adatbázisok között kapcsolat</a:t>
            </a:r>
          </a:p>
          <a:p>
            <a:pPr lvl="1"/>
            <a:r>
              <a:rPr lang="hu-HU" dirty="0" smtClean="0"/>
              <a:t>Pl.: fizikai hely, IP cím és szolgáltatás más </a:t>
            </a:r>
            <a:r>
              <a:rPr lang="hu-HU" dirty="0" err="1" smtClean="0"/>
              <a:t>DB-ben</a:t>
            </a:r>
            <a:endParaRPr lang="hu-HU" dirty="0" smtClean="0"/>
          </a:p>
          <a:p>
            <a:pPr lvl="1"/>
            <a:r>
              <a:rPr lang="hu-HU" dirty="0" smtClean="0"/>
              <a:t>Egyesítés? Federáció?</a:t>
            </a: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harmonizáció és egyesítés?</a:t>
            </a:r>
          </a:p>
          <a:p>
            <a:endParaRPr lang="hu-HU" sz="1000" dirty="0" smtClean="0"/>
          </a:p>
          <a:p>
            <a:r>
              <a:rPr lang="hu-HU" dirty="0" smtClean="0"/>
              <a:t>Hiányzó kapcsolatok</a:t>
            </a:r>
          </a:p>
          <a:p>
            <a:pPr lvl="1"/>
            <a:r>
              <a:rPr lang="hu-HU" dirty="0" smtClean="0"/>
              <a:t>Az igazi hozzáadott érték…</a:t>
            </a:r>
          </a:p>
          <a:p>
            <a:pPr lvl="1"/>
            <a:r>
              <a:rPr lang="hu-HU" dirty="0" smtClean="0"/>
              <a:t>… cserébe nehéz feladat</a:t>
            </a:r>
          </a:p>
          <a:p>
            <a:endParaRPr lang="hu-HU" sz="800" dirty="0" smtClean="0"/>
          </a:p>
          <a:p>
            <a:r>
              <a:rPr lang="hu-HU" dirty="0" smtClean="0"/>
              <a:t>ITIL v3: „</a:t>
            </a:r>
            <a:r>
              <a:rPr lang="hu-HU" dirty="0" err="1" smtClean="0">
                <a:solidFill>
                  <a:srgbClr val="C00000"/>
                </a:solidFill>
              </a:rPr>
              <a:t>Configuration</a:t>
            </a:r>
            <a:r>
              <a:rPr lang="hu-HU" dirty="0" smtClean="0">
                <a:solidFill>
                  <a:srgbClr val="C00000"/>
                </a:solidFill>
              </a:rPr>
              <a:t> Management </a:t>
            </a:r>
            <a:r>
              <a:rPr lang="hu-HU" dirty="0" err="1" smtClean="0">
                <a:solidFill>
                  <a:srgbClr val="C00000"/>
                </a:solidFill>
              </a:rPr>
              <a:t>DataBase</a:t>
            </a:r>
            <a:r>
              <a:rPr lang="hu-HU" dirty="0" smtClean="0"/>
              <a:t>”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1.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657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362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6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143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Lekerekített téglalap feliratnak 23"/>
          <p:cNvSpPr/>
          <p:nvPr/>
        </p:nvSpPr>
        <p:spPr>
          <a:xfrm>
            <a:off x="142844" y="3286123"/>
            <a:ext cx="3857652" cy="1866915"/>
          </a:xfrm>
          <a:prstGeom prst="wedgeRoundRectCallout">
            <a:avLst>
              <a:gd name="adj1" fmla="val -17857"/>
              <a:gd name="adj2" fmla="val -7370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Nézzük végig a munkaállomásokat. 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Azokról van valami listánk…?</a:t>
            </a:r>
          </a:p>
        </p:txBody>
      </p:sp>
      <p:sp>
        <p:nvSpPr>
          <p:cNvPr id="26" name="Lekerekített téglalap feliratnak 25"/>
          <p:cNvSpPr/>
          <p:nvPr/>
        </p:nvSpPr>
        <p:spPr>
          <a:xfrm>
            <a:off x="2285984" y="642918"/>
            <a:ext cx="6215106" cy="1214446"/>
          </a:xfrm>
          <a:prstGeom prst="wedgeRoundRectCallout">
            <a:avLst>
              <a:gd name="adj1" fmla="val -53620"/>
              <a:gd name="adj2" fmla="val 8011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Megérkezett a bérszámfejtő program frissítése (új GUI) – telepíteni kellene.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4214810" y="2571744"/>
            <a:ext cx="4843490" cy="231683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Munkavállalói emlékezet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„Kockás füzet”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Visio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(Konfiguráció) adatbázis?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 - tematika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4429124" y="2143116"/>
            <a:ext cx="4572032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Házi feladat: CIM és WMI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</a:t>
            </a:r>
            <a:r>
              <a:rPr lang="en-US" smtClean="0"/>
              <a:t>endszermenedzsment</a:t>
            </a:r>
            <a:r>
              <a:rPr lang="hu-HU" smtClean="0"/>
              <a:t> és modellezés</a:t>
            </a:r>
            <a:endParaRPr lang="en-US" smtClean="0"/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62600"/>
          </a:xfrm>
        </p:spPr>
        <p:txBody>
          <a:bodyPr/>
          <a:lstStyle/>
          <a:p>
            <a:pPr eaLnBrk="1" hangingPunct="1"/>
            <a:r>
              <a:rPr lang="hu-HU" dirty="0" smtClean="0"/>
              <a:t>Rendszermenedzsment: OO szemlélet adódik</a:t>
            </a:r>
          </a:p>
          <a:p>
            <a:pPr lvl="1" eaLnBrk="1" hangingPunct="1"/>
            <a:r>
              <a:rPr lang="hu-HU" dirty="0" smtClean="0"/>
              <a:t>Különösen a konfiguráció-menedzsmentben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590800"/>
            <a:ext cx="769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</a:t>
            </a:r>
            <a:r>
              <a:rPr lang="en-US" smtClean="0"/>
              <a:t>endszermenedzsment</a:t>
            </a:r>
            <a:r>
              <a:rPr lang="hu-HU" smtClean="0"/>
              <a:t> és modellezés</a:t>
            </a:r>
            <a:endParaRPr lang="en-US" smtClean="0"/>
          </a:p>
        </p:txBody>
      </p:sp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62600"/>
          </a:xfrm>
        </p:spPr>
        <p:txBody>
          <a:bodyPr/>
          <a:lstStyle/>
          <a:p>
            <a:pPr eaLnBrk="1" hangingPunct="1"/>
            <a:r>
              <a:rPr lang="hu-HU" dirty="0" smtClean="0"/>
              <a:t>Rendszermenedzsment: OO szemlélet adódik</a:t>
            </a:r>
          </a:p>
          <a:p>
            <a:pPr lvl="1" eaLnBrk="1" hangingPunct="1"/>
            <a:r>
              <a:rPr lang="hu-HU" dirty="0" smtClean="0"/>
              <a:t>Különösen a konfiguráció-menedzsmentben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2590800"/>
            <a:ext cx="7694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3428992" y="2500306"/>
            <a:ext cx="5572164" cy="714380"/>
          </a:xfrm>
          <a:prstGeom prst="wedgeRoundRectCallout">
            <a:avLst>
              <a:gd name="adj1" fmla="val -51650"/>
              <a:gd name="adj2" fmla="val 11565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Entitás-jellemzők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42844" y="1142984"/>
            <a:ext cx="2786082" cy="1500198"/>
          </a:xfrm>
          <a:prstGeom prst="wedgeRoundRectCallout">
            <a:avLst>
              <a:gd name="adj1" fmla="val -7924"/>
              <a:gd name="adj2" fmla="val 23570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Menedzsment akciók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071934" y="5500702"/>
            <a:ext cx="4929222" cy="928694"/>
          </a:xfrm>
          <a:prstGeom prst="wedgeRoundRectCallout">
            <a:avLst>
              <a:gd name="adj1" fmla="val -41236"/>
              <a:gd name="adj2" fmla="val -8598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Kapcsolatok, tartalmazások modellezése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Modellek megadása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kell adatmodellek megadásához?</a:t>
            </a:r>
          </a:p>
          <a:p>
            <a:r>
              <a:rPr lang="hu-HU" dirty="0" smtClean="0"/>
              <a:t>Mi kell egy modellezési nyelv precíz megadásához?</a:t>
            </a:r>
          </a:p>
          <a:p>
            <a:endParaRPr lang="hu-HU" dirty="0"/>
          </a:p>
          <a:p>
            <a:r>
              <a:rPr lang="hu-HU" dirty="0" smtClean="0"/>
              <a:t>Kell(</a:t>
            </a:r>
            <a:r>
              <a:rPr lang="hu-HU" dirty="0" err="1" smtClean="0"/>
              <a:t>enek</a:t>
            </a:r>
            <a:r>
              <a:rPr lang="hu-HU" dirty="0" smtClean="0"/>
              <a:t>) </a:t>
            </a:r>
            <a:r>
              <a:rPr lang="hu-HU" dirty="0" err="1" smtClean="0"/>
              <a:t>metamodell</a:t>
            </a:r>
            <a:r>
              <a:rPr lang="hu-HU" dirty="0" smtClean="0"/>
              <a:t>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Kellenek:</a:t>
            </a:r>
          </a:p>
          <a:p>
            <a:pPr lvl="1"/>
            <a:r>
              <a:rPr lang="hu-HU" dirty="0" smtClean="0"/>
              <a:t>Absztrakt és konkrét szintaxis</a:t>
            </a:r>
          </a:p>
          <a:p>
            <a:pPr lvl="1"/>
            <a:r>
              <a:rPr lang="hu-HU" dirty="0" smtClean="0"/>
              <a:t>Jól </a:t>
            </a:r>
            <a:r>
              <a:rPr lang="hu-HU" dirty="0" err="1" smtClean="0"/>
              <a:t>formáltsági</a:t>
            </a:r>
            <a:r>
              <a:rPr lang="hu-HU" dirty="0" smtClean="0"/>
              <a:t> szabályok, szemantika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40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487602"/>
            <a:ext cx="7776000" cy="1362075"/>
          </a:xfrm>
        </p:spPr>
        <p:txBody>
          <a:bodyPr/>
          <a:lstStyle/>
          <a:p>
            <a:r>
              <a:rPr lang="hu-HU" cap="none" dirty="0" smtClean="0"/>
              <a:t>CIM (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838583"/>
            <a:ext cx="7772400" cy="180499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(OMG)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IBM, HP, EMC, </a:t>
            </a:r>
            <a:r>
              <a:rPr lang="hu-HU" dirty="0" err="1" smtClean="0"/>
              <a:t>VMware</a:t>
            </a:r>
            <a:r>
              <a:rPr lang="hu-HU" dirty="0" smtClean="0"/>
              <a:t>, Symantec, …</a:t>
            </a:r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	CIM </a:t>
            </a:r>
            <a:r>
              <a:rPr lang="hu-HU" dirty="0" err="1" smtClean="0"/>
              <a:t>Schema</a:t>
            </a:r>
            <a:r>
              <a:rPr lang="hu-HU" dirty="0" smtClean="0"/>
              <a:t>: </a:t>
            </a:r>
            <a:r>
              <a:rPr lang="hu-HU" dirty="0" smtClean="0"/>
              <a:t>2.28 </a:t>
            </a:r>
            <a:r>
              <a:rPr lang="hu-HU" dirty="0" smtClean="0"/>
              <a:t>(</a:t>
            </a:r>
            <a:r>
              <a:rPr lang="hu-HU" dirty="0" smtClean="0"/>
              <a:t>2011)</a:t>
            </a:r>
            <a:r>
              <a:rPr lang="hu-HU" dirty="0" smtClean="0"/>
              <a:t>						CIM </a:t>
            </a:r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r>
              <a:rPr lang="hu-HU" dirty="0" smtClean="0"/>
              <a:t>: </a:t>
            </a:r>
            <a:r>
              <a:rPr lang="hu-HU" dirty="0" smtClean="0"/>
              <a:t>2.6 (2010)</a:t>
            </a:r>
            <a:endParaRPr lang="hu-HU" dirty="0" smtClean="0"/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menedzsment információk objektum-orientált 			modellezése és szabványos modellek megadása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(CIM)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Szabványos, kiterjeszthető </a:t>
            </a:r>
            <a:r>
              <a:rPr lang="hu-HU" dirty="0" smtClean="0"/>
              <a:t>IT adatmodell</a:t>
            </a:r>
          </a:p>
          <a:p>
            <a:pPr lvl="1">
              <a:defRPr/>
            </a:pPr>
            <a:r>
              <a:rPr lang="hu-HU" dirty="0" smtClean="0"/>
              <a:t>Használják is</a:t>
            </a:r>
            <a:r>
              <a:rPr lang="hu-HU" dirty="0"/>
              <a:t>: </a:t>
            </a:r>
            <a:r>
              <a:rPr lang="hu-HU" dirty="0" err="1"/>
              <a:t>VMware</a:t>
            </a:r>
            <a:r>
              <a:rPr lang="hu-HU" dirty="0"/>
              <a:t> ESX, HP, IBM </a:t>
            </a:r>
            <a:r>
              <a:rPr lang="hu-HU" dirty="0" smtClean="0"/>
              <a:t>termékek, Windows </a:t>
            </a:r>
            <a:r>
              <a:rPr lang="hu-HU" dirty="0" smtClean="0"/>
              <a:t>Management </a:t>
            </a:r>
            <a:r>
              <a:rPr lang="hu-HU" dirty="0" err="1" smtClean="0"/>
              <a:t>Instrumentation</a:t>
            </a:r>
            <a:r>
              <a:rPr lang="hu-HU" dirty="0" smtClean="0"/>
              <a:t>…</a:t>
            </a:r>
          </a:p>
          <a:p>
            <a:pPr lvl="1">
              <a:defRPr/>
            </a:pPr>
            <a:endParaRPr lang="hu-HU" dirty="0"/>
          </a:p>
          <a:p>
            <a:pPr>
              <a:defRPr/>
            </a:pPr>
            <a:r>
              <a:rPr lang="hu-HU" dirty="0" smtClean="0"/>
              <a:t>Cél:</a:t>
            </a:r>
          </a:p>
          <a:p>
            <a:pPr lvl="1">
              <a:defRPr/>
            </a:pPr>
            <a:r>
              <a:rPr lang="hu-HU" dirty="0" smtClean="0"/>
              <a:t>Különböző gyártók termékei együtt tudjanak működni</a:t>
            </a:r>
          </a:p>
          <a:p>
            <a:pPr lvl="1">
              <a:defRPr/>
            </a:pPr>
            <a:r>
              <a:rPr lang="hu-HU" dirty="0" smtClean="0"/>
              <a:t>Ugyanazt értsük az adott fogalmak alatt</a:t>
            </a:r>
          </a:p>
          <a:p>
            <a:pPr lvl="1">
              <a:defRPr/>
            </a:pPr>
            <a:r>
              <a:rPr lang="hu-HU" dirty="0" smtClean="0"/>
              <a:t>Könnyen kiterjeszthető legyen saját fogalmakkal</a:t>
            </a: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2311967" y="2871790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CIM jellemző alkalmazásai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262705" y="3371856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4812298" y="4514863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169355" y="4514864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97719" y="1157278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3240661" y="2300286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2883471" y="1871658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812297" y="117157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5526677" y="2014534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454975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3607375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3740727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3883603" y="4943492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3" name="Balra-jobbra nyíl 42"/>
          <p:cNvSpPr/>
          <p:nvPr/>
        </p:nvSpPr>
        <p:spPr>
          <a:xfrm>
            <a:off x="6548985" y="3657608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Infrastructure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Meta </a:t>
            </a:r>
            <a:r>
              <a:rPr lang="hu-HU" dirty="0" err="1" smtClean="0"/>
              <a:t>Schemában</a:t>
            </a:r>
            <a:r>
              <a:rPr lang="hu-HU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 és példányaikhoz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2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Infrastructure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b="1" dirty="0" smtClean="0">
                <a:solidFill>
                  <a:schemeClr val="accent2"/>
                </a:solidFill>
              </a:rPr>
              <a:t>CIM Meta </a:t>
            </a:r>
            <a:r>
              <a:rPr lang="hu-HU" b="1" dirty="0" err="1" smtClean="0">
                <a:solidFill>
                  <a:schemeClr val="accent2"/>
                </a:solidFill>
              </a:rPr>
              <a:t>Schema</a:t>
            </a:r>
            <a:endParaRPr lang="hu-HU" b="1" dirty="0" smtClean="0">
              <a:solidFill>
                <a:schemeClr val="accent2"/>
              </a:solidFill>
            </a:endParaRPr>
          </a:p>
          <a:p>
            <a:pPr lvl="1"/>
            <a:r>
              <a:rPr lang="hu-HU" b="1" dirty="0" err="1" smtClean="0"/>
              <a:t>Metamodell</a:t>
            </a:r>
            <a:r>
              <a:rPr lang="hu-HU" b="1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Meta </a:t>
            </a:r>
            <a:r>
              <a:rPr lang="hu-HU" dirty="0" err="1" smtClean="0"/>
              <a:t>Schemában</a:t>
            </a:r>
            <a:r>
              <a:rPr lang="hu-HU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 és példányaikhoz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2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CIM Meta Schema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err="1" smtClean="0"/>
              <a:t>Metametamodell</a:t>
            </a:r>
            <a:endParaRPr lang="hu-HU" dirty="0"/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Szokásos </a:t>
            </a:r>
            <a:r>
              <a:rPr lang="hu-HU" dirty="0" smtClean="0"/>
              <a:t>fogalmak</a:t>
            </a:r>
          </a:p>
          <a:p>
            <a:pPr lvl="1" eaLnBrk="1" hangingPunct="1">
              <a:defRPr/>
            </a:pPr>
            <a:r>
              <a:rPr lang="hu-HU" dirty="0" smtClean="0"/>
              <a:t>Osztály, példány, metódus, tulajdonság, asszociáció</a:t>
            </a:r>
          </a:p>
          <a:p>
            <a:pPr eaLnBrk="1" hangingPunct="1">
              <a:defRPr/>
            </a:pPr>
            <a:r>
              <a:rPr lang="hu-HU" dirty="0" smtClean="0"/>
              <a:t>CIM specifikus fogalmak</a:t>
            </a:r>
          </a:p>
          <a:p>
            <a:pPr lvl="1" eaLnBrk="1" hangingPunct="1">
              <a:defRPr/>
            </a:pPr>
            <a:r>
              <a:rPr lang="hu-HU" dirty="0" smtClean="0"/>
              <a:t>Séma, </a:t>
            </a:r>
            <a:r>
              <a:rPr lang="hu-HU" dirty="0" err="1" smtClean="0"/>
              <a:t>trigger</a:t>
            </a:r>
            <a:r>
              <a:rPr lang="hu-HU" dirty="0" smtClean="0"/>
              <a:t>, jelzés, minősítő (</a:t>
            </a:r>
            <a:r>
              <a:rPr lang="hu-HU" dirty="0" err="1" smtClean="0"/>
              <a:t>qualifier</a:t>
            </a:r>
            <a:r>
              <a:rPr lang="hu-HU" dirty="0" smtClean="0"/>
              <a:t>)</a:t>
            </a:r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err="1" smtClean="0"/>
              <a:t>UML-ben</a:t>
            </a:r>
            <a:r>
              <a:rPr lang="hu-HU" dirty="0" smtClean="0"/>
              <a:t> </a:t>
            </a:r>
            <a:r>
              <a:rPr lang="hu-HU" dirty="0" smtClean="0"/>
              <a:t>felrajzolható</a:t>
            </a:r>
          </a:p>
          <a:p>
            <a:pPr lvl="1">
              <a:defRPr/>
            </a:pPr>
            <a:r>
              <a:rPr lang="hu-HU" dirty="0" smtClean="0"/>
              <a:t>De vannak az </a:t>
            </a:r>
            <a:r>
              <a:rPr lang="hu-HU" dirty="0" err="1" smtClean="0"/>
              <a:t>UML-ből</a:t>
            </a:r>
            <a:r>
              <a:rPr lang="hu-HU" dirty="0" smtClean="0"/>
              <a:t> ismeretlen elemek</a:t>
            </a: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1.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657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362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6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143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Lekerekített téglalap feliratnak 25"/>
          <p:cNvSpPr/>
          <p:nvPr/>
        </p:nvSpPr>
        <p:spPr>
          <a:xfrm>
            <a:off x="2357422" y="857232"/>
            <a:ext cx="6215106" cy="1214446"/>
          </a:xfrm>
          <a:prstGeom prst="wedgeRoundRectCallout">
            <a:avLst>
              <a:gd name="adj1" fmla="val -54403"/>
              <a:gd name="adj2" fmla="val 6409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Rendben; melyiken is van bérszámfejtő szoftver és milyen verziójú?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571736" y="2714620"/>
            <a:ext cx="4843490" cy="231683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Munkavállalói emlékezet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„Kockás füzet”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Visio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(Konfiguráció) adatbázis?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CIM Meta </a:t>
            </a:r>
            <a:r>
              <a:rPr lang="hu-HU" dirty="0" err="1"/>
              <a:t>Schema</a:t>
            </a:r>
            <a:r>
              <a:rPr lang="hu-HU" dirty="0"/>
              <a:t> (részlet)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582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CIM Meta </a:t>
            </a:r>
            <a:r>
              <a:rPr lang="hu-HU" dirty="0" err="1"/>
              <a:t>Schema</a:t>
            </a:r>
            <a:r>
              <a:rPr lang="hu-HU" dirty="0"/>
              <a:t> (részlet)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582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feliratnak 4"/>
          <p:cNvSpPr/>
          <p:nvPr/>
        </p:nvSpPr>
        <p:spPr bwMode="auto">
          <a:xfrm>
            <a:off x="5292080" y="857232"/>
            <a:ext cx="3076604" cy="1123968"/>
          </a:xfrm>
          <a:prstGeom prst="wedgeRectCallout">
            <a:avLst>
              <a:gd name="adj1" fmla="val -38883"/>
              <a:gd name="adj2" fmla="val 117558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b="1" dirty="0">
                <a:solidFill>
                  <a:schemeClr val="bg1"/>
                </a:solidFill>
              </a:rPr>
              <a:t>egy osztálynév egy sémában egyedi kell legyen</a:t>
            </a:r>
          </a:p>
        </p:txBody>
      </p:sp>
      <p:sp>
        <p:nvSpPr>
          <p:cNvPr id="6" name="Téglalap feliratnak 5"/>
          <p:cNvSpPr/>
          <p:nvPr/>
        </p:nvSpPr>
        <p:spPr bwMode="auto">
          <a:xfrm>
            <a:off x="2627784" y="4797152"/>
            <a:ext cx="2514600" cy="914400"/>
          </a:xfrm>
          <a:prstGeom prst="wedgeRectCallout">
            <a:avLst>
              <a:gd name="adj1" fmla="val -43366"/>
              <a:gd name="adj2" fmla="val -110922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762000" eaLnBrk="0" hangingPunct="0">
              <a:defRPr/>
            </a:pPr>
            <a:r>
              <a:rPr lang="hu-HU" sz="2400" b="1" dirty="0">
                <a:solidFill>
                  <a:schemeClr val="bg1"/>
                </a:solidFill>
              </a:rPr>
              <a:t>nincs többszörös öröklés</a:t>
            </a:r>
          </a:p>
        </p:txBody>
      </p:sp>
      <p:sp>
        <p:nvSpPr>
          <p:cNvPr id="7" name="Téglalap feliratnak 6"/>
          <p:cNvSpPr/>
          <p:nvPr/>
        </p:nvSpPr>
        <p:spPr bwMode="auto">
          <a:xfrm>
            <a:off x="1259632" y="1268760"/>
            <a:ext cx="3500462" cy="1123968"/>
          </a:xfrm>
          <a:prstGeom prst="wedgeRectCallout">
            <a:avLst>
              <a:gd name="adj1" fmla="val -32437"/>
              <a:gd name="adj2" fmla="val 84368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b="1" dirty="0">
                <a:solidFill>
                  <a:schemeClr val="bg1"/>
                </a:solidFill>
              </a:rPr>
              <a:t>példány állapotváltás vagy hozzáférés </a:t>
            </a:r>
            <a:r>
              <a:rPr lang="hu-HU" sz="2400" b="1" dirty="0" smtClean="0">
                <a:solidFill>
                  <a:schemeClr val="bg1"/>
                </a:solidFill>
              </a:rPr>
              <a:t>esetén tüzelhet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200623" y="3881388"/>
            <a:ext cx="3857652" cy="987772"/>
          </a:xfrm>
          <a:prstGeom prst="wedgeRectCallout">
            <a:avLst>
              <a:gd name="adj1" fmla="val -7562"/>
              <a:gd name="adj2" fmla="val -110377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defTabSz="762000" eaLnBrk="0" hangingPunct="0">
              <a:defRPr/>
            </a:pPr>
            <a:r>
              <a:rPr lang="hu-HU" sz="2400" b="1" dirty="0" err="1">
                <a:solidFill>
                  <a:schemeClr val="bg1"/>
                </a:solidFill>
              </a:rPr>
              <a:t>Metaadat-típusok</a:t>
            </a:r>
            <a:r>
              <a:rPr lang="hu-HU" sz="2400" b="1" dirty="0">
                <a:solidFill>
                  <a:schemeClr val="bg1"/>
                </a:solidFill>
              </a:rPr>
              <a:t> kontrollált </a:t>
            </a:r>
            <a:r>
              <a:rPr lang="hu-HU" sz="2400" b="1" dirty="0" smtClean="0">
                <a:solidFill>
                  <a:schemeClr val="bg1"/>
                </a:solidFill>
              </a:rPr>
              <a:t>bővíthetőségéért (pl</a:t>
            </a:r>
            <a:r>
              <a:rPr lang="hu-HU" sz="2400" b="1" dirty="0">
                <a:solidFill>
                  <a:schemeClr val="bg1"/>
                </a:solidFill>
              </a:rPr>
              <a:t>. </a:t>
            </a:r>
            <a:r>
              <a:rPr lang="hu-HU" sz="2400" b="1" dirty="0" smtClean="0">
                <a:solidFill>
                  <a:schemeClr val="bg1"/>
                </a:solidFill>
              </a:rPr>
              <a:t>verzió, mértékegység megadása)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CIM Meta </a:t>
            </a:r>
            <a:r>
              <a:rPr lang="hu-HU" dirty="0" err="1" smtClean="0"/>
              <a:t>Schema</a:t>
            </a:r>
            <a:r>
              <a:rPr lang="hu-HU" dirty="0" smtClean="0"/>
              <a:t> – adattípusok 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Tulajdonságok</a:t>
            </a:r>
            <a:r>
              <a:rPr lang="hu-HU" dirty="0" smtClean="0"/>
              <a:t>, referenciák, paraméterek, visszatérési értékek, </a:t>
            </a:r>
            <a:r>
              <a:rPr lang="hu-HU" dirty="0" smtClean="0"/>
              <a:t>minősítők: van típusok</a:t>
            </a:r>
            <a:endParaRPr lang="hu-HU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Csak </a:t>
            </a:r>
            <a:r>
              <a:rPr lang="hu-HU" dirty="0" smtClean="0"/>
              <a:t>a beépített típusok vagy azok </a:t>
            </a:r>
            <a:r>
              <a:rPr lang="hu-HU" dirty="0" smtClean="0"/>
              <a:t>tömbjei:</a:t>
            </a:r>
          </a:p>
          <a:p>
            <a:pPr lvl="1">
              <a:defRPr/>
            </a:pPr>
            <a:r>
              <a:rPr lang="hu-HU" dirty="0" smtClean="0"/>
              <a:t>u/s}int{8/16/32/64</a:t>
            </a:r>
            <a:r>
              <a:rPr lang="hu-HU" dirty="0"/>
              <a:t>}, </a:t>
            </a:r>
            <a:r>
              <a:rPr lang="hu-HU" dirty="0" err="1"/>
              <a:t>string</a:t>
            </a:r>
            <a:r>
              <a:rPr lang="hu-HU" dirty="0"/>
              <a:t>, </a:t>
            </a:r>
            <a:r>
              <a:rPr lang="hu-HU" dirty="0" err="1"/>
              <a:t>boolean</a:t>
            </a:r>
            <a:r>
              <a:rPr lang="hu-HU" dirty="0"/>
              <a:t>, </a:t>
            </a:r>
            <a:r>
              <a:rPr lang="hu-HU" dirty="0" err="1"/>
              <a:t>real</a:t>
            </a:r>
            <a:r>
              <a:rPr lang="hu-HU" dirty="0"/>
              <a:t>{32/64}, </a:t>
            </a:r>
            <a:r>
              <a:rPr lang="hu-HU" dirty="0" err="1"/>
              <a:t>Datetime</a:t>
            </a:r>
            <a:r>
              <a:rPr lang="hu-HU" dirty="0"/>
              <a:t>, </a:t>
            </a:r>
            <a:r>
              <a:rPr lang="hu-HU" dirty="0" err="1"/>
              <a:t>char</a:t>
            </a:r>
            <a:r>
              <a:rPr lang="hu-HU" dirty="0"/>
              <a:t> 16</a:t>
            </a:r>
          </a:p>
          <a:p>
            <a:pPr lvl="1">
              <a:defRPr/>
            </a:pPr>
            <a:r>
              <a:rPr lang="hu-HU" dirty="0" smtClean="0"/>
              <a:t>&lt;</a:t>
            </a:r>
            <a:r>
              <a:rPr lang="hu-HU" dirty="0" err="1"/>
              <a:t>classname</a:t>
            </a:r>
            <a:r>
              <a:rPr lang="hu-HU" dirty="0"/>
              <a:t>&gt; </a:t>
            </a:r>
            <a:r>
              <a:rPr lang="hu-HU" dirty="0" err="1"/>
              <a:t>ref</a:t>
            </a:r>
            <a:r>
              <a:rPr lang="hu-HU" dirty="0"/>
              <a:t> – erősen </a:t>
            </a:r>
            <a:r>
              <a:rPr lang="hu-HU" dirty="0" smtClean="0"/>
              <a:t>típusos referencia</a:t>
            </a:r>
            <a:endParaRPr lang="hu-HU" dirty="0"/>
          </a:p>
          <a:p>
            <a:pPr lvl="1">
              <a:defRPr/>
            </a:pPr>
            <a:r>
              <a:rPr lang="hu-HU" dirty="0" smtClean="0"/>
              <a:t>NULL </a:t>
            </a:r>
            <a:r>
              <a:rPr lang="hu-HU" dirty="0"/>
              <a:t>(de nem asszociációban)</a:t>
            </a:r>
          </a:p>
          <a:p>
            <a:pPr lvl="1"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 Meta </a:t>
            </a:r>
            <a:r>
              <a:rPr lang="hu-HU" dirty="0" err="1" smtClean="0"/>
              <a:t>Schema</a:t>
            </a:r>
            <a:r>
              <a:rPr lang="hu-HU" dirty="0" smtClean="0"/>
              <a:t> - minősítők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Qualifier</a:t>
            </a:r>
            <a:r>
              <a:rPr lang="hu-HU" dirty="0" smtClean="0"/>
              <a:t> (minősítő)</a:t>
            </a:r>
          </a:p>
          <a:p>
            <a:pPr lvl="1"/>
            <a:r>
              <a:rPr lang="hu-HU" dirty="0" smtClean="0"/>
              <a:t>Kicsit hasonlít az UML </a:t>
            </a:r>
            <a:r>
              <a:rPr lang="hu-HU" dirty="0" err="1" smtClean="0"/>
              <a:t>szterotípiára</a:t>
            </a:r>
            <a:endParaRPr lang="hu-HU" dirty="0" smtClean="0"/>
          </a:p>
          <a:p>
            <a:pPr lvl="1"/>
            <a:r>
              <a:rPr lang="hu-HU" dirty="0" smtClean="0"/>
              <a:t>Csak osztályokon szerepelhet, példányon nem!</a:t>
            </a:r>
          </a:p>
          <a:p>
            <a:r>
              <a:rPr lang="hu-HU" dirty="0" smtClean="0"/>
              <a:t>Gyakori minősítők:</a:t>
            </a:r>
          </a:p>
          <a:p>
            <a:pPr lvl="1"/>
            <a:r>
              <a:rPr lang="hu-HU" dirty="0" err="1" smtClean="0"/>
              <a:t>Abstract</a:t>
            </a:r>
            <a:r>
              <a:rPr lang="hu-HU" dirty="0" smtClean="0"/>
              <a:t> – absztrakt osztály jelölése</a:t>
            </a:r>
          </a:p>
          <a:p>
            <a:pPr lvl="1"/>
            <a:r>
              <a:rPr lang="hu-HU" dirty="0" err="1" smtClean="0"/>
              <a:t>Description</a:t>
            </a:r>
            <a:r>
              <a:rPr lang="hu-HU" dirty="0" smtClean="0"/>
              <a:t> – elem leírása</a:t>
            </a:r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, Out – paraméter irány megadása</a:t>
            </a:r>
          </a:p>
          <a:p>
            <a:pPr lvl="1"/>
            <a:r>
              <a:rPr lang="hu-HU" dirty="0" smtClean="0"/>
              <a:t>Key – melyik tulajdonságok a kulcsok egy osztályban</a:t>
            </a:r>
          </a:p>
          <a:p>
            <a:pPr lvl="1"/>
            <a:r>
              <a:rPr lang="hu-HU" dirty="0" err="1" smtClean="0"/>
              <a:t>PUnit</a:t>
            </a:r>
            <a:r>
              <a:rPr lang="hu-HU" dirty="0" smtClean="0"/>
              <a:t> – mértékegység megadása</a:t>
            </a:r>
          </a:p>
          <a:p>
            <a:pPr lvl="1"/>
            <a:r>
              <a:rPr lang="hu-HU" dirty="0" smtClean="0"/>
              <a:t>Version - verziószám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7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Infrastructure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b="1" dirty="0" smtClean="0">
                <a:solidFill>
                  <a:schemeClr val="accent2"/>
                </a:solidFill>
              </a:rPr>
              <a:t>CIM </a:t>
            </a:r>
            <a:r>
              <a:rPr lang="hu-HU" b="1" dirty="0" err="1" smtClean="0">
                <a:solidFill>
                  <a:schemeClr val="accent2"/>
                </a:solidFill>
              </a:rPr>
              <a:t>Schema</a:t>
            </a:r>
            <a:endParaRPr lang="hu-HU" b="1" dirty="0" smtClean="0">
              <a:solidFill>
                <a:schemeClr val="accent2"/>
              </a:solidFill>
            </a:endParaRPr>
          </a:p>
          <a:p>
            <a:pPr lvl="1"/>
            <a:r>
              <a:rPr lang="hu-HU" b="1" dirty="0" smtClean="0"/>
              <a:t>Konfigurációs adatokhoz modellek</a:t>
            </a:r>
          </a:p>
          <a:p>
            <a:pPr lvl="1"/>
            <a:r>
              <a:rPr lang="hu-HU" b="1" dirty="0" smtClean="0"/>
              <a:t>CIM Meta </a:t>
            </a:r>
            <a:r>
              <a:rPr lang="hu-HU" b="1" dirty="0" err="1" smtClean="0"/>
              <a:t>Schemában</a:t>
            </a:r>
            <a:r>
              <a:rPr lang="hu-HU" b="1" dirty="0" smtClean="0"/>
              <a:t> definiált elemek példányai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Managed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Object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Format</a:t>
            </a:r>
            <a:r>
              <a:rPr lang="hu-HU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dirty="0" smtClean="0"/>
              <a:t> konkrét szintaxis CIM </a:t>
            </a:r>
            <a:r>
              <a:rPr lang="hu-HU" dirty="0" err="1" smtClean="0"/>
              <a:t>Schema</a:t>
            </a:r>
            <a:r>
              <a:rPr lang="hu-HU" dirty="0" smtClean="0"/>
              <a:t> elemek és példányaikhoz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89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CIM </a:t>
            </a:r>
            <a:r>
              <a:rPr lang="hu-HU" dirty="0" err="1" smtClean="0"/>
              <a:t>Schema</a:t>
            </a:r>
            <a:r>
              <a:rPr lang="hu-HU" dirty="0" smtClean="0"/>
              <a:t> szintjei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Három szintbe szokás szervezni</a:t>
            </a:r>
          </a:p>
          <a:p>
            <a:pPr lvl="1">
              <a:defRPr/>
            </a:pPr>
            <a:r>
              <a:rPr lang="hu-HU" dirty="0" smtClean="0"/>
              <a:t>Figyelem: ezek nem absztrakciós szintek!</a:t>
            </a:r>
          </a:p>
          <a:p>
            <a:pPr lvl="1">
              <a:defRPr/>
            </a:pPr>
            <a:r>
              <a:rPr lang="hu-HU" dirty="0" smtClean="0"/>
              <a:t>Az egyes szintek elemei között öröklés van általában</a:t>
            </a:r>
          </a:p>
          <a:p>
            <a:pPr>
              <a:defRPr/>
            </a:pPr>
            <a:r>
              <a:rPr lang="hu-HU" b="1" dirty="0" err="1" smtClean="0"/>
              <a:t>Core</a:t>
            </a:r>
            <a:r>
              <a:rPr lang="hu-HU" b="1" dirty="0" smtClean="0"/>
              <a:t> </a:t>
            </a:r>
            <a:r>
              <a:rPr lang="hu-HU" b="1" dirty="0" err="1"/>
              <a:t>Model</a:t>
            </a:r>
            <a:r>
              <a:rPr lang="hu-HU" dirty="0"/>
              <a:t>: általános fogalmak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err="1"/>
              <a:t>ManagedElement</a:t>
            </a:r>
            <a:r>
              <a:rPr lang="hu-HU" dirty="0"/>
              <a:t>, </a:t>
            </a:r>
            <a:r>
              <a:rPr lang="hu-HU" dirty="0" err="1"/>
              <a:t>Setting</a:t>
            </a:r>
            <a:r>
              <a:rPr lang="hu-HU" dirty="0"/>
              <a:t>, </a:t>
            </a:r>
            <a:r>
              <a:rPr lang="hu-HU" dirty="0" err="1"/>
              <a:t>Location</a:t>
            </a:r>
            <a:r>
              <a:rPr lang="hu-HU" dirty="0"/>
              <a:t>, FRU</a:t>
            </a:r>
          </a:p>
          <a:p>
            <a:pPr>
              <a:defRPr/>
            </a:pPr>
            <a:r>
              <a:rPr lang="hu-HU" b="1" dirty="0" err="1"/>
              <a:t>Common</a:t>
            </a:r>
            <a:r>
              <a:rPr lang="hu-HU" b="1" dirty="0"/>
              <a:t> </a:t>
            </a:r>
            <a:r>
              <a:rPr lang="hu-HU" b="1" dirty="0" err="1"/>
              <a:t>Model</a:t>
            </a:r>
            <a:r>
              <a:rPr lang="hu-HU" dirty="0"/>
              <a:t>: szokásos területek technológia-független modelljei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err="1"/>
              <a:t>Application</a:t>
            </a:r>
            <a:r>
              <a:rPr lang="hu-HU" dirty="0"/>
              <a:t>, </a:t>
            </a:r>
            <a:r>
              <a:rPr lang="hu-HU" dirty="0" err="1"/>
              <a:t>Database</a:t>
            </a:r>
            <a:r>
              <a:rPr lang="hu-HU" dirty="0"/>
              <a:t>, </a:t>
            </a:r>
            <a:r>
              <a:rPr lang="hu-HU" dirty="0" err="1"/>
              <a:t>Device</a:t>
            </a:r>
            <a:endParaRPr lang="hu-HU" dirty="0"/>
          </a:p>
          <a:p>
            <a:pPr>
              <a:defRPr/>
            </a:pPr>
            <a:r>
              <a:rPr lang="hu-HU" b="1" dirty="0" err="1"/>
              <a:t>Extension</a:t>
            </a:r>
            <a:r>
              <a:rPr lang="hu-HU" b="1" dirty="0"/>
              <a:t> </a:t>
            </a:r>
            <a:r>
              <a:rPr lang="hu-HU" b="1" dirty="0" err="1"/>
              <a:t>Schemas</a:t>
            </a:r>
            <a:r>
              <a:rPr lang="hu-HU" dirty="0"/>
              <a:t>: </a:t>
            </a:r>
            <a:r>
              <a:rPr lang="hu-HU" dirty="0" err="1" smtClean="0"/>
              <a:t>gyártóspecifikus</a:t>
            </a:r>
            <a:r>
              <a:rPr lang="hu-HU" dirty="0" smtClean="0"/>
              <a:t> kiterjesztések</a:t>
            </a:r>
          </a:p>
          <a:p>
            <a:pPr lvl="1">
              <a:defRPr/>
            </a:pPr>
            <a:r>
              <a:rPr lang="hu-HU" dirty="0"/>
              <a:t>Példák: </a:t>
            </a:r>
            <a:r>
              <a:rPr lang="hu-HU" dirty="0" smtClean="0"/>
              <a:t>SAP_</a:t>
            </a:r>
            <a:r>
              <a:rPr lang="hu-HU" dirty="0" err="1" smtClean="0"/>
              <a:t>SWProduct</a:t>
            </a:r>
            <a:r>
              <a:rPr lang="hu-HU" dirty="0"/>
              <a:t>, </a:t>
            </a:r>
            <a:r>
              <a:rPr lang="hu-HU" dirty="0" smtClean="0"/>
              <a:t>HP_</a:t>
            </a:r>
            <a:r>
              <a:rPr lang="hu-HU" dirty="0" err="1" smtClean="0"/>
              <a:t>BladeEnclosureCS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61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CIM_Core részlet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00034" y="785794"/>
          <a:ext cx="8302645" cy="558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Visio" r:id="rId4" imgW="5445215" imgH="3664782" progId="Visio.Drawing.11">
                  <p:embed/>
                </p:oleObj>
              </mc:Choice>
              <mc:Fallback>
                <p:oleObj name="Visio" r:id="rId4" imgW="5445215" imgH="366478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785794"/>
                        <a:ext cx="8302645" cy="558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CIM_System részlet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538" y="857233"/>
          <a:ext cx="9051056" cy="55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Visio" r:id="rId4" imgW="5806934" imgH="3575041" progId="Visio.Drawing.11">
                  <p:embed/>
                </p:oleObj>
              </mc:Choice>
              <mc:Fallback>
                <p:oleObj name="Visio" r:id="rId4" imgW="5806934" imgH="3575041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8" y="857233"/>
                        <a:ext cx="9051056" cy="5572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CIM_Network részlet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dirty="0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714480" y="714356"/>
          <a:ext cx="5788051" cy="5776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Visio" r:id="rId4" imgW="4146537" imgH="4139166" progId="Visio.Drawing.11">
                  <p:embed/>
                </p:oleObj>
              </mc:Choice>
              <mc:Fallback>
                <p:oleObj name="Visio" r:id="rId4" imgW="4146537" imgH="413916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14356"/>
                        <a:ext cx="5788051" cy="5776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CIM </a:t>
            </a:r>
            <a:r>
              <a:rPr lang="hu-HU" dirty="0" err="1" smtClean="0"/>
              <a:t>Schema</a:t>
            </a:r>
            <a:r>
              <a:rPr lang="hu-HU" dirty="0" smtClean="0"/>
              <a:t> (</a:t>
            </a:r>
            <a:r>
              <a:rPr lang="hu-HU" dirty="0" smtClean="0"/>
              <a:t>V2.28) </a:t>
            </a:r>
            <a:r>
              <a:rPr lang="hu-HU" dirty="0" smtClean="0"/>
              <a:t>struktúrája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Schema</a:t>
            </a:r>
            <a:r>
              <a:rPr lang="hu-HU" dirty="0" smtClean="0"/>
              <a:t> 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</a:p>
          <a:p>
            <a:pPr lvl="1" eaLnBrk="1" hangingPunct="1">
              <a:defRPr/>
            </a:pPr>
            <a:r>
              <a:rPr lang="hu-HU" dirty="0" smtClean="0"/>
              <a:t>CIM_Application-J2eeAppServer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Core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Database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Device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Event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InteropCIM</a:t>
            </a:r>
            <a:r>
              <a:rPr lang="hu-HU" dirty="0" smtClean="0"/>
              <a:t>_</a:t>
            </a:r>
            <a:r>
              <a:rPr lang="hu-HU" dirty="0" err="1" smtClean="0"/>
              <a:t>IPsecPolicy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Metrics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CIM_Network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Physical</a:t>
            </a:r>
            <a:r>
              <a:rPr lang="hu-HU" dirty="0" smtClean="0"/>
              <a:t> </a:t>
            </a:r>
          </a:p>
          <a:p>
            <a:pPr lvl="1" eaLnBrk="1" hangingPunct="1">
              <a:defRPr/>
            </a:pPr>
            <a:r>
              <a:rPr lang="hu-HU" dirty="0" smtClean="0"/>
              <a:t>CIM_Policy 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Security</a:t>
            </a:r>
            <a:r>
              <a:rPr lang="hu-HU" dirty="0" smtClean="0"/>
              <a:t> 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</a:p>
          <a:p>
            <a:pPr lvl="1" eaLnBrk="1" hangingPunct="1">
              <a:defRPr/>
            </a:pPr>
            <a:r>
              <a:rPr lang="hu-HU" dirty="0" smtClean="0"/>
              <a:t>CIM_System </a:t>
            </a:r>
          </a:p>
          <a:p>
            <a:pPr lvl="1" eaLnBrk="1" hangingPunct="1">
              <a:defRPr/>
            </a:pPr>
            <a:r>
              <a:rPr lang="hu-HU" dirty="0" smtClean="0"/>
              <a:t>CIM_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357686" y="3643314"/>
            <a:ext cx="4714908" cy="278608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A teljes modell hatalmas. </a:t>
            </a: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Viszont: egy eszköz „CIM megfelelősége” pusztán a képesség MOF állományok betöltésére és exportálására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1.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10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6576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105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362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6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143000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Lekerekített téglalap feliratnak 26"/>
          <p:cNvSpPr/>
          <p:nvPr/>
        </p:nvSpPr>
        <p:spPr>
          <a:xfrm>
            <a:off x="2357422" y="857232"/>
            <a:ext cx="4857784" cy="928694"/>
          </a:xfrm>
          <a:prstGeom prst="wedgeRoundRectCallout">
            <a:avLst>
              <a:gd name="adj1" fmla="val -53620"/>
              <a:gd name="adj2" fmla="val 8011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És ha nem frissek az adatok?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428860" y="2428868"/>
            <a:ext cx="4843490" cy="2173959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Odamegyünk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err="1" smtClean="0">
                <a:solidFill>
                  <a:schemeClr val="bg1"/>
                </a:solidFill>
              </a:rPr>
              <a:t>ssh</a:t>
            </a:r>
            <a:r>
              <a:rPr lang="hu-HU" sz="2800" b="1" dirty="0" smtClean="0">
                <a:solidFill>
                  <a:schemeClr val="bg1"/>
                </a:solidFill>
              </a:rPr>
              <a:t>/RDP/VNC/…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Házilagos „varázslat”…</a:t>
            </a:r>
          </a:p>
          <a:p>
            <a:pPr marL="457200" indent="-457200" defTabSz="7620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u-HU" sz="2800" b="1" dirty="0" smtClean="0">
                <a:solidFill>
                  <a:schemeClr val="bg1"/>
                </a:solidFill>
              </a:rPr>
              <a:t>Platformtámogatás?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Meta </a:t>
            </a:r>
            <a:r>
              <a:rPr lang="hu-HU" dirty="0" err="1" smtClean="0"/>
              <a:t>Schema</a:t>
            </a:r>
            <a:r>
              <a:rPr lang="hu-HU" dirty="0"/>
              <a:t> </a:t>
            </a:r>
            <a:r>
              <a:rPr lang="hu-HU" dirty="0" smtClean="0"/>
              <a:t>és </a:t>
            </a:r>
            <a:r>
              <a:rPr lang="hu-HU" dirty="0" err="1" smtClean="0"/>
              <a:t>Schema</a:t>
            </a:r>
            <a:r>
              <a:rPr lang="hu-HU" dirty="0" smtClean="0"/>
              <a:t> viszonya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5496" y="980728"/>
            <a:ext cx="1584176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Class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99592" y="2420888"/>
            <a:ext cx="2894880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CIM_</a:t>
            </a:r>
            <a:r>
              <a:rPr lang="hu-HU" sz="2400" dirty="0" err="1" smtClean="0">
                <a:solidFill>
                  <a:schemeClr val="tx1"/>
                </a:solidFill>
              </a:rPr>
              <a:t>LogicalElement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3284984"/>
            <a:ext cx="3168352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CIM_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1560" y="4149080"/>
            <a:ext cx="3456384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Win32_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cxnSp>
        <p:nvCxnSpPr>
          <p:cNvPr id="9" name="Egyenes összekötő nyíllal 8"/>
          <p:cNvCxnSpPr>
            <a:stCxn id="6" idx="0"/>
            <a:endCxn id="5" idx="2"/>
          </p:cNvCxnSpPr>
          <p:nvPr/>
        </p:nvCxnSpPr>
        <p:spPr>
          <a:xfrm flipV="1">
            <a:off x="2339752" y="2924944"/>
            <a:ext cx="7280" cy="36004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326184" y="3789040"/>
            <a:ext cx="0" cy="324036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07504" y="1988840"/>
            <a:ext cx="446449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zögletes összekötő 18"/>
          <p:cNvCxnSpPr>
            <a:endCxn id="5" idx="1"/>
          </p:cNvCxnSpPr>
          <p:nvPr/>
        </p:nvCxnSpPr>
        <p:spPr>
          <a:xfrm rot="16200000" flipH="1">
            <a:off x="89502" y="1862826"/>
            <a:ext cx="1188132" cy="4320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zögletes összekötő 19"/>
          <p:cNvCxnSpPr>
            <a:endCxn id="6" idx="1"/>
          </p:cNvCxnSpPr>
          <p:nvPr/>
        </p:nvCxnSpPr>
        <p:spPr>
          <a:xfrm rot="16200000" flipH="1">
            <a:off x="-486562" y="2294874"/>
            <a:ext cx="2052228" cy="4320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zögletes összekötő 26"/>
          <p:cNvCxnSpPr>
            <a:endCxn id="7" idx="1"/>
          </p:cNvCxnSpPr>
          <p:nvPr/>
        </p:nvCxnSpPr>
        <p:spPr>
          <a:xfrm rot="16200000" flipH="1">
            <a:off x="-1062626" y="2726922"/>
            <a:ext cx="2916324" cy="4320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/>
          <p:nvPr/>
        </p:nvCxnSpPr>
        <p:spPr>
          <a:xfrm rot="16200000" flipH="1">
            <a:off x="7508752" y="980726"/>
            <a:ext cx="510402" cy="2223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7928768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példány</a:t>
            </a:r>
            <a:endParaRPr lang="hu-HU" dirty="0"/>
          </a:p>
        </p:txBody>
      </p:sp>
      <p:cxnSp>
        <p:nvCxnSpPr>
          <p:cNvPr id="34" name="Egyenes összekötő nyíllal 33"/>
          <p:cNvCxnSpPr/>
          <p:nvPr/>
        </p:nvCxnSpPr>
        <p:spPr>
          <a:xfrm>
            <a:off x="7779605" y="1484784"/>
            <a:ext cx="7280" cy="36004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7956376" y="14847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öröklés</a:t>
            </a:r>
            <a:endParaRPr lang="hu-HU" dirty="0"/>
          </a:p>
        </p:txBody>
      </p:sp>
      <p:cxnSp>
        <p:nvCxnSpPr>
          <p:cNvPr id="36" name="Egyenes összekötő 35"/>
          <p:cNvCxnSpPr/>
          <p:nvPr/>
        </p:nvCxnSpPr>
        <p:spPr>
          <a:xfrm>
            <a:off x="107504" y="4941168"/>
            <a:ext cx="446449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5076056" y="10434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Meta </a:t>
            </a:r>
            <a:r>
              <a:rPr lang="hu-HU" dirty="0" err="1" smtClean="0"/>
              <a:t>Schema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076056" y="2411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5076056" y="33016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076056" y="4162440"/>
            <a:ext cx="21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Extension</a:t>
            </a:r>
            <a:r>
              <a:rPr lang="hu-HU" dirty="0" smtClean="0"/>
              <a:t> </a:t>
            </a:r>
            <a:r>
              <a:rPr lang="hu-HU" dirty="0" err="1" smtClean="0"/>
              <a:t>Schema</a:t>
            </a:r>
            <a:endParaRPr lang="hu-HU" dirty="0"/>
          </a:p>
        </p:txBody>
      </p:sp>
      <p:sp>
        <p:nvSpPr>
          <p:cNvPr id="41" name="Téglalap 40"/>
          <p:cNvSpPr/>
          <p:nvPr/>
        </p:nvSpPr>
        <p:spPr>
          <a:xfrm>
            <a:off x="181720" y="5373216"/>
            <a:ext cx="5038352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Win32_</a:t>
            </a:r>
            <a:r>
              <a:rPr lang="hu-HU" sz="2400" dirty="0" err="1" smtClean="0">
                <a:solidFill>
                  <a:schemeClr val="tx1"/>
                </a:solidFill>
              </a:rPr>
              <a:t>NetworkAdapter.DeviceID</a:t>
            </a:r>
            <a:r>
              <a:rPr lang="hu-HU" sz="2400" dirty="0" smtClean="0">
                <a:solidFill>
                  <a:schemeClr val="tx1"/>
                </a:solidFill>
              </a:rPr>
              <a:t>=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"0"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cxnSp>
        <p:nvCxnSpPr>
          <p:cNvPr id="42" name="Szögletes összekötő 41"/>
          <p:cNvCxnSpPr/>
          <p:nvPr/>
        </p:nvCxnSpPr>
        <p:spPr>
          <a:xfrm rot="16200000" flipH="1">
            <a:off x="667156" y="4918403"/>
            <a:ext cx="687251" cy="222378"/>
          </a:xfrm>
          <a:prstGeom prst="bentConnector3">
            <a:avLst>
              <a:gd name="adj1" fmla="val 6663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5364088" y="5440578"/>
            <a:ext cx="21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Példány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8" grpId="0"/>
      <p:bldP spid="39" grpId="0"/>
      <p:bldP spid="40" grpId="0"/>
      <p:bldP spid="41" grpId="0" animBg="1"/>
      <p:bldP spid="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www.dmtf.org/standards/cim</a:t>
            </a:r>
            <a:endParaRPr lang="hu-HU" dirty="0" smtClean="0"/>
          </a:p>
          <a:p>
            <a:pPr lvl="1"/>
            <a:r>
              <a:rPr lang="hu-HU" dirty="0" err="1" smtClean="0"/>
              <a:t>Specification</a:t>
            </a:r>
            <a:r>
              <a:rPr lang="hu-HU" dirty="0" smtClean="0"/>
              <a:t>: terminológia, </a:t>
            </a:r>
            <a:r>
              <a:rPr lang="hu-HU" dirty="0" err="1" smtClean="0"/>
              <a:t>metametamodell</a:t>
            </a:r>
            <a:endParaRPr lang="hu-HU" dirty="0" smtClean="0"/>
          </a:p>
          <a:p>
            <a:pPr lvl="1"/>
            <a:r>
              <a:rPr lang="hu-HU" dirty="0" err="1" smtClean="0"/>
              <a:t>Schema</a:t>
            </a:r>
            <a:r>
              <a:rPr lang="hu-HU" dirty="0" smtClean="0"/>
              <a:t> leírások: PDF ábrák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PowerShell</a:t>
            </a:r>
            <a:r>
              <a:rPr lang="hu-HU" dirty="0" smtClean="0"/>
              <a:t> WMI Explorer WPF </a:t>
            </a:r>
            <a:r>
              <a:rPr lang="hu-HU" dirty="0" err="1" smtClean="0"/>
              <a:t>Edition</a:t>
            </a:r>
            <a:endParaRPr lang="hu-HU" dirty="0" smtClean="0"/>
          </a:p>
          <a:p>
            <a:pPr lvl="1"/>
            <a:r>
              <a:rPr lang="hu-HU" dirty="0" smtClean="0">
                <a:sym typeface="Wingdings" pitchFamily="2" charset="2"/>
              </a:rPr>
              <a:t>Win32_</a:t>
            </a:r>
            <a:r>
              <a:rPr lang="hu-HU" dirty="0" err="1" smtClean="0">
                <a:sym typeface="Wingdings" pitchFamily="2" charset="2"/>
              </a:rPr>
              <a:t>ComputerSystem</a:t>
            </a:r>
            <a:endParaRPr lang="hu-HU" dirty="0" smtClean="0">
              <a:sym typeface="Wingdings" pitchFamily="2" charset="2"/>
            </a:endParaRPr>
          </a:p>
          <a:p>
            <a:pPr lvl="1"/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Messze nem csak konfigurációkezelés: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Win32_</a:t>
            </a:r>
            <a:r>
              <a:rPr lang="hu-HU" dirty="0" err="1" smtClean="0">
                <a:sym typeface="Wingdings" pitchFamily="2" charset="2"/>
              </a:rPr>
              <a:t>Process</a:t>
            </a:r>
            <a:endParaRPr lang="hu-HU" dirty="0" smtClean="0">
              <a:sym typeface="Wingdings" pitchFamily="2" charset="2"/>
            </a:endParaRPr>
          </a:p>
          <a:p>
            <a:pPr lvl="1"/>
            <a:endParaRPr lang="hu-HU" dirty="0" smtClean="0">
              <a:sym typeface="Wingdings" pitchFamily="2" charset="2"/>
            </a:endParaRP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CIM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Miket tartalmaz a CIM?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Infrastructure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Specification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Szöveges dokumentum embereknek</a:t>
            </a:r>
          </a:p>
          <a:p>
            <a:pPr lvl="1"/>
            <a:r>
              <a:rPr lang="hu-HU" dirty="0" smtClean="0"/>
              <a:t>Hogyan kell értelmezni ezt az egészet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CIM Meta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err="1" smtClean="0"/>
              <a:t>Metamodell</a:t>
            </a:r>
            <a:r>
              <a:rPr lang="hu-HU" dirty="0" smtClean="0"/>
              <a:t> a későbbiekben definiált elemekhez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CIM </a:t>
            </a:r>
            <a:r>
              <a:rPr lang="hu-HU" dirty="0" err="1" smtClean="0">
                <a:solidFill>
                  <a:schemeClr val="accent2"/>
                </a:solidFill>
              </a:rPr>
              <a:t>Schema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Konfigurációs adatokhoz modellek</a:t>
            </a:r>
          </a:p>
          <a:p>
            <a:pPr lvl="1"/>
            <a:r>
              <a:rPr lang="hu-HU" dirty="0" smtClean="0"/>
              <a:t>CIM Meta </a:t>
            </a:r>
            <a:r>
              <a:rPr lang="hu-HU" dirty="0" err="1" smtClean="0"/>
              <a:t>Schemában</a:t>
            </a:r>
            <a:r>
              <a:rPr lang="hu-HU" dirty="0" smtClean="0"/>
              <a:t> definiált elemek példányai</a:t>
            </a:r>
          </a:p>
          <a:p>
            <a:r>
              <a:rPr lang="hu-HU" b="1" dirty="0" err="1" smtClean="0">
                <a:solidFill>
                  <a:schemeClr val="accent2"/>
                </a:solidFill>
              </a:rPr>
              <a:t>Managed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Object</a:t>
            </a:r>
            <a:r>
              <a:rPr lang="hu-HU" b="1" dirty="0" smtClean="0">
                <a:solidFill>
                  <a:schemeClr val="accent2"/>
                </a:solidFill>
              </a:rPr>
              <a:t> </a:t>
            </a:r>
            <a:r>
              <a:rPr lang="hu-HU" b="1" dirty="0" err="1" smtClean="0">
                <a:solidFill>
                  <a:schemeClr val="accent2"/>
                </a:solidFill>
              </a:rPr>
              <a:t>Format</a:t>
            </a:r>
            <a:r>
              <a:rPr lang="hu-HU" b="1" dirty="0" smtClean="0">
                <a:solidFill>
                  <a:schemeClr val="accent2"/>
                </a:solidFill>
              </a:rPr>
              <a:t> (MOF)</a:t>
            </a:r>
          </a:p>
          <a:p>
            <a:pPr lvl="1"/>
            <a:r>
              <a:rPr lang="hu-HU" b="1" dirty="0" smtClean="0"/>
              <a:t>konkrét szintaxis CIM </a:t>
            </a:r>
            <a:r>
              <a:rPr lang="hu-HU" b="1" dirty="0" err="1" smtClean="0"/>
              <a:t>Schema</a:t>
            </a:r>
            <a:r>
              <a:rPr lang="hu-HU" b="1" dirty="0" smtClean="0"/>
              <a:t> elemek és példányaikhoz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264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Managed Object Format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Format</a:t>
            </a:r>
            <a:r>
              <a:rPr lang="hu-HU" dirty="0" smtClean="0"/>
              <a:t>: szöveges leírónyelv</a:t>
            </a:r>
          </a:p>
          <a:p>
            <a:pPr lvl="1" eaLnBrk="1" hangingPunct="1"/>
            <a:r>
              <a:rPr lang="hu-HU" dirty="0" smtClean="0"/>
              <a:t>Felfogható a CIM Meta </a:t>
            </a:r>
            <a:r>
              <a:rPr lang="hu-HU" dirty="0" err="1" smtClean="0"/>
              <a:t>Schema</a:t>
            </a:r>
            <a:r>
              <a:rPr lang="hu-HU" dirty="0" smtClean="0"/>
              <a:t> konkrét </a:t>
            </a:r>
            <a:r>
              <a:rPr lang="hu-HU" dirty="0" smtClean="0"/>
              <a:t>szintaxisaként</a:t>
            </a:r>
          </a:p>
          <a:p>
            <a:pPr lvl="1" eaLnBrk="1" hangingPunct="1"/>
            <a:r>
              <a:rPr lang="hu-HU" dirty="0" smtClean="0"/>
              <a:t>CIMOM import/export megvalósítása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Menedzsment </a:t>
            </a:r>
            <a:r>
              <a:rPr lang="hu-HU" dirty="0" smtClean="0"/>
              <a:t>információk deklaratív leírása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Metamodellek</a:t>
            </a:r>
            <a:r>
              <a:rPr lang="hu-HU" dirty="0" smtClean="0"/>
              <a:t> </a:t>
            </a:r>
            <a:r>
              <a:rPr lang="hu-HU" dirty="0" smtClean="0"/>
              <a:t>és modellek egy .</a:t>
            </a:r>
            <a:r>
              <a:rPr lang="hu-HU" dirty="0" err="1" smtClean="0"/>
              <a:t>mof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állományban is lehetnek!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(A </a:t>
            </a:r>
            <a:r>
              <a:rPr lang="hu-HU" dirty="0" smtClean="0"/>
              <a:t>szintaxisra itt nem térünk </a:t>
            </a:r>
            <a:r>
              <a:rPr lang="hu-HU" dirty="0" smtClean="0"/>
              <a:t>ki)</a:t>
            </a: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MOF állomány alapú adatcsere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62000" y="812800"/>
          <a:ext cx="7696200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4" imgW="7339584" imgH="5259629" progId="Visio.Drawing.11">
                  <p:embed/>
                </p:oleObj>
              </mc:Choice>
              <mc:Fallback>
                <p:oleObj name="Visio" r:id="rId4" imgW="7339584" imgH="52596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12800"/>
                        <a:ext cx="7696200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feliratnak 4"/>
          <p:cNvSpPr/>
          <p:nvPr/>
        </p:nvSpPr>
        <p:spPr bwMode="auto">
          <a:xfrm>
            <a:off x="2051720" y="5661248"/>
            <a:ext cx="6540525" cy="1095568"/>
          </a:xfrm>
          <a:prstGeom prst="wedgeRectCallout">
            <a:avLst>
              <a:gd name="adj1" fmla="val 23879"/>
              <a:gd name="adj2" fmla="val -96755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Névtér: „olyan objektum, amely által megadott hatókörben az objektumok kulcsaik szerint egyediek”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MOF állomány alapú adatcsere</a:t>
            </a:r>
          </a:p>
        </p:txBody>
      </p:sp>
      <p:graphicFrame>
        <p:nvGraphicFramePr>
          <p:cNvPr id="10240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62000" y="812800"/>
          <a:ext cx="7696200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Visio" r:id="rId4" imgW="7339584" imgH="5259629" progId="Visio.Drawing.11">
                  <p:embed/>
                </p:oleObj>
              </mc:Choice>
              <mc:Fallback>
                <p:oleObj name="Visio" r:id="rId4" imgW="7339584" imgH="52596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12800"/>
                        <a:ext cx="7696200" cy="551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5486400" y="685800"/>
          <a:ext cx="313055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Visio" r:id="rId6" imgW="3088538" imgH="5642762" progId="Visio.Drawing.11">
                  <p:embed/>
                </p:oleObj>
              </mc:Choice>
              <mc:Fallback>
                <p:oleObj name="Visio" r:id="rId6" imgW="3088538" imgH="56427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85800"/>
                        <a:ext cx="3130550" cy="571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307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714500"/>
            <a:ext cx="6667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 objektumok megnevezése</a:t>
            </a:r>
          </a:p>
        </p:txBody>
      </p:sp>
      <p:sp>
        <p:nvSpPr>
          <p:cNvPr id="5" name="Téglalap feliratnak 4"/>
          <p:cNvSpPr/>
          <p:nvPr/>
        </p:nvSpPr>
        <p:spPr bwMode="auto">
          <a:xfrm>
            <a:off x="228600" y="838200"/>
            <a:ext cx="4495800" cy="762000"/>
          </a:xfrm>
          <a:prstGeom prst="wedgeRectCallout">
            <a:avLst>
              <a:gd name="adj1" fmla="val 16445"/>
              <a:gd name="adj2" fmla="val 194153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Teljes mértékben implementációfüggő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 bwMode="auto">
          <a:xfrm>
            <a:off x="5943600" y="990600"/>
            <a:ext cx="2971800" cy="762000"/>
          </a:xfrm>
          <a:prstGeom prst="wedgeRectCallout">
            <a:avLst>
              <a:gd name="adj1" fmla="val -17850"/>
              <a:gd name="adj2" fmla="val 174153"/>
            </a:avLst>
          </a:prstGeom>
          <a:solidFill>
            <a:srgbClr val="B83A55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Implementáció-független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CIM </a:t>
            </a:r>
            <a:r>
              <a:rPr lang="hu-HU" dirty="0" err="1" smtClean="0"/>
              <a:t>Schema</a:t>
            </a:r>
            <a:r>
              <a:rPr lang="hu-HU" dirty="0" smtClean="0"/>
              <a:t> MOF leírása</a:t>
            </a:r>
          </a:p>
          <a:p>
            <a:pPr lvl="1"/>
            <a:r>
              <a:rPr lang="hu-HU" dirty="0" smtClean="0"/>
              <a:t>Pl.: CIM_</a:t>
            </a:r>
            <a:r>
              <a:rPr lang="hu-HU" dirty="0" err="1" smtClean="0"/>
              <a:t>Location</a:t>
            </a:r>
            <a:endParaRPr lang="hu-HU" dirty="0" smtClean="0"/>
          </a:p>
          <a:p>
            <a:pPr lvl="1"/>
            <a:r>
              <a:rPr lang="hu-HU" dirty="0" smtClean="0"/>
              <a:t>Minősítők [ ] között</a:t>
            </a:r>
          </a:p>
          <a:p>
            <a:r>
              <a:rPr lang="hu-HU" dirty="0" smtClean="0"/>
              <a:t>WMI Explorer</a:t>
            </a:r>
          </a:p>
          <a:p>
            <a:pPr lvl="1"/>
            <a:r>
              <a:rPr lang="hu-HU" dirty="0" smtClean="0"/>
              <a:t>ROOT\SecurityCenter2 névtérhez csatlakozás</a:t>
            </a:r>
          </a:p>
          <a:p>
            <a:pPr lvl="1"/>
            <a:r>
              <a:rPr lang="hu-HU" dirty="0" err="1" smtClean="0"/>
              <a:t>AntiSpywareProduct</a:t>
            </a:r>
            <a:r>
              <a:rPr lang="hu-HU" dirty="0" smtClean="0"/>
              <a:t> példányai</a:t>
            </a:r>
            <a:endParaRPr lang="hu-HU" dirty="0" smtClean="0"/>
          </a:p>
          <a:p>
            <a:r>
              <a:rPr lang="hu-HU" dirty="0" err="1" smtClean="0"/>
              <a:t>Wbemtest.exe</a:t>
            </a:r>
            <a:endParaRPr lang="hu-HU" dirty="0" smtClean="0"/>
          </a:p>
          <a:p>
            <a:pPr lvl="1"/>
            <a:r>
              <a:rPr lang="hu-HU" dirty="0" err="1" smtClean="0"/>
              <a:t>root</a:t>
            </a:r>
            <a:r>
              <a:rPr lang="hu-HU" dirty="0" smtClean="0"/>
              <a:t> </a:t>
            </a:r>
            <a:r>
              <a:rPr lang="hu-HU" dirty="0" smtClean="0"/>
              <a:t>névtérhez csatlakozás</a:t>
            </a:r>
          </a:p>
          <a:p>
            <a:pPr lvl="1"/>
            <a:r>
              <a:rPr lang="hu-HU" dirty="0" smtClean="0"/>
              <a:t>CIM_</a:t>
            </a:r>
            <a:r>
              <a:rPr lang="hu-HU" dirty="0" err="1" smtClean="0"/>
              <a:t>LogicalDevice</a:t>
            </a:r>
            <a:r>
              <a:rPr lang="hu-HU" dirty="0" smtClean="0"/>
              <a:t> </a:t>
            </a:r>
            <a:r>
              <a:rPr lang="hu-HU" dirty="0" smtClean="0"/>
              <a:t>osztály </a:t>
            </a:r>
            <a:r>
              <a:rPr lang="hu-HU" dirty="0" smtClean="0"/>
              <a:t>leszármazottai</a:t>
            </a:r>
          </a:p>
          <a:p>
            <a:pPr lvl="2"/>
            <a:r>
              <a:rPr lang="hu-HU" dirty="0" smtClean="0"/>
              <a:t>Osztály definíció (minősítők, tulajdonságok, metódusok)</a:t>
            </a:r>
          </a:p>
          <a:p>
            <a:pPr lvl="2"/>
            <a:r>
              <a:rPr lang="hu-HU" dirty="0" smtClean="0"/>
              <a:t>MOF megnézése</a:t>
            </a:r>
          </a:p>
          <a:p>
            <a:pPr lvl="2"/>
            <a:r>
              <a:rPr lang="hu-HU" dirty="0" smtClean="0"/>
              <a:t>Példányait megnézni, tulajdonságok értékei, MOF megnézése</a:t>
            </a:r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CIM </a:t>
            </a:r>
            <a:r>
              <a:rPr lang="hu-HU" dirty="0" smtClean="0"/>
              <a:t>névterek, MOF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Összefoglaló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A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:</a:t>
            </a:r>
          </a:p>
          <a:p>
            <a:pPr lvl="1" eaLnBrk="1" hangingPunct="1">
              <a:defRPr/>
            </a:pPr>
            <a:r>
              <a:rPr lang="hu-HU" dirty="0" smtClean="0"/>
              <a:t>Definiál egy nyelvet menedzsment adatok objektum orientált modellezésére (MOF)</a:t>
            </a:r>
          </a:p>
          <a:p>
            <a:pPr lvl="1" eaLnBrk="1" hangingPunct="1">
              <a:defRPr/>
            </a:pPr>
            <a:r>
              <a:rPr lang="hu-HU" dirty="0" smtClean="0"/>
              <a:t>Megadja modelleknek egy igen tág, konkrét technológiáktól független, hierarchikus, kiterjeszthető halmazát</a:t>
            </a:r>
          </a:p>
          <a:p>
            <a:pPr eaLnBrk="1" hangingPunct="1">
              <a:defRPr/>
            </a:pPr>
            <a:r>
              <a:rPr lang="hu-HU" dirty="0" smtClean="0"/>
              <a:t>A modellek </a:t>
            </a:r>
            <a:r>
              <a:rPr lang="hu-HU" dirty="0" err="1" smtClean="0"/>
              <a:t>UML-ben</a:t>
            </a:r>
            <a:r>
              <a:rPr lang="hu-HU" dirty="0" smtClean="0"/>
              <a:t> jól vizualizálhatóak</a:t>
            </a:r>
          </a:p>
          <a:p>
            <a:pPr eaLnBrk="1" hangingPunct="1">
              <a:defRPr/>
            </a:pPr>
            <a:r>
              <a:rPr lang="hu-HU" dirty="0" smtClean="0"/>
              <a:t>A modellek (sémák) MOF és grafikus formátumban is elérhetőek</a:t>
            </a:r>
          </a:p>
          <a:p>
            <a:pPr eaLnBrk="1" hangingPunct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Linkek</a:t>
            </a:r>
            <a:endParaRPr lang="hu-HU" smtClean="0"/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400" dirty="0" smtClean="0"/>
              <a:t>CIM </a:t>
            </a:r>
            <a:r>
              <a:rPr lang="hu-HU" sz="3400" dirty="0" err="1" smtClean="0"/>
              <a:t>Schema</a:t>
            </a:r>
            <a:r>
              <a:rPr lang="hu-HU" sz="3400" dirty="0" smtClean="0"/>
              <a:t>: </a:t>
            </a:r>
            <a:r>
              <a:rPr lang="hu-HU" sz="3400" dirty="0" smtClean="0"/>
              <a:t>2.28 </a:t>
            </a:r>
            <a:r>
              <a:rPr lang="hu-HU" sz="3400" dirty="0" smtClean="0"/>
              <a:t>(</a:t>
            </a:r>
            <a:r>
              <a:rPr lang="hu-HU" sz="3400" dirty="0" smtClean="0"/>
              <a:t>2011)</a:t>
            </a:r>
            <a:endParaRPr lang="hu-HU" sz="3400" dirty="0" smtClean="0"/>
          </a:p>
          <a:p>
            <a:pPr lvl="1">
              <a:defRPr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dmtf.org/standards/cim/cim_schema_v2280</a:t>
            </a:r>
            <a:endParaRPr lang="hu-HU" dirty="0" smtClean="0"/>
          </a:p>
          <a:p>
            <a:pPr eaLnBrk="1" hangingPunct="1">
              <a:defRPr/>
            </a:pPr>
            <a:r>
              <a:rPr lang="hu-HU" sz="3400" dirty="0" smtClean="0"/>
              <a:t>CIM </a:t>
            </a:r>
            <a:r>
              <a:rPr lang="hu-HU" sz="3400" dirty="0" err="1" smtClean="0"/>
              <a:t>Infrastructure</a:t>
            </a:r>
            <a:r>
              <a:rPr lang="hu-HU" sz="3400" dirty="0" smtClean="0"/>
              <a:t> </a:t>
            </a:r>
            <a:r>
              <a:rPr lang="hu-HU" sz="3400" dirty="0" err="1" smtClean="0"/>
              <a:t>Specification</a:t>
            </a:r>
            <a:r>
              <a:rPr lang="hu-HU" sz="3400" dirty="0" smtClean="0"/>
              <a:t>: </a:t>
            </a:r>
            <a:r>
              <a:rPr lang="hu-HU" sz="3400" dirty="0" smtClean="0"/>
              <a:t>2.6 </a:t>
            </a:r>
            <a:r>
              <a:rPr lang="en-GB" sz="3400" dirty="0" smtClean="0"/>
              <a:t>(</a:t>
            </a:r>
            <a:r>
              <a:rPr lang="hu-HU" sz="3400" dirty="0" smtClean="0"/>
              <a:t>2010)</a:t>
            </a:r>
            <a:endParaRPr lang="hu-HU" sz="3400" dirty="0" smtClean="0"/>
          </a:p>
          <a:p>
            <a:pPr lvl="1">
              <a:defRPr/>
            </a:pPr>
            <a:r>
              <a:rPr lang="hu-HU" dirty="0">
                <a:latin typeface="+mj-lt"/>
                <a:hlinkClick r:id="rId4"/>
              </a:rPr>
              <a:t>http://</a:t>
            </a:r>
            <a:r>
              <a:rPr lang="hu-HU" dirty="0" smtClean="0">
                <a:latin typeface="+mj-lt"/>
                <a:hlinkClick r:id="rId4"/>
              </a:rPr>
              <a:t>dmtf.org/sites/default/files/standards/documents/DSP0004_2.6.0_0.pdf</a:t>
            </a:r>
            <a:endParaRPr lang="hu-HU" dirty="0" smtClean="0">
              <a:latin typeface="+mj-lt"/>
            </a:endParaRPr>
          </a:p>
          <a:p>
            <a:pPr>
              <a:defRPr/>
            </a:pPr>
            <a:r>
              <a:rPr lang="hu-HU" dirty="0">
                <a:latin typeface="+mj-lt"/>
              </a:rPr>
              <a:t>CIM FAQ, </a:t>
            </a:r>
            <a:r>
              <a:rPr lang="hu-HU" dirty="0">
                <a:latin typeface="+mj-lt"/>
                <a:hlinkClick r:id="rId5"/>
              </a:rPr>
              <a:t>http://</a:t>
            </a:r>
            <a:r>
              <a:rPr lang="hu-HU" dirty="0" smtClean="0">
                <a:latin typeface="+mj-lt"/>
                <a:hlinkClick r:id="rId5"/>
              </a:rPr>
              <a:t>dmtf.org/about/faq/cim_faq</a:t>
            </a:r>
            <a:endParaRPr lang="hu-HU" dirty="0" smtClean="0">
              <a:latin typeface="+mj-lt"/>
            </a:endParaRPr>
          </a:p>
          <a:p>
            <a:pPr>
              <a:defRPr/>
            </a:pPr>
            <a:endParaRPr lang="en-GB" dirty="0" smtClean="0">
              <a:latin typeface="+mj-lt"/>
            </a:endParaRPr>
          </a:p>
          <a:p>
            <a:pPr eaLnBrk="1" hangingPunct="1">
              <a:defRPr/>
            </a:pPr>
            <a:endParaRPr lang="hu-HU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1.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26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714500" cy="1714500"/>
          </a:xfrm>
          <a:prstGeom prst="rect">
            <a:avLst/>
          </a:prstGeom>
          <a:noFill/>
        </p:spPr>
      </p:pic>
      <p:sp>
        <p:nvSpPr>
          <p:cNvPr id="11" name="Lekerekített téglalap feliratnak 10"/>
          <p:cNvSpPr/>
          <p:nvPr/>
        </p:nvSpPr>
        <p:spPr>
          <a:xfrm>
            <a:off x="2071670" y="857232"/>
            <a:ext cx="6786610" cy="785818"/>
          </a:xfrm>
          <a:prstGeom prst="wedgeRoundRectCallout">
            <a:avLst>
              <a:gd name="adj1" fmla="val -49033"/>
              <a:gd name="adj2" fmla="val 8134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Ok, akkor kezdjünk neki; távoli MSI </a:t>
            </a:r>
            <a:r>
              <a:rPr lang="hu-HU" sz="2800" b="1" dirty="0" err="1" smtClean="0">
                <a:solidFill>
                  <a:schemeClr val="bg1"/>
                </a:solidFill>
              </a:rPr>
              <a:t>install</a:t>
            </a:r>
            <a:r>
              <a:rPr lang="hu-HU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7000892" y="2571744"/>
            <a:ext cx="1643074" cy="785818"/>
          </a:xfrm>
          <a:prstGeom prst="wedgeRoundRectCallout">
            <a:avLst>
              <a:gd name="adj1" fmla="val -16471"/>
              <a:gd name="adj2" fmla="val 10610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?!?@#!</a:t>
            </a:r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214282" y="3357562"/>
            <a:ext cx="6143668" cy="1428760"/>
          </a:xfrm>
          <a:prstGeom prst="wedgeRoundRectCallout">
            <a:avLst>
              <a:gd name="adj1" fmla="val 59185"/>
              <a:gd name="adj2" fmla="val -78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1. Délután három van; nem elég hogy nem tudok dolgozni, a mai munkám elveszett.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487602"/>
            <a:ext cx="7776000" cy="1362075"/>
          </a:xfrm>
        </p:spPr>
        <p:txBody>
          <a:bodyPr>
            <a:normAutofit/>
          </a:bodyPr>
          <a:lstStyle/>
          <a:p>
            <a:r>
              <a:rPr lang="hu-HU" cap="none" dirty="0" smtClean="0"/>
              <a:t>Web </a:t>
            </a:r>
            <a:r>
              <a:rPr lang="hu-HU" cap="none" dirty="0" err="1" smtClean="0"/>
              <a:t>Based</a:t>
            </a:r>
            <a:r>
              <a:rPr lang="hu-HU" cap="none" dirty="0" smtClean="0"/>
              <a:t> </a:t>
            </a:r>
            <a:r>
              <a:rPr lang="hu-HU" cap="none" dirty="0" err="1" smtClean="0"/>
              <a:t>Enterprise</a:t>
            </a:r>
            <a:r>
              <a:rPr lang="hu-HU" cap="none" dirty="0" smtClean="0"/>
              <a:t> Management (WBEM)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838583"/>
            <a:ext cx="7772400" cy="1804995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(OMG)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CIM-et</a:t>
            </a:r>
            <a:r>
              <a:rPr lang="hu-HU" dirty="0" smtClean="0"/>
              <a:t> támogató rendszermenedzsment 			protokollok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Szabványos adatmodelltől a protokollokig</a:t>
            </a:r>
          </a:p>
        </p:txBody>
      </p:sp>
      <p:sp>
        <p:nvSpPr>
          <p:cNvPr id="14131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CIM a saját felhasználásával kapcsolatban több kérdést szándékoltan nyitva hagy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Hozzáférési protokoll</a:t>
            </a:r>
          </a:p>
          <a:p>
            <a:pPr lvl="1" eaLnBrk="1" hangingPunct="1"/>
            <a:r>
              <a:rPr lang="hu-HU" dirty="0" smtClean="0"/>
              <a:t>Egy CIMOM, mint kiszolgáló milyen kéréseket értelmezzen?</a:t>
            </a:r>
          </a:p>
          <a:p>
            <a:pPr lvl="1" eaLnBrk="1" hangingPunct="1"/>
            <a:r>
              <a:rPr lang="hu-HU" dirty="0" smtClean="0"/>
              <a:t>Hogyan válaszoljon?</a:t>
            </a:r>
          </a:p>
          <a:p>
            <a:pPr lvl="1" eaLnBrk="1" hangingPunct="1"/>
            <a:r>
              <a:rPr lang="hu-HU" dirty="0" smtClean="0"/>
              <a:t>Milyen protokollon keresztül legyen elérhető?</a:t>
            </a:r>
            <a:endParaRPr lang="hu-HU" dirty="0" smtClean="0"/>
          </a:p>
          <a:p>
            <a:pPr eaLnBrk="1" hangingPunct="1"/>
            <a:r>
              <a:rPr lang="hu-HU" dirty="0" smtClean="0"/>
              <a:t>Lekérdezőnyelv?</a:t>
            </a:r>
          </a:p>
          <a:p>
            <a:pPr eaLnBrk="1" hangingPunct="1"/>
            <a:r>
              <a:rPr lang="hu-HU" dirty="0" smtClean="0"/>
              <a:t>Szolgáltatás-felderítés?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Web Based Enterprise Management</a:t>
            </a:r>
          </a:p>
        </p:txBody>
      </p:sp>
      <p:sp>
        <p:nvSpPr>
          <p:cNvPr id="14233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hu-HU" sz="3600" dirty="0" smtClean="0"/>
          </a:p>
          <a:p>
            <a:pPr eaLnBrk="1" hangingPunct="1"/>
            <a:r>
              <a:rPr lang="hu-HU" sz="3600" dirty="0" smtClean="0"/>
              <a:t>A </a:t>
            </a:r>
            <a:r>
              <a:rPr lang="hu-HU" sz="3600" dirty="0" smtClean="0"/>
              <a:t>WBEM nem egy szabvány, hanem szabvány-készlet</a:t>
            </a:r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Protokoll</a:t>
            </a:r>
            <a:r>
              <a:rPr lang="hu-HU" sz="3200" dirty="0" smtClean="0">
                <a:solidFill>
                  <a:schemeClr val="accent2"/>
                </a:solidFill>
              </a:rPr>
              <a:t>:</a:t>
            </a:r>
            <a:r>
              <a:rPr lang="hu-HU" sz="3200" dirty="0" smtClean="0"/>
              <a:t> CIM-XML </a:t>
            </a:r>
            <a:r>
              <a:rPr lang="hu-HU" sz="3200" b="1" dirty="0" smtClean="0"/>
              <a:t>vagy</a:t>
            </a:r>
            <a:r>
              <a:rPr lang="hu-HU" sz="3200" dirty="0" smtClean="0"/>
              <a:t> </a:t>
            </a:r>
            <a:r>
              <a:rPr lang="hu-HU" sz="3200" dirty="0" err="1" smtClean="0"/>
              <a:t>WS-Management</a:t>
            </a:r>
            <a:endParaRPr lang="hu-HU" sz="3200" dirty="0" smtClean="0"/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Lekérdezőnyelv</a:t>
            </a:r>
            <a:r>
              <a:rPr lang="hu-HU" sz="3200" dirty="0" smtClean="0"/>
              <a:t>: CIM </a:t>
            </a:r>
            <a:r>
              <a:rPr lang="hu-HU" sz="3200" dirty="0" err="1" smtClean="0"/>
              <a:t>Query</a:t>
            </a:r>
            <a:r>
              <a:rPr lang="hu-HU" sz="3200" dirty="0" smtClean="0"/>
              <a:t> </a:t>
            </a:r>
            <a:r>
              <a:rPr lang="hu-HU" sz="3200" dirty="0" err="1" smtClean="0"/>
              <a:t>Language</a:t>
            </a:r>
            <a:endParaRPr lang="hu-HU" sz="3200" dirty="0" smtClean="0"/>
          </a:p>
          <a:p>
            <a:pPr lvl="1"/>
            <a:r>
              <a:rPr lang="hu-HU" sz="3200" dirty="0" smtClean="0">
                <a:solidFill>
                  <a:schemeClr val="accent2"/>
                </a:solidFill>
              </a:rPr>
              <a:t>Szolgáltatás-felderítés</a:t>
            </a:r>
            <a:r>
              <a:rPr lang="hu-HU" sz="3200" dirty="0" smtClean="0"/>
              <a:t>: </a:t>
            </a:r>
            <a:r>
              <a:rPr lang="en-US" sz="3200" dirty="0" smtClean="0"/>
              <a:t>WBEM Discovery Using the Service Location Protocol (SLP)</a:t>
            </a:r>
            <a:endParaRPr lang="hu-H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WBEM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236986" y="3071810"/>
            <a:ext cx="4286280" cy="1128714"/>
          </a:xfrm>
          <a:prstGeom prst="roundRect">
            <a:avLst/>
          </a:prstGeom>
          <a:gradFill flip="none" rotWithShape="1">
            <a:gsLst>
              <a:gs pos="0">
                <a:srgbClr val="762536"/>
              </a:gs>
              <a:gs pos="100000">
                <a:schemeClr val="accent2"/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6786579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143636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572000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5214942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286248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857752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786578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7500958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4292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816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71500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857884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50838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022276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093714" y="2800352"/>
            <a:ext cx="2428892" cy="414334"/>
          </a:xfrm>
          <a:prstGeom prst="roundRect">
            <a:avLst/>
          </a:prstGeom>
          <a:gradFill flip="none" rotWithShape="1">
            <a:gsLst>
              <a:gs pos="0">
                <a:srgbClr val="762536"/>
              </a:gs>
              <a:gs pos="100000">
                <a:schemeClr val="accent2"/>
              </a:gs>
            </a:gsLst>
            <a:lin ang="0" scaled="0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665482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665482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Linkek</a:t>
            </a:r>
            <a:endParaRPr lang="hu-HU" smtClean="0"/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Web</a:t>
            </a:r>
            <a:r>
              <a:rPr lang="en-GB" smtClean="0"/>
              <a:t> </a:t>
            </a:r>
            <a:r>
              <a:rPr lang="hu-HU" smtClean="0"/>
              <a:t>Based Enterprise Management</a:t>
            </a:r>
          </a:p>
          <a:p>
            <a:pPr lvl="1"/>
            <a:r>
              <a:rPr lang="hu-HU" smtClean="0">
                <a:hlinkClick r:id="rId3"/>
              </a:rPr>
              <a:t>http://www.dmtf.org/standards/wbem/</a:t>
            </a:r>
            <a:endParaRPr lang="en-GB" smtClean="0"/>
          </a:p>
          <a:p>
            <a:r>
              <a:rPr lang="hu-HU" smtClean="0"/>
              <a:t>CIM-XML</a:t>
            </a:r>
            <a:r>
              <a:rPr lang="en-GB" smtClean="0"/>
              <a:t> protocol</a:t>
            </a:r>
            <a:endParaRPr lang="hu-HU" smtClean="0"/>
          </a:p>
          <a:p>
            <a:pPr lvl="1"/>
            <a:r>
              <a:rPr lang="hu-HU" smtClean="0">
                <a:hlinkClick r:id="rId4"/>
              </a:rPr>
              <a:t>http://www.dmtf.org/standards/wbem/CIM-XML</a:t>
            </a:r>
            <a:endParaRPr lang="en-GB" smtClean="0"/>
          </a:p>
          <a:p>
            <a:r>
              <a:rPr lang="en-GB" smtClean="0"/>
              <a:t>Web Services for Management</a:t>
            </a:r>
            <a:endParaRPr lang="hu-HU" smtClean="0"/>
          </a:p>
          <a:p>
            <a:pPr lvl="1"/>
            <a:r>
              <a:rPr lang="hu-HU" smtClean="0">
                <a:hlinkClick r:id="rId5"/>
              </a:rPr>
              <a:t>http://www.dmtf.org/standards/wsman/</a:t>
            </a:r>
            <a:endParaRPr lang="hu-HU" smtClean="0"/>
          </a:p>
          <a:p>
            <a:r>
              <a:rPr lang="hu-HU" smtClean="0"/>
              <a:t>CIM Query Language Specification</a:t>
            </a:r>
          </a:p>
          <a:p>
            <a:pPr lvl="1"/>
            <a:r>
              <a:rPr lang="hu-HU" smtClean="0">
                <a:hlinkClick r:id="rId6"/>
              </a:rPr>
              <a:t>http://www.dmtf.org/standards/published_documents/DSP0202_1.0.0.pdf</a:t>
            </a:r>
            <a:endParaRPr 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CIM-XML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20000"/>
          </a:bodyPr>
          <a:lstStyle/>
          <a:p>
            <a:pPr algn="l" eaLnBrk="1" hangingPunct="1">
              <a:defRPr/>
            </a:pPr>
            <a:r>
              <a:rPr lang="hu-HU" b="1" dirty="0" smtClean="0"/>
              <a:t>Kibocsájtó: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endParaRPr lang="hu-HU" dirty="0" smtClean="0"/>
          </a:p>
          <a:p>
            <a:pPr algn="l" eaLnBrk="1" hangingPunct="1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XML DTD: 2.2.0 (</a:t>
            </a:r>
            <a:r>
              <a:rPr lang="hu-HU" dirty="0" err="1" smtClean="0"/>
              <a:t>final</a:t>
            </a:r>
            <a:r>
              <a:rPr lang="hu-HU" dirty="0" smtClean="0"/>
              <a:t>, 2007)</a:t>
            </a:r>
          </a:p>
          <a:p>
            <a:pPr algn="l" eaLnBrk="1" hangingPunct="1">
              <a:defRPr/>
            </a:pPr>
            <a:r>
              <a:rPr lang="hu-HU" dirty="0" smtClean="0"/>
              <a:t>		</a:t>
            </a:r>
            <a:r>
              <a:rPr lang="hu-HU" dirty="0" err="1" smtClean="0"/>
              <a:t>Representation</a:t>
            </a:r>
            <a:r>
              <a:rPr lang="hu-HU" dirty="0" smtClean="0"/>
              <a:t> of CIM </a:t>
            </a:r>
            <a:r>
              <a:rPr lang="hu-HU" dirty="0" err="1" smtClean="0"/>
              <a:t>in</a:t>
            </a:r>
            <a:r>
              <a:rPr lang="hu-HU" dirty="0" smtClean="0"/>
              <a:t> XML: 2.2.0 (</a:t>
            </a:r>
            <a:r>
              <a:rPr lang="hu-HU" dirty="0" err="1" smtClean="0"/>
              <a:t>final</a:t>
            </a:r>
            <a:r>
              <a:rPr lang="hu-HU" dirty="0" smtClean="0"/>
              <a:t>, 2007)</a:t>
            </a:r>
          </a:p>
          <a:p>
            <a:pPr algn="l" eaLnBrk="1" hangingPunct="1">
              <a:defRPr/>
            </a:pPr>
            <a:r>
              <a:rPr lang="hu-HU" dirty="0" smtClean="0"/>
              <a:t>		CIM </a:t>
            </a:r>
            <a:r>
              <a:rPr lang="hu-HU" dirty="0" err="1" smtClean="0"/>
              <a:t>Operations</a:t>
            </a:r>
            <a:r>
              <a:rPr lang="hu-HU" dirty="0" smtClean="0"/>
              <a:t> over HTTP: 1.2.0 (</a:t>
            </a:r>
            <a:r>
              <a:rPr lang="hu-HU" dirty="0" err="1" smtClean="0"/>
              <a:t>final</a:t>
            </a:r>
            <a:r>
              <a:rPr lang="hu-HU" dirty="0" smtClean="0"/>
              <a:t>, 2007)</a:t>
            </a:r>
          </a:p>
          <a:p>
            <a:pPr algn="l" eaLnBrk="1" hangingPunct="1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CIM hordozó és </a:t>
            </a:r>
            <a:r>
              <a:rPr lang="hu-HU" dirty="0" err="1" smtClean="0"/>
              <a:t>interop</a:t>
            </a:r>
            <a:r>
              <a:rPr lang="hu-HU" dirty="0" smtClean="0"/>
              <a:t>. protokoll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CIM-XML</a:t>
            </a:r>
          </a:p>
        </p:txBody>
      </p:sp>
      <p:sp>
        <p:nvSpPr>
          <p:cNvPr id="1454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Cél: XML-ben reprezentált CIM információ-csere HTTP felett</a:t>
            </a:r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  <a:p>
            <a:pPr eaLnBrk="1" hangingPunct="1"/>
            <a:r>
              <a:rPr lang="hu-HU" dirty="0" smtClean="0"/>
              <a:t>Információ-reprezentáció XML-ben</a:t>
            </a:r>
          </a:p>
          <a:p>
            <a:pPr lvl="1" eaLnBrk="1" hangingPunct="1"/>
            <a:r>
              <a:rPr lang="hu-HU" dirty="0" smtClean="0"/>
              <a:t>Egy XML DTD + dokumentáció („</a:t>
            </a:r>
            <a:r>
              <a:rPr lang="hu-HU" dirty="0" err="1" smtClean="0"/>
              <a:t>Representation</a:t>
            </a:r>
            <a:r>
              <a:rPr lang="hu-HU" dirty="0" smtClean="0"/>
              <a:t> of CIM </a:t>
            </a:r>
            <a:r>
              <a:rPr lang="hu-HU" dirty="0" err="1" smtClean="0"/>
              <a:t>in</a:t>
            </a:r>
            <a:r>
              <a:rPr lang="hu-HU" dirty="0" smtClean="0"/>
              <a:t> XML”)</a:t>
            </a:r>
          </a:p>
          <a:p>
            <a:pPr eaLnBrk="1" hangingPunct="1"/>
            <a:r>
              <a:rPr lang="hu-HU" dirty="0" smtClean="0"/>
              <a:t>HTTP mint „</a:t>
            </a:r>
            <a:r>
              <a:rPr lang="hu-HU" dirty="0" err="1" smtClean="0"/>
              <a:t>wire</a:t>
            </a:r>
            <a:r>
              <a:rPr lang="hu-HU" dirty="0" smtClean="0"/>
              <a:t> </a:t>
            </a:r>
            <a:r>
              <a:rPr lang="hu-HU" dirty="0" err="1" smtClean="0"/>
              <a:t>protocol</a:t>
            </a:r>
            <a:r>
              <a:rPr lang="hu-HU" dirty="0" smtClean="0"/>
              <a:t>”</a:t>
            </a:r>
          </a:p>
          <a:p>
            <a:pPr lvl="1" eaLnBrk="1" hangingPunct="1"/>
            <a:r>
              <a:rPr lang="hu-HU" dirty="0" smtClean="0"/>
              <a:t>„CIM </a:t>
            </a:r>
            <a:r>
              <a:rPr lang="hu-HU" dirty="0" err="1" smtClean="0"/>
              <a:t>Operations</a:t>
            </a:r>
            <a:r>
              <a:rPr lang="hu-HU" dirty="0" smtClean="0"/>
              <a:t> over HTTP”</a:t>
            </a:r>
          </a:p>
          <a:p>
            <a:pPr eaLnBrk="1" hangingPunct="1"/>
            <a:r>
              <a:rPr lang="hu-HU" dirty="0" smtClean="0"/>
              <a:t>CIM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mint lekérdezőnyelv</a:t>
            </a:r>
          </a:p>
          <a:p>
            <a:pPr lvl="1" eaLnBrk="1" hangingPunct="1"/>
            <a:r>
              <a:rPr lang="hu-HU" dirty="0" smtClean="0"/>
              <a:t>„CIM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r>
              <a:rPr lang="hu-HU" dirty="0" smtClean="0"/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WBEM: CIM-XML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236986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„CIM </a:t>
            </a:r>
            <a:r>
              <a:rPr lang="hu-HU" sz="2400" dirty="0" err="1">
                <a:solidFill>
                  <a:schemeClr val="bg1"/>
                </a:solidFill>
              </a:rPr>
              <a:t>Object</a:t>
            </a:r>
            <a:r>
              <a:rPr lang="hu-HU" sz="2400" dirty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6786579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6143636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572000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5214942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286248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857752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786578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7500958" y="1714488"/>
            <a:ext cx="571504" cy="1357322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4292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58165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71500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857884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950838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022276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Operations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1093714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„CIM </a:t>
            </a:r>
            <a:r>
              <a:rPr lang="hu-HU" sz="2400" dirty="0" err="1" smtClean="0">
                <a:solidFill>
                  <a:schemeClr val="bg1"/>
                </a:solidFill>
              </a:rPr>
              <a:t>in</a:t>
            </a:r>
            <a:r>
              <a:rPr lang="hu-HU" sz="2400" dirty="0" smtClean="0">
                <a:solidFill>
                  <a:schemeClr val="bg1"/>
                </a:solidFill>
              </a:rPr>
              <a:t> XML”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665482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665482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Példa: egy tulajdonság lekérdezése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81000" y="762000"/>
            <a:ext cx="8153400" cy="556260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&lt;?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version="1.0"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encoding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?&gt;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&lt;CIM CIMVERSION="2.0" DTDVERSION="2.0"&gt;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&lt;MESSAGE ID="87872" PROTOCOLVERSION="1.0"&gt;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 &lt;SIMPLEREQ&gt;&lt;IMETHODCALL 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GetProperty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&lt;LOCALNAMESPACEPATH&gt;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&lt;NAMESPACE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root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"/&gt;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&lt;NAMESPACE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myNamespace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"/&gt;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&lt;/LOCALNAMESPACEPATH&gt;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&lt;IPARAMVALUE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InstanceName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&lt;INSTANCENAME CLASSNAME="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MyDisk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  &lt;KEYBINDING NAME="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DeviceID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&lt;KEYVALUE&gt;</a:t>
            </a:r>
            <a:r>
              <a:rPr lang="hu-HU" sz="2000" b="1" dirty="0">
                <a:solidFill>
                  <a:schemeClr val="accent2"/>
                </a:solidFill>
                <a:latin typeface="Courier New" pitchFamily="49" charset="0"/>
              </a:rPr>
              <a:t>C: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&lt;/KEYVALUE&gt;&lt;/KEYBINDING&gt;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&lt;/INSTANCENAME&gt;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&lt;/IPARAMVALUE&gt;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    &lt;IPARAMVALUE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PropertyName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&lt;VALUE&gt;</a:t>
            </a:r>
            <a:r>
              <a:rPr lang="hu-HU" sz="2000" b="1" dirty="0" err="1">
                <a:solidFill>
                  <a:schemeClr val="accent2"/>
                </a:solidFill>
                <a:latin typeface="Courier New" pitchFamily="49" charset="0"/>
              </a:rPr>
              <a:t>FreeSpace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&lt;/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&gt;[…]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&lt;/IMETHODCALL&gt;&lt;/SIMPLEREQ&gt;&lt;/MESSAGE&gt;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&lt;/CIM&gt;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Példa: lekérdezésre válasz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28600" y="762000"/>
            <a:ext cx="8610600" cy="5486400"/>
          </a:xfrm>
          <a:prstGeom prst="rect">
            <a:avLst/>
          </a:prstGeom>
          <a:noFill/>
        </p:spPr>
        <p:txBody>
          <a:bodyPr wrap="none"/>
          <a:lstStyle/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HTTP/1.1 200 OK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Content-Type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application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charset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Content-Length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xxxx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Ext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Cache-Control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: no-cache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Man: http://www.dmtf.org/cim/mapping/http/v1.0 ;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ns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=73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73-CIMOperation: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MethodResponse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&lt;?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xml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version="1.0" 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encoding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="utf-8" ?&gt; 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&lt;CIM CIMVERSION="2.0" DTDVERSION="2.0"&gt;  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&lt;MESSAGE ID="87872" PROTOCOLVERSION="1.0„&gt;&lt;SIMPLERSP&gt;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&lt;IMETHODRESPONSE NAME="</a:t>
            </a:r>
            <a:r>
              <a:rPr lang="hu-HU" sz="2000" b="1" dirty="0" err="1">
                <a:solidFill>
                  <a:srgbClr val="000000"/>
                </a:solidFill>
                <a:latin typeface="Courier New" pitchFamily="49" charset="0"/>
              </a:rPr>
              <a:t>GetProperty</a:t>
            </a:r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"&gt;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 &lt;IRETURNVALUE&gt;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  &lt;VALUE&gt;6752332&lt;/VALUE&gt;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  &lt;/IRETURNVALUE&gt;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  &lt;/IMETHODRESPONSE&gt;</a:t>
            </a:r>
          </a:p>
          <a:p>
            <a:r>
              <a:rPr lang="hu-HU" sz="2000" b="1" dirty="0">
                <a:solidFill>
                  <a:srgbClr val="000000"/>
                </a:solidFill>
                <a:latin typeface="Courier New" pitchFamily="49" charset="0"/>
              </a:rPr>
              <a:t>   &lt;/SIMPLERSP&gt;&lt;/MESSAGE&gt;&lt;/CIM&gt;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1.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26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714500" cy="1714500"/>
          </a:xfrm>
          <a:prstGeom prst="rect">
            <a:avLst/>
          </a:prstGeom>
          <a:noFill/>
        </p:spPr>
      </p:pic>
      <p:sp>
        <p:nvSpPr>
          <p:cNvPr id="11" name="Lekerekített téglalap feliratnak 10"/>
          <p:cNvSpPr/>
          <p:nvPr/>
        </p:nvSpPr>
        <p:spPr>
          <a:xfrm>
            <a:off x="3714744" y="1142984"/>
            <a:ext cx="4857784" cy="785818"/>
          </a:xfrm>
          <a:prstGeom prst="wedgeRoundRectCallout">
            <a:avLst>
              <a:gd name="adj1" fmla="val 31350"/>
              <a:gd name="adj2" fmla="val 27031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2. Negyedéves zárás holnap.</a:t>
            </a:r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285720" y="4000504"/>
            <a:ext cx="5929354" cy="1928826"/>
          </a:xfrm>
          <a:prstGeom prst="wedgeRoundRectCallout">
            <a:avLst>
              <a:gd name="adj1" fmla="val 53498"/>
              <a:gd name="adj2" fmla="val -3631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3. A GUI szép, csak egy pár dolog most nem megy. Tesztelte ezt valaki? Ki engedélyezte? Álljunk gyorsan vissza mentésre!</a:t>
            </a:r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2786050" y="2643182"/>
            <a:ext cx="1214446" cy="652466"/>
          </a:xfrm>
          <a:prstGeom prst="wedgeRoundRectCallout">
            <a:avLst>
              <a:gd name="adj1" fmla="val -98411"/>
              <a:gd name="adj2" fmla="val -4426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…?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2428860" y="4714884"/>
            <a:ext cx="6415126" cy="1602455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chemeClr val="bg1"/>
                </a:solidFill>
              </a:rPr>
              <a:t>Ez egy „back </a:t>
            </a:r>
            <a:r>
              <a:rPr lang="hu-HU" sz="2800" b="1" dirty="0" err="1" smtClean="0">
                <a:solidFill>
                  <a:schemeClr val="bg1"/>
                </a:solidFill>
              </a:rPr>
              <a:t>office</a:t>
            </a:r>
            <a:r>
              <a:rPr lang="hu-HU" sz="2800" b="1" dirty="0" smtClean="0">
                <a:solidFill>
                  <a:schemeClr val="bg1"/>
                </a:solidFill>
              </a:rPr>
              <a:t>” forgatókönyv; „</a:t>
            </a:r>
            <a:r>
              <a:rPr lang="hu-HU" sz="2800" b="1" dirty="0" err="1" smtClean="0">
                <a:solidFill>
                  <a:schemeClr val="bg1"/>
                </a:solidFill>
              </a:rPr>
              <a:t>production</a:t>
            </a:r>
            <a:r>
              <a:rPr lang="hu-HU" sz="2800" b="1" dirty="0" smtClean="0">
                <a:solidFill>
                  <a:schemeClr val="bg1"/>
                </a:solidFill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</a:rPr>
              <a:t>system</a:t>
            </a:r>
            <a:r>
              <a:rPr lang="hu-HU" sz="2800" b="1" dirty="0" smtClean="0">
                <a:solidFill>
                  <a:schemeClr val="bg1"/>
                </a:solidFill>
              </a:rPr>
              <a:t>”</a:t>
            </a:r>
            <a:r>
              <a:rPr lang="hu-HU" sz="2800" b="1" dirty="0" err="1" smtClean="0">
                <a:solidFill>
                  <a:schemeClr val="bg1"/>
                </a:solidFill>
              </a:rPr>
              <a:t>-eken</a:t>
            </a:r>
            <a:r>
              <a:rPr lang="hu-HU" sz="2800" b="1" dirty="0" smtClean="0">
                <a:solidFill>
                  <a:schemeClr val="bg1"/>
                </a:solidFill>
              </a:rPr>
              <a:t> még élesebb hatások.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WBEM (CIM-XML): eszköztámogatás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dirty="0" err="1" smtClean="0"/>
              <a:t>OpenPegasus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Red Hat </a:t>
            </a:r>
            <a:r>
              <a:rPr lang="hu-HU" dirty="0" err="1" smtClean="0"/>
              <a:t>Enterprise</a:t>
            </a:r>
            <a:r>
              <a:rPr lang="hu-HU" dirty="0" smtClean="0"/>
              <a:t> Linux</a:t>
            </a:r>
          </a:p>
          <a:p>
            <a:pPr lvl="1" eaLnBrk="1" hangingPunct="1">
              <a:defRPr/>
            </a:pPr>
            <a:r>
              <a:rPr lang="hu-HU" dirty="0" err="1" smtClean="0"/>
              <a:t>VMware</a:t>
            </a:r>
            <a:r>
              <a:rPr lang="hu-HU" dirty="0" smtClean="0"/>
              <a:t> ESX Server</a:t>
            </a:r>
          </a:p>
          <a:p>
            <a:pPr lvl="1" eaLnBrk="1" hangingPunct="1">
              <a:defRPr/>
            </a:pPr>
            <a:r>
              <a:rPr lang="hu-HU" dirty="0" smtClean="0"/>
              <a:t>IBM AIX Pegasus CIM Server</a:t>
            </a:r>
          </a:p>
          <a:p>
            <a:pPr lvl="1" eaLnBrk="1" hangingPunct="1">
              <a:defRPr/>
            </a:pPr>
            <a:r>
              <a:rPr lang="hu-HU" dirty="0" smtClean="0"/>
              <a:t>HP WBEM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Microsoft System Center </a:t>
            </a:r>
            <a:r>
              <a:rPr lang="hu-HU" dirty="0" err="1" smtClean="0"/>
              <a:t>Operations</a:t>
            </a:r>
            <a:r>
              <a:rPr lang="hu-HU" dirty="0" smtClean="0"/>
              <a:t> Manager 2007 </a:t>
            </a:r>
            <a:r>
              <a:rPr lang="hu-HU" dirty="0" err="1" smtClean="0"/>
              <a:t>Cross</a:t>
            </a:r>
            <a:r>
              <a:rPr lang="hu-HU" dirty="0" smtClean="0"/>
              <a:t> Platform </a:t>
            </a:r>
            <a:r>
              <a:rPr lang="hu-HU" dirty="0" err="1" smtClean="0"/>
              <a:t>Extensions</a:t>
            </a:r>
            <a:r>
              <a:rPr lang="hu-HU" dirty="0" smtClean="0"/>
              <a:t> </a:t>
            </a:r>
            <a:r>
              <a:rPr lang="hu-HU" dirty="0" err="1" smtClean="0"/>
              <a:t>Beta</a:t>
            </a:r>
            <a:r>
              <a:rPr lang="hu-HU" dirty="0" smtClean="0"/>
              <a:t> (csak kliens)</a:t>
            </a:r>
          </a:p>
          <a:p>
            <a:pPr lvl="1" eaLnBrk="1" hangingPunct="1">
              <a:defRPr/>
            </a:pPr>
            <a:r>
              <a:rPr lang="hu-HU" dirty="0" smtClean="0"/>
              <a:t>…</a:t>
            </a:r>
          </a:p>
          <a:p>
            <a:pPr eaLnBrk="1" hangingPunct="1">
              <a:defRPr/>
            </a:pPr>
            <a:r>
              <a:rPr lang="hu-HU" dirty="0" smtClean="0"/>
              <a:t>SBLIM </a:t>
            </a:r>
            <a:r>
              <a:rPr lang="hu-HU" dirty="0" smtClean="0"/>
              <a:t>(„</a:t>
            </a:r>
            <a:r>
              <a:rPr lang="hu-HU" dirty="0" err="1" smtClean="0"/>
              <a:t>sublime</a:t>
            </a:r>
            <a:r>
              <a:rPr lang="hu-HU" dirty="0" smtClean="0"/>
              <a:t>”): </a:t>
            </a:r>
            <a:r>
              <a:rPr lang="hu-HU" dirty="0" err="1" smtClean="0"/>
              <a:t>Standards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Linux </a:t>
            </a:r>
            <a:r>
              <a:rPr lang="hu-HU" dirty="0" err="1" smtClean="0"/>
              <a:t>Instrumentation</a:t>
            </a:r>
            <a:r>
              <a:rPr lang="hu-HU" dirty="0" smtClean="0"/>
              <a:t>, összefogó projekt 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…</a:t>
            </a: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Standards Based Linux Instrumentation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u-HU" dirty="0" smtClean="0"/>
              <a:t>Nyílt forrású, ingyenes projekt</a:t>
            </a:r>
          </a:p>
          <a:p>
            <a:pPr lvl="1" eaLnBrk="1" hangingPunct="1">
              <a:defRPr/>
            </a:pPr>
            <a:r>
              <a:rPr lang="hu-HU" dirty="0" smtClean="0"/>
              <a:t>Eredetileg IBM fejlesztés</a:t>
            </a:r>
          </a:p>
          <a:p>
            <a:pPr lvl="1" eaLnBrk="1" hangingPunct="1">
              <a:defRPr/>
            </a:pPr>
            <a:r>
              <a:rPr lang="hu-HU" dirty="0" smtClean="0"/>
              <a:t>Több részprojekt; itt: néhány kiemelt</a:t>
            </a:r>
          </a:p>
          <a:p>
            <a:pPr>
              <a:defRPr/>
            </a:pPr>
            <a:r>
              <a:rPr lang="hu-HU" dirty="0"/>
              <a:t>CIMOM: </a:t>
            </a:r>
            <a:r>
              <a:rPr lang="hu-HU" dirty="0">
                <a:solidFill>
                  <a:schemeClr val="accent2"/>
                </a:solidFill>
              </a:rPr>
              <a:t>SFCB </a:t>
            </a:r>
            <a:r>
              <a:rPr lang="hu-HU" dirty="0"/>
              <a:t>(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Footprint</a:t>
            </a:r>
            <a:r>
              <a:rPr lang="hu-HU" dirty="0"/>
              <a:t> CIM </a:t>
            </a:r>
            <a:r>
              <a:rPr lang="hu-HU" dirty="0" err="1"/>
              <a:t>Broker</a:t>
            </a:r>
            <a:r>
              <a:rPr lang="hu-HU" dirty="0"/>
              <a:t>)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chemeClr val="accent2"/>
                </a:solidFill>
              </a:rPr>
              <a:t>Java CIM </a:t>
            </a:r>
            <a:r>
              <a:rPr lang="hu-HU" dirty="0" err="1" smtClean="0">
                <a:solidFill>
                  <a:schemeClr val="accent2"/>
                </a:solidFill>
              </a:rPr>
              <a:t>Client</a:t>
            </a:r>
            <a:endParaRPr lang="hu-HU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hu-HU" dirty="0" smtClean="0"/>
              <a:t>JSR 48 implementáció (~ WBEM Java API)</a:t>
            </a:r>
          </a:p>
          <a:p>
            <a:pPr lvl="1" eaLnBrk="1" hangingPunct="1">
              <a:defRPr/>
            </a:pPr>
            <a:r>
              <a:rPr lang="hu-HU" dirty="0" smtClean="0"/>
              <a:t>Service </a:t>
            </a:r>
            <a:r>
              <a:rPr lang="hu-HU" dirty="0" err="1" smtClean="0"/>
              <a:t>Location</a:t>
            </a:r>
            <a:r>
              <a:rPr lang="hu-HU" dirty="0" smtClean="0"/>
              <a:t> </a:t>
            </a:r>
            <a:r>
              <a:rPr lang="hu-HU" dirty="0" err="1" smtClean="0"/>
              <a:t>Protocol</a:t>
            </a:r>
            <a:r>
              <a:rPr lang="hu-HU" dirty="0" smtClean="0"/>
              <a:t> (SLP) kliens (IETF RFC)</a:t>
            </a:r>
          </a:p>
          <a:p>
            <a:pPr eaLnBrk="1" hangingPunct="1">
              <a:defRPr/>
            </a:pPr>
            <a:r>
              <a:rPr lang="hu-HU" dirty="0" smtClean="0"/>
              <a:t>Linux </a:t>
            </a:r>
            <a:r>
              <a:rPr lang="hu-HU" dirty="0" smtClean="0">
                <a:solidFill>
                  <a:schemeClr val="accent2"/>
                </a:solidFill>
              </a:rPr>
              <a:t>CMPI </a:t>
            </a:r>
            <a:r>
              <a:rPr lang="hu-HU" dirty="0" err="1" smtClean="0">
                <a:solidFill>
                  <a:schemeClr val="accent2"/>
                </a:solidFill>
              </a:rPr>
              <a:t>Provider</a:t>
            </a:r>
            <a:r>
              <a:rPr lang="hu-HU" dirty="0" err="1" smtClean="0"/>
              <a:t>-ek</a:t>
            </a:r>
            <a:r>
              <a:rPr lang="hu-HU" dirty="0" smtClean="0"/>
              <a:t> (lásd CMPI)</a:t>
            </a:r>
          </a:p>
          <a:p>
            <a:pPr lvl="1" eaLnBrk="1" hangingPunct="1">
              <a:defRPr/>
            </a:pPr>
            <a:r>
              <a:rPr lang="hu-HU" dirty="0" err="1" smtClean="0"/>
              <a:t>cmpi-base</a:t>
            </a:r>
            <a:r>
              <a:rPr lang="hu-HU" dirty="0" smtClean="0"/>
              <a:t>, </a:t>
            </a:r>
            <a:r>
              <a:rPr lang="hu-HU" dirty="0" err="1" smtClean="0"/>
              <a:t>cmpi-network</a:t>
            </a:r>
            <a:r>
              <a:rPr lang="hu-HU" dirty="0" smtClean="0"/>
              <a:t>, </a:t>
            </a:r>
            <a:r>
              <a:rPr lang="hu-HU" dirty="0" err="1" smtClean="0"/>
              <a:t>cmpi-rpm</a:t>
            </a:r>
            <a:r>
              <a:rPr lang="hu-HU" dirty="0" smtClean="0"/>
              <a:t>, </a:t>
            </a:r>
            <a:r>
              <a:rPr lang="hu-HU" dirty="0" err="1" smtClean="0"/>
              <a:t>cmpi-service</a:t>
            </a:r>
            <a:r>
              <a:rPr lang="hu-HU" dirty="0" smtClean="0"/>
              <a:t>, </a:t>
            </a:r>
            <a:r>
              <a:rPr lang="hu-HU" dirty="0" err="1" smtClean="0"/>
              <a:t>cmpi-syslog</a:t>
            </a:r>
            <a:r>
              <a:rPr lang="hu-HU" dirty="0" smtClean="0"/>
              <a:t>, …</a:t>
            </a:r>
          </a:p>
          <a:p>
            <a:pPr lvl="1" eaLnBrk="1" hangingPunct="1">
              <a:defRPr/>
            </a:pPr>
            <a:r>
              <a:rPr lang="hu-HU" dirty="0" smtClean="0"/>
              <a:t>távoli </a:t>
            </a:r>
            <a:r>
              <a:rPr lang="hu-HU" dirty="0" err="1" smtClean="0"/>
              <a:t>CMPI-hez</a:t>
            </a:r>
            <a:r>
              <a:rPr lang="hu-HU" dirty="0" smtClean="0"/>
              <a:t> proxy </a:t>
            </a:r>
            <a:r>
              <a:rPr lang="hu-HU" dirty="0" err="1" smtClean="0"/>
              <a:t>provider</a:t>
            </a:r>
            <a:r>
              <a:rPr lang="hu-HU" dirty="0" smtClean="0"/>
              <a:t> és távoli démon</a:t>
            </a:r>
          </a:p>
          <a:p>
            <a:pPr lvl="1" eaLnBrk="1" hangingPunct="1">
              <a:defRPr/>
            </a:pPr>
            <a:r>
              <a:rPr lang="hu-HU" dirty="0" err="1" smtClean="0"/>
              <a:t>Perl</a:t>
            </a:r>
            <a:r>
              <a:rPr lang="hu-HU" dirty="0" smtClean="0"/>
              <a:t> CMPI </a:t>
            </a:r>
            <a:r>
              <a:rPr lang="hu-HU" dirty="0" err="1" smtClean="0"/>
              <a:t>provider</a:t>
            </a:r>
            <a:endParaRPr lang="hu-HU" dirty="0" smtClean="0"/>
          </a:p>
          <a:p>
            <a:pPr>
              <a:defRPr/>
            </a:pPr>
            <a:r>
              <a:rPr lang="hu-HU" dirty="0" err="1" smtClean="0">
                <a:solidFill>
                  <a:schemeClr val="accent2"/>
                </a:solidFill>
              </a:rPr>
              <a:t>wbemcli</a:t>
            </a:r>
            <a:endParaRPr lang="hu-HU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wbemcli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Egyszerű parancssori CIM kliens</a:t>
            </a:r>
          </a:p>
          <a:p>
            <a:r>
              <a:rPr lang="hu-HU" dirty="0" smtClean="0"/>
              <a:t>Szintaxis: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wbemcli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objectPath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Műveletek (</a:t>
            </a:r>
            <a:r>
              <a:rPr lang="hu-HU" dirty="0" err="1" smtClean="0"/>
              <a:t>op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gc</a:t>
            </a:r>
            <a:r>
              <a:rPr lang="hu-HU" dirty="0" smtClean="0"/>
              <a:t> –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, </a:t>
            </a:r>
            <a:r>
              <a:rPr lang="hu-HU" dirty="0" err="1" smtClean="0"/>
              <a:t>gi</a:t>
            </a:r>
            <a:r>
              <a:rPr lang="hu-HU" dirty="0" smtClean="0"/>
              <a:t> –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instance</a:t>
            </a:r>
            <a:endParaRPr lang="hu-HU" dirty="0" smtClean="0"/>
          </a:p>
          <a:p>
            <a:pPr lvl="1"/>
            <a:r>
              <a:rPr lang="hu-HU" dirty="0" err="1" smtClean="0"/>
              <a:t>ei</a:t>
            </a:r>
            <a:r>
              <a:rPr lang="hu-HU" dirty="0" smtClean="0"/>
              <a:t> – </a:t>
            </a:r>
            <a:r>
              <a:rPr lang="hu-HU" dirty="0" err="1" smtClean="0"/>
              <a:t>enumerate</a:t>
            </a:r>
            <a:r>
              <a:rPr lang="hu-HU" dirty="0" smtClean="0"/>
              <a:t> </a:t>
            </a:r>
            <a:r>
              <a:rPr lang="hu-HU" dirty="0" err="1" smtClean="0"/>
              <a:t>instances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  <a:endParaRPr lang="hu-HU" dirty="0"/>
          </a:p>
          <a:p>
            <a:r>
              <a:rPr lang="hu-HU" dirty="0" err="1" smtClean="0"/>
              <a:t>ObjectPath</a:t>
            </a:r>
            <a:r>
              <a:rPr lang="hu-HU" dirty="0" smtClean="0"/>
              <a:t>: CIM objektum teljes neve</a:t>
            </a:r>
          </a:p>
          <a:p>
            <a:pPr lvl="1"/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scheme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&gt;://[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user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pwd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@]&lt;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&gt;:&lt;port&gt;/&lt;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namespace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sz="2400" dirty="0" smtClean="0">
                <a:latin typeface="Consolas" pitchFamily="49" charset="0"/>
                <a:cs typeface="Consolas" pitchFamily="49" charset="0"/>
              </a:rPr>
            </a:b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[/…]&gt;:&lt;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class-name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&gt;[.&lt;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key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value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[,…]&gt;] 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Környezet: </a:t>
            </a:r>
            <a:r>
              <a:rPr lang="hu-HU" dirty="0" err="1" smtClean="0"/>
              <a:t>CentOS</a:t>
            </a:r>
            <a:r>
              <a:rPr lang="hu-HU" dirty="0" smtClean="0"/>
              <a:t> 5</a:t>
            </a:r>
          </a:p>
          <a:p>
            <a:pPr lvl="1"/>
            <a:r>
              <a:rPr lang="hu-HU" dirty="0" err="1" smtClean="0"/>
              <a:t>OpenPegasus</a:t>
            </a:r>
            <a:r>
              <a:rPr lang="hu-HU" dirty="0" smtClean="0"/>
              <a:t>, SBLIM </a:t>
            </a:r>
            <a:r>
              <a:rPr lang="hu-HU" dirty="0" err="1" smtClean="0"/>
              <a:t>provider-ek</a:t>
            </a:r>
            <a:r>
              <a:rPr lang="hu-HU" dirty="0" smtClean="0"/>
              <a:t> és </a:t>
            </a:r>
            <a:r>
              <a:rPr lang="hu-HU" dirty="0" err="1" smtClean="0"/>
              <a:t>wbemcli</a:t>
            </a:r>
            <a:r>
              <a:rPr lang="hu-HU" dirty="0" smtClean="0"/>
              <a:t> </a:t>
            </a:r>
            <a:r>
              <a:rPr lang="hu-HU" dirty="0" err="1" smtClean="0"/>
              <a:t>repository-ból</a:t>
            </a:r>
            <a:endParaRPr lang="hu-HU" dirty="0" smtClean="0"/>
          </a:p>
          <a:p>
            <a:pPr lvl="1"/>
            <a:r>
              <a:rPr lang="hu-HU" dirty="0" smtClean="0"/>
              <a:t>Tipikus portok: </a:t>
            </a:r>
            <a:r>
              <a:rPr lang="hu-HU" dirty="0" err="1" smtClean="0"/>
              <a:t>wbem-http</a:t>
            </a:r>
            <a:r>
              <a:rPr lang="hu-HU" dirty="0" smtClean="0"/>
              <a:t> (5988), </a:t>
            </a:r>
            <a:r>
              <a:rPr lang="hu-HU" dirty="0" err="1" smtClean="0"/>
              <a:t>wbem-https</a:t>
            </a:r>
            <a:r>
              <a:rPr lang="hu-HU" dirty="0" smtClean="0"/>
              <a:t> (5989)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Provider-ek</a:t>
            </a:r>
            <a:r>
              <a:rPr lang="hu-HU" dirty="0" smtClean="0"/>
              <a:t> listázása</a:t>
            </a:r>
          </a:p>
          <a:p>
            <a:endParaRPr lang="hu-HU" dirty="0" smtClean="0"/>
          </a:p>
          <a:p>
            <a:r>
              <a:rPr lang="hu-HU" dirty="0" err="1" smtClean="0"/>
              <a:t>wbemcli</a:t>
            </a:r>
            <a:endParaRPr lang="hu-HU" dirty="0" smtClean="0"/>
          </a:p>
          <a:p>
            <a:pPr lvl="1"/>
            <a:r>
              <a:rPr lang="hu-HU" dirty="0" smtClean="0"/>
              <a:t>Szolgáltatott osztályok listázása</a:t>
            </a:r>
          </a:p>
          <a:p>
            <a:pPr lvl="1"/>
            <a:r>
              <a:rPr lang="hu-HU" dirty="0" smtClean="0"/>
              <a:t>Linux_</a:t>
            </a:r>
            <a:r>
              <a:rPr lang="hu-HU" dirty="0" err="1" smtClean="0"/>
              <a:t>OperatingSystem</a:t>
            </a:r>
            <a:endParaRPr lang="hu-HU" dirty="0" smtClean="0"/>
          </a:p>
          <a:p>
            <a:pPr lvl="1"/>
            <a:r>
              <a:rPr lang="hu-HU" dirty="0" smtClean="0"/>
              <a:t>Linux_</a:t>
            </a:r>
            <a:r>
              <a:rPr lang="hu-HU" dirty="0" err="1" smtClean="0"/>
              <a:t>UnixProcess</a:t>
            </a:r>
            <a:r>
              <a:rPr lang="hu-HU" dirty="0" smtClean="0"/>
              <a:t>; </a:t>
            </a:r>
            <a:r>
              <a:rPr lang="hu-HU" dirty="0" err="1" smtClean="0"/>
              <a:t>xml</a:t>
            </a:r>
            <a:r>
              <a:rPr lang="hu-HU" dirty="0" smtClean="0"/>
              <a:t> nézet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OpenPegasus</a:t>
            </a:r>
            <a:r>
              <a:rPr lang="hu-HU" dirty="0" smtClean="0"/>
              <a:t> + </a:t>
            </a:r>
            <a:r>
              <a:rPr lang="hu-HU" dirty="0" err="1" smtClean="0"/>
              <a:t>wbemcli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Linkek</a:t>
            </a:r>
            <a:endParaRPr lang="hu-HU" smtClean="0"/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800" smtClean="0"/>
              <a:t>CIM-XML</a:t>
            </a:r>
            <a:r>
              <a:rPr lang="en-GB" sz="2800" smtClean="0"/>
              <a:t> protocol</a:t>
            </a:r>
            <a:endParaRPr lang="hu-HU" sz="2800" smtClean="0"/>
          </a:p>
          <a:p>
            <a:pPr lvl="1">
              <a:lnSpc>
                <a:spcPct val="80000"/>
              </a:lnSpc>
            </a:pPr>
            <a:r>
              <a:rPr lang="hu-HU" sz="2400" smtClean="0">
                <a:hlinkClick r:id="rId3"/>
              </a:rPr>
              <a:t>http://www.dmtf.org/standards/wbem/CIM-XML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hu-HU" sz="2800" smtClean="0"/>
              <a:t>XML DTD: 2.2.0 (final, 2007)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hlinkClick r:id="rId4"/>
              </a:rPr>
              <a:t>http://www.dmtf.org/standards/published_documents/cim.dtd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hu-HU" sz="2800" smtClean="0"/>
              <a:t>Representation of CIM in XML: 2.2.0 (final, 2007)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hlinkClick r:id="rId5"/>
              </a:rPr>
              <a:t>http://www.dmtf.org/standards/published_documents/DSP201.html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hu-HU" sz="2800" smtClean="0"/>
              <a:t>CIM Operations over HTTP: 1.2.0 (final, 2007)</a:t>
            </a:r>
          </a:p>
          <a:p>
            <a:pPr lvl="1">
              <a:lnSpc>
                <a:spcPct val="80000"/>
              </a:lnSpc>
            </a:pPr>
            <a:r>
              <a:rPr lang="en-GB" sz="2400" smtClean="0">
                <a:hlinkClick r:id="rId6"/>
              </a:rPr>
              <a:t>http://www.dmtf.org/standards/published_documents/DSP200.html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hu-HU" sz="2800" smtClean="0"/>
              <a:t>CIM Query Language Specification</a:t>
            </a:r>
          </a:p>
          <a:p>
            <a:pPr lvl="1">
              <a:lnSpc>
                <a:spcPct val="80000"/>
              </a:lnSpc>
            </a:pPr>
            <a:r>
              <a:rPr lang="hu-HU" sz="2400" smtClean="0">
                <a:hlinkClick r:id="rId7"/>
              </a:rPr>
              <a:t>http://www.dmtf.org/standards/published_documents/DSP0202_1.0.0.pdf</a:t>
            </a:r>
            <a:endParaRPr lang="hu-HU" sz="2400" smtClean="0"/>
          </a:p>
          <a:p>
            <a:pPr>
              <a:lnSpc>
                <a:spcPct val="80000"/>
              </a:lnSpc>
            </a:pPr>
            <a:endParaRPr lang="hu-H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OpenPegasus</a:t>
            </a:r>
            <a:endParaRPr lang="hu-HU" dirty="0" smtClean="0"/>
          </a:p>
          <a:p>
            <a:pPr lvl="1"/>
            <a:r>
              <a:rPr lang="hu-HU" dirty="0" smtClean="0">
                <a:hlinkClick r:id="rId3"/>
              </a:rPr>
              <a:t>http://www.openpegasus.org/</a:t>
            </a:r>
            <a:endParaRPr lang="hu-HU" dirty="0" smtClean="0"/>
          </a:p>
          <a:p>
            <a:r>
              <a:rPr lang="hu-HU" dirty="0"/>
              <a:t>SBLIM</a:t>
            </a:r>
          </a:p>
          <a:p>
            <a:pPr lvl="1"/>
            <a:r>
              <a:rPr lang="hu-HU" dirty="0">
                <a:hlinkClick r:id="rId4"/>
              </a:rPr>
              <a:t>http://sblim.wiki.sourceforge.net/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Régebb óta nem fejlesztett projektek</a:t>
            </a:r>
          </a:p>
          <a:p>
            <a:pPr lvl="1"/>
            <a:r>
              <a:rPr lang="hu-HU" dirty="0" err="1" smtClean="0"/>
              <a:t>OpenWBEM</a:t>
            </a:r>
            <a:r>
              <a:rPr lang="hu-HU" dirty="0" smtClean="0"/>
              <a:t>, </a:t>
            </a:r>
            <a:r>
              <a:rPr lang="hu-HU" dirty="0" smtClean="0">
                <a:hlinkClick r:id="rId5"/>
              </a:rPr>
              <a:t>http</a:t>
            </a:r>
            <a:r>
              <a:rPr lang="hu-HU" dirty="0" smtClean="0">
                <a:hlinkClick r:id="rId5"/>
              </a:rPr>
              <a:t>://www.openwbem.org/</a:t>
            </a:r>
            <a:endParaRPr lang="hu-HU" dirty="0" smtClean="0"/>
          </a:p>
          <a:p>
            <a:pPr lvl="1"/>
            <a:r>
              <a:rPr lang="hu-HU" dirty="0" smtClean="0"/>
              <a:t>WBEM </a:t>
            </a:r>
            <a:r>
              <a:rPr lang="hu-HU" dirty="0" err="1" smtClean="0"/>
              <a:t>Services</a:t>
            </a:r>
            <a:r>
              <a:rPr lang="hu-HU" dirty="0" smtClean="0"/>
              <a:t>,</a:t>
            </a:r>
            <a:r>
              <a:rPr lang="hu-HU" dirty="0" smtClean="0">
                <a:hlinkClick r:id="rId6"/>
              </a:rPr>
              <a:t>http</a:t>
            </a:r>
            <a:r>
              <a:rPr lang="hu-HU" dirty="0" smtClean="0">
                <a:hlinkClick r:id="rId6"/>
              </a:rPr>
              <a:t>://wbemservices.sourceforge.net/</a:t>
            </a:r>
            <a:endParaRPr lang="hu-HU" dirty="0" smtClean="0"/>
          </a:p>
          <a:p>
            <a:pPr lvl="1"/>
            <a:r>
              <a:rPr lang="hu-HU" dirty="0" err="1" smtClean="0"/>
              <a:t>pyWBEM</a:t>
            </a:r>
            <a:r>
              <a:rPr lang="hu-HU" dirty="0" smtClean="0"/>
              <a:t>, </a:t>
            </a:r>
            <a:r>
              <a:rPr lang="hu-HU" dirty="0" smtClean="0">
                <a:hlinkClick r:id="rId7"/>
              </a:rPr>
              <a:t>http</a:t>
            </a:r>
            <a:r>
              <a:rPr lang="hu-HU" dirty="0" smtClean="0">
                <a:hlinkClick r:id="rId7"/>
              </a:rPr>
              <a:t>://pywbem.wiki.sourceforge.net/</a:t>
            </a: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Manageability</a:t>
            </a:r>
            <a:r>
              <a:rPr lang="hu-HU" dirty="0" smtClean="0"/>
              <a:t> </a:t>
            </a:r>
            <a:r>
              <a:rPr lang="hu-HU" dirty="0" err="1" smtClean="0"/>
              <a:t>Programming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r>
              <a:rPr lang="hu-HU" dirty="0" smtClean="0"/>
              <a:t> (CMPI)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u-HU" b="1" dirty="0" smtClean="0"/>
              <a:t>Kibocsájtó:</a:t>
            </a:r>
            <a:r>
              <a:rPr lang="hu-HU" dirty="0" smtClean="0"/>
              <a:t> 	The Open Group</a:t>
            </a:r>
          </a:p>
          <a:p>
            <a:pPr algn="l" eaLnBrk="1" hangingPunct="1">
              <a:defRPr/>
            </a:pPr>
            <a:r>
              <a:rPr lang="hu-HU" b="1" dirty="0" smtClean="0"/>
              <a:t>Megalkotók:</a:t>
            </a:r>
            <a:r>
              <a:rPr lang="hu-HU" dirty="0" smtClean="0"/>
              <a:t>	IBM, Oracle, Sun, …</a:t>
            </a:r>
          </a:p>
          <a:p>
            <a:pPr algn="l" eaLnBrk="1" hangingPunct="1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-, 2004</a:t>
            </a:r>
          </a:p>
          <a:p>
            <a:pPr algn="l" eaLnBrk="1" hangingPunct="1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szabványos CIMOM </a:t>
            </a:r>
            <a:r>
              <a:rPr lang="hu-HU" dirty="0" err="1" smtClean="0"/>
              <a:t>Provider</a:t>
            </a:r>
            <a:r>
              <a:rPr lang="hu-HU" dirty="0" smtClean="0"/>
              <a:t> csatolófelület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CIMOM Provider-ek</a:t>
            </a:r>
          </a:p>
        </p:txBody>
      </p:sp>
      <p:sp>
        <p:nvSpPr>
          <p:cNvPr id="148489" name="Tartalom helye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CIMOM-ok</a:t>
            </a:r>
            <a:r>
              <a:rPr lang="hu-HU" dirty="0" smtClean="0"/>
              <a:t> „</a:t>
            </a:r>
            <a:r>
              <a:rPr lang="hu-HU" dirty="0" err="1" smtClean="0"/>
              <a:t>Provider</a:t>
            </a:r>
            <a:r>
              <a:rPr lang="hu-HU" dirty="0" smtClean="0"/>
              <a:t>”</a:t>
            </a:r>
            <a:r>
              <a:rPr lang="hu-HU" dirty="0" err="1" smtClean="0"/>
              <a:t>-eket</a:t>
            </a:r>
            <a:r>
              <a:rPr lang="hu-HU" dirty="0" smtClean="0"/>
              <a:t> használnak a technológia-specifikus feladatok </a:t>
            </a:r>
            <a:r>
              <a:rPr lang="hu-HU" dirty="0" smtClean="0"/>
              <a:t>delegálására, pl.</a:t>
            </a:r>
            <a:endParaRPr lang="hu-HU" dirty="0" smtClean="0"/>
          </a:p>
          <a:p>
            <a:pPr lvl="1" eaLnBrk="1" hangingPunct="1"/>
            <a:r>
              <a:rPr lang="hu-HU" dirty="0" smtClean="0"/>
              <a:t>„példány szolgáltató”: futó Linux folyamatok</a:t>
            </a:r>
          </a:p>
          <a:p>
            <a:pPr lvl="1" eaLnBrk="1" hangingPunct="1"/>
            <a:r>
              <a:rPr lang="hu-HU" dirty="0" smtClean="0"/>
              <a:t>„metódus szolgáltató”: Linux folyamat leállítása</a:t>
            </a:r>
          </a:p>
          <a:p>
            <a:pPr lvl="1" eaLnBrk="1" hangingPunct="1"/>
            <a:r>
              <a:rPr lang="hu-HU" dirty="0" smtClean="0"/>
              <a:t>…</a:t>
            </a: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1219200" y="3429000"/>
          <a:ext cx="6872288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Visio" r:id="rId4" imgW="6871716" imgH="3531413" progId="Visio.Drawing.11">
                  <p:embed/>
                </p:oleObj>
              </mc:Choice>
              <mc:Fallback>
                <p:oleObj name="Visio" r:id="rId4" imgW="6871716" imgH="35314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6872288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CIMOM Provider-ek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CIMOM </a:t>
            </a:r>
            <a:r>
              <a:rPr lang="hu-HU" dirty="0" smtClean="0">
                <a:sym typeface="Wingdings" pitchFamily="2" charset="2"/>
              </a:rPr>
              <a:t></a:t>
            </a:r>
            <a:r>
              <a:rPr lang="hu-HU" dirty="0" err="1" smtClean="0">
                <a:sym typeface="Wingdings" pitchFamily="2" charset="2"/>
              </a:rPr>
              <a:t>Provider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WBEM-nek</a:t>
            </a:r>
            <a:r>
              <a:rPr lang="hu-HU" dirty="0" smtClean="0">
                <a:sym typeface="Wingdings" pitchFamily="2" charset="2"/>
              </a:rPr>
              <a:t> nem része</a:t>
            </a:r>
          </a:p>
          <a:p>
            <a:pPr lvl="1" eaLnBrk="1" hangingPunct="1">
              <a:defRPr/>
            </a:pPr>
            <a:r>
              <a:rPr lang="hu-HU" dirty="0" smtClean="0">
                <a:sym typeface="Wingdings" pitchFamily="2" charset="2"/>
              </a:rPr>
              <a:t>Még a „</a:t>
            </a:r>
            <a:r>
              <a:rPr lang="hu-HU" dirty="0" err="1" smtClean="0">
                <a:sym typeface="Wingdings" pitchFamily="2" charset="2"/>
              </a:rPr>
              <a:t>Provider</a:t>
            </a:r>
            <a:r>
              <a:rPr lang="hu-HU" dirty="0" smtClean="0">
                <a:sym typeface="Wingdings" pitchFamily="2" charset="2"/>
              </a:rPr>
              <a:t>” fogalom sem jelenik meg</a:t>
            </a:r>
          </a:p>
          <a:p>
            <a:pPr lvl="1" eaLnBrk="1" hangingPunct="1">
              <a:defRPr/>
            </a:pPr>
            <a:endParaRPr lang="hu-HU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hu-HU" dirty="0" smtClean="0"/>
              <a:t>Következmény: </a:t>
            </a:r>
            <a:r>
              <a:rPr lang="hu-HU" dirty="0" err="1" smtClean="0"/>
              <a:t>CIMOM-onként</a:t>
            </a:r>
            <a:r>
              <a:rPr lang="hu-HU" dirty="0" smtClean="0"/>
              <a:t> eltérő…</a:t>
            </a:r>
          </a:p>
          <a:p>
            <a:pPr lvl="1" eaLnBrk="1" hangingPunct="1">
              <a:defRPr/>
            </a:pPr>
            <a:r>
              <a:rPr lang="hu-HU" dirty="0" smtClean="0"/>
              <a:t>Támogatott programozási nyelvek</a:t>
            </a:r>
          </a:p>
          <a:p>
            <a:pPr lvl="1" eaLnBrk="1" hangingPunct="1">
              <a:defRPr/>
            </a:pPr>
            <a:r>
              <a:rPr lang="hu-HU" dirty="0" err="1" smtClean="0"/>
              <a:t>Illesztőfelület-logika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err="1" smtClean="0"/>
              <a:t>Provider-struktúra</a:t>
            </a:r>
            <a:endParaRPr lang="hu-HU" dirty="0" smtClean="0"/>
          </a:p>
          <a:p>
            <a:pPr lvl="1"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Hiába a WBEM szabvány, az instrumentáció megvalósítója…</a:t>
            </a:r>
          </a:p>
          <a:p>
            <a:pPr lvl="1" eaLnBrk="1" hangingPunct="1">
              <a:defRPr/>
            </a:pPr>
            <a:r>
              <a:rPr lang="hu-HU" dirty="0" smtClean="0"/>
              <a:t>Vagy adott </a:t>
            </a:r>
            <a:r>
              <a:rPr lang="hu-HU" dirty="0" err="1" smtClean="0"/>
              <a:t>CIMOM-hoz</a:t>
            </a:r>
            <a:r>
              <a:rPr lang="hu-HU" dirty="0" smtClean="0"/>
              <a:t> köti magát;</a:t>
            </a:r>
          </a:p>
          <a:p>
            <a:pPr lvl="1" eaLnBrk="1" hangingPunct="1">
              <a:defRPr/>
            </a:pPr>
            <a:r>
              <a:rPr lang="hu-HU" dirty="0" smtClean="0"/>
              <a:t>Vagy többhöz is implementál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6172200" y="3200400"/>
            <a:ext cx="2819400" cy="1066800"/>
          </a:xfrm>
          <a:prstGeom prst="rect">
            <a:avLst/>
          </a:prstGeom>
          <a:solidFill>
            <a:srgbClr val="762536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762000" eaLnBrk="0" hangingPunct="0">
              <a:defRPr/>
            </a:pPr>
            <a:r>
              <a:rPr lang="hu-HU" sz="2400" dirty="0">
                <a:solidFill>
                  <a:schemeClr val="bg1"/>
                </a:solidFill>
              </a:rPr>
              <a:t>Válasz: interfész szabványosítása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CMPI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42872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„CIM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Manager”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(CIMOM)</a:t>
            </a:r>
          </a:p>
        </p:txBody>
      </p:sp>
      <p:sp>
        <p:nvSpPr>
          <p:cNvPr id="8" name="Lefelé nyíl 7"/>
          <p:cNvSpPr/>
          <p:nvPr/>
        </p:nvSpPr>
        <p:spPr>
          <a:xfrm rot="10800000">
            <a:off x="3978321" y="4214816"/>
            <a:ext cx="484632" cy="785819"/>
          </a:xfrm>
          <a:prstGeom prst="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3335378" y="4214818"/>
            <a:ext cx="484632" cy="785818"/>
          </a:xfrm>
          <a:prstGeom prst="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176374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240668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1214414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204949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397832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469270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2500298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2652698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2786050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2928926" y="500063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4357686" y="4714884"/>
            <a:ext cx="1857388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6357950" y="4429132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CMPI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2.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26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714500" cy="1714500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atte"/>
        </p:spPr>
      </p:pic>
      <p:sp>
        <p:nvSpPr>
          <p:cNvPr id="11" name="Lekerekített téglalap feliratnak 10"/>
          <p:cNvSpPr/>
          <p:nvPr/>
        </p:nvSpPr>
        <p:spPr bwMode="auto">
          <a:xfrm>
            <a:off x="5643570" y="1714488"/>
            <a:ext cx="3124200" cy="1462086"/>
          </a:xfrm>
          <a:prstGeom prst="wedgeRoundRectCallout">
            <a:avLst>
              <a:gd name="adj1" fmla="val 8972"/>
              <a:gd name="adj2" fmla="val 99909"/>
              <a:gd name="adj3" fmla="val 16667"/>
            </a:avLst>
          </a:prstGeom>
          <a:solidFill>
            <a:srgbClr val="762536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?!?@#!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Nem megy a vállalati portál!!!</a:t>
            </a:r>
          </a:p>
        </p:txBody>
      </p:sp>
      <p:sp>
        <p:nvSpPr>
          <p:cNvPr id="12" name="Lekerekített téglalap feliratnak 11"/>
          <p:cNvSpPr/>
          <p:nvPr/>
        </p:nvSpPr>
        <p:spPr bwMode="auto">
          <a:xfrm>
            <a:off x="1905000" y="762000"/>
            <a:ext cx="4876800" cy="609600"/>
          </a:xfrm>
          <a:prstGeom prst="wedgeRoundRectCallout">
            <a:avLst>
              <a:gd name="adj1" fmla="val -49862"/>
              <a:gd name="adj2" fmla="val 96474"/>
              <a:gd name="adj3" fmla="val 16667"/>
            </a:avLst>
          </a:prstGeom>
          <a:solidFill>
            <a:srgbClr val="762536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Melyik gépek is szolgálják ki?</a:t>
            </a:r>
          </a:p>
        </p:txBody>
      </p:sp>
      <p:sp>
        <p:nvSpPr>
          <p:cNvPr id="13" name="Lekerekített téglalap feliratnak 12"/>
          <p:cNvSpPr/>
          <p:nvPr/>
        </p:nvSpPr>
        <p:spPr bwMode="auto">
          <a:xfrm>
            <a:off x="2214546" y="3429000"/>
            <a:ext cx="3857652" cy="2214578"/>
          </a:xfrm>
          <a:prstGeom prst="wedgeRoundRectCallout">
            <a:avLst>
              <a:gd name="adj1" fmla="val -50831"/>
              <a:gd name="adj2" fmla="val -80033"/>
              <a:gd name="adj3" fmla="val 16667"/>
            </a:avLst>
          </a:prstGeom>
          <a:solidFill>
            <a:srgbClr val="762536"/>
          </a:solidFill>
          <a:ln w="254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2000" eaLnBrk="0" hangingPunct="0"/>
            <a:r>
              <a:rPr lang="hu-HU" sz="2800" b="1" dirty="0" err="1" smtClean="0">
                <a:solidFill>
                  <a:schemeClr val="bg1"/>
                </a:solidFill>
              </a:rPr>
              <a:t>Ühm</a:t>
            </a:r>
            <a:r>
              <a:rPr lang="hu-HU" sz="2800" b="1" dirty="0" smtClean="0">
                <a:solidFill>
                  <a:schemeClr val="bg1"/>
                </a:solidFill>
              </a:rPr>
              <a:t>…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 15 szerver, 2 hálózat…</a:t>
            </a:r>
          </a:p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Monitorozó rendszer mérései?</a:t>
            </a:r>
          </a:p>
        </p:txBody>
      </p:sp>
      <p:grpSp>
        <p:nvGrpSpPr>
          <p:cNvPr id="4" name="Csoportba foglalás 19"/>
          <p:cNvGrpSpPr/>
          <p:nvPr/>
        </p:nvGrpSpPr>
        <p:grpSpPr>
          <a:xfrm>
            <a:off x="3214678" y="1785926"/>
            <a:ext cx="990600" cy="990600"/>
            <a:chOff x="3200400" y="1600200"/>
            <a:chExt cx="990600" cy="990600"/>
          </a:xfrm>
          <a:solidFill>
            <a:srgbClr val="762536"/>
          </a:solidFill>
          <a:scene3d>
            <a:camera prst="orthographicFront"/>
            <a:lightRig rig="balanced" dir="t"/>
          </a:scene3d>
        </p:grpSpPr>
        <p:sp>
          <p:nvSpPr>
            <p:cNvPr id="15" name="Lekerekített téglalap feliratnak 14"/>
            <p:cNvSpPr/>
            <p:nvPr/>
          </p:nvSpPr>
          <p:spPr bwMode="auto">
            <a:xfrm>
              <a:off x="3200400" y="1600200"/>
              <a:ext cx="990600" cy="990600"/>
            </a:xfrm>
            <a:prstGeom prst="wedgeRoundRectCallout">
              <a:avLst>
                <a:gd name="adj1" fmla="val -147948"/>
                <a:gd name="adj2" fmla="val 156"/>
                <a:gd name="adj3" fmla="val 16667"/>
              </a:avLst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762000" eaLnBrk="0" hangingPunct="0"/>
              <a:endParaRPr lang="hu-HU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966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1666876"/>
              <a:ext cx="838200" cy="8382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sp3d prstMaterial="matte"/>
          </p:spPr>
        </p:pic>
      </p:grpSp>
      <p:grpSp>
        <p:nvGrpSpPr>
          <p:cNvPr id="5" name="Csoportba foglalás 20"/>
          <p:cNvGrpSpPr/>
          <p:nvPr/>
        </p:nvGrpSpPr>
        <p:grpSpPr>
          <a:xfrm>
            <a:off x="928662" y="4929198"/>
            <a:ext cx="990600" cy="990600"/>
            <a:chOff x="3276600" y="2133600"/>
            <a:chExt cx="990600" cy="990600"/>
          </a:xfrm>
          <a:solidFill>
            <a:srgbClr val="762536"/>
          </a:solidFill>
          <a:scene3d>
            <a:camera prst="orthographicFront"/>
            <a:lightRig rig="balanced" dir="t"/>
          </a:scene3d>
        </p:grpSpPr>
        <p:sp>
          <p:nvSpPr>
            <p:cNvPr id="14" name="Lekerekített téglalap feliratnak 13"/>
            <p:cNvSpPr/>
            <p:nvPr/>
          </p:nvSpPr>
          <p:spPr bwMode="auto">
            <a:xfrm>
              <a:off x="3276600" y="2133600"/>
              <a:ext cx="990600" cy="990600"/>
            </a:xfrm>
            <a:prstGeom prst="wedgeRoundRectCallout">
              <a:avLst>
                <a:gd name="adj1" fmla="val -4566"/>
                <a:gd name="adj2" fmla="val -238611"/>
                <a:gd name="adj3" fmla="val 16667"/>
              </a:avLst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762000" eaLnBrk="0" hangingPunct="0"/>
              <a:endParaRPr lang="hu-HU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2200276"/>
              <a:ext cx="838200" cy="8382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sp3d prstMaterial="matte"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CMPI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Alapfogalmak</a:t>
            </a:r>
          </a:p>
          <a:p>
            <a:pPr lvl="1" eaLnBrk="1" hangingPunct="1">
              <a:defRPr/>
            </a:pPr>
            <a:r>
              <a:rPr lang="hu-HU" dirty="0" smtClean="0"/>
              <a:t>„Management </a:t>
            </a:r>
            <a:r>
              <a:rPr lang="hu-HU" dirty="0" err="1" smtClean="0"/>
              <a:t>Broker</a:t>
            </a:r>
            <a:r>
              <a:rPr lang="hu-HU" dirty="0" smtClean="0"/>
              <a:t>” (MB)</a:t>
            </a:r>
          </a:p>
          <a:p>
            <a:pPr lvl="1" eaLnBrk="1" hangingPunct="1">
              <a:defRPr/>
            </a:pPr>
            <a:r>
              <a:rPr lang="hu-HU" dirty="0" smtClean="0"/>
              <a:t>„Management </a:t>
            </a:r>
            <a:r>
              <a:rPr lang="hu-HU" dirty="0" err="1" smtClean="0"/>
              <a:t>Instrumentation</a:t>
            </a:r>
            <a:r>
              <a:rPr lang="hu-HU" dirty="0" smtClean="0"/>
              <a:t>” (MI)</a:t>
            </a:r>
          </a:p>
          <a:p>
            <a:pPr eaLnBrk="1" hangingPunct="1">
              <a:defRPr/>
            </a:pPr>
            <a:r>
              <a:rPr lang="hu-HU" dirty="0" smtClean="0"/>
              <a:t>MI fejlesztés: adott ANSI C </a:t>
            </a:r>
            <a:r>
              <a:rPr lang="hu-HU" dirty="0" err="1" smtClean="0"/>
              <a:t>header</a:t>
            </a:r>
            <a:r>
              <a:rPr lang="hu-HU" dirty="0" smtClean="0"/>
              <a:t> állományok</a:t>
            </a:r>
          </a:p>
          <a:p>
            <a:pPr eaLnBrk="1" hangingPunct="1">
              <a:defRPr/>
            </a:pPr>
            <a:r>
              <a:rPr lang="hu-HU" dirty="0" smtClean="0"/>
              <a:t>Akár bináris kompatibilitás</a:t>
            </a:r>
          </a:p>
          <a:p>
            <a:pPr eaLnBrk="1" hangingPunct="1">
              <a:defRPr/>
            </a:pPr>
            <a:r>
              <a:rPr lang="hu-HU" dirty="0" smtClean="0"/>
              <a:t>Nincs szükség semmilyen linkelt könyvtárra</a:t>
            </a:r>
          </a:p>
          <a:p>
            <a:pPr eaLnBrk="1" hangingPunct="1">
              <a:defRPr/>
            </a:pPr>
            <a:r>
              <a:rPr lang="hu-HU" dirty="0" smtClean="0"/>
              <a:t>CIMOM adattípus-implementációjának fedése</a:t>
            </a:r>
          </a:p>
          <a:p>
            <a:pPr eaLnBrk="1" hangingPunct="1">
              <a:defRPr/>
            </a:pPr>
            <a:r>
              <a:rPr lang="hu-HU" dirty="0" smtClean="0"/>
              <a:t>Támogatás:</a:t>
            </a:r>
          </a:p>
          <a:p>
            <a:pPr lvl="1" eaLnBrk="1" hangingPunct="1">
              <a:defRPr/>
            </a:pPr>
            <a:r>
              <a:rPr lang="hu-HU" dirty="0" err="1" smtClean="0"/>
              <a:t>OpenPegasus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err="1" smtClean="0"/>
              <a:t>openWBEM</a:t>
            </a:r>
            <a:endParaRPr lang="hu-HU" dirty="0" smtClean="0"/>
          </a:p>
          <a:p>
            <a:pPr lvl="1" eaLnBrk="1" hangingPunct="1">
              <a:defRPr/>
            </a:pPr>
            <a:r>
              <a:rPr lang="hu-HU" dirty="0" smtClean="0"/>
              <a:t>SFCB </a:t>
            </a:r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Linkek</a:t>
            </a:r>
          </a:p>
        </p:txBody>
      </p:sp>
      <p:sp>
        <p:nvSpPr>
          <p:cNvPr id="18329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CMPI technical standard &amp; corrigenda</a:t>
            </a:r>
          </a:p>
          <a:p>
            <a:pPr lvl="1"/>
            <a:r>
              <a:rPr lang="hu-HU" smtClean="0">
                <a:hlinkClick r:id="rId3"/>
              </a:rPr>
              <a:t>http://www.opengroup.org/bookstore/catalog/c051.htm</a:t>
            </a:r>
            <a:endParaRPr lang="hu-HU" smtClean="0"/>
          </a:p>
          <a:p>
            <a:r>
              <a:rPr lang="hu-HU" smtClean="0"/>
              <a:t>Egy áttekintő előadás (IBM Linux Technology Center)</a:t>
            </a:r>
          </a:p>
          <a:p>
            <a:pPr lvl="1"/>
            <a:r>
              <a:rPr lang="hu-HU" smtClean="0">
                <a:hlinkClick r:id="rId4"/>
              </a:rPr>
              <a:t>http://download.boulder.ibm.com/ibmdl/pub/software/dw/library/os-ltc-systemsmanagement/cmpi-overview.pdf</a:t>
            </a:r>
            <a:endParaRPr lang="hu-HU" smtClean="0"/>
          </a:p>
          <a:p>
            <a:endParaRPr 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Visio" r:id="rId3" imgW="7023010" imgH="1127709" progId="Visio.Drawing.11">
                  <p:embed/>
                </p:oleObj>
              </mc:Choice>
              <mc:Fallback>
                <p:oleObj name="Visio" r:id="rId3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6593614" y="4305393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CMPI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216387" y="2258018"/>
            <a:ext cx="1427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CIM-XML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3216387" y="1346161"/>
            <a:ext cx="1355043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wbemcli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3837723" y="3176366"/>
            <a:ext cx="2069423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OpenPegasus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5121329" y="3771684"/>
            <a:ext cx="100013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SFCB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100013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SBLIM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6161222" y="1363607"/>
            <a:ext cx="2246254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 CIM </a:t>
            </a:r>
            <a:r>
              <a:rPr lang="hu-HU" sz="2400" dirty="0" err="1" smtClean="0">
                <a:solidFill>
                  <a:schemeClr val="bg1"/>
                </a:solidFill>
              </a:rPr>
              <a:t>Client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Forgatókönyv 2.</a:t>
            </a:r>
            <a:endParaRPr lang="hu-HU" dirty="0"/>
          </a:p>
        </p:txBody>
      </p:sp>
      <p:pic>
        <p:nvPicPr>
          <p:cNvPr id="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1692869" cy="1893897"/>
          </a:xfrm>
          <a:prstGeom prst="rect">
            <a:avLst/>
          </a:prstGeom>
          <a:noFill/>
        </p:spPr>
      </p:pic>
      <p:pic>
        <p:nvPicPr>
          <p:cNvPr id="26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714500" cy="1714500"/>
          </a:xfrm>
          <a:prstGeom prst="rect">
            <a:avLst/>
          </a:prstGeom>
          <a:noFill/>
        </p:spPr>
      </p:pic>
      <p:sp>
        <p:nvSpPr>
          <p:cNvPr id="18" name="Lekerekített téglalap feliratnak 17"/>
          <p:cNvSpPr/>
          <p:nvPr/>
        </p:nvSpPr>
        <p:spPr>
          <a:xfrm>
            <a:off x="3428992" y="1285860"/>
            <a:ext cx="5072098" cy="928694"/>
          </a:xfrm>
          <a:prstGeom prst="wedgeRoundRectCallout">
            <a:avLst>
              <a:gd name="adj1" fmla="val -72655"/>
              <a:gd name="adj2" fmla="val 5796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eaLnBrk="0" hangingPunct="0"/>
            <a:r>
              <a:rPr lang="hu-HU" sz="2800" b="1" dirty="0" smtClean="0">
                <a:solidFill>
                  <a:schemeClr val="bg1"/>
                </a:solidFill>
              </a:rPr>
              <a:t>Megvan, az egyik adatbázis került inkonzisztens állapotba.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500034" y="3429000"/>
            <a:ext cx="4857784" cy="785818"/>
            <a:chOff x="500034" y="3429000"/>
            <a:chExt cx="4857784" cy="785818"/>
          </a:xfrm>
        </p:grpSpPr>
        <p:sp>
          <p:nvSpPr>
            <p:cNvPr id="20" name="Lekerekített téglalap feliratnak 19"/>
            <p:cNvSpPr/>
            <p:nvPr/>
          </p:nvSpPr>
          <p:spPr>
            <a:xfrm>
              <a:off x="500034" y="3429000"/>
              <a:ext cx="4857784" cy="785818"/>
            </a:xfrm>
            <a:prstGeom prst="wedgeRoundRectCallout">
              <a:avLst>
                <a:gd name="adj1" fmla="val 71200"/>
                <a:gd name="adj2" fmla="val 66060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000" eaLnBrk="0" hangingPunct="0"/>
              <a:r>
                <a:rPr lang="hu-HU" sz="2800" b="1" dirty="0" smtClean="0">
                  <a:solidFill>
                    <a:schemeClr val="bg1"/>
                  </a:solidFill>
                </a:rPr>
                <a:t>2 x         = ? $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0298" y="3571876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Lekerekített téglalap 23"/>
          <p:cNvSpPr/>
          <p:nvPr/>
        </p:nvSpPr>
        <p:spPr>
          <a:xfrm>
            <a:off x="642910" y="5000636"/>
            <a:ext cx="3357586" cy="114300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4000" b="1" dirty="0" smtClean="0">
                <a:solidFill>
                  <a:schemeClr val="bg1"/>
                </a:solidFill>
              </a:rPr>
              <a:t>Tanulságok?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Konfigurációkezelés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Igények és kihívások összegyűjtése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565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1343</TotalTime>
  <Words>3310</Words>
  <Application>Microsoft Office PowerPoint</Application>
  <PresentationFormat>Diavetítés a képernyőre (4:3 oldalarány)</PresentationFormat>
  <Paragraphs>769</Paragraphs>
  <Slides>72</Slides>
  <Notes>61</Notes>
  <HiddenSlides>2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4" baseType="lpstr">
      <vt:lpstr>irf-2009-sablon-v2</vt:lpstr>
      <vt:lpstr>Visio</vt:lpstr>
      <vt:lpstr>Konfigurációkezelés</vt:lpstr>
      <vt:lpstr>Forgatókönyv 1.</vt:lpstr>
      <vt:lpstr>Forgatókönyv 1.</vt:lpstr>
      <vt:lpstr>Forgatókönyv 1.</vt:lpstr>
      <vt:lpstr>Forgatókönyv 1.</vt:lpstr>
      <vt:lpstr>Forgatókönyv 1.</vt:lpstr>
      <vt:lpstr>Forgatókönyv 2.</vt:lpstr>
      <vt:lpstr>Forgatókönyv 2.</vt:lpstr>
      <vt:lpstr>Konfigurációkezelés</vt:lpstr>
      <vt:lpstr>1. Konfiguráció-adatbázisok</vt:lpstr>
      <vt:lpstr>2. Szabványosítás</vt:lpstr>
      <vt:lpstr>2. Szabványosítás</vt:lpstr>
      <vt:lpstr>Konfigurációkezelés – architektúra?</vt:lpstr>
      <vt:lpstr>Konfigurációkezelés – architektúra?</vt:lpstr>
      <vt:lpstr>Konfigurációkezelés – architektúra?</vt:lpstr>
      <vt:lpstr>Konfigurációkezelés – architektúra?</vt:lpstr>
      <vt:lpstr>Az architektúra, amire szabványokat illesztünk</vt:lpstr>
      <vt:lpstr>3. Folyamatok</vt:lpstr>
      <vt:lpstr>4. CMDB </vt:lpstr>
      <vt:lpstr>Konfigurációkezelés - tematika</vt:lpstr>
      <vt:lpstr>Rendszermenedzsment és modellezés</vt:lpstr>
      <vt:lpstr>Rendszermenedzsment és modellezés</vt:lpstr>
      <vt:lpstr>Modellek megadása (emlékeztető)</vt:lpstr>
      <vt:lpstr>CIM (Common Information Model)</vt:lpstr>
      <vt:lpstr>A Common Information Model (CIM)</vt:lpstr>
      <vt:lpstr>A CIM jellemző alkalmazásai</vt:lpstr>
      <vt:lpstr>Miket tartalmaz a CIM?</vt:lpstr>
      <vt:lpstr>Miket tartalmaz a CIM?</vt:lpstr>
      <vt:lpstr>A CIM Meta Schema</vt:lpstr>
      <vt:lpstr>A CIM Meta Schema (részlet)</vt:lpstr>
      <vt:lpstr>A CIM Meta Schema (részlet)</vt:lpstr>
      <vt:lpstr>CIM Meta Schema – adattípusok </vt:lpstr>
      <vt:lpstr>CIM Meta Schema - minősítők</vt:lpstr>
      <vt:lpstr>Miket tartalmaz a CIM?</vt:lpstr>
      <vt:lpstr>A CIM Schema szintjei</vt:lpstr>
      <vt:lpstr>Példa: CIM_Core részlet</vt:lpstr>
      <vt:lpstr>Példa: CIM_System részlet</vt:lpstr>
      <vt:lpstr>Példa: CIM_Network részlet</vt:lpstr>
      <vt:lpstr>A CIM Schema (V2.28) struktúrája</vt:lpstr>
      <vt:lpstr>Meta Schema és Schema viszonya</vt:lpstr>
      <vt:lpstr>PowerPoint bemutató</vt:lpstr>
      <vt:lpstr>Miket tartalmaz a CIM?</vt:lpstr>
      <vt:lpstr>Managed Object Format</vt:lpstr>
      <vt:lpstr>MOF állomány alapú adatcsere</vt:lpstr>
      <vt:lpstr>MOF állomány alapú adatcsere</vt:lpstr>
      <vt:lpstr>CIM objektumok megnevezése</vt:lpstr>
      <vt:lpstr>PowerPoint bemutató</vt:lpstr>
      <vt:lpstr>Összefoglaló</vt:lpstr>
      <vt:lpstr>Linkek</vt:lpstr>
      <vt:lpstr>Web Based Enterprise Management (WBEM)</vt:lpstr>
      <vt:lpstr>Szabványos adatmodelltől a protokollokig</vt:lpstr>
      <vt:lpstr>Web Based Enterprise Management</vt:lpstr>
      <vt:lpstr>WBEM</vt:lpstr>
      <vt:lpstr>Linkek</vt:lpstr>
      <vt:lpstr>CIM-XML</vt:lpstr>
      <vt:lpstr>CIM-XML</vt:lpstr>
      <vt:lpstr>WBEM: CIM-XML</vt:lpstr>
      <vt:lpstr>Példa: egy tulajdonság lekérdezése</vt:lpstr>
      <vt:lpstr>Példa: lekérdezésre válasz</vt:lpstr>
      <vt:lpstr>WBEM (CIM-XML): eszköztámogatás</vt:lpstr>
      <vt:lpstr>Standards Based Linux Instrumentation</vt:lpstr>
      <vt:lpstr>wbemcli</vt:lpstr>
      <vt:lpstr>PowerPoint bemutató</vt:lpstr>
      <vt:lpstr>Linkek</vt:lpstr>
      <vt:lpstr>Linkek</vt:lpstr>
      <vt:lpstr>Common Manageability Programming Interface (CMPI)</vt:lpstr>
      <vt:lpstr>CIMOM Provider-ek</vt:lpstr>
      <vt:lpstr>CIMOM Provider-ek</vt:lpstr>
      <vt:lpstr>CMPI</vt:lpstr>
      <vt:lpstr>CMPI </vt:lpstr>
      <vt:lpstr>Linkek</vt:lpstr>
      <vt:lpstr>Összefoglalás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 - alapok</dc:title>
  <dc:creator>Kocsis Imre</dc:creator>
  <cp:lastModifiedBy>Micskei Zoltán</cp:lastModifiedBy>
  <cp:revision>99</cp:revision>
  <dcterms:created xsi:type="dcterms:W3CDTF">2009-03-07T14:33:45Z</dcterms:created>
  <dcterms:modified xsi:type="dcterms:W3CDTF">2011-03-16T21:06:34Z</dcterms:modified>
</cp:coreProperties>
</file>