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9" r:id="rId2"/>
    <p:sldId id="399" r:id="rId3"/>
    <p:sldId id="403" r:id="rId4"/>
    <p:sldId id="400" r:id="rId5"/>
    <p:sldId id="410" r:id="rId6"/>
    <p:sldId id="401" r:id="rId7"/>
    <p:sldId id="404" r:id="rId8"/>
    <p:sldId id="406" r:id="rId9"/>
    <p:sldId id="407" r:id="rId10"/>
    <p:sldId id="408" r:id="rId11"/>
    <p:sldId id="411" r:id="rId12"/>
    <p:sldId id="412" r:id="rId13"/>
    <p:sldId id="413" r:id="rId14"/>
    <p:sldId id="414" r:id="rId15"/>
    <p:sldId id="512" r:id="rId16"/>
    <p:sldId id="342" r:id="rId17"/>
    <p:sldId id="415" r:id="rId18"/>
    <p:sldId id="293" r:id="rId19"/>
    <p:sldId id="513" r:id="rId20"/>
    <p:sldId id="470" r:id="rId21"/>
    <p:sldId id="473" r:id="rId22"/>
    <p:sldId id="472" r:id="rId23"/>
    <p:sldId id="471" r:id="rId24"/>
    <p:sldId id="505" r:id="rId25"/>
    <p:sldId id="508" r:id="rId26"/>
    <p:sldId id="510" r:id="rId27"/>
    <p:sldId id="511" r:id="rId28"/>
    <p:sldId id="486" r:id="rId29"/>
    <p:sldId id="487" r:id="rId30"/>
    <p:sldId id="489" r:id="rId31"/>
    <p:sldId id="494" r:id="rId32"/>
    <p:sldId id="495" r:id="rId33"/>
    <p:sldId id="497" r:id="rId34"/>
    <p:sldId id="499" r:id="rId35"/>
    <p:sldId id="500" r:id="rId3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2536"/>
    <a:srgbClr val="00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3" autoAdjust="0"/>
    <p:restoredTop sz="86056" autoAdjust="0"/>
  </p:normalViewPr>
  <p:slideViewPr>
    <p:cSldViewPr>
      <p:cViewPr varScale="1">
        <p:scale>
          <a:sx n="97" d="100"/>
          <a:sy n="97" d="100"/>
        </p:scale>
        <p:origin x="-13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36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D4CF-7E0B-4DAE-A87C-C1F6FC9C56E1}" type="datetimeFigureOut">
              <a:rPr lang="hu-HU" smtClean="0"/>
              <a:pPr/>
              <a:t>2011.04.07.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8126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Utolsó módosítás: 2011. 03. 30.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FA23F61-E306-4261-BE4E-523094D50AE5}" type="datetime4">
              <a:rPr lang="en-US"/>
              <a:pPr/>
              <a:t>April 7, 2011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29644B-DA13-4DD8-A1DB-8EA72883BD47}" type="slidenum">
              <a:rPr lang="en-US"/>
              <a:pPr/>
              <a:t>24</a:t>
            </a:fld>
            <a:endParaRPr lang="en-US"/>
          </a:p>
        </p:txBody>
      </p:sp>
      <p:sp>
        <p:nvSpPr>
          <p:cNvPr id="33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28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29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30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31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32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622" y="5250846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17414" y="142830"/>
            <a:ext cx="1668429" cy="720000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r>
              <a:rPr lang="hu-HU" dirty="0" smtClean="0"/>
              <a:t>DEMO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82765" y="142830"/>
            <a:ext cx="7207308" cy="720000"/>
          </a:xfrm>
          <a:ln>
            <a:solidFill>
              <a:srgbClr val="000000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  <p:sp>
        <p:nvSpPr>
          <p:cNvPr id="10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-01.ibm.com/software/tivoli/products/tadd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www.redbooks.ibm.com/abstracts/sg247222.html?Open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Infrastruktúra-felderítés és</a:t>
            </a:r>
            <a:br>
              <a:rPr lang="hu-HU" dirty="0" smtClean="0"/>
            </a:br>
            <a:r>
              <a:rPr lang="hu-HU" dirty="0" smtClean="0"/>
              <a:t>konfigurációmenedzsment-adatbázisok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Kocsis Imre, </a:t>
            </a:r>
            <a:r>
              <a:rPr lang="hu-HU" dirty="0" err="1" smtClean="0"/>
              <a:t>Szombath</a:t>
            </a:r>
            <a:r>
              <a:rPr lang="hu-HU" dirty="0" smtClean="0"/>
              <a:t> István</a:t>
            </a:r>
          </a:p>
          <a:p>
            <a:r>
              <a:rPr lang="hu-HU" sz="2800" dirty="0"/>
              <a:t>http://mit.bme.hu/~ikocsis</a:t>
            </a:r>
            <a:endParaRPr lang="hu-HU" sz="2800" dirty="0" smtClean="0"/>
          </a:p>
        </p:txBody>
      </p:sp>
      <p:sp>
        <p:nvSpPr>
          <p:cNvPr id="4" name="Szövegdoboz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dirty="0" smtClean="0">
                <a:solidFill>
                  <a:schemeClr val="bg1"/>
                </a:solidFill>
              </a:rPr>
              <a:t>Intelligens rendszerfelügyelet</a:t>
            </a:r>
            <a:endParaRPr lang="hu-HU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Infrastruktúra-felderítés: aspektusok</a:t>
            </a:r>
            <a:endParaRPr lang="hu-HU" dirty="0"/>
          </a:p>
        </p:txBody>
      </p:sp>
      <p:graphicFrame>
        <p:nvGraphicFramePr>
          <p:cNvPr id="308226" name="Object 2"/>
          <p:cNvGraphicFramePr>
            <a:graphicFrameLocks noChangeAspect="1"/>
          </p:cNvGraphicFramePr>
          <p:nvPr/>
        </p:nvGraphicFramePr>
        <p:xfrm>
          <a:off x="-18715" y="908720"/>
          <a:ext cx="9162716" cy="520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28" name="Visio" r:id="rId3" imgW="7387698" imgH="4197281" progId="Visio.Drawing.11">
                  <p:embed/>
                </p:oleObj>
              </mc:Choice>
              <mc:Fallback>
                <p:oleObj name="Visio" r:id="rId3" imgW="7387698" imgH="4197281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715" y="908720"/>
                        <a:ext cx="9162716" cy="520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Tanulságok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kapcsolatok felderítése valódi feladat</a:t>
            </a:r>
          </a:p>
          <a:p>
            <a:endParaRPr lang="hu-HU" dirty="0" smtClean="0"/>
          </a:p>
          <a:p>
            <a:r>
              <a:rPr lang="hu-HU" dirty="0" smtClean="0"/>
              <a:t>„Rétegek” és kapcsolataik: komoly modellezési vetület</a:t>
            </a:r>
          </a:p>
          <a:p>
            <a:pPr lvl="1"/>
            <a:r>
              <a:rPr lang="hu-HU" dirty="0" smtClean="0"/>
              <a:t>Sorvezető: CIM</a:t>
            </a:r>
          </a:p>
          <a:p>
            <a:pPr lvl="1"/>
            <a:r>
              <a:rPr lang="hu-HU" dirty="0" smtClean="0"/>
              <a:t>Rétegeket összekapcsoló logika?</a:t>
            </a:r>
          </a:p>
          <a:p>
            <a:endParaRPr lang="hu-HU" dirty="0" smtClean="0"/>
          </a:p>
          <a:p>
            <a:r>
              <a:rPr lang="hu-HU" dirty="0" smtClean="0"/>
              <a:t>Támogató eszközök és </a:t>
            </a:r>
            <a:r>
              <a:rPr lang="hu-HU" dirty="0" err="1" smtClean="0"/>
              <a:t>automatizáció</a:t>
            </a:r>
            <a:r>
              <a:rPr lang="hu-HU" dirty="0" smtClean="0"/>
              <a:t> kell</a:t>
            </a:r>
          </a:p>
          <a:p>
            <a:pPr lvl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Taxonómia</a:t>
            </a:r>
            <a:endParaRPr lang="hu-HU" dirty="0"/>
          </a:p>
        </p:txBody>
      </p:sp>
      <p:graphicFrame>
        <p:nvGraphicFramePr>
          <p:cNvPr id="309251" name="Object 3"/>
          <p:cNvGraphicFramePr>
            <a:graphicFrameLocks noChangeAspect="1"/>
          </p:cNvGraphicFramePr>
          <p:nvPr/>
        </p:nvGraphicFramePr>
        <p:xfrm>
          <a:off x="251520" y="2063750"/>
          <a:ext cx="8659813" cy="267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53" name="MindMapper" r:id="rId3" imgW="6774120" imgH="2095200" progId="MindMapper.Document">
                  <p:embed/>
                </p:oleObj>
              </mc:Choice>
              <mc:Fallback>
                <p:oleObj name="MindMapper" r:id="rId3" imgW="6774120" imgH="2095200" progId="MindMapper.Documen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063750"/>
                        <a:ext cx="8659813" cy="267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Felderítés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Ágens alapú</a:t>
            </a:r>
          </a:p>
          <a:p>
            <a:pPr lvl="1"/>
            <a:r>
              <a:rPr lang="hu-HU" dirty="0" smtClean="0"/>
              <a:t>Értelemszerűen: ágens</a:t>
            </a:r>
          </a:p>
          <a:p>
            <a:pPr lvl="1"/>
            <a:r>
              <a:rPr lang="hu-HU" dirty="0" smtClean="0"/>
              <a:t>Erőforrások?</a:t>
            </a:r>
          </a:p>
          <a:p>
            <a:pPr lvl="1"/>
            <a:r>
              <a:rPr lang="hu-HU" dirty="0" smtClean="0"/>
              <a:t>Eseményvezérelt is lehet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Hozzáférési jogosultságokkal</a:t>
            </a:r>
          </a:p>
          <a:p>
            <a:pPr lvl="1"/>
            <a:r>
              <a:rPr lang="hu-HU" dirty="0" smtClean="0"/>
              <a:t>WMI, SNMP, </a:t>
            </a:r>
            <a:r>
              <a:rPr lang="hu-HU" dirty="0" err="1" smtClean="0"/>
              <a:t>ssh</a:t>
            </a:r>
            <a:r>
              <a:rPr lang="hu-HU" dirty="0" smtClean="0"/>
              <a:t> (+ </a:t>
            </a:r>
            <a:r>
              <a:rPr lang="hu-HU" dirty="0" err="1" smtClean="0"/>
              <a:t>expect</a:t>
            </a:r>
            <a:r>
              <a:rPr lang="hu-HU" dirty="0" smtClean="0"/>
              <a:t>) + </a:t>
            </a:r>
            <a:r>
              <a:rPr lang="hu-HU" dirty="0" err="1" smtClean="0"/>
              <a:t>$foo</a:t>
            </a:r>
            <a:r>
              <a:rPr lang="hu-HU" dirty="0" smtClean="0"/>
              <a:t>, …</a:t>
            </a:r>
          </a:p>
          <a:p>
            <a:pPr lvl="2"/>
            <a:r>
              <a:rPr lang="hu-HU" dirty="0" smtClean="0"/>
              <a:t>Akkor mitől „ágens nélküli”?</a:t>
            </a:r>
          </a:p>
          <a:p>
            <a:pPr lvl="1"/>
            <a:r>
              <a:rPr lang="hu-HU" dirty="0" smtClean="0"/>
              <a:t>Biztonsági rés / jelszavak karbantartása</a:t>
            </a:r>
          </a:p>
          <a:p>
            <a:pPr lvl="1">
              <a:buNone/>
            </a:pPr>
            <a:endParaRPr lang="hu-HU" dirty="0" smtClean="0"/>
          </a:p>
          <a:p>
            <a:pPr lvl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Felderítés – „</a:t>
            </a:r>
            <a:r>
              <a:rPr lang="hu-HU" dirty="0" err="1" smtClean="0"/>
              <a:t>credential-less</a:t>
            </a:r>
            <a:r>
              <a:rPr lang="hu-HU" dirty="0" smtClean="0"/>
              <a:t>”, aktív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err="1" smtClean="0"/>
              <a:t>intruzív</a:t>
            </a:r>
            <a:r>
              <a:rPr lang="hu-HU" dirty="0" smtClean="0"/>
              <a:t>, támadásokra hasonlít</a:t>
            </a:r>
          </a:p>
          <a:p>
            <a:pPr lvl="1"/>
            <a:r>
              <a:rPr lang="hu-HU" dirty="0" smtClean="0"/>
              <a:t>szűrések/tiltások! – nem mintha lenne tapasztalatunk </a:t>
            </a:r>
            <a:r>
              <a:rPr lang="hu-HU" dirty="0" smtClean="0">
                <a:sym typeface="Wingdings" pitchFamily="2" charset="2"/>
              </a:rPr>
              <a:t>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„felületi” információk</a:t>
            </a:r>
          </a:p>
          <a:p>
            <a:pPr lvl="1"/>
            <a:r>
              <a:rPr lang="hu-HU" dirty="0" smtClean="0"/>
              <a:t>azt azért feltételezhetjük, hogy nem </a:t>
            </a:r>
            <a:r>
              <a:rPr lang="hu-HU" dirty="0" err="1" smtClean="0"/>
              <a:t>Metasploit</a:t>
            </a:r>
            <a:r>
              <a:rPr lang="hu-HU" dirty="0" smtClean="0"/>
              <a:t> a következő lépés…</a:t>
            </a:r>
          </a:p>
          <a:p>
            <a:endParaRPr lang="hu-HU" dirty="0" smtClean="0"/>
          </a:p>
          <a:p>
            <a:r>
              <a:rPr lang="hu-HU" dirty="0" smtClean="0"/>
              <a:t>ARP </a:t>
            </a:r>
            <a:r>
              <a:rPr lang="hu-HU" dirty="0" err="1" smtClean="0"/>
              <a:t>scan</a:t>
            </a:r>
            <a:r>
              <a:rPr lang="hu-HU" dirty="0" smtClean="0"/>
              <a:t>, </a:t>
            </a:r>
            <a:r>
              <a:rPr lang="hu-HU" dirty="0" err="1" smtClean="0"/>
              <a:t>ping</a:t>
            </a:r>
            <a:r>
              <a:rPr lang="hu-HU" dirty="0" smtClean="0"/>
              <a:t> </a:t>
            </a:r>
            <a:r>
              <a:rPr lang="hu-HU" dirty="0" err="1" smtClean="0"/>
              <a:t>sweep</a:t>
            </a:r>
            <a:r>
              <a:rPr lang="hu-HU" dirty="0" smtClean="0"/>
              <a:t>, port </a:t>
            </a:r>
            <a:r>
              <a:rPr lang="hu-HU" dirty="0" err="1" smtClean="0"/>
              <a:t>scan</a:t>
            </a:r>
            <a:r>
              <a:rPr lang="hu-HU" dirty="0" smtClean="0"/>
              <a:t>, TCP/IP </a:t>
            </a:r>
            <a:r>
              <a:rPr lang="hu-HU" dirty="0" err="1" smtClean="0"/>
              <a:t>stack</a:t>
            </a:r>
            <a:r>
              <a:rPr lang="hu-HU" dirty="0" smtClean="0"/>
              <a:t> (OS) </a:t>
            </a:r>
            <a:r>
              <a:rPr lang="hu-HU" dirty="0" err="1" smtClean="0"/>
              <a:t>fingerprinting</a:t>
            </a:r>
            <a:r>
              <a:rPr lang="hu-HU" dirty="0" smtClean="0"/>
              <a:t>, service </a:t>
            </a:r>
            <a:r>
              <a:rPr lang="hu-HU" dirty="0" err="1" smtClean="0"/>
              <a:t>fingerprinting</a:t>
            </a:r>
            <a:r>
              <a:rPr lang="hu-HU" dirty="0" smtClean="0"/>
              <a:t>, …</a:t>
            </a:r>
          </a:p>
          <a:p>
            <a:endParaRPr lang="hu-HU" dirty="0" smtClean="0"/>
          </a:p>
          <a:p>
            <a:r>
              <a:rPr lang="hu-HU" dirty="0" err="1" smtClean="0"/>
              <a:t>nmap</a:t>
            </a:r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Felderítés – „</a:t>
            </a:r>
            <a:r>
              <a:rPr lang="hu-HU" dirty="0" err="1" smtClean="0"/>
              <a:t>credential-less</a:t>
            </a:r>
            <a:r>
              <a:rPr lang="hu-HU" dirty="0" smtClean="0"/>
              <a:t>”, passzív (3)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hálózati forgalom „lehallgatása”</a:t>
            </a:r>
          </a:p>
          <a:p>
            <a:pPr lvl="1"/>
            <a:r>
              <a:rPr lang="hu-HU" dirty="0" err="1" smtClean="0"/>
              <a:t>Wireshark</a:t>
            </a:r>
            <a:endParaRPr lang="hu-HU" dirty="0" smtClean="0"/>
          </a:p>
          <a:p>
            <a:pPr lvl="1"/>
            <a:r>
              <a:rPr lang="hu-HU" dirty="0" smtClean="0"/>
              <a:t>Mély protokoll-analízis (</a:t>
            </a:r>
            <a:r>
              <a:rPr lang="hu-HU" dirty="0" err="1" smtClean="0"/>
              <a:t>deep</a:t>
            </a:r>
            <a:r>
              <a:rPr lang="hu-HU" dirty="0" smtClean="0"/>
              <a:t> </a:t>
            </a:r>
            <a:r>
              <a:rPr lang="hu-HU" dirty="0" err="1" smtClean="0"/>
              <a:t>inspection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Kapcsolt Etherneten?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hálózati elemeken belüli forgalom-megfigyelés</a:t>
            </a:r>
          </a:p>
          <a:p>
            <a:pPr lvl="1"/>
            <a:r>
              <a:rPr lang="hu-HU" dirty="0" smtClean="0"/>
              <a:t>IP szint: </a:t>
            </a:r>
            <a:r>
              <a:rPr lang="hu-HU" dirty="0" err="1" smtClean="0"/>
              <a:t>NetFlow</a:t>
            </a:r>
            <a:r>
              <a:rPr lang="hu-HU" dirty="0" smtClean="0"/>
              <a:t> </a:t>
            </a:r>
          </a:p>
          <a:p>
            <a:pPr lvl="2"/>
            <a:r>
              <a:rPr lang="hu-HU" dirty="0" smtClean="0"/>
              <a:t>szabvány: IP Flow </a:t>
            </a:r>
            <a:r>
              <a:rPr lang="hu-HU" dirty="0" err="1" smtClean="0"/>
              <a:t>Information</a:t>
            </a:r>
            <a:r>
              <a:rPr lang="hu-HU" dirty="0" smtClean="0"/>
              <a:t> </a:t>
            </a:r>
            <a:r>
              <a:rPr lang="hu-HU" dirty="0" err="1" smtClean="0"/>
              <a:t>eXport</a:t>
            </a:r>
            <a:r>
              <a:rPr lang="hu-HU" dirty="0" smtClean="0"/>
              <a:t>, IPFIX (RFC5101/5102)</a:t>
            </a:r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Klasszikusan egy „flow” ~: </a:t>
            </a:r>
          </a:p>
          <a:p>
            <a:pPr lvl="1">
              <a:buNone/>
            </a:pPr>
            <a:r>
              <a:rPr lang="hu-HU" dirty="0" smtClean="0"/>
              <a:t>	{</a:t>
            </a:r>
            <a:r>
              <a:rPr lang="hu-HU" dirty="0" err="1" smtClean="0"/>
              <a:t>source</a:t>
            </a:r>
            <a:r>
              <a:rPr lang="hu-HU" dirty="0" smtClean="0"/>
              <a:t> | </a:t>
            </a:r>
            <a:r>
              <a:rPr lang="hu-HU" dirty="0" err="1" smtClean="0"/>
              <a:t>dest</a:t>
            </a:r>
            <a:r>
              <a:rPr lang="hu-HU" dirty="0" smtClean="0"/>
              <a:t>}, {IP | port}, </a:t>
            </a:r>
            <a:r>
              <a:rPr lang="hu-HU" dirty="0" err="1" smtClean="0"/>
              <a:t>ingress</a:t>
            </a:r>
            <a:r>
              <a:rPr lang="hu-HU" dirty="0" smtClean="0"/>
              <a:t> </a:t>
            </a:r>
            <a:r>
              <a:rPr lang="hu-HU" dirty="0" err="1" smtClean="0"/>
              <a:t>if</a:t>
            </a:r>
            <a:r>
              <a:rPr lang="hu-HU" dirty="0" smtClean="0"/>
              <a:t>, IP </a:t>
            </a:r>
            <a:r>
              <a:rPr lang="hu-HU" dirty="0" err="1" smtClean="0"/>
              <a:t>ToS</a:t>
            </a:r>
            <a:endParaRPr lang="hu-HU" dirty="0" smtClean="0"/>
          </a:p>
          <a:p>
            <a:pPr lvl="1"/>
            <a:endParaRPr lang="hu-HU" dirty="0" smtClean="0"/>
          </a:p>
          <a:p>
            <a:pPr lvl="1"/>
            <a:r>
              <a:rPr lang="hu-HU" dirty="0" err="1" smtClean="0"/>
              <a:t>Router</a:t>
            </a:r>
            <a:r>
              <a:rPr lang="hu-HU" dirty="0" smtClean="0"/>
              <a:t>: flow </a:t>
            </a:r>
            <a:r>
              <a:rPr lang="hu-HU" dirty="0" err="1" smtClean="0"/>
              <a:t>record-okat</a:t>
            </a:r>
            <a:r>
              <a:rPr lang="hu-HU" dirty="0" smtClean="0"/>
              <a:t> ad ki</a:t>
            </a:r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„Deep (</a:t>
            </a:r>
            <a:r>
              <a:rPr lang="hu-HU" dirty="0" err="1" smtClean="0"/>
              <a:t>packet</a:t>
            </a:r>
            <a:r>
              <a:rPr lang="hu-HU" dirty="0" smtClean="0"/>
              <a:t>) </a:t>
            </a:r>
            <a:r>
              <a:rPr lang="hu-HU" dirty="0" err="1" smtClean="0"/>
              <a:t>inspection</a:t>
            </a:r>
            <a:r>
              <a:rPr lang="hu-HU" dirty="0" smtClean="0"/>
              <a:t>” is létezik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nmap</a:t>
            </a:r>
            <a:endParaRPr lang="hu-HU" dirty="0"/>
          </a:p>
        </p:txBody>
      </p:sp>
      <p:pic>
        <p:nvPicPr>
          <p:cNvPr id="1034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685926"/>
            <a:ext cx="9144032" cy="38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Demo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nmap</a:t>
            </a:r>
            <a:r>
              <a:rPr lang="hu-HU" dirty="0" smtClean="0"/>
              <a:t> GUI</a:t>
            </a:r>
          </a:p>
          <a:p>
            <a:r>
              <a:rPr lang="hu-HU" dirty="0" err="1" smtClean="0"/>
              <a:t>scan</a:t>
            </a:r>
            <a:endParaRPr lang="hu-HU" dirty="0" smtClean="0"/>
          </a:p>
          <a:p>
            <a:pPr lvl="1"/>
            <a:r>
              <a:rPr lang="hu-HU" dirty="0" smtClean="0"/>
              <a:t>Windows </a:t>
            </a:r>
            <a:r>
              <a:rPr lang="hu-HU" dirty="0" smtClean="0">
                <a:sym typeface="Wingdings" pitchFamily="2" charset="2"/>
              </a:rPr>
              <a:t> </a:t>
            </a:r>
            <a:r>
              <a:rPr lang="hu-HU" dirty="0" err="1" smtClean="0"/>
              <a:t>stock</a:t>
            </a:r>
            <a:r>
              <a:rPr lang="hu-HU" dirty="0" smtClean="0"/>
              <a:t> </a:t>
            </a:r>
            <a:r>
              <a:rPr lang="hu-HU" dirty="0" err="1" smtClean="0"/>
              <a:t>Ubuntu</a:t>
            </a:r>
            <a:endParaRPr lang="hu-HU" dirty="0" smtClean="0"/>
          </a:p>
          <a:p>
            <a:pPr lvl="1"/>
            <a:r>
              <a:rPr lang="hu-HU" dirty="0" smtClean="0"/>
              <a:t>Windows </a:t>
            </a:r>
            <a:r>
              <a:rPr lang="hu-HU" dirty="0" smtClean="0">
                <a:sym typeface="Wingdings" pitchFamily="2" charset="2"/>
              </a:rPr>
              <a:t> </a:t>
            </a:r>
            <a:r>
              <a:rPr lang="hu-HU" dirty="0" err="1" smtClean="0"/>
              <a:t>Ubuntu</a:t>
            </a:r>
            <a:r>
              <a:rPr lang="hu-HU" dirty="0" smtClean="0"/>
              <a:t> + </a:t>
            </a:r>
            <a:r>
              <a:rPr lang="hu-HU" dirty="0" err="1" smtClean="0"/>
              <a:t>Apache</a:t>
            </a:r>
            <a:endParaRPr lang="hu-HU" dirty="0" smtClean="0"/>
          </a:p>
          <a:p>
            <a:pPr lvl="1"/>
            <a:r>
              <a:rPr lang="hu-HU" dirty="0" err="1" smtClean="0"/>
              <a:t>Ubuntu</a:t>
            </a:r>
            <a:r>
              <a:rPr lang="hu-HU" dirty="0" smtClean="0"/>
              <a:t> </a:t>
            </a:r>
            <a:r>
              <a:rPr lang="hu-HU" dirty="0" smtClean="0">
                <a:sym typeface="Wingdings" pitchFamily="2" charset="2"/>
              </a:rPr>
              <a:t> Windows </a:t>
            </a:r>
            <a:r>
              <a:rPr lang="hu-HU" dirty="0" err="1" smtClean="0">
                <a:sym typeface="Wingdings" pitchFamily="2" charset="2"/>
              </a:rPr>
              <a:t>with</a:t>
            </a:r>
            <a:r>
              <a:rPr lang="hu-HU" dirty="0" smtClean="0">
                <a:sym typeface="Wingdings" pitchFamily="2" charset="2"/>
              </a:rPr>
              <a:t> FW</a:t>
            </a:r>
          </a:p>
          <a:p>
            <a:pPr lvl="1"/>
            <a:r>
              <a:rPr lang="hu-HU" dirty="0" err="1" smtClean="0">
                <a:sym typeface="Wingdings" pitchFamily="2" charset="2"/>
              </a:rPr>
              <a:t>Ubuntu</a:t>
            </a:r>
            <a:r>
              <a:rPr lang="hu-HU" dirty="0" smtClean="0">
                <a:sym typeface="Wingdings" pitchFamily="2" charset="2"/>
              </a:rPr>
              <a:t>  Windows w/o FW</a:t>
            </a:r>
          </a:p>
          <a:p>
            <a:pPr lvl="1"/>
            <a:endParaRPr lang="hu-HU" dirty="0" smtClean="0">
              <a:sym typeface="Wingdings" pitchFamily="2" charset="2"/>
            </a:endParaRPr>
          </a:p>
          <a:p>
            <a:r>
              <a:rPr lang="hu-HU" b="1" dirty="0" smtClean="0">
                <a:solidFill>
                  <a:srgbClr val="FF0000"/>
                </a:solidFill>
                <a:sym typeface="Wingdings" pitchFamily="2" charset="2"/>
              </a:rPr>
              <a:t>Idegen hálózatban/eszközökön támadásnak minősül!</a:t>
            </a:r>
            <a:endParaRPr lang="hu-HU" b="1" dirty="0" smtClean="0">
              <a:solidFill>
                <a:srgbClr val="FF0000"/>
              </a:solidFill>
            </a:endParaRPr>
          </a:p>
          <a:p>
            <a:pPr lvl="1"/>
            <a:endParaRPr lang="hu-HU" dirty="0" smtClean="0"/>
          </a:p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err="1" smtClean="0"/>
              <a:t>nmap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Központi konfiguráció-menedzsment adatbázis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Hol tároljuk az adatokat?</a:t>
            </a:r>
          </a:p>
          <a:p>
            <a:pPr lvl="1"/>
            <a:r>
              <a:rPr lang="hu-HU" dirty="0" smtClean="0"/>
              <a:t>Hálózatmenedzsment eszköz</a:t>
            </a:r>
          </a:p>
          <a:p>
            <a:pPr lvl="1"/>
            <a:r>
              <a:rPr lang="hu-HU" dirty="0" smtClean="0"/>
              <a:t>Szoftverterítő és –karbantartó megoldás</a:t>
            </a:r>
          </a:p>
          <a:p>
            <a:pPr lvl="1"/>
            <a:r>
              <a:rPr lang="hu-HU" dirty="0" smtClean="0"/>
              <a:t>Hardver leltár</a:t>
            </a:r>
          </a:p>
          <a:p>
            <a:pPr lvl="1"/>
            <a:r>
              <a:rPr lang="hu-HU" dirty="0" err="1" smtClean="0"/>
              <a:t>Licenszkövető</a:t>
            </a:r>
            <a:r>
              <a:rPr lang="hu-HU" dirty="0" smtClean="0"/>
              <a:t> rendszer</a:t>
            </a:r>
          </a:p>
          <a:p>
            <a:pPr lvl="1"/>
            <a:r>
              <a:rPr lang="hu-HU" dirty="0" smtClean="0"/>
              <a:t>Szolgáltatási szint menedzsment rendszer</a:t>
            </a:r>
          </a:p>
          <a:p>
            <a:pPr lvl="1"/>
            <a:r>
              <a:rPr lang="hu-HU" dirty="0" smtClean="0"/>
              <a:t>…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Így viszont: </a:t>
            </a:r>
          </a:p>
          <a:p>
            <a:pPr lvl="1"/>
            <a:r>
              <a:rPr lang="hu-HU" dirty="0" smtClean="0"/>
              <a:t>Nincsenek „menedzsment silók” közötti relációk</a:t>
            </a:r>
          </a:p>
          <a:p>
            <a:pPr lvl="1"/>
            <a:r>
              <a:rPr lang="hu-HU" dirty="0" smtClean="0"/>
              <a:t>Tipikus IT menedzsment folyamatok: több forrásból adat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Linux/UNIX </a:t>
            </a:r>
            <a:r>
              <a:rPr lang="hu-HU" dirty="0" err="1" smtClean="0"/>
              <a:t>hosztbázisú</a:t>
            </a:r>
            <a:r>
              <a:rPr lang="hu-HU" dirty="0" smtClean="0"/>
              <a:t> felderítés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SNMP/CIMOM/Advanced </a:t>
            </a:r>
            <a:r>
              <a:rPr lang="hu-HU" dirty="0" err="1" smtClean="0"/>
              <a:t>Package</a:t>
            </a:r>
            <a:r>
              <a:rPr lang="hu-HU" dirty="0" smtClean="0"/>
              <a:t> </a:t>
            </a:r>
            <a:r>
              <a:rPr lang="hu-HU" dirty="0" err="1" smtClean="0"/>
              <a:t>Tool</a:t>
            </a:r>
            <a:r>
              <a:rPr lang="hu-HU" dirty="0" smtClean="0"/>
              <a:t>/…:</a:t>
            </a:r>
          </a:p>
          <a:p>
            <a:pPr lvl="1"/>
            <a:r>
              <a:rPr lang="hu-HU" dirty="0" smtClean="0"/>
              <a:t>Igen sok terület valójában jól lefedett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Problematikus terület: folyamatok/szolgáltatások belső függőségei (IPC!)</a:t>
            </a:r>
          </a:p>
          <a:p>
            <a:pPr lvl="1"/>
            <a:r>
              <a:rPr lang="hu-HU" dirty="0" smtClean="0"/>
              <a:t>File</a:t>
            </a:r>
          </a:p>
          <a:p>
            <a:pPr lvl="1"/>
            <a:r>
              <a:rPr lang="hu-HU" dirty="0" err="1" smtClean="0"/>
              <a:t>Signal</a:t>
            </a:r>
            <a:endParaRPr lang="hu-HU" dirty="0" smtClean="0"/>
          </a:p>
          <a:p>
            <a:pPr lvl="1"/>
            <a:r>
              <a:rPr lang="hu-HU" dirty="0" err="1" smtClean="0"/>
              <a:t>Socket</a:t>
            </a:r>
            <a:endParaRPr lang="hu-HU" dirty="0" smtClean="0"/>
          </a:p>
          <a:p>
            <a:pPr lvl="1"/>
            <a:r>
              <a:rPr lang="hu-HU" dirty="0" err="1" smtClean="0"/>
              <a:t>Message</a:t>
            </a:r>
            <a:r>
              <a:rPr lang="hu-HU" dirty="0" smtClean="0"/>
              <a:t> </a:t>
            </a:r>
            <a:r>
              <a:rPr lang="hu-HU" dirty="0" err="1" smtClean="0"/>
              <a:t>queue</a:t>
            </a:r>
            <a:endParaRPr lang="hu-HU" dirty="0" smtClean="0"/>
          </a:p>
          <a:p>
            <a:pPr lvl="1"/>
            <a:r>
              <a:rPr lang="hu-HU" dirty="0" err="1" smtClean="0"/>
              <a:t>Pipe</a:t>
            </a:r>
            <a:endParaRPr lang="hu-HU" dirty="0" smtClean="0"/>
          </a:p>
          <a:p>
            <a:pPr lvl="1"/>
            <a:r>
              <a:rPr lang="hu-HU" dirty="0" err="1" smtClean="0"/>
              <a:t>Shared</a:t>
            </a:r>
            <a:r>
              <a:rPr lang="hu-HU" dirty="0" smtClean="0"/>
              <a:t> </a:t>
            </a:r>
            <a:r>
              <a:rPr lang="hu-HU" dirty="0" err="1" smtClean="0"/>
              <a:t>memory</a:t>
            </a:r>
            <a:endParaRPr lang="hu-HU" dirty="0" smtClean="0"/>
          </a:p>
          <a:p>
            <a:pPr lvl="1"/>
            <a:r>
              <a:rPr lang="hu-HU" dirty="0" smtClean="0"/>
              <a:t>…</a:t>
            </a:r>
          </a:p>
          <a:p>
            <a:endParaRPr lang="hu-HU" dirty="0" smtClean="0"/>
          </a:p>
          <a:p>
            <a:r>
              <a:rPr lang="hu-HU" dirty="0" smtClean="0"/>
              <a:t>Problematikus terület: távoli „kliens” és „szerver” összekapcsolása</a:t>
            </a:r>
          </a:p>
          <a:p>
            <a:pPr lvl="1"/>
            <a:r>
              <a:rPr lang="hu-HU" dirty="0" smtClean="0"/>
              <a:t>TCP szintig: </a:t>
            </a:r>
            <a:r>
              <a:rPr lang="hu-HU" dirty="0" err="1" smtClean="0"/>
              <a:t>lsof</a:t>
            </a:r>
            <a:r>
              <a:rPr lang="hu-HU" dirty="0" smtClean="0"/>
              <a:t>, </a:t>
            </a:r>
            <a:r>
              <a:rPr lang="hu-HU" dirty="0" err="1" smtClean="0"/>
              <a:t>netstat</a:t>
            </a:r>
            <a:r>
              <a:rPr lang="hu-HU" dirty="0" smtClean="0"/>
              <a:t>, …</a:t>
            </a:r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Infrastruktúra-felderítés: motiváció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2"/>
            <a:ext cx="7093452" cy="5529321"/>
          </a:xfrm>
        </p:spPr>
        <p:txBody>
          <a:bodyPr/>
          <a:lstStyle/>
          <a:p>
            <a:r>
              <a:rPr lang="hu-HU" dirty="0" smtClean="0"/>
              <a:t>Miért kellene felderítenünk azt, amit ismerünk?</a:t>
            </a:r>
          </a:p>
          <a:p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113" y="1897738"/>
            <a:ext cx="7334279" cy="453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efelé nyíl 10"/>
          <p:cNvSpPr/>
          <p:nvPr/>
        </p:nvSpPr>
        <p:spPr>
          <a:xfrm>
            <a:off x="7812360" y="1124744"/>
            <a:ext cx="484632" cy="4176464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Lekerekített téglalap 11"/>
          <p:cNvSpPr/>
          <p:nvPr/>
        </p:nvSpPr>
        <p:spPr>
          <a:xfrm>
            <a:off x="251520" y="5877272"/>
            <a:ext cx="4536504" cy="483536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IP szintű hálózati topológia?</a:t>
            </a:r>
            <a:endParaRPr lang="hu-HU" sz="2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Központi konfiguráció-menedzsment adatbázis</a:t>
            </a:r>
            <a:endParaRPr lang="hu-H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94680"/>
            <a:ext cx="9010053" cy="527062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331640" y="3933056"/>
            <a:ext cx="6529387" cy="722312"/>
          </a:xfrm>
          <a:prstGeom prst="rect">
            <a:avLst/>
          </a:prstGeom>
          <a:noFill/>
          <a:ln w="25400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Konfigurációs elemek (ITIL v3)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 </a:t>
            </a:r>
            <a:r>
              <a:rPr lang="hu-HU" i="1" dirty="0" smtClean="0"/>
              <a:t>konfigurációs elemek </a:t>
            </a:r>
            <a:r>
              <a:rPr lang="hu-HU" dirty="0" smtClean="0"/>
              <a:t>(</a:t>
            </a:r>
            <a:r>
              <a:rPr lang="hu-HU" i="1" dirty="0" err="1" smtClean="0">
                <a:solidFill>
                  <a:srgbClr val="FF0000"/>
                </a:solidFill>
              </a:rPr>
              <a:t>Configuration</a:t>
            </a:r>
            <a:r>
              <a:rPr lang="hu-HU" i="1" dirty="0" smtClean="0"/>
              <a:t> </a:t>
            </a:r>
            <a:r>
              <a:rPr lang="hu-HU" i="1" dirty="0" err="1" smtClean="0">
                <a:solidFill>
                  <a:srgbClr val="FF0000"/>
                </a:solidFill>
              </a:rPr>
              <a:t>Item</a:t>
            </a:r>
            <a:r>
              <a:rPr lang="hu-HU" i="1" dirty="0" smtClean="0"/>
              <a:t>,</a:t>
            </a:r>
            <a:r>
              <a:rPr lang="hu-HU" i="1" dirty="0" smtClean="0">
                <a:solidFill>
                  <a:srgbClr val="FF0000"/>
                </a:solidFill>
              </a:rPr>
              <a:t> CI</a:t>
            </a:r>
            <a:r>
              <a:rPr lang="hu-HU" dirty="0" smtClean="0"/>
              <a:t>) olyan (rendszer)komponensek, melyek menedzselése szükséges valamely IT szolgáltatás nyújtásához. </a:t>
            </a:r>
            <a:r>
              <a:rPr lang="hu-HU" i="1" dirty="0" smtClean="0"/>
              <a:t>[…]</a:t>
            </a:r>
          </a:p>
          <a:p>
            <a:endParaRPr lang="hu-HU" dirty="0" smtClean="0"/>
          </a:p>
          <a:p>
            <a:r>
              <a:rPr lang="hu-HU" dirty="0" smtClean="0"/>
              <a:t>Tipikusan </a:t>
            </a:r>
            <a:r>
              <a:rPr lang="hu-HU" dirty="0" err="1" smtClean="0"/>
              <a:t>CI-ként</a:t>
            </a:r>
            <a:r>
              <a:rPr lang="hu-HU" dirty="0" smtClean="0"/>
              <a:t> kezelt rendszerelemek:</a:t>
            </a:r>
          </a:p>
          <a:p>
            <a:pPr lvl="1"/>
            <a:r>
              <a:rPr lang="hu-HU" dirty="0" smtClean="0"/>
              <a:t>IT szolgáltatások</a:t>
            </a:r>
          </a:p>
          <a:p>
            <a:pPr lvl="1"/>
            <a:r>
              <a:rPr lang="hu-HU" dirty="0" smtClean="0"/>
              <a:t>Hardver, szoftver</a:t>
            </a:r>
          </a:p>
          <a:p>
            <a:pPr lvl="1"/>
            <a:r>
              <a:rPr lang="hu-HU" dirty="0" smtClean="0"/>
              <a:t>Épületek, emberi erőforrások</a:t>
            </a:r>
          </a:p>
          <a:p>
            <a:pPr lvl="1"/>
            <a:r>
              <a:rPr lang="hu-HU" dirty="0" smtClean="0"/>
              <a:t>Formális dokumentáció (folyamatok, </a:t>
            </a:r>
            <a:r>
              <a:rPr lang="hu-HU" dirty="0" err="1" smtClean="0"/>
              <a:t>SLA-k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Folyamat-adatok (incidensek, problémák)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CMDB (ITIL v3)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u-HU" i="1" dirty="0" smtClean="0"/>
          </a:p>
          <a:p>
            <a:r>
              <a:rPr lang="hu-HU" i="1" dirty="0" smtClean="0"/>
              <a:t>Központosított</a:t>
            </a:r>
            <a:r>
              <a:rPr lang="hu-HU" dirty="0" smtClean="0"/>
              <a:t> „adatbázis” ami </a:t>
            </a:r>
            <a:r>
              <a:rPr lang="hu-HU" i="1" dirty="0" err="1" smtClean="0">
                <a:solidFill>
                  <a:srgbClr val="FF0000"/>
                </a:solidFill>
              </a:rPr>
              <a:t>CI</a:t>
            </a:r>
            <a:r>
              <a:rPr lang="hu-HU" dirty="0" err="1" smtClean="0"/>
              <a:t>-k</a:t>
            </a:r>
            <a:r>
              <a:rPr lang="hu-HU" dirty="0" smtClean="0"/>
              <a:t> </a:t>
            </a:r>
            <a:r>
              <a:rPr lang="hu-HU" i="1" dirty="0" smtClean="0">
                <a:solidFill>
                  <a:srgbClr val="FF0000"/>
                </a:solidFill>
              </a:rPr>
              <a:t>attribútumait</a:t>
            </a:r>
            <a:r>
              <a:rPr lang="hu-HU" dirty="0" smtClean="0"/>
              <a:t> és azok más </a:t>
            </a:r>
            <a:r>
              <a:rPr lang="hu-HU" dirty="0" err="1" smtClean="0"/>
              <a:t>CI-kkel</a:t>
            </a:r>
            <a:r>
              <a:rPr lang="hu-HU" dirty="0" smtClean="0"/>
              <a:t> való </a:t>
            </a:r>
            <a:r>
              <a:rPr lang="hu-HU" i="1" dirty="0" smtClean="0">
                <a:solidFill>
                  <a:srgbClr val="FF0000"/>
                </a:solidFill>
              </a:rPr>
              <a:t>kapcsolatait</a:t>
            </a:r>
            <a:r>
              <a:rPr lang="hu-HU" dirty="0" smtClean="0"/>
              <a:t> tárolja.</a:t>
            </a:r>
          </a:p>
          <a:p>
            <a:endParaRPr lang="hu-HU" i="1" dirty="0" smtClean="0">
              <a:solidFill>
                <a:srgbClr val="FF0000"/>
              </a:solidFill>
            </a:endParaRPr>
          </a:p>
          <a:p>
            <a:r>
              <a:rPr lang="hu-HU" dirty="0" smtClean="0"/>
              <a:t>Megjegyzések</a:t>
            </a:r>
          </a:p>
          <a:p>
            <a:pPr lvl="1"/>
            <a:r>
              <a:rPr lang="hu-HU" dirty="0" smtClean="0"/>
              <a:t>az ITIL alapvetően még mindig folyamat-gyűjtemény</a:t>
            </a:r>
          </a:p>
          <a:p>
            <a:pPr lvl="1"/>
            <a:r>
              <a:rPr lang="hu-HU" dirty="0" smtClean="0"/>
              <a:t>A definíció inkább funkcionális igény, mint specifikáció</a:t>
            </a:r>
          </a:p>
          <a:p>
            <a:pPr lvl="1"/>
            <a:r>
              <a:rPr lang="hu-HU" dirty="0" smtClean="0"/>
              <a:t>Általában relációs vagy OO technológia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</p:txBody>
      </p:sp>
      <p:sp>
        <p:nvSpPr>
          <p:cNvPr id="4" name="Lekerekített téglalap 3"/>
          <p:cNvSpPr/>
          <p:nvPr/>
        </p:nvSpPr>
        <p:spPr>
          <a:xfrm>
            <a:off x="611560" y="5445224"/>
            <a:ext cx="7776864" cy="864096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dirty="0" smtClean="0">
                <a:solidFill>
                  <a:schemeClr val="bg1"/>
                </a:solidFill>
              </a:rPr>
              <a:t>Figyelem: ez egy egyszerűsített definíció</a:t>
            </a:r>
          </a:p>
          <a:p>
            <a:pPr marL="457200" indent="-457200" algn="ctr"/>
            <a:r>
              <a:rPr lang="hu-HU" sz="2400" dirty="0" smtClean="0">
                <a:solidFill>
                  <a:schemeClr val="bg1"/>
                </a:solidFill>
              </a:rPr>
              <a:t>(kimaradt pl. : CMS, CR, életciklus)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ITIL CMDB</a:t>
            </a:r>
            <a:endParaRPr lang="hu-H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1006475"/>
            <a:ext cx="6932613" cy="532606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153988" y="6502400"/>
            <a:ext cx="1006475" cy="320675"/>
          </a:xfrm>
          <a:prstGeom prst="rect">
            <a:avLst/>
          </a:prstGeom>
        </p:spPr>
        <p:txBody>
          <a:bodyPr/>
          <a:lstStyle/>
          <a:p>
            <a:fld id="{123DA44E-B401-4C64-B678-B30AD90FFEC2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33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Általános </a:t>
            </a:r>
            <a:r>
              <a:rPr lang="hu-HU" dirty="0" smtClean="0"/>
              <a:t>követelmények (Gartner)</a:t>
            </a:r>
            <a:endParaRPr lang="en-US" dirty="0"/>
          </a:p>
        </p:txBody>
      </p:sp>
      <p:sp>
        <p:nvSpPr>
          <p:cNvPr id="33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61951"/>
            <a:ext cx="8194675" cy="4859337"/>
          </a:xfrm>
          <a:noFill/>
          <a:ln/>
        </p:spPr>
        <p:txBody>
          <a:bodyPr>
            <a:normAutofit/>
          </a:bodyPr>
          <a:lstStyle/>
          <a:p>
            <a:endParaRPr lang="hu-HU" sz="2800" dirty="0"/>
          </a:p>
          <a:p>
            <a:pPr algn="ctr">
              <a:buFont typeface="Wingdings" pitchFamily="2" charset="2"/>
              <a:buNone/>
            </a:pPr>
            <a:r>
              <a:rPr lang="hu-HU" sz="2800" b="1" dirty="0" err="1"/>
              <a:t>Federation</a:t>
            </a:r>
            <a:r>
              <a:rPr lang="hu-HU" sz="2800" b="1" dirty="0"/>
              <a:t> – adatbázisok federációja</a:t>
            </a:r>
          </a:p>
          <a:p>
            <a:pPr algn="ctr">
              <a:buFont typeface="Wingdings" pitchFamily="2" charset="2"/>
              <a:buNone/>
            </a:pPr>
            <a:endParaRPr lang="hu-HU" sz="2800" b="1" dirty="0"/>
          </a:p>
          <a:p>
            <a:pPr algn="ctr">
              <a:buFont typeface="Wingdings" pitchFamily="2" charset="2"/>
              <a:buNone/>
            </a:pPr>
            <a:r>
              <a:rPr lang="hu-HU" sz="2800" b="1" dirty="0" err="1"/>
              <a:t>Reconciliation</a:t>
            </a:r>
            <a:r>
              <a:rPr lang="hu-HU" sz="2800" b="1" dirty="0"/>
              <a:t> – adatforrások </a:t>
            </a:r>
            <a:r>
              <a:rPr lang="hu-HU" sz="2800" b="1" dirty="0" smtClean="0"/>
              <a:t>„kibékítése”</a:t>
            </a:r>
          </a:p>
          <a:p>
            <a:pPr algn="ctr">
              <a:buFont typeface="Wingdings" pitchFamily="2" charset="2"/>
              <a:buNone/>
            </a:pPr>
            <a:r>
              <a:rPr lang="hu-HU" sz="2800" b="1" dirty="0" smtClean="0"/>
              <a:t>(adategyeztetés)</a:t>
            </a:r>
            <a:endParaRPr lang="hu-HU" sz="2800" b="1" dirty="0"/>
          </a:p>
          <a:p>
            <a:pPr algn="ctr">
              <a:buFont typeface="Wingdings" pitchFamily="2" charset="2"/>
              <a:buNone/>
            </a:pPr>
            <a:endParaRPr lang="hu-HU" sz="2800" b="1" dirty="0"/>
          </a:p>
          <a:p>
            <a:pPr algn="ctr">
              <a:buFont typeface="Wingdings" pitchFamily="2" charset="2"/>
              <a:buNone/>
            </a:pPr>
            <a:r>
              <a:rPr lang="hu-HU" sz="2800" b="1" dirty="0" err="1"/>
              <a:t>Synchronization</a:t>
            </a:r>
            <a:r>
              <a:rPr lang="hu-HU" sz="2800" b="1" dirty="0"/>
              <a:t> – </a:t>
            </a:r>
            <a:r>
              <a:rPr lang="hu-HU" sz="2800" b="1" dirty="0" err="1"/>
              <a:t>szinkronizáció</a:t>
            </a:r>
            <a:endParaRPr lang="hu-HU" sz="2800" b="1" dirty="0"/>
          </a:p>
          <a:p>
            <a:pPr algn="ctr">
              <a:buFont typeface="Wingdings" pitchFamily="2" charset="2"/>
              <a:buNone/>
            </a:pPr>
            <a:endParaRPr lang="hu-HU" sz="2800" b="1" dirty="0"/>
          </a:p>
          <a:p>
            <a:pPr algn="ctr">
              <a:buFont typeface="Wingdings" pitchFamily="2" charset="2"/>
              <a:buNone/>
            </a:pPr>
            <a:r>
              <a:rPr lang="hu-HU" sz="2800" b="1" dirty="0" err="1"/>
              <a:t>Mapping</a:t>
            </a:r>
            <a:r>
              <a:rPr lang="hu-HU" sz="2800" b="1" dirty="0"/>
              <a:t> and </a:t>
            </a:r>
            <a:r>
              <a:rPr lang="hu-HU" sz="2800" b="1" dirty="0" err="1"/>
              <a:t>Visualization</a:t>
            </a:r>
            <a:r>
              <a:rPr lang="hu-HU" sz="2800" b="1" dirty="0"/>
              <a:t> – leképezés és vizualizáció</a:t>
            </a:r>
            <a:endParaRPr lang="en-U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Federáció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764704"/>
            <a:ext cx="8605620" cy="2067711"/>
          </a:xfrm>
        </p:spPr>
        <p:txBody>
          <a:bodyPr>
            <a:normAutofit fontScale="92500"/>
          </a:bodyPr>
          <a:lstStyle/>
          <a:p>
            <a:r>
              <a:rPr lang="hu-HU" dirty="0" err="1" smtClean="0"/>
              <a:t>Federált</a:t>
            </a:r>
            <a:r>
              <a:rPr lang="hu-HU" dirty="0" smtClean="0"/>
              <a:t> CMDB</a:t>
            </a:r>
          </a:p>
          <a:p>
            <a:pPr lvl="1"/>
            <a:r>
              <a:rPr lang="hu-HU" dirty="0" smtClean="0"/>
              <a:t>„</a:t>
            </a:r>
            <a:r>
              <a:rPr lang="hu-HU" i="1" dirty="0" smtClean="0">
                <a:solidFill>
                  <a:srgbClr val="FF0000"/>
                </a:solidFill>
              </a:rPr>
              <a:t>Management Data </a:t>
            </a:r>
            <a:r>
              <a:rPr lang="hu-HU" i="1" dirty="0" err="1" smtClean="0">
                <a:solidFill>
                  <a:srgbClr val="FF0000"/>
                </a:solidFill>
              </a:rPr>
              <a:t>Repository</a:t>
            </a:r>
            <a:r>
              <a:rPr lang="hu-HU" dirty="0" smtClean="0"/>
              <a:t>”</a:t>
            </a:r>
            <a:r>
              <a:rPr lang="hu-HU" dirty="0" err="1" smtClean="0"/>
              <a:t>-k</a:t>
            </a:r>
            <a:r>
              <a:rPr lang="hu-HU" dirty="0" smtClean="0"/>
              <a:t> (</a:t>
            </a:r>
            <a:r>
              <a:rPr lang="hu-HU" i="1" dirty="0" smtClean="0">
                <a:solidFill>
                  <a:srgbClr val="FF0000"/>
                </a:solidFill>
              </a:rPr>
              <a:t>MDR</a:t>
            </a:r>
            <a:r>
              <a:rPr lang="hu-HU" dirty="0" smtClean="0"/>
              <a:t>) kombinációja</a:t>
            </a:r>
          </a:p>
          <a:p>
            <a:pPr lvl="1"/>
            <a:r>
              <a:rPr lang="hu-HU" dirty="0" smtClean="0"/>
              <a:t>legalább egy </a:t>
            </a:r>
            <a:r>
              <a:rPr lang="hu-HU" dirty="0" err="1" smtClean="0"/>
              <a:t>federálja</a:t>
            </a:r>
            <a:r>
              <a:rPr lang="hu-HU" dirty="0" smtClean="0"/>
              <a:t> a többit</a:t>
            </a:r>
          </a:p>
          <a:p>
            <a:pPr lvl="1"/>
            <a:r>
              <a:rPr lang="hu-HU" dirty="0" smtClean="0"/>
              <a:t>menedzsment adatok </a:t>
            </a:r>
            <a:r>
              <a:rPr lang="hu-HU" dirty="0" err="1" smtClean="0"/>
              <a:t>aggregált</a:t>
            </a:r>
            <a:r>
              <a:rPr lang="hu-HU" dirty="0" smtClean="0"/>
              <a:t> nézete</a:t>
            </a:r>
            <a:endParaRPr lang="hu-H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28191" y="2925911"/>
            <a:ext cx="5436097" cy="3527425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5652120" y="3068960"/>
            <a:ext cx="3240360" cy="165618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hu-HU" sz="2400" dirty="0" smtClean="0">
                <a:solidFill>
                  <a:schemeClr val="bg1"/>
                </a:solidFill>
              </a:rPr>
              <a:t>Federáció: az „</a:t>
            </a:r>
            <a:r>
              <a:rPr lang="hu-HU" sz="2400" dirty="0" err="1" smtClean="0">
                <a:solidFill>
                  <a:schemeClr val="bg1"/>
                </a:solidFill>
              </a:rPr>
              <a:t>Extract-Transform-Load</a:t>
            </a:r>
            <a:r>
              <a:rPr lang="hu-HU" sz="2400" dirty="0" smtClean="0">
                <a:solidFill>
                  <a:schemeClr val="bg1"/>
                </a:solidFill>
              </a:rPr>
              <a:t>” (ETL) ellentéte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323528" y="5661248"/>
            <a:ext cx="1800200" cy="64807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dirty="0" err="1" smtClean="0">
                <a:solidFill>
                  <a:schemeClr val="bg1"/>
                </a:solidFill>
              </a:rPr>
              <a:t>meta-DBMS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Adategyeztetés</a:t>
            </a:r>
            <a:endParaRPr lang="hu-H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836712"/>
            <a:ext cx="5328592" cy="563495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5496" y="1124744"/>
            <a:ext cx="3571875" cy="4859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6253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Alapprobléma: ugyanazon CI más névvel /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ID-val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különböző adatforrásokban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62536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6253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Konfigurációs elem integritásának megőrzése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62536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6253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Új összefüggések létrehozása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62536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6253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Erősen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gyártóspecifikus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Termékek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IBM Tivoli </a:t>
            </a:r>
            <a:r>
              <a:rPr lang="hu-HU" dirty="0" err="1" smtClean="0"/>
              <a:t>Application</a:t>
            </a:r>
            <a:r>
              <a:rPr lang="hu-HU" dirty="0" smtClean="0"/>
              <a:t> </a:t>
            </a:r>
            <a:r>
              <a:rPr lang="hu-HU" dirty="0" err="1" smtClean="0"/>
              <a:t>Dependency</a:t>
            </a:r>
            <a:r>
              <a:rPr lang="hu-HU" dirty="0" smtClean="0"/>
              <a:t> </a:t>
            </a:r>
            <a:r>
              <a:rPr lang="hu-HU" dirty="0" err="1" smtClean="0"/>
              <a:t>Discovery</a:t>
            </a:r>
            <a:r>
              <a:rPr lang="hu-HU" dirty="0" smtClean="0"/>
              <a:t> Manager (TADDM)</a:t>
            </a:r>
          </a:p>
          <a:p>
            <a:pPr lvl="1"/>
            <a:r>
              <a:rPr lang="hu-HU" dirty="0" smtClean="0"/>
              <a:t>Adatmodell alapja: CIM</a:t>
            </a:r>
          </a:p>
          <a:p>
            <a:r>
              <a:rPr lang="hu-HU" dirty="0" smtClean="0"/>
              <a:t>HP </a:t>
            </a:r>
            <a:r>
              <a:rPr lang="hu-HU" dirty="0" err="1" smtClean="0"/>
              <a:t>Universal</a:t>
            </a:r>
            <a:r>
              <a:rPr lang="hu-HU" dirty="0" smtClean="0"/>
              <a:t> CMDB</a:t>
            </a:r>
          </a:p>
          <a:p>
            <a:r>
              <a:rPr lang="hu-HU" dirty="0" smtClean="0"/>
              <a:t>BMC </a:t>
            </a:r>
            <a:r>
              <a:rPr lang="hu-HU" dirty="0" err="1" smtClean="0"/>
              <a:t>Atrium</a:t>
            </a:r>
            <a:r>
              <a:rPr lang="hu-HU" dirty="0" smtClean="0"/>
              <a:t> CMDB</a:t>
            </a:r>
          </a:p>
          <a:p>
            <a:r>
              <a:rPr lang="hu-HU" dirty="0" err="1" smtClean="0"/>
              <a:t>Jónéhány</a:t>
            </a:r>
            <a:r>
              <a:rPr lang="hu-HU" dirty="0" smtClean="0"/>
              <a:t> kisebb/FOSS megoldás</a:t>
            </a:r>
          </a:p>
          <a:p>
            <a:endParaRPr lang="hu-HU" dirty="0" smtClean="0"/>
          </a:p>
          <a:p>
            <a:r>
              <a:rPr lang="hu-HU" dirty="0" smtClean="0"/>
              <a:t>Federáció nem jellemző</a:t>
            </a:r>
          </a:p>
          <a:p>
            <a:r>
              <a:rPr lang="hu-HU" dirty="0" smtClean="0"/>
              <a:t>Integrált felderítő-képességek</a:t>
            </a:r>
          </a:p>
          <a:p>
            <a:r>
              <a:rPr lang="hu-HU" dirty="0" smtClean="0"/>
              <a:t>Periodikus, teljes felderítés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IBM Tivoli </a:t>
            </a:r>
            <a:r>
              <a:rPr lang="hu-HU" dirty="0" err="1" smtClean="0"/>
              <a:t>Application</a:t>
            </a:r>
            <a:r>
              <a:rPr lang="hu-HU" dirty="0" smtClean="0"/>
              <a:t> </a:t>
            </a:r>
            <a:r>
              <a:rPr lang="hu-HU" dirty="0" err="1" smtClean="0"/>
              <a:t>Dependency</a:t>
            </a:r>
            <a:r>
              <a:rPr lang="hu-HU" dirty="0" smtClean="0"/>
              <a:t> </a:t>
            </a:r>
            <a:r>
              <a:rPr lang="hu-HU" dirty="0" err="1" smtClean="0"/>
              <a:t>Discovery</a:t>
            </a:r>
            <a:r>
              <a:rPr lang="hu-HU" dirty="0" smtClean="0"/>
              <a:t> Manager (TADDM)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1214422"/>
            <a:ext cx="8858312" cy="5172131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IBM CMDB megvalósítása</a:t>
            </a:r>
          </a:p>
          <a:p>
            <a:r>
              <a:rPr lang="hu-HU" dirty="0" smtClean="0"/>
              <a:t>Fejlett IT infrastruktúra felderítés, követés, tárolás, …</a:t>
            </a:r>
          </a:p>
          <a:p>
            <a:pPr lvl="1"/>
            <a:r>
              <a:rPr lang="hu-HU" dirty="0" smtClean="0"/>
              <a:t>Szenzorok, adapterek, ágensek,…</a:t>
            </a:r>
          </a:p>
          <a:p>
            <a:pPr lvl="1"/>
            <a:r>
              <a:rPr lang="hu-HU" dirty="0" smtClean="0"/>
              <a:t>ITIL folyamatok támogatása</a:t>
            </a:r>
          </a:p>
          <a:p>
            <a:r>
              <a:rPr lang="hu-HU" dirty="0" smtClean="0"/>
              <a:t>Automatizálható</a:t>
            </a:r>
          </a:p>
          <a:p>
            <a:r>
              <a:rPr lang="hu-HU" dirty="0" smtClean="0"/>
              <a:t>Központosított</a:t>
            </a:r>
          </a:p>
          <a:p>
            <a:r>
              <a:rPr lang="hu-HU" dirty="0" smtClean="0"/>
              <a:t>Szabványos adattárolás, integrációs lehetőségek</a:t>
            </a:r>
          </a:p>
          <a:p>
            <a:r>
              <a:rPr lang="hu-HU" dirty="0" smtClean="0"/>
              <a:t>Nagyvállalati rendszerekre optimalizált</a:t>
            </a:r>
          </a:p>
          <a:p>
            <a:r>
              <a:rPr lang="hu-HU" sz="2200" dirty="0" smtClean="0">
                <a:hlinkClick r:id="rId3"/>
              </a:rPr>
              <a:t>http://www-01.ibm.com/software/tivoli/</a:t>
            </a:r>
            <a:r>
              <a:rPr lang="hu-HU" sz="2200" dirty="0" err="1" smtClean="0">
                <a:hlinkClick r:id="rId3"/>
              </a:rPr>
              <a:t>products</a:t>
            </a:r>
            <a:r>
              <a:rPr lang="hu-HU" sz="2200" dirty="0" smtClean="0">
                <a:hlinkClick r:id="rId3"/>
              </a:rPr>
              <a:t>/</a:t>
            </a:r>
            <a:r>
              <a:rPr lang="hu-HU" sz="2200" dirty="0" err="1" smtClean="0">
                <a:hlinkClick r:id="rId3"/>
              </a:rPr>
              <a:t>taddm</a:t>
            </a:r>
            <a:r>
              <a:rPr lang="hu-HU" sz="2200" dirty="0" smtClean="0">
                <a:hlinkClick r:id="rId3"/>
              </a:rPr>
              <a:t>/</a:t>
            </a:r>
            <a:endParaRPr lang="hu-HU" sz="2200" dirty="0" smtClean="0"/>
          </a:p>
          <a:p>
            <a:r>
              <a:rPr lang="hu-HU" sz="2200" dirty="0" smtClean="0">
                <a:hlinkClick r:id="rId4"/>
              </a:rPr>
              <a:t>http://www.redbooks.ibm.com/abstracts/sg247222.html?Open</a:t>
            </a:r>
            <a:endParaRPr lang="hu-HU" sz="2200" dirty="0" smtClean="0"/>
          </a:p>
          <a:p>
            <a:endParaRPr lang="hu-HU" dirty="0" smtClean="0"/>
          </a:p>
        </p:txBody>
      </p:sp>
      <p:pic>
        <p:nvPicPr>
          <p:cNvPr id="10649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5625" y="1214422"/>
            <a:ext cx="2238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Architektúra és Integráció</a:t>
            </a:r>
            <a:endParaRPr lang="hu-HU" dirty="0"/>
          </a:p>
        </p:txBody>
      </p:sp>
      <p:graphicFrame>
        <p:nvGraphicFramePr>
          <p:cNvPr id="117762" name="Object 5"/>
          <p:cNvGraphicFramePr>
            <a:graphicFrameLocks noChangeAspect="1"/>
          </p:cNvGraphicFramePr>
          <p:nvPr/>
        </p:nvGraphicFramePr>
        <p:xfrm>
          <a:off x="1" y="872316"/>
          <a:ext cx="9144000" cy="5609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72" name="Bitmap Image" r:id="rId4" imgW="7857143" imgH="4819048" progId="PBrush">
                  <p:embed/>
                </p:oleObj>
              </mc:Choice>
              <mc:Fallback>
                <p:oleObj name="Bitmap Image" r:id="rId4" imgW="7857143" imgH="4819048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872316"/>
                        <a:ext cx="9144000" cy="5609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Infrastruktúra-felderítés: motiváció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1058" name="Picture 2" descr="http://www.newlaunches.com/entry_images/0807/25/sc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6660000" cy="5328000"/>
          </a:xfrm>
          <a:prstGeom prst="rect">
            <a:avLst/>
          </a:prstGeom>
          <a:noFill/>
        </p:spPr>
      </p:pic>
      <p:sp>
        <p:nvSpPr>
          <p:cNvPr id="6" name="Lefelé nyíl 5"/>
          <p:cNvSpPr/>
          <p:nvPr/>
        </p:nvSpPr>
        <p:spPr>
          <a:xfrm>
            <a:off x="7812360" y="1124744"/>
            <a:ext cx="484632" cy="4176464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251520" y="5877272"/>
            <a:ext cx="4536504" cy="483536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IP szintű hálózati topológia?</a:t>
            </a:r>
            <a:endParaRPr lang="hu-HU" sz="2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Adatmodell (részlet…)</a:t>
            </a:r>
            <a:endParaRPr lang="hu-HU" dirty="0"/>
          </a:p>
        </p:txBody>
      </p:sp>
      <p:pic>
        <p:nvPicPr>
          <p:cNvPr id="121858" name="Picture 2" descr="C:\Users\orion\Desktop\phd\orion\TDK\TDK_ea\ComputerSyste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026" y="714356"/>
            <a:ext cx="8465254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Automatizált felderítés – kaszkád-logika</a:t>
            </a:r>
            <a:endParaRPr lang="hu-HU" dirty="0"/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09675"/>
            <a:ext cx="85344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Automatizált felderítés – kaszkád-logika</a:t>
            </a:r>
            <a:endParaRPr lang="hu-HU" dirty="0"/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95394"/>
            <a:ext cx="78486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Felderítés</a:t>
            </a:r>
            <a:endParaRPr lang="hu-HU" dirty="0"/>
          </a:p>
        </p:txBody>
      </p:sp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85794"/>
            <a:ext cx="7241099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-1"/>
            <a:ext cx="804311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4" descr="CD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Infrastruktúra-felderítés: motiváció</a:t>
            </a:r>
            <a:endParaRPr lang="hu-HU" dirty="0"/>
          </a:p>
        </p:txBody>
      </p:sp>
      <p:pic>
        <p:nvPicPr>
          <p:cNvPr id="292866" name="Picture 2" descr="http://net.bme.hu/get.php?name=arch/bmenet2010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6231780" cy="5590508"/>
          </a:xfrm>
          <a:prstGeom prst="rect">
            <a:avLst/>
          </a:prstGeom>
          <a:noFill/>
        </p:spPr>
      </p:pic>
      <p:sp>
        <p:nvSpPr>
          <p:cNvPr id="5" name="Lekerekített téglalap 4"/>
          <p:cNvSpPr/>
          <p:nvPr/>
        </p:nvSpPr>
        <p:spPr>
          <a:xfrm>
            <a:off x="4427984" y="908720"/>
            <a:ext cx="3391216" cy="483536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BME </a:t>
            </a:r>
            <a:r>
              <a:rPr lang="hu-HU" sz="2400" b="1" dirty="0" smtClean="0">
                <a:solidFill>
                  <a:schemeClr val="bg1"/>
                </a:solidFill>
              </a:rPr>
              <a:t>gerinchálózat</a:t>
            </a:r>
          </a:p>
        </p:txBody>
      </p:sp>
      <p:sp>
        <p:nvSpPr>
          <p:cNvPr id="6" name="Lefelé nyíl 5"/>
          <p:cNvSpPr/>
          <p:nvPr/>
        </p:nvSpPr>
        <p:spPr>
          <a:xfrm>
            <a:off x="7812360" y="1124744"/>
            <a:ext cx="484632" cy="4176464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251520" y="5877272"/>
            <a:ext cx="4536504" cy="483536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IP szintű hálózati topológia?</a:t>
            </a:r>
            <a:endParaRPr lang="hu-HU" sz="2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Mihez kell a pontos rendszerkép?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„Eszközök” (</a:t>
            </a:r>
            <a:r>
              <a:rPr lang="hu-HU" dirty="0" err="1" smtClean="0"/>
              <a:t>assets</a:t>
            </a:r>
            <a:r>
              <a:rPr lang="hu-HU" dirty="0" smtClean="0"/>
              <a:t>) leltárazása</a:t>
            </a:r>
          </a:p>
          <a:p>
            <a:pPr lvl="1"/>
            <a:r>
              <a:rPr lang="hu-HU" dirty="0" smtClean="0"/>
              <a:t>Hardvertől a </a:t>
            </a:r>
            <a:r>
              <a:rPr lang="hu-HU" dirty="0" err="1" smtClean="0"/>
              <a:t>licenszig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Megfelelőségi (</a:t>
            </a:r>
            <a:r>
              <a:rPr lang="hu-HU" dirty="0" err="1" smtClean="0"/>
              <a:t>compliance</a:t>
            </a:r>
            <a:r>
              <a:rPr lang="hu-HU" dirty="0" smtClean="0"/>
              <a:t>) vizsgálatok</a:t>
            </a:r>
          </a:p>
          <a:p>
            <a:pPr lvl="1"/>
            <a:r>
              <a:rPr lang="hu-HU" dirty="0" smtClean="0"/>
              <a:t>Törvényi szabályozástól a belső eljárásrendig</a:t>
            </a:r>
          </a:p>
          <a:p>
            <a:endParaRPr lang="hu-HU" dirty="0" smtClean="0"/>
          </a:p>
          <a:p>
            <a:r>
              <a:rPr lang="hu-HU" dirty="0" smtClean="0"/>
              <a:t>Hibaok-keresés</a:t>
            </a:r>
          </a:p>
          <a:p>
            <a:endParaRPr lang="hu-HU" dirty="0" smtClean="0"/>
          </a:p>
          <a:p>
            <a:r>
              <a:rPr lang="hu-HU" dirty="0" smtClean="0"/>
              <a:t>Hatásanalízis</a:t>
            </a:r>
          </a:p>
          <a:p>
            <a:pPr lvl="1"/>
            <a:r>
              <a:rPr lang="hu-HU" dirty="0" smtClean="0"/>
              <a:t>Lásd ITIL változáskezelés</a:t>
            </a:r>
          </a:p>
          <a:p>
            <a:endParaRPr lang="hu-HU" dirty="0" smtClean="0"/>
          </a:p>
          <a:p>
            <a:r>
              <a:rPr lang="hu-HU" dirty="0" smtClean="0"/>
              <a:t>…</a:t>
            </a:r>
          </a:p>
          <a:p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Infrastruktúra-felderítés: miért?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Elavult dokumentáció, felejtés, kommunikáció hiánya, …</a:t>
            </a:r>
          </a:p>
          <a:p>
            <a:endParaRPr lang="hu-HU" dirty="0" smtClean="0"/>
          </a:p>
          <a:p>
            <a:r>
              <a:rPr lang="hu-HU" dirty="0" smtClean="0"/>
              <a:t>Folyamatokat megkerülő változások</a:t>
            </a:r>
          </a:p>
          <a:p>
            <a:pPr lvl="1"/>
            <a:r>
              <a:rPr lang="hu-HU" dirty="0" err="1" smtClean="0"/>
              <a:t>Jószándékú</a:t>
            </a:r>
            <a:r>
              <a:rPr lang="hu-HU" dirty="0" smtClean="0"/>
              <a:t> változtatásoktól a munkahelyi magánszerverig és tovább</a:t>
            </a:r>
          </a:p>
          <a:p>
            <a:pPr lvl="1"/>
            <a:r>
              <a:rPr lang="hu-HU" dirty="0" smtClean="0"/>
              <a:t>N.B.: ha van egyáltalán változáskezelés…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Rendszerek integrálása</a:t>
            </a:r>
          </a:p>
          <a:p>
            <a:endParaRPr lang="hu-HU" dirty="0" smtClean="0"/>
          </a:p>
          <a:p>
            <a:r>
              <a:rPr lang="hu-HU" dirty="0" smtClean="0"/>
              <a:t>Infrastrukturális elemek logikai kapcsolatai</a:t>
            </a:r>
          </a:p>
          <a:p>
            <a:pPr lvl="1"/>
            <a:r>
              <a:rPr lang="hu-HU" dirty="0" smtClean="0"/>
              <a:t>„Előre” jó modell: nehéz; zárt, menedzselt esetben is</a:t>
            </a:r>
          </a:p>
          <a:p>
            <a:pPr lvl="1"/>
            <a:r>
              <a:rPr lang="hu-HU" dirty="0" smtClean="0"/>
              <a:t>Nem engedélyezett kapcsolatok?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…</a:t>
            </a:r>
          </a:p>
          <a:p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Infrastruktúra-felderítés: rétegek</a:t>
            </a:r>
            <a:endParaRPr lang="hu-HU" dirty="0"/>
          </a:p>
        </p:txBody>
      </p:sp>
      <p:graphicFrame>
        <p:nvGraphicFramePr>
          <p:cNvPr id="304133" name="Object 5"/>
          <p:cNvGraphicFramePr>
            <a:graphicFrameLocks noChangeAspect="1"/>
          </p:cNvGraphicFramePr>
          <p:nvPr/>
        </p:nvGraphicFramePr>
        <p:xfrm>
          <a:off x="2195736" y="4221088"/>
          <a:ext cx="4665663" cy="202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37" name="Visio" r:id="rId3" imgW="4665090" imgH="2027551" progId="Visio.Drawing.11">
                  <p:embed/>
                </p:oleObj>
              </mc:Choice>
              <mc:Fallback>
                <p:oleObj name="Visio" r:id="rId3" imgW="4665090" imgH="2027551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221088"/>
                        <a:ext cx="4665663" cy="202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Egyenes összekötő 42"/>
          <p:cNvCxnSpPr/>
          <p:nvPr/>
        </p:nvCxnSpPr>
        <p:spPr>
          <a:xfrm rot="5400000">
            <a:off x="5760132" y="6057292"/>
            <a:ext cx="21602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4134" name="Object 6"/>
          <p:cNvGraphicFramePr>
            <a:graphicFrameLocks noChangeAspect="1"/>
          </p:cNvGraphicFramePr>
          <p:nvPr/>
        </p:nvGraphicFramePr>
        <p:xfrm>
          <a:off x="251520" y="1196752"/>
          <a:ext cx="4854637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38" name="Visio" r:id="rId5" imgW="3917089" imgH="1568034" progId="Visio.Drawing.11">
                  <p:embed/>
                </p:oleObj>
              </mc:Choice>
              <mc:Fallback>
                <p:oleObj name="Visio" r:id="rId5" imgW="3917089" imgH="1568034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196752"/>
                        <a:ext cx="4854637" cy="1944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Lekerekített téglalap 64"/>
          <p:cNvSpPr/>
          <p:nvPr/>
        </p:nvSpPr>
        <p:spPr>
          <a:xfrm>
            <a:off x="5796136" y="908720"/>
            <a:ext cx="3168352" cy="2304256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hu-HU" sz="2400" dirty="0" smtClean="0">
                <a:solidFill>
                  <a:schemeClr val="bg1"/>
                </a:solidFill>
              </a:rPr>
              <a:t>Elemek</a:t>
            </a:r>
          </a:p>
          <a:p>
            <a:pPr marL="457200" indent="-457200">
              <a:buAutoNum type="arabicPeriod"/>
            </a:pPr>
            <a:r>
              <a:rPr lang="hu-HU" sz="2400" dirty="0" smtClean="0">
                <a:solidFill>
                  <a:schemeClr val="bg1"/>
                </a:solidFill>
              </a:rPr>
              <a:t>Tulajdonságaik</a:t>
            </a:r>
          </a:p>
          <a:p>
            <a:pPr marL="457200" indent="-457200">
              <a:buAutoNum type="arabicPeriod"/>
            </a:pPr>
            <a:r>
              <a:rPr lang="hu-HU" sz="2400" dirty="0" smtClean="0">
                <a:solidFill>
                  <a:schemeClr val="bg1"/>
                </a:solidFill>
              </a:rPr>
              <a:t>Kapcsolataik</a:t>
            </a:r>
          </a:p>
          <a:p>
            <a:pPr marL="457200" indent="-457200">
              <a:buAutoNum type="arabicPeriod"/>
            </a:pPr>
            <a:r>
              <a:rPr lang="hu-HU" sz="2400" dirty="0" smtClean="0">
                <a:solidFill>
                  <a:schemeClr val="bg1"/>
                </a:solidFill>
              </a:rPr>
              <a:t>Rétegek közötti függőségek</a:t>
            </a:r>
          </a:p>
        </p:txBody>
      </p:sp>
      <p:grpSp>
        <p:nvGrpSpPr>
          <p:cNvPr id="80" name="Csoportba foglalás 79"/>
          <p:cNvGrpSpPr/>
          <p:nvPr/>
        </p:nvGrpSpPr>
        <p:grpSpPr>
          <a:xfrm>
            <a:off x="899592" y="1629594"/>
            <a:ext cx="4896544" cy="2736304"/>
            <a:chOff x="899592" y="1629594"/>
            <a:chExt cx="4896544" cy="2736304"/>
          </a:xfrm>
        </p:grpSpPr>
        <p:cxnSp>
          <p:nvCxnSpPr>
            <p:cNvPr id="67" name="Egyenes összekötő nyíllal 66"/>
            <p:cNvCxnSpPr/>
            <p:nvPr/>
          </p:nvCxnSpPr>
          <p:spPr>
            <a:xfrm rot="16200000" flipH="1">
              <a:off x="719572" y="2744924"/>
              <a:ext cx="1800200" cy="144016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Egyenes összekötő nyíllal 67"/>
            <p:cNvCxnSpPr/>
            <p:nvPr/>
          </p:nvCxnSpPr>
          <p:spPr>
            <a:xfrm>
              <a:off x="4283968" y="2924944"/>
              <a:ext cx="1512168" cy="144016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Egyenes összekötő nyíllal 70"/>
            <p:cNvCxnSpPr/>
            <p:nvPr/>
          </p:nvCxnSpPr>
          <p:spPr>
            <a:xfrm rot="5400000">
              <a:off x="2699792" y="2996952"/>
              <a:ext cx="2736304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Csoportba foglalás 80"/>
          <p:cNvGrpSpPr/>
          <p:nvPr/>
        </p:nvGrpSpPr>
        <p:grpSpPr>
          <a:xfrm>
            <a:off x="2195736" y="1772816"/>
            <a:ext cx="3744416" cy="4392488"/>
            <a:chOff x="2195736" y="1772816"/>
            <a:chExt cx="3744416" cy="4392488"/>
          </a:xfrm>
        </p:grpSpPr>
        <p:cxnSp>
          <p:nvCxnSpPr>
            <p:cNvPr id="37" name="Egyenes összekötő 36"/>
            <p:cNvCxnSpPr/>
            <p:nvPr/>
          </p:nvCxnSpPr>
          <p:spPr>
            <a:xfrm rot="10800000">
              <a:off x="2699792" y="5805264"/>
              <a:ext cx="1584176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gyenes összekötő 35"/>
            <p:cNvCxnSpPr/>
            <p:nvPr/>
          </p:nvCxnSpPr>
          <p:spPr>
            <a:xfrm rot="5400000">
              <a:off x="2303748" y="5409220"/>
              <a:ext cx="792088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gyenes összekötő 39"/>
            <p:cNvCxnSpPr/>
            <p:nvPr/>
          </p:nvCxnSpPr>
          <p:spPr>
            <a:xfrm rot="5400000">
              <a:off x="3887924" y="5409220"/>
              <a:ext cx="792088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gyenes összekötő 40"/>
            <p:cNvCxnSpPr/>
            <p:nvPr/>
          </p:nvCxnSpPr>
          <p:spPr>
            <a:xfrm rot="5400000">
              <a:off x="5544108" y="5409220"/>
              <a:ext cx="79208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gyenes összekötő 45"/>
            <p:cNvCxnSpPr/>
            <p:nvPr/>
          </p:nvCxnSpPr>
          <p:spPr>
            <a:xfrm>
              <a:off x="4355976" y="6165304"/>
              <a:ext cx="151216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gyenes összekötő 48"/>
            <p:cNvCxnSpPr/>
            <p:nvPr/>
          </p:nvCxnSpPr>
          <p:spPr>
            <a:xfrm>
              <a:off x="2627784" y="5877272"/>
              <a:ext cx="115212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Egyenes összekötő 51"/>
            <p:cNvCxnSpPr/>
            <p:nvPr/>
          </p:nvCxnSpPr>
          <p:spPr>
            <a:xfrm rot="5400000" flipH="1" flipV="1">
              <a:off x="2231740" y="5481228"/>
              <a:ext cx="79208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Egyenes összekötő nyíllal 73"/>
            <p:cNvCxnSpPr/>
            <p:nvPr/>
          </p:nvCxnSpPr>
          <p:spPr>
            <a:xfrm>
              <a:off x="2771800" y="2924944"/>
              <a:ext cx="3168352" cy="2448272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Egyenes összekötő nyíllal 76"/>
            <p:cNvCxnSpPr/>
            <p:nvPr/>
          </p:nvCxnSpPr>
          <p:spPr>
            <a:xfrm rot="16200000" flipH="1">
              <a:off x="755576" y="3212976"/>
              <a:ext cx="3960440" cy="108012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Infrastruktúra-felderítés: rétegek</a:t>
            </a:r>
            <a:endParaRPr lang="hu-HU" dirty="0"/>
          </a:p>
        </p:txBody>
      </p:sp>
      <p:graphicFrame>
        <p:nvGraphicFramePr>
          <p:cNvPr id="306178" name="Object 2"/>
          <p:cNvGraphicFramePr>
            <a:graphicFrameLocks noChangeAspect="1"/>
          </p:cNvGraphicFramePr>
          <p:nvPr/>
        </p:nvGraphicFramePr>
        <p:xfrm>
          <a:off x="0" y="980728"/>
          <a:ext cx="9162716" cy="520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180" name="Visio" r:id="rId3" imgW="7387698" imgH="4197281" progId="Visio.Drawing.11">
                  <p:embed/>
                </p:oleObj>
              </mc:Choice>
              <mc:Fallback>
                <p:oleObj name="Visio" r:id="rId3" imgW="7387698" imgH="4197281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0728"/>
                        <a:ext cx="9162716" cy="520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Infrastruktúra-felderítés: aspektusok</a:t>
            </a:r>
            <a:endParaRPr lang="hu-HU" dirty="0"/>
          </a:p>
        </p:txBody>
      </p:sp>
      <p:graphicFrame>
        <p:nvGraphicFramePr>
          <p:cNvPr id="307202" name="Object 2"/>
          <p:cNvGraphicFramePr>
            <a:graphicFrameLocks noChangeAspect="1"/>
          </p:cNvGraphicFramePr>
          <p:nvPr/>
        </p:nvGraphicFramePr>
        <p:xfrm>
          <a:off x="-18715" y="908720"/>
          <a:ext cx="9162716" cy="520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04" name="Visio" r:id="rId3" imgW="7387698" imgH="4197281" progId="Visio.Drawing.11">
                  <p:embed/>
                </p:oleObj>
              </mc:Choice>
              <mc:Fallback>
                <p:oleObj name="Visio" r:id="rId3" imgW="7387698" imgH="4197281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715" y="908720"/>
                        <a:ext cx="9162716" cy="520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e_ftsrg_hun_micskeiz_new_v6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bme_ftsrg_hun_micskeiz_new_v6</Template>
  <TotalTime>11531</TotalTime>
  <Words>758</Words>
  <Application>Microsoft Office PowerPoint</Application>
  <PresentationFormat>Diavetítés a képernyőre (4:3 oldalarány)</PresentationFormat>
  <Paragraphs>218</Paragraphs>
  <Slides>35</Slides>
  <Notes>9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35</vt:i4>
      </vt:variant>
    </vt:vector>
  </HeadingPairs>
  <TitlesOfParts>
    <vt:vector size="39" baseType="lpstr">
      <vt:lpstr>bme_ftsrg_hun_micskeiz_new_v6</vt:lpstr>
      <vt:lpstr>Visio</vt:lpstr>
      <vt:lpstr>MindMapper</vt:lpstr>
      <vt:lpstr>Bitmap Image</vt:lpstr>
      <vt:lpstr>Infrastruktúra-felderítés és konfigurációmenedzsment-adatbázisok</vt:lpstr>
      <vt:lpstr>Infrastruktúra-felderítés: motiváció</vt:lpstr>
      <vt:lpstr>Infrastruktúra-felderítés: motiváció</vt:lpstr>
      <vt:lpstr>Infrastruktúra-felderítés: motiváció</vt:lpstr>
      <vt:lpstr>Mihez kell a pontos rendszerkép?</vt:lpstr>
      <vt:lpstr>Infrastruktúra-felderítés: miért?</vt:lpstr>
      <vt:lpstr>Infrastruktúra-felderítés: rétegek</vt:lpstr>
      <vt:lpstr>Infrastruktúra-felderítés: rétegek</vt:lpstr>
      <vt:lpstr>Infrastruktúra-felderítés: aspektusok</vt:lpstr>
      <vt:lpstr>Infrastruktúra-felderítés: aspektusok</vt:lpstr>
      <vt:lpstr>Tanulságok</vt:lpstr>
      <vt:lpstr>Taxonómia</vt:lpstr>
      <vt:lpstr>Felderítés</vt:lpstr>
      <vt:lpstr>Felderítés – „credential-less”, aktív</vt:lpstr>
      <vt:lpstr>Felderítés – „credential-less”, passzív (3)</vt:lpstr>
      <vt:lpstr>nmap</vt:lpstr>
      <vt:lpstr>Demo</vt:lpstr>
      <vt:lpstr>Központi konfiguráció-menedzsment adatbázis</vt:lpstr>
      <vt:lpstr>Linux/UNIX hosztbázisú felderítés</vt:lpstr>
      <vt:lpstr>Központi konfiguráció-menedzsment adatbázis</vt:lpstr>
      <vt:lpstr>Konfigurációs elemek (ITIL v3)</vt:lpstr>
      <vt:lpstr>CMDB (ITIL v3)</vt:lpstr>
      <vt:lpstr>ITIL CMDB</vt:lpstr>
      <vt:lpstr>Általános követelmények (Gartner)</vt:lpstr>
      <vt:lpstr>Federáció</vt:lpstr>
      <vt:lpstr>Adategyeztetés</vt:lpstr>
      <vt:lpstr>Termékek</vt:lpstr>
      <vt:lpstr>IBM Tivoli Application Dependency Discovery Manager (TADDM)</vt:lpstr>
      <vt:lpstr>Architektúra és Integráció</vt:lpstr>
      <vt:lpstr>Adatmodell (részlet…)</vt:lpstr>
      <vt:lpstr>Automatizált felderítés – kaszkád-logika</vt:lpstr>
      <vt:lpstr>Automatizált felderítés – kaszkád-logika</vt:lpstr>
      <vt:lpstr>Felderítés</vt:lpstr>
      <vt:lpstr>PowerPoint bemutató</vt:lpstr>
      <vt:lpstr>PowerPoint bemutató</vt:lpstr>
    </vt:vector>
  </TitlesOfParts>
  <Company>Budapesti Műszaki és Gazdaságtudományi Egyetem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Intelligens rendszerfelügyelet (BME VIMIA370)   Informatikai infrastruktúra menedzsmentje (BME VIMM 4370)</dc:title>
  <dc:creator>Micskei Zoltán</dc:creator>
  <cp:lastModifiedBy>Micskei Zoltán</cp:lastModifiedBy>
  <cp:revision>691</cp:revision>
  <dcterms:created xsi:type="dcterms:W3CDTF">2009-01-14T15:42:15Z</dcterms:created>
  <dcterms:modified xsi:type="dcterms:W3CDTF">2011-04-07T11:06:17Z</dcterms:modified>
</cp:coreProperties>
</file>