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3" r:id="rId3"/>
    <p:sldId id="264" r:id="rId4"/>
    <p:sldId id="265" r:id="rId5"/>
    <p:sldId id="267" r:id="rId6"/>
    <p:sldId id="270" r:id="rId7"/>
    <p:sldId id="329" r:id="rId8"/>
    <p:sldId id="268" r:id="rId9"/>
    <p:sldId id="266" r:id="rId10"/>
    <p:sldId id="271" r:id="rId11"/>
    <p:sldId id="319" r:id="rId12"/>
    <p:sldId id="320" r:id="rId13"/>
    <p:sldId id="322" r:id="rId14"/>
    <p:sldId id="323" r:id="rId15"/>
    <p:sldId id="324" r:id="rId16"/>
    <p:sldId id="272" r:id="rId17"/>
    <p:sldId id="275" r:id="rId18"/>
    <p:sldId id="278" r:id="rId19"/>
    <p:sldId id="277" r:id="rId20"/>
    <p:sldId id="281" r:id="rId21"/>
    <p:sldId id="279" r:id="rId22"/>
    <p:sldId id="280" r:id="rId23"/>
    <p:sldId id="282" r:id="rId24"/>
    <p:sldId id="283" r:id="rId25"/>
    <p:sldId id="284" r:id="rId26"/>
    <p:sldId id="325" r:id="rId27"/>
    <p:sldId id="285" r:id="rId28"/>
    <p:sldId id="286" r:id="rId29"/>
    <p:sldId id="287" r:id="rId30"/>
    <p:sldId id="288" r:id="rId31"/>
    <p:sldId id="310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11" r:id="rId43"/>
    <p:sldId id="308" r:id="rId44"/>
    <p:sldId id="301" r:id="rId45"/>
    <p:sldId id="302" r:id="rId46"/>
    <p:sldId id="303" r:id="rId47"/>
    <p:sldId id="304" r:id="rId48"/>
    <p:sldId id="326" r:id="rId49"/>
    <p:sldId id="327" r:id="rId50"/>
    <p:sldId id="328" r:id="rId51"/>
    <p:sldId id="330" r:id="rId52"/>
    <p:sldId id="331" r:id="rId53"/>
    <p:sldId id="332" r:id="rId54"/>
    <p:sldId id="333" r:id="rId55"/>
    <p:sldId id="334" r:id="rId56"/>
    <p:sldId id="335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000000"/>
    <a:srgbClr val="F8F8F8"/>
    <a:srgbClr val="76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59" autoAdjust="0"/>
  </p:normalViewPr>
  <p:slideViewPr>
    <p:cSldViewPr>
      <p:cViewPr varScale="1">
        <p:scale>
          <a:sx n="86" d="100"/>
          <a:sy n="86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9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 04. 06.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Az </a:t>
            </a:r>
            <a:r>
              <a:rPr lang="hu-HU" dirty="0" err="1" smtClean="0"/>
              <a:t>ethernet</a:t>
            </a:r>
            <a:r>
              <a:rPr lang="hu-HU" dirty="0" smtClean="0"/>
              <a:t> kapcsoló (</a:t>
            </a:r>
            <a:r>
              <a:rPr lang="hu-HU" dirty="0" err="1" smtClean="0"/>
              <a:t>switch</a:t>
            </a:r>
            <a:r>
              <a:rPr lang="hu-HU" dirty="0" smtClean="0"/>
              <a:t>) csak az </a:t>
            </a:r>
            <a:r>
              <a:rPr lang="hu-HU" dirty="0" err="1" smtClean="0"/>
              <a:t>ethernet</a:t>
            </a:r>
            <a:r>
              <a:rPr lang="hu-HU" dirty="0" smtClean="0"/>
              <a:t> protokoll rétegében működik, nem ismeri a TCP/IP-t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Hardver állapota belső állapotregiszterekből olvasható ki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Lehetnek parancsregiszterek is beavatkozásra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Mindez közvetlen elektromos kapcsolatot igényel, nem vezethető ki a készülékből, vagy legalábbis nagyon kényelmetlen lenne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Megoldás: helyezzünk el egy kis beágyazott processzort a dobozba, ami közvetlenül össze van kötve a </a:t>
            </a:r>
            <a:r>
              <a:rPr lang="hu-HU" dirty="0" err="1" smtClean="0"/>
              <a:t>switch</a:t>
            </a:r>
            <a:r>
              <a:rPr lang="hu-HU" dirty="0" smtClean="0"/>
              <a:t> hardverrel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beágyazott processzoron futó szoftver támogatja TCP/IP protokollkészletet és tartalmazza az ágenst, aminek segítségével a hálózatról lekérdezhetjük a hardver állapotát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Demonstrációs ábra,</a:t>
            </a:r>
            <a:r>
              <a:rPr lang="hu-HU" baseline="0" dirty="0" smtClean="0"/>
              <a:t> é</a:t>
            </a:r>
            <a:r>
              <a:rPr lang="hu-HU" dirty="0" smtClean="0"/>
              <a:t>kezet</a:t>
            </a:r>
            <a:r>
              <a:rPr lang="hu-HU" baseline="0" dirty="0" smtClean="0"/>
              <a:t> és szóköz valódi modellben ne legyen osztály- és </a:t>
            </a:r>
            <a:r>
              <a:rPr lang="hu-HU" baseline="0" dirty="0" err="1" smtClean="0"/>
              <a:t>attribútumnévben</a:t>
            </a:r>
            <a:r>
              <a:rPr lang="hu-HU" baseline="0" dirty="0" smtClean="0"/>
              <a:t>!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valakinek kimaradt</a:t>
            </a:r>
            <a:r>
              <a:rPr lang="hu-HU" baseline="0" dirty="0" smtClean="0"/>
              <a:t> volna az életéből. A lényeg, hogy ezen keresztül látjuk a fő alapelemeket és az egész viszonyát a WBEM témához.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OID: ismerős kell, hogy legyen az LDAP világából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ASN.1-et nem kell megtanulni, csak tudni kell, hogy ilyen is van.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külső webnek, mint szolgáltatásnak</a:t>
            </a:r>
            <a:r>
              <a:rPr lang="hu-HU" baseline="0" dirty="0" smtClean="0"/>
              <a:t> a</a:t>
            </a:r>
            <a:r>
              <a:rPr lang="hu-HU" dirty="0" smtClean="0"/>
              <a:t> megcélzott</a:t>
            </a:r>
            <a:r>
              <a:rPr lang="hu-HU" baseline="0" dirty="0" smtClean="0"/>
              <a:t> </a:t>
            </a:r>
            <a:r>
              <a:rPr lang="hu-HU" dirty="0" smtClean="0"/>
              <a:t>szolgáltatás elérési pontja </a:t>
            </a:r>
            <a:r>
              <a:rPr lang="hu-HU" baseline="0" dirty="0" smtClean="0"/>
              <a:t>a tűzfalon kívül van -&gt; akkor van „jó” állapotban a külső web, ha kívülről nézve működik. A monitorozó szerver viszont belül van, ezért kell egy távoli ágens, amit megkérhet, hogy kívülről is megnézze a szolgáltatást.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55776" y="0"/>
            <a:ext cx="6588224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2555776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Táblánál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gios.org/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munin.projects.linpro.no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Rendszermonitorozás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Tóth Dániel, Kocsis Imre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23"/>
          <p:cNvGrpSpPr/>
          <p:nvPr/>
        </p:nvGrpSpPr>
        <p:grpSpPr>
          <a:xfrm>
            <a:off x="642910" y="3643314"/>
            <a:ext cx="257525" cy="515049"/>
            <a:chOff x="6429388" y="3929066"/>
            <a:chExt cx="714380" cy="1428760"/>
          </a:xfrm>
        </p:grpSpPr>
        <p:sp>
          <p:nvSpPr>
            <p:cNvPr id="13" name="Lekerekített téglalap 12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000100" y="3643314"/>
            <a:ext cx="257525" cy="515049"/>
            <a:chOff x="6429388" y="3929066"/>
            <a:chExt cx="714380" cy="1428760"/>
          </a:xfrm>
        </p:grpSpPr>
        <p:sp>
          <p:nvSpPr>
            <p:cNvPr id="25" name="Lekerekített téglalap 2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Rendszermonitorozás részei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5214974" cy="714380"/>
          </a:xfrm>
        </p:spPr>
        <p:txBody>
          <a:bodyPr/>
          <a:lstStyle/>
          <a:p>
            <a:r>
              <a:rPr lang="hu-HU" dirty="0" smtClean="0"/>
              <a:t>Milyen részfeladatokból áll?</a:t>
            </a:r>
            <a:endParaRPr lang="hu-HU" dirty="0"/>
          </a:p>
        </p:txBody>
      </p:sp>
      <p:grpSp>
        <p:nvGrpSpPr>
          <p:cNvPr id="8" name="Csoportba foglalás 23"/>
          <p:cNvGrpSpPr/>
          <p:nvPr/>
        </p:nvGrpSpPr>
        <p:grpSpPr>
          <a:xfrm>
            <a:off x="642910" y="3000372"/>
            <a:ext cx="257525" cy="515049"/>
            <a:chOff x="6429388" y="3929066"/>
            <a:chExt cx="714380" cy="1428760"/>
          </a:xfrm>
        </p:grpSpPr>
        <p:sp>
          <p:nvSpPr>
            <p:cNvPr id="9" name="Lekerekített téglalap 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23"/>
          <p:cNvGrpSpPr/>
          <p:nvPr/>
        </p:nvGrpSpPr>
        <p:grpSpPr>
          <a:xfrm>
            <a:off x="1000100" y="3000372"/>
            <a:ext cx="257525" cy="515049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23"/>
          <p:cNvGrpSpPr/>
          <p:nvPr/>
        </p:nvGrpSpPr>
        <p:grpSpPr>
          <a:xfrm>
            <a:off x="642910" y="2357430"/>
            <a:ext cx="257525" cy="515049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3"/>
          <p:cNvGrpSpPr/>
          <p:nvPr/>
        </p:nvGrpSpPr>
        <p:grpSpPr>
          <a:xfrm>
            <a:off x="1000100" y="2357430"/>
            <a:ext cx="257525" cy="515049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8" name="Jobbra nyíl 27"/>
          <p:cNvSpPr/>
          <p:nvPr/>
        </p:nvSpPr>
        <p:spPr>
          <a:xfrm>
            <a:off x="1857356" y="2928934"/>
            <a:ext cx="1357322" cy="500066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714480" y="3643314"/>
            <a:ext cx="1744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Adatgyűjtés</a:t>
            </a:r>
          </a:p>
          <a:p>
            <a:r>
              <a:rPr lang="hu-HU" sz="2400" dirty="0" smtClean="0"/>
              <a:t>(folyamatos)</a:t>
            </a:r>
            <a:endParaRPr lang="hu-HU" sz="2400" dirty="0"/>
          </a:p>
        </p:txBody>
      </p:sp>
      <p:sp>
        <p:nvSpPr>
          <p:cNvPr id="30" name="Henger 29"/>
          <p:cNvSpPr/>
          <p:nvPr/>
        </p:nvSpPr>
        <p:spPr>
          <a:xfrm>
            <a:off x="3929058" y="2571744"/>
            <a:ext cx="1071570" cy="107157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500430" y="3714752"/>
            <a:ext cx="211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Pillanatnyi </a:t>
            </a:r>
            <a:br>
              <a:rPr lang="hu-HU" sz="2400" dirty="0" smtClean="0"/>
            </a:br>
            <a:r>
              <a:rPr lang="hu-HU" sz="2400" dirty="0" smtClean="0"/>
              <a:t>állapot tárolása</a:t>
            </a:r>
            <a:endParaRPr lang="hu-HU" sz="2400" dirty="0"/>
          </a:p>
        </p:txBody>
      </p:sp>
      <p:grpSp>
        <p:nvGrpSpPr>
          <p:cNvPr id="32" name="Csoportba foglalás 34"/>
          <p:cNvGrpSpPr/>
          <p:nvPr/>
        </p:nvGrpSpPr>
        <p:grpSpPr>
          <a:xfrm>
            <a:off x="6143636" y="1357298"/>
            <a:ext cx="1059014" cy="745232"/>
            <a:chOff x="6031054" y="3834164"/>
            <a:chExt cx="1928826" cy="1357322"/>
          </a:xfrm>
        </p:grpSpPr>
        <p:sp>
          <p:nvSpPr>
            <p:cNvPr id="33" name="Lekerekített téglalap 3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Lekerekített téglalap 3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Jobbra nyíl 36"/>
          <p:cNvSpPr/>
          <p:nvPr/>
        </p:nvSpPr>
        <p:spPr>
          <a:xfrm rot="19520583">
            <a:off x="5072066" y="2071678"/>
            <a:ext cx="1000132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857884" y="2285992"/>
            <a:ext cx="180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Megjelenítés</a:t>
            </a:r>
            <a:endParaRPr lang="hu-HU" sz="2400" dirty="0"/>
          </a:p>
        </p:txBody>
      </p:sp>
      <p:sp>
        <p:nvSpPr>
          <p:cNvPr id="39" name="Jobbra nyíl 38"/>
          <p:cNvSpPr/>
          <p:nvPr/>
        </p:nvSpPr>
        <p:spPr>
          <a:xfrm>
            <a:off x="5286380" y="2928934"/>
            <a:ext cx="1071570" cy="500066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Ellipszis 40"/>
          <p:cNvSpPr/>
          <p:nvPr/>
        </p:nvSpPr>
        <p:spPr>
          <a:xfrm>
            <a:off x="7000892" y="2571744"/>
            <a:ext cx="785818" cy="714380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699987" lon="0" rev="0"/>
            </a:camera>
            <a:lightRig rig="balanced" dir="t">
              <a:rot lat="0" lon="0" rev="21594000"/>
            </a:lightRig>
          </a:scene3d>
          <a:sp3d>
            <a:bevelT w="95250" h="71120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429388" y="2643182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(</a:t>
            </a:r>
            <a:r>
              <a:rPr lang="hu-HU" sz="4000" dirty="0" smtClean="0"/>
              <a:t>(</a:t>
            </a:r>
            <a:r>
              <a:rPr lang="hu-HU" sz="3200" dirty="0" smtClean="0"/>
              <a:t>(        )</a:t>
            </a:r>
            <a:r>
              <a:rPr lang="hu-HU" sz="4000" dirty="0" smtClean="0"/>
              <a:t>)</a:t>
            </a:r>
            <a:r>
              <a:rPr lang="hu-HU" sz="4800" dirty="0" smtClean="0"/>
              <a:t>)</a:t>
            </a:r>
            <a:endParaRPr lang="hu-HU" sz="48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6786578" y="3786190"/>
            <a:ext cx="117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Riasztás</a:t>
            </a:r>
            <a:endParaRPr lang="hu-HU" sz="2400" dirty="0"/>
          </a:p>
        </p:txBody>
      </p:sp>
      <p:sp>
        <p:nvSpPr>
          <p:cNvPr id="44" name="Henger 43"/>
          <p:cNvSpPr/>
          <p:nvPr/>
        </p:nvSpPr>
        <p:spPr>
          <a:xfrm>
            <a:off x="4000496" y="4643446"/>
            <a:ext cx="1071570" cy="107157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5" name="Szalagnyíl balra 44"/>
          <p:cNvSpPr/>
          <p:nvPr/>
        </p:nvSpPr>
        <p:spPr>
          <a:xfrm>
            <a:off x="5357818" y="3500438"/>
            <a:ext cx="785818" cy="1857388"/>
          </a:xfrm>
          <a:prstGeom prst="curved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2357422" y="4857760"/>
            <a:ext cx="1585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Historikus</a:t>
            </a:r>
          </a:p>
          <a:p>
            <a:pPr algn="ctr"/>
            <a:r>
              <a:rPr lang="hu-HU" sz="2400" dirty="0" smtClean="0"/>
              <a:t>adattárolás</a:t>
            </a:r>
            <a:endParaRPr lang="hu-HU" sz="2400" dirty="0"/>
          </a:p>
        </p:txBody>
      </p:sp>
      <p:sp>
        <p:nvSpPr>
          <p:cNvPr id="47" name="Balra nyíl 46"/>
          <p:cNvSpPr/>
          <p:nvPr/>
        </p:nvSpPr>
        <p:spPr>
          <a:xfrm>
            <a:off x="1857356" y="2428868"/>
            <a:ext cx="1285884" cy="500066"/>
          </a:xfrm>
          <a:prstGeom prst="leftArrow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1785918" y="200024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Beavatkozás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7" grpId="0" animBg="1"/>
      <p:bldP spid="38" grpId="0"/>
      <p:bldP spid="39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Rendszermonitorozás, mint alapszolgáltatás</a:t>
            </a:r>
            <a:endParaRPr lang="hu-HU" dirty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9834" y="980728"/>
          <a:ext cx="8856662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Visio" r:id="rId3" imgW="9898943" imgH="5543936" progId="Visio.Drawing.11">
                  <p:embed/>
                </p:oleObj>
              </mc:Choice>
              <mc:Fallback>
                <p:oleObj name="Visio" r:id="rId3" imgW="9898943" imgH="55439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34" y="980728"/>
                        <a:ext cx="8856662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Csoportba foglalás 35"/>
          <p:cNvGrpSpPr/>
          <p:nvPr/>
        </p:nvGrpSpPr>
        <p:grpSpPr>
          <a:xfrm>
            <a:off x="971600" y="4653136"/>
            <a:ext cx="7992888" cy="720081"/>
            <a:chOff x="971600" y="4653136"/>
            <a:chExt cx="7992888" cy="720081"/>
          </a:xfrm>
        </p:grpSpPr>
        <p:pic>
          <p:nvPicPr>
            <p:cNvPr id="2052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4653136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8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4653136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9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4653136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10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4653136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11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44408" y="4653136"/>
              <a:ext cx="720080" cy="720081"/>
            </a:xfrm>
            <a:prstGeom prst="rect">
              <a:avLst/>
            </a:prstGeom>
            <a:noFill/>
          </p:spPr>
        </p:pic>
      </p:grpSp>
      <p:grpSp>
        <p:nvGrpSpPr>
          <p:cNvPr id="37" name="Csoportba foglalás 36"/>
          <p:cNvGrpSpPr/>
          <p:nvPr/>
        </p:nvGrpSpPr>
        <p:grpSpPr>
          <a:xfrm>
            <a:off x="1187624" y="3429000"/>
            <a:ext cx="6912768" cy="1152129"/>
            <a:chOff x="1187624" y="3429000"/>
            <a:chExt cx="6912768" cy="1152129"/>
          </a:xfrm>
        </p:grpSpPr>
        <p:pic>
          <p:nvPicPr>
            <p:cNvPr id="12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3861048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13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3645024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14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0312" y="3429000"/>
              <a:ext cx="720080" cy="720081"/>
            </a:xfrm>
            <a:prstGeom prst="rect">
              <a:avLst/>
            </a:prstGeom>
            <a:noFill/>
          </p:spPr>
        </p:pic>
      </p:grpSp>
      <p:grpSp>
        <p:nvGrpSpPr>
          <p:cNvPr id="38" name="Csoportba foglalás 37"/>
          <p:cNvGrpSpPr/>
          <p:nvPr/>
        </p:nvGrpSpPr>
        <p:grpSpPr>
          <a:xfrm>
            <a:off x="899592" y="1628800"/>
            <a:ext cx="5832648" cy="1440161"/>
            <a:chOff x="899592" y="1628800"/>
            <a:chExt cx="5832648" cy="1440161"/>
          </a:xfrm>
        </p:grpSpPr>
        <p:pic>
          <p:nvPicPr>
            <p:cNvPr id="15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592" y="1628800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16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1628800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17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1628800"/>
              <a:ext cx="720080" cy="720081"/>
            </a:xfrm>
            <a:prstGeom prst="rect">
              <a:avLst/>
            </a:prstGeom>
            <a:noFill/>
          </p:spPr>
        </p:pic>
        <p:pic>
          <p:nvPicPr>
            <p:cNvPr id="18" name="Picture 4" descr="http://icons.iconarchive.com/icons/rob-sanders/gear/128/gau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2348880"/>
              <a:ext cx="720080" cy="720081"/>
            </a:xfrm>
            <a:prstGeom prst="rect">
              <a:avLst/>
            </a:prstGeom>
            <a:noFill/>
          </p:spPr>
        </p:pic>
      </p:grpSp>
      <p:pic>
        <p:nvPicPr>
          <p:cNvPr id="73738" name="Picture 10" descr="http://t2.gstatic.com/images?q=tbn:ANd9GcSkoh0RnQgsRJ3aYZT1TeQ25IX0CeVKzVs_Nj3uoI5hCvyNtBR-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3841" y="764704"/>
            <a:ext cx="1440159" cy="1440160"/>
          </a:xfrm>
          <a:prstGeom prst="rect">
            <a:avLst/>
          </a:prstGeom>
          <a:noFill/>
        </p:spPr>
      </p:pic>
      <p:grpSp>
        <p:nvGrpSpPr>
          <p:cNvPr id="39" name="Csoportba foglalás 38"/>
          <p:cNvGrpSpPr/>
          <p:nvPr/>
        </p:nvGrpSpPr>
        <p:grpSpPr>
          <a:xfrm>
            <a:off x="4211960" y="1484784"/>
            <a:ext cx="4392488" cy="3168352"/>
            <a:chOff x="4211960" y="1484784"/>
            <a:chExt cx="4392488" cy="3168352"/>
          </a:xfrm>
        </p:grpSpPr>
        <p:cxnSp>
          <p:nvCxnSpPr>
            <p:cNvPr id="21" name="Egyenes összekötő nyíllal 20"/>
            <p:cNvCxnSpPr>
              <a:stCxn id="17" idx="3"/>
              <a:endCxn id="73738" idx="1"/>
            </p:cNvCxnSpPr>
            <p:nvPr/>
          </p:nvCxnSpPr>
          <p:spPr>
            <a:xfrm flipV="1">
              <a:off x="4211960" y="1484784"/>
              <a:ext cx="3491881" cy="5040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/>
            <p:nvPr/>
          </p:nvCxnSpPr>
          <p:spPr>
            <a:xfrm flipV="1">
              <a:off x="6660232" y="1916833"/>
              <a:ext cx="1152128" cy="5760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>
              <a:stCxn id="13" idx="3"/>
            </p:cNvCxnSpPr>
            <p:nvPr/>
          </p:nvCxnSpPr>
          <p:spPr>
            <a:xfrm flipV="1">
              <a:off x="6084168" y="1988840"/>
              <a:ext cx="1944216" cy="20162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>
              <a:stCxn id="14" idx="0"/>
            </p:cNvCxnSpPr>
            <p:nvPr/>
          </p:nvCxnSpPr>
          <p:spPr>
            <a:xfrm rot="5400000" flipH="1" flipV="1">
              <a:off x="7344309" y="2528899"/>
              <a:ext cx="1296144" cy="5040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11" idx="0"/>
              <a:endCxn id="73738" idx="2"/>
            </p:cNvCxnSpPr>
            <p:nvPr/>
          </p:nvCxnSpPr>
          <p:spPr>
            <a:xfrm rot="16200000" flipV="1">
              <a:off x="7290049" y="3338736"/>
              <a:ext cx="2448272" cy="1805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Rendszermonitorozás, mint alapszolgáltatás</a:t>
            </a:r>
            <a:endParaRPr lang="hu-HU" dirty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9834" y="980728"/>
          <a:ext cx="8856662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Visio" r:id="rId3" imgW="9898943" imgH="5543936" progId="Visio.Drawing.11">
                  <p:embed/>
                </p:oleObj>
              </mc:Choice>
              <mc:Fallback>
                <p:oleObj name="Visio" r:id="rId3" imgW="9898943" imgH="55439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34" y="980728"/>
                        <a:ext cx="8856662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8" name="Picture 10" descr="http://t2.gstatic.com/images?q=tbn:ANd9GcSkoh0RnQgsRJ3aYZT1TeQ25IX0CeVKzVs_Nj3uoI5hCvyNtBR-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841" y="764704"/>
            <a:ext cx="1440159" cy="1440160"/>
          </a:xfrm>
          <a:prstGeom prst="rect">
            <a:avLst/>
          </a:prstGeom>
          <a:noFill/>
        </p:spPr>
      </p:pic>
      <p:sp>
        <p:nvSpPr>
          <p:cNvPr id="26" name="Lekerekített téglalap 25"/>
          <p:cNvSpPr/>
          <p:nvPr/>
        </p:nvSpPr>
        <p:spPr bwMode="auto">
          <a:xfrm>
            <a:off x="2699792" y="5085184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Túlterhelés</a:t>
            </a:r>
          </a:p>
        </p:txBody>
      </p:sp>
      <p:sp>
        <p:nvSpPr>
          <p:cNvPr id="27" name="Lekerekített téglalap 26"/>
          <p:cNvSpPr/>
          <p:nvPr/>
        </p:nvSpPr>
        <p:spPr bwMode="auto">
          <a:xfrm>
            <a:off x="1691680" y="3717032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28" name="Lekerekített téglalap 27"/>
          <p:cNvSpPr/>
          <p:nvPr/>
        </p:nvSpPr>
        <p:spPr bwMode="auto">
          <a:xfrm>
            <a:off x="683568" y="3140968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30" name="Lekerekített téglalap 29"/>
          <p:cNvSpPr/>
          <p:nvPr/>
        </p:nvSpPr>
        <p:spPr bwMode="auto">
          <a:xfrm>
            <a:off x="107504" y="836712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újrakezdés</a:t>
            </a:r>
          </a:p>
        </p:txBody>
      </p:sp>
      <p:sp>
        <p:nvSpPr>
          <p:cNvPr id="31" name="Lekerekített téglalap 30"/>
          <p:cNvSpPr/>
          <p:nvPr/>
        </p:nvSpPr>
        <p:spPr bwMode="auto">
          <a:xfrm>
            <a:off x="107504" y="162880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meghiúsulás</a:t>
            </a:r>
          </a:p>
        </p:txBody>
      </p:sp>
      <p:sp>
        <p:nvSpPr>
          <p:cNvPr id="32" name="Lekerekített téglalap 31"/>
          <p:cNvSpPr/>
          <p:nvPr/>
        </p:nvSpPr>
        <p:spPr bwMode="auto">
          <a:xfrm>
            <a:off x="7164288" y="162880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romló </a:t>
            </a:r>
            <a:r>
              <a:rPr lang="hu-HU" sz="2000" b="1" dirty="0" err="1" smtClean="0">
                <a:solidFill>
                  <a:schemeClr val="bg1"/>
                </a:solidFill>
              </a:rPr>
              <a:t>KPI-k</a:t>
            </a:r>
            <a:endParaRPr lang="hu-HU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églalap 29"/>
          <p:cNvSpPr/>
          <p:nvPr/>
        </p:nvSpPr>
        <p:spPr>
          <a:xfrm>
            <a:off x="251520" y="980728"/>
            <a:ext cx="4464496" cy="52565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felügyelet-tervezési feladat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1547664" y="5517232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Túlterhelés</a:t>
            </a:r>
          </a:p>
        </p:txBody>
      </p:sp>
      <p:sp>
        <p:nvSpPr>
          <p:cNvPr id="5" name="Lekerekített téglalap 4"/>
          <p:cNvSpPr/>
          <p:nvPr/>
        </p:nvSpPr>
        <p:spPr bwMode="auto">
          <a:xfrm>
            <a:off x="1547664" y="4581128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547664" y="3573016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2771800" y="234888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újrakezdés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395536" y="234888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meghiúsulás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547664" y="1052736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romló </a:t>
            </a:r>
            <a:r>
              <a:rPr lang="hu-HU" sz="2000" b="1" dirty="0" err="1" smtClean="0">
                <a:solidFill>
                  <a:schemeClr val="bg1"/>
                </a:solidFill>
              </a:rPr>
              <a:t>KPI-k</a:t>
            </a:r>
            <a:endParaRPr lang="hu-HU" sz="2000" b="1" dirty="0" smtClean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491880" y="5661248"/>
            <a:ext cx="3168005" cy="2162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491880" y="5661248"/>
            <a:ext cx="1079500" cy="2159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147717" y="5661248"/>
            <a:ext cx="1511300" cy="2159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 rot="5400000">
            <a:off x="4968553" y="5552628"/>
            <a:ext cx="2159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4571380" y="5661248"/>
            <a:ext cx="1081088" cy="2159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3491880" y="4221088"/>
            <a:ext cx="3168005" cy="2162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491880" y="4221088"/>
            <a:ext cx="1079500" cy="2159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5147717" y="4221088"/>
            <a:ext cx="1511300" cy="2159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rot="5400000">
            <a:off x="4968553" y="4112468"/>
            <a:ext cx="2159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 28"/>
          <p:cNvSpPr/>
          <p:nvPr/>
        </p:nvSpPr>
        <p:spPr>
          <a:xfrm>
            <a:off x="4571380" y="4221088"/>
            <a:ext cx="1081088" cy="2159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004048" y="1628800"/>
            <a:ext cx="3808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Riasztások: határértékek </a:t>
            </a:r>
          </a:p>
          <a:p>
            <a:r>
              <a:rPr lang="hu-HU" sz="2800" dirty="0" smtClean="0"/>
              <a:t>megállapítása</a:t>
            </a:r>
          </a:p>
        </p:txBody>
      </p:sp>
      <p:pic>
        <p:nvPicPr>
          <p:cNvPr id="33" name="Picture 4" descr="C:\Users\ikocsis\AppData\Local\Microsoft\Windows\Temporary Internet Files\Content.IE5\3DEFU4DS\MCj043388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C:\Users\ikocsis\AppData\Local\Microsoft\Windows\Temporary Internet Files\Content.IE5\3DEFU4DS\MCj043388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15719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églalap 29"/>
          <p:cNvSpPr/>
          <p:nvPr/>
        </p:nvSpPr>
        <p:spPr>
          <a:xfrm>
            <a:off x="251520" y="980728"/>
            <a:ext cx="4464496" cy="52565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felügyelet-tervezési feladat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1547664" y="5517232"/>
            <a:ext cx="1800200" cy="525372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Túlterhelés</a:t>
            </a:r>
          </a:p>
        </p:txBody>
      </p:sp>
      <p:sp>
        <p:nvSpPr>
          <p:cNvPr id="5" name="Lekerekített téglalap 4"/>
          <p:cNvSpPr/>
          <p:nvPr/>
        </p:nvSpPr>
        <p:spPr bwMode="auto">
          <a:xfrm>
            <a:off x="1547664" y="4581128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547664" y="3573016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2771800" y="234888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újrakezdés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395536" y="234888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meghiúsulás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547664" y="1052736"/>
            <a:ext cx="1800200" cy="720080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romló </a:t>
            </a:r>
            <a:r>
              <a:rPr lang="hu-HU" sz="2000" b="1" dirty="0" err="1" smtClean="0">
                <a:solidFill>
                  <a:schemeClr val="bg1"/>
                </a:solidFill>
              </a:rPr>
              <a:t>KPI-k</a:t>
            </a:r>
            <a:endParaRPr lang="hu-HU" sz="2000" b="1" dirty="0" smtClean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220072" y="2348880"/>
            <a:ext cx="3457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Eseményfeldolgozás</a:t>
            </a:r>
            <a:r>
              <a:rPr lang="hu-HU" sz="2800" dirty="0" smtClean="0"/>
              <a:t>:</a:t>
            </a:r>
          </a:p>
          <a:p>
            <a:r>
              <a:rPr lang="hu-HU" sz="2800" dirty="0" smtClean="0"/>
              <a:t>hatáslánc modellezése</a:t>
            </a:r>
          </a:p>
        </p:txBody>
      </p:sp>
      <p:sp>
        <p:nvSpPr>
          <p:cNvPr id="21" name="Lefelé nyíl 20"/>
          <p:cNvSpPr/>
          <p:nvPr/>
        </p:nvSpPr>
        <p:spPr>
          <a:xfrm rot="10800000">
            <a:off x="2195736" y="5013176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Lefelé nyíl 21"/>
          <p:cNvSpPr/>
          <p:nvPr/>
        </p:nvSpPr>
        <p:spPr>
          <a:xfrm rot="10800000">
            <a:off x="2195736" y="4077072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Lefelé nyíl 22"/>
          <p:cNvSpPr/>
          <p:nvPr/>
        </p:nvSpPr>
        <p:spPr>
          <a:xfrm rot="10800000">
            <a:off x="1547664" y="3068960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Lefelé nyíl 23"/>
          <p:cNvSpPr/>
          <p:nvPr/>
        </p:nvSpPr>
        <p:spPr>
          <a:xfrm rot="10800000">
            <a:off x="2915816" y="3068960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felé nyíl 30"/>
          <p:cNvSpPr/>
          <p:nvPr/>
        </p:nvSpPr>
        <p:spPr>
          <a:xfrm rot="10800000">
            <a:off x="2771800" y="1772816"/>
            <a:ext cx="484632" cy="61836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Lefelé nyíl 32"/>
          <p:cNvSpPr/>
          <p:nvPr/>
        </p:nvSpPr>
        <p:spPr>
          <a:xfrm rot="10800000">
            <a:off x="1763688" y="1772816"/>
            <a:ext cx="484632" cy="61836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églalap 29"/>
          <p:cNvSpPr/>
          <p:nvPr/>
        </p:nvSpPr>
        <p:spPr>
          <a:xfrm>
            <a:off x="251520" y="980728"/>
            <a:ext cx="4464496" cy="52565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felügyelet-tervezési feladat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1547664" y="5517232"/>
            <a:ext cx="1800200" cy="525372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Túlterhelés</a:t>
            </a:r>
          </a:p>
        </p:txBody>
      </p:sp>
      <p:sp>
        <p:nvSpPr>
          <p:cNvPr id="5" name="Lekerekített téglalap 4"/>
          <p:cNvSpPr/>
          <p:nvPr/>
        </p:nvSpPr>
        <p:spPr bwMode="auto">
          <a:xfrm>
            <a:off x="1547664" y="4581128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547664" y="3573016"/>
            <a:ext cx="1800200" cy="525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„Lassú”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2771800" y="234888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újrakezdés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395536" y="2348880"/>
            <a:ext cx="18002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Gyakori meghiúsulás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547664" y="1052736"/>
            <a:ext cx="1800200" cy="720080"/>
          </a:xfrm>
          <a:prstGeom prst="round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romló </a:t>
            </a:r>
            <a:r>
              <a:rPr lang="hu-HU" sz="2000" b="1" dirty="0" err="1" smtClean="0">
                <a:solidFill>
                  <a:schemeClr val="bg1"/>
                </a:solidFill>
              </a:rPr>
              <a:t>KPI-k</a:t>
            </a:r>
            <a:endParaRPr lang="hu-HU" sz="2000" b="1" dirty="0" smtClean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220072" y="2348880"/>
            <a:ext cx="298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Hibaokok</a:t>
            </a:r>
            <a:r>
              <a:rPr lang="hu-HU" sz="2800" dirty="0" smtClean="0"/>
              <a:t> keresése</a:t>
            </a:r>
          </a:p>
        </p:txBody>
      </p:sp>
      <p:sp>
        <p:nvSpPr>
          <p:cNvPr id="21" name="Lefelé nyíl 20"/>
          <p:cNvSpPr/>
          <p:nvPr/>
        </p:nvSpPr>
        <p:spPr>
          <a:xfrm>
            <a:off x="2195736" y="5013176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Lefelé nyíl 21"/>
          <p:cNvSpPr/>
          <p:nvPr/>
        </p:nvSpPr>
        <p:spPr>
          <a:xfrm>
            <a:off x="2195736" y="4077072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Lefelé nyíl 22"/>
          <p:cNvSpPr/>
          <p:nvPr/>
        </p:nvSpPr>
        <p:spPr>
          <a:xfrm>
            <a:off x="1547664" y="3068960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Lefelé nyíl 23"/>
          <p:cNvSpPr/>
          <p:nvPr/>
        </p:nvSpPr>
        <p:spPr>
          <a:xfrm>
            <a:off x="2915816" y="3068960"/>
            <a:ext cx="484632" cy="546360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felé nyíl 30"/>
          <p:cNvSpPr/>
          <p:nvPr/>
        </p:nvSpPr>
        <p:spPr>
          <a:xfrm>
            <a:off x="2771800" y="1772816"/>
            <a:ext cx="484632" cy="61836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Lefelé nyíl 32"/>
          <p:cNvSpPr/>
          <p:nvPr/>
        </p:nvSpPr>
        <p:spPr>
          <a:xfrm>
            <a:off x="1763688" y="1772816"/>
            <a:ext cx="484632" cy="61836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 bwMode="auto">
          <a:xfrm>
            <a:off x="5076056" y="3789040"/>
            <a:ext cx="3744416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És így tovább.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Előfeltétel: megfelelő tulajdonságok mérhetősége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Jellegzetes követelmény: </a:t>
            </a:r>
          </a:p>
          <a:p>
            <a:pPr lvl="1"/>
            <a:r>
              <a:rPr lang="hu-HU" dirty="0" smtClean="0"/>
              <a:t>A rendszerünk nagy, sok különálló elemből áll</a:t>
            </a:r>
          </a:p>
          <a:p>
            <a:pPr lvl="1"/>
            <a:r>
              <a:rPr lang="hu-HU" dirty="0" smtClean="0"/>
              <a:t>Az adatokat hálózaton keresztül olvassuk le</a:t>
            </a:r>
          </a:p>
          <a:p>
            <a:r>
              <a:rPr lang="hu-HU" dirty="0" smtClean="0"/>
              <a:t>A kulcselem az </a:t>
            </a:r>
            <a:r>
              <a:rPr lang="hu-HU" i="1" dirty="0" smtClean="0">
                <a:solidFill>
                  <a:schemeClr val="accent2"/>
                </a:solidFill>
              </a:rPr>
              <a:t>ágens</a:t>
            </a:r>
          </a:p>
          <a:p>
            <a:pPr lvl="1"/>
            <a:r>
              <a:rPr lang="hu-HU" dirty="0" smtClean="0"/>
              <a:t>Kis beépülő komponens minden berendezésbe, aminek célja:</a:t>
            </a:r>
          </a:p>
          <a:p>
            <a:pPr lvl="2"/>
            <a:r>
              <a:rPr lang="hu-HU" dirty="0" smtClean="0"/>
              <a:t>adatszolgáltatás valamilyen (hálózati) interfészen</a:t>
            </a:r>
          </a:p>
          <a:p>
            <a:pPr lvl="2"/>
            <a:r>
              <a:rPr lang="hu-HU" dirty="0" smtClean="0"/>
              <a:t>értesítés különféle események bekövetkezéséről</a:t>
            </a:r>
          </a:p>
          <a:p>
            <a:pPr lvl="2"/>
            <a:r>
              <a:rPr lang="hu-HU" dirty="0" smtClean="0"/>
              <a:t>egyszerű beavatkozások elvégzése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hardverben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941367" y="1745672"/>
            <a:ext cx="2919846" cy="467591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1270000"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 bwMode="auto">
          <a:xfrm>
            <a:off x="987137" y="2649682"/>
            <a:ext cx="7138554" cy="3491345"/>
          </a:xfrm>
          <a:prstGeom prst="wedgeRoundRectCallout">
            <a:avLst>
              <a:gd name="adj1" fmla="val 5513"/>
              <a:gd name="adj2" fmla="val -5744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92982" y="12988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Berendezés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pl.: </a:t>
            </a:r>
            <a:r>
              <a:rPr lang="hu-HU" sz="2000" dirty="0" err="1" smtClean="0">
                <a:latin typeface="+mn-lt"/>
              </a:rPr>
              <a:t>ethernet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switch</a:t>
            </a:r>
            <a:endParaRPr lang="hu-HU" sz="2000" dirty="0">
              <a:latin typeface="+mn-lt"/>
            </a:endParaRP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631373" y="3834247"/>
            <a:ext cx="3886200" cy="11014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smtClean="0">
              <a:solidFill>
                <a:schemeClr val="bg1"/>
              </a:solidFill>
            </a:endParaRP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Ethernet keret kapcsoló logika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641763" y="5174672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2500746" y="5171208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3401290" y="5178135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4260271" y="5164280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cxnSp>
        <p:nvCxnSpPr>
          <p:cNvPr id="15" name="Egyenes összekötő 14"/>
          <p:cNvCxnSpPr>
            <a:stCxn id="10" idx="0"/>
          </p:cNvCxnSpPr>
          <p:nvPr/>
        </p:nvCxnSpPr>
        <p:spPr bwMode="auto">
          <a:xfrm rot="16200000" flipV="1">
            <a:off x="1846985" y="5052579"/>
            <a:ext cx="238990" cy="519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>
            <a:stCxn id="11" idx="0"/>
          </p:cNvCxnSpPr>
          <p:nvPr/>
        </p:nvCxnSpPr>
        <p:spPr bwMode="auto">
          <a:xfrm rot="16200000" flipV="1">
            <a:off x="2709431" y="5052578"/>
            <a:ext cx="235526" cy="173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gyenes összekötő 18"/>
          <p:cNvCxnSpPr>
            <a:stCxn id="12" idx="0"/>
          </p:cNvCxnSpPr>
          <p:nvPr/>
        </p:nvCxnSpPr>
        <p:spPr bwMode="auto">
          <a:xfrm rot="5400000" flipH="1" flipV="1">
            <a:off x="3608244" y="5056043"/>
            <a:ext cx="242453" cy="173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gyenes összekötő 20"/>
          <p:cNvCxnSpPr>
            <a:stCxn id="13" idx="0"/>
          </p:cNvCxnSpPr>
          <p:nvPr/>
        </p:nvCxnSpPr>
        <p:spPr bwMode="auto">
          <a:xfrm rot="16200000" flipV="1">
            <a:off x="4470689" y="5047384"/>
            <a:ext cx="228598" cy="51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ekerekített téglalap 29"/>
          <p:cNvSpPr/>
          <p:nvPr/>
        </p:nvSpPr>
        <p:spPr bwMode="auto">
          <a:xfrm>
            <a:off x="5725391" y="3823855"/>
            <a:ext cx="1880754" cy="11222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Menedzsment processzor</a:t>
            </a:r>
          </a:p>
        </p:txBody>
      </p:sp>
      <p:sp>
        <p:nvSpPr>
          <p:cNvPr id="33" name="Szabadkézi sokszög 32"/>
          <p:cNvSpPr/>
          <p:nvPr/>
        </p:nvSpPr>
        <p:spPr bwMode="auto">
          <a:xfrm>
            <a:off x="5140037" y="4935682"/>
            <a:ext cx="1530927" cy="737754"/>
          </a:xfrm>
          <a:custGeom>
            <a:avLst/>
            <a:gdLst>
              <a:gd name="connsiteX0" fmla="*/ 65808 w 1911927"/>
              <a:gd name="connsiteY0" fmla="*/ 0 h 787977"/>
              <a:gd name="connsiteX1" fmla="*/ 65808 w 1911927"/>
              <a:gd name="connsiteY1" fmla="*/ 467591 h 787977"/>
              <a:gd name="connsiteX2" fmla="*/ 65808 w 1911927"/>
              <a:gd name="connsiteY2" fmla="*/ 592282 h 787977"/>
              <a:gd name="connsiteX3" fmla="*/ 263236 w 1911927"/>
              <a:gd name="connsiteY3" fmla="*/ 737754 h 787977"/>
              <a:gd name="connsiteX4" fmla="*/ 1645227 w 1911927"/>
              <a:gd name="connsiteY4" fmla="*/ 758536 h 787977"/>
              <a:gd name="connsiteX5" fmla="*/ 1863436 w 1911927"/>
              <a:gd name="connsiteY5" fmla="*/ 561109 h 787977"/>
              <a:gd name="connsiteX6" fmla="*/ 1894608 w 1911927"/>
              <a:gd name="connsiteY6" fmla="*/ 0 h 787977"/>
              <a:gd name="connsiteX0" fmla="*/ 65808 w 1911927"/>
              <a:gd name="connsiteY0" fmla="*/ 0 h 787977"/>
              <a:gd name="connsiteX1" fmla="*/ 65808 w 1911927"/>
              <a:gd name="connsiteY1" fmla="*/ 592282 h 787977"/>
              <a:gd name="connsiteX2" fmla="*/ 263236 w 1911927"/>
              <a:gd name="connsiteY2" fmla="*/ 737754 h 787977"/>
              <a:gd name="connsiteX3" fmla="*/ 1645227 w 1911927"/>
              <a:gd name="connsiteY3" fmla="*/ 758536 h 787977"/>
              <a:gd name="connsiteX4" fmla="*/ 1863436 w 1911927"/>
              <a:gd name="connsiteY4" fmla="*/ 561109 h 787977"/>
              <a:gd name="connsiteX5" fmla="*/ 1894608 w 1911927"/>
              <a:gd name="connsiteY5" fmla="*/ 0 h 787977"/>
              <a:gd name="connsiteX0" fmla="*/ 65809 w 1911928"/>
              <a:gd name="connsiteY0" fmla="*/ 0 h 787977"/>
              <a:gd name="connsiteX1" fmla="*/ 65809 w 1911928"/>
              <a:gd name="connsiteY1" fmla="*/ 592282 h 787977"/>
              <a:gd name="connsiteX2" fmla="*/ 65809 w 1911928"/>
              <a:gd name="connsiteY2" fmla="*/ 592282 h 787977"/>
              <a:gd name="connsiteX3" fmla="*/ 263237 w 1911928"/>
              <a:gd name="connsiteY3" fmla="*/ 737754 h 787977"/>
              <a:gd name="connsiteX4" fmla="*/ 1645228 w 1911928"/>
              <a:gd name="connsiteY4" fmla="*/ 758536 h 787977"/>
              <a:gd name="connsiteX5" fmla="*/ 1863437 w 1911928"/>
              <a:gd name="connsiteY5" fmla="*/ 561109 h 787977"/>
              <a:gd name="connsiteX6" fmla="*/ 1894609 w 1911928"/>
              <a:gd name="connsiteY6" fmla="*/ 0 h 787977"/>
              <a:gd name="connsiteX0" fmla="*/ 65809 w 1911928"/>
              <a:gd name="connsiteY0" fmla="*/ 0 h 787977"/>
              <a:gd name="connsiteX1" fmla="*/ 65809 w 1911928"/>
              <a:gd name="connsiteY1" fmla="*/ 592282 h 787977"/>
              <a:gd name="connsiteX2" fmla="*/ 263237 w 1911928"/>
              <a:gd name="connsiteY2" fmla="*/ 737754 h 787977"/>
              <a:gd name="connsiteX3" fmla="*/ 1645228 w 1911928"/>
              <a:gd name="connsiteY3" fmla="*/ 758536 h 787977"/>
              <a:gd name="connsiteX4" fmla="*/ 1863437 w 1911928"/>
              <a:gd name="connsiteY4" fmla="*/ 561109 h 787977"/>
              <a:gd name="connsiteX5" fmla="*/ 1894609 w 1911928"/>
              <a:gd name="connsiteY5" fmla="*/ 0 h 787977"/>
              <a:gd name="connsiteX0" fmla="*/ 65808 w 1911927"/>
              <a:gd name="connsiteY0" fmla="*/ 0 h 787977"/>
              <a:gd name="connsiteX1" fmla="*/ 65808 w 1911927"/>
              <a:gd name="connsiteY1" fmla="*/ 467591 h 787977"/>
              <a:gd name="connsiteX2" fmla="*/ 263236 w 1911927"/>
              <a:gd name="connsiteY2" fmla="*/ 737754 h 787977"/>
              <a:gd name="connsiteX3" fmla="*/ 1645227 w 1911927"/>
              <a:gd name="connsiteY3" fmla="*/ 758536 h 787977"/>
              <a:gd name="connsiteX4" fmla="*/ 1863436 w 1911927"/>
              <a:gd name="connsiteY4" fmla="*/ 561109 h 787977"/>
              <a:gd name="connsiteX5" fmla="*/ 1894608 w 1911927"/>
              <a:gd name="connsiteY5" fmla="*/ 0 h 787977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238991 h 758536"/>
              <a:gd name="connsiteX6" fmla="*/ 1894608 w 1911927"/>
              <a:gd name="connsiteY6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530926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530927 w 1911927"/>
              <a:gd name="connsiteY5" fmla="*/ 529936 h 758536"/>
              <a:gd name="connsiteX6" fmla="*/ 1530926 w 1911927"/>
              <a:gd name="connsiteY6" fmla="*/ 0 h 758536"/>
              <a:gd name="connsiteX0" fmla="*/ 65808 w 1856509"/>
              <a:gd name="connsiteY0" fmla="*/ 0 h 758536"/>
              <a:gd name="connsiteX1" fmla="*/ 65808 w 1856509"/>
              <a:gd name="connsiteY1" fmla="*/ 467591 h 758536"/>
              <a:gd name="connsiteX2" fmla="*/ 263236 w 1856509"/>
              <a:gd name="connsiteY2" fmla="*/ 737754 h 758536"/>
              <a:gd name="connsiteX3" fmla="*/ 1645227 w 1856509"/>
              <a:gd name="connsiteY3" fmla="*/ 758536 h 758536"/>
              <a:gd name="connsiteX4" fmla="*/ 1530927 w 1856509"/>
              <a:gd name="connsiteY4" fmla="*/ 529936 h 758536"/>
              <a:gd name="connsiteX5" fmla="*/ 1530926 w 1856509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33500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167246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75855"/>
              <a:gd name="connsiteX1" fmla="*/ 65808 w 1549977"/>
              <a:gd name="connsiteY1" fmla="*/ 467591 h 775855"/>
              <a:gd name="connsiteX2" fmla="*/ 263236 w 1549977"/>
              <a:gd name="connsiteY2" fmla="*/ 737754 h 775855"/>
              <a:gd name="connsiteX3" fmla="*/ 1312719 w 1549977"/>
              <a:gd name="connsiteY3" fmla="*/ 758536 h 775855"/>
              <a:gd name="connsiteX4" fmla="*/ 1530927 w 1549977"/>
              <a:gd name="connsiteY4" fmla="*/ 529936 h 775855"/>
              <a:gd name="connsiteX5" fmla="*/ 1530926 w 1549977"/>
              <a:gd name="connsiteY5" fmla="*/ 0 h 775855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858240"/>
              <a:gd name="connsiteY0" fmla="*/ 0 h 786245"/>
              <a:gd name="connsiteX1" fmla="*/ 65808 w 1858240"/>
              <a:gd name="connsiteY1" fmla="*/ 467591 h 786245"/>
              <a:gd name="connsiteX2" fmla="*/ 263236 w 1858240"/>
              <a:gd name="connsiteY2" fmla="*/ 737754 h 786245"/>
              <a:gd name="connsiteX3" fmla="*/ 1312719 w 1858240"/>
              <a:gd name="connsiteY3" fmla="*/ 758536 h 786245"/>
              <a:gd name="connsiteX4" fmla="*/ 1821872 w 1858240"/>
              <a:gd name="connsiteY4" fmla="*/ 748145 h 786245"/>
              <a:gd name="connsiteX5" fmla="*/ 1530927 w 1858240"/>
              <a:gd name="connsiteY5" fmla="*/ 529936 h 786245"/>
              <a:gd name="connsiteX6" fmla="*/ 1530926 w 1858240"/>
              <a:gd name="connsiteY6" fmla="*/ 0 h 786245"/>
              <a:gd name="connsiteX0" fmla="*/ 65808 w 1530927"/>
              <a:gd name="connsiteY0" fmla="*/ 0 h 758536"/>
              <a:gd name="connsiteX1" fmla="*/ 65808 w 1530927"/>
              <a:gd name="connsiteY1" fmla="*/ 467591 h 758536"/>
              <a:gd name="connsiteX2" fmla="*/ 263236 w 1530927"/>
              <a:gd name="connsiteY2" fmla="*/ 737754 h 758536"/>
              <a:gd name="connsiteX3" fmla="*/ 1312719 w 1530927"/>
              <a:gd name="connsiteY3" fmla="*/ 758536 h 758536"/>
              <a:gd name="connsiteX4" fmla="*/ 1530927 w 1530927"/>
              <a:gd name="connsiteY4" fmla="*/ 529936 h 758536"/>
              <a:gd name="connsiteX5" fmla="*/ 1530926 w 1530927"/>
              <a:gd name="connsiteY5" fmla="*/ 0 h 758536"/>
              <a:gd name="connsiteX0" fmla="*/ 65808 w 1530927"/>
              <a:gd name="connsiteY0" fmla="*/ 0 h 737754"/>
              <a:gd name="connsiteX1" fmla="*/ 65808 w 1530927"/>
              <a:gd name="connsiteY1" fmla="*/ 467591 h 737754"/>
              <a:gd name="connsiteX2" fmla="*/ 263236 w 1530927"/>
              <a:gd name="connsiteY2" fmla="*/ 737754 h 737754"/>
              <a:gd name="connsiteX3" fmla="*/ 928255 w 1530927"/>
              <a:gd name="connsiteY3" fmla="*/ 498764 h 737754"/>
              <a:gd name="connsiteX4" fmla="*/ 1530927 w 1530927"/>
              <a:gd name="connsiteY4" fmla="*/ 529936 h 737754"/>
              <a:gd name="connsiteX5" fmla="*/ 1530926 w 1530927"/>
              <a:gd name="connsiteY5" fmla="*/ 0 h 737754"/>
              <a:gd name="connsiteX0" fmla="*/ 65808 w 1530927"/>
              <a:gd name="connsiteY0" fmla="*/ 0 h 737754"/>
              <a:gd name="connsiteX1" fmla="*/ 65808 w 1530927"/>
              <a:gd name="connsiteY1" fmla="*/ 467591 h 737754"/>
              <a:gd name="connsiteX2" fmla="*/ 263236 w 1530927"/>
              <a:gd name="connsiteY2" fmla="*/ 737754 h 737754"/>
              <a:gd name="connsiteX3" fmla="*/ 1312719 w 1530927"/>
              <a:gd name="connsiteY3" fmla="*/ 737754 h 737754"/>
              <a:gd name="connsiteX4" fmla="*/ 1530927 w 1530927"/>
              <a:gd name="connsiteY4" fmla="*/ 529936 h 737754"/>
              <a:gd name="connsiteX5" fmla="*/ 1530926 w 1530927"/>
              <a:gd name="connsiteY5" fmla="*/ 0 h 73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927" h="737754">
                <a:moveTo>
                  <a:pt x="65808" y="0"/>
                </a:moveTo>
                <a:lnTo>
                  <a:pt x="65808" y="467591"/>
                </a:lnTo>
                <a:cubicBezTo>
                  <a:pt x="98713" y="491836"/>
                  <a:pt x="0" y="689263"/>
                  <a:pt x="263236" y="737754"/>
                </a:cubicBezTo>
                <a:lnTo>
                  <a:pt x="1312719" y="737754"/>
                </a:lnTo>
                <a:cubicBezTo>
                  <a:pt x="1524001" y="703118"/>
                  <a:pt x="1494559" y="656359"/>
                  <a:pt x="1530927" y="529936"/>
                </a:cubicBezTo>
                <a:cubicBezTo>
                  <a:pt x="1530927" y="353291"/>
                  <a:pt x="1530926" y="176645"/>
                  <a:pt x="153092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6660572" y="3345873"/>
            <a:ext cx="893619" cy="4052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TCP/IP</a:t>
            </a:r>
          </a:p>
        </p:txBody>
      </p:sp>
      <p:sp>
        <p:nvSpPr>
          <p:cNvPr id="35" name="Lekerekített téglalap 34"/>
          <p:cNvSpPr/>
          <p:nvPr/>
        </p:nvSpPr>
        <p:spPr bwMode="auto">
          <a:xfrm>
            <a:off x="5725391" y="3345873"/>
            <a:ext cx="893619" cy="4052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7" name="Balra-felfelé nyíl 36"/>
          <p:cNvSpPr/>
          <p:nvPr/>
        </p:nvSpPr>
        <p:spPr bwMode="auto">
          <a:xfrm flipH="1" flipV="1">
            <a:off x="3363192" y="3429002"/>
            <a:ext cx="2362199" cy="405245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4861213" y="5683827"/>
            <a:ext cx="2996935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Belső (rejtett) </a:t>
            </a:r>
            <a:r>
              <a:rPr lang="hu-HU" sz="2000" dirty="0" err="1" smtClean="0">
                <a:latin typeface="+mn-lt"/>
              </a:rPr>
              <a:t>ethernet</a:t>
            </a:r>
            <a:r>
              <a:rPr lang="hu-HU" sz="2000" dirty="0" smtClean="0">
                <a:latin typeface="+mn-lt"/>
              </a:rPr>
              <a:t> port</a:t>
            </a:r>
            <a:endParaRPr lang="hu-HU" sz="2000" dirty="0">
              <a:latin typeface="+mn-lt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024050" y="2772434"/>
            <a:ext cx="2678284" cy="6565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belső hardveres interfész </a:t>
            </a:r>
          </a:p>
          <a:p>
            <a:r>
              <a:rPr lang="hu-HU" sz="2000" dirty="0" smtClean="0">
                <a:latin typeface="+mn-lt"/>
              </a:rPr>
              <a:t>(I</a:t>
            </a:r>
            <a:r>
              <a:rPr lang="hu-HU" sz="2000" baseline="30000" dirty="0" smtClean="0">
                <a:latin typeface="+mn-lt"/>
              </a:rPr>
              <a:t>2</a:t>
            </a:r>
            <a:r>
              <a:rPr lang="hu-HU" sz="2000" dirty="0" smtClean="0">
                <a:latin typeface="+mn-lt"/>
              </a:rPr>
              <a:t>C, JTAG, PCI, GPIO)</a:t>
            </a:r>
            <a:endParaRPr lang="hu-HU" sz="2000" dirty="0">
              <a:latin typeface="+mn-lt"/>
            </a:endParaRPr>
          </a:p>
        </p:txBody>
      </p:sp>
      <p:grpSp>
        <p:nvGrpSpPr>
          <p:cNvPr id="3" name="Csoportba foglalás 45"/>
          <p:cNvGrpSpPr/>
          <p:nvPr/>
        </p:nvGrpSpPr>
        <p:grpSpPr>
          <a:xfrm>
            <a:off x="2500746" y="3929066"/>
            <a:ext cx="1285884" cy="254568"/>
            <a:chOff x="1867763" y="3929066"/>
            <a:chExt cx="1285884" cy="254568"/>
          </a:xfrm>
        </p:grpSpPr>
        <p:sp>
          <p:nvSpPr>
            <p:cNvPr id="40" name="Téglalap 39"/>
            <p:cNvSpPr/>
            <p:nvPr/>
          </p:nvSpPr>
          <p:spPr bwMode="auto">
            <a:xfrm>
              <a:off x="1867763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 bwMode="auto">
            <a:xfrm>
              <a:off x="2082077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2296391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10705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2725019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2939333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7" name="Szövegdoboz 46"/>
          <p:cNvSpPr txBox="1"/>
          <p:nvPr/>
        </p:nvSpPr>
        <p:spPr>
          <a:xfrm>
            <a:off x="3789858" y="3929066"/>
            <a:ext cx="1595454" cy="3558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400" dirty="0" smtClean="0">
                <a:solidFill>
                  <a:schemeClr val="bg1"/>
                </a:solidFill>
                <a:latin typeface="+mn-lt"/>
              </a:rPr>
              <a:t>Állapotregiszterek</a:t>
            </a:r>
            <a:endParaRPr lang="hu-HU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3" grpId="0" animBg="1"/>
      <p:bldP spid="34" grpId="0" animBg="1"/>
      <p:bldP spid="35" grpId="0" animBg="1"/>
      <p:bldP spid="37" grpId="0" animBg="1"/>
      <p:bldP spid="38" grpId="0"/>
      <p:bldP spid="39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alapesetek:</a:t>
            </a:r>
          </a:p>
          <a:p>
            <a:pPr lvl="1"/>
            <a:r>
              <a:rPr lang="hu-HU" b="1" dirty="0" smtClean="0"/>
              <a:t>Olyan szoftver komponenst akarunk megfigyelni, ami nincs erre felkészítve</a:t>
            </a:r>
          </a:p>
          <a:p>
            <a:pPr lvl="2"/>
            <a:r>
              <a:rPr lang="hu-HU" dirty="0" smtClean="0"/>
              <a:t>Az ágens külön folyamat az operációs rendszeren</a:t>
            </a:r>
          </a:p>
          <a:p>
            <a:pPr lvl="2"/>
            <a:r>
              <a:rPr lang="hu-HU" dirty="0" smtClean="0"/>
              <a:t>Olyan hívásokat végezhet el, ami csak egy gépen futó folyamatok között lehetséges (de a belső adatszerkezetekhez többnyire nem férünk hozzá)</a:t>
            </a:r>
          </a:p>
          <a:p>
            <a:pPr lvl="2"/>
            <a:r>
              <a:rPr lang="hu-HU" dirty="0" smtClean="0"/>
              <a:t>Az operációs rendszer segítségével követi a megfigyelt folyamatot (futási állapot, létrehozott fájlok tartalma, </a:t>
            </a:r>
            <a:r>
              <a:rPr lang="hu-HU" dirty="0" err="1" smtClean="0"/>
              <a:t>erőforráshasználat</a:t>
            </a:r>
            <a:r>
              <a:rPr lang="hu-HU" dirty="0" smtClean="0"/>
              <a:t>, stb.)</a:t>
            </a:r>
          </a:p>
          <a:p>
            <a:pPr lvl="1"/>
            <a:r>
              <a:rPr lang="hu-HU" dirty="0" smtClean="0"/>
              <a:t>Az ágens integrált része a szoftvernek</a:t>
            </a:r>
          </a:p>
          <a:p>
            <a:pPr lvl="2"/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 bwMode="auto">
          <a:xfrm>
            <a:off x="2514592" y="4079084"/>
            <a:ext cx="3857652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2514592" y="3221828"/>
            <a:ext cx="1714512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 vagy szerver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4586294" y="3221828"/>
            <a:ext cx="1785950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9" name="Lekerekített téglalap feliratnak 8"/>
          <p:cNvSpPr/>
          <p:nvPr/>
        </p:nvSpPr>
        <p:spPr bwMode="auto">
          <a:xfrm>
            <a:off x="1585898" y="1364440"/>
            <a:ext cx="3000396" cy="1428760"/>
          </a:xfrm>
          <a:prstGeom prst="wedgeRoundRectCallout">
            <a:avLst>
              <a:gd name="adj1" fmla="val -2750"/>
              <a:gd name="adj2" fmla="val 78785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Hálózaton nem kommunikáló komponens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VAGY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állapota nem kérdezhető le hálózatról</a:t>
            </a:r>
          </a:p>
        </p:txBody>
      </p:sp>
      <p:sp>
        <p:nvSpPr>
          <p:cNvPr id="10" name="Balra-jobbra nyíl 9"/>
          <p:cNvSpPr/>
          <p:nvPr/>
        </p:nvSpPr>
        <p:spPr bwMode="auto">
          <a:xfrm>
            <a:off x="4229104" y="3507580"/>
            <a:ext cx="357190" cy="21431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1" name="Felfelé-lefelé nyíl 10"/>
          <p:cNvSpPr/>
          <p:nvPr/>
        </p:nvSpPr>
        <p:spPr bwMode="auto">
          <a:xfrm>
            <a:off x="5872178" y="3793332"/>
            <a:ext cx="285752" cy="1357322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57844" y="5222092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Hálózat</a:t>
            </a:r>
            <a:endParaRPr lang="hu-HU" sz="2000" dirty="0">
              <a:latin typeface="+mn-lt"/>
            </a:endParaRPr>
          </a:p>
        </p:txBody>
      </p:sp>
      <p:sp>
        <p:nvSpPr>
          <p:cNvPr id="13" name="Lekerekített téglalap feliratnak 12"/>
          <p:cNvSpPr/>
          <p:nvPr/>
        </p:nvSpPr>
        <p:spPr bwMode="auto">
          <a:xfrm>
            <a:off x="5457844" y="1364440"/>
            <a:ext cx="1843094" cy="1071570"/>
          </a:xfrm>
          <a:prstGeom prst="wedgeRoundRectCallout">
            <a:avLst>
              <a:gd name="adj1" fmla="val -105068"/>
              <a:gd name="adj2" fmla="val 147150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Lokális hozzáférést igénylő hívások</a:t>
            </a:r>
          </a:p>
        </p:txBody>
      </p:sp>
      <p:sp>
        <p:nvSpPr>
          <p:cNvPr id="14" name="Visszakanyarodó nyíl 13"/>
          <p:cNvSpPr/>
          <p:nvPr/>
        </p:nvSpPr>
        <p:spPr bwMode="auto">
          <a:xfrm flipH="1" flipV="1">
            <a:off x="3999173" y="3846580"/>
            <a:ext cx="785818" cy="389662"/>
          </a:xfrm>
          <a:prstGeom prst="uturnArrow">
            <a:avLst>
              <a:gd name="adj1" fmla="val 26903"/>
              <a:gd name="adj2" fmla="val 25000"/>
              <a:gd name="adj3" fmla="val 29946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5" name="Lekerekített téglalap feliratnak 14"/>
          <p:cNvSpPr/>
          <p:nvPr/>
        </p:nvSpPr>
        <p:spPr bwMode="auto">
          <a:xfrm>
            <a:off x="442890" y="4079084"/>
            <a:ext cx="2071702" cy="1421620"/>
          </a:xfrm>
          <a:prstGeom prst="wedgeRoundRectCallout">
            <a:avLst>
              <a:gd name="adj1" fmla="val 119512"/>
              <a:gd name="adj2" fmla="val -55418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Működés követése az operációs rendszer  szolgáltatásai segítségével</a:t>
            </a: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6516216" y="2852936"/>
            <a:ext cx="2483768" cy="1410250"/>
          </a:xfrm>
          <a:prstGeom prst="roundRect">
            <a:avLst/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chemeClr val="bg2"/>
                </a:solidFill>
              </a:rPr>
              <a:t>Ha fut a megfelelő </a:t>
            </a:r>
            <a:r>
              <a:rPr lang="hu-HU" sz="2000" b="1" dirty="0" err="1">
                <a:solidFill>
                  <a:schemeClr val="bg2"/>
                </a:solidFill>
              </a:rPr>
              <a:t>PID-ű</a:t>
            </a:r>
            <a:r>
              <a:rPr lang="hu-HU" sz="2000" b="1" dirty="0">
                <a:solidFill>
                  <a:schemeClr val="bg2"/>
                </a:solidFill>
              </a:rPr>
              <a:t> folyamat, akkor UP…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Kézbentartott</a:t>
            </a:r>
            <a:r>
              <a:rPr lang="hu-HU" dirty="0" smtClean="0"/>
              <a:t>” rendszer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000232" y="400050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rome</a:t>
            </a:r>
            <a:endParaRPr lang="hu-HU" dirty="0" smtClean="0"/>
          </a:p>
          <a:p>
            <a:pPr algn="ctr"/>
            <a:r>
              <a:rPr lang="hu-HU" dirty="0" smtClean="0"/>
              <a:t>152.66.252.250</a:t>
            </a:r>
          </a:p>
          <a:p>
            <a:pPr algn="ctr"/>
            <a:r>
              <a:rPr lang="hu-HU" dirty="0" smtClean="0"/>
              <a:t>10.10.10.254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143504" y="5000636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vegas</a:t>
            </a:r>
            <a:endParaRPr lang="hu-HU" dirty="0" smtClean="0"/>
          </a:p>
          <a:p>
            <a:pPr algn="ctr"/>
            <a:r>
              <a:rPr lang="hu-HU" dirty="0" smtClean="0"/>
              <a:t>10.10.10.3</a:t>
            </a:r>
          </a:p>
          <a:p>
            <a:pPr algn="ctr"/>
            <a:r>
              <a:rPr lang="hu-HU" dirty="0" smtClean="0"/>
              <a:t>Külső web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7143768" y="928670"/>
            <a:ext cx="1725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sicily</a:t>
            </a:r>
            <a:endParaRPr lang="hu-HU" dirty="0" smtClean="0"/>
          </a:p>
          <a:p>
            <a:pPr algn="ctr"/>
            <a:r>
              <a:rPr lang="hu-HU" dirty="0" smtClean="0"/>
              <a:t>10.10.10.1</a:t>
            </a:r>
          </a:p>
          <a:p>
            <a:pPr algn="ctr"/>
            <a:r>
              <a:rPr lang="hu-HU" dirty="0" smtClean="0"/>
              <a:t>DHCP, AD Server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8367533" y="3131127"/>
            <a:ext cx="7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don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4786314" y="34290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10.10.10.10</a:t>
            </a:r>
          </a:p>
          <a:p>
            <a:pPr algn="ctr"/>
            <a:r>
              <a:rPr lang="hu-HU" dirty="0" smtClean="0"/>
              <a:t>255.255.255.0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grpSp>
        <p:nvGrpSpPr>
          <p:cNvPr id="100" name="Csoportba foglalás 99"/>
          <p:cNvGrpSpPr/>
          <p:nvPr/>
        </p:nvGrpSpPr>
        <p:grpSpPr>
          <a:xfrm>
            <a:off x="1500166" y="928670"/>
            <a:ext cx="727542" cy="737414"/>
            <a:chOff x="1357290" y="977074"/>
            <a:chExt cx="727542" cy="737414"/>
          </a:xfrm>
        </p:grpSpPr>
        <p:sp>
          <p:nvSpPr>
            <p:cNvPr id="99" name="Henger 98"/>
            <p:cNvSpPr/>
            <p:nvPr/>
          </p:nvSpPr>
          <p:spPr>
            <a:xfrm>
              <a:off x="1357290" y="1357298"/>
              <a:ext cx="727542" cy="35719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Háromszög 88"/>
            <p:cNvSpPr/>
            <p:nvPr/>
          </p:nvSpPr>
          <p:spPr>
            <a:xfrm>
              <a:off x="1623250" y="97707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Háromszög 89"/>
            <p:cNvSpPr/>
            <p:nvPr/>
          </p:nvSpPr>
          <p:spPr>
            <a:xfrm>
              <a:off x="1643042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500166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Háromszög 92"/>
            <p:cNvSpPr/>
            <p:nvPr/>
          </p:nvSpPr>
          <p:spPr>
            <a:xfrm>
              <a:off x="1357290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Háromszög 93"/>
            <p:cNvSpPr/>
            <p:nvPr/>
          </p:nvSpPr>
          <p:spPr>
            <a:xfrm>
              <a:off x="1785918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1785918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Háromszög 91"/>
            <p:cNvSpPr/>
            <p:nvPr/>
          </p:nvSpPr>
          <p:spPr>
            <a:xfrm>
              <a:off x="1500166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Háromszög 95"/>
            <p:cNvSpPr/>
            <p:nvPr/>
          </p:nvSpPr>
          <p:spPr>
            <a:xfrm>
              <a:off x="1643042" y="1214422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Háromszög 97"/>
            <p:cNvSpPr/>
            <p:nvPr/>
          </p:nvSpPr>
          <p:spPr>
            <a:xfrm>
              <a:off x="1928794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1" name="Lekerekített téglalap feliratnak 100"/>
          <p:cNvSpPr/>
          <p:nvPr/>
        </p:nvSpPr>
        <p:spPr>
          <a:xfrm>
            <a:off x="571472" y="4572008"/>
            <a:ext cx="3000396" cy="1785950"/>
          </a:xfrm>
          <a:prstGeom prst="wedgeRoundRectCallout">
            <a:avLst>
              <a:gd name="adj1" fmla="val -9862"/>
              <a:gd name="adj2" fmla="val -17097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Én </a:t>
            </a:r>
            <a:r>
              <a:rPr lang="hu-HU" sz="2400" dirty="0" err="1" smtClean="0">
                <a:solidFill>
                  <a:schemeClr val="bg1"/>
                </a:solidFill>
              </a:rPr>
              <a:t>kézbentartom</a:t>
            </a:r>
            <a:r>
              <a:rPr lang="hu-HU" sz="2400" dirty="0" smtClean="0">
                <a:solidFill>
                  <a:schemeClr val="bg1"/>
                </a:solidFill>
              </a:rPr>
              <a:t> az egész birodalmat!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- elégedetten hátradől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alapesetek:</a:t>
            </a:r>
          </a:p>
          <a:p>
            <a:pPr lvl="1"/>
            <a:r>
              <a:rPr lang="hu-HU" dirty="0" smtClean="0"/>
              <a:t>Olyan szoftver komponenst akarunk megfigyelni, ami nincs erre felkészítve</a:t>
            </a:r>
          </a:p>
          <a:p>
            <a:pPr lvl="1"/>
            <a:r>
              <a:rPr lang="hu-HU" b="1" dirty="0" smtClean="0"/>
              <a:t>Az ágens integrált része a szoftvernek</a:t>
            </a:r>
          </a:p>
          <a:p>
            <a:pPr lvl="2"/>
            <a:r>
              <a:rPr lang="hu-HU" dirty="0" smtClean="0"/>
              <a:t>Hozzáférünk a belső adatszerkezetekhez</a:t>
            </a:r>
          </a:p>
          <a:p>
            <a:pPr lvl="2"/>
            <a:r>
              <a:rPr lang="hu-HU" dirty="0" smtClean="0"/>
              <a:t>Közvetlenül végezhetünk függvényhívásokat</a:t>
            </a:r>
          </a:p>
          <a:p>
            <a:pPr lvl="2"/>
            <a:r>
              <a:rPr lang="hu-HU" dirty="0" smtClean="0"/>
              <a:t>Forráskód </a:t>
            </a:r>
            <a:r>
              <a:rPr lang="hu-HU" i="1" dirty="0" err="1" smtClean="0"/>
              <a:t>instrumentálás</a:t>
            </a:r>
            <a:r>
              <a:rPr lang="hu-HU" dirty="0" smtClean="0"/>
              <a:t> (mérő, adatgyűjtő hívások elhelyezése a forráskódban) lehetséges</a:t>
            </a:r>
          </a:p>
          <a:p>
            <a:pPr lvl="2"/>
            <a:r>
              <a:rPr lang="hu-HU" dirty="0" smtClean="0"/>
              <a:t>A lényeg: a belső mérési lehetőségeket kívülről is elérhetővé kell tenni</a:t>
            </a:r>
          </a:p>
          <a:p>
            <a:pPr lvl="2"/>
            <a:endParaRPr lang="hu-HU" dirty="0" smtClean="0"/>
          </a:p>
          <a:p>
            <a:pPr lvl="2"/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Hozzáférés belső adatszerkezethez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4786314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Belső osztály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4786314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belső_attribútum2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4786314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belső_metódus2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7286644" y="2786058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7286644" y="3000372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7858148" y="2000240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7858148" y="2214554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7143768" y="1250141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7143768" y="1464455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cxnSp>
        <p:nvCxnSpPr>
          <p:cNvPr id="18" name="Szögletes összekötő 17"/>
          <p:cNvCxnSpPr>
            <a:stCxn id="13" idx="2"/>
            <a:endCxn id="10" idx="1"/>
          </p:cNvCxnSpPr>
          <p:nvPr/>
        </p:nvCxnSpPr>
        <p:spPr bwMode="auto">
          <a:xfrm rot="16200000" flipH="1">
            <a:off x="7536677" y="1785926"/>
            <a:ext cx="285752" cy="357190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Alak 19"/>
          <p:cNvCxnSpPr>
            <a:stCxn id="11" idx="2"/>
            <a:endCxn id="8" idx="3"/>
          </p:cNvCxnSpPr>
          <p:nvPr/>
        </p:nvCxnSpPr>
        <p:spPr bwMode="auto">
          <a:xfrm rot="5400000">
            <a:off x="7947446" y="2625322"/>
            <a:ext cx="321471" cy="214314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zögletes összekötő 23"/>
          <p:cNvCxnSpPr>
            <a:stCxn id="7" idx="3"/>
          </p:cNvCxnSpPr>
          <p:nvPr/>
        </p:nvCxnSpPr>
        <p:spPr bwMode="auto">
          <a:xfrm>
            <a:off x="6500826" y="2500306"/>
            <a:ext cx="785818" cy="64294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zögletes összekötő 26"/>
          <p:cNvCxnSpPr>
            <a:stCxn id="5" idx="3"/>
            <a:endCxn id="13" idx="1"/>
          </p:cNvCxnSpPr>
          <p:nvPr/>
        </p:nvCxnSpPr>
        <p:spPr bwMode="auto">
          <a:xfrm flipV="1">
            <a:off x="6500826" y="1643050"/>
            <a:ext cx="642942" cy="28575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Folyamatábra: Döntés 28"/>
          <p:cNvSpPr/>
          <p:nvPr/>
        </p:nvSpPr>
        <p:spPr bwMode="auto">
          <a:xfrm flipV="1">
            <a:off x="6500826" y="2427570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30" name="Folyamatábra: Döntés 29"/>
          <p:cNvSpPr/>
          <p:nvPr/>
        </p:nvSpPr>
        <p:spPr bwMode="auto">
          <a:xfrm flipV="1">
            <a:off x="6500826" y="1856066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40" name="Folyamatábra: Döntés 39"/>
          <p:cNvSpPr/>
          <p:nvPr/>
        </p:nvSpPr>
        <p:spPr bwMode="auto">
          <a:xfrm rot="5400000" flipV="1">
            <a:off x="7376267" y="1873600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41" name="Téglalap 40"/>
          <p:cNvSpPr/>
          <p:nvPr/>
        </p:nvSpPr>
        <p:spPr bwMode="auto">
          <a:xfrm>
            <a:off x="4536932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Külső interfész</a:t>
            </a:r>
          </a:p>
        </p:txBody>
      </p:sp>
      <p:sp>
        <p:nvSpPr>
          <p:cNvPr id="42" name="Téglalap 41"/>
          <p:cNvSpPr/>
          <p:nvPr/>
        </p:nvSpPr>
        <p:spPr bwMode="auto">
          <a:xfrm>
            <a:off x="4536932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43" name="Téglalap 42"/>
          <p:cNvSpPr/>
          <p:nvPr/>
        </p:nvSpPr>
        <p:spPr bwMode="auto">
          <a:xfrm>
            <a:off x="4536932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alkalmazás_metódus</a:t>
            </a:r>
          </a:p>
        </p:txBody>
      </p:sp>
      <p:cxnSp>
        <p:nvCxnSpPr>
          <p:cNvPr id="45" name="Egyenes összekötő nyíllal 44"/>
          <p:cNvCxnSpPr/>
          <p:nvPr/>
        </p:nvCxnSpPr>
        <p:spPr bwMode="auto">
          <a:xfrm rot="5400000">
            <a:off x="4893471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Szövegdoboz 45"/>
          <p:cNvSpPr txBox="1"/>
          <p:nvPr/>
        </p:nvSpPr>
        <p:spPr>
          <a:xfrm>
            <a:off x="5643570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143768" y="857232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Belső adatszerkezet</a:t>
            </a:r>
            <a:endParaRPr lang="hu-HU" dirty="0">
              <a:latin typeface="+mn-lt"/>
            </a:endParaRPr>
          </a:p>
        </p:txBody>
      </p:sp>
      <p:cxnSp>
        <p:nvCxnSpPr>
          <p:cNvPr id="49" name="Egyenes összekötő 48"/>
          <p:cNvCxnSpPr/>
          <p:nvPr/>
        </p:nvCxnSpPr>
        <p:spPr bwMode="auto">
          <a:xfrm>
            <a:off x="500034" y="4000504"/>
            <a:ext cx="8072494" cy="158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6429388" y="35718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nem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929454" y="407194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3" name="Téglalap 52"/>
          <p:cNvSpPr/>
          <p:nvPr/>
        </p:nvSpPr>
        <p:spPr bwMode="auto">
          <a:xfrm>
            <a:off x="1142976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osztály</a:t>
            </a:r>
          </a:p>
        </p:txBody>
      </p:sp>
      <p:sp>
        <p:nvSpPr>
          <p:cNvPr id="54" name="Téglalap 53"/>
          <p:cNvSpPr/>
          <p:nvPr/>
        </p:nvSpPr>
        <p:spPr bwMode="auto">
          <a:xfrm>
            <a:off x="1142976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mérőszám2</a:t>
            </a:r>
          </a:p>
        </p:txBody>
      </p:sp>
      <p:sp>
        <p:nvSpPr>
          <p:cNvPr id="55" name="Téglalap 54"/>
          <p:cNvSpPr/>
          <p:nvPr/>
        </p:nvSpPr>
        <p:spPr bwMode="auto">
          <a:xfrm>
            <a:off x="1142976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sp>
        <p:nvSpPr>
          <p:cNvPr id="58" name="Téglalap 57"/>
          <p:cNvSpPr/>
          <p:nvPr/>
        </p:nvSpPr>
        <p:spPr bwMode="auto">
          <a:xfrm>
            <a:off x="893594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interfész</a:t>
            </a:r>
          </a:p>
        </p:txBody>
      </p:sp>
      <p:sp>
        <p:nvSpPr>
          <p:cNvPr id="59" name="Téglalap 58"/>
          <p:cNvSpPr/>
          <p:nvPr/>
        </p:nvSpPr>
        <p:spPr bwMode="auto">
          <a:xfrm>
            <a:off x="893594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60" name="Téglalap 59"/>
          <p:cNvSpPr/>
          <p:nvPr/>
        </p:nvSpPr>
        <p:spPr bwMode="auto">
          <a:xfrm>
            <a:off x="893594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cxnSp>
        <p:nvCxnSpPr>
          <p:cNvPr id="61" name="Egyenes összekötő nyíllal 60"/>
          <p:cNvCxnSpPr/>
          <p:nvPr/>
        </p:nvCxnSpPr>
        <p:spPr bwMode="auto">
          <a:xfrm rot="5400000">
            <a:off x="1250133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zövegdoboz 61"/>
          <p:cNvSpPr txBox="1"/>
          <p:nvPr/>
        </p:nvSpPr>
        <p:spPr>
          <a:xfrm>
            <a:off x="2000232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64" name="Balra-jobbra nyíl 63"/>
          <p:cNvSpPr/>
          <p:nvPr/>
        </p:nvSpPr>
        <p:spPr bwMode="auto">
          <a:xfrm>
            <a:off x="2857488" y="1821645"/>
            <a:ext cx="1928826" cy="285752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5" name="Balra-jobbra nyíl 64"/>
          <p:cNvSpPr/>
          <p:nvPr/>
        </p:nvSpPr>
        <p:spPr bwMode="auto">
          <a:xfrm>
            <a:off x="2857488" y="2278520"/>
            <a:ext cx="4716206" cy="28803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8" name="Téglalap 67"/>
          <p:cNvSpPr/>
          <p:nvPr/>
        </p:nvSpPr>
        <p:spPr bwMode="auto">
          <a:xfrm>
            <a:off x="1194955" y="1724891"/>
            <a:ext cx="1143000" cy="415636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2" grpId="0"/>
      <p:bldP spid="64" grpId="0" animBg="1"/>
      <p:bldP spid="65" grpId="0" animBg="1"/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Forráskód </a:t>
            </a:r>
            <a:r>
              <a:rPr lang="hu-HU" dirty="0" err="1" smtClean="0"/>
              <a:t>instrumentáció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4786314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Belső osztály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4786314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belső_attribútum2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4786314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belső_metódus2</a:t>
            </a:r>
          </a:p>
        </p:txBody>
      </p:sp>
      <p:sp>
        <p:nvSpPr>
          <p:cNvPr id="41" name="Téglalap 40"/>
          <p:cNvSpPr/>
          <p:nvPr/>
        </p:nvSpPr>
        <p:spPr bwMode="auto">
          <a:xfrm>
            <a:off x="4536932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Külső interfész</a:t>
            </a:r>
          </a:p>
        </p:txBody>
      </p:sp>
      <p:sp>
        <p:nvSpPr>
          <p:cNvPr id="42" name="Téglalap 41"/>
          <p:cNvSpPr/>
          <p:nvPr/>
        </p:nvSpPr>
        <p:spPr bwMode="auto">
          <a:xfrm>
            <a:off x="4536932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1"/>
              </a:solidFill>
            </a:endParaRPr>
          </a:p>
        </p:txBody>
      </p:sp>
      <p:sp>
        <p:nvSpPr>
          <p:cNvPr id="43" name="Téglalap 42"/>
          <p:cNvSpPr/>
          <p:nvPr/>
        </p:nvSpPr>
        <p:spPr bwMode="auto">
          <a:xfrm>
            <a:off x="4536932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1"/>
                </a:solidFill>
              </a:rPr>
              <a:t>+ alkalmazás_metódus</a:t>
            </a:r>
          </a:p>
        </p:txBody>
      </p:sp>
      <p:cxnSp>
        <p:nvCxnSpPr>
          <p:cNvPr id="45" name="Egyenes összekötő nyíllal 44"/>
          <p:cNvCxnSpPr/>
          <p:nvPr/>
        </p:nvCxnSpPr>
        <p:spPr bwMode="auto">
          <a:xfrm rot="5400000">
            <a:off x="4893471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Szövegdoboz 45"/>
          <p:cNvSpPr txBox="1"/>
          <p:nvPr/>
        </p:nvSpPr>
        <p:spPr>
          <a:xfrm>
            <a:off x="5968265" y="324196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cxnSp>
        <p:nvCxnSpPr>
          <p:cNvPr id="49" name="Egyenes összekötő 48"/>
          <p:cNvCxnSpPr/>
          <p:nvPr/>
        </p:nvCxnSpPr>
        <p:spPr bwMode="auto">
          <a:xfrm>
            <a:off x="500034" y="4000504"/>
            <a:ext cx="8072494" cy="158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6715140" y="35718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nem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972320" y="40290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3" name="Téglalap 52"/>
          <p:cNvSpPr/>
          <p:nvPr/>
        </p:nvSpPr>
        <p:spPr bwMode="auto">
          <a:xfrm>
            <a:off x="1142976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osztály</a:t>
            </a:r>
          </a:p>
        </p:txBody>
      </p:sp>
      <p:sp>
        <p:nvSpPr>
          <p:cNvPr id="54" name="Téglalap 53"/>
          <p:cNvSpPr/>
          <p:nvPr/>
        </p:nvSpPr>
        <p:spPr bwMode="auto">
          <a:xfrm>
            <a:off x="1142976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mérőszám2</a:t>
            </a:r>
          </a:p>
        </p:txBody>
      </p:sp>
      <p:sp>
        <p:nvSpPr>
          <p:cNvPr id="55" name="Téglalap 54"/>
          <p:cNvSpPr/>
          <p:nvPr/>
        </p:nvSpPr>
        <p:spPr bwMode="auto">
          <a:xfrm>
            <a:off x="1142976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eseménykezelés</a:t>
            </a:r>
          </a:p>
        </p:txBody>
      </p:sp>
      <p:sp>
        <p:nvSpPr>
          <p:cNvPr id="58" name="Téglalap 57"/>
          <p:cNvSpPr/>
          <p:nvPr/>
        </p:nvSpPr>
        <p:spPr bwMode="auto">
          <a:xfrm>
            <a:off x="893594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interfész</a:t>
            </a:r>
          </a:p>
        </p:txBody>
      </p:sp>
      <p:sp>
        <p:nvSpPr>
          <p:cNvPr id="59" name="Téglalap 58"/>
          <p:cNvSpPr/>
          <p:nvPr/>
        </p:nvSpPr>
        <p:spPr bwMode="auto">
          <a:xfrm>
            <a:off x="893594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60" name="Téglalap 59"/>
          <p:cNvSpPr/>
          <p:nvPr/>
        </p:nvSpPr>
        <p:spPr bwMode="auto">
          <a:xfrm>
            <a:off x="893594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cxnSp>
        <p:nvCxnSpPr>
          <p:cNvPr id="61" name="Egyenes összekötő nyíllal 60"/>
          <p:cNvCxnSpPr/>
          <p:nvPr/>
        </p:nvCxnSpPr>
        <p:spPr bwMode="auto">
          <a:xfrm rot="5400000">
            <a:off x="1250133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zövegdoboz 61"/>
          <p:cNvSpPr txBox="1"/>
          <p:nvPr/>
        </p:nvSpPr>
        <p:spPr>
          <a:xfrm>
            <a:off x="2000232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39" name="Lekerekített téglalap feliratnak 38"/>
          <p:cNvSpPr/>
          <p:nvPr/>
        </p:nvSpPr>
        <p:spPr bwMode="auto">
          <a:xfrm>
            <a:off x="3500430" y="2857496"/>
            <a:ext cx="5214974" cy="3643338"/>
          </a:xfrm>
          <a:prstGeom prst="wedgeRoundRectCallout">
            <a:avLst>
              <a:gd name="adj1" fmla="val -19117"/>
              <a:gd name="adj2" fmla="val -60577"/>
              <a:gd name="adj3" fmla="val 16667"/>
            </a:avLst>
          </a:prstGeom>
          <a:solidFill>
            <a:srgbClr val="B83A55"/>
          </a:solidFill>
          <a:ln w="1905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doBusinessMethod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IPerson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payer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6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IBankTransfer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t = </a:t>
            </a:r>
          </a:p>
          <a:p>
            <a:pPr lvl="1" algn="l" defTabSz="762000"/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BankConnectionFactory.newTransfer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t.setSource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payer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t.setDestination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me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t.setCurrency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Currencies.Dollar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t.setAmmount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(1000000);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try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{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t.execute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 }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e) { </a:t>
            </a:r>
          </a:p>
          <a:p>
            <a:pPr lvl="1" algn="l" defTabSz="762000"/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e.printStackTrace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  // :-)</a:t>
            </a:r>
          </a:p>
          <a:p>
            <a:pPr lvl="1" algn="l" defTabSz="762000"/>
            <a:endParaRPr lang="hu-HU" sz="16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     }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 }</a:t>
            </a:r>
            <a:endParaRPr lang="hu-HU" sz="14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Téglalap 43"/>
          <p:cNvSpPr/>
          <p:nvPr/>
        </p:nvSpPr>
        <p:spPr bwMode="auto">
          <a:xfrm>
            <a:off x="4786314" y="2214554"/>
            <a:ext cx="1571636" cy="28575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4143372" y="328612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Agent.event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Events.MethodCalled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hu-HU" sz="1600" b="1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4857752" y="57150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Agent.event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Events.MethodFail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hu-HU" sz="1600" b="1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3" name="Görbe összekötő 62"/>
          <p:cNvCxnSpPr/>
          <p:nvPr/>
        </p:nvCxnSpPr>
        <p:spPr bwMode="auto">
          <a:xfrm rot="10800000">
            <a:off x="2928926" y="2643182"/>
            <a:ext cx="1214446" cy="857258"/>
          </a:xfrm>
          <a:prstGeom prst="curvedConnector3">
            <a:avLst>
              <a:gd name="adj1" fmla="val 5642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Görbe összekötő 76"/>
          <p:cNvCxnSpPr/>
          <p:nvPr/>
        </p:nvCxnSpPr>
        <p:spPr bwMode="auto">
          <a:xfrm rot="16200000" flipV="1">
            <a:off x="2214546" y="3286124"/>
            <a:ext cx="3071834" cy="2214578"/>
          </a:xfrm>
          <a:prstGeom prst="curvedConnector3">
            <a:avLst>
              <a:gd name="adj1" fmla="val -9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Szalagnyíl balra 82"/>
          <p:cNvSpPr/>
          <p:nvPr/>
        </p:nvSpPr>
        <p:spPr bwMode="auto">
          <a:xfrm flipH="1" flipV="1">
            <a:off x="893594" y="1908033"/>
            <a:ext cx="250684" cy="714380"/>
          </a:xfrm>
          <a:prstGeom prst="curvedLef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 bwMode="auto">
          <a:xfrm>
            <a:off x="899592" y="836712"/>
            <a:ext cx="7272808" cy="1122218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Bővebben: felügyeletre tervezés előadás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/>
      <p:bldP spid="51" grpId="0"/>
      <p:bldP spid="83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Ágens lekérdezési interfész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Hogyan kérdezzük le az ágenstől a mért adatokat?</a:t>
            </a:r>
          </a:p>
          <a:p>
            <a:r>
              <a:rPr lang="hu-HU" dirty="0" smtClean="0"/>
              <a:t>Jó lenne…</a:t>
            </a:r>
          </a:p>
          <a:p>
            <a:pPr lvl="1"/>
            <a:r>
              <a:rPr lang="hu-HU" dirty="0" smtClean="0"/>
              <a:t>hálózaton keresztül</a:t>
            </a:r>
          </a:p>
          <a:p>
            <a:pPr lvl="1"/>
            <a:r>
              <a:rPr lang="hu-HU" dirty="0" smtClean="0"/>
              <a:t>szabványos interfész, protokoll</a:t>
            </a:r>
          </a:p>
          <a:p>
            <a:pPr lvl="1"/>
            <a:r>
              <a:rPr lang="hu-HU" dirty="0" smtClean="0"/>
              <a:t>Egységesen: gyártók, készülékek, szoftver/hardver</a:t>
            </a:r>
          </a:p>
          <a:p>
            <a:pPr lvl="2"/>
            <a:r>
              <a:rPr lang="hu-HU" dirty="0" smtClean="0"/>
              <a:t>Adatok széles skálájának támogatása</a:t>
            </a:r>
          </a:p>
          <a:p>
            <a:pPr lvl="1"/>
            <a:r>
              <a:rPr lang="hu-HU" dirty="0" smtClean="0"/>
              <a:t>ha azt is le tudnánk kérdezni, hogy pontosan miket lehet lekérdezni az ágenstől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1403648" y="5373216"/>
            <a:ext cx="6048672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Konfigurációmenedzsment: hasonlóság!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Jellegzetes alapfunkciók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Pillanatnyi értékek</a:t>
            </a:r>
          </a:p>
          <a:p>
            <a:pPr lvl="1"/>
            <a:r>
              <a:rPr lang="hu-HU" dirty="0" smtClean="0"/>
              <a:t>Skalár mennyiség: CPU kihasználtság, RAM, tárhely telitettség, …</a:t>
            </a:r>
          </a:p>
          <a:p>
            <a:pPr lvl="1"/>
            <a:r>
              <a:rPr lang="hu-HU" dirty="0" smtClean="0"/>
              <a:t>Diszkrét értékkészlet: Kiszolgáló-folyamat UP/DOWN/ERROR, …</a:t>
            </a:r>
          </a:p>
          <a:p>
            <a:endParaRPr lang="hu-HU" dirty="0" smtClean="0"/>
          </a:p>
          <a:p>
            <a:r>
              <a:rPr lang="hu-HU" dirty="0" smtClean="0"/>
              <a:t>Összegyűjtött mérési adatok</a:t>
            </a:r>
          </a:p>
          <a:p>
            <a:pPr lvl="1"/>
            <a:r>
              <a:rPr lang="hu-HU" dirty="0" smtClean="0"/>
              <a:t>Skalár mennyiség (pl. kumulatív hálózati forgalom)</a:t>
            </a:r>
          </a:p>
          <a:p>
            <a:pPr lvl="1"/>
            <a:r>
              <a:rPr lang="hu-HU" dirty="0" smtClean="0"/>
              <a:t>Napló bejegyzések</a:t>
            </a:r>
          </a:p>
          <a:p>
            <a:endParaRPr lang="hu-HU" dirty="0" smtClean="0"/>
          </a:p>
          <a:p>
            <a:r>
              <a:rPr lang="hu-HU" dirty="0" smtClean="0"/>
              <a:t>Értesítés eseményekről</a:t>
            </a:r>
          </a:p>
          <a:p>
            <a:pPr lvl="1"/>
            <a:r>
              <a:rPr lang="hu-HU" dirty="0" smtClean="0"/>
              <a:t>Diszkrét állapotváltozás (ok</a:t>
            </a:r>
            <a:r>
              <a:rPr lang="hu-HU" dirty="0" smtClean="0">
                <a:sym typeface="Wingdings"/>
              </a:rPr>
              <a:t></a:t>
            </a:r>
            <a:r>
              <a:rPr lang="hu-HU" dirty="0" smtClean="0"/>
              <a:t>down)</a:t>
            </a:r>
          </a:p>
          <a:p>
            <a:pPr lvl="1"/>
            <a:r>
              <a:rPr lang="hu-HU" dirty="0" smtClean="0"/>
              <a:t>Határérték túllépés (diszk telitettség </a:t>
            </a:r>
            <a:r>
              <a:rPr lang="hu-HU" dirty="0" smtClean="0">
                <a:latin typeface="Corbel"/>
              </a:rPr>
              <a:t> &gt;90%)</a:t>
            </a:r>
            <a:endParaRPr lang="hu-HU" dirty="0" smtClean="0"/>
          </a:p>
          <a:p>
            <a:pPr lvl="2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Csoportba foglalás 5"/>
          <p:cNvGrpSpPr/>
          <p:nvPr/>
        </p:nvGrpSpPr>
        <p:grpSpPr>
          <a:xfrm>
            <a:off x="1857356" y="3357562"/>
            <a:ext cx="357190" cy="785818"/>
            <a:chOff x="6429388" y="3929066"/>
            <a:chExt cx="714380" cy="1428760"/>
          </a:xfrm>
        </p:grpSpPr>
        <p:sp>
          <p:nvSpPr>
            <p:cNvPr id="49" name="Lekerekített téglalap 4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Csoportba foglalás 5"/>
          <p:cNvGrpSpPr/>
          <p:nvPr/>
        </p:nvGrpSpPr>
        <p:grpSpPr>
          <a:xfrm>
            <a:off x="1857356" y="4286256"/>
            <a:ext cx="357190" cy="785818"/>
            <a:chOff x="6429388" y="3929066"/>
            <a:chExt cx="714380" cy="1428760"/>
          </a:xfrm>
        </p:grpSpPr>
        <p:sp>
          <p:nvSpPr>
            <p:cNvPr id="54" name="Lekerekített téglalap 5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5" name="Téglalap 5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6" name="Téglalap 55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Csoportba foglalás 5"/>
          <p:cNvGrpSpPr/>
          <p:nvPr/>
        </p:nvGrpSpPr>
        <p:grpSpPr>
          <a:xfrm>
            <a:off x="1857356" y="5214950"/>
            <a:ext cx="357190" cy="785818"/>
            <a:chOff x="6429388" y="3929066"/>
            <a:chExt cx="714380" cy="1428760"/>
          </a:xfrm>
        </p:grpSpPr>
        <p:sp>
          <p:nvSpPr>
            <p:cNvPr id="58" name="Lekerekített téglalap 5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Csoportba foglalás 5"/>
          <p:cNvGrpSpPr/>
          <p:nvPr/>
        </p:nvGrpSpPr>
        <p:grpSpPr>
          <a:xfrm>
            <a:off x="6500826" y="3714752"/>
            <a:ext cx="714380" cy="1571636"/>
            <a:chOff x="6429388" y="3929066"/>
            <a:chExt cx="714380" cy="1428760"/>
          </a:xfrm>
        </p:grpSpPr>
        <p:sp>
          <p:nvSpPr>
            <p:cNvPr id="40" name="Lekerekített téglalap 3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778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Ágens lekérdezési interfész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Ágens interfészek működési elv szerint</a:t>
            </a:r>
          </a:p>
          <a:p>
            <a:pPr lvl="1"/>
            <a:r>
              <a:rPr lang="hu-HU" dirty="0" err="1" smtClean="0"/>
              <a:t>Pull</a:t>
            </a:r>
            <a:r>
              <a:rPr lang="hu-HU" dirty="0" smtClean="0"/>
              <a:t> – a központi adatgyűjtő kezdeményezi az ágensek lekérdezést</a:t>
            </a:r>
          </a:p>
          <a:p>
            <a:pPr lvl="1"/>
            <a:r>
              <a:rPr lang="hu-HU" dirty="0" err="1" smtClean="0"/>
              <a:t>Push</a:t>
            </a:r>
            <a:r>
              <a:rPr lang="hu-HU" dirty="0" smtClean="0"/>
              <a:t> – az ágens kezdeményezi az adatok elküldését a feliratkozott adatgyűjtő központnak</a:t>
            </a:r>
            <a:endParaRPr lang="hu-HU" dirty="0"/>
          </a:p>
        </p:txBody>
      </p:sp>
      <p:sp>
        <p:nvSpPr>
          <p:cNvPr id="4" name="Henger 3"/>
          <p:cNvSpPr/>
          <p:nvPr/>
        </p:nvSpPr>
        <p:spPr bwMode="auto">
          <a:xfrm>
            <a:off x="7286644" y="4786322"/>
            <a:ext cx="642942" cy="71438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 bwMode="auto">
          <a:xfrm>
            <a:off x="2357422" y="3879944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3" name="Lekerekített téglalap 32"/>
          <p:cNvSpPr/>
          <p:nvPr/>
        </p:nvSpPr>
        <p:spPr bwMode="auto">
          <a:xfrm>
            <a:off x="2357422" y="4786322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2357422" y="5653904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5" name="Lekerekített téglalap 34"/>
          <p:cNvSpPr/>
          <p:nvPr/>
        </p:nvSpPr>
        <p:spPr bwMode="auto">
          <a:xfrm>
            <a:off x="5429256" y="4705055"/>
            <a:ext cx="1143008" cy="4604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Adatgyűjtő</a:t>
            </a:r>
          </a:p>
        </p:txBody>
      </p:sp>
      <p:cxnSp>
        <p:nvCxnSpPr>
          <p:cNvPr id="37" name="Szögletes összekötő 36"/>
          <p:cNvCxnSpPr>
            <a:stCxn id="35" idx="1"/>
            <a:endCxn id="32" idx="3"/>
          </p:cNvCxnSpPr>
          <p:nvPr/>
        </p:nvCxnSpPr>
        <p:spPr bwMode="auto">
          <a:xfrm rot="10800000">
            <a:off x="2928926" y="4028912"/>
            <a:ext cx="2500330" cy="90637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zögletes összekötő 38"/>
          <p:cNvCxnSpPr>
            <a:stCxn id="35" idx="1"/>
            <a:endCxn id="33" idx="3"/>
          </p:cNvCxnSpPr>
          <p:nvPr/>
        </p:nvCxnSpPr>
        <p:spPr bwMode="auto">
          <a:xfrm rot="10800000">
            <a:off x="2928926" y="4935290"/>
            <a:ext cx="2500330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zögletes összekötő 40"/>
          <p:cNvCxnSpPr>
            <a:stCxn id="35" idx="1"/>
            <a:endCxn id="34" idx="3"/>
          </p:cNvCxnSpPr>
          <p:nvPr/>
        </p:nvCxnSpPr>
        <p:spPr bwMode="auto">
          <a:xfrm rot="10800000" flipV="1">
            <a:off x="2928926" y="4935290"/>
            <a:ext cx="2500330" cy="8675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Balra nyíl 44"/>
          <p:cNvSpPr/>
          <p:nvPr/>
        </p:nvSpPr>
        <p:spPr bwMode="auto">
          <a:xfrm>
            <a:off x="3178959" y="3631130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6" name="Balra nyíl 45"/>
          <p:cNvSpPr/>
          <p:nvPr/>
        </p:nvSpPr>
        <p:spPr bwMode="auto">
          <a:xfrm>
            <a:off x="3178959" y="4520640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7" name="Balra nyíl 46"/>
          <p:cNvSpPr/>
          <p:nvPr/>
        </p:nvSpPr>
        <p:spPr bwMode="auto">
          <a:xfrm>
            <a:off x="3178959" y="5429041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Balra nyíl 60"/>
          <p:cNvSpPr/>
          <p:nvPr/>
        </p:nvSpPr>
        <p:spPr bwMode="auto">
          <a:xfrm flipH="1">
            <a:off x="3286116" y="3643314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2" name="Balra nyíl 61"/>
          <p:cNvSpPr/>
          <p:nvPr/>
        </p:nvSpPr>
        <p:spPr bwMode="auto">
          <a:xfrm flipH="1">
            <a:off x="3286116" y="4532824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3" name="Balra nyíl 62"/>
          <p:cNvSpPr/>
          <p:nvPr/>
        </p:nvSpPr>
        <p:spPr bwMode="auto">
          <a:xfrm flipH="1">
            <a:off x="3286116" y="5441225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 uiExpand="1" animBg="1"/>
      <p:bldP spid="45" grpId="1" animBg="1"/>
      <p:bldP spid="46" grpId="0" uiExpand="1" animBg="1"/>
      <p:bldP spid="46" grpId="1" animBg="1"/>
      <p:bldP spid="47" grpId="0" uiExpand="1" animBg="1"/>
      <p:bldP spid="47" grpId="1" animBg="1"/>
      <p:bldP spid="61" grpId="0" animBg="1"/>
      <p:bldP spid="62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Szabványos protokollok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95536" y="980728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SNMP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259632" y="335699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RMON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5436096" y="1268760"/>
            <a:ext cx="2736304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Netflow</a:t>
            </a:r>
            <a:r>
              <a:rPr lang="hu-HU" sz="3200" b="1" dirty="0" smtClean="0">
                <a:solidFill>
                  <a:schemeClr val="bg1"/>
                </a:solidFill>
              </a:rPr>
              <a:t>/IPFIX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3203848" y="501317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SFlow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6588224" y="263691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CMIP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2627784" y="213285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Syslog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5436096" y="393305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Netconf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467544" y="465313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JMX</a:t>
            </a: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3995936" y="299695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CIM-XML</a:t>
            </a:r>
          </a:p>
        </p:txBody>
      </p:sp>
      <p:sp>
        <p:nvSpPr>
          <p:cNvPr id="15" name="Lekerekített téglalap 14"/>
          <p:cNvSpPr/>
          <p:nvPr/>
        </p:nvSpPr>
        <p:spPr bwMode="auto">
          <a:xfrm>
            <a:off x="5940152" y="5301208"/>
            <a:ext cx="3024336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WS-Management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2915816" y="119675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WSDM</a:t>
            </a:r>
          </a:p>
        </p:txBody>
      </p:sp>
      <p:sp>
        <p:nvSpPr>
          <p:cNvPr id="17" name="Lekerekített téglalap 16"/>
          <p:cNvSpPr/>
          <p:nvPr/>
        </p:nvSpPr>
        <p:spPr bwMode="auto">
          <a:xfrm>
            <a:off x="216024" y="2348880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Hálózatmenedzsment szabványok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SNMP (</a:t>
            </a:r>
            <a:r>
              <a:rPr lang="hu-HU" dirty="0" err="1" smtClean="0"/>
              <a:t>Simple</a:t>
            </a:r>
            <a:r>
              <a:rPr lang="hu-HU" dirty="0" smtClean="0"/>
              <a:t> Network Monitoring </a:t>
            </a:r>
            <a:r>
              <a:rPr lang="hu-HU" dirty="0" err="1" smtClean="0"/>
              <a:t>Protocol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„klasszikus” hálózati adatgyűjtő protokoll</a:t>
            </a:r>
          </a:p>
          <a:p>
            <a:pPr lvl="1"/>
            <a:r>
              <a:rPr lang="hu-HU" dirty="0" smtClean="0"/>
              <a:t>Általános keretrendszer hálózati és végpont adatok gyűjtésére</a:t>
            </a:r>
          </a:p>
          <a:p>
            <a:r>
              <a:rPr lang="hu-HU" dirty="0" smtClean="0"/>
              <a:t>RMON (</a:t>
            </a:r>
            <a:r>
              <a:rPr lang="hu-HU" dirty="0" err="1" smtClean="0"/>
              <a:t>Remote</a:t>
            </a:r>
            <a:r>
              <a:rPr lang="hu-HU" dirty="0" smtClean="0"/>
              <a:t> Network Monitoring)</a:t>
            </a:r>
          </a:p>
          <a:p>
            <a:pPr lvl="1"/>
            <a:r>
              <a:rPr lang="hu-HU" dirty="0" smtClean="0"/>
              <a:t>Korszerű kiegészítések az </a:t>
            </a:r>
            <a:r>
              <a:rPr lang="hu-HU" dirty="0" err="1" smtClean="0"/>
              <a:t>SNMP-hez</a:t>
            </a:r>
            <a:endParaRPr lang="hu-HU" dirty="0" smtClean="0"/>
          </a:p>
          <a:p>
            <a:r>
              <a:rPr lang="hu-HU" dirty="0" err="1" smtClean="0"/>
              <a:t>Netflow</a:t>
            </a:r>
            <a:r>
              <a:rPr lang="hu-HU" dirty="0" smtClean="0"/>
              <a:t>/IPFIX (Internet </a:t>
            </a:r>
            <a:r>
              <a:rPr lang="hu-HU" dirty="0" err="1" smtClean="0"/>
              <a:t>Protocol</a:t>
            </a:r>
            <a:r>
              <a:rPr lang="hu-HU" dirty="0" smtClean="0"/>
              <a:t> Flow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eXport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Hálózati „folyamok” megfigyelése</a:t>
            </a:r>
          </a:p>
          <a:p>
            <a:r>
              <a:rPr lang="hu-HU" dirty="0" err="1" smtClean="0"/>
              <a:t>SFlow</a:t>
            </a:r>
            <a:endParaRPr lang="hu-HU" dirty="0" smtClean="0"/>
          </a:p>
          <a:p>
            <a:pPr lvl="1"/>
            <a:r>
              <a:rPr lang="hu-HU" dirty="0" err="1" smtClean="0"/>
              <a:t>Netflow-hoz</a:t>
            </a:r>
            <a:r>
              <a:rPr lang="hu-HU" dirty="0" smtClean="0"/>
              <a:t> hasonló mintavételezett folyam monitorozás</a:t>
            </a:r>
          </a:p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Hálózatmenedzsment szabványok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CMIS, CMIP, CMOT, X.700</a:t>
            </a:r>
          </a:p>
          <a:p>
            <a:pPr lvl="1"/>
            <a:r>
              <a:rPr lang="hu-HU" dirty="0" smtClean="0"/>
              <a:t>Az ISO/OSI világ menedzsment protokollja</a:t>
            </a:r>
          </a:p>
          <a:p>
            <a:pPr lvl="1"/>
            <a:r>
              <a:rPr lang="hu-HU" dirty="0" err="1" smtClean="0"/>
              <a:t>SNMP-hez</a:t>
            </a:r>
            <a:r>
              <a:rPr lang="hu-HU" dirty="0" smtClean="0"/>
              <a:t> hasonló általános keretrendszer</a:t>
            </a:r>
          </a:p>
          <a:p>
            <a:r>
              <a:rPr lang="hu-HU" dirty="0" err="1" smtClean="0"/>
              <a:t>Syslog</a:t>
            </a:r>
            <a:endParaRPr lang="hu-HU" dirty="0" smtClean="0"/>
          </a:p>
          <a:p>
            <a:pPr lvl="1"/>
            <a:r>
              <a:rPr lang="hu-HU" dirty="0" smtClean="0"/>
              <a:t>Kifejezetten naplóbejegyzések hálózati továbbítására</a:t>
            </a:r>
          </a:p>
          <a:p>
            <a:r>
              <a:rPr lang="hu-HU" dirty="0" err="1" smtClean="0"/>
              <a:t>Netconf</a:t>
            </a:r>
            <a:endParaRPr lang="hu-HU" dirty="0" smtClean="0"/>
          </a:p>
          <a:p>
            <a:pPr lvl="1"/>
            <a:r>
              <a:rPr lang="hu-HU" dirty="0" smtClean="0"/>
              <a:t>Hangsúlyosan ágensek és végberendezések távoli konfigurációjával foglalkozik</a:t>
            </a:r>
          </a:p>
          <a:p>
            <a:r>
              <a:rPr lang="hu-HU" dirty="0" smtClean="0"/>
              <a:t>JMX (Java Management </a:t>
            </a:r>
            <a:r>
              <a:rPr lang="hu-HU" dirty="0" err="1" smtClean="0"/>
              <a:t>Extensions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Java virtuális gépek működésének monitorozása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Hálózatmenedzsment szabványok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624918" cy="55626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WBEM (</a:t>
            </a:r>
            <a:r>
              <a:rPr lang="hu-HU" dirty="0" err="1" smtClean="0"/>
              <a:t>Web-based</a:t>
            </a:r>
            <a:r>
              <a:rPr lang="hu-HU" dirty="0" smtClean="0"/>
              <a:t> </a:t>
            </a:r>
            <a:r>
              <a:rPr lang="hu-HU" dirty="0" err="1" smtClean="0"/>
              <a:t>Enterprise</a:t>
            </a:r>
            <a:r>
              <a:rPr lang="hu-HU" dirty="0" smtClean="0"/>
              <a:t> Management)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WSDM (Web </a:t>
            </a:r>
            <a:r>
              <a:rPr lang="hu-HU" dirty="0" err="1" smtClean="0"/>
              <a:t>Services</a:t>
            </a:r>
            <a:r>
              <a:rPr lang="hu-HU" dirty="0" smtClean="0"/>
              <a:t> </a:t>
            </a:r>
            <a:r>
              <a:rPr lang="hu-HU" dirty="0" err="1" smtClean="0"/>
              <a:t>Distributed</a:t>
            </a:r>
            <a:r>
              <a:rPr lang="hu-HU" dirty="0" smtClean="0"/>
              <a:t> Management)</a:t>
            </a:r>
          </a:p>
          <a:p>
            <a:pPr lvl="1"/>
            <a:r>
              <a:rPr lang="hu-HU" dirty="0" smtClean="0"/>
              <a:t>Egy másik új adatgyűjtő, felderítő és beavatkozó szabványcsalád</a:t>
            </a:r>
          </a:p>
          <a:p>
            <a:pPr lvl="1"/>
            <a:r>
              <a:rPr lang="hu-HU" dirty="0" smtClean="0"/>
              <a:t>MOWS (Management Of Web </a:t>
            </a:r>
            <a:r>
              <a:rPr lang="hu-HU" dirty="0" err="1" smtClean="0"/>
              <a:t>Services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MUWS (Management </a:t>
            </a:r>
            <a:r>
              <a:rPr lang="hu-HU" dirty="0" err="1" smtClean="0"/>
              <a:t>Using</a:t>
            </a:r>
            <a:r>
              <a:rPr lang="hu-HU" dirty="0" smtClean="0"/>
              <a:t> Web </a:t>
            </a:r>
            <a:r>
              <a:rPr lang="hu-HU" dirty="0" err="1" smtClean="0"/>
              <a:t>Services</a:t>
            </a:r>
            <a:r>
              <a:rPr lang="hu-HU" dirty="0" smtClean="0"/>
              <a:t>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ekerekített téglalap feliratnak 102"/>
          <p:cNvSpPr/>
          <p:nvPr/>
        </p:nvSpPr>
        <p:spPr>
          <a:xfrm>
            <a:off x="500034" y="4929198"/>
            <a:ext cx="3071834" cy="1071570"/>
          </a:xfrm>
          <a:prstGeom prst="wedgeRoundRectCallout">
            <a:avLst>
              <a:gd name="adj1" fmla="val -8926"/>
              <a:gd name="adj2" fmla="val -31887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Megnézem…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grpSp>
        <p:nvGrpSpPr>
          <p:cNvPr id="44" name="Csoportba foglalás 99"/>
          <p:cNvGrpSpPr/>
          <p:nvPr/>
        </p:nvGrpSpPr>
        <p:grpSpPr>
          <a:xfrm>
            <a:off x="1500166" y="928670"/>
            <a:ext cx="727542" cy="737414"/>
            <a:chOff x="1357290" y="977074"/>
            <a:chExt cx="727542" cy="737414"/>
          </a:xfrm>
        </p:grpSpPr>
        <p:sp>
          <p:nvSpPr>
            <p:cNvPr id="99" name="Henger 98"/>
            <p:cNvSpPr/>
            <p:nvPr/>
          </p:nvSpPr>
          <p:spPr>
            <a:xfrm>
              <a:off x="1357290" y="1357298"/>
              <a:ext cx="727542" cy="35719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Háromszög 88"/>
            <p:cNvSpPr/>
            <p:nvPr/>
          </p:nvSpPr>
          <p:spPr>
            <a:xfrm>
              <a:off x="1623250" y="97707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Háromszög 89"/>
            <p:cNvSpPr/>
            <p:nvPr/>
          </p:nvSpPr>
          <p:spPr>
            <a:xfrm>
              <a:off x="1643042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500166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Háromszög 92"/>
            <p:cNvSpPr/>
            <p:nvPr/>
          </p:nvSpPr>
          <p:spPr>
            <a:xfrm>
              <a:off x="1357290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Háromszög 93"/>
            <p:cNvSpPr/>
            <p:nvPr/>
          </p:nvSpPr>
          <p:spPr>
            <a:xfrm>
              <a:off x="1785918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1785918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Háromszög 91"/>
            <p:cNvSpPr/>
            <p:nvPr/>
          </p:nvSpPr>
          <p:spPr>
            <a:xfrm>
              <a:off x="1500166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Háromszög 95"/>
            <p:cNvSpPr/>
            <p:nvPr/>
          </p:nvSpPr>
          <p:spPr>
            <a:xfrm>
              <a:off x="1643042" y="1214422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Háromszög 97"/>
            <p:cNvSpPr/>
            <p:nvPr/>
          </p:nvSpPr>
          <p:spPr>
            <a:xfrm>
              <a:off x="1928794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0" name="Lekerekített téglalap feliratnak 99"/>
          <p:cNvSpPr/>
          <p:nvPr/>
        </p:nvSpPr>
        <p:spPr>
          <a:xfrm>
            <a:off x="4000496" y="2428868"/>
            <a:ext cx="3143272" cy="1143008"/>
          </a:xfrm>
          <a:prstGeom prst="wedgeRoundRectCallout">
            <a:avLst>
              <a:gd name="adj1" fmla="val 84282"/>
              <a:gd name="adj2" fmla="val -503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Nem megy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„Az Internetem”!</a:t>
            </a:r>
          </a:p>
        </p:txBody>
      </p:sp>
      <p:sp>
        <p:nvSpPr>
          <p:cNvPr id="101" name="Lekerekített téglalap feliratnak 100"/>
          <p:cNvSpPr/>
          <p:nvPr/>
        </p:nvSpPr>
        <p:spPr>
          <a:xfrm>
            <a:off x="500034" y="3714752"/>
            <a:ext cx="3071834" cy="1071570"/>
          </a:xfrm>
          <a:prstGeom prst="wedgeRoundRectCallout">
            <a:avLst>
              <a:gd name="adj1" fmla="val -10117"/>
              <a:gd name="adj2" fmla="val -2005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No de mégis mi a probléma?</a:t>
            </a:r>
          </a:p>
        </p:txBody>
      </p:sp>
      <p:sp>
        <p:nvSpPr>
          <p:cNvPr id="102" name="Lekerekített téglalap feliratnak 101"/>
          <p:cNvSpPr/>
          <p:nvPr/>
        </p:nvSpPr>
        <p:spPr>
          <a:xfrm>
            <a:off x="4000496" y="3714752"/>
            <a:ext cx="3143272" cy="1143008"/>
          </a:xfrm>
          <a:prstGeom prst="wedgeRoundRectCallout">
            <a:avLst>
              <a:gd name="adj1" fmla="val 84282"/>
              <a:gd name="adj2" fmla="val -1548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Hát a böngészőben nem látom a weboldalunkat…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0" grpId="0" animBg="1"/>
      <p:bldP spid="101" grpId="0" animBg="1"/>
      <p:bldP spid="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„Ágens alapú” és „ágens nélküli” technológiák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Igazából nincs olyan, hogy ágens nélküli</a:t>
            </a:r>
          </a:p>
          <a:p>
            <a:pPr lvl="1"/>
            <a:r>
              <a:rPr lang="hu-HU" dirty="0" smtClean="0"/>
              <a:t>Parancssoros belépés és értéklekérdezés: távoli hozzáférés kiszolgáló az „ágens”</a:t>
            </a:r>
          </a:p>
          <a:p>
            <a:pPr lvl="1"/>
            <a:r>
              <a:rPr lang="hu-HU" dirty="0" smtClean="0"/>
              <a:t>Inkább: specializáltság alapján</a:t>
            </a:r>
          </a:p>
        </p:txBody>
      </p:sp>
      <p:sp>
        <p:nvSpPr>
          <p:cNvPr id="4" name="Balra-jobbra nyíl 3"/>
          <p:cNvSpPr/>
          <p:nvPr/>
        </p:nvSpPr>
        <p:spPr bwMode="auto">
          <a:xfrm>
            <a:off x="857224" y="3877578"/>
            <a:ext cx="7500990" cy="571504"/>
          </a:xfrm>
          <a:prstGeom prst="leftRightArrow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424906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„Ágens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 nélküli”</a:t>
            </a:r>
            <a:endParaRPr lang="hu-HU" sz="2000" dirty="0"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163466" y="419152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Dedikált </a:t>
            </a:r>
          </a:p>
          <a:p>
            <a:r>
              <a:rPr lang="hu-HU" sz="2000" dirty="0" smtClean="0">
                <a:latin typeface="+mn-lt"/>
              </a:rPr>
              <a:t>ágenst 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igényel</a:t>
            </a:r>
            <a:endParaRPr lang="hu-HU" sz="2000" dirty="0"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57290" y="3320368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Telnet, SSH</a:t>
            </a:r>
            <a:endParaRPr lang="hu-HU" sz="1800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14394" y="36061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Soros port</a:t>
            </a:r>
            <a:endParaRPr lang="hu-HU" sz="1800" dirty="0">
              <a:latin typeface="+mn-lt"/>
            </a:endParaRPr>
          </a:p>
        </p:txBody>
      </p:sp>
      <p:sp>
        <p:nvSpPr>
          <p:cNvPr id="10" name="Jobb oldali kapcsos zárójel 9"/>
          <p:cNvSpPr/>
          <p:nvPr/>
        </p:nvSpPr>
        <p:spPr bwMode="auto">
          <a:xfrm rot="5400000">
            <a:off x="170495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Jobb oldali kapcsos zárójel 10"/>
          <p:cNvSpPr/>
          <p:nvPr/>
        </p:nvSpPr>
        <p:spPr bwMode="auto">
          <a:xfrm rot="5400000">
            <a:off x="349090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Jobb oldali kapcsos zárójel 11"/>
          <p:cNvSpPr/>
          <p:nvPr/>
        </p:nvSpPr>
        <p:spPr bwMode="auto">
          <a:xfrm rot="5400000">
            <a:off x="527685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Jobb oldali kapcsos zárójel 12"/>
          <p:cNvSpPr/>
          <p:nvPr/>
        </p:nvSpPr>
        <p:spPr bwMode="auto">
          <a:xfrm rot="5400000">
            <a:off x="7072330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33838" y="3587056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SNMP</a:t>
            </a:r>
            <a:endParaRPr lang="hu-HU" sz="1800" dirty="0">
              <a:latin typeface="+mn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119438" y="3606120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WMI</a:t>
            </a:r>
            <a:endParaRPr lang="hu-HU" sz="1800" dirty="0"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033838" y="32917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WS-man</a:t>
            </a:r>
            <a:endParaRPr lang="hu-HU" sz="1800" dirty="0">
              <a:latin typeface="+mn-lt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928926" y="3291796"/>
            <a:ext cx="914400" cy="4143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Syslog</a:t>
            </a:r>
            <a:endParaRPr lang="hu-HU" sz="1800" dirty="0">
              <a:latin typeface="+mn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28728" y="496344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Általános célú</a:t>
            </a:r>
          </a:p>
          <a:p>
            <a:pPr algn="ctr"/>
            <a:r>
              <a:rPr lang="hu-HU" dirty="0" smtClean="0">
                <a:latin typeface="+mn-lt"/>
              </a:rPr>
              <a:t>távoli hozzáférést</a:t>
            </a:r>
          </a:p>
          <a:p>
            <a:pPr algn="ctr"/>
            <a:r>
              <a:rPr lang="hu-HU" dirty="0" smtClean="0">
                <a:latin typeface="+mn-lt"/>
              </a:rPr>
              <a:t>használ</a:t>
            </a:r>
            <a:endParaRPr lang="hu-HU" dirty="0">
              <a:latin typeface="+mn-lt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357554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Alapértelmezetten</a:t>
            </a:r>
          </a:p>
          <a:p>
            <a:pPr algn="ctr"/>
            <a:r>
              <a:rPr lang="hu-HU" dirty="0" smtClean="0">
                <a:latin typeface="+mn-lt"/>
              </a:rPr>
              <a:t>része a rendszernek</a:t>
            </a:r>
            <a:endParaRPr lang="hu-HU" dirty="0">
              <a:latin typeface="+mn-lt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714876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Telepítést igénylő</a:t>
            </a:r>
          </a:p>
          <a:p>
            <a:r>
              <a:rPr lang="hu-HU" dirty="0" smtClean="0">
                <a:latin typeface="+mn-lt"/>
              </a:rPr>
              <a:t>szabványos ágens</a:t>
            </a:r>
            <a:endParaRPr lang="hu-HU" dirty="0">
              <a:latin typeface="+mn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271690" y="3587056"/>
            <a:ext cx="914400" cy="3095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ping</a:t>
            </a:r>
            <a:endParaRPr lang="hu-HU" sz="1800" dirty="0">
              <a:latin typeface="+mn-lt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500826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Telepítést igénylő</a:t>
            </a:r>
          </a:p>
          <a:p>
            <a:r>
              <a:rPr lang="hu-HU" dirty="0" smtClean="0">
                <a:latin typeface="+mn-lt"/>
              </a:rPr>
              <a:t>speciális ágens</a:t>
            </a:r>
            <a:endParaRPr lang="hu-HU" dirty="0">
              <a:latin typeface="+mn-lt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157930" y="3320368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Munin-node</a:t>
            </a:r>
            <a:endParaRPr lang="hu-HU" sz="1800" dirty="0">
              <a:latin typeface="+mn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134112" y="3610890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Nagios</a:t>
            </a:r>
            <a:endParaRPr lang="hu-HU" sz="1800" dirty="0"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429520" y="3320368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Tivoli Monitoring</a:t>
            </a:r>
          </a:p>
          <a:p>
            <a:r>
              <a:rPr lang="hu-HU" sz="1800" dirty="0" err="1" smtClean="0">
                <a:latin typeface="+mn-lt"/>
              </a:rPr>
              <a:t>Universal</a:t>
            </a:r>
            <a:r>
              <a:rPr lang="hu-HU" sz="1800" dirty="0" smtClean="0">
                <a:latin typeface="+mn-lt"/>
              </a:rPr>
              <a:t> </a:t>
            </a:r>
            <a:r>
              <a:rPr lang="hu-HU" sz="1800" dirty="0" err="1" smtClean="0">
                <a:latin typeface="+mn-lt"/>
              </a:rPr>
              <a:t>Agent</a:t>
            </a:r>
            <a:endParaRPr lang="hu-HU" sz="1800" dirty="0">
              <a:latin typeface="+mn-lt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948238" y="3560869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WSDM</a:t>
            </a:r>
            <a:endParaRPr lang="hu-HU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2910" y="2786058"/>
            <a:ext cx="7772400" cy="1362075"/>
          </a:xfrm>
        </p:spPr>
        <p:txBody>
          <a:bodyPr/>
          <a:lstStyle/>
          <a:p>
            <a:r>
              <a:rPr lang="hu-HU" dirty="0" smtClean="0"/>
              <a:t>SNMP – </a:t>
            </a:r>
            <a:r>
              <a:rPr lang="hu-HU" dirty="0" err="1" smtClean="0"/>
              <a:t>Simple</a:t>
            </a:r>
            <a:r>
              <a:rPr lang="hu-HU" dirty="0" smtClean="0"/>
              <a:t> Network Management </a:t>
            </a:r>
            <a:r>
              <a:rPr lang="hu-HU" dirty="0" err="1" smtClean="0"/>
              <a:t>Protocol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 anchor="t" anchorCtr="0">
            <a:normAutofit/>
          </a:bodyPr>
          <a:lstStyle/>
          <a:p>
            <a:r>
              <a:rPr lang="hu-HU" b="1" dirty="0" smtClean="0"/>
              <a:t>Kibocsátó:</a:t>
            </a:r>
            <a:r>
              <a:rPr lang="hu-HU" dirty="0" smtClean="0"/>
              <a:t>  IETF (Internet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Verziók: </a:t>
            </a:r>
            <a:r>
              <a:rPr lang="hu-HU" dirty="0" smtClean="0"/>
              <a:t>SNMP V1 (1988), SNMP V2 (1993), SNMP V3 (1998)</a:t>
            </a:r>
          </a:p>
          <a:p>
            <a:r>
              <a:rPr lang="hu-HU" b="1" dirty="0" smtClean="0"/>
              <a:t>Cél: </a:t>
            </a:r>
            <a:r>
              <a:rPr lang="hu-HU" dirty="0" smtClean="0"/>
              <a:t>Hálózati eszközök megfigyelése és konfigurálása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SNMP szabvány elemei</a:t>
            </a:r>
          </a:p>
          <a:p>
            <a:pPr lvl="1"/>
            <a:r>
              <a:rPr lang="hu-HU" dirty="0" smtClean="0"/>
              <a:t>Lekérdezhető attribútumok szabványos leírása (MIB – Management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Base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Protokoll az ágens hálózati interfészéhez</a:t>
            </a:r>
          </a:p>
          <a:p>
            <a:pPr lvl="2"/>
            <a:r>
              <a:rPr lang="hu-HU" dirty="0" smtClean="0"/>
              <a:t>Értékek lekérdezésre</a:t>
            </a:r>
          </a:p>
          <a:p>
            <a:pPr lvl="2"/>
            <a:r>
              <a:rPr lang="hu-HU" dirty="0" smtClean="0"/>
              <a:t>Beavatkozás (attribútum érték beállítása)</a:t>
            </a:r>
          </a:p>
          <a:p>
            <a:pPr lvl="1"/>
            <a:r>
              <a:rPr lang="hu-HU" dirty="0" smtClean="0"/>
              <a:t>Eseménykezelés, értesítés (SNMP </a:t>
            </a:r>
            <a:r>
              <a:rPr lang="hu-HU" dirty="0" err="1" smtClean="0"/>
              <a:t>Trap</a:t>
            </a:r>
            <a:r>
              <a:rPr lang="hu-HU" dirty="0" smtClean="0"/>
              <a:t>)</a:t>
            </a:r>
          </a:p>
          <a:p>
            <a:r>
              <a:rPr lang="hu-HU" dirty="0" smtClean="0"/>
              <a:t>Nem rögzített</a:t>
            </a:r>
          </a:p>
          <a:p>
            <a:pPr lvl="1"/>
            <a:r>
              <a:rPr lang="hu-HU" dirty="0" smtClean="0"/>
              <a:t>Az ágens belső működése</a:t>
            </a:r>
          </a:p>
          <a:p>
            <a:r>
              <a:rPr lang="hu-HU" dirty="0" smtClean="0"/>
              <a:t>Nem támogatott</a:t>
            </a:r>
          </a:p>
          <a:p>
            <a:pPr lvl="1"/>
            <a:r>
              <a:rPr lang="hu-HU" dirty="0" smtClean="0"/>
              <a:t>MIB struktúra lekérdezése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ekerekített téglalap feliratnak 36"/>
          <p:cNvSpPr/>
          <p:nvPr/>
        </p:nvSpPr>
        <p:spPr bwMode="auto">
          <a:xfrm flipV="1">
            <a:off x="1885929" y="4162652"/>
            <a:ext cx="1428760" cy="2205053"/>
          </a:xfrm>
          <a:prstGeom prst="wedgeRoundRectCallout">
            <a:avLst>
              <a:gd name="adj1" fmla="val -70458"/>
              <a:gd name="adj2" fmla="val 21490"/>
              <a:gd name="adj3" fmla="val 16667"/>
            </a:avLst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8" name="Henger 7"/>
          <p:cNvSpPr/>
          <p:nvPr/>
        </p:nvSpPr>
        <p:spPr bwMode="auto">
          <a:xfrm>
            <a:off x="750067" y="4286256"/>
            <a:ext cx="821537" cy="785818"/>
          </a:xfrm>
          <a:prstGeom prst="can">
            <a:avLst>
              <a:gd name="adj" fmla="val 2661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MIB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3286116" y="3200675"/>
            <a:ext cx="114300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SNMP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21" name="Téglalap 20"/>
          <p:cNvSpPr/>
          <p:nvPr/>
        </p:nvSpPr>
        <p:spPr bwMode="auto">
          <a:xfrm>
            <a:off x="2028804" y="4331723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2" name="Téglalap 21"/>
          <p:cNvSpPr/>
          <p:nvPr/>
        </p:nvSpPr>
        <p:spPr bwMode="auto">
          <a:xfrm>
            <a:off x="2600308" y="5081822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 bwMode="auto">
          <a:xfrm>
            <a:off x="2600308" y="5734288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25" name="Alak 24"/>
          <p:cNvCxnSpPr>
            <a:endCxn id="22" idx="1"/>
          </p:cNvCxnSpPr>
          <p:nvPr/>
        </p:nvCxnSpPr>
        <p:spPr bwMode="auto">
          <a:xfrm rot="16200000" flipH="1">
            <a:off x="2207399" y="4938946"/>
            <a:ext cx="500066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Alak 26"/>
          <p:cNvCxnSpPr>
            <a:stCxn id="21" idx="2"/>
            <a:endCxn id="23" idx="1"/>
          </p:cNvCxnSpPr>
          <p:nvPr/>
        </p:nvCxnSpPr>
        <p:spPr bwMode="auto">
          <a:xfrm rot="16200000" flipH="1">
            <a:off x="1881166" y="5265179"/>
            <a:ext cx="1152532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Lekerekített téglalap feliratnak 27"/>
          <p:cNvSpPr/>
          <p:nvPr/>
        </p:nvSpPr>
        <p:spPr bwMode="auto">
          <a:xfrm>
            <a:off x="1857356" y="1142984"/>
            <a:ext cx="1428760" cy="1791626"/>
          </a:xfrm>
          <a:prstGeom prst="wedgeRoundRectCallout">
            <a:avLst>
              <a:gd name="adj1" fmla="val -77731"/>
              <a:gd name="adj2" fmla="val 21019"/>
              <a:gd name="adj3" fmla="val 16667"/>
            </a:avLst>
          </a:prstGeom>
          <a:solidFill>
            <a:srgbClr val="F8F8F8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 bwMode="auto">
          <a:xfrm>
            <a:off x="2143109" y="197587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 bwMode="auto">
          <a:xfrm>
            <a:off x="2143109" y="230119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 bwMode="auto">
          <a:xfrm>
            <a:off x="2143108" y="2641548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 bwMode="auto">
          <a:xfrm>
            <a:off x="2143109" y="133110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4" name="Téglalap 33"/>
          <p:cNvSpPr/>
          <p:nvPr/>
        </p:nvSpPr>
        <p:spPr bwMode="auto">
          <a:xfrm>
            <a:off x="2143109" y="165642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78619" y="271689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eszköz</a:t>
            </a:r>
            <a:endParaRPr lang="hu-HU" dirty="0">
              <a:latin typeface="+mn-lt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2085964" y="74202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Komponensek</a:t>
            </a:r>
            <a:endParaRPr lang="hu-HU" dirty="0">
              <a:latin typeface="+mn-lt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50057" y="51149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Menedzsment</a:t>
            </a:r>
          </a:p>
          <a:p>
            <a:pPr algn="ctr"/>
            <a:r>
              <a:rPr lang="hu-HU" dirty="0" smtClean="0">
                <a:latin typeface="+mn-lt"/>
              </a:rPr>
              <a:t>Információ</a:t>
            </a:r>
          </a:p>
          <a:p>
            <a:pPr algn="ctr"/>
            <a:r>
              <a:rPr lang="hu-HU" dirty="0" smtClean="0">
                <a:latin typeface="+mn-lt"/>
              </a:rPr>
              <a:t>Tár</a:t>
            </a:r>
            <a:endParaRPr lang="hu-HU" dirty="0">
              <a:latin typeface="+mn-lt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085964" y="34984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Objektumok</a:t>
            </a:r>
            <a:endParaRPr lang="hu-HU" dirty="0">
              <a:latin typeface="+mn-lt"/>
            </a:endParaRPr>
          </a:p>
        </p:txBody>
      </p:sp>
      <p:sp>
        <p:nvSpPr>
          <p:cNvPr id="35" name="Lekerekített téglalap feliratnak 34"/>
          <p:cNvSpPr/>
          <p:nvPr/>
        </p:nvSpPr>
        <p:spPr bwMode="auto">
          <a:xfrm>
            <a:off x="3643306" y="1057535"/>
            <a:ext cx="2000264" cy="832888"/>
          </a:xfrm>
          <a:prstGeom prst="wedgeRoundRectCallout">
            <a:avLst>
              <a:gd name="adj1" fmla="val -84389"/>
              <a:gd name="adj2" fmla="val 60081"/>
              <a:gd name="adj3" fmla="val 16667"/>
            </a:avLst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Pl. háttértár, hálózati interfész,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stb.</a:t>
            </a:r>
          </a:p>
        </p:txBody>
      </p:sp>
      <p:sp>
        <p:nvSpPr>
          <p:cNvPr id="44" name="Lekerekített téglalap feliratnak 43"/>
          <p:cNvSpPr/>
          <p:nvPr/>
        </p:nvSpPr>
        <p:spPr bwMode="auto">
          <a:xfrm>
            <a:off x="4000496" y="5401466"/>
            <a:ext cx="2000264" cy="832888"/>
          </a:xfrm>
          <a:prstGeom prst="wedgeRoundRectCallout">
            <a:avLst>
              <a:gd name="adj1" fmla="val -96856"/>
              <a:gd name="adj2" fmla="val -42220"/>
              <a:gd name="adj3" fmla="val 16667"/>
            </a:avLst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Objektum definíció a komponens leírására</a:t>
            </a:r>
          </a:p>
        </p:txBody>
      </p:sp>
      <p:cxnSp>
        <p:nvCxnSpPr>
          <p:cNvPr id="46" name="Szögletes összekötő 45"/>
          <p:cNvCxnSpPr>
            <a:stCxn id="29" idx="3"/>
            <a:endCxn id="22" idx="3"/>
          </p:cNvCxnSpPr>
          <p:nvPr/>
        </p:nvCxnSpPr>
        <p:spPr bwMode="auto">
          <a:xfrm>
            <a:off x="3000364" y="2047311"/>
            <a:ext cx="171448" cy="3284544"/>
          </a:xfrm>
          <a:prstGeom prst="bentConnector3">
            <a:avLst>
              <a:gd name="adj1" fmla="val 1027284"/>
            </a:avLst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arrow"/>
            <a:tailEnd type="arrow"/>
          </a:ln>
          <a:effectLst/>
        </p:spPr>
      </p:cxnSp>
      <p:sp>
        <p:nvSpPr>
          <p:cNvPr id="52" name="Lekerekített téglalap feliratnak 51"/>
          <p:cNvSpPr/>
          <p:nvPr/>
        </p:nvSpPr>
        <p:spPr bwMode="auto">
          <a:xfrm>
            <a:off x="6000760" y="2641548"/>
            <a:ext cx="2143140" cy="2190241"/>
          </a:xfrm>
          <a:prstGeom prst="wedgeRoundRectCallout">
            <a:avLst>
              <a:gd name="adj1" fmla="val -107044"/>
              <a:gd name="adj2" fmla="val -1087"/>
              <a:gd name="adj3" fmla="val 16667"/>
            </a:avLst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Az ágens összerendeli az MIB objektum definíciót a valódi komponensekkel.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Az MIB lényegében egy névteret ad a komponensekhez.</a:t>
            </a:r>
          </a:p>
        </p:txBody>
      </p:sp>
      <p:grpSp>
        <p:nvGrpSpPr>
          <p:cNvPr id="30" name="Csoportba foglalás 5"/>
          <p:cNvGrpSpPr/>
          <p:nvPr/>
        </p:nvGrpSpPr>
        <p:grpSpPr>
          <a:xfrm>
            <a:off x="642910" y="2000240"/>
            <a:ext cx="357190" cy="785818"/>
            <a:chOff x="6429388" y="3929066"/>
            <a:chExt cx="714380" cy="1428760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 MIB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MIB szerkezete</a:t>
            </a:r>
          </a:p>
          <a:p>
            <a:pPr lvl="1"/>
            <a:r>
              <a:rPr lang="hu-HU" dirty="0" smtClean="0"/>
              <a:t>Fa struktúrába szervezett elemek</a:t>
            </a:r>
          </a:p>
          <a:p>
            <a:pPr lvl="1"/>
            <a:r>
              <a:rPr lang="hu-HU" dirty="0" smtClean="0"/>
              <a:t>Minden elemnek egyedi azonosítója (OID)</a:t>
            </a:r>
          </a:p>
          <a:p>
            <a:pPr lvl="2"/>
            <a:r>
              <a:rPr lang="hu-HU" dirty="0" smtClean="0"/>
              <a:t>A szintek pontokkal elválasztva</a:t>
            </a:r>
          </a:p>
          <a:p>
            <a:pPr lvl="2"/>
            <a:r>
              <a:rPr lang="hu-HU" dirty="0" smtClean="0"/>
              <a:t>Az egyes szinteken belül sorszám</a:t>
            </a:r>
          </a:p>
          <a:p>
            <a:pPr lvl="2"/>
            <a:r>
              <a:rPr lang="hu-HU" dirty="0" smtClean="0"/>
              <a:t>OID példa.: </a:t>
            </a:r>
            <a:r>
              <a:rPr lang="hu-HU" sz="2000" dirty="0" smtClean="0">
                <a:solidFill>
                  <a:schemeClr val="accent4"/>
                </a:solidFill>
                <a:latin typeface="Lucida Console" pitchFamily="49" charset="0"/>
              </a:rPr>
              <a:t>1.3.6.1.2.1.2.1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– ember számára értelmezhetetlen</a:t>
            </a:r>
          </a:p>
          <a:p>
            <a:pPr lvl="2"/>
            <a:r>
              <a:rPr lang="hu-HU" dirty="0" smtClean="0"/>
              <a:t>Olvasható név (ugyanaz a példa):</a:t>
            </a:r>
            <a:br>
              <a:rPr lang="hu-HU" dirty="0" smtClean="0"/>
            </a:br>
            <a:r>
              <a:rPr lang="hu-HU" sz="1800" dirty="0" smtClean="0">
                <a:solidFill>
                  <a:schemeClr val="accent4"/>
                </a:solidFill>
                <a:latin typeface="Lucida Console" pitchFamily="49" charset="0"/>
              </a:rPr>
              <a:t>iso.org.dod.internet.mgmnt.mib-2.interfaces.ifNumber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Ez megmondja, hogy hány hálózati interfész van a gépben</a:t>
            </a:r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 MIB „</a:t>
            </a:r>
            <a:r>
              <a:rPr lang="hu-HU" dirty="0" err="1" smtClean="0"/>
              <a:t>metamodellje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MIB elemfajtái</a:t>
            </a:r>
          </a:p>
          <a:p>
            <a:pPr lvl="1"/>
            <a:r>
              <a:rPr lang="hu-HU" dirty="0" err="1" smtClean="0"/>
              <a:t>ObjectIdentifier</a:t>
            </a:r>
            <a:r>
              <a:rPr lang="hu-HU" dirty="0" smtClean="0"/>
              <a:t> (szervezőelem, ~csomag)</a:t>
            </a:r>
          </a:p>
          <a:p>
            <a:pPr lvl="1"/>
            <a:r>
              <a:rPr lang="hu-HU" dirty="0" err="1" smtClean="0"/>
              <a:t>ObjectType</a:t>
            </a:r>
            <a:r>
              <a:rPr lang="hu-HU" dirty="0" smtClean="0"/>
              <a:t> (objektum definíció ~osztály)</a:t>
            </a:r>
          </a:p>
          <a:p>
            <a:pPr lvl="2"/>
            <a:r>
              <a:rPr lang="hu-HU" dirty="0" smtClean="0"/>
              <a:t>Alaptípusok:</a:t>
            </a:r>
          </a:p>
          <a:p>
            <a:pPr lvl="3"/>
            <a:r>
              <a:rPr lang="hu-HU" dirty="0" smtClean="0"/>
              <a:t>Integer</a:t>
            </a:r>
          </a:p>
          <a:p>
            <a:pPr lvl="3"/>
            <a:r>
              <a:rPr lang="hu-HU" dirty="0" err="1" smtClean="0"/>
              <a:t>DisplayString</a:t>
            </a:r>
            <a:endParaRPr lang="hu-HU" dirty="0" smtClean="0"/>
          </a:p>
          <a:p>
            <a:pPr lvl="3"/>
            <a:r>
              <a:rPr lang="hu-HU" dirty="0" err="1" smtClean="0"/>
              <a:t>Gauge</a:t>
            </a:r>
            <a:endParaRPr lang="hu-HU" dirty="0" smtClean="0"/>
          </a:p>
          <a:p>
            <a:pPr lvl="3"/>
            <a:r>
              <a:rPr lang="hu-HU" dirty="0" smtClean="0"/>
              <a:t>INTEGER felsorolt értékkészlettel (~enumeráció)</a:t>
            </a:r>
          </a:p>
          <a:p>
            <a:pPr lvl="2"/>
            <a:r>
              <a:rPr lang="hu-HU" dirty="0" err="1" smtClean="0"/>
              <a:t>Sequence</a:t>
            </a:r>
            <a:r>
              <a:rPr lang="hu-HU" dirty="0" smtClean="0"/>
              <a:t> – objektum több attribútummal</a:t>
            </a:r>
          </a:p>
          <a:p>
            <a:pPr lvl="2"/>
            <a:r>
              <a:rPr lang="hu-HU" dirty="0" err="1" smtClean="0"/>
              <a:t>SequenceOf</a:t>
            </a:r>
            <a:r>
              <a:rPr lang="hu-HU" dirty="0" smtClean="0"/>
              <a:t> (más néven </a:t>
            </a:r>
            <a:r>
              <a:rPr lang="hu-HU" dirty="0" err="1" smtClean="0"/>
              <a:t>Table</a:t>
            </a:r>
            <a:r>
              <a:rPr lang="hu-HU" dirty="0" smtClean="0"/>
              <a:t>) – tömb egy </a:t>
            </a:r>
            <a:r>
              <a:rPr lang="hu-HU" dirty="0" err="1" smtClean="0"/>
              <a:t>Sequence</a:t>
            </a:r>
            <a:r>
              <a:rPr lang="hu-HU" dirty="0" smtClean="0"/>
              <a:t> típusból</a:t>
            </a:r>
          </a:p>
          <a:p>
            <a:pPr lvl="1"/>
            <a:r>
              <a:rPr lang="hu-HU" dirty="0" smtClean="0"/>
              <a:t>Elemek között csak tartalmazási kapcsolatot ismer</a:t>
            </a:r>
          </a:p>
          <a:p>
            <a:pPr lvl="3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 MIB „</a:t>
            </a:r>
            <a:r>
              <a:rPr lang="hu-HU" dirty="0" err="1" smtClean="0"/>
              <a:t>metamodellje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MIB definíciója</a:t>
            </a:r>
          </a:p>
          <a:p>
            <a:pPr lvl="1"/>
            <a:r>
              <a:rPr lang="hu-HU" dirty="0" smtClean="0"/>
              <a:t>ASN.1 (</a:t>
            </a:r>
            <a:r>
              <a:rPr lang="hu-HU" dirty="0" err="1" smtClean="0"/>
              <a:t>Abstract</a:t>
            </a:r>
            <a:r>
              <a:rPr lang="hu-HU" dirty="0" smtClean="0"/>
              <a:t> </a:t>
            </a:r>
            <a:r>
              <a:rPr lang="hu-HU" dirty="0" err="1" smtClean="0"/>
              <a:t>Syntax</a:t>
            </a:r>
            <a:r>
              <a:rPr lang="hu-HU" dirty="0" smtClean="0"/>
              <a:t> </a:t>
            </a:r>
            <a:r>
              <a:rPr lang="hu-HU" dirty="0" err="1" smtClean="0"/>
              <a:t>Notation</a:t>
            </a:r>
            <a:r>
              <a:rPr lang="hu-HU" dirty="0" smtClean="0"/>
              <a:t>) formátumban</a:t>
            </a:r>
          </a:p>
          <a:p>
            <a:pPr lvl="1"/>
            <a:r>
              <a:rPr lang="hu-HU" dirty="0" smtClean="0"/>
              <a:t>Példa: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2844" y="2714620"/>
            <a:ext cx="4857784" cy="2857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 algn="l">
              <a:buNone/>
            </a:pP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ifTable</a:t>
            </a: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OBJECT-TYPE</a:t>
            </a: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SYNTAX  SEQUENCE OF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IfEntry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ACCESS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read-only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STATUS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mandatory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::= {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interfaces</a:t>
            </a: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2 }</a:t>
            </a:r>
          </a:p>
          <a:p>
            <a:pPr lvl="1" algn="l">
              <a:buNone/>
            </a:pP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lvl="1" algn="l">
              <a:buNone/>
            </a:pP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ifEntry</a:t>
            </a: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OBJECT-TYPE</a:t>
            </a: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SYNTAX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IfEntry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ACCESS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read-only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STATUS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mandatory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lvl="1" algn="l">
              <a:buNone/>
            </a:pP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::= {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ifTable</a:t>
            </a: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1 }</a:t>
            </a:r>
          </a:p>
        </p:txBody>
      </p:sp>
      <p:sp>
        <p:nvSpPr>
          <p:cNvPr id="7" name="Téglalap 6"/>
          <p:cNvSpPr/>
          <p:nvPr/>
        </p:nvSpPr>
        <p:spPr>
          <a:xfrm>
            <a:off x="5838804" y="2714620"/>
            <a:ext cx="3000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IfEntry</a:t>
            </a: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::= SEQUENCE {</a:t>
            </a: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ifIndex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INTEGER,</a:t>
            </a: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ifDescr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DisplayString</a:t>
            </a: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,</a:t>
            </a: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ifType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INTEGER,</a:t>
            </a: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ifMtu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INTEGER,</a:t>
            </a: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ifSpeed</a:t>
            </a:r>
            <a:endParaRPr lang="hu-HU" dirty="0" smtClean="0">
              <a:solidFill>
                <a:schemeClr val="accent4"/>
              </a:solidFill>
              <a:latin typeface="Lucida Console" pitchFamily="49" charset="0"/>
            </a:endParaRPr>
          </a:p>
          <a:p>
            <a:pPr algn="l"/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        </a:t>
            </a:r>
            <a:r>
              <a:rPr lang="hu-HU" dirty="0" err="1" smtClean="0">
                <a:solidFill>
                  <a:schemeClr val="accent4"/>
                </a:solidFill>
                <a:latin typeface="Lucida Console" pitchFamily="49" charset="0"/>
              </a:rPr>
              <a:t>Gauge</a:t>
            </a:r>
            <a:r>
              <a:rPr lang="hu-HU" dirty="0" smtClean="0">
                <a:solidFill>
                  <a:schemeClr val="accent4"/>
                </a:solidFill>
                <a:latin typeface="Lucida Console" pitchFamily="49" charset="0"/>
              </a:rPr>
              <a:t>,</a:t>
            </a:r>
          </a:p>
          <a:p>
            <a:pPr algn="l"/>
            <a:r>
              <a:rPr lang="hu-HU" dirty="0" smtClean="0">
                <a:latin typeface="Lucida Console" pitchFamily="49" charset="0"/>
              </a:rPr>
              <a:t> </a:t>
            </a:r>
            <a:endParaRPr lang="hu-HU" dirty="0">
              <a:latin typeface="Lucida Console" pitchFamily="49" charset="0"/>
            </a:endParaRPr>
          </a:p>
        </p:txBody>
      </p:sp>
      <p:sp>
        <p:nvSpPr>
          <p:cNvPr id="9" name="Lekerekített téglalap feliratnak 8"/>
          <p:cNvSpPr/>
          <p:nvPr/>
        </p:nvSpPr>
        <p:spPr bwMode="auto">
          <a:xfrm>
            <a:off x="4500562" y="4857760"/>
            <a:ext cx="2143140" cy="807027"/>
          </a:xfrm>
          <a:prstGeom prst="wedgeRoundRectCallout">
            <a:avLst>
              <a:gd name="adj1" fmla="val -82220"/>
              <a:gd name="adj2" fmla="val 45820"/>
              <a:gd name="adj3" fmla="val 16667"/>
            </a:avLst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Ez adja meg, hogy az objektumot mi tartalmazza</a:t>
            </a:r>
          </a:p>
        </p:txBody>
      </p:sp>
      <p:cxnSp>
        <p:nvCxnSpPr>
          <p:cNvPr id="15" name="Szögletes összekötő 14"/>
          <p:cNvCxnSpPr/>
          <p:nvPr/>
        </p:nvCxnSpPr>
        <p:spPr bwMode="auto">
          <a:xfrm flipV="1">
            <a:off x="3571868" y="2928934"/>
            <a:ext cx="2266936" cy="1643074"/>
          </a:xfrm>
          <a:prstGeom prst="bentConnector3">
            <a:avLst>
              <a:gd name="adj1" fmla="val 8712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zögletes összekötő 18"/>
          <p:cNvCxnSpPr/>
          <p:nvPr/>
        </p:nvCxnSpPr>
        <p:spPr bwMode="auto">
          <a:xfrm rot="10800000" flipV="1">
            <a:off x="3143240" y="3286124"/>
            <a:ext cx="1357322" cy="1071570"/>
          </a:xfrm>
          <a:prstGeom prst="bentConnector3">
            <a:avLst>
              <a:gd name="adj1" fmla="val -129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 MIB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MIB kiterjesztése</a:t>
            </a:r>
          </a:p>
          <a:p>
            <a:pPr lvl="1"/>
            <a:r>
              <a:rPr lang="hu-HU" dirty="0" smtClean="0"/>
              <a:t>MIB „</a:t>
            </a:r>
            <a:r>
              <a:rPr lang="hu-HU" dirty="0" err="1" smtClean="0"/>
              <a:t>metamodell</a:t>
            </a:r>
            <a:r>
              <a:rPr lang="hu-HU" dirty="0" smtClean="0"/>
              <a:t>” – TXT file-okban terjesztett ASN definíciók</a:t>
            </a:r>
          </a:p>
          <a:p>
            <a:pPr lvl="1"/>
            <a:r>
              <a:rPr lang="hu-HU" dirty="0" err="1" smtClean="0"/>
              <a:t>Gyártóspecifikus</a:t>
            </a:r>
            <a:r>
              <a:rPr lang="hu-HU" dirty="0" smtClean="0"/>
              <a:t> kiegészítések az</a:t>
            </a:r>
            <a:br>
              <a:rPr lang="hu-HU" dirty="0" smtClean="0"/>
            </a:br>
            <a:r>
              <a:rPr lang="hu-HU" sz="2400" dirty="0" err="1" smtClean="0">
                <a:latin typeface="Lucida Console" pitchFamily="49" charset="0"/>
              </a:rPr>
              <a:t>iso.org.dod.internet.private</a:t>
            </a:r>
            <a:r>
              <a:rPr lang="hu-HU" dirty="0" smtClean="0"/>
              <a:t> (</a:t>
            </a:r>
            <a:r>
              <a:rPr lang="hu-HU" sz="2000" dirty="0" smtClean="0">
                <a:latin typeface="Lucida Console" pitchFamily="49" charset="0"/>
              </a:rPr>
              <a:t>1.3.6.1.4.</a:t>
            </a:r>
            <a:r>
              <a:rPr lang="hu-HU" dirty="0" smtClean="0"/>
              <a:t>) alá</a:t>
            </a:r>
          </a:p>
          <a:p>
            <a:pPr lvl="1"/>
            <a:r>
              <a:rPr lang="hu-HU" dirty="0" smtClean="0"/>
              <a:t>Az ágens által támogatott kiegészítést külön kézzel hozzá kell adni a menedzselő alkalmazáshoz</a:t>
            </a:r>
          </a:p>
          <a:p>
            <a:pPr lvl="1"/>
            <a:r>
              <a:rPr lang="hu-HU" dirty="0" smtClean="0"/>
              <a:t>Nem kérdezhető le, hogy az ágens milyen MIB kiegészítéseket ismer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ekerekített téglalap feliratnak 36"/>
          <p:cNvSpPr/>
          <p:nvPr/>
        </p:nvSpPr>
        <p:spPr bwMode="auto">
          <a:xfrm flipV="1">
            <a:off x="1885929" y="4162652"/>
            <a:ext cx="1428760" cy="2205053"/>
          </a:xfrm>
          <a:prstGeom prst="wedgeRoundRectCallout">
            <a:avLst>
              <a:gd name="adj1" fmla="val -71185"/>
              <a:gd name="adj2" fmla="val 21490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8" name="Henger 7"/>
          <p:cNvSpPr/>
          <p:nvPr/>
        </p:nvSpPr>
        <p:spPr bwMode="auto">
          <a:xfrm>
            <a:off x="750067" y="4286256"/>
            <a:ext cx="821537" cy="785818"/>
          </a:xfrm>
          <a:prstGeom prst="can">
            <a:avLst>
              <a:gd name="adj" fmla="val 2661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MIB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3286116" y="3200675"/>
            <a:ext cx="114300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SNMP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21" name="Téglalap 20"/>
          <p:cNvSpPr/>
          <p:nvPr/>
        </p:nvSpPr>
        <p:spPr bwMode="auto">
          <a:xfrm>
            <a:off x="2028804" y="4331723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2" name="Téglalap 21"/>
          <p:cNvSpPr/>
          <p:nvPr/>
        </p:nvSpPr>
        <p:spPr bwMode="auto">
          <a:xfrm>
            <a:off x="2600308" y="5081822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 bwMode="auto">
          <a:xfrm>
            <a:off x="2600308" y="5734288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25" name="Alak 24"/>
          <p:cNvCxnSpPr>
            <a:endCxn id="22" idx="1"/>
          </p:cNvCxnSpPr>
          <p:nvPr/>
        </p:nvCxnSpPr>
        <p:spPr bwMode="auto">
          <a:xfrm rot="16200000" flipH="1">
            <a:off x="2207399" y="4938946"/>
            <a:ext cx="500066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Alak 26"/>
          <p:cNvCxnSpPr>
            <a:stCxn id="21" idx="2"/>
            <a:endCxn id="23" idx="1"/>
          </p:cNvCxnSpPr>
          <p:nvPr/>
        </p:nvCxnSpPr>
        <p:spPr bwMode="auto">
          <a:xfrm rot="16200000" flipH="1">
            <a:off x="1881166" y="5265179"/>
            <a:ext cx="1152532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Lekerekített téglalap feliratnak 27"/>
          <p:cNvSpPr/>
          <p:nvPr/>
        </p:nvSpPr>
        <p:spPr bwMode="auto">
          <a:xfrm>
            <a:off x="1857356" y="1142984"/>
            <a:ext cx="1428760" cy="1791626"/>
          </a:xfrm>
          <a:prstGeom prst="wedgeRoundRectCallout">
            <a:avLst>
              <a:gd name="adj1" fmla="val -77731"/>
              <a:gd name="adj2" fmla="val 21019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 bwMode="auto">
          <a:xfrm>
            <a:off x="2143109" y="197587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 bwMode="auto">
          <a:xfrm>
            <a:off x="2143109" y="230119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 bwMode="auto">
          <a:xfrm>
            <a:off x="2143108" y="2641548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 bwMode="auto">
          <a:xfrm>
            <a:off x="2143109" y="133110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4" name="Téglalap 33"/>
          <p:cNvSpPr/>
          <p:nvPr/>
        </p:nvSpPr>
        <p:spPr bwMode="auto">
          <a:xfrm>
            <a:off x="2143109" y="165642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6" name="Kanyar jobbra 35"/>
          <p:cNvSpPr/>
          <p:nvPr/>
        </p:nvSpPr>
        <p:spPr bwMode="auto">
          <a:xfrm rot="16200000" flipV="1">
            <a:off x="3393272" y="3991366"/>
            <a:ext cx="714380" cy="642941"/>
          </a:xfrm>
          <a:prstGeom prst="bentArrow">
            <a:avLst>
              <a:gd name="adj1" fmla="val 25000"/>
              <a:gd name="adj2" fmla="val 25661"/>
              <a:gd name="adj3" fmla="val 25000"/>
              <a:gd name="adj4" fmla="val 43750"/>
            </a:avLst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8" name="Kanyar jobbra 37"/>
          <p:cNvSpPr/>
          <p:nvPr/>
        </p:nvSpPr>
        <p:spPr bwMode="auto">
          <a:xfrm rot="5400000">
            <a:off x="3393273" y="2336911"/>
            <a:ext cx="714380" cy="642942"/>
          </a:xfrm>
          <a:prstGeom prst="bentArrow">
            <a:avLst>
              <a:gd name="adj1" fmla="val 25000"/>
              <a:gd name="adj2" fmla="val 25661"/>
              <a:gd name="adj3" fmla="val 25000"/>
              <a:gd name="adj4" fmla="val 43750"/>
            </a:avLst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7615262" y="440770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sz="2000" dirty="0" smtClean="0">
                <a:latin typeface="+mn-lt"/>
              </a:rPr>
              <a:t>Adatgyűjtő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alkalmazás</a:t>
            </a:r>
            <a:endParaRPr lang="hu-HU" sz="2000" dirty="0">
              <a:latin typeface="+mn-lt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78619" y="271689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eszköz</a:t>
            </a:r>
            <a:endParaRPr lang="hu-HU" dirty="0">
              <a:latin typeface="+mn-lt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2085964" y="74202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Komponensek</a:t>
            </a:r>
            <a:endParaRPr lang="hu-HU" dirty="0">
              <a:latin typeface="+mn-lt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50057" y="51149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Menedzsment</a:t>
            </a:r>
          </a:p>
          <a:p>
            <a:pPr algn="ctr"/>
            <a:r>
              <a:rPr lang="hu-HU" dirty="0" smtClean="0">
                <a:latin typeface="+mn-lt"/>
              </a:rPr>
              <a:t>Információ</a:t>
            </a:r>
          </a:p>
          <a:p>
            <a:pPr algn="ctr"/>
            <a:r>
              <a:rPr lang="hu-HU" dirty="0" smtClean="0">
                <a:latin typeface="+mn-lt"/>
              </a:rPr>
              <a:t>Tár</a:t>
            </a:r>
            <a:endParaRPr lang="hu-HU" dirty="0">
              <a:latin typeface="+mn-lt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085964" y="34984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Objektumok</a:t>
            </a:r>
            <a:endParaRPr lang="hu-HU" dirty="0">
              <a:latin typeface="+mn-lt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286380" y="27434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sz="2000" dirty="0" smtClean="0">
                <a:latin typeface="+mn-lt"/>
              </a:rPr>
              <a:t>SNMP protokoll</a:t>
            </a:r>
            <a:endParaRPr lang="hu-HU" sz="2000" dirty="0">
              <a:latin typeface="+mn-lt"/>
            </a:endParaRPr>
          </a:p>
        </p:txBody>
      </p:sp>
      <p:sp>
        <p:nvSpPr>
          <p:cNvPr id="45" name="Balra nyíl 44"/>
          <p:cNvSpPr/>
          <p:nvPr/>
        </p:nvSpPr>
        <p:spPr bwMode="auto">
          <a:xfrm>
            <a:off x="4572000" y="3200675"/>
            <a:ext cx="2571768" cy="372802"/>
          </a:xfrm>
          <a:prstGeom prst="leftArrow">
            <a:avLst/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7" name="Balra nyíl 46"/>
          <p:cNvSpPr/>
          <p:nvPr/>
        </p:nvSpPr>
        <p:spPr bwMode="auto">
          <a:xfrm flipH="1">
            <a:off x="4572000" y="3631293"/>
            <a:ext cx="2571768" cy="372802"/>
          </a:xfrm>
          <a:prstGeom prst="leftArrow">
            <a:avLst/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grpSp>
        <p:nvGrpSpPr>
          <p:cNvPr id="46" name="Csoportba foglalás 5"/>
          <p:cNvGrpSpPr/>
          <p:nvPr/>
        </p:nvGrpSpPr>
        <p:grpSpPr>
          <a:xfrm>
            <a:off x="642910" y="2000240"/>
            <a:ext cx="357190" cy="785818"/>
            <a:chOff x="6429388" y="3929066"/>
            <a:chExt cx="714380" cy="1428760"/>
          </a:xfrm>
        </p:grpSpPr>
        <p:sp>
          <p:nvSpPr>
            <p:cNvPr id="48" name="Lekerekített téglalap 4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Csoportba foglalás 5"/>
          <p:cNvGrpSpPr/>
          <p:nvPr/>
        </p:nvGrpSpPr>
        <p:grpSpPr>
          <a:xfrm>
            <a:off x="7215206" y="2786058"/>
            <a:ext cx="714380" cy="1571636"/>
            <a:chOff x="6429388" y="3929066"/>
            <a:chExt cx="714380" cy="1428760"/>
          </a:xfrm>
        </p:grpSpPr>
        <p:sp>
          <p:nvSpPr>
            <p:cNvPr id="52" name="Lekerekített téglalap 5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778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4" name="Téglalap 5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5" name="Téglalap 5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 műveletek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Műveletek az MIB felett</a:t>
            </a:r>
          </a:p>
          <a:p>
            <a:pPr lvl="1"/>
            <a:r>
              <a:rPr lang="hu-HU" dirty="0" smtClean="0"/>
              <a:t>SNMP alapműveletei</a:t>
            </a:r>
          </a:p>
          <a:p>
            <a:pPr lvl="2"/>
            <a:r>
              <a:rPr lang="hu-HU" dirty="0" err="1" smtClean="0">
                <a:latin typeface="Lucida Console" pitchFamily="49" charset="0"/>
              </a:rPr>
              <a:t>getRequest</a:t>
            </a:r>
            <a:r>
              <a:rPr lang="hu-HU" dirty="0" smtClean="0"/>
              <a:t> – attribútum érték lekérdezés</a:t>
            </a:r>
          </a:p>
          <a:p>
            <a:pPr lvl="2"/>
            <a:r>
              <a:rPr lang="hu-HU" dirty="0" err="1" smtClean="0">
                <a:latin typeface="Lucida Console" pitchFamily="49" charset="0"/>
              </a:rPr>
              <a:t>getNextRequest</a:t>
            </a:r>
            <a:r>
              <a:rPr lang="hu-HU" dirty="0" smtClean="0"/>
              <a:t> – következő attribútum lekérdezése</a:t>
            </a:r>
          </a:p>
          <a:p>
            <a:pPr lvl="2"/>
            <a:r>
              <a:rPr lang="hu-HU" dirty="0" err="1" smtClean="0">
                <a:latin typeface="Lucida Console" pitchFamily="49" charset="0"/>
              </a:rPr>
              <a:t>getResponse</a:t>
            </a:r>
            <a:r>
              <a:rPr lang="hu-HU" dirty="0" smtClean="0"/>
              <a:t> – érték elküldése</a:t>
            </a:r>
          </a:p>
          <a:p>
            <a:pPr lvl="2"/>
            <a:r>
              <a:rPr lang="hu-HU" dirty="0" err="1" smtClean="0">
                <a:latin typeface="Lucida Console" pitchFamily="49" charset="0"/>
              </a:rPr>
              <a:t>setRequest</a:t>
            </a:r>
            <a:r>
              <a:rPr lang="hu-HU" dirty="0" smtClean="0"/>
              <a:t> – attribútum beállítása</a:t>
            </a:r>
          </a:p>
          <a:p>
            <a:pPr lvl="2"/>
            <a:r>
              <a:rPr lang="hu-HU" dirty="0" err="1" smtClean="0">
                <a:latin typeface="Lucida Console" pitchFamily="49" charset="0"/>
              </a:rPr>
              <a:t>trap</a:t>
            </a:r>
            <a:r>
              <a:rPr lang="hu-HU" dirty="0" smtClean="0"/>
              <a:t> – esemény jelzés</a:t>
            </a:r>
          </a:p>
          <a:p>
            <a:pPr lvl="2"/>
            <a:r>
              <a:rPr lang="hu-HU" dirty="0" err="1" smtClean="0">
                <a:latin typeface="Lucida Console" pitchFamily="49" charset="0"/>
              </a:rPr>
              <a:t>walk</a:t>
            </a:r>
            <a:r>
              <a:rPr lang="hu-HU" dirty="0" smtClean="0"/>
              <a:t> – teljes részfa rekurzív lekérdezése, nem igazi SNMP alapművelet, a menedzsment alkalmazás vezérli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Lekerekített téglalap feliratnak 105"/>
          <p:cNvSpPr/>
          <p:nvPr/>
        </p:nvSpPr>
        <p:spPr>
          <a:xfrm>
            <a:off x="285720" y="5143512"/>
            <a:ext cx="2286016" cy="1071570"/>
          </a:xfrm>
          <a:prstGeom prst="wedgeRoundRectCallout">
            <a:avLst>
              <a:gd name="adj1" fmla="val 15358"/>
              <a:gd name="adj2" fmla="val -33384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Ez jó sok minden lehet…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0" name="Szövegdoboz 99"/>
          <p:cNvSpPr txBox="1"/>
          <p:nvPr/>
        </p:nvSpPr>
        <p:spPr>
          <a:xfrm>
            <a:off x="6000760" y="278605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1" name="Szövegdoboz 100"/>
          <p:cNvSpPr txBox="1"/>
          <p:nvPr/>
        </p:nvSpPr>
        <p:spPr>
          <a:xfrm>
            <a:off x="5214942" y="464344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2" name="Szövegdoboz 101"/>
          <p:cNvSpPr txBox="1"/>
          <p:nvPr/>
        </p:nvSpPr>
        <p:spPr>
          <a:xfrm>
            <a:off x="8643966" y="235743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3" name="Szövegdoboz 102"/>
          <p:cNvSpPr txBox="1"/>
          <p:nvPr/>
        </p:nvSpPr>
        <p:spPr>
          <a:xfrm>
            <a:off x="3714744" y="285749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 vajon mi nem működik?</a:t>
            </a:r>
          </a:p>
        </p:txBody>
      </p:sp>
      <p:sp>
        <p:nvSpPr>
          <p:cNvPr id="105" name="Szövegdoboz 104"/>
          <p:cNvSpPr txBox="1"/>
          <p:nvPr/>
        </p:nvSpPr>
        <p:spPr>
          <a:xfrm>
            <a:off x="7286644" y="100010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0" grpId="0"/>
      <p:bldP spid="101" grpId="0"/>
      <p:bldP spid="102" grpId="0"/>
      <p:bldP spid="103" grpId="0"/>
      <p:bldP spid="105" grpId="0"/>
      <p:bldP spid="10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 műveletek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Eseménykezelés SNMP </a:t>
            </a:r>
            <a:r>
              <a:rPr lang="hu-HU" dirty="0" err="1" smtClean="0"/>
              <a:t>Trappel</a:t>
            </a:r>
            <a:endParaRPr lang="hu-HU" dirty="0" smtClean="0"/>
          </a:p>
          <a:p>
            <a:pPr lvl="1"/>
            <a:r>
              <a:rPr lang="hu-HU" dirty="0" err="1" smtClean="0"/>
              <a:t>Trap</a:t>
            </a:r>
            <a:r>
              <a:rPr lang="hu-HU" dirty="0" smtClean="0"/>
              <a:t> – eredeti jelentése szerint kivétel elfogás</a:t>
            </a:r>
          </a:p>
          <a:p>
            <a:pPr lvl="1"/>
            <a:r>
              <a:rPr lang="hu-HU" dirty="0" smtClean="0"/>
              <a:t>Értesítés aszinkron üzenetküldéssel</a:t>
            </a:r>
          </a:p>
          <a:p>
            <a:pPr lvl="1"/>
            <a:r>
              <a:rPr lang="hu-HU" dirty="0" smtClean="0"/>
              <a:t>A címzett tetszőleges lehet</a:t>
            </a:r>
          </a:p>
          <a:p>
            <a:pPr lvl="2"/>
            <a:r>
              <a:rPr lang="hu-HU" dirty="0" smtClean="0"/>
              <a:t>IP címmel megadott feliratkozás alapján</a:t>
            </a:r>
          </a:p>
          <a:p>
            <a:pPr lvl="1"/>
            <a:r>
              <a:rPr lang="hu-HU" dirty="0" smtClean="0"/>
              <a:t>Használható pl. értékhatár túllépések esetén figyelmeztetésre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36" name="Kanyar jobbra 35"/>
          <p:cNvSpPr/>
          <p:nvPr/>
        </p:nvSpPr>
        <p:spPr bwMode="auto">
          <a:xfrm flipH="1" flipV="1">
            <a:off x="3393272" y="3991365"/>
            <a:ext cx="714380" cy="1964158"/>
          </a:xfrm>
          <a:prstGeom prst="bentArrow">
            <a:avLst>
              <a:gd name="adj1" fmla="val 25000"/>
              <a:gd name="adj2" fmla="val 25661"/>
              <a:gd name="adj3" fmla="val 25000"/>
              <a:gd name="adj4" fmla="val 43750"/>
            </a:avLst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085964" y="34984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hu-HU" dirty="0" smtClean="0">
              <a:latin typeface="+mn-lt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286380" y="28574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err="1" smtClean="0">
                <a:latin typeface="+mn-lt"/>
              </a:rPr>
              <a:t>Trap</a:t>
            </a:r>
            <a:r>
              <a:rPr lang="hu-HU" sz="2000" dirty="0" smtClean="0">
                <a:latin typeface="+mn-lt"/>
              </a:rPr>
              <a:t> feliratkozás</a:t>
            </a:r>
            <a:endParaRPr lang="hu-HU" sz="2000" dirty="0">
              <a:latin typeface="+mn-lt"/>
            </a:endParaRPr>
          </a:p>
        </p:txBody>
      </p:sp>
      <p:sp>
        <p:nvSpPr>
          <p:cNvPr id="46" name="Lekerekített téglalap 45"/>
          <p:cNvSpPr/>
          <p:nvPr/>
        </p:nvSpPr>
        <p:spPr bwMode="auto">
          <a:xfrm>
            <a:off x="4214810" y="5572140"/>
            <a:ext cx="2143140" cy="724127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Tag: &lt;értékhatár&gt;, riasztást kér &lt;IP&gt;</a:t>
            </a:r>
          </a:p>
        </p:txBody>
      </p:sp>
      <p:sp>
        <p:nvSpPr>
          <p:cNvPr id="35" name="Lekerekített téglalap feliratnak 34"/>
          <p:cNvSpPr/>
          <p:nvPr/>
        </p:nvSpPr>
        <p:spPr bwMode="auto">
          <a:xfrm flipV="1">
            <a:off x="1885929" y="4162652"/>
            <a:ext cx="1428760" cy="2205053"/>
          </a:xfrm>
          <a:prstGeom prst="wedgeRoundRectCallout">
            <a:avLst>
              <a:gd name="adj1" fmla="val -71185"/>
              <a:gd name="adj2" fmla="val 21490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8" name="Henger 37"/>
          <p:cNvSpPr/>
          <p:nvPr/>
        </p:nvSpPr>
        <p:spPr bwMode="auto">
          <a:xfrm>
            <a:off x="750067" y="4286256"/>
            <a:ext cx="821537" cy="785818"/>
          </a:xfrm>
          <a:prstGeom prst="can">
            <a:avLst>
              <a:gd name="adj" fmla="val 2661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MIB</a:t>
            </a:r>
          </a:p>
        </p:txBody>
      </p:sp>
      <p:sp>
        <p:nvSpPr>
          <p:cNvPr id="47" name="Lekerekített téglalap 46"/>
          <p:cNvSpPr/>
          <p:nvPr/>
        </p:nvSpPr>
        <p:spPr bwMode="auto">
          <a:xfrm>
            <a:off x="3286116" y="3200675"/>
            <a:ext cx="114300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SNMP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48" name="Téglalap 47"/>
          <p:cNvSpPr/>
          <p:nvPr/>
        </p:nvSpPr>
        <p:spPr bwMode="auto">
          <a:xfrm>
            <a:off x="2028804" y="4331723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9" name="Téglalap 48"/>
          <p:cNvSpPr/>
          <p:nvPr/>
        </p:nvSpPr>
        <p:spPr bwMode="auto">
          <a:xfrm>
            <a:off x="2600308" y="5081822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 bwMode="auto">
          <a:xfrm>
            <a:off x="2600308" y="5734288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1" name="Alak 50"/>
          <p:cNvCxnSpPr>
            <a:endCxn id="49" idx="1"/>
          </p:cNvCxnSpPr>
          <p:nvPr/>
        </p:nvCxnSpPr>
        <p:spPr bwMode="auto">
          <a:xfrm rot="16200000" flipH="1">
            <a:off x="2207399" y="4938946"/>
            <a:ext cx="500066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Alak 51"/>
          <p:cNvCxnSpPr>
            <a:stCxn id="48" idx="2"/>
            <a:endCxn id="50" idx="1"/>
          </p:cNvCxnSpPr>
          <p:nvPr/>
        </p:nvCxnSpPr>
        <p:spPr bwMode="auto">
          <a:xfrm rot="16200000" flipH="1">
            <a:off x="1881166" y="5265179"/>
            <a:ext cx="1152532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Lekerekített téglalap feliratnak 52"/>
          <p:cNvSpPr/>
          <p:nvPr/>
        </p:nvSpPr>
        <p:spPr bwMode="auto">
          <a:xfrm>
            <a:off x="1857356" y="1142984"/>
            <a:ext cx="1428760" cy="1791626"/>
          </a:xfrm>
          <a:prstGeom prst="wedgeRoundRectCallout">
            <a:avLst>
              <a:gd name="adj1" fmla="val -77731"/>
              <a:gd name="adj2" fmla="val 21019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4" name="Téglalap 53"/>
          <p:cNvSpPr/>
          <p:nvPr/>
        </p:nvSpPr>
        <p:spPr bwMode="auto">
          <a:xfrm>
            <a:off x="2143109" y="197587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5" name="Téglalap 54"/>
          <p:cNvSpPr/>
          <p:nvPr/>
        </p:nvSpPr>
        <p:spPr bwMode="auto">
          <a:xfrm>
            <a:off x="2143109" y="230119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6" name="Téglalap 55"/>
          <p:cNvSpPr/>
          <p:nvPr/>
        </p:nvSpPr>
        <p:spPr bwMode="auto">
          <a:xfrm>
            <a:off x="2143108" y="2641548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7" name="Téglalap 56"/>
          <p:cNvSpPr/>
          <p:nvPr/>
        </p:nvSpPr>
        <p:spPr bwMode="auto">
          <a:xfrm>
            <a:off x="2143109" y="133110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8" name="Téglalap 57"/>
          <p:cNvSpPr/>
          <p:nvPr/>
        </p:nvSpPr>
        <p:spPr bwMode="auto">
          <a:xfrm>
            <a:off x="2143109" y="165642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0" name="Kanyar jobbra 59"/>
          <p:cNvSpPr/>
          <p:nvPr/>
        </p:nvSpPr>
        <p:spPr bwMode="auto">
          <a:xfrm rot="5400000">
            <a:off x="3393273" y="2336911"/>
            <a:ext cx="714380" cy="642942"/>
          </a:xfrm>
          <a:prstGeom prst="bentArrow">
            <a:avLst>
              <a:gd name="adj1" fmla="val 25000"/>
              <a:gd name="adj2" fmla="val 25661"/>
              <a:gd name="adj3" fmla="val 25000"/>
              <a:gd name="adj4" fmla="val 43750"/>
            </a:avLst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7615262" y="440770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sz="2000" dirty="0" smtClean="0">
                <a:latin typeface="+mn-lt"/>
              </a:rPr>
              <a:t>Adatgyűjtő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alkalmazás</a:t>
            </a:r>
            <a:endParaRPr lang="hu-HU" sz="2000" dirty="0">
              <a:latin typeface="+mn-lt"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578619" y="271689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eszköz</a:t>
            </a:r>
            <a:endParaRPr lang="hu-HU" dirty="0">
              <a:latin typeface="+mn-lt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650057" y="51149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Menedzsment</a:t>
            </a:r>
          </a:p>
          <a:p>
            <a:pPr algn="ctr"/>
            <a:r>
              <a:rPr lang="hu-HU" dirty="0" smtClean="0">
                <a:latin typeface="+mn-lt"/>
              </a:rPr>
              <a:t>Információ</a:t>
            </a:r>
          </a:p>
          <a:p>
            <a:pPr algn="ctr"/>
            <a:r>
              <a:rPr lang="hu-HU" dirty="0" smtClean="0">
                <a:latin typeface="+mn-lt"/>
              </a:rPr>
              <a:t>Tár</a:t>
            </a:r>
            <a:endParaRPr lang="hu-HU" dirty="0">
              <a:latin typeface="+mn-lt"/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2085964" y="34984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Objektumok</a:t>
            </a:r>
            <a:endParaRPr lang="hu-HU" dirty="0">
              <a:latin typeface="+mn-lt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5286380" y="27434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hu-HU" sz="2000" dirty="0">
              <a:latin typeface="+mn-lt"/>
            </a:endParaRPr>
          </a:p>
        </p:txBody>
      </p:sp>
      <p:sp>
        <p:nvSpPr>
          <p:cNvPr id="66" name="Balra nyíl 65"/>
          <p:cNvSpPr/>
          <p:nvPr/>
        </p:nvSpPr>
        <p:spPr bwMode="auto">
          <a:xfrm>
            <a:off x="4572000" y="3200675"/>
            <a:ext cx="2571768" cy="372802"/>
          </a:xfrm>
          <a:prstGeom prst="leftArrow">
            <a:avLst/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grpSp>
        <p:nvGrpSpPr>
          <p:cNvPr id="67" name="Csoportba foglalás 5"/>
          <p:cNvGrpSpPr/>
          <p:nvPr/>
        </p:nvGrpSpPr>
        <p:grpSpPr>
          <a:xfrm>
            <a:off x="642910" y="2000240"/>
            <a:ext cx="357190" cy="785818"/>
            <a:chOff x="6429388" y="3929066"/>
            <a:chExt cx="714380" cy="1428760"/>
          </a:xfrm>
        </p:grpSpPr>
        <p:sp>
          <p:nvSpPr>
            <p:cNvPr id="68" name="Lekerekített téglalap 6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Téglalap 6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0" name="Téglalap 6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Csoportba foglalás 5"/>
          <p:cNvGrpSpPr/>
          <p:nvPr/>
        </p:nvGrpSpPr>
        <p:grpSpPr>
          <a:xfrm>
            <a:off x="7215206" y="2786058"/>
            <a:ext cx="714380" cy="1571636"/>
            <a:chOff x="6429388" y="3929066"/>
            <a:chExt cx="714380" cy="1428760"/>
          </a:xfrm>
        </p:grpSpPr>
        <p:sp>
          <p:nvSpPr>
            <p:cNvPr id="72" name="Lekerekített téglalap 7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778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3" name="Téglalap 7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5" name="Téglalap 7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2085964" y="34984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hu-HU" dirty="0" smtClean="0">
              <a:latin typeface="+mn-lt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286380" y="28574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err="1" smtClean="0">
                <a:latin typeface="+mn-lt"/>
              </a:rPr>
              <a:t>Trap</a:t>
            </a:r>
            <a:r>
              <a:rPr lang="hu-HU" sz="2000" dirty="0" smtClean="0">
                <a:latin typeface="+mn-lt"/>
              </a:rPr>
              <a:t> küldés</a:t>
            </a:r>
            <a:endParaRPr lang="hu-HU" sz="2000" dirty="0">
              <a:latin typeface="+mn-lt"/>
            </a:endParaRPr>
          </a:p>
        </p:txBody>
      </p:sp>
      <p:sp>
        <p:nvSpPr>
          <p:cNvPr id="35" name="Lekerekített téglalap feliratnak 34"/>
          <p:cNvSpPr/>
          <p:nvPr/>
        </p:nvSpPr>
        <p:spPr bwMode="auto">
          <a:xfrm flipV="1">
            <a:off x="1885929" y="4162652"/>
            <a:ext cx="1428760" cy="2205053"/>
          </a:xfrm>
          <a:prstGeom prst="wedgeRoundRectCallout">
            <a:avLst>
              <a:gd name="adj1" fmla="val -71185"/>
              <a:gd name="adj2" fmla="val 21490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8" name="Henger 37"/>
          <p:cNvSpPr/>
          <p:nvPr/>
        </p:nvSpPr>
        <p:spPr bwMode="auto">
          <a:xfrm>
            <a:off x="750067" y="4286256"/>
            <a:ext cx="821537" cy="785818"/>
          </a:xfrm>
          <a:prstGeom prst="can">
            <a:avLst>
              <a:gd name="adj" fmla="val 2661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MIB</a:t>
            </a:r>
          </a:p>
        </p:txBody>
      </p:sp>
      <p:sp>
        <p:nvSpPr>
          <p:cNvPr id="47" name="Lekerekített téglalap 46"/>
          <p:cNvSpPr/>
          <p:nvPr/>
        </p:nvSpPr>
        <p:spPr bwMode="auto">
          <a:xfrm>
            <a:off x="3286116" y="3200675"/>
            <a:ext cx="114300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SNMP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48" name="Téglalap 47"/>
          <p:cNvSpPr/>
          <p:nvPr/>
        </p:nvSpPr>
        <p:spPr bwMode="auto">
          <a:xfrm>
            <a:off x="2028804" y="4331723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9" name="Téglalap 48"/>
          <p:cNvSpPr/>
          <p:nvPr/>
        </p:nvSpPr>
        <p:spPr bwMode="auto">
          <a:xfrm>
            <a:off x="2600308" y="5081822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 bwMode="auto">
          <a:xfrm>
            <a:off x="2600308" y="5734288"/>
            <a:ext cx="571504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1" name="Alak 50"/>
          <p:cNvCxnSpPr>
            <a:endCxn id="49" idx="1"/>
          </p:cNvCxnSpPr>
          <p:nvPr/>
        </p:nvCxnSpPr>
        <p:spPr bwMode="auto">
          <a:xfrm rot="16200000" flipH="1">
            <a:off x="2207399" y="4938946"/>
            <a:ext cx="500066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Alak 51"/>
          <p:cNvCxnSpPr>
            <a:stCxn id="48" idx="2"/>
            <a:endCxn id="50" idx="1"/>
          </p:cNvCxnSpPr>
          <p:nvPr/>
        </p:nvCxnSpPr>
        <p:spPr bwMode="auto">
          <a:xfrm rot="16200000" flipH="1">
            <a:off x="1881166" y="5265179"/>
            <a:ext cx="1152532" cy="2857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Lekerekített téglalap feliratnak 52"/>
          <p:cNvSpPr/>
          <p:nvPr/>
        </p:nvSpPr>
        <p:spPr bwMode="auto">
          <a:xfrm>
            <a:off x="1857356" y="1142984"/>
            <a:ext cx="1428760" cy="1791626"/>
          </a:xfrm>
          <a:prstGeom prst="wedgeRoundRectCallout">
            <a:avLst>
              <a:gd name="adj1" fmla="val -77731"/>
              <a:gd name="adj2" fmla="val 21019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4" name="Téglalap 53"/>
          <p:cNvSpPr/>
          <p:nvPr/>
        </p:nvSpPr>
        <p:spPr bwMode="auto">
          <a:xfrm>
            <a:off x="2143109" y="197587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5" name="Téglalap 54"/>
          <p:cNvSpPr/>
          <p:nvPr/>
        </p:nvSpPr>
        <p:spPr bwMode="auto">
          <a:xfrm>
            <a:off x="2143109" y="230119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6" name="Téglalap 55"/>
          <p:cNvSpPr/>
          <p:nvPr/>
        </p:nvSpPr>
        <p:spPr bwMode="auto">
          <a:xfrm>
            <a:off x="2143108" y="2641548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7" name="Téglalap 56"/>
          <p:cNvSpPr/>
          <p:nvPr/>
        </p:nvSpPr>
        <p:spPr bwMode="auto">
          <a:xfrm>
            <a:off x="2143109" y="1331103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8" name="Téglalap 57"/>
          <p:cNvSpPr/>
          <p:nvPr/>
        </p:nvSpPr>
        <p:spPr bwMode="auto">
          <a:xfrm>
            <a:off x="2143109" y="1656422"/>
            <a:ext cx="857255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0" name="Kanyar jobbra 59"/>
          <p:cNvSpPr/>
          <p:nvPr/>
        </p:nvSpPr>
        <p:spPr bwMode="auto">
          <a:xfrm rot="5400000">
            <a:off x="3393273" y="2336911"/>
            <a:ext cx="714380" cy="642942"/>
          </a:xfrm>
          <a:prstGeom prst="bentArrow">
            <a:avLst>
              <a:gd name="adj1" fmla="val 25000"/>
              <a:gd name="adj2" fmla="val 25661"/>
              <a:gd name="adj3" fmla="val 25000"/>
              <a:gd name="adj4" fmla="val 43750"/>
            </a:avLst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7615262" y="440770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sz="2000" dirty="0" smtClean="0">
                <a:latin typeface="+mn-lt"/>
              </a:rPr>
              <a:t>Adatgyűjtő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alkalmazás</a:t>
            </a:r>
            <a:endParaRPr lang="hu-HU" sz="2000" dirty="0">
              <a:latin typeface="+mn-lt"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578619" y="271689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eszköz</a:t>
            </a:r>
            <a:endParaRPr lang="hu-HU" dirty="0">
              <a:latin typeface="+mn-lt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650057" y="51149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Menedzsment</a:t>
            </a:r>
          </a:p>
          <a:p>
            <a:pPr algn="ctr"/>
            <a:r>
              <a:rPr lang="hu-HU" dirty="0" smtClean="0">
                <a:latin typeface="+mn-lt"/>
              </a:rPr>
              <a:t>Információ</a:t>
            </a:r>
          </a:p>
          <a:p>
            <a:pPr algn="ctr"/>
            <a:r>
              <a:rPr lang="hu-HU" dirty="0" smtClean="0">
                <a:latin typeface="+mn-lt"/>
              </a:rPr>
              <a:t>Tár</a:t>
            </a:r>
            <a:endParaRPr lang="hu-HU" dirty="0">
              <a:latin typeface="+mn-lt"/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2085964" y="349844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Menedzselt</a:t>
            </a:r>
          </a:p>
          <a:p>
            <a:pPr algn="ctr"/>
            <a:r>
              <a:rPr lang="hu-HU" dirty="0" smtClean="0">
                <a:latin typeface="+mn-lt"/>
              </a:rPr>
              <a:t>Objektumok</a:t>
            </a:r>
            <a:endParaRPr lang="hu-HU" dirty="0">
              <a:latin typeface="+mn-lt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5286380" y="27434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hu-HU" sz="2000" dirty="0">
              <a:latin typeface="+mn-lt"/>
            </a:endParaRPr>
          </a:p>
        </p:txBody>
      </p:sp>
      <p:sp>
        <p:nvSpPr>
          <p:cNvPr id="66" name="Balra nyíl 65"/>
          <p:cNvSpPr/>
          <p:nvPr/>
        </p:nvSpPr>
        <p:spPr bwMode="auto">
          <a:xfrm flipH="1">
            <a:off x="4572000" y="3200675"/>
            <a:ext cx="2571768" cy="372802"/>
          </a:xfrm>
          <a:prstGeom prst="leftArrow">
            <a:avLst/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642910" y="2000240"/>
            <a:ext cx="357190" cy="785818"/>
            <a:chOff x="6429388" y="3929066"/>
            <a:chExt cx="714380" cy="1428760"/>
          </a:xfrm>
        </p:grpSpPr>
        <p:sp>
          <p:nvSpPr>
            <p:cNvPr id="68" name="Lekerekített téglalap 6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Téglalap 6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0" name="Téglalap 6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5"/>
          <p:cNvGrpSpPr/>
          <p:nvPr/>
        </p:nvGrpSpPr>
        <p:grpSpPr>
          <a:xfrm>
            <a:off x="7215206" y="2786058"/>
            <a:ext cx="714380" cy="1571636"/>
            <a:chOff x="6429388" y="3929066"/>
            <a:chExt cx="714380" cy="1428760"/>
          </a:xfrm>
        </p:grpSpPr>
        <p:sp>
          <p:nvSpPr>
            <p:cNvPr id="72" name="Lekerekített téglalap 7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778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3" name="Téglalap 7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4" name="Téglalap 7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5" name="Téglalap 7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zövegdoboz 36"/>
          <p:cNvSpPr txBox="1"/>
          <p:nvPr/>
        </p:nvSpPr>
        <p:spPr>
          <a:xfrm>
            <a:off x="3971924" y="184399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Értékhatár túllépés</a:t>
            </a:r>
            <a:endParaRPr lang="hu-HU" sz="2000" dirty="0">
              <a:latin typeface="+mn-lt"/>
            </a:endParaRPr>
          </a:p>
        </p:txBody>
      </p:sp>
      <p:sp>
        <p:nvSpPr>
          <p:cNvPr id="39" name="Téglalap 38"/>
          <p:cNvSpPr/>
          <p:nvPr/>
        </p:nvSpPr>
        <p:spPr bwMode="auto">
          <a:xfrm>
            <a:off x="2600308" y="5734288"/>
            <a:ext cx="571504" cy="500066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0" name="Kanyar jobbra 39"/>
          <p:cNvSpPr/>
          <p:nvPr/>
        </p:nvSpPr>
        <p:spPr bwMode="auto">
          <a:xfrm rot="16200000" flipV="1">
            <a:off x="2813635" y="4571002"/>
            <a:ext cx="1873653" cy="642941"/>
          </a:xfrm>
          <a:prstGeom prst="bentArrow">
            <a:avLst>
              <a:gd name="adj1" fmla="val 25000"/>
              <a:gd name="adj2" fmla="val 25661"/>
              <a:gd name="adj3" fmla="val 25000"/>
              <a:gd name="adj4" fmla="val 43750"/>
            </a:avLst>
          </a:prstGeom>
          <a:solidFill>
            <a:srgbClr val="B83A55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1" name="Lekerekített téglalap 40"/>
          <p:cNvSpPr/>
          <p:nvPr/>
        </p:nvSpPr>
        <p:spPr bwMode="auto">
          <a:xfrm>
            <a:off x="2857488" y="5955524"/>
            <a:ext cx="1571636" cy="412181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Tag: &lt;értékhatár&gt;, riasztást kér &lt;IP&gt;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3314689" y="5114940"/>
            <a:ext cx="614370" cy="50981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3600" dirty="0" smtClean="0">
                <a:latin typeface="+mn-lt"/>
              </a:rPr>
              <a:t>!</a:t>
            </a:r>
            <a:endParaRPr lang="hu-HU" sz="3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Biztonság</a:t>
            </a:r>
          </a:p>
          <a:p>
            <a:pPr lvl="1"/>
            <a:r>
              <a:rPr lang="hu-HU" dirty="0" smtClean="0"/>
              <a:t>SNMP V1</a:t>
            </a:r>
          </a:p>
          <a:p>
            <a:pPr lvl="2"/>
            <a:r>
              <a:rPr lang="hu-HU" dirty="0" smtClean="0"/>
              <a:t>„</a:t>
            </a:r>
            <a:r>
              <a:rPr lang="hu-HU" dirty="0" err="1" smtClean="0"/>
              <a:t>Community</a:t>
            </a:r>
            <a:r>
              <a:rPr lang="hu-HU" dirty="0" smtClean="0"/>
              <a:t>” </a:t>
            </a:r>
            <a:r>
              <a:rPr lang="hu-HU" dirty="0" err="1" smtClean="0"/>
              <a:t>string</a:t>
            </a:r>
            <a:r>
              <a:rPr lang="hu-HU" dirty="0" smtClean="0"/>
              <a:t> – lényegében egy jelszó az összes menedzselt eszköznek</a:t>
            </a:r>
          </a:p>
          <a:p>
            <a:pPr lvl="2"/>
            <a:r>
              <a:rPr lang="hu-HU" dirty="0" smtClean="0"/>
              <a:t>Minden </a:t>
            </a:r>
            <a:r>
              <a:rPr lang="hu-HU" dirty="0" err="1" smtClean="0"/>
              <a:t>titkosítatlan</a:t>
            </a:r>
            <a:r>
              <a:rPr lang="hu-HU" dirty="0" smtClean="0"/>
              <a:t> – beavatkozásra is képes protokollnál kifejezetten rossz ötlet</a:t>
            </a:r>
          </a:p>
          <a:p>
            <a:pPr lvl="1"/>
            <a:r>
              <a:rPr lang="hu-HU" dirty="0" smtClean="0"/>
              <a:t>SNMP V2</a:t>
            </a:r>
          </a:p>
          <a:p>
            <a:pPr lvl="2"/>
            <a:r>
              <a:rPr lang="hu-HU" dirty="0" err="1" smtClean="0"/>
              <a:t>Kisérlet</a:t>
            </a:r>
            <a:r>
              <a:rPr lang="hu-HU" dirty="0" smtClean="0"/>
              <a:t> összetett </a:t>
            </a:r>
            <a:r>
              <a:rPr lang="hu-HU" dirty="0" err="1" smtClean="0"/>
              <a:t>hozzáféréskezelére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Kudarc – nem terjedt el, kompatibilitás problémák</a:t>
            </a:r>
          </a:p>
          <a:p>
            <a:pPr lvl="1"/>
            <a:r>
              <a:rPr lang="hu-HU" dirty="0" smtClean="0"/>
              <a:t>SNMP V2c</a:t>
            </a:r>
          </a:p>
          <a:p>
            <a:pPr lvl="2"/>
            <a:r>
              <a:rPr lang="hu-HU" dirty="0" smtClean="0"/>
              <a:t>Visszatérés a V1-es </a:t>
            </a:r>
            <a:r>
              <a:rPr lang="hu-HU" dirty="0" err="1" smtClean="0"/>
              <a:t>community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 használatára</a:t>
            </a:r>
          </a:p>
          <a:p>
            <a:pPr lvl="1"/>
            <a:r>
              <a:rPr lang="hu-HU" dirty="0" smtClean="0"/>
              <a:t>SNMP V3</a:t>
            </a:r>
          </a:p>
          <a:p>
            <a:pPr lvl="2"/>
            <a:r>
              <a:rPr lang="hu-HU" dirty="0" smtClean="0"/>
              <a:t>Beléptetés, hitelesítés (</a:t>
            </a:r>
            <a:r>
              <a:rPr lang="hu-HU" dirty="0" err="1" smtClean="0"/>
              <a:t>usernév</a:t>
            </a:r>
            <a:r>
              <a:rPr lang="hu-HU" dirty="0" smtClean="0"/>
              <a:t>/jelszó párossal)</a:t>
            </a:r>
          </a:p>
          <a:p>
            <a:pPr lvl="2"/>
            <a:r>
              <a:rPr lang="hu-HU" dirty="0" smtClean="0"/>
              <a:t>Lehetőség titkosított adatforgalomra</a:t>
            </a:r>
          </a:p>
          <a:p>
            <a:pPr lvl="2"/>
            <a:r>
              <a:rPr lang="hu-HU" dirty="0" smtClean="0"/>
              <a:t>Kötelezően implementált gyenge titkosítások: DES, MD5 </a:t>
            </a:r>
            <a:r>
              <a:rPr lang="hu-HU" dirty="0" err="1" smtClean="0"/>
              <a:t>hash</a:t>
            </a:r>
            <a:endParaRPr lang="hu-HU" dirty="0" smtClean="0"/>
          </a:p>
          <a:p>
            <a:pPr lvl="2"/>
            <a:r>
              <a:rPr lang="hu-HU" dirty="0" smtClean="0"/>
              <a:t>Opcionálisan implementálható erős titkosítás: AES, SHA</a:t>
            </a:r>
          </a:p>
          <a:p>
            <a:pPr lvl="2"/>
            <a:r>
              <a:rPr lang="hu-HU" dirty="0" smtClean="0"/>
              <a:t>Objektum szintű hozzáférési lista (ACL) is megadható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MIB viszonya a </a:t>
            </a:r>
            <a:r>
              <a:rPr lang="hu-HU" dirty="0" err="1" smtClean="0"/>
              <a:t>CIM-hez</a:t>
            </a:r>
            <a:endParaRPr lang="hu-HU" dirty="0" smtClean="0"/>
          </a:p>
          <a:p>
            <a:pPr lvl="1"/>
            <a:r>
              <a:rPr lang="hu-HU" dirty="0" smtClean="0"/>
              <a:t>Hasonló szerepet lát el: objektum definíciós séma</a:t>
            </a:r>
          </a:p>
          <a:p>
            <a:pPr lvl="1"/>
            <a:r>
              <a:rPr lang="hu-HU" dirty="0" smtClean="0"/>
              <a:t>ASN.1 is leképezhető osztálystruktúrává (~MOF megfelelője)</a:t>
            </a:r>
          </a:p>
          <a:p>
            <a:r>
              <a:rPr lang="hu-HU" dirty="0" smtClean="0"/>
              <a:t>SNMP </a:t>
            </a:r>
            <a:r>
              <a:rPr lang="hu-HU" dirty="0" err="1" smtClean="0"/>
              <a:t>MIB-ből</a:t>
            </a:r>
            <a:r>
              <a:rPr lang="hu-HU" dirty="0" smtClean="0"/>
              <a:t> hiányzik</a:t>
            </a:r>
          </a:p>
          <a:p>
            <a:pPr lvl="1"/>
            <a:r>
              <a:rPr lang="hu-HU" dirty="0" smtClean="0"/>
              <a:t>Referencia más objektumra, csak </a:t>
            </a:r>
            <a:r>
              <a:rPr lang="hu-HU" dirty="0" err="1" smtClean="0"/>
              <a:t>string</a:t>
            </a:r>
            <a:r>
              <a:rPr lang="hu-HU" dirty="0" smtClean="0"/>
              <a:t> alapú nevekkel és azonosítók egyezőségével lehet ilyet kifejezni</a:t>
            </a:r>
          </a:p>
          <a:p>
            <a:pPr lvl="1"/>
            <a:r>
              <a:rPr lang="hu-HU" dirty="0" smtClean="0"/>
              <a:t>Öröklődés az osztályok között</a:t>
            </a:r>
          </a:p>
          <a:p>
            <a:pPr lvl="1"/>
            <a:r>
              <a:rPr lang="hu-HU" dirty="0" smtClean="0"/>
              <a:t>Meta lekérdezési lehetőségek</a:t>
            </a:r>
          </a:p>
          <a:p>
            <a:pPr lvl="1"/>
            <a:r>
              <a:rPr lang="hu-HU" dirty="0" smtClean="0"/>
              <a:t>Dinamikus osztály példány kapcsolat – az MIB statikus szerkezetet ír le, csak a </a:t>
            </a:r>
            <a:r>
              <a:rPr lang="hu-HU" dirty="0" err="1" smtClean="0"/>
              <a:t>Table</a:t>
            </a:r>
            <a:r>
              <a:rPr lang="hu-HU" dirty="0" smtClean="0"/>
              <a:t> soraival fejezhető ki dinamikus struktúra</a:t>
            </a:r>
          </a:p>
          <a:p>
            <a:pPr lvl="1"/>
            <a:r>
              <a:rPr lang="hu-HU" dirty="0" smtClean="0"/>
              <a:t>Ebből következően az MIB nem igazán konfiguráció menedzsment adatbázis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SNMP viszonya a </a:t>
            </a:r>
            <a:r>
              <a:rPr lang="hu-HU" dirty="0" err="1" smtClean="0"/>
              <a:t>WBEM-hez</a:t>
            </a:r>
            <a:endParaRPr lang="hu-HU" dirty="0" smtClean="0"/>
          </a:p>
          <a:p>
            <a:pPr lvl="1"/>
            <a:r>
              <a:rPr lang="hu-HU" dirty="0" smtClean="0"/>
              <a:t>Mindkettő távoli lekérdezésre és módosításra szolgál</a:t>
            </a:r>
          </a:p>
          <a:p>
            <a:pPr lvl="1"/>
            <a:r>
              <a:rPr lang="hu-HU" dirty="0" smtClean="0"/>
              <a:t>Mindkettő nyílt szabvány</a:t>
            </a:r>
          </a:p>
          <a:p>
            <a:r>
              <a:rPr lang="hu-HU" dirty="0" smtClean="0"/>
              <a:t>Eltérések</a:t>
            </a:r>
          </a:p>
          <a:p>
            <a:pPr lvl="1"/>
            <a:r>
              <a:rPr lang="hu-HU" dirty="0" smtClean="0"/>
              <a:t>Az SNMP saját bináris protokollt használ, nem XML-t</a:t>
            </a:r>
          </a:p>
          <a:p>
            <a:pPr lvl="1"/>
            <a:r>
              <a:rPr lang="hu-HU" dirty="0" smtClean="0"/>
              <a:t>Az SNMP kliensnek kell tudnia, hogy mit támogat az ágens – kézi konfigurálást igényel, nem kellően automatikus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SNMP-t</a:t>
            </a:r>
            <a:r>
              <a:rPr lang="hu-HU" dirty="0" smtClean="0"/>
              <a:t> gyakorlatilag nem használják beavatkozásra, konfigurálásra (pedig lehetne)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SNMP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Gyakorlati alkalmazási példa: </a:t>
            </a:r>
            <a:br>
              <a:rPr lang="hu-HU" dirty="0" smtClean="0"/>
            </a:br>
            <a:r>
              <a:rPr lang="hu-HU" dirty="0" smtClean="0"/>
              <a:t>MRTG (Multi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r>
              <a:rPr lang="hu-HU" dirty="0" smtClean="0"/>
              <a:t> </a:t>
            </a:r>
            <a:r>
              <a:rPr lang="hu-HU" dirty="0" err="1" smtClean="0"/>
              <a:t>Grapher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Hálózati forgalom monitorozás</a:t>
            </a:r>
          </a:p>
          <a:p>
            <a:pPr lvl="1"/>
            <a:r>
              <a:rPr lang="hu-HU" dirty="0" smtClean="0"/>
              <a:t>Periodikus lekérdezés</a:t>
            </a:r>
          </a:p>
          <a:p>
            <a:pPr lvl="1"/>
            <a:r>
              <a:rPr lang="hu-HU" dirty="0" smtClean="0"/>
              <a:t>Historikus adat tárolás (</a:t>
            </a:r>
            <a:r>
              <a:rPr lang="hu-HU" dirty="0" err="1" smtClean="0"/>
              <a:t>rrdtool</a:t>
            </a:r>
            <a:r>
              <a:rPr lang="hu-HU" dirty="0" smtClean="0"/>
              <a:t>, </a:t>
            </a:r>
            <a:r>
              <a:rPr lang="hu-HU" dirty="0" err="1" smtClean="0"/>
              <a:t>round-robin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Grafikon generálása</a:t>
            </a:r>
          </a:p>
          <a:p>
            <a:pPr lvl="1"/>
            <a:r>
              <a:rPr lang="hu-HU" dirty="0" smtClean="0"/>
              <a:t>Webes felületen elérhető</a:t>
            </a:r>
          </a:p>
          <a:p>
            <a:pPr lvl="1"/>
            <a:r>
              <a:rPr lang="hu-HU" dirty="0" smtClean="0"/>
              <a:t>Használja például: BIX (Budapest Internet Exchange)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MRTG alkalmazási példa: BIX</a:t>
            </a:r>
            <a:endParaRPr lang="hu-HU" dirty="0"/>
          </a:p>
        </p:txBody>
      </p:sp>
      <p:pic>
        <p:nvPicPr>
          <p:cNvPr id="5" name="Kép 4" descr="mrt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096740" cy="56336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SNMP szolgáltatás: „</a:t>
            </a:r>
            <a:r>
              <a:rPr lang="hu-HU" dirty="0" err="1" smtClean="0"/>
              <a:t>Turn</a:t>
            </a:r>
            <a:r>
              <a:rPr lang="hu-HU" dirty="0" smtClean="0"/>
              <a:t> Windows </a:t>
            </a:r>
            <a:r>
              <a:rPr lang="hu-HU" dirty="0" err="1" smtClean="0"/>
              <a:t>features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Majd </a:t>
            </a:r>
            <a:r>
              <a:rPr lang="hu-HU" dirty="0" err="1" smtClean="0"/>
              <a:t>Services-ben</a:t>
            </a:r>
            <a:r>
              <a:rPr lang="hu-HU" dirty="0" smtClean="0"/>
              <a:t> tulajdonság-beállítások; legalább olvasó SNMP </a:t>
            </a:r>
            <a:r>
              <a:rPr lang="hu-HU" dirty="0" err="1" smtClean="0"/>
              <a:t>community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MIB tallózása</a:t>
            </a:r>
          </a:p>
          <a:p>
            <a:pPr lvl="1"/>
            <a:r>
              <a:rPr lang="hu-HU" dirty="0" err="1" smtClean="0"/>
              <a:t>OidView</a:t>
            </a:r>
            <a:r>
              <a:rPr lang="hu-HU" dirty="0" smtClean="0"/>
              <a:t> Professional (7 napos próbaváltozat)</a:t>
            </a:r>
          </a:p>
          <a:p>
            <a:pPr lvl="1"/>
            <a:r>
              <a:rPr lang="hu-HU" dirty="0" smtClean="0"/>
              <a:t>Néhány F/OSS opció: </a:t>
            </a:r>
            <a:r>
              <a:rPr lang="hu-HU" dirty="0" err="1" smtClean="0"/>
              <a:t>SnmpB</a:t>
            </a:r>
            <a:r>
              <a:rPr lang="hu-HU" dirty="0" smtClean="0"/>
              <a:t>, MBJ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Windows 7 SNMP MIB bejárása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Szondázás - </a:t>
            </a:r>
            <a:r>
              <a:rPr lang="hu-HU" dirty="0" err="1" smtClean="0"/>
              <a:t>probing</a:t>
            </a:r>
            <a:endParaRPr lang="hu-HU" dirty="0" smtClean="0"/>
          </a:p>
          <a:p>
            <a:pPr lvl="1"/>
            <a:r>
              <a:rPr lang="hu-HU" dirty="0" smtClean="0"/>
              <a:t>Tipikusan „ágens nélküli” megközelítés: ha nem belenézni akarunk a célrendszerbe, hanem a távolról elérhető szolgáltatását kipróbálni</a:t>
            </a:r>
          </a:p>
          <a:p>
            <a:pPr lvl="1"/>
            <a:r>
              <a:rPr lang="hu-HU" dirty="0" smtClean="0"/>
              <a:t>Ilyenkor a monitorozó rendszer, mint hálózati kliens próbál igénybe venni egy szolgáltatást</a:t>
            </a:r>
          </a:p>
          <a:p>
            <a:pPr lvl="1"/>
            <a:r>
              <a:rPr lang="hu-HU" dirty="0" smtClean="0"/>
              <a:t>Ilyenkor is szükség lehet ágensre</a:t>
            </a:r>
          </a:p>
          <a:p>
            <a:pPr lvl="2"/>
            <a:r>
              <a:rPr lang="hu-HU" dirty="0" smtClean="0"/>
              <a:t>Meghatározott </a:t>
            </a:r>
            <a:r>
              <a:rPr lang="hu-HU" b="1" dirty="0" smtClean="0"/>
              <a:t>szolgáltatás elérési pontról</a:t>
            </a:r>
            <a:r>
              <a:rPr lang="hu-HU" dirty="0" smtClean="0"/>
              <a:t> (Service Access </a:t>
            </a:r>
            <a:r>
              <a:rPr lang="hu-HU" dirty="0" err="1" smtClean="0"/>
              <a:t>Point</a:t>
            </a:r>
            <a:r>
              <a:rPr lang="hu-HU" dirty="0" smtClean="0"/>
              <a:t>) nézve akarunk képet kapni a szolgáltatásról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ekerekített téglalap feliratnak 110"/>
          <p:cNvSpPr/>
          <p:nvPr/>
        </p:nvSpPr>
        <p:spPr>
          <a:xfrm>
            <a:off x="285720" y="5143512"/>
            <a:ext cx="2286016" cy="1214446"/>
          </a:xfrm>
          <a:prstGeom prst="wedgeRoundRectCallout">
            <a:avLst>
              <a:gd name="adj1" fmla="val 14824"/>
              <a:gd name="adj2" fmla="val -3044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Húú</a:t>
            </a:r>
            <a:r>
              <a:rPr lang="hu-HU" sz="2400" dirty="0" smtClean="0">
                <a:solidFill>
                  <a:schemeClr val="bg1"/>
                </a:solidFill>
              </a:rPr>
              <a:t>, hát itt sok mindennel baj van…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1" name="Szövegdoboz 100"/>
          <p:cNvSpPr txBox="1"/>
          <p:nvPr/>
        </p:nvSpPr>
        <p:spPr>
          <a:xfrm>
            <a:off x="5214942" y="4643446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3" name="Szövegdoboz 102"/>
          <p:cNvSpPr txBox="1"/>
          <p:nvPr/>
        </p:nvSpPr>
        <p:spPr>
          <a:xfrm>
            <a:off x="3714744" y="285749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 vajon mi nem működik?</a:t>
            </a:r>
          </a:p>
        </p:txBody>
      </p:sp>
      <p:sp>
        <p:nvSpPr>
          <p:cNvPr id="93" name="Szövegdoboz 92"/>
          <p:cNvSpPr txBox="1"/>
          <p:nvPr/>
        </p:nvSpPr>
        <p:spPr>
          <a:xfrm>
            <a:off x="5214942" y="5143512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5214942" y="5572140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5" name="Szövegdoboz 94"/>
          <p:cNvSpPr txBox="1"/>
          <p:nvPr/>
        </p:nvSpPr>
        <p:spPr>
          <a:xfrm>
            <a:off x="3714744" y="328612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6" name="Szövegdoboz 95"/>
          <p:cNvSpPr txBox="1"/>
          <p:nvPr/>
        </p:nvSpPr>
        <p:spPr>
          <a:xfrm>
            <a:off x="3714744" y="371475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8" name="Szövegdoboz 97"/>
          <p:cNvSpPr txBox="1"/>
          <p:nvPr/>
        </p:nvSpPr>
        <p:spPr>
          <a:xfrm>
            <a:off x="8698044" y="2928934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9" name="Szövegdoboz 98"/>
          <p:cNvSpPr txBox="1"/>
          <p:nvPr/>
        </p:nvSpPr>
        <p:spPr>
          <a:xfrm>
            <a:off x="6143636" y="264318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8" name="Szövegdoboz 107"/>
          <p:cNvSpPr txBox="1"/>
          <p:nvPr/>
        </p:nvSpPr>
        <p:spPr>
          <a:xfrm>
            <a:off x="7286644" y="928670"/>
            <a:ext cx="36901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!</a:t>
            </a:r>
            <a:endParaRPr lang="hu-HU" sz="4400" b="1" dirty="0">
              <a:solidFill>
                <a:srgbClr val="92D050"/>
              </a:solidFill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7286644" y="150017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0" name="Szövegdoboz 109"/>
          <p:cNvSpPr txBox="1"/>
          <p:nvPr/>
        </p:nvSpPr>
        <p:spPr>
          <a:xfrm>
            <a:off x="7429520" y="185736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2" name="Lekerekített téglalap feliratnak 111"/>
          <p:cNvSpPr/>
          <p:nvPr/>
        </p:nvSpPr>
        <p:spPr>
          <a:xfrm>
            <a:off x="4357686" y="3000372"/>
            <a:ext cx="2571768" cy="1857388"/>
          </a:xfrm>
          <a:prstGeom prst="wedgeRoundRectCallout">
            <a:avLst>
              <a:gd name="adj1" fmla="val 92256"/>
              <a:gd name="adj2" fmla="val -8359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Kézbentartott</a:t>
            </a:r>
            <a:r>
              <a:rPr lang="hu-HU" sz="2400" dirty="0" smtClean="0">
                <a:solidFill>
                  <a:schemeClr val="bg1"/>
                </a:solidFill>
              </a:rPr>
              <a:t> rendszer… mi?!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 nem vetted idáig észre?</a:t>
            </a:r>
          </a:p>
        </p:txBody>
      </p:sp>
      <p:pic>
        <p:nvPicPr>
          <p:cNvPr id="113" name="Picture 2" descr="C:\Documents and Settings\xmi\Local Settings\Temporary Internet Files\Content.IE5\GXIBCHI7\MCj03385000000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1428736"/>
            <a:ext cx="147283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1" grpId="0"/>
      <p:bldP spid="103" grpId="0"/>
      <p:bldP spid="93" grpId="0"/>
      <p:bldP spid="94" grpId="0"/>
      <p:bldP spid="95" grpId="0"/>
      <p:bldP spid="96" grpId="0"/>
      <p:bldP spid="98" grpId="0"/>
      <p:bldP spid="99" grpId="0"/>
      <p:bldP spid="108" grpId="0"/>
      <p:bldP spid="109" grpId="0"/>
      <p:bldP spid="110" grpId="0"/>
      <p:bldP spid="1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 példa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214546" y="4000504"/>
            <a:ext cx="166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Külső web </a:t>
            </a:r>
            <a:br>
              <a:rPr lang="hu-HU" dirty="0" smtClean="0"/>
            </a:br>
            <a:r>
              <a:rPr lang="hu-HU" dirty="0" smtClean="0"/>
              <a:t>port </a:t>
            </a:r>
            <a:r>
              <a:rPr lang="hu-HU" dirty="0" err="1" smtClean="0"/>
              <a:t>forwarding</a:t>
            </a:r>
            <a:endParaRPr lang="hu-HU" dirty="0" smtClean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2214546" y="1000108"/>
            <a:ext cx="1785950" cy="100013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Monitorozó szerver</a:t>
            </a: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5072066" y="5000636"/>
            <a:ext cx="1714512" cy="107157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Külső web szervere</a:t>
            </a: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142844" y="2143116"/>
            <a:ext cx="1357322" cy="857256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Távoli Ágens</a:t>
            </a:r>
          </a:p>
        </p:txBody>
      </p:sp>
      <p:cxnSp>
        <p:nvCxnSpPr>
          <p:cNvPr id="74" name="Egyenes összekötő nyíllal 73"/>
          <p:cNvCxnSpPr/>
          <p:nvPr/>
        </p:nvCxnSpPr>
        <p:spPr>
          <a:xfrm rot="10800000" flipV="1">
            <a:off x="1643042" y="214311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1643042" y="278605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3786182" y="364331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 rot="5400000">
            <a:off x="5000628" y="400050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End-to-end-probing</a:t>
            </a:r>
            <a:r>
              <a:rPr lang="hu-HU" dirty="0" smtClean="0"/>
              <a:t>: infrastrukturális elemek állapotának hatása a szonda kimenetére</a:t>
            </a:r>
          </a:p>
          <a:p>
            <a:endParaRPr lang="hu-HU" dirty="0" smtClean="0"/>
          </a:p>
          <a:p>
            <a:r>
              <a:rPr lang="hu-HU" dirty="0" smtClean="0"/>
              <a:t>Egyszerűsített mátrix alapú modellezés</a:t>
            </a:r>
          </a:p>
          <a:p>
            <a:endParaRPr lang="hu-HU" dirty="0" smtClean="0"/>
          </a:p>
          <a:p>
            <a:r>
              <a:rPr lang="hu-HU" dirty="0" smtClean="0"/>
              <a:t>A minimális hibadetektáló szondahalmaz problémája</a:t>
            </a:r>
          </a:p>
          <a:p>
            <a:endParaRPr lang="hu-HU" dirty="0" smtClean="0"/>
          </a:p>
          <a:p>
            <a:r>
              <a:rPr lang="hu-HU" dirty="0" smtClean="0"/>
              <a:t>A minimális hibadiagnosztizáló szondahalmaz problémája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Szondázás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 smtClean="0"/>
              <a:t>Nagios</a:t>
            </a:r>
            <a:endParaRPr lang="hu-HU" dirty="0" smtClean="0"/>
          </a:p>
          <a:p>
            <a:pPr lvl="1"/>
            <a:r>
              <a:rPr lang="hu-HU" dirty="0" smtClean="0"/>
              <a:t>Free, 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endParaRPr lang="hu-HU" dirty="0" smtClean="0"/>
          </a:p>
          <a:p>
            <a:pPr lvl="1"/>
            <a:r>
              <a:rPr lang="hu-HU" dirty="0" smtClean="0">
                <a:hlinkClick r:id="rId2"/>
              </a:rPr>
              <a:t>http://www.nagios.org/</a:t>
            </a:r>
            <a:endParaRPr lang="hu-HU" dirty="0" smtClean="0"/>
          </a:p>
          <a:p>
            <a:pPr lvl="1"/>
            <a:r>
              <a:rPr lang="hu-HU" dirty="0" smtClean="0"/>
              <a:t>Kevés (&lt;100) gép megfigyelése esetén jó megoldás</a:t>
            </a:r>
          </a:p>
          <a:p>
            <a:pPr lvl="1"/>
            <a:r>
              <a:rPr lang="hu-HU" dirty="0" smtClean="0"/>
              <a:t>Elsődlegesen a pillanatnyi állapot áttekintésére és automatikus riasztásra való</a:t>
            </a:r>
          </a:p>
          <a:p>
            <a:r>
              <a:rPr lang="hu-HU" dirty="0" err="1" smtClean="0"/>
              <a:t>Tactical</a:t>
            </a:r>
            <a:r>
              <a:rPr lang="hu-HU" dirty="0" smtClean="0"/>
              <a:t> </a:t>
            </a:r>
            <a:r>
              <a:rPr lang="hu-HU" dirty="0" err="1" smtClean="0"/>
              <a:t>overview</a:t>
            </a:r>
            <a:endParaRPr lang="hu-HU" dirty="0" smtClean="0"/>
          </a:p>
          <a:p>
            <a:pPr lvl="1"/>
            <a:r>
              <a:rPr lang="hu-HU" dirty="0" smtClean="0"/>
              <a:t>Monitorozott szolgáltatások</a:t>
            </a:r>
          </a:p>
          <a:p>
            <a:pPr lvl="1"/>
            <a:r>
              <a:rPr lang="hu-HU" dirty="0" smtClean="0"/>
              <a:t>Grafikus megjelenítés</a:t>
            </a:r>
          </a:p>
          <a:p>
            <a:r>
              <a:rPr lang="hu-HU" dirty="0" smtClean="0"/>
              <a:t>Rendelkezésre állás és teljesítmény jelentés</a:t>
            </a:r>
          </a:p>
          <a:p>
            <a:r>
              <a:rPr lang="hu-HU" dirty="0" smtClean="0"/>
              <a:t>Naplók és riasztások</a:t>
            </a:r>
          </a:p>
          <a:p>
            <a:r>
              <a:rPr lang="hu-HU" dirty="0" smtClean="0"/>
              <a:t>Főleg aktív szondázásra alapoz, kézi konfigurálást igényel</a:t>
            </a:r>
          </a:p>
          <a:p>
            <a:r>
              <a:rPr lang="hu-HU" dirty="0" smtClean="0"/>
              <a:t>Saját ágens protokollja is van, </a:t>
            </a:r>
          </a:p>
          <a:p>
            <a:pPr lvl="1"/>
            <a:r>
              <a:rPr lang="hu-HU" dirty="0" smtClean="0"/>
              <a:t>Egyszerű szöveges protokoll, könnyen bővíthető </a:t>
            </a:r>
            <a:r>
              <a:rPr lang="hu-HU" dirty="0" err="1" smtClean="0"/>
              <a:t>shell</a:t>
            </a:r>
            <a:r>
              <a:rPr lang="hu-HU" dirty="0" smtClean="0"/>
              <a:t> scriptekkel</a:t>
            </a:r>
          </a:p>
          <a:p>
            <a:pPr lvl="1"/>
            <a:r>
              <a:rPr lang="hu-HU" dirty="0" smtClean="0"/>
              <a:t>Támogat szabványos protokollokat is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Központi adatgyűjtő és megjelenítő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293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Historikus adatgyűjtés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 jó lenne, ha…</a:t>
            </a:r>
          </a:p>
          <a:p>
            <a:pPr lvl="1"/>
            <a:r>
              <a:rPr lang="hu-HU" dirty="0" smtClean="0"/>
              <a:t>Visszamenőleg látnánk, hogy mi történt</a:t>
            </a:r>
          </a:p>
          <a:p>
            <a:pPr lvl="1"/>
            <a:r>
              <a:rPr lang="hu-HU" dirty="0" smtClean="0"/>
              <a:t>Látnánk a tendenciákat</a:t>
            </a:r>
          </a:p>
          <a:p>
            <a:pPr lvl="1"/>
            <a:r>
              <a:rPr lang="hu-HU" dirty="0" smtClean="0"/>
              <a:t>Következtetéseket vonhatnánk le. Pl.:</a:t>
            </a:r>
          </a:p>
          <a:p>
            <a:pPr lvl="2"/>
            <a:r>
              <a:rPr lang="hu-HU" dirty="0" smtClean="0"/>
              <a:t>Mi van túlterhelve, mi nincs kihasználva (bővítés tervezése)</a:t>
            </a:r>
          </a:p>
          <a:p>
            <a:pPr lvl="2"/>
            <a:r>
              <a:rPr lang="hu-HU" dirty="0" smtClean="0"/>
              <a:t>Hogy néz ki, amikor 500 hallgató megrohanja a szervert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Mennyi idő alatt sülnek meg a gépek, ha leáll a klímaberendezés (katasztrófa elhárítási terv)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Nem kezdett-e el valami elfogyni/elhasználódni, amit majd cserélni, pótolni kéne? (Proaktív beavatkozás) Pl. szabad tárhely, UPS akkumulátorok, merevlemezek, nyomtató </a:t>
            </a:r>
            <a:r>
              <a:rPr lang="hu-HU" dirty="0" err="1" smtClean="0">
                <a:sym typeface="Wingdings" pitchFamily="2" charset="2"/>
              </a:rPr>
              <a:t>toner</a:t>
            </a:r>
            <a:r>
              <a:rPr lang="hu-HU" dirty="0" smtClean="0">
                <a:sym typeface="Wingdings" pitchFamily="2" charset="2"/>
              </a:rPr>
              <a:t> stb.</a:t>
            </a:r>
          </a:p>
        </p:txBody>
      </p:sp>
    </p:spTree>
    <p:extLst>
      <p:ext uri="{BB962C8B-B14F-4D97-AF65-F5344CB8AC3E}">
        <p14:creationId xmlns:p14="http://schemas.microsoft.com/office/powerpoint/2010/main" val="8481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Historikus adatgyűjtés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</a:p>
          <a:p>
            <a:pPr lvl="1"/>
            <a:r>
              <a:rPr lang="hu-HU" dirty="0" err="1" smtClean="0"/>
              <a:t>Periodikusan</a:t>
            </a:r>
            <a:r>
              <a:rPr lang="hu-HU" dirty="0" smtClean="0"/>
              <a:t> (mondjuk percenként mintavételezve) tároljuk el a mért értékeket</a:t>
            </a:r>
          </a:p>
          <a:p>
            <a:pPr lvl="1"/>
            <a:r>
              <a:rPr lang="hu-HU" dirty="0" smtClean="0"/>
              <a:t>Mi ezzel a baj?</a:t>
            </a:r>
          </a:p>
          <a:p>
            <a:pPr lvl="1"/>
            <a:r>
              <a:rPr lang="hu-HU" dirty="0" smtClean="0"/>
              <a:t>Számoljunk utána: belefulladunk az adathalmazba</a:t>
            </a:r>
          </a:p>
          <a:p>
            <a:pPr lvl="1"/>
            <a:r>
              <a:rPr lang="hu-HU" dirty="0" smtClean="0"/>
              <a:t>Biztos, hogy tudni akarjuk, hogy pontosan mi történt 1 éve 5 hónapja, 13 napja, 8 óra 13 perce?</a:t>
            </a:r>
          </a:p>
          <a:p>
            <a:pPr lvl="1"/>
            <a:r>
              <a:rPr lang="hu-HU" dirty="0" smtClean="0"/>
              <a:t>Attól függ:</a:t>
            </a:r>
          </a:p>
          <a:p>
            <a:pPr lvl="2"/>
            <a:r>
              <a:rPr lang="hu-HU" dirty="0" smtClean="0"/>
              <a:t>Trend megállapításhoz: ilyen pontosan nem, de azért hozzávetőlegesen igen</a:t>
            </a:r>
          </a:p>
          <a:p>
            <a:pPr lvl="2"/>
            <a:r>
              <a:rPr lang="hu-HU" dirty="0" smtClean="0"/>
              <a:t>Konkrét esemény dokumentálásához: kell a nagy pontosság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56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Historikus adatgyűjtés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42844" y="857232"/>
            <a:ext cx="4143404" cy="5529321"/>
          </a:xfrm>
        </p:spPr>
        <p:txBody>
          <a:bodyPr>
            <a:normAutofit fontScale="85000" lnSpcReduction="10000"/>
          </a:bodyPr>
          <a:lstStyle/>
          <a:p>
            <a:r>
              <a:rPr lang="hu-HU" dirty="0" err="1" smtClean="0"/>
              <a:t>Aggregáció</a:t>
            </a:r>
            <a:endParaRPr lang="hu-HU" dirty="0" smtClean="0"/>
          </a:p>
          <a:p>
            <a:pPr lvl="1"/>
            <a:r>
              <a:rPr lang="hu-HU" dirty="0" smtClean="0"/>
              <a:t>„Adattárházas” fogalom</a:t>
            </a:r>
          </a:p>
          <a:p>
            <a:pPr lvl="1"/>
            <a:r>
              <a:rPr lang="hu-HU" dirty="0" smtClean="0"/>
              <a:t>Több adatot vonunk össze egyetlen értékbe (felbontás rontás, </a:t>
            </a:r>
            <a:r>
              <a:rPr lang="hu-HU" dirty="0" err="1" smtClean="0"/>
              <a:t>pl</a:t>
            </a:r>
            <a:r>
              <a:rPr lang="hu-HU" dirty="0" smtClean="0"/>
              <a:t> átlagolással)</a:t>
            </a:r>
          </a:p>
          <a:p>
            <a:pPr lvl="1"/>
            <a:r>
              <a:rPr lang="hu-HU" dirty="0" smtClean="0"/>
              <a:t>Mit veszítünk vele?</a:t>
            </a:r>
          </a:p>
          <a:p>
            <a:pPr lvl="2"/>
            <a:r>
              <a:rPr lang="hu-HU" dirty="0" smtClean="0"/>
              <a:t>Konkrét, rövid események lefutása</a:t>
            </a:r>
          </a:p>
          <a:p>
            <a:pPr lvl="2"/>
            <a:r>
              <a:rPr lang="hu-HU" dirty="0" err="1" smtClean="0"/>
              <a:t>Börsztösség</a:t>
            </a:r>
            <a:endParaRPr lang="hu-HU" dirty="0" smtClean="0"/>
          </a:p>
          <a:p>
            <a:pPr lvl="1"/>
            <a:r>
              <a:rPr lang="hu-HU" dirty="0" smtClean="0"/>
              <a:t>Mit lehet tenni ellene?</a:t>
            </a:r>
          </a:p>
          <a:p>
            <a:pPr lvl="2"/>
            <a:r>
              <a:rPr lang="hu-HU" dirty="0" smtClean="0"/>
              <a:t>külön archiválni kell az „érdekes” részeket -&gt; eseménykorreláció</a:t>
            </a:r>
          </a:p>
          <a:p>
            <a:pPr lvl="2"/>
            <a:r>
              <a:rPr lang="hu-HU" dirty="0" smtClean="0"/>
              <a:t>Összevont MIN/MAX/AVG értéket tárolni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929190" y="1214422"/>
            <a:ext cx="3571900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29322" y="1714488"/>
            <a:ext cx="2717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 órás idősor</a:t>
            </a:r>
          </a:p>
          <a:p>
            <a:r>
              <a:rPr lang="hu-HU" dirty="0" smtClean="0"/>
              <a:t>Mintavételi periódus: 1min</a:t>
            </a:r>
          </a:p>
          <a:p>
            <a:r>
              <a:rPr lang="hu-HU" dirty="0" smtClean="0"/>
              <a:t>Összesen: 1440 érték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 rot="5400000">
            <a:off x="5036347" y="1393017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5400000">
            <a:off x="5322893" y="139222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5608645" y="139222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5400000">
            <a:off x="5894397" y="139222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4929190" y="3143248"/>
            <a:ext cx="3571900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000760" y="3643314"/>
            <a:ext cx="2718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60 napos idősor</a:t>
            </a:r>
          </a:p>
          <a:p>
            <a:r>
              <a:rPr lang="hu-HU" dirty="0" smtClean="0"/>
              <a:t>Mintavételi periódus: 1 óra</a:t>
            </a:r>
          </a:p>
          <a:p>
            <a:r>
              <a:rPr lang="hu-HU" dirty="0" smtClean="0"/>
              <a:t>Összesen: 1440 érték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 rot="5400000">
            <a:off x="5036347" y="332184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>
            <a:off x="5322893" y="332104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>
            <a:off x="5608645" y="332104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5400000">
            <a:off x="5894397" y="332104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5400000">
            <a:off x="4250529" y="2393149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5400000">
            <a:off x="4822033" y="2107397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929190" y="4929198"/>
            <a:ext cx="3571900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000760" y="5429264"/>
            <a:ext cx="2765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 éves idősor (kb.)</a:t>
            </a:r>
          </a:p>
          <a:p>
            <a:r>
              <a:rPr lang="hu-HU" dirty="0" smtClean="0"/>
              <a:t>Mintavételi periódus: 1 nap</a:t>
            </a:r>
          </a:p>
          <a:p>
            <a:r>
              <a:rPr lang="hu-HU" dirty="0" smtClean="0"/>
              <a:t>Összesen: 1440 érték</a:t>
            </a:r>
            <a:endParaRPr lang="hu-HU" dirty="0"/>
          </a:p>
        </p:txBody>
      </p:sp>
      <p:cxnSp>
        <p:nvCxnSpPr>
          <p:cNvPr id="25" name="Egyenes összekötő 24"/>
          <p:cNvCxnSpPr/>
          <p:nvPr/>
        </p:nvCxnSpPr>
        <p:spPr>
          <a:xfrm rot="5400000">
            <a:off x="5036347" y="510779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5322893" y="510699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rot="5400000">
            <a:off x="5608645" y="510699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rot="5400000">
            <a:off x="5894397" y="510699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>
            <a:off x="4250529" y="425053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5400000">
            <a:off x="4822033" y="3964785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13" grpId="0" animBg="1"/>
      <p:bldP spid="14" grpId="0"/>
      <p:bldP spid="23" grpId="0" animBg="1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err="1" smtClean="0"/>
              <a:t>Munin</a:t>
            </a:r>
            <a:endParaRPr lang="hu-HU" dirty="0" smtClean="0"/>
          </a:p>
          <a:p>
            <a:pPr lvl="1"/>
            <a:r>
              <a:rPr lang="hu-HU" dirty="0" smtClean="0"/>
              <a:t>Free, 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endParaRPr lang="hu-HU" dirty="0" smtClean="0"/>
          </a:p>
          <a:p>
            <a:pPr lvl="1"/>
            <a:r>
              <a:rPr lang="hu-HU" dirty="0" smtClean="0">
                <a:hlinkClick r:id="rId2"/>
              </a:rPr>
              <a:t>http://munin.projects.linpro.no/</a:t>
            </a:r>
            <a:endParaRPr lang="hu-HU" dirty="0" smtClean="0"/>
          </a:p>
          <a:p>
            <a:pPr lvl="1"/>
            <a:r>
              <a:rPr lang="hu-HU" dirty="0" smtClean="0"/>
              <a:t>Kevés (&lt;20-50) gép megfigyelése esetén jó megoldás</a:t>
            </a:r>
          </a:p>
          <a:p>
            <a:pPr lvl="1"/>
            <a:r>
              <a:rPr lang="hu-HU" dirty="0" smtClean="0"/>
              <a:t>Elsődlegesen tendenciák rögzítésére grafikonon ábrázolásra</a:t>
            </a:r>
          </a:p>
          <a:p>
            <a:pPr lvl="1"/>
            <a:r>
              <a:rPr lang="hu-HU" dirty="0" smtClean="0"/>
              <a:t>Összekombinálható </a:t>
            </a:r>
            <a:r>
              <a:rPr lang="hu-HU" dirty="0" err="1" smtClean="0"/>
              <a:t>Nagios-szal</a:t>
            </a:r>
            <a:r>
              <a:rPr lang="hu-HU" dirty="0" smtClean="0"/>
              <a:t> riasztásra</a:t>
            </a:r>
          </a:p>
          <a:p>
            <a:r>
              <a:rPr lang="hu-HU" dirty="0" err="1" smtClean="0"/>
              <a:t>RRDtool-ra</a:t>
            </a:r>
            <a:r>
              <a:rPr lang="hu-HU" dirty="0" smtClean="0"/>
              <a:t> épül (hasonlóan az </a:t>
            </a:r>
            <a:r>
              <a:rPr lang="hu-HU" dirty="0" err="1" smtClean="0"/>
              <a:t>MRTG-hez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Ez biztosítja az időbeli </a:t>
            </a:r>
            <a:r>
              <a:rPr lang="hu-HU" dirty="0" err="1" smtClean="0"/>
              <a:t>aggregációt</a:t>
            </a:r>
            <a:r>
              <a:rPr lang="hu-HU" dirty="0" smtClean="0"/>
              <a:t> (</a:t>
            </a:r>
            <a:r>
              <a:rPr lang="hu-HU" dirty="0" err="1" smtClean="0"/>
              <a:t>round-robin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RRDGraph</a:t>
            </a:r>
            <a:r>
              <a:rPr lang="hu-HU" dirty="0" smtClean="0"/>
              <a:t> generál grafikonokat, webes felületre</a:t>
            </a:r>
          </a:p>
          <a:p>
            <a:r>
              <a:rPr lang="hu-HU" dirty="0" smtClean="0"/>
              <a:t>Saját ágens protokollja van (rendkívül egyszerű szöveges)</a:t>
            </a:r>
          </a:p>
          <a:p>
            <a:pPr lvl="1"/>
            <a:r>
              <a:rPr lang="hu-HU" dirty="0" err="1" smtClean="0"/>
              <a:t>Plugin</a:t>
            </a:r>
            <a:r>
              <a:rPr lang="hu-HU" dirty="0" smtClean="0"/>
              <a:t> architektúra, könnyen bővíthető saját </a:t>
            </a:r>
            <a:r>
              <a:rPr lang="hu-HU" dirty="0" err="1" smtClean="0"/>
              <a:t>shell</a:t>
            </a:r>
            <a:r>
              <a:rPr lang="hu-HU" dirty="0" smtClean="0"/>
              <a:t> scriptekkel</a:t>
            </a:r>
          </a:p>
          <a:p>
            <a:pPr lvl="1"/>
            <a:r>
              <a:rPr lang="hu-HU" dirty="0" smtClean="0"/>
              <a:t>Automatikus szerver-oldali konfiguráció: az ágens bejelenti, hogy milyen értékeket mér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Historikus adatgyűjtés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498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ekerekített téglalap feliratnak 110"/>
          <p:cNvSpPr/>
          <p:nvPr/>
        </p:nvSpPr>
        <p:spPr>
          <a:xfrm>
            <a:off x="285720" y="5143512"/>
            <a:ext cx="2286016" cy="1214446"/>
          </a:xfrm>
          <a:prstGeom prst="wedgeRoundRectCallout">
            <a:avLst>
              <a:gd name="adj1" fmla="val 14824"/>
              <a:gd name="adj2" fmla="val -3044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Jaj </a:t>
            </a:r>
            <a:r>
              <a:rPr lang="hu-HU" sz="2400" dirty="0" err="1" smtClean="0">
                <a:solidFill>
                  <a:schemeClr val="bg1"/>
                </a:solidFill>
              </a:rPr>
              <a:t>neee</a:t>
            </a:r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Megint kezdődik!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3" name="Szövegdoboz 102"/>
          <p:cNvSpPr txBox="1"/>
          <p:nvPr/>
        </p:nvSpPr>
        <p:spPr>
          <a:xfrm>
            <a:off x="3714744" y="285749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Huh, sikerült helyrerakni…</a:t>
            </a:r>
          </a:p>
        </p:txBody>
      </p:sp>
      <p:sp>
        <p:nvSpPr>
          <p:cNvPr id="95" name="Szövegdoboz 94"/>
          <p:cNvSpPr txBox="1"/>
          <p:nvPr/>
        </p:nvSpPr>
        <p:spPr>
          <a:xfrm>
            <a:off x="3714744" y="328612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6" name="Szövegdoboz 95"/>
          <p:cNvSpPr txBox="1"/>
          <p:nvPr/>
        </p:nvSpPr>
        <p:spPr>
          <a:xfrm>
            <a:off x="3714744" y="371475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9" name="Szövegdoboz 98"/>
          <p:cNvSpPr txBox="1"/>
          <p:nvPr/>
        </p:nvSpPr>
        <p:spPr>
          <a:xfrm>
            <a:off x="6143636" y="264318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7286644" y="150017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0" name="Szövegdoboz 109"/>
          <p:cNvSpPr txBox="1"/>
          <p:nvPr/>
        </p:nvSpPr>
        <p:spPr>
          <a:xfrm>
            <a:off x="7429520" y="185736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2" name="Lekerekített téglalap feliratnak 111"/>
          <p:cNvSpPr/>
          <p:nvPr/>
        </p:nvSpPr>
        <p:spPr>
          <a:xfrm>
            <a:off x="4357686" y="3357562"/>
            <a:ext cx="2571768" cy="714380"/>
          </a:xfrm>
          <a:prstGeom prst="wedgeRoundRectCallout">
            <a:avLst>
              <a:gd name="adj1" fmla="val 92256"/>
              <a:gd name="adj2" fmla="val -18599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Túl lassú az email!</a:t>
            </a:r>
          </a:p>
        </p:txBody>
      </p:sp>
      <p:sp>
        <p:nvSpPr>
          <p:cNvPr id="102" name="Szövegdoboz 101"/>
          <p:cNvSpPr txBox="1"/>
          <p:nvPr/>
        </p:nvSpPr>
        <p:spPr>
          <a:xfrm>
            <a:off x="7286644" y="107154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5" name="Szövegdoboz 104"/>
          <p:cNvSpPr txBox="1"/>
          <p:nvPr/>
        </p:nvSpPr>
        <p:spPr>
          <a:xfrm>
            <a:off x="5286380" y="471488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Szövegdoboz 105"/>
          <p:cNvSpPr txBox="1"/>
          <p:nvPr/>
        </p:nvSpPr>
        <p:spPr>
          <a:xfrm>
            <a:off x="5286380" y="514351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5286380" y="5572140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4" name="Szövegdoboz 113"/>
          <p:cNvSpPr txBox="1"/>
          <p:nvPr/>
        </p:nvSpPr>
        <p:spPr>
          <a:xfrm>
            <a:off x="8501090" y="300037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4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Hibadetektálás</a:t>
            </a:r>
          </a:p>
          <a:p>
            <a:endParaRPr lang="hu-HU" dirty="0" smtClean="0"/>
          </a:p>
          <a:p>
            <a:r>
              <a:rPr lang="hu-HU" dirty="0" err="1" smtClean="0"/>
              <a:t>Hibalokalizáció</a:t>
            </a:r>
            <a:endParaRPr lang="hu-HU" dirty="0" smtClean="0"/>
          </a:p>
        </p:txBody>
      </p:sp>
      <p:sp>
        <p:nvSpPr>
          <p:cNvPr id="11" name="Szöveg helye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Diagnosztikai alapfogalmak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Rendszermonitorozás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rendszer túl bonyolult</a:t>
            </a:r>
          </a:p>
          <a:p>
            <a:pPr lvl="1"/>
            <a:r>
              <a:rPr lang="hu-HU" dirty="0" smtClean="0"/>
              <a:t>Ember nem látja át a teljes működését</a:t>
            </a:r>
          </a:p>
          <a:p>
            <a:pPr lvl="1"/>
            <a:r>
              <a:rPr lang="hu-HU" dirty="0" smtClean="0"/>
              <a:t>Valami mindig történik benne…</a:t>
            </a:r>
          </a:p>
          <a:p>
            <a:pPr lvl="1"/>
            <a:r>
              <a:rPr lang="hu-HU" dirty="0" smtClean="0"/>
              <a:t>Csak akkor értesülünk róla, ha a felhasználók nyaggatnak, hogy valami nem megy </a:t>
            </a:r>
          </a:p>
          <a:p>
            <a:pPr lvl="2"/>
            <a:r>
              <a:rPr lang="hu-HU" dirty="0" smtClean="0"/>
              <a:t>($$$!)</a:t>
            </a:r>
          </a:p>
          <a:p>
            <a:pPr lvl="1"/>
            <a:r>
              <a:rPr lang="hu-HU" dirty="0" smtClean="0"/>
              <a:t>Csak akkor vesszük észre, hogy baj van, ha már tényleg nagy baj van (jó lett volna előbb preventív jelleggel)</a:t>
            </a:r>
          </a:p>
          <a:p>
            <a:pPr lvl="1"/>
            <a:r>
              <a:rPr lang="hu-HU" dirty="0" smtClean="0"/>
              <a:t>A rendszer teljesítményéről, kihasználtságáról nincs elképzelésünk</a:t>
            </a:r>
          </a:p>
          <a:p>
            <a:pPr lvl="2"/>
            <a:r>
              <a:rPr lang="hu-HU" dirty="0" smtClean="0"/>
              <a:t>Pedig ilyen adatok nélkül nehéz tervezni…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Rendszermonitorozás: állapotkép fenntartása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Infrastrukturális komponensek és szolgáltatások működőképességéről</a:t>
            </a:r>
          </a:p>
          <a:p>
            <a:endParaRPr lang="hu-HU" dirty="0" smtClean="0"/>
          </a:p>
          <a:p>
            <a:r>
              <a:rPr lang="hu-HU" dirty="0" smtClean="0"/>
              <a:t>Terhelésről, erőforrások kihasználtságáról</a:t>
            </a:r>
          </a:p>
          <a:p>
            <a:endParaRPr lang="hu-HU" dirty="0" smtClean="0"/>
          </a:p>
          <a:p>
            <a:r>
              <a:rPr lang="hu-HU" dirty="0" smtClean="0"/>
              <a:t>Topológiáról, konfigurációról</a:t>
            </a:r>
          </a:p>
          <a:p>
            <a:pPr lvl="1"/>
            <a:r>
              <a:rPr lang="hu-HU" dirty="0" smtClean="0"/>
              <a:t>Kapcsolat a konfiguráció-menedzsmenttel!</a:t>
            </a:r>
          </a:p>
          <a:p>
            <a:endParaRPr lang="hu-HU" dirty="0" smtClean="0"/>
          </a:p>
          <a:p>
            <a:r>
              <a:rPr lang="hu-HU" dirty="0" smtClean="0"/>
              <a:t>Biztonságról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2524</Words>
  <Application>Microsoft Office PowerPoint</Application>
  <PresentationFormat>Diavetítés a képernyőre (4:3 oldalarány)</PresentationFormat>
  <Paragraphs>644</Paragraphs>
  <Slides>56</Slides>
  <Notes>8</Notes>
  <HiddenSlides>9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58" baseType="lpstr">
      <vt:lpstr>bme_ftsrg_hun_micskei_v7</vt:lpstr>
      <vt:lpstr>Visio</vt:lpstr>
      <vt:lpstr>Rendszermonitorozás</vt:lpstr>
      <vt:lpstr>„Kézbentartott” rendszer</vt:lpstr>
      <vt:lpstr>Káosz</vt:lpstr>
      <vt:lpstr>Káosz</vt:lpstr>
      <vt:lpstr>Káosz</vt:lpstr>
      <vt:lpstr>Káosz</vt:lpstr>
      <vt:lpstr>PowerPoint bemutató</vt:lpstr>
      <vt:lpstr>Rendszermonitorozás</vt:lpstr>
      <vt:lpstr>Rendszermonitorozás: állapotkép fenntartása</vt:lpstr>
      <vt:lpstr>Rendszermonitorozás részei</vt:lpstr>
      <vt:lpstr>Rendszermonitorozás, mint alapszolgáltatás</vt:lpstr>
      <vt:lpstr>Rendszermonitorozás, mint alapszolgáltatás</vt:lpstr>
      <vt:lpstr>Néhány felügyelet-tervezési feladat</vt:lpstr>
      <vt:lpstr>Néhány felügyelet-tervezési feladat</vt:lpstr>
      <vt:lpstr>Néhány felügyelet-tervezési feladat</vt:lpstr>
      <vt:lpstr>Adatgyűjtés megvalósítása</vt:lpstr>
      <vt:lpstr>Adatgyűjtés megvalósítása hardverben</vt:lpstr>
      <vt:lpstr>Adatgyűjtés megvalósítása szoftverben I.</vt:lpstr>
      <vt:lpstr>Adatgyűjtés megvalósítása szoftverben I.</vt:lpstr>
      <vt:lpstr>Adatgyűjtés megvalósítása szoftverben II.</vt:lpstr>
      <vt:lpstr>Hozzáférés belső adatszerkezethez</vt:lpstr>
      <vt:lpstr>Forráskód instrumentáció</vt:lpstr>
      <vt:lpstr>Ágens lekérdezési interfész</vt:lpstr>
      <vt:lpstr>Jellegzetes alapfunkciók</vt:lpstr>
      <vt:lpstr>Ágens lekérdezési interfész</vt:lpstr>
      <vt:lpstr>Szabványos protokollok</vt:lpstr>
      <vt:lpstr>Hálózatmenedzsment szabványok I.</vt:lpstr>
      <vt:lpstr>Hálózatmenedzsment szabványok II.</vt:lpstr>
      <vt:lpstr>Hálózatmenedzsment szabványok III.</vt:lpstr>
      <vt:lpstr>„Ágens alapú” és „ágens nélküli” technológiák</vt:lpstr>
      <vt:lpstr>SNMP – Simple Network Management Protocol</vt:lpstr>
      <vt:lpstr>SNMP</vt:lpstr>
      <vt:lpstr>SNMP</vt:lpstr>
      <vt:lpstr>SNMP MIB</vt:lpstr>
      <vt:lpstr>SNMP MIB „metamodellje”</vt:lpstr>
      <vt:lpstr>SNMP MIB „metamodellje”</vt:lpstr>
      <vt:lpstr>SNMP MIB</vt:lpstr>
      <vt:lpstr>SNMP</vt:lpstr>
      <vt:lpstr>SNMP műveletek</vt:lpstr>
      <vt:lpstr>SNMP műveletek</vt:lpstr>
      <vt:lpstr>SNMP</vt:lpstr>
      <vt:lpstr>SNMP</vt:lpstr>
      <vt:lpstr>SNMP</vt:lpstr>
      <vt:lpstr>SNMP</vt:lpstr>
      <vt:lpstr>SNMP</vt:lpstr>
      <vt:lpstr>SNMP</vt:lpstr>
      <vt:lpstr>MRTG alkalmazási példa: BIX</vt:lpstr>
      <vt:lpstr>PowerPoint bemutató</vt:lpstr>
      <vt:lpstr>Szondázás</vt:lpstr>
      <vt:lpstr>Szondázás példa</vt:lpstr>
      <vt:lpstr>PowerPoint bemutató</vt:lpstr>
      <vt:lpstr>PowerPoint bemutató</vt:lpstr>
      <vt:lpstr>Historikus adatgyűjtés</vt:lpstr>
      <vt:lpstr>Historikus adatgyűjtés</vt:lpstr>
      <vt:lpstr>Historikus adatgyűjtés</vt:lpstr>
      <vt:lpstr>PowerPoint bemutató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Micskei Zoltán</dc:creator>
  <cp:lastModifiedBy>Micskei Zoltán</cp:lastModifiedBy>
  <cp:revision>162</cp:revision>
  <dcterms:created xsi:type="dcterms:W3CDTF">2009-01-28T13:20:49Z</dcterms:created>
  <dcterms:modified xsi:type="dcterms:W3CDTF">2011-04-07T11:17:02Z</dcterms:modified>
</cp:coreProperties>
</file>