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2" r:id="rId3"/>
    <p:sldId id="273" r:id="rId4"/>
    <p:sldId id="274" r:id="rId5"/>
    <p:sldId id="265" r:id="rId6"/>
    <p:sldId id="267" r:id="rId7"/>
    <p:sldId id="266" r:id="rId8"/>
    <p:sldId id="268" r:id="rId9"/>
    <p:sldId id="269" r:id="rId10"/>
    <p:sldId id="270" r:id="rId11"/>
    <p:sldId id="347" r:id="rId12"/>
    <p:sldId id="328" r:id="rId13"/>
    <p:sldId id="330" r:id="rId14"/>
    <p:sldId id="329" r:id="rId15"/>
    <p:sldId id="292" r:id="rId16"/>
    <p:sldId id="293" r:id="rId17"/>
    <p:sldId id="331" r:id="rId18"/>
    <p:sldId id="296" r:id="rId19"/>
    <p:sldId id="298" r:id="rId20"/>
    <p:sldId id="300" r:id="rId21"/>
    <p:sldId id="301" r:id="rId22"/>
    <p:sldId id="348" r:id="rId23"/>
    <p:sldId id="302" r:id="rId24"/>
    <p:sldId id="303" r:id="rId25"/>
    <p:sldId id="344" r:id="rId26"/>
    <p:sldId id="304" r:id="rId27"/>
    <p:sldId id="305" r:id="rId28"/>
    <p:sldId id="345" r:id="rId29"/>
    <p:sldId id="306" r:id="rId30"/>
    <p:sldId id="310" r:id="rId31"/>
    <p:sldId id="280" r:id="rId32"/>
    <p:sldId id="332" r:id="rId33"/>
    <p:sldId id="281" r:id="rId34"/>
    <p:sldId id="282" r:id="rId35"/>
    <p:sldId id="284" r:id="rId36"/>
    <p:sldId id="333" r:id="rId37"/>
    <p:sldId id="286" r:id="rId38"/>
    <p:sldId id="341" r:id="rId39"/>
    <p:sldId id="346" r:id="rId40"/>
    <p:sldId id="285" r:id="rId41"/>
    <p:sldId id="287" r:id="rId42"/>
    <p:sldId id="312" r:id="rId43"/>
    <p:sldId id="325" r:id="rId44"/>
    <p:sldId id="326" r:id="rId45"/>
    <p:sldId id="327" r:id="rId46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94" autoAdjust="0"/>
  </p:normalViewPr>
  <p:slideViewPr>
    <p:cSldViewPr>
      <p:cViewPr>
        <p:scale>
          <a:sx n="60" d="100"/>
          <a:sy n="60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63479-086B-4BB2-AA8B-505C2F1DBA0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AB1930F8-9232-423D-9E5A-97945222C181}">
      <dgm:prSet phldrT="[Szöveg]"/>
      <dgm:spPr/>
      <dgm:t>
        <a:bodyPr/>
        <a:lstStyle/>
        <a:p>
          <a:r>
            <a:rPr lang="hu-HU" b="1" dirty="0" smtClean="0"/>
            <a:t>Események</a:t>
          </a:r>
          <a:endParaRPr lang="hu-HU" b="1" dirty="0"/>
        </a:p>
      </dgm:t>
    </dgm:pt>
    <dgm:pt modelId="{6511AA83-E2D1-4D5A-A442-5CCD68505F99}" type="parTrans" cxnId="{451D2C86-E7EB-4CB6-AAC3-3311FC035AC4}">
      <dgm:prSet/>
      <dgm:spPr/>
      <dgm:t>
        <a:bodyPr/>
        <a:lstStyle/>
        <a:p>
          <a:endParaRPr lang="hu-HU" b="1"/>
        </a:p>
      </dgm:t>
    </dgm:pt>
    <dgm:pt modelId="{212D33ED-33B8-4280-A4CD-A000031892C8}" type="sibTrans" cxnId="{451D2C86-E7EB-4CB6-AAC3-3311FC035AC4}">
      <dgm:prSet/>
      <dgm:spPr/>
      <dgm:t>
        <a:bodyPr/>
        <a:lstStyle/>
        <a:p>
          <a:endParaRPr lang="hu-HU" b="1"/>
        </a:p>
      </dgm:t>
    </dgm:pt>
    <dgm:pt modelId="{212C6C61-33AD-4C22-BCA7-7E71C0323A13}">
      <dgm:prSet phldrT="[Szöveg]"/>
      <dgm:spPr/>
      <dgm:t>
        <a:bodyPr/>
        <a:lstStyle/>
        <a:p>
          <a:r>
            <a:rPr lang="hu-HU" b="1" dirty="0" smtClean="0"/>
            <a:t>Normál működés</a:t>
          </a:r>
          <a:endParaRPr lang="hu-HU" b="1" dirty="0"/>
        </a:p>
      </dgm:t>
    </dgm:pt>
    <dgm:pt modelId="{291D2252-2126-482F-BE67-A1BBCB90CB70}" type="parTrans" cxnId="{247632FB-90A3-4F5B-9260-79C4BF3BE343}">
      <dgm:prSet/>
      <dgm:spPr/>
      <dgm:t>
        <a:bodyPr/>
        <a:lstStyle/>
        <a:p>
          <a:endParaRPr lang="hu-HU" b="1"/>
        </a:p>
      </dgm:t>
    </dgm:pt>
    <dgm:pt modelId="{442C484E-3633-4D33-9321-79BC8D8383BC}" type="sibTrans" cxnId="{247632FB-90A3-4F5B-9260-79C4BF3BE343}">
      <dgm:prSet/>
      <dgm:spPr/>
      <dgm:t>
        <a:bodyPr/>
        <a:lstStyle/>
        <a:p>
          <a:endParaRPr lang="hu-HU" b="1"/>
        </a:p>
      </dgm:t>
    </dgm:pt>
    <dgm:pt modelId="{551609F1-E4FF-4145-BCD1-033C38E4D3B5}">
      <dgm:prSet phldrT="[Szöveg]"/>
      <dgm:spPr/>
      <dgm:t>
        <a:bodyPr/>
        <a:lstStyle/>
        <a:p>
          <a:r>
            <a:rPr lang="hu-HU" b="1" dirty="0" smtClean="0"/>
            <a:t>Szolgáltatás-biztonság</a:t>
          </a:r>
          <a:endParaRPr lang="hu-HU" b="1" dirty="0"/>
        </a:p>
      </dgm:t>
    </dgm:pt>
    <dgm:pt modelId="{5381B23A-AE57-454B-825B-4795A3DD043E}" type="parTrans" cxnId="{46B854CB-0F20-410E-A84B-169EE228B374}">
      <dgm:prSet/>
      <dgm:spPr/>
      <dgm:t>
        <a:bodyPr/>
        <a:lstStyle/>
        <a:p>
          <a:endParaRPr lang="hu-HU" b="1"/>
        </a:p>
      </dgm:t>
    </dgm:pt>
    <dgm:pt modelId="{CDA758A6-D8E7-475D-84C8-B0C65C2CDC97}" type="sibTrans" cxnId="{46B854CB-0F20-410E-A84B-169EE228B374}">
      <dgm:prSet/>
      <dgm:spPr/>
      <dgm:t>
        <a:bodyPr/>
        <a:lstStyle/>
        <a:p>
          <a:endParaRPr lang="hu-HU" b="1"/>
        </a:p>
      </dgm:t>
    </dgm:pt>
    <dgm:pt modelId="{B2F75AF1-302C-48A2-BF22-FAADA6E6E4ED}">
      <dgm:prSet phldrT="[Szöveg]"/>
      <dgm:spPr/>
      <dgm:t>
        <a:bodyPr/>
        <a:lstStyle/>
        <a:p>
          <a:r>
            <a:rPr lang="hu-HU" b="1" dirty="0" smtClean="0"/>
            <a:t>Teljesítmény</a:t>
          </a:r>
          <a:endParaRPr lang="hu-HU" b="1" dirty="0"/>
        </a:p>
      </dgm:t>
    </dgm:pt>
    <dgm:pt modelId="{90CA8E62-FB6A-4077-B634-25C32547720A}" type="parTrans" cxnId="{A879EB55-458F-42D6-854D-FEC4102FB71C}">
      <dgm:prSet/>
      <dgm:spPr/>
      <dgm:t>
        <a:bodyPr/>
        <a:lstStyle/>
        <a:p>
          <a:endParaRPr lang="hu-HU" b="1"/>
        </a:p>
      </dgm:t>
    </dgm:pt>
    <dgm:pt modelId="{9BB775F0-5C3F-43E6-885C-665AD730A576}" type="sibTrans" cxnId="{A879EB55-458F-42D6-854D-FEC4102FB71C}">
      <dgm:prSet/>
      <dgm:spPr/>
      <dgm:t>
        <a:bodyPr/>
        <a:lstStyle/>
        <a:p>
          <a:endParaRPr lang="hu-HU" b="1"/>
        </a:p>
      </dgm:t>
    </dgm:pt>
    <dgm:pt modelId="{E7DBF150-0C24-4CDC-9BB8-0A9CF94382D9}">
      <dgm:prSet/>
      <dgm:spPr/>
      <dgm:t>
        <a:bodyPr/>
        <a:lstStyle/>
        <a:p>
          <a:r>
            <a:rPr lang="hu-HU" b="1" dirty="0" smtClean="0"/>
            <a:t>Adat-biztonság</a:t>
          </a:r>
          <a:endParaRPr lang="hu-HU" b="1" dirty="0"/>
        </a:p>
      </dgm:t>
    </dgm:pt>
    <dgm:pt modelId="{BE85E53E-AEB2-4CD7-9202-E61450A7B851}" type="parTrans" cxnId="{0F5F1C25-98BA-431F-AADB-E17564FCDE42}">
      <dgm:prSet/>
      <dgm:spPr/>
      <dgm:t>
        <a:bodyPr/>
        <a:lstStyle/>
        <a:p>
          <a:endParaRPr lang="hu-HU" b="1"/>
        </a:p>
      </dgm:t>
    </dgm:pt>
    <dgm:pt modelId="{0AF5D91D-CFB4-42D0-AFF4-C5A779F12A6C}" type="sibTrans" cxnId="{0F5F1C25-98BA-431F-AADB-E17564FCDE42}">
      <dgm:prSet/>
      <dgm:spPr/>
      <dgm:t>
        <a:bodyPr/>
        <a:lstStyle/>
        <a:p>
          <a:endParaRPr lang="hu-HU" b="1"/>
        </a:p>
      </dgm:t>
    </dgm:pt>
    <dgm:pt modelId="{1303F5D5-53F0-4849-BBB6-FDFF183277F4}">
      <dgm:prSet/>
      <dgm:spPr/>
      <dgm:t>
        <a:bodyPr/>
        <a:lstStyle/>
        <a:p>
          <a:r>
            <a:rPr lang="hu-HU" b="1" dirty="0" err="1" smtClean="0"/>
            <a:t>SLA-k</a:t>
          </a:r>
          <a:endParaRPr lang="hu-HU" b="1" dirty="0"/>
        </a:p>
      </dgm:t>
    </dgm:pt>
    <dgm:pt modelId="{E5C11D75-5C05-4EF9-BB35-538FC648FB58}" type="parTrans" cxnId="{DF562D6F-54A6-4D6E-8FE0-A29755022FF4}">
      <dgm:prSet/>
      <dgm:spPr/>
      <dgm:t>
        <a:bodyPr/>
        <a:lstStyle/>
        <a:p>
          <a:endParaRPr lang="hu-HU" b="1"/>
        </a:p>
      </dgm:t>
    </dgm:pt>
    <dgm:pt modelId="{185E25AA-E19D-471C-8ABB-7EA8C8BF5405}" type="sibTrans" cxnId="{DF562D6F-54A6-4D6E-8FE0-A29755022FF4}">
      <dgm:prSet/>
      <dgm:spPr/>
      <dgm:t>
        <a:bodyPr/>
        <a:lstStyle/>
        <a:p>
          <a:endParaRPr lang="hu-HU" b="1"/>
        </a:p>
      </dgm:t>
    </dgm:pt>
    <dgm:pt modelId="{711790FA-A1A8-49F4-86B8-C18EF0C2CF81}">
      <dgm:prSet/>
      <dgm:spPr/>
      <dgm:t>
        <a:bodyPr/>
        <a:lstStyle/>
        <a:p>
          <a:r>
            <a:rPr lang="hu-HU" b="1" dirty="0" smtClean="0"/>
            <a:t>…</a:t>
          </a:r>
        </a:p>
      </dgm:t>
    </dgm:pt>
    <dgm:pt modelId="{6D20623D-B254-46CA-850D-9D7CD3F862AA}" type="parTrans" cxnId="{F4B5B492-145A-40D7-941C-3564D4E97F77}">
      <dgm:prSet/>
      <dgm:spPr/>
      <dgm:t>
        <a:bodyPr/>
        <a:lstStyle/>
        <a:p>
          <a:endParaRPr lang="hu-HU" b="1"/>
        </a:p>
      </dgm:t>
    </dgm:pt>
    <dgm:pt modelId="{1EB72C93-E404-4BD7-84AA-DC305C3847FD}" type="sibTrans" cxnId="{F4B5B492-145A-40D7-941C-3564D4E97F77}">
      <dgm:prSet/>
      <dgm:spPr/>
      <dgm:t>
        <a:bodyPr/>
        <a:lstStyle/>
        <a:p>
          <a:endParaRPr lang="hu-HU" b="1"/>
        </a:p>
      </dgm:t>
    </dgm:pt>
    <dgm:pt modelId="{320EC3D6-EC0A-40A5-B615-132ECE642670}" type="pres">
      <dgm:prSet presAssocID="{7FD63479-086B-4BB2-AA8B-505C2F1DBA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86E09A7-8180-44D0-BCB6-5EDD9A4587E5}" type="pres">
      <dgm:prSet presAssocID="{AB1930F8-9232-423D-9E5A-97945222C181}" presName="roof" presStyleLbl="dkBgShp" presStyleIdx="0" presStyleCnt="2"/>
      <dgm:spPr/>
      <dgm:t>
        <a:bodyPr/>
        <a:lstStyle/>
        <a:p>
          <a:endParaRPr lang="hu-HU"/>
        </a:p>
      </dgm:t>
    </dgm:pt>
    <dgm:pt modelId="{7DB11BB4-D730-41A3-9A6A-45ACF1D9BD11}" type="pres">
      <dgm:prSet presAssocID="{AB1930F8-9232-423D-9E5A-97945222C181}" presName="pillars" presStyleCnt="0"/>
      <dgm:spPr/>
    </dgm:pt>
    <dgm:pt modelId="{08AD3654-7EBB-4240-97A9-2B69241D1C6A}" type="pres">
      <dgm:prSet presAssocID="{AB1930F8-9232-423D-9E5A-97945222C18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22F307-33EA-44F2-B537-76F578FE6DB5}" type="pres">
      <dgm:prSet presAssocID="{551609F1-E4FF-4145-BCD1-033C38E4D3B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50FD8-0DBE-467A-9131-70D175BB3E59}" type="pres">
      <dgm:prSet presAssocID="{E7DBF150-0C24-4CDC-9BB8-0A9CF94382D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90BD2F-578C-4615-99EF-845213F2FA4A}" type="pres">
      <dgm:prSet presAssocID="{B2F75AF1-302C-48A2-BF22-FAADA6E6E4ED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13B8B-3EB0-465F-8B33-565608ED0870}" type="pres">
      <dgm:prSet presAssocID="{1303F5D5-53F0-4849-BBB6-FDFF183277F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27EA9-9B25-4D7D-B3AD-85CAD419EFD1}" type="pres">
      <dgm:prSet presAssocID="{711790FA-A1A8-49F4-86B8-C18EF0C2CF81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B192AC-AA7B-4BB8-8AA5-7964FECF70EB}" type="pres">
      <dgm:prSet presAssocID="{AB1930F8-9232-423D-9E5A-97945222C181}" presName="base" presStyleLbl="dkBgShp" presStyleIdx="1" presStyleCnt="2"/>
      <dgm:spPr/>
    </dgm:pt>
  </dgm:ptLst>
  <dgm:cxnLst>
    <dgm:cxn modelId="{DF562D6F-54A6-4D6E-8FE0-A29755022FF4}" srcId="{AB1930F8-9232-423D-9E5A-97945222C181}" destId="{1303F5D5-53F0-4849-BBB6-FDFF183277F4}" srcOrd="4" destOrd="0" parTransId="{E5C11D75-5C05-4EF9-BB35-538FC648FB58}" sibTransId="{185E25AA-E19D-471C-8ABB-7EA8C8BF5405}"/>
    <dgm:cxn modelId="{A879EB55-458F-42D6-854D-FEC4102FB71C}" srcId="{AB1930F8-9232-423D-9E5A-97945222C181}" destId="{B2F75AF1-302C-48A2-BF22-FAADA6E6E4ED}" srcOrd="3" destOrd="0" parTransId="{90CA8E62-FB6A-4077-B634-25C32547720A}" sibTransId="{9BB775F0-5C3F-43E6-885C-665AD730A576}"/>
    <dgm:cxn modelId="{A0A801E1-DA13-4872-A55C-34E72F6E7639}" type="presOf" srcId="{7FD63479-086B-4BB2-AA8B-505C2F1DBA0C}" destId="{320EC3D6-EC0A-40A5-B615-132ECE642670}" srcOrd="0" destOrd="0" presId="urn:microsoft.com/office/officeart/2005/8/layout/hList3"/>
    <dgm:cxn modelId="{16EEB1B7-8EB4-45FD-B22D-2521CE35C11D}" type="presOf" srcId="{212C6C61-33AD-4C22-BCA7-7E71C0323A13}" destId="{08AD3654-7EBB-4240-97A9-2B69241D1C6A}" srcOrd="0" destOrd="0" presId="urn:microsoft.com/office/officeart/2005/8/layout/hList3"/>
    <dgm:cxn modelId="{433860A6-4AAD-4BC0-9CA9-7D5AD4FB1D0B}" type="presOf" srcId="{E7DBF150-0C24-4CDC-9BB8-0A9CF94382D9}" destId="{1BD50FD8-0DBE-467A-9131-70D175BB3E59}" srcOrd="0" destOrd="0" presId="urn:microsoft.com/office/officeart/2005/8/layout/hList3"/>
    <dgm:cxn modelId="{7481BD70-3EFE-415F-B7BC-25E2A7005A5E}" type="presOf" srcId="{B2F75AF1-302C-48A2-BF22-FAADA6E6E4ED}" destId="{4690BD2F-578C-4615-99EF-845213F2FA4A}" srcOrd="0" destOrd="0" presId="urn:microsoft.com/office/officeart/2005/8/layout/hList3"/>
    <dgm:cxn modelId="{A4CAA7CC-F0C8-4723-B934-FE6D04A1224E}" type="presOf" srcId="{AB1930F8-9232-423D-9E5A-97945222C181}" destId="{186E09A7-8180-44D0-BCB6-5EDD9A4587E5}" srcOrd="0" destOrd="0" presId="urn:microsoft.com/office/officeart/2005/8/layout/hList3"/>
    <dgm:cxn modelId="{F4B5B492-145A-40D7-941C-3564D4E97F77}" srcId="{AB1930F8-9232-423D-9E5A-97945222C181}" destId="{711790FA-A1A8-49F4-86B8-C18EF0C2CF81}" srcOrd="5" destOrd="0" parTransId="{6D20623D-B254-46CA-850D-9D7CD3F862AA}" sibTransId="{1EB72C93-E404-4BD7-84AA-DC305C3847FD}"/>
    <dgm:cxn modelId="{1C45FD2C-0BB1-4775-8EC5-EE121DE05DAF}" type="presOf" srcId="{711790FA-A1A8-49F4-86B8-C18EF0C2CF81}" destId="{E7027EA9-9B25-4D7D-B3AD-85CAD419EFD1}" srcOrd="0" destOrd="0" presId="urn:microsoft.com/office/officeart/2005/8/layout/hList3"/>
    <dgm:cxn modelId="{4E16BCCE-9DF0-4AAA-849E-F70046805E9C}" type="presOf" srcId="{1303F5D5-53F0-4849-BBB6-FDFF183277F4}" destId="{DA113B8B-3EB0-465F-8B33-565608ED0870}" srcOrd="0" destOrd="0" presId="urn:microsoft.com/office/officeart/2005/8/layout/hList3"/>
    <dgm:cxn modelId="{0F5F1C25-98BA-431F-AADB-E17564FCDE42}" srcId="{AB1930F8-9232-423D-9E5A-97945222C181}" destId="{E7DBF150-0C24-4CDC-9BB8-0A9CF94382D9}" srcOrd="2" destOrd="0" parTransId="{BE85E53E-AEB2-4CD7-9202-E61450A7B851}" sibTransId="{0AF5D91D-CFB4-42D0-AFF4-C5A779F12A6C}"/>
    <dgm:cxn modelId="{F0CAFF6C-4A5D-4DD1-895E-39A97ED55E99}" type="presOf" srcId="{551609F1-E4FF-4145-BCD1-033C38E4D3B5}" destId="{AA22F307-33EA-44F2-B537-76F578FE6DB5}" srcOrd="0" destOrd="0" presId="urn:microsoft.com/office/officeart/2005/8/layout/hList3"/>
    <dgm:cxn modelId="{247632FB-90A3-4F5B-9260-79C4BF3BE343}" srcId="{AB1930F8-9232-423D-9E5A-97945222C181}" destId="{212C6C61-33AD-4C22-BCA7-7E71C0323A13}" srcOrd="0" destOrd="0" parTransId="{291D2252-2126-482F-BE67-A1BBCB90CB70}" sibTransId="{442C484E-3633-4D33-9321-79BC8D8383BC}"/>
    <dgm:cxn modelId="{46B854CB-0F20-410E-A84B-169EE228B374}" srcId="{AB1930F8-9232-423D-9E5A-97945222C181}" destId="{551609F1-E4FF-4145-BCD1-033C38E4D3B5}" srcOrd="1" destOrd="0" parTransId="{5381B23A-AE57-454B-825B-4795A3DD043E}" sibTransId="{CDA758A6-D8E7-475D-84C8-B0C65C2CDC97}"/>
    <dgm:cxn modelId="{451D2C86-E7EB-4CB6-AAC3-3311FC035AC4}" srcId="{7FD63479-086B-4BB2-AA8B-505C2F1DBA0C}" destId="{AB1930F8-9232-423D-9E5A-97945222C181}" srcOrd="0" destOrd="0" parTransId="{6511AA83-E2D1-4D5A-A442-5CCD68505F99}" sibTransId="{212D33ED-33B8-4280-A4CD-A000031892C8}"/>
    <dgm:cxn modelId="{4EC022E7-117A-4FE2-9FAD-F66E0EDC8E56}" type="presParOf" srcId="{320EC3D6-EC0A-40A5-B615-132ECE642670}" destId="{186E09A7-8180-44D0-BCB6-5EDD9A4587E5}" srcOrd="0" destOrd="0" presId="urn:microsoft.com/office/officeart/2005/8/layout/hList3"/>
    <dgm:cxn modelId="{45D053E1-DA02-4E3C-82F9-B226A34D9C4D}" type="presParOf" srcId="{320EC3D6-EC0A-40A5-B615-132ECE642670}" destId="{7DB11BB4-D730-41A3-9A6A-45ACF1D9BD11}" srcOrd="1" destOrd="0" presId="urn:microsoft.com/office/officeart/2005/8/layout/hList3"/>
    <dgm:cxn modelId="{F5EAC2B9-EB3D-49B2-AFF9-A63FF9C245D3}" type="presParOf" srcId="{7DB11BB4-D730-41A3-9A6A-45ACF1D9BD11}" destId="{08AD3654-7EBB-4240-97A9-2B69241D1C6A}" srcOrd="0" destOrd="0" presId="urn:microsoft.com/office/officeart/2005/8/layout/hList3"/>
    <dgm:cxn modelId="{2466EDC8-FCB3-4DFE-A72E-885D5661E2C6}" type="presParOf" srcId="{7DB11BB4-D730-41A3-9A6A-45ACF1D9BD11}" destId="{AA22F307-33EA-44F2-B537-76F578FE6DB5}" srcOrd="1" destOrd="0" presId="urn:microsoft.com/office/officeart/2005/8/layout/hList3"/>
    <dgm:cxn modelId="{4F6333F3-59F8-48D1-B010-1BDEFD8FE9F5}" type="presParOf" srcId="{7DB11BB4-D730-41A3-9A6A-45ACF1D9BD11}" destId="{1BD50FD8-0DBE-467A-9131-70D175BB3E59}" srcOrd="2" destOrd="0" presId="urn:microsoft.com/office/officeart/2005/8/layout/hList3"/>
    <dgm:cxn modelId="{C61C5DD0-2964-4017-A3BA-482C1293E6DA}" type="presParOf" srcId="{7DB11BB4-D730-41A3-9A6A-45ACF1D9BD11}" destId="{4690BD2F-578C-4615-99EF-845213F2FA4A}" srcOrd="3" destOrd="0" presId="urn:microsoft.com/office/officeart/2005/8/layout/hList3"/>
    <dgm:cxn modelId="{8ABAD464-5348-4666-B726-A781D9FD8632}" type="presParOf" srcId="{7DB11BB4-D730-41A3-9A6A-45ACF1D9BD11}" destId="{DA113B8B-3EB0-465F-8B33-565608ED0870}" srcOrd="4" destOrd="0" presId="urn:microsoft.com/office/officeart/2005/8/layout/hList3"/>
    <dgm:cxn modelId="{07814F42-B7F5-4F32-AFD9-03084188DBC8}" type="presParOf" srcId="{7DB11BB4-D730-41A3-9A6A-45ACF1D9BD11}" destId="{E7027EA9-9B25-4D7D-B3AD-85CAD419EFD1}" srcOrd="5" destOrd="0" presId="urn:microsoft.com/office/officeart/2005/8/layout/hList3"/>
    <dgm:cxn modelId="{55D6A006-DDB3-41DF-BAA0-597CAD69A2E5}" type="presParOf" srcId="{320EC3D6-EC0A-40A5-B615-132ECE642670}" destId="{6CB192AC-AA7B-4BB8-8AA5-7964FECF7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63479-086B-4BB2-AA8B-505C2F1DBA0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AB1930F8-9232-423D-9E5A-97945222C181}">
      <dgm:prSet phldrT="[Szöveg]"/>
      <dgm:spPr/>
      <dgm:t>
        <a:bodyPr/>
        <a:lstStyle/>
        <a:p>
          <a:r>
            <a:rPr lang="hu-HU" b="1" dirty="0" smtClean="0"/>
            <a:t>Események</a:t>
          </a:r>
          <a:endParaRPr lang="hu-HU" b="1" dirty="0"/>
        </a:p>
      </dgm:t>
    </dgm:pt>
    <dgm:pt modelId="{6511AA83-E2D1-4D5A-A442-5CCD68505F99}" type="parTrans" cxnId="{451D2C86-E7EB-4CB6-AAC3-3311FC035AC4}">
      <dgm:prSet/>
      <dgm:spPr/>
      <dgm:t>
        <a:bodyPr/>
        <a:lstStyle/>
        <a:p>
          <a:endParaRPr lang="hu-HU" b="1"/>
        </a:p>
      </dgm:t>
    </dgm:pt>
    <dgm:pt modelId="{212D33ED-33B8-4280-A4CD-A000031892C8}" type="sibTrans" cxnId="{451D2C86-E7EB-4CB6-AAC3-3311FC035AC4}">
      <dgm:prSet/>
      <dgm:spPr/>
      <dgm:t>
        <a:bodyPr/>
        <a:lstStyle/>
        <a:p>
          <a:endParaRPr lang="hu-HU" b="1"/>
        </a:p>
      </dgm:t>
    </dgm:pt>
    <dgm:pt modelId="{212C6C61-33AD-4C22-BCA7-7E71C0323A13}">
      <dgm:prSet phldrT="[Szöveg]"/>
      <dgm:spPr/>
      <dgm:t>
        <a:bodyPr/>
        <a:lstStyle/>
        <a:p>
          <a:r>
            <a:rPr lang="hu-HU" b="1" dirty="0" smtClean="0"/>
            <a:t>Normál működés</a:t>
          </a:r>
          <a:endParaRPr lang="hu-HU" b="1" dirty="0"/>
        </a:p>
      </dgm:t>
    </dgm:pt>
    <dgm:pt modelId="{291D2252-2126-482F-BE67-A1BBCB90CB70}" type="parTrans" cxnId="{247632FB-90A3-4F5B-9260-79C4BF3BE343}">
      <dgm:prSet/>
      <dgm:spPr/>
      <dgm:t>
        <a:bodyPr/>
        <a:lstStyle/>
        <a:p>
          <a:endParaRPr lang="hu-HU" b="1"/>
        </a:p>
      </dgm:t>
    </dgm:pt>
    <dgm:pt modelId="{442C484E-3633-4D33-9321-79BC8D8383BC}" type="sibTrans" cxnId="{247632FB-90A3-4F5B-9260-79C4BF3BE343}">
      <dgm:prSet/>
      <dgm:spPr/>
      <dgm:t>
        <a:bodyPr/>
        <a:lstStyle/>
        <a:p>
          <a:endParaRPr lang="hu-HU" b="1"/>
        </a:p>
      </dgm:t>
    </dgm:pt>
    <dgm:pt modelId="{551609F1-E4FF-4145-BCD1-033C38E4D3B5}">
      <dgm:prSet phldrT="[Szöveg]"/>
      <dgm:spPr/>
      <dgm:t>
        <a:bodyPr/>
        <a:lstStyle/>
        <a:p>
          <a:r>
            <a:rPr lang="hu-HU" b="1" dirty="0" smtClean="0"/>
            <a:t>Szolgáltatás-biztonság</a:t>
          </a:r>
          <a:endParaRPr lang="hu-HU" b="1" dirty="0"/>
        </a:p>
      </dgm:t>
    </dgm:pt>
    <dgm:pt modelId="{5381B23A-AE57-454B-825B-4795A3DD043E}" type="parTrans" cxnId="{46B854CB-0F20-410E-A84B-169EE228B374}">
      <dgm:prSet/>
      <dgm:spPr/>
      <dgm:t>
        <a:bodyPr/>
        <a:lstStyle/>
        <a:p>
          <a:endParaRPr lang="hu-HU" b="1"/>
        </a:p>
      </dgm:t>
    </dgm:pt>
    <dgm:pt modelId="{CDA758A6-D8E7-475D-84C8-B0C65C2CDC97}" type="sibTrans" cxnId="{46B854CB-0F20-410E-A84B-169EE228B374}">
      <dgm:prSet/>
      <dgm:spPr/>
      <dgm:t>
        <a:bodyPr/>
        <a:lstStyle/>
        <a:p>
          <a:endParaRPr lang="hu-HU" b="1"/>
        </a:p>
      </dgm:t>
    </dgm:pt>
    <dgm:pt modelId="{B2F75AF1-302C-48A2-BF22-FAADA6E6E4ED}">
      <dgm:prSet phldrT="[Szöveg]"/>
      <dgm:spPr/>
      <dgm:t>
        <a:bodyPr/>
        <a:lstStyle/>
        <a:p>
          <a:r>
            <a:rPr lang="hu-HU" b="1" dirty="0" smtClean="0"/>
            <a:t>Teljesítmény</a:t>
          </a:r>
          <a:endParaRPr lang="hu-HU" b="1" dirty="0"/>
        </a:p>
      </dgm:t>
    </dgm:pt>
    <dgm:pt modelId="{90CA8E62-FB6A-4077-B634-25C32547720A}" type="parTrans" cxnId="{A879EB55-458F-42D6-854D-FEC4102FB71C}">
      <dgm:prSet/>
      <dgm:spPr/>
      <dgm:t>
        <a:bodyPr/>
        <a:lstStyle/>
        <a:p>
          <a:endParaRPr lang="hu-HU" b="1"/>
        </a:p>
      </dgm:t>
    </dgm:pt>
    <dgm:pt modelId="{9BB775F0-5C3F-43E6-885C-665AD730A576}" type="sibTrans" cxnId="{A879EB55-458F-42D6-854D-FEC4102FB71C}">
      <dgm:prSet/>
      <dgm:spPr/>
      <dgm:t>
        <a:bodyPr/>
        <a:lstStyle/>
        <a:p>
          <a:endParaRPr lang="hu-HU" b="1"/>
        </a:p>
      </dgm:t>
    </dgm:pt>
    <dgm:pt modelId="{E7DBF150-0C24-4CDC-9BB8-0A9CF94382D9}">
      <dgm:prSet/>
      <dgm:spPr/>
      <dgm:t>
        <a:bodyPr/>
        <a:lstStyle/>
        <a:p>
          <a:r>
            <a:rPr lang="hu-HU" b="1" dirty="0" smtClean="0"/>
            <a:t>Adat-biztonság</a:t>
          </a:r>
          <a:endParaRPr lang="hu-HU" b="1" dirty="0"/>
        </a:p>
      </dgm:t>
    </dgm:pt>
    <dgm:pt modelId="{BE85E53E-AEB2-4CD7-9202-E61450A7B851}" type="parTrans" cxnId="{0F5F1C25-98BA-431F-AADB-E17564FCDE42}">
      <dgm:prSet/>
      <dgm:spPr/>
      <dgm:t>
        <a:bodyPr/>
        <a:lstStyle/>
        <a:p>
          <a:endParaRPr lang="hu-HU" b="1"/>
        </a:p>
      </dgm:t>
    </dgm:pt>
    <dgm:pt modelId="{0AF5D91D-CFB4-42D0-AFF4-C5A779F12A6C}" type="sibTrans" cxnId="{0F5F1C25-98BA-431F-AADB-E17564FCDE42}">
      <dgm:prSet/>
      <dgm:spPr/>
      <dgm:t>
        <a:bodyPr/>
        <a:lstStyle/>
        <a:p>
          <a:endParaRPr lang="hu-HU" b="1"/>
        </a:p>
      </dgm:t>
    </dgm:pt>
    <dgm:pt modelId="{1303F5D5-53F0-4849-BBB6-FDFF183277F4}">
      <dgm:prSet/>
      <dgm:spPr/>
      <dgm:t>
        <a:bodyPr/>
        <a:lstStyle/>
        <a:p>
          <a:r>
            <a:rPr lang="hu-HU" b="1" dirty="0" err="1" smtClean="0"/>
            <a:t>SLA-k</a:t>
          </a:r>
          <a:endParaRPr lang="hu-HU" b="1" dirty="0"/>
        </a:p>
      </dgm:t>
    </dgm:pt>
    <dgm:pt modelId="{E5C11D75-5C05-4EF9-BB35-538FC648FB58}" type="parTrans" cxnId="{DF562D6F-54A6-4D6E-8FE0-A29755022FF4}">
      <dgm:prSet/>
      <dgm:spPr/>
      <dgm:t>
        <a:bodyPr/>
        <a:lstStyle/>
        <a:p>
          <a:endParaRPr lang="hu-HU" b="1"/>
        </a:p>
      </dgm:t>
    </dgm:pt>
    <dgm:pt modelId="{185E25AA-E19D-471C-8ABB-7EA8C8BF5405}" type="sibTrans" cxnId="{DF562D6F-54A6-4D6E-8FE0-A29755022FF4}">
      <dgm:prSet/>
      <dgm:spPr/>
      <dgm:t>
        <a:bodyPr/>
        <a:lstStyle/>
        <a:p>
          <a:endParaRPr lang="hu-HU" b="1"/>
        </a:p>
      </dgm:t>
    </dgm:pt>
    <dgm:pt modelId="{711790FA-A1A8-49F4-86B8-C18EF0C2CF81}">
      <dgm:prSet/>
      <dgm:spPr/>
      <dgm:t>
        <a:bodyPr/>
        <a:lstStyle/>
        <a:p>
          <a:r>
            <a:rPr lang="hu-HU" b="1" dirty="0" smtClean="0"/>
            <a:t>…</a:t>
          </a:r>
        </a:p>
      </dgm:t>
    </dgm:pt>
    <dgm:pt modelId="{6D20623D-B254-46CA-850D-9D7CD3F862AA}" type="parTrans" cxnId="{F4B5B492-145A-40D7-941C-3564D4E97F77}">
      <dgm:prSet/>
      <dgm:spPr/>
      <dgm:t>
        <a:bodyPr/>
        <a:lstStyle/>
        <a:p>
          <a:endParaRPr lang="hu-HU" b="1"/>
        </a:p>
      </dgm:t>
    </dgm:pt>
    <dgm:pt modelId="{1EB72C93-E404-4BD7-84AA-DC305C3847FD}" type="sibTrans" cxnId="{F4B5B492-145A-40D7-941C-3564D4E97F77}">
      <dgm:prSet/>
      <dgm:spPr/>
      <dgm:t>
        <a:bodyPr/>
        <a:lstStyle/>
        <a:p>
          <a:endParaRPr lang="hu-HU" b="1"/>
        </a:p>
      </dgm:t>
    </dgm:pt>
    <dgm:pt modelId="{320EC3D6-EC0A-40A5-B615-132ECE642670}" type="pres">
      <dgm:prSet presAssocID="{7FD63479-086B-4BB2-AA8B-505C2F1DBA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86E09A7-8180-44D0-BCB6-5EDD9A4587E5}" type="pres">
      <dgm:prSet presAssocID="{AB1930F8-9232-423D-9E5A-97945222C181}" presName="roof" presStyleLbl="dkBgShp" presStyleIdx="0" presStyleCnt="2"/>
      <dgm:spPr/>
      <dgm:t>
        <a:bodyPr/>
        <a:lstStyle/>
        <a:p>
          <a:endParaRPr lang="hu-HU"/>
        </a:p>
      </dgm:t>
    </dgm:pt>
    <dgm:pt modelId="{7DB11BB4-D730-41A3-9A6A-45ACF1D9BD11}" type="pres">
      <dgm:prSet presAssocID="{AB1930F8-9232-423D-9E5A-97945222C181}" presName="pillars" presStyleCnt="0"/>
      <dgm:spPr/>
    </dgm:pt>
    <dgm:pt modelId="{08AD3654-7EBB-4240-97A9-2B69241D1C6A}" type="pres">
      <dgm:prSet presAssocID="{AB1930F8-9232-423D-9E5A-97945222C18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22F307-33EA-44F2-B537-76F578FE6DB5}" type="pres">
      <dgm:prSet presAssocID="{551609F1-E4FF-4145-BCD1-033C38E4D3B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50FD8-0DBE-467A-9131-70D175BB3E59}" type="pres">
      <dgm:prSet presAssocID="{E7DBF150-0C24-4CDC-9BB8-0A9CF94382D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90BD2F-578C-4615-99EF-845213F2FA4A}" type="pres">
      <dgm:prSet presAssocID="{B2F75AF1-302C-48A2-BF22-FAADA6E6E4ED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13B8B-3EB0-465F-8B33-565608ED0870}" type="pres">
      <dgm:prSet presAssocID="{1303F5D5-53F0-4849-BBB6-FDFF183277F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27EA9-9B25-4D7D-B3AD-85CAD419EFD1}" type="pres">
      <dgm:prSet presAssocID="{711790FA-A1A8-49F4-86B8-C18EF0C2CF81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B192AC-AA7B-4BB8-8AA5-7964FECF70EB}" type="pres">
      <dgm:prSet presAssocID="{AB1930F8-9232-423D-9E5A-97945222C181}" presName="base" presStyleLbl="dkBgShp" presStyleIdx="1" presStyleCnt="2"/>
      <dgm:spPr/>
    </dgm:pt>
  </dgm:ptLst>
  <dgm:cxnLst>
    <dgm:cxn modelId="{DF562D6F-54A6-4D6E-8FE0-A29755022FF4}" srcId="{AB1930F8-9232-423D-9E5A-97945222C181}" destId="{1303F5D5-53F0-4849-BBB6-FDFF183277F4}" srcOrd="4" destOrd="0" parTransId="{E5C11D75-5C05-4EF9-BB35-538FC648FB58}" sibTransId="{185E25AA-E19D-471C-8ABB-7EA8C8BF5405}"/>
    <dgm:cxn modelId="{A879EB55-458F-42D6-854D-FEC4102FB71C}" srcId="{AB1930F8-9232-423D-9E5A-97945222C181}" destId="{B2F75AF1-302C-48A2-BF22-FAADA6E6E4ED}" srcOrd="3" destOrd="0" parTransId="{90CA8E62-FB6A-4077-B634-25C32547720A}" sibTransId="{9BB775F0-5C3F-43E6-885C-665AD730A576}"/>
    <dgm:cxn modelId="{ABF8B6E3-C78D-4866-A585-2B7D6D08961D}" type="presOf" srcId="{212C6C61-33AD-4C22-BCA7-7E71C0323A13}" destId="{08AD3654-7EBB-4240-97A9-2B69241D1C6A}" srcOrd="0" destOrd="0" presId="urn:microsoft.com/office/officeart/2005/8/layout/hList3"/>
    <dgm:cxn modelId="{D3DC2E02-F5DD-4441-A58A-A5DD992645F4}" type="presOf" srcId="{1303F5D5-53F0-4849-BBB6-FDFF183277F4}" destId="{DA113B8B-3EB0-465F-8B33-565608ED0870}" srcOrd="0" destOrd="0" presId="urn:microsoft.com/office/officeart/2005/8/layout/hList3"/>
    <dgm:cxn modelId="{3FB77289-F2AD-48FF-96AD-A3BFCE127AC1}" type="presOf" srcId="{AB1930F8-9232-423D-9E5A-97945222C181}" destId="{186E09A7-8180-44D0-BCB6-5EDD9A4587E5}" srcOrd="0" destOrd="0" presId="urn:microsoft.com/office/officeart/2005/8/layout/hList3"/>
    <dgm:cxn modelId="{8DB9BC2C-8A55-47F7-8F67-27E1E4F19E72}" type="presOf" srcId="{B2F75AF1-302C-48A2-BF22-FAADA6E6E4ED}" destId="{4690BD2F-578C-4615-99EF-845213F2FA4A}" srcOrd="0" destOrd="0" presId="urn:microsoft.com/office/officeart/2005/8/layout/hList3"/>
    <dgm:cxn modelId="{80A0749D-F62A-4F0A-901F-E59839CBA150}" type="presOf" srcId="{E7DBF150-0C24-4CDC-9BB8-0A9CF94382D9}" destId="{1BD50FD8-0DBE-467A-9131-70D175BB3E59}" srcOrd="0" destOrd="0" presId="urn:microsoft.com/office/officeart/2005/8/layout/hList3"/>
    <dgm:cxn modelId="{F4B5B492-145A-40D7-941C-3564D4E97F77}" srcId="{AB1930F8-9232-423D-9E5A-97945222C181}" destId="{711790FA-A1A8-49F4-86B8-C18EF0C2CF81}" srcOrd="5" destOrd="0" parTransId="{6D20623D-B254-46CA-850D-9D7CD3F862AA}" sibTransId="{1EB72C93-E404-4BD7-84AA-DC305C3847FD}"/>
    <dgm:cxn modelId="{9EA9D583-BA67-4CB4-BE5A-80D5D5EE92F0}" type="presOf" srcId="{551609F1-E4FF-4145-BCD1-033C38E4D3B5}" destId="{AA22F307-33EA-44F2-B537-76F578FE6DB5}" srcOrd="0" destOrd="0" presId="urn:microsoft.com/office/officeart/2005/8/layout/hList3"/>
    <dgm:cxn modelId="{A52F2416-2274-45C8-8980-409680FAED40}" type="presOf" srcId="{711790FA-A1A8-49F4-86B8-C18EF0C2CF81}" destId="{E7027EA9-9B25-4D7D-B3AD-85CAD419EFD1}" srcOrd="0" destOrd="0" presId="urn:microsoft.com/office/officeart/2005/8/layout/hList3"/>
    <dgm:cxn modelId="{0F5F1C25-98BA-431F-AADB-E17564FCDE42}" srcId="{AB1930F8-9232-423D-9E5A-97945222C181}" destId="{E7DBF150-0C24-4CDC-9BB8-0A9CF94382D9}" srcOrd="2" destOrd="0" parTransId="{BE85E53E-AEB2-4CD7-9202-E61450A7B851}" sibTransId="{0AF5D91D-CFB4-42D0-AFF4-C5A779F12A6C}"/>
    <dgm:cxn modelId="{247632FB-90A3-4F5B-9260-79C4BF3BE343}" srcId="{AB1930F8-9232-423D-9E5A-97945222C181}" destId="{212C6C61-33AD-4C22-BCA7-7E71C0323A13}" srcOrd="0" destOrd="0" parTransId="{291D2252-2126-482F-BE67-A1BBCB90CB70}" sibTransId="{442C484E-3633-4D33-9321-79BC8D8383BC}"/>
    <dgm:cxn modelId="{A6E22E79-1110-412C-B40B-1458B50C7263}" type="presOf" srcId="{7FD63479-086B-4BB2-AA8B-505C2F1DBA0C}" destId="{320EC3D6-EC0A-40A5-B615-132ECE642670}" srcOrd="0" destOrd="0" presId="urn:microsoft.com/office/officeart/2005/8/layout/hList3"/>
    <dgm:cxn modelId="{46B854CB-0F20-410E-A84B-169EE228B374}" srcId="{AB1930F8-9232-423D-9E5A-97945222C181}" destId="{551609F1-E4FF-4145-BCD1-033C38E4D3B5}" srcOrd="1" destOrd="0" parTransId="{5381B23A-AE57-454B-825B-4795A3DD043E}" sibTransId="{CDA758A6-D8E7-475D-84C8-B0C65C2CDC97}"/>
    <dgm:cxn modelId="{451D2C86-E7EB-4CB6-AAC3-3311FC035AC4}" srcId="{7FD63479-086B-4BB2-AA8B-505C2F1DBA0C}" destId="{AB1930F8-9232-423D-9E5A-97945222C181}" srcOrd="0" destOrd="0" parTransId="{6511AA83-E2D1-4D5A-A442-5CCD68505F99}" sibTransId="{212D33ED-33B8-4280-A4CD-A000031892C8}"/>
    <dgm:cxn modelId="{081C8067-0D2B-4CFD-A6B9-E7CF95593F10}" type="presParOf" srcId="{320EC3D6-EC0A-40A5-B615-132ECE642670}" destId="{186E09A7-8180-44D0-BCB6-5EDD9A4587E5}" srcOrd="0" destOrd="0" presId="urn:microsoft.com/office/officeart/2005/8/layout/hList3"/>
    <dgm:cxn modelId="{616FBD49-DF25-4ACF-8558-9BD9C104ADBF}" type="presParOf" srcId="{320EC3D6-EC0A-40A5-B615-132ECE642670}" destId="{7DB11BB4-D730-41A3-9A6A-45ACF1D9BD11}" srcOrd="1" destOrd="0" presId="urn:microsoft.com/office/officeart/2005/8/layout/hList3"/>
    <dgm:cxn modelId="{C657829B-B2B5-4D63-ABA4-77825C60B49E}" type="presParOf" srcId="{7DB11BB4-D730-41A3-9A6A-45ACF1D9BD11}" destId="{08AD3654-7EBB-4240-97A9-2B69241D1C6A}" srcOrd="0" destOrd="0" presId="urn:microsoft.com/office/officeart/2005/8/layout/hList3"/>
    <dgm:cxn modelId="{A8C03694-BF94-49BF-BC6A-90961DA9B4C9}" type="presParOf" srcId="{7DB11BB4-D730-41A3-9A6A-45ACF1D9BD11}" destId="{AA22F307-33EA-44F2-B537-76F578FE6DB5}" srcOrd="1" destOrd="0" presId="urn:microsoft.com/office/officeart/2005/8/layout/hList3"/>
    <dgm:cxn modelId="{A22C40E8-F6AB-4282-A73C-34F07FE21D7F}" type="presParOf" srcId="{7DB11BB4-D730-41A3-9A6A-45ACF1D9BD11}" destId="{1BD50FD8-0DBE-467A-9131-70D175BB3E59}" srcOrd="2" destOrd="0" presId="urn:microsoft.com/office/officeart/2005/8/layout/hList3"/>
    <dgm:cxn modelId="{2C9DD60E-8404-40A1-8BDD-1CB3A3664A5F}" type="presParOf" srcId="{7DB11BB4-D730-41A3-9A6A-45ACF1D9BD11}" destId="{4690BD2F-578C-4615-99EF-845213F2FA4A}" srcOrd="3" destOrd="0" presId="urn:microsoft.com/office/officeart/2005/8/layout/hList3"/>
    <dgm:cxn modelId="{A531E8D9-3608-4372-843A-CDE26BACAC83}" type="presParOf" srcId="{7DB11BB4-D730-41A3-9A6A-45ACF1D9BD11}" destId="{DA113B8B-3EB0-465F-8B33-565608ED0870}" srcOrd="4" destOrd="0" presId="urn:microsoft.com/office/officeart/2005/8/layout/hList3"/>
    <dgm:cxn modelId="{FD5DC429-F1A2-4E9A-8AAE-1766B606C3D6}" type="presParOf" srcId="{7DB11BB4-D730-41A3-9A6A-45ACF1D9BD11}" destId="{E7027EA9-9B25-4D7D-B3AD-85CAD419EFD1}" srcOrd="5" destOrd="0" presId="urn:microsoft.com/office/officeart/2005/8/layout/hList3"/>
    <dgm:cxn modelId="{AD2FB4BB-E873-4824-8FA0-F43C9CA1526F}" type="presParOf" srcId="{320EC3D6-EC0A-40A5-B615-132ECE642670}" destId="{6CB192AC-AA7B-4BB8-8AA5-7964FECF7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09A7-8180-44D0-BCB6-5EDD9A4587E5}">
      <dsp:nvSpPr>
        <dsp:cNvPr id="0" name=""/>
        <dsp:cNvSpPr/>
      </dsp:nvSpPr>
      <dsp:spPr>
        <a:xfrm>
          <a:off x="0" y="0"/>
          <a:ext cx="8858250" cy="56578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smtClean="0"/>
            <a:t>Események</a:t>
          </a:r>
          <a:endParaRPr lang="hu-HU" sz="2600" b="1" kern="1200" dirty="0"/>
        </a:p>
      </dsp:txBody>
      <dsp:txXfrm>
        <a:off x="0" y="0"/>
        <a:ext cx="8858250" cy="565782"/>
      </dsp:txXfrm>
    </dsp:sp>
    <dsp:sp modelId="{08AD3654-7EBB-4240-97A9-2B69241D1C6A}">
      <dsp:nvSpPr>
        <dsp:cNvPr id="0" name=""/>
        <dsp:cNvSpPr/>
      </dsp:nvSpPr>
      <dsp:spPr>
        <a:xfrm>
          <a:off x="43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Normál működés</a:t>
          </a:r>
          <a:endParaRPr lang="hu-HU" sz="1900" b="1" kern="1200" dirty="0"/>
        </a:p>
      </dsp:txBody>
      <dsp:txXfrm>
        <a:off x="4325" y="565782"/>
        <a:ext cx="1474933" cy="1188144"/>
      </dsp:txXfrm>
    </dsp:sp>
    <dsp:sp modelId="{AA22F307-33EA-44F2-B537-76F578FE6DB5}">
      <dsp:nvSpPr>
        <dsp:cNvPr id="0" name=""/>
        <dsp:cNvSpPr/>
      </dsp:nvSpPr>
      <dsp:spPr>
        <a:xfrm>
          <a:off x="14792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Szolgáltatás-biztonság</a:t>
          </a:r>
          <a:endParaRPr lang="hu-HU" sz="1900" b="1" kern="1200" dirty="0"/>
        </a:p>
      </dsp:txBody>
      <dsp:txXfrm>
        <a:off x="1479258" y="565782"/>
        <a:ext cx="1474933" cy="1188144"/>
      </dsp:txXfrm>
    </dsp:sp>
    <dsp:sp modelId="{1BD50FD8-0DBE-467A-9131-70D175BB3E59}">
      <dsp:nvSpPr>
        <dsp:cNvPr id="0" name=""/>
        <dsp:cNvSpPr/>
      </dsp:nvSpPr>
      <dsp:spPr>
        <a:xfrm>
          <a:off x="29541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Adat-biztonság</a:t>
          </a:r>
          <a:endParaRPr lang="hu-HU" sz="1900" b="1" kern="1200" dirty="0"/>
        </a:p>
      </dsp:txBody>
      <dsp:txXfrm>
        <a:off x="2954191" y="565782"/>
        <a:ext cx="1474933" cy="1188144"/>
      </dsp:txXfrm>
    </dsp:sp>
    <dsp:sp modelId="{4690BD2F-578C-4615-99EF-845213F2FA4A}">
      <dsp:nvSpPr>
        <dsp:cNvPr id="0" name=""/>
        <dsp:cNvSpPr/>
      </dsp:nvSpPr>
      <dsp:spPr>
        <a:xfrm>
          <a:off x="44291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Teljesítmény</a:t>
          </a:r>
          <a:endParaRPr lang="hu-HU" sz="1900" b="1" kern="1200" dirty="0"/>
        </a:p>
      </dsp:txBody>
      <dsp:txXfrm>
        <a:off x="4429125" y="565782"/>
        <a:ext cx="1474933" cy="1188144"/>
      </dsp:txXfrm>
    </dsp:sp>
    <dsp:sp modelId="{DA113B8B-3EB0-465F-8B33-565608ED0870}">
      <dsp:nvSpPr>
        <dsp:cNvPr id="0" name=""/>
        <dsp:cNvSpPr/>
      </dsp:nvSpPr>
      <dsp:spPr>
        <a:xfrm>
          <a:off x="59040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SLA-k</a:t>
          </a:r>
          <a:endParaRPr lang="hu-HU" sz="1900" b="1" kern="1200" dirty="0"/>
        </a:p>
      </dsp:txBody>
      <dsp:txXfrm>
        <a:off x="5904058" y="565782"/>
        <a:ext cx="1474933" cy="1188144"/>
      </dsp:txXfrm>
    </dsp:sp>
    <dsp:sp modelId="{E7027EA9-9B25-4D7D-B3AD-85CAD419EFD1}">
      <dsp:nvSpPr>
        <dsp:cNvPr id="0" name=""/>
        <dsp:cNvSpPr/>
      </dsp:nvSpPr>
      <dsp:spPr>
        <a:xfrm>
          <a:off x="73789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…</a:t>
          </a:r>
        </a:p>
      </dsp:txBody>
      <dsp:txXfrm>
        <a:off x="7378991" y="565782"/>
        <a:ext cx="1474933" cy="1188144"/>
      </dsp:txXfrm>
    </dsp:sp>
    <dsp:sp modelId="{6CB192AC-AA7B-4BB8-8AA5-7964FECF70EB}">
      <dsp:nvSpPr>
        <dsp:cNvPr id="0" name=""/>
        <dsp:cNvSpPr/>
      </dsp:nvSpPr>
      <dsp:spPr>
        <a:xfrm>
          <a:off x="0" y="1753926"/>
          <a:ext cx="8858250" cy="13201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09A7-8180-44D0-BCB6-5EDD9A4587E5}">
      <dsp:nvSpPr>
        <dsp:cNvPr id="0" name=""/>
        <dsp:cNvSpPr/>
      </dsp:nvSpPr>
      <dsp:spPr>
        <a:xfrm>
          <a:off x="0" y="0"/>
          <a:ext cx="8858250" cy="56578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smtClean="0"/>
            <a:t>Események</a:t>
          </a:r>
          <a:endParaRPr lang="hu-HU" sz="2600" b="1" kern="1200" dirty="0"/>
        </a:p>
      </dsp:txBody>
      <dsp:txXfrm>
        <a:off x="0" y="0"/>
        <a:ext cx="8858250" cy="565782"/>
      </dsp:txXfrm>
    </dsp:sp>
    <dsp:sp modelId="{08AD3654-7EBB-4240-97A9-2B69241D1C6A}">
      <dsp:nvSpPr>
        <dsp:cNvPr id="0" name=""/>
        <dsp:cNvSpPr/>
      </dsp:nvSpPr>
      <dsp:spPr>
        <a:xfrm>
          <a:off x="43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Normál működés</a:t>
          </a:r>
          <a:endParaRPr lang="hu-HU" sz="1900" b="1" kern="1200" dirty="0"/>
        </a:p>
      </dsp:txBody>
      <dsp:txXfrm>
        <a:off x="4325" y="565782"/>
        <a:ext cx="1474933" cy="1188144"/>
      </dsp:txXfrm>
    </dsp:sp>
    <dsp:sp modelId="{AA22F307-33EA-44F2-B537-76F578FE6DB5}">
      <dsp:nvSpPr>
        <dsp:cNvPr id="0" name=""/>
        <dsp:cNvSpPr/>
      </dsp:nvSpPr>
      <dsp:spPr>
        <a:xfrm>
          <a:off x="14792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Szolgáltatás-biztonság</a:t>
          </a:r>
          <a:endParaRPr lang="hu-HU" sz="1900" b="1" kern="1200" dirty="0"/>
        </a:p>
      </dsp:txBody>
      <dsp:txXfrm>
        <a:off x="1479258" y="565782"/>
        <a:ext cx="1474933" cy="1188144"/>
      </dsp:txXfrm>
    </dsp:sp>
    <dsp:sp modelId="{1BD50FD8-0DBE-467A-9131-70D175BB3E59}">
      <dsp:nvSpPr>
        <dsp:cNvPr id="0" name=""/>
        <dsp:cNvSpPr/>
      </dsp:nvSpPr>
      <dsp:spPr>
        <a:xfrm>
          <a:off x="29541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Adat-biztonság</a:t>
          </a:r>
          <a:endParaRPr lang="hu-HU" sz="1900" b="1" kern="1200" dirty="0"/>
        </a:p>
      </dsp:txBody>
      <dsp:txXfrm>
        <a:off x="2954191" y="565782"/>
        <a:ext cx="1474933" cy="1188144"/>
      </dsp:txXfrm>
    </dsp:sp>
    <dsp:sp modelId="{4690BD2F-578C-4615-99EF-845213F2FA4A}">
      <dsp:nvSpPr>
        <dsp:cNvPr id="0" name=""/>
        <dsp:cNvSpPr/>
      </dsp:nvSpPr>
      <dsp:spPr>
        <a:xfrm>
          <a:off x="44291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Teljesítmény</a:t>
          </a:r>
          <a:endParaRPr lang="hu-HU" sz="1900" b="1" kern="1200" dirty="0"/>
        </a:p>
      </dsp:txBody>
      <dsp:txXfrm>
        <a:off x="4429125" y="565782"/>
        <a:ext cx="1474933" cy="1188144"/>
      </dsp:txXfrm>
    </dsp:sp>
    <dsp:sp modelId="{DA113B8B-3EB0-465F-8B33-565608ED0870}">
      <dsp:nvSpPr>
        <dsp:cNvPr id="0" name=""/>
        <dsp:cNvSpPr/>
      </dsp:nvSpPr>
      <dsp:spPr>
        <a:xfrm>
          <a:off x="59040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SLA-k</a:t>
          </a:r>
          <a:endParaRPr lang="hu-HU" sz="1900" b="1" kern="1200" dirty="0"/>
        </a:p>
      </dsp:txBody>
      <dsp:txXfrm>
        <a:off x="5904058" y="565782"/>
        <a:ext cx="1474933" cy="1188144"/>
      </dsp:txXfrm>
    </dsp:sp>
    <dsp:sp modelId="{E7027EA9-9B25-4D7D-B3AD-85CAD419EFD1}">
      <dsp:nvSpPr>
        <dsp:cNvPr id="0" name=""/>
        <dsp:cNvSpPr/>
      </dsp:nvSpPr>
      <dsp:spPr>
        <a:xfrm>
          <a:off x="73789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…</a:t>
          </a:r>
        </a:p>
      </dsp:txBody>
      <dsp:txXfrm>
        <a:off x="7378991" y="565782"/>
        <a:ext cx="1474933" cy="1188144"/>
      </dsp:txXfrm>
    </dsp:sp>
    <dsp:sp modelId="{6CB192AC-AA7B-4BB8-8AA5-7964FECF70EB}">
      <dsp:nvSpPr>
        <dsp:cNvPr id="0" name=""/>
        <dsp:cNvSpPr/>
      </dsp:nvSpPr>
      <dsp:spPr>
        <a:xfrm>
          <a:off x="0" y="1753926"/>
          <a:ext cx="8858250" cy="13201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2011.05.01.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51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library/specification/ws-cbe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ietf.org/rfc/rfc4765.txt" TargetMode="External"/><Relationship Id="rId4" Type="http://schemas.openxmlformats.org/officeDocument/2006/relationships/hyperlink" Target="http://xml.coverpages.org/iodef.html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3schools.com/XPath/default.asp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dfrws.org/2007/proceedings/p65-schuster.pdf" TargetMode="External"/><Relationship Id="rId5" Type="http://schemas.openxmlformats.org/officeDocument/2006/relationships/hyperlink" Target="http://msdn.microsoft.com/en-us/library/bb756956.aspx" TargetMode="External"/><Relationship Id="rId4" Type="http://schemas.openxmlformats.org/officeDocument/2006/relationships/hyperlink" Target="http://blogs.technet.com/otto/archive/2008/07/08/quick-and-dirty-enterprise-eventing-for-windows.aspx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log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unixlinux.tmit.bme.hu/Napl&#243;z&#225;s" TargetMode="External"/><Relationship Id="rId5" Type="http://schemas.openxmlformats.org/officeDocument/2006/relationships/hyperlink" Target="http://www.sans.org/rr/whitepapers/logging/1168.php" TargetMode="External"/><Relationship Id="rId4" Type="http://schemas.openxmlformats.org/officeDocument/2006/relationships/hyperlink" Target="http://www.ietf.org/rfc/rfc3164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books.ibm.com/abstracts/sg246094.html?Open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publib.boulder.ibm.com/infocenter/tivihelp/v8r1/topic/com.ibm.netcool_OMNIbus.doc_7.2.1/welcome.ht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2011.04.07.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JMX eseménykezelést</a:t>
            </a:r>
            <a:r>
              <a:rPr lang="hu-HU" baseline="0" dirty="0" smtClean="0"/>
              <a:t> valószínűleg röviden tárgyalni fogjuk a </a:t>
            </a:r>
            <a:r>
              <a:rPr lang="hu-HU" baseline="0" dirty="0" err="1" smtClean="0"/>
              <a:t>JMX-nél</a:t>
            </a:r>
            <a:r>
              <a:rPr lang="hu-HU" baseline="0" dirty="0" smtClean="0"/>
              <a:t>;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syslogd</a:t>
            </a:r>
            <a:r>
              <a:rPr lang="hu-HU" baseline="0" dirty="0" smtClean="0"/>
              <a:t> és a Windows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Log ezen előadás anyaga.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Microsoft </a:t>
            </a:r>
            <a:r>
              <a:rPr lang="hu-HU" baseline="0" dirty="0" err="1" smtClean="0"/>
              <a:t>Enterprise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Library</a:t>
            </a:r>
            <a:r>
              <a:rPr lang="hu-HU" baseline="0" dirty="0" smtClean="0"/>
              <a:t> („</a:t>
            </a:r>
            <a:r>
              <a:rPr lang="en-US" baseline="0" dirty="0" smtClean="0"/>
              <a:t>a set of tools and programming libraries for the Microsoft .NET Framework</a:t>
            </a:r>
            <a:r>
              <a:rPr lang="hu-HU" baseline="0" dirty="0" smtClean="0"/>
              <a:t>”) „</a:t>
            </a:r>
            <a:r>
              <a:rPr lang="hu-HU" baseline="0" dirty="0" err="1" smtClean="0"/>
              <a:t>Logging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Application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Block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-ja</a:t>
            </a:r>
            <a:r>
              <a:rPr lang="hu-HU" baseline="0" dirty="0" smtClean="0"/>
              <a:t> ad </a:t>
            </a:r>
            <a:r>
              <a:rPr lang="hu-HU" baseline="0" dirty="0" err="1" smtClean="0"/>
              <a:t>loggolást</a:t>
            </a:r>
            <a:r>
              <a:rPr lang="hu-HU" baseline="0" dirty="0" smtClean="0"/>
              <a:t> támogató </a:t>
            </a:r>
            <a:r>
              <a:rPr lang="hu-HU" baseline="0" dirty="0" err="1" smtClean="0"/>
              <a:t>API-t</a:t>
            </a:r>
            <a:r>
              <a:rPr lang="hu-HU" baseline="0" dirty="0" smtClean="0"/>
              <a:t> és mechanizmusokat; ez sokban hasonlít pl. a log4j-re a Java világból. Ezeket külön is fogjuk tárgyalni.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már megismert protokollok mind támogatják események átvitelét (a saját adatmodelljük kontextusában értelmezve azokat); említést érdemelhet még pl. a „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 (</a:t>
            </a:r>
            <a:r>
              <a:rPr lang="hu-HU" dirty="0" smtClean="0">
                <a:hlinkClick r:id="rId3"/>
              </a:rPr>
              <a:t>http://www.ibm.com/developerworks/library/specification/ws-cbe/</a:t>
            </a:r>
            <a:r>
              <a:rPr lang="hu-HU" baseline="0" dirty="0" smtClean="0"/>
              <a:t>) leírónyelv és az </a:t>
            </a:r>
            <a:r>
              <a:rPr lang="hu-HU" baseline="0" dirty="0" err="1" smtClean="0"/>
              <a:t>Incident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Object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Description</a:t>
            </a:r>
            <a:r>
              <a:rPr lang="hu-HU" baseline="0" dirty="0" smtClean="0"/>
              <a:t> and Exchange </a:t>
            </a:r>
            <a:r>
              <a:rPr lang="hu-HU" baseline="0" dirty="0" err="1" smtClean="0"/>
              <a:t>Format</a:t>
            </a:r>
            <a:r>
              <a:rPr lang="hu-HU" baseline="0" dirty="0" smtClean="0"/>
              <a:t> (IODEF - </a:t>
            </a:r>
            <a:r>
              <a:rPr lang="hu-HU" dirty="0" smtClean="0">
                <a:hlinkClick r:id="rId4"/>
              </a:rPr>
              <a:t>http://xml.coverpages.org/iodef.html</a:t>
            </a:r>
            <a:r>
              <a:rPr lang="hu-HU" baseline="0" dirty="0" smtClean="0"/>
              <a:t>) /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Intrusion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Exchange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(IDMEF - </a:t>
            </a:r>
            <a:r>
              <a:rPr lang="hu-HU" dirty="0" smtClean="0">
                <a:hlinkClick r:id="rId5"/>
              </a:rPr>
              <a:t>http://www.ietf.org/rfc/rfc4765.txt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Figyelem:</a:t>
            </a:r>
            <a:r>
              <a:rPr lang="hu-H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listák legjobb esetben is csak reprezentatívak, nem pedig teljesek.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adatreprezentáció</a:t>
            </a:r>
            <a:r>
              <a:rPr lang="hu-HU" baseline="0" dirty="0" smtClean="0"/>
              <a:t> egységesítésével nem foglalkozunk (arra lásd például a </a:t>
            </a:r>
            <a:r>
              <a:rPr lang="hu-HU" baseline="0" dirty="0" err="1" smtClean="0"/>
              <a:t>CBE-t</a:t>
            </a:r>
            <a:r>
              <a:rPr lang="hu-HU" baseline="0" dirty="0" smtClean="0"/>
              <a:t>); amit tárgyalunk: mik azok az eleminek tekinthető feldolgozási lépések/minták, amikből az </a:t>
            </a:r>
            <a:r>
              <a:rPr lang="hu-HU" baseline="0" dirty="0" err="1" smtClean="0"/>
              <a:t>eseményfeldolgozás</a:t>
            </a:r>
            <a:r>
              <a:rPr lang="hu-HU" baseline="0" dirty="0" smtClean="0"/>
              <a:t> logikáját fel szokás építeni.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help-ből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en-US" b="1" dirty="0" smtClean="0"/>
              <a:t>Information.</a:t>
            </a:r>
            <a:r>
              <a:rPr lang="en-US" dirty="0" smtClean="0"/>
              <a:t> Indicates that a change in an application or component has occurred, such as an operation has successfully completed, a resource has been created, or a service started.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Warning.</a:t>
            </a:r>
            <a:r>
              <a:rPr lang="en-US" dirty="0" smtClean="0"/>
              <a:t> Indicates that an issue has occurred that can impact service or result in a more serious problem if action is not taken.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Error.</a:t>
            </a:r>
            <a:r>
              <a:rPr lang="en-US" dirty="0" smtClean="0"/>
              <a:t> Indicates that a problem has occurred, which might impact functionality that is external to the application or component that triggered the event.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Critical.</a:t>
            </a:r>
            <a:r>
              <a:rPr lang="en-US" dirty="0" smtClean="0"/>
              <a:t> Indicates that a failure has occurred from which the application or component that triggered the event cannot automatically recover.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eseménykezelés előadáson foglalkozunk még az események/</a:t>
            </a:r>
            <a:r>
              <a:rPr lang="hu-HU" dirty="0" err="1" smtClean="0"/>
              <a:t>logbejegyzések</a:t>
            </a:r>
            <a:r>
              <a:rPr lang="hu-HU" dirty="0" smtClean="0"/>
              <a:t> lehetséges kategorizálásaival; amit</a:t>
            </a:r>
            <a:r>
              <a:rPr lang="hu-HU" baseline="0" dirty="0" smtClean="0"/>
              <a:t> érdemes látni az az, hogy súlyossági osztályozás szempontjából nincsenek igazán nagy különbségek a különböző megközelítések között.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Demo</a:t>
            </a:r>
            <a:r>
              <a:rPr lang="hu-HU" dirty="0" smtClean="0"/>
              <a:t>:</a:t>
            </a:r>
            <a:r>
              <a:rPr lang="hu-HU" baseline="0" dirty="0" smtClean="0"/>
              <a:t> Windows 7. Az </a:t>
            </a:r>
            <a:r>
              <a:rPr lang="hu-HU" baseline="0" dirty="0" err="1" smtClean="0"/>
              <a:t>Eventing</a:t>
            </a:r>
            <a:r>
              <a:rPr lang="hu-HU" baseline="0" dirty="0" smtClean="0"/>
              <a:t> és az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Viewer</a:t>
            </a:r>
            <a:r>
              <a:rPr lang="hu-HU" baseline="0" dirty="0" smtClean="0"/>
              <a:t> fejlődéséről egy jó rövid összefoglaló: </a:t>
            </a:r>
            <a:r>
              <a:rPr lang="hu-HU" dirty="0" smtClean="0">
                <a:hlinkClick r:id="rId3"/>
              </a:rPr>
              <a:t>http://en.wikipedia.org/wiki/Event_Viewer</a:t>
            </a:r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Az </a:t>
            </a:r>
            <a:r>
              <a:rPr lang="hu-HU" baseline="0" dirty="0" err="1" smtClean="0"/>
              <a:t>XPath-t</a:t>
            </a:r>
            <a:r>
              <a:rPr lang="hu-HU" baseline="0" dirty="0" smtClean="0"/>
              <a:t> nem ismerők számára </a:t>
            </a:r>
            <a:r>
              <a:rPr lang="hu-HU" baseline="0" dirty="0" err="1" smtClean="0"/>
              <a:t>highly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recommended</a:t>
            </a:r>
            <a:r>
              <a:rPr lang="hu-HU" baseline="0" dirty="0" smtClean="0"/>
              <a:t> utánanézni (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: </a:t>
            </a:r>
            <a:r>
              <a:rPr lang="hu-HU" dirty="0" smtClean="0">
                <a:hlinkClick r:id="rId4"/>
              </a:rPr>
              <a:t>http://www.w3schools.com/</a:t>
            </a:r>
            <a:r>
              <a:rPr lang="hu-HU" dirty="0" err="1" smtClean="0">
                <a:hlinkClick r:id="rId4"/>
              </a:rPr>
              <a:t>XPath</a:t>
            </a:r>
            <a:r>
              <a:rPr lang="hu-HU" dirty="0" smtClean="0">
                <a:hlinkClick r:id="rId4"/>
              </a:rPr>
              <a:t>/</a:t>
            </a:r>
            <a:r>
              <a:rPr lang="hu-HU" dirty="0" err="1" smtClean="0">
                <a:hlinkClick r:id="rId4"/>
              </a:rPr>
              <a:t>default.asp</a:t>
            </a:r>
            <a:r>
              <a:rPr lang="hu-HU" baseline="0" dirty="0" smtClean="0"/>
              <a:t>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53836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Consolas" pitchFamily="49" charset="0"/>
              </a:rPr>
              <a:t>#</a:t>
            </a:r>
            <a:r>
              <a:rPr lang="hu-HU" b="1" dirty="0" err="1" smtClean="0">
                <a:latin typeface="Consolas" pitchFamily="49" charset="0"/>
              </a:rPr>
              <a:t>kern</a:t>
            </a:r>
            <a:r>
              <a:rPr lang="hu-HU" b="1" dirty="0" smtClean="0">
                <a:latin typeface="Consolas" pitchFamily="49" charset="0"/>
              </a:rPr>
              <a:t>.*                                  	/</a:t>
            </a:r>
            <a:r>
              <a:rPr lang="hu-HU" b="1" dirty="0" err="1" smtClean="0">
                <a:latin typeface="Consolas" pitchFamily="49" charset="0"/>
              </a:rPr>
              <a:t>dev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console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anything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except</a:t>
            </a:r>
            <a:r>
              <a:rPr lang="hu-HU" b="1" dirty="0" smtClean="0">
                <a:latin typeface="Consolas" pitchFamily="49" charset="0"/>
              </a:rPr>
              <a:t> mail) of </a:t>
            </a:r>
            <a:r>
              <a:rPr lang="hu-HU" b="1" dirty="0" err="1" smtClean="0">
                <a:latin typeface="Consolas" pitchFamily="49" charset="0"/>
              </a:rPr>
              <a:t>level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higher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# Don't log </a:t>
            </a:r>
            <a:r>
              <a:rPr lang="hu-HU" b="1" dirty="0" err="1" smtClean="0">
                <a:latin typeface="Consolas" pitchFamily="49" charset="0"/>
              </a:rPr>
              <a:t>private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!</a:t>
            </a: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mail.none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authpriv.none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cron.none</a:t>
            </a:r>
            <a:r>
              <a:rPr lang="hu-HU" b="1" dirty="0" smtClean="0">
                <a:latin typeface="Consolas" pitchFamily="49" charset="0"/>
              </a:rPr>
              <a:t>	/var/log/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The </a:t>
            </a:r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 file has </a:t>
            </a:r>
            <a:r>
              <a:rPr lang="hu-HU" b="1" dirty="0" err="1" smtClean="0">
                <a:latin typeface="Consolas" pitchFamily="49" charset="0"/>
              </a:rPr>
              <a:t>restricted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access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.*                                  /var/log/</a:t>
            </a:r>
            <a:r>
              <a:rPr lang="hu-HU" b="1" dirty="0" err="1" smtClean="0">
                <a:latin typeface="Consolas" pitchFamily="49" charset="0"/>
              </a:rPr>
              <a:t>secure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all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the</a:t>
            </a:r>
            <a:r>
              <a:rPr lang="hu-HU" b="1" dirty="0" smtClean="0">
                <a:latin typeface="Consolas" pitchFamily="49" charset="0"/>
              </a:rPr>
              <a:t> mail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place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mail.*                                      -/var/log/</a:t>
            </a:r>
            <a:r>
              <a:rPr lang="hu-HU" b="1" dirty="0" err="1" smtClean="0">
                <a:latin typeface="Consolas" pitchFamily="49" charset="0"/>
              </a:rPr>
              <a:t>maillog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stuff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.*                                  	/var/log/</a:t>
            </a:r>
            <a:r>
              <a:rPr lang="hu-HU" b="1" dirty="0" err="1" smtClean="0">
                <a:latin typeface="Consolas" pitchFamily="49" charset="0"/>
              </a:rPr>
              <a:t>cron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Everybody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gets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emergency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emerg</a:t>
            </a:r>
            <a:r>
              <a:rPr lang="hu-HU" b="1" dirty="0" smtClean="0">
                <a:latin typeface="Consolas" pitchFamily="49" charset="0"/>
              </a:rPr>
              <a:t>                              	*</a:t>
            </a:r>
          </a:p>
          <a:p>
            <a:endParaRPr lang="hu-HU" b="1" dirty="0" smtClean="0">
              <a:latin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21829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8374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Lásd „</a:t>
            </a:r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” (IBM </a:t>
            </a:r>
            <a:r>
              <a:rPr lang="hu-HU" dirty="0" err="1" smtClean="0"/>
              <a:t>Redbook</a:t>
            </a:r>
            <a:r>
              <a:rPr lang="hu-HU" dirty="0" smtClean="0"/>
              <a:t> SG24-6094):</a:t>
            </a:r>
          </a:p>
          <a:p>
            <a:endParaRPr lang="hu-HU" dirty="0" smtClean="0"/>
          </a:p>
          <a:p>
            <a:r>
              <a:rPr lang="hu-HU" dirty="0" smtClean="0"/>
              <a:t>1.3.2  </a:t>
            </a:r>
            <a:r>
              <a:rPr lang="hu-HU" dirty="0" err="1" smtClean="0"/>
              <a:t>Filtering</a:t>
            </a:r>
            <a:r>
              <a:rPr lang="hu-HU" dirty="0" smtClean="0"/>
              <a:t> and </a:t>
            </a:r>
            <a:r>
              <a:rPr lang="hu-HU" dirty="0" err="1" smtClean="0"/>
              <a:t>forwarding</a:t>
            </a:r>
            <a:endParaRPr lang="hu-HU" dirty="0" smtClean="0"/>
          </a:p>
          <a:p>
            <a:r>
              <a:rPr lang="en-US" dirty="0" smtClean="0"/>
              <a:t>1.3.3  Duplicate detection and throttling</a:t>
            </a:r>
            <a:endParaRPr lang="hu-HU" dirty="0" smtClean="0"/>
          </a:p>
          <a:p>
            <a:r>
              <a:rPr lang="hu-HU" dirty="0" smtClean="0"/>
              <a:t>1.3.4  </a:t>
            </a:r>
            <a:r>
              <a:rPr lang="hu-HU" dirty="0" err="1" smtClean="0"/>
              <a:t>Correlation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Korreláció: ügyeljünk arra, hogy valójában a </a:t>
            </a:r>
            <a:r>
              <a:rPr lang="hu-HU" i="1" dirty="0" smtClean="0"/>
              <a:t>korreláció</a:t>
            </a:r>
            <a:r>
              <a:rPr lang="hu-HU" i="1" baseline="0" dirty="0" smtClean="0"/>
              <a:t> tényének felismerése</a:t>
            </a:r>
            <a:r>
              <a:rPr lang="hu-HU" baseline="0" dirty="0" smtClean="0"/>
              <a:t> és a </a:t>
            </a:r>
            <a:r>
              <a:rPr lang="hu-HU" i="1" baseline="0" dirty="0" smtClean="0"/>
              <a:t>korrelált eseményeken elvégzendő tevékenység</a:t>
            </a:r>
            <a:r>
              <a:rPr lang="hu-HU" baseline="0" dirty="0" smtClean="0"/>
              <a:t> logikailag két egymást követő tevékenység, bár a fenti definíció kissé félrevezető ilyen szempontból.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” beérkezésekor az</a:t>
            </a:r>
            <a:r>
              <a:rPr lang="hu-HU" baseline="0" dirty="0" smtClean="0"/>
              <a:t> eredeti „</a:t>
            </a:r>
            <a:r>
              <a:rPr lang="hu-HU" baseline="0" dirty="0" err="1" smtClean="0"/>
              <a:t>Problem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-et</a:t>
            </a:r>
            <a:r>
              <a:rPr lang="hu-HU" baseline="0" dirty="0" smtClean="0"/>
              <a:t> általában </a:t>
            </a:r>
            <a:r>
              <a:rPr lang="hu-HU" i="1" baseline="0" dirty="0" smtClean="0"/>
              <a:t>lezárjuk</a:t>
            </a:r>
            <a:r>
              <a:rPr lang="hu-HU" baseline="0" dirty="0" smtClean="0"/>
              <a:t>; egyszerűbb esetben töröljük (bár ez sérthet </a:t>
            </a:r>
            <a:r>
              <a:rPr lang="hu-HU" baseline="0" dirty="0" err="1" smtClean="0"/>
              <a:t>auditálhatósági</a:t>
            </a:r>
            <a:r>
              <a:rPr lang="hu-HU" baseline="0" dirty="0" smtClean="0"/>
              <a:t> követelményeket).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Azaz a kontextustól függ, hogy a probléma + törlőesemény korrelációs kapcsolatban lévő eseményeken milyen műveletet végzünk; ennél a korrelációs kapcsolatnál a lezárás és a törlés a jellemző.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Megkülönböztetünk </a:t>
            </a:r>
            <a:r>
              <a:rPr lang="hu-HU" i="1" dirty="0" smtClean="0"/>
              <a:t>elsődleges</a:t>
            </a:r>
            <a:r>
              <a:rPr lang="hu-HU" baseline="0" dirty="0" smtClean="0"/>
              <a:t> eseményeket (</a:t>
            </a:r>
            <a:r>
              <a:rPr lang="hu-HU" baseline="0" dirty="0" err="1" smtClean="0"/>
              <a:t>root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cause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primary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 és szimptóma eseményeket (</a:t>
            </a:r>
            <a:r>
              <a:rPr lang="hu-HU" baseline="0" dirty="0" err="1" smtClean="0"/>
              <a:t>symptom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secondary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). A kiváltó ok korreláció fő célja általában egy „elnyomási” (</a:t>
            </a:r>
            <a:r>
              <a:rPr lang="hu-HU" baseline="0" dirty="0" err="1" smtClean="0"/>
              <a:t>supression</a:t>
            </a:r>
            <a:r>
              <a:rPr lang="hu-HU" baseline="0" dirty="0" smtClean="0"/>
              <a:t>) hierarchia felállítása: általában elég riasztanunk a kiváltó okkal és/vagy a szolgáltatási szintű hibahatással kapcsolatban. A törlőeseményekkel kapcsolatban azonban vigyáznunk kell: egy elsődleges esemény megszűnte nem jelenti egy (az eredeti kontextusban) szimptóma megszűntét is! (Pl. a folyamatot lehet hogy újra kell indítani.)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Btw</a:t>
            </a:r>
            <a:r>
              <a:rPr lang="hu-HU" baseline="0" dirty="0" smtClean="0"/>
              <a:t>. szerencsésebb az elsődleges esemény terminus </a:t>
            </a:r>
            <a:r>
              <a:rPr lang="hu-HU" baseline="0" dirty="0" err="1" smtClean="0"/>
              <a:t>technicus</a:t>
            </a:r>
            <a:r>
              <a:rPr lang="hu-HU" baseline="0" dirty="0" smtClean="0"/>
              <a:t> használata a kiváltó ok helyett.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079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>
                <a:hlinkClick r:id="rId3"/>
              </a:rPr>
              <a:t>http://msdn.microsoft.com/en-us/library/aa382610(VS.85).aspx</a:t>
            </a:r>
          </a:p>
          <a:p>
            <a:pPr lvl="0"/>
            <a:r>
              <a:rPr lang="hu-HU" dirty="0" smtClean="0">
                <a:hlinkClick r:id="rId3"/>
              </a:rPr>
              <a:t>http://en.wikipedia.org/wiki/Event_Viewer</a:t>
            </a:r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4"/>
              </a:rPr>
              <a:t>http://blogs.technet.com/otto/archive/2008/07/08/quick-and-dirty-enterprise-eventing-for-windows.aspx</a:t>
            </a:r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5"/>
              </a:rPr>
              <a:t>http://msdn.microsoft.com/en-us/library/bb756956.aspx</a:t>
            </a:r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6"/>
              </a:rPr>
              <a:t>http://www.dfrws.org/2007/proceedings/p65-schuster.pdf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3"/>
              </a:rPr>
              <a:t>http://en.wikipedia.org/wiki/Syslog</a:t>
            </a:r>
            <a:endParaRPr lang="hu-HU" dirty="0" smtClean="0"/>
          </a:p>
          <a:p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4"/>
              </a:rPr>
              <a:t>http://www.ietf.org/rfc/rfc3164</a:t>
            </a:r>
            <a:endParaRPr lang="hu-HU" dirty="0" smtClean="0"/>
          </a:p>
          <a:p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5"/>
              </a:rPr>
              <a:t>http://www.sans.org/rr/whitepapers/logging/1168.php</a:t>
            </a:r>
            <a:endParaRPr lang="hu-HU" dirty="0" smtClean="0"/>
          </a:p>
          <a:p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6"/>
              </a:rPr>
              <a:t>https://unixlinux.tmit.bme.hu//Naplózás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3"/>
              </a:rPr>
              <a:t>http://www.redbooks.ibm.com/abstracts/sg246094.html?Open</a:t>
            </a:r>
            <a:endParaRPr lang="hu-HU" dirty="0" smtClean="0"/>
          </a:p>
          <a:p>
            <a:endParaRPr lang="hu-HU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>
                <a:hlinkClick r:id="rId4"/>
              </a:rPr>
              <a:t>http://publib.boulder.ibm.com/infocenter/tivihelp/v8r1/topic/com.ibm.netcool_OMNIbus.doc_7.2.1/welcome.htm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ikocsi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rws.org/2007/proceedings/p65-schuster.pdf" TargetMode="External"/><Relationship Id="rId5" Type="http://schemas.openxmlformats.org/officeDocument/2006/relationships/hyperlink" Target="http://msdn.microsoft.com/en-us/library/bb756956.aspx" TargetMode="External"/><Relationship Id="rId4" Type="http://schemas.openxmlformats.org/officeDocument/2006/relationships/hyperlink" Target="http://blogs.technet.com/otto/archive/2008/07/08/quick-and-dirty-enterprise-eventing-for-windows.asp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log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ixlinux.tmit.bme.hu/Napl&#243;z&#225;s" TargetMode="External"/><Relationship Id="rId5" Type="http://schemas.openxmlformats.org/officeDocument/2006/relationships/hyperlink" Target="http://www.sans.org/rr/whitepapers/logging/1168.php" TargetMode="External"/><Relationship Id="rId4" Type="http://schemas.openxmlformats.org/officeDocument/2006/relationships/hyperlink" Target="http://www.ietf.org/rfc/rfc3164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books.ibm.com/abstracts/sg246094.html?Open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b.boulder.ibm.com/infocenter/tivihelp/v8r1/topic/com.ibm.netcool_OMNIbus.doc_7.2.1/welcome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Eseménykezelés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</a:t>
            </a:r>
          </a:p>
          <a:p>
            <a:r>
              <a:rPr lang="hu-HU" sz="2400" dirty="0">
                <a:hlinkClick r:id="rId3"/>
              </a:rPr>
              <a:t>http://mit.bme.hu/~ikocsis</a:t>
            </a:r>
            <a:r>
              <a:rPr lang="hu-HU" sz="2400" dirty="0" smtClean="0">
                <a:hlinkClick r:id="rId3"/>
              </a:rPr>
              <a:t>/</a:t>
            </a:r>
            <a:endParaRPr lang="hu-HU" sz="2400" dirty="0" smtClean="0"/>
          </a:p>
          <a:p>
            <a:endParaRPr lang="hu-HU" sz="2800" dirty="0" smtClean="0"/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egy IT infrastruktúrában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4500570"/>
          <a:ext cx="8858250" cy="188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70760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nyíllal 6"/>
          <p:cNvCxnSpPr/>
          <p:nvPr/>
        </p:nvCxnSpPr>
        <p:spPr>
          <a:xfrm rot="5400000" flipH="1" flipV="1">
            <a:off x="7036611" y="3464719"/>
            <a:ext cx="1357322" cy="85725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 flipH="1" flipV="1">
            <a:off x="6357950" y="3643314"/>
            <a:ext cx="1500198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5400000" flipH="1" flipV="1">
            <a:off x="5965041" y="4250537"/>
            <a:ext cx="642942" cy="158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5400000" flipH="1" flipV="1">
            <a:off x="4179091" y="4107661"/>
            <a:ext cx="71438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2285984" y="3643314"/>
            <a:ext cx="178595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2143108" y="4071942"/>
            <a:ext cx="500066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5036347" y="3464719"/>
            <a:ext cx="1714512" cy="50006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egy IT infrastruktúrában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4500570"/>
          <a:ext cx="8858250" cy="188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70760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nyíllal 6"/>
          <p:cNvCxnSpPr/>
          <p:nvPr/>
        </p:nvCxnSpPr>
        <p:spPr>
          <a:xfrm rot="5400000" flipH="1" flipV="1">
            <a:off x="7036611" y="3464719"/>
            <a:ext cx="1357322" cy="85725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 flipH="1" flipV="1">
            <a:off x="6357950" y="3643314"/>
            <a:ext cx="1500198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5400000" flipH="1" flipV="1">
            <a:off x="5965041" y="4250537"/>
            <a:ext cx="642942" cy="158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5400000" flipH="1" flipV="1">
            <a:off x="4179091" y="4107661"/>
            <a:ext cx="71438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2285984" y="3643314"/>
            <a:ext cx="178595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2143108" y="4071942"/>
            <a:ext cx="500066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5036347" y="3464719"/>
            <a:ext cx="1714512" cy="50006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kerekített téglalap 21"/>
          <p:cNvSpPr/>
          <p:nvPr/>
        </p:nvSpPr>
        <p:spPr>
          <a:xfrm>
            <a:off x="357158" y="4643446"/>
            <a:ext cx="8286808" cy="157163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Komponensek: események naplózása/jelzése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SW platformok: jellemzően van helyi eseménygyűjtés- és kezelés</a:t>
            </a:r>
          </a:p>
        </p:txBody>
      </p:sp>
    </p:spTree>
    <p:extLst>
      <p:ext uri="{BB962C8B-B14F-4D97-AF65-F5344CB8AC3E}">
        <p14:creationId xmlns:p14="http://schemas.microsoft.com/office/powerpoint/2010/main" val="41076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6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45" name="Lekerekített téglalap feliratnak 44"/>
          <p:cNvSpPr/>
          <p:nvPr/>
        </p:nvSpPr>
        <p:spPr>
          <a:xfrm>
            <a:off x="857224" y="1785926"/>
            <a:ext cx="7858180" cy="1285884"/>
          </a:xfrm>
          <a:prstGeom prst="wedgeRoundRectCallout">
            <a:avLst>
              <a:gd name="adj1" fmla="val -26473"/>
              <a:gd name="adj2" fmla="val 11405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Valójában a határok nem ilyen élesek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Ezen a szinten: regisztrálás (osztályozással), továbbítás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SNMP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CIM-XML/  </a:t>
              </a:r>
              <a:r>
                <a:rPr lang="hu-HU" sz="1900" b="1" dirty="0" err="1" smtClean="0">
                  <a:solidFill>
                    <a:srgbClr val="00B050"/>
                  </a:solidFill>
                </a:rPr>
                <a:t>WS-Man</a:t>
              </a:r>
              <a:r>
                <a:rPr lang="hu-HU" sz="1900" b="1" dirty="0" smtClean="0">
                  <a:solidFill>
                    <a:srgbClr val="00B050"/>
                  </a:solidFill>
                </a:rPr>
                <a:t>.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>
                  <a:solidFill>
                    <a:srgbClr val="FF0000"/>
                  </a:solidFill>
                </a:rPr>
                <a:t>JMX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>
                  <a:solidFill>
                    <a:srgbClr val="FF0000"/>
                  </a:solidFill>
                </a:rPr>
                <a:t>syslogd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Windows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Event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Log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MS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Enterprise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Library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log4j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5" name="Csoportba foglalás 36"/>
          <p:cNvGrpSpPr/>
          <p:nvPr/>
        </p:nvGrpSpPr>
        <p:grpSpPr>
          <a:xfrm>
            <a:off x="1785918" y="2643182"/>
            <a:ext cx="5072098" cy="1192722"/>
            <a:chOff x="1785918" y="2643182"/>
            <a:chExt cx="5072098" cy="1192722"/>
          </a:xfrm>
        </p:grpSpPr>
        <p:sp>
          <p:nvSpPr>
            <p:cNvPr id="26" name="Szabadkézi sokszög 25"/>
            <p:cNvSpPr/>
            <p:nvPr/>
          </p:nvSpPr>
          <p:spPr>
            <a:xfrm>
              <a:off x="1785918" y="2643182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Központosított eseménykezelés</a:t>
              </a:r>
              <a:endParaRPr lang="hu-HU" sz="2600" b="1" dirty="0" smtClean="0"/>
            </a:p>
          </p:txBody>
        </p:sp>
        <p:sp>
          <p:nvSpPr>
            <p:cNvPr id="32" name="Felfelé nyíl 31"/>
            <p:cNvSpPr/>
            <p:nvPr/>
          </p:nvSpPr>
          <p:spPr>
            <a:xfrm>
              <a:off x="3857620" y="3214686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37"/>
          <p:cNvGrpSpPr/>
          <p:nvPr/>
        </p:nvGrpSpPr>
        <p:grpSpPr>
          <a:xfrm>
            <a:off x="1785918" y="1285860"/>
            <a:ext cx="5072098" cy="1264160"/>
            <a:chOff x="1785918" y="1285860"/>
            <a:chExt cx="5072098" cy="1264160"/>
          </a:xfrm>
        </p:grpSpPr>
        <p:sp>
          <p:nvSpPr>
            <p:cNvPr id="29" name="Szabadkézi sokszög 28"/>
            <p:cNvSpPr/>
            <p:nvPr/>
          </p:nvSpPr>
          <p:spPr>
            <a:xfrm>
              <a:off x="1785918" y="1285860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Az eseménykezelés mint folyamat</a:t>
              </a:r>
              <a:endParaRPr lang="hu-HU" sz="2600" b="1" dirty="0" smtClean="0"/>
            </a:p>
          </p:txBody>
        </p:sp>
        <p:sp>
          <p:nvSpPr>
            <p:cNvPr id="34" name="Felfelé nyíl 33"/>
            <p:cNvSpPr/>
            <p:nvPr/>
          </p:nvSpPr>
          <p:spPr>
            <a:xfrm>
              <a:off x="3857620" y="1928802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30" name="Lekerekített téglalap feliratnak 29"/>
          <p:cNvSpPr/>
          <p:nvPr/>
        </p:nvSpPr>
        <p:spPr>
          <a:xfrm>
            <a:off x="2500298" y="4071942"/>
            <a:ext cx="6429420" cy="1285884"/>
          </a:xfrm>
          <a:prstGeom prst="wedgeRoundRectCallout">
            <a:avLst>
              <a:gd name="adj1" fmla="val -13308"/>
              <a:gd name="adj2" fmla="val -1233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Adatreprezentáció egységesítése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Feldolgozási logika: jellemző elemi lépések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(Valójában ma már sokszor elosztott)</a:t>
            </a:r>
          </a:p>
        </p:txBody>
      </p:sp>
      <p:sp>
        <p:nvSpPr>
          <p:cNvPr id="31" name="Lekerekített téglalap feliratnak 30"/>
          <p:cNvSpPr/>
          <p:nvPr/>
        </p:nvSpPr>
        <p:spPr>
          <a:xfrm>
            <a:off x="7143768" y="2143116"/>
            <a:ext cx="857256" cy="428628"/>
          </a:xfrm>
          <a:prstGeom prst="wedgeRoundRectCallout">
            <a:avLst>
              <a:gd name="adj1" fmla="val -125242"/>
              <a:gd name="adj2" fmla="val -13653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hu-HU" sz="2400" dirty="0" smtClean="0">
                <a:solidFill>
                  <a:schemeClr val="bg1"/>
                </a:solidFill>
              </a:rPr>
              <a:t>ITIL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Windows Event Log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Központosított helyi eseménynaplózás</a:t>
            </a:r>
          </a:p>
          <a:p>
            <a:pPr lvl="1"/>
            <a:r>
              <a:rPr lang="hu-HU" dirty="0" smtClean="0"/>
              <a:t>Az eredeti NT óta (1993)</a:t>
            </a:r>
          </a:p>
          <a:p>
            <a:r>
              <a:rPr lang="hu-HU" dirty="0" smtClean="0"/>
              <a:t>Eredetileg három „log”</a:t>
            </a:r>
          </a:p>
          <a:p>
            <a:pPr lvl="1"/>
            <a:r>
              <a:rPr lang="hu-HU" dirty="0" smtClean="0"/>
              <a:t>System</a:t>
            </a:r>
          </a:p>
          <a:p>
            <a:pPr lvl="1"/>
            <a:r>
              <a:rPr lang="hu-HU" dirty="0" err="1" smtClean="0"/>
              <a:t>Application</a:t>
            </a:r>
            <a:endParaRPr lang="hu-HU" dirty="0" smtClean="0"/>
          </a:p>
          <a:p>
            <a:pPr lvl="1"/>
            <a:r>
              <a:rPr lang="hu-HU" dirty="0" err="1" smtClean="0"/>
              <a:t>Security</a:t>
            </a:r>
            <a:endParaRPr lang="hu-HU" dirty="0" smtClean="0"/>
          </a:p>
          <a:p>
            <a:r>
              <a:rPr lang="hu-HU" dirty="0" smtClean="0"/>
              <a:t>Háttérben: naplóállományok (NT 6-ig: ~300 MB </a:t>
            </a:r>
            <a:r>
              <a:rPr lang="hu-HU" dirty="0" err="1" smtClean="0"/>
              <a:t>max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: MMC </a:t>
            </a:r>
            <a:r>
              <a:rPr lang="hu-HU" dirty="0" err="1" smtClean="0"/>
              <a:t>snap-in</a:t>
            </a:r>
            <a:endParaRPr lang="hu-HU" dirty="0" smtClean="0"/>
          </a:p>
          <a:p>
            <a:r>
              <a:rPr lang="hu-HU" dirty="0" smtClean="0"/>
              <a:t>Vista &amp; Server 2008 - újraírt eseménykezelő architektúra: „Windows </a:t>
            </a:r>
            <a:r>
              <a:rPr lang="hu-HU" dirty="0" err="1" smtClean="0"/>
              <a:t>Event</a:t>
            </a:r>
            <a:r>
              <a:rPr lang="hu-HU" dirty="0" smtClean="0"/>
              <a:t> Log” (</a:t>
            </a:r>
            <a:r>
              <a:rPr lang="hu-HU" dirty="0" err="1" smtClean="0"/>
              <a:t>Eventing</a:t>
            </a:r>
            <a:r>
              <a:rPr lang="hu-HU" dirty="0" smtClean="0"/>
              <a:t> 6.0)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események néhány tulajdonsága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Source</a:t>
            </a:r>
            <a:r>
              <a:rPr lang="hu-HU" dirty="0" smtClean="0"/>
              <a:t>: a jelző program/komponens/driver…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ID</a:t>
            </a:r>
          </a:p>
          <a:p>
            <a:r>
              <a:rPr lang="hu-HU" dirty="0" err="1" smtClean="0"/>
              <a:t>Level</a:t>
            </a:r>
            <a:r>
              <a:rPr lang="hu-HU" dirty="0" smtClean="0"/>
              <a:t> (nem sec. log)</a:t>
            </a:r>
          </a:p>
          <a:p>
            <a:pPr lvl="1"/>
            <a:r>
              <a:rPr lang="hu-HU" dirty="0" err="1" smtClean="0"/>
              <a:t>Information</a:t>
            </a:r>
            <a:endParaRPr lang="hu-HU" dirty="0" smtClean="0"/>
          </a:p>
          <a:p>
            <a:pPr lvl="1"/>
            <a:r>
              <a:rPr lang="hu-HU" dirty="0" err="1" smtClean="0"/>
              <a:t>Warning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endParaRPr lang="hu-HU" dirty="0" smtClean="0"/>
          </a:p>
          <a:p>
            <a:pPr lvl="1"/>
            <a:r>
              <a:rPr lang="hu-HU" dirty="0" err="1" smtClean="0"/>
              <a:t>Critical</a:t>
            </a:r>
            <a:endParaRPr lang="hu-HU" dirty="0" smtClean="0"/>
          </a:p>
          <a:p>
            <a:r>
              <a:rPr lang="hu-HU" dirty="0" err="1" smtClean="0"/>
              <a:t>User</a:t>
            </a:r>
            <a:r>
              <a:rPr lang="hu-HU" dirty="0" smtClean="0"/>
              <a:t>: „akinek a nevében az esemény történt”</a:t>
            </a:r>
          </a:p>
          <a:p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: életciklus-azonosító (pl. </a:t>
            </a:r>
            <a:r>
              <a:rPr lang="hu-HU" dirty="0" err="1" smtClean="0"/>
              <a:t>init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Provider</a:t>
            </a:r>
            <a:r>
              <a:rPr lang="hu-HU" dirty="0" smtClean="0"/>
              <a:t> vagy taszk szintű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Indítás, ismerkedés</a:t>
            </a:r>
          </a:p>
          <a:p>
            <a:r>
              <a:rPr lang="hu-HU" dirty="0" smtClean="0"/>
              <a:t>Néhány konkrét esemény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Custom</a:t>
            </a:r>
            <a:r>
              <a:rPr lang="hu-HU" dirty="0" smtClean="0"/>
              <a:t> </a:t>
            </a:r>
            <a:r>
              <a:rPr lang="hu-HU" dirty="0" err="1" smtClean="0"/>
              <a:t>View</a:t>
            </a:r>
            <a:endParaRPr lang="hu-HU" dirty="0" smtClean="0"/>
          </a:p>
          <a:p>
            <a:pPr lvl="1"/>
            <a:r>
              <a:rPr lang="hu-HU" dirty="0" smtClean="0"/>
              <a:t>Mi ott az az XML fül?</a:t>
            </a:r>
          </a:p>
          <a:p>
            <a:pPr lvl="1"/>
            <a:r>
              <a:rPr lang="hu-HU" dirty="0" smtClean="0"/>
              <a:t>Szűrés </a:t>
            </a:r>
            <a:r>
              <a:rPr lang="hu-HU" dirty="0" err="1" smtClean="0"/>
              <a:t>Xpath-szal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XML log formátum</a:t>
            </a:r>
          </a:p>
          <a:p>
            <a:pPr lvl="1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Schema</a:t>
            </a:r>
            <a:r>
              <a:rPr lang="hu-HU" dirty="0" smtClean="0"/>
              <a:t>, szűrés: </a:t>
            </a:r>
            <a:r>
              <a:rPr lang="hu-HU" dirty="0" err="1" smtClean="0"/>
              <a:t>XPath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Főbb fogalmak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Consumers</a:t>
            </a:r>
            <a:r>
              <a:rPr lang="hu-HU" dirty="0" smtClean="0"/>
              <a:t>” („</a:t>
            </a:r>
            <a:r>
              <a:rPr lang="hu-HU" dirty="0" err="1" smtClean="0"/>
              <a:t>subscribers</a:t>
            </a:r>
            <a:r>
              <a:rPr lang="hu-HU" dirty="0" smtClean="0"/>
              <a:t>” +„</a:t>
            </a:r>
            <a:r>
              <a:rPr lang="hu-HU" dirty="0" err="1" smtClean="0"/>
              <a:t>readers</a:t>
            </a:r>
            <a:r>
              <a:rPr lang="hu-HU" dirty="0" smtClean="0"/>
              <a:t>”)</a:t>
            </a:r>
          </a:p>
          <a:p>
            <a:pPr lvl="2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, Windows </a:t>
            </a:r>
            <a:r>
              <a:rPr lang="hu-HU" dirty="0" err="1" smtClean="0"/>
              <a:t>Event</a:t>
            </a:r>
            <a:r>
              <a:rPr lang="hu-HU" dirty="0" smtClean="0"/>
              <a:t> Log SDK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Producers</a:t>
            </a:r>
            <a:r>
              <a:rPr lang="hu-HU" dirty="0" smtClean="0"/>
              <a:t>”</a:t>
            </a:r>
          </a:p>
          <a:p>
            <a:pPr lvl="2"/>
            <a:r>
              <a:rPr lang="hu-HU" dirty="0" smtClean="0"/>
              <a:t>Tipikusan: alkalmazások, szolgáltatások, meghajtók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Provider-ek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classic</a:t>
            </a:r>
            <a:r>
              <a:rPr lang="hu-HU" dirty="0" smtClean="0"/>
              <a:t>”: MOF alapú típusdeklarációk (</a:t>
            </a:r>
            <a:r>
              <a:rPr lang="hu-HU" dirty="0" err="1" smtClean="0"/>
              <a:t>root</a:t>
            </a:r>
            <a:r>
              <a:rPr lang="hu-HU" dirty="0" smtClean="0"/>
              <a:t>/</a:t>
            </a:r>
            <a:r>
              <a:rPr lang="hu-HU" dirty="0" err="1" smtClean="0"/>
              <a:t>wmi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manifest-based</a:t>
            </a:r>
            <a:r>
              <a:rPr lang="hu-HU" dirty="0" smtClean="0"/>
              <a:t>”: XML </a:t>
            </a:r>
            <a:r>
              <a:rPr lang="hu-HU" dirty="0" err="1" smtClean="0"/>
              <a:t>instrumentációs</a:t>
            </a:r>
            <a:r>
              <a:rPr lang="hu-HU" dirty="0" smtClean="0"/>
              <a:t> </a:t>
            </a:r>
            <a:r>
              <a:rPr lang="hu-HU" dirty="0" err="1" smtClean="0"/>
              <a:t>manifest</a:t>
            </a:r>
            <a:r>
              <a:rPr lang="hu-HU" dirty="0" smtClean="0"/>
              <a:t> a binárisban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Parancssori eszköz: </a:t>
            </a:r>
            <a:r>
              <a:rPr lang="hu-HU" dirty="0" err="1" smtClean="0"/>
              <a:t>wevtutil.exe</a:t>
            </a:r>
            <a:endParaRPr lang="hu-HU" dirty="0" smtClean="0"/>
          </a:p>
          <a:p>
            <a:pPr lvl="1"/>
            <a:r>
              <a:rPr lang="hu-HU" dirty="0" err="1" smtClean="0"/>
              <a:t>wevtutil</a:t>
            </a:r>
            <a:r>
              <a:rPr lang="hu-HU" dirty="0" smtClean="0"/>
              <a:t> </a:t>
            </a:r>
            <a:r>
              <a:rPr lang="hu-HU" dirty="0" err="1" smtClean="0"/>
              <a:t>gp</a:t>
            </a:r>
            <a:r>
              <a:rPr lang="hu-HU" dirty="0" smtClean="0"/>
              <a:t> </a:t>
            </a:r>
            <a:r>
              <a:rPr lang="hu-HU" dirty="0" err="1" smtClean="0"/>
              <a:t>Microsoft-Windows-Winlogon</a:t>
            </a:r>
            <a:r>
              <a:rPr lang="hu-HU" dirty="0" smtClean="0"/>
              <a:t> /</a:t>
            </a:r>
            <a:r>
              <a:rPr lang="hu-HU" dirty="0" err="1" smtClean="0"/>
              <a:t>ge</a:t>
            </a:r>
            <a:r>
              <a:rPr lang="hu-HU" dirty="0" smtClean="0"/>
              <a:t> /</a:t>
            </a:r>
            <a:r>
              <a:rPr lang="hu-HU" dirty="0" err="1" smtClean="0"/>
              <a:t>gm</a:t>
            </a:r>
            <a:endParaRPr lang="hu-HU" dirty="0" smtClean="0"/>
          </a:p>
        </p:txBody>
      </p:sp>
      <p:sp>
        <p:nvSpPr>
          <p:cNvPr id="4" name="Lekerekített téglalap 3"/>
          <p:cNvSpPr/>
          <p:nvPr/>
        </p:nvSpPr>
        <p:spPr>
          <a:xfrm>
            <a:off x="4788024" y="908720"/>
            <a:ext cx="4170226" cy="130355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További alapfogalmak: következő 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2790" y="1441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sp>
        <p:nvSpPr>
          <p:cNvPr id="19" name="Lekerekített téglalap feliratnak 18"/>
          <p:cNvSpPr/>
          <p:nvPr/>
        </p:nvSpPr>
        <p:spPr>
          <a:xfrm>
            <a:off x="2357422" y="1000108"/>
            <a:ext cx="1143008" cy="642942"/>
          </a:xfrm>
          <a:prstGeom prst="wedgeRoundRectCallout">
            <a:avLst>
              <a:gd name="adj1" fmla="val -63760"/>
              <a:gd name="adj2" fmla="val 8479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Esemény-továbbítás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988084"/>
            <a:ext cx="6519867" cy="446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42844" y="857232"/>
            <a:ext cx="8858312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Lásd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Subscriptions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dirty="0" err="1" smtClean="0">
                <a:sym typeface="Wingdings" pitchFamily="2" charset="2"/>
              </a:rPr>
              <a:t>WS-Eventing</a:t>
            </a:r>
            <a:r>
              <a:rPr lang="hu-HU" sz="3200" dirty="0" smtClean="0"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célgépeken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WinRM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kell (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WS-Man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77614" y="5685188"/>
            <a:ext cx="8786874" cy="76814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„Nehézsúlyú” eseménykezeléshez azért több kell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syslogd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syslogd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Történelmi okokból a de-facto szabvány napló- kiszolgáló </a:t>
            </a:r>
            <a:r>
              <a:rPr lang="hu-HU" dirty="0" err="1" smtClean="0"/>
              <a:t>UNIX-okon</a:t>
            </a:r>
            <a:r>
              <a:rPr lang="hu-HU" dirty="0" smtClean="0"/>
              <a:t> és GNU/</a:t>
            </a:r>
            <a:r>
              <a:rPr lang="hu-HU" dirty="0" err="1" smtClean="0"/>
              <a:t>Linux-on</a:t>
            </a:r>
            <a:endParaRPr lang="hu-HU" dirty="0" smtClean="0"/>
          </a:p>
          <a:p>
            <a:pPr lvl="1"/>
            <a:r>
              <a:rPr lang="hu-HU" dirty="0" smtClean="0"/>
              <a:t>kernel üzeneteknek Linuxon (lehet) külön </a:t>
            </a:r>
            <a:r>
              <a:rPr lang="hu-HU" dirty="0" err="1" smtClean="0"/>
              <a:t>klogd</a:t>
            </a:r>
            <a:endParaRPr lang="hu-HU" dirty="0" smtClean="0"/>
          </a:p>
          <a:p>
            <a:pPr lvl="1"/>
            <a:r>
              <a:rPr lang="hu-HU" dirty="0" smtClean="0"/>
              <a:t>„Adatmodell” és protokoll: RFC 3164 (2001!)</a:t>
            </a:r>
          </a:p>
          <a:p>
            <a:r>
              <a:rPr lang="hu-HU" dirty="0" smtClean="0"/>
              <a:t>Démon, mely tud figyelni:</a:t>
            </a:r>
          </a:p>
          <a:p>
            <a:pPr lvl="1"/>
            <a:r>
              <a:rPr lang="hu-HU" dirty="0" smtClean="0"/>
              <a:t>Unix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socket-en</a:t>
            </a:r>
            <a:r>
              <a:rPr lang="hu-HU" dirty="0" smtClean="0"/>
              <a:t> (helyi IPC </a:t>
            </a:r>
            <a:r>
              <a:rPr lang="hu-HU" dirty="0" err="1" smtClean="0"/>
              <a:t>socket</a:t>
            </a:r>
            <a:r>
              <a:rPr lang="hu-HU" dirty="0" smtClean="0"/>
              <a:t>; /</a:t>
            </a:r>
            <a:r>
              <a:rPr lang="hu-HU" dirty="0" err="1" smtClean="0"/>
              <a:t>dev</a:t>
            </a:r>
            <a:r>
              <a:rPr lang="hu-HU" dirty="0" smtClean="0"/>
              <a:t>/log)</a:t>
            </a:r>
          </a:p>
          <a:p>
            <a:pPr lvl="1"/>
            <a:r>
              <a:rPr lang="hu-HU" dirty="0" smtClean="0"/>
              <a:t>UDP </a:t>
            </a:r>
            <a:r>
              <a:rPr lang="hu-HU" dirty="0" err="1" smtClean="0"/>
              <a:t>porton</a:t>
            </a:r>
            <a:r>
              <a:rPr lang="hu-HU" dirty="0" smtClean="0"/>
              <a:t> (514-es port)</a:t>
            </a:r>
          </a:p>
          <a:p>
            <a:r>
              <a:rPr lang="hu-HU" dirty="0" smtClean="0"/>
              <a:t>Egy üzenet javasolt felépítése:</a:t>
            </a:r>
          </a:p>
          <a:p>
            <a:pPr lvl="1">
              <a:buNone/>
            </a:pPr>
            <a:endParaRPr lang="hu-HU" sz="800" dirty="0" smtClean="0"/>
          </a:p>
          <a:p>
            <a:pPr lvl="1" algn="ctr">
              <a:buNone/>
            </a:pPr>
            <a:r>
              <a:rPr lang="hu-HU" sz="4000" dirty="0" smtClean="0"/>
              <a:t>PRI HEADER MSG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9764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syslogd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Történelmi okokból a de-facto szabvány napló- kiszolgáló </a:t>
            </a:r>
            <a:r>
              <a:rPr lang="hu-HU" dirty="0" err="1" smtClean="0"/>
              <a:t>UNIX-okon</a:t>
            </a:r>
            <a:r>
              <a:rPr lang="hu-HU" dirty="0" smtClean="0"/>
              <a:t> és GNU/</a:t>
            </a:r>
            <a:r>
              <a:rPr lang="hu-HU" dirty="0" err="1" smtClean="0"/>
              <a:t>Linux-on</a:t>
            </a:r>
            <a:endParaRPr lang="hu-HU" dirty="0" smtClean="0"/>
          </a:p>
          <a:p>
            <a:pPr lvl="1"/>
            <a:r>
              <a:rPr lang="hu-HU" dirty="0" smtClean="0"/>
              <a:t>kernel üzeneteknek Linuxon (lehet) külön </a:t>
            </a:r>
            <a:r>
              <a:rPr lang="hu-HU" dirty="0" err="1" smtClean="0"/>
              <a:t>klogd</a:t>
            </a:r>
            <a:endParaRPr lang="hu-HU" dirty="0" smtClean="0"/>
          </a:p>
          <a:p>
            <a:pPr lvl="1"/>
            <a:r>
              <a:rPr lang="hu-HU" dirty="0" smtClean="0"/>
              <a:t>„Adatmodell” és protokoll: RFC 3164 (2001!)</a:t>
            </a:r>
          </a:p>
          <a:p>
            <a:r>
              <a:rPr lang="hu-HU" dirty="0" smtClean="0"/>
              <a:t>Démon, mely tud figyelni:</a:t>
            </a:r>
          </a:p>
          <a:p>
            <a:pPr lvl="1"/>
            <a:r>
              <a:rPr lang="hu-HU" dirty="0" smtClean="0"/>
              <a:t>Unix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socket-en</a:t>
            </a:r>
            <a:r>
              <a:rPr lang="hu-HU" dirty="0" smtClean="0"/>
              <a:t> (helyi IPC </a:t>
            </a:r>
            <a:r>
              <a:rPr lang="hu-HU" dirty="0" err="1" smtClean="0"/>
              <a:t>socket</a:t>
            </a:r>
            <a:r>
              <a:rPr lang="hu-HU" dirty="0" smtClean="0"/>
              <a:t>; /</a:t>
            </a:r>
            <a:r>
              <a:rPr lang="hu-HU" dirty="0" err="1" smtClean="0"/>
              <a:t>dev</a:t>
            </a:r>
            <a:r>
              <a:rPr lang="hu-HU" dirty="0" smtClean="0"/>
              <a:t>/log)</a:t>
            </a:r>
          </a:p>
          <a:p>
            <a:pPr lvl="1"/>
            <a:r>
              <a:rPr lang="hu-HU" dirty="0" smtClean="0"/>
              <a:t>UDP </a:t>
            </a:r>
            <a:r>
              <a:rPr lang="hu-HU" dirty="0" err="1" smtClean="0"/>
              <a:t>porton</a:t>
            </a:r>
            <a:r>
              <a:rPr lang="hu-HU" dirty="0" smtClean="0"/>
              <a:t> (514-es port)</a:t>
            </a:r>
          </a:p>
          <a:p>
            <a:r>
              <a:rPr lang="hu-HU" dirty="0" smtClean="0"/>
              <a:t>Egy üzenet javasolt felépítése:</a:t>
            </a:r>
          </a:p>
          <a:p>
            <a:pPr lvl="1">
              <a:buNone/>
            </a:pPr>
            <a:endParaRPr lang="hu-HU" sz="800" dirty="0" smtClean="0"/>
          </a:p>
          <a:p>
            <a:pPr lvl="1" algn="ctr">
              <a:buNone/>
            </a:pPr>
            <a:r>
              <a:rPr lang="hu-HU" sz="4000" dirty="0" smtClean="0"/>
              <a:t>PRI HEADER MSG</a:t>
            </a:r>
            <a:endParaRPr lang="hu-HU" sz="4000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642910" y="3214686"/>
            <a:ext cx="2643206" cy="1143008"/>
          </a:xfrm>
          <a:prstGeom prst="wedgeRoundRectCallout">
            <a:avLst>
              <a:gd name="adj1" fmla="val 44074"/>
              <a:gd name="adj2" fmla="val 14090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8*„</a:t>
            </a:r>
            <a:r>
              <a:rPr lang="hu-HU" sz="2400" dirty="0" err="1" smtClean="0">
                <a:solidFill>
                  <a:schemeClr val="bg1"/>
                </a:solidFill>
              </a:rPr>
              <a:t>facility</a:t>
            </a:r>
            <a:r>
              <a:rPr lang="hu-HU" sz="2400" dirty="0" smtClean="0">
                <a:solidFill>
                  <a:schemeClr val="bg1"/>
                </a:solidFill>
              </a:rPr>
              <a:t>” + „</a:t>
            </a:r>
            <a:r>
              <a:rPr lang="hu-HU" sz="2400" dirty="0" err="1" smtClean="0">
                <a:solidFill>
                  <a:schemeClr val="bg1"/>
                </a:solidFill>
              </a:rPr>
              <a:t>severity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3214678" y="2428868"/>
            <a:ext cx="2643206" cy="1143008"/>
          </a:xfrm>
          <a:prstGeom prst="wedgeRoundRectCallout">
            <a:avLst>
              <a:gd name="adj1" fmla="val -10395"/>
              <a:gd name="adj2" fmla="val 2081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Időbélyeg és </a:t>
            </a:r>
            <a:r>
              <a:rPr lang="hu-HU" sz="2400" dirty="0" err="1" smtClean="0">
                <a:solidFill>
                  <a:schemeClr val="bg1"/>
                </a:solidFill>
              </a:rPr>
              <a:t>hosztnév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5929322" y="3286124"/>
            <a:ext cx="2643206" cy="1143008"/>
          </a:xfrm>
          <a:prstGeom prst="wedgeRoundRectCallout">
            <a:avLst>
              <a:gd name="adj1" fmla="val -46461"/>
              <a:gd name="adj2" fmla="val 13749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Program/folyamat neve és tartalom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facility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0</a:t>
            </a:r>
            <a:r>
              <a:rPr lang="hu-HU" dirty="0" smtClean="0"/>
              <a:t>:</a:t>
            </a:r>
            <a:r>
              <a:rPr lang="en-US" dirty="0" smtClean="0"/>
              <a:t> kernel messages </a:t>
            </a:r>
            <a:endParaRPr lang="hu-HU" dirty="0" smtClean="0"/>
          </a:p>
          <a:p>
            <a:r>
              <a:rPr lang="en-US" dirty="0" smtClean="0"/>
              <a:t>1</a:t>
            </a:r>
            <a:r>
              <a:rPr lang="hu-HU" dirty="0" smtClean="0"/>
              <a:t>:</a:t>
            </a:r>
            <a:r>
              <a:rPr lang="en-US" dirty="0" smtClean="0"/>
              <a:t> user-level messages </a:t>
            </a:r>
            <a:endParaRPr lang="hu-HU" dirty="0" smtClean="0"/>
          </a:p>
          <a:p>
            <a:r>
              <a:rPr lang="en-US" dirty="0" smtClean="0"/>
              <a:t>2</a:t>
            </a:r>
            <a:r>
              <a:rPr lang="hu-HU" dirty="0" smtClean="0"/>
              <a:t>:</a:t>
            </a:r>
            <a:r>
              <a:rPr lang="en-US" dirty="0" smtClean="0"/>
              <a:t> mail system </a:t>
            </a:r>
            <a:endParaRPr lang="hu-HU" dirty="0" smtClean="0"/>
          </a:p>
          <a:p>
            <a:r>
              <a:rPr lang="en-US" dirty="0" smtClean="0"/>
              <a:t>3</a:t>
            </a:r>
            <a:r>
              <a:rPr lang="hu-HU" dirty="0" smtClean="0"/>
              <a:t>:</a:t>
            </a:r>
            <a:r>
              <a:rPr lang="en-US" dirty="0" smtClean="0"/>
              <a:t> system daemons </a:t>
            </a:r>
            <a:endParaRPr lang="hu-HU" dirty="0" smtClean="0"/>
          </a:p>
          <a:p>
            <a:r>
              <a:rPr lang="en-US" dirty="0" smtClean="0"/>
              <a:t>4</a:t>
            </a:r>
            <a:r>
              <a:rPr lang="hu-HU" dirty="0" smtClean="0"/>
              <a:t>:</a:t>
            </a:r>
            <a:r>
              <a:rPr lang="en-US" dirty="0" smtClean="0"/>
              <a:t> security/authorization messages</a:t>
            </a:r>
            <a:endParaRPr lang="hu-HU" dirty="0" smtClean="0"/>
          </a:p>
          <a:p>
            <a:r>
              <a:rPr lang="hu-HU" dirty="0" smtClean="0"/>
              <a:t>5: </a:t>
            </a:r>
            <a:r>
              <a:rPr lang="hu-HU" dirty="0" err="1" smtClean="0"/>
              <a:t>messages</a:t>
            </a:r>
            <a:r>
              <a:rPr lang="hu-HU" dirty="0" smtClean="0"/>
              <a:t> </a:t>
            </a:r>
            <a:r>
              <a:rPr lang="hu-HU" dirty="0" err="1" smtClean="0"/>
              <a:t>generated</a:t>
            </a:r>
            <a:r>
              <a:rPr lang="hu-HU" dirty="0" smtClean="0"/>
              <a:t> </a:t>
            </a:r>
            <a:r>
              <a:rPr lang="hu-HU" dirty="0" err="1" smtClean="0"/>
              <a:t>internally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</a:t>
            </a:r>
          </a:p>
          <a:p>
            <a:r>
              <a:rPr lang="hu-HU" dirty="0" smtClean="0"/>
              <a:t>6: line printer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7: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8: UUCP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9: </a:t>
            </a:r>
            <a:r>
              <a:rPr lang="hu-HU" dirty="0" err="1" smtClean="0"/>
              <a:t>clock</a:t>
            </a:r>
            <a:r>
              <a:rPr lang="hu-HU" dirty="0" smtClean="0"/>
              <a:t>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10: </a:t>
            </a:r>
            <a:r>
              <a:rPr lang="hu-HU" dirty="0" err="1" smtClean="0"/>
              <a:t>security</a:t>
            </a:r>
            <a:r>
              <a:rPr lang="hu-HU" dirty="0" smtClean="0"/>
              <a:t>/</a:t>
            </a:r>
            <a:r>
              <a:rPr lang="hu-HU" dirty="0" err="1" smtClean="0"/>
              <a:t>authorization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r>
              <a:rPr lang="hu-HU" dirty="0" smtClean="0"/>
              <a:t> (</a:t>
            </a:r>
            <a:r>
              <a:rPr lang="hu-HU" dirty="0" err="1" smtClean="0"/>
              <a:t>note</a:t>
            </a:r>
            <a:r>
              <a:rPr lang="hu-HU" dirty="0" smtClean="0"/>
              <a:t> 1) </a:t>
            </a:r>
          </a:p>
          <a:p>
            <a:r>
              <a:rPr lang="hu-HU" dirty="0" smtClean="0"/>
              <a:t>11: FTP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786150" y="857232"/>
            <a:ext cx="5357850" cy="164307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…23-ig. Figyelem: az egyes implementációk sokszor  nem felelnek meg ennek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severity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0 - </a:t>
            </a:r>
            <a:r>
              <a:rPr lang="hu-HU" dirty="0" err="1" smtClean="0"/>
              <a:t>Emergency</a:t>
            </a:r>
            <a:r>
              <a:rPr lang="hu-HU" dirty="0" smtClean="0"/>
              <a:t>: </a:t>
            </a:r>
            <a:r>
              <a:rPr lang="hu-HU" dirty="0" err="1" smtClean="0"/>
              <a:t>system</a:t>
            </a:r>
            <a:r>
              <a:rPr lang="hu-HU" dirty="0" smtClean="0"/>
              <a:t> is </a:t>
            </a:r>
            <a:r>
              <a:rPr lang="hu-HU" dirty="0" err="1" smtClean="0"/>
              <a:t>unusable</a:t>
            </a:r>
            <a:endParaRPr lang="hu-HU" dirty="0" smtClean="0"/>
          </a:p>
          <a:p>
            <a:r>
              <a:rPr lang="hu-HU" dirty="0" smtClean="0"/>
              <a:t>1 - </a:t>
            </a:r>
            <a:r>
              <a:rPr lang="hu-HU" dirty="0" err="1" smtClean="0"/>
              <a:t>Alert</a:t>
            </a:r>
            <a:r>
              <a:rPr lang="hu-HU" dirty="0" smtClean="0"/>
              <a:t>: </a:t>
            </a:r>
            <a:r>
              <a:rPr lang="hu-HU" dirty="0" err="1" smtClean="0"/>
              <a:t>action</a:t>
            </a:r>
            <a:r>
              <a:rPr lang="hu-HU" dirty="0" smtClean="0"/>
              <a:t> must be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endParaRPr lang="hu-HU" dirty="0" smtClean="0"/>
          </a:p>
          <a:p>
            <a:r>
              <a:rPr lang="hu-HU" dirty="0" smtClean="0"/>
              <a:t>2 - </a:t>
            </a:r>
            <a:r>
              <a:rPr lang="hu-HU" dirty="0" err="1" smtClean="0"/>
              <a:t>Critical</a:t>
            </a:r>
            <a:r>
              <a:rPr lang="hu-HU" dirty="0" smtClean="0"/>
              <a:t>: </a:t>
            </a:r>
            <a:r>
              <a:rPr lang="hu-HU" dirty="0" err="1" smtClean="0"/>
              <a:t>critical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3 - </a:t>
            </a:r>
            <a:r>
              <a:rPr lang="hu-HU" dirty="0" err="1" smtClean="0"/>
              <a:t>Error</a:t>
            </a:r>
            <a:r>
              <a:rPr lang="hu-HU" dirty="0" smtClean="0"/>
              <a:t>: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4 - </a:t>
            </a:r>
            <a:r>
              <a:rPr lang="hu-HU" dirty="0" err="1" smtClean="0"/>
              <a:t>Warning</a:t>
            </a:r>
            <a:r>
              <a:rPr lang="hu-HU" dirty="0" smtClean="0"/>
              <a:t>: </a:t>
            </a:r>
            <a:r>
              <a:rPr lang="hu-HU" dirty="0" err="1" smtClean="0"/>
              <a:t>warning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5 - </a:t>
            </a:r>
            <a:r>
              <a:rPr lang="hu-HU" dirty="0" err="1" smtClean="0"/>
              <a:t>Notice</a:t>
            </a:r>
            <a:r>
              <a:rPr lang="hu-HU" dirty="0" smtClean="0"/>
              <a:t>: </a:t>
            </a:r>
            <a:r>
              <a:rPr lang="hu-HU" dirty="0" err="1" smtClean="0"/>
              <a:t>normal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condition</a:t>
            </a:r>
            <a:endParaRPr lang="hu-HU" dirty="0" smtClean="0"/>
          </a:p>
          <a:p>
            <a:r>
              <a:rPr lang="hu-HU" dirty="0" smtClean="0"/>
              <a:t>6 - </a:t>
            </a:r>
            <a:r>
              <a:rPr lang="hu-HU" dirty="0" err="1" smtClean="0"/>
              <a:t>Informational</a:t>
            </a:r>
            <a:r>
              <a:rPr lang="hu-HU" dirty="0" smtClean="0"/>
              <a:t>: </a:t>
            </a:r>
            <a:r>
              <a:rPr lang="hu-HU" dirty="0" err="1" smtClean="0"/>
              <a:t>informational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 smtClean="0"/>
          </a:p>
          <a:p>
            <a:r>
              <a:rPr lang="hu-HU" dirty="0" smtClean="0"/>
              <a:t>7 - </a:t>
            </a:r>
            <a:r>
              <a:rPr lang="hu-HU" dirty="0" err="1" smtClean="0"/>
              <a:t>Debug</a:t>
            </a:r>
            <a:r>
              <a:rPr lang="hu-HU" dirty="0" smtClean="0"/>
              <a:t>: </a:t>
            </a:r>
            <a:r>
              <a:rPr lang="hu-HU" dirty="0" err="1" smtClean="0"/>
              <a:t>debug-level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syslog.conf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857232"/>
            <a:ext cx="7909538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#</a:t>
            </a:r>
            <a:r>
              <a:rPr lang="hu-HU" b="1" dirty="0" err="1" smtClean="0">
                <a:latin typeface="Consolas" pitchFamily="49" charset="0"/>
              </a:rPr>
              <a:t>kern</a:t>
            </a:r>
            <a:r>
              <a:rPr lang="hu-HU" b="1" dirty="0" smtClean="0">
                <a:latin typeface="Consolas" pitchFamily="49" charset="0"/>
              </a:rPr>
              <a:t>.*                                  	/</a:t>
            </a:r>
            <a:r>
              <a:rPr lang="hu-HU" b="1" dirty="0" err="1" smtClean="0">
                <a:latin typeface="Consolas" pitchFamily="49" charset="0"/>
              </a:rPr>
              <a:t>dev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console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anything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except</a:t>
            </a:r>
            <a:r>
              <a:rPr lang="hu-HU" b="1" dirty="0" smtClean="0">
                <a:latin typeface="Consolas" pitchFamily="49" charset="0"/>
              </a:rPr>
              <a:t> mail) of </a:t>
            </a:r>
            <a:r>
              <a:rPr lang="hu-HU" b="1" dirty="0" err="1" smtClean="0">
                <a:latin typeface="Consolas" pitchFamily="49" charset="0"/>
              </a:rPr>
              <a:t>level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higher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Don't</a:t>
            </a:r>
            <a:r>
              <a:rPr lang="hu-HU" b="1" dirty="0" smtClean="0">
                <a:latin typeface="Consolas" pitchFamily="49" charset="0"/>
              </a:rPr>
              <a:t> log </a:t>
            </a:r>
            <a:r>
              <a:rPr lang="hu-HU" b="1" dirty="0" err="1" smtClean="0">
                <a:latin typeface="Consolas" pitchFamily="49" charset="0"/>
              </a:rPr>
              <a:t>private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!</a:t>
            </a: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mail.none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authpriv.none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cron.none</a:t>
            </a:r>
            <a:r>
              <a:rPr lang="hu-HU" b="1" dirty="0" smtClean="0">
                <a:latin typeface="Consolas" pitchFamily="49" charset="0"/>
              </a:rPr>
              <a:t>	/var/log/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The </a:t>
            </a:r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 file has </a:t>
            </a:r>
            <a:r>
              <a:rPr lang="hu-HU" b="1" dirty="0" err="1" smtClean="0">
                <a:latin typeface="Consolas" pitchFamily="49" charset="0"/>
              </a:rPr>
              <a:t>restricted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access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.*                                  /var/log/</a:t>
            </a:r>
            <a:r>
              <a:rPr lang="hu-HU" b="1" dirty="0" err="1" smtClean="0">
                <a:latin typeface="Consolas" pitchFamily="49" charset="0"/>
              </a:rPr>
              <a:t>secure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all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the</a:t>
            </a:r>
            <a:r>
              <a:rPr lang="hu-HU" b="1" dirty="0" smtClean="0">
                <a:latin typeface="Consolas" pitchFamily="49" charset="0"/>
              </a:rPr>
              <a:t> mail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place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mail.*                                      -/var/log/</a:t>
            </a:r>
            <a:r>
              <a:rPr lang="hu-HU" b="1" dirty="0" err="1" smtClean="0">
                <a:latin typeface="Consolas" pitchFamily="49" charset="0"/>
              </a:rPr>
              <a:t>maillog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stuff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.*                                  	/var/log/</a:t>
            </a:r>
            <a:r>
              <a:rPr lang="hu-HU" b="1" dirty="0" err="1" smtClean="0">
                <a:latin typeface="Consolas" pitchFamily="49" charset="0"/>
              </a:rPr>
              <a:t>cron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Everybody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gets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emergency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emerg</a:t>
            </a:r>
            <a:r>
              <a:rPr lang="hu-HU" b="1" dirty="0" smtClean="0">
                <a:latin typeface="Consolas" pitchFamily="49" charset="0"/>
              </a:rPr>
              <a:t>                              	*</a:t>
            </a:r>
          </a:p>
          <a:p>
            <a:endParaRPr lang="hu-HU" b="1" dirty="0">
              <a:latin typeface="Consolas" pitchFamily="49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71472" y="928670"/>
            <a:ext cx="2643206" cy="221457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file</a:t>
            </a: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udp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named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pipe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terminál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/var/log/</a:t>
            </a:r>
            <a:r>
              <a:rPr lang="hu-HU" dirty="0" err="1" smtClean="0"/>
              <a:t>secure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4282" y="1387508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Mar  8 06:15:32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11 14:56:51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closed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</a:t>
            </a:r>
            <a:r>
              <a:rPr lang="hu-HU" b="1" dirty="0" err="1" smtClean="0">
                <a:latin typeface="Consolas" pitchFamily="49" charset="0"/>
              </a:rPr>
              <a:t>auth</a:t>
            </a:r>
            <a:r>
              <a:rPr lang="hu-HU" b="1" dirty="0" smtClean="0">
                <a:latin typeface="Consolas" pitchFamily="49" charset="0"/>
              </a:rPr>
              <a:t>):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failure</a:t>
            </a:r>
            <a:r>
              <a:rPr lang="hu-HU" b="1" dirty="0" smtClean="0">
                <a:latin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</a:rPr>
              <a:t>logname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 </a:t>
            </a:r>
            <a:r>
              <a:rPr lang="hu-HU" b="1" dirty="0" err="1" smtClean="0">
                <a:latin typeface="Consolas" pitchFamily="49" charset="0"/>
              </a:rPr>
              <a:t>euid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tty</a:t>
            </a:r>
            <a:r>
              <a:rPr lang="hu-HU" b="1" dirty="0" smtClean="0">
                <a:latin typeface="Consolas" pitchFamily="49" charset="0"/>
              </a:rPr>
              <a:t>=: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ruser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rhost</a:t>
            </a:r>
            <a:r>
              <a:rPr lang="hu-HU" b="1" dirty="0" smtClean="0">
                <a:latin typeface="Consolas" pitchFamily="49" charset="0"/>
              </a:rPr>
              <a:t>= 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ikocsis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14:57:09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[7566]: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updated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 file `/var/</a:t>
            </a:r>
            <a:r>
              <a:rPr lang="hu-HU" b="1" dirty="0" err="1" smtClean="0">
                <a:latin typeface="Consolas" pitchFamily="49" charset="0"/>
              </a:rPr>
              <a:t>run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sudo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unknown</a:t>
            </a:r>
            <a:r>
              <a:rPr lang="hu-HU" b="1" dirty="0" smtClean="0">
                <a:latin typeface="Consolas" pitchFamily="49" charset="0"/>
              </a:rPr>
              <a:t>'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[7569]: </a:t>
            </a:r>
            <a:r>
              <a:rPr lang="hu-HU" b="1" dirty="0" err="1" smtClean="0">
                <a:latin typeface="Consolas" pitchFamily="49" charset="0"/>
              </a:rPr>
              <a:t>running</a:t>
            </a:r>
            <a:r>
              <a:rPr lang="hu-HU" b="1" dirty="0" smtClean="0">
                <a:latin typeface="Consolas" pitchFamily="49" charset="0"/>
              </a:rPr>
              <a:t> '/</a:t>
            </a:r>
            <a:r>
              <a:rPr lang="hu-HU" b="1" dirty="0" err="1" smtClean="0">
                <a:latin typeface="Consolas" pitchFamily="49" charset="0"/>
              </a:rPr>
              <a:t>usr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sbin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' </a:t>
            </a:r>
            <a:r>
              <a:rPr lang="hu-HU" b="1" dirty="0" err="1" smtClean="0">
                <a:latin typeface="Consolas" pitchFamily="49" charset="0"/>
              </a:rPr>
              <a:t>with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privileges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behalf</a:t>
            </a:r>
            <a:r>
              <a:rPr lang="hu-HU" b="1" dirty="0" smtClean="0">
                <a:latin typeface="Consolas" pitchFamily="49" charset="0"/>
              </a:rPr>
              <a:t> of '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'</a:t>
            </a:r>
            <a:endParaRPr lang="hu-HU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syslog.conf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logger</a:t>
            </a:r>
            <a:r>
              <a:rPr lang="hu-HU" dirty="0" smtClean="0"/>
              <a:t> –p cron.1 „Hello </a:t>
            </a:r>
            <a:r>
              <a:rPr lang="hu-HU" dirty="0" err="1" smtClean="0"/>
              <a:t>world</a:t>
            </a:r>
            <a:r>
              <a:rPr lang="hu-HU" dirty="0" smtClean="0"/>
              <a:t>”</a:t>
            </a:r>
          </a:p>
          <a:p>
            <a:endParaRPr lang="hu-HU" dirty="0" smtClean="0"/>
          </a:p>
          <a:p>
            <a:r>
              <a:rPr lang="hu-HU" dirty="0" err="1" smtClean="0"/>
              <a:t>tail</a:t>
            </a:r>
            <a:r>
              <a:rPr lang="hu-HU" dirty="0" smtClean="0"/>
              <a:t> /var/log/</a:t>
            </a:r>
            <a:r>
              <a:rPr lang="hu-HU" dirty="0" err="1" smtClean="0"/>
              <a:t>cron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Syslogd</a:t>
            </a:r>
            <a:r>
              <a:rPr lang="hu-HU" dirty="0" smtClean="0"/>
              <a:t> + </a:t>
            </a:r>
            <a:r>
              <a:rPr lang="hu-HU" dirty="0" err="1" smtClean="0"/>
              <a:t>logger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probléma a </a:t>
            </a:r>
            <a:r>
              <a:rPr lang="hu-HU" dirty="0" err="1" smtClean="0"/>
              <a:t>syslog-gal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Inkompatibilis megvalósítások</a:t>
            </a:r>
          </a:p>
          <a:p>
            <a:r>
              <a:rPr lang="hu-HU" dirty="0" smtClean="0"/>
              <a:t>Csak </a:t>
            </a:r>
            <a:r>
              <a:rPr lang="hu-HU" dirty="0" err="1" smtClean="0"/>
              <a:t>facility</a:t>
            </a:r>
            <a:r>
              <a:rPr lang="hu-HU" dirty="0" smtClean="0"/>
              <a:t> és </a:t>
            </a:r>
            <a:r>
              <a:rPr lang="hu-HU" dirty="0" err="1" smtClean="0"/>
              <a:t>severity</a:t>
            </a:r>
            <a:r>
              <a:rPr lang="hu-HU" dirty="0" smtClean="0"/>
              <a:t> alapján válogatás</a:t>
            </a:r>
          </a:p>
          <a:p>
            <a:pPr lvl="1"/>
            <a:r>
              <a:rPr lang="hu-HU" dirty="0" smtClean="0"/>
              <a:t>Démonok?</a:t>
            </a:r>
          </a:p>
          <a:p>
            <a:r>
              <a:rPr lang="hu-HU" dirty="0" smtClean="0"/>
              <a:t>Rossz dátumformátum</a:t>
            </a:r>
          </a:p>
          <a:p>
            <a:r>
              <a:rPr lang="hu-HU" dirty="0" smtClean="0"/>
              <a:t>UDP!</a:t>
            </a:r>
          </a:p>
          <a:p>
            <a:r>
              <a:rPr lang="hu-HU" dirty="0" smtClean="0"/>
              <a:t>Max. 1024 byte</a:t>
            </a:r>
          </a:p>
          <a:p>
            <a:r>
              <a:rPr lang="hu-HU" dirty="0" smtClean="0"/>
              <a:t>Általában </a:t>
            </a:r>
            <a:r>
              <a:rPr lang="hu-HU" dirty="0" err="1" smtClean="0"/>
              <a:t>root-ként</a:t>
            </a:r>
            <a:r>
              <a:rPr lang="hu-HU" dirty="0" smtClean="0"/>
              <a:t> fut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644008" y="2348880"/>
            <a:ext cx="4357148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Viszont valamennyire „közös nevező”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14282" y="6068817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Felhasznált forrás: https://unixlinux.tmit.bme.hu/Naplózás</a:t>
            </a:r>
          </a:p>
          <a:p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463324" y="4305636"/>
            <a:ext cx="4645180" cy="157163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Egyébként: mi van a saját naplót használó alkalmazásokkal?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857760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grpSp>
        <p:nvGrpSpPr>
          <p:cNvPr id="15" name="Csoportba foglalás 14"/>
          <p:cNvGrpSpPr/>
          <p:nvPr/>
        </p:nvGrpSpPr>
        <p:grpSpPr>
          <a:xfrm>
            <a:off x="928662" y="1214422"/>
            <a:ext cx="2000264" cy="2264292"/>
            <a:chOff x="928662" y="1214422"/>
            <a:chExt cx="2000264" cy="2264292"/>
          </a:xfrm>
        </p:grpSpPr>
        <p:sp>
          <p:nvSpPr>
            <p:cNvPr id="7" name="Lekerekített téglalap 6"/>
            <p:cNvSpPr/>
            <p:nvPr/>
          </p:nvSpPr>
          <p:spPr>
            <a:xfrm>
              <a:off x="928662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Szolgáltatás UP </a:t>
              </a:r>
              <a:r>
                <a:rPr lang="hu-HU" sz="2400" dirty="0" smtClean="0">
                  <a:solidFill>
                    <a:schemeClr val="bg1"/>
                  </a:solidFill>
                  <a:sym typeface="Wingdings" pitchFamily="2" charset="2"/>
                </a:rPr>
                <a:t> DOWN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Jobbra nyíl 10"/>
            <p:cNvSpPr/>
            <p:nvPr/>
          </p:nvSpPr>
          <p:spPr>
            <a:xfrm rot="16200000">
              <a:off x="2003377" y="2854351"/>
              <a:ext cx="76409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3000364" y="1214422"/>
            <a:ext cx="2000264" cy="3286148"/>
            <a:chOff x="3000364" y="1214422"/>
            <a:chExt cx="2000264" cy="3286148"/>
          </a:xfrm>
        </p:grpSpPr>
        <p:sp>
          <p:nvSpPr>
            <p:cNvPr id="9" name="Lekerekített téglalap 8"/>
            <p:cNvSpPr/>
            <p:nvPr/>
          </p:nvSpPr>
          <p:spPr>
            <a:xfrm>
              <a:off x="3000364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Log: hibakódok az alkalmazás-szervertől</a:t>
              </a:r>
            </a:p>
          </p:txBody>
        </p:sp>
        <p:sp>
          <p:nvSpPr>
            <p:cNvPr id="12" name="Jobbra nyíl 11"/>
            <p:cNvSpPr/>
            <p:nvPr/>
          </p:nvSpPr>
          <p:spPr>
            <a:xfrm rot="16200000">
              <a:off x="3707027" y="3365279"/>
              <a:ext cx="178595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5072066" y="1214422"/>
            <a:ext cx="2000264" cy="3143272"/>
            <a:chOff x="5072066" y="1214422"/>
            <a:chExt cx="2000264" cy="3143272"/>
          </a:xfrm>
        </p:grpSpPr>
        <p:sp>
          <p:nvSpPr>
            <p:cNvPr id="10" name="Lekerekített téglalap 9"/>
            <p:cNvSpPr/>
            <p:nvPr/>
          </p:nvSpPr>
          <p:spPr>
            <a:xfrm>
              <a:off x="507206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Windows: a szolgáltatás fut</a:t>
              </a:r>
            </a:p>
          </p:txBody>
        </p:sp>
        <p:sp>
          <p:nvSpPr>
            <p:cNvPr id="13" name="Jobbra nyíl 12"/>
            <p:cNvSpPr/>
            <p:nvPr/>
          </p:nvSpPr>
          <p:spPr>
            <a:xfrm rot="16200000">
              <a:off x="5421539" y="3293841"/>
              <a:ext cx="164307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7143736" y="1214422"/>
            <a:ext cx="2000264" cy="2214578"/>
            <a:chOff x="7143736" y="1214422"/>
            <a:chExt cx="2000264" cy="2214578"/>
          </a:xfrm>
        </p:grpSpPr>
        <p:sp>
          <p:nvSpPr>
            <p:cNvPr id="8" name="Lekerekített téglalap 7"/>
            <p:cNvSpPr/>
            <p:nvPr/>
          </p:nvSpPr>
          <p:spPr>
            <a:xfrm>
              <a:off x="714373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Monitorozás: lecsökkent terhelés</a:t>
              </a:r>
            </a:p>
          </p:txBody>
        </p:sp>
        <p:sp>
          <p:nvSpPr>
            <p:cNvPr id="14" name="Jobbra nyíl 13"/>
            <p:cNvSpPr/>
            <p:nvPr/>
          </p:nvSpPr>
          <p:spPr>
            <a:xfrm rot="16200000">
              <a:off x="8029026" y="2829494"/>
              <a:ext cx="71438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dirty="0" smtClean="0">
                <a:solidFill>
                  <a:srgbClr val="F8F8F8"/>
                </a:solidFill>
                <a:latin typeface="+mj-lt"/>
                <a:ea typeface="+mj-ea"/>
                <a:cs typeface="+mj-cs"/>
              </a:rPr>
              <a:t>Eseménykezelés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Esemény-feldolgozás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Események gyűjtése és (fél)automatikus feldolgozása rendszerfelügyeleti szoftverekkel</a:t>
            </a:r>
          </a:p>
          <a:p>
            <a:r>
              <a:rPr lang="hu-HU" dirty="0" smtClean="0"/>
              <a:t>Eseményforrások és </a:t>
            </a:r>
            <a:r>
              <a:rPr lang="hu-HU" dirty="0" err="1" smtClean="0"/>
              <a:t>eseményfeldolgozók</a:t>
            </a:r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Feldolgozók: </a:t>
            </a:r>
            <a:r>
              <a:rPr lang="hu-HU" dirty="0" err="1" smtClean="0">
                <a:sym typeface="Wingdings" pitchFamily="2" charset="2"/>
              </a:rPr>
              <a:t>e</a:t>
            </a:r>
            <a:r>
              <a:rPr lang="hu-HU" dirty="0" err="1" smtClean="0"/>
              <a:t>seményfeldolgozási</a:t>
            </a:r>
            <a:r>
              <a:rPr lang="hu-HU" dirty="0" smtClean="0"/>
              <a:t> hierarchia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5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15272" y="5287528"/>
            <a:ext cx="1073918" cy="1201446"/>
          </a:xfrm>
          <a:prstGeom prst="rect">
            <a:avLst/>
          </a:prstGeom>
          <a:noFill/>
        </p:spPr>
      </p:pic>
      <p:pic>
        <p:nvPicPr>
          <p:cNvPr id="5122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3768" y="4358834"/>
            <a:ext cx="1500186" cy="1500186"/>
          </a:xfrm>
          <a:prstGeom prst="rect">
            <a:avLst/>
          </a:prstGeom>
          <a:noFill/>
        </p:spPr>
      </p:pic>
      <p:pic>
        <p:nvPicPr>
          <p:cNvPr id="5123" name="Picture 3" descr="C:\Users\ikocsis\AppData\Local\Microsoft\Windows\Temporary Internet Files\Content.IE5\7JT3QNT4\MCj043487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573016"/>
            <a:ext cx="1428609" cy="1428609"/>
          </a:xfrm>
          <a:prstGeom prst="rect">
            <a:avLst/>
          </a:prstGeom>
          <a:noFill/>
        </p:spPr>
      </p:pic>
      <p:pic>
        <p:nvPicPr>
          <p:cNvPr id="5126" name="Picture 6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368657"/>
            <a:ext cx="1500198" cy="1561813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285720" y="3825731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SNMP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857356" y="4215958"/>
            <a:ext cx="909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ágens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786182" y="5859032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pic>
        <p:nvPicPr>
          <p:cNvPr id="14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1288" y="4358834"/>
            <a:ext cx="1500186" cy="1500186"/>
          </a:xfrm>
          <a:prstGeom prst="rect">
            <a:avLst/>
          </a:prstGeom>
          <a:noFill/>
        </p:spPr>
      </p:pic>
      <p:sp>
        <p:nvSpPr>
          <p:cNvPr id="15" name="Szövegdoboz 14"/>
          <p:cNvSpPr txBox="1"/>
          <p:nvPr/>
        </p:nvSpPr>
        <p:spPr>
          <a:xfrm>
            <a:off x="6858016" y="3787330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cxnSp>
        <p:nvCxnSpPr>
          <p:cNvPr id="16" name="Egyenes összekötő nyíllal 15"/>
          <p:cNvCxnSpPr>
            <a:stCxn id="11" idx="3"/>
            <a:endCxn id="12" idx="1"/>
          </p:cNvCxnSpPr>
          <p:nvPr/>
        </p:nvCxnSpPr>
        <p:spPr>
          <a:xfrm>
            <a:off x="1231813" y="4056564"/>
            <a:ext cx="625543" cy="3902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2" idx="2"/>
            <a:endCxn id="5122" idx="1"/>
          </p:cNvCxnSpPr>
          <p:nvPr/>
        </p:nvCxnSpPr>
        <p:spPr>
          <a:xfrm rot="16200000" flipH="1">
            <a:off x="2582376" y="4407535"/>
            <a:ext cx="431304" cy="97148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500562" y="4930338"/>
            <a:ext cx="357190" cy="28582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endCxn id="14" idx="1"/>
          </p:cNvCxnSpPr>
          <p:nvPr/>
        </p:nvCxnSpPr>
        <p:spPr>
          <a:xfrm flipV="1">
            <a:off x="4572000" y="5108927"/>
            <a:ext cx="1569288" cy="392915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0800000" flipV="1">
            <a:off x="4643438" y="5001776"/>
            <a:ext cx="366714" cy="276152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7358082" y="4858901"/>
            <a:ext cx="571504" cy="4286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Kép 1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3042953"/>
            <a:ext cx="2000264" cy="125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ekerekített téglalap 20"/>
          <p:cNvSpPr/>
          <p:nvPr/>
        </p:nvSpPr>
        <p:spPr>
          <a:xfrm>
            <a:off x="5502908" y="5661248"/>
            <a:ext cx="3641092" cy="112647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folyamat-vetület az idén kimarad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Eseményfolyam + állapotok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7224" y="494349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#42</a:t>
            </a:r>
          </a:p>
        </p:txBody>
      </p:sp>
      <p:sp>
        <p:nvSpPr>
          <p:cNvPr id="5" name="Téglalap 4"/>
          <p:cNvSpPr/>
          <p:nvPr/>
        </p:nvSpPr>
        <p:spPr>
          <a:xfrm>
            <a:off x="857224" y="4429132"/>
            <a:ext cx="1785950" cy="48577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#43</a:t>
            </a:r>
          </a:p>
        </p:txBody>
      </p:sp>
      <p:sp>
        <p:nvSpPr>
          <p:cNvPr id="6" name="Téglalap 5"/>
          <p:cNvSpPr/>
          <p:nvPr/>
        </p:nvSpPr>
        <p:spPr>
          <a:xfrm>
            <a:off x="857224" y="3929066"/>
            <a:ext cx="1785950" cy="4857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#44</a:t>
            </a:r>
          </a:p>
        </p:txBody>
      </p:sp>
      <p:sp>
        <p:nvSpPr>
          <p:cNvPr id="7" name="Téglalap 6"/>
          <p:cNvSpPr/>
          <p:nvPr/>
        </p:nvSpPr>
        <p:spPr>
          <a:xfrm>
            <a:off x="857224" y="3443294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Téglalap 7"/>
          <p:cNvSpPr/>
          <p:nvPr/>
        </p:nvSpPr>
        <p:spPr>
          <a:xfrm>
            <a:off x="857224" y="2943228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#45</a:t>
            </a:r>
          </a:p>
        </p:txBody>
      </p:sp>
      <p:sp>
        <p:nvSpPr>
          <p:cNvPr id="9" name="Téglalap 8"/>
          <p:cNvSpPr/>
          <p:nvPr/>
        </p:nvSpPr>
        <p:spPr>
          <a:xfrm>
            <a:off x="857224" y="244316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#46</a:t>
            </a:r>
          </a:p>
        </p:txBody>
      </p:sp>
      <p:sp>
        <p:nvSpPr>
          <p:cNvPr id="10" name="Felfelé nyíl 9"/>
          <p:cNvSpPr/>
          <p:nvPr/>
        </p:nvSpPr>
        <p:spPr>
          <a:xfrm rot="10800000">
            <a:off x="1357290" y="1714488"/>
            <a:ext cx="714380" cy="621218"/>
          </a:xfrm>
          <a:prstGeom prst="upArrow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00034" y="928670"/>
            <a:ext cx="2428892" cy="485772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„Eseményfolyam”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 err="1" smtClean="0">
                <a:solidFill>
                  <a:schemeClr val="tx1"/>
                </a:solidFill>
              </a:rPr>
              <a:t>event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stream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143240" y="2357430"/>
            <a:ext cx="5786478" cy="3357586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Loggolás</a:t>
            </a:r>
            <a:r>
              <a:rPr lang="hu-HU" dirty="0" smtClean="0"/>
              <a:t>: az események </a:t>
            </a:r>
            <a:r>
              <a:rPr lang="hu-HU" dirty="0" err="1" smtClean="0"/>
              <a:t>immutábilisak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Eseményfeldolgozás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alert</a:t>
            </a:r>
            <a:r>
              <a:rPr lang="hu-HU" dirty="0" smtClean="0"/>
              <a:t>” szemantika (</a:t>
            </a:r>
            <a:r>
              <a:rPr lang="hu-HU" dirty="0" smtClean="0">
                <a:sym typeface="Wingdings" pitchFamily="2" charset="2"/>
              </a:rPr>
              <a:t> megszűnhet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módosítható állapot/tulajdonságok</a:t>
            </a:r>
          </a:p>
          <a:p>
            <a:pPr lvl="2"/>
            <a:r>
              <a:rPr lang="hu-HU" dirty="0" smtClean="0"/>
              <a:t>lezárás, szelektív törlés, „elnyomás”…</a:t>
            </a:r>
          </a:p>
          <a:p>
            <a:pPr lvl="1"/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>
            <a:off x="857224" y="5443558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4139952" y="836712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Alternatív modell: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„esemény-felhő”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Szűrés (</a:t>
            </a:r>
            <a:r>
              <a:rPr lang="hu-HU" dirty="0" err="1" smtClean="0"/>
              <a:t>filtering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Erőforrás-kímélés: mind humán, mind IT</a:t>
            </a:r>
          </a:p>
          <a:p>
            <a:r>
              <a:rPr lang="hu-HU" dirty="0" smtClean="0"/>
              <a:t>Továbbítás (</a:t>
            </a:r>
            <a:r>
              <a:rPr lang="hu-HU" dirty="0" err="1" smtClean="0"/>
              <a:t>forwarding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„Lassítás” (</a:t>
            </a:r>
            <a:r>
              <a:rPr lang="hu-HU" dirty="0" err="1" smtClean="0"/>
              <a:t>throttling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Túl magas CPU használat csak akkor érdekes, ha sokáig fennáll</a:t>
            </a:r>
          </a:p>
          <a:p>
            <a:r>
              <a:rPr lang="hu-HU" dirty="0" smtClean="0"/>
              <a:t>Duplikátumok detektálása (</a:t>
            </a:r>
            <a:r>
              <a:rPr lang="hu-HU" dirty="0" err="1" smtClean="0"/>
              <a:t>duplicate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Ugyanaz többször (esetleg több forrásból)</a:t>
            </a:r>
          </a:p>
          <a:p>
            <a:r>
              <a:rPr lang="hu-HU" dirty="0" smtClean="0"/>
              <a:t>Elévültetés</a:t>
            </a:r>
          </a:p>
          <a:p>
            <a:r>
              <a:rPr lang="hu-HU" dirty="0" smtClean="0"/>
              <a:t>Korreláció: azonos probléma által generált / azonos erőforrásra vonatkozó események együttes kezelése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probléma- és törlőesemény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762254" cy="4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28860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929322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071802" y="2786058"/>
            <a:ext cx="2286016" cy="612648"/>
          </a:xfrm>
          <a:prstGeom prst="wedgeRoundRectCallout">
            <a:avLst>
              <a:gd name="adj1" fmla="val -64288"/>
              <a:gd name="adj2" fmla="val 8461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Törlőesemény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3929058" y="2214554"/>
            <a:ext cx="785818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995936" y="3357562"/>
            <a:ext cx="4752528" cy="1357322"/>
          </a:xfrm>
          <a:prstGeom prst="wedgeRoundRectCallout">
            <a:avLst>
              <a:gd name="adj1" fmla="val -42516"/>
              <a:gd name="adj2" fmla="val -1048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Nem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deduplikáció</a:t>
            </a:r>
            <a:r>
              <a:rPr lang="hu-HU" sz="2400" dirty="0" smtClean="0">
                <a:solidFill>
                  <a:schemeClr val="bg1"/>
                </a:solidFill>
              </a:rPr>
              <a:t>, korreláció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feldolgozási logika bonyolultabb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„Kiváltó ok” (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err="1" smtClean="0"/>
              <a:t>cause</a:t>
            </a:r>
            <a:r>
              <a:rPr lang="hu-HU" dirty="0" smtClean="0"/>
              <a:t>) korreláció</a:t>
            </a:r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85794"/>
            <a:ext cx="6429385" cy="489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Csoportba foglalás 5"/>
          <p:cNvGrpSpPr/>
          <p:nvPr/>
        </p:nvGrpSpPr>
        <p:grpSpPr>
          <a:xfrm>
            <a:off x="285720" y="1628800"/>
            <a:ext cx="8286808" cy="5098318"/>
            <a:chOff x="285720" y="2071678"/>
            <a:chExt cx="8286808" cy="5098318"/>
          </a:xfrm>
        </p:grpSpPr>
        <p:sp>
          <p:nvSpPr>
            <p:cNvPr id="7" name="Téglalap 6"/>
            <p:cNvSpPr/>
            <p:nvPr/>
          </p:nvSpPr>
          <p:spPr>
            <a:xfrm>
              <a:off x="4071934" y="2071678"/>
              <a:ext cx="928694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ekerekített téglalap 7"/>
            <p:cNvSpPr/>
            <p:nvPr/>
          </p:nvSpPr>
          <p:spPr>
            <a:xfrm>
              <a:off x="285720" y="5598360"/>
              <a:ext cx="8286808" cy="1571636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Általában elnyomás (</a:t>
              </a:r>
              <a:r>
                <a:rPr lang="hu-HU" sz="3200" b="1" dirty="0" err="1" smtClean="0">
                  <a:solidFill>
                    <a:schemeClr val="bg1"/>
                  </a:solidFill>
                </a:rPr>
                <a:t>supression</a:t>
              </a:r>
              <a:r>
                <a:rPr lang="hu-HU" sz="3200" b="1" dirty="0" smtClean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Legtöbbször topológia-alapú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(fizikai + telepítési + szolgáltatásfüggőségi)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flood</a:t>
            </a:r>
            <a:r>
              <a:rPr lang="hu-HU" dirty="0" smtClean="0"/>
              <a:t>”</a:t>
            </a:r>
            <a:endParaRPr lang="hu-HU" dirty="0"/>
          </a:p>
        </p:txBody>
      </p:sp>
      <p:pic>
        <p:nvPicPr>
          <p:cNvPr id="1026" name="Picture 2" descr="C:\Users\KOCSIS~1\AppData\Local\Temp\notes3D1788\nagios-aler-fl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6838950" cy="4371975"/>
          </a:xfrm>
          <a:prstGeom prst="rect">
            <a:avLst/>
          </a:prstGeom>
          <a:noFill/>
        </p:spPr>
      </p:pic>
      <p:sp>
        <p:nvSpPr>
          <p:cNvPr id="6" name="Lekerekített téglalap 5"/>
          <p:cNvSpPr/>
          <p:nvPr/>
        </p:nvSpPr>
        <p:spPr>
          <a:xfrm>
            <a:off x="2771800" y="4725144"/>
            <a:ext cx="6225936" cy="157391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Ok: </a:t>
            </a:r>
            <a:r>
              <a:rPr lang="hu-HU" sz="3200" b="1" dirty="0" err="1" smtClean="0">
                <a:solidFill>
                  <a:schemeClr val="bg1"/>
                </a:solidFill>
              </a:rPr>
              <a:t>switch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reboot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Megjegyzés: az email több szempontból sem tökéletes 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 List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77" y="857232"/>
            <a:ext cx="8549203" cy="534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5720" y="1428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pic>
        <p:nvPicPr>
          <p:cNvPr id="3076" name="Picture 4" descr="C:\Users\ikocsis\AppData\Local\Microsoft\Windows\Temporary Internet Files\Content.IE5\3DEFU4DS\MCj043388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000504"/>
            <a:ext cx="1643074" cy="1643074"/>
          </a:xfrm>
          <a:prstGeom prst="rect">
            <a:avLst/>
          </a:prstGeom>
          <a:noFill/>
        </p:spPr>
      </p:pic>
      <p:sp>
        <p:nvSpPr>
          <p:cNvPr id="22" name="Lekerekített téglalap feliratnak 21"/>
          <p:cNvSpPr/>
          <p:nvPr/>
        </p:nvSpPr>
        <p:spPr>
          <a:xfrm>
            <a:off x="2357422" y="1000108"/>
            <a:ext cx="6357982" cy="1500198"/>
          </a:xfrm>
          <a:prstGeom prst="wedgeRoundRectCallout">
            <a:avLst>
              <a:gd name="adj1" fmla="val -59107"/>
              <a:gd name="adj2" fmla="val 157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Az események széleskörű figyelése elengedhetetlen; igaz, sok egyidejű esemény intelligens feldolgozása nehéz.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214282" y="5572140"/>
            <a:ext cx="5929354" cy="85725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Naplózás ≠ eseménykezelés!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esemény-eszkaláció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108" y="1285860"/>
            <a:ext cx="8704172" cy="447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kerekített téglalap 3"/>
          <p:cNvSpPr/>
          <p:nvPr/>
        </p:nvSpPr>
        <p:spPr>
          <a:xfrm>
            <a:off x="428596" y="5715016"/>
            <a:ext cx="8286808" cy="78581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Az esemény súlyossága változik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50072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Esemény-eszkaláció</a:t>
            </a:r>
          </a:p>
          <a:p>
            <a:pPr lvl="1"/>
            <a:r>
              <a:rPr lang="hu-HU" dirty="0" smtClean="0"/>
              <a:t>Kiválthatja időzítés és</a:t>
            </a:r>
          </a:p>
          <a:p>
            <a:pPr lvl="1"/>
            <a:r>
              <a:rPr lang="hu-HU" dirty="0" smtClean="0"/>
              <a:t>a probléma üzleti hatása is.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Események állapotváltásának szinkronizálása feldolgozók között</a:t>
            </a:r>
          </a:p>
          <a:p>
            <a:endParaRPr lang="hu-HU" dirty="0" smtClean="0"/>
          </a:p>
          <a:p>
            <a:r>
              <a:rPr lang="hu-HU" dirty="0" smtClean="0"/>
              <a:t>Megfelelő személyzet értesítése (</a:t>
            </a:r>
            <a:r>
              <a:rPr lang="hu-HU" dirty="0" err="1" smtClean="0"/>
              <a:t>notification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Átvezetés a hibabélyeg-kezelő rendszerbe (</a:t>
            </a:r>
            <a:r>
              <a:rPr lang="hu-HU" dirty="0" err="1" smtClean="0"/>
              <a:t>trouble</a:t>
            </a:r>
            <a:r>
              <a:rPr lang="hu-HU" dirty="0" smtClean="0"/>
              <a:t> </a:t>
            </a:r>
            <a:r>
              <a:rPr lang="hu-HU" dirty="0" err="1" smtClean="0"/>
              <a:t>ticketing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Célvezérelt eseménykezelés?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Adott rengeteg </a:t>
            </a:r>
            <a:r>
              <a:rPr lang="hu-HU" dirty="0" err="1" smtClean="0"/>
              <a:t>eseményforrrás</a:t>
            </a:r>
            <a:endParaRPr lang="hu-HU" dirty="0" smtClean="0"/>
          </a:p>
          <a:p>
            <a:pPr lvl="1"/>
            <a:r>
              <a:rPr lang="hu-HU" dirty="0" smtClean="0"/>
              <a:t>Naplók, monitorozás, platform eseménykezelők, …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egy </a:t>
            </a:r>
            <a:r>
              <a:rPr lang="hu-HU" dirty="0" err="1" smtClean="0"/>
              <a:t>eseményfeldolgozó</a:t>
            </a:r>
            <a:r>
              <a:rPr lang="hu-HU" dirty="0" smtClean="0"/>
              <a:t> eszköz</a:t>
            </a:r>
          </a:p>
          <a:p>
            <a:pPr lvl="1"/>
            <a:r>
              <a:rPr lang="hu-HU" dirty="0" smtClean="0"/>
              <a:t>Sok „</a:t>
            </a:r>
            <a:r>
              <a:rPr lang="hu-HU" dirty="0" err="1" smtClean="0"/>
              <a:t>enterprise</a:t>
            </a:r>
            <a:r>
              <a:rPr lang="hu-HU" dirty="0" smtClean="0"/>
              <a:t>” termék; de a F/OSS is alternatíva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A Cél</a:t>
            </a:r>
          </a:p>
          <a:p>
            <a:pPr lvl="1"/>
            <a:r>
              <a:rPr lang="hu-HU" dirty="0" smtClean="0"/>
              <a:t>Pl.: „proaktív hibahatás-elkerülés redundáns infrastruktúrán”</a:t>
            </a:r>
          </a:p>
          <a:p>
            <a:r>
              <a:rPr lang="hu-HU" dirty="0" smtClean="0"/>
              <a:t>Források és feldolgozás konfiguráció-tervezése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 + „mérnöki tapasztalat” + egyszerű intelligencia + folyamatos csiszolás</a:t>
            </a:r>
          </a:p>
          <a:p>
            <a:pPr lvl="1"/>
            <a:r>
              <a:rPr lang="hu-HU" dirty="0" smtClean="0"/>
              <a:t>Modellvezérelt tervezés?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– Windows eseménykezelés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Rövid áttekintés a Windows eseménykezelésről</a:t>
            </a:r>
          </a:p>
          <a:p>
            <a:pPr lvl="1"/>
            <a:r>
              <a:rPr lang="hu-HU" dirty="0" smtClean="0">
                <a:hlinkClick r:id="rId3"/>
              </a:rPr>
              <a:t>http://msdn.microsoft.com/en-us/library/aa382610(VS.85).aspx</a:t>
            </a:r>
          </a:p>
          <a:p>
            <a:pPr lvl="1"/>
            <a:r>
              <a:rPr lang="hu-HU" dirty="0" smtClean="0">
                <a:hlinkClick r:id="rId3"/>
              </a:rPr>
              <a:t>http://en.wikipedia.org/wiki/Event_Viewer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Forwarding</a:t>
            </a:r>
            <a:r>
              <a:rPr lang="hu-HU" dirty="0" smtClean="0"/>
              <a:t> (</a:t>
            </a:r>
            <a:r>
              <a:rPr lang="hu-HU" dirty="0" err="1" smtClean="0"/>
              <a:t>Eventing</a:t>
            </a:r>
            <a:r>
              <a:rPr lang="hu-HU" dirty="0" smtClean="0"/>
              <a:t> 6):</a:t>
            </a:r>
          </a:p>
          <a:p>
            <a:pPr lvl="1"/>
            <a:r>
              <a:rPr lang="hu-HU" dirty="0" smtClean="0">
                <a:hlinkClick r:id="rId4"/>
              </a:rPr>
              <a:t>http://blogs.technet.com/otto/archive/2008/07/08/quick-and-dirty-enterprise-eventing-for-windows.aspx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 – fejlesztői áttekintés</a:t>
            </a:r>
          </a:p>
          <a:p>
            <a:pPr lvl="1"/>
            <a:r>
              <a:rPr lang="hu-HU" dirty="0" smtClean="0">
                <a:hlinkClick r:id="rId5"/>
              </a:rPr>
              <a:t>http://msdn.microsoft.com/en-us/library/bb756956.aspx</a:t>
            </a:r>
            <a:endParaRPr lang="hu-HU" dirty="0" smtClean="0"/>
          </a:p>
          <a:p>
            <a:r>
              <a:rPr lang="hu-HU" dirty="0" smtClean="0"/>
              <a:t>Érdeklődőknek (érdekes olvasmány):</a:t>
            </a:r>
          </a:p>
          <a:p>
            <a:pPr lvl="1"/>
            <a:r>
              <a:rPr lang="hu-HU" dirty="0" smtClean="0">
                <a:hlinkClick r:id="rId6"/>
              </a:rPr>
              <a:t>http://www.dfrws.org/2007/proceedings/p65-schuster.pdf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- </a:t>
            </a:r>
            <a:r>
              <a:rPr lang="hu-HU" dirty="0" err="1" smtClean="0"/>
              <a:t>syslog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Syslog</a:t>
            </a:r>
            <a:r>
              <a:rPr lang="hu-HU" dirty="0" smtClean="0"/>
              <a:t> áttekintés</a:t>
            </a:r>
          </a:p>
          <a:p>
            <a:pPr lvl="1"/>
            <a:r>
              <a:rPr lang="hu-HU" dirty="0" smtClean="0">
                <a:hlinkClick r:id="rId3"/>
              </a:rPr>
              <a:t>http://en.wikipedia.org/wiki/Syslog</a:t>
            </a:r>
            <a:endParaRPr lang="hu-HU" dirty="0" smtClean="0"/>
          </a:p>
          <a:p>
            <a:r>
              <a:rPr lang="hu-HU" dirty="0" smtClean="0"/>
              <a:t>RFC 3164</a:t>
            </a:r>
          </a:p>
          <a:p>
            <a:pPr lvl="1"/>
            <a:r>
              <a:rPr lang="hu-HU" dirty="0" smtClean="0">
                <a:hlinkClick r:id="rId4"/>
              </a:rPr>
              <a:t>http://www.ietf.org/rfc/rfc3164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The Ins and Outs of System Logging Using </a:t>
            </a:r>
            <a:r>
              <a:rPr lang="en-US" dirty="0" err="1" smtClean="0"/>
              <a:t>Syslog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>
                <a:hlinkClick r:id="rId5"/>
              </a:rPr>
              <a:t>http://www.sans.org/rr/whitepapers/logging/1168.php</a:t>
            </a:r>
            <a:endParaRPr lang="hu-HU" dirty="0" smtClean="0"/>
          </a:p>
          <a:p>
            <a:r>
              <a:rPr lang="hu-HU" dirty="0" smtClean="0"/>
              <a:t>Áttekintés a Linux/UNIX naplózásról</a:t>
            </a:r>
          </a:p>
          <a:p>
            <a:pPr lvl="1"/>
            <a:r>
              <a:rPr lang="hu-HU" dirty="0" smtClean="0">
                <a:hlinkClick r:id="rId6"/>
              </a:rPr>
              <a:t>https://unixlinux.tmit.bme.hu//Naplózás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 (IBM </a:t>
            </a:r>
            <a:r>
              <a:rPr lang="hu-HU" dirty="0" err="1" smtClean="0"/>
              <a:t>redbook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hlinkClick r:id="rId3"/>
              </a:rPr>
              <a:t>http://www.redbooks.ibm.com/abstracts/sg246094.html?Open</a:t>
            </a:r>
            <a:endParaRPr lang="hu-HU" dirty="0" smtClean="0"/>
          </a:p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7.2.1 </a:t>
            </a:r>
            <a:r>
              <a:rPr lang="hu-HU" dirty="0" err="1" smtClean="0"/>
              <a:t>Infocenter</a:t>
            </a:r>
            <a:endParaRPr lang="hu-HU" dirty="0" smtClean="0"/>
          </a:p>
          <a:p>
            <a:pPr lvl="1"/>
            <a:r>
              <a:rPr lang="hu-HU" dirty="0" smtClean="0">
                <a:hlinkClick r:id="rId4"/>
              </a:rPr>
              <a:t>http://publib.boulder.ibm.com/infocenter/tivihelp/v8r1/topic/com.ibm.netcool_OMNIbus.doc_7.2.1/welcome.htm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„esemény”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IT szolgáltatás- és rendszerfelügyeletben az </a:t>
            </a:r>
            <a:r>
              <a:rPr lang="hu-HU" b="1" dirty="0" smtClean="0"/>
              <a:t>esemény</a:t>
            </a:r>
            <a:r>
              <a:rPr lang="hu-HU" dirty="0" smtClean="0"/>
              <a:t> olyan </a:t>
            </a:r>
            <a:r>
              <a:rPr lang="hu-HU" b="1" dirty="0" smtClean="0"/>
              <a:t>adat</a:t>
            </a:r>
            <a:r>
              <a:rPr lang="hu-HU" dirty="0" smtClean="0"/>
              <a:t>, ami egy vagy több </a:t>
            </a:r>
            <a:r>
              <a:rPr lang="hu-HU" b="1" dirty="0" smtClean="0"/>
              <a:t>erőforrás</a:t>
            </a:r>
            <a:r>
              <a:rPr lang="hu-HU" dirty="0" smtClean="0"/>
              <a:t>ról, illetve </a:t>
            </a:r>
            <a:r>
              <a:rPr lang="hu-HU" b="1" dirty="0" smtClean="0"/>
              <a:t>szolgáltatás</a:t>
            </a:r>
            <a:r>
              <a:rPr lang="hu-HU" dirty="0" smtClean="0"/>
              <a:t>ról hordoz információt.</a:t>
            </a:r>
          </a:p>
          <a:p>
            <a:endParaRPr lang="hu-HU" dirty="0" smtClean="0"/>
          </a:p>
          <a:p>
            <a:r>
              <a:rPr lang="hu-HU" dirty="0" smtClean="0"/>
              <a:t>Példák?</a:t>
            </a:r>
          </a:p>
          <a:p>
            <a:endParaRPr lang="hu-HU" dirty="0" smtClean="0"/>
          </a:p>
          <a:p>
            <a:r>
              <a:rPr lang="hu-HU" dirty="0" smtClean="0"/>
              <a:t>További szűkítések nélkül sajnos tényleg csak ennyire általános definíció adható.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Rendszerkomponensek működési mód- és állapotváltásai</a:t>
            </a:r>
          </a:p>
          <a:p>
            <a:pPr lvl="1"/>
            <a:r>
              <a:rPr lang="hu-HU" dirty="0" err="1" smtClean="0"/>
              <a:t>Warning</a:t>
            </a:r>
            <a:r>
              <a:rPr lang="hu-HU" dirty="0" smtClean="0"/>
              <a:t>: DB2 has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r>
              <a:rPr lang="hu-HU" dirty="0" smtClean="0"/>
              <a:t>Konfiguráció megváltozása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Komponens szolgáltatásának végrehajtása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log</a:t>
            </a:r>
          </a:p>
          <a:p>
            <a:pPr lvl="1"/>
            <a:r>
              <a:rPr lang="hu-HU" dirty="0" smtClean="0"/>
              <a:t>Új felhasználó került felvételre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Komponens szolgáltatásbiztonsági eseményei</a:t>
            </a:r>
          </a:p>
          <a:p>
            <a:pPr lvl="1"/>
            <a:r>
              <a:rPr lang="hu-HU" dirty="0" err="1" smtClean="0"/>
              <a:t>Hiba</a:t>
            </a:r>
            <a:r>
              <a:rPr lang="hu-HU" b="1" dirty="0" err="1" smtClean="0"/>
              <a:t>ok</a:t>
            </a:r>
            <a:r>
              <a:rPr lang="hu-HU" dirty="0" err="1" smtClean="0"/>
              <a:t>ok</a:t>
            </a:r>
            <a:r>
              <a:rPr lang="hu-HU" dirty="0" smtClean="0"/>
              <a:t> (fault), </a:t>
            </a:r>
          </a:p>
          <a:p>
            <a:pPr lvl="1"/>
            <a:r>
              <a:rPr lang="hu-HU" dirty="0" smtClean="0"/>
              <a:t>hibás </a:t>
            </a:r>
            <a:r>
              <a:rPr lang="hu-HU" b="1" dirty="0" smtClean="0"/>
              <a:t>állapot</a:t>
            </a:r>
            <a:r>
              <a:rPr lang="hu-HU" dirty="0" smtClean="0"/>
              <a:t>ok (</a:t>
            </a:r>
            <a:r>
              <a:rPr lang="hu-HU" dirty="0" err="1" smtClean="0"/>
              <a:t>error</a:t>
            </a:r>
            <a:r>
              <a:rPr lang="hu-HU" dirty="0" smtClean="0"/>
              <a:t>) és </a:t>
            </a:r>
          </a:p>
          <a:p>
            <a:pPr lvl="1"/>
            <a:r>
              <a:rPr lang="hu-HU" dirty="0" smtClean="0"/>
              <a:t>hiba</a:t>
            </a:r>
            <a:r>
              <a:rPr lang="hu-HU" b="1" dirty="0" smtClean="0"/>
              <a:t>hatás</a:t>
            </a:r>
            <a:r>
              <a:rPr lang="hu-HU" dirty="0" smtClean="0"/>
              <a:t>ok (</a:t>
            </a:r>
            <a:r>
              <a:rPr lang="hu-HU" dirty="0" err="1" smtClean="0"/>
              <a:t>failure</a:t>
            </a:r>
            <a:r>
              <a:rPr lang="hu-HU" dirty="0" smtClean="0"/>
              <a:t>) aktiválódása és megszűnése</a:t>
            </a:r>
          </a:p>
          <a:p>
            <a:pPr lvl="1"/>
            <a:r>
              <a:rPr lang="hu-HU" dirty="0" smtClean="0"/>
              <a:t>Hiba{ok|állapot|hatás}</a:t>
            </a:r>
            <a:r>
              <a:rPr lang="hu-HU" dirty="0" err="1" smtClean="0"/>
              <a:t>-módok</a:t>
            </a:r>
            <a:r>
              <a:rPr lang="hu-HU" dirty="0" smtClean="0"/>
              <a:t> közötti állapotváltások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err="1" smtClean="0"/>
              <a:t>Hibaok</a:t>
            </a:r>
            <a:r>
              <a:rPr lang="hu-HU" dirty="0" smtClean="0"/>
              <a:t>: félrekonfiguráljuk az alkalmazásszervert</a:t>
            </a:r>
          </a:p>
          <a:p>
            <a:r>
              <a:rPr lang="hu-HU" dirty="0" smtClean="0"/>
              <a:t>Hibás állapot: rossz a konfiguráció</a:t>
            </a:r>
          </a:p>
          <a:p>
            <a:r>
              <a:rPr lang="hu-HU" dirty="0" smtClean="0"/>
              <a:t>Hibahatás: az egyik weboldal hibakódot ad vissza</a:t>
            </a:r>
          </a:p>
          <a:p>
            <a:r>
              <a:rPr lang="hu-HU" dirty="0" smtClean="0"/>
              <a:t>Hibahatás-mód váltás: nem elérhető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err="1" smtClean="0">
                <a:sym typeface="Wingdings" pitchFamily="2" charset="2"/>
              </a:rPr>
              <a:t>elérhető</a:t>
            </a: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komponensen értelmezett metrikák megváltozása, vagy küszöbérték-átlépése</a:t>
            </a:r>
          </a:p>
          <a:p>
            <a:pPr lvl="1"/>
            <a:r>
              <a:rPr lang="hu-HU" dirty="0" smtClean="0"/>
              <a:t>Web szerver lecsökkent válaszideje</a:t>
            </a:r>
          </a:p>
          <a:p>
            <a:pPr lvl="1"/>
            <a:r>
              <a:rPr lang="hu-HU" dirty="0" smtClean="0"/>
              <a:t>Túl magas processzorhasználat</a:t>
            </a:r>
          </a:p>
          <a:p>
            <a:pPr lvl="1"/>
            <a:r>
              <a:rPr lang="hu-HU" dirty="0" smtClean="0"/>
              <a:t>Szolgáltatás túl alacsony rendelkezésre állása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Sokszor önmagában egy adott érték („mérés”)</a:t>
            </a:r>
          </a:p>
          <a:p>
            <a:pPr lvl="1"/>
            <a:r>
              <a:rPr lang="hu-HU" dirty="0" smtClean="0"/>
              <a:t>N.B. az ilyesmi azért erőltetett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Adatbiztonsági események</a:t>
            </a:r>
          </a:p>
          <a:p>
            <a:pPr lvl="1"/>
            <a:r>
              <a:rPr lang="hu-HU" dirty="0" smtClean="0"/>
              <a:t>Sebezhetőség megjelenése</a:t>
            </a:r>
          </a:p>
          <a:p>
            <a:pPr lvl="1"/>
            <a:r>
              <a:rPr lang="hu-HU" dirty="0" smtClean="0"/>
              <a:t>Támadási kísérlet</a:t>
            </a:r>
          </a:p>
          <a:p>
            <a:pPr lvl="1"/>
            <a:r>
              <a:rPr lang="hu-HU" dirty="0" smtClean="0"/>
              <a:t>Bizalmasság, integritás vagy rendelkezésre állás sérülése</a:t>
            </a:r>
          </a:p>
          <a:p>
            <a:endParaRPr lang="hu-HU" dirty="0" smtClean="0"/>
          </a:p>
          <a:p>
            <a:r>
              <a:rPr lang="hu-HU" dirty="0" smtClean="0"/>
              <a:t>Service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Agreement-ek</a:t>
            </a:r>
            <a:r>
              <a:rPr lang="hu-HU" dirty="0" smtClean="0"/>
              <a:t> eseményei</a:t>
            </a:r>
          </a:p>
          <a:p>
            <a:pPr lvl="1"/>
            <a:r>
              <a:rPr lang="hu-HU" dirty="0" smtClean="0"/>
              <a:t>SLA megsértése (SLA </a:t>
            </a:r>
            <a:r>
              <a:rPr lang="hu-HU" dirty="0" err="1" smtClean="0"/>
              <a:t>breach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SLA-sértés</a:t>
            </a:r>
            <a:r>
              <a:rPr lang="hu-HU" dirty="0" smtClean="0"/>
              <a:t> közeli állapotba kerülés</a:t>
            </a:r>
          </a:p>
          <a:p>
            <a:pPr lvl="1"/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5076497" y="5577056"/>
            <a:ext cx="3932723" cy="121444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felsorolás nyilván folytatható. (Sokáig.)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2479</TotalTime>
  <Words>2057</Words>
  <Application>Microsoft Office PowerPoint</Application>
  <PresentationFormat>Diavetítés a képernyőre (4:3 oldalarány)</PresentationFormat>
  <Paragraphs>486</Paragraphs>
  <Slides>45</Slides>
  <Notes>45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6" baseType="lpstr">
      <vt:lpstr>irf-2009-sablon-v2</vt:lpstr>
      <vt:lpstr>Eseménykezelés</vt:lpstr>
      <vt:lpstr>Motiváció</vt:lpstr>
      <vt:lpstr>Motiváció</vt:lpstr>
      <vt:lpstr>Motiváció</vt:lpstr>
      <vt:lpstr>Az „esemény” fogalma</vt:lpstr>
      <vt:lpstr>Jellemző események egy IT infrastruktúrában</vt:lpstr>
      <vt:lpstr>Jellemző események egy IT infrastruktúrában</vt:lpstr>
      <vt:lpstr>Jellemző események egy IT infrastruktúrában</vt:lpstr>
      <vt:lpstr>Jellemző események egy IT infrastruktúrában</vt:lpstr>
      <vt:lpstr>Események egy IT infrastruktúrában</vt:lpstr>
      <vt:lpstr>Események egy IT infrastruktúrában</vt:lpstr>
      <vt:lpstr>Az „eseménykezelés” aspektusai</vt:lpstr>
      <vt:lpstr>Az „eseménykezelés” aspektusai</vt:lpstr>
      <vt:lpstr>Az „eseménykezelés” aspektusai</vt:lpstr>
      <vt:lpstr>PowerPoint bemutató</vt:lpstr>
      <vt:lpstr>Windows Event Log</vt:lpstr>
      <vt:lpstr>Az események néhány tulajdonsága</vt:lpstr>
      <vt:lpstr>PowerPoint bemutató</vt:lpstr>
      <vt:lpstr>Windows Event Viewer</vt:lpstr>
      <vt:lpstr>Esemény-továbbítás</vt:lpstr>
      <vt:lpstr>PowerPoint bemutató</vt:lpstr>
      <vt:lpstr>„syslogd”</vt:lpstr>
      <vt:lpstr>„syslogd”</vt:lpstr>
      <vt:lpstr>RFC3164 „facility”-k</vt:lpstr>
      <vt:lpstr>RFC3164 „severity”-k</vt:lpstr>
      <vt:lpstr>/etc/syslog.conf</vt:lpstr>
      <vt:lpstr>Példa: /var/log/secure</vt:lpstr>
      <vt:lpstr>PowerPoint bemutató</vt:lpstr>
      <vt:lpstr>Néhány probléma a syslog-gal</vt:lpstr>
      <vt:lpstr>PowerPoint bemutató</vt:lpstr>
      <vt:lpstr>Esemény-feldolgozás</vt:lpstr>
      <vt:lpstr>Eseményfolyam + állapotok</vt:lpstr>
      <vt:lpstr>A feldolgozás jellemző lépései</vt:lpstr>
      <vt:lpstr>Korreláció: probléma- és törlőesemény</vt:lpstr>
      <vt:lpstr>Törlőesemény-korreláció: bonyolultabb példa</vt:lpstr>
      <vt:lpstr>Törlőesemény-korreláció: bonyolultabb példa</vt:lpstr>
      <vt:lpstr>„Kiváltó ok” (root cause) korreláció</vt:lpstr>
      <vt:lpstr>„Event flood”</vt:lpstr>
      <vt:lpstr>Netcool/OMNIbus Event List</vt:lpstr>
      <vt:lpstr>Korreláció: esemény-eszkaláció</vt:lpstr>
      <vt:lpstr>A feldolgozás jellemző lépései (folyt.)</vt:lpstr>
      <vt:lpstr>Célvezérelt eseménykezelés?</vt:lpstr>
      <vt:lpstr>Linkek – Windows eseménykezelés</vt:lpstr>
      <vt:lpstr>Linkek - syslog</vt:lpstr>
      <vt:lpstr>További linkek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Kocsis Imre</dc:creator>
  <cp:lastModifiedBy>Micskei Zoltán</cp:lastModifiedBy>
  <cp:revision>164</cp:revision>
  <dcterms:created xsi:type="dcterms:W3CDTF">2009-03-24T22:05:00Z</dcterms:created>
  <dcterms:modified xsi:type="dcterms:W3CDTF">2011-05-01T19:24:32Z</dcterms:modified>
</cp:coreProperties>
</file>