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77" r:id="rId3"/>
    <p:sldId id="257" r:id="rId4"/>
    <p:sldId id="263" r:id="rId5"/>
    <p:sldId id="264" r:id="rId6"/>
    <p:sldId id="266" r:id="rId7"/>
    <p:sldId id="269" r:id="rId8"/>
    <p:sldId id="265" r:id="rId9"/>
    <p:sldId id="270" r:id="rId10"/>
    <p:sldId id="268" r:id="rId11"/>
    <p:sldId id="267" r:id="rId12"/>
    <p:sldId id="273" r:id="rId13"/>
    <p:sldId id="290" r:id="rId14"/>
    <p:sldId id="274" r:id="rId15"/>
    <p:sldId id="275" r:id="rId16"/>
    <p:sldId id="276" r:id="rId17"/>
    <p:sldId id="296" r:id="rId18"/>
    <p:sldId id="272" r:id="rId19"/>
    <p:sldId id="284" r:id="rId20"/>
    <p:sldId id="289" r:id="rId21"/>
    <p:sldId id="271" r:id="rId22"/>
    <p:sldId id="279" r:id="rId23"/>
    <p:sldId id="280" r:id="rId24"/>
    <p:sldId id="278" r:id="rId25"/>
    <p:sldId id="292" r:id="rId26"/>
    <p:sldId id="294" r:id="rId27"/>
    <p:sldId id="295" r:id="rId28"/>
    <p:sldId id="293" r:id="rId29"/>
    <p:sldId id="281" r:id="rId30"/>
    <p:sldId id="259" r:id="rId31"/>
    <p:sldId id="288" r:id="rId32"/>
    <p:sldId id="282" r:id="rId33"/>
    <p:sldId id="283" r:id="rId34"/>
    <p:sldId id="285" r:id="rId35"/>
    <p:sldId id="261" r:id="rId36"/>
  </p:sldIdLst>
  <p:sldSz cx="9144000" cy="6858000" type="screen4x3"/>
  <p:notesSz cx="6797675" cy="987425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Világos stílus 1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Közepesen sötét stílus 4 – 4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18" autoAdjust="0"/>
  </p:normalViewPr>
  <p:slideViewPr>
    <p:cSldViewPr>
      <p:cViewPr>
        <p:scale>
          <a:sx n="70" d="100"/>
          <a:sy n="70" d="100"/>
        </p:scale>
        <p:origin x="-1620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6C9860-898E-46CD-B30F-C9726F52798B}" type="doc">
      <dgm:prSet loTypeId="urn:microsoft.com/office/officeart/2005/8/layout/vList5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hu-HU"/>
        </a:p>
      </dgm:t>
    </dgm:pt>
    <dgm:pt modelId="{93F1CC7D-8F37-4560-87C3-CFBF85E5DECA}">
      <dgm:prSet phldrT="[Szöveg]"/>
      <dgm:spPr/>
      <dgm:t>
        <a:bodyPr/>
        <a:lstStyle/>
        <a:p>
          <a:r>
            <a:rPr lang="hu-HU" dirty="0" err="1" smtClean="0"/>
            <a:t>Normal</a:t>
          </a:r>
          <a:endParaRPr lang="hu-HU" dirty="0"/>
        </a:p>
      </dgm:t>
    </dgm:pt>
    <dgm:pt modelId="{A4309AC4-B6E2-4A74-9A16-4EA765FB9B6C}" type="parTrans" cxnId="{D271A198-53CB-4AD4-B72E-9E5F4B1229E3}">
      <dgm:prSet/>
      <dgm:spPr/>
      <dgm:t>
        <a:bodyPr/>
        <a:lstStyle/>
        <a:p>
          <a:endParaRPr lang="hu-HU"/>
        </a:p>
      </dgm:t>
    </dgm:pt>
    <dgm:pt modelId="{9CD7ECD5-CFF3-4820-A461-F1DE91845170}" type="sibTrans" cxnId="{D271A198-53CB-4AD4-B72E-9E5F4B1229E3}">
      <dgm:prSet/>
      <dgm:spPr/>
      <dgm:t>
        <a:bodyPr/>
        <a:lstStyle/>
        <a:p>
          <a:endParaRPr lang="hu-HU"/>
        </a:p>
      </dgm:t>
    </dgm:pt>
    <dgm:pt modelId="{92714364-2F9C-493C-85E5-849D83FDAD84}">
      <dgm:prSet phldrT="[Szöveg]"/>
      <dgm:spPr/>
      <dgm:t>
        <a:bodyPr/>
        <a:lstStyle/>
        <a:p>
          <a:r>
            <a:rPr lang="hu-HU" dirty="0" err="1" smtClean="0"/>
            <a:t>Copy</a:t>
          </a:r>
          <a:endParaRPr lang="hu-HU" dirty="0"/>
        </a:p>
      </dgm:t>
    </dgm:pt>
    <dgm:pt modelId="{42752290-CF49-45EF-934C-BE66DD381EBC}" type="parTrans" cxnId="{7E092EAE-D138-403C-A0FB-0D25185E9C9C}">
      <dgm:prSet/>
      <dgm:spPr/>
      <dgm:t>
        <a:bodyPr/>
        <a:lstStyle/>
        <a:p>
          <a:endParaRPr lang="hu-HU"/>
        </a:p>
      </dgm:t>
    </dgm:pt>
    <dgm:pt modelId="{721499BB-BA80-4B39-AE23-F2A9F8B51A65}" type="sibTrans" cxnId="{7E092EAE-D138-403C-A0FB-0D25185E9C9C}">
      <dgm:prSet/>
      <dgm:spPr/>
      <dgm:t>
        <a:bodyPr/>
        <a:lstStyle/>
        <a:p>
          <a:endParaRPr lang="hu-HU"/>
        </a:p>
      </dgm:t>
    </dgm:pt>
    <dgm:pt modelId="{D2F53163-F868-4945-B170-232895D76997}">
      <dgm:prSet phldrT="[Szöveg]"/>
      <dgm:spPr/>
      <dgm:t>
        <a:bodyPr/>
        <a:lstStyle/>
        <a:p>
          <a:r>
            <a:rPr lang="hu-HU" dirty="0" err="1" smtClean="0"/>
            <a:t>Differential</a:t>
          </a:r>
          <a:endParaRPr lang="hu-HU" dirty="0" smtClean="0"/>
        </a:p>
      </dgm:t>
    </dgm:pt>
    <dgm:pt modelId="{2D294DA3-D737-4C4B-B607-5908BE4C6FE9}" type="parTrans" cxnId="{104E5B42-1626-452A-876B-8DB18157E8C1}">
      <dgm:prSet/>
      <dgm:spPr/>
      <dgm:t>
        <a:bodyPr/>
        <a:lstStyle/>
        <a:p>
          <a:endParaRPr lang="hu-HU"/>
        </a:p>
      </dgm:t>
    </dgm:pt>
    <dgm:pt modelId="{8A31481F-3448-4742-BD34-B171B175256D}" type="sibTrans" cxnId="{104E5B42-1626-452A-876B-8DB18157E8C1}">
      <dgm:prSet/>
      <dgm:spPr/>
      <dgm:t>
        <a:bodyPr/>
        <a:lstStyle/>
        <a:p>
          <a:endParaRPr lang="hu-HU"/>
        </a:p>
      </dgm:t>
    </dgm:pt>
    <dgm:pt modelId="{0746904B-9AFE-4BF0-A7A4-F97A8163EB50}">
      <dgm:prSet phldrT="[Szöveg]"/>
      <dgm:spPr/>
      <dgm:t>
        <a:bodyPr/>
        <a:lstStyle/>
        <a:p>
          <a:r>
            <a:rPr lang="hu-HU" dirty="0" err="1" smtClean="0"/>
            <a:t>Incremental</a:t>
          </a:r>
          <a:endParaRPr lang="hu-HU" dirty="0"/>
        </a:p>
      </dgm:t>
    </dgm:pt>
    <dgm:pt modelId="{F39103EC-AF18-4819-9F45-2C6D883002D4}" type="parTrans" cxnId="{1C709694-1E20-4746-82A0-063E60646E41}">
      <dgm:prSet/>
      <dgm:spPr/>
      <dgm:t>
        <a:bodyPr/>
        <a:lstStyle/>
        <a:p>
          <a:endParaRPr lang="hu-HU"/>
        </a:p>
      </dgm:t>
    </dgm:pt>
    <dgm:pt modelId="{DDC23EC7-BB7A-418B-9604-2021D447E453}" type="sibTrans" cxnId="{1C709694-1E20-4746-82A0-063E60646E41}">
      <dgm:prSet/>
      <dgm:spPr/>
      <dgm:t>
        <a:bodyPr/>
        <a:lstStyle/>
        <a:p>
          <a:endParaRPr lang="hu-HU"/>
        </a:p>
      </dgm:t>
    </dgm:pt>
    <dgm:pt modelId="{5B7576E7-88CE-470D-A84A-4262814B315A}">
      <dgm:prSet phldrT="[Szöveg]"/>
      <dgm:spPr/>
      <dgm:t>
        <a:bodyPr/>
        <a:lstStyle/>
        <a:p>
          <a:r>
            <a:rPr lang="hu-HU" dirty="0" smtClean="0"/>
            <a:t>Legutóbbi </a:t>
          </a:r>
          <a:r>
            <a:rPr lang="hu-HU" dirty="0" err="1" smtClean="0"/>
            <a:t>normal</a:t>
          </a:r>
          <a:endParaRPr lang="hu-HU" dirty="0"/>
        </a:p>
      </dgm:t>
    </dgm:pt>
    <dgm:pt modelId="{1D27A318-D712-49D9-A877-A2EBC6488D61}" type="parTrans" cxnId="{62B5283D-BAE7-4C63-8C90-F5A49998A2E7}">
      <dgm:prSet/>
      <dgm:spPr/>
      <dgm:t>
        <a:bodyPr/>
        <a:lstStyle/>
        <a:p>
          <a:endParaRPr lang="hu-HU"/>
        </a:p>
      </dgm:t>
    </dgm:pt>
    <dgm:pt modelId="{303194BD-018C-4313-8CA4-2D3CD837F742}" type="sibTrans" cxnId="{62B5283D-BAE7-4C63-8C90-F5A49998A2E7}">
      <dgm:prSet/>
      <dgm:spPr/>
      <dgm:t>
        <a:bodyPr/>
        <a:lstStyle/>
        <a:p>
          <a:endParaRPr lang="hu-HU"/>
        </a:p>
      </dgm:t>
    </dgm:pt>
    <dgm:pt modelId="{31FA14F8-7B3C-4BA4-BC77-35DB638B9212}">
      <dgm:prSet phldrT="[Szöveg]"/>
      <dgm:spPr/>
      <dgm:t>
        <a:bodyPr/>
        <a:lstStyle/>
        <a:p>
          <a:r>
            <a:rPr lang="hu-HU" dirty="0" smtClean="0"/>
            <a:t>Legutóbbi </a:t>
          </a:r>
          <a:r>
            <a:rPr lang="hu-HU" dirty="0" err="1" smtClean="0"/>
            <a:t>copy</a:t>
          </a:r>
          <a:endParaRPr lang="hu-HU" dirty="0"/>
        </a:p>
      </dgm:t>
    </dgm:pt>
    <dgm:pt modelId="{F116233A-594C-4D71-A47B-16E2056C9441}" type="parTrans" cxnId="{C71DE373-B14D-4D18-AFF8-D94E7F632ACA}">
      <dgm:prSet/>
      <dgm:spPr/>
      <dgm:t>
        <a:bodyPr/>
        <a:lstStyle/>
        <a:p>
          <a:endParaRPr lang="hu-HU"/>
        </a:p>
      </dgm:t>
    </dgm:pt>
    <dgm:pt modelId="{0082FD21-A34A-499A-AA96-D3936978A086}" type="sibTrans" cxnId="{C71DE373-B14D-4D18-AFF8-D94E7F632ACA}">
      <dgm:prSet/>
      <dgm:spPr/>
      <dgm:t>
        <a:bodyPr/>
        <a:lstStyle/>
        <a:p>
          <a:endParaRPr lang="hu-HU"/>
        </a:p>
      </dgm:t>
    </dgm:pt>
    <dgm:pt modelId="{BDF2CFCF-BBAC-4082-A751-F26FA221F9A5}">
      <dgm:prSet phldrT="[Szöveg]"/>
      <dgm:spPr/>
      <dgm:t>
        <a:bodyPr/>
        <a:lstStyle/>
        <a:p>
          <a:r>
            <a:rPr lang="hu-HU" dirty="0" smtClean="0"/>
            <a:t>Legutóbbi </a:t>
          </a:r>
          <a:r>
            <a:rPr lang="hu-HU" dirty="0" err="1" smtClean="0"/>
            <a:t>normal</a:t>
          </a:r>
          <a:endParaRPr lang="hu-HU" dirty="0" smtClean="0"/>
        </a:p>
      </dgm:t>
    </dgm:pt>
    <dgm:pt modelId="{82F30EC4-B68F-443D-B88C-02FC77475C68}" type="parTrans" cxnId="{80C7D368-6AD0-4E0F-A9A8-A6357E0B1DBE}">
      <dgm:prSet/>
      <dgm:spPr/>
      <dgm:t>
        <a:bodyPr/>
        <a:lstStyle/>
        <a:p>
          <a:endParaRPr lang="hu-HU"/>
        </a:p>
      </dgm:t>
    </dgm:pt>
    <dgm:pt modelId="{4328CA8A-BEDD-4F59-A567-E346E13FE8C2}" type="sibTrans" cxnId="{80C7D368-6AD0-4E0F-A9A8-A6357E0B1DBE}">
      <dgm:prSet/>
      <dgm:spPr/>
      <dgm:t>
        <a:bodyPr/>
        <a:lstStyle/>
        <a:p>
          <a:endParaRPr lang="hu-HU"/>
        </a:p>
      </dgm:t>
    </dgm:pt>
    <dgm:pt modelId="{4FD4499F-47EC-4B8F-ADC6-E46C41AE0BD0}">
      <dgm:prSet phldrT="[Szöveg]"/>
      <dgm:spPr/>
      <dgm:t>
        <a:bodyPr/>
        <a:lstStyle/>
        <a:p>
          <a:r>
            <a:rPr lang="hu-HU" dirty="0" smtClean="0"/>
            <a:t>Legutóbbi </a:t>
          </a:r>
          <a:r>
            <a:rPr lang="hu-HU" dirty="0" err="1" smtClean="0"/>
            <a:t>normal</a:t>
          </a:r>
          <a:endParaRPr lang="hu-HU" dirty="0"/>
        </a:p>
      </dgm:t>
    </dgm:pt>
    <dgm:pt modelId="{778D8CBD-787A-4A8D-A292-93ED53831612}" type="parTrans" cxnId="{D23C70A9-3364-49B3-B918-84660709C9B9}">
      <dgm:prSet/>
      <dgm:spPr/>
      <dgm:t>
        <a:bodyPr/>
        <a:lstStyle/>
        <a:p>
          <a:endParaRPr lang="hu-HU"/>
        </a:p>
      </dgm:t>
    </dgm:pt>
    <dgm:pt modelId="{CB3BAD9A-D5E2-4243-AB38-993A3A147619}" type="sibTrans" cxnId="{D23C70A9-3364-49B3-B918-84660709C9B9}">
      <dgm:prSet/>
      <dgm:spPr/>
      <dgm:t>
        <a:bodyPr/>
        <a:lstStyle/>
        <a:p>
          <a:endParaRPr lang="hu-HU"/>
        </a:p>
      </dgm:t>
    </dgm:pt>
    <dgm:pt modelId="{346BF27F-2C8B-47A2-B594-DB3CCF0E6074}">
      <dgm:prSet phldrT="[Szöveg]"/>
      <dgm:spPr/>
      <dgm:t>
        <a:bodyPr/>
        <a:lstStyle/>
        <a:p>
          <a:r>
            <a:rPr lang="hu-HU" dirty="0" smtClean="0"/>
            <a:t>+ legutóbbi </a:t>
          </a:r>
          <a:r>
            <a:rPr lang="hu-HU" dirty="0" err="1" smtClean="0"/>
            <a:t>differential</a:t>
          </a:r>
          <a:endParaRPr lang="hu-HU" dirty="0" smtClean="0"/>
        </a:p>
      </dgm:t>
    </dgm:pt>
    <dgm:pt modelId="{BB3B2D35-4356-4492-A91A-D238B9A5A901}" type="parTrans" cxnId="{7DCDCEB4-F03E-4DAF-960D-313037515FCD}">
      <dgm:prSet/>
      <dgm:spPr/>
      <dgm:t>
        <a:bodyPr/>
        <a:lstStyle/>
        <a:p>
          <a:endParaRPr lang="hu-HU"/>
        </a:p>
      </dgm:t>
    </dgm:pt>
    <dgm:pt modelId="{3521E33D-05F7-4165-8560-EE752EC569ED}" type="sibTrans" cxnId="{7DCDCEB4-F03E-4DAF-960D-313037515FCD}">
      <dgm:prSet/>
      <dgm:spPr/>
      <dgm:t>
        <a:bodyPr/>
        <a:lstStyle/>
        <a:p>
          <a:endParaRPr lang="hu-HU"/>
        </a:p>
      </dgm:t>
    </dgm:pt>
    <dgm:pt modelId="{15D894EB-4B7E-49B4-ACC0-24841CFFC9B7}">
      <dgm:prSet phldrT="[Szöveg]"/>
      <dgm:spPr/>
      <dgm:t>
        <a:bodyPr/>
        <a:lstStyle/>
        <a:p>
          <a:r>
            <a:rPr lang="hu-HU" dirty="0" smtClean="0"/>
            <a:t>+ azóta összes </a:t>
          </a:r>
          <a:r>
            <a:rPr lang="hu-HU" dirty="0" err="1" smtClean="0"/>
            <a:t>incremental</a:t>
          </a:r>
          <a:endParaRPr lang="hu-HU" dirty="0"/>
        </a:p>
      </dgm:t>
    </dgm:pt>
    <dgm:pt modelId="{D9A9CA9F-E8E2-4E2C-BD3F-9445ECD49862}" type="parTrans" cxnId="{066041AC-AA9C-4E89-864C-685F0310F9FE}">
      <dgm:prSet/>
      <dgm:spPr/>
      <dgm:t>
        <a:bodyPr/>
        <a:lstStyle/>
        <a:p>
          <a:endParaRPr lang="hu-HU"/>
        </a:p>
      </dgm:t>
    </dgm:pt>
    <dgm:pt modelId="{70FBB378-FEA9-4B7B-A9AC-6A2A930678CE}" type="sibTrans" cxnId="{066041AC-AA9C-4E89-864C-685F0310F9FE}">
      <dgm:prSet/>
      <dgm:spPr/>
      <dgm:t>
        <a:bodyPr/>
        <a:lstStyle/>
        <a:p>
          <a:endParaRPr lang="hu-HU"/>
        </a:p>
      </dgm:t>
    </dgm:pt>
    <dgm:pt modelId="{DB5665F4-2EEB-4511-8FEA-BBF59EA27480}" type="pres">
      <dgm:prSet presAssocID="{A56C9860-898E-46CD-B30F-C9726F5279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DA6C541-5230-49AF-85FD-308096A10C78}" type="pres">
      <dgm:prSet presAssocID="{93F1CC7D-8F37-4560-87C3-CFBF85E5DECA}" presName="linNode" presStyleCnt="0"/>
      <dgm:spPr/>
    </dgm:pt>
    <dgm:pt modelId="{DF10C52C-A752-4CD2-BBB8-7701C2B328BA}" type="pres">
      <dgm:prSet presAssocID="{93F1CC7D-8F37-4560-87C3-CFBF85E5DECA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FC1277C-7CF7-429A-8168-DE5F397C885C}" type="pres">
      <dgm:prSet presAssocID="{93F1CC7D-8F37-4560-87C3-CFBF85E5DEC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41BBC61-93B8-4647-999F-B43B71F59A86}" type="pres">
      <dgm:prSet presAssocID="{9CD7ECD5-CFF3-4820-A461-F1DE91845170}" presName="sp" presStyleCnt="0"/>
      <dgm:spPr/>
    </dgm:pt>
    <dgm:pt modelId="{FEEB2A86-EEC1-4D8F-8FDB-4C6124993D1E}" type="pres">
      <dgm:prSet presAssocID="{92714364-2F9C-493C-85E5-849D83FDAD84}" presName="linNode" presStyleCnt="0"/>
      <dgm:spPr/>
    </dgm:pt>
    <dgm:pt modelId="{47C1FE51-B457-4A71-9C0D-00DE0270DB7D}" type="pres">
      <dgm:prSet presAssocID="{92714364-2F9C-493C-85E5-849D83FDAD8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9A19D48-D49F-445F-BA58-C4D7D6151B97}" type="pres">
      <dgm:prSet presAssocID="{92714364-2F9C-493C-85E5-849D83FDAD84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AEEC9D3-170B-4B0C-ACB5-F0FEDDACD879}" type="pres">
      <dgm:prSet presAssocID="{721499BB-BA80-4B39-AE23-F2A9F8B51A65}" presName="sp" presStyleCnt="0"/>
      <dgm:spPr/>
    </dgm:pt>
    <dgm:pt modelId="{AC64BB93-B19B-4108-B60B-031151924825}" type="pres">
      <dgm:prSet presAssocID="{D2F53163-F868-4945-B170-232895D76997}" presName="linNode" presStyleCnt="0"/>
      <dgm:spPr/>
    </dgm:pt>
    <dgm:pt modelId="{506E16BB-7E2B-4F2C-BBD3-4D9A09D4B361}" type="pres">
      <dgm:prSet presAssocID="{D2F53163-F868-4945-B170-232895D76997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CDAF397-D680-4E86-AF0E-0EE7E640D429}" type="pres">
      <dgm:prSet presAssocID="{D2F53163-F868-4945-B170-232895D76997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47E0C8E-6EE8-4745-9EDB-84F815AB00DE}" type="pres">
      <dgm:prSet presAssocID="{8A31481F-3448-4742-BD34-B171B175256D}" presName="sp" presStyleCnt="0"/>
      <dgm:spPr/>
    </dgm:pt>
    <dgm:pt modelId="{A655E75C-730C-4132-9AA6-BF450DC66C75}" type="pres">
      <dgm:prSet presAssocID="{0746904B-9AFE-4BF0-A7A4-F97A8163EB50}" presName="linNode" presStyleCnt="0"/>
      <dgm:spPr/>
    </dgm:pt>
    <dgm:pt modelId="{8DB87B4A-D418-448F-8430-7F9AC2F0A3B2}" type="pres">
      <dgm:prSet presAssocID="{0746904B-9AFE-4BF0-A7A4-F97A8163EB50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6C33D18-A132-4BE7-AA57-8F187504CC0C}" type="pres">
      <dgm:prSet presAssocID="{0746904B-9AFE-4BF0-A7A4-F97A8163EB50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2B5283D-BAE7-4C63-8C90-F5A49998A2E7}" srcId="{93F1CC7D-8F37-4560-87C3-CFBF85E5DECA}" destId="{5B7576E7-88CE-470D-A84A-4262814B315A}" srcOrd="0" destOrd="0" parTransId="{1D27A318-D712-49D9-A877-A2EBC6488D61}" sibTransId="{303194BD-018C-4313-8CA4-2D3CD837F742}"/>
    <dgm:cxn modelId="{D23C70A9-3364-49B3-B918-84660709C9B9}" srcId="{0746904B-9AFE-4BF0-A7A4-F97A8163EB50}" destId="{4FD4499F-47EC-4B8F-ADC6-E46C41AE0BD0}" srcOrd="0" destOrd="0" parTransId="{778D8CBD-787A-4A8D-A292-93ED53831612}" sibTransId="{CB3BAD9A-D5E2-4243-AB38-993A3A147619}"/>
    <dgm:cxn modelId="{FDF11378-D4A0-4C7A-9FE6-7E5E967BDF2F}" type="presOf" srcId="{0746904B-9AFE-4BF0-A7A4-F97A8163EB50}" destId="{8DB87B4A-D418-448F-8430-7F9AC2F0A3B2}" srcOrd="0" destOrd="0" presId="urn:microsoft.com/office/officeart/2005/8/layout/vList5"/>
    <dgm:cxn modelId="{E6709441-FB25-449D-AF11-C06E4ECD809D}" type="presOf" srcId="{346BF27F-2C8B-47A2-B594-DB3CCF0E6074}" destId="{FCDAF397-D680-4E86-AF0E-0EE7E640D429}" srcOrd="0" destOrd="1" presId="urn:microsoft.com/office/officeart/2005/8/layout/vList5"/>
    <dgm:cxn modelId="{80C7D368-6AD0-4E0F-A9A8-A6357E0B1DBE}" srcId="{D2F53163-F868-4945-B170-232895D76997}" destId="{BDF2CFCF-BBAC-4082-A751-F26FA221F9A5}" srcOrd="0" destOrd="0" parTransId="{82F30EC4-B68F-443D-B88C-02FC77475C68}" sibTransId="{4328CA8A-BEDD-4F59-A567-E346E13FE8C2}"/>
    <dgm:cxn modelId="{A65ED942-7FE2-4E85-A517-073B6616D612}" type="presOf" srcId="{D2F53163-F868-4945-B170-232895D76997}" destId="{506E16BB-7E2B-4F2C-BBD3-4D9A09D4B361}" srcOrd="0" destOrd="0" presId="urn:microsoft.com/office/officeart/2005/8/layout/vList5"/>
    <dgm:cxn modelId="{7E092EAE-D138-403C-A0FB-0D25185E9C9C}" srcId="{A56C9860-898E-46CD-B30F-C9726F52798B}" destId="{92714364-2F9C-493C-85E5-849D83FDAD84}" srcOrd="1" destOrd="0" parTransId="{42752290-CF49-45EF-934C-BE66DD381EBC}" sibTransId="{721499BB-BA80-4B39-AE23-F2A9F8B51A65}"/>
    <dgm:cxn modelId="{8FA9BD58-FBA7-43B9-9112-C80AB4627C1F}" type="presOf" srcId="{31FA14F8-7B3C-4BA4-BC77-35DB638B9212}" destId="{B9A19D48-D49F-445F-BA58-C4D7D6151B97}" srcOrd="0" destOrd="0" presId="urn:microsoft.com/office/officeart/2005/8/layout/vList5"/>
    <dgm:cxn modelId="{7DCDCEB4-F03E-4DAF-960D-313037515FCD}" srcId="{D2F53163-F868-4945-B170-232895D76997}" destId="{346BF27F-2C8B-47A2-B594-DB3CCF0E6074}" srcOrd="1" destOrd="0" parTransId="{BB3B2D35-4356-4492-A91A-D238B9A5A901}" sibTransId="{3521E33D-05F7-4165-8560-EE752EC569ED}"/>
    <dgm:cxn modelId="{D271A198-53CB-4AD4-B72E-9E5F4B1229E3}" srcId="{A56C9860-898E-46CD-B30F-C9726F52798B}" destId="{93F1CC7D-8F37-4560-87C3-CFBF85E5DECA}" srcOrd="0" destOrd="0" parTransId="{A4309AC4-B6E2-4A74-9A16-4EA765FB9B6C}" sibTransId="{9CD7ECD5-CFF3-4820-A461-F1DE91845170}"/>
    <dgm:cxn modelId="{FC6DC135-A92B-4990-882A-B45ED2529B5F}" type="presOf" srcId="{A56C9860-898E-46CD-B30F-C9726F52798B}" destId="{DB5665F4-2EEB-4511-8FEA-BBF59EA27480}" srcOrd="0" destOrd="0" presId="urn:microsoft.com/office/officeart/2005/8/layout/vList5"/>
    <dgm:cxn modelId="{DADFADE9-02E3-47BC-931E-22996693438F}" type="presOf" srcId="{4FD4499F-47EC-4B8F-ADC6-E46C41AE0BD0}" destId="{B6C33D18-A132-4BE7-AA57-8F187504CC0C}" srcOrd="0" destOrd="0" presId="urn:microsoft.com/office/officeart/2005/8/layout/vList5"/>
    <dgm:cxn modelId="{104E5B42-1626-452A-876B-8DB18157E8C1}" srcId="{A56C9860-898E-46CD-B30F-C9726F52798B}" destId="{D2F53163-F868-4945-B170-232895D76997}" srcOrd="2" destOrd="0" parTransId="{2D294DA3-D737-4C4B-B607-5908BE4C6FE9}" sibTransId="{8A31481F-3448-4742-BD34-B171B175256D}"/>
    <dgm:cxn modelId="{28A38BBB-37C5-461E-8915-52AA8F80420B}" type="presOf" srcId="{5B7576E7-88CE-470D-A84A-4262814B315A}" destId="{CFC1277C-7CF7-429A-8168-DE5F397C885C}" srcOrd="0" destOrd="0" presId="urn:microsoft.com/office/officeart/2005/8/layout/vList5"/>
    <dgm:cxn modelId="{A7CE23DE-8B4B-4FDB-8572-57E7CDA69E29}" type="presOf" srcId="{93F1CC7D-8F37-4560-87C3-CFBF85E5DECA}" destId="{DF10C52C-A752-4CD2-BBB8-7701C2B328BA}" srcOrd="0" destOrd="0" presId="urn:microsoft.com/office/officeart/2005/8/layout/vList5"/>
    <dgm:cxn modelId="{1C709694-1E20-4746-82A0-063E60646E41}" srcId="{A56C9860-898E-46CD-B30F-C9726F52798B}" destId="{0746904B-9AFE-4BF0-A7A4-F97A8163EB50}" srcOrd="3" destOrd="0" parTransId="{F39103EC-AF18-4819-9F45-2C6D883002D4}" sibTransId="{DDC23EC7-BB7A-418B-9604-2021D447E453}"/>
    <dgm:cxn modelId="{C71DE373-B14D-4D18-AFF8-D94E7F632ACA}" srcId="{92714364-2F9C-493C-85E5-849D83FDAD84}" destId="{31FA14F8-7B3C-4BA4-BC77-35DB638B9212}" srcOrd="0" destOrd="0" parTransId="{F116233A-594C-4D71-A47B-16E2056C9441}" sibTransId="{0082FD21-A34A-499A-AA96-D3936978A086}"/>
    <dgm:cxn modelId="{066041AC-AA9C-4E89-864C-685F0310F9FE}" srcId="{0746904B-9AFE-4BF0-A7A4-F97A8163EB50}" destId="{15D894EB-4B7E-49B4-ACC0-24841CFFC9B7}" srcOrd="1" destOrd="0" parTransId="{D9A9CA9F-E8E2-4E2C-BD3F-9445ECD49862}" sibTransId="{70FBB378-FEA9-4B7B-A9AC-6A2A930678CE}"/>
    <dgm:cxn modelId="{9469C750-C91A-43EA-8CDB-07D18763B280}" type="presOf" srcId="{92714364-2F9C-493C-85E5-849D83FDAD84}" destId="{47C1FE51-B457-4A71-9C0D-00DE0270DB7D}" srcOrd="0" destOrd="0" presId="urn:microsoft.com/office/officeart/2005/8/layout/vList5"/>
    <dgm:cxn modelId="{C942F3E9-9741-42DF-A755-3A9370634ABA}" type="presOf" srcId="{15D894EB-4B7E-49B4-ACC0-24841CFFC9B7}" destId="{B6C33D18-A132-4BE7-AA57-8F187504CC0C}" srcOrd="0" destOrd="1" presId="urn:microsoft.com/office/officeart/2005/8/layout/vList5"/>
    <dgm:cxn modelId="{19F14CC9-1C64-4F9E-8282-79D13E013A42}" type="presOf" srcId="{BDF2CFCF-BBAC-4082-A751-F26FA221F9A5}" destId="{FCDAF397-D680-4E86-AF0E-0EE7E640D429}" srcOrd="0" destOrd="0" presId="urn:microsoft.com/office/officeart/2005/8/layout/vList5"/>
    <dgm:cxn modelId="{FB4ACFFE-213C-4588-9667-15E7607FB8E4}" type="presParOf" srcId="{DB5665F4-2EEB-4511-8FEA-BBF59EA27480}" destId="{FDA6C541-5230-49AF-85FD-308096A10C78}" srcOrd="0" destOrd="0" presId="urn:microsoft.com/office/officeart/2005/8/layout/vList5"/>
    <dgm:cxn modelId="{A21A3A16-3B86-4A08-9EE2-C86B095538CE}" type="presParOf" srcId="{FDA6C541-5230-49AF-85FD-308096A10C78}" destId="{DF10C52C-A752-4CD2-BBB8-7701C2B328BA}" srcOrd="0" destOrd="0" presId="urn:microsoft.com/office/officeart/2005/8/layout/vList5"/>
    <dgm:cxn modelId="{7F13A077-B6E0-4C15-983A-E7C539E4FC5E}" type="presParOf" srcId="{FDA6C541-5230-49AF-85FD-308096A10C78}" destId="{CFC1277C-7CF7-429A-8168-DE5F397C885C}" srcOrd="1" destOrd="0" presId="urn:microsoft.com/office/officeart/2005/8/layout/vList5"/>
    <dgm:cxn modelId="{790CCF03-783F-4884-B566-F83784671924}" type="presParOf" srcId="{DB5665F4-2EEB-4511-8FEA-BBF59EA27480}" destId="{D41BBC61-93B8-4647-999F-B43B71F59A86}" srcOrd="1" destOrd="0" presId="urn:microsoft.com/office/officeart/2005/8/layout/vList5"/>
    <dgm:cxn modelId="{7FCC08AE-67A3-47F3-8496-B733722483C6}" type="presParOf" srcId="{DB5665F4-2EEB-4511-8FEA-BBF59EA27480}" destId="{FEEB2A86-EEC1-4D8F-8FDB-4C6124993D1E}" srcOrd="2" destOrd="0" presId="urn:microsoft.com/office/officeart/2005/8/layout/vList5"/>
    <dgm:cxn modelId="{4285763F-225A-4748-A822-C97BC82FFBD4}" type="presParOf" srcId="{FEEB2A86-EEC1-4D8F-8FDB-4C6124993D1E}" destId="{47C1FE51-B457-4A71-9C0D-00DE0270DB7D}" srcOrd="0" destOrd="0" presId="urn:microsoft.com/office/officeart/2005/8/layout/vList5"/>
    <dgm:cxn modelId="{96EFE1F9-3EB7-4B74-AC56-0E322E6868F3}" type="presParOf" srcId="{FEEB2A86-EEC1-4D8F-8FDB-4C6124993D1E}" destId="{B9A19D48-D49F-445F-BA58-C4D7D6151B97}" srcOrd="1" destOrd="0" presId="urn:microsoft.com/office/officeart/2005/8/layout/vList5"/>
    <dgm:cxn modelId="{2C6DA7F0-AB6E-4AE2-83EA-9234044D96FD}" type="presParOf" srcId="{DB5665F4-2EEB-4511-8FEA-BBF59EA27480}" destId="{7AEEC9D3-170B-4B0C-ACB5-F0FEDDACD879}" srcOrd="3" destOrd="0" presId="urn:microsoft.com/office/officeart/2005/8/layout/vList5"/>
    <dgm:cxn modelId="{C0F9957C-4A4A-49CE-A260-D657D343CD02}" type="presParOf" srcId="{DB5665F4-2EEB-4511-8FEA-BBF59EA27480}" destId="{AC64BB93-B19B-4108-B60B-031151924825}" srcOrd="4" destOrd="0" presId="urn:microsoft.com/office/officeart/2005/8/layout/vList5"/>
    <dgm:cxn modelId="{C96AF574-3939-4543-A71C-ECB83246388D}" type="presParOf" srcId="{AC64BB93-B19B-4108-B60B-031151924825}" destId="{506E16BB-7E2B-4F2C-BBD3-4D9A09D4B361}" srcOrd="0" destOrd="0" presId="urn:microsoft.com/office/officeart/2005/8/layout/vList5"/>
    <dgm:cxn modelId="{462FB60F-FAF7-4EAB-A2A6-C8A89957EB40}" type="presParOf" srcId="{AC64BB93-B19B-4108-B60B-031151924825}" destId="{FCDAF397-D680-4E86-AF0E-0EE7E640D429}" srcOrd="1" destOrd="0" presId="urn:microsoft.com/office/officeart/2005/8/layout/vList5"/>
    <dgm:cxn modelId="{576E7973-99BB-4973-90BA-61197A1E5702}" type="presParOf" srcId="{DB5665F4-2EEB-4511-8FEA-BBF59EA27480}" destId="{D47E0C8E-6EE8-4745-9EDB-84F815AB00DE}" srcOrd="5" destOrd="0" presId="urn:microsoft.com/office/officeart/2005/8/layout/vList5"/>
    <dgm:cxn modelId="{264C8FE4-6FAB-46AA-92AA-F186417462FB}" type="presParOf" srcId="{DB5665F4-2EEB-4511-8FEA-BBF59EA27480}" destId="{A655E75C-730C-4132-9AA6-BF450DC66C75}" srcOrd="6" destOrd="0" presId="urn:microsoft.com/office/officeart/2005/8/layout/vList5"/>
    <dgm:cxn modelId="{2DC9346F-51E8-4F88-A94C-2262EAD9CB85}" type="presParOf" srcId="{A655E75C-730C-4132-9AA6-BF450DC66C75}" destId="{8DB87B4A-D418-448F-8430-7F9AC2F0A3B2}" srcOrd="0" destOrd="0" presId="urn:microsoft.com/office/officeart/2005/8/layout/vList5"/>
    <dgm:cxn modelId="{E314E5A5-BFD8-4F5A-9B8C-4786E20660FE}" type="presParOf" srcId="{A655E75C-730C-4132-9AA6-BF450DC66C75}" destId="{B6C33D18-A132-4BE7-AA57-8F187504CC0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1277C-7CF7-429A-8168-DE5F397C885C}">
      <dsp:nvSpPr>
        <dsp:cNvPr id="0" name=""/>
        <dsp:cNvSpPr/>
      </dsp:nvSpPr>
      <dsp:spPr>
        <a:xfrm rot="5400000">
          <a:off x="2766327" y="-918607"/>
          <a:ext cx="976775" cy="3063261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Legutóbbi </a:t>
          </a:r>
          <a:r>
            <a:rPr lang="hu-HU" sz="1900" kern="1200" dirty="0" err="1" smtClean="0"/>
            <a:t>normal</a:t>
          </a:r>
          <a:endParaRPr lang="hu-HU" sz="1900" kern="1200" dirty="0"/>
        </a:p>
      </dsp:txBody>
      <dsp:txXfrm rot="-5400000">
        <a:off x="1723084" y="172318"/>
        <a:ext cx="3015579" cy="881411"/>
      </dsp:txXfrm>
    </dsp:sp>
    <dsp:sp modelId="{DF10C52C-A752-4CD2-BBB8-7701C2B328BA}">
      <dsp:nvSpPr>
        <dsp:cNvPr id="0" name=""/>
        <dsp:cNvSpPr/>
      </dsp:nvSpPr>
      <dsp:spPr>
        <a:xfrm>
          <a:off x="0" y="2538"/>
          <a:ext cx="1723084" cy="1220968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err="1" smtClean="0"/>
            <a:t>Normal</a:t>
          </a:r>
          <a:endParaRPr lang="hu-HU" sz="2200" kern="1200" dirty="0"/>
        </a:p>
      </dsp:txBody>
      <dsp:txXfrm>
        <a:off x="59603" y="62141"/>
        <a:ext cx="1603878" cy="1101762"/>
      </dsp:txXfrm>
    </dsp:sp>
    <dsp:sp modelId="{B9A19D48-D49F-445F-BA58-C4D7D6151B97}">
      <dsp:nvSpPr>
        <dsp:cNvPr id="0" name=""/>
        <dsp:cNvSpPr/>
      </dsp:nvSpPr>
      <dsp:spPr>
        <a:xfrm rot="5400000">
          <a:off x="2766327" y="363409"/>
          <a:ext cx="976775" cy="3063261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Legutóbbi </a:t>
          </a:r>
          <a:r>
            <a:rPr lang="hu-HU" sz="1900" kern="1200" dirty="0" err="1" smtClean="0"/>
            <a:t>copy</a:t>
          </a:r>
          <a:endParaRPr lang="hu-HU" sz="1900" kern="1200" dirty="0"/>
        </a:p>
      </dsp:txBody>
      <dsp:txXfrm rot="-5400000">
        <a:off x="1723084" y="1454334"/>
        <a:ext cx="3015579" cy="881411"/>
      </dsp:txXfrm>
    </dsp:sp>
    <dsp:sp modelId="{47C1FE51-B457-4A71-9C0D-00DE0270DB7D}">
      <dsp:nvSpPr>
        <dsp:cNvPr id="0" name=""/>
        <dsp:cNvSpPr/>
      </dsp:nvSpPr>
      <dsp:spPr>
        <a:xfrm>
          <a:off x="0" y="1284555"/>
          <a:ext cx="1723084" cy="1220968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err="1" smtClean="0"/>
            <a:t>Copy</a:t>
          </a:r>
          <a:endParaRPr lang="hu-HU" sz="2200" kern="1200" dirty="0"/>
        </a:p>
      </dsp:txBody>
      <dsp:txXfrm>
        <a:off x="59603" y="1344158"/>
        <a:ext cx="1603878" cy="1101762"/>
      </dsp:txXfrm>
    </dsp:sp>
    <dsp:sp modelId="{FCDAF397-D680-4E86-AF0E-0EE7E640D429}">
      <dsp:nvSpPr>
        <dsp:cNvPr id="0" name=""/>
        <dsp:cNvSpPr/>
      </dsp:nvSpPr>
      <dsp:spPr>
        <a:xfrm rot="5400000">
          <a:off x="2766327" y="1645426"/>
          <a:ext cx="976775" cy="3063261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Legutóbbi </a:t>
          </a:r>
          <a:r>
            <a:rPr lang="hu-HU" sz="1900" kern="1200" dirty="0" err="1" smtClean="0"/>
            <a:t>normal</a:t>
          </a:r>
          <a:endParaRPr lang="hu-HU" sz="1900" kern="1200" dirty="0" smtClean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+ legutóbbi </a:t>
          </a:r>
          <a:r>
            <a:rPr lang="hu-HU" sz="1900" kern="1200" dirty="0" err="1" smtClean="0"/>
            <a:t>differential</a:t>
          </a:r>
          <a:endParaRPr lang="hu-HU" sz="1900" kern="1200" dirty="0" smtClean="0"/>
        </a:p>
      </dsp:txBody>
      <dsp:txXfrm rot="-5400000">
        <a:off x="1723084" y="2736351"/>
        <a:ext cx="3015579" cy="881411"/>
      </dsp:txXfrm>
    </dsp:sp>
    <dsp:sp modelId="{506E16BB-7E2B-4F2C-BBD3-4D9A09D4B361}">
      <dsp:nvSpPr>
        <dsp:cNvPr id="0" name=""/>
        <dsp:cNvSpPr/>
      </dsp:nvSpPr>
      <dsp:spPr>
        <a:xfrm>
          <a:off x="0" y="2566573"/>
          <a:ext cx="1723084" cy="1220968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err="1" smtClean="0"/>
            <a:t>Differential</a:t>
          </a:r>
          <a:endParaRPr lang="hu-HU" sz="2200" kern="1200" dirty="0" smtClean="0"/>
        </a:p>
      </dsp:txBody>
      <dsp:txXfrm>
        <a:off x="59603" y="2626176"/>
        <a:ext cx="1603878" cy="1101762"/>
      </dsp:txXfrm>
    </dsp:sp>
    <dsp:sp modelId="{B6C33D18-A132-4BE7-AA57-8F187504CC0C}">
      <dsp:nvSpPr>
        <dsp:cNvPr id="0" name=""/>
        <dsp:cNvSpPr/>
      </dsp:nvSpPr>
      <dsp:spPr>
        <a:xfrm rot="5400000">
          <a:off x="2766327" y="2927444"/>
          <a:ext cx="976775" cy="3063261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Legutóbbi </a:t>
          </a:r>
          <a:r>
            <a:rPr lang="hu-HU" sz="1900" kern="1200" dirty="0" err="1" smtClean="0"/>
            <a:t>normal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+ azóta összes </a:t>
          </a:r>
          <a:r>
            <a:rPr lang="hu-HU" sz="1900" kern="1200" dirty="0" err="1" smtClean="0"/>
            <a:t>incremental</a:t>
          </a:r>
          <a:endParaRPr lang="hu-HU" sz="1900" kern="1200" dirty="0"/>
        </a:p>
      </dsp:txBody>
      <dsp:txXfrm rot="-5400000">
        <a:off x="1723084" y="4018369"/>
        <a:ext cx="3015579" cy="881411"/>
      </dsp:txXfrm>
    </dsp:sp>
    <dsp:sp modelId="{8DB87B4A-D418-448F-8430-7F9AC2F0A3B2}">
      <dsp:nvSpPr>
        <dsp:cNvPr id="0" name=""/>
        <dsp:cNvSpPr/>
      </dsp:nvSpPr>
      <dsp:spPr>
        <a:xfrm>
          <a:off x="0" y="3848590"/>
          <a:ext cx="1723084" cy="1220968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err="1" smtClean="0"/>
            <a:t>Incremental</a:t>
          </a:r>
          <a:endParaRPr lang="hu-HU" sz="2200" kern="1200" dirty="0"/>
        </a:p>
      </dsp:txBody>
      <dsp:txXfrm>
        <a:off x="59603" y="3908193"/>
        <a:ext cx="1603878" cy="1101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C4E72-F8F4-4DCE-9141-A083E51EC610}" type="datetimeFigureOut">
              <a:rPr lang="hu-HU" smtClean="0"/>
              <a:pPr/>
              <a:t>2011.04.22.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A9CC2-1A00-4F95-8075-787AFA48FBE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8584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2011.04.22.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3654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</a:t>
            </a:r>
            <a:r>
              <a:rPr lang="hu-HU" baseline="0" dirty="0" smtClean="0"/>
              <a:t> </a:t>
            </a:r>
            <a:r>
              <a:rPr lang="hu-HU" baseline="0" dirty="0" smtClean="0"/>
              <a:t>2011. </a:t>
            </a:r>
            <a:r>
              <a:rPr lang="hu-HU" baseline="0" dirty="0" smtClean="0"/>
              <a:t>04. </a:t>
            </a:r>
            <a:r>
              <a:rPr lang="hu-HU" baseline="0" dirty="0" smtClean="0"/>
              <a:t>21.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Blokkos eszköz szintjén az teszi lehetővé, hogy pl. egy LVM rendszerben van egy </a:t>
            </a:r>
            <a:r>
              <a:rPr lang="hu-HU" dirty="0" err="1" smtClean="0"/>
              <a:t>B-fa</a:t>
            </a:r>
            <a:r>
              <a:rPr lang="hu-HU" dirty="0" smtClean="0"/>
              <a:t> alapú </a:t>
            </a:r>
            <a:r>
              <a:rPr lang="hu-HU" dirty="0" err="1" smtClean="0"/>
              <a:t>indirekciós</a:t>
            </a:r>
            <a:r>
              <a:rPr lang="hu-HU" baseline="0" dirty="0" smtClean="0"/>
              <a:t> réteg a fizikai és logikai címtartományok között, amiben (csak ebben az esetben kivételesen) megengedett, hogy egy logikai blokkhoz több fizikai blokk tartozzon.</a:t>
            </a:r>
          </a:p>
          <a:p>
            <a:endParaRPr lang="hu-HU" baseline="0" dirty="0" smtClean="0"/>
          </a:p>
          <a:p>
            <a:r>
              <a:rPr lang="hu-HU" baseline="0" dirty="0" smtClean="0"/>
              <a:t>Tömörítés: érdemes </a:t>
            </a:r>
            <a:r>
              <a:rPr lang="hu-HU" baseline="0" dirty="0" err="1" smtClean="0"/>
              <a:t>megmelíteni</a:t>
            </a:r>
            <a:r>
              <a:rPr lang="hu-HU" baseline="0" dirty="0" smtClean="0"/>
              <a:t> az </a:t>
            </a:r>
            <a:r>
              <a:rPr lang="hu-HU" baseline="0" dirty="0" err="1" smtClean="0"/>
              <a:t>lrzip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long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range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zip</a:t>
            </a:r>
            <a:r>
              <a:rPr lang="hu-HU" baseline="0" dirty="0" smtClean="0"/>
              <a:t>) projektet, ami </a:t>
            </a:r>
            <a:r>
              <a:rPr lang="hu-HU" baseline="0" dirty="0" err="1" smtClean="0"/>
              <a:t>deduplikációs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előfeldolgozóval</a:t>
            </a:r>
            <a:r>
              <a:rPr lang="hu-HU" baseline="0" dirty="0" smtClean="0"/>
              <a:t> egészít ki </a:t>
            </a:r>
            <a:r>
              <a:rPr lang="hu-HU" baseline="0" dirty="0" err="1" smtClean="0"/>
              <a:t>lzma</a:t>
            </a:r>
            <a:r>
              <a:rPr lang="hu-HU" baseline="0" dirty="0" smtClean="0"/>
              <a:t>, bzip2 és hasonló elterjedt tömörítőket.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Segít itt a naplózás? Nem!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snapshot</a:t>
            </a:r>
            <a:r>
              <a:rPr lang="hu-HU" dirty="0" smtClean="0"/>
              <a:t> egy olyan blokkos eszköznek vagy fájlnak látszik, amiben változatlanul</a:t>
            </a:r>
            <a:r>
              <a:rPr lang="hu-HU" baseline="0" dirty="0" smtClean="0"/>
              <a:t> maradt minden. Valójában csak azoknak a blokkoknak az eredetijét tárolja, amik felül lettek írva az eredeti eszközön, a változatlan blokkokat közvetlenül az eredeti példányról olvassa.</a:t>
            </a:r>
          </a:p>
          <a:p>
            <a:r>
              <a:rPr lang="hu-HU" baseline="0" dirty="0" smtClean="0"/>
              <a:t>Elég ez a konzisztens backuphoz, amiből az alkalmazás fel tud állni? Nem. Csak akkor elég, ha az alkalmazás belül még naplózott adatstruktúrát is használ.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Bizonyos</a:t>
            </a:r>
            <a:r>
              <a:rPr lang="hu-HU" baseline="0" dirty="0" smtClean="0"/>
              <a:t> esetekben a 0-kkal felülírás kevés (az adathordozóról „analóg” módszerekkel még helyreállítható valami gyenge jel), ilyenkor véletlen adatokkal írják felül, több menetben is. Ilyen adatmegsemmisítést főleg katonai vagy egyéb állami törvények írhatnak elő.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Jön</a:t>
            </a:r>
            <a:r>
              <a:rPr lang="hu-HU" baseline="0" dirty="0" smtClean="0"/>
              <a:t> A Meteor! </a:t>
            </a:r>
            <a:r>
              <a:rPr lang="hu-HU" baseline="0" dirty="0" smtClean="0">
                <a:sym typeface="Wingdings" pitchFamily="2" charset="2"/>
              </a:rPr>
              <a:t>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http://www.drbd.org</a:t>
            </a:r>
          </a:p>
          <a:p>
            <a:r>
              <a:rPr lang="hu-HU" dirty="0" smtClean="0"/>
              <a:t>A DRBD véd</a:t>
            </a:r>
            <a:r>
              <a:rPr lang="hu-HU" baseline="0" dirty="0" smtClean="0"/>
              <a:t> sok közös </a:t>
            </a:r>
            <a:r>
              <a:rPr lang="hu-HU" baseline="0" dirty="0" err="1" smtClean="0"/>
              <a:t>módusú</a:t>
            </a:r>
            <a:r>
              <a:rPr lang="hu-HU" baseline="0" dirty="0" smtClean="0"/>
              <a:t> hiba ellen (</a:t>
            </a:r>
            <a:r>
              <a:rPr lang="hu-HU" baseline="0" dirty="0" err="1" smtClean="0"/>
              <a:t>hw</a:t>
            </a:r>
            <a:r>
              <a:rPr lang="hu-HU" baseline="0" dirty="0" smtClean="0"/>
              <a:t>, elemi kár), mert akár földrajzilag távol is lehetnek a csomópontok. Nem véd emberi, OS, alkalmazás hibája, illetve szándékos rongálás ellen (nem is tudja detektálni ezeket a hibákat, csak blokkos eszközt biztosít és </a:t>
            </a:r>
            <a:r>
              <a:rPr lang="hu-HU" baseline="0" dirty="0" err="1" smtClean="0"/>
              <a:t>replikálni</a:t>
            </a:r>
            <a:r>
              <a:rPr lang="hu-HU" baseline="0" dirty="0" smtClean="0"/>
              <a:t> fogja a hibás adatot is, ha ilyet kap).  Hiba utáni helyreállásnál újraszinkronizál, a meghibásodás óta összegyűlt változásokat </a:t>
            </a:r>
            <a:r>
              <a:rPr lang="hu-HU" baseline="0" dirty="0" err="1" smtClean="0"/>
              <a:t>replikálja</a:t>
            </a:r>
            <a:r>
              <a:rPr lang="hu-HU" baseline="0" dirty="0" smtClean="0"/>
              <a:t> (és a gyakorlatban gyakran ez nem szokott működni…). Van periodikus </a:t>
            </a:r>
            <a:r>
              <a:rPr lang="hu-HU" baseline="0" dirty="0" err="1" smtClean="0"/>
              <a:t>replikációs</a:t>
            </a:r>
            <a:r>
              <a:rPr lang="hu-HU" baseline="0" dirty="0" smtClean="0"/>
              <a:t> üzemmód is, amikor nem folyamatosan, csak meghatározott időnként történik a szinkronban tartás. Az utóbbi a legutóbb módosult adatok elvesztésével jár, de korlátozottan védhet magasabb szintű hibák ellen is.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Mivel</a:t>
            </a:r>
            <a:r>
              <a:rPr lang="hu-HU" baseline="0" dirty="0" smtClean="0"/>
              <a:t> az </a:t>
            </a:r>
            <a:r>
              <a:rPr lang="hu-HU" baseline="0" dirty="0" err="1" smtClean="0"/>
              <a:t>IRÜ-ben</a:t>
            </a:r>
            <a:r>
              <a:rPr lang="hu-HU" baseline="0" dirty="0" smtClean="0"/>
              <a:t> elég részletesen ki van vesézve a mire készítsük a mentést kérdése, ezért ezt itt külön nem tárgyaljuk, legfeljebb szóban (szalag olcsó, főleg nagy méretben; optikai adattárolás már nem annyira, de még kis környezetben elmegy; merevlemez már meglepően olcsó, kis méretben akár szóba is jöhet biztonsági másolat tárolására, főleg a „</a:t>
            </a:r>
            <a:r>
              <a:rPr lang="hu-HU" baseline="0" dirty="0" err="1" smtClean="0"/>
              <a:t>green</a:t>
            </a:r>
            <a:r>
              <a:rPr lang="hu-HU" baseline="0" dirty="0" smtClean="0"/>
              <a:t>” változatok)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Jobb</a:t>
            </a:r>
            <a:r>
              <a:rPr lang="hu-HU" baseline="0" dirty="0" smtClean="0"/>
              <a:t> oldalon kiemelve: mi kell a teljes rendszer legutóbb mentett állapotának helyreállításához.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Mentés, archiválás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Tóth Dániel, Szatmári Zoltán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Replikáció</a:t>
            </a:r>
            <a:r>
              <a:rPr lang="hu-HU" dirty="0" smtClean="0"/>
              <a:t>, DRBD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Replikáció</a:t>
            </a:r>
            <a:r>
              <a:rPr lang="hu-HU" dirty="0" smtClean="0"/>
              <a:t> (folyamatos vagy periodikus)</a:t>
            </a:r>
          </a:p>
          <a:p>
            <a:pPr lvl="1"/>
            <a:r>
              <a:rPr lang="hu-HU" dirty="0" smtClean="0"/>
              <a:t>Átmeneti megoldások a RAID és a backup között</a:t>
            </a:r>
          </a:p>
          <a:p>
            <a:r>
              <a:rPr lang="hu-HU" dirty="0" smtClean="0"/>
              <a:t>DRBD (</a:t>
            </a:r>
            <a:r>
              <a:rPr lang="hu-HU" dirty="0" err="1" smtClean="0"/>
              <a:t>Distributed</a:t>
            </a:r>
            <a:r>
              <a:rPr lang="hu-HU" dirty="0" smtClean="0"/>
              <a:t> </a:t>
            </a:r>
            <a:r>
              <a:rPr lang="hu-HU" dirty="0" err="1" smtClean="0"/>
              <a:t>Redundant</a:t>
            </a:r>
            <a:r>
              <a:rPr lang="hu-HU" dirty="0" smtClean="0"/>
              <a:t> </a:t>
            </a:r>
            <a:r>
              <a:rPr lang="hu-HU" dirty="0" err="1" smtClean="0"/>
              <a:t>Block</a:t>
            </a:r>
            <a:r>
              <a:rPr lang="hu-HU" dirty="0" smtClean="0"/>
              <a:t> </a:t>
            </a:r>
            <a:r>
              <a:rPr lang="hu-HU" dirty="0" err="1" smtClean="0"/>
              <a:t>Device</a:t>
            </a:r>
            <a:r>
              <a:rPr lang="hu-HU" dirty="0" smtClean="0"/>
              <a:t>)</a:t>
            </a:r>
          </a:p>
          <a:p>
            <a:endParaRPr lang="hu-HU" dirty="0" smtClean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1285852" y="4143380"/>
            <a:ext cx="535785" cy="1071570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9" name="Henger 8"/>
          <p:cNvSpPr/>
          <p:nvPr/>
        </p:nvSpPr>
        <p:spPr>
          <a:xfrm>
            <a:off x="1571604" y="5643578"/>
            <a:ext cx="571504" cy="71438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10" name="Csoportba foglalás 9"/>
          <p:cNvGrpSpPr/>
          <p:nvPr/>
        </p:nvGrpSpPr>
        <p:grpSpPr>
          <a:xfrm>
            <a:off x="4000496" y="2643182"/>
            <a:ext cx="535785" cy="1071570"/>
            <a:chOff x="6429388" y="3929066"/>
            <a:chExt cx="714380" cy="1428760"/>
          </a:xfrm>
        </p:grpSpPr>
        <p:sp>
          <p:nvSpPr>
            <p:cNvPr id="11" name="Lekerekített téglalap 1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24" name="Szögletes összekötő 23"/>
          <p:cNvCxnSpPr>
            <a:endCxn id="9" idx="1"/>
          </p:cNvCxnSpPr>
          <p:nvPr/>
        </p:nvCxnSpPr>
        <p:spPr>
          <a:xfrm rot="5400000">
            <a:off x="1643042" y="5429264"/>
            <a:ext cx="42862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6" name="Csoportba foglalás 25"/>
          <p:cNvGrpSpPr/>
          <p:nvPr/>
        </p:nvGrpSpPr>
        <p:grpSpPr>
          <a:xfrm>
            <a:off x="7215206" y="4143380"/>
            <a:ext cx="535785" cy="1071570"/>
            <a:chOff x="6429388" y="3929066"/>
            <a:chExt cx="714380" cy="1428760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Téglalap 2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Téglalap 2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1" name="Henger 30"/>
          <p:cNvSpPr/>
          <p:nvPr/>
        </p:nvSpPr>
        <p:spPr>
          <a:xfrm>
            <a:off x="7500958" y="5643578"/>
            <a:ext cx="571504" cy="71438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32" name="Szögletes összekötő 31"/>
          <p:cNvCxnSpPr>
            <a:endCxn id="31" idx="1"/>
          </p:cNvCxnSpPr>
          <p:nvPr/>
        </p:nvCxnSpPr>
        <p:spPr>
          <a:xfrm rot="5400000">
            <a:off x="7572396" y="5429264"/>
            <a:ext cx="42862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/>
          <p:nvPr/>
        </p:nvCxnSpPr>
        <p:spPr>
          <a:xfrm>
            <a:off x="2500298" y="4286256"/>
            <a:ext cx="450059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Szövegdoboz 34"/>
          <p:cNvSpPr txBox="1"/>
          <p:nvPr/>
        </p:nvSpPr>
        <p:spPr>
          <a:xfrm>
            <a:off x="5000628" y="3929066"/>
            <a:ext cx="11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Heartbeat</a:t>
            </a:r>
            <a:endParaRPr lang="hu-HU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1857356" y="2714620"/>
            <a:ext cx="1495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SAN (pl. </a:t>
            </a:r>
            <a:r>
              <a:rPr lang="hu-HU" dirty="0" err="1" smtClean="0"/>
              <a:t>iSCSI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9" name="Kanyar felfelé 38"/>
          <p:cNvSpPr/>
          <p:nvPr/>
        </p:nvSpPr>
        <p:spPr>
          <a:xfrm rot="10800000">
            <a:off x="1643042" y="3143248"/>
            <a:ext cx="2214578" cy="857256"/>
          </a:xfrm>
          <a:prstGeom prst="bentUp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0" name="Jobbra nyíl 39"/>
          <p:cNvSpPr/>
          <p:nvPr/>
        </p:nvSpPr>
        <p:spPr>
          <a:xfrm>
            <a:off x="2428860" y="4572008"/>
            <a:ext cx="4643470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3643306" y="4929198"/>
            <a:ext cx="2215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Írt adatok </a:t>
            </a:r>
            <a:r>
              <a:rPr lang="hu-HU" dirty="0" err="1" smtClean="0"/>
              <a:t>replikációja</a:t>
            </a:r>
            <a:endParaRPr lang="hu-HU" dirty="0"/>
          </a:p>
        </p:txBody>
      </p:sp>
      <p:cxnSp>
        <p:nvCxnSpPr>
          <p:cNvPr id="43" name="Egyenes összekötő 42"/>
          <p:cNvCxnSpPr/>
          <p:nvPr/>
        </p:nvCxnSpPr>
        <p:spPr>
          <a:xfrm rot="16200000" flipH="1">
            <a:off x="1107257" y="3964785"/>
            <a:ext cx="1285884" cy="12144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rot="5400000">
            <a:off x="1178695" y="4036223"/>
            <a:ext cx="1285884" cy="12144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Kanyar felfelé 44"/>
          <p:cNvSpPr/>
          <p:nvPr/>
        </p:nvSpPr>
        <p:spPr>
          <a:xfrm rot="10800000" flipH="1">
            <a:off x="5214942" y="3143248"/>
            <a:ext cx="2214578" cy="857256"/>
          </a:xfrm>
          <a:prstGeom prst="bentUp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5357818" y="2786058"/>
            <a:ext cx="1495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SAN (pl. </a:t>
            </a:r>
            <a:r>
              <a:rPr lang="hu-HU" dirty="0" err="1" smtClean="0"/>
              <a:t>iSCSI</a:t>
            </a:r>
            <a:r>
              <a:rPr lang="hu-HU" dirty="0" smtClean="0"/>
              <a:t>)</a:t>
            </a:r>
            <a:endParaRPr lang="hu-HU" dirty="0"/>
          </a:p>
        </p:txBody>
      </p:sp>
      <p:cxnSp>
        <p:nvCxnSpPr>
          <p:cNvPr id="48" name="Egyenes összekötő nyíllal 47"/>
          <p:cNvCxnSpPr/>
          <p:nvPr/>
        </p:nvCxnSpPr>
        <p:spPr>
          <a:xfrm rot="10800000">
            <a:off x="2500298" y="4286256"/>
            <a:ext cx="45005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Szövegdoboz 48"/>
          <p:cNvSpPr txBox="1"/>
          <p:nvPr/>
        </p:nvSpPr>
        <p:spPr>
          <a:xfrm>
            <a:off x="3857620" y="5429264"/>
            <a:ext cx="1491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err="1" smtClean="0"/>
              <a:t>Failover</a:t>
            </a:r>
            <a:endParaRPr lang="hu-HU" sz="3200" dirty="0"/>
          </a:p>
        </p:txBody>
      </p:sp>
      <p:sp>
        <p:nvSpPr>
          <p:cNvPr id="50" name="Jobbra nyíl 49"/>
          <p:cNvSpPr/>
          <p:nvPr/>
        </p:nvSpPr>
        <p:spPr>
          <a:xfrm flipH="1">
            <a:off x="2357422" y="4572008"/>
            <a:ext cx="4643470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1" name="Szövegdoboz 50"/>
          <p:cNvSpPr txBox="1"/>
          <p:nvPr/>
        </p:nvSpPr>
        <p:spPr>
          <a:xfrm>
            <a:off x="3643306" y="4286256"/>
            <a:ext cx="1855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Újraszinkronizálás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 animBg="1"/>
      <p:bldP spid="40" grpId="0" animBg="1"/>
      <p:bldP spid="41" grpId="0"/>
      <p:bldP spid="45" grpId="0" animBg="1"/>
      <p:bldP spid="46" grpId="0"/>
      <p:bldP spid="49" grpId="0"/>
      <p:bldP spid="49" grpId="1"/>
      <p:bldP spid="50" grpId="1" animBg="1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Biztonsági másolat készítése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Mentés</a:t>
            </a:r>
          </a:p>
          <a:p>
            <a:pPr lvl="1"/>
            <a:r>
              <a:rPr lang="hu-HU" dirty="0" smtClean="0"/>
              <a:t>Rendszeresen másolatot készítünk az adatokról, lehetőleg olyan médiumra, amit kevés az elsődleges rendszerével közös modusú hiba érint</a:t>
            </a:r>
          </a:p>
          <a:p>
            <a:pPr lvl="1"/>
            <a:r>
              <a:rPr lang="hu-HU" dirty="0" smtClean="0"/>
              <a:t>A másolatokból visszamenőleg több eltérő időben készült példányt is őrizhetünk (ez véd akár emberi hibák ellen is!)</a:t>
            </a:r>
          </a:p>
          <a:p>
            <a:r>
              <a:rPr lang="hu-HU" dirty="0" smtClean="0"/>
              <a:t>Jellegzetes kérdések</a:t>
            </a:r>
          </a:p>
          <a:p>
            <a:pPr lvl="1"/>
            <a:r>
              <a:rPr lang="hu-HU" dirty="0" smtClean="0"/>
              <a:t>Mire készítsük a mentést?</a:t>
            </a:r>
          </a:p>
          <a:p>
            <a:pPr lvl="1"/>
            <a:r>
              <a:rPr lang="hu-HU" dirty="0" smtClean="0"/>
              <a:t>Milyen rendszeresen?</a:t>
            </a:r>
          </a:p>
          <a:p>
            <a:pPr lvl="1"/>
            <a:r>
              <a:rPr lang="hu-HU" dirty="0" smtClean="0"/>
              <a:t>Miről készítsük a mentést?</a:t>
            </a:r>
          </a:p>
          <a:p>
            <a:pPr lvl="1"/>
            <a:r>
              <a:rPr lang="hu-HU" dirty="0" smtClean="0"/>
              <a:t>Milyen módon? (kézzel, automatizáltan?)</a:t>
            </a:r>
          </a:p>
          <a:p>
            <a:pPr lvl="1"/>
            <a:r>
              <a:rPr lang="hu-HU" dirty="0" smtClean="0"/>
              <a:t>Mennyi ideig őrizzük meg?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Biztonsági másolat készítése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Milyen rendszeresen…</a:t>
            </a:r>
          </a:p>
          <a:p>
            <a:pPr lvl="1"/>
            <a:r>
              <a:rPr lang="hu-HU" dirty="0" smtClean="0"/>
              <a:t>Ha sűrűn mentünk</a:t>
            </a:r>
          </a:p>
          <a:p>
            <a:pPr lvl="2"/>
            <a:r>
              <a:rPr lang="hu-HU" dirty="0" smtClean="0"/>
              <a:t>Nagy terhelés a rendszernek</a:t>
            </a:r>
          </a:p>
          <a:p>
            <a:pPr lvl="2"/>
            <a:r>
              <a:rPr lang="hu-HU" dirty="0" smtClean="0"/>
              <a:t>Sok mentett adat keletkezik</a:t>
            </a:r>
          </a:p>
          <a:p>
            <a:pPr lvl="1"/>
            <a:r>
              <a:rPr lang="hu-HU" dirty="0" smtClean="0"/>
              <a:t>Ha ritkán mentünk</a:t>
            </a:r>
          </a:p>
          <a:p>
            <a:pPr lvl="2"/>
            <a:r>
              <a:rPr lang="hu-HU" dirty="0" smtClean="0"/>
              <a:t>A mentések között túl sok védelem nélküli adat gyűlik össze</a:t>
            </a:r>
          </a:p>
          <a:p>
            <a:pPr lvl="1"/>
            <a:r>
              <a:rPr lang="hu-HU" dirty="0" smtClean="0"/>
              <a:t>Mit tehetünk a hátrányok ellen?</a:t>
            </a:r>
          </a:p>
          <a:p>
            <a:pPr lvl="2"/>
            <a:r>
              <a:rPr lang="hu-HU" dirty="0" smtClean="0"/>
              <a:t>Verziókezelés, csak a különbségek tárolása</a:t>
            </a:r>
          </a:p>
          <a:p>
            <a:pPr lvl="2"/>
            <a:r>
              <a:rPr lang="hu-HU" dirty="0" smtClean="0"/>
              <a:t>Adat </a:t>
            </a:r>
            <a:r>
              <a:rPr lang="hu-HU" i="1" dirty="0" err="1" smtClean="0"/>
              <a:t>deduplikáció</a:t>
            </a:r>
            <a:r>
              <a:rPr lang="hu-H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Biztonsági mentések historikus megőrzése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Nem biztos, hogy az utolsó mentés helyes, vagy tartalmazza az elveszett adatot</a:t>
            </a:r>
          </a:p>
          <a:p>
            <a:pPr lvl="1"/>
            <a:r>
              <a:rPr lang="hu-HU" dirty="0" smtClean="0"/>
              <a:t>Célszerű több mentést tárolni visszamenőleg</a:t>
            </a:r>
          </a:p>
          <a:p>
            <a:r>
              <a:rPr lang="hu-HU" dirty="0" smtClean="0"/>
              <a:t>Újra fontos kérdések merülnek fel:</a:t>
            </a:r>
          </a:p>
          <a:p>
            <a:pPr lvl="1"/>
            <a:r>
              <a:rPr lang="hu-HU" dirty="0" smtClean="0"/>
              <a:t>Milyen gyakran mentsünk?</a:t>
            </a:r>
          </a:p>
          <a:p>
            <a:pPr lvl="1"/>
            <a:r>
              <a:rPr lang="hu-HU" dirty="0" smtClean="0"/>
              <a:t>Mennyi idő múlva dobhatunk el egy mentést?</a:t>
            </a:r>
          </a:p>
          <a:p>
            <a:pPr lvl="1"/>
            <a:r>
              <a:rPr lang="hu-HU" dirty="0" smtClean="0"/>
              <a:t>Kell-e egy évre visszamenőlegesen óránkénti mentést tárolni?</a:t>
            </a:r>
          </a:p>
          <a:p>
            <a:pPr lvl="1"/>
            <a:endParaRPr lang="hu-HU" dirty="0" smtClean="0"/>
          </a:p>
        </p:txBody>
      </p:sp>
      <p:sp>
        <p:nvSpPr>
          <p:cNvPr id="4" name="Lekerekített téglalap 3"/>
          <p:cNvSpPr/>
          <p:nvPr/>
        </p:nvSpPr>
        <p:spPr>
          <a:xfrm>
            <a:off x="428596" y="4143380"/>
            <a:ext cx="8358246" cy="1857388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 mentés paraméterei tudatos rendszertervezés során alakulnak ki és a mentendő rendszerre jellemzőek!</a:t>
            </a:r>
          </a:p>
          <a:p>
            <a:pPr algn="ctr"/>
            <a:r>
              <a:rPr lang="hu-HU" sz="2800" b="1" dirty="0" smtClean="0"/>
              <a:t>„Backup policy”</a:t>
            </a:r>
            <a:endParaRPr lang="hu-H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Különbségi mentés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Példa: Windows Backup Service</a:t>
            </a:r>
          </a:p>
          <a:p>
            <a:r>
              <a:rPr lang="hu-HU" dirty="0" smtClean="0"/>
              <a:t>Kulcselem: „</a:t>
            </a:r>
            <a:r>
              <a:rPr lang="hu-HU" dirty="0" err="1" smtClean="0"/>
              <a:t>archive</a:t>
            </a:r>
            <a:r>
              <a:rPr lang="hu-HU" dirty="0" smtClean="0"/>
              <a:t>” attribútum bit a fájlokon </a:t>
            </a:r>
            <a:br>
              <a:rPr lang="hu-HU" dirty="0" smtClean="0"/>
            </a:br>
            <a:r>
              <a:rPr lang="hu-HU" sz="2000" dirty="0" smtClean="0"/>
              <a:t>(igen, ez félrevezető elnevezés, újabb verziókban már „</a:t>
            </a:r>
            <a:r>
              <a:rPr lang="hu-HU" sz="2000" dirty="0" err="1" smtClean="0"/>
              <a:t>to</a:t>
            </a:r>
            <a:r>
              <a:rPr lang="hu-HU" sz="2000" dirty="0" smtClean="0"/>
              <a:t> be backed </a:t>
            </a:r>
            <a:r>
              <a:rPr lang="hu-HU" sz="2000" dirty="0" err="1" smtClean="0"/>
              <a:t>up</a:t>
            </a:r>
            <a:r>
              <a:rPr lang="hu-HU" sz="2000" dirty="0" smtClean="0"/>
              <a:t>” </a:t>
            </a:r>
            <a:r>
              <a:rPr lang="hu-HU" sz="2000" dirty="0" err="1" smtClean="0"/>
              <a:t>flag</a:t>
            </a:r>
            <a:r>
              <a:rPr lang="hu-HU" sz="2000" dirty="0" smtClean="0"/>
              <a:t>)</a:t>
            </a:r>
            <a:endParaRPr lang="hu-HU" dirty="0" smtClean="0"/>
          </a:p>
          <a:p>
            <a:r>
              <a:rPr lang="hu-HU" dirty="0" smtClean="0"/>
              <a:t>Backup típusok:</a:t>
            </a:r>
          </a:p>
          <a:p>
            <a:pPr lvl="1"/>
            <a:r>
              <a:rPr lang="hu-HU" b="1" dirty="0" err="1" smtClean="0"/>
              <a:t>Normal</a:t>
            </a:r>
            <a:r>
              <a:rPr lang="hu-HU" b="1" dirty="0" smtClean="0"/>
              <a:t> </a:t>
            </a:r>
            <a:r>
              <a:rPr lang="hu-HU" dirty="0" smtClean="0"/>
              <a:t>– minden fájlt ment, törli az </a:t>
            </a:r>
            <a:r>
              <a:rPr lang="hu-HU" dirty="0" err="1" smtClean="0"/>
              <a:t>archive</a:t>
            </a:r>
            <a:r>
              <a:rPr lang="hu-HU" dirty="0" smtClean="0"/>
              <a:t> bitet</a:t>
            </a:r>
          </a:p>
          <a:p>
            <a:pPr lvl="1"/>
            <a:r>
              <a:rPr lang="hu-HU" b="1" dirty="0" err="1" smtClean="0"/>
              <a:t>Copy</a:t>
            </a:r>
            <a:r>
              <a:rPr lang="hu-HU" dirty="0" smtClean="0"/>
              <a:t> – minden fájlt ment, nem törli az </a:t>
            </a:r>
            <a:r>
              <a:rPr lang="hu-HU" dirty="0" err="1" smtClean="0"/>
              <a:t>archive-ot</a:t>
            </a:r>
            <a:endParaRPr lang="hu-HU" dirty="0" smtClean="0"/>
          </a:p>
          <a:p>
            <a:pPr lvl="1"/>
            <a:r>
              <a:rPr lang="hu-HU" b="1" dirty="0" err="1" smtClean="0"/>
              <a:t>Differential</a:t>
            </a:r>
            <a:r>
              <a:rPr lang="hu-HU" dirty="0" smtClean="0"/>
              <a:t> – csak az </a:t>
            </a:r>
            <a:r>
              <a:rPr lang="hu-HU" dirty="0" err="1" smtClean="0"/>
              <a:t>archive</a:t>
            </a:r>
            <a:r>
              <a:rPr lang="hu-HU" dirty="0" smtClean="0"/>
              <a:t> bittel jelölt fájlokat menti, nem törli az </a:t>
            </a:r>
            <a:r>
              <a:rPr lang="hu-HU" dirty="0" err="1" smtClean="0"/>
              <a:t>archive</a:t>
            </a:r>
            <a:r>
              <a:rPr lang="hu-HU" dirty="0" smtClean="0"/>
              <a:t> bitet róluk</a:t>
            </a:r>
          </a:p>
          <a:p>
            <a:pPr lvl="1"/>
            <a:r>
              <a:rPr lang="hu-HU" b="1" dirty="0" err="1" smtClean="0"/>
              <a:t>Incremental</a:t>
            </a:r>
            <a:r>
              <a:rPr lang="hu-HU" dirty="0" smtClean="0"/>
              <a:t> – csak az </a:t>
            </a:r>
            <a:r>
              <a:rPr lang="hu-HU" dirty="0" err="1" smtClean="0"/>
              <a:t>archive</a:t>
            </a:r>
            <a:r>
              <a:rPr lang="hu-HU" dirty="0" smtClean="0"/>
              <a:t> bittel jelölt fájlokat, törli az </a:t>
            </a:r>
            <a:r>
              <a:rPr lang="hu-HU" dirty="0" err="1" smtClean="0"/>
              <a:t>archive</a:t>
            </a:r>
            <a:r>
              <a:rPr lang="hu-HU" dirty="0" smtClean="0"/>
              <a:t> bitet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Különbségi mentés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688" y="785794"/>
            <a:ext cx="8858312" cy="5600759"/>
          </a:xfrm>
        </p:spPr>
        <p:txBody>
          <a:bodyPr>
            <a:normAutofit/>
          </a:bodyPr>
          <a:lstStyle/>
          <a:p>
            <a:r>
              <a:rPr lang="hu-HU" dirty="0" smtClean="0"/>
              <a:t>Helyreállítási alapesetek: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14282" y="1285860"/>
          <a:ext cx="478634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azetta 4"/>
          <p:cNvSpPr/>
          <p:nvPr/>
        </p:nvSpPr>
        <p:spPr>
          <a:xfrm>
            <a:off x="5715008" y="1571612"/>
            <a:ext cx="714380" cy="714380"/>
          </a:xfrm>
          <a:prstGeom prst="bevel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6" name="Fazetta 5"/>
          <p:cNvSpPr/>
          <p:nvPr/>
        </p:nvSpPr>
        <p:spPr>
          <a:xfrm>
            <a:off x="5715008" y="2857496"/>
            <a:ext cx="714380" cy="714380"/>
          </a:xfrm>
          <a:prstGeom prst="bevel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7" name="Fazetta 6"/>
          <p:cNvSpPr/>
          <p:nvPr/>
        </p:nvSpPr>
        <p:spPr>
          <a:xfrm>
            <a:off x="5715008" y="4071942"/>
            <a:ext cx="714380" cy="714380"/>
          </a:xfrm>
          <a:prstGeom prst="bevel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8" name="Folyamatábra: Lyukkártya 7"/>
          <p:cNvSpPr/>
          <p:nvPr/>
        </p:nvSpPr>
        <p:spPr>
          <a:xfrm>
            <a:off x="8001024" y="4071942"/>
            <a:ext cx="642942" cy="642942"/>
          </a:xfrm>
          <a:prstGeom prst="flowChartPunchedCar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9" name="Folyamatábra: Lyukkártya 8"/>
          <p:cNvSpPr/>
          <p:nvPr/>
        </p:nvSpPr>
        <p:spPr>
          <a:xfrm>
            <a:off x="6572264" y="4286256"/>
            <a:ext cx="642942" cy="285752"/>
          </a:xfrm>
          <a:prstGeom prst="flowChartPunchedCard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0" name="Folyamatábra: Lyukkártya 9"/>
          <p:cNvSpPr/>
          <p:nvPr/>
        </p:nvSpPr>
        <p:spPr>
          <a:xfrm>
            <a:off x="7286644" y="4143380"/>
            <a:ext cx="642942" cy="500066"/>
          </a:xfrm>
          <a:prstGeom prst="flowChartPunchedCard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Fazetta 10"/>
          <p:cNvSpPr/>
          <p:nvPr/>
        </p:nvSpPr>
        <p:spPr>
          <a:xfrm>
            <a:off x="5715008" y="5286388"/>
            <a:ext cx="714380" cy="714380"/>
          </a:xfrm>
          <a:prstGeom prst="bevel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3" name="Folyamatábra: Lyukkártya 12"/>
          <p:cNvSpPr/>
          <p:nvPr/>
        </p:nvSpPr>
        <p:spPr>
          <a:xfrm>
            <a:off x="6572264" y="5572140"/>
            <a:ext cx="642942" cy="428628"/>
          </a:xfrm>
          <a:prstGeom prst="flowChartPunchedCar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4" name="Folyamatábra: Lyukkártya 13"/>
          <p:cNvSpPr/>
          <p:nvPr/>
        </p:nvSpPr>
        <p:spPr>
          <a:xfrm>
            <a:off x="7286644" y="5572140"/>
            <a:ext cx="642942" cy="214314"/>
          </a:xfrm>
          <a:prstGeom prst="flowChartPunchedCar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5" name="Folyamatábra: Lyukkártya 14"/>
          <p:cNvSpPr/>
          <p:nvPr/>
        </p:nvSpPr>
        <p:spPr>
          <a:xfrm>
            <a:off x="8001024" y="5286388"/>
            <a:ext cx="642942" cy="357190"/>
          </a:xfrm>
          <a:prstGeom prst="flowChartPunchedCar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Különbségi mentés lehetőségek kiválasztása</a:t>
            </a:r>
          </a:p>
          <a:p>
            <a:r>
              <a:rPr lang="hu-HU" dirty="0" err="1" smtClean="0"/>
              <a:t>Volume</a:t>
            </a:r>
            <a:r>
              <a:rPr lang="hu-HU" dirty="0" smtClean="0"/>
              <a:t> </a:t>
            </a:r>
            <a:r>
              <a:rPr lang="hu-HU" dirty="0" err="1" smtClean="0"/>
              <a:t>Shadow</a:t>
            </a:r>
            <a:r>
              <a:rPr lang="hu-HU" dirty="0" smtClean="0"/>
              <a:t> </a:t>
            </a:r>
            <a:r>
              <a:rPr lang="hu-HU" dirty="0" err="1" smtClean="0"/>
              <a:t>copy</a:t>
            </a:r>
            <a:r>
              <a:rPr lang="hu-HU" dirty="0" smtClean="0"/>
              <a:t> service (mire jó?)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Windows Backup Service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 </a:t>
            </a:r>
            <a:r>
              <a:rPr lang="hu-HU" dirty="0" err="1" smtClean="0"/>
              <a:t>deduplikáció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Többszörözött adatok eltávolítása</a:t>
            </a:r>
          </a:p>
          <a:p>
            <a:pPr lvl="1"/>
            <a:r>
              <a:rPr lang="hu-HU" dirty="0" smtClean="0"/>
              <a:t>Ez „rossz” fajta </a:t>
            </a:r>
            <a:r>
              <a:rPr lang="hu-HU" dirty="0" err="1" smtClean="0"/>
              <a:t>rendundancia</a:t>
            </a:r>
            <a:r>
              <a:rPr lang="hu-HU" dirty="0" smtClean="0"/>
              <a:t>, mert helyet foglal, de nem tudjuk hibatűrésre kihasználni</a:t>
            </a:r>
          </a:p>
          <a:p>
            <a:r>
              <a:rPr lang="hu-HU" dirty="0" smtClean="0"/>
              <a:t>Fájlok szintjén</a:t>
            </a:r>
          </a:p>
          <a:p>
            <a:pPr lvl="1"/>
            <a:r>
              <a:rPr lang="hu-HU" dirty="0" smtClean="0"/>
              <a:t>Azonos tartalmú fájlok keresése (</a:t>
            </a:r>
            <a:r>
              <a:rPr lang="hu-HU" dirty="0" err="1" smtClean="0"/>
              <a:t>hash</a:t>
            </a:r>
            <a:r>
              <a:rPr lang="hu-HU" dirty="0" smtClean="0"/>
              <a:t> összeg alapján)</a:t>
            </a:r>
          </a:p>
          <a:p>
            <a:pPr lvl="1"/>
            <a:r>
              <a:rPr lang="hu-HU" dirty="0" smtClean="0"/>
              <a:t>Ismétlődő fájlok lecserélésre az első példányra hivatkozásra</a:t>
            </a:r>
          </a:p>
          <a:p>
            <a:r>
              <a:rPr lang="hu-HU" dirty="0" smtClean="0"/>
              <a:t>Blokkos eszköz szintjén</a:t>
            </a:r>
          </a:p>
          <a:p>
            <a:pPr lvl="1"/>
            <a:r>
              <a:rPr lang="hu-HU" dirty="0" smtClean="0"/>
              <a:t>Blokkok, vagy nagyobb allokációs egységek szintjén </a:t>
            </a:r>
            <a:r>
              <a:rPr lang="hu-HU" dirty="0" err="1" smtClean="0"/>
              <a:t>hash</a:t>
            </a:r>
            <a:r>
              <a:rPr lang="hu-HU" dirty="0" smtClean="0"/>
              <a:t> összeg alapján</a:t>
            </a:r>
          </a:p>
          <a:p>
            <a:pPr lvl="1"/>
            <a:r>
              <a:rPr lang="hu-HU" dirty="0" smtClean="0"/>
              <a:t>Újabb SAN eszközökben már hardveres támogatással</a:t>
            </a:r>
          </a:p>
          <a:p>
            <a:pPr lvl="1"/>
            <a:r>
              <a:rPr lang="hu-HU" dirty="0" smtClean="0"/>
              <a:t>Néha kevésbé hatékony (fájlrendszer adatszerkezetek, blokkhatárra illesztés, szemét adatok…)</a:t>
            </a:r>
          </a:p>
          <a:p>
            <a:pPr lvl="1"/>
            <a:r>
              <a:rPr lang="hu-HU" dirty="0" smtClean="0"/>
              <a:t>Néha hatékonyabb (részleges tartalom egyezést is észrevehet)</a:t>
            </a:r>
          </a:p>
          <a:p>
            <a:pPr lvl="1"/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32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 </a:t>
            </a:r>
            <a:r>
              <a:rPr lang="hu-HU" dirty="0" err="1" smtClean="0"/>
              <a:t>deduplikáció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Többszörözött adatok eltávolítása</a:t>
            </a:r>
          </a:p>
          <a:p>
            <a:pPr lvl="1"/>
            <a:r>
              <a:rPr lang="hu-HU" dirty="0" smtClean="0"/>
              <a:t>Ez „rossz” fajta </a:t>
            </a:r>
            <a:r>
              <a:rPr lang="hu-HU" dirty="0" err="1" smtClean="0"/>
              <a:t>rendundancia</a:t>
            </a:r>
            <a:r>
              <a:rPr lang="hu-HU" dirty="0" smtClean="0"/>
              <a:t>, mert helyet foglal, de nem tudjuk hibatűrésre kihasználni</a:t>
            </a:r>
          </a:p>
          <a:p>
            <a:r>
              <a:rPr lang="hu-HU" dirty="0" smtClean="0"/>
              <a:t>Fájlok szintjén</a:t>
            </a:r>
          </a:p>
          <a:p>
            <a:pPr lvl="1"/>
            <a:r>
              <a:rPr lang="hu-HU" dirty="0" smtClean="0"/>
              <a:t>Azonos tartalmú fájlok keresése (</a:t>
            </a:r>
            <a:r>
              <a:rPr lang="hu-HU" dirty="0" err="1" smtClean="0"/>
              <a:t>hash</a:t>
            </a:r>
            <a:r>
              <a:rPr lang="hu-HU" dirty="0" smtClean="0"/>
              <a:t> összeg alapján)</a:t>
            </a:r>
          </a:p>
          <a:p>
            <a:pPr lvl="1"/>
            <a:r>
              <a:rPr lang="hu-HU" dirty="0" smtClean="0"/>
              <a:t>Ismétlődő fájlok lecserélésre az első példányra hivatkozásra</a:t>
            </a:r>
          </a:p>
          <a:p>
            <a:r>
              <a:rPr lang="hu-HU" dirty="0" smtClean="0"/>
              <a:t>Blokkos eszköz szintjén</a:t>
            </a:r>
          </a:p>
          <a:p>
            <a:pPr lvl="1"/>
            <a:r>
              <a:rPr lang="hu-HU" dirty="0" smtClean="0"/>
              <a:t>Blokkok, vagy nagyobb allokációs egységek szintjén </a:t>
            </a:r>
            <a:r>
              <a:rPr lang="hu-HU" dirty="0" err="1" smtClean="0"/>
              <a:t>hash</a:t>
            </a:r>
            <a:r>
              <a:rPr lang="hu-HU" dirty="0" smtClean="0"/>
              <a:t> összeg alapján</a:t>
            </a:r>
          </a:p>
          <a:p>
            <a:pPr lvl="1"/>
            <a:r>
              <a:rPr lang="hu-HU" dirty="0" smtClean="0"/>
              <a:t>Újabb SAN eszközökben már hardveres támogatással</a:t>
            </a:r>
          </a:p>
          <a:p>
            <a:pPr lvl="1"/>
            <a:r>
              <a:rPr lang="hu-HU" dirty="0" smtClean="0"/>
              <a:t>Néha kevésbé hatékony (fájlrendszer adatszerkezetek, blokkhatárra illesztés, szemét adatok…)</a:t>
            </a:r>
          </a:p>
          <a:p>
            <a:pPr lvl="1"/>
            <a:r>
              <a:rPr lang="hu-HU" dirty="0" smtClean="0"/>
              <a:t>Néha hatékonyabb (részleges tartalom egyezést is észrevehet)</a:t>
            </a:r>
          </a:p>
          <a:p>
            <a:pPr lvl="1"/>
            <a:endParaRPr lang="hu-HU" dirty="0" smtClean="0"/>
          </a:p>
          <a:p>
            <a:endParaRPr lang="hu-HU" dirty="0"/>
          </a:p>
        </p:txBody>
      </p:sp>
      <p:sp>
        <p:nvSpPr>
          <p:cNvPr id="4" name="Folyamatábra: Feldolgozás 3"/>
          <p:cNvSpPr/>
          <p:nvPr/>
        </p:nvSpPr>
        <p:spPr>
          <a:xfrm>
            <a:off x="785786" y="2571744"/>
            <a:ext cx="7786742" cy="2214578"/>
          </a:xfrm>
          <a:prstGeom prst="flowChartProcess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</a:t>
            </a:r>
            <a:r>
              <a:rPr lang="hu-HU" sz="2400" dirty="0" err="1" smtClean="0">
                <a:solidFill>
                  <a:schemeClr val="bg1"/>
                </a:solidFill>
              </a:rPr>
              <a:t>deduplikáció</a:t>
            </a:r>
            <a:r>
              <a:rPr lang="hu-HU" sz="2400" dirty="0" smtClean="0">
                <a:solidFill>
                  <a:schemeClr val="bg1"/>
                </a:solidFill>
              </a:rPr>
              <a:t> fogalmilag nem azonos az adat „tömörítéssel” (forráskódolással), bár elvileg tekinthető a tömörítés egy formájának is. Általában kombinálható más tömörítési eljárással (pl. valamilyen </a:t>
            </a:r>
            <a:r>
              <a:rPr lang="hu-HU" sz="2400" dirty="0" err="1" smtClean="0">
                <a:solidFill>
                  <a:schemeClr val="bg1"/>
                </a:solidFill>
              </a:rPr>
              <a:t>Lempel-Ziv</a:t>
            </a:r>
            <a:r>
              <a:rPr lang="hu-HU" sz="2400" dirty="0" smtClean="0">
                <a:solidFill>
                  <a:schemeClr val="bg1"/>
                </a:solidFill>
              </a:rPr>
              <a:t> változattal)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elemi eszköz és erre épülő technológiák</a:t>
            </a:r>
          </a:p>
          <a:p>
            <a:r>
              <a:rPr lang="hu-HU" dirty="0" err="1" smtClean="0"/>
              <a:t>Deduplikáció</a:t>
            </a:r>
            <a:r>
              <a:rPr lang="hu-HU" dirty="0" smtClean="0"/>
              <a:t> fájlok szintjén</a:t>
            </a:r>
          </a:p>
          <a:p>
            <a:pPr lvl="1"/>
            <a:r>
              <a:rPr lang="hu-HU" dirty="0" smtClean="0"/>
              <a:t>Unix VFS </a:t>
            </a:r>
            <a:r>
              <a:rPr lang="hu-HU" dirty="0" err="1" smtClean="0"/>
              <a:t>hard</a:t>
            </a:r>
            <a:r>
              <a:rPr lang="hu-HU" dirty="0" smtClean="0"/>
              <a:t> link funkcióra épül (a változatlan fájlok csak </a:t>
            </a:r>
            <a:r>
              <a:rPr lang="hu-HU" dirty="0" err="1" smtClean="0"/>
              <a:t>hard</a:t>
            </a:r>
            <a:r>
              <a:rPr lang="hu-HU" dirty="0" smtClean="0"/>
              <a:t> linkek az eredeti példányra)</a:t>
            </a:r>
          </a:p>
          <a:p>
            <a:pPr lvl="1"/>
            <a:r>
              <a:rPr lang="hu-HU" dirty="0" smtClean="0"/>
              <a:t>A fájlrendszer megoldja a szemétszedést (akkor törlődik az adat, ha a </a:t>
            </a:r>
            <a:r>
              <a:rPr lang="hu-HU" dirty="0" err="1" smtClean="0"/>
              <a:t>hard</a:t>
            </a:r>
            <a:r>
              <a:rPr lang="hu-HU" dirty="0" smtClean="0"/>
              <a:t> link referencia számláló 0-ra fut)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 smtClean="0"/>
              <a:t>Rsync</a:t>
            </a:r>
            <a:r>
              <a:rPr lang="hu-HU" dirty="0" smtClean="0"/>
              <a:t> / </a:t>
            </a:r>
            <a:r>
              <a:rPr lang="hu-HU" dirty="0" err="1" smtClean="0"/>
              <a:t>Dirvish</a:t>
            </a:r>
            <a:r>
              <a:rPr lang="hu-HU" dirty="0" smtClean="0"/>
              <a:t>, </a:t>
            </a:r>
            <a:r>
              <a:rPr lang="hu-HU" dirty="0" err="1" smtClean="0"/>
              <a:t>rSnapshot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…</a:t>
            </a:r>
            <a:endParaRPr lang="hu-HU" dirty="0"/>
          </a:p>
        </p:txBody>
      </p:sp>
      <p:pic>
        <p:nvPicPr>
          <p:cNvPr id="6" name="Picture 3" descr="C:\Documents and Settings\xmi\Local Settings\Temporary Internet Files\Content.IE5\I92N4HEF\MCj04339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643182"/>
            <a:ext cx="1714500" cy="1714500"/>
          </a:xfrm>
          <a:prstGeom prst="rect">
            <a:avLst/>
          </a:prstGeom>
          <a:noFill/>
        </p:spPr>
      </p:pic>
      <p:pic>
        <p:nvPicPr>
          <p:cNvPr id="7" name="Picture 2" descr="C:\Documents and Settings\xmi\Local Settings\Temporary Internet Files\Content.IE5\WD6BG5EB\MCj043489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357290" y="2786058"/>
            <a:ext cx="1393194" cy="1558636"/>
          </a:xfrm>
          <a:prstGeom prst="rect">
            <a:avLst/>
          </a:prstGeom>
          <a:noFill/>
        </p:spPr>
      </p:pic>
      <p:sp>
        <p:nvSpPr>
          <p:cNvPr id="8" name="Lekerekített téglalap feliratnak 7"/>
          <p:cNvSpPr/>
          <p:nvPr/>
        </p:nvSpPr>
        <p:spPr>
          <a:xfrm>
            <a:off x="2214546" y="1142984"/>
            <a:ext cx="2571768" cy="1428760"/>
          </a:xfrm>
          <a:prstGeom prst="wedgeRoundRectCallout">
            <a:avLst>
              <a:gd name="adj1" fmla="val -40022"/>
              <a:gd name="adj2" fmla="val 87897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Bugsy-nak</a:t>
            </a:r>
            <a:r>
              <a:rPr lang="hu-HU" sz="2400" dirty="0" smtClean="0">
                <a:solidFill>
                  <a:schemeClr val="bg1"/>
                </a:solidFill>
              </a:rPr>
              <a:t> annyi!</a:t>
            </a:r>
          </a:p>
        </p:txBody>
      </p:sp>
      <p:sp>
        <p:nvSpPr>
          <p:cNvPr id="9" name="Lekerekített téglalap feliratnak 8"/>
          <p:cNvSpPr/>
          <p:nvPr/>
        </p:nvSpPr>
        <p:spPr>
          <a:xfrm>
            <a:off x="4857752" y="1142984"/>
            <a:ext cx="2714644" cy="1500198"/>
          </a:xfrm>
          <a:prstGeom prst="wedgeRoundRectCallout">
            <a:avLst>
              <a:gd name="adj1" fmla="val 27287"/>
              <a:gd name="adj2" fmla="val 90557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Pedig csak ő tudta Az Üzlet részleteit… </a:t>
            </a:r>
            <a:r>
              <a:rPr lang="hu-HU" sz="2400" dirty="0" smtClean="0">
                <a:solidFill>
                  <a:schemeClr val="bg1"/>
                </a:solidFill>
                <a:sym typeface="Wingdings" pitchFamily="2" charset="2"/>
              </a:rPr>
              <a:t>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0" name="Lekerekített téglalap feliratnak 9"/>
          <p:cNvSpPr/>
          <p:nvPr/>
        </p:nvSpPr>
        <p:spPr>
          <a:xfrm>
            <a:off x="2428860" y="1214422"/>
            <a:ext cx="2571768" cy="1571636"/>
          </a:xfrm>
          <a:prstGeom prst="wedgeRoundRectCallout">
            <a:avLst>
              <a:gd name="adj1" fmla="val -50181"/>
              <a:gd name="adj2" fmla="val 8586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Úgy tűnik a sírba vitte magával a tudását 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;( </a:t>
            </a:r>
            <a:r>
              <a:rPr lang="hu-HU" sz="2400" dirty="0" err="1" smtClean="0">
                <a:solidFill>
                  <a:schemeClr val="bg1"/>
                </a:solidFill>
              </a:rPr>
              <a:t>Sob</a:t>
            </a:r>
            <a:r>
              <a:rPr lang="hu-HU" sz="24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Lekerekített téglalap feliratnak 10"/>
          <p:cNvSpPr/>
          <p:nvPr/>
        </p:nvSpPr>
        <p:spPr>
          <a:xfrm>
            <a:off x="5143504" y="1214422"/>
            <a:ext cx="2571768" cy="1428760"/>
          </a:xfrm>
          <a:prstGeom prst="wedgeRoundRectCallout">
            <a:avLst>
              <a:gd name="adj1" fmla="val 24881"/>
              <a:gd name="adj2" fmla="val 7672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Nem tudjuk visszatölteni biztonsági mentésről?</a:t>
            </a:r>
          </a:p>
        </p:txBody>
      </p:sp>
      <p:grpSp>
        <p:nvGrpSpPr>
          <p:cNvPr id="12" name="Csoportba foglalás 11"/>
          <p:cNvGrpSpPr/>
          <p:nvPr/>
        </p:nvGrpSpPr>
        <p:grpSpPr>
          <a:xfrm rot="16200000">
            <a:off x="3554009" y="5232809"/>
            <a:ext cx="535785" cy="1071570"/>
            <a:chOff x="6429388" y="3929066"/>
            <a:chExt cx="714380" cy="1428760"/>
          </a:xfrm>
        </p:grpSpPr>
        <p:sp>
          <p:nvSpPr>
            <p:cNvPr id="13" name="Lekerekített téglalap 12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6" name="Téglalap 15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8" name="Szabadkézi sokszög 17"/>
          <p:cNvSpPr/>
          <p:nvPr/>
        </p:nvSpPr>
        <p:spPr>
          <a:xfrm>
            <a:off x="3281582" y="4027037"/>
            <a:ext cx="159657" cy="885372"/>
          </a:xfrm>
          <a:custGeom>
            <a:avLst/>
            <a:gdLst>
              <a:gd name="connsiteX0" fmla="*/ 159657 w 159657"/>
              <a:gd name="connsiteY0" fmla="*/ 0 h 885372"/>
              <a:gd name="connsiteX1" fmla="*/ 101600 w 159657"/>
              <a:gd name="connsiteY1" fmla="*/ 72572 h 885372"/>
              <a:gd name="connsiteX2" fmla="*/ 0 w 159657"/>
              <a:gd name="connsiteY2" fmla="*/ 304800 h 885372"/>
              <a:gd name="connsiteX3" fmla="*/ 14515 w 159657"/>
              <a:gd name="connsiteY3" fmla="*/ 464458 h 885372"/>
              <a:gd name="connsiteX4" fmla="*/ 43543 w 159657"/>
              <a:gd name="connsiteY4" fmla="*/ 508000 h 885372"/>
              <a:gd name="connsiteX5" fmla="*/ 87086 w 159657"/>
              <a:gd name="connsiteY5" fmla="*/ 580572 h 885372"/>
              <a:gd name="connsiteX6" fmla="*/ 101600 w 159657"/>
              <a:gd name="connsiteY6" fmla="*/ 624115 h 885372"/>
              <a:gd name="connsiteX7" fmla="*/ 145143 w 159657"/>
              <a:gd name="connsiteY7" fmla="*/ 740229 h 885372"/>
              <a:gd name="connsiteX8" fmla="*/ 101600 w 159657"/>
              <a:gd name="connsiteY8" fmla="*/ 769258 h 885372"/>
              <a:gd name="connsiteX9" fmla="*/ 87086 w 159657"/>
              <a:gd name="connsiteY9" fmla="*/ 812800 h 885372"/>
              <a:gd name="connsiteX10" fmla="*/ 72572 w 159657"/>
              <a:gd name="connsiteY10" fmla="*/ 885372 h 88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657" h="885372">
                <a:moveTo>
                  <a:pt x="159657" y="0"/>
                </a:moveTo>
                <a:cubicBezTo>
                  <a:pt x="140305" y="24191"/>
                  <a:pt x="117538" y="46008"/>
                  <a:pt x="101600" y="72572"/>
                </a:cubicBezTo>
                <a:cubicBezTo>
                  <a:pt x="36910" y="180389"/>
                  <a:pt x="33936" y="202996"/>
                  <a:pt x="0" y="304800"/>
                </a:cubicBezTo>
                <a:cubicBezTo>
                  <a:pt x="4838" y="358019"/>
                  <a:pt x="3318" y="412205"/>
                  <a:pt x="14515" y="464458"/>
                </a:cubicBezTo>
                <a:cubicBezTo>
                  <a:pt x="18170" y="481514"/>
                  <a:pt x="34298" y="493208"/>
                  <a:pt x="43543" y="508000"/>
                </a:cubicBezTo>
                <a:cubicBezTo>
                  <a:pt x="58495" y="531923"/>
                  <a:pt x="74470" y="555339"/>
                  <a:pt x="87086" y="580572"/>
                </a:cubicBezTo>
                <a:cubicBezTo>
                  <a:pt x="93928" y="594256"/>
                  <a:pt x="96228" y="609790"/>
                  <a:pt x="101600" y="624115"/>
                </a:cubicBezTo>
                <a:cubicBezTo>
                  <a:pt x="153666" y="762957"/>
                  <a:pt x="112199" y="641395"/>
                  <a:pt x="145143" y="740229"/>
                </a:cubicBezTo>
                <a:cubicBezTo>
                  <a:pt x="130629" y="749905"/>
                  <a:pt x="112497" y="755636"/>
                  <a:pt x="101600" y="769258"/>
                </a:cubicBezTo>
                <a:cubicBezTo>
                  <a:pt x="92043" y="781205"/>
                  <a:pt x="91289" y="798090"/>
                  <a:pt x="87086" y="812800"/>
                </a:cubicBezTo>
                <a:cubicBezTo>
                  <a:pt x="71399" y="867707"/>
                  <a:pt x="72572" y="852812"/>
                  <a:pt x="72572" y="885372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Szabadkézi sokszög 18"/>
          <p:cNvSpPr/>
          <p:nvPr/>
        </p:nvSpPr>
        <p:spPr>
          <a:xfrm>
            <a:off x="3644439" y="4012523"/>
            <a:ext cx="155584" cy="885372"/>
          </a:xfrm>
          <a:custGeom>
            <a:avLst/>
            <a:gdLst>
              <a:gd name="connsiteX0" fmla="*/ 14515 w 155584"/>
              <a:gd name="connsiteY0" fmla="*/ 885372 h 885372"/>
              <a:gd name="connsiteX1" fmla="*/ 87086 w 155584"/>
              <a:gd name="connsiteY1" fmla="*/ 798286 h 885372"/>
              <a:gd name="connsiteX2" fmla="*/ 72572 w 155584"/>
              <a:gd name="connsiteY2" fmla="*/ 725714 h 885372"/>
              <a:gd name="connsiteX3" fmla="*/ 29029 w 155584"/>
              <a:gd name="connsiteY3" fmla="*/ 696686 h 885372"/>
              <a:gd name="connsiteX4" fmla="*/ 0 w 155584"/>
              <a:gd name="connsiteY4" fmla="*/ 653143 h 885372"/>
              <a:gd name="connsiteX5" fmla="*/ 29029 w 155584"/>
              <a:gd name="connsiteY5" fmla="*/ 609600 h 885372"/>
              <a:gd name="connsiteX6" fmla="*/ 87086 w 155584"/>
              <a:gd name="connsiteY6" fmla="*/ 478972 h 885372"/>
              <a:gd name="connsiteX7" fmla="*/ 130629 w 155584"/>
              <a:gd name="connsiteY7" fmla="*/ 449943 h 885372"/>
              <a:gd name="connsiteX8" fmla="*/ 130629 w 155584"/>
              <a:gd name="connsiteY8" fmla="*/ 290286 h 885372"/>
              <a:gd name="connsiteX9" fmla="*/ 116115 w 155584"/>
              <a:gd name="connsiteY9" fmla="*/ 246743 h 885372"/>
              <a:gd name="connsiteX10" fmla="*/ 72572 w 155584"/>
              <a:gd name="connsiteY10" fmla="*/ 188686 h 885372"/>
              <a:gd name="connsiteX11" fmla="*/ 72572 w 155584"/>
              <a:gd name="connsiteY11" fmla="*/ 14514 h 885372"/>
              <a:gd name="connsiteX12" fmla="*/ 87086 w 155584"/>
              <a:gd name="connsiteY12" fmla="*/ 0 h 88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5584" h="885372">
                <a:moveTo>
                  <a:pt x="14515" y="885372"/>
                </a:moveTo>
                <a:cubicBezTo>
                  <a:pt x="26235" y="873652"/>
                  <a:pt x="84199" y="821381"/>
                  <a:pt x="87086" y="798286"/>
                </a:cubicBezTo>
                <a:cubicBezTo>
                  <a:pt x="90146" y="773807"/>
                  <a:pt x="84812" y="747133"/>
                  <a:pt x="72572" y="725714"/>
                </a:cubicBezTo>
                <a:cubicBezTo>
                  <a:pt x="63917" y="710568"/>
                  <a:pt x="43543" y="706362"/>
                  <a:pt x="29029" y="696686"/>
                </a:cubicBezTo>
                <a:cubicBezTo>
                  <a:pt x="19353" y="682172"/>
                  <a:pt x="0" y="670587"/>
                  <a:pt x="0" y="653143"/>
                </a:cubicBezTo>
                <a:cubicBezTo>
                  <a:pt x="0" y="635699"/>
                  <a:pt x="21944" y="625541"/>
                  <a:pt x="29029" y="609600"/>
                </a:cubicBezTo>
                <a:cubicBezTo>
                  <a:pt x="52024" y="557863"/>
                  <a:pt x="47670" y="518388"/>
                  <a:pt x="87086" y="478972"/>
                </a:cubicBezTo>
                <a:cubicBezTo>
                  <a:pt x="99421" y="466637"/>
                  <a:pt x="116115" y="459619"/>
                  <a:pt x="130629" y="449943"/>
                </a:cubicBezTo>
                <a:cubicBezTo>
                  <a:pt x="155584" y="375076"/>
                  <a:pt x="151868" y="407100"/>
                  <a:pt x="130629" y="290286"/>
                </a:cubicBezTo>
                <a:cubicBezTo>
                  <a:pt x="127892" y="275233"/>
                  <a:pt x="123706" y="260027"/>
                  <a:pt x="116115" y="246743"/>
                </a:cubicBezTo>
                <a:cubicBezTo>
                  <a:pt x="104113" y="225740"/>
                  <a:pt x="87086" y="208038"/>
                  <a:pt x="72572" y="188686"/>
                </a:cubicBezTo>
                <a:cubicBezTo>
                  <a:pt x="47033" y="112068"/>
                  <a:pt x="48267" y="136043"/>
                  <a:pt x="72572" y="14514"/>
                </a:cubicBezTo>
                <a:cubicBezTo>
                  <a:pt x="73914" y="7805"/>
                  <a:pt x="82248" y="4838"/>
                  <a:pt x="87086" y="0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Szabadkézi sokszög 19"/>
          <p:cNvSpPr/>
          <p:nvPr/>
        </p:nvSpPr>
        <p:spPr>
          <a:xfrm>
            <a:off x="3453157" y="3983495"/>
            <a:ext cx="189675" cy="928914"/>
          </a:xfrm>
          <a:custGeom>
            <a:avLst/>
            <a:gdLst>
              <a:gd name="connsiteX0" fmla="*/ 46140 w 189675"/>
              <a:gd name="connsiteY0" fmla="*/ 928914 h 928914"/>
              <a:gd name="connsiteX1" fmla="*/ 89682 w 189675"/>
              <a:gd name="connsiteY1" fmla="*/ 827314 h 928914"/>
              <a:gd name="connsiteX2" fmla="*/ 75168 w 189675"/>
              <a:gd name="connsiteY2" fmla="*/ 725714 h 928914"/>
              <a:gd name="connsiteX3" fmla="*/ 31625 w 189675"/>
              <a:gd name="connsiteY3" fmla="*/ 682171 h 928914"/>
              <a:gd name="connsiteX4" fmla="*/ 2597 w 189675"/>
              <a:gd name="connsiteY4" fmla="*/ 624114 h 928914"/>
              <a:gd name="connsiteX5" fmla="*/ 46140 w 189675"/>
              <a:gd name="connsiteY5" fmla="*/ 464457 h 928914"/>
              <a:gd name="connsiteX6" fmla="*/ 104197 w 189675"/>
              <a:gd name="connsiteY6" fmla="*/ 377371 h 928914"/>
              <a:gd name="connsiteX7" fmla="*/ 118711 w 189675"/>
              <a:gd name="connsiteY7" fmla="*/ 333828 h 928914"/>
              <a:gd name="connsiteX8" fmla="*/ 133225 w 189675"/>
              <a:gd name="connsiteY8" fmla="*/ 275771 h 928914"/>
              <a:gd name="connsiteX9" fmla="*/ 162254 w 189675"/>
              <a:gd name="connsiteY9" fmla="*/ 217714 h 928914"/>
              <a:gd name="connsiteX10" fmla="*/ 176768 w 189675"/>
              <a:gd name="connsiteY10" fmla="*/ 0 h 928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675" h="928914">
                <a:moveTo>
                  <a:pt x="46140" y="928914"/>
                </a:moveTo>
                <a:cubicBezTo>
                  <a:pt x="51808" y="917577"/>
                  <a:pt x="89682" y="848671"/>
                  <a:pt x="89682" y="827314"/>
                </a:cubicBezTo>
                <a:cubicBezTo>
                  <a:pt x="89682" y="793104"/>
                  <a:pt x="87873" y="757478"/>
                  <a:pt x="75168" y="725714"/>
                </a:cubicBezTo>
                <a:cubicBezTo>
                  <a:pt x="67545" y="706656"/>
                  <a:pt x="46139" y="696685"/>
                  <a:pt x="31625" y="682171"/>
                </a:cubicBezTo>
                <a:cubicBezTo>
                  <a:pt x="21949" y="662819"/>
                  <a:pt x="4986" y="645618"/>
                  <a:pt x="2597" y="624114"/>
                </a:cubicBezTo>
                <a:cubicBezTo>
                  <a:pt x="0" y="600744"/>
                  <a:pt x="37975" y="476704"/>
                  <a:pt x="46140" y="464457"/>
                </a:cubicBezTo>
                <a:lnTo>
                  <a:pt x="104197" y="377371"/>
                </a:lnTo>
                <a:cubicBezTo>
                  <a:pt x="109035" y="362857"/>
                  <a:pt x="114508" y="348539"/>
                  <a:pt x="118711" y="333828"/>
                </a:cubicBezTo>
                <a:cubicBezTo>
                  <a:pt x="124191" y="314648"/>
                  <a:pt x="126221" y="294449"/>
                  <a:pt x="133225" y="275771"/>
                </a:cubicBezTo>
                <a:cubicBezTo>
                  <a:pt x="140822" y="255512"/>
                  <a:pt x="152578" y="237066"/>
                  <a:pt x="162254" y="217714"/>
                </a:cubicBezTo>
                <a:cubicBezTo>
                  <a:pt x="189675" y="108027"/>
                  <a:pt x="176768" y="179605"/>
                  <a:pt x="176768" y="0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Szabadkézi sokszög 20"/>
          <p:cNvSpPr/>
          <p:nvPr/>
        </p:nvSpPr>
        <p:spPr>
          <a:xfrm>
            <a:off x="3760554" y="3925437"/>
            <a:ext cx="261257" cy="1001486"/>
          </a:xfrm>
          <a:custGeom>
            <a:avLst/>
            <a:gdLst>
              <a:gd name="connsiteX0" fmla="*/ 0 w 261257"/>
              <a:gd name="connsiteY0" fmla="*/ 1001486 h 1001486"/>
              <a:gd name="connsiteX1" fmla="*/ 72571 w 261257"/>
              <a:gd name="connsiteY1" fmla="*/ 856343 h 1001486"/>
              <a:gd name="connsiteX2" fmla="*/ 101600 w 261257"/>
              <a:gd name="connsiteY2" fmla="*/ 812800 h 1001486"/>
              <a:gd name="connsiteX3" fmla="*/ 145143 w 261257"/>
              <a:gd name="connsiteY3" fmla="*/ 769258 h 1001486"/>
              <a:gd name="connsiteX4" fmla="*/ 159657 w 261257"/>
              <a:gd name="connsiteY4" fmla="*/ 711200 h 1001486"/>
              <a:gd name="connsiteX5" fmla="*/ 188685 w 261257"/>
              <a:gd name="connsiteY5" fmla="*/ 624115 h 1001486"/>
              <a:gd name="connsiteX6" fmla="*/ 203200 w 261257"/>
              <a:gd name="connsiteY6" fmla="*/ 508000 h 1001486"/>
              <a:gd name="connsiteX7" fmla="*/ 174171 w 261257"/>
              <a:gd name="connsiteY7" fmla="*/ 290286 h 1001486"/>
              <a:gd name="connsiteX8" fmla="*/ 159657 w 261257"/>
              <a:gd name="connsiteY8" fmla="*/ 246743 h 1001486"/>
              <a:gd name="connsiteX9" fmla="*/ 188685 w 261257"/>
              <a:gd name="connsiteY9" fmla="*/ 72572 h 1001486"/>
              <a:gd name="connsiteX10" fmla="*/ 217714 w 261257"/>
              <a:gd name="connsiteY10" fmla="*/ 29029 h 1001486"/>
              <a:gd name="connsiteX11" fmla="*/ 261257 w 261257"/>
              <a:gd name="connsiteY11" fmla="*/ 0 h 100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1257" h="1001486">
                <a:moveTo>
                  <a:pt x="0" y="1001486"/>
                </a:moveTo>
                <a:cubicBezTo>
                  <a:pt x="25239" y="925767"/>
                  <a:pt x="11027" y="958917"/>
                  <a:pt x="72571" y="856343"/>
                </a:cubicBezTo>
                <a:cubicBezTo>
                  <a:pt x="81546" y="841385"/>
                  <a:pt x="90432" y="826201"/>
                  <a:pt x="101600" y="812800"/>
                </a:cubicBezTo>
                <a:cubicBezTo>
                  <a:pt x="114741" y="797031"/>
                  <a:pt x="130629" y="783772"/>
                  <a:pt x="145143" y="769258"/>
                </a:cubicBezTo>
                <a:cubicBezTo>
                  <a:pt x="149981" y="749905"/>
                  <a:pt x="153925" y="730307"/>
                  <a:pt x="159657" y="711200"/>
                </a:cubicBezTo>
                <a:cubicBezTo>
                  <a:pt x="168449" y="681892"/>
                  <a:pt x="188685" y="624115"/>
                  <a:pt x="188685" y="624115"/>
                </a:cubicBezTo>
                <a:cubicBezTo>
                  <a:pt x="193523" y="585410"/>
                  <a:pt x="203200" y="547006"/>
                  <a:pt x="203200" y="508000"/>
                </a:cubicBezTo>
                <a:cubicBezTo>
                  <a:pt x="203200" y="422403"/>
                  <a:pt x="195553" y="365125"/>
                  <a:pt x="174171" y="290286"/>
                </a:cubicBezTo>
                <a:cubicBezTo>
                  <a:pt x="169968" y="275575"/>
                  <a:pt x="164495" y="261257"/>
                  <a:pt x="159657" y="246743"/>
                </a:cubicBezTo>
                <a:cubicBezTo>
                  <a:pt x="162857" y="221142"/>
                  <a:pt x="171762" y="112058"/>
                  <a:pt x="188685" y="72572"/>
                </a:cubicBezTo>
                <a:cubicBezTo>
                  <a:pt x="195557" y="56538"/>
                  <a:pt x="205379" y="41364"/>
                  <a:pt x="217714" y="29029"/>
                </a:cubicBezTo>
                <a:cubicBezTo>
                  <a:pt x="230049" y="16694"/>
                  <a:pt x="261257" y="0"/>
                  <a:pt x="261257" y="0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églalap 21"/>
          <p:cNvSpPr/>
          <p:nvPr/>
        </p:nvSpPr>
        <p:spPr>
          <a:xfrm>
            <a:off x="4500562" y="4071942"/>
            <a:ext cx="2214578" cy="228601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Bugsy</a:t>
            </a:r>
            <a:r>
              <a:rPr lang="hu-H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</a:t>
            </a:r>
          </a:p>
          <a:p>
            <a:pPr algn="ctr"/>
            <a:r>
              <a:rPr lang="hu-H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the</a:t>
            </a:r>
            <a:r>
              <a:rPr lang="hu-H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hu-H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database</a:t>
            </a:r>
            <a:r>
              <a:rPr lang="hu-H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server</a:t>
            </a:r>
          </a:p>
          <a:p>
            <a:pPr algn="ctr"/>
            <a:r>
              <a:rPr lang="hu-H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RIP</a:t>
            </a:r>
          </a:p>
          <a:p>
            <a:pPr algn="ctr"/>
            <a:r>
              <a:rPr lang="hu-H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2005-2010</a:t>
            </a:r>
          </a:p>
        </p:txBody>
      </p:sp>
      <p:sp>
        <p:nvSpPr>
          <p:cNvPr id="23" name="Lekerekített téglalap feliratnak 22"/>
          <p:cNvSpPr/>
          <p:nvPr/>
        </p:nvSpPr>
        <p:spPr>
          <a:xfrm>
            <a:off x="2571736" y="1357298"/>
            <a:ext cx="2571768" cy="1571636"/>
          </a:xfrm>
          <a:prstGeom prst="wedgeRoundRectCallout">
            <a:avLst>
              <a:gd name="adj1" fmla="val -50181"/>
              <a:gd name="adj2" fmla="val 8586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fájlok megvannak, de ez nem elég, nem indul el. </a:t>
            </a:r>
            <a:r>
              <a:rPr lang="hu-HU" sz="2400" dirty="0" smtClean="0">
                <a:solidFill>
                  <a:schemeClr val="bg1"/>
                </a:solidFill>
                <a:sym typeface="Wingdings" pitchFamily="2" charset="2"/>
              </a:rPr>
              <a:t>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szeretnénk menteni?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Teljes operációs rendszert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Partíciót / Fájlrendszert</a:t>
            </a:r>
          </a:p>
          <a:p>
            <a:endParaRPr lang="hu-HU" dirty="0" smtClean="0"/>
          </a:p>
          <a:p>
            <a:r>
              <a:rPr lang="hu-HU" dirty="0" smtClean="0"/>
              <a:t>Kizárólag fájlokat</a:t>
            </a:r>
          </a:p>
          <a:p>
            <a:endParaRPr lang="hu-HU" dirty="0" smtClean="0"/>
          </a:p>
          <a:p>
            <a:r>
              <a:rPr lang="hu-HU" dirty="0" smtClean="0"/>
              <a:t>Speciális szolgáltatások adatait, beállításait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készítsünk mentést?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Fájlrendszerről</a:t>
            </a:r>
          </a:p>
          <a:p>
            <a:pPr lvl="1"/>
            <a:r>
              <a:rPr lang="hu-HU" dirty="0" smtClean="0"/>
              <a:t>Egyszerű… NOT!</a:t>
            </a:r>
          </a:p>
          <a:p>
            <a:pPr lvl="1"/>
            <a:r>
              <a:rPr lang="hu-HU" dirty="0" err="1" smtClean="0"/>
              <a:t>Lockolt</a:t>
            </a:r>
            <a:r>
              <a:rPr lang="hu-HU" dirty="0" smtClean="0"/>
              <a:t> fájlokkal gond lehet (főleg </a:t>
            </a:r>
            <a:r>
              <a:rPr lang="hu-HU" dirty="0" err="1" smtClean="0"/>
              <a:t>windows</a:t>
            </a:r>
            <a:r>
              <a:rPr lang="hu-HU" dirty="0" smtClean="0"/>
              <a:t> alatt)</a:t>
            </a:r>
          </a:p>
          <a:p>
            <a:pPr lvl="1"/>
            <a:r>
              <a:rPr lang="hu-HU" dirty="0" smtClean="0"/>
              <a:t>Ráadásul az alkalmazásnak jó oka lehet rá, hogy </a:t>
            </a:r>
            <a:r>
              <a:rPr lang="hu-HU" dirty="0" err="1" smtClean="0"/>
              <a:t>lockot</a:t>
            </a:r>
            <a:r>
              <a:rPr lang="hu-HU" dirty="0" smtClean="0"/>
              <a:t> tart a fájlon</a:t>
            </a:r>
          </a:p>
          <a:p>
            <a:pPr lvl="1"/>
            <a:r>
              <a:rPr lang="hu-HU" dirty="0" smtClean="0"/>
              <a:t>A fő kérdés: ha valamilyen átmeneti, módosítás közbeni állapotot állítunk vissza, akkor az alkalmazás képes lesz-e abból helyreállni?</a:t>
            </a:r>
          </a:p>
          <a:p>
            <a:pPr lvl="1"/>
            <a:r>
              <a:rPr lang="hu-HU" dirty="0" smtClean="0"/>
              <a:t>-&gt; Alkalmazás specifikus backup lehetőségek is kellenek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készítsünk mentést?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Blokkos eszközről</a:t>
            </a:r>
          </a:p>
          <a:p>
            <a:pPr lvl="1"/>
            <a:r>
              <a:rPr lang="hu-HU" dirty="0" smtClean="0"/>
              <a:t>Ugyanaz a probléma, mint a módosítás alatti fájloknál</a:t>
            </a:r>
            <a:endParaRPr lang="hu-HU" dirty="0"/>
          </a:p>
        </p:txBody>
      </p:sp>
      <p:sp>
        <p:nvSpPr>
          <p:cNvPr id="4" name="Folyamatábra: Feldolgozás 3"/>
          <p:cNvSpPr/>
          <p:nvPr/>
        </p:nvSpPr>
        <p:spPr>
          <a:xfrm>
            <a:off x="1000100" y="3714752"/>
            <a:ext cx="7358114" cy="642942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Fájl vagy blokkos eszköz (= nagy byte tömb)</a:t>
            </a:r>
          </a:p>
        </p:txBody>
      </p:sp>
      <p:sp>
        <p:nvSpPr>
          <p:cNvPr id="7" name="Átellenes sarkain kerekített téglalap 6"/>
          <p:cNvSpPr/>
          <p:nvPr/>
        </p:nvSpPr>
        <p:spPr>
          <a:xfrm>
            <a:off x="3714744" y="2214554"/>
            <a:ext cx="2071702" cy="785818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Alkalmazás</a:t>
            </a:r>
          </a:p>
        </p:txBody>
      </p:sp>
      <p:sp>
        <p:nvSpPr>
          <p:cNvPr id="8" name="Átellenes sarkain kerekített téglalap 7"/>
          <p:cNvSpPr/>
          <p:nvPr/>
        </p:nvSpPr>
        <p:spPr>
          <a:xfrm>
            <a:off x="3714744" y="4786322"/>
            <a:ext cx="2071702" cy="785818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Backup ágens</a:t>
            </a:r>
          </a:p>
        </p:txBody>
      </p:sp>
      <p:sp>
        <p:nvSpPr>
          <p:cNvPr id="9" name="Felfelé nyíl 8"/>
          <p:cNvSpPr/>
          <p:nvPr/>
        </p:nvSpPr>
        <p:spPr>
          <a:xfrm>
            <a:off x="1214414" y="4357694"/>
            <a:ext cx="285752" cy="642942"/>
          </a:xfrm>
          <a:prstGeom prst="up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000100" y="5572140"/>
            <a:ext cx="7358114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714480" y="4572008"/>
            <a:ext cx="891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Olvasás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1071538" y="5643578"/>
            <a:ext cx="1194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>
                <a:solidFill>
                  <a:schemeClr val="bg1"/>
                </a:solidFill>
              </a:rPr>
              <a:t>Másolat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7" name="Folyamatábra: Feldolgozás 16"/>
          <p:cNvSpPr/>
          <p:nvPr/>
        </p:nvSpPr>
        <p:spPr>
          <a:xfrm>
            <a:off x="2857488" y="5643578"/>
            <a:ext cx="214314" cy="500066"/>
          </a:xfrm>
          <a:prstGeom prst="flowChartProcess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Folyamatábra: Feldolgozás 12"/>
          <p:cNvSpPr/>
          <p:nvPr/>
        </p:nvSpPr>
        <p:spPr>
          <a:xfrm>
            <a:off x="1357290" y="5572140"/>
            <a:ext cx="7215238" cy="714380"/>
          </a:xfrm>
          <a:prstGeom prst="flowChart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4" name="Felfelé nyíl 13"/>
          <p:cNvSpPr/>
          <p:nvPr/>
        </p:nvSpPr>
        <p:spPr>
          <a:xfrm flipV="1">
            <a:off x="2786050" y="3071810"/>
            <a:ext cx="285752" cy="642942"/>
          </a:xfrm>
          <a:prstGeom prst="up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5" name="Folyamatábra: Feldolgozás 14"/>
          <p:cNvSpPr/>
          <p:nvPr/>
        </p:nvSpPr>
        <p:spPr>
          <a:xfrm>
            <a:off x="2857488" y="3786190"/>
            <a:ext cx="214314" cy="500066"/>
          </a:xfrm>
          <a:prstGeom prst="flowChartProcess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3143240" y="2786058"/>
            <a:ext cx="518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Írás</a:t>
            </a:r>
            <a:endParaRPr lang="hu-HU" dirty="0"/>
          </a:p>
        </p:txBody>
      </p:sp>
      <p:sp>
        <p:nvSpPr>
          <p:cNvPr id="18" name="Felfelé nyíl 17"/>
          <p:cNvSpPr/>
          <p:nvPr/>
        </p:nvSpPr>
        <p:spPr>
          <a:xfrm flipV="1">
            <a:off x="1357290" y="3071810"/>
            <a:ext cx="285752" cy="642942"/>
          </a:xfrm>
          <a:prstGeom prst="up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9" name="Folyamatábra: Feldolgozás 18"/>
          <p:cNvSpPr/>
          <p:nvPr/>
        </p:nvSpPr>
        <p:spPr>
          <a:xfrm>
            <a:off x="1428728" y="3786190"/>
            <a:ext cx="214314" cy="500066"/>
          </a:xfrm>
          <a:prstGeom prst="flowChartProcess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357158" y="4286256"/>
            <a:ext cx="4603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600" dirty="0" smtClean="0">
                <a:solidFill>
                  <a:srgbClr val="FF0000"/>
                </a:solidFill>
              </a:rPr>
              <a:t>!</a:t>
            </a:r>
            <a:endParaRPr lang="hu-HU" sz="6600" dirty="0">
              <a:solidFill>
                <a:srgbClr val="FF0000"/>
              </a:solidFill>
            </a:endParaRPr>
          </a:p>
        </p:txBody>
      </p:sp>
      <p:sp>
        <p:nvSpPr>
          <p:cNvPr id="21" name="Folyamatábra: Feldolgozás 20"/>
          <p:cNvSpPr/>
          <p:nvPr/>
        </p:nvSpPr>
        <p:spPr>
          <a:xfrm>
            <a:off x="3714744" y="1142984"/>
            <a:ext cx="5429256" cy="2286016"/>
          </a:xfrm>
          <a:prstGeom prst="flowChartProcess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már átmásolt részen történő módosítás már nem kerül mentésre. Inkonzisztenssé válik a másolt példány!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Miért?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Mert (nagyon) nem atomi művelet a másolás.</a:t>
            </a:r>
          </a:p>
        </p:txBody>
      </p:sp>
      <p:cxnSp>
        <p:nvCxnSpPr>
          <p:cNvPr id="23" name="Szögletes összekötő 22"/>
          <p:cNvCxnSpPr>
            <a:stCxn id="15" idx="2"/>
            <a:endCxn id="19" idx="2"/>
          </p:cNvCxnSpPr>
          <p:nvPr/>
        </p:nvCxnSpPr>
        <p:spPr>
          <a:xfrm rot="5400000">
            <a:off x="2250265" y="3571876"/>
            <a:ext cx="1588" cy="1428760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zögletes összekötő 23"/>
          <p:cNvCxnSpPr/>
          <p:nvPr/>
        </p:nvCxnSpPr>
        <p:spPr>
          <a:xfrm rot="16200000" flipV="1">
            <a:off x="2213752" y="4787116"/>
            <a:ext cx="1588" cy="1428760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7" grpId="0" animBg="1"/>
      <p:bldP spid="13" grpId="0" animBg="1"/>
      <p:bldP spid="14" grpId="0" animBg="1"/>
      <p:bldP spid="15" grpId="0" animBg="1"/>
      <p:bldP spid="16" grpId="0"/>
      <p:bldP spid="18" grpId="0" animBg="1"/>
      <p:bldP spid="19" grpId="0" animBg="1"/>
      <p:bldP spid="20" grpId="0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3"/>
            <a:ext cx="8858312" cy="2000263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Pillanatkép (</a:t>
            </a:r>
            <a:r>
              <a:rPr lang="hu-HU" dirty="0" err="1" smtClean="0"/>
              <a:t>Snapshot</a:t>
            </a:r>
            <a:r>
              <a:rPr lang="hu-HU" dirty="0" smtClean="0"/>
              <a:t>) funkció</a:t>
            </a:r>
          </a:p>
          <a:p>
            <a:pPr lvl="1"/>
            <a:r>
              <a:rPr lang="hu-HU" dirty="0" smtClean="0"/>
              <a:t>Logikai kötetkezelők támogatják</a:t>
            </a:r>
          </a:p>
          <a:p>
            <a:pPr lvl="1"/>
            <a:r>
              <a:rPr lang="hu-HU" dirty="0" smtClean="0"/>
              <a:t>Néhány fájlrendszer is (pl. ZFS)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snapshot</a:t>
            </a:r>
            <a:r>
              <a:rPr lang="hu-HU" dirty="0" smtClean="0"/>
              <a:t> készítés atomi művelet</a:t>
            </a:r>
          </a:p>
          <a:p>
            <a:pPr lvl="1"/>
            <a:r>
              <a:rPr lang="hu-HU" dirty="0" smtClean="0"/>
              <a:t>Másolás csak menet közben történik (</a:t>
            </a:r>
            <a:r>
              <a:rPr lang="hu-HU" dirty="0" err="1" smtClean="0"/>
              <a:t>copy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write</a:t>
            </a:r>
            <a:r>
              <a:rPr lang="hu-HU" dirty="0" smtClean="0"/>
              <a:t>)</a:t>
            </a:r>
          </a:p>
        </p:txBody>
      </p:sp>
      <p:sp>
        <p:nvSpPr>
          <p:cNvPr id="4" name="Folyamatábra: Feldolgozás 3"/>
          <p:cNvSpPr/>
          <p:nvPr/>
        </p:nvSpPr>
        <p:spPr>
          <a:xfrm>
            <a:off x="1000100" y="3857628"/>
            <a:ext cx="7358114" cy="642942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Fájl vagy blokkos eszköz (= nagy byte tömb)</a:t>
            </a:r>
          </a:p>
        </p:txBody>
      </p:sp>
      <p:sp>
        <p:nvSpPr>
          <p:cNvPr id="5" name="Folyamatábra: Feldolgozás 4"/>
          <p:cNvSpPr/>
          <p:nvPr/>
        </p:nvSpPr>
        <p:spPr>
          <a:xfrm>
            <a:off x="1000100" y="4857760"/>
            <a:ext cx="7358114" cy="642942"/>
          </a:xfrm>
          <a:prstGeom prst="flowChartProcess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Snapshot</a:t>
            </a:r>
            <a:r>
              <a:rPr lang="hu-HU" sz="2400" dirty="0" smtClean="0">
                <a:solidFill>
                  <a:schemeClr val="tx1"/>
                </a:solidFill>
              </a:rPr>
              <a:t> tárhely </a:t>
            </a:r>
            <a:r>
              <a:rPr lang="hu-HU" dirty="0" smtClean="0">
                <a:solidFill>
                  <a:schemeClr val="tx1"/>
                </a:solidFill>
              </a:rPr>
              <a:t>(csak a módosult blokkok eredetije van itt)</a:t>
            </a:r>
            <a:endParaRPr lang="hu-HU" sz="2400" dirty="0" smtClean="0">
              <a:solidFill>
                <a:schemeClr val="tx1"/>
              </a:solidFill>
            </a:endParaRPr>
          </a:p>
        </p:txBody>
      </p:sp>
      <p:sp>
        <p:nvSpPr>
          <p:cNvPr id="6" name="Felfelé nyíl 5"/>
          <p:cNvSpPr/>
          <p:nvPr/>
        </p:nvSpPr>
        <p:spPr>
          <a:xfrm flipV="1">
            <a:off x="1571604" y="3214686"/>
            <a:ext cx="285752" cy="642942"/>
          </a:xfrm>
          <a:prstGeom prst="up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" name="Folyamatábra: Feldolgozás 6"/>
          <p:cNvSpPr/>
          <p:nvPr/>
        </p:nvSpPr>
        <p:spPr>
          <a:xfrm>
            <a:off x="1643042" y="3929066"/>
            <a:ext cx="214314" cy="500066"/>
          </a:xfrm>
          <a:prstGeom prst="flowChartProcess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928794" y="2928934"/>
            <a:ext cx="518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Írás</a:t>
            </a:r>
            <a:endParaRPr lang="hu-HU" dirty="0"/>
          </a:p>
        </p:txBody>
      </p:sp>
      <p:sp>
        <p:nvSpPr>
          <p:cNvPr id="9" name="Folyamatábra: Feldolgozás 8"/>
          <p:cNvSpPr/>
          <p:nvPr/>
        </p:nvSpPr>
        <p:spPr>
          <a:xfrm>
            <a:off x="1071538" y="4929198"/>
            <a:ext cx="214314" cy="500066"/>
          </a:xfrm>
          <a:prstGeom prst="flowChartProcess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1" name="Egyenes összekötő nyíllal 10"/>
          <p:cNvCxnSpPr>
            <a:stCxn id="7" idx="2"/>
            <a:endCxn id="9" idx="0"/>
          </p:cNvCxnSpPr>
          <p:nvPr/>
        </p:nvCxnSpPr>
        <p:spPr>
          <a:xfrm rot="5400000">
            <a:off x="1214414" y="4393413"/>
            <a:ext cx="500066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Felfelé nyíl 11"/>
          <p:cNvSpPr/>
          <p:nvPr/>
        </p:nvSpPr>
        <p:spPr>
          <a:xfrm>
            <a:off x="5787240" y="5499908"/>
            <a:ext cx="285752" cy="642942"/>
          </a:xfrm>
          <a:prstGeom prst="up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6287306" y="5714222"/>
            <a:ext cx="891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Olvasás</a:t>
            </a:r>
            <a:endParaRPr lang="hu-HU" dirty="0"/>
          </a:p>
        </p:txBody>
      </p:sp>
      <p:cxnSp>
        <p:nvCxnSpPr>
          <p:cNvPr id="15" name="Egyenes összekötő nyíllal 14"/>
          <p:cNvCxnSpPr/>
          <p:nvPr/>
        </p:nvCxnSpPr>
        <p:spPr>
          <a:xfrm rot="5400000" flipH="1" flipV="1">
            <a:off x="5501488" y="4999842"/>
            <a:ext cx="857256" cy="158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Felfelé nyíl 15"/>
          <p:cNvSpPr/>
          <p:nvPr/>
        </p:nvSpPr>
        <p:spPr>
          <a:xfrm>
            <a:off x="1643042" y="5500702"/>
            <a:ext cx="285752" cy="642942"/>
          </a:xfrm>
          <a:prstGeom prst="up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8" name="Alak 17"/>
          <p:cNvCxnSpPr>
            <a:stCxn id="16" idx="0"/>
            <a:endCxn id="9" idx="3"/>
          </p:cNvCxnSpPr>
          <p:nvPr/>
        </p:nvCxnSpPr>
        <p:spPr>
          <a:xfrm rot="16200000" flipV="1">
            <a:off x="1375150" y="5089934"/>
            <a:ext cx="321471" cy="500066"/>
          </a:xfrm>
          <a:prstGeom prst="bentConnector2">
            <a:avLst/>
          </a:prstGeom>
          <a:ln>
            <a:prstDash val="lg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églalap 18"/>
          <p:cNvSpPr/>
          <p:nvPr/>
        </p:nvSpPr>
        <p:spPr>
          <a:xfrm>
            <a:off x="2786050" y="2786058"/>
            <a:ext cx="5214974" cy="235745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Snapshot</a:t>
            </a:r>
            <a:r>
              <a:rPr lang="hu-HU" sz="2400" dirty="0" smtClean="0">
                <a:solidFill>
                  <a:schemeClr val="bg1"/>
                </a:solidFill>
              </a:rPr>
              <a:t> != mentés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Nem készül biztonsági másolat! A </a:t>
            </a:r>
            <a:r>
              <a:rPr lang="hu-HU" sz="2400" dirty="0" err="1" smtClean="0">
                <a:solidFill>
                  <a:schemeClr val="bg1"/>
                </a:solidFill>
              </a:rPr>
              <a:t>snapshot</a:t>
            </a:r>
            <a:r>
              <a:rPr lang="hu-HU" sz="2400" dirty="0" smtClean="0">
                <a:solidFill>
                  <a:schemeClr val="bg1"/>
                </a:solidFill>
              </a:rPr>
              <a:t> egy támogató technológia konzisztens, atomi másolat létrehozásához.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2" grpId="0" animBg="1"/>
      <p:bldP spid="13" grpId="0"/>
      <p:bldP spid="16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Alkalmazás-specifikus mentés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Példa1 MS-SQL szerver beépített backup funkciója</a:t>
            </a:r>
          </a:p>
          <a:p>
            <a:pPr lvl="1"/>
            <a:r>
              <a:rPr lang="hu-HU" dirty="0" smtClean="0">
                <a:latin typeface="Consolas" pitchFamily="49" charset="0"/>
              </a:rPr>
              <a:t>BACKUP DATABASE </a:t>
            </a:r>
            <a:r>
              <a:rPr lang="hu-HU" dirty="0" err="1" smtClean="0">
                <a:latin typeface="Consolas" pitchFamily="49" charset="0"/>
              </a:rPr>
              <a:t>yourdb</a:t>
            </a:r>
            <a:r>
              <a:rPr lang="hu-HU" dirty="0" smtClean="0">
                <a:latin typeface="Consolas" pitchFamily="49" charset="0"/>
              </a:rPr>
              <a:t> TO DISK='C:\</a:t>
            </a:r>
            <a:r>
              <a:rPr lang="hu-HU" dirty="0" err="1" smtClean="0">
                <a:latin typeface="Consolas" pitchFamily="49" charset="0"/>
              </a:rPr>
              <a:t>temp</a:t>
            </a:r>
            <a:r>
              <a:rPr lang="hu-HU" dirty="0" smtClean="0">
                <a:latin typeface="Consolas" pitchFamily="49" charset="0"/>
              </a:rPr>
              <a:t>\</a:t>
            </a:r>
            <a:r>
              <a:rPr lang="hu-HU" dirty="0" err="1" smtClean="0">
                <a:latin typeface="Consolas" pitchFamily="49" charset="0"/>
              </a:rPr>
              <a:t>yourdb.bak</a:t>
            </a:r>
            <a:r>
              <a:rPr lang="hu-HU" dirty="0" smtClean="0">
                <a:latin typeface="Consolas" pitchFamily="49" charset="0"/>
              </a:rPr>
              <a:t>' WITH INIT</a:t>
            </a:r>
          </a:p>
          <a:p>
            <a:pPr lvl="1"/>
            <a:r>
              <a:rPr lang="hu-HU" dirty="0" smtClean="0">
                <a:latin typeface="Consolas" pitchFamily="49" charset="0"/>
              </a:rPr>
              <a:t>RESTORE DATABASE </a:t>
            </a:r>
            <a:r>
              <a:rPr lang="hu-HU" dirty="0" err="1" smtClean="0">
                <a:latin typeface="Consolas" pitchFamily="49" charset="0"/>
              </a:rPr>
              <a:t>yourdb</a:t>
            </a:r>
            <a:r>
              <a:rPr lang="hu-HU" dirty="0" smtClean="0">
                <a:latin typeface="Consolas" pitchFamily="49" charset="0"/>
              </a:rPr>
              <a:t> FROM DISK='C:\</a:t>
            </a:r>
            <a:r>
              <a:rPr lang="hu-HU" dirty="0" err="1" smtClean="0">
                <a:latin typeface="Consolas" pitchFamily="49" charset="0"/>
              </a:rPr>
              <a:t>temp</a:t>
            </a:r>
            <a:r>
              <a:rPr lang="hu-HU" dirty="0" smtClean="0">
                <a:latin typeface="Consolas" pitchFamily="49" charset="0"/>
              </a:rPr>
              <a:t>\</a:t>
            </a:r>
            <a:r>
              <a:rPr lang="hu-HU" dirty="0" err="1" smtClean="0">
                <a:latin typeface="Consolas" pitchFamily="49" charset="0"/>
              </a:rPr>
              <a:t>yourdb.bak</a:t>
            </a:r>
            <a:r>
              <a:rPr lang="hu-HU" dirty="0" smtClean="0">
                <a:latin typeface="Consolas" pitchFamily="49" charset="0"/>
              </a:rPr>
              <a:t>'</a:t>
            </a:r>
          </a:p>
          <a:p>
            <a:r>
              <a:rPr lang="hu-HU" dirty="0" smtClean="0"/>
              <a:t>Példa2 </a:t>
            </a:r>
            <a:r>
              <a:rPr lang="hu-HU" dirty="0" err="1" smtClean="0"/>
              <a:t>OpenLDAP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slapcat</a:t>
            </a:r>
            <a:r>
              <a:rPr lang="hu-HU" dirty="0" smtClean="0"/>
              <a:t>, </a:t>
            </a:r>
            <a:r>
              <a:rPr lang="hu-HU" dirty="0" err="1" smtClean="0"/>
              <a:t>ldif</a:t>
            </a:r>
            <a:r>
              <a:rPr lang="hu-HU" dirty="0" smtClean="0"/>
              <a:t> formátumban </a:t>
            </a:r>
            <a:r>
              <a:rPr lang="hu-HU" dirty="0" err="1" smtClean="0"/>
              <a:t>dumpolja</a:t>
            </a:r>
            <a:r>
              <a:rPr lang="hu-HU" dirty="0" smtClean="0"/>
              <a:t> a teljes adatbázis tartalmat)</a:t>
            </a:r>
          </a:p>
          <a:p>
            <a:r>
              <a:rPr lang="hu-HU" dirty="0" smtClean="0"/>
              <a:t>Példa3 </a:t>
            </a:r>
            <a:r>
              <a:rPr lang="hu-HU" dirty="0" err="1" smtClean="0"/>
              <a:t>MySQL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mysqldump</a:t>
            </a:r>
            <a:endParaRPr lang="hu-HU" dirty="0" smtClean="0"/>
          </a:p>
          <a:p>
            <a:r>
              <a:rPr lang="hu-HU" dirty="0" smtClean="0"/>
              <a:t>…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#!/bin/</a:t>
            </a:r>
            <a:r>
              <a:rPr lang="hu-HU" dirty="0" err="1" smtClean="0"/>
              <a:t>bash</a:t>
            </a:r>
            <a:endParaRPr lang="hu-HU" dirty="0" smtClean="0"/>
          </a:p>
          <a:p>
            <a:pPr>
              <a:buNone/>
            </a:pPr>
            <a:r>
              <a:rPr lang="hu-HU" b="1" dirty="0" err="1" smtClean="0"/>
              <a:t>for</a:t>
            </a:r>
            <a:r>
              <a:rPr lang="hu-HU" dirty="0" smtClean="0"/>
              <a:t> 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db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`</a:t>
            </a:r>
            <a:r>
              <a:rPr lang="hu-HU" dirty="0" err="1" smtClean="0"/>
              <a:t>mysql</a:t>
            </a:r>
            <a:r>
              <a:rPr lang="hu-HU" dirty="0" smtClean="0"/>
              <a:t> </a:t>
            </a:r>
            <a:r>
              <a:rPr lang="hu-HU" dirty="0" err="1" smtClean="0"/>
              <a:t>-h</a:t>
            </a:r>
            <a:r>
              <a:rPr lang="hu-HU" dirty="0" smtClean="0"/>
              <a:t> </a:t>
            </a:r>
            <a:r>
              <a:rPr lang="hu-HU" dirty="0" err="1" smtClean="0"/>
              <a:t>host</a:t>
            </a:r>
            <a:r>
              <a:rPr lang="hu-HU" dirty="0" smtClean="0"/>
              <a:t> </a:t>
            </a:r>
            <a:r>
              <a:rPr lang="hu-HU" dirty="0" err="1" smtClean="0"/>
              <a:t>-u</a:t>
            </a:r>
            <a:r>
              <a:rPr lang="hu-HU" dirty="0" smtClean="0"/>
              <a:t> </a:t>
            </a:r>
            <a:r>
              <a:rPr lang="hu-HU" dirty="0" err="1" smtClean="0"/>
              <a:t>user</a:t>
            </a:r>
            <a:r>
              <a:rPr lang="hu-HU" dirty="0" smtClean="0"/>
              <a:t> </a:t>
            </a:r>
            <a:r>
              <a:rPr lang="hu-HU" dirty="0" err="1" smtClean="0"/>
              <a:t>-p</a:t>
            </a:r>
            <a:r>
              <a:rPr lang="hu-HU" dirty="0" smtClean="0"/>
              <a:t> </a:t>
            </a:r>
            <a:r>
              <a:rPr lang="hu-HU" dirty="0" err="1" smtClean="0"/>
              <a:t>pass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                             </a:t>
            </a:r>
            <a:r>
              <a:rPr lang="hu-HU" dirty="0" err="1" smtClean="0"/>
              <a:t>-e</a:t>
            </a:r>
            <a:r>
              <a:rPr lang="hu-HU" dirty="0" smtClean="0"/>
              <a:t>  'show </a:t>
            </a:r>
            <a:r>
              <a:rPr lang="hu-HU" dirty="0" err="1" smtClean="0"/>
              <a:t>databases</a:t>
            </a:r>
            <a:r>
              <a:rPr lang="hu-HU" dirty="0" smtClean="0"/>
              <a:t>' `; </a:t>
            </a:r>
          </a:p>
          <a:p>
            <a:pPr>
              <a:buNone/>
            </a:pPr>
            <a:r>
              <a:rPr lang="hu-HU" b="1" dirty="0" err="1" smtClean="0"/>
              <a:t>do</a:t>
            </a:r>
            <a:endParaRPr lang="hu-HU" b="1" dirty="0" smtClean="0"/>
          </a:p>
          <a:p>
            <a:pPr>
              <a:buNone/>
            </a:pPr>
            <a:r>
              <a:rPr lang="hu-HU" dirty="0" err="1" smtClean="0"/>
              <a:t>mysqldump</a:t>
            </a:r>
            <a:r>
              <a:rPr lang="hu-HU" dirty="0" smtClean="0"/>
              <a:t> </a:t>
            </a:r>
            <a:r>
              <a:rPr lang="hu-HU" dirty="0" err="1" smtClean="0"/>
              <a:t>-h</a:t>
            </a:r>
            <a:r>
              <a:rPr lang="hu-HU" dirty="0" smtClean="0"/>
              <a:t> </a:t>
            </a:r>
            <a:r>
              <a:rPr lang="hu-HU" dirty="0" err="1" smtClean="0"/>
              <a:t>host</a:t>
            </a:r>
            <a:r>
              <a:rPr lang="hu-HU" dirty="0" smtClean="0"/>
              <a:t> </a:t>
            </a:r>
            <a:r>
              <a:rPr lang="hu-HU" dirty="0" err="1" smtClean="0"/>
              <a:t>-u</a:t>
            </a:r>
            <a:r>
              <a:rPr lang="hu-HU" dirty="0" smtClean="0"/>
              <a:t> </a:t>
            </a:r>
            <a:r>
              <a:rPr lang="hu-HU" dirty="0" err="1" smtClean="0"/>
              <a:t>user</a:t>
            </a:r>
            <a:r>
              <a:rPr lang="hu-HU" dirty="0" smtClean="0"/>
              <a:t> –p </a:t>
            </a:r>
            <a:r>
              <a:rPr lang="hu-HU" dirty="0" err="1" smtClean="0"/>
              <a:t>pass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    </a:t>
            </a:r>
            <a:r>
              <a:rPr lang="hu-HU" dirty="0" err="1" smtClean="0"/>
              <a:t>--add-drop-database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    </a:t>
            </a:r>
            <a:r>
              <a:rPr lang="hu-HU" dirty="0" err="1" smtClean="0"/>
              <a:t>--add-drop-table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    </a:t>
            </a:r>
            <a:r>
              <a:rPr lang="hu-HU" dirty="0" err="1" smtClean="0"/>
              <a:t>--create-options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chemeClr val="accent3">
                    <a:lumMod val="75000"/>
                  </a:schemeClr>
                </a:solidFill>
              </a:rPr>
              <a:t>$db</a:t>
            </a:r>
            <a:r>
              <a:rPr lang="hu-HU" dirty="0" smtClean="0"/>
              <a:t> | </a:t>
            </a:r>
            <a:r>
              <a:rPr lang="hu-HU" dirty="0" err="1" smtClean="0"/>
              <a:t>gzip</a:t>
            </a:r>
            <a:r>
              <a:rPr lang="hu-HU" dirty="0" smtClean="0"/>
              <a:t> &gt; </a:t>
            </a:r>
            <a:r>
              <a:rPr lang="hu-HU" dirty="0" err="1" smtClean="0">
                <a:solidFill>
                  <a:schemeClr val="accent3">
                    <a:lumMod val="75000"/>
                  </a:schemeClr>
                </a:solidFill>
              </a:rPr>
              <a:t>$db</a:t>
            </a:r>
            <a:r>
              <a:rPr lang="hu-HU" dirty="0" err="1" smtClean="0"/>
              <a:t>.sql.gz</a:t>
            </a:r>
            <a:endParaRPr lang="hu-HU" dirty="0" smtClean="0"/>
          </a:p>
          <a:p>
            <a:pPr>
              <a:buNone/>
            </a:pPr>
            <a:r>
              <a:rPr lang="hu-HU" b="1" dirty="0" err="1" smtClean="0"/>
              <a:t>done</a:t>
            </a:r>
            <a:endParaRPr lang="hu-HU" b="1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sz="3600" dirty="0" smtClean="0"/>
              <a:t>Adatbázis mentés </a:t>
            </a:r>
            <a:r>
              <a:rPr lang="hu-HU" sz="3600" dirty="0" err="1" smtClean="0"/>
              <a:t>bash</a:t>
            </a:r>
            <a:r>
              <a:rPr lang="hu-HU" sz="3600" dirty="0" smtClean="0"/>
              <a:t> környezetben</a:t>
            </a:r>
            <a:endParaRPr lang="hu-H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 kezdeményez?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Push</a:t>
            </a:r>
            <a:r>
              <a:rPr lang="hu-HU" dirty="0" smtClean="0"/>
              <a:t> típusú mentés</a:t>
            </a:r>
          </a:p>
          <a:p>
            <a:pPr lvl="1"/>
            <a:r>
              <a:rPr lang="hu-HU" dirty="0" smtClean="0"/>
              <a:t>A mentendő rendszer kezdeményezi a biztonsági mentést</a:t>
            </a:r>
          </a:p>
          <a:p>
            <a:pPr lvl="1"/>
            <a:r>
              <a:rPr lang="hu-HU" dirty="0" smtClean="0"/>
              <a:t>Mindenhova „intelligenciát” kell telepíteni</a:t>
            </a:r>
          </a:p>
          <a:p>
            <a:r>
              <a:rPr lang="hu-HU" dirty="0" err="1" smtClean="0"/>
              <a:t>Pull</a:t>
            </a:r>
            <a:r>
              <a:rPr lang="hu-HU" dirty="0" smtClean="0"/>
              <a:t> típusú mentés</a:t>
            </a:r>
          </a:p>
          <a:p>
            <a:pPr lvl="1"/>
            <a:r>
              <a:rPr lang="hu-HU" dirty="0" smtClean="0"/>
              <a:t>Központi rendszer kezdeményez</a:t>
            </a:r>
          </a:p>
          <a:p>
            <a:pPr lvl="1"/>
            <a:r>
              <a:rPr lang="hu-HU" dirty="0" smtClean="0"/>
              <a:t>Hozzáférést kell biztosítani a mentendő rendszer </a:t>
            </a:r>
            <a:r>
              <a:rPr lang="hu-HU" dirty="0" err="1" smtClean="0"/>
              <a:t>fájlaihoz</a:t>
            </a:r>
            <a:endParaRPr lang="hu-HU" dirty="0" smtClean="0"/>
          </a:p>
          <a:p>
            <a:r>
              <a:rPr lang="hu-HU" dirty="0" smtClean="0"/>
              <a:t>Vegyes megoldás</a:t>
            </a:r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Biztonsági mentés teljesítménye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Mivel mérhető a biztonsági mentés teljesítménye?</a:t>
            </a:r>
          </a:p>
          <a:p>
            <a:pPr lvl="1"/>
            <a:r>
              <a:rPr lang="hu-HU" dirty="0" smtClean="0"/>
              <a:t> Egyszeri mentés lefutási ideje</a:t>
            </a:r>
          </a:p>
          <a:p>
            <a:pPr lvl="1"/>
            <a:r>
              <a:rPr lang="hu-HU" dirty="0" smtClean="0"/>
              <a:t> Visszaállítás időigénye (Nem kritikus, ha ritkán van rá szükség)</a:t>
            </a:r>
          </a:p>
          <a:p>
            <a:pPr lvl="1"/>
            <a:r>
              <a:rPr lang="hu-HU" dirty="0" smtClean="0"/>
              <a:t> Visszaállítható időtáv</a:t>
            </a:r>
          </a:p>
          <a:p>
            <a:pPr lvl="1"/>
            <a:r>
              <a:rPr lang="hu-HU" dirty="0" smtClean="0"/>
              <a:t> Visszaállítható verziók száma</a:t>
            </a:r>
          </a:p>
          <a:p>
            <a:pPr lvl="1"/>
            <a:r>
              <a:rPr lang="hu-HU" dirty="0" smtClean="0"/>
              <a:t> Elfoglalt tárhely aránya az adatmennyiséghez képest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Esettanulmány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Komplex, vegyes komponensekből felépülő rendszer mentésének megtervezése</a:t>
            </a:r>
          </a:p>
          <a:p>
            <a:pPr lvl="1"/>
            <a:r>
              <a:rPr lang="hu-HU" dirty="0" smtClean="0"/>
              <a:t>Windows és Linux csomópontok vegyesen</a:t>
            </a:r>
          </a:p>
          <a:p>
            <a:pPr lvl="1"/>
            <a:r>
              <a:rPr lang="hu-HU" dirty="0" smtClean="0"/>
              <a:t>Speciális szolgáltatások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Feltételek konzisztens mentés készítéséhez egy működő rendszerről:</a:t>
            </a:r>
          </a:p>
          <a:p>
            <a:pPr lvl="1"/>
            <a:r>
              <a:rPr lang="hu-HU" dirty="0" smtClean="0"/>
              <a:t>A futó alkalmazás vagy fájlrendszer belül naplózó adatszerkezetet használjon </a:t>
            </a:r>
            <a:br>
              <a:rPr lang="hu-HU" dirty="0" smtClean="0"/>
            </a:br>
            <a:r>
              <a:rPr lang="hu-HU" dirty="0" smtClean="0"/>
              <a:t>(ez erősen alapkövetelmény, nélküle egy egyszerű „kemény” leállítást sem élne túl!)</a:t>
            </a:r>
          </a:p>
          <a:p>
            <a:pPr lvl="1"/>
            <a:r>
              <a:rPr lang="hu-HU" dirty="0" smtClean="0"/>
              <a:t>Az adatról a másolat atomi műveletként készüljön, akár </a:t>
            </a:r>
            <a:r>
              <a:rPr lang="hu-HU" dirty="0" err="1" smtClean="0"/>
              <a:t>snapshot</a:t>
            </a:r>
            <a:r>
              <a:rPr lang="hu-HU" dirty="0" smtClean="0"/>
              <a:t> funkció segítségével.</a:t>
            </a:r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előző részek tartalmából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Szolgáltatásbiztonság az IT rendszerekben</a:t>
            </a:r>
          </a:p>
          <a:p>
            <a:pPr lvl="1"/>
            <a:r>
              <a:rPr lang="hu-HU" dirty="0" smtClean="0"/>
              <a:t>Alap technikák</a:t>
            </a:r>
          </a:p>
          <a:p>
            <a:pPr lvl="1"/>
            <a:r>
              <a:rPr lang="hu-HU" i="1" dirty="0" smtClean="0"/>
              <a:t>Analízis eszközök (FMEA, hibafa…)</a:t>
            </a:r>
          </a:p>
          <a:p>
            <a:r>
              <a:rPr lang="hu-HU" dirty="0" smtClean="0"/>
              <a:t>Fürtök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r>
              <a:rPr lang="hu-HU" i="1" dirty="0" err="1" smtClean="0"/>
              <a:t>Replikációs</a:t>
            </a:r>
            <a:r>
              <a:rPr lang="hu-HU" i="1" dirty="0" smtClean="0"/>
              <a:t> módszerek</a:t>
            </a:r>
            <a:endParaRPr lang="hu-H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Virtualizáció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Megint megment minket a bajtól </a:t>
            </a:r>
            <a:r>
              <a:rPr lang="hu-HU" dirty="0" smtClean="0">
                <a:sym typeface="Wingdings" pitchFamily="2" charset="2"/>
              </a:rPr>
              <a:t></a:t>
            </a:r>
          </a:p>
          <a:p>
            <a:r>
              <a:rPr lang="hu-HU" dirty="0" smtClean="0">
                <a:sym typeface="Wingdings" pitchFamily="2" charset="2"/>
              </a:rPr>
              <a:t>Virtuális gépről készített teljes backuppal elkerülhető minden korábbi nehézség</a:t>
            </a:r>
          </a:p>
          <a:p>
            <a:pPr lvl="1"/>
            <a:r>
              <a:rPr lang="hu-HU" dirty="0" err="1" smtClean="0">
                <a:sym typeface="Wingdings" pitchFamily="2" charset="2"/>
              </a:rPr>
              <a:t>Snapshot</a:t>
            </a:r>
            <a:r>
              <a:rPr lang="hu-HU" dirty="0" smtClean="0">
                <a:sym typeface="Wingdings" pitchFamily="2" charset="2"/>
              </a:rPr>
              <a:t> a virtuális gépről: atomi pillanatkép a teljes lemezről + memóriatartalomról, CPU állapotról stb.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A teljes </a:t>
            </a:r>
            <a:r>
              <a:rPr lang="hu-HU" dirty="0" err="1" smtClean="0">
                <a:sym typeface="Wingdings" pitchFamily="2" charset="2"/>
              </a:rPr>
              <a:t>snapshotolt</a:t>
            </a:r>
            <a:r>
              <a:rPr lang="hu-HU" dirty="0" smtClean="0">
                <a:sym typeface="Wingdings" pitchFamily="2" charset="2"/>
              </a:rPr>
              <a:t> virtuális gép kényelmesen lemásolható (akár lassan, aszinkron módon…)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Helyreállításnál a gép onnan </a:t>
            </a:r>
            <a:r>
              <a:rPr lang="hu-HU" u="sng" dirty="0" smtClean="0">
                <a:sym typeface="Wingdings" pitchFamily="2" charset="2"/>
              </a:rPr>
              <a:t>fut tovább</a:t>
            </a:r>
            <a:r>
              <a:rPr lang="hu-HU" dirty="0" smtClean="0">
                <a:sym typeface="Wingdings" pitchFamily="2" charset="2"/>
              </a:rPr>
              <a:t>, ahol a backup készült </a:t>
            </a:r>
          </a:p>
          <a:p>
            <a:pPr lvl="2"/>
            <a:r>
              <a:rPr lang="hu-HU" dirty="0" smtClean="0">
                <a:sym typeface="Wingdings" pitchFamily="2" charset="2"/>
              </a:rPr>
              <a:t>-&gt; megúsztuk az alkalmazás specifikus visszatöltést is</a:t>
            </a:r>
          </a:p>
          <a:p>
            <a:pPr lvl="2"/>
            <a:r>
              <a:rPr lang="hu-HU" dirty="0" smtClean="0">
                <a:sym typeface="Wingdings" pitchFamily="2" charset="2"/>
              </a:rPr>
              <a:t>Rosszul megírt alkalmazás is visszatölthető vele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Archiválás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Még egyszer: </a:t>
            </a:r>
            <a:r>
              <a:rPr lang="hu-HU" b="1" dirty="0" smtClean="0"/>
              <a:t>nem mentési technológia</a:t>
            </a:r>
          </a:p>
          <a:p>
            <a:endParaRPr lang="hu-HU" dirty="0" smtClean="0"/>
          </a:p>
          <a:p>
            <a:r>
              <a:rPr lang="hu-HU" dirty="0" smtClean="0"/>
              <a:t>Nagy mennyiségű, ritkán szükséges adat </a:t>
            </a:r>
            <a:r>
              <a:rPr lang="hu-HU" b="1" dirty="0" smtClean="0"/>
              <a:t>„másik” helyen való tárolása</a:t>
            </a:r>
          </a:p>
          <a:p>
            <a:endParaRPr lang="hu-HU" dirty="0" smtClean="0"/>
          </a:p>
          <a:p>
            <a:r>
              <a:rPr lang="hu-HU" dirty="0" smtClean="0"/>
              <a:t>Mentéssel ellentétben itt </a:t>
            </a:r>
            <a:r>
              <a:rPr lang="hu-HU" b="1" dirty="0" smtClean="0"/>
              <a:t>egy példány</a:t>
            </a:r>
            <a:r>
              <a:rPr lang="hu-HU" dirty="0" smtClean="0"/>
              <a:t>ban létezik az adat továbbra is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 katalogizálás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Főleg az archiválás, kisebb részben a Backup problémája</a:t>
            </a:r>
          </a:p>
          <a:p>
            <a:r>
              <a:rPr lang="hu-HU" dirty="0" smtClean="0"/>
              <a:t>Hova mentettünk mit?</a:t>
            </a:r>
          </a:p>
          <a:p>
            <a:pPr lvl="1"/>
            <a:r>
              <a:rPr lang="hu-HU" dirty="0" smtClean="0"/>
              <a:t>A NASA pl. az Apollo 11 eredeti rádióforgalmat rögzítő mágnesszalagjairól nem tudja, hogy hol vannak</a:t>
            </a:r>
          </a:p>
          <a:p>
            <a:r>
              <a:rPr lang="hu-HU" dirty="0" smtClean="0"/>
              <a:t>Egyszerű megoldás: Fájlnév katalógus</a:t>
            </a:r>
          </a:p>
          <a:p>
            <a:r>
              <a:rPr lang="hu-HU" dirty="0" smtClean="0"/>
              <a:t>Bonyolultabb megoldások: </a:t>
            </a:r>
            <a:r>
              <a:rPr lang="hu-HU" dirty="0" err="1" smtClean="0"/>
              <a:t>metaadatok</a:t>
            </a:r>
            <a:r>
              <a:rPr lang="hu-HU" dirty="0" smtClean="0"/>
              <a:t>, tartalom alapján keresés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</a:t>
            </a:r>
            <a:r>
              <a:rPr lang="hu-HU" dirty="0" err="1" smtClean="0"/>
              <a:t>Bacula</a:t>
            </a:r>
            <a:r>
              <a:rPr lang="hu-HU" dirty="0" smtClean="0"/>
              <a:t> backup</a:t>
            </a:r>
            <a:endParaRPr lang="hu-HU" dirty="0"/>
          </a:p>
        </p:txBody>
      </p:sp>
      <p:pic>
        <p:nvPicPr>
          <p:cNvPr id="4" name="Tartalom helye 3" descr="bacula-applicatio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785794"/>
            <a:ext cx="4357686" cy="5551676"/>
          </a:xfrm>
        </p:spPr>
      </p:pic>
      <p:sp>
        <p:nvSpPr>
          <p:cNvPr id="5" name="Lekerekített téglalap feliratnak 4"/>
          <p:cNvSpPr/>
          <p:nvPr/>
        </p:nvSpPr>
        <p:spPr>
          <a:xfrm>
            <a:off x="4286248" y="4714884"/>
            <a:ext cx="3429024" cy="2143116"/>
          </a:xfrm>
          <a:prstGeom prst="wedgeRoundRectCallout">
            <a:avLst>
              <a:gd name="adj1" fmla="val -129556"/>
              <a:gd name="adj2" fmla="val -3261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Célgép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(az ő tartalmát mentjük)</a:t>
            </a:r>
          </a:p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Bacula</a:t>
            </a:r>
            <a:r>
              <a:rPr lang="hu-HU" sz="2400" dirty="0" smtClean="0">
                <a:solidFill>
                  <a:schemeClr val="bg1"/>
                </a:solidFill>
              </a:rPr>
              <a:t> saját ágense itt fut. Alkalmazás specifikus </a:t>
            </a:r>
            <a:r>
              <a:rPr lang="hu-HU" sz="2400" dirty="0" err="1" smtClean="0">
                <a:solidFill>
                  <a:schemeClr val="bg1"/>
                </a:solidFill>
              </a:rPr>
              <a:t>pluginekkel</a:t>
            </a:r>
            <a:r>
              <a:rPr lang="hu-HU" sz="2400" dirty="0" smtClean="0">
                <a:solidFill>
                  <a:schemeClr val="bg1"/>
                </a:solidFill>
              </a:rPr>
              <a:t> kiegészíthető.</a:t>
            </a:r>
          </a:p>
        </p:txBody>
      </p:sp>
      <p:sp>
        <p:nvSpPr>
          <p:cNvPr id="6" name="Lekerekített téglalap feliratnak 5"/>
          <p:cNvSpPr/>
          <p:nvPr/>
        </p:nvSpPr>
        <p:spPr>
          <a:xfrm>
            <a:off x="5286380" y="2714620"/>
            <a:ext cx="3000396" cy="1928826"/>
          </a:xfrm>
          <a:prstGeom prst="wedgeRoundRectCallout">
            <a:avLst>
              <a:gd name="adj1" fmla="val -111294"/>
              <a:gd name="adj2" fmla="val -3457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Bacula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director</a:t>
            </a:r>
            <a:r>
              <a:rPr lang="hu-HU" sz="2400" dirty="0" smtClean="0">
                <a:solidFill>
                  <a:schemeClr val="bg1"/>
                </a:solidFill>
              </a:rPr>
              <a:t> vezérlő szerver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Ütemezett </a:t>
            </a:r>
            <a:r>
              <a:rPr lang="hu-HU" sz="2400" dirty="0" err="1" smtClean="0">
                <a:solidFill>
                  <a:schemeClr val="bg1"/>
                </a:solidFill>
              </a:rPr>
              <a:t>feladatvégrehajtás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" name="Lekerekített téglalap feliratnak 6"/>
          <p:cNvSpPr/>
          <p:nvPr/>
        </p:nvSpPr>
        <p:spPr>
          <a:xfrm>
            <a:off x="5929322" y="714356"/>
            <a:ext cx="3000396" cy="1928826"/>
          </a:xfrm>
          <a:prstGeom prst="wedgeRoundRectCallout">
            <a:avLst>
              <a:gd name="adj1" fmla="val -109843"/>
              <a:gd name="adj2" fmla="val -8987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Adatbázis szerver (</a:t>
            </a:r>
            <a:r>
              <a:rPr lang="hu-HU" sz="2400" dirty="0" err="1" smtClean="0">
                <a:solidFill>
                  <a:schemeClr val="bg1"/>
                </a:solidFill>
              </a:rPr>
              <a:t>mySQL</a:t>
            </a:r>
            <a:r>
              <a:rPr lang="hu-HU" sz="2400" dirty="0" smtClean="0">
                <a:solidFill>
                  <a:schemeClr val="bg1"/>
                </a:solidFill>
              </a:rPr>
              <a:t>, </a:t>
            </a:r>
            <a:r>
              <a:rPr lang="hu-HU" sz="2400" dirty="0" err="1" smtClean="0">
                <a:solidFill>
                  <a:schemeClr val="bg1"/>
                </a:solidFill>
              </a:rPr>
              <a:t>postgreSQL</a:t>
            </a:r>
            <a:r>
              <a:rPr lang="hu-HU" sz="2400" dirty="0" smtClean="0">
                <a:solidFill>
                  <a:schemeClr val="bg1"/>
                </a:solidFill>
              </a:rPr>
              <a:t>, </a:t>
            </a:r>
            <a:r>
              <a:rPr lang="hu-HU" sz="2400" dirty="0" err="1" smtClean="0">
                <a:solidFill>
                  <a:schemeClr val="bg1"/>
                </a:solidFill>
              </a:rPr>
              <a:t>SQLite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Katalógus tárolás</a:t>
            </a:r>
          </a:p>
        </p:txBody>
      </p:sp>
      <p:sp>
        <p:nvSpPr>
          <p:cNvPr id="8" name="Lekerekített téglalap feliratnak 7"/>
          <p:cNvSpPr/>
          <p:nvPr/>
        </p:nvSpPr>
        <p:spPr>
          <a:xfrm>
            <a:off x="4857752" y="4929174"/>
            <a:ext cx="3000396" cy="1928826"/>
          </a:xfrm>
          <a:prstGeom prst="wedgeRoundRectCallout">
            <a:avLst>
              <a:gd name="adj1" fmla="val -83721"/>
              <a:gd name="adj2" fmla="val -6090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Bacula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storage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daemon</a:t>
            </a:r>
            <a:endParaRPr lang="hu-HU" sz="2400" dirty="0" smtClean="0">
              <a:solidFill>
                <a:schemeClr val="bg1"/>
              </a:solidFill>
            </a:endParaRP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tényleges adatmentő eszközt kezeli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Adatmegsemmisítés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Egy kis </a:t>
            </a:r>
            <a:r>
              <a:rPr lang="hu-HU" dirty="0" err="1" smtClean="0"/>
              <a:t>disztroj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 smtClean="0"/>
          </a:p>
          <a:p>
            <a:r>
              <a:rPr lang="hu-HU" dirty="0" smtClean="0"/>
              <a:t>Adatvédelmi előírások miatt szükséges lehet, hogy egy adatból garantáltan ne maradjon fenn példány</a:t>
            </a:r>
          </a:p>
          <a:p>
            <a:r>
              <a:rPr lang="hu-HU" dirty="0" smtClean="0"/>
              <a:t>Fájlok törlésekor nem törlődik az adat ténylegesen</a:t>
            </a:r>
          </a:p>
          <a:p>
            <a:pPr lvl="1"/>
            <a:r>
              <a:rPr lang="hu-HU" dirty="0" smtClean="0"/>
              <a:t>Fájlrendszer elhagy szemetet</a:t>
            </a:r>
          </a:p>
          <a:p>
            <a:pPr lvl="1"/>
            <a:r>
              <a:rPr lang="hu-HU" dirty="0" smtClean="0"/>
              <a:t>Biztonsági másolatok is megmaradnak</a:t>
            </a:r>
          </a:p>
          <a:p>
            <a:r>
              <a:rPr lang="hu-HU" dirty="0" smtClean="0"/>
              <a:t>Tudni kell, hogy hol vannak backup/archív példányok belőle (katalógus)</a:t>
            </a:r>
          </a:p>
          <a:p>
            <a:r>
              <a:rPr lang="hu-HU" dirty="0" smtClean="0"/>
              <a:t>Felül kell írni az fizikai eszközön a helyét</a:t>
            </a:r>
          </a:p>
          <a:p>
            <a:pPr lvl="1"/>
            <a:r>
              <a:rPr lang="hu-HU" dirty="0" smtClean="0"/>
              <a:t>0-kkal?</a:t>
            </a:r>
          </a:p>
          <a:p>
            <a:pPr lvl="1"/>
            <a:r>
              <a:rPr lang="hu-HU" dirty="0" smtClean="0"/>
              <a:t>Elég egyszer?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Hibatűrés az adattárolásban</a:t>
            </a:r>
          </a:p>
          <a:p>
            <a:pPr lvl="1"/>
            <a:r>
              <a:rPr lang="hu-HU" dirty="0" smtClean="0"/>
              <a:t>Alap technikák</a:t>
            </a:r>
          </a:p>
          <a:p>
            <a:pPr lvl="1"/>
            <a:r>
              <a:rPr lang="hu-HU" dirty="0" smtClean="0"/>
              <a:t>Mi mire való</a:t>
            </a:r>
          </a:p>
          <a:p>
            <a:r>
              <a:rPr lang="hu-HU" smtClean="0"/>
              <a:t>Mentés</a:t>
            </a:r>
            <a:endParaRPr lang="hu-HU" dirty="0" smtClean="0"/>
          </a:p>
          <a:p>
            <a:pPr lvl="1"/>
            <a:r>
              <a:rPr lang="hu-HU" dirty="0" smtClean="0"/>
              <a:t>Konzisztencia biztosítása</a:t>
            </a:r>
          </a:p>
          <a:p>
            <a:pPr lvl="1"/>
            <a:r>
              <a:rPr lang="hu-HU" dirty="0" err="1" smtClean="0"/>
              <a:t>Deduplikáció</a:t>
            </a:r>
            <a:endParaRPr lang="hu-HU" dirty="0" smtClean="0"/>
          </a:p>
          <a:p>
            <a:pPr lvl="1"/>
            <a:r>
              <a:rPr lang="hu-HU" dirty="0" smtClean="0"/>
              <a:t>Katalogizálás</a:t>
            </a:r>
          </a:p>
          <a:p>
            <a:r>
              <a:rPr lang="hu-HU" dirty="0" smtClean="0"/>
              <a:t>Archiválás</a:t>
            </a:r>
          </a:p>
          <a:p>
            <a:r>
              <a:rPr lang="hu-HU" dirty="0" smtClean="0"/>
              <a:t>Adatmegsemmisítés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Hibatűrés az adattárolásban</a:t>
            </a:r>
          </a:p>
          <a:p>
            <a:pPr lvl="1"/>
            <a:r>
              <a:rPr lang="hu-HU" dirty="0" smtClean="0"/>
              <a:t>Alap technikák</a:t>
            </a:r>
          </a:p>
          <a:p>
            <a:pPr lvl="1"/>
            <a:r>
              <a:rPr lang="hu-HU" dirty="0" smtClean="0"/>
              <a:t>Mi mire való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Mentés (Backup)</a:t>
            </a:r>
          </a:p>
          <a:p>
            <a:pPr lvl="1">
              <a:buNone/>
            </a:pPr>
            <a:endParaRPr lang="hu-HU" dirty="0" smtClean="0"/>
          </a:p>
          <a:p>
            <a:r>
              <a:rPr lang="hu-HU" dirty="0" smtClean="0"/>
              <a:t>Archiválás</a:t>
            </a:r>
          </a:p>
          <a:p>
            <a:endParaRPr lang="hu-HU" dirty="0" smtClean="0"/>
          </a:p>
          <a:p>
            <a:r>
              <a:rPr lang="hu-HU" dirty="0" smtClean="0"/>
              <a:t>Adatmegsemmisítés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Hibatűrés az adattárolásban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8143932" cy="5529321"/>
          </a:xfrm>
        </p:spPr>
        <p:txBody>
          <a:bodyPr/>
          <a:lstStyle/>
          <a:p>
            <a:r>
              <a:rPr lang="hu-HU" dirty="0" smtClean="0"/>
              <a:t>Az adat többet ér, mint az adathordozó</a:t>
            </a:r>
          </a:p>
          <a:p>
            <a:pPr lvl="1"/>
            <a:r>
              <a:rPr lang="hu-HU" dirty="0" smtClean="0"/>
              <a:t>Az adathordozó pótolható, az adat többnyire nem</a:t>
            </a:r>
          </a:p>
          <a:p>
            <a:r>
              <a:rPr lang="hu-HU" dirty="0" smtClean="0"/>
              <a:t>Az adathordozók nem örökéletűek</a:t>
            </a:r>
          </a:p>
          <a:p>
            <a:pPr lvl="1"/>
            <a:r>
              <a:rPr lang="hu-HU" dirty="0" smtClean="0"/>
              <a:t>Maguktól is elromolhatnak…</a:t>
            </a:r>
          </a:p>
          <a:p>
            <a:pPr lvl="1"/>
            <a:r>
              <a:rPr lang="hu-HU" dirty="0" smtClean="0"/>
              <a:t>Elemi kár is elpusztíthatja</a:t>
            </a:r>
          </a:p>
          <a:p>
            <a:r>
              <a:rPr lang="hu-HU" dirty="0" smtClean="0"/>
              <a:t>És persze exponenciálisan nő</a:t>
            </a:r>
            <a:br>
              <a:rPr lang="hu-HU" dirty="0" smtClean="0"/>
            </a:br>
            <a:r>
              <a:rPr lang="hu-HU" dirty="0" smtClean="0"/>
              <a:t>a tárolandó adatmennyiség…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7215206" y="3429000"/>
            <a:ext cx="1071570" cy="1571636"/>
          </a:xfrm>
          <a:prstGeom prst="roundRect">
            <a:avLst>
              <a:gd name="adj" fmla="val 17805"/>
            </a:avLst>
          </a:prstGeom>
          <a:solidFill>
            <a:schemeClr val="bg2">
              <a:lumMod val="65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8000000" lon="1800000" rev="19800000"/>
            </a:camera>
            <a:lightRig rig="threePt" dir="t"/>
          </a:scene3d>
          <a:sp3d extrusionH="2032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1600" dirty="0" smtClean="0">
                <a:solidFill>
                  <a:schemeClr val="bg1"/>
                </a:solidFill>
              </a:rPr>
              <a:t>HDD</a:t>
            </a:r>
          </a:p>
          <a:p>
            <a:r>
              <a:rPr lang="hu-HU" u="sng" strike="sngStrike" dirty="0" smtClean="0">
                <a:solidFill>
                  <a:schemeClr val="bg1"/>
                </a:solidFill>
              </a:rPr>
              <a:t>====</a:t>
            </a:r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7715272" y="1357298"/>
            <a:ext cx="685461" cy="2214578"/>
            <a:chOff x="7215206" y="1357298"/>
            <a:chExt cx="685461" cy="2214578"/>
          </a:xfrm>
        </p:grpSpPr>
        <p:sp>
          <p:nvSpPr>
            <p:cNvPr id="14" name="16 ágú csillag 13"/>
            <p:cNvSpPr/>
            <p:nvPr/>
          </p:nvSpPr>
          <p:spPr>
            <a:xfrm>
              <a:off x="7215206" y="2928934"/>
              <a:ext cx="642942" cy="642942"/>
            </a:xfrm>
            <a:prstGeom prst="star16">
              <a:avLst/>
            </a:prstGeom>
            <a:gradFill flip="none" rotWithShape="1">
              <a:gsLst>
                <a:gs pos="0">
                  <a:schemeClr val="lt1">
                    <a:shade val="30000"/>
                    <a:satMod val="115000"/>
                  </a:schemeClr>
                </a:gs>
                <a:gs pos="50000">
                  <a:schemeClr val="lt1">
                    <a:shade val="67500"/>
                    <a:satMod val="115000"/>
                  </a:schemeClr>
                </a:gs>
                <a:gs pos="100000">
                  <a:schemeClr val="lt1"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6" name="Szabadkézi sokszög 5"/>
            <p:cNvSpPr/>
            <p:nvPr/>
          </p:nvSpPr>
          <p:spPr>
            <a:xfrm>
              <a:off x="7358082" y="3143248"/>
              <a:ext cx="357189" cy="276754"/>
            </a:xfrm>
            <a:custGeom>
              <a:avLst/>
              <a:gdLst>
                <a:gd name="connsiteX0" fmla="*/ 76200 w 941173"/>
                <a:gd name="connsiteY0" fmla="*/ 8238 h 848258"/>
                <a:gd name="connsiteX1" fmla="*/ 545757 w 941173"/>
                <a:gd name="connsiteY1" fmla="*/ 8238 h 848258"/>
                <a:gd name="connsiteX2" fmla="*/ 595184 w 941173"/>
                <a:gd name="connsiteY2" fmla="*/ 20595 h 848258"/>
                <a:gd name="connsiteX3" fmla="*/ 780536 w 941173"/>
                <a:gd name="connsiteY3" fmla="*/ 341870 h 848258"/>
                <a:gd name="connsiteX4" fmla="*/ 817606 w 941173"/>
                <a:gd name="connsiteY4" fmla="*/ 453081 h 848258"/>
                <a:gd name="connsiteX5" fmla="*/ 941173 w 941173"/>
                <a:gd name="connsiteY5" fmla="*/ 490151 h 848258"/>
                <a:gd name="connsiteX6" fmla="*/ 792892 w 941173"/>
                <a:gd name="connsiteY6" fmla="*/ 712573 h 848258"/>
                <a:gd name="connsiteX7" fmla="*/ 644611 w 941173"/>
                <a:gd name="connsiteY7" fmla="*/ 700216 h 848258"/>
                <a:gd name="connsiteX8" fmla="*/ 249195 w 941173"/>
                <a:gd name="connsiteY8" fmla="*/ 724930 h 848258"/>
                <a:gd name="connsiteX9" fmla="*/ 348049 w 941173"/>
                <a:gd name="connsiteY9" fmla="*/ 576649 h 848258"/>
                <a:gd name="connsiteX10" fmla="*/ 39130 w 941173"/>
                <a:gd name="connsiteY10" fmla="*/ 329514 h 848258"/>
                <a:gd name="connsiteX11" fmla="*/ 150341 w 941173"/>
                <a:gd name="connsiteY11" fmla="*/ 193589 h 848258"/>
                <a:gd name="connsiteX12" fmla="*/ 88557 w 941173"/>
                <a:gd name="connsiteY12" fmla="*/ 57665 h 848258"/>
                <a:gd name="connsiteX13" fmla="*/ 76200 w 941173"/>
                <a:gd name="connsiteY13" fmla="*/ 8238 h 848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41173" h="848258">
                  <a:moveTo>
                    <a:pt x="76200" y="8238"/>
                  </a:moveTo>
                  <a:cubicBezTo>
                    <a:pt x="152400" y="0"/>
                    <a:pt x="78089" y="20229"/>
                    <a:pt x="545757" y="8238"/>
                  </a:cubicBezTo>
                  <a:cubicBezTo>
                    <a:pt x="562734" y="7803"/>
                    <a:pt x="578708" y="16476"/>
                    <a:pt x="595184" y="20595"/>
                  </a:cubicBezTo>
                  <a:cubicBezTo>
                    <a:pt x="656968" y="127687"/>
                    <a:pt x="723991" y="231922"/>
                    <a:pt x="780536" y="341870"/>
                  </a:cubicBezTo>
                  <a:cubicBezTo>
                    <a:pt x="798407" y="376619"/>
                    <a:pt x="788893" y="426577"/>
                    <a:pt x="817606" y="453081"/>
                  </a:cubicBezTo>
                  <a:cubicBezTo>
                    <a:pt x="849204" y="482249"/>
                    <a:pt x="899984" y="477794"/>
                    <a:pt x="941173" y="490151"/>
                  </a:cubicBezTo>
                  <a:cubicBezTo>
                    <a:pt x="921659" y="587728"/>
                    <a:pt x="920351" y="646073"/>
                    <a:pt x="792892" y="712573"/>
                  </a:cubicBezTo>
                  <a:cubicBezTo>
                    <a:pt x="748919" y="735515"/>
                    <a:pt x="694038" y="704335"/>
                    <a:pt x="644611" y="700216"/>
                  </a:cubicBezTo>
                  <a:cubicBezTo>
                    <a:pt x="555574" y="734461"/>
                    <a:pt x="339635" y="848258"/>
                    <a:pt x="249195" y="724930"/>
                  </a:cubicBezTo>
                  <a:cubicBezTo>
                    <a:pt x="214066" y="677026"/>
                    <a:pt x="315098" y="626076"/>
                    <a:pt x="348049" y="576649"/>
                  </a:cubicBezTo>
                  <a:cubicBezTo>
                    <a:pt x="207372" y="539629"/>
                    <a:pt x="13030" y="555712"/>
                    <a:pt x="39130" y="329514"/>
                  </a:cubicBezTo>
                  <a:cubicBezTo>
                    <a:pt x="45840" y="271359"/>
                    <a:pt x="113271" y="238897"/>
                    <a:pt x="150341" y="193589"/>
                  </a:cubicBezTo>
                  <a:cubicBezTo>
                    <a:pt x="132397" y="157702"/>
                    <a:pt x="100215" y="98467"/>
                    <a:pt x="88557" y="57665"/>
                  </a:cubicBezTo>
                  <a:cubicBezTo>
                    <a:pt x="86294" y="49744"/>
                    <a:pt x="0" y="16476"/>
                    <a:pt x="76200" y="8238"/>
                  </a:cubicBezTo>
                  <a:close/>
                </a:path>
              </a:pathLst>
            </a:custGeom>
            <a:blipFill>
              <a:blip r:embed="rId3" cstate="print"/>
              <a:tile tx="0" ty="0" sx="100000" sy="100000" flip="none" algn="tl"/>
            </a:blip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9" name="Egyenes összekötő 8"/>
            <p:cNvCxnSpPr>
              <a:stCxn id="6" idx="0"/>
            </p:cNvCxnSpPr>
            <p:nvPr/>
          </p:nvCxnSpPr>
          <p:spPr>
            <a:xfrm flipV="1">
              <a:off x="7387001" y="1714488"/>
              <a:ext cx="185395" cy="143144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9"/>
            <p:cNvCxnSpPr/>
            <p:nvPr/>
          </p:nvCxnSpPr>
          <p:spPr>
            <a:xfrm flipV="1">
              <a:off x="7715272" y="1785926"/>
              <a:ext cx="185395" cy="143144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/>
            <p:cNvCxnSpPr/>
            <p:nvPr/>
          </p:nvCxnSpPr>
          <p:spPr>
            <a:xfrm flipV="1">
              <a:off x="7643834" y="1357298"/>
              <a:ext cx="185395" cy="143144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 flipV="1">
              <a:off x="7500958" y="1500174"/>
              <a:ext cx="185395" cy="143144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flipV="1">
              <a:off x="7572396" y="1785926"/>
              <a:ext cx="185395" cy="143144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Szabadkézi sokszög 16"/>
          <p:cNvSpPr/>
          <p:nvPr/>
        </p:nvSpPr>
        <p:spPr>
          <a:xfrm>
            <a:off x="1785918" y="4714884"/>
            <a:ext cx="2000296" cy="1428784"/>
          </a:xfrm>
          <a:custGeom>
            <a:avLst/>
            <a:gdLst>
              <a:gd name="connsiteX0" fmla="*/ 0 w 1000132"/>
              <a:gd name="connsiteY0" fmla="*/ 1000132 h 1000132"/>
              <a:gd name="connsiteX1" fmla="*/ 987940 w 1000132"/>
              <a:gd name="connsiteY1" fmla="*/ 0 h 1000132"/>
              <a:gd name="connsiteX2" fmla="*/ 1000132 w 1000132"/>
              <a:gd name="connsiteY2" fmla="*/ 1000132 h 1000132"/>
              <a:gd name="connsiteX3" fmla="*/ 0 w 1000132"/>
              <a:gd name="connsiteY3" fmla="*/ 1000132 h 1000132"/>
              <a:gd name="connsiteX0" fmla="*/ 0 w 1000132"/>
              <a:gd name="connsiteY0" fmla="*/ 1000132 h 1000132"/>
              <a:gd name="connsiteX1" fmla="*/ 467112 w 1000132"/>
              <a:gd name="connsiteY1" fmla="*/ 802732 h 1000132"/>
              <a:gd name="connsiteX2" fmla="*/ 987940 w 1000132"/>
              <a:gd name="connsiteY2" fmla="*/ 0 h 1000132"/>
              <a:gd name="connsiteX3" fmla="*/ 1000132 w 1000132"/>
              <a:gd name="connsiteY3" fmla="*/ 1000132 h 1000132"/>
              <a:gd name="connsiteX4" fmla="*/ 0 w 1000132"/>
              <a:gd name="connsiteY4" fmla="*/ 1000132 h 1000132"/>
              <a:gd name="connsiteX0" fmla="*/ 0 w 1000132"/>
              <a:gd name="connsiteY0" fmla="*/ 1000132 h 1000132"/>
              <a:gd name="connsiteX1" fmla="*/ 467112 w 1000132"/>
              <a:gd name="connsiteY1" fmla="*/ 802732 h 1000132"/>
              <a:gd name="connsiteX2" fmla="*/ 710952 w 1000132"/>
              <a:gd name="connsiteY2" fmla="*/ 550128 h 1000132"/>
              <a:gd name="connsiteX3" fmla="*/ 987940 w 1000132"/>
              <a:gd name="connsiteY3" fmla="*/ 0 h 1000132"/>
              <a:gd name="connsiteX4" fmla="*/ 1000132 w 1000132"/>
              <a:gd name="connsiteY4" fmla="*/ 1000132 h 1000132"/>
              <a:gd name="connsiteX5" fmla="*/ 0 w 1000132"/>
              <a:gd name="connsiteY5" fmla="*/ 1000132 h 1000132"/>
              <a:gd name="connsiteX0" fmla="*/ 0 w 1000132"/>
              <a:gd name="connsiteY0" fmla="*/ 1000132 h 1000132"/>
              <a:gd name="connsiteX1" fmla="*/ 467112 w 1000132"/>
              <a:gd name="connsiteY1" fmla="*/ 802732 h 1000132"/>
              <a:gd name="connsiteX2" fmla="*/ 710952 w 1000132"/>
              <a:gd name="connsiteY2" fmla="*/ 550128 h 1000132"/>
              <a:gd name="connsiteX3" fmla="*/ 869448 w 1000132"/>
              <a:gd name="connsiteY3" fmla="*/ 212204 h 1000132"/>
              <a:gd name="connsiteX4" fmla="*/ 987940 w 1000132"/>
              <a:gd name="connsiteY4" fmla="*/ 0 h 1000132"/>
              <a:gd name="connsiteX5" fmla="*/ 1000132 w 1000132"/>
              <a:gd name="connsiteY5" fmla="*/ 1000132 h 1000132"/>
              <a:gd name="connsiteX6" fmla="*/ 0 w 1000132"/>
              <a:gd name="connsiteY6" fmla="*/ 1000132 h 1000132"/>
              <a:gd name="connsiteX0" fmla="*/ 0 w 1000132"/>
              <a:gd name="connsiteY0" fmla="*/ 1428784 h 1428784"/>
              <a:gd name="connsiteX1" fmla="*/ 467112 w 1000132"/>
              <a:gd name="connsiteY1" fmla="*/ 1231384 h 1428784"/>
              <a:gd name="connsiteX2" fmla="*/ 710952 w 1000132"/>
              <a:gd name="connsiteY2" fmla="*/ 978780 h 1428784"/>
              <a:gd name="connsiteX3" fmla="*/ 869448 w 1000132"/>
              <a:gd name="connsiteY3" fmla="*/ 640856 h 1428784"/>
              <a:gd name="connsiteX4" fmla="*/ 987940 w 1000132"/>
              <a:gd name="connsiteY4" fmla="*/ 0 h 1428784"/>
              <a:gd name="connsiteX5" fmla="*/ 1000132 w 1000132"/>
              <a:gd name="connsiteY5" fmla="*/ 1428784 h 1428784"/>
              <a:gd name="connsiteX6" fmla="*/ 0 w 1000132"/>
              <a:gd name="connsiteY6" fmla="*/ 1428784 h 1428784"/>
              <a:gd name="connsiteX0" fmla="*/ 0 w 2000296"/>
              <a:gd name="connsiteY0" fmla="*/ 1428784 h 1428784"/>
              <a:gd name="connsiteX1" fmla="*/ 1467276 w 2000296"/>
              <a:gd name="connsiteY1" fmla="*/ 1231384 h 1428784"/>
              <a:gd name="connsiteX2" fmla="*/ 1711116 w 2000296"/>
              <a:gd name="connsiteY2" fmla="*/ 978780 h 1428784"/>
              <a:gd name="connsiteX3" fmla="*/ 1869612 w 2000296"/>
              <a:gd name="connsiteY3" fmla="*/ 640856 h 1428784"/>
              <a:gd name="connsiteX4" fmla="*/ 1988104 w 2000296"/>
              <a:gd name="connsiteY4" fmla="*/ 0 h 1428784"/>
              <a:gd name="connsiteX5" fmla="*/ 2000296 w 2000296"/>
              <a:gd name="connsiteY5" fmla="*/ 1428784 h 1428784"/>
              <a:gd name="connsiteX6" fmla="*/ 0 w 2000296"/>
              <a:gd name="connsiteY6" fmla="*/ 1428784 h 1428784"/>
              <a:gd name="connsiteX0" fmla="*/ 0 w 2000296"/>
              <a:gd name="connsiteY0" fmla="*/ 1428784 h 1428784"/>
              <a:gd name="connsiteX1" fmla="*/ 1467276 w 2000296"/>
              <a:gd name="connsiteY1" fmla="*/ 1231384 h 1428784"/>
              <a:gd name="connsiteX2" fmla="*/ 1503852 w 2000296"/>
              <a:gd name="connsiteY2" fmla="*/ 1213880 h 1428784"/>
              <a:gd name="connsiteX3" fmla="*/ 1711116 w 2000296"/>
              <a:gd name="connsiteY3" fmla="*/ 978780 h 1428784"/>
              <a:gd name="connsiteX4" fmla="*/ 1869612 w 2000296"/>
              <a:gd name="connsiteY4" fmla="*/ 640856 h 1428784"/>
              <a:gd name="connsiteX5" fmla="*/ 1988104 w 2000296"/>
              <a:gd name="connsiteY5" fmla="*/ 0 h 1428784"/>
              <a:gd name="connsiteX6" fmla="*/ 2000296 w 2000296"/>
              <a:gd name="connsiteY6" fmla="*/ 1428784 h 1428784"/>
              <a:gd name="connsiteX7" fmla="*/ 0 w 2000296"/>
              <a:gd name="connsiteY7" fmla="*/ 1428784 h 1428784"/>
              <a:gd name="connsiteX0" fmla="*/ 0 w 2000296"/>
              <a:gd name="connsiteY0" fmla="*/ 1428784 h 1428784"/>
              <a:gd name="connsiteX1" fmla="*/ 1467276 w 2000296"/>
              <a:gd name="connsiteY1" fmla="*/ 1231384 h 1428784"/>
              <a:gd name="connsiteX2" fmla="*/ 1503852 w 2000296"/>
              <a:gd name="connsiteY2" fmla="*/ 1213880 h 1428784"/>
              <a:gd name="connsiteX3" fmla="*/ 1711116 w 2000296"/>
              <a:gd name="connsiteY3" fmla="*/ 978780 h 1428784"/>
              <a:gd name="connsiteX4" fmla="*/ 1869612 w 2000296"/>
              <a:gd name="connsiteY4" fmla="*/ 640856 h 1428784"/>
              <a:gd name="connsiteX5" fmla="*/ 1988104 w 2000296"/>
              <a:gd name="connsiteY5" fmla="*/ 0 h 1428784"/>
              <a:gd name="connsiteX6" fmla="*/ 2000296 w 2000296"/>
              <a:gd name="connsiteY6" fmla="*/ 1428784 h 1428784"/>
              <a:gd name="connsiteX7" fmla="*/ 0 w 2000296"/>
              <a:gd name="connsiteY7" fmla="*/ 1428784 h 1428784"/>
              <a:gd name="connsiteX0" fmla="*/ 0 w 2000296"/>
              <a:gd name="connsiteY0" fmla="*/ 1428784 h 1428784"/>
              <a:gd name="connsiteX1" fmla="*/ 1467276 w 2000296"/>
              <a:gd name="connsiteY1" fmla="*/ 1231384 h 1428784"/>
              <a:gd name="connsiteX2" fmla="*/ 1503852 w 2000296"/>
              <a:gd name="connsiteY2" fmla="*/ 1213880 h 1428784"/>
              <a:gd name="connsiteX3" fmla="*/ 1711116 w 2000296"/>
              <a:gd name="connsiteY3" fmla="*/ 978780 h 1428784"/>
              <a:gd name="connsiteX4" fmla="*/ 1869612 w 2000296"/>
              <a:gd name="connsiteY4" fmla="*/ 640856 h 1428784"/>
              <a:gd name="connsiteX5" fmla="*/ 1988104 w 2000296"/>
              <a:gd name="connsiteY5" fmla="*/ 0 h 1428784"/>
              <a:gd name="connsiteX6" fmla="*/ 2000296 w 2000296"/>
              <a:gd name="connsiteY6" fmla="*/ 1428784 h 1428784"/>
              <a:gd name="connsiteX7" fmla="*/ 0 w 2000296"/>
              <a:gd name="connsiteY7" fmla="*/ 1428784 h 1428784"/>
              <a:gd name="connsiteX0" fmla="*/ 0 w 2000296"/>
              <a:gd name="connsiteY0" fmla="*/ 1428784 h 1428784"/>
              <a:gd name="connsiteX1" fmla="*/ 1467276 w 2000296"/>
              <a:gd name="connsiteY1" fmla="*/ 1231384 h 1428784"/>
              <a:gd name="connsiteX2" fmla="*/ 1503852 w 2000296"/>
              <a:gd name="connsiteY2" fmla="*/ 1213880 h 1428784"/>
              <a:gd name="connsiteX3" fmla="*/ 1711116 w 2000296"/>
              <a:gd name="connsiteY3" fmla="*/ 978780 h 1428784"/>
              <a:gd name="connsiteX4" fmla="*/ 1869612 w 2000296"/>
              <a:gd name="connsiteY4" fmla="*/ 640856 h 1428784"/>
              <a:gd name="connsiteX5" fmla="*/ 1988104 w 2000296"/>
              <a:gd name="connsiteY5" fmla="*/ 0 h 1428784"/>
              <a:gd name="connsiteX6" fmla="*/ 2000296 w 2000296"/>
              <a:gd name="connsiteY6" fmla="*/ 1428784 h 1428784"/>
              <a:gd name="connsiteX7" fmla="*/ 0 w 2000296"/>
              <a:gd name="connsiteY7" fmla="*/ 1428784 h 1428784"/>
              <a:gd name="connsiteX0" fmla="*/ 0 w 2000296"/>
              <a:gd name="connsiteY0" fmla="*/ 1428784 h 1428784"/>
              <a:gd name="connsiteX1" fmla="*/ 1467276 w 2000296"/>
              <a:gd name="connsiteY1" fmla="*/ 1231384 h 1428784"/>
              <a:gd name="connsiteX2" fmla="*/ 1711116 w 2000296"/>
              <a:gd name="connsiteY2" fmla="*/ 978780 h 1428784"/>
              <a:gd name="connsiteX3" fmla="*/ 1869612 w 2000296"/>
              <a:gd name="connsiteY3" fmla="*/ 640856 h 1428784"/>
              <a:gd name="connsiteX4" fmla="*/ 1988104 w 2000296"/>
              <a:gd name="connsiteY4" fmla="*/ 0 h 1428784"/>
              <a:gd name="connsiteX5" fmla="*/ 2000296 w 2000296"/>
              <a:gd name="connsiteY5" fmla="*/ 1428784 h 1428784"/>
              <a:gd name="connsiteX6" fmla="*/ 0 w 2000296"/>
              <a:gd name="connsiteY6" fmla="*/ 1428784 h 1428784"/>
              <a:gd name="connsiteX0" fmla="*/ 0 w 2000296"/>
              <a:gd name="connsiteY0" fmla="*/ 1428784 h 1428784"/>
              <a:gd name="connsiteX1" fmla="*/ 1038616 w 2000296"/>
              <a:gd name="connsiteY1" fmla="*/ 1231384 h 1428784"/>
              <a:gd name="connsiteX2" fmla="*/ 1711116 w 2000296"/>
              <a:gd name="connsiteY2" fmla="*/ 978780 h 1428784"/>
              <a:gd name="connsiteX3" fmla="*/ 1869612 w 2000296"/>
              <a:gd name="connsiteY3" fmla="*/ 640856 h 1428784"/>
              <a:gd name="connsiteX4" fmla="*/ 1988104 w 2000296"/>
              <a:gd name="connsiteY4" fmla="*/ 0 h 1428784"/>
              <a:gd name="connsiteX5" fmla="*/ 2000296 w 2000296"/>
              <a:gd name="connsiteY5" fmla="*/ 1428784 h 1428784"/>
              <a:gd name="connsiteX6" fmla="*/ 0 w 2000296"/>
              <a:gd name="connsiteY6" fmla="*/ 1428784 h 1428784"/>
              <a:gd name="connsiteX0" fmla="*/ 0 w 2000296"/>
              <a:gd name="connsiteY0" fmla="*/ 1428784 h 1428784"/>
              <a:gd name="connsiteX1" fmla="*/ 1038616 w 2000296"/>
              <a:gd name="connsiteY1" fmla="*/ 1231384 h 1428784"/>
              <a:gd name="connsiteX2" fmla="*/ 1279222 w 2000296"/>
              <a:gd name="connsiteY2" fmla="*/ 1238264 h 1428784"/>
              <a:gd name="connsiteX3" fmla="*/ 1711116 w 2000296"/>
              <a:gd name="connsiteY3" fmla="*/ 978780 h 1428784"/>
              <a:gd name="connsiteX4" fmla="*/ 1869612 w 2000296"/>
              <a:gd name="connsiteY4" fmla="*/ 640856 h 1428784"/>
              <a:gd name="connsiteX5" fmla="*/ 1988104 w 2000296"/>
              <a:gd name="connsiteY5" fmla="*/ 0 h 1428784"/>
              <a:gd name="connsiteX6" fmla="*/ 2000296 w 2000296"/>
              <a:gd name="connsiteY6" fmla="*/ 1428784 h 1428784"/>
              <a:gd name="connsiteX7" fmla="*/ 0 w 2000296"/>
              <a:gd name="connsiteY7" fmla="*/ 1428784 h 1428784"/>
              <a:gd name="connsiteX0" fmla="*/ 0 w 2000296"/>
              <a:gd name="connsiteY0" fmla="*/ 1428784 h 1428784"/>
              <a:gd name="connsiteX1" fmla="*/ 1038616 w 2000296"/>
              <a:gd name="connsiteY1" fmla="*/ 1231384 h 1428784"/>
              <a:gd name="connsiteX2" fmla="*/ 1711116 w 2000296"/>
              <a:gd name="connsiteY2" fmla="*/ 978780 h 1428784"/>
              <a:gd name="connsiteX3" fmla="*/ 1869612 w 2000296"/>
              <a:gd name="connsiteY3" fmla="*/ 640856 h 1428784"/>
              <a:gd name="connsiteX4" fmla="*/ 1988104 w 2000296"/>
              <a:gd name="connsiteY4" fmla="*/ 0 h 1428784"/>
              <a:gd name="connsiteX5" fmla="*/ 2000296 w 2000296"/>
              <a:gd name="connsiteY5" fmla="*/ 1428784 h 1428784"/>
              <a:gd name="connsiteX6" fmla="*/ 0 w 2000296"/>
              <a:gd name="connsiteY6" fmla="*/ 1428784 h 1428784"/>
              <a:gd name="connsiteX0" fmla="*/ 0 w 2000296"/>
              <a:gd name="connsiteY0" fmla="*/ 1428784 h 1428784"/>
              <a:gd name="connsiteX1" fmla="*/ 1038616 w 2000296"/>
              <a:gd name="connsiteY1" fmla="*/ 1231384 h 1428784"/>
              <a:gd name="connsiteX2" fmla="*/ 1711116 w 2000296"/>
              <a:gd name="connsiteY2" fmla="*/ 978780 h 1428784"/>
              <a:gd name="connsiteX3" fmla="*/ 1869612 w 2000296"/>
              <a:gd name="connsiteY3" fmla="*/ 640856 h 1428784"/>
              <a:gd name="connsiteX4" fmla="*/ 1988104 w 2000296"/>
              <a:gd name="connsiteY4" fmla="*/ 0 h 1428784"/>
              <a:gd name="connsiteX5" fmla="*/ 2000296 w 2000296"/>
              <a:gd name="connsiteY5" fmla="*/ 1428784 h 1428784"/>
              <a:gd name="connsiteX6" fmla="*/ 0 w 2000296"/>
              <a:gd name="connsiteY6" fmla="*/ 1428784 h 1428784"/>
              <a:gd name="connsiteX0" fmla="*/ 0 w 2000296"/>
              <a:gd name="connsiteY0" fmla="*/ 1428784 h 1428784"/>
              <a:gd name="connsiteX1" fmla="*/ 1038616 w 2000296"/>
              <a:gd name="connsiteY1" fmla="*/ 516980 h 1428784"/>
              <a:gd name="connsiteX2" fmla="*/ 1711116 w 2000296"/>
              <a:gd name="connsiteY2" fmla="*/ 978780 h 1428784"/>
              <a:gd name="connsiteX3" fmla="*/ 1869612 w 2000296"/>
              <a:gd name="connsiteY3" fmla="*/ 640856 h 1428784"/>
              <a:gd name="connsiteX4" fmla="*/ 1988104 w 2000296"/>
              <a:gd name="connsiteY4" fmla="*/ 0 h 1428784"/>
              <a:gd name="connsiteX5" fmla="*/ 2000296 w 2000296"/>
              <a:gd name="connsiteY5" fmla="*/ 1428784 h 1428784"/>
              <a:gd name="connsiteX6" fmla="*/ 0 w 2000296"/>
              <a:gd name="connsiteY6" fmla="*/ 1428784 h 1428784"/>
              <a:gd name="connsiteX0" fmla="*/ 0 w 2000296"/>
              <a:gd name="connsiteY0" fmla="*/ 1428784 h 1428784"/>
              <a:gd name="connsiteX1" fmla="*/ 1038616 w 2000296"/>
              <a:gd name="connsiteY1" fmla="*/ 1302774 h 1428784"/>
              <a:gd name="connsiteX2" fmla="*/ 1711116 w 2000296"/>
              <a:gd name="connsiteY2" fmla="*/ 978780 h 1428784"/>
              <a:gd name="connsiteX3" fmla="*/ 1869612 w 2000296"/>
              <a:gd name="connsiteY3" fmla="*/ 640856 h 1428784"/>
              <a:gd name="connsiteX4" fmla="*/ 1988104 w 2000296"/>
              <a:gd name="connsiteY4" fmla="*/ 0 h 1428784"/>
              <a:gd name="connsiteX5" fmla="*/ 2000296 w 2000296"/>
              <a:gd name="connsiteY5" fmla="*/ 1428784 h 1428784"/>
              <a:gd name="connsiteX6" fmla="*/ 0 w 2000296"/>
              <a:gd name="connsiteY6" fmla="*/ 1428784 h 14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0296" h="1428784">
                <a:moveTo>
                  <a:pt x="0" y="1428784"/>
                </a:moveTo>
                <a:lnTo>
                  <a:pt x="1038616" y="1302774"/>
                </a:lnTo>
                <a:cubicBezTo>
                  <a:pt x="1468586" y="1237661"/>
                  <a:pt x="1572617" y="1077201"/>
                  <a:pt x="1711116" y="978780"/>
                </a:cubicBezTo>
                <a:lnTo>
                  <a:pt x="1869612" y="640856"/>
                </a:lnTo>
                <a:lnTo>
                  <a:pt x="1988104" y="0"/>
                </a:lnTo>
                <a:lnTo>
                  <a:pt x="2000296" y="1428784"/>
                </a:lnTo>
                <a:lnTo>
                  <a:pt x="0" y="142878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195240" lon="2080844" rev="21490983"/>
            </a:camera>
            <a:lightRig rig="threePt" dir="t"/>
          </a:scene3d>
          <a:sp3d extrusionH="3302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RAID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Már láttuk mérésen… Kérdés:</a:t>
            </a:r>
          </a:p>
          <a:p>
            <a:pPr lvl="1"/>
            <a:r>
              <a:rPr lang="hu-HU" dirty="0" smtClean="0"/>
              <a:t>Van-e értelme </a:t>
            </a:r>
            <a:r>
              <a:rPr lang="hu-HU" dirty="0" err="1" smtClean="0"/>
              <a:t>RAID-nek</a:t>
            </a:r>
            <a:r>
              <a:rPr lang="hu-HU" dirty="0" smtClean="0"/>
              <a:t> </a:t>
            </a:r>
            <a:r>
              <a:rPr lang="hu-HU" dirty="0" err="1" smtClean="0"/>
              <a:t>desktop</a:t>
            </a:r>
            <a:r>
              <a:rPr lang="hu-HU" dirty="0" smtClean="0"/>
              <a:t> gépeken?</a:t>
            </a:r>
          </a:p>
          <a:p>
            <a:r>
              <a:rPr lang="hu-HU" dirty="0" smtClean="0"/>
              <a:t>Válasz:</a:t>
            </a:r>
          </a:p>
          <a:p>
            <a:pPr lvl="1"/>
            <a:r>
              <a:rPr lang="hu-HU" dirty="0" smtClean="0"/>
              <a:t>Attól függ </a:t>
            </a:r>
            <a:r>
              <a:rPr lang="hu-HU" dirty="0" smtClean="0">
                <a:sym typeface="Wingdings" pitchFamily="2" charset="2"/>
              </a:rPr>
              <a:t></a:t>
            </a:r>
          </a:p>
          <a:p>
            <a:r>
              <a:rPr lang="hu-HU" dirty="0" smtClean="0">
                <a:sym typeface="Wingdings" pitchFamily="2" charset="2"/>
              </a:rPr>
              <a:t>El kell dönteni, hogy mit akarunk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Nagy teljesítmény? </a:t>
            </a:r>
          </a:p>
          <a:p>
            <a:pPr lvl="2"/>
            <a:r>
              <a:rPr lang="hu-HU" dirty="0" smtClean="0">
                <a:sym typeface="Wingdings" pitchFamily="2" charset="2"/>
              </a:rPr>
              <a:t>RAID-0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Hibatűrés? </a:t>
            </a:r>
          </a:p>
          <a:p>
            <a:pPr lvl="2"/>
            <a:r>
              <a:rPr lang="hu-HU" dirty="0" smtClean="0">
                <a:sym typeface="Wingdings" pitchFamily="2" charset="2"/>
              </a:rPr>
              <a:t>RAID-(1-6)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Biztosan?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Mennyi ideig állhat egy </a:t>
            </a:r>
            <a:r>
              <a:rPr lang="hu-HU" dirty="0" err="1" smtClean="0">
                <a:sym typeface="Wingdings" pitchFamily="2" charset="2"/>
              </a:rPr>
              <a:t>desktop</a:t>
            </a:r>
            <a:r>
              <a:rPr lang="hu-HU" dirty="0" smtClean="0">
                <a:sym typeface="Wingdings" pitchFamily="2" charset="2"/>
              </a:rPr>
              <a:t> gép?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Mik a jellegzetes hibamódok?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Mennyi az előfordulási valószínűségük? (hasból)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Ebből mennyi ellen véd a RAID?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Még mindig RAID kell nekünk?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RAID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Kérdés:</a:t>
            </a:r>
          </a:p>
          <a:p>
            <a:pPr lvl="1"/>
            <a:r>
              <a:rPr lang="hu-HU" dirty="0" smtClean="0"/>
              <a:t>Van-e értelme </a:t>
            </a:r>
            <a:r>
              <a:rPr lang="hu-HU" dirty="0" err="1" smtClean="0"/>
              <a:t>RAID-nek</a:t>
            </a:r>
            <a:r>
              <a:rPr lang="hu-HU" dirty="0" smtClean="0"/>
              <a:t> szerver gépeken?</a:t>
            </a:r>
          </a:p>
          <a:p>
            <a:r>
              <a:rPr lang="hu-HU" dirty="0" smtClean="0"/>
              <a:t>Válasz:</a:t>
            </a:r>
          </a:p>
          <a:p>
            <a:pPr lvl="1"/>
            <a:r>
              <a:rPr lang="hu-HU" dirty="0" smtClean="0"/>
              <a:t>Attól függ </a:t>
            </a:r>
            <a:r>
              <a:rPr lang="hu-HU" dirty="0" smtClean="0">
                <a:sym typeface="Wingdings" pitchFamily="2" charset="2"/>
              </a:rPr>
              <a:t>, de azért többnyire egyértelmű igen</a:t>
            </a:r>
          </a:p>
          <a:p>
            <a:r>
              <a:rPr lang="hu-HU" dirty="0" smtClean="0">
                <a:sym typeface="Wingdings" pitchFamily="2" charset="2"/>
              </a:rPr>
              <a:t>Miért?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Elsősorban hibatűrési céllal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De itt is el kell gondolkodni a kérdéseken: Mennyi ideig állhat a szerver gép?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Szerencsére minden IRF hallgató tudja, hogy ez egy rosszul feltett kérdés! Helyesen: mennyi ideig eshet ki a szolgáltatás?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Mik a jellegzetes hibamódok?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Mennyi az előfordulási valószínűségük? (hasból)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Ebből mennyi ellen véd a RAID?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Kell a RAID mellé más is nekünk?</a:t>
            </a:r>
          </a:p>
          <a:p>
            <a:pPr lvl="1"/>
            <a:endParaRPr lang="hu-HU" dirty="0" smtClean="0">
              <a:sym typeface="Wingdings" pitchFamily="2" charset="2"/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Hibatűrés az adattárolásban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14282" y="785794"/>
          <a:ext cx="8786875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17217"/>
                <a:gridCol w="2125871"/>
                <a:gridCol w="3047068"/>
                <a:gridCol w="2196719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Technika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Ez ellen véd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Az ellen nem véd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Garancia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Kép 4" descr="salacc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4338260"/>
            <a:ext cx="1571636" cy="2107559"/>
          </a:xfrm>
          <a:prstGeom prst="rect">
            <a:avLst/>
          </a:prstGeom>
        </p:spPr>
      </p:pic>
      <p:graphicFrame>
        <p:nvGraphicFramePr>
          <p:cNvPr id="8" name="Tartalom helye 3"/>
          <p:cNvGraphicFramePr>
            <a:graphicFrameLocks/>
          </p:cNvGraphicFramePr>
          <p:nvPr/>
        </p:nvGraphicFramePr>
        <p:xfrm>
          <a:off x="214282" y="1142984"/>
          <a:ext cx="8786875" cy="31140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17217"/>
                <a:gridCol w="2125871"/>
                <a:gridCol w="3047068"/>
                <a:gridCol w="2196719"/>
              </a:tblGrid>
              <a:tr h="370840">
                <a:tc>
                  <a:txBody>
                    <a:bodyPr/>
                    <a:lstStyle/>
                    <a:p>
                      <a:r>
                        <a:rPr lang="hu-HU" b="0" dirty="0" smtClean="0"/>
                        <a:t>RAID (1-6)</a:t>
                      </a:r>
                      <a:endParaRPr lang="hu-H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0" dirty="0" smtClean="0"/>
                        <a:t>Adathordozó</a:t>
                      </a:r>
                      <a:r>
                        <a:rPr lang="hu-HU" b="0" baseline="0" dirty="0" smtClean="0"/>
                        <a:t> meghibásodás</a:t>
                      </a:r>
                      <a:endParaRPr lang="hu-H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0" dirty="0" smtClean="0"/>
                        <a:t>Minden más (tápegység,</a:t>
                      </a:r>
                      <a:r>
                        <a:rPr lang="hu-HU" b="0" baseline="0" dirty="0" smtClean="0"/>
                        <a:t> elemi kár, vezérlő hiba, OS hiba, emberi hiba, alkalmazás hiba)</a:t>
                      </a:r>
                      <a:endParaRPr lang="hu-H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0" dirty="0" smtClean="0"/>
                        <a:t>Folyamatos</a:t>
                      </a:r>
                      <a:r>
                        <a:rPr lang="hu-HU" b="0" baseline="0" dirty="0" smtClean="0"/>
                        <a:t> üzem meghibásodás esetén is</a:t>
                      </a:r>
                      <a:endParaRPr lang="hu-H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Replikáció</a:t>
                      </a:r>
                      <a:r>
                        <a:rPr lang="hu-HU" dirty="0" smtClean="0"/>
                        <a:t> (pl. DRBD)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Hardver többféle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dirty="0" smtClean="0"/>
                        <a:t>hibája, hálózati hiba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Emberi hiba, OS hiba, alkalmazás</a:t>
                      </a:r>
                      <a:r>
                        <a:rPr lang="hu-HU" baseline="0" dirty="0" smtClean="0"/>
                        <a:t> hiba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Típusfüggő, akár folyamatos</a:t>
                      </a:r>
                      <a:r>
                        <a:rPr lang="hu-HU" baseline="0" dirty="0" smtClean="0"/>
                        <a:t> üzem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Mentés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Mindenféle hardverhiba, akár elemi kár, emberi hiba is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u="sng" dirty="0" smtClean="0"/>
                        <a:t>Nagy</a:t>
                      </a:r>
                      <a:r>
                        <a:rPr lang="hu-HU" dirty="0" smtClean="0"/>
                        <a:t> emberi hiba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Nincs folyamatos üzemelés, visszaállítás</a:t>
                      </a:r>
                      <a:r>
                        <a:rPr lang="hu-HU" baseline="0" dirty="0" smtClean="0"/>
                        <a:t> kell!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Archiválás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?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ekerekített téglalap feliratnak 5"/>
          <p:cNvSpPr/>
          <p:nvPr/>
        </p:nvSpPr>
        <p:spPr>
          <a:xfrm>
            <a:off x="642910" y="4357694"/>
            <a:ext cx="6429420" cy="2143140"/>
          </a:xfrm>
          <a:prstGeom prst="wedgeRoundRectCallout">
            <a:avLst>
              <a:gd name="adj1" fmla="val -39227"/>
              <a:gd name="adj2" fmla="val -58410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„Csalás!” </a:t>
            </a:r>
            <a:r>
              <a:rPr lang="hu-HU" sz="2400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br>
              <a:rPr lang="hu-HU" sz="2400" dirty="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hu-HU" sz="2400" dirty="0" smtClean="0">
                <a:solidFill>
                  <a:schemeClr val="bg1"/>
                </a:solidFill>
                <a:sym typeface="Wingdings" pitchFamily="2" charset="2"/>
              </a:rPr>
              <a:t> Az archiválás NEM hibatűrési mechanizmus, nem összekeverendő a backuppal!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  <a:sym typeface="Wingdings" pitchFamily="2" charset="2"/>
              </a:rPr>
              <a:t>Az archiválás célja a már használaton kívüli, de megőrzendő adatok biztonságos tárolása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Gyors áttekintés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Adattár hibatűrési technikák áttekintése:</a:t>
            </a:r>
            <a:endParaRPr lang="hu-HU" dirty="0"/>
          </a:p>
        </p:txBody>
      </p:sp>
      <p:sp>
        <p:nvSpPr>
          <p:cNvPr id="4" name="Balra-jobbra nyíl 3"/>
          <p:cNvSpPr/>
          <p:nvPr/>
        </p:nvSpPr>
        <p:spPr>
          <a:xfrm>
            <a:off x="714348" y="2714620"/>
            <a:ext cx="7715304" cy="1214446"/>
          </a:xfrm>
          <a:prstGeom prst="leftRightArrow">
            <a:avLst/>
          </a:prstGeom>
          <a:gradFill>
            <a:gsLst>
              <a:gs pos="0">
                <a:schemeClr val="accent4">
                  <a:shade val="51000"/>
                  <a:satMod val="13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0800000" scaled="0"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00100" y="4071942"/>
            <a:ext cx="899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RAID</a:t>
            </a:r>
            <a:endParaRPr lang="hu-HU" sz="28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2500298" y="3929066"/>
            <a:ext cx="1607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Folyamatos</a:t>
            </a:r>
            <a:br>
              <a:rPr lang="hu-HU" sz="2400" dirty="0" smtClean="0"/>
            </a:br>
            <a:r>
              <a:rPr lang="hu-HU" sz="2400" dirty="0" err="1" smtClean="0"/>
              <a:t>Replikáció</a:t>
            </a:r>
            <a:endParaRPr lang="hu-HU" sz="2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4786314" y="3929066"/>
            <a:ext cx="15499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Periodikus </a:t>
            </a:r>
            <a:br>
              <a:rPr lang="hu-HU" sz="2400" dirty="0" smtClean="0"/>
            </a:br>
            <a:r>
              <a:rPr lang="hu-HU" sz="2400" dirty="0" err="1" smtClean="0"/>
              <a:t>Replikáció</a:t>
            </a:r>
            <a:endParaRPr lang="hu-HU" sz="2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6832883" y="4071942"/>
            <a:ext cx="1291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dirty="0" smtClean="0"/>
              <a:t>Mentés</a:t>
            </a:r>
            <a:endParaRPr lang="hu-HU" sz="28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500034" y="1643050"/>
            <a:ext cx="37602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dirty="0" smtClean="0"/>
              <a:t> Kis kiesés,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Nincs adatvesztés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Sok közös modusú hibalehetőség</a:t>
            </a:r>
            <a:endParaRPr lang="hu-HU" sz="20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4572804" y="1643050"/>
            <a:ext cx="39875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hu-HU" sz="2000" dirty="0" smtClean="0"/>
              <a:t> Nagy kiesés,</a:t>
            </a:r>
          </a:p>
          <a:p>
            <a:pPr algn="r">
              <a:buFont typeface="Arial" pitchFamily="34" charset="0"/>
              <a:buChar char="•"/>
            </a:pPr>
            <a:r>
              <a:rPr lang="hu-HU" sz="2000" dirty="0" smtClean="0"/>
              <a:t> Legutóbbi adatmódosítás elveszhet</a:t>
            </a:r>
          </a:p>
          <a:p>
            <a:pPr algn="r">
              <a:buFont typeface="Arial" pitchFamily="34" charset="0"/>
              <a:buChar char="•"/>
            </a:pPr>
            <a:r>
              <a:rPr lang="hu-HU" sz="2000" dirty="0" smtClean="0"/>
              <a:t> Kevés közös modusú hibalehetőség</a:t>
            </a:r>
            <a:endParaRPr lang="hu-HU" sz="2000" dirty="0"/>
          </a:p>
        </p:txBody>
      </p:sp>
      <p:sp>
        <p:nvSpPr>
          <p:cNvPr id="11" name="Téglalap 10"/>
          <p:cNvSpPr/>
          <p:nvPr/>
        </p:nvSpPr>
        <p:spPr>
          <a:xfrm>
            <a:off x="1500166" y="4786322"/>
            <a:ext cx="6215106" cy="157163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Léteznek olyan Backup eszközök, amik a hagyományos periodikus backupot kombinálják folyamatos fájl szintű </a:t>
            </a:r>
            <a:r>
              <a:rPr lang="hu-HU" sz="2400" dirty="0" err="1" smtClean="0">
                <a:solidFill>
                  <a:schemeClr val="bg1"/>
                </a:solidFill>
              </a:rPr>
              <a:t>replikációval</a:t>
            </a:r>
            <a:r>
              <a:rPr lang="hu-HU" sz="2400" dirty="0" smtClean="0">
                <a:solidFill>
                  <a:schemeClr val="bg1"/>
                </a:solidFill>
              </a:rPr>
              <a:t>. 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Pl. Tivoli </a:t>
            </a:r>
            <a:r>
              <a:rPr lang="hu-HU" sz="2400" dirty="0" err="1" smtClean="0">
                <a:solidFill>
                  <a:schemeClr val="bg1"/>
                </a:solidFill>
              </a:rPr>
              <a:t>Continous</a:t>
            </a:r>
            <a:r>
              <a:rPr lang="hu-HU" sz="2400" dirty="0" smtClean="0">
                <a:solidFill>
                  <a:schemeClr val="bg1"/>
                </a:solidFill>
              </a:rPr>
              <a:t> Data </a:t>
            </a:r>
            <a:r>
              <a:rPr lang="hu-HU" sz="2400" dirty="0" err="1" smtClean="0">
                <a:solidFill>
                  <a:schemeClr val="bg1"/>
                </a:solidFill>
              </a:rPr>
              <a:t>Protection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5730</TotalTime>
  <Words>2075</Words>
  <Application>Microsoft Office PowerPoint</Application>
  <PresentationFormat>Diavetítés a képernyőre (4:3 oldalarány)</PresentationFormat>
  <Paragraphs>356</Paragraphs>
  <Slides>35</Slides>
  <Notes>13</Notes>
  <HiddenSlides>1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36" baseType="lpstr">
      <vt:lpstr>bme_ftsrg_hun_micskei_v7</vt:lpstr>
      <vt:lpstr>Mentés, archiválás</vt:lpstr>
      <vt:lpstr>…</vt:lpstr>
      <vt:lpstr>Az előző részek tartalmából</vt:lpstr>
      <vt:lpstr>Tartalom</vt:lpstr>
      <vt:lpstr>Hibatűrés az adattárolásban</vt:lpstr>
      <vt:lpstr>RAID</vt:lpstr>
      <vt:lpstr>RAID</vt:lpstr>
      <vt:lpstr>Hibatűrés az adattárolásban</vt:lpstr>
      <vt:lpstr>Gyors áttekintés</vt:lpstr>
      <vt:lpstr>Replikáció, DRBD</vt:lpstr>
      <vt:lpstr>Biztonsági másolat készítése</vt:lpstr>
      <vt:lpstr>Biztonsági másolat készítése</vt:lpstr>
      <vt:lpstr>Biztonsági mentések historikus megőrzése</vt:lpstr>
      <vt:lpstr>Különbségi mentés</vt:lpstr>
      <vt:lpstr>Különbségi mentés</vt:lpstr>
      <vt:lpstr>PowerPoint bemutató</vt:lpstr>
      <vt:lpstr>Adat deduplikáció</vt:lpstr>
      <vt:lpstr>Adat deduplikáció</vt:lpstr>
      <vt:lpstr>PowerPoint bemutató</vt:lpstr>
      <vt:lpstr>Mit szeretnénk menteni?</vt:lpstr>
      <vt:lpstr>Hogyan készítsünk mentést?</vt:lpstr>
      <vt:lpstr>Hogyan készítsünk mentést?</vt:lpstr>
      <vt:lpstr>Megoldás</vt:lpstr>
      <vt:lpstr>Alkalmazás-specifikus mentés</vt:lpstr>
      <vt:lpstr>PowerPoint bemutató</vt:lpstr>
      <vt:lpstr>Ki kezdeményez?</vt:lpstr>
      <vt:lpstr>Biztonsági mentés teljesítménye</vt:lpstr>
      <vt:lpstr>Esettanulmány</vt:lpstr>
      <vt:lpstr>Összefoglalás</vt:lpstr>
      <vt:lpstr>Virtualizáció</vt:lpstr>
      <vt:lpstr>Archiválás</vt:lpstr>
      <vt:lpstr>Adat katalogizálás</vt:lpstr>
      <vt:lpstr>Példa: Bacula backup</vt:lpstr>
      <vt:lpstr>Adatmegsemmisítés</vt:lpstr>
      <vt:lpstr>Összefoglalás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Micskei Zoltán</dc:creator>
  <cp:lastModifiedBy>Micskei Zoltán</cp:lastModifiedBy>
  <cp:revision>158</cp:revision>
  <dcterms:created xsi:type="dcterms:W3CDTF">2009-01-28T13:20:49Z</dcterms:created>
  <dcterms:modified xsi:type="dcterms:W3CDTF">2011-04-22T15:12:40Z</dcterms:modified>
</cp:coreProperties>
</file>