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3" r:id="rId3"/>
    <p:sldId id="264" r:id="rId4"/>
    <p:sldId id="268" r:id="rId5"/>
    <p:sldId id="266" r:id="rId6"/>
    <p:sldId id="270" r:id="rId7"/>
    <p:sldId id="339" r:id="rId8"/>
    <p:sldId id="265" r:id="rId9"/>
    <p:sldId id="272" r:id="rId10"/>
    <p:sldId id="271" r:id="rId11"/>
    <p:sldId id="274" r:id="rId12"/>
    <p:sldId id="276" r:id="rId13"/>
    <p:sldId id="275" r:id="rId14"/>
    <p:sldId id="277" r:id="rId15"/>
    <p:sldId id="280" r:id="rId16"/>
    <p:sldId id="278" r:id="rId17"/>
    <p:sldId id="282" r:id="rId18"/>
    <p:sldId id="338" r:id="rId19"/>
    <p:sldId id="317" r:id="rId20"/>
    <p:sldId id="318" r:id="rId21"/>
    <p:sldId id="319" r:id="rId22"/>
    <p:sldId id="320" r:id="rId23"/>
    <p:sldId id="321" r:id="rId24"/>
    <p:sldId id="340" r:id="rId25"/>
    <p:sldId id="323" r:id="rId26"/>
    <p:sldId id="324" r:id="rId27"/>
    <p:sldId id="342" r:id="rId28"/>
    <p:sldId id="326" r:id="rId29"/>
    <p:sldId id="341" r:id="rId30"/>
    <p:sldId id="349" r:id="rId31"/>
    <p:sldId id="345" r:id="rId32"/>
    <p:sldId id="346" r:id="rId33"/>
    <p:sldId id="347" r:id="rId34"/>
    <p:sldId id="348" r:id="rId35"/>
    <p:sldId id="350" r:id="rId36"/>
    <p:sldId id="328" r:id="rId37"/>
    <p:sldId id="343" r:id="rId38"/>
    <p:sldId id="330" r:id="rId39"/>
    <p:sldId id="331" r:id="rId40"/>
    <p:sldId id="332" r:id="rId41"/>
    <p:sldId id="344" r:id="rId42"/>
    <p:sldId id="333" r:id="rId43"/>
    <p:sldId id="334" r:id="rId44"/>
    <p:sldId id="337" r:id="rId45"/>
    <p:sldId id="351" r:id="rId4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A55"/>
    <a:srgbClr val="762536"/>
    <a:srgbClr val="F8F8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286" autoAdjust="0"/>
  </p:normalViewPr>
  <p:slideViewPr>
    <p:cSldViewPr>
      <p:cViewPr varScale="1">
        <p:scale>
          <a:sx n="78" d="100"/>
          <a:sy n="78" d="100"/>
        </p:scale>
        <p:origin x="-13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2011.04.27.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382679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a:t>
            </a:r>
            <a:r>
              <a:rPr lang="hu-HU" dirty="0" smtClean="0"/>
              <a:t>2011</a:t>
            </a:r>
            <a:r>
              <a:rPr lang="hu-HU" baseline="0" dirty="0" smtClean="0"/>
              <a:t>. </a:t>
            </a:r>
            <a:r>
              <a:rPr lang="hu-HU" baseline="0" dirty="0" smtClean="0"/>
              <a:t>04. </a:t>
            </a:r>
            <a:r>
              <a:rPr lang="hu-HU" baseline="0" dirty="0" smtClean="0"/>
              <a:t>27</a:t>
            </a:r>
            <a:r>
              <a:rPr lang="hu-HU" baseline="0" dirty="0" smtClean="0"/>
              <a:t>.</a:t>
            </a:r>
            <a:endParaRPr lang="hu-HU"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Figyelem:</a:t>
            </a:r>
            <a:r>
              <a:rPr lang="hu-HU" baseline="0" dirty="0" smtClean="0"/>
              <a:t> </a:t>
            </a:r>
            <a:r>
              <a:rPr lang="hu-HU" dirty="0" err="1" smtClean="0"/>
              <a:t>Desktop</a:t>
            </a:r>
            <a:r>
              <a:rPr lang="hu-HU" dirty="0" smtClean="0"/>
              <a:t> megoldás</a:t>
            </a:r>
            <a:r>
              <a:rPr lang="hu-HU" baseline="0" dirty="0" smtClean="0"/>
              <a:t> != </a:t>
            </a:r>
            <a:r>
              <a:rPr lang="hu-HU" baseline="0" dirty="0" err="1" smtClean="0"/>
              <a:t>desktop</a:t>
            </a:r>
            <a:r>
              <a:rPr lang="hu-HU" baseline="0" dirty="0" smtClean="0"/>
              <a:t> virtualizáció</a:t>
            </a:r>
          </a:p>
          <a:p>
            <a:r>
              <a:rPr lang="hu-HU" baseline="0" dirty="0" smtClean="0"/>
              <a:t>Figyelem #2: Igen a </a:t>
            </a:r>
            <a:r>
              <a:rPr lang="hu-HU" baseline="0" dirty="0" err="1" smtClean="0"/>
              <a:t>VMware-nek</a:t>
            </a:r>
            <a:r>
              <a:rPr lang="hu-HU" baseline="0" dirty="0" smtClean="0"/>
              <a:t> van külön Server és ESX Server nevű terméke és eltérő architektúrát követnek</a:t>
            </a:r>
          </a:p>
          <a:p>
            <a:r>
              <a:rPr lang="hu-HU" baseline="0" dirty="0" smtClean="0"/>
              <a:t>Figyelem #3: eléggé megoszlanak a vélemények arról, hogy a </a:t>
            </a:r>
            <a:r>
              <a:rPr lang="hu-HU" baseline="0" dirty="0" err="1" smtClean="0"/>
              <a:t>Hosted</a:t>
            </a:r>
            <a:r>
              <a:rPr lang="hu-HU" baseline="0" dirty="0" smtClean="0"/>
              <a:t> esetben a </a:t>
            </a:r>
            <a:r>
              <a:rPr lang="hu-HU" baseline="0" dirty="0" err="1" smtClean="0"/>
              <a:t>VMM-et</a:t>
            </a:r>
            <a:r>
              <a:rPr lang="hu-HU" baseline="0" dirty="0" smtClean="0"/>
              <a:t> „</a:t>
            </a:r>
            <a:r>
              <a:rPr lang="hu-HU" baseline="0" dirty="0" err="1" smtClean="0"/>
              <a:t>hypervisornak</a:t>
            </a:r>
            <a:r>
              <a:rPr lang="hu-HU" baseline="0" dirty="0" smtClean="0"/>
              <a:t>” nevezhetjük-e. Ha a CPU futási üzemmódot vesszük figyelembe, akkor igen. </a:t>
            </a:r>
            <a:r>
              <a:rPr lang="hu-HU" baseline="0" dirty="0" err="1" smtClean="0"/>
              <a:t>Bare-metal</a:t>
            </a:r>
            <a:r>
              <a:rPr lang="hu-HU" baseline="0" dirty="0" smtClean="0"/>
              <a:t> esetben szokásos a VMM ~ </a:t>
            </a:r>
            <a:r>
              <a:rPr lang="hu-HU" baseline="0" dirty="0" err="1" smtClean="0"/>
              <a:t>Hypervisor-t</a:t>
            </a:r>
            <a:r>
              <a:rPr lang="hu-HU" baseline="0" dirty="0" smtClean="0"/>
              <a:t> szinonimaként kezelni, de valójában technikailag ez is kicsit helytelen… Jobb, ha </a:t>
            </a:r>
            <a:r>
              <a:rPr lang="hu-HU" baseline="0" dirty="0" err="1" smtClean="0"/>
              <a:t>VMM-nek</a:t>
            </a:r>
            <a:r>
              <a:rPr lang="hu-HU" baseline="0" dirty="0" smtClean="0"/>
              <a:t> nevezzük.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Ide</a:t>
            </a:r>
            <a:r>
              <a:rPr lang="hu-HU" baseline="0" dirty="0" smtClean="0"/>
              <a:t> jöhet egy kis </a:t>
            </a:r>
            <a:r>
              <a:rPr lang="hu-HU" baseline="0" dirty="0" err="1" smtClean="0"/>
              <a:t>demo</a:t>
            </a:r>
            <a:r>
              <a:rPr lang="hu-HU" baseline="0" dirty="0" smtClean="0"/>
              <a:t> arról, hogy a </a:t>
            </a:r>
            <a:r>
              <a:rPr lang="hu-HU" baseline="0" dirty="0" err="1" smtClean="0"/>
              <a:t>VMware</a:t>
            </a:r>
            <a:r>
              <a:rPr lang="hu-HU" baseline="0" dirty="0" smtClean="0"/>
              <a:t> </a:t>
            </a:r>
            <a:r>
              <a:rPr lang="hu-HU" baseline="0" dirty="0" err="1" smtClean="0"/>
              <a:t>workstaion</a:t>
            </a:r>
            <a:r>
              <a:rPr lang="hu-HU" baseline="0" dirty="0" smtClean="0"/>
              <a:t> tartalmaz beépített VNC szervert.</a:t>
            </a:r>
          </a:p>
          <a:p>
            <a:r>
              <a:rPr lang="hu-HU" baseline="0" dirty="0" smtClean="0"/>
              <a:t>Meg egy kis </a:t>
            </a:r>
            <a:r>
              <a:rPr lang="hu-HU" baseline="0" dirty="0" err="1" smtClean="0"/>
              <a:t>unity</a:t>
            </a:r>
            <a:r>
              <a:rPr lang="hu-HU" baseline="0" dirty="0" smtClean="0"/>
              <a:t> </a:t>
            </a:r>
            <a:r>
              <a:rPr lang="hu-HU" baseline="0" dirty="0" err="1" smtClean="0"/>
              <a:t>demo</a:t>
            </a:r>
            <a:r>
              <a:rPr lang="hu-HU" baseline="0" dirty="0" smtClean="0"/>
              <a:t> is.</a:t>
            </a:r>
          </a:p>
          <a:p>
            <a:endParaRPr lang="hu-HU" baseline="0" dirty="0" smtClean="0"/>
          </a:p>
          <a:p>
            <a:r>
              <a:rPr lang="hu-HU" sz="800" dirty="0" smtClean="0"/>
              <a:t>(</a:t>
            </a:r>
            <a:r>
              <a:rPr lang="hu-HU" sz="800" dirty="0" err="1" smtClean="0"/>
              <a:t>Tablet</a:t>
            </a:r>
            <a:r>
              <a:rPr lang="hu-HU" sz="800" dirty="0" smtClean="0"/>
              <a:t>, QEMU kommentet köszönöm </a:t>
            </a:r>
            <a:r>
              <a:rPr lang="hu-HU" sz="800" dirty="0" err="1" smtClean="0"/>
              <a:t>Vmiklos&amp;Vsza-nak</a:t>
            </a:r>
            <a:r>
              <a:rPr lang="hu-HU" sz="800" dirty="0" smtClean="0"/>
              <a:t>.)</a:t>
            </a:r>
            <a:endParaRPr lang="hu-HU" sz="800" dirty="0"/>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http://www.vmwarevideos.com/vmware-videoes-workstation-vprobes-record-replay-and-debugging</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Az </a:t>
            </a:r>
            <a:r>
              <a:rPr lang="hu-HU" dirty="0" err="1" smtClean="0"/>
              <a:t>ESXi</a:t>
            </a:r>
            <a:r>
              <a:rPr lang="hu-HU" dirty="0" smtClean="0"/>
              <a:t> fő eltérése</a:t>
            </a:r>
            <a:r>
              <a:rPr lang="hu-HU" baseline="0" dirty="0" smtClean="0"/>
              <a:t> az </a:t>
            </a:r>
            <a:r>
              <a:rPr lang="hu-HU" baseline="0" dirty="0" err="1" smtClean="0"/>
              <a:t>ESX-hez</a:t>
            </a:r>
            <a:r>
              <a:rPr lang="hu-HU" baseline="0" dirty="0" smtClean="0"/>
              <a:t> képest: nincs külön </a:t>
            </a:r>
            <a:r>
              <a:rPr lang="hu-HU" baseline="0" dirty="0" err="1" smtClean="0"/>
              <a:t>linux</a:t>
            </a:r>
            <a:r>
              <a:rPr lang="hu-HU" baseline="0" dirty="0" smtClean="0"/>
              <a:t> alapú </a:t>
            </a:r>
            <a:r>
              <a:rPr lang="hu-HU" baseline="0" dirty="0" err="1" smtClean="0"/>
              <a:t>console</a:t>
            </a:r>
            <a:r>
              <a:rPr lang="hu-HU" baseline="0" dirty="0" smtClean="0"/>
              <a:t> OS, a service </a:t>
            </a:r>
            <a:r>
              <a:rPr lang="hu-HU" baseline="0" dirty="0" err="1" smtClean="0"/>
              <a:t>console</a:t>
            </a:r>
            <a:r>
              <a:rPr lang="hu-HU" baseline="0" dirty="0" smtClean="0"/>
              <a:t> alkalmazásai (</a:t>
            </a:r>
            <a:r>
              <a:rPr lang="hu-HU" baseline="0" dirty="0" err="1" smtClean="0"/>
              <a:t>openwsman</a:t>
            </a:r>
            <a:r>
              <a:rPr lang="hu-HU" baseline="0" dirty="0" smtClean="0"/>
              <a:t> stb.) egy POSIX kompatibilitási könyvtáron keresztül a </a:t>
            </a:r>
            <a:r>
              <a:rPr lang="hu-HU" baseline="0" dirty="0" err="1" smtClean="0"/>
              <a:t>vmkernel</a:t>
            </a:r>
            <a:r>
              <a:rPr lang="hu-HU" baseline="0" dirty="0" smtClean="0"/>
              <a:t>, mint OS felett futnak. Ettől azért még továbbra is a </a:t>
            </a:r>
            <a:r>
              <a:rPr lang="hu-HU" baseline="0" dirty="0" err="1" smtClean="0"/>
              <a:t>bare-metal</a:t>
            </a:r>
            <a:r>
              <a:rPr lang="hu-HU" baseline="0" dirty="0" smtClean="0"/>
              <a:t> kategóriába sorolják, mert nem egy meglévő OS telepítés fölé kerül a </a:t>
            </a:r>
            <a:r>
              <a:rPr lang="hu-HU" baseline="0" dirty="0" err="1" smtClean="0"/>
              <a:t>virtualizációs</a:t>
            </a:r>
            <a:r>
              <a:rPr lang="hu-HU" baseline="0" dirty="0" smtClean="0"/>
              <a:t> keretrendszer, a service </a:t>
            </a:r>
            <a:r>
              <a:rPr lang="hu-HU" baseline="0" dirty="0" err="1" smtClean="0"/>
              <a:t>console</a:t>
            </a:r>
            <a:r>
              <a:rPr lang="hu-HU" baseline="0" dirty="0" smtClean="0"/>
              <a:t> </a:t>
            </a:r>
            <a:r>
              <a:rPr lang="hu-HU" baseline="0" dirty="0" err="1" smtClean="0"/>
              <a:t>world</a:t>
            </a:r>
            <a:r>
              <a:rPr lang="hu-HU" baseline="0" dirty="0" smtClean="0"/>
              <a:t> „</a:t>
            </a:r>
            <a:r>
              <a:rPr lang="hu-HU" baseline="0" dirty="0" err="1" smtClean="0"/>
              <a:t>appliance</a:t>
            </a:r>
            <a:r>
              <a:rPr lang="hu-HU" baseline="0" dirty="0" smtClean="0"/>
              <a:t>”</a:t>
            </a:r>
            <a:r>
              <a:rPr lang="hu-HU" baseline="0" dirty="0" err="1" smtClean="0"/>
              <a:t>-ként</a:t>
            </a:r>
            <a:r>
              <a:rPr lang="hu-HU" baseline="0" dirty="0" smtClean="0"/>
              <a:t> működik, nem lehet saját szoftvert telepíteni bele.</a:t>
            </a:r>
          </a:p>
          <a:p>
            <a:endParaRPr lang="hu-HU" baseline="0" dirty="0" smtClean="0"/>
          </a:p>
          <a:p>
            <a:r>
              <a:rPr lang="hu-HU" baseline="0" dirty="0" smtClean="0"/>
              <a:t>SSH hozzáférés megszűnt (még trükkösen engedélyezhető…). </a:t>
            </a:r>
            <a:r>
              <a:rPr lang="hu-HU" baseline="0" dirty="0" smtClean="0"/>
              <a:t>A </a:t>
            </a:r>
            <a:r>
              <a:rPr lang="hu-HU" baseline="0" dirty="0" smtClean="0"/>
              <a:t>Service </a:t>
            </a:r>
            <a:r>
              <a:rPr lang="hu-HU" baseline="0" dirty="0" err="1" smtClean="0"/>
              <a:t>console</a:t>
            </a:r>
            <a:r>
              <a:rPr lang="hu-HU" baseline="0" dirty="0" smtClean="0"/>
              <a:t> memóriaigénye </a:t>
            </a:r>
            <a:r>
              <a:rPr lang="hu-HU" baseline="0" dirty="0" smtClean="0"/>
              <a:t>kb. </a:t>
            </a:r>
            <a:r>
              <a:rPr lang="hu-HU" baseline="0" dirty="0" smtClean="0"/>
              <a:t>32MB-ra csökkent a 256MB-ról, a diszkre telepített image 768MB, a korábbi ~5GB-hoz képest. Továbbá már nem a service </a:t>
            </a:r>
            <a:r>
              <a:rPr lang="hu-HU" baseline="0" dirty="0" err="1" smtClean="0"/>
              <a:t>console</a:t>
            </a:r>
            <a:r>
              <a:rPr lang="hu-HU" baseline="0" dirty="0" smtClean="0"/>
              <a:t> </a:t>
            </a:r>
            <a:r>
              <a:rPr lang="hu-HU" baseline="0" dirty="0" err="1" smtClean="0"/>
              <a:t>linux</a:t>
            </a:r>
            <a:r>
              <a:rPr lang="hu-HU" baseline="0" dirty="0" smtClean="0"/>
              <a:t> </a:t>
            </a:r>
            <a:r>
              <a:rPr lang="hu-HU" baseline="0" dirty="0" err="1" smtClean="0"/>
              <a:t>kernele</a:t>
            </a:r>
            <a:r>
              <a:rPr lang="hu-HU" baseline="0" dirty="0" smtClean="0"/>
              <a:t> </a:t>
            </a:r>
            <a:r>
              <a:rPr lang="hu-HU" baseline="0" dirty="0" err="1" smtClean="0"/>
              <a:t>bootolja</a:t>
            </a:r>
            <a:r>
              <a:rPr lang="hu-HU" baseline="0" dirty="0" smtClean="0"/>
              <a:t> be „maga alá” a </a:t>
            </a:r>
            <a:r>
              <a:rPr lang="hu-HU" baseline="0" dirty="0" err="1" smtClean="0"/>
              <a:t>vmkernelt</a:t>
            </a:r>
            <a:r>
              <a:rPr lang="hu-HU" baseline="0" dirty="0" smtClean="0"/>
              <a:t>, így lehetővé vált a korábban problémás SATA eszközök használata is.</a:t>
            </a:r>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Forrás: </a:t>
            </a:r>
            <a:r>
              <a:rPr lang="hu-HU" dirty="0" err="1" smtClean="0"/>
              <a:t>VMware</a:t>
            </a:r>
            <a:r>
              <a:rPr lang="hu-HU" dirty="0" smtClean="0"/>
              <a:t>, </a:t>
            </a:r>
            <a:r>
              <a:rPr lang="en-US" dirty="0" smtClean="0"/>
              <a:t>The Architecture of VMware </a:t>
            </a:r>
            <a:r>
              <a:rPr lang="en-US" dirty="0" err="1" smtClean="0"/>
              <a:t>ESXi</a:t>
            </a:r>
            <a:r>
              <a:rPr lang="hu-HU" dirty="0" smtClean="0"/>
              <a:t>, White </a:t>
            </a:r>
            <a:r>
              <a:rPr lang="hu-HU" dirty="0" err="1" smtClean="0"/>
              <a:t>Paper</a:t>
            </a:r>
            <a:r>
              <a:rPr lang="hu-HU" dirty="0" smtClean="0"/>
              <a:t>, URL:</a:t>
            </a:r>
            <a:r>
              <a:rPr lang="hu-HU" baseline="0" dirty="0" smtClean="0"/>
              <a:t> http://</a:t>
            </a:r>
            <a:r>
              <a:rPr lang="hu-HU" baseline="0" dirty="0" smtClean="0"/>
              <a:t>www.vmware.com/resources/techresources/1009</a:t>
            </a:r>
          </a:p>
          <a:p>
            <a:endParaRPr lang="hu-HU" baseline="0" dirty="0" smtClean="0"/>
          </a:p>
          <a:p>
            <a:r>
              <a:rPr lang="hu-HU" baseline="0" smtClean="0"/>
              <a:t>Lásd még: http://micskeiz.wordpress.com/2010/11/25/esxi-4-1-felptse-s-partcii/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További</a:t>
            </a:r>
            <a:r>
              <a:rPr lang="hu-HU" baseline="0" dirty="0" smtClean="0"/>
              <a:t> információ (ütemező leírása, </a:t>
            </a:r>
            <a:r>
              <a:rPr lang="hu-HU" baseline="0" dirty="0" err="1" smtClean="0"/>
              <a:t>co-scheduling</a:t>
            </a:r>
            <a:r>
              <a:rPr lang="hu-HU" baseline="0" dirty="0" smtClean="0"/>
              <a:t>, „CPU </a:t>
            </a:r>
            <a:r>
              <a:rPr lang="hu-HU" baseline="0" dirty="0" err="1" smtClean="0"/>
              <a:t>topology</a:t>
            </a:r>
            <a:r>
              <a:rPr lang="hu-HU" baseline="0" dirty="0" smtClean="0"/>
              <a:t> </a:t>
            </a:r>
            <a:r>
              <a:rPr lang="hu-HU" baseline="0" dirty="0" err="1" smtClean="0"/>
              <a:t>aware</a:t>
            </a:r>
            <a:r>
              <a:rPr lang="hu-HU" baseline="0" dirty="0" smtClean="0"/>
              <a:t> </a:t>
            </a:r>
            <a:r>
              <a:rPr lang="hu-HU" baseline="0" dirty="0" err="1" smtClean="0"/>
              <a:t>load-balancing</a:t>
            </a:r>
            <a:r>
              <a:rPr lang="hu-HU" baseline="0" dirty="0" smtClean="0"/>
              <a:t>”, stb.):</a:t>
            </a:r>
          </a:p>
          <a:p>
            <a:pPr marL="0" marR="0" indent="0" algn="l" defTabSz="914400" rtl="0" eaLnBrk="1" fontAlgn="auto" latinLnBrk="0" hangingPunct="1">
              <a:lnSpc>
                <a:spcPct val="100000"/>
              </a:lnSpc>
              <a:spcBef>
                <a:spcPts val="0"/>
              </a:spcBef>
              <a:spcAft>
                <a:spcPts val="0"/>
              </a:spcAft>
              <a:buClrTx/>
              <a:buSzTx/>
              <a:buFontTx/>
              <a:buNone/>
              <a:tabLst/>
              <a:defRPr/>
            </a:pPr>
            <a:r>
              <a:rPr lang="hu-HU" b="0" dirty="0" err="1" smtClean="0"/>
              <a:t>VMware</a:t>
            </a:r>
            <a:r>
              <a:rPr lang="hu-HU" b="1" dirty="0" smtClean="0"/>
              <a:t>. </a:t>
            </a:r>
            <a:r>
              <a:rPr lang="en-US" b="1" dirty="0" smtClean="0"/>
              <a:t>VMware </a:t>
            </a:r>
            <a:r>
              <a:rPr lang="en-US" b="1" dirty="0" err="1" smtClean="0"/>
              <a:t>vSphere</a:t>
            </a:r>
            <a:r>
              <a:rPr lang="en-US" b="1" dirty="0" smtClean="0"/>
              <a:t>: The CPU Scheduler in VMware ESX 4</a:t>
            </a:r>
            <a:r>
              <a:rPr lang="hu-HU" b="1" dirty="0" smtClean="0"/>
              <a:t>.1, </a:t>
            </a:r>
            <a:r>
              <a:rPr lang="hu-HU" b="0" dirty="0" smtClean="0"/>
              <a:t>http://www.vmware.com/resources/techresources/10131</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34</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Erősen </a:t>
            </a:r>
            <a:r>
              <a:rPr lang="hu-HU" dirty="0" err="1" smtClean="0"/>
              <a:t>buzzword</a:t>
            </a:r>
            <a:r>
              <a:rPr lang="hu-HU" baseline="0" dirty="0" err="1" smtClean="0"/>
              <a:t>-fertőzött</a:t>
            </a:r>
            <a:r>
              <a:rPr lang="hu-HU" baseline="0" dirty="0" smtClean="0"/>
              <a:t> terület, manapság mindent szeretnek „virtualizáció” fogalmai alá berakni.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VIMIAV89: https://www.inf.mit.bme.hu/edu/courses/virttech</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45</a:t>
            </a:fld>
            <a:endParaRPr lang="hu-HU"/>
          </a:p>
        </p:txBody>
      </p:sp>
    </p:spTree>
    <p:extLst>
      <p:ext uri="{BB962C8B-B14F-4D97-AF65-F5344CB8AC3E}">
        <p14:creationId xmlns:p14="http://schemas.microsoft.com/office/powerpoint/2010/main" val="58939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„Platform</a:t>
            </a:r>
            <a:r>
              <a:rPr lang="hu-HU" baseline="0" dirty="0" smtClean="0"/>
              <a:t> virtualizáció”</a:t>
            </a:r>
            <a:endParaRPr lang="hu-HU" dirty="0" smtClean="0"/>
          </a:p>
          <a:p>
            <a:r>
              <a:rPr lang="hu-HU" dirty="0" smtClean="0"/>
              <a:t>Itt a</a:t>
            </a:r>
            <a:r>
              <a:rPr lang="hu-HU" baseline="0" dirty="0" smtClean="0"/>
              <a:t> lényeg, hogy a virtuális gépekben egy-egy saját kernel fut valamilyen izolált környezetben, tehát egymástól eltérő fajta operációs rendszerek is futhatnak egymás mellett. Általában (de nem minden esetben, lásd. </a:t>
            </a:r>
            <a:r>
              <a:rPr lang="hu-HU" baseline="0" dirty="0" err="1" smtClean="0"/>
              <a:t>paravirtualizáció</a:t>
            </a:r>
            <a:r>
              <a:rPr lang="hu-HU" baseline="0" dirty="0" smtClean="0"/>
              <a:t>) a virtuális gépben futó OS számára egy látszólag valódi fizikai hardverhez hasonló hardverkörnyezetet biztosít.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„Operációs</a:t>
            </a:r>
            <a:r>
              <a:rPr lang="hu-HU" baseline="0" dirty="0" smtClean="0"/>
              <a:t> rendszer szintű virtualizáció” vagy „Konténer alapú virtualizáció”</a:t>
            </a:r>
            <a:endParaRPr lang="hu-HU" dirty="0" smtClean="0"/>
          </a:p>
          <a:p>
            <a:r>
              <a:rPr lang="hu-HU" dirty="0" smtClean="0"/>
              <a:t>Itt az operációs</a:t>
            </a:r>
            <a:r>
              <a:rPr lang="hu-HU" baseline="0" dirty="0" smtClean="0"/>
              <a:t> rendszer felett alakítunk ki elkülönített virtuális környezeteket (</a:t>
            </a:r>
            <a:r>
              <a:rPr lang="hu-HU" baseline="0" dirty="0" err="1" smtClean="0"/>
              <a:t>jail</a:t>
            </a:r>
            <a:r>
              <a:rPr lang="hu-HU" baseline="0" dirty="0" smtClean="0"/>
              <a:t>, </a:t>
            </a:r>
            <a:r>
              <a:rPr lang="hu-HU" baseline="0" dirty="0" err="1" smtClean="0"/>
              <a:t>container</a:t>
            </a:r>
            <a:r>
              <a:rPr lang="hu-HU" baseline="0" dirty="0" smtClean="0"/>
              <a:t>), amely közül mindegyik úgy érzékeli, hogy csak ő fut a kernel felett. Ehhez a kernel által biztosított – normális esetben </a:t>
            </a:r>
            <a:r>
              <a:rPr lang="hu-HU" baseline="0" dirty="0" err="1" smtClean="0"/>
              <a:t>singleton</a:t>
            </a:r>
            <a:r>
              <a:rPr lang="hu-HU" baseline="0" dirty="0" smtClean="0"/>
              <a:t> – erőforrásokat kell többszörözni minden környezethez. A megoldás változó mélységű lehet, van olyan, ahol csak a kernel látszik, van, olyan, ahol valamilyen közös </a:t>
            </a:r>
            <a:r>
              <a:rPr lang="hu-HU" baseline="0" dirty="0" err="1" smtClean="0"/>
              <a:t>magasszintű</a:t>
            </a:r>
            <a:r>
              <a:rPr lang="hu-HU" baseline="0" dirty="0" smtClean="0"/>
              <a:t> felhasználói-módú erőforrásokat is elérhetővé tesz minden izolált környezetben.</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Igazából</a:t>
            </a:r>
            <a:r>
              <a:rPr lang="hu-HU" baseline="0" dirty="0" smtClean="0"/>
              <a:t> hagyományosan az </a:t>
            </a:r>
            <a:r>
              <a:rPr lang="hu-HU" baseline="0" dirty="0" err="1" smtClean="0"/>
              <a:t>OS-hez</a:t>
            </a:r>
            <a:r>
              <a:rPr lang="hu-HU" baseline="0" dirty="0" smtClean="0"/>
              <a:t> soroljuk, de nem a kernel, hanem felhasználói módban futó könyvtárak, folyamatok szolgáltatják az adott operációs rendszer magas szintű programkörnyezetét.</a:t>
            </a:r>
          </a:p>
          <a:p>
            <a:r>
              <a:rPr lang="hu-HU" baseline="0" dirty="0" smtClean="0"/>
              <a:t>Az „alkalmazás szintű virtualizáció” igazából a konténer alapú </a:t>
            </a:r>
            <a:r>
              <a:rPr lang="hu-HU" baseline="0" dirty="0" err="1" smtClean="0"/>
              <a:t>virtualizációk</a:t>
            </a:r>
            <a:r>
              <a:rPr lang="hu-HU" baseline="0" dirty="0" smtClean="0"/>
              <a:t> egy olyan esete, ahol a használati eset specifikusan csak egy-egy alkalmazás „becsomagolása”, az OS környezet összes többi része nincs izolált konténerben. Pl. MS Office használata telepítés, </a:t>
            </a:r>
            <a:r>
              <a:rPr lang="hu-HU" baseline="0" dirty="0" err="1" smtClean="0"/>
              <a:t>registry</a:t>
            </a:r>
            <a:r>
              <a:rPr lang="hu-HU" baseline="0" dirty="0" smtClean="0"/>
              <a:t> módosítás, stb. nélkül.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t>
            </a:r>
            <a:r>
              <a:rPr lang="hu-HU" dirty="0" err="1" smtClean="0"/>
              <a:t>Desktop</a:t>
            </a:r>
            <a:r>
              <a:rPr lang="hu-HU" dirty="0" smtClean="0"/>
              <a:t> virtualizáció”</a:t>
            </a:r>
            <a:r>
              <a:rPr lang="hu-HU" dirty="0" err="1" smtClean="0"/>
              <a:t>-nak</a:t>
            </a:r>
            <a:r>
              <a:rPr lang="hu-HU" baseline="0" dirty="0" smtClean="0"/>
              <a:t> szokták hívni azt az esetet, amikor a felhasználó számára nyújtott szolgáltatást (elsődlegesen grafikus felületen) távolítjuk el szolgáltatási igénybevételi ponttól. Jellemző eset, hogy a felhasználó </a:t>
            </a:r>
            <a:r>
              <a:rPr lang="hu-HU" baseline="0" dirty="0" err="1" smtClean="0"/>
              <a:t>desktop</a:t>
            </a:r>
            <a:r>
              <a:rPr lang="hu-HU" baseline="0" dirty="0" smtClean="0"/>
              <a:t> környezete valami szervergépen fut (akár valamilyen más, platform vagy OS szintű </a:t>
            </a:r>
            <a:r>
              <a:rPr lang="hu-HU" baseline="0" dirty="0" err="1" smtClean="0"/>
              <a:t>virtualizációs</a:t>
            </a:r>
            <a:r>
              <a:rPr lang="hu-HU" baseline="0" dirty="0" smtClean="0"/>
              <a:t> formával megvalósítva), a kezelőfelület távoli elérésére azonban vékonykliens gépeket használnak.</a:t>
            </a:r>
          </a:p>
          <a:p>
            <a:r>
              <a:rPr lang="hu-HU" baseline="0" dirty="0" smtClean="0"/>
              <a:t>Más esetben a szolgáltatás valamilyen hálózaton elérhető technikai szolgáltatás, webes felület stb. A manapság oly divatos „</a:t>
            </a:r>
            <a:r>
              <a:rPr lang="hu-HU" baseline="0" dirty="0" err="1" smtClean="0"/>
              <a:t>cloud</a:t>
            </a:r>
            <a:r>
              <a:rPr lang="hu-HU" baseline="0" dirty="0" smtClean="0"/>
              <a:t> </a:t>
            </a:r>
            <a:r>
              <a:rPr lang="hu-HU" baseline="0" dirty="0" err="1" smtClean="0"/>
              <a:t>computing</a:t>
            </a:r>
            <a:r>
              <a:rPr lang="hu-HU" baseline="0" dirty="0" smtClean="0"/>
              <a:t>” alapötlete, hogy a hálózati szolgáltatásoknál könnyen elfedhető, hogy valójában mely komponens biztosítja, ezt is egyfajta „</a:t>
            </a:r>
            <a:r>
              <a:rPr lang="hu-HU" baseline="0" dirty="0" err="1" smtClean="0"/>
              <a:t>virtualizációnak</a:t>
            </a:r>
            <a:r>
              <a:rPr lang="hu-HU" baseline="0" dirty="0" smtClean="0"/>
              <a:t>” szokták nevezni.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13</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b="0" dirty="0" smtClean="0"/>
              <a:t>A hardveres</a:t>
            </a:r>
            <a:r>
              <a:rPr lang="hu-HU" b="0" baseline="0" dirty="0" smtClean="0"/>
              <a:t> virtualizáció csak egy lehetséges technika a platform virtualizáció megvalósítására, kb. rész-egész viszonyban vannak. Lásd később…</a:t>
            </a:r>
            <a:br>
              <a:rPr lang="hu-HU" b="0" baseline="0" dirty="0" smtClean="0"/>
            </a:br>
            <a:r>
              <a:rPr lang="hu-HU" b="0" baseline="0" dirty="0" smtClean="0"/>
              <a:t>A hardver erőforrások megosztásának fogalmába általában belefér az, hogy nem pont azonos interfészen osztjuk meg az erőforrást, tehát lehet más CPU architektúra, más típusú periféria, de fontos megkülönböztetés, hogy nem képezünk belőle </a:t>
            </a:r>
            <a:r>
              <a:rPr lang="hu-HU" b="0" baseline="0" dirty="0" err="1" smtClean="0"/>
              <a:t>magasszintű</a:t>
            </a:r>
            <a:r>
              <a:rPr lang="hu-HU" b="0" baseline="0" dirty="0" smtClean="0"/>
              <a:t> logikai szolgáltatásokat, mint egy hagyományos OS teszi. Persze ez alól is lesznek kivételek, de nagyvonalakban ez igaz marad.</a:t>
            </a:r>
            <a:endParaRPr lang="hu-HU" b="0" dirty="0"/>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lnSpcReduction="10000"/>
          </a:bodyPr>
          <a:lstStyle/>
          <a:p>
            <a:r>
              <a:rPr lang="hu-HU" dirty="0" smtClean="0"/>
              <a:t>Többszörös </a:t>
            </a:r>
            <a:r>
              <a:rPr lang="hu-HU" dirty="0" err="1" smtClean="0"/>
              <a:t>buzzword</a:t>
            </a:r>
            <a:r>
              <a:rPr lang="hu-HU" baseline="0" dirty="0" smtClean="0"/>
              <a:t> </a:t>
            </a:r>
            <a:r>
              <a:rPr lang="hu-HU" baseline="0" dirty="0" err="1" smtClean="0"/>
              <a:t>alert</a:t>
            </a:r>
            <a:r>
              <a:rPr lang="hu-HU" baseline="0" dirty="0" smtClean="0"/>
              <a:t> </a:t>
            </a:r>
            <a:r>
              <a:rPr lang="hu-HU" baseline="0" dirty="0" smtClean="0">
                <a:sym typeface="Wingdings" pitchFamily="2" charset="2"/>
              </a:rPr>
              <a:t></a:t>
            </a:r>
          </a:p>
          <a:p>
            <a:r>
              <a:rPr lang="hu-HU" dirty="0" smtClean="0"/>
              <a:t>- Tesztrendszer: fejlesztés esetén az</a:t>
            </a:r>
            <a:r>
              <a:rPr lang="hu-HU" baseline="0" dirty="0" smtClean="0"/>
              <a:t> éleshez hasonló rendszerben lehet a szoftvert tesztelni. Akár egy 2 GB-bal rendelkező asztali gépen is el lehet futtatni 2 szervert és 1-2 klienst.</a:t>
            </a:r>
          </a:p>
          <a:p>
            <a:r>
              <a:rPr lang="hu-HU" dirty="0" smtClean="0"/>
              <a:t>- HW konszolidáció: alacsony </a:t>
            </a:r>
            <a:r>
              <a:rPr lang="hu-HU" dirty="0" err="1" smtClean="0"/>
              <a:t>kihasználtságú</a:t>
            </a:r>
            <a:r>
              <a:rPr lang="hu-HU" baseline="0" dirty="0" smtClean="0"/>
              <a:t> szervereket, amiket a rajtuk lévő egymással nem kompatibilis alkalmazások miatt nem lehet egy fizikai gépre rakni, összevonjuk egy gépre.</a:t>
            </a:r>
          </a:p>
          <a:p>
            <a:pPr>
              <a:buFontTx/>
              <a:buChar char="-"/>
            </a:pPr>
            <a:r>
              <a:rPr lang="hu-HU" dirty="0" smtClean="0"/>
              <a:t>Régi rendszerek: Csak DOS-on vagy valami régi </a:t>
            </a:r>
            <a:r>
              <a:rPr lang="hu-HU" dirty="0" err="1" smtClean="0"/>
              <a:t>UNIX-on</a:t>
            </a:r>
            <a:r>
              <a:rPr lang="hu-HU" baseline="0" dirty="0" smtClean="0"/>
              <a:t> futó alkalmazásnak se kell már 1 külön gépet fenntartani</a:t>
            </a:r>
          </a:p>
          <a:p>
            <a:pPr>
              <a:buFontTx/>
              <a:buChar char="-"/>
            </a:pPr>
            <a:r>
              <a:rPr lang="hu-HU" baseline="0" dirty="0" smtClean="0"/>
              <a:t> </a:t>
            </a:r>
            <a:r>
              <a:rPr lang="hu-HU" baseline="0" dirty="0" err="1" smtClean="0"/>
              <a:t>On-demand</a:t>
            </a:r>
            <a:r>
              <a:rPr lang="hu-HU" baseline="0" dirty="0" smtClean="0"/>
              <a:t>/dinamikus adatközpont: a szervereket egy nagy, közös erőforráskészletként kezeljük, és a virtuális gépeket az éppen aktuális terheltségüknek megfelelően osztjuk szét. Ha valakinek ideiglenesen több memória kell, akkor megkapja, és később el lehet venni tőle.</a:t>
            </a:r>
          </a:p>
          <a:p>
            <a:pPr>
              <a:buFontTx/>
              <a:buChar char="-"/>
            </a:pPr>
            <a:r>
              <a:rPr lang="hu-HU" baseline="0" dirty="0" smtClean="0"/>
              <a:t> Rendelkezésre állás: virtuális gépekből könnyű egy másodlagos rendszert összerakni, ami hiba esetén egyből átveheti az éles rendszer funkcióit</a:t>
            </a:r>
          </a:p>
          <a:p>
            <a:pPr>
              <a:buFontTx/>
              <a:buChar char="-"/>
            </a:pPr>
            <a:r>
              <a:rPr lang="hu-HU" baseline="0" dirty="0" smtClean="0"/>
              <a:t> Hordozható alkalmazás: az alkalmazást és az összes hozzá szükséges komponenst egy virtuális gépbe rakjuk, és azokat együtt tudjuk mozgatni. Erre fogunk még egy teljesen más megközelítést is tárgyalni</a:t>
            </a:r>
          </a:p>
          <a:p>
            <a:pPr>
              <a:buFontTx/>
              <a:buChar char="-"/>
            </a:pPr>
            <a:r>
              <a:rPr lang="hu-HU" baseline="0" dirty="0" smtClean="0"/>
              <a:t>… van még egy csomó egyéb hasznos tulajdonsága is a </a:t>
            </a:r>
            <a:r>
              <a:rPr lang="hu-HU" baseline="0" dirty="0" err="1" smtClean="0"/>
              <a:t>virtualizációnak</a:t>
            </a:r>
            <a:r>
              <a:rPr lang="hu-HU" baseline="0" dirty="0" smtClean="0"/>
              <a:t>.</a:t>
            </a:r>
          </a:p>
          <a:p>
            <a:pPr>
              <a:buFontTx/>
              <a:buChar char="-"/>
            </a:pPr>
            <a:endParaRPr lang="hu-HU" baseline="0" dirty="0" smtClean="0"/>
          </a:p>
          <a:p>
            <a:pPr>
              <a:buFontTx/>
              <a:buNone/>
            </a:pPr>
            <a:r>
              <a:rPr lang="hu-HU" baseline="0" dirty="0" smtClean="0"/>
              <a:t>Azonban érdemes a negatívumokat is figyelembe venni, pl. így egy gép kiesése több virtuális számítógép hibáját okozza, az ilyen rendszerek biztonságával kapcsolatban mostanában egyre több kérdés merül fel, újra kell tanulni az ilyen rendszerek méretezését… de erről majd a következő előadásban.</a:t>
            </a:r>
            <a:endParaRPr lang="hu-HU"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pPr algn="ctr"/>
            <a:fld id="{3D86C690-4F62-4AFC-8745-06DC9BF07935}" type="slidenum">
              <a:rPr lang="hu-HU" sz="1800" smtClean="0">
                <a:solidFill>
                  <a:schemeClr val="bg1"/>
                </a:solidFill>
              </a:rPr>
              <a:pPr algn="ctr"/>
              <a:t>‹#›</a:t>
            </a:fld>
            <a:endParaRPr lang="hu-HU" dirty="0"/>
          </a:p>
        </p:txBody>
      </p:sp>
      <p:pic>
        <p:nvPicPr>
          <p:cNvPr id="8" name="Picture 41" descr="muegyetem_logo_bordo"/>
          <p:cNvPicPr>
            <a:picLocks noChangeAspect="1" noChangeArrowheads="1"/>
          </p:cNvPicPr>
          <p:nvPr/>
        </p:nvPicPr>
        <p:blipFill>
          <a:blip r:embed="rId8" cstate="print"/>
          <a:srcRect/>
          <a:stretch>
            <a:fillRect/>
          </a:stretch>
        </p:blipFill>
        <p:spPr bwMode="auto">
          <a:xfrm>
            <a:off x="0" y="6487500"/>
            <a:ext cx="1269711" cy="360000"/>
          </a:xfrm>
          <a:prstGeom prst="rect">
            <a:avLst/>
          </a:prstGeom>
          <a:noFill/>
        </p:spPr>
      </p:pic>
      <p:pic>
        <p:nvPicPr>
          <p:cNvPr id="9" name="Kép 8" descr="ftsrg_logo_new-transparent.png"/>
          <p:cNvPicPr>
            <a:picLocks noChangeAspect="1"/>
          </p:cNvPicPr>
          <p:nvPr/>
        </p:nvPicPr>
        <p:blipFill>
          <a:blip r:embed="rId9" cstate="print"/>
          <a:stretch>
            <a:fillRect/>
          </a:stretch>
        </p:blipFill>
        <p:spPr>
          <a:xfrm>
            <a:off x="8040735" y="6498024"/>
            <a:ext cx="1066973" cy="36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Lst>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inf.mit.bme.hu/edu/courses/virttech"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Szerver oldali virtualizáció</a:t>
            </a:r>
            <a:endParaRPr lang="hu-HU" dirty="0"/>
          </a:p>
        </p:txBody>
      </p:sp>
      <p:sp>
        <p:nvSpPr>
          <p:cNvPr id="3" name="Alcím 2"/>
          <p:cNvSpPr>
            <a:spLocks noGrp="1"/>
          </p:cNvSpPr>
          <p:nvPr>
            <p:ph type="subTitle" idx="1"/>
          </p:nvPr>
        </p:nvSpPr>
        <p:spPr/>
        <p:txBody>
          <a:bodyPr>
            <a:normAutofit/>
          </a:bodyPr>
          <a:lstStyle/>
          <a:p>
            <a:r>
              <a:rPr lang="hu-HU" dirty="0" smtClean="0"/>
              <a:t>Tóth </a:t>
            </a:r>
            <a:r>
              <a:rPr lang="hu-HU" dirty="0" smtClean="0"/>
              <a:t>Dániel, Micskei Zoltán</a:t>
            </a:r>
            <a:endParaRPr lang="hu-HU" dirty="0" smtClean="0"/>
          </a:p>
        </p:txBody>
      </p:sp>
      <p:sp>
        <p:nvSpPr>
          <p:cNvPr id="4" name="Szövegdoboz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rPr>
              <a:t>Intelligens rendszerfelügyelet</a:t>
            </a:r>
            <a:endParaRPr lang="hu-HU"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Rétegek közötti interfészek</a:t>
            </a:r>
            <a:endParaRPr lang="hu-HU" dirty="0"/>
          </a:p>
        </p:txBody>
      </p:sp>
      <p:sp>
        <p:nvSpPr>
          <p:cNvPr id="4" name="Téglalap 3"/>
          <p:cNvSpPr/>
          <p:nvPr/>
        </p:nvSpPr>
        <p:spPr>
          <a:xfrm>
            <a:off x="857224" y="5429264"/>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643446"/>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Operációs rendszer</a:t>
            </a:r>
          </a:p>
        </p:txBody>
      </p:sp>
      <p:sp>
        <p:nvSpPr>
          <p:cNvPr id="6" name="Téglalap 5"/>
          <p:cNvSpPr/>
          <p:nvPr/>
        </p:nvSpPr>
        <p:spPr>
          <a:xfrm>
            <a:off x="857224" y="3857628"/>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7" name="Téglalap 6"/>
          <p:cNvSpPr/>
          <p:nvPr/>
        </p:nvSpPr>
        <p:spPr>
          <a:xfrm>
            <a:off x="857224" y="3071810"/>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Szolgáltatások</a:t>
            </a:r>
          </a:p>
        </p:txBody>
      </p:sp>
      <p:cxnSp>
        <p:nvCxnSpPr>
          <p:cNvPr id="9" name="Egyenes összekötő 8"/>
          <p:cNvCxnSpPr/>
          <p:nvPr/>
        </p:nvCxnSpPr>
        <p:spPr>
          <a:xfrm>
            <a:off x="571472" y="4572008"/>
            <a:ext cx="3357586" cy="1588"/>
          </a:xfrm>
          <a:prstGeom prst="line">
            <a:avLst/>
          </a:prstGeom>
        </p:spPr>
        <p:style>
          <a:lnRef idx="3">
            <a:schemeClr val="accent4"/>
          </a:lnRef>
          <a:fillRef idx="0">
            <a:schemeClr val="accent4"/>
          </a:fillRef>
          <a:effectRef idx="2">
            <a:schemeClr val="accent4"/>
          </a:effectRef>
          <a:fontRef idx="minor">
            <a:schemeClr val="tx1"/>
          </a:fontRef>
        </p:style>
      </p:cxnSp>
      <p:sp>
        <p:nvSpPr>
          <p:cNvPr id="11" name="Lekerekített téglalap feliratnak 10"/>
          <p:cNvSpPr/>
          <p:nvPr/>
        </p:nvSpPr>
        <p:spPr>
          <a:xfrm>
            <a:off x="4572000" y="857232"/>
            <a:ext cx="4000528" cy="5429288"/>
          </a:xfrm>
          <a:prstGeom prst="wedgeRoundRectCallout">
            <a:avLst>
              <a:gd name="adj1" fmla="val -65536"/>
              <a:gd name="adj2" fmla="val 18504"/>
              <a:gd name="adj3" fmla="val 1666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sp>
        <p:nvSpPr>
          <p:cNvPr id="12" name="Szövegdoboz 11"/>
          <p:cNvSpPr txBox="1"/>
          <p:nvPr/>
        </p:nvSpPr>
        <p:spPr>
          <a:xfrm>
            <a:off x="4714876" y="1071546"/>
            <a:ext cx="3660233" cy="830997"/>
          </a:xfrm>
          <a:prstGeom prst="rect">
            <a:avLst/>
          </a:prstGeom>
          <a:noFill/>
        </p:spPr>
        <p:txBody>
          <a:bodyPr wrap="none" rtlCol="0">
            <a:spAutoFit/>
          </a:bodyPr>
          <a:lstStyle/>
          <a:p>
            <a:pPr algn="ctr"/>
            <a:r>
              <a:rPr lang="hu-HU" sz="2400" dirty="0" smtClean="0"/>
              <a:t>Interfész az alkalmazások és</a:t>
            </a:r>
          </a:p>
          <a:p>
            <a:pPr algn="ctr"/>
            <a:r>
              <a:rPr lang="hu-HU" sz="2400" dirty="0" smtClean="0"/>
              <a:t>a rendszermag között</a:t>
            </a:r>
            <a:endParaRPr lang="hu-HU" sz="2400" dirty="0"/>
          </a:p>
        </p:txBody>
      </p:sp>
      <p:sp>
        <p:nvSpPr>
          <p:cNvPr id="45" name="Téglalap 44"/>
          <p:cNvSpPr/>
          <p:nvPr/>
        </p:nvSpPr>
        <p:spPr>
          <a:xfrm>
            <a:off x="5143504" y="2000240"/>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Rendszerhívások</a:t>
            </a:r>
          </a:p>
          <a:p>
            <a:pPr algn="ctr"/>
            <a:r>
              <a:rPr lang="hu-HU" sz="2400" dirty="0" smtClean="0">
                <a:solidFill>
                  <a:schemeClr val="bg1"/>
                </a:solidFill>
              </a:rPr>
              <a:t>(System </a:t>
            </a:r>
            <a:r>
              <a:rPr lang="hu-HU" sz="2400" dirty="0" err="1" smtClean="0">
                <a:solidFill>
                  <a:schemeClr val="bg1"/>
                </a:solidFill>
              </a:rPr>
              <a:t>calls</a:t>
            </a:r>
            <a:r>
              <a:rPr lang="hu-HU" sz="2400" dirty="0" smtClean="0">
                <a:solidFill>
                  <a:schemeClr val="bg1"/>
                </a:solidFill>
              </a:rPr>
              <a:t>)</a:t>
            </a:r>
          </a:p>
        </p:txBody>
      </p:sp>
      <p:sp>
        <p:nvSpPr>
          <p:cNvPr id="47" name="Téglalap 46"/>
          <p:cNvSpPr/>
          <p:nvPr/>
        </p:nvSpPr>
        <p:spPr>
          <a:xfrm>
            <a:off x="5143504" y="3357562"/>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Interfész Adatszerkezetek</a:t>
            </a:r>
          </a:p>
        </p:txBody>
      </p:sp>
      <p:sp>
        <p:nvSpPr>
          <p:cNvPr id="48" name="Téglalap 47"/>
          <p:cNvSpPr/>
          <p:nvPr/>
        </p:nvSpPr>
        <p:spPr>
          <a:xfrm>
            <a:off x="5143504" y="4714884"/>
            <a:ext cx="2714644" cy="1143008"/>
          </a:xfrm>
          <a:prstGeom prst="rect">
            <a:avLst/>
          </a:prstGeom>
          <a:solidFill>
            <a:srgbClr val="B83A55"/>
          </a:solidFill>
          <a:ln w="38100">
            <a:solidFill>
              <a:schemeClr val="tx1"/>
            </a:solidFill>
            <a:prstDash val="lgDash"/>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IPC mechanizmusok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Rétegek közötti interfészek</a:t>
            </a:r>
            <a:endParaRPr lang="hu-HU" dirty="0"/>
          </a:p>
        </p:txBody>
      </p:sp>
      <p:sp>
        <p:nvSpPr>
          <p:cNvPr id="4" name="Téglalap 3"/>
          <p:cNvSpPr/>
          <p:nvPr/>
        </p:nvSpPr>
        <p:spPr>
          <a:xfrm>
            <a:off x="857224" y="5429264"/>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643446"/>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Operációs rendszer</a:t>
            </a:r>
          </a:p>
        </p:txBody>
      </p:sp>
      <p:sp>
        <p:nvSpPr>
          <p:cNvPr id="7" name="Téglalap 6"/>
          <p:cNvSpPr/>
          <p:nvPr/>
        </p:nvSpPr>
        <p:spPr>
          <a:xfrm>
            <a:off x="857224" y="3071810"/>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Szolgáltatások</a:t>
            </a:r>
          </a:p>
        </p:txBody>
      </p:sp>
      <p:sp>
        <p:nvSpPr>
          <p:cNvPr id="11" name="Lekerekített téglalap feliratnak 10"/>
          <p:cNvSpPr/>
          <p:nvPr/>
        </p:nvSpPr>
        <p:spPr>
          <a:xfrm>
            <a:off x="4572000" y="857232"/>
            <a:ext cx="4000528" cy="5429288"/>
          </a:xfrm>
          <a:prstGeom prst="wedgeRoundRectCallout">
            <a:avLst>
              <a:gd name="adj1" fmla="val -69193"/>
              <a:gd name="adj2" fmla="val 12665"/>
              <a:gd name="adj3" fmla="val 1666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sp>
        <p:nvSpPr>
          <p:cNvPr id="12" name="Szövegdoboz 11"/>
          <p:cNvSpPr txBox="1"/>
          <p:nvPr/>
        </p:nvSpPr>
        <p:spPr>
          <a:xfrm>
            <a:off x="4714876" y="857232"/>
            <a:ext cx="3762633" cy="1200329"/>
          </a:xfrm>
          <a:prstGeom prst="rect">
            <a:avLst/>
          </a:prstGeom>
          <a:noFill/>
        </p:spPr>
        <p:txBody>
          <a:bodyPr wrap="none" rtlCol="0">
            <a:spAutoFit/>
          </a:bodyPr>
          <a:lstStyle/>
          <a:p>
            <a:pPr algn="ctr"/>
            <a:r>
              <a:rPr lang="hu-HU" sz="2400" dirty="0" smtClean="0"/>
              <a:t>Interfész az alkalmazások </a:t>
            </a:r>
            <a:br>
              <a:rPr lang="hu-HU" sz="2400" dirty="0" smtClean="0"/>
            </a:br>
            <a:r>
              <a:rPr lang="hu-HU" sz="2400" dirty="0" smtClean="0"/>
              <a:t>szintjén, illetve az OS magas</a:t>
            </a:r>
            <a:br>
              <a:rPr lang="hu-HU" sz="2400" dirty="0" smtClean="0"/>
            </a:br>
            <a:r>
              <a:rPr lang="hu-HU" sz="2400" dirty="0" smtClean="0"/>
              <a:t>szintű szolgáltatásai között</a:t>
            </a:r>
            <a:endParaRPr lang="hu-HU" sz="2400" dirty="0"/>
          </a:p>
        </p:txBody>
      </p:sp>
      <p:sp>
        <p:nvSpPr>
          <p:cNvPr id="45" name="Téglalap 44"/>
          <p:cNvSpPr/>
          <p:nvPr/>
        </p:nvSpPr>
        <p:spPr>
          <a:xfrm>
            <a:off x="5143504" y="2143116"/>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Könyvtár hívások</a:t>
            </a:r>
          </a:p>
          <a:p>
            <a:pPr algn="ctr"/>
            <a:r>
              <a:rPr lang="hu-HU" sz="2400" dirty="0" smtClean="0">
                <a:solidFill>
                  <a:schemeClr val="bg1"/>
                </a:solidFill>
              </a:rPr>
              <a:t>(</a:t>
            </a:r>
            <a:r>
              <a:rPr lang="hu-HU" sz="2400" dirty="0" err="1" smtClean="0">
                <a:solidFill>
                  <a:schemeClr val="bg1"/>
                </a:solidFill>
              </a:rPr>
              <a:t>call</a:t>
            </a:r>
            <a:r>
              <a:rPr lang="hu-HU" sz="2400" dirty="0" smtClean="0">
                <a:solidFill>
                  <a:schemeClr val="bg1"/>
                </a:solidFill>
              </a:rPr>
              <a:t>)</a:t>
            </a:r>
          </a:p>
        </p:txBody>
      </p:sp>
      <p:sp>
        <p:nvSpPr>
          <p:cNvPr id="47" name="Téglalap 46"/>
          <p:cNvSpPr/>
          <p:nvPr/>
        </p:nvSpPr>
        <p:spPr>
          <a:xfrm>
            <a:off x="5143504" y="3429000"/>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Futtatókörnyezetek</a:t>
            </a:r>
          </a:p>
        </p:txBody>
      </p:sp>
      <p:sp>
        <p:nvSpPr>
          <p:cNvPr id="13" name="Téglalap 12"/>
          <p:cNvSpPr/>
          <p:nvPr/>
        </p:nvSpPr>
        <p:spPr>
          <a:xfrm>
            <a:off x="857224" y="3857628"/>
            <a:ext cx="2857520" cy="642942"/>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Alkalmazások</a:t>
            </a:r>
          </a:p>
        </p:txBody>
      </p:sp>
      <p:sp>
        <p:nvSpPr>
          <p:cNvPr id="14" name="Téglalap 13"/>
          <p:cNvSpPr/>
          <p:nvPr/>
        </p:nvSpPr>
        <p:spPr>
          <a:xfrm>
            <a:off x="5143504" y="4714884"/>
            <a:ext cx="2714644" cy="1143008"/>
          </a:xfrm>
          <a:prstGeom prst="rect">
            <a:avLst/>
          </a:prstGeom>
          <a:solidFill>
            <a:srgbClr val="B83A55"/>
          </a:solidFill>
          <a:ln w="38100">
            <a:solidFill>
              <a:schemeClr val="tx1"/>
            </a:solidFill>
            <a:prstDash val="lgDash"/>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Konfig</a:t>
            </a:r>
            <a:r>
              <a:rPr lang="hu-HU" sz="2400" dirty="0" smtClean="0">
                <a:solidFill>
                  <a:schemeClr val="bg1"/>
                </a:solidFill>
              </a:rPr>
              <a:t> fájlok, </a:t>
            </a:r>
            <a:r>
              <a:rPr lang="hu-HU" sz="2400" dirty="0" err="1" smtClean="0">
                <a:solidFill>
                  <a:schemeClr val="bg1"/>
                </a:solidFill>
              </a:rPr>
              <a:t>Registry</a:t>
            </a:r>
            <a:r>
              <a:rPr lang="hu-HU" sz="2400" dirty="0" smtClean="0">
                <a:solidFill>
                  <a:schemeClr val="bg1"/>
                </a:solidFill>
              </a:rPr>
              <a:t>, </a:t>
            </a:r>
            <a:r>
              <a:rPr lang="hu-HU" sz="2400" dirty="0" err="1" smtClean="0">
                <a:solidFill>
                  <a:schemeClr val="bg1"/>
                </a:solidFill>
              </a:rPr>
              <a:t>stb</a:t>
            </a:r>
            <a:r>
              <a:rPr lang="hu-HU" sz="2400" dirty="0" smtClean="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Rétegek közötti interfészek</a:t>
            </a:r>
            <a:endParaRPr lang="hu-HU" dirty="0"/>
          </a:p>
        </p:txBody>
      </p:sp>
      <p:sp>
        <p:nvSpPr>
          <p:cNvPr id="4" name="Téglalap 3"/>
          <p:cNvSpPr/>
          <p:nvPr/>
        </p:nvSpPr>
        <p:spPr>
          <a:xfrm>
            <a:off x="857224" y="5429264"/>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643446"/>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Operációs rendszer</a:t>
            </a:r>
          </a:p>
        </p:txBody>
      </p:sp>
      <p:sp>
        <p:nvSpPr>
          <p:cNvPr id="7" name="Téglalap 6"/>
          <p:cNvSpPr/>
          <p:nvPr/>
        </p:nvSpPr>
        <p:spPr>
          <a:xfrm>
            <a:off x="857224" y="3071810"/>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Szolgáltatások</a:t>
            </a:r>
          </a:p>
        </p:txBody>
      </p:sp>
      <p:sp>
        <p:nvSpPr>
          <p:cNvPr id="11" name="Lekerekített téglalap feliratnak 10"/>
          <p:cNvSpPr/>
          <p:nvPr/>
        </p:nvSpPr>
        <p:spPr>
          <a:xfrm>
            <a:off x="4572000" y="857232"/>
            <a:ext cx="4000528" cy="5429288"/>
          </a:xfrm>
          <a:prstGeom prst="wedgeRoundRectCallout">
            <a:avLst>
              <a:gd name="adj1" fmla="val -65841"/>
              <a:gd name="adj2" fmla="val 4805"/>
              <a:gd name="adj3" fmla="val 1666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sp>
        <p:nvSpPr>
          <p:cNvPr id="12" name="Szövegdoboz 11"/>
          <p:cNvSpPr txBox="1"/>
          <p:nvPr/>
        </p:nvSpPr>
        <p:spPr>
          <a:xfrm>
            <a:off x="5286380" y="1000108"/>
            <a:ext cx="2609176" cy="830997"/>
          </a:xfrm>
          <a:prstGeom prst="rect">
            <a:avLst/>
          </a:prstGeom>
          <a:noFill/>
        </p:spPr>
        <p:txBody>
          <a:bodyPr wrap="none" rtlCol="0">
            <a:spAutoFit/>
          </a:bodyPr>
          <a:lstStyle/>
          <a:p>
            <a:pPr algn="ctr"/>
            <a:r>
              <a:rPr lang="hu-HU" sz="2400" dirty="0" smtClean="0"/>
              <a:t>Interfész a nyújtott </a:t>
            </a:r>
            <a:br>
              <a:rPr lang="hu-HU" sz="2400" dirty="0" smtClean="0"/>
            </a:br>
            <a:r>
              <a:rPr lang="hu-HU" sz="2400" dirty="0" smtClean="0"/>
              <a:t>szolgáltatások felé</a:t>
            </a:r>
            <a:endParaRPr lang="hu-HU" sz="2400" dirty="0"/>
          </a:p>
        </p:txBody>
      </p:sp>
      <p:sp>
        <p:nvSpPr>
          <p:cNvPr id="45" name="Téglalap 44"/>
          <p:cNvSpPr/>
          <p:nvPr/>
        </p:nvSpPr>
        <p:spPr>
          <a:xfrm>
            <a:off x="5143504" y="2071678"/>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Hálózati protokollok</a:t>
            </a:r>
          </a:p>
        </p:txBody>
      </p:sp>
      <p:sp>
        <p:nvSpPr>
          <p:cNvPr id="47" name="Téglalap 46"/>
          <p:cNvSpPr/>
          <p:nvPr/>
        </p:nvSpPr>
        <p:spPr>
          <a:xfrm>
            <a:off x="5143504" y="3357562"/>
            <a:ext cx="271464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Felhasználói felület</a:t>
            </a:r>
          </a:p>
        </p:txBody>
      </p:sp>
      <p:sp>
        <p:nvSpPr>
          <p:cNvPr id="14" name="Téglalap 13"/>
          <p:cNvSpPr/>
          <p:nvPr/>
        </p:nvSpPr>
        <p:spPr>
          <a:xfrm>
            <a:off x="5143504" y="4643446"/>
            <a:ext cx="2714644" cy="1143008"/>
          </a:xfrm>
          <a:prstGeom prst="rect">
            <a:avLst/>
          </a:prstGeom>
          <a:solidFill>
            <a:srgbClr val="B83A55"/>
          </a:solidFill>
          <a:ln w="38100">
            <a:solidFill>
              <a:schemeClr val="tx1"/>
            </a:solidFill>
            <a:prstDash val="lgDash"/>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stb</a:t>
            </a:r>
            <a:r>
              <a:rPr lang="hu-HU" sz="2400" dirty="0" smtClean="0">
                <a:solidFill>
                  <a:schemeClr val="bg1"/>
                </a:solidFill>
              </a:rPr>
              <a:t>…</a:t>
            </a:r>
          </a:p>
        </p:txBody>
      </p:sp>
      <p:cxnSp>
        <p:nvCxnSpPr>
          <p:cNvPr id="15" name="Egyenes összekötő 14"/>
          <p:cNvCxnSpPr/>
          <p:nvPr/>
        </p:nvCxnSpPr>
        <p:spPr>
          <a:xfrm>
            <a:off x="571472" y="3786190"/>
            <a:ext cx="3357586" cy="1588"/>
          </a:xfrm>
          <a:prstGeom prst="line">
            <a:avLst/>
          </a:prstGeom>
        </p:spPr>
        <p:style>
          <a:lnRef idx="3">
            <a:schemeClr val="accent4"/>
          </a:lnRef>
          <a:fillRef idx="0">
            <a:schemeClr val="accent4"/>
          </a:fillRef>
          <a:effectRef idx="2">
            <a:schemeClr val="accent4"/>
          </a:effectRef>
          <a:fontRef idx="minor">
            <a:schemeClr val="tx1"/>
          </a:fontRef>
        </p:style>
      </p:cxnSp>
      <p:sp>
        <p:nvSpPr>
          <p:cNvPr id="16" name="Téglalap 15"/>
          <p:cNvSpPr/>
          <p:nvPr/>
        </p:nvSpPr>
        <p:spPr>
          <a:xfrm>
            <a:off x="857224" y="3857628"/>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virtualizáció különböző fajtái</a:t>
            </a:r>
            <a:endParaRPr lang="hu-HU" dirty="0"/>
          </a:p>
        </p:txBody>
      </p:sp>
      <p:sp>
        <p:nvSpPr>
          <p:cNvPr id="4" name="Téglalap 3"/>
          <p:cNvSpPr/>
          <p:nvPr/>
        </p:nvSpPr>
        <p:spPr>
          <a:xfrm>
            <a:off x="857224" y="5429264"/>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643446"/>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Operációs rendszer</a:t>
            </a:r>
          </a:p>
        </p:txBody>
      </p:sp>
      <p:sp>
        <p:nvSpPr>
          <p:cNvPr id="6" name="Téglalap 5"/>
          <p:cNvSpPr/>
          <p:nvPr/>
        </p:nvSpPr>
        <p:spPr>
          <a:xfrm>
            <a:off x="857224" y="3857628"/>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7" name="Téglalap 6"/>
          <p:cNvSpPr/>
          <p:nvPr/>
        </p:nvSpPr>
        <p:spPr>
          <a:xfrm>
            <a:off x="857224" y="3071810"/>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Szolgáltatások</a:t>
            </a:r>
          </a:p>
        </p:txBody>
      </p:sp>
      <p:cxnSp>
        <p:nvCxnSpPr>
          <p:cNvPr id="8" name="Egyenes összekötő 7"/>
          <p:cNvCxnSpPr/>
          <p:nvPr/>
        </p:nvCxnSpPr>
        <p:spPr>
          <a:xfrm>
            <a:off x="642910" y="5357826"/>
            <a:ext cx="4214842" cy="1588"/>
          </a:xfrm>
          <a:prstGeom prst="line">
            <a:avLst/>
          </a:prstGeom>
          <a:ln>
            <a:prstDash val="lgDash"/>
          </a:ln>
        </p:spPr>
        <p:style>
          <a:lnRef idx="3">
            <a:schemeClr val="accent4"/>
          </a:lnRef>
          <a:fillRef idx="0">
            <a:schemeClr val="accent4"/>
          </a:fillRef>
          <a:effectRef idx="2">
            <a:schemeClr val="accent4"/>
          </a:effectRef>
          <a:fontRef idx="minor">
            <a:schemeClr val="tx1"/>
          </a:fontRef>
        </p:style>
      </p:cxnSp>
      <p:pic>
        <p:nvPicPr>
          <p:cNvPr id="1026" name="Picture 2" descr="C:\Documents and Settings\xmi\Local Settings\Temporary Internet Files\Content.IE5\W1U3W5UZ\MCj03256620000[1].wmf"/>
          <p:cNvPicPr>
            <a:picLocks noChangeAspect="1" noChangeArrowheads="1"/>
          </p:cNvPicPr>
          <p:nvPr/>
        </p:nvPicPr>
        <p:blipFill>
          <a:blip r:embed="rId3" cstate="print"/>
          <a:srcRect/>
          <a:stretch>
            <a:fillRect/>
          </a:stretch>
        </p:blipFill>
        <p:spPr bwMode="auto">
          <a:xfrm rot="3332781">
            <a:off x="3938110" y="4952233"/>
            <a:ext cx="777414" cy="870789"/>
          </a:xfrm>
          <a:prstGeom prst="rect">
            <a:avLst/>
          </a:prstGeom>
          <a:noFill/>
          <a:ln>
            <a:noFill/>
          </a:ln>
        </p:spPr>
      </p:pic>
      <p:sp>
        <p:nvSpPr>
          <p:cNvPr id="12" name="Lekerekített téglalap feliratnak 11"/>
          <p:cNvSpPr/>
          <p:nvPr/>
        </p:nvSpPr>
        <p:spPr>
          <a:xfrm>
            <a:off x="5357818" y="5214950"/>
            <a:ext cx="3571900" cy="928694"/>
          </a:xfrm>
          <a:prstGeom prst="wedgeRoundRectCallout">
            <a:avLst>
              <a:gd name="adj1" fmla="val -63841"/>
              <a:gd name="adj2" fmla="val -32866"/>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„Platform Virtualizáció”</a:t>
            </a:r>
          </a:p>
        </p:txBody>
      </p:sp>
      <p:cxnSp>
        <p:nvCxnSpPr>
          <p:cNvPr id="13" name="Egyenes összekötő 12"/>
          <p:cNvCxnSpPr/>
          <p:nvPr/>
        </p:nvCxnSpPr>
        <p:spPr>
          <a:xfrm>
            <a:off x="642910" y="4572008"/>
            <a:ext cx="4214842" cy="1588"/>
          </a:xfrm>
          <a:prstGeom prst="line">
            <a:avLst/>
          </a:prstGeom>
          <a:ln>
            <a:prstDash val="lgDash"/>
          </a:ln>
        </p:spPr>
        <p:style>
          <a:lnRef idx="3">
            <a:schemeClr val="accent4"/>
          </a:lnRef>
          <a:fillRef idx="0">
            <a:schemeClr val="accent4"/>
          </a:fillRef>
          <a:effectRef idx="2">
            <a:schemeClr val="accent4"/>
          </a:effectRef>
          <a:fontRef idx="minor">
            <a:schemeClr val="tx1"/>
          </a:fontRef>
        </p:style>
      </p:cxnSp>
      <p:pic>
        <p:nvPicPr>
          <p:cNvPr id="14" name="Picture 2" descr="C:\Documents and Settings\xmi\Local Settings\Temporary Internet Files\Content.IE5\W1U3W5UZ\MCj03256620000[1].wmf"/>
          <p:cNvPicPr>
            <a:picLocks noChangeAspect="1" noChangeArrowheads="1"/>
          </p:cNvPicPr>
          <p:nvPr/>
        </p:nvPicPr>
        <p:blipFill>
          <a:blip r:embed="rId3" cstate="print"/>
          <a:srcRect/>
          <a:stretch>
            <a:fillRect/>
          </a:stretch>
        </p:blipFill>
        <p:spPr bwMode="auto">
          <a:xfrm rot="3332781">
            <a:off x="3975640" y="4163739"/>
            <a:ext cx="777414" cy="870789"/>
          </a:xfrm>
          <a:prstGeom prst="rect">
            <a:avLst/>
          </a:prstGeom>
          <a:noFill/>
          <a:ln>
            <a:noFill/>
          </a:ln>
        </p:spPr>
      </p:pic>
      <p:sp>
        <p:nvSpPr>
          <p:cNvPr id="15" name="Lekerekített téglalap feliratnak 14"/>
          <p:cNvSpPr/>
          <p:nvPr/>
        </p:nvSpPr>
        <p:spPr>
          <a:xfrm>
            <a:off x="5357818" y="4000504"/>
            <a:ext cx="3571900" cy="1143008"/>
          </a:xfrm>
          <a:prstGeom prst="wedgeRoundRectCallout">
            <a:avLst>
              <a:gd name="adj1" fmla="val -61794"/>
              <a:gd name="adj2" fmla="val -135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„Operációs rendszer szintű virtualizáció”</a:t>
            </a:r>
          </a:p>
          <a:p>
            <a:pPr algn="ctr"/>
            <a:r>
              <a:rPr lang="hu-HU" sz="2400" dirty="0" smtClean="0">
                <a:solidFill>
                  <a:schemeClr val="bg1"/>
                </a:solidFill>
              </a:rPr>
              <a:t>- </a:t>
            </a:r>
            <a:r>
              <a:rPr lang="hu-HU" sz="2400" dirty="0" err="1" smtClean="0">
                <a:solidFill>
                  <a:schemeClr val="bg1"/>
                </a:solidFill>
              </a:rPr>
              <a:t>Containerek</a:t>
            </a:r>
            <a:r>
              <a:rPr lang="hu-HU" sz="2400" dirty="0" smtClean="0">
                <a:solidFill>
                  <a:schemeClr val="bg1"/>
                </a:solidFill>
              </a:rPr>
              <a:t>, </a:t>
            </a:r>
            <a:r>
              <a:rPr lang="hu-HU" sz="2400" dirty="0" err="1" smtClean="0">
                <a:solidFill>
                  <a:schemeClr val="bg1"/>
                </a:solidFill>
              </a:rPr>
              <a:t>Jailek</a:t>
            </a:r>
            <a:endParaRPr lang="hu-HU" sz="2400" dirty="0" smtClean="0">
              <a:solidFill>
                <a:schemeClr val="bg1"/>
              </a:solidFill>
            </a:endParaRPr>
          </a:p>
        </p:txBody>
      </p:sp>
      <p:sp>
        <p:nvSpPr>
          <p:cNvPr id="16" name="Lekerekített téglalap feliratnak 15"/>
          <p:cNvSpPr/>
          <p:nvPr/>
        </p:nvSpPr>
        <p:spPr>
          <a:xfrm>
            <a:off x="5357818" y="785794"/>
            <a:ext cx="3571900" cy="1500198"/>
          </a:xfrm>
          <a:prstGeom prst="wedgeRoundRectCallout">
            <a:avLst>
              <a:gd name="adj1" fmla="val -95926"/>
              <a:gd name="adj2" fmla="val 16851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„Alkalmazás futtatókörnyezetek” (</a:t>
            </a:r>
            <a:r>
              <a:rPr lang="hu-HU" sz="2400" dirty="0" err="1" smtClean="0">
                <a:solidFill>
                  <a:schemeClr val="bg1"/>
                </a:solidFill>
              </a:rPr>
              <a:t>Runtime</a:t>
            </a:r>
            <a:r>
              <a:rPr lang="hu-HU" sz="2400" dirty="0" smtClean="0">
                <a:solidFill>
                  <a:schemeClr val="bg1"/>
                </a:solidFill>
              </a:rPr>
              <a:t> </a:t>
            </a:r>
            <a:r>
              <a:rPr lang="hu-HU" sz="2400" dirty="0" err="1" smtClean="0">
                <a:solidFill>
                  <a:schemeClr val="bg1"/>
                </a:solidFill>
              </a:rPr>
              <a:t>environments</a:t>
            </a:r>
            <a:r>
              <a:rPr lang="hu-HU" sz="2400" dirty="0" smtClean="0">
                <a:solidFill>
                  <a:schemeClr val="bg1"/>
                </a:solidFill>
              </a:rPr>
              <a:t>)</a:t>
            </a:r>
          </a:p>
        </p:txBody>
      </p:sp>
      <p:sp>
        <p:nvSpPr>
          <p:cNvPr id="17" name="Lekerekített téglalap feliratnak 16"/>
          <p:cNvSpPr/>
          <p:nvPr/>
        </p:nvSpPr>
        <p:spPr>
          <a:xfrm>
            <a:off x="5357818" y="2571744"/>
            <a:ext cx="3571900" cy="1143008"/>
          </a:xfrm>
          <a:prstGeom prst="wedgeRoundRectCallout">
            <a:avLst>
              <a:gd name="adj1" fmla="val -95585"/>
              <a:gd name="adj2" fmla="val 10850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Alkalmazás virtualizáció</a:t>
            </a:r>
            <a:br>
              <a:rPr lang="hu-HU" sz="2400" dirty="0" smtClean="0">
                <a:solidFill>
                  <a:schemeClr val="bg1"/>
                </a:solidFill>
              </a:rPr>
            </a:br>
            <a:r>
              <a:rPr lang="hu-HU" sz="2400" dirty="0" smtClean="0">
                <a:solidFill>
                  <a:schemeClr val="bg1"/>
                </a:solidFill>
              </a:rPr>
              <a:t>(</a:t>
            </a:r>
            <a:r>
              <a:rPr lang="hu-HU" sz="2400" dirty="0" err="1" smtClean="0">
                <a:solidFill>
                  <a:schemeClr val="bg1"/>
                </a:solidFill>
              </a:rPr>
              <a:t>packaged</a:t>
            </a:r>
            <a:r>
              <a:rPr lang="hu-HU" sz="2400" dirty="0" smtClean="0">
                <a:solidFill>
                  <a:schemeClr val="bg1"/>
                </a:solidFill>
              </a:rPr>
              <a:t> </a:t>
            </a:r>
            <a:r>
              <a:rPr lang="hu-HU" sz="2400" dirty="0" err="1" smtClean="0">
                <a:solidFill>
                  <a:schemeClr val="bg1"/>
                </a:solidFill>
              </a:rPr>
              <a:t>applications</a:t>
            </a:r>
            <a:r>
              <a:rPr lang="hu-HU" sz="2400" dirty="0" smtClean="0">
                <a:solidFill>
                  <a:schemeClr val="bg1"/>
                </a:solidFill>
              </a:rPr>
              <a:t>…)</a:t>
            </a:r>
          </a:p>
        </p:txBody>
      </p:sp>
      <p:sp>
        <p:nvSpPr>
          <p:cNvPr id="18" name="Lekerekített téglalap feliratnak 17"/>
          <p:cNvSpPr/>
          <p:nvPr/>
        </p:nvSpPr>
        <p:spPr>
          <a:xfrm>
            <a:off x="1643042" y="785794"/>
            <a:ext cx="3571900" cy="928694"/>
          </a:xfrm>
          <a:prstGeom prst="wedgeRoundRectCallout">
            <a:avLst>
              <a:gd name="adj1" fmla="val 7156"/>
              <a:gd name="adj2" fmla="val 19327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a:t>
            </a:r>
            <a:r>
              <a:rPr lang="hu-HU" sz="2400" dirty="0" err="1" smtClean="0">
                <a:solidFill>
                  <a:schemeClr val="bg1"/>
                </a:solidFill>
              </a:rPr>
              <a:t>Desktop</a:t>
            </a:r>
            <a:r>
              <a:rPr lang="hu-HU" sz="2400" dirty="0" smtClean="0">
                <a:solidFill>
                  <a:schemeClr val="bg1"/>
                </a:solidFill>
              </a:rPr>
              <a:t> virtualizáció”</a:t>
            </a:r>
          </a:p>
        </p:txBody>
      </p:sp>
      <p:pic>
        <p:nvPicPr>
          <p:cNvPr id="19" name="Picture 2" descr="C:\Documents and Settings\xmi\Local Settings\Temporary Internet Files\Content.IE5\W1U3W5UZ\MCj03256620000[1].wmf"/>
          <p:cNvPicPr>
            <a:picLocks noChangeAspect="1" noChangeArrowheads="1"/>
          </p:cNvPicPr>
          <p:nvPr/>
        </p:nvPicPr>
        <p:blipFill>
          <a:blip r:embed="rId3" cstate="print"/>
          <a:srcRect/>
          <a:stretch>
            <a:fillRect/>
          </a:stretch>
        </p:blipFill>
        <p:spPr bwMode="auto">
          <a:xfrm rot="3332781">
            <a:off x="3619211" y="3846199"/>
            <a:ext cx="777414" cy="87078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Platform virtualizáció</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Amikor a „virtualizáció” </a:t>
            </a:r>
            <a:r>
              <a:rPr lang="hu-HU" dirty="0" err="1" smtClean="0"/>
              <a:t>buzzword</a:t>
            </a:r>
            <a:r>
              <a:rPr lang="hu-HU" dirty="0" smtClean="0"/>
              <a:t> elhangzik leggyakrabban erről van szó</a:t>
            </a:r>
          </a:p>
          <a:p>
            <a:pPr lvl="1"/>
            <a:r>
              <a:rPr lang="hu-HU" i="1" dirty="0" smtClean="0"/>
              <a:t>„Szerver virtualizáció”</a:t>
            </a:r>
            <a:r>
              <a:rPr lang="hu-HU" dirty="0" smtClean="0"/>
              <a:t>, </a:t>
            </a:r>
            <a:r>
              <a:rPr lang="hu-HU" i="1" dirty="0" smtClean="0"/>
              <a:t>„Hardver virtualizáció”, „Számítógép virtualizáció” </a:t>
            </a:r>
            <a:r>
              <a:rPr lang="hu-HU" dirty="0" smtClean="0"/>
              <a:t>szinonim fogalmak</a:t>
            </a:r>
          </a:p>
          <a:p>
            <a:pPr lvl="1"/>
            <a:r>
              <a:rPr lang="hu-HU" dirty="0" smtClean="0"/>
              <a:t>De nem összekeverendő a </a:t>
            </a:r>
            <a:r>
              <a:rPr lang="hu-HU" i="1" dirty="0" smtClean="0"/>
              <a:t>„hardver</a:t>
            </a:r>
            <a:r>
              <a:rPr lang="hu-HU" i="1" u="sng" dirty="0" smtClean="0"/>
              <a:t>es</a:t>
            </a:r>
            <a:r>
              <a:rPr lang="hu-HU" i="1" dirty="0" smtClean="0"/>
              <a:t>” </a:t>
            </a:r>
            <a:r>
              <a:rPr lang="hu-HU" dirty="0" err="1" smtClean="0"/>
              <a:t>virtualizációval</a:t>
            </a:r>
            <a:r>
              <a:rPr lang="hu-HU" dirty="0" smtClean="0"/>
              <a:t>!</a:t>
            </a:r>
          </a:p>
          <a:p>
            <a:r>
              <a:rPr lang="hu-HU" dirty="0" smtClean="0"/>
              <a:t>Cél: megosztani a hardver erőforrásokat:</a:t>
            </a:r>
          </a:p>
          <a:p>
            <a:pPr lvl="1"/>
            <a:r>
              <a:rPr lang="hu-HU" dirty="0" smtClean="0"/>
              <a:t>Nem végzünk finomítást, az eredeti(</a:t>
            </a:r>
            <a:r>
              <a:rPr lang="hu-HU" dirty="0" err="1" smtClean="0"/>
              <a:t>hez</a:t>
            </a:r>
            <a:r>
              <a:rPr lang="hu-HU" dirty="0" smtClean="0"/>
              <a:t> hasonló) interfészen maradnak elérhetőek (</a:t>
            </a:r>
            <a:r>
              <a:rPr lang="hu-HU" i="1" dirty="0" err="1" smtClean="0"/>
              <a:t>exokernel</a:t>
            </a:r>
            <a:r>
              <a:rPr lang="hu-HU" dirty="0" err="1" smtClean="0"/>
              <a:t>nek</a:t>
            </a:r>
            <a:r>
              <a:rPr lang="hu-HU" dirty="0" smtClean="0"/>
              <a:t> hívják azt, ami ilyet csinál)</a:t>
            </a:r>
          </a:p>
          <a:p>
            <a:pPr lvl="1"/>
            <a:r>
              <a:rPr lang="hu-HU" dirty="0" smtClean="0"/>
              <a:t>Izolált környezeteket („</a:t>
            </a:r>
            <a:r>
              <a:rPr lang="hu-HU" dirty="0" err="1" smtClean="0"/>
              <a:t>sandbox</a:t>
            </a:r>
            <a:r>
              <a:rPr lang="hu-HU" dirty="0" smtClean="0"/>
              <a:t>”) biztosítunk</a:t>
            </a:r>
          </a:p>
          <a:p>
            <a:r>
              <a:rPr lang="hu-HU" dirty="0" smtClean="0"/>
              <a:t>Célok gyakorlatiasabban megfogalmazva:</a:t>
            </a:r>
          </a:p>
          <a:p>
            <a:pPr lvl="1"/>
            <a:r>
              <a:rPr lang="hu-HU" dirty="0" smtClean="0"/>
              <a:t>Több operációs rendszer példányt futtatni egyazon gépen</a:t>
            </a:r>
            <a:endParaRPr 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Platform virtualizáció</a:t>
            </a:r>
            <a:endParaRPr lang="hu-HU" dirty="0"/>
          </a:p>
        </p:txBody>
      </p:sp>
      <p:sp>
        <p:nvSpPr>
          <p:cNvPr id="3" name="Tartalom helye 2"/>
          <p:cNvSpPr>
            <a:spLocks noGrp="1"/>
          </p:cNvSpPr>
          <p:nvPr>
            <p:ph idx="1"/>
          </p:nvPr>
        </p:nvSpPr>
        <p:spPr/>
        <p:txBody>
          <a:bodyPr/>
          <a:lstStyle/>
          <a:p>
            <a:r>
              <a:rPr lang="hu-HU" dirty="0" smtClean="0"/>
              <a:t>Miért lesz ez jó nekünk?</a:t>
            </a:r>
          </a:p>
          <a:p>
            <a:pPr lvl="1"/>
            <a:r>
              <a:rPr lang="hu-HU" dirty="0" smtClean="0"/>
              <a:t>Tesztrendszer kiépítése</a:t>
            </a:r>
          </a:p>
          <a:p>
            <a:pPr lvl="1"/>
            <a:r>
              <a:rPr lang="hu-HU" dirty="0" smtClean="0"/>
              <a:t>HW konszolidáció</a:t>
            </a:r>
          </a:p>
          <a:p>
            <a:pPr lvl="1"/>
            <a:r>
              <a:rPr lang="hu-HU" dirty="0" smtClean="0"/>
              <a:t>Régi rendszerek (</a:t>
            </a:r>
            <a:r>
              <a:rPr lang="hu-HU" dirty="0" err="1" smtClean="0"/>
              <a:t>legacy</a:t>
            </a:r>
            <a:r>
              <a:rPr lang="hu-HU" dirty="0" smtClean="0"/>
              <a:t> </a:t>
            </a:r>
            <a:r>
              <a:rPr lang="hu-HU" dirty="0" err="1" smtClean="0"/>
              <a:t>systems</a:t>
            </a:r>
            <a:r>
              <a:rPr lang="hu-HU" dirty="0" smtClean="0"/>
              <a:t>)</a:t>
            </a:r>
          </a:p>
          <a:p>
            <a:pPr lvl="1"/>
            <a:r>
              <a:rPr lang="hu-HU" dirty="0" err="1" smtClean="0"/>
              <a:t>On-demand</a:t>
            </a:r>
            <a:r>
              <a:rPr lang="hu-HU" dirty="0" smtClean="0"/>
              <a:t> architektúra</a:t>
            </a:r>
          </a:p>
          <a:p>
            <a:pPr lvl="1"/>
            <a:r>
              <a:rPr lang="hu-HU" dirty="0" smtClean="0"/>
              <a:t>Rendelkezésre állás, katasztrófa védelem</a:t>
            </a:r>
          </a:p>
          <a:p>
            <a:pPr lvl="1"/>
            <a:r>
              <a:rPr lang="hu-HU" dirty="0" smtClean="0"/>
              <a:t>Hordozható alkalmazások</a:t>
            </a:r>
          </a:p>
          <a:p>
            <a:pPr lvl="1"/>
            <a:r>
              <a:rPr lang="hu-HU" dirty="0" smtClean="0"/>
              <a:t>…</a:t>
            </a:r>
          </a:p>
          <a:p>
            <a:endParaRPr lang="hu-H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Platform virtualizáció</a:t>
            </a:r>
            <a:endParaRPr lang="hu-HU" dirty="0"/>
          </a:p>
        </p:txBody>
      </p:sp>
      <p:sp>
        <p:nvSpPr>
          <p:cNvPr id="3" name="Tartalom helye 2"/>
          <p:cNvSpPr>
            <a:spLocks noGrp="1"/>
          </p:cNvSpPr>
          <p:nvPr>
            <p:ph idx="1"/>
          </p:nvPr>
        </p:nvSpPr>
        <p:spPr>
          <a:xfrm>
            <a:off x="142844" y="785794"/>
            <a:ext cx="4214842" cy="714379"/>
          </a:xfrm>
        </p:spPr>
        <p:txBody>
          <a:bodyPr>
            <a:normAutofit/>
          </a:bodyPr>
          <a:lstStyle/>
          <a:p>
            <a:r>
              <a:rPr lang="hu-HU" dirty="0" smtClean="0"/>
              <a:t>Kétféle megközelítés:</a:t>
            </a:r>
            <a:endParaRPr lang="hu-HU" dirty="0"/>
          </a:p>
        </p:txBody>
      </p:sp>
      <p:sp>
        <p:nvSpPr>
          <p:cNvPr id="4" name="Téglalap 3"/>
          <p:cNvSpPr/>
          <p:nvPr/>
        </p:nvSpPr>
        <p:spPr>
          <a:xfrm>
            <a:off x="571472" y="3571876"/>
            <a:ext cx="3429024"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571472" y="2857496"/>
            <a:ext cx="3429024"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r>
              <a:rPr lang="hu-HU" sz="2400" dirty="0" err="1" smtClean="0">
                <a:solidFill>
                  <a:schemeClr val="bg1"/>
                </a:solidFill>
              </a:rPr>
              <a:t>Oprendszer</a:t>
            </a:r>
            <a:endParaRPr lang="hu-HU" sz="2400" dirty="0" smtClean="0">
              <a:solidFill>
                <a:schemeClr val="bg1"/>
              </a:solidFill>
            </a:endParaRPr>
          </a:p>
        </p:txBody>
      </p:sp>
      <p:sp>
        <p:nvSpPr>
          <p:cNvPr id="6" name="Téglalap 5"/>
          <p:cNvSpPr/>
          <p:nvPr/>
        </p:nvSpPr>
        <p:spPr>
          <a:xfrm>
            <a:off x="2214546" y="2857496"/>
            <a:ext cx="1785950" cy="42862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Virt</a:t>
            </a:r>
            <a:r>
              <a:rPr lang="hu-HU" sz="2400" dirty="0" smtClean="0">
                <a:solidFill>
                  <a:schemeClr val="bg1"/>
                </a:solidFill>
              </a:rPr>
              <a:t>. szoftver</a:t>
            </a:r>
          </a:p>
        </p:txBody>
      </p:sp>
      <p:sp>
        <p:nvSpPr>
          <p:cNvPr id="9" name="Téglalap 8"/>
          <p:cNvSpPr/>
          <p:nvPr/>
        </p:nvSpPr>
        <p:spPr>
          <a:xfrm>
            <a:off x="571472" y="2143116"/>
            <a:ext cx="157163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App</a:t>
            </a:r>
            <a:r>
              <a:rPr lang="hu-HU" sz="2400" dirty="0" smtClean="0">
                <a:solidFill>
                  <a:schemeClr val="bg1"/>
                </a:solidFill>
              </a:rPr>
              <a:t>.</a:t>
            </a:r>
          </a:p>
        </p:txBody>
      </p:sp>
      <p:sp>
        <p:nvSpPr>
          <p:cNvPr id="10" name="Téglalap 9"/>
          <p:cNvSpPr/>
          <p:nvPr/>
        </p:nvSpPr>
        <p:spPr>
          <a:xfrm>
            <a:off x="2214546" y="214311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OS</a:t>
            </a:r>
          </a:p>
        </p:txBody>
      </p:sp>
      <p:sp>
        <p:nvSpPr>
          <p:cNvPr id="11" name="Téglalap 10"/>
          <p:cNvSpPr/>
          <p:nvPr/>
        </p:nvSpPr>
        <p:spPr>
          <a:xfrm>
            <a:off x="3143240" y="214311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OS</a:t>
            </a:r>
          </a:p>
        </p:txBody>
      </p:sp>
      <p:sp>
        <p:nvSpPr>
          <p:cNvPr id="12" name="Téglalap 11"/>
          <p:cNvSpPr/>
          <p:nvPr/>
        </p:nvSpPr>
        <p:spPr>
          <a:xfrm>
            <a:off x="2214546" y="142873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App</a:t>
            </a:r>
            <a:r>
              <a:rPr lang="hu-HU" sz="2400" dirty="0" smtClean="0">
                <a:solidFill>
                  <a:schemeClr val="bg1"/>
                </a:solidFill>
              </a:rPr>
              <a:t>.</a:t>
            </a:r>
          </a:p>
        </p:txBody>
      </p:sp>
      <p:sp>
        <p:nvSpPr>
          <p:cNvPr id="13" name="Téglalap 12"/>
          <p:cNvSpPr/>
          <p:nvPr/>
        </p:nvSpPr>
        <p:spPr>
          <a:xfrm>
            <a:off x="3143240" y="142873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App</a:t>
            </a:r>
            <a:r>
              <a:rPr lang="hu-HU" sz="2400" dirty="0" smtClean="0">
                <a:solidFill>
                  <a:schemeClr val="bg1"/>
                </a:solidFill>
              </a:rPr>
              <a:t>.</a:t>
            </a:r>
          </a:p>
        </p:txBody>
      </p:sp>
      <p:sp>
        <p:nvSpPr>
          <p:cNvPr id="14" name="Téglalap 13"/>
          <p:cNvSpPr/>
          <p:nvPr/>
        </p:nvSpPr>
        <p:spPr>
          <a:xfrm>
            <a:off x="4857752" y="3571876"/>
            <a:ext cx="3429024"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15" name="Téglalap 14"/>
          <p:cNvSpPr/>
          <p:nvPr/>
        </p:nvSpPr>
        <p:spPr>
          <a:xfrm>
            <a:off x="4857752" y="2857496"/>
            <a:ext cx="3429024"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Virt</a:t>
            </a:r>
            <a:r>
              <a:rPr lang="hu-HU" sz="2400" dirty="0" smtClean="0">
                <a:solidFill>
                  <a:schemeClr val="bg1"/>
                </a:solidFill>
              </a:rPr>
              <a:t>. szoftver</a:t>
            </a:r>
          </a:p>
        </p:txBody>
      </p:sp>
      <p:sp>
        <p:nvSpPr>
          <p:cNvPr id="17" name="Téglalap 16"/>
          <p:cNvSpPr/>
          <p:nvPr/>
        </p:nvSpPr>
        <p:spPr>
          <a:xfrm>
            <a:off x="4857752" y="2143116"/>
            <a:ext cx="157163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dirty="0" smtClean="0">
                <a:solidFill>
                  <a:schemeClr val="bg1"/>
                </a:solidFill>
              </a:rPr>
              <a:t>Menedzsment OS</a:t>
            </a:r>
          </a:p>
        </p:txBody>
      </p:sp>
      <p:sp>
        <p:nvSpPr>
          <p:cNvPr id="18" name="Téglalap 17"/>
          <p:cNvSpPr/>
          <p:nvPr/>
        </p:nvSpPr>
        <p:spPr>
          <a:xfrm>
            <a:off x="4857752" y="1428736"/>
            <a:ext cx="157163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dirty="0" smtClean="0">
                <a:solidFill>
                  <a:schemeClr val="bg1"/>
                </a:solidFill>
              </a:rPr>
              <a:t>Menedzsment </a:t>
            </a:r>
            <a:r>
              <a:rPr lang="hu-HU" dirty="0" err="1" smtClean="0">
                <a:solidFill>
                  <a:schemeClr val="bg1"/>
                </a:solidFill>
              </a:rPr>
              <a:t>App</a:t>
            </a:r>
            <a:r>
              <a:rPr lang="hu-HU" dirty="0" smtClean="0">
                <a:solidFill>
                  <a:schemeClr val="bg1"/>
                </a:solidFill>
              </a:rPr>
              <a:t>.</a:t>
            </a:r>
          </a:p>
        </p:txBody>
      </p:sp>
      <p:sp>
        <p:nvSpPr>
          <p:cNvPr id="19" name="Téglalap 18"/>
          <p:cNvSpPr/>
          <p:nvPr/>
        </p:nvSpPr>
        <p:spPr>
          <a:xfrm>
            <a:off x="6500826" y="214311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OS</a:t>
            </a:r>
          </a:p>
        </p:txBody>
      </p:sp>
      <p:sp>
        <p:nvSpPr>
          <p:cNvPr id="20" name="Téglalap 19"/>
          <p:cNvSpPr/>
          <p:nvPr/>
        </p:nvSpPr>
        <p:spPr>
          <a:xfrm>
            <a:off x="7429520" y="214311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OS</a:t>
            </a:r>
          </a:p>
        </p:txBody>
      </p:sp>
      <p:sp>
        <p:nvSpPr>
          <p:cNvPr id="21" name="Téglalap 20"/>
          <p:cNvSpPr/>
          <p:nvPr/>
        </p:nvSpPr>
        <p:spPr>
          <a:xfrm>
            <a:off x="6500826" y="142873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App</a:t>
            </a:r>
            <a:r>
              <a:rPr lang="hu-HU" sz="2400" dirty="0" smtClean="0">
                <a:solidFill>
                  <a:schemeClr val="bg1"/>
                </a:solidFill>
              </a:rPr>
              <a:t>.</a:t>
            </a:r>
          </a:p>
        </p:txBody>
      </p:sp>
      <p:sp>
        <p:nvSpPr>
          <p:cNvPr id="22" name="Téglalap 21"/>
          <p:cNvSpPr/>
          <p:nvPr/>
        </p:nvSpPr>
        <p:spPr>
          <a:xfrm>
            <a:off x="7429520" y="1428736"/>
            <a:ext cx="857256"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App</a:t>
            </a:r>
            <a:r>
              <a:rPr lang="hu-HU" sz="2400" dirty="0" smtClean="0">
                <a:solidFill>
                  <a:schemeClr val="bg1"/>
                </a:solidFill>
              </a:rPr>
              <a:t>.</a:t>
            </a:r>
          </a:p>
        </p:txBody>
      </p:sp>
      <p:sp>
        <p:nvSpPr>
          <p:cNvPr id="24" name="Szövegdoboz 23"/>
          <p:cNvSpPr txBox="1"/>
          <p:nvPr/>
        </p:nvSpPr>
        <p:spPr>
          <a:xfrm>
            <a:off x="1214414" y="4357694"/>
            <a:ext cx="2141998" cy="830997"/>
          </a:xfrm>
          <a:prstGeom prst="rect">
            <a:avLst/>
          </a:prstGeom>
          <a:noFill/>
        </p:spPr>
        <p:txBody>
          <a:bodyPr wrap="none" rtlCol="0">
            <a:spAutoFit/>
          </a:bodyPr>
          <a:lstStyle/>
          <a:p>
            <a:pPr algn="ctr"/>
            <a:r>
              <a:rPr lang="hu-HU" sz="2400" dirty="0" err="1" smtClean="0"/>
              <a:t>Hosted</a:t>
            </a:r>
            <a:r>
              <a:rPr lang="hu-HU" sz="2400" dirty="0" smtClean="0"/>
              <a:t> (Type2) </a:t>
            </a:r>
            <a:br>
              <a:rPr lang="hu-HU" sz="2400" dirty="0" smtClean="0"/>
            </a:br>
            <a:r>
              <a:rPr lang="hu-HU" sz="2400" dirty="0" smtClean="0"/>
              <a:t>virtualizáció</a:t>
            </a:r>
            <a:endParaRPr lang="hu-HU" sz="2400" dirty="0"/>
          </a:p>
        </p:txBody>
      </p:sp>
      <p:sp>
        <p:nvSpPr>
          <p:cNvPr id="25" name="Szövegdoboz 24"/>
          <p:cNvSpPr txBox="1"/>
          <p:nvPr/>
        </p:nvSpPr>
        <p:spPr>
          <a:xfrm>
            <a:off x="5286380" y="4357694"/>
            <a:ext cx="2636234" cy="830997"/>
          </a:xfrm>
          <a:prstGeom prst="rect">
            <a:avLst/>
          </a:prstGeom>
          <a:noFill/>
        </p:spPr>
        <p:txBody>
          <a:bodyPr wrap="none" rtlCol="0">
            <a:spAutoFit/>
          </a:bodyPr>
          <a:lstStyle/>
          <a:p>
            <a:pPr algn="ctr"/>
            <a:r>
              <a:rPr lang="hu-HU" sz="2400" dirty="0" err="1" smtClean="0"/>
              <a:t>Bare-metal</a:t>
            </a:r>
            <a:r>
              <a:rPr lang="hu-HU" sz="2400" dirty="0" smtClean="0"/>
              <a:t> (Type1) </a:t>
            </a:r>
            <a:br>
              <a:rPr lang="hu-HU" sz="2400" dirty="0" smtClean="0"/>
            </a:br>
            <a:r>
              <a:rPr lang="hu-HU" sz="2400" dirty="0" smtClean="0"/>
              <a:t>virtualizáció</a:t>
            </a:r>
            <a:endParaRPr lang="hu-HU" sz="2400" dirty="0"/>
          </a:p>
        </p:txBody>
      </p:sp>
      <p:sp>
        <p:nvSpPr>
          <p:cNvPr id="26" name="Téglalap 25"/>
          <p:cNvSpPr/>
          <p:nvPr/>
        </p:nvSpPr>
        <p:spPr>
          <a:xfrm>
            <a:off x="571472" y="5143512"/>
            <a:ext cx="342902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dirty="0" smtClean="0">
                <a:solidFill>
                  <a:schemeClr val="bg1"/>
                </a:solidFill>
              </a:rPr>
              <a:t>Jellemzően </a:t>
            </a:r>
            <a:r>
              <a:rPr lang="hu-HU" dirty="0" err="1" smtClean="0">
                <a:solidFill>
                  <a:schemeClr val="bg1"/>
                </a:solidFill>
              </a:rPr>
              <a:t>desktop</a:t>
            </a:r>
            <a:r>
              <a:rPr lang="hu-HU" dirty="0" smtClean="0">
                <a:solidFill>
                  <a:schemeClr val="bg1"/>
                </a:solidFill>
              </a:rPr>
              <a:t> megoldások: </a:t>
            </a:r>
            <a:r>
              <a:rPr lang="hu-HU" dirty="0" err="1" smtClean="0">
                <a:solidFill>
                  <a:schemeClr val="bg1"/>
                </a:solidFill>
              </a:rPr>
              <a:t>VMware</a:t>
            </a:r>
            <a:r>
              <a:rPr lang="hu-HU" dirty="0" smtClean="0">
                <a:solidFill>
                  <a:schemeClr val="bg1"/>
                </a:solidFill>
              </a:rPr>
              <a:t> Workstation, Server, </a:t>
            </a:r>
            <a:r>
              <a:rPr lang="hu-HU" dirty="0" err="1" smtClean="0">
                <a:solidFill>
                  <a:schemeClr val="bg1"/>
                </a:solidFill>
              </a:rPr>
              <a:t>Player</a:t>
            </a:r>
            <a:r>
              <a:rPr lang="hu-HU" dirty="0" smtClean="0">
                <a:solidFill>
                  <a:schemeClr val="bg1"/>
                </a:solidFill>
              </a:rPr>
              <a:t>, Sun </a:t>
            </a:r>
            <a:r>
              <a:rPr lang="hu-HU" dirty="0" err="1" smtClean="0">
                <a:solidFill>
                  <a:schemeClr val="bg1"/>
                </a:solidFill>
              </a:rPr>
              <a:t>VirtualBox</a:t>
            </a:r>
            <a:r>
              <a:rPr lang="hu-HU" dirty="0" smtClean="0">
                <a:solidFill>
                  <a:schemeClr val="bg1"/>
                </a:solidFill>
              </a:rPr>
              <a:t>,</a:t>
            </a:r>
            <a:br>
              <a:rPr lang="hu-HU" dirty="0" smtClean="0">
                <a:solidFill>
                  <a:schemeClr val="bg1"/>
                </a:solidFill>
              </a:rPr>
            </a:br>
            <a:r>
              <a:rPr lang="hu-HU" dirty="0" smtClean="0">
                <a:solidFill>
                  <a:schemeClr val="bg1"/>
                </a:solidFill>
              </a:rPr>
              <a:t>MS </a:t>
            </a:r>
            <a:r>
              <a:rPr lang="hu-HU" dirty="0" err="1" smtClean="0">
                <a:solidFill>
                  <a:schemeClr val="bg1"/>
                </a:solidFill>
              </a:rPr>
              <a:t>VirtualPC</a:t>
            </a:r>
            <a:r>
              <a:rPr lang="hu-HU" dirty="0" smtClean="0">
                <a:solidFill>
                  <a:schemeClr val="bg1"/>
                </a:solidFill>
              </a:rPr>
              <a:t>, KVM, UML</a:t>
            </a:r>
          </a:p>
        </p:txBody>
      </p:sp>
      <p:sp>
        <p:nvSpPr>
          <p:cNvPr id="27" name="Téglalap 26"/>
          <p:cNvSpPr/>
          <p:nvPr/>
        </p:nvSpPr>
        <p:spPr>
          <a:xfrm>
            <a:off x="4786314" y="5143512"/>
            <a:ext cx="3429024" cy="1143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dirty="0" smtClean="0">
                <a:solidFill>
                  <a:schemeClr val="bg1"/>
                </a:solidFill>
              </a:rPr>
              <a:t>Jellemzően szerver megoldások: </a:t>
            </a:r>
            <a:r>
              <a:rPr lang="hu-HU" dirty="0" err="1" smtClean="0">
                <a:solidFill>
                  <a:schemeClr val="bg1"/>
                </a:solidFill>
              </a:rPr>
              <a:t>VMware</a:t>
            </a:r>
            <a:r>
              <a:rPr lang="hu-HU" dirty="0" smtClean="0">
                <a:solidFill>
                  <a:schemeClr val="bg1"/>
                </a:solidFill>
              </a:rPr>
              <a:t> ESX Server, </a:t>
            </a:r>
            <a:r>
              <a:rPr lang="hu-HU" dirty="0" err="1" smtClean="0">
                <a:solidFill>
                  <a:schemeClr val="bg1"/>
                </a:solidFill>
              </a:rPr>
              <a:t>Xen</a:t>
            </a:r>
            <a:r>
              <a:rPr lang="hu-HU" dirty="0" smtClean="0">
                <a:solidFill>
                  <a:schemeClr val="bg1"/>
                </a:solidFill>
              </a:rPr>
              <a:t> </a:t>
            </a:r>
            <a:r>
              <a:rPr lang="hu-HU" dirty="0" err="1" smtClean="0">
                <a:solidFill>
                  <a:schemeClr val="bg1"/>
                </a:solidFill>
              </a:rPr>
              <a:t>Enterprise</a:t>
            </a:r>
            <a:r>
              <a:rPr lang="hu-HU" dirty="0" smtClean="0">
                <a:solidFill>
                  <a:schemeClr val="bg1"/>
                </a:solidFill>
              </a:rPr>
              <a:t>, MS </a:t>
            </a:r>
            <a:r>
              <a:rPr lang="hu-HU" dirty="0" err="1" smtClean="0">
                <a:solidFill>
                  <a:schemeClr val="bg1"/>
                </a:solidFill>
              </a:rPr>
              <a:t>Hyper-V</a:t>
            </a:r>
            <a:endParaRPr lang="hu-HU" dirty="0" smtClean="0">
              <a:solidFill>
                <a:schemeClr val="bg1"/>
              </a:solidFill>
            </a:endParaRPr>
          </a:p>
        </p:txBody>
      </p:sp>
      <p:sp>
        <p:nvSpPr>
          <p:cNvPr id="28" name="Téglalap 27"/>
          <p:cNvSpPr/>
          <p:nvPr/>
        </p:nvSpPr>
        <p:spPr>
          <a:xfrm>
            <a:off x="428596" y="2786058"/>
            <a:ext cx="3714776" cy="1500198"/>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9" name="Téglalap 28"/>
          <p:cNvSpPr/>
          <p:nvPr/>
        </p:nvSpPr>
        <p:spPr>
          <a:xfrm>
            <a:off x="4714876" y="2786058"/>
            <a:ext cx="3714776" cy="1500198"/>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30" name="Szövegdoboz 29"/>
          <p:cNvSpPr txBox="1"/>
          <p:nvPr/>
        </p:nvSpPr>
        <p:spPr>
          <a:xfrm>
            <a:off x="4000496" y="4357694"/>
            <a:ext cx="870238" cy="461665"/>
          </a:xfrm>
          <a:prstGeom prst="rect">
            <a:avLst/>
          </a:prstGeom>
          <a:noFill/>
        </p:spPr>
        <p:txBody>
          <a:bodyPr wrap="none" rtlCol="0">
            <a:spAutoFit/>
          </a:bodyPr>
          <a:lstStyle/>
          <a:p>
            <a:r>
              <a:rPr lang="hu-HU" sz="2400" dirty="0" smtClean="0">
                <a:solidFill>
                  <a:srgbClr val="FF0000"/>
                </a:solidFill>
              </a:rPr>
              <a:t>HOST</a:t>
            </a:r>
            <a:endParaRPr lang="hu-HU" sz="2400" dirty="0">
              <a:solidFill>
                <a:srgbClr val="FF0000"/>
              </a:solidFill>
            </a:endParaRPr>
          </a:p>
        </p:txBody>
      </p:sp>
      <p:sp>
        <p:nvSpPr>
          <p:cNvPr id="31" name="Téglalap 30"/>
          <p:cNvSpPr/>
          <p:nvPr/>
        </p:nvSpPr>
        <p:spPr>
          <a:xfrm>
            <a:off x="2143108" y="1357298"/>
            <a:ext cx="1000132" cy="1571636"/>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b="1" dirty="0" smtClean="0">
              <a:solidFill>
                <a:schemeClr val="bg1"/>
              </a:solidFill>
            </a:endParaRPr>
          </a:p>
        </p:txBody>
      </p:sp>
      <p:sp>
        <p:nvSpPr>
          <p:cNvPr id="32" name="Téglalap 31"/>
          <p:cNvSpPr/>
          <p:nvPr/>
        </p:nvSpPr>
        <p:spPr>
          <a:xfrm>
            <a:off x="3071802" y="1357298"/>
            <a:ext cx="1000132" cy="1571636"/>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b="1" dirty="0" smtClean="0">
              <a:solidFill>
                <a:schemeClr val="bg1"/>
              </a:solidFill>
            </a:endParaRPr>
          </a:p>
        </p:txBody>
      </p:sp>
      <p:sp>
        <p:nvSpPr>
          <p:cNvPr id="33" name="Téglalap 32"/>
          <p:cNvSpPr/>
          <p:nvPr/>
        </p:nvSpPr>
        <p:spPr>
          <a:xfrm>
            <a:off x="6429388" y="1357298"/>
            <a:ext cx="928694" cy="1571636"/>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b="1" dirty="0" smtClean="0">
              <a:solidFill>
                <a:schemeClr val="bg1"/>
              </a:solidFill>
            </a:endParaRPr>
          </a:p>
        </p:txBody>
      </p:sp>
      <p:sp>
        <p:nvSpPr>
          <p:cNvPr id="34" name="Téglalap 33"/>
          <p:cNvSpPr/>
          <p:nvPr/>
        </p:nvSpPr>
        <p:spPr>
          <a:xfrm>
            <a:off x="7429520" y="1357298"/>
            <a:ext cx="928694" cy="1571636"/>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b="1" dirty="0" smtClean="0">
              <a:solidFill>
                <a:schemeClr val="bg1"/>
              </a:solidFill>
            </a:endParaRPr>
          </a:p>
        </p:txBody>
      </p:sp>
      <p:sp>
        <p:nvSpPr>
          <p:cNvPr id="35" name="Szövegdoboz 34"/>
          <p:cNvSpPr txBox="1"/>
          <p:nvPr/>
        </p:nvSpPr>
        <p:spPr>
          <a:xfrm>
            <a:off x="4143372" y="1071546"/>
            <a:ext cx="1013098" cy="461665"/>
          </a:xfrm>
          <a:prstGeom prst="rect">
            <a:avLst/>
          </a:prstGeom>
          <a:noFill/>
        </p:spPr>
        <p:txBody>
          <a:bodyPr wrap="none" rtlCol="0">
            <a:spAutoFit/>
          </a:bodyPr>
          <a:lstStyle/>
          <a:p>
            <a:r>
              <a:rPr lang="hu-HU" sz="2400" dirty="0" smtClean="0">
                <a:solidFill>
                  <a:srgbClr val="FF0000"/>
                </a:solidFill>
              </a:rPr>
              <a:t>GUEST</a:t>
            </a:r>
            <a:endParaRPr lang="hu-HU" sz="2400" dirty="0">
              <a:solidFill>
                <a:srgbClr val="FF0000"/>
              </a:solidFill>
            </a:endParaRPr>
          </a:p>
        </p:txBody>
      </p:sp>
      <p:sp>
        <p:nvSpPr>
          <p:cNvPr id="37" name="Lekerekített téglalap feliratnak 36"/>
          <p:cNvSpPr/>
          <p:nvPr/>
        </p:nvSpPr>
        <p:spPr>
          <a:xfrm>
            <a:off x="2786050" y="3786190"/>
            <a:ext cx="4429156" cy="1500198"/>
          </a:xfrm>
          <a:prstGeom prst="wedgeRoundRectCallout">
            <a:avLst>
              <a:gd name="adj1" fmla="val 18374"/>
              <a:gd name="adj2" fmla="val -7403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Neve:</a:t>
            </a:r>
          </a:p>
          <a:p>
            <a:pPr algn="ctr"/>
            <a:r>
              <a:rPr lang="hu-HU" sz="2400" dirty="0" smtClean="0">
                <a:solidFill>
                  <a:schemeClr val="bg1"/>
                </a:solidFill>
              </a:rPr>
              <a:t>VMM – </a:t>
            </a:r>
            <a:r>
              <a:rPr lang="hu-HU" sz="2400" dirty="0" err="1" smtClean="0">
                <a:solidFill>
                  <a:schemeClr val="bg1"/>
                </a:solidFill>
              </a:rPr>
              <a:t>Virtual</a:t>
            </a:r>
            <a:r>
              <a:rPr lang="hu-HU" sz="2400" dirty="0" smtClean="0">
                <a:solidFill>
                  <a:schemeClr val="bg1"/>
                </a:solidFill>
              </a:rPr>
              <a:t> </a:t>
            </a:r>
            <a:r>
              <a:rPr lang="hu-HU" sz="2400" dirty="0" err="1" smtClean="0">
                <a:solidFill>
                  <a:schemeClr val="bg1"/>
                </a:solidFill>
              </a:rPr>
              <a:t>Machine</a:t>
            </a:r>
            <a:r>
              <a:rPr lang="hu-HU" sz="2400" dirty="0" smtClean="0">
                <a:solidFill>
                  <a:schemeClr val="bg1"/>
                </a:solidFill>
              </a:rPr>
              <a:t> Monitor</a:t>
            </a:r>
          </a:p>
          <a:p>
            <a:pPr algn="ctr"/>
            <a:r>
              <a:rPr lang="hu-HU" sz="2400" dirty="0" err="1" smtClean="0">
                <a:solidFill>
                  <a:schemeClr val="bg1"/>
                </a:solidFill>
              </a:rPr>
              <a:t>Hypervisor</a:t>
            </a:r>
            <a:endParaRPr lang="hu-HU" sz="2400" dirty="0" smtClean="0">
              <a:solidFill>
                <a:schemeClr val="bg1"/>
              </a:solidFill>
            </a:endParaRPr>
          </a:p>
        </p:txBody>
      </p:sp>
      <p:sp>
        <p:nvSpPr>
          <p:cNvPr id="38" name="Lekerekített téglalap feliratnak 37"/>
          <p:cNvSpPr/>
          <p:nvPr/>
        </p:nvSpPr>
        <p:spPr>
          <a:xfrm>
            <a:off x="2786050" y="3786190"/>
            <a:ext cx="4429156" cy="1500198"/>
          </a:xfrm>
          <a:prstGeom prst="wedgeRoundRectCallout">
            <a:avLst>
              <a:gd name="adj1" fmla="val -26770"/>
              <a:gd name="adj2" fmla="val -8378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Fő komponense:</a:t>
            </a:r>
          </a:p>
          <a:p>
            <a:pPr algn="ctr"/>
            <a:r>
              <a:rPr lang="hu-HU" sz="2400" dirty="0" smtClean="0">
                <a:solidFill>
                  <a:schemeClr val="bg1"/>
                </a:solidFill>
              </a:rPr>
              <a:t>VMM – </a:t>
            </a:r>
            <a:r>
              <a:rPr lang="hu-HU" sz="2400" dirty="0" err="1" smtClean="0">
                <a:solidFill>
                  <a:schemeClr val="bg1"/>
                </a:solidFill>
              </a:rPr>
              <a:t>Virtual</a:t>
            </a:r>
            <a:r>
              <a:rPr lang="hu-HU" sz="2400" dirty="0" smtClean="0">
                <a:solidFill>
                  <a:schemeClr val="bg1"/>
                </a:solidFill>
              </a:rPr>
              <a:t> </a:t>
            </a:r>
            <a:r>
              <a:rPr lang="hu-HU" sz="2400" dirty="0" err="1" smtClean="0">
                <a:solidFill>
                  <a:schemeClr val="bg1"/>
                </a:solidFill>
              </a:rPr>
              <a:t>Machine</a:t>
            </a:r>
            <a:r>
              <a:rPr lang="hu-HU" sz="2400" dirty="0" smtClean="0">
                <a:solidFill>
                  <a:schemeClr val="bg1"/>
                </a:solidFill>
              </a:rPr>
              <a:t> Monitor</a:t>
            </a:r>
          </a:p>
          <a:p>
            <a:pPr algn="ctr"/>
            <a:r>
              <a:rPr lang="hu-HU" sz="2400" dirty="0" smtClean="0">
                <a:solidFill>
                  <a:schemeClr val="bg1"/>
                </a:solidFill>
              </a:rPr>
              <a:t>vagy </a:t>
            </a:r>
            <a:r>
              <a:rPr lang="hu-HU" sz="2400" dirty="0" err="1" smtClean="0">
                <a:solidFill>
                  <a:schemeClr val="bg1"/>
                </a:solidFill>
              </a:rPr>
              <a:t>Hypervisor</a:t>
            </a:r>
            <a:endParaRPr lang="hu-HU" sz="24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28"/>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0"/>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31"/>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32"/>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35"/>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33"/>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34"/>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P spid="22" grpId="0" animBg="1"/>
      <p:bldP spid="24" grpId="0"/>
      <p:bldP spid="25" grpId="0"/>
      <p:bldP spid="26" grpId="0" animBg="1"/>
      <p:bldP spid="27" grpId="0" animBg="1"/>
      <p:bldP spid="28" grpId="0" animBg="1"/>
      <p:bldP spid="28" grpId="1" animBg="1"/>
      <p:bldP spid="29" grpId="0" animBg="1"/>
      <p:bldP spid="29" grpId="1" animBg="1"/>
      <p:bldP spid="30" grpId="0"/>
      <p:bldP spid="30" grpId="1"/>
      <p:bldP spid="31" grpId="0" animBg="1"/>
      <p:bldP spid="31" grpId="1" animBg="1"/>
      <p:bldP spid="32" grpId="0" animBg="1"/>
      <p:bldP spid="32" grpId="1" animBg="1"/>
      <p:bldP spid="33" grpId="0" animBg="1"/>
      <p:bldP spid="33" grpId="1" animBg="1"/>
      <p:bldP spid="34" grpId="0" animBg="1"/>
      <p:bldP spid="34" grpId="1" animBg="1"/>
      <p:bldP spid="35" grpId="0"/>
      <p:bldP spid="35" grpId="1"/>
      <p:bldP spid="37" grpId="0" animBg="1"/>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Platform virtualizáció</a:t>
            </a:r>
            <a:endParaRPr lang="hu-HU" dirty="0"/>
          </a:p>
        </p:txBody>
      </p:sp>
      <p:sp>
        <p:nvSpPr>
          <p:cNvPr id="3" name="Tartalom helye 2"/>
          <p:cNvSpPr>
            <a:spLocks noGrp="1"/>
          </p:cNvSpPr>
          <p:nvPr>
            <p:ph idx="1"/>
          </p:nvPr>
        </p:nvSpPr>
        <p:spPr/>
        <p:txBody>
          <a:bodyPr>
            <a:normAutofit/>
          </a:bodyPr>
          <a:lstStyle/>
          <a:p>
            <a:r>
              <a:rPr lang="hu-HU" dirty="0" smtClean="0"/>
              <a:t>Operációs rendszerekből érdemes átismételni</a:t>
            </a:r>
          </a:p>
          <a:p>
            <a:pPr lvl="1"/>
            <a:r>
              <a:rPr lang="hu-HU" dirty="0" smtClean="0"/>
              <a:t>Hogy is működik?</a:t>
            </a:r>
          </a:p>
          <a:p>
            <a:pPr lvl="2"/>
            <a:r>
              <a:rPr lang="hu-HU" dirty="0" smtClean="0"/>
              <a:t>Elfogás és emuláció elve</a:t>
            </a:r>
          </a:p>
          <a:p>
            <a:pPr lvl="1"/>
            <a:r>
              <a:rPr lang="hu-HU" dirty="0" smtClean="0"/>
              <a:t>Tiszta emuláció</a:t>
            </a:r>
          </a:p>
          <a:p>
            <a:pPr lvl="2"/>
            <a:r>
              <a:rPr lang="hu-HU" dirty="0" smtClean="0"/>
              <a:t>Miben különbözik a </a:t>
            </a:r>
            <a:r>
              <a:rPr lang="hu-HU" dirty="0" err="1" smtClean="0"/>
              <a:t>virtualizációtól</a:t>
            </a:r>
            <a:r>
              <a:rPr lang="hu-HU" dirty="0" smtClean="0"/>
              <a:t>, hol kerül elő a </a:t>
            </a:r>
            <a:r>
              <a:rPr lang="hu-HU" dirty="0" err="1" smtClean="0"/>
              <a:t>virtualizáción</a:t>
            </a:r>
            <a:r>
              <a:rPr lang="hu-HU" dirty="0" smtClean="0"/>
              <a:t> belül</a:t>
            </a:r>
          </a:p>
          <a:p>
            <a:pPr lvl="1"/>
            <a:r>
              <a:rPr lang="hu-HU" dirty="0" smtClean="0"/>
              <a:t>Virtualizáció (</a:t>
            </a:r>
            <a:r>
              <a:rPr lang="hu-HU" dirty="0" err="1" smtClean="0"/>
              <a:t>Popek</a:t>
            </a:r>
            <a:r>
              <a:rPr lang="hu-HU" dirty="0" smtClean="0"/>
              <a:t> &amp; Goldberg értelmezése szerint)</a:t>
            </a:r>
          </a:p>
          <a:p>
            <a:pPr lvl="2"/>
            <a:r>
              <a:rPr lang="hu-HU" dirty="0" smtClean="0"/>
              <a:t>Szoftveres virtualizáció (</a:t>
            </a:r>
            <a:r>
              <a:rPr lang="hu-HU" dirty="0" err="1" smtClean="0"/>
              <a:t>Trap</a:t>
            </a:r>
            <a:r>
              <a:rPr lang="hu-HU" dirty="0" smtClean="0"/>
              <a:t> and </a:t>
            </a:r>
            <a:r>
              <a:rPr lang="hu-HU" dirty="0" err="1" smtClean="0"/>
              <a:t>Emulate</a:t>
            </a:r>
            <a:r>
              <a:rPr lang="hu-HU" dirty="0" smtClean="0"/>
              <a:t> + bináris fordítás)</a:t>
            </a:r>
          </a:p>
          <a:p>
            <a:pPr lvl="2"/>
            <a:r>
              <a:rPr lang="hu-HU" dirty="0" err="1"/>
              <a:t>Paravirtualizáció</a:t>
            </a:r>
            <a:endParaRPr lang="hu-HU" dirty="0"/>
          </a:p>
          <a:p>
            <a:pPr lvl="2"/>
            <a:r>
              <a:rPr lang="hu-HU" dirty="0" smtClean="0"/>
              <a:t>Hardveres </a:t>
            </a:r>
            <a:r>
              <a:rPr lang="hu-HU" dirty="0" smtClean="0"/>
              <a:t>virtualizáció (</a:t>
            </a:r>
            <a:r>
              <a:rPr lang="hu-HU" dirty="0" err="1" smtClean="0"/>
              <a:t>Trap</a:t>
            </a:r>
            <a:r>
              <a:rPr lang="hu-HU" dirty="0" smtClean="0"/>
              <a:t> and </a:t>
            </a:r>
            <a:r>
              <a:rPr lang="hu-HU" dirty="0" err="1" smtClean="0"/>
              <a:t>Emulate</a:t>
            </a:r>
            <a:r>
              <a:rPr lang="hu-HU" dirty="0" smtClean="0"/>
              <a:t>, teljesen hardveres támogatással</a:t>
            </a:r>
            <a:r>
              <a:rPr lang="hu-HU" dirty="0" smtClean="0"/>
              <a:t>)</a:t>
            </a:r>
            <a:endParaRPr lang="hu-H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Platform virtualizáció </a:t>
            </a:r>
            <a:r>
              <a:rPr lang="hu-HU" dirty="0" err="1" smtClean="0"/>
              <a:t>desktopon</a:t>
            </a:r>
            <a:endParaRPr lang="hu-HU" dirty="0"/>
          </a:p>
        </p:txBody>
      </p:sp>
      <p:sp>
        <p:nvSpPr>
          <p:cNvPr id="3" name="Tartalom helye 2"/>
          <p:cNvSpPr>
            <a:spLocks noGrp="1"/>
          </p:cNvSpPr>
          <p:nvPr>
            <p:ph idx="1"/>
          </p:nvPr>
        </p:nvSpPr>
        <p:spPr/>
        <p:txBody>
          <a:bodyPr>
            <a:normAutofit lnSpcReduction="10000"/>
          </a:bodyPr>
          <a:lstStyle/>
          <a:p>
            <a:r>
              <a:rPr lang="hu-HU" dirty="0" smtClean="0"/>
              <a:t>HF kapcsán már találkoztunk vele</a:t>
            </a:r>
          </a:p>
          <a:p>
            <a:r>
              <a:rPr lang="hu-HU" dirty="0" smtClean="0"/>
              <a:t>Tipikus követelmények</a:t>
            </a:r>
          </a:p>
          <a:p>
            <a:pPr lvl="1"/>
            <a:r>
              <a:rPr lang="hu-HU" dirty="0" smtClean="0"/>
              <a:t>Egyszerűen telepíthető legyen meglévő operációs rendszerre</a:t>
            </a:r>
          </a:p>
          <a:p>
            <a:pPr lvl="1"/>
            <a:r>
              <a:rPr lang="hu-HU" dirty="0" smtClean="0"/>
              <a:t>Egyszerűen kezelhetőek legyenek a virtuális gépek (fájl szinten)</a:t>
            </a:r>
          </a:p>
          <a:p>
            <a:pPr lvl="1"/>
            <a:r>
              <a:rPr lang="hu-HU" dirty="0" smtClean="0"/>
              <a:t>Egyszerre jellemzően kevés virtuális gép fut</a:t>
            </a:r>
          </a:p>
          <a:p>
            <a:pPr lvl="1"/>
            <a:r>
              <a:rPr lang="hu-HU" dirty="0" smtClean="0"/>
              <a:t>Jó legyen az erőforrás-kiosztás (dinamikusan foglaljon CPU-t, memóriát, merevlemezt)</a:t>
            </a:r>
          </a:p>
          <a:p>
            <a:pPr lvl="1"/>
            <a:r>
              <a:rPr lang="hu-HU" dirty="0" smtClean="0"/>
              <a:t>Multimédia: jó grafikus teljesítmény, legyen hang stb.</a:t>
            </a:r>
          </a:p>
          <a:p>
            <a:pPr lvl="1"/>
            <a:r>
              <a:rPr lang="hu-HU" dirty="0" smtClean="0"/>
              <a:t>Könnyen lehessen adatot/perifériát megosztani a </a:t>
            </a:r>
            <a:r>
              <a:rPr lang="hu-HU" dirty="0" err="1" smtClean="0"/>
              <a:t>host</a:t>
            </a:r>
            <a:r>
              <a:rPr lang="hu-HU" dirty="0" smtClean="0"/>
              <a:t> és </a:t>
            </a:r>
            <a:r>
              <a:rPr lang="hu-HU" dirty="0" err="1" smtClean="0"/>
              <a:t>guest</a:t>
            </a:r>
            <a:r>
              <a:rPr lang="hu-HU" dirty="0" smtClean="0"/>
              <a:t> gép között</a:t>
            </a:r>
            <a:endParaRPr lang="hu-H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Speciális grafikus periféria igények</a:t>
            </a:r>
            <a:endParaRPr lang="hu-HU" dirty="0"/>
          </a:p>
        </p:txBody>
      </p:sp>
      <p:sp>
        <p:nvSpPr>
          <p:cNvPr id="3" name="Tartalom helye 2"/>
          <p:cNvSpPr>
            <a:spLocks noGrp="1"/>
          </p:cNvSpPr>
          <p:nvPr>
            <p:ph idx="1"/>
          </p:nvPr>
        </p:nvSpPr>
        <p:spPr>
          <a:xfrm>
            <a:off x="142844" y="857232"/>
            <a:ext cx="8786874" cy="5529321"/>
          </a:xfrm>
        </p:spPr>
        <p:txBody>
          <a:bodyPr>
            <a:normAutofit fontScale="92500" lnSpcReduction="10000"/>
          </a:bodyPr>
          <a:lstStyle/>
          <a:p>
            <a:r>
              <a:rPr lang="hu-HU" dirty="0" smtClean="0"/>
              <a:t>Egérrel ki tudjunk lépni a virtuális gép ablakának szélén</a:t>
            </a:r>
          </a:p>
          <a:p>
            <a:pPr lvl="1"/>
            <a:r>
              <a:rPr lang="hu-HU" dirty="0" smtClean="0"/>
              <a:t>Az egér egyenletes sebességgel mozogjon a </a:t>
            </a:r>
            <a:r>
              <a:rPr lang="hu-HU" dirty="0" err="1" smtClean="0"/>
              <a:t>hoszt</a:t>
            </a:r>
            <a:r>
              <a:rPr lang="hu-HU" dirty="0" smtClean="0"/>
              <a:t> és a vendég gép képernyőjén is</a:t>
            </a:r>
          </a:p>
          <a:p>
            <a:pPr lvl="1"/>
            <a:r>
              <a:rPr lang="hu-HU" dirty="0" err="1" smtClean="0"/>
              <a:t>Paravirtualizált</a:t>
            </a:r>
            <a:r>
              <a:rPr lang="hu-HU" dirty="0" smtClean="0"/>
              <a:t> egérmeghajtó (vagy </a:t>
            </a:r>
            <a:r>
              <a:rPr lang="hu-HU" dirty="0" err="1" smtClean="0"/>
              <a:t>tablet</a:t>
            </a:r>
            <a:r>
              <a:rPr lang="hu-HU" dirty="0" smtClean="0"/>
              <a:t> emuláció) kell hozzá, ami a </a:t>
            </a:r>
            <a:r>
              <a:rPr lang="hu-HU" dirty="0" err="1" smtClean="0"/>
              <a:t>hoszt</a:t>
            </a:r>
            <a:r>
              <a:rPr lang="hu-HU" dirty="0" smtClean="0"/>
              <a:t> abszolút </a:t>
            </a:r>
            <a:r>
              <a:rPr lang="hu-HU" dirty="0" err="1" smtClean="0"/>
              <a:t>x-y</a:t>
            </a:r>
            <a:r>
              <a:rPr lang="hu-HU" dirty="0" smtClean="0"/>
              <a:t> koordinátáit adja át, nem a relatív mozgást</a:t>
            </a:r>
          </a:p>
          <a:p>
            <a:r>
              <a:rPr lang="hu-HU" dirty="0" smtClean="0"/>
              <a:t>A grafikus kép legyen gyors, és kövesse az ablak méretét</a:t>
            </a:r>
          </a:p>
          <a:p>
            <a:pPr lvl="1"/>
            <a:r>
              <a:rPr lang="hu-HU" dirty="0" smtClean="0"/>
              <a:t>A grafikus megjelenítést célszerű </a:t>
            </a:r>
            <a:r>
              <a:rPr lang="hu-HU" dirty="0" err="1" smtClean="0"/>
              <a:t>hoszt-guest</a:t>
            </a:r>
            <a:r>
              <a:rPr lang="hu-HU" dirty="0" smtClean="0"/>
              <a:t> között osztott memóriaterülettel megoldani</a:t>
            </a:r>
          </a:p>
          <a:p>
            <a:pPr lvl="1"/>
            <a:r>
              <a:rPr lang="hu-HU" dirty="0" smtClean="0"/>
              <a:t>Kívülről érkező esemény az ablak átméreteződése</a:t>
            </a:r>
          </a:p>
          <a:p>
            <a:pPr lvl="1"/>
            <a:r>
              <a:rPr lang="hu-HU" dirty="0" smtClean="0"/>
              <a:t>Ez is </a:t>
            </a:r>
            <a:r>
              <a:rPr lang="hu-HU" dirty="0" err="1" smtClean="0"/>
              <a:t>paravirtualizált</a:t>
            </a:r>
            <a:r>
              <a:rPr lang="hu-HU" dirty="0" smtClean="0"/>
              <a:t> meghajtót kíván</a:t>
            </a:r>
          </a:p>
          <a:p>
            <a:pPr lvl="1">
              <a:buNone/>
            </a:pP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Motivációs példa</a:t>
            </a:r>
            <a:endParaRPr lang="hu-HU" dirty="0"/>
          </a:p>
        </p:txBody>
      </p:sp>
      <p:pic>
        <p:nvPicPr>
          <p:cNvPr id="6" name="Picture 3" descr="C:\Documents and Settings\xmi\Local Settings\Temporary Internet Files\Content.IE5\I92N4HEF\MCj04339410000[1].png"/>
          <p:cNvPicPr>
            <a:picLocks noChangeAspect="1" noChangeArrowheads="1"/>
          </p:cNvPicPr>
          <p:nvPr/>
        </p:nvPicPr>
        <p:blipFill>
          <a:blip r:embed="rId2" cstate="print"/>
          <a:srcRect/>
          <a:stretch>
            <a:fillRect/>
          </a:stretch>
        </p:blipFill>
        <p:spPr bwMode="auto">
          <a:xfrm>
            <a:off x="5715008" y="4071942"/>
            <a:ext cx="1714500" cy="1714500"/>
          </a:xfrm>
          <a:prstGeom prst="rect">
            <a:avLst/>
          </a:prstGeom>
          <a:noFill/>
        </p:spPr>
      </p:pic>
      <p:pic>
        <p:nvPicPr>
          <p:cNvPr id="7" name="Picture 2" descr="C:\Documents and Settings\xmi\Local Settings\Temporary Internet Files\Content.IE5\WD6BG5EB\MCj04348940000[1].png"/>
          <p:cNvPicPr>
            <a:picLocks noChangeAspect="1" noChangeArrowheads="1"/>
          </p:cNvPicPr>
          <p:nvPr/>
        </p:nvPicPr>
        <p:blipFill>
          <a:blip r:embed="rId3" cstate="print"/>
          <a:srcRect/>
          <a:stretch>
            <a:fillRect/>
          </a:stretch>
        </p:blipFill>
        <p:spPr bwMode="auto">
          <a:xfrm flipH="1">
            <a:off x="1214414" y="4214818"/>
            <a:ext cx="1393194" cy="1558636"/>
          </a:xfrm>
          <a:prstGeom prst="rect">
            <a:avLst/>
          </a:prstGeom>
          <a:noFill/>
        </p:spPr>
      </p:pic>
      <p:sp>
        <p:nvSpPr>
          <p:cNvPr id="9" name="Lekerekített téglalap feliratnak 8"/>
          <p:cNvSpPr/>
          <p:nvPr/>
        </p:nvSpPr>
        <p:spPr>
          <a:xfrm>
            <a:off x="4786314" y="1500174"/>
            <a:ext cx="3000396" cy="1785950"/>
          </a:xfrm>
          <a:prstGeom prst="wedgeRoundRectCallout">
            <a:avLst>
              <a:gd name="adj1" fmla="val -109"/>
              <a:gd name="adj2" fmla="val 12257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Új üzleti szolgáltatást akarok beindítani</a:t>
            </a:r>
          </a:p>
        </p:txBody>
      </p:sp>
      <p:sp>
        <p:nvSpPr>
          <p:cNvPr id="11" name="Lekerekített téglalap feliratnak 10"/>
          <p:cNvSpPr/>
          <p:nvPr/>
        </p:nvSpPr>
        <p:spPr>
          <a:xfrm>
            <a:off x="1214414" y="1500174"/>
            <a:ext cx="2928958" cy="1785950"/>
          </a:xfrm>
          <a:prstGeom prst="wedgeRoundRectCallout">
            <a:avLst>
              <a:gd name="adj1" fmla="val -21864"/>
              <a:gd name="adj2" fmla="val 11480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Vegyünk több vasat!</a:t>
            </a:r>
          </a:p>
        </p:txBody>
      </p:sp>
      <p:sp>
        <p:nvSpPr>
          <p:cNvPr id="12" name="Lekerekített téglalap feliratnak 11"/>
          <p:cNvSpPr/>
          <p:nvPr/>
        </p:nvSpPr>
        <p:spPr>
          <a:xfrm>
            <a:off x="2786050" y="3500438"/>
            <a:ext cx="2571768" cy="2357454"/>
          </a:xfrm>
          <a:prstGeom prst="wedgeRoundRectCallout">
            <a:avLst>
              <a:gd name="adj1" fmla="val 87888"/>
              <a:gd name="adj2" fmla="val 894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Biztos, hogy ez segít?</a:t>
            </a:r>
          </a:p>
          <a:p>
            <a:pPr algn="ctr"/>
            <a:r>
              <a:rPr lang="hu-HU" sz="2400" dirty="0" smtClean="0">
                <a:solidFill>
                  <a:schemeClr val="bg1"/>
                </a:solidFill>
              </a:rPr>
              <a:t>Biztos, hogy ez a költséghatékony megoldás?</a:t>
            </a:r>
          </a:p>
        </p:txBody>
      </p:sp>
      <p:sp>
        <p:nvSpPr>
          <p:cNvPr id="13" name="Tartalom helye 2"/>
          <p:cNvSpPr>
            <a:spLocks noGrp="1"/>
          </p:cNvSpPr>
          <p:nvPr>
            <p:ph idx="1"/>
          </p:nvPr>
        </p:nvSpPr>
        <p:spPr>
          <a:xfrm>
            <a:off x="142844" y="857232"/>
            <a:ext cx="8858312" cy="5529321"/>
          </a:xfrm>
        </p:spPr>
        <p:txBody>
          <a:bodyPr/>
          <a:lstStyle/>
          <a:p>
            <a:r>
              <a:rPr lang="hu-HU" dirty="0" smtClean="0"/>
              <a:t>Emlékszünk még?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Speciális grafikus periféria igények…</a:t>
            </a:r>
            <a:endParaRPr lang="hu-HU" dirty="0"/>
          </a:p>
        </p:txBody>
      </p:sp>
      <p:sp>
        <p:nvSpPr>
          <p:cNvPr id="3" name="Tartalom helye 2"/>
          <p:cNvSpPr>
            <a:spLocks noGrp="1"/>
          </p:cNvSpPr>
          <p:nvPr>
            <p:ph idx="1"/>
          </p:nvPr>
        </p:nvSpPr>
        <p:spPr/>
        <p:txBody>
          <a:bodyPr>
            <a:normAutofit fontScale="92500"/>
          </a:bodyPr>
          <a:lstStyle/>
          <a:p>
            <a:r>
              <a:rPr lang="hu-HU" dirty="0" smtClean="0"/>
              <a:t>A grafikus kép legyen gyors, és kövesse az ablak méretét…</a:t>
            </a:r>
          </a:p>
          <a:p>
            <a:pPr lvl="1"/>
            <a:r>
              <a:rPr lang="hu-HU" dirty="0" smtClean="0"/>
              <a:t>A </a:t>
            </a:r>
            <a:r>
              <a:rPr lang="hu-HU" dirty="0" err="1" smtClean="0"/>
              <a:t>VMware</a:t>
            </a:r>
            <a:r>
              <a:rPr lang="hu-HU" dirty="0" smtClean="0"/>
              <a:t> SVGA II de facto szabvány </a:t>
            </a:r>
            <a:r>
              <a:rPr lang="hu-HU" dirty="0" err="1" smtClean="0"/>
              <a:t>paravirtualizált</a:t>
            </a:r>
            <a:r>
              <a:rPr lang="hu-HU" dirty="0" smtClean="0"/>
              <a:t> grafikus meghajtó lett (</a:t>
            </a:r>
            <a:r>
              <a:rPr lang="hu-HU" dirty="0" err="1" smtClean="0"/>
              <a:t>VirtualBox</a:t>
            </a:r>
            <a:r>
              <a:rPr lang="hu-HU" dirty="0" smtClean="0"/>
              <a:t>, QEMU is ezt támogatja)</a:t>
            </a:r>
          </a:p>
          <a:p>
            <a:pPr lvl="1"/>
            <a:r>
              <a:rPr lang="hu-HU" dirty="0" err="1" smtClean="0"/>
              <a:t>Desktopon</a:t>
            </a:r>
            <a:r>
              <a:rPr lang="hu-HU" dirty="0" smtClean="0"/>
              <a:t> ritkán kell: távoli elérés támogatása (tipikusan VNC felett)</a:t>
            </a:r>
          </a:p>
          <a:p>
            <a:pPr lvl="1"/>
            <a:r>
              <a:rPr lang="hu-HU" dirty="0" smtClean="0"/>
              <a:t>Az ablakok „jöjjenek ki” a keretből </a:t>
            </a:r>
            <a:r>
              <a:rPr lang="hu-HU" dirty="0" smtClean="0">
                <a:sym typeface="Wingdings" pitchFamily="2" charset="2"/>
              </a:rPr>
              <a:t> </a:t>
            </a:r>
            <a:r>
              <a:rPr lang="hu-HU" i="1" dirty="0" smtClean="0">
                <a:sym typeface="Wingdings" pitchFamily="2" charset="2"/>
              </a:rPr>
              <a:t>(</a:t>
            </a:r>
            <a:r>
              <a:rPr lang="hu-HU" i="1" dirty="0" err="1" smtClean="0">
                <a:sym typeface="Wingdings" pitchFamily="2" charset="2"/>
              </a:rPr>
              <a:t>Seamless</a:t>
            </a:r>
            <a:r>
              <a:rPr lang="hu-HU" i="1" dirty="0" smtClean="0">
                <a:sym typeface="Wingdings" pitchFamily="2" charset="2"/>
              </a:rPr>
              <a:t> </a:t>
            </a:r>
            <a:r>
              <a:rPr lang="hu-HU" i="1" dirty="0" err="1" smtClean="0">
                <a:sym typeface="Wingdings" pitchFamily="2" charset="2"/>
              </a:rPr>
              <a:t>windowing</a:t>
            </a:r>
            <a:r>
              <a:rPr lang="hu-HU" i="1" dirty="0" smtClean="0">
                <a:sym typeface="Wingdings" pitchFamily="2" charset="2"/>
              </a:rPr>
              <a:t>)</a:t>
            </a:r>
          </a:p>
          <a:p>
            <a:pPr lvl="2"/>
            <a:r>
              <a:rPr lang="hu-HU" dirty="0" smtClean="0">
                <a:sym typeface="Wingdings" pitchFamily="2" charset="2"/>
              </a:rPr>
              <a:t>Nem triviális megoldani a </a:t>
            </a:r>
            <a:r>
              <a:rPr lang="hu-HU" dirty="0" err="1" smtClean="0">
                <a:sym typeface="Wingdings" pitchFamily="2" charset="2"/>
              </a:rPr>
              <a:t>VMware</a:t>
            </a:r>
            <a:r>
              <a:rPr lang="hu-HU" dirty="0" smtClean="0">
                <a:sym typeface="Wingdings" pitchFamily="2" charset="2"/>
              </a:rPr>
              <a:t> </a:t>
            </a:r>
            <a:r>
              <a:rPr lang="hu-HU" dirty="0" err="1" smtClean="0">
                <a:sym typeface="Wingdings" pitchFamily="2" charset="2"/>
              </a:rPr>
              <a:t>Unity</a:t>
            </a:r>
            <a:r>
              <a:rPr lang="hu-HU" dirty="0" smtClean="0">
                <a:sym typeface="Wingdings" pitchFamily="2" charset="2"/>
              </a:rPr>
              <a:t> pl. </a:t>
            </a:r>
            <a:r>
              <a:rPr lang="hu-HU" dirty="0" err="1" smtClean="0">
                <a:sym typeface="Wingdings" pitchFamily="2" charset="2"/>
              </a:rPr>
              <a:t>VNC-vel</a:t>
            </a:r>
            <a:r>
              <a:rPr lang="hu-HU" dirty="0" smtClean="0">
                <a:sym typeface="Wingdings" pitchFamily="2" charset="2"/>
              </a:rPr>
              <a:t> csinálja, lassú</a:t>
            </a:r>
          </a:p>
          <a:p>
            <a:pPr lvl="2"/>
            <a:r>
              <a:rPr lang="hu-HU" dirty="0" smtClean="0">
                <a:sym typeface="Wingdings" pitchFamily="2" charset="2"/>
              </a:rPr>
              <a:t>Bele kell nyúlni kívülről a vendég OS alkalmazási szintű adatszerkezeteibe is, külön ágenst kíván.</a:t>
            </a:r>
          </a:p>
          <a:p>
            <a:pPr lvl="1"/>
            <a:r>
              <a:rPr lang="hu-HU" dirty="0" smtClean="0">
                <a:sym typeface="Wingdings" pitchFamily="2" charset="2"/>
              </a:rPr>
              <a:t>3D gyorsítás…</a:t>
            </a:r>
            <a:endParaRPr lang="hu-HU" dirty="0" smtClean="0"/>
          </a:p>
          <a:p>
            <a:endParaRPr lang="hu-H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Speciális háttértár periféria igények</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Háttértárak</a:t>
            </a:r>
          </a:p>
          <a:p>
            <a:pPr lvl="1"/>
            <a:r>
              <a:rPr lang="hu-HU" dirty="0" smtClean="0"/>
              <a:t>Ne kelljen lefoglalni az összes háttértárat előre, csak annyit amennyit éppen ki is használunk</a:t>
            </a:r>
          </a:p>
          <a:p>
            <a:pPr lvl="1"/>
            <a:r>
              <a:rPr lang="hu-HU" dirty="0" smtClean="0"/>
              <a:t>Hogy lehet megoldani?</a:t>
            </a:r>
          </a:p>
          <a:p>
            <a:pPr lvl="1"/>
            <a:r>
              <a:rPr lang="hu-HU" dirty="0" smtClean="0"/>
              <a:t>A diszk tartalom képfájlokban valahogy követni kell, hogy melyik blokk használt, melyik nem…</a:t>
            </a:r>
          </a:p>
          <a:p>
            <a:pPr lvl="1"/>
            <a:r>
              <a:rPr lang="hu-HU" dirty="0" smtClean="0"/>
              <a:t>Első ötlet: </a:t>
            </a:r>
            <a:r>
              <a:rPr lang="hu-HU" dirty="0" err="1" smtClean="0"/>
              <a:t>allocate</a:t>
            </a:r>
            <a:r>
              <a:rPr lang="hu-HU" dirty="0" smtClean="0"/>
              <a:t> </a:t>
            </a:r>
            <a:r>
              <a:rPr lang="hu-HU" dirty="0" err="1" smtClean="0"/>
              <a:t>on</a:t>
            </a:r>
            <a:r>
              <a:rPr lang="hu-HU" dirty="0" smtClean="0"/>
              <a:t> </a:t>
            </a:r>
            <a:r>
              <a:rPr lang="hu-HU" dirty="0" err="1" smtClean="0"/>
              <a:t>write</a:t>
            </a:r>
            <a:endParaRPr lang="hu-HU" dirty="0" smtClean="0"/>
          </a:p>
          <a:p>
            <a:pPr lvl="1"/>
            <a:r>
              <a:rPr lang="hu-HU" dirty="0" smtClean="0"/>
              <a:t>a fájlrendszerek elhagyogatnak szemetet maguk után…</a:t>
            </a:r>
          </a:p>
          <a:p>
            <a:pPr lvl="1"/>
            <a:r>
              <a:rPr lang="hu-HU" dirty="0" smtClean="0"/>
              <a:t>Kicsit </a:t>
            </a:r>
            <a:r>
              <a:rPr lang="hu-HU" dirty="0" err="1" smtClean="0"/>
              <a:t>szofisztikáltabb</a:t>
            </a:r>
            <a:r>
              <a:rPr lang="hu-HU" dirty="0" smtClean="0"/>
              <a:t>: ha csupa 0x00 vagy 0xff byte-tal van feltöltve egy blokk, akkor ne tároljuk el a tartalmát</a:t>
            </a:r>
          </a:p>
          <a:p>
            <a:pPr lvl="2"/>
            <a:r>
              <a:rPr lang="hu-HU" dirty="0" smtClean="0"/>
              <a:t>Közelebb visz minket?</a:t>
            </a:r>
          </a:p>
          <a:p>
            <a:pPr lvl="2"/>
            <a:r>
              <a:rPr lang="hu-HU" dirty="0" smtClean="0"/>
              <a:t>Ha van </a:t>
            </a:r>
            <a:r>
              <a:rPr lang="hu-HU" dirty="0" err="1" smtClean="0"/>
              <a:t>secure</a:t>
            </a:r>
            <a:r>
              <a:rPr lang="hu-HU" dirty="0" smtClean="0"/>
              <a:t> </a:t>
            </a:r>
            <a:r>
              <a:rPr lang="hu-HU" dirty="0" err="1" smtClean="0"/>
              <a:t>erase</a:t>
            </a:r>
            <a:r>
              <a:rPr lang="hu-HU" dirty="0" smtClean="0"/>
              <a:t> (ami nem random adattal tölti fel a helyet), akkor igen</a:t>
            </a:r>
          </a:p>
          <a:p>
            <a:pPr lvl="2"/>
            <a:r>
              <a:rPr lang="hu-HU" dirty="0" smtClean="0"/>
              <a:t>Új lehetőség az </a:t>
            </a:r>
            <a:r>
              <a:rPr lang="hu-HU" dirty="0" err="1" smtClean="0"/>
              <a:t>SSD-knél</a:t>
            </a:r>
            <a:r>
              <a:rPr lang="hu-HU" dirty="0" smtClean="0"/>
              <a:t> bevezetett TRIM művelet</a:t>
            </a:r>
          </a:p>
          <a:p>
            <a:pPr lvl="1"/>
            <a:r>
              <a:rPr lang="hu-HU" dirty="0" smtClean="0"/>
              <a:t>Egyébként kell egy… </a:t>
            </a:r>
            <a:r>
              <a:rPr lang="hu-HU" dirty="0" err="1" smtClean="0"/>
              <a:t>wait</a:t>
            </a:r>
            <a:r>
              <a:rPr lang="hu-HU" dirty="0" smtClean="0"/>
              <a:t> </a:t>
            </a:r>
            <a:r>
              <a:rPr lang="hu-HU" dirty="0" err="1" smtClean="0"/>
              <a:t>for</a:t>
            </a:r>
            <a:r>
              <a:rPr lang="hu-HU" dirty="0" smtClean="0"/>
              <a:t> </a:t>
            </a:r>
            <a:r>
              <a:rPr lang="hu-HU" dirty="0" err="1" smtClean="0"/>
              <a:t>it</a:t>
            </a:r>
            <a:r>
              <a:rPr lang="hu-HU" dirty="0" smtClean="0"/>
              <a:t>… ágens a vendég gépbe, ami a fájlrendszer alacsonyszintű adatszerkezeteiből lekérdezi az üres helyeket és jelenti a </a:t>
            </a:r>
            <a:r>
              <a:rPr lang="hu-HU" dirty="0" err="1" smtClean="0"/>
              <a:t>virtualizációs</a:t>
            </a:r>
            <a:r>
              <a:rPr lang="hu-HU" dirty="0" smtClean="0"/>
              <a:t> szoftvernek</a:t>
            </a:r>
          </a:p>
          <a:p>
            <a:pPr lvl="1"/>
            <a:r>
              <a:rPr lang="hu-HU" dirty="0" smtClean="0"/>
              <a:t>A </a:t>
            </a:r>
            <a:r>
              <a:rPr lang="hu-HU" dirty="0" err="1" smtClean="0"/>
              <a:t>VMware</a:t>
            </a:r>
            <a:r>
              <a:rPr lang="hu-HU" dirty="0" smtClean="0"/>
              <a:t> </a:t>
            </a:r>
            <a:r>
              <a:rPr lang="hu-HU" dirty="0" err="1" smtClean="0"/>
              <a:t>Tools</a:t>
            </a:r>
            <a:r>
              <a:rPr lang="hu-HU" dirty="0" smtClean="0"/>
              <a:t> </a:t>
            </a:r>
            <a:r>
              <a:rPr lang="hu-HU" dirty="0" err="1" smtClean="0"/>
              <a:t>Shrink</a:t>
            </a:r>
            <a:r>
              <a:rPr lang="hu-HU" dirty="0" smtClean="0"/>
              <a:t> opciója így működik</a:t>
            </a:r>
          </a:p>
          <a:p>
            <a:pPr lvl="1"/>
            <a:endParaRPr lang="hu-HU" dirty="0" smtClean="0"/>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Speciális háttértár periféria igények</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Pillanatkép funkcionalitás (</a:t>
            </a:r>
            <a:r>
              <a:rPr lang="hu-HU" dirty="0" err="1" smtClean="0"/>
              <a:t>snapshot</a:t>
            </a:r>
            <a:r>
              <a:rPr lang="hu-HU" dirty="0" smtClean="0"/>
              <a:t>)</a:t>
            </a:r>
          </a:p>
          <a:p>
            <a:pPr lvl="1"/>
            <a:r>
              <a:rPr lang="hu-HU" dirty="0" smtClean="0"/>
              <a:t>Egy konzisztens állapot lementése (diszk, memória)</a:t>
            </a:r>
          </a:p>
          <a:p>
            <a:pPr lvl="1"/>
            <a:r>
              <a:rPr lang="hu-HU" dirty="0" smtClean="0"/>
              <a:t>Ne kelljen teljes másolatot csinálni… hogy lehet?</a:t>
            </a:r>
          </a:p>
          <a:p>
            <a:pPr lvl="1"/>
            <a:r>
              <a:rPr lang="hu-HU" dirty="0" smtClean="0"/>
              <a:t>A diszk képfájlban csak a legutóbbi </a:t>
            </a:r>
            <a:r>
              <a:rPr lang="hu-HU" dirty="0" err="1" smtClean="0"/>
              <a:t>snapshot</a:t>
            </a:r>
            <a:r>
              <a:rPr lang="hu-HU" dirty="0" smtClean="0"/>
              <a:t> óta változott blokkok tárolása (</a:t>
            </a:r>
            <a:r>
              <a:rPr lang="hu-HU" dirty="0" err="1" smtClean="0"/>
              <a:t>copy-on-write</a:t>
            </a:r>
            <a:r>
              <a:rPr lang="hu-HU" dirty="0" smtClean="0"/>
              <a:t>)</a:t>
            </a:r>
          </a:p>
          <a:p>
            <a:pPr lvl="1"/>
            <a:r>
              <a:rPr lang="hu-HU" dirty="0" smtClean="0"/>
              <a:t>Fa hierarchia építhető belőlünk</a:t>
            </a:r>
          </a:p>
          <a:p>
            <a:r>
              <a:rPr lang="hu-HU" dirty="0" smtClean="0"/>
              <a:t>Másolatkészítés - „A klónok támadása”</a:t>
            </a:r>
          </a:p>
          <a:p>
            <a:pPr lvl="1"/>
            <a:r>
              <a:rPr lang="hu-HU" dirty="0" smtClean="0"/>
              <a:t>Néha jól jön, ha kis költséggel klónozhatók a gépek</a:t>
            </a:r>
          </a:p>
          <a:p>
            <a:pPr lvl="1"/>
            <a:r>
              <a:rPr lang="hu-HU" dirty="0" smtClean="0"/>
              <a:t>A másolatkészítés után „külön életet kezdenek élni”</a:t>
            </a:r>
          </a:p>
          <a:p>
            <a:pPr lvl="1"/>
            <a:r>
              <a:rPr lang="hu-HU" dirty="0" smtClean="0"/>
              <a:t>Segítségül hívjuk a </a:t>
            </a:r>
            <a:r>
              <a:rPr lang="hu-HU" dirty="0" err="1" smtClean="0"/>
              <a:t>snapshot</a:t>
            </a:r>
            <a:r>
              <a:rPr lang="hu-HU" dirty="0" smtClean="0"/>
              <a:t> funkcionalitást</a:t>
            </a:r>
          </a:p>
          <a:p>
            <a:pPr lvl="1"/>
            <a:r>
              <a:rPr lang="hu-HU" dirty="0" smtClean="0"/>
              <a:t>Csak </a:t>
            </a:r>
            <a:r>
              <a:rPr lang="hu-HU" dirty="0" err="1" smtClean="0"/>
              <a:t>VMware</a:t>
            </a:r>
            <a:r>
              <a:rPr lang="hu-HU" dirty="0" smtClean="0"/>
              <a:t> Workstation támogatja, még az ESX Server sem!</a:t>
            </a:r>
          </a:p>
          <a:p>
            <a:pPr lvl="1"/>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p:cNvSpPr>
            <a:spLocks noGrp="1"/>
          </p:cNvSpPr>
          <p:nvPr>
            <p:ph idx="1"/>
          </p:nvPr>
        </p:nvSpPr>
        <p:spPr/>
        <p:txBody>
          <a:bodyPr/>
          <a:lstStyle/>
          <a:p>
            <a:r>
              <a:rPr lang="hu-HU" dirty="0" smtClean="0"/>
              <a:t>talán kevésbé ismert funkciói</a:t>
            </a:r>
          </a:p>
          <a:p>
            <a:pPr lvl="1"/>
            <a:r>
              <a:rPr lang="hu-HU" dirty="0" err="1" smtClean="0"/>
              <a:t>Unity</a:t>
            </a:r>
            <a:endParaRPr lang="hu-HU" dirty="0" smtClean="0"/>
          </a:p>
          <a:p>
            <a:pPr lvl="1"/>
            <a:r>
              <a:rPr lang="hu-HU" dirty="0" smtClean="0"/>
              <a:t>Beépített VNC szerver</a:t>
            </a:r>
          </a:p>
          <a:p>
            <a:pPr lvl="1"/>
            <a:r>
              <a:rPr lang="hu-HU" dirty="0" smtClean="0"/>
              <a:t>Videó rögzítés</a:t>
            </a:r>
          </a:p>
          <a:p>
            <a:pPr lvl="1"/>
            <a:r>
              <a:rPr lang="hu-HU" dirty="0" smtClean="0"/>
              <a:t>CPU </a:t>
            </a:r>
            <a:r>
              <a:rPr lang="hu-HU" dirty="0" err="1" smtClean="0"/>
              <a:t>virtualizációs</a:t>
            </a:r>
            <a:r>
              <a:rPr lang="hu-HU" dirty="0" smtClean="0"/>
              <a:t> üzemmód átállítása</a:t>
            </a:r>
          </a:p>
          <a:p>
            <a:pPr lvl="1"/>
            <a:r>
              <a:rPr lang="hu-HU" dirty="0" smtClean="0"/>
              <a:t>Virtuális perifériák rejtettebb opciói</a:t>
            </a:r>
          </a:p>
          <a:p>
            <a:r>
              <a:rPr lang="hu-HU" dirty="0" smtClean="0"/>
              <a:t>Szoftverfejlesztést támogató funkciók</a:t>
            </a:r>
          </a:p>
          <a:p>
            <a:pPr lvl="1"/>
            <a:r>
              <a:rPr lang="hu-HU" dirty="0" smtClean="0"/>
              <a:t>Virtuális gép lefutásának rögzítése/visszajátszása</a:t>
            </a:r>
          </a:p>
          <a:p>
            <a:pPr lvl="1"/>
            <a:r>
              <a:rPr lang="hu-HU" dirty="0" smtClean="0"/>
              <a:t>Most nem mutatjuk be: virtuális gépen belül futó alkalmazás </a:t>
            </a:r>
            <a:r>
              <a:rPr lang="hu-HU" dirty="0" err="1" smtClean="0"/>
              <a:t>debugolása</a:t>
            </a:r>
            <a:r>
              <a:rPr lang="hu-HU" dirty="0" smtClean="0"/>
              <a:t> kívülről</a:t>
            </a:r>
          </a:p>
        </p:txBody>
      </p:sp>
      <p:sp>
        <p:nvSpPr>
          <p:cNvPr id="5" name="Szöveg helye 4"/>
          <p:cNvSpPr>
            <a:spLocks noGrp="1"/>
          </p:cNvSpPr>
          <p:nvPr>
            <p:ph type="body" sz="half" idx="2"/>
          </p:nvPr>
        </p:nvSpPr>
        <p:spPr/>
        <p:txBody>
          <a:bodyPr/>
          <a:lstStyle/>
          <a:p>
            <a:r>
              <a:rPr lang="hu-HU" dirty="0" err="1" smtClean="0"/>
              <a:t>VMware</a:t>
            </a:r>
            <a:r>
              <a:rPr lang="hu-HU" dirty="0" smtClean="0"/>
              <a:t> Workstation</a:t>
            </a:r>
            <a:endParaRPr lang="hu-H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endParaRPr lang="hu-HU" dirty="0" smtClean="0"/>
          </a:p>
          <a:p>
            <a:r>
              <a:rPr lang="hu-HU" dirty="0" smtClean="0"/>
              <a:t>Ismétlés (lásd Operációs rendszerek tantárgy)</a:t>
            </a:r>
          </a:p>
          <a:p>
            <a:pPr lvl="1"/>
            <a:r>
              <a:rPr lang="hu-HU" dirty="0" smtClean="0"/>
              <a:t>Virtualizáció fajtái</a:t>
            </a:r>
          </a:p>
          <a:p>
            <a:pPr lvl="1"/>
            <a:r>
              <a:rPr lang="hu-HU" dirty="0" smtClean="0"/>
              <a:t>Platform </a:t>
            </a:r>
            <a:r>
              <a:rPr lang="hu-HU" dirty="0" err="1" smtClean="0"/>
              <a:t>virtualizációs</a:t>
            </a:r>
            <a:r>
              <a:rPr lang="hu-HU" dirty="0" smtClean="0"/>
              <a:t> megoldások</a:t>
            </a:r>
          </a:p>
          <a:p>
            <a:pPr lvl="1"/>
            <a:r>
              <a:rPr lang="hu-HU" dirty="0" smtClean="0"/>
              <a:t>Kliens oldali </a:t>
            </a:r>
            <a:r>
              <a:rPr lang="hu-HU" dirty="0" err="1" smtClean="0"/>
              <a:t>virtualizációs</a:t>
            </a:r>
            <a:r>
              <a:rPr lang="hu-HU" dirty="0" smtClean="0"/>
              <a:t> igények</a:t>
            </a:r>
          </a:p>
          <a:p>
            <a:pPr lvl="1"/>
            <a:endParaRPr lang="hu-HU" dirty="0"/>
          </a:p>
          <a:p>
            <a:r>
              <a:rPr lang="hu-HU" b="1" dirty="0" smtClean="0"/>
              <a:t>Szerver oldali virtualizáció</a:t>
            </a:r>
          </a:p>
          <a:p>
            <a:pPr lvl="1"/>
            <a:r>
              <a:rPr lang="hu-HU" dirty="0" smtClean="0"/>
              <a:t>Platform </a:t>
            </a:r>
            <a:r>
              <a:rPr lang="hu-HU" dirty="0" err="1" smtClean="0"/>
              <a:t>virtualizációs</a:t>
            </a:r>
            <a:r>
              <a:rPr lang="hu-HU" dirty="0" smtClean="0"/>
              <a:t> megoldások</a:t>
            </a:r>
          </a:p>
          <a:p>
            <a:pPr lvl="1"/>
            <a:r>
              <a:rPr lang="hu-HU" dirty="0" smtClean="0"/>
              <a:t>Erőforrás-gazdálkodás</a:t>
            </a:r>
          </a:p>
          <a:p>
            <a:pPr lvl="1"/>
            <a:r>
              <a:rPr lang="hu-HU" dirty="0" smtClean="0"/>
              <a:t>Operációs rendszer szintű virtualizáció</a:t>
            </a:r>
            <a:endParaRPr lang="hu-HU" dirty="0"/>
          </a:p>
        </p:txBody>
      </p:sp>
    </p:spTree>
    <p:extLst>
      <p:ext uri="{BB962C8B-B14F-4D97-AF65-F5344CB8AC3E}">
        <p14:creationId xmlns:p14="http://schemas.microsoft.com/office/powerpoint/2010/main" val="2082077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Szerver virtualizáció</a:t>
            </a:r>
            <a:endParaRPr lang="hu-HU" dirty="0"/>
          </a:p>
        </p:txBody>
      </p:sp>
      <p:sp>
        <p:nvSpPr>
          <p:cNvPr id="3" name="Tartalom helye 2"/>
          <p:cNvSpPr>
            <a:spLocks noGrp="1"/>
          </p:cNvSpPr>
          <p:nvPr>
            <p:ph idx="1"/>
          </p:nvPr>
        </p:nvSpPr>
        <p:spPr/>
        <p:txBody>
          <a:bodyPr/>
          <a:lstStyle/>
          <a:p>
            <a:r>
              <a:rPr lang="hu-HU" dirty="0" smtClean="0"/>
              <a:t>Jellegzetességek</a:t>
            </a:r>
          </a:p>
          <a:p>
            <a:pPr lvl="1"/>
            <a:r>
              <a:rPr lang="hu-HU" dirty="0" smtClean="0"/>
              <a:t>Távoli elérés központi szerepe</a:t>
            </a:r>
          </a:p>
          <a:p>
            <a:pPr lvl="1"/>
            <a:r>
              <a:rPr lang="hu-HU" dirty="0" smtClean="0"/>
              <a:t>Cél.: Hálózaton nyújtott szolgáltatások ellátása </a:t>
            </a:r>
            <a:br>
              <a:rPr lang="hu-HU" dirty="0" smtClean="0"/>
            </a:br>
            <a:r>
              <a:rPr lang="hu-HU" dirty="0" smtClean="0"/>
              <a:t>(ez akár távoli asztal is lehet! -&gt; </a:t>
            </a:r>
            <a:r>
              <a:rPr lang="hu-HU" dirty="0" err="1" smtClean="0"/>
              <a:t>Desktop</a:t>
            </a:r>
            <a:r>
              <a:rPr lang="hu-HU" dirty="0" smtClean="0"/>
              <a:t> virtualizáció)</a:t>
            </a:r>
          </a:p>
          <a:p>
            <a:pPr lvl="1"/>
            <a:r>
              <a:rPr lang="hu-HU" dirty="0" smtClean="0"/>
              <a:t>Erőforrás gazdálkodás</a:t>
            </a:r>
          </a:p>
          <a:p>
            <a:pPr lvl="1"/>
            <a:r>
              <a:rPr lang="hu-HU" dirty="0" smtClean="0"/>
              <a:t>Központi menedzsment fontossága (következő előadás…)</a:t>
            </a:r>
          </a:p>
          <a:p>
            <a:r>
              <a:rPr lang="hu-HU" dirty="0" smtClean="0"/>
              <a:t>Kétféle megoldás</a:t>
            </a:r>
            <a:r>
              <a:rPr lang="hu-HU" sz="2400" dirty="0" smtClean="0"/>
              <a:t>(t tárgyalunk most)</a:t>
            </a:r>
          </a:p>
          <a:p>
            <a:pPr lvl="1"/>
            <a:r>
              <a:rPr lang="hu-HU" dirty="0" smtClean="0"/>
              <a:t>Platform </a:t>
            </a:r>
            <a:r>
              <a:rPr lang="hu-HU" dirty="0" err="1" smtClean="0"/>
              <a:t>virtualizáción</a:t>
            </a:r>
            <a:r>
              <a:rPr lang="hu-HU" dirty="0" smtClean="0"/>
              <a:t> alapuló</a:t>
            </a:r>
          </a:p>
          <a:p>
            <a:pPr lvl="1"/>
            <a:r>
              <a:rPr lang="hu-HU" dirty="0" smtClean="0"/>
              <a:t>Operációs rendszer szintű </a:t>
            </a:r>
            <a:r>
              <a:rPr lang="hu-HU" dirty="0" err="1" smtClean="0"/>
              <a:t>virtualizáción</a:t>
            </a:r>
            <a:r>
              <a:rPr lang="hu-HU" dirty="0" smtClean="0"/>
              <a:t> alapuló</a:t>
            </a:r>
            <a:endParaRPr lang="hu-H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Szerver virtualizáció</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Platform </a:t>
            </a:r>
            <a:r>
              <a:rPr lang="hu-HU" dirty="0" err="1" smtClean="0"/>
              <a:t>virtualizáción</a:t>
            </a:r>
            <a:r>
              <a:rPr lang="hu-HU" dirty="0" smtClean="0"/>
              <a:t> alapuló megoldások:</a:t>
            </a:r>
          </a:p>
          <a:p>
            <a:pPr lvl="1"/>
            <a:r>
              <a:rPr lang="hu-HU" dirty="0" err="1" smtClean="0"/>
              <a:t>VMware</a:t>
            </a:r>
            <a:r>
              <a:rPr lang="hu-HU" dirty="0" smtClean="0"/>
              <a:t> ESX Server, </a:t>
            </a:r>
            <a:r>
              <a:rPr lang="hu-HU" dirty="0" err="1" smtClean="0"/>
              <a:t>ESXi</a:t>
            </a:r>
            <a:endParaRPr lang="hu-HU" dirty="0" smtClean="0"/>
          </a:p>
          <a:p>
            <a:pPr lvl="1"/>
            <a:r>
              <a:rPr lang="hu-HU" dirty="0" err="1" smtClean="0"/>
              <a:t>Xen</a:t>
            </a:r>
            <a:r>
              <a:rPr lang="hu-HU" dirty="0" smtClean="0"/>
              <a:t> </a:t>
            </a:r>
            <a:r>
              <a:rPr lang="hu-HU" dirty="0" err="1" smtClean="0"/>
              <a:t>Enterprise</a:t>
            </a:r>
            <a:endParaRPr lang="hu-HU" dirty="0" smtClean="0"/>
          </a:p>
          <a:p>
            <a:pPr lvl="1"/>
            <a:r>
              <a:rPr lang="hu-HU" dirty="0" smtClean="0"/>
              <a:t>Microsoft </a:t>
            </a:r>
            <a:r>
              <a:rPr lang="hu-HU" dirty="0" err="1" smtClean="0"/>
              <a:t>Hyper-V</a:t>
            </a:r>
            <a:endParaRPr lang="hu-HU" dirty="0" smtClean="0"/>
          </a:p>
          <a:p>
            <a:pPr lvl="1"/>
            <a:r>
              <a:rPr lang="hu-HU" dirty="0" smtClean="0"/>
              <a:t>IBM LPAR, DLPAR</a:t>
            </a:r>
          </a:p>
          <a:p>
            <a:r>
              <a:rPr lang="hu-HU" dirty="0" smtClean="0"/>
              <a:t>Operációs rendszer szintű </a:t>
            </a:r>
            <a:r>
              <a:rPr lang="hu-HU" dirty="0" err="1" smtClean="0"/>
              <a:t>virtualizáción</a:t>
            </a:r>
            <a:r>
              <a:rPr lang="hu-HU" dirty="0" smtClean="0"/>
              <a:t> alapul:</a:t>
            </a:r>
          </a:p>
          <a:p>
            <a:pPr lvl="1"/>
            <a:r>
              <a:rPr lang="hu-HU" dirty="0" smtClean="0"/>
              <a:t>Linux </a:t>
            </a:r>
            <a:r>
              <a:rPr lang="hu-HU" dirty="0" err="1" smtClean="0"/>
              <a:t>OpenVZ</a:t>
            </a:r>
            <a:endParaRPr lang="hu-HU" dirty="0" smtClean="0"/>
          </a:p>
          <a:p>
            <a:pPr lvl="1"/>
            <a:r>
              <a:rPr lang="hu-HU" dirty="0" smtClean="0"/>
              <a:t>Linux </a:t>
            </a:r>
            <a:r>
              <a:rPr lang="hu-HU" dirty="0" err="1" smtClean="0"/>
              <a:t>VServer</a:t>
            </a:r>
            <a:endParaRPr lang="hu-HU" dirty="0" smtClean="0"/>
          </a:p>
          <a:p>
            <a:pPr lvl="1"/>
            <a:r>
              <a:rPr lang="hu-HU" dirty="0" err="1" smtClean="0"/>
              <a:t>Parallels</a:t>
            </a:r>
            <a:r>
              <a:rPr lang="hu-HU" dirty="0" smtClean="0"/>
              <a:t> </a:t>
            </a:r>
            <a:r>
              <a:rPr lang="hu-HU" dirty="0" err="1" smtClean="0"/>
              <a:t>Virtuozzo</a:t>
            </a:r>
            <a:r>
              <a:rPr lang="hu-HU" dirty="0" smtClean="0"/>
              <a:t> </a:t>
            </a:r>
            <a:r>
              <a:rPr lang="hu-HU" dirty="0" err="1" smtClean="0"/>
              <a:t>Containers</a:t>
            </a:r>
            <a:r>
              <a:rPr lang="hu-HU" dirty="0" smtClean="0"/>
              <a:t> (Linux, Windows)</a:t>
            </a:r>
          </a:p>
          <a:p>
            <a:pPr lvl="1"/>
            <a:r>
              <a:rPr lang="hu-HU" dirty="0" err="1" smtClean="0"/>
              <a:t>Solaris</a:t>
            </a:r>
            <a:r>
              <a:rPr lang="hu-HU" dirty="0" smtClean="0"/>
              <a:t>  </a:t>
            </a:r>
            <a:r>
              <a:rPr lang="hu-HU" dirty="0" err="1" smtClean="0"/>
              <a:t>Containers</a:t>
            </a:r>
            <a:r>
              <a:rPr lang="hu-HU" dirty="0" smtClean="0"/>
              <a:t>, </a:t>
            </a:r>
            <a:r>
              <a:rPr lang="hu-HU" dirty="0" err="1" smtClean="0"/>
              <a:t>Zones</a:t>
            </a:r>
            <a:endParaRPr lang="hu-HU" dirty="0" smtClean="0"/>
          </a:p>
          <a:p>
            <a:pPr lvl="1"/>
            <a:r>
              <a:rPr lang="hu-HU" dirty="0" err="1" smtClean="0"/>
              <a:t>FreeBSD</a:t>
            </a:r>
            <a:r>
              <a:rPr lang="hu-HU" dirty="0" smtClean="0"/>
              <a:t> </a:t>
            </a:r>
            <a:r>
              <a:rPr lang="hu-HU" dirty="0" err="1" smtClean="0"/>
              <a:t>jail</a:t>
            </a:r>
            <a:endParaRPr lang="hu-HU" dirty="0" smtClean="0"/>
          </a:p>
          <a:p>
            <a:pPr lvl="1"/>
            <a:r>
              <a:rPr lang="hu-HU" dirty="0" smtClean="0"/>
              <a:t>AIX WPAR</a:t>
            </a:r>
          </a:p>
          <a:p>
            <a:pPr lvl="1"/>
            <a:endParaRPr lang="hu-H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Bare</a:t>
            </a:r>
            <a:r>
              <a:rPr lang="hu-HU" dirty="0" smtClean="0"/>
              <a:t> metal megoldások architektúrái</a:t>
            </a:r>
            <a:endParaRPr lang="hu-HU" dirty="0"/>
          </a:p>
        </p:txBody>
      </p:sp>
      <p:cxnSp>
        <p:nvCxnSpPr>
          <p:cNvPr id="6" name="Egyenes összekötő 5"/>
          <p:cNvCxnSpPr/>
          <p:nvPr/>
        </p:nvCxnSpPr>
        <p:spPr>
          <a:xfrm rot="5400000">
            <a:off x="1964512" y="3607596"/>
            <a:ext cx="5357851" cy="0"/>
          </a:xfrm>
          <a:prstGeom prst="line">
            <a:avLst/>
          </a:prstGeom>
          <a:ln>
            <a:prstDash val="lgDash"/>
          </a:ln>
        </p:spPr>
        <p:style>
          <a:lnRef idx="3">
            <a:schemeClr val="dk1"/>
          </a:lnRef>
          <a:fillRef idx="0">
            <a:schemeClr val="dk1"/>
          </a:fillRef>
          <a:effectRef idx="2">
            <a:schemeClr val="dk1"/>
          </a:effectRef>
          <a:fontRef idx="minor">
            <a:schemeClr val="tx1"/>
          </a:fontRef>
        </p:style>
      </p:cxnSp>
      <p:sp>
        <p:nvSpPr>
          <p:cNvPr id="10" name="Szövegdoboz 9"/>
          <p:cNvSpPr txBox="1"/>
          <p:nvPr/>
        </p:nvSpPr>
        <p:spPr>
          <a:xfrm>
            <a:off x="1214414" y="785794"/>
            <a:ext cx="2428892" cy="369332"/>
          </a:xfrm>
          <a:prstGeom prst="rect">
            <a:avLst/>
          </a:prstGeom>
          <a:noFill/>
        </p:spPr>
        <p:txBody>
          <a:bodyPr wrap="square" rtlCol="0">
            <a:spAutoFit/>
          </a:bodyPr>
          <a:lstStyle/>
          <a:p>
            <a:pPr algn="ctr"/>
            <a:r>
              <a:rPr lang="hu-HU" dirty="0" err="1" smtClean="0"/>
              <a:t>ESXi</a:t>
            </a:r>
            <a:endParaRPr lang="hu-HU" dirty="0"/>
          </a:p>
        </p:txBody>
      </p:sp>
      <p:sp>
        <p:nvSpPr>
          <p:cNvPr id="11" name="Szövegdoboz 10"/>
          <p:cNvSpPr txBox="1"/>
          <p:nvPr/>
        </p:nvSpPr>
        <p:spPr>
          <a:xfrm>
            <a:off x="5643570" y="857232"/>
            <a:ext cx="2428892" cy="369332"/>
          </a:xfrm>
          <a:prstGeom prst="rect">
            <a:avLst/>
          </a:prstGeom>
          <a:noFill/>
        </p:spPr>
        <p:txBody>
          <a:bodyPr wrap="square" rtlCol="0">
            <a:spAutoFit/>
          </a:bodyPr>
          <a:lstStyle/>
          <a:p>
            <a:pPr algn="ctr"/>
            <a:r>
              <a:rPr lang="hu-HU" dirty="0" err="1" smtClean="0"/>
              <a:t>Xen</a:t>
            </a:r>
            <a:r>
              <a:rPr lang="hu-HU" dirty="0" smtClean="0"/>
              <a:t> / </a:t>
            </a:r>
            <a:r>
              <a:rPr lang="hu-HU" dirty="0" err="1" smtClean="0"/>
              <a:t>Hyper-V</a:t>
            </a:r>
            <a:endParaRPr lang="hu-HU" dirty="0"/>
          </a:p>
        </p:txBody>
      </p:sp>
      <p:pic>
        <p:nvPicPr>
          <p:cNvPr id="4102" name="Picture 6" descr="http://www.techwesthosting.com/images/xen.jpg"/>
          <p:cNvPicPr>
            <a:picLocks noChangeAspect="1" noChangeArrowheads="1"/>
          </p:cNvPicPr>
          <p:nvPr/>
        </p:nvPicPr>
        <p:blipFill>
          <a:blip r:embed="rId3" cstate="print"/>
          <a:srcRect/>
          <a:stretch>
            <a:fillRect/>
          </a:stretch>
        </p:blipFill>
        <p:spPr bwMode="auto">
          <a:xfrm>
            <a:off x="5357818" y="1142984"/>
            <a:ext cx="3143272" cy="2357454"/>
          </a:xfrm>
          <a:prstGeom prst="rect">
            <a:avLst/>
          </a:prstGeom>
          <a:noFill/>
        </p:spPr>
      </p:pic>
      <p:sp>
        <p:nvSpPr>
          <p:cNvPr id="14" name="Tartalom helye 2"/>
          <p:cNvSpPr>
            <a:spLocks noGrp="1"/>
          </p:cNvSpPr>
          <p:nvPr>
            <p:ph idx="1"/>
          </p:nvPr>
        </p:nvSpPr>
        <p:spPr>
          <a:xfrm>
            <a:off x="4714876" y="3786190"/>
            <a:ext cx="4357718" cy="2428892"/>
          </a:xfrm>
        </p:spPr>
        <p:txBody>
          <a:bodyPr>
            <a:normAutofit/>
          </a:bodyPr>
          <a:lstStyle/>
          <a:p>
            <a:r>
              <a:rPr lang="hu-HU" sz="2400" dirty="0" smtClean="0"/>
              <a:t>I/O eszközök kezelése a szülő partícióban</a:t>
            </a:r>
          </a:p>
          <a:p>
            <a:r>
              <a:rPr lang="hu-HU" sz="2400" dirty="0" smtClean="0"/>
              <a:t>Meghajtókat a HW gyártók szállítják</a:t>
            </a:r>
            <a:endParaRPr lang="hu-HU" sz="2400" dirty="0"/>
          </a:p>
        </p:txBody>
      </p:sp>
      <p:sp>
        <p:nvSpPr>
          <p:cNvPr id="15" name="Szövegdoboz 14"/>
          <p:cNvSpPr txBox="1"/>
          <p:nvPr/>
        </p:nvSpPr>
        <p:spPr>
          <a:xfrm>
            <a:off x="142844" y="3786190"/>
            <a:ext cx="4357718" cy="2357454"/>
          </a:xfrm>
          <a:prstGeom prst="rect">
            <a:avLst/>
          </a:prstGeom>
        </p:spPr>
        <p:txBody>
          <a:bodyPr vert="horz" lIns="91440" tIns="45720" rIns="91440" bIns="45720" rtlCol="0">
            <a:normAutofit/>
          </a:bodyPr>
          <a:lstStyle/>
          <a:p>
            <a:pPr marL="342900" indent="-342900">
              <a:spcBef>
                <a:spcPct val="20000"/>
              </a:spcBef>
              <a:buClr>
                <a:srgbClr val="762536"/>
              </a:buClr>
              <a:buFont typeface="Wingdings" pitchFamily="2" charset="2"/>
              <a:buChar char="§"/>
            </a:pPr>
            <a:r>
              <a:rPr lang="hu-HU" sz="2400" dirty="0" smtClean="0"/>
              <a:t>I/O eszközöket is a </a:t>
            </a:r>
            <a:r>
              <a:rPr lang="hu-HU" sz="2400" dirty="0" err="1" smtClean="0"/>
              <a:t>hypervisor</a:t>
            </a:r>
            <a:r>
              <a:rPr lang="hu-HU" sz="2400" dirty="0" smtClean="0"/>
              <a:t> kezeli</a:t>
            </a:r>
          </a:p>
          <a:p>
            <a:pPr marL="342900" indent="-342900">
              <a:spcBef>
                <a:spcPct val="20000"/>
              </a:spcBef>
              <a:buClr>
                <a:srgbClr val="762536"/>
              </a:buClr>
              <a:buFont typeface="Wingdings" pitchFamily="2" charset="2"/>
              <a:buChar char="§"/>
            </a:pPr>
            <a:r>
              <a:rPr lang="hu-HU" sz="2400" dirty="0" smtClean="0"/>
              <a:t>Meghajtókat a </a:t>
            </a:r>
            <a:r>
              <a:rPr lang="hu-HU" sz="2400" dirty="0" err="1" smtClean="0"/>
              <a:t>VMware</a:t>
            </a:r>
            <a:r>
              <a:rPr lang="hu-HU" sz="2400" dirty="0" smtClean="0"/>
              <a:t> szállítja</a:t>
            </a:r>
          </a:p>
          <a:p>
            <a:pPr marL="342900" indent="-342900">
              <a:spcBef>
                <a:spcPct val="20000"/>
              </a:spcBef>
              <a:buClr>
                <a:srgbClr val="762536"/>
              </a:buClr>
              <a:buFont typeface="Wingdings" pitchFamily="2" charset="2"/>
              <a:buChar char="§"/>
            </a:pPr>
            <a:r>
              <a:rPr lang="hu-HU" sz="2400" dirty="0" smtClean="0"/>
              <a:t>Extra kis méret: </a:t>
            </a:r>
            <a:r>
              <a:rPr lang="hu-HU" sz="2400" dirty="0" err="1" smtClean="0"/>
              <a:t>ESXi</a:t>
            </a:r>
            <a:r>
              <a:rPr lang="hu-HU" sz="2400" dirty="0" smtClean="0"/>
              <a:t> (32 MB)</a:t>
            </a:r>
            <a:endParaRPr lang="hu-HU" sz="2400" dirty="0"/>
          </a:p>
        </p:txBody>
      </p:sp>
      <p:pic>
        <p:nvPicPr>
          <p:cNvPr id="1026" name="Picture 2"/>
          <p:cNvPicPr>
            <a:picLocks noChangeAspect="1" noChangeArrowheads="1"/>
          </p:cNvPicPr>
          <p:nvPr/>
        </p:nvPicPr>
        <p:blipFill>
          <a:blip r:embed="rId4" cstate="print"/>
          <a:srcRect/>
          <a:stretch>
            <a:fillRect/>
          </a:stretch>
        </p:blipFill>
        <p:spPr bwMode="auto">
          <a:xfrm>
            <a:off x="93661" y="1556792"/>
            <a:ext cx="4406331" cy="1578868"/>
          </a:xfrm>
          <a:prstGeom prst="rect">
            <a:avLst/>
          </a:prstGeom>
          <a:noFill/>
          <a:ln w="9525">
            <a:noFill/>
            <a:miter lim="800000"/>
            <a:headEnd/>
            <a:tailEnd/>
          </a:ln>
        </p:spPr>
      </p:pic>
    </p:spTree>
    <p:extLst>
      <p:ext uri="{BB962C8B-B14F-4D97-AF65-F5344CB8AC3E}">
        <p14:creationId xmlns:p14="http://schemas.microsoft.com/office/powerpoint/2010/main" val="3604213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églalap 21"/>
          <p:cNvSpPr/>
          <p:nvPr/>
        </p:nvSpPr>
        <p:spPr>
          <a:xfrm>
            <a:off x="5143504" y="928670"/>
            <a:ext cx="2143140"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21" name="Téglalap 20"/>
          <p:cNvSpPr/>
          <p:nvPr/>
        </p:nvSpPr>
        <p:spPr>
          <a:xfrm>
            <a:off x="5000628" y="1071546"/>
            <a:ext cx="2143140"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20" name="Téglalap 19"/>
          <p:cNvSpPr/>
          <p:nvPr/>
        </p:nvSpPr>
        <p:spPr>
          <a:xfrm>
            <a:off x="5143504" y="2500306"/>
            <a:ext cx="2143140" cy="1571636"/>
          </a:xfrm>
          <a:prstGeom prst="rect">
            <a:avLst/>
          </a:prstGeom>
          <a:ln/>
        </p:spPr>
        <p:style>
          <a:lnRef idx="3">
            <a:schemeClr val="lt1"/>
          </a:lnRef>
          <a:fillRef idx="1">
            <a:schemeClr val="accent6"/>
          </a:fillRef>
          <a:effectRef idx="1">
            <a:schemeClr val="accent6"/>
          </a:effectRef>
          <a:fontRef idx="minor">
            <a:schemeClr val="lt1"/>
          </a:fontRef>
        </p:style>
        <p:txBody>
          <a:bodyPr rtlCol="0" anchor="t"/>
          <a:lstStyle/>
          <a:p>
            <a:pPr algn="ctr"/>
            <a:r>
              <a:rPr lang="hu-HU" sz="2400" dirty="0" err="1" smtClean="0">
                <a:solidFill>
                  <a:schemeClr val="bg1"/>
                </a:solidFill>
              </a:rPr>
              <a:t>Guest</a:t>
            </a:r>
            <a:r>
              <a:rPr lang="hu-HU" sz="2400" dirty="0" smtClean="0">
                <a:solidFill>
                  <a:schemeClr val="bg1"/>
                </a:solidFill>
              </a:rPr>
              <a:t> OS</a:t>
            </a:r>
          </a:p>
        </p:txBody>
      </p:sp>
      <p:sp>
        <p:nvSpPr>
          <p:cNvPr id="19" name="Téglalap 18"/>
          <p:cNvSpPr/>
          <p:nvPr/>
        </p:nvSpPr>
        <p:spPr>
          <a:xfrm>
            <a:off x="5000628" y="2643182"/>
            <a:ext cx="2143140" cy="1571636"/>
          </a:xfrm>
          <a:prstGeom prst="rect">
            <a:avLst/>
          </a:prstGeom>
          <a:ln/>
        </p:spPr>
        <p:style>
          <a:lnRef idx="3">
            <a:schemeClr val="lt1"/>
          </a:lnRef>
          <a:fillRef idx="1">
            <a:schemeClr val="accent6"/>
          </a:fillRef>
          <a:effectRef idx="1">
            <a:schemeClr val="accent6"/>
          </a:effectRef>
          <a:fontRef idx="minor">
            <a:schemeClr val="lt1"/>
          </a:fontRef>
        </p:style>
        <p:txBody>
          <a:bodyPr rtlCol="0" anchor="t"/>
          <a:lstStyle/>
          <a:p>
            <a:pPr algn="ctr"/>
            <a:r>
              <a:rPr lang="hu-HU" sz="2400" dirty="0" err="1" smtClean="0">
                <a:solidFill>
                  <a:schemeClr val="bg1"/>
                </a:solidFill>
              </a:rPr>
              <a:t>Guest</a:t>
            </a:r>
            <a:r>
              <a:rPr lang="hu-HU" sz="2400" dirty="0" smtClean="0">
                <a:solidFill>
                  <a:schemeClr val="bg1"/>
                </a:solidFill>
              </a:rPr>
              <a:t> OS</a:t>
            </a:r>
          </a:p>
        </p:txBody>
      </p:sp>
      <p:sp>
        <p:nvSpPr>
          <p:cNvPr id="18" name="Téglalap 17"/>
          <p:cNvSpPr/>
          <p:nvPr/>
        </p:nvSpPr>
        <p:spPr>
          <a:xfrm>
            <a:off x="1214414" y="2571744"/>
            <a:ext cx="1643074"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Service </a:t>
            </a:r>
            <a:r>
              <a:rPr lang="hu-HU" sz="2400" dirty="0" err="1" smtClean="0">
                <a:solidFill>
                  <a:schemeClr val="bg1"/>
                </a:solidFill>
              </a:rPr>
              <a:t>Console</a:t>
            </a:r>
            <a:r>
              <a:rPr lang="hu-HU" sz="2400" dirty="0" smtClean="0">
                <a:solidFill>
                  <a:schemeClr val="bg1"/>
                </a:solidFill>
              </a:rPr>
              <a:t> </a:t>
            </a:r>
            <a:r>
              <a:rPr lang="hu-HU" sz="2400" dirty="0" err="1" smtClean="0">
                <a:solidFill>
                  <a:schemeClr val="bg1"/>
                </a:solidFill>
              </a:rPr>
              <a:t>worlds</a:t>
            </a:r>
            <a:endParaRPr lang="hu-HU" sz="2400" dirty="0" smtClean="0">
              <a:solidFill>
                <a:schemeClr val="bg1"/>
              </a:solidFill>
            </a:endParaRPr>
          </a:p>
        </p:txBody>
      </p:sp>
      <p:sp>
        <p:nvSpPr>
          <p:cNvPr id="17" name="Téglalap 16"/>
          <p:cNvSpPr/>
          <p:nvPr/>
        </p:nvSpPr>
        <p:spPr>
          <a:xfrm>
            <a:off x="1071538" y="2714620"/>
            <a:ext cx="1643074"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Service </a:t>
            </a:r>
            <a:r>
              <a:rPr lang="hu-HU" sz="2400" dirty="0" err="1" smtClean="0">
                <a:solidFill>
                  <a:schemeClr val="bg1"/>
                </a:solidFill>
              </a:rPr>
              <a:t>Console</a:t>
            </a:r>
            <a:r>
              <a:rPr lang="hu-HU" sz="2400" dirty="0" smtClean="0">
                <a:solidFill>
                  <a:schemeClr val="bg1"/>
                </a:solidFill>
              </a:rPr>
              <a:t> </a:t>
            </a:r>
            <a:r>
              <a:rPr lang="hu-HU" sz="2400" dirty="0" err="1" smtClean="0">
                <a:solidFill>
                  <a:schemeClr val="bg1"/>
                </a:solidFill>
              </a:rPr>
              <a:t>worlds</a:t>
            </a:r>
            <a:endParaRPr lang="hu-HU" sz="2400" dirty="0" smtClean="0">
              <a:solidFill>
                <a:schemeClr val="bg1"/>
              </a:solidFill>
            </a:endParaRPr>
          </a:p>
        </p:txBody>
      </p:sp>
      <p:sp>
        <p:nvSpPr>
          <p:cNvPr id="13" name="Téglalap 12"/>
          <p:cNvSpPr/>
          <p:nvPr/>
        </p:nvSpPr>
        <p:spPr>
          <a:xfrm>
            <a:off x="4857752" y="2786058"/>
            <a:ext cx="2143140" cy="1571636"/>
          </a:xfrm>
          <a:prstGeom prst="rect">
            <a:avLst/>
          </a:prstGeom>
          <a:ln/>
        </p:spPr>
        <p:style>
          <a:lnRef idx="3">
            <a:schemeClr val="lt1"/>
          </a:lnRef>
          <a:fillRef idx="1">
            <a:schemeClr val="accent6"/>
          </a:fillRef>
          <a:effectRef idx="1">
            <a:schemeClr val="accent6"/>
          </a:effectRef>
          <a:fontRef idx="minor">
            <a:schemeClr val="lt1"/>
          </a:fontRef>
        </p:style>
        <p:txBody>
          <a:bodyPr rtlCol="0" anchor="t"/>
          <a:lstStyle/>
          <a:p>
            <a:pPr algn="ctr"/>
            <a:r>
              <a:rPr lang="hu-HU" sz="2400" dirty="0" err="1" smtClean="0">
                <a:solidFill>
                  <a:schemeClr val="bg1"/>
                </a:solidFill>
              </a:rPr>
              <a:t>Guest</a:t>
            </a:r>
            <a:r>
              <a:rPr lang="hu-HU" sz="2400" dirty="0" smtClean="0">
                <a:solidFill>
                  <a:schemeClr val="bg1"/>
                </a:solidFill>
              </a:rPr>
              <a:t> OS</a:t>
            </a:r>
          </a:p>
        </p:txBody>
      </p:sp>
      <p:sp>
        <p:nvSpPr>
          <p:cNvPr id="2" name="Cím 1"/>
          <p:cNvSpPr>
            <a:spLocks noGrp="1"/>
          </p:cNvSpPr>
          <p:nvPr>
            <p:ph type="title"/>
          </p:nvPr>
        </p:nvSpPr>
        <p:spPr/>
        <p:txBody>
          <a:bodyPr>
            <a:normAutofit/>
          </a:bodyPr>
          <a:lstStyle/>
          <a:p>
            <a:r>
              <a:rPr lang="hu-HU" dirty="0" err="1" smtClean="0"/>
              <a:t>VMware</a:t>
            </a:r>
            <a:r>
              <a:rPr lang="hu-HU" dirty="0" smtClean="0"/>
              <a:t> </a:t>
            </a:r>
            <a:r>
              <a:rPr lang="hu-HU" dirty="0" err="1" smtClean="0"/>
              <a:t>ESXi</a:t>
            </a:r>
            <a:r>
              <a:rPr lang="hu-HU" dirty="0" smtClean="0"/>
              <a:t> Server architektúrája</a:t>
            </a:r>
            <a:endParaRPr lang="hu-HU" dirty="0"/>
          </a:p>
        </p:txBody>
      </p:sp>
      <p:sp>
        <p:nvSpPr>
          <p:cNvPr id="4" name="Téglalap 3"/>
          <p:cNvSpPr/>
          <p:nvPr/>
        </p:nvSpPr>
        <p:spPr>
          <a:xfrm>
            <a:off x="928662" y="5072074"/>
            <a:ext cx="7072362" cy="928694"/>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 (x86 CPU, SCSI, Ethernet, </a:t>
            </a:r>
            <a:r>
              <a:rPr lang="hu-HU" dirty="0" smtClean="0">
                <a:solidFill>
                  <a:schemeClr val="bg1"/>
                </a:solidFill>
              </a:rPr>
              <a:t>SATA</a:t>
            </a:r>
            <a:r>
              <a:rPr lang="hu-HU" sz="2400" dirty="0" smtClean="0">
                <a:solidFill>
                  <a:schemeClr val="bg1"/>
                </a:solidFill>
              </a:rPr>
              <a:t>)</a:t>
            </a:r>
          </a:p>
        </p:txBody>
      </p:sp>
      <p:sp>
        <p:nvSpPr>
          <p:cNvPr id="5" name="Téglalap 4"/>
          <p:cNvSpPr/>
          <p:nvPr/>
        </p:nvSpPr>
        <p:spPr>
          <a:xfrm>
            <a:off x="928662" y="4429132"/>
            <a:ext cx="7072362" cy="571504"/>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VMkernel</a:t>
            </a:r>
            <a:endParaRPr lang="hu-HU" sz="2400" dirty="0" smtClean="0">
              <a:solidFill>
                <a:schemeClr val="bg1"/>
              </a:solidFill>
            </a:endParaRPr>
          </a:p>
        </p:txBody>
      </p:sp>
      <p:sp>
        <p:nvSpPr>
          <p:cNvPr id="7" name="Téglalap 6"/>
          <p:cNvSpPr/>
          <p:nvPr/>
        </p:nvSpPr>
        <p:spPr>
          <a:xfrm>
            <a:off x="928662" y="2857496"/>
            <a:ext cx="1643074"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Service </a:t>
            </a:r>
            <a:r>
              <a:rPr lang="hu-HU" sz="2400" dirty="0" err="1" smtClean="0">
                <a:solidFill>
                  <a:schemeClr val="bg1"/>
                </a:solidFill>
              </a:rPr>
              <a:t>Console</a:t>
            </a:r>
            <a:r>
              <a:rPr lang="hu-HU" sz="2400" dirty="0" smtClean="0">
                <a:solidFill>
                  <a:schemeClr val="bg1"/>
                </a:solidFill>
              </a:rPr>
              <a:t> </a:t>
            </a:r>
            <a:r>
              <a:rPr lang="hu-HU" sz="2400" dirty="0" err="1" smtClean="0">
                <a:solidFill>
                  <a:schemeClr val="bg1"/>
                </a:solidFill>
              </a:rPr>
              <a:t>worlds</a:t>
            </a:r>
            <a:endParaRPr lang="hu-HU" sz="2400" dirty="0" smtClean="0">
              <a:solidFill>
                <a:schemeClr val="bg1"/>
              </a:solidFill>
            </a:endParaRPr>
          </a:p>
        </p:txBody>
      </p:sp>
      <p:sp>
        <p:nvSpPr>
          <p:cNvPr id="8" name="Lefelé nyíl 7"/>
          <p:cNvSpPr/>
          <p:nvPr/>
        </p:nvSpPr>
        <p:spPr>
          <a:xfrm>
            <a:off x="1571604" y="4214818"/>
            <a:ext cx="428628" cy="714380"/>
          </a:xfrm>
          <a:prstGeom prst="downArrow">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0" name="Téglalap 9"/>
          <p:cNvSpPr/>
          <p:nvPr/>
        </p:nvSpPr>
        <p:spPr>
          <a:xfrm>
            <a:off x="2643174" y="3643314"/>
            <a:ext cx="1500198" cy="71438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Driver </a:t>
            </a:r>
            <a:r>
              <a:rPr lang="hu-HU" sz="2400" dirty="0" err="1" smtClean="0">
                <a:solidFill>
                  <a:schemeClr val="bg1"/>
                </a:solidFill>
              </a:rPr>
              <a:t>Worlds</a:t>
            </a:r>
            <a:endParaRPr lang="hu-HU" sz="2400" dirty="0" smtClean="0">
              <a:solidFill>
                <a:schemeClr val="bg1"/>
              </a:solidFill>
            </a:endParaRPr>
          </a:p>
        </p:txBody>
      </p:sp>
      <p:sp>
        <p:nvSpPr>
          <p:cNvPr id="11" name="Lefelé nyíl 10"/>
          <p:cNvSpPr/>
          <p:nvPr/>
        </p:nvSpPr>
        <p:spPr>
          <a:xfrm>
            <a:off x="2643174" y="4143380"/>
            <a:ext cx="428628" cy="1214446"/>
          </a:xfrm>
          <a:prstGeom prst="downArrow">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2" name="Téglalap 11"/>
          <p:cNvSpPr/>
          <p:nvPr/>
        </p:nvSpPr>
        <p:spPr>
          <a:xfrm>
            <a:off x="4214810" y="3643314"/>
            <a:ext cx="1500198" cy="71438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Helper</a:t>
            </a:r>
            <a:r>
              <a:rPr lang="hu-HU" sz="2400" dirty="0" smtClean="0">
                <a:solidFill>
                  <a:schemeClr val="bg1"/>
                </a:solidFill>
              </a:rPr>
              <a:t> </a:t>
            </a:r>
            <a:r>
              <a:rPr lang="hu-HU" sz="2400" dirty="0" err="1" smtClean="0">
                <a:solidFill>
                  <a:schemeClr val="bg1"/>
                </a:solidFill>
              </a:rPr>
              <a:t>Worlds</a:t>
            </a:r>
            <a:endParaRPr lang="hu-HU" sz="2400" dirty="0" smtClean="0">
              <a:solidFill>
                <a:schemeClr val="bg1"/>
              </a:solidFill>
            </a:endParaRPr>
          </a:p>
        </p:txBody>
      </p:sp>
      <p:sp>
        <p:nvSpPr>
          <p:cNvPr id="14" name="Lefelé nyíl 13"/>
          <p:cNvSpPr/>
          <p:nvPr/>
        </p:nvSpPr>
        <p:spPr>
          <a:xfrm>
            <a:off x="6072198" y="3929066"/>
            <a:ext cx="428628" cy="428628"/>
          </a:xfrm>
          <a:prstGeom prst="downArrow">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5" name="Lefelé nyíl 14"/>
          <p:cNvSpPr/>
          <p:nvPr/>
        </p:nvSpPr>
        <p:spPr>
          <a:xfrm>
            <a:off x="5214942" y="3357562"/>
            <a:ext cx="428628" cy="428628"/>
          </a:xfrm>
          <a:prstGeom prst="downArrow">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6" name="Téglalap 15"/>
          <p:cNvSpPr/>
          <p:nvPr/>
        </p:nvSpPr>
        <p:spPr>
          <a:xfrm>
            <a:off x="4857752" y="1214422"/>
            <a:ext cx="2143140" cy="150019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ESXi</a:t>
            </a:r>
            <a:r>
              <a:rPr lang="hu-HU" dirty="0" smtClean="0"/>
              <a:t> </a:t>
            </a:r>
            <a:r>
              <a:rPr lang="hu-HU" dirty="0" err="1" smtClean="0"/>
              <a:t>system</a:t>
            </a:r>
            <a:r>
              <a:rPr lang="hu-HU" dirty="0" smtClean="0"/>
              <a:t> image</a:t>
            </a:r>
            <a:endParaRPr lang="hu-HU" dirty="0"/>
          </a:p>
        </p:txBody>
      </p:sp>
      <p:sp>
        <p:nvSpPr>
          <p:cNvPr id="3" name="Tartalom helye 2"/>
          <p:cNvSpPr>
            <a:spLocks noGrp="1"/>
          </p:cNvSpPr>
          <p:nvPr>
            <p:ph idx="1"/>
          </p:nvPr>
        </p:nvSpPr>
        <p:spPr>
          <a:xfrm>
            <a:off x="5292080" y="857232"/>
            <a:ext cx="3709076" cy="5529321"/>
          </a:xfrm>
        </p:spPr>
        <p:txBody>
          <a:bodyPr/>
          <a:lstStyle/>
          <a:p>
            <a:r>
              <a:rPr lang="hu-HU" dirty="0" smtClean="0"/>
              <a:t>Aktív és alternatív verzió</a:t>
            </a:r>
          </a:p>
          <a:p>
            <a:r>
              <a:rPr lang="hu-HU" dirty="0" err="1" smtClean="0"/>
              <a:t>In-memory</a:t>
            </a:r>
            <a:r>
              <a:rPr lang="hu-HU" dirty="0" smtClean="0"/>
              <a:t> fájlrendszer</a:t>
            </a:r>
          </a:p>
          <a:p>
            <a:pPr lvl="1"/>
            <a:r>
              <a:rPr lang="hu-HU" dirty="0" smtClean="0"/>
              <a:t>Pl. log fájl elveszik </a:t>
            </a:r>
            <a:r>
              <a:rPr lang="hu-HU" dirty="0" err="1" smtClean="0"/>
              <a:t>rebootkor</a:t>
            </a:r>
            <a:endParaRPr lang="hu-HU" dirty="0" smtClean="0"/>
          </a:p>
          <a:p>
            <a:r>
              <a:rPr lang="hu-HU" dirty="0" smtClean="0"/>
              <a:t>OEM kiegészítések (</a:t>
            </a:r>
            <a:r>
              <a:rPr lang="hu-HU" dirty="0" err="1" smtClean="0"/>
              <a:t>embedded</a:t>
            </a:r>
            <a:r>
              <a:rPr lang="hu-HU" dirty="0" smtClean="0"/>
              <a:t> </a:t>
            </a:r>
            <a:r>
              <a:rPr lang="hu-HU" dirty="0" err="1" smtClean="0"/>
              <a:t>ESXi</a:t>
            </a:r>
            <a:r>
              <a:rPr lang="hu-HU" dirty="0" smtClean="0"/>
              <a:t>)</a:t>
            </a:r>
            <a:endParaRPr lang="hu-HU" dirty="0"/>
          </a:p>
        </p:txBody>
      </p:sp>
      <p:pic>
        <p:nvPicPr>
          <p:cNvPr id="2051" name="Picture 3"/>
          <p:cNvPicPr>
            <a:picLocks noChangeAspect="1" noChangeArrowheads="1"/>
          </p:cNvPicPr>
          <p:nvPr/>
        </p:nvPicPr>
        <p:blipFill>
          <a:blip r:embed="rId3" cstate="print"/>
          <a:srcRect/>
          <a:stretch>
            <a:fillRect/>
          </a:stretch>
        </p:blipFill>
        <p:spPr bwMode="auto">
          <a:xfrm>
            <a:off x="0" y="980728"/>
            <a:ext cx="5291915" cy="5242148"/>
          </a:xfrm>
          <a:prstGeom prst="rect">
            <a:avLst/>
          </a:prstGeom>
          <a:noFill/>
          <a:ln w="9525">
            <a:noFill/>
            <a:miter lim="800000"/>
            <a:headEnd/>
            <a:tailEnd/>
          </a:ln>
        </p:spPr>
      </p:pic>
    </p:spTree>
    <p:extLst>
      <p:ext uri="{BB962C8B-B14F-4D97-AF65-F5344CB8AC3E}">
        <p14:creationId xmlns:p14="http://schemas.microsoft.com/office/powerpoint/2010/main" val="281499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artalom helye 2"/>
          <p:cNvSpPr>
            <a:spLocks noGrp="1"/>
          </p:cNvSpPr>
          <p:nvPr>
            <p:ph idx="1"/>
          </p:nvPr>
        </p:nvSpPr>
        <p:spPr>
          <a:xfrm>
            <a:off x="142844" y="857232"/>
            <a:ext cx="8858312" cy="5529321"/>
          </a:xfrm>
        </p:spPr>
        <p:txBody>
          <a:bodyPr/>
          <a:lstStyle/>
          <a:p>
            <a:r>
              <a:rPr lang="hu-HU" dirty="0" smtClean="0"/>
              <a:t>Emlékszünk még?</a:t>
            </a:r>
          </a:p>
        </p:txBody>
      </p:sp>
      <p:sp>
        <p:nvSpPr>
          <p:cNvPr id="2" name="Cím 1"/>
          <p:cNvSpPr>
            <a:spLocks noGrp="1"/>
          </p:cNvSpPr>
          <p:nvPr>
            <p:ph type="title"/>
          </p:nvPr>
        </p:nvSpPr>
        <p:spPr/>
        <p:txBody>
          <a:bodyPr/>
          <a:lstStyle/>
          <a:p>
            <a:r>
              <a:rPr lang="hu-HU" dirty="0" smtClean="0"/>
              <a:t>Motivációs példa</a:t>
            </a:r>
            <a:endParaRPr lang="hu-HU" dirty="0"/>
          </a:p>
        </p:txBody>
      </p:sp>
      <p:pic>
        <p:nvPicPr>
          <p:cNvPr id="6" name="Picture 3" descr="C:\Documents and Settings\xmi\Local Settings\Temporary Internet Files\Content.IE5\I92N4HEF\MCj04339410000[1].png"/>
          <p:cNvPicPr>
            <a:picLocks noChangeAspect="1" noChangeArrowheads="1"/>
          </p:cNvPicPr>
          <p:nvPr/>
        </p:nvPicPr>
        <p:blipFill>
          <a:blip r:embed="rId2" cstate="print"/>
          <a:srcRect/>
          <a:stretch>
            <a:fillRect/>
          </a:stretch>
        </p:blipFill>
        <p:spPr bwMode="auto">
          <a:xfrm>
            <a:off x="5715008" y="4071942"/>
            <a:ext cx="1714500" cy="1714500"/>
          </a:xfrm>
          <a:prstGeom prst="rect">
            <a:avLst/>
          </a:prstGeom>
          <a:noFill/>
        </p:spPr>
      </p:pic>
      <p:pic>
        <p:nvPicPr>
          <p:cNvPr id="7" name="Picture 2" descr="C:\Documents and Settings\xmi\Local Settings\Temporary Internet Files\Content.IE5\WD6BG5EB\MCj04348940000[1].png"/>
          <p:cNvPicPr>
            <a:picLocks noChangeAspect="1" noChangeArrowheads="1"/>
          </p:cNvPicPr>
          <p:nvPr/>
        </p:nvPicPr>
        <p:blipFill>
          <a:blip r:embed="rId3" cstate="print"/>
          <a:srcRect/>
          <a:stretch>
            <a:fillRect/>
          </a:stretch>
        </p:blipFill>
        <p:spPr bwMode="auto">
          <a:xfrm flipH="1">
            <a:off x="1214414" y="4214818"/>
            <a:ext cx="1393194" cy="1558636"/>
          </a:xfrm>
          <a:prstGeom prst="rect">
            <a:avLst/>
          </a:prstGeom>
          <a:noFill/>
        </p:spPr>
      </p:pic>
      <p:sp>
        <p:nvSpPr>
          <p:cNvPr id="11" name="Lekerekített téglalap feliratnak 10"/>
          <p:cNvSpPr/>
          <p:nvPr/>
        </p:nvSpPr>
        <p:spPr>
          <a:xfrm>
            <a:off x="357158" y="1500174"/>
            <a:ext cx="2928958" cy="1785950"/>
          </a:xfrm>
          <a:prstGeom prst="wedgeRoundRectCallout">
            <a:avLst>
              <a:gd name="adj1" fmla="val -11290"/>
              <a:gd name="adj2" fmla="val 11315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Hát… Idáig a monitorozással foglalkoztunk és feltűnt valami…</a:t>
            </a:r>
          </a:p>
        </p:txBody>
      </p:sp>
      <p:sp>
        <p:nvSpPr>
          <p:cNvPr id="10" name="Lekerekített téglalap feliratnak 9"/>
          <p:cNvSpPr/>
          <p:nvPr/>
        </p:nvSpPr>
        <p:spPr>
          <a:xfrm>
            <a:off x="3357554" y="1500174"/>
            <a:ext cx="2928958" cy="1785950"/>
          </a:xfrm>
          <a:prstGeom prst="wedgeRoundRectCallout">
            <a:avLst>
              <a:gd name="adj1" fmla="val -87324"/>
              <a:gd name="adj2" fmla="val 11646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Sok gépen nagyon kicsi a CPU kihasználtság</a:t>
            </a:r>
          </a:p>
        </p:txBody>
      </p:sp>
      <p:sp>
        <p:nvSpPr>
          <p:cNvPr id="12" name="Lekerekített téglalap feliratnak 11"/>
          <p:cNvSpPr/>
          <p:nvPr/>
        </p:nvSpPr>
        <p:spPr>
          <a:xfrm>
            <a:off x="6357950" y="1428736"/>
            <a:ext cx="2571768" cy="2357454"/>
          </a:xfrm>
          <a:prstGeom prst="wedgeRoundRectCallout">
            <a:avLst>
              <a:gd name="adj1" fmla="val -34835"/>
              <a:gd name="adj2" fmla="val 8214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Nem lehetne akkor valahogy egy gépre felrakni több szolgáltatást?</a:t>
            </a:r>
          </a:p>
        </p:txBody>
      </p:sp>
      <p:sp>
        <p:nvSpPr>
          <p:cNvPr id="14" name="Lekerekített téglalap feliratnak 13"/>
          <p:cNvSpPr/>
          <p:nvPr/>
        </p:nvSpPr>
        <p:spPr>
          <a:xfrm>
            <a:off x="3143240" y="3571876"/>
            <a:ext cx="2571768" cy="2357454"/>
          </a:xfrm>
          <a:prstGeom prst="wedgeRoundRectCallout">
            <a:avLst>
              <a:gd name="adj1" fmla="val -87595"/>
              <a:gd name="adj2" fmla="val 394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Egyiknek Linux kell a másiknak Windows… ráadásul különböző verziók…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2"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endParaRPr lang="hu-HU" dirty="0" smtClean="0"/>
          </a:p>
          <a:p>
            <a:r>
              <a:rPr lang="hu-HU" dirty="0" smtClean="0"/>
              <a:t>Ismétlés (lásd Operációs rendszerek)</a:t>
            </a:r>
          </a:p>
          <a:p>
            <a:pPr lvl="1"/>
            <a:r>
              <a:rPr lang="hu-HU" dirty="0" smtClean="0"/>
              <a:t>Virtualizáció fajtái</a:t>
            </a:r>
          </a:p>
          <a:p>
            <a:pPr lvl="1"/>
            <a:r>
              <a:rPr lang="hu-HU" dirty="0" smtClean="0"/>
              <a:t>Platform </a:t>
            </a:r>
            <a:r>
              <a:rPr lang="hu-HU" dirty="0" err="1" smtClean="0"/>
              <a:t>virtualizációs</a:t>
            </a:r>
            <a:r>
              <a:rPr lang="hu-HU" dirty="0" smtClean="0"/>
              <a:t> megoldások</a:t>
            </a:r>
          </a:p>
          <a:p>
            <a:pPr lvl="1"/>
            <a:r>
              <a:rPr lang="hu-HU" dirty="0" smtClean="0"/>
              <a:t>Kliens oldali </a:t>
            </a:r>
            <a:r>
              <a:rPr lang="hu-HU" dirty="0" err="1" smtClean="0"/>
              <a:t>virtualizációs</a:t>
            </a:r>
            <a:r>
              <a:rPr lang="hu-HU" dirty="0" smtClean="0"/>
              <a:t> igények</a:t>
            </a:r>
          </a:p>
          <a:p>
            <a:pPr lvl="1"/>
            <a:endParaRPr lang="hu-HU" dirty="0"/>
          </a:p>
          <a:p>
            <a:r>
              <a:rPr lang="hu-HU" b="1" dirty="0" smtClean="0"/>
              <a:t>Szerver oldali virtualizáció</a:t>
            </a:r>
          </a:p>
          <a:p>
            <a:pPr lvl="1"/>
            <a:r>
              <a:rPr lang="hu-HU" dirty="0" smtClean="0"/>
              <a:t>Platform </a:t>
            </a:r>
            <a:r>
              <a:rPr lang="hu-HU" dirty="0" err="1" smtClean="0"/>
              <a:t>virtualizációs</a:t>
            </a:r>
            <a:r>
              <a:rPr lang="hu-HU" dirty="0" smtClean="0"/>
              <a:t> megoldások</a:t>
            </a:r>
          </a:p>
          <a:p>
            <a:pPr lvl="1"/>
            <a:r>
              <a:rPr lang="hu-HU" b="1" dirty="0" smtClean="0"/>
              <a:t>Erőforrás-gazdálkodás</a:t>
            </a:r>
          </a:p>
          <a:p>
            <a:pPr lvl="1"/>
            <a:r>
              <a:rPr lang="hu-HU" dirty="0" smtClean="0"/>
              <a:t>Operációs rendszer szintű virtualizáció</a:t>
            </a:r>
            <a:endParaRPr lang="hu-HU" dirty="0"/>
          </a:p>
        </p:txBody>
      </p:sp>
    </p:spTree>
    <p:extLst>
      <p:ext uri="{BB962C8B-B14F-4D97-AF65-F5344CB8AC3E}">
        <p14:creationId xmlns:p14="http://schemas.microsoft.com/office/powerpoint/2010/main" val="27746783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Erőforrás gazdálkodás</a:t>
            </a:r>
            <a:endParaRPr lang="hu-HU" dirty="0"/>
          </a:p>
        </p:txBody>
      </p:sp>
      <p:sp>
        <p:nvSpPr>
          <p:cNvPr id="3" name="Tartalom helye 2"/>
          <p:cNvSpPr>
            <a:spLocks noGrp="1"/>
          </p:cNvSpPr>
          <p:nvPr>
            <p:ph idx="1"/>
          </p:nvPr>
        </p:nvSpPr>
        <p:spPr/>
        <p:txBody>
          <a:bodyPr/>
          <a:lstStyle/>
          <a:p>
            <a:endParaRPr lang="hu-HU" dirty="0" smtClean="0"/>
          </a:p>
          <a:p>
            <a:r>
              <a:rPr lang="hu-HU" dirty="0" smtClean="0"/>
              <a:t>A </a:t>
            </a:r>
            <a:r>
              <a:rPr lang="hu-HU" dirty="0" smtClean="0"/>
              <a:t>virtuális gépek </a:t>
            </a:r>
            <a:r>
              <a:rPr lang="hu-HU" dirty="0" smtClean="0"/>
              <a:t>közös </a:t>
            </a:r>
            <a:r>
              <a:rPr lang="hu-HU" dirty="0" smtClean="0"/>
              <a:t>erőforráson osztoznak</a:t>
            </a:r>
          </a:p>
          <a:p>
            <a:endParaRPr lang="hu-HU" dirty="0" smtClean="0"/>
          </a:p>
          <a:p>
            <a:r>
              <a:rPr lang="hu-HU" dirty="0" smtClean="0"/>
              <a:t>Jellemző </a:t>
            </a:r>
            <a:r>
              <a:rPr lang="hu-HU" dirty="0" smtClean="0"/>
              <a:t>példák: </a:t>
            </a:r>
          </a:p>
          <a:p>
            <a:pPr lvl="1"/>
            <a:r>
              <a:rPr lang="hu-HU" dirty="0" smtClean="0"/>
              <a:t>CPU: gyakran (összesen több </a:t>
            </a:r>
            <a:r>
              <a:rPr lang="hu-HU" dirty="0" err="1" smtClean="0"/>
              <a:t>vCPU</a:t>
            </a:r>
            <a:r>
              <a:rPr lang="hu-HU" dirty="0" smtClean="0"/>
              <a:t>, mint fizikai)</a:t>
            </a:r>
            <a:endParaRPr lang="hu-HU" dirty="0" smtClean="0"/>
          </a:p>
          <a:p>
            <a:pPr lvl="1"/>
            <a:r>
              <a:rPr lang="hu-HU" dirty="0" smtClean="0"/>
              <a:t>Memória: ritkábban (</a:t>
            </a:r>
            <a:r>
              <a:rPr lang="hu-HU" dirty="0" err="1" smtClean="0"/>
              <a:t>memory</a:t>
            </a:r>
            <a:r>
              <a:rPr lang="hu-HU" dirty="0" smtClean="0"/>
              <a:t> </a:t>
            </a:r>
            <a:r>
              <a:rPr lang="hu-HU" dirty="0" err="1" smtClean="0"/>
              <a:t>overcommit</a:t>
            </a:r>
            <a:r>
              <a:rPr lang="hu-HU" dirty="0" smtClean="0"/>
              <a:t>)</a:t>
            </a:r>
            <a:endParaRPr lang="hu-HU" dirty="0" smtClean="0"/>
          </a:p>
          <a:p>
            <a:pPr lvl="1"/>
            <a:r>
              <a:rPr lang="hu-HU" dirty="0" smtClean="0"/>
              <a:t>Háttértár </a:t>
            </a:r>
            <a:r>
              <a:rPr lang="hu-HU" dirty="0" smtClean="0"/>
              <a:t>I/O műveletek: itt jellegzetesen osztozás van!</a:t>
            </a:r>
          </a:p>
          <a:p>
            <a:pPr lvl="1"/>
            <a:r>
              <a:rPr lang="hu-HU" dirty="0" smtClean="0"/>
              <a:t>Hálózati áteresztőképesség: itt is osztozás van</a:t>
            </a:r>
            <a:endParaRPr lang="hu-HU" dirty="0"/>
          </a:p>
        </p:txBody>
      </p:sp>
    </p:spTree>
    <p:extLst>
      <p:ext uri="{BB962C8B-B14F-4D97-AF65-F5344CB8AC3E}">
        <p14:creationId xmlns:p14="http://schemas.microsoft.com/office/powerpoint/2010/main" val="325241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Erőforrás gazdálkodás</a:t>
            </a:r>
            <a:endParaRPr lang="hu-HU" dirty="0"/>
          </a:p>
        </p:txBody>
      </p:sp>
      <p:sp>
        <p:nvSpPr>
          <p:cNvPr id="3" name="Tartalom helye 2"/>
          <p:cNvSpPr>
            <a:spLocks noGrp="1"/>
          </p:cNvSpPr>
          <p:nvPr>
            <p:ph idx="1"/>
          </p:nvPr>
        </p:nvSpPr>
        <p:spPr/>
        <p:txBody>
          <a:bodyPr>
            <a:normAutofit lnSpcReduction="10000"/>
          </a:bodyPr>
          <a:lstStyle/>
          <a:p>
            <a:r>
              <a:rPr lang="hu-HU" dirty="0" smtClean="0"/>
              <a:t>Versengés az erőforrásokért:</a:t>
            </a:r>
          </a:p>
          <a:p>
            <a:pPr lvl="1"/>
            <a:r>
              <a:rPr lang="hu-HU" dirty="0" smtClean="0"/>
              <a:t>Kis terheléseknél ritka, hogy egyszerre több </a:t>
            </a:r>
            <a:r>
              <a:rPr lang="hu-HU" dirty="0" err="1" smtClean="0"/>
              <a:t>guest</a:t>
            </a:r>
            <a:r>
              <a:rPr lang="hu-HU" dirty="0" smtClean="0"/>
              <a:t> ugyanazt az erőforrást terhelné…</a:t>
            </a:r>
          </a:p>
          <a:p>
            <a:pPr lvl="1"/>
            <a:r>
              <a:rPr lang="hu-HU" dirty="0" smtClean="0"/>
              <a:t>De szerverkörnyezetben gyakran előfordul, hogy valamelyik erőforrás szűk keresztmetszet lesz</a:t>
            </a:r>
          </a:p>
          <a:p>
            <a:pPr lvl="1"/>
            <a:r>
              <a:rPr lang="hu-HU" dirty="0" smtClean="0"/>
              <a:t>A megfelelő ütemező  elosztja a hozzáférést, de nem mindig megfelelően</a:t>
            </a:r>
          </a:p>
          <a:p>
            <a:r>
              <a:rPr lang="hu-HU" dirty="0" smtClean="0"/>
              <a:t>Cél:</a:t>
            </a:r>
          </a:p>
          <a:p>
            <a:pPr lvl="1"/>
            <a:r>
              <a:rPr lang="hu-HU" dirty="0" smtClean="0"/>
              <a:t>A megosztott erőforrásokból való részesedést virtuális gépekre lebontva szabályozni tudjuk</a:t>
            </a:r>
          </a:p>
          <a:p>
            <a:pPr lvl="2"/>
            <a:r>
              <a:rPr lang="hu-HU" dirty="0" smtClean="0"/>
              <a:t>Kemény </a:t>
            </a:r>
            <a:r>
              <a:rPr lang="hu-HU" dirty="0" smtClean="0"/>
              <a:t>korlátozások, „lágy</a:t>
            </a:r>
            <a:r>
              <a:rPr lang="hu-HU" dirty="0" smtClean="0"/>
              <a:t>” korlátok, </a:t>
            </a:r>
            <a:r>
              <a:rPr lang="hu-HU" dirty="0" smtClean="0"/>
              <a:t>prioritások</a:t>
            </a:r>
          </a:p>
          <a:p>
            <a:pPr lvl="2"/>
            <a:r>
              <a:rPr lang="hu-HU" dirty="0" smtClean="0"/>
              <a:t>„</a:t>
            </a:r>
            <a:r>
              <a:rPr lang="hu-HU" dirty="0" err="1" smtClean="0"/>
              <a:t>Proportional-Share</a:t>
            </a:r>
            <a:r>
              <a:rPr lang="hu-HU" dirty="0" smtClean="0"/>
              <a:t> </a:t>
            </a:r>
            <a:r>
              <a:rPr lang="hu-HU" dirty="0" err="1" smtClean="0"/>
              <a:t>Based</a:t>
            </a:r>
            <a:r>
              <a:rPr lang="hu-HU" dirty="0" smtClean="0"/>
              <a:t> </a:t>
            </a:r>
            <a:r>
              <a:rPr lang="hu-HU" dirty="0" err="1" smtClean="0"/>
              <a:t>Scheduler</a:t>
            </a:r>
            <a:r>
              <a:rPr lang="hu-HU" dirty="0" smtClean="0"/>
              <a:t>”  </a:t>
            </a:r>
            <a:endParaRPr lang="hu-HU" dirty="0"/>
          </a:p>
        </p:txBody>
      </p:sp>
    </p:spTree>
    <p:extLst>
      <p:ext uri="{BB962C8B-B14F-4D97-AF65-F5344CB8AC3E}">
        <p14:creationId xmlns:p14="http://schemas.microsoft.com/office/powerpoint/2010/main" val="87398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Erőforrás gazdálkodás</a:t>
            </a:r>
            <a:endParaRPr lang="hu-HU" dirty="0"/>
          </a:p>
        </p:txBody>
      </p:sp>
      <p:sp>
        <p:nvSpPr>
          <p:cNvPr id="3" name="Tartalom helye 2"/>
          <p:cNvSpPr>
            <a:spLocks noGrp="1"/>
          </p:cNvSpPr>
          <p:nvPr>
            <p:ph idx="1"/>
          </p:nvPr>
        </p:nvSpPr>
        <p:spPr/>
        <p:txBody>
          <a:bodyPr/>
          <a:lstStyle/>
          <a:p>
            <a:r>
              <a:rPr lang="hu-HU" dirty="0" err="1" smtClean="0"/>
              <a:t>VMware</a:t>
            </a:r>
            <a:r>
              <a:rPr lang="hu-HU" dirty="0" smtClean="0"/>
              <a:t> ESX/</a:t>
            </a:r>
            <a:r>
              <a:rPr lang="hu-HU" dirty="0" err="1" smtClean="0"/>
              <a:t>ESXi</a:t>
            </a:r>
            <a:r>
              <a:rPr lang="hu-HU" dirty="0" smtClean="0"/>
              <a:t> esetén 3 beállítási lehetőség:</a:t>
            </a:r>
          </a:p>
          <a:p>
            <a:pPr lvl="1"/>
            <a:r>
              <a:rPr lang="hu-HU" b="1" dirty="0" err="1" smtClean="0"/>
              <a:t>Resource</a:t>
            </a:r>
            <a:r>
              <a:rPr lang="hu-HU" b="1" dirty="0" smtClean="0"/>
              <a:t> Limit </a:t>
            </a:r>
            <a:r>
              <a:rPr lang="hu-HU" dirty="0" smtClean="0"/>
              <a:t>– kemény felső korlát az erőforrás igénybevételére</a:t>
            </a:r>
          </a:p>
          <a:p>
            <a:pPr lvl="2"/>
            <a:r>
              <a:rPr lang="hu-HU" dirty="0" smtClean="0"/>
              <a:t>Akkor is érvényes, ha egyébként van szabad erőforrás</a:t>
            </a:r>
          </a:p>
          <a:p>
            <a:pPr lvl="1"/>
            <a:r>
              <a:rPr lang="hu-HU" b="1" dirty="0" err="1" smtClean="0"/>
              <a:t>Resource</a:t>
            </a:r>
            <a:r>
              <a:rPr lang="hu-HU" b="1" dirty="0" smtClean="0"/>
              <a:t> </a:t>
            </a:r>
            <a:r>
              <a:rPr lang="hu-HU" b="1" dirty="0" err="1" smtClean="0"/>
              <a:t>Reservation</a:t>
            </a:r>
            <a:r>
              <a:rPr lang="hu-HU" dirty="0" smtClean="0"/>
              <a:t> – garantált rendelkezésre álló erőforrás mennyiség</a:t>
            </a:r>
          </a:p>
          <a:p>
            <a:pPr lvl="2"/>
            <a:r>
              <a:rPr lang="hu-HU" dirty="0" smtClean="0"/>
              <a:t>Nem feltétlenül használja ki, csak verseny esetén érvényesül, egyébként a keretet más használhatja</a:t>
            </a:r>
          </a:p>
          <a:p>
            <a:pPr lvl="1"/>
            <a:r>
              <a:rPr lang="hu-HU" b="1" dirty="0" err="1" smtClean="0"/>
              <a:t>Resource</a:t>
            </a:r>
            <a:r>
              <a:rPr lang="hu-HU" b="1" dirty="0" smtClean="0"/>
              <a:t> </a:t>
            </a:r>
            <a:r>
              <a:rPr lang="hu-HU" b="1" dirty="0" err="1" smtClean="0"/>
              <a:t>Shares</a:t>
            </a:r>
            <a:r>
              <a:rPr lang="hu-HU" b="1" dirty="0" smtClean="0"/>
              <a:t> </a:t>
            </a:r>
            <a:r>
              <a:rPr lang="hu-HU" dirty="0" smtClean="0"/>
              <a:t>– prioritás</a:t>
            </a:r>
          </a:p>
          <a:p>
            <a:pPr lvl="2"/>
            <a:r>
              <a:rPr lang="hu-HU" dirty="0" smtClean="0"/>
              <a:t>Verseny esetén az alapértelmezett „igazságos” elosztás módosítható ezzel</a:t>
            </a:r>
            <a:endParaRPr lang="hu-HU" dirty="0"/>
          </a:p>
        </p:txBody>
      </p:sp>
    </p:spTree>
    <p:extLst>
      <p:ext uri="{BB962C8B-B14F-4D97-AF65-F5344CB8AC3E}">
        <p14:creationId xmlns:p14="http://schemas.microsoft.com/office/powerpoint/2010/main" val="26717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Erőforrás gazdálkodás</a:t>
            </a:r>
            <a:endParaRPr lang="hu-HU" dirty="0"/>
          </a:p>
        </p:txBody>
      </p:sp>
      <p:sp>
        <p:nvSpPr>
          <p:cNvPr id="3" name="Tartalom helye 2"/>
          <p:cNvSpPr>
            <a:spLocks noGrp="1"/>
          </p:cNvSpPr>
          <p:nvPr>
            <p:ph sz="half" idx="1"/>
          </p:nvPr>
        </p:nvSpPr>
        <p:spPr/>
        <p:txBody>
          <a:bodyPr/>
          <a:lstStyle/>
          <a:p>
            <a:r>
              <a:rPr lang="hu-HU" dirty="0" smtClean="0"/>
              <a:t>Hierarchikus </a:t>
            </a:r>
            <a:r>
              <a:rPr lang="hu-HU" dirty="0" err="1" smtClean="0"/>
              <a:t>erőforráskezelés</a:t>
            </a:r>
            <a:endParaRPr lang="hu-HU" dirty="0" smtClean="0"/>
          </a:p>
          <a:p>
            <a:pPr lvl="1"/>
            <a:r>
              <a:rPr lang="hu-HU" dirty="0" smtClean="0"/>
              <a:t>Nemcsak virtuális gépek szintjén lehet korlátozni</a:t>
            </a:r>
          </a:p>
          <a:p>
            <a:pPr lvl="1"/>
            <a:r>
              <a:rPr lang="hu-HU" dirty="0" err="1" smtClean="0"/>
              <a:t>Pool-okba</a:t>
            </a:r>
            <a:r>
              <a:rPr lang="hu-HU" dirty="0" smtClean="0"/>
              <a:t> szervezhetők a </a:t>
            </a:r>
            <a:r>
              <a:rPr lang="hu-HU" dirty="0" err="1" smtClean="0"/>
              <a:t>VM-ek</a:t>
            </a:r>
            <a:endParaRPr lang="hu-HU" dirty="0" smtClean="0"/>
          </a:p>
          <a:p>
            <a:pPr lvl="1"/>
            <a:r>
              <a:rPr lang="hu-HU" dirty="0" smtClean="0"/>
              <a:t>Használati eset példák:</a:t>
            </a:r>
          </a:p>
          <a:p>
            <a:pPr lvl="2"/>
            <a:r>
              <a:rPr lang="hu-HU" dirty="0" smtClean="0"/>
              <a:t>Egy felhasználó összes gépére egy közös korlátozás</a:t>
            </a:r>
          </a:p>
          <a:p>
            <a:pPr lvl="2"/>
            <a:r>
              <a:rPr lang="hu-HU" dirty="0" smtClean="0"/>
              <a:t>Egy feladatot ellátó gépek csoportjára korlát</a:t>
            </a:r>
          </a:p>
          <a:p>
            <a:pPr lvl="2"/>
            <a:r>
              <a:rPr lang="hu-HU" dirty="0" smtClean="0"/>
              <a:t>Kritikus/nem kritikus alkalmazások csoportosítása</a:t>
            </a:r>
          </a:p>
        </p:txBody>
      </p:sp>
      <p:sp>
        <p:nvSpPr>
          <p:cNvPr id="5" name="Kör 4"/>
          <p:cNvSpPr/>
          <p:nvPr/>
        </p:nvSpPr>
        <p:spPr>
          <a:xfrm>
            <a:off x="5929322" y="2571744"/>
            <a:ext cx="642942" cy="642942"/>
          </a:xfrm>
          <a:prstGeom prst="pie">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grpSp>
        <p:nvGrpSpPr>
          <p:cNvPr id="4" name="Csoportba foglalás 23"/>
          <p:cNvGrpSpPr/>
          <p:nvPr/>
        </p:nvGrpSpPr>
        <p:grpSpPr>
          <a:xfrm>
            <a:off x="5072066" y="1428736"/>
            <a:ext cx="357190" cy="714380"/>
            <a:chOff x="6429388" y="3929066"/>
            <a:chExt cx="714380" cy="1428760"/>
          </a:xfrm>
        </p:grpSpPr>
        <p:sp>
          <p:nvSpPr>
            <p:cNvPr id="8" name="Lekerekített téglalap 7"/>
            <p:cNvSpPr/>
            <p:nvPr/>
          </p:nvSpPr>
          <p:spPr bwMode="auto">
            <a:xfrm>
              <a:off x="6429388" y="3929066"/>
              <a:ext cx="714380" cy="1428760"/>
            </a:xfrm>
            <a:prstGeom prst="roundRect">
              <a:avLst/>
            </a:prstGeom>
            <a:solidFill>
              <a:schemeClr val="bg1">
                <a:lumMod val="65000"/>
              </a:schemeClr>
            </a:solidFill>
            <a:ln>
              <a:headEnd type="none" w="med" len="med"/>
              <a:tailEnd type="none" w="med" len="med"/>
            </a:ln>
            <a:effectLst/>
            <a:scene3d>
              <a:camera prst="orthographicFront">
                <a:rot lat="1200000" lon="1200000" rev="0"/>
              </a:camera>
              <a:lightRig rig="harsh" dir="t">
                <a:rot lat="0" lon="0" rev="7200000"/>
              </a:lightRig>
            </a:scene3d>
            <a:sp3d extrusionH="635000"/>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sp>
          <p:nvSpPr>
            <p:cNvPr id="9" name="Téglalap 8"/>
            <p:cNvSpPr/>
            <p:nvPr/>
          </p:nvSpPr>
          <p:spPr bwMode="auto">
            <a:xfrm>
              <a:off x="6572264" y="4112535"/>
              <a:ext cx="428628" cy="133128"/>
            </a:xfrm>
            <a:prstGeom prst="rect">
              <a:avLst/>
            </a:prstGeom>
            <a:solidFill>
              <a:schemeClr val="tx1">
                <a:lumMod val="65000"/>
                <a:lumOff val="35000"/>
              </a:schemeClr>
            </a:solidFill>
            <a:ln>
              <a:noFill/>
              <a:headEnd type="none" w="med" len="med"/>
              <a:tailEnd type="none" w="med" len="med"/>
            </a:ln>
            <a:scene3d>
              <a:camera prst="orthographicFront">
                <a:rot lat="1200000" lon="1200000" rev="0"/>
              </a:camera>
              <a:lightRig rig="threePt" dir="t"/>
            </a:scene3d>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sp>
          <p:nvSpPr>
            <p:cNvPr id="10" name="Téglalap 9"/>
            <p:cNvSpPr/>
            <p:nvPr/>
          </p:nvSpPr>
          <p:spPr bwMode="auto">
            <a:xfrm>
              <a:off x="6572264" y="4312227"/>
              <a:ext cx="428628" cy="133128"/>
            </a:xfrm>
            <a:prstGeom prst="rect">
              <a:avLst/>
            </a:prstGeom>
            <a:solidFill>
              <a:schemeClr val="tx1">
                <a:lumMod val="65000"/>
                <a:lumOff val="35000"/>
              </a:schemeClr>
            </a:solidFill>
            <a:ln>
              <a:noFill/>
              <a:headEnd type="none" w="med" len="med"/>
              <a:tailEnd type="none" w="med" len="med"/>
            </a:ln>
            <a:scene3d>
              <a:camera prst="orthographicFront">
                <a:rot lat="1200000" lon="1200000" rev="0"/>
              </a:camera>
              <a:lightRig rig="threePt" dir="t"/>
            </a:scene3d>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grpSp>
      <p:sp>
        <p:nvSpPr>
          <p:cNvPr id="11" name="Szövegdoboz 10"/>
          <p:cNvSpPr txBox="1"/>
          <p:nvPr/>
        </p:nvSpPr>
        <p:spPr>
          <a:xfrm>
            <a:off x="5786446" y="1357298"/>
            <a:ext cx="2956900" cy="646331"/>
          </a:xfrm>
          <a:prstGeom prst="rect">
            <a:avLst/>
          </a:prstGeom>
          <a:noFill/>
        </p:spPr>
        <p:txBody>
          <a:bodyPr wrap="none" rtlCol="0">
            <a:spAutoFit/>
          </a:bodyPr>
          <a:lstStyle/>
          <a:p>
            <a:r>
              <a:rPr lang="hu-HU" b="1" dirty="0" err="1" smtClean="0"/>
              <a:t>Host</a:t>
            </a:r>
            <a:endParaRPr lang="hu-HU" b="1" dirty="0" smtClean="0"/>
          </a:p>
          <a:p>
            <a:r>
              <a:rPr lang="hu-HU" dirty="0" smtClean="0"/>
              <a:t> - korlát: fizikai CPU, Memória</a:t>
            </a:r>
          </a:p>
        </p:txBody>
      </p:sp>
      <p:cxnSp>
        <p:nvCxnSpPr>
          <p:cNvPr id="13" name="Alak 12"/>
          <p:cNvCxnSpPr>
            <a:stCxn id="8" idx="2"/>
            <a:endCxn id="5" idx="2"/>
          </p:cNvCxnSpPr>
          <p:nvPr/>
        </p:nvCxnSpPr>
        <p:spPr>
          <a:xfrm rot="16200000" flipH="1">
            <a:off x="5214942" y="2178834"/>
            <a:ext cx="750099" cy="678661"/>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14" name="Szövegdoboz 13"/>
          <p:cNvSpPr txBox="1"/>
          <p:nvPr/>
        </p:nvSpPr>
        <p:spPr>
          <a:xfrm>
            <a:off x="6858016" y="2643182"/>
            <a:ext cx="2198935" cy="923330"/>
          </a:xfrm>
          <a:prstGeom prst="rect">
            <a:avLst/>
          </a:prstGeom>
          <a:noFill/>
        </p:spPr>
        <p:txBody>
          <a:bodyPr wrap="none" rtlCol="0">
            <a:spAutoFit/>
          </a:bodyPr>
          <a:lstStyle/>
          <a:p>
            <a:r>
              <a:rPr lang="hu-HU" b="1" dirty="0" err="1" smtClean="0"/>
              <a:t>Resource</a:t>
            </a:r>
            <a:r>
              <a:rPr lang="hu-HU" b="1" dirty="0" smtClean="0"/>
              <a:t> </a:t>
            </a:r>
            <a:r>
              <a:rPr lang="hu-HU" b="1" dirty="0" err="1" smtClean="0"/>
              <a:t>Pool</a:t>
            </a:r>
            <a:endParaRPr lang="hu-HU" b="1" dirty="0" smtClean="0"/>
          </a:p>
          <a:p>
            <a:pPr>
              <a:buFontTx/>
              <a:buChar char="-"/>
            </a:pPr>
            <a:r>
              <a:rPr lang="hu-HU" dirty="0" smtClean="0"/>
              <a:t>Korlát</a:t>
            </a:r>
          </a:p>
          <a:p>
            <a:pPr>
              <a:buFontTx/>
              <a:buChar char="-"/>
            </a:pPr>
            <a:r>
              <a:rPr lang="hu-HU" dirty="0" smtClean="0"/>
              <a:t>Garantált részesedés</a:t>
            </a:r>
            <a:endParaRPr lang="hu-HU" dirty="0"/>
          </a:p>
        </p:txBody>
      </p:sp>
      <p:sp>
        <p:nvSpPr>
          <p:cNvPr id="15" name="Kör 14"/>
          <p:cNvSpPr/>
          <p:nvPr/>
        </p:nvSpPr>
        <p:spPr>
          <a:xfrm>
            <a:off x="7000892" y="4000504"/>
            <a:ext cx="642942" cy="642942"/>
          </a:xfrm>
          <a:prstGeom prst="pie">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cxnSp>
        <p:nvCxnSpPr>
          <p:cNvPr id="17" name="Alak 16"/>
          <p:cNvCxnSpPr>
            <a:stCxn id="5" idx="1"/>
            <a:endCxn id="15" idx="2"/>
          </p:cNvCxnSpPr>
          <p:nvPr/>
        </p:nvCxnSpPr>
        <p:spPr>
          <a:xfrm rot="16200000" flipH="1">
            <a:off x="6072198" y="3393280"/>
            <a:ext cx="1107289" cy="750099"/>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18" name="Kocka 17"/>
          <p:cNvSpPr/>
          <p:nvPr/>
        </p:nvSpPr>
        <p:spPr>
          <a:xfrm>
            <a:off x="7072330" y="5357826"/>
            <a:ext cx="500066" cy="714380"/>
          </a:xfrm>
          <a:prstGeom prst="cube">
            <a:avLst/>
          </a:prstGeom>
          <a:solidFill>
            <a:srgbClr val="B83A55"/>
          </a:solidFill>
          <a:ln w="38100">
            <a:solidFill>
              <a:schemeClr val="tx1"/>
            </a:solidFill>
            <a:prstDash val="dash"/>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9" name="Szövegdoboz 18"/>
          <p:cNvSpPr txBox="1"/>
          <p:nvPr/>
        </p:nvSpPr>
        <p:spPr>
          <a:xfrm>
            <a:off x="7945274" y="5072074"/>
            <a:ext cx="1198726" cy="1200329"/>
          </a:xfrm>
          <a:prstGeom prst="rect">
            <a:avLst/>
          </a:prstGeom>
          <a:noFill/>
        </p:spPr>
        <p:txBody>
          <a:bodyPr wrap="none" rtlCol="0">
            <a:spAutoFit/>
          </a:bodyPr>
          <a:lstStyle/>
          <a:p>
            <a:r>
              <a:rPr lang="hu-HU" b="1" dirty="0" err="1" smtClean="0"/>
              <a:t>Guest</a:t>
            </a:r>
            <a:endParaRPr lang="hu-HU" b="1" dirty="0" smtClean="0"/>
          </a:p>
          <a:p>
            <a:pPr>
              <a:buFontTx/>
              <a:buChar char="-"/>
            </a:pPr>
            <a:r>
              <a:rPr lang="hu-HU" dirty="0" smtClean="0"/>
              <a:t>Korlát</a:t>
            </a:r>
          </a:p>
          <a:p>
            <a:pPr>
              <a:buFontTx/>
              <a:buChar char="-"/>
            </a:pPr>
            <a:r>
              <a:rPr lang="hu-HU" dirty="0" smtClean="0"/>
              <a:t>Garantált </a:t>
            </a:r>
            <a:br>
              <a:rPr lang="hu-HU" dirty="0" smtClean="0"/>
            </a:br>
            <a:r>
              <a:rPr lang="hu-HU" dirty="0" smtClean="0"/>
              <a:t>részesedés</a:t>
            </a:r>
            <a:endParaRPr lang="hu-HU" dirty="0"/>
          </a:p>
        </p:txBody>
      </p:sp>
      <p:cxnSp>
        <p:nvCxnSpPr>
          <p:cNvPr id="21" name="Alak 20"/>
          <p:cNvCxnSpPr>
            <a:stCxn id="5" idx="1"/>
            <a:endCxn id="18" idx="2"/>
          </p:cNvCxnSpPr>
          <p:nvPr/>
        </p:nvCxnSpPr>
        <p:spPr>
          <a:xfrm rot="16200000" flipH="1">
            <a:off x="5380142" y="4085336"/>
            <a:ext cx="2562838" cy="821537"/>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22" name="Szövegdoboz 21"/>
          <p:cNvSpPr txBox="1"/>
          <p:nvPr/>
        </p:nvSpPr>
        <p:spPr>
          <a:xfrm>
            <a:off x="7636087" y="4000504"/>
            <a:ext cx="1507913" cy="646331"/>
          </a:xfrm>
          <a:prstGeom prst="rect">
            <a:avLst/>
          </a:prstGeom>
          <a:noFill/>
        </p:spPr>
        <p:txBody>
          <a:bodyPr wrap="none" rtlCol="0">
            <a:spAutoFit/>
          </a:bodyPr>
          <a:lstStyle/>
          <a:p>
            <a:r>
              <a:rPr lang="hu-HU" dirty="0" smtClean="0"/>
              <a:t>További</a:t>
            </a:r>
          </a:p>
          <a:p>
            <a:r>
              <a:rPr lang="hu-HU" dirty="0" err="1" smtClean="0"/>
              <a:t>Resource</a:t>
            </a:r>
            <a:r>
              <a:rPr lang="hu-HU" dirty="0" smtClean="0"/>
              <a:t> </a:t>
            </a:r>
            <a:r>
              <a:rPr lang="hu-HU" dirty="0" err="1" smtClean="0"/>
              <a:t>Pool</a:t>
            </a:r>
            <a:endParaRPr lang="hu-HU" dirty="0"/>
          </a:p>
        </p:txBody>
      </p:sp>
    </p:spTree>
    <p:extLst>
      <p:ext uri="{BB962C8B-B14F-4D97-AF65-F5344CB8AC3E}">
        <p14:creationId xmlns:p14="http://schemas.microsoft.com/office/powerpoint/2010/main" val="392491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Erőforrás gazdálkodás</a:t>
            </a:r>
            <a:endParaRPr lang="hu-HU" dirty="0"/>
          </a:p>
        </p:txBody>
      </p:sp>
      <p:sp>
        <p:nvSpPr>
          <p:cNvPr id="3" name="Tartalom helye 2"/>
          <p:cNvSpPr>
            <a:spLocks noGrp="1"/>
          </p:cNvSpPr>
          <p:nvPr>
            <p:ph sz="half" idx="1"/>
          </p:nvPr>
        </p:nvSpPr>
        <p:spPr/>
        <p:txBody>
          <a:bodyPr/>
          <a:lstStyle/>
          <a:p>
            <a:r>
              <a:rPr lang="hu-HU" dirty="0" smtClean="0"/>
              <a:t>Hierarchikus </a:t>
            </a:r>
            <a:r>
              <a:rPr lang="hu-HU" dirty="0" err="1" smtClean="0"/>
              <a:t>erőforráskezelés</a:t>
            </a:r>
            <a:endParaRPr lang="hu-HU" dirty="0" smtClean="0"/>
          </a:p>
          <a:p>
            <a:pPr lvl="1"/>
            <a:r>
              <a:rPr lang="hu-HU" dirty="0" smtClean="0"/>
              <a:t>Nemcsak virtuális gépek szintjén lehet korlátozni</a:t>
            </a:r>
          </a:p>
          <a:p>
            <a:pPr lvl="1"/>
            <a:r>
              <a:rPr lang="hu-HU" dirty="0" err="1" smtClean="0"/>
              <a:t>Pool-okba</a:t>
            </a:r>
            <a:r>
              <a:rPr lang="hu-HU" dirty="0" smtClean="0"/>
              <a:t> szervezhetők a </a:t>
            </a:r>
            <a:r>
              <a:rPr lang="hu-HU" dirty="0" err="1" smtClean="0"/>
              <a:t>VM-ek</a:t>
            </a:r>
            <a:endParaRPr lang="hu-HU" dirty="0" smtClean="0"/>
          </a:p>
          <a:p>
            <a:pPr lvl="1"/>
            <a:r>
              <a:rPr lang="hu-HU" dirty="0" smtClean="0"/>
              <a:t>Használati eset példák:</a:t>
            </a:r>
          </a:p>
          <a:p>
            <a:pPr lvl="2"/>
            <a:r>
              <a:rPr lang="hu-HU" dirty="0" smtClean="0"/>
              <a:t>Egy felhasználó összes gépére egy közös korlátozás</a:t>
            </a:r>
          </a:p>
          <a:p>
            <a:pPr lvl="2"/>
            <a:r>
              <a:rPr lang="hu-HU" dirty="0" smtClean="0"/>
              <a:t>Egy feladatot ellátó gépek csoportjára korlát</a:t>
            </a:r>
          </a:p>
          <a:p>
            <a:pPr lvl="2"/>
            <a:r>
              <a:rPr lang="hu-HU" dirty="0" smtClean="0"/>
              <a:t>Kritikus/nem kritikus alkalmazások csoportosítása</a:t>
            </a:r>
          </a:p>
        </p:txBody>
      </p:sp>
      <p:sp>
        <p:nvSpPr>
          <p:cNvPr id="5" name="Kör 4"/>
          <p:cNvSpPr/>
          <p:nvPr/>
        </p:nvSpPr>
        <p:spPr>
          <a:xfrm>
            <a:off x="5929322" y="2571744"/>
            <a:ext cx="642942" cy="642942"/>
          </a:xfrm>
          <a:prstGeom prst="pie">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grpSp>
        <p:nvGrpSpPr>
          <p:cNvPr id="4" name="Csoportba foglalás 23"/>
          <p:cNvGrpSpPr/>
          <p:nvPr/>
        </p:nvGrpSpPr>
        <p:grpSpPr>
          <a:xfrm>
            <a:off x="5072066" y="1428736"/>
            <a:ext cx="357190" cy="714380"/>
            <a:chOff x="6429388" y="3929066"/>
            <a:chExt cx="714380" cy="1428760"/>
          </a:xfrm>
        </p:grpSpPr>
        <p:sp>
          <p:nvSpPr>
            <p:cNvPr id="8" name="Lekerekített téglalap 7"/>
            <p:cNvSpPr/>
            <p:nvPr/>
          </p:nvSpPr>
          <p:spPr bwMode="auto">
            <a:xfrm>
              <a:off x="6429388" y="3929066"/>
              <a:ext cx="714380" cy="1428760"/>
            </a:xfrm>
            <a:prstGeom prst="roundRect">
              <a:avLst/>
            </a:prstGeom>
            <a:solidFill>
              <a:schemeClr val="bg1">
                <a:lumMod val="65000"/>
              </a:schemeClr>
            </a:solidFill>
            <a:ln>
              <a:headEnd type="none" w="med" len="med"/>
              <a:tailEnd type="none" w="med" len="med"/>
            </a:ln>
            <a:effectLst/>
            <a:scene3d>
              <a:camera prst="orthographicFront">
                <a:rot lat="1200000" lon="1200000" rev="0"/>
              </a:camera>
              <a:lightRig rig="harsh" dir="t">
                <a:rot lat="0" lon="0" rev="7200000"/>
              </a:lightRig>
            </a:scene3d>
            <a:sp3d extrusionH="635000"/>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sp>
          <p:nvSpPr>
            <p:cNvPr id="9" name="Téglalap 8"/>
            <p:cNvSpPr/>
            <p:nvPr/>
          </p:nvSpPr>
          <p:spPr bwMode="auto">
            <a:xfrm>
              <a:off x="6572264" y="4112535"/>
              <a:ext cx="428628" cy="133128"/>
            </a:xfrm>
            <a:prstGeom prst="rect">
              <a:avLst/>
            </a:prstGeom>
            <a:solidFill>
              <a:schemeClr val="tx1">
                <a:lumMod val="65000"/>
                <a:lumOff val="35000"/>
              </a:schemeClr>
            </a:solidFill>
            <a:ln>
              <a:noFill/>
              <a:headEnd type="none" w="med" len="med"/>
              <a:tailEnd type="none" w="med" len="med"/>
            </a:ln>
            <a:scene3d>
              <a:camera prst="orthographicFront">
                <a:rot lat="1200000" lon="1200000" rev="0"/>
              </a:camera>
              <a:lightRig rig="threePt" dir="t"/>
            </a:scene3d>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sp>
          <p:nvSpPr>
            <p:cNvPr id="10" name="Téglalap 9"/>
            <p:cNvSpPr/>
            <p:nvPr/>
          </p:nvSpPr>
          <p:spPr bwMode="auto">
            <a:xfrm>
              <a:off x="6572264" y="4312227"/>
              <a:ext cx="428628" cy="133128"/>
            </a:xfrm>
            <a:prstGeom prst="rect">
              <a:avLst/>
            </a:prstGeom>
            <a:solidFill>
              <a:schemeClr val="tx1">
                <a:lumMod val="65000"/>
                <a:lumOff val="35000"/>
              </a:schemeClr>
            </a:solidFill>
            <a:ln>
              <a:noFill/>
              <a:headEnd type="none" w="med" len="med"/>
              <a:tailEnd type="none" w="med" len="med"/>
            </a:ln>
            <a:scene3d>
              <a:camera prst="orthographicFront">
                <a:rot lat="1200000" lon="1200000" rev="0"/>
              </a:camera>
              <a:lightRig rig="threePt" dir="t"/>
            </a:scene3d>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p>
              <a:pPr marL="0" marR="0" indent="0" algn="ctr" defTabSz="762000" rtl="0" eaLnBrk="0" fontAlgn="base" latinLnBrk="0" hangingPunct="0">
                <a:lnSpc>
                  <a:spcPct val="100000"/>
                </a:lnSpc>
                <a:spcBef>
                  <a:spcPct val="0"/>
                </a:spcBef>
                <a:spcAft>
                  <a:spcPct val="0"/>
                </a:spcAft>
                <a:buClrTx/>
                <a:buSzTx/>
                <a:buFontTx/>
                <a:buNone/>
                <a:tabLst/>
              </a:pPr>
              <a:endParaRPr lang="hu-HU" sz="2000" b="1" dirty="0" err="1" smtClean="0">
                <a:solidFill>
                  <a:schemeClr val="bg1"/>
                </a:solidFill>
              </a:endParaRPr>
            </a:p>
          </p:txBody>
        </p:sp>
      </p:grpSp>
      <p:sp>
        <p:nvSpPr>
          <p:cNvPr id="11" name="Szövegdoboz 10"/>
          <p:cNvSpPr txBox="1"/>
          <p:nvPr/>
        </p:nvSpPr>
        <p:spPr>
          <a:xfrm>
            <a:off x="5786446" y="1357298"/>
            <a:ext cx="2956900" cy="646331"/>
          </a:xfrm>
          <a:prstGeom prst="rect">
            <a:avLst/>
          </a:prstGeom>
          <a:noFill/>
        </p:spPr>
        <p:txBody>
          <a:bodyPr wrap="none" rtlCol="0">
            <a:spAutoFit/>
          </a:bodyPr>
          <a:lstStyle/>
          <a:p>
            <a:r>
              <a:rPr lang="hu-HU" b="1" dirty="0" err="1" smtClean="0"/>
              <a:t>Host</a:t>
            </a:r>
            <a:endParaRPr lang="hu-HU" b="1" dirty="0" smtClean="0"/>
          </a:p>
          <a:p>
            <a:r>
              <a:rPr lang="hu-HU" dirty="0" smtClean="0"/>
              <a:t> - korlát: fizikai CPU, Memória</a:t>
            </a:r>
          </a:p>
        </p:txBody>
      </p:sp>
      <p:cxnSp>
        <p:nvCxnSpPr>
          <p:cNvPr id="13" name="Alak 12"/>
          <p:cNvCxnSpPr>
            <a:stCxn id="8" idx="2"/>
            <a:endCxn id="5" idx="2"/>
          </p:cNvCxnSpPr>
          <p:nvPr/>
        </p:nvCxnSpPr>
        <p:spPr>
          <a:xfrm rot="16200000" flipH="1">
            <a:off x="5214942" y="2178834"/>
            <a:ext cx="750099" cy="678661"/>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14" name="Szövegdoboz 13"/>
          <p:cNvSpPr txBox="1"/>
          <p:nvPr/>
        </p:nvSpPr>
        <p:spPr>
          <a:xfrm>
            <a:off x="6858016" y="2643182"/>
            <a:ext cx="2198935" cy="923330"/>
          </a:xfrm>
          <a:prstGeom prst="rect">
            <a:avLst/>
          </a:prstGeom>
          <a:noFill/>
        </p:spPr>
        <p:txBody>
          <a:bodyPr wrap="none" rtlCol="0">
            <a:spAutoFit/>
          </a:bodyPr>
          <a:lstStyle/>
          <a:p>
            <a:r>
              <a:rPr lang="hu-HU" b="1" dirty="0" err="1" smtClean="0"/>
              <a:t>Resource</a:t>
            </a:r>
            <a:r>
              <a:rPr lang="hu-HU" b="1" dirty="0" smtClean="0"/>
              <a:t> </a:t>
            </a:r>
            <a:r>
              <a:rPr lang="hu-HU" b="1" dirty="0" err="1" smtClean="0"/>
              <a:t>Pool</a:t>
            </a:r>
            <a:endParaRPr lang="hu-HU" b="1" dirty="0" smtClean="0"/>
          </a:p>
          <a:p>
            <a:pPr>
              <a:buFontTx/>
              <a:buChar char="-"/>
            </a:pPr>
            <a:r>
              <a:rPr lang="hu-HU" dirty="0" smtClean="0"/>
              <a:t>Korlát</a:t>
            </a:r>
          </a:p>
          <a:p>
            <a:pPr>
              <a:buFontTx/>
              <a:buChar char="-"/>
            </a:pPr>
            <a:r>
              <a:rPr lang="hu-HU" dirty="0" smtClean="0"/>
              <a:t>Garantált részesedés</a:t>
            </a:r>
            <a:endParaRPr lang="hu-HU" dirty="0"/>
          </a:p>
        </p:txBody>
      </p:sp>
      <p:sp>
        <p:nvSpPr>
          <p:cNvPr id="15" name="Kör 14"/>
          <p:cNvSpPr/>
          <p:nvPr/>
        </p:nvSpPr>
        <p:spPr>
          <a:xfrm>
            <a:off x="7000892" y="4000504"/>
            <a:ext cx="642942" cy="642942"/>
          </a:xfrm>
          <a:prstGeom prst="pie">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cxnSp>
        <p:nvCxnSpPr>
          <p:cNvPr id="17" name="Alak 16"/>
          <p:cNvCxnSpPr>
            <a:stCxn id="5" idx="1"/>
            <a:endCxn id="15" idx="2"/>
          </p:cNvCxnSpPr>
          <p:nvPr/>
        </p:nvCxnSpPr>
        <p:spPr>
          <a:xfrm rot="16200000" flipH="1">
            <a:off x="6072198" y="3393280"/>
            <a:ext cx="1107289" cy="750099"/>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18" name="Kocka 17"/>
          <p:cNvSpPr/>
          <p:nvPr/>
        </p:nvSpPr>
        <p:spPr>
          <a:xfrm>
            <a:off x="7072330" y="5357826"/>
            <a:ext cx="500066" cy="714380"/>
          </a:xfrm>
          <a:prstGeom prst="cube">
            <a:avLst/>
          </a:prstGeom>
          <a:solidFill>
            <a:srgbClr val="B83A55"/>
          </a:solidFill>
          <a:ln w="38100">
            <a:solidFill>
              <a:schemeClr val="tx1"/>
            </a:solidFill>
            <a:prstDash val="dash"/>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9" name="Szövegdoboz 18"/>
          <p:cNvSpPr txBox="1"/>
          <p:nvPr/>
        </p:nvSpPr>
        <p:spPr>
          <a:xfrm>
            <a:off x="7945274" y="5072074"/>
            <a:ext cx="1198726" cy="1200329"/>
          </a:xfrm>
          <a:prstGeom prst="rect">
            <a:avLst/>
          </a:prstGeom>
          <a:noFill/>
        </p:spPr>
        <p:txBody>
          <a:bodyPr wrap="none" rtlCol="0">
            <a:spAutoFit/>
          </a:bodyPr>
          <a:lstStyle/>
          <a:p>
            <a:r>
              <a:rPr lang="hu-HU" b="1" dirty="0" err="1" smtClean="0"/>
              <a:t>Guest</a:t>
            </a:r>
            <a:endParaRPr lang="hu-HU" b="1" dirty="0" smtClean="0"/>
          </a:p>
          <a:p>
            <a:pPr>
              <a:buFontTx/>
              <a:buChar char="-"/>
            </a:pPr>
            <a:r>
              <a:rPr lang="hu-HU" dirty="0" smtClean="0"/>
              <a:t>Korlát</a:t>
            </a:r>
          </a:p>
          <a:p>
            <a:pPr>
              <a:buFontTx/>
              <a:buChar char="-"/>
            </a:pPr>
            <a:r>
              <a:rPr lang="hu-HU" dirty="0" smtClean="0"/>
              <a:t>Garantált </a:t>
            </a:r>
            <a:br>
              <a:rPr lang="hu-HU" dirty="0" smtClean="0"/>
            </a:br>
            <a:r>
              <a:rPr lang="hu-HU" dirty="0" smtClean="0"/>
              <a:t>részesedés</a:t>
            </a:r>
            <a:endParaRPr lang="hu-HU" dirty="0"/>
          </a:p>
        </p:txBody>
      </p:sp>
      <p:cxnSp>
        <p:nvCxnSpPr>
          <p:cNvPr id="21" name="Alak 20"/>
          <p:cNvCxnSpPr>
            <a:stCxn id="5" idx="1"/>
            <a:endCxn id="18" idx="2"/>
          </p:cNvCxnSpPr>
          <p:nvPr/>
        </p:nvCxnSpPr>
        <p:spPr>
          <a:xfrm rot="16200000" flipH="1">
            <a:off x="5380142" y="4085336"/>
            <a:ext cx="2562838" cy="821537"/>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22" name="Szövegdoboz 21"/>
          <p:cNvSpPr txBox="1"/>
          <p:nvPr/>
        </p:nvSpPr>
        <p:spPr>
          <a:xfrm>
            <a:off x="7636087" y="4000504"/>
            <a:ext cx="1507913" cy="646331"/>
          </a:xfrm>
          <a:prstGeom prst="rect">
            <a:avLst/>
          </a:prstGeom>
          <a:noFill/>
        </p:spPr>
        <p:txBody>
          <a:bodyPr wrap="none" rtlCol="0">
            <a:spAutoFit/>
          </a:bodyPr>
          <a:lstStyle/>
          <a:p>
            <a:r>
              <a:rPr lang="hu-HU" dirty="0" smtClean="0"/>
              <a:t>További</a:t>
            </a:r>
          </a:p>
          <a:p>
            <a:r>
              <a:rPr lang="hu-HU" dirty="0" err="1" smtClean="0"/>
              <a:t>Resource</a:t>
            </a:r>
            <a:r>
              <a:rPr lang="hu-HU" dirty="0" smtClean="0"/>
              <a:t> </a:t>
            </a:r>
            <a:r>
              <a:rPr lang="hu-HU" dirty="0" err="1" smtClean="0"/>
              <a:t>Pool</a:t>
            </a:r>
            <a:endParaRPr lang="hu-HU" dirty="0"/>
          </a:p>
        </p:txBody>
      </p:sp>
      <p:sp>
        <p:nvSpPr>
          <p:cNvPr id="23" name="Lekerekített téglalap feliratnak 22"/>
          <p:cNvSpPr/>
          <p:nvPr/>
        </p:nvSpPr>
        <p:spPr>
          <a:xfrm>
            <a:off x="2857488" y="2928934"/>
            <a:ext cx="2571768" cy="2357454"/>
          </a:xfrm>
          <a:prstGeom prst="wedgeRoundRectCallout">
            <a:avLst>
              <a:gd name="adj1" fmla="val 101966"/>
              <a:gd name="adj2" fmla="val 13292"/>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Korlátokat szab:</a:t>
            </a:r>
            <a:br>
              <a:rPr lang="hu-HU" sz="2400" dirty="0" smtClean="0">
                <a:solidFill>
                  <a:schemeClr val="bg1"/>
                </a:solidFill>
              </a:rPr>
            </a:br>
            <a:endParaRPr lang="hu-HU" sz="2400" dirty="0" smtClean="0">
              <a:solidFill>
                <a:schemeClr val="bg1"/>
              </a:solidFill>
            </a:endParaRPr>
          </a:p>
          <a:p>
            <a:pPr>
              <a:buFontTx/>
              <a:buChar char="-"/>
            </a:pPr>
            <a:r>
              <a:rPr lang="hu-HU" sz="2400" dirty="0" err="1" smtClean="0">
                <a:solidFill>
                  <a:schemeClr val="bg1"/>
                </a:solidFill>
              </a:rPr>
              <a:t>Host</a:t>
            </a:r>
            <a:endParaRPr lang="hu-HU" sz="2400" dirty="0" smtClean="0">
              <a:solidFill>
                <a:schemeClr val="bg1"/>
              </a:solidFill>
            </a:endParaRPr>
          </a:p>
          <a:p>
            <a:pPr>
              <a:buFontTx/>
              <a:buChar char="-"/>
            </a:pPr>
            <a:r>
              <a:rPr lang="hu-HU" sz="2400" dirty="0" err="1" smtClean="0">
                <a:solidFill>
                  <a:schemeClr val="bg1"/>
                </a:solidFill>
              </a:rPr>
              <a:t>Resource</a:t>
            </a:r>
            <a:r>
              <a:rPr lang="hu-HU" sz="2400" dirty="0" smtClean="0">
                <a:solidFill>
                  <a:schemeClr val="bg1"/>
                </a:solidFill>
              </a:rPr>
              <a:t> </a:t>
            </a:r>
            <a:r>
              <a:rPr lang="hu-HU" sz="2400" dirty="0" err="1" smtClean="0">
                <a:solidFill>
                  <a:schemeClr val="bg1"/>
                </a:solidFill>
              </a:rPr>
              <a:t>Pool</a:t>
            </a:r>
            <a:endParaRPr lang="hu-HU" sz="2400" dirty="0" smtClean="0">
              <a:solidFill>
                <a:schemeClr val="bg1"/>
              </a:solidFill>
            </a:endParaRPr>
          </a:p>
          <a:p>
            <a:pPr>
              <a:buFontTx/>
              <a:buChar char="-"/>
            </a:pPr>
            <a:r>
              <a:rPr lang="hu-HU" sz="2400" dirty="0" err="1" smtClean="0">
                <a:solidFill>
                  <a:schemeClr val="bg1"/>
                </a:solidFill>
              </a:rPr>
              <a:t>Guest</a:t>
            </a:r>
            <a:endParaRPr lang="hu-HU" sz="2400" dirty="0" smtClean="0">
              <a:solidFill>
                <a:schemeClr val="bg1"/>
              </a:solidFill>
            </a:endParaRPr>
          </a:p>
        </p:txBody>
      </p:sp>
      <p:sp>
        <p:nvSpPr>
          <p:cNvPr id="24" name="Lekerekített téglalap feliratnak 23"/>
          <p:cNvSpPr/>
          <p:nvPr/>
        </p:nvSpPr>
        <p:spPr>
          <a:xfrm>
            <a:off x="2857488" y="3286124"/>
            <a:ext cx="2928958" cy="2000264"/>
          </a:xfrm>
          <a:prstGeom prst="wedgeRoundRectCallout">
            <a:avLst>
              <a:gd name="adj1" fmla="val 88668"/>
              <a:gd name="adj2" fmla="val 7916"/>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Egymásba ágyazott korlátoknál szűkítés,</a:t>
            </a:r>
          </a:p>
          <a:p>
            <a:pPr algn="ctr"/>
            <a:r>
              <a:rPr lang="hu-HU" sz="2400" dirty="0" smtClean="0">
                <a:solidFill>
                  <a:schemeClr val="bg1"/>
                </a:solidFill>
              </a:rPr>
              <a:t>konfliktusnál prioritás szerinti feloldás</a:t>
            </a:r>
          </a:p>
        </p:txBody>
      </p:sp>
    </p:spTree>
    <p:extLst>
      <p:ext uri="{BB962C8B-B14F-4D97-AF65-F5344CB8AC3E}">
        <p14:creationId xmlns:p14="http://schemas.microsoft.com/office/powerpoint/2010/main" val="105943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p:cNvSpPr>
            <a:spLocks noGrp="1"/>
          </p:cNvSpPr>
          <p:nvPr>
            <p:ph idx="1"/>
          </p:nvPr>
        </p:nvSpPr>
        <p:spPr/>
        <p:txBody>
          <a:bodyPr/>
          <a:lstStyle/>
          <a:p>
            <a:r>
              <a:rPr lang="hu-HU" dirty="0" smtClean="0"/>
              <a:t>Teljesen távoli elérésen alapul</a:t>
            </a:r>
          </a:p>
          <a:p>
            <a:r>
              <a:rPr lang="hu-HU" dirty="0" smtClean="0"/>
              <a:t>„Nagyjából” kompatibilis a Workstation/</a:t>
            </a:r>
            <a:r>
              <a:rPr lang="hu-HU" dirty="0" err="1" smtClean="0"/>
              <a:t>Player</a:t>
            </a:r>
            <a:r>
              <a:rPr lang="hu-HU" dirty="0" smtClean="0"/>
              <a:t>/Server virtuális gépeivel </a:t>
            </a:r>
            <a:r>
              <a:rPr lang="hu-HU" sz="2400" dirty="0" smtClean="0"/>
              <a:t>(</a:t>
            </a:r>
            <a:r>
              <a:rPr lang="hu-HU" sz="2400" dirty="0" err="1" smtClean="0"/>
              <a:t>VMware</a:t>
            </a:r>
            <a:r>
              <a:rPr lang="hu-HU" sz="2400" dirty="0" smtClean="0"/>
              <a:t> </a:t>
            </a:r>
            <a:r>
              <a:rPr lang="hu-HU" sz="2400" dirty="0" err="1" smtClean="0"/>
              <a:t>Converter</a:t>
            </a:r>
            <a:r>
              <a:rPr lang="hu-HU" sz="2400" dirty="0" smtClean="0"/>
              <a:t>… most nem demózzuk)</a:t>
            </a:r>
          </a:p>
          <a:p>
            <a:r>
              <a:rPr lang="hu-HU" dirty="0" smtClean="0"/>
              <a:t>Fejlett erőforrás-gazdálkodás</a:t>
            </a:r>
          </a:p>
          <a:p>
            <a:r>
              <a:rPr lang="hu-HU" dirty="0" smtClean="0"/>
              <a:t>Távoli menedzsment </a:t>
            </a:r>
            <a:r>
              <a:rPr lang="hu-HU" dirty="0" err="1" smtClean="0"/>
              <a:t>PowerShell</a:t>
            </a:r>
            <a:r>
              <a:rPr lang="hu-HU" dirty="0" smtClean="0"/>
              <a:t> segítségével</a:t>
            </a:r>
          </a:p>
          <a:p>
            <a:pPr lvl="1"/>
            <a:r>
              <a:rPr lang="hu-HU" dirty="0" err="1" smtClean="0"/>
              <a:t>Get-VM</a:t>
            </a:r>
            <a:r>
              <a:rPr lang="hu-HU" dirty="0" smtClean="0"/>
              <a:t>, </a:t>
            </a:r>
            <a:r>
              <a:rPr lang="hu-HU" dirty="0" err="1" smtClean="0"/>
              <a:t>Get-Stat</a:t>
            </a:r>
            <a:r>
              <a:rPr lang="hu-HU" dirty="0" smtClean="0"/>
              <a:t>…</a:t>
            </a:r>
            <a:endParaRPr lang="hu-HU" dirty="0" smtClean="0"/>
          </a:p>
          <a:p>
            <a:r>
              <a:rPr lang="hu-HU" dirty="0" err="1" smtClean="0"/>
              <a:t>Inftech</a:t>
            </a:r>
            <a:r>
              <a:rPr lang="hu-HU" dirty="0" smtClean="0"/>
              <a:t> laboron mindenki kipróbálhatja </a:t>
            </a:r>
            <a:r>
              <a:rPr lang="hu-HU" dirty="0" smtClean="0">
                <a:sym typeface="Wingdings" pitchFamily="2" charset="2"/>
              </a:rPr>
              <a:t></a:t>
            </a:r>
            <a:endParaRPr lang="hu-HU" dirty="0" smtClean="0"/>
          </a:p>
        </p:txBody>
      </p:sp>
      <p:sp>
        <p:nvSpPr>
          <p:cNvPr id="5" name="Szöveg helye 4"/>
          <p:cNvSpPr>
            <a:spLocks noGrp="1"/>
          </p:cNvSpPr>
          <p:nvPr>
            <p:ph type="body" sz="half" idx="2"/>
          </p:nvPr>
        </p:nvSpPr>
        <p:spPr/>
        <p:txBody>
          <a:bodyPr/>
          <a:lstStyle/>
          <a:p>
            <a:r>
              <a:rPr lang="hu-HU" dirty="0" smtClean="0"/>
              <a:t> </a:t>
            </a:r>
            <a:r>
              <a:rPr lang="hu-HU" dirty="0" err="1" smtClean="0"/>
              <a:t>VMware</a:t>
            </a:r>
            <a:r>
              <a:rPr lang="hu-HU" dirty="0" smtClean="0"/>
              <a:t> </a:t>
            </a:r>
            <a:r>
              <a:rPr lang="hu-HU" dirty="0" err="1" smtClean="0"/>
              <a:t>ESXi</a:t>
            </a:r>
            <a:endParaRPr lang="hu-H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endParaRPr lang="hu-HU" dirty="0" smtClean="0"/>
          </a:p>
          <a:p>
            <a:r>
              <a:rPr lang="hu-HU" dirty="0" smtClean="0"/>
              <a:t>Ismétlés (lásd Operációs rendszerek)</a:t>
            </a:r>
          </a:p>
          <a:p>
            <a:pPr lvl="1"/>
            <a:r>
              <a:rPr lang="hu-HU" dirty="0" smtClean="0"/>
              <a:t>Virtualizáció fajtái</a:t>
            </a:r>
          </a:p>
          <a:p>
            <a:pPr lvl="1"/>
            <a:r>
              <a:rPr lang="hu-HU" dirty="0" smtClean="0"/>
              <a:t>Platform </a:t>
            </a:r>
            <a:r>
              <a:rPr lang="hu-HU" dirty="0" err="1" smtClean="0"/>
              <a:t>virtualizációs</a:t>
            </a:r>
            <a:r>
              <a:rPr lang="hu-HU" dirty="0" smtClean="0"/>
              <a:t> megoldások</a:t>
            </a:r>
          </a:p>
          <a:p>
            <a:pPr lvl="1"/>
            <a:r>
              <a:rPr lang="hu-HU" dirty="0" smtClean="0"/>
              <a:t>Kliens oldali </a:t>
            </a:r>
            <a:r>
              <a:rPr lang="hu-HU" dirty="0" err="1" smtClean="0"/>
              <a:t>virtualizációs</a:t>
            </a:r>
            <a:r>
              <a:rPr lang="hu-HU" dirty="0" smtClean="0"/>
              <a:t> igények</a:t>
            </a:r>
          </a:p>
          <a:p>
            <a:pPr lvl="1"/>
            <a:endParaRPr lang="hu-HU" dirty="0"/>
          </a:p>
          <a:p>
            <a:r>
              <a:rPr lang="hu-HU" dirty="0" smtClean="0"/>
              <a:t>Szerver oldali virtualizáció</a:t>
            </a:r>
          </a:p>
          <a:p>
            <a:pPr lvl="1"/>
            <a:r>
              <a:rPr lang="hu-HU" dirty="0" smtClean="0"/>
              <a:t>Platform </a:t>
            </a:r>
            <a:r>
              <a:rPr lang="hu-HU" dirty="0" err="1" smtClean="0"/>
              <a:t>virtualizációs</a:t>
            </a:r>
            <a:r>
              <a:rPr lang="hu-HU" dirty="0" smtClean="0"/>
              <a:t> megoldások</a:t>
            </a:r>
          </a:p>
          <a:p>
            <a:pPr lvl="1"/>
            <a:r>
              <a:rPr lang="hu-HU" dirty="0" smtClean="0"/>
              <a:t>Erőforrás-gazdálkodás</a:t>
            </a:r>
          </a:p>
          <a:p>
            <a:pPr lvl="1"/>
            <a:r>
              <a:rPr lang="hu-HU" b="1" dirty="0" smtClean="0"/>
              <a:t>Operációs rendszer szintű virtualizáció</a:t>
            </a:r>
            <a:endParaRPr lang="hu-HU" b="1" dirty="0"/>
          </a:p>
        </p:txBody>
      </p:sp>
    </p:spTree>
    <p:extLst>
      <p:ext uri="{BB962C8B-B14F-4D97-AF65-F5344CB8AC3E}">
        <p14:creationId xmlns:p14="http://schemas.microsoft.com/office/powerpoint/2010/main" val="225439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t>Operációs rendszer szintű virtualizáció</a:t>
            </a:r>
            <a:endParaRPr lang="hu-HU" dirty="0"/>
          </a:p>
        </p:txBody>
      </p:sp>
      <p:sp>
        <p:nvSpPr>
          <p:cNvPr id="5" name="Tartalom helye 4"/>
          <p:cNvSpPr>
            <a:spLocks noGrp="1"/>
          </p:cNvSpPr>
          <p:nvPr>
            <p:ph idx="1"/>
          </p:nvPr>
        </p:nvSpPr>
        <p:spPr/>
        <p:txBody>
          <a:bodyPr/>
          <a:lstStyle/>
          <a:p>
            <a:r>
              <a:rPr lang="hu-HU" dirty="0" smtClean="0"/>
              <a:t>Kezdetben volt a </a:t>
            </a:r>
            <a:r>
              <a:rPr lang="hu-HU" i="1" dirty="0" err="1" smtClean="0"/>
              <a:t>chroot</a:t>
            </a:r>
            <a:r>
              <a:rPr lang="hu-HU" dirty="0" smtClean="0"/>
              <a:t>…</a:t>
            </a:r>
          </a:p>
          <a:p>
            <a:pPr lvl="1"/>
            <a:r>
              <a:rPr lang="hu-HU" dirty="0" smtClean="0"/>
              <a:t>A fájlrendszer gyökerét átirányíthatjuk egy alkönyvtárra (egy </a:t>
            </a:r>
            <a:r>
              <a:rPr lang="hu-HU" dirty="0" smtClean="0"/>
              <a:t>folyamatra vonatkozik</a:t>
            </a:r>
            <a:r>
              <a:rPr lang="hu-HU" dirty="0" smtClean="0"/>
              <a:t>!)</a:t>
            </a:r>
          </a:p>
          <a:p>
            <a:pPr lvl="1"/>
            <a:r>
              <a:rPr lang="hu-HU" dirty="0" smtClean="0"/>
              <a:t>Ez nem teljes körű izoláció, de sok esetben működik</a:t>
            </a:r>
          </a:p>
          <a:p>
            <a:pPr lvl="2"/>
            <a:r>
              <a:rPr lang="hu-HU" dirty="0" smtClean="0"/>
              <a:t>Kernel minden adatszerkezete közös </a:t>
            </a:r>
            <a:r>
              <a:rPr lang="hu-HU" dirty="0" smtClean="0"/>
              <a:t>(folyamatlista</a:t>
            </a:r>
            <a:r>
              <a:rPr lang="hu-HU" dirty="0" smtClean="0"/>
              <a:t>, hálózati interfész, IP, </a:t>
            </a:r>
            <a:r>
              <a:rPr lang="hu-HU" dirty="0" err="1" smtClean="0"/>
              <a:t>routing</a:t>
            </a:r>
            <a:r>
              <a:rPr lang="hu-HU" dirty="0" smtClean="0"/>
              <a:t>, </a:t>
            </a:r>
            <a:r>
              <a:rPr lang="hu-HU" dirty="0" err="1" smtClean="0"/>
              <a:t>sysctl</a:t>
            </a:r>
            <a:r>
              <a:rPr lang="hu-HU" dirty="0" smtClean="0"/>
              <a:t> beállítások…)</a:t>
            </a:r>
          </a:p>
          <a:p>
            <a:pPr lvl="2"/>
            <a:r>
              <a:rPr lang="hu-HU" dirty="0" smtClean="0"/>
              <a:t>A </a:t>
            </a:r>
            <a:r>
              <a:rPr lang="hu-HU" dirty="0" err="1" smtClean="0"/>
              <a:t>chrootból</a:t>
            </a:r>
            <a:r>
              <a:rPr lang="hu-HU" dirty="0" smtClean="0"/>
              <a:t> ráadásul ki is lehet navigálni a VFS adatszerkezeten keresztül…</a:t>
            </a:r>
          </a:p>
          <a:p>
            <a:pPr lvl="1"/>
            <a:r>
              <a:rPr lang="hu-HU" dirty="0" smtClean="0"/>
              <a:t>Hogy is néz ki: egy teljes alap OS installációt készítünk egy alkönyvtárba, ami </a:t>
            </a:r>
            <a:r>
              <a:rPr lang="hu-HU" u="sng" dirty="0" smtClean="0"/>
              <a:t>kicsit</a:t>
            </a:r>
            <a:r>
              <a:rPr lang="hu-HU" dirty="0" smtClean="0"/>
              <a:t> eltérő is lehet az eredetitől</a:t>
            </a:r>
          </a:p>
          <a:p>
            <a:pPr lvl="1"/>
            <a:r>
              <a:rPr lang="hu-HU" dirty="0" smtClean="0"/>
              <a:t>Problémás könyvtárak: /</a:t>
            </a:r>
            <a:r>
              <a:rPr lang="hu-HU" dirty="0" err="1" smtClean="0"/>
              <a:t>proc</a:t>
            </a:r>
            <a:r>
              <a:rPr lang="hu-HU" dirty="0" smtClean="0"/>
              <a:t>, /</a:t>
            </a:r>
            <a:r>
              <a:rPr lang="hu-HU" dirty="0" err="1" smtClean="0"/>
              <a:t>sys</a:t>
            </a:r>
            <a:r>
              <a:rPr lang="hu-HU" dirty="0" smtClean="0"/>
              <a:t>, /</a:t>
            </a:r>
            <a:r>
              <a:rPr lang="hu-HU" dirty="0" err="1" smtClean="0"/>
              <a:t>dev</a:t>
            </a:r>
            <a:r>
              <a:rPr lang="hu-HU" dirty="0" smtClean="0"/>
              <a:t>, /</a:t>
            </a:r>
            <a:r>
              <a:rPr lang="hu-HU" dirty="0" err="1" smtClean="0"/>
              <a:t>tmp</a:t>
            </a:r>
            <a:r>
              <a:rPr lang="hu-HU" dirty="0" smtClean="0"/>
              <a:t>, /var, </a:t>
            </a:r>
            <a:r>
              <a:rPr lang="hu-HU" dirty="0" smtClean="0"/>
              <a:t>…</a:t>
            </a: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Operációs rendszer szintű virtualizáció</a:t>
            </a:r>
            <a:endParaRPr lang="hu-HU" dirty="0"/>
          </a:p>
        </p:txBody>
      </p:sp>
      <p:sp>
        <p:nvSpPr>
          <p:cNvPr id="3" name="Tartalom helye 2"/>
          <p:cNvSpPr>
            <a:spLocks noGrp="1"/>
          </p:cNvSpPr>
          <p:nvPr>
            <p:ph idx="1"/>
          </p:nvPr>
        </p:nvSpPr>
        <p:spPr/>
        <p:txBody>
          <a:bodyPr/>
          <a:lstStyle/>
          <a:p>
            <a:r>
              <a:rPr lang="hu-HU" dirty="0" smtClean="0"/>
              <a:t>Megoldás:</a:t>
            </a:r>
          </a:p>
          <a:p>
            <a:pPr lvl="1"/>
            <a:r>
              <a:rPr lang="hu-HU" dirty="0" smtClean="0"/>
              <a:t>Ne látszódjanak ki a kernel </a:t>
            </a:r>
            <a:r>
              <a:rPr lang="hu-HU" dirty="0" err="1" smtClean="0"/>
              <a:t>singleton</a:t>
            </a:r>
            <a:r>
              <a:rPr lang="hu-HU" dirty="0" smtClean="0"/>
              <a:t> erőforrásai…</a:t>
            </a:r>
          </a:p>
          <a:p>
            <a:pPr lvl="1"/>
            <a:r>
              <a:rPr lang="hu-HU" dirty="0" smtClean="0"/>
              <a:t>Ehhez módosítani kell a kernelt</a:t>
            </a:r>
          </a:p>
          <a:p>
            <a:pPr lvl="2"/>
            <a:r>
              <a:rPr lang="hu-HU" dirty="0" smtClean="0"/>
              <a:t>Bevezetni a konténer fogalmát</a:t>
            </a:r>
          </a:p>
          <a:p>
            <a:pPr lvl="2"/>
            <a:r>
              <a:rPr lang="hu-HU" dirty="0" smtClean="0"/>
              <a:t>Minden rendszerhívást ellátni a konténer kontextus szerinti válogatással</a:t>
            </a:r>
          </a:p>
          <a:p>
            <a:pPr lvl="2"/>
            <a:r>
              <a:rPr lang="hu-HU" dirty="0" err="1" smtClean="0"/>
              <a:t>Singleton</a:t>
            </a:r>
            <a:r>
              <a:rPr lang="hu-HU" dirty="0" smtClean="0"/>
              <a:t> erőforrásokat dinamikusan </a:t>
            </a:r>
            <a:r>
              <a:rPr lang="hu-HU" dirty="0" err="1" smtClean="0"/>
              <a:t>példányosíthatóvá</a:t>
            </a:r>
            <a:r>
              <a:rPr lang="hu-HU" dirty="0" smtClean="0"/>
              <a:t> alakítani</a:t>
            </a:r>
          </a:p>
          <a:p>
            <a:pPr lvl="2"/>
            <a:r>
              <a:rPr lang="hu-HU" dirty="0" smtClean="0"/>
              <a:t>A konténerből kifele mutató referenciák mostantól biztonsági réseknek számítanak!</a:t>
            </a:r>
          </a:p>
          <a:p>
            <a:pPr lvl="1"/>
            <a:r>
              <a:rPr lang="hu-HU" dirty="0" smtClean="0"/>
              <a:t>A módosítások ára: 1-2% teljesítményveszteség</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artalom helye 2"/>
          <p:cNvSpPr>
            <a:spLocks noGrp="1"/>
          </p:cNvSpPr>
          <p:nvPr>
            <p:ph idx="1"/>
          </p:nvPr>
        </p:nvSpPr>
        <p:spPr>
          <a:xfrm>
            <a:off x="142844" y="857232"/>
            <a:ext cx="8858312" cy="5529321"/>
          </a:xfrm>
        </p:spPr>
        <p:txBody>
          <a:bodyPr/>
          <a:lstStyle/>
          <a:p>
            <a:r>
              <a:rPr lang="hu-HU" dirty="0" smtClean="0"/>
              <a:t>Emlékszünk még?</a:t>
            </a:r>
          </a:p>
        </p:txBody>
      </p:sp>
      <p:sp>
        <p:nvSpPr>
          <p:cNvPr id="2" name="Cím 1"/>
          <p:cNvSpPr>
            <a:spLocks noGrp="1"/>
          </p:cNvSpPr>
          <p:nvPr>
            <p:ph type="title"/>
          </p:nvPr>
        </p:nvSpPr>
        <p:spPr/>
        <p:txBody>
          <a:bodyPr/>
          <a:lstStyle/>
          <a:p>
            <a:r>
              <a:rPr lang="hu-HU" dirty="0" smtClean="0"/>
              <a:t>Motivációs példa</a:t>
            </a:r>
            <a:endParaRPr lang="hu-HU" dirty="0"/>
          </a:p>
        </p:txBody>
      </p:sp>
      <p:pic>
        <p:nvPicPr>
          <p:cNvPr id="6" name="Picture 3" descr="C:\Documents and Settings\xmi\Local Settings\Temporary Internet Files\Content.IE5\I92N4HEF\MCj04339410000[1].png"/>
          <p:cNvPicPr>
            <a:picLocks noChangeAspect="1" noChangeArrowheads="1"/>
          </p:cNvPicPr>
          <p:nvPr/>
        </p:nvPicPr>
        <p:blipFill>
          <a:blip r:embed="rId2" cstate="print"/>
          <a:srcRect/>
          <a:stretch>
            <a:fillRect/>
          </a:stretch>
        </p:blipFill>
        <p:spPr bwMode="auto">
          <a:xfrm>
            <a:off x="5715008" y="4071942"/>
            <a:ext cx="1714500" cy="1714500"/>
          </a:xfrm>
          <a:prstGeom prst="rect">
            <a:avLst/>
          </a:prstGeom>
          <a:noFill/>
        </p:spPr>
      </p:pic>
      <p:pic>
        <p:nvPicPr>
          <p:cNvPr id="7" name="Picture 2" descr="C:\Documents and Settings\xmi\Local Settings\Temporary Internet Files\Content.IE5\WD6BG5EB\MCj04348940000[1].png"/>
          <p:cNvPicPr>
            <a:picLocks noChangeAspect="1" noChangeArrowheads="1"/>
          </p:cNvPicPr>
          <p:nvPr/>
        </p:nvPicPr>
        <p:blipFill>
          <a:blip r:embed="rId3" cstate="print"/>
          <a:srcRect/>
          <a:stretch>
            <a:fillRect/>
          </a:stretch>
        </p:blipFill>
        <p:spPr bwMode="auto">
          <a:xfrm flipH="1">
            <a:off x="1214414" y="4214818"/>
            <a:ext cx="1393194" cy="1558636"/>
          </a:xfrm>
          <a:prstGeom prst="rect">
            <a:avLst/>
          </a:prstGeom>
          <a:noFill/>
        </p:spPr>
      </p:pic>
      <p:sp>
        <p:nvSpPr>
          <p:cNvPr id="12" name="Lekerekített téglalap feliratnak 11"/>
          <p:cNvSpPr/>
          <p:nvPr/>
        </p:nvSpPr>
        <p:spPr>
          <a:xfrm>
            <a:off x="6357950" y="1428736"/>
            <a:ext cx="2571768" cy="2357454"/>
          </a:xfrm>
          <a:prstGeom prst="wedgeRoundRectCallout">
            <a:avLst>
              <a:gd name="adj1" fmla="val -34835"/>
              <a:gd name="adj2" fmla="val 8214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Nem lehetne akkor valahogy egy gépre felrakni több szolgáltatást?</a:t>
            </a:r>
          </a:p>
        </p:txBody>
      </p:sp>
      <p:sp>
        <p:nvSpPr>
          <p:cNvPr id="14" name="Lekerekített téglalap feliratnak 13"/>
          <p:cNvSpPr/>
          <p:nvPr/>
        </p:nvSpPr>
        <p:spPr>
          <a:xfrm>
            <a:off x="3143240" y="3571876"/>
            <a:ext cx="2571768" cy="2357454"/>
          </a:xfrm>
          <a:prstGeom prst="wedgeRoundRectCallout">
            <a:avLst>
              <a:gd name="adj1" fmla="val -87595"/>
              <a:gd name="adj2" fmla="val 394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Egyiknek Linux kell a másiknak Windows… ráadásul különböző verziók…</a:t>
            </a:r>
          </a:p>
        </p:txBody>
      </p:sp>
      <p:pic>
        <p:nvPicPr>
          <p:cNvPr id="3074" name="Picture 2" descr="C:\Documents and Settings\xmi\Local Settings\Temporary Internet Files\Content.IE5\I92N4HEF\MCj04339400000[1].png"/>
          <p:cNvPicPr>
            <a:picLocks noChangeAspect="1" noChangeArrowheads="1"/>
          </p:cNvPicPr>
          <p:nvPr/>
        </p:nvPicPr>
        <p:blipFill>
          <a:blip r:embed="rId4" cstate="print"/>
          <a:srcRect/>
          <a:stretch>
            <a:fillRect/>
          </a:stretch>
        </p:blipFill>
        <p:spPr bwMode="auto">
          <a:xfrm flipH="1">
            <a:off x="428596" y="1357298"/>
            <a:ext cx="1704975" cy="1704975"/>
          </a:xfrm>
          <a:prstGeom prst="rect">
            <a:avLst/>
          </a:prstGeom>
          <a:noFill/>
        </p:spPr>
      </p:pic>
      <p:sp>
        <p:nvSpPr>
          <p:cNvPr id="15" name="Szövegdoboz 14"/>
          <p:cNvSpPr txBox="1"/>
          <p:nvPr/>
        </p:nvSpPr>
        <p:spPr>
          <a:xfrm>
            <a:off x="500034" y="3143248"/>
            <a:ext cx="1864613" cy="707886"/>
          </a:xfrm>
          <a:prstGeom prst="rect">
            <a:avLst/>
          </a:prstGeom>
          <a:noFill/>
        </p:spPr>
        <p:txBody>
          <a:bodyPr wrap="none" rtlCol="0">
            <a:spAutoFit/>
          </a:bodyPr>
          <a:lstStyle/>
          <a:p>
            <a:r>
              <a:rPr lang="hu-HU" sz="2000" dirty="0" smtClean="0"/>
              <a:t>(Ő a biztonsági </a:t>
            </a:r>
            <a:br>
              <a:rPr lang="hu-HU" sz="2000" dirty="0" smtClean="0"/>
            </a:br>
            <a:r>
              <a:rPr lang="hu-HU" sz="2000" dirty="0" smtClean="0"/>
              <a:t>felelős a cégnél)</a:t>
            </a:r>
            <a:endParaRPr lang="hu-HU" sz="2000" dirty="0"/>
          </a:p>
        </p:txBody>
      </p:sp>
      <p:sp>
        <p:nvSpPr>
          <p:cNvPr id="16" name="Lekerekített téglalap feliratnak 15"/>
          <p:cNvSpPr/>
          <p:nvPr/>
        </p:nvSpPr>
        <p:spPr>
          <a:xfrm>
            <a:off x="3143240" y="1357298"/>
            <a:ext cx="2571768" cy="2143140"/>
          </a:xfrm>
          <a:prstGeom prst="wedgeRoundRectCallout">
            <a:avLst>
              <a:gd name="adj1" fmla="val -110534"/>
              <a:gd name="adj2" fmla="val -98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Biztonsági okokból nem szabad egy gépre rakni őket!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Operációs rendszer szintű virtualizáció</a:t>
            </a:r>
            <a:endParaRPr lang="hu-HU" dirty="0"/>
          </a:p>
        </p:txBody>
      </p:sp>
      <p:sp>
        <p:nvSpPr>
          <p:cNvPr id="3" name="Tartalom helye 2"/>
          <p:cNvSpPr>
            <a:spLocks noGrp="1"/>
          </p:cNvSpPr>
          <p:nvPr>
            <p:ph idx="1"/>
          </p:nvPr>
        </p:nvSpPr>
        <p:spPr/>
        <p:txBody>
          <a:bodyPr>
            <a:normAutofit lnSpcReduction="10000"/>
          </a:bodyPr>
          <a:lstStyle/>
          <a:p>
            <a:r>
              <a:rPr lang="hu-HU" dirty="0" smtClean="0"/>
              <a:t>Erőforrás-gazdálkodás</a:t>
            </a:r>
          </a:p>
          <a:p>
            <a:pPr lvl="1"/>
            <a:r>
              <a:rPr lang="hu-HU" b="1" dirty="0" smtClean="0"/>
              <a:t>CPU</a:t>
            </a:r>
            <a:r>
              <a:rPr lang="hu-HU" dirty="0" smtClean="0"/>
              <a:t> – a kernel beépített ütemezője, prioritáskezelője, kiegészítve szigorú </a:t>
            </a:r>
            <a:r>
              <a:rPr lang="hu-HU" dirty="0" err="1" smtClean="0"/>
              <a:t>cpuidő-korlátozással</a:t>
            </a:r>
            <a:endParaRPr lang="hu-HU" dirty="0" smtClean="0"/>
          </a:p>
          <a:p>
            <a:pPr lvl="1"/>
            <a:r>
              <a:rPr lang="hu-HU" b="1" dirty="0" smtClean="0"/>
              <a:t>Memória</a:t>
            </a:r>
            <a:r>
              <a:rPr lang="hu-HU" dirty="0" smtClean="0"/>
              <a:t> – a kernel beépített memóriakezelője, kiegészítve szigorú méretkorlátozással</a:t>
            </a:r>
          </a:p>
          <a:p>
            <a:pPr lvl="1"/>
            <a:r>
              <a:rPr lang="hu-HU" b="1" dirty="0" smtClean="0"/>
              <a:t>Háttértár</a:t>
            </a:r>
            <a:r>
              <a:rPr lang="hu-HU" dirty="0" smtClean="0"/>
              <a:t> – a fájlrendszer egy alkönyvtára, </a:t>
            </a:r>
            <a:r>
              <a:rPr lang="hu-HU" dirty="0" err="1" smtClean="0"/>
              <a:t>quota</a:t>
            </a:r>
            <a:r>
              <a:rPr lang="hu-HU" dirty="0" smtClean="0"/>
              <a:t> rendszerrel korlátozható foglalás</a:t>
            </a:r>
          </a:p>
          <a:p>
            <a:pPr lvl="1"/>
            <a:r>
              <a:rPr lang="hu-HU" b="1" dirty="0" smtClean="0"/>
              <a:t>Hálózat</a:t>
            </a:r>
            <a:r>
              <a:rPr lang="hu-HU" dirty="0" smtClean="0"/>
              <a:t> – a kernel beépített </a:t>
            </a:r>
            <a:r>
              <a:rPr lang="hu-HU" dirty="0"/>
              <a:t>E</a:t>
            </a:r>
            <a:r>
              <a:rPr lang="hu-HU" dirty="0" smtClean="0"/>
              <a:t>thernet </a:t>
            </a:r>
            <a:r>
              <a:rPr lang="hu-HU" dirty="0" smtClean="0"/>
              <a:t>hídja vagy </a:t>
            </a:r>
            <a:r>
              <a:rPr lang="hu-HU" dirty="0" err="1" smtClean="0"/>
              <a:t>routing</a:t>
            </a:r>
            <a:r>
              <a:rPr lang="hu-HU" dirty="0" smtClean="0"/>
              <a:t> táblája, pl. </a:t>
            </a:r>
            <a:r>
              <a:rPr lang="hu-HU" dirty="0" err="1" smtClean="0"/>
              <a:t>IPtables</a:t>
            </a:r>
            <a:r>
              <a:rPr lang="hu-HU" dirty="0" smtClean="0"/>
              <a:t> </a:t>
            </a:r>
            <a:r>
              <a:rPr lang="hu-HU" dirty="0" err="1" smtClean="0"/>
              <a:t>QoS</a:t>
            </a:r>
            <a:r>
              <a:rPr lang="hu-HU" dirty="0" smtClean="0"/>
              <a:t> paraméterekkel korlátozható áteresztőképesség</a:t>
            </a:r>
          </a:p>
          <a:p>
            <a:pPr lvl="1"/>
            <a:r>
              <a:rPr lang="hu-HU" b="1" dirty="0" smtClean="0"/>
              <a:t>Egyéb perifériák</a:t>
            </a:r>
            <a:r>
              <a:rPr lang="hu-HU" dirty="0" smtClean="0"/>
              <a:t> – a kernelben lévő meghajtón keresztül</a:t>
            </a:r>
          </a:p>
          <a:p>
            <a:pPr lvl="1"/>
            <a:endParaRPr lang="hu-HU" dirty="0" smtClean="0"/>
          </a:p>
          <a:p>
            <a:pPr lvl="1"/>
            <a:endParaRPr lang="hu-H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Operációs rendszer szintű virtualizáció</a:t>
            </a:r>
            <a:endParaRPr lang="hu-HU" dirty="0"/>
          </a:p>
        </p:txBody>
      </p:sp>
      <p:sp>
        <p:nvSpPr>
          <p:cNvPr id="3" name="Tartalom helye 2"/>
          <p:cNvSpPr>
            <a:spLocks noGrp="1"/>
          </p:cNvSpPr>
          <p:nvPr>
            <p:ph idx="1"/>
          </p:nvPr>
        </p:nvSpPr>
        <p:spPr/>
        <p:txBody>
          <a:bodyPr>
            <a:normAutofit lnSpcReduction="10000"/>
          </a:bodyPr>
          <a:lstStyle/>
          <a:p>
            <a:r>
              <a:rPr lang="hu-HU" dirty="0" smtClean="0"/>
              <a:t>Erőforrás-gazdálkodás</a:t>
            </a:r>
          </a:p>
          <a:p>
            <a:pPr lvl="1"/>
            <a:r>
              <a:rPr lang="hu-HU" dirty="0" smtClean="0"/>
              <a:t>CPU – a kernel beépített ütemezője, prioritáskezelője, kiegészítve szigorú </a:t>
            </a:r>
            <a:r>
              <a:rPr lang="hu-HU" dirty="0" err="1" smtClean="0"/>
              <a:t>cpuidő-korlátozással</a:t>
            </a:r>
            <a:endParaRPr lang="hu-HU" dirty="0" smtClean="0"/>
          </a:p>
          <a:p>
            <a:pPr lvl="1"/>
            <a:r>
              <a:rPr lang="hu-HU" dirty="0" smtClean="0"/>
              <a:t>Memória – a kernel beépített memóriakezelője, kiegészítve szigorú méretkorlátozással</a:t>
            </a:r>
          </a:p>
          <a:p>
            <a:pPr lvl="1"/>
            <a:r>
              <a:rPr lang="hu-HU" dirty="0" smtClean="0"/>
              <a:t>Háttértár – a fájlrendszer egy alkönyvtára, </a:t>
            </a:r>
            <a:r>
              <a:rPr lang="hu-HU" dirty="0" err="1" smtClean="0"/>
              <a:t>quota</a:t>
            </a:r>
            <a:r>
              <a:rPr lang="hu-HU" dirty="0" smtClean="0"/>
              <a:t> rendszerrel korlátozható foglalás</a:t>
            </a:r>
          </a:p>
          <a:p>
            <a:pPr lvl="1"/>
            <a:r>
              <a:rPr lang="hu-HU" dirty="0" smtClean="0"/>
              <a:t>Hálózat – a kernel beépített </a:t>
            </a:r>
            <a:r>
              <a:rPr lang="hu-HU" dirty="0" err="1" smtClean="0"/>
              <a:t>ethernet</a:t>
            </a:r>
            <a:r>
              <a:rPr lang="hu-HU" dirty="0" smtClean="0"/>
              <a:t> hídja vagy </a:t>
            </a:r>
            <a:r>
              <a:rPr lang="hu-HU" dirty="0" err="1" smtClean="0"/>
              <a:t>routing</a:t>
            </a:r>
            <a:r>
              <a:rPr lang="hu-HU" dirty="0" smtClean="0"/>
              <a:t> táblája, pl. </a:t>
            </a:r>
            <a:r>
              <a:rPr lang="hu-HU" dirty="0" err="1" smtClean="0"/>
              <a:t>IPtables</a:t>
            </a:r>
            <a:r>
              <a:rPr lang="hu-HU" dirty="0" smtClean="0"/>
              <a:t> </a:t>
            </a:r>
            <a:r>
              <a:rPr lang="hu-HU" dirty="0" err="1" smtClean="0"/>
              <a:t>QoS</a:t>
            </a:r>
            <a:r>
              <a:rPr lang="hu-HU" dirty="0" smtClean="0"/>
              <a:t> paraméterekkel korlátozható áteresztőképesség</a:t>
            </a:r>
          </a:p>
          <a:p>
            <a:pPr lvl="1"/>
            <a:r>
              <a:rPr lang="hu-HU" dirty="0" smtClean="0"/>
              <a:t>Egyéb perifériák – a kernelben lévő meghajtón keresztül</a:t>
            </a:r>
          </a:p>
          <a:p>
            <a:pPr lvl="1"/>
            <a:endParaRPr lang="hu-HU" dirty="0" smtClean="0"/>
          </a:p>
          <a:p>
            <a:pPr lvl="1"/>
            <a:endParaRPr lang="hu-HU" dirty="0"/>
          </a:p>
        </p:txBody>
      </p:sp>
      <p:sp>
        <p:nvSpPr>
          <p:cNvPr id="4" name="Téglalap 3"/>
          <p:cNvSpPr/>
          <p:nvPr/>
        </p:nvSpPr>
        <p:spPr>
          <a:xfrm>
            <a:off x="357158" y="2071678"/>
            <a:ext cx="8215370" cy="2643206"/>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Tanulság:</a:t>
            </a:r>
          </a:p>
          <a:p>
            <a:r>
              <a:rPr lang="hu-HU" sz="2400" dirty="0" smtClean="0">
                <a:solidFill>
                  <a:schemeClr val="bg1"/>
                </a:solidFill>
              </a:rPr>
              <a:t>+Az OS szintű virtualizáció nagyon kis költségű, </a:t>
            </a:r>
            <a:br>
              <a:rPr lang="hu-HU" sz="2400" dirty="0" smtClean="0">
                <a:solidFill>
                  <a:schemeClr val="bg1"/>
                </a:solidFill>
              </a:rPr>
            </a:br>
            <a:r>
              <a:rPr lang="hu-HU" sz="2400" dirty="0" smtClean="0">
                <a:solidFill>
                  <a:schemeClr val="bg1"/>
                </a:solidFill>
              </a:rPr>
              <a:t>+erőforrás </a:t>
            </a:r>
            <a:r>
              <a:rPr lang="hu-HU" sz="2400" dirty="0" err="1" smtClean="0">
                <a:solidFill>
                  <a:schemeClr val="bg1"/>
                </a:solidFill>
              </a:rPr>
              <a:t>virtualizációs</a:t>
            </a:r>
            <a:r>
              <a:rPr lang="hu-HU" sz="2400" dirty="0" smtClean="0">
                <a:solidFill>
                  <a:schemeClr val="bg1"/>
                </a:solidFill>
              </a:rPr>
              <a:t> és </a:t>
            </a:r>
          </a:p>
          <a:p>
            <a:r>
              <a:rPr lang="hu-HU" sz="2400" dirty="0" smtClean="0">
                <a:solidFill>
                  <a:schemeClr val="bg1"/>
                </a:solidFill>
              </a:rPr>
              <a:t>+erőforrás gazdálkodási szempontból problémamentes.</a:t>
            </a:r>
            <a:br>
              <a:rPr lang="hu-HU" sz="2400" dirty="0" smtClean="0">
                <a:solidFill>
                  <a:schemeClr val="bg1"/>
                </a:solidFill>
              </a:rPr>
            </a:br>
            <a:r>
              <a:rPr lang="hu-HU" sz="2400" dirty="0" smtClean="0">
                <a:solidFill>
                  <a:schemeClr val="bg1"/>
                </a:solidFill>
              </a:rPr>
              <a:t>- Biztonsági szempontból kevésbé jó izoláció</a:t>
            </a:r>
            <a:br>
              <a:rPr lang="hu-HU" sz="2400" dirty="0" smtClean="0">
                <a:solidFill>
                  <a:schemeClr val="bg1"/>
                </a:solidFill>
              </a:rPr>
            </a:br>
            <a:r>
              <a:rPr lang="hu-HU" sz="2400" dirty="0" smtClean="0">
                <a:solidFill>
                  <a:schemeClr val="bg1"/>
                </a:solidFill>
              </a:rPr>
              <a:t>- Közös kernellel kell élni (azonos verzió, fordítási paraméterek)</a:t>
            </a:r>
          </a:p>
        </p:txBody>
      </p:sp>
    </p:spTree>
    <p:extLst>
      <p:ext uri="{BB962C8B-B14F-4D97-AF65-F5344CB8AC3E}">
        <p14:creationId xmlns:p14="http://schemas.microsoft.com/office/powerpoint/2010/main" val="4014254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OpenVZ</a:t>
            </a:r>
            <a:r>
              <a:rPr lang="hu-HU" dirty="0" smtClean="0"/>
              <a:t> architektúrája</a:t>
            </a:r>
            <a:endParaRPr lang="hu-HU" dirty="0"/>
          </a:p>
        </p:txBody>
      </p:sp>
      <p:sp>
        <p:nvSpPr>
          <p:cNvPr id="4" name="Téglalap 3"/>
          <p:cNvSpPr/>
          <p:nvPr/>
        </p:nvSpPr>
        <p:spPr>
          <a:xfrm>
            <a:off x="857224" y="5072074"/>
            <a:ext cx="7000924" cy="71438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286256"/>
            <a:ext cx="7000924" cy="71438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Linux kernel (+</a:t>
            </a:r>
            <a:r>
              <a:rPr lang="hu-HU" sz="2400" dirty="0" err="1" smtClean="0">
                <a:solidFill>
                  <a:schemeClr val="bg1"/>
                </a:solidFill>
              </a:rPr>
              <a:t>OpenVZ</a:t>
            </a:r>
            <a:r>
              <a:rPr lang="hu-HU" sz="2400" dirty="0" smtClean="0">
                <a:solidFill>
                  <a:schemeClr val="bg1"/>
                </a:solidFill>
              </a:rPr>
              <a:t> patch)</a:t>
            </a:r>
          </a:p>
        </p:txBody>
      </p:sp>
      <p:sp>
        <p:nvSpPr>
          <p:cNvPr id="6" name="Téglalap 5"/>
          <p:cNvSpPr/>
          <p:nvPr/>
        </p:nvSpPr>
        <p:spPr>
          <a:xfrm>
            <a:off x="857224" y="3429000"/>
            <a:ext cx="4572032" cy="78581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err="1" smtClean="0">
                <a:solidFill>
                  <a:schemeClr val="bg1"/>
                </a:solidFill>
              </a:rPr>
              <a:t>OpenVZ</a:t>
            </a:r>
            <a:r>
              <a:rPr lang="hu-HU" sz="2400" dirty="0" smtClean="0">
                <a:solidFill>
                  <a:schemeClr val="bg1"/>
                </a:solidFill>
              </a:rPr>
              <a:t> izolációs réteg (</a:t>
            </a:r>
            <a:r>
              <a:rPr lang="hu-HU" sz="2400" dirty="0" err="1" smtClean="0">
                <a:solidFill>
                  <a:schemeClr val="bg1"/>
                </a:solidFill>
              </a:rPr>
              <a:t>vzctl</a:t>
            </a:r>
            <a:r>
              <a:rPr lang="hu-HU" sz="2400" smtClean="0">
                <a:solidFill>
                  <a:schemeClr val="bg1"/>
                </a:solidFill>
              </a:rPr>
              <a:t>)</a:t>
            </a:r>
            <a:endParaRPr lang="hu-HU" sz="2400" dirty="0" smtClean="0">
              <a:solidFill>
                <a:schemeClr val="bg1"/>
              </a:solidFill>
            </a:endParaRPr>
          </a:p>
        </p:txBody>
      </p:sp>
      <p:sp>
        <p:nvSpPr>
          <p:cNvPr id="7" name="Téglalap 6"/>
          <p:cNvSpPr/>
          <p:nvPr/>
        </p:nvSpPr>
        <p:spPr>
          <a:xfrm>
            <a:off x="5500694" y="3429000"/>
            <a:ext cx="2357454" cy="78581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8" name="Téglalap 7"/>
          <p:cNvSpPr/>
          <p:nvPr/>
        </p:nvSpPr>
        <p:spPr>
          <a:xfrm>
            <a:off x="857224" y="2571744"/>
            <a:ext cx="2214578" cy="78581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9" name="Téglalap 8"/>
          <p:cNvSpPr/>
          <p:nvPr/>
        </p:nvSpPr>
        <p:spPr>
          <a:xfrm>
            <a:off x="3143240" y="2571744"/>
            <a:ext cx="2286016" cy="785818"/>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10" name="Lekerekített téglalap 9"/>
          <p:cNvSpPr/>
          <p:nvPr/>
        </p:nvSpPr>
        <p:spPr>
          <a:xfrm>
            <a:off x="785786" y="2143116"/>
            <a:ext cx="2286016" cy="2143140"/>
          </a:xfrm>
          <a:prstGeom prst="roundRect">
            <a:avLst>
              <a:gd name="adj" fmla="val 9311"/>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1" name="Szövegdoboz 10"/>
          <p:cNvSpPr txBox="1"/>
          <p:nvPr/>
        </p:nvSpPr>
        <p:spPr>
          <a:xfrm>
            <a:off x="1428728" y="928670"/>
            <a:ext cx="1088760" cy="1200329"/>
          </a:xfrm>
          <a:prstGeom prst="rect">
            <a:avLst/>
          </a:prstGeom>
          <a:noFill/>
        </p:spPr>
        <p:txBody>
          <a:bodyPr wrap="none" rtlCol="0">
            <a:spAutoFit/>
          </a:bodyPr>
          <a:lstStyle/>
          <a:p>
            <a:r>
              <a:rPr lang="hu-HU" sz="2400" dirty="0" err="1" smtClean="0"/>
              <a:t>Virtual</a:t>
            </a:r>
            <a:r>
              <a:rPr lang="hu-HU" sz="2400" dirty="0" smtClean="0"/>
              <a:t> </a:t>
            </a:r>
            <a:br>
              <a:rPr lang="hu-HU" sz="2400" dirty="0" smtClean="0"/>
            </a:br>
            <a:r>
              <a:rPr lang="hu-HU" sz="2400" dirty="0" err="1" smtClean="0"/>
              <a:t>Private</a:t>
            </a:r>
            <a:r>
              <a:rPr lang="hu-HU" sz="2400" dirty="0" smtClean="0"/>
              <a:t/>
            </a:r>
            <a:br>
              <a:rPr lang="hu-HU" sz="2400" dirty="0" smtClean="0"/>
            </a:br>
            <a:r>
              <a:rPr lang="hu-HU" sz="2400" dirty="0" smtClean="0"/>
              <a:t> Server</a:t>
            </a:r>
            <a:endParaRPr lang="hu-HU" sz="2400" dirty="0"/>
          </a:p>
        </p:txBody>
      </p:sp>
      <p:sp>
        <p:nvSpPr>
          <p:cNvPr id="12" name="Lekerekített téglalap 11"/>
          <p:cNvSpPr/>
          <p:nvPr/>
        </p:nvSpPr>
        <p:spPr>
          <a:xfrm>
            <a:off x="3143240" y="2143116"/>
            <a:ext cx="2286016" cy="2143140"/>
          </a:xfrm>
          <a:prstGeom prst="roundRect">
            <a:avLst>
              <a:gd name="adj" fmla="val 9311"/>
            </a:avLst>
          </a:prstGeom>
          <a:noFill/>
          <a:ln w="38100">
            <a:solidFill>
              <a:srgbClr val="FF0000"/>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13" name="Szövegdoboz 12"/>
          <p:cNvSpPr txBox="1"/>
          <p:nvPr/>
        </p:nvSpPr>
        <p:spPr>
          <a:xfrm>
            <a:off x="3643306" y="928670"/>
            <a:ext cx="1088760" cy="1200329"/>
          </a:xfrm>
          <a:prstGeom prst="rect">
            <a:avLst/>
          </a:prstGeom>
          <a:noFill/>
        </p:spPr>
        <p:txBody>
          <a:bodyPr wrap="none" rtlCol="0">
            <a:spAutoFit/>
          </a:bodyPr>
          <a:lstStyle/>
          <a:p>
            <a:r>
              <a:rPr lang="hu-HU" sz="2400" dirty="0" err="1" smtClean="0"/>
              <a:t>Virtual</a:t>
            </a:r>
            <a:r>
              <a:rPr lang="hu-HU" sz="2400" dirty="0" smtClean="0"/>
              <a:t> </a:t>
            </a:r>
            <a:br>
              <a:rPr lang="hu-HU" sz="2400" dirty="0" smtClean="0"/>
            </a:br>
            <a:r>
              <a:rPr lang="hu-HU" sz="2400" dirty="0" err="1" smtClean="0"/>
              <a:t>Private</a:t>
            </a:r>
            <a:r>
              <a:rPr lang="hu-HU" sz="2400" dirty="0" smtClean="0"/>
              <a:t/>
            </a:r>
            <a:br>
              <a:rPr lang="hu-HU" sz="2400" dirty="0" smtClean="0"/>
            </a:br>
            <a:r>
              <a:rPr lang="hu-HU" sz="2400" dirty="0" smtClean="0"/>
              <a:t> Server</a:t>
            </a:r>
            <a:endParaRPr lang="hu-H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OpenVZ</a:t>
            </a:r>
            <a:endParaRPr lang="hu-HU" dirty="0"/>
          </a:p>
        </p:txBody>
      </p:sp>
      <p:sp>
        <p:nvSpPr>
          <p:cNvPr id="3" name="Tartalom helye 2"/>
          <p:cNvSpPr>
            <a:spLocks noGrp="1"/>
          </p:cNvSpPr>
          <p:nvPr>
            <p:ph idx="1"/>
          </p:nvPr>
        </p:nvSpPr>
        <p:spPr/>
        <p:txBody>
          <a:bodyPr/>
          <a:lstStyle/>
          <a:p>
            <a:r>
              <a:rPr lang="hu-HU" dirty="0" smtClean="0"/>
              <a:t>Képességek</a:t>
            </a:r>
          </a:p>
          <a:p>
            <a:pPr lvl="1"/>
            <a:r>
              <a:rPr lang="hu-HU" dirty="0" smtClean="0"/>
              <a:t>A VPS belsejében „komplett” telepített OS található</a:t>
            </a:r>
          </a:p>
          <a:p>
            <a:pPr lvl="1"/>
            <a:r>
              <a:rPr lang="hu-HU" dirty="0" smtClean="0"/>
              <a:t>Egy VPS indításakor a kernel teljesen inicializálatlan állapotban mutatja magát -&gt; saját </a:t>
            </a:r>
            <a:r>
              <a:rPr lang="hu-HU" dirty="0" err="1" smtClean="0"/>
              <a:t>init</a:t>
            </a:r>
            <a:r>
              <a:rPr lang="hu-HU" dirty="0" smtClean="0"/>
              <a:t> scripteket futtat minden VPS</a:t>
            </a:r>
          </a:p>
          <a:p>
            <a:pPr lvl="1"/>
            <a:r>
              <a:rPr lang="hu-HU" dirty="0" smtClean="0"/>
              <a:t>A </a:t>
            </a:r>
            <a:r>
              <a:rPr lang="hu-HU" dirty="0" err="1" smtClean="0"/>
              <a:t>VPS-be</a:t>
            </a:r>
            <a:r>
              <a:rPr lang="hu-HU" dirty="0" smtClean="0"/>
              <a:t> telepített OS környezet sablonokból (</a:t>
            </a:r>
            <a:r>
              <a:rPr lang="hu-HU" dirty="0" err="1" smtClean="0"/>
              <a:t>templates</a:t>
            </a:r>
            <a:r>
              <a:rPr lang="hu-HU" dirty="0" smtClean="0"/>
              <a:t>) telepíthető le még a VPS indítása előtt</a:t>
            </a:r>
          </a:p>
          <a:p>
            <a:pPr lvl="1"/>
            <a:r>
              <a:rPr lang="hu-HU" dirty="0" smtClean="0"/>
              <a:t>A </a:t>
            </a:r>
            <a:r>
              <a:rPr lang="hu-HU" dirty="0" err="1" smtClean="0"/>
              <a:t>VPS-ben</a:t>
            </a:r>
            <a:r>
              <a:rPr lang="hu-HU" dirty="0" smtClean="0"/>
              <a:t> lévő fájlok akár meg is oszthatóak  több VPS között (</a:t>
            </a:r>
            <a:r>
              <a:rPr lang="hu-HU" dirty="0" err="1" smtClean="0"/>
              <a:t>hard</a:t>
            </a:r>
            <a:r>
              <a:rPr lang="hu-HU" dirty="0" smtClean="0"/>
              <a:t> link!)</a:t>
            </a:r>
            <a:endParaRPr lang="hu-H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következő rész tartalmából</a:t>
            </a:r>
            <a:endParaRPr lang="hu-HU" dirty="0"/>
          </a:p>
        </p:txBody>
      </p:sp>
      <p:sp>
        <p:nvSpPr>
          <p:cNvPr id="3" name="Tartalom helye 2"/>
          <p:cNvSpPr>
            <a:spLocks noGrp="1"/>
          </p:cNvSpPr>
          <p:nvPr>
            <p:ph idx="1"/>
          </p:nvPr>
        </p:nvSpPr>
        <p:spPr/>
        <p:txBody>
          <a:bodyPr>
            <a:normAutofit lnSpcReduction="10000"/>
          </a:bodyPr>
          <a:lstStyle/>
          <a:p>
            <a:r>
              <a:rPr lang="hu-HU" dirty="0" smtClean="0"/>
              <a:t>Szerver </a:t>
            </a:r>
            <a:r>
              <a:rPr lang="hu-HU" dirty="0" err="1" smtClean="0"/>
              <a:t>virtualizációs</a:t>
            </a:r>
            <a:r>
              <a:rPr lang="hu-HU" dirty="0" smtClean="0"/>
              <a:t> megoldások központi menedzsmentje </a:t>
            </a:r>
            <a:br>
              <a:rPr lang="hu-HU" dirty="0" smtClean="0"/>
            </a:br>
            <a:r>
              <a:rPr lang="hu-HU" dirty="0" smtClean="0"/>
              <a:t>– avagy hogyan építsünk egy teljes infrastruktúrát virtuális gépekre</a:t>
            </a:r>
          </a:p>
          <a:p>
            <a:r>
              <a:rPr lang="hu-HU" dirty="0" smtClean="0"/>
              <a:t>Finom funkciók</a:t>
            </a:r>
          </a:p>
          <a:p>
            <a:pPr lvl="1"/>
            <a:r>
              <a:rPr lang="hu-HU" dirty="0" err="1" smtClean="0"/>
              <a:t>Live</a:t>
            </a:r>
            <a:r>
              <a:rPr lang="hu-HU" dirty="0" smtClean="0"/>
              <a:t> </a:t>
            </a:r>
            <a:r>
              <a:rPr lang="hu-HU" dirty="0" err="1" smtClean="0"/>
              <a:t>migration</a:t>
            </a:r>
            <a:endParaRPr lang="hu-HU" dirty="0" smtClean="0"/>
          </a:p>
          <a:p>
            <a:pPr lvl="1"/>
            <a:r>
              <a:rPr lang="hu-HU" dirty="0" smtClean="0"/>
              <a:t>Hibatűrés</a:t>
            </a:r>
          </a:p>
          <a:p>
            <a:pPr lvl="1"/>
            <a:r>
              <a:rPr lang="hu-HU" dirty="0" smtClean="0"/>
              <a:t>Terheléselosztás</a:t>
            </a:r>
          </a:p>
          <a:p>
            <a:pPr lvl="1"/>
            <a:r>
              <a:rPr lang="hu-HU" dirty="0" smtClean="0"/>
              <a:t>Sablonkezelés</a:t>
            </a:r>
          </a:p>
          <a:p>
            <a:pPr lvl="1"/>
            <a:r>
              <a:rPr lang="hu-HU" dirty="0" smtClean="0"/>
              <a:t>…és a már megszokottak: monitorozás, </a:t>
            </a:r>
            <a:r>
              <a:rPr lang="hu-HU" dirty="0" smtClean="0"/>
              <a:t>hozzáférés-kezelés</a:t>
            </a:r>
            <a:r>
              <a:rPr lang="hu-HU" dirty="0" smtClean="0"/>
              <a:t>…</a:t>
            </a:r>
          </a:p>
          <a:p>
            <a:endParaRPr lang="hu-HU"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Összefoglalás</a:t>
            </a:r>
            <a:endParaRPr lang="hu-HU" dirty="0"/>
          </a:p>
        </p:txBody>
      </p:sp>
      <p:sp>
        <p:nvSpPr>
          <p:cNvPr id="3" name="Tartalom helye 2"/>
          <p:cNvSpPr>
            <a:spLocks noGrp="1"/>
          </p:cNvSpPr>
          <p:nvPr>
            <p:ph idx="1"/>
          </p:nvPr>
        </p:nvSpPr>
        <p:spPr/>
        <p:txBody>
          <a:bodyPr/>
          <a:lstStyle/>
          <a:p>
            <a:endParaRPr lang="hu-HU" dirty="0" smtClean="0"/>
          </a:p>
          <a:p>
            <a:r>
              <a:rPr lang="hu-HU" dirty="0" smtClean="0"/>
              <a:t>Virtualizáció alap funkció lett</a:t>
            </a:r>
          </a:p>
          <a:p>
            <a:pPr lvl="1"/>
            <a:r>
              <a:rPr lang="hu-HU" dirty="0" smtClean="0"/>
              <a:t>Kliens és kiszolgáló oldalon is</a:t>
            </a:r>
          </a:p>
          <a:p>
            <a:pPr lvl="1"/>
            <a:endParaRPr lang="hu-HU" dirty="0"/>
          </a:p>
          <a:p>
            <a:r>
              <a:rPr lang="hu-HU" dirty="0" smtClean="0"/>
              <a:t>Fejlett megoldások</a:t>
            </a:r>
          </a:p>
          <a:p>
            <a:pPr lvl="1"/>
            <a:r>
              <a:rPr lang="hu-HU" dirty="0" err="1" smtClean="0"/>
              <a:t>Hypervisor</a:t>
            </a:r>
            <a:r>
              <a:rPr lang="hu-HU" dirty="0" smtClean="0"/>
              <a:t> egyre inkább alap komponens</a:t>
            </a:r>
          </a:p>
          <a:p>
            <a:pPr lvl="1"/>
            <a:endParaRPr lang="hu-HU" dirty="0"/>
          </a:p>
          <a:p>
            <a:r>
              <a:rPr lang="hu-HU" dirty="0" smtClean="0"/>
              <a:t>További információ:</a:t>
            </a:r>
          </a:p>
          <a:p>
            <a:pPr lvl="1"/>
            <a:r>
              <a:rPr lang="hu-HU" dirty="0" err="1" smtClean="0"/>
              <a:t>Virtualizációs</a:t>
            </a:r>
            <a:r>
              <a:rPr lang="hu-HU" dirty="0" smtClean="0"/>
              <a:t> technológiák és </a:t>
            </a:r>
            <a:r>
              <a:rPr lang="hu-HU" dirty="0"/>
              <a:t>alkalmazásaik választható tárgy (</a:t>
            </a:r>
            <a:r>
              <a:rPr lang="hu-HU" dirty="0">
                <a:hlinkClick r:id="rId3"/>
              </a:rPr>
              <a:t>VIMIAV89</a:t>
            </a:r>
            <a:r>
              <a:rPr lang="hu-HU" dirty="0"/>
              <a:t>)</a:t>
            </a:r>
          </a:p>
        </p:txBody>
      </p:sp>
    </p:spTree>
    <p:extLst>
      <p:ext uri="{BB962C8B-B14F-4D97-AF65-F5344CB8AC3E}">
        <p14:creationId xmlns:p14="http://schemas.microsoft.com/office/powerpoint/2010/main" val="206515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Motivációs példa</a:t>
            </a:r>
            <a:endParaRPr lang="hu-HU" dirty="0"/>
          </a:p>
        </p:txBody>
      </p:sp>
      <p:sp>
        <p:nvSpPr>
          <p:cNvPr id="3" name="Tartalom helye 2"/>
          <p:cNvSpPr>
            <a:spLocks noGrp="1"/>
          </p:cNvSpPr>
          <p:nvPr>
            <p:ph idx="1"/>
          </p:nvPr>
        </p:nvSpPr>
        <p:spPr/>
        <p:txBody>
          <a:bodyPr/>
          <a:lstStyle/>
          <a:p>
            <a:r>
              <a:rPr lang="hu-HU" dirty="0" smtClean="0"/>
              <a:t>„</a:t>
            </a:r>
            <a:r>
              <a:rPr lang="en-US" dirty="0" smtClean="0"/>
              <a:t>Now for something completely different…”</a:t>
            </a:r>
            <a:endParaRPr lang="en-US" dirty="0"/>
          </a:p>
        </p:txBody>
      </p:sp>
      <p:pic>
        <p:nvPicPr>
          <p:cNvPr id="2050" name="Picture 2" descr="C:\Documents and Settings\xmi\Local Settings\Temporary Internet Files\Content.IE5\WD6BG5EB\MCj04339330000[1].png"/>
          <p:cNvPicPr>
            <a:picLocks noChangeAspect="1" noChangeArrowheads="1"/>
          </p:cNvPicPr>
          <p:nvPr/>
        </p:nvPicPr>
        <p:blipFill>
          <a:blip r:embed="rId2" cstate="print"/>
          <a:srcRect/>
          <a:stretch>
            <a:fillRect/>
          </a:stretch>
        </p:blipFill>
        <p:spPr bwMode="auto">
          <a:xfrm>
            <a:off x="6357950" y="1714488"/>
            <a:ext cx="1714500" cy="1714500"/>
          </a:xfrm>
          <a:prstGeom prst="rect">
            <a:avLst/>
          </a:prstGeom>
          <a:noFill/>
        </p:spPr>
      </p:pic>
      <p:sp>
        <p:nvSpPr>
          <p:cNvPr id="5" name="Szövegdoboz 4"/>
          <p:cNvSpPr txBox="1"/>
          <p:nvPr/>
        </p:nvSpPr>
        <p:spPr>
          <a:xfrm>
            <a:off x="5654991" y="3286124"/>
            <a:ext cx="3131819" cy="707886"/>
          </a:xfrm>
          <a:prstGeom prst="rect">
            <a:avLst/>
          </a:prstGeom>
          <a:noFill/>
        </p:spPr>
        <p:txBody>
          <a:bodyPr wrap="none" rtlCol="0">
            <a:spAutoFit/>
          </a:bodyPr>
          <a:lstStyle/>
          <a:p>
            <a:pPr algn="ctr"/>
            <a:r>
              <a:rPr lang="hu-HU" sz="2000" dirty="0" smtClean="0"/>
              <a:t>(Az első előadásban ő volt a </a:t>
            </a:r>
            <a:br>
              <a:rPr lang="hu-HU" sz="2000" dirty="0" smtClean="0"/>
            </a:br>
            <a:r>
              <a:rPr lang="hu-HU" sz="2000" dirty="0" smtClean="0"/>
              <a:t>szoftverfejlesztő </a:t>
            </a:r>
            <a:r>
              <a:rPr lang="hu-HU" sz="2000" dirty="0" err="1" smtClean="0"/>
              <a:t>avatarja</a:t>
            </a:r>
            <a:r>
              <a:rPr lang="hu-HU" sz="2000" dirty="0" smtClean="0"/>
              <a:t>)</a:t>
            </a:r>
            <a:endParaRPr lang="hu-HU" sz="2000" dirty="0"/>
          </a:p>
        </p:txBody>
      </p:sp>
      <p:pic>
        <p:nvPicPr>
          <p:cNvPr id="6" name="Picture 2" descr="C:\Documents and Settings\xmi\Local Settings\Temporary Internet Files\Content.IE5\WD6BG5EB\MCj04348940000[1].png"/>
          <p:cNvPicPr>
            <a:picLocks noChangeAspect="1" noChangeArrowheads="1"/>
          </p:cNvPicPr>
          <p:nvPr/>
        </p:nvPicPr>
        <p:blipFill>
          <a:blip r:embed="rId3" cstate="print"/>
          <a:srcRect/>
          <a:stretch>
            <a:fillRect/>
          </a:stretch>
        </p:blipFill>
        <p:spPr bwMode="auto">
          <a:xfrm flipH="1">
            <a:off x="1214414" y="4214818"/>
            <a:ext cx="1393194" cy="1558636"/>
          </a:xfrm>
          <a:prstGeom prst="rect">
            <a:avLst/>
          </a:prstGeom>
          <a:noFill/>
        </p:spPr>
      </p:pic>
      <p:sp>
        <p:nvSpPr>
          <p:cNvPr id="7" name="Lekerekített téglalap feliratnak 6"/>
          <p:cNvSpPr/>
          <p:nvPr/>
        </p:nvSpPr>
        <p:spPr>
          <a:xfrm>
            <a:off x="714348" y="1571612"/>
            <a:ext cx="4357718" cy="2357454"/>
          </a:xfrm>
          <a:prstGeom prst="wedgeRoundRectCallout">
            <a:avLst>
              <a:gd name="adj1" fmla="val 89179"/>
              <a:gd name="adj2" fmla="val -154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Több platformon kell fejlesztenem, tesztelnem… az időm nagy része az ide-oda váltogatással megy el. Ráadásul folyton széthomokozom az </a:t>
            </a:r>
            <a:r>
              <a:rPr lang="hu-HU" sz="2400" dirty="0" err="1" smtClean="0">
                <a:solidFill>
                  <a:schemeClr val="bg1"/>
                </a:solidFill>
              </a:rPr>
              <a:t>oprendszeremet</a:t>
            </a:r>
            <a:endParaRPr lang="hu-HU" sz="2400" dirty="0" smtClean="0">
              <a:solidFill>
                <a:schemeClr val="bg1"/>
              </a:solidFill>
            </a:endParaRPr>
          </a:p>
        </p:txBody>
      </p:sp>
      <p:sp>
        <p:nvSpPr>
          <p:cNvPr id="8" name="Lekerekített téglalap feliratnak 7"/>
          <p:cNvSpPr/>
          <p:nvPr/>
        </p:nvSpPr>
        <p:spPr>
          <a:xfrm>
            <a:off x="3143240" y="3571876"/>
            <a:ext cx="2571768" cy="2357454"/>
          </a:xfrm>
          <a:prstGeom prst="wedgeRoundRectCallout">
            <a:avLst>
              <a:gd name="adj1" fmla="val -87595"/>
              <a:gd name="adj2" fmla="val 394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Egyiknek Linux kell a másiknak Windows… ráadásul különböző verziók…</a:t>
            </a:r>
          </a:p>
        </p:txBody>
      </p:sp>
      <p:sp>
        <p:nvSpPr>
          <p:cNvPr id="9" name="Lekerekített téglalap feliratnak 8"/>
          <p:cNvSpPr/>
          <p:nvPr/>
        </p:nvSpPr>
        <p:spPr>
          <a:xfrm>
            <a:off x="3143240" y="3571876"/>
            <a:ext cx="2571768" cy="2357454"/>
          </a:xfrm>
          <a:prstGeom prst="wedgeRoundRectCallout">
            <a:avLst>
              <a:gd name="adj1" fmla="val -87595"/>
              <a:gd name="adj2" fmla="val 394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Ooop</a:t>
            </a:r>
            <a:r>
              <a:rPr lang="hu-HU" sz="2400" dirty="0" smtClean="0">
                <a:solidFill>
                  <a:schemeClr val="bg1"/>
                </a:solidFill>
              </a:rPr>
              <a:t>, ez már volt… </a:t>
            </a:r>
            <a:r>
              <a:rPr lang="hu-HU" sz="2400" dirty="0" smtClean="0">
                <a:solidFill>
                  <a:schemeClr val="bg1"/>
                </a:solidFill>
                <a:sym typeface="Wingdings" pitchFamily="2" charset="2"/>
              </a:rPr>
              <a:t></a:t>
            </a:r>
            <a:endParaRPr lang="hu-HU" sz="2400" dirty="0" smtClean="0">
              <a:solidFill>
                <a:schemeClr val="bg1"/>
              </a:solidFill>
            </a:endParaRPr>
          </a:p>
        </p:txBody>
      </p:sp>
      <p:sp>
        <p:nvSpPr>
          <p:cNvPr id="10" name="Lekerekített téglalap feliratnak 9"/>
          <p:cNvSpPr/>
          <p:nvPr/>
        </p:nvSpPr>
        <p:spPr>
          <a:xfrm>
            <a:off x="3357554" y="4071942"/>
            <a:ext cx="4286280" cy="2000264"/>
          </a:xfrm>
          <a:prstGeom prst="wedgeRoundRectCallout">
            <a:avLst>
              <a:gd name="adj1" fmla="val -77950"/>
              <a:gd name="adj2" fmla="val -828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Szóval nekem is mindenféle sokgépes bonyolult tesztkörnyezetet kell csinálnom a ti cuccaitokhoz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9" grpId="1"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Virtualizáció</a:t>
            </a:r>
            <a:endParaRPr lang="hu-HU" dirty="0"/>
          </a:p>
        </p:txBody>
      </p:sp>
      <p:sp>
        <p:nvSpPr>
          <p:cNvPr id="3" name="Tartalom helye 2"/>
          <p:cNvSpPr>
            <a:spLocks noGrp="1"/>
          </p:cNvSpPr>
          <p:nvPr>
            <p:ph idx="1"/>
          </p:nvPr>
        </p:nvSpPr>
        <p:spPr/>
        <p:txBody>
          <a:bodyPr/>
          <a:lstStyle/>
          <a:p>
            <a:r>
              <a:rPr lang="hu-HU" dirty="0" smtClean="0"/>
              <a:t>Mi az a virtualizáció?</a:t>
            </a:r>
          </a:p>
          <a:p>
            <a:r>
              <a:rPr lang="hu-HU" dirty="0" smtClean="0"/>
              <a:t>„Az erőforrások elvonatkoztatása az erőforrást nyújtó elemektől” </a:t>
            </a:r>
          </a:p>
          <a:p>
            <a:pPr lvl="1">
              <a:buNone/>
            </a:pPr>
            <a:r>
              <a:rPr lang="hu-HU" dirty="0" smtClean="0"/>
              <a:t>- kellemesen sejtelmes általános definíció </a:t>
            </a:r>
            <a:r>
              <a:rPr lang="hu-HU" dirty="0" smtClean="0">
                <a:sym typeface="Wingdings" pitchFamily="2" charset="2"/>
              </a:rPr>
              <a:t></a:t>
            </a:r>
            <a:endParaRPr lang="hu-HU" dirty="0" smtClean="0"/>
          </a:p>
          <a:p>
            <a:r>
              <a:rPr lang="hu-HU" dirty="0" smtClean="0"/>
              <a:t>Jellemzően: </a:t>
            </a:r>
          </a:p>
          <a:p>
            <a:pPr lvl="1"/>
            <a:r>
              <a:rPr lang="hu-HU" dirty="0" smtClean="0"/>
              <a:t>fizikai erőforrásokból logikai erőforrások képzése, amik függetlenek a tényleges fizikai elemektől</a:t>
            </a:r>
          </a:p>
          <a:p>
            <a:pPr lvl="1"/>
            <a:r>
              <a:rPr lang="hu-HU" dirty="0" smtClean="0"/>
              <a:t>korlátos erőforrások szétosztása több részre</a:t>
            </a:r>
          </a:p>
          <a:p>
            <a:r>
              <a:rPr lang="hu-HU" dirty="0" smtClean="0"/>
              <a:t>Ez egy új ötlet?</a:t>
            </a:r>
          </a:p>
          <a:p>
            <a:pPr lvl="1"/>
            <a:r>
              <a:rPr lang="hu-HU" dirty="0" smtClean="0"/>
              <a:t>Korántsem – az </a:t>
            </a:r>
            <a:r>
              <a:rPr lang="hu-HU" dirty="0" err="1" smtClean="0"/>
              <a:t>oprendszerek</a:t>
            </a:r>
            <a:r>
              <a:rPr lang="hu-HU" dirty="0" smtClean="0"/>
              <a:t> is ezt csinálják…</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endParaRPr lang="hu-HU" dirty="0" smtClean="0"/>
          </a:p>
          <a:p>
            <a:r>
              <a:rPr lang="hu-HU" b="1" dirty="0" smtClean="0"/>
              <a:t>Ismétlés (lásd Operációs rendszerek)</a:t>
            </a:r>
          </a:p>
          <a:p>
            <a:pPr lvl="1"/>
            <a:r>
              <a:rPr lang="hu-HU" dirty="0" smtClean="0"/>
              <a:t>Virtualizáció fajtái</a:t>
            </a:r>
          </a:p>
          <a:p>
            <a:pPr lvl="1"/>
            <a:r>
              <a:rPr lang="hu-HU" dirty="0" smtClean="0"/>
              <a:t>Platform </a:t>
            </a:r>
            <a:r>
              <a:rPr lang="hu-HU" dirty="0" err="1" smtClean="0"/>
              <a:t>virtualizációs</a:t>
            </a:r>
            <a:r>
              <a:rPr lang="hu-HU" dirty="0" smtClean="0"/>
              <a:t> megoldások</a:t>
            </a:r>
          </a:p>
          <a:p>
            <a:pPr lvl="1"/>
            <a:r>
              <a:rPr lang="hu-HU" dirty="0" smtClean="0"/>
              <a:t>Kliens oldali </a:t>
            </a:r>
            <a:r>
              <a:rPr lang="hu-HU" dirty="0" err="1" smtClean="0"/>
              <a:t>virtualizációs</a:t>
            </a:r>
            <a:r>
              <a:rPr lang="hu-HU" dirty="0" smtClean="0"/>
              <a:t> igények</a:t>
            </a:r>
          </a:p>
          <a:p>
            <a:pPr lvl="1"/>
            <a:endParaRPr lang="hu-HU" dirty="0"/>
          </a:p>
          <a:p>
            <a:r>
              <a:rPr lang="hu-HU" dirty="0" smtClean="0"/>
              <a:t>Szerver oldali virtualizáció</a:t>
            </a:r>
            <a:endParaRPr lang="hu-HU" dirty="0"/>
          </a:p>
        </p:txBody>
      </p:sp>
    </p:spTree>
    <p:extLst>
      <p:ext uri="{BB962C8B-B14F-4D97-AF65-F5344CB8AC3E}">
        <p14:creationId xmlns:p14="http://schemas.microsoft.com/office/powerpoint/2010/main" val="22764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micsoda a virtualizáció világában?</a:t>
            </a:r>
            <a:endParaRPr lang="hu-HU" dirty="0"/>
          </a:p>
        </p:txBody>
      </p:sp>
      <p:sp>
        <p:nvSpPr>
          <p:cNvPr id="4" name="Felhő 3"/>
          <p:cNvSpPr/>
          <p:nvPr/>
        </p:nvSpPr>
        <p:spPr>
          <a:xfrm>
            <a:off x="214282" y="785794"/>
            <a:ext cx="8715436" cy="5429288"/>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hu-HU" sz="2400" dirty="0" smtClean="0">
              <a:solidFill>
                <a:schemeClr val="bg1"/>
              </a:solidFill>
            </a:endParaRPr>
          </a:p>
        </p:txBody>
      </p:sp>
      <p:sp>
        <p:nvSpPr>
          <p:cNvPr id="5" name="Szövegdoboz 4"/>
          <p:cNvSpPr txBox="1"/>
          <p:nvPr/>
        </p:nvSpPr>
        <p:spPr>
          <a:xfrm>
            <a:off x="5786446" y="2214554"/>
            <a:ext cx="2560573" cy="523220"/>
          </a:xfrm>
          <a:prstGeom prst="rect">
            <a:avLst/>
          </a:prstGeom>
          <a:noFill/>
        </p:spPr>
        <p:txBody>
          <a:bodyPr wrap="none" rtlCol="0">
            <a:spAutoFit/>
          </a:bodyPr>
          <a:lstStyle/>
          <a:p>
            <a:r>
              <a:rPr lang="hu-HU" sz="2800" dirty="0" err="1" smtClean="0">
                <a:effectLst>
                  <a:outerShdw blurRad="50800" dist="38100" dir="2700000" algn="tl" rotWithShape="0">
                    <a:prstClr val="black">
                      <a:alpha val="40000"/>
                    </a:prstClr>
                  </a:outerShdw>
                </a:effectLst>
              </a:rPr>
              <a:t>Paravirtualizáció</a:t>
            </a:r>
            <a:endParaRPr lang="hu-HU" sz="2800" dirty="0">
              <a:effectLst>
                <a:outerShdw blurRad="50800" dist="38100" dir="2700000" algn="tl" rotWithShape="0">
                  <a:prstClr val="black">
                    <a:alpha val="40000"/>
                  </a:prstClr>
                </a:outerShdw>
              </a:effectLst>
            </a:endParaRPr>
          </a:p>
        </p:txBody>
      </p:sp>
      <p:sp>
        <p:nvSpPr>
          <p:cNvPr id="6" name="Szövegdoboz 5"/>
          <p:cNvSpPr txBox="1"/>
          <p:nvPr/>
        </p:nvSpPr>
        <p:spPr>
          <a:xfrm>
            <a:off x="1428728" y="1714488"/>
            <a:ext cx="1511952" cy="523220"/>
          </a:xfrm>
          <a:prstGeom prst="rect">
            <a:avLst/>
          </a:prstGeom>
          <a:noFill/>
        </p:spPr>
        <p:txBody>
          <a:bodyPr wrap="none" rtlCol="0">
            <a:spAutoFit/>
          </a:bodyPr>
          <a:lstStyle/>
          <a:p>
            <a:r>
              <a:rPr lang="hu-HU" sz="2800" dirty="0" smtClean="0">
                <a:effectLst>
                  <a:outerShdw blurRad="50800" dist="38100" dir="2700000" algn="tl" rotWithShape="0">
                    <a:prstClr val="black">
                      <a:alpha val="40000"/>
                    </a:prstClr>
                  </a:outerShdw>
                </a:effectLst>
              </a:rPr>
              <a:t>Emuláció</a:t>
            </a:r>
            <a:endParaRPr lang="hu-HU" sz="2800" dirty="0">
              <a:effectLst>
                <a:outerShdw blurRad="50800" dist="38100" dir="2700000" algn="tl" rotWithShape="0">
                  <a:prstClr val="black">
                    <a:alpha val="40000"/>
                  </a:prstClr>
                </a:outerShdw>
              </a:effectLst>
            </a:endParaRPr>
          </a:p>
        </p:txBody>
      </p:sp>
      <p:sp>
        <p:nvSpPr>
          <p:cNvPr id="7" name="Szövegdoboz 6"/>
          <p:cNvSpPr txBox="1"/>
          <p:nvPr/>
        </p:nvSpPr>
        <p:spPr>
          <a:xfrm>
            <a:off x="3714744" y="5000636"/>
            <a:ext cx="1927579" cy="954107"/>
          </a:xfrm>
          <a:prstGeom prst="rect">
            <a:avLst/>
          </a:prstGeom>
          <a:noFill/>
        </p:spPr>
        <p:txBody>
          <a:bodyPr wrap="none" rtlCol="0">
            <a:spAutoFit/>
          </a:bodyPr>
          <a:lstStyle/>
          <a:p>
            <a:pPr algn="ctr"/>
            <a:r>
              <a:rPr lang="hu-HU" sz="2800" dirty="0" smtClean="0">
                <a:effectLst>
                  <a:outerShdw blurRad="50800" dist="38100" dir="2700000" algn="tl" rotWithShape="0">
                    <a:prstClr val="black">
                      <a:alpha val="40000"/>
                    </a:prstClr>
                  </a:outerShdw>
                </a:effectLst>
              </a:rPr>
              <a:t>Alkalmazás </a:t>
            </a:r>
            <a:br>
              <a:rPr lang="hu-HU" sz="2800" dirty="0" smtClean="0">
                <a:effectLst>
                  <a:outerShdw blurRad="50800" dist="38100" dir="2700000" algn="tl" rotWithShape="0">
                    <a:prstClr val="black">
                      <a:alpha val="40000"/>
                    </a:prstClr>
                  </a:outerShdw>
                </a:effectLst>
              </a:rPr>
            </a:br>
            <a:r>
              <a:rPr lang="hu-HU" sz="2800" dirty="0" smtClean="0">
                <a:effectLst>
                  <a:outerShdw blurRad="50800" dist="38100" dir="2700000" algn="tl" rotWithShape="0">
                    <a:prstClr val="black">
                      <a:alpha val="40000"/>
                    </a:prstClr>
                  </a:outerShdw>
                </a:effectLst>
              </a:rPr>
              <a:t>virtualizáció</a:t>
            </a:r>
            <a:endParaRPr lang="hu-HU" sz="2800" dirty="0">
              <a:effectLst>
                <a:outerShdw blurRad="50800" dist="38100" dir="2700000" algn="tl" rotWithShape="0">
                  <a:prstClr val="black">
                    <a:alpha val="40000"/>
                  </a:prstClr>
                </a:outerShdw>
              </a:effectLst>
            </a:endParaRPr>
          </a:p>
        </p:txBody>
      </p:sp>
      <p:sp>
        <p:nvSpPr>
          <p:cNvPr id="8" name="Szövegdoboz 7"/>
          <p:cNvSpPr txBox="1"/>
          <p:nvPr/>
        </p:nvSpPr>
        <p:spPr>
          <a:xfrm>
            <a:off x="6929454" y="3286124"/>
            <a:ext cx="1786771" cy="954107"/>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Binary</a:t>
            </a:r>
            <a:r>
              <a:rPr lang="hu-HU" sz="2800" dirty="0" smtClean="0">
                <a:effectLst>
                  <a:outerShdw blurRad="50800" dist="38100" dir="2700000" algn="tl" rotWithShape="0">
                    <a:prstClr val="black">
                      <a:alpha val="40000"/>
                    </a:prstClr>
                  </a:outerShdw>
                </a:effectLst>
              </a:rPr>
              <a:t/>
            </a:r>
            <a:br>
              <a:rPr lang="hu-HU" sz="2800" dirty="0" smtClean="0">
                <a:effectLst>
                  <a:outerShdw blurRad="50800" dist="38100" dir="2700000" algn="tl" rotWithShape="0">
                    <a:prstClr val="black">
                      <a:alpha val="40000"/>
                    </a:prstClr>
                  </a:outerShdw>
                </a:effectLst>
              </a:rPr>
            </a:br>
            <a:r>
              <a:rPr lang="hu-HU" sz="2800" dirty="0" err="1" smtClean="0">
                <a:effectLst>
                  <a:outerShdw blurRad="50800" dist="38100" dir="2700000" algn="tl" rotWithShape="0">
                    <a:prstClr val="black">
                      <a:alpha val="40000"/>
                    </a:prstClr>
                  </a:outerShdw>
                </a:effectLst>
              </a:rPr>
              <a:t>Translation</a:t>
            </a:r>
            <a:endParaRPr lang="hu-HU" sz="2800" dirty="0">
              <a:effectLst>
                <a:outerShdw blurRad="50800" dist="38100" dir="2700000" algn="tl" rotWithShape="0">
                  <a:prstClr val="black">
                    <a:alpha val="40000"/>
                  </a:prstClr>
                </a:outerShdw>
              </a:effectLst>
            </a:endParaRPr>
          </a:p>
        </p:txBody>
      </p:sp>
      <p:sp>
        <p:nvSpPr>
          <p:cNvPr id="9" name="Szövegdoboz 8"/>
          <p:cNvSpPr txBox="1"/>
          <p:nvPr/>
        </p:nvSpPr>
        <p:spPr>
          <a:xfrm>
            <a:off x="6143636" y="1428736"/>
            <a:ext cx="1765356"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Hypervisor</a:t>
            </a:r>
            <a:endParaRPr lang="hu-HU" sz="2800" dirty="0">
              <a:effectLst>
                <a:outerShdw blurRad="50800" dist="38100" dir="2700000" algn="tl" rotWithShape="0">
                  <a:prstClr val="black">
                    <a:alpha val="40000"/>
                  </a:prstClr>
                </a:outerShdw>
              </a:effectLst>
            </a:endParaRPr>
          </a:p>
        </p:txBody>
      </p:sp>
      <p:sp>
        <p:nvSpPr>
          <p:cNvPr id="10" name="Szövegdoboz 9"/>
          <p:cNvSpPr txBox="1"/>
          <p:nvPr/>
        </p:nvSpPr>
        <p:spPr>
          <a:xfrm>
            <a:off x="714348" y="4286256"/>
            <a:ext cx="2150076" cy="523220"/>
          </a:xfrm>
          <a:prstGeom prst="rect">
            <a:avLst/>
          </a:prstGeom>
          <a:noFill/>
        </p:spPr>
        <p:txBody>
          <a:bodyPr wrap="none" rtlCol="0">
            <a:spAutoFit/>
          </a:bodyPr>
          <a:lstStyle/>
          <a:p>
            <a:pPr algn="ctr"/>
            <a:r>
              <a:rPr lang="hu-HU" sz="2800" dirty="0" smtClean="0">
                <a:effectLst>
                  <a:outerShdw blurRad="50800" dist="38100" dir="2700000" algn="tl" rotWithShape="0">
                    <a:prstClr val="black">
                      <a:alpha val="40000"/>
                    </a:prstClr>
                  </a:outerShdw>
                </a:effectLst>
              </a:rPr>
              <a:t>Konszolidáció</a:t>
            </a:r>
            <a:endParaRPr lang="hu-HU" sz="2800" dirty="0">
              <a:effectLst>
                <a:outerShdw blurRad="50800" dist="38100" dir="2700000" algn="tl" rotWithShape="0">
                  <a:prstClr val="black">
                    <a:alpha val="40000"/>
                  </a:prstClr>
                </a:outerShdw>
              </a:effectLst>
            </a:endParaRPr>
          </a:p>
        </p:txBody>
      </p:sp>
      <p:sp>
        <p:nvSpPr>
          <p:cNvPr id="11" name="Szövegdoboz 10"/>
          <p:cNvSpPr txBox="1"/>
          <p:nvPr/>
        </p:nvSpPr>
        <p:spPr>
          <a:xfrm>
            <a:off x="5572132" y="4643446"/>
            <a:ext cx="1949893"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Mikrokernel</a:t>
            </a:r>
            <a:endParaRPr lang="hu-HU" sz="2800" dirty="0">
              <a:effectLst>
                <a:outerShdw blurRad="50800" dist="38100" dir="2700000" algn="tl" rotWithShape="0">
                  <a:prstClr val="black">
                    <a:alpha val="40000"/>
                  </a:prstClr>
                </a:outerShdw>
              </a:effectLst>
            </a:endParaRPr>
          </a:p>
        </p:txBody>
      </p:sp>
      <p:sp>
        <p:nvSpPr>
          <p:cNvPr id="12" name="Szövegdoboz 11"/>
          <p:cNvSpPr txBox="1"/>
          <p:nvPr/>
        </p:nvSpPr>
        <p:spPr>
          <a:xfrm>
            <a:off x="4786314" y="1142984"/>
            <a:ext cx="1412246"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Backend</a:t>
            </a:r>
            <a:endParaRPr lang="hu-HU" sz="2800" dirty="0">
              <a:effectLst>
                <a:outerShdw blurRad="50800" dist="38100" dir="2700000" algn="tl" rotWithShape="0">
                  <a:prstClr val="black">
                    <a:alpha val="40000"/>
                  </a:prstClr>
                </a:outerShdw>
              </a:effectLst>
            </a:endParaRPr>
          </a:p>
        </p:txBody>
      </p:sp>
      <p:sp>
        <p:nvSpPr>
          <p:cNvPr id="13" name="Szövegdoboz 12"/>
          <p:cNvSpPr txBox="1"/>
          <p:nvPr/>
        </p:nvSpPr>
        <p:spPr>
          <a:xfrm>
            <a:off x="2714612" y="2428868"/>
            <a:ext cx="2770502" cy="954107"/>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Seamless</a:t>
            </a:r>
            <a:r>
              <a:rPr lang="hu-HU" sz="2800" dirty="0" smtClean="0">
                <a:effectLst>
                  <a:outerShdw blurRad="50800" dist="38100" dir="2700000" algn="tl" rotWithShape="0">
                    <a:prstClr val="black">
                      <a:alpha val="40000"/>
                    </a:prstClr>
                  </a:outerShdw>
                </a:effectLst>
              </a:rPr>
              <a:t> </a:t>
            </a:r>
            <a:r>
              <a:rPr lang="hu-HU" sz="2800" dirty="0" err="1" smtClean="0">
                <a:effectLst>
                  <a:outerShdw blurRad="50800" dist="38100" dir="2700000" algn="tl" rotWithShape="0">
                    <a:prstClr val="black">
                      <a:alpha val="40000"/>
                    </a:prstClr>
                  </a:outerShdw>
                </a:effectLst>
              </a:rPr>
              <a:t>window</a:t>
            </a:r>
            <a:r>
              <a:rPr lang="hu-HU" sz="2800" dirty="0" smtClean="0">
                <a:effectLst>
                  <a:outerShdw blurRad="50800" dist="38100" dir="2700000" algn="tl" rotWithShape="0">
                    <a:prstClr val="black">
                      <a:alpha val="40000"/>
                    </a:prstClr>
                  </a:outerShdw>
                </a:effectLst>
              </a:rPr>
              <a:t/>
            </a:r>
            <a:br>
              <a:rPr lang="hu-HU" sz="2800" dirty="0" smtClean="0">
                <a:effectLst>
                  <a:outerShdw blurRad="50800" dist="38100" dir="2700000" algn="tl" rotWithShape="0">
                    <a:prstClr val="black">
                      <a:alpha val="40000"/>
                    </a:prstClr>
                  </a:outerShdw>
                </a:effectLst>
              </a:rPr>
            </a:br>
            <a:r>
              <a:rPr lang="hu-HU" sz="2800" dirty="0" smtClean="0">
                <a:effectLst>
                  <a:outerShdw blurRad="50800" dist="38100" dir="2700000" algn="tl" rotWithShape="0">
                    <a:prstClr val="black">
                      <a:alpha val="40000"/>
                    </a:prstClr>
                  </a:outerShdw>
                </a:effectLst>
              </a:rPr>
              <a:t>management</a:t>
            </a:r>
            <a:endParaRPr lang="hu-HU" sz="2800" dirty="0">
              <a:effectLst>
                <a:outerShdw blurRad="50800" dist="38100" dir="2700000" algn="tl" rotWithShape="0">
                  <a:prstClr val="black">
                    <a:alpha val="40000"/>
                  </a:prstClr>
                </a:outerShdw>
              </a:effectLst>
            </a:endParaRPr>
          </a:p>
        </p:txBody>
      </p:sp>
      <p:sp>
        <p:nvSpPr>
          <p:cNvPr id="14" name="Szövegdoboz 13"/>
          <p:cNvSpPr txBox="1"/>
          <p:nvPr/>
        </p:nvSpPr>
        <p:spPr>
          <a:xfrm>
            <a:off x="428596" y="3000372"/>
            <a:ext cx="2254976" cy="954107"/>
          </a:xfrm>
          <a:prstGeom prst="rect">
            <a:avLst/>
          </a:prstGeom>
          <a:noFill/>
        </p:spPr>
        <p:txBody>
          <a:bodyPr wrap="none" rtlCol="0">
            <a:spAutoFit/>
          </a:bodyPr>
          <a:lstStyle/>
          <a:p>
            <a:pPr algn="ctr"/>
            <a:r>
              <a:rPr lang="hu-HU" sz="2800" dirty="0" smtClean="0">
                <a:effectLst>
                  <a:outerShdw blurRad="50800" dist="38100" dir="2700000" algn="tl" rotWithShape="0">
                    <a:prstClr val="black">
                      <a:alpha val="40000"/>
                    </a:prstClr>
                  </a:outerShdw>
                </a:effectLst>
              </a:rPr>
              <a:t>Erőforrás-</a:t>
            </a:r>
          </a:p>
          <a:p>
            <a:pPr algn="ctr"/>
            <a:r>
              <a:rPr lang="hu-HU" sz="2800" dirty="0" smtClean="0">
                <a:effectLst>
                  <a:outerShdw blurRad="50800" dist="38100" dir="2700000" algn="tl" rotWithShape="0">
                    <a:prstClr val="black">
                      <a:alpha val="40000"/>
                    </a:prstClr>
                  </a:outerShdw>
                </a:effectLst>
              </a:rPr>
              <a:t>menedzsment</a:t>
            </a:r>
            <a:endParaRPr lang="hu-HU" sz="2800" dirty="0">
              <a:effectLst>
                <a:outerShdw blurRad="50800" dist="38100" dir="2700000" algn="tl" rotWithShape="0">
                  <a:prstClr val="black">
                    <a:alpha val="40000"/>
                  </a:prstClr>
                </a:outerShdw>
              </a:effectLst>
            </a:endParaRPr>
          </a:p>
        </p:txBody>
      </p:sp>
      <p:sp>
        <p:nvSpPr>
          <p:cNvPr id="15" name="Szövegdoboz 14"/>
          <p:cNvSpPr txBox="1"/>
          <p:nvPr/>
        </p:nvSpPr>
        <p:spPr>
          <a:xfrm>
            <a:off x="3357554" y="1357298"/>
            <a:ext cx="1434047" cy="954107"/>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Live</a:t>
            </a:r>
            <a:r>
              <a:rPr lang="hu-HU" sz="2800" dirty="0" smtClean="0">
                <a:effectLst>
                  <a:outerShdw blurRad="50800" dist="38100" dir="2700000" algn="tl" rotWithShape="0">
                    <a:prstClr val="black">
                      <a:alpha val="40000"/>
                    </a:prstClr>
                  </a:outerShdw>
                </a:effectLst>
              </a:rPr>
              <a:t> </a:t>
            </a:r>
            <a:br>
              <a:rPr lang="hu-HU" sz="2800" dirty="0" smtClean="0">
                <a:effectLst>
                  <a:outerShdw blurRad="50800" dist="38100" dir="2700000" algn="tl" rotWithShape="0">
                    <a:prstClr val="black">
                      <a:alpha val="40000"/>
                    </a:prstClr>
                  </a:outerShdw>
                </a:effectLst>
              </a:rPr>
            </a:br>
            <a:r>
              <a:rPr lang="hu-HU" sz="2800" dirty="0" smtClean="0">
                <a:effectLst>
                  <a:outerShdw blurRad="50800" dist="38100" dir="2700000" algn="tl" rotWithShape="0">
                    <a:prstClr val="black">
                      <a:alpha val="40000"/>
                    </a:prstClr>
                  </a:outerShdw>
                </a:effectLst>
              </a:rPr>
              <a:t>migráció</a:t>
            </a:r>
            <a:endParaRPr lang="hu-HU" sz="2800" dirty="0">
              <a:effectLst>
                <a:outerShdw blurRad="50800" dist="38100" dir="2700000" algn="tl" rotWithShape="0">
                  <a:prstClr val="black">
                    <a:alpha val="40000"/>
                  </a:prstClr>
                </a:outerShdw>
              </a:effectLst>
            </a:endParaRPr>
          </a:p>
        </p:txBody>
      </p:sp>
      <p:sp>
        <p:nvSpPr>
          <p:cNvPr id="16" name="Szövegdoboz 15"/>
          <p:cNvSpPr txBox="1"/>
          <p:nvPr/>
        </p:nvSpPr>
        <p:spPr>
          <a:xfrm>
            <a:off x="1714480" y="4857760"/>
            <a:ext cx="1927579" cy="954107"/>
          </a:xfrm>
          <a:prstGeom prst="rect">
            <a:avLst/>
          </a:prstGeom>
          <a:noFill/>
        </p:spPr>
        <p:txBody>
          <a:bodyPr wrap="none" rtlCol="0">
            <a:spAutoFit/>
          </a:bodyPr>
          <a:lstStyle/>
          <a:p>
            <a:pPr algn="ctr"/>
            <a:r>
              <a:rPr lang="hu-HU" sz="2800" dirty="0" smtClean="0">
                <a:effectLst>
                  <a:outerShdw blurRad="50800" dist="38100" dir="2700000" algn="tl" rotWithShape="0">
                    <a:prstClr val="black">
                      <a:alpha val="40000"/>
                    </a:prstClr>
                  </a:outerShdw>
                </a:effectLst>
              </a:rPr>
              <a:t>Hardveres</a:t>
            </a:r>
          </a:p>
          <a:p>
            <a:pPr algn="ctr"/>
            <a:r>
              <a:rPr lang="hu-HU" sz="2800" dirty="0" smtClean="0">
                <a:effectLst>
                  <a:outerShdw blurRad="50800" dist="38100" dir="2700000" algn="tl" rotWithShape="0">
                    <a:prstClr val="black">
                      <a:alpha val="40000"/>
                    </a:prstClr>
                  </a:outerShdw>
                </a:effectLst>
              </a:rPr>
              <a:t>virtualizáció</a:t>
            </a:r>
            <a:endParaRPr lang="hu-HU" sz="2800" dirty="0">
              <a:effectLst>
                <a:outerShdw blurRad="50800" dist="38100" dir="2700000" algn="tl" rotWithShape="0">
                  <a:prstClr val="black">
                    <a:alpha val="40000"/>
                  </a:prstClr>
                </a:outerShdw>
              </a:effectLst>
            </a:endParaRPr>
          </a:p>
        </p:txBody>
      </p:sp>
      <p:sp>
        <p:nvSpPr>
          <p:cNvPr id="17" name="Szövegdoboz 16"/>
          <p:cNvSpPr txBox="1"/>
          <p:nvPr/>
        </p:nvSpPr>
        <p:spPr>
          <a:xfrm>
            <a:off x="3357554" y="4357694"/>
            <a:ext cx="1598194"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Exokernel</a:t>
            </a:r>
            <a:endParaRPr lang="hu-HU" sz="2800" dirty="0">
              <a:effectLst>
                <a:outerShdw blurRad="50800" dist="38100" dir="2700000" algn="tl" rotWithShape="0">
                  <a:prstClr val="black">
                    <a:alpha val="40000"/>
                  </a:prstClr>
                </a:outerShdw>
              </a:effectLst>
            </a:endParaRPr>
          </a:p>
        </p:txBody>
      </p:sp>
      <p:sp>
        <p:nvSpPr>
          <p:cNvPr id="18" name="Szövegdoboz 17"/>
          <p:cNvSpPr txBox="1"/>
          <p:nvPr/>
        </p:nvSpPr>
        <p:spPr>
          <a:xfrm>
            <a:off x="5214942" y="3000372"/>
            <a:ext cx="1927579" cy="954107"/>
          </a:xfrm>
          <a:prstGeom prst="rect">
            <a:avLst/>
          </a:prstGeom>
          <a:noFill/>
        </p:spPr>
        <p:txBody>
          <a:bodyPr wrap="none" rtlCol="0">
            <a:spAutoFit/>
          </a:bodyPr>
          <a:lstStyle/>
          <a:p>
            <a:pPr algn="ctr"/>
            <a:r>
              <a:rPr lang="hu-HU" sz="2800" dirty="0" smtClean="0">
                <a:effectLst>
                  <a:outerShdw blurRad="50800" dist="38100" dir="2700000" algn="tl" rotWithShape="0">
                    <a:prstClr val="black">
                      <a:alpha val="40000"/>
                    </a:prstClr>
                  </a:outerShdw>
                </a:effectLst>
              </a:rPr>
              <a:t>Tárhely </a:t>
            </a:r>
            <a:br>
              <a:rPr lang="hu-HU" sz="2800" dirty="0" smtClean="0">
                <a:effectLst>
                  <a:outerShdw blurRad="50800" dist="38100" dir="2700000" algn="tl" rotWithShape="0">
                    <a:prstClr val="black">
                      <a:alpha val="40000"/>
                    </a:prstClr>
                  </a:outerShdw>
                </a:effectLst>
              </a:rPr>
            </a:br>
            <a:r>
              <a:rPr lang="hu-HU" sz="2800" dirty="0" smtClean="0">
                <a:effectLst>
                  <a:outerShdw blurRad="50800" dist="38100" dir="2700000" algn="tl" rotWithShape="0">
                    <a:prstClr val="black">
                      <a:alpha val="40000"/>
                    </a:prstClr>
                  </a:outerShdw>
                </a:effectLst>
              </a:rPr>
              <a:t>virtualizáció</a:t>
            </a:r>
            <a:endParaRPr lang="hu-HU" sz="2800" dirty="0">
              <a:effectLst>
                <a:outerShdw blurRad="50800" dist="38100" dir="2700000" algn="tl" rotWithShape="0">
                  <a:prstClr val="black">
                    <a:alpha val="40000"/>
                  </a:prstClr>
                </a:outerShdw>
              </a:effectLst>
            </a:endParaRPr>
          </a:p>
        </p:txBody>
      </p:sp>
      <p:sp>
        <p:nvSpPr>
          <p:cNvPr id="19" name="Szövegdoboz 18"/>
          <p:cNvSpPr txBox="1"/>
          <p:nvPr/>
        </p:nvSpPr>
        <p:spPr>
          <a:xfrm>
            <a:off x="2786050" y="3357562"/>
            <a:ext cx="1927579" cy="954107"/>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Desktop</a:t>
            </a:r>
            <a:r>
              <a:rPr lang="hu-HU" sz="2800" dirty="0" smtClean="0">
                <a:effectLst>
                  <a:outerShdw blurRad="50800" dist="38100" dir="2700000" algn="tl" rotWithShape="0">
                    <a:prstClr val="black">
                      <a:alpha val="40000"/>
                    </a:prstClr>
                  </a:outerShdw>
                </a:effectLst>
              </a:rPr>
              <a:t/>
            </a:r>
            <a:br>
              <a:rPr lang="hu-HU" sz="2800" dirty="0" smtClean="0">
                <a:effectLst>
                  <a:outerShdw blurRad="50800" dist="38100" dir="2700000" algn="tl" rotWithShape="0">
                    <a:prstClr val="black">
                      <a:alpha val="40000"/>
                    </a:prstClr>
                  </a:outerShdw>
                </a:effectLst>
              </a:rPr>
            </a:br>
            <a:r>
              <a:rPr lang="hu-HU" sz="2800" dirty="0" smtClean="0">
                <a:effectLst>
                  <a:outerShdw blurRad="50800" dist="38100" dir="2700000" algn="tl" rotWithShape="0">
                    <a:prstClr val="black">
                      <a:alpha val="40000"/>
                    </a:prstClr>
                  </a:outerShdw>
                </a:effectLst>
              </a:rPr>
              <a:t>virtualizáció</a:t>
            </a:r>
            <a:endParaRPr lang="hu-HU" sz="2800" dirty="0">
              <a:effectLst>
                <a:outerShdw blurRad="50800" dist="38100" dir="2700000" algn="tl" rotWithShape="0">
                  <a:prstClr val="black">
                    <a:alpha val="40000"/>
                  </a:prstClr>
                </a:outerShdw>
              </a:effectLst>
            </a:endParaRPr>
          </a:p>
        </p:txBody>
      </p:sp>
      <p:sp>
        <p:nvSpPr>
          <p:cNvPr id="21" name="Szövegdoboz 20"/>
          <p:cNvSpPr txBox="1"/>
          <p:nvPr/>
        </p:nvSpPr>
        <p:spPr>
          <a:xfrm>
            <a:off x="1500166" y="2357430"/>
            <a:ext cx="633507"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Jail</a:t>
            </a:r>
            <a:endParaRPr lang="hu-HU" sz="2800" dirty="0">
              <a:effectLst>
                <a:outerShdw blurRad="50800" dist="38100" dir="2700000" algn="tl" rotWithShape="0">
                  <a:prstClr val="black">
                    <a:alpha val="40000"/>
                  </a:prstClr>
                </a:outerShdw>
              </a:effectLst>
            </a:endParaRPr>
          </a:p>
        </p:txBody>
      </p:sp>
      <p:sp>
        <p:nvSpPr>
          <p:cNvPr id="22" name="Szövegdoboz 21"/>
          <p:cNvSpPr txBox="1"/>
          <p:nvPr/>
        </p:nvSpPr>
        <p:spPr>
          <a:xfrm>
            <a:off x="4857752" y="4000504"/>
            <a:ext cx="1611660" cy="523220"/>
          </a:xfrm>
          <a:prstGeom prst="rect">
            <a:avLst/>
          </a:prstGeom>
          <a:noFill/>
        </p:spPr>
        <p:txBody>
          <a:bodyPr wrap="none" rtlCol="0">
            <a:spAutoFit/>
          </a:bodyPr>
          <a:lstStyle/>
          <a:p>
            <a:pPr algn="ctr"/>
            <a:r>
              <a:rPr lang="hu-HU" sz="2800" dirty="0" err="1" smtClean="0">
                <a:effectLst>
                  <a:outerShdw blurRad="50800" dist="38100" dir="2700000" algn="tl" rotWithShape="0">
                    <a:prstClr val="black">
                      <a:alpha val="40000"/>
                    </a:prstClr>
                  </a:outerShdw>
                </a:effectLst>
              </a:rPr>
              <a:t>Container</a:t>
            </a:r>
            <a:endParaRPr lang="hu-HU" sz="2800" dirty="0">
              <a:effectLst>
                <a:outerShdw blurRad="50800" dist="38100" dir="2700000" algn="tl" rotWithShape="0">
                  <a:prstClr val="black">
                    <a:alpha val="40000"/>
                  </a:prstClr>
                </a:outerShdw>
              </a:effectLst>
            </a:endParaRPr>
          </a:p>
        </p:txBody>
      </p:sp>
      <p:sp>
        <p:nvSpPr>
          <p:cNvPr id="23" name="Téglalap 22"/>
          <p:cNvSpPr/>
          <p:nvPr/>
        </p:nvSpPr>
        <p:spPr>
          <a:xfrm>
            <a:off x="928662" y="3071810"/>
            <a:ext cx="7215238" cy="78581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Figyelem! Gyakran nincs egyértelmű terminológia, a gyártók is néha következetlen elnevezéseket használnak!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0.70"/>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strVal val="#ppt_w*0.70"/>
                                          </p:val>
                                        </p:tav>
                                        <p:tav tm="100000">
                                          <p:val>
                                            <p:strVal val="#ppt_w"/>
                                          </p:val>
                                        </p:tav>
                                      </p:tavLst>
                                    </p:anim>
                                    <p:anim calcmode="lin" valueType="num">
                                      <p:cBhvr>
                                        <p:cTn id="33" dur="1000" fill="hold"/>
                                        <p:tgtEl>
                                          <p:spTgt spid="10"/>
                                        </p:tgtEl>
                                        <p:attrNameLst>
                                          <p:attrName>ppt_h</p:attrName>
                                        </p:attrNameLst>
                                      </p:cBhvr>
                                      <p:tavLst>
                                        <p:tav tm="0">
                                          <p:val>
                                            <p:strVal val="#ppt_h"/>
                                          </p:val>
                                        </p:tav>
                                        <p:tav tm="100000">
                                          <p:val>
                                            <p:strVal val="#ppt_h"/>
                                          </p:val>
                                        </p:tav>
                                      </p:tavLst>
                                    </p:anim>
                                    <p:animEffect transition="in" filter="fade">
                                      <p:cBhvr>
                                        <p:cTn id="34" dur="1000"/>
                                        <p:tgtEl>
                                          <p:spTgt spid="10"/>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strVal val="#ppt_w*0.70"/>
                                          </p:val>
                                        </p:tav>
                                        <p:tav tm="100000">
                                          <p:val>
                                            <p:strVal val="#ppt_w"/>
                                          </p:val>
                                        </p:tav>
                                      </p:tavLst>
                                    </p:anim>
                                    <p:anim calcmode="lin" valueType="num">
                                      <p:cBhvr>
                                        <p:cTn id="38" dur="1000" fill="hold"/>
                                        <p:tgtEl>
                                          <p:spTgt spid="11"/>
                                        </p:tgtEl>
                                        <p:attrNameLst>
                                          <p:attrName>ppt_h</p:attrName>
                                        </p:attrNameLst>
                                      </p:cBhvr>
                                      <p:tavLst>
                                        <p:tav tm="0">
                                          <p:val>
                                            <p:strVal val="#ppt_h"/>
                                          </p:val>
                                        </p:tav>
                                        <p:tav tm="100000">
                                          <p:val>
                                            <p:strVal val="#ppt_h"/>
                                          </p:val>
                                        </p:tav>
                                      </p:tavLst>
                                    </p:anim>
                                    <p:animEffect transition="in" filter="fade">
                                      <p:cBhvr>
                                        <p:cTn id="39" dur="1000"/>
                                        <p:tgtEl>
                                          <p:spTgt spid="11"/>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ppt_w</p:attrName>
                                        </p:attrNameLst>
                                      </p:cBhvr>
                                      <p:tavLst>
                                        <p:tav tm="0">
                                          <p:val>
                                            <p:strVal val="#ppt_w*0.70"/>
                                          </p:val>
                                        </p:tav>
                                        <p:tav tm="100000">
                                          <p:val>
                                            <p:strVal val="#ppt_w"/>
                                          </p:val>
                                        </p:tav>
                                      </p:tavLst>
                                    </p:anim>
                                    <p:anim calcmode="lin" valueType="num">
                                      <p:cBhvr>
                                        <p:cTn id="43" dur="1000" fill="hold"/>
                                        <p:tgtEl>
                                          <p:spTgt spid="12"/>
                                        </p:tgtEl>
                                        <p:attrNameLst>
                                          <p:attrName>ppt_h</p:attrName>
                                        </p:attrNameLst>
                                      </p:cBhvr>
                                      <p:tavLst>
                                        <p:tav tm="0">
                                          <p:val>
                                            <p:strVal val="#ppt_h"/>
                                          </p:val>
                                        </p:tav>
                                        <p:tav tm="100000">
                                          <p:val>
                                            <p:strVal val="#ppt_h"/>
                                          </p:val>
                                        </p:tav>
                                      </p:tavLst>
                                    </p:anim>
                                    <p:animEffect transition="in" filter="fade">
                                      <p:cBhvr>
                                        <p:cTn id="44" dur="1000"/>
                                        <p:tgtEl>
                                          <p:spTgt spid="12"/>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strVal val="#ppt_w*0.70"/>
                                          </p:val>
                                        </p:tav>
                                        <p:tav tm="100000">
                                          <p:val>
                                            <p:strVal val="#ppt_w"/>
                                          </p:val>
                                        </p:tav>
                                      </p:tavLst>
                                    </p:anim>
                                    <p:anim calcmode="lin" valueType="num">
                                      <p:cBhvr>
                                        <p:cTn id="48" dur="1000" fill="hold"/>
                                        <p:tgtEl>
                                          <p:spTgt spid="13"/>
                                        </p:tgtEl>
                                        <p:attrNameLst>
                                          <p:attrName>ppt_h</p:attrName>
                                        </p:attrNameLst>
                                      </p:cBhvr>
                                      <p:tavLst>
                                        <p:tav tm="0">
                                          <p:val>
                                            <p:strVal val="#ppt_h"/>
                                          </p:val>
                                        </p:tav>
                                        <p:tav tm="100000">
                                          <p:val>
                                            <p:strVal val="#ppt_h"/>
                                          </p:val>
                                        </p:tav>
                                      </p:tavLst>
                                    </p:anim>
                                    <p:animEffect transition="in" filter="fade">
                                      <p:cBhvr>
                                        <p:cTn id="49" dur="1000"/>
                                        <p:tgtEl>
                                          <p:spTgt spid="13"/>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strVal val="#ppt_w*0.70"/>
                                          </p:val>
                                        </p:tav>
                                        <p:tav tm="100000">
                                          <p:val>
                                            <p:strVal val="#ppt_w"/>
                                          </p:val>
                                        </p:tav>
                                      </p:tavLst>
                                    </p:anim>
                                    <p:anim calcmode="lin" valueType="num">
                                      <p:cBhvr>
                                        <p:cTn id="53" dur="1000" fill="hold"/>
                                        <p:tgtEl>
                                          <p:spTgt spid="14"/>
                                        </p:tgtEl>
                                        <p:attrNameLst>
                                          <p:attrName>ppt_h</p:attrName>
                                        </p:attrNameLst>
                                      </p:cBhvr>
                                      <p:tavLst>
                                        <p:tav tm="0">
                                          <p:val>
                                            <p:strVal val="#ppt_h"/>
                                          </p:val>
                                        </p:tav>
                                        <p:tav tm="100000">
                                          <p:val>
                                            <p:strVal val="#ppt_h"/>
                                          </p:val>
                                        </p:tav>
                                      </p:tavLst>
                                    </p:anim>
                                    <p:animEffect transition="in" filter="fade">
                                      <p:cBhvr>
                                        <p:cTn id="54" dur="1000"/>
                                        <p:tgtEl>
                                          <p:spTgt spid="14"/>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strVal val="#ppt_w*0.70"/>
                                          </p:val>
                                        </p:tav>
                                        <p:tav tm="100000">
                                          <p:val>
                                            <p:strVal val="#ppt_w"/>
                                          </p:val>
                                        </p:tav>
                                      </p:tavLst>
                                    </p:anim>
                                    <p:anim calcmode="lin" valueType="num">
                                      <p:cBhvr>
                                        <p:cTn id="58" dur="1000" fill="hold"/>
                                        <p:tgtEl>
                                          <p:spTgt spid="15"/>
                                        </p:tgtEl>
                                        <p:attrNameLst>
                                          <p:attrName>ppt_h</p:attrName>
                                        </p:attrNameLst>
                                      </p:cBhvr>
                                      <p:tavLst>
                                        <p:tav tm="0">
                                          <p:val>
                                            <p:strVal val="#ppt_h"/>
                                          </p:val>
                                        </p:tav>
                                        <p:tav tm="100000">
                                          <p:val>
                                            <p:strVal val="#ppt_h"/>
                                          </p:val>
                                        </p:tav>
                                      </p:tavLst>
                                    </p:anim>
                                    <p:animEffect transition="in" filter="fade">
                                      <p:cBhvr>
                                        <p:cTn id="59" dur="1000"/>
                                        <p:tgtEl>
                                          <p:spTgt spid="15"/>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1000" fill="hold"/>
                                        <p:tgtEl>
                                          <p:spTgt spid="16"/>
                                        </p:tgtEl>
                                        <p:attrNameLst>
                                          <p:attrName>ppt_w</p:attrName>
                                        </p:attrNameLst>
                                      </p:cBhvr>
                                      <p:tavLst>
                                        <p:tav tm="0">
                                          <p:val>
                                            <p:strVal val="#ppt_w*0.70"/>
                                          </p:val>
                                        </p:tav>
                                        <p:tav tm="100000">
                                          <p:val>
                                            <p:strVal val="#ppt_w"/>
                                          </p:val>
                                        </p:tav>
                                      </p:tavLst>
                                    </p:anim>
                                    <p:anim calcmode="lin" valueType="num">
                                      <p:cBhvr>
                                        <p:cTn id="63" dur="1000" fill="hold"/>
                                        <p:tgtEl>
                                          <p:spTgt spid="16"/>
                                        </p:tgtEl>
                                        <p:attrNameLst>
                                          <p:attrName>ppt_h</p:attrName>
                                        </p:attrNameLst>
                                      </p:cBhvr>
                                      <p:tavLst>
                                        <p:tav tm="0">
                                          <p:val>
                                            <p:strVal val="#ppt_h"/>
                                          </p:val>
                                        </p:tav>
                                        <p:tav tm="100000">
                                          <p:val>
                                            <p:strVal val="#ppt_h"/>
                                          </p:val>
                                        </p:tav>
                                      </p:tavLst>
                                    </p:anim>
                                    <p:animEffect transition="in" filter="fade">
                                      <p:cBhvr>
                                        <p:cTn id="64" dur="1000"/>
                                        <p:tgtEl>
                                          <p:spTgt spid="16"/>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strVal val="#ppt_w*0.70"/>
                                          </p:val>
                                        </p:tav>
                                        <p:tav tm="100000">
                                          <p:val>
                                            <p:strVal val="#ppt_w"/>
                                          </p:val>
                                        </p:tav>
                                      </p:tavLst>
                                    </p:anim>
                                    <p:anim calcmode="lin" valueType="num">
                                      <p:cBhvr>
                                        <p:cTn id="68" dur="1000" fill="hold"/>
                                        <p:tgtEl>
                                          <p:spTgt spid="17"/>
                                        </p:tgtEl>
                                        <p:attrNameLst>
                                          <p:attrName>ppt_h</p:attrName>
                                        </p:attrNameLst>
                                      </p:cBhvr>
                                      <p:tavLst>
                                        <p:tav tm="0">
                                          <p:val>
                                            <p:strVal val="#ppt_h"/>
                                          </p:val>
                                        </p:tav>
                                        <p:tav tm="100000">
                                          <p:val>
                                            <p:strVal val="#ppt_h"/>
                                          </p:val>
                                        </p:tav>
                                      </p:tavLst>
                                    </p:anim>
                                    <p:animEffect transition="in" filter="fade">
                                      <p:cBhvr>
                                        <p:cTn id="69" dur="1000"/>
                                        <p:tgtEl>
                                          <p:spTgt spid="17"/>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strVal val="#ppt_w*0.70"/>
                                          </p:val>
                                        </p:tav>
                                        <p:tav tm="100000">
                                          <p:val>
                                            <p:strVal val="#ppt_w"/>
                                          </p:val>
                                        </p:tav>
                                      </p:tavLst>
                                    </p:anim>
                                    <p:anim calcmode="lin" valueType="num">
                                      <p:cBhvr>
                                        <p:cTn id="73" dur="1000" fill="hold"/>
                                        <p:tgtEl>
                                          <p:spTgt spid="18"/>
                                        </p:tgtEl>
                                        <p:attrNameLst>
                                          <p:attrName>ppt_h</p:attrName>
                                        </p:attrNameLst>
                                      </p:cBhvr>
                                      <p:tavLst>
                                        <p:tav tm="0">
                                          <p:val>
                                            <p:strVal val="#ppt_h"/>
                                          </p:val>
                                        </p:tav>
                                        <p:tav tm="100000">
                                          <p:val>
                                            <p:strVal val="#ppt_h"/>
                                          </p:val>
                                        </p:tav>
                                      </p:tavLst>
                                    </p:anim>
                                    <p:animEffect transition="in" filter="fade">
                                      <p:cBhvr>
                                        <p:cTn id="74" dur="1000"/>
                                        <p:tgtEl>
                                          <p:spTgt spid="18"/>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1000" fill="hold"/>
                                        <p:tgtEl>
                                          <p:spTgt spid="19"/>
                                        </p:tgtEl>
                                        <p:attrNameLst>
                                          <p:attrName>ppt_w</p:attrName>
                                        </p:attrNameLst>
                                      </p:cBhvr>
                                      <p:tavLst>
                                        <p:tav tm="0">
                                          <p:val>
                                            <p:strVal val="#ppt_w*0.70"/>
                                          </p:val>
                                        </p:tav>
                                        <p:tav tm="100000">
                                          <p:val>
                                            <p:strVal val="#ppt_w"/>
                                          </p:val>
                                        </p:tav>
                                      </p:tavLst>
                                    </p:anim>
                                    <p:anim calcmode="lin" valueType="num">
                                      <p:cBhvr>
                                        <p:cTn id="78" dur="1000" fill="hold"/>
                                        <p:tgtEl>
                                          <p:spTgt spid="19"/>
                                        </p:tgtEl>
                                        <p:attrNameLst>
                                          <p:attrName>ppt_h</p:attrName>
                                        </p:attrNameLst>
                                      </p:cBhvr>
                                      <p:tavLst>
                                        <p:tav tm="0">
                                          <p:val>
                                            <p:strVal val="#ppt_h"/>
                                          </p:val>
                                        </p:tav>
                                        <p:tav tm="100000">
                                          <p:val>
                                            <p:strVal val="#ppt_h"/>
                                          </p:val>
                                        </p:tav>
                                      </p:tavLst>
                                    </p:anim>
                                    <p:animEffect transition="in" filter="fade">
                                      <p:cBhvr>
                                        <p:cTn id="79" dur="1000"/>
                                        <p:tgtEl>
                                          <p:spTgt spid="19"/>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1000" fill="hold"/>
                                        <p:tgtEl>
                                          <p:spTgt spid="21"/>
                                        </p:tgtEl>
                                        <p:attrNameLst>
                                          <p:attrName>ppt_w</p:attrName>
                                        </p:attrNameLst>
                                      </p:cBhvr>
                                      <p:tavLst>
                                        <p:tav tm="0">
                                          <p:val>
                                            <p:strVal val="#ppt_w*0.70"/>
                                          </p:val>
                                        </p:tav>
                                        <p:tav tm="100000">
                                          <p:val>
                                            <p:strVal val="#ppt_w"/>
                                          </p:val>
                                        </p:tav>
                                      </p:tavLst>
                                    </p:anim>
                                    <p:anim calcmode="lin" valueType="num">
                                      <p:cBhvr>
                                        <p:cTn id="83" dur="1000" fill="hold"/>
                                        <p:tgtEl>
                                          <p:spTgt spid="21"/>
                                        </p:tgtEl>
                                        <p:attrNameLst>
                                          <p:attrName>ppt_h</p:attrName>
                                        </p:attrNameLst>
                                      </p:cBhvr>
                                      <p:tavLst>
                                        <p:tav tm="0">
                                          <p:val>
                                            <p:strVal val="#ppt_h"/>
                                          </p:val>
                                        </p:tav>
                                        <p:tav tm="100000">
                                          <p:val>
                                            <p:strVal val="#ppt_h"/>
                                          </p:val>
                                        </p:tav>
                                      </p:tavLst>
                                    </p:anim>
                                    <p:animEffect transition="in" filter="fade">
                                      <p:cBhvr>
                                        <p:cTn id="84" dur="1000"/>
                                        <p:tgtEl>
                                          <p:spTgt spid="21"/>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1000" fill="hold"/>
                                        <p:tgtEl>
                                          <p:spTgt spid="22"/>
                                        </p:tgtEl>
                                        <p:attrNameLst>
                                          <p:attrName>ppt_w</p:attrName>
                                        </p:attrNameLst>
                                      </p:cBhvr>
                                      <p:tavLst>
                                        <p:tav tm="0">
                                          <p:val>
                                            <p:strVal val="#ppt_w*0.70"/>
                                          </p:val>
                                        </p:tav>
                                        <p:tav tm="100000">
                                          <p:val>
                                            <p:strVal val="#ppt_w"/>
                                          </p:val>
                                        </p:tav>
                                      </p:tavLst>
                                    </p:anim>
                                    <p:anim calcmode="lin" valueType="num">
                                      <p:cBhvr>
                                        <p:cTn id="88" dur="1000" fill="hold"/>
                                        <p:tgtEl>
                                          <p:spTgt spid="22"/>
                                        </p:tgtEl>
                                        <p:attrNameLst>
                                          <p:attrName>ppt_h</p:attrName>
                                        </p:attrNameLst>
                                      </p:cBhvr>
                                      <p:tavLst>
                                        <p:tav tm="0">
                                          <p:val>
                                            <p:strVal val="#ppt_h"/>
                                          </p:val>
                                        </p:tav>
                                        <p:tav tm="100000">
                                          <p:val>
                                            <p:strVal val="#ppt_h"/>
                                          </p:val>
                                        </p:tav>
                                      </p:tavLst>
                                    </p:anim>
                                    <p:animEffect transition="in" filter="fade">
                                      <p:cBhvr>
                                        <p:cTn id="89" dur="1000"/>
                                        <p:tgtEl>
                                          <p:spTgt spid="22"/>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Rétegek közötti interfészek</a:t>
            </a:r>
            <a:endParaRPr lang="hu-HU" dirty="0"/>
          </a:p>
        </p:txBody>
      </p:sp>
      <p:sp>
        <p:nvSpPr>
          <p:cNvPr id="4" name="Téglalap 3"/>
          <p:cNvSpPr/>
          <p:nvPr/>
        </p:nvSpPr>
        <p:spPr>
          <a:xfrm>
            <a:off x="857224" y="5429264"/>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Hardver</a:t>
            </a:r>
          </a:p>
        </p:txBody>
      </p:sp>
      <p:sp>
        <p:nvSpPr>
          <p:cNvPr id="5" name="Téglalap 4"/>
          <p:cNvSpPr/>
          <p:nvPr/>
        </p:nvSpPr>
        <p:spPr>
          <a:xfrm>
            <a:off x="857224" y="4643446"/>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Operációs rendszer</a:t>
            </a:r>
          </a:p>
        </p:txBody>
      </p:sp>
      <p:sp>
        <p:nvSpPr>
          <p:cNvPr id="6" name="Téglalap 5"/>
          <p:cNvSpPr/>
          <p:nvPr/>
        </p:nvSpPr>
        <p:spPr>
          <a:xfrm>
            <a:off x="857224" y="3857628"/>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Alkalmazások</a:t>
            </a:r>
          </a:p>
        </p:txBody>
      </p:sp>
      <p:sp>
        <p:nvSpPr>
          <p:cNvPr id="7" name="Téglalap 6"/>
          <p:cNvSpPr/>
          <p:nvPr/>
        </p:nvSpPr>
        <p:spPr>
          <a:xfrm>
            <a:off x="857224" y="3071810"/>
            <a:ext cx="2857520" cy="642942"/>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hu-HU" sz="2400" dirty="0" smtClean="0">
                <a:solidFill>
                  <a:schemeClr val="bg1"/>
                </a:solidFill>
              </a:rPr>
              <a:t>Szolgáltatások</a:t>
            </a:r>
          </a:p>
        </p:txBody>
      </p:sp>
      <p:cxnSp>
        <p:nvCxnSpPr>
          <p:cNvPr id="8" name="Egyenes összekötő 7"/>
          <p:cNvCxnSpPr/>
          <p:nvPr/>
        </p:nvCxnSpPr>
        <p:spPr>
          <a:xfrm>
            <a:off x="571472" y="5357826"/>
            <a:ext cx="3357586" cy="1588"/>
          </a:xfrm>
          <a:prstGeom prst="line">
            <a:avLst/>
          </a:prstGeom>
        </p:spPr>
        <p:style>
          <a:lnRef idx="3">
            <a:schemeClr val="accent4"/>
          </a:lnRef>
          <a:fillRef idx="0">
            <a:schemeClr val="accent4"/>
          </a:fillRef>
          <a:effectRef idx="2">
            <a:schemeClr val="accent4"/>
          </a:effectRef>
          <a:fontRef idx="minor">
            <a:schemeClr val="tx1"/>
          </a:fontRef>
        </p:style>
      </p:cxnSp>
      <p:sp>
        <p:nvSpPr>
          <p:cNvPr id="9" name="Lekerekített téglalap feliratnak 8"/>
          <p:cNvSpPr/>
          <p:nvPr/>
        </p:nvSpPr>
        <p:spPr>
          <a:xfrm>
            <a:off x="4572000" y="857232"/>
            <a:ext cx="4000528" cy="5429288"/>
          </a:xfrm>
          <a:prstGeom prst="wedgeRoundRectCallout">
            <a:avLst>
              <a:gd name="adj1" fmla="val -65536"/>
              <a:gd name="adj2" fmla="val 32876"/>
              <a:gd name="adj3" fmla="val 1666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grpSp>
        <p:nvGrpSpPr>
          <p:cNvPr id="10" name="Csoportba foglalás 9"/>
          <p:cNvGrpSpPr/>
          <p:nvPr/>
        </p:nvGrpSpPr>
        <p:grpSpPr>
          <a:xfrm>
            <a:off x="5000628" y="1857364"/>
            <a:ext cx="785818" cy="785818"/>
            <a:chOff x="3071802" y="1214422"/>
            <a:chExt cx="785818" cy="785818"/>
          </a:xfrm>
        </p:grpSpPr>
        <p:sp>
          <p:nvSpPr>
            <p:cNvPr id="11" name="Téglalap 10"/>
            <p:cNvSpPr/>
            <p:nvPr/>
          </p:nvSpPr>
          <p:spPr>
            <a:xfrm>
              <a:off x="3071802" y="1214422"/>
              <a:ext cx="785818" cy="785818"/>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hu-HU" sz="2400" dirty="0" smtClean="0">
                <a:solidFill>
                  <a:schemeClr val="bg1"/>
                </a:solidFill>
              </a:endParaRPr>
            </a:p>
          </p:txBody>
        </p:sp>
        <p:sp>
          <p:nvSpPr>
            <p:cNvPr id="12" name="Téglalap 11"/>
            <p:cNvSpPr/>
            <p:nvPr/>
          </p:nvSpPr>
          <p:spPr>
            <a:xfrm>
              <a:off x="3214678" y="1357298"/>
              <a:ext cx="500066" cy="500066"/>
            </a:xfrm>
            <a:prstGeom prst="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hu-HU" sz="2400" dirty="0" smtClean="0">
                <a:solidFill>
                  <a:schemeClr val="bg1"/>
                </a:solidFill>
              </a:endParaRPr>
            </a:p>
          </p:txBody>
        </p:sp>
      </p:grpSp>
      <p:sp>
        <p:nvSpPr>
          <p:cNvPr id="13" name="Szövegdoboz 12"/>
          <p:cNvSpPr txBox="1"/>
          <p:nvPr/>
        </p:nvSpPr>
        <p:spPr>
          <a:xfrm>
            <a:off x="5000628" y="1071546"/>
            <a:ext cx="3035190" cy="461665"/>
          </a:xfrm>
          <a:prstGeom prst="rect">
            <a:avLst/>
          </a:prstGeom>
          <a:noFill/>
        </p:spPr>
        <p:txBody>
          <a:bodyPr wrap="none" rtlCol="0">
            <a:spAutoFit/>
          </a:bodyPr>
          <a:lstStyle/>
          <a:p>
            <a:pPr algn="ctr"/>
            <a:r>
              <a:rPr lang="hu-HU" sz="2400" dirty="0" smtClean="0"/>
              <a:t>Interfész a hardverhez:</a:t>
            </a:r>
            <a:endParaRPr lang="hu-HU" sz="2400" dirty="0"/>
          </a:p>
        </p:txBody>
      </p:sp>
      <p:sp>
        <p:nvSpPr>
          <p:cNvPr id="14" name="Téglalap 13"/>
          <p:cNvSpPr/>
          <p:nvPr/>
        </p:nvSpPr>
        <p:spPr>
          <a:xfrm>
            <a:off x="6215074" y="1857364"/>
            <a:ext cx="2214578" cy="1714512"/>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CPU, Memória:</a:t>
            </a:r>
            <a:r>
              <a:rPr lang="hu-HU" sz="2400" dirty="0" smtClean="0">
                <a:solidFill>
                  <a:schemeClr val="bg1"/>
                </a:solidFill>
              </a:rPr>
              <a:t> </a:t>
            </a:r>
            <a:r>
              <a:rPr lang="hu-HU" sz="2400" i="1" dirty="0" smtClean="0">
                <a:solidFill>
                  <a:schemeClr val="bg1"/>
                </a:solidFill>
              </a:rPr>
              <a:t>ISA</a:t>
            </a:r>
            <a:r>
              <a:rPr lang="hu-HU" sz="2400" dirty="0" smtClean="0">
                <a:solidFill>
                  <a:schemeClr val="bg1"/>
                </a:solidFill>
              </a:rPr>
              <a:t> </a:t>
            </a:r>
            <a:r>
              <a:rPr lang="hu-HU" sz="1600" dirty="0" smtClean="0">
                <a:solidFill>
                  <a:schemeClr val="bg1"/>
                </a:solidFill>
              </a:rPr>
              <a:t>(</a:t>
            </a:r>
            <a:r>
              <a:rPr lang="hu-HU" sz="1600" dirty="0" err="1" smtClean="0">
                <a:solidFill>
                  <a:schemeClr val="bg1"/>
                </a:solidFill>
              </a:rPr>
              <a:t>Instruction</a:t>
            </a:r>
            <a:r>
              <a:rPr lang="hu-HU" sz="1600" dirty="0" smtClean="0">
                <a:solidFill>
                  <a:schemeClr val="bg1"/>
                </a:solidFill>
              </a:rPr>
              <a:t> </a:t>
            </a:r>
            <a:r>
              <a:rPr lang="hu-HU" sz="1600" dirty="0" err="1" smtClean="0">
                <a:solidFill>
                  <a:schemeClr val="bg1"/>
                </a:solidFill>
              </a:rPr>
              <a:t>Set</a:t>
            </a:r>
            <a:r>
              <a:rPr lang="hu-HU" sz="1600" dirty="0" smtClean="0">
                <a:solidFill>
                  <a:schemeClr val="bg1"/>
                </a:solidFill>
              </a:rPr>
              <a:t> </a:t>
            </a:r>
            <a:r>
              <a:rPr lang="hu-HU" sz="1600" dirty="0" err="1" smtClean="0">
                <a:solidFill>
                  <a:schemeClr val="bg1"/>
                </a:solidFill>
              </a:rPr>
              <a:t>Architecture</a:t>
            </a:r>
            <a:r>
              <a:rPr lang="hu-HU" sz="1600" dirty="0" smtClean="0">
                <a:solidFill>
                  <a:schemeClr val="bg1"/>
                </a:solidFill>
              </a:rPr>
              <a:t>)</a:t>
            </a:r>
          </a:p>
        </p:txBody>
      </p:sp>
      <p:grpSp>
        <p:nvGrpSpPr>
          <p:cNvPr id="15" name="Csoportba foglalás 14"/>
          <p:cNvGrpSpPr/>
          <p:nvPr/>
        </p:nvGrpSpPr>
        <p:grpSpPr>
          <a:xfrm>
            <a:off x="4643438" y="2928934"/>
            <a:ext cx="1428760" cy="571504"/>
            <a:chOff x="2786050" y="2357430"/>
            <a:chExt cx="1428760" cy="571504"/>
          </a:xfrm>
        </p:grpSpPr>
        <p:sp>
          <p:nvSpPr>
            <p:cNvPr id="16" name="Téglalap 15"/>
            <p:cNvSpPr/>
            <p:nvPr/>
          </p:nvSpPr>
          <p:spPr>
            <a:xfrm>
              <a:off x="2786050" y="2357430"/>
              <a:ext cx="1428760" cy="57150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u-HU" sz="2400" dirty="0" smtClean="0">
                <a:solidFill>
                  <a:schemeClr val="bg1"/>
                </a:solidFill>
              </a:endParaRPr>
            </a:p>
          </p:txBody>
        </p:sp>
        <p:sp>
          <p:nvSpPr>
            <p:cNvPr id="17" name="Téglalap 16"/>
            <p:cNvSpPr/>
            <p:nvPr/>
          </p:nvSpPr>
          <p:spPr>
            <a:xfrm>
              <a:off x="2928926" y="2500306"/>
              <a:ext cx="214314" cy="214314"/>
            </a:xfrm>
            <a:prstGeom prst="rect">
              <a:avLst/>
            </a:prstGeom>
            <a:solidFill>
              <a:schemeClr val="tx1">
                <a:lumMod val="85000"/>
                <a:lumOff val="1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hu-HU" sz="2400" dirty="0" smtClean="0">
                <a:solidFill>
                  <a:schemeClr val="bg1"/>
                </a:solidFill>
              </a:endParaRPr>
            </a:p>
          </p:txBody>
        </p:sp>
        <p:sp>
          <p:nvSpPr>
            <p:cNvPr id="18" name="Téglalap 17"/>
            <p:cNvSpPr/>
            <p:nvPr/>
          </p:nvSpPr>
          <p:spPr>
            <a:xfrm>
              <a:off x="3214678" y="2500306"/>
              <a:ext cx="214314" cy="214314"/>
            </a:xfrm>
            <a:prstGeom prst="rect">
              <a:avLst/>
            </a:prstGeom>
            <a:solidFill>
              <a:schemeClr val="tx1">
                <a:lumMod val="85000"/>
                <a:lumOff val="1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hu-HU" sz="2400" dirty="0" smtClean="0">
                <a:solidFill>
                  <a:schemeClr val="bg1"/>
                </a:solidFill>
              </a:endParaRPr>
            </a:p>
          </p:txBody>
        </p:sp>
        <p:sp>
          <p:nvSpPr>
            <p:cNvPr id="19" name="Téglalap 18"/>
            <p:cNvSpPr/>
            <p:nvPr/>
          </p:nvSpPr>
          <p:spPr>
            <a:xfrm>
              <a:off x="3571868" y="2500306"/>
              <a:ext cx="214314" cy="214314"/>
            </a:xfrm>
            <a:prstGeom prst="rect">
              <a:avLst/>
            </a:prstGeom>
            <a:solidFill>
              <a:schemeClr val="tx1">
                <a:lumMod val="85000"/>
                <a:lumOff val="1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hu-HU" sz="2400" dirty="0" smtClean="0">
                <a:solidFill>
                  <a:schemeClr val="bg1"/>
                </a:solidFill>
              </a:endParaRPr>
            </a:p>
          </p:txBody>
        </p:sp>
        <p:sp>
          <p:nvSpPr>
            <p:cNvPr id="20" name="Téglalap 19"/>
            <p:cNvSpPr/>
            <p:nvPr/>
          </p:nvSpPr>
          <p:spPr>
            <a:xfrm>
              <a:off x="3857620" y="2500306"/>
              <a:ext cx="214314" cy="214314"/>
            </a:xfrm>
            <a:prstGeom prst="rect">
              <a:avLst/>
            </a:prstGeom>
            <a:solidFill>
              <a:schemeClr val="tx1">
                <a:lumMod val="85000"/>
                <a:lumOff val="1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hu-HU" sz="2400" dirty="0" smtClean="0">
                <a:solidFill>
                  <a:schemeClr val="bg1"/>
                </a:solidFill>
              </a:endParaRPr>
            </a:p>
          </p:txBody>
        </p:sp>
        <p:sp>
          <p:nvSpPr>
            <p:cNvPr id="21" name="Téglalap 20"/>
            <p:cNvSpPr/>
            <p:nvPr/>
          </p:nvSpPr>
          <p:spPr>
            <a:xfrm>
              <a:off x="2857488" y="2857496"/>
              <a:ext cx="1285884" cy="71438"/>
            </a:xfrm>
            <a:prstGeom prst="rect">
              <a:avLst/>
            </a:prstGeom>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sz="2400" dirty="0" smtClean="0">
                <a:solidFill>
                  <a:schemeClr val="bg1"/>
                </a:solidFill>
              </a:endParaRPr>
            </a:p>
          </p:txBody>
        </p:sp>
      </p:grpSp>
      <p:sp>
        <p:nvSpPr>
          <p:cNvPr id="23" name="Lekerekített téglalap 22"/>
          <p:cNvSpPr/>
          <p:nvPr/>
        </p:nvSpPr>
        <p:spPr>
          <a:xfrm>
            <a:off x="4786314" y="3429000"/>
            <a:ext cx="1071570" cy="1571636"/>
          </a:xfrm>
          <a:prstGeom prst="roundRect">
            <a:avLst>
              <a:gd name="adj" fmla="val 17805"/>
            </a:avLst>
          </a:prstGeom>
          <a:solidFill>
            <a:schemeClr val="bg2">
              <a:lumMod val="65000"/>
            </a:schemeClr>
          </a:solidFill>
          <a:ln w="38100">
            <a:solidFill>
              <a:schemeClr val="tx1"/>
            </a:solidFill>
          </a:ln>
          <a:effectLst>
            <a:outerShdw blurRad="50800" dist="38100" dir="2700000" algn="tl" rotWithShape="0">
              <a:prstClr val="black">
                <a:alpha val="40000"/>
              </a:prstClr>
            </a:outerShdw>
          </a:effectLst>
          <a:scene3d>
            <a:camera prst="orthographicFront">
              <a:rot lat="18000000" lon="1800000" rev="19800000"/>
            </a:camera>
            <a:lightRig rig="threePt" dir="t"/>
          </a:scene3d>
          <a:sp3d extrusionH="203200"/>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hu-HU" sz="1600" dirty="0" smtClean="0">
                <a:solidFill>
                  <a:schemeClr val="bg1"/>
                </a:solidFill>
              </a:rPr>
              <a:t>HDD</a:t>
            </a:r>
          </a:p>
          <a:p>
            <a:r>
              <a:rPr lang="hu-HU" u="sng" strike="sngStrike" dirty="0" smtClean="0">
                <a:solidFill>
                  <a:schemeClr val="bg1"/>
                </a:solidFill>
              </a:rPr>
              <a:t>====</a:t>
            </a:r>
          </a:p>
        </p:txBody>
      </p:sp>
      <p:sp>
        <p:nvSpPr>
          <p:cNvPr id="24" name="Téglalap 23"/>
          <p:cNvSpPr/>
          <p:nvPr/>
        </p:nvSpPr>
        <p:spPr>
          <a:xfrm>
            <a:off x="6215074" y="3929066"/>
            <a:ext cx="2214578" cy="2071702"/>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Perifériák:</a:t>
            </a:r>
            <a:r>
              <a:rPr lang="hu-HU" sz="2400" dirty="0" smtClean="0">
                <a:solidFill>
                  <a:schemeClr val="bg1"/>
                </a:solidFill>
              </a:rPr>
              <a:t> </a:t>
            </a:r>
            <a:r>
              <a:rPr lang="hu-HU" sz="2000" dirty="0" smtClean="0">
                <a:solidFill>
                  <a:schemeClr val="bg1"/>
                </a:solidFill>
              </a:rPr>
              <a:t/>
            </a:r>
            <a:br>
              <a:rPr lang="hu-HU" sz="2000" dirty="0" smtClean="0">
                <a:solidFill>
                  <a:schemeClr val="bg1"/>
                </a:solidFill>
              </a:rPr>
            </a:br>
            <a:r>
              <a:rPr lang="hu-HU" sz="2000" dirty="0" smtClean="0">
                <a:solidFill>
                  <a:schemeClr val="bg1"/>
                </a:solidFill>
              </a:rPr>
              <a:t>I/O vagy memória-tartományban  </a:t>
            </a:r>
            <a:r>
              <a:rPr lang="hu-HU" sz="2000" i="1" dirty="0" smtClean="0">
                <a:solidFill>
                  <a:schemeClr val="bg1"/>
                </a:solidFill>
              </a:rPr>
              <a:t>regiszterek</a:t>
            </a:r>
            <a:r>
              <a:rPr lang="hu-HU" sz="2000" dirty="0" smtClean="0">
                <a:solidFill>
                  <a:schemeClr val="bg1"/>
                </a:solidFill>
              </a:rPr>
              <a:t>, </a:t>
            </a:r>
            <a:r>
              <a:rPr lang="hu-HU" sz="2000" i="1" dirty="0" smtClean="0">
                <a:solidFill>
                  <a:schemeClr val="bg1"/>
                </a:solidFill>
              </a:rPr>
              <a:t>megszakítás</a:t>
            </a:r>
            <a:r>
              <a:rPr lang="hu-HU" sz="2000" dirty="0" smtClean="0">
                <a:solidFill>
                  <a:schemeClr val="bg1"/>
                </a:solidFill>
              </a:rPr>
              <a:t>, </a:t>
            </a:r>
            <a:r>
              <a:rPr lang="hu-HU" sz="2000" i="1" dirty="0" smtClean="0">
                <a:solidFill>
                  <a:schemeClr val="bg1"/>
                </a:solidFill>
              </a:rPr>
              <a:t>DMA</a:t>
            </a:r>
          </a:p>
        </p:txBody>
      </p:sp>
      <p:grpSp>
        <p:nvGrpSpPr>
          <p:cNvPr id="25" name="Csoportba foglalás 24"/>
          <p:cNvGrpSpPr/>
          <p:nvPr/>
        </p:nvGrpSpPr>
        <p:grpSpPr>
          <a:xfrm>
            <a:off x="4572000" y="5143512"/>
            <a:ext cx="1686538" cy="823324"/>
            <a:chOff x="6671676" y="5286388"/>
            <a:chExt cx="1686538" cy="823324"/>
          </a:xfrm>
        </p:grpSpPr>
        <p:sp>
          <p:nvSpPr>
            <p:cNvPr id="26" name="Folyamatábra: Feldolgozás 25"/>
            <p:cNvSpPr/>
            <p:nvPr/>
          </p:nvSpPr>
          <p:spPr>
            <a:xfrm>
              <a:off x="7215206" y="5286388"/>
              <a:ext cx="1143008" cy="285752"/>
            </a:xfrm>
            <a:prstGeom prst="flowChartProcess">
              <a:avLst/>
            </a:prstGeom>
            <a:ln/>
            <a:scene3d>
              <a:camera prst="orthographicFront">
                <a:rot lat="1800000" lon="1800000" rev="0"/>
              </a:camera>
              <a:lightRig rig="threePt" dir="t"/>
            </a:scene3d>
          </p:spPr>
          <p:style>
            <a:lnRef idx="1">
              <a:schemeClr val="accent6"/>
            </a:lnRef>
            <a:fillRef idx="2">
              <a:schemeClr val="accent6"/>
            </a:fillRef>
            <a:effectRef idx="1">
              <a:schemeClr val="accent6"/>
            </a:effectRef>
            <a:fontRef idx="minor">
              <a:schemeClr val="dk1"/>
            </a:fontRef>
          </p:style>
          <p:txBody>
            <a:bodyPr rtlCol="0" anchor="ctr"/>
            <a:lstStyle/>
            <a:p>
              <a:pPr algn="ctr"/>
              <a:endParaRPr lang="hu-HU" sz="2400" dirty="0" smtClean="0">
                <a:solidFill>
                  <a:schemeClr val="bg1"/>
                </a:solidFill>
              </a:endParaRPr>
            </a:p>
          </p:txBody>
        </p:sp>
        <p:sp>
          <p:nvSpPr>
            <p:cNvPr id="27" name="Lekerekített téglalap 26"/>
            <p:cNvSpPr/>
            <p:nvPr/>
          </p:nvSpPr>
          <p:spPr>
            <a:xfrm>
              <a:off x="7358082" y="5429264"/>
              <a:ext cx="571504" cy="285752"/>
            </a:xfrm>
            <a:prstGeom prst="roundRect">
              <a:avLst/>
            </a:prstGeom>
            <a:solidFill>
              <a:schemeClr val="accent5">
                <a:lumMod val="40000"/>
                <a:lumOff val="60000"/>
              </a:schemeClr>
            </a:solidFill>
            <a:ln w="38100">
              <a:noFill/>
            </a:ln>
            <a:effectLst>
              <a:outerShdw blurRad="50800" dist="38100" dir="2700000" algn="tl" rotWithShape="0">
                <a:prstClr val="black">
                  <a:alpha val="40000"/>
                </a:prstClr>
              </a:outerShdw>
            </a:effectLst>
            <a:scene3d>
              <a:camera prst="orthographicFront">
                <a:rot lat="2378151" lon="15166023" rev="15334613"/>
              </a:camera>
              <a:lightRig rig="threePt" dir="t"/>
            </a:scene3d>
            <a:sp3d extrusionH="177800">
              <a:extrusionClr>
                <a:schemeClr val="accent5">
                  <a:lumMod val="40000"/>
                  <a:lumOff val="60000"/>
                </a:schemeClr>
              </a:extrusionClr>
              <a:contourClr>
                <a:schemeClr val="accent5">
                  <a:lumMod val="40000"/>
                  <a:lumOff val="60000"/>
                </a:schemeClr>
              </a:contourClr>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28" name="Szabadkézi sokszög 27"/>
            <p:cNvSpPr/>
            <p:nvPr/>
          </p:nvSpPr>
          <p:spPr>
            <a:xfrm>
              <a:off x="6671676" y="5500702"/>
              <a:ext cx="819736" cy="609010"/>
            </a:xfrm>
            <a:custGeom>
              <a:avLst/>
              <a:gdLst>
                <a:gd name="connsiteX0" fmla="*/ 916432 w 916432"/>
                <a:gd name="connsiteY0" fmla="*/ 105664 h 666496"/>
                <a:gd name="connsiteX1" fmla="*/ 111760 w 916432"/>
                <a:gd name="connsiteY1" fmla="*/ 93472 h 666496"/>
                <a:gd name="connsiteX2" fmla="*/ 245872 w 916432"/>
                <a:gd name="connsiteY2" fmla="*/ 666496 h 666496"/>
                <a:gd name="connsiteX3" fmla="*/ 245872 w 916432"/>
                <a:gd name="connsiteY3" fmla="*/ 666496 h 666496"/>
                <a:gd name="connsiteX0" fmla="*/ 773588 w 773588"/>
                <a:gd name="connsiteY0" fmla="*/ 52832 h 613664"/>
                <a:gd name="connsiteX1" fmla="*/ 111760 w 773588"/>
                <a:gd name="connsiteY1" fmla="*/ 326368 h 613664"/>
                <a:gd name="connsiteX2" fmla="*/ 103028 w 773588"/>
                <a:gd name="connsiteY2" fmla="*/ 613664 h 613664"/>
                <a:gd name="connsiteX3" fmla="*/ 103028 w 773588"/>
                <a:gd name="connsiteY3" fmla="*/ 613664 h 613664"/>
                <a:gd name="connsiteX0" fmla="*/ 773588 w 773588"/>
                <a:gd name="connsiteY0" fmla="*/ 52832 h 613664"/>
                <a:gd name="connsiteX1" fmla="*/ 111760 w 773588"/>
                <a:gd name="connsiteY1" fmla="*/ 326368 h 613664"/>
                <a:gd name="connsiteX2" fmla="*/ 103028 w 773588"/>
                <a:gd name="connsiteY2" fmla="*/ 613664 h 613664"/>
                <a:gd name="connsiteX3" fmla="*/ 745938 w 773588"/>
                <a:gd name="connsiteY3" fmla="*/ 613664 h 613664"/>
                <a:gd name="connsiteX0" fmla="*/ 773588 w 796981"/>
                <a:gd name="connsiteY0" fmla="*/ 52832 h 613664"/>
                <a:gd name="connsiteX1" fmla="*/ 111760 w 796981"/>
                <a:gd name="connsiteY1" fmla="*/ 326368 h 613664"/>
                <a:gd name="connsiteX2" fmla="*/ 103028 w 796981"/>
                <a:gd name="connsiteY2" fmla="*/ 613664 h 613664"/>
                <a:gd name="connsiteX3" fmla="*/ 745938 w 796981"/>
                <a:gd name="connsiteY3" fmla="*/ 613664 h 613664"/>
                <a:gd name="connsiteX0" fmla="*/ 773588 w 773588"/>
                <a:gd name="connsiteY0" fmla="*/ 52832 h 613664"/>
                <a:gd name="connsiteX1" fmla="*/ 111760 w 773588"/>
                <a:gd name="connsiteY1" fmla="*/ 326368 h 613664"/>
                <a:gd name="connsiteX2" fmla="*/ 103028 w 773588"/>
                <a:gd name="connsiteY2" fmla="*/ 613664 h 613664"/>
                <a:gd name="connsiteX0" fmla="*/ 773588 w 773588"/>
                <a:gd name="connsiteY0" fmla="*/ 52832 h 613664"/>
                <a:gd name="connsiteX1" fmla="*/ 111760 w 773588"/>
                <a:gd name="connsiteY1" fmla="*/ 326368 h 613664"/>
                <a:gd name="connsiteX2" fmla="*/ 103028 w 773588"/>
                <a:gd name="connsiteY2" fmla="*/ 613664 h 613664"/>
                <a:gd name="connsiteX0" fmla="*/ 773588 w 773588"/>
                <a:gd name="connsiteY0" fmla="*/ 0 h 560832"/>
                <a:gd name="connsiteX1" fmla="*/ 111760 w 773588"/>
                <a:gd name="connsiteY1" fmla="*/ 273536 h 560832"/>
                <a:gd name="connsiteX2" fmla="*/ 103028 w 773588"/>
                <a:gd name="connsiteY2" fmla="*/ 560832 h 560832"/>
                <a:gd name="connsiteX0" fmla="*/ 773588 w 773588"/>
                <a:gd name="connsiteY0" fmla="*/ 0 h 560832"/>
                <a:gd name="connsiteX1" fmla="*/ 111760 w 773588"/>
                <a:gd name="connsiteY1" fmla="*/ 273536 h 560832"/>
                <a:gd name="connsiteX2" fmla="*/ 103028 w 773588"/>
                <a:gd name="connsiteY2" fmla="*/ 560832 h 560832"/>
                <a:gd name="connsiteX0" fmla="*/ 704834 w 704834"/>
                <a:gd name="connsiteY0" fmla="*/ 0 h 560832"/>
                <a:gd name="connsiteX1" fmla="*/ 43006 w 704834"/>
                <a:gd name="connsiteY1" fmla="*/ 273536 h 560832"/>
                <a:gd name="connsiteX2" fmla="*/ 34274 w 704834"/>
                <a:gd name="connsiteY2" fmla="*/ 560832 h 560832"/>
                <a:gd name="connsiteX0" fmla="*/ 761428 w 761428"/>
                <a:gd name="connsiteY0" fmla="*/ 0 h 560832"/>
                <a:gd name="connsiteX1" fmla="*/ 99600 w 761428"/>
                <a:gd name="connsiteY1" fmla="*/ 273536 h 560832"/>
                <a:gd name="connsiteX2" fmla="*/ 90868 w 761428"/>
                <a:gd name="connsiteY2" fmla="*/ 560832 h 560832"/>
                <a:gd name="connsiteX0" fmla="*/ 819736 w 819736"/>
                <a:gd name="connsiteY0" fmla="*/ 0 h 560832"/>
                <a:gd name="connsiteX1" fmla="*/ 157908 w 819736"/>
                <a:gd name="connsiteY1" fmla="*/ 273536 h 560832"/>
                <a:gd name="connsiteX2" fmla="*/ 149176 w 819736"/>
                <a:gd name="connsiteY2" fmla="*/ 560832 h 560832"/>
                <a:gd name="connsiteX0" fmla="*/ 819736 w 819736"/>
                <a:gd name="connsiteY0" fmla="*/ 0 h 609010"/>
                <a:gd name="connsiteX1" fmla="*/ 157908 w 819736"/>
                <a:gd name="connsiteY1" fmla="*/ 273536 h 609010"/>
                <a:gd name="connsiteX2" fmla="*/ 57720 w 819736"/>
                <a:gd name="connsiteY2" fmla="*/ 609010 h 609010"/>
              </a:gdLst>
              <a:ahLst/>
              <a:cxnLst>
                <a:cxn ang="0">
                  <a:pos x="connsiteX0" y="connsiteY0"/>
                </a:cxn>
                <a:cxn ang="0">
                  <a:pos x="connsiteX1" y="connsiteY1"/>
                </a:cxn>
                <a:cxn ang="0">
                  <a:pos x="connsiteX2" y="connsiteY2"/>
                </a:cxn>
              </a:cxnLst>
              <a:rect l="l" t="t" r="r" b="b"/>
              <a:pathLst>
                <a:path w="819736" h="609010">
                  <a:moveTo>
                    <a:pt x="819736" y="0"/>
                  </a:moveTo>
                  <a:cubicBezTo>
                    <a:pt x="358960" y="103554"/>
                    <a:pt x="319180" y="109944"/>
                    <a:pt x="157908" y="273536"/>
                  </a:cubicBezTo>
                  <a:cubicBezTo>
                    <a:pt x="0" y="454204"/>
                    <a:pt x="59175" y="561127"/>
                    <a:pt x="57720" y="609010"/>
                  </a:cubicBezTo>
                </a:path>
              </a:pathLst>
            </a:custGeom>
            <a:ln w="50800">
              <a:solidFill>
                <a:schemeClr val="accent5">
                  <a:lumMod val="40000"/>
                  <a:lumOff val="60000"/>
                </a:schemeClr>
              </a:solidFill>
            </a:ln>
            <a:scene3d>
              <a:camera prst="orthographicFront">
                <a:rot lat="21299999" lon="1500000" rev="0"/>
              </a:camera>
              <a:lightRig rig="threePt" dir="t"/>
            </a:scene3d>
            <a:sp3d extrusionH="50800">
              <a:bevelT/>
              <a:bevelB/>
            </a:sp3d>
          </p:spPr>
          <p:style>
            <a:lnRef idx="3">
              <a:schemeClr val="accent5"/>
            </a:lnRef>
            <a:fillRef idx="0">
              <a:schemeClr val="accent5"/>
            </a:fillRef>
            <a:effectRef idx="2">
              <a:schemeClr val="accent5"/>
            </a:effectRef>
            <a:fontRef idx="minor">
              <a:schemeClr val="tx1"/>
            </a:fontRef>
          </p:style>
          <p:txBody>
            <a:bodyPr rtlCol="0" anchor="ctr"/>
            <a:lstStyle/>
            <a:p>
              <a:pPr algn="ctr"/>
              <a:endParaRPr lang="hu-H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4" grpId="0" animBg="1"/>
    </p:bldLst>
  </p:timing>
</p:sld>
</file>

<file path=ppt/theme/theme1.xml><?xml version="1.0" encoding="utf-8"?>
<a:theme xmlns:a="http://schemas.openxmlformats.org/drawingml/2006/main" name="bme_ftsrg_hun_micskei_v7">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1079</TotalTime>
  <Words>3104</Words>
  <Application>Microsoft Office PowerPoint</Application>
  <PresentationFormat>Diavetítés a képernyőre (4:3 oldalarány)</PresentationFormat>
  <Paragraphs>517</Paragraphs>
  <Slides>45</Slides>
  <Notes>21</Notes>
  <HiddenSlides>0</HiddenSlides>
  <MMClips>0</MMClips>
  <ScaleCrop>false</ScaleCrop>
  <HeadingPairs>
    <vt:vector size="4" baseType="variant">
      <vt:variant>
        <vt:lpstr>Téma</vt:lpstr>
      </vt:variant>
      <vt:variant>
        <vt:i4>1</vt:i4>
      </vt:variant>
      <vt:variant>
        <vt:lpstr>Diacímek</vt:lpstr>
      </vt:variant>
      <vt:variant>
        <vt:i4>45</vt:i4>
      </vt:variant>
    </vt:vector>
  </HeadingPairs>
  <TitlesOfParts>
    <vt:vector size="46" baseType="lpstr">
      <vt:lpstr>bme_ftsrg_hun_micskei_v7</vt:lpstr>
      <vt:lpstr>Szerver oldali virtualizáció</vt:lpstr>
      <vt:lpstr>Motivációs példa</vt:lpstr>
      <vt:lpstr>Motivációs példa</vt:lpstr>
      <vt:lpstr>Motivációs példa</vt:lpstr>
      <vt:lpstr>Motivációs példa</vt:lpstr>
      <vt:lpstr>Virtualizáció</vt:lpstr>
      <vt:lpstr>Tartalom</vt:lpstr>
      <vt:lpstr>Mi micsoda a virtualizáció világában?</vt:lpstr>
      <vt:lpstr>Rétegek közötti interfészek</vt:lpstr>
      <vt:lpstr>Rétegek közötti interfészek</vt:lpstr>
      <vt:lpstr>Rétegek közötti interfészek</vt:lpstr>
      <vt:lpstr>Rétegek közötti interfészek</vt:lpstr>
      <vt:lpstr>A virtualizáció különböző fajtái</vt:lpstr>
      <vt:lpstr>Platform virtualizáció</vt:lpstr>
      <vt:lpstr>Platform virtualizáció</vt:lpstr>
      <vt:lpstr>Platform virtualizáció</vt:lpstr>
      <vt:lpstr>Platform virtualizáció</vt:lpstr>
      <vt:lpstr>Platform virtualizáció desktopon</vt:lpstr>
      <vt:lpstr>Speciális grafikus periféria igények</vt:lpstr>
      <vt:lpstr>Speciális grafikus periféria igények…</vt:lpstr>
      <vt:lpstr>Speciális háttértár periféria igények</vt:lpstr>
      <vt:lpstr>Speciális háttértár periféria igények</vt:lpstr>
      <vt:lpstr>PowerPoint bemutató</vt:lpstr>
      <vt:lpstr>Tartalom</vt:lpstr>
      <vt:lpstr>Szerver virtualizáció</vt:lpstr>
      <vt:lpstr>Szerver virtualizáció</vt:lpstr>
      <vt:lpstr>Bare metal megoldások architektúrái</vt:lpstr>
      <vt:lpstr>VMware ESXi Server architektúrája</vt:lpstr>
      <vt:lpstr>ESXi system image</vt:lpstr>
      <vt:lpstr>Tartalom</vt:lpstr>
      <vt:lpstr>Erőforrás gazdálkodás</vt:lpstr>
      <vt:lpstr>Erőforrás gazdálkodás</vt:lpstr>
      <vt:lpstr>Erőforrás gazdálkodás</vt:lpstr>
      <vt:lpstr>Erőforrás gazdálkodás</vt:lpstr>
      <vt:lpstr>Erőforrás gazdálkodás</vt:lpstr>
      <vt:lpstr>PowerPoint bemutató</vt:lpstr>
      <vt:lpstr>Tartalom</vt:lpstr>
      <vt:lpstr>Operációs rendszer szintű virtualizáció</vt:lpstr>
      <vt:lpstr>Operációs rendszer szintű virtualizáció</vt:lpstr>
      <vt:lpstr>Operációs rendszer szintű virtualizáció</vt:lpstr>
      <vt:lpstr>Operációs rendszer szintű virtualizáció</vt:lpstr>
      <vt:lpstr>OpenVZ architektúrája</vt:lpstr>
      <vt:lpstr>OpenVZ</vt:lpstr>
      <vt:lpstr>A következő rész tartalmából</vt:lpstr>
      <vt:lpstr>Összefoglalás</vt:lpstr>
    </vt:vector>
  </TitlesOfParts>
  <Company>Budapesti Műszaki és Gazdaságtudományi Egyetem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Micskei Zoltán</dc:creator>
  <cp:lastModifiedBy>Micskei Zoltán</cp:lastModifiedBy>
  <cp:revision>114</cp:revision>
  <dcterms:created xsi:type="dcterms:W3CDTF">2009-01-28T13:20:49Z</dcterms:created>
  <dcterms:modified xsi:type="dcterms:W3CDTF">2011-04-27T07:59:45Z</dcterms:modified>
</cp:coreProperties>
</file>