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91" r:id="rId3"/>
    <p:sldId id="277" r:id="rId4"/>
    <p:sldId id="292" r:id="rId5"/>
    <p:sldId id="260" r:id="rId6"/>
    <p:sldId id="259" r:id="rId7"/>
    <p:sldId id="265" r:id="rId8"/>
    <p:sldId id="267" r:id="rId9"/>
    <p:sldId id="280" r:id="rId10"/>
    <p:sldId id="281" r:id="rId11"/>
    <p:sldId id="323" r:id="rId12"/>
    <p:sldId id="302" r:id="rId13"/>
    <p:sldId id="303" r:id="rId14"/>
    <p:sldId id="279" r:id="rId15"/>
    <p:sldId id="282" r:id="rId16"/>
    <p:sldId id="324" r:id="rId17"/>
    <p:sldId id="304" r:id="rId18"/>
    <p:sldId id="305" r:id="rId19"/>
    <p:sldId id="308" r:id="rId20"/>
    <p:sldId id="309" r:id="rId21"/>
    <p:sldId id="310" r:id="rId22"/>
    <p:sldId id="311" r:id="rId23"/>
    <p:sldId id="312" r:id="rId24"/>
    <p:sldId id="290" r:id="rId25"/>
    <p:sldId id="314" r:id="rId26"/>
    <p:sldId id="325" r:id="rId27"/>
    <p:sldId id="317" r:id="rId28"/>
    <p:sldId id="318" r:id="rId29"/>
    <p:sldId id="319" r:id="rId30"/>
    <p:sldId id="320" r:id="rId31"/>
    <p:sldId id="321" r:id="rId32"/>
    <p:sldId id="322" r:id="rId33"/>
    <p:sldId id="261" r:id="rId3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083" autoAdjust="0"/>
  </p:normalViewPr>
  <p:slideViewPr>
    <p:cSldViewPr>
      <p:cViewPr varScale="1">
        <p:scale>
          <a:sx n="83" d="100"/>
          <a:sy n="83" d="100"/>
        </p:scale>
        <p:origin x="-12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2011.04.27.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071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</a:t>
            </a:r>
            <a:r>
              <a:rPr lang="hu-HU" dirty="0" smtClean="0"/>
              <a:t>2011.</a:t>
            </a:r>
            <a:r>
              <a:rPr lang="hu-HU" baseline="0" dirty="0" smtClean="0"/>
              <a:t> </a:t>
            </a:r>
            <a:r>
              <a:rPr lang="hu-HU" baseline="0" dirty="0" smtClean="0"/>
              <a:t>04. </a:t>
            </a:r>
            <a:r>
              <a:rPr lang="hu-HU" baseline="0" dirty="0" smtClean="0"/>
              <a:t>28.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hu-HU" sz="2400" dirty="0" smtClean="0">
                <a:solidFill>
                  <a:schemeClr val="bg1"/>
                </a:solidFill>
              </a:rPr>
              <a:t>A virtuális gép szintű hibatűrés sem csodaszer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Költséges: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 2 vagy több VM példány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Szinkronizációs</a:t>
            </a:r>
            <a:r>
              <a:rPr lang="hu-HU" sz="2400" dirty="0" smtClean="0">
                <a:solidFill>
                  <a:schemeClr val="bg1"/>
                </a:solidFill>
              </a:rPr>
              <a:t> várakozások az elsődleges VM futásában (50% teljesítménycsökkenés is lehet)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Nincs SMP a </a:t>
            </a:r>
            <a:r>
              <a:rPr lang="hu-HU" sz="2400" dirty="0" err="1" smtClean="0">
                <a:solidFill>
                  <a:schemeClr val="bg1"/>
                </a:solidFill>
              </a:rPr>
              <a:t>VM-nél</a:t>
            </a:r>
            <a:r>
              <a:rPr lang="hu-HU" sz="2400" dirty="0" smtClean="0">
                <a:solidFill>
                  <a:schemeClr val="bg1"/>
                </a:solidFill>
              </a:rPr>
              <a:t>! (Versenyhelyzetek)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Feltételezi, hogy a </a:t>
            </a:r>
            <a:r>
              <a:rPr lang="hu-HU" sz="2400" dirty="0" err="1" smtClean="0">
                <a:solidFill>
                  <a:schemeClr val="bg1"/>
                </a:solidFill>
              </a:rPr>
              <a:t>host</a:t>
            </a:r>
            <a:r>
              <a:rPr lang="hu-HU" sz="2400" dirty="0" smtClean="0">
                <a:solidFill>
                  <a:schemeClr val="bg1"/>
                </a:solidFill>
              </a:rPr>
              <a:t> gép vagy hibátlan vagy leáll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err="1" smtClean="0">
                <a:solidFill>
                  <a:schemeClr val="bg1"/>
                </a:solidFill>
              </a:rPr>
              <a:t>Licenszek</a:t>
            </a:r>
            <a:r>
              <a:rPr lang="hu-HU" sz="2400" dirty="0" smtClean="0">
                <a:solidFill>
                  <a:schemeClr val="bg1"/>
                </a:solidFill>
              </a:rPr>
              <a:t>: Microsoft pl. 2 </a:t>
            </a:r>
            <a:r>
              <a:rPr lang="hu-HU" sz="2400" dirty="0" err="1" smtClean="0">
                <a:solidFill>
                  <a:schemeClr val="bg1"/>
                </a:solidFill>
              </a:rPr>
              <a:t>licenszet</a:t>
            </a:r>
            <a:r>
              <a:rPr lang="hu-HU" sz="2400" dirty="0" smtClean="0">
                <a:solidFill>
                  <a:schemeClr val="bg1"/>
                </a:solidFill>
              </a:rPr>
              <a:t> ír elő, mert két példány fut egyszerre a szoftveréből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9453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smtClean="0"/>
              <a:t>Feltételezzük, hogy minden példány CPU-ja egyformán </a:t>
            </a:r>
            <a:r>
              <a:rPr lang="hu-HU" dirty="0" err="1" smtClean="0"/>
              <a:t>determinisztikusan</a:t>
            </a:r>
            <a:r>
              <a:rPr lang="hu-HU" dirty="0" smtClean="0"/>
              <a:t> működik</a:t>
            </a:r>
          </a:p>
          <a:p>
            <a:pPr lvl="1"/>
            <a:r>
              <a:rPr lang="hu-HU" dirty="0" smtClean="0"/>
              <a:t>Több virtuális CPU között már versenyhelyzet lehet – csak 1 </a:t>
            </a:r>
            <a:r>
              <a:rPr lang="hu-HU" dirty="0" err="1" smtClean="0"/>
              <a:t>vCPU</a:t>
            </a:r>
            <a:r>
              <a:rPr lang="hu-HU" dirty="0" smtClean="0"/>
              <a:t> lehet!</a:t>
            </a:r>
          </a:p>
          <a:p>
            <a:pPr lvl="0"/>
            <a:r>
              <a:rPr lang="hu-HU" dirty="0" smtClean="0"/>
              <a:t>Egyszer a futás során történik egy teljes </a:t>
            </a:r>
            <a:r>
              <a:rPr lang="hu-HU" dirty="0" err="1" smtClean="0"/>
              <a:t>szinkronizáció</a:t>
            </a:r>
            <a:endParaRPr lang="hu-HU" dirty="0" smtClean="0"/>
          </a:p>
          <a:p>
            <a:pPr lvl="0"/>
            <a:r>
              <a:rPr lang="hu-HU" dirty="0" smtClean="0"/>
              <a:t>Rögzíteni kell minden külső eseményt, ami az elsődleges példánnyal történik</a:t>
            </a:r>
          </a:p>
          <a:p>
            <a:pPr lvl="1"/>
            <a:r>
              <a:rPr lang="hu-HU" dirty="0" smtClean="0"/>
              <a:t>Megszakítások a virtuális perifériáktól</a:t>
            </a:r>
          </a:p>
          <a:p>
            <a:pPr lvl="1"/>
            <a:r>
              <a:rPr lang="hu-HU" dirty="0" smtClean="0"/>
              <a:t>Hálózati csomagok érkezése</a:t>
            </a:r>
          </a:p>
          <a:p>
            <a:pPr lvl="0"/>
            <a:r>
              <a:rPr lang="hu-HU" dirty="0" smtClean="0"/>
              <a:t>Rögzíteni kell az események bekövetkeztekor a CPU állapotát (pontosan melyik utasításon állt)</a:t>
            </a:r>
          </a:p>
          <a:p>
            <a:pPr lvl="1"/>
            <a:r>
              <a:rPr lang="hu-HU" dirty="0" smtClean="0"/>
              <a:t>megtehető, az események érkezésekor a VMM eleve állapotmentést csinál</a:t>
            </a:r>
          </a:p>
          <a:p>
            <a:pPr lvl="0"/>
            <a:r>
              <a:rPr lang="hu-HU" dirty="0" smtClean="0"/>
              <a:t>Vissza kell játszani az eseményeket a tartalék példányon pontosan a megfelelő utasításhelyre elhelyezett </a:t>
            </a:r>
            <a:r>
              <a:rPr lang="hu-HU" dirty="0" err="1" smtClean="0"/>
              <a:t>trapekkel</a:t>
            </a:r>
            <a:endParaRPr lang="hu-HU" dirty="0" smtClean="0"/>
          </a:p>
          <a:p>
            <a:pPr lvl="1"/>
            <a:r>
              <a:rPr lang="hu-HU" dirty="0" smtClean="0"/>
              <a:t>Csak bináris fordítással valósítható meg</a:t>
            </a:r>
          </a:p>
          <a:p>
            <a:pPr lvl="0"/>
            <a:r>
              <a:rPr lang="hu-HU" dirty="0" smtClean="0"/>
              <a:t>A tartalék valamennyit késik az elsődlegeshez képest</a:t>
            </a:r>
          </a:p>
          <a:p>
            <a:pPr lvl="1"/>
            <a:r>
              <a:rPr lang="hu-HU" dirty="0" smtClean="0"/>
              <a:t>Addig vissza kell tartani az elsődleges példány kimenő hálózati forgalmát, amíg a tartalék nem jutott el a küldés állapotig (miért is? – „árva állapot”)</a:t>
            </a:r>
          </a:p>
          <a:p>
            <a:pPr lvl="0"/>
            <a:r>
              <a:rPr lang="hu-HU" dirty="0" smtClean="0"/>
              <a:t>-----</a:t>
            </a:r>
          </a:p>
          <a:p>
            <a:r>
              <a:rPr lang="hu-HU" dirty="0" smtClean="0"/>
              <a:t>További információ: </a:t>
            </a:r>
            <a:r>
              <a:rPr lang="hu-HU" dirty="0" err="1" smtClean="0"/>
              <a:t>Xen</a:t>
            </a:r>
            <a:r>
              <a:rPr lang="hu-HU" dirty="0" smtClean="0"/>
              <a:t> Remus</a:t>
            </a:r>
            <a:r>
              <a:rPr lang="hu-HU" baseline="0" dirty="0" smtClean="0"/>
              <a:t> - </a:t>
            </a:r>
            <a:r>
              <a:rPr lang="hu-HU" dirty="0" smtClean="0"/>
              <a:t>http://dsg.cs.ubc.ca/remus/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fentieken kívül természetesen még rengeteg hibatűrést,</a:t>
            </a:r>
            <a:r>
              <a:rPr lang="hu-HU" baseline="0" dirty="0" smtClean="0"/>
              <a:t> rendelkezésre állást garantáló </a:t>
            </a:r>
            <a:r>
              <a:rPr lang="hu-HU" baseline="0" smtClean="0"/>
              <a:t>technika van.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hu-HU" dirty="0" smtClean="0"/>
              <a:t>Létrehozás: előállít</a:t>
            </a:r>
            <a:r>
              <a:rPr lang="hu-HU" baseline="0" dirty="0" smtClean="0"/>
              <a:t> egy virtuális gép példányt, lefoglalja a megfelelő erőforrásokat, felveszi a </a:t>
            </a:r>
            <a:r>
              <a:rPr lang="hu-HU" baseline="0" dirty="0" smtClean="0"/>
              <a:t>nyilvántartásba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baseline="0" dirty="0" smtClean="0"/>
              <a:t>Üzembeállítás</a:t>
            </a:r>
            <a:r>
              <a:rPr lang="hu-HU" baseline="0" dirty="0" smtClean="0"/>
              <a:t>: a felhasználó számára átadható használható állapotba helyezi: OS telepítve és konfigurálva, hálózat beállítva, távoli hozzáférés, felhasználói fiók/jelszó </a:t>
            </a:r>
            <a:r>
              <a:rPr lang="hu-HU" baseline="0" dirty="0" smtClean="0"/>
              <a:t>stb.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baseline="0" dirty="0" smtClean="0"/>
              <a:t>Üzemen </a:t>
            </a:r>
            <a:r>
              <a:rPr lang="hu-HU" baseline="0" dirty="0" smtClean="0"/>
              <a:t>kívül helyezés: átmenetileg nincs szükség rá, leállítás, de nyilvántartásban marad, gyorsan </a:t>
            </a:r>
            <a:r>
              <a:rPr lang="hu-HU" baseline="0" dirty="0" smtClean="0"/>
              <a:t>újraindítható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baseline="0" dirty="0" smtClean="0"/>
              <a:t>Visszavonás</a:t>
            </a:r>
            <a:r>
              <a:rPr lang="hu-HU" baseline="0" dirty="0" smtClean="0"/>
              <a:t>: virtuális gép nyilvántartásból kivétele, háttértár adatok törlése vagy archiválása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Több megoldás is lehetséges: OS szintű </a:t>
            </a:r>
            <a:r>
              <a:rPr lang="hu-HU" dirty="0" err="1" smtClean="0"/>
              <a:t>virtualizációnál</a:t>
            </a:r>
            <a:r>
              <a:rPr lang="hu-HU" dirty="0" smtClean="0"/>
              <a:t> </a:t>
            </a:r>
            <a:r>
              <a:rPr lang="hu-HU" dirty="0" smtClean="0"/>
              <a:t>pl. </a:t>
            </a:r>
            <a:r>
              <a:rPr lang="hu-HU" dirty="0" smtClean="0"/>
              <a:t>a virtuális gép létrehozása már egyben</a:t>
            </a:r>
            <a:r>
              <a:rPr lang="hu-HU" baseline="0" dirty="0" smtClean="0"/>
              <a:t> az OS fájlrendszer példány előállításával is jár, tehát nincs „üres gép” állapot. Ilyenkor a konfiguráció a fájlrendszerben elvégezhető az első indítás előtt, nem kell külön ágens.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lab</a:t>
            </a:r>
            <a:r>
              <a:rPr lang="hu-HU" dirty="0" smtClean="0"/>
              <a:t> management</a:t>
            </a:r>
            <a:r>
              <a:rPr lang="hu-HU" baseline="0" dirty="0" smtClean="0"/>
              <a:t> alkalmazások és elnevezés 2-3 éve volt divatos, most „</a:t>
            </a:r>
            <a:r>
              <a:rPr lang="hu-HU" baseline="0" dirty="0" err="1" smtClean="0"/>
              <a:t>private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cloud</a:t>
            </a:r>
            <a:r>
              <a:rPr lang="hu-HU" baseline="0" dirty="0" smtClean="0"/>
              <a:t>”</a:t>
            </a:r>
            <a:r>
              <a:rPr lang="hu-HU" baseline="0" dirty="0" err="1" smtClean="0"/>
              <a:t>-nak</a:t>
            </a:r>
            <a:r>
              <a:rPr lang="hu-HU" baseline="0" dirty="0" smtClean="0"/>
              <a:t> hívják az ilyesmi (vagy ehhez alapjaiban nagyon hasonló) megoldásokat. Ott annyival egészül ki, hogy tényleg mindent automatizálunk, és lehetőség van nyilvános </a:t>
            </a:r>
            <a:r>
              <a:rPr lang="hu-HU" baseline="0" dirty="0" err="1" smtClean="0"/>
              <a:t>cloud</a:t>
            </a:r>
            <a:r>
              <a:rPr lang="hu-HU" baseline="0" dirty="0" smtClean="0"/>
              <a:t> szolgáltatásokhoz való csatlakozásra.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32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Gondoljunk</a:t>
            </a:r>
            <a:r>
              <a:rPr lang="hu-HU" baseline="0" dirty="0" smtClean="0"/>
              <a:t> rá, hogy egy ekkora rendszerben garantáltan folyamatosan van valami meghibásodás!</a:t>
            </a:r>
            <a:endParaRPr lang="hu-HU" dirty="0" smtClean="0"/>
          </a:p>
          <a:p>
            <a:r>
              <a:rPr lang="hu-HU" dirty="0" smtClean="0"/>
              <a:t>Az adatok nem légből kapottak,</a:t>
            </a:r>
            <a:r>
              <a:rPr lang="hu-HU" baseline="0" dirty="0" smtClean="0"/>
              <a:t> az egyik 2008-as </a:t>
            </a:r>
            <a:r>
              <a:rPr lang="hu-HU" baseline="0" dirty="0" err="1" smtClean="0"/>
              <a:t>VMware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Users</a:t>
            </a:r>
            <a:r>
              <a:rPr lang="hu-HU" baseline="0" dirty="0" smtClean="0"/>
              <a:t> Group meetingen hangzottak el.</a:t>
            </a:r>
          </a:p>
          <a:p>
            <a:r>
              <a:rPr lang="hu-HU" baseline="0" dirty="0" smtClean="0"/>
              <a:t>Agilitás – gyorsan képes követni a pillanatnyi igényeket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SMASH: </a:t>
            </a:r>
            <a:r>
              <a:rPr lang="en-US" dirty="0" smtClean="0"/>
              <a:t>System Management Architecture for Server Hardware</a:t>
            </a:r>
            <a:r>
              <a:rPr lang="hu-HU" dirty="0" smtClean="0"/>
              <a:t>, http://www.dmtf.org/standards/mgmt/smash/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Szervereknél fontos a hozzáférés kezelés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hu-HU" dirty="0" smtClean="0"/>
              <a:t>A virtuális szerver konzol távoli elérése = „fizikai” hozzáférés a virtuális géphez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hu-HU" dirty="0" smtClean="0"/>
              <a:t>Két fontos részfeladat: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hu-HU" dirty="0" err="1" smtClean="0"/>
              <a:t>Felhasználókezelés</a:t>
            </a:r>
            <a:endParaRPr lang="hu-HU" dirty="0" smtClean="0"/>
          </a:p>
          <a:p>
            <a:pPr marL="628650" lvl="1" indent="-171450">
              <a:buFont typeface="Arial" pitchFamily="34" charset="0"/>
              <a:buChar char="•"/>
            </a:pPr>
            <a:r>
              <a:rPr lang="hu-HU" dirty="0" smtClean="0"/>
              <a:t>Engedélyezés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hu-HU" dirty="0" smtClean="0"/>
              <a:t>A virtuális gépekhez felhasználók rendelhetőek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hu-HU" dirty="0" smtClean="0"/>
              <a:t>Megadható, hogy milyen műveletet végezhetnek…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hu-HU" dirty="0" smtClean="0"/>
              <a:t>Milyen műveletek vannak?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hu-HU" dirty="0" smtClean="0"/>
              <a:t>Sok gép esetén valamilyen módon kezelhetővé kell tenni…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Nagyon szép lineáris</a:t>
            </a:r>
            <a:r>
              <a:rPr lang="hu-HU" baseline="0" dirty="0" smtClean="0"/>
              <a:t> programozási feladatokra vezethető vissza…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6869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DRS </a:t>
            </a:r>
            <a:r>
              <a:rPr lang="hu-HU" dirty="0" err="1" smtClean="0"/>
              <a:t>félautomatikus</a:t>
            </a:r>
            <a:r>
              <a:rPr lang="hu-HU" baseline="0" dirty="0" smtClean="0"/>
              <a:t> üzemmód: </a:t>
            </a:r>
            <a:r>
              <a:rPr lang="hu-HU" dirty="0" smtClean="0"/>
              <a:t>javaslatot tesz, amit manuálisan lehet elfogadni vagy </a:t>
            </a:r>
            <a:r>
              <a:rPr lang="hu-HU" dirty="0" smtClean="0"/>
              <a:t>felülbírálni</a:t>
            </a:r>
          </a:p>
          <a:p>
            <a:endParaRPr lang="hu-HU" dirty="0" smtClean="0"/>
          </a:p>
          <a:p>
            <a:pPr algn="just"/>
            <a:r>
              <a:rPr lang="hu-HU" sz="1200" dirty="0" smtClean="0"/>
              <a:t>Ez sem „csodaszer”:</a:t>
            </a:r>
          </a:p>
          <a:p>
            <a:r>
              <a:rPr lang="hu-HU" sz="1200" dirty="0" smtClean="0"/>
              <a:t>- Egy virtuális gépet nem fog tudni szétszórni egynél több </a:t>
            </a:r>
            <a:r>
              <a:rPr lang="hu-HU" sz="1200" dirty="0" err="1" smtClean="0"/>
              <a:t>hosztra</a:t>
            </a:r>
            <a:endParaRPr lang="hu-HU" sz="1200" dirty="0" smtClean="0"/>
          </a:p>
          <a:p>
            <a:pPr>
              <a:buFontTx/>
              <a:buChar char="-"/>
            </a:pPr>
            <a:r>
              <a:rPr lang="hu-HU" sz="1200" dirty="0" smtClean="0"/>
              <a:t> Nem helyettesíti az alkalmazás szintű terheléselosztó rendszereket </a:t>
            </a:r>
          </a:p>
          <a:p>
            <a:pPr>
              <a:buFontTx/>
              <a:buChar char="-"/>
            </a:pPr>
            <a:r>
              <a:rPr lang="hu-HU" sz="1200" dirty="0" smtClean="0"/>
              <a:t> Magas szintű </a:t>
            </a:r>
            <a:r>
              <a:rPr lang="hu-HU" sz="1200" dirty="0" err="1" smtClean="0"/>
              <a:t>QoS</a:t>
            </a:r>
            <a:r>
              <a:rPr lang="hu-HU" sz="1200" dirty="0" smtClean="0"/>
              <a:t> metrikákra nem tud szabályozni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Kölcsönös kizárást</a:t>
            </a:r>
            <a:r>
              <a:rPr lang="hu-HU" baseline="0" dirty="0" smtClean="0"/>
              <a:t> és tranzakció-kezelést kell biztosítania a fájlrendszernek a blokkos adatformátum szintjén, hogy a </a:t>
            </a:r>
            <a:r>
              <a:rPr lang="hu-HU" baseline="0" dirty="0" err="1" smtClean="0"/>
              <a:t>metaadatok</a:t>
            </a:r>
            <a:r>
              <a:rPr lang="hu-HU" baseline="0" dirty="0" smtClean="0"/>
              <a:t> módosítása során a </a:t>
            </a:r>
            <a:r>
              <a:rPr lang="hu-HU" baseline="0" dirty="0" smtClean="0"/>
              <a:t>különböző </a:t>
            </a:r>
            <a:r>
              <a:rPr lang="hu-HU" baseline="0" dirty="0" smtClean="0"/>
              <a:t>helyeken átmenetileg se láthassanak inkonzisztens állapotot</a:t>
            </a:r>
            <a:r>
              <a:rPr lang="hu-HU" baseline="0" dirty="0" smtClean="0"/>
              <a:t>.</a:t>
            </a:r>
          </a:p>
          <a:p>
            <a:endParaRPr lang="hu-HU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Létezik háttértárat mozgató megoldás is (Storage </a:t>
            </a:r>
            <a:r>
              <a:rPr lang="hu-HU" dirty="0" err="1" smtClean="0"/>
              <a:t>VMotion</a:t>
            </a:r>
            <a:r>
              <a:rPr lang="hu-HU" dirty="0" smtClean="0"/>
              <a:t>), működési elve megegyezik a memóriamozgatáséval.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sz="1200" dirty="0" smtClean="0">
                <a:solidFill>
                  <a:schemeClr val="bg1"/>
                </a:solidFill>
              </a:rPr>
              <a:t>Ez nem „csodaszer”, egyéb alkalmazás szintű hibatűrési mechanizmusok kiegészítő technológiájaként kell rá tekinteni!</a:t>
            </a:r>
          </a:p>
          <a:p>
            <a:pPr lvl="0">
              <a:buFont typeface="Arial" pitchFamily="34" charset="0"/>
              <a:buChar char="•"/>
            </a:pPr>
            <a:r>
              <a:rPr lang="hu-HU" baseline="0" dirty="0" smtClean="0"/>
              <a:t> </a:t>
            </a:r>
            <a:r>
              <a:rPr lang="hu-HU" dirty="0" smtClean="0"/>
              <a:t>Ha a </a:t>
            </a:r>
            <a:r>
              <a:rPr lang="hu-HU" dirty="0" err="1" smtClean="0"/>
              <a:t>guest</a:t>
            </a:r>
            <a:r>
              <a:rPr lang="hu-HU" dirty="0" smtClean="0"/>
              <a:t> OS és alkalmazások fel voltak készítve erre („</a:t>
            </a:r>
            <a:r>
              <a:rPr lang="hu-HU" dirty="0" err="1" smtClean="0"/>
              <a:t>crash</a:t>
            </a:r>
            <a:r>
              <a:rPr lang="hu-HU" dirty="0" smtClean="0"/>
              <a:t> konzisztencia”), akkor újraindítás után folytathatják a végrehajtást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 A</a:t>
            </a:r>
            <a:r>
              <a:rPr lang="hu-HU" baseline="0" dirty="0" smtClean="0"/>
              <a:t> </a:t>
            </a:r>
            <a:r>
              <a:rPr lang="hu-HU" dirty="0" smtClean="0"/>
              <a:t>leállást közvetlenül megelőző utolsó állapot nem biztos, hogy reprodukálható, de ez nem is mindig fontos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 Ha a vendég OS vagy alkalmazások szintjén volt hibatűrő fürtözés, akkor ez ennek egy kiegészítő megoldása lehet (ne fogyjanak el a fürt tagjai)</a:t>
            </a:r>
          </a:p>
          <a:p>
            <a:r>
              <a:rPr lang="hu-HU" dirty="0" smtClean="0"/>
              <a:t>-----</a:t>
            </a:r>
            <a:endParaRPr lang="hu-HU" dirty="0" smtClean="0"/>
          </a:p>
          <a:p>
            <a:r>
              <a:rPr lang="hu-HU" dirty="0" smtClean="0"/>
              <a:t>Kép forrása: http://</a:t>
            </a:r>
            <a:r>
              <a:rPr lang="hu-HU" dirty="0" smtClean="0"/>
              <a:t>www.vmware.com/products/server/landing.html</a:t>
            </a:r>
          </a:p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  <p:sp>
        <p:nvSpPr>
          <p:cNvPr id="10" name="Dia számának helye 6"/>
          <p:cNvSpPr>
            <a:spLocks noGrp="1"/>
          </p:cNvSpPr>
          <p:nvPr userDrawn="1"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saforum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vmware.com/vapp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Virtualizáció – </a:t>
            </a:r>
            <a:br>
              <a:rPr lang="hu-HU" dirty="0" smtClean="0"/>
            </a:br>
            <a:r>
              <a:rPr lang="hu-HU" dirty="0" smtClean="0"/>
              <a:t>Központi menedzsment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Micskei Zoltán, </a:t>
            </a:r>
            <a:r>
              <a:rPr lang="hu-HU" dirty="0" smtClean="0"/>
              <a:t>Tóth </a:t>
            </a:r>
            <a:r>
              <a:rPr lang="hu-HU" dirty="0" smtClean="0"/>
              <a:t>Dániel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rendszerfelügyelet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Központi menedzsment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csak ennyit tudna, azzal még sokat nem érnénk…</a:t>
            </a:r>
          </a:p>
          <a:p>
            <a:r>
              <a:rPr lang="hu-HU" dirty="0" smtClean="0"/>
              <a:t>Új szolgáltatások</a:t>
            </a:r>
          </a:p>
          <a:p>
            <a:pPr lvl="1"/>
            <a:r>
              <a:rPr lang="hu-HU" dirty="0" smtClean="0"/>
              <a:t>Gépek </a:t>
            </a:r>
            <a:r>
              <a:rPr lang="hu-HU" dirty="0" smtClean="0"/>
              <a:t>fürtbe szervezése (</a:t>
            </a:r>
            <a:r>
              <a:rPr lang="hu-HU" dirty="0" err="1" smtClean="0"/>
              <a:t>Cluster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Virtuális gépek áthelyezése </a:t>
            </a:r>
            <a:r>
              <a:rPr lang="hu-HU" dirty="0" smtClean="0"/>
              <a:t>gépek </a:t>
            </a:r>
            <a:r>
              <a:rPr lang="hu-HU" dirty="0" smtClean="0"/>
              <a:t>között</a:t>
            </a:r>
          </a:p>
          <a:p>
            <a:pPr lvl="1"/>
            <a:r>
              <a:rPr lang="hu-HU" dirty="0" smtClean="0"/>
              <a:t>…akár működés közben (</a:t>
            </a:r>
            <a:r>
              <a:rPr lang="hu-HU" i="1" dirty="0" err="1" smtClean="0"/>
              <a:t>live</a:t>
            </a:r>
            <a:r>
              <a:rPr lang="hu-HU" i="1" dirty="0" smtClean="0"/>
              <a:t> </a:t>
            </a:r>
            <a:r>
              <a:rPr lang="hu-HU" i="1" dirty="0" err="1" smtClean="0"/>
              <a:t>migration</a:t>
            </a:r>
            <a:r>
              <a:rPr lang="hu-HU" dirty="0" smtClean="0"/>
              <a:t>)</a:t>
            </a:r>
            <a:endParaRPr lang="hu-HU" dirty="0" smtClean="0"/>
          </a:p>
          <a:p>
            <a:pPr lvl="1"/>
            <a:r>
              <a:rPr lang="hu-HU" dirty="0" smtClean="0"/>
              <a:t>Hibatűrés</a:t>
            </a:r>
          </a:p>
          <a:p>
            <a:pPr lvl="1"/>
            <a:r>
              <a:rPr lang="hu-HU" dirty="0" smtClean="0"/>
              <a:t>Terheléselosztás</a:t>
            </a:r>
          </a:p>
          <a:p>
            <a:pPr lvl="1"/>
            <a:r>
              <a:rPr lang="hu-HU" dirty="0" smtClean="0"/>
              <a:t>…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Központi menedzsment – alap infrastruktúra</a:t>
            </a:r>
          </a:p>
          <a:p>
            <a:pPr lvl="1"/>
            <a:r>
              <a:rPr lang="hu-HU" dirty="0" smtClean="0"/>
              <a:t>Menedzsment szerver</a:t>
            </a:r>
          </a:p>
          <a:p>
            <a:pPr lvl="1"/>
            <a:r>
              <a:rPr lang="hu-HU" dirty="0" smtClean="0"/>
              <a:t>Hozzáférés-kezelés</a:t>
            </a:r>
          </a:p>
          <a:p>
            <a:pPr lvl="1"/>
            <a:r>
              <a:rPr lang="hu-HU" dirty="0" smtClean="0"/>
              <a:t>Közös hálózat, tárhely</a:t>
            </a:r>
          </a:p>
          <a:p>
            <a:r>
              <a:rPr lang="hu-HU" b="1" dirty="0" smtClean="0"/>
              <a:t>Erőforrás-gazdálkodás</a:t>
            </a:r>
          </a:p>
          <a:p>
            <a:pPr lvl="1"/>
            <a:r>
              <a:rPr lang="hu-HU" dirty="0" smtClean="0"/>
              <a:t>Allokációs problémák</a:t>
            </a:r>
          </a:p>
          <a:p>
            <a:pPr lvl="1"/>
            <a:r>
              <a:rPr lang="hu-HU" dirty="0" smtClean="0"/>
              <a:t>Terheléselosztás fizikai gépek </a:t>
            </a:r>
            <a:r>
              <a:rPr lang="hu-HU" dirty="0"/>
              <a:t>között</a:t>
            </a:r>
          </a:p>
          <a:p>
            <a:r>
              <a:rPr lang="hu-HU" dirty="0" smtClean="0"/>
              <a:t>Hibatűrés</a:t>
            </a:r>
          </a:p>
          <a:p>
            <a:pPr lvl="1"/>
            <a:r>
              <a:rPr lang="hu-HU" dirty="0"/>
              <a:t>Különféle hibamódok</a:t>
            </a:r>
          </a:p>
          <a:p>
            <a:pPr lvl="1"/>
            <a:r>
              <a:rPr lang="hu-HU" dirty="0"/>
              <a:t>Védekezési lehetőségek a meghibásodások </a:t>
            </a:r>
            <a:r>
              <a:rPr lang="hu-HU" dirty="0" smtClean="0"/>
              <a:t>ellen</a:t>
            </a:r>
          </a:p>
          <a:p>
            <a:r>
              <a:rPr lang="hu-HU" dirty="0"/>
              <a:t>Virtuális gépek </a:t>
            </a:r>
            <a:r>
              <a:rPr lang="hu-HU" dirty="0" smtClean="0"/>
              <a:t>életciklusa</a:t>
            </a:r>
          </a:p>
          <a:p>
            <a:pPr lvl="1"/>
            <a:r>
              <a:rPr lang="hu-HU" dirty="0" smtClean="0"/>
              <a:t>Sablonok</a:t>
            </a:r>
          </a:p>
          <a:p>
            <a:pPr lvl="1"/>
            <a:r>
              <a:rPr lang="hu-HU" dirty="0"/>
              <a:t>Automatikus életciklus kezelés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7221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Erőforrás 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Allokációs probléma (pl. memória foglalás szerint)</a:t>
            </a:r>
          </a:p>
          <a:p>
            <a:pPr lvl="1"/>
            <a:endParaRPr lang="hu-HU" dirty="0"/>
          </a:p>
        </p:txBody>
      </p:sp>
      <p:grpSp>
        <p:nvGrpSpPr>
          <p:cNvPr id="4" name="Csoportba foglalás 39"/>
          <p:cNvGrpSpPr/>
          <p:nvPr/>
        </p:nvGrpSpPr>
        <p:grpSpPr>
          <a:xfrm>
            <a:off x="1357290" y="5000636"/>
            <a:ext cx="535785" cy="1071570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9" name="Téglalap 8"/>
          <p:cNvSpPr/>
          <p:nvPr/>
        </p:nvSpPr>
        <p:spPr>
          <a:xfrm>
            <a:off x="1500166" y="1785926"/>
            <a:ext cx="714380" cy="257176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10" name="Csoportba foglalás 39"/>
          <p:cNvGrpSpPr/>
          <p:nvPr/>
        </p:nvGrpSpPr>
        <p:grpSpPr>
          <a:xfrm>
            <a:off x="3214678" y="5000636"/>
            <a:ext cx="535785" cy="1071570"/>
            <a:chOff x="6429388" y="3929066"/>
            <a:chExt cx="714380" cy="1428760"/>
          </a:xfrm>
        </p:grpSpPr>
        <p:sp>
          <p:nvSpPr>
            <p:cNvPr id="11" name="Lekerekített téglalap 1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églalap 14"/>
          <p:cNvSpPr/>
          <p:nvPr/>
        </p:nvSpPr>
        <p:spPr>
          <a:xfrm>
            <a:off x="3357554" y="1785926"/>
            <a:ext cx="714380" cy="257176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1500166" y="4429132"/>
            <a:ext cx="73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Host1</a:t>
            </a:r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3357554" y="4429132"/>
            <a:ext cx="73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Host2</a:t>
            </a:r>
            <a:endParaRPr lang="hu-HU" dirty="0"/>
          </a:p>
        </p:txBody>
      </p:sp>
      <p:sp>
        <p:nvSpPr>
          <p:cNvPr id="20" name="Téglalap 19"/>
          <p:cNvSpPr/>
          <p:nvPr/>
        </p:nvSpPr>
        <p:spPr>
          <a:xfrm>
            <a:off x="5000628" y="1857364"/>
            <a:ext cx="428628" cy="71438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5857884" y="1857364"/>
            <a:ext cx="428628" cy="100013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6715140" y="1857364"/>
            <a:ext cx="428628" cy="100013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7643834" y="1857364"/>
            <a:ext cx="428628" cy="157163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4786314" y="2857496"/>
            <a:ext cx="84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Guest1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5715008" y="3000372"/>
            <a:ext cx="84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Guest2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6572264" y="3000372"/>
            <a:ext cx="84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Guest3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7429520" y="3643314"/>
            <a:ext cx="84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Guest4</a:t>
            </a:r>
            <a:endParaRPr lang="hu-HU" dirty="0"/>
          </a:p>
        </p:txBody>
      </p:sp>
      <p:sp>
        <p:nvSpPr>
          <p:cNvPr id="28" name="Téglalap 27"/>
          <p:cNvSpPr/>
          <p:nvPr/>
        </p:nvSpPr>
        <p:spPr>
          <a:xfrm>
            <a:off x="5072066" y="4572008"/>
            <a:ext cx="3071834" cy="1214446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Hogyan osszam szét őket?</a:t>
            </a:r>
          </a:p>
        </p:txBody>
      </p:sp>
      <p:sp>
        <p:nvSpPr>
          <p:cNvPr id="29" name="Téglalap 28"/>
          <p:cNvSpPr/>
          <p:nvPr/>
        </p:nvSpPr>
        <p:spPr>
          <a:xfrm>
            <a:off x="1643042" y="3500438"/>
            <a:ext cx="428628" cy="71438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0" name="Téglalap 29"/>
          <p:cNvSpPr/>
          <p:nvPr/>
        </p:nvSpPr>
        <p:spPr>
          <a:xfrm>
            <a:off x="3500430" y="3214686"/>
            <a:ext cx="428628" cy="100013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1" name="Téglalap 30"/>
          <p:cNvSpPr/>
          <p:nvPr/>
        </p:nvSpPr>
        <p:spPr>
          <a:xfrm>
            <a:off x="3500430" y="2071678"/>
            <a:ext cx="428628" cy="100013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2" name="Téglalap 31"/>
          <p:cNvSpPr/>
          <p:nvPr/>
        </p:nvSpPr>
        <p:spPr>
          <a:xfrm>
            <a:off x="1643042" y="1928802"/>
            <a:ext cx="428628" cy="142876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18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8" grpId="0"/>
      <p:bldP spid="19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Erőforrás 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Manuálisan nehéz feladat</a:t>
            </a:r>
          </a:p>
          <a:p>
            <a:pPr lvl="1"/>
            <a:r>
              <a:rPr lang="hu-HU" dirty="0" smtClean="0"/>
              <a:t>Főleg sok </a:t>
            </a:r>
            <a:r>
              <a:rPr lang="hu-HU" dirty="0" smtClean="0"/>
              <a:t>fizikai és virtuális gép </a:t>
            </a:r>
            <a:r>
              <a:rPr lang="hu-HU" dirty="0" smtClean="0"/>
              <a:t>esetén problémás</a:t>
            </a:r>
          </a:p>
          <a:p>
            <a:pPr lvl="1"/>
            <a:r>
              <a:rPr lang="hu-HU" dirty="0" smtClean="0"/>
              <a:t>Menet közben is változhat az erőforrás foglalás</a:t>
            </a:r>
            <a:br>
              <a:rPr lang="hu-HU" dirty="0" smtClean="0"/>
            </a:br>
            <a:r>
              <a:rPr lang="hu-HU" dirty="0" smtClean="0"/>
              <a:t>(főleg CPU, de memória esetén is)</a:t>
            </a:r>
          </a:p>
          <a:p>
            <a:pPr lvl="1"/>
            <a:r>
              <a:rPr lang="hu-HU" dirty="0" smtClean="0"/>
              <a:t>Többféle optimalizálási cél is lehet</a:t>
            </a:r>
          </a:p>
          <a:p>
            <a:pPr lvl="2"/>
            <a:r>
              <a:rPr lang="hu-HU" dirty="0" err="1" smtClean="0"/>
              <a:t>Hosztok</a:t>
            </a:r>
            <a:r>
              <a:rPr lang="hu-HU" dirty="0" smtClean="0"/>
              <a:t> egyenletes terhelése </a:t>
            </a:r>
            <a:r>
              <a:rPr lang="hu-HU" dirty="0" smtClean="0"/>
              <a:t>(VM </a:t>
            </a:r>
            <a:r>
              <a:rPr lang="hu-HU" dirty="0" smtClean="0"/>
              <a:t>teljesítményét </a:t>
            </a:r>
            <a:r>
              <a:rPr lang="hu-HU" dirty="0" smtClean="0"/>
              <a:t>maximalizálni)</a:t>
            </a:r>
            <a:endParaRPr lang="hu-HU" dirty="0" smtClean="0"/>
          </a:p>
          <a:p>
            <a:pPr lvl="2"/>
            <a:r>
              <a:rPr lang="hu-HU" dirty="0" smtClean="0"/>
              <a:t>Minimális számú </a:t>
            </a:r>
            <a:r>
              <a:rPr lang="hu-HU" dirty="0" err="1" smtClean="0"/>
              <a:t>hoszt</a:t>
            </a:r>
            <a:r>
              <a:rPr lang="hu-HU" dirty="0" smtClean="0"/>
              <a:t> használata (energiatakarékosság)</a:t>
            </a:r>
          </a:p>
          <a:p>
            <a:r>
              <a:rPr lang="hu-HU" dirty="0" err="1" smtClean="0"/>
              <a:t>VMware</a:t>
            </a:r>
            <a:r>
              <a:rPr lang="hu-HU" dirty="0" smtClean="0"/>
              <a:t> DRS (</a:t>
            </a:r>
            <a:r>
              <a:rPr lang="hu-HU" dirty="0" err="1" smtClean="0"/>
              <a:t>Distributed</a:t>
            </a:r>
            <a:r>
              <a:rPr lang="hu-HU" dirty="0" smtClean="0"/>
              <a:t> </a:t>
            </a:r>
            <a:r>
              <a:rPr lang="hu-HU" dirty="0" err="1" smtClean="0"/>
              <a:t>Resource</a:t>
            </a:r>
            <a:r>
              <a:rPr lang="hu-HU" dirty="0" smtClean="0"/>
              <a:t> </a:t>
            </a:r>
            <a:r>
              <a:rPr lang="hu-HU" dirty="0" err="1" smtClean="0"/>
              <a:t>Scheduling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Fürtökbe fog sok ESX/</a:t>
            </a:r>
            <a:r>
              <a:rPr lang="hu-HU" dirty="0" err="1" smtClean="0"/>
              <a:t>ESXi</a:t>
            </a:r>
            <a:r>
              <a:rPr lang="hu-HU" dirty="0" smtClean="0"/>
              <a:t> </a:t>
            </a:r>
            <a:r>
              <a:rPr lang="hu-HU" dirty="0" smtClean="0"/>
              <a:t>gépet</a:t>
            </a:r>
            <a:endParaRPr lang="hu-HU" dirty="0" smtClean="0"/>
          </a:p>
          <a:p>
            <a:pPr lvl="1"/>
            <a:r>
              <a:rPr lang="hu-HU" dirty="0" smtClean="0"/>
              <a:t>Automatikusan vagy </a:t>
            </a:r>
            <a:r>
              <a:rPr lang="hu-HU" dirty="0" err="1" smtClean="0"/>
              <a:t>félautomatikusan</a:t>
            </a:r>
            <a:r>
              <a:rPr lang="hu-HU" dirty="0" smtClean="0"/>
              <a:t> osztja szét a </a:t>
            </a:r>
            <a:r>
              <a:rPr lang="hu-HU" dirty="0" err="1" smtClean="0"/>
              <a:t>VM-eket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dirty="0" smtClean="0"/>
              <a:t>fizikai gépek között</a:t>
            </a:r>
            <a:endParaRPr lang="hu-HU" dirty="0" smtClean="0"/>
          </a:p>
          <a:p>
            <a:pPr lvl="1"/>
            <a:r>
              <a:rPr lang="hu-HU" dirty="0" smtClean="0"/>
              <a:t>Menet közben a változó terhelésekre állítható gyorsasággal reagálva is változtathatja a hozzárendelést </a:t>
            </a:r>
          </a:p>
          <a:p>
            <a:pPr lvl="2"/>
            <a:r>
              <a:rPr lang="hu-HU" dirty="0" smtClean="0"/>
              <a:t>hogyan lehetséges ez?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021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Virtuális gépek </a:t>
            </a:r>
            <a:r>
              <a:rPr lang="hu-HU" dirty="0" smtClean="0"/>
              <a:t>áthelyezése futás közben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Ismertebb nevén</a:t>
            </a:r>
            <a:r>
              <a:rPr lang="hu-HU" dirty="0" smtClean="0"/>
              <a:t>: </a:t>
            </a:r>
            <a:r>
              <a:rPr lang="hu-HU" i="1" dirty="0" err="1" smtClean="0"/>
              <a:t>live</a:t>
            </a:r>
            <a:r>
              <a:rPr lang="hu-HU" i="1" dirty="0" smtClean="0"/>
              <a:t> </a:t>
            </a:r>
            <a:r>
              <a:rPr lang="hu-HU" i="1" dirty="0" err="1" smtClean="0"/>
              <a:t>migration</a:t>
            </a:r>
            <a:endParaRPr lang="hu-HU" i="1" dirty="0" smtClean="0"/>
          </a:p>
          <a:p>
            <a:r>
              <a:rPr lang="hu-HU" dirty="0" smtClean="0"/>
              <a:t>Különböző </a:t>
            </a:r>
            <a:r>
              <a:rPr lang="hu-HU" dirty="0" smtClean="0"/>
              <a:t>gyártók elnevezései</a:t>
            </a:r>
          </a:p>
          <a:p>
            <a:pPr lvl="1"/>
            <a:r>
              <a:rPr lang="hu-HU" dirty="0" err="1" smtClean="0"/>
              <a:t>VMware</a:t>
            </a:r>
            <a:r>
              <a:rPr lang="hu-HU" dirty="0" smtClean="0"/>
              <a:t> – </a:t>
            </a:r>
            <a:r>
              <a:rPr lang="hu-HU" dirty="0" err="1" smtClean="0"/>
              <a:t>VMotion</a:t>
            </a:r>
            <a:endParaRPr lang="hu-HU" dirty="0" smtClean="0"/>
          </a:p>
          <a:p>
            <a:pPr lvl="1"/>
            <a:r>
              <a:rPr lang="hu-HU" dirty="0" err="1" smtClean="0"/>
              <a:t>XenEnterprise</a:t>
            </a:r>
            <a:r>
              <a:rPr lang="hu-HU" dirty="0" smtClean="0"/>
              <a:t> – </a:t>
            </a:r>
            <a:r>
              <a:rPr lang="hu-HU" dirty="0" err="1" smtClean="0"/>
              <a:t>XenMotion</a:t>
            </a:r>
            <a:endParaRPr lang="hu-HU" dirty="0" smtClean="0"/>
          </a:p>
          <a:p>
            <a:pPr lvl="1"/>
            <a:r>
              <a:rPr lang="hu-HU" dirty="0" err="1" smtClean="0"/>
              <a:t>VirtualBox</a:t>
            </a:r>
            <a:r>
              <a:rPr lang="hu-HU" dirty="0" smtClean="0"/>
              <a:t> - </a:t>
            </a:r>
            <a:r>
              <a:rPr lang="hu-HU" dirty="0" err="1" smtClean="0"/>
              <a:t>Teleportation</a:t>
            </a:r>
            <a:endParaRPr lang="hu-HU" dirty="0" smtClean="0"/>
          </a:p>
          <a:p>
            <a:r>
              <a:rPr lang="hu-HU" dirty="0" smtClean="0"/>
              <a:t>Cél a kiesési idő minimalizálása</a:t>
            </a:r>
          </a:p>
          <a:p>
            <a:pPr lvl="1"/>
            <a:r>
              <a:rPr lang="hu-HU" dirty="0" smtClean="0"/>
              <a:t>Kissé terhelt gépen 2-3 sec marad ki</a:t>
            </a:r>
          </a:p>
          <a:p>
            <a:pPr lvl="2"/>
            <a:r>
              <a:rPr lang="hu-HU" dirty="0" smtClean="0"/>
              <a:t>DE ha sok az aktív memórialap, akkor </a:t>
            </a:r>
            <a:r>
              <a:rPr lang="hu-HU" dirty="0" smtClean="0"/>
              <a:t>hosszabb </a:t>
            </a:r>
            <a:r>
              <a:rPr lang="hu-HU" dirty="0" smtClean="0"/>
              <a:t>is lehet!</a:t>
            </a:r>
          </a:p>
          <a:p>
            <a:pPr lvl="1"/>
            <a:r>
              <a:rPr lang="hu-HU" dirty="0" smtClean="0"/>
              <a:t>Alapesetben a háttértár </a:t>
            </a:r>
            <a:r>
              <a:rPr lang="hu-HU" dirty="0" err="1" smtClean="0"/>
              <a:t>SAN-on</a:t>
            </a:r>
            <a:r>
              <a:rPr lang="hu-HU" dirty="0" smtClean="0"/>
              <a:t> van, közösen látható mindkét </a:t>
            </a:r>
            <a:r>
              <a:rPr lang="hu-HU" dirty="0" smtClean="0"/>
              <a:t>gépről</a:t>
            </a:r>
            <a:endParaRPr lang="hu-HU" dirty="0" smtClean="0"/>
          </a:p>
        </p:txBody>
      </p:sp>
      <p:sp>
        <p:nvSpPr>
          <p:cNvPr id="4" name="Lekerekített téglalap feliratnak 3"/>
          <p:cNvSpPr/>
          <p:nvPr/>
        </p:nvSpPr>
        <p:spPr>
          <a:xfrm>
            <a:off x="5796135" y="1791056"/>
            <a:ext cx="3347051" cy="2286016"/>
          </a:xfrm>
          <a:prstGeom prst="wedgeRoundRectCallout">
            <a:avLst>
              <a:gd name="adj1" fmla="val 31836"/>
              <a:gd name="adj2" fmla="val 96264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 a követelmény egy olyan fájlrendszerrel szemben, amit blokkos eszköz szinten egyszerre több helyről is módosítanak?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Virtuális gépek áthelyezése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3"/>
            <a:ext cx="4286280" cy="1000132"/>
          </a:xfrm>
        </p:spPr>
        <p:txBody>
          <a:bodyPr/>
          <a:lstStyle/>
          <a:p>
            <a:r>
              <a:rPr lang="hu-HU" dirty="0" smtClean="0"/>
              <a:t>Hogy is működik?</a:t>
            </a:r>
            <a:endParaRPr lang="hu-HU" dirty="0"/>
          </a:p>
        </p:txBody>
      </p:sp>
      <p:grpSp>
        <p:nvGrpSpPr>
          <p:cNvPr id="4" name="Csoportba foglalás 3"/>
          <p:cNvGrpSpPr/>
          <p:nvPr/>
        </p:nvGrpSpPr>
        <p:grpSpPr>
          <a:xfrm>
            <a:off x="714348" y="5143512"/>
            <a:ext cx="535785" cy="1071570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Csoportba foglalás 8"/>
          <p:cNvGrpSpPr/>
          <p:nvPr/>
        </p:nvGrpSpPr>
        <p:grpSpPr>
          <a:xfrm>
            <a:off x="7572396" y="5143512"/>
            <a:ext cx="535785" cy="1071570"/>
            <a:chOff x="6429388" y="3929066"/>
            <a:chExt cx="714380" cy="1428760"/>
          </a:xfrm>
        </p:grpSpPr>
        <p:sp>
          <p:nvSpPr>
            <p:cNvPr id="10" name="Lekerekített téglalap 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4" name="Lekerekített téglalap feliratnak 13"/>
          <p:cNvSpPr/>
          <p:nvPr/>
        </p:nvSpPr>
        <p:spPr>
          <a:xfrm>
            <a:off x="428596" y="1500174"/>
            <a:ext cx="3643338" cy="3429024"/>
          </a:xfrm>
          <a:prstGeom prst="wedgeRoundRectCallout">
            <a:avLst>
              <a:gd name="adj1" fmla="val -25361"/>
              <a:gd name="adj2" fmla="val 58134"/>
              <a:gd name="adj3" fmla="val 16667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5" name="Lekerekített téglalap feliratnak 14"/>
          <p:cNvSpPr/>
          <p:nvPr/>
        </p:nvSpPr>
        <p:spPr>
          <a:xfrm>
            <a:off x="5286380" y="1500174"/>
            <a:ext cx="3714776" cy="3429024"/>
          </a:xfrm>
          <a:prstGeom prst="wedgeRoundRectCallout">
            <a:avLst>
              <a:gd name="adj1" fmla="val 32805"/>
              <a:gd name="adj2" fmla="val 59722"/>
              <a:gd name="adj3" fmla="val 16667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643570" y="2214554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Guest</a:t>
            </a:r>
            <a:r>
              <a:rPr lang="hu-HU" b="1" dirty="0" smtClean="0"/>
              <a:t> CPU állapota</a:t>
            </a:r>
            <a:endParaRPr lang="hu-HU" b="1" dirty="0"/>
          </a:p>
        </p:txBody>
      </p:sp>
      <p:grpSp>
        <p:nvGrpSpPr>
          <p:cNvPr id="17" name="Csoportba foglalás 16"/>
          <p:cNvGrpSpPr/>
          <p:nvPr/>
        </p:nvGrpSpPr>
        <p:grpSpPr>
          <a:xfrm>
            <a:off x="7786710" y="2000240"/>
            <a:ext cx="785818" cy="785818"/>
            <a:chOff x="3071802" y="1214422"/>
            <a:chExt cx="785818" cy="785818"/>
          </a:xfrm>
        </p:grpSpPr>
        <p:sp>
          <p:nvSpPr>
            <p:cNvPr id="18" name="Téglalap 17"/>
            <p:cNvSpPr/>
            <p:nvPr/>
          </p:nvSpPr>
          <p:spPr>
            <a:xfrm>
              <a:off x="3071802" y="1214422"/>
              <a:ext cx="785818" cy="785818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>
            <a:xfrm>
              <a:off x="3214678" y="1357298"/>
              <a:ext cx="500066" cy="50006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églalap 19"/>
          <p:cNvSpPr/>
          <p:nvPr/>
        </p:nvSpPr>
        <p:spPr>
          <a:xfrm>
            <a:off x="6786578" y="3071810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7143768" y="3071810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23" name="Egyenes összekötő nyíllal 22"/>
          <p:cNvCxnSpPr>
            <a:stCxn id="20" idx="2"/>
            <a:endCxn id="25" idx="0"/>
          </p:cNvCxnSpPr>
          <p:nvPr/>
        </p:nvCxnSpPr>
        <p:spPr>
          <a:xfrm rot="5400000">
            <a:off x="6500826" y="3250405"/>
            <a:ext cx="42862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>
            <a:stCxn id="21" idx="2"/>
            <a:endCxn id="28" idx="0"/>
          </p:cNvCxnSpPr>
          <p:nvPr/>
        </p:nvCxnSpPr>
        <p:spPr>
          <a:xfrm rot="16200000" flipH="1">
            <a:off x="7286644" y="3321843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Téglalap 24"/>
          <p:cNvSpPr/>
          <p:nvPr/>
        </p:nvSpPr>
        <p:spPr>
          <a:xfrm>
            <a:off x="6286512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6643702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7000892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8" name="Téglalap 27"/>
          <p:cNvSpPr/>
          <p:nvPr/>
        </p:nvSpPr>
        <p:spPr>
          <a:xfrm>
            <a:off x="7500958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9" name="Téglalap 28"/>
          <p:cNvSpPr/>
          <p:nvPr/>
        </p:nvSpPr>
        <p:spPr>
          <a:xfrm>
            <a:off x="7858148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0" name="Téglalap 29"/>
          <p:cNvSpPr/>
          <p:nvPr/>
        </p:nvSpPr>
        <p:spPr>
          <a:xfrm>
            <a:off x="8215338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5643570" y="328612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RAM</a:t>
            </a:r>
            <a:endParaRPr lang="hu-HU" b="1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6072198" y="1571612"/>
            <a:ext cx="208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&lt;&lt;Vezérlési </a:t>
            </a:r>
            <a:r>
              <a:rPr lang="hu-HU" b="1" dirty="0" err="1" smtClean="0"/>
              <a:t>token</a:t>
            </a:r>
            <a:r>
              <a:rPr lang="hu-HU" b="1" dirty="0" smtClean="0"/>
              <a:t>&gt;&gt;</a:t>
            </a:r>
            <a:endParaRPr lang="hu-HU" b="1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714348" y="2214554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Guest</a:t>
            </a:r>
            <a:r>
              <a:rPr lang="hu-HU" b="1" dirty="0" smtClean="0"/>
              <a:t> CPU állapota</a:t>
            </a:r>
            <a:endParaRPr lang="hu-HU" b="1" dirty="0"/>
          </a:p>
        </p:txBody>
      </p:sp>
      <p:grpSp>
        <p:nvGrpSpPr>
          <p:cNvPr id="34" name="Csoportba foglalás 33"/>
          <p:cNvGrpSpPr/>
          <p:nvPr/>
        </p:nvGrpSpPr>
        <p:grpSpPr>
          <a:xfrm>
            <a:off x="2857488" y="2000240"/>
            <a:ext cx="785818" cy="785818"/>
            <a:chOff x="3071802" y="1214422"/>
            <a:chExt cx="785818" cy="785818"/>
          </a:xfrm>
        </p:grpSpPr>
        <p:sp>
          <p:nvSpPr>
            <p:cNvPr id="35" name="Téglalap 34"/>
            <p:cNvSpPr/>
            <p:nvPr/>
          </p:nvSpPr>
          <p:spPr>
            <a:xfrm>
              <a:off x="3071802" y="1214422"/>
              <a:ext cx="785818" cy="785818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6" name="Téglalap 35"/>
            <p:cNvSpPr/>
            <p:nvPr/>
          </p:nvSpPr>
          <p:spPr>
            <a:xfrm>
              <a:off x="3214678" y="1357298"/>
              <a:ext cx="500066" cy="50006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7" name="Téglalap 36"/>
          <p:cNvSpPr/>
          <p:nvPr/>
        </p:nvSpPr>
        <p:spPr>
          <a:xfrm>
            <a:off x="1857356" y="3071810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8" name="Téglalap 37"/>
          <p:cNvSpPr/>
          <p:nvPr/>
        </p:nvSpPr>
        <p:spPr>
          <a:xfrm>
            <a:off x="2214546" y="3071810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39" name="Egyenes összekötő nyíllal 38"/>
          <p:cNvCxnSpPr>
            <a:stCxn id="37" idx="2"/>
            <a:endCxn id="41" idx="0"/>
          </p:cNvCxnSpPr>
          <p:nvPr/>
        </p:nvCxnSpPr>
        <p:spPr>
          <a:xfrm rot="5400000">
            <a:off x="1571604" y="3250405"/>
            <a:ext cx="42862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>
            <a:stCxn id="38" idx="2"/>
            <a:endCxn id="44" idx="0"/>
          </p:cNvCxnSpPr>
          <p:nvPr/>
        </p:nvCxnSpPr>
        <p:spPr>
          <a:xfrm rot="16200000" flipH="1">
            <a:off x="2357422" y="3321843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" name="Téglalap 40"/>
          <p:cNvSpPr/>
          <p:nvPr/>
        </p:nvSpPr>
        <p:spPr>
          <a:xfrm>
            <a:off x="1357290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2" name="Téglalap 41"/>
          <p:cNvSpPr/>
          <p:nvPr/>
        </p:nvSpPr>
        <p:spPr>
          <a:xfrm>
            <a:off x="1714480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3" name="Téglalap 42"/>
          <p:cNvSpPr/>
          <p:nvPr/>
        </p:nvSpPr>
        <p:spPr>
          <a:xfrm>
            <a:off x="2071670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4" name="Téglalap 43"/>
          <p:cNvSpPr/>
          <p:nvPr/>
        </p:nvSpPr>
        <p:spPr>
          <a:xfrm>
            <a:off x="2571736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5" name="Téglalap 44"/>
          <p:cNvSpPr/>
          <p:nvPr/>
        </p:nvSpPr>
        <p:spPr>
          <a:xfrm>
            <a:off x="2928926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6" name="Téglalap 45"/>
          <p:cNvSpPr/>
          <p:nvPr/>
        </p:nvSpPr>
        <p:spPr>
          <a:xfrm>
            <a:off x="3286116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714348" y="328612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RAM</a:t>
            </a:r>
            <a:endParaRPr lang="hu-HU" b="1" dirty="0"/>
          </a:p>
        </p:txBody>
      </p:sp>
      <p:sp>
        <p:nvSpPr>
          <p:cNvPr id="48" name="Szövegdoboz 47"/>
          <p:cNvSpPr txBox="1"/>
          <p:nvPr/>
        </p:nvSpPr>
        <p:spPr>
          <a:xfrm>
            <a:off x="1142976" y="1571612"/>
            <a:ext cx="208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&lt;&lt;Vezérlési </a:t>
            </a:r>
            <a:r>
              <a:rPr lang="hu-HU" b="1" dirty="0" err="1" smtClean="0"/>
              <a:t>token</a:t>
            </a:r>
            <a:r>
              <a:rPr lang="hu-HU" b="1" dirty="0" smtClean="0"/>
              <a:t>&gt;&gt;</a:t>
            </a:r>
            <a:endParaRPr lang="hu-HU" b="1" dirty="0"/>
          </a:p>
        </p:txBody>
      </p:sp>
      <p:sp>
        <p:nvSpPr>
          <p:cNvPr id="49" name="Téglalap 48"/>
          <p:cNvSpPr/>
          <p:nvPr/>
        </p:nvSpPr>
        <p:spPr>
          <a:xfrm>
            <a:off x="7000892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0" name="Téglalap 49"/>
          <p:cNvSpPr/>
          <p:nvPr/>
        </p:nvSpPr>
        <p:spPr>
          <a:xfrm>
            <a:off x="7500958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2" name="Téglalap 51"/>
          <p:cNvSpPr/>
          <p:nvPr/>
        </p:nvSpPr>
        <p:spPr>
          <a:xfrm>
            <a:off x="6286512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3" name="Lefelé nyíl 52"/>
          <p:cNvSpPr/>
          <p:nvPr/>
        </p:nvSpPr>
        <p:spPr>
          <a:xfrm>
            <a:off x="6357950" y="4143380"/>
            <a:ext cx="214314" cy="285752"/>
          </a:xfrm>
          <a:prstGeom prst="down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4" name="Téglalap 53"/>
          <p:cNvSpPr/>
          <p:nvPr/>
        </p:nvSpPr>
        <p:spPr>
          <a:xfrm>
            <a:off x="6286512" y="4572008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8" name="Lekerekített téglalap feliratnak 57"/>
          <p:cNvSpPr/>
          <p:nvPr/>
        </p:nvSpPr>
        <p:spPr>
          <a:xfrm>
            <a:off x="3643306" y="5643578"/>
            <a:ext cx="2571768" cy="1000108"/>
          </a:xfrm>
          <a:prstGeom prst="wedgeRoundRectCallout">
            <a:avLst>
              <a:gd name="adj1" fmla="val 55339"/>
              <a:gd name="adj2" fmla="val -207981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/>
              <a:t>Memóriatartalom </a:t>
            </a:r>
          </a:p>
          <a:p>
            <a:r>
              <a:rPr lang="hu-HU" sz="2400" dirty="0" smtClean="0"/>
              <a:t>módosul közben!</a:t>
            </a:r>
            <a:endParaRPr lang="hu-HU" sz="2400" dirty="0"/>
          </a:p>
        </p:txBody>
      </p:sp>
      <p:sp>
        <p:nvSpPr>
          <p:cNvPr id="59" name="Balra nyíl 58"/>
          <p:cNvSpPr/>
          <p:nvPr/>
        </p:nvSpPr>
        <p:spPr>
          <a:xfrm>
            <a:off x="4143372" y="4143380"/>
            <a:ext cx="1428760" cy="571504"/>
          </a:xfrm>
          <a:prstGeom prst="lef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másolás</a:t>
            </a:r>
          </a:p>
        </p:txBody>
      </p:sp>
      <p:sp>
        <p:nvSpPr>
          <p:cNvPr id="60" name="Lekerekített téglalap feliratnak 59"/>
          <p:cNvSpPr/>
          <p:nvPr/>
        </p:nvSpPr>
        <p:spPr>
          <a:xfrm>
            <a:off x="3500430" y="4714884"/>
            <a:ext cx="2786082" cy="1571636"/>
          </a:xfrm>
          <a:prstGeom prst="wedgeRoundRectCallout">
            <a:avLst>
              <a:gd name="adj1" fmla="val 47087"/>
              <a:gd name="adj2" fmla="val -55580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Már átvitt, de azóta módosult memórialapok gyűjtése</a:t>
            </a:r>
          </a:p>
        </p:txBody>
      </p:sp>
      <p:sp>
        <p:nvSpPr>
          <p:cNvPr id="61" name="Lefelé nyíl 60"/>
          <p:cNvSpPr/>
          <p:nvPr/>
        </p:nvSpPr>
        <p:spPr>
          <a:xfrm>
            <a:off x="8286776" y="4143380"/>
            <a:ext cx="214314" cy="285752"/>
          </a:xfrm>
          <a:prstGeom prst="down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2" name="Téglalap 61"/>
          <p:cNvSpPr/>
          <p:nvPr/>
        </p:nvSpPr>
        <p:spPr>
          <a:xfrm>
            <a:off x="8215338" y="4572008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4" name="Téglalap 63"/>
          <p:cNvSpPr/>
          <p:nvPr/>
        </p:nvSpPr>
        <p:spPr>
          <a:xfrm>
            <a:off x="8215338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5" name="Lekerekített téglalap feliratnak 64"/>
          <p:cNvSpPr/>
          <p:nvPr/>
        </p:nvSpPr>
        <p:spPr>
          <a:xfrm>
            <a:off x="3143240" y="4929198"/>
            <a:ext cx="3286148" cy="1357322"/>
          </a:xfrm>
          <a:prstGeom prst="wedgeRoundRectCallout">
            <a:avLst>
              <a:gd name="adj1" fmla="val -44021"/>
              <a:gd name="adj2" fmla="val -12047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Éppen használatban lévő, aktív memórialapok átvitele</a:t>
            </a:r>
          </a:p>
        </p:txBody>
      </p:sp>
      <p:sp>
        <p:nvSpPr>
          <p:cNvPr id="66" name="Téglalap 65"/>
          <p:cNvSpPr/>
          <p:nvPr/>
        </p:nvSpPr>
        <p:spPr>
          <a:xfrm>
            <a:off x="3286116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7" name="Lekerekített téglalap feliratnak 66"/>
          <p:cNvSpPr/>
          <p:nvPr/>
        </p:nvSpPr>
        <p:spPr>
          <a:xfrm>
            <a:off x="3000364" y="4500570"/>
            <a:ext cx="3357586" cy="1928826"/>
          </a:xfrm>
          <a:prstGeom prst="wedgeRoundRectCallout">
            <a:avLst>
              <a:gd name="adj1" fmla="val -53363"/>
              <a:gd name="adj2" fmla="val -184247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virtuális gép mostantól kezdve fut a másik </a:t>
            </a:r>
            <a:r>
              <a:rPr lang="hu-HU" sz="2400" dirty="0" err="1" smtClean="0">
                <a:solidFill>
                  <a:schemeClr val="bg1"/>
                </a:solidFill>
              </a:rPr>
              <a:t>hoszton</a:t>
            </a:r>
            <a:r>
              <a:rPr lang="hu-HU" sz="2400" dirty="0" smtClean="0">
                <a:solidFill>
                  <a:schemeClr val="bg1"/>
                </a:solidFill>
              </a:rPr>
              <a:t>, a hálózati kapcsolatot is átvette</a:t>
            </a:r>
          </a:p>
        </p:txBody>
      </p:sp>
      <p:sp>
        <p:nvSpPr>
          <p:cNvPr id="68" name="Téglalap 67"/>
          <p:cNvSpPr/>
          <p:nvPr/>
        </p:nvSpPr>
        <p:spPr>
          <a:xfrm>
            <a:off x="1357290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Lekerekített téglalap feliratnak 68"/>
          <p:cNvSpPr/>
          <p:nvPr/>
        </p:nvSpPr>
        <p:spPr>
          <a:xfrm>
            <a:off x="2928926" y="4500570"/>
            <a:ext cx="3429024" cy="1857388"/>
          </a:xfrm>
          <a:prstGeom prst="wedgeRoundRectCallout">
            <a:avLst>
              <a:gd name="adj1" fmla="val -87129"/>
              <a:gd name="adj2" fmla="val -80405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módosult, de éppen inaktív memórialapok utólagos átvitele</a:t>
            </a:r>
          </a:p>
        </p:txBody>
      </p:sp>
      <p:sp>
        <p:nvSpPr>
          <p:cNvPr id="70" name="Lekerekített téglalap feliratnak 69"/>
          <p:cNvSpPr/>
          <p:nvPr/>
        </p:nvSpPr>
        <p:spPr>
          <a:xfrm>
            <a:off x="3143240" y="4857760"/>
            <a:ext cx="3500462" cy="1500198"/>
          </a:xfrm>
          <a:prstGeom prst="wedgeRoundRectCallout">
            <a:avLst>
              <a:gd name="adj1" fmla="val 36984"/>
              <a:gd name="adj2" fmla="val -8784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Erőforrás felszabadítás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20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7" grpId="0" animBg="1"/>
      <p:bldP spid="38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 animBg="1"/>
      <p:bldP spid="49" grpId="1" animBg="1"/>
      <p:bldP spid="50" grpId="0" animBg="1"/>
      <p:bldP spid="50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7" grpId="0" animBg="1"/>
      <p:bldP spid="67" grpId="1" animBg="1"/>
      <p:bldP spid="68" grpId="0" animBg="1"/>
      <p:bldP spid="69" grpId="0" animBg="1"/>
      <p:bldP spid="69" grpId="1" animBg="1"/>
      <p:bldP spid="70" grpId="0" animBg="1"/>
      <p:bldP spid="7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Központi menedzsment – alap infrastruktúra</a:t>
            </a:r>
          </a:p>
          <a:p>
            <a:pPr lvl="1"/>
            <a:r>
              <a:rPr lang="hu-HU" dirty="0" smtClean="0"/>
              <a:t>Menedzsment szerver</a:t>
            </a:r>
          </a:p>
          <a:p>
            <a:pPr lvl="1"/>
            <a:r>
              <a:rPr lang="hu-HU" dirty="0" smtClean="0"/>
              <a:t>Hozzáférés-kezelés</a:t>
            </a:r>
          </a:p>
          <a:p>
            <a:pPr lvl="1"/>
            <a:r>
              <a:rPr lang="hu-HU" dirty="0" smtClean="0"/>
              <a:t>Közös hálózat, tárhely</a:t>
            </a:r>
          </a:p>
          <a:p>
            <a:r>
              <a:rPr lang="hu-HU" dirty="0" smtClean="0"/>
              <a:t>Erőforrás-gazdálkodás</a:t>
            </a:r>
          </a:p>
          <a:p>
            <a:pPr lvl="1"/>
            <a:r>
              <a:rPr lang="hu-HU" dirty="0" smtClean="0"/>
              <a:t>Allokációs problémák</a:t>
            </a:r>
          </a:p>
          <a:p>
            <a:pPr lvl="1"/>
            <a:r>
              <a:rPr lang="hu-HU" dirty="0" smtClean="0"/>
              <a:t>Terheléselosztás fizikai gépek </a:t>
            </a:r>
            <a:r>
              <a:rPr lang="hu-HU" dirty="0"/>
              <a:t>között</a:t>
            </a:r>
          </a:p>
          <a:p>
            <a:r>
              <a:rPr lang="hu-HU" b="1" dirty="0" smtClean="0"/>
              <a:t>Hibatűrés</a:t>
            </a:r>
          </a:p>
          <a:p>
            <a:pPr lvl="1"/>
            <a:r>
              <a:rPr lang="hu-HU" dirty="0"/>
              <a:t>Különféle hibamódok</a:t>
            </a:r>
          </a:p>
          <a:p>
            <a:pPr lvl="1"/>
            <a:r>
              <a:rPr lang="hu-HU" dirty="0"/>
              <a:t>Védekezési lehetőségek a meghibásodások </a:t>
            </a:r>
            <a:r>
              <a:rPr lang="hu-HU" dirty="0" smtClean="0"/>
              <a:t>ellen</a:t>
            </a:r>
          </a:p>
          <a:p>
            <a:r>
              <a:rPr lang="hu-HU" dirty="0"/>
              <a:t>Virtuális gépek </a:t>
            </a:r>
            <a:r>
              <a:rPr lang="hu-HU" dirty="0" smtClean="0"/>
              <a:t>életciklusa</a:t>
            </a:r>
          </a:p>
          <a:p>
            <a:pPr lvl="1"/>
            <a:r>
              <a:rPr lang="hu-HU" dirty="0" smtClean="0"/>
              <a:t>Sablonok</a:t>
            </a:r>
          </a:p>
          <a:p>
            <a:pPr lvl="1"/>
            <a:r>
              <a:rPr lang="hu-HU" dirty="0"/>
              <a:t>Automatikus életciklus kezelés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677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Hibatűrés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Hibatűrés célja:</a:t>
            </a:r>
          </a:p>
          <a:p>
            <a:pPr lvl="1"/>
            <a:r>
              <a:rPr lang="hu-HU" dirty="0" smtClean="0"/>
              <a:t>Szolgáltatás nyújtása meghibásodás esetén</a:t>
            </a:r>
          </a:p>
          <a:p>
            <a:pPr lvl="1"/>
            <a:r>
              <a:rPr lang="hu-HU" dirty="0" smtClean="0"/>
              <a:t>Komplex feladat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Első lépés:</a:t>
            </a:r>
          </a:p>
          <a:p>
            <a:pPr lvl="1"/>
            <a:r>
              <a:rPr lang="hu-HU" dirty="0" smtClean="0"/>
              <a:t>Hibatípusok azonosítása</a:t>
            </a:r>
          </a:p>
          <a:p>
            <a:pPr lvl="1"/>
            <a:r>
              <a:rPr lang="hu-HU" dirty="0" smtClean="0"/>
              <a:t>Mindegyikhez megfelelő védekezés kitalálása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56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Példák </a:t>
            </a:r>
            <a:r>
              <a:rPr lang="hu-HU" dirty="0" smtClean="0"/>
              <a:t>szolgáltatás-kiesésekre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107504" y="5357826"/>
            <a:ext cx="2880320" cy="71438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HW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107504" y="3857628"/>
            <a:ext cx="2880320" cy="71438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107504" y="2571744"/>
            <a:ext cx="2880320" cy="642942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Alkalmazás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3346724" y="5241974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HW alkatrész meghibásodik</a:t>
            </a:r>
          </a:p>
          <a:p>
            <a:pPr>
              <a:buFontTx/>
              <a:buChar char="-"/>
            </a:pPr>
            <a:r>
              <a:rPr lang="hu-HU" dirty="0" smtClean="0"/>
              <a:t>Hálózat kiesés</a:t>
            </a:r>
          </a:p>
          <a:p>
            <a:pPr>
              <a:buFontTx/>
              <a:buChar char="-"/>
            </a:pPr>
            <a:r>
              <a:rPr lang="hu-HU" dirty="0" smtClean="0"/>
              <a:t>Tápellátás megszűnik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346724" y="3925677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OS </a:t>
            </a:r>
            <a:r>
              <a:rPr lang="hu-HU" dirty="0" err="1" smtClean="0"/>
              <a:t>crash</a:t>
            </a:r>
            <a:endParaRPr lang="hu-HU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107504" y="1357298"/>
            <a:ext cx="2847260" cy="642942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Környezet / emberek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3346724" y="2492896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Alkalmazás leáll</a:t>
            </a:r>
          </a:p>
          <a:p>
            <a:pPr>
              <a:buFontTx/>
              <a:buChar char="-"/>
            </a:pPr>
            <a:r>
              <a:rPr lang="hu-HU" dirty="0" smtClean="0"/>
              <a:t>Adatok inkonzisztenssé válnak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3346724" y="1196752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Hibás üzemeltetői tevékenység</a:t>
            </a:r>
          </a:p>
          <a:p>
            <a:pPr>
              <a:buFontTx/>
              <a:buChar char="-"/>
            </a:pPr>
            <a:r>
              <a:rPr lang="hu-HU" dirty="0" smtClean="0"/>
              <a:t>Támadás</a:t>
            </a:r>
          </a:p>
          <a:p>
            <a:pPr>
              <a:buFontTx/>
              <a:buChar char="-"/>
            </a:pPr>
            <a:r>
              <a:rPr lang="hu-HU" dirty="0" smtClean="0"/>
              <a:t>Elemi kár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3779912" y="8367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Nem tervezett</a:t>
            </a:r>
            <a:endParaRPr lang="hu-HU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6804248" y="8274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Tervezett</a:t>
            </a:r>
            <a:endParaRPr lang="hu-HU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948264" y="3801814"/>
            <a:ext cx="1936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- OS frissítés miatt </a:t>
            </a:r>
            <a:br>
              <a:rPr lang="hu-HU" dirty="0" smtClean="0"/>
            </a:br>
            <a:r>
              <a:rPr lang="hu-HU" dirty="0" smtClean="0"/>
              <a:t>újraindítás kell</a:t>
            </a:r>
          </a:p>
          <a:p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6948264" y="530120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-HW-t</a:t>
            </a:r>
            <a:r>
              <a:rPr lang="hu-HU" dirty="0" smtClean="0"/>
              <a:t> karban kell tartani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6948264" y="2492896"/>
            <a:ext cx="13935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- Alkalmazás </a:t>
            </a:r>
            <a:br>
              <a:rPr lang="hu-HU" dirty="0" smtClean="0"/>
            </a:br>
            <a:r>
              <a:rPr lang="hu-HU" dirty="0" smtClean="0"/>
              <a:t>verzióváltás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717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5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hiba kezelése – klasszikus eset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Hiba elfedése</a:t>
            </a:r>
          </a:p>
          <a:p>
            <a:pPr lvl="1"/>
            <a:r>
              <a:rPr lang="hu-HU" dirty="0" smtClean="0"/>
              <a:t>Redundancia (2. táp, RAID, több hálózati út…)</a:t>
            </a:r>
          </a:p>
          <a:p>
            <a:r>
              <a:rPr lang="hu-HU" dirty="0" smtClean="0"/>
              <a:t>Ha nem sikerül gép szinten elfedni</a:t>
            </a:r>
          </a:p>
          <a:p>
            <a:pPr lvl="1"/>
            <a:r>
              <a:rPr lang="hu-HU" dirty="0" smtClean="0"/>
              <a:t>Pl.: </a:t>
            </a:r>
            <a:r>
              <a:rPr lang="hu-HU" dirty="0" err="1" smtClean="0"/>
              <a:t>feladatátvételi</a:t>
            </a:r>
            <a:r>
              <a:rPr lang="hu-HU" dirty="0" smtClean="0"/>
              <a:t> fürtök</a:t>
            </a:r>
          </a:p>
          <a:p>
            <a:pPr lvl="2"/>
            <a:r>
              <a:rPr lang="hu-HU" dirty="0" smtClean="0"/>
              <a:t>Szolgáltatás átvétele</a:t>
            </a:r>
          </a:p>
          <a:p>
            <a:pPr lvl="2"/>
            <a:r>
              <a:rPr lang="hu-HU" dirty="0" smtClean="0"/>
              <a:t>Tervezett leállásra is jó</a:t>
            </a:r>
          </a:p>
          <a:p>
            <a:pPr lvl="2"/>
            <a:r>
              <a:rPr lang="hu-HU" dirty="0" smtClean="0"/>
              <a:t>Rövid kiesés van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r>
              <a:rPr lang="hu-HU" dirty="0" smtClean="0"/>
              <a:t>…</a:t>
            </a:r>
          </a:p>
          <a:p>
            <a:endParaRPr lang="hu-HU" dirty="0"/>
          </a:p>
        </p:txBody>
      </p:sp>
      <p:pic>
        <p:nvPicPr>
          <p:cNvPr id="4" name="Picture 2" descr="fail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36912"/>
            <a:ext cx="3888432" cy="3244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239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 smtClean="0"/>
              <a:t>Központi menedzsment – alap infrastruktúra</a:t>
            </a:r>
          </a:p>
          <a:p>
            <a:pPr lvl="1"/>
            <a:r>
              <a:rPr lang="hu-HU" dirty="0" smtClean="0"/>
              <a:t>Menedzsment szerver</a:t>
            </a:r>
          </a:p>
          <a:p>
            <a:pPr lvl="1"/>
            <a:r>
              <a:rPr lang="hu-HU" dirty="0" smtClean="0"/>
              <a:t>Hozzáférés-kezelés</a:t>
            </a:r>
          </a:p>
          <a:p>
            <a:pPr lvl="1"/>
            <a:r>
              <a:rPr lang="hu-HU" dirty="0" smtClean="0"/>
              <a:t>Közös hálózat, tárhely</a:t>
            </a:r>
          </a:p>
          <a:p>
            <a:r>
              <a:rPr lang="hu-HU" dirty="0" smtClean="0"/>
              <a:t>Erőforrás-gazdálkodás</a:t>
            </a:r>
          </a:p>
          <a:p>
            <a:pPr lvl="1"/>
            <a:r>
              <a:rPr lang="hu-HU" dirty="0" smtClean="0"/>
              <a:t>Allokációs problémák</a:t>
            </a:r>
          </a:p>
          <a:p>
            <a:pPr lvl="1"/>
            <a:r>
              <a:rPr lang="hu-HU" dirty="0" smtClean="0"/>
              <a:t>Terheléselosztás fizikai gépek </a:t>
            </a:r>
            <a:r>
              <a:rPr lang="hu-HU" dirty="0"/>
              <a:t>között</a:t>
            </a:r>
          </a:p>
          <a:p>
            <a:r>
              <a:rPr lang="hu-HU" dirty="0" smtClean="0"/>
              <a:t>Hibatűrés</a:t>
            </a:r>
          </a:p>
          <a:p>
            <a:pPr lvl="1"/>
            <a:r>
              <a:rPr lang="hu-HU" dirty="0"/>
              <a:t>Különféle hibamódok</a:t>
            </a:r>
          </a:p>
          <a:p>
            <a:pPr lvl="1"/>
            <a:r>
              <a:rPr lang="hu-HU" dirty="0"/>
              <a:t>Védekezési lehetőségek a meghibásodások </a:t>
            </a:r>
            <a:r>
              <a:rPr lang="hu-HU" dirty="0" smtClean="0"/>
              <a:t>ellen</a:t>
            </a:r>
          </a:p>
          <a:p>
            <a:r>
              <a:rPr lang="hu-HU" dirty="0"/>
              <a:t>Virtuális gépek </a:t>
            </a:r>
            <a:r>
              <a:rPr lang="hu-HU" dirty="0" smtClean="0"/>
              <a:t>életciklusa</a:t>
            </a:r>
          </a:p>
          <a:p>
            <a:pPr lvl="1"/>
            <a:r>
              <a:rPr lang="hu-HU" dirty="0" smtClean="0"/>
              <a:t>Sablonok</a:t>
            </a:r>
          </a:p>
          <a:p>
            <a:pPr lvl="1"/>
            <a:r>
              <a:rPr lang="hu-HU" dirty="0"/>
              <a:t>Automatikus életciklus kezelés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2116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hibák kezelése – virtualizáció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Problémák virtualizáció esetén:</a:t>
            </a:r>
          </a:p>
          <a:p>
            <a:pPr lvl="1"/>
            <a:r>
              <a:rPr lang="hu-HU" dirty="0" smtClean="0"/>
              <a:t>A </a:t>
            </a:r>
            <a:r>
              <a:rPr lang="hu-HU" dirty="0" smtClean="0"/>
              <a:t>fizikai gépen futó </a:t>
            </a:r>
            <a:r>
              <a:rPr lang="hu-HU" dirty="0" smtClean="0"/>
              <a:t>összes </a:t>
            </a:r>
            <a:r>
              <a:rPr lang="hu-HU" dirty="0" smtClean="0"/>
              <a:t>VM </a:t>
            </a:r>
            <a:r>
              <a:rPr lang="hu-HU" dirty="0" smtClean="0"/>
              <a:t>memória és CPU állapotát elveszítjük -&gt; </a:t>
            </a:r>
            <a:r>
              <a:rPr lang="hu-HU" dirty="0" smtClean="0"/>
              <a:t>VM </a:t>
            </a:r>
            <a:r>
              <a:rPr lang="hu-HU" dirty="0" smtClean="0"/>
              <a:t>leállási hiba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Egy HW hiba esetén </a:t>
            </a:r>
            <a:r>
              <a:rPr lang="hu-HU" b="1" dirty="0" smtClean="0"/>
              <a:t>SOK</a:t>
            </a:r>
            <a:r>
              <a:rPr lang="hu-HU" dirty="0" smtClean="0"/>
              <a:t> virtuális gép hibásodik meg</a:t>
            </a:r>
          </a:p>
          <a:p>
            <a:pPr lvl="1"/>
            <a:endParaRPr lang="hu-HU" dirty="0" smtClean="0"/>
          </a:p>
          <a:p>
            <a:pPr lvl="1"/>
            <a:r>
              <a:rPr lang="hu-HU" dirty="0" err="1" smtClean="0"/>
              <a:t>Live</a:t>
            </a:r>
            <a:r>
              <a:rPr lang="hu-HU" dirty="0" smtClean="0"/>
              <a:t> </a:t>
            </a:r>
            <a:r>
              <a:rPr lang="hu-HU" dirty="0" err="1" smtClean="0"/>
              <a:t>migration</a:t>
            </a:r>
            <a:r>
              <a:rPr lang="hu-HU" dirty="0" smtClean="0"/>
              <a:t> „</a:t>
            </a:r>
            <a:r>
              <a:rPr lang="hu-HU" dirty="0" err="1" smtClean="0"/>
              <a:t>azellen</a:t>
            </a:r>
            <a:r>
              <a:rPr lang="hu-HU" dirty="0" smtClean="0"/>
              <a:t> </a:t>
            </a:r>
            <a:r>
              <a:rPr lang="hu-HU" dirty="0" err="1" smtClean="0"/>
              <a:t>nemvéd</a:t>
            </a:r>
            <a:r>
              <a:rPr lang="hu-HU" dirty="0" smtClean="0"/>
              <a:t>”, csak a </a:t>
            </a:r>
            <a:r>
              <a:rPr lang="hu-HU" b="1" dirty="0" smtClean="0"/>
              <a:t>tervezett leállások előtt</a:t>
            </a:r>
            <a:r>
              <a:rPr lang="hu-HU" dirty="0" smtClean="0"/>
              <a:t> lehet leköltöztetni a </a:t>
            </a:r>
            <a:r>
              <a:rPr lang="hu-HU" dirty="0" err="1" smtClean="0"/>
              <a:t>VM-eket</a:t>
            </a:r>
            <a:r>
              <a:rPr lang="hu-HU" dirty="0" smtClean="0"/>
              <a:t> </a:t>
            </a:r>
            <a:r>
              <a:rPr lang="hu-HU" dirty="0" smtClean="0"/>
              <a:t>egy </a:t>
            </a:r>
            <a:r>
              <a:rPr lang="hu-HU" dirty="0" smtClean="0"/>
              <a:t>fizikai gépről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78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hibák kezelése – virtualizáció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36712"/>
            <a:ext cx="8858312" cy="5529321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Ha a </a:t>
            </a:r>
            <a:r>
              <a:rPr lang="hu-HU" dirty="0" smtClean="0"/>
              <a:t>VM </a:t>
            </a:r>
            <a:r>
              <a:rPr lang="hu-HU" dirty="0" smtClean="0"/>
              <a:t>háttértára hozzáférhető marad, akkor újraindíthatjuk másik </a:t>
            </a:r>
            <a:r>
              <a:rPr lang="hu-HU" dirty="0" err="1" smtClean="0"/>
              <a:t>hoszton</a:t>
            </a:r>
            <a:r>
              <a:rPr lang="hu-HU" dirty="0" smtClean="0"/>
              <a:t> (pl. </a:t>
            </a:r>
            <a:r>
              <a:rPr lang="hu-HU" dirty="0" err="1" smtClean="0"/>
              <a:t>VMware</a:t>
            </a:r>
            <a:r>
              <a:rPr lang="hu-HU" dirty="0" smtClean="0"/>
              <a:t> HA)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Tulajdonképpen egy speciális </a:t>
            </a:r>
            <a:r>
              <a:rPr lang="hu-HU" dirty="0" err="1" smtClean="0"/>
              <a:t>feladatátvételi</a:t>
            </a:r>
            <a:r>
              <a:rPr lang="hu-HU" dirty="0" smtClean="0"/>
              <a:t> fürt</a:t>
            </a:r>
          </a:p>
          <a:p>
            <a:r>
              <a:rPr lang="hu-HU" dirty="0" smtClean="0"/>
              <a:t>„</a:t>
            </a:r>
            <a:r>
              <a:rPr lang="hu-HU" dirty="0" err="1" smtClean="0"/>
              <a:t>Host</a:t>
            </a:r>
            <a:r>
              <a:rPr lang="hu-HU" dirty="0" smtClean="0"/>
              <a:t> </a:t>
            </a:r>
            <a:r>
              <a:rPr lang="hu-HU" dirty="0" err="1" smtClean="0"/>
              <a:t>clustering</a:t>
            </a:r>
            <a:r>
              <a:rPr lang="hu-HU" dirty="0" smtClean="0"/>
              <a:t>” (vö. </a:t>
            </a:r>
            <a:r>
              <a:rPr lang="hu-HU" dirty="0" err="1" smtClean="0"/>
              <a:t>guest</a:t>
            </a:r>
            <a:r>
              <a:rPr lang="hu-HU" dirty="0" smtClean="0"/>
              <a:t> </a:t>
            </a:r>
            <a:r>
              <a:rPr lang="hu-HU" dirty="0" err="1" smtClean="0"/>
              <a:t>clustering</a:t>
            </a:r>
            <a:r>
              <a:rPr lang="hu-HU" dirty="0" smtClean="0"/>
              <a:t>)</a:t>
            </a:r>
          </a:p>
          <a:p>
            <a:endParaRPr lang="hu-HU" dirty="0"/>
          </a:p>
        </p:txBody>
      </p:sp>
      <p:pic>
        <p:nvPicPr>
          <p:cNvPr id="2050" name="Picture 2" descr="http://www.vmware.com/files_inline/images/products_ha_diagram_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700808"/>
            <a:ext cx="4248472" cy="32942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845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hibák kezelése – klasszikus eset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Futási állapot elvesztés kivédése</a:t>
            </a:r>
          </a:p>
          <a:p>
            <a:pPr lvl="1"/>
            <a:r>
              <a:rPr lang="hu-HU" sz="2400" dirty="0" err="1" smtClean="0"/>
              <a:t>Checkpointing</a:t>
            </a:r>
            <a:r>
              <a:rPr lang="hu-HU" sz="2400" dirty="0" smtClean="0"/>
              <a:t> </a:t>
            </a:r>
          </a:p>
          <a:p>
            <a:pPr lvl="2"/>
            <a:r>
              <a:rPr lang="hu-HU" sz="2000" dirty="0" smtClean="0"/>
              <a:t>rendszeresen állapotmentést készítünk, leállás után a legutóbbi ép állapotmentést visszatöltjük</a:t>
            </a:r>
          </a:p>
          <a:p>
            <a:pPr lvl="2"/>
            <a:r>
              <a:rPr lang="hu-HU" sz="2000" dirty="0" smtClean="0"/>
              <a:t>Alkalmazás szintű megoldás!</a:t>
            </a:r>
          </a:p>
          <a:p>
            <a:pPr lvl="2"/>
            <a:r>
              <a:rPr lang="hu-HU" sz="2000" dirty="0" smtClean="0"/>
              <a:t>Pl. </a:t>
            </a:r>
            <a:r>
              <a:rPr lang="hu-HU" sz="2000" dirty="0" smtClean="0">
                <a:hlinkClick r:id="rId2"/>
              </a:rPr>
              <a:t>SA Forum </a:t>
            </a:r>
            <a:r>
              <a:rPr lang="hu-HU" sz="2000" dirty="0" err="1" smtClean="0">
                <a:hlinkClick r:id="rId2"/>
              </a:rPr>
              <a:t>Checkpoint</a:t>
            </a:r>
            <a:r>
              <a:rPr lang="hu-HU" sz="2000" dirty="0" smtClean="0">
                <a:hlinkClick r:id="rId2"/>
              </a:rPr>
              <a:t> API</a:t>
            </a:r>
            <a:endParaRPr lang="hu-HU" sz="2000" dirty="0" smtClean="0"/>
          </a:p>
          <a:p>
            <a:pPr lvl="1"/>
            <a:r>
              <a:rPr lang="hu-HU" sz="2400" dirty="0" err="1" smtClean="0"/>
              <a:t>Lockstep</a:t>
            </a:r>
            <a:r>
              <a:rPr lang="hu-HU" sz="2400" dirty="0" smtClean="0"/>
              <a:t> (pl. </a:t>
            </a:r>
            <a:r>
              <a:rPr lang="hu-HU" sz="2400" dirty="0" err="1" smtClean="0"/>
              <a:t>Stratus</a:t>
            </a:r>
            <a:r>
              <a:rPr lang="hu-HU" sz="2400" dirty="0" smtClean="0"/>
              <a:t> </a:t>
            </a:r>
            <a:r>
              <a:rPr lang="hu-HU" sz="2400" dirty="0" err="1" smtClean="0"/>
              <a:t>ftServer</a:t>
            </a:r>
            <a:r>
              <a:rPr lang="hu-HU" sz="2400" dirty="0" smtClean="0"/>
              <a:t>)</a:t>
            </a:r>
          </a:p>
          <a:p>
            <a:pPr lvl="2"/>
            <a:endParaRPr lang="hu-HU" sz="2000" dirty="0" smtClean="0"/>
          </a:p>
          <a:p>
            <a:pPr lvl="2"/>
            <a:endParaRPr lang="hu-HU" sz="2000" dirty="0" smtClean="0"/>
          </a:p>
          <a:p>
            <a:pPr lvl="2"/>
            <a:endParaRPr lang="hu-HU" sz="2000" dirty="0" smtClean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789040"/>
            <a:ext cx="5212202" cy="2511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176117"/>
            <a:ext cx="3121659" cy="1485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592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hibák kezelése – virtualizáció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Többszörözött futtatás több </a:t>
            </a:r>
            <a:r>
              <a:rPr lang="hu-HU" dirty="0" err="1" smtClean="0"/>
              <a:t>hoszton</a:t>
            </a:r>
            <a:r>
              <a:rPr lang="hu-HU" dirty="0" smtClean="0"/>
              <a:t> (</a:t>
            </a:r>
            <a:r>
              <a:rPr lang="hu-HU" dirty="0" err="1" smtClean="0"/>
              <a:t>lockstep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Azonos </a:t>
            </a:r>
            <a:r>
              <a:rPr lang="hu-HU" dirty="0" smtClean="0"/>
              <a:t>VM </a:t>
            </a:r>
            <a:r>
              <a:rPr lang="hu-HU" dirty="0" smtClean="0"/>
              <a:t>több példánya több </a:t>
            </a:r>
            <a:r>
              <a:rPr lang="hu-HU" dirty="0" err="1" smtClean="0"/>
              <a:t>hoszton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/>
              <a:t>Több példány = azonos memóriatartalom és CPU állapot!</a:t>
            </a:r>
          </a:p>
          <a:p>
            <a:pPr lvl="1"/>
            <a:r>
              <a:rPr lang="hu-HU" dirty="0" smtClean="0"/>
              <a:t>Egy példány „elsődleges”, ez kommunikál a hálózaton</a:t>
            </a:r>
          </a:p>
          <a:p>
            <a:pPr lvl="1"/>
            <a:r>
              <a:rPr lang="hu-HU" dirty="0" smtClean="0"/>
              <a:t>A többi példány „tartalék”, ezek kívülről nem megfigyelhető módon (kis késletetéssel) követik az első állapotát</a:t>
            </a:r>
          </a:p>
          <a:p>
            <a:pPr lvl="1"/>
            <a:r>
              <a:rPr lang="hu-HU" dirty="0" smtClean="0"/>
              <a:t>Előny: külső megfigyelők nem veszik észre a váltást</a:t>
            </a:r>
          </a:p>
          <a:p>
            <a:pPr lvl="1"/>
            <a:r>
              <a:rPr lang="hu-HU" dirty="0" smtClean="0"/>
              <a:t>Hátrány: </a:t>
            </a:r>
            <a:r>
              <a:rPr lang="hu-HU" dirty="0" smtClean="0"/>
              <a:t>teljesítményvesztés, költséges (</a:t>
            </a:r>
            <a:r>
              <a:rPr lang="hu-HU" dirty="0" smtClean="0"/>
              <a:t>több példány)</a:t>
            </a:r>
            <a:endParaRPr lang="hu-HU" dirty="0" smtClean="0"/>
          </a:p>
          <a:p>
            <a:pPr lvl="1"/>
            <a:r>
              <a:rPr lang="hu-HU" dirty="0" smtClean="0"/>
              <a:t>Nem véd: </a:t>
            </a:r>
            <a:r>
              <a:rPr lang="hu-HU" dirty="0" smtClean="0"/>
              <a:t>VM </a:t>
            </a:r>
            <a:r>
              <a:rPr lang="hu-HU" dirty="0" smtClean="0"/>
              <a:t>szoftverhibája ellen – minden példány egyformán bele fog futni ugyanabba a hibába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640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Többszörözött </a:t>
            </a:r>
            <a:r>
              <a:rPr lang="hu-HU" dirty="0" smtClean="0"/>
              <a:t>futtatás megvalósítása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3291848"/>
          </a:xfrm>
        </p:spPr>
        <p:txBody>
          <a:bodyPr>
            <a:normAutofit fontScale="77500" lnSpcReduction="20000"/>
          </a:bodyPr>
          <a:lstStyle/>
          <a:p>
            <a:r>
              <a:rPr lang="hu-HU" dirty="0"/>
              <a:t>Megvalósítás (</a:t>
            </a:r>
            <a:r>
              <a:rPr lang="hu-HU" dirty="0" err="1"/>
              <a:t>VMware</a:t>
            </a:r>
            <a:r>
              <a:rPr lang="hu-HU" dirty="0"/>
              <a:t> FT, </a:t>
            </a:r>
            <a:r>
              <a:rPr lang="hu-HU" dirty="0" err="1"/>
              <a:t>Xen</a:t>
            </a:r>
            <a:r>
              <a:rPr lang="hu-HU" dirty="0"/>
              <a:t> Remus)</a:t>
            </a:r>
          </a:p>
          <a:p>
            <a:r>
              <a:rPr lang="hu-HU" dirty="0" smtClean="0"/>
              <a:t>Van </a:t>
            </a:r>
            <a:r>
              <a:rPr lang="hu-HU" dirty="0" smtClean="0"/>
              <a:t>egy elsődleges és egy tartalék </a:t>
            </a:r>
            <a:r>
              <a:rPr lang="hu-HU" dirty="0" smtClean="0"/>
              <a:t>VM példány</a:t>
            </a:r>
            <a:endParaRPr lang="hu-HU" dirty="0" smtClean="0"/>
          </a:p>
          <a:p>
            <a:pPr lvl="1"/>
            <a:r>
              <a:rPr lang="hu-HU" dirty="0" smtClean="0"/>
              <a:t>A tartalék kicsit lemaradva követi az elsődlegest</a:t>
            </a:r>
          </a:p>
          <a:p>
            <a:pPr lvl="1"/>
            <a:r>
              <a:rPr lang="hu-HU" dirty="0" smtClean="0"/>
              <a:t>Az elsődlegesnél rögzít minden eseményt időbélyeggel és teljes CPU állapot mentéssel (lásd: </a:t>
            </a:r>
            <a:r>
              <a:rPr lang="hu-HU" dirty="0" err="1" smtClean="0"/>
              <a:t>Record</a:t>
            </a:r>
            <a:r>
              <a:rPr lang="hu-HU" dirty="0" smtClean="0"/>
              <a:t>/</a:t>
            </a:r>
            <a:r>
              <a:rPr lang="hu-HU" dirty="0" err="1" smtClean="0"/>
              <a:t>Replay</a:t>
            </a:r>
            <a:r>
              <a:rPr lang="hu-HU" dirty="0" smtClean="0"/>
              <a:t>)</a:t>
            </a:r>
            <a:endParaRPr lang="hu-HU" dirty="0" smtClean="0"/>
          </a:p>
          <a:p>
            <a:pPr lvl="1"/>
            <a:r>
              <a:rPr lang="hu-HU" dirty="0" smtClean="0"/>
              <a:t>Továbbítja a tartalék felé, ahol időhelyesen, CPU állapotot mindig beállítva visszajátssza</a:t>
            </a:r>
          </a:p>
          <a:p>
            <a:pPr lvl="1"/>
            <a:r>
              <a:rPr lang="hu-HU" dirty="0" smtClean="0"/>
              <a:t>Kimenő hálózati forgalmat (vagy bármi kívülről megfigyelhető </a:t>
            </a:r>
            <a:r>
              <a:rPr lang="hu-HU" dirty="0" smtClean="0"/>
              <a:t>állapotváltozást</a:t>
            </a:r>
            <a:r>
              <a:rPr lang="hu-HU" dirty="0" smtClean="0"/>
              <a:t>) visszatart az elsődlegesen, amíg a tartalék nem jelez vissza, hogy odaért – Miért kell ez</a:t>
            </a:r>
            <a:r>
              <a:rPr lang="hu-HU" dirty="0" smtClean="0"/>
              <a:t>?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48" y="5143512"/>
            <a:ext cx="3000396" cy="78581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Host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714348" y="4286256"/>
            <a:ext cx="1500198" cy="78581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Guest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2285984" y="4286256"/>
            <a:ext cx="1428760" cy="78581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FT </a:t>
            </a:r>
            <a:r>
              <a:rPr lang="hu-HU" sz="2400" dirty="0" err="1" smtClean="0">
                <a:solidFill>
                  <a:schemeClr val="bg1"/>
                </a:solidFill>
              </a:rPr>
              <a:t>agent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5429256" y="5143512"/>
            <a:ext cx="3000396" cy="78581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Host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6929454" y="4286256"/>
            <a:ext cx="1500198" cy="78581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Guest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5429256" y="4286256"/>
            <a:ext cx="1428760" cy="78581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FT </a:t>
            </a:r>
            <a:r>
              <a:rPr lang="hu-HU" sz="2400" dirty="0" err="1" smtClean="0">
                <a:solidFill>
                  <a:schemeClr val="bg1"/>
                </a:solidFill>
              </a:rPr>
              <a:t>agent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0" name="Jobbra nyíl 9"/>
          <p:cNvSpPr/>
          <p:nvPr/>
        </p:nvSpPr>
        <p:spPr>
          <a:xfrm>
            <a:off x="3929058" y="4429132"/>
            <a:ext cx="1357322" cy="285752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1" name="Jobbra nyíl 10"/>
          <p:cNvSpPr/>
          <p:nvPr/>
        </p:nvSpPr>
        <p:spPr>
          <a:xfrm flipH="1">
            <a:off x="3929058" y="4786322"/>
            <a:ext cx="1357322" cy="285752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2" name="Lekerekített téglalap feliratnak 11"/>
          <p:cNvSpPr/>
          <p:nvPr/>
        </p:nvSpPr>
        <p:spPr>
          <a:xfrm>
            <a:off x="1654863" y="3286124"/>
            <a:ext cx="2857520" cy="571504"/>
          </a:xfrm>
          <a:prstGeom prst="wedgeRoundRectCallout">
            <a:avLst>
              <a:gd name="adj1" fmla="val -55392"/>
              <a:gd name="adj2" fmla="val 13503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Elsődleges</a:t>
            </a:r>
          </a:p>
        </p:txBody>
      </p:sp>
      <p:sp>
        <p:nvSpPr>
          <p:cNvPr id="15" name="Lekerekített téglalap feliratnak 14"/>
          <p:cNvSpPr/>
          <p:nvPr/>
        </p:nvSpPr>
        <p:spPr>
          <a:xfrm>
            <a:off x="4857752" y="3286124"/>
            <a:ext cx="2857520" cy="571504"/>
          </a:xfrm>
          <a:prstGeom prst="wedgeRoundRectCallout">
            <a:avLst>
              <a:gd name="adj1" fmla="val 43452"/>
              <a:gd name="adj2" fmla="val 136811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Tartalék</a:t>
            </a:r>
          </a:p>
        </p:txBody>
      </p:sp>
      <p:sp>
        <p:nvSpPr>
          <p:cNvPr id="17" name="Balra nyíl 16"/>
          <p:cNvSpPr/>
          <p:nvPr/>
        </p:nvSpPr>
        <p:spPr>
          <a:xfrm>
            <a:off x="285720" y="4500570"/>
            <a:ext cx="428628" cy="357190"/>
          </a:xfrm>
          <a:prstGeom prst="lef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142844" y="4286256"/>
            <a:ext cx="142876" cy="78581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785786" y="6072206"/>
            <a:ext cx="7453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További részletek: Szolgáltatásbiztonságra tervezés (VIMIM146), </a:t>
            </a:r>
            <a:r>
              <a:rPr lang="hu-HU" dirty="0" err="1" smtClean="0"/>
              <a:t>MSc</a:t>
            </a:r>
            <a:r>
              <a:rPr lang="hu-HU" dirty="0" smtClean="0"/>
              <a:t> szakirány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2" grpId="1" animBg="1"/>
      <p:bldP spid="15" grpId="0" animBg="1"/>
      <p:bldP spid="15" grpId="1" animBg="1"/>
      <p:bldP spid="17" grpId="0" animBg="1"/>
      <p:bldP spid="18" grpId="0" animBg="1"/>
      <p:bldP spid="18" grpId="1" animBg="1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Technikák összefoglalása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107504" y="5561076"/>
            <a:ext cx="2880320" cy="71438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HW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107504" y="3857628"/>
            <a:ext cx="2880320" cy="71438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107504" y="2571744"/>
            <a:ext cx="2880320" cy="642942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Alkalmazás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3346724" y="5445224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HW alkatrész meghibásodik</a:t>
            </a:r>
          </a:p>
          <a:p>
            <a:pPr>
              <a:buFontTx/>
              <a:buChar char="-"/>
            </a:pPr>
            <a:r>
              <a:rPr lang="hu-HU" dirty="0" smtClean="0"/>
              <a:t>Hálózat kiesés</a:t>
            </a:r>
          </a:p>
          <a:p>
            <a:pPr>
              <a:buFontTx/>
              <a:buChar char="-"/>
            </a:pPr>
            <a:r>
              <a:rPr lang="hu-HU" dirty="0" smtClean="0"/>
              <a:t>Tápellátás megszűnik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346724" y="3925677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OS hiba</a:t>
            </a:r>
            <a:endParaRPr lang="hu-HU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107504" y="1357298"/>
            <a:ext cx="2847260" cy="642942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Környezet / emberek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3346724" y="2492896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Alkalmazás leáll</a:t>
            </a:r>
          </a:p>
          <a:p>
            <a:pPr>
              <a:buFontTx/>
              <a:buChar char="-"/>
            </a:pPr>
            <a:r>
              <a:rPr lang="hu-HU" dirty="0" smtClean="0"/>
              <a:t>Adatok inkonzisztenssé válnak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3346724" y="1353909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Hibás üzemeltetői tevékenység</a:t>
            </a:r>
          </a:p>
          <a:p>
            <a:pPr>
              <a:buFontTx/>
              <a:buChar char="-"/>
            </a:pPr>
            <a:r>
              <a:rPr lang="hu-HU" dirty="0" smtClean="0"/>
              <a:t>Támadás</a:t>
            </a:r>
          </a:p>
          <a:p>
            <a:pPr>
              <a:buFontTx/>
              <a:buChar char="-"/>
            </a:pPr>
            <a:r>
              <a:rPr lang="hu-HU" dirty="0" smtClean="0"/>
              <a:t>Elemi kár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3779912" y="8367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Nem tervezett</a:t>
            </a:r>
            <a:endParaRPr lang="hu-HU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6804248" y="8274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Tervezett</a:t>
            </a:r>
            <a:endParaRPr lang="hu-HU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948264" y="3801814"/>
            <a:ext cx="1936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- OS frissítés miatt </a:t>
            </a:r>
            <a:br>
              <a:rPr lang="hu-HU" dirty="0" smtClean="0"/>
            </a:br>
            <a:r>
              <a:rPr lang="hu-HU" dirty="0" smtClean="0"/>
              <a:t>újraindítás kell</a:t>
            </a:r>
          </a:p>
          <a:p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6948264" y="550445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-HW-t</a:t>
            </a:r>
            <a:r>
              <a:rPr lang="hu-HU" dirty="0" smtClean="0"/>
              <a:t> karban kell tartani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6948264" y="2492896"/>
            <a:ext cx="13935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- Alkalmazás </a:t>
            </a:r>
            <a:br>
              <a:rPr lang="hu-HU" dirty="0" smtClean="0"/>
            </a:br>
            <a:r>
              <a:rPr lang="hu-HU" dirty="0" smtClean="0"/>
              <a:t>verzióváltás</a:t>
            </a:r>
          </a:p>
          <a:p>
            <a:endParaRPr lang="hu-HU" dirty="0"/>
          </a:p>
        </p:txBody>
      </p:sp>
      <p:sp>
        <p:nvSpPr>
          <p:cNvPr id="18" name="Lekerekített téglalap 17"/>
          <p:cNvSpPr/>
          <p:nvPr/>
        </p:nvSpPr>
        <p:spPr>
          <a:xfrm>
            <a:off x="6588224" y="5504458"/>
            <a:ext cx="2016224" cy="792088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Live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migration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9" name="Lekerekített téglalap 18"/>
          <p:cNvSpPr/>
          <p:nvPr/>
        </p:nvSpPr>
        <p:spPr>
          <a:xfrm>
            <a:off x="3347864" y="5504458"/>
            <a:ext cx="2736304" cy="792088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err="1" smtClean="0">
                <a:solidFill>
                  <a:schemeClr val="bg1"/>
                </a:solidFill>
              </a:rPr>
              <a:t>Host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clustering</a:t>
            </a:r>
            <a:endParaRPr lang="hu-HU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FT (</a:t>
            </a:r>
            <a:r>
              <a:rPr lang="hu-HU" sz="2400" dirty="0" err="1" smtClean="0">
                <a:solidFill>
                  <a:schemeClr val="bg1"/>
                </a:solidFill>
              </a:rPr>
              <a:t>lockstepping</a:t>
            </a:r>
            <a:r>
              <a:rPr lang="hu-HU" sz="24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0" name="Lekerekített téglalap 19"/>
          <p:cNvSpPr/>
          <p:nvPr/>
        </p:nvSpPr>
        <p:spPr>
          <a:xfrm>
            <a:off x="611560" y="4437112"/>
            <a:ext cx="7632848" cy="864096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Eddig képesek a </a:t>
            </a:r>
            <a:r>
              <a:rPr lang="hu-HU" sz="2400" dirty="0" err="1" smtClean="0">
                <a:solidFill>
                  <a:schemeClr val="bg1"/>
                </a:solidFill>
              </a:rPr>
              <a:t>virtualizációs</a:t>
            </a:r>
            <a:r>
              <a:rPr lang="hu-HU" sz="2400" dirty="0" smtClean="0">
                <a:solidFill>
                  <a:schemeClr val="bg1"/>
                </a:solidFill>
              </a:rPr>
              <a:t> rendszer szintű megoldások kezelni a meghibásodásokat! </a:t>
            </a:r>
          </a:p>
        </p:txBody>
      </p:sp>
      <p:sp>
        <p:nvSpPr>
          <p:cNvPr id="21" name="Lekerekített téglalap 20"/>
          <p:cNvSpPr/>
          <p:nvPr/>
        </p:nvSpPr>
        <p:spPr>
          <a:xfrm>
            <a:off x="4932040" y="3212976"/>
            <a:ext cx="2952328" cy="936104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err="1" smtClean="0">
                <a:solidFill>
                  <a:schemeClr val="bg1"/>
                </a:solidFill>
              </a:rPr>
              <a:t>guest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clustering</a:t>
            </a:r>
            <a:endParaRPr lang="hu-HU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2400" dirty="0" err="1" smtClean="0">
                <a:solidFill>
                  <a:schemeClr val="bg1"/>
                </a:solidFill>
              </a:rPr>
              <a:t>load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balance</a:t>
            </a:r>
            <a:r>
              <a:rPr lang="hu-HU" sz="2400" dirty="0" smtClean="0">
                <a:solidFill>
                  <a:schemeClr val="bg1"/>
                </a:solidFill>
              </a:rPr>
              <a:t> fürt…</a:t>
            </a:r>
          </a:p>
        </p:txBody>
      </p:sp>
      <p:sp>
        <p:nvSpPr>
          <p:cNvPr id="22" name="Lekerekített téglalap 21"/>
          <p:cNvSpPr/>
          <p:nvPr/>
        </p:nvSpPr>
        <p:spPr>
          <a:xfrm>
            <a:off x="3923928" y="2276872"/>
            <a:ext cx="2124236" cy="936104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err="1" smtClean="0">
                <a:solidFill>
                  <a:schemeClr val="bg1"/>
                </a:solidFill>
              </a:rPr>
              <a:t>checkpointing</a:t>
            </a:r>
            <a:endParaRPr lang="hu-HU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2400" dirty="0" err="1" smtClean="0">
                <a:solidFill>
                  <a:schemeClr val="bg1"/>
                </a:solidFill>
              </a:rPr>
              <a:t>replikáció</a:t>
            </a:r>
            <a:r>
              <a:rPr lang="hu-HU" sz="2400" dirty="0" smtClean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3" name="Lekerekített téglalap 22"/>
          <p:cNvSpPr/>
          <p:nvPr/>
        </p:nvSpPr>
        <p:spPr>
          <a:xfrm>
            <a:off x="4932040" y="1268760"/>
            <a:ext cx="2520280" cy="936104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mentés</a:t>
            </a: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több telephely…</a:t>
            </a:r>
          </a:p>
        </p:txBody>
      </p:sp>
    </p:spTree>
    <p:extLst>
      <p:ext uri="{BB962C8B-B14F-4D97-AF65-F5344CB8AC3E}">
        <p14:creationId xmlns:p14="http://schemas.microsoft.com/office/powerpoint/2010/main" val="165699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Központi menedzsment – alap infrastruktúra</a:t>
            </a:r>
          </a:p>
          <a:p>
            <a:pPr lvl="1"/>
            <a:r>
              <a:rPr lang="hu-HU" dirty="0" smtClean="0"/>
              <a:t>Menedzsment szerver</a:t>
            </a:r>
          </a:p>
          <a:p>
            <a:pPr lvl="1"/>
            <a:r>
              <a:rPr lang="hu-HU" dirty="0" smtClean="0"/>
              <a:t>Hozzáférés-kezelés</a:t>
            </a:r>
          </a:p>
          <a:p>
            <a:pPr lvl="1"/>
            <a:r>
              <a:rPr lang="hu-HU" dirty="0" smtClean="0"/>
              <a:t>Közös hálózat, tárhely</a:t>
            </a:r>
          </a:p>
          <a:p>
            <a:r>
              <a:rPr lang="hu-HU" dirty="0" smtClean="0"/>
              <a:t>Erőforrás-gazdálkodás</a:t>
            </a:r>
          </a:p>
          <a:p>
            <a:pPr lvl="1"/>
            <a:r>
              <a:rPr lang="hu-HU" dirty="0" smtClean="0"/>
              <a:t>Allokációs problémák</a:t>
            </a:r>
          </a:p>
          <a:p>
            <a:pPr lvl="1"/>
            <a:r>
              <a:rPr lang="hu-HU" dirty="0" smtClean="0"/>
              <a:t>Terheléselosztás fizikai gépek </a:t>
            </a:r>
            <a:r>
              <a:rPr lang="hu-HU" dirty="0"/>
              <a:t>között</a:t>
            </a:r>
          </a:p>
          <a:p>
            <a:r>
              <a:rPr lang="hu-HU" dirty="0" smtClean="0"/>
              <a:t>Hibatűrés</a:t>
            </a:r>
          </a:p>
          <a:p>
            <a:pPr lvl="1"/>
            <a:r>
              <a:rPr lang="hu-HU" dirty="0"/>
              <a:t>Különféle hibamódok</a:t>
            </a:r>
          </a:p>
          <a:p>
            <a:pPr lvl="1"/>
            <a:r>
              <a:rPr lang="hu-HU" dirty="0"/>
              <a:t>Védekezési lehetőségek a meghibásodások </a:t>
            </a:r>
            <a:r>
              <a:rPr lang="hu-HU" dirty="0" smtClean="0"/>
              <a:t>ellen</a:t>
            </a:r>
          </a:p>
          <a:p>
            <a:r>
              <a:rPr lang="hu-HU" b="1" dirty="0"/>
              <a:t>Virtuális gépek </a:t>
            </a:r>
            <a:r>
              <a:rPr lang="hu-HU" b="1" dirty="0" smtClean="0"/>
              <a:t>életciklusa</a:t>
            </a:r>
          </a:p>
          <a:p>
            <a:pPr lvl="1"/>
            <a:r>
              <a:rPr lang="hu-HU" dirty="0" smtClean="0"/>
              <a:t>Sablonok</a:t>
            </a:r>
          </a:p>
          <a:p>
            <a:pPr lvl="1"/>
            <a:r>
              <a:rPr lang="hu-HU" dirty="0"/>
              <a:t>Automatikus életciklus kezelés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285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Virtuális gépek életciklusa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Életciklus - a virtuális gép létének állapotai a létrehozástól az üzemeltetésen keresztül a visszavonásig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Ellipszis 3"/>
          <p:cNvSpPr/>
          <p:nvPr/>
        </p:nvSpPr>
        <p:spPr>
          <a:xfrm>
            <a:off x="642910" y="2500306"/>
            <a:ext cx="2071702" cy="1143008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Létrehozás</a:t>
            </a:r>
          </a:p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(</a:t>
            </a:r>
            <a:r>
              <a:rPr lang="hu-HU" sz="2000" dirty="0" err="1" smtClean="0">
                <a:solidFill>
                  <a:schemeClr val="bg1"/>
                </a:solidFill>
              </a:rPr>
              <a:t>creation</a:t>
            </a:r>
            <a:r>
              <a:rPr lang="hu-HU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Ellipszis 4"/>
          <p:cNvSpPr/>
          <p:nvPr/>
        </p:nvSpPr>
        <p:spPr>
          <a:xfrm>
            <a:off x="3286116" y="2500306"/>
            <a:ext cx="2428892" cy="1214446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Üzembeállítás</a:t>
            </a:r>
          </a:p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(</a:t>
            </a:r>
            <a:r>
              <a:rPr lang="hu-HU" sz="2000" dirty="0" err="1" smtClean="0">
                <a:solidFill>
                  <a:schemeClr val="bg1"/>
                </a:solidFill>
              </a:rPr>
              <a:t>deployment</a:t>
            </a:r>
            <a:r>
              <a:rPr lang="hu-HU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Ellipszis 5"/>
          <p:cNvSpPr/>
          <p:nvPr/>
        </p:nvSpPr>
        <p:spPr>
          <a:xfrm>
            <a:off x="3357554" y="4000504"/>
            <a:ext cx="2286016" cy="1143008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Üzemeltetés</a:t>
            </a:r>
          </a:p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(</a:t>
            </a:r>
            <a:r>
              <a:rPr lang="hu-HU" sz="2000" dirty="0" err="1" smtClean="0">
                <a:solidFill>
                  <a:schemeClr val="bg1"/>
                </a:solidFill>
              </a:rPr>
              <a:t>operation</a:t>
            </a:r>
            <a:r>
              <a:rPr lang="hu-HU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" name="Ellipszis 6"/>
          <p:cNvSpPr/>
          <p:nvPr/>
        </p:nvSpPr>
        <p:spPr>
          <a:xfrm>
            <a:off x="6072198" y="4000504"/>
            <a:ext cx="2286016" cy="1143008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Üzemen kívül helyezés</a:t>
            </a:r>
          </a:p>
        </p:txBody>
      </p:sp>
      <p:sp>
        <p:nvSpPr>
          <p:cNvPr id="8" name="Ellipszis 7"/>
          <p:cNvSpPr/>
          <p:nvPr/>
        </p:nvSpPr>
        <p:spPr>
          <a:xfrm>
            <a:off x="6072198" y="5286388"/>
            <a:ext cx="2357454" cy="1071570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Visszavonás</a:t>
            </a:r>
          </a:p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(</a:t>
            </a:r>
            <a:r>
              <a:rPr lang="hu-HU" sz="2000" dirty="0" err="1" smtClean="0">
                <a:solidFill>
                  <a:schemeClr val="bg1"/>
                </a:solidFill>
              </a:rPr>
              <a:t>retirement</a:t>
            </a:r>
            <a:r>
              <a:rPr lang="hu-HU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9" name="Jobbra nyíl 8"/>
          <p:cNvSpPr/>
          <p:nvPr/>
        </p:nvSpPr>
        <p:spPr>
          <a:xfrm>
            <a:off x="2786050" y="2857496"/>
            <a:ext cx="500066" cy="428628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1" name="Lefelé nyíl 10"/>
          <p:cNvSpPr/>
          <p:nvPr/>
        </p:nvSpPr>
        <p:spPr>
          <a:xfrm>
            <a:off x="4214810" y="3714752"/>
            <a:ext cx="571504" cy="428628"/>
          </a:xfrm>
          <a:prstGeom prst="down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2" name="Jobbra nyíl 11"/>
          <p:cNvSpPr/>
          <p:nvPr/>
        </p:nvSpPr>
        <p:spPr>
          <a:xfrm>
            <a:off x="5643570" y="4071942"/>
            <a:ext cx="500066" cy="428628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3" name="Jobbra nyíl 12"/>
          <p:cNvSpPr/>
          <p:nvPr/>
        </p:nvSpPr>
        <p:spPr>
          <a:xfrm rot="10800000">
            <a:off x="5572132" y="4572008"/>
            <a:ext cx="500066" cy="428628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4" name="Lefelé nyíl 13"/>
          <p:cNvSpPr/>
          <p:nvPr/>
        </p:nvSpPr>
        <p:spPr>
          <a:xfrm>
            <a:off x="6929454" y="5072074"/>
            <a:ext cx="571504" cy="428628"/>
          </a:xfrm>
          <a:prstGeom prst="down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714348" y="4286256"/>
            <a:ext cx="2286016" cy="1500198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 a különbség a létrehozás és üzembeállítás között?</a:t>
            </a:r>
          </a:p>
        </p:txBody>
      </p:sp>
      <p:sp>
        <p:nvSpPr>
          <p:cNvPr id="16" name="Téglalap 15"/>
          <p:cNvSpPr/>
          <p:nvPr/>
        </p:nvSpPr>
        <p:spPr>
          <a:xfrm>
            <a:off x="6143636" y="2143116"/>
            <a:ext cx="2714644" cy="1500198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 a különbség az üzemen kívül helyezés és visszavonás között?</a:t>
            </a:r>
          </a:p>
        </p:txBody>
      </p:sp>
    </p:spTree>
    <p:extLst>
      <p:ext uri="{BB962C8B-B14F-4D97-AF65-F5344CB8AC3E}">
        <p14:creationId xmlns:p14="http://schemas.microsoft.com/office/powerpoint/2010/main" val="320928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Virtuális gépek üzembeállítása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Motivációs példa</a:t>
            </a:r>
            <a:endParaRPr lang="hu-HU" dirty="0"/>
          </a:p>
        </p:txBody>
      </p:sp>
      <p:pic>
        <p:nvPicPr>
          <p:cNvPr id="6" name="Picture 2" descr="C:\Documents and Settings\xmi\Local Settings\Temporary Internet Files\Content.IE5\WD6BG5EB\MCj0433933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2928934"/>
            <a:ext cx="1714500" cy="1714500"/>
          </a:xfrm>
          <a:prstGeom prst="rect">
            <a:avLst/>
          </a:prstGeom>
          <a:noFill/>
        </p:spPr>
      </p:pic>
      <p:pic>
        <p:nvPicPr>
          <p:cNvPr id="7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357290" y="2928934"/>
            <a:ext cx="1393194" cy="1558636"/>
          </a:xfrm>
          <a:prstGeom prst="rect">
            <a:avLst/>
          </a:prstGeom>
          <a:noFill/>
        </p:spPr>
      </p:pic>
      <p:sp>
        <p:nvSpPr>
          <p:cNvPr id="8" name="Lekerekített téglalap feliratnak 7"/>
          <p:cNvSpPr/>
          <p:nvPr/>
        </p:nvSpPr>
        <p:spPr>
          <a:xfrm>
            <a:off x="4929190" y="1214422"/>
            <a:ext cx="3786214" cy="1643074"/>
          </a:xfrm>
          <a:prstGeom prst="wedgeRoundRectCallout">
            <a:avLst>
              <a:gd name="adj1" fmla="val -6278"/>
              <a:gd name="adj2" fmla="val 9053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Kéne egy virtuális gép nekem Win2008 </a:t>
            </a:r>
            <a:r>
              <a:rPr lang="hu-HU" sz="2400" dirty="0" smtClean="0">
                <a:solidFill>
                  <a:schemeClr val="bg1"/>
                </a:solidFill>
              </a:rPr>
              <a:t>Serverrel</a:t>
            </a:r>
            <a:r>
              <a:rPr lang="hu-HU" sz="2400" dirty="0" smtClean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9" name="Lekerekített téglalap feliratnak 8"/>
          <p:cNvSpPr/>
          <p:nvPr/>
        </p:nvSpPr>
        <p:spPr>
          <a:xfrm>
            <a:off x="428596" y="1428736"/>
            <a:ext cx="3429024" cy="1571636"/>
          </a:xfrm>
          <a:prstGeom prst="wedgeRoundRectCallout">
            <a:avLst>
              <a:gd name="adj1" fmla="val 5833"/>
              <a:gd name="adj2" fmla="val 78791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Tessék itt a gép, telepítsd bele a </a:t>
            </a:r>
            <a:r>
              <a:rPr lang="hu-HU" sz="2400" dirty="0" smtClean="0">
                <a:solidFill>
                  <a:schemeClr val="bg1"/>
                </a:solidFill>
              </a:rPr>
              <a:t>Windowst</a:t>
            </a:r>
            <a:r>
              <a:rPr lang="hu-HU" sz="2400" dirty="0" smtClean="0">
                <a:solidFill>
                  <a:schemeClr val="bg1"/>
                </a:solidFill>
              </a:rPr>
              <a:t>! Persze aztán állítsd ám be JÓL!</a:t>
            </a:r>
          </a:p>
        </p:txBody>
      </p:sp>
      <p:sp>
        <p:nvSpPr>
          <p:cNvPr id="10" name="Lekerekített téglalap feliratnak 9"/>
          <p:cNvSpPr/>
          <p:nvPr/>
        </p:nvSpPr>
        <p:spPr>
          <a:xfrm>
            <a:off x="2714612" y="4143380"/>
            <a:ext cx="3786214" cy="1571636"/>
          </a:xfrm>
          <a:prstGeom prst="wedgeRoundRectCallout">
            <a:avLst>
              <a:gd name="adj1" fmla="val 52586"/>
              <a:gd name="adj2" fmla="val -7946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De miért Én telepítsem?</a:t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smtClean="0">
                <a:solidFill>
                  <a:schemeClr val="bg1"/>
                </a:solidFill>
              </a:rPr>
              <a:t>Nem értek hozzá, hogy kell JÓL beállítani. Meg nem is érek rá, nekem most kéne!</a:t>
            </a:r>
          </a:p>
        </p:txBody>
      </p:sp>
    </p:spTree>
    <p:extLst>
      <p:ext uri="{BB962C8B-B14F-4D97-AF65-F5344CB8AC3E}">
        <p14:creationId xmlns:p14="http://schemas.microsoft.com/office/powerpoint/2010/main" val="52069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Virtuális gépek üzembeállítása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Megoldás:</a:t>
            </a:r>
          </a:p>
          <a:p>
            <a:pPr lvl="1"/>
            <a:r>
              <a:rPr lang="hu-HU" dirty="0" smtClean="0"/>
              <a:t>Készítsünk alap virtuális gépeket alap OS telepítéssel és azt másoljuk le, amikor kell</a:t>
            </a:r>
          </a:p>
          <a:p>
            <a:pPr lvl="1"/>
            <a:r>
              <a:rPr lang="hu-HU" dirty="0" smtClean="0"/>
              <a:t>Mi ezzel a baj?</a:t>
            </a:r>
          </a:p>
          <a:p>
            <a:pPr lvl="2"/>
            <a:r>
              <a:rPr lang="hu-HU" dirty="0" err="1" smtClean="0"/>
              <a:t>Testreszabás</a:t>
            </a:r>
            <a:r>
              <a:rPr lang="hu-HU" dirty="0" smtClean="0"/>
              <a:t> (IP cím, </a:t>
            </a:r>
            <a:r>
              <a:rPr lang="hu-HU" dirty="0" smtClean="0"/>
              <a:t>gépnév, </a:t>
            </a:r>
            <a:r>
              <a:rPr lang="hu-HU" dirty="0" smtClean="0"/>
              <a:t>UUID, SID stb.)</a:t>
            </a:r>
          </a:p>
          <a:p>
            <a:pPr lvl="2"/>
            <a:r>
              <a:rPr lang="hu-HU" dirty="0" err="1" smtClean="0"/>
              <a:t>Licensz</a:t>
            </a:r>
            <a:r>
              <a:rPr lang="hu-HU" dirty="0" smtClean="0"/>
              <a:t> kérdések</a:t>
            </a:r>
            <a:endParaRPr lang="hu-HU" dirty="0" smtClean="0"/>
          </a:p>
          <a:p>
            <a:pPr lvl="2"/>
            <a:r>
              <a:rPr lang="hu-HU" dirty="0" smtClean="0"/>
              <a:t>Túl sok manuális lépés </a:t>
            </a:r>
          </a:p>
          <a:p>
            <a:pPr lvl="1"/>
            <a:r>
              <a:rPr lang="hu-HU" dirty="0" smtClean="0"/>
              <a:t>Vezessük be a „</a:t>
            </a:r>
            <a:r>
              <a:rPr lang="hu-HU" b="1" dirty="0" smtClean="0"/>
              <a:t>sablon</a:t>
            </a:r>
            <a:r>
              <a:rPr lang="hu-HU" dirty="0" smtClean="0"/>
              <a:t>” (</a:t>
            </a:r>
            <a:r>
              <a:rPr lang="hu-HU" dirty="0" err="1" smtClean="0"/>
              <a:t>template</a:t>
            </a:r>
            <a:r>
              <a:rPr lang="hu-HU" dirty="0" smtClean="0"/>
              <a:t>) fogalmát</a:t>
            </a:r>
          </a:p>
          <a:p>
            <a:pPr lvl="2"/>
            <a:r>
              <a:rPr lang="hu-HU" dirty="0" smtClean="0"/>
              <a:t>Olyan, mint egy sima virtuális gép, csak fel van készítve rá, hogy automatikusan </a:t>
            </a:r>
            <a:r>
              <a:rPr lang="hu-HU" dirty="0" err="1" smtClean="0"/>
              <a:t>üzembeállítható</a:t>
            </a:r>
            <a:r>
              <a:rPr lang="hu-HU" dirty="0" smtClean="0"/>
              <a:t> legyen</a:t>
            </a:r>
          </a:p>
          <a:p>
            <a:pPr lvl="2"/>
            <a:r>
              <a:rPr lang="hu-HU" dirty="0" smtClean="0"/>
              <a:t>Az üzembeállításhoz konfigurálni kell a vendég </a:t>
            </a:r>
            <a:r>
              <a:rPr lang="hu-HU" dirty="0" err="1" smtClean="0"/>
              <a:t>OS-t</a:t>
            </a:r>
            <a:r>
              <a:rPr lang="hu-HU" dirty="0" smtClean="0"/>
              <a:t>. </a:t>
            </a:r>
            <a:br>
              <a:rPr lang="hu-HU" dirty="0" smtClean="0"/>
            </a:br>
            <a:r>
              <a:rPr lang="hu-HU" dirty="0" smtClean="0"/>
              <a:t>Mi kell ehhez?</a:t>
            </a:r>
          </a:p>
          <a:p>
            <a:pPr lvl="3"/>
            <a:r>
              <a:rPr lang="hu-HU" dirty="0" smtClean="0"/>
              <a:t>Operációs rendszer specifikus ágens</a:t>
            </a:r>
            <a:r>
              <a:rPr lang="hu-HU" dirty="0" smtClean="0">
                <a:sym typeface="Wingdings" pitchFamily="2" charset="2"/>
              </a:rPr>
              <a:t> (pl.: </a:t>
            </a:r>
            <a:r>
              <a:rPr lang="hu-HU" dirty="0" err="1" smtClean="0">
                <a:sym typeface="Wingdings" pitchFamily="2" charset="2"/>
              </a:rPr>
              <a:t>VMware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Tools</a:t>
            </a:r>
            <a:r>
              <a:rPr lang="hu-HU" dirty="0" smtClean="0">
                <a:sym typeface="Wingdings" pitchFamily="2" charset="2"/>
              </a:rPr>
              <a:t>)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586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Központi menedzsment motivációs példa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Ipari esettanulmány banki környezetből</a:t>
            </a:r>
          </a:p>
          <a:p>
            <a:pPr lvl="1"/>
            <a:r>
              <a:rPr lang="hu-HU" dirty="0" smtClean="0"/>
              <a:t>80db ESX </a:t>
            </a:r>
            <a:r>
              <a:rPr lang="hu-HU" dirty="0" smtClean="0"/>
              <a:t>gép</a:t>
            </a:r>
            <a:endParaRPr lang="hu-HU" dirty="0" smtClean="0"/>
          </a:p>
          <a:p>
            <a:pPr lvl="1"/>
            <a:r>
              <a:rPr lang="hu-HU" dirty="0" smtClean="0"/>
              <a:t>400 - 1000db közötti virtuális gép</a:t>
            </a:r>
          </a:p>
          <a:p>
            <a:pPr lvl="1"/>
            <a:r>
              <a:rPr lang="hu-HU" dirty="0" smtClean="0"/>
              <a:t>Két fő telephely</a:t>
            </a:r>
          </a:p>
          <a:p>
            <a:pPr lvl="1"/>
            <a:r>
              <a:rPr lang="hu-HU" dirty="0" smtClean="0"/>
              <a:t>Egy üzemeltetési rémálom…</a:t>
            </a:r>
          </a:p>
          <a:p>
            <a:pPr lvl="1"/>
            <a:r>
              <a:rPr lang="hu-HU" dirty="0" smtClean="0"/>
              <a:t>… lenne megfelelő központi menedzsment nélkül</a:t>
            </a:r>
          </a:p>
        </p:txBody>
      </p:sp>
      <p:pic>
        <p:nvPicPr>
          <p:cNvPr id="6" name="Picture 3" descr="C:\Documents and Settings\xmi\Local Settings\Temporary Internet Files\Content.IE5\I92N4HEF\MCj04339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4000504"/>
            <a:ext cx="1714500" cy="1714500"/>
          </a:xfrm>
          <a:prstGeom prst="rect">
            <a:avLst/>
          </a:prstGeom>
          <a:noFill/>
        </p:spPr>
      </p:pic>
      <p:pic>
        <p:nvPicPr>
          <p:cNvPr id="7" name="Picture 3" descr="C:\Documents and Settings\xmi\Local Settings\Temporary Internet Files\Content.IE5\I92N4HEF\MCj04339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3714752"/>
            <a:ext cx="1714500" cy="1714500"/>
          </a:xfrm>
          <a:prstGeom prst="rect">
            <a:avLst/>
          </a:prstGeom>
          <a:noFill/>
        </p:spPr>
      </p:pic>
      <p:pic>
        <p:nvPicPr>
          <p:cNvPr id="8" name="Picture 3" descr="C:\Documents and Settings\xmi\Local Settings\Temporary Internet Files\Content.IE5\I92N4HEF\MCj04339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4714884"/>
            <a:ext cx="1714500" cy="1714500"/>
          </a:xfrm>
          <a:prstGeom prst="rect">
            <a:avLst/>
          </a:prstGeom>
          <a:noFill/>
        </p:spPr>
      </p:pic>
      <p:pic>
        <p:nvPicPr>
          <p:cNvPr id="9" name="Picture 3" descr="C:\Documents and Settings\xmi\Local Settings\Temporary Internet Files\Content.IE5\I92N4HEF\MCj04339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4714884"/>
            <a:ext cx="1714500" cy="1714500"/>
          </a:xfrm>
          <a:prstGeom prst="rect">
            <a:avLst/>
          </a:prstGeom>
          <a:noFill/>
        </p:spPr>
      </p:pic>
      <p:grpSp>
        <p:nvGrpSpPr>
          <p:cNvPr id="10" name="Csoportba foglalás 9"/>
          <p:cNvGrpSpPr/>
          <p:nvPr/>
        </p:nvGrpSpPr>
        <p:grpSpPr>
          <a:xfrm>
            <a:off x="642910" y="4786322"/>
            <a:ext cx="535785" cy="1071570"/>
            <a:chOff x="6429388" y="3929066"/>
            <a:chExt cx="714380" cy="1428760"/>
          </a:xfrm>
        </p:grpSpPr>
        <p:sp>
          <p:nvSpPr>
            <p:cNvPr id="11" name="Lekerekített téglalap 1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Csoportba foglalás 14"/>
          <p:cNvGrpSpPr/>
          <p:nvPr/>
        </p:nvGrpSpPr>
        <p:grpSpPr>
          <a:xfrm>
            <a:off x="1285852" y="4786322"/>
            <a:ext cx="535785" cy="1071570"/>
            <a:chOff x="6429388" y="3929066"/>
            <a:chExt cx="714380" cy="1428760"/>
          </a:xfrm>
        </p:grpSpPr>
        <p:sp>
          <p:nvSpPr>
            <p:cNvPr id="16" name="Lekerekített téglalap 1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7" name="Téglalap 1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19"/>
          <p:cNvGrpSpPr/>
          <p:nvPr/>
        </p:nvGrpSpPr>
        <p:grpSpPr>
          <a:xfrm>
            <a:off x="1928794" y="4786322"/>
            <a:ext cx="535785" cy="1071570"/>
            <a:chOff x="6429388" y="3929066"/>
            <a:chExt cx="714380" cy="1428760"/>
          </a:xfrm>
        </p:grpSpPr>
        <p:sp>
          <p:nvSpPr>
            <p:cNvPr id="21" name="Lekerekített téglalap 2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2" name="Téglalap 2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Csoportba foglalás 24"/>
          <p:cNvGrpSpPr/>
          <p:nvPr/>
        </p:nvGrpSpPr>
        <p:grpSpPr>
          <a:xfrm>
            <a:off x="2571736" y="4786322"/>
            <a:ext cx="535785" cy="1071570"/>
            <a:chOff x="6429388" y="3929066"/>
            <a:chExt cx="714380" cy="1428760"/>
          </a:xfrm>
        </p:grpSpPr>
        <p:sp>
          <p:nvSpPr>
            <p:cNvPr id="26" name="Lekerekített téglalap 2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7" name="Téglalap 2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Téglalap 2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Csoportba foglalás 29"/>
          <p:cNvGrpSpPr/>
          <p:nvPr/>
        </p:nvGrpSpPr>
        <p:grpSpPr>
          <a:xfrm>
            <a:off x="3214678" y="4786322"/>
            <a:ext cx="535785" cy="1071570"/>
            <a:chOff x="6429388" y="3929066"/>
            <a:chExt cx="714380" cy="1428760"/>
          </a:xfrm>
        </p:grpSpPr>
        <p:sp>
          <p:nvSpPr>
            <p:cNvPr id="31" name="Lekerekített téglalap 3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2" name="Téglalap 3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34"/>
          <p:cNvGrpSpPr/>
          <p:nvPr/>
        </p:nvGrpSpPr>
        <p:grpSpPr>
          <a:xfrm>
            <a:off x="3857620" y="4786322"/>
            <a:ext cx="535785" cy="1071570"/>
            <a:chOff x="6429388" y="3929066"/>
            <a:chExt cx="714380" cy="1428760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Téglalap 3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Téglalap 3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39"/>
          <p:cNvGrpSpPr/>
          <p:nvPr/>
        </p:nvGrpSpPr>
        <p:grpSpPr>
          <a:xfrm>
            <a:off x="714348" y="5143512"/>
            <a:ext cx="535785" cy="1071570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4" name="Téglalap 4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Csoportba foglalás 44"/>
          <p:cNvGrpSpPr/>
          <p:nvPr/>
        </p:nvGrpSpPr>
        <p:grpSpPr>
          <a:xfrm>
            <a:off x="1357290" y="5143512"/>
            <a:ext cx="535785" cy="1071570"/>
            <a:chOff x="6429388" y="3929066"/>
            <a:chExt cx="714380" cy="1428760"/>
          </a:xfrm>
        </p:grpSpPr>
        <p:sp>
          <p:nvSpPr>
            <p:cNvPr id="46" name="Lekerekített téglalap 4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Téglalap 4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9" name="Téglalap 4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Csoportba foglalás 49"/>
          <p:cNvGrpSpPr/>
          <p:nvPr/>
        </p:nvGrpSpPr>
        <p:grpSpPr>
          <a:xfrm>
            <a:off x="2000232" y="5143512"/>
            <a:ext cx="535785" cy="1071570"/>
            <a:chOff x="6429388" y="3929066"/>
            <a:chExt cx="714380" cy="1428760"/>
          </a:xfrm>
        </p:grpSpPr>
        <p:sp>
          <p:nvSpPr>
            <p:cNvPr id="51" name="Lekerekített téglalap 5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3" name="Téglalap 5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4" name="Téglalap 5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Csoportba foglalás 54"/>
          <p:cNvGrpSpPr/>
          <p:nvPr/>
        </p:nvGrpSpPr>
        <p:grpSpPr>
          <a:xfrm>
            <a:off x="2643174" y="5143512"/>
            <a:ext cx="535785" cy="1071570"/>
            <a:chOff x="6429388" y="3929066"/>
            <a:chExt cx="714380" cy="1428760"/>
          </a:xfrm>
        </p:grpSpPr>
        <p:sp>
          <p:nvSpPr>
            <p:cNvPr id="56" name="Lekerekített téglalap 5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7" name="Téglalap 5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8" name="Téglalap 5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9" name="Téglalap 5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0" name="Csoportba foglalás 59"/>
          <p:cNvGrpSpPr/>
          <p:nvPr/>
        </p:nvGrpSpPr>
        <p:grpSpPr>
          <a:xfrm>
            <a:off x="3286116" y="5143512"/>
            <a:ext cx="535785" cy="1071570"/>
            <a:chOff x="6429388" y="3929066"/>
            <a:chExt cx="714380" cy="1428760"/>
          </a:xfrm>
        </p:grpSpPr>
        <p:sp>
          <p:nvSpPr>
            <p:cNvPr id="61" name="Lekerekített téglalap 6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2" name="Téglalap 6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3" name="Téglalap 6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4" name="Téglalap 6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Csoportba foglalás 64"/>
          <p:cNvGrpSpPr/>
          <p:nvPr/>
        </p:nvGrpSpPr>
        <p:grpSpPr>
          <a:xfrm>
            <a:off x="3929058" y="5143512"/>
            <a:ext cx="535785" cy="1071570"/>
            <a:chOff x="6429388" y="3929066"/>
            <a:chExt cx="714380" cy="1428760"/>
          </a:xfrm>
        </p:grpSpPr>
        <p:sp>
          <p:nvSpPr>
            <p:cNvPr id="66" name="Lekerekített téglalap 6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7" name="Téglalap 6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8" name="Téglalap 6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9" name="Téglalap 6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70" name="Lekerekített téglalap feliratnak 69"/>
          <p:cNvSpPr/>
          <p:nvPr/>
        </p:nvSpPr>
        <p:spPr>
          <a:xfrm>
            <a:off x="6000760" y="1571612"/>
            <a:ext cx="3000396" cy="1857388"/>
          </a:xfrm>
          <a:prstGeom prst="wedgeRoundRectCallout">
            <a:avLst>
              <a:gd name="adj1" fmla="val -56998"/>
              <a:gd name="adj2" fmla="val -1626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Agilitás</a:t>
            </a: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Konszolidáció</a:t>
            </a: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Közelítőleg megvan a 10:1 arány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Virtuális gépek automatikus üzembeállítása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Miért álljunk meg az operációs rendszer szintjén?</a:t>
            </a:r>
          </a:p>
          <a:p>
            <a:pPr lvl="1"/>
            <a:r>
              <a:rPr lang="hu-HU" dirty="0" smtClean="0"/>
              <a:t>Lehet kész sablonunk a telepített alkalmazásokkal is</a:t>
            </a:r>
          </a:p>
          <a:p>
            <a:pPr lvl="1"/>
            <a:r>
              <a:rPr lang="hu-HU" dirty="0" smtClean="0"/>
              <a:t>Az automatikus konfigurálása (még) nem teljesen megoldott</a:t>
            </a:r>
          </a:p>
          <a:p>
            <a:r>
              <a:rPr lang="hu-HU" dirty="0" smtClean="0"/>
              <a:t>Nekünk kell a sablonokat elkészíteni?</a:t>
            </a:r>
          </a:p>
          <a:p>
            <a:pPr lvl="1"/>
            <a:r>
              <a:rPr lang="hu-HU" dirty="0" smtClean="0"/>
              <a:t>Nagyvállalati környezetben belefér</a:t>
            </a:r>
          </a:p>
          <a:p>
            <a:pPr lvl="1"/>
            <a:r>
              <a:rPr lang="hu-HU" dirty="0" smtClean="0"/>
              <a:t>Elérhetőek </a:t>
            </a:r>
            <a:r>
              <a:rPr lang="hu-HU" i="1" dirty="0" err="1" smtClean="0"/>
              <a:t>Virtual</a:t>
            </a:r>
            <a:r>
              <a:rPr lang="hu-HU" i="1" dirty="0" smtClean="0"/>
              <a:t> </a:t>
            </a:r>
            <a:r>
              <a:rPr lang="hu-HU" i="1" dirty="0" err="1" smtClean="0"/>
              <a:t>Appliance</a:t>
            </a:r>
            <a:r>
              <a:rPr lang="hu-HU" dirty="0" err="1" smtClean="0"/>
              <a:t>-ek</a:t>
            </a:r>
            <a:r>
              <a:rPr lang="hu-HU" dirty="0" smtClean="0"/>
              <a:t>, készre telepített gépek, egy specifikus alkalmazás ellátására</a:t>
            </a:r>
          </a:p>
          <a:p>
            <a:pPr lvl="1"/>
            <a:r>
              <a:rPr lang="hu-HU" dirty="0" smtClean="0"/>
              <a:t>Vannak csoportos „</a:t>
            </a:r>
            <a:r>
              <a:rPr lang="hu-HU" dirty="0" err="1" smtClean="0"/>
              <a:t>Appliance</a:t>
            </a:r>
            <a:r>
              <a:rPr lang="hu-HU" dirty="0" smtClean="0"/>
              <a:t> Team”</a:t>
            </a:r>
            <a:r>
              <a:rPr lang="hu-HU" dirty="0" err="1" smtClean="0"/>
              <a:t>-ek</a:t>
            </a:r>
            <a:r>
              <a:rPr lang="hu-HU" dirty="0" smtClean="0"/>
              <a:t> is</a:t>
            </a:r>
          </a:p>
          <a:p>
            <a:pPr lvl="2"/>
            <a:r>
              <a:rPr lang="hu-HU" dirty="0" smtClean="0"/>
              <a:t>Pl.: 3 rétegű webes alkalmazásszerver 3 </a:t>
            </a:r>
            <a:r>
              <a:rPr lang="hu-HU" dirty="0" err="1" smtClean="0"/>
              <a:t>VM-ből</a:t>
            </a:r>
            <a:r>
              <a:rPr lang="hu-HU" dirty="0" smtClean="0"/>
              <a:t> egy csomagban készre telepítve</a:t>
            </a:r>
          </a:p>
          <a:p>
            <a:pPr lvl="2"/>
            <a:r>
              <a:rPr lang="hu-HU" dirty="0" err="1" smtClean="0"/>
              <a:t>VMware</a:t>
            </a:r>
            <a:r>
              <a:rPr lang="hu-HU" dirty="0" smtClean="0"/>
              <a:t> </a:t>
            </a:r>
            <a:r>
              <a:rPr lang="hu-HU" dirty="0" err="1" smtClean="0"/>
              <a:t>vApp</a:t>
            </a:r>
            <a:r>
              <a:rPr lang="hu-HU" dirty="0" smtClean="0"/>
              <a:t> (bővebben: </a:t>
            </a:r>
            <a:r>
              <a:rPr lang="hu-HU" dirty="0" smtClean="0">
                <a:hlinkClick r:id="rId3"/>
              </a:rPr>
              <a:t>http://blogs.vmware.com/vapp/</a:t>
            </a:r>
            <a:r>
              <a:rPr lang="hu-HU" dirty="0" smtClean="0"/>
              <a:t> )</a:t>
            </a:r>
          </a:p>
          <a:p>
            <a:pPr lvl="2"/>
            <a:r>
              <a:rPr lang="hu-HU" dirty="0" err="1" smtClean="0"/>
              <a:t>VMware</a:t>
            </a:r>
            <a:r>
              <a:rPr lang="hu-HU" dirty="0" smtClean="0"/>
              <a:t> </a:t>
            </a:r>
            <a:r>
              <a:rPr lang="hu-HU" dirty="0" err="1" smtClean="0"/>
              <a:t>Studio</a:t>
            </a:r>
            <a:r>
              <a:rPr lang="hu-HU" dirty="0" smtClean="0"/>
              <a:t> alkalmazással készíthetők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223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„Újhullámos” infrastruktúramenedzsment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Egy virtuális gép mostantól kezdve egy építőelem</a:t>
            </a:r>
          </a:p>
          <a:p>
            <a:pPr lvl="1"/>
            <a:r>
              <a:rPr lang="hu-HU" dirty="0" smtClean="0"/>
              <a:t>(FRU - </a:t>
            </a:r>
            <a:r>
              <a:rPr lang="hu-HU" dirty="0" err="1" smtClean="0"/>
              <a:t>Field</a:t>
            </a:r>
            <a:r>
              <a:rPr lang="hu-HU" dirty="0" smtClean="0"/>
              <a:t> </a:t>
            </a:r>
            <a:r>
              <a:rPr lang="hu-HU" dirty="0" err="1" smtClean="0"/>
              <a:t>Replacable</a:t>
            </a:r>
            <a:r>
              <a:rPr lang="hu-HU" dirty="0" smtClean="0"/>
              <a:t> Unit)</a:t>
            </a:r>
          </a:p>
          <a:p>
            <a:pPr lvl="1"/>
            <a:r>
              <a:rPr lang="hu-HU" dirty="0" smtClean="0"/>
              <a:t>Szükség esetén </a:t>
            </a:r>
            <a:r>
              <a:rPr lang="hu-HU" dirty="0" err="1" smtClean="0"/>
              <a:t>példányosítható</a:t>
            </a:r>
            <a:r>
              <a:rPr lang="hu-HU" dirty="0" smtClean="0"/>
              <a:t> sablonból</a:t>
            </a:r>
          </a:p>
          <a:p>
            <a:pPr lvl="1"/>
            <a:r>
              <a:rPr lang="hu-HU" dirty="0" smtClean="0"/>
              <a:t>Feladata végeztével eldobható</a:t>
            </a:r>
          </a:p>
          <a:p>
            <a:r>
              <a:rPr lang="hu-HU" dirty="0" err="1" smtClean="0"/>
              <a:t>Virtual</a:t>
            </a:r>
            <a:r>
              <a:rPr lang="hu-HU" dirty="0" smtClean="0"/>
              <a:t> </a:t>
            </a:r>
            <a:r>
              <a:rPr lang="hu-HU" dirty="0" err="1" smtClean="0"/>
              <a:t>appliance-ekből</a:t>
            </a:r>
            <a:r>
              <a:rPr lang="hu-HU" dirty="0" smtClean="0"/>
              <a:t> összeépíthető a teljes infrastruktúra</a:t>
            </a:r>
          </a:p>
          <a:p>
            <a:pPr lvl="1"/>
            <a:r>
              <a:rPr lang="hu-HU" dirty="0" smtClean="0"/>
              <a:t>Anélkül, hogy alkalmazás telepítéssel, konfigurálással bajlódni kéne</a:t>
            </a:r>
          </a:p>
          <a:p>
            <a:pPr lvl="1"/>
            <a:r>
              <a:rPr lang="hu-HU" dirty="0" smtClean="0"/>
              <a:t>Konfigurációmenedzsment problémáját is meg lehet oldani ezen a szinten</a:t>
            </a:r>
          </a:p>
          <a:p>
            <a:r>
              <a:rPr lang="hu-HU" dirty="0" smtClean="0"/>
              <a:t>Ez az egész MOST </a:t>
            </a:r>
            <a:r>
              <a:rPr lang="hu-HU" dirty="0" smtClean="0"/>
              <a:t>kezdődik igazán </a:t>
            </a:r>
            <a:r>
              <a:rPr lang="hu-HU" dirty="0" smtClean="0"/>
              <a:t>az iparban!</a:t>
            </a:r>
          </a:p>
        </p:txBody>
      </p:sp>
    </p:spTree>
    <p:extLst>
      <p:ext uri="{BB962C8B-B14F-4D97-AF65-F5344CB8AC3E}">
        <p14:creationId xmlns:p14="http://schemas.microsoft.com/office/powerpoint/2010/main" val="408226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</a:t>
            </a:r>
            <a:r>
              <a:rPr lang="hu-HU" dirty="0" err="1" smtClean="0"/>
              <a:t>VMware</a:t>
            </a:r>
            <a:r>
              <a:rPr lang="hu-HU" dirty="0" smtClean="0"/>
              <a:t> </a:t>
            </a:r>
            <a:r>
              <a:rPr lang="hu-HU" dirty="0" err="1" smtClean="0"/>
              <a:t>LabManager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Automatikus életciklus kezelés - Miért jó ez?</a:t>
            </a:r>
          </a:p>
          <a:p>
            <a:pPr lvl="1"/>
            <a:r>
              <a:rPr lang="hu-HU" dirty="0" smtClean="0"/>
              <a:t>Felhasználó is elvégezheti saját magának</a:t>
            </a:r>
          </a:p>
          <a:p>
            <a:pPr lvl="1"/>
            <a:r>
              <a:rPr lang="hu-HU" dirty="0" smtClean="0"/>
              <a:t>Szabályokkal korlátozható a felhasználók VM használata (pl. lejárati idő, nem használt </a:t>
            </a:r>
            <a:r>
              <a:rPr lang="hu-HU" dirty="0" err="1" smtClean="0"/>
              <a:t>VM-ek</a:t>
            </a:r>
            <a:r>
              <a:rPr lang="hu-HU" dirty="0" smtClean="0"/>
              <a:t> leállítása stb.) </a:t>
            </a:r>
          </a:p>
          <a:p>
            <a:r>
              <a:rPr lang="hu-HU" dirty="0" err="1" smtClean="0"/>
              <a:t>Appliance-ek</a:t>
            </a:r>
            <a:r>
              <a:rPr lang="hu-HU" dirty="0" smtClean="0"/>
              <a:t> használata</a:t>
            </a:r>
          </a:p>
          <a:p>
            <a:pPr lvl="1"/>
            <a:r>
              <a:rPr lang="hu-HU" dirty="0" smtClean="0"/>
              <a:t>Pl.: a </a:t>
            </a:r>
            <a:r>
              <a:rPr lang="hu-HU" dirty="0" err="1" smtClean="0"/>
              <a:t>LabManager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virtuális hálózatok közötti átjárást egy-egy kis Linux alapú NAT </a:t>
            </a:r>
            <a:r>
              <a:rPr lang="hu-HU" dirty="0" err="1" smtClean="0"/>
              <a:t>appliance-szel</a:t>
            </a:r>
            <a:r>
              <a:rPr lang="hu-HU" dirty="0" smtClean="0"/>
              <a:t> oldja meg</a:t>
            </a:r>
          </a:p>
          <a:p>
            <a:endParaRPr lang="hu-HU" b="1" dirty="0" smtClean="0"/>
          </a:p>
          <a:p>
            <a:r>
              <a:rPr lang="hu-HU" b="1" dirty="0" smtClean="0"/>
              <a:t>UPDATE</a:t>
            </a:r>
            <a:r>
              <a:rPr lang="hu-HU" dirty="0" smtClean="0"/>
              <a:t>: „</a:t>
            </a:r>
            <a:r>
              <a:rPr lang="hu-HU" dirty="0" err="1" smtClean="0"/>
              <a:t>private</a:t>
            </a:r>
            <a:r>
              <a:rPr lang="hu-HU" dirty="0" smtClean="0"/>
              <a:t> </a:t>
            </a:r>
            <a:r>
              <a:rPr lang="hu-HU" dirty="0" err="1" smtClean="0"/>
              <a:t>cloud</a:t>
            </a:r>
            <a:r>
              <a:rPr lang="hu-HU" dirty="0" smtClean="0"/>
              <a:t>” megoldás </a:t>
            </a:r>
            <a:r>
              <a:rPr lang="hu-HU" dirty="0" smtClean="0">
                <a:sym typeface="Wingdings" pitchFamily="2" charset="2"/>
              </a:rPr>
              <a:t> lásd később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64770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Virtualizáció fogalma, alapvető megvalósításai</a:t>
            </a:r>
          </a:p>
          <a:p>
            <a:r>
              <a:rPr lang="hu-HU" dirty="0" smtClean="0"/>
              <a:t>A platform virtualizáció </a:t>
            </a:r>
            <a:r>
              <a:rPr lang="hu-HU" dirty="0" err="1" smtClean="0"/>
              <a:t>desktopon</a:t>
            </a:r>
            <a:r>
              <a:rPr lang="hu-HU" dirty="0" smtClean="0"/>
              <a:t> és szerveren</a:t>
            </a:r>
          </a:p>
          <a:p>
            <a:r>
              <a:rPr lang="hu-HU" dirty="0" smtClean="0"/>
              <a:t>Az operációs rendszer szintű virtualizáció</a:t>
            </a:r>
          </a:p>
          <a:p>
            <a:r>
              <a:rPr lang="hu-HU" dirty="0" smtClean="0"/>
              <a:t>A szerver virtualizáció különleges követelményei</a:t>
            </a:r>
          </a:p>
          <a:p>
            <a:r>
              <a:rPr lang="hu-HU" dirty="0" smtClean="0"/>
              <a:t>A szerver virtualizáció központi menedzsmentje</a:t>
            </a:r>
          </a:p>
          <a:p>
            <a:r>
              <a:rPr lang="hu-HU" dirty="0" smtClean="0"/>
              <a:t>A szerver virtualizáció szolgáltatásainak kiterjesztése, hibatűrés, terheléselosztás</a:t>
            </a:r>
          </a:p>
          <a:p>
            <a:r>
              <a:rPr lang="hu-HU" dirty="0" smtClean="0"/>
              <a:t>Virtuális gép sablonok és </a:t>
            </a:r>
            <a:r>
              <a:rPr lang="hu-HU" dirty="0" err="1" smtClean="0"/>
              <a:t>appliance-ek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(Központi) menedzsment szerver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Virtualizációt</a:t>
            </a:r>
            <a:r>
              <a:rPr lang="hu-HU" dirty="0" smtClean="0"/>
              <a:t> nyújtó gépek összefogása</a:t>
            </a:r>
          </a:p>
          <a:p>
            <a:pPr lvl="1"/>
            <a:r>
              <a:rPr lang="hu-HU" dirty="0" smtClean="0"/>
              <a:t>Akár több gyártó megoldását is</a:t>
            </a:r>
          </a:p>
          <a:p>
            <a:endParaRPr lang="hu-HU" dirty="0"/>
          </a:p>
          <a:p>
            <a:r>
              <a:rPr lang="hu-HU" dirty="0" smtClean="0"/>
              <a:t>Közös leltár és térkép</a:t>
            </a:r>
          </a:p>
          <a:p>
            <a:pPr lvl="1"/>
            <a:r>
              <a:rPr lang="hu-HU" dirty="0" smtClean="0"/>
              <a:t>Fizikai/virtuális gépek, hálózat, felhasználók…</a:t>
            </a:r>
          </a:p>
          <a:p>
            <a:pPr lvl="1"/>
            <a:r>
              <a:rPr lang="hu-HU" dirty="0" smtClean="0"/>
              <a:t>Historikus adatok gyűjtése is</a:t>
            </a:r>
          </a:p>
          <a:p>
            <a:pPr lvl="1"/>
            <a:endParaRPr lang="hu-HU" dirty="0"/>
          </a:p>
          <a:p>
            <a:r>
              <a:rPr lang="hu-HU" dirty="0" smtClean="0"/>
              <a:t>Plusz funkciók</a:t>
            </a:r>
          </a:p>
          <a:p>
            <a:endParaRPr lang="hu-HU" dirty="0"/>
          </a:p>
          <a:p>
            <a:r>
              <a:rPr lang="hu-HU" dirty="0" smtClean="0"/>
              <a:t>Pl.: </a:t>
            </a:r>
            <a:r>
              <a:rPr lang="hu-HU" dirty="0" err="1" smtClean="0"/>
              <a:t>VMware</a:t>
            </a:r>
            <a:r>
              <a:rPr lang="hu-HU" dirty="0" smtClean="0"/>
              <a:t> </a:t>
            </a:r>
            <a:r>
              <a:rPr lang="hu-HU" dirty="0" err="1" smtClean="0"/>
              <a:t>vCenter</a:t>
            </a:r>
            <a:r>
              <a:rPr lang="hu-HU" dirty="0" smtClean="0"/>
              <a:t>, MS SCVMM, </a:t>
            </a:r>
            <a:r>
              <a:rPr lang="hu-HU" dirty="0" err="1" smtClean="0"/>
              <a:t>XenServer</a:t>
            </a:r>
            <a:r>
              <a:rPr lang="hu-HU" dirty="0" smtClean="0"/>
              <a:t>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819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VMware</a:t>
            </a:r>
            <a:r>
              <a:rPr lang="hu-HU" dirty="0" smtClean="0"/>
              <a:t> </a:t>
            </a:r>
            <a:r>
              <a:rPr lang="hu-HU" dirty="0" err="1" smtClean="0"/>
              <a:t>vCenter</a:t>
            </a:r>
            <a:r>
              <a:rPr lang="hu-HU" dirty="0" smtClean="0"/>
              <a:t> </a:t>
            </a:r>
            <a:r>
              <a:rPr lang="hu-HU" dirty="0" smtClean="0"/>
              <a:t>lesz a futó példa,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mostantól </a:t>
            </a:r>
            <a:r>
              <a:rPr lang="hu-HU" dirty="0" smtClean="0"/>
              <a:t>kezdve ezen mutatunk be mindent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/>
              <a:t>vCenter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2714612" y="5143512"/>
            <a:ext cx="1285884" cy="7143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ESX Server</a:t>
            </a:r>
          </a:p>
        </p:txBody>
      </p:sp>
      <p:sp>
        <p:nvSpPr>
          <p:cNvPr id="7" name="Téglalap 6"/>
          <p:cNvSpPr/>
          <p:nvPr/>
        </p:nvSpPr>
        <p:spPr>
          <a:xfrm>
            <a:off x="4500562" y="5143512"/>
            <a:ext cx="1285884" cy="7143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ESX Server</a:t>
            </a:r>
          </a:p>
        </p:txBody>
      </p:sp>
      <p:sp>
        <p:nvSpPr>
          <p:cNvPr id="8" name="Téglalap 7"/>
          <p:cNvSpPr/>
          <p:nvPr/>
        </p:nvSpPr>
        <p:spPr>
          <a:xfrm>
            <a:off x="6286512" y="5143512"/>
            <a:ext cx="1285884" cy="7143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ESXi</a:t>
            </a:r>
            <a:r>
              <a:rPr lang="hu-HU" sz="2400" dirty="0" smtClean="0">
                <a:solidFill>
                  <a:schemeClr val="bg1"/>
                </a:solidFill>
              </a:rPr>
              <a:t> Server</a:t>
            </a:r>
          </a:p>
        </p:txBody>
      </p:sp>
      <p:sp>
        <p:nvSpPr>
          <p:cNvPr id="9" name="Téglalap 8"/>
          <p:cNvSpPr/>
          <p:nvPr/>
        </p:nvSpPr>
        <p:spPr>
          <a:xfrm>
            <a:off x="928662" y="3714752"/>
            <a:ext cx="7572428" cy="50006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Windows Server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928662" y="2571744"/>
            <a:ext cx="1928826" cy="107157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vCenter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smtClean="0">
                <a:solidFill>
                  <a:schemeClr val="bg1"/>
                </a:solidFill>
              </a:rPr>
              <a:t>Server</a:t>
            </a:r>
          </a:p>
        </p:txBody>
      </p:sp>
      <p:sp>
        <p:nvSpPr>
          <p:cNvPr id="11" name="Téglalap 10"/>
          <p:cNvSpPr/>
          <p:nvPr/>
        </p:nvSpPr>
        <p:spPr>
          <a:xfrm>
            <a:off x="2928926" y="2571744"/>
            <a:ext cx="1928826" cy="107157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Update Manager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929190" y="2571744"/>
            <a:ext cx="1928826" cy="107157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Egyéb </a:t>
            </a:r>
            <a:r>
              <a:rPr lang="hu-HU" sz="2400" dirty="0" err="1" smtClean="0">
                <a:solidFill>
                  <a:schemeClr val="bg1"/>
                </a:solidFill>
              </a:rPr>
              <a:t>plug-in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6929454" y="2571744"/>
            <a:ext cx="1571636" cy="107157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RDBMS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5" name="Egyenes összekötő nyíllal 14"/>
          <p:cNvCxnSpPr>
            <a:stCxn id="10" idx="2"/>
            <a:endCxn id="6" idx="0"/>
          </p:cNvCxnSpPr>
          <p:nvPr/>
        </p:nvCxnSpPr>
        <p:spPr>
          <a:xfrm rot="16200000" flipH="1">
            <a:off x="1875215" y="3661173"/>
            <a:ext cx="1500198" cy="14644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>
            <a:stCxn id="10" idx="2"/>
            <a:endCxn id="7" idx="0"/>
          </p:cNvCxnSpPr>
          <p:nvPr/>
        </p:nvCxnSpPr>
        <p:spPr>
          <a:xfrm rot="16200000" flipH="1">
            <a:off x="2768190" y="2768198"/>
            <a:ext cx="1500198" cy="32504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>
            <a:stCxn id="10" idx="2"/>
            <a:endCxn id="8" idx="0"/>
          </p:cNvCxnSpPr>
          <p:nvPr/>
        </p:nvCxnSpPr>
        <p:spPr>
          <a:xfrm rot="16200000" flipH="1">
            <a:off x="3661165" y="1875223"/>
            <a:ext cx="1500198" cy="50363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Távoli </a:t>
            </a:r>
            <a:r>
              <a:rPr lang="hu-HU" dirty="0"/>
              <a:t>elérés </a:t>
            </a:r>
            <a:r>
              <a:rPr lang="hu-HU" dirty="0" smtClean="0"/>
              <a:t>– Protokoll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Vezérlés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saját </a:t>
            </a:r>
            <a:r>
              <a:rPr lang="hu-HU" dirty="0" err="1" smtClean="0"/>
              <a:t>WebService</a:t>
            </a:r>
            <a:r>
              <a:rPr lang="hu-HU" dirty="0" smtClean="0"/>
              <a:t> alapú távoli API </a:t>
            </a:r>
            <a:br>
              <a:rPr lang="hu-HU" dirty="0" smtClean="0"/>
            </a:br>
            <a:r>
              <a:rPr lang="hu-HU" dirty="0" smtClean="0"/>
              <a:t>(van hozzá </a:t>
            </a:r>
            <a:r>
              <a:rPr lang="hu-HU" dirty="0" smtClean="0"/>
              <a:t>WSDL </a:t>
            </a:r>
            <a:r>
              <a:rPr lang="hu-HU" dirty="0" smtClean="0"/>
              <a:t>is a VI </a:t>
            </a:r>
            <a:r>
              <a:rPr lang="hu-HU" dirty="0" err="1" smtClean="0"/>
              <a:t>SDK-ban</a:t>
            </a:r>
            <a:r>
              <a:rPr lang="hu-HU" dirty="0" smtClean="0"/>
              <a:t>, ~1500 </a:t>
            </a:r>
            <a:r>
              <a:rPr lang="hu-HU" dirty="0" smtClean="0"/>
              <a:t>osztályból </a:t>
            </a:r>
            <a:r>
              <a:rPr lang="hu-HU" dirty="0" smtClean="0"/>
              <a:t>áll)</a:t>
            </a:r>
          </a:p>
          <a:p>
            <a:pPr lvl="1"/>
            <a:r>
              <a:rPr lang="hu-HU" dirty="0" smtClean="0"/>
              <a:t>HTTPS felett </a:t>
            </a:r>
            <a:endParaRPr lang="hu-HU" dirty="0" smtClean="0"/>
          </a:p>
          <a:p>
            <a:pPr lvl="2"/>
            <a:r>
              <a:rPr lang="hu-HU" dirty="0" smtClean="0"/>
              <a:t>biztosít</a:t>
            </a:r>
            <a:r>
              <a:rPr lang="hu-HU" dirty="0" smtClean="0"/>
              <a:t>: </a:t>
            </a:r>
            <a:r>
              <a:rPr lang="hu-HU" dirty="0" smtClean="0"/>
              <a:t>hitelesítés, </a:t>
            </a:r>
            <a:r>
              <a:rPr lang="hu-HU" dirty="0" smtClean="0"/>
              <a:t>bizalmas és sértetlen </a:t>
            </a:r>
            <a:r>
              <a:rPr lang="hu-HU" dirty="0" smtClean="0"/>
              <a:t>csatornát</a:t>
            </a:r>
            <a:endParaRPr lang="hu-HU" dirty="0" smtClean="0"/>
          </a:p>
          <a:p>
            <a:pPr lvl="1"/>
            <a:r>
              <a:rPr lang="hu-HU" dirty="0" smtClean="0"/>
              <a:t>Az </a:t>
            </a:r>
            <a:r>
              <a:rPr lang="hu-HU" dirty="0" err="1" smtClean="0"/>
              <a:t>ESXi</a:t>
            </a:r>
            <a:r>
              <a:rPr lang="hu-HU" dirty="0" smtClean="0"/>
              <a:t> </a:t>
            </a:r>
            <a:r>
              <a:rPr lang="hu-HU" dirty="0" smtClean="0"/>
              <a:t>és a </a:t>
            </a:r>
            <a:r>
              <a:rPr lang="hu-HU" dirty="0" err="1" smtClean="0"/>
              <a:t>vCenter</a:t>
            </a:r>
            <a:r>
              <a:rPr lang="hu-HU" dirty="0" smtClean="0"/>
              <a:t> </a:t>
            </a:r>
            <a:r>
              <a:rPr lang="hu-HU" dirty="0" smtClean="0"/>
              <a:t>is ugyanazt a protokollt használja</a:t>
            </a:r>
          </a:p>
          <a:p>
            <a:pPr lvl="1"/>
            <a:r>
              <a:rPr lang="hu-HU" dirty="0" smtClean="0"/>
              <a:t>Ezen kívül újabban van </a:t>
            </a:r>
            <a:r>
              <a:rPr lang="hu-HU" dirty="0" err="1" smtClean="0"/>
              <a:t>WS-Mananagement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(</a:t>
            </a:r>
            <a:r>
              <a:rPr lang="hu-HU" dirty="0" smtClean="0"/>
              <a:t>DMTF SMASH ajánlás alapján</a:t>
            </a:r>
            <a:r>
              <a:rPr lang="hu-HU" dirty="0" smtClean="0"/>
              <a:t>)</a:t>
            </a:r>
            <a:endParaRPr lang="hu-HU" dirty="0" smtClean="0"/>
          </a:p>
          <a:p>
            <a:r>
              <a:rPr lang="hu-HU" dirty="0" smtClean="0"/>
              <a:t>Konzol hozzáférés: </a:t>
            </a:r>
          </a:p>
          <a:p>
            <a:pPr lvl="1"/>
            <a:r>
              <a:rPr lang="hu-HU" dirty="0" smtClean="0"/>
              <a:t>MKS protokoll</a:t>
            </a:r>
          </a:p>
          <a:p>
            <a:pPr lvl="1"/>
            <a:r>
              <a:rPr lang="hu-HU" dirty="0" smtClean="0"/>
              <a:t>Ez valójában egy saját </a:t>
            </a:r>
            <a:r>
              <a:rPr lang="hu-HU" dirty="0" err="1" smtClean="0"/>
              <a:t>wrapperbe</a:t>
            </a:r>
            <a:r>
              <a:rPr lang="hu-HU" dirty="0" smtClean="0"/>
              <a:t> becsomagolt VNC</a:t>
            </a:r>
          </a:p>
          <a:p>
            <a:pPr lvl="1"/>
            <a:r>
              <a:rPr lang="hu-HU" dirty="0" smtClean="0"/>
              <a:t>A </a:t>
            </a:r>
            <a:r>
              <a:rPr lang="hu-HU" dirty="0" err="1" smtClean="0"/>
              <a:t>wrapper</a:t>
            </a:r>
            <a:r>
              <a:rPr lang="hu-HU" dirty="0" smtClean="0"/>
              <a:t> biztosít </a:t>
            </a:r>
            <a:r>
              <a:rPr lang="hu-HU" dirty="0" smtClean="0"/>
              <a:t>hitelesítést, </a:t>
            </a:r>
            <a:r>
              <a:rPr lang="hu-HU" dirty="0" smtClean="0"/>
              <a:t>bizalmas és sértetlen csatornát</a:t>
            </a:r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Felhasználó- és jogosultságkezelés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2"/>
            <a:ext cx="5500726" cy="5529321"/>
          </a:xfrm>
        </p:spPr>
        <p:txBody>
          <a:bodyPr>
            <a:normAutofit fontScale="92500" lnSpcReduction="20000"/>
          </a:bodyPr>
          <a:lstStyle/>
          <a:p>
            <a:r>
              <a:rPr lang="hu-HU" b="1" dirty="0" err="1" smtClean="0"/>
              <a:t>Felhasználókezelés</a:t>
            </a:r>
            <a:endParaRPr lang="hu-HU" b="1" dirty="0" smtClean="0"/>
          </a:p>
          <a:p>
            <a:pPr lvl="1"/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/>
              <a:t>Directory</a:t>
            </a:r>
            <a:endParaRPr lang="hu-HU" dirty="0"/>
          </a:p>
          <a:p>
            <a:pPr lvl="1"/>
            <a:r>
              <a:rPr lang="hu-HU" dirty="0"/>
              <a:t>Ez azt jelenti, hogy csoportok is vannak, amiknek lehetnek csoportok tagjai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(</a:t>
            </a:r>
            <a:r>
              <a:rPr lang="hu-HU" dirty="0"/>
              <a:t>RBAC megvalósítható)</a:t>
            </a:r>
          </a:p>
          <a:p>
            <a:r>
              <a:rPr lang="hu-HU" b="1" dirty="0" smtClean="0"/>
              <a:t>Jogosultsági </a:t>
            </a:r>
            <a:r>
              <a:rPr lang="hu-HU" b="1" dirty="0" smtClean="0"/>
              <a:t>modell</a:t>
            </a:r>
          </a:p>
          <a:p>
            <a:pPr lvl="1"/>
            <a:r>
              <a:rPr lang="hu-HU" dirty="0" smtClean="0"/>
              <a:t>Hierarchikus </a:t>
            </a:r>
            <a:r>
              <a:rPr lang="hu-HU" dirty="0" smtClean="0"/>
              <a:t>fa szerkezetbe szervezett erőforrások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(</a:t>
            </a:r>
            <a:r>
              <a:rPr lang="hu-HU" dirty="0" smtClean="0"/>
              <a:t>VM, </a:t>
            </a:r>
            <a:r>
              <a:rPr lang="hu-HU" dirty="0" err="1" smtClean="0"/>
              <a:t>Resource</a:t>
            </a:r>
            <a:r>
              <a:rPr lang="hu-HU" dirty="0" smtClean="0"/>
              <a:t> </a:t>
            </a:r>
            <a:r>
              <a:rPr lang="hu-HU" dirty="0" err="1" smtClean="0"/>
              <a:t>Pool</a:t>
            </a:r>
            <a:r>
              <a:rPr lang="hu-HU" dirty="0" smtClean="0"/>
              <a:t>…)</a:t>
            </a:r>
          </a:p>
          <a:p>
            <a:pPr lvl="1"/>
            <a:r>
              <a:rPr lang="hu-HU" dirty="0" smtClean="0"/>
              <a:t>Örökölhető engedélyek</a:t>
            </a:r>
          </a:p>
          <a:p>
            <a:pPr lvl="1"/>
            <a:r>
              <a:rPr lang="hu-HU" dirty="0" smtClean="0"/>
              <a:t>Hozzáférési maszk 142-féle műveletet definiál (v3.5)</a:t>
            </a:r>
            <a:endParaRPr lang="hu-HU" sz="1600" dirty="0" smtClean="0"/>
          </a:p>
          <a:p>
            <a:pPr lvl="2"/>
            <a:r>
              <a:rPr lang="hu-HU" dirty="0" err="1" smtClean="0"/>
              <a:t>Hoszt</a:t>
            </a:r>
            <a:r>
              <a:rPr lang="hu-HU" dirty="0" smtClean="0"/>
              <a:t> konfiguráció, VM konfiguráció, adattárak, </a:t>
            </a:r>
            <a:r>
              <a:rPr lang="hu-HU" dirty="0" smtClean="0"/>
              <a:t>stb.</a:t>
            </a:r>
            <a:endParaRPr lang="hu-HU" dirty="0" smtClean="0"/>
          </a:p>
        </p:txBody>
      </p:sp>
      <p:pic>
        <p:nvPicPr>
          <p:cNvPr id="4" name="Tartalom helye 3" descr="esx-rol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785794"/>
            <a:ext cx="3395033" cy="5529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Virtuális hálózat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857232"/>
            <a:ext cx="4857784" cy="5529321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Virtuális </a:t>
            </a:r>
            <a:r>
              <a:rPr lang="hu-HU" dirty="0" err="1" smtClean="0"/>
              <a:t>switch-ek</a:t>
            </a:r>
            <a:r>
              <a:rPr lang="hu-HU" dirty="0" smtClean="0"/>
              <a:t>, elnevezett </a:t>
            </a:r>
            <a:r>
              <a:rPr lang="hu-HU" dirty="0"/>
              <a:t>hálózatok</a:t>
            </a:r>
          </a:p>
          <a:p>
            <a:r>
              <a:rPr lang="hu-HU" dirty="0" smtClean="0"/>
              <a:t>Csak </a:t>
            </a:r>
            <a:r>
              <a:rPr lang="hu-HU" dirty="0" err="1" smtClean="0"/>
              <a:t>bridge-elt</a:t>
            </a:r>
            <a:r>
              <a:rPr lang="hu-HU" dirty="0" smtClean="0"/>
              <a:t> és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host-only</a:t>
            </a:r>
            <a:r>
              <a:rPr lang="hu-HU" dirty="0" smtClean="0"/>
              <a:t> </a:t>
            </a:r>
            <a:r>
              <a:rPr lang="hu-HU" dirty="0" smtClean="0"/>
              <a:t>módot támogat</a:t>
            </a:r>
          </a:p>
          <a:p>
            <a:pPr lvl="1"/>
            <a:r>
              <a:rPr lang="hu-HU" dirty="0" smtClean="0"/>
              <a:t>Ha NAT kell, akkor azt saját </a:t>
            </a:r>
            <a:r>
              <a:rPr lang="hu-HU" dirty="0" err="1" smtClean="0"/>
              <a:t>VM-ben</a:t>
            </a:r>
            <a:r>
              <a:rPr lang="hu-HU" dirty="0" smtClean="0"/>
              <a:t> kell megoldanunk</a:t>
            </a:r>
          </a:p>
          <a:p>
            <a:r>
              <a:rPr lang="hu-HU" dirty="0" smtClean="0"/>
              <a:t>Virtuális </a:t>
            </a:r>
            <a:r>
              <a:rPr lang="hu-HU" dirty="0" err="1" smtClean="0"/>
              <a:t>switch-hez</a:t>
            </a:r>
            <a:r>
              <a:rPr lang="hu-HU" dirty="0" smtClean="0"/>
              <a:t> rendelhetőek a </a:t>
            </a:r>
            <a:r>
              <a:rPr lang="hu-HU" dirty="0" err="1" smtClean="0"/>
              <a:t>VM-ek</a:t>
            </a:r>
            <a:r>
              <a:rPr lang="hu-HU" dirty="0" smtClean="0"/>
              <a:t> és a Service </a:t>
            </a:r>
            <a:r>
              <a:rPr lang="hu-HU" dirty="0" err="1" smtClean="0"/>
              <a:t>Console</a:t>
            </a:r>
            <a:r>
              <a:rPr lang="hu-HU" dirty="0" smtClean="0"/>
              <a:t>, </a:t>
            </a:r>
            <a:r>
              <a:rPr lang="hu-HU" dirty="0" err="1" smtClean="0"/>
              <a:t>VMkernel</a:t>
            </a:r>
            <a:r>
              <a:rPr lang="hu-HU" dirty="0" smtClean="0"/>
              <a:t> hálózati interfészei is</a:t>
            </a:r>
          </a:p>
          <a:p>
            <a:r>
              <a:rPr lang="hu-HU" dirty="0" smtClean="0"/>
              <a:t>Virtuális </a:t>
            </a:r>
            <a:r>
              <a:rPr lang="hu-HU" dirty="0" err="1" smtClean="0"/>
              <a:t>switch-hez</a:t>
            </a:r>
            <a:r>
              <a:rPr lang="hu-HU" dirty="0" smtClean="0"/>
              <a:t> fizikai hálózati kapcsolat rendelhető</a:t>
            </a:r>
          </a:p>
          <a:p>
            <a:pPr lvl="1"/>
            <a:r>
              <a:rPr lang="hu-HU" dirty="0" smtClean="0"/>
              <a:t>Akár redundánsan is</a:t>
            </a:r>
            <a:endParaRPr lang="hu-HU" dirty="0"/>
          </a:p>
        </p:txBody>
      </p:sp>
      <p:pic>
        <p:nvPicPr>
          <p:cNvPr id="4" name="Kép 3" descr="esx-vswit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1500174"/>
            <a:ext cx="4429124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Közös tárhely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</a:t>
            </a:r>
            <a:r>
              <a:rPr lang="hu-HU" dirty="0" smtClean="0"/>
              <a:t>adatokat lokális diszk helyett </a:t>
            </a:r>
            <a:r>
              <a:rPr lang="hu-HU" dirty="0" err="1" smtClean="0"/>
              <a:t>SAN-on</a:t>
            </a:r>
            <a:r>
              <a:rPr lang="hu-HU" dirty="0" smtClean="0"/>
              <a:t> tároljuk</a:t>
            </a:r>
          </a:p>
          <a:p>
            <a:r>
              <a:rPr lang="hu-HU" dirty="0" smtClean="0"/>
              <a:t>Többszörös hozzáférési lehetőség</a:t>
            </a:r>
          </a:p>
          <a:p>
            <a:r>
              <a:rPr lang="hu-HU" dirty="0" smtClean="0"/>
              <a:t>Dinamikus allokáció</a:t>
            </a:r>
          </a:p>
          <a:p>
            <a:r>
              <a:rPr lang="hu-HU" dirty="0" smtClean="0"/>
              <a:t>Alacsonyabb fajlagos költségek</a:t>
            </a:r>
          </a:p>
          <a:p>
            <a:r>
              <a:rPr lang="hu-HU" dirty="0" smtClean="0"/>
              <a:t>Egy bizonyos méret fölött virtualizáció nélkül is megjelenik ez a megoldás </a:t>
            </a:r>
            <a:r>
              <a:rPr lang="hu-HU" dirty="0" smtClean="0"/>
              <a:t>(</a:t>
            </a:r>
            <a:r>
              <a:rPr lang="hu-HU" dirty="0" err="1" smtClean="0"/>
              <a:t>aka</a:t>
            </a:r>
            <a:r>
              <a:rPr lang="hu-HU" dirty="0" smtClean="0"/>
              <a:t>. </a:t>
            </a:r>
            <a:r>
              <a:rPr lang="hu-HU" i="1" dirty="0" smtClean="0"/>
              <a:t>„Tárhely virtualizáció</a:t>
            </a:r>
            <a:r>
              <a:rPr lang="hu-HU" i="1" dirty="0" smtClean="0"/>
              <a:t>”</a:t>
            </a:r>
            <a:r>
              <a:rPr lang="hu-HU" dirty="0" smtClean="0"/>
              <a:t>)</a:t>
            </a:r>
          </a:p>
          <a:p>
            <a:endParaRPr lang="hu-HU" dirty="0"/>
          </a:p>
          <a:p>
            <a:r>
              <a:rPr lang="hu-HU" dirty="0" smtClean="0"/>
              <a:t>Tipikus protokollok: FC, </a:t>
            </a:r>
            <a:r>
              <a:rPr lang="hu-HU" dirty="0" err="1" smtClean="0"/>
              <a:t>iSCSI</a:t>
            </a:r>
            <a:r>
              <a:rPr lang="hu-HU" dirty="0" smtClean="0"/>
              <a:t>, NFS…</a:t>
            </a:r>
            <a:endParaRPr lang="hu-HU" dirty="0" smtClean="0"/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f-2009-sablon-v2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irf-2009-sablon-v2</Template>
  <TotalTime>2037</TotalTime>
  <Words>2096</Words>
  <Application>Microsoft Office PowerPoint</Application>
  <PresentationFormat>Diavetítés a képernyőre (4:3 oldalarány)</PresentationFormat>
  <Paragraphs>441</Paragraphs>
  <Slides>33</Slides>
  <Notes>16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33</vt:i4>
      </vt:variant>
    </vt:vector>
  </HeadingPairs>
  <TitlesOfParts>
    <vt:vector size="34" baseType="lpstr">
      <vt:lpstr>irf-2009-sablon-v2</vt:lpstr>
      <vt:lpstr>Virtualizáció –  Központi menedzsment</vt:lpstr>
      <vt:lpstr>Tartalom</vt:lpstr>
      <vt:lpstr>Központi menedzsment motivációs példa</vt:lpstr>
      <vt:lpstr>(Központi) menedzsment szerver</vt:lpstr>
      <vt:lpstr>PowerPoint bemutató</vt:lpstr>
      <vt:lpstr>Távoli elérés – Protokoll</vt:lpstr>
      <vt:lpstr>Felhasználó- és jogosultságkezelés</vt:lpstr>
      <vt:lpstr>Virtuális hálózat</vt:lpstr>
      <vt:lpstr>Közös tárhely</vt:lpstr>
      <vt:lpstr>Központi menedzsment</vt:lpstr>
      <vt:lpstr>Tartalom</vt:lpstr>
      <vt:lpstr>Erőforrás gazdálkodás</vt:lpstr>
      <vt:lpstr>Erőforrás gazdálkodás</vt:lpstr>
      <vt:lpstr>Virtuális gépek áthelyezése futás közben</vt:lpstr>
      <vt:lpstr>Virtuális gépek áthelyezése</vt:lpstr>
      <vt:lpstr>Tartalom</vt:lpstr>
      <vt:lpstr>Hibatűrés</vt:lpstr>
      <vt:lpstr>Példák szolgáltatás-kiesésekre</vt:lpstr>
      <vt:lpstr>HW hiba kezelése – klasszikus eset </vt:lpstr>
      <vt:lpstr>HW hibák kezelése – virtualizáció </vt:lpstr>
      <vt:lpstr>HW hibák kezelése – virtualizáció</vt:lpstr>
      <vt:lpstr>HW hibák kezelése – klasszikus eset 2.</vt:lpstr>
      <vt:lpstr>HW hibák kezelése – virtualizáció 2.</vt:lpstr>
      <vt:lpstr>Többszörözött futtatás megvalósítása</vt:lpstr>
      <vt:lpstr>Technikák összefoglalása</vt:lpstr>
      <vt:lpstr>Tartalom</vt:lpstr>
      <vt:lpstr>Virtuális gépek életciklusa</vt:lpstr>
      <vt:lpstr>Virtuális gépek üzembeállítása</vt:lpstr>
      <vt:lpstr>Virtuális gépek üzembeállítása</vt:lpstr>
      <vt:lpstr>Virtuális gépek automatikus üzembeállítása</vt:lpstr>
      <vt:lpstr>„Újhullámos” infrastruktúramenedzsment</vt:lpstr>
      <vt:lpstr>Példa: VMware LabManager</vt:lpstr>
      <vt:lpstr>Összefoglalás</vt:lpstr>
    </vt:vector>
  </TitlesOfParts>
  <Company>ftsrg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xmi</dc:creator>
  <cp:lastModifiedBy>Micskei Zoltán</cp:lastModifiedBy>
  <cp:revision>73</cp:revision>
  <dcterms:created xsi:type="dcterms:W3CDTF">2009-04-08T19:01:20Z</dcterms:created>
  <dcterms:modified xsi:type="dcterms:W3CDTF">2011-04-28T08:37:10Z</dcterms:modified>
</cp:coreProperties>
</file>