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6" r:id="rId2"/>
    <p:sldId id="318" r:id="rId3"/>
    <p:sldId id="332" r:id="rId4"/>
    <p:sldId id="333" r:id="rId5"/>
    <p:sldId id="334" r:id="rId6"/>
    <p:sldId id="335" r:id="rId7"/>
    <p:sldId id="303" r:id="rId8"/>
    <p:sldId id="304" r:id="rId9"/>
    <p:sldId id="384" r:id="rId10"/>
    <p:sldId id="305" r:id="rId11"/>
    <p:sldId id="306" r:id="rId12"/>
    <p:sldId id="385" r:id="rId13"/>
    <p:sldId id="383" r:id="rId14"/>
    <p:sldId id="336" r:id="rId15"/>
    <p:sldId id="307" r:id="rId16"/>
    <p:sldId id="382" r:id="rId17"/>
    <p:sldId id="337" r:id="rId18"/>
    <p:sldId id="338" r:id="rId19"/>
    <p:sldId id="339" r:id="rId20"/>
    <p:sldId id="340" r:id="rId21"/>
    <p:sldId id="341" r:id="rId22"/>
    <p:sldId id="342" r:id="rId23"/>
    <p:sldId id="343" r:id="rId24"/>
    <p:sldId id="344" r:id="rId25"/>
    <p:sldId id="345" r:id="rId26"/>
    <p:sldId id="346" r:id="rId27"/>
    <p:sldId id="347" r:id="rId28"/>
    <p:sldId id="348" r:id="rId29"/>
    <p:sldId id="349" r:id="rId30"/>
    <p:sldId id="350" r:id="rId31"/>
    <p:sldId id="351" r:id="rId32"/>
    <p:sldId id="352" r:id="rId33"/>
    <p:sldId id="353" r:id="rId34"/>
    <p:sldId id="354" r:id="rId35"/>
    <p:sldId id="355" r:id="rId36"/>
    <p:sldId id="356" r:id="rId37"/>
    <p:sldId id="357" r:id="rId38"/>
    <p:sldId id="358" r:id="rId39"/>
    <p:sldId id="359" r:id="rId40"/>
    <p:sldId id="360" r:id="rId41"/>
    <p:sldId id="361" r:id="rId42"/>
    <p:sldId id="362" r:id="rId43"/>
    <p:sldId id="363" r:id="rId44"/>
    <p:sldId id="364" r:id="rId45"/>
    <p:sldId id="365" r:id="rId46"/>
    <p:sldId id="366" r:id="rId47"/>
    <p:sldId id="367" r:id="rId48"/>
    <p:sldId id="368" r:id="rId49"/>
    <p:sldId id="369" r:id="rId50"/>
    <p:sldId id="370" r:id="rId51"/>
    <p:sldId id="371" r:id="rId52"/>
    <p:sldId id="372" r:id="rId53"/>
    <p:sldId id="373" r:id="rId54"/>
    <p:sldId id="374" r:id="rId55"/>
    <p:sldId id="375" r:id="rId56"/>
    <p:sldId id="376" r:id="rId57"/>
    <p:sldId id="377" r:id="rId58"/>
    <p:sldId id="378" r:id="rId59"/>
    <p:sldId id="379" r:id="rId60"/>
    <p:sldId id="380" r:id="rId61"/>
    <p:sldId id="381" r:id="rId6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2536"/>
    <a:srgbClr val="000000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228" autoAdjust="0"/>
  </p:normalViewPr>
  <p:slideViewPr>
    <p:cSldViewPr>
      <p:cViewPr varScale="1">
        <p:scale>
          <a:sx n="99" d="100"/>
          <a:sy n="99" d="100"/>
        </p:scale>
        <p:origin x="-13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7" d="100"/>
        <a:sy n="7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68D32C-5461-4A32-A7F2-7BB72428F4F8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D88E0CA3-5270-48F8-94E8-255D175CAA39}">
      <dgm:prSet phldrT="[Szöveg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dirty="0" smtClean="0"/>
            <a:t>Környezet</a:t>
          </a:r>
          <a:endParaRPr lang="en-US" dirty="0"/>
        </a:p>
      </dgm:t>
    </dgm:pt>
    <dgm:pt modelId="{8995F4C7-F5C2-44FF-88D6-3D5E69D5B2DB}" type="parTrans" cxnId="{745CE4A3-266C-4F80-B4F1-5FF999F227F5}">
      <dgm:prSet/>
      <dgm:spPr/>
      <dgm:t>
        <a:bodyPr/>
        <a:lstStyle/>
        <a:p>
          <a:endParaRPr lang="en-US"/>
        </a:p>
      </dgm:t>
    </dgm:pt>
    <dgm:pt modelId="{E3312A4F-DE47-4C48-A7E8-0191E88B6C92}" type="sibTrans" cxnId="{745CE4A3-266C-4F80-B4F1-5FF999F227F5}">
      <dgm:prSet/>
      <dgm:spPr>
        <a:solidFill>
          <a:srgbClr val="FFC000"/>
        </a:solidFill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0BC2C7C8-7C0F-490F-A692-990AE341BD12}">
      <dgm:prSet phldrT="[Szöveg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dirty="0" smtClean="0"/>
            <a:t>Infrastruktúra</a:t>
          </a:r>
          <a:endParaRPr lang="en-US" dirty="0"/>
        </a:p>
      </dgm:t>
    </dgm:pt>
    <dgm:pt modelId="{7F7A182B-F7C2-49B4-80E8-1615CD34DDEE}" type="parTrans" cxnId="{7197B17B-1A61-4C6F-96CD-64ABAE14383C}">
      <dgm:prSet/>
      <dgm:spPr/>
      <dgm:t>
        <a:bodyPr/>
        <a:lstStyle/>
        <a:p>
          <a:endParaRPr lang="en-US"/>
        </a:p>
      </dgm:t>
    </dgm:pt>
    <dgm:pt modelId="{53263119-EC85-4850-98BC-B43FB91D2450}" type="sibTrans" cxnId="{7197B17B-1A61-4C6F-96CD-64ABAE14383C}">
      <dgm:prSet/>
      <dgm:spPr>
        <a:solidFill>
          <a:srgbClr val="FFC000"/>
        </a:solidFill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E37DECBD-51E0-4C07-BD8B-06C54B047D49}">
      <dgm:prSet phldrT="[Szöveg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sz="2500" dirty="0" smtClean="0"/>
            <a:t>Szolgáltatásbiztonság</a:t>
          </a:r>
          <a:endParaRPr lang="en-US" sz="2500" dirty="0"/>
        </a:p>
      </dgm:t>
    </dgm:pt>
    <dgm:pt modelId="{A87781D6-8AD4-44D1-83B5-DE3B11984CCA}" type="parTrans" cxnId="{38924C0B-3C39-4AE0-84C8-07FAB6FE12A4}">
      <dgm:prSet/>
      <dgm:spPr/>
      <dgm:t>
        <a:bodyPr/>
        <a:lstStyle/>
        <a:p>
          <a:endParaRPr lang="en-US"/>
        </a:p>
      </dgm:t>
    </dgm:pt>
    <dgm:pt modelId="{BA456A3D-A317-44E1-8BBC-C27AEE7E39C7}" type="sibTrans" cxnId="{38924C0B-3C39-4AE0-84C8-07FAB6FE12A4}">
      <dgm:prSet/>
      <dgm:spPr/>
      <dgm:t>
        <a:bodyPr/>
        <a:lstStyle/>
        <a:p>
          <a:endParaRPr lang="en-US"/>
        </a:p>
      </dgm:t>
    </dgm:pt>
    <dgm:pt modelId="{F20C01A6-6630-49F2-BFBC-D46AFC71A212}">
      <dgm:prSet phldrT="[Szöveg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sz="2400" dirty="0" smtClean="0"/>
            <a:t>Helyesség</a:t>
          </a:r>
          <a:endParaRPr lang="en-US" sz="2400" dirty="0"/>
        </a:p>
      </dgm:t>
    </dgm:pt>
    <dgm:pt modelId="{10C7AF79-B363-4F79-A151-58BAEFFE0057}" type="parTrans" cxnId="{91BE86D7-F64D-4B00-9514-240C7A5F8BBC}">
      <dgm:prSet/>
      <dgm:spPr/>
      <dgm:t>
        <a:bodyPr/>
        <a:lstStyle/>
        <a:p>
          <a:endParaRPr lang="en-US"/>
        </a:p>
      </dgm:t>
    </dgm:pt>
    <dgm:pt modelId="{EC02D03D-F61B-488E-A94B-801E378B9F27}" type="sibTrans" cxnId="{91BE86D7-F64D-4B00-9514-240C7A5F8BBC}">
      <dgm:prSet/>
      <dgm:spPr/>
      <dgm:t>
        <a:bodyPr/>
        <a:lstStyle/>
        <a:p>
          <a:endParaRPr lang="en-US"/>
        </a:p>
      </dgm:t>
    </dgm:pt>
    <dgm:pt modelId="{51A14F9E-BC7C-44C9-938B-DEA7C918BD70}">
      <dgm:prSet phldrT="[Szöveg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sz="2400" dirty="0" smtClean="0"/>
            <a:t>Teljesítmény</a:t>
          </a:r>
          <a:endParaRPr lang="en-US" sz="2400" dirty="0"/>
        </a:p>
      </dgm:t>
    </dgm:pt>
    <dgm:pt modelId="{CA8DAF9C-65BB-43DF-AC10-C4DA1DBCDBC3}" type="parTrans" cxnId="{FED652B1-3A6C-4956-826B-1B50E524AC95}">
      <dgm:prSet/>
      <dgm:spPr/>
      <dgm:t>
        <a:bodyPr/>
        <a:lstStyle/>
        <a:p>
          <a:endParaRPr lang="en-US"/>
        </a:p>
      </dgm:t>
    </dgm:pt>
    <dgm:pt modelId="{2063E8B0-6A13-4EA2-8ABE-8F90AD393817}" type="sibTrans" cxnId="{FED652B1-3A6C-4956-826B-1B50E524AC95}">
      <dgm:prSet/>
      <dgm:spPr/>
      <dgm:t>
        <a:bodyPr/>
        <a:lstStyle/>
        <a:p>
          <a:endParaRPr lang="en-US"/>
        </a:p>
      </dgm:t>
    </dgm:pt>
    <dgm:pt modelId="{72D59EA6-2E49-4E89-B4C0-EA3D328C4EC7}">
      <dgm:prSet phldrT="[Szöveg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sz="2400" dirty="0" smtClean="0"/>
            <a:t>Hibatűrés</a:t>
          </a:r>
          <a:endParaRPr lang="en-US" sz="2400" dirty="0"/>
        </a:p>
      </dgm:t>
    </dgm:pt>
    <dgm:pt modelId="{EAA9B782-B5FE-438A-88A6-1082715F6752}" type="parTrans" cxnId="{BAC480D9-BD31-424A-91D2-F23131EC713B}">
      <dgm:prSet/>
      <dgm:spPr/>
      <dgm:t>
        <a:bodyPr/>
        <a:lstStyle/>
        <a:p>
          <a:endParaRPr lang="en-US"/>
        </a:p>
      </dgm:t>
    </dgm:pt>
    <dgm:pt modelId="{A7A697A8-C6E4-4F31-AA9B-DE17C785E5B0}" type="sibTrans" cxnId="{BAC480D9-BD31-424A-91D2-F23131EC713B}">
      <dgm:prSet/>
      <dgm:spPr/>
      <dgm:t>
        <a:bodyPr/>
        <a:lstStyle/>
        <a:p>
          <a:endParaRPr lang="en-US"/>
        </a:p>
      </dgm:t>
    </dgm:pt>
    <dgm:pt modelId="{8A74B1AC-333D-4058-A23E-614BD515BC52}">
      <dgm:prSet phldrT="[Szöveg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sz="2400" dirty="0" smtClean="0"/>
            <a:t>Adatbiztonság</a:t>
          </a:r>
          <a:endParaRPr lang="en-US" sz="2400" dirty="0"/>
        </a:p>
      </dgm:t>
    </dgm:pt>
    <dgm:pt modelId="{2E2D4700-E1DA-4D62-B00B-C790D1D09177}" type="parTrans" cxnId="{53675791-F044-425C-9D60-98DD7B108C62}">
      <dgm:prSet/>
      <dgm:spPr/>
      <dgm:t>
        <a:bodyPr/>
        <a:lstStyle/>
        <a:p>
          <a:endParaRPr lang="en-US"/>
        </a:p>
      </dgm:t>
    </dgm:pt>
    <dgm:pt modelId="{B09B3415-FD50-4555-B723-228F8ADECF29}" type="sibTrans" cxnId="{53675791-F044-425C-9D60-98DD7B108C62}">
      <dgm:prSet/>
      <dgm:spPr/>
      <dgm:t>
        <a:bodyPr/>
        <a:lstStyle/>
        <a:p>
          <a:endParaRPr lang="en-US"/>
        </a:p>
      </dgm:t>
    </dgm:pt>
    <dgm:pt modelId="{D25A43A0-05C2-4BC0-A4B2-A750C7D600DE}">
      <dgm:prSet phldrT="[Szöveg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sz="2400" dirty="0" smtClean="0"/>
            <a:t>Ár</a:t>
          </a:r>
          <a:endParaRPr lang="en-US" sz="2400" dirty="0"/>
        </a:p>
      </dgm:t>
    </dgm:pt>
    <dgm:pt modelId="{00FB1F22-1E36-40D2-A0F7-CDA002FF6775}" type="parTrans" cxnId="{3648080F-DF0A-4209-B919-5111F60C2D91}">
      <dgm:prSet/>
      <dgm:spPr/>
      <dgm:t>
        <a:bodyPr/>
        <a:lstStyle/>
        <a:p>
          <a:endParaRPr lang="en-US"/>
        </a:p>
      </dgm:t>
    </dgm:pt>
    <dgm:pt modelId="{5533CCC8-1DAD-41E0-A6EA-F5D7889763E2}" type="sibTrans" cxnId="{3648080F-DF0A-4209-B919-5111F60C2D91}">
      <dgm:prSet/>
      <dgm:spPr/>
      <dgm:t>
        <a:bodyPr/>
        <a:lstStyle/>
        <a:p>
          <a:endParaRPr lang="en-US"/>
        </a:p>
      </dgm:t>
    </dgm:pt>
    <dgm:pt modelId="{A41B339B-77F4-4A74-880C-10C71BDCA207}">
      <dgm:prSet phldrT="[Szöveg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dirty="0" smtClean="0"/>
            <a:t>Erőforrások</a:t>
          </a:r>
          <a:endParaRPr lang="en-US" dirty="0"/>
        </a:p>
      </dgm:t>
    </dgm:pt>
    <dgm:pt modelId="{07BB36E4-2A44-4AC7-B182-23618F0377EB}" type="parTrans" cxnId="{7E6BAFB5-5DBC-44BB-8522-7E524FFE7D4E}">
      <dgm:prSet/>
      <dgm:spPr/>
      <dgm:t>
        <a:bodyPr/>
        <a:lstStyle/>
        <a:p>
          <a:endParaRPr lang="en-US"/>
        </a:p>
      </dgm:t>
    </dgm:pt>
    <dgm:pt modelId="{00F82FBF-46AE-4061-8BDF-E7C47A0DA02F}" type="sibTrans" cxnId="{7E6BAFB5-5DBC-44BB-8522-7E524FFE7D4E}">
      <dgm:prSet/>
      <dgm:spPr/>
      <dgm:t>
        <a:bodyPr/>
        <a:lstStyle/>
        <a:p>
          <a:endParaRPr lang="en-US"/>
        </a:p>
      </dgm:t>
    </dgm:pt>
    <dgm:pt modelId="{B4540CE1-0F6B-429A-BA42-B9C610B11FF8}">
      <dgm:prSet phldrT="[Szöveg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dirty="0" smtClean="0"/>
            <a:t>Adatok</a:t>
          </a:r>
          <a:endParaRPr lang="en-US" dirty="0"/>
        </a:p>
      </dgm:t>
    </dgm:pt>
    <dgm:pt modelId="{C950582C-3B64-4931-B049-0A9A9B6A1ABE}" type="parTrans" cxnId="{05B1384E-E4A0-4BA8-86BC-55AA3C181CAE}">
      <dgm:prSet/>
      <dgm:spPr/>
      <dgm:t>
        <a:bodyPr/>
        <a:lstStyle/>
        <a:p>
          <a:endParaRPr lang="en-US"/>
        </a:p>
      </dgm:t>
    </dgm:pt>
    <dgm:pt modelId="{D02471C2-B737-488A-A754-7814B30A9FCF}" type="sibTrans" cxnId="{05B1384E-E4A0-4BA8-86BC-55AA3C181CAE}">
      <dgm:prSet/>
      <dgm:spPr/>
      <dgm:t>
        <a:bodyPr/>
        <a:lstStyle/>
        <a:p>
          <a:endParaRPr lang="en-US"/>
        </a:p>
      </dgm:t>
    </dgm:pt>
    <dgm:pt modelId="{4D42FC40-77D3-49EE-97FF-C24C3DBD1EED}">
      <dgm:prSet phldrT="[Szöveg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dirty="0" smtClean="0"/>
            <a:t>Szolgáltatások </a:t>
          </a:r>
          <a:endParaRPr lang="en-US" dirty="0"/>
        </a:p>
      </dgm:t>
    </dgm:pt>
    <dgm:pt modelId="{6D747B01-1D21-41E5-97F7-28620A721E4A}" type="parTrans" cxnId="{E8530714-E1FD-4094-AF4A-36547B520D02}">
      <dgm:prSet/>
      <dgm:spPr/>
      <dgm:t>
        <a:bodyPr/>
        <a:lstStyle/>
        <a:p>
          <a:endParaRPr lang="en-US"/>
        </a:p>
      </dgm:t>
    </dgm:pt>
    <dgm:pt modelId="{D4BAE4B6-7994-4295-964E-D77FDC1E9372}" type="sibTrans" cxnId="{E8530714-E1FD-4094-AF4A-36547B520D02}">
      <dgm:prSet/>
      <dgm:spPr/>
      <dgm:t>
        <a:bodyPr/>
        <a:lstStyle/>
        <a:p>
          <a:endParaRPr lang="en-US"/>
        </a:p>
      </dgm:t>
    </dgm:pt>
    <dgm:pt modelId="{DF249DC4-4633-4129-A9D1-9A602E5AD94B}">
      <dgm:prSet phldrT="[Szöveg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dirty="0" smtClean="0"/>
            <a:t>Topológia</a:t>
          </a:r>
          <a:endParaRPr lang="en-US" dirty="0"/>
        </a:p>
      </dgm:t>
    </dgm:pt>
    <dgm:pt modelId="{6FAEEB08-D5D6-4559-B78F-25388E7906D1}" type="parTrans" cxnId="{B9E2443F-676C-4F53-AE49-7A90BB64EEA5}">
      <dgm:prSet/>
      <dgm:spPr/>
      <dgm:t>
        <a:bodyPr/>
        <a:lstStyle/>
        <a:p>
          <a:endParaRPr lang="en-US"/>
        </a:p>
      </dgm:t>
    </dgm:pt>
    <dgm:pt modelId="{47929841-DF43-4466-AD66-B620AF39631B}" type="sibTrans" cxnId="{B9E2443F-676C-4F53-AE49-7A90BB64EEA5}">
      <dgm:prSet/>
      <dgm:spPr/>
      <dgm:t>
        <a:bodyPr/>
        <a:lstStyle/>
        <a:p>
          <a:endParaRPr lang="en-US"/>
        </a:p>
      </dgm:t>
    </dgm:pt>
    <dgm:pt modelId="{7ADB81F0-19B6-4439-BD6D-91B3B2C2CE1E}">
      <dgm:prSet phldrT="[Szöveg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dirty="0" smtClean="0"/>
            <a:t>Igények</a:t>
          </a:r>
          <a:endParaRPr lang="en-US" dirty="0"/>
        </a:p>
      </dgm:t>
    </dgm:pt>
    <dgm:pt modelId="{251A287A-20AC-4743-BF0F-EB661FDC64F3}" type="parTrans" cxnId="{B233A3AF-1805-4708-98C5-75AC6243922A}">
      <dgm:prSet/>
      <dgm:spPr/>
      <dgm:t>
        <a:bodyPr/>
        <a:lstStyle/>
        <a:p>
          <a:endParaRPr lang="en-US"/>
        </a:p>
      </dgm:t>
    </dgm:pt>
    <dgm:pt modelId="{F35191A0-2B56-47CF-B632-BC692C19C96C}" type="sibTrans" cxnId="{B233A3AF-1805-4708-98C5-75AC6243922A}">
      <dgm:prSet/>
      <dgm:spPr/>
      <dgm:t>
        <a:bodyPr/>
        <a:lstStyle/>
        <a:p>
          <a:endParaRPr lang="en-US"/>
        </a:p>
      </dgm:t>
    </dgm:pt>
    <dgm:pt modelId="{782F7F2D-C4D0-4840-921E-9D5DB072DF38}">
      <dgm:prSet phldrT="[Szöveg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dirty="0" smtClean="0"/>
            <a:t>Terhelések</a:t>
          </a:r>
          <a:endParaRPr lang="en-US" dirty="0"/>
        </a:p>
      </dgm:t>
    </dgm:pt>
    <dgm:pt modelId="{08E747A3-3ADA-4717-91FB-9ED2E4505EEC}" type="parTrans" cxnId="{33675A6E-0DAC-41CB-B8E6-3BC8D003BF20}">
      <dgm:prSet/>
      <dgm:spPr/>
      <dgm:t>
        <a:bodyPr/>
        <a:lstStyle/>
        <a:p>
          <a:endParaRPr lang="en-US"/>
        </a:p>
      </dgm:t>
    </dgm:pt>
    <dgm:pt modelId="{F46A2638-39FC-48B4-9CAC-6677FB21B4AB}" type="sibTrans" cxnId="{33675A6E-0DAC-41CB-B8E6-3BC8D003BF20}">
      <dgm:prSet/>
      <dgm:spPr/>
      <dgm:t>
        <a:bodyPr/>
        <a:lstStyle/>
        <a:p>
          <a:endParaRPr lang="en-US"/>
        </a:p>
      </dgm:t>
    </dgm:pt>
    <dgm:pt modelId="{351BDA36-8DF7-47CE-95E0-3387363C445F}">
      <dgm:prSet phldrT="[Szöveg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dirty="0" smtClean="0"/>
            <a:t>Veszélyek</a:t>
          </a:r>
          <a:endParaRPr lang="en-US" dirty="0"/>
        </a:p>
      </dgm:t>
    </dgm:pt>
    <dgm:pt modelId="{B7F4D683-2867-48D8-9813-17139D5395F2}" type="parTrans" cxnId="{1C9D71CD-3B24-459F-9FF2-038DD25839D3}">
      <dgm:prSet/>
      <dgm:spPr/>
      <dgm:t>
        <a:bodyPr/>
        <a:lstStyle/>
        <a:p>
          <a:endParaRPr lang="en-US"/>
        </a:p>
      </dgm:t>
    </dgm:pt>
    <dgm:pt modelId="{759B9725-5506-4BE7-BD9D-C267FEC94C41}" type="sibTrans" cxnId="{1C9D71CD-3B24-459F-9FF2-038DD25839D3}">
      <dgm:prSet/>
      <dgm:spPr/>
      <dgm:t>
        <a:bodyPr/>
        <a:lstStyle/>
        <a:p>
          <a:endParaRPr lang="en-US"/>
        </a:p>
      </dgm:t>
    </dgm:pt>
    <dgm:pt modelId="{0C22764D-71F2-4EDE-85DD-83A9948CEE54}" type="pres">
      <dgm:prSet presAssocID="{2668D32C-5461-4A32-A7F2-7BB72428F4F8}" presName="Name0" presStyleCnt="0">
        <dgm:presLayoutVars>
          <dgm:dir/>
          <dgm:resizeHandles val="exact"/>
        </dgm:presLayoutVars>
      </dgm:prSet>
      <dgm:spPr/>
    </dgm:pt>
    <dgm:pt modelId="{572C583D-6D36-44E2-A327-566FF54007A6}" type="pres">
      <dgm:prSet presAssocID="{2668D32C-5461-4A32-A7F2-7BB72428F4F8}" presName="vNodes" presStyleCnt="0"/>
      <dgm:spPr/>
    </dgm:pt>
    <dgm:pt modelId="{D2F10FB7-F11C-411A-B67E-1221C6D10127}" type="pres">
      <dgm:prSet presAssocID="{D88E0CA3-5270-48F8-94E8-255D175CAA3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B6EA4E-2ABB-41F1-8FE0-5A1FA62218B1}" type="pres">
      <dgm:prSet presAssocID="{E3312A4F-DE47-4C48-A7E8-0191E88B6C92}" presName="spacerT" presStyleCnt="0"/>
      <dgm:spPr/>
    </dgm:pt>
    <dgm:pt modelId="{A9DA5215-6D58-4014-A1C7-B5D9726EB9CD}" type="pres">
      <dgm:prSet presAssocID="{E3312A4F-DE47-4C48-A7E8-0191E88B6C92}" presName="sibTrans" presStyleLbl="sibTrans2D1" presStyleIdx="0" presStyleCnt="2"/>
      <dgm:spPr/>
      <dgm:t>
        <a:bodyPr/>
        <a:lstStyle/>
        <a:p>
          <a:endParaRPr lang="en-US"/>
        </a:p>
      </dgm:t>
    </dgm:pt>
    <dgm:pt modelId="{66296B3F-F5C3-4254-9A82-1647DEA8850A}" type="pres">
      <dgm:prSet presAssocID="{E3312A4F-DE47-4C48-A7E8-0191E88B6C92}" presName="spacerB" presStyleCnt="0"/>
      <dgm:spPr/>
    </dgm:pt>
    <dgm:pt modelId="{5D49A54D-1EE4-4A49-802E-FA8820BDF523}" type="pres">
      <dgm:prSet presAssocID="{0BC2C7C8-7C0F-490F-A692-990AE341BD1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000787-2092-43AF-B305-B27E4D92FAD6}" type="pres">
      <dgm:prSet presAssocID="{2668D32C-5461-4A32-A7F2-7BB72428F4F8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2DFB7B81-3924-4B12-AE7F-CD9768959A93}" type="pres">
      <dgm:prSet presAssocID="{2668D32C-5461-4A32-A7F2-7BB72428F4F8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DDCF4975-9D13-421C-9E17-5999B91F8AF9}" type="pres">
      <dgm:prSet presAssocID="{2668D32C-5461-4A32-A7F2-7BB72428F4F8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7EDF34-74E5-4EF8-A754-7286E3D0EAD9}" type="presOf" srcId="{351BDA36-8DF7-47CE-95E0-3387363C445F}" destId="{D2F10FB7-F11C-411A-B67E-1221C6D10127}" srcOrd="0" destOrd="3" presId="urn:microsoft.com/office/officeart/2005/8/layout/equation2"/>
    <dgm:cxn modelId="{7DEEAB86-3098-4CF8-8156-D62C9D984082}" type="presOf" srcId="{8A74B1AC-333D-4058-A23E-614BD515BC52}" destId="{DDCF4975-9D13-421C-9E17-5999B91F8AF9}" srcOrd="0" destOrd="5" presId="urn:microsoft.com/office/officeart/2005/8/layout/equation2"/>
    <dgm:cxn modelId="{B233A3AF-1805-4708-98C5-75AC6243922A}" srcId="{D88E0CA3-5270-48F8-94E8-255D175CAA39}" destId="{7ADB81F0-19B6-4439-BD6D-91B3B2C2CE1E}" srcOrd="0" destOrd="0" parTransId="{251A287A-20AC-4743-BF0F-EB661FDC64F3}" sibTransId="{F35191A0-2B56-47CF-B632-BC692C19C96C}"/>
    <dgm:cxn modelId="{745CE4A3-266C-4F80-B4F1-5FF999F227F5}" srcId="{2668D32C-5461-4A32-A7F2-7BB72428F4F8}" destId="{D88E0CA3-5270-48F8-94E8-255D175CAA39}" srcOrd="0" destOrd="0" parTransId="{8995F4C7-F5C2-44FF-88D6-3D5E69D5B2DB}" sibTransId="{E3312A4F-DE47-4C48-A7E8-0191E88B6C92}"/>
    <dgm:cxn modelId="{D9B76FFB-FF3C-4793-A926-45B0960D5DB7}" type="presOf" srcId="{B4540CE1-0F6B-429A-BA42-B9C610B11FF8}" destId="{5D49A54D-1EE4-4A49-802E-FA8820BDF523}" srcOrd="0" destOrd="3" presId="urn:microsoft.com/office/officeart/2005/8/layout/equation2"/>
    <dgm:cxn modelId="{B4F12A91-5D3E-482D-A075-49089C9B98A4}" type="presOf" srcId="{4D42FC40-77D3-49EE-97FF-C24C3DBD1EED}" destId="{5D49A54D-1EE4-4A49-802E-FA8820BDF523}" srcOrd="0" destOrd="4" presId="urn:microsoft.com/office/officeart/2005/8/layout/equation2"/>
    <dgm:cxn modelId="{7F14F0E4-F0C0-4EAF-8275-190F3AB6185C}" type="presOf" srcId="{53263119-EC85-4850-98BC-B43FB91D2450}" destId="{FB000787-2092-43AF-B305-B27E4D92FAD6}" srcOrd="0" destOrd="0" presId="urn:microsoft.com/office/officeart/2005/8/layout/equation2"/>
    <dgm:cxn modelId="{8A40B4EB-5EDD-41CC-B3BD-828C256AC60D}" type="presOf" srcId="{D25A43A0-05C2-4BC0-A4B2-A750C7D600DE}" destId="{DDCF4975-9D13-421C-9E17-5999B91F8AF9}" srcOrd="0" destOrd="3" presId="urn:microsoft.com/office/officeart/2005/8/layout/equation2"/>
    <dgm:cxn modelId="{61175B6D-C0A2-4219-B563-EA8AA02F4843}" type="presOf" srcId="{DF249DC4-4633-4129-A9D1-9A602E5AD94B}" destId="{5D49A54D-1EE4-4A49-802E-FA8820BDF523}" srcOrd="0" destOrd="2" presId="urn:microsoft.com/office/officeart/2005/8/layout/equation2"/>
    <dgm:cxn modelId="{53675791-F044-425C-9D60-98DD7B108C62}" srcId="{E37DECBD-51E0-4C07-BD8B-06C54B047D49}" destId="{8A74B1AC-333D-4058-A23E-614BD515BC52}" srcOrd="4" destOrd="0" parTransId="{2E2D4700-E1DA-4D62-B00B-C790D1D09177}" sibTransId="{B09B3415-FD50-4555-B723-228F8ADECF29}"/>
    <dgm:cxn modelId="{74BCCEB2-E9CC-47B5-9781-C1DAEE1300A6}" type="presOf" srcId="{53263119-EC85-4850-98BC-B43FB91D2450}" destId="{2DFB7B81-3924-4B12-AE7F-CD9768959A93}" srcOrd="1" destOrd="0" presId="urn:microsoft.com/office/officeart/2005/8/layout/equation2"/>
    <dgm:cxn modelId="{33675A6E-0DAC-41CB-B8E6-3BC8D003BF20}" srcId="{D88E0CA3-5270-48F8-94E8-255D175CAA39}" destId="{782F7F2D-C4D0-4840-921E-9D5DB072DF38}" srcOrd="1" destOrd="0" parTransId="{08E747A3-3ADA-4717-91FB-9ED2E4505EEC}" sibTransId="{F46A2638-39FC-48B4-9CAC-6677FB21B4AB}"/>
    <dgm:cxn modelId="{91BE86D7-F64D-4B00-9514-240C7A5F8BBC}" srcId="{E37DECBD-51E0-4C07-BD8B-06C54B047D49}" destId="{F20C01A6-6630-49F2-BFBC-D46AFC71A212}" srcOrd="0" destOrd="0" parTransId="{10C7AF79-B363-4F79-A151-58BAEFFE0057}" sibTransId="{EC02D03D-F61B-488E-A94B-801E378B9F27}"/>
    <dgm:cxn modelId="{1707DC90-A3BE-4EAD-BEF0-74C917C5885D}" type="presOf" srcId="{0BC2C7C8-7C0F-490F-A692-990AE341BD12}" destId="{5D49A54D-1EE4-4A49-802E-FA8820BDF523}" srcOrd="0" destOrd="0" presId="urn:microsoft.com/office/officeart/2005/8/layout/equation2"/>
    <dgm:cxn modelId="{D6FF4EB6-0CAD-4DF4-B682-B53EBC4FA6CB}" type="presOf" srcId="{72D59EA6-2E49-4E89-B4C0-EA3D328C4EC7}" destId="{DDCF4975-9D13-421C-9E17-5999B91F8AF9}" srcOrd="0" destOrd="4" presId="urn:microsoft.com/office/officeart/2005/8/layout/equation2"/>
    <dgm:cxn modelId="{7E6BAFB5-5DBC-44BB-8522-7E524FFE7D4E}" srcId="{0BC2C7C8-7C0F-490F-A692-990AE341BD12}" destId="{A41B339B-77F4-4A74-880C-10C71BDCA207}" srcOrd="0" destOrd="0" parTransId="{07BB36E4-2A44-4AC7-B182-23618F0377EB}" sibTransId="{00F82FBF-46AE-4061-8BDF-E7C47A0DA02F}"/>
    <dgm:cxn modelId="{320305FB-4BD5-425C-99A7-BB7738045859}" type="presOf" srcId="{F20C01A6-6630-49F2-BFBC-D46AFC71A212}" destId="{DDCF4975-9D13-421C-9E17-5999B91F8AF9}" srcOrd="0" destOrd="1" presId="urn:microsoft.com/office/officeart/2005/8/layout/equation2"/>
    <dgm:cxn modelId="{12EE2C26-D9DF-4FBA-8C3F-013F0770C7E0}" type="presOf" srcId="{D88E0CA3-5270-48F8-94E8-255D175CAA39}" destId="{D2F10FB7-F11C-411A-B67E-1221C6D10127}" srcOrd="0" destOrd="0" presId="urn:microsoft.com/office/officeart/2005/8/layout/equation2"/>
    <dgm:cxn modelId="{3648080F-DF0A-4209-B919-5111F60C2D91}" srcId="{E37DECBD-51E0-4C07-BD8B-06C54B047D49}" destId="{D25A43A0-05C2-4BC0-A4B2-A750C7D600DE}" srcOrd="2" destOrd="0" parTransId="{00FB1F22-1E36-40D2-A0F7-CDA002FF6775}" sibTransId="{5533CCC8-1DAD-41E0-A6EA-F5D7889763E2}"/>
    <dgm:cxn modelId="{7197B17B-1A61-4C6F-96CD-64ABAE14383C}" srcId="{2668D32C-5461-4A32-A7F2-7BB72428F4F8}" destId="{0BC2C7C8-7C0F-490F-A692-990AE341BD12}" srcOrd="1" destOrd="0" parTransId="{7F7A182B-F7C2-49B4-80E8-1615CD34DDEE}" sibTransId="{53263119-EC85-4850-98BC-B43FB91D2450}"/>
    <dgm:cxn modelId="{36C721F7-A380-4E93-A30A-C0221D75878F}" type="presOf" srcId="{782F7F2D-C4D0-4840-921E-9D5DB072DF38}" destId="{D2F10FB7-F11C-411A-B67E-1221C6D10127}" srcOrd="0" destOrd="2" presId="urn:microsoft.com/office/officeart/2005/8/layout/equation2"/>
    <dgm:cxn modelId="{E8530714-E1FD-4094-AF4A-36547B520D02}" srcId="{0BC2C7C8-7C0F-490F-A692-990AE341BD12}" destId="{4D42FC40-77D3-49EE-97FF-C24C3DBD1EED}" srcOrd="3" destOrd="0" parTransId="{6D747B01-1D21-41E5-97F7-28620A721E4A}" sibTransId="{D4BAE4B6-7994-4295-964E-D77FDC1E9372}"/>
    <dgm:cxn modelId="{BA14FEB7-7F0C-4F51-8FAF-63D5D1442EA2}" type="presOf" srcId="{51A14F9E-BC7C-44C9-938B-DEA7C918BD70}" destId="{DDCF4975-9D13-421C-9E17-5999B91F8AF9}" srcOrd="0" destOrd="2" presId="urn:microsoft.com/office/officeart/2005/8/layout/equation2"/>
    <dgm:cxn modelId="{BAC480D9-BD31-424A-91D2-F23131EC713B}" srcId="{E37DECBD-51E0-4C07-BD8B-06C54B047D49}" destId="{72D59EA6-2E49-4E89-B4C0-EA3D328C4EC7}" srcOrd="3" destOrd="0" parTransId="{EAA9B782-B5FE-438A-88A6-1082715F6752}" sibTransId="{A7A697A8-C6E4-4F31-AA9B-DE17C785E5B0}"/>
    <dgm:cxn modelId="{05B1384E-E4A0-4BA8-86BC-55AA3C181CAE}" srcId="{0BC2C7C8-7C0F-490F-A692-990AE341BD12}" destId="{B4540CE1-0F6B-429A-BA42-B9C610B11FF8}" srcOrd="2" destOrd="0" parTransId="{C950582C-3B64-4931-B049-0A9A9B6A1ABE}" sibTransId="{D02471C2-B737-488A-A754-7814B30A9FCF}"/>
    <dgm:cxn modelId="{C2F2CE54-BCF9-45C5-A3E7-3066E7DABEA5}" type="presOf" srcId="{A41B339B-77F4-4A74-880C-10C71BDCA207}" destId="{5D49A54D-1EE4-4A49-802E-FA8820BDF523}" srcOrd="0" destOrd="1" presId="urn:microsoft.com/office/officeart/2005/8/layout/equation2"/>
    <dgm:cxn modelId="{38924C0B-3C39-4AE0-84C8-07FAB6FE12A4}" srcId="{2668D32C-5461-4A32-A7F2-7BB72428F4F8}" destId="{E37DECBD-51E0-4C07-BD8B-06C54B047D49}" srcOrd="2" destOrd="0" parTransId="{A87781D6-8AD4-44D1-83B5-DE3B11984CCA}" sibTransId="{BA456A3D-A317-44E1-8BBC-C27AEE7E39C7}"/>
    <dgm:cxn modelId="{1C9D71CD-3B24-459F-9FF2-038DD25839D3}" srcId="{D88E0CA3-5270-48F8-94E8-255D175CAA39}" destId="{351BDA36-8DF7-47CE-95E0-3387363C445F}" srcOrd="2" destOrd="0" parTransId="{B7F4D683-2867-48D8-9813-17139D5395F2}" sibTransId="{759B9725-5506-4BE7-BD9D-C267FEC94C41}"/>
    <dgm:cxn modelId="{B9E2443F-676C-4F53-AE49-7A90BB64EEA5}" srcId="{0BC2C7C8-7C0F-490F-A692-990AE341BD12}" destId="{DF249DC4-4633-4129-A9D1-9A602E5AD94B}" srcOrd="1" destOrd="0" parTransId="{6FAEEB08-D5D6-4559-B78F-25388E7906D1}" sibTransId="{47929841-DF43-4466-AD66-B620AF39631B}"/>
    <dgm:cxn modelId="{BC99E7E8-9837-46E1-83E7-54757112430B}" type="presOf" srcId="{7ADB81F0-19B6-4439-BD6D-91B3B2C2CE1E}" destId="{D2F10FB7-F11C-411A-B67E-1221C6D10127}" srcOrd="0" destOrd="1" presId="urn:microsoft.com/office/officeart/2005/8/layout/equation2"/>
    <dgm:cxn modelId="{EAAB67E6-F53E-40F2-9A0D-8E46E55E10B7}" type="presOf" srcId="{2668D32C-5461-4A32-A7F2-7BB72428F4F8}" destId="{0C22764D-71F2-4EDE-85DD-83A9948CEE54}" srcOrd="0" destOrd="0" presId="urn:microsoft.com/office/officeart/2005/8/layout/equation2"/>
    <dgm:cxn modelId="{000A59B2-6BD8-485F-9C81-B170DA256D99}" type="presOf" srcId="{E37DECBD-51E0-4C07-BD8B-06C54B047D49}" destId="{DDCF4975-9D13-421C-9E17-5999B91F8AF9}" srcOrd="0" destOrd="0" presId="urn:microsoft.com/office/officeart/2005/8/layout/equation2"/>
    <dgm:cxn modelId="{FED652B1-3A6C-4956-826B-1B50E524AC95}" srcId="{E37DECBD-51E0-4C07-BD8B-06C54B047D49}" destId="{51A14F9E-BC7C-44C9-938B-DEA7C918BD70}" srcOrd="1" destOrd="0" parTransId="{CA8DAF9C-65BB-43DF-AC10-C4DA1DBCDBC3}" sibTransId="{2063E8B0-6A13-4EA2-8ABE-8F90AD393817}"/>
    <dgm:cxn modelId="{521F0192-531C-49CD-B841-7BF8836F9DC5}" type="presOf" srcId="{E3312A4F-DE47-4C48-A7E8-0191E88B6C92}" destId="{A9DA5215-6D58-4014-A1C7-B5D9726EB9CD}" srcOrd="0" destOrd="0" presId="urn:microsoft.com/office/officeart/2005/8/layout/equation2"/>
    <dgm:cxn modelId="{C86479D2-60E1-44E6-9CE8-896ED8F129C5}" type="presParOf" srcId="{0C22764D-71F2-4EDE-85DD-83A9948CEE54}" destId="{572C583D-6D36-44E2-A327-566FF54007A6}" srcOrd="0" destOrd="0" presId="urn:microsoft.com/office/officeart/2005/8/layout/equation2"/>
    <dgm:cxn modelId="{E608E407-67D3-457D-A387-893087C648EC}" type="presParOf" srcId="{572C583D-6D36-44E2-A327-566FF54007A6}" destId="{D2F10FB7-F11C-411A-B67E-1221C6D10127}" srcOrd="0" destOrd="0" presId="urn:microsoft.com/office/officeart/2005/8/layout/equation2"/>
    <dgm:cxn modelId="{E584EA0A-3A47-4031-B3B0-7BBBCE01B2CD}" type="presParOf" srcId="{572C583D-6D36-44E2-A327-566FF54007A6}" destId="{A9B6EA4E-2ABB-41F1-8FE0-5A1FA62218B1}" srcOrd="1" destOrd="0" presId="urn:microsoft.com/office/officeart/2005/8/layout/equation2"/>
    <dgm:cxn modelId="{AA821B34-F3F1-458A-BC40-BF2C0DF8DC26}" type="presParOf" srcId="{572C583D-6D36-44E2-A327-566FF54007A6}" destId="{A9DA5215-6D58-4014-A1C7-B5D9726EB9CD}" srcOrd="2" destOrd="0" presId="urn:microsoft.com/office/officeart/2005/8/layout/equation2"/>
    <dgm:cxn modelId="{1BC5297B-A073-46C6-BF8E-978576203CAC}" type="presParOf" srcId="{572C583D-6D36-44E2-A327-566FF54007A6}" destId="{66296B3F-F5C3-4254-9A82-1647DEA8850A}" srcOrd="3" destOrd="0" presId="urn:microsoft.com/office/officeart/2005/8/layout/equation2"/>
    <dgm:cxn modelId="{C3320427-FCC0-413E-8495-EAEE54909431}" type="presParOf" srcId="{572C583D-6D36-44E2-A327-566FF54007A6}" destId="{5D49A54D-1EE4-4A49-802E-FA8820BDF523}" srcOrd="4" destOrd="0" presId="urn:microsoft.com/office/officeart/2005/8/layout/equation2"/>
    <dgm:cxn modelId="{6DE6A09C-729B-443A-B404-37C98C2C3B30}" type="presParOf" srcId="{0C22764D-71F2-4EDE-85DD-83A9948CEE54}" destId="{FB000787-2092-43AF-B305-B27E4D92FAD6}" srcOrd="1" destOrd="0" presId="urn:microsoft.com/office/officeart/2005/8/layout/equation2"/>
    <dgm:cxn modelId="{E88D458E-0271-4837-A7AC-A2E3C1373E79}" type="presParOf" srcId="{FB000787-2092-43AF-B305-B27E4D92FAD6}" destId="{2DFB7B81-3924-4B12-AE7F-CD9768959A93}" srcOrd="0" destOrd="0" presId="urn:microsoft.com/office/officeart/2005/8/layout/equation2"/>
    <dgm:cxn modelId="{7306CC32-6310-46EC-A8A6-30412581F7DF}" type="presParOf" srcId="{0C22764D-71F2-4EDE-85DD-83A9948CEE54}" destId="{DDCF4975-9D13-421C-9E17-5999B91F8AF9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68D32C-5461-4A32-A7F2-7BB72428F4F8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D88E0CA3-5270-48F8-94E8-255D175CAA39}">
      <dgm:prSet phldrT="[Szöveg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sz="2000" b="1" dirty="0" smtClean="0"/>
            <a:t>Környezet</a:t>
          </a:r>
        </a:p>
      </dgm:t>
    </dgm:pt>
    <dgm:pt modelId="{8995F4C7-F5C2-44FF-88D6-3D5E69D5B2DB}" type="parTrans" cxnId="{745CE4A3-266C-4F80-B4F1-5FF999F227F5}">
      <dgm:prSet/>
      <dgm:spPr/>
      <dgm:t>
        <a:bodyPr/>
        <a:lstStyle/>
        <a:p>
          <a:endParaRPr lang="en-US"/>
        </a:p>
      </dgm:t>
    </dgm:pt>
    <dgm:pt modelId="{E3312A4F-DE47-4C48-A7E8-0191E88B6C92}" type="sibTrans" cxnId="{745CE4A3-266C-4F80-B4F1-5FF999F227F5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r>
            <a:rPr lang="hu-HU" sz="1200" dirty="0" smtClean="0"/>
            <a:t>?</a:t>
          </a:r>
          <a:r>
            <a:rPr lang="hu-HU" sz="4800" dirty="0" smtClean="0">
              <a:solidFill>
                <a:schemeClr val="accent1"/>
              </a:solidFill>
            </a:rPr>
            <a:t>?</a:t>
          </a:r>
          <a:endParaRPr lang="en-US" sz="1200" dirty="0">
            <a:solidFill>
              <a:schemeClr val="accent1"/>
            </a:solidFill>
          </a:endParaRPr>
        </a:p>
      </dgm:t>
    </dgm:pt>
    <dgm:pt modelId="{0BC2C7C8-7C0F-490F-A692-990AE341BD12}">
      <dgm:prSet phldrT="[Szöveg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sz="2000" b="1" dirty="0" smtClean="0"/>
            <a:t>Infrastruktúra</a:t>
          </a:r>
          <a:endParaRPr lang="en-US" sz="2000" b="1" dirty="0"/>
        </a:p>
      </dgm:t>
    </dgm:pt>
    <dgm:pt modelId="{7F7A182B-F7C2-49B4-80E8-1615CD34DDEE}" type="parTrans" cxnId="{7197B17B-1A61-4C6F-96CD-64ABAE14383C}">
      <dgm:prSet/>
      <dgm:spPr/>
      <dgm:t>
        <a:bodyPr/>
        <a:lstStyle/>
        <a:p>
          <a:endParaRPr lang="en-US"/>
        </a:p>
      </dgm:t>
    </dgm:pt>
    <dgm:pt modelId="{53263119-EC85-4850-98BC-B43FB91D2450}" type="sibTrans" cxnId="{7197B17B-1A61-4C6F-96CD-64ABAE14383C}">
      <dgm:prSet/>
      <dgm:spPr>
        <a:solidFill>
          <a:srgbClr val="FFC000"/>
        </a:solidFill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E37DECBD-51E0-4C07-BD8B-06C54B047D49}">
      <dgm:prSet phldrT="[Szöveg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sz="2500" b="1" dirty="0" smtClean="0"/>
            <a:t>Szolgáltatásbiztonság</a:t>
          </a:r>
          <a:endParaRPr lang="en-US" sz="2500" b="1" dirty="0"/>
        </a:p>
      </dgm:t>
    </dgm:pt>
    <dgm:pt modelId="{A87781D6-8AD4-44D1-83B5-DE3B11984CCA}" type="parTrans" cxnId="{38924C0B-3C39-4AE0-84C8-07FAB6FE12A4}">
      <dgm:prSet/>
      <dgm:spPr/>
      <dgm:t>
        <a:bodyPr/>
        <a:lstStyle/>
        <a:p>
          <a:endParaRPr lang="en-US"/>
        </a:p>
      </dgm:t>
    </dgm:pt>
    <dgm:pt modelId="{BA456A3D-A317-44E1-8BBC-C27AEE7E39C7}" type="sibTrans" cxnId="{38924C0B-3C39-4AE0-84C8-07FAB6FE12A4}">
      <dgm:prSet/>
      <dgm:spPr/>
      <dgm:t>
        <a:bodyPr/>
        <a:lstStyle/>
        <a:p>
          <a:endParaRPr lang="en-US"/>
        </a:p>
      </dgm:t>
    </dgm:pt>
    <dgm:pt modelId="{F20C01A6-6630-49F2-BFBC-D46AFC71A212}">
      <dgm:prSet phldrT="[Szöveg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sz="2400" b="1" dirty="0" smtClean="0"/>
            <a:t>Helyesség</a:t>
          </a:r>
          <a:endParaRPr lang="en-US" sz="2400" b="1" dirty="0"/>
        </a:p>
      </dgm:t>
    </dgm:pt>
    <dgm:pt modelId="{10C7AF79-B363-4F79-A151-58BAEFFE0057}" type="parTrans" cxnId="{91BE86D7-F64D-4B00-9514-240C7A5F8BBC}">
      <dgm:prSet/>
      <dgm:spPr/>
      <dgm:t>
        <a:bodyPr/>
        <a:lstStyle/>
        <a:p>
          <a:endParaRPr lang="en-US"/>
        </a:p>
      </dgm:t>
    </dgm:pt>
    <dgm:pt modelId="{EC02D03D-F61B-488E-A94B-801E378B9F27}" type="sibTrans" cxnId="{91BE86D7-F64D-4B00-9514-240C7A5F8BBC}">
      <dgm:prSet/>
      <dgm:spPr/>
      <dgm:t>
        <a:bodyPr/>
        <a:lstStyle/>
        <a:p>
          <a:endParaRPr lang="en-US"/>
        </a:p>
      </dgm:t>
    </dgm:pt>
    <dgm:pt modelId="{51A14F9E-BC7C-44C9-938B-DEA7C918BD70}">
      <dgm:prSet phldrT="[Szöveg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sz="2400" b="1" dirty="0" smtClean="0"/>
            <a:t>Teljesítmény</a:t>
          </a:r>
          <a:endParaRPr lang="en-US" sz="2400" b="1" dirty="0"/>
        </a:p>
      </dgm:t>
    </dgm:pt>
    <dgm:pt modelId="{CA8DAF9C-65BB-43DF-AC10-C4DA1DBCDBC3}" type="parTrans" cxnId="{FED652B1-3A6C-4956-826B-1B50E524AC95}">
      <dgm:prSet/>
      <dgm:spPr/>
      <dgm:t>
        <a:bodyPr/>
        <a:lstStyle/>
        <a:p>
          <a:endParaRPr lang="en-US"/>
        </a:p>
      </dgm:t>
    </dgm:pt>
    <dgm:pt modelId="{2063E8B0-6A13-4EA2-8ABE-8F90AD393817}" type="sibTrans" cxnId="{FED652B1-3A6C-4956-826B-1B50E524AC95}">
      <dgm:prSet/>
      <dgm:spPr/>
      <dgm:t>
        <a:bodyPr/>
        <a:lstStyle/>
        <a:p>
          <a:endParaRPr lang="en-US"/>
        </a:p>
      </dgm:t>
    </dgm:pt>
    <dgm:pt modelId="{72D59EA6-2E49-4E89-B4C0-EA3D328C4EC7}">
      <dgm:prSet phldrT="[Szöveg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sz="2400" b="1" dirty="0" smtClean="0"/>
            <a:t>Hibatűrés</a:t>
          </a:r>
          <a:endParaRPr lang="en-US" sz="2400" b="1" dirty="0"/>
        </a:p>
      </dgm:t>
    </dgm:pt>
    <dgm:pt modelId="{EAA9B782-B5FE-438A-88A6-1082715F6752}" type="parTrans" cxnId="{BAC480D9-BD31-424A-91D2-F23131EC713B}">
      <dgm:prSet/>
      <dgm:spPr/>
      <dgm:t>
        <a:bodyPr/>
        <a:lstStyle/>
        <a:p>
          <a:endParaRPr lang="en-US"/>
        </a:p>
      </dgm:t>
    </dgm:pt>
    <dgm:pt modelId="{A7A697A8-C6E4-4F31-AA9B-DE17C785E5B0}" type="sibTrans" cxnId="{BAC480D9-BD31-424A-91D2-F23131EC713B}">
      <dgm:prSet/>
      <dgm:spPr/>
      <dgm:t>
        <a:bodyPr/>
        <a:lstStyle/>
        <a:p>
          <a:endParaRPr lang="en-US"/>
        </a:p>
      </dgm:t>
    </dgm:pt>
    <dgm:pt modelId="{8A74B1AC-333D-4058-A23E-614BD515BC52}">
      <dgm:prSet phldrT="[Szöveg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sz="2400" b="1" dirty="0" smtClean="0"/>
            <a:t>Adatbiztonság</a:t>
          </a:r>
          <a:endParaRPr lang="en-US" sz="2400" b="1" dirty="0"/>
        </a:p>
      </dgm:t>
    </dgm:pt>
    <dgm:pt modelId="{2E2D4700-E1DA-4D62-B00B-C790D1D09177}" type="parTrans" cxnId="{53675791-F044-425C-9D60-98DD7B108C62}">
      <dgm:prSet/>
      <dgm:spPr/>
      <dgm:t>
        <a:bodyPr/>
        <a:lstStyle/>
        <a:p>
          <a:endParaRPr lang="en-US"/>
        </a:p>
      </dgm:t>
    </dgm:pt>
    <dgm:pt modelId="{B09B3415-FD50-4555-B723-228F8ADECF29}" type="sibTrans" cxnId="{53675791-F044-425C-9D60-98DD7B108C62}">
      <dgm:prSet/>
      <dgm:spPr/>
      <dgm:t>
        <a:bodyPr/>
        <a:lstStyle/>
        <a:p>
          <a:endParaRPr lang="en-US"/>
        </a:p>
      </dgm:t>
    </dgm:pt>
    <dgm:pt modelId="{D25A43A0-05C2-4BC0-A4B2-A750C7D600DE}">
      <dgm:prSet phldrT="[Szöveg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sz="2400" b="1" dirty="0" smtClean="0"/>
            <a:t>(Teljesítmény,</a:t>
          </a:r>
          <a:r>
            <a:rPr lang="hu-HU" sz="2400" b="1" dirty="0" err="1" smtClean="0"/>
            <a:t>QoS</a:t>
          </a:r>
          <a:r>
            <a:rPr lang="hu-HU" sz="2400" b="1" dirty="0" smtClean="0"/>
            <a:t>)/Ár</a:t>
          </a:r>
          <a:endParaRPr lang="en-US" sz="2400" b="1" dirty="0"/>
        </a:p>
      </dgm:t>
    </dgm:pt>
    <dgm:pt modelId="{00FB1F22-1E36-40D2-A0F7-CDA002FF6775}" type="parTrans" cxnId="{3648080F-DF0A-4209-B919-5111F60C2D91}">
      <dgm:prSet/>
      <dgm:spPr/>
      <dgm:t>
        <a:bodyPr/>
        <a:lstStyle/>
        <a:p>
          <a:endParaRPr lang="en-US"/>
        </a:p>
      </dgm:t>
    </dgm:pt>
    <dgm:pt modelId="{5533CCC8-1DAD-41E0-A6EA-F5D7889763E2}" type="sibTrans" cxnId="{3648080F-DF0A-4209-B919-5111F60C2D91}">
      <dgm:prSet/>
      <dgm:spPr/>
      <dgm:t>
        <a:bodyPr/>
        <a:lstStyle/>
        <a:p>
          <a:endParaRPr lang="en-US"/>
        </a:p>
      </dgm:t>
    </dgm:pt>
    <dgm:pt modelId="{A41B339B-77F4-4A74-880C-10C71BDCA207}">
      <dgm:prSet phldrT="[Szöveg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sz="1600" b="1" dirty="0" smtClean="0"/>
            <a:t>Erőforrások</a:t>
          </a:r>
          <a:endParaRPr lang="en-US" sz="1600" b="1" dirty="0"/>
        </a:p>
      </dgm:t>
    </dgm:pt>
    <dgm:pt modelId="{07BB36E4-2A44-4AC7-B182-23618F0377EB}" type="parTrans" cxnId="{7E6BAFB5-5DBC-44BB-8522-7E524FFE7D4E}">
      <dgm:prSet/>
      <dgm:spPr/>
      <dgm:t>
        <a:bodyPr/>
        <a:lstStyle/>
        <a:p>
          <a:endParaRPr lang="en-US"/>
        </a:p>
      </dgm:t>
    </dgm:pt>
    <dgm:pt modelId="{00F82FBF-46AE-4061-8BDF-E7C47A0DA02F}" type="sibTrans" cxnId="{7E6BAFB5-5DBC-44BB-8522-7E524FFE7D4E}">
      <dgm:prSet/>
      <dgm:spPr/>
      <dgm:t>
        <a:bodyPr/>
        <a:lstStyle/>
        <a:p>
          <a:endParaRPr lang="en-US"/>
        </a:p>
      </dgm:t>
    </dgm:pt>
    <dgm:pt modelId="{B4540CE1-0F6B-429A-BA42-B9C610B11FF8}">
      <dgm:prSet phldrT="[Szöveg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sz="1600" b="1" dirty="0" smtClean="0"/>
            <a:t>Adatok</a:t>
          </a:r>
          <a:endParaRPr lang="en-US" sz="1600" b="1" dirty="0"/>
        </a:p>
      </dgm:t>
    </dgm:pt>
    <dgm:pt modelId="{C950582C-3B64-4931-B049-0A9A9B6A1ABE}" type="parTrans" cxnId="{05B1384E-E4A0-4BA8-86BC-55AA3C181CAE}">
      <dgm:prSet/>
      <dgm:spPr/>
      <dgm:t>
        <a:bodyPr/>
        <a:lstStyle/>
        <a:p>
          <a:endParaRPr lang="en-US"/>
        </a:p>
      </dgm:t>
    </dgm:pt>
    <dgm:pt modelId="{D02471C2-B737-488A-A754-7814B30A9FCF}" type="sibTrans" cxnId="{05B1384E-E4A0-4BA8-86BC-55AA3C181CAE}">
      <dgm:prSet/>
      <dgm:spPr/>
      <dgm:t>
        <a:bodyPr/>
        <a:lstStyle/>
        <a:p>
          <a:endParaRPr lang="en-US"/>
        </a:p>
      </dgm:t>
    </dgm:pt>
    <dgm:pt modelId="{4D42FC40-77D3-49EE-97FF-C24C3DBD1EED}">
      <dgm:prSet phldrT="[Szöveg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sz="1600" b="1" dirty="0" smtClean="0"/>
            <a:t>Szolgáltatások </a:t>
          </a:r>
          <a:endParaRPr lang="en-US" sz="1600" b="1" dirty="0"/>
        </a:p>
      </dgm:t>
    </dgm:pt>
    <dgm:pt modelId="{6D747B01-1D21-41E5-97F7-28620A721E4A}" type="parTrans" cxnId="{E8530714-E1FD-4094-AF4A-36547B520D02}">
      <dgm:prSet/>
      <dgm:spPr/>
      <dgm:t>
        <a:bodyPr/>
        <a:lstStyle/>
        <a:p>
          <a:endParaRPr lang="en-US"/>
        </a:p>
      </dgm:t>
    </dgm:pt>
    <dgm:pt modelId="{D4BAE4B6-7994-4295-964E-D77FDC1E9372}" type="sibTrans" cxnId="{E8530714-E1FD-4094-AF4A-36547B520D02}">
      <dgm:prSet/>
      <dgm:spPr/>
      <dgm:t>
        <a:bodyPr/>
        <a:lstStyle/>
        <a:p>
          <a:endParaRPr lang="en-US"/>
        </a:p>
      </dgm:t>
    </dgm:pt>
    <dgm:pt modelId="{DF249DC4-4633-4129-A9D1-9A602E5AD94B}">
      <dgm:prSet phldrT="[Szöveg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sz="1600" b="1" dirty="0" smtClean="0"/>
            <a:t>Topológia</a:t>
          </a:r>
          <a:endParaRPr lang="en-US" sz="1600" b="1" dirty="0"/>
        </a:p>
      </dgm:t>
    </dgm:pt>
    <dgm:pt modelId="{6FAEEB08-D5D6-4559-B78F-25388E7906D1}" type="parTrans" cxnId="{B9E2443F-676C-4F53-AE49-7A90BB64EEA5}">
      <dgm:prSet/>
      <dgm:spPr/>
      <dgm:t>
        <a:bodyPr/>
        <a:lstStyle/>
        <a:p>
          <a:endParaRPr lang="en-US"/>
        </a:p>
      </dgm:t>
    </dgm:pt>
    <dgm:pt modelId="{47929841-DF43-4466-AD66-B620AF39631B}" type="sibTrans" cxnId="{B9E2443F-676C-4F53-AE49-7A90BB64EEA5}">
      <dgm:prSet/>
      <dgm:spPr/>
      <dgm:t>
        <a:bodyPr/>
        <a:lstStyle/>
        <a:p>
          <a:endParaRPr lang="en-US"/>
        </a:p>
      </dgm:t>
    </dgm:pt>
    <dgm:pt modelId="{782F7F2D-C4D0-4840-921E-9D5DB072DF38}">
      <dgm:prSet phldrT="[Szöveg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sz="1600" b="1" dirty="0" smtClean="0"/>
            <a:t>Terhelések</a:t>
          </a:r>
          <a:endParaRPr lang="en-US" sz="1600" b="1" dirty="0"/>
        </a:p>
      </dgm:t>
    </dgm:pt>
    <dgm:pt modelId="{08E747A3-3ADA-4717-91FB-9ED2E4505EEC}" type="parTrans" cxnId="{33675A6E-0DAC-41CB-B8E6-3BC8D003BF20}">
      <dgm:prSet/>
      <dgm:spPr/>
      <dgm:t>
        <a:bodyPr/>
        <a:lstStyle/>
        <a:p>
          <a:endParaRPr lang="en-US"/>
        </a:p>
      </dgm:t>
    </dgm:pt>
    <dgm:pt modelId="{F46A2638-39FC-48B4-9CAC-6677FB21B4AB}" type="sibTrans" cxnId="{33675A6E-0DAC-41CB-B8E6-3BC8D003BF20}">
      <dgm:prSet/>
      <dgm:spPr/>
      <dgm:t>
        <a:bodyPr/>
        <a:lstStyle/>
        <a:p>
          <a:endParaRPr lang="en-US"/>
        </a:p>
      </dgm:t>
    </dgm:pt>
    <dgm:pt modelId="{351BDA36-8DF7-47CE-95E0-3387363C445F}">
      <dgm:prSet phldrT="[Szöveg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sz="1600" b="1" dirty="0" smtClean="0"/>
            <a:t>Veszélyek</a:t>
          </a:r>
          <a:endParaRPr lang="en-US" sz="1600" b="1" dirty="0"/>
        </a:p>
      </dgm:t>
    </dgm:pt>
    <dgm:pt modelId="{B7F4D683-2867-48D8-9813-17139D5395F2}" type="parTrans" cxnId="{1C9D71CD-3B24-459F-9FF2-038DD25839D3}">
      <dgm:prSet/>
      <dgm:spPr/>
      <dgm:t>
        <a:bodyPr/>
        <a:lstStyle/>
        <a:p>
          <a:endParaRPr lang="en-US"/>
        </a:p>
      </dgm:t>
    </dgm:pt>
    <dgm:pt modelId="{759B9725-5506-4BE7-BD9D-C267FEC94C41}" type="sibTrans" cxnId="{1C9D71CD-3B24-459F-9FF2-038DD25839D3}">
      <dgm:prSet/>
      <dgm:spPr/>
      <dgm:t>
        <a:bodyPr/>
        <a:lstStyle/>
        <a:p>
          <a:endParaRPr lang="en-US"/>
        </a:p>
      </dgm:t>
    </dgm:pt>
    <dgm:pt modelId="{3C3F34BD-4F05-4B75-B8C2-9564D6B9EF36}">
      <dgm:prSet phldrT="[Szöveg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sz="1600" b="1" dirty="0" smtClean="0"/>
            <a:t>Igények</a:t>
          </a:r>
          <a:endParaRPr lang="hu-HU" sz="2000" b="1" dirty="0" smtClean="0"/>
        </a:p>
      </dgm:t>
    </dgm:pt>
    <dgm:pt modelId="{B16B0A1D-FB76-4D22-B277-13F738211DE3}" type="parTrans" cxnId="{CAF6E58E-087B-48F3-A47A-1D1EC473F933}">
      <dgm:prSet/>
      <dgm:spPr/>
    </dgm:pt>
    <dgm:pt modelId="{626D5ABF-0666-44AD-8364-0F8CB9C8C7EE}" type="sibTrans" cxnId="{CAF6E58E-087B-48F3-A47A-1D1EC473F933}">
      <dgm:prSet/>
      <dgm:spPr/>
      <dgm:t>
        <a:bodyPr/>
        <a:lstStyle/>
        <a:p>
          <a:endParaRPr lang="en-US"/>
        </a:p>
      </dgm:t>
    </dgm:pt>
    <dgm:pt modelId="{7062E660-5281-4BAD-A738-ED8521CB0F3C}">
      <dgm:prSet phldrT="[Szöveg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sz="1600" b="1" dirty="0" smtClean="0"/>
            <a:t>Adatforrások</a:t>
          </a:r>
        </a:p>
      </dgm:t>
    </dgm:pt>
    <dgm:pt modelId="{BD722C9A-F89C-49A0-BC21-A20DC8F2251C}" type="parTrans" cxnId="{BBE73B07-A6FD-4E1C-8678-D86FB867B539}">
      <dgm:prSet/>
      <dgm:spPr/>
    </dgm:pt>
    <dgm:pt modelId="{53C9125F-9F77-49C0-95E0-24A5125864C0}" type="sibTrans" cxnId="{BBE73B07-A6FD-4E1C-8678-D86FB867B539}">
      <dgm:prSet/>
      <dgm:spPr/>
    </dgm:pt>
    <dgm:pt modelId="{0C22764D-71F2-4EDE-85DD-83A9948CEE54}" type="pres">
      <dgm:prSet presAssocID="{2668D32C-5461-4A32-A7F2-7BB72428F4F8}" presName="Name0" presStyleCnt="0">
        <dgm:presLayoutVars>
          <dgm:dir/>
          <dgm:resizeHandles val="exact"/>
        </dgm:presLayoutVars>
      </dgm:prSet>
      <dgm:spPr/>
    </dgm:pt>
    <dgm:pt modelId="{572C583D-6D36-44E2-A327-566FF54007A6}" type="pres">
      <dgm:prSet presAssocID="{2668D32C-5461-4A32-A7F2-7BB72428F4F8}" presName="vNodes" presStyleCnt="0"/>
      <dgm:spPr/>
    </dgm:pt>
    <dgm:pt modelId="{D2F10FB7-F11C-411A-B67E-1221C6D10127}" type="pres">
      <dgm:prSet presAssocID="{D88E0CA3-5270-48F8-94E8-255D175CAA39}" presName="node" presStyleLbl="node1" presStyleIdx="0" presStyleCnt="3" custScaleX="301725" custScaleY="1852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B6EA4E-2ABB-41F1-8FE0-5A1FA62218B1}" type="pres">
      <dgm:prSet presAssocID="{E3312A4F-DE47-4C48-A7E8-0191E88B6C92}" presName="spacerT" presStyleCnt="0"/>
      <dgm:spPr/>
    </dgm:pt>
    <dgm:pt modelId="{A9DA5215-6D58-4014-A1C7-B5D9726EB9CD}" type="pres">
      <dgm:prSet presAssocID="{E3312A4F-DE47-4C48-A7E8-0191E88B6C92}" presName="sibTrans" presStyleLbl="sibTrans2D1" presStyleIdx="0" presStyleCnt="2"/>
      <dgm:spPr/>
      <dgm:t>
        <a:bodyPr/>
        <a:lstStyle/>
        <a:p>
          <a:endParaRPr lang="en-US"/>
        </a:p>
      </dgm:t>
    </dgm:pt>
    <dgm:pt modelId="{66296B3F-F5C3-4254-9A82-1647DEA8850A}" type="pres">
      <dgm:prSet presAssocID="{E3312A4F-DE47-4C48-A7E8-0191E88B6C92}" presName="spacerB" presStyleCnt="0"/>
      <dgm:spPr/>
    </dgm:pt>
    <dgm:pt modelId="{5D49A54D-1EE4-4A49-802E-FA8820BDF523}" type="pres">
      <dgm:prSet presAssocID="{0BC2C7C8-7C0F-490F-A692-990AE341BD12}" presName="node" presStyleLbl="node1" presStyleIdx="1" presStyleCnt="3" custScaleX="301725" custScaleY="1856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000787-2092-43AF-B305-B27E4D92FAD6}" type="pres">
      <dgm:prSet presAssocID="{2668D32C-5461-4A32-A7F2-7BB72428F4F8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2DFB7B81-3924-4B12-AE7F-CD9768959A93}" type="pres">
      <dgm:prSet presAssocID="{2668D32C-5461-4A32-A7F2-7BB72428F4F8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DDCF4975-9D13-421C-9E17-5999B91F8AF9}" type="pres">
      <dgm:prSet presAssocID="{2668D32C-5461-4A32-A7F2-7BB72428F4F8}" presName="lastNode" presStyleLbl="node1" presStyleIdx="2" presStyleCnt="3" custScaleX="175108" custScaleY="1536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6728AC-8FFD-4C27-8C5D-D0C0FD5F1501}" type="presOf" srcId="{E37DECBD-51E0-4C07-BD8B-06C54B047D49}" destId="{DDCF4975-9D13-421C-9E17-5999B91F8AF9}" srcOrd="0" destOrd="0" presId="urn:microsoft.com/office/officeart/2005/8/layout/equation2"/>
    <dgm:cxn modelId="{BBE73B07-A6FD-4E1C-8678-D86FB867B539}" srcId="{D88E0CA3-5270-48F8-94E8-255D175CAA39}" destId="{7062E660-5281-4BAD-A738-ED8521CB0F3C}" srcOrd="1" destOrd="0" parTransId="{BD722C9A-F89C-49A0-BC21-A20DC8F2251C}" sibTransId="{53C9125F-9F77-49C0-95E0-24A5125864C0}"/>
    <dgm:cxn modelId="{C555B2DE-B350-422F-B879-7367AABFE294}" type="presOf" srcId="{8A74B1AC-333D-4058-A23E-614BD515BC52}" destId="{DDCF4975-9D13-421C-9E17-5999B91F8AF9}" srcOrd="0" destOrd="5" presId="urn:microsoft.com/office/officeart/2005/8/layout/equation2"/>
    <dgm:cxn modelId="{FD8FF538-7188-4639-9223-CA8B81907717}" type="presOf" srcId="{2668D32C-5461-4A32-A7F2-7BB72428F4F8}" destId="{0C22764D-71F2-4EDE-85DD-83A9948CEE54}" srcOrd="0" destOrd="0" presId="urn:microsoft.com/office/officeart/2005/8/layout/equation2"/>
    <dgm:cxn modelId="{745CE4A3-266C-4F80-B4F1-5FF999F227F5}" srcId="{2668D32C-5461-4A32-A7F2-7BB72428F4F8}" destId="{D88E0CA3-5270-48F8-94E8-255D175CAA39}" srcOrd="0" destOrd="0" parTransId="{8995F4C7-F5C2-44FF-88D6-3D5E69D5B2DB}" sibTransId="{E3312A4F-DE47-4C48-A7E8-0191E88B6C92}"/>
    <dgm:cxn modelId="{ACD29CD4-1CB5-4EE8-834C-E2A322C4BAA4}" type="presOf" srcId="{53263119-EC85-4850-98BC-B43FB91D2450}" destId="{2DFB7B81-3924-4B12-AE7F-CD9768959A93}" srcOrd="1" destOrd="0" presId="urn:microsoft.com/office/officeart/2005/8/layout/equation2"/>
    <dgm:cxn modelId="{3EC2EF7A-BD45-4A58-93CA-0E60E0475AE6}" type="presOf" srcId="{351BDA36-8DF7-47CE-95E0-3387363C445F}" destId="{D2F10FB7-F11C-411A-B67E-1221C6D10127}" srcOrd="0" destOrd="4" presId="urn:microsoft.com/office/officeart/2005/8/layout/equation2"/>
    <dgm:cxn modelId="{67CCBFE5-8C9A-403D-9B86-399A1B92ACB1}" type="presOf" srcId="{72D59EA6-2E49-4E89-B4C0-EA3D328C4EC7}" destId="{DDCF4975-9D13-421C-9E17-5999B91F8AF9}" srcOrd="0" destOrd="4" presId="urn:microsoft.com/office/officeart/2005/8/layout/equation2"/>
    <dgm:cxn modelId="{00141ECF-66FD-4035-B324-59750AFFE362}" type="presOf" srcId="{782F7F2D-C4D0-4840-921E-9D5DB072DF38}" destId="{D2F10FB7-F11C-411A-B67E-1221C6D10127}" srcOrd="0" destOrd="3" presId="urn:microsoft.com/office/officeart/2005/8/layout/equation2"/>
    <dgm:cxn modelId="{F6855344-398D-4AC9-A832-38C320047531}" type="presOf" srcId="{E3312A4F-DE47-4C48-A7E8-0191E88B6C92}" destId="{A9DA5215-6D58-4014-A1C7-B5D9726EB9CD}" srcOrd="0" destOrd="0" presId="urn:microsoft.com/office/officeart/2005/8/layout/equation2"/>
    <dgm:cxn modelId="{AAB0ED45-7490-4D9C-B7FF-E3671C491D6A}" type="presOf" srcId="{4D42FC40-77D3-49EE-97FF-C24C3DBD1EED}" destId="{5D49A54D-1EE4-4A49-802E-FA8820BDF523}" srcOrd="0" destOrd="4" presId="urn:microsoft.com/office/officeart/2005/8/layout/equation2"/>
    <dgm:cxn modelId="{0A78BAF8-F8AC-4C71-8A7D-99130AAD3BD5}" type="presOf" srcId="{D88E0CA3-5270-48F8-94E8-255D175CAA39}" destId="{D2F10FB7-F11C-411A-B67E-1221C6D10127}" srcOrd="0" destOrd="0" presId="urn:microsoft.com/office/officeart/2005/8/layout/equation2"/>
    <dgm:cxn modelId="{81DE39BF-952A-4189-A1D7-4AC4946C8AFE}" type="presOf" srcId="{51A14F9E-BC7C-44C9-938B-DEA7C918BD70}" destId="{DDCF4975-9D13-421C-9E17-5999B91F8AF9}" srcOrd="0" destOrd="2" presId="urn:microsoft.com/office/officeart/2005/8/layout/equation2"/>
    <dgm:cxn modelId="{53675791-F044-425C-9D60-98DD7B108C62}" srcId="{E37DECBD-51E0-4C07-BD8B-06C54B047D49}" destId="{8A74B1AC-333D-4058-A23E-614BD515BC52}" srcOrd="4" destOrd="0" parTransId="{2E2D4700-E1DA-4D62-B00B-C790D1D09177}" sibTransId="{B09B3415-FD50-4555-B723-228F8ADECF29}"/>
    <dgm:cxn modelId="{33675A6E-0DAC-41CB-B8E6-3BC8D003BF20}" srcId="{D88E0CA3-5270-48F8-94E8-255D175CAA39}" destId="{782F7F2D-C4D0-4840-921E-9D5DB072DF38}" srcOrd="2" destOrd="0" parTransId="{08E747A3-3ADA-4717-91FB-9ED2E4505EEC}" sibTransId="{F46A2638-39FC-48B4-9CAC-6677FB21B4AB}"/>
    <dgm:cxn modelId="{91BE86D7-F64D-4B00-9514-240C7A5F8BBC}" srcId="{E37DECBD-51E0-4C07-BD8B-06C54B047D49}" destId="{F20C01A6-6630-49F2-BFBC-D46AFC71A212}" srcOrd="0" destOrd="0" parTransId="{10C7AF79-B363-4F79-A151-58BAEFFE0057}" sibTransId="{EC02D03D-F61B-488E-A94B-801E378B9F27}"/>
    <dgm:cxn modelId="{6126412C-F33B-41DC-BB59-3042E3A12BBA}" type="presOf" srcId="{7062E660-5281-4BAD-A738-ED8521CB0F3C}" destId="{D2F10FB7-F11C-411A-B67E-1221C6D10127}" srcOrd="0" destOrd="2" presId="urn:microsoft.com/office/officeart/2005/8/layout/equation2"/>
    <dgm:cxn modelId="{8EC59746-007B-4658-943D-59FBC6360080}" type="presOf" srcId="{3C3F34BD-4F05-4B75-B8C2-9564D6B9EF36}" destId="{D2F10FB7-F11C-411A-B67E-1221C6D10127}" srcOrd="0" destOrd="1" presId="urn:microsoft.com/office/officeart/2005/8/layout/equation2"/>
    <dgm:cxn modelId="{A903B98E-5C12-4293-9A32-B7A8E690B9F1}" type="presOf" srcId="{53263119-EC85-4850-98BC-B43FB91D2450}" destId="{FB000787-2092-43AF-B305-B27E4D92FAD6}" srcOrd="0" destOrd="0" presId="urn:microsoft.com/office/officeart/2005/8/layout/equation2"/>
    <dgm:cxn modelId="{7E6BAFB5-5DBC-44BB-8522-7E524FFE7D4E}" srcId="{0BC2C7C8-7C0F-490F-A692-990AE341BD12}" destId="{A41B339B-77F4-4A74-880C-10C71BDCA207}" srcOrd="0" destOrd="0" parTransId="{07BB36E4-2A44-4AC7-B182-23618F0377EB}" sibTransId="{00F82FBF-46AE-4061-8BDF-E7C47A0DA02F}"/>
    <dgm:cxn modelId="{3648080F-DF0A-4209-B919-5111F60C2D91}" srcId="{E37DECBD-51E0-4C07-BD8B-06C54B047D49}" destId="{D25A43A0-05C2-4BC0-A4B2-A750C7D600DE}" srcOrd="2" destOrd="0" parTransId="{00FB1F22-1E36-40D2-A0F7-CDA002FF6775}" sibTransId="{5533CCC8-1DAD-41E0-A6EA-F5D7889763E2}"/>
    <dgm:cxn modelId="{71CD5AF8-FBC6-4237-8636-AAE47B1E954B}" type="presOf" srcId="{F20C01A6-6630-49F2-BFBC-D46AFC71A212}" destId="{DDCF4975-9D13-421C-9E17-5999B91F8AF9}" srcOrd="0" destOrd="1" presId="urn:microsoft.com/office/officeart/2005/8/layout/equation2"/>
    <dgm:cxn modelId="{7197B17B-1A61-4C6F-96CD-64ABAE14383C}" srcId="{2668D32C-5461-4A32-A7F2-7BB72428F4F8}" destId="{0BC2C7C8-7C0F-490F-A692-990AE341BD12}" srcOrd="1" destOrd="0" parTransId="{7F7A182B-F7C2-49B4-80E8-1615CD34DDEE}" sibTransId="{53263119-EC85-4850-98BC-B43FB91D2450}"/>
    <dgm:cxn modelId="{E8530714-E1FD-4094-AF4A-36547B520D02}" srcId="{0BC2C7C8-7C0F-490F-A692-990AE341BD12}" destId="{4D42FC40-77D3-49EE-97FF-C24C3DBD1EED}" srcOrd="3" destOrd="0" parTransId="{6D747B01-1D21-41E5-97F7-28620A721E4A}" sibTransId="{D4BAE4B6-7994-4295-964E-D77FDC1E9372}"/>
    <dgm:cxn modelId="{AF4F7794-7CDB-4C55-B81E-1E4EDAD75D19}" type="presOf" srcId="{0BC2C7C8-7C0F-490F-A692-990AE341BD12}" destId="{5D49A54D-1EE4-4A49-802E-FA8820BDF523}" srcOrd="0" destOrd="0" presId="urn:microsoft.com/office/officeart/2005/8/layout/equation2"/>
    <dgm:cxn modelId="{BAC480D9-BD31-424A-91D2-F23131EC713B}" srcId="{E37DECBD-51E0-4C07-BD8B-06C54B047D49}" destId="{72D59EA6-2E49-4E89-B4C0-EA3D328C4EC7}" srcOrd="3" destOrd="0" parTransId="{EAA9B782-B5FE-438A-88A6-1082715F6752}" sibTransId="{A7A697A8-C6E4-4F31-AA9B-DE17C785E5B0}"/>
    <dgm:cxn modelId="{05B1384E-E4A0-4BA8-86BC-55AA3C181CAE}" srcId="{0BC2C7C8-7C0F-490F-A692-990AE341BD12}" destId="{B4540CE1-0F6B-429A-BA42-B9C610B11FF8}" srcOrd="2" destOrd="0" parTransId="{C950582C-3B64-4931-B049-0A9A9B6A1ABE}" sibTransId="{D02471C2-B737-488A-A754-7814B30A9FCF}"/>
    <dgm:cxn modelId="{DF9335AE-97ED-414A-972C-44AA4EA51290}" type="presOf" srcId="{DF249DC4-4633-4129-A9D1-9A602E5AD94B}" destId="{5D49A54D-1EE4-4A49-802E-FA8820BDF523}" srcOrd="0" destOrd="2" presId="urn:microsoft.com/office/officeart/2005/8/layout/equation2"/>
    <dgm:cxn modelId="{8E0549DE-DE30-406C-924B-8BD4D4A73282}" type="presOf" srcId="{B4540CE1-0F6B-429A-BA42-B9C610B11FF8}" destId="{5D49A54D-1EE4-4A49-802E-FA8820BDF523}" srcOrd="0" destOrd="3" presId="urn:microsoft.com/office/officeart/2005/8/layout/equation2"/>
    <dgm:cxn modelId="{BBCDD7C4-775D-4C38-8E11-1B69D2416E9C}" type="presOf" srcId="{A41B339B-77F4-4A74-880C-10C71BDCA207}" destId="{5D49A54D-1EE4-4A49-802E-FA8820BDF523}" srcOrd="0" destOrd="1" presId="urn:microsoft.com/office/officeart/2005/8/layout/equation2"/>
    <dgm:cxn modelId="{D1543108-719C-48B7-9C52-D9B2B0EF316F}" type="presOf" srcId="{D25A43A0-05C2-4BC0-A4B2-A750C7D600DE}" destId="{DDCF4975-9D13-421C-9E17-5999B91F8AF9}" srcOrd="0" destOrd="3" presId="urn:microsoft.com/office/officeart/2005/8/layout/equation2"/>
    <dgm:cxn modelId="{38924C0B-3C39-4AE0-84C8-07FAB6FE12A4}" srcId="{2668D32C-5461-4A32-A7F2-7BB72428F4F8}" destId="{E37DECBD-51E0-4C07-BD8B-06C54B047D49}" srcOrd="2" destOrd="0" parTransId="{A87781D6-8AD4-44D1-83B5-DE3B11984CCA}" sibTransId="{BA456A3D-A317-44E1-8BBC-C27AEE7E39C7}"/>
    <dgm:cxn modelId="{1C9D71CD-3B24-459F-9FF2-038DD25839D3}" srcId="{D88E0CA3-5270-48F8-94E8-255D175CAA39}" destId="{351BDA36-8DF7-47CE-95E0-3387363C445F}" srcOrd="3" destOrd="0" parTransId="{B7F4D683-2867-48D8-9813-17139D5395F2}" sibTransId="{759B9725-5506-4BE7-BD9D-C267FEC94C41}"/>
    <dgm:cxn modelId="{B9E2443F-676C-4F53-AE49-7A90BB64EEA5}" srcId="{0BC2C7C8-7C0F-490F-A692-990AE341BD12}" destId="{DF249DC4-4633-4129-A9D1-9A602E5AD94B}" srcOrd="1" destOrd="0" parTransId="{6FAEEB08-D5D6-4559-B78F-25388E7906D1}" sibTransId="{47929841-DF43-4466-AD66-B620AF39631B}"/>
    <dgm:cxn modelId="{CAF6E58E-087B-48F3-A47A-1D1EC473F933}" srcId="{D88E0CA3-5270-48F8-94E8-255D175CAA39}" destId="{3C3F34BD-4F05-4B75-B8C2-9564D6B9EF36}" srcOrd="0" destOrd="0" parTransId="{B16B0A1D-FB76-4D22-B277-13F738211DE3}" sibTransId="{626D5ABF-0666-44AD-8364-0F8CB9C8C7EE}"/>
    <dgm:cxn modelId="{FED652B1-3A6C-4956-826B-1B50E524AC95}" srcId="{E37DECBD-51E0-4C07-BD8B-06C54B047D49}" destId="{51A14F9E-BC7C-44C9-938B-DEA7C918BD70}" srcOrd="1" destOrd="0" parTransId="{CA8DAF9C-65BB-43DF-AC10-C4DA1DBCDBC3}" sibTransId="{2063E8B0-6A13-4EA2-8ABE-8F90AD393817}"/>
    <dgm:cxn modelId="{AD436E15-7E5C-4767-BA2A-6DB264B8A5AD}" type="presParOf" srcId="{0C22764D-71F2-4EDE-85DD-83A9948CEE54}" destId="{572C583D-6D36-44E2-A327-566FF54007A6}" srcOrd="0" destOrd="0" presId="urn:microsoft.com/office/officeart/2005/8/layout/equation2"/>
    <dgm:cxn modelId="{76E920EB-64E1-48BF-9840-DE4DD6B89AA4}" type="presParOf" srcId="{572C583D-6D36-44E2-A327-566FF54007A6}" destId="{D2F10FB7-F11C-411A-B67E-1221C6D10127}" srcOrd="0" destOrd="0" presId="urn:microsoft.com/office/officeart/2005/8/layout/equation2"/>
    <dgm:cxn modelId="{D138D862-7F8B-46BA-8C8B-49E540CCCFCF}" type="presParOf" srcId="{572C583D-6D36-44E2-A327-566FF54007A6}" destId="{A9B6EA4E-2ABB-41F1-8FE0-5A1FA62218B1}" srcOrd="1" destOrd="0" presId="urn:microsoft.com/office/officeart/2005/8/layout/equation2"/>
    <dgm:cxn modelId="{AF350CAC-5127-41C1-BBA8-319568266087}" type="presParOf" srcId="{572C583D-6D36-44E2-A327-566FF54007A6}" destId="{A9DA5215-6D58-4014-A1C7-B5D9726EB9CD}" srcOrd="2" destOrd="0" presId="urn:microsoft.com/office/officeart/2005/8/layout/equation2"/>
    <dgm:cxn modelId="{E281D927-D7AA-4214-9A63-CD973DFDB9C0}" type="presParOf" srcId="{572C583D-6D36-44E2-A327-566FF54007A6}" destId="{66296B3F-F5C3-4254-9A82-1647DEA8850A}" srcOrd="3" destOrd="0" presId="urn:microsoft.com/office/officeart/2005/8/layout/equation2"/>
    <dgm:cxn modelId="{DE4A95EC-2F09-4B65-B67C-1B6CF6046228}" type="presParOf" srcId="{572C583D-6D36-44E2-A327-566FF54007A6}" destId="{5D49A54D-1EE4-4A49-802E-FA8820BDF523}" srcOrd="4" destOrd="0" presId="urn:microsoft.com/office/officeart/2005/8/layout/equation2"/>
    <dgm:cxn modelId="{2F8EC0C8-5DA5-42CD-909F-3DCA6EA22FDD}" type="presParOf" srcId="{0C22764D-71F2-4EDE-85DD-83A9948CEE54}" destId="{FB000787-2092-43AF-B305-B27E4D92FAD6}" srcOrd="1" destOrd="0" presId="urn:microsoft.com/office/officeart/2005/8/layout/equation2"/>
    <dgm:cxn modelId="{76A3BD97-022E-4E1B-8F05-A7E5435DEC41}" type="presParOf" srcId="{FB000787-2092-43AF-B305-B27E4D92FAD6}" destId="{2DFB7B81-3924-4B12-AE7F-CD9768959A93}" srcOrd="0" destOrd="0" presId="urn:microsoft.com/office/officeart/2005/8/layout/equation2"/>
    <dgm:cxn modelId="{FA7B185C-C2BD-49FE-A548-5E6255966D08}" type="presParOf" srcId="{0C22764D-71F2-4EDE-85DD-83A9948CEE54}" destId="{DDCF4975-9D13-421C-9E17-5999B91F8AF9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76DEE2-0D69-4B6A-A8EF-40F9153A81AE}" type="doc">
      <dgm:prSet loTypeId="urn:microsoft.com/office/officeart/2005/8/layout/cycle4#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2C3FD6-EBAB-4FDB-95E0-638BF29CD291}">
      <dgm:prSet phldrT="[Szöveg]" custT="1"/>
      <dgm:spPr>
        <a:solidFill>
          <a:schemeClr val="accent2"/>
        </a:solidFill>
      </dgm:spPr>
      <dgm:t>
        <a:bodyPr/>
        <a:lstStyle/>
        <a:p>
          <a:pPr marL="0" indent="0"/>
          <a:r>
            <a:rPr lang="hu-HU" sz="1600" b="1" dirty="0" smtClean="0"/>
            <a:t>Önkonfiguráció</a:t>
          </a:r>
          <a:endParaRPr lang="en-US" sz="1600" b="1" dirty="0"/>
        </a:p>
      </dgm:t>
    </dgm:pt>
    <dgm:pt modelId="{C0C03495-4D96-49EE-AAE9-ED8C42C44AA8}" type="parTrans" cxnId="{7C89083F-F732-433B-9654-44EF120C8407}">
      <dgm:prSet/>
      <dgm:spPr/>
      <dgm:t>
        <a:bodyPr/>
        <a:lstStyle/>
        <a:p>
          <a:endParaRPr lang="en-US" b="1"/>
        </a:p>
      </dgm:t>
    </dgm:pt>
    <dgm:pt modelId="{AB0F53C7-4B9D-44BF-AC6C-D4B5D2C38F2C}" type="sibTrans" cxnId="{7C89083F-F732-433B-9654-44EF120C8407}">
      <dgm:prSet/>
      <dgm:spPr/>
      <dgm:t>
        <a:bodyPr/>
        <a:lstStyle/>
        <a:p>
          <a:endParaRPr lang="en-US" b="1"/>
        </a:p>
      </dgm:t>
    </dgm:pt>
    <dgm:pt modelId="{AB9B3CFD-0C4C-42AE-8C16-2372D0D5AB6B}">
      <dgm:prSet phldrT="[Szöveg]" custT="1"/>
      <dgm:spPr/>
      <dgm:t>
        <a:bodyPr/>
        <a:lstStyle/>
        <a:p>
          <a:r>
            <a:rPr lang="hu-HU" sz="1400" b="1" dirty="0" smtClean="0"/>
            <a:t>Adaptáció a dinamikusan változó környezethez</a:t>
          </a:r>
          <a:endParaRPr lang="en-US" sz="1400" b="1" dirty="0"/>
        </a:p>
      </dgm:t>
    </dgm:pt>
    <dgm:pt modelId="{0F7B428C-93AC-4F47-B675-736BFF27D2FB}" type="parTrans" cxnId="{B95AF48B-2B30-448E-B6F4-3E181CC3033D}">
      <dgm:prSet/>
      <dgm:spPr/>
      <dgm:t>
        <a:bodyPr/>
        <a:lstStyle/>
        <a:p>
          <a:endParaRPr lang="en-US" b="1"/>
        </a:p>
      </dgm:t>
    </dgm:pt>
    <dgm:pt modelId="{8EA44AA6-AFCA-4856-8006-51B1059CEFEF}" type="sibTrans" cxnId="{B95AF48B-2B30-448E-B6F4-3E181CC3033D}">
      <dgm:prSet/>
      <dgm:spPr/>
      <dgm:t>
        <a:bodyPr/>
        <a:lstStyle/>
        <a:p>
          <a:endParaRPr lang="en-US" b="1"/>
        </a:p>
      </dgm:t>
    </dgm:pt>
    <dgm:pt modelId="{8DFEF789-66D9-4B89-A4FE-B5723DF04F64}">
      <dgm:prSet phldrT="[Szöveg]" custT="1"/>
      <dgm:spPr>
        <a:solidFill>
          <a:schemeClr val="accent5"/>
        </a:solidFill>
      </dgm:spPr>
      <dgm:t>
        <a:bodyPr/>
        <a:lstStyle/>
        <a:p>
          <a:r>
            <a:rPr lang="hu-HU" sz="1600" b="1" dirty="0" smtClean="0"/>
            <a:t>Önoptimalizálás</a:t>
          </a:r>
          <a:endParaRPr lang="en-US" sz="1600" b="1" dirty="0"/>
        </a:p>
      </dgm:t>
    </dgm:pt>
    <dgm:pt modelId="{A8E28AEF-32FB-4BD4-92B6-1A9E59228EBB}" type="parTrans" cxnId="{1DA6567E-8896-4FE9-ADA0-AB4E4B0348EF}">
      <dgm:prSet/>
      <dgm:spPr/>
      <dgm:t>
        <a:bodyPr/>
        <a:lstStyle/>
        <a:p>
          <a:endParaRPr lang="en-US" b="1"/>
        </a:p>
      </dgm:t>
    </dgm:pt>
    <dgm:pt modelId="{B561E2BA-A162-42A0-B4AC-06A26C4E2543}" type="sibTrans" cxnId="{1DA6567E-8896-4FE9-ADA0-AB4E4B0348EF}">
      <dgm:prSet/>
      <dgm:spPr/>
      <dgm:t>
        <a:bodyPr/>
        <a:lstStyle/>
        <a:p>
          <a:endParaRPr lang="en-US" b="1"/>
        </a:p>
      </dgm:t>
    </dgm:pt>
    <dgm:pt modelId="{0C7BED5B-D1A1-4889-AA07-B73610190515}">
      <dgm:prSet phldrT="[Szöveg]" custT="1"/>
      <dgm:spPr/>
      <dgm:t>
        <a:bodyPr/>
        <a:lstStyle/>
        <a:p>
          <a:r>
            <a:rPr lang="hu-HU" sz="1400" b="1" dirty="0" smtClean="0"/>
            <a:t>Terheléselosztás</a:t>
          </a:r>
          <a:endParaRPr lang="en-US" sz="1400" b="1" dirty="0"/>
        </a:p>
      </dgm:t>
    </dgm:pt>
    <dgm:pt modelId="{5CE30279-9891-4024-BE53-15275696EB0A}" type="parTrans" cxnId="{27DCCDE0-AEDC-4461-9949-35CB015D59A2}">
      <dgm:prSet/>
      <dgm:spPr/>
      <dgm:t>
        <a:bodyPr/>
        <a:lstStyle/>
        <a:p>
          <a:endParaRPr lang="en-US" b="1"/>
        </a:p>
      </dgm:t>
    </dgm:pt>
    <dgm:pt modelId="{B7D1D6DE-0976-4DD1-9B29-8572AC89C00E}" type="sibTrans" cxnId="{27DCCDE0-AEDC-4461-9949-35CB015D59A2}">
      <dgm:prSet/>
      <dgm:spPr/>
      <dgm:t>
        <a:bodyPr/>
        <a:lstStyle/>
        <a:p>
          <a:endParaRPr lang="en-US" b="1"/>
        </a:p>
      </dgm:t>
    </dgm:pt>
    <dgm:pt modelId="{C91BF3E5-3EAF-4B94-8D5D-7AAC78DED513}">
      <dgm:prSet phldrT="[Szöveg]" custT="1"/>
      <dgm:spPr>
        <a:solidFill>
          <a:schemeClr val="tx1"/>
        </a:solidFill>
      </dgm:spPr>
      <dgm:t>
        <a:bodyPr/>
        <a:lstStyle/>
        <a:p>
          <a:r>
            <a:rPr lang="hu-HU" sz="1600" b="1" dirty="0" smtClean="0"/>
            <a:t>Önvédelem</a:t>
          </a:r>
          <a:endParaRPr lang="en-US" sz="1600" b="1" dirty="0"/>
        </a:p>
      </dgm:t>
    </dgm:pt>
    <dgm:pt modelId="{938AEA72-5753-46D0-B1F6-81733C7401C3}" type="parTrans" cxnId="{BF2F8697-B213-4A4C-B6A1-CF5D241FA77E}">
      <dgm:prSet/>
      <dgm:spPr/>
      <dgm:t>
        <a:bodyPr/>
        <a:lstStyle/>
        <a:p>
          <a:endParaRPr lang="en-US" b="1"/>
        </a:p>
      </dgm:t>
    </dgm:pt>
    <dgm:pt modelId="{562FA979-EB21-4188-BE45-A4D85E82B1DF}" type="sibTrans" cxnId="{BF2F8697-B213-4A4C-B6A1-CF5D241FA77E}">
      <dgm:prSet/>
      <dgm:spPr/>
      <dgm:t>
        <a:bodyPr/>
        <a:lstStyle/>
        <a:p>
          <a:endParaRPr lang="en-US" b="1"/>
        </a:p>
      </dgm:t>
    </dgm:pt>
    <dgm:pt modelId="{78466BBA-7186-4B13-A6A5-D1AC61AE3B0C}">
      <dgm:prSet phldrT="[Szöveg]" custT="1"/>
      <dgm:spPr>
        <a:solidFill>
          <a:schemeClr val="accent3"/>
        </a:solidFill>
      </dgm:spPr>
      <dgm:t>
        <a:bodyPr/>
        <a:lstStyle/>
        <a:p>
          <a:r>
            <a:rPr lang="hu-HU" sz="1600" b="1" dirty="0" smtClean="0"/>
            <a:t>Öngyógyítás</a:t>
          </a:r>
          <a:endParaRPr lang="en-US" sz="1600" b="1" dirty="0"/>
        </a:p>
      </dgm:t>
    </dgm:pt>
    <dgm:pt modelId="{AD64D635-92F8-4832-A65A-B5F8409ACAF7}" type="parTrans" cxnId="{AA92540B-E199-4238-8995-0C8C5A347FFA}">
      <dgm:prSet/>
      <dgm:spPr/>
      <dgm:t>
        <a:bodyPr/>
        <a:lstStyle/>
        <a:p>
          <a:endParaRPr lang="en-US" b="1"/>
        </a:p>
      </dgm:t>
    </dgm:pt>
    <dgm:pt modelId="{3E5CFF27-1782-4D89-A996-F6B5E7145E17}" type="sibTrans" cxnId="{AA92540B-E199-4238-8995-0C8C5A347FFA}">
      <dgm:prSet/>
      <dgm:spPr/>
      <dgm:t>
        <a:bodyPr/>
        <a:lstStyle/>
        <a:p>
          <a:endParaRPr lang="en-US" b="1"/>
        </a:p>
      </dgm:t>
    </dgm:pt>
    <dgm:pt modelId="{28749C0F-D9A4-4A27-B501-C1E5C8DADB3C}">
      <dgm:prSet phldrT="[Szöveg]" custT="1"/>
      <dgm:spPr/>
      <dgm:t>
        <a:bodyPr/>
        <a:lstStyle/>
        <a:p>
          <a:r>
            <a:rPr lang="hu-HU" sz="1400" b="1" dirty="0" smtClean="0"/>
            <a:t>SZOLGÁLTATÁS HIBATŰRÉS</a:t>
          </a:r>
          <a:endParaRPr lang="en-US" sz="1400" b="1" dirty="0"/>
        </a:p>
      </dgm:t>
    </dgm:pt>
    <dgm:pt modelId="{41E99220-A217-4D4A-AE63-D5E653A50BF0}" type="parTrans" cxnId="{0F8FC08A-FFC1-4A33-9FFD-B19BE43EE92F}">
      <dgm:prSet/>
      <dgm:spPr/>
      <dgm:t>
        <a:bodyPr/>
        <a:lstStyle/>
        <a:p>
          <a:endParaRPr lang="en-US" b="1"/>
        </a:p>
      </dgm:t>
    </dgm:pt>
    <dgm:pt modelId="{6D7FD4DF-B6A2-4469-B27C-6FECC96D3BE6}" type="sibTrans" cxnId="{0F8FC08A-FFC1-4A33-9FFD-B19BE43EE92F}">
      <dgm:prSet/>
      <dgm:spPr/>
      <dgm:t>
        <a:bodyPr/>
        <a:lstStyle/>
        <a:p>
          <a:endParaRPr lang="en-US" b="1"/>
        </a:p>
      </dgm:t>
    </dgm:pt>
    <dgm:pt modelId="{9A746085-F465-435D-A13A-E5128076B90C}">
      <dgm:prSet phldrT="[Szöveg]" custT="1"/>
      <dgm:spPr/>
      <dgm:t>
        <a:bodyPr/>
        <a:lstStyle/>
        <a:p>
          <a:r>
            <a:rPr lang="hu-HU" sz="1400" b="1" dirty="0" smtClean="0"/>
            <a:t>REAKCIÓKÉPESSÉG</a:t>
          </a:r>
          <a:endParaRPr lang="en-US" sz="1400" b="1" dirty="0"/>
        </a:p>
      </dgm:t>
    </dgm:pt>
    <dgm:pt modelId="{843B303E-6E74-45EA-A2D4-1AC5A597D192}" type="parTrans" cxnId="{E427AE16-4192-421A-9932-5169F84D505A}">
      <dgm:prSet/>
      <dgm:spPr/>
      <dgm:t>
        <a:bodyPr/>
        <a:lstStyle/>
        <a:p>
          <a:endParaRPr lang="en-US" b="1"/>
        </a:p>
      </dgm:t>
    </dgm:pt>
    <dgm:pt modelId="{424414CF-FC1B-4CAA-8255-37024922CE1D}" type="sibTrans" cxnId="{E427AE16-4192-421A-9932-5169F84D505A}">
      <dgm:prSet/>
      <dgm:spPr/>
      <dgm:t>
        <a:bodyPr/>
        <a:lstStyle/>
        <a:p>
          <a:endParaRPr lang="en-US" b="1"/>
        </a:p>
      </dgm:t>
    </dgm:pt>
    <dgm:pt modelId="{C34A44C0-72F2-4EFF-8E44-51C635BBDA02}">
      <dgm:prSet phldrT="[Szöveg]" custT="1"/>
      <dgm:spPr/>
      <dgm:t>
        <a:bodyPr/>
        <a:lstStyle/>
        <a:p>
          <a:r>
            <a:rPr lang="hu-HU" sz="1400" b="1" dirty="0" smtClean="0"/>
            <a:t>Hibadetektálás, </a:t>
          </a:r>
          <a:endParaRPr lang="en-US" sz="1400" b="1" dirty="0"/>
        </a:p>
      </dgm:t>
    </dgm:pt>
    <dgm:pt modelId="{017620B6-E2DE-4EAA-9724-137D60AABF8A}" type="parTrans" cxnId="{8476FED3-5981-44D0-8D38-234D8819C653}">
      <dgm:prSet/>
      <dgm:spPr/>
      <dgm:t>
        <a:bodyPr/>
        <a:lstStyle/>
        <a:p>
          <a:endParaRPr lang="en-US" b="1"/>
        </a:p>
      </dgm:t>
    </dgm:pt>
    <dgm:pt modelId="{C38439B1-CE3B-488E-9E7C-99DF9ED87AED}" type="sibTrans" cxnId="{8476FED3-5981-44D0-8D38-234D8819C653}">
      <dgm:prSet/>
      <dgm:spPr/>
      <dgm:t>
        <a:bodyPr/>
        <a:lstStyle/>
        <a:p>
          <a:endParaRPr lang="en-US" b="1"/>
        </a:p>
      </dgm:t>
    </dgm:pt>
    <dgm:pt modelId="{1333298F-2491-4EC8-8274-859A81761EC0}">
      <dgm:prSet phldrT="[Szöveg]" custT="1"/>
      <dgm:spPr/>
      <dgm:t>
        <a:bodyPr/>
        <a:lstStyle/>
        <a:p>
          <a:r>
            <a:rPr lang="hu-HU" sz="1400" b="1" dirty="0" smtClean="0"/>
            <a:t>   ADAT- ÉS  INFORMÁCIÓ- VÉDELEM</a:t>
          </a:r>
          <a:endParaRPr lang="en-US" sz="1400" b="1" dirty="0"/>
        </a:p>
      </dgm:t>
    </dgm:pt>
    <dgm:pt modelId="{E60C413A-D639-43FA-A6E9-5EEC313B3AD8}" type="parTrans" cxnId="{A8BFCB39-8FF6-411F-A973-4623D22194A6}">
      <dgm:prSet/>
      <dgm:spPr/>
      <dgm:t>
        <a:bodyPr/>
        <a:lstStyle/>
        <a:p>
          <a:endParaRPr lang="en-US" b="1"/>
        </a:p>
      </dgm:t>
    </dgm:pt>
    <dgm:pt modelId="{4012364F-187F-4F6D-844C-0E6FF5540435}" type="sibTrans" cxnId="{A8BFCB39-8FF6-411F-A973-4623D22194A6}">
      <dgm:prSet/>
      <dgm:spPr/>
      <dgm:t>
        <a:bodyPr/>
        <a:lstStyle/>
        <a:p>
          <a:endParaRPr lang="en-US" b="1"/>
        </a:p>
      </dgm:t>
    </dgm:pt>
    <dgm:pt modelId="{5FBD930F-BA9C-4780-A2A3-6FB2225FE6D7}">
      <dgm:prSet phldrT="[Szöveg]" custT="1"/>
      <dgm:spPr/>
      <dgm:t>
        <a:bodyPr/>
        <a:lstStyle/>
        <a:p>
          <a:r>
            <a:rPr lang="hu-HU" sz="1400" b="1" dirty="0" smtClean="0"/>
            <a:t>Érzékelés,</a:t>
          </a:r>
          <a:endParaRPr lang="en-US" sz="1400" b="1" dirty="0"/>
        </a:p>
      </dgm:t>
    </dgm:pt>
    <dgm:pt modelId="{406E8DF3-9B70-4ED6-945E-AF97E13CFE16}" type="parTrans" cxnId="{1855F60B-C0D8-4E7B-AA3C-C5A7CE5D7B78}">
      <dgm:prSet/>
      <dgm:spPr/>
      <dgm:t>
        <a:bodyPr/>
        <a:lstStyle/>
        <a:p>
          <a:endParaRPr lang="en-US" b="1"/>
        </a:p>
      </dgm:t>
    </dgm:pt>
    <dgm:pt modelId="{1A52C2D4-C176-4F17-9AC0-E4CDA2E0E338}" type="sibTrans" cxnId="{1855F60B-C0D8-4E7B-AA3C-C5A7CE5D7B78}">
      <dgm:prSet/>
      <dgm:spPr/>
      <dgm:t>
        <a:bodyPr/>
        <a:lstStyle/>
        <a:p>
          <a:endParaRPr lang="en-US" b="1"/>
        </a:p>
      </dgm:t>
    </dgm:pt>
    <dgm:pt modelId="{15A6D870-D7AB-4DDA-8868-636BB43B2388}">
      <dgm:prSet phldrT="[Szöveg]" custT="1"/>
      <dgm:spPr/>
      <dgm:t>
        <a:bodyPr/>
        <a:lstStyle/>
        <a:p>
          <a:r>
            <a:rPr lang="hu-HU" sz="1400" b="1" dirty="0" smtClean="0"/>
            <a:t>IT ERŐFORRÁS HATÉKONYSÁG</a:t>
          </a:r>
          <a:endParaRPr lang="en-US" sz="1400" b="1" dirty="0"/>
        </a:p>
      </dgm:t>
    </dgm:pt>
    <dgm:pt modelId="{FADE204D-3608-4A9B-92A8-497E42549C63}" type="parTrans" cxnId="{8C919789-B845-4712-B4E6-3E14D3D7F2F8}">
      <dgm:prSet/>
      <dgm:spPr/>
      <dgm:t>
        <a:bodyPr/>
        <a:lstStyle/>
        <a:p>
          <a:endParaRPr lang="en-US" b="1"/>
        </a:p>
      </dgm:t>
    </dgm:pt>
    <dgm:pt modelId="{68543FC3-4E66-437E-8ED8-FBD44EBC4664}" type="sibTrans" cxnId="{8C919789-B845-4712-B4E6-3E14D3D7F2F8}">
      <dgm:prSet/>
      <dgm:spPr/>
      <dgm:t>
        <a:bodyPr/>
        <a:lstStyle/>
        <a:p>
          <a:endParaRPr lang="en-US" b="1"/>
        </a:p>
      </dgm:t>
    </dgm:pt>
    <dgm:pt modelId="{46003543-EDA5-4684-B18B-3641F3D63A7C}">
      <dgm:prSet phldrT="[Szöveg]" custT="1"/>
      <dgm:spPr/>
      <dgm:t>
        <a:bodyPr/>
        <a:lstStyle/>
        <a:p>
          <a:r>
            <a:rPr lang="hu-HU" sz="1400" b="1" dirty="0" smtClean="0"/>
            <a:t>detektálás,</a:t>
          </a:r>
          <a:endParaRPr lang="en-US" sz="1400" b="1" dirty="0"/>
        </a:p>
      </dgm:t>
    </dgm:pt>
    <dgm:pt modelId="{E4A3C822-6405-413F-AD9A-CDEDEBF00D53}" type="parTrans" cxnId="{027A7F87-65CE-446F-90BD-471B35BE5156}">
      <dgm:prSet/>
      <dgm:spPr/>
      <dgm:t>
        <a:bodyPr/>
        <a:lstStyle/>
        <a:p>
          <a:endParaRPr lang="en-US" b="1"/>
        </a:p>
      </dgm:t>
    </dgm:pt>
    <dgm:pt modelId="{2C3A6275-9C27-47DE-9FB3-D0896A226E5C}" type="sibTrans" cxnId="{027A7F87-65CE-446F-90BD-471B35BE5156}">
      <dgm:prSet/>
      <dgm:spPr/>
      <dgm:t>
        <a:bodyPr/>
        <a:lstStyle/>
        <a:p>
          <a:endParaRPr lang="en-US" b="1"/>
        </a:p>
      </dgm:t>
    </dgm:pt>
    <dgm:pt modelId="{A9E95E63-07EC-465F-A538-A571B4BA2F23}">
      <dgm:prSet phldrT="[Szöveg]" custT="1"/>
      <dgm:spPr/>
      <dgm:t>
        <a:bodyPr/>
        <a:lstStyle/>
        <a:p>
          <a:r>
            <a:rPr lang="hu-HU" sz="1400" b="1" dirty="0" smtClean="0"/>
            <a:t>azonosítás, </a:t>
          </a:r>
          <a:endParaRPr lang="en-US" sz="1400" b="1" dirty="0"/>
        </a:p>
      </dgm:t>
    </dgm:pt>
    <dgm:pt modelId="{E8716B3A-072E-4B39-BBCD-2DE40244B7EF}" type="parTrans" cxnId="{FE5800BF-2B59-448A-9B3C-A1B6A110094D}">
      <dgm:prSet/>
      <dgm:spPr/>
      <dgm:t>
        <a:bodyPr/>
        <a:lstStyle/>
        <a:p>
          <a:endParaRPr lang="en-US" b="1"/>
        </a:p>
      </dgm:t>
    </dgm:pt>
    <dgm:pt modelId="{C94FB40B-032F-475F-9E00-36782C85A742}" type="sibTrans" cxnId="{FE5800BF-2B59-448A-9B3C-A1B6A110094D}">
      <dgm:prSet/>
      <dgm:spPr/>
      <dgm:t>
        <a:bodyPr/>
        <a:lstStyle/>
        <a:p>
          <a:endParaRPr lang="en-US" b="1"/>
        </a:p>
      </dgm:t>
    </dgm:pt>
    <dgm:pt modelId="{B0055CAD-1988-4406-971C-B849D6BC5A42}">
      <dgm:prSet phldrT="[Szöveg]" custT="1"/>
      <dgm:spPr/>
      <dgm:t>
        <a:bodyPr/>
        <a:lstStyle/>
        <a:p>
          <a:r>
            <a:rPr lang="hu-HU" sz="1400" b="1" dirty="0" smtClean="0"/>
            <a:t>reakció</a:t>
          </a:r>
          <a:endParaRPr lang="en-US" sz="1400" b="1" dirty="0"/>
        </a:p>
      </dgm:t>
    </dgm:pt>
    <dgm:pt modelId="{DA33D324-EE19-4C02-AFEE-741E2538D20C}" type="parTrans" cxnId="{88795A25-D8B6-4D9F-8BD8-CB1BA4F02503}">
      <dgm:prSet/>
      <dgm:spPr/>
      <dgm:t>
        <a:bodyPr/>
        <a:lstStyle/>
        <a:p>
          <a:endParaRPr lang="en-US" b="1"/>
        </a:p>
      </dgm:t>
    </dgm:pt>
    <dgm:pt modelId="{8C8BF3B0-09D2-4F1A-9952-3A799655FBA3}" type="sibTrans" cxnId="{88795A25-D8B6-4D9F-8BD8-CB1BA4F02503}">
      <dgm:prSet/>
      <dgm:spPr/>
      <dgm:t>
        <a:bodyPr/>
        <a:lstStyle/>
        <a:p>
          <a:endParaRPr lang="en-US" b="1"/>
        </a:p>
      </dgm:t>
    </dgm:pt>
    <dgm:pt modelId="{B0D3C4A0-0062-43B1-BE74-736F3C05923D}">
      <dgm:prSet phldrT="[Szöveg]" custT="1"/>
      <dgm:spPr/>
      <dgm:t>
        <a:bodyPr/>
        <a:lstStyle/>
        <a:p>
          <a:r>
            <a:rPr lang="hu-HU" sz="1400" b="1" dirty="0" smtClean="0"/>
            <a:t>- diagnosztika,</a:t>
          </a:r>
          <a:endParaRPr lang="en-US" sz="1400" b="1" dirty="0"/>
        </a:p>
      </dgm:t>
    </dgm:pt>
    <dgm:pt modelId="{AC0D6A09-7A40-41D7-BC9F-ECC659329A90}" type="parTrans" cxnId="{E37795E0-8642-4ADF-97CE-FFA972C6F8D5}">
      <dgm:prSet/>
      <dgm:spPr/>
      <dgm:t>
        <a:bodyPr/>
        <a:lstStyle/>
        <a:p>
          <a:endParaRPr lang="en-US" b="1"/>
        </a:p>
      </dgm:t>
    </dgm:pt>
    <dgm:pt modelId="{4539D47E-D07A-4424-A4BC-C531C42E4FFB}" type="sibTrans" cxnId="{E37795E0-8642-4ADF-97CE-FFA972C6F8D5}">
      <dgm:prSet/>
      <dgm:spPr/>
      <dgm:t>
        <a:bodyPr/>
        <a:lstStyle/>
        <a:p>
          <a:endParaRPr lang="en-US" b="1"/>
        </a:p>
      </dgm:t>
    </dgm:pt>
    <dgm:pt modelId="{7C4C2EFD-7FAF-45D6-88A0-1436F44DA60C}">
      <dgm:prSet phldrT="[Szöveg]" custT="1"/>
      <dgm:spPr/>
      <dgm:t>
        <a:bodyPr/>
        <a:lstStyle/>
        <a:p>
          <a:r>
            <a:rPr lang="hu-HU" sz="1400" b="1" dirty="0" smtClean="0"/>
            <a:t>- kompenzálás</a:t>
          </a:r>
          <a:endParaRPr lang="en-US" sz="1400" b="1" dirty="0"/>
        </a:p>
      </dgm:t>
    </dgm:pt>
    <dgm:pt modelId="{F48109D5-2D6D-4EA5-948D-263CC4D02AA7}" type="parTrans" cxnId="{40C7D583-80BE-43A8-826E-A541EDE524EA}">
      <dgm:prSet/>
      <dgm:spPr/>
      <dgm:t>
        <a:bodyPr/>
        <a:lstStyle/>
        <a:p>
          <a:endParaRPr lang="en-US" b="1"/>
        </a:p>
      </dgm:t>
    </dgm:pt>
    <dgm:pt modelId="{EC806F7C-A8EC-433E-B40F-7645AC74559E}" type="sibTrans" cxnId="{40C7D583-80BE-43A8-826E-A541EDE524EA}">
      <dgm:prSet/>
      <dgm:spPr/>
      <dgm:t>
        <a:bodyPr/>
        <a:lstStyle/>
        <a:p>
          <a:endParaRPr lang="en-US" b="1"/>
        </a:p>
      </dgm:t>
    </dgm:pt>
    <dgm:pt modelId="{8EF52276-C767-4793-A4B3-EF866DA374AB}">
      <dgm:prSet phldrT="[Szöveg]" custT="1"/>
      <dgm:spPr/>
      <dgm:t>
        <a:bodyPr/>
        <a:lstStyle/>
        <a:p>
          <a:r>
            <a:rPr lang="hu-HU" sz="1400" b="1" dirty="0" smtClean="0"/>
            <a:t>Erőforrás hangolás </a:t>
          </a:r>
          <a:endParaRPr lang="en-US" sz="1400" b="1" dirty="0"/>
        </a:p>
      </dgm:t>
    </dgm:pt>
    <dgm:pt modelId="{D0783EF8-D856-4C50-8140-2DF55A40ACC3}" type="parTrans" cxnId="{BFA6D877-779D-41B1-B2F8-5F4B6D87B4C7}">
      <dgm:prSet/>
      <dgm:spPr/>
      <dgm:t>
        <a:bodyPr/>
        <a:lstStyle/>
        <a:p>
          <a:endParaRPr lang="en-US" b="1"/>
        </a:p>
      </dgm:t>
    </dgm:pt>
    <dgm:pt modelId="{60126C11-AAC9-48D5-9528-C9B853475B67}" type="sibTrans" cxnId="{BFA6D877-779D-41B1-B2F8-5F4B6D87B4C7}">
      <dgm:prSet/>
      <dgm:spPr/>
      <dgm:t>
        <a:bodyPr/>
        <a:lstStyle/>
        <a:p>
          <a:endParaRPr lang="en-US" b="1"/>
        </a:p>
      </dgm:t>
    </dgm:pt>
    <dgm:pt modelId="{F1F0EFDE-2FCB-42E4-81E0-E79A03F83392}" type="pres">
      <dgm:prSet presAssocID="{5A76DEE2-0D69-4B6A-A8EF-40F9153A81A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8EECDC-4A8F-492D-9101-68E98709EAF3}" type="pres">
      <dgm:prSet presAssocID="{5A76DEE2-0D69-4B6A-A8EF-40F9153A81AE}" presName="children" presStyleCnt="0"/>
      <dgm:spPr/>
    </dgm:pt>
    <dgm:pt modelId="{B067018B-AD38-4C2F-B017-6A9BC71715EC}" type="pres">
      <dgm:prSet presAssocID="{5A76DEE2-0D69-4B6A-A8EF-40F9153A81AE}" presName="child1group" presStyleCnt="0"/>
      <dgm:spPr/>
    </dgm:pt>
    <dgm:pt modelId="{0D643D55-FE40-4E07-B782-27A2EB01DDDF}" type="pres">
      <dgm:prSet presAssocID="{5A76DEE2-0D69-4B6A-A8EF-40F9153A81AE}" presName="child1" presStyleLbl="bgAcc1" presStyleIdx="0" presStyleCnt="4" custScaleX="113581"/>
      <dgm:spPr/>
      <dgm:t>
        <a:bodyPr/>
        <a:lstStyle/>
        <a:p>
          <a:endParaRPr lang="en-US"/>
        </a:p>
      </dgm:t>
    </dgm:pt>
    <dgm:pt modelId="{785D7AC0-E0AF-4B18-9C28-2EA167C728DB}" type="pres">
      <dgm:prSet presAssocID="{5A76DEE2-0D69-4B6A-A8EF-40F9153A81AE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2E0FD5-9CD7-40D9-B53B-2C92E87336FE}" type="pres">
      <dgm:prSet presAssocID="{5A76DEE2-0D69-4B6A-A8EF-40F9153A81AE}" presName="child2group" presStyleCnt="0"/>
      <dgm:spPr/>
    </dgm:pt>
    <dgm:pt modelId="{13DF10C5-5A09-4DA8-A8AE-BEA9C5972677}" type="pres">
      <dgm:prSet presAssocID="{5A76DEE2-0D69-4B6A-A8EF-40F9153A81AE}" presName="child2" presStyleLbl="bgAcc1" presStyleIdx="1" presStyleCnt="4" custScaleX="113581"/>
      <dgm:spPr/>
      <dgm:t>
        <a:bodyPr/>
        <a:lstStyle/>
        <a:p>
          <a:endParaRPr lang="en-US"/>
        </a:p>
      </dgm:t>
    </dgm:pt>
    <dgm:pt modelId="{2053D998-ABA2-41F9-AF78-C7B00F35180B}" type="pres">
      <dgm:prSet presAssocID="{5A76DEE2-0D69-4B6A-A8EF-40F9153A81AE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A54D42-8CBC-4DD5-9350-0D46FA8506A4}" type="pres">
      <dgm:prSet presAssocID="{5A76DEE2-0D69-4B6A-A8EF-40F9153A81AE}" presName="child3group" presStyleCnt="0"/>
      <dgm:spPr/>
    </dgm:pt>
    <dgm:pt modelId="{10853375-29A3-4F60-8434-6DC54F77ECBF}" type="pres">
      <dgm:prSet presAssocID="{5A76DEE2-0D69-4B6A-A8EF-40F9153A81AE}" presName="child3" presStyleLbl="bgAcc1" presStyleIdx="2" presStyleCnt="4" custScaleX="113581"/>
      <dgm:spPr/>
      <dgm:t>
        <a:bodyPr/>
        <a:lstStyle/>
        <a:p>
          <a:endParaRPr lang="en-US"/>
        </a:p>
      </dgm:t>
    </dgm:pt>
    <dgm:pt modelId="{2F8C64EB-716E-47E5-8B5B-53BF54F61B59}" type="pres">
      <dgm:prSet presAssocID="{5A76DEE2-0D69-4B6A-A8EF-40F9153A81AE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7316D5-8942-4709-A263-516820DC4D41}" type="pres">
      <dgm:prSet presAssocID="{5A76DEE2-0D69-4B6A-A8EF-40F9153A81AE}" presName="child4group" presStyleCnt="0"/>
      <dgm:spPr/>
    </dgm:pt>
    <dgm:pt modelId="{DB1F97CE-C630-4EE1-869D-7170D6E9B6DA}" type="pres">
      <dgm:prSet presAssocID="{5A76DEE2-0D69-4B6A-A8EF-40F9153A81AE}" presName="child4" presStyleLbl="bgAcc1" presStyleIdx="3" presStyleCnt="4" custScaleX="113581" custLinFactNeighborX="-11915" custLinFactNeighborY="-2848"/>
      <dgm:spPr/>
      <dgm:t>
        <a:bodyPr/>
        <a:lstStyle/>
        <a:p>
          <a:endParaRPr lang="en-US"/>
        </a:p>
      </dgm:t>
    </dgm:pt>
    <dgm:pt modelId="{7F9A7162-2045-4C0F-BA68-CF14B34B7261}" type="pres">
      <dgm:prSet presAssocID="{5A76DEE2-0D69-4B6A-A8EF-40F9153A81AE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59CAB5-8984-4F6C-BD53-F0180963815D}" type="pres">
      <dgm:prSet presAssocID="{5A76DEE2-0D69-4B6A-A8EF-40F9153A81AE}" presName="childPlaceholder" presStyleCnt="0"/>
      <dgm:spPr/>
    </dgm:pt>
    <dgm:pt modelId="{8FDFD13F-879D-427E-938C-9F7BC8752A80}" type="pres">
      <dgm:prSet presAssocID="{5A76DEE2-0D69-4B6A-A8EF-40F9153A81AE}" presName="circle" presStyleCnt="0"/>
      <dgm:spPr/>
    </dgm:pt>
    <dgm:pt modelId="{3E48C15C-E27E-4562-AB75-6BA40B921A79}" type="pres">
      <dgm:prSet presAssocID="{5A76DEE2-0D69-4B6A-A8EF-40F9153A81AE}" presName="quadrant1" presStyleLbl="node1" presStyleIdx="0" presStyleCnt="4" custScaleX="105864" custScaleY="9709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26662A-396F-4918-BF99-1685E77F2686}" type="pres">
      <dgm:prSet presAssocID="{5A76DEE2-0D69-4B6A-A8EF-40F9153A81AE}" presName="quadrant2" presStyleLbl="node1" presStyleIdx="1" presStyleCnt="4" custScaleX="94171" custScaleY="9124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444098-6F84-44B8-81CA-5C89FBEEF64B}" type="pres">
      <dgm:prSet presAssocID="{5A76DEE2-0D69-4B6A-A8EF-40F9153A81AE}" presName="quadrant3" presStyleLbl="node1" presStyleIdx="2" presStyleCnt="4" custScaleX="94171" custScaleY="10294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34B452-9797-4956-82F3-2A6C6D0D1A49}" type="pres">
      <dgm:prSet presAssocID="{5A76DEE2-0D69-4B6A-A8EF-40F9153A81AE}" presName="quadrant4" presStyleLbl="node1" presStyleIdx="3" presStyleCnt="4" custScaleX="105864" custScaleY="10294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2ADA99-9B66-4C88-8055-F8D9513B17BA}" type="pres">
      <dgm:prSet presAssocID="{5A76DEE2-0D69-4B6A-A8EF-40F9153A81AE}" presName="quadrantPlaceholder" presStyleCnt="0"/>
      <dgm:spPr/>
    </dgm:pt>
    <dgm:pt modelId="{A4CEF428-2FEF-480A-A8CE-B3C41A130891}" type="pres">
      <dgm:prSet presAssocID="{5A76DEE2-0D69-4B6A-A8EF-40F9153A81AE}" presName="center1" presStyleLbl="fgShp" presStyleIdx="0" presStyleCnt="2"/>
      <dgm:spPr/>
    </dgm:pt>
    <dgm:pt modelId="{29313909-4211-4217-B5C2-77D3C3B495D0}" type="pres">
      <dgm:prSet presAssocID="{5A76DEE2-0D69-4B6A-A8EF-40F9153A81AE}" presName="center2" presStyleLbl="fgShp" presStyleIdx="1" presStyleCnt="2"/>
      <dgm:spPr/>
    </dgm:pt>
  </dgm:ptLst>
  <dgm:cxnLst>
    <dgm:cxn modelId="{AD108F66-B4D3-40DA-A984-EA29CC98AA57}" type="presOf" srcId="{8EF52276-C767-4793-A4B3-EF866DA374AB}" destId="{7F9A7162-2045-4C0F-BA68-CF14B34B7261}" srcOrd="1" destOrd="2" presId="urn:microsoft.com/office/officeart/2005/8/layout/cycle4#1"/>
    <dgm:cxn modelId="{FE5800BF-2B59-448A-9B3C-A1B6A110094D}" srcId="{1333298F-2491-4EC8-8274-859A81761EC0}" destId="{A9E95E63-07EC-465F-A538-A571B4BA2F23}" srcOrd="2" destOrd="0" parTransId="{E8716B3A-072E-4B39-BBCD-2DE40244B7EF}" sibTransId="{C94FB40B-032F-475F-9E00-36782C85A742}"/>
    <dgm:cxn modelId="{0BE4EC71-BD01-4D07-A488-A0B30E42E2A3}" type="presOf" srcId="{7C4C2EFD-7FAF-45D6-88A0-1436F44DA60C}" destId="{13DF10C5-5A09-4DA8-A8AE-BEA9C5972677}" srcOrd="0" destOrd="3" presId="urn:microsoft.com/office/officeart/2005/8/layout/cycle4#1"/>
    <dgm:cxn modelId="{B7B3425F-D35B-4B99-AF9D-5AB2B1D9DBA3}" type="presOf" srcId="{46003543-EDA5-4684-B18B-3641F3D63A7C}" destId="{10853375-29A3-4F60-8434-6DC54F77ECBF}" srcOrd="0" destOrd="2" presId="urn:microsoft.com/office/officeart/2005/8/layout/cycle4#1"/>
    <dgm:cxn modelId="{202FCEEB-775C-45EC-9E97-20EBCA4215A5}" type="presOf" srcId="{B0D3C4A0-0062-43B1-BE74-736F3C05923D}" destId="{13DF10C5-5A09-4DA8-A8AE-BEA9C5972677}" srcOrd="0" destOrd="2" presId="urn:microsoft.com/office/officeart/2005/8/layout/cycle4#1"/>
    <dgm:cxn modelId="{369C602B-CB1B-4F4E-B8E1-13951A420FA4}" type="presOf" srcId="{46003543-EDA5-4684-B18B-3641F3D63A7C}" destId="{2F8C64EB-716E-47E5-8B5B-53BF54F61B59}" srcOrd="1" destOrd="2" presId="urn:microsoft.com/office/officeart/2005/8/layout/cycle4#1"/>
    <dgm:cxn modelId="{BFA6D877-779D-41B1-B2F8-5F4B6D87B4C7}" srcId="{15A6D870-D7AB-4DDA-8868-636BB43B2388}" destId="{8EF52276-C767-4793-A4B3-EF866DA374AB}" srcOrd="1" destOrd="0" parTransId="{D0783EF8-D856-4C50-8140-2DF55A40ACC3}" sibTransId="{60126C11-AAC9-48D5-9528-C9B853475B67}"/>
    <dgm:cxn modelId="{A8BFCB39-8FF6-411F-A973-4623D22194A6}" srcId="{C91BF3E5-3EAF-4B94-8D5D-7AAC78DED513}" destId="{1333298F-2491-4EC8-8274-859A81761EC0}" srcOrd="0" destOrd="0" parTransId="{E60C413A-D639-43FA-A6E9-5EEC313B3AD8}" sibTransId="{4012364F-187F-4F6D-844C-0E6FF5540435}"/>
    <dgm:cxn modelId="{39952E18-3635-4AAF-A7E7-61836B84C37E}" type="presOf" srcId="{8DFEF789-66D9-4B89-A4FE-B5723DF04F64}" destId="{0C34B452-9797-4956-82F3-2A6C6D0D1A49}" srcOrd="0" destOrd="0" presId="urn:microsoft.com/office/officeart/2005/8/layout/cycle4#1"/>
    <dgm:cxn modelId="{B9484F74-2E82-446A-80F9-180F5A1DCB1E}" type="presOf" srcId="{78466BBA-7186-4B13-A6A5-D1AC61AE3B0C}" destId="{A926662A-396F-4918-BF99-1685E77F2686}" srcOrd="0" destOrd="0" presId="urn:microsoft.com/office/officeart/2005/8/layout/cycle4#1"/>
    <dgm:cxn modelId="{2F8B9701-2388-4129-B3E2-D1DFC68D7648}" type="presOf" srcId="{1333298F-2491-4EC8-8274-859A81761EC0}" destId="{10853375-29A3-4F60-8434-6DC54F77ECBF}" srcOrd="0" destOrd="0" presId="urn:microsoft.com/office/officeart/2005/8/layout/cycle4#1"/>
    <dgm:cxn modelId="{014E1D32-197E-4D56-B1C7-D3390BB44850}" type="presOf" srcId="{5FBD930F-BA9C-4780-A2A3-6FB2225FE6D7}" destId="{10853375-29A3-4F60-8434-6DC54F77ECBF}" srcOrd="0" destOrd="1" presId="urn:microsoft.com/office/officeart/2005/8/layout/cycle4#1"/>
    <dgm:cxn modelId="{E427AE16-4192-421A-9932-5169F84D505A}" srcId="{332C3FD6-EBAB-4FDB-95E0-638BF29CD291}" destId="{9A746085-F465-435D-A13A-E5128076B90C}" srcOrd="0" destOrd="0" parTransId="{843B303E-6E74-45EA-A2D4-1AC5A597D192}" sibTransId="{424414CF-FC1B-4CAA-8255-37024922CE1D}"/>
    <dgm:cxn modelId="{027A7F87-65CE-446F-90BD-471B35BE5156}" srcId="{1333298F-2491-4EC8-8274-859A81761EC0}" destId="{46003543-EDA5-4684-B18B-3641F3D63A7C}" srcOrd="1" destOrd="0" parTransId="{E4A3C822-6405-413F-AD9A-CDEDEBF00D53}" sibTransId="{2C3A6275-9C27-47DE-9FB3-D0896A226E5C}"/>
    <dgm:cxn modelId="{78266AC4-2632-4B60-A2E1-46F4141EE57F}" type="presOf" srcId="{0C7BED5B-D1A1-4889-AA07-B73610190515}" destId="{DB1F97CE-C630-4EE1-869D-7170D6E9B6DA}" srcOrd="0" destOrd="1" presId="urn:microsoft.com/office/officeart/2005/8/layout/cycle4#1"/>
    <dgm:cxn modelId="{8476FED3-5981-44D0-8D38-234D8819C653}" srcId="{28749C0F-D9A4-4A27-B501-C1E5C8DADB3C}" destId="{C34A44C0-72F2-4EFF-8E44-51C635BBDA02}" srcOrd="0" destOrd="0" parTransId="{017620B6-E2DE-4EAA-9724-137D60AABF8A}" sibTransId="{C38439B1-CE3B-488E-9E7C-99DF9ED87AED}"/>
    <dgm:cxn modelId="{7C89083F-F732-433B-9654-44EF120C8407}" srcId="{5A76DEE2-0D69-4B6A-A8EF-40F9153A81AE}" destId="{332C3FD6-EBAB-4FDB-95E0-638BF29CD291}" srcOrd="0" destOrd="0" parTransId="{C0C03495-4D96-49EE-AAE9-ED8C42C44AA8}" sibTransId="{AB0F53C7-4B9D-44BF-AC6C-D4B5D2C38F2C}"/>
    <dgm:cxn modelId="{0F8FC08A-FFC1-4A33-9FFD-B19BE43EE92F}" srcId="{78466BBA-7186-4B13-A6A5-D1AC61AE3B0C}" destId="{28749C0F-D9A4-4A27-B501-C1E5C8DADB3C}" srcOrd="0" destOrd="0" parTransId="{41E99220-A217-4D4A-AE63-D5E653A50BF0}" sibTransId="{6D7FD4DF-B6A2-4469-B27C-6FECC96D3BE6}"/>
    <dgm:cxn modelId="{BF2F8697-B213-4A4C-B6A1-CF5D241FA77E}" srcId="{5A76DEE2-0D69-4B6A-A8EF-40F9153A81AE}" destId="{C91BF3E5-3EAF-4B94-8D5D-7AAC78DED513}" srcOrd="2" destOrd="0" parTransId="{938AEA72-5753-46D0-B1F6-81733C7401C3}" sibTransId="{562FA979-EB21-4188-BE45-A4D85E82B1DF}"/>
    <dgm:cxn modelId="{88795A25-D8B6-4D9F-8BD8-CB1BA4F02503}" srcId="{1333298F-2491-4EC8-8274-859A81761EC0}" destId="{B0055CAD-1988-4406-971C-B849D6BC5A42}" srcOrd="3" destOrd="0" parTransId="{DA33D324-EE19-4C02-AFEE-741E2538D20C}" sibTransId="{8C8BF3B0-09D2-4F1A-9952-3A799655FBA3}"/>
    <dgm:cxn modelId="{BBC7110E-55E8-4FD2-ADFC-325E0F2F7AC3}" type="presOf" srcId="{A9E95E63-07EC-465F-A538-A571B4BA2F23}" destId="{2F8C64EB-716E-47E5-8B5B-53BF54F61B59}" srcOrd="1" destOrd="3" presId="urn:microsoft.com/office/officeart/2005/8/layout/cycle4#1"/>
    <dgm:cxn modelId="{29EDE534-F723-4A23-8C34-19B7AE0615DD}" type="presOf" srcId="{B0D3C4A0-0062-43B1-BE74-736F3C05923D}" destId="{2053D998-ABA2-41F9-AF78-C7B00F35180B}" srcOrd="1" destOrd="2" presId="urn:microsoft.com/office/officeart/2005/8/layout/cycle4#1"/>
    <dgm:cxn modelId="{1A64D09F-1A43-4872-85B1-2466F7C062AA}" type="presOf" srcId="{C34A44C0-72F2-4EFF-8E44-51C635BBDA02}" destId="{2053D998-ABA2-41F9-AF78-C7B00F35180B}" srcOrd="1" destOrd="1" presId="urn:microsoft.com/office/officeart/2005/8/layout/cycle4#1"/>
    <dgm:cxn modelId="{6264A9EA-7272-43F7-8449-845DA4097E0D}" type="presOf" srcId="{C91BF3E5-3EAF-4B94-8D5D-7AAC78DED513}" destId="{4A444098-6F84-44B8-81CA-5C89FBEEF64B}" srcOrd="0" destOrd="0" presId="urn:microsoft.com/office/officeart/2005/8/layout/cycle4#1"/>
    <dgm:cxn modelId="{0BB47F3E-6DA3-47ED-8BFD-08FB533A4715}" type="presOf" srcId="{0C7BED5B-D1A1-4889-AA07-B73610190515}" destId="{7F9A7162-2045-4C0F-BA68-CF14B34B7261}" srcOrd="1" destOrd="1" presId="urn:microsoft.com/office/officeart/2005/8/layout/cycle4#1"/>
    <dgm:cxn modelId="{ED2340C5-D9C8-454A-B60E-A1B4CC3621C9}" type="presOf" srcId="{28749C0F-D9A4-4A27-B501-C1E5C8DADB3C}" destId="{13DF10C5-5A09-4DA8-A8AE-BEA9C5972677}" srcOrd="0" destOrd="0" presId="urn:microsoft.com/office/officeart/2005/8/layout/cycle4#1"/>
    <dgm:cxn modelId="{DA4322CF-EBC3-4436-815F-32D04719AF63}" type="presOf" srcId="{5FBD930F-BA9C-4780-A2A3-6FB2225FE6D7}" destId="{2F8C64EB-716E-47E5-8B5B-53BF54F61B59}" srcOrd="1" destOrd="1" presId="urn:microsoft.com/office/officeart/2005/8/layout/cycle4#1"/>
    <dgm:cxn modelId="{D5BE42B2-A4EF-4867-BB6E-DA9823083C9D}" type="presOf" srcId="{15A6D870-D7AB-4DDA-8868-636BB43B2388}" destId="{DB1F97CE-C630-4EE1-869D-7170D6E9B6DA}" srcOrd="0" destOrd="0" presId="urn:microsoft.com/office/officeart/2005/8/layout/cycle4#1"/>
    <dgm:cxn modelId="{27DCCDE0-AEDC-4461-9949-35CB015D59A2}" srcId="{15A6D870-D7AB-4DDA-8868-636BB43B2388}" destId="{0C7BED5B-D1A1-4889-AA07-B73610190515}" srcOrd="0" destOrd="0" parTransId="{5CE30279-9891-4024-BE53-15275696EB0A}" sibTransId="{B7D1D6DE-0976-4DD1-9B29-8572AC89C00E}"/>
    <dgm:cxn modelId="{1DA6567E-8896-4FE9-ADA0-AB4E4B0348EF}" srcId="{5A76DEE2-0D69-4B6A-A8EF-40F9153A81AE}" destId="{8DFEF789-66D9-4B89-A4FE-B5723DF04F64}" srcOrd="3" destOrd="0" parTransId="{A8E28AEF-32FB-4BD4-92B6-1A9E59228EBB}" sibTransId="{B561E2BA-A162-42A0-B4AC-06A26C4E2543}"/>
    <dgm:cxn modelId="{928102D9-4780-4705-A9A9-40F0FF63C6B9}" type="presOf" srcId="{15A6D870-D7AB-4DDA-8868-636BB43B2388}" destId="{7F9A7162-2045-4C0F-BA68-CF14B34B7261}" srcOrd="1" destOrd="0" presId="urn:microsoft.com/office/officeart/2005/8/layout/cycle4#1"/>
    <dgm:cxn modelId="{8C919789-B845-4712-B4E6-3E14D3D7F2F8}" srcId="{8DFEF789-66D9-4B89-A4FE-B5723DF04F64}" destId="{15A6D870-D7AB-4DDA-8868-636BB43B2388}" srcOrd="0" destOrd="0" parTransId="{FADE204D-3608-4A9B-92A8-497E42549C63}" sibTransId="{68543FC3-4E66-437E-8ED8-FBD44EBC4664}"/>
    <dgm:cxn modelId="{A1B3DC06-B8D3-4154-8D51-80E2301183D8}" type="presOf" srcId="{C34A44C0-72F2-4EFF-8E44-51C635BBDA02}" destId="{13DF10C5-5A09-4DA8-A8AE-BEA9C5972677}" srcOrd="0" destOrd="1" presId="urn:microsoft.com/office/officeart/2005/8/layout/cycle4#1"/>
    <dgm:cxn modelId="{CF3DABB8-0A2B-4D98-99F7-5CA9BCC220DB}" type="presOf" srcId="{1333298F-2491-4EC8-8274-859A81761EC0}" destId="{2F8C64EB-716E-47E5-8B5B-53BF54F61B59}" srcOrd="1" destOrd="0" presId="urn:microsoft.com/office/officeart/2005/8/layout/cycle4#1"/>
    <dgm:cxn modelId="{34F53B04-A6A3-4A23-A5C1-48AAAA6EB42A}" type="presOf" srcId="{9A746085-F465-435D-A13A-E5128076B90C}" destId="{0D643D55-FE40-4E07-B782-27A2EB01DDDF}" srcOrd="0" destOrd="0" presId="urn:microsoft.com/office/officeart/2005/8/layout/cycle4#1"/>
    <dgm:cxn modelId="{C0C56377-BED0-48E5-B18F-782958895380}" type="presOf" srcId="{9A746085-F465-435D-A13A-E5128076B90C}" destId="{785D7AC0-E0AF-4B18-9C28-2EA167C728DB}" srcOrd="1" destOrd="0" presId="urn:microsoft.com/office/officeart/2005/8/layout/cycle4#1"/>
    <dgm:cxn modelId="{F939235A-8E78-4CD4-91E3-0A5E906A25A7}" type="presOf" srcId="{AB9B3CFD-0C4C-42AE-8C16-2372D0D5AB6B}" destId="{0D643D55-FE40-4E07-B782-27A2EB01DDDF}" srcOrd="0" destOrd="1" presId="urn:microsoft.com/office/officeart/2005/8/layout/cycle4#1"/>
    <dgm:cxn modelId="{46671B1C-C841-49F7-8230-D36A38319EF4}" type="presOf" srcId="{8EF52276-C767-4793-A4B3-EF866DA374AB}" destId="{DB1F97CE-C630-4EE1-869D-7170D6E9B6DA}" srcOrd="0" destOrd="2" presId="urn:microsoft.com/office/officeart/2005/8/layout/cycle4#1"/>
    <dgm:cxn modelId="{E37795E0-8642-4ADF-97CE-FFA972C6F8D5}" srcId="{28749C0F-D9A4-4A27-B501-C1E5C8DADB3C}" destId="{B0D3C4A0-0062-43B1-BE74-736F3C05923D}" srcOrd="1" destOrd="0" parTransId="{AC0D6A09-7A40-41D7-BC9F-ECC659329A90}" sibTransId="{4539D47E-D07A-4424-A4BC-C531C42E4FFB}"/>
    <dgm:cxn modelId="{CD5BE08E-1A14-4D19-AF4A-0EA1BFE11974}" type="presOf" srcId="{7C4C2EFD-7FAF-45D6-88A0-1436F44DA60C}" destId="{2053D998-ABA2-41F9-AF78-C7B00F35180B}" srcOrd="1" destOrd="3" presId="urn:microsoft.com/office/officeart/2005/8/layout/cycle4#1"/>
    <dgm:cxn modelId="{B487FCF1-AD71-4A47-A32A-98F99C46F077}" type="presOf" srcId="{AB9B3CFD-0C4C-42AE-8C16-2372D0D5AB6B}" destId="{785D7AC0-E0AF-4B18-9C28-2EA167C728DB}" srcOrd="1" destOrd="1" presId="urn:microsoft.com/office/officeart/2005/8/layout/cycle4#1"/>
    <dgm:cxn modelId="{2E5AA453-91B1-4207-9694-EC41ED501531}" type="presOf" srcId="{B0055CAD-1988-4406-971C-B849D6BC5A42}" destId="{10853375-29A3-4F60-8434-6DC54F77ECBF}" srcOrd="0" destOrd="4" presId="urn:microsoft.com/office/officeart/2005/8/layout/cycle4#1"/>
    <dgm:cxn modelId="{47650898-0388-4EAD-BCEB-F3483D479C52}" type="presOf" srcId="{5A76DEE2-0D69-4B6A-A8EF-40F9153A81AE}" destId="{F1F0EFDE-2FCB-42E4-81E0-E79A03F83392}" srcOrd="0" destOrd="0" presId="urn:microsoft.com/office/officeart/2005/8/layout/cycle4#1"/>
    <dgm:cxn modelId="{1855F60B-C0D8-4E7B-AA3C-C5A7CE5D7B78}" srcId="{1333298F-2491-4EC8-8274-859A81761EC0}" destId="{5FBD930F-BA9C-4780-A2A3-6FB2225FE6D7}" srcOrd="0" destOrd="0" parTransId="{406E8DF3-9B70-4ED6-945E-AF97E13CFE16}" sibTransId="{1A52C2D4-C176-4F17-9AC0-E4CDA2E0E338}"/>
    <dgm:cxn modelId="{53F7011F-725E-4D84-9D51-FEC4526C974A}" type="presOf" srcId="{28749C0F-D9A4-4A27-B501-C1E5C8DADB3C}" destId="{2053D998-ABA2-41F9-AF78-C7B00F35180B}" srcOrd="1" destOrd="0" presId="urn:microsoft.com/office/officeart/2005/8/layout/cycle4#1"/>
    <dgm:cxn modelId="{40C7D583-80BE-43A8-826E-A541EDE524EA}" srcId="{28749C0F-D9A4-4A27-B501-C1E5C8DADB3C}" destId="{7C4C2EFD-7FAF-45D6-88A0-1436F44DA60C}" srcOrd="2" destOrd="0" parTransId="{F48109D5-2D6D-4EA5-948D-263CC4D02AA7}" sibTransId="{EC806F7C-A8EC-433E-B40F-7645AC74559E}"/>
    <dgm:cxn modelId="{99438C30-3D23-4582-955E-57E19A90EBFA}" type="presOf" srcId="{A9E95E63-07EC-465F-A538-A571B4BA2F23}" destId="{10853375-29A3-4F60-8434-6DC54F77ECBF}" srcOrd="0" destOrd="3" presId="urn:microsoft.com/office/officeart/2005/8/layout/cycle4#1"/>
    <dgm:cxn modelId="{A09417E5-1A41-4B33-B49E-FAF81F2D1F31}" type="presOf" srcId="{B0055CAD-1988-4406-971C-B849D6BC5A42}" destId="{2F8C64EB-716E-47E5-8B5B-53BF54F61B59}" srcOrd="1" destOrd="4" presId="urn:microsoft.com/office/officeart/2005/8/layout/cycle4#1"/>
    <dgm:cxn modelId="{B95AF48B-2B30-448E-B6F4-3E181CC3033D}" srcId="{332C3FD6-EBAB-4FDB-95E0-638BF29CD291}" destId="{AB9B3CFD-0C4C-42AE-8C16-2372D0D5AB6B}" srcOrd="1" destOrd="0" parTransId="{0F7B428C-93AC-4F47-B675-736BFF27D2FB}" sibTransId="{8EA44AA6-AFCA-4856-8006-51B1059CEFEF}"/>
    <dgm:cxn modelId="{680BCE64-2A4F-44D5-9A9F-0E33F5B52333}" type="presOf" srcId="{332C3FD6-EBAB-4FDB-95E0-638BF29CD291}" destId="{3E48C15C-E27E-4562-AB75-6BA40B921A79}" srcOrd="0" destOrd="0" presId="urn:microsoft.com/office/officeart/2005/8/layout/cycle4#1"/>
    <dgm:cxn modelId="{AA92540B-E199-4238-8995-0C8C5A347FFA}" srcId="{5A76DEE2-0D69-4B6A-A8EF-40F9153A81AE}" destId="{78466BBA-7186-4B13-A6A5-D1AC61AE3B0C}" srcOrd="1" destOrd="0" parTransId="{AD64D635-92F8-4832-A65A-B5F8409ACAF7}" sibTransId="{3E5CFF27-1782-4D89-A996-F6B5E7145E17}"/>
    <dgm:cxn modelId="{83939D8A-9944-4B1F-8755-50D6B2F3A04F}" type="presParOf" srcId="{F1F0EFDE-2FCB-42E4-81E0-E79A03F83392}" destId="{568EECDC-4A8F-492D-9101-68E98709EAF3}" srcOrd="0" destOrd="0" presId="urn:microsoft.com/office/officeart/2005/8/layout/cycle4#1"/>
    <dgm:cxn modelId="{9B135D41-8C9A-431D-94FA-00D1E32D8A5E}" type="presParOf" srcId="{568EECDC-4A8F-492D-9101-68E98709EAF3}" destId="{B067018B-AD38-4C2F-B017-6A9BC71715EC}" srcOrd="0" destOrd="0" presId="urn:microsoft.com/office/officeart/2005/8/layout/cycle4#1"/>
    <dgm:cxn modelId="{6AA5BE2A-C5BE-4485-98F7-DDF6E6C04E35}" type="presParOf" srcId="{B067018B-AD38-4C2F-B017-6A9BC71715EC}" destId="{0D643D55-FE40-4E07-B782-27A2EB01DDDF}" srcOrd="0" destOrd="0" presId="urn:microsoft.com/office/officeart/2005/8/layout/cycle4#1"/>
    <dgm:cxn modelId="{7E5A3D0D-C059-4023-8D03-7BC52098FEB1}" type="presParOf" srcId="{B067018B-AD38-4C2F-B017-6A9BC71715EC}" destId="{785D7AC0-E0AF-4B18-9C28-2EA167C728DB}" srcOrd="1" destOrd="0" presId="urn:microsoft.com/office/officeart/2005/8/layout/cycle4#1"/>
    <dgm:cxn modelId="{5A17563F-DF21-40D4-B3C4-6CBFF472F071}" type="presParOf" srcId="{568EECDC-4A8F-492D-9101-68E98709EAF3}" destId="{612E0FD5-9CD7-40D9-B53B-2C92E87336FE}" srcOrd="1" destOrd="0" presId="urn:microsoft.com/office/officeart/2005/8/layout/cycle4#1"/>
    <dgm:cxn modelId="{31BF060A-EB04-40F7-809F-976D0E94F79F}" type="presParOf" srcId="{612E0FD5-9CD7-40D9-B53B-2C92E87336FE}" destId="{13DF10C5-5A09-4DA8-A8AE-BEA9C5972677}" srcOrd="0" destOrd="0" presId="urn:microsoft.com/office/officeart/2005/8/layout/cycle4#1"/>
    <dgm:cxn modelId="{F445A49D-B76C-4656-9427-67E945951902}" type="presParOf" srcId="{612E0FD5-9CD7-40D9-B53B-2C92E87336FE}" destId="{2053D998-ABA2-41F9-AF78-C7B00F35180B}" srcOrd="1" destOrd="0" presId="urn:microsoft.com/office/officeart/2005/8/layout/cycle4#1"/>
    <dgm:cxn modelId="{A3F125C3-7A23-4AC4-85D2-A9B4BC5CD319}" type="presParOf" srcId="{568EECDC-4A8F-492D-9101-68E98709EAF3}" destId="{64A54D42-8CBC-4DD5-9350-0D46FA8506A4}" srcOrd="2" destOrd="0" presId="urn:microsoft.com/office/officeart/2005/8/layout/cycle4#1"/>
    <dgm:cxn modelId="{B83AF797-99F1-49FB-88E1-12DE2379CBE4}" type="presParOf" srcId="{64A54D42-8CBC-4DD5-9350-0D46FA8506A4}" destId="{10853375-29A3-4F60-8434-6DC54F77ECBF}" srcOrd="0" destOrd="0" presId="urn:microsoft.com/office/officeart/2005/8/layout/cycle4#1"/>
    <dgm:cxn modelId="{7E406828-E284-45CE-975C-2AE00363CEF1}" type="presParOf" srcId="{64A54D42-8CBC-4DD5-9350-0D46FA8506A4}" destId="{2F8C64EB-716E-47E5-8B5B-53BF54F61B59}" srcOrd="1" destOrd="0" presId="urn:microsoft.com/office/officeart/2005/8/layout/cycle4#1"/>
    <dgm:cxn modelId="{65E8BF4C-5CD5-42C0-B7F2-7EC69ED93695}" type="presParOf" srcId="{568EECDC-4A8F-492D-9101-68E98709EAF3}" destId="{017316D5-8942-4709-A263-516820DC4D41}" srcOrd="3" destOrd="0" presId="urn:microsoft.com/office/officeart/2005/8/layout/cycle4#1"/>
    <dgm:cxn modelId="{99B7AC28-09C3-4457-865B-CB13A74FE4C3}" type="presParOf" srcId="{017316D5-8942-4709-A263-516820DC4D41}" destId="{DB1F97CE-C630-4EE1-869D-7170D6E9B6DA}" srcOrd="0" destOrd="0" presId="urn:microsoft.com/office/officeart/2005/8/layout/cycle4#1"/>
    <dgm:cxn modelId="{5B84251F-DCF7-47DD-936F-8AEAD53A83E1}" type="presParOf" srcId="{017316D5-8942-4709-A263-516820DC4D41}" destId="{7F9A7162-2045-4C0F-BA68-CF14B34B7261}" srcOrd="1" destOrd="0" presId="urn:microsoft.com/office/officeart/2005/8/layout/cycle4#1"/>
    <dgm:cxn modelId="{66285FE5-87A7-4130-A305-B935BE739D2A}" type="presParOf" srcId="{568EECDC-4A8F-492D-9101-68E98709EAF3}" destId="{7759CAB5-8984-4F6C-BD53-F0180963815D}" srcOrd="4" destOrd="0" presId="urn:microsoft.com/office/officeart/2005/8/layout/cycle4#1"/>
    <dgm:cxn modelId="{245696BB-7056-4333-A270-63ED63B73B06}" type="presParOf" srcId="{F1F0EFDE-2FCB-42E4-81E0-E79A03F83392}" destId="{8FDFD13F-879D-427E-938C-9F7BC8752A80}" srcOrd="1" destOrd="0" presId="urn:microsoft.com/office/officeart/2005/8/layout/cycle4#1"/>
    <dgm:cxn modelId="{869B0E4B-4A04-4DDE-882B-08B83A7DB121}" type="presParOf" srcId="{8FDFD13F-879D-427E-938C-9F7BC8752A80}" destId="{3E48C15C-E27E-4562-AB75-6BA40B921A79}" srcOrd="0" destOrd="0" presId="urn:microsoft.com/office/officeart/2005/8/layout/cycle4#1"/>
    <dgm:cxn modelId="{954187A9-8AE0-4CDE-896E-2CC9DDC89204}" type="presParOf" srcId="{8FDFD13F-879D-427E-938C-9F7BC8752A80}" destId="{A926662A-396F-4918-BF99-1685E77F2686}" srcOrd="1" destOrd="0" presId="urn:microsoft.com/office/officeart/2005/8/layout/cycle4#1"/>
    <dgm:cxn modelId="{A99DDFE5-B577-4776-B76F-5C99C9122A4C}" type="presParOf" srcId="{8FDFD13F-879D-427E-938C-9F7BC8752A80}" destId="{4A444098-6F84-44B8-81CA-5C89FBEEF64B}" srcOrd="2" destOrd="0" presId="urn:microsoft.com/office/officeart/2005/8/layout/cycle4#1"/>
    <dgm:cxn modelId="{EE1B0239-739D-49AC-BB21-BB1C6691DA9D}" type="presParOf" srcId="{8FDFD13F-879D-427E-938C-9F7BC8752A80}" destId="{0C34B452-9797-4956-82F3-2A6C6D0D1A49}" srcOrd="3" destOrd="0" presId="urn:microsoft.com/office/officeart/2005/8/layout/cycle4#1"/>
    <dgm:cxn modelId="{B3BE9411-F806-47AE-9845-C17B9DADF9E7}" type="presParOf" srcId="{8FDFD13F-879D-427E-938C-9F7BC8752A80}" destId="{302ADA99-9B66-4C88-8055-F8D9513B17BA}" srcOrd="4" destOrd="0" presId="urn:microsoft.com/office/officeart/2005/8/layout/cycle4#1"/>
    <dgm:cxn modelId="{84173F3E-98A5-452D-B414-71BD3ACD198D}" type="presParOf" srcId="{F1F0EFDE-2FCB-42E4-81E0-E79A03F83392}" destId="{A4CEF428-2FEF-480A-A8CE-B3C41A130891}" srcOrd="2" destOrd="0" presId="urn:microsoft.com/office/officeart/2005/8/layout/cycle4#1"/>
    <dgm:cxn modelId="{F3D893F7-F7BD-4241-BE1D-7F93DBF52273}" type="presParOf" srcId="{F1F0EFDE-2FCB-42E4-81E0-E79A03F83392}" destId="{29313909-4211-4217-B5C2-77D3C3B495D0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F10FB7-F11C-411A-B67E-1221C6D10127}">
      <dsp:nvSpPr>
        <dsp:cNvPr id="0" name=""/>
        <dsp:cNvSpPr/>
      </dsp:nvSpPr>
      <dsp:spPr>
        <a:xfrm>
          <a:off x="801048" y="843"/>
          <a:ext cx="2015597" cy="2015597"/>
        </a:xfrm>
        <a:prstGeom prst="ellipse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 dirty="0" smtClean="0"/>
            <a:t>Környezet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500" kern="1200" dirty="0" smtClean="0"/>
            <a:t>Igények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500" kern="1200" dirty="0" smtClean="0"/>
            <a:t>Terhelések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500" kern="1200" dirty="0" smtClean="0"/>
            <a:t>Veszélyek</a:t>
          </a:r>
          <a:endParaRPr lang="en-US" sz="1500" kern="1200" dirty="0"/>
        </a:p>
      </dsp:txBody>
      <dsp:txXfrm>
        <a:off x="1096225" y="296020"/>
        <a:ext cx="1425243" cy="1425243"/>
      </dsp:txXfrm>
    </dsp:sp>
    <dsp:sp modelId="{A9DA5215-6D58-4014-A1C7-B5D9726EB9CD}">
      <dsp:nvSpPr>
        <dsp:cNvPr id="0" name=""/>
        <dsp:cNvSpPr/>
      </dsp:nvSpPr>
      <dsp:spPr>
        <a:xfrm>
          <a:off x="1224324" y="2180108"/>
          <a:ext cx="1169046" cy="1169046"/>
        </a:xfrm>
        <a:prstGeom prst="mathPlus">
          <a:avLst/>
        </a:prstGeom>
        <a:solidFill>
          <a:srgbClr val="FFC000"/>
        </a:solidFill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1379281" y="2627151"/>
        <a:ext cx="859132" cy="274960"/>
      </dsp:txXfrm>
    </dsp:sp>
    <dsp:sp modelId="{5D49A54D-1EE4-4A49-802E-FA8820BDF523}">
      <dsp:nvSpPr>
        <dsp:cNvPr id="0" name=""/>
        <dsp:cNvSpPr/>
      </dsp:nvSpPr>
      <dsp:spPr>
        <a:xfrm>
          <a:off x="801048" y="3512821"/>
          <a:ext cx="2015597" cy="2015597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 dirty="0" smtClean="0"/>
            <a:t>Infrastruktúra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500" kern="1200" dirty="0" smtClean="0"/>
            <a:t>Erőforrások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500" kern="1200" dirty="0" smtClean="0"/>
            <a:t>Topológia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500" kern="1200" dirty="0" smtClean="0"/>
            <a:t>Adatok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500" kern="1200" dirty="0" smtClean="0"/>
            <a:t>Szolgáltatások </a:t>
          </a:r>
          <a:endParaRPr lang="en-US" sz="1500" kern="1200" dirty="0"/>
        </a:p>
      </dsp:txBody>
      <dsp:txXfrm>
        <a:off x="1096225" y="3807998"/>
        <a:ext cx="1425243" cy="1425243"/>
      </dsp:txXfrm>
    </dsp:sp>
    <dsp:sp modelId="{FB000787-2092-43AF-B305-B27E4D92FAD6}">
      <dsp:nvSpPr>
        <dsp:cNvPr id="0" name=""/>
        <dsp:cNvSpPr/>
      </dsp:nvSpPr>
      <dsp:spPr>
        <a:xfrm>
          <a:off x="3118986" y="2389730"/>
          <a:ext cx="640960" cy="749802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3118986" y="2539690"/>
        <a:ext cx="448672" cy="449882"/>
      </dsp:txXfrm>
    </dsp:sp>
    <dsp:sp modelId="{DDCF4975-9D13-421C-9E17-5999B91F8AF9}">
      <dsp:nvSpPr>
        <dsp:cNvPr id="0" name=""/>
        <dsp:cNvSpPr/>
      </dsp:nvSpPr>
      <dsp:spPr>
        <a:xfrm>
          <a:off x="4026005" y="749033"/>
          <a:ext cx="4031195" cy="4031195"/>
        </a:xfrm>
        <a:prstGeom prst="ellips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500" kern="1200" dirty="0" smtClean="0"/>
            <a:t>Szolgáltatásbiztonság</a:t>
          </a:r>
          <a:endParaRPr lang="en-US" sz="25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400" kern="1200" dirty="0" smtClean="0"/>
            <a:t>Helyesség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400" kern="1200" dirty="0" smtClean="0"/>
            <a:t>Teljesítmény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400" kern="1200" dirty="0" smtClean="0"/>
            <a:t>Ár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400" kern="1200" dirty="0" smtClean="0"/>
            <a:t>Hibatűrés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400" kern="1200" dirty="0" smtClean="0"/>
            <a:t>Adatbiztonság</a:t>
          </a:r>
          <a:endParaRPr lang="en-US" sz="2400" kern="1200" dirty="0"/>
        </a:p>
      </dsp:txBody>
      <dsp:txXfrm>
        <a:off x="4616360" y="1339388"/>
        <a:ext cx="2850485" cy="28504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F10FB7-F11C-411A-B67E-1221C6D10127}">
      <dsp:nvSpPr>
        <dsp:cNvPr id="0" name=""/>
        <dsp:cNvSpPr/>
      </dsp:nvSpPr>
      <dsp:spPr>
        <a:xfrm>
          <a:off x="10227" y="1574"/>
          <a:ext cx="3745511" cy="2299655"/>
        </a:xfrm>
        <a:prstGeom prst="ellipse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smtClean="0"/>
            <a:t>Környezet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b="1" kern="1200" dirty="0" smtClean="0"/>
            <a:t>Igények</a:t>
          </a:r>
          <a:endParaRPr lang="hu-HU" sz="2000" b="1" kern="1200" dirty="0" smtClean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b="1" kern="1200" dirty="0" smtClean="0"/>
            <a:t>Adatforrások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b="1" kern="1200" dirty="0" smtClean="0"/>
            <a:t>Terhelések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b="1" kern="1200" dirty="0" smtClean="0"/>
            <a:t>Veszélyek</a:t>
          </a:r>
          <a:endParaRPr lang="en-US" sz="1600" b="1" kern="1200" dirty="0"/>
        </a:p>
      </dsp:txBody>
      <dsp:txXfrm>
        <a:off x="558744" y="338351"/>
        <a:ext cx="2648477" cy="1626101"/>
      </dsp:txXfrm>
    </dsp:sp>
    <dsp:sp modelId="{A9DA5215-6D58-4014-A1C7-B5D9726EB9CD}">
      <dsp:nvSpPr>
        <dsp:cNvPr id="0" name=""/>
        <dsp:cNvSpPr/>
      </dsp:nvSpPr>
      <dsp:spPr>
        <a:xfrm>
          <a:off x="1522987" y="2402028"/>
          <a:ext cx="719992" cy="719992"/>
        </a:xfrm>
        <a:prstGeom prst="mathPlus">
          <a:avLst/>
        </a:prstGeom>
        <a:solidFill>
          <a:schemeClr val="tx1"/>
        </a:solidFill>
        <a:ln>
          <a:solidFill>
            <a:schemeClr val="bg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?</a:t>
          </a:r>
          <a:r>
            <a:rPr lang="hu-HU" sz="4800" kern="1200" dirty="0" smtClean="0">
              <a:solidFill>
                <a:schemeClr val="accent1"/>
              </a:solidFill>
            </a:rPr>
            <a:t>?</a:t>
          </a:r>
          <a:endParaRPr lang="en-US" sz="1200" kern="1200" dirty="0">
            <a:solidFill>
              <a:schemeClr val="accent1"/>
            </a:solidFill>
          </a:endParaRPr>
        </a:p>
      </dsp:txBody>
      <dsp:txXfrm>
        <a:off x="1618422" y="2677353"/>
        <a:ext cx="529122" cy="169342"/>
      </dsp:txXfrm>
    </dsp:sp>
    <dsp:sp modelId="{5D49A54D-1EE4-4A49-802E-FA8820BDF523}">
      <dsp:nvSpPr>
        <dsp:cNvPr id="0" name=""/>
        <dsp:cNvSpPr/>
      </dsp:nvSpPr>
      <dsp:spPr>
        <a:xfrm>
          <a:off x="10227" y="3222819"/>
          <a:ext cx="3745511" cy="2304869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smtClean="0"/>
            <a:t>Infrastruktúra</a:t>
          </a:r>
          <a:endParaRPr lang="en-US" sz="20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b="1" kern="1200" dirty="0" smtClean="0"/>
            <a:t>Erőforrások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b="1" kern="1200" dirty="0" smtClean="0"/>
            <a:t>Topológia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b="1" kern="1200" dirty="0" smtClean="0"/>
            <a:t>Adatok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b="1" kern="1200" dirty="0" smtClean="0"/>
            <a:t>Szolgáltatások </a:t>
          </a:r>
          <a:endParaRPr lang="en-US" sz="1600" b="1" kern="1200" dirty="0"/>
        </a:p>
      </dsp:txBody>
      <dsp:txXfrm>
        <a:off x="558744" y="3560359"/>
        <a:ext cx="2648477" cy="1629789"/>
      </dsp:txXfrm>
    </dsp:sp>
    <dsp:sp modelId="{FB000787-2092-43AF-B305-B27E4D92FAD6}">
      <dsp:nvSpPr>
        <dsp:cNvPr id="0" name=""/>
        <dsp:cNvSpPr/>
      </dsp:nvSpPr>
      <dsp:spPr>
        <a:xfrm>
          <a:off x="3941944" y="2533737"/>
          <a:ext cx="394754" cy="461788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3941944" y="2626095"/>
        <a:ext cx="276328" cy="277072"/>
      </dsp:txXfrm>
    </dsp:sp>
    <dsp:sp modelId="{DDCF4975-9D13-421C-9E17-5999B91F8AF9}">
      <dsp:nvSpPr>
        <dsp:cNvPr id="0" name=""/>
        <dsp:cNvSpPr/>
      </dsp:nvSpPr>
      <dsp:spPr>
        <a:xfrm>
          <a:off x="4500559" y="857235"/>
          <a:ext cx="4347462" cy="3814792"/>
        </a:xfrm>
        <a:prstGeom prst="ellips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500" b="1" kern="1200" dirty="0" smtClean="0"/>
            <a:t>Szolgáltatásbiztonság</a:t>
          </a:r>
          <a:endParaRPr lang="en-US" sz="25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400" b="1" kern="1200" dirty="0" smtClean="0"/>
            <a:t>Helyesség</a:t>
          </a:r>
          <a:endParaRPr lang="en-US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400" b="1" kern="1200" dirty="0" smtClean="0"/>
            <a:t>Teljesítmény</a:t>
          </a:r>
          <a:endParaRPr lang="en-US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400" b="1" kern="1200" dirty="0" smtClean="0"/>
            <a:t>(Teljesítmény,</a:t>
          </a:r>
          <a:r>
            <a:rPr lang="hu-HU" sz="2400" b="1" kern="1200" dirty="0" err="1" smtClean="0"/>
            <a:t>QoS</a:t>
          </a:r>
          <a:r>
            <a:rPr lang="hu-HU" sz="2400" b="1" kern="1200" dirty="0" smtClean="0"/>
            <a:t>)/Ár</a:t>
          </a:r>
          <a:endParaRPr lang="en-US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400" b="1" kern="1200" dirty="0" smtClean="0"/>
            <a:t>Hibatűrés</a:t>
          </a:r>
          <a:endParaRPr lang="en-US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400" b="1" kern="1200" dirty="0" smtClean="0"/>
            <a:t>Adatbiztonság</a:t>
          </a:r>
          <a:endParaRPr lang="en-US" sz="2400" b="1" kern="1200" dirty="0"/>
        </a:p>
      </dsp:txBody>
      <dsp:txXfrm>
        <a:off x="5137230" y="1415898"/>
        <a:ext cx="3074120" cy="26974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853375-29A3-4F60-8434-6DC54F77ECBF}">
      <dsp:nvSpPr>
        <dsp:cNvPr id="0" name=""/>
        <dsp:cNvSpPr/>
      </dsp:nvSpPr>
      <dsp:spPr>
        <a:xfrm>
          <a:off x="4977366" y="3837649"/>
          <a:ext cx="3166569" cy="18059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b="1" kern="1200" dirty="0" smtClean="0"/>
            <a:t>   ADAT- ÉS  INFORMÁCIÓ- VÉDELEM</a:t>
          </a:r>
          <a:endParaRPr lang="en-US" sz="1400" b="1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b="1" kern="1200" dirty="0" smtClean="0"/>
            <a:t>Érzékelés,</a:t>
          </a:r>
          <a:endParaRPr lang="en-US" sz="1400" b="1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b="1" kern="1200" dirty="0" smtClean="0"/>
            <a:t>detektálás,</a:t>
          </a:r>
          <a:endParaRPr lang="en-US" sz="1400" b="1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b="1" kern="1200" dirty="0" smtClean="0"/>
            <a:t>azonosítás, </a:t>
          </a:r>
          <a:endParaRPr lang="en-US" sz="1400" b="1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b="1" kern="1200" dirty="0" smtClean="0"/>
            <a:t>reakció</a:t>
          </a:r>
          <a:endParaRPr lang="en-US" sz="1400" b="1" kern="1200" dirty="0"/>
        </a:p>
      </dsp:txBody>
      <dsp:txXfrm>
        <a:off x="5967008" y="4328808"/>
        <a:ext cx="2137256" cy="1275122"/>
      </dsp:txXfrm>
    </dsp:sp>
    <dsp:sp modelId="{DB1F97CE-C630-4EE1-869D-7170D6E9B6DA}">
      <dsp:nvSpPr>
        <dsp:cNvPr id="0" name=""/>
        <dsp:cNvSpPr/>
      </dsp:nvSpPr>
      <dsp:spPr>
        <a:xfrm>
          <a:off x="96440" y="3786215"/>
          <a:ext cx="3166569" cy="18059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b="1" kern="1200" dirty="0" smtClean="0"/>
            <a:t>IT ERŐFORRÁS HATÉKONYSÁG</a:t>
          </a:r>
          <a:endParaRPr lang="en-US" sz="1400" b="1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b="1" kern="1200" dirty="0" smtClean="0"/>
            <a:t>Terheléselosztás</a:t>
          </a:r>
          <a:endParaRPr lang="en-US" sz="1400" b="1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b="1" kern="1200" dirty="0" smtClean="0"/>
            <a:t>Erőforrás hangolás </a:t>
          </a:r>
          <a:endParaRPr lang="en-US" sz="1400" b="1" kern="1200" dirty="0"/>
        </a:p>
      </dsp:txBody>
      <dsp:txXfrm>
        <a:off x="136111" y="4277374"/>
        <a:ext cx="2137256" cy="1275122"/>
      </dsp:txXfrm>
    </dsp:sp>
    <dsp:sp modelId="{13DF10C5-5A09-4DA8-A8AE-BEA9C5972677}">
      <dsp:nvSpPr>
        <dsp:cNvPr id="0" name=""/>
        <dsp:cNvSpPr/>
      </dsp:nvSpPr>
      <dsp:spPr>
        <a:xfrm>
          <a:off x="4977366" y="0"/>
          <a:ext cx="3166569" cy="18059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b="1" kern="1200" dirty="0" smtClean="0"/>
            <a:t>SZOLGÁLTATÁS HIBATŰRÉS</a:t>
          </a:r>
          <a:endParaRPr lang="en-US" sz="1400" b="1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b="1" kern="1200" dirty="0" smtClean="0"/>
            <a:t>Hibadetektálás, </a:t>
          </a:r>
          <a:endParaRPr lang="en-US" sz="1400" b="1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b="1" kern="1200" dirty="0" smtClean="0"/>
            <a:t>- diagnosztika,</a:t>
          </a:r>
          <a:endParaRPr lang="en-US" sz="1400" b="1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b="1" kern="1200" dirty="0" smtClean="0"/>
            <a:t>- kompenzálás</a:t>
          </a:r>
          <a:endParaRPr lang="en-US" sz="1400" b="1" kern="1200" dirty="0"/>
        </a:p>
      </dsp:txBody>
      <dsp:txXfrm>
        <a:off x="5967008" y="39671"/>
        <a:ext cx="2137256" cy="1275122"/>
      </dsp:txXfrm>
    </dsp:sp>
    <dsp:sp modelId="{0D643D55-FE40-4E07-B782-27A2EB01DDDF}">
      <dsp:nvSpPr>
        <dsp:cNvPr id="0" name=""/>
        <dsp:cNvSpPr/>
      </dsp:nvSpPr>
      <dsp:spPr>
        <a:xfrm>
          <a:off x="428623" y="0"/>
          <a:ext cx="3166569" cy="18059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b="1" kern="1200" dirty="0" smtClean="0"/>
            <a:t>REAKCIÓKÉPESSÉG</a:t>
          </a:r>
          <a:endParaRPr 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b="1" kern="1200" dirty="0" smtClean="0"/>
            <a:t>Adaptáció a dinamikusan változó környezethez</a:t>
          </a:r>
          <a:endParaRPr lang="en-US" sz="1400" b="1" kern="1200" dirty="0"/>
        </a:p>
      </dsp:txBody>
      <dsp:txXfrm>
        <a:off x="468294" y="39671"/>
        <a:ext cx="2137256" cy="1275122"/>
      </dsp:txXfrm>
    </dsp:sp>
    <dsp:sp modelId="{3E48C15C-E27E-4562-AB75-6BA40B921A79}">
      <dsp:nvSpPr>
        <dsp:cNvPr id="0" name=""/>
        <dsp:cNvSpPr/>
      </dsp:nvSpPr>
      <dsp:spPr>
        <a:xfrm>
          <a:off x="1714515" y="357191"/>
          <a:ext cx="2586977" cy="2372666"/>
        </a:xfrm>
        <a:prstGeom prst="pieWedg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/>
            <a:t>Önkonfiguráció</a:t>
          </a:r>
          <a:endParaRPr lang="en-US" sz="1600" b="1" kern="1200" dirty="0"/>
        </a:p>
      </dsp:txBody>
      <dsp:txXfrm>
        <a:off x="2472223" y="1052129"/>
        <a:ext cx="1829269" cy="1677728"/>
      </dsp:txXfrm>
    </dsp:sp>
    <dsp:sp modelId="{A926662A-396F-4918-BF99-1685E77F2686}">
      <dsp:nvSpPr>
        <dsp:cNvPr id="0" name=""/>
        <dsp:cNvSpPr/>
      </dsp:nvSpPr>
      <dsp:spPr>
        <a:xfrm rot="5400000">
          <a:off x="4449663" y="392906"/>
          <a:ext cx="2229784" cy="2301237"/>
        </a:xfrm>
        <a:prstGeom prst="pieWedg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/>
            <a:t>Öngyógyítás</a:t>
          </a:r>
          <a:endParaRPr lang="en-US" sz="1600" b="1" kern="1200" dirty="0"/>
        </a:p>
      </dsp:txBody>
      <dsp:txXfrm rot="-5400000">
        <a:off x="4413937" y="1081721"/>
        <a:ext cx="1627220" cy="1576695"/>
      </dsp:txXfrm>
    </dsp:sp>
    <dsp:sp modelId="{4A444098-6F84-44B8-81CA-5C89FBEEF64B}">
      <dsp:nvSpPr>
        <dsp:cNvPr id="0" name=""/>
        <dsp:cNvSpPr/>
      </dsp:nvSpPr>
      <dsp:spPr>
        <a:xfrm rot="10800000">
          <a:off x="4413937" y="2842302"/>
          <a:ext cx="2301237" cy="2515548"/>
        </a:xfrm>
        <a:prstGeom prst="pieWedg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/>
            <a:t>Önvédelem</a:t>
          </a:r>
          <a:endParaRPr lang="en-US" sz="1600" b="1" kern="1200" dirty="0"/>
        </a:p>
      </dsp:txBody>
      <dsp:txXfrm rot="10800000">
        <a:off x="4413937" y="2842302"/>
        <a:ext cx="1627220" cy="1778761"/>
      </dsp:txXfrm>
    </dsp:sp>
    <dsp:sp modelId="{0C34B452-9797-4956-82F3-2A6C6D0D1A49}">
      <dsp:nvSpPr>
        <dsp:cNvPr id="0" name=""/>
        <dsp:cNvSpPr/>
      </dsp:nvSpPr>
      <dsp:spPr>
        <a:xfrm rot="16200000">
          <a:off x="1750230" y="2806588"/>
          <a:ext cx="2515548" cy="2586977"/>
        </a:xfrm>
        <a:prstGeom prst="pieWedge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/>
            <a:t>Önoptimalizálás</a:t>
          </a:r>
          <a:endParaRPr lang="en-US" sz="1600" b="1" kern="1200" dirty="0"/>
        </a:p>
      </dsp:txBody>
      <dsp:txXfrm rot="5400000">
        <a:off x="2472224" y="2842303"/>
        <a:ext cx="1829269" cy="1778761"/>
      </dsp:txXfrm>
    </dsp:sp>
    <dsp:sp modelId="{A4CEF428-2FEF-480A-A8CE-B3C41A130891}">
      <dsp:nvSpPr>
        <dsp:cNvPr id="0" name=""/>
        <dsp:cNvSpPr/>
      </dsp:nvSpPr>
      <dsp:spPr>
        <a:xfrm>
          <a:off x="3864420" y="2313876"/>
          <a:ext cx="843718" cy="733668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313909-4211-4217-B5C2-77D3C3B495D0}">
      <dsp:nvSpPr>
        <dsp:cNvPr id="0" name=""/>
        <dsp:cNvSpPr/>
      </dsp:nvSpPr>
      <dsp:spPr>
        <a:xfrm rot="10800000">
          <a:off x="3864420" y="2596056"/>
          <a:ext cx="843718" cy="733668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2D4CF-7E0B-4DAE-A87C-C1F6FC9C56E1}" type="datetimeFigureOut">
              <a:rPr lang="hu-HU" smtClean="0"/>
              <a:pPr/>
              <a:t>2011.05.05.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6C690-4F62-4AFC-8745-06DC9BF0793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441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Utolsó módosítás: 2011. 05. 05.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Videó a</a:t>
            </a:r>
            <a:r>
              <a:rPr lang="hu-HU" baseline="0" dirty="0" smtClean="0"/>
              <a:t> Microsoft </a:t>
            </a:r>
            <a:r>
              <a:rPr lang="hu-HU" baseline="0" dirty="0" err="1" smtClean="0"/>
              <a:t>Cloud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Computing</a:t>
            </a:r>
            <a:r>
              <a:rPr lang="hu-HU" baseline="0" dirty="0" smtClean="0"/>
              <a:t> </a:t>
            </a:r>
            <a:r>
              <a:rPr lang="hu-HU" baseline="0" dirty="0" err="1" smtClean="0"/>
              <a:t>datacenter</a:t>
            </a:r>
            <a:r>
              <a:rPr lang="hu-HU" baseline="0" dirty="0" smtClean="0"/>
              <a:t> koncepciójáról: http://video.msn.com/?mkt=en-US&amp;playlist=videoByUuids:uuids:b4d189d3-19bd-42b3-85d7-6ca46d97fe40&amp;from=msnvideo</a:t>
            </a:r>
          </a:p>
          <a:p>
            <a:r>
              <a:rPr lang="hu-HU" baseline="0" dirty="0" smtClean="0"/>
              <a:t>Valóság: Microsoft dublini adatközpontja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10</a:t>
            </a:fld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Forrás: http://news.cnet.com/8301-1001_3-10209580-92.html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11</a:t>
            </a:fld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Forrás: http://news.cnet.com/8301-1001_3-10209580-92.html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12</a:t>
            </a:fld>
            <a:endParaRPr 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Facebook</a:t>
            </a:r>
            <a:r>
              <a:rPr lang="hu-HU" dirty="0" smtClean="0"/>
              <a:t> </a:t>
            </a:r>
            <a:r>
              <a:rPr lang="hu-HU" dirty="0" err="1" smtClean="0"/>
              <a:t>a</a:t>
            </a:r>
            <a:r>
              <a:rPr lang="hu-HU" dirty="0" smtClean="0"/>
              <a:t> saját szerverének</a:t>
            </a:r>
            <a:r>
              <a:rPr lang="hu-HU" baseline="0" dirty="0" smtClean="0"/>
              <a:t> és adatközpontjának terveit nyilvánossá tette. Teljesen speciális alaplapot és házat terveztek, amiről próbáltak minden felesleges alkatrészt leszedni („</a:t>
            </a:r>
            <a:r>
              <a:rPr lang="hu-HU" baseline="0" dirty="0" err="1" smtClean="0"/>
              <a:t>vanity</a:t>
            </a:r>
            <a:r>
              <a:rPr lang="hu-HU" baseline="0" dirty="0" smtClean="0"/>
              <a:t> free” – </a:t>
            </a:r>
            <a:r>
              <a:rPr lang="en-US" baseline="0" noProof="0" dirty="0" smtClean="0"/>
              <a:t>it is not beautiful, but it gets the job done</a:t>
            </a:r>
            <a:r>
              <a:rPr lang="hu-HU" baseline="0" dirty="0" smtClean="0"/>
              <a:t>).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79031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14</a:t>
            </a:fld>
            <a:endParaRPr 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54554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76038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78155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37641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1463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95906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20</a:t>
            </a:fld>
            <a:endParaRPr lang="hu-H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87491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3651" name="Jegyzetek helye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 lIns="79448" tIns="39026" rIns="79448" bIns="39026"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63756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3651" name="Jegyzetek helye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 lIns="79448" tIns="39026" rIns="79448" bIns="39026"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5699" name="Jegyzetek helye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 lIns="79448" tIns="39026" rIns="79448" bIns="39026"/>
          <a:lstStyle/>
          <a:p>
            <a:r>
              <a:rPr lang="hu-HU" smtClean="0">
                <a:latin typeface="Times New Roman" pitchFamily="18" charset="0"/>
                <a:ea typeface="ＭＳ Ｐゴシック" pitchFamily="34" charset="-128"/>
              </a:rPr>
              <a:t>Kép: TU Berlin</a:t>
            </a:r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7747" name="Jegyzetek helye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 lIns="79448" tIns="39026" rIns="79448" bIns="39026"/>
          <a:lstStyle/>
          <a:p>
            <a:r>
              <a:rPr lang="hu-HU" smtClean="0">
                <a:latin typeface="Times New Roman" pitchFamily="18" charset="0"/>
                <a:ea typeface="ＭＳ Ｐゴシック" pitchFamily="34" charset="-128"/>
              </a:rPr>
              <a:t>Kép: TU Berlin</a:t>
            </a:r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9795" name="Jegyzetek helye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 lIns="79448" tIns="39026" rIns="79448" bIns="39026"/>
          <a:lstStyle/>
          <a:p>
            <a:r>
              <a:rPr lang="hu-HU" smtClean="0">
                <a:latin typeface="Times New Roman" pitchFamily="18" charset="0"/>
                <a:ea typeface="ＭＳ Ｐゴシック" pitchFamily="34" charset="-128"/>
              </a:rPr>
              <a:t>Kép: TU Berlin</a:t>
            </a:r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1843" name="Jegyzetek helye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 lIns="79448" tIns="39026" rIns="79448" bIns="39026"/>
          <a:lstStyle/>
          <a:p>
            <a:r>
              <a:rPr lang="hu-HU" smtClean="0">
                <a:latin typeface="Times New Roman" pitchFamily="18" charset="0"/>
                <a:ea typeface="ＭＳ Ｐゴシック" pitchFamily="34" charset="-128"/>
              </a:rPr>
              <a:t>Kép: TU Berlin</a:t>
            </a:r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hu-HU" dirty="0" smtClean="0"/>
              <a:t>Szabályozástechnikai</a:t>
            </a:r>
            <a:r>
              <a:rPr lang="hu-HU" baseline="0" dirty="0" smtClean="0"/>
              <a:t> megközelítés</a:t>
            </a:r>
          </a:p>
          <a:p>
            <a:pPr>
              <a:spcBef>
                <a:spcPct val="0"/>
              </a:spcBef>
            </a:pPr>
            <a:r>
              <a:rPr lang="hu-HU" baseline="0" dirty="0" smtClean="0"/>
              <a:t>Szenzor: </a:t>
            </a:r>
            <a:r>
              <a:rPr lang="hu-HU" baseline="0" dirty="0" smtClean="0"/>
              <a:t>adatgyűjtés</a:t>
            </a:r>
            <a:r>
              <a:rPr lang="hu-HU" baseline="0" dirty="0" smtClean="0"/>
              <a:t>, állapot adatok</a:t>
            </a:r>
          </a:p>
          <a:p>
            <a:pPr>
              <a:spcBef>
                <a:spcPct val="0"/>
              </a:spcBef>
            </a:pPr>
            <a:r>
              <a:rPr lang="hu-HU" baseline="0" dirty="0" smtClean="0"/>
              <a:t>Szabályozó: SLA alapján, kézi vagy automatizált, szabály alapú rendszerek</a:t>
            </a:r>
          </a:p>
          <a:p>
            <a:pPr>
              <a:spcBef>
                <a:spcPct val="0"/>
              </a:spcBef>
            </a:pPr>
            <a:r>
              <a:rPr lang="hu-HU" baseline="0" dirty="0" smtClean="0"/>
              <a:t>Beavatkozó: változások végrehajtása az infrastruktúrában</a:t>
            </a:r>
            <a:endParaRPr lang="hu-HU" dirty="0" smtClean="0"/>
          </a:p>
        </p:txBody>
      </p:sp>
      <p:sp>
        <p:nvSpPr>
          <p:cNvPr id="3789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1851DDA-0857-4570-B4E2-BF950B710781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75627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30</a:t>
            </a:fld>
            <a:endParaRPr lang="hu-H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hu-HU" baseline="0" dirty="0" smtClean="0"/>
              <a:t>Többrétegű </a:t>
            </a:r>
            <a:r>
              <a:rPr lang="hu-HU" baseline="0" dirty="0" smtClean="0"/>
              <a:t>architektúra, </a:t>
            </a:r>
            <a:r>
              <a:rPr lang="hu-HU" baseline="0" dirty="0" smtClean="0"/>
              <a:t>széles körben </a:t>
            </a:r>
            <a:r>
              <a:rPr lang="hu-HU" baseline="0" dirty="0" smtClean="0"/>
              <a:t>használt szoftverkomponensek</a:t>
            </a:r>
          </a:p>
          <a:p>
            <a:pPr marL="228600" indent="-228600">
              <a:buAutoNum type="arabicPeriod"/>
            </a:pPr>
            <a:r>
              <a:rPr lang="hu-HU" baseline="0" dirty="0" smtClean="0"/>
              <a:t>Valós terhelésprofil</a:t>
            </a:r>
          </a:p>
          <a:p>
            <a:pPr marL="228600" indent="-228600">
              <a:buAutoNum type="arabicPeriod"/>
            </a:pPr>
            <a:r>
              <a:rPr lang="hu-HU" baseline="0" dirty="0" smtClean="0"/>
              <a:t>Újrakonfigurálás futásidőben</a:t>
            </a:r>
          </a:p>
          <a:p>
            <a:pPr marL="228600" indent="-228600">
              <a:buAutoNum type="arabicPeriod"/>
            </a:pPr>
            <a:r>
              <a:rPr lang="hu-HU" baseline="0" dirty="0" smtClean="0"/>
              <a:t>Integrált rendszer </a:t>
            </a:r>
            <a:r>
              <a:rPr lang="hu-HU" baseline="0" dirty="0" smtClean="0"/>
              <a:t>monitorozás</a:t>
            </a:r>
            <a:endParaRPr lang="hu-HU" baseline="0" dirty="0" smtClean="0"/>
          </a:p>
          <a:p>
            <a:pPr marL="228600" indent="-228600">
              <a:buAutoNum type="arabicPeriod"/>
            </a:pPr>
            <a:r>
              <a:rPr lang="hu-HU" baseline="0" dirty="0" smtClean="0"/>
              <a:t>Adatfeldolgozás</a:t>
            </a:r>
          </a:p>
          <a:p>
            <a:pPr marL="228600" indent="-228600">
              <a:buAutoNum type="arabicPeriod"/>
            </a:pPr>
            <a:r>
              <a:rPr lang="hu-HU" baseline="0" dirty="0" smtClean="0"/>
              <a:t>Szabályzás később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31</a:t>
            </a:fld>
            <a:endParaRPr lang="hu-H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32</a:t>
            </a:fld>
            <a:endParaRPr lang="hu-H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33</a:t>
            </a:fld>
            <a:endParaRPr lang="hu-H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10 komponens azonosítása</a:t>
            </a:r>
          </a:p>
          <a:p>
            <a:r>
              <a:rPr lang="hu-HU" dirty="0" smtClean="0"/>
              <a:t>p-backend2:</a:t>
            </a:r>
            <a:r>
              <a:rPr lang="hu-HU" dirty="0" err="1" smtClean="0"/>
              <a:t>LZ.Swap</a:t>
            </a:r>
            <a:r>
              <a:rPr lang="hu-HU" dirty="0" smtClean="0"/>
              <a:t>_</a:t>
            </a:r>
            <a:r>
              <a:rPr lang="hu-HU" dirty="0" err="1" smtClean="0"/>
              <a:t>Space</a:t>
            </a:r>
            <a:r>
              <a:rPr lang="hu-HU" dirty="0" smtClean="0"/>
              <a:t>_</a:t>
            </a:r>
            <a:r>
              <a:rPr lang="hu-HU" dirty="0" err="1" smtClean="0"/>
              <a:t>Used</a:t>
            </a:r>
            <a:r>
              <a:rPr lang="hu-HU" dirty="0" smtClean="0"/>
              <a:t>'                                                                   </a:t>
            </a:r>
          </a:p>
          <a:p>
            <a:r>
              <a:rPr lang="hu-HU" dirty="0" smtClean="0"/>
              <a:t>    '</a:t>
            </a:r>
            <a:r>
              <a:rPr lang="hu-HU" dirty="0" err="1" smtClean="0"/>
              <a:t>p-ctrl</a:t>
            </a:r>
            <a:r>
              <a:rPr lang="hu-HU" dirty="0" smtClean="0"/>
              <a:t>:LZ.CPUPerProcess.2917.Proc_System_CPU'                                                    </a:t>
            </a:r>
          </a:p>
          <a:p>
            <a:r>
              <a:rPr lang="hu-HU" dirty="0" smtClean="0"/>
              <a:t>    'p-backend1:</a:t>
            </a:r>
            <a:r>
              <a:rPr lang="hu-HU" dirty="0" err="1" smtClean="0"/>
              <a:t>LZ.Memory</a:t>
            </a:r>
            <a:r>
              <a:rPr lang="hu-HU" dirty="0" smtClean="0"/>
              <a:t>_</a:t>
            </a:r>
            <a:r>
              <a:rPr lang="hu-HU" dirty="0" err="1" smtClean="0"/>
              <a:t>Cached</a:t>
            </a:r>
            <a:r>
              <a:rPr lang="hu-HU" dirty="0" smtClean="0"/>
              <a:t>'                                                                     </a:t>
            </a:r>
          </a:p>
          <a:p>
            <a:r>
              <a:rPr lang="hu-HU" dirty="0" smtClean="0"/>
              <a:t>    'p-tomcat1:LZ.CPUPerProcess.1780.Proc_System_CPU'                                                 </a:t>
            </a:r>
          </a:p>
          <a:p>
            <a:r>
              <a:rPr lang="hu-HU" dirty="0" smtClean="0"/>
              <a:t>    '</a:t>
            </a:r>
            <a:r>
              <a:rPr lang="hu-HU" dirty="0" err="1" smtClean="0"/>
              <a:t>p-ctrl</a:t>
            </a:r>
            <a:r>
              <a:rPr lang="hu-HU" dirty="0" smtClean="0"/>
              <a:t>:LZ.Net.eth0.Packets_</a:t>
            </a:r>
            <a:r>
              <a:rPr lang="hu-HU" dirty="0" err="1" smtClean="0"/>
              <a:t>Transmitted</a:t>
            </a:r>
            <a:r>
              <a:rPr lang="hu-HU" dirty="0" smtClean="0"/>
              <a:t>_per_sec'                                                  </a:t>
            </a:r>
          </a:p>
          <a:p>
            <a:r>
              <a:rPr lang="hu-HU" dirty="0" smtClean="0"/>
              <a:t>    'p-backend2:LZ.MEMPerProcess.1997.Resident_</a:t>
            </a:r>
            <a:r>
              <a:rPr lang="hu-HU" dirty="0" err="1" smtClean="0"/>
              <a:t>Set</a:t>
            </a:r>
            <a:r>
              <a:rPr lang="hu-HU" dirty="0" smtClean="0"/>
              <a:t>_</a:t>
            </a:r>
            <a:r>
              <a:rPr lang="hu-HU" dirty="0" err="1" smtClean="0"/>
              <a:t>Size</a:t>
            </a:r>
            <a:r>
              <a:rPr lang="hu-HU" dirty="0" smtClean="0"/>
              <a:t>'                                              </a:t>
            </a:r>
          </a:p>
          <a:p>
            <a:r>
              <a:rPr lang="hu-HU" dirty="0" smtClean="0"/>
              <a:t>    'p-backend2:</a:t>
            </a:r>
            <a:r>
              <a:rPr lang="hu-HU" dirty="0" err="1" smtClean="0"/>
              <a:t>LZ.Memory</a:t>
            </a:r>
            <a:r>
              <a:rPr lang="hu-HU" dirty="0" smtClean="0"/>
              <a:t>_</a:t>
            </a:r>
            <a:r>
              <a:rPr lang="hu-HU" dirty="0" err="1" smtClean="0"/>
              <a:t>Cached</a:t>
            </a:r>
            <a:r>
              <a:rPr lang="hu-HU" dirty="0" smtClean="0"/>
              <a:t>'                                                                     </a:t>
            </a:r>
          </a:p>
          <a:p>
            <a:r>
              <a:rPr lang="hu-HU" dirty="0" smtClean="0"/>
              <a:t>    'p-backend1:LZ.MEMPerProcess.2928.Resident_</a:t>
            </a:r>
            <a:r>
              <a:rPr lang="hu-HU" dirty="0" err="1" smtClean="0"/>
              <a:t>Set</a:t>
            </a:r>
            <a:r>
              <a:rPr lang="hu-HU" dirty="0" smtClean="0"/>
              <a:t>_</a:t>
            </a:r>
            <a:r>
              <a:rPr lang="hu-HU" dirty="0" err="1" smtClean="0"/>
              <a:t>Size</a:t>
            </a:r>
            <a:r>
              <a:rPr lang="hu-HU" dirty="0" smtClean="0"/>
              <a:t>'                                              </a:t>
            </a:r>
          </a:p>
          <a:p>
            <a:r>
              <a:rPr lang="hu-HU" dirty="0" smtClean="0"/>
              <a:t>    'p-tomcat2:UA.Tomcat2.TPCW_</a:t>
            </a:r>
            <a:r>
              <a:rPr lang="hu-HU" dirty="0" err="1" smtClean="0"/>
              <a:t>admin</a:t>
            </a:r>
            <a:r>
              <a:rPr lang="hu-HU" dirty="0" smtClean="0"/>
              <a:t>_</a:t>
            </a:r>
            <a:r>
              <a:rPr lang="hu-HU" dirty="0" err="1" smtClean="0"/>
              <a:t>response</a:t>
            </a:r>
            <a:r>
              <a:rPr lang="hu-HU" dirty="0" smtClean="0"/>
              <a:t>_</a:t>
            </a:r>
            <a:r>
              <a:rPr lang="hu-HU" dirty="0" err="1" smtClean="0"/>
              <a:t>servlet</a:t>
            </a:r>
            <a:r>
              <a:rPr lang="hu-HU" dirty="0" smtClean="0"/>
              <a:t> [ /TPCW_</a:t>
            </a:r>
            <a:r>
              <a:rPr lang="hu-HU" dirty="0" err="1" smtClean="0"/>
              <a:t>admin</a:t>
            </a:r>
            <a:r>
              <a:rPr lang="hu-HU" dirty="0" smtClean="0"/>
              <a:t>_</a:t>
            </a:r>
            <a:r>
              <a:rPr lang="hu-HU" dirty="0" err="1" smtClean="0"/>
              <a:t>response</a:t>
            </a:r>
            <a:r>
              <a:rPr lang="hu-HU" dirty="0" smtClean="0"/>
              <a:t>_</a:t>
            </a:r>
            <a:r>
              <a:rPr lang="hu-HU" dirty="0" err="1" smtClean="0"/>
              <a:t>servlet</a:t>
            </a:r>
            <a:r>
              <a:rPr lang="hu-HU" dirty="0" smtClean="0"/>
              <a:t> ].</a:t>
            </a:r>
            <a:r>
              <a:rPr lang="hu-HU" dirty="0" err="1" smtClean="0"/>
              <a:t>ProcessingTime</a:t>
            </a:r>
            <a:r>
              <a:rPr lang="hu-HU" dirty="0" smtClean="0"/>
              <a:t>'</a:t>
            </a:r>
          </a:p>
          <a:p>
            <a:r>
              <a:rPr lang="hu-HU" dirty="0" smtClean="0"/>
              <a:t>    'p-tomcat2:UA.Tomcat2.TPCW_</a:t>
            </a:r>
            <a:r>
              <a:rPr lang="hu-HU" dirty="0" err="1" smtClean="0"/>
              <a:t>buy</a:t>
            </a:r>
            <a:r>
              <a:rPr lang="hu-HU" dirty="0" smtClean="0"/>
              <a:t>_</a:t>
            </a:r>
            <a:r>
              <a:rPr lang="hu-HU" dirty="0" err="1" smtClean="0"/>
              <a:t>confirm</a:t>
            </a:r>
            <a:r>
              <a:rPr lang="hu-HU" dirty="0" smtClean="0"/>
              <a:t>_</a:t>
            </a:r>
            <a:r>
              <a:rPr lang="hu-HU" dirty="0" err="1" smtClean="0"/>
              <a:t>servlet</a:t>
            </a:r>
            <a:r>
              <a:rPr lang="hu-HU" dirty="0" smtClean="0"/>
              <a:t> [ /TPCW_</a:t>
            </a:r>
            <a:r>
              <a:rPr lang="hu-HU" dirty="0" err="1" smtClean="0"/>
              <a:t>buy</a:t>
            </a:r>
            <a:r>
              <a:rPr lang="hu-HU" dirty="0" smtClean="0"/>
              <a:t>_</a:t>
            </a:r>
            <a:r>
              <a:rPr lang="hu-HU" dirty="0" err="1" smtClean="0"/>
              <a:t>confirm</a:t>
            </a:r>
            <a:r>
              <a:rPr lang="hu-HU" dirty="0" smtClean="0"/>
              <a:t>_</a:t>
            </a:r>
            <a:r>
              <a:rPr lang="hu-HU" dirty="0" err="1" smtClean="0"/>
              <a:t>servlet</a:t>
            </a:r>
            <a:r>
              <a:rPr lang="hu-HU" dirty="0" smtClean="0"/>
              <a:t> ].</a:t>
            </a:r>
            <a:r>
              <a:rPr lang="hu-HU" dirty="0" err="1" smtClean="0"/>
              <a:t>ProcessingTime</a:t>
            </a:r>
            <a:r>
              <a:rPr lang="hu-HU" dirty="0" smtClean="0"/>
              <a:t>' 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3D2D257-7C2D-49F1-9370-75A084D321C7}" type="datetime8">
              <a:rPr lang="en-US" smtClean="0"/>
              <a:pPr>
                <a:defRPr/>
              </a:pPr>
              <a:t>5/5/2011 10:17 AM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2005 Microsoft Corporation. All rights reserved.</a:t>
            </a:r>
          </a:p>
          <a:p>
            <a:pPr>
              <a:defRPr/>
            </a:pPr>
            <a:r>
              <a:rPr lang="en-US" smtClean="0"/>
              <a:t>This presentation is for informational purposes only. Microsoft makes no warranties, express or implied, in this summary.</a:t>
            </a: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69CC7F-DFC2-45C4-85CD-0AC5C0EA581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mtClean="0"/>
              <a:t>10 komponens azonosítása</a:t>
            </a:r>
          </a:p>
          <a:p>
            <a:r>
              <a:rPr lang="hu-HU" dirty="0" smtClean="0"/>
              <a:t>p-backend2:</a:t>
            </a:r>
            <a:r>
              <a:rPr lang="hu-HU" dirty="0" err="1" smtClean="0"/>
              <a:t>LZ.Swap</a:t>
            </a:r>
            <a:r>
              <a:rPr lang="hu-HU" dirty="0" smtClean="0"/>
              <a:t>_</a:t>
            </a:r>
            <a:r>
              <a:rPr lang="hu-HU" dirty="0" err="1" smtClean="0"/>
              <a:t>Space</a:t>
            </a:r>
            <a:r>
              <a:rPr lang="hu-HU" dirty="0" smtClean="0"/>
              <a:t>_</a:t>
            </a:r>
            <a:r>
              <a:rPr lang="hu-HU" dirty="0" err="1" smtClean="0"/>
              <a:t>Used</a:t>
            </a:r>
            <a:r>
              <a:rPr lang="hu-HU" dirty="0" smtClean="0"/>
              <a:t>'                                                                   </a:t>
            </a:r>
          </a:p>
          <a:p>
            <a:r>
              <a:rPr lang="hu-HU" dirty="0" smtClean="0"/>
              <a:t>    '</a:t>
            </a:r>
            <a:r>
              <a:rPr lang="hu-HU" dirty="0" err="1" smtClean="0"/>
              <a:t>p-ctrl</a:t>
            </a:r>
            <a:r>
              <a:rPr lang="hu-HU" dirty="0" smtClean="0"/>
              <a:t>:LZ.CPUPerProcess.2917.Proc_System_CPU'                                                    </a:t>
            </a:r>
          </a:p>
          <a:p>
            <a:r>
              <a:rPr lang="hu-HU" dirty="0" smtClean="0"/>
              <a:t>    'p-backend1:</a:t>
            </a:r>
            <a:r>
              <a:rPr lang="hu-HU" dirty="0" err="1" smtClean="0"/>
              <a:t>LZ.Memory</a:t>
            </a:r>
            <a:r>
              <a:rPr lang="hu-HU" dirty="0" smtClean="0"/>
              <a:t>_</a:t>
            </a:r>
            <a:r>
              <a:rPr lang="hu-HU" dirty="0" err="1" smtClean="0"/>
              <a:t>Cached</a:t>
            </a:r>
            <a:r>
              <a:rPr lang="hu-HU" dirty="0" smtClean="0"/>
              <a:t>'                                                                     </a:t>
            </a:r>
          </a:p>
          <a:p>
            <a:r>
              <a:rPr lang="hu-HU" dirty="0" smtClean="0"/>
              <a:t>    'p-tomcat1:LZ.CPUPerProcess.1780.Proc_System_CPU'                                                 </a:t>
            </a:r>
          </a:p>
          <a:p>
            <a:r>
              <a:rPr lang="hu-HU" dirty="0" smtClean="0"/>
              <a:t>    '</a:t>
            </a:r>
            <a:r>
              <a:rPr lang="hu-HU" dirty="0" err="1" smtClean="0"/>
              <a:t>p-ctrl</a:t>
            </a:r>
            <a:r>
              <a:rPr lang="hu-HU" dirty="0" smtClean="0"/>
              <a:t>:LZ.Net.eth0.Packets_</a:t>
            </a:r>
            <a:r>
              <a:rPr lang="hu-HU" dirty="0" err="1" smtClean="0"/>
              <a:t>Transmitted</a:t>
            </a:r>
            <a:r>
              <a:rPr lang="hu-HU" dirty="0" smtClean="0"/>
              <a:t>_per_sec'                                                  </a:t>
            </a:r>
          </a:p>
          <a:p>
            <a:r>
              <a:rPr lang="hu-HU" dirty="0" smtClean="0"/>
              <a:t>    'p-backend2:LZ.MEMPerProcess.1997.Resident_</a:t>
            </a:r>
            <a:r>
              <a:rPr lang="hu-HU" dirty="0" err="1" smtClean="0"/>
              <a:t>Set</a:t>
            </a:r>
            <a:r>
              <a:rPr lang="hu-HU" dirty="0" smtClean="0"/>
              <a:t>_</a:t>
            </a:r>
            <a:r>
              <a:rPr lang="hu-HU" dirty="0" err="1" smtClean="0"/>
              <a:t>Size</a:t>
            </a:r>
            <a:r>
              <a:rPr lang="hu-HU" dirty="0" smtClean="0"/>
              <a:t>'                                              </a:t>
            </a:r>
          </a:p>
          <a:p>
            <a:r>
              <a:rPr lang="hu-HU" dirty="0" smtClean="0"/>
              <a:t>    'p-backend2:</a:t>
            </a:r>
            <a:r>
              <a:rPr lang="hu-HU" dirty="0" err="1" smtClean="0"/>
              <a:t>LZ.Memory</a:t>
            </a:r>
            <a:r>
              <a:rPr lang="hu-HU" dirty="0" smtClean="0"/>
              <a:t>_</a:t>
            </a:r>
            <a:r>
              <a:rPr lang="hu-HU" dirty="0" err="1" smtClean="0"/>
              <a:t>Cached</a:t>
            </a:r>
            <a:r>
              <a:rPr lang="hu-HU" dirty="0" smtClean="0"/>
              <a:t>'                                                                     </a:t>
            </a:r>
          </a:p>
          <a:p>
            <a:r>
              <a:rPr lang="hu-HU" dirty="0" smtClean="0"/>
              <a:t>    'p-backend1:LZ.MEMPerProcess.2928.Resident_</a:t>
            </a:r>
            <a:r>
              <a:rPr lang="hu-HU" dirty="0" err="1" smtClean="0"/>
              <a:t>Set</a:t>
            </a:r>
            <a:r>
              <a:rPr lang="hu-HU" dirty="0" smtClean="0"/>
              <a:t>_</a:t>
            </a:r>
            <a:r>
              <a:rPr lang="hu-HU" dirty="0" err="1" smtClean="0"/>
              <a:t>Size</a:t>
            </a:r>
            <a:r>
              <a:rPr lang="hu-HU" dirty="0" smtClean="0"/>
              <a:t>'                                              </a:t>
            </a:r>
          </a:p>
          <a:p>
            <a:r>
              <a:rPr lang="hu-HU" dirty="0" smtClean="0"/>
              <a:t>    'p-tomcat2:UA.Tomcat2.TPCW_</a:t>
            </a:r>
            <a:r>
              <a:rPr lang="hu-HU" dirty="0" err="1" smtClean="0"/>
              <a:t>admin</a:t>
            </a:r>
            <a:r>
              <a:rPr lang="hu-HU" dirty="0" smtClean="0"/>
              <a:t>_</a:t>
            </a:r>
            <a:r>
              <a:rPr lang="hu-HU" dirty="0" err="1" smtClean="0"/>
              <a:t>response</a:t>
            </a:r>
            <a:r>
              <a:rPr lang="hu-HU" dirty="0" smtClean="0"/>
              <a:t>_</a:t>
            </a:r>
            <a:r>
              <a:rPr lang="hu-HU" dirty="0" err="1" smtClean="0"/>
              <a:t>servlet</a:t>
            </a:r>
            <a:r>
              <a:rPr lang="hu-HU" dirty="0" smtClean="0"/>
              <a:t> [ /TPCW_</a:t>
            </a:r>
            <a:r>
              <a:rPr lang="hu-HU" dirty="0" err="1" smtClean="0"/>
              <a:t>admin</a:t>
            </a:r>
            <a:r>
              <a:rPr lang="hu-HU" dirty="0" smtClean="0"/>
              <a:t>_</a:t>
            </a:r>
            <a:r>
              <a:rPr lang="hu-HU" dirty="0" err="1" smtClean="0"/>
              <a:t>response</a:t>
            </a:r>
            <a:r>
              <a:rPr lang="hu-HU" dirty="0" smtClean="0"/>
              <a:t>_</a:t>
            </a:r>
            <a:r>
              <a:rPr lang="hu-HU" dirty="0" err="1" smtClean="0"/>
              <a:t>servlet</a:t>
            </a:r>
            <a:r>
              <a:rPr lang="hu-HU" dirty="0" smtClean="0"/>
              <a:t> ].</a:t>
            </a:r>
            <a:r>
              <a:rPr lang="hu-HU" dirty="0" err="1" smtClean="0"/>
              <a:t>ProcessingTime</a:t>
            </a:r>
            <a:r>
              <a:rPr lang="hu-HU" dirty="0" smtClean="0"/>
              <a:t>'</a:t>
            </a:r>
          </a:p>
          <a:p>
            <a:r>
              <a:rPr lang="hu-HU" dirty="0" smtClean="0"/>
              <a:t>    'p-tomcat2:UA.Tomcat2.TPCW_</a:t>
            </a:r>
            <a:r>
              <a:rPr lang="hu-HU" dirty="0" err="1" smtClean="0"/>
              <a:t>buy</a:t>
            </a:r>
            <a:r>
              <a:rPr lang="hu-HU" dirty="0" smtClean="0"/>
              <a:t>_</a:t>
            </a:r>
            <a:r>
              <a:rPr lang="hu-HU" dirty="0" err="1" smtClean="0"/>
              <a:t>confirm</a:t>
            </a:r>
            <a:r>
              <a:rPr lang="hu-HU" dirty="0" smtClean="0"/>
              <a:t>_</a:t>
            </a:r>
            <a:r>
              <a:rPr lang="hu-HU" dirty="0" err="1" smtClean="0"/>
              <a:t>servlet</a:t>
            </a:r>
            <a:r>
              <a:rPr lang="hu-HU" dirty="0" smtClean="0"/>
              <a:t> [ /TPCW_</a:t>
            </a:r>
            <a:r>
              <a:rPr lang="hu-HU" dirty="0" err="1" smtClean="0"/>
              <a:t>buy</a:t>
            </a:r>
            <a:r>
              <a:rPr lang="hu-HU" dirty="0" smtClean="0"/>
              <a:t>_</a:t>
            </a:r>
            <a:r>
              <a:rPr lang="hu-HU" dirty="0" err="1" smtClean="0"/>
              <a:t>confirm</a:t>
            </a:r>
            <a:r>
              <a:rPr lang="hu-HU" dirty="0" smtClean="0"/>
              <a:t>_</a:t>
            </a:r>
            <a:r>
              <a:rPr lang="hu-HU" dirty="0" err="1" smtClean="0"/>
              <a:t>servlet</a:t>
            </a:r>
            <a:r>
              <a:rPr lang="hu-HU" dirty="0" smtClean="0"/>
              <a:t> ].</a:t>
            </a:r>
            <a:r>
              <a:rPr lang="hu-HU" dirty="0" err="1" smtClean="0"/>
              <a:t>ProcessingTime</a:t>
            </a:r>
            <a:r>
              <a:rPr lang="hu-HU" dirty="0" smtClean="0"/>
              <a:t>' 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3D2D257-7C2D-49F1-9370-75A084D321C7}" type="datetime8">
              <a:rPr lang="en-US" smtClean="0"/>
              <a:pPr>
                <a:defRPr/>
              </a:pPr>
              <a:t>5/5/2011 10:17 AM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2005 Microsoft Corporation. All rights reserved.</a:t>
            </a:r>
          </a:p>
          <a:p>
            <a:pPr>
              <a:defRPr/>
            </a:pPr>
            <a:r>
              <a:rPr lang="en-US" smtClean="0"/>
              <a:t>This presentation is for informational purposes only. Microsoft makes no warranties, express or implied, in this summary.</a:t>
            </a: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69CC7F-DFC2-45C4-85CD-0AC5C0EA581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mtClean="0"/>
              <a:t>10 komponens azonosítása</a:t>
            </a:r>
          </a:p>
          <a:p>
            <a:r>
              <a:rPr lang="hu-HU" dirty="0" smtClean="0"/>
              <a:t>p-backend2:</a:t>
            </a:r>
            <a:r>
              <a:rPr lang="hu-HU" dirty="0" err="1" smtClean="0"/>
              <a:t>LZ.Swap</a:t>
            </a:r>
            <a:r>
              <a:rPr lang="hu-HU" dirty="0" smtClean="0"/>
              <a:t>_</a:t>
            </a:r>
            <a:r>
              <a:rPr lang="hu-HU" dirty="0" err="1" smtClean="0"/>
              <a:t>Space</a:t>
            </a:r>
            <a:r>
              <a:rPr lang="hu-HU" dirty="0" smtClean="0"/>
              <a:t>_</a:t>
            </a:r>
            <a:r>
              <a:rPr lang="hu-HU" dirty="0" err="1" smtClean="0"/>
              <a:t>Used</a:t>
            </a:r>
            <a:r>
              <a:rPr lang="hu-HU" dirty="0" smtClean="0"/>
              <a:t>'                                                                   </a:t>
            </a:r>
          </a:p>
          <a:p>
            <a:r>
              <a:rPr lang="hu-HU" dirty="0" smtClean="0"/>
              <a:t>    '</a:t>
            </a:r>
            <a:r>
              <a:rPr lang="hu-HU" dirty="0" err="1" smtClean="0"/>
              <a:t>p-ctrl</a:t>
            </a:r>
            <a:r>
              <a:rPr lang="hu-HU" dirty="0" smtClean="0"/>
              <a:t>:LZ.CPUPerProcess.2917.Proc_System_CPU'                                                    </a:t>
            </a:r>
          </a:p>
          <a:p>
            <a:r>
              <a:rPr lang="hu-HU" dirty="0" smtClean="0"/>
              <a:t>    'p-backend1:</a:t>
            </a:r>
            <a:r>
              <a:rPr lang="hu-HU" dirty="0" err="1" smtClean="0"/>
              <a:t>LZ.Memory</a:t>
            </a:r>
            <a:r>
              <a:rPr lang="hu-HU" dirty="0" smtClean="0"/>
              <a:t>_</a:t>
            </a:r>
            <a:r>
              <a:rPr lang="hu-HU" dirty="0" err="1" smtClean="0"/>
              <a:t>Cached</a:t>
            </a:r>
            <a:r>
              <a:rPr lang="hu-HU" dirty="0" smtClean="0"/>
              <a:t>'                                                                     </a:t>
            </a:r>
          </a:p>
          <a:p>
            <a:r>
              <a:rPr lang="hu-HU" dirty="0" smtClean="0"/>
              <a:t>    'p-tomcat1:LZ.CPUPerProcess.1780.Proc_System_CPU'                                                 </a:t>
            </a:r>
          </a:p>
          <a:p>
            <a:r>
              <a:rPr lang="hu-HU" dirty="0" smtClean="0"/>
              <a:t>    '</a:t>
            </a:r>
            <a:r>
              <a:rPr lang="hu-HU" dirty="0" err="1" smtClean="0"/>
              <a:t>p-ctrl</a:t>
            </a:r>
            <a:r>
              <a:rPr lang="hu-HU" dirty="0" smtClean="0"/>
              <a:t>:LZ.Net.eth0.Packets_</a:t>
            </a:r>
            <a:r>
              <a:rPr lang="hu-HU" dirty="0" err="1" smtClean="0"/>
              <a:t>Transmitted</a:t>
            </a:r>
            <a:r>
              <a:rPr lang="hu-HU" dirty="0" smtClean="0"/>
              <a:t>_per_sec'                                                  </a:t>
            </a:r>
          </a:p>
          <a:p>
            <a:r>
              <a:rPr lang="hu-HU" dirty="0" smtClean="0"/>
              <a:t>    'p-backend2:LZ.MEMPerProcess.1997.Resident_</a:t>
            </a:r>
            <a:r>
              <a:rPr lang="hu-HU" dirty="0" err="1" smtClean="0"/>
              <a:t>Set</a:t>
            </a:r>
            <a:r>
              <a:rPr lang="hu-HU" dirty="0" smtClean="0"/>
              <a:t>_</a:t>
            </a:r>
            <a:r>
              <a:rPr lang="hu-HU" dirty="0" err="1" smtClean="0"/>
              <a:t>Size</a:t>
            </a:r>
            <a:r>
              <a:rPr lang="hu-HU" dirty="0" smtClean="0"/>
              <a:t>'                                              </a:t>
            </a:r>
          </a:p>
          <a:p>
            <a:r>
              <a:rPr lang="hu-HU" dirty="0" smtClean="0"/>
              <a:t>    'p-backend2:</a:t>
            </a:r>
            <a:r>
              <a:rPr lang="hu-HU" dirty="0" err="1" smtClean="0"/>
              <a:t>LZ.Memory</a:t>
            </a:r>
            <a:r>
              <a:rPr lang="hu-HU" dirty="0" smtClean="0"/>
              <a:t>_</a:t>
            </a:r>
            <a:r>
              <a:rPr lang="hu-HU" dirty="0" err="1" smtClean="0"/>
              <a:t>Cached</a:t>
            </a:r>
            <a:r>
              <a:rPr lang="hu-HU" dirty="0" smtClean="0"/>
              <a:t>'                                                                     </a:t>
            </a:r>
          </a:p>
          <a:p>
            <a:r>
              <a:rPr lang="hu-HU" dirty="0" smtClean="0"/>
              <a:t>    'p-backend1:LZ.MEMPerProcess.2928.Resident_</a:t>
            </a:r>
            <a:r>
              <a:rPr lang="hu-HU" dirty="0" err="1" smtClean="0"/>
              <a:t>Set</a:t>
            </a:r>
            <a:r>
              <a:rPr lang="hu-HU" dirty="0" smtClean="0"/>
              <a:t>_</a:t>
            </a:r>
            <a:r>
              <a:rPr lang="hu-HU" dirty="0" err="1" smtClean="0"/>
              <a:t>Size</a:t>
            </a:r>
            <a:r>
              <a:rPr lang="hu-HU" dirty="0" smtClean="0"/>
              <a:t>'                                              </a:t>
            </a:r>
          </a:p>
          <a:p>
            <a:r>
              <a:rPr lang="hu-HU" dirty="0" smtClean="0"/>
              <a:t>    'p-tomcat2:UA.Tomcat2.TPCW_</a:t>
            </a:r>
            <a:r>
              <a:rPr lang="hu-HU" dirty="0" err="1" smtClean="0"/>
              <a:t>admin</a:t>
            </a:r>
            <a:r>
              <a:rPr lang="hu-HU" dirty="0" smtClean="0"/>
              <a:t>_</a:t>
            </a:r>
            <a:r>
              <a:rPr lang="hu-HU" dirty="0" err="1" smtClean="0"/>
              <a:t>response</a:t>
            </a:r>
            <a:r>
              <a:rPr lang="hu-HU" dirty="0" smtClean="0"/>
              <a:t>_</a:t>
            </a:r>
            <a:r>
              <a:rPr lang="hu-HU" dirty="0" err="1" smtClean="0"/>
              <a:t>servlet</a:t>
            </a:r>
            <a:r>
              <a:rPr lang="hu-HU" dirty="0" smtClean="0"/>
              <a:t> [ /TPCW_</a:t>
            </a:r>
            <a:r>
              <a:rPr lang="hu-HU" dirty="0" err="1" smtClean="0"/>
              <a:t>admin</a:t>
            </a:r>
            <a:r>
              <a:rPr lang="hu-HU" dirty="0" smtClean="0"/>
              <a:t>_</a:t>
            </a:r>
            <a:r>
              <a:rPr lang="hu-HU" dirty="0" err="1" smtClean="0"/>
              <a:t>response</a:t>
            </a:r>
            <a:r>
              <a:rPr lang="hu-HU" dirty="0" smtClean="0"/>
              <a:t>_</a:t>
            </a:r>
            <a:r>
              <a:rPr lang="hu-HU" dirty="0" err="1" smtClean="0"/>
              <a:t>servlet</a:t>
            </a:r>
            <a:r>
              <a:rPr lang="hu-HU" dirty="0" smtClean="0"/>
              <a:t> ].</a:t>
            </a:r>
            <a:r>
              <a:rPr lang="hu-HU" dirty="0" err="1" smtClean="0"/>
              <a:t>ProcessingTime</a:t>
            </a:r>
            <a:r>
              <a:rPr lang="hu-HU" dirty="0" smtClean="0"/>
              <a:t>'</a:t>
            </a:r>
          </a:p>
          <a:p>
            <a:r>
              <a:rPr lang="hu-HU" dirty="0" smtClean="0"/>
              <a:t>    'p-tomcat2:UA.Tomcat2.TPCW_</a:t>
            </a:r>
            <a:r>
              <a:rPr lang="hu-HU" dirty="0" err="1" smtClean="0"/>
              <a:t>buy</a:t>
            </a:r>
            <a:r>
              <a:rPr lang="hu-HU" dirty="0" smtClean="0"/>
              <a:t>_</a:t>
            </a:r>
            <a:r>
              <a:rPr lang="hu-HU" dirty="0" err="1" smtClean="0"/>
              <a:t>confirm</a:t>
            </a:r>
            <a:r>
              <a:rPr lang="hu-HU" dirty="0" smtClean="0"/>
              <a:t>_</a:t>
            </a:r>
            <a:r>
              <a:rPr lang="hu-HU" dirty="0" err="1" smtClean="0"/>
              <a:t>servlet</a:t>
            </a:r>
            <a:r>
              <a:rPr lang="hu-HU" dirty="0" smtClean="0"/>
              <a:t> [ /TPCW_</a:t>
            </a:r>
            <a:r>
              <a:rPr lang="hu-HU" dirty="0" err="1" smtClean="0"/>
              <a:t>buy</a:t>
            </a:r>
            <a:r>
              <a:rPr lang="hu-HU" dirty="0" smtClean="0"/>
              <a:t>_</a:t>
            </a:r>
            <a:r>
              <a:rPr lang="hu-HU" dirty="0" err="1" smtClean="0"/>
              <a:t>confirm</a:t>
            </a:r>
            <a:r>
              <a:rPr lang="hu-HU" dirty="0" smtClean="0"/>
              <a:t>_</a:t>
            </a:r>
            <a:r>
              <a:rPr lang="hu-HU" dirty="0" err="1" smtClean="0"/>
              <a:t>servlet</a:t>
            </a:r>
            <a:r>
              <a:rPr lang="hu-HU" dirty="0" smtClean="0"/>
              <a:t> ].</a:t>
            </a:r>
            <a:r>
              <a:rPr lang="hu-HU" dirty="0" err="1" smtClean="0"/>
              <a:t>ProcessingTime</a:t>
            </a:r>
            <a:r>
              <a:rPr lang="hu-HU" dirty="0" smtClean="0"/>
              <a:t>' 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3D2D257-7C2D-49F1-9370-75A084D321C7}" type="datetime8">
              <a:rPr lang="en-US" smtClean="0"/>
              <a:pPr>
                <a:defRPr/>
              </a:pPr>
              <a:t>5/5/2011 10:17 AM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2005 Microsoft Corporation. All rights reserved.</a:t>
            </a:r>
          </a:p>
          <a:p>
            <a:pPr>
              <a:defRPr/>
            </a:pPr>
            <a:r>
              <a:rPr lang="en-US" smtClean="0"/>
              <a:t>This presentation is for informational purposes only. Microsoft makes no warranties, express or implied, in this summary.</a:t>
            </a: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69CC7F-DFC2-45C4-85CD-0AC5C0EA581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37</a:t>
            </a:fld>
            <a:endParaRPr lang="hu-H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658802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39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983560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40</a:t>
            </a:fld>
            <a:endParaRPr lang="hu-H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41</a:t>
            </a:fld>
            <a:endParaRPr lang="hu-H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endParaRPr lang="en-US" baseline="0" noProof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42</a:t>
            </a:fld>
            <a:endParaRPr lang="hu-H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296375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700100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45</a:t>
            </a:fld>
            <a:endParaRPr lang="hu-HU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78132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47</a:t>
            </a:fld>
            <a:endParaRPr lang="hu-HU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34742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49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732872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50</a:t>
            </a:fld>
            <a:endParaRPr lang="hu-HU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51</a:t>
            </a:fld>
            <a:endParaRPr lang="hu-HU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52</a:t>
            </a:fld>
            <a:endParaRPr lang="hu-HU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53</a:t>
            </a:fld>
            <a:endParaRPr lang="hu-HU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99D8DA-A117-4D30-A70B-AB64BC4A2A57}" type="slidenum">
              <a:rPr lang="en-US"/>
              <a:pPr/>
              <a:t>54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51991C-F10B-4156-8F3D-4067972D0E94}" type="slidenum">
              <a:rPr lang="en-US"/>
              <a:pPr/>
              <a:t>55</a:t>
            </a:fld>
            <a:endParaRPr 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23283-BE98-4C5A-B87D-183D032EC4D4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23283-BE98-4C5A-B87D-183D032EC4D4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6536EC-4BD2-4639-8FE6-9EAE54B58D72}" type="slidenum">
              <a:rPr lang="en-US"/>
              <a:pPr/>
              <a:t>58</a:t>
            </a:fld>
            <a:endParaRPr lang="en-US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496E2A-7153-4594-94F0-1E76B41093B5}" type="slidenum">
              <a:rPr lang="en-US"/>
              <a:pPr/>
              <a:t>59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36978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23283-BE98-4C5A-B87D-183D032EC4D4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61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0684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Valóság: Microsoft </a:t>
            </a:r>
            <a:r>
              <a:rPr lang="hu-HU" dirty="0" err="1" smtClean="0"/>
              <a:t>chicago-i</a:t>
            </a:r>
            <a:r>
              <a:rPr lang="hu-HU" baseline="0" dirty="0" smtClean="0"/>
              <a:t> adatközpontja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8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Valóság: Microsoft </a:t>
            </a:r>
            <a:r>
              <a:rPr lang="hu-HU" dirty="0" err="1" smtClean="0"/>
              <a:t>chicago-i</a:t>
            </a:r>
            <a:r>
              <a:rPr lang="hu-HU" baseline="0" dirty="0" smtClean="0"/>
              <a:t> adatközpontja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9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374767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246435"/>
            <a:ext cx="6400800" cy="127795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635635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" name="Text Box 10"/>
          <p:cNvSpPr txBox="1">
            <a:spLocks noChangeArrowheads="1"/>
          </p:cNvSpPr>
          <p:nvPr userDrawn="1"/>
        </p:nvSpPr>
        <p:spPr bwMode="auto">
          <a:xfrm>
            <a:off x="-17463" y="6413500"/>
            <a:ext cx="3649663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defTabSz="762000"/>
            <a:r>
              <a:rPr lang="hu-HU" sz="1000" b="1" dirty="0">
                <a:solidFill>
                  <a:schemeClr val="bg1"/>
                </a:solidFill>
                <a:latin typeface="+mn-lt"/>
              </a:rPr>
              <a:t>Budapesti Műszaki és Gazdaságtudományi Egyetem</a:t>
            </a:r>
          </a:p>
          <a:p>
            <a:pPr algn="l" defTabSz="762000"/>
            <a:r>
              <a:rPr lang="hu-HU" sz="1000" b="1" dirty="0">
                <a:solidFill>
                  <a:schemeClr val="bg1"/>
                </a:solidFill>
                <a:latin typeface="+mn-lt"/>
              </a:rPr>
              <a:t>Méréstechnika és Információs Rendszerek Tanszék</a:t>
            </a:r>
          </a:p>
        </p:txBody>
      </p:sp>
      <p:pic>
        <p:nvPicPr>
          <p:cNvPr id="9" name="Picture 18" descr="muegyetem_logo_bord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125" y="6384925"/>
            <a:ext cx="1666875" cy="473075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2622" y="5250846"/>
            <a:ext cx="1888860" cy="63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596" y="2844792"/>
            <a:ext cx="7776000" cy="1362075"/>
          </a:xfr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596" y="4195773"/>
            <a:ext cx="7772400" cy="1500187"/>
          </a:xfrm>
          <a:ln>
            <a:solidFill>
              <a:srgbClr val="000000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17414" y="836578"/>
            <a:ext cx="4378386" cy="551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199" y="836577"/>
            <a:ext cx="4341873" cy="5513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7413" y="1019142"/>
            <a:ext cx="8872659" cy="5367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650960" y="0"/>
            <a:ext cx="7493040" cy="720000"/>
          </a:xfrm>
          <a:ln w="19050"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4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églalap 4"/>
          <p:cNvSpPr/>
          <p:nvPr userDrawn="1"/>
        </p:nvSpPr>
        <p:spPr>
          <a:xfrm>
            <a:off x="0" y="0"/>
            <a:ext cx="1679597" cy="730260"/>
          </a:xfrm>
          <a:prstGeom prst="rect">
            <a:avLst/>
          </a:prstGeom>
          <a:solidFill>
            <a:srgbClr val="76253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hu-HU" sz="4000" dirty="0" smtClean="0">
                <a:solidFill>
                  <a:schemeClr val="bg1"/>
                </a:solidFill>
              </a:rPr>
              <a:t>DEMO</a:t>
            </a:r>
          </a:p>
        </p:txBody>
      </p:sp>
      <p:cxnSp>
        <p:nvCxnSpPr>
          <p:cNvPr id="7" name="Egyenes összekötő 6"/>
          <p:cNvCxnSpPr/>
          <p:nvPr userDrawn="1"/>
        </p:nvCxnSpPr>
        <p:spPr>
          <a:xfrm>
            <a:off x="0" y="727038"/>
            <a:ext cx="9136125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0825" y="125413"/>
            <a:ext cx="8642350" cy="14319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250825" y="1628775"/>
            <a:ext cx="8642350" cy="4608513"/>
          </a:xfrm>
        </p:spPr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250825" y="635635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268538" y="6356350"/>
            <a:ext cx="4608512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988175" y="635635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90D33AB-6AF6-469F-8AEC-95FDC74887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  <a:prstGeom prst="rect">
            <a:avLst/>
          </a:prstGeom>
          <a:solidFill>
            <a:srgbClr val="76253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42844" y="857232"/>
            <a:ext cx="8858312" cy="5529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flip="none" rotWithShape="1">
            <a:gsLst>
              <a:gs pos="0">
                <a:srgbClr val="762536"/>
              </a:gs>
              <a:gs pos="50000">
                <a:srgbClr val="762536"/>
              </a:gs>
              <a:gs pos="100000">
                <a:srgbClr val="A3334B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 dirty="0"/>
          </a:p>
        </p:txBody>
      </p:sp>
      <p:pic>
        <p:nvPicPr>
          <p:cNvPr id="8" name="Picture 41" descr="muegyetem_logo_bord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6486299"/>
            <a:ext cx="1269711" cy="360000"/>
          </a:xfrm>
          <a:prstGeom prst="rect">
            <a:avLst/>
          </a:prstGeom>
          <a:noFill/>
        </p:spPr>
      </p:pic>
      <p:pic>
        <p:nvPicPr>
          <p:cNvPr id="9" name="Kép 8" descr="ftsrg_logo_new-transparent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040735" y="6498024"/>
            <a:ext cx="1066973" cy="360000"/>
          </a:xfrm>
          <a:prstGeom prst="rect">
            <a:avLst/>
          </a:prstGeom>
        </p:spPr>
      </p:pic>
      <p:sp>
        <p:nvSpPr>
          <p:cNvPr id="10" name="Dia számának helye 6"/>
          <p:cNvSpPr>
            <a:spLocks noGrp="1"/>
          </p:cNvSpPr>
          <p:nvPr userDrawn="1"/>
        </p:nvSpPr>
        <p:spPr>
          <a:xfrm>
            <a:off x="3286116" y="6500834"/>
            <a:ext cx="2971800" cy="357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D86C690-4F62-4AFC-8745-06DC9BF07935}" type="slidenum">
              <a:rPr lang="hu-HU" sz="1400" smtClean="0">
                <a:solidFill>
                  <a:schemeClr val="bg1"/>
                </a:solidFill>
              </a:rPr>
              <a:pPr algn="ctr"/>
              <a:t>‹#›</a:t>
            </a:fld>
            <a:endParaRPr lang="hu-HU" sz="14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  <p:sldLayoutId id="214748365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F8F8F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6253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62536"/>
        </a:buClr>
        <a:buFont typeface="Courier New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opennebula.org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7.emf"/><Relationship Id="rId4" Type="http://schemas.openxmlformats.org/officeDocument/2006/relationships/oleObject" Target="../embeddings/oleObject1.bin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2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Intelligens rendszerfelügyelet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hu-HU" dirty="0" smtClean="0"/>
              <a:t> Dr. </a:t>
            </a:r>
            <a:r>
              <a:rPr lang="hu-HU" dirty="0" err="1" smtClean="0"/>
              <a:t>Pataricza</a:t>
            </a:r>
            <a:r>
              <a:rPr lang="hu-HU" dirty="0" smtClean="0"/>
              <a:t> András, Kocsis </a:t>
            </a:r>
            <a:r>
              <a:rPr lang="hu-HU" dirty="0" smtClean="0"/>
              <a:t>Imre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600" dirty="0" smtClean="0">
                <a:solidFill>
                  <a:schemeClr val="bg1"/>
                </a:solidFill>
              </a:rPr>
              <a:t>Intelligens rendszerfelügyelet</a:t>
            </a:r>
            <a:endParaRPr lang="hu-HU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imag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1000108"/>
            <a:ext cx="5214974" cy="514089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Hardver a „</a:t>
            </a:r>
            <a:r>
              <a:rPr lang="hu-HU" dirty="0" err="1" smtClean="0"/>
              <a:t>Cloud</a:t>
            </a:r>
            <a:r>
              <a:rPr lang="hu-HU" dirty="0" smtClean="0"/>
              <a:t>” alá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285720" y="1142984"/>
            <a:ext cx="33575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A Microsoft </a:t>
            </a:r>
            <a:r>
              <a:rPr lang="hu-HU" sz="3200" dirty="0" err="1" smtClean="0"/>
              <a:t>datacenter</a:t>
            </a:r>
            <a:r>
              <a:rPr lang="hu-HU" sz="3200" dirty="0" smtClean="0"/>
              <a:t> víziója:</a:t>
            </a:r>
            <a:endParaRPr lang="hu-HU" sz="3200" dirty="0"/>
          </a:p>
        </p:txBody>
      </p:sp>
      <p:pic>
        <p:nvPicPr>
          <p:cNvPr id="6" name="Tartalom helye 5" descr="image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57158" y="753877"/>
            <a:ext cx="8072462" cy="5675519"/>
          </a:xfrm>
        </p:spPr>
      </p:pic>
      <p:pic>
        <p:nvPicPr>
          <p:cNvPr id="8" name="Kép 7" descr="microsoft-dublin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1285860"/>
            <a:ext cx="7925601" cy="4643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Hardver a „</a:t>
            </a:r>
            <a:r>
              <a:rPr lang="hu-HU" dirty="0" err="1" smtClean="0"/>
              <a:t>Cloud</a:t>
            </a:r>
            <a:r>
              <a:rPr lang="hu-HU" dirty="0" smtClean="0"/>
              <a:t>” alá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Google</a:t>
            </a:r>
            <a:r>
              <a:rPr lang="hu-HU" dirty="0" smtClean="0"/>
              <a:t> saját szerver építőeleme:</a:t>
            </a:r>
          </a:p>
          <a:p>
            <a:pPr lvl="1"/>
            <a:r>
              <a:rPr lang="hu-HU" dirty="0" err="1" smtClean="0"/>
              <a:t>Gigabyte</a:t>
            </a:r>
            <a:r>
              <a:rPr lang="hu-HU" dirty="0" smtClean="0"/>
              <a:t> GA-9IVDP alaplap (saját rendelésre készült, kereskedelmi forgalomban nem kapható)</a:t>
            </a:r>
          </a:p>
          <a:p>
            <a:pPr lvl="1"/>
            <a:r>
              <a:rPr lang="hu-HU" dirty="0" smtClean="0"/>
              <a:t>Csak egyetlen 12V-os tápellátás</a:t>
            </a:r>
          </a:p>
          <a:p>
            <a:pPr lvl="1"/>
            <a:r>
              <a:rPr lang="hu-HU" dirty="0" smtClean="0"/>
              <a:t>És egy jó nagy akkumulátor… </a:t>
            </a:r>
            <a:r>
              <a:rPr lang="hu-HU" dirty="0" smtClean="0">
                <a:sym typeface="Wingdings" pitchFamily="2" charset="2"/>
              </a:rPr>
              <a:t>UPS helyett</a:t>
            </a:r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Hardver a „</a:t>
            </a:r>
            <a:r>
              <a:rPr lang="hu-HU" dirty="0" err="1" smtClean="0"/>
              <a:t>Cloud</a:t>
            </a:r>
            <a:r>
              <a:rPr lang="hu-HU" dirty="0" smtClean="0"/>
              <a:t>” alá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Google</a:t>
            </a:r>
            <a:r>
              <a:rPr lang="hu-HU" dirty="0" smtClean="0"/>
              <a:t> saját szerver építőeleme</a:t>
            </a:r>
            <a:r>
              <a:rPr lang="hu-HU" dirty="0" smtClean="0"/>
              <a:t>:</a:t>
            </a:r>
            <a:endParaRPr lang="hu-HU" dirty="0" smtClean="0"/>
          </a:p>
        </p:txBody>
      </p:sp>
      <p:pic>
        <p:nvPicPr>
          <p:cNvPr id="4" name="Kép 3" descr="GoogleServer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428736"/>
            <a:ext cx="8807314" cy="48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57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Hardver a „</a:t>
            </a:r>
            <a:r>
              <a:rPr lang="hu-HU" dirty="0" err="1"/>
              <a:t>Cloud</a:t>
            </a:r>
            <a:r>
              <a:rPr lang="hu-HU" dirty="0"/>
              <a:t>” alá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opencompute.org</a:t>
            </a:r>
            <a:r>
              <a:rPr lang="hu-HU" dirty="0" smtClean="0"/>
              <a:t> (</a:t>
            </a:r>
            <a:r>
              <a:rPr lang="hu-HU" dirty="0" err="1" smtClean="0"/>
              <a:t>Facebook</a:t>
            </a:r>
            <a:r>
              <a:rPr lang="hu-HU" dirty="0" smtClean="0"/>
              <a:t>)</a:t>
            </a: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5080000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88994"/>
            <a:ext cx="3048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89040"/>
            <a:ext cx="3048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118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Saját </a:t>
            </a:r>
            <a:r>
              <a:rPr lang="hu-HU" dirty="0" err="1" smtClean="0"/>
              <a:t>Cloud</a:t>
            </a:r>
            <a:r>
              <a:rPr lang="hu-HU" dirty="0" smtClean="0"/>
              <a:t>?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Intézmény saját belső </a:t>
            </a:r>
            <a:r>
              <a:rPr lang="hu-HU" dirty="0" err="1" smtClean="0"/>
              <a:t>cloudot</a:t>
            </a:r>
            <a:r>
              <a:rPr lang="hu-HU" dirty="0" smtClean="0"/>
              <a:t> tart fenn</a:t>
            </a:r>
          </a:p>
          <a:p>
            <a:pPr lvl="1"/>
            <a:r>
              <a:rPr lang="hu-HU" dirty="0" smtClean="0"/>
              <a:t>Van ennek értelme?</a:t>
            </a:r>
          </a:p>
          <a:p>
            <a:pPr lvl="1"/>
            <a:r>
              <a:rPr lang="hu-HU" dirty="0" smtClean="0"/>
              <a:t>Igen, külön részleg foglalkozhat az üzemeltetéssel és felhasználással</a:t>
            </a:r>
          </a:p>
          <a:p>
            <a:pPr lvl="1"/>
            <a:r>
              <a:rPr lang="hu-HU" dirty="0" smtClean="0"/>
              <a:t>Főként biztonsági és rendelkezésre állási szempontból jobb a nyilvános szolgáltatásoknál</a:t>
            </a:r>
          </a:p>
          <a:p>
            <a:r>
              <a:rPr lang="hu-HU" dirty="0" smtClean="0"/>
              <a:t>Saját </a:t>
            </a:r>
            <a:r>
              <a:rPr lang="hu-HU" dirty="0" err="1" smtClean="0"/>
              <a:t>Cloudot</a:t>
            </a:r>
            <a:r>
              <a:rPr lang="hu-HU" dirty="0" smtClean="0"/>
              <a:t> akarok!</a:t>
            </a:r>
          </a:p>
          <a:p>
            <a:pPr lvl="1"/>
            <a:r>
              <a:rPr lang="hu-HU" dirty="0" err="1" smtClean="0"/>
              <a:t>IaaS</a:t>
            </a:r>
            <a:r>
              <a:rPr lang="hu-HU" dirty="0" smtClean="0"/>
              <a:t> API szabványtervezet: </a:t>
            </a:r>
          </a:p>
          <a:p>
            <a:pPr lvl="2"/>
            <a:r>
              <a:rPr lang="hu-HU" dirty="0" smtClean="0"/>
              <a:t>OCCI (Open </a:t>
            </a:r>
            <a:r>
              <a:rPr lang="hu-HU" dirty="0" err="1" smtClean="0"/>
              <a:t>Cloud</a:t>
            </a:r>
            <a:r>
              <a:rPr lang="hu-HU" dirty="0" smtClean="0"/>
              <a:t> </a:t>
            </a:r>
            <a:r>
              <a:rPr lang="hu-HU" dirty="0" err="1" smtClean="0"/>
              <a:t>Computing</a:t>
            </a:r>
            <a:r>
              <a:rPr lang="hu-HU" dirty="0" smtClean="0"/>
              <a:t> </a:t>
            </a:r>
            <a:r>
              <a:rPr lang="hu-HU" dirty="0" err="1" smtClean="0"/>
              <a:t>Interface</a:t>
            </a:r>
            <a:r>
              <a:rPr lang="hu-HU" dirty="0" smtClean="0"/>
              <a:t>)</a:t>
            </a:r>
          </a:p>
          <a:p>
            <a:pPr lvl="1"/>
            <a:r>
              <a:rPr lang="hu-HU" dirty="0" err="1" smtClean="0"/>
              <a:t>OpenNebula</a:t>
            </a:r>
            <a:r>
              <a:rPr lang="hu-HU" dirty="0" smtClean="0"/>
              <a:t> (</a:t>
            </a:r>
            <a:r>
              <a:rPr lang="hu-HU" dirty="0" smtClean="0">
                <a:hlinkClick r:id="rId3"/>
              </a:rPr>
              <a:t>http://opennebula.org</a:t>
            </a:r>
            <a:r>
              <a:rPr lang="hu-HU" dirty="0" smtClean="0"/>
              <a:t>) mintamegvalósítás</a:t>
            </a:r>
          </a:p>
          <a:p>
            <a:pPr lvl="1"/>
            <a:r>
              <a:rPr lang="hu-HU" dirty="0" err="1" smtClean="0"/>
              <a:t>Xen</a:t>
            </a:r>
            <a:r>
              <a:rPr lang="hu-HU" dirty="0" smtClean="0"/>
              <a:t>, </a:t>
            </a:r>
            <a:r>
              <a:rPr lang="hu-HU" dirty="0" err="1" smtClean="0"/>
              <a:t>VMware</a:t>
            </a:r>
            <a:r>
              <a:rPr lang="hu-HU" dirty="0" smtClean="0"/>
              <a:t>, KVM </a:t>
            </a:r>
            <a:r>
              <a:rPr lang="hu-HU" dirty="0" err="1" smtClean="0"/>
              <a:t>virtualizációs</a:t>
            </a:r>
            <a:r>
              <a:rPr lang="hu-HU" dirty="0" smtClean="0"/>
              <a:t> környezeteket képes vezérelni</a:t>
            </a:r>
          </a:p>
          <a:p>
            <a:pPr lvl="1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Autonóm menedzsment megoldások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Trend: inkább olcsó hardverből sokat, mint drágából keveset</a:t>
            </a:r>
          </a:p>
          <a:p>
            <a:pPr lvl="1"/>
            <a:r>
              <a:rPr lang="hu-HU" dirty="0" smtClean="0"/>
              <a:t>A hibatűrést szoftverből kell megoldani</a:t>
            </a:r>
          </a:p>
          <a:p>
            <a:pPr lvl="1"/>
            <a:r>
              <a:rPr lang="hu-HU" dirty="0" smtClean="0"/>
              <a:t>Ember számára kezelhetetlen méretű rendszer, automatizálni kell </a:t>
            </a:r>
            <a:r>
              <a:rPr lang="hu-HU" sz="2400" dirty="0" smtClean="0">
                <a:solidFill>
                  <a:schemeClr val="bg1">
                    <a:lumMod val="65000"/>
                  </a:schemeClr>
                </a:solidFill>
              </a:rPr>
              <a:t>(emberi munkaerő túl drága)</a:t>
            </a:r>
            <a:endParaRPr lang="hu-HU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hu-HU" dirty="0" smtClean="0"/>
              <a:t>Energiatakarékosság, költségkímélés: </a:t>
            </a:r>
          </a:p>
          <a:p>
            <a:pPr lvl="1"/>
            <a:r>
              <a:rPr lang="hu-HU" dirty="0" smtClean="0"/>
              <a:t>Csak annyi redundancia legyen, amennyi feltétlen kell</a:t>
            </a:r>
          </a:p>
          <a:p>
            <a:pPr lvl="1"/>
            <a:r>
              <a:rPr lang="hu-HU" dirty="0" smtClean="0"/>
              <a:t>Okosan kell kihasználni ezt a redundanciát</a:t>
            </a:r>
          </a:p>
          <a:p>
            <a:pPr lvl="1"/>
            <a:r>
              <a:rPr lang="hu-HU" dirty="0" smtClean="0"/>
              <a:t>Takarékoskodni az energiával, amikor csak lehet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Cloud</a:t>
            </a:r>
            <a:r>
              <a:rPr lang="hu-HU" dirty="0" smtClean="0"/>
              <a:t> </a:t>
            </a:r>
            <a:r>
              <a:rPr lang="hu-HU" dirty="0" err="1" smtClean="0"/>
              <a:t>Computing</a:t>
            </a:r>
            <a:endParaRPr lang="hu-HU" dirty="0" smtClean="0"/>
          </a:p>
          <a:p>
            <a:pPr lvl="1"/>
            <a:r>
              <a:rPr lang="hu-HU" dirty="0" smtClean="0"/>
              <a:t>Mit rakjunk a </a:t>
            </a:r>
            <a:r>
              <a:rPr lang="hu-HU" dirty="0" err="1" smtClean="0"/>
              <a:t>Cloud</a:t>
            </a:r>
            <a:r>
              <a:rPr lang="hu-HU" dirty="0" smtClean="0"/>
              <a:t> </a:t>
            </a:r>
            <a:r>
              <a:rPr lang="hu-HU" dirty="0" err="1" smtClean="0"/>
              <a:t>főlé</a:t>
            </a:r>
            <a:r>
              <a:rPr lang="hu-HU" dirty="0" smtClean="0"/>
              <a:t>?</a:t>
            </a:r>
          </a:p>
          <a:p>
            <a:pPr lvl="1"/>
            <a:r>
              <a:rPr lang="hu-HU" dirty="0" smtClean="0"/>
              <a:t>Mit rakjunk a </a:t>
            </a:r>
            <a:r>
              <a:rPr lang="hu-HU" dirty="0" err="1" smtClean="0"/>
              <a:t>Cloud</a:t>
            </a:r>
            <a:r>
              <a:rPr lang="hu-HU" dirty="0" smtClean="0"/>
              <a:t> alá?</a:t>
            </a:r>
          </a:p>
          <a:p>
            <a:endParaRPr lang="hu-HU" dirty="0" smtClean="0"/>
          </a:p>
          <a:p>
            <a:r>
              <a:rPr lang="hu-HU" dirty="0" smtClean="0"/>
              <a:t>Ipari és akadémiai kezdeményezések</a:t>
            </a:r>
          </a:p>
          <a:p>
            <a:pPr lvl="1"/>
            <a:r>
              <a:rPr lang="hu-HU" b="1" dirty="0" smtClean="0"/>
              <a:t>IBM </a:t>
            </a:r>
            <a:r>
              <a:rPr lang="hu-HU" b="1" dirty="0" err="1" smtClean="0"/>
              <a:t>Autonomic</a:t>
            </a:r>
            <a:r>
              <a:rPr lang="hu-HU" b="1" dirty="0" smtClean="0"/>
              <a:t> </a:t>
            </a:r>
            <a:r>
              <a:rPr lang="hu-HU" b="1" dirty="0" err="1" smtClean="0"/>
              <a:t>Computing</a:t>
            </a:r>
            <a:endParaRPr lang="hu-HU" b="1" dirty="0" smtClean="0"/>
          </a:p>
          <a:p>
            <a:pPr lvl="1"/>
            <a:endParaRPr lang="hu-HU" dirty="0" smtClean="0"/>
          </a:p>
          <a:p>
            <a:r>
              <a:rPr lang="hu-HU" b="1" dirty="0" smtClean="0"/>
              <a:t>Merre tovább?</a:t>
            </a:r>
            <a:endParaRPr lang="hu-H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klasszikus nézet</a:t>
            </a:r>
            <a:endParaRPr lang="en-US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142875" y="857250"/>
          <a:ext cx="8858250" cy="5529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IT mint szolgáltatás</a:t>
            </a:r>
            <a:endParaRPr lang="en-US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142875" y="857250"/>
          <a:ext cx="8858250" cy="5529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églalap 4"/>
          <p:cNvSpPr/>
          <p:nvPr/>
        </p:nvSpPr>
        <p:spPr>
          <a:xfrm>
            <a:off x="285720" y="928670"/>
            <a:ext cx="4000528" cy="5232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hu-HU" sz="2800" b="1" dirty="0" smtClean="0">
                <a:solidFill>
                  <a:schemeClr val="accent1"/>
                </a:solidFill>
              </a:rPr>
              <a:t>VÁLTOZÓ, ISMERETLEN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4857752" y="1643050"/>
            <a:ext cx="4000528" cy="5232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hu-HU" sz="2800" b="1" dirty="0" smtClean="0">
                <a:solidFill>
                  <a:schemeClr val="accent1"/>
                </a:solidFill>
              </a:rPr>
              <a:t>ÁLLANDÓ/JAVULÓ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214282" y="4000504"/>
            <a:ext cx="4000528" cy="5232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hu-HU" sz="2800" b="1" dirty="0" smtClean="0">
                <a:solidFill>
                  <a:schemeClr val="accent1"/>
                </a:solidFill>
              </a:rPr>
              <a:t>DINAMIKUS, ADAPTÍV</a:t>
            </a:r>
            <a:endParaRPr lang="en-US" sz="28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motiváció</a:t>
            </a:r>
            <a:endParaRPr lang="en-US" dirty="0"/>
          </a:p>
        </p:txBody>
      </p:sp>
      <p:pic>
        <p:nvPicPr>
          <p:cNvPr id="90114" name="Picture 2" descr="http://www.jot.fm/issues/issue_2009_01/column3/images/figure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887721"/>
            <a:ext cx="7572428" cy="5544665"/>
          </a:xfrm>
          <a:prstGeom prst="rect">
            <a:avLst/>
          </a:prstGeom>
          <a:noFill/>
        </p:spPr>
      </p:pic>
      <p:sp>
        <p:nvSpPr>
          <p:cNvPr id="8" name="Jobb oldali kapcsos zárójel 7"/>
          <p:cNvSpPr/>
          <p:nvPr/>
        </p:nvSpPr>
        <p:spPr>
          <a:xfrm>
            <a:off x="8001024" y="3286124"/>
            <a:ext cx="428628" cy="1643074"/>
          </a:xfrm>
          <a:prstGeom prst="rightBrace">
            <a:avLst>
              <a:gd name="adj1" fmla="val 33644"/>
              <a:gd name="adj2" fmla="val 4905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270" rtlCol="0" anchor="t" anchorCtr="0"/>
          <a:lstStyle/>
          <a:p>
            <a:pPr algn="ctr"/>
            <a:endParaRPr lang="hu-HU" dirty="0" smtClean="0"/>
          </a:p>
          <a:p>
            <a:pPr algn="ctr"/>
            <a:endParaRPr lang="hu-HU" b="1" dirty="0" smtClean="0">
              <a:solidFill>
                <a:srgbClr val="FF0000"/>
              </a:solidFill>
            </a:endParaRPr>
          </a:p>
          <a:p>
            <a:pPr algn="ctr"/>
            <a:r>
              <a:rPr lang="hu-HU" b="1" dirty="0" smtClean="0">
                <a:solidFill>
                  <a:srgbClr val="FF0000"/>
                </a:solidFill>
              </a:rPr>
              <a:t>Automatizálás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Jobb oldali kapcsos zárójel 8"/>
          <p:cNvSpPr/>
          <p:nvPr/>
        </p:nvSpPr>
        <p:spPr>
          <a:xfrm>
            <a:off x="8001024" y="2714620"/>
            <a:ext cx="428628" cy="571504"/>
          </a:xfrm>
          <a:prstGeom prst="rightBrace">
            <a:avLst>
              <a:gd name="adj1" fmla="val 33644"/>
              <a:gd name="adj2" fmla="val 4905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270" rtlCol="0" anchor="t" anchorCtr="0"/>
          <a:lstStyle/>
          <a:p>
            <a:pPr algn="ctr"/>
            <a:endParaRPr lang="hu-HU" dirty="0" smtClean="0"/>
          </a:p>
          <a:p>
            <a:pPr algn="ctr"/>
            <a:endParaRPr lang="hu-HU" b="1" dirty="0" smtClean="0">
              <a:solidFill>
                <a:srgbClr val="FF0000"/>
              </a:solidFill>
            </a:endParaRPr>
          </a:p>
          <a:p>
            <a:pPr algn="ctr"/>
            <a:r>
              <a:rPr lang="hu-HU" b="1" dirty="0" smtClean="0">
                <a:solidFill>
                  <a:srgbClr val="FF0000"/>
                </a:solidFill>
              </a:rPr>
              <a:t>OPT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Cloud</a:t>
            </a:r>
            <a:r>
              <a:rPr lang="hu-HU" dirty="0" smtClean="0"/>
              <a:t> </a:t>
            </a:r>
            <a:r>
              <a:rPr lang="hu-HU" dirty="0" err="1" smtClean="0"/>
              <a:t>Computing</a:t>
            </a:r>
            <a:endParaRPr lang="hu-HU" dirty="0" smtClean="0"/>
          </a:p>
          <a:p>
            <a:pPr lvl="1"/>
            <a:r>
              <a:rPr lang="hu-HU" b="1" dirty="0" smtClean="0"/>
              <a:t>Mit rakjunk a </a:t>
            </a:r>
            <a:r>
              <a:rPr lang="hu-HU" b="1" dirty="0" err="1" smtClean="0"/>
              <a:t>Cloud</a:t>
            </a:r>
            <a:r>
              <a:rPr lang="hu-HU" b="1" dirty="0" smtClean="0"/>
              <a:t> fölé?</a:t>
            </a:r>
          </a:p>
          <a:p>
            <a:pPr lvl="1"/>
            <a:r>
              <a:rPr lang="hu-HU" dirty="0" smtClean="0"/>
              <a:t>Mit rakjunk a </a:t>
            </a:r>
            <a:r>
              <a:rPr lang="hu-HU" dirty="0" err="1" smtClean="0"/>
              <a:t>Cloud</a:t>
            </a:r>
            <a:r>
              <a:rPr lang="hu-HU" dirty="0" smtClean="0"/>
              <a:t> alá?</a:t>
            </a:r>
          </a:p>
          <a:p>
            <a:endParaRPr lang="hu-HU" dirty="0" smtClean="0"/>
          </a:p>
          <a:p>
            <a:r>
              <a:rPr lang="hu-HU" dirty="0" smtClean="0"/>
              <a:t>Ipari és akadémiai kezdeményezések</a:t>
            </a:r>
          </a:p>
          <a:p>
            <a:pPr lvl="1"/>
            <a:r>
              <a:rPr lang="hu-HU" dirty="0" smtClean="0"/>
              <a:t>IBM </a:t>
            </a:r>
            <a:r>
              <a:rPr lang="hu-HU" dirty="0" err="1" smtClean="0"/>
              <a:t>Autonomic</a:t>
            </a:r>
            <a:r>
              <a:rPr lang="hu-HU" dirty="0" smtClean="0"/>
              <a:t> </a:t>
            </a:r>
            <a:r>
              <a:rPr lang="hu-HU" dirty="0" err="1" smtClean="0"/>
              <a:t>Computing</a:t>
            </a:r>
            <a:endParaRPr lang="hu-HU" dirty="0" smtClean="0"/>
          </a:p>
          <a:p>
            <a:pPr lvl="1"/>
            <a:endParaRPr lang="hu-HU" dirty="0" smtClean="0"/>
          </a:p>
          <a:p>
            <a:r>
              <a:rPr lang="hu-HU" dirty="0" smtClean="0"/>
              <a:t>Merre tovább?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3200"/>
          </a:p>
        </p:txBody>
      </p:sp>
      <p:sp>
        <p:nvSpPr>
          <p:cNvPr id="4" name="Cím 3"/>
          <p:cNvSpPr txBox="1">
            <a:spLocks/>
          </p:cNvSpPr>
          <p:nvPr/>
        </p:nvSpPr>
        <p:spPr>
          <a:xfrm>
            <a:off x="414366" y="53438"/>
            <a:ext cx="8229600" cy="618631"/>
          </a:xfrm>
          <a:prstGeom prst="rect">
            <a:avLst/>
          </a:prstGeom>
          <a:solidFill>
            <a:srgbClr val="76253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smtClean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Rendszermenedzsment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zöveg helye 4"/>
          <p:cNvSpPr txBox="1">
            <a:spLocks/>
          </p:cNvSpPr>
          <p:nvPr/>
        </p:nvSpPr>
        <p:spPr>
          <a:xfrm>
            <a:off x="414366" y="1313913"/>
            <a:ext cx="4157634" cy="686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62536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Hagyományos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artalom helye 5"/>
          <p:cNvSpPr txBox="1">
            <a:spLocks/>
          </p:cNvSpPr>
          <p:nvPr/>
        </p:nvSpPr>
        <p:spPr>
          <a:xfrm>
            <a:off x="414366" y="1953675"/>
            <a:ext cx="4040188" cy="440428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62536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Statikus erőforrás allokáció, rossz hatásfokú kihasználás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62536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62536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 hoc folyamatok hibalehetőséget jelentenek, lassúak, munkaigényesek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62536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hu-HU" sz="105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62536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Nincs összhang az </a:t>
            </a:r>
            <a:b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folyamatok és az </a:t>
            </a:r>
            <a:b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üzleti elvárások </a:t>
            </a:r>
            <a:b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között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62536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zöveg helye 6"/>
          <p:cNvSpPr txBox="1">
            <a:spLocks/>
          </p:cNvSpPr>
          <p:nvPr/>
        </p:nvSpPr>
        <p:spPr>
          <a:xfrm>
            <a:off x="4602191" y="1313913"/>
            <a:ext cx="4398965" cy="614889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62536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On-demand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dinamikus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artalom helye 7"/>
          <p:cNvSpPr txBox="1">
            <a:spLocks/>
          </p:cNvSpPr>
          <p:nvPr/>
        </p:nvSpPr>
        <p:spPr>
          <a:xfrm>
            <a:off x="4602191" y="1953675"/>
            <a:ext cx="4041775" cy="370563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62536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Optimális kapacitás kihasználás, platform mint erőforrás</a:t>
            </a:r>
            <a:b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hu-HU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62536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Visszatérő és komplex folyamatok automatizálása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62536"/>
              </a:buClr>
              <a:buSzTx/>
              <a:tabLst/>
              <a:defRPr/>
            </a:pP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62536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Proaktív menedzsment magas szintű célok alapján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Balra nyíl 8"/>
          <p:cNvSpPr/>
          <p:nvPr/>
        </p:nvSpPr>
        <p:spPr bwMode="auto">
          <a:xfrm rot="10800000">
            <a:off x="3857620" y="1285860"/>
            <a:ext cx="707238" cy="586590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400" b="1" i="0" u="none" strike="noStrike" cap="none" normalizeH="0" baseline="-2500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Balra nyíl 9"/>
          <p:cNvSpPr/>
          <p:nvPr/>
        </p:nvSpPr>
        <p:spPr bwMode="auto">
          <a:xfrm rot="10800000">
            <a:off x="3857620" y="2786058"/>
            <a:ext cx="707238" cy="586590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400" b="1" i="0" u="none" strike="noStrike" cap="none" normalizeH="0" baseline="-2500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Balra nyíl 10"/>
          <p:cNvSpPr/>
          <p:nvPr/>
        </p:nvSpPr>
        <p:spPr bwMode="auto">
          <a:xfrm rot="10800000">
            <a:off x="3929058" y="4500570"/>
            <a:ext cx="707238" cy="586590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400" b="1" i="0" u="none" strike="noStrike" cap="none" normalizeH="0" baseline="-2500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IBM </a:t>
            </a:r>
            <a:r>
              <a:rPr lang="hu-HU" dirty="0" err="1" smtClean="0"/>
              <a:t>Autonomic</a:t>
            </a:r>
            <a:r>
              <a:rPr lang="hu-HU" dirty="0" smtClean="0"/>
              <a:t> </a:t>
            </a:r>
            <a:r>
              <a:rPr lang="hu-HU" dirty="0" err="1" smtClean="0"/>
              <a:t>Computing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IBM Research kezdeményezés 2001-ből </a:t>
            </a:r>
            <a:br>
              <a:rPr lang="hu-HU" dirty="0" smtClean="0"/>
            </a:br>
            <a:r>
              <a:rPr lang="hu-HU" dirty="0" smtClean="0"/>
              <a:t>(</a:t>
            </a:r>
            <a:r>
              <a:rPr lang="hu-HU" dirty="0" err="1" smtClean="0"/>
              <a:t>vision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future</a:t>
            </a:r>
            <a:r>
              <a:rPr lang="hu-HU" dirty="0" smtClean="0"/>
              <a:t>, grand </a:t>
            </a:r>
            <a:r>
              <a:rPr lang="hu-HU" dirty="0" err="1" smtClean="0"/>
              <a:t>challenge</a:t>
            </a:r>
            <a:r>
              <a:rPr lang="hu-HU" dirty="0" smtClean="0"/>
              <a:t>)</a:t>
            </a:r>
          </a:p>
          <a:p>
            <a:endParaRPr lang="hu-HU" dirty="0" smtClean="0"/>
          </a:p>
          <a:p>
            <a:r>
              <a:rPr lang="hu-HU" dirty="0" smtClean="0"/>
              <a:t>Minta: autonóm idegrendszer</a:t>
            </a:r>
          </a:p>
          <a:p>
            <a:endParaRPr lang="hu-HU" dirty="0" smtClean="0"/>
          </a:p>
          <a:p>
            <a:pPr algn="just"/>
            <a:r>
              <a:rPr lang="hu-HU" dirty="0" smtClean="0"/>
              <a:t>„</a:t>
            </a:r>
            <a:r>
              <a:rPr lang="en-US" dirty="0" smtClean="0"/>
              <a:t>A computing environment with the ability to </a:t>
            </a:r>
            <a:r>
              <a:rPr lang="en-US" b="1" dirty="0" smtClean="0">
                <a:solidFill>
                  <a:schemeClr val="tx2"/>
                </a:solidFill>
              </a:rPr>
              <a:t>manage itself</a:t>
            </a:r>
            <a:r>
              <a:rPr lang="en-US" dirty="0" smtClean="0"/>
              <a:t> and</a:t>
            </a:r>
            <a:r>
              <a:rPr lang="hu-HU" dirty="0" smtClean="0"/>
              <a:t> </a:t>
            </a:r>
            <a:r>
              <a:rPr lang="en-US" b="1" dirty="0" smtClean="0">
                <a:solidFill>
                  <a:schemeClr val="tx2"/>
                </a:solidFill>
              </a:rPr>
              <a:t>dynamically adapt</a:t>
            </a:r>
            <a:r>
              <a:rPr lang="en-US" dirty="0" smtClean="0"/>
              <a:t> to change in accordance with </a:t>
            </a:r>
            <a:r>
              <a:rPr lang="en-US" b="1" dirty="0" smtClean="0">
                <a:solidFill>
                  <a:schemeClr val="tx2"/>
                </a:solidFill>
              </a:rPr>
              <a:t>business policies</a:t>
            </a:r>
            <a:r>
              <a:rPr lang="en-US" dirty="0" smtClean="0"/>
              <a:t> and</a:t>
            </a:r>
            <a:r>
              <a:rPr lang="hu-HU" dirty="0" smtClean="0"/>
              <a:t> </a:t>
            </a:r>
            <a:r>
              <a:rPr lang="hu-HU" dirty="0" err="1" smtClean="0"/>
              <a:t>objectives</a:t>
            </a:r>
            <a:r>
              <a:rPr lang="hu-HU" dirty="0" smtClean="0"/>
              <a:t>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Self-* </a:t>
            </a:r>
            <a:r>
              <a:rPr lang="hu-HU" dirty="0" smtClean="0"/>
              <a:t>tulajdonságok</a:t>
            </a:r>
            <a:endParaRPr lang="en-GB" dirty="0" smtClean="0"/>
          </a:p>
        </p:txBody>
      </p:sp>
      <p:sp>
        <p:nvSpPr>
          <p:cNvPr id="282627" name="Alcím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A számítógép intelligenciájának kihasználása önfelügyeletre és vezérlésre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endParaRPr lang="hu-HU" dirty="0" smtClean="0">
              <a:solidFill>
                <a:srgbClr val="FF0000"/>
              </a:solidFill>
            </a:endParaRPr>
          </a:p>
          <a:p>
            <a:pPr lvl="1"/>
            <a:r>
              <a:rPr lang="en-GB" dirty="0" smtClean="0"/>
              <a:t>Self-* </a:t>
            </a:r>
            <a:r>
              <a:rPr lang="hu-HU" dirty="0" smtClean="0"/>
              <a:t>tulajdonságok:</a:t>
            </a:r>
          </a:p>
          <a:p>
            <a:pPr lvl="2"/>
            <a:r>
              <a:rPr lang="en-GB" dirty="0" smtClean="0"/>
              <a:t> </a:t>
            </a:r>
            <a:r>
              <a:rPr lang="hu-HU" dirty="0" err="1" smtClean="0"/>
              <a:t>makroszkópikus</a:t>
            </a:r>
            <a:endParaRPr lang="hu-HU" dirty="0" smtClean="0"/>
          </a:p>
          <a:p>
            <a:pPr lvl="2"/>
            <a:r>
              <a:rPr lang="hu-HU" dirty="0" smtClean="0"/>
              <a:t> autonóm entitások</a:t>
            </a:r>
            <a:r>
              <a:rPr lang="en-GB" dirty="0" smtClean="0"/>
              <a:t>.</a:t>
            </a:r>
            <a:endParaRPr lang="hu-HU" dirty="0" smtClean="0"/>
          </a:p>
          <a:p>
            <a:pPr lvl="1"/>
            <a:r>
              <a:rPr lang="hu-HU" dirty="0" smtClean="0"/>
              <a:t>Lokális </a:t>
            </a:r>
            <a:r>
              <a:rPr lang="hu-HU" dirty="0" err="1" smtClean="0"/>
              <a:t>mikroszkópikus</a:t>
            </a:r>
            <a:r>
              <a:rPr lang="hu-HU" dirty="0" smtClean="0"/>
              <a:t> kölcsönhatások eredménye</a:t>
            </a:r>
            <a:r>
              <a:rPr lang="en-GB" dirty="0" smtClean="0"/>
              <a:t>.</a:t>
            </a:r>
            <a:endParaRPr lang="hu-HU" dirty="0" smtClean="0"/>
          </a:p>
          <a:p>
            <a:pPr lvl="1"/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282629" name="Szövegdoboz 3"/>
          <p:cNvSpPr txBox="1">
            <a:spLocks noChangeArrowheads="1"/>
          </p:cNvSpPr>
          <p:nvPr/>
        </p:nvSpPr>
        <p:spPr bwMode="auto">
          <a:xfrm>
            <a:off x="7795846" y="6194425"/>
            <a:ext cx="1318846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1800"/>
              <a:t>Source: [10]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Autonomic</a:t>
            </a:r>
            <a:r>
              <a:rPr lang="hu-HU" dirty="0" smtClean="0"/>
              <a:t> Manager</a:t>
            </a: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876308"/>
            <a:ext cx="7286676" cy="548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 smtClean="0">
                <a:latin typeface="Arial" pitchFamily="34" charset="0"/>
                <a:cs typeface="Arial" pitchFamily="34" charset="0"/>
              </a:rPr>
              <a:t>Self-* </a:t>
            </a:r>
            <a:r>
              <a:rPr lang="hu-HU" sz="4400" dirty="0" smtClean="0">
                <a:latin typeface="Arial" pitchFamily="34" charset="0"/>
                <a:cs typeface="Arial" pitchFamily="34" charset="0"/>
              </a:rPr>
              <a:t>tulajdonságok</a:t>
            </a:r>
            <a:endParaRPr lang="en-GB" sz="4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2627" name="Alcím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z="4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GB" sz="4000" dirty="0" smtClean="0">
              <a:latin typeface="Arial" pitchFamily="34" charset="0"/>
              <a:cs typeface="Arial" pitchFamily="34" charset="0"/>
            </a:endParaRPr>
          </a:p>
          <a:p>
            <a:endParaRPr lang="en-GB" sz="40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285720" y="785794"/>
          <a:ext cx="8572560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u-HU" dirty="0" smtClean="0"/>
              <a:t>Önkonfiguráció</a:t>
            </a:r>
            <a:endParaRPr lang="en-GB" dirty="0" smtClean="0"/>
          </a:p>
        </p:txBody>
      </p:sp>
      <p:sp>
        <p:nvSpPr>
          <p:cNvPr id="284675" name="Alcím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 Automatikus minőségi adaptáció a dinamikusan változó környezethez</a:t>
            </a:r>
            <a:endParaRPr lang="en-GB" dirty="0" smtClean="0"/>
          </a:p>
          <a:p>
            <a:r>
              <a:rPr lang="hu-HU" dirty="0" smtClean="0"/>
              <a:t> Belső adaptáció </a:t>
            </a:r>
            <a:endParaRPr lang="en-GB" dirty="0" smtClean="0"/>
          </a:p>
          <a:p>
            <a:pPr lvl="1"/>
            <a:r>
              <a:rPr lang="hu-HU" dirty="0" smtClean="0"/>
              <a:t>SW komponensek </a:t>
            </a:r>
          </a:p>
          <a:p>
            <a:pPr lvl="2"/>
            <a:r>
              <a:rPr lang="hu-HU" dirty="0" smtClean="0"/>
              <a:t>Hozzáadás </a:t>
            </a:r>
          </a:p>
          <a:p>
            <a:pPr lvl="2"/>
            <a:r>
              <a:rPr lang="hu-HU" dirty="0" smtClean="0"/>
              <a:t>Elvétel </a:t>
            </a:r>
            <a:endParaRPr lang="en-GB" dirty="0" smtClean="0"/>
          </a:p>
          <a:p>
            <a:pPr lvl="1"/>
            <a:r>
              <a:rPr lang="hu-HU" dirty="0" smtClean="0"/>
              <a:t>Működés közbeni konfiguráció</a:t>
            </a:r>
            <a:endParaRPr lang="en-GB" dirty="0" smtClean="0"/>
          </a:p>
          <a:p>
            <a:r>
              <a:rPr lang="hu-HU" dirty="0" smtClean="0"/>
              <a:t> Külső adaptáció</a:t>
            </a:r>
            <a:endParaRPr lang="en-GB" dirty="0" smtClean="0"/>
          </a:p>
          <a:p>
            <a:pPr lvl="1"/>
            <a:r>
              <a:rPr lang="hu-HU" dirty="0" smtClean="0"/>
              <a:t>A rendszerek hozzákonfigurálják </a:t>
            </a:r>
            <a:br>
              <a:rPr lang="hu-HU" dirty="0" smtClean="0"/>
            </a:br>
            <a:r>
              <a:rPr lang="hu-HU" dirty="0" smtClean="0"/>
              <a:t>magukat a globális infrastruktúrához</a:t>
            </a:r>
            <a:endParaRPr lang="en-GB" dirty="0" smtClean="0"/>
          </a:p>
          <a:p>
            <a:endParaRPr lang="en-GB" dirty="0" smtClean="0"/>
          </a:p>
        </p:txBody>
      </p:sp>
      <p:pic>
        <p:nvPicPr>
          <p:cNvPr id="28467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7466" y="1322405"/>
            <a:ext cx="2111619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elhő 6"/>
          <p:cNvSpPr/>
          <p:nvPr/>
        </p:nvSpPr>
        <p:spPr bwMode="auto">
          <a:xfrm>
            <a:off x="5950634" y="2480010"/>
            <a:ext cx="2500532" cy="891540"/>
          </a:xfrm>
          <a:prstGeom prst="cloud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none" anchor="ctr"/>
          <a:lstStyle/>
          <a:p>
            <a:pPr>
              <a:defRPr/>
            </a:pPr>
            <a:r>
              <a:rPr lang="en-GB" dirty="0">
                <a:latin typeface="Arial" pitchFamily="-110" charset="0"/>
                <a:ea typeface="ＭＳ Ｐゴシック"/>
                <a:cs typeface="ＭＳ Ｐゴシック"/>
              </a:rPr>
              <a:t>Internal state</a:t>
            </a:r>
          </a:p>
        </p:txBody>
      </p:sp>
      <p:pic>
        <p:nvPicPr>
          <p:cNvPr id="8" name="Felhő 7"/>
          <p:cNvPicPr>
            <a:picLocks noChangeArrowheads="1"/>
          </p:cNvPicPr>
          <p:nvPr/>
        </p:nvPicPr>
        <p:blipFill>
          <a:blip r:embed="rId4" cstate="print"/>
          <a:srcRect b="25137"/>
          <a:stretch>
            <a:fillRect/>
          </a:stretch>
        </p:blipFill>
        <p:spPr bwMode="auto">
          <a:xfrm>
            <a:off x="5880589" y="4767281"/>
            <a:ext cx="2914650" cy="1304925"/>
          </a:xfrm>
          <a:prstGeom prst="rect">
            <a:avLst/>
          </a:prstGeom>
          <a:noFill/>
        </p:spPr>
      </p:pic>
      <p:sp>
        <p:nvSpPr>
          <p:cNvPr id="10" name="Körbe nyíl 9"/>
          <p:cNvSpPr/>
          <p:nvPr/>
        </p:nvSpPr>
        <p:spPr bwMode="auto">
          <a:xfrm rot="5400000">
            <a:off x="7340881" y="1562827"/>
            <a:ext cx="1624531" cy="1562805"/>
          </a:xfrm>
          <a:prstGeom prst="circularArrow">
            <a:avLst/>
          </a:prstGeom>
          <a:solidFill>
            <a:srgbClr val="0088B8"/>
          </a:solidFill>
          <a:ln>
            <a:noFill/>
            <a:headEnd type="none" w="med" len="med"/>
            <a:tailEnd type="none" w="med" len="med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GB" dirty="0">
              <a:solidFill>
                <a:schemeClr val="tx1"/>
              </a:solidFill>
              <a:latin typeface="Arial" pitchFamily="-110" charset="0"/>
            </a:endParaRPr>
          </a:p>
        </p:txBody>
      </p:sp>
      <p:sp>
        <p:nvSpPr>
          <p:cNvPr id="11" name="Körbe nyíl 10"/>
          <p:cNvSpPr/>
          <p:nvPr/>
        </p:nvSpPr>
        <p:spPr bwMode="auto">
          <a:xfrm rot="5400000" flipV="1">
            <a:off x="5363336" y="3613367"/>
            <a:ext cx="2018657" cy="1772530"/>
          </a:xfrm>
          <a:prstGeom prst="circularArrow">
            <a:avLst>
              <a:gd name="adj1" fmla="val 12500"/>
              <a:gd name="adj2" fmla="val 1202311"/>
              <a:gd name="adj3" fmla="val 20457681"/>
              <a:gd name="adj4" fmla="val 10800000"/>
              <a:gd name="adj5" fmla="val 12500"/>
            </a:avLst>
          </a:prstGeom>
          <a:solidFill>
            <a:srgbClr val="0088B8"/>
          </a:solidFill>
          <a:ln>
            <a:noFill/>
            <a:headEnd type="none" w="med" len="med"/>
            <a:tailEnd type="none" w="med" len="med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GB" dirty="0">
              <a:solidFill>
                <a:schemeClr val="tx1"/>
              </a:solidFill>
              <a:latin typeface="Arial" pitchFamily="-110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u-HU" dirty="0" smtClean="0"/>
              <a:t>Öngyógyítás</a:t>
            </a:r>
            <a:endParaRPr lang="en-GB" dirty="0" smtClean="0"/>
          </a:p>
        </p:txBody>
      </p:sp>
      <p:sp>
        <p:nvSpPr>
          <p:cNvPr id="286723" name="Alcím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3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SZOLGÁLTATÁS HIBATŰRÉSE</a:t>
            </a:r>
            <a:endParaRPr lang="en-US" sz="3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3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Rendszer szint</a:t>
            </a:r>
          </a:p>
          <a:p>
            <a:pPr lvl="1"/>
            <a:r>
              <a:rPr lang="hu-HU" sz="2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Hibajelenség detektálás, </a:t>
            </a:r>
            <a:endParaRPr lang="en-US" sz="28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hu-HU" sz="2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diagnosztika (funkcionális, durva),</a:t>
            </a:r>
            <a:endParaRPr lang="en-US" sz="28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hu-HU" sz="2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kompenzálás (helyettesítés)</a:t>
            </a:r>
            <a:endParaRPr lang="en-US" sz="28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dirty="0" smtClean="0"/>
              <a:t>Hibás komponens</a:t>
            </a:r>
            <a:r>
              <a:rPr lang="en-GB" dirty="0" smtClean="0"/>
              <a:t>:</a:t>
            </a:r>
          </a:p>
          <a:p>
            <a:pPr lvl="1"/>
            <a:r>
              <a:rPr lang="hu-HU" dirty="0" smtClean="0"/>
              <a:t>Detektálás</a:t>
            </a:r>
            <a:endParaRPr lang="en-GB" dirty="0" smtClean="0"/>
          </a:p>
          <a:p>
            <a:pPr lvl="1"/>
            <a:r>
              <a:rPr lang="hu-HU" noProof="0" dirty="0" smtClean="0"/>
              <a:t>Izolálás </a:t>
            </a:r>
          </a:p>
          <a:p>
            <a:pPr lvl="1"/>
            <a:r>
              <a:rPr lang="hu-HU" dirty="0" smtClean="0"/>
              <a:t>Javítás</a:t>
            </a:r>
            <a:endParaRPr lang="en-GB" dirty="0" smtClean="0"/>
          </a:p>
          <a:p>
            <a:pPr lvl="1"/>
            <a:r>
              <a:rPr lang="hu-HU" dirty="0" smtClean="0"/>
              <a:t>Újraintegrálás</a:t>
            </a:r>
            <a:endParaRPr lang="en-GB" dirty="0" smtClean="0"/>
          </a:p>
        </p:txBody>
      </p:sp>
      <p:pic>
        <p:nvPicPr>
          <p:cNvPr id="28672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2458" y="1947863"/>
            <a:ext cx="2606919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Folyamatábra: Dokumentáció 6"/>
          <p:cNvPicPr>
            <a:picLocks noChangeArrowheads="1"/>
          </p:cNvPicPr>
          <p:nvPr/>
        </p:nvPicPr>
        <p:blipFill>
          <a:blip r:embed="rId4" cstate="print"/>
          <a:srcRect b="17334"/>
          <a:stretch>
            <a:fillRect/>
          </a:stretch>
        </p:blipFill>
        <p:spPr bwMode="auto">
          <a:xfrm>
            <a:off x="6685085" y="4956176"/>
            <a:ext cx="2627435" cy="1673225"/>
          </a:xfrm>
          <a:prstGeom prst="rect">
            <a:avLst/>
          </a:prstGeom>
          <a:noFill/>
        </p:spPr>
      </p:pic>
      <p:sp>
        <p:nvSpPr>
          <p:cNvPr id="9" name="Körbe nyíl 8"/>
          <p:cNvSpPr/>
          <p:nvPr/>
        </p:nvSpPr>
        <p:spPr bwMode="auto">
          <a:xfrm rot="5400000" flipV="1">
            <a:off x="5688184" y="3301073"/>
            <a:ext cx="2846071" cy="2827606"/>
          </a:xfrm>
          <a:prstGeom prst="circularArrow">
            <a:avLst>
              <a:gd name="adj1" fmla="val 12500"/>
              <a:gd name="adj2" fmla="val 1202311"/>
              <a:gd name="adj3" fmla="val 20457681"/>
              <a:gd name="adj4" fmla="val 13522466"/>
              <a:gd name="adj5" fmla="val 12500"/>
            </a:avLst>
          </a:prstGeom>
          <a:solidFill>
            <a:srgbClr val="0088B8"/>
          </a:solidFill>
          <a:ln>
            <a:noFill/>
            <a:headEnd type="none" w="med" len="med"/>
            <a:tailEnd type="none" w="med" len="med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GB" dirty="0">
              <a:solidFill>
                <a:schemeClr val="tx1"/>
              </a:solidFill>
              <a:latin typeface="Arial" pitchFamily="-110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u-HU" dirty="0" smtClean="0"/>
              <a:t>Önoptimalizálás</a:t>
            </a:r>
            <a:endParaRPr lang="en-US" dirty="0"/>
          </a:p>
        </p:txBody>
      </p:sp>
      <p:sp>
        <p:nvSpPr>
          <p:cNvPr id="288771" name="Alcím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 </a:t>
            </a:r>
            <a:r>
              <a:rPr lang="hu-HU" dirty="0" smtClean="0"/>
              <a:t>IT ERŐFORRÁS HATÉKONYSÁG</a:t>
            </a:r>
          </a:p>
          <a:p>
            <a:pPr lvl="1"/>
            <a:r>
              <a:rPr lang="hu-HU" dirty="0" smtClean="0"/>
              <a:t>Kiszámíthatatlan környezetek</a:t>
            </a:r>
          </a:p>
          <a:p>
            <a:pPr lvl="1"/>
            <a:r>
              <a:rPr lang="hu-HU" dirty="0" smtClean="0"/>
              <a:t>Erőforrás kihasználás maximalizálása</a:t>
            </a:r>
          </a:p>
          <a:p>
            <a:pPr lvl="0"/>
            <a:r>
              <a:rPr lang="hu-HU" dirty="0" smtClean="0"/>
              <a:t>Lépések</a:t>
            </a:r>
          </a:p>
          <a:p>
            <a:pPr lvl="1"/>
            <a:r>
              <a:rPr lang="hu-HU" dirty="0" smtClean="0"/>
              <a:t>Monitorozás</a:t>
            </a:r>
            <a:endParaRPr lang="en-US" dirty="0" smtClean="0"/>
          </a:p>
          <a:p>
            <a:pPr lvl="1"/>
            <a:r>
              <a:rPr lang="hu-HU" dirty="0" smtClean="0"/>
              <a:t>Dinamikus</a:t>
            </a:r>
          </a:p>
          <a:p>
            <a:pPr lvl="2"/>
            <a:r>
              <a:rPr lang="hu-HU" dirty="0" smtClean="0"/>
              <a:t>Terheléselosztás</a:t>
            </a:r>
            <a:endParaRPr lang="en-US" dirty="0" smtClean="0"/>
          </a:p>
          <a:p>
            <a:pPr lvl="2"/>
            <a:r>
              <a:rPr lang="hu-HU" dirty="0" smtClean="0"/>
              <a:t>Erőforrás hangolás</a:t>
            </a:r>
          </a:p>
        </p:txBody>
      </p:sp>
      <p:pic>
        <p:nvPicPr>
          <p:cNvPr id="28877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1685" y="1785926"/>
            <a:ext cx="2321169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elhő 5"/>
          <p:cNvSpPr/>
          <p:nvPr/>
        </p:nvSpPr>
        <p:spPr bwMode="auto">
          <a:xfrm>
            <a:off x="5226148" y="2992743"/>
            <a:ext cx="2602523" cy="1070610"/>
          </a:xfrm>
          <a:prstGeom prst="cloud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none" anchor="ctr"/>
          <a:lstStyle/>
          <a:p>
            <a:pPr algn="ctr">
              <a:defRPr/>
            </a:pPr>
            <a:r>
              <a:rPr lang="en-GB" dirty="0">
                <a:solidFill>
                  <a:srgbClr val="FF0000"/>
                </a:solidFill>
                <a:latin typeface="Arial" pitchFamily="-110" charset="0"/>
                <a:ea typeface="ＭＳ Ｐゴシック"/>
                <a:cs typeface="ＭＳ Ｐゴシック"/>
              </a:rPr>
              <a:t>Resource</a:t>
            </a:r>
            <a:br>
              <a:rPr lang="en-GB" dirty="0">
                <a:solidFill>
                  <a:srgbClr val="FF0000"/>
                </a:solidFill>
                <a:latin typeface="Arial" pitchFamily="-110" charset="0"/>
                <a:ea typeface="ＭＳ Ｐゴシック"/>
                <a:cs typeface="ＭＳ Ｐゴシック"/>
              </a:rPr>
            </a:br>
            <a:r>
              <a:rPr lang="en-GB" dirty="0">
                <a:solidFill>
                  <a:srgbClr val="FF0000"/>
                </a:solidFill>
                <a:latin typeface="Arial" pitchFamily="-110" charset="0"/>
                <a:ea typeface="ＭＳ Ｐゴシック"/>
                <a:cs typeface="ＭＳ Ｐゴシック"/>
              </a:rPr>
              <a:t>management</a:t>
            </a:r>
          </a:p>
        </p:txBody>
      </p:sp>
      <p:sp>
        <p:nvSpPr>
          <p:cNvPr id="8" name="Körbe nyíl 7"/>
          <p:cNvSpPr/>
          <p:nvPr/>
        </p:nvSpPr>
        <p:spPr bwMode="auto">
          <a:xfrm rot="5400000" flipV="1">
            <a:off x="5962507" y="3009598"/>
            <a:ext cx="2846071" cy="2827606"/>
          </a:xfrm>
          <a:prstGeom prst="circularArrow">
            <a:avLst>
              <a:gd name="adj1" fmla="val 12500"/>
              <a:gd name="adj2" fmla="val 1202311"/>
              <a:gd name="adj3" fmla="val 20457681"/>
              <a:gd name="adj4" fmla="val 14539656"/>
              <a:gd name="adj5" fmla="val 12500"/>
            </a:avLst>
          </a:prstGeom>
          <a:solidFill>
            <a:srgbClr val="0088B8"/>
          </a:solidFill>
          <a:ln>
            <a:noFill/>
            <a:headEnd type="none" w="med" len="med"/>
            <a:tailEnd type="none" w="med" len="med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GB" dirty="0">
              <a:solidFill>
                <a:schemeClr val="tx1"/>
              </a:solidFill>
              <a:latin typeface="Arial" pitchFamily="-110" charset="0"/>
            </a:endParaRPr>
          </a:p>
        </p:txBody>
      </p:sp>
      <p:sp>
        <p:nvSpPr>
          <p:cNvPr id="9" name="Körbe nyíl 8"/>
          <p:cNvSpPr/>
          <p:nvPr/>
        </p:nvSpPr>
        <p:spPr bwMode="auto">
          <a:xfrm rot="5400000" flipH="1" flipV="1">
            <a:off x="6678637" y="1449400"/>
            <a:ext cx="2103120" cy="2827606"/>
          </a:xfrm>
          <a:prstGeom prst="circularArrow">
            <a:avLst>
              <a:gd name="adj1" fmla="val 12500"/>
              <a:gd name="adj2" fmla="val 1202311"/>
              <a:gd name="adj3" fmla="val 20457681"/>
              <a:gd name="adj4" fmla="val 15737401"/>
              <a:gd name="adj5" fmla="val 14168"/>
            </a:avLst>
          </a:prstGeom>
          <a:solidFill>
            <a:srgbClr val="0088B8"/>
          </a:solidFill>
          <a:ln>
            <a:noFill/>
            <a:headEnd type="none" w="med" len="med"/>
            <a:tailEnd type="none" w="med" len="med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isometricOffAxis2Lef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GB" dirty="0">
              <a:solidFill>
                <a:schemeClr val="tx1"/>
              </a:solidFill>
              <a:latin typeface="Arial" pitchFamily="-110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82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6085" y="958820"/>
            <a:ext cx="2605454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081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u-HU" dirty="0" smtClean="0"/>
              <a:t>Önvédelem</a:t>
            </a:r>
            <a:endParaRPr lang="en-US" dirty="0"/>
          </a:p>
        </p:txBody>
      </p:sp>
      <p:sp>
        <p:nvSpPr>
          <p:cNvPr id="290819" name="Alcím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 </a:t>
            </a:r>
            <a:r>
              <a:rPr lang="hu-HU" dirty="0" smtClean="0"/>
              <a:t>ADAT- ÉS  INFORMÁCIÓVÉDELEM</a:t>
            </a:r>
          </a:p>
          <a:p>
            <a:r>
              <a:rPr lang="hu-HU" dirty="0" smtClean="0"/>
              <a:t>Támadáskor</a:t>
            </a:r>
            <a:endParaRPr lang="en-US" dirty="0" smtClean="0"/>
          </a:p>
          <a:p>
            <a:pPr lvl="1"/>
            <a:r>
              <a:rPr lang="hu-HU" dirty="0" smtClean="0"/>
              <a:t>Érzékelés,</a:t>
            </a:r>
            <a:endParaRPr lang="en-US" dirty="0" smtClean="0"/>
          </a:p>
          <a:p>
            <a:pPr lvl="1"/>
            <a:r>
              <a:rPr lang="hu-HU" dirty="0" smtClean="0"/>
              <a:t>Detektálás,</a:t>
            </a:r>
            <a:endParaRPr lang="en-US" dirty="0" smtClean="0"/>
          </a:p>
          <a:p>
            <a:pPr lvl="1"/>
            <a:r>
              <a:rPr lang="hu-HU" dirty="0" smtClean="0"/>
              <a:t>Azonosítás, </a:t>
            </a:r>
            <a:endParaRPr lang="en-US" dirty="0" smtClean="0"/>
          </a:p>
          <a:p>
            <a:pPr lvl="1"/>
            <a:r>
              <a:rPr lang="hu-HU" dirty="0" smtClean="0"/>
              <a:t>Reakció</a:t>
            </a:r>
            <a:endParaRPr lang="en-US" dirty="0" smtClean="0"/>
          </a:p>
          <a:p>
            <a:pPr lvl="0"/>
            <a:r>
              <a:rPr lang="hu-HU" dirty="0" smtClean="0"/>
              <a:t>Stratégia</a:t>
            </a:r>
          </a:p>
          <a:p>
            <a:pPr lvl="1"/>
            <a:r>
              <a:rPr lang="hu-HU" dirty="0" smtClean="0"/>
              <a:t>Erőforrás/információ </a:t>
            </a:r>
            <a:br>
              <a:rPr lang="hu-HU" dirty="0" smtClean="0"/>
            </a:br>
            <a:r>
              <a:rPr lang="hu-HU" dirty="0" smtClean="0"/>
              <a:t>hozzáférés</a:t>
            </a:r>
            <a:endParaRPr lang="en-GB" dirty="0" smtClean="0"/>
          </a:p>
          <a:p>
            <a:pPr lvl="1"/>
            <a:r>
              <a:rPr lang="hu-HU" dirty="0" smtClean="0"/>
              <a:t>Behatolás védelem</a:t>
            </a:r>
            <a:endParaRPr lang="en-GB" dirty="0" smtClean="0"/>
          </a:p>
          <a:p>
            <a:pPr lvl="1"/>
            <a:r>
              <a:rPr lang="hu-HU" dirty="0" smtClean="0"/>
              <a:t>Támadás érzékelés és reakció</a:t>
            </a:r>
            <a:endParaRPr lang="en-GB" dirty="0" smtClean="0"/>
          </a:p>
        </p:txBody>
      </p:sp>
      <p:sp>
        <p:nvSpPr>
          <p:cNvPr id="6" name="Felhő 5"/>
          <p:cNvSpPr/>
          <p:nvPr/>
        </p:nvSpPr>
        <p:spPr bwMode="auto">
          <a:xfrm>
            <a:off x="6684385" y="3803937"/>
            <a:ext cx="2602523" cy="1070610"/>
          </a:xfrm>
          <a:prstGeom prst="cloud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none" anchor="ctr"/>
          <a:lstStyle/>
          <a:p>
            <a:pPr algn="r">
              <a:defRPr/>
            </a:pPr>
            <a:r>
              <a:rPr lang="en-GB" dirty="0">
                <a:latin typeface="Arial" pitchFamily="-110" charset="0"/>
                <a:ea typeface="ＭＳ Ｐゴシック"/>
                <a:cs typeface="ＭＳ Ｐゴシック"/>
              </a:rPr>
              <a:t>Internal </a:t>
            </a:r>
            <a:br>
              <a:rPr lang="en-GB" dirty="0">
                <a:latin typeface="Arial" pitchFamily="-110" charset="0"/>
                <a:ea typeface="ＭＳ Ｐゴシック"/>
                <a:cs typeface="ＭＳ Ｐゴシック"/>
              </a:rPr>
            </a:br>
            <a:r>
              <a:rPr lang="en-GB" dirty="0">
                <a:latin typeface="Arial" pitchFamily="-110" charset="0"/>
                <a:ea typeface="ＭＳ Ｐゴシック"/>
                <a:cs typeface="ＭＳ Ｐゴシック"/>
              </a:rPr>
              <a:t>resource</a:t>
            </a:r>
          </a:p>
        </p:txBody>
      </p:sp>
      <p:pic>
        <p:nvPicPr>
          <p:cNvPr id="7" name="Felhő 6"/>
          <p:cNvPicPr>
            <a:picLocks noChangeArrowheads="1"/>
          </p:cNvPicPr>
          <p:nvPr/>
        </p:nvPicPr>
        <p:blipFill>
          <a:blip r:embed="rId4" cstate="print"/>
          <a:srcRect b="23483"/>
          <a:stretch>
            <a:fillRect/>
          </a:stretch>
        </p:blipFill>
        <p:spPr bwMode="auto">
          <a:xfrm>
            <a:off x="4857752" y="5000636"/>
            <a:ext cx="2982058" cy="1381125"/>
          </a:xfrm>
          <a:prstGeom prst="rect">
            <a:avLst/>
          </a:prstGeom>
          <a:noFill/>
        </p:spPr>
      </p:pic>
      <p:sp>
        <p:nvSpPr>
          <p:cNvPr id="10" name="Körbe nyíl 9"/>
          <p:cNvSpPr/>
          <p:nvPr/>
        </p:nvSpPr>
        <p:spPr bwMode="auto">
          <a:xfrm rot="8104266" flipV="1">
            <a:off x="4850315" y="2742856"/>
            <a:ext cx="2627142" cy="3063240"/>
          </a:xfrm>
          <a:prstGeom prst="circularArrow">
            <a:avLst>
              <a:gd name="adj1" fmla="val 12500"/>
              <a:gd name="adj2" fmla="val 3296622"/>
              <a:gd name="adj3" fmla="val 20457681"/>
              <a:gd name="adj4" fmla="val 14539656"/>
              <a:gd name="adj5" fmla="val 12500"/>
            </a:avLst>
          </a:prstGeom>
          <a:solidFill>
            <a:srgbClr val="0088B8"/>
          </a:solidFill>
          <a:ln>
            <a:noFill/>
            <a:headEnd type="none" w="med" len="med"/>
            <a:tailEnd type="none" w="med" len="med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GB" dirty="0">
              <a:solidFill>
                <a:schemeClr val="tx1"/>
              </a:solidFill>
              <a:latin typeface="Arial" pitchFamily="-110" charset="0"/>
            </a:endParaRPr>
          </a:p>
        </p:txBody>
      </p:sp>
      <p:sp>
        <p:nvSpPr>
          <p:cNvPr id="11" name="Körbe nyíl 10"/>
          <p:cNvSpPr/>
          <p:nvPr/>
        </p:nvSpPr>
        <p:spPr bwMode="auto">
          <a:xfrm rot="11504758" flipH="1" flipV="1">
            <a:off x="5680086" y="2312843"/>
            <a:ext cx="2480849" cy="3063240"/>
          </a:xfrm>
          <a:prstGeom prst="circularArrow">
            <a:avLst>
              <a:gd name="adj1" fmla="val 12500"/>
              <a:gd name="adj2" fmla="val 780142"/>
              <a:gd name="adj3" fmla="val 20457681"/>
              <a:gd name="adj4" fmla="val 14539656"/>
              <a:gd name="adj5" fmla="val 12500"/>
            </a:avLst>
          </a:prstGeom>
          <a:solidFill>
            <a:srgbClr val="0088B8"/>
          </a:solidFill>
          <a:ln>
            <a:noFill/>
            <a:headEnd type="none" w="med" len="med"/>
            <a:tailEnd type="none" w="med" len="med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Righ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GB" dirty="0">
              <a:solidFill>
                <a:schemeClr val="tx1"/>
              </a:solidFill>
              <a:latin typeface="Arial" pitchFamily="-110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églalap 46"/>
          <p:cNvSpPr/>
          <p:nvPr/>
        </p:nvSpPr>
        <p:spPr>
          <a:xfrm>
            <a:off x="4286250" y="1428750"/>
            <a:ext cx="4857750" cy="47863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46" name="Téglalap 45"/>
          <p:cNvSpPr/>
          <p:nvPr/>
        </p:nvSpPr>
        <p:spPr>
          <a:xfrm>
            <a:off x="214313" y="1428750"/>
            <a:ext cx="4000500" cy="47863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434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Rendszermenedzsment mint szabályozás</a:t>
            </a:r>
            <a:endParaRPr lang="en-GB" dirty="0" smtClean="0"/>
          </a:p>
        </p:txBody>
      </p:sp>
      <p:grpSp>
        <p:nvGrpSpPr>
          <p:cNvPr id="2" name="Csoportba foglalás 4"/>
          <p:cNvGrpSpPr>
            <a:grpSpLocks/>
          </p:cNvGrpSpPr>
          <p:nvPr/>
        </p:nvGrpSpPr>
        <p:grpSpPr bwMode="auto">
          <a:xfrm>
            <a:off x="1214438" y="5000625"/>
            <a:ext cx="500062" cy="857250"/>
            <a:chOff x="6429388" y="3929066"/>
            <a:chExt cx="714380" cy="1428760"/>
          </a:xfrm>
        </p:grpSpPr>
        <p:sp>
          <p:nvSpPr>
            <p:cNvPr id="6" name="Lekerekített téglalap 5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9525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defTabSz="762000" eaLnBrk="0" hangingPunct="0">
                <a:defRPr/>
              </a:pPr>
              <a:endParaRPr lang="en-US" sz="2000" b="1">
                <a:solidFill>
                  <a:schemeClr val="bg1"/>
                </a:solidFill>
              </a:endParaRPr>
            </a:p>
          </p:txBody>
        </p:sp>
        <p:sp>
          <p:nvSpPr>
            <p:cNvPr id="7" name="Téglalap 6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>
              <a:normAutofit fontScale="25000" lnSpcReduction="20000"/>
            </a:bodyPr>
            <a:lstStyle/>
            <a:p>
              <a:pPr algn="ctr" defTabSz="762000" eaLnBrk="0" hangingPunct="0">
                <a:defRPr/>
              </a:pPr>
              <a:endParaRPr lang="en-US" sz="2000" b="1">
                <a:solidFill>
                  <a:schemeClr val="bg1"/>
                </a:solidFill>
              </a:endParaRPr>
            </a:p>
          </p:txBody>
        </p:sp>
        <p:sp>
          <p:nvSpPr>
            <p:cNvPr id="8" name="Téglalap 7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>
              <a:normAutofit fontScale="25000" lnSpcReduction="20000"/>
            </a:bodyPr>
            <a:lstStyle/>
            <a:p>
              <a:pPr algn="ctr" defTabSz="762000" eaLnBrk="0" hangingPunct="0">
                <a:defRPr/>
              </a:pPr>
              <a:endParaRPr lang="en-US" sz="2000" b="1">
                <a:solidFill>
                  <a:schemeClr val="bg1"/>
                </a:solidFill>
              </a:endParaRPr>
            </a:p>
          </p:txBody>
        </p:sp>
        <p:sp>
          <p:nvSpPr>
            <p:cNvPr id="9" name="Téglalap 8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>
              <a:normAutofit fontScale="25000" lnSpcReduction="20000"/>
            </a:bodyPr>
            <a:lstStyle/>
            <a:p>
              <a:pPr algn="ctr" defTabSz="762000" eaLnBrk="0" hangingPunct="0">
                <a:defRPr/>
              </a:pPr>
              <a:endParaRPr lang="en-US" sz="2000" b="1">
                <a:solidFill>
                  <a:schemeClr val="bg1"/>
                </a:solidFill>
              </a:endParaRPr>
            </a:p>
          </p:txBody>
        </p:sp>
      </p:grpSp>
      <p:sp>
        <p:nvSpPr>
          <p:cNvPr id="10" name="Téglalap 9"/>
          <p:cNvSpPr/>
          <p:nvPr/>
        </p:nvSpPr>
        <p:spPr>
          <a:xfrm>
            <a:off x="714375" y="3500438"/>
            <a:ext cx="1785938" cy="642937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 smtClean="0">
                <a:solidFill>
                  <a:schemeClr val="bg1"/>
                </a:solidFill>
              </a:rPr>
              <a:t>Szoftver komponens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/>
          <p:nvPr/>
        </p:nvCxnSpPr>
        <p:spPr>
          <a:xfrm rot="5400000">
            <a:off x="1393031" y="4536282"/>
            <a:ext cx="50006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Átellenes sarkain kerekített téglalap 13"/>
          <p:cNvSpPr/>
          <p:nvPr/>
        </p:nvSpPr>
        <p:spPr>
          <a:xfrm>
            <a:off x="714375" y="1785938"/>
            <a:ext cx="1785938" cy="642937"/>
          </a:xfrm>
          <a:prstGeom prst="round2Diag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dirty="0" smtClean="0">
                <a:solidFill>
                  <a:schemeClr val="bg1"/>
                </a:solidFill>
              </a:rPr>
              <a:t>Szolgáltatás</a:t>
            </a:r>
            <a:endParaRPr lang="en-GB" sz="2400" dirty="0">
              <a:solidFill>
                <a:schemeClr val="bg1"/>
              </a:solidFill>
            </a:endParaRPr>
          </a:p>
        </p:txBody>
      </p:sp>
      <p:cxnSp>
        <p:nvCxnSpPr>
          <p:cNvPr id="16" name="Egyenes összekötő nyíllal 15"/>
          <p:cNvCxnSpPr/>
          <p:nvPr/>
        </p:nvCxnSpPr>
        <p:spPr>
          <a:xfrm rot="5400000" flipH="1" flipV="1">
            <a:off x="1427956" y="2785269"/>
            <a:ext cx="428625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Szövegdoboz 16"/>
          <p:cNvSpPr txBox="1">
            <a:spLocks noChangeArrowheads="1"/>
          </p:cNvSpPr>
          <p:nvPr/>
        </p:nvSpPr>
        <p:spPr bwMode="auto">
          <a:xfrm>
            <a:off x="345410" y="4357688"/>
            <a:ext cx="10118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dirty="0" smtClean="0">
                <a:latin typeface="Calibri" pitchFamily="34" charset="0"/>
              </a:rPr>
              <a:t>telepítve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18" name="Szövegdoboz 17"/>
          <p:cNvSpPr txBox="1">
            <a:spLocks noChangeArrowheads="1"/>
          </p:cNvSpPr>
          <p:nvPr/>
        </p:nvSpPr>
        <p:spPr bwMode="auto">
          <a:xfrm>
            <a:off x="554746" y="2571750"/>
            <a:ext cx="6596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dirty="0" smtClean="0">
                <a:latin typeface="Calibri" pitchFamily="34" charset="0"/>
              </a:rPr>
              <a:t>nyújt</a:t>
            </a:r>
            <a:endParaRPr lang="en-GB" dirty="0">
              <a:latin typeface="Calibri" pitchFamily="34" charset="0"/>
            </a:endParaRPr>
          </a:p>
        </p:txBody>
      </p:sp>
      <p:cxnSp>
        <p:nvCxnSpPr>
          <p:cNvPr id="32" name="Egyenes összekötő nyíllal 31"/>
          <p:cNvCxnSpPr/>
          <p:nvPr/>
        </p:nvCxnSpPr>
        <p:spPr>
          <a:xfrm rot="5400000" flipH="1" flipV="1">
            <a:off x="2303463" y="2339975"/>
            <a:ext cx="1322388" cy="9286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4" name="Egyenes összekötő nyíllal 33"/>
          <p:cNvCxnSpPr/>
          <p:nvPr/>
        </p:nvCxnSpPr>
        <p:spPr>
          <a:xfrm rot="5400000" flipH="1" flipV="1">
            <a:off x="1428750" y="3000375"/>
            <a:ext cx="2714625" cy="1285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3" name="Téglalap 52"/>
          <p:cNvSpPr/>
          <p:nvPr/>
        </p:nvSpPr>
        <p:spPr>
          <a:xfrm>
            <a:off x="5357813" y="2857500"/>
            <a:ext cx="1285875" cy="785813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smtClean="0">
                <a:solidFill>
                  <a:schemeClr val="bg1"/>
                </a:solidFill>
              </a:rPr>
              <a:t>Decision Making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56" name="Kanyar felfelé 55"/>
          <p:cNvSpPr/>
          <p:nvPr/>
        </p:nvSpPr>
        <p:spPr>
          <a:xfrm rot="16200000">
            <a:off x="2786062" y="3500438"/>
            <a:ext cx="428625" cy="857250"/>
          </a:xfrm>
          <a:prstGeom prst="bentUp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57" name="Kanyar felfelé 56"/>
          <p:cNvSpPr/>
          <p:nvPr/>
        </p:nvSpPr>
        <p:spPr>
          <a:xfrm rot="5400000" flipV="1">
            <a:off x="2786062" y="4714876"/>
            <a:ext cx="428625" cy="857250"/>
          </a:xfrm>
          <a:prstGeom prst="bentUp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14353" name="Szövegdoboz 58"/>
          <p:cNvSpPr txBox="1">
            <a:spLocks noChangeArrowheads="1"/>
          </p:cNvSpPr>
          <p:nvPr/>
        </p:nvSpPr>
        <p:spPr bwMode="auto">
          <a:xfrm>
            <a:off x="308907" y="857250"/>
            <a:ext cx="31200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dirty="0" smtClean="0">
                <a:latin typeface="Calibri" pitchFamily="34" charset="0"/>
              </a:rPr>
              <a:t>Szabályozástechnika</a:t>
            </a:r>
            <a:endParaRPr lang="en-GB" sz="2800" dirty="0">
              <a:latin typeface="Calibri" pitchFamily="34" charset="0"/>
            </a:endParaRPr>
          </a:p>
        </p:txBody>
      </p:sp>
      <p:sp>
        <p:nvSpPr>
          <p:cNvPr id="39" name="Téglalap 38"/>
          <p:cNvSpPr/>
          <p:nvPr/>
        </p:nvSpPr>
        <p:spPr>
          <a:xfrm>
            <a:off x="3500438" y="1785938"/>
            <a:ext cx="1500187" cy="57150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smtClean="0">
                <a:solidFill>
                  <a:schemeClr val="bg1"/>
                </a:solidFill>
              </a:rPr>
              <a:t>Monitoring</a:t>
            </a:r>
            <a:endParaRPr lang="en-GB" sz="2000" dirty="0">
              <a:solidFill>
                <a:schemeClr val="bg1"/>
              </a:solidFill>
            </a:endParaRPr>
          </a:p>
        </p:txBody>
      </p:sp>
      <p:cxnSp>
        <p:nvCxnSpPr>
          <p:cNvPr id="63" name="Egyenes összekötő nyíllal 62"/>
          <p:cNvCxnSpPr/>
          <p:nvPr/>
        </p:nvCxnSpPr>
        <p:spPr>
          <a:xfrm>
            <a:off x="2500313" y="2071688"/>
            <a:ext cx="928687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4" name="Téglalap 73"/>
          <p:cNvSpPr/>
          <p:nvPr/>
        </p:nvSpPr>
        <p:spPr>
          <a:xfrm>
            <a:off x="3500438" y="4286250"/>
            <a:ext cx="1500187" cy="57150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smtClean="0">
                <a:solidFill>
                  <a:schemeClr val="bg1"/>
                </a:solidFill>
              </a:rPr>
              <a:t>Provisioning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75" name="Kanyar felfelé 74"/>
          <p:cNvSpPr/>
          <p:nvPr/>
        </p:nvSpPr>
        <p:spPr>
          <a:xfrm rot="5400000" flipV="1">
            <a:off x="5429250" y="4000501"/>
            <a:ext cx="428625" cy="857250"/>
          </a:xfrm>
          <a:prstGeom prst="bentUp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77" name="Kanyar felfelé 76"/>
          <p:cNvSpPr/>
          <p:nvPr/>
        </p:nvSpPr>
        <p:spPr>
          <a:xfrm flipV="1">
            <a:off x="5214938" y="2000250"/>
            <a:ext cx="857250" cy="428625"/>
          </a:xfrm>
          <a:prstGeom prst="bentUp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>
              <a:solidFill>
                <a:schemeClr val="bg1"/>
              </a:solidFill>
            </a:endParaRPr>
          </a:p>
        </p:txBody>
      </p:sp>
      <p:grpSp>
        <p:nvGrpSpPr>
          <p:cNvPr id="3" name="Csoportba foglalás 89"/>
          <p:cNvGrpSpPr>
            <a:grpSpLocks/>
          </p:cNvGrpSpPr>
          <p:nvPr/>
        </p:nvGrpSpPr>
        <p:grpSpPr bwMode="auto">
          <a:xfrm>
            <a:off x="571472" y="1714488"/>
            <a:ext cx="6072204" cy="4143375"/>
            <a:chOff x="571470" y="1714487"/>
            <a:chExt cx="6072232" cy="4143404"/>
          </a:xfrm>
        </p:grpSpPr>
        <p:sp>
          <p:nvSpPr>
            <p:cNvPr id="78" name="Téglalap 77"/>
            <p:cNvSpPr/>
            <p:nvPr/>
          </p:nvSpPr>
          <p:spPr>
            <a:xfrm>
              <a:off x="571470" y="1714487"/>
              <a:ext cx="1928821" cy="4143404"/>
            </a:xfrm>
            <a:prstGeom prst="rect">
              <a:avLst/>
            </a:prstGeom>
            <a:solidFill>
              <a:srgbClr val="B83A55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000" dirty="0" err="1" smtClean="0">
                  <a:solidFill>
                    <a:schemeClr val="bg1"/>
                  </a:solidFill>
                </a:rPr>
                <a:t>Szabályzott</a:t>
              </a:r>
              <a:r>
                <a:rPr lang="hu-HU" sz="2000" dirty="0" smtClean="0">
                  <a:solidFill>
                    <a:schemeClr val="bg1"/>
                  </a:solidFill>
                </a:rPr>
                <a:t> szakasz</a:t>
              </a:r>
              <a:endParaRPr lang="en-GB" sz="2000" dirty="0">
                <a:solidFill>
                  <a:schemeClr val="bg1"/>
                </a:solidFill>
              </a:endParaRPr>
            </a:p>
          </p:txBody>
        </p:sp>
        <p:sp>
          <p:nvSpPr>
            <p:cNvPr id="79" name="Téglalap 78"/>
            <p:cNvSpPr/>
            <p:nvPr/>
          </p:nvSpPr>
          <p:spPr>
            <a:xfrm>
              <a:off x="3500430" y="1785927"/>
              <a:ext cx="1500197" cy="571504"/>
            </a:xfrm>
            <a:prstGeom prst="rect">
              <a:avLst/>
            </a:prstGeom>
            <a:solidFill>
              <a:srgbClr val="B83A55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000" dirty="0" smtClean="0">
                  <a:solidFill>
                    <a:schemeClr val="bg1"/>
                  </a:solidFill>
                </a:rPr>
                <a:t>Szenzorok</a:t>
              </a:r>
              <a:endParaRPr lang="en-GB" sz="2000" dirty="0">
                <a:solidFill>
                  <a:schemeClr val="bg1"/>
                </a:solidFill>
              </a:endParaRPr>
            </a:p>
          </p:txBody>
        </p:sp>
        <p:sp>
          <p:nvSpPr>
            <p:cNvPr id="80" name="Téglalap 79"/>
            <p:cNvSpPr/>
            <p:nvPr/>
          </p:nvSpPr>
          <p:spPr>
            <a:xfrm>
              <a:off x="5357818" y="2857496"/>
              <a:ext cx="1285884" cy="785819"/>
            </a:xfrm>
            <a:prstGeom prst="rect">
              <a:avLst/>
            </a:prstGeom>
            <a:solidFill>
              <a:srgbClr val="B83A55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000" dirty="0" smtClean="0">
                  <a:solidFill>
                    <a:schemeClr val="bg1"/>
                  </a:solidFill>
                </a:rPr>
                <a:t>Szabályzó</a:t>
              </a:r>
              <a:endParaRPr lang="en-GB" sz="2000" dirty="0">
                <a:solidFill>
                  <a:schemeClr val="bg1"/>
                </a:solidFill>
              </a:endParaRPr>
            </a:p>
          </p:txBody>
        </p:sp>
        <p:sp>
          <p:nvSpPr>
            <p:cNvPr id="81" name="Téglalap 80"/>
            <p:cNvSpPr/>
            <p:nvPr/>
          </p:nvSpPr>
          <p:spPr>
            <a:xfrm>
              <a:off x="3500430" y="4286256"/>
              <a:ext cx="1500197" cy="571504"/>
            </a:xfrm>
            <a:prstGeom prst="rect">
              <a:avLst/>
            </a:prstGeom>
            <a:solidFill>
              <a:srgbClr val="B83A55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000" dirty="0" smtClean="0">
                  <a:solidFill>
                    <a:schemeClr val="bg1"/>
                  </a:solidFill>
                </a:rPr>
                <a:t>Beavatkozó</a:t>
              </a:r>
              <a:endParaRPr lang="en-GB" sz="2000" dirty="0">
                <a:solidFill>
                  <a:schemeClr val="bg1"/>
                </a:solidFill>
              </a:endParaRPr>
            </a:p>
          </p:txBody>
        </p:sp>
        <p:sp>
          <p:nvSpPr>
            <p:cNvPr id="83" name="Lefelé nyíl 82"/>
            <p:cNvSpPr/>
            <p:nvPr/>
          </p:nvSpPr>
          <p:spPr>
            <a:xfrm rot="5400000">
              <a:off x="2835263" y="4237043"/>
              <a:ext cx="285752" cy="669930"/>
            </a:xfrm>
            <a:prstGeom prst="downArrow">
              <a:avLst/>
            </a:prstGeom>
            <a:solidFill>
              <a:srgbClr val="B83A55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2400" dirty="0">
                <a:solidFill>
                  <a:schemeClr val="bg1"/>
                </a:solidFill>
              </a:endParaRPr>
            </a:p>
          </p:txBody>
        </p:sp>
        <p:sp>
          <p:nvSpPr>
            <p:cNvPr id="84" name="Lefelé nyíl 83"/>
            <p:cNvSpPr/>
            <p:nvPr/>
          </p:nvSpPr>
          <p:spPr>
            <a:xfrm rot="16200000">
              <a:off x="2906701" y="1736713"/>
              <a:ext cx="285752" cy="669930"/>
            </a:xfrm>
            <a:prstGeom prst="downArrow">
              <a:avLst/>
            </a:prstGeom>
            <a:solidFill>
              <a:srgbClr val="B83A55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85" name="Lekerekített téglalap feliratnak 84"/>
          <p:cNvSpPr/>
          <p:nvPr/>
        </p:nvSpPr>
        <p:spPr>
          <a:xfrm>
            <a:off x="6429388" y="1357313"/>
            <a:ext cx="2571737" cy="1143000"/>
          </a:xfrm>
          <a:prstGeom prst="wedgeRoundRectCallout">
            <a:avLst>
              <a:gd name="adj1" fmla="val -106047"/>
              <a:gd name="adj2" fmla="val -6371"/>
              <a:gd name="adj3" fmla="val 16667"/>
            </a:avLst>
          </a:prstGeom>
          <a:solidFill>
            <a:schemeClr val="accent5">
              <a:lumMod val="75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dirty="0" smtClean="0">
                <a:solidFill>
                  <a:schemeClr val="bg1"/>
                </a:solidFill>
              </a:rPr>
              <a:t>Teljesítmény és szolgáltatásbiztonsági adatok gyűjtése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86" name="Lekerekített téglalap feliratnak 85"/>
          <p:cNvSpPr/>
          <p:nvPr/>
        </p:nvSpPr>
        <p:spPr>
          <a:xfrm>
            <a:off x="6572250" y="4286250"/>
            <a:ext cx="2428875" cy="928688"/>
          </a:xfrm>
          <a:prstGeom prst="wedgeRoundRectCallout">
            <a:avLst>
              <a:gd name="adj1" fmla="val -78206"/>
              <a:gd name="adj2" fmla="val -116627"/>
              <a:gd name="adj3" fmla="val 16667"/>
            </a:avLst>
          </a:prstGeom>
          <a:solidFill>
            <a:schemeClr val="accent5">
              <a:lumMod val="75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dirty="0" smtClean="0">
                <a:solidFill>
                  <a:schemeClr val="bg1"/>
                </a:solidFill>
              </a:rPr>
              <a:t>Emberi szakértelem vagy automatizálás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87" name="Lekerekített téglalap feliratnak 86"/>
          <p:cNvSpPr/>
          <p:nvPr/>
        </p:nvSpPr>
        <p:spPr>
          <a:xfrm>
            <a:off x="4286250" y="5072063"/>
            <a:ext cx="2357452" cy="785812"/>
          </a:xfrm>
          <a:prstGeom prst="wedgeRoundRectCallout">
            <a:avLst>
              <a:gd name="adj1" fmla="val -31918"/>
              <a:gd name="adj2" fmla="val -73104"/>
              <a:gd name="adj3" fmla="val 16667"/>
            </a:avLst>
          </a:prstGeom>
          <a:solidFill>
            <a:schemeClr val="accent5">
              <a:lumMod val="75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dirty="0" smtClean="0">
                <a:solidFill>
                  <a:schemeClr val="bg1"/>
                </a:solidFill>
              </a:rPr>
              <a:t>Változtatások végrehajtása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88" name="Szövegdoboz 87"/>
          <p:cNvSpPr txBox="1">
            <a:spLocks noChangeArrowheads="1"/>
          </p:cNvSpPr>
          <p:nvPr/>
        </p:nvSpPr>
        <p:spPr bwMode="auto">
          <a:xfrm>
            <a:off x="3357563" y="857250"/>
            <a:ext cx="4643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800" dirty="0" smtClean="0">
                <a:latin typeface="Calibri" pitchFamily="34" charset="0"/>
              </a:rPr>
              <a:t>alkalmazása IT infrastruktúrán</a:t>
            </a:r>
            <a:endParaRPr lang="en-GB" sz="2800" dirty="0">
              <a:latin typeface="Calibri" pitchFamily="34" charset="0"/>
            </a:endParaRPr>
          </a:p>
        </p:txBody>
      </p:sp>
      <p:sp>
        <p:nvSpPr>
          <p:cNvPr id="37" name="Téglalap 79"/>
          <p:cNvSpPr/>
          <p:nvPr/>
        </p:nvSpPr>
        <p:spPr>
          <a:xfrm>
            <a:off x="7572375" y="2571750"/>
            <a:ext cx="1285875" cy="428625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200" dirty="0" smtClean="0">
                <a:solidFill>
                  <a:schemeClr val="bg1"/>
                </a:solidFill>
              </a:rPr>
              <a:t>Szabályozási cél</a:t>
            </a:r>
            <a:r>
              <a:rPr lang="en-GB" sz="1200" dirty="0" smtClean="0">
                <a:solidFill>
                  <a:schemeClr val="bg1"/>
                </a:solidFill>
              </a:rPr>
              <a:t/>
            </a:r>
            <a:br>
              <a:rPr lang="en-GB" sz="1200" dirty="0" smtClean="0">
                <a:solidFill>
                  <a:schemeClr val="bg1"/>
                </a:solidFill>
              </a:rPr>
            </a:br>
            <a:r>
              <a:rPr lang="en-GB" sz="1200" dirty="0" smtClean="0">
                <a:solidFill>
                  <a:schemeClr val="bg1"/>
                </a:solidFill>
              </a:rPr>
              <a:t>(</a:t>
            </a:r>
            <a:r>
              <a:rPr lang="hu-HU" sz="1200" dirty="0" smtClean="0">
                <a:solidFill>
                  <a:schemeClr val="bg1"/>
                </a:solidFill>
              </a:rPr>
              <a:t>pl.</a:t>
            </a:r>
            <a:r>
              <a:rPr lang="en-GB" sz="1200" dirty="0" smtClean="0">
                <a:solidFill>
                  <a:schemeClr val="bg1"/>
                </a:solidFill>
              </a:rPr>
              <a:t>SLA)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38" name="Téglalap 79"/>
          <p:cNvSpPr/>
          <p:nvPr/>
        </p:nvSpPr>
        <p:spPr>
          <a:xfrm>
            <a:off x="7572375" y="3643313"/>
            <a:ext cx="1285875" cy="285750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200" dirty="0" smtClean="0">
                <a:solidFill>
                  <a:schemeClr val="bg1"/>
                </a:solidFill>
              </a:rPr>
              <a:t>Szabályozási mód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40" name="Kanyar felfelé 76"/>
          <p:cNvSpPr/>
          <p:nvPr/>
        </p:nvSpPr>
        <p:spPr>
          <a:xfrm rot="5400000" flipV="1">
            <a:off x="7429501" y="2428875"/>
            <a:ext cx="214312" cy="1500187"/>
          </a:xfrm>
          <a:prstGeom prst="bentUpArrow">
            <a:avLst>
              <a:gd name="adj1" fmla="val 25000"/>
              <a:gd name="adj2" fmla="val 26667"/>
              <a:gd name="adj3" fmla="val 25000"/>
            </a:avLst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44" name="Kanyar felfelé 76"/>
          <p:cNvSpPr/>
          <p:nvPr/>
        </p:nvSpPr>
        <p:spPr>
          <a:xfrm rot="5400000" flipH="1" flipV="1">
            <a:off x="7434263" y="2709863"/>
            <a:ext cx="204787" cy="1500187"/>
          </a:xfrm>
          <a:prstGeom prst="bentUpArrow">
            <a:avLst>
              <a:gd name="adj1" fmla="val 25000"/>
              <a:gd name="adj2" fmla="val 26667"/>
              <a:gd name="adj3" fmla="val 25000"/>
            </a:avLst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>
              <a:solidFill>
                <a:schemeClr val="bg1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rot="5400000">
            <a:off x="1855788" y="3857625"/>
            <a:ext cx="4716462" cy="1588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000250" y="6143625"/>
            <a:ext cx="143007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Felügyelt gép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572000" y="6143625"/>
            <a:ext cx="244188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Felügyelő/szabályzó gép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56" grpId="0" animBg="1"/>
      <p:bldP spid="57" grpId="0" animBg="1"/>
      <p:bldP spid="85" grpId="0" animBg="1"/>
      <p:bldP spid="86" grpId="0" animBg="1"/>
      <p:bldP spid="87" grpId="0" animBg="1"/>
      <p:bldP spid="88" grpId="0"/>
      <p:bldP spid="37" grpId="0" animBg="1"/>
      <p:bldP spid="38" grpId="0" animBg="1"/>
      <p:bldP spid="40" grpId="0" animBg="1"/>
      <p:bldP spid="44" grpId="0" animBg="1"/>
      <p:bldP spid="43" grpId="0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Cloud</a:t>
            </a:r>
            <a:r>
              <a:rPr lang="hu-HU" dirty="0" smtClean="0"/>
              <a:t> </a:t>
            </a:r>
            <a:r>
              <a:rPr lang="hu-HU" dirty="0" err="1" smtClean="0"/>
              <a:t>Computing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Átmeneti, nagy számítási feladatok esetén érdemes lehet igénybe venni </a:t>
            </a:r>
          </a:p>
          <a:p>
            <a:r>
              <a:rPr lang="hu-HU" dirty="0" smtClean="0"/>
              <a:t>Adott egy </a:t>
            </a:r>
            <a:r>
              <a:rPr lang="hu-HU" dirty="0" err="1" smtClean="0"/>
              <a:t>IaaS</a:t>
            </a:r>
            <a:r>
              <a:rPr lang="hu-HU" dirty="0" smtClean="0"/>
              <a:t> szolgáltatás, hogyan oldjunk meg vele egy feladatot?</a:t>
            </a:r>
          </a:p>
          <a:p>
            <a:endParaRPr lang="hu-HU" dirty="0" smtClean="0"/>
          </a:p>
          <a:p>
            <a:r>
              <a:rPr lang="hu-HU" dirty="0" smtClean="0"/>
              <a:t>→ Szoftverfejlesztés erősen elosztott számítási fürtökre</a:t>
            </a:r>
          </a:p>
          <a:p>
            <a:pPr lvl="1"/>
            <a:r>
              <a:rPr lang="hu-HU" dirty="0" smtClean="0"/>
              <a:t>Hogyan fogjunk hozzá?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u-HU" dirty="0" smtClean="0"/>
              <a:t>Mérési konfiguráció</a:t>
            </a:r>
            <a:endParaRPr lang="en-US" dirty="0"/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hu-HU" dirty="0" smtClean="0"/>
              <a:t>Miért nehéz feladat a teljesítménymenedzsment?</a:t>
            </a:r>
          </a:p>
          <a:p>
            <a:pPr lvl="0">
              <a:defRPr/>
            </a:pPr>
            <a:r>
              <a:rPr lang="hu-HU" dirty="0" smtClean="0"/>
              <a:t>Teljesítménymodellezés</a:t>
            </a:r>
          </a:p>
          <a:p>
            <a:pPr lvl="0">
              <a:defRPr/>
            </a:pPr>
            <a:r>
              <a:rPr lang="hu-HU" dirty="0" smtClean="0"/>
              <a:t>Kísérleti rendszer</a:t>
            </a:r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984343" y="1672139"/>
            <a:ext cx="8459787" cy="3194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62536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hu-H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285860"/>
            <a:ext cx="4071935" cy="455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Architektúra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1468" y="3143248"/>
            <a:ext cx="500253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30415" y="1714488"/>
            <a:ext cx="1783885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3643306" y="3143248"/>
            <a:ext cx="796656" cy="52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6248" y="1285860"/>
            <a:ext cx="3000396" cy="112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5344" y="1357298"/>
            <a:ext cx="796656" cy="52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4896318" y="2516649"/>
            <a:ext cx="588033" cy="52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Lekerekített téglalap feliratnak 10"/>
          <p:cNvSpPr/>
          <p:nvPr/>
        </p:nvSpPr>
        <p:spPr>
          <a:xfrm>
            <a:off x="928662" y="3286124"/>
            <a:ext cx="3357586" cy="1214446"/>
          </a:xfrm>
          <a:prstGeom prst="wedgeRoundRectCallout">
            <a:avLst>
              <a:gd name="adj1" fmla="val 53147"/>
              <a:gd name="adj2" fmla="val 96143"/>
              <a:gd name="adj3" fmla="val 16667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dirty="0" err="1" smtClean="0">
                <a:solidFill>
                  <a:schemeClr val="bg1"/>
                </a:solidFill>
              </a:rPr>
              <a:t>Relisztikus</a:t>
            </a:r>
            <a:r>
              <a:rPr lang="hu-HU" sz="2000" dirty="0" smtClean="0">
                <a:solidFill>
                  <a:schemeClr val="bg1"/>
                </a:solidFill>
              </a:rPr>
              <a:t> infrastruktúra: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u-HU" sz="2000" dirty="0" smtClean="0">
                <a:solidFill>
                  <a:schemeClr val="bg1"/>
                </a:solidFill>
              </a:rPr>
              <a:t>Több réteg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u-HU" sz="2000" dirty="0" smtClean="0">
                <a:solidFill>
                  <a:schemeClr val="bg1"/>
                </a:solidFill>
              </a:rPr>
              <a:t> Gyakran használt szoftverek</a:t>
            </a:r>
            <a:endParaRPr lang="en-GB" sz="2000" dirty="0" smtClean="0">
              <a:solidFill>
                <a:schemeClr val="bg1"/>
              </a:solidFill>
            </a:endParaRPr>
          </a:p>
        </p:txBody>
      </p:sp>
      <p:sp>
        <p:nvSpPr>
          <p:cNvPr id="12" name="Lekerekített téglalap feliratnak 11"/>
          <p:cNvSpPr/>
          <p:nvPr/>
        </p:nvSpPr>
        <p:spPr>
          <a:xfrm>
            <a:off x="4286248" y="1000108"/>
            <a:ext cx="3071834" cy="714380"/>
          </a:xfrm>
          <a:prstGeom prst="wedgeRoundRectCallout">
            <a:avLst>
              <a:gd name="adj1" fmla="val 53147"/>
              <a:gd name="adj2" fmla="val 96143"/>
              <a:gd name="adj3" fmla="val 16667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hu-HU" sz="2000" dirty="0" smtClean="0"/>
              <a:t>Realisztikus terhelés</a:t>
            </a:r>
            <a:endParaRPr lang="en-GB" sz="2000" dirty="0" smtClean="0"/>
          </a:p>
        </p:txBody>
      </p:sp>
      <p:sp>
        <p:nvSpPr>
          <p:cNvPr id="13" name="Lekerekített téglalap feliratnak 12"/>
          <p:cNvSpPr/>
          <p:nvPr/>
        </p:nvSpPr>
        <p:spPr>
          <a:xfrm>
            <a:off x="1643042" y="2285992"/>
            <a:ext cx="3071834" cy="714380"/>
          </a:xfrm>
          <a:prstGeom prst="wedgeRoundRectCallout">
            <a:avLst>
              <a:gd name="adj1" fmla="val 59580"/>
              <a:gd name="adj2" fmla="val 209214"/>
              <a:gd name="adj3" fmla="val 16667"/>
            </a:avLst>
          </a:prstGeom>
          <a:solidFill>
            <a:schemeClr val="accent5">
              <a:lumMod val="75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hu-HU" sz="2000" dirty="0" smtClean="0"/>
              <a:t>Futási időben újrakonfigurálás</a:t>
            </a:r>
            <a:endParaRPr lang="en-GB" sz="2000" dirty="0" smtClean="0"/>
          </a:p>
        </p:txBody>
      </p:sp>
      <p:sp>
        <p:nvSpPr>
          <p:cNvPr id="14" name="Lekerekített téglalap feliratnak 13"/>
          <p:cNvSpPr/>
          <p:nvPr/>
        </p:nvSpPr>
        <p:spPr>
          <a:xfrm>
            <a:off x="3786182" y="5857892"/>
            <a:ext cx="3643338" cy="714380"/>
          </a:xfrm>
          <a:prstGeom prst="wedgeRoundRectCallout">
            <a:avLst>
              <a:gd name="adj1" fmla="val -44291"/>
              <a:gd name="adj2" fmla="val -83665"/>
              <a:gd name="adj3" fmla="val 16667"/>
            </a:avLst>
          </a:prstGeom>
          <a:solidFill>
            <a:schemeClr val="accent5">
              <a:lumMod val="75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hu-HU" sz="2000" dirty="0" smtClean="0"/>
              <a:t>Az integrált monitorozás változók széles skáláját figyeli</a:t>
            </a:r>
            <a:endParaRPr lang="en-GB" sz="2000" dirty="0" smtClean="0"/>
          </a:p>
        </p:txBody>
      </p:sp>
      <p:sp>
        <p:nvSpPr>
          <p:cNvPr id="16" name="Lekerekített téglalap feliratnak 15"/>
          <p:cNvSpPr/>
          <p:nvPr/>
        </p:nvSpPr>
        <p:spPr>
          <a:xfrm>
            <a:off x="142844" y="357166"/>
            <a:ext cx="3071834" cy="714380"/>
          </a:xfrm>
          <a:prstGeom prst="wedgeRoundRectCallout">
            <a:avLst>
              <a:gd name="adj1" fmla="val -5679"/>
              <a:gd name="adj2" fmla="val 99191"/>
              <a:gd name="adj3" fmla="val 16667"/>
            </a:avLst>
          </a:prstGeom>
          <a:solidFill>
            <a:schemeClr val="accent5">
              <a:lumMod val="75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hu-HU" sz="2000" dirty="0" smtClean="0"/>
              <a:t>Integrált intelligens adatfeldolgozás (</a:t>
            </a:r>
            <a:r>
              <a:rPr lang="hu-HU" sz="2000" dirty="0" err="1" smtClean="0"/>
              <a:t>Matlab</a:t>
            </a:r>
            <a:r>
              <a:rPr lang="hu-HU" sz="2000" dirty="0" smtClean="0"/>
              <a:t>)</a:t>
            </a:r>
            <a:endParaRPr lang="en-GB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Mért attribútumok</a:t>
            </a: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Minden attribútumot mérünk, amely releváns lehet?</a:t>
            </a:r>
            <a:endParaRPr lang="en-GB" dirty="0" smtClean="0"/>
          </a:p>
          <a:p>
            <a:r>
              <a:rPr lang="hu-HU" dirty="0" smtClean="0"/>
              <a:t>Csak az adatfeldolgozás során választjuk ki a tényleg releváns adatokat?</a:t>
            </a:r>
            <a:endParaRPr lang="en-GB" dirty="0"/>
          </a:p>
        </p:txBody>
      </p:sp>
      <p:sp>
        <p:nvSpPr>
          <p:cNvPr id="4" name="Lekerekített téglalap 3"/>
          <p:cNvSpPr/>
          <p:nvPr/>
        </p:nvSpPr>
        <p:spPr bwMode="auto">
          <a:xfrm>
            <a:off x="712340" y="5089356"/>
            <a:ext cx="1846053" cy="1086929"/>
          </a:xfrm>
          <a:prstGeom prst="roundRect">
            <a:avLst/>
          </a:prstGeom>
          <a:solidFill>
            <a:schemeClr val="accent4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600" b="1" i="0" u="none" strike="noStrike" cap="none" normalizeH="0" baseline="-2500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Platform</a:t>
            </a:r>
            <a:endParaRPr kumimoji="0" lang="en-GB" sz="1600" b="1" i="0" u="none" strike="noStrike" cap="none" normalizeH="0" baseline="-250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" name="Lekerekített téglalap 4"/>
          <p:cNvSpPr/>
          <p:nvPr/>
        </p:nvSpPr>
        <p:spPr bwMode="auto">
          <a:xfrm>
            <a:off x="734907" y="4655353"/>
            <a:ext cx="1749287" cy="40538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3600" b="1" baseline="-25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Ágens</a:t>
            </a:r>
            <a:endParaRPr lang="en-GB" sz="3600" b="1" baseline="-250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1" i="0" u="none" strike="noStrike" cap="none" normalizeH="0" baseline="-250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" name="Lekerekített téglalap 5"/>
          <p:cNvSpPr/>
          <p:nvPr/>
        </p:nvSpPr>
        <p:spPr bwMode="auto">
          <a:xfrm>
            <a:off x="642910" y="3103163"/>
            <a:ext cx="2033585" cy="54015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600" b="1" i="0" u="none" strike="noStrike" cap="none" normalizeH="0" baseline="-250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Processes</a:t>
            </a:r>
            <a:endParaRPr lang="en-GB" sz="3600" b="1" baseline="-2500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1" i="0" u="none" strike="noStrike" cap="none" normalizeH="0" baseline="-2500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" name="Balra nyíl 6"/>
          <p:cNvSpPr/>
          <p:nvPr/>
        </p:nvSpPr>
        <p:spPr bwMode="auto">
          <a:xfrm rot="16200000">
            <a:off x="929901" y="3881898"/>
            <a:ext cx="793630" cy="586590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-2500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Balra nyíl 7"/>
          <p:cNvSpPr/>
          <p:nvPr/>
        </p:nvSpPr>
        <p:spPr bwMode="auto">
          <a:xfrm rot="5400000">
            <a:off x="1621243" y="3810460"/>
            <a:ext cx="793630" cy="586590"/>
          </a:xfrm>
          <a:prstGeom prst="leftArrow">
            <a:avLst/>
          </a:prstGeom>
          <a:solidFill>
            <a:schemeClr val="accent4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-2500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Téglalap 9"/>
          <p:cNvSpPr/>
          <p:nvPr/>
        </p:nvSpPr>
        <p:spPr bwMode="auto">
          <a:xfrm>
            <a:off x="1084754" y="5174700"/>
            <a:ext cx="1054677" cy="258713"/>
          </a:xfrm>
          <a:prstGeom prst="rect">
            <a:avLst/>
          </a:prstGeom>
          <a:solidFill>
            <a:srgbClr val="762536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-2500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Téglalap 10"/>
          <p:cNvSpPr/>
          <p:nvPr/>
        </p:nvSpPr>
        <p:spPr bwMode="auto">
          <a:xfrm>
            <a:off x="1139087" y="5236684"/>
            <a:ext cx="99076" cy="148222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-2500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" name="Téglalap 11"/>
          <p:cNvSpPr/>
          <p:nvPr/>
        </p:nvSpPr>
        <p:spPr bwMode="auto">
          <a:xfrm>
            <a:off x="1270124" y="5233996"/>
            <a:ext cx="99076" cy="148223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-2500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3" name="Téglalap 12"/>
          <p:cNvSpPr/>
          <p:nvPr/>
        </p:nvSpPr>
        <p:spPr bwMode="auto">
          <a:xfrm>
            <a:off x="1404349" y="5233996"/>
            <a:ext cx="99076" cy="148223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-2500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" name="Téglalap 13"/>
          <p:cNvSpPr/>
          <p:nvPr/>
        </p:nvSpPr>
        <p:spPr bwMode="auto">
          <a:xfrm>
            <a:off x="1538586" y="5233994"/>
            <a:ext cx="99076" cy="148223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-2500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5" name="Téglalap 14"/>
          <p:cNvSpPr/>
          <p:nvPr/>
        </p:nvSpPr>
        <p:spPr bwMode="auto">
          <a:xfrm>
            <a:off x="1682407" y="5233989"/>
            <a:ext cx="99076" cy="148223"/>
          </a:xfrm>
          <a:prstGeom prst="rect">
            <a:avLst/>
          </a:prstGeom>
          <a:solidFill>
            <a:schemeClr val="bg2"/>
          </a:solidFill>
          <a:ln>
            <a:solidFill>
              <a:schemeClr val="accent4">
                <a:lumMod val="10000"/>
              </a:schemeClr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-2500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6" name="Téglalap 15"/>
          <p:cNvSpPr/>
          <p:nvPr/>
        </p:nvSpPr>
        <p:spPr bwMode="auto">
          <a:xfrm>
            <a:off x="1950869" y="5232136"/>
            <a:ext cx="99076" cy="148223"/>
          </a:xfrm>
          <a:prstGeom prst="rect">
            <a:avLst/>
          </a:prstGeom>
          <a:solidFill>
            <a:schemeClr val="bg2"/>
          </a:solidFill>
          <a:ln>
            <a:solidFill>
              <a:schemeClr val="accent4">
                <a:lumMod val="10000"/>
              </a:schemeClr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-2500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7" name="Téglalap 16"/>
          <p:cNvSpPr/>
          <p:nvPr/>
        </p:nvSpPr>
        <p:spPr bwMode="auto">
          <a:xfrm>
            <a:off x="1816638" y="5233989"/>
            <a:ext cx="99076" cy="148223"/>
          </a:xfrm>
          <a:prstGeom prst="rect">
            <a:avLst/>
          </a:prstGeom>
          <a:solidFill>
            <a:schemeClr val="bg2"/>
          </a:solidFill>
          <a:ln>
            <a:solidFill>
              <a:schemeClr val="accent4">
                <a:lumMod val="10000"/>
              </a:schemeClr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-2500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8" name="Lekerekített téglalap 17"/>
          <p:cNvSpPr/>
          <p:nvPr/>
        </p:nvSpPr>
        <p:spPr bwMode="auto">
          <a:xfrm>
            <a:off x="6101207" y="3904489"/>
            <a:ext cx="447261" cy="166765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600" b="1" i="0" u="none" strike="noStrike" cap="none" normalizeH="0" baseline="-25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Ágens</a:t>
            </a:r>
            <a:endParaRPr lang="en-GB" sz="3600" b="1" baseline="-250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1" i="0" u="none" strike="noStrike" cap="none" normalizeH="0" baseline="-2500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9" name="Lekerekített téglalap 18"/>
          <p:cNvSpPr/>
          <p:nvPr/>
        </p:nvSpPr>
        <p:spPr bwMode="auto">
          <a:xfrm>
            <a:off x="4590458" y="4149651"/>
            <a:ext cx="1431236" cy="1058055"/>
          </a:xfrm>
          <a:prstGeom prst="roundRect">
            <a:avLst/>
          </a:prstGeom>
          <a:solidFill>
            <a:schemeClr val="accent4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600" b="1" i="0" u="none" strike="noStrike" cap="none" normalizeH="0" baseline="-25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Middle-ware</a:t>
            </a:r>
            <a:endParaRPr lang="en-GB" sz="3600" b="1" baseline="-250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1" i="0" u="none" strike="noStrike" cap="none" normalizeH="0" baseline="-250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0" name="Lekerekített téglalap 19"/>
          <p:cNvSpPr/>
          <p:nvPr/>
        </p:nvSpPr>
        <p:spPr bwMode="auto">
          <a:xfrm>
            <a:off x="7393917" y="4195287"/>
            <a:ext cx="1607239" cy="97266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600" b="1" i="0" u="none" strike="noStrike" cap="none" normalizeH="0" baseline="-250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Kliensek</a:t>
            </a:r>
            <a:endParaRPr lang="en-GB" sz="3600" b="1" baseline="-2500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1" name="Balra nyíl 20"/>
          <p:cNvSpPr/>
          <p:nvPr/>
        </p:nvSpPr>
        <p:spPr bwMode="auto">
          <a:xfrm>
            <a:off x="6584849" y="4216620"/>
            <a:ext cx="679235" cy="586590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-2500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2" name="Balra nyíl 21"/>
          <p:cNvSpPr/>
          <p:nvPr/>
        </p:nvSpPr>
        <p:spPr bwMode="auto">
          <a:xfrm rot="10800000">
            <a:off x="6626420" y="4711455"/>
            <a:ext cx="707238" cy="586590"/>
          </a:xfrm>
          <a:prstGeom prst="leftArrow">
            <a:avLst/>
          </a:prstGeom>
          <a:solidFill>
            <a:schemeClr val="accent4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-2500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3" name="Lekerekített téglalap feliratnak 22"/>
          <p:cNvSpPr/>
          <p:nvPr/>
        </p:nvSpPr>
        <p:spPr>
          <a:xfrm>
            <a:off x="2428860" y="3714752"/>
            <a:ext cx="2071702" cy="857250"/>
          </a:xfrm>
          <a:prstGeom prst="wedgeRoundRectCallout">
            <a:avLst>
              <a:gd name="adj1" fmla="val -45308"/>
              <a:gd name="adj2" fmla="val 77253"/>
              <a:gd name="adj3" fmla="val 16667"/>
            </a:avLst>
          </a:prstGeom>
          <a:solidFill>
            <a:schemeClr val="accent5">
              <a:lumMod val="75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dirty="0" err="1" smtClean="0">
                <a:solidFill>
                  <a:schemeClr val="bg1"/>
                </a:solidFill>
              </a:rPr>
              <a:t>Pl</a:t>
            </a:r>
            <a:r>
              <a:rPr lang="en-GB" sz="1600" dirty="0" smtClean="0">
                <a:solidFill>
                  <a:schemeClr val="bg1"/>
                </a:solidFill>
              </a:rPr>
              <a:t>. CPU idle (%), </a:t>
            </a:r>
            <a:br>
              <a:rPr lang="en-GB" sz="1600" dirty="0" smtClean="0">
                <a:solidFill>
                  <a:schemeClr val="bg1"/>
                </a:solidFill>
              </a:rPr>
            </a:br>
            <a:r>
              <a:rPr lang="hu-HU" sz="1600" dirty="0" smtClean="0">
                <a:solidFill>
                  <a:schemeClr val="bg1"/>
                </a:solidFill>
              </a:rPr>
              <a:t>szabad memória </a:t>
            </a:r>
            <a:r>
              <a:rPr lang="en-GB" sz="1600" dirty="0" smtClean="0">
                <a:solidFill>
                  <a:schemeClr val="bg1"/>
                </a:solidFill>
              </a:rPr>
              <a:t>(kb),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24" name="Lekerekített téglalap feliratnak 23"/>
          <p:cNvSpPr/>
          <p:nvPr/>
        </p:nvSpPr>
        <p:spPr>
          <a:xfrm>
            <a:off x="6429388" y="3000372"/>
            <a:ext cx="2428892" cy="857250"/>
          </a:xfrm>
          <a:prstGeom prst="wedgeRoundRectCallout">
            <a:avLst>
              <a:gd name="adj1" fmla="val -45308"/>
              <a:gd name="adj2" fmla="val 77253"/>
              <a:gd name="adj3" fmla="val 16667"/>
            </a:avLst>
          </a:prstGeom>
          <a:solidFill>
            <a:schemeClr val="accent5">
              <a:lumMod val="75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dirty="0" smtClean="0">
                <a:solidFill>
                  <a:schemeClr val="bg1"/>
                </a:solidFill>
              </a:rPr>
              <a:t>Pl.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</a:rPr>
              <a:t>MySQL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hu-HU" sz="1600" dirty="0" smtClean="0">
                <a:solidFill>
                  <a:schemeClr val="bg1"/>
                </a:solidFill>
              </a:rPr>
              <a:t>szálak,</a:t>
            </a:r>
            <a:r>
              <a:rPr lang="en-GB" sz="1600" dirty="0" smtClean="0">
                <a:solidFill>
                  <a:schemeClr val="bg1"/>
                </a:solidFill>
              </a:rPr>
              <a:t> Tomcat </a:t>
            </a:r>
            <a:r>
              <a:rPr lang="hu-HU" sz="1600" dirty="0" err="1" smtClean="0">
                <a:solidFill>
                  <a:schemeClr val="bg1"/>
                </a:solidFill>
              </a:rPr>
              <a:t>foldolgozási</a:t>
            </a:r>
            <a:r>
              <a:rPr lang="hu-HU" sz="1600" dirty="0" smtClean="0">
                <a:solidFill>
                  <a:schemeClr val="bg1"/>
                </a:solidFill>
              </a:rPr>
              <a:t> idő</a:t>
            </a:r>
            <a:r>
              <a:rPr lang="en-GB" sz="1600" dirty="0" smtClean="0">
                <a:solidFill>
                  <a:schemeClr val="bg1"/>
                </a:solidFill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 smtClean="0">
                <a:solidFill>
                  <a:schemeClr val="bg1"/>
                </a:solidFill>
              </a:rPr>
              <a:t>Apache </a:t>
            </a:r>
            <a:r>
              <a:rPr lang="hu-HU" sz="1600" dirty="0" smtClean="0">
                <a:solidFill>
                  <a:schemeClr val="bg1"/>
                </a:solidFill>
              </a:rPr>
              <a:t>aktív kapcsolatok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változó kiválasztás problémája</a:t>
            </a:r>
            <a:endParaRPr lang="en-GB" dirty="0"/>
          </a:p>
        </p:txBody>
      </p:sp>
      <p:pic>
        <p:nvPicPr>
          <p:cNvPr id="5" name="Tartalom helye 4" descr="automirror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786182" y="3357562"/>
            <a:ext cx="4175809" cy="3000396"/>
          </a:xfrm>
        </p:spPr>
      </p:pic>
      <p:graphicFrame>
        <p:nvGraphicFramePr>
          <p:cNvPr id="6" name="Táblázat 5"/>
          <p:cNvGraphicFramePr>
            <a:graphicFrameLocks noGrp="1"/>
          </p:cNvGraphicFramePr>
          <p:nvPr/>
        </p:nvGraphicFramePr>
        <p:xfrm>
          <a:off x="-1" y="785795"/>
          <a:ext cx="9144000" cy="235745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8000"/>
                <a:gridCol w="3048000"/>
                <a:gridCol w="3048000"/>
              </a:tblGrid>
              <a:tr h="471491"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noProof="0" dirty="0" smtClean="0"/>
                        <a:t>Lineáris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noProof="0" dirty="0" smtClean="0"/>
                        <a:t>Entrópia alapú</a:t>
                      </a:r>
                      <a:endParaRPr lang="en-US" noProof="0" dirty="0"/>
                    </a:p>
                  </a:txBody>
                  <a:tcPr/>
                </a:tc>
              </a:tr>
              <a:tr h="471491">
                <a:tc>
                  <a:txBody>
                    <a:bodyPr/>
                    <a:lstStyle/>
                    <a:p>
                      <a:r>
                        <a:rPr lang="hu-HU" noProof="0" dirty="0" smtClean="0"/>
                        <a:t>Cél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min</a:t>
                      </a:r>
                      <a:r>
                        <a:rPr lang="en-US" baseline="0" noProof="0" dirty="0" smtClean="0"/>
                        <a:t>  E(</a:t>
                      </a:r>
                      <a:r>
                        <a:rPr lang="hu-HU" baseline="0" noProof="0" dirty="0" smtClean="0"/>
                        <a:t>hiba távolsága</a:t>
                      </a:r>
                      <a:r>
                        <a:rPr lang="en-US" baseline="30000" noProof="0" dirty="0" smtClean="0"/>
                        <a:t>2</a:t>
                      </a:r>
                      <a:r>
                        <a:rPr lang="en-US" baseline="0" noProof="0" dirty="0" smtClean="0"/>
                        <a:t>)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max</a:t>
                      </a:r>
                      <a:r>
                        <a:rPr lang="en-US" baseline="0" noProof="0" dirty="0" smtClean="0"/>
                        <a:t> (</a:t>
                      </a:r>
                      <a:r>
                        <a:rPr lang="hu-HU" baseline="0" noProof="0" dirty="0" smtClean="0"/>
                        <a:t>forma hasonlóság</a:t>
                      </a:r>
                      <a:r>
                        <a:rPr lang="en-US" baseline="0" noProof="0" dirty="0" smtClean="0"/>
                        <a:t>)</a:t>
                      </a:r>
                      <a:endParaRPr lang="en-US" noProof="0" dirty="0"/>
                    </a:p>
                  </a:txBody>
                  <a:tcPr/>
                </a:tc>
              </a:tr>
              <a:tr h="471491">
                <a:tc>
                  <a:txBody>
                    <a:bodyPr/>
                    <a:lstStyle/>
                    <a:p>
                      <a:r>
                        <a:rPr lang="hu-HU" noProof="0" dirty="0" smtClean="0"/>
                        <a:t>Tulajdonság megőrzés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noProof="0" dirty="0" smtClean="0"/>
                        <a:t>Egyszerű vetítés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noProof="0" dirty="0" smtClean="0"/>
                        <a:t>Több kontextus</a:t>
                      </a:r>
                      <a:endParaRPr lang="en-US" noProof="0" dirty="0"/>
                    </a:p>
                  </a:txBody>
                  <a:tcPr/>
                </a:tc>
              </a:tr>
              <a:tr h="471491">
                <a:tc>
                  <a:txBody>
                    <a:bodyPr/>
                    <a:lstStyle/>
                    <a:p>
                      <a:r>
                        <a:rPr lang="hu-HU" dirty="0" smtClean="0"/>
                        <a:t>Invariancia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Lineáris transzformáció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noProof="0" dirty="0" smtClean="0"/>
                        <a:t>Bármely bijektív függvény</a:t>
                      </a:r>
                      <a:endParaRPr lang="en-US" noProof="0" dirty="0" smtClean="0"/>
                    </a:p>
                  </a:txBody>
                  <a:tcPr/>
                </a:tc>
              </a:tr>
              <a:tr h="471491">
                <a:tc>
                  <a:txBody>
                    <a:bodyPr/>
                    <a:lstStyle/>
                    <a:p>
                      <a:r>
                        <a:rPr lang="hu-HU" noProof="0" dirty="0" smtClean="0"/>
                        <a:t>Megőrzött jellemző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noProof="0" dirty="0" smtClean="0"/>
                        <a:t>Átlagos távolság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noProof="0" dirty="0" smtClean="0"/>
                        <a:t>Alak</a:t>
                      </a:r>
                      <a:endParaRPr lang="en-US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Lekerekített téglalap feliratnak 6"/>
          <p:cNvSpPr/>
          <p:nvPr/>
        </p:nvSpPr>
        <p:spPr>
          <a:xfrm>
            <a:off x="0" y="3286124"/>
            <a:ext cx="2500298" cy="1357322"/>
          </a:xfrm>
          <a:prstGeom prst="wedgeRoundRectCallout">
            <a:avLst>
              <a:gd name="adj1" fmla="val 189343"/>
              <a:gd name="adj2" fmla="val 1249"/>
              <a:gd name="adj3" fmla="val 16667"/>
            </a:avLst>
          </a:prstGeom>
          <a:solidFill>
            <a:srgbClr val="762536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dirty="0" smtClean="0">
                <a:solidFill>
                  <a:schemeClr val="bg1"/>
                </a:solidFill>
              </a:rPr>
              <a:t>Sík tükör</a:t>
            </a:r>
            <a:endParaRPr lang="en-GB" sz="2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Kevés részlet</a:t>
            </a:r>
            <a:endParaRPr lang="en-GB" sz="2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Kevés torzítás</a:t>
            </a:r>
            <a:endParaRPr lang="en-GB" sz="2400" dirty="0" smtClean="0">
              <a:solidFill>
                <a:schemeClr val="bg1"/>
              </a:solidFill>
            </a:endParaRPr>
          </a:p>
        </p:txBody>
      </p:sp>
      <p:sp>
        <p:nvSpPr>
          <p:cNvPr id="8" name="Lekerekített téglalap feliratnak 7"/>
          <p:cNvSpPr/>
          <p:nvPr/>
        </p:nvSpPr>
        <p:spPr>
          <a:xfrm>
            <a:off x="0" y="5000636"/>
            <a:ext cx="2571736" cy="1357322"/>
          </a:xfrm>
          <a:prstGeom prst="wedgeRoundRectCallout">
            <a:avLst>
              <a:gd name="adj1" fmla="val 123407"/>
              <a:gd name="adj2" fmla="val -38552"/>
              <a:gd name="adj3" fmla="val 16667"/>
            </a:avLst>
          </a:prstGeom>
          <a:solidFill>
            <a:srgbClr val="762536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dirty="0" smtClean="0">
                <a:solidFill>
                  <a:schemeClr val="bg1"/>
                </a:solidFill>
              </a:rPr>
              <a:t>Szférikus tükör</a:t>
            </a:r>
            <a:endParaRPr lang="en-GB" sz="2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Több részlet</a:t>
            </a:r>
            <a:endParaRPr lang="en-GB" sz="2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Nagy torzítás</a:t>
            </a:r>
            <a:endParaRPr lang="en-GB" sz="2400" dirty="0" smtClean="0">
              <a:solidFill>
                <a:schemeClr val="bg1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214414" y="6406242"/>
            <a:ext cx="6786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smtClean="0">
                <a:solidFill>
                  <a:schemeClr val="bg2"/>
                </a:solidFill>
              </a:rPr>
              <a:t>Paljak, Kocsis, Égel, Tóth, Pataricza: „Sensor Selection for IT infrastructure Monitoring”, AUTONOMICS ‘09</a:t>
            </a:r>
            <a:endParaRPr lang="en-GB" sz="1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714356"/>
          </a:xfrm>
        </p:spPr>
        <p:txBody>
          <a:bodyPr>
            <a:normAutofit/>
          </a:bodyPr>
          <a:lstStyle/>
          <a:p>
            <a:r>
              <a:rPr lang="hu-HU" dirty="0" smtClean="0"/>
              <a:t>Eredmények: példa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4274" y="285728"/>
            <a:ext cx="8459787" cy="1618905"/>
          </a:xfrm>
        </p:spPr>
        <p:txBody>
          <a:bodyPr>
            <a:normAutofit fontScale="92500" lnSpcReduction="10000"/>
          </a:bodyPr>
          <a:lstStyle/>
          <a:p>
            <a:endParaRPr lang="hu-HU" dirty="0" smtClean="0"/>
          </a:p>
          <a:p>
            <a:r>
              <a:rPr lang="hu-HU" sz="3600" dirty="0" smtClean="0"/>
              <a:t>Hirtelen emelkedő terhelés mellett a szűk keresztmetszet azonosítása</a:t>
            </a:r>
            <a:endParaRPr lang="hu-HU" dirty="0" smtClean="0"/>
          </a:p>
        </p:txBody>
      </p:sp>
      <p:sp>
        <p:nvSpPr>
          <p:cNvPr id="8" name="Szövegdoboz 7"/>
          <p:cNvSpPr txBox="1"/>
          <p:nvPr/>
        </p:nvSpPr>
        <p:spPr>
          <a:xfrm>
            <a:off x="5983356" y="2474843"/>
            <a:ext cx="2855590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piros: </a:t>
            </a:r>
          </a:p>
          <a:p>
            <a:r>
              <a:rPr lang="hu-HU" sz="2800" dirty="0" smtClean="0">
                <a:solidFill>
                  <a:srgbClr val="FF0000"/>
                </a:solidFill>
              </a:rPr>
              <a:t>áteresztőképesség</a:t>
            </a:r>
          </a:p>
          <a:p>
            <a:r>
              <a:rPr lang="hu-HU" sz="2800" dirty="0" smtClean="0">
                <a:solidFill>
                  <a:srgbClr val="FF0000"/>
                </a:solidFill>
              </a:rPr>
              <a:t>(művelet/s)</a:t>
            </a:r>
          </a:p>
          <a:p>
            <a:r>
              <a:rPr lang="hu-HU" sz="2800" dirty="0" smtClean="0">
                <a:solidFill>
                  <a:schemeClr val="accent5"/>
                </a:solidFill>
              </a:rPr>
              <a:t>kék:</a:t>
            </a:r>
          </a:p>
          <a:p>
            <a:r>
              <a:rPr lang="hu-HU" sz="2800" dirty="0" smtClean="0">
                <a:solidFill>
                  <a:schemeClr val="accent5"/>
                </a:solidFill>
              </a:rPr>
              <a:t>MySQL-1 </a:t>
            </a:r>
            <a:r>
              <a:rPr lang="hu-HU" sz="2800" dirty="0" err="1" smtClean="0">
                <a:solidFill>
                  <a:schemeClr val="accent5"/>
                </a:solidFill>
              </a:rPr>
              <a:t>Swap</a:t>
            </a:r>
            <a:endParaRPr lang="hu-HU" sz="2800" dirty="0" smtClean="0">
              <a:solidFill>
                <a:schemeClr val="accent5"/>
              </a:solidFill>
            </a:endParaRPr>
          </a:p>
          <a:p>
            <a:r>
              <a:rPr lang="hu-HU" sz="2800" dirty="0" smtClean="0">
                <a:solidFill>
                  <a:schemeClr val="accent5"/>
                </a:solidFill>
              </a:rPr>
              <a:t>felhasználás </a:t>
            </a:r>
          </a:p>
          <a:p>
            <a:r>
              <a:rPr lang="hu-HU" sz="2800" dirty="0" smtClean="0">
                <a:solidFill>
                  <a:schemeClr val="accent5"/>
                </a:solidFill>
              </a:rPr>
              <a:t>(Mbyte)</a:t>
            </a:r>
          </a:p>
        </p:txBody>
      </p:sp>
      <p:pic>
        <p:nvPicPr>
          <p:cNvPr id="168964" name="Picture 4"/>
          <p:cNvPicPr>
            <a:picLocks noChangeAspect="1" noChangeArrowheads="1"/>
          </p:cNvPicPr>
          <p:nvPr/>
        </p:nvPicPr>
        <p:blipFill>
          <a:blip r:embed="rId3" cstate="print"/>
          <a:srcRect l="12500" t="7065" r="7065" b="7428"/>
          <a:stretch>
            <a:fillRect/>
          </a:stretch>
        </p:blipFill>
        <p:spPr bwMode="auto">
          <a:xfrm>
            <a:off x="218659" y="1928802"/>
            <a:ext cx="5655368" cy="4509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Lekerekített téglalap 9"/>
          <p:cNvSpPr/>
          <p:nvPr/>
        </p:nvSpPr>
        <p:spPr bwMode="auto">
          <a:xfrm>
            <a:off x="318052" y="857232"/>
            <a:ext cx="8527773" cy="87464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800" i="0" u="none" strike="noStrike" normalizeH="0" dirty="0" smtClean="0">
                <a:solidFill>
                  <a:schemeClr val="tx1"/>
                </a:solidFill>
                <a:latin typeface="Arial" charset="0"/>
              </a:rPr>
              <a:t>Lehetséges akciók: </a:t>
            </a:r>
            <a:r>
              <a:rPr kumimoji="0" lang="hu-HU" sz="2800" b="1" i="0" u="none" strike="noStrike" normalizeH="0" dirty="0" smtClean="0">
                <a:solidFill>
                  <a:schemeClr val="tx1"/>
                </a:solidFill>
                <a:latin typeface="Arial" charset="0"/>
              </a:rPr>
              <a:t>taszk </a:t>
            </a:r>
            <a:r>
              <a:rPr kumimoji="0" lang="hu-HU" sz="2800" b="1" i="0" u="none" strike="noStrike" normalizeH="0" dirty="0" err="1" smtClean="0">
                <a:solidFill>
                  <a:schemeClr val="tx1"/>
                </a:solidFill>
                <a:latin typeface="Arial" charset="0"/>
              </a:rPr>
              <a:t>migrácó</a:t>
            </a:r>
            <a:r>
              <a:rPr kumimoji="0" lang="hu-HU" sz="2800" b="1" i="0" u="none" strike="noStrike" normalizeH="0" dirty="0" smtClean="0">
                <a:solidFill>
                  <a:schemeClr val="tx1"/>
                </a:solidFill>
                <a:latin typeface="Arial" charset="0"/>
              </a:rPr>
              <a:t>, </a:t>
            </a:r>
            <a:br>
              <a:rPr kumimoji="0" lang="hu-HU" sz="2800" b="1" i="0" u="none" strike="noStrike" normalizeH="0" dirty="0" smtClean="0">
                <a:solidFill>
                  <a:schemeClr val="tx1"/>
                </a:solidFill>
                <a:latin typeface="Arial" charset="0"/>
              </a:rPr>
            </a:br>
            <a:r>
              <a:rPr kumimoji="0" lang="hu-HU" sz="2800" b="1" i="0" u="none" strike="noStrike" normalizeH="0" dirty="0" smtClean="0">
                <a:solidFill>
                  <a:schemeClr val="tx1"/>
                </a:solidFill>
                <a:latin typeface="Arial" charset="0"/>
              </a:rPr>
              <a:t>új kiszolgáló beléptetése a fürtbe</a:t>
            </a:r>
            <a:endParaRPr kumimoji="0" lang="hu-HU" sz="2800" b="1" i="0" u="none" strike="noStrike" cap="none" normalizeH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714356"/>
          </a:xfrm>
        </p:spPr>
        <p:txBody>
          <a:bodyPr>
            <a:normAutofit/>
          </a:bodyPr>
          <a:lstStyle/>
          <a:p>
            <a:r>
              <a:rPr lang="hu-HU" dirty="0" smtClean="0"/>
              <a:t>Eredmények: példa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4274" y="357166"/>
            <a:ext cx="8459787" cy="1618905"/>
          </a:xfrm>
        </p:spPr>
        <p:txBody>
          <a:bodyPr>
            <a:normAutofit fontScale="92500" lnSpcReduction="10000"/>
          </a:bodyPr>
          <a:lstStyle/>
          <a:p>
            <a:endParaRPr lang="hu-HU" dirty="0" smtClean="0"/>
          </a:p>
          <a:p>
            <a:r>
              <a:rPr lang="hu-HU" sz="3600" dirty="0" smtClean="0"/>
              <a:t>Hirtelen emelkedő terhelés mellett a szűk keresztmetszet azonosítása</a:t>
            </a:r>
            <a:endParaRPr lang="hu-HU" dirty="0" smtClean="0"/>
          </a:p>
        </p:txBody>
      </p:sp>
      <p:sp>
        <p:nvSpPr>
          <p:cNvPr id="8" name="Szövegdoboz 7"/>
          <p:cNvSpPr txBox="1"/>
          <p:nvPr/>
        </p:nvSpPr>
        <p:spPr>
          <a:xfrm>
            <a:off x="5983356" y="2474843"/>
            <a:ext cx="314009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piros: </a:t>
            </a:r>
          </a:p>
          <a:p>
            <a:r>
              <a:rPr lang="hu-HU" sz="2800" dirty="0" smtClean="0">
                <a:solidFill>
                  <a:srgbClr val="FF0000"/>
                </a:solidFill>
              </a:rPr>
              <a:t>áteresztőképesség</a:t>
            </a:r>
          </a:p>
          <a:p>
            <a:r>
              <a:rPr lang="hu-HU" sz="2800" dirty="0" smtClean="0">
                <a:solidFill>
                  <a:srgbClr val="FF0000"/>
                </a:solidFill>
              </a:rPr>
              <a:t>(művelet/s)</a:t>
            </a:r>
          </a:p>
          <a:p>
            <a:r>
              <a:rPr lang="hu-HU" sz="2800" dirty="0" smtClean="0">
                <a:solidFill>
                  <a:schemeClr val="accent5"/>
                </a:solidFill>
              </a:rPr>
              <a:t>kék:</a:t>
            </a:r>
          </a:p>
          <a:p>
            <a:r>
              <a:rPr lang="hu-HU" sz="2800" dirty="0" smtClean="0">
                <a:solidFill>
                  <a:schemeClr val="accent5"/>
                </a:solidFill>
              </a:rPr>
              <a:t>Adatbázis fürt </a:t>
            </a:r>
          </a:p>
          <a:p>
            <a:r>
              <a:rPr lang="hu-HU" sz="2800" dirty="0" smtClean="0">
                <a:solidFill>
                  <a:schemeClr val="accent5"/>
                </a:solidFill>
              </a:rPr>
              <a:t>vezérlő által küldött </a:t>
            </a:r>
          </a:p>
          <a:p>
            <a:r>
              <a:rPr lang="hu-HU" sz="2800" dirty="0" smtClean="0">
                <a:solidFill>
                  <a:schemeClr val="accent5"/>
                </a:solidFill>
              </a:rPr>
              <a:t>hálózati csomagok</a:t>
            </a:r>
          </a:p>
          <a:p>
            <a:r>
              <a:rPr lang="hu-HU" sz="2800" dirty="0" smtClean="0">
                <a:solidFill>
                  <a:schemeClr val="accent5"/>
                </a:solidFill>
              </a:rPr>
              <a:t>száma</a:t>
            </a:r>
          </a:p>
          <a:p>
            <a:r>
              <a:rPr lang="hu-HU" sz="2800" dirty="0" smtClean="0">
                <a:solidFill>
                  <a:schemeClr val="accent5"/>
                </a:solidFill>
              </a:rPr>
              <a:t>(csomag/s)</a:t>
            </a:r>
            <a:endParaRPr lang="hu-HU" sz="2800" dirty="0">
              <a:solidFill>
                <a:schemeClr val="accent5"/>
              </a:solidFill>
            </a:endParaRPr>
          </a:p>
        </p:txBody>
      </p:sp>
      <p:pic>
        <p:nvPicPr>
          <p:cNvPr id="169987" name="Picture 3"/>
          <p:cNvPicPr>
            <a:picLocks noChangeAspect="1" noChangeArrowheads="1"/>
          </p:cNvPicPr>
          <p:nvPr/>
        </p:nvPicPr>
        <p:blipFill>
          <a:blip r:embed="rId3" cstate="print"/>
          <a:srcRect l="12772" t="6884" r="7880" b="6522"/>
          <a:stretch>
            <a:fillRect/>
          </a:stretch>
        </p:blipFill>
        <p:spPr bwMode="auto">
          <a:xfrm>
            <a:off x="278295" y="1928802"/>
            <a:ext cx="5486400" cy="449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Lekerekített téglalap 8"/>
          <p:cNvSpPr/>
          <p:nvPr/>
        </p:nvSpPr>
        <p:spPr bwMode="auto">
          <a:xfrm>
            <a:off x="318052" y="928670"/>
            <a:ext cx="8527773" cy="87464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800" i="0" u="none" strike="noStrike" normalizeH="0" dirty="0" smtClean="0">
                <a:solidFill>
                  <a:srgbClr val="000000"/>
                </a:solidFill>
                <a:latin typeface="Arial" charset="0"/>
              </a:rPr>
              <a:t>Erős lineáris korreláció azonosítása, késleltetés azonosítása </a:t>
            </a:r>
            <a:endParaRPr kumimoji="0" lang="hu-HU" sz="2800" b="1" i="0" u="none" strike="noStrike" cap="none" normalizeH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" name="Téglalap 13"/>
          <p:cNvSpPr/>
          <p:nvPr/>
        </p:nvSpPr>
        <p:spPr bwMode="auto">
          <a:xfrm>
            <a:off x="3836504" y="1948712"/>
            <a:ext cx="45719" cy="4552122"/>
          </a:xfrm>
          <a:prstGeom prst="rect">
            <a:avLst/>
          </a:prstGeom>
          <a:solidFill>
            <a:srgbClr val="000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1" i="0" u="none" strike="noStrike" cap="none" normalizeH="0" baseline="-2500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5" name="Téglalap 14"/>
          <p:cNvSpPr/>
          <p:nvPr/>
        </p:nvSpPr>
        <p:spPr bwMode="auto">
          <a:xfrm>
            <a:off x="4078355" y="1928802"/>
            <a:ext cx="45719" cy="4552122"/>
          </a:xfrm>
          <a:prstGeom prst="rect">
            <a:avLst/>
          </a:prstGeom>
          <a:solidFill>
            <a:srgbClr val="000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1" i="0" u="none" strike="noStrike" cap="none" normalizeH="0" baseline="-2500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6" name="Téglalap 15"/>
          <p:cNvSpPr/>
          <p:nvPr/>
        </p:nvSpPr>
        <p:spPr bwMode="auto">
          <a:xfrm>
            <a:off x="3458816" y="3796748"/>
            <a:ext cx="1033670" cy="45719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1" i="0" u="none" strike="noStrike" cap="none" normalizeH="0" baseline="-2500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7" name="Jobbra nyíl 16"/>
          <p:cNvSpPr/>
          <p:nvPr/>
        </p:nvSpPr>
        <p:spPr bwMode="auto">
          <a:xfrm>
            <a:off x="3299791" y="3627782"/>
            <a:ext cx="516835" cy="397565"/>
          </a:xfrm>
          <a:prstGeom prst="rightArrow">
            <a:avLst>
              <a:gd name="adj1" fmla="val 30000"/>
              <a:gd name="adj2" fmla="val 50000"/>
            </a:avLst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1" i="0" u="none" strike="noStrike" cap="none" normalizeH="0" baseline="-2500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8" name="Jobbra nyíl 17"/>
          <p:cNvSpPr/>
          <p:nvPr/>
        </p:nvSpPr>
        <p:spPr bwMode="auto">
          <a:xfrm rot="10800000">
            <a:off x="4118113" y="3621157"/>
            <a:ext cx="516835" cy="397565"/>
          </a:xfrm>
          <a:prstGeom prst="rightArrow">
            <a:avLst>
              <a:gd name="adj1" fmla="val 30000"/>
              <a:gd name="adj2" fmla="val 50000"/>
            </a:avLst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1" i="0" u="none" strike="noStrike" cap="none" normalizeH="0" baseline="-2500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714356"/>
          </a:xfrm>
        </p:spPr>
        <p:txBody>
          <a:bodyPr>
            <a:normAutofit/>
          </a:bodyPr>
          <a:lstStyle/>
          <a:p>
            <a:r>
              <a:rPr lang="hu-HU" dirty="0" smtClean="0"/>
              <a:t>Eredmények: példa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4274" y="285728"/>
            <a:ext cx="8459787" cy="1618905"/>
          </a:xfrm>
        </p:spPr>
        <p:txBody>
          <a:bodyPr>
            <a:normAutofit fontScale="92500" lnSpcReduction="10000"/>
          </a:bodyPr>
          <a:lstStyle/>
          <a:p>
            <a:endParaRPr lang="hu-HU" dirty="0" smtClean="0"/>
          </a:p>
          <a:p>
            <a:r>
              <a:rPr lang="hu-HU" sz="3600" dirty="0" smtClean="0"/>
              <a:t>Hirtelen emelkedő terhelés mellett a szűk keresztmetszet azonosítása</a:t>
            </a:r>
            <a:endParaRPr lang="hu-HU" dirty="0" smtClean="0"/>
          </a:p>
        </p:txBody>
      </p:sp>
      <p:sp>
        <p:nvSpPr>
          <p:cNvPr id="8" name="Szövegdoboz 7"/>
          <p:cNvSpPr txBox="1"/>
          <p:nvPr/>
        </p:nvSpPr>
        <p:spPr>
          <a:xfrm>
            <a:off x="5983356" y="2474843"/>
            <a:ext cx="2855590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piros: </a:t>
            </a:r>
          </a:p>
          <a:p>
            <a:r>
              <a:rPr lang="hu-HU" sz="2800" dirty="0" smtClean="0">
                <a:solidFill>
                  <a:srgbClr val="FF0000"/>
                </a:solidFill>
              </a:rPr>
              <a:t>áteresztőképesség</a:t>
            </a:r>
          </a:p>
          <a:p>
            <a:r>
              <a:rPr lang="hu-HU" sz="2800" dirty="0" smtClean="0">
                <a:solidFill>
                  <a:srgbClr val="FF0000"/>
                </a:solidFill>
              </a:rPr>
              <a:t>(művelet/s)</a:t>
            </a:r>
          </a:p>
          <a:p>
            <a:r>
              <a:rPr lang="hu-HU" sz="2800" dirty="0" smtClean="0">
                <a:solidFill>
                  <a:schemeClr val="accent5"/>
                </a:solidFill>
              </a:rPr>
              <a:t>kék:</a:t>
            </a:r>
          </a:p>
          <a:p>
            <a:r>
              <a:rPr lang="hu-HU" sz="2800" dirty="0" err="1" smtClean="0">
                <a:solidFill>
                  <a:schemeClr val="accent5"/>
                </a:solidFill>
              </a:rPr>
              <a:t>Apache</a:t>
            </a:r>
            <a:r>
              <a:rPr lang="hu-HU" sz="2800" dirty="0" smtClean="0">
                <a:solidFill>
                  <a:schemeClr val="accent5"/>
                </a:solidFill>
              </a:rPr>
              <a:t> szerver</a:t>
            </a:r>
          </a:p>
          <a:p>
            <a:r>
              <a:rPr lang="hu-HU" sz="2800" dirty="0" smtClean="0">
                <a:solidFill>
                  <a:schemeClr val="accent5"/>
                </a:solidFill>
              </a:rPr>
              <a:t>teljes CPU </a:t>
            </a:r>
          </a:p>
          <a:p>
            <a:r>
              <a:rPr lang="hu-HU" sz="2800" dirty="0" smtClean="0">
                <a:solidFill>
                  <a:schemeClr val="accent5"/>
                </a:solidFill>
              </a:rPr>
              <a:t>kihasználtsága</a:t>
            </a:r>
          </a:p>
          <a:p>
            <a:r>
              <a:rPr lang="hu-HU" sz="2800" dirty="0" smtClean="0">
                <a:solidFill>
                  <a:schemeClr val="accent5"/>
                </a:solidFill>
              </a:rPr>
              <a:t>(%)</a:t>
            </a:r>
            <a:endParaRPr lang="hu-HU" sz="2800" dirty="0">
              <a:solidFill>
                <a:schemeClr val="accent5"/>
              </a:solidFill>
            </a:endParaRPr>
          </a:p>
        </p:txBody>
      </p:sp>
      <p:pic>
        <p:nvPicPr>
          <p:cNvPr id="172035" name="Picture 3"/>
          <p:cNvPicPr>
            <a:picLocks noChangeAspect="1" noChangeArrowheads="1"/>
          </p:cNvPicPr>
          <p:nvPr/>
        </p:nvPicPr>
        <p:blipFill>
          <a:blip r:embed="rId3" cstate="print"/>
          <a:srcRect l="12500" t="6341" r="7880" b="7065"/>
          <a:stretch>
            <a:fillRect/>
          </a:stretch>
        </p:blipFill>
        <p:spPr bwMode="auto">
          <a:xfrm>
            <a:off x="258417" y="1840638"/>
            <a:ext cx="5625548" cy="4588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Lekerekített téglalap 8"/>
          <p:cNvSpPr/>
          <p:nvPr/>
        </p:nvSpPr>
        <p:spPr bwMode="auto">
          <a:xfrm>
            <a:off x="318052" y="857232"/>
            <a:ext cx="8527773" cy="87464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800" i="0" u="none" strike="noStrike" normalizeH="0" dirty="0" err="1" smtClean="0">
                <a:solidFill>
                  <a:srgbClr val="000000"/>
                </a:solidFill>
                <a:latin typeface="Arial" charset="0"/>
              </a:rPr>
              <a:t>Szaturáció</a:t>
            </a:r>
            <a:r>
              <a:rPr kumimoji="0" lang="hu-HU" sz="2800" i="0" u="none" strike="noStrike" normalizeH="0" dirty="0" smtClean="0">
                <a:solidFill>
                  <a:srgbClr val="000000"/>
                </a:solidFill>
                <a:latin typeface="Arial" charset="0"/>
              </a:rPr>
              <a:t> veszélye: észre kell venni a trendet és proaktív módon beavatkozni</a:t>
            </a:r>
            <a:endParaRPr kumimoji="0" lang="hu-HU" sz="2800" b="1" i="0" u="none" strike="noStrike" cap="none" normalizeH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172036" name="Picture 4"/>
          <p:cNvPicPr>
            <a:picLocks noChangeAspect="1" noChangeArrowheads="1"/>
          </p:cNvPicPr>
          <p:nvPr/>
        </p:nvPicPr>
        <p:blipFill>
          <a:blip r:embed="rId4" cstate="print"/>
          <a:srcRect l="12500" t="6159" r="7880" b="7247"/>
          <a:stretch>
            <a:fillRect/>
          </a:stretch>
        </p:blipFill>
        <p:spPr bwMode="auto">
          <a:xfrm>
            <a:off x="268361" y="1785926"/>
            <a:ext cx="5615610" cy="463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zövegdoboz 9"/>
          <p:cNvSpPr txBox="1"/>
          <p:nvPr/>
        </p:nvSpPr>
        <p:spPr>
          <a:xfrm>
            <a:off x="6026426" y="5847521"/>
            <a:ext cx="1864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solidFill>
                  <a:srgbClr val="00FF00"/>
                </a:solidFill>
              </a:rPr>
              <a:t>zöld: trend</a:t>
            </a:r>
            <a:endParaRPr lang="hu-HU" sz="28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72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Statikus architektúrák</a:t>
            </a:r>
            <a:endParaRPr lang="hu-HU" dirty="0"/>
          </a:p>
        </p:txBody>
      </p:sp>
      <p:pic>
        <p:nvPicPr>
          <p:cNvPr id="4098" name="Picture 2" descr="C:\Users\ikocsis\AppData\Local\Microsoft\Windows\Temporary Internet Files\Content.IE5\HM16APFX\MPj0402755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6150" y="1593470"/>
            <a:ext cx="3353568" cy="4192984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428868"/>
            <a:ext cx="33337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Lekerekített téglalap feliratnak 5"/>
          <p:cNvSpPr/>
          <p:nvPr/>
        </p:nvSpPr>
        <p:spPr>
          <a:xfrm>
            <a:off x="500034" y="1285860"/>
            <a:ext cx="1500198" cy="736612"/>
          </a:xfrm>
          <a:prstGeom prst="wedgeRoundRectCallout">
            <a:avLst>
              <a:gd name="adj1" fmla="val -45069"/>
              <a:gd name="adj2" fmla="val 135402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/>
              <a:t>CentOS</a:t>
            </a:r>
            <a:endParaRPr lang="hu-HU" sz="2400" dirty="0" smtClean="0"/>
          </a:p>
        </p:txBody>
      </p:sp>
      <p:sp>
        <p:nvSpPr>
          <p:cNvPr id="7" name="Lekerekített téglalap feliratnak 6"/>
          <p:cNvSpPr/>
          <p:nvPr/>
        </p:nvSpPr>
        <p:spPr>
          <a:xfrm>
            <a:off x="2571736" y="1692256"/>
            <a:ext cx="1500198" cy="736612"/>
          </a:xfrm>
          <a:prstGeom prst="wedgeRoundRectCallout">
            <a:avLst>
              <a:gd name="adj1" fmla="val -52053"/>
              <a:gd name="adj2" fmla="val 194884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/>
              <a:t>Apache</a:t>
            </a:r>
            <a:endParaRPr lang="hu-HU" sz="2400" dirty="0" smtClean="0"/>
          </a:p>
        </p:txBody>
      </p:sp>
      <p:sp>
        <p:nvSpPr>
          <p:cNvPr id="8" name="Lekerekített téglalap feliratnak 7"/>
          <p:cNvSpPr/>
          <p:nvPr/>
        </p:nvSpPr>
        <p:spPr>
          <a:xfrm>
            <a:off x="500034" y="5072074"/>
            <a:ext cx="1500198" cy="736612"/>
          </a:xfrm>
          <a:prstGeom prst="wedgeRoundRectCallout">
            <a:avLst>
              <a:gd name="adj1" fmla="val -38085"/>
              <a:gd name="adj2" fmla="val -239592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/>
              <a:t>Tomcat</a:t>
            </a:r>
            <a:endParaRPr lang="hu-HU" sz="2400" dirty="0" smtClean="0"/>
          </a:p>
        </p:txBody>
      </p:sp>
      <p:sp>
        <p:nvSpPr>
          <p:cNvPr id="9" name="Lekerekített téglalap feliratnak 8"/>
          <p:cNvSpPr/>
          <p:nvPr/>
        </p:nvSpPr>
        <p:spPr>
          <a:xfrm>
            <a:off x="2428860" y="5072074"/>
            <a:ext cx="1500198" cy="736612"/>
          </a:xfrm>
          <a:prstGeom prst="wedgeRoundRectCallout">
            <a:avLst>
              <a:gd name="adj1" fmla="val -35545"/>
              <a:gd name="adj2" fmla="val -193041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DB2</a:t>
            </a:r>
          </a:p>
        </p:txBody>
      </p:sp>
      <p:sp>
        <p:nvSpPr>
          <p:cNvPr id="10" name="Lekerekített téglalap feliratnak 9"/>
          <p:cNvSpPr/>
          <p:nvPr/>
        </p:nvSpPr>
        <p:spPr>
          <a:xfrm>
            <a:off x="1428728" y="5643578"/>
            <a:ext cx="1500198" cy="736612"/>
          </a:xfrm>
          <a:prstGeom prst="wedgeRoundRectCallout">
            <a:avLst>
              <a:gd name="adj1" fmla="val -15863"/>
              <a:gd name="adj2" fmla="val -328815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HW elemek</a:t>
            </a:r>
          </a:p>
        </p:txBody>
      </p:sp>
      <p:sp>
        <p:nvSpPr>
          <p:cNvPr id="11" name="Jobbra nyíl 10"/>
          <p:cNvSpPr/>
          <p:nvPr/>
        </p:nvSpPr>
        <p:spPr>
          <a:xfrm>
            <a:off x="3857620" y="3214686"/>
            <a:ext cx="1500198" cy="841822"/>
          </a:xfrm>
          <a:prstGeom prst="right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2" name="Lekerekített téglalap feliratnak 11"/>
          <p:cNvSpPr/>
          <p:nvPr/>
        </p:nvSpPr>
        <p:spPr>
          <a:xfrm>
            <a:off x="5572132" y="857232"/>
            <a:ext cx="2143140" cy="736612"/>
          </a:xfrm>
          <a:prstGeom prst="wedgeRoundRectCallout">
            <a:avLst>
              <a:gd name="adj1" fmla="val 12899"/>
              <a:gd name="adj2" fmla="val 112127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A Rendszer</a:t>
            </a:r>
          </a:p>
        </p:txBody>
      </p:sp>
      <p:sp>
        <p:nvSpPr>
          <p:cNvPr id="13" name="Lekerekített téglalap 12"/>
          <p:cNvSpPr/>
          <p:nvPr/>
        </p:nvSpPr>
        <p:spPr>
          <a:xfrm>
            <a:off x="4214810" y="5429264"/>
            <a:ext cx="4786346" cy="128588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Ha egyszer végre áll csak akkor nyúlunk hozzá, ha tényleg kell</a:t>
            </a:r>
          </a:p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(akkor is megfontoltan)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Modellvezérelt…</a:t>
            </a:r>
            <a:endParaRPr lang="hu-HU" dirty="0"/>
          </a:p>
        </p:txBody>
      </p:sp>
      <p:sp>
        <p:nvSpPr>
          <p:cNvPr id="5" name="Folyamatábra: Mágneslemez 4"/>
          <p:cNvSpPr/>
          <p:nvPr/>
        </p:nvSpPr>
        <p:spPr>
          <a:xfrm>
            <a:off x="3929058" y="1714488"/>
            <a:ext cx="857256" cy="857256"/>
          </a:xfrm>
          <a:prstGeom prst="flowChartMagneticDisk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CMDB</a:t>
            </a:r>
          </a:p>
        </p:txBody>
      </p:sp>
      <p:grpSp>
        <p:nvGrpSpPr>
          <p:cNvPr id="3" name="Csoportba foglalás 5"/>
          <p:cNvGrpSpPr/>
          <p:nvPr/>
        </p:nvGrpSpPr>
        <p:grpSpPr>
          <a:xfrm>
            <a:off x="1000100" y="2214554"/>
            <a:ext cx="285752" cy="571504"/>
            <a:chOff x="6429388" y="3929066"/>
            <a:chExt cx="714380" cy="1428760"/>
          </a:xfrm>
        </p:grpSpPr>
        <p:sp>
          <p:nvSpPr>
            <p:cNvPr id="7" name="Lekerekített téglalap 6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8" name="Téglalap 7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9" name="Téglalap 8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0" name="Téglalap 9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Csoportba foglalás 10"/>
          <p:cNvGrpSpPr/>
          <p:nvPr/>
        </p:nvGrpSpPr>
        <p:grpSpPr>
          <a:xfrm>
            <a:off x="1500166" y="2285992"/>
            <a:ext cx="285752" cy="571504"/>
            <a:chOff x="6429388" y="3929066"/>
            <a:chExt cx="714380" cy="1428760"/>
          </a:xfrm>
        </p:grpSpPr>
        <p:sp>
          <p:nvSpPr>
            <p:cNvPr id="12" name="Lekerekített téglalap 11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3" name="Téglalap 12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4" name="Téglalap 13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5" name="Téglalap 14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Csoportba foglalás 15"/>
          <p:cNvGrpSpPr/>
          <p:nvPr/>
        </p:nvGrpSpPr>
        <p:grpSpPr>
          <a:xfrm>
            <a:off x="1285852" y="1643050"/>
            <a:ext cx="285752" cy="571504"/>
            <a:chOff x="6429388" y="3929066"/>
            <a:chExt cx="714380" cy="1428760"/>
          </a:xfrm>
        </p:grpSpPr>
        <p:sp>
          <p:nvSpPr>
            <p:cNvPr id="17" name="Lekerekített téglalap 16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8" name="Téglalap 17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9" name="Téglalap 18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0" name="Téglalap 19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21" name="Szövegdoboz 20"/>
          <p:cNvSpPr txBox="1"/>
          <p:nvPr/>
        </p:nvSpPr>
        <p:spPr>
          <a:xfrm>
            <a:off x="928662" y="3000372"/>
            <a:ext cx="1134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Valóság</a:t>
            </a:r>
            <a:endParaRPr lang="hu-HU" sz="2400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2928926" y="3000372"/>
            <a:ext cx="28451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 smtClean="0"/>
              <a:t>Mérnöki/üzemeltetői</a:t>
            </a:r>
            <a:br>
              <a:rPr lang="hu-HU" sz="2400" dirty="0" smtClean="0"/>
            </a:br>
            <a:r>
              <a:rPr lang="hu-HU" sz="2400" dirty="0" smtClean="0"/>
              <a:t>modell</a:t>
            </a:r>
            <a:endParaRPr lang="hu-HU" sz="2400" dirty="0"/>
          </a:p>
        </p:txBody>
      </p:sp>
      <p:sp>
        <p:nvSpPr>
          <p:cNvPr id="23" name="Lekerekített téglalap 22"/>
          <p:cNvSpPr/>
          <p:nvPr/>
        </p:nvSpPr>
        <p:spPr>
          <a:xfrm>
            <a:off x="6858016" y="2357430"/>
            <a:ext cx="357190" cy="21431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4" name="Lekerekített téglalap 23"/>
          <p:cNvSpPr/>
          <p:nvPr/>
        </p:nvSpPr>
        <p:spPr>
          <a:xfrm>
            <a:off x="7572396" y="2357430"/>
            <a:ext cx="357190" cy="21431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5" name="Lekerekített téglalap 24"/>
          <p:cNvSpPr/>
          <p:nvPr/>
        </p:nvSpPr>
        <p:spPr>
          <a:xfrm>
            <a:off x="7072330" y="1643050"/>
            <a:ext cx="357190" cy="21431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>
            <a:stCxn id="23" idx="0"/>
            <a:endCxn id="25" idx="2"/>
          </p:cNvCxnSpPr>
          <p:nvPr/>
        </p:nvCxnSpPr>
        <p:spPr>
          <a:xfrm rot="5400000" flipH="1" flipV="1">
            <a:off x="6893735" y="2000240"/>
            <a:ext cx="500066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7" name="Alak 26"/>
          <p:cNvCxnSpPr>
            <a:stCxn id="24" idx="0"/>
            <a:endCxn id="25" idx="3"/>
          </p:cNvCxnSpPr>
          <p:nvPr/>
        </p:nvCxnSpPr>
        <p:spPr>
          <a:xfrm rot="16200000" flipV="1">
            <a:off x="7286645" y="1893083"/>
            <a:ext cx="607223" cy="321471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1" name="Szögletes összekötő 30"/>
          <p:cNvCxnSpPr>
            <a:stCxn id="23" idx="2"/>
            <a:endCxn id="24" idx="2"/>
          </p:cNvCxnSpPr>
          <p:nvPr/>
        </p:nvCxnSpPr>
        <p:spPr>
          <a:xfrm rot="16200000" flipH="1">
            <a:off x="7393801" y="2214554"/>
            <a:ext cx="1588" cy="714380"/>
          </a:xfrm>
          <a:prstGeom prst="bentConnector3">
            <a:avLst>
              <a:gd name="adj1" fmla="val 14395466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2" name="Jobbra nyíl 31"/>
          <p:cNvSpPr/>
          <p:nvPr/>
        </p:nvSpPr>
        <p:spPr>
          <a:xfrm>
            <a:off x="2357422" y="1928802"/>
            <a:ext cx="1285884" cy="428628"/>
          </a:xfrm>
          <a:prstGeom prst="right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3" name="Szövegdoboz 32"/>
          <p:cNvSpPr txBox="1"/>
          <p:nvPr/>
        </p:nvSpPr>
        <p:spPr>
          <a:xfrm>
            <a:off x="2357422" y="1214422"/>
            <a:ext cx="1163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/>
              <a:t>Felderítés,</a:t>
            </a:r>
            <a:br>
              <a:rPr lang="hu-HU" dirty="0" smtClean="0"/>
            </a:br>
            <a:r>
              <a:rPr lang="hu-HU" dirty="0" smtClean="0"/>
              <a:t>követés</a:t>
            </a:r>
            <a:endParaRPr lang="hu-HU" dirty="0"/>
          </a:p>
        </p:txBody>
      </p:sp>
      <p:sp>
        <p:nvSpPr>
          <p:cNvPr id="34" name="Jobbra nyíl 33"/>
          <p:cNvSpPr/>
          <p:nvPr/>
        </p:nvSpPr>
        <p:spPr>
          <a:xfrm>
            <a:off x="5143504" y="1714488"/>
            <a:ext cx="1285884" cy="428628"/>
          </a:xfrm>
          <a:prstGeom prst="right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5" name="Szövegdoboz 34"/>
          <p:cNvSpPr txBox="1"/>
          <p:nvPr/>
        </p:nvSpPr>
        <p:spPr>
          <a:xfrm>
            <a:off x="5072066" y="1000108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/>
              <a:t>Modell</a:t>
            </a:r>
          </a:p>
          <a:p>
            <a:pPr algn="ctr"/>
            <a:r>
              <a:rPr lang="hu-HU" dirty="0" smtClean="0"/>
              <a:t>transzformáció</a:t>
            </a:r>
            <a:endParaRPr lang="hu-HU" dirty="0"/>
          </a:p>
        </p:txBody>
      </p:sp>
      <p:sp>
        <p:nvSpPr>
          <p:cNvPr id="36" name="Jobbra nyíl 35"/>
          <p:cNvSpPr/>
          <p:nvPr/>
        </p:nvSpPr>
        <p:spPr>
          <a:xfrm flipH="1">
            <a:off x="5143504" y="2285992"/>
            <a:ext cx="1285884" cy="428628"/>
          </a:xfrm>
          <a:prstGeom prst="right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7" name="Szövegdoboz 36"/>
          <p:cNvSpPr txBox="1"/>
          <p:nvPr/>
        </p:nvSpPr>
        <p:spPr>
          <a:xfrm>
            <a:off x="6286512" y="3000372"/>
            <a:ext cx="20970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 smtClean="0"/>
              <a:t>Matematikai,</a:t>
            </a:r>
            <a:br>
              <a:rPr lang="hu-HU" sz="2400" dirty="0" smtClean="0"/>
            </a:br>
            <a:r>
              <a:rPr lang="hu-HU" sz="2400" dirty="0" smtClean="0"/>
              <a:t>analízis modell</a:t>
            </a:r>
            <a:endParaRPr lang="hu-HU" sz="2400" dirty="0"/>
          </a:p>
        </p:txBody>
      </p:sp>
      <p:sp>
        <p:nvSpPr>
          <p:cNvPr id="38" name="Lekerekített téglalap feliratnak 37"/>
          <p:cNvSpPr/>
          <p:nvPr/>
        </p:nvSpPr>
        <p:spPr>
          <a:xfrm>
            <a:off x="571472" y="4143380"/>
            <a:ext cx="3357586" cy="1714512"/>
          </a:xfrm>
          <a:prstGeom prst="wedgeRoundRectCallout">
            <a:avLst>
              <a:gd name="adj1" fmla="val 46399"/>
              <a:gd name="adj2" fmla="val -81855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Mi idáig főleg ilyenekkel találkoztunk.</a:t>
            </a:r>
          </a:p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A valóságot viszonylag konkrétan ábrázolja.</a:t>
            </a:r>
          </a:p>
        </p:txBody>
      </p:sp>
      <p:sp>
        <p:nvSpPr>
          <p:cNvPr id="39" name="Lekerekített téglalap feliratnak 38"/>
          <p:cNvSpPr/>
          <p:nvPr/>
        </p:nvSpPr>
        <p:spPr>
          <a:xfrm>
            <a:off x="4357686" y="4214818"/>
            <a:ext cx="4286280" cy="2214578"/>
          </a:xfrm>
          <a:prstGeom prst="wedgeRoundRectCallout">
            <a:avLst>
              <a:gd name="adj1" fmla="val 22609"/>
              <a:gd name="adj2" fmla="val -68681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Valamilyen vizsgálat elvégzéséhez használt matematikai reprezentáció. Általában absztrakt.</a:t>
            </a:r>
          </a:p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Pl. gráf, hálózati elérhetőségi vizsgálathoz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/>
      <p:bldP spid="23" grpId="0" animBg="1"/>
      <p:bldP spid="24" grpId="0" animBg="1"/>
      <p:bldP spid="25" grpId="0" animBg="1"/>
      <p:bldP spid="32" grpId="0" animBg="1"/>
      <p:bldP spid="33" grpId="0"/>
      <p:bldP spid="34" grpId="0" animBg="1"/>
      <p:bldP spid="35" grpId="0"/>
      <p:bldP spid="36" grpId="0" animBg="1"/>
      <p:bldP spid="37" grpId="0"/>
      <p:bldP spid="38" grpId="0" animBg="1"/>
      <p:bldP spid="3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Dinamikus architektúrák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Fő ösztönző faktor: </a:t>
            </a:r>
            <a:r>
              <a:rPr lang="hu-HU" dirty="0" err="1" smtClean="0"/>
              <a:t>erőforráshatékonyság</a:t>
            </a:r>
            <a:endParaRPr lang="hu-HU" dirty="0" smtClean="0"/>
          </a:p>
          <a:p>
            <a:pPr lvl="1"/>
            <a:r>
              <a:rPr lang="hu-HU" dirty="0" smtClean="0"/>
              <a:t>Kapacitástervezés: szolgáltatásonként „</a:t>
            </a:r>
            <a:r>
              <a:rPr lang="hu-HU" dirty="0" err="1" smtClean="0"/>
              <a:t>worst</a:t>
            </a:r>
            <a:r>
              <a:rPr lang="hu-HU" dirty="0" smtClean="0"/>
              <a:t> </a:t>
            </a:r>
            <a:r>
              <a:rPr lang="hu-HU" dirty="0" err="1" smtClean="0"/>
              <a:t>case</a:t>
            </a:r>
            <a:r>
              <a:rPr lang="hu-HU" dirty="0" smtClean="0"/>
              <a:t>”?</a:t>
            </a:r>
          </a:p>
          <a:p>
            <a:pPr lvl="1"/>
            <a:r>
              <a:rPr lang="hu-HU" dirty="0" smtClean="0"/>
              <a:t>Hibatűrés: szolgáltatásonként dedikált redundancia?</a:t>
            </a:r>
          </a:p>
          <a:p>
            <a:pPr lvl="1"/>
            <a:r>
              <a:rPr lang="hu-HU" dirty="0" smtClean="0"/>
              <a:t>Energiagazdálkodás?</a:t>
            </a:r>
          </a:p>
          <a:p>
            <a:pPr lvl="2"/>
            <a:r>
              <a:rPr lang="hu-HU" dirty="0" smtClean="0"/>
              <a:t>Hűtés!</a:t>
            </a:r>
          </a:p>
          <a:p>
            <a:pPr lvl="2"/>
            <a:endParaRPr lang="hu-HU" dirty="0" smtClean="0"/>
          </a:p>
          <a:p>
            <a:r>
              <a:rPr lang="hu-HU" dirty="0" smtClean="0"/>
              <a:t>Különböző helyzetekben különböző </a:t>
            </a:r>
            <a:r>
              <a:rPr lang="hu-HU" i="1" dirty="0" smtClean="0"/>
              <a:t>konfigurációk</a:t>
            </a:r>
            <a:r>
              <a:rPr lang="hu-HU" dirty="0" smtClean="0"/>
              <a:t> optimálisak. Példák:</a:t>
            </a:r>
          </a:p>
          <a:p>
            <a:pPr lvl="1"/>
            <a:r>
              <a:rPr lang="hu-HU" dirty="0" smtClean="0"/>
              <a:t>Virtuális gépek erőforrás-allokációja</a:t>
            </a:r>
          </a:p>
          <a:p>
            <a:pPr lvl="1"/>
            <a:r>
              <a:rPr lang="hu-HU" dirty="0" smtClean="0"/>
              <a:t>Gépek megosztása fürtök között</a:t>
            </a:r>
          </a:p>
          <a:p>
            <a:pPr lvl="1"/>
            <a:r>
              <a:rPr lang="hu-HU" dirty="0" smtClean="0"/>
              <a:t>„</a:t>
            </a:r>
            <a:r>
              <a:rPr lang="hu-HU" dirty="0" err="1" smtClean="0"/>
              <a:t>utility</a:t>
            </a:r>
            <a:r>
              <a:rPr lang="hu-HU" dirty="0" smtClean="0"/>
              <a:t> </a:t>
            </a:r>
            <a:r>
              <a:rPr lang="hu-HU" dirty="0" err="1" smtClean="0"/>
              <a:t>computing</a:t>
            </a:r>
            <a:r>
              <a:rPr lang="hu-HU" dirty="0" smtClean="0"/>
              <a:t>” szolgáltatások bevonása</a:t>
            </a:r>
          </a:p>
          <a:p>
            <a:pPr lvl="1"/>
            <a:r>
              <a:rPr lang="hu-HU" dirty="0" smtClean="0"/>
              <a:t>…</a:t>
            </a:r>
          </a:p>
          <a:p>
            <a:pPr lvl="1"/>
            <a:endParaRPr lang="hu-HU" dirty="0" smtClean="0"/>
          </a:p>
        </p:txBody>
      </p:sp>
      <p:sp>
        <p:nvSpPr>
          <p:cNvPr id="5" name="Lekerekített téglalap 4"/>
          <p:cNvSpPr/>
          <p:nvPr/>
        </p:nvSpPr>
        <p:spPr>
          <a:xfrm>
            <a:off x="1714480" y="5643578"/>
            <a:ext cx="7358114" cy="1143008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AutoNum type="arabicPeriod"/>
            </a:pPr>
            <a:r>
              <a:rPr lang="hu-HU" sz="2400" dirty="0" smtClean="0">
                <a:solidFill>
                  <a:schemeClr val="bg1"/>
                </a:solidFill>
              </a:rPr>
              <a:t>Strukturális konfiguráció – de mi az a „struktúra”?</a:t>
            </a:r>
          </a:p>
          <a:p>
            <a:pPr marL="457200" indent="-457200" algn="ctr">
              <a:buAutoNum type="arabicPeriod"/>
            </a:pPr>
            <a:r>
              <a:rPr lang="hu-HU" sz="2400" dirty="0" smtClean="0">
                <a:solidFill>
                  <a:schemeClr val="bg1"/>
                </a:solidFill>
              </a:rPr>
              <a:t>Parametrikus konfiguráció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Számítási fürtök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A feladat szétosztása a feldolgozás szervezése, ütemezése kulcsfontosságú</a:t>
            </a:r>
          </a:p>
          <a:p>
            <a:pPr lvl="1"/>
            <a:r>
              <a:rPr lang="hu-HU" dirty="0" smtClean="0"/>
              <a:t>Saját megoldás fejlesztése</a:t>
            </a:r>
          </a:p>
          <a:p>
            <a:pPr lvl="1"/>
            <a:r>
              <a:rPr lang="hu-HU" dirty="0" smtClean="0"/>
              <a:t>Valamilyen kész keretrendszer használata</a:t>
            </a:r>
          </a:p>
          <a:p>
            <a:pPr lvl="1"/>
            <a:endParaRPr lang="hu-HU" dirty="0" smtClean="0"/>
          </a:p>
          <a:p>
            <a:r>
              <a:rPr lang="hu-HU" dirty="0" err="1" smtClean="0"/>
              <a:t>Map-Reduce</a:t>
            </a:r>
            <a:r>
              <a:rPr lang="hu-HU" dirty="0" smtClean="0"/>
              <a:t> (</a:t>
            </a:r>
            <a:r>
              <a:rPr lang="hu-HU" dirty="0" err="1" smtClean="0"/>
              <a:t>Google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Feladat felírása funkcionális adatfolyam lépésekkel</a:t>
            </a:r>
          </a:p>
          <a:p>
            <a:pPr lvl="1"/>
            <a:r>
              <a:rPr lang="hu-HU" dirty="0" smtClean="0"/>
              <a:t>Keretrendszer ütemezője allokálja a feldolgozási lépéseket végrehajtóelemekhez</a:t>
            </a:r>
          </a:p>
          <a:p>
            <a:r>
              <a:rPr lang="hu-HU" dirty="0" err="1" smtClean="0"/>
              <a:t>Object</a:t>
            </a:r>
            <a:r>
              <a:rPr lang="hu-HU" dirty="0" smtClean="0"/>
              <a:t> cache rendszerek</a:t>
            </a:r>
          </a:p>
          <a:p>
            <a:pPr lvl="1"/>
            <a:r>
              <a:rPr lang="hu-HU" dirty="0" smtClean="0"/>
              <a:t>Pl. </a:t>
            </a:r>
            <a:r>
              <a:rPr lang="hu-HU" dirty="0" err="1" smtClean="0"/>
              <a:t>Terracotta</a:t>
            </a:r>
            <a:r>
              <a:rPr lang="hu-HU" dirty="0" smtClean="0"/>
              <a:t>, </a:t>
            </a:r>
          </a:p>
          <a:p>
            <a:pPr lvl="1"/>
            <a:r>
              <a:rPr lang="hu-HU" dirty="0" smtClean="0"/>
              <a:t>Java szálak transzparens szétosztása külön gépen futó </a:t>
            </a:r>
            <a:br>
              <a:rPr lang="hu-HU" dirty="0" smtClean="0"/>
            </a:br>
            <a:r>
              <a:rPr lang="hu-HU" dirty="0" err="1" smtClean="0"/>
              <a:t>JVM-ek</a:t>
            </a:r>
            <a:r>
              <a:rPr lang="hu-HU" dirty="0" smtClean="0"/>
              <a:t> között</a:t>
            </a:r>
          </a:p>
          <a:p>
            <a:pPr lvl="1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Dinamikus architektúrák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szükséges technológiák megvannak</a:t>
            </a:r>
          </a:p>
          <a:p>
            <a:pPr lvl="1"/>
            <a:r>
              <a:rPr lang="hu-HU" dirty="0" err="1" smtClean="0"/>
              <a:t>Virtualizáció</a:t>
            </a:r>
            <a:r>
              <a:rPr lang="hu-HU" dirty="0" smtClean="0"/>
              <a:t> (számítási kapacitás, tárhely, hálózat)</a:t>
            </a:r>
          </a:p>
          <a:p>
            <a:pPr lvl="1"/>
            <a:r>
              <a:rPr lang="hu-HU" dirty="0" smtClean="0"/>
              <a:t>Nagysebességű hálózatok</a:t>
            </a:r>
          </a:p>
          <a:p>
            <a:pPr lvl="1"/>
            <a:r>
              <a:rPr lang="hu-HU" dirty="0" smtClean="0"/>
              <a:t>„</a:t>
            </a:r>
            <a:r>
              <a:rPr lang="hu-HU" dirty="0" err="1" smtClean="0"/>
              <a:t>utility</a:t>
            </a:r>
            <a:r>
              <a:rPr lang="hu-HU" dirty="0" smtClean="0"/>
              <a:t> </a:t>
            </a:r>
            <a:r>
              <a:rPr lang="hu-HU" dirty="0" err="1" smtClean="0"/>
              <a:t>computing</a:t>
            </a:r>
            <a:r>
              <a:rPr lang="hu-HU" dirty="0" smtClean="0"/>
              <a:t>”</a:t>
            </a:r>
          </a:p>
          <a:p>
            <a:pPr lvl="1"/>
            <a:r>
              <a:rPr lang="hu-HU" dirty="0" smtClean="0"/>
              <a:t>Menet közben átkonfigurálható terhelésmegosztó fürtök</a:t>
            </a:r>
          </a:p>
          <a:p>
            <a:pPr lvl="1"/>
            <a:r>
              <a:rPr lang="hu-HU" dirty="0" smtClean="0"/>
              <a:t>Ha már itt tartunk: menet közben átkonfigurálható kiszolgáló-rendszerek</a:t>
            </a:r>
          </a:p>
          <a:p>
            <a:pPr lvl="1"/>
            <a:r>
              <a:rPr lang="hu-HU" dirty="0" smtClean="0"/>
              <a:t>…</a:t>
            </a:r>
          </a:p>
          <a:p>
            <a:endParaRPr lang="hu-HU" dirty="0"/>
          </a:p>
        </p:txBody>
      </p:sp>
      <p:sp>
        <p:nvSpPr>
          <p:cNvPr id="5" name="Lekerekített téglalap 4"/>
          <p:cNvSpPr/>
          <p:nvPr/>
        </p:nvSpPr>
        <p:spPr>
          <a:xfrm>
            <a:off x="1571604" y="4892530"/>
            <a:ext cx="7358114" cy="163281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„Apróbb problémák”:</a:t>
            </a:r>
          </a:p>
          <a:p>
            <a:pPr marL="457200" indent="-457200" algn="ctr">
              <a:buAutoNum type="arabicPeriod"/>
            </a:pPr>
            <a:r>
              <a:rPr lang="hu-HU" sz="2400" dirty="0" smtClean="0">
                <a:solidFill>
                  <a:schemeClr val="bg1"/>
                </a:solidFill>
              </a:rPr>
              <a:t>Konfiguráció nem megfelelőségének meghatározása</a:t>
            </a:r>
          </a:p>
          <a:p>
            <a:pPr marL="457200" indent="-457200" algn="ctr">
              <a:buAutoNum type="arabicPeriod"/>
            </a:pPr>
            <a:r>
              <a:rPr lang="hu-HU" sz="2400" dirty="0" smtClean="0">
                <a:solidFill>
                  <a:schemeClr val="bg1"/>
                </a:solidFill>
              </a:rPr>
              <a:t>Optimális célkonfiguráció meghatározása</a:t>
            </a:r>
          </a:p>
          <a:p>
            <a:pPr marL="457200" indent="-457200" algn="ctr">
              <a:buAutoNum type="arabicPeriod"/>
            </a:pPr>
            <a:r>
              <a:rPr lang="hu-HU" sz="2400" dirty="0" err="1" smtClean="0">
                <a:solidFill>
                  <a:schemeClr val="bg1"/>
                </a:solidFill>
              </a:rPr>
              <a:t>Újrakonfiguráció</a:t>
            </a:r>
            <a:r>
              <a:rPr lang="hu-HU" sz="2400" dirty="0" smtClean="0">
                <a:solidFill>
                  <a:schemeClr val="bg1"/>
                </a:solidFill>
              </a:rPr>
              <a:t> folyamatának meghatározása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ekerekített téglalap 7"/>
          <p:cNvSpPr/>
          <p:nvPr/>
        </p:nvSpPr>
        <p:spPr>
          <a:xfrm>
            <a:off x="1643042" y="1500174"/>
            <a:ext cx="3786214" cy="264320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hu-HU" sz="2400" dirty="0" smtClean="0">
                <a:solidFill>
                  <a:sysClr val="windowText" lastClr="000000"/>
                </a:solidFill>
              </a:rPr>
              <a:t>Konfiguráció</a:t>
            </a:r>
            <a:r>
              <a:rPr lang="en-US" sz="2400" dirty="0" smtClean="0">
                <a:solidFill>
                  <a:sysClr val="windowText" lastClr="000000"/>
                </a:solidFill>
              </a:rPr>
              <a:t> Mgmt</a:t>
            </a:r>
            <a:endParaRPr lang="hu-HU" sz="2400" dirty="0" smtClean="0">
              <a:solidFill>
                <a:sysClr val="windowText" lastClr="000000"/>
              </a:solidFill>
            </a:endParaRPr>
          </a:p>
          <a:p>
            <a:pPr algn="ctr"/>
            <a:endParaRPr lang="hu-HU" sz="2400" dirty="0" smtClean="0">
              <a:solidFill>
                <a:sysClr val="windowText" lastClr="000000"/>
              </a:solidFill>
            </a:endParaRPr>
          </a:p>
          <a:p>
            <a:pPr algn="ctr"/>
            <a:endParaRPr lang="hu-HU" sz="2400" dirty="0" smtClean="0">
              <a:solidFill>
                <a:sysClr val="windowText" lastClr="000000"/>
              </a:solidFill>
            </a:endParaRPr>
          </a:p>
          <a:p>
            <a:pPr algn="ctr"/>
            <a:endParaRPr lang="hu-HU" sz="2400" dirty="0" smtClean="0">
              <a:solidFill>
                <a:sysClr val="windowText" lastClr="000000"/>
              </a:solidFill>
            </a:endParaRPr>
          </a:p>
          <a:p>
            <a:pPr algn="ctr"/>
            <a:endParaRPr lang="hu-HU" sz="2400" dirty="0" smtClean="0">
              <a:solidFill>
                <a:sysClr val="windowText" lastClr="000000"/>
              </a:solidFill>
            </a:endParaRPr>
          </a:p>
          <a:p>
            <a:pPr algn="ctr"/>
            <a:endParaRPr lang="hu-HU" sz="2400" dirty="0" smtClean="0">
              <a:solidFill>
                <a:sysClr val="windowText" lastClr="000000"/>
              </a:solidFill>
            </a:endParaRPr>
          </a:p>
          <a:p>
            <a:pPr algn="ctr"/>
            <a:endParaRPr lang="hu-HU" sz="240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Menedzsment architektúra vázlat</a:t>
            </a:r>
            <a:endParaRPr lang="hu-HU" dirty="0"/>
          </a:p>
        </p:txBody>
      </p:sp>
      <p:sp>
        <p:nvSpPr>
          <p:cNvPr id="4" name="Folyamatábra: Mágneslemez 3"/>
          <p:cNvSpPr/>
          <p:nvPr/>
        </p:nvSpPr>
        <p:spPr>
          <a:xfrm>
            <a:off x="2428860" y="2214554"/>
            <a:ext cx="2143140" cy="1357322"/>
          </a:xfrm>
          <a:prstGeom prst="flowChartMagneticDisk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CMDB</a:t>
            </a:r>
          </a:p>
        </p:txBody>
      </p:sp>
      <p:sp>
        <p:nvSpPr>
          <p:cNvPr id="9" name="Felhő 8"/>
          <p:cNvSpPr/>
          <p:nvPr/>
        </p:nvSpPr>
        <p:spPr>
          <a:xfrm>
            <a:off x="6072198" y="4143380"/>
            <a:ext cx="3000396" cy="1500198"/>
          </a:xfrm>
          <a:prstGeom prst="cloudCallout">
            <a:avLst>
              <a:gd name="adj1" fmla="val -14721"/>
              <a:gd name="adj2" fmla="val 45463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IT infrastruktúra</a:t>
            </a:r>
          </a:p>
        </p:txBody>
      </p:sp>
      <p:sp>
        <p:nvSpPr>
          <p:cNvPr id="11" name="Lekerekített téglalap 10"/>
          <p:cNvSpPr/>
          <p:nvPr/>
        </p:nvSpPr>
        <p:spPr>
          <a:xfrm>
            <a:off x="4071934" y="3571876"/>
            <a:ext cx="1571636" cy="785818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Beépített</a:t>
            </a:r>
            <a:br>
              <a:rPr lang="hu-HU" sz="2400" dirty="0" smtClean="0">
                <a:solidFill>
                  <a:schemeClr val="bg1"/>
                </a:solidFill>
              </a:rPr>
            </a:br>
            <a:r>
              <a:rPr lang="hu-HU" sz="2400" dirty="0" smtClean="0">
                <a:solidFill>
                  <a:schemeClr val="bg1"/>
                </a:solidFill>
              </a:rPr>
              <a:t>szenzorok</a:t>
            </a:r>
          </a:p>
        </p:txBody>
      </p:sp>
      <p:sp>
        <p:nvSpPr>
          <p:cNvPr id="12" name="Lekerekített téglalap 11"/>
          <p:cNvSpPr/>
          <p:nvPr/>
        </p:nvSpPr>
        <p:spPr>
          <a:xfrm>
            <a:off x="3286116" y="5000636"/>
            <a:ext cx="1571636" cy="785818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Külső</a:t>
            </a:r>
            <a:br>
              <a:rPr lang="hu-HU" sz="2400" dirty="0" smtClean="0">
                <a:solidFill>
                  <a:schemeClr val="bg1"/>
                </a:solidFill>
              </a:rPr>
            </a:br>
            <a:r>
              <a:rPr lang="hu-HU" sz="2400" dirty="0" smtClean="0">
                <a:solidFill>
                  <a:schemeClr val="bg1"/>
                </a:solidFill>
              </a:rPr>
              <a:t>szenzorok</a:t>
            </a:r>
          </a:p>
        </p:txBody>
      </p:sp>
      <p:sp>
        <p:nvSpPr>
          <p:cNvPr id="13" name="Lekerekített téglalap 12"/>
          <p:cNvSpPr/>
          <p:nvPr/>
        </p:nvSpPr>
        <p:spPr>
          <a:xfrm>
            <a:off x="357158" y="1500174"/>
            <a:ext cx="1214446" cy="171451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ysClr val="windowText" lastClr="000000"/>
                </a:solidFill>
              </a:rPr>
              <a:t>Vizuali-</a:t>
            </a:r>
            <a:r>
              <a:rPr lang="hu-HU" sz="2400" dirty="0" smtClean="0">
                <a:solidFill>
                  <a:sysClr val="windowText" lastClr="000000"/>
                </a:solidFill>
              </a:rPr>
              <a:t/>
            </a:r>
            <a:br>
              <a:rPr lang="hu-HU" sz="2400" dirty="0" smtClean="0">
                <a:solidFill>
                  <a:sysClr val="windowText" lastClr="000000"/>
                </a:solidFill>
              </a:rPr>
            </a:br>
            <a:r>
              <a:rPr lang="hu-HU" sz="2400" dirty="0" err="1" smtClean="0">
                <a:solidFill>
                  <a:sysClr val="windowText" lastClr="000000"/>
                </a:solidFill>
              </a:rPr>
              <a:t>záció</a:t>
            </a:r>
            <a:endParaRPr lang="hu-HU" sz="240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16" name="Lekerekített téglalap 15"/>
          <p:cNvSpPr/>
          <p:nvPr/>
        </p:nvSpPr>
        <p:spPr>
          <a:xfrm>
            <a:off x="6715140" y="2714620"/>
            <a:ext cx="1928826" cy="785818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Monitoring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7" name="Lekerekített téglalap 16"/>
          <p:cNvSpPr/>
          <p:nvPr/>
        </p:nvSpPr>
        <p:spPr>
          <a:xfrm>
            <a:off x="6715140" y="1357298"/>
            <a:ext cx="1928826" cy="92869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Külső</a:t>
            </a:r>
            <a:br>
              <a:rPr lang="hu-HU" sz="2400" dirty="0" smtClean="0">
                <a:solidFill>
                  <a:schemeClr val="bg1"/>
                </a:solidFill>
              </a:rPr>
            </a:br>
            <a:r>
              <a:rPr lang="hu-HU" sz="2400" dirty="0" smtClean="0">
                <a:solidFill>
                  <a:schemeClr val="bg1"/>
                </a:solidFill>
              </a:rPr>
              <a:t>alkalmazások</a:t>
            </a:r>
          </a:p>
        </p:txBody>
      </p:sp>
      <p:sp>
        <p:nvSpPr>
          <p:cNvPr id="18" name="Folyamatábra: Mágneslemez 17"/>
          <p:cNvSpPr/>
          <p:nvPr/>
        </p:nvSpPr>
        <p:spPr>
          <a:xfrm>
            <a:off x="1643042" y="5000636"/>
            <a:ext cx="1357322" cy="1214446"/>
          </a:xfrm>
          <a:prstGeom prst="flowChartMagneticDisk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Külső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hu-HU" sz="2400" dirty="0" err="1" smtClean="0">
                <a:solidFill>
                  <a:schemeClr val="bg1"/>
                </a:solidFill>
              </a:rPr>
              <a:t>DB-k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9" name="Lekerekített téglalap 18"/>
          <p:cNvSpPr/>
          <p:nvPr/>
        </p:nvSpPr>
        <p:spPr>
          <a:xfrm>
            <a:off x="2357422" y="785794"/>
            <a:ext cx="2500330" cy="642942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* Menedzsment</a:t>
            </a:r>
          </a:p>
        </p:txBody>
      </p:sp>
      <p:cxnSp>
        <p:nvCxnSpPr>
          <p:cNvPr id="25" name="Szögletes összekötő 24"/>
          <p:cNvCxnSpPr>
            <a:stCxn id="16" idx="1"/>
            <a:endCxn id="8" idx="3"/>
          </p:cNvCxnSpPr>
          <p:nvPr/>
        </p:nvCxnSpPr>
        <p:spPr>
          <a:xfrm rot="10800000">
            <a:off x="5429256" y="2821777"/>
            <a:ext cx="1285884" cy="28575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zögletes összekötő 27"/>
          <p:cNvCxnSpPr>
            <a:stCxn id="17" idx="1"/>
            <a:endCxn id="8" idx="3"/>
          </p:cNvCxnSpPr>
          <p:nvPr/>
        </p:nvCxnSpPr>
        <p:spPr>
          <a:xfrm rot="10800000" flipV="1">
            <a:off x="5429256" y="1821645"/>
            <a:ext cx="1285884" cy="1000132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zögletes összekötő 38"/>
          <p:cNvCxnSpPr>
            <a:stCxn id="18" idx="1"/>
            <a:endCxn id="8" idx="2"/>
          </p:cNvCxnSpPr>
          <p:nvPr/>
        </p:nvCxnSpPr>
        <p:spPr>
          <a:xfrm rot="5400000" flipH="1" flipV="1">
            <a:off x="2500298" y="3964785"/>
            <a:ext cx="857256" cy="1214446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Felfelé nyíl 39"/>
          <p:cNvSpPr/>
          <p:nvPr/>
        </p:nvSpPr>
        <p:spPr>
          <a:xfrm>
            <a:off x="3286116" y="1285860"/>
            <a:ext cx="714380" cy="428628"/>
          </a:xfrm>
          <a:prstGeom prst="up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41" name="Felfelé nyíl 40"/>
          <p:cNvSpPr/>
          <p:nvPr/>
        </p:nvSpPr>
        <p:spPr>
          <a:xfrm>
            <a:off x="7358082" y="3571876"/>
            <a:ext cx="714380" cy="428628"/>
          </a:xfrm>
          <a:prstGeom prst="up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42" name="Balra nyíl 41"/>
          <p:cNvSpPr/>
          <p:nvPr/>
        </p:nvSpPr>
        <p:spPr>
          <a:xfrm>
            <a:off x="5572132" y="4071942"/>
            <a:ext cx="428628" cy="1785950"/>
          </a:xfrm>
          <a:prstGeom prst="left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4" name="Lekerekített téglalap 23"/>
          <p:cNvSpPr/>
          <p:nvPr/>
        </p:nvSpPr>
        <p:spPr>
          <a:xfrm>
            <a:off x="357158" y="3286124"/>
            <a:ext cx="1214446" cy="857256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err="1" smtClean="0">
                <a:solidFill>
                  <a:schemeClr val="bg1"/>
                </a:solidFill>
              </a:rPr>
              <a:t>Query</a:t>
            </a:r>
            <a:r>
              <a:rPr lang="hu-HU" sz="2000" dirty="0" smtClean="0">
                <a:solidFill>
                  <a:schemeClr val="bg1"/>
                </a:solidFill>
              </a:rPr>
              <a:t> </a:t>
            </a:r>
            <a:r>
              <a:rPr lang="hu-HU" sz="2000" dirty="0" err="1" smtClean="0">
                <a:solidFill>
                  <a:schemeClr val="bg1"/>
                </a:solidFill>
              </a:rPr>
              <a:t>interface</a:t>
            </a:r>
            <a:endParaRPr lang="hu-HU" sz="2000" dirty="0" smtClean="0">
              <a:solidFill>
                <a:schemeClr val="bg1"/>
              </a:solidFill>
            </a:endParaRPr>
          </a:p>
        </p:txBody>
      </p:sp>
      <p:cxnSp>
        <p:nvCxnSpPr>
          <p:cNvPr id="21" name="Szögletes összekötő 20"/>
          <p:cNvCxnSpPr>
            <a:stCxn id="12" idx="0"/>
            <a:endCxn id="8" idx="2"/>
          </p:cNvCxnSpPr>
          <p:nvPr/>
        </p:nvCxnSpPr>
        <p:spPr>
          <a:xfrm rot="16200000" flipV="1">
            <a:off x="3375414" y="4304115"/>
            <a:ext cx="857256" cy="53578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97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3250" y="2071678"/>
            <a:ext cx="5730749" cy="43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Topológia felderítés és nyomkövetés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Konfigurációs Elemek </a:t>
            </a:r>
            <a:r>
              <a:rPr lang="en-US" dirty="0" smtClean="0"/>
              <a:t>(CI)</a:t>
            </a:r>
            <a:r>
              <a:rPr lang="hu-HU" dirty="0" smtClean="0"/>
              <a:t> és azok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u-HU" u="sng" dirty="0" smtClean="0"/>
              <a:t>kapcsolatainak</a:t>
            </a:r>
            <a:r>
              <a:rPr lang="hu-HU" dirty="0" smtClean="0"/>
              <a:t> felderítése</a:t>
            </a:r>
            <a:endParaRPr lang="en-US" dirty="0" smtClean="0"/>
          </a:p>
          <a:p>
            <a:r>
              <a:rPr lang="hu-HU" dirty="0" err="1" smtClean="0"/>
              <a:t>pl</a:t>
            </a:r>
            <a:r>
              <a:rPr lang="en-US" dirty="0" smtClean="0"/>
              <a:t>.</a:t>
            </a:r>
            <a:r>
              <a:rPr lang="hu-HU" dirty="0" smtClean="0"/>
              <a:t>:</a:t>
            </a:r>
            <a:r>
              <a:rPr lang="en-US" dirty="0" smtClean="0"/>
              <a:t> </a:t>
            </a:r>
            <a:r>
              <a:rPr lang="hu-HU" dirty="0" smtClean="0"/>
              <a:t>passzív</a:t>
            </a:r>
            <a:br>
              <a:rPr lang="hu-HU" dirty="0" smtClean="0"/>
            </a:br>
            <a:r>
              <a:rPr lang="hu-HU" dirty="0" smtClean="0"/>
              <a:t>megfigyelés</a:t>
            </a:r>
            <a:endParaRPr lang="en-US" dirty="0" smtClean="0"/>
          </a:p>
          <a:p>
            <a:pPr lvl="1"/>
            <a:r>
              <a:rPr lang="hu-HU" dirty="0" smtClean="0"/>
              <a:t>ip1 </a:t>
            </a:r>
            <a:r>
              <a:rPr lang="hu-HU" dirty="0" smtClean="0">
                <a:sym typeface="Wingdings" pitchFamily="2" charset="2"/>
              </a:rPr>
              <a:t> ip2</a:t>
            </a:r>
          </a:p>
          <a:p>
            <a:pPr lvl="1"/>
            <a:r>
              <a:rPr lang="hu-HU" dirty="0" smtClean="0">
                <a:sym typeface="Wingdings" pitchFamily="2" charset="2"/>
              </a:rPr>
              <a:t>Irányított gráf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hu-HU" dirty="0" smtClean="0">
                <a:sym typeface="Wingdings" pitchFamily="2" charset="2"/>
              </a:rPr>
              <a:t>Kommunikációt</a:t>
            </a:r>
            <a:br>
              <a:rPr lang="hu-HU" dirty="0" smtClean="0">
                <a:sym typeface="Wingdings" pitchFamily="2" charset="2"/>
              </a:rPr>
            </a:br>
            <a:r>
              <a:rPr lang="hu-HU" dirty="0" smtClean="0">
                <a:sym typeface="Wingdings" pitchFamily="2" charset="2"/>
              </a:rPr>
              <a:t>reprezentál</a:t>
            </a:r>
            <a:endParaRPr lang="en-US" dirty="0" smtClean="0">
              <a:sym typeface="Wingdings" pitchFamily="2" charset="2"/>
            </a:endParaRPr>
          </a:p>
          <a:p>
            <a:pPr lvl="1"/>
            <a:endParaRPr lang="en-US" dirty="0" smtClean="0">
              <a:sym typeface="Wingdings" pitchFamily="2" charset="2"/>
            </a:endParaRPr>
          </a:p>
          <a:p>
            <a:r>
              <a:rPr lang="hu-HU" dirty="0" smtClean="0">
                <a:sym typeface="Wingdings" pitchFamily="2" charset="2"/>
              </a:rPr>
              <a:t>Egyéb infó</a:t>
            </a:r>
            <a:r>
              <a:rPr lang="en-US" dirty="0" smtClean="0">
                <a:sym typeface="Wingdings" pitchFamily="2" charset="2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Lekerekített téglalap 15"/>
          <p:cNvSpPr/>
          <p:nvPr/>
        </p:nvSpPr>
        <p:spPr>
          <a:xfrm>
            <a:off x="4071934" y="785794"/>
            <a:ext cx="4786346" cy="5429288"/>
          </a:xfrm>
          <a:prstGeom prst="roundRect">
            <a:avLst/>
          </a:prstGeom>
          <a:solidFill>
            <a:schemeClr val="bg1">
              <a:alpha val="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Tipikus minták a gráfban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Tipikus minták</a:t>
            </a:r>
            <a:br>
              <a:rPr lang="hu-HU" dirty="0" smtClean="0"/>
            </a:br>
            <a:r>
              <a:rPr lang="hu-HU" dirty="0" smtClean="0"/>
              <a:t>kigyűjtése</a:t>
            </a:r>
          </a:p>
          <a:p>
            <a:pPr lvl="1"/>
            <a:r>
              <a:rPr lang="hu-HU" dirty="0" smtClean="0"/>
              <a:t>Automatikus</a:t>
            </a:r>
          </a:p>
          <a:p>
            <a:pPr lvl="1"/>
            <a:r>
              <a:rPr lang="hu-HU" dirty="0" smtClean="0"/>
              <a:t>Manuális</a:t>
            </a:r>
            <a:endParaRPr lang="en-US" dirty="0" smtClean="0"/>
          </a:p>
          <a:p>
            <a:r>
              <a:rPr lang="hu-HU" dirty="0" err="1" smtClean="0"/>
              <a:t>pl</a:t>
            </a:r>
            <a:r>
              <a:rPr lang="en-US" dirty="0" smtClean="0"/>
              <a:t>.</a:t>
            </a:r>
            <a:r>
              <a:rPr lang="hu-HU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 </a:t>
            </a:r>
            <a:r>
              <a:rPr lang="hu-HU" dirty="0" smtClean="0"/>
              <a:t>rétegű architektúra</a:t>
            </a:r>
          </a:p>
          <a:p>
            <a:r>
              <a:rPr lang="hu-HU" dirty="0" smtClean="0">
                <a:sym typeface="Wingdings" pitchFamily="2" charset="2"/>
              </a:rPr>
              <a:t> Szolgáltatás</a:t>
            </a:r>
            <a:br>
              <a:rPr lang="hu-HU" dirty="0" smtClean="0">
                <a:sym typeface="Wingdings" pitchFamily="2" charset="2"/>
              </a:rPr>
            </a:br>
            <a:r>
              <a:rPr lang="hu-HU" dirty="0" smtClean="0">
                <a:sym typeface="Wingdings" pitchFamily="2" charset="2"/>
              </a:rPr>
              <a:t>	függőségek!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hu-HU" dirty="0" smtClean="0">
              <a:sym typeface="Wingdings" pitchFamily="2" charset="2"/>
            </a:endParaRPr>
          </a:p>
          <a:p>
            <a:pPr lvl="1"/>
            <a:endParaRPr lang="hu-HU" dirty="0"/>
          </a:p>
        </p:txBody>
      </p:sp>
      <p:pic>
        <p:nvPicPr>
          <p:cNvPr id="358405" name="Picture 5" descr="C:\Users\orion\Desktop\phd\graph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214422"/>
            <a:ext cx="4508975" cy="4543048"/>
          </a:xfrm>
          <a:prstGeom prst="rect">
            <a:avLst/>
          </a:prstGeom>
          <a:noFill/>
        </p:spPr>
      </p:pic>
      <p:sp>
        <p:nvSpPr>
          <p:cNvPr id="10" name="Lekerekített téglalap 9"/>
          <p:cNvSpPr/>
          <p:nvPr/>
        </p:nvSpPr>
        <p:spPr>
          <a:xfrm>
            <a:off x="4286248" y="3643314"/>
            <a:ext cx="3857652" cy="857256"/>
          </a:xfrm>
          <a:prstGeom prst="roundRect">
            <a:avLst/>
          </a:prstGeom>
          <a:solidFill>
            <a:schemeClr val="accent1">
              <a:alpha val="2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1" name="Lekerekített téglalap 10"/>
          <p:cNvSpPr/>
          <p:nvPr/>
        </p:nvSpPr>
        <p:spPr>
          <a:xfrm>
            <a:off x="4286248" y="2357430"/>
            <a:ext cx="3857652" cy="857256"/>
          </a:xfrm>
          <a:prstGeom prst="roundRect">
            <a:avLst/>
          </a:prstGeom>
          <a:solidFill>
            <a:schemeClr val="accent5">
              <a:alpha val="2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2" name="Lekerekített téglalap 11"/>
          <p:cNvSpPr/>
          <p:nvPr/>
        </p:nvSpPr>
        <p:spPr>
          <a:xfrm>
            <a:off x="4286248" y="4929198"/>
            <a:ext cx="3857652" cy="857256"/>
          </a:xfrm>
          <a:prstGeom prst="roundRect">
            <a:avLst/>
          </a:prstGeom>
          <a:solidFill>
            <a:schemeClr val="accent3">
              <a:alpha val="2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3" name="Lekerekített téglalap 12"/>
          <p:cNvSpPr/>
          <p:nvPr/>
        </p:nvSpPr>
        <p:spPr>
          <a:xfrm>
            <a:off x="4286248" y="1142984"/>
            <a:ext cx="3857652" cy="857256"/>
          </a:xfrm>
          <a:prstGeom prst="roundRect">
            <a:avLst/>
          </a:prstGeom>
          <a:solidFill>
            <a:schemeClr val="accent6">
              <a:alpha val="2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cxnSp>
        <p:nvCxnSpPr>
          <p:cNvPr id="15" name="Görbe összekötő 14"/>
          <p:cNvCxnSpPr>
            <a:stCxn id="13" idx="3"/>
            <a:endCxn id="11" idx="3"/>
          </p:cNvCxnSpPr>
          <p:nvPr/>
        </p:nvCxnSpPr>
        <p:spPr>
          <a:xfrm>
            <a:off x="8143900" y="1571612"/>
            <a:ext cx="1588" cy="1214446"/>
          </a:xfrm>
          <a:prstGeom prst="curvedConnector3">
            <a:avLst>
              <a:gd name="adj1" fmla="val 33090816"/>
            </a:avLst>
          </a:prstGeom>
          <a:ln w="22225">
            <a:solidFill>
              <a:schemeClr val="tx1">
                <a:alpha val="64000"/>
              </a:schemeClr>
            </a:solidFill>
            <a:prstDash val="lgDashDot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örbe összekötő 17"/>
          <p:cNvCxnSpPr>
            <a:stCxn id="11" idx="3"/>
            <a:endCxn id="10" idx="3"/>
          </p:cNvCxnSpPr>
          <p:nvPr/>
        </p:nvCxnSpPr>
        <p:spPr>
          <a:xfrm>
            <a:off x="8143900" y="2786058"/>
            <a:ext cx="1588" cy="1285884"/>
          </a:xfrm>
          <a:prstGeom prst="curvedConnector3">
            <a:avLst>
              <a:gd name="adj1" fmla="val 30847428"/>
            </a:avLst>
          </a:prstGeom>
          <a:ln w="22225">
            <a:solidFill>
              <a:schemeClr val="tx1">
                <a:alpha val="64000"/>
              </a:schemeClr>
            </a:solidFill>
            <a:prstDash val="lgDashDot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örbe összekötő 20"/>
          <p:cNvCxnSpPr>
            <a:stCxn id="10" idx="3"/>
            <a:endCxn id="12" idx="3"/>
          </p:cNvCxnSpPr>
          <p:nvPr/>
        </p:nvCxnSpPr>
        <p:spPr>
          <a:xfrm>
            <a:off x="8143900" y="4071942"/>
            <a:ext cx="1588" cy="1285884"/>
          </a:xfrm>
          <a:prstGeom prst="curvedConnector3">
            <a:avLst>
              <a:gd name="adj1" fmla="val 30847428"/>
            </a:avLst>
          </a:prstGeom>
          <a:ln w="22225">
            <a:solidFill>
              <a:schemeClr val="tx1">
                <a:alpha val="64000"/>
              </a:schemeClr>
            </a:solidFill>
            <a:prstDash val="lgDashDot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zövegdoboz 27"/>
          <p:cNvSpPr txBox="1"/>
          <p:nvPr/>
        </p:nvSpPr>
        <p:spPr>
          <a:xfrm>
            <a:off x="7572396" y="200024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Web </a:t>
            </a:r>
            <a:r>
              <a:rPr lang="hu-HU" dirty="0" smtClean="0"/>
              <a:t>réteg</a:t>
            </a:r>
            <a:endParaRPr lang="hu-HU" dirty="0"/>
          </a:p>
        </p:txBody>
      </p:sp>
      <p:sp>
        <p:nvSpPr>
          <p:cNvPr id="29" name="Szövegdoboz 28"/>
          <p:cNvSpPr txBox="1"/>
          <p:nvPr/>
        </p:nvSpPr>
        <p:spPr>
          <a:xfrm>
            <a:off x="7286644" y="78579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Kliens réteg</a:t>
            </a:r>
            <a:endParaRPr lang="hu-HU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7143768" y="3214686"/>
            <a:ext cx="1785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Alkalmazás réteg</a:t>
            </a:r>
            <a:endParaRPr lang="hu-HU" dirty="0"/>
          </a:p>
        </p:txBody>
      </p:sp>
      <p:sp>
        <p:nvSpPr>
          <p:cNvPr id="31" name="Szövegdoboz 30"/>
          <p:cNvSpPr txBox="1"/>
          <p:nvPr/>
        </p:nvSpPr>
        <p:spPr>
          <a:xfrm>
            <a:off x="7286644" y="4500570"/>
            <a:ext cx="1643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Adatbázis réteg</a:t>
            </a:r>
            <a:endParaRPr lang="hu-HU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5429256" y="5857892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 tier architecture</a:t>
            </a:r>
            <a:endParaRPr lang="hu-H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Rekonfiguráció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Aktív reagálás a belső és külső környezeti változásokra</a:t>
            </a:r>
          </a:p>
          <a:p>
            <a:pPr lvl="1"/>
            <a:r>
              <a:rPr lang="hu-HU" dirty="0" smtClean="0"/>
              <a:t>Meghibásodás</a:t>
            </a:r>
          </a:p>
          <a:p>
            <a:pPr lvl="1"/>
            <a:r>
              <a:rPr lang="hu-HU" dirty="0" smtClean="0"/>
              <a:t>Terhelés változása (</a:t>
            </a:r>
            <a:r>
              <a:rPr lang="hu-HU" dirty="0" err="1" smtClean="0"/>
              <a:t>QoS</a:t>
            </a:r>
            <a:r>
              <a:rPr lang="hu-HU" dirty="0" smtClean="0"/>
              <a:t> vs. energiatakarékosság)</a:t>
            </a:r>
          </a:p>
          <a:p>
            <a:pPr lvl="1"/>
            <a:r>
              <a:rPr lang="hu-HU" dirty="0" smtClean="0"/>
              <a:t>Támadások stb.</a:t>
            </a:r>
          </a:p>
          <a:p>
            <a:r>
              <a:rPr lang="hu-HU" dirty="0" smtClean="0"/>
              <a:t>Kétféle alapeset:</a:t>
            </a:r>
          </a:p>
          <a:p>
            <a:pPr lvl="1"/>
            <a:r>
              <a:rPr lang="hu-HU" dirty="0" smtClean="0"/>
              <a:t>Parametrikus </a:t>
            </a:r>
            <a:r>
              <a:rPr lang="hu-HU" dirty="0" err="1" smtClean="0"/>
              <a:t>rekonfiguráció</a:t>
            </a:r>
            <a:endParaRPr lang="hu-HU" dirty="0" smtClean="0"/>
          </a:p>
          <a:p>
            <a:pPr lvl="1"/>
            <a:r>
              <a:rPr lang="hu-HU" dirty="0" smtClean="0"/>
              <a:t>Strukturális </a:t>
            </a:r>
            <a:r>
              <a:rPr lang="hu-HU" dirty="0" err="1" smtClean="0"/>
              <a:t>rekonfiguráció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Parametrikus </a:t>
            </a:r>
            <a:r>
              <a:rPr lang="hu-HU" dirty="0" err="1" smtClean="0"/>
              <a:t>Rekonfiguráció</a:t>
            </a:r>
            <a:endParaRPr lang="hu-HU" dirty="0"/>
          </a:p>
        </p:txBody>
      </p:sp>
      <p:grpSp>
        <p:nvGrpSpPr>
          <p:cNvPr id="3" name="Csoportba foglalás 4"/>
          <p:cNvGrpSpPr/>
          <p:nvPr/>
        </p:nvGrpSpPr>
        <p:grpSpPr>
          <a:xfrm>
            <a:off x="4214810" y="1214422"/>
            <a:ext cx="535785" cy="1071570"/>
            <a:chOff x="6429388" y="3929066"/>
            <a:chExt cx="714380" cy="1428760"/>
          </a:xfrm>
        </p:grpSpPr>
        <p:sp>
          <p:nvSpPr>
            <p:cNvPr id="6" name="Lekerekített téglalap 5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7" name="Téglalap 6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8" name="Téglalap 7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9" name="Téglalap 8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10" name="Téglalap 9"/>
          <p:cNvSpPr/>
          <p:nvPr/>
        </p:nvSpPr>
        <p:spPr>
          <a:xfrm>
            <a:off x="6000760" y="1142984"/>
            <a:ext cx="1785950" cy="107157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Megfigyelés (monitoring)</a:t>
            </a:r>
          </a:p>
        </p:txBody>
      </p:sp>
      <p:sp>
        <p:nvSpPr>
          <p:cNvPr id="11" name="Téglalap 10"/>
          <p:cNvSpPr/>
          <p:nvPr/>
        </p:nvSpPr>
        <p:spPr>
          <a:xfrm>
            <a:off x="1571604" y="1142984"/>
            <a:ext cx="1785950" cy="107157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Beavatkozás 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3571868" y="2357430"/>
            <a:ext cx="2211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Szabályozott rendszer</a:t>
            </a:r>
            <a:endParaRPr lang="hu-HU" dirty="0"/>
          </a:p>
        </p:txBody>
      </p:sp>
      <p:sp>
        <p:nvSpPr>
          <p:cNvPr id="13" name="Jobbra nyíl 12"/>
          <p:cNvSpPr/>
          <p:nvPr/>
        </p:nvSpPr>
        <p:spPr>
          <a:xfrm>
            <a:off x="3500430" y="1571612"/>
            <a:ext cx="642942" cy="357190"/>
          </a:xfrm>
          <a:prstGeom prst="right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4" name="Jobbra nyíl 13"/>
          <p:cNvSpPr/>
          <p:nvPr/>
        </p:nvSpPr>
        <p:spPr>
          <a:xfrm>
            <a:off x="5357818" y="1571612"/>
            <a:ext cx="571504" cy="357190"/>
          </a:xfrm>
          <a:prstGeom prst="right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5" name="Folyamatábra: Összegzés 14"/>
          <p:cNvSpPr/>
          <p:nvPr/>
        </p:nvSpPr>
        <p:spPr>
          <a:xfrm>
            <a:off x="6643702" y="2857496"/>
            <a:ext cx="571504" cy="571504"/>
          </a:xfrm>
          <a:prstGeom prst="flowChartSummingJunction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7500958" y="3214686"/>
            <a:ext cx="1376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QoS</a:t>
            </a:r>
            <a:r>
              <a:rPr lang="hu-HU" dirty="0" smtClean="0"/>
              <a:t> célérték</a:t>
            </a:r>
            <a:endParaRPr lang="hu-HU" dirty="0"/>
          </a:p>
        </p:txBody>
      </p:sp>
      <p:sp>
        <p:nvSpPr>
          <p:cNvPr id="21" name="Lefelé nyíl 20"/>
          <p:cNvSpPr/>
          <p:nvPr/>
        </p:nvSpPr>
        <p:spPr>
          <a:xfrm>
            <a:off x="6786578" y="2357430"/>
            <a:ext cx="285752" cy="428628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2" name="Jobbra nyíl 21"/>
          <p:cNvSpPr/>
          <p:nvPr/>
        </p:nvSpPr>
        <p:spPr>
          <a:xfrm flipH="1">
            <a:off x="7286644" y="3000372"/>
            <a:ext cx="428628" cy="285752"/>
          </a:xfrm>
          <a:prstGeom prst="right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7072330" y="2285992"/>
            <a:ext cx="1632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Mért </a:t>
            </a:r>
            <a:r>
              <a:rPr lang="hu-HU" dirty="0" err="1" smtClean="0"/>
              <a:t>QoS</a:t>
            </a:r>
            <a:r>
              <a:rPr lang="hu-HU" dirty="0" smtClean="0"/>
              <a:t> érték</a:t>
            </a:r>
            <a:endParaRPr lang="hu-HU" dirty="0"/>
          </a:p>
        </p:txBody>
      </p:sp>
      <p:sp>
        <p:nvSpPr>
          <p:cNvPr id="24" name="Téglalap 23"/>
          <p:cNvSpPr/>
          <p:nvPr/>
        </p:nvSpPr>
        <p:spPr>
          <a:xfrm>
            <a:off x="3857620" y="3786190"/>
            <a:ext cx="2000264" cy="107157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Szabályozási döntés</a:t>
            </a:r>
          </a:p>
        </p:txBody>
      </p:sp>
      <p:sp>
        <p:nvSpPr>
          <p:cNvPr id="25" name="Kanyar felfelé 24"/>
          <p:cNvSpPr/>
          <p:nvPr/>
        </p:nvSpPr>
        <p:spPr>
          <a:xfrm rot="16200000" flipH="1">
            <a:off x="6000760" y="3500438"/>
            <a:ext cx="928694" cy="1071570"/>
          </a:xfrm>
          <a:prstGeom prst="bentUpArrow">
            <a:avLst>
              <a:gd name="adj1" fmla="val 15810"/>
              <a:gd name="adj2" fmla="val 17123"/>
              <a:gd name="adj3" fmla="val 26312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6" name="Kanyar felfelé 25"/>
          <p:cNvSpPr/>
          <p:nvPr/>
        </p:nvSpPr>
        <p:spPr>
          <a:xfrm flipH="1">
            <a:off x="2357422" y="2428868"/>
            <a:ext cx="1357322" cy="2000264"/>
          </a:xfrm>
          <a:prstGeom prst="bentUpArrow">
            <a:avLst>
              <a:gd name="adj1" fmla="val 13115"/>
              <a:gd name="adj2" fmla="val 13530"/>
              <a:gd name="adj3" fmla="val 15533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7" name="Lekerekített téglalap 26"/>
          <p:cNvSpPr/>
          <p:nvPr/>
        </p:nvSpPr>
        <p:spPr>
          <a:xfrm>
            <a:off x="142844" y="4572008"/>
            <a:ext cx="3286116" cy="1785950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Nehézségek:</a:t>
            </a:r>
          </a:p>
          <a:p>
            <a:pPr>
              <a:buFontTx/>
              <a:buChar char="-"/>
            </a:pPr>
            <a:r>
              <a:rPr lang="hu-HU" sz="2000" dirty="0" smtClean="0">
                <a:solidFill>
                  <a:schemeClr val="tx1"/>
                </a:solidFill>
              </a:rPr>
              <a:t> Sokféle szabályozható jellemző</a:t>
            </a:r>
          </a:p>
          <a:p>
            <a:pPr>
              <a:buFontTx/>
              <a:buChar char="-"/>
            </a:pPr>
            <a:r>
              <a:rPr lang="hu-HU" sz="2000" dirty="0" smtClean="0">
                <a:solidFill>
                  <a:schemeClr val="tx1"/>
                </a:solidFill>
              </a:rPr>
              <a:t> Nehezen identifikálható rendszer</a:t>
            </a:r>
          </a:p>
        </p:txBody>
      </p:sp>
      <p:grpSp>
        <p:nvGrpSpPr>
          <p:cNvPr id="4" name="Csoportba foglalás 27"/>
          <p:cNvGrpSpPr/>
          <p:nvPr/>
        </p:nvGrpSpPr>
        <p:grpSpPr>
          <a:xfrm>
            <a:off x="3929058" y="5143512"/>
            <a:ext cx="285752" cy="571504"/>
            <a:chOff x="6429388" y="3929066"/>
            <a:chExt cx="714380" cy="1428760"/>
          </a:xfrm>
        </p:grpSpPr>
        <p:sp>
          <p:nvSpPr>
            <p:cNvPr id="29" name="Lekerekített téglalap 28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prstDash val="lgDash"/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723900" prstMaterial="legacyWireframe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0" name="Téglalap 29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  <a:prstDash val="lgDash"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1" name="Téglalap 30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  <a:prstDash val="lgDash"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2" name="Téglalap 31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  <a:prstDash val="lgDash"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33" name="Szövegdoboz 32"/>
          <p:cNvSpPr txBox="1"/>
          <p:nvPr/>
        </p:nvSpPr>
        <p:spPr>
          <a:xfrm>
            <a:off x="4572000" y="4929198"/>
            <a:ext cx="14058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Szabályozott </a:t>
            </a:r>
            <a:br>
              <a:rPr lang="hu-HU" dirty="0" smtClean="0"/>
            </a:br>
            <a:r>
              <a:rPr lang="hu-HU" dirty="0" smtClean="0"/>
              <a:t>rendszer</a:t>
            </a:r>
          </a:p>
          <a:p>
            <a:r>
              <a:rPr lang="hu-HU" dirty="0" smtClean="0"/>
              <a:t>modellje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Strukturális </a:t>
            </a:r>
            <a:r>
              <a:rPr lang="hu-HU" dirty="0" err="1" smtClean="0"/>
              <a:t>Rekonfiguráció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szolgáltatásban résztvevő erőforrások és szolgáltató elemek kapcsolatainak átrendezése</a:t>
            </a:r>
          </a:p>
          <a:p>
            <a:pPr lvl="1"/>
            <a:r>
              <a:rPr lang="hu-HU" dirty="0" smtClean="0"/>
              <a:t>virtuális gépek mozgatása </a:t>
            </a:r>
            <a:r>
              <a:rPr lang="hu-HU" dirty="0" err="1" smtClean="0"/>
              <a:t>hostok</a:t>
            </a:r>
            <a:r>
              <a:rPr lang="hu-HU" dirty="0" smtClean="0"/>
              <a:t> között</a:t>
            </a:r>
          </a:p>
          <a:p>
            <a:pPr lvl="1"/>
            <a:r>
              <a:rPr lang="hu-HU" dirty="0" smtClean="0"/>
              <a:t>feladat-átvételi fürtök</a:t>
            </a:r>
          </a:p>
          <a:p>
            <a:r>
              <a:rPr lang="hu-HU" dirty="0" smtClean="0"/>
              <a:t>Autonóm megoldási lehetőségek</a:t>
            </a:r>
          </a:p>
          <a:p>
            <a:pPr lvl="1"/>
            <a:r>
              <a:rPr lang="hu-HU" dirty="0" smtClean="0"/>
              <a:t>Statikus </a:t>
            </a:r>
            <a:r>
              <a:rPr lang="hu-HU" dirty="0" err="1" smtClean="0"/>
              <a:t>rekonfiguráció</a:t>
            </a:r>
            <a:r>
              <a:rPr lang="hu-HU" dirty="0" smtClean="0"/>
              <a:t>: előredefiniált konfigurációs alapesetek (a fürtök tipikusan ilyenek)</a:t>
            </a:r>
          </a:p>
          <a:p>
            <a:pPr lvl="1"/>
            <a:r>
              <a:rPr lang="hu-HU" dirty="0" smtClean="0"/>
              <a:t>Dinamikus </a:t>
            </a:r>
            <a:r>
              <a:rPr lang="hu-HU" dirty="0" err="1" smtClean="0"/>
              <a:t>rekonfiguráció</a:t>
            </a:r>
            <a:r>
              <a:rPr lang="hu-HU" dirty="0" smtClean="0"/>
              <a:t>: találja ki a gép a konfigurációt </a:t>
            </a:r>
          </a:p>
          <a:p>
            <a:pPr lvl="2"/>
            <a:r>
              <a:rPr lang="hu-HU" dirty="0" smtClean="0"/>
              <a:t>klasszikus mesterséges intelligencia problémák: optimalizálás, keresések, játékelmélet</a:t>
            </a:r>
          </a:p>
          <a:p>
            <a:pPr lvl="1"/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Strukturális </a:t>
            </a:r>
            <a:r>
              <a:rPr lang="hu-HU" dirty="0" err="1" smtClean="0"/>
              <a:t>Rekonfiguráció</a:t>
            </a:r>
            <a:endParaRPr lang="hu-HU" dirty="0"/>
          </a:p>
        </p:txBody>
      </p:sp>
      <p:grpSp>
        <p:nvGrpSpPr>
          <p:cNvPr id="3" name="Csoportba foglalás 3"/>
          <p:cNvGrpSpPr/>
          <p:nvPr/>
        </p:nvGrpSpPr>
        <p:grpSpPr>
          <a:xfrm>
            <a:off x="4214810" y="1785926"/>
            <a:ext cx="285752" cy="571504"/>
            <a:chOff x="6429388" y="3929066"/>
            <a:chExt cx="714380" cy="1428760"/>
          </a:xfrm>
        </p:grpSpPr>
        <p:sp>
          <p:nvSpPr>
            <p:cNvPr id="5" name="Lekerekített téglalap 4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6" name="Téglalap 5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7" name="Téglalap 6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8" name="Téglalap 7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9" name="Téglalap 8"/>
          <p:cNvSpPr/>
          <p:nvPr/>
        </p:nvSpPr>
        <p:spPr>
          <a:xfrm>
            <a:off x="6000760" y="1142984"/>
            <a:ext cx="1785950" cy="107157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Megfigyelés, Felderítés</a:t>
            </a:r>
          </a:p>
        </p:txBody>
      </p:sp>
      <p:sp>
        <p:nvSpPr>
          <p:cNvPr id="10" name="Téglalap 9"/>
          <p:cNvSpPr/>
          <p:nvPr/>
        </p:nvSpPr>
        <p:spPr>
          <a:xfrm>
            <a:off x="1571604" y="1142984"/>
            <a:ext cx="1785950" cy="107157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Beavatkozás 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3857620" y="2428868"/>
            <a:ext cx="1813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Futó konfiguráció</a:t>
            </a:r>
            <a:endParaRPr lang="hu-HU" dirty="0"/>
          </a:p>
        </p:txBody>
      </p:sp>
      <p:sp>
        <p:nvSpPr>
          <p:cNvPr id="12" name="Jobbra nyíl 11"/>
          <p:cNvSpPr/>
          <p:nvPr/>
        </p:nvSpPr>
        <p:spPr>
          <a:xfrm>
            <a:off x="3500430" y="1571612"/>
            <a:ext cx="642942" cy="357190"/>
          </a:xfrm>
          <a:prstGeom prst="right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3" name="Jobbra nyíl 12"/>
          <p:cNvSpPr/>
          <p:nvPr/>
        </p:nvSpPr>
        <p:spPr>
          <a:xfrm>
            <a:off x="5357818" y="1571612"/>
            <a:ext cx="571504" cy="357190"/>
          </a:xfrm>
          <a:prstGeom prst="right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4" name="Folyamatábra: Összegzés 13"/>
          <p:cNvSpPr/>
          <p:nvPr/>
        </p:nvSpPr>
        <p:spPr>
          <a:xfrm>
            <a:off x="6910342" y="2857496"/>
            <a:ext cx="571504" cy="571504"/>
          </a:xfrm>
          <a:prstGeom prst="flowChartSummingJunction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7767598" y="3214686"/>
            <a:ext cx="1376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QoS</a:t>
            </a:r>
            <a:r>
              <a:rPr lang="hu-HU" dirty="0" smtClean="0"/>
              <a:t> célérték</a:t>
            </a:r>
            <a:endParaRPr lang="hu-HU" dirty="0"/>
          </a:p>
        </p:txBody>
      </p:sp>
      <p:sp>
        <p:nvSpPr>
          <p:cNvPr id="16" name="Lefelé nyíl 15"/>
          <p:cNvSpPr/>
          <p:nvPr/>
        </p:nvSpPr>
        <p:spPr>
          <a:xfrm>
            <a:off x="7053218" y="2357430"/>
            <a:ext cx="285752" cy="428628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7" name="Jobbra nyíl 16"/>
          <p:cNvSpPr/>
          <p:nvPr/>
        </p:nvSpPr>
        <p:spPr>
          <a:xfrm flipH="1">
            <a:off x="7553284" y="3000372"/>
            <a:ext cx="428628" cy="285752"/>
          </a:xfrm>
          <a:prstGeom prst="right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7338970" y="2285992"/>
            <a:ext cx="1632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Mért </a:t>
            </a:r>
            <a:r>
              <a:rPr lang="hu-HU" dirty="0" err="1" smtClean="0"/>
              <a:t>QoS</a:t>
            </a:r>
            <a:r>
              <a:rPr lang="hu-HU" dirty="0" smtClean="0"/>
              <a:t> érték</a:t>
            </a:r>
            <a:endParaRPr lang="hu-HU" dirty="0"/>
          </a:p>
        </p:txBody>
      </p:sp>
      <p:sp>
        <p:nvSpPr>
          <p:cNvPr id="19" name="Téglalap 18"/>
          <p:cNvSpPr/>
          <p:nvPr/>
        </p:nvSpPr>
        <p:spPr>
          <a:xfrm>
            <a:off x="3857620" y="3786190"/>
            <a:ext cx="2000264" cy="107157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Keresés</a:t>
            </a:r>
          </a:p>
        </p:txBody>
      </p:sp>
      <p:sp>
        <p:nvSpPr>
          <p:cNvPr id="20" name="Kanyar felfelé 19"/>
          <p:cNvSpPr/>
          <p:nvPr/>
        </p:nvSpPr>
        <p:spPr>
          <a:xfrm rot="16200000" flipH="1">
            <a:off x="6000760" y="3571876"/>
            <a:ext cx="857256" cy="1000132"/>
          </a:xfrm>
          <a:prstGeom prst="bentUpArrow">
            <a:avLst>
              <a:gd name="adj1" fmla="val 15810"/>
              <a:gd name="adj2" fmla="val 17123"/>
              <a:gd name="adj3" fmla="val 26312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1" name="Kanyar felfelé 20"/>
          <p:cNvSpPr/>
          <p:nvPr/>
        </p:nvSpPr>
        <p:spPr>
          <a:xfrm flipH="1">
            <a:off x="2714612" y="2428868"/>
            <a:ext cx="1000132" cy="2000264"/>
          </a:xfrm>
          <a:prstGeom prst="bentUpArrow">
            <a:avLst>
              <a:gd name="adj1" fmla="val 16772"/>
              <a:gd name="adj2" fmla="val 15359"/>
              <a:gd name="adj3" fmla="val 15533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3500430" y="5286388"/>
            <a:ext cx="14403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Lehetséges </a:t>
            </a:r>
            <a:br>
              <a:rPr lang="hu-HU" dirty="0" smtClean="0"/>
            </a:br>
            <a:r>
              <a:rPr lang="hu-HU" dirty="0" smtClean="0"/>
              <a:t>rendszer</a:t>
            </a:r>
          </a:p>
          <a:p>
            <a:r>
              <a:rPr lang="hu-HU" dirty="0" smtClean="0"/>
              <a:t>konfigurációk</a:t>
            </a:r>
          </a:p>
          <a:p>
            <a:r>
              <a:rPr lang="hu-HU" dirty="0" smtClean="0"/>
              <a:t>modelljei</a:t>
            </a:r>
            <a:endParaRPr lang="hu-HU" dirty="0"/>
          </a:p>
        </p:txBody>
      </p:sp>
      <p:grpSp>
        <p:nvGrpSpPr>
          <p:cNvPr id="4" name="Csoportba foglalás 27"/>
          <p:cNvGrpSpPr/>
          <p:nvPr/>
        </p:nvGrpSpPr>
        <p:grpSpPr>
          <a:xfrm>
            <a:off x="4714876" y="1857364"/>
            <a:ext cx="285752" cy="571504"/>
            <a:chOff x="6429388" y="3929066"/>
            <a:chExt cx="714380" cy="1428760"/>
          </a:xfrm>
        </p:grpSpPr>
        <p:sp>
          <p:nvSpPr>
            <p:cNvPr id="29" name="Lekerekített téglalap 28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0" name="Téglalap 29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1" name="Téglalap 30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2" name="Téglalap 31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Csoportba foglalás 32"/>
          <p:cNvGrpSpPr/>
          <p:nvPr/>
        </p:nvGrpSpPr>
        <p:grpSpPr>
          <a:xfrm>
            <a:off x="4500562" y="1214422"/>
            <a:ext cx="285752" cy="571504"/>
            <a:chOff x="6429388" y="3929066"/>
            <a:chExt cx="714380" cy="1428760"/>
          </a:xfrm>
        </p:grpSpPr>
        <p:sp>
          <p:nvSpPr>
            <p:cNvPr id="34" name="Lekerekített téglalap 33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635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5" name="Téglalap 34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6" name="Téglalap 35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7" name="Téglalap 36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39" name="Lekerekített téglalap 38"/>
          <p:cNvSpPr/>
          <p:nvPr/>
        </p:nvSpPr>
        <p:spPr>
          <a:xfrm>
            <a:off x="2643174" y="5857892"/>
            <a:ext cx="357190" cy="21431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40" name="Lekerekített téglalap 39"/>
          <p:cNvSpPr/>
          <p:nvPr/>
        </p:nvSpPr>
        <p:spPr>
          <a:xfrm>
            <a:off x="3143240" y="5857892"/>
            <a:ext cx="357190" cy="21431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41" name="Lekerekített téglalap 40"/>
          <p:cNvSpPr/>
          <p:nvPr/>
        </p:nvSpPr>
        <p:spPr>
          <a:xfrm>
            <a:off x="2643174" y="5500702"/>
            <a:ext cx="357190" cy="21431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cxnSp>
        <p:nvCxnSpPr>
          <p:cNvPr id="43" name="Egyenes összekötő nyíllal 42"/>
          <p:cNvCxnSpPr>
            <a:stCxn id="39" idx="0"/>
            <a:endCxn id="41" idx="2"/>
          </p:cNvCxnSpPr>
          <p:nvPr/>
        </p:nvCxnSpPr>
        <p:spPr>
          <a:xfrm rot="5400000" flipH="1" flipV="1">
            <a:off x="2750331" y="5786454"/>
            <a:ext cx="14287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5" name="Alak 44"/>
          <p:cNvCxnSpPr>
            <a:stCxn id="40" idx="0"/>
            <a:endCxn id="41" idx="3"/>
          </p:cNvCxnSpPr>
          <p:nvPr/>
        </p:nvCxnSpPr>
        <p:spPr>
          <a:xfrm rot="16200000" flipV="1">
            <a:off x="3036084" y="5572140"/>
            <a:ext cx="250033" cy="321471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6" name="Folyamatábra: Mágneslemez 45"/>
          <p:cNvSpPr/>
          <p:nvPr/>
        </p:nvSpPr>
        <p:spPr>
          <a:xfrm>
            <a:off x="5929322" y="2714620"/>
            <a:ext cx="857256" cy="857256"/>
          </a:xfrm>
          <a:prstGeom prst="flowChartMagneticDisk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CMDB</a:t>
            </a:r>
          </a:p>
        </p:txBody>
      </p:sp>
      <p:sp>
        <p:nvSpPr>
          <p:cNvPr id="47" name="Lefelé nyíl 46"/>
          <p:cNvSpPr/>
          <p:nvPr/>
        </p:nvSpPr>
        <p:spPr>
          <a:xfrm>
            <a:off x="6215074" y="2357430"/>
            <a:ext cx="285752" cy="428628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48" name="Lekerekített téglalap 47"/>
          <p:cNvSpPr/>
          <p:nvPr/>
        </p:nvSpPr>
        <p:spPr>
          <a:xfrm>
            <a:off x="142844" y="2428868"/>
            <a:ext cx="2286016" cy="3929090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Nehézségek:</a:t>
            </a:r>
          </a:p>
          <a:p>
            <a:pPr>
              <a:buFontTx/>
              <a:buChar char="-"/>
            </a:pPr>
            <a:r>
              <a:rPr lang="hu-HU" dirty="0" smtClean="0">
                <a:solidFill>
                  <a:schemeClr val="tx1"/>
                </a:solidFill>
              </a:rPr>
              <a:t> Sokkal bonyolultabb modell kell</a:t>
            </a:r>
          </a:p>
          <a:p>
            <a:pPr>
              <a:buFontTx/>
              <a:buChar char="-"/>
            </a:pPr>
            <a:r>
              <a:rPr lang="hu-HU" dirty="0" smtClean="0">
                <a:solidFill>
                  <a:schemeClr val="tx1"/>
                </a:solidFill>
              </a:rPr>
              <a:t> Egy teljesen más konfiguráció teljesítménye nehezen </a:t>
            </a:r>
            <a:r>
              <a:rPr lang="hu-HU" dirty="0" err="1" smtClean="0">
                <a:solidFill>
                  <a:schemeClr val="tx1"/>
                </a:solidFill>
              </a:rPr>
              <a:t>előrejelezhető</a:t>
            </a:r>
            <a:endParaRPr lang="hu-HU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hu-HU" dirty="0" smtClean="0">
                <a:solidFill>
                  <a:schemeClr val="tx1"/>
                </a:solidFill>
              </a:rPr>
              <a:t> Átkonfigurálási tranziensjelenségek modellezése</a:t>
            </a:r>
          </a:p>
        </p:txBody>
      </p:sp>
      <p:grpSp>
        <p:nvGrpSpPr>
          <p:cNvPr id="23" name="Csoportba foglalás 48"/>
          <p:cNvGrpSpPr/>
          <p:nvPr/>
        </p:nvGrpSpPr>
        <p:grpSpPr>
          <a:xfrm>
            <a:off x="4929190" y="5643578"/>
            <a:ext cx="285752" cy="571504"/>
            <a:chOff x="6429388" y="3929066"/>
            <a:chExt cx="714380" cy="1428760"/>
          </a:xfrm>
        </p:grpSpPr>
        <p:sp>
          <p:nvSpPr>
            <p:cNvPr id="50" name="Lekerekített téglalap 49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prstDash val="lgDash"/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723900" prstMaterial="legacyWireframe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1" name="Téglalap 50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  <a:prstDash val="lgDash"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2" name="Téglalap 51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  <a:prstDash val="lgDash"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3" name="Téglalap 52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  <a:prstDash val="lgDash"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54" name="Szövegdoboz 53"/>
          <p:cNvSpPr txBox="1"/>
          <p:nvPr/>
        </p:nvSpPr>
        <p:spPr>
          <a:xfrm>
            <a:off x="5572132" y="5429264"/>
            <a:ext cx="1749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What-if</a:t>
            </a:r>
            <a:r>
              <a:rPr lang="hu-HU" dirty="0" smtClean="0"/>
              <a:t> analízis,</a:t>
            </a:r>
          </a:p>
          <a:p>
            <a:r>
              <a:rPr lang="hu-HU" dirty="0" smtClean="0"/>
              <a:t>hibadiagnosztika</a:t>
            </a:r>
            <a:endParaRPr lang="hu-HU" dirty="0"/>
          </a:p>
        </p:txBody>
      </p:sp>
      <p:sp>
        <p:nvSpPr>
          <p:cNvPr id="56" name="Felfelé-lefelé nyíl 55"/>
          <p:cNvSpPr/>
          <p:nvPr/>
        </p:nvSpPr>
        <p:spPr>
          <a:xfrm>
            <a:off x="4143372" y="4929198"/>
            <a:ext cx="285752" cy="428628"/>
          </a:xfrm>
          <a:prstGeom prst="up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57" name="Felfelé-lefelé nyíl 56"/>
          <p:cNvSpPr/>
          <p:nvPr/>
        </p:nvSpPr>
        <p:spPr>
          <a:xfrm>
            <a:off x="5143504" y="4929198"/>
            <a:ext cx="285752" cy="428628"/>
          </a:xfrm>
          <a:prstGeom prst="up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Diagnosztika</a:t>
            </a:r>
            <a:endParaRPr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kiegészítő anyagrész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IT rendszerek diagnosztikája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szolgáltatási szintű hibákat (</a:t>
            </a:r>
            <a:r>
              <a:rPr lang="hu-HU" i="1" dirty="0" err="1" smtClean="0"/>
              <a:t>failure</a:t>
            </a:r>
            <a:r>
              <a:rPr lang="hu-HU" dirty="0" smtClean="0"/>
              <a:t>) tudni kell…</a:t>
            </a:r>
          </a:p>
          <a:p>
            <a:pPr lvl="1"/>
            <a:r>
              <a:rPr lang="hu-HU" dirty="0" smtClean="0"/>
              <a:t>Detektálni</a:t>
            </a:r>
          </a:p>
          <a:p>
            <a:pPr lvl="1"/>
            <a:r>
              <a:rPr lang="hu-HU" dirty="0" smtClean="0"/>
              <a:t>Az okokat meghatározni</a:t>
            </a:r>
          </a:p>
          <a:p>
            <a:pPr lvl="1"/>
            <a:r>
              <a:rPr lang="hu-HU" dirty="0" smtClean="0"/>
              <a:t>Javításokat eszközölni</a:t>
            </a:r>
          </a:p>
          <a:p>
            <a:pPr lvl="1"/>
            <a:r>
              <a:rPr lang="hu-HU" dirty="0" smtClean="0"/>
              <a:t>Előre jelezni?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Alkalmas eszközök</a:t>
            </a:r>
          </a:p>
          <a:p>
            <a:r>
              <a:rPr lang="hu-HU" dirty="0" smtClean="0"/>
              <a:t>Megfelelő folyamatok</a:t>
            </a:r>
          </a:p>
          <a:p>
            <a:r>
              <a:rPr lang="hu-HU" dirty="0" smtClean="0"/>
              <a:t>Beépített intelligencia?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Map-Reduce</a:t>
            </a:r>
            <a:endParaRPr lang="en-US" dirty="0"/>
          </a:p>
        </p:txBody>
      </p:sp>
      <p:sp>
        <p:nvSpPr>
          <p:cNvPr id="9" name="Lekerekített téglalap 8"/>
          <p:cNvSpPr/>
          <p:nvPr/>
        </p:nvSpPr>
        <p:spPr>
          <a:xfrm>
            <a:off x="5500694" y="5572140"/>
            <a:ext cx="2357454" cy="642942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Output </a:t>
            </a:r>
            <a:r>
              <a:rPr lang="hu-HU" sz="2400" dirty="0" err="1" smtClean="0">
                <a:solidFill>
                  <a:schemeClr val="bg1"/>
                </a:solidFill>
              </a:rPr>
              <a:t>writer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0" name="Lekerekített téglalap feliratnak 9"/>
          <p:cNvSpPr/>
          <p:nvPr/>
        </p:nvSpPr>
        <p:spPr>
          <a:xfrm>
            <a:off x="357158" y="857232"/>
            <a:ext cx="4071966" cy="1643074"/>
          </a:xfrm>
          <a:prstGeom prst="wedgeRoundRectCallout">
            <a:avLst>
              <a:gd name="adj1" fmla="val 76666"/>
              <a:gd name="adj2" fmla="val -17808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Nyers bemenetet felbontja szakaszokra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err="1" smtClean="0">
                <a:solidFill>
                  <a:schemeClr val="bg1"/>
                </a:solidFill>
              </a:rPr>
              <a:t>Kulcs-Érték</a:t>
            </a:r>
            <a:r>
              <a:rPr lang="hu-HU" sz="2400" dirty="0" smtClean="0">
                <a:solidFill>
                  <a:schemeClr val="bg1"/>
                </a:solidFill>
              </a:rPr>
              <a:t> párokat épít belőle</a:t>
            </a:r>
          </a:p>
        </p:txBody>
      </p:sp>
      <p:sp>
        <p:nvSpPr>
          <p:cNvPr id="11" name="Lekerekített téglalap feliratnak 10"/>
          <p:cNvSpPr/>
          <p:nvPr/>
        </p:nvSpPr>
        <p:spPr>
          <a:xfrm>
            <a:off x="357158" y="1700808"/>
            <a:ext cx="4071966" cy="1464479"/>
          </a:xfrm>
          <a:prstGeom prst="wedgeRoundRectCallout">
            <a:avLst>
              <a:gd name="adj1" fmla="val 76666"/>
              <a:gd name="adj2" fmla="val -17808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hu-HU" sz="2400" dirty="0" err="1" smtClean="0">
                <a:solidFill>
                  <a:schemeClr val="bg1"/>
                </a:solidFill>
              </a:rPr>
              <a:t>Kulcs-Érték</a:t>
            </a:r>
            <a:r>
              <a:rPr lang="hu-HU" sz="2400" dirty="0" smtClean="0">
                <a:solidFill>
                  <a:schemeClr val="bg1"/>
                </a:solidFill>
              </a:rPr>
              <a:t> párok halmazát leképezi más kulcs-érték párokra</a:t>
            </a:r>
          </a:p>
        </p:txBody>
      </p:sp>
      <p:sp>
        <p:nvSpPr>
          <p:cNvPr id="12" name="Lekerekített téglalap feliratnak 11"/>
          <p:cNvSpPr/>
          <p:nvPr/>
        </p:nvSpPr>
        <p:spPr>
          <a:xfrm>
            <a:off x="357158" y="3147238"/>
            <a:ext cx="4071966" cy="1217866"/>
          </a:xfrm>
          <a:prstGeom prst="wedgeRoundRectCallout">
            <a:avLst>
              <a:gd name="adj1" fmla="val 76902"/>
              <a:gd name="adj2" fmla="val -47050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A kulcsteret szétbontja partíciókra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Tipikusan </a:t>
            </a:r>
            <a:r>
              <a:rPr lang="hu-HU" sz="2400" dirty="0" err="1" smtClean="0">
                <a:solidFill>
                  <a:schemeClr val="bg1"/>
                </a:solidFill>
              </a:rPr>
              <a:t>hash</a:t>
            </a:r>
            <a:r>
              <a:rPr lang="hu-HU" sz="2400" dirty="0" smtClean="0">
                <a:solidFill>
                  <a:schemeClr val="bg1"/>
                </a:solidFill>
              </a:rPr>
              <a:t> számítással</a:t>
            </a:r>
          </a:p>
        </p:txBody>
      </p:sp>
      <p:sp>
        <p:nvSpPr>
          <p:cNvPr id="13" name="Lekerekített téglalap feliratnak 12"/>
          <p:cNvSpPr/>
          <p:nvPr/>
        </p:nvSpPr>
        <p:spPr>
          <a:xfrm>
            <a:off x="357158" y="4378214"/>
            <a:ext cx="4071966" cy="1211026"/>
          </a:xfrm>
          <a:prstGeom prst="wedgeRoundRectCallout">
            <a:avLst>
              <a:gd name="adj1" fmla="val 76666"/>
              <a:gd name="adj2" fmla="val -66291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A Map lépések eredményét összegyűjti és sorrendezi a </a:t>
            </a:r>
            <a:r>
              <a:rPr lang="hu-HU" sz="2400" dirty="0" err="1" smtClean="0">
                <a:solidFill>
                  <a:schemeClr val="bg1"/>
                </a:solidFill>
              </a:rPr>
              <a:t>Reduce</a:t>
            </a:r>
            <a:r>
              <a:rPr lang="hu-HU" sz="2400" dirty="0" smtClean="0">
                <a:solidFill>
                  <a:schemeClr val="bg1"/>
                </a:solidFill>
              </a:rPr>
              <a:t> lépéshez</a:t>
            </a:r>
          </a:p>
        </p:txBody>
      </p:sp>
      <p:sp>
        <p:nvSpPr>
          <p:cNvPr id="14" name="Lekerekített téglalap feliratnak 13"/>
          <p:cNvSpPr/>
          <p:nvPr/>
        </p:nvSpPr>
        <p:spPr>
          <a:xfrm>
            <a:off x="357158" y="5572140"/>
            <a:ext cx="4071966" cy="881196"/>
          </a:xfrm>
          <a:prstGeom prst="wedgeRoundRectCallout">
            <a:avLst>
              <a:gd name="adj1" fmla="val 75957"/>
              <a:gd name="adj2" fmla="val -110653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hu-HU" sz="2400" dirty="0" err="1" smtClean="0">
                <a:solidFill>
                  <a:schemeClr val="bg1"/>
                </a:solidFill>
              </a:rPr>
              <a:t>Aggregálja</a:t>
            </a:r>
            <a:r>
              <a:rPr lang="hu-HU" sz="2400" dirty="0" smtClean="0">
                <a:solidFill>
                  <a:schemeClr val="bg1"/>
                </a:solidFill>
              </a:rPr>
              <a:t> a kapott kulcs-érték párokat</a:t>
            </a:r>
          </a:p>
        </p:txBody>
      </p:sp>
      <p:sp>
        <p:nvSpPr>
          <p:cNvPr id="15" name="Lekerekített téglalap 14"/>
          <p:cNvSpPr/>
          <p:nvPr/>
        </p:nvSpPr>
        <p:spPr>
          <a:xfrm>
            <a:off x="5500694" y="964389"/>
            <a:ext cx="2357454" cy="642942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Input </a:t>
            </a:r>
            <a:r>
              <a:rPr lang="hu-HU" sz="2400" dirty="0" err="1" smtClean="0">
                <a:solidFill>
                  <a:schemeClr val="bg1"/>
                </a:solidFill>
              </a:rPr>
              <a:t>reader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6" name="Lekerekített téglalap 15"/>
          <p:cNvSpPr/>
          <p:nvPr/>
        </p:nvSpPr>
        <p:spPr>
          <a:xfrm>
            <a:off x="5500694" y="1893083"/>
            <a:ext cx="2357454" cy="642942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Map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7" name="Lekerekített téglalap 16"/>
          <p:cNvSpPr/>
          <p:nvPr/>
        </p:nvSpPr>
        <p:spPr>
          <a:xfrm>
            <a:off x="5500694" y="2821777"/>
            <a:ext cx="2357454" cy="642942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Partition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8" name="Lekerekített téglalap 17"/>
          <p:cNvSpPr/>
          <p:nvPr/>
        </p:nvSpPr>
        <p:spPr>
          <a:xfrm>
            <a:off x="5500694" y="3750471"/>
            <a:ext cx="2357454" cy="642942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Compare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9" name="Lekerekített téglalap 18"/>
          <p:cNvSpPr/>
          <p:nvPr/>
        </p:nvSpPr>
        <p:spPr>
          <a:xfrm>
            <a:off x="5500694" y="4679165"/>
            <a:ext cx="2357454" cy="642942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Reduce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ekerekített téglalap 18"/>
          <p:cNvSpPr/>
          <p:nvPr/>
        </p:nvSpPr>
        <p:spPr>
          <a:xfrm>
            <a:off x="1285852" y="1000108"/>
            <a:ext cx="6858048" cy="178595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ITIL folyamatok</a:t>
            </a:r>
          </a:p>
        </p:txBody>
      </p:sp>
      <p:sp>
        <p:nvSpPr>
          <p:cNvPr id="16" name="Lekerekített téglalap 15"/>
          <p:cNvSpPr/>
          <p:nvPr/>
        </p:nvSpPr>
        <p:spPr>
          <a:xfrm>
            <a:off x="1571604" y="1847840"/>
            <a:ext cx="4572032" cy="143828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Eseményfeldolgozás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IT rendszerek diagnosztikája</a:t>
            </a:r>
            <a:endParaRPr lang="hu-HU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500438"/>
            <a:ext cx="8143932" cy="293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Lekerekített téglalap 13"/>
          <p:cNvSpPr/>
          <p:nvPr/>
        </p:nvSpPr>
        <p:spPr>
          <a:xfrm>
            <a:off x="1714480" y="2490782"/>
            <a:ext cx="2000264" cy="642942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Monitorozás</a:t>
            </a:r>
          </a:p>
        </p:txBody>
      </p:sp>
      <p:sp>
        <p:nvSpPr>
          <p:cNvPr id="18" name="Lekerekített téglalap 17"/>
          <p:cNvSpPr/>
          <p:nvPr/>
        </p:nvSpPr>
        <p:spPr>
          <a:xfrm>
            <a:off x="5286380" y="1633526"/>
            <a:ext cx="2357454" cy="1571636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CMDB</a:t>
            </a:r>
          </a:p>
        </p:txBody>
      </p:sp>
      <p:sp>
        <p:nvSpPr>
          <p:cNvPr id="17" name="Lekerekített téglalap 16"/>
          <p:cNvSpPr/>
          <p:nvPr/>
        </p:nvSpPr>
        <p:spPr>
          <a:xfrm>
            <a:off x="4000496" y="2490782"/>
            <a:ext cx="3786214" cy="642942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Historikus adatgyűjtés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ekerekített téglalap 18"/>
          <p:cNvSpPr/>
          <p:nvPr/>
        </p:nvSpPr>
        <p:spPr>
          <a:xfrm>
            <a:off x="1142976" y="2285992"/>
            <a:ext cx="6858048" cy="178595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ITIL folyamatok</a:t>
            </a:r>
          </a:p>
        </p:txBody>
      </p:sp>
      <p:sp>
        <p:nvSpPr>
          <p:cNvPr id="16" name="Lekerekített téglalap 15"/>
          <p:cNvSpPr/>
          <p:nvPr/>
        </p:nvSpPr>
        <p:spPr>
          <a:xfrm>
            <a:off x="1428728" y="3133724"/>
            <a:ext cx="4572032" cy="143828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Eseményfeldolgozás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IT rendszerek diagnosztikája</a:t>
            </a:r>
            <a:endParaRPr lang="hu-HU" dirty="0"/>
          </a:p>
        </p:txBody>
      </p:sp>
      <p:sp>
        <p:nvSpPr>
          <p:cNvPr id="14" name="Lekerekített téglalap 13"/>
          <p:cNvSpPr/>
          <p:nvPr/>
        </p:nvSpPr>
        <p:spPr>
          <a:xfrm>
            <a:off x="1571604" y="3776666"/>
            <a:ext cx="2000264" cy="642942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Monitorozás</a:t>
            </a:r>
          </a:p>
        </p:txBody>
      </p:sp>
      <p:sp>
        <p:nvSpPr>
          <p:cNvPr id="18" name="Lekerekített téglalap 17"/>
          <p:cNvSpPr/>
          <p:nvPr/>
        </p:nvSpPr>
        <p:spPr>
          <a:xfrm>
            <a:off x="5143504" y="2919410"/>
            <a:ext cx="2357454" cy="1571636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CMDB</a:t>
            </a:r>
          </a:p>
        </p:txBody>
      </p:sp>
      <p:sp>
        <p:nvSpPr>
          <p:cNvPr id="17" name="Lekerekített téglalap 16"/>
          <p:cNvSpPr/>
          <p:nvPr/>
        </p:nvSpPr>
        <p:spPr>
          <a:xfrm>
            <a:off x="3857620" y="3776666"/>
            <a:ext cx="3786214" cy="642942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Historikus adatgyűjtés</a:t>
            </a:r>
          </a:p>
        </p:txBody>
      </p:sp>
      <p:sp>
        <p:nvSpPr>
          <p:cNvPr id="9" name="Lekerekített téglalap feliratnak 8"/>
          <p:cNvSpPr/>
          <p:nvPr/>
        </p:nvSpPr>
        <p:spPr>
          <a:xfrm>
            <a:off x="1142976" y="4929198"/>
            <a:ext cx="2190780" cy="1022364"/>
          </a:xfrm>
          <a:prstGeom prst="wedgeRoundRectCallout">
            <a:avLst>
              <a:gd name="adj1" fmla="val -18730"/>
              <a:gd name="adj2" fmla="val -112332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Mit mérjünk?</a:t>
            </a:r>
          </a:p>
          <a:p>
            <a:pPr algn="ctr"/>
            <a:r>
              <a:rPr lang="hu-HU" sz="2400" dirty="0" smtClean="0"/>
              <a:t>Határértékek?</a:t>
            </a:r>
          </a:p>
        </p:txBody>
      </p:sp>
      <p:sp>
        <p:nvSpPr>
          <p:cNvPr id="10" name="Lekerekített téglalap feliratnak 9"/>
          <p:cNvSpPr/>
          <p:nvPr/>
        </p:nvSpPr>
        <p:spPr>
          <a:xfrm>
            <a:off x="357158" y="2000240"/>
            <a:ext cx="2190780" cy="736612"/>
          </a:xfrm>
          <a:prstGeom prst="wedgeRoundRectCallout">
            <a:avLst>
              <a:gd name="adj1" fmla="val 20582"/>
              <a:gd name="adj2" fmla="val 118592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…?</a:t>
            </a:r>
          </a:p>
        </p:txBody>
      </p:sp>
      <p:sp>
        <p:nvSpPr>
          <p:cNvPr id="11" name="Lekerekített téglalap feliratnak 10"/>
          <p:cNvSpPr/>
          <p:nvPr/>
        </p:nvSpPr>
        <p:spPr>
          <a:xfrm>
            <a:off x="4214810" y="5000636"/>
            <a:ext cx="3357586" cy="1022364"/>
          </a:xfrm>
          <a:prstGeom prst="wedgeRoundRectCallout">
            <a:avLst>
              <a:gd name="adj1" fmla="val -18730"/>
              <a:gd name="adj2" fmla="val -112332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Mit gyűjtsünk? Mit kezdjünk vele?</a:t>
            </a:r>
          </a:p>
        </p:txBody>
      </p:sp>
      <p:sp>
        <p:nvSpPr>
          <p:cNvPr id="12" name="Lekerekített téglalap feliratnak 11"/>
          <p:cNvSpPr/>
          <p:nvPr/>
        </p:nvSpPr>
        <p:spPr>
          <a:xfrm>
            <a:off x="4000496" y="857232"/>
            <a:ext cx="4929222" cy="1022364"/>
          </a:xfrm>
          <a:prstGeom prst="wedgeRoundRectCallout">
            <a:avLst>
              <a:gd name="adj1" fmla="val -6967"/>
              <a:gd name="adj2" fmla="val 99827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A támogató folyamatoknak is van „konfigurációja”…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Rendszerszintű diagnosztika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Több évtizedes terület</a:t>
            </a:r>
          </a:p>
          <a:p>
            <a:pPr lvl="1"/>
            <a:r>
              <a:rPr lang="hu-HU" dirty="0" smtClean="0"/>
              <a:t>Repülő eszközök, katonai eszközök, repülő katonai eszközök…</a:t>
            </a:r>
          </a:p>
          <a:p>
            <a:pPr lvl="1"/>
            <a:r>
              <a:rPr lang="hu-HU" dirty="0" smtClean="0"/>
              <a:t>Simpson, </a:t>
            </a:r>
            <a:r>
              <a:rPr lang="hu-HU" dirty="0" err="1" smtClean="0"/>
              <a:t>Sheppard</a:t>
            </a:r>
            <a:r>
              <a:rPr lang="hu-HU" dirty="0" smtClean="0"/>
              <a:t>: System Test and </a:t>
            </a:r>
            <a:r>
              <a:rPr lang="hu-HU" dirty="0" err="1" smtClean="0"/>
              <a:t>Diagnosis</a:t>
            </a:r>
            <a:endParaRPr lang="hu-HU" dirty="0" smtClean="0"/>
          </a:p>
          <a:p>
            <a:r>
              <a:rPr lang="hu-HU" dirty="0" smtClean="0"/>
              <a:t>Alapfogalom: teszt</a:t>
            </a:r>
          </a:p>
          <a:p>
            <a:pPr lvl="1"/>
            <a:r>
              <a:rPr lang="hu-HU" dirty="0" smtClean="0"/>
              <a:t>Ütemezett</a:t>
            </a:r>
          </a:p>
          <a:p>
            <a:pPr lvl="1"/>
            <a:r>
              <a:rPr lang="hu-HU" dirty="0" smtClean="0"/>
              <a:t>„</a:t>
            </a:r>
            <a:r>
              <a:rPr lang="hu-HU" dirty="0" err="1" smtClean="0"/>
              <a:t>active</a:t>
            </a:r>
            <a:r>
              <a:rPr lang="hu-HU" dirty="0" smtClean="0"/>
              <a:t> </a:t>
            </a:r>
            <a:r>
              <a:rPr lang="hu-HU" dirty="0" err="1" smtClean="0"/>
              <a:t>probing</a:t>
            </a:r>
            <a:r>
              <a:rPr lang="hu-HU" dirty="0" smtClean="0"/>
              <a:t>”</a:t>
            </a:r>
            <a:endParaRPr lang="hu-HU" i="1" dirty="0" smtClean="0"/>
          </a:p>
          <a:p>
            <a:r>
              <a:rPr lang="hu-HU" i="1" dirty="0" smtClean="0"/>
              <a:t>Diagnosztika stratégiák</a:t>
            </a:r>
            <a:r>
              <a:rPr lang="hu-HU" dirty="0" smtClean="0"/>
              <a:t> céljai:</a:t>
            </a:r>
          </a:p>
          <a:p>
            <a:pPr lvl="1"/>
            <a:r>
              <a:rPr lang="hu-HU" dirty="0" smtClean="0"/>
              <a:t>Hibadetektálás</a:t>
            </a:r>
          </a:p>
          <a:p>
            <a:pPr lvl="1"/>
            <a:r>
              <a:rPr lang="hu-HU" dirty="0" smtClean="0"/>
              <a:t>Hibalokalizálás</a:t>
            </a:r>
          </a:p>
          <a:p>
            <a:pPr lvl="1"/>
            <a:r>
              <a:rPr lang="hu-HU" dirty="0" smtClean="0"/>
              <a:t>Hibaizolálás</a:t>
            </a:r>
          </a:p>
          <a:p>
            <a:pPr lvl="1"/>
            <a:r>
              <a:rPr lang="hu-HU" dirty="0" smtClean="0"/>
              <a:t>…optimális javító akció kiválasztása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Rendszerszintű diagnosztika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Diagnosztika: a javító akciók </a:t>
            </a:r>
            <a:r>
              <a:rPr lang="hu-HU" dirty="0" err="1" smtClean="0"/>
              <a:t>granularitásáig</a:t>
            </a:r>
            <a:endParaRPr lang="hu-HU" dirty="0" smtClean="0"/>
          </a:p>
          <a:p>
            <a:pPr lvl="1"/>
            <a:r>
              <a:rPr lang="hu-HU" dirty="0" smtClean="0"/>
              <a:t>Klasszikusan: komponens csere / újraindítás</a:t>
            </a:r>
          </a:p>
          <a:p>
            <a:pPr lvl="1"/>
            <a:r>
              <a:rPr lang="hu-HU" dirty="0" smtClean="0"/>
              <a:t>Modern IT: + parametrikus/strukturális </a:t>
            </a:r>
            <a:r>
              <a:rPr lang="hu-HU" dirty="0" err="1" smtClean="0"/>
              <a:t>rekonfiguráció</a:t>
            </a:r>
            <a:endParaRPr lang="hu-HU" dirty="0" smtClean="0"/>
          </a:p>
          <a:p>
            <a:pPr lvl="1"/>
            <a:endParaRPr lang="hu-HU" dirty="0" smtClean="0"/>
          </a:p>
          <a:p>
            <a:r>
              <a:rPr lang="hu-HU" dirty="0" smtClean="0"/>
              <a:t>Általánosan jellemző: a diagnosztikai probléma formális kezelése</a:t>
            </a:r>
          </a:p>
          <a:p>
            <a:pPr lvl="1"/>
            <a:r>
              <a:rPr lang="hu-HU" dirty="0" smtClean="0"/>
              <a:t>Diagnosztikai stratégia megfelelőségének vizsgálata</a:t>
            </a:r>
          </a:p>
          <a:p>
            <a:pPr lvl="1"/>
            <a:r>
              <a:rPr lang="hu-HU" dirty="0" smtClean="0"/>
              <a:t>Diagnosztikai/javítási logika szintézise</a:t>
            </a:r>
          </a:p>
          <a:p>
            <a:pPr lvl="1"/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1189038"/>
            <a:ext cx="5045075" cy="511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4925" y="1628775"/>
            <a:ext cx="5111750" cy="4525963"/>
          </a:xfrm>
          <a:noFill/>
          <a:ln/>
        </p:spPr>
        <p:txBody>
          <a:bodyPr/>
          <a:lstStyle/>
          <a:p>
            <a:r>
              <a:rPr lang="hu-HU"/>
              <a:t>Függőségek</a:t>
            </a:r>
            <a:endParaRPr lang="en-US"/>
          </a:p>
          <a:p>
            <a:pPr lvl="1"/>
            <a:r>
              <a:rPr lang="hu-HU"/>
              <a:t>erőforráshasználat</a:t>
            </a:r>
            <a:endParaRPr lang="en-US"/>
          </a:p>
          <a:p>
            <a:pPr lvl="1"/>
            <a:r>
              <a:rPr lang="hu-HU"/>
              <a:t>adatcsere</a:t>
            </a:r>
            <a:endParaRPr lang="en-US"/>
          </a:p>
          <a:p>
            <a:endParaRPr lang="en-US"/>
          </a:p>
          <a:p>
            <a:r>
              <a:rPr lang="hu-HU"/>
              <a:t>Hibaterjedés:</a:t>
            </a:r>
            <a:endParaRPr lang="en-US"/>
          </a:p>
          <a:p>
            <a:pPr lvl="1"/>
            <a:r>
              <a:rPr lang="hu-HU"/>
              <a:t>erőforrás-állapot</a:t>
            </a:r>
            <a:endParaRPr lang="en-US"/>
          </a:p>
          <a:p>
            <a:pPr lvl="1"/>
            <a:r>
              <a:rPr lang="hu-HU"/>
              <a:t>adat</a:t>
            </a:r>
          </a:p>
          <a:p>
            <a:pPr lvl="1"/>
            <a:r>
              <a:rPr lang="hu-HU"/>
              <a:t>… vagy hiánya</a:t>
            </a:r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Statikus hibaterjedés-analízis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4500563" y="692150"/>
            <a:ext cx="4643437" cy="61658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hu-HU"/>
          </a:p>
        </p:txBody>
      </p:sp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0113" y="981075"/>
            <a:ext cx="4038600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5716" name="Line 4"/>
          <p:cNvSpPr>
            <a:spLocks noChangeShapeType="1"/>
          </p:cNvSpPr>
          <p:nvPr/>
        </p:nvSpPr>
        <p:spPr bwMode="auto">
          <a:xfrm>
            <a:off x="4927600" y="2060575"/>
            <a:ext cx="1366838" cy="1223963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15717" name="Line 5"/>
          <p:cNvSpPr>
            <a:spLocks noChangeShapeType="1"/>
          </p:cNvSpPr>
          <p:nvPr/>
        </p:nvSpPr>
        <p:spPr bwMode="auto">
          <a:xfrm flipH="1">
            <a:off x="7086600" y="2276475"/>
            <a:ext cx="1223963" cy="1008063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5070475" y="3355975"/>
            <a:ext cx="333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b="1" dirty="0" err="1">
                <a:latin typeface="Arial" charset="0"/>
              </a:rPr>
              <a:t>Inputs</a:t>
            </a:r>
            <a:r>
              <a:rPr lang="hu-HU" b="1" dirty="0">
                <a:latin typeface="Arial" charset="0"/>
              </a:rPr>
              <a:t> and </a:t>
            </a:r>
            <a:r>
              <a:rPr lang="hu-HU" b="1" dirty="0" err="1">
                <a:latin typeface="Arial" charset="0"/>
              </a:rPr>
              <a:t>outputs</a:t>
            </a:r>
            <a:r>
              <a:rPr lang="hu-HU" b="1" dirty="0">
                <a:latin typeface="Arial" charset="0"/>
              </a:rPr>
              <a:t>: </a:t>
            </a:r>
            <a:r>
              <a:rPr lang="hu-HU" b="1" dirty="0" err="1">
                <a:latin typeface="Arial" charset="0"/>
              </a:rPr>
              <a:t>behavior</a:t>
            </a:r>
            <a:endParaRPr lang="hu-HU" b="1" dirty="0">
              <a:latin typeface="Arial" charset="0"/>
            </a:endParaRPr>
          </a:p>
        </p:txBody>
      </p:sp>
      <p:sp>
        <p:nvSpPr>
          <p:cNvPr id="115719" name="Text Box 7"/>
          <p:cNvSpPr txBox="1">
            <a:spLocks noChangeArrowheads="1"/>
          </p:cNvSpPr>
          <p:nvPr/>
        </p:nvSpPr>
        <p:spPr bwMode="auto">
          <a:xfrm>
            <a:off x="5076825" y="4222750"/>
            <a:ext cx="2680542" cy="46166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400" dirty="0">
                <a:latin typeface="Arial" charset="0"/>
              </a:rPr>
              <a:t>v</a:t>
            </a:r>
            <a:r>
              <a:rPr lang="hu-HU" sz="2400" baseline="-25000" dirty="0">
                <a:latin typeface="Arial" charset="0"/>
              </a:rPr>
              <a:t>0</a:t>
            </a:r>
            <a:r>
              <a:rPr lang="hu-HU" sz="2400" dirty="0">
                <a:latin typeface="Arial" charset="0"/>
              </a:rPr>
              <a:t>, </a:t>
            </a:r>
            <a:r>
              <a:rPr lang="hu-HU" sz="2400" dirty="0" err="1">
                <a:latin typeface="Arial" charset="0"/>
              </a:rPr>
              <a:t>v</a:t>
            </a:r>
            <a:r>
              <a:rPr lang="hu-HU" sz="2400" baseline="-25000" dirty="0" err="1">
                <a:latin typeface="Arial" charset="0"/>
              </a:rPr>
              <a:t>0</a:t>
            </a:r>
            <a:r>
              <a:rPr lang="hu-HU" sz="2400" dirty="0">
                <a:latin typeface="Arial" charset="0"/>
              </a:rPr>
              <a:t>, v</a:t>
            </a:r>
            <a:r>
              <a:rPr lang="hu-HU" sz="2400" baseline="-25000" dirty="0">
                <a:latin typeface="Arial" charset="0"/>
              </a:rPr>
              <a:t>3</a:t>
            </a:r>
            <a:r>
              <a:rPr lang="hu-HU" sz="2400" dirty="0">
                <a:latin typeface="Arial" charset="0"/>
              </a:rPr>
              <a:t>, v</a:t>
            </a:r>
            <a:r>
              <a:rPr lang="hu-HU" sz="2400" baseline="-25000" dirty="0">
                <a:latin typeface="Arial" charset="0"/>
              </a:rPr>
              <a:t>2</a:t>
            </a:r>
            <a:r>
              <a:rPr lang="hu-HU" sz="2400" dirty="0">
                <a:latin typeface="Arial" charset="0"/>
              </a:rPr>
              <a:t>, v</a:t>
            </a:r>
            <a:r>
              <a:rPr lang="hu-HU" sz="2400" baseline="-25000" dirty="0">
                <a:latin typeface="Arial" charset="0"/>
              </a:rPr>
              <a:t>0</a:t>
            </a:r>
            <a:r>
              <a:rPr lang="hu-HU" sz="2400" dirty="0">
                <a:latin typeface="Arial" charset="0"/>
              </a:rPr>
              <a:t>, …</a:t>
            </a:r>
          </a:p>
        </p:txBody>
      </p:sp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7812088" y="4286250"/>
            <a:ext cx="1149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>
                <a:latin typeface="Arial" charset="0"/>
              </a:rPr>
              <a:t>reference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080000" y="4891093"/>
            <a:ext cx="3595688" cy="461963"/>
            <a:chOff x="3200" y="3081"/>
            <a:chExt cx="2265" cy="291"/>
          </a:xfrm>
        </p:grpSpPr>
        <p:sp>
          <p:nvSpPr>
            <p:cNvPr id="115722" name="Text Box 10"/>
            <p:cNvSpPr txBox="1">
              <a:spLocks noChangeArrowheads="1"/>
            </p:cNvSpPr>
            <p:nvPr/>
          </p:nvSpPr>
          <p:spPr bwMode="auto">
            <a:xfrm>
              <a:off x="3200" y="3081"/>
              <a:ext cx="1689" cy="29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400" dirty="0">
                  <a:latin typeface="Arial" charset="0"/>
                </a:rPr>
                <a:t>v</a:t>
              </a:r>
              <a:r>
                <a:rPr lang="hu-HU" sz="2400" baseline="-25000" dirty="0">
                  <a:latin typeface="Arial" charset="0"/>
                </a:rPr>
                <a:t>1</a:t>
              </a:r>
              <a:r>
                <a:rPr lang="hu-HU" sz="2400" dirty="0">
                  <a:latin typeface="Arial" charset="0"/>
                </a:rPr>
                <a:t>, v</a:t>
              </a:r>
              <a:r>
                <a:rPr lang="hu-HU" sz="2400" baseline="-25000" dirty="0">
                  <a:latin typeface="Arial" charset="0"/>
                </a:rPr>
                <a:t>0</a:t>
              </a:r>
              <a:r>
                <a:rPr lang="hu-HU" sz="2400" dirty="0">
                  <a:latin typeface="Arial" charset="0"/>
                </a:rPr>
                <a:t>, v</a:t>
              </a:r>
              <a:r>
                <a:rPr lang="hu-HU" sz="2400" baseline="-25000" dirty="0">
                  <a:latin typeface="Arial" charset="0"/>
                </a:rPr>
                <a:t>4</a:t>
              </a:r>
              <a:r>
                <a:rPr lang="hu-HU" sz="2400" dirty="0">
                  <a:latin typeface="Arial" charset="0"/>
                </a:rPr>
                <a:t>, v</a:t>
              </a:r>
              <a:r>
                <a:rPr lang="hu-HU" sz="2400" baseline="-25000" dirty="0">
                  <a:latin typeface="Arial" charset="0"/>
                </a:rPr>
                <a:t>2</a:t>
              </a:r>
              <a:r>
                <a:rPr lang="hu-HU" sz="2400" dirty="0">
                  <a:latin typeface="Arial" charset="0"/>
                </a:rPr>
                <a:t>, v</a:t>
              </a:r>
              <a:r>
                <a:rPr lang="hu-HU" sz="2400" baseline="-25000" dirty="0">
                  <a:latin typeface="Arial" charset="0"/>
                </a:rPr>
                <a:t>0</a:t>
              </a:r>
              <a:r>
                <a:rPr lang="hu-HU" sz="2400" dirty="0">
                  <a:latin typeface="Arial" charset="0"/>
                </a:rPr>
                <a:t>, …</a:t>
              </a:r>
            </a:p>
          </p:txBody>
        </p:sp>
        <p:sp>
          <p:nvSpPr>
            <p:cNvPr id="115723" name="Text Box 11"/>
            <p:cNvSpPr txBox="1">
              <a:spLocks noChangeArrowheads="1"/>
            </p:cNvSpPr>
            <p:nvPr/>
          </p:nvSpPr>
          <p:spPr bwMode="auto">
            <a:xfrm>
              <a:off x="4965" y="3108"/>
              <a:ext cx="5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>
                  <a:latin typeface="Arial" charset="0"/>
                </a:rPr>
                <a:t>actual</a:t>
              </a:r>
            </a:p>
          </p:txBody>
        </p:sp>
      </p:grpSp>
      <p:sp>
        <p:nvSpPr>
          <p:cNvPr id="115724" name="Rectangle 12"/>
          <p:cNvSpPr>
            <a:spLocks noChangeArrowheads="1"/>
          </p:cNvSpPr>
          <p:nvPr/>
        </p:nvSpPr>
        <p:spPr bwMode="auto">
          <a:xfrm>
            <a:off x="6011863" y="4078288"/>
            <a:ext cx="360362" cy="143986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15725" name="Rectangle 13"/>
          <p:cNvSpPr>
            <a:spLocks noChangeArrowheads="1"/>
          </p:cNvSpPr>
          <p:nvPr/>
        </p:nvSpPr>
        <p:spPr bwMode="auto">
          <a:xfrm>
            <a:off x="5580063" y="4078288"/>
            <a:ext cx="360362" cy="143986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15726" name="Rectangle 14"/>
          <p:cNvSpPr>
            <a:spLocks noChangeArrowheads="1"/>
          </p:cNvSpPr>
          <p:nvPr/>
        </p:nvSpPr>
        <p:spPr bwMode="auto">
          <a:xfrm>
            <a:off x="6443663" y="4078288"/>
            <a:ext cx="360362" cy="143986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15727" name="Rectangle 15"/>
          <p:cNvSpPr>
            <a:spLocks noChangeArrowheads="1"/>
          </p:cNvSpPr>
          <p:nvPr/>
        </p:nvSpPr>
        <p:spPr bwMode="auto">
          <a:xfrm>
            <a:off x="6877050" y="4078288"/>
            <a:ext cx="360363" cy="143986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15728" name="Rectangle 16"/>
          <p:cNvSpPr>
            <a:spLocks noChangeArrowheads="1"/>
          </p:cNvSpPr>
          <p:nvPr/>
        </p:nvSpPr>
        <p:spPr bwMode="auto">
          <a:xfrm>
            <a:off x="5148263" y="4078288"/>
            <a:ext cx="360362" cy="143986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5003801" y="5692778"/>
            <a:ext cx="2936876" cy="1008063"/>
            <a:chOff x="3152" y="3586"/>
            <a:chExt cx="1850" cy="635"/>
          </a:xfrm>
        </p:grpSpPr>
        <p:sp>
          <p:nvSpPr>
            <p:cNvPr id="115730" name="Text Box 18"/>
            <p:cNvSpPr txBox="1">
              <a:spLocks noChangeArrowheads="1"/>
            </p:cNvSpPr>
            <p:nvPr/>
          </p:nvSpPr>
          <p:spPr bwMode="auto">
            <a:xfrm>
              <a:off x="3152" y="3930"/>
              <a:ext cx="1850" cy="29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u-HU" sz="2400" dirty="0">
                  <a:latin typeface="Arial" charset="0"/>
                </a:rPr>
                <a:t>E</a:t>
              </a:r>
              <a:r>
                <a:rPr lang="hu-HU" sz="2400" baseline="-25000" dirty="0">
                  <a:latin typeface="Arial" charset="0"/>
                </a:rPr>
                <a:t>1</a:t>
              </a:r>
              <a:r>
                <a:rPr lang="hu-HU" sz="2400" dirty="0">
                  <a:latin typeface="Arial" charset="0"/>
                </a:rPr>
                <a:t>, E</a:t>
              </a:r>
              <a:r>
                <a:rPr lang="hu-HU" sz="2400" baseline="-25000" dirty="0">
                  <a:latin typeface="Arial" charset="0"/>
                </a:rPr>
                <a:t>0</a:t>
              </a:r>
              <a:r>
                <a:rPr lang="hu-HU" sz="2400" dirty="0">
                  <a:latin typeface="Arial" charset="0"/>
                </a:rPr>
                <a:t>, E</a:t>
              </a:r>
              <a:r>
                <a:rPr lang="hu-HU" sz="2400" baseline="-25000" dirty="0">
                  <a:latin typeface="Arial" charset="0"/>
                </a:rPr>
                <a:t>2</a:t>
              </a:r>
              <a:r>
                <a:rPr lang="hu-HU" sz="2400" dirty="0">
                  <a:latin typeface="Arial" charset="0"/>
                </a:rPr>
                <a:t>, E</a:t>
              </a:r>
              <a:r>
                <a:rPr lang="hu-HU" sz="2400" baseline="-25000" dirty="0">
                  <a:latin typeface="Arial" charset="0"/>
                </a:rPr>
                <a:t>0</a:t>
              </a:r>
              <a:r>
                <a:rPr lang="hu-HU" sz="2400" dirty="0">
                  <a:latin typeface="Arial" charset="0"/>
                </a:rPr>
                <a:t>, </a:t>
              </a:r>
              <a:r>
                <a:rPr lang="hu-HU" sz="2400" dirty="0" err="1">
                  <a:latin typeface="Arial" charset="0"/>
                </a:rPr>
                <a:t>E</a:t>
              </a:r>
              <a:r>
                <a:rPr lang="hu-HU" sz="2400" baseline="-25000" dirty="0" err="1">
                  <a:latin typeface="Arial" charset="0"/>
                </a:rPr>
                <a:t>0</a:t>
              </a:r>
              <a:r>
                <a:rPr lang="hu-HU" sz="2400" dirty="0">
                  <a:latin typeface="Arial" charset="0"/>
                </a:rPr>
                <a:t>, …</a:t>
              </a:r>
            </a:p>
          </p:txBody>
        </p:sp>
        <p:sp>
          <p:nvSpPr>
            <p:cNvPr id="115731" name="AutoShape 19"/>
            <p:cNvSpPr>
              <a:spLocks noChangeArrowheads="1"/>
            </p:cNvSpPr>
            <p:nvPr/>
          </p:nvSpPr>
          <p:spPr bwMode="auto">
            <a:xfrm>
              <a:off x="3799" y="3586"/>
              <a:ext cx="306" cy="253"/>
            </a:xfrm>
            <a:prstGeom prst="downArrow">
              <a:avLst>
                <a:gd name="adj1" fmla="val 50000"/>
                <a:gd name="adj2" fmla="val 25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115733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250825" y="1412875"/>
            <a:ext cx="4321175" cy="5445125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sz="2800"/>
              <a:t>Kapcsolatok: protokoll-automata saját abc-vel</a:t>
            </a:r>
          </a:p>
          <a:p>
            <a:pPr>
              <a:lnSpc>
                <a:spcPct val="90000"/>
              </a:lnSpc>
            </a:pPr>
            <a:endParaRPr lang="hu-HU" sz="2800"/>
          </a:p>
          <a:p>
            <a:pPr>
              <a:lnSpc>
                <a:spcPct val="90000"/>
              </a:lnSpc>
            </a:pPr>
            <a:r>
              <a:rPr lang="hu-HU" sz="2800"/>
              <a:t>Adathiba</a:t>
            </a:r>
            <a:r>
              <a:rPr lang="en-US" sz="2800"/>
              <a:t>: </a:t>
            </a:r>
            <a:r>
              <a:rPr lang="hu-HU" sz="2800"/>
              <a:t>egy olyan érték egy adott pillanatban egy kapcsolaton, mely a referencia-rendszerben nem megengedett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 </a:t>
            </a:r>
            <a:r>
              <a:rPr lang="hu-HU" sz="2800"/>
              <a:t>Klasszifikáció: „mérnöki tapasztalat”</a:t>
            </a:r>
            <a:endParaRPr lang="en-US" sz="2800"/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endParaRPr lang="hu-HU" sz="2800"/>
          </a:p>
        </p:txBody>
      </p:sp>
      <p:sp>
        <p:nvSpPr>
          <p:cNvPr id="22" name="Cím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Statikus hibaterjedés-analízis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5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5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5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5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5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24" grpId="0" animBg="1"/>
      <p:bldP spid="115725" grpId="0" animBg="1"/>
      <p:bldP spid="115726" grpId="0" animBg="1"/>
      <p:bldP spid="115727" grpId="0" animBg="1"/>
      <p:bldP spid="11572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Error-sorozatok</a:t>
            </a:r>
            <a:r>
              <a:rPr lang="hu-HU" dirty="0" smtClean="0"/>
              <a:t> időbeli absztrakciója</a:t>
            </a:r>
            <a:endParaRPr lang="hu-HU" dirty="0"/>
          </a:p>
        </p:txBody>
      </p:sp>
      <p:graphicFrame>
        <p:nvGraphicFramePr>
          <p:cNvPr id="523267" name="Object 3"/>
          <p:cNvGraphicFramePr>
            <a:graphicFrameLocks noChangeAspect="1"/>
          </p:cNvGraphicFramePr>
          <p:nvPr/>
        </p:nvGraphicFramePr>
        <p:xfrm>
          <a:off x="348136" y="1030291"/>
          <a:ext cx="7867202" cy="5041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Visio" r:id="rId4" imgW="4411028" imgH="2826544" progId="Visio.Drawing.11">
                  <p:embed/>
                </p:oleObj>
              </mc:Choice>
              <mc:Fallback>
                <p:oleObj name="Visio" r:id="rId4" imgW="4411028" imgH="2826544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136" y="1030291"/>
                        <a:ext cx="7867202" cy="50419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églalap 7"/>
          <p:cNvSpPr/>
          <p:nvPr/>
        </p:nvSpPr>
        <p:spPr bwMode="auto">
          <a:xfrm>
            <a:off x="0" y="2857496"/>
            <a:ext cx="4500594" cy="1643074"/>
          </a:xfrm>
          <a:prstGeom prst="rect">
            <a:avLst/>
          </a:prstGeom>
          <a:solidFill>
            <a:srgbClr val="FFFF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400" dirty="0" smtClean="0">
                <a:latin typeface="+mj-lt"/>
              </a:rPr>
              <a:t>Ami számít: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400" dirty="0" smtClean="0">
                <a:solidFill>
                  <a:srgbClr val="FF0000"/>
                </a:solidFill>
                <a:latin typeface="+mj-lt"/>
              </a:rPr>
              <a:t>Ha egyáltalán nincs válasz, akkor OS_DOWN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400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(Diagnózis)</a:t>
            </a:r>
          </a:p>
        </p:txBody>
      </p:sp>
      <p:sp>
        <p:nvSpPr>
          <p:cNvPr id="9" name="Téglalap 8"/>
          <p:cNvSpPr/>
          <p:nvPr/>
        </p:nvSpPr>
        <p:spPr bwMode="auto">
          <a:xfrm>
            <a:off x="4643406" y="2857496"/>
            <a:ext cx="4500594" cy="1643074"/>
          </a:xfrm>
          <a:prstGeom prst="rect">
            <a:avLst/>
          </a:prstGeom>
          <a:solidFill>
            <a:srgbClr val="FFFF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400" dirty="0" smtClean="0">
                <a:latin typeface="+mj-lt"/>
              </a:rPr>
              <a:t>Hasonlóan: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400" dirty="0" smtClean="0">
                <a:solidFill>
                  <a:srgbClr val="FF0000"/>
                </a:solidFill>
                <a:latin typeface="+mj-lt"/>
              </a:rPr>
              <a:t>Ha OS_DOWN, akkor egyáltalán nincs válasz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400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(Hatásanalízis)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12"/>
          <p:cNvSpPr/>
          <p:nvPr/>
        </p:nvSpPr>
        <p:spPr bwMode="auto">
          <a:xfrm>
            <a:off x="1142976" y="3929066"/>
            <a:ext cx="6643734" cy="2286016"/>
          </a:xfrm>
          <a:prstGeom prst="rect">
            <a:avLst/>
          </a:prstGeom>
          <a:solidFill>
            <a:srgbClr val="FFFF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400" b="1" dirty="0" smtClean="0">
                <a:latin typeface="+mj-lt"/>
              </a:rPr>
              <a:t>Ez egy reláció (input, fault_</a:t>
            </a:r>
            <a:r>
              <a:rPr lang="hu-HU" sz="2400" b="1" dirty="0" err="1" smtClean="0">
                <a:latin typeface="+mj-lt"/>
              </a:rPr>
              <a:t>mode</a:t>
            </a:r>
            <a:r>
              <a:rPr lang="hu-HU" sz="2400" b="1" dirty="0" smtClean="0">
                <a:latin typeface="+mj-lt"/>
              </a:rPr>
              <a:t>, output)!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dirty="0">
              <a:latin typeface="+mj-lt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400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{„</a:t>
            </a:r>
            <a:r>
              <a:rPr kumimoji="0" lang="hu-HU" sz="2400" b="1" i="0" u="none" strike="noStrike" cap="none" normalizeH="0" baseline="0" dirty="0" err="1" smtClean="0">
                <a:ln>
                  <a:noFill/>
                </a:ln>
                <a:effectLst/>
                <a:latin typeface="+mj-lt"/>
              </a:rPr>
              <a:t>any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_input”, „OS_DOWN”,</a:t>
            </a:r>
            <a:r>
              <a:rPr kumimoji="0" lang="hu-HU" sz="2400" b="1" i="0" u="none" strike="noStrike" cap="none" normalizeH="0" dirty="0" smtClean="0">
                <a:ln>
                  <a:noFill/>
                </a:ln>
                <a:effectLst/>
                <a:latin typeface="+mj-lt"/>
              </a:rPr>
              <a:t> „no_</a:t>
            </a:r>
            <a:r>
              <a:rPr kumimoji="0" lang="hu-HU" sz="2400" b="1" i="0" u="none" strike="noStrike" cap="none" normalizeH="0" dirty="0" err="1" smtClean="0">
                <a:ln>
                  <a:noFill/>
                </a:ln>
                <a:effectLst/>
                <a:latin typeface="+mj-lt"/>
              </a:rPr>
              <a:t>answer</a:t>
            </a:r>
            <a:r>
              <a:rPr kumimoji="0" lang="hu-HU" sz="2400" b="1" i="0" u="none" strike="noStrike" cap="none" normalizeH="0" dirty="0" smtClean="0">
                <a:ln>
                  <a:noFill/>
                </a:ln>
                <a:effectLst/>
                <a:latin typeface="+mj-lt"/>
              </a:rPr>
              <a:t>”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}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400" b="1" dirty="0" smtClean="0">
                <a:latin typeface="+mj-lt"/>
              </a:rPr>
              <a:t>{„</a:t>
            </a:r>
            <a:r>
              <a:rPr lang="hu-HU" sz="2400" b="1" dirty="0" err="1" smtClean="0">
                <a:latin typeface="+mj-lt"/>
              </a:rPr>
              <a:t>good</a:t>
            </a:r>
            <a:r>
              <a:rPr lang="hu-HU" sz="2400" b="1" dirty="0" smtClean="0">
                <a:latin typeface="+mj-lt"/>
              </a:rPr>
              <a:t>_</a:t>
            </a:r>
            <a:r>
              <a:rPr lang="hu-HU" sz="2400" b="1" dirty="0" err="1" smtClean="0">
                <a:latin typeface="+mj-lt"/>
              </a:rPr>
              <a:t>requests</a:t>
            </a:r>
            <a:r>
              <a:rPr lang="hu-HU" sz="2400" b="1" dirty="0" smtClean="0">
                <a:latin typeface="+mj-lt"/>
              </a:rPr>
              <a:t>”, „OK”, „</a:t>
            </a:r>
            <a:r>
              <a:rPr lang="hu-HU" sz="2400" b="1" dirty="0" err="1" smtClean="0">
                <a:latin typeface="+mj-lt"/>
              </a:rPr>
              <a:t>good</a:t>
            </a:r>
            <a:r>
              <a:rPr lang="hu-HU" sz="2400" b="1" dirty="0" smtClean="0">
                <a:latin typeface="+mj-lt"/>
              </a:rPr>
              <a:t>_</a:t>
            </a:r>
            <a:r>
              <a:rPr lang="hu-HU" sz="2400" b="1" dirty="0" err="1" smtClean="0">
                <a:latin typeface="+mj-lt"/>
              </a:rPr>
              <a:t>answers</a:t>
            </a:r>
            <a:r>
              <a:rPr lang="hu-HU" sz="2400" b="1" dirty="0" smtClean="0">
                <a:latin typeface="+mj-lt"/>
              </a:rPr>
              <a:t>”}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400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{„</a:t>
            </a:r>
            <a:r>
              <a:rPr kumimoji="0" lang="hu-HU" sz="2400" b="1" i="0" u="none" strike="noStrike" cap="none" normalizeH="0" baseline="0" dirty="0" err="1" smtClean="0">
                <a:ln>
                  <a:noFill/>
                </a:ln>
                <a:effectLst/>
                <a:latin typeface="+mj-lt"/>
              </a:rPr>
              <a:t>any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_</a:t>
            </a:r>
            <a:r>
              <a:rPr kumimoji="0" lang="hu-HU" sz="2400" b="1" i="0" u="none" strike="noStrike" cap="none" normalizeH="0" baseline="0" dirty="0" err="1" smtClean="0">
                <a:ln>
                  <a:noFill/>
                </a:ln>
                <a:effectLst/>
                <a:latin typeface="+mj-lt"/>
              </a:rPr>
              <a:t>request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”, „PR_DOWN”, „TCP_</a:t>
            </a:r>
            <a:r>
              <a:rPr kumimoji="0" lang="hu-HU" sz="2400" b="1" i="0" u="none" strike="noStrike" cap="none" normalizeH="0" baseline="0" dirty="0" err="1" smtClean="0">
                <a:ln>
                  <a:noFill/>
                </a:ln>
                <a:effectLst/>
                <a:latin typeface="+mj-lt"/>
              </a:rPr>
              <a:t>deny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”}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dirty="0" smtClean="0">
                <a:latin typeface="+mj-lt"/>
              </a:rPr>
              <a:t>…</a:t>
            </a:r>
            <a:endParaRPr kumimoji="0" lang="hu-HU" sz="2400" b="1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12" name="Téglalap 11"/>
          <p:cNvSpPr/>
          <p:nvPr/>
        </p:nvSpPr>
        <p:spPr bwMode="auto">
          <a:xfrm>
            <a:off x="4643406" y="1142984"/>
            <a:ext cx="4500594" cy="1643074"/>
          </a:xfrm>
          <a:prstGeom prst="rect">
            <a:avLst/>
          </a:prstGeom>
          <a:solidFill>
            <a:srgbClr val="FFFF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2400" dirty="0" smtClean="0"/>
              <a:t>Hasonlóan: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2400" dirty="0" smtClean="0">
                <a:solidFill>
                  <a:srgbClr val="FF0000"/>
                </a:solidFill>
              </a:rPr>
              <a:t>Ha OS_DOWN, akkor egyáltalán nincs válasz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2400" b="1" dirty="0" smtClean="0"/>
              <a:t>(Hatásanalízis)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Error-sorozatok</a:t>
            </a:r>
            <a:r>
              <a:rPr lang="hu-HU" dirty="0" smtClean="0"/>
              <a:t> időbeli absztrakciója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 bwMode="auto">
          <a:xfrm>
            <a:off x="-32" y="1142984"/>
            <a:ext cx="4500594" cy="1643074"/>
          </a:xfrm>
          <a:prstGeom prst="rect">
            <a:avLst/>
          </a:prstGeom>
          <a:solidFill>
            <a:srgbClr val="FFFF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2400" dirty="0" smtClean="0"/>
              <a:t>Ami számít: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2400" dirty="0" smtClean="0">
                <a:solidFill>
                  <a:srgbClr val="FF0000"/>
                </a:solidFill>
              </a:rPr>
              <a:t>Ha egyáltalán nincs válasz, akkor OS_DOWN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400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(Diagnózis)</a:t>
            </a:r>
          </a:p>
        </p:txBody>
      </p:sp>
      <p:sp>
        <p:nvSpPr>
          <p:cNvPr id="7" name="Téglalap feliratnak 6"/>
          <p:cNvSpPr/>
          <p:nvPr/>
        </p:nvSpPr>
        <p:spPr bwMode="auto">
          <a:xfrm>
            <a:off x="285720" y="2928934"/>
            <a:ext cx="2643206" cy="830997"/>
          </a:xfrm>
          <a:prstGeom prst="wedgeRectCallout">
            <a:avLst>
              <a:gd name="adj1" fmla="val -9491"/>
              <a:gd name="adj2" fmla="val -168108"/>
            </a:avLst>
          </a:prstGeom>
          <a:solidFill>
            <a:srgbClr val="FFFF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Bármely bemeneti </a:t>
            </a:r>
            <a:r>
              <a:rPr kumimoji="0" lang="hu-H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error-szekvencia</a:t>
            </a:r>
            <a:endParaRPr kumimoji="0" lang="hu-H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0" name="Téglalap feliratnak 9"/>
          <p:cNvSpPr/>
          <p:nvPr/>
        </p:nvSpPr>
        <p:spPr bwMode="auto">
          <a:xfrm>
            <a:off x="4500562" y="2928934"/>
            <a:ext cx="4500594" cy="830997"/>
          </a:xfrm>
          <a:prstGeom prst="wedgeRectCallout">
            <a:avLst>
              <a:gd name="adj1" fmla="val -68287"/>
              <a:gd name="adj2" fmla="val -166938"/>
            </a:avLst>
          </a:prstGeom>
          <a:solidFill>
            <a:srgbClr val="FFFF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400" b="1" dirty="0" smtClean="0">
                <a:latin typeface="+mj-lt"/>
              </a:rPr>
              <a:t>(Véges </a:t>
            </a:r>
            <a:r>
              <a:rPr lang="hu-HU" sz="2400" b="1" dirty="0" err="1" smtClean="0">
                <a:latin typeface="+mj-lt"/>
              </a:rPr>
              <a:t>prefix</a:t>
            </a:r>
            <a:r>
              <a:rPr lang="hu-HU" sz="2400" b="1" dirty="0" smtClean="0">
                <a:latin typeface="+mj-lt"/>
              </a:rPr>
              <a:t> után) no_</a:t>
            </a:r>
            <a:r>
              <a:rPr lang="hu-HU" sz="2400" b="1" dirty="0" err="1" smtClean="0">
                <a:latin typeface="+mj-lt"/>
              </a:rPr>
              <a:t>rsp</a:t>
            </a:r>
            <a:r>
              <a:rPr lang="hu-HU" sz="2400" b="1" dirty="0" smtClean="0">
                <a:latin typeface="+mj-lt"/>
              </a:rPr>
              <a:t> </a:t>
            </a:r>
            <a:r>
              <a:rPr lang="hu-HU" sz="2400" b="1" dirty="0" err="1" smtClean="0">
                <a:latin typeface="+mj-lt"/>
              </a:rPr>
              <a:t>error-szekvencia</a:t>
            </a:r>
            <a:endParaRPr kumimoji="0" lang="hu-H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1" name="Téglalap feliratnak 10"/>
          <p:cNvSpPr/>
          <p:nvPr/>
        </p:nvSpPr>
        <p:spPr bwMode="auto">
          <a:xfrm>
            <a:off x="2428860" y="3000372"/>
            <a:ext cx="4500594" cy="830997"/>
          </a:xfrm>
          <a:prstGeom prst="wedgeRectCallout">
            <a:avLst>
              <a:gd name="adj1" fmla="val -69584"/>
              <a:gd name="adj2" fmla="val -154062"/>
            </a:avLst>
          </a:prstGeom>
          <a:solidFill>
            <a:srgbClr val="FFFF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400" b="1" dirty="0" smtClean="0">
                <a:latin typeface="+mj-lt"/>
              </a:rPr>
              <a:t>Belső hibamód állapotsorozat: {OK}*.OS_DOWN</a:t>
            </a:r>
            <a:endParaRPr kumimoji="0" lang="hu-H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  <p:bldP spid="7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5603875" y="1773238"/>
            <a:ext cx="2937022" cy="46166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400" dirty="0">
                <a:latin typeface="Arial" charset="0"/>
              </a:rPr>
              <a:t>E</a:t>
            </a:r>
            <a:r>
              <a:rPr lang="hu-HU" sz="2400" baseline="-25000" dirty="0">
                <a:latin typeface="Arial" charset="0"/>
              </a:rPr>
              <a:t>1</a:t>
            </a:r>
            <a:r>
              <a:rPr lang="hu-HU" sz="2400" dirty="0">
                <a:latin typeface="Arial" charset="0"/>
              </a:rPr>
              <a:t>, E</a:t>
            </a:r>
            <a:r>
              <a:rPr lang="hu-HU" sz="2400" baseline="-25000" dirty="0">
                <a:latin typeface="Arial" charset="0"/>
              </a:rPr>
              <a:t>0</a:t>
            </a:r>
            <a:r>
              <a:rPr lang="hu-HU" sz="2400" dirty="0">
                <a:latin typeface="Arial" charset="0"/>
              </a:rPr>
              <a:t>, E</a:t>
            </a:r>
            <a:r>
              <a:rPr lang="hu-HU" sz="2400" baseline="-25000" dirty="0">
                <a:latin typeface="Arial" charset="0"/>
              </a:rPr>
              <a:t>2</a:t>
            </a:r>
            <a:r>
              <a:rPr lang="hu-HU" sz="2400" dirty="0">
                <a:latin typeface="Arial" charset="0"/>
              </a:rPr>
              <a:t>, </a:t>
            </a:r>
            <a:r>
              <a:rPr lang="hu-HU" sz="2400" dirty="0" err="1">
                <a:latin typeface="Arial" charset="0"/>
              </a:rPr>
              <a:t>E</a:t>
            </a:r>
            <a:r>
              <a:rPr lang="hu-HU" sz="2400" baseline="-25000" dirty="0" err="1">
                <a:latin typeface="Arial" charset="0"/>
              </a:rPr>
              <a:t>2</a:t>
            </a:r>
            <a:r>
              <a:rPr lang="hu-HU" sz="2400" dirty="0">
                <a:latin typeface="Arial" charset="0"/>
              </a:rPr>
              <a:t>, E</a:t>
            </a:r>
            <a:r>
              <a:rPr lang="hu-HU" sz="2400" baseline="-25000" dirty="0">
                <a:latin typeface="Arial" charset="0"/>
              </a:rPr>
              <a:t>0</a:t>
            </a:r>
            <a:r>
              <a:rPr lang="hu-HU" sz="2400" dirty="0">
                <a:latin typeface="Arial" charset="0"/>
              </a:rPr>
              <a:t>, …</a:t>
            </a:r>
          </a:p>
        </p:txBody>
      </p:sp>
      <p:sp>
        <p:nvSpPr>
          <p:cNvPr id="117764" name="AutoShape 4"/>
          <p:cNvSpPr>
            <a:spLocks/>
          </p:cNvSpPr>
          <p:nvPr/>
        </p:nvSpPr>
        <p:spPr bwMode="auto">
          <a:xfrm rot="5400000">
            <a:off x="6934200" y="1038225"/>
            <a:ext cx="296863" cy="3217863"/>
          </a:xfrm>
          <a:prstGeom prst="rightBrace">
            <a:avLst>
              <a:gd name="adj1" fmla="val 9033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6840538" y="2930525"/>
            <a:ext cx="500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400" dirty="0">
                <a:latin typeface="Arial" charset="0"/>
              </a:rPr>
              <a:t>S</a:t>
            </a:r>
            <a:r>
              <a:rPr lang="hu-HU" sz="2400" baseline="-25000" dirty="0">
                <a:latin typeface="Arial" charset="0"/>
              </a:rPr>
              <a:t>5</a:t>
            </a:r>
          </a:p>
        </p:txBody>
      </p:sp>
      <p:sp>
        <p:nvSpPr>
          <p:cNvPr id="11776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28596" y="1316058"/>
            <a:ext cx="8229600" cy="50419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hu-HU" sz="2800" dirty="0"/>
              <a:t>Rendszerfutás: hibák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hu-HU" sz="2800" dirty="0"/>
              <a:t>   sorozatai a kapcsolatokon</a:t>
            </a:r>
            <a:r>
              <a:rPr lang="en-US" sz="2800" dirty="0"/>
              <a:t> </a:t>
            </a:r>
            <a:endParaRPr lang="hu-HU" sz="28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„no error” error</a:t>
            </a:r>
            <a:endParaRPr lang="hu-HU" sz="2400" dirty="0"/>
          </a:p>
          <a:p>
            <a:pPr>
              <a:lnSpc>
                <a:spcPct val="80000"/>
              </a:lnSpc>
            </a:pPr>
            <a:endParaRPr lang="hu-HU" sz="2800" dirty="0"/>
          </a:p>
          <a:p>
            <a:pPr>
              <a:lnSpc>
                <a:spcPct val="80000"/>
              </a:lnSpc>
            </a:pPr>
            <a:endParaRPr lang="hu-HU" sz="2800" dirty="0"/>
          </a:p>
          <a:p>
            <a:pPr>
              <a:lnSpc>
                <a:spcPct val="80000"/>
              </a:lnSpc>
            </a:pPr>
            <a:r>
              <a:rPr lang="hu-HU" sz="2800" dirty="0"/>
              <a:t>Lehetséges hiba-futások halmazának </a:t>
            </a:r>
            <a:r>
              <a:rPr lang="hu-HU" sz="2800" dirty="0" err="1"/>
              <a:t>particionálása</a:t>
            </a:r>
            <a:r>
              <a:rPr lang="en-US" sz="2800" dirty="0"/>
              <a:t>: </a:t>
            </a:r>
            <a:r>
              <a:rPr lang="hu-HU" sz="2800" dirty="0"/>
              <a:t>szindrómák</a:t>
            </a:r>
            <a:endParaRPr lang="en-US" sz="2800" dirty="0"/>
          </a:p>
          <a:p>
            <a:pPr lvl="1">
              <a:lnSpc>
                <a:spcPct val="80000"/>
              </a:lnSpc>
            </a:pPr>
            <a:r>
              <a:rPr lang="hu-HU" sz="2400" dirty="0"/>
              <a:t>Időbeli absztrakció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hu-HU" sz="2400" dirty="0"/>
              <a:t>Példa</a:t>
            </a:r>
            <a:r>
              <a:rPr lang="en-US" sz="2400" dirty="0"/>
              <a:t>: </a:t>
            </a:r>
            <a:r>
              <a:rPr lang="hu-HU" sz="2400" dirty="0"/>
              <a:t>vegyük a legsúlyosabbat (</a:t>
            </a:r>
            <a:r>
              <a:rPr lang="hu-HU" sz="2400" dirty="0">
                <a:sym typeface="Wingdings" pitchFamily="2" charset="2"/>
              </a:rPr>
              <a:t> „súlyossági” reláció!</a:t>
            </a:r>
            <a:r>
              <a:rPr lang="hu-HU" sz="2400" dirty="0"/>
              <a:t>)</a:t>
            </a:r>
            <a:endParaRPr lang="en-US" sz="24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hu-HU" sz="2800" dirty="0"/>
              <a:t>Aszinkron és szinkron rendszerekre ugyanaz</a:t>
            </a:r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Statikus hibaterjedés-analízis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Példa: switch, belső hibaok nélkül</a:t>
            </a:r>
            <a:endParaRPr lang="en-US" dirty="0"/>
          </a:p>
        </p:txBody>
      </p:sp>
      <p:graphicFrame>
        <p:nvGraphicFramePr>
          <p:cNvPr id="121860" name="Group 4"/>
          <p:cNvGraphicFramePr>
            <a:graphicFrameLocks noGrp="1"/>
          </p:cNvGraphicFramePr>
          <p:nvPr>
            <p:ph idx="1"/>
          </p:nvPr>
        </p:nvGraphicFramePr>
        <p:xfrm>
          <a:off x="142875" y="857250"/>
          <a:ext cx="8858250" cy="4608513"/>
        </p:xfrm>
        <a:graphic>
          <a:graphicData uri="http://schemas.openxmlformats.org/drawingml/2006/table">
            <a:tbl>
              <a:tblPr/>
              <a:tblGrid>
                <a:gridCol w="4429125"/>
                <a:gridCol w="4429125"/>
              </a:tblGrid>
              <a:tr h="1152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hiányzó csomag</a:t>
                      </a:r>
                    </a:p>
                  </a:txBody>
                  <a:tcPr marL="93724" marR="93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hiányzó csomag</a:t>
                      </a:r>
                    </a:p>
                  </a:txBody>
                  <a:tcPr marL="93724" marR="93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2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késő csomag</a:t>
                      </a:r>
                    </a:p>
                  </a:txBody>
                  <a:tcPr marL="93724" marR="93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késő csomag</a:t>
                      </a:r>
                    </a:p>
                  </a:txBody>
                  <a:tcPr marL="93724" marR="93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0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rosszul formált csomag</a:t>
                      </a:r>
                    </a:p>
                  </a:txBody>
                  <a:tcPr marL="93724" marR="93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hiányzó csomag</a:t>
                      </a:r>
                    </a:p>
                  </a:txBody>
                  <a:tcPr marL="93724" marR="93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2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adathiba az üzenettörzsben</a:t>
                      </a:r>
                    </a:p>
                  </a:txBody>
                  <a:tcPr marL="93724" marR="93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adathiba az üzenettörzsben</a:t>
                      </a:r>
                    </a:p>
                  </a:txBody>
                  <a:tcPr marL="93724" marR="93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Object</a:t>
            </a:r>
            <a:r>
              <a:rPr lang="hu-HU" dirty="0" smtClean="0"/>
              <a:t> Cache rendszerek</a:t>
            </a:r>
            <a:endParaRPr lang="en-US" dirty="0"/>
          </a:p>
        </p:txBody>
      </p:sp>
      <p:sp>
        <p:nvSpPr>
          <p:cNvPr id="4" name="Téglalap 3"/>
          <p:cNvSpPr/>
          <p:nvPr/>
        </p:nvSpPr>
        <p:spPr>
          <a:xfrm>
            <a:off x="1000100" y="4786322"/>
            <a:ext cx="3214710" cy="92869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JVM1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5143504" y="4786322"/>
            <a:ext cx="3214710" cy="92869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JVM2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3214678" y="1928802"/>
            <a:ext cx="571504" cy="35719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1285852" y="2786058"/>
            <a:ext cx="571504" cy="35719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2285984" y="2786058"/>
            <a:ext cx="571504" cy="35719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3214678" y="2786058"/>
            <a:ext cx="571504" cy="35719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1285852" y="1928802"/>
            <a:ext cx="571504" cy="35719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stCxn id="6" idx="2"/>
            <a:endCxn id="8" idx="0"/>
          </p:cNvCxnSpPr>
          <p:nvPr/>
        </p:nvCxnSpPr>
        <p:spPr>
          <a:xfrm rot="5400000">
            <a:off x="2786050" y="2071678"/>
            <a:ext cx="500066" cy="9286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>
            <a:stCxn id="10" idx="2"/>
            <a:endCxn id="8" idx="0"/>
          </p:cNvCxnSpPr>
          <p:nvPr/>
        </p:nvCxnSpPr>
        <p:spPr>
          <a:xfrm rot="16200000" flipH="1">
            <a:off x="1821637" y="2035959"/>
            <a:ext cx="500066" cy="10001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>
            <a:stCxn id="8" idx="1"/>
            <a:endCxn id="7" idx="3"/>
          </p:cNvCxnSpPr>
          <p:nvPr/>
        </p:nvCxnSpPr>
        <p:spPr>
          <a:xfrm rot="10800000">
            <a:off x="1857356" y="2964653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>
            <a:stCxn id="6" idx="2"/>
            <a:endCxn id="9" idx="0"/>
          </p:cNvCxnSpPr>
          <p:nvPr/>
        </p:nvCxnSpPr>
        <p:spPr>
          <a:xfrm rot="5400000">
            <a:off x="3250397" y="2536025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Lekerekített téglalap 18"/>
          <p:cNvSpPr/>
          <p:nvPr/>
        </p:nvSpPr>
        <p:spPr>
          <a:xfrm>
            <a:off x="1071538" y="3786190"/>
            <a:ext cx="1428760" cy="642942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Thread1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20" name="Lekerekített téglalap 19"/>
          <p:cNvSpPr/>
          <p:nvPr/>
        </p:nvSpPr>
        <p:spPr>
          <a:xfrm>
            <a:off x="2714612" y="3786190"/>
            <a:ext cx="1428760" cy="642942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Thread2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21" name="Lekerekített téglalap 20"/>
          <p:cNvSpPr/>
          <p:nvPr/>
        </p:nvSpPr>
        <p:spPr>
          <a:xfrm>
            <a:off x="1142976" y="1714488"/>
            <a:ext cx="1857388" cy="1643074"/>
          </a:xfrm>
          <a:prstGeom prst="roundRect">
            <a:avLst/>
          </a:prstGeom>
          <a:noFill/>
          <a:ln w="38100">
            <a:solidFill>
              <a:srgbClr val="76253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25" name="Lekerekített téglalap 24"/>
          <p:cNvSpPr/>
          <p:nvPr/>
        </p:nvSpPr>
        <p:spPr>
          <a:xfrm>
            <a:off x="2143108" y="1785926"/>
            <a:ext cx="1857388" cy="1643074"/>
          </a:xfrm>
          <a:prstGeom prst="round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cxnSp>
        <p:nvCxnSpPr>
          <p:cNvPr id="27" name="Egyenes összekötő 26"/>
          <p:cNvCxnSpPr>
            <a:stCxn id="19" idx="0"/>
            <a:endCxn id="21" idx="2"/>
          </p:cNvCxnSpPr>
          <p:nvPr/>
        </p:nvCxnSpPr>
        <p:spPr>
          <a:xfrm rot="5400000" flipH="1" flipV="1">
            <a:off x="1714480" y="3429000"/>
            <a:ext cx="428628" cy="285752"/>
          </a:xfrm>
          <a:prstGeom prst="line">
            <a:avLst/>
          </a:prstGeom>
          <a:ln>
            <a:prstDash val="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Egyenes összekötő 28"/>
          <p:cNvCxnSpPr>
            <a:stCxn id="20" idx="0"/>
            <a:endCxn id="25" idx="2"/>
          </p:cNvCxnSpPr>
          <p:nvPr/>
        </p:nvCxnSpPr>
        <p:spPr>
          <a:xfrm rot="16200000" flipV="1">
            <a:off x="3071802" y="3429000"/>
            <a:ext cx="357190" cy="357190"/>
          </a:xfrm>
          <a:prstGeom prst="line">
            <a:avLst/>
          </a:prstGeom>
          <a:ln>
            <a:prstDash val="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0" name="Jobbra nyíl 29"/>
          <p:cNvSpPr/>
          <p:nvPr/>
        </p:nvSpPr>
        <p:spPr>
          <a:xfrm>
            <a:off x="4357686" y="2285992"/>
            <a:ext cx="1785950" cy="571504"/>
          </a:xfrm>
          <a:prstGeom prst="right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33" name="Téglalap 32"/>
          <p:cNvSpPr/>
          <p:nvPr/>
        </p:nvSpPr>
        <p:spPr>
          <a:xfrm>
            <a:off x="7429520" y="1928802"/>
            <a:ext cx="571504" cy="35719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34" name="Téglalap 33"/>
          <p:cNvSpPr/>
          <p:nvPr/>
        </p:nvSpPr>
        <p:spPr>
          <a:xfrm>
            <a:off x="6500826" y="2786058"/>
            <a:ext cx="571504" cy="35719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35" name="Téglalap 34"/>
          <p:cNvSpPr/>
          <p:nvPr/>
        </p:nvSpPr>
        <p:spPr>
          <a:xfrm>
            <a:off x="7429520" y="2786058"/>
            <a:ext cx="571504" cy="35719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cxnSp>
        <p:nvCxnSpPr>
          <p:cNvPr id="36" name="Egyenes összekötő nyíllal 35"/>
          <p:cNvCxnSpPr>
            <a:stCxn id="33" idx="2"/>
            <a:endCxn id="34" idx="0"/>
          </p:cNvCxnSpPr>
          <p:nvPr/>
        </p:nvCxnSpPr>
        <p:spPr>
          <a:xfrm rot="5400000">
            <a:off x="7000892" y="2071678"/>
            <a:ext cx="500066" cy="9286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7" name="Egyenes összekötő nyíllal 36"/>
          <p:cNvCxnSpPr>
            <a:stCxn id="33" idx="2"/>
            <a:endCxn id="35" idx="0"/>
          </p:cNvCxnSpPr>
          <p:nvPr/>
        </p:nvCxnSpPr>
        <p:spPr>
          <a:xfrm rot="5400000">
            <a:off x="7465239" y="2536025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8" name="Szövegdoboz 37"/>
          <p:cNvSpPr txBox="1"/>
          <p:nvPr/>
        </p:nvSpPr>
        <p:spPr>
          <a:xfrm>
            <a:off x="4429124" y="1357298"/>
            <a:ext cx="14431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Objektumok</a:t>
            </a:r>
          </a:p>
          <a:p>
            <a:r>
              <a:rPr lang="hu-HU" dirty="0" err="1" smtClean="0"/>
              <a:t>szerializálása</a:t>
            </a:r>
            <a:r>
              <a:rPr lang="hu-HU" dirty="0" smtClean="0"/>
              <a:t>,</a:t>
            </a:r>
          </a:p>
          <a:p>
            <a:r>
              <a:rPr lang="hu-HU" dirty="0" smtClean="0"/>
              <a:t>átmásolása</a:t>
            </a:r>
            <a:endParaRPr lang="en-US" dirty="0"/>
          </a:p>
        </p:txBody>
      </p:sp>
      <p:sp>
        <p:nvSpPr>
          <p:cNvPr id="40" name="Lekerekített téglalap 39"/>
          <p:cNvSpPr/>
          <p:nvPr/>
        </p:nvSpPr>
        <p:spPr>
          <a:xfrm>
            <a:off x="6786578" y="3786190"/>
            <a:ext cx="1428760" cy="642942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Thread2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cxnSp>
        <p:nvCxnSpPr>
          <p:cNvPr id="41" name="Egyenes összekötő 40"/>
          <p:cNvCxnSpPr>
            <a:stCxn id="40" idx="0"/>
            <a:endCxn id="42" idx="2"/>
          </p:cNvCxnSpPr>
          <p:nvPr/>
        </p:nvCxnSpPr>
        <p:spPr>
          <a:xfrm rot="16200000" flipV="1">
            <a:off x="7179487" y="3464719"/>
            <a:ext cx="428628" cy="214314"/>
          </a:xfrm>
          <a:prstGeom prst="line">
            <a:avLst/>
          </a:prstGeom>
          <a:ln>
            <a:prstDash val="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2" name="Lekerekített téglalap 41"/>
          <p:cNvSpPr/>
          <p:nvPr/>
        </p:nvSpPr>
        <p:spPr>
          <a:xfrm>
            <a:off x="6357950" y="1714488"/>
            <a:ext cx="1857388" cy="1643074"/>
          </a:xfrm>
          <a:prstGeom prst="round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cxnSp>
        <p:nvCxnSpPr>
          <p:cNvPr id="45" name="Egyenes összekötő nyíllal 44"/>
          <p:cNvCxnSpPr>
            <a:stCxn id="8" idx="3"/>
            <a:endCxn id="34" idx="1"/>
          </p:cNvCxnSpPr>
          <p:nvPr/>
        </p:nvCxnSpPr>
        <p:spPr>
          <a:xfrm>
            <a:off x="2857488" y="2964653"/>
            <a:ext cx="3643338" cy="1588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6" name="Szövegdoboz 45"/>
          <p:cNvSpPr txBox="1"/>
          <p:nvPr/>
        </p:nvSpPr>
        <p:spPr>
          <a:xfrm>
            <a:off x="4214810" y="3071810"/>
            <a:ext cx="20199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Közösen használt</a:t>
            </a:r>
          </a:p>
          <a:p>
            <a:r>
              <a:rPr lang="hu-HU" dirty="0" smtClean="0"/>
              <a:t>objektumok</a:t>
            </a:r>
          </a:p>
          <a:p>
            <a:r>
              <a:rPr lang="hu-HU" dirty="0" smtClean="0"/>
              <a:t>szinkronban tartása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20" grpId="0" animBg="1"/>
      <p:bldP spid="25" grpId="0" animBg="1"/>
      <p:bldP spid="30" grpId="0" animBg="1"/>
      <p:bldP spid="33" grpId="0" animBg="1"/>
      <p:bldP spid="34" grpId="0" animBg="1"/>
      <p:bldP spid="35" grpId="0" animBg="1"/>
      <p:bldP spid="38" grpId="0"/>
      <p:bldP spid="40" grpId="0" animBg="1"/>
      <p:bldP spid="42" grpId="0" animBg="1"/>
      <p:bldP spid="4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Analízis statikus hibaterjedési leírásokkal</a:t>
            </a:r>
            <a:endParaRPr lang="hu-HU" dirty="0"/>
          </a:p>
        </p:txBody>
      </p:sp>
      <p:sp>
        <p:nvSpPr>
          <p:cNvPr id="9" name="Tartalom helye 2"/>
          <p:cNvSpPr>
            <a:spLocks noGrp="1"/>
          </p:cNvSpPr>
          <p:nvPr>
            <p:ph idx="1"/>
          </p:nvPr>
        </p:nvSpPr>
        <p:spPr>
          <a:xfrm>
            <a:off x="0" y="4714884"/>
            <a:ext cx="9144000" cy="1857388"/>
          </a:xfrm>
        </p:spPr>
        <p:txBody>
          <a:bodyPr>
            <a:normAutofit/>
          </a:bodyPr>
          <a:lstStyle/>
          <a:p>
            <a:r>
              <a:rPr lang="hu-HU" dirty="0" smtClean="0"/>
              <a:t>Analízis: mik a lehetséges, a leírásokkal és a megfigyelésekkel konzisztens változólekötések?</a:t>
            </a:r>
          </a:p>
          <a:p>
            <a:r>
              <a:rPr lang="hu-HU" dirty="0" smtClean="0">
                <a:solidFill>
                  <a:srgbClr val="FF0000"/>
                </a:solidFill>
              </a:rPr>
              <a:t>A diagnózis és a hatásanalízis ugyanaz a probléma!</a:t>
            </a:r>
          </a:p>
          <a:p>
            <a:endParaRPr lang="hu-HU" dirty="0"/>
          </a:p>
        </p:txBody>
      </p:sp>
      <p:graphicFrame>
        <p:nvGraphicFramePr>
          <p:cNvPr id="526341" name="Object 5"/>
          <p:cNvGraphicFramePr>
            <a:graphicFrameLocks noChangeAspect="1"/>
          </p:cNvGraphicFramePr>
          <p:nvPr/>
        </p:nvGraphicFramePr>
        <p:xfrm>
          <a:off x="214282" y="1071546"/>
          <a:ext cx="8724281" cy="3451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Visio" r:id="rId4" imgW="4750594" imgH="1879759" progId="Visio.Drawing.11">
                  <p:embed/>
                </p:oleObj>
              </mc:Choice>
              <mc:Fallback>
                <p:oleObj name="Visio" r:id="rId4" imgW="4750594" imgH="1879759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1071546"/>
                        <a:ext cx="8724281" cy="34512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églalap 10"/>
          <p:cNvSpPr/>
          <p:nvPr/>
        </p:nvSpPr>
        <p:spPr bwMode="auto">
          <a:xfrm>
            <a:off x="5286380" y="785794"/>
            <a:ext cx="3714776" cy="1285884"/>
          </a:xfrm>
          <a:prstGeom prst="rect">
            <a:avLst/>
          </a:prstGeom>
          <a:solidFill>
            <a:srgbClr val="FFFF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400" b="1" dirty="0" err="1" smtClean="0">
                <a:latin typeface="+mj-lt"/>
              </a:rPr>
              <a:t>Finite</a:t>
            </a:r>
            <a:r>
              <a:rPr lang="hu-HU" sz="2400" b="1" dirty="0" smtClean="0">
                <a:latin typeface="+mj-lt"/>
              </a:rPr>
              <a:t> </a:t>
            </a:r>
            <a:r>
              <a:rPr lang="hu-HU" sz="2400" b="1" dirty="0">
                <a:latin typeface="+mj-lt"/>
              </a:rPr>
              <a:t>D</a:t>
            </a:r>
            <a:r>
              <a:rPr lang="hu-HU" sz="2400" b="1" dirty="0" smtClean="0">
                <a:latin typeface="+mj-lt"/>
              </a:rPr>
              <a:t>omain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400" b="1" dirty="0" err="1" smtClean="0">
                <a:latin typeface="+mj-lt"/>
              </a:rPr>
              <a:t>Constraint</a:t>
            </a:r>
            <a:r>
              <a:rPr lang="hu-HU" sz="2400" b="1" dirty="0" smtClean="0">
                <a:latin typeface="+mj-lt"/>
              </a:rPr>
              <a:t> </a:t>
            </a:r>
            <a:r>
              <a:rPr lang="hu-HU" sz="2400" b="1" dirty="0" err="1" smtClean="0">
                <a:latin typeface="+mj-lt"/>
              </a:rPr>
              <a:t>Satisfaction</a:t>
            </a:r>
            <a:r>
              <a:rPr lang="hu-HU" sz="2400" b="1" dirty="0" smtClean="0">
                <a:latin typeface="+mj-lt"/>
              </a:rPr>
              <a:t> </a:t>
            </a:r>
            <a:r>
              <a:rPr lang="hu-HU" sz="2400" b="1" dirty="0" err="1" smtClean="0">
                <a:latin typeface="+mj-lt"/>
              </a:rPr>
              <a:t>Problem</a:t>
            </a:r>
            <a:r>
              <a:rPr lang="hu-HU" sz="2400" b="1" dirty="0" smtClean="0">
                <a:latin typeface="+mj-lt"/>
              </a:rPr>
              <a:t> (CSP)</a:t>
            </a:r>
            <a:endParaRPr kumimoji="0" lang="hu-HU" sz="2400" b="1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Diagnosztika statikus hibaterjedési leírásokkal</a:t>
            </a:r>
            <a:endParaRPr lang="hu-HU" dirty="0"/>
          </a:p>
        </p:txBody>
      </p:sp>
      <p:pic>
        <p:nvPicPr>
          <p:cNvPr id="5122" name="Objektum 6"/>
          <p:cNvPicPr>
            <a:picLocks noChangeArrowheads="1"/>
          </p:cNvPicPr>
          <p:nvPr/>
        </p:nvPicPr>
        <p:blipFill>
          <a:blip r:embed="rId3" cstate="print"/>
          <a:srcRect t="-143" r="-21" b="-217"/>
          <a:stretch>
            <a:fillRect/>
          </a:stretch>
        </p:blipFill>
        <p:spPr bwMode="auto">
          <a:xfrm>
            <a:off x="1000100" y="857232"/>
            <a:ext cx="7154894" cy="546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Cloud</a:t>
            </a:r>
            <a:r>
              <a:rPr lang="hu-HU" dirty="0" smtClean="0"/>
              <a:t> </a:t>
            </a:r>
            <a:r>
              <a:rPr lang="hu-HU" dirty="0" err="1" smtClean="0"/>
              <a:t>Computing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Mi kerüljön alá?</a:t>
            </a:r>
          </a:p>
          <a:p>
            <a:r>
              <a:rPr lang="hu-HU" dirty="0" smtClean="0"/>
              <a:t>Nyilvánvaló, hogy az erőforrás szolgáltató cégeknek…</a:t>
            </a:r>
          </a:p>
          <a:p>
            <a:pPr lvl="1"/>
            <a:r>
              <a:rPr lang="hu-HU" dirty="0" smtClean="0"/>
              <a:t>… </a:t>
            </a:r>
            <a:r>
              <a:rPr lang="hu-HU" u="sng" dirty="0" smtClean="0"/>
              <a:t>hatalmas</a:t>
            </a:r>
            <a:r>
              <a:rPr lang="hu-HU" dirty="0" smtClean="0"/>
              <a:t> hardverparkra van szüksége</a:t>
            </a:r>
          </a:p>
          <a:p>
            <a:pPr lvl="2"/>
            <a:r>
              <a:rPr lang="hu-HU" dirty="0" smtClean="0"/>
              <a:t>Komoly költség és energia-hatékonysági megfontolások!</a:t>
            </a:r>
          </a:p>
          <a:p>
            <a:pPr lvl="1"/>
            <a:r>
              <a:rPr lang="hu-HU" dirty="0" smtClean="0"/>
              <a:t>… nagyon jó menedzsment megoldásokat kell alkalmazniuk</a:t>
            </a:r>
          </a:p>
          <a:p>
            <a:pPr lvl="2"/>
            <a:r>
              <a:rPr lang="hu-HU" dirty="0" smtClean="0"/>
              <a:t>Szisztematikus eljárásrend minden esetre</a:t>
            </a:r>
          </a:p>
          <a:p>
            <a:pPr lvl="2"/>
            <a:r>
              <a:rPr lang="hu-HU" dirty="0" smtClean="0"/>
              <a:t>Automatizálás ahol csak lehet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Hardver a „</a:t>
            </a:r>
            <a:r>
              <a:rPr lang="hu-HU" dirty="0" err="1" smtClean="0"/>
              <a:t>Cloud</a:t>
            </a:r>
            <a:r>
              <a:rPr lang="hu-HU" dirty="0" smtClean="0"/>
              <a:t>” alá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Hatalmas hardverpark rendel:</a:t>
            </a:r>
          </a:p>
          <a:p>
            <a:pPr lvl="1"/>
            <a:r>
              <a:rPr lang="hu-HU" dirty="0" smtClean="0"/>
              <a:t>Érdekes új termékfajta: </a:t>
            </a:r>
            <a:r>
              <a:rPr lang="hu-HU" dirty="0" err="1" smtClean="0"/>
              <a:t>Modular</a:t>
            </a:r>
            <a:r>
              <a:rPr lang="hu-HU" dirty="0" smtClean="0"/>
              <a:t> </a:t>
            </a:r>
            <a:r>
              <a:rPr lang="hu-HU" dirty="0" err="1" smtClean="0"/>
              <a:t>Datacenter</a:t>
            </a:r>
            <a:r>
              <a:rPr lang="hu-HU" dirty="0" smtClean="0"/>
              <a:t> </a:t>
            </a:r>
            <a:br>
              <a:rPr lang="hu-HU" dirty="0" smtClean="0"/>
            </a:br>
            <a:r>
              <a:rPr lang="hu-HU" dirty="0" smtClean="0"/>
              <a:t>pl. Sun S20 (</a:t>
            </a:r>
            <a:r>
              <a:rPr lang="hu-HU" dirty="0" err="1" smtClean="0"/>
              <a:t>aka</a:t>
            </a:r>
            <a:r>
              <a:rPr lang="hu-HU" dirty="0" smtClean="0"/>
              <a:t>. Black </a:t>
            </a:r>
            <a:r>
              <a:rPr lang="hu-HU" dirty="0" err="1" smtClean="0"/>
              <a:t>Box</a:t>
            </a:r>
            <a:r>
              <a:rPr lang="hu-HU" dirty="0" smtClean="0"/>
              <a:t>)</a:t>
            </a:r>
            <a:endParaRPr lang="hu-HU" dirty="0"/>
          </a:p>
        </p:txBody>
      </p:sp>
      <p:pic>
        <p:nvPicPr>
          <p:cNvPr id="4" name="Kép 3" descr="k3_project_blackbox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500306"/>
            <a:ext cx="4649388" cy="3719510"/>
          </a:xfrm>
          <a:prstGeom prst="rect">
            <a:avLst/>
          </a:prstGeom>
        </p:spPr>
      </p:pic>
      <p:pic>
        <p:nvPicPr>
          <p:cNvPr id="5" name="Kép 4" descr="k3_project_blackbox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2643182"/>
            <a:ext cx="4470793" cy="3576634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1428728" y="2643182"/>
            <a:ext cx="6286544" cy="3286148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Specifikáció:</a:t>
            </a:r>
          </a:p>
          <a:p>
            <a:pPr algn="ctr"/>
            <a:endParaRPr lang="hu-HU" sz="2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hu-HU" sz="2400" dirty="0" smtClean="0">
                <a:solidFill>
                  <a:schemeClr val="bg1"/>
                </a:solidFill>
              </a:rPr>
              <a:t> Kívül: szabvány méretű konténer (8-15 t tömeg)</a:t>
            </a:r>
          </a:p>
          <a:p>
            <a:pPr>
              <a:buFontTx/>
              <a:buChar char="-"/>
            </a:pPr>
            <a:r>
              <a:rPr lang="hu-HU" sz="2400" dirty="0" smtClean="0">
                <a:solidFill>
                  <a:schemeClr val="bg1"/>
                </a:solidFill>
              </a:rPr>
              <a:t> Belül: 8 db szabványos 42 egység magas </a:t>
            </a:r>
            <a:r>
              <a:rPr lang="hu-HU" sz="2400" dirty="0" err="1" smtClean="0">
                <a:solidFill>
                  <a:schemeClr val="bg1"/>
                </a:solidFill>
              </a:rPr>
              <a:t>rack</a:t>
            </a:r>
            <a:endParaRPr lang="hu-HU" sz="2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hu-HU" sz="2400" dirty="0" smtClean="0">
                <a:solidFill>
                  <a:schemeClr val="bg1"/>
                </a:solidFill>
              </a:rPr>
              <a:t> Áramellátás: 200kW</a:t>
            </a:r>
          </a:p>
          <a:p>
            <a:pPr>
              <a:buFontTx/>
              <a:buChar char="-"/>
            </a:pPr>
            <a:r>
              <a:rPr lang="hu-HU" sz="2400" dirty="0" smtClean="0">
                <a:solidFill>
                  <a:schemeClr val="bg1"/>
                </a:solidFill>
              </a:rPr>
              <a:t> Hűtés vízzel (25kW/</a:t>
            </a:r>
            <a:r>
              <a:rPr lang="hu-HU" sz="2400" dirty="0" err="1" smtClean="0">
                <a:solidFill>
                  <a:schemeClr val="bg1"/>
                </a:solidFill>
              </a:rPr>
              <a:t>rack</a:t>
            </a:r>
            <a:r>
              <a:rPr lang="hu-HU" sz="2400" dirty="0" smtClean="0">
                <a:solidFill>
                  <a:schemeClr val="bg1"/>
                </a:solidFill>
              </a:rPr>
              <a:t> kapacitással)</a:t>
            </a:r>
          </a:p>
          <a:p>
            <a:pPr>
              <a:buFontTx/>
              <a:buChar char="-"/>
            </a:pPr>
            <a:r>
              <a:rPr lang="hu-HU" sz="2400" dirty="0" smtClean="0">
                <a:solidFill>
                  <a:schemeClr val="bg1"/>
                </a:solidFill>
              </a:rPr>
              <a:t> teljes beépített hálózat</a:t>
            </a:r>
          </a:p>
          <a:p>
            <a:pPr>
              <a:buFontTx/>
              <a:buChar char="-"/>
            </a:pPr>
            <a:r>
              <a:rPr lang="hu-HU" sz="2400" dirty="0" smtClean="0">
                <a:solidFill>
                  <a:schemeClr val="bg1"/>
                </a:solidFill>
              </a:rPr>
              <a:t> </a:t>
            </a:r>
            <a:r>
              <a:rPr lang="hu-HU" sz="2400" dirty="0" err="1" smtClean="0">
                <a:solidFill>
                  <a:schemeClr val="bg1"/>
                </a:solidFill>
              </a:rPr>
              <a:t>földrengésbiztos</a:t>
            </a:r>
            <a:r>
              <a:rPr lang="hu-HU" sz="2400" dirty="0" smtClean="0">
                <a:solidFill>
                  <a:schemeClr val="bg1"/>
                </a:solidFill>
              </a:rPr>
              <a:t> kivitel mag. 6,5-ig</a:t>
            </a:r>
          </a:p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Forrás: http://www.sun.com/service/sunmd/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Hardver a „</a:t>
            </a:r>
            <a:r>
              <a:rPr lang="hu-HU" dirty="0" err="1" smtClean="0"/>
              <a:t>Cloud</a:t>
            </a:r>
            <a:r>
              <a:rPr lang="hu-HU" dirty="0" smtClean="0"/>
              <a:t>” alá</a:t>
            </a:r>
            <a:endParaRPr lang="hu-HU" dirty="0"/>
          </a:p>
        </p:txBody>
      </p:sp>
      <p:pic>
        <p:nvPicPr>
          <p:cNvPr id="7" name="Kép 6" descr="Outside-Containers-4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857231"/>
            <a:ext cx="7715304" cy="553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77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rf-2009-sablon-v2">
  <a:themeElements>
    <a:clrScheme name="ftsrg-scheme">
      <a:dk1>
        <a:srgbClr val="000000"/>
      </a:dk1>
      <a:lt1>
        <a:srgbClr val="FFFFFF"/>
      </a:lt1>
      <a:dk2>
        <a:srgbClr val="621E0F"/>
      </a:dk2>
      <a:lt2>
        <a:srgbClr val="FFFFFF"/>
      </a:lt2>
      <a:accent1>
        <a:srgbClr val="F9DD2F"/>
      </a:accent1>
      <a:accent2>
        <a:srgbClr val="E67300"/>
      </a:accent2>
      <a:accent3>
        <a:srgbClr val="007D00"/>
      </a:accent3>
      <a:accent4>
        <a:srgbClr val="762536"/>
      </a:accent4>
      <a:accent5>
        <a:srgbClr val="2B56CF"/>
      </a:accent5>
      <a:accent6>
        <a:srgbClr val="929598"/>
      </a:accent6>
      <a:hlink>
        <a:srgbClr val="0038AE"/>
      </a:hlink>
      <a:folHlink>
        <a:srgbClr val="0038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83A55"/>
        </a:solidFill>
        <a:ln w="381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2400" dirty="0" smtClean="0">
            <a:solidFill>
              <a:schemeClr val="bg1"/>
            </a:solidFill>
          </a:defRPr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</a:objectDefaults>
  <a:extraClrSchemeLst>
    <a:extraClrScheme>
      <a:clrScheme name="ftsrg-scheme">
        <a:dk1>
          <a:srgbClr val="000000"/>
        </a:dk1>
        <a:lt1>
          <a:srgbClr val="FFFFFF"/>
        </a:lt1>
        <a:dk2>
          <a:srgbClr val="621E0F"/>
        </a:dk2>
        <a:lt2>
          <a:srgbClr val="FFFFFF"/>
        </a:lt2>
        <a:accent1>
          <a:srgbClr val="F9DD2F"/>
        </a:accent1>
        <a:accent2>
          <a:srgbClr val="E67300"/>
        </a:accent2>
        <a:accent3>
          <a:srgbClr val="007D00"/>
        </a:accent3>
        <a:accent4>
          <a:srgbClr val="762536"/>
        </a:accent4>
        <a:accent5>
          <a:srgbClr val="2B56CF"/>
        </a:accent5>
        <a:accent6>
          <a:srgbClr val="929598"/>
        </a:accent6>
        <a:hlink>
          <a:srgbClr val="0038AE"/>
        </a:hlink>
        <a:folHlink>
          <a:srgbClr val="0038AE"/>
        </a:folHlink>
      </a:clrScheme>
    </a:extraClrScheme>
    <a:extraClrScheme>
      <a:clrScheme name="ftsrg-scheme2">
        <a:dk1>
          <a:srgbClr val="000000"/>
        </a:dk1>
        <a:lt1>
          <a:srgbClr val="FFFFFF"/>
        </a:lt1>
        <a:dk2>
          <a:srgbClr val="0099FF"/>
        </a:dk2>
        <a:lt2>
          <a:srgbClr val="FFFF99"/>
        </a:lt2>
        <a:accent1>
          <a:srgbClr val="762536"/>
        </a:accent1>
        <a:accent2>
          <a:srgbClr val="81511D"/>
        </a:accent2>
        <a:accent3>
          <a:srgbClr val="48662C"/>
        </a:accent3>
        <a:accent4>
          <a:srgbClr val="134C59"/>
        </a:accent4>
        <a:accent5>
          <a:srgbClr val="5A2565"/>
        </a:accent5>
        <a:accent6>
          <a:srgbClr val="5A5A5A"/>
        </a:accent6>
        <a:hlink>
          <a:srgbClr val="002060"/>
        </a:hlink>
        <a:folHlink>
          <a:srgbClr val="002060"/>
        </a:folHlink>
      </a:clrScheme>
    </a:extraClrScheme>
    <a:extraClrScheme>
      <a:clrScheme name="SAF-color-scheme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00B686"/>
        </a:accent2>
        <a:accent3>
          <a:srgbClr val="FFCC00"/>
        </a:accent3>
        <a:accent4>
          <a:srgbClr val="000000"/>
        </a:accent4>
        <a:accent5>
          <a:srgbClr val="FFADAA"/>
        </a:accent5>
        <a:accent6>
          <a:srgbClr val="0098CE"/>
        </a:accent6>
        <a:hlink>
          <a:srgbClr val="0098CE"/>
        </a:hlink>
        <a:folHlink>
          <a:srgbClr val="FFCC00"/>
        </a:folHlink>
      </a:clrScheme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irf-2009-sablon-v2</Template>
  <TotalTime>1020</TotalTime>
  <Words>2307</Words>
  <Application>Microsoft Office PowerPoint</Application>
  <PresentationFormat>Diavetítés a képernyőre (4:3 oldalarány)</PresentationFormat>
  <Paragraphs>721</Paragraphs>
  <Slides>61</Slides>
  <Notes>61</Notes>
  <HiddenSlides>4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61</vt:i4>
      </vt:variant>
    </vt:vector>
  </HeadingPairs>
  <TitlesOfParts>
    <vt:vector size="63" baseType="lpstr">
      <vt:lpstr>irf-2009-sablon-v2</vt:lpstr>
      <vt:lpstr>Visio</vt:lpstr>
      <vt:lpstr>Intelligens rendszerfelügyelet</vt:lpstr>
      <vt:lpstr>Tartalom</vt:lpstr>
      <vt:lpstr>Cloud Computing</vt:lpstr>
      <vt:lpstr>Számítási fürtök</vt:lpstr>
      <vt:lpstr>Map-Reduce</vt:lpstr>
      <vt:lpstr>Object Cache rendszerek</vt:lpstr>
      <vt:lpstr>Cloud Computing</vt:lpstr>
      <vt:lpstr>Hardver a „Cloud” alá</vt:lpstr>
      <vt:lpstr>Hardver a „Cloud” alá</vt:lpstr>
      <vt:lpstr>Hardver a „Cloud” alá</vt:lpstr>
      <vt:lpstr>Hardver a „Cloud” alá</vt:lpstr>
      <vt:lpstr>Hardver a „Cloud” alá</vt:lpstr>
      <vt:lpstr>Hardver a „Cloud” alá</vt:lpstr>
      <vt:lpstr>Saját Cloud?</vt:lpstr>
      <vt:lpstr>Autonóm menedzsment megoldások</vt:lpstr>
      <vt:lpstr>Tartalom</vt:lpstr>
      <vt:lpstr>A klasszikus nézet</vt:lpstr>
      <vt:lpstr>IT mint szolgáltatás</vt:lpstr>
      <vt:lpstr>A motiváció</vt:lpstr>
      <vt:lpstr>PowerPoint bemutató</vt:lpstr>
      <vt:lpstr>IBM Autonomic Computing</vt:lpstr>
      <vt:lpstr>Self-* tulajdonságok</vt:lpstr>
      <vt:lpstr>Autonomic Manager</vt:lpstr>
      <vt:lpstr>Self-* tulajdonságok</vt:lpstr>
      <vt:lpstr>Önkonfiguráció</vt:lpstr>
      <vt:lpstr>Öngyógyítás</vt:lpstr>
      <vt:lpstr>Önoptimalizálás</vt:lpstr>
      <vt:lpstr>Önvédelem</vt:lpstr>
      <vt:lpstr>Rendszermenedzsment mint szabályozás</vt:lpstr>
      <vt:lpstr>Mérési konfiguráció</vt:lpstr>
      <vt:lpstr>Architektúra</vt:lpstr>
      <vt:lpstr>Mért attribútumok</vt:lpstr>
      <vt:lpstr>A változó kiválasztás problémája</vt:lpstr>
      <vt:lpstr>Eredmények: példa</vt:lpstr>
      <vt:lpstr>Eredmények: példa</vt:lpstr>
      <vt:lpstr>Eredmények: példa</vt:lpstr>
      <vt:lpstr>Statikus architektúrák</vt:lpstr>
      <vt:lpstr>Modellvezérelt…</vt:lpstr>
      <vt:lpstr>Dinamikus architektúrák</vt:lpstr>
      <vt:lpstr>Dinamikus architektúrák</vt:lpstr>
      <vt:lpstr>Menedzsment architektúra vázlat</vt:lpstr>
      <vt:lpstr>Topológia felderítés és nyomkövetés</vt:lpstr>
      <vt:lpstr>Tipikus minták a gráfban</vt:lpstr>
      <vt:lpstr>Rekonfiguráció</vt:lpstr>
      <vt:lpstr>Parametrikus Rekonfiguráció</vt:lpstr>
      <vt:lpstr>Strukturális Rekonfiguráció</vt:lpstr>
      <vt:lpstr>Strukturális Rekonfiguráció</vt:lpstr>
      <vt:lpstr>Diagnosztika</vt:lpstr>
      <vt:lpstr>IT rendszerek diagnosztikája</vt:lpstr>
      <vt:lpstr>IT rendszerek diagnosztikája</vt:lpstr>
      <vt:lpstr>IT rendszerek diagnosztikája</vt:lpstr>
      <vt:lpstr>Rendszerszintű diagnosztika</vt:lpstr>
      <vt:lpstr>Rendszerszintű diagnosztika</vt:lpstr>
      <vt:lpstr>Statikus hibaterjedés-analízis</vt:lpstr>
      <vt:lpstr>Statikus hibaterjedés-analízis</vt:lpstr>
      <vt:lpstr>Error-sorozatok időbeli absztrakciója</vt:lpstr>
      <vt:lpstr>Error-sorozatok időbeli absztrakciója</vt:lpstr>
      <vt:lpstr>Statikus hibaterjedés-analízis</vt:lpstr>
      <vt:lpstr>Példa: switch, belső hibaok nélkül</vt:lpstr>
      <vt:lpstr>Analízis statikus hibaterjedési leírásokkal</vt:lpstr>
      <vt:lpstr>Diagnosztika statikus hibaterjedési leírásokkal</vt:lpstr>
    </vt:vector>
  </TitlesOfParts>
  <Company>Budapesti Műszaki és Gazdaságtudományi Egyetem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Micskei Zoltán</dc:creator>
  <cp:lastModifiedBy>Micskei Zoltán</cp:lastModifiedBy>
  <cp:revision>33</cp:revision>
  <dcterms:created xsi:type="dcterms:W3CDTF">2009-05-03T10:24:34Z</dcterms:created>
  <dcterms:modified xsi:type="dcterms:W3CDTF">2011-05-05T08:22:45Z</dcterms:modified>
</cp:coreProperties>
</file>