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75" r:id="rId3"/>
    <p:sldId id="257" r:id="rId4"/>
    <p:sldId id="260" r:id="rId5"/>
    <p:sldId id="263" r:id="rId6"/>
    <p:sldId id="264" r:id="rId7"/>
    <p:sldId id="265" r:id="rId8"/>
    <p:sldId id="266" r:id="rId9"/>
    <p:sldId id="267" r:id="rId10"/>
    <p:sldId id="284" r:id="rId11"/>
    <p:sldId id="270" r:id="rId12"/>
    <p:sldId id="268" r:id="rId13"/>
    <p:sldId id="303" r:id="rId14"/>
    <p:sldId id="304" r:id="rId15"/>
    <p:sldId id="337" r:id="rId16"/>
    <p:sldId id="327" r:id="rId17"/>
    <p:sldId id="329" r:id="rId18"/>
    <p:sldId id="335" r:id="rId19"/>
    <p:sldId id="336" r:id="rId20"/>
    <p:sldId id="328" r:id="rId21"/>
    <p:sldId id="330" r:id="rId22"/>
    <p:sldId id="331" r:id="rId23"/>
    <p:sldId id="334" r:id="rId24"/>
    <p:sldId id="332" r:id="rId25"/>
    <p:sldId id="271" r:id="rId26"/>
    <p:sldId id="274" r:id="rId27"/>
    <p:sldId id="295" r:id="rId28"/>
    <p:sldId id="305" r:id="rId29"/>
    <p:sldId id="316" r:id="rId30"/>
    <p:sldId id="273" r:id="rId31"/>
    <p:sldId id="282" r:id="rId32"/>
    <p:sldId id="279" r:id="rId33"/>
    <p:sldId id="272" r:id="rId34"/>
    <p:sldId id="280" r:id="rId35"/>
    <p:sldId id="306" r:id="rId36"/>
    <p:sldId id="312" r:id="rId37"/>
    <p:sldId id="324" r:id="rId38"/>
    <p:sldId id="325" r:id="rId39"/>
    <p:sldId id="326" r:id="rId40"/>
    <p:sldId id="317" r:id="rId41"/>
    <p:sldId id="314" r:id="rId42"/>
    <p:sldId id="298" r:id="rId43"/>
    <p:sldId id="313" r:id="rId44"/>
    <p:sldId id="307" r:id="rId45"/>
    <p:sldId id="281" r:id="rId4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9" autoAdjust="0"/>
    <p:restoredTop sz="79416" autoAdjust="0"/>
  </p:normalViewPr>
  <p:slideViewPr>
    <p:cSldViewPr>
      <p:cViewPr varScale="1">
        <p:scale>
          <a:sx n="89" d="100"/>
          <a:sy n="89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2012.03.05.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74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2012. 03. 05.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Zee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4918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98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011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2653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28167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61229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35964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0474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6399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0922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80690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28940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99709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48284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31775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06804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Séma: </a:t>
            </a:r>
            <a:r>
              <a:rPr lang="hu-HU" dirty="0" err="1" smtClean="0"/>
              <a:t>metamodellje</a:t>
            </a:r>
            <a:r>
              <a:rPr lang="hu-HU" baseline="0" dirty="0" smtClean="0"/>
              <a:t> a tárolt adatoknak</a:t>
            </a:r>
          </a:p>
          <a:p>
            <a:endParaRPr lang="hu-HU" baseline="0" dirty="0" smtClean="0"/>
          </a:p>
          <a:p>
            <a:r>
              <a:rPr lang="hu-HU" baseline="0" dirty="0" smtClean="0"/>
              <a:t>Ez határozza meg, hogy milyen típusú adatokat tárolunk benne és azok között milyen kapcsolat lehet.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67059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Emlékezzünk vissza, többszörös</a:t>
            </a:r>
            <a:r>
              <a:rPr lang="hu-HU" baseline="0" dirty="0" smtClean="0"/>
              <a:t> </a:t>
            </a:r>
            <a:r>
              <a:rPr lang="hu-HU" baseline="0" dirty="0" smtClean="0"/>
              <a:t>típus </a:t>
            </a:r>
            <a:r>
              <a:rPr lang="hu-HU" baseline="0" dirty="0" smtClean="0"/>
              <a:t>esetén bátran mondhatjuk, hogy </a:t>
            </a:r>
            <a:r>
              <a:rPr lang="hu-HU" baseline="0" dirty="0" smtClean="0"/>
              <a:t>az egyes típusok attribútumainak </a:t>
            </a:r>
            <a:r>
              <a:rPr lang="hu-HU" baseline="0" dirty="0" smtClean="0"/>
              <a:t>unióját vesszük, mert </a:t>
            </a:r>
            <a:r>
              <a:rPr lang="hu-HU" baseline="0" dirty="0" smtClean="0"/>
              <a:t>az attribútumok egyedi </a:t>
            </a:r>
            <a:r>
              <a:rPr lang="hu-HU" baseline="0" dirty="0" smtClean="0"/>
              <a:t>azonosítóval rendelkeznek és nem a nevük számít.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0687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6220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3341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16213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68114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21727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A3E731-DA2D-41DC-B2AE-06F67BBE69D7}" type="slidenum">
              <a:rPr lang="en-US"/>
              <a:pPr/>
              <a:t>32</a:t>
            </a:fld>
            <a:endParaRPr 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1" y="4342536"/>
            <a:ext cx="5486680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15324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95CAC8-9D1E-4BBD-90D3-1078F362140D}" type="slidenum">
              <a:rPr lang="en-US"/>
              <a:pPr/>
              <a:t>34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1" y="4342536"/>
            <a:ext cx="5486680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LDAP alapértelmezett</a:t>
            </a:r>
            <a:r>
              <a:rPr lang="hu-HU" baseline="0" dirty="0" smtClean="0"/>
              <a:t> port: 389</a:t>
            </a:r>
          </a:p>
          <a:p>
            <a:r>
              <a:rPr lang="hu-HU" baseline="0" dirty="0" smtClean="0"/>
              <a:t>LDAPS alapértelmezett port: 636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660718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20382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Kapcsolódó </a:t>
            </a:r>
            <a:r>
              <a:rPr lang="hu-HU" dirty="0" err="1" smtClean="0"/>
              <a:t>Apache</a:t>
            </a:r>
            <a:r>
              <a:rPr lang="hu-HU" dirty="0" smtClean="0"/>
              <a:t> konfigurációs</a:t>
            </a:r>
            <a:r>
              <a:rPr lang="hu-HU" baseline="0" dirty="0" smtClean="0"/>
              <a:t> fájl részlet</a:t>
            </a:r>
          </a:p>
          <a:p>
            <a:r>
              <a:rPr lang="hu-HU" baseline="0" dirty="0" smtClean="0"/>
              <a:t>- Figyeljük meg az LDAP specifikus beállításokat!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&lt;</a:t>
            </a:r>
            <a:r>
              <a:rPr lang="hu-HU" dirty="0" err="1" smtClean="0"/>
              <a:t>VirtualHost</a:t>
            </a:r>
            <a:r>
              <a:rPr lang="hu-HU" dirty="0" smtClean="0"/>
              <a:t> *:80&gt;</a:t>
            </a:r>
          </a:p>
          <a:p>
            <a:r>
              <a:rPr lang="hu-HU" dirty="0" smtClean="0"/>
              <a:t>    </a:t>
            </a:r>
            <a:r>
              <a:rPr lang="hu-HU" dirty="0" err="1" smtClean="0"/>
              <a:t>ServerAdmin</a:t>
            </a:r>
            <a:r>
              <a:rPr lang="hu-HU" dirty="0" smtClean="0"/>
              <a:t> </a:t>
            </a:r>
            <a:r>
              <a:rPr lang="hu-HU" dirty="0" err="1" smtClean="0"/>
              <a:t>webmaster</a:t>
            </a:r>
            <a:r>
              <a:rPr lang="hu-HU" dirty="0" smtClean="0"/>
              <a:t>@</a:t>
            </a:r>
            <a:r>
              <a:rPr lang="hu-HU" dirty="0" err="1" smtClean="0"/>
              <a:t>chicago</a:t>
            </a:r>
            <a:endParaRPr lang="hu-HU" dirty="0" smtClean="0"/>
          </a:p>
          <a:p>
            <a:r>
              <a:rPr lang="hu-HU" dirty="0" smtClean="0"/>
              <a:t>    </a:t>
            </a:r>
            <a:r>
              <a:rPr lang="hu-HU" dirty="0" err="1" smtClean="0"/>
              <a:t>DocumentRoot</a:t>
            </a:r>
            <a:r>
              <a:rPr lang="hu-HU" dirty="0" smtClean="0"/>
              <a:t> /var/</a:t>
            </a:r>
            <a:r>
              <a:rPr lang="hu-HU" dirty="0" err="1" smtClean="0"/>
              <a:t>vhosts</a:t>
            </a:r>
            <a:r>
              <a:rPr lang="hu-HU" dirty="0" smtClean="0"/>
              <a:t>/</a:t>
            </a:r>
            <a:r>
              <a:rPr lang="hu-HU" dirty="0" err="1" smtClean="0"/>
              <a:t>accounts</a:t>
            </a:r>
            <a:endParaRPr lang="hu-HU" dirty="0" smtClean="0"/>
          </a:p>
          <a:p>
            <a:r>
              <a:rPr lang="hu-HU" dirty="0" smtClean="0"/>
              <a:t>    </a:t>
            </a:r>
            <a:r>
              <a:rPr lang="hu-HU" dirty="0" err="1" smtClean="0"/>
              <a:t>ServerName</a:t>
            </a:r>
            <a:r>
              <a:rPr lang="hu-HU" dirty="0" smtClean="0"/>
              <a:t> </a:t>
            </a:r>
            <a:r>
              <a:rPr lang="hu-HU" dirty="0" err="1" smtClean="0"/>
              <a:t>accounts.thefamily.local</a:t>
            </a:r>
            <a:endParaRPr lang="hu-HU" dirty="0" smtClean="0"/>
          </a:p>
          <a:p>
            <a:r>
              <a:rPr lang="hu-HU" dirty="0" smtClean="0"/>
              <a:t>    </a:t>
            </a:r>
          </a:p>
          <a:p>
            <a:r>
              <a:rPr lang="hu-HU" dirty="0" smtClean="0"/>
              <a:t>    &lt;</a:t>
            </a:r>
            <a:r>
              <a:rPr lang="hu-HU" dirty="0" err="1" smtClean="0"/>
              <a:t>Directory</a:t>
            </a:r>
            <a:r>
              <a:rPr lang="hu-HU" dirty="0" smtClean="0"/>
              <a:t> /var/</a:t>
            </a:r>
            <a:r>
              <a:rPr lang="hu-HU" dirty="0" err="1" smtClean="0"/>
              <a:t>vhosts</a:t>
            </a:r>
            <a:r>
              <a:rPr lang="hu-HU" dirty="0" smtClean="0"/>
              <a:t>/</a:t>
            </a:r>
            <a:r>
              <a:rPr lang="hu-HU" dirty="0" err="1" smtClean="0"/>
              <a:t>accounts</a:t>
            </a:r>
            <a:r>
              <a:rPr lang="hu-HU" dirty="0" smtClean="0"/>
              <a:t>&gt;</a:t>
            </a:r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AuthType</a:t>
            </a:r>
            <a:r>
              <a:rPr lang="hu-HU" dirty="0" smtClean="0"/>
              <a:t> Basic</a:t>
            </a:r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AuthName</a:t>
            </a:r>
            <a:r>
              <a:rPr lang="hu-HU" dirty="0" smtClean="0"/>
              <a:t> "Maffia FTSRG LDAP </a:t>
            </a:r>
            <a:r>
              <a:rPr lang="hu-HU" dirty="0" err="1" smtClean="0"/>
              <a:t>Authorization</a:t>
            </a:r>
            <a:r>
              <a:rPr lang="hu-HU" dirty="0" smtClean="0"/>
              <a:t>"</a:t>
            </a:r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AuthBasicProvider</a:t>
            </a:r>
            <a:r>
              <a:rPr lang="hu-HU" dirty="0" smtClean="0"/>
              <a:t> </a:t>
            </a:r>
            <a:r>
              <a:rPr lang="hu-HU" dirty="0" err="1" smtClean="0"/>
              <a:t>ldap</a:t>
            </a:r>
            <a:endParaRPr lang="hu-HU" dirty="0" smtClean="0"/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AuthzLDAPAuthoritative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endParaRPr lang="hu-HU" dirty="0" smtClean="0"/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AuthLDAPBindDN</a:t>
            </a:r>
            <a:r>
              <a:rPr lang="hu-HU" dirty="0" smtClean="0"/>
              <a:t> </a:t>
            </a:r>
            <a:r>
              <a:rPr lang="hu-HU" dirty="0" err="1" smtClean="0"/>
              <a:t>cn</a:t>
            </a:r>
            <a:r>
              <a:rPr lang="hu-HU" dirty="0" smtClean="0"/>
              <a:t>=</a:t>
            </a:r>
            <a:r>
              <a:rPr lang="hu-HU" dirty="0" err="1" smtClean="0"/>
              <a:t>apache</a:t>
            </a:r>
            <a:r>
              <a:rPr lang="hu-HU" dirty="0" smtClean="0"/>
              <a:t>,</a:t>
            </a:r>
            <a:r>
              <a:rPr lang="hu-HU" dirty="0" err="1" smtClean="0"/>
              <a:t>ou</a:t>
            </a:r>
            <a:r>
              <a:rPr lang="hu-HU" dirty="0" smtClean="0"/>
              <a:t>=</a:t>
            </a:r>
            <a:r>
              <a:rPr lang="hu-HU" dirty="0" err="1" smtClean="0"/>
              <a:t>administrative</a:t>
            </a:r>
            <a:r>
              <a:rPr lang="hu-HU" dirty="0" smtClean="0"/>
              <a:t>,</a:t>
            </a:r>
            <a:r>
              <a:rPr lang="hu-HU" dirty="0" err="1" smtClean="0"/>
              <a:t>dc</a:t>
            </a:r>
            <a:r>
              <a:rPr lang="hu-HU" dirty="0" smtClean="0"/>
              <a:t>=</a:t>
            </a:r>
            <a:r>
              <a:rPr lang="hu-HU" dirty="0" err="1" smtClean="0"/>
              <a:t>thefamily</a:t>
            </a:r>
            <a:r>
              <a:rPr lang="hu-HU" dirty="0" smtClean="0"/>
              <a:t>,</a:t>
            </a:r>
            <a:r>
              <a:rPr lang="hu-HU" dirty="0" err="1" smtClean="0"/>
              <a:t>dc</a:t>
            </a:r>
            <a:r>
              <a:rPr lang="hu-HU" dirty="0" smtClean="0"/>
              <a:t>=local</a:t>
            </a:r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AuthLDAPBindPassword</a:t>
            </a:r>
            <a:r>
              <a:rPr lang="hu-HU" dirty="0" smtClean="0"/>
              <a:t> alma</a:t>
            </a:r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AuthLDAPURL</a:t>
            </a:r>
            <a:r>
              <a:rPr lang="hu-HU" dirty="0" smtClean="0"/>
              <a:t> </a:t>
            </a:r>
            <a:r>
              <a:rPr lang="hu-HU" dirty="0" err="1" smtClean="0"/>
              <a:t>ldap</a:t>
            </a:r>
            <a:r>
              <a:rPr lang="hu-HU" dirty="0" smtClean="0"/>
              <a:t>://127.0.0.1/</a:t>
            </a:r>
            <a:r>
              <a:rPr lang="hu-HU" dirty="0" err="1" smtClean="0"/>
              <a:t>ou</a:t>
            </a:r>
            <a:r>
              <a:rPr lang="hu-HU" dirty="0" smtClean="0"/>
              <a:t>=DEMO,</a:t>
            </a:r>
            <a:r>
              <a:rPr lang="hu-HU" dirty="0" err="1" smtClean="0"/>
              <a:t>dc</a:t>
            </a:r>
            <a:r>
              <a:rPr lang="hu-HU" dirty="0" smtClean="0"/>
              <a:t>=</a:t>
            </a:r>
            <a:r>
              <a:rPr lang="hu-HU" dirty="0" err="1" smtClean="0"/>
              <a:t>thefamily</a:t>
            </a:r>
            <a:r>
              <a:rPr lang="hu-HU" dirty="0" smtClean="0"/>
              <a:t>,</a:t>
            </a:r>
            <a:r>
              <a:rPr lang="hu-HU" dirty="0" err="1" smtClean="0"/>
              <a:t>dc</a:t>
            </a:r>
            <a:r>
              <a:rPr lang="hu-HU" dirty="0" smtClean="0"/>
              <a:t>=local?</a:t>
            </a:r>
            <a:r>
              <a:rPr lang="hu-HU" dirty="0" err="1" smtClean="0"/>
              <a:t>uid</a:t>
            </a:r>
            <a:r>
              <a:rPr lang="hu-HU" dirty="0" smtClean="0"/>
              <a:t>?</a:t>
            </a:r>
            <a:r>
              <a:rPr lang="hu-HU" dirty="0" err="1" smtClean="0"/>
              <a:t>sub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Require</a:t>
            </a:r>
            <a:r>
              <a:rPr lang="hu-HU" dirty="0" smtClean="0"/>
              <a:t> </a:t>
            </a:r>
            <a:r>
              <a:rPr lang="hu-HU" dirty="0" err="1" smtClean="0"/>
              <a:t>ldap-group</a:t>
            </a:r>
            <a:r>
              <a:rPr lang="hu-HU" dirty="0" smtClean="0"/>
              <a:t> </a:t>
            </a:r>
            <a:r>
              <a:rPr lang="hu-HU" dirty="0" err="1" smtClean="0"/>
              <a:t>cn</a:t>
            </a:r>
            <a:r>
              <a:rPr lang="hu-HU" dirty="0" smtClean="0"/>
              <a:t>=chicago2group,</a:t>
            </a:r>
            <a:r>
              <a:rPr lang="hu-HU" dirty="0" err="1" smtClean="0"/>
              <a:t>ou</a:t>
            </a:r>
            <a:r>
              <a:rPr lang="hu-HU" dirty="0" smtClean="0"/>
              <a:t>=</a:t>
            </a:r>
            <a:r>
              <a:rPr lang="hu-HU" dirty="0" err="1" smtClean="0"/>
              <a:t>groups</a:t>
            </a:r>
            <a:r>
              <a:rPr lang="hu-HU" dirty="0" smtClean="0"/>
              <a:t>,</a:t>
            </a:r>
            <a:r>
              <a:rPr lang="hu-HU" dirty="0" err="1" smtClean="0"/>
              <a:t>ou</a:t>
            </a:r>
            <a:r>
              <a:rPr lang="hu-HU" dirty="0" smtClean="0"/>
              <a:t>=DEMO,</a:t>
            </a:r>
            <a:r>
              <a:rPr lang="hu-HU" dirty="0" err="1" smtClean="0"/>
              <a:t>dc</a:t>
            </a:r>
            <a:r>
              <a:rPr lang="hu-HU" dirty="0" smtClean="0"/>
              <a:t>=</a:t>
            </a:r>
            <a:r>
              <a:rPr lang="hu-HU" dirty="0" err="1" smtClean="0"/>
              <a:t>thefamily</a:t>
            </a:r>
            <a:r>
              <a:rPr lang="hu-HU" dirty="0" smtClean="0"/>
              <a:t>,</a:t>
            </a:r>
            <a:r>
              <a:rPr lang="hu-HU" dirty="0" err="1" smtClean="0"/>
              <a:t>dc</a:t>
            </a:r>
            <a:r>
              <a:rPr lang="hu-HU" dirty="0" smtClean="0"/>
              <a:t>=local</a:t>
            </a:r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Satisfy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           </a:t>
            </a:r>
          </a:p>
          <a:p>
            <a:r>
              <a:rPr lang="hu-HU" dirty="0" smtClean="0"/>
              <a:t>    &lt;/</a:t>
            </a:r>
            <a:r>
              <a:rPr lang="hu-HU" dirty="0" err="1" smtClean="0"/>
              <a:t>Directory</a:t>
            </a:r>
            <a:r>
              <a:rPr lang="hu-HU" dirty="0" smtClean="0"/>
              <a:t>&gt;                           </a:t>
            </a:r>
          </a:p>
          <a:p>
            <a:r>
              <a:rPr lang="hu-HU" dirty="0" smtClean="0"/>
              <a:t>&lt;/</a:t>
            </a:r>
            <a:r>
              <a:rPr lang="hu-HU" dirty="0" err="1" smtClean="0"/>
              <a:t>VirtualHost</a:t>
            </a:r>
            <a:r>
              <a:rPr lang="hu-HU" dirty="0" smtClean="0"/>
              <a:t>&gt;</a:t>
            </a:r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62052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62362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6915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VPN, SSH,</a:t>
            </a:r>
            <a:r>
              <a:rPr lang="hu-HU" baseline="0" dirty="0" smtClean="0"/>
              <a:t> WP, </a:t>
            </a:r>
            <a:r>
              <a:rPr lang="hu-HU" baseline="0" dirty="0" err="1" smtClean="0"/>
              <a:t>Accounts</a:t>
            </a:r>
            <a:r>
              <a:rPr lang="hu-HU" baseline="0" dirty="0" smtClean="0"/>
              <a:t>, DNS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985295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ldapsearch</a:t>
            </a:r>
            <a:r>
              <a:rPr lang="en-US" dirty="0" smtClean="0"/>
              <a:t> -x -h 10.10.10.2 -D "</a:t>
            </a:r>
            <a:r>
              <a:rPr lang="en-US" dirty="0" err="1" smtClean="0"/>
              <a:t>cn</a:t>
            </a:r>
            <a:r>
              <a:rPr lang="en-US" dirty="0" smtClean="0"/>
              <a:t>=</a:t>
            </a:r>
            <a:r>
              <a:rPr lang="en-US" dirty="0" err="1" smtClean="0"/>
              <a:t>apache,ou</a:t>
            </a:r>
            <a:r>
              <a:rPr lang="en-US" dirty="0" smtClean="0"/>
              <a:t>=</a:t>
            </a:r>
            <a:r>
              <a:rPr lang="en-US" dirty="0" err="1" smtClean="0"/>
              <a:t>administrative,dc</a:t>
            </a:r>
            <a:r>
              <a:rPr lang="en-US" dirty="0" smtClean="0"/>
              <a:t>=</a:t>
            </a:r>
            <a:r>
              <a:rPr lang="en-US" dirty="0" err="1" smtClean="0"/>
              <a:t>thefamily,dc</a:t>
            </a:r>
            <a:r>
              <a:rPr lang="en-US" dirty="0" smtClean="0"/>
              <a:t>=local" -W -b "dc=</a:t>
            </a:r>
            <a:r>
              <a:rPr lang="en-US" dirty="0" err="1" smtClean="0"/>
              <a:t>thefamily,dc</a:t>
            </a:r>
            <a:r>
              <a:rPr lang="en-US" dirty="0" smtClean="0"/>
              <a:t>=local" -s sub '(</a:t>
            </a:r>
            <a:r>
              <a:rPr lang="en-US" dirty="0" err="1" smtClean="0"/>
              <a:t>objectClass</a:t>
            </a:r>
            <a:r>
              <a:rPr lang="en-US" dirty="0" smtClean="0"/>
              <a:t>=</a:t>
            </a:r>
            <a:r>
              <a:rPr lang="en-US" dirty="0" err="1" smtClean="0"/>
              <a:t>posixAccount</a:t>
            </a:r>
            <a:r>
              <a:rPr lang="en-US" dirty="0" smtClean="0"/>
              <a:t>)'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41</a:t>
            </a:fld>
            <a:endParaRPr lang="hu-H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310761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878311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921632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9D0DFB-4925-4F67-B85A-A10A07C20E4E}" type="slidenum">
              <a:rPr lang="en-US"/>
              <a:pPr/>
              <a:t>45</a:t>
            </a:fld>
            <a:endParaRPr lang="en-U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1" y="4342536"/>
            <a:ext cx="5486680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1647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LDAP definíciója:</a:t>
            </a:r>
            <a:r>
              <a:rPr lang="hu-HU" baseline="0" dirty="0" smtClean="0"/>
              <a:t> „</a:t>
            </a:r>
            <a:r>
              <a:rPr lang="en-US" dirty="0" smtClean="0"/>
              <a:t>The </a:t>
            </a:r>
            <a:r>
              <a:rPr lang="en-US" dirty="0" smtClean="0"/>
              <a:t>purpose of the Directory is to hold, and provide access to,</a:t>
            </a:r>
            <a:r>
              <a:rPr lang="hu-HU" dirty="0" smtClean="0"/>
              <a:t> </a:t>
            </a:r>
            <a:r>
              <a:rPr lang="en-US" dirty="0" smtClean="0"/>
              <a:t>information about objects of interest (objects) in some 'world</a:t>
            </a:r>
            <a:r>
              <a:rPr lang="en-US" dirty="0" smtClean="0"/>
              <a:t>'.</a:t>
            </a:r>
            <a:r>
              <a:rPr lang="hu-HU" dirty="0" smtClean="0"/>
              <a:t>”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7320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086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3627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3866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Címtár szolgáltatások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Szatmári Zoltán</a:t>
            </a:r>
          </a:p>
          <a:p>
            <a:r>
              <a:rPr lang="hu-HU" dirty="0" smtClean="0"/>
              <a:t>Tóth Dániel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A felhasználókezelés nehézségei</a:t>
            </a:r>
          </a:p>
          <a:p>
            <a:endParaRPr lang="hu-HU" dirty="0" smtClean="0"/>
          </a:p>
          <a:p>
            <a:r>
              <a:rPr lang="hu-HU" dirty="0" smtClean="0"/>
              <a:t>Címtár szolgáltatások</a:t>
            </a:r>
          </a:p>
          <a:p>
            <a:pPr lvl="1"/>
            <a:r>
              <a:rPr lang="hu-HU" b="1" dirty="0" smtClean="0"/>
              <a:t>LDAP</a:t>
            </a:r>
          </a:p>
          <a:p>
            <a:pPr lvl="1"/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Lightweight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Access </a:t>
            </a:r>
            <a:r>
              <a:rPr lang="hu-HU" dirty="0" err="1" smtClean="0"/>
              <a:t>Protocol</a:t>
            </a:r>
            <a:r>
              <a:rPr lang="hu-HU" dirty="0" smtClean="0"/>
              <a:t> (LDAP)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hu-HU" b="1" dirty="0" smtClean="0"/>
              <a:t>Kibocsátó:</a:t>
            </a:r>
            <a:r>
              <a:rPr lang="hu-HU" dirty="0" smtClean="0"/>
              <a:t> Internet </a:t>
            </a:r>
            <a:r>
              <a:rPr lang="hu-HU" dirty="0" err="1" smtClean="0"/>
              <a:t>Engineering</a:t>
            </a:r>
            <a:r>
              <a:rPr lang="hu-HU" dirty="0" smtClean="0"/>
              <a:t> </a:t>
            </a:r>
            <a:r>
              <a:rPr lang="hu-HU" dirty="0" err="1" smtClean="0"/>
              <a:t>Task</a:t>
            </a:r>
            <a:r>
              <a:rPr lang="hu-HU" dirty="0" smtClean="0"/>
              <a:t> </a:t>
            </a:r>
            <a:r>
              <a:rPr lang="hu-HU" dirty="0" err="1" smtClean="0"/>
              <a:t>Force</a:t>
            </a:r>
            <a:r>
              <a:rPr lang="hu-HU" dirty="0" smtClean="0"/>
              <a:t> (IETF)</a:t>
            </a:r>
            <a:br>
              <a:rPr lang="hu-HU" dirty="0" smtClean="0"/>
            </a:br>
            <a:r>
              <a:rPr lang="hu-HU" b="1" dirty="0" smtClean="0"/>
              <a:t>Legutóbbi verzió:</a:t>
            </a:r>
            <a:r>
              <a:rPr lang="hu-HU" dirty="0" smtClean="0"/>
              <a:t> LDAPv3 – RFC 4510, 2006</a:t>
            </a:r>
            <a:br>
              <a:rPr lang="hu-HU" dirty="0" smtClean="0"/>
            </a:br>
            <a:r>
              <a:rPr lang="hu-HU" b="1" dirty="0" smtClean="0"/>
              <a:t>Cél:</a:t>
            </a:r>
            <a:r>
              <a:rPr lang="hu-HU" dirty="0" smtClean="0"/>
              <a:t> elosztott címtárszolgáltatások megvalósítása, elérése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X.500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3000" dirty="0" smtClean="0"/>
              <a:t>ISO/OSI X.500 egy szabványcsalád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Eredetileg X.400-as levelezés támogatására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3000" dirty="0" smtClean="0"/>
              <a:t>Alapfogalmak: X.500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Modellek: X.501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Hitelesítés: X.509 (Tovább él az SSL </a:t>
            </a:r>
            <a:r>
              <a:rPr lang="hu-HU" sz="2400" dirty="0" err="1" smtClean="0"/>
              <a:t>certificate-ekben</a:t>
            </a:r>
            <a:r>
              <a:rPr lang="hu-HU" sz="2400" dirty="0" smtClean="0"/>
              <a:t>)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Attribútumok: X.520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Osztályok: X.521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Elérési protokoll: X.519</a:t>
            </a:r>
            <a:endParaRPr lang="hu-HU" sz="1600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3000" dirty="0" smtClean="0"/>
              <a:t>Ennek része a DAP (</a:t>
            </a:r>
            <a:r>
              <a:rPr lang="hu-HU" sz="3000" dirty="0" err="1" smtClean="0"/>
              <a:t>Directory</a:t>
            </a:r>
            <a:r>
              <a:rPr lang="hu-HU" sz="3000" dirty="0" smtClean="0"/>
              <a:t> Access </a:t>
            </a:r>
            <a:r>
              <a:rPr lang="hu-HU" sz="3000" dirty="0" err="1" smtClean="0"/>
              <a:t>Protocol</a:t>
            </a:r>
            <a:r>
              <a:rPr lang="hu-HU" sz="3000" dirty="0" smtClean="0"/>
              <a:t>)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Az ISO/OSI hálózati szolgáltatásokra épül → TCP/IP-re nem jó!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Az IETF kézbe vette a dolgot → Ebből lett az LDAP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/>
              <a:t>LDAP</a:t>
            </a:r>
            <a:r>
              <a:rPr lang="hu-HU" dirty="0" smtClean="0"/>
              <a:t>: </a:t>
            </a:r>
            <a:r>
              <a:rPr lang="hu-HU" b="1" dirty="0" err="1" smtClean="0"/>
              <a:t>L</a:t>
            </a:r>
            <a:r>
              <a:rPr lang="hu-HU" dirty="0" err="1" smtClean="0"/>
              <a:t>ightweight</a:t>
            </a:r>
            <a:r>
              <a:rPr lang="hu-HU" dirty="0" smtClean="0"/>
              <a:t> </a:t>
            </a:r>
            <a:r>
              <a:rPr lang="hu-HU" b="1" dirty="0" err="1" smtClean="0"/>
              <a:t>D</a:t>
            </a:r>
            <a:r>
              <a:rPr lang="hu-HU" dirty="0" err="1" smtClean="0"/>
              <a:t>irectory</a:t>
            </a:r>
            <a:r>
              <a:rPr lang="hu-HU" dirty="0" smtClean="0"/>
              <a:t> </a:t>
            </a:r>
            <a:r>
              <a:rPr lang="hu-HU" b="1" dirty="0" smtClean="0"/>
              <a:t>A</a:t>
            </a:r>
            <a:r>
              <a:rPr lang="hu-HU" dirty="0" smtClean="0"/>
              <a:t>ccess </a:t>
            </a:r>
            <a:r>
              <a:rPr lang="hu-HU" b="1" dirty="0" err="1" smtClean="0"/>
              <a:t>P</a:t>
            </a:r>
            <a:r>
              <a:rPr lang="hu-HU" dirty="0" err="1" smtClean="0"/>
              <a:t>rotocol</a:t>
            </a:r>
            <a:r>
              <a:rPr lang="hu-HU" dirty="0" smtClean="0"/>
              <a:t> </a:t>
            </a:r>
          </a:p>
          <a:p>
            <a:r>
              <a:rPr lang="hu-HU" b="1" dirty="0" smtClean="0"/>
              <a:t>L</a:t>
            </a:r>
            <a:r>
              <a:rPr lang="hu-HU" dirty="0" smtClean="0"/>
              <a:t>, mint pehelysúlyú: az X.500 kódnevű protokollcsalád könnyített változata. </a:t>
            </a:r>
          </a:p>
          <a:p>
            <a:r>
              <a:rPr lang="hu-HU" b="1" dirty="0" smtClean="0"/>
              <a:t>D</a:t>
            </a:r>
            <a:r>
              <a:rPr lang="hu-HU" dirty="0" smtClean="0"/>
              <a:t>, mint címtárszolgáltatás: elsősorban egy számítógépes hálózat felhasználóit és erőforrásait tartalmazó adatbázis közvetítésére szolgál </a:t>
            </a:r>
          </a:p>
          <a:p>
            <a:r>
              <a:rPr lang="hu-HU" b="1" dirty="0" smtClean="0"/>
              <a:t>A</a:t>
            </a:r>
            <a:r>
              <a:rPr lang="hu-HU" dirty="0" smtClean="0"/>
              <a:t>, mint elérés: támogatja az adatok frissítését, törlését, beszúrását és lekérdezését </a:t>
            </a:r>
          </a:p>
          <a:p>
            <a:r>
              <a:rPr lang="hu-HU" b="1" dirty="0" smtClean="0"/>
              <a:t>P</a:t>
            </a:r>
            <a:r>
              <a:rPr lang="hu-HU" dirty="0" smtClean="0"/>
              <a:t>, mint az elektronikus kommunikáció egyik nyelve: egy TCP/IP felett megvalósított bináris protokoll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Alaptulajdonságok és fogalmak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Csomópontok</a:t>
            </a:r>
            <a:r>
              <a:rPr lang="hu-HU" dirty="0"/>
              <a:t>, bejegyzések </a:t>
            </a:r>
            <a:r>
              <a:rPr lang="hu-HU" dirty="0" smtClean="0"/>
              <a:t>(</a:t>
            </a:r>
            <a:r>
              <a:rPr lang="hu-HU" b="1" dirty="0" err="1" smtClean="0"/>
              <a:t>entry</a:t>
            </a:r>
            <a:r>
              <a:rPr lang="hu-HU" dirty="0" smtClean="0"/>
              <a:t>) </a:t>
            </a:r>
          </a:p>
          <a:p>
            <a:pPr lvl="1"/>
            <a:r>
              <a:rPr lang="hu-HU" dirty="0"/>
              <a:t>Objektum-orientált </a:t>
            </a:r>
            <a:r>
              <a:rPr lang="hu-HU" dirty="0" smtClean="0"/>
              <a:t>szemlélet</a:t>
            </a:r>
          </a:p>
          <a:p>
            <a:r>
              <a:rPr lang="hu-HU" dirty="0" smtClean="0"/>
              <a:t>Hierarchikus felépítés (</a:t>
            </a:r>
            <a:r>
              <a:rPr lang="hu-HU" b="1" dirty="0" err="1" smtClean="0"/>
              <a:t>directory</a:t>
            </a:r>
            <a:r>
              <a:rPr lang="hu-HU" b="1" dirty="0" smtClean="0"/>
              <a:t> </a:t>
            </a:r>
            <a:r>
              <a:rPr lang="hu-HU" b="1" dirty="0" err="1" smtClean="0"/>
              <a:t>tree</a:t>
            </a:r>
            <a:r>
              <a:rPr lang="hu-HU" dirty="0" smtClean="0"/>
              <a:t>)</a:t>
            </a:r>
          </a:p>
          <a:p>
            <a:r>
              <a:rPr lang="hu-HU" dirty="0" smtClean="0"/>
              <a:t>Kitüntetett attribútum (</a:t>
            </a:r>
            <a:r>
              <a:rPr lang="hu-HU" b="1" dirty="0" err="1" smtClean="0"/>
              <a:t>relative</a:t>
            </a:r>
            <a:r>
              <a:rPr lang="hu-HU" b="1" dirty="0" smtClean="0"/>
              <a:t> </a:t>
            </a:r>
            <a:r>
              <a:rPr lang="hu-HU" b="1" dirty="0" err="1" smtClean="0"/>
              <a:t>distinguished</a:t>
            </a:r>
            <a:r>
              <a:rPr lang="hu-HU" b="1" dirty="0" smtClean="0"/>
              <a:t> </a:t>
            </a:r>
            <a:r>
              <a:rPr lang="hu-HU" b="1" dirty="0" err="1"/>
              <a:t>name</a:t>
            </a:r>
            <a:r>
              <a:rPr lang="hu-HU" b="1" dirty="0"/>
              <a:t> </a:t>
            </a:r>
            <a:r>
              <a:rPr lang="hu-HU" b="1" dirty="0" smtClean="0"/>
              <a:t>- </a:t>
            </a:r>
            <a:r>
              <a:rPr lang="hu-HU" b="1" dirty="0" err="1" smtClean="0"/>
              <a:t>rdn</a:t>
            </a:r>
            <a:r>
              <a:rPr lang="hu-HU" dirty="0" smtClean="0"/>
              <a:t>)</a:t>
            </a:r>
          </a:p>
          <a:p>
            <a:r>
              <a:rPr lang="hu-HU" dirty="0" smtClean="0"/>
              <a:t>Megkülönböztető név (</a:t>
            </a:r>
            <a:r>
              <a:rPr lang="hu-HU" b="1" dirty="0" err="1" smtClean="0"/>
              <a:t>distinguished</a:t>
            </a:r>
            <a:r>
              <a:rPr lang="hu-HU" b="1" dirty="0" smtClean="0"/>
              <a:t> </a:t>
            </a:r>
            <a:r>
              <a:rPr lang="hu-HU" b="1" dirty="0" err="1" smtClean="0"/>
              <a:t>name</a:t>
            </a:r>
            <a:r>
              <a:rPr lang="hu-HU" b="1" dirty="0" smtClean="0"/>
              <a:t> - </a:t>
            </a:r>
            <a:r>
              <a:rPr lang="hu-HU" b="1" dirty="0" err="1" smtClean="0"/>
              <a:t>dn</a:t>
            </a:r>
            <a:r>
              <a:rPr lang="hu-HU" dirty="0" smtClean="0"/>
              <a:t>) </a:t>
            </a:r>
          </a:p>
          <a:p>
            <a:r>
              <a:rPr lang="hu-HU" dirty="0" smtClean="0"/>
              <a:t>Többértékű attribútumok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Készítsük el az egyetemünk LDAP adatbázisát!</a:t>
            </a:r>
          </a:p>
          <a:p>
            <a:pPr lvl="1"/>
            <a:r>
              <a:rPr lang="hu-HU" dirty="0" smtClean="0"/>
              <a:t>Csomópontok</a:t>
            </a:r>
          </a:p>
          <a:p>
            <a:pPr lvl="1"/>
            <a:r>
              <a:rPr lang="hu-HU" dirty="0" smtClean="0"/>
              <a:t>Objektum-orientált szemlélet</a:t>
            </a:r>
          </a:p>
          <a:p>
            <a:pPr lvl="1"/>
            <a:r>
              <a:rPr lang="hu-HU" dirty="0" smtClean="0"/>
              <a:t>Hierarchia</a:t>
            </a:r>
          </a:p>
          <a:p>
            <a:pPr lvl="1"/>
            <a:r>
              <a:rPr lang="hu-HU" dirty="0" smtClean="0"/>
              <a:t>Kitüntetett attribútum</a:t>
            </a:r>
          </a:p>
          <a:p>
            <a:pPr lvl="1"/>
            <a:r>
              <a:rPr lang="hu-HU" dirty="0" smtClean="0"/>
              <a:t>Megkülönböztető név</a:t>
            </a:r>
          </a:p>
          <a:p>
            <a:pPr lvl="1"/>
            <a:r>
              <a:rPr lang="hu-HU" dirty="0" smtClean="0"/>
              <a:t>Többértékű attribútum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Példa LDAP adatbázis építés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Csomópontok, bejegyzések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Az alapvető modellezési alapfogalmak jelennek meg</a:t>
            </a:r>
          </a:p>
          <a:p>
            <a:pPr lvl="1"/>
            <a:r>
              <a:rPr lang="hu-HU" dirty="0" smtClean="0"/>
              <a:t>Séma (</a:t>
            </a:r>
            <a:r>
              <a:rPr lang="hu-HU" dirty="0" err="1" smtClean="0"/>
              <a:t>metamodell</a:t>
            </a:r>
            <a:r>
              <a:rPr lang="hu-HU" dirty="0" smtClean="0"/>
              <a:t> szint)</a:t>
            </a:r>
          </a:p>
          <a:p>
            <a:pPr lvl="2"/>
            <a:r>
              <a:rPr lang="hu-HU" dirty="0" smtClean="0"/>
              <a:t>Attribútumok</a:t>
            </a:r>
          </a:p>
          <a:p>
            <a:pPr lvl="1"/>
            <a:r>
              <a:rPr lang="hu-HU" dirty="0" smtClean="0"/>
              <a:t>Egyed (példánymodell szint)</a:t>
            </a:r>
          </a:p>
          <a:p>
            <a:pPr lvl="2"/>
            <a:r>
              <a:rPr lang="hu-HU" dirty="0" smtClean="0"/>
              <a:t>Példányosítás (</a:t>
            </a:r>
            <a:r>
              <a:rPr lang="hu-HU" dirty="0" err="1" smtClean="0"/>
              <a:t>objectClass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Attribútum értékek</a:t>
            </a:r>
            <a:endParaRPr lang="en-US" dirty="0"/>
          </a:p>
        </p:txBody>
      </p:sp>
      <p:sp>
        <p:nvSpPr>
          <p:cNvPr id="6" name="Téglalap 5"/>
          <p:cNvSpPr/>
          <p:nvPr/>
        </p:nvSpPr>
        <p:spPr>
          <a:xfrm>
            <a:off x="6385310" y="2852936"/>
            <a:ext cx="1787090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University</a:t>
            </a:r>
          </a:p>
        </p:txBody>
      </p:sp>
      <p:sp>
        <p:nvSpPr>
          <p:cNvPr id="7" name="Téglalap 6"/>
          <p:cNvSpPr/>
          <p:nvPr/>
        </p:nvSpPr>
        <p:spPr>
          <a:xfrm>
            <a:off x="6385310" y="3281564"/>
            <a:ext cx="1787090" cy="122755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shortName</a:t>
            </a:r>
            <a:r>
              <a:rPr lang="hu-HU" sz="2400" dirty="0" smtClean="0">
                <a:solidFill>
                  <a:schemeClr val="bg1"/>
                </a:solidFill>
              </a:rPr>
              <a:t/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8" name="Egyenes összekötő nyíllal 7"/>
          <p:cNvCxnSpPr>
            <a:stCxn id="16" idx="0"/>
            <a:endCxn id="7" idx="1"/>
          </p:cNvCxnSpPr>
          <p:nvPr/>
        </p:nvCxnSpPr>
        <p:spPr>
          <a:xfrm flipV="1">
            <a:off x="2189254" y="3895342"/>
            <a:ext cx="4196056" cy="706014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3580408" y="4365104"/>
            <a:ext cx="2873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objectClass</a:t>
            </a:r>
            <a:r>
              <a:rPr lang="hu-HU" sz="2000" dirty="0" smtClean="0"/>
              <a:t> = ”University”</a:t>
            </a:r>
            <a:endParaRPr lang="hu-HU" sz="2000" dirty="0"/>
          </a:p>
        </p:txBody>
      </p:sp>
      <p:sp>
        <p:nvSpPr>
          <p:cNvPr id="16" name="Téglalap 15"/>
          <p:cNvSpPr/>
          <p:nvPr/>
        </p:nvSpPr>
        <p:spPr>
          <a:xfrm>
            <a:off x="742612" y="4601356"/>
            <a:ext cx="2893284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BME: University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742612" y="5029983"/>
            <a:ext cx="2893284" cy="1152193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=Budapesti M…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shortName</a:t>
            </a:r>
            <a:r>
              <a:rPr lang="hu-HU" sz="2400" dirty="0" smtClean="0">
                <a:solidFill>
                  <a:schemeClr val="bg1"/>
                </a:solidFill>
              </a:rPr>
              <a:t>=BME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r>
              <a:rPr lang="hu-HU" sz="2400" dirty="0" smtClean="0">
                <a:solidFill>
                  <a:schemeClr val="bg1"/>
                </a:solidFill>
              </a:rPr>
              <a:t>=1111 Bp. …</a:t>
            </a:r>
          </a:p>
        </p:txBody>
      </p:sp>
    </p:spTree>
    <p:extLst>
      <p:ext uri="{BB962C8B-B14F-4D97-AF65-F5344CB8AC3E}">
        <p14:creationId xmlns:p14="http://schemas.microsoft.com/office/powerpoint/2010/main" val="68814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Objektum-orientált szemlélet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Többszörös típus</a:t>
            </a:r>
            <a:endParaRPr lang="en-US" dirty="0"/>
          </a:p>
          <a:p>
            <a:r>
              <a:rPr lang="hu-HU" dirty="0" smtClean="0"/>
              <a:t>Objektumok között referenciák</a:t>
            </a:r>
          </a:p>
        </p:txBody>
      </p:sp>
      <p:sp>
        <p:nvSpPr>
          <p:cNvPr id="4" name="Téglalap 3"/>
          <p:cNvSpPr/>
          <p:nvPr/>
        </p:nvSpPr>
        <p:spPr>
          <a:xfrm>
            <a:off x="631542" y="2136211"/>
            <a:ext cx="2860338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BME: University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385310" y="1124744"/>
            <a:ext cx="1859098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University</a:t>
            </a:r>
          </a:p>
        </p:txBody>
      </p:sp>
      <p:sp>
        <p:nvSpPr>
          <p:cNvPr id="7" name="Téglalap 6"/>
          <p:cNvSpPr/>
          <p:nvPr/>
        </p:nvSpPr>
        <p:spPr>
          <a:xfrm>
            <a:off x="6385310" y="1553371"/>
            <a:ext cx="1859098" cy="1515589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shortName</a:t>
            </a:r>
            <a:r>
              <a:rPr lang="hu-HU" sz="2400" dirty="0" smtClean="0">
                <a:solidFill>
                  <a:schemeClr val="bg1"/>
                </a:solidFill>
              </a:rPr>
              <a:t/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endParaRPr lang="hu-HU" sz="2400" dirty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library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8" name="Egyenes összekötő nyíllal 7"/>
          <p:cNvCxnSpPr>
            <a:stCxn id="4" idx="3"/>
          </p:cNvCxnSpPr>
          <p:nvPr/>
        </p:nvCxnSpPr>
        <p:spPr>
          <a:xfrm flipV="1">
            <a:off x="3491880" y="2239159"/>
            <a:ext cx="2893430" cy="111366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3491880" y="1911055"/>
            <a:ext cx="2873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objectClass</a:t>
            </a:r>
            <a:r>
              <a:rPr lang="hu-HU" sz="2000" dirty="0" smtClean="0"/>
              <a:t> = ”University”</a:t>
            </a:r>
            <a:endParaRPr lang="hu-HU" sz="2000" dirty="0"/>
          </a:p>
        </p:txBody>
      </p:sp>
      <p:sp>
        <p:nvSpPr>
          <p:cNvPr id="14" name="Téglalap 13"/>
          <p:cNvSpPr/>
          <p:nvPr/>
        </p:nvSpPr>
        <p:spPr>
          <a:xfrm>
            <a:off x="179513" y="4858046"/>
            <a:ext cx="3888431" cy="152328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=Országos Műszaki …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r>
              <a:rPr lang="hu-HU" sz="2400" dirty="0" smtClean="0">
                <a:solidFill>
                  <a:schemeClr val="bg1"/>
                </a:solidFill>
              </a:rPr>
              <a:t>=1111 Bp. Budafoki u.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space</a:t>
            </a:r>
            <a:r>
              <a:rPr lang="hu-HU" sz="2400" dirty="0" smtClean="0">
                <a:solidFill>
                  <a:schemeClr val="bg1"/>
                </a:solidFill>
              </a:rPr>
              <a:t>=1250m</a:t>
            </a:r>
            <a:r>
              <a:rPr lang="hu-HU" sz="2400" baseline="30000" dirty="0" smtClean="0">
                <a:solidFill>
                  <a:schemeClr val="bg1"/>
                </a:solidFill>
              </a:rPr>
              <a:t>2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numberOfBooks</a:t>
            </a:r>
            <a:r>
              <a:rPr lang="hu-HU" sz="2400" dirty="0" smtClean="0">
                <a:solidFill>
                  <a:schemeClr val="bg1"/>
                </a:solidFill>
              </a:rPr>
              <a:t>=2643128</a:t>
            </a:r>
          </a:p>
        </p:txBody>
      </p:sp>
      <p:sp>
        <p:nvSpPr>
          <p:cNvPr id="15" name="Téglalap 14"/>
          <p:cNvSpPr/>
          <p:nvPr/>
        </p:nvSpPr>
        <p:spPr>
          <a:xfrm>
            <a:off x="6385310" y="3370107"/>
            <a:ext cx="2219138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Library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6385310" y="3798734"/>
            <a:ext cx="2219138" cy="934385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nuberOfBooks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6961374" y="4963394"/>
            <a:ext cx="1643074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Building</a:t>
            </a:r>
          </a:p>
        </p:txBody>
      </p:sp>
      <p:sp>
        <p:nvSpPr>
          <p:cNvPr id="18" name="Téglalap 17"/>
          <p:cNvSpPr/>
          <p:nvPr/>
        </p:nvSpPr>
        <p:spPr>
          <a:xfrm>
            <a:off x="6961374" y="5392022"/>
            <a:ext cx="1643074" cy="84529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space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29" name="Egyenes összekötő nyíllal 28"/>
          <p:cNvCxnSpPr>
            <a:stCxn id="52" idx="2"/>
            <a:endCxn id="45" idx="0"/>
          </p:cNvCxnSpPr>
          <p:nvPr/>
        </p:nvCxnSpPr>
        <p:spPr>
          <a:xfrm>
            <a:off x="2061711" y="3717031"/>
            <a:ext cx="62017" cy="7200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Szövegdoboz 31"/>
          <p:cNvSpPr txBox="1"/>
          <p:nvPr/>
        </p:nvSpPr>
        <p:spPr>
          <a:xfrm>
            <a:off x="2154018" y="3861048"/>
            <a:ext cx="852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library</a:t>
            </a:r>
            <a:endParaRPr lang="hu-HU" sz="2000" dirty="0"/>
          </a:p>
        </p:txBody>
      </p:sp>
      <p:cxnSp>
        <p:nvCxnSpPr>
          <p:cNvPr id="33" name="Egyenes összekötő nyíllal 32"/>
          <p:cNvCxnSpPr>
            <a:stCxn id="45" idx="3"/>
            <a:endCxn id="15" idx="1"/>
          </p:cNvCxnSpPr>
          <p:nvPr/>
        </p:nvCxnSpPr>
        <p:spPr>
          <a:xfrm flipV="1">
            <a:off x="4067944" y="3584421"/>
            <a:ext cx="2317366" cy="106700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4" name="Szövegdoboz 33"/>
          <p:cNvSpPr txBox="1"/>
          <p:nvPr/>
        </p:nvSpPr>
        <p:spPr>
          <a:xfrm>
            <a:off x="3347864" y="3532946"/>
            <a:ext cx="2541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objectClass</a:t>
            </a:r>
            <a:r>
              <a:rPr lang="hu-HU" sz="2000" dirty="0" smtClean="0"/>
              <a:t> = ”</a:t>
            </a:r>
            <a:r>
              <a:rPr lang="hu-HU" sz="2000" dirty="0" err="1" smtClean="0"/>
              <a:t>Library</a:t>
            </a:r>
            <a:r>
              <a:rPr lang="hu-HU" sz="2000" dirty="0" smtClean="0"/>
              <a:t>”</a:t>
            </a:r>
            <a:endParaRPr lang="hu-HU" sz="2000" dirty="0"/>
          </a:p>
        </p:txBody>
      </p:sp>
      <p:cxnSp>
        <p:nvCxnSpPr>
          <p:cNvPr id="37" name="Egyenes összekötő nyíllal 36"/>
          <p:cNvCxnSpPr>
            <a:stCxn id="45" idx="3"/>
            <a:endCxn id="17" idx="1"/>
          </p:cNvCxnSpPr>
          <p:nvPr/>
        </p:nvCxnSpPr>
        <p:spPr>
          <a:xfrm>
            <a:off x="4067944" y="4651426"/>
            <a:ext cx="2893430" cy="526282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Szövegdoboz 39"/>
          <p:cNvSpPr txBox="1"/>
          <p:nvPr/>
        </p:nvSpPr>
        <p:spPr>
          <a:xfrm>
            <a:off x="4179614" y="5013176"/>
            <a:ext cx="2670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objectClass</a:t>
            </a:r>
            <a:r>
              <a:rPr lang="hu-HU" sz="2000" dirty="0" smtClean="0"/>
              <a:t> = ”Building”</a:t>
            </a:r>
            <a:endParaRPr lang="hu-HU" sz="2000" dirty="0"/>
          </a:p>
        </p:txBody>
      </p:sp>
      <p:sp>
        <p:nvSpPr>
          <p:cNvPr id="45" name="Téglalap 44"/>
          <p:cNvSpPr/>
          <p:nvPr/>
        </p:nvSpPr>
        <p:spPr>
          <a:xfrm>
            <a:off x="179512" y="4437112"/>
            <a:ext cx="3888432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OMIKK: </a:t>
            </a:r>
            <a:r>
              <a:rPr lang="hu-HU" sz="2400" dirty="0" err="1" smtClean="0">
                <a:solidFill>
                  <a:schemeClr val="bg1"/>
                </a:solidFill>
              </a:rPr>
              <a:t>Library</a:t>
            </a:r>
            <a:r>
              <a:rPr lang="hu-HU" sz="2400" dirty="0" smtClean="0">
                <a:solidFill>
                  <a:schemeClr val="bg1"/>
                </a:solidFill>
              </a:rPr>
              <a:t>, Building</a:t>
            </a:r>
            <a:endParaRPr lang="hu-HU" sz="2400" u="sng" dirty="0">
              <a:solidFill>
                <a:schemeClr val="bg1"/>
              </a:solidFill>
            </a:endParaRPr>
          </a:p>
        </p:txBody>
      </p:sp>
      <p:sp>
        <p:nvSpPr>
          <p:cNvPr id="52" name="Téglalap 51"/>
          <p:cNvSpPr/>
          <p:nvPr/>
        </p:nvSpPr>
        <p:spPr>
          <a:xfrm>
            <a:off x="631542" y="2564838"/>
            <a:ext cx="2860338" cy="1152193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=Budapesti M…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shortName</a:t>
            </a:r>
            <a:r>
              <a:rPr lang="hu-HU" sz="2400" dirty="0" smtClean="0">
                <a:solidFill>
                  <a:schemeClr val="bg1"/>
                </a:solidFill>
              </a:rPr>
              <a:t>=BME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r>
              <a:rPr lang="hu-HU" sz="2400" dirty="0" smtClean="0">
                <a:solidFill>
                  <a:schemeClr val="bg1"/>
                </a:solidFill>
              </a:rPr>
              <a:t>=1111 Bp. …</a:t>
            </a:r>
          </a:p>
        </p:txBody>
      </p:sp>
      <p:sp>
        <p:nvSpPr>
          <p:cNvPr id="58" name="Lekerekített téglalap feliratnak 57"/>
          <p:cNvSpPr/>
          <p:nvPr/>
        </p:nvSpPr>
        <p:spPr>
          <a:xfrm>
            <a:off x="3419872" y="0"/>
            <a:ext cx="3528391" cy="1553372"/>
          </a:xfrm>
          <a:prstGeom prst="wedgeRoundRectCallout">
            <a:avLst>
              <a:gd name="adj1" fmla="val 20310"/>
              <a:gd name="adj2" fmla="val 78637"/>
              <a:gd name="adj3" fmla="val 16667"/>
            </a:avLst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típus-példány kapcsolatot is egy referencia írja le, ennek neve </a:t>
            </a:r>
            <a:r>
              <a:rPr lang="hu-HU" sz="2400" dirty="0" err="1" smtClean="0">
                <a:solidFill>
                  <a:schemeClr val="bg1"/>
                </a:solidFill>
              </a:rPr>
              <a:t>objectClass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61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32" grpId="0"/>
      <p:bldP spid="34" grpId="0"/>
      <p:bldP spid="40" grpId="0"/>
      <p:bldP spid="45" grpId="0" animBg="1"/>
      <p:bldP spid="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Objektum-orientált szemlélet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Öröklődnek az attribútumok, </a:t>
            </a:r>
            <a:r>
              <a:rPr lang="hu-HU" dirty="0" smtClean="0"/>
              <a:t>referenciák</a:t>
            </a:r>
          </a:p>
        </p:txBody>
      </p:sp>
      <p:sp>
        <p:nvSpPr>
          <p:cNvPr id="4" name="Téglalap 3"/>
          <p:cNvSpPr/>
          <p:nvPr/>
        </p:nvSpPr>
        <p:spPr>
          <a:xfrm>
            <a:off x="6385310" y="1412776"/>
            <a:ext cx="1931106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University</a:t>
            </a:r>
          </a:p>
        </p:txBody>
      </p:sp>
      <p:sp>
        <p:nvSpPr>
          <p:cNvPr id="5" name="Téglalap 4"/>
          <p:cNvSpPr/>
          <p:nvPr/>
        </p:nvSpPr>
        <p:spPr>
          <a:xfrm>
            <a:off x="6385310" y="1841404"/>
            <a:ext cx="1931106" cy="122755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shortName</a:t>
            </a:r>
            <a:r>
              <a:rPr lang="hu-HU" sz="2400" dirty="0" smtClean="0">
                <a:solidFill>
                  <a:schemeClr val="bg1"/>
                </a:solidFill>
              </a:rPr>
              <a:t/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6" name="Egyenes összekötő nyíllal 5"/>
          <p:cNvCxnSpPr>
            <a:stCxn id="9" idx="3"/>
            <a:endCxn id="11" idx="1"/>
          </p:cNvCxnSpPr>
          <p:nvPr/>
        </p:nvCxnSpPr>
        <p:spPr>
          <a:xfrm flipV="1">
            <a:off x="3851920" y="4083342"/>
            <a:ext cx="2304256" cy="1396176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2245791" y="3797599"/>
            <a:ext cx="3819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objectClass</a:t>
            </a:r>
            <a:r>
              <a:rPr lang="hu-HU" sz="2000" dirty="0" smtClean="0"/>
              <a:t> = ”</a:t>
            </a:r>
            <a:r>
              <a:rPr lang="hu-HU" sz="2000" dirty="0" err="1" smtClean="0"/>
              <a:t>ResearchUniversity</a:t>
            </a:r>
            <a:r>
              <a:rPr lang="hu-HU" sz="2000" dirty="0" smtClean="0"/>
              <a:t>”</a:t>
            </a:r>
            <a:endParaRPr lang="hu-HU" sz="2000" dirty="0"/>
          </a:p>
        </p:txBody>
      </p:sp>
      <p:sp>
        <p:nvSpPr>
          <p:cNvPr id="8" name="Téglalap 7"/>
          <p:cNvSpPr/>
          <p:nvPr/>
        </p:nvSpPr>
        <p:spPr>
          <a:xfrm>
            <a:off x="467544" y="4293096"/>
            <a:ext cx="3384376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BME: </a:t>
            </a:r>
            <a:r>
              <a:rPr lang="hu-HU" sz="2400" dirty="0" err="1" smtClean="0">
                <a:solidFill>
                  <a:schemeClr val="bg1"/>
                </a:solidFill>
              </a:rPr>
              <a:t>ResearchUniversity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467544" y="4721723"/>
            <a:ext cx="3384376" cy="1515589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=Budapesti M…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shortName</a:t>
            </a:r>
            <a:r>
              <a:rPr lang="hu-HU" sz="2400" dirty="0" smtClean="0">
                <a:solidFill>
                  <a:schemeClr val="bg1"/>
                </a:solidFill>
              </a:rPr>
              <a:t>=BME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r>
              <a:rPr lang="hu-HU" sz="2400" dirty="0" smtClean="0">
                <a:solidFill>
                  <a:schemeClr val="bg1"/>
                </a:solidFill>
              </a:rPr>
              <a:t>=1111 Bp. …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delegation</a:t>
            </a:r>
            <a:r>
              <a:rPr lang="hu-HU" sz="2400" dirty="0" smtClean="0">
                <a:solidFill>
                  <a:schemeClr val="bg1"/>
                </a:solidFill>
              </a:rPr>
              <a:t>=2011</a:t>
            </a:r>
          </a:p>
        </p:txBody>
      </p:sp>
      <p:cxnSp>
        <p:nvCxnSpPr>
          <p:cNvPr id="10" name="Egyenes összekötő 9"/>
          <p:cNvCxnSpPr/>
          <p:nvPr/>
        </p:nvCxnSpPr>
        <p:spPr>
          <a:xfrm rot="5400000">
            <a:off x="6908779" y="3676183"/>
            <a:ext cx="642148" cy="7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églalap 10"/>
          <p:cNvSpPr/>
          <p:nvPr/>
        </p:nvSpPr>
        <p:spPr>
          <a:xfrm>
            <a:off x="6156176" y="3869028"/>
            <a:ext cx="2664296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ResearchUniversity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6156176" y="4297656"/>
            <a:ext cx="2664296" cy="42577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delegation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Háromszög 12"/>
          <p:cNvSpPr/>
          <p:nvPr/>
        </p:nvSpPr>
        <p:spPr>
          <a:xfrm>
            <a:off x="7099690" y="3068960"/>
            <a:ext cx="285752" cy="285752"/>
          </a:xfrm>
          <a:prstGeom prst="triangl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Objektum-orientált szemlélet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</a:t>
            </a:r>
            <a:r>
              <a:rPr lang="hu-HU" dirty="0"/>
              <a:t>objektumnak több típusa is lehet, ilyenkor az osztályokban definiált attribútumok uniója szerepel az objektumban.</a:t>
            </a:r>
          </a:p>
          <a:p>
            <a:endParaRPr lang="en-US" dirty="0"/>
          </a:p>
        </p:txBody>
      </p:sp>
      <p:sp>
        <p:nvSpPr>
          <p:cNvPr id="11" name="Téglalap 10"/>
          <p:cNvSpPr/>
          <p:nvPr/>
        </p:nvSpPr>
        <p:spPr>
          <a:xfrm>
            <a:off x="251521" y="4196859"/>
            <a:ext cx="4032448" cy="152328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=Országos Műszaki …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r>
              <a:rPr lang="hu-HU" sz="2400" dirty="0" smtClean="0">
                <a:solidFill>
                  <a:schemeClr val="bg1"/>
                </a:solidFill>
              </a:rPr>
              <a:t>=1111 Bp. Budafoki u.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space</a:t>
            </a:r>
            <a:r>
              <a:rPr lang="hu-HU" sz="2400" dirty="0" smtClean="0">
                <a:solidFill>
                  <a:schemeClr val="bg1"/>
                </a:solidFill>
              </a:rPr>
              <a:t>=1250m</a:t>
            </a:r>
            <a:r>
              <a:rPr lang="hu-HU" sz="2400" baseline="30000" dirty="0" smtClean="0">
                <a:solidFill>
                  <a:schemeClr val="bg1"/>
                </a:solidFill>
              </a:rPr>
              <a:t>2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numberOfBooks</a:t>
            </a:r>
            <a:r>
              <a:rPr lang="hu-HU" sz="2400" dirty="0" smtClean="0">
                <a:solidFill>
                  <a:schemeClr val="bg1"/>
                </a:solidFill>
              </a:rPr>
              <a:t>=2643128</a:t>
            </a:r>
          </a:p>
        </p:txBody>
      </p:sp>
      <p:sp>
        <p:nvSpPr>
          <p:cNvPr id="12" name="Téglalap 11"/>
          <p:cNvSpPr/>
          <p:nvPr/>
        </p:nvSpPr>
        <p:spPr>
          <a:xfrm>
            <a:off x="6516216" y="2708920"/>
            <a:ext cx="2448272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Library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6516216" y="3137547"/>
            <a:ext cx="2448272" cy="934385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numberOfBooks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6961374" y="4302207"/>
            <a:ext cx="1643074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Building</a:t>
            </a:r>
          </a:p>
        </p:txBody>
      </p:sp>
      <p:sp>
        <p:nvSpPr>
          <p:cNvPr id="15" name="Téglalap 14"/>
          <p:cNvSpPr/>
          <p:nvPr/>
        </p:nvSpPr>
        <p:spPr>
          <a:xfrm>
            <a:off x="6961374" y="4730835"/>
            <a:ext cx="1643074" cy="84529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space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8" name="Egyenes összekötő nyíllal 17"/>
          <p:cNvCxnSpPr>
            <a:stCxn id="22" idx="3"/>
            <a:endCxn id="12" idx="1"/>
          </p:cNvCxnSpPr>
          <p:nvPr/>
        </p:nvCxnSpPr>
        <p:spPr>
          <a:xfrm flipV="1">
            <a:off x="4283968" y="2923234"/>
            <a:ext cx="2232248" cy="106700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3635896" y="2871759"/>
            <a:ext cx="2541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objectClass</a:t>
            </a:r>
            <a:r>
              <a:rPr lang="hu-HU" sz="2000" dirty="0" smtClean="0"/>
              <a:t> = ”</a:t>
            </a:r>
            <a:r>
              <a:rPr lang="hu-HU" sz="2000" dirty="0" err="1" smtClean="0"/>
              <a:t>Library</a:t>
            </a:r>
            <a:r>
              <a:rPr lang="hu-HU" sz="2000" dirty="0" smtClean="0"/>
              <a:t>”</a:t>
            </a:r>
            <a:endParaRPr lang="hu-HU" sz="2000" dirty="0"/>
          </a:p>
        </p:txBody>
      </p:sp>
      <p:cxnSp>
        <p:nvCxnSpPr>
          <p:cNvPr id="20" name="Egyenes összekötő nyíllal 19"/>
          <p:cNvCxnSpPr>
            <a:stCxn id="22" idx="3"/>
            <a:endCxn id="14" idx="1"/>
          </p:cNvCxnSpPr>
          <p:nvPr/>
        </p:nvCxnSpPr>
        <p:spPr>
          <a:xfrm>
            <a:off x="4283968" y="3990239"/>
            <a:ext cx="2677406" cy="526282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4278174" y="4437112"/>
            <a:ext cx="2670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objectClass</a:t>
            </a:r>
            <a:r>
              <a:rPr lang="hu-HU" sz="2000" dirty="0" smtClean="0"/>
              <a:t> = ”Building”</a:t>
            </a:r>
            <a:endParaRPr lang="hu-HU" sz="2000" dirty="0"/>
          </a:p>
        </p:txBody>
      </p:sp>
      <p:sp>
        <p:nvSpPr>
          <p:cNvPr id="22" name="Téglalap 21"/>
          <p:cNvSpPr/>
          <p:nvPr/>
        </p:nvSpPr>
        <p:spPr>
          <a:xfrm>
            <a:off x="251521" y="3775925"/>
            <a:ext cx="4032447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OMIKK: </a:t>
            </a:r>
            <a:r>
              <a:rPr lang="hu-HU" sz="2400" dirty="0" err="1" smtClean="0">
                <a:solidFill>
                  <a:schemeClr val="bg1"/>
                </a:solidFill>
              </a:rPr>
              <a:t>Library</a:t>
            </a:r>
            <a:r>
              <a:rPr lang="hu-HU" sz="2400" dirty="0" smtClean="0">
                <a:solidFill>
                  <a:schemeClr val="bg1"/>
                </a:solidFill>
              </a:rPr>
              <a:t>, Building</a:t>
            </a:r>
            <a:endParaRPr lang="hu-HU" sz="2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2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Előző és következő részek tartalmából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Modellezés</a:t>
            </a:r>
          </a:p>
          <a:p>
            <a:endParaRPr lang="hu-HU" dirty="0" smtClean="0"/>
          </a:p>
          <a:p>
            <a:r>
              <a:rPr lang="hu-HU" dirty="0" smtClean="0"/>
              <a:t>Felhasználókezelés</a:t>
            </a:r>
          </a:p>
          <a:p>
            <a:pPr lvl="1"/>
            <a:r>
              <a:rPr lang="hu-HU" dirty="0" smtClean="0"/>
              <a:t>Alapjai, hitelesítés (OPRE)</a:t>
            </a:r>
          </a:p>
          <a:p>
            <a:pPr lvl="1"/>
            <a:r>
              <a:rPr lang="hu-HU" dirty="0" smtClean="0"/>
              <a:t>Engedélyezés (OPRE)</a:t>
            </a:r>
          </a:p>
          <a:p>
            <a:pPr lvl="1"/>
            <a:r>
              <a:rPr lang="hu-HU" b="1" dirty="0" smtClean="0"/>
              <a:t>Központosított felhasználókezelés, címtárak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Hierarchikus felépítés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csomópontok tartalmazási hierarchiát alkotnak</a:t>
            </a:r>
            <a:endParaRPr lang="en-US" dirty="0"/>
          </a:p>
        </p:txBody>
      </p:sp>
      <p:sp>
        <p:nvSpPr>
          <p:cNvPr id="4" name="Téglalap 3"/>
          <p:cNvSpPr/>
          <p:nvPr/>
        </p:nvSpPr>
        <p:spPr>
          <a:xfrm>
            <a:off x="524597" y="1412776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BME: University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24597" y="1841404"/>
            <a:ext cx="2607243" cy="4321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shortName</a:t>
            </a:r>
            <a:r>
              <a:rPr lang="hu-HU" sz="2400" dirty="0" smtClean="0">
                <a:solidFill>
                  <a:schemeClr val="bg1"/>
                </a:solidFill>
              </a:rPr>
              <a:t>=BME</a:t>
            </a:r>
          </a:p>
        </p:txBody>
      </p:sp>
      <p:sp>
        <p:nvSpPr>
          <p:cNvPr id="6" name="Téglalap 5"/>
          <p:cNvSpPr/>
          <p:nvPr/>
        </p:nvSpPr>
        <p:spPr>
          <a:xfrm>
            <a:off x="1403648" y="2420888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GTK: </a:t>
            </a:r>
            <a:r>
              <a:rPr lang="hu-HU" sz="2400" dirty="0" err="1" smtClean="0">
                <a:solidFill>
                  <a:schemeClr val="bg1"/>
                </a:solidFill>
              </a:rPr>
              <a:t>Faculty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403648" y="2849516"/>
            <a:ext cx="2607243" cy="4321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=GTK</a:t>
            </a:r>
          </a:p>
        </p:txBody>
      </p:sp>
      <p:sp>
        <p:nvSpPr>
          <p:cNvPr id="8" name="Téglalap 7"/>
          <p:cNvSpPr/>
          <p:nvPr/>
        </p:nvSpPr>
        <p:spPr>
          <a:xfrm>
            <a:off x="1403648" y="3429000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VIK: </a:t>
            </a:r>
            <a:r>
              <a:rPr lang="hu-HU" sz="2400" dirty="0" err="1" smtClean="0">
                <a:solidFill>
                  <a:schemeClr val="bg1"/>
                </a:solidFill>
              </a:rPr>
              <a:t>Faculty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403648" y="3857628"/>
            <a:ext cx="2607243" cy="4321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=VIK</a:t>
            </a:r>
          </a:p>
        </p:txBody>
      </p:sp>
      <p:sp>
        <p:nvSpPr>
          <p:cNvPr id="10" name="Téglalap 9"/>
          <p:cNvSpPr/>
          <p:nvPr/>
        </p:nvSpPr>
        <p:spPr>
          <a:xfrm>
            <a:off x="2123728" y="4512474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MIT: </a:t>
            </a:r>
            <a:r>
              <a:rPr lang="hu-HU" sz="2400" dirty="0" err="1" smtClean="0">
                <a:solidFill>
                  <a:schemeClr val="bg1"/>
                </a:solidFill>
              </a:rPr>
              <a:t>Department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123728" y="4941102"/>
            <a:ext cx="2607243" cy="4321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=MIT</a:t>
            </a:r>
          </a:p>
        </p:txBody>
      </p:sp>
      <p:sp>
        <p:nvSpPr>
          <p:cNvPr id="12" name="Téglalap 11"/>
          <p:cNvSpPr/>
          <p:nvPr/>
        </p:nvSpPr>
        <p:spPr>
          <a:xfrm>
            <a:off x="2900861" y="5520586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IRF: </a:t>
            </a:r>
            <a:r>
              <a:rPr lang="hu-HU" sz="2400" dirty="0" err="1" smtClean="0">
                <a:solidFill>
                  <a:schemeClr val="bg1"/>
                </a:solidFill>
              </a:rPr>
              <a:t>Course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900860" y="5949214"/>
            <a:ext cx="2607243" cy="4321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code</a:t>
            </a:r>
            <a:r>
              <a:rPr lang="hu-HU" sz="2400" dirty="0" smtClean="0">
                <a:solidFill>
                  <a:schemeClr val="bg1"/>
                </a:solidFill>
              </a:rPr>
              <a:t>=VIMIA370</a:t>
            </a:r>
          </a:p>
        </p:txBody>
      </p:sp>
      <p:grpSp>
        <p:nvGrpSpPr>
          <p:cNvPr id="14" name="Csoportba foglalás 45"/>
          <p:cNvGrpSpPr/>
          <p:nvPr/>
        </p:nvGrpSpPr>
        <p:grpSpPr>
          <a:xfrm rot="16200000" flipH="1">
            <a:off x="795631" y="2263689"/>
            <a:ext cx="573092" cy="642942"/>
            <a:chOff x="643704" y="4928404"/>
            <a:chExt cx="573092" cy="642942"/>
          </a:xfrm>
        </p:grpSpPr>
        <p:cxnSp>
          <p:nvCxnSpPr>
            <p:cNvPr id="15" name="Egyenes összekötő 14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6" name="Folyamatábra: Döntés 15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17" name="Egyenes összekötő nyíllal 16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8" name="Csoportba foglalás 45"/>
          <p:cNvGrpSpPr/>
          <p:nvPr/>
        </p:nvGrpSpPr>
        <p:grpSpPr>
          <a:xfrm rot="16200000" flipH="1">
            <a:off x="1582589" y="4258171"/>
            <a:ext cx="573092" cy="642942"/>
            <a:chOff x="643704" y="4928404"/>
            <a:chExt cx="573092" cy="642942"/>
          </a:xfrm>
        </p:grpSpPr>
        <p:cxnSp>
          <p:nvCxnSpPr>
            <p:cNvPr id="19" name="Egyenes összekötő 18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Folyamatábra: Döntés 19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21" name="Egyenes összekötő nyíllal 20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2" name="Csoportba foglalás 45"/>
          <p:cNvGrpSpPr/>
          <p:nvPr/>
        </p:nvGrpSpPr>
        <p:grpSpPr>
          <a:xfrm rot="16200000" flipH="1">
            <a:off x="2292844" y="5338291"/>
            <a:ext cx="573092" cy="642942"/>
            <a:chOff x="643704" y="4928404"/>
            <a:chExt cx="573092" cy="642942"/>
          </a:xfrm>
        </p:grpSpPr>
        <p:cxnSp>
          <p:nvCxnSpPr>
            <p:cNvPr id="23" name="Egyenes összekötő 22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4" name="Folyamatábra: Döntés 23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25" name="Egyenes összekötő nyíllal 24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7" name="Csoportba foglalás 45"/>
          <p:cNvGrpSpPr/>
          <p:nvPr/>
        </p:nvGrpSpPr>
        <p:grpSpPr>
          <a:xfrm rot="16200000" flipH="1">
            <a:off x="609678" y="3067423"/>
            <a:ext cx="1008112" cy="572298"/>
            <a:chOff x="644498" y="4999048"/>
            <a:chExt cx="572298" cy="572298"/>
          </a:xfrm>
        </p:grpSpPr>
        <p:cxnSp>
          <p:nvCxnSpPr>
            <p:cNvPr id="28" name="Egyenes összekötő 27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Egyenes összekötő nyíllal 29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585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Kitüntetett attribútum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RDN (</a:t>
            </a:r>
            <a:r>
              <a:rPr lang="hu-HU" dirty="0" err="1"/>
              <a:t>relative</a:t>
            </a:r>
            <a:r>
              <a:rPr lang="hu-HU" dirty="0"/>
              <a:t> </a:t>
            </a:r>
            <a:r>
              <a:rPr lang="hu-HU" dirty="0" err="1"/>
              <a:t>distinguishing</a:t>
            </a:r>
            <a:r>
              <a:rPr lang="hu-HU" dirty="0"/>
              <a:t> </a:t>
            </a:r>
            <a:r>
              <a:rPr lang="hu-HU" dirty="0" err="1"/>
              <a:t>name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Megmutatja, hogy melyik attribútumot akarjuk egyedi névként használni </a:t>
            </a:r>
            <a:r>
              <a:rPr lang="hu-HU" dirty="0" smtClean="0"/>
              <a:t>(adatbázis </a:t>
            </a:r>
            <a:r>
              <a:rPr lang="hu-HU" dirty="0"/>
              <a:t>elsődleges kulcs)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9" name="Téglalap 28"/>
          <p:cNvSpPr/>
          <p:nvPr/>
        </p:nvSpPr>
        <p:spPr>
          <a:xfrm>
            <a:off x="69751" y="2348880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VIK: </a:t>
            </a:r>
            <a:r>
              <a:rPr lang="hu-HU" sz="2400" dirty="0" err="1" smtClean="0">
                <a:solidFill>
                  <a:schemeClr val="bg1"/>
                </a:solidFill>
              </a:rPr>
              <a:t>Faculty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69751" y="2777508"/>
            <a:ext cx="2607243" cy="79550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=VIK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Téglalap 30"/>
          <p:cNvSpPr/>
          <p:nvPr/>
        </p:nvSpPr>
        <p:spPr>
          <a:xfrm>
            <a:off x="846884" y="3792394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MIT: </a:t>
            </a:r>
            <a:r>
              <a:rPr lang="hu-HU" sz="2400" dirty="0" err="1" smtClean="0">
                <a:solidFill>
                  <a:schemeClr val="bg1"/>
                </a:solidFill>
              </a:rPr>
              <a:t>Department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32" name="Téglalap 31"/>
          <p:cNvSpPr/>
          <p:nvPr/>
        </p:nvSpPr>
        <p:spPr>
          <a:xfrm>
            <a:off x="846884" y="4221022"/>
            <a:ext cx="2607243" cy="79215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=MIT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3" name="Téglalap 32"/>
          <p:cNvSpPr/>
          <p:nvPr/>
        </p:nvSpPr>
        <p:spPr>
          <a:xfrm>
            <a:off x="1475657" y="5160546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IRF: </a:t>
            </a:r>
            <a:r>
              <a:rPr lang="hu-HU" sz="2400" dirty="0" err="1" smtClean="0">
                <a:solidFill>
                  <a:schemeClr val="bg1"/>
                </a:solidFill>
              </a:rPr>
              <a:t>Course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34" name="Téglalap 33"/>
          <p:cNvSpPr/>
          <p:nvPr/>
        </p:nvSpPr>
        <p:spPr>
          <a:xfrm>
            <a:off x="1475656" y="5589174"/>
            <a:ext cx="2607243" cy="79215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code</a:t>
            </a:r>
            <a:r>
              <a:rPr lang="hu-HU" sz="2400" dirty="0" smtClean="0">
                <a:solidFill>
                  <a:schemeClr val="bg1"/>
                </a:solidFill>
              </a:rPr>
              <a:t>=VIMIA370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code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5" name="Csoportba foglalás 45"/>
          <p:cNvGrpSpPr/>
          <p:nvPr/>
        </p:nvGrpSpPr>
        <p:grpSpPr>
          <a:xfrm rot="16200000" flipH="1">
            <a:off x="305745" y="3538091"/>
            <a:ext cx="573092" cy="642942"/>
            <a:chOff x="643704" y="4928404"/>
            <a:chExt cx="573092" cy="642942"/>
          </a:xfrm>
        </p:grpSpPr>
        <p:cxnSp>
          <p:nvCxnSpPr>
            <p:cNvPr id="36" name="Egyenes összekötő 35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7" name="Folyamatábra: Döntés 36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38" name="Egyenes összekötő nyíllal 37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9" name="Csoportba foglalás 45"/>
          <p:cNvGrpSpPr/>
          <p:nvPr/>
        </p:nvGrpSpPr>
        <p:grpSpPr>
          <a:xfrm rot="16200000" flipH="1">
            <a:off x="949298" y="5059908"/>
            <a:ext cx="573092" cy="479627"/>
            <a:chOff x="643704" y="4928404"/>
            <a:chExt cx="573092" cy="642942"/>
          </a:xfrm>
        </p:grpSpPr>
        <p:cxnSp>
          <p:nvCxnSpPr>
            <p:cNvPr id="40" name="Egyenes összekötő 39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1" name="Folyamatábra: Döntés 40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42" name="Egyenes összekötő nyíllal 41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723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Megkülönböztető név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DN (</a:t>
            </a:r>
            <a:r>
              <a:rPr lang="hu-HU" dirty="0" err="1" smtClean="0"/>
              <a:t>distinguished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r>
              <a:rPr lang="hu-HU" dirty="0" smtClean="0"/>
              <a:t>)</a:t>
            </a:r>
          </a:p>
          <a:p>
            <a:pPr lvl="1"/>
            <a:r>
              <a:rPr lang="hu-HU" dirty="0"/>
              <a:t>A tartalmazások mentén egyedileg azonosítható minden objektum a szülők </a:t>
            </a:r>
            <a:r>
              <a:rPr lang="hu-HU" dirty="0" smtClean="0"/>
              <a:t>RDN </a:t>
            </a:r>
            <a:r>
              <a:rPr lang="hu-HU" dirty="0"/>
              <a:t>listájával</a:t>
            </a:r>
            <a:r>
              <a:rPr lang="hu-HU" dirty="0" smtClean="0"/>
              <a:t>.</a:t>
            </a:r>
          </a:p>
        </p:txBody>
      </p:sp>
      <p:sp>
        <p:nvSpPr>
          <p:cNvPr id="18" name="Téglalap 17"/>
          <p:cNvSpPr/>
          <p:nvPr/>
        </p:nvSpPr>
        <p:spPr>
          <a:xfrm>
            <a:off x="69751" y="2348880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VIK: </a:t>
            </a:r>
            <a:r>
              <a:rPr lang="hu-HU" sz="2400" dirty="0" err="1" smtClean="0">
                <a:solidFill>
                  <a:schemeClr val="bg1"/>
                </a:solidFill>
              </a:rPr>
              <a:t>Faculty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69751" y="2777508"/>
            <a:ext cx="2607243" cy="79550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=VIK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46884" y="3792394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MIT: </a:t>
            </a:r>
            <a:r>
              <a:rPr lang="hu-HU" sz="2400" dirty="0" err="1" smtClean="0">
                <a:solidFill>
                  <a:schemeClr val="bg1"/>
                </a:solidFill>
              </a:rPr>
              <a:t>Department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846884" y="4221022"/>
            <a:ext cx="2607243" cy="79215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=MIT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1475657" y="5160546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IRF: </a:t>
            </a:r>
            <a:r>
              <a:rPr lang="hu-HU" sz="2400" dirty="0" err="1" smtClean="0">
                <a:solidFill>
                  <a:schemeClr val="bg1"/>
                </a:solidFill>
              </a:rPr>
              <a:t>Course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1475656" y="5589174"/>
            <a:ext cx="2607243" cy="79215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code</a:t>
            </a:r>
            <a:r>
              <a:rPr lang="hu-HU" sz="2400" dirty="0" smtClean="0">
                <a:solidFill>
                  <a:schemeClr val="bg1"/>
                </a:solidFill>
              </a:rPr>
              <a:t>=VIMIA370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code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24" name="Csoportba foglalás 45"/>
          <p:cNvGrpSpPr/>
          <p:nvPr/>
        </p:nvGrpSpPr>
        <p:grpSpPr>
          <a:xfrm rot="16200000" flipH="1">
            <a:off x="305745" y="3538091"/>
            <a:ext cx="573092" cy="642942"/>
            <a:chOff x="643704" y="4928404"/>
            <a:chExt cx="573092" cy="642942"/>
          </a:xfrm>
        </p:grpSpPr>
        <p:cxnSp>
          <p:nvCxnSpPr>
            <p:cNvPr id="25" name="Egyenes összekötő 24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6" name="Folyamatábra: Döntés 25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27" name="Egyenes összekötő nyíllal 26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8" name="Csoportba foglalás 45"/>
          <p:cNvGrpSpPr/>
          <p:nvPr/>
        </p:nvGrpSpPr>
        <p:grpSpPr>
          <a:xfrm rot="16200000" flipH="1">
            <a:off x="949298" y="5059908"/>
            <a:ext cx="573092" cy="479627"/>
            <a:chOff x="643704" y="4928404"/>
            <a:chExt cx="573092" cy="642942"/>
          </a:xfrm>
        </p:grpSpPr>
        <p:cxnSp>
          <p:nvCxnSpPr>
            <p:cNvPr id="29" name="Egyenes összekötő 28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0" name="Folyamatábra: Döntés 29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31" name="Egyenes összekötő nyíllal 30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2" name="Szövegdoboz 31"/>
          <p:cNvSpPr txBox="1"/>
          <p:nvPr/>
        </p:nvSpPr>
        <p:spPr>
          <a:xfrm>
            <a:off x="2906717" y="2708920"/>
            <a:ext cx="221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dn</a:t>
            </a:r>
            <a:r>
              <a:rPr lang="hu-HU" sz="2000" dirty="0" smtClean="0"/>
              <a:t> = ”</a:t>
            </a:r>
            <a:r>
              <a:rPr lang="hu-HU" sz="2000" dirty="0" err="1" smtClean="0"/>
              <a:t>name</a:t>
            </a:r>
            <a:r>
              <a:rPr lang="hu-HU" sz="2000" dirty="0" smtClean="0"/>
              <a:t>=VIK,…”</a:t>
            </a:r>
            <a:endParaRPr lang="hu-HU" sz="2000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3670151" y="4221022"/>
            <a:ext cx="3376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dn</a:t>
            </a:r>
            <a:r>
              <a:rPr lang="hu-HU" sz="2000" dirty="0" smtClean="0"/>
              <a:t> = ”</a:t>
            </a:r>
            <a:r>
              <a:rPr lang="hu-HU" sz="2000" dirty="0" err="1" smtClean="0"/>
              <a:t>name</a:t>
            </a:r>
            <a:r>
              <a:rPr lang="hu-HU" sz="2000" dirty="0" smtClean="0"/>
              <a:t>=MIT,</a:t>
            </a:r>
            <a:r>
              <a:rPr lang="hu-HU" sz="2000" dirty="0" err="1" smtClean="0"/>
              <a:t>name</a:t>
            </a:r>
            <a:r>
              <a:rPr lang="hu-HU" sz="2000" dirty="0" smtClean="0"/>
              <a:t>=VIK,…”</a:t>
            </a:r>
            <a:endParaRPr lang="hu-HU" sz="2000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4067944" y="5597203"/>
            <a:ext cx="5150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dn</a:t>
            </a:r>
            <a:r>
              <a:rPr lang="hu-HU" sz="2000" dirty="0" smtClean="0"/>
              <a:t> = ”</a:t>
            </a:r>
            <a:r>
              <a:rPr lang="hu-HU" sz="2000" dirty="0" err="1" smtClean="0"/>
              <a:t>code</a:t>
            </a:r>
            <a:r>
              <a:rPr lang="hu-HU" sz="2000" dirty="0" smtClean="0"/>
              <a:t>=VIMIA370, </a:t>
            </a:r>
            <a:r>
              <a:rPr lang="hu-HU" sz="2000" dirty="0" err="1" smtClean="0"/>
              <a:t>name</a:t>
            </a:r>
            <a:r>
              <a:rPr lang="hu-HU" sz="2000" dirty="0" smtClean="0"/>
              <a:t>=MIT,</a:t>
            </a:r>
            <a:r>
              <a:rPr lang="hu-HU" sz="2000" dirty="0" err="1" smtClean="0"/>
              <a:t>name</a:t>
            </a:r>
            <a:r>
              <a:rPr lang="hu-HU" sz="2000" dirty="0" smtClean="0"/>
              <a:t>=VIK,…”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00884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Megkülönböztető név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Kitüntetett gyökér elem</a:t>
            </a:r>
          </a:p>
          <a:p>
            <a:pPr lvl="1"/>
            <a:r>
              <a:rPr lang="hu-HU" dirty="0" smtClean="0"/>
              <a:t>Jellemzően valamilyen </a:t>
            </a:r>
            <a:r>
              <a:rPr lang="hu-HU" dirty="0" err="1" smtClean="0"/>
              <a:t>domain-ből</a:t>
            </a:r>
            <a:r>
              <a:rPr lang="hu-HU" dirty="0" smtClean="0"/>
              <a:t> származik</a:t>
            </a:r>
          </a:p>
          <a:p>
            <a:pPr lvl="1"/>
            <a:r>
              <a:rPr lang="hu-HU" dirty="0" smtClean="0"/>
              <a:t>Pl.: "</a:t>
            </a:r>
            <a:r>
              <a:rPr lang="hu-HU" dirty="0" err="1" smtClean="0"/>
              <a:t>dc</a:t>
            </a:r>
            <a:r>
              <a:rPr lang="hu-HU" dirty="0" smtClean="0"/>
              <a:t>=</a:t>
            </a:r>
            <a:r>
              <a:rPr lang="hu-HU" dirty="0" err="1" smtClean="0"/>
              <a:t>bme</a:t>
            </a:r>
            <a:r>
              <a:rPr lang="hu-HU" dirty="0" smtClean="0"/>
              <a:t>,</a:t>
            </a:r>
            <a:r>
              <a:rPr lang="hu-HU" dirty="0" err="1" smtClean="0"/>
              <a:t>dc</a:t>
            </a:r>
            <a:r>
              <a:rPr lang="hu-HU" dirty="0" smtClean="0"/>
              <a:t>=hu"</a:t>
            </a:r>
          </a:p>
          <a:p>
            <a:r>
              <a:rPr lang="hu-HU" dirty="0" smtClean="0"/>
              <a:t>A DN felépítéséből adódóan egyedi azonosítást tesz lehetővé</a:t>
            </a:r>
          </a:p>
          <a:p>
            <a:pPr lvl="1"/>
            <a:r>
              <a:rPr lang="hu-HU" dirty="0" smtClean="0"/>
              <a:t>Referenciák ez alapján hivatkoznak a célpontra </a:t>
            </a:r>
            <a:endParaRPr lang="en-US" dirty="0"/>
          </a:p>
        </p:txBody>
      </p:sp>
      <p:sp>
        <p:nvSpPr>
          <p:cNvPr id="4" name="Téglalap 3"/>
          <p:cNvSpPr/>
          <p:nvPr/>
        </p:nvSpPr>
        <p:spPr>
          <a:xfrm>
            <a:off x="323528" y="4080427"/>
            <a:ext cx="4896545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BME: University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008672" y="5866158"/>
            <a:ext cx="3528391" cy="44316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  <p:cxnSp>
        <p:nvCxnSpPr>
          <p:cNvPr id="6" name="Egyenes összekötő nyíllal 5"/>
          <p:cNvCxnSpPr>
            <a:stCxn id="9" idx="2"/>
            <a:endCxn id="8" idx="0"/>
          </p:cNvCxnSpPr>
          <p:nvPr/>
        </p:nvCxnSpPr>
        <p:spPr>
          <a:xfrm>
            <a:off x="2771801" y="4941169"/>
            <a:ext cx="1066" cy="5040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2721152" y="4993141"/>
            <a:ext cx="852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library</a:t>
            </a:r>
            <a:endParaRPr lang="hu-HU" sz="2000" dirty="0"/>
          </a:p>
        </p:txBody>
      </p:sp>
      <p:sp>
        <p:nvSpPr>
          <p:cNvPr id="8" name="Téglalap 7"/>
          <p:cNvSpPr/>
          <p:nvPr/>
        </p:nvSpPr>
        <p:spPr>
          <a:xfrm>
            <a:off x="1008671" y="5445224"/>
            <a:ext cx="3528391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OMIKK: </a:t>
            </a:r>
            <a:r>
              <a:rPr lang="hu-HU" sz="2400" dirty="0" err="1" smtClean="0">
                <a:solidFill>
                  <a:schemeClr val="bg1"/>
                </a:solidFill>
              </a:rPr>
              <a:t>Library</a:t>
            </a:r>
            <a:r>
              <a:rPr lang="hu-HU" sz="2400" dirty="0" smtClean="0">
                <a:solidFill>
                  <a:schemeClr val="bg1"/>
                </a:solidFill>
              </a:rPr>
              <a:t>, Building</a:t>
            </a:r>
            <a:endParaRPr lang="hu-HU" sz="2400" u="sng" dirty="0">
              <a:solidFill>
                <a:schemeClr val="bg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323529" y="4509055"/>
            <a:ext cx="4896544" cy="4321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library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smtClean="0"/>
              <a:t>”</a:t>
            </a:r>
            <a:r>
              <a:rPr lang="hu-HU" sz="2400" dirty="0" err="1"/>
              <a:t>ou</a:t>
            </a:r>
            <a:r>
              <a:rPr lang="hu-HU" sz="2400" dirty="0"/>
              <a:t>=OMIKK,</a:t>
            </a:r>
            <a:r>
              <a:rPr lang="hu-HU" sz="2400" dirty="0" err="1"/>
              <a:t>dc</a:t>
            </a:r>
            <a:r>
              <a:rPr lang="hu-HU" sz="2400" dirty="0"/>
              <a:t>=BME,</a:t>
            </a:r>
            <a:r>
              <a:rPr lang="hu-HU" sz="2400" dirty="0" err="1"/>
              <a:t>dc</a:t>
            </a:r>
            <a:r>
              <a:rPr lang="hu-HU" sz="2400" dirty="0"/>
              <a:t>=hu</a:t>
            </a:r>
            <a:r>
              <a:rPr lang="hu-HU" sz="2400" dirty="0" smtClean="0"/>
              <a:t>”</a:t>
            </a:r>
            <a:endParaRPr lang="hu-HU" sz="24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364088" y="4335623"/>
            <a:ext cx="2450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dn</a:t>
            </a:r>
            <a:r>
              <a:rPr lang="hu-HU" sz="2000" dirty="0" smtClean="0"/>
              <a:t> = ”</a:t>
            </a:r>
            <a:r>
              <a:rPr lang="hu-HU" sz="2000" dirty="0" err="1" smtClean="0"/>
              <a:t>dc</a:t>
            </a:r>
            <a:r>
              <a:rPr lang="hu-HU" sz="2000" dirty="0" smtClean="0"/>
              <a:t>=BME,</a:t>
            </a:r>
            <a:r>
              <a:rPr lang="hu-HU" sz="2000" dirty="0" err="1" smtClean="0"/>
              <a:t>dc</a:t>
            </a:r>
            <a:r>
              <a:rPr lang="hu-HU" sz="2000" dirty="0" smtClean="0"/>
              <a:t>=hu”</a:t>
            </a:r>
            <a:endParaRPr lang="hu-HU" sz="20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004048" y="5473742"/>
            <a:ext cx="3636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dn</a:t>
            </a:r>
            <a:r>
              <a:rPr lang="hu-HU" sz="2000" dirty="0" smtClean="0"/>
              <a:t> = ”</a:t>
            </a:r>
            <a:r>
              <a:rPr lang="hu-HU" sz="2000" dirty="0" err="1" smtClean="0"/>
              <a:t>ou</a:t>
            </a:r>
            <a:r>
              <a:rPr lang="hu-HU" sz="2000" dirty="0" smtClean="0"/>
              <a:t>=OMIKK,</a:t>
            </a:r>
            <a:r>
              <a:rPr lang="hu-HU" sz="2000" dirty="0" err="1" smtClean="0"/>
              <a:t>dc</a:t>
            </a:r>
            <a:r>
              <a:rPr lang="hu-HU" sz="2000" dirty="0" smtClean="0"/>
              <a:t>=BME,</a:t>
            </a:r>
            <a:r>
              <a:rPr lang="hu-HU" sz="2000" dirty="0" err="1" smtClean="0"/>
              <a:t>dc</a:t>
            </a:r>
            <a:r>
              <a:rPr lang="hu-HU" sz="2000" dirty="0" smtClean="0"/>
              <a:t>=hu”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12166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Többértékű attribútumok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Attribútumok felvehetnek</a:t>
            </a:r>
          </a:p>
          <a:p>
            <a:pPr lvl="1"/>
            <a:r>
              <a:rPr lang="hu-HU" dirty="0" smtClean="0"/>
              <a:t>Egy értéket</a:t>
            </a:r>
          </a:p>
          <a:p>
            <a:pPr lvl="2"/>
            <a:r>
              <a:rPr lang="hu-HU" dirty="0" smtClean="0"/>
              <a:t>Pl.: kód</a:t>
            </a:r>
          </a:p>
          <a:p>
            <a:pPr lvl="1"/>
            <a:r>
              <a:rPr lang="hu-HU" dirty="0" smtClean="0"/>
              <a:t>Több értéket (lista)</a:t>
            </a:r>
          </a:p>
          <a:p>
            <a:pPr lvl="2"/>
            <a:r>
              <a:rPr lang="hu-HU" dirty="0" smtClean="0"/>
              <a:t>Pl.: hallgató</a:t>
            </a:r>
          </a:p>
        </p:txBody>
      </p:sp>
      <p:sp>
        <p:nvSpPr>
          <p:cNvPr id="4" name="Téglalap 3"/>
          <p:cNvSpPr/>
          <p:nvPr/>
        </p:nvSpPr>
        <p:spPr>
          <a:xfrm>
            <a:off x="971601" y="3573016"/>
            <a:ext cx="66967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IRF: </a:t>
            </a:r>
            <a:r>
              <a:rPr lang="hu-HU" sz="2400" dirty="0" err="1" smtClean="0">
                <a:solidFill>
                  <a:schemeClr val="bg1"/>
                </a:solidFill>
              </a:rPr>
              <a:t>Course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971600" y="4001644"/>
            <a:ext cx="6696744" cy="1875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code</a:t>
            </a:r>
            <a:r>
              <a:rPr lang="hu-HU" sz="2400" dirty="0" smtClean="0">
                <a:solidFill>
                  <a:schemeClr val="bg1"/>
                </a:solidFill>
              </a:rPr>
              <a:t>=VIMIA370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code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student</a:t>
            </a:r>
            <a:r>
              <a:rPr lang="hu-HU" sz="2400" dirty="0" smtClean="0">
                <a:solidFill>
                  <a:schemeClr val="bg1"/>
                </a:solidFill>
              </a:rPr>
              <a:t>="</a:t>
            </a:r>
            <a:r>
              <a:rPr lang="hu-HU" sz="2400" dirty="0" err="1" smtClean="0">
                <a:solidFill>
                  <a:schemeClr val="bg1"/>
                </a:solidFill>
              </a:rPr>
              <a:t>nk</a:t>
            </a:r>
            <a:r>
              <a:rPr lang="hu-HU" sz="2400" dirty="0" smtClean="0">
                <a:solidFill>
                  <a:schemeClr val="bg1"/>
                </a:solidFill>
              </a:rPr>
              <a:t>=ABCDEF,</a:t>
            </a:r>
            <a:r>
              <a:rPr lang="hu-HU" sz="2400" dirty="0" err="1" smtClean="0">
                <a:solidFill>
                  <a:schemeClr val="bg1"/>
                </a:solidFill>
              </a:rPr>
              <a:t>year</a:t>
            </a:r>
            <a:r>
              <a:rPr lang="hu-HU" sz="2400" dirty="0" smtClean="0">
                <a:solidFill>
                  <a:schemeClr val="bg1"/>
                </a:solidFill>
              </a:rPr>
              <a:t>=2010,</a:t>
            </a:r>
            <a:r>
              <a:rPr lang="hu-HU" sz="2400" dirty="0" err="1" smtClean="0">
                <a:solidFill>
                  <a:schemeClr val="bg1"/>
                </a:solidFill>
              </a:rPr>
              <a:t>dc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bme</a:t>
            </a:r>
            <a:r>
              <a:rPr lang="hu-HU" sz="2400" dirty="0" smtClean="0">
                <a:solidFill>
                  <a:schemeClr val="bg1"/>
                </a:solidFill>
              </a:rPr>
              <a:t>,</a:t>
            </a:r>
            <a:r>
              <a:rPr lang="hu-HU" sz="2400" dirty="0" err="1" smtClean="0">
                <a:solidFill>
                  <a:schemeClr val="bg1"/>
                </a:solidFill>
              </a:rPr>
              <a:t>dc</a:t>
            </a:r>
            <a:r>
              <a:rPr lang="hu-HU" sz="2400" dirty="0" smtClean="0">
                <a:solidFill>
                  <a:schemeClr val="bg1"/>
                </a:solidFill>
              </a:rPr>
              <a:t>=hu"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student</a:t>
            </a:r>
            <a:r>
              <a:rPr lang="hu-HU" sz="2400" dirty="0" smtClean="0">
                <a:solidFill>
                  <a:schemeClr val="bg1"/>
                </a:solidFill>
              </a:rPr>
              <a:t>="</a:t>
            </a:r>
            <a:r>
              <a:rPr lang="hu-HU" sz="2400" dirty="0" err="1" smtClean="0">
                <a:solidFill>
                  <a:schemeClr val="bg1"/>
                </a:solidFill>
              </a:rPr>
              <a:t>nk</a:t>
            </a:r>
            <a:r>
              <a:rPr lang="hu-HU" sz="2400" dirty="0" smtClean="0">
                <a:solidFill>
                  <a:schemeClr val="bg1"/>
                </a:solidFill>
              </a:rPr>
              <a:t>=GHIJKL,</a:t>
            </a:r>
            <a:r>
              <a:rPr lang="hu-HU" sz="2400" dirty="0" err="1" smtClean="0">
                <a:solidFill>
                  <a:schemeClr val="bg1"/>
                </a:solidFill>
              </a:rPr>
              <a:t>year</a:t>
            </a:r>
            <a:r>
              <a:rPr lang="hu-HU" sz="2400" dirty="0" smtClean="0">
                <a:solidFill>
                  <a:schemeClr val="bg1"/>
                </a:solidFill>
              </a:rPr>
              <a:t>=2011,</a:t>
            </a:r>
            <a:r>
              <a:rPr lang="hu-HU" sz="2400" dirty="0" err="1" smtClean="0">
                <a:solidFill>
                  <a:schemeClr val="bg1"/>
                </a:solidFill>
              </a:rPr>
              <a:t>dc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bme</a:t>
            </a:r>
            <a:r>
              <a:rPr lang="hu-HU" sz="2400" dirty="0" smtClean="0">
                <a:solidFill>
                  <a:schemeClr val="bg1"/>
                </a:solidFill>
              </a:rPr>
              <a:t>,</a:t>
            </a:r>
            <a:r>
              <a:rPr lang="hu-HU" sz="2400" dirty="0" err="1" smtClean="0">
                <a:solidFill>
                  <a:schemeClr val="bg1"/>
                </a:solidFill>
              </a:rPr>
              <a:t>dc</a:t>
            </a:r>
            <a:r>
              <a:rPr lang="hu-HU" sz="2400" dirty="0" smtClean="0">
                <a:solidFill>
                  <a:schemeClr val="bg1"/>
                </a:solidFill>
              </a:rPr>
              <a:t>=hu"</a:t>
            </a:r>
            <a:endParaRPr lang="hu-HU" sz="2400" dirty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131840" y="3172906"/>
            <a:ext cx="6012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err="1" smtClean="0"/>
              <a:t>dn</a:t>
            </a:r>
            <a:r>
              <a:rPr lang="hu-HU" sz="2000" dirty="0" smtClean="0"/>
              <a:t> = ”</a:t>
            </a:r>
            <a:r>
              <a:rPr lang="hu-HU" sz="2000" dirty="0" err="1" smtClean="0"/>
              <a:t>code</a:t>
            </a:r>
            <a:r>
              <a:rPr lang="hu-HU" sz="2000" dirty="0" smtClean="0"/>
              <a:t>=VIMIA370,</a:t>
            </a:r>
            <a:r>
              <a:rPr lang="hu-HU" sz="2000" dirty="0" err="1" smtClean="0"/>
              <a:t>ou</a:t>
            </a:r>
            <a:r>
              <a:rPr lang="hu-HU" sz="2000" dirty="0" smtClean="0"/>
              <a:t>=MIT,</a:t>
            </a:r>
            <a:r>
              <a:rPr lang="hu-HU" sz="2000" dirty="0" err="1" smtClean="0"/>
              <a:t>ou</a:t>
            </a:r>
            <a:r>
              <a:rPr lang="hu-HU" sz="2000" dirty="0" smtClean="0"/>
              <a:t>=VIK,</a:t>
            </a:r>
            <a:r>
              <a:rPr lang="hu-HU" sz="2000" dirty="0" err="1" smtClean="0"/>
              <a:t>dc</a:t>
            </a:r>
            <a:r>
              <a:rPr lang="hu-HU" sz="2000" dirty="0" smtClean="0"/>
              <a:t>=BME,</a:t>
            </a:r>
            <a:r>
              <a:rPr lang="hu-HU" sz="2000" dirty="0" err="1" smtClean="0"/>
              <a:t>dc</a:t>
            </a:r>
            <a:r>
              <a:rPr lang="hu-HU" sz="2000" dirty="0" smtClean="0"/>
              <a:t>=hu”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5489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Egyenes összekötő nyíllal 11"/>
          <p:cNvCxnSpPr/>
          <p:nvPr/>
        </p:nvCxnSpPr>
        <p:spPr>
          <a:xfrm rot="5400000">
            <a:off x="1321571" y="3536157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felépítése</a:t>
            </a:r>
            <a:endParaRPr lang="hu-HU" dirty="0"/>
          </a:p>
        </p:txBody>
      </p:sp>
      <p:sp>
        <p:nvSpPr>
          <p:cNvPr id="4" name="Henger 3"/>
          <p:cNvSpPr/>
          <p:nvPr/>
        </p:nvSpPr>
        <p:spPr>
          <a:xfrm>
            <a:off x="1142976" y="3786190"/>
            <a:ext cx="857256" cy="928694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00100" y="4714884"/>
            <a:ext cx="1195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Adatbázis</a:t>
            </a:r>
            <a:endParaRPr lang="hu-HU" sz="2000" dirty="0"/>
          </a:p>
        </p:txBody>
      </p:sp>
      <p:sp>
        <p:nvSpPr>
          <p:cNvPr id="6" name="Átellenes sarkain kerekített téglalap 5"/>
          <p:cNvSpPr/>
          <p:nvPr/>
        </p:nvSpPr>
        <p:spPr>
          <a:xfrm>
            <a:off x="1000100" y="2643182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LDAP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7" name="Sávnyíl 6"/>
          <p:cNvSpPr/>
          <p:nvPr/>
        </p:nvSpPr>
        <p:spPr>
          <a:xfrm>
            <a:off x="857224" y="2857496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Lekerekített téglalap feliratnak 7"/>
          <p:cNvSpPr/>
          <p:nvPr/>
        </p:nvSpPr>
        <p:spPr>
          <a:xfrm>
            <a:off x="3143240" y="1285860"/>
            <a:ext cx="3071834" cy="3571900"/>
          </a:xfrm>
          <a:prstGeom prst="wedgeRoundRectCallout">
            <a:avLst>
              <a:gd name="adj1" fmla="val -95739"/>
              <a:gd name="adj2" fmla="val 12815"/>
              <a:gd name="adj3" fmla="val 16667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rgbClr val="762536"/>
              </a:solidFill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3857620" y="1785926"/>
            <a:ext cx="1571636" cy="78581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LDAP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sémák</a:t>
            </a:r>
          </a:p>
        </p:txBody>
      </p:sp>
      <p:sp>
        <p:nvSpPr>
          <p:cNvPr id="15" name="Téglalap 14"/>
          <p:cNvSpPr/>
          <p:nvPr/>
        </p:nvSpPr>
        <p:spPr>
          <a:xfrm>
            <a:off x="3857620" y="3571876"/>
            <a:ext cx="1571636" cy="78581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Címtár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tartalma</a:t>
            </a:r>
          </a:p>
        </p:txBody>
      </p:sp>
      <p:cxnSp>
        <p:nvCxnSpPr>
          <p:cNvPr id="17" name="Egyenes összekötő nyíllal 16"/>
          <p:cNvCxnSpPr/>
          <p:nvPr/>
        </p:nvCxnSpPr>
        <p:spPr>
          <a:xfrm rot="5400000" flipH="1" flipV="1">
            <a:off x="4286248" y="3071810"/>
            <a:ext cx="71438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séma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00034" y="2143116"/>
            <a:ext cx="2143140" cy="64294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Class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00034" y="2786058"/>
            <a:ext cx="2143140" cy="121444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+Attribútumok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3286116" y="857232"/>
            <a:ext cx="5715040" cy="5529321"/>
          </a:xfrm>
        </p:spPr>
        <p:txBody>
          <a:bodyPr/>
          <a:lstStyle/>
          <a:p>
            <a:r>
              <a:rPr lang="hu-HU" dirty="0" smtClean="0"/>
              <a:t>Statikus</a:t>
            </a:r>
          </a:p>
          <a:p>
            <a:pPr lvl="1"/>
            <a:r>
              <a:rPr lang="hu-HU" dirty="0" smtClean="0"/>
              <a:t>Működés közben nem változik</a:t>
            </a:r>
          </a:p>
          <a:p>
            <a:pPr lvl="1"/>
            <a:r>
              <a:rPr lang="hu-HU" dirty="0" smtClean="0"/>
              <a:t>Konfigurációs fájlokban adják meg (ASN.1 formátumban)</a:t>
            </a:r>
          </a:p>
          <a:p>
            <a:r>
              <a:rPr lang="hu-HU" dirty="0" smtClean="0"/>
              <a:t>Szabványos</a:t>
            </a:r>
          </a:p>
          <a:p>
            <a:pPr lvl="1"/>
            <a:r>
              <a:rPr lang="hu-HU" dirty="0" smtClean="0"/>
              <a:t>Van számos többé-kevésbe de facto szabvány séma</a:t>
            </a:r>
          </a:p>
          <a:p>
            <a:pPr lvl="1"/>
            <a:r>
              <a:rPr lang="hu-HU" dirty="0" smtClean="0"/>
              <a:t>Pl. </a:t>
            </a:r>
            <a:r>
              <a:rPr lang="hu-HU" dirty="0" err="1" smtClean="0"/>
              <a:t>core</a:t>
            </a:r>
            <a:r>
              <a:rPr lang="hu-HU" dirty="0" smtClean="0"/>
              <a:t>, </a:t>
            </a:r>
            <a:r>
              <a:rPr lang="hu-HU" dirty="0" err="1" smtClean="0"/>
              <a:t>cosine</a:t>
            </a:r>
            <a:r>
              <a:rPr lang="hu-HU" dirty="0" smtClean="0"/>
              <a:t> (X.500), java, </a:t>
            </a:r>
            <a:r>
              <a:rPr lang="hu-HU" dirty="0" err="1" smtClean="0"/>
              <a:t>nis</a:t>
            </a:r>
            <a:r>
              <a:rPr lang="hu-HU" dirty="0" smtClean="0"/>
              <a:t>, </a:t>
            </a:r>
            <a:r>
              <a:rPr lang="hu-HU" dirty="0" err="1" smtClean="0"/>
              <a:t>inetorgperson</a:t>
            </a:r>
            <a:endParaRPr lang="hu-HU" dirty="0"/>
          </a:p>
        </p:txBody>
      </p:sp>
      <p:sp>
        <p:nvSpPr>
          <p:cNvPr id="8" name="Háromszög 7"/>
          <p:cNvSpPr/>
          <p:nvPr/>
        </p:nvSpPr>
        <p:spPr>
          <a:xfrm>
            <a:off x="1428728" y="857232"/>
            <a:ext cx="285752" cy="285752"/>
          </a:xfrm>
          <a:prstGeom prst="triangl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0" name="Egyenes összekötő 9"/>
          <p:cNvCxnSpPr>
            <a:endCxn id="4" idx="0"/>
          </p:cNvCxnSpPr>
          <p:nvPr/>
        </p:nvCxnSpPr>
        <p:spPr>
          <a:xfrm rot="5400000">
            <a:off x="1071538" y="1643050"/>
            <a:ext cx="1000132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1785918" y="1500174"/>
            <a:ext cx="1500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«</a:t>
            </a:r>
            <a:r>
              <a:rPr lang="hu-HU" sz="2000" dirty="0" err="1" smtClean="0"/>
              <a:t>supertype</a:t>
            </a:r>
            <a:r>
              <a:rPr lang="hu-HU" sz="2000" dirty="0" smtClean="0"/>
              <a:t>»</a:t>
            </a:r>
            <a:endParaRPr lang="hu-HU" sz="20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285720" y="4929198"/>
            <a:ext cx="1497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Tartalmazott</a:t>
            </a:r>
            <a:br>
              <a:rPr lang="hu-HU" sz="2000" dirty="0" smtClean="0"/>
            </a:br>
            <a:r>
              <a:rPr lang="hu-HU" sz="2000" dirty="0" smtClean="0"/>
              <a:t>elemek</a:t>
            </a:r>
            <a:endParaRPr lang="hu-HU" sz="2000" dirty="0"/>
          </a:p>
        </p:txBody>
      </p:sp>
      <p:grpSp>
        <p:nvGrpSpPr>
          <p:cNvPr id="46" name="Csoportba foglalás 45"/>
          <p:cNvGrpSpPr/>
          <p:nvPr/>
        </p:nvGrpSpPr>
        <p:grpSpPr>
          <a:xfrm rot="16200000" flipH="1">
            <a:off x="714745" y="4071545"/>
            <a:ext cx="786612" cy="644530"/>
            <a:chOff x="643704" y="4928404"/>
            <a:chExt cx="786612" cy="644530"/>
          </a:xfrm>
        </p:grpSpPr>
        <p:cxnSp>
          <p:nvCxnSpPr>
            <p:cNvPr id="42" name="Egyenes összekötő 41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3" name="Folyamatábra: Döntés 42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44" name="Egyenes összekötő 43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Egyenes összekötő nyíllal 44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7" name="Csoportba foglalás 46"/>
          <p:cNvGrpSpPr/>
          <p:nvPr/>
        </p:nvGrpSpPr>
        <p:grpSpPr>
          <a:xfrm rot="16200000" flipH="1">
            <a:off x="1750596" y="4107264"/>
            <a:ext cx="786612" cy="573092"/>
            <a:chOff x="643704" y="4999842"/>
            <a:chExt cx="786612" cy="573092"/>
          </a:xfrm>
        </p:grpSpPr>
        <p:cxnSp>
          <p:nvCxnSpPr>
            <p:cNvPr id="48" name="Egyenes összekötő 47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Egyenes összekötő 49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" name="Egyenes összekötő nyíllal 50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2" name="Szövegdoboz 51"/>
          <p:cNvSpPr txBox="1"/>
          <p:nvPr/>
        </p:nvSpPr>
        <p:spPr>
          <a:xfrm>
            <a:off x="1714480" y="4929198"/>
            <a:ext cx="14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Referenciák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séma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00034" y="2143116"/>
            <a:ext cx="2143140" cy="64294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Class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00034" y="2786058"/>
            <a:ext cx="2143140" cy="121444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+Attribútumok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3286116" y="857232"/>
            <a:ext cx="5715040" cy="5529321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Minden elemnek van egy azonosítója (OID)</a:t>
            </a:r>
          </a:p>
          <a:p>
            <a:pPr lvl="1"/>
            <a:r>
              <a:rPr lang="hu-HU" dirty="0" smtClean="0"/>
              <a:t>osztálynak és attribútumnak is</a:t>
            </a:r>
          </a:p>
          <a:p>
            <a:pPr lvl="2"/>
            <a:r>
              <a:rPr lang="hu-HU" dirty="0" smtClean="0"/>
              <a:t>Pl.: </a:t>
            </a:r>
            <a:r>
              <a:rPr lang="hu-HU" dirty="0" err="1" smtClean="0"/>
              <a:t>inetOrgPerson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2.16.840.1.113730.3.2.2</a:t>
            </a:r>
          </a:p>
          <a:p>
            <a:pPr lvl="1"/>
            <a:r>
              <a:rPr lang="hu-HU" dirty="0" smtClean="0"/>
              <a:t>álnevek használata</a:t>
            </a:r>
          </a:p>
          <a:p>
            <a:pPr lvl="2"/>
            <a:r>
              <a:rPr lang="hu-HU" dirty="0" smtClean="0"/>
              <a:t>Pl.: </a:t>
            </a:r>
            <a:r>
              <a:rPr lang="hu-HU" dirty="0" err="1" smtClean="0"/>
              <a:t>uid</a:t>
            </a:r>
            <a:r>
              <a:rPr lang="hu-HU" dirty="0" smtClean="0"/>
              <a:t> és </a:t>
            </a:r>
            <a:r>
              <a:rPr lang="hu-HU" dirty="0" err="1" smtClean="0"/>
              <a:t>userid</a:t>
            </a:r>
            <a:endParaRPr lang="hu-HU" dirty="0" smtClean="0"/>
          </a:p>
          <a:p>
            <a:r>
              <a:rPr lang="hu-HU" dirty="0" smtClean="0"/>
              <a:t>Van öröklés az osztályok között</a:t>
            </a:r>
          </a:p>
          <a:p>
            <a:r>
              <a:rPr lang="hu-HU" dirty="0" smtClean="0"/>
              <a:t>Attribútumok </a:t>
            </a:r>
          </a:p>
          <a:p>
            <a:pPr lvl="1"/>
            <a:r>
              <a:rPr lang="hu-HU" dirty="0" smtClean="0"/>
              <a:t>lehetnek kötelezőek, opcionálisak,</a:t>
            </a:r>
          </a:p>
          <a:p>
            <a:pPr lvl="1"/>
            <a:r>
              <a:rPr lang="hu-HU" dirty="0" smtClean="0"/>
              <a:t>van multiplicitásuk is (lista)</a:t>
            </a:r>
          </a:p>
          <a:p>
            <a:r>
              <a:rPr lang="hu-HU" dirty="0" smtClean="0"/>
              <a:t>A referenciák valójában </a:t>
            </a:r>
            <a:r>
              <a:rPr lang="hu-HU" dirty="0" err="1" smtClean="0"/>
              <a:t>string</a:t>
            </a:r>
            <a:r>
              <a:rPr lang="hu-HU" dirty="0" smtClean="0"/>
              <a:t> attribútumok</a:t>
            </a:r>
            <a:endParaRPr lang="hu-HU" dirty="0"/>
          </a:p>
        </p:txBody>
      </p:sp>
      <p:sp>
        <p:nvSpPr>
          <p:cNvPr id="8" name="Háromszög 7"/>
          <p:cNvSpPr/>
          <p:nvPr/>
        </p:nvSpPr>
        <p:spPr>
          <a:xfrm>
            <a:off x="1428728" y="857232"/>
            <a:ext cx="285752" cy="285752"/>
          </a:xfrm>
          <a:prstGeom prst="triangl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0" name="Egyenes összekötő 9"/>
          <p:cNvCxnSpPr>
            <a:endCxn id="4" idx="0"/>
          </p:cNvCxnSpPr>
          <p:nvPr/>
        </p:nvCxnSpPr>
        <p:spPr>
          <a:xfrm rot="5400000">
            <a:off x="1071538" y="1643050"/>
            <a:ext cx="1000132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1785918" y="1500174"/>
            <a:ext cx="1500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«</a:t>
            </a:r>
            <a:r>
              <a:rPr lang="hu-HU" sz="2000" dirty="0" err="1" smtClean="0"/>
              <a:t>supertype</a:t>
            </a:r>
            <a:r>
              <a:rPr lang="hu-HU" sz="2000" dirty="0" smtClean="0"/>
              <a:t>»</a:t>
            </a:r>
            <a:endParaRPr lang="hu-HU" sz="20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285720" y="4929198"/>
            <a:ext cx="1497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Tartalmazott</a:t>
            </a:r>
            <a:br>
              <a:rPr lang="hu-HU" sz="2000" dirty="0" smtClean="0"/>
            </a:br>
            <a:r>
              <a:rPr lang="hu-HU" sz="2000" dirty="0" smtClean="0"/>
              <a:t>elemek</a:t>
            </a:r>
            <a:endParaRPr lang="hu-HU" sz="2000" dirty="0"/>
          </a:p>
        </p:txBody>
      </p:sp>
      <p:grpSp>
        <p:nvGrpSpPr>
          <p:cNvPr id="3" name="Csoportba foglalás 45"/>
          <p:cNvGrpSpPr/>
          <p:nvPr/>
        </p:nvGrpSpPr>
        <p:grpSpPr>
          <a:xfrm rot="16200000" flipH="1">
            <a:off x="714745" y="4071545"/>
            <a:ext cx="786612" cy="644530"/>
            <a:chOff x="643704" y="4928404"/>
            <a:chExt cx="786612" cy="644530"/>
          </a:xfrm>
        </p:grpSpPr>
        <p:cxnSp>
          <p:nvCxnSpPr>
            <p:cNvPr id="42" name="Egyenes összekötő 41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3" name="Folyamatábra: Döntés 42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44" name="Egyenes összekötő 43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Egyenes összekötő nyíllal 44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" name="Csoportba foglalás 46"/>
          <p:cNvGrpSpPr/>
          <p:nvPr/>
        </p:nvGrpSpPr>
        <p:grpSpPr>
          <a:xfrm rot="16200000" flipH="1">
            <a:off x="1750596" y="4107264"/>
            <a:ext cx="786612" cy="573092"/>
            <a:chOff x="643704" y="4999842"/>
            <a:chExt cx="786612" cy="573092"/>
          </a:xfrm>
        </p:grpSpPr>
        <p:cxnSp>
          <p:nvCxnSpPr>
            <p:cNvPr id="48" name="Egyenes összekötő 47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Egyenes összekötő 49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" name="Egyenes összekötő nyíllal 50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2" name="Szövegdoboz 51"/>
          <p:cNvSpPr txBox="1"/>
          <p:nvPr/>
        </p:nvSpPr>
        <p:spPr>
          <a:xfrm>
            <a:off x="1714480" y="4929198"/>
            <a:ext cx="14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Referenciák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séma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00034" y="2143116"/>
            <a:ext cx="2143140" cy="64294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Class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00034" y="2786058"/>
            <a:ext cx="2143140" cy="121444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+Attribútumok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3286116" y="857232"/>
            <a:ext cx="5715040" cy="552932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Osztályok típusai</a:t>
            </a:r>
          </a:p>
          <a:p>
            <a:pPr lvl="1"/>
            <a:r>
              <a:rPr lang="hu-HU" dirty="0" smtClean="0"/>
              <a:t>Absztrakt</a:t>
            </a:r>
          </a:p>
          <a:p>
            <a:pPr lvl="2"/>
            <a:r>
              <a:rPr lang="hu-HU" dirty="0" smtClean="0"/>
              <a:t>Alapvető struktúra kialakítása</a:t>
            </a:r>
          </a:p>
          <a:p>
            <a:pPr lvl="2"/>
            <a:r>
              <a:rPr lang="hu-HU" dirty="0" smtClean="0"/>
              <a:t>A felhasználó számára nincs releváns információja. </a:t>
            </a:r>
          </a:p>
          <a:p>
            <a:pPr lvl="2"/>
            <a:r>
              <a:rPr lang="hu-HU" dirty="0" smtClean="0"/>
              <a:t>Pl.: top</a:t>
            </a:r>
          </a:p>
          <a:p>
            <a:pPr lvl="1"/>
            <a:r>
              <a:rPr lang="hu-HU" dirty="0" smtClean="0"/>
              <a:t>Strukturális</a:t>
            </a:r>
          </a:p>
          <a:p>
            <a:pPr lvl="2"/>
            <a:r>
              <a:rPr lang="hu-HU" dirty="0" smtClean="0"/>
              <a:t>Alapvető tulajdonságokat ad meg</a:t>
            </a:r>
          </a:p>
          <a:p>
            <a:pPr lvl="2"/>
            <a:r>
              <a:rPr lang="hu-HU" dirty="0" smtClean="0"/>
              <a:t>Egymást kizáró osztályok</a:t>
            </a:r>
          </a:p>
          <a:p>
            <a:pPr lvl="2"/>
            <a:r>
              <a:rPr lang="hu-HU" dirty="0" smtClean="0"/>
              <a:t>Pl.: </a:t>
            </a:r>
            <a:r>
              <a:rPr lang="hu-HU" dirty="0" err="1" smtClean="0"/>
              <a:t>person</a:t>
            </a:r>
            <a:r>
              <a:rPr lang="hu-HU" dirty="0" smtClean="0"/>
              <a:t> és </a:t>
            </a:r>
            <a:r>
              <a:rPr lang="hu-HU" dirty="0" err="1" smtClean="0"/>
              <a:t>group</a:t>
            </a:r>
            <a:endParaRPr lang="hu-HU" dirty="0" smtClean="0"/>
          </a:p>
          <a:p>
            <a:pPr lvl="1"/>
            <a:r>
              <a:rPr lang="hu-HU" dirty="0" smtClean="0"/>
              <a:t>Kiegészítő</a:t>
            </a:r>
          </a:p>
          <a:p>
            <a:pPr lvl="2"/>
            <a:r>
              <a:rPr lang="hu-HU" dirty="0" smtClean="0"/>
              <a:t>Egyes sémák kiegészítésére</a:t>
            </a:r>
          </a:p>
          <a:p>
            <a:pPr lvl="2"/>
            <a:r>
              <a:rPr lang="hu-HU" dirty="0" smtClean="0"/>
              <a:t>Pl.: </a:t>
            </a:r>
            <a:r>
              <a:rPr lang="hu-HU" dirty="0" err="1" smtClean="0"/>
              <a:t>inetOrgPerson</a:t>
            </a:r>
            <a:r>
              <a:rPr lang="hu-HU" dirty="0" smtClean="0"/>
              <a:t>, </a:t>
            </a:r>
            <a:r>
              <a:rPr lang="hu-HU" dirty="0" err="1" smtClean="0"/>
              <a:t>PosixAccount</a:t>
            </a:r>
            <a:endParaRPr lang="hu-HU" dirty="0"/>
          </a:p>
        </p:txBody>
      </p:sp>
      <p:sp>
        <p:nvSpPr>
          <p:cNvPr id="8" name="Háromszög 7"/>
          <p:cNvSpPr/>
          <p:nvPr/>
        </p:nvSpPr>
        <p:spPr>
          <a:xfrm>
            <a:off x="1428728" y="857232"/>
            <a:ext cx="285752" cy="285752"/>
          </a:xfrm>
          <a:prstGeom prst="triangl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0" name="Egyenes összekötő 9"/>
          <p:cNvCxnSpPr>
            <a:endCxn id="4" idx="0"/>
          </p:cNvCxnSpPr>
          <p:nvPr/>
        </p:nvCxnSpPr>
        <p:spPr>
          <a:xfrm rot="5400000">
            <a:off x="1071538" y="1643050"/>
            <a:ext cx="1000132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1785918" y="1500174"/>
            <a:ext cx="1500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«</a:t>
            </a:r>
            <a:r>
              <a:rPr lang="hu-HU" sz="2000" dirty="0" err="1" smtClean="0"/>
              <a:t>supertype</a:t>
            </a:r>
            <a:r>
              <a:rPr lang="hu-HU" sz="2000" dirty="0" smtClean="0"/>
              <a:t>»</a:t>
            </a:r>
            <a:endParaRPr lang="hu-HU" sz="20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285720" y="4929198"/>
            <a:ext cx="1497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Tartalmazott</a:t>
            </a:r>
            <a:br>
              <a:rPr lang="hu-HU" sz="2000" dirty="0" smtClean="0"/>
            </a:br>
            <a:r>
              <a:rPr lang="hu-HU" sz="2000" dirty="0" smtClean="0"/>
              <a:t>elemek</a:t>
            </a:r>
            <a:endParaRPr lang="hu-HU" sz="2000" dirty="0"/>
          </a:p>
        </p:txBody>
      </p:sp>
      <p:grpSp>
        <p:nvGrpSpPr>
          <p:cNvPr id="3" name="Csoportba foglalás 45"/>
          <p:cNvGrpSpPr/>
          <p:nvPr/>
        </p:nvGrpSpPr>
        <p:grpSpPr>
          <a:xfrm rot="16200000" flipH="1">
            <a:off x="714745" y="4071545"/>
            <a:ext cx="786612" cy="644530"/>
            <a:chOff x="643704" y="4928404"/>
            <a:chExt cx="786612" cy="644530"/>
          </a:xfrm>
        </p:grpSpPr>
        <p:cxnSp>
          <p:nvCxnSpPr>
            <p:cNvPr id="42" name="Egyenes összekötő 41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3" name="Folyamatábra: Döntés 42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44" name="Egyenes összekötő 43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Egyenes összekötő nyíllal 44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" name="Csoportba foglalás 46"/>
          <p:cNvGrpSpPr/>
          <p:nvPr/>
        </p:nvGrpSpPr>
        <p:grpSpPr>
          <a:xfrm rot="16200000" flipH="1">
            <a:off x="1750596" y="4107264"/>
            <a:ext cx="786612" cy="573092"/>
            <a:chOff x="643704" y="4999842"/>
            <a:chExt cx="786612" cy="573092"/>
          </a:xfrm>
        </p:grpSpPr>
        <p:cxnSp>
          <p:nvCxnSpPr>
            <p:cNvPr id="48" name="Egyenes összekötő 47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Egyenes összekötő 49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" name="Egyenes összekötő nyíllal 50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2" name="Szövegdoboz 51"/>
          <p:cNvSpPr txBox="1"/>
          <p:nvPr/>
        </p:nvSpPr>
        <p:spPr>
          <a:xfrm>
            <a:off x="1714480" y="4929198"/>
            <a:ext cx="14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Referenciák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osztály: </a:t>
            </a:r>
            <a:r>
              <a:rPr lang="hu-HU" dirty="0" err="1" smtClean="0"/>
              <a:t>Person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onsolas" pitchFamily="49" charset="0"/>
              </a:rPr>
              <a:t>objectclass</a:t>
            </a:r>
            <a:r>
              <a:rPr lang="en-US" dirty="0" smtClean="0">
                <a:latin typeface="Consolas" pitchFamily="49" charset="0"/>
              </a:rPr>
              <a:t> ( 2.5.6.6 NAME 'person'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        DESC 'RFC2256: a person'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        SUP top STRUCTURAL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        MUST ( </a:t>
            </a:r>
            <a:r>
              <a:rPr lang="en-US" dirty="0" err="1" smtClean="0">
                <a:latin typeface="Consolas" pitchFamily="49" charset="0"/>
              </a:rPr>
              <a:t>sn</a:t>
            </a:r>
            <a:r>
              <a:rPr lang="en-US" dirty="0" smtClean="0">
                <a:latin typeface="Consolas" pitchFamily="49" charset="0"/>
              </a:rPr>
              <a:t> $ </a:t>
            </a:r>
            <a:r>
              <a:rPr lang="en-US" dirty="0" err="1" smtClean="0">
                <a:latin typeface="Consolas" pitchFamily="49" charset="0"/>
              </a:rPr>
              <a:t>cn</a:t>
            </a:r>
            <a:r>
              <a:rPr lang="en-US" dirty="0" smtClean="0">
                <a:latin typeface="Consolas" pitchFamily="49" charset="0"/>
              </a:rPr>
              <a:t> 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        MAY ( </a:t>
            </a:r>
            <a:r>
              <a:rPr lang="en-US" dirty="0" err="1" smtClean="0">
                <a:latin typeface="Consolas" pitchFamily="49" charset="0"/>
              </a:rPr>
              <a:t>userPassword</a:t>
            </a:r>
            <a:r>
              <a:rPr lang="en-US" dirty="0" smtClean="0">
                <a:latin typeface="Consolas" pitchFamily="49" charset="0"/>
              </a:rPr>
              <a:t> $ </a:t>
            </a:r>
            <a:endParaRPr lang="hu-HU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</a:rPr>
              <a:t>				</a:t>
            </a:r>
            <a:r>
              <a:rPr lang="en-US" dirty="0" err="1" smtClean="0">
                <a:latin typeface="Consolas" pitchFamily="49" charset="0"/>
              </a:rPr>
              <a:t>telephoneNumber</a:t>
            </a:r>
            <a:r>
              <a:rPr lang="en-US" dirty="0" smtClean="0">
                <a:latin typeface="Consolas" pitchFamily="49" charset="0"/>
              </a:rPr>
              <a:t> $ </a:t>
            </a:r>
            <a:endParaRPr lang="hu-HU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</a:rPr>
              <a:t>				</a:t>
            </a:r>
            <a:r>
              <a:rPr lang="en-US" dirty="0" err="1" smtClean="0">
                <a:latin typeface="Consolas" pitchFamily="49" charset="0"/>
              </a:rPr>
              <a:t>seeAlso</a:t>
            </a:r>
            <a:r>
              <a:rPr lang="en-US" dirty="0" smtClean="0">
                <a:latin typeface="Consolas" pitchFamily="49" charset="0"/>
              </a:rPr>
              <a:t> $ </a:t>
            </a:r>
            <a:endParaRPr lang="hu-HU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</a:rPr>
              <a:t>				</a:t>
            </a:r>
            <a:r>
              <a:rPr lang="en-US" dirty="0" smtClean="0">
                <a:latin typeface="Consolas" pitchFamily="49" charset="0"/>
              </a:rPr>
              <a:t>description ) </a:t>
            </a:r>
            <a:endParaRPr lang="hu-HU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)</a:t>
            </a:r>
          </a:p>
          <a:p>
            <a:pPr>
              <a:buNone/>
            </a:pP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endParaRPr lang="hu-HU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b="1" dirty="0" smtClean="0"/>
              <a:t>A felhasználókezelés nehézségei</a:t>
            </a:r>
          </a:p>
          <a:p>
            <a:endParaRPr lang="hu-HU" dirty="0" smtClean="0"/>
          </a:p>
          <a:p>
            <a:r>
              <a:rPr lang="hu-HU" dirty="0" smtClean="0"/>
              <a:t>Címtár szolgáltatások</a:t>
            </a:r>
          </a:p>
          <a:p>
            <a:pPr lvl="1"/>
            <a:r>
              <a:rPr lang="hu-HU" dirty="0" smtClean="0"/>
              <a:t>LDAP</a:t>
            </a:r>
          </a:p>
          <a:p>
            <a:pPr lvl="1"/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Megvalósítások</a:t>
            </a:r>
            <a:endParaRPr lang="hu-HU"/>
          </a:p>
        </p:txBody>
      </p:sp>
      <p:sp>
        <p:nvSpPr>
          <p:cNvPr id="4" name="Átellenes sarkain kerekített téglalap 3"/>
          <p:cNvSpPr/>
          <p:nvPr/>
        </p:nvSpPr>
        <p:spPr>
          <a:xfrm>
            <a:off x="1285852" y="1214422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chemeClr val="bg1"/>
                </a:solidFill>
              </a:rPr>
              <a:t>LDAP</a:t>
            </a:r>
          </a:p>
          <a:p>
            <a:pPr algn="ctr"/>
            <a:r>
              <a:rPr lang="hu-HU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5" name="Sávnyíl 4"/>
          <p:cNvSpPr/>
          <p:nvPr/>
        </p:nvSpPr>
        <p:spPr>
          <a:xfrm flipH="1">
            <a:off x="2320019" y="1394040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smtClean="0">
              <a:solidFill>
                <a:schemeClr val="bg1"/>
              </a:solidFill>
            </a:endParaRPr>
          </a:p>
        </p:txBody>
      </p:sp>
      <p:sp>
        <p:nvSpPr>
          <p:cNvPr id="6" name="Átellenes sarkain kerekített téglalap 5"/>
          <p:cNvSpPr/>
          <p:nvPr/>
        </p:nvSpPr>
        <p:spPr>
          <a:xfrm>
            <a:off x="6215074" y="1214422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chemeClr val="bg1"/>
                </a:solidFill>
              </a:rPr>
              <a:t>Kliens</a:t>
            </a:r>
          </a:p>
        </p:txBody>
      </p:sp>
      <p:cxnSp>
        <p:nvCxnSpPr>
          <p:cNvPr id="7" name="Egyenes összekötő nyíllal 6"/>
          <p:cNvCxnSpPr>
            <a:stCxn id="6" idx="2"/>
            <a:endCxn id="4" idx="0"/>
          </p:cNvCxnSpPr>
          <p:nvPr/>
        </p:nvCxnSpPr>
        <p:spPr>
          <a:xfrm rot="10800000">
            <a:off x="2500298" y="1571612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642910" y="2428868"/>
            <a:ext cx="38576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000" dirty="0" smtClean="0">
                <a:ea typeface="Bitstream Vera Sans" charset="0"/>
                <a:cs typeface="Bitstream Vera Sans" charset="0"/>
              </a:rPr>
              <a:t>IBM Tivoli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Directory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Server, </a:t>
            </a:r>
            <a:br>
              <a:rPr lang="hu-HU" sz="2000" dirty="0" smtClean="0">
                <a:ea typeface="Bitstream Vera Sans" charset="0"/>
                <a:cs typeface="Bitstream Vera Sans" charset="0"/>
              </a:rPr>
            </a:br>
            <a:r>
              <a:rPr lang="hu-HU" sz="2000" dirty="0" smtClean="0">
                <a:ea typeface="Bitstream Vera Sans" charset="0"/>
                <a:cs typeface="Bitstream Vera Sans" charset="0"/>
              </a:rPr>
              <a:t>IBM DB2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backend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adatbázissal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hu-HU" sz="2000" dirty="0" smtClean="0">
              <a:ea typeface="Bitstream Vera Sans" charset="0"/>
              <a:cs typeface="Bitstream Vera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000" dirty="0" err="1" smtClean="0">
                <a:ea typeface="Bitstream Vera Sans" charset="0"/>
                <a:cs typeface="Bitstream Vera Sans" charset="0"/>
              </a:rPr>
              <a:t>OpenLDAP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(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open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source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000" dirty="0" smtClean="0">
                <a:ea typeface="Bitstream Vera Sans" charset="0"/>
                <a:cs typeface="Bitstream Vera Sans" charset="0"/>
              </a:rPr>
              <a:t>Pl.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BerkleyDB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4.2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backend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adatbázissal (lehet más is)</a:t>
            </a:r>
          </a:p>
          <a:p>
            <a:endParaRPr lang="hu-HU" sz="2000" dirty="0" smtClean="0"/>
          </a:p>
          <a:p>
            <a:r>
              <a:rPr lang="hu-HU" sz="2000" dirty="0"/>
              <a:t>Oracle Internet </a:t>
            </a:r>
            <a:r>
              <a:rPr lang="hu-HU" sz="2000" dirty="0" err="1" smtClean="0"/>
              <a:t>Directory</a:t>
            </a:r>
            <a:endParaRPr lang="hu-HU" sz="2000" dirty="0" smtClean="0"/>
          </a:p>
          <a:p>
            <a:r>
              <a:rPr lang="hu-HU" sz="2000" dirty="0" smtClean="0"/>
              <a:t>Sun Java System </a:t>
            </a:r>
            <a:r>
              <a:rPr lang="hu-HU" sz="2000" dirty="0" err="1" smtClean="0"/>
              <a:t>Directory</a:t>
            </a:r>
            <a:r>
              <a:rPr lang="hu-HU" sz="2000" dirty="0" smtClean="0"/>
              <a:t> Server</a:t>
            </a:r>
          </a:p>
          <a:p>
            <a:r>
              <a:rPr lang="hu-HU" sz="2000" dirty="0" smtClean="0"/>
              <a:t>JDBC alapú adatbázisokkal</a:t>
            </a:r>
            <a:endParaRPr lang="hu-HU" sz="20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4286216" y="2428868"/>
            <a:ext cx="4857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dirty="0" smtClean="0">
                <a:ea typeface="Bitstream Vera Sans" charset="0"/>
                <a:cs typeface="Bitstream Vera Sans" charset="0"/>
              </a:rPr>
              <a:t>Linux, UNIX (Pl. AIX), </a:t>
            </a:r>
            <a:br>
              <a:rPr lang="hu-HU" sz="2000" dirty="0" smtClean="0">
                <a:ea typeface="Bitstream Vera Sans" charset="0"/>
                <a:cs typeface="Bitstream Vera Sans" charset="0"/>
              </a:rPr>
            </a:br>
            <a:r>
              <a:rPr lang="hu-HU" sz="2000" dirty="0" err="1" smtClean="0">
                <a:ea typeface="Bitstream Vera Sans" charset="0"/>
                <a:cs typeface="Bitstream Vera Sans" charset="0"/>
              </a:rPr>
              <a:t>VMware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ESX server, stb.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dirty="0" smtClean="0">
                <a:ea typeface="Bitstream Vera Sans" charset="0"/>
                <a:cs typeface="Bitstream Vera Sans" charset="0"/>
              </a:rPr>
              <a:t>PAM (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Pluggable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Authentication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Modules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dirty="0" smtClean="0">
                <a:ea typeface="Bitstream Vera Sans" charset="0"/>
                <a:cs typeface="Bitstream Vera Sans" charset="0"/>
              </a:rPr>
              <a:t>használatával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hu-HU" sz="2000" dirty="0" smtClean="0">
              <a:ea typeface="Bitstream Vera Sans" charset="0"/>
              <a:cs typeface="Bitstream Vera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dirty="0" smtClean="0">
                <a:ea typeface="Bitstream Vera Sans" charset="0"/>
                <a:cs typeface="Bitstream Vera Sans" charset="0"/>
              </a:rPr>
              <a:t>Hálózati beléptetés (Pl. VPN, WLAN esetén)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hu-HU" sz="2000" dirty="0" smtClean="0">
              <a:ea typeface="Bitstream Vera Sans" charset="0"/>
              <a:cs typeface="Bitstream Vera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dirty="0" err="1" smtClean="0">
                <a:ea typeface="Bitstream Vera Sans" charset="0"/>
                <a:cs typeface="Bitstream Vera Sans" charset="0"/>
              </a:rPr>
              <a:t>Webalkalmazások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: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Apache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, PHP, </a:t>
            </a:r>
            <a:br>
              <a:rPr lang="hu-HU" sz="2000" dirty="0" smtClean="0">
                <a:ea typeface="Bitstream Vera Sans" charset="0"/>
                <a:cs typeface="Bitstream Vera Sans" charset="0"/>
              </a:rPr>
            </a:br>
            <a:r>
              <a:rPr lang="hu-HU" sz="2000" dirty="0" err="1" smtClean="0">
                <a:ea typeface="Bitstream Vera Sans" charset="0"/>
                <a:cs typeface="Bitstream Vera Sans" charset="0"/>
              </a:rPr>
              <a:t>Tomcat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stb.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dirty="0" smtClean="0">
                <a:ea typeface="Bitstream Vera Sans" charset="0"/>
                <a:cs typeface="Bitstream Vera Sans" charset="0"/>
              </a:rPr>
              <a:t/>
            </a:r>
            <a:br>
              <a:rPr lang="hu-HU" sz="2000" dirty="0" smtClean="0">
                <a:ea typeface="Bitstream Vera Sans" charset="0"/>
                <a:cs typeface="Bitstream Vera Sans" charset="0"/>
              </a:rPr>
            </a:br>
            <a:r>
              <a:rPr lang="hu-HU" sz="2000" dirty="0" err="1" smtClean="0">
                <a:ea typeface="Bitstream Vera Sans" charset="0"/>
                <a:cs typeface="Bitstream Vera Sans" charset="0"/>
              </a:rPr>
              <a:t>Adatbáziskezelők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: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MySQL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,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PostgreSQL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stb.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OpenLDAP</a:t>
            </a:r>
            <a:r>
              <a:rPr lang="hu-HU" dirty="0" smtClean="0"/>
              <a:t> szerver</a:t>
            </a:r>
          </a:p>
          <a:p>
            <a:r>
              <a:rPr lang="hu-HU" dirty="0" err="1" smtClean="0"/>
              <a:t>phpLDAPadmin</a:t>
            </a:r>
            <a:r>
              <a:rPr lang="hu-HU" dirty="0" smtClean="0"/>
              <a:t> webes kliens</a:t>
            </a:r>
          </a:p>
          <a:p>
            <a:endParaRPr lang="hu-HU" dirty="0" smtClean="0"/>
          </a:p>
          <a:p>
            <a:r>
              <a:rPr lang="hu-HU" dirty="0" smtClean="0"/>
              <a:t>Szervezeti egységekbe csoportosítás</a:t>
            </a:r>
          </a:p>
          <a:p>
            <a:r>
              <a:rPr lang="hu-HU" dirty="0" smtClean="0"/>
              <a:t>Felhasználók csoportokba rendelése</a:t>
            </a:r>
          </a:p>
          <a:p>
            <a:r>
              <a:rPr lang="hu-HU" dirty="0" smtClean="0"/>
              <a:t>Attribútumok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LDAP címtár a gyakorlatban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smtClean="0"/>
              <a:t>Szöveges LDAP transzfer formátum</a:t>
            </a:r>
            <a:endParaRPr lang="hu-HU" noProof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smtClean="0"/>
              <a:t>LDIF (LDAP </a:t>
            </a:r>
            <a:r>
              <a:rPr lang="hu-HU" noProof="0" dirty="0" err="1" smtClean="0"/>
              <a:t>data</a:t>
            </a:r>
            <a:r>
              <a:rPr lang="hu-HU" noProof="0" dirty="0" smtClean="0"/>
              <a:t> </a:t>
            </a:r>
            <a:r>
              <a:rPr lang="hu-HU" noProof="0" dirty="0" err="1" smtClean="0"/>
              <a:t>interchange</a:t>
            </a:r>
            <a:r>
              <a:rPr lang="hu-HU" noProof="0" dirty="0" smtClean="0"/>
              <a:t> </a:t>
            </a:r>
            <a:r>
              <a:rPr lang="hu-HU" noProof="0" dirty="0" err="1" smtClean="0"/>
              <a:t>format</a:t>
            </a:r>
            <a:r>
              <a:rPr lang="hu-HU" noProof="0" dirty="0" smtClean="0"/>
              <a:t>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dn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thefamily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=local</a:t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Don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Corleone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givenName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Don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sn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Corleone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telephoneNumber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+1 888 555 6789</a:t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mail: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don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thefamily.local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sons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michael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thefamily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=local</a:t>
            </a:r>
            <a:br>
              <a:rPr lang="hu-HU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sons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santino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thefamily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local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sons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fredo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thefamily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local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inetOrgPerson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maffia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top</a:t>
            </a:r>
            <a:endParaRPr lang="hu-HU" sz="1600" b="1" noProof="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műveletek</a:t>
            </a:r>
            <a:endParaRPr lang="hu-HU" dirty="0"/>
          </a:p>
        </p:txBody>
      </p:sp>
      <p:cxnSp>
        <p:nvCxnSpPr>
          <p:cNvPr id="4" name="Egyenes összekötő nyíllal 3"/>
          <p:cNvCxnSpPr/>
          <p:nvPr/>
        </p:nvCxnSpPr>
        <p:spPr>
          <a:xfrm rot="5400000">
            <a:off x="1321571" y="3536157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" name="Henger 4"/>
          <p:cNvSpPr/>
          <p:nvPr/>
        </p:nvSpPr>
        <p:spPr>
          <a:xfrm>
            <a:off x="1142976" y="3786190"/>
            <a:ext cx="857256" cy="928694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000100" y="4714884"/>
            <a:ext cx="1195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Adatbázis</a:t>
            </a:r>
            <a:endParaRPr lang="hu-HU" sz="2000" dirty="0"/>
          </a:p>
        </p:txBody>
      </p:sp>
      <p:sp>
        <p:nvSpPr>
          <p:cNvPr id="7" name="Átellenes sarkain kerekített téglalap 6"/>
          <p:cNvSpPr/>
          <p:nvPr/>
        </p:nvSpPr>
        <p:spPr>
          <a:xfrm>
            <a:off x="1000100" y="2643182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LDAP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8" name="Sávnyíl 7"/>
          <p:cNvSpPr/>
          <p:nvPr/>
        </p:nvSpPr>
        <p:spPr>
          <a:xfrm flipH="1">
            <a:off x="2034267" y="2822800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Átellenes sarkain kerekített téglalap 12"/>
          <p:cNvSpPr/>
          <p:nvPr/>
        </p:nvSpPr>
        <p:spPr>
          <a:xfrm>
            <a:off x="5929322" y="2643182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Kliens</a:t>
            </a:r>
          </a:p>
        </p:txBody>
      </p:sp>
      <p:cxnSp>
        <p:nvCxnSpPr>
          <p:cNvPr id="15" name="Egyenes összekötő nyíllal 14"/>
          <p:cNvCxnSpPr>
            <a:stCxn id="13" idx="2"/>
            <a:endCxn id="7" idx="0"/>
          </p:cNvCxnSpPr>
          <p:nvPr/>
        </p:nvCxnSpPr>
        <p:spPr>
          <a:xfrm rot="10800000">
            <a:off x="2214546" y="3000372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2357422" y="1214422"/>
            <a:ext cx="37217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Alapműveletek:</a:t>
            </a:r>
          </a:p>
          <a:p>
            <a:r>
              <a:rPr lang="hu-HU" sz="2400" b="1" dirty="0" err="1" smtClean="0"/>
              <a:t>Bind</a:t>
            </a:r>
            <a:r>
              <a:rPr lang="hu-HU" sz="2400" dirty="0" smtClean="0"/>
              <a:t> – </a:t>
            </a:r>
            <a:r>
              <a:rPr lang="hu-HU" sz="2400" dirty="0" err="1" smtClean="0"/>
              <a:t>autentikáció</a:t>
            </a:r>
            <a:endParaRPr lang="hu-HU" sz="2400" dirty="0" smtClean="0"/>
          </a:p>
          <a:p>
            <a:r>
              <a:rPr lang="hu-HU" sz="2400" b="1" dirty="0" err="1" smtClean="0"/>
              <a:t>Search</a:t>
            </a:r>
            <a:r>
              <a:rPr lang="hu-HU" sz="2400" dirty="0" smtClean="0"/>
              <a:t> – lekérdezés, keresés</a:t>
            </a:r>
          </a:p>
          <a:p>
            <a:r>
              <a:rPr lang="hu-HU" sz="2400" b="1" dirty="0" smtClean="0"/>
              <a:t>Update</a:t>
            </a:r>
            <a:r>
              <a:rPr lang="hu-HU" sz="2400" dirty="0" smtClean="0"/>
              <a:t> – módosítás</a:t>
            </a:r>
            <a:endParaRPr lang="hu-HU" sz="24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2357422" y="3286124"/>
            <a:ext cx="4369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Lekérdezhető a séma is,</a:t>
            </a:r>
            <a:br>
              <a:rPr lang="hu-HU" sz="2400" dirty="0" smtClean="0"/>
            </a:br>
            <a:r>
              <a:rPr lang="hu-HU" sz="2400" dirty="0" smtClean="0"/>
              <a:t>lehet </a:t>
            </a:r>
            <a:r>
              <a:rPr lang="hu-HU" sz="2400" dirty="0" err="1" smtClean="0"/>
              <a:t>sémafüggetlen</a:t>
            </a:r>
            <a:r>
              <a:rPr lang="hu-HU" sz="2400" dirty="0" smtClean="0"/>
              <a:t> klienst is írni</a:t>
            </a:r>
          </a:p>
          <a:p>
            <a:r>
              <a:rPr lang="hu-HU" sz="2400" dirty="0" smtClean="0"/>
              <a:t>(nem mind ilyen </a:t>
            </a:r>
            <a:r>
              <a:rPr lang="hu-HU" sz="2400" dirty="0" smtClean="0">
                <a:sym typeface="Wingdings" pitchFamily="2" charset="2"/>
              </a:rPr>
              <a:t>)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/>
              <a:t>Gyakori LDAP </a:t>
            </a:r>
            <a:r>
              <a:rPr lang="hu-HU" noProof="0" dirty="0" smtClean="0"/>
              <a:t>osztályok</a:t>
            </a:r>
            <a:endParaRPr lang="hu-HU" noProof="0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97922" indent="0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800" noProof="0" dirty="0" smtClean="0"/>
              <a:t>Osztályok és </a:t>
            </a:r>
            <a:r>
              <a:rPr lang="hu-HU" sz="2800" noProof="0" dirty="0" err="1" smtClean="0"/>
              <a:t>RDN-nek</a:t>
            </a:r>
            <a:r>
              <a:rPr lang="hu-HU" sz="2800" noProof="0" dirty="0" smtClean="0"/>
              <a:t> használt attribútumaik</a:t>
            </a:r>
          </a:p>
          <a:p>
            <a:pPr marL="38332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dcObject</a:t>
            </a:r>
            <a:endParaRPr lang="hu-HU" noProof="0" dirty="0" smtClean="0"/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smtClean="0"/>
              <a:t>Domain </a:t>
            </a:r>
            <a:r>
              <a:rPr lang="hu-HU" noProof="0" dirty="0" err="1" smtClean="0"/>
              <a:t>component</a:t>
            </a:r>
            <a:r>
              <a:rPr lang="hu-HU" noProof="0" dirty="0" smtClean="0"/>
              <a:t> (</a:t>
            </a:r>
            <a:r>
              <a:rPr lang="hu-HU" noProof="0" dirty="0" err="1" smtClean="0">
                <a:solidFill>
                  <a:srgbClr val="000000"/>
                </a:solidFill>
                <a:latin typeface="DejaVu Sans Mono" pitchFamily="33" charset="0"/>
              </a:rPr>
              <a:t>dc</a:t>
            </a:r>
            <a:r>
              <a:rPr lang="hu-HU" noProof="0" dirty="0" smtClean="0"/>
              <a:t>)</a:t>
            </a:r>
          </a:p>
          <a:p>
            <a:pPr marL="38332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organizationalUnit</a:t>
            </a:r>
            <a:endParaRPr lang="hu-HU" noProof="0" dirty="0" smtClean="0"/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Organizational</a:t>
            </a:r>
            <a:r>
              <a:rPr lang="hu-HU" noProof="0" dirty="0" smtClean="0"/>
              <a:t> unit (</a:t>
            </a:r>
            <a:r>
              <a:rPr lang="hu-HU" noProof="0" dirty="0" err="1" smtClean="0">
                <a:solidFill>
                  <a:srgbClr val="000000"/>
                </a:solidFill>
                <a:latin typeface="DejaVu Sans Mono" pitchFamily="33" charset="0"/>
              </a:rPr>
              <a:t>ou</a:t>
            </a:r>
            <a:r>
              <a:rPr lang="hu-HU" noProof="0" dirty="0" smtClean="0"/>
              <a:t>)</a:t>
            </a:r>
          </a:p>
          <a:p>
            <a:pPr marL="38332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person</a:t>
            </a:r>
            <a:r>
              <a:rPr lang="hu-HU" noProof="0" dirty="0" smtClean="0"/>
              <a:t> 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Common</a:t>
            </a:r>
            <a:r>
              <a:rPr lang="hu-HU" noProof="0" dirty="0" smtClean="0"/>
              <a:t> </a:t>
            </a:r>
            <a:r>
              <a:rPr lang="hu-HU" noProof="0" dirty="0" err="1" smtClean="0"/>
              <a:t>name</a:t>
            </a:r>
            <a:r>
              <a:rPr lang="hu-HU" noProof="0" dirty="0" smtClean="0"/>
              <a:t> (</a:t>
            </a:r>
            <a:r>
              <a:rPr lang="hu-HU" noProof="0" dirty="0" err="1" smtClean="0">
                <a:solidFill>
                  <a:srgbClr val="000000"/>
                </a:solidFill>
                <a:latin typeface="DejaVu Sans Mono" pitchFamily="33" charset="0"/>
              </a:rPr>
              <a:t>cn</a:t>
            </a:r>
            <a:r>
              <a:rPr lang="hu-HU" noProof="0" dirty="0" smtClean="0">
                <a:solidFill>
                  <a:srgbClr val="000000"/>
                </a:solidFill>
                <a:latin typeface="DejaVu Sans Mono" pitchFamily="33" charset="0"/>
              </a:rPr>
              <a:t>)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Surname</a:t>
            </a:r>
            <a:r>
              <a:rPr lang="hu-HU" noProof="0" dirty="0" smtClean="0"/>
              <a:t> (</a:t>
            </a:r>
            <a:r>
              <a:rPr lang="hu-HU" noProof="0" dirty="0" err="1" smtClean="0">
                <a:solidFill>
                  <a:srgbClr val="000000"/>
                </a:solidFill>
                <a:latin typeface="DejaVu Sans Mono" pitchFamily="33" charset="0"/>
              </a:rPr>
              <a:t>sn</a:t>
            </a:r>
            <a:r>
              <a:rPr lang="hu-HU" noProof="0" dirty="0" smtClean="0"/>
              <a:t>)</a:t>
            </a:r>
          </a:p>
          <a:p>
            <a:pPr marL="38332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groupOfNames</a:t>
            </a:r>
            <a:r>
              <a:rPr lang="hu-HU" noProof="0" dirty="0" smtClean="0"/>
              <a:t> 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Common</a:t>
            </a:r>
            <a:r>
              <a:rPr lang="hu-HU" noProof="0" dirty="0" smtClean="0"/>
              <a:t> </a:t>
            </a:r>
            <a:r>
              <a:rPr lang="hu-HU" noProof="0" dirty="0" err="1" smtClean="0"/>
              <a:t>name</a:t>
            </a:r>
            <a:r>
              <a:rPr lang="hu-HU" noProof="0" dirty="0" smtClean="0"/>
              <a:t> (</a:t>
            </a:r>
            <a:r>
              <a:rPr lang="hu-HU" noProof="0" dirty="0" err="1" smtClean="0">
                <a:solidFill>
                  <a:srgbClr val="000000"/>
                </a:solidFill>
                <a:latin typeface="DejaVu Sans Mono" pitchFamily="33" charset="0"/>
              </a:rPr>
              <a:t>cn</a:t>
            </a:r>
            <a:r>
              <a:rPr lang="hu-HU" noProof="0" dirty="0" smtClean="0"/>
              <a:t>)</a:t>
            </a:r>
            <a:endParaRPr lang="hu-HU" noProof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URL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Csomópontok egy halmazának kiválasztására</a:t>
            </a:r>
          </a:p>
          <a:p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proto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://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host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:port/DN?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attributes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scope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?filter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Proto</a:t>
            </a:r>
            <a:r>
              <a:rPr lang="hu-HU" dirty="0" smtClean="0"/>
              <a:t> - </a:t>
            </a:r>
            <a:r>
              <a:rPr lang="hu-HU" dirty="0" err="1" smtClean="0"/>
              <a:t>ldap</a:t>
            </a:r>
            <a:r>
              <a:rPr lang="hu-HU" dirty="0" smtClean="0"/>
              <a:t>/</a:t>
            </a:r>
            <a:r>
              <a:rPr lang="hu-HU" dirty="0" err="1" smtClean="0"/>
              <a:t>ldaps</a:t>
            </a:r>
            <a:endParaRPr lang="hu-HU" dirty="0" smtClean="0"/>
          </a:p>
          <a:p>
            <a:pPr lvl="1"/>
            <a:r>
              <a:rPr lang="hu-HU" dirty="0" err="1" smtClean="0"/>
              <a:t>Host</a:t>
            </a:r>
            <a:r>
              <a:rPr lang="hu-HU" dirty="0" smtClean="0"/>
              <a:t>:port – a címtár szerver elérhetősége</a:t>
            </a:r>
          </a:p>
          <a:p>
            <a:pPr lvl="1"/>
            <a:r>
              <a:rPr lang="hu-HU" dirty="0" smtClean="0"/>
              <a:t>DN – keresés </a:t>
            </a:r>
            <a:r>
              <a:rPr lang="hu-HU" dirty="0" err="1" smtClean="0"/>
              <a:t>kiindulóponja</a:t>
            </a:r>
            <a:endParaRPr lang="hu-HU" dirty="0" smtClean="0"/>
          </a:p>
          <a:p>
            <a:pPr lvl="1"/>
            <a:r>
              <a:rPr lang="hu-HU" dirty="0" err="1" smtClean="0"/>
              <a:t>Attributes</a:t>
            </a:r>
            <a:r>
              <a:rPr lang="hu-HU" dirty="0" smtClean="0"/>
              <a:t> - keresett attribútumok listája</a:t>
            </a:r>
          </a:p>
          <a:p>
            <a:pPr lvl="1"/>
            <a:r>
              <a:rPr lang="hu-HU" dirty="0" err="1" smtClean="0"/>
              <a:t>Scope</a:t>
            </a:r>
            <a:r>
              <a:rPr lang="hu-HU" dirty="0" smtClean="0"/>
              <a:t> – keresés mélysége</a:t>
            </a:r>
          </a:p>
          <a:p>
            <a:pPr lvl="2"/>
            <a:r>
              <a:rPr lang="hu-HU" dirty="0" err="1" smtClean="0"/>
              <a:t>base</a:t>
            </a:r>
            <a:r>
              <a:rPr lang="hu-HU" dirty="0" smtClean="0"/>
              <a:t>: pontosan azt az egy csomópontot keressük</a:t>
            </a:r>
          </a:p>
          <a:p>
            <a:pPr lvl="2"/>
            <a:r>
              <a:rPr lang="hu-HU" dirty="0" err="1" smtClean="0"/>
              <a:t>one</a:t>
            </a:r>
            <a:r>
              <a:rPr lang="hu-HU" dirty="0" smtClean="0"/>
              <a:t>: csak egy szinten keresünk</a:t>
            </a:r>
          </a:p>
          <a:p>
            <a:pPr lvl="2"/>
            <a:r>
              <a:rPr lang="hu-HU" dirty="0" err="1" smtClean="0"/>
              <a:t>sub</a:t>
            </a:r>
            <a:r>
              <a:rPr lang="hu-HU" dirty="0" smtClean="0"/>
              <a:t>: teljes részfában keresünk</a:t>
            </a:r>
          </a:p>
          <a:p>
            <a:pPr lvl="1"/>
            <a:r>
              <a:rPr lang="hu-HU" dirty="0" smtClean="0"/>
              <a:t>Filter – </a:t>
            </a:r>
            <a:r>
              <a:rPr lang="hu-HU" dirty="0" err="1" smtClean="0"/>
              <a:t>keresőkifejezés</a:t>
            </a:r>
            <a:r>
              <a:rPr lang="hu-HU" dirty="0" smtClean="0"/>
              <a:t> </a:t>
            </a:r>
          </a:p>
          <a:p>
            <a:pPr lvl="2"/>
            <a:r>
              <a:rPr lang="hu-HU" dirty="0" smtClean="0"/>
              <a:t>Pl.: (&amp;(</a:t>
            </a:r>
            <a:r>
              <a:rPr lang="hu-HU" dirty="0" err="1" smtClean="0"/>
              <a:t>objectClass</a:t>
            </a:r>
            <a:r>
              <a:rPr lang="hu-HU" dirty="0" smtClean="0"/>
              <a:t>=</a:t>
            </a:r>
            <a:r>
              <a:rPr lang="hu-HU" dirty="0" err="1" smtClean="0"/>
              <a:t>maffiaPerson</a:t>
            </a:r>
            <a:r>
              <a:rPr lang="hu-HU" dirty="0" smtClean="0"/>
              <a:t>)(</a:t>
            </a:r>
            <a:r>
              <a:rPr lang="hu-HU" dirty="0" err="1" smtClean="0"/>
              <a:t>uid</a:t>
            </a:r>
            <a:r>
              <a:rPr lang="hu-HU" dirty="0" smtClean="0"/>
              <a:t>=</a:t>
            </a:r>
            <a:r>
              <a:rPr lang="hu-HU" dirty="0" err="1" smtClean="0"/>
              <a:t>don</a:t>
            </a:r>
            <a:r>
              <a:rPr lang="hu-HU" dirty="0" smtClean="0"/>
              <a:t>))</a:t>
            </a:r>
          </a:p>
          <a:p>
            <a:pPr lvl="2"/>
            <a:r>
              <a:rPr lang="hu-HU" dirty="0" smtClean="0"/>
              <a:t>kvázi szabványos „</a:t>
            </a:r>
            <a:r>
              <a:rPr lang="hu-HU" dirty="0" err="1" smtClean="0"/>
              <a:t>prefix</a:t>
            </a:r>
            <a:r>
              <a:rPr lang="hu-HU" dirty="0" smtClean="0"/>
              <a:t>” leíró nyelv</a:t>
            </a:r>
          </a:p>
          <a:p>
            <a:pPr lvl="2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7" y="792088"/>
            <a:ext cx="9045927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Példarendszer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251520" y="792088"/>
            <a:ext cx="2714644" cy="205172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393860" y="2427366"/>
            <a:ext cx="2714644" cy="171601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" name="Lekerekített téglalap feliratnak 6"/>
          <p:cNvSpPr/>
          <p:nvPr/>
        </p:nvSpPr>
        <p:spPr>
          <a:xfrm>
            <a:off x="3203848" y="620688"/>
            <a:ext cx="2928958" cy="857256"/>
          </a:xfrm>
          <a:prstGeom prst="wedgeRoundRectCallout">
            <a:avLst>
              <a:gd name="adj1" fmla="val -73372"/>
              <a:gd name="adj2" fmla="val -260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OpenLDAP</a:t>
            </a:r>
            <a:r>
              <a:rPr lang="hu-HU" sz="2400" dirty="0" smtClean="0">
                <a:solidFill>
                  <a:schemeClr val="bg1"/>
                </a:solidFill>
              </a:rPr>
              <a:t>, </a:t>
            </a:r>
            <a:r>
              <a:rPr lang="hu-HU" sz="2400" dirty="0" err="1" smtClean="0">
                <a:solidFill>
                  <a:schemeClr val="bg1"/>
                </a:solidFill>
              </a:rPr>
              <a:t>Apache</a:t>
            </a:r>
            <a:r>
              <a:rPr lang="hu-HU" sz="2400" dirty="0" smtClean="0">
                <a:solidFill>
                  <a:schemeClr val="bg1"/>
                </a:solidFill>
              </a:rPr>
              <a:t>, </a:t>
            </a:r>
            <a:r>
              <a:rPr lang="hu-HU" sz="2400" dirty="0" err="1" smtClean="0">
                <a:solidFill>
                  <a:schemeClr val="bg1"/>
                </a:solidFill>
              </a:rPr>
              <a:t>Drupal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Lekerekített téglalap feliratnak 7"/>
          <p:cNvSpPr/>
          <p:nvPr/>
        </p:nvSpPr>
        <p:spPr>
          <a:xfrm>
            <a:off x="6072198" y="1799001"/>
            <a:ext cx="2571768" cy="500066"/>
          </a:xfrm>
          <a:prstGeom prst="wedgeRoundRectCallout">
            <a:avLst>
              <a:gd name="adj1" fmla="val 13337"/>
              <a:gd name="adj2" fmla="val 11652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OpenVPN</a:t>
            </a:r>
            <a:r>
              <a:rPr lang="hu-HU" sz="2400" dirty="0" smtClean="0">
                <a:solidFill>
                  <a:schemeClr val="bg1"/>
                </a:solidFill>
              </a:rPr>
              <a:t>, SSH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PosixUser</a:t>
            </a:r>
            <a:r>
              <a:rPr lang="hu-HU" dirty="0" smtClean="0"/>
              <a:t>, </a:t>
            </a:r>
            <a:r>
              <a:rPr lang="hu-HU" dirty="0" err="1" smtClean="0"/>
              <a:t>PosixGroup</a:t>
            </a:r>
            <a:r>
              <a:rPr lang="hu-HU" dirty="0" smtClean="0"/>
              <a:t> és </a:t>
            </a:r>
            <a:r>
              <a:rPr lang="hu-HU" dirty="0" err="1" smtClean="0"/>
              <a:t>groupOfNames</a:t>
            </a:r>
            <a:r>
              <a:rPr lang="hu-HU" dirty="0" smtClean="0"/>
              <a:t> LDAP sémák</a:t>
            </a:r>
          </a:p>
          <a:p>
            <a:pPr lvl="1"/>
            <a:r>
              <a:rPr lang="hu-HU" dirty="0" smtClean="0"/>
              <a:t>Linux </a:t>
            </a:r>
            <a:r>
              <a:rPr lang="hu-HU" dirty="0" err="1" smtClean="0"/>
              <a:t>shell</a:t>
            </a:r>
            <a:r>
              <a:rPr lang="hu-HU" dirty="0" smtClean="0"/>
              <a:t> bejelentkezés (PAM modul, pl. SSH)</a:t>
            </a:r>
          </a:p>
          <a:p>
            <a:pPr lvl="1"/>
            <a:r>
              <a:rPr lang="hu-HU" dirty="0" smtClean="0"/>
              <a:t>VPN csatlakozás (</a:t>
            </a:r>
            <a:r>
              <a:rPr lang="hu-HU" dirty="0" err="1" smtClean="0"/>
              <a:t>OpenVPN</a:t>
            </a:r>
            <a:r>
              <a:rPr lang="hu-HU" dirty="0" smtClean="0"/>
              <a:t> </a:t>
            </a:r>
            <a:r>
              <a:rPr lang="hu-HU" dirty="0" err="1" smtClean="0"/>
              <a:t>ldap</a:t>
            </a:r>
            <a:r>
              <a:rPr lang="hu-HU" dirty="0" smtClean="0"/>
              <a:t>_</a:t>
            </a:r>
            <a:r>
              <a:rPr lang="hu-HU" dirty="0" err="1" smtClean="0"/>
              <a:t>auth</a:t>
            </a:r>
            <a:r>
              <a:rPr lang="hu-HU" dirty="0" smtClean="0"/>
              <a:t>_</a:t>
            </a:r>
            <a:r>
              <a:rPr lang="hu-HU" dirty="0" err="1" smtClean="0"/>
              <a:t>plugin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Webes hozzáférés-szabályozás</a:t>
            </a:r>
          </a:p>
          <a:p>
            <a:pPr lvl="2"/>
            <a:r>
              <a:rPr lang="hu-HU" dirty="0" err="1" smtClean="0"/>
              <a:t>Apache</a:t>
            </a:r>
            <a:r>
              <a:rPr lang="hu-HU" dirty="0" smtClean="0"/>
              <a:t> Basic hitelesítés (</a:t>
            </a:r>
            <a:r>
              <a:rPr lang="hu-HU" dirty="0" err="1" smtClean="0"/>
              <a:t>mod</a:t>
            </a:r>
            <a:r>
              <a:rPr lang="hu-HU" dirty="0" smtClean="0"/>
              <a:t>_</a:t>
            </a:r>
            <a:r>
              <a:rPr lang="hu-HU" dirty="0" err="1" smtClean="0"/>
              <a:t>auth</a:t>
            </a:r>
            <a:r>
              <a:rPr lang="hu-HU" dirty="0" smtClean="0"/>
              <a:t>_</a:t>
            </a:r>
            <a:r>
              <a:rPr lang="hu-HU" dirty="0" err="1" smtClean="0"/>
              <a:t>ldap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Keretrendszer által támogatott hitelesítés (pl. </a:t>
            </a:r>
            <a:r>
              <a:rPr lang="hu-HU" dirty="0" err="1" smtClean="0"/>
              <a:t>Drupal</a:t>
            </a:r>
            <a:r>
              <a:rPr lang="hu-HU" dirty="0" smtClean="0"/>
              <a:t>, WP)</a:t>
            </a:r>
          </a:p>
          <a:p>
            <a:pPr lvl="2"/>
            <a:endParaRPr lang="hu-HU" dirty="0" smtClean="0"/>
          </a:p>
          <a:p>
            <a:pPr lvl="3"/>
            <a:endParaRPr lang="hu-HU" dirty="0" smtClean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sz="3600" dirty="0" smtClean="0"/>
              <a:t>Felhasználó hitelesítés LDAP alapján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113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Hierarchikusan strukturált adatok tárolása</a:t>
            </a:r>
          </a:p>
          <a:p>
            <a:pPr lvl="1"/>
            <a:r>
              <a:rPr lang="hu-HU" dirty="0" smtClean="0"/>
              <a:t>DNS (</a:t>
            </a:r>
            <a:r>
              <a:rPr lang="hu-HU" dirty="0" err="1" smtClean="0"/>
              <a:t>PowerDNS</a:t>
            </a:r>
            <a:r>
              <a:rPr lang="hu-HU" dirty="0" smtClean="0"/>
              <a:t> LDAP modul + </a:t>
            </a:r>
            <a:r>
              <a:rPr lang="hu-HU" dirty="0" err="1" smtClean="0"/>
              <a:t>DNSDomain</a:t>
            </a:r>
            <a:r>
              <a:rPr lang="hu-HU" dirty="0" smtClean="0"/>
              <a:t> séma)</a:t>
            </a:r>
          </a:p>
          <a:p>
            <a:pPr lvl="1"/>
            <a:r>
              <a:rPr lang="hu-HU" dirty="0" smtClean="0"/>
              <a:t>Növény- és állatrendszertani adatok tárolása</a:t>
            </a:r>
          </a:p>
          <a:p>
            <a:pPr lvl="2"/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Az LDAP egyéb felhasználásai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92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LDAP menedzsment eszközök</a:t>
            </a:r>
          </a:p>
          <a:p>
            <a:pPr lvl="1"/>
            <a:r>
              <a:rPr lang="hu-HU" dirty="0" smtClean="0"/>
              <a:t>Webes menedzsment felület (</a:t>
            </a:r>
            <a:r>
              <a:rPr lang="hu-HU" dirty="0" err="1" smtClean="0"/>
              <a:t>phpLDAPAdmin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Apache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 </a:t>
            </a:r>
            <a:r>
              <a:rPr lang="hu-HU" dirty="0" err="1" smtClean="0"/>
              <a:t>Studio</a:t>
            </a:r>
            <a:endParaRPr lang="hu-HU" dirty="0" smtClean="0"/>
          </a:p>
          <a:p>
            <a:r>
              <a:rPr lang="hu-HU" dirty="0" smtClean="0"/>
              <a:t>Programozási nyelvek</a:t>
            </a:r>
          </a:p>
          <a:p>
            <a:pPr lvl="1"/>
            <a:r>
              <a:rPr lang="hu-HU" dirty="0" smtClean="0"/>
              <a:t>Java, C#, PHP, …</a:t>
            </a:r>
          </a:p>
          <a:p>
            <a:pPr lvl="1"/>
            <a:r>
              <a:rPr lang="hu-HU" dirty="0" smtClean="0"/>
              <a:t>Gyakorlatilag bármelyik nyelv rendelkezik megfelelő függvénykönyvtárral</a:t>
            </a:r>
          </a:p>
          <a:p>
            <a:pPr lvl="1"/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Hozzáférés LDAP adatbázishoz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 rendszer</a:t>
            </a:r>
          </a:p>
          <a:p>
            <a:r>
              <a:rPr lang="hu-HU" dirty="0" smtClean="0"/>
              <a:t>Sok felhasználó (minden rendszeren külön-külön)</a:t>
            </a:r>
          </a:p>
          <a:p>
            <a:r>
              <a:rPr lang="hu-HU" dirty="0" smtClean="0"/>
              <a:t>Egyszer csak kitör a káosz</a:t>
            </a:r>
          </a:p>
          <a:p>
            <a:pPr lvl="1"/>
            <a:r>
              <a:rPr lang="hu-HU" dirty="0" smtClean="0"/>
              <a:t>Elburjánzó felhasználói fiókok</a:t>
            </a:r>
          </a:p>
          <a:p>
            <a:pPr lvl="1"/>
            <a:r>
              <a:rPr lang="hu-HU" dirty="0" smtClean="0"/>
              <a:t>Szétszinkronizálódó jelszavak</a:t>
            </a:r>
          </a:p>
          <a:p>
            <a:pPr lvl="1"/>
            <a:r>
              <a:rPr lang="hu-HU" dirty="0" smtClean="0"/>
              <a:t>Webes alkalmazásnak, </a:t>
            </a:r>
            <a:r>
              <a:rPr lang="hu-HU" dirty="0" err="1" smtClean="0"/>
              <a:t>VPN-nek</a:t>
            </a:r>
            <a:r>
              <a:rPr lang="hu-HU" dirty="0" smtClean="0"/>
              <a:t> is kéne beléptetés, teljesen más rendszert használnak…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Felhasználókezelés nehézségei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" y="725885"/>
            <a:ext cx="9144000" cy="5367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Hashtable</a:t>
            </a:r>
            <a:r>
              <a:rPr lang="hu-HU" sz="1600" dirty="0" smtClean="0">
                <a:latin typeface="Consolas" pitchFamily="49" charset="0"/>
              </a:rPr>
              <a:t>&lt;</a:t>
            </a:r>
            <a:r>
              <a:rPr lang="hu-HU" sz="1600" dirty="0" err="1" smtClean="0">
                <a:latin typeface="Consolas" pitchFamily="49" charset="0"/>
              </a:rPr>
              <a:t>String</a:t>
            </a:r>
            <a:r>
              <a:rPr lang="hu-HU" sz="1600" dirty="0" smtClean="0">
                <a:latin typeface="Consolas" pitchFamily="49" charset="0"/>
              </a:rPr>
              <a:t>, </a:t>
            </a:r>
            <a:r>
              <a:rPr lang="hu-HU" sz="1600" dirty="0" err="1" smtClean="0">
                <a:latin typeface="Consolas" pitchFamily="49" charset="0"/>
              </a:rPr>
              <a:t>String</a:t>
            </a:r>
            <a:r>
              <a:rPr lang="hu-HU" sz="1600" dirty="0" smtClean="0">
                <a:latin typeface="Consolas" pitchFamily="49" charset="0"/>
              </a:rPr>
              <a:t>&gt; </a:t>
            </a:r>
            <a:r>
              <a:rPr lang="hu-HU" sz="1600" dirty="0" err="1" smtClean="0">
                <a:latin typeface="Consolas" pitchFamily="49" charset="0"/>
              </a:rPr>
              <a:t>authEnv</a:t>
            </a:r>
            <a:r>
              <a:rPr lang="hu-HU" sz="1600" dirty="0" smtClean="0">
                <a:latin typeface="Consolas" pitchFamily="49" charset="0"/>
              </a:rPr>
              <a:t> = </a:t>
            </a:r>
            <a:r>
              <a:rPr lang="hu-HU" sz="1600" b="1" dirty="0" err="1" smtClean="0">
                <a:latin typeface="Consolas" pitchFamily="49" charset="0"/>
              </a:rPr>
              <a:t>new</a:t>
            </a:r>
            <a:r>
              <a:rPr lang="hu-HU" sz="1600" b="1" dirty="0" smtClean="0">
                <a:latin typeface="Consolas" pitchFamily="49" charset="0"/>
              </a:rPr>
              <a:t> </a:t>
            </a:r>
            <a:r>
              <a:rPr lang="hu-HU" sz="1600" b="1" dirty="0" err="1" smtClean="0">
                <a:latin typeface="Consolas" pitchFamily="49" charset="0"/>
              </a:rPr>
              <a:t>Hashtable</a:t>
            </a:r>
            <a:r>
              <a:rPr lang="hu-HU" sz="1600" b="1" dirty="0" smtClean="0">
                <a:latin typeface="Consolas" pitchFamily="49" charset="0"/>
              </a:rPr>
              <a:t>&lt;</a:t>
            </a:r>
            <a:r>
              <a:rPr lang="hu-HU" sz="1600" b="1" dirty="0" err="1" smtClean="0">
                <a:latin typeface="Consolas" pitchFamily="49" charset="0"/>
              </a:rPr>
              <a:t>String</a:t>
            </a:r>
            <a:r>
              <a:rPr lang="hu-HU" sz="1600" b="1" dirty="0" smtClean="0">
                <a:latin typeface="Consolas" pitchFamily="49" charset="0"/>
              </a:rPr>
              <a:t>, </a:t>
            </a:r>
            <a:r>
              <a:rPr lang="hu-HU" sz="1600" b="1" dirty="0" err="1" smtClean="0">
                <a:latin typeface="Consolas" pitchFamily="49" charset="0"/>
              </a:rPr>
              <a:t>String</a:t>
            </a:r>
            <a:r>
              <a:rPr lang="hu-HU" sz="1600" b="1" dirty="0" smtClean="0">
                <a:latin typeface="Consolas" pitchFamily="49" charset="0"/>
              </a:rPr>
              <a:t>&gt;(11);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String</a:t>
            </a:r>
            <a:r>
              <a:rPr lang="hu-HU" sz="1600" dirty="0" smtClean="0">
                <a:latin typeface="Consolas" pitchFamily="49" charset="0"/>
              </a:rPr>
              <a:t> </a:t>
            </a:r>
            <a:r>
              <a:rPr lang="hu-HU" sz="1600" dirty="0" err="1" smtClean="0">
                <a:latin typeface="Consolas" pitchFamily="49" charset="0"/>
              </a:rPr>
              <a:t>user</a:t>
            </a:r>
            <a:r>
              <a:rPr lang="hu-HU" sz="1600" dirty="0" smtClean="0">
                <a:latin typeface="Consolas" pitchFamily="49" charset="0"/>
              </a:rPr>
              <a:t> = "</a:t>
            </a:r>
            <a:r>
              <a:rPr lang="hu-HU" sz="1600" dirty="0" err="1" smtClean="0">
                <a:latin typeface="Consolas" pitchFamily="49" charset="0"/>
              </a:rPr>
              <a:t>cn</a:t>
            </a:r>
            <a:r>
              <a:rPr lang="hu-HU" sz="1600" dirty="0" smtClean="0">
                <a:latin typeface="Consolas" pitchFamily="49" charset="0"/>
              </a:rPr>
              <a:t>=</a:t>
            </a:r>
            <a:r>
              <a:rPr lang="hu-HU" sz="1600" dirty="0" err="1" smtClean="0">
                <a:latin typeface="Consolas" pitchFamily="49" charset="0"/>
              </a:rPr>
              <a:t>zeedemo</a:t>
            </a:r>
            <a:r>
              <a:rPr lang="hu-HU" sz="1600" dirty="0" smtClean="0">
                <a:latin typeface="Consolas" pitchFamily="49" charset="0"/>
              </a:rPr>
              <a:t>,</a:t>
            </a:r>
            <a:r>
              <a:rPr lang="hu-HU" sz="1600" dirty="0" err="1" smtClean="0">
                <a:latin typeface="Consolas" pitchFamily="49" charset="0"/>
              </a:rPr>
              <a:t>ou</a:t>
            </a:r>
            <a:r>
              <a:rPr lang="hu-HU" sz="1600" dirty="0" smtClean="0">
                <a:latin typeface="Consolas" pitchFamily="49" charset="0"/>
              </a:rPr>
              <a:t>=</a:t>
            </a:r>
            <a:r>
              <a:rPr lang="hu-HU" sz="1600" dirty="0" err="1" smtClean="0">
                <a:latin typeface="Consolas" pitchFamily="49" charset="0"/>
              </a:rPr>
              <a:t>users</a:t>
            </a:r>
            <a:r>
              <a:rPr lang="hu-HU" sz="1600" dirty="0" smtClean="0">
                <a:latin typeface="Consolas" pitchFamily="49" charset="0"/>
              </a:rPr>
              <a:t>,</a:t>
            </a:r>
            <a:r>
              <a:rPr lang="hu-HU" sz="1600" dirty="0" err="1" smtClean="0">
                <a:latin typeface="Consolas" pitchFamily="49" charset="0"/>
              </a:rPr>
              <a:t>ou</a:t>
            </a:r>
            <a:r>
              <a:rPr lang="hu-HU" sz="1600" dirty="0" smtClean="0">
                <a:latin typeface="Consolas" pitchFamily="49" charset="0"/>
              </a:rPr>
              <a:t>=DEMO,</a:t>
            </a:r>
            <a:r>
              <a:rPr lang="hu-HU" sz="1600" dirty="0" err="1" smtClean="0">
                <a:latin typeface="Consolas" pitchFamily="49" charset="0"/>
              </a:rPr>
              <a:t>dc</a:t>
            </a:r>
            <a:r>
              <a:rPr lang="hu-HU" sz="1600" dirty="0" smtClean="0">
                <a:latin typeface="Consolas" pitchFamily="49" charset="0"/>
              </a:rPr>
              <a:t>=</a:t>
            </a:r>
            <a:r>
              <a:rPr lang="hu-HU" sz="1600" dirty="0" err="1" smtClean="0">
                <a:latin typeface="Consolas" pitchFamily="49" charset="0"/>
              </a:rPr>
              <a:t>thefamily</a:t>
            </a:r>
            <a:r>
              <a:rPr lang="hu-HU" sz="1600" dirty="0" smtClean="0">
                <a:latin typeface="Consolas" pitchFamily="49" charset="0"/>
              </a:rPr>
              <a:t>,</a:t>
            </a:r>
            <a:r>
              <a:rPr lang="hu-HU" sz="1600" dirty="0" err="1" smtClean="0">
                <a:latin typeface="Consolas" pitchFamily="49" charset="0"/>
              </a:rPr>
              <a:t>dc</a:t>
            </a:r>
            <a:r>
              <a:rPr lang="hu-HU" sz="1600" dirty="0" smtClean="0">
                <a:latin typeface="Consolas" pitchFamily="49" charset="0"/>
              </a:rPr>
              <a:t>=local";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String</a:t>
            </a:r>
            <a:r>
              <a:rPr lang="hu-HU" sz="1600" dirty="0" smtClean="0">
                <a:latin typeface="Consolas" pitchFamily="49" charset="0"/>
              </a:rPr>
              <a:t> </a:t>
            </a:r>
            <a:r>
              <a:rPr lang="hu-HU" sz="1600" dirty="0" err="1" smtClean="0">
                <a:latin typeface="Consolas" pitchFamily="49" charset="0"/>
              </a:rPr>
              <a:t>passWord</a:t>
            </a:r>
            <a:r>
              <a:rPr lang="hu-HU" sz="1600" dirty="0" smtClean="0">
                <a:latin typeface="Consolas" pitchFamily="49" charset="0"/>
              </a:rPr>
              <a:t> = "alma";	// NOT SECURE!!!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String</a:t>
            </a:r>
            <a:r>
              <a:rPr lang="hu-HU" sz="1600" dirty="0" smtClean="0">
                <a:latin typeface="Consolas" pitchFamily="49" charset="0"/>
              </a:rPr>
              <a:t> </a:t>
            </a:r>
            <a:r>
              <a:rPr lang="hu-HU" sz="1600" dirty="0" err="1" smtClean="0">
                <a:latin typeface="Consolas" pitchFamily="49" charset="0"/>
              </a:rPr>
              <a:t>ldapURL</a:t>
            </a:r>
            <a:r>
              <a:rPr lang="hu-HU" sz="1600" dirty="0" smtClean="0">
                <a:latin typeface="Consolas" pitchFamily="49" charset="0"/>
              </a:rPr>
              <a:t> = "</a:t>
            </a:r>
            <a:r>
              <a:rPr lang="hu-HU" sz="1600" dirty="0" err="1" smtClean="0">
                <a:latin typeface="Consolas" pitchFamily="49" charset="0"/>
              </a:rPr>
              <a:t>ldap</a:t>
            </a:r>
            <a:r>
              <a:rPr lang="hu-HU" sz="1600" dirty="0" smtClean="0">
                <a:latin typeface="Consolas" pitchFamily="49" charset="0"/>
              </a:rPr>
              <a:t>://10.10.10.2:389";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authEnv.put</a:t>
            </a:r>
            <a:r>
              <a:rPr lang="hu-HU" sz="1600" dirty="0" smtClean="0">
                <a:latin typeface="Consolas" pitchFamily="49" charset="0"/>
              </a:rPr>
              <a:t>(</a:t>
            </a:r>
            <a:r>
              <a:rPr lang="hu-HU" sz="1600" dirty="0" err="1" smtClean="0">
                <a:latin typeface="Consolas" pitchFamily="49" charset="0"/>
              </a:rPr>
              <a:t>Context.</a:t>
            </a:r>
            <a:r>
              <a:rPr lang="hu-HU" sz="1600" i="1" dirty="0" err="1" smtClean="0">
                <a:latin typeface="Consolas" pitchFamily="49" charset="0"/>
              </a:rPr>
              <a:t>INITIAL</a:t>
            </a:r>
            <a:r>
              <a:rPr lang="hu-HU" sz="1600" i="1" dirty="0" smtClean="0">
                <a:latin typeface="Consolas" pitchFamily="49" charset="0"/>
              </a:rPr>
              <a:t>_CONTEXT_FACTORY,"</a:t>
            </a:r>
            <a:r>
              <a:rPr lang="hu-HU" sz="1600" i="1" dirty="0" err="1" smtClean="0">
                <a:latin typeface="Consolas" pitchFamily="49" charset="0"/>
              </a:rPr>
              <a:t>com.sun.jndi.ldap.LdapCtxFactory</a:t>
            </a:r>
            <a:r>
              <a:rPr lang="hu-HU" sz="1600" i="1" dirty="0" smtClean="0">
                <a:latin typeface="Consolas" pitchFamily="49" charset="0"/>
              </a:rPr>
              <a:t>");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authEnv.put</a:t>
            </a:r>
            <a:r>
              <a:rPr lang="hu-HU" sz="1600" dirty="0" smtClean="0">
                <a:latin typeface="Consolas" pitchFamily="49" charset="0"/>
              </a:rPr>
              <a:t>(</a:t>
            </a:r>
            <a:r>
              <a:rPr lang="hu-HU" sz="1600" dirty="0" err="1" smtClean="0">
                <a:latin typeface="Consolas" pitchFamily="49" charset="0"/>
              </a:rPr>
              <a:t>Context.</a:t>
            </a:r>
            <a:r>
              <a:rPr lang="hu-HU" sz="1600" i="1" dirty="0" err="1" smtClean="0">
                <a:latin typeface="Consolas" pitchFamily="49" charset="0"/>
              </a:rPr>
              <a:t>SECURITY</a:t>
            </a:r>
            <a:r>
              <a:rPr lang="hu-HU" sz="1600" i="1" dirty="0" smtClean="0">
                <a:latin typeface="Consolas" pitchFamily="49" charset="0"/>
              </a:rPr>
              <a:t>_AUTHENTICATION, "</a:t>
            </a:r>
            <a:r>
              <a:rPr lang="hu-HU" sz="1600" i="1" dirty="0" err="1" smtClean="0">
                <a:latin typeface="Consolas" pitchFamily="49" charset="0"/>
              </a:rPr>
              <a:t>simple</a:t>
            </a:r>
            <a:r>
              <a:rPr lang="hu-HU" sz="1600" i="1" dirty="0" smtClean="0">
                <a:latin typeface="Consolas" pitchFamily="49" charset="0"/>
              </a:rPr>
              <a:t>");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authEnv.put</a:t>
            </a:r>
            <a:r>
              <a:rPr lang="hu-HU" sz="1600" dirty="0" smtClean="0">
                <a:latin typeface="Consolas" pitchFamily="49" charset="0"/>
              </a:rPr>
              <a:t>(</a:t>
            </a:r>
            <a:r>
              <a:rPr lang="hu-HU" sz="1600" dirty="0" err="1" smtClean="0">
                <a:latin typeface="Consolas" pitchFamily="49" charset="0"/>
              </a:rPr>
              <a:t>Context.</a:t>
            </a:r>
            <a:r>
              <a:rPr lang="hu-HU" sz="1600" i="1" dirty="0" err="1" smtClean="0">
                <a:latin typeface="Consolas" pitchFamily="49" charset="0"/>
              </a:rPr>
              <a:t>PROVIDER</a:t>
            </a:r>
            <a:r>
              <a:rPr lang="hu-HU" sz="1600" i="1" dirty="0" smtClean="0">
                <a:latin typeface="Consolas" pitchFamily="49" charset="0"/>
              </a:rPr>
              <a:t>_URL, </a:t>
            </a:r>
            <a:r>
              <a:rPr lang="hu-HU" sz="1600" i="1" dirty="0" err="1" smtClean="0">
                <a:latin typeface="Consolas" pitchFamily="49" charset="0"/>
              </a:rPr>
              <a:t>ldapURL</a:t>
            </a:r>
            <a:r>
              <a:rPr lang="hu-HU" sz="1600" i="1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authEnv.put</a:t>
            </a:r>
            <a:r>
              <a:rPr lang="hu-HU" sz="1600" dirty="0" smtClean="0">
                <a:latin typeface="Consolas" pitchFamily="49" charset="0"/>
              </a:rPr>
              <a:t>(</a:t>
            </a:r>
            <a:r>
              <a:rPr lang="hu-HU" sz="1600" dirty="0" err="1" smtClean="0">
                <a:latin typeface="Consolas" pitchFamily="49" charset="0"/>
              </a:rPr>
              <a:t>Context.</a:t>
            </a:r>
            <a:r>
              <a:rPr lang="hu-HU" sz="1600" i="1" dirty="0" err="1" smtClean="0">
                <a:latin typeface="Consolas" pitchFamily="49" charset="0"/>
              </a:rPr>
              <a:t>SECURITY</a:t>
            </a:r>
            <a:r>
              <a:rPr lang="hu-HU" sz="1600" i="1" dirty="0" smtClean="0">
                <a:latin typeface="Consolas" pitchFamily="49" charset="0"/>
              </a:rPr>
              <a:t>_PRINCIPAL, </a:t>
            </a:r>
            <a:r>
              <a:rPr lang="hu-HU" sz="1600" i="1" dirty="0" err="1" smtClean="0">
                <a:latin typeface="Consolas" pitchFamily="49" charset="0"/>
              </a:rPr>
              <a:t>user</a:t>
            </a:r>
            <a:r>
              <a:rPr lang="hu-HU" sz="1600" i="1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authEnv.put</a:t>
            </a:r>
            <a:r>
              <a:rPr lang="hu-HU" sz="1600" dirty="0" smtClean="0">
                <a:latin typeface="Consolas" pitchFamily="49" charset="0"/>
              </a:rPr>
              <a:t>(</a:t>
            </a:r>
            <a:r>
              <a:rPr lang="hu-HU" sz="1600" dirty="0" err="1" smtClean="0">
                <a:latin typeface="Consolas" pitchFamily="49" charset="0"/>
              </a:rPr>
              <a:t>Context.</a:t>
            </a:r>
            <a:r>
              <a:rPr lang="hu-HU" sz="1600" i="1" dirty="0" err="1" smtClean="0">
                <a:latin typeface="Consolas" pitchFamily="49" charset="0"/>
              </a:rPr>
              <a:t>SECURITY</a:t>
            </a:r>
            <a:r>
              <a:rPr lang="hu-HU" sz="1600" i="1" dirty="0" smtClean="0">
                <a:latin typeface="Consolas" pitchFamily="49" charset="0"/>
              </a:rPr>
              <a:t>_CREDENTIALS, </a:t>
            </a:r>
            <a:r>
              <a:rPr lang="hu-HU" sz="1600" i="1" dirty="0" err="1" smtClean="0">
                <a:latin typeface="Consolas" pitchFamily="49" charset="0"/>
              </a:rPr>
              <a:t>passWord</a:t>
            </a:r>
            <a:r>
              <a:rPr lang="hu-HU" sz="1600" i="1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</a:t>
            </a:r>
          </a:p>
          <a:p>
            <a:pPr>
              <a:buNone/>
            </a:pPr>
            <a:r>
              <a:rPr lang="hu-HU" sz="1600" b="1" dirty="0" err="1" smtClean="0">
                <a:latin typeface="Consolas" pitchFamily="49" charset="0"/>
              </a:rPr>
              <a:t>try</a:t>
            </a:r>
            <a:r>
              <a:rPr lang="hu-HU" sz="1600" b="1" dirty="0" smtClean="0">
                <a:latin typeface="Consolas" pitchFamily="49" charset="0"/>
              </a:rPr>
              <a:t> {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</a:rPr>
              <a:t>DirContext</a:t>
            </a:r>
            <a:r>
              <a:rPr lang="hu-HU" sz="1600" dirty="0" smtClean="0">
                <a:latin typeface="Consolas" pitchFamily="49" charset="0"/>
              </a:rPr>
              <a:t> </a:t>
            </a:r>
            <a:r>
              <a:rPr lang="hu-HU" sz="1600" u="sng" dirty="0" err="1" smtClean="0">
                <a:latin typeface="Consolas" pitchFamily="49" charset="0"/>
              </a:rPr>
              <a:t>authContext</a:t>
            </a:r>
            <a:r>
              <a:rPr lang="hu-HU" sz="1600" u="sng" dirty="0" smtClean="0">
                <a:latin typeface="Consolas" pitchFamily="49" charset="0"/>
              </a:rPr>
              <a:t> = </a:t>
            </a:r>
            <a:r>
              <a:rPr lang="hu-HU" sz="1600" b="1" u="sng" dirty="0" err="1" smtClean="0">
                <a:latin typeface="Consolas" pitchFamily="49" charset="0"/>
              </a:rPr>
              <a:t>new</a:t>
            </a:r>
            <a:r>
              <a:rPr lang="hu-HU" sz="1600" b="1" u="sng" dirty="0" smtClean="0">
                <a:latin typeface="Consolas" pitchFamily="49" charset="0"/>
              </a:rPr>
              <a:t> </a:t>
            </a:r>
            <a:r>
              <a:rPr lang="hu-HU" sz="1600" b="1" u="sng" dirty="0" err="1" smtClean="0">
                <a:latin typeface="Consolas" pitchFamily="49" charset="0"/>
              </a:rPr>
              <a:t>InitialDirContext</a:t>
            </a:r>
            <a:r>
              <a:rPr lang="hu-HU" sz="1600" b="1" u="sng" dirty="0" smtClean="0">
                <a:latin typeface="Consolas" pitchFamily="49" charset="0"/>
              </a:rPr>
              <a:t>(</a:t>
            </a:r>
            <a:r>
              <a:rPr lang="hu-HU" sz="1600" b="1" u="sng" dirty="0" err="1" smtClean="0">
                <a:latin typeface="Consolas" pitchFamily="49" charset="0"/>
              </a:rPr>
              <a:t>authEnv</a:t>
            </a:r>
            <a:r>
              <a:rPr lang="hu-HU" sz="1600" b="1" u="sng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</a:rPr>
              <a:t>System.</a:t>
            </a:r>
            <a:r>
              <a:rPr lang="hu-HU" sz="1600" i="1" dirty="0" err="1" smtClean="0">
                <a:latin typeface="Consolas" pitchFamily="49" charset="0"/>
              </a:rPr>
              <a:t>out.println</a:t>
            </a:r>
            <a:r>
              <a:rPr lang="hu-HU" sz="1600" i="1" dirty="0" smtClean="0">
                <a:latin typeface="Consolas" pitchFamily="49" charset="0"/>
              </a:rPr>
              <a:t>("</a:t>
            </a:r>
            <a:r>
              <a:rPr lang="hu-HU" sz="1600" i="1" dirty="0" err="1" smtClean="0">
                <a:latin typeface="Consolas" pitchFamily="49" charset="0"/>
              </a:rPr>
              <a:t>Authentication</a:t>
            </a:r>
            <a:r>
              <a:rPr lang="hu-HU" sz="1600" i="1" dirty="0" smtClean="0">
                <a:latin typeface="Consolas" pitchFamily="49" charset="0"/>
              </a:rPr>
              <a:t> </a:t>
            </a:r>
            <a:r>
              <a:rPr lang="hu-HU" sz="1600" i="1" dirty="0" err="1" smtClean="0">
                <a:latin typeface="Consolas" pitchFamily="49" charset="0"/>
              </a:rPr>
              <a:t>Success</a:t>
            </a:r>
            <a:r>
              <a:rPr lang="hu-HU" sz="1600" i="1" dirty="0" smtClean="0">
                <a:latin typeface="Consolas" pitchFamily="49" charset="0"/>
              </a:rPr>
              <a:t>!");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} </a:t>
            </a:r>
            <a:r>
              <a:rPr lang="hu-HU" sz="1600" b="1" dirty="0" err="1" smtClean="0">
                <a:latin typeface="Consolas" pitchFamily="49" charset="0"/>
              </a:rPr>
              <a:t>catch</a:t>
            </a:r>
            <a:r>
              <a:rPr lang="hu-HU" sz="1600" b="1" dirty="0" smtClean="0">
                <a:latin typeface="Consolas" pitchFamily="49" charset="0"/>
              </a:rPr>
              <a:t> (</a:t>
            </a:r>
            <a:r>
              <a:rPr lang="hu-HU" sz="1600" b="1" dirty="0" err="1" smtClean="0">
                <a:latin typeface="Consolas" pitchFamily="49" charset="0"/>
              </a:rPr>
              <a:t>AuthenticationException</a:t>
            </a:r>
            <a:r>
              <a:rPr lang="hu-HU" sz="1600" b="1" dirty="0" smtClean="0">
                <a:latin typeface="Consolas" pitchFamily="49" charset="0"/>
              </a:rPr>
              <a:t> </a:t>
            </a:r>
            <a:r>
              <a:rPr lang="hu-HU" sz="1600" b="1" dirty="0" err="1" smtClean="0">
                <a:latin typeface="Consolas" pitchFamily="49" charset="0"/>
              </a:rPr>
              <a:t>authEx</a:t>
            </a:r>
            <a:r>
              <a:rPr lang="hu-HU" sz="1600" b="1" dirty="0" smtClean="0">
                <a:latin typeface="Consolas" pitchFamily="49" charset="0"/>
              </a:rPr>
              <a:t>) {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</a:rPr>
              <a:t>System.</a:t>
            </a:r>
            <a:r>
              <a:rPr lang="hu-HU" sz="1600" i="1" dirty="0" err="1" smtClean="0">
                <a:latin typeface="Consolas" pitchFamily="49" charset="0"/>
              </a:rPr>
              <a:t>out.println</a:t>
            </a:r>
            <a:r>
              <a:rPr lang="hu-HU" sz="1600" i="1" dirty="0" smtClean="0">
                <a:latin typeface="Consolas" pitchFamily="49" charset="0"/>
              </a:rPr>
              <a:t>("</a:t>
            </a:r>
            <a:r>
              <a:rPr lang="hu-HU" sz="1600" i="1" dirty="0" err="1" smtClean="0">
                <a:latin typeface="Consolas" pitchFamily="49" charset="0"/>
              </a:rPr>
              <a:t>Authentication</a:t>
            </a:r>
            <a:r>
              <a:rPr lang="hu-HU" sz="1600" i="1" dirty="0" smtClean="0">
                <a:latin typeface="Consolas" pitchFamily="49" charset="0"/>
              </a:rPr>
              <a:t> </a:t>
            </a:r>
            <a:r>
              <a:rPr lang="hu-HU" sz="1600" i="1" dirty="0" err="1" smtClean="0">
                <a:latin typeface="Consolas" pitchFamily="49" charset="0"/>
              </a:rPr>
              <a:t>failed</a:t>
            </a:r>
            <a:r>
              <a:rPr lang="hu-HU" sz="1600" i="1" dirty="0" smtClean="0">
                <a:latin typeface="Consolas" pitchFamily="49" charset="0"/>
              </a:rPr>
              <a:t>!");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} </a:t>
            </a:r>
            <a:r>
              <a:rPr lang="hu-HU" sz="1600" b="1" dirty="0" err="1" smtClean="0">
                <a:latin typeface="Consolas" pitchFamily="49" charset="0"/>
              </a:rPr>
              <a:t>catch</a:t>
            </a:r>
            <a:r>
              <a:rPr lang="hu-HU" sz="1600" b="1" dirty="0" smtClean="0">
                <a:latin typeface="Consolas" pitchFamily="49" charset="0"/>
              </a:rPr>
              <a:t> (</a:t>
            </a:r>
            <a:r>
              <a:rPr lang="hu-HU" sz="1600" b="1" dirty="0" err="1" smtClean="0">
                <a:latin typeface="Consolas" pitchFamily="49" charset="0"/>
              </a:rPr>
              <a:t>NamingException</a:t>
            </a:r>
            <a:r>
              <a:rPr lang="hu-HU" sz="1600" b="1" dirty="0" smtClean="0">
                <a:latin typeface="Consolas" pitchFamily="49" charset="0"/>
              </a:rPr>
              <a:t> </a:t>
            </a:r>
            <a:r>
              <a:rPr lang="hu-HU" sz="1600" b="1" dirty="0" err="1" smtClean="0">
                <a:latin typeface="Consolas" pitchFamily="49" charset="0"/>
              </a:rPr>
              <a:t>namEx</a:t>
            </a:r>
            <a:r>
              <a:rPr lang="hu-HU" sz="1600" b="1" dirty="0" smtClean="0">
                <a:latin typeface="Consolas" pitchFamily="49" charset="0"/>
              </a:rPr>
              <a:t>) {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</a:rPr>
              <a:t>System.</a:t>
            </a:r>
            <a:r>
              <a:rPr lang="hu-HU" sz="1600" i="1" dirty="0" err="1" smtClean="0">
                <a:latin typeface="Consolas" pitchFamily="49" charset="0"/>
              </a:rPr>
              <a:t>out.</a:t>
            </a:r>
            <a:r>
              <a:rPr lang="hu-HU" sz="1600" i="1" u="sng" dirty="0" err="1" smtClean="0">
                <a:latin typeface="Consolas" pitchFamily="49" charset="0"/>
              </a:rPr>
              <a:t>println</a:t>
            </a:r>
            <a:r>
              <a:rPr lang="hu-HU" sz="1600" i="1" u="sng" dirty="0" smtClean="0">
                <a:latin typeface="Consolas" pitchFamily="49" charset="0"/>
              </a:rPr>
              <a:t>("</a:t>
            </a:r>
            <a:r>
              <a:rPr lang="hu-HU" sz="1600" i="1" u="sng" dirty="0" err="1" smtClean="0">
                <a:latin typeface="Consolas" pitchFamily="49" charset="0"/>
              </a:rPr>
              <a:t>Something</a:t>
            </a:r>
            <a:r>
              <a:rPr lang="hu-HU" sz="1600" i="1" u="sng" dirty="0" smtClean="0">
                <a:latin typeface="Consolas" pitchFamily="49" charset="0"/>
              </a:rPr>
              <a:t> </a:t>
            </a:r>
            <a:r>
              <a:rPr lang="hu-HU" sz="1600" i="1" u="sng" dirty="0" err="1" smtClean="0">
                <a:latin typeface="Consolas" pitchFamily="49" charset="0"/>
              </a:rPr>
              <a:t>went</a:t>
            </a:r>
            <a:r>
              <a:rPr lang="hu-HU" sz="1600" i="1" u="sng" dirty="0" smtClean="0">
                <a:latin typeface="Consolas" pitchFamily="49" charset="0"/>
              </a:rPr>
              <a:t> </a:t>
            </a:r>
            <a:r>
              <a:rPr lang="hu-HU" sz="1600" i="1" u="sng" dirty="0" err="1" smtClean="0">
                <a:latin typeface="Consolas" pitchFamily="49" charset="0"/>
              </a:rPr>
              <a:t>wrong</a:t>
            </a:r>
            <a:r>
              <a:rPr lang="hu-HU" sz="1600" i="1" u="sng" dirty="0" smtClean="0">
                <a:latin typeface="Consolas" pitchFamily="49" charset="0"/>
              </a:rPr>
              <a:t>!");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</a:rPr>
              <a:t>namEx.printStackTrace</a:t>
            </a:r>
            <a:r>
              <a:rPr lang="hu-HU" sz="16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}</a:t>
            </a:r>
            <a:endParaRPr lang="hu-HU" sz="1600" dirty="0">
              <a:latin typeface="Consolas" pitchFamily="49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/>
              <a:t>LDAP elérése JAVA alkalmazásból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LDAP adatbázis </a:t>
            </a:r>
            <a:r>
              <a:rPr lang="hu-HU" b="1" dirty="0" smtClean="0"/>
              <a:t>parancssorból</a:t>
            </a:r>
            <a:r>
              <a:rPr lang="hu-HU" dirty="0" smtClean="0"/>
              <a:t> történő használata</a:t>
            </a:r>
          </a:p>
          <a:p>
            <a:pPr lvl="1"/>
            <a:r>
              <a:rPr lang="hu-HU" dirty="0" err="1"/>
              <a:t>l</a:t>
            </a:r>
            <a:r>
              <a:rPr lang="hu-HU" dirty="0" err="1" smtClean="0"/>
              <a:t>dapsearch</a:t>
            </a:r>
            <a:endParaRPr lang="hu-HU" dirty="0" smtClean="0"/>
          </a:p>
          <a:p>
            <a:pPr lvl="1"/>
            <a:r>
              <a:rPr lang="hu-HU" dirty="0" err="1" smtClean="0"/>
              <a:t>ldapadd</a:t>
            </a:r>
            <a:endParaRPr lang="hu-HU" dirty="0" smtClean="0"/>
          </a:p>
          <a:p>
            <a:pPr lvl="1"/>
            <a:r>
              <a:rPr lang="hu-HU" dirty="0" err="1"/>
              <a:t>l</a:t>
            </a:r>
            <a:r>
              <a:rPr lang="hu-HU" dirty="0" err="1" smtClean="0"/>
              <a:t>dapmodify</a:t>
            </a:r>
            <a:endParaRPr lang="hu-HU" dirty="0" smtClean="0"/>
          </a:p>
          <a:p>
            <a:r>
              <a:rPr lang="hu-HU" dirty="0" smtClean="0"/>
              <a:t>Jellemző parancssori kapcsolók</a:t>
            </a:r>
          </a:p>
          <a:p>
            <a:pPr lvl="2"/>
            <a:r>
              <a:rPr lang="hu-HU" dirty="0" err="1" smtClean="0"/>
              <a:t>-x</a:t>
            </a:r>
            <a:r>
              <a:rPr lang="hu-HU" dirty="0" smtClean="0"/>
              <a:t> : Egyszerű azonosítás használata</a:t>
            </a:r>
          </a:p>
          <a:p>
            <a:pPr lvl="2"/>
            <a:r>
              <a:rPr lang="hu-HU" dirty="0" err="1" smtClean="0"/>
              <a:t>-b</a:t>
            </a:r>
            <a:r>
              <a:rPr lang="hu-HU" dirty="0" smtClean="0"/>
              <a:t>: Keresés gyökér eleme</a:t>
            </a:r>
          </a:p>
          <a:p>
            <a:pPr lvl="2"/>
            <a:r>
              <a:rPr lang="hu-HU" dirty="0" smtClean="0"/>
              <a:t>-D: Felhasználó </a:t>
            </a:r>
            <a:r>
              <a:rPr lang="hu-HU" dirty="0" err="1" smtClean="0"/>
              <a:t>DN-je</a:t>
            </a:r>
            <a:endParaRPr lang="hu-HU" dirty="0" smtClean="0"/>
          </a:p>
          <a:p>
            <a:pPr lvl="2"/>
            <a:r>
              <a:rPr lang="hu-HU" dirty="0" smtClean="0"/>
              <a:t>-W: jelszó bekérése</a:t>
            </a:r>
          </a:p>
          <a:p>
            <a:pPr lvl="2"/>
            <a:r>
              <a:rPr lang="hu-HU" dirty="0" smtClean="0"/>
              <a:t>-H: LDAP szerver </a:t>
            </a:r>
            <a:r>
              <a:rPr lang="hu-HU" dirty="0" err="1" smtClean="0"/>
              <a:t>URI-je</a:t>
            </a:r>
            <a:endParaRPr lang="hu-HU" dirty="0" smtClean="0"/>
          </a:p>
          <a:p>
            <a:pPr lvl="2"/>
            <a:r>
              <a:rPr lang="hu-HU" dirty="0" smtClean="0"/>
              <a:t>'(</a:t>
            </a:r>
            <a:r>
              <a:rPr lang="hu-HU" dirty="0" err="1" smtClean="0"/>
              <a:t>ObjectClass</a:t>
            </a:r>
            <a:r>
              <a:rPr lang="hu-HU" dirty="0" smtClean="0"/>
              <a:t>=</a:t>
            </a:r>
            <a:r>
              <a:rPr lang="hu-HU" dirty="0" err="1" smtClean="0"/>
              <a:t>posixAccount</a:t>
            </a:r>
            <a:r>
              <a:rPr lang="hu-HU" dirty="0"/>
              <a:t>) ': </a:t>
            </a:r>
            <a:r>
              <a:rPr lang="hu-HU" dirty="0" smtClean="0"/>
              <a:t>keresési kritérium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/>
              <a:t>Hozzáférés LDAP </a:t>
            </a:r>
            <a:r>
              <a:rPr lang="hu-HU" dirty="0" smtClean="0"/>
              <a:t>adatbázishoz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építsünk </a:t>
            </a:r>
            <a:r>
              <a:rPr lang="hu-HU" dirty="0" err="1" smtClean="0"/>
              <a:t>LDAP-ot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Objektum struktúra ránk van bízva, de ne toljunk ki magunkkal!</a:t>
            </a:r>
          </a:p>
          <a:p>
            <a:pPr lvl="1"/>
            <a:r>
              <a:rPr lang="hu-HU" dirty="0" smtClean="0"/>
              <a:t>Mindenkinek lehet gyereke, de célszerű csak </a:t>
            </a:r>
            <a:r>
              <a:rPr lang="hu-HU" sz="2600" dirty="0" err="1" smtClean="0">
                <a:latin typeface="Lucida Console" pitchFamily="49" charset="0"/>
                <a:cs typeface="Lucida Sans Unicode" pitchFamily="34" charset="0"/>
              </a:rPr>
              <a:t>DomainComponent</a:t>
            </a:r>
            <a:r>
              <a:rPr lang="hu-HU" dirty="0" smtClean="0"/>
              <a:t> vagy </a:t>
            </a:r>
            <a:r>
              <a:rPr lang="hu-HU" sz="2600" dirty="0" err="1" smtClean="0">
                <a:latin typeface="Lucida Console" pitchFamily="49" charset="0"/>
              </a:rPr>
              <a:t>OrganizationalUnit</a:t>
            </a:r>
            <a:r>
              <a:rPr lang="hu-HU" dirty="0" err="1" smtClean="0"/>
              <a:t>okat</a:t>
            </a:r>
            <a:r>
              <a:rPr lang="hu-HU" dirty="0" smtClean="0"/>
              <a:t> használni </a:t>
            </a:r>
            <a:r>
              <a:rPr lang="hu-HU" dirty="0" err="1" smtClean="0"/>
              <a:t>tartalmazóelemként</a:t>
            </a: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sz="2600" dirty="0" err="1" smtClean="0">
                <a:latin typeface="Lucida Console" pitchFamily="49" charset="0"/>
              </a:rPr>
              <a:t>DomainComponent</a:t>
            </a:r>
            <a:r>
              <a:rPr lang="hu-HU" dirty="0" err="1" smtClean="0"/>
              <a:t>ek</a:t>
            </a:r>
            <a:r>
              <a:rPr lang="hu-HU" dirty="0" smtClean="0"/>
              <a:t> célszerű, ha követik a DNS névhierarchiát, de ez nem kötelező</a:t>
            </a:r>
          </a:p>
          <a:p>
            <a:pPr lvl="1"/>
            <a:r>
              <a:rPr lang="hu-HU" dirty="0" smtClean="0"/>
              <a:t>Csoportosítsunk típusok szerint (pl. </a:t>
            </a:r>
            <a:r>
              <a:rPr lang="hu-HU" sz="2600" dirty="0" smtClean="0">
                <a:latin typeface="Lucida Console" pitchFamily="49" charset="0"/>
              </a:rPr>
              <a:t>Group</a:t>
            </a:r>
            <a:r>
              <a:rPr lang="hu-HU" dirty="0" smtClean="0"/>
              <a:t>-ok és </a:t>
            </a:r>
            <a:r>
              <a:rPr lang="hu-HU" sz="2600" dirty="0" err="1" smtClean="0">
                <a:latin typeface="Lucida Console" pitchFamily="49" charset="0"/>
              </a:rPr>
              <a:t>Personok</a:t>
            </a:r>
            <a:r>
              <a:rPr lang="hu-HU" sz="2600" dirty="0" smtClean="0">
                <a:latin typeface="Lucida Console" pitchFamily="49" charset="0"/>
              </a:rPr>
              <a:t> </a:t>
            </a:r>
            <a:r>
              <a:rPr lang="hu-HU" dirty="0" smtClean="0"/>
              <a:t>külön részfába), illetve szervezeti egységek szerint is</a:t>
            </a:r>
          </a:p>
          <a:p>
            <a:pPr lvl="1"/>
            <a:r>
              <a:rPr lang="hu-HU" dirty="0" smtClean="0"/>
              <a:t>A tartalmazás rendtartási célt szolgál, ne hordozzon funkcionális jelentést</a:t>
            </a:r>
          </a:p>
          <a:p>
            <a:pPr lvl="1"/>
            <a:r>
              <a:rPr lang="hu-HU" dirty="0" smtClean="0"/>
              <a:t>Funkcionális csoportosításra </a:t>
            </a:r>
            <a:r>
              <a:rPr lang="hu-HU" dirty="0" err="1" smtClean="0">
                <a:latin typeface="Lucida Console" pitchFamily="49" charset="0"/>
              </a:rPr>
              <a:t>Role</a:t>
            </a:r>
            <a:r>
              <a:rPr lang="hu-HU" dirty="0" smtClean="0"/>
              <a:t> vagy </a:t>
            </a:r>
            <a:r>
              <a:rPr lang="hu-HU" dirty="0" err="1" smtClean="0">
                <a:latin typeface="Lucida Console" pitchFamily="49" charset="0"/>
              </a:rPr>
              <a:t>GroupOfNames</a:t>
            </a:r>
            <a:endParaRPr lang="hu-HU" dirty="0" smtClean="0"/>
          </a:p>
          <a:p>
            <a:pPr lvl="1"/>
            <a:r>
              <a:rPr lang="hu-HU" dirty="0" smtClean="0"/>
              <a:t>Néha sajnos a kliensek megkötik, hogy milyen osztályt használhatunk, ilyenkor jó a többszörös típusozás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vs. RDBMS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Miért LDAP, miért nem relációs adatbázis?</a:t>
            </a:r>
          </a:p>
          <a:p>
            <a:pPr lvl="1"/>
            <a:r>
              <a:rPr lang="hu-HU" dirty="0" smtClean="0"/>
              <a:t>Mindegyiknek van előnye és hátránya</a:t>
            </a:r>
          </a:p>
          <a:p>
            <a:pPr lvl="1"/>
            <a:r>
              <a:rPr lang="hu-HU" dirty="0" smtClean="0"/>
              <a:t>LDAP</a:t>
            </a:r>
          </a:p>
          <a:p>
            <a:pPr marL="914400" lvl="2" indent="0">
              <a:buNone/>
            </a:pPr>
            <a:r>
              <a:rPr lang="hu-HU" dirty="0" smtClean="0"/>
              <a:t>+ Hatékony keresés (hierarchikus is)</a:t>
            </a:r>
          </a:p>
          <a:p>
            <a:pPr marL="914400" lvl="2" indent="0">
              <a:buNone/>
            </a:pPr>
            <a:r>
              <a:rPr lang="hu-HU" dirty="0" smtClean="0"/>
              <a:t>+ Széles támogatottság</a:t>
            </a:r>
          </a:p>
          <a:p>
            <a:pPr marL="914400" lvl="2" indent="0">
              <a:buNone/>
            </a:pPr>
            <a:r>
              <a:rPr lang="hu-HU" dirty="0"/>
              <a:t>+ Többszörös tipizálás</a:t>
            </a:r>
          </a:p>
          <a:p>
            <a:pPr marL="914400" lvl="2" indent="0">
              <a:buNone/>
            </a:pPr>
            <a:r>
              <a:rPr lang="hu-HU" dirty="0" smtClean="0"/>
              <a:t>- Lassú módosítás</a:t>
            </a:r>
          </a:p>
          <a:p>
            <a:pPr lvl="1"/>
            <a:r>
              <a:rPr lang="hu-HU" dirty="0" smtClean="0"/>
              <a:t>RDBMS</a:t>
            </a:r>
          </a:p>
          <a:p>
            <a:pPr marL="914400" lvl="2" indent="0">
              <a:buNone/>
            </a:pPr>
            <a:r>
              <a:rPr lang="hu-HU" dirty="0"/>
              <a:t>+</a:t>
            </a:r>
            <a:r>
              <a:rPr lang="hu-HU" dirty="0" smtClean="0"/>
              <a:t> Hatékony keresés</a:t>
            </a:r>
          </a:p>
          <a:p>
            <a:pPr marL="914400" lvl="2" indent="0">
              <a:buNone/>
            </a:pPr>
            <a:r>
              <a:rPr lang="hu-HU" dirty="0" smtClean="0"/>
              <a:t>+ Hatékony módosítás</a:t>
            </a:r>
          </a:p>
          <a:p>
            <a:pPr marL="914400" lvl="2" indent="0">
              <a:buNone/>
            </a:pPr>
            <a:r>
              <a:rPr lang="hu-HU" dirty="0" smtClean="0"/>
              <a:t>- Merev adatmodell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Mire figyeljünk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Akkor hatékony, ha</a:t>
            </a:r>
          </a:p>
          <a:p>
            <a:pPr lvl="1"/>
            <a:r>
              <a:rPr lang="hu-HU" dirty="0" smtClean="0"/>
              <a:t>sok a keresés jellegű művelet</a:t>
            </a:r>
          </a:p>
          <a:p>
            <a:pPr lvl="1"/>
            <a:r>
              <a:rPr lang="hu-HU" dirty="0" smtClean="0"/>
              <a:t>atomi műveleteket használunk</a:t>
            </a:r>
          </a:p>
          <a:p>
            <a:r>
              <a:rPr lang="hu-HU" dirty="0" smtClean="0"/>
              <a:t>Veszélyes, ha</a:t>
            </a:r>
          </a:p>
          <a:p>
            <a:pPr lvl="1"/>
            <a:r>
              <a:rPr lang="hu-HU" dirty="0" smtClean="0"/>
              <a:t>felhasználókat csak ebben tároljuk</a:t>
            </a:r>
          </a:p>
          <a:p>
            <a:pPr lvl="2"/>
            <a:r>
              <a:rPr lang="hu-HU" dirty="0" smtClean="0"/>
              <a:t>Ki indítja el az </a:t>
            </a:r>
            <a:r>
              <a:rPr lang="hu-HU" dirty="0" err="1" smtClean="0"/>
              <a:t>LDAP-ot</a:t>
            </a:r>
            <a:r>
              <a:rPr lang="hu-HU" dirty="0" smtClean="0"/>
              <a:t>? („róka fogta csuka” esete)</a:t>
            </a:r>
          </a:p>
          <a:p>
            <a:pPr lvl="1"/>
            <a:r>
              <a:rPr lang="hu-HU" dirty="0" smtClean="0"/>
              <a:t>rendszerfelhasználókat belepakoljuk</a:t>
            </a:r>
          </a:p>
          <a:p>
            <a:pPr lvl="2"/>
            <a:r>
              <a:rPr lang="hu-HU" dirty="0" smtClean="0"/>
              <a:t>Csomagkezelő törli a felhasználót, holott másik </a:t>
            </a:r>
            <a:r>
              <a:rPr lang="hu-HU" dirty="0" err="1" smtClean="0"/>
              <a:t>hoszton</a:t>
            </a:r>
            <a:r>
              <a:rPr lang="hu-HU" dirty="0" smtClean="0"/>
              <a:t> még kellhet</a:t>
            </a:r>
          </a:p>
          <a:p>
            <a:pPr lvl="2"/>
            <a:r>
              <a:rPr lang="hu-HU" dirty="0" smtClean="0"/>
              <a:t>Létrejöhet olyan felhasználó ami adott </a:t>
            </a:r>
            <a:r>
              <a:rPr lang="hu-HU" dirty="0" err="1" smtClean="0"/>
              <a:t>hoszton</a:t>
            </a:r>
            <a:r>
              <a:rPr lang="hu-HU" dirty="0" smtClean="0"/>
              <a:t> nem kell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smtClean="0"/>
              <a:t>Hozzáférés vezérlés</a:t>
            </a:r>
            <a:endParaRPr lang="hu-HU" noProof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800" noProof="0" dirty="0"/>
              <a:t>Nem jó, ha akárki módosíthatja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800" noProof="0" dirty="0" smtClean="0"/>
              <a:t>Az </a:t>
            </a:r>
            <a:r>
              <a:rPr lang="hu-HU" sz="2800" noProof="0" dirty="0" err="1"/>
              <a:t>LDAP-ban</a:t>
            </a:r>
            <a:r>
              <a:rPr lang="hu-HU" sz="2800" noProof="0" dirty="0"/>
              <a:t> tárolunk jelszavakat is </a:t>
            </a:r>
            <a:r>
              <a:rPr lang="hu-HU" sz="2800" noProof="0" dirty="0">
                <a:latin typeface="DejaVu Sans" pitchFamily="32" charset="0"/>
                <a:ea typeface="DejaVu Sans" pitchFamily="32" charset="0"/>
                <a:cs typeface="DejaVu Sans" pitchFamily="32" charset="0"/>
              </a:rPr>
              <a:t>→</a:t>
            </a:r>
            <a:r>
              <a:rPr lang="hu-HU" sz="2800" noProof="0" dirty="0"/>
              <a:t> </a:t>
            </a:r>
            <a:r>
              <a:rPr lang="hu-HU" sz="2400" noProof="0" dirty="0"/>
              <a:t/>
            </a:r>
            <a:br>
              <a:rPr lang="hu-HU" sz="2400" noProof="0" dirty="0"/>
            </a:br>
            <a:r>
              <a:rPr lang="hu-HU" sz="2800" noProof="0" dirty="0"/>
              <a:t>nem jó, ha bárki bármit olvashat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noProof="0" dirty="0"/>
              <a:t>Jelszó lehet </a:t>
            </a:r>
            <a:r>
              <a:rPr lang="hu-HU" sz="2400" noProof="0" dirty="0" err="1"/>
              <a:t>cleartext</a:t>
            </a:r>
            <a:r>
              <a:rPr lang="hu-HU" sz="2400" noProof="0" dirty="0"/>
              <a:t>, vagy MD5, SHA1 </a:t>
            </a:r>
            <a:r>
              <a:rPr lang="hu-HU" sz="2400" noProof="0" dirty="0" err="1"/>
              <a:t>hash</a:t>
            </a:r>
            <a:r>
              <a:rPr lang="hu-HU" sz="2400" noProof="0" dirty="0"/>
              <a:t> is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noProof="0" dirty="0"/>
              <a:t>Nem lehetetlen visszafejteni a </a:t>
            </a:r>
            <a:r>
              <a:rPr lang="hu-HU" sz="2400" noProof="0" dirty="0" err="1"/>
              <a:t>hash-et</a:t>
            </a:r>
            <a:r>
              <a:rPr lang="hu-HU" sz="2400" noProof="0" dirty="0"/>
              <a:t> </a:t>
            </a:r>
            <a:r>
              <a:rPr lang="hu-HU" sz="2400" noProof="0" dirty="0" smtClean="0"/>
              <a:t>sem…</a:t>
            </a:r>
            <a:endParaRPr lang="hu-HU" sz="2400" noProof="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800" noProof="0" dirty="0" smtClean="0"/>
              <a:t>Hozzáférés </a:t>
            </a:r>
            <a:r>
              <a:rPr lang="hu-HU" sz="2800" noProof="0" dirty="0"/>
              <a:t>szabályozható: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noProof="0" dirty="0"/>
              <a:t>Objektum vagy részfa szinten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noProof="0" dirty="0"/>
              <a:t>Séma szinten (osztály típus, vagy attribútumra szűrés)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800" noProof="0" dirty="0" smtClean="0"/>
              <a:t>Az </a:t>
            </a:r>
            <a:r>
              <a:rPr lang="hu-HU" sz="2800" noProof="0" dirty="0"/>
              <a:t>LDAP felhasználói is az </a:t>
            </a:r>
            <a:r>
              <a:rPr lang="hu-HU" sz="2800" noProof="0" dirty="0" err="1"/>
              <a:t>LDAP-ban</a:t>
            </a:r>
            <a:r>
              <a:rPr lang="hu-HU" sz="2800" noProof="0" dirty="0"/>
              <a:t> tárolódnak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Megoldások a káoszra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Elburjánzó felhasználói fiókok </a:t>
            </a:r>
            <a:br>
              <a:rPr lang="hu-HU" dirty="0" smtClean="0"/>
            </a:br>
            <a:r>
              <a:rPr lang="hu-HU" dirty="0" smtClean="0"/>
              <a:t>→ felhasználói életciklus kezelésére eljárásrend</a:t>
            </a:r>
          </a:p>
          <a:p>
            <a:endParaRPr lang="hu-HU" dirty="0" smtClean="0"/>
          </a:p>
          <a:p>
            <a:r>
              <a:rPr lang="hu-HU" dirty="0" smtClean="0"/>
              <a:t>Sok rendszer igényel hitelesítést</a:t>
            </a:r>
            <a:br>
              <a:rPr lang="hu-HU" dirty="0" smtClean="0"/>
            </a:br>
            <a:r>
              <a:rPr lang="hu-HU" dirty="0" smtClean="0"/>
              <a:t>→ </a:t>
            </a:r>
            <a:r>
              <a:rPr lang="hu-HU" b="1" dirty="0" smtClean="0"/>
              <a:t>központosított felhasználói adattár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Címtár (</a:t>
            </a:r>
            <a:r>
              <a:rPr lang="hu-HU" dirty="0" err="1" smtClean="0"/>
              <a:t>directory</a:t>
            </a:r>
            <a:r>
              <a:rPr lang="hu-HU" dirty="0" smtClean="0"/>
              <a:t>) 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15900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Definíció: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nyilvános adattár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„intelligens” címjegyzék (</a:t>
            </a:r>
            <a:r>
              <a:rPr lang="hu-HU" dirty="0" err="1" smtClean="0"/>
              <a:t>phone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)</a:t>
            </a:r>
          </a:p>
          <a:p>
            <a:pPr indent="-215900">
              <a:lnSpc>
                <a:spcPct val="15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Tárolt adatok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felhasználó adatai (e-mail címek, különböző fajta nevek, azonosítók, ...)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számítógépek adatai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biztonsági információk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bármi egyéb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Címtár szolgáltatás hitelesítésre</a:t>
            </a:r>
            <a:endParaRPr lang="hu-HU" dirty="0"/>
          </a:p>
        </p:txBody>
      </p:sp>
      <p:sp>
        <p:nvSpPr>
          <p:cNvPr id="4" name="Átellenes sarkain kerekített téglalap 3"/>
          <p:cNvSpPr/>
          <p:nvPr/>
        </p:nvSpPr>
        <p:spPr>
          <a:xfrm>
            <a:off x="7000892" y="3071810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Címtár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28596" y="1071546"/>
            <a:ext cx="584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Hogy fogja ez megoldani a hitelesítést?</a:t>
            </a:r>
            <a:endParaRPr lang="hu-HU" sz="2800" dirty="0"/>
          </a:p>
        </p:txBody>
      </p:sp>
      <p:sp>
        <p:nvSpPr>
          <p:cNvPr id="6" name="Átellenes sarkain kerekített téglalap 5"/>
          <p:cNvSpPr/>
          <p:nvPr/>
        </p:nvSpPr>
        <p:spPr>
          <a:xfrm>
            <a:off x="4357686" y="4000504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Web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7" name="Átellenes sarkain kerekített téglalap 6"/>
          <p:cNvSpPr/>
          <p:nvPr/>
        </p:nvSpPr>
        <p:spPr>
          <a:xfrm>
            <a:off x="4357686" y="3071810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VPN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8" name="Átellenes sarkain kerekített téglalap 7"/>
          <p:cNvSpPr/>
          <p:nvPr/>
        </p:nvSpPr>
        <p:spPr>
          <a:xfrm>
            <a:off x="4357686" y="2143116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SSH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9" name="Sávnyíl 8"/>
          <p:cNvSpPr/>
          <p:nvPr/>
        </p:nvSpPr>
        <p:spPr>
          <a:xfrm>
            <a:off x="6858016" y="3286124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1" name="Egyenes összekötő nyíllal 10"/>
          <p:cNvCxnSpPr>
            <a:stCxn id="8" idx="0"/>
            <a:endCxn id="9" idx="1"/>
          </p:cNvCxnSpPr>
          <p:nvPr/>
        </p:nvCxnSpPr>
        <p:spPr>
          <a:xfrm>
            <a:off x="5572132" y="2500306"/>
            <a:ext cx="1428760" cy="964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>
            <a:stCxn id="7" idx="0"/>
            <a:endCxn id="9" idx="1"/>
          </p:cNvCxnSpPr>
          <p:nvPr/>
        </p:nvCxnSpPr>
        <p:spPr>
          <a:xfrm>
            <a:off x="5572132" y="3429000"/>
            <a:ext cx="1428760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stCxn id="6" idx="0"/>
            <a:endCxn id="9" idx="1"/>
          </p:cNvCxnSpPr>
          <p:nvPr/>
        </p:nvCxnSpPr>
        <p:spPr>
          <a:xfrm flipV="1">
            <a:off x="5572132" y="3464719"/>
            <a:ext cx="1428760" cy="892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Sávnyíl 15"/>
          <p:cNvSpPr/>
          <p:nvPr/>
        </p:nvSpPr>
        <p:spPr>
          <a:xfrm>
            <a:off x="4214810" y="2357430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7" name="Sávnyíl 16"/>
          <p:cNvSpPr/>
          <p:nvPr/>
        </p:nvSpPr>
        <p:spPr>
          <a:xfrm>
            <a:off x="4214810" y="3286124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8" name="Sávnyíl 17"/>
          <p:cNvSpPr/>
          <p:nvPr/>
        </p:nvSpPr>
        <p:spPr>
          <a:xfrm>
            <a:off x="4214810" y="4214818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6072198" y="1785926"/>
            <a:ext cx="251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Címtár szolgáltatás</a:t>
            </a:r>
            <a:endParaRPr lang="hu-HU" sz="2400" dirty="0"/>
          </a:p>
        </p:txBody>
      </p:sp>
      <p:pic>
        <p:nvPicPr>
          <p:cNvPr id="20" name="Picture 4" descr="C:\Documents and Settings\xmi\Local Settings\Temporary Internet Files\Content.IE5\W1U3W5UZ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60" y="2817657"/>
            <a:ext cx="1285884" cy="1285884"/>
          </a:xfrm>
          <a:prstGeom prst="rect">
            <a:avLst/>
          </a:prstGeom>
          <a:noFill/>
        </p:spPr>
      </p:pic>
      <p:cxnSp>
        <p:nvCxnSpPr>
          <p:cNvPr id="22" name="Alak 21"/>
          <p:cNvCxnSpPr>
            <a:stCxn id="20" idx="0"/>
            <a:endCxn id="16" idx="1"/>
          </p:cNvCxnSpPr>
          <p:nvPr/>
        </p:nvCxnSpPr>
        <p:spPr>
          <a:xfrm rot="5400000" flipH="1" flipV="1">
            <a:off x="2690978" y="1150949"/>
            <a:ext cx="281632" cy="305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zögletes összekötő 23"/>
          <p:cNvCxnSpPr>
            <a:stCxn id="20" idx="3"/>
            <a:endCxn id="17" idx="1"/>
          </p:cNvCxnSpPr>
          <p:nvPr/>
        </p:nvCxnSpPr>
        <p:spPr>
          <a:xfrm>
            <a:off x="1948844" y="3460599"/>
            <a:ext cx="2408842" cy="41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Alak 25"/>
          <p:cNvCxnSpPr>
            <a:stCxn id="20" idx="2"/>
            <a:endCxn id="18" idx="1"/>
          </p:cNvCxnSpPr>
          <p:nvPr/>
        </p:nvCxnSpPr>
        <p:spPr>
          <a:xfrm rot="16200000" flipH="1">
            <a:off x="2686858" y="2722585"/>
            <a:ext cx="289872" cy="305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Szövegdoboz 33"/>
          <p:cNvSpPr txBox="1"/>
          <p:nvPr/>
        </p:nvSpPr>
        <p:spPr>
          <a:xfrm>
            <a:off x="1285852" y="4857760"/>
            <a:ext cx="69039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dirty="0" smtClean="0"/>
              <a:t>Beléptetés </a:t>
            </a:r>
            <a:r>
              <a:rPr lang="hu-HU" sz="2800" i="1" dirty="0" smtClean="0"/>
              <a:t>minden esetben </a:t>
            </a:r>
            <a:r>
              <a:rPr lang="hu-HU" sz="2800" dirty="0" smtClean="0"/>
              <a:t>a címtárban tárolt </a:t>
            </a:r>
            <a:br>
              <a:rPr lang="hu-HU" sz="2800" dirty="0" smtClean="0"/>
            </a:br>
            <a:r>
              <a:rPr lang="hu-HU" sz="2800" dirty="0" smtClean="0"/>
              <a:t>felhasználói adatok lekérdezésével történik.</a:t>
            </a:r>
            <a:endParaRPr lang="hu-HU" sz="2800" dirty="0"/>
          </a:p>
        </p:txBody>
      </p:sp>
      <p:sp>
        <p:nvSpPr>
          <p:cNvPr id="35" name="Henger 34"/>
          <p:cNvSpPr/>
          <p:nvPr/>
        </p:nvSpPr>
        <p:spPr>
          <a:xfrm>
            <a:off x="7786710" y="3714752"/>
            <a:ext cx="571504" cy="71438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 néz ki egy címtár?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15900">
              <a:lnSpc>
                <a:spcPct val="15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Speciális adatbázis struktúra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szigorúan hierarchikus (általában objektum-orientált)</a:t>
            </a:r>
          </a:p>
          <a:p>
            <a:pPr indent="-215900">
              <a:lnSpc>
                <a:spcPct val="15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Domináns műveletek: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keresés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olvasás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batch jellegű hozzáadás / módosítás</a:t>
            </a:r>
          </a:p>
          <a:p>
            <a:endParaRPr lang="hu-HU" dirty="0"/>
          </a:p>
        </p:txBody>
      </p:sp>
      <p:grpSp>
        <p:nvGrpSpPr>
          <p:cNvPr id="7" name="Csoportba foglalás 6"/>
          <p:cNvGrpSpPr/>
          <p:nvPr/>
        </p:nvGrpSpPr>
        <p:grpSpPr>
          <a:xfrm>
            <a:off x="6444208" y="2302309"/>
            <a:ext cx="2428892" cy="3714776"/>
            <a:chOff x="4286248" y="1428736"/>
            <a:chExt cx="2428892" cy="3714776"/>
          </a:xfrm>
        </p:grpSpPr>
        <p:sp>
          <p:nvSpPr>
            <p:cNvPr id="5" name="Téglalap 4"/>
            <p:cNvSpPr/>
            <p:nvPr/>
          </p:nvSpPr>
          <p:spPr>
            <a:xfrm>
              <a:off x="4286248" y="1428736"/>
              <a:ext cx="2428892" cy="571504"/>
            </a:xfrm>
            <a:prstGeom prst="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err="1" smtClean="0">
                  <a:solidFill>
                    <a:schemeClr val="bg1"/>
                  </a:solidFill>
                </a:rPr>
                <a:t>User</a:t>
              </a:r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>
            <a:xfrm>
              <a:off x="4286248" y="2000240"/>
              <a:ext cx="2428892" cy="3143272"/>
            </a:xfrm>
            <a:prstGeom prst="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hu-HU" sz="2400" dirty="0" smtClean="0">
                  <a:solidFill>
                    <a:schemeClr val="bg1"/>
                  </a:solidFill>
                </a:rPr>
                <a:t>+ ID</a:t>
              </a:r>
            </a:p>
            <a:p>
              <a:r>
                <a:rPr lang="hu-HU" sz="2400" dirty="0" smtClean="0">
                  <a:solidFill>
                    <a:schemeClr val="bg1"/>
                  </a:solidFill>
                </a:rPr>
                <a:t>+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Name</a:t>
              </a:r>
              <a:endParaRPr lang="hu-HU" sz="2400" dirty="0" smtClean="0">
                <a:solidFill>
                  <a:schemeClr val="bg1"/>
                </a:solidFill>
              </a:endParaRPr>
            </a:p>
            <a:p>
              <a:r>
                <a:rPr lang="hu-HU" sz="2400" dirty="0" smtClean="0">
                  <a:solidFill>
                    <a:schemeClr val="bg1"/>
                  </a:solidFill>
                </a:rPr>
                <a:t>+ Real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Name</a:t>
              </a:r>
              <a:endParaRPr lang="hu-HU" sz="2400" dirty="0" smtClean="0">
                <a:solidFill>
                  <a:schemeClr val="bg1"/>
                </a:solidFill>
              </a:endParaRPr>
            </a:p>
            <a:p>
              <a:r>
                <a:rPr lang="hu-HU" sz="2400" dirty="0" smtClean="0">
                  <a:solidFill>
                    <a:schemeClr val="bg1"/>
                  </a:solidFill>
                </a:rPr>
                <a:t>+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Personal</a:t>
              </a:r>
              <a:r>
                <a:rPr lang="hu-HU" sz="2400" dirty="0" smtClean="0">
                  <a:solidFill>
                    <a:schemeClr val="bg1"/>
                  </a:solidFill>
                </a:rPr>
                <a:t>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data</a:t>
              </a:r>
              <a:r>
                <a:rPr lang="hu-HU" sz="2400" dirty="0" smtClean="0">
                  <a:solidFill>
                    <a:schemeClr val="bg1"/>
                  </a:solidFill>
                </a:rPr>
                <a:t>…</a:t>
              </a:r>
            </a:p>
            <a:p>
              <a:r>
                <a:rPr lang="hu-HU" sz="2400" dirty="0" smtClean="0">
                  <a:solidFill>
                    <a:schemeClr val="bg1"/>
                  </a:solidFill>
                </a:rPr>
                <a:t>+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Shared</a:t>
              </a:r>
              <a:r>
                <a:rPr lang="hu-HU" sz="2400" dirty="0" smtClean="0">
                  <a:solidFill>
                    <a:schemeClr val="bg1"/>
                  </a:solidFill>
                </a:rPr>
                <a:t>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Secret</a:t>
              </a:r>
              <a:r>
                <a:rPr lang="hu-HU" sz="2400" dirty="0" smtClean="0">
                  <a:solidFill>
                    <a:schemeClr val="bg1"/>
                  </a:solidFill>
                </a:rPr>
                <a:t> (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Password</a:t>
              </a:r>
              <a:r>
                <a:rPr lang="hu-HU" sz="2400" dirty="0" smtClean="0">
                  <a:solidFill>
                    <a:schemeClr val="bg1"/>
                  </a:solidFill>
                </a:rPr>
                <a:t>, etc.)</a:t>
              </a:r>
            </a:p>
            <a:p>
              <a:r>
                <a:rPr lang="hu-HU" sz="2400" dirty="0" smtClean="0">
                  <a:solidFill>
                    <a:schemeClr val="bg1"/>
                  </a:solidFill>
                </a:rPr>
                <a:t>+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Private</a:t>
              </a:r>
              <a:r>
                <a:rPr lang="hu-HU" sz="2400" dirty="0" smtClean="0">
                  <a:solidFill>
                    <a:schemeClr val="bg1"/>
                  </a:solidFill>
                </a:rPr>
                <a:t>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Datastore</a:t>
              </a:r>
              <a:r>
                <a:rPr lang="hu-HU" sz="2400" dirty="0" smtClean="0">
                  <a:solidFill>
                    <a:schemeClr val="bg1"/>
                  </a:solidFill>
                </a:rPr>
                <a:t>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path</a:t>
              </a:r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Címtárak fejlődéstörténete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15900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DNS (Domain </a:t>
            </a:r>
            <a:r>
              <a:rPr lang="hu-HU" dirty="0" err="1" smtClean="0"/>
              <a:t>Name</a:t>
            </a:r>
            <a:r>
              <a:rPr lang="hu-HU" dirty="0" smtClean="0"/>
              <a:t> Service)</a:t>
            </a:r>
          </a:p>
          <a:p>
            <a:pPr indent="-215900">
              <a:lnSpc>
                <a:spcPct val="15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NIS (Network </a:t>
            </a:r>
            <a:r>
              <a:rPr lang="hu-HU" dirty="0" err="1" smtClean="0"/>
              <a:t>Information</a:t>
            </a:r>
            <a:r>
              <a:rPr lang="hu-HU" dirty="0" smtClean="0"/>
              <a:t> System)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volt Sun </a:t>
            </a:r>
            <a:r>
              <a:rPr lang="hu-HU" dirty="0" err="1" smtClean="0"/>
              <a:t>Yellow</a:t>
            </a:r>
            <a:r>
              <a:rPr lang="hu-HU" dirty="0" smtClean="0"/>
              <a:t> </a:t>
            </a:r>
            <a:r>
              <a:rPr lang="hu-HU" dirty="0" err="1" smtClean="0"/>
              <a:t>Pages</a:t>
            </a:r>
            <a:r>
              <a:rPr lang="hu-HU" dirty="0" smtClean="0"/>
              <a:t> (</a:t>
            </a:r>
            <a:r>
              <a:rPr lang="hu-HU" dirty="0" err="1" smtClean="0"/>
              <a:t>Sun</a:t>
            </a:r>
            <a:r>
              <a:rPr lang="hu-HU" dirty="0" smtClean="0"/>
              <a:t> Microsystems, 1988, </a:t>
            </a:r>
            <a:r>
              <a:rPr lang="hu-HU" dirty="0" err="1" smtClean="0"/>
              <a:t>SunOS</a:t>
            </a:r>
            <a:r>
              <a:rPr lang="hu-HU" dirty="0" smtClean="0"/>
              <a:t> 4.0)</a:t>
            </a:r>
          </a:p>
          <a:p>
            <a:pPr marL="712788" lvl="1">
              <a:lnSpc>
                <a:spcPct val="100000"/>
              </a:lnSpc>
              <a:buFont typeface="Webdings" pitchFamily="16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dirty="0" smtClean="0"/>
          </a:p>
          <a:p>
            <a:pPr indent="-215900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A korszerűbbek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X.500 / LDAP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8543</TotalTime>
  <Words>1816</Words>
  <Application>Microsoft Office PowerPoint</Application>
  <PresentationFormat>Diavetítés a képernyőre (4:3 oldalarány)</PresentationFormat>
  <Paragraphs>547</Paragraphs>
  <Slides>45</Slides>
  <Notes>45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45</vt:i4>
      </vt:variant>
    </vt:vector>
  </HeadingPairs>
  <TitlesOfParts>
    <vt:vector size="46" baseType="lpstr">
      <vt:lpstr>bme_ftsrg_hun_micskei_v7</vt:lpstr>
      <vt:lpstr>Címtár szolgáltatások</vt:lpstr>
      <vt:lpstr>Előző és következő részek tartalmából</vt:lpstr>
      <vt:lpstr>Tartalom</vt:lpstr>
      <vt:lpstr>PowerPoint bemutató</vt:lpstr>
      <vt:lpstr>Megoldások a káoszra</vt:lpstr>
      <vt:lpstr>Címtár (directory) szolgáltatás</vt:lpstr>
      <vt:lpstr>Címtár szolgáltatás hitelesítésre</vt:lpstr>
      <vt:lpstr>Hogy néz ki egy címtár?</vt:lpstr>
      <vt:lpstr>Címtárak fejlődéstörténete</vt:lpstr>
      <vt:lpstr>Tartalom</vt:lpstr>
      <vt:lpstr>Lightweight Directory  Access Protocol (LDAP)</vt:lpstr>
      <vt:lpstr>X.500</vt:lpstr>
      <vt:lpstr>LDAP</vt:lpstr>
      <vt:lpstr>Alaptulajdonságok és fogalmak</vt:lpstr>
      <vt:lpstr>PowerPoint bemutató</vt:lpstr>
      <vt:lpstr>Csomópontok, bejegyzések</vt:lpstr>
      <vt:lpstr>Objektum-orientált szemlélet</vt:lpstr>
      <vt:lpstr>Objektum-orientált szemlélet</vt:lpstr>
      <vt:lpstr>Objektum-orientált szemlélet</vt:lpstr>
      <vt:lpstr>Hierarchikus felépítés</vt:lpstr>
      <vt:lpstr>Kitüntetett attribútum</vt:lpstr>
      <vt:lpstr>Megkülönböztető név</vt:lpstr>
      <vt:lpstr>Megkülönböztető név</vt:lpstr>
      <vt:lpstr>Többértékű attribútumok</vt:lpstr>
      <vt:lpstr>LDAP felépítése</vt:lpstr>
      <vt:lpstr>LDAP séma</vt:lpstr>
      <vt:lpstr>LDAP séma</vt:lpstr>
      <vt:lpstr>LDAP séma</vt:lpstr>
      <vt:lpstr>Példa osztály: Person</vt:lpstr>
      <vt:lpstr>Megvalósítások</vt:lpstr>
      <vt:lpstr>PowerPoint bemutató</vt:lpstr>
      <vt:lpstr>Szöveges LDAP transzfer formátum</vt:lpstr>
      <vt:lpstr>LDAP műveletek</vt:lpstr>
      <vt:lpstr>Gyakori LDAP osztályok</vt:lpstr>
      <vt:lpstr>LDAP URL</vt:lpstr>
      <vt:lpstr>Példarendszer</vt:lpstr>
      <vt:lpstr>PowerPoint bemutató</vt:lpstr>
      <vt:lpstr>PowerPoint bemutató</vt:lpstr>
      <vt:lpstr>PowerPoint bemutató</vt:lpstr>
      <vt:lpstr>PowerPoint bemutató</vt:lpstr>
      <vt:lpstr>PowerPoint bemutató</vt:lpstr>
      <vt:lpstr>Hogyan építsünk LDAP-ot?</vt:lpstr>
      <vt:lpstr>LDAP vs. RDBMS</vt:lpstr>
      <vt:lpstr>Mire figyeljünk</vt:lpstr>
      <vt:lpstr>Hozzáférés vezérlés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Micskei Zoltán</dc:creator>
  <cp:lastModifiedBy>Micskei Zoltán</cp:lastModifiedBy>
  <cp:revision>425</cp:revision>
  <dcterms:created xsi:type="dcterms:W3CDTF">2009-01-28T13:20:49Z</dcterms:created>
  <dcterms:modified xsi:type="dcterms:W3CDTF">2012-03-05T15:26:12Z</dcterms:modified>
</cp:coreProperties>
</file>