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306" r:id="rId10"/>
    <p:sldId id="269" r:id="rId11"/>
    <p:sldId id="315" r:id="rId12"/>
    <p:sldId id="303" r:id="rId13"/>
    <p:sldId id="268" r:id="rId14"/>
    <p:sldId id="273" r:id="rId15"/>
    <p:sldId id="275" r:id="rId16"/>
    <p:sldId id="276" r:id="rId17"/>
    <p:sldId id="277" r:id="rId18"/>
    <p:sldId id="314" r:id="rId19"/>
    <p:sldId id="279" r:id="rId20"/>
    <p:sldId id="278" r:id="rId21"/>
    <p:sldId id="317" r:id="rId22"/>
    <p:sldId id="318" r:id="rId23"/>
    <p:sldId id="280" r:id="rId24"/>
    <p:sldId id="281" r:id="rId25"/>
    <p:sldId id="311" r:id="rId26"/>
    <p:sldId id="307" r:id="rId27"/>
    <p:sldId id="282" r:id="rId28"/>
    <p:sldId id="304" r:id="rId29"/>
    <p:sldId id="283" r:id="rId30"/>
    <p:sldId id="284" r:id="rId31"/>
    <p:sldId id="285" r:id="rId32"/>
    <p:sldId id="286" r:id="rId33"/>
    <p:sldId id="287" r:id="rId34"/>
    <p:sldId id="305" r:id="rId35"/>
    <p:sldId id="308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9" r:id="rId47"/>
    <p:sldId id="300" r:id="rId48"/>
    <p:sldId id="313" r:id="rId49"/>
    <p:sldId id="310" r:id="rId50"/>
    <p:sldId id="316" r:id="rId51"/>
    <p:sldId id="312" r:id="rId52"/>
    <p:sldId id="302" r:id="rId53"/>
    <p:sldId id="262" r:id="rId54"/>
    <p:sldId id="263" r:id="rId55"/>
    <p:sldId id="264" r:id="rId56"/>
    <p:sldId id="265" r:id="rId57"/>
    <p:sldId id="270" r:id="rId58"/>
    <p:sldId id="274" r:id="rId59"/>
    <p:sldId id="309" r:id="rId6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52" autoAdjust="0"/>
  </p:normalViewPr>
  <p:slideViewPr>
    <p:cSldViewPr>
      <p:cViewPr>
        <p:scale>
          <a:sx n="60" d="100"/>
          <a:sy n="60" d="100"/>
        </p:scale>
        <p:origin x="-244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C714384F-9F62-4A96-8DAA-9B2990411EB8}">
      <dgm:prSet phldrT="[Szöveg]"/>
      <dgm:spPr/>
      <dgm:t>
        <a:bodyPr/>
        <a:lstStyle/>
        <a:p>
          <a:r>
            <a:rPr lang="hu-HU" dirty="0" err="1" smtClean="0"/>
            <a:t>root</a:t>
          </a:r>
          <a:r>
            <a:rPr lang="hu-HU" dirty="0" smtClean="0"/>
            <a:t>\cimv2</a:t>
          </a:r>
          <a:endParaRPr lang="hu-HU" dirty="0"/>
        </a:p>
      </dgm:t>
    </dgm:pt>
    <dgm:pt modelId="{CB1414CA-D7E5-470C-8259-188677C35802}" type="parTrans" cxnId="{BC5D470E-F22C-4297-A064-F2C1CB82B0B3}">
      <dgm:prSet/>
      <dgm:spPr/>
      <dgm:t>
        <a:bodyPr/>
        <a:lstStyle/>
        <a:p>
          <a:endParaRPr lang="hu-HU"/>
        </a:p>
      </dgm:t>
    </dgm:pt>
    <dgm:pt modelId="{978E9048-8778-41C1-B3F1-A1492DBCC941}" type="sibTrans" cxnId="{BC5D470E-F22C-4297-A064-F2C1CB82B0B3}">
      <dgm:prSet/>
      <dgm:spPr/>
      <dgm:t>
        <a:bodyPr/>
        <a:lstStyle/>
        <a:p>
          <a:endParaRPr lang="hu-HU"/>
        </a:p>
      </dgm:t>
    </dgm:pt>
    <dgm:pt modelId="{E81A3C70-B0BB-4D0B-8142-1E89D5A7B8CE}">
      <dgm:prSet phldrT="[Szöveg]"/>
      <dgm:spPr/>
      <dgm:t>
        <a:bodyPr/>
        <a:lstStyle/>
        <a:p>
          <a:r>
            <a:rPr lang="hu-HU" b="1" dirty="0" smtClean="0"/>
            <a:t>Hardver</a:t>
          </a:r>
          <a:endParaRPr lang="hu-HU" b="1" dirty="0"/>
        </a:p>
      </dgm:t>
    </dgm:pt>
    <dgm:pt modelId="{14715B93-ABB7-4343-B0C2-131EA77B4A7D}" type="parTrans" cxnId="{4994F0FF-2EEA-4432-9693-90E3FA1A8C7D}">
      <dgm:prSet/>
      <dgm:spPr/>
      <dgm:t>
        <a:bodyPr/>
        <a:lstStyle/>
        <a:p>
          <a:endParaRPr lang="hu-HU"/>
        </a:p>
      </dgm:t>
    </dgm:pt>
    <dgm:pt modelId="{2CE7CF2C-42A3-4918-B873-5FC1BA1570C8}" type="sibTrans" cxnId="{4994F0FF-2EEA-4432-9693-90E3FA1A8C7D}">
      <dgm:prSet/>
      <dgm:spPr/>
      <dgm:t>
        <a:bodyPr/>
        <a:lstStyle/>
        <a:p>
          <a:endParaRPr lang="hu-HU"/>
        </a:p>
      </dgm:t>
    </dgm:pt>
    <dgm:pt modelId="{179D42D0-618A-47CB-AFEB-1BAE2169F018}">
      <dgm:prSet phldrT="[Szöveg]"/>
      <dgm:spPr/>
      <dgm:t>
        <a:bodyPr/>
        <a:lstStyle/>
        <a:p>
          <a:r>
            <a:rPr lang="hu-HU" b="1" dirty="0" smtClean="0"/>
            <a:t>OS</a:t>
          </a:r>
          <a:endParaRPr lang="hu-HU" b="1" dirty="0"/>
        </a:p>
      </dgm:t>
    </dgm:pt>
    <dgm:pt modelId="{4AB2C8AA-5F85-4262-BA33-4C5F5196FB87}" type="parTrans" cxnId="{914BA268-1E58-49FE-9F13-E57B9D52FC55}">
      <dgm:prSet/>
      <dgm:spPr/>
      <dgm:t>
        <a:bodyPr/>
        <a:lstStyle/>
        <a:p>
          <a:endParaRPr lang="hu-HU"/>
        </a:p>
      </dgm:t>
    </dgm:pt>
    <dgm:pt modelId="{861C7EC8-333C-4EEE-9ED9-9E7154A65FE7}" type="sibTrans" cxnId="{914BA268-1E58-49FE-9F13-E57B9D52FC55}">
      <dgm:prSet/>
      <dgm:spPr/>
      <dgm:t>
        <a:bodyPr/>
        <a:lstStyle/>
        <a:p>
          <a:endParaRPr lang="hu-HU"/>
        </a:p>
      </dgm:t>
    </dgm:pt>
    <dgm:pt modelId="{228C29A5-AEAB-425C-AFCC-88CE8068821C}">
      <dgm:prSet phldrT="[Szöveg]"/>
      <dgm:spPr/>
      <dgm:t>
        <a:bodyPr/>
        <a:lstStyle/>
        <a:p>
          <a:r>
            <a:rPr lang="hu-HU" b="1" dirty="0" smtClean="0"/>
            <a:t>Telepített szoftver</a:t>
          </a:r>
          <a:endParaRPr lang="hu-HU" b="1" dirty="0"/>
        </a:p>
      </dgm:t>
    </dgm:pt>
    <dgm:pt modelId="{CFB237CD-E20A-47CD-89A8-806C1B541978}" type="parTrans" cxnId="{C5F84D6B-F71A-47B8-82CB-076CBB97F575}">
      <dgm:prSet/>
      <dgm:spPr/>
      <dgm:t>
        <a:bodyPr/>
        <a:lstStyle/>
        <a:p>
          <a:endParaRPr lang="hu-HU"/>
        </a:p>
      </dgm:t>
    </dgm:pt>
    <dgm:pt modelId="{65F836EF-F1EE-4A1F-ABD7-624696501E3C}" type="sibTrans" cxnId="{C5F84D6B-F71A-47B8-82CB-076CBB97F575}">
      <dgm:prSet/>
      <dgm:spPr/>
      <dgm:t>
        <a:bodyPr/>
        <a:lstStyle/>
        <a:p>
          <a:endParaRPr lang="hu-HU"/>
        </a:p>
      </dgm:t>
    </dgm:pt>
    <dgm:pt modelId="{FD9B0B47-76DB-4840-B960-D3BF4728832E}">
      <dgm:prSet phldrT="[Szöveg]"/>
      <dgm:spPr/>
      <dgm:t>
        <a:bodyPr/>
        <a:lstStyle/>
        <a:p>
          <a:r>
            <a:rPr lang="hu-HU" b="1" dirty="0" smtClean="0"/>
            <a:t>Teljesítményszámlálók</a:t>
          </a:r>
          <a:endParaRPr lang="hu-HU" b="1" dirty="0"/>
        </a:p>
      </dgm:t>
    </dgm:pt>
    <dgm:pt modelId="{45BB93CA-7F2B-4FCC-8864-AEBE9E4E1177}" type="parTrans" cxnId="{F23B5D63-126F-4CEC-83DF-29109853BC78}">
      <dgm:prSet/>
      <dgm:spPr/>
      <dgm:t>
        <a:bodyPr/>
        <a:lstStyle/>
        <a:p>
          <a:endParaRPr lang="hu-HU"/>
        </a:p>
      </dgm:t>
    </dgm:pt>
    <dgm:pt modelId="{D3E5F677-258E-43D4-A28C-B7EA1F619134}" type="sibTrans" cxnId="{F23B5D63-126F-4CEC-83DF-29109853BC78}">
      <dgm:prSet/>
      <dgm:spPr/>
      <dgm:t>
        <a:bodyPr/>
        <a:lstStyle/>
        <a:p>
          <a:endParaRPr lang="hu-HU"/>
        </a:p>
      </dgm:t>
    </dgm:pt>
    <dgm:pt modelId="{AEA770C4-0849-45D3-84C5-3FC3A700A6A8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BaseBoard</a:t>
          </a:r>
          <a:endParaRPr lang="hu-HU" dirty="0"/>
        </a:p>
      </dgm:t>
    </dgm:pt>
    <dgm:pt modelId="{D21BC797-4EA3-4596-9C8A-A86824173C2B}" type="parTrans" cxnId="{CD9A3F45-B1E0-4C98-8528-F841AA148296}">
      <dgm:prSet/>
      <dgm:spPr/>
      <dgm:t>
        <a:bodyPr/>
        <a:lstStyle/>
        <a:p>
          <a:endParaRPr lang="hu-HU"/>
        </a:p>
      </dgm:t>
    </dgm:pt>
    <dgm:pt modelId="{44B86BEE-B76F-45A4-A5A0-DC8389AB08E2}" type="sibTrans" cxnId="{CD9A3F45-B1E0-4C98-8528-F841AA148296}">
      <dgm:prSet/>
      <dgm:spPr/>
      <dgm:t>
        <a:bodyPr/>
        <a:lstStyle/>
        <a:p>
          <a:endParaRPr lang="hu-HU"/>
        </a:p>
      </dgm:t>
    </dgm:pt>
    <dgm:pt modelId="{6B797CD3-592A-45DB-A010-3D996C9E304D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DiskDrive</a:t>
          </a:r>
          <a:endParaRPr lang="hu-HU" dirty="0"/>
        </a:p>
      </dgm:t>
    </dgm:pt>
    <dgm:pt modelId="{841386BD-0CC0-48AA-A0E9-3AF0F10E4551}" type="parTrans" cxnId="{541EA918-5C38-473E-BF5A-AAA5D083D162}">
      <dgm:prSet/>
      <dgm:spPr/>
      <dgm:t>
        <a:bodyPr/>
        <a:lstStyle/>
        <a:p>
          <a:endParaRPr lang="hu-HU"/>
        </a:p>
      </dgm:t>
    </dgm:pt>
    <dgm:pt modelId="{DDE4F172-4B6D-46D2-A1DE-347490B0201F}" type="sibTrans" cxnId="{541EA918-5C38-473E-BF5A-AAA5D083D162}">
      <dgm:prSet/>
      <dgm:spPr/>
      <dgm:t>
        <a:bodyPr/>
        <a:lstStyle/>
        <a:p>
          <a:endParaRPr lang="hu-HU"/>
        </a:p>
      </dgm:t>
    </dgm:pt>
    <dgm:pt modelId="{97CEA3C7-B1C6-4466-970D-D15DD76688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PageFile</a:t>
          </a:r>
          <a:endParaRPr lang="hu-HU" dirty="0"/>
        </a:p>
      </dgm:t>
    </dgm:pt>
    <dgm:pt modelId="{58FCA8D2-2645-489D-80A4-34F6093195F0}" type="parTrans" cxnId="{10426D65-CA28-4C6D-B6BC-A038A20E10DA}">
      <dgm:prSet/>
      <dgm:spPr/>
      <dgm:t>
        <a:bodyPr/>
        <a:lstStyle/>
        <a:p>
          <a:endParaRPr lang="hu-HU"/>
        </a:p>
      </dgm:t>
    </dgm:pt>
    <dgm:pt modelId="{C2363F3F-8435-41D5-8DF8-F988A5D1AEFE}" type="sibTrans" cxnId="{10426D65-CA28-4C6D-B6BC-A038A20E10DA}">
      <dgm:prSet/>
      <dgm:spPr/>
      <dgm:t>
        <a:bodyPr/>
        <a:lstStyle/>
        <a:p>
          <a:endParaRPr lang="hu-HU"/>
        </a:p>
      </dgm:t>
    </dgm:pt>
    <dgm:pt modelId="{40B49A64-952F-488F-867A-01FEEE71F05F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</a:t>
          </a:r>
          <a:endParaRPr lang="hu-HU" dirty="0"/>
        </a:p>
      </dgm:t>
    </dgm:pt>
    <dgm:pt modelId="{9B2B43E7-9D2F-43D5-A816-DF0B5E5C15AA}" type="parTrans" cxnId="{F461F560-352B-4217-B0DF-30121F5FEC8C}">
      <dgm:prSet/>
      <dgm:spPr/>
      <dgm:t>
        <a:bodyPr/>
        <a:lstStyle/>
        <a:p>
          <a:endParaRPr lang="hu-HU"/>
        </a:p>
      </dgm:t>
    </dgm:pt>
    <dgm:pt modelId="{63B54FE6-DE1B-41AF-97DB-96287DEDA90C}" type="sibTrans" cxnId="{F461F560-352B-4217-B0DF-30121F5FEC8C}">
      <dgm:prSet/>
      <dgm:spPr/>
      <dgm:t>
        <a:bodyPr/>
        <a:lstStyle/>
        <a:p>
          <a:endParaRPr lang="hu-HU"/>
        </a:p>
      </dgm:t>
    </dgm:pt>
    <dgm:pt modelId="{94ABD88D-8AA4-417C-88E3-7B9F7C276DF9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PerfRawData</a:t>
          </a:r>
          <a:endParaRPr lang="hu-HU" dirty="0"/>
        </a:p>
      </dgm:t>
    </dgm:pt>
    <dgm:pt modelId="{24208754-D178-4E50-B823-FD021222493C}" type="parTrans" cxnId="{23E3B1EF-CDF0-4DB7-9CA4-0102833E90F9}">
      <dgm:prSet/>
      <dgm:spPr/>
      <dgm:t>
        <a:bodyPr/>
        <a:lstStyle/>
        <a:p>
          <a:endParaRPr lang="hu-HU"/>
        </a:p>
      </dgm:t>
    </dgm:pt>
    <dgm:pt modelId="{C3E59863-4EAA-49A7-B36D-99A84CFB416A}" type="sibTrans" cxnId="{23E3B1EF-CDF0-4DB7-9CA4-0102833E90F9}">
      <dgm:prSet/>
      <dgm:spPr/>
      <dgm:t>
        <a:bodyPr/>
        <a:lstStyle/>
        <a:p>
          <a:endParaRPr lang="hu-HU"/>
        </a:p>
      </dgm:t>
    </dgm:pt>
    <dgm:pt modelId="{D252076E-7311-47CF-BD28-A072888057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Registry</a:t>
          </a:r>
          <a:endParaRPr lang="hu-HU" dirty="0"/>
        </a:p>
      </dgm:t>
    </dgm:pt>
    <dgm:pt modelId="{67AAED7D-A413-4CFD-84A0-DCB0DAC5C1F3}" type="parTrans" cxnId="{7B762E0D-5E5A-4FA9-90E4-BCB3A7182E28}">
      <dgm:prSet/>
      <dgm:spPr/>
      <dgm:t>
        <a:bodyPr/>
        <a:lstStyle/>
        <a:p>
          <a:endParaRPr lang="hu-HU"/>
        </a:p>
      </dgm:t>
    </dgm:pt>
    <dgm:pt modelId="{D0843901-73F5-4D16-80B3-1BC05FFD6024}" type="sibTrans" cxnId="{7B762E0D-5E5A-4FA9-90E4-BCB3A7182E28}">
      <dgm:prSet/>
      <dgm:spPr/>
      <dgm:t>
        <a:bodyPr/>
        <a:lstStyle/>
        <a:p>
          <a:endParaRPr lang="hu-HU"/>
        </a:p>
      </dgm:t>
    </dgm:pt>
    <dgm:pt modelId="{C58C7BF1-106E-46EB-8885-6DD5AACF7326}">
      <dgm:prSet phldrT="[Szöveg]"/>
      <dgm:spPr/>
      <dgm:t>
        <a:bodyPr/>
        <a:lstStyle/>
        <a:p>
          <a:r>
            <a:rPr lang="hu-HU" dirty="0" smtClean="0"/>
            <a:t>Win32_Patch</a:t>
          </a:r>
          <a:endParaRPr lang="hu-HU" dirty="0"/>
        </a:p>
      </dgm:t>
    </dgm:pt>
    <dgm:pt modelId="{01E7D095-BA5D-4B23-9224-543E017F4474}" type="parTrans" cxnId="{E5D1BB69-4296-400C-BF7E-379C15054E87}">
      <dgm:prSet/>
      <dgm:spPr/>
      <dgm:t>
        <a:bodyPr/>
        <a:lstStyle/>
        <a:p>
          <a:endParaRPr lang="hu-HU"/>
        </a:p>
      </dgm:t>
    </dgm:pt>
    <dgm:pt modelId="{F4EC5592-F58C-46D9-BA75-973BD22F9320}" type="sibTrans" cxnId="{E5D1BB69-4296-400C-BF7E-379C15054E87}">
      <dgm:prSet/>
      <dgm:spPr/>
      <dgm:t>
        <a:bodyPr/>
        <a:lstStyle/>
        <a:p>
          <a:endParaRPr lang="hu-HU"/>
        </a:p>
      </dgm:t>
    </dgm:pt>
    <dgm:pt modelId="{2ABE622A-C9C4-4E1B-B541-476AB72437DC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Product</a:t>
          </a:r>
          <a:endParaRPr lang="hu-HU" dirty="0"/>
        </a:p>
      </dgm:t>
    </dgm:pt>
    <dgm:pt modelId="{C3135000-EB6B-4372-80D1-91AC450E4242}" type="parTrans" cxnId="{05EE6D9E-AF77-4C0B-9806-090EBDC440DA}">
      <dgm:prSet/>
      <dgm:spPr/>
      <dgm:t>
        <a:bodyPr/>
        <a:lstStyle/>
        <a:p>
          <a:endParaRPr lang="hu-HU"/>
        </a:p>
      </dgm:t>
    </dgm:pt>
    <dgm:pt modelId="{64C76BEF-C2C2-4F2C-B51D-4970F979CB3D}" type="sibTrans" cxnId="{05EE6D9E-AF77-4C0B-9806-090EBDC440D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FEB542-83B6-4D2D-9DA0-15901753E079}" type="pres">
      <dgm:prSet presAssocID="{C714384F-9F62-4A96-8DAA-9B2990411EB8}" presName="parentLin" presStyleCnt="0"/>
      <dgm:spPr/>
      <dgm:t>
        <a:bodyPr/>
        <a:lstStyle/>
        <a:p>
          <a:endParaRPr lang="hu-HU"/>
        </a:p>
      </dgm:t>
    </dgm:pt>
    <dgm:pt modelId="{BF938252-46C7-462A-8C9B-FF75E8C78FF0}" type="pres">
      <dgm:prSet presAssocID="{C714384F-9F62-4A96-8DAA-9B2990411EB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00A033BD-1225-4926-8A13-7BB90181FC06}" type="pres">
      <dgm:prSet presAssocID="{C714384F-9F62-4A96-8DAA-9B2990411E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A512D1-D779-4295-BF2E-C1D80F5031A2}" type="pres">
      <dgm:prSet presAssocID="{C714384F-9F62-4A96-8DAA-9B2990411EB8}" presName="negativeSpace" presStyleCnt="0"/>
      <dgm:spPr/>
      <dgm:t>
        <a:bodyPr/>
        <a:lstStyle/>
        <a:p>
          <a:endParaRPr lang="hu-HU"/>
        </a:p>
      </dgm:t>
    </dgm:pt>
    <dgm:pt modelId="{E0A76523-DD18-46C2-8AB4-DADA952487F6}" type="pres">
      <dgm:prSet presAssocID="{C714384F-9F62-4A96-8DAA-9B2990411EB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B3DC493-8E10-4167-B03B-2E645041F481}" type="presOf" srcId="{C714384F-9F62-4A96-8DAA-9B2990411EB8}" destId="{BF938252-46C7-462A-8C9B-FF75E8C78FF0}" srcOrd="0" destOrd="0" presId="urn:microsoft.com/office/officeart/2005/8/layout/list1"/>
    <dgm:cxn modelId="{1F33300F-370C-43E8-8E96-ED6945D67E8D}" type="presOf" srcId="{228C29A5-AEAB-425C-AFCC-88CE8068821C}" destId="{E0A76523-DD18-46C2-8AB4-DADA952487F6}" srcOrd="0" destOrd="6" presId="urn:microsoft.com/office/officeart/2005/8/layout/list1"/>
    <dgm:cxn modelId="{86D8A16D-4D6B-4623-8866-5D9ECAE46C7F}" type="presOf" srcId="{FD9B0B47-76DB-4840-B960-D3BF4728832E}" destId="{E0A76523-DD18-46C2-8AB4-DADA952487F6}" srcOrd="0" destOrd="9" presId="urn:microsoft.com/office/officeart/2005/8/layout/list1"/>
    <dgm:cxn modelId="{7B762E0D-5E5A-4FA9-90E4-BCB3A7182E28}" srcId="{179D42D0-618A-47CB-AFEB-1BAE2169F018}" destId="{D252076E-7311-47CF-BD28-A072888057E6}" srcOrd="1" destOrd="0" parTransId="{67AAED7D-A413-4CFD-84A0-DCB0DAC5C1F3}" sibTransId="{D0843901-73F5-4D16-80B3-1BC05FFD6024}"/>
    <dgm:cxn modelId="{E0707D0E-E0C0-48F5-AEF3-3F9E61191E00}" type="presOf" srcId="{C714384F-9F62-4A96-8DAA-9B2990411EB8}" destId="{00A033BD-1225-4926-8A13-7BB90181FC06}" srcOrd="1" destOrd="0" presId="urn:microsoft.com/office/officeart/2005/8/layout/list1"/>
    <dgm:cxn modelId="{BB52D20A-1BAF-4D06-8DF2-055565B6363A}" type="presOf" srcId="{AEA770C4-0849-45D3-84C5-3FC3A700A6A8}" destId="{E0A76523-DD18-46C2-8AB4-DADA952487F6}" srcOrd="0" destOrd="1" presId="urn:microsoft.com/office/officeart/2005/8/layout/list1"/>
    <dgm:cxn modelId="{C5F84D6B-F71A-47B8-82CB-076CBB97F575}" srcId="{C714384F-9F62-4A96-8DAA-9B2990411EB8}" destId="{228C29A5-AEAB-425C-AFCC-88CE8068821C}" srcOrd="2" destOrd="0" parTransId="{CFB237CD-E20A-47CD-89A8-806C1B541978}" sibTransId="{65F836EF-F1EE-4A1F-ABD7-624696501E3C}"/>
    <dgm:cxn modelId="{C589C640-1EC5-432B-8875-619C64F265CD}" type="presOf" srcId="{97CEA3C7-B1C6-4466-970D-D15DD76688E6}" destId="{E0A76523-DD18-46C2-8AB4-DADA952487F6}" srcOrd="0" destOrd="4" presId="urn:microsoft.com/office/officeart/2005/8/layout/list1"/>
    <dgm:cxn modelId="{F23B5D63-126F-4CEC-83DF-29109853BC78}" srcId="{C714384F-9F62-4A96-8DAA-9B2990411EB8}" destId="{FD9B0B47-76DB-4840-B960-D3BF4728832E}" srcOrd="3" destOrd="0" parTransId="{45BB93CA-7F2B-4FCC-8864-AEBE9E4E1177}" sibTransId="{D3E5F677-258E-43D4-A28C-B7EA1F619134}"/>
    <dgm:cxn modelId="{10426D65-CA28-4C6D-B6BC-A038A20E10DA}" srcId="{179D42D0-618A-47CB-AFEB-1BAE2169F018}" destId="{97CEA3C7-B1C6-4466-970D-D15DD76688E6}" srcOrd="0" destOrd="0" parTransId="{58FCA8D2-2645-489D-80A4-34F6093195F0}" sibTransId="{C2363F3F-8435-41D5-8DF8-F988A5D1AEFE}"/>
    <dgm:cxn modelId="{F461F560-352B-4217-B0DF-30121F5FEC8C}" srcId="{FD9B0B47-76DB-4840-B960-D3BF4728832E}" destId="{40B49A64-952F-488F-867A-01FEEE71F05F}" srcOrd="0" destOrd="0" parTransId="{9B2B43E7-9D2F-43D5-A816-DF0B5E5C15AA}" sibTransId="{63B54FE6-DE1B-41AF-97DB-96287DEDA90C}"/>
    <dgm:cxn modelId="{E5D1BB69-4296-400C-BF7E-379C15054E87}" srcId="{228C29A5-AEAB-425C-AFCC-88CE8068821C}" destId="{C58C7BF1-106E-46EB-8885-6DD5AACF7326}" srcOrd="0" destOrd="0" parTransId="{01E7D095-BA5D-4B23-9224-543E017F4474}" sibTransId="{F4EC5592-F58C-46D9-BA75-973BD22F9320}"/>
    <dgm:cxn modelId="{F342A360-249D-4CBB-8B20-14AEBD3EE6D0}" type="presOf" srcId="{179D42D0-618A-47CB-AFEB-1BAE2169F018}" destId="{E0A76523-DD18-46C2-8AB4-DADA952487F6}" srcOrd="0" destOrd="3" presId="urn:microsoft.com/office/officeart/2005/8/layout/list1"/>
    <dgm:cxn modelId="{D16D3273-011A-41F1-9F47-23EB4811EE78}" type="presOf" srcId="{94ABD88D-8AA4-417C-88E3-7B9F7C276DF9}" destId="{E0A76523-DD18-46C2-8AB4-DADA952487F6}" srcOrd="0" destOrd="11" presId="urn:microsoft.com/office/officeart/2005/8/layout/list1"/>
    <dgm:cxn modelId="{F00D99DF-14C5-4BA3-9E78-DCD36C432ED4}" type="presOf" srcId="{6B797CD3-592A-45DB-A010-3D996C9E304D}" destId="{E0A76523-DD18-46C2-8AB4-DADA952487F6}" srcOrd="0" destOrd="2" presId="urn:microsoft.com/office/officeart/2005/8/layout/list1"/>
    <dgm:cxn modelId="{2621F98B-6EF4-4445-AD5F-F6AD94B91655}" type="presOf" srcId="{E81A3C70-B0BB-4D0B-8142-1E89D5A7B8CE}" destId="{E0A76523-DD18-46C2-8AB4-DADA952487F6}" srcOrd="0" destOrd="0" presId="urn:microsoft.com/office/officeart/2005/8/layout/list1"/>
    <dgm:cxn modelId="{BC5D470E-F22C-4297-A064-F2C1CB82B0B3}" srcId="{0C9E70B1-92FD-4003-8B3F-B6A888C53108}" destId="{C714384F-9F62-4A96-8DAA-9B2990411EB8}" srcOrd="0" destOrd="0" parTransId="{CB1414CA-D7E5-470C-8259-188677C35802}" sibTransId="{978E9048-8778-41C1-B3F1-A1492DBCC941}"/>
    <dgm:cxn modelId="{720EA0AF-B958-40BF-A7DB-C446A92D7002}" type="presOf" srcId="{C58C7BF1-106E-46EB-8885-6DD5AACF7326}" destId="{E0A76523-DD18-46C2-8AB4-DADA952487F6}" srcOrd="0" destOrd="7" presId="urn:microsoft.com/office/officeart/2005/8/layout/list1"/>
    <dgm:cxn modelId="{05EE6D9E-AF77-4C0B-9806-090EBDC440DA}" srcId="{228C29A5-AEAB-425C-AFCC-88CE8068821C}" destId="{2ABE622A-C9C4-4E1B-B541-476AB72437DC}" srcOrd="1" destOrd="0" parTransId="{C3135000-EB6B-4372-80D1-91AC450E4242}" sibTransId="{64C76BEF-C2C2-4F2C-B51D-4970F979CB3D}"/>
    <dgm:cxn modelId="{BA592882-F355-44C6-965B-14522DA5500A}" type="presOf" srcId="{D252076E-7311-47CF-BD28-A072888057E6}" destId="{E0A76523-DD18-46C2-8AB4-DADA952487F6}" srcOrd="0" destOrd="5" presId="urn:microsoft.com/office/officeart/2005/8/layout/list1"/>
    <dgm:cxn modelId="{CD9A3F45-B1E0-4C98-8528-F841AA148296}" srcId="{E81A3C70-B0BB-4D0B-8142-1E89D5A7B8CE}" destId="{AEA770C4-0849-45D3-84C5-3FC3A700A6A8}" srcOrd="0" destOrd="0" parTransId="{D21BC797-4EA3-4596-9C8A-A86824173C2B}" sibTransId="{44B86BEE-B76F-45A4-A5A0-DC8389AB08E2}"/>
    <dgm:cxn modelId="{541EA918-5C38-473E-BF5A-AAA5D083D162}" srcId="{E81A3C70-B0BB-4D0B-8142-1E89D5A7B8CE}" destId="{6B797CD3-592A-45DB-A010-3D996C9E304D}" srcOrd="1" destOrd="0" parTransId="{841386BD-0CC0-48AA-A0E9-3AF0F10E4551}" sibTransId="{DDE4F172-4B6D-46D2-A1DE-347490B0201F}"/>
    <dgm:cxn modelId="{D566937A-116A-4243-BAA9-1E375F8F33F4}" type="presOf" srcId="{2ABE622A-C9C4-4E1B-B541-476AB72437DC}" destId="{E0A76523-DD18-46C2-8AB4-DADA952487F6}" srcOrd="0" destOrd="8" presId="urn:microsoft.com/office/officeart/2005/8/layout/list1"/>
    <dgm:cxn modelId="{914BA268-1E58-49FE-9F13-E57B9D52FC55}" srcId="{C714384F-9F62-4A96-8DAA-9B2990411EB8}" destId="{179D42D0-618A-47CB-AFEB-1BAE2169F018}" srcOrd="1" destOrd="0" parTransId="{4AB2C8AA-5F85-4262-BA33-4C5F5196FB87}" sibTransId="{861C7EC8-333C-4EEE-9ED9-9E7154A65FE7}"/>
    <dgm:cxn modelId="{5C7932B0-7625-414F-BBDE-3C9B9D8B4F87}" type="presOf" srcId="{40B49A64-952F-488F-867A-01FEEE71F05F}" destId="{E0A76523-DD18-46C2-8AB4-DADA952487F6}" srcOrd="0" destOrd="10" presId="urn:microsoft.com/office/officeart/2005/8/layout/list1"/>
    <dgm:cxn modelId="{23E3B1EF-CDF0-4DB7-9CA4-0102833E90F9}" srcId="{FD9B0B47-76DB-4840-B960-D3BF4728832E}" destId="{94ABD88D-8AA4-417C-88E3-7B9F7C276DF9}" srcOrd="1" destOrd="0" parTransId="{24208754-D178-4E50-B823-FD021222493C}" sibTransId="{C3E59863-4EAA-49A7-B36D-99A84CFB416A}"/>
    <dgm:cxn modelId="{4994F0FF-2EEA-4432-9693-90E3FA1A8C7D}" srcId="{C714384F-9F62-4A96-8DAA-9B2990411EB8}" destId="{E81A3C70-B0BB-4D0B-8142-1E89D5A7B8CE}" srcOrd="0" destOrd="0" parTransId="{14715B93-ABB7-4343-B0C2-131EA77B4A7D}" sibTransId="{2CE7CF2C-42A3-4918-B873-5FC1BA1570C8}"/>
    <dgm:cxn modelId="{63F9030F-C949-4818-9533-97F7D5D3A4B7}" type="presOf" srcId="{0C9E70B1-92FD-4003-8B3F-B6A888C53108}" destId="{6DA079D8-65D5-43E2-94AA-BE75652A31F8}" srcOrd="0" destOrd="0" presId="urn:microsoft.com/office/officeart/2005/8/layout/list1"/>
    <dgm:cxn modelId="{851CFDC9-FA14-489D-BBB2-18B3186C6E48}" type="presParOf" srcId="{6DA079D8-65D5-43E2-94AA-BE75652A31F8}" destId="{A0FEB542-83B6-4D2D-9DA0-15901753E079}" srcOrd="0" destOrd="0" presId="urn:microsoft.com/office/officeart/2005/8/layout/list1"/>
    <dgm:cxn modelId="{5F54ACBE-FF00-4C4D-BB0B-B6D35F8280E2}" type="presParOf" srcId="{A0FEB542-83B6-4D2D-9DA0-15901753E079}" destId="{BF938252-46C7-462A-8C9B-FF75E8C78FF0}" srcOrd="0" destOrd="0" presId="urn:microsoft.com/office/officeart/2005/8/layout/list1"/>
    <dgm:cxn modelId="{B89EEF81-703A-4BB7-BDE3-D47768EE9927}" type="presParOf" srcId="{A0FEB542-83B6-4D2D-9DA0-15901753E079}" destId="{00A033BD-1225-4926-8A13-7BB90181FC06}" srcOrd="1" destOrd="0" presId="urn:microsoft.com/office/officeart/2005/8/layout/list1"/>
    <dgm:cxn modelId="{E1C00C7B-9B62-4844-B1EE-8C8A21D817BD}" type="presParOf" srcId="{6DA079D8-65D5-43E2-94AA-BE75652A31F8}" destId="{5CA512D1-D779-4295-BF2E-C1D80F5031A2}" srcOrd="1" destOrd="0" presId="urn:microsoft.com/office/officeart/2005/8/layout/list1"/>
    <dgm:cxn modelId="{4C5FE428-BCF4-434A-B846-1B6D1049A7A4}" type="presParOf" srcId="{6DA079D8-65D5-43E2-94AA-BE75652A31F8}" destId="{E0A76523-DD18-46C2-8AB4-DADA952487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2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8DC07747-F578-48C0-9551-D3982EAEB71B}">
      <dgm:prSet phldrT="[Szöveg]"/>
      <dgm:spPr/>
      <dgm:t>
        <a:bodyPr/>
        <a:lstStyle/>
        <a:p>
          <a:r>
            <a:rPr lang="hu-HU" dirty="0" smtClean="0"/>
            <a:t>Microsoft\</a:t>
          </a:r>
          <a:r>
            <a:rPr lang="hu-HU" dirty="0" err="1" smtClean="0"/>
            <a:t>SqlServer</a:t>
          </a:r>
          <a:endParaRPr lang="hu-HU" dirty="0"/>
        </a:p>
      </dgm:t>
    </dgm:pt>
    <dgm:pt modelId="{1D313DE5-D6DB-4E7B-97D6-77D43D6B0161}" type="parTrans" cxnId="{31AE01FB-DAD6-4718-BE00-F50ADB52EA1B}">
      <dgm:prSet/>
      <dgm:spPr/>
      <dgm:t>
        <a:bodyPr/>
        <a:lstStyle/>
        <a:p>
          <a:endParaRPr lang="hu-HU"/>
        </a:p>
      </dgm:t>
    </dgm:pt>
    <dgm:pt modelId="{1D427FCD-B881-431F-BB7B-137F6819750F}" type="sibTrans" cxnId="{31AE01FB-DAD6-4718-BE00-F50ADB52EA1B}">
      <dgm:prSet/>
      <dgm:spPr/>
      <dgm:t>
        <a:bodyPr/>
        <a:lstStyle/>
        <a:p>
          <a:endParaRPr lang="hu-HU"/>
        </a:p>
      </dgm:t>
    </dgm:pt>
    <dgm:pt modelId="{1EE30707-81A9-441F-9F2F-4A5FD499268A}">
      <dgm:prSet phldrT="[Szöveg]"/>
      <dgm:spPr/>
      <dgm:t>
        <a:bodyPr/>
        <a:lstStyle/>
        <a:p>
          <a:r>
            <a:rPr lang="hu-HU" dirty="0" err="1" smtClean="0"/>
            <a:t>SqlService</a:t>
          </a:r>
          <a:endParaRPr lang="hu-HU" dirty="0"/>
        </a:p>
      </dgm:t>
    </dgm:pt>
    <dgm:pt modelId="{E81D282D-DEA4-4FD4-B286-5D7434586F20}" type="parTrans" cxnId="{F8B853FD-BEA0-4544-BF7E-0E8DF5652717}">
      <dgm:prSet/>
      <dgm:spPr/>
      <dgm:t>
        <a:bodyPr/>
        <a:lstStyle/>
        <a:p>
          <a:endParaRPr lang="hu-HU"/>
        </a:p>
      </dgm:t>
    </dgm:pt>
    <dgm:pt modelId="{333E8EF5-1045-4252-AC50-886BFCA2F5AD}" type="sibTrans" cxnId="{F8B853FD-BEA0-4544-BF7E-0E8DF5652717}">
      <dgm:prSet/>
      <dgm:spPr/>
      <dgm:t>
        <a:bodyPr/>
        <a:lstStyle/>
        <a:p>
          <a:endParaRPr lang="hu-HU"/>
        </a:p>
      </dgm:t>
    </dgm:pt>
    <dgm:pt modelId="{4CC2FDA6-37FD-44EA-992F-EB98E4E6936D}">
      <dgm:prSet phldrT="[Szöveg]"/>
      <dgm:spPr/>
      <dgm:t>
        <a:bodyPr/>
        <a:lstStyle/>
        <a:p>
          <a:r>
            <a:rPr lang="hu-HU" dirty="0" err="1" smtClean="0"/>
            <a:t>ServerSettings</a:t>
          </a:r>
          <a:endParaRPr lang="hu-HU" dirty="0"/>
        </a:p>
      </dgm:t>
    </dgm:pt>
    <dgm:pt modelId="{9E43E9D6-E19A-4851-8304-34D30FE8ABB5}" type="parTrans" cxnId="{05631FEC-EBDD-4548-82D5-8C604A2C18D3}">
      <dgm:prSet/>
      <dgm:spPr/>
      <dgm:t>
        <a:bodyPr/>
        <a:lstStyle/>
        <a:p>
          <a:endParaRPr lang="hu-HU"/>
        </a:p>
      </dgm:t>
    </dgm:pt>
    <dgm:pt modelId="{7090999C-F8ED-45E4-8267-07A813CCCC59}" type="sibTrans" cxnId="{05631FEC-EBDD-4548-82D5-8C604A2C18D3}">
      <dgm:prSet/>
      <dgm:spPr/>
      <dgm:t>
        <a:bodyPr/>
        <a:lstStyle/>
        <a:p>
          <a:endParaRPr lang="hu-HU"/>
        </a:p>
      </dgm:t>
    </dgm:pt>
    <dgm:pt modelId="{64DCF83D-7A27-43F2-8643-9AFEEEA7A075}">
      <dgm:prSet phldrT="[Szöveg]"/>
      <dgm:spPr/>
      <dgm:t>
        <a:bodyPr/>
        <a:lstStyle/>
        <a:p>
          <a:r>
            <a:rPr lang="hu-HU" dirty="0" err="1" smtClean="0"/>
            <a:t>IntelNIC</a:t>
          </a:r>
          <a:endParaRPr lang="hu-HU" dirty="0"/>
        </a:p>
      </dgm:t>
    </dgm:pt>
    <dgm:pt modelId="{A2EA407A-A4B1-447A-B87C-247EAB0B3471}" type="parTrans" cxnId="{4D19FCA3-E165-468A-BAAB-DCF802634CA7}">
      <dgm:prSet/>
      <dgm:spPr/>
      <dgm:t>
        <a:bodyPr/>
        <a:lstStyle/>
        <a:p>
          <a:endParaRPr lang="hu-HU"/>
        </a:p>
      </dgm:t>
    </dgm:pt>
    <dgm:pt modelId="{0854912A-499B-49F0-AC00-EB4931573D6C}" type="sibTrans" cxnId="{4D19FCA3-E165-468A-BAAB-DCF802634CA7}">
      <dgm:prSet/>
      <dgm:spPr/>
      <dgm:t>
        <a:bodyPr/>
        <a:lstStyle/>
        <a:p>
          <a:endParaRPr lang="hu-HU"/>
        </a:p>
      </dgm:t>
    </dgm:pt>
    <dgm:pt modelId="{919E247C-5910-4343-A967-7770F905DE8A}">
      <dgm:prSet phldrT="[Szöveg]"/>
      <dgm:spPr/>
      <dgm:t>
        <a:bodyPr/>
        <a:lstStyle/>
        <a:p>
          <a:r>
            <a:rPr lang="hu-HU" dirty="0" err="1" smtClean="0"/>
            <a:t>IANet</a:t>
          </a:r>
          <a:r>
            <a:rPr lang="hu-HU" dirty="0" smtClean="0"/>
            <a:t>_</a:t>
          </a:r>
          <a:r>
            <a:rPr lang="hu-HU" dirty="0" err="1" smtClean="0"/>
            <a:t>EthernetAdapter</a:t>
          </a:r>
          <a:endParaRPr lang="hu-HU" dirty="0"/>
        </a:p>
      </dgm:t>
    </dgm:pt>
    <dgm:pt modelId="{8D5E93B5-1CEC-4F89-A516-283408FF682F}" type="parTrans" cxnId="{33A00F83-D67B-408F-8056-41D54DBC4018}">
      <dgm:prSet/>
      <dgm:spPr/>
      <dgm:t>
        <a:bodyPr/>
        <a:lstStyle/>
        <a:p>
          <a:endParaRPr lang="hu-HU"/>
        </a:p>
      </dgm:t>
    </dgm:pt>
    <dgm:pt modelId="{2CCDB402-35C9-45EF-BF96-EBDAC877268F}" type="sibTrans" cxnId="{33A00F83-D67B-408F-8056-41D54DBC4018}">
      <dgm:prSet/>
      <dgm:spPr/>
      <dgm:t>
        <a:bodyPr/>
        <a:lstStyle/>
        <a:p>
          <a:endParaRPr lang="hu-HU"/>
        </a:p>
      </dgm:t>
    </dgm:pt>
    <dgm:pt modelId="{2C7F7385-83E7-49F4-BB09-B848B5058AD5}">
      <dgm:prSet phldrT="[Szöveg]"/>
      <dgm:spPr/>
      <dgm:t>
        <a:bodyPr/>
        <a:lstStyle/>
        <a:p>
          <a:r>
            <a:rPr lang="hu-HU" dirty="0" err="1" smtClean="0"/>
            <a:t>directory</a:t>
          </a:r>
          <a:r>
            <a:rPr lang="hu-HU" dirty="0" smtClean="0"/>
            <a:t>\</a:t>
          </a:r>
          <a:r>
            <a:rPr lang="hu-HU" dirty="0" err="1" smtClean="0"/>
            <a:t>ldap</a:t>
          </a:r>
          <a:endParaRPr lang="hu-HU" dirty="0"/>
        </a:p>
      </dgm:t>
    </dgm:pt>
    <dgm:pt modelId="{1651B41A-56D4-4DB1-BCBE-BB1D636D903A}" type="parTrans" cxnId="{2128767A-42C7-429C-A226-2A73C5FC1F9E}">
      <dgm:prSet/>
      <dgm:spPr/>
      <dgm:t>
        <a:bodyPr/>
        <a:lstStyle/>
        <a:p>
          <a:endParaRPr lang="hu-HU"/>
        </a:p>
      </dgm:t>
    </dgm:pt>
    <dgm:pt modelId="{AB3CA86F-E5A4-48D1-A33A-967A9F27FEBF}" type="sibTrans" cxnId="{2128767A-42C7-429C-A226-2A73C5FC1F9E}">
      <dgm:prSet/>
      <dgm:spPr/>
      <dgm:t>
        <a:bodyPr/>
        <a:lstStyle/>
        <a:p>
          <a:endParaRPr lang="hu-HU"/>
        </a:p>
      </dgm:t>
    </dgm:pt>
    <dgm:pt modelId="{044B00C2-49E2-4951-AA7F-27837A1D9D2C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person</a:t>
          </a:r>
          <a:endParaRPr lang="hu-HU" dirty="0"/>
        </a:p>
      </dgm:t>
    </dgm:pt>
    <dgm:pt modelId="{E2C6F19E-499E-4AB2-8A1C-E7721B700AD1}" type="parTrans" cxnId="{D9A7384B-A59B-4337-BFA3-E4C980A8715E}">
      <dgm:prSet/>
      <dgm:spPr/>
      <dgm:t>
        <a:bodyPr/>
        <a:lstStyle/>
        <a:p>
          <a:endParaRPr lang="hu-HU"/>
        </a:p>
      </dgm:t>
    </dgm:pt>
    <dgm:pt modelId="{10EC2B91-B7D1-4CE6-9E0A-33F9F8524952}" type="sibTrans" cxnId="{D9A7384B-A59B-4337-BFA3-E4C980A8715E}">
      <dgm:prSet/>
      <dgm:spPr/>
      <dgm:t>
        <a:bodyPr/>
        <a:lstStyle/>
        <a:p>
          <a:endParaRPr lang="hu-HU"/>
        </a:p>
      </dgm:t>
    </dgm:pt>
    <dgm:pt modelId="{80F33508-A9DA-4E77-9042-C12409B6D27D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group</a:t>
          </a:r>
          <a:endParaRPr lang="hu-HU" dirty="0"/>
        </a:p>
      </dgm:t>
    </dgm:pt>
    <dgm:pt modelId="{4118802B-1F64-4667-8E8F-DAFC9F5874C7}" type="parTrans" cxnId="{DBC578FE-DE74-4102-AE4D-EFFBA133833A}">
      <dgm:prSet/>
      <dgm:spPr/>
      <dgm:t>
        <a:bodyPr/>
        <a:lstStyle/>
        <a:p>
          <a:endParaRPr lang="hu-HU"/>
        </a:p>
      </dgm:t>
    </dgm:pt>
    <dgm:pt modelId="{6A2CE839-0605-46CD-B7C2-6EC7BF747D6E}" type="sibTrans" cxnId="{DBC578FE-DE74-4102-AE4D-EFFBA133833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E1B05A-FBB2-4110-94B7-7694A62C7C3B}" type="pres">
      <dgm:prSet presAssocID="{2C7F7385-83E7-49F4-BB09-B848B5058AD5}" presName="parentLin" presStyleCnt="0"/>
      <dgm:spPr/>
      <dgm:t>
        <a:bodyPr/>
        <a:lstStyle/>
        <a:p>
          <a:endParaRPr lang="hu-HU"/>
        </a:p>
      </dgm:t>
    </dgm:pt>
    <dgm:pt modelId="{C23ED8FB-053B-4E13-A592-4A1D820DADC4}" type="pres">
      <dgm:prSet presAssocID="{2C7F7385-83E7-49F4-BB09-B848B5058AD5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D9376CA6-A90C-41A3-BCB4-27ED53F39658}" type="pres">
      <dgm:prSet presAssocID="{2C7F7385-83E7-49F4-BB09-B848B5058A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13DC63-1FED-403A-8274-9C9A828CA3A4}" type="pres">
      <dgm:prSet presAssocID="{2C7F7385-83E7-49F4-BB09-B848B5058AD5}" presName="negativeSpace" presStyleCnt="0"/>
      <dgm:spPr/>
      <dgm:t>
        <a:bodyPr/>
        <a:lstStyle/>
        <a:p>
          <a:endParaRPr lang="hu-HU"/>
        </a:p>
      </dgm:t>
    </dgm:pt>
    <dgm:pt modelId="{8679B120-169B-4F0B-9830-0FB6F81EAC58}" type="pres">
      <dgm:prSet presAssocID="{2C7F7385-83E7-49F4-BB09-B848B5058AD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B545FC-B9D1-4F83-A92D-1DE08E3AEA88}" type="pres">
      <dgm:prSet presAssocID="{AB3CA86F-E5A4-48D1-A33A-967A9F27FEBF}" presName="spaceBetweenRectangles" presStyleCnt="0"/>
      <dgm:spPr/>
      <dgm:t>
        <a:bodyPr/>
        <a:lstStyle/>
        <a:p>
          <a:endParaRPr lang="hu-HU"/>
        </a:p>
      </dgm:t>
    </dgm:pt>
    <dgm:pt modelId="{4F782CA2-571A-486A-926D-F5BD98FC8FA7}" type="pres">
      <dgm:prSet presAssocID="{8DC07747-F578-48C0-9551-D3982EAEB71B}" presName="parentLin" presStyleCnt="0"/>
      <dgm:spPr/>
      <dgm:t>
        <a:bodyPr/>
        <a:lstStyle/>
        <a:p>
          <a:endParaRPr lang="hu-HU"/>
        </a:p>
      </dgm:t>
    </dgm:pt>
    <dgm:pt modelId="{0EFFF9AA-E0D8-4A89-9AE0-A49CE49A3431}" type="pres">
      <dgm:prSet presAssocID="{8DC07747-F578-48C0-9551-D3982EAEB71B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6E324B92-0202-4BF2-8683-8B94C532C676}" type="pres">
      <dgm:prSet presAssocID="{8DC07747-F578-48C0-9551-D3982EAEB7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AEFDD0-428C-415D-AB44-6800BC8C7B0D}" type="pres">
      <dgm:prSet presAssocID="{8DC07747-F578-48C0-9551-D3982EAEB71B}" presName="negativeSpace" presStyleCnt="0"/>
      <dgm:spPr/>
      <dgm:t>
        <a:bodyPr/>
        <a:lstStyle/>
        <a:p>
          <a:endParaRPr lang="hu-HU"/>
        </a:p>
      </dgm:t>
    </dgm:pt>
    <dgm:pt modelId="{36FF1D78-5F29-48A2-AD99-F859BA8E6D30}" type="pres">
      <dgm:prSet presAssocID="{8DC07747-F578-48C0-9551-D3982EAEB7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9B5063-BEFF-4AC8-A099-3BA6798870F5}" type="pres">
      <dgm:prSet presAssocID="{1D427FCD-B881-431F-BB7B-137F6819750F}" presName="spaceBetweenRectangles" presStyleCnt="0"/>
      <dgm:spPr/>
      <dgm:t>
        <a:bodyPr/>
        <a:lstStyle/>
        <a:p>
          <a:endParaRPr lang="hu-HU"/>
        </a:p>
      </dgm:t>
    </dgm:pt>
    <dgm:pt modelId="{23D39DA7-0E65-4A85-9F71-71557E254AAE}" type="pres">
      <dgm:prSet presAssocID="{64DCF83D-7A27-43F2-8643-9AFEEEA7A075}" presName="parentLin" presStyleCnt="0"/>
      <dgm:spPr/>
      <dgm:t>
        <a:bodyPr/>
        <a:lstStyle/>
        <a:p>
          <a:endParaRPr lang="hu-HU"/>
        </a:p>
      </dgm:t>
    </dgm:pt>
    <dgm:pt modelId="{FD77F312-1DED-46A9-918C-2A438C184D33}" type="pres">
      <dgm:prSet presAssocID="{64DCF83D-7A27-43F2-8643-9AFEEEA7A075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A8ABD17A-47B5-4A41-B795-070977A4A82F}" type="pres">
      <dgm:prSet presAssocID="{64DCF83D-7A27-43F2-8643-9AFEEEA7A0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DA66A7-1FB2-47D4-A634-145675B85723}" type="pres">
      <dgm:prSet presAssocID="{64DCF83D-7A27-43F2-8643-9AFEEEA7A075}" presName="negativeSpace" presStyleCnt="0"/>
      <dgm:spPr/>
      <dgm:t>
        <a:bodyPr/>
        <a:lstStyle/>
        <a:p>
          <a:endParaRPr lang="hu-HU"/>
        </a:p>
      </dgm:t>
    </dgm:pt>
    <dgm:pt modelId="{3C452381-8B65-48F8-B855-17D3F41DEE57}" type="pres">
      <dgm:prSet presAssocID="{64DCF83D-7A27-43F2-8643-9AFEEEA7A07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8B853FD-BEA0-4544-BF7E-0E8DF5652717}" srcId="{8DC07747-F578-48C0-9551-D3982EAEB71B}" destId="{1EE30707-81A9-441F-9F2F-4A5FD499268A}" srcOrd="0" destOrd="0" parTransId="{E81D282D-DEA4-4FD4-B286-5D7434586F20}" sibTransId="{333E8EF5-1045-4252-AC50-886BFCA2F5AD}"/>
    <dgm:cxn modelId="{9A59A401-A7AB-44FC-BDD7-99297826CDFF}" type="presOf" srcId="{2C7F7385-83E7-49F4-BB09-B848B5058AD5}" destId="{D9376CA6-A90C-41A3-BCB4-27ED53F39658}" srcOrd="1" destOrd="0" presId="urn:microsoft.com/office/officeart/2005/8/layout/list1"/>
    <dgm:cxn modelId="{164EC4D8-2CB2-4C24-9518-F516429DB0D8}" type="presOf" srcId="{4CC2FDA6-37FD-44EA-992F-EB98E4E6936D}" destId="{36FF1D78-5F29-48A2-AD99-F859BA8E6D30}" srcOrd="0" destOrd="1" presId="urn:microsoft.com/office/officeart/2005/8/layout/list1"/>
    <dgm:cxn modelId="{4D19FCA3-E165-468A-BAAB-DCF802634CA7}" srcId="{0C9E70B1-92FD-4003-8B3F-B6A888C53108}" destId="{64DCF83D-7A27-43F2-8643-9AFEEEA7A075}" srcOrd="2" destOrd="0" parTransId="{A2EA407A-A4B1-447A-B87C-247EAB0B3471}" sibTransId="{0854912A-499B-49F0-AC00-EB4931573D6C}"/>
    <dgm:cxn modelId="{AB922F46-C99B-4423-A245-F3DE6EDE86C8}" type="presOf" srcId="{64DCF83D-7A27-43F2-8643-9AFEEEA7A075}" destId="{A8ABD17A-47B5-4A41-B795-070977A4A82F}" srcOrd="1" destOrd="0" presId="urn:microsoft.com/office/officeart/2005/8/layout/list1"/>
    <dgm:cxn modelId="{27E6B4EE-4DCB-4B99-8472-12C79F44C460}" type="presOf" srcId="{044B00C2-49E2-4951-AA7F-27837A1D9D2C}" destId="{8679B120-169B-4F0B-9830-0FB6F81EAC58}" srcOrd="0" destOrd="0" presId="urn:microsoft.com/office/officeart/2005/8/layout/list1"/>
    <dgm:cxn modelId="{D9A7384B-A59B-4337-BFA3-E4C980A8715E}" srcId="{2C7F7385-83E7-49F4-BB09-B848B5058AD5}" destId="{044B00C2-49E2-4951-AA7F-27837A1D9D2C}" srcOrd="0" destOrd="0" parTransId="{E2C6F19E-499E-4AB2-8A1C-E7721B700AD1}" sibTransId="{10EC2B91-B7D1-4CE6-9E0A-33F9F8524952}"/>
    <dgm:cxn modelId="{8D6BCD5C-C446-45B2-A5AC-82D5E49C17E1}" type="presOf" srcId="{8DC07747-F578-48C0-9551-D3982EAEB71B}" destId="{0EFFF9AA-E0D8-4A89-9AE0-A49CE49A3431}" srcOrd="0" destOrd="0" presId="urn:microsoft.com/office/officeart/2005/8/layout/list1"/>
    <dgm:cxn modelId="{05631FEC-EBDD-4548-82D5-8C604A2C18D3}" srcId="{8DC07747-F578-48C0-9551-D3982EAEB71B}" destId="{4CC2FDA6-37FD-44EA-992F-EB98E4E6936D}" srcOrd="1" destOrd="0" parTransId="{9E43E9D6-E19A-4851-8304-34D30FE8ABB5}" sibTransId="{7090999C-F8ED-45E4-8267-07A813CCCC59}"/>
    <dgm:cxn modelId="{263D3008-6E92-4769-8E19-39064C528270}" type="presOf" srcId="{64DCF83D-7A27-43F2-8643-9AFEEEA7A075}" destId="{FD77F312-1DED-46A9-918C-2A438C184D33}" srcOrd="0" destOrd="0" presId="urn:microsoft.com/office/officeart/2005/8/layout/list1"/>
    <dgm:cxn modelId="{14458EEB-B665-4D71-BE46-74237AC55B75}" type="presOf" srcId="{2C7F7385-83E7-49F4-BB09-B848B5058AD5}" destId="{C23ED8FB-053B-4E13-A592-4A1D820DADC4}" srcOrd="0" destOrd="0" presId="urn:microsoft.com/office/officeart/2005/8/layout/list1"/>
    <dgm:cxn modelId="{E5F6A9DE-63A5-4D60-9F5B-333489DA7398}" type="presOf" srcId="{1EE30707-81A9-441F-9F2F-4A5FD499268A}" destId="{36FF1D78-5F29-48A2-AD99-F859BA8E6D30}" srcOrd="0" destOrd="0" presId="urn:microsoft.com/office/officeart/2005/8/layout/list1"/>
    <dgm:cxn modelId="{2A1E9444-F6EC-44E9-B5E4-FC36E4F9C035}" type="presOf" srcId="{8DC07747-F578-48C0-9551-D3982EAEB71B}" destId="{6E324B92-0202-4BF2-8683-8B94C532C676}" srcOrd="1" destOrd="0" presId="urn:microsoft.com/office/officeart/2005/8/layout/list1"/>
    <dgm:cxn modelId="{33A00F83-D67B-408F-8056-41D54DBC4018}" srcId="{64DCF83D-7A27-43F2-8643-9AFEEEA7A075}" destId="{919E247C-5910-4343-A967-7770F905DE8A}" srcOrd="0" destOrd="0" parTransId="{8D5E93B5-1CEC-4F89-A516-283408FF682F}" sibTransId="{2CCDB402-35C9-45EF-BF96-EBDAC877268F}"/>
    <dgm:cxn modelId="{BA8EE67B-0A15-4326-B19B-71304FC00D89}" type="presOf" srcId="{0C9E70B1-92FD-4003-8B3F-B6A888C53108}" destId="{6DA079D8-65D5-43E2-94AA-BE75652A31F8}" srcOrd="0" destOrd="0" presId="urn:microsoft.com/office/officeart/2005/8/layout/list1"/>
    <dgm:cxn modelId="{2AACD9F5-58CF-4BA5-AB36-FC6FA6FD0FB9}" type="presOf" srcId="{919E247C-5910-4343-A967-7770F905DE8A}" destId="{3C452381-8B65-48F8-B855-17D3F41DEE57}" srcOrd="0" destOrd="0" presId="urn:microsoft.com/office/officeart/2005/8/layout/list1"/>
    <dgm:cxn modelId="{6FB7FB07-3352-4653-B843-18C2C9426597}" type="presOf" srcId="{80F33508-A9DA-4E77-9042-C12409B6D27D}" destId="{8679B120-169B-4F0B-9830-0FB6F81EAC58}" srcOrd="0" destOrd="1" presId="urn:microsoft.com/office/officeart/2005/8/layout/list1"/>
    <dgm:cxn modelId="{31AE01FB-DAD6-4718-BE00-F50ADB52EA1B}" srcId="{0C9E70B1-92FD-4003-8B3F-B6A888C53108}" destId="{8DC07747-F578-48C0-9551-D3982EAEB71B}" srcOrd="1" destOrd="0" parTransId="{1D313DE5-D6DB-4E7B-97D6-77D43D6B0161}" sibTransId="{1D427FCD-B881-431F-BB7B-137F6819750F}"/>
    <dgm:cxn modelId="{DBC578FE-DE74-4102-AE4D-EFFBA133833A}" srcId="{2C7F7385-83E7-49F4-BB09-B848B5058AD5}" destId="{80F33508-A9DA-4E77-9042-C12409B6D27D}" srcOrd="1" destOrd="0" parTransId="{4118802B-1F64-4667-8E8F-DAFC9F5874C7}" sibTransId="{6A2CE839-0605-46CD-B7C2-6EC7BF747D6E}"/>
    <dgm:cxn modelId="{2128767A-42C7-429C-A226-2A73C5FC1F9E}" srcId="{0C9E70B1-92FD-4003-8B3F-B6A888C53108}" destId="{2C7F7385-83E7-49F4-BB09-B848B5058AD5}" srcOrd="0" destOrd="0" parTransId="{1651B41A-56D4-4DB1-BCBE-BB1D636D903A}" sibTransId="{AB3CA86F-E5A4-48D1-A33A-967A9F27FEBF}"/>
    <dgm:cxn modelId="{846E7048-5C9D-4DD8-8D93-7CC65126701F}" type="presParOf" srcId="{6DA079D8-65D5-43E2-94AA-BE75652A31F8}" destId="{75E1B05A-FBB2-4110-94B7-7694A62C7C3B}" srcOrd="0" destOrd="0" presId="urn:microsoft.com/office/officeart/2005/8/layout/list1"/>
    <dgm:cxn modelId="{53D30430-177B-4F20-B02D-7FABC13A5CE7}" type="presParOf" srcId="{75E1B05A-FBB2-4110-94B7-7694A62C7C3B}" destId="{C23ED8FB-053B-4E13-A592-4A1D820DADC4}" srcOrd="0" destOrd="0" presId="urn:microsoft.com/office/officeart/2005/8/layout/list1"/>
    <dgm:cxn modelId="{DDE731D8-108C-4E59-BF73-92AC03C10D45}" type="presParOf" srcId="{75E1B05A-FBB2-4110-94B7-7694A62C7C3B}" destId="{D9376CA6-A90C-41A3-BCB4-27ED53F39658}" srcOrd="1" destOrd="0" presId="urn:microsoft.com/office/officeart/2005/8/layout/list1"/>
    <dgm:cxn modelId="{FC857C64-5EC1-4A70-BC88-9F29FEF2DC58}" type="presParOf" srcId="{6DA079D8-65D5-43E2-94AA-BE75652A31F8}" destId="{9213DC63-1FED-403A-8274-9C9A828CA3A4}" srcOrd="1" destOrd="0" presId="urn:microsoft.com/office/officeart/2005/8/layout/list1"/>
    <dgm:cxn modelId="{EB121FED-31E1-4CB6-B242-EA72A0100B38}" type="presParOf" srcId="{6DA079D8-65D5-43E2-94AA-BE75652A31F8}" destId="{8679B120-169B-4F0B-9830-0FB6F81EAC58}" srcOrd="2" destOrd="0" presId="urn:microsoft.com/office/officeart/2005/8/layout/list1"/>
    <dgm:cxn modelId="{1C9FC25D-06D0-4767-849A-5B35D78246C2}" type="presParOf" srcId="{6DA079D8-65D5-43E2-94AA-BE75652A31F8}" destId="{24B545FC-B9D1-4F83-A92D-1DE08E3AEA88}" srcOrd="3" destOrd="0" presId="urn:microsoft.com/office/officeart/2005/8/layout/list1"/>
    <dgm:cxn modelId="{3407F697-DB45-46F5-9CE6-B8349638A3AD}" type="presParOf" srcId="{6DA079D8-65D5-43E2-94AA-BE75652A31F8}" destId="{4F782CA2-571A-486A-926D-F5BD98FC8FA7}" srcOrd="4" destOrd="0" presId="urn:microsoft.com/office/officeart/2005/8/layout/list1"/>
    <dgm:cxn modelId="{B6C57513-E652-430D-B764-9EFFBA9BA19F}" type="presParOf" srcId="{4F782CA2-571A-486A-926D-F5BD98FC8FA7}" destId="{0EFFF9AA-E0D8-4A89-9AE0-A49CE49A3431}" srcOrd="0" destOrd="0" presId="urn:microsoft.com/office/officeart/2005/8/layout/list1"/>
    <dgm:cxn modelId="{B515DC16-8C8D-4E9B-B52E-B66AF00A5F91}" type="presParOf" srcId="{4F782CA2-571A-486A-926D-F5BD98FC8FA7}" destId="{6E324B92-0202-4BF2-8683-8B94C532C676}" srcOrd="1" destOrd="0" presId="urn:microsoft.com/office/officeart/2005/8/layout/list1"/>
    <dgm:cxn modelId="{5EA1F970-DE2E-4402-BEF7-C5CB92C5ED32}" type="presParOf" srcId="{6DA079D8-65D5-43E2-94AA-BE75652A31F8}" destId="{EDAEFDD0-428C-415D-AB44-6800BC8C7B0D}" srcOrd="5" destOrd="0" presId="urn:microsoft.com/office/officeart/2005/8/layout/list1"/>
    <dgm:cxn modelId="{B1B9320C-DFE7-445B-809A-72495BFB4F98}" type="presParOf" srcId="{6DA079D8-65D5-43E2-94AA-BE75652A31F8}" destId="{36FF1D78-5F29-48A2-AD99-F859BA8E6D30}" srcOrd="6" destOrd="0" presId="urn:microsoft.com/office/officeart/2005/8/layout/list1"/>
    <dgm:cxn modelId="{7519BC47-507D-4391-8118-B0BED3F83B8D}" type="presParOf" srcId="{6DA079D8-65D5-43E2-94AA-BE75652A31F8}" destId="{299B5063-BEFF-4AC8-A099-3BA6798870F5}" srcOrd="7" destOrd="0" presId="urn:microsoft.com/office/officeart/2005/8/layout/list1"/>
    <dgm:cxn modelId="{2E84BF9C-FEFC-4B04-8F1C-C2C087C46CEA}" type="presParOf" srcId="{6DA079D8-65D5-43E2-94AA-BE75652A31F8}" destId="{23D39DA7-0E65-4A85-9F71-71557E254AAE}" srcOrd="8" destOrd="0" presId="urn:microsoft.com/office/officeart/2005/8/layout/list1"/>
    <dgm:cxn modelId="{1B5B2B51-0BE8-4360-8E84-9BB88BE2BAE8}" type="presParOf" srcId="{23D39DA7-0E65-4A85-9F71-71557E254AAE}" destId="{FD77F312-1DED-46A9-918C-2A438C184D33}" srcOrd="0" destOrd="0" presId="urn:microsoft.com/office/officeart/2005/8/layout/list1"/>
    <dgm:cxn modelId="{24625D26-B36C-49BA-8932-BA70325EDE40}" type="presParOf" srcId="{23D39DA7-0E65-4A85-9F71-71557E254AAE}" destId="{A8ABD17A-47B5-4A41-B795-070977A4A82F}" srcOrd="1" destOrd="0" presId="urn:microsoft.com/office/officeart/2005/8/layout/list1"/>
    <dgm:cxn modelId="{377666A3-E937-4F1D-A939-5FC74AEDDE5D}" type="presParOf" srcId="{6DA079D8-65D5-43E2-94AA-BE75652A31F8}" destId="{1BDA66A7-1FB2-47D4-A634-145675B85723}" srcOrd="9" destOrd="0" presId="urn:microsoft.com/office/officeart/2005/8/layout/list1"/>
    <dgm:cxn modelId="{3D74543E-0628-41A7-8942-06710406C614}" type="presParOf" srcId="{6DA079D8-65D5-43E2-94AA-BE75652A31F8}" destId="{3C452381-8B65-48F8-B855-17D3F41DEE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76523-DD18-46C2-8AB4-DADA952487F6}">
      <dsp:nvSpPr>
        <dsp:cNvPr id="0" name=""/>
        <dsp:cNvSpPr/>
      </dsp:nvSpPr>
      <dsp:spPr>
        <a:xfrm>
          <a:off x="0" y="342840"/>
          <a:ext cx="3962400" cy="521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Hardver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BaseBoard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DiskDrive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OS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PageFile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Registry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Telepített szoftver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Win32_Patch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Product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Teljesítményszámlálók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PerfRawData</a:t>
          </a:r>
          <a:endParaRPr lang="hu-HU" sz="2300" kern="1200" dirty="0"/>
        </a:p>
      </dsp:txBody>
      <dsp:txXfrm>
        <a:off x="0" y="342840"/>
        <a:ext cx="3962400" cy="5216400"/>
      </dsp:txXfrm>
    </dsp:sp>
    <dsp:sp modelId="{00A033BD-1225-4926-8A13-7BB90181FC06}">
      <dsp:nvSpPr>
        <dsp:cNvPr id="0" name=""/>
        <dsp:cNvSpPr/>
      </dsp:nvSpPr>
      <dsp:spPr>
        <a:xfrm>
          <a:off x="198120" y="3360"/>
          <a:ext cx="277368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root</a:t>
          </a:r>
          <a:r>
            <a:rPr lang="hu-HU" sz="2300" kern="1200" dirty="0" smtClean="0"/>
            <a:t>\cimv2</a:t>
          </a:r>
          <a:endParaRPr lang="hu-HU" sz="2300" kern="1200" dirty="0"/>
        </a:p>
      </dsp:txBody>
      <dsp:txXfrm>
        <a:off x="231264" y="36504"/>
        <a:ext cx="270739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B120-169B-4F0B-9830-0FB6F81EAC58}">
      <dsp:nvSpPr>
        <dsp:cNvPr id="0" name=""/>
        <dsp:cNvSpPr/>
      </dsp:nvSpPr>
      <dsp:spPr>
        <a:xfrm>
          <a:off x="0" y="353197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person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group</a:t>
          </a:r>
          <a:endParaRPr lang="hu-HU" sz="2300" kern="1200" dirty="0"/>
        </a:p>
      </dsp:txBody>
      <dsp:txXfrm>
        <a:off x="0" y="353197"/>
        <a:ext cx="3962400" cy="1340325"/>
      </dsp:txXfrm>
    </dsp:sp>
    <dsp:sp modelId="{D9376CA6-A90C-41A3-BCB4-27ED53F39658}">
      <dsp:nvSpPr>
        <dsp:cNvPr id="0" name=""/>
        <dsp:cNvSpPr/>
      </dsp:nvSpPr>
      <dsp:spPr>
        <a:xfrm>
          <a:off x="198120" y="13717"/>
          <a:ext cx="277368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directory</a:t>
          </a:r>
          <a:r>
            <a:rPr lang="hu-HU" sz="2300" kern="1200" dirty="0" smtClean="0"/>
            <a:t>\</a:t>
          </a:r>
          <a:r>
            <a:rPr lang="hu-HU" sz="2300" kern="1200" dirty="0" err="1" smtClean="0"/>
            <a:t>ldap</a:t>
          </a:r>
          <a:endParaRPr lang="hu-HU" sz="2300" kern="1200" dirty="0"/>
        </a:p>
      </dsp:txBody>
      <dsp:txXfrm>
        <a:off x="231264" y="46861"/>
        <a:ext cx="2707392" cy="612672"/>
      </dsp:txXfrm>
    </dsp:sp>
    <dsp:sp modelId="{36FF1D78-5F29-48A2-AD99-F859BA8E6D30}">
      <dsp:nvSpPr>
        <dsp:cNvPr id="0" name=""/>
        <dsp:cNvSpPr/>
      </dsp:nvSpPr>
      <dsp:spPr>
        <a:xfrm>
          <a:off x="0" y="2157202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SqlService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ServerSettings</a:t>
          </a:r>
          <a:endParaRPr lang="hu-HU" sz="2300" kern="1200" dirty="0"/>
        </a:p>
      </dsp:txBody>
      <dsp:txXfrm>
        <a:off x="0" y="2157202"/>
        <a:ext cx="3962400" cy="1340325"/>
      </dsp:txXfrm>
    </dsp:sp>
    <dsp:sp modelId="{6E324B92-0202-4BF2-8683-8B94C532C676}">
      <dsp:nvSpPr>
        <dsp:cNvPr id="0" name=""/>
        <dsp:cNvSpPr/>
      </dsp:nvSpPr>
      <dsp:spPr>
        <a:xfrm>
          <a:off x="198120" y="1817722"/>
          <a:ext cx="277368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Microsoft\</a:t>
          </a:r>
          <a:r>
            <a:rPr lang="hu-HU" sz="2300" kern="1200" dirty="0" err="1" smtClean="0"/>
            <a:t>SqlServer</a:t>
          </a:r>
          <a:endParaRPr lang="hu-HU" sz="2300" kern="1200" dirty="0"/>
        </a:p>
      </dsp:txBody>
      <dsp:txXfrm>
        <a:off x="231264" y="1850866"/>
        <a:ext cx="2707392" cy="612672"/>
      </dsp:txXfrm>
    </dsp:sp>
    <dsp:sp modelId="{3C452381-8B65-48F8-B855-17D3F41DEE57}">
      <dsp:nvSpPr>
        <dsp:cNvPr id="0" name=""/>
        <dsp:cNvSpPr/>
      </dsp:nvSpPr>
      <dsp:spPr>
        <a:xfrm>
          <a:off x="0" y="3961207"/>
          <a:ext cx="39624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IANet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EthernetAdapter</a:t>
          </a:r>
          <a:endParaRPr lang="hu-HU" sz="2300" kern="1200" dirty="0"/>
        </a:p>
      </dsp:txBody>
      <dsp:txXfrm>
        <a:off x="0" y="3961207"/>
        <a:ext cx="3962400" cy="978075"/>
      </dsp:txXfrm>
    </dsp:sp>
    <dsp:sp modelId="{A8ABD17A-47B5-4A41-B795-070977A4A82F}">
      <dsp:nvSpPr>
        <dsp:cNvPr id="0" name=""/>
        <dsp:cNvSpPr/>
      </dsp:nvSpPr>
      <dsp:spPr>
        <a:xfrm>
          <a:off x="198120" y="3621727"/>
          <a:ext cx="277368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IntelNIC</a:t>
          </a:r>
          <a:endParaRPr lang="hu-HU" sz="2300" kern="1200" dirty="0"/>
        </a:p>
      </dsp:txBody>
      <dsp:txXfrm>
        <a:off x="231264" y="3654871"/>
        <a:ext cx="27073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2012.03.19.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1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2012. 03. 19.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Leírás: MSDN. </a:t>
            </a:r>
            <a:r>
              <a:rPr lang="hu-HU" b="1" dirty="0" smtClean="0"/>
              <a:t>ASSOCIATORS OF </a:t>
            </a:r>
            <a:r>
              <a:rPr lang="hu-HU" b="1" dirty="0" err="1" smtClean="0"/>
              <a:t>Statement</a:t>
            </a:r>
            <a:r>
              <a:rPr lang="hu-HU" b="1" dirty="0" smtClean="0"/>
              <a:t>, </a:t>
            </a:r>
            <a:r>
              <a:rPr lang="hu-HU" b="0" dirty="0" smtClean="0"/>
              <a:t>http://msdn.microsoft.com/en-us/library/aa384793%28v=vs.85%29.aspx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16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Forrás: MSDN.</a:t>
            </a:r>
            <a:r>
              <a:rPr lang="hu-HU" baseline="0" dirty="0" smtClean="0"/>
              <a:t> </a:t>
            </a:r>
            <a:r>
              <a:rPr lang="hu-HU" dirty="0" err="1" smtClean="0"/>
              <a:t>Connecting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Windows </a:t>
            </a:r>
            <a:r>
              <a:rPr lang="hu-HU" dirty="0" err="1" smtClean="0"/>
              <a:t>Firewall</a:t>
            </a:r>
            <a:r>
              <a:rPr lang="hu-HU" dirty="0" smtClean="0"/>
              <a:t>, http://msdn.microsoft.com/en-us/library/aa389286.aspx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(Vista óta van</a:t>
            </a:r>
            <a:r>
              <a:rPr lang="hu-HU" baseline="0" dirty="0" smtClean="0"/>
              <a:t> már </a:t>
            </a:r>
            <a:r>
              <a:rPr lang="hu-HU" baseline="0" dirty="0" err="1" smtClean="0"/>
              <a:t>WS-Managementet</a:t>
            </a:r>
            <a:r>
              <a:rPr lang="hu-HU" baseline="0" dirty="0" smtClean="0"/>
              <a:t> használó elérés, lásd az előadás későbbi részén)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Tűzfalszabály: a </a:t>
            </a:r>
            <a:r>
              <a:rPr lang="hu-HU" baseline="0" dirty="0" err="1" smtClean="0"/>
              <a:t>netsh</a:t>
            </a:r>
            <a:r>
              <a:rPr lang="hu-HU" baseline="0" dirty="0" smtClean="0"/>
              <a:t> Windows 8-ban már nem javasolt, ott van erre PowerShell </a:t>
            </a:r>
            <a:r>
              <a:rPr lang="hu-HU" baseline="0" dirty="0" err="1" smtClean="0"/>
              <a:t>cmdlet</a:t>
            </a:r>
            <a:r>
              <a:rPr lang="hu-HU" baseline="0" dirty="0" smtClean="0"/>
              <a:t>, például: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baseline="0" dirty="0" err="1" smtClean="0"/>
              <a:t>Get-NetFirewallRule</a:t>
            </a:r>
            <a:r>
              <a:rPr lang="hu-HU" baseline="0" dirty="0" smtClean="0"/>
              <a:t> | ? {($_.</a:t>
            </a:r>
            <a:r>
              <a:rPr lang="hu-HU" baseline="0" dirty="0" err="1" smtClean="0"/>
              <a:t>displaygroup</a:t>
            </a:r>
            <a:r>
              <a:rPr lang="hu-HU" baseline="0" dirty="0" smtClean="0"/>
              <a:t> </a:t>
            </a:r>
            <a:r>
              <a:rPr lang="hu-HU" baseline="0" dirty="0" err="1" smtClean="0"/>
              <a:t>-like</a:t>
            </a:r>
            <a:r>
              <a:rPr lang="hu-HU" baseline="0" dirty="0" smtClean="0"/>
              <a:t> "*</a:t>
            </a:r>
            <a:r>
              <a:rPr lang="hu-HU" baseline="0" dirty="0" err="1" smtClean="0"/>
              <a:t>wmi</a:t>
            </a:r>
            <a:r>
              <a:rPr lang="hu-HU" baseline="0" dirty="0" smtClean="0"/>
              <a:t>*") </a:t>
            </a:r>
            <a:r>
              <a:rPr lang="hu-HU" baseline="0" dirty="0" err="1" smtClean="0"/>
              <a:t>-and</a:t>
            </a:r>
            <a:r>
              <a:rPr lang="hu-HU" baseline="0" dirty="0" smtClean="0"/>
              <a:t> ($_.</a:t>
            </a:r>
            <a:r>
              <a:rPr lang="hu-HU" baseline="0" dirty="0" err="1" smtClean="0"/>
              <a:t>direction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-eq</a:t>
            </a:r>
            <a:r>
              <a:rPr lang="hu-HU" baseline="0" dirty="0" smtClean="0"/>
              <a:t> "</a:t>
            </a:r>
            <a:r>
              <a:rPr lang="hu-HU" baseline="0" dirty="0" err="1" smtClean="0"/>
              <a:t>inbound</a:t>
            </a:r>
            <a:r>
              <a:rPr lang="hu-HU" baseline="0" dirty="0" smtClean="0"/>
              <a:t>")} | </a:t>
            </a:r>
            <a:r>
              <a:rPr lang="hu-HU" baseline="0" dirty="0" err="1" smtClean="0"/>
              <a:t>Set-NetFirewallRule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-Enabled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True</a:t>
            </a:r>
            <a:endParaRPr lang="hu-HU" baseline="0" dirty="0" smtClean="0"/>
          </a:p>
          <a:p>
            <a:endParaRPr lang="hu-HU" baseline="0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9FBE8-6D80-4CEE-9E1F-77F80127B0B8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//</a:t>
            </a:r>
            <a:r>
              <a:rPr lang="hu-HU" dirty="0" err="1" smtClean="0"/>
              <a:t>query</a:t>
            </a:r>
            <a:r>
              <a:rPr lang="hu-HU" dirty="0" smtClean="0"/>
              <a:t> free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drive C:</a:t>
            </a:r>
          </a:p>
          <a:p>
            <a:pPr>
              <a:defRPr/>
            </a:pPr>
            <a:r>
              <a:rPr lang="hu-HU" dirty="0" err="1" smtClean="0"/>
              <a:t>long</a:t>
            </a:r>
            <a:r>
              <a:rPr lang="hu-HU" dirty="0" smtClean="0"/>
              <a:t> </a:t>
            </a:r>
            <a:r>
              <a:rPr lang="hu-HU" dirty="0" err="1" smtClean="0"/>
              <a:t>freeSpace</a:t>
            </a:r>
            <a:r>
              <a:rPr lang="hu-HU" dirty="0" smtClean="0"/>
              <a:t>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string</a:t>
            </a:r>
            <a:r>
              <a:rPr lang="hu-HU" dirty="0" smtClean="0"/>
              <a:t> </a:t>
            </a:r>
            <a:r>
              <a:rPr lang="hu-HU" dirty="0" err="1" smtClean="0"/>
              <a:t>path</a:t>
            </a:r>
            <a:r>
              <a:rPr lang="hu-HU" dirty="0" smtClean="0"/>
              <a:t> = </a:t>
            </a:r>
            <a:r>
              <a:rPr lang="hu-HU" dirty="0" err="1" smtClean="0"/>
              <a:t>String.Format</a:t>
            </a:r>
            <a:r>
              <a:rPr lang="hu-HU" dirty="0" smtClean="0"/>
              <a:t>(@"\\{0}\</a:t>
            </a:r>
            <a:r>
              <a:rPr lang="hu-HU" dirty="0" err="1" smtClean="0"/>
              <a:t>root</a:t>
            </a:r>
            <a:r>
              <a:rPr lang="hu-HU" dirty="0" smtClean="0"/>
              <a:t>\cimv2", </a:t>
            </a:r>
            <a:r>
              <a:rPr lang="hu-HU" dirty="0" err="1" smtClean="0"/>
              <a:t>machineName</a:t>
            </a:r>
            <a:r>
              <a:rPr lang="hu-HU" dirty="0" smtClean="0"/>
              <a:t>);</a:t>
            </a:r>
          </a:p>
          <a:p>
            <a:pPr>
              <a:defRPr/>
            </a:pPr>
            <a:r>
              <a:rPr lang="hu-HU" dirty="0" err="1" smtClean="0"/>
              <a:t>ManagementScope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ManagementScope</a:t>
            </a:r>
            <a:r>
              <a:rPr lang="hu-HU" dirty="0" smtClean="0"/>
              <a:t>(</a:t>
            </a:r>
            <a:r>
              <a:rPr lang="hu-HU" dirty="0" err="1" smtClean="0"/>
              <a:t>path</a:t>
            </a:r>
            <a:r>
              <a:rPr lang="hu-HU" dirty="0" smtClean="0"/>
              <a:t>);</a:t>
            </a:r>
          </a:p>
          <a:p>
            <a:pPr>
              <a:defRPr/>
            </a:pPr>
            <a:r>
              <a:rPr lang="hu-HU" dirty="0" err="1" smtClean="0"/>
              <a:t>scope.Connect</a:t>
            </a:r>
            <a:r>
              <a:rPr lang="hu-HU" dirty="0" smtClean="0"/>
              <a:t>();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string</a:t>
            </a:r>
            <a:r>
              <a:rPr lang="hu-HU" dirty="0" smtClean="0"/>
              <a:t> </a:t>
            </a:r>
            <a:r>
              <a:rPr lang="hu-HU" dirty="0" err="1" smtClean="0"/>
              <a:t>query</a:t>
            </a:r>
            <a:r>
              <a:rPr lang="hu-HU" dirty="0" smtClean="0"/>
              <a:t> = "SELECT * FROM Win32_</a:t>
            </a:r>
            <a:r>
              <a:rPr lang="hu-HU" dirty="0" err="1" smtClean="0"/>
              <a:t>LogicalDisk</a:t>
            </a:r>
            <a:r>
              <a:rPr lang="hu-HU" dirty="0" smtClean="0"/>
              <a:t> WHERE </a:t>
            </a:r>
            <a:r>
              <a:rPr lang="hu-HU" dirty="0" err="1" smtClean="0"/>
              <a:t>DriveType</a:t>
            </a:r>
            <a:r>
              <a:rPr lang="hu-HU" dirty="0" smtClean="0"/>
              <a:t> = 3 AND </a:t>
            </a:r>
            <a:r>
              <a:rPr lang="hu-HU" dirty="0" err="1" smtClean="0"/>
              <a:t>DeviceID</a:t>
            </a:r>
            <a:r>
              <a:rPr lang="hu-HU" dirty="0" smtClean="0"/>
              <a:t> = 'C:'";</a:t>
            </a:r>
          </a:p>
          <a:p>
            <a:pPr>
              <a:defRPr/>
            </a:pPr>
            <a:r>
              <a:rPr lang="hu-HU" dirty="0" smtClean="0"/>
              <a:t>                      </a:t>
            </a:r>
          </a:p>
          <a:p>
            <a:pPr>
              <a:defRPr/>
            </a:pPr>
            <a:r>
              <a:rPr lang="hu-HU" dirty="0" err="1" smtClean="0"/>
              <a:t>wqlQuery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WqlObjectQuery</a:t>
            </a:r>
            <a:r>
              <a:rPr lang="hu-HU" dirty="0" smtClean="0"/>
              <a:t>(</a:t>
            </a:r>
            <a:r>
              <a:rPr lang="hu-HU" dirty="0" err="1" smtClean="0"/>
              <a:t>query</a:t>
            </a:r>
            <a:r>
              <a:rPr lang="hu-HU" dirty="0" smtClean="0"/>
              <a:t>);</a:t>
            </a:r>
          </a:p>
          <a:p>
            <a:pPr>
              <a:defRPr/>
            </a:pPr>
            <a:r>
              <a:rPr lang="hu-HU" dirty="0" err="1" smtClean="0"/>
              <a:t>searcher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ManagementObjectSearcher</a:t>
            </a:r>
            <a:r>
              <a:rPr lang="hu-HU" dirty="0" smtClean="0"/>
              <a:t>(</a:t>
            </a:r>
            <a:r>
              <a:rPr lang="hu-HU" dirty="0" err="1" smtClean="0"/>
              <a:t>scope</a:t>
            </a:r>
            <a:r>
              <a:rPr lang="hu-HU" dirty="0" smtClean="0"/>
              <a:t>, </a:t>
            </a:r>
            <a:r>
              <a:rPr lang="hu-HU" dirty="0" err="1" smtClean="0"/>
              <a:t>wqlQuery</a:t>
            </a:r>
            <a:r>
              <a:rPr lang="hu-HU" dirty="0" smtClean="0"/>
              <a:t>);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ManagementObjectCollection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= </a:t>
            </a:r>
            <a:r>
              <a:rPr lang="hu-HU" dirty="0" err="1" smtClean="0"/>
              <a:t>searcher.Get</a:t>
            </a:r>
            <a:r>
              <a:rPr lang="hu-HU" dirty="0" smtClean="0"/>
              <a:t>();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result</a:t>
            </a:r>
            <a:r>
              <a:rPr lang="hu-HU" dirty="0" smtClean="0"/>
              <a:t> != null &amp;&amp; </a:t>
            </a:r>
            <a:r>
              <a:rPr lang="hu-HU" dirty="0" err="1" smtClean="0"/>
              <a:t>result.Count</a:t>
            </a:r>
            <a:r>
              <a:rPr lang="hu-HU" dirty="0" smtClean="0"/>
              <a:t> &gt; 0)</a:t>
            </a:r>
          </a:p>
          <a:p>
            <a:pPr>
              <a:defRPr/>
            </a:pPr>
            <a:r>
              <a:rPr lang="hu-HU" dirty="0" smtClean="0"/>
              <a:t>{</a:t>
            </a:r>
          </a:p>
          <a:p>
            <a:pPr>
              <a:defRPr/>
            </a:pPr>
            <a:r>
              <a:rPr lang="hu-HU" dirty="0" smtClean="0"/>
              <a:t>    </a:t>
            </a:r>
            <a:r>
              <a:rPr lang="hu-HU" dirty="0" err="1" smtClean="0"/>
              <a:t>foreach</a:t>
            </a:r>
            <a:r>
              <a:rPr lang="hu-HU" dirty="0" smtClean="0"/>
              <a:t> (</a:t>
            </a:r>
            <a:r>
              <a:rPr lang="hu-HU" dirty="0" err="1" smtClean="0"/>
              <a:t>ManagementObject</a:t>
            </a:r>
            <a:r>
              <a:rPr lang="hu-HU" dirty="0" smtClean="0"/>
              <a:t> </a:t>
            </a:r>
            <a:r>
              <a:rPr lang="hu-HU" dirty="0" err="1" smtClean="0"/>
              <a:t>disk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)</a:t>
            </a:r>
          </a:p>
          <a:p>
            <a:pPr>
              <a:defRPr/>
            </a:pPr>
            <a:r>
              <a:rPr lang="hu-HU" dirty="0" smtClean="0"/>
              <a:t>    {</a:t>
            </a:r>
          </a:p>
          <a:p>
            <a:pPr>
              <a:defRPr/>
            </a:pPr>
            <a:r>
              <a:rPr lang="hu-HU" dirty="0" smtClean="0"/>
              <a:t>        // free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bytes</a:t>
            </a:r>
            <a:endParaRPr lang="hu-HU" dirty="0" smtClean="0"/>
          </a:p>
          <a:p>
            <a:pPr>
              <a:defRPr/>
            </a:pPr>
            <a:r>
              <a:rPr lang="hu-HU" dirty="0" smtClean="0"/>
              <a:t>        </a:t>
            </a:r>
            <a:r>
              <a:rPr lang="hu-HU" dirty="0" err="1" smtClean="0"/>
              <a:t>freeSpace</a:t>
            </a:r>
            <a:r>
              <a:rPr lang="hu-HU" dirty="0" smtClean="0"/>
              <a:t> = Int64.Parse(</a:t>
            </a:r>
            <a:r>
              <a:rPr lang="hu-HU" dirty="0" err="1" smtClean="0"/>
              <a:t>disk</a:t>
            </a:r>
            <a:r>
              <a:rPr lang="hu-HU" dirty="0" smtClean="0"/>
              <a:t>["</a:t>
            </a:r>
            <a:r>
              <a:rPr lang="hu-HU" dirty="0" err="1" smtClean="0"/>
              <a:t>FreeSpace</a:t>
            </a:r>
            <a:r>
              <a:rPr lang="hu-HU" dirty="0" smtClean="0"/>
              <a:t>"].</a:t>
            </a:r>
            <a:r>
              <a:rPr lang="hu-HU" dirty="0" err="1" smtClean="0"/>
              <a:t>ToString</a:t>
            </a:r>
            <a:r>
              <a:rPr lang="hu-HU" dirty="0" smtClean="0"/>
              <a:t>());        </a:t>
            </a:r>
          </a:p>
          <a:p>
            <a:pPr>
              <a:defRPr/>
            </a:pPr>
            <a:r>
              <a:rPr lang="hu-HU" dirty="0" smtClean="0"/>
              <a:t>    }</a:t>
            </a:r>
          </a:p>
          <a:p>
            <a:pPr>
              <a:defRPr/>
            </a:pPr>
            <a:r>
              <a:rPr lang="hu-HU" dirty="0" smtClean="0"/>
              <a:t>}</a:t>
            </a:r>
          </a:p>
          <a:p>
            <a:pPr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A0AAD-127C-4495-A877-591B8729737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Get-WmiObject</a:t>
            </a:r>
            <a:r>
              <a:rPr lang="hu-HU" dirty="0" smtClean="0"/>
              <a:t> CIM_</a:t>
            </a:r>
            <a:r>
              <a:rPr lang="hu-HU" dirty="0" err="1" smtClean="0"/>
              <a:t>Process</a:t>
            </a:r>
            <a:r>
              <a:rPr lang="hu-HU" dirty="0" smtClean="0"/>
              <a:t> | </a:t>
            </a:r>
            <a:r>
              <a:rPr lang="hu-HU" dirty="0" err="1" smtClean="0"/>
              <a:t>Get-Member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9B10A-97BB-4738-AF67-0ECE563C8DD3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F5921-1823-4061-A533-6D62BE22F694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G</a:t>
            </a:r>
            <a:r>
              <a:rPr lang="en-US" dirty="0" smtClean="0"/>
              <a:t>et-</a:t>
            </a:r>
            <a:r>
              <a:rPr lang="hu-HU" dirty="0" smtClean="0"/>
              <a:t>W</a:t>
            </a:r>
            <a:r>
              <a:rPr lang="en-US" dirty="0" smtClean="0"/>
              <a:t>mi</a:t>
            </a:r>
            <a:r>
              <a:rPr lang="hu-HU" dirty="0" smtClean="0"/>
              <a:t>O</a:t>
            </a:r>
            <a:r>
              <a:rPr lang="en-US" dirty="0" err="1" smtClean="0"/>
              <a:t>bject</a:t>
            </a:r>
            <a:r>
              <a:rPr lang="en-US" dirty="0" smtClean="0"/>
              <a:t> -</a:t>
            </a:r>
            <a:r>
              <a:rPr lang="hu-HU" dirty="0" smtClean="0"/>
              <a:t>N</a:t>
            </a:r>
            <a:r>
              <a:rPr lang="en-US" dirty="0" err="1" smtClean="0"/>
              <a:t>amespace</a:t>
            </a:r>
            <a:r>
              <a:rPr lang="en-US" dirty="0" smtClean="0"/>
              <a:t> "root/cimv2" -list | where {$_.name -like "*memory*"}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Get-</a:t>
            </a:r>
            <a:r>
              <a:rPr lang="en-US" dirty="0" err="1" smtClean="0"/>
              <a:t>WmiObject</a:t>
            </a:r>
            <a:r>
              <a:rPr lang="en-US" dirty="0" smtClean="0"/>
              <a:t> -Class Win32_Service -Filter "Name = 'w32time'" | select </a:t>
            </a:r>
            <a:r>
              <a:rPr lang="en-US" dirty="0" err="1" smtClean="0"/>
              <a:t>DisplayName</a:t>
            </a:r>
            <a:r>
              <a:rPr lang="en-US" dirty="0" smtClean="0"/>
              <a:t>, Status,</a:t>
            </a:r>
            <a:r>
              <a:rPr lang="hu-HU" baseline="0" dirty="0" smtClean="0"/>
              <a:t> </a:t>
            </a:r>
            <a:r>
              <a:rPr lang="en-US" dirty="0" smtClean="0"/>
              <a:t>Started | </a:t>
            </a:r>
            <a:r>
              <a:rPr lang="en-US" dirty="0" err="1" smtClean="0"/>
              <a:t>fl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899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PowerShell</a:t>
            </a:r>
            <a:r>
              <a:rPr lang="hu-HU" dirty="0" smtClean="0"/>
              <a:t> WMI Explorer letöltése: http://thepowershellguy.com/blogs/posh/pages/powershell-wmi-explorer.aspx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E75F-03C9-456E-9428-C2DDA987441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PowerShell v3 új CIM </a:t>
            </a:r>
            <a:r>
              <a:rPr lang="hu-HU" dirty="0" err="1" smtClean="0"/>
              <a:t>cmdletek</a:t>
            </a:r>
            <a:r>
              <a:rPr lang="hu-HU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Get-Command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-Module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CimCmdlets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CimCmdlets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modul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cmdletjei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alapból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WS-Managementet</a:t>
            </a:r>
            <a:r>
              <a:rPr lang="hu-HU" baseline="0" dirty="0" smtClean="0">
                <a:latin typeface="Consolas" pitchFamily="49" charset="0"/>
                <a:cs typeface="Consolas" pitchFamily="49" charset="0"/>
              </a:rPr>
              <a:t> használnak, és nem </a:t>
            </a:r>
            <a:r>
              <a:rPr lang="hu-HU" baseline="0" dirty="0" err="1" smtClean="0">
                <a:latin typeface="Consolas" pitchFamily="49" charset="0"/>
                <a:cs typeface="Consolas" pitchFamily="49" charset="0"/>
              </a:rPr>
              <a:t>DCOM-ot</a:t>
            </a:r>
            <a:r>
              <a:rPr lang="hu-HU" baseline="0" dirty="0" smtClean="0">
                <a:latin typeface="Consolas" pitchFamily="49" charset="0"/>
                <a:cs typeface="Consolas" pitchFamily="49" charset="0"/>
              </a:rPr>
              <a:t> (ez a </a:t>
            </a:r>
            <a:r>
              <a:rPr lang="hu-HU" baseline="0" dirty="0" err="1" smtClean="0">
                <a:latin typeface="Consolas" pitchFamily="49" charset="0"/>
                <a:cs typeface="Consolas" pitchFamily="49" charset="0"/>
              </a:rPr>
              <a:t>New-CimSession</a:t>
            </a:r>
            <a:r>
              <a:rPr lang="hu-HU" baseline="0" dirty="0" smtClean="0">
                <a:latin typeface="Consolas" pitchFamily="49" charset="0"/>
                <a:cs typeface="Consolas" pitchFamily="49" charset="0"/>
              </a:rPr>
              <a:t> segítségével szabályozható)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marL="628650" lvl="1" indent="-1714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978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legtöbb régi parancssori</a:t>
            </a:r>
            <a:r>
              <a:rPr lang="hu-HU" baseline="0" dirty="0" smtClean="0"/>
              <a:t> eszközt felváltja valamelyik PowerShell modul és a benne lévő </a:t>
            </a:r>
            <a:r>
              <a:rPr lang="hu-HU" baseline="0" dirty="0" err="1" smtClean="0"/>
              <a:t>cmdletek</a:t>
            </a:r>
            <a:r>
              <a:rPr lang="hu-HU" baseline="0" dirty="0" smtClean="0"/>
              <a:t> a következő Windowsokban.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Ezeknek az eredménye szűrhető, kereshető, távoli hozzáférés egyszerűen, szabványosan megy.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37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Forrás: MSDN. WMI </a:t>
            </a:r>
            <a:r>
              <a:rPr lang="hu-HU" dirty="0" err="1" smtClean="0"/>
              <a:t>Architecture</a:t>
            </a:r>
            <a:r>
              <a:rPr lang="hu-HU" dirty="0" smtClean="0"/>
              <a:t>, http://msdn.microsoft.com/en-us/library/aa394553(VS.85).aspx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4C742-CBF7-4F09-8C02-4DED7E90A9DC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hu-HU" dirty="0" smtClean="0"/>
              <a:t>MSDN. WMI </a:t>
            </a:r>
            <a:r>
              <a:rPr lang="hu-HU" dirty="0" err="1" smtClean="0"/>
              <a:t>Provider</a:t>
            </a:r>
            <a:r>
              <a:rPr lang="hu-HU" dirty="0" smtClean="0"/>
              <a:t> </a:t>
            </a:r>
            <a:r>
              <a:rPr lang="hu-HU" dirty="0" err="1" smtClean="0"/>
              <a:t>Extensions</a:t>
            </a:r>
            <a:r>
              <a:rPr lang="hu-HU" dirty="0" smtClean="0"/>
              <a:t>, http://msdn.microsoft.com/en-us/library/bb404670.aspx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 volt az általános séma, amit előző előadáson felrajzoltunk.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&lt;s:Header&gt;</a:t>
            </a:r>
          </a:p>
          <a:p>
            <a:r>
              <a:rPr lang="hu-HU" smtClean="0"/>
              <a:t>  &lt;wsa:To&gt; Address &lt;/wsa:To&gt;</a:t>
            </a:r>
          </a:p>
          <a:p>
            <a:r>
              <a:rPr lang="hu-HU" smtClean="0"/>
              <a:t>  &lt;wsa:Action&gt; Action URI &lt;/wsa:Action&gt;</a:t>
            </a:r>
          </a:p>
          <a:p>
            <a:r>
              <a:rPr lang="hu-HU" smtClean="0"/>
              <a:t>  &lt;wsman:ResourceURI&gt;resURI&lt;/wsman:ResourceURI&gt;</a:t>
            </a:r>
          </a:p>
          <a:p>
            <a:r>
              <a:rPr lang="hu-HU" smtClean="0"/>
              <a:t>  &lt;wsman:SelectorSet&gt;</a:t>
            </a:r>
          </a:p>
          <a:p>
            <a:r>
              <a:rPr lang="hu-HU" smtClean="0"/>
              <a:t>    &lt;wsman:Selector Name="Selector-name"&gt;</a:t>
            </a:r>
          </a:p>
          <a:p>
            <a:r>
              <a:rPr lang="hu-HU" smtClean="0"/>
              <a:t>       Selector-value</a:t>
            </a:r>
          </a:p>
          <a:p>
            <a:r>
              <a:rPr lang="hu-HU" smtClean="0"/>
              <a:t>    &lt;/wsman:Selector&gt;</a:t>
            </a:r>
          </a:p>
          <a:p>
            <a:r>
              <a:rPr lang="hu-HU" smtClean="0"/>
              <a:t>  &lt;/wsman:SelectorSet&gt;</a:t>
            </a:r>
          </a:p>
          <a:p>
            <a:r>
              <a:rPr lang="hu-HU" smtClean="0"/>
              <a:t>  ...</a:t>
            </a:r>
          </a:p>
          <a:p>
            <a:r>
              <a:rPr lang="hu-HU" smtClean="0"/>
              <a:t>&lt;/s:Header&gt; </a:t>
            </a:r>
          </a:p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27224-55F7-4091-8B30-22D8491BEEFD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05/23/06 11:26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714CA-73B9-46DF-9042-621AEC59984F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1904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0470" name="Text Box 2"/>
          <p:cNvSpPr txBox="1"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ea typeface="DejaVu Sans"/>
              <a:cs typeface="DejaVu Sans"/>
            </a:endParaRPr>
          </a:p>
        </p:txBody>
      </p:sp>
      <p:sp>
        <p:nvSpPr>
          <p:cNvPr id="190472" name="Rectangle 4"/>
          <p:cNvSpPr>
            <a:spLocks noChangeArrowheads="1"/>
          </p:cNvSpPr>
          <p:nvPr/>
        </p:nvSpPr>
        <p:spPr bwMode="auto">
          <a:xfrm>
            <a:off x="5762625" y="8685213"/>
            <a:ext cx="10937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B3024A-A686-4A42-9BE0-A1219F909FBE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VMware</a:t>
            </a:r>
            <a:r>
              <a:rPr lang="hu-HU" dirty="0" smtClean="0"/>
              <a:t> CIM API leírás: http://www.vmware.com/support/developer/cim-sdk/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Ugyanez</a:t>
            </a:r>
            <a:r>
              <a:rPr lang="hu-HU" baseline="0" dirty="0" smtClean="0"/>
              <a:t> a lekérdezés a régebbi </a:t>
            </a:r>
            <a:r>
              <a:rPr lang="hu-HU" baseline="0" dirty="0" err="1" smtClean="0"/>
              <a:t>winrm.cmd</a:t>
            </a:r>
            <a:r>
              <a:rPr lang="hu-HU" baseline="0" dirty="0" smtClean="0"/>
              <a:t> eszközzel: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 err="1" smtClean="0">
                <a:latin typeface="Consolas" pitchFamily="49" charset="0"/>
              </a:rPr>
              <a:t>winrm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enum</a:t>
            </a:r>
            <a:r>
              <a:rPr lang="hu-HU" dirty="0" smtClean="0">
                <a:latin typeface="Consolas" pitchFamily="49" charset="0"/>
              </a:rPr>
              <a:t> cimv2/CIM_</a:t>
            </a:r>
            <a:r>
              <a:rPr lang="hu-HU" dirty="0" err="1" smtClean="0">
                <a:latin typeface="Consolas" pitchFamily="49" charset="0"/>
              </a:rPr>
              <a:t>Processor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-r</a:t>
            </a:r>
            <a:r>
              <a:rPr lang="hu-HU" dirty="0" smtClean="0">
                <a:latin typeface="Consolas" pitchFamily="49" charset="0"/>
              </a:rPr>
              <a:t>:</a:t>
            </a:r>
            <a:r>
              <a:rPr lang="hu-HU" dirty="0" err="1" smtClean="0">
                <a:latin typeface="Consolas" pitchFamily="49" charset="0"/>
              </a:rPr>
              <a:t>https</a:t>
            </a:r>
            <a:r>
              <a:rPr lang="hu-HU" dirty="0" smtClean="0">
                <a:latin typeface="Consolas" pitchFamily="49" charset="0"/>
              </a:rPr>
              <a:t>://</a:t>
            </a:r>
            <a:r>
              <a:rPr lang="hu-HU" dirty="0" err="1" smtClean="0">
                <a:latin typeface="Consolas" pitchFamily="49" charset="0"/>
              </a:rPr>
              <a:t>aragorn.mit.bme.hu</a:t>
            </a:r>
            <a:r>
              <a:rPr lang="hu-HU" dirty="0" smtClean="0">
                <a:latin typeface="Consolas" pitchFamily="49" charset="0"/>
              </a:rPr>
              <a:t>/</a:t>
            </a:r>
            <a:r>
              <a:rPr lang="hu-HU" dirty="0" err="1" smtClean="0">
                <a:latin typeface="Consolas" pitchFamily="49" charset="0"/>
              </a:rPr>
              <a:t>wsman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-skipCAcheck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-skipCNcheck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-auth</a:t>
            </a:r>
            <a:r>
              <a:rPr lang="hu-HU" dirty="0" smtClean="0">
                <a:latin typeface="Consolas" pitchFamily="49" charset="0"/>
              </a:rPr>
              <a:t>:</a:t>
            </a:r>
            <a:r>
              <a:rPr lang="hu-HU" dirty="0" err="1" smtClean="0">
                <a:latin typeface="Consolas" pitchFamily="49" charset="0"/>
              </a:rPr>
              <a:t>basic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-username</a:t>
            </a:r>
            <a:r>
              <a:rPr lang="hu-HU" dirty="0" smtClean="0">
                <a:latin typeface="Consolas" pitchFamily="49" charset="0"/>
              </a:rPr>
              <a:t>:</a:t>
            </a:r>
            <a:r>
              <a:rPr lang="hu-HU" dirty="0" err="1" smtClean="0">
                <a:latin typeface="Consolas" pitchFamily="49" charset="0"/>
              </a:rPr>
              <a:t>root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-password</a:t>
            </a:r>
            <a:r>
              <a:rPr lang="hu-HU" dirty="0" smtClean="0">
                <a:latin typeface="Consolas" pitchFamily="49" charset="0"/>
              </a:rPr>
              <a:t>:</a:t>
            </a:r>
            <a:r>
              <a:rPr lang="hu-HU" dirty="0" err="1" smtClean="0">
                <a:latin typeface="Consolas" pitchFamily="49" charset="0"/>
              </a:rPr>
              <a:t>password</a:t>
            </a:r>
            <a:endParaRPr lang="hu-HU" dirty="0" smtClean="0">
              <a:latin typeface="Consolas" pitchFamily="49" charset="0"/>
            </a:endParaRPr>
          </a:p>
          <a:p>
            <a:pPr marL="628650" lvl="1" indent="-1714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WinRM</a:t>
            </a:r>
            <a:r>
              <a:rPr lang="hu-HU" dirty="0" smtClean="0"/>
              <a:t> 3.0 CTP</a:t>
            </a:r>
            <a:r>
              <a:rPr lang="hu-HU" baseline="0" dirty="0" smtClean="0"/>
              <a:t> verziója 2011 végén jelent meg, a végleges verzió a Windows 8 végleges változatakor érkezik majd valószínűleg.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WinRM</a:t>
            </a:r>
            <a:r>
              <a:rPr lang="hu-HU" dirty="0" smtClean="0"/>
              <a:t> 1.0-ás verziója még a sima HTTP</a:t>
            </a:r>
            <a:r>
              <a:rPr lang="hu-HU" baseline="0" dirty="0" smtClean="0"/>
              <a:t> és </a:t>
            </a:r>
            <a:r>
              <a:rPr lang="hu-HU" dirty="0" smtClean="0"/>
              <a:t>HTTPS </a:t>
            </a:r>
            <a:r>
              <a:rPr lang="hu-HU" dirty="0" err="1" smtClean="0"/>
              <a:t>portokat</a:t>
            </a:r>
            <a:r>
              <a:rPr lang="hu-HU" baseline="0" dirty="0" smtClean="0"/>
              <a:t> (80 és 443) használta.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Egy gépen</a:t>
            </a:r>
            <a:r>
              <a:rPr lang="hu-HU" baseline="0" dirty="0" smtClean="0"/>
              <a:t> több </a:t>
            </a:r>
            <a:r>
              <a:rPr lang="hu-HU" baseline="0" dirty="0" err="1" smtClean="0"/>
              <a:t>listener</a:t>
            </a:r>
            <a:r>
              <a:rPr lang="hu-HU" baseline="0" dirty="0" smtClean="0"/>
              <a:t> is lehet, pl. az </a:t>
            </a:r>
            <a:r>
              <a:rPr lang="hu-HU" baseline="0" dirty="0" err="1" smtClean="0"/>
              <a:t>SSL-t</a:t>
            </a:r>
            <a:r>
              <a:rPr lang="hu-HU" baseline="0" dirty="0" smtClean="0"/>
              <a:t> használóhoz külön egy másik.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888D3-0FCA-40E7-AF33-6E7C2AC6B416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r>
              <a:rPr lang="hu-HU" dirty="0" err="1" smtClean="0"/>
              <a:t>Get-WSManInstance</a:t>
            </a:r>
            <a:r>
              <a:rPr lang="hu-HU" dirty="0" smtClean="0"/>
              <a:t> </a:t>
            </a:r>
            <a:r>
              <a:rPr lang="hu-HU" dirty="0" err="1" smtClean="0"/>
              <a:t>-ResourceURI</a:t>
            </a:r>
            <a:r>
              <a:rPr lang="hu-HU" dirty="0" smtClean="0"/>
              <a:t> wmicimv2/Win32_</a:t>
            </a:r>
            <a:r>
              <a:rPr lang="hu-HU" dirty="0" err="1" smtClean="0"/>
              <a:t>LogicalDisk</a:t>
            </a:r>
            <a:r>
              <a:rPr lang="hu-HU" dirty="0" smtClean="0"/>
              <a:t>?</a:t>
            </a:r>
            <a:r>
              <a:rPr lang="hu-HU" dirty="0" err="1" smtClean="0"/>
              <a:t>DeviceID</a:t>
            </a:r>
            <a:r>
              <a:rPr lang="hu-HU" dirty="0" smtClean="0"/>
              <a:t>=C: </a:t>
            </a:r>
            <a:r>
              <a:rPr lang="hu-HU" dirty="0" err="1" smtClean="0"/>
              <a:t>-ComputerName</a:t>
            </a:r>
            <a:r>
              <a:rPr lang="hu-HU" dirty="0" smtClean="0"/>
              <a:t> 10.90.1.10  </a:t>
            </a:r>
            <a:r>
              <a:rPr lang="hu-HU" dirty="0" err="1" smtClean="0"/>
              <a:t>-Credential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irfdemo</a:t>
            </a:r>
            <a:r>
              <a:rPr lang="hu-HU" baseline="0" dirty="0" smtClean="0"/>
              <a:t>\</a:t>
            </a:r>
            <a:r>
              <a:rPr lang="hu-HU" baseline="0" dirty="0" err="1" smtClean="0"/>
              <a:t>administrator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3721E-FD63-4187-A580-8B22EE717F77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Figyelem: a</a:t>
            </a:r>
            <a:r>
              <a:rPr lang="hu-HU" baseline="0" dirty="0" smtClean="0"/>
              <a:t> WSMAN </a:t>
            </a:r>
            <a:r>
              <a:rPr lang="hu-HU" baseline="0" dirty="0" err="1" smtClean="0"/>
              <a:t>ResourceURI</a:t>
            </a:r>
            <a:r>
              <a:rPr lang="hu-HU" baseline="0" dirty="0" smtClean="0"/>
              <a:t> más, mint a CIM </a:t>
            </a:r>
            <a:r>
              <a:rPr lang="hu-HU" baseline="0" dirty="0" err="1" smtClean="0"/>
              <a:t>object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path-ban</a:t>
            </a:r>
            <a:r>
              <a:rPr lang="hu-HU" baseline="0" dirty="0" smtClean="0"/>
              <a:t> szereplő URL!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Figyeljünk arra, hogy más URL </a:t>
            </a:r>
            <a:r>
              <a:rPr lang="hu-HU" dirty="0" err="1" smtClean="0"/>
              <a:t>prefixet</a:t>
            </a:r>
            <a:r>
              <a:rPr lang="hu-HU" dirty="0" smtClean="0"/>
              <a:t> kell</a:t>
            </a:r>
            <a:r>
              <a:rPr lang="hu-HU" baseline="0" dirty="0" smtClean="0"/>
              <a:t> használni ha WMI specifikus osztályt, és mást, ha DMTF szabványos osztályt akarunk lekérdezni (különböző platformok közötti lekérdezéshez).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6AA46-4B24-42C3-B8D8-0021C0E3C7B9}" type="slidenum">
              <a:rPr lang="hu-HU" smtClean="0"/>
              <a:pPr>
                <a:defRPr/>
              </a:pPr>
              <a:t>47</a:t>
            </a:fld>
            <a:endParaRPr lang="hu-H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9946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WMF v2 letöltése:</a:t>
            </a:r>
            <a:r>
              <a:rPr lang="hu-HU" b="0" baseline="0" dirty="0" smtClean="0"/>
              <a:t> </a:t>
            </a:r>
            <a:r>
              <a:rPr lang="en-US" b="0" dirty="0" smtClean="0"/>
              <a:t>Windows </a:t>
            </a:r>
            <a:r>
              <a:rPr lang="en-US" b="0" dirty="0" smtClean="0"/>
              <a:t>Management Framework (Windows PowerShell 2.0, </a:t>
            </a:r>
            <a:r>
              <a:rPr lang="en-US" b="0" dirty="0" err="1" smtClean="0"/>
              <a:t>WinRM</a:t>
            </a:r>
            <a:r>
              <a:rPr lang="en-US" b="0" dirty="0" smtClean="0"/>
              <a:t> 2.0, and BITS 4.0)</a:t>
            </a:r>
            <a:r>
              <a:rPr lang="hu-HU" b="0" dirty="0" smtClean="0"/>
              <a:t>,</a:t>
            </a:r>
            <a:r>
              <a:rPr lang="hu-HU" b="1" baseline="0" dirty="0" smtClean="0"/>
              <a:t> </a:t>
            </a:r>
            <a:r>
              <a:rPr lang="hu-HU" b="0" baseline="0" dirty="0" smtClean="0"/>
              <a:t>http://support.microsoft.com/kb/968929</a:t>
            </a:r>
            <a:endParaRPr lang="en-US" b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MSDN. 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, http://msdn.microsoft.com/en-us/library/aa394582(VS.85).aspx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MSDN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Blogs</a:t>
            </a:r>
            <a:r>
              <a:rPr lang="hu-HU" baseline="0" dirty="0" smtClean="0"/>
              <a:t>. Windows Management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, http://blogs.msdn.com/b/wmi/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MSDN. Windows </a:t>
            </a:r>
            <a:r>
              <a:rPr lang="hu-HU" baseline="0" dirty="0" err="1" smtClean="0"/>
              <a:t>Remote</a:t>
            </a:r>
            <a:r>
              <a:rPr lang="hu-HU" baseline="0" dirty="0" smtClean="0"/>
              <a:t> Management, http://msdn.microsoft.com/en-us/library/aa384426(VS.85).aspx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52</a:t>
            </a:fld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66223-EA5C-4EE1-80C6-76B636654091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wmic product get name, packagecache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BDDA8-902F-44CB-8A38-CA4D95FD0A23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process where name='notepad‘ delete</a:t>
            </a:r>
          </a:p>
          <a:p>
            <a:endParaRPr lang="hu-HU" smtClean="0"/>
          </a:p>
          <a:p>
            <a:r>
              <a:rPr lang="en-US" smtClean="0"/>
              <a:t>wmic /node:"192.168.127.129" /user:"winxp-vm\administrator" CPU GET name</a:t>
            </a: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0A33D-25C4-44ED-967F-071B78E4CC8F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WMIC leírása:</a:t>
            </a:r>
          </a:p>
          <a:p>
            <a:r>
              <a:rPr lang="hu-HU" dirty="0" err="1" smtClean="0"/>
              <a:t>Technet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dirty="0" smtClean="0"/>
              <a:t>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 </a:t>
            </a:r>
            <a:r>
              <a:rPr lang="hu-HU" dirty="0" err="1" smtClean="0"/>
              <a:t>Command-line</a:t>
            </a:r>
            <a:r>
              <a:rPr lang="hu-HU" dirty="0" smtClean="0"/>
              <a:t>, http://technet.microsoft.com/en-us/library/cc784189.aspx</a:t>
            </a:r>
          </a:p>
          <a:p>
            <a:endParaRPr lang="hu-HU" dirty="0" smtClean="0"/>
          </a:p>
          <a:p>
            <a:r>
              <a:rPr lang="hu-HU" b="1" dirty="0" smtClean="0"/>
              <a:t>WMIC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verbs</a:t>
            </a:r>
            <a:r>
              <a:rPr lang="hu-HU" b="1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ASSOC: </a:t>
            </a:r>
            <a:r>
              <a:rPr lang="en-US" dirty="0" smtClean="0"/>
              <a:t>The results are instances associated with the object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CALL</a:t>
            </a:r>
            <a:r>
              <a:rPr lang="hu-HU" baseline="0" dirty="0" smtClean="0"/>
              <a:t>: </a:t>
            </a:r>
            <a:r>
              <a:rPr lang="hu-HU" dirty="0" err="1" smtClean="0"/>
              <a:t>Executes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CREATE:</a:t>
            </a:r>
            <a:r>
              <a:rPr lang="hu-HU" baseline="0" dirty="0" smtClean="0"/>
              <a:t> </a:t>
            </a:r>
            <a:r>
              <a:rPr lang="en-US" dirty="0" smtClean="0"/>
              <a:t>Creates a new instance and sets the property values for the new instance.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DELETE: </a:t>
            </a:r>
            <a:r>
              <a:rPr lang="en-US" dirty="0" smtClean="0"/>
              <a:t>Deletes the current instance or set of instances.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GET: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specific</a:t>
            </a:r>
            <a:r>
              <a:rPr lang="hu-HU" dirty="0" smtClean="0"/>
              <a:t> </a:t>
            </a:r>
            <a:r>
              <a:rPr lang="hu-HU" dirty="0" err="1" smtClean="0"/>
              <a:t>properties</a:t>
            </a:r>
            <a:r>
              <a:rPr lang="hu-H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LIST: </a:t>
            </a:r>
            <a:r>
              <a:rPr lang="en-US" dirty="0" smtClean="0"/>
              <a:t>Show data. LIST is the default verb.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SET: </a:t>
            </a:r>
            <a:r>
              <a:rPr lang="hu-HU" dirty="0" err="1" smtClean="0"/>
              <a:t>Property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56</a:t>
            </a:fld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57</a:t>
            </a:fld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Végrehajtása: mentsük el egy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notWorking.vbs</a:t>
            </a:r>
            <a:r>
              <a:rPr lang="hu-HU" baseline="0" dirty="0" smtClean="0"/>
              <a:t> fájlba, majd parancssorból:</a:t>
            </a:r>
          </a:p>
          <a:p>
            <a:r>
              <a:rPr lang="hu-HU" baseline="0" dirty="0" err="1" smtClean="0"/>
              <a:t>cscript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notWorking.vbs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58</a:t>
            </a:fld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Ahhoz, hogy a </a:t>
            </a:r>
            <a:r>
              <a:rPr lang="hu-HU" dirty="0" err="1" smtClean="0"/>
              <a:t>WinRM</a:t>
            </a:r>
            <a:r>
              <a:rPr lang="hu-HU" baseline="0" dirty="0" smtClean="0"/>
              <a:t> csatlakozni tudjon a </a:t>
            </a:r>
            <a:r>
              <a:rPr lang="hu-HU" baseline="0" dirty="0" err="1" smtClean="0"/>
              <a:t>Linux-os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openwsmand-hez</a:t>
            </a:r>
            <a:r>
              <a:rPr lang="hu-HU" baseline="0" dirty="0" smtClean="0"/>
              <a:t>, ha nincs SSL bekonfigurálva:</a:t>
            </a:r>
          </a:p>
          <a:p>
            <a:pPr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/client/auth @{Basic="true"}</a:t>
            </a:r>
          </a:p>
          <a:p>
            <a:pPr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/client  @{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AllowUnencrypted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="true"}	</a:t>
            </a:r>
          </a:p>
          <a:p>
            <a:pPr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/client @{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TrustedHosts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="&lt;local&gt;,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"}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59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Forrás: Soós Tibor és </a:t>
            </a:r>
            <a:r>
              <a:rPr lang="hu-HU" dirty="0" err="1" smtClean="0"/>
              <a:t>Szerényi</a:t>
            </a:r>
            <a:r>
              <a:rPr lang="hu-HU" dirty="0" smtClean="0"/>
              <a:t> László: Microsoft </a:t>
            </a:r>
            <a:r>
              <a:rPr lang="hu-HU" dirty="0" err="1" smtClean="0"/>
              <a:t>PowerShell</a:t>
            </a:r>
            <a:r>
              <a:rPr lang="hu-HU" dirty="0" smtClean="0"/>
              <a:t> 1.0 rendszergazdáknak – elmélet és gyakorlat 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/>
              <a:t>http://www.microsoft.com/hun/dl.aspx?id=a5b21b7c-3d64-4144-a44c-27a495dbab2c </a:t>
            </a:r>
          </a:p>
          <a:p>
            <a:pPr eaLnBrk="1" hangingPunct="1">
              <a:spcBef>
                <a:spcPct val="0"/>
              </a:spcBef>
            </a:pPr>
            <a:endParaRPr lang="hu-HU" dirty="0" smtClean="0"/>
          </a:p>
          <a:p>
            <a:pPr eaLnBrk="1" hangingPunct="1">
              <a:spcBef>
                <a:spcPct val="0"/>
              </a:spcBef>
            </a:pPr>
            <a:r>
              <a:rPr lang="hu-HU" b="1" dirty="0" smtClean="0"/>
              <a:t>WMI architektúra</a:t>
            </a:r>
            <a:r>
              <a:rPr lang="hu-HU" b="1" baseline="0" dirty="0" smtClean="0"/>
              <a:t> leírása: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/>
              <a:t>MSDN, WMI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Architecture</a:t>
            </a:r>
            <a:r>
              <a:rPr lang="hu-HU" baseline="0" dirty="0" smtClean="0"/>
              <a:t>, </a:t>
            </a:r>
            <a:r>
              <a:rPr lang="hu-HU" dirty="0" smtClean="0"/>
              <a:t>http://msdn.microsoft.com/en-us/library/aa394553(VS.85).aspx</a:t>
            </a:r>
          </a:p>
          <a:p>
            <a:pPr eaLnBrk="1" hangingPunct="1">
              <a:spcBef>
                <a:spcPct val="0"/>
              </a:spcBef>
            </a:pPr>
            <a:endParaRPr lang="hu-HU" dirty="0" smtClean="0"/>
          </a:p>
          <a:p>
            <a:pPr eaLnBrk="1" hangingPunct="1">
              <a:spcBef>
                <a:spcPct val="0"/>
              </a:spcBef>
            </a:pPr>
            <a:r>
              <a:rPr lang="hu-HU" b="1" dirty="0" smtClean="0"/>
              <a:t>Elemek: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objects</a:t>
            </a:r>
            <a:r>
              <a:rPr lang="hu-HU" baseline="0" dirty="0" smtClean="0"/>
              <a:t>: akiket a WMI kezel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Providers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objectről</a:t>
            </a:r>
            <a:r>
              <a:rPr lang="hu-HU" baseline="0" dirty="0" smtClean="0"/>
              <a:t> szolgáltat adatokat a WMI interfészének megfelelően. Egy DLL fájlból (megvalósítja az interfész műveleteit), és egy MOF fájlból áll (CIM osztályok, attribútumaik és műveleteik leírása)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 WMI service: beolvassa és létrehozza a névtereket, végrehajtja a fogyasztók műveleteit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 WMI </a:t>
            </a:r>
            <a:r>
              <a:rPr lang="hu-HU" baseline="0" dirty="0" err="1" smtClean="0"/>
              <a:t>repository</a:t>
            </a:r>
            <a:r>
              <a:rPr lang="hu-HU" baseline="0" dirty="0" smtClean="0"/>
              <a:t>: statikus adatok tárolása, pl. hogy milyen osztályokat definiálnak a </a:t>
            </a:r>
            <a:r>
              <a:rPr lang="hu-HU" baseline="0" dirty="0" err="1" smtClean="0"/>
              <a:t>prividerek</a:t>
            </a:r>
            <a:r>
              <a:rPr lang="hu-HU" baseline="0" dirty="0" smtClean="0"/>
              <a:t>. A legtöbb lekérdezést közvetlenül a </a:t>
            </a:r>
            <a:r>
              <a:rPr lang="hu-HU" baseline="0" dirty="0" err="1" smtClean="0"/>
              <a:t>providereknek</a:t>
            </a:r>
            <a:r>
              <a:rPr lang="hu-HU" baseline="0" dirty="0" smtClean="0"/>
              <a:t> küldi tovább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Consumers</a:t>
            </a:r>
            <a:r>
              <a:rPr lang="hu-HU" baseline="0" dirty="0" smtClean="0"/>
              <a:t>: olyan alkalmazások, amik felhasználják a </a:t>
            </a:r>
            <a:r>
              <a:rPr lang="hu-HU" baseline="0" dirty="0" err="1" smtClean="0"/>
              <a:t>WMI-t</a:t>
            </a:r>
            <a:r>
              <a:rPr lang="hu-HU" baseline="0" dirty="0" smtClean="0"/>
              <a:t> (pl. felügyeleti szoftverek, </a:t>
            </a:r>
            <a:r>
              <a:rPr lang="hu-HU" baseline="0" dirty="0" err="1" smtClean="0"/>
              <a:t>szkriptek</a:t>
            </a:r>
            <a:r>
              <a:rPr lang="hu-HU" baseline="0" dirty="0" smtClean="0"/>
              <a:t>, stb.)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CFAF9-AAE8-4936-A1BB-71BE8619873F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MOF fájlokat általában át kell másolni</a:t>
            </a:r>
            <a:r>
              <a:rPr lang="hu-HU" baseline="0" dirty="0" smtClean="0"/>
              <a:t> valahova, hogy meg tudjuk nézni őket.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support/developer/cim-sdk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a394582(VS.85).asp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wsman.org/" TargetMode="External"/><Relationship Id="rId5" Type="http://schemas.openxmlformats.org/officeDocument/2006/relationships/hyperlink" Target="http://blogs.msdn.com/wmi/" TargetMode="External"/><Relationship Id="rId4" Type="http://schemas.openxmlformats.org/officeDocument/2006/relationships/hyperlink" Target="http://msdn.microsoft.com/en-us/library/aa384426(VS.85).aspx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/>
              <a:t>http://mit.bme.hu/~micskeiz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(WQL)</a:t>
            </a:r>
          </a:p>
        </p:txBody>
      </p:sp>
      <p:sp>
        <p:nvSpPr>
          <p:cNvPr id="1198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WMI: nagy mennyiségű adat</a:t>
            </a:r>
          </a:p>
          <a:p>
            <a:r>
              <a:rPr lang="hu-HU" dirty="0" smtClean="0"/>
              <a:t>WQL: keresés, szűrés ezekben</a:t>
            </a:r>
          </a:p>
          <a:p>
            <a:endParaRPr lang="hu-HU" dirty="0" smtClean="0"/>
          </a:p>
          <a:p>
            <a:r>
              <a:rPr lang="hu-HU" dirty="0" smtClean="0"/>
              <a:t>SQL szerű szintaxis:</a:t>
            </a:r>
          </a:p>
          <a:p>
            <a:pPr lvl="1"/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attrib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osztály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feltétel</a:t>
            </a:r>
          </a:p>
          <a:p>
            <a:endParaRPr lang="hu-HU" dirty="0" smtClean="0"/>
          </a:p>
          <a:p>
            <a:r>
              <a:rPr lang="hu-HU" dirty="0" smtClean="0"/>
              <a:t>Példa:</a:t>
            </a:r>
          </a:p>
          <a:p>
            <a:pPr>
              <a:buFont typeface="Wingdings 2" pitchFamily="18" charset="2"/>
              <a:buNone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eventcode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sourcename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Win32_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NTLogEvent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 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error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 AND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logfile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system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WMI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(WQL)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Kapcsolódó példányok lekérdezése</a:t>
            </a:r>
          </a:p>
          <a:p>
            <a:r>
              <a:rPr lang="hu-HU" sz="3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ASSOCIATORS OF </a:t>
            </a:r>
            <a:r>
              <a:rPr lang="hu-HU" dirty="0" smtClean="0"/>
              <a:t>kulcsszó</a:t>
            </a:r>
          </a:p>
          <a:p>
            <a:r>
              <a:rPr lang="hu-HU" dirty="0" smtClean="0"/>
              <a:t>Példa: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:"}</a:t>
            </a:r>
          </a:p>
          <a:p>
            <a:pPr lvl="1"/>
            <a:r>
              <a:rPr lang="hu-HU" dirty="0" smtClean="0"/>
              <a:t>Összes kapcsolódó példány bármilyen referenciából</a:t>
            </a:r>
          </a:p>
          <a:p>
            <a:r>
              <a:rPr lang="hu-HU" dirty="0" smtClean="0"/>
              <a:t>Csak adott kapcsolat mentén: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="C:"} WHERE 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AssocClass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 = 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SystemDevices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  <a:p>
            <a:r>
              <a:rPr lang="hu-HU" sz="2800" dirty="0" smtClean="0">
                <a:latin typeface="Consolas" pitchFamily="49" charset="0"/>
                <a:cs typeface="Consolas" pitchFamily="49" charset="0"/>
              </a:rPr>
              <a:t>WHERE </a:t>
            </a:r>
            <a:r>
              <a:rPr lang="hu-HU" sz="2800" dirty="0" err="1" smtClean="0">
                <a:latin typeface="Consolas" pitchFamily="49" charset="0"/>
                <a:cs typeface="Consolas" pitchFamily="49" charset="0"/>
              </a:rPr>
              <a:t>ClassDefsOnly</a:t>
            </a:r>
            <a:r>
              <a:rPr lang="hu-HU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– csak osztályneveket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7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WMI elérése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Windows Management </a:t>
            </a:r>
            <a:r>
              <a:rPr lang="hu-HU" sz="2800" dirty="0" err="1" smtClean="0">
                <a:solidFill>
                  <a:schemeClr val="bg1"/>
                </a:solidFill>
              </a:rPr>
              <a:t>Instrumentation</a:t>
            </a:r>
            <a:r>
              <a:rPr lang="hu-HU" sz="2800" dirty="0" smtClean="0">
                <a:solidFill>
                  <a:schemeClr val="bg1"/>
                </a:solidFill>
              </a:rPr>
              <a:t> (WMI)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01024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MOF</a:t>
            </a:r>
            <a:endParaRPr lang="hu-HU" sz="2400" dirty="0"/>
          </a:p>
        </p:txBody>
      </p:sp>
      <p:sp>
        <p:nvSpPr>
          <p:cNvPr id="27" name="Lekerekített téglalap feliratnak 26"/>
          <p:cNvSpPr/>
          <p:nvPr/>
        </p:nvSpPr>
        <p:spPr>
          <a:xfrm>
            <a:off x="428596" y="1000108"/>
            <a:ext cx="2190780" cy="1143008"/>
          </a:xfrm>
          <a:prstGeom prst="wedgeRoundRectCallout">
            <a:avLst>
              <a:gd name="adj1" fmla="val 151813"/>
              <a:gd name="adj2" fmla="val 6596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Távoli elérés</a:t>
            </a:r>
            <a:br>
              <a:rPr lang="hu-HU" sz="2400" dirty="0" smtClean="0"/>
            </a:br>
            <a:r>
              <a:rPr lang="hu-HU" sz="2400" dirty="0" smtClean="0"/>
              <a:t>(Vista előtt):</a:t>
            </a:r>
          </a:p>
          <a:p>
            <a:pPr algn="ctr"/>
            <a:r>
              <a:rPr lang="hu-HU" sz="2400" dirty="0" smtClean="0"/>
              <a:t>DCOM</a:t>
            </a:r>
          </a:p>
        </p:txBody>
      </p:sp>
      <p:sp>
        <p:nvSpPr>
          <p:cNvPr id="32" name="Lekerekített téglalap feliratnak 31"/>
          <p:cNvSpPr/>
          <p:nvPr/>
        </p:nvSpPr>
        <p:spPr>
          <a:xfrm>
            <a:off x="500034" y="2428868"/>
            <a:ext cx="2190780" cy="1643074"/>
          </a:xfrm>
          <a:prstGeom prst="wedgeRoundRectCallout">
            <a:avLst>
              <a:gd name="adj1" fmla="val 248570"/>
              <a:gd name="adj2" fmla="val -3490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Helyi gép:</a:t>
            </a:r>
          </a:p>
          <a:p>
            <a:pPr algn="ctr"/>
            <a:r>
              <a:rPr lang="hu-HU" sz="2400" dirty="0" smtClean="0"/>
              <a:t>C++/COM, .NET, </a:t>
            </a:r>
            <a:r>
              <a:rPr lang="hu-HU" sz="2400" dirty="0" err="1" smtClean="0"/>
              <a:t>VBScript</a:t>
            </a:r>
            <a:r>
              <a:rPr lang="hu-HU" sz="2400" dirty="0" smtClean="0"/>
              <a:t>, </a:t>
            </a:r>
            <a:r>
              <a:rPr lang="hu-HU" sz="2400" dirty="0" err="1" smtClean="0"/>
              <a:t>PowerShell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távoli elérés</a:t>
            </a:r>
          </a:p>
        </p:txBody>
      </p:sp>
      <p:sp>
        <p:nvSpPr>
          <p:cNvPr id="1177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Megvalósítás: DCOM hívások</a:t>
            </a:r>
          </a:p>
          <a:p>
            <a:r>
              <a:rPr lang="hu-HU" dirty="0" smtClean="0"/>
              <a:t>Tűzfal beállításainál engedélyezni kell</a:t>
            </a:r>
          </a:p>
          <a:p>
            <a:pPr lvl="1"/>
            <a:r>
              <a:rPr lang="hu-HU" dirty="0" smtClean="0"/>
              <a:t>Távoli adminisztráció (TCP 135-ös port)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netsh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firewall set service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RemoteAdmin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enable</a:t>
            </a:r>
            <a:endParaRPr lang="hu-HU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3429000"/>
            <a:ext cx="83518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</a:t>
            </a:r>
          </a:p>
        </p:txBody>
      </p:sp>
      <p:sp>
        <p:nvSpPr>
          <p:cNvPr id="12390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Ad-hoc</a:t>
            </a:r>
            <a:r>
              <a:rPr lang="hu-HU" dirty="0" smtClean="0"/>
              <a:t> lekérdezések, utasítások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wmic.exe</a:t>
            </a:r>
            <a:endParaRPr lang="hu-HU" dirty="0" smtClean="0"/>
          </a:p>
          <a:p>
            <a:r>
              <a:rPr lang="hu-HU" dirty="0" err="1" smtClean="0"/>
              <a:t>Szkriptek</a:t>
            </a:r>
            <a:r>
              <a:rPr lang="hu-HU" dirty="0" smtClean="0"/>
              <a:t> készítése</a:t>
            </a:r>
          </a:p>
          <a:p>
            <a:pPr lvl="1"/>
            <a:r>
              <a:rPr lang="hu-HU" dirty="0" smtClean="0"/>
              <a:t>bonyolultabb műveletek, rendszeres feladatok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VBScript</a:t>
            </a:r>
            <a:r>
              <a:rPr lang="hu-HU" dirty="0" smtClean="0"/>
              <a:t>, </a:t>
            </a:r>
            <a:r>
              <a:rPr lang="hu-HU" dirty="0" err="1" smtClean="0"/>
              <a:t>PowerShell</a:t>
            </a:r>
            <a:endParaRPr lang="hu-HU" dirty="0" smtClean="0"/>
          </a:p>
          <a:p>
            <a:r>
              <a:rPr lang="hu-HU" dirty="0" smtClean="0"/>
              <a:t>Felhasználás .</a:t>
            </a:r>
            <a:r>
              <a:rPr lang="hu-HU" dirty="0" err="1" smtClean="0"/>
              <a:t>NET-es</a:t>
            </a:r>
            <a:r>
              <a:rPr lang="hu-HU" dirty="0" smtClean="0"/>
              <a:t> alkalmazásban</a:t>
            </a:r>
          </a:p>
          <a:p>
            <a:pPr lvl="1"/>
            <a:r>
              <a:rPr lang="hu-HU" dirty="0" err="1" smtClean="0"/>
              <a:t>System.Management</a:t>
            </a:r>
            <a:r>
              <a:rPr lang="hu-HU" dirty="0" smtClean="0"/>
              <a:t> névtér osztályai</a:t>
            </a:r>
          </a:p>
          <a:p>
            <a:r>
              <a:rPr lang="hu-HU" dirty="0" smtClean="0"/>
              <a:t>Rendszermenedzsment alkalmazáson keresztül</a:t>
            </a:r>
          </a:p>
          <a:p>
            <a:pPr lvl="1"/>
            <a:r>
              <a:rPr lang="hu-HU" dirty="0" smtClean="0"/>
              <a:t>Pl.: MS System Center, HP </a:t>
            </a:r>
            <a:r>
              <a:rPr lang="hu-HU" dirty="0" err="1" smtClean="0"/>
              <a:t>OpenView</a:t>
            </a:r>
            <a:r>
              <a:rPr lang="hu-HU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.NET </a:t>
            </a:r>
          </a:p>
        </p:txBody>
      </p:sp>
      <p:sp>
        <p:nvSpPr>
          <p:cNvPr id="12595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Menyi szabad hely van a C: meghajtón?</a:t>
            </a:r>
          </a:p>
          <a:p>
            <a:r>
              <a:rPr lang="hu-HU" dirty="0" smtClean="0"/>
              <a:t>WQL lekérdezés végrehajtása távoli gépen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209800"/>
            <a:ext cx="885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feliratnak 4"/>
          <p:cNvSpPr/>
          <p:nvPr/>
        </p:nvSpPr>
        <p:spPr bwMode="auto">
          <a:xfrm>
            <a:off x="5773216" y="1916832"/>
            <a:ext cx="3263280" cy="1008112"/>
          </a:xfrm>
          <a:prstGeom prst="wedgeRectCallout">
            <a:avLst>
              <a:gd name="adj1" fmla="val -57754"/>
              <a:gd name="adj2" fmla="val 6700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Kapcsolódás a </a:t>
            </a:r>
            <a:r>
              <a:rPr lang="hu-HU" sz="2400" dirty="0" err="1">
                <a:solidFill>
                  <a:schemeClr val="bg1"/>
                </a:solidFill>
              </a:rPr>
              <a:t>ManagementScope-hoz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 bwMode="auto">
          <a:xfrm>
            <a:off x="6004454" y="3886200"/>
            <a:ext cx="2971800" cy="762000"/>
          </a:xfrm>
          <a:prstGeom prst="wedgeRectCallout">
            <a:avLst>
              <a:gd name="adj1" fmla="val -57039"/>
              <a:gd name="adj2" fmla="val -5634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WQL lekérdezés</a:t>
            </a:r>
          </a:p>
        </p:txBody>
      </p:sp>
      <p:sp>
        <p:nvSpPr>
          <p:cNvPr id="7" name="Téglalap feliratnak 6"/>
          <p:cNvSpPr/>
          <p:nvPr/>
        </p:nvSpPr>
        <p:spPr bwMode="auto">
          <a:xfrm>
            <a:off x="6064696" y="4899248"/>
            <a:ext cx="2971800" cy="762000"/>
          </a:xfrm>
          <a:prstGeom prst="wedgeRectCallout">
            <a:avLst>
              <a:gd name="adj1" fmla="val -86318"/>
              <a:gd name="adj2" fmla="val -8808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Eredményhalmaz feldolgozása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</a:t>
            </a:r>
          </a:p>
        </p:txBody>
      </p:sp>
      <p:sp>
        <p:nvSpPr>
          <p:cNvPr id="130050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Get-WmiObject</a:t>
            </a:r>
            <a:r>
              <a:rPr lang="hu-HU" dirty="0" smtClean="0"/>
              <a:t> </a:t>
            </a:r>
            <a:r>
              <a:rPr lang="hu-HU" dirty="0" err="1" smtClean="0"/>
              <a:t>cmdlet</a:t>
            </a:r>
            <a:r>
              <a:rPr lang="hu-HU" dirty="0" smtClean="0"/>
              <a:t> segítségével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Visszaadott objektum:</a:t>
            </a:r>
          </a:p>
          <a:p>
            <a:pPr lvl="1"/>
            <a:r>
              <a:rPr lang="hu-HU" dirty="0" smtClean="0"/>
              <a:t>Típus: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System.Management.ManagementObject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err="1" smtClean="0"/>
              <a:t>CIM-ben</a:t>
            </a:r>
            <a:r>
              <a:rPr lang="hu-HU" dirty="0" smtClean="0"/>
              <a:t> definiált tulajdonságok</a:t>
            </a:r>
          </a:p>
          <a:p>
            <a:pPr lvl="1"/>
            <a:r>
              <a:rPr lang="hu-HU" dirty="0" smtClean="0"/>
              <a:t>Metódusok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09700"/>
            <a:ext cx="8896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547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Beépített CIM objektumok: 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Eredmények szűrése:</a:t>
            </a:r>
          </a:p>
          <a:p>
            <a:pPr lvl="1">
              <a:defRPr/>
            </a:pPr>
            <a:r>
              <a:rPr lang="hu-HU" dirty="0" smtClean="0"/>
              <a:t>WQL kifejezés átadása a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-Query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paraméterben</a:t>
            </a:r>
          </a:p>
          <a:p>
            <a:pPr lvl="1"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-Filter</a:t>
            </a:r>
            <a:r>
              <a:rPr lang="hu-HU" dirty="0" smtClean="0"/>
              <a:t> paraméter: WQL </a:t>
            </a:r>
            <a:r>
              <a:rPr lang="hu-HU" dirty="0" err="1" smtClean="0"/>
              <a:t>where</a:t>
            </a:r>
            <a:r>
              <a:rPr lang="hu-HU" dirty="0" smtClean="0"/>
              <a:t> része csak</a:t>
            </a:r>
          </a:p>
          <a:p>
            <a:pPr lvl="1">
              <a:defRPr/>
            </a:pPr>
            <a:r>
              <a:rPr lang="hu-HU" dirty="0" smtClean="0"/>
              <a:t>vagy: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cmdletek</a:t>
            </a:r>
            <a:r>
              <a:rPr lang="hu-HU" dirty="0" smtClean="0"/>
              <a:t> használata</a:t>
            </a:r>
          </a:p>
          <a:p>
            <a:pPr>
              <a:defRPr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wmi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]</a:t>
            </a:r>
            <a:r>
              <a:rPr lang="hu-HU" dirty="0" smtClean="0"/>
              <a:t> típus használata</a:t>
            </a:r>
          </a:p>
          <a:p>
            <a:pPr lvl="1">
              <a:defRPr/>
            </a:pPr>
            <a:r>
              <a:rPr lang="hu-HU" dirty="0" err="1" smtClean="0"/>
              <a:t>WmiPath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r>
              <a:rPr lang="hu-HU" dirty="0" smtClean="0"/>
              <a:t> alapján objektum létrehozása</a:t>
            </a:r>
          </a:p>
          <a:p>
            <a:pPr lvl="1">
              <a:defRPr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wmi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]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'\\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gep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root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\cimv2:Win32_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Processor.DeviceID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="CPU0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"'</a:t>
            </a:r>
            <a:endParaRPr lang="hu-H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303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felhasználása – </a:t>
            </a:r>
            <a:r>
              <a:rPr lang="hu-HU" dirty="0" err="1" smtClean="0"/>
              <a:t>PowerShell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Példa: keressük meg a memóriával kapcsolatos CIM </a:t>
            </a:r>
            <a:r>
              <a:rPr lang="hu-HU" dirty="0" smtClean="0"/>
              <a:t>objektumokat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Nézzük meg, hogy fut-e a W32Time szolgáltatás:</a:t>
            </a:r>
            <a:endParaRPr lang="hu-HU" dirty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8296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79152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 </a:t>
            </a:r>
          </a:p>
        </p:txBody>
      </p:sp>
      <p:sp>
        <p:nvSpPr>
          <p:cNvPr id="1351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Egy kis segítség: </a:t>
            </a:r>
            <a:r>
              <a:rPr lang="hu-HU" b="1" smtClean="0"/>
              <a:t>PowerShell WMI Explorer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52" y="1428736"/>
            <a:ext cx="7049648" cy="48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félév eddigi anyagai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Modellezés</a:t>
            </a:r>
          </a:p>
          <a:p>
            <a:endParaRPr lang="hu-HU" dirty="0" smtClean="0"/>
          </a:p>
          <a:p>
            <a:r>
              <a:rPr lang="hu-HU" dirty="0" smtClean="0"/>
              <a:t>Címtárak</a:t>
            </a:r>
          </a:p>
          <a:p>
            <a:endParaRPr lang="hu-HU" dirty="0" smtClean="0"/>
          </a:p>
          <a:p>
            <a:r>
              <a:rPr lang="hu-HU" dirty="0" smtClean="0"/>
              <a:t>Konfigurációkezelés</a:t>
            </a:r>
          </a:p>
          <a:p>
            <a:pPr lvl="1"/>
            <a:r>
              <a:rPr lang="hu-HU" dirty="0" smtClean="0"/>
              <a:t>Konfigurációkezelés  alapok</a:t>
            </a:r>
          </a:p>
          <a:p>
            <a:pPr lvl="1"/>
            <a:r>
              <a:rPr lang="hu-HU" b="1" dirty="0" smtClean="0"/>
              <a:t>Konfigurációkezelés Windowson</a:t>
            </a:r>
          </a:p>
          <a:p>
            <a:pPr lvl="1"/>
            <a:r>
              <a:rPr lang="hu-HU" dirty="0" smtClean="0"/>
              <a:t>Konfigurációkezelés CMDB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felhasználása – PowerShell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hu-HU" dirty="0" smtClean="0"/>
              <a:t>Melyik gépen nézzünk filmet este?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[string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$computers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 $(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"Supply machines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endParaRPr lang="hu-HU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$computer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$computers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 maximális monitor felbontás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$screenSize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Get-WmiObject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win32_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DesktopMonitor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b="1" dirty="0" smtClean="0">
                <a:latin typeface="Courier New" pitchFamily="49" charset="0"/>
                <a:cs typeface="Courier New" pitchFamily="49" charset="0"/>
              </a:rPr>
            </a:b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-ComputerName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$computer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Measure-Object</a:t>
            </a:r>
            <a:r>
              <a:rPr lang="hu-H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-Maximum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b="1" dirty="0" smtClean="0">
                <a:latin typeface="Courier New" pitchFamily="49" charset="0"/>
                <a:cs typeface="Courier New" pitchFamily="49" charset="0"/>
              </a:rPr>
            </a:b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-Property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screenwidth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).Maximum</a:t>
            </a:r>
          </a:p>
          <a:p>
            <a:pPr>
              <a:defRPr/>
            </a:pPr>
            <a:endParaRPr lang="hu-H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# van-e </a:t>
            </a:r>
            <a:r>
              <a:rPr lang="hu-HU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divx</a:t>
            </a:r>
            <a:r>
              <a:rPr lang="hu-H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 gépen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$divx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Get-WmiObject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win32_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codecfile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b="1" dirty="0" smtClean="0">
                <a:latin typeface="Courier New" pitchFamily="49" charset="0"/>
                <a:cs typeface="Courier New" pitchFamily="49" charset="0"/>
              </a:rPr>
            </a:b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-ComputerName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$computer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{$_.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filename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b="1" dirty="0" smtClean="0">
                <a:latin typeface="Courier New" pitchFamily="49" charset="0"/>
                <a:cs typeface="Courier New" pitchFamily="49" charset="0"/>
              </a:rPr>
            </a:b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-contains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divx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"} | 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Measure-Object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).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Count</a:t>
            </a:r>
            <a:endParaRPr lang="hu-H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hu-H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write-host</a:t>
            </a:r>
            <a:r>
              <a:rPr lang="hu-H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$computer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$screenSize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$divx</a:t>
            </a:r>
            <a:endParaRPr lang="hu-HU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hu-H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WMI felhasználása – PowerShell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Windows Management Framework v3 újdonság:</a:t>
            </a:r>
          </a:p>
          <a:p>
            <a:r>
              <a:rPr lang="hu-HU" dirty="0" err="1"/>
              <a:t>CIM-hez</a:t>
            </a:r>
            <a:r>
              <a:rPr lang="hu-HU" dirty="0"/>
              <a:t> új </a:t>
            </a:r>
            <a:r>
              <a:rPr lang="hu-HU" dirty="0" err="1"/>
              <a:t>cmdletek</a:t>
            </a:r>
            <a:r>
              <a:rPr lang="hu-HU" dirty="0"/>
              <a:t>, pl.: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Get-CimInstance</a:t>
            </a:r>
            <a:r>
              <a:rPr lang="hu-HU" dirty="0" smtClean="0"/>
              <a:t>, </a:t>
            </a:r>
            <a:r>
              <a:rPr lang="hu-HU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Get-CimClass</a:t>
            </a:r>
            <a:r>
              <a:rPr lang="hu-HU" dirty="0" smtClean="0"/>
              <a:t>…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Microsoft.Management.Infrastructure</a:t>
            </a:r>
            <a:r>
              <a:rPr lang="hu-HU" dirty="0" smtClean="0"/>
              <a:t> új névtér osztályait használja!</a:t>
            </a:r>
          </a:p>
          <a:p>
            <a:pPr marL="0" indent="0">
              <a:buNone/>
            </a:pPr>
            <a:r>
              <a:rPr lang="hu-HU" dirty="0" smtClean="0"/>
              <a:t>Windows 8 újdonság:</a:t>
            </a:r>
          </a:p>
          <a:p>
            <a:r>
              <a:rPr lang="hu-HU" dirty="0" err="1" smtClean="0"/>
              <a:t>CIM-t</a:t>
            </a:r>
            <a:r>
              <a:rPr lang="hu-HU" dirty="0" smtClean="0"/>
              <a:t> becsomagoló </a:t>
            </a:r>
            <a:r>
              <a:rPr lang="hu-HU" dirty="0" err="1" smtClean="0"/>
              <a:t>cmdletek</a:t>
            </a:r>
            <a:endParaRPr lang="hu-HU" dirty="0" smtClean="0"/>
          </a:p>
          <a:p>
            <a:pPr lvl="1"/>
            <a:r>
              <a:rPr lang="hu-HU" dirty="0" smtClean="0"/>
              <a:t>Pl.: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Get-DnsClient</a:t>
            </a:r>
            <a:r>
              <a:rPr lang="hu-HU" dirty="0" smtClean="0"/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Enable-NetAdapter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smtClean="0"/>
              <a:t>Összesen 664 darab</a:t>
            </a:r>
          </a:p>
          <a:p>
            <a:pPr lvl="1"/>
            <a:r>
              <a:rPr lang="hu-HU" dirty="0" smtClean="0"/>
              <a:t>~Az összes régi parancssori eszköz lecserélése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36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WMI felhasználása – PowerShell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3230450" cy="5513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ipconfig.exe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netsh.exe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diskpart.exe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dnscmd.exe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wmic.exe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779912" y="836577"/>
            <a:ext cx="5364088" cy="5513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Get-NetIPAddress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Get-NetFirewallRule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Get-Disk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Add-DnsServerPrimaryZone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Get-CimInstance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0" indent="0">
              <a:buNone/>
            </a:pPr>
            <a:endParaRPr lang="hu-HU" sz="3000" dirty="0"/>
          </a:p>
        </p:txBody>
      </p:sp>
      <p:cxnSp>
        <p:nvCxnSpPr>
          <p:cNvPr id="7" name="Egyenes összekötő 6"/>
          <p:cNvCxnSpPr/>
          <p:nvPr/>
        </p:nvCxnSpPr>
        <p:spPr>
          <a:xfrm flipH="1">
            <a:off x="395536" y="1484784"/>
            <a:ext cx="2448272" cy="3816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95536" y="1484784"/>
            <a:ext cx="2448272" cy="3744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fejlesztői szemszögből</a:t>
            </a:r>
          </a:p>
        </p:txBody>
      </p:sp>
      <p:sp>
        <p:nvSpPr>
          <p:cNvPr id="13721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Provider</a:t>
            </a:r>
            <a:r>
              <a:rPr lang="hu-HU" dirty="0" smtClean="0"/>
              <a:t> feladatai</a:t>
            </a:r>
          </a:p>
          <a:p>
            <a:pPr lvl="1"/>
            <a:r>
              <a:rPr lang="hu-HU" dirty="0" smtClean="0"/>
              <a:t>Metódushívás hatására „történjen is valami”</a:t>
            </a:r>
          </a:p>
          <a:p>
            <a:pPr lvl="1"/>
            <a:r>
              <a:rPr lang="hu-HU" dirty="0" smtClean="0"/>
              <a:t>Osztályok példányai „a valóságot tükrözzék”</a:t>
            </a:r>
          </a:p>
          <a:p>
            <a:pPr lvl="1"/>
            <a:r>
              <a:rPr lang="hu-HU" dirty="0" smtClean="0"/>
              <a:t>…</a:t>
            </a:r>
          </a:p>
          <a:p>
            <a:r>
              <a:rPr lang="hu-HU" dirty="0" smtClean="0"/>
              <a:t>Megvalósító komponensek: WMI </a:t>
            </a:r>
            <a:r>
              <a:rPr lang="hu-HU" dirty="0" err="1" smtClean="0"/>
              <a:t>provider-ek</a:t>
            </a:r>
            <a:endParaRPr lang="hu-HU" dirty="0" smtClean="0"/>
          </a:p>
          <a:p>
            <a:pPr lvl="1"/>
            <a:r>
              <a:rPr lang="hu-HU" dirty="0" err="1" smtClean="0"/>
              <a:t>IWbemServices-t</a:t>
            </a:r>
            <a:r>
              <a:rPr lang="hu-HU" dirty="0" smtClean="0"/>
              <a:t> implementáló COM kiszolgálók</a:t>
            </a:r>
          </a:p>
          <a:p>
            <a:pPr lvl="2"/>
            <a:r>
              <a:rPr lang="hu-HU" dirty="0" smtClean="0"/>
              <a:t>Meglehetősen bonyolult implementáció</a:t>
            </a:r>
          </a:p>
          <a:p>
            <a:pPr lvl="1"/>
            <a:r>
              <a:rPr lang="hu-HU" dirty="0" smtClean="0"/>
              <a:t>Alternatíva: .NET </a:t>
            </a:r>
            <a:r>
              <a:rPr lang="hu-HU" dirty="0" err="1" smtClean="0"/>
              <a:t>System.Management</a:t>
            </a:r>
            <a:r>
              <a:rPr lang="hu-HU" dirty="0" smtClean="0"/>
              <a:t> névtér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Providerek</a:t>
            </a:r>
            <a:endParaRPr lang="hu-HU" dirty="0" smtClean="0"/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152400" y="1138238"/>
          <a:ext cx="8763000" cy="463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Visio" r:id="rId4" imgW="10627766" imgH="5614721" progId="Visio.Drawing.11">
                  <p:embed/>
                </p:oleObj>
              </mc:Choice>
              <mc:Fallback>
                <p:oleObj name="Visio" r:id="rId4" imgW="10627766" imgH="561472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38238"/>
                        <a:ext cx="8763000" cy="463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07704" y="5877272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hu-HU" sz="1000" dirty="0"/>
              <a:t>Forrás: MSDN, http://msdn.microsoft.com/en-us/library/aa394553(VS.85).aspx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Provider</a:t>
            </a:r>
            <a:r>
              <a:rPr lang="hu-HU" dirty="0" smtClean="0"/>
              <a:t> készítése .</a:t>
            </a:r>
            <a:r>
              <a:rPr lang="hu-HU" dirty="0" err="1" smtClean="0"/>
              <a:t>NET-ben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Adatok megadása</a:t>
            </a:r>
            <a:r>
              <a:rPr lang="hu-HU" dirty="0" smtClean="0"/>
              <a:t>: </a:t>
            </a:r>
            <a:r>
              <a:rPr lang="hu-HU" dirty="0" smtClean="0">
                <a:solidFill>
                  <a:schemeClr val="accent2"/>
                </a:solidFill>
              </a:rPr>
              <a:t>attribútumokkal</a:t>
            </a:r>
            <a:endParaRPr lang="hu-HU" dirty="0" smtClean="0"/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WmiConfiguration</a:t>
            </a:r>
            <a:r>
              <a:rPr lang="hu-HU" dirty="0" smtClean="0"/>
              <a:t>: névtér megadása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ManagementEntity</a:t>
            </a:r>
            <a:r>
              <a:rPr lang="hu-HU" dirty="0" smtClean="0"/>
              <a:t>: osztály dekorálása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ManagementProbe</a:t>
            </a:r>
            <a:r>
              <a:rPr lang="hu-HU" dirty="0" smtClean="0"/>
              <a:t>: </a:t>
            </a:r>
            <a:r>
              <a:rPr lang="hu-HU" dirty="0" err="1" smtClean="0"/>
              <a:t>WMI-ból</a:t>
            </a:r>
            <a:r>
              <a:rPr lang="hu-HU" dirty="0" smtClean="0"/>
              <a:t> olvasható tulajdonság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ManagementTask</a:t>
            </a:r>
            <a:r>
              <a:rPr lang="hu-HU" dirty="0" smtClean="0"/>
              <a:t>: </a:t>
            </a:r>
            <a:r>
              <a:rPr lang="hu-HU" dirty="0" err="1" smtClean="0"/>
              <a:t>WMI-ból</a:t>
            </a:r>
            <a:r>
              <a:rPr lang="hu-HU" dirty="0" smtClean="0"/>
              <a:t> elérhető metódus</a:t>
            </a:r>
          </a:p>
          <a:p>
            <a:r>
              <a:rPr lang="hu-HU" b="1" dirty="0" smtClean="0"/>
              <a:t>Példányosítás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Singleton</a:t>
            </a:r>
            <a:r>
              <a:rPr lang="hu-HU" dirty="0" smtClean="0"/>
              <a:t>: csak egy példánya van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Multi-instance</a:t>
            </a:r>
            <a:r>
              <a:rPr lang="hu-HU" dirty="0" smtClean="0"/>
              <a:t>:  </a:t>
            </a:r>
            <a:r>
              <a:rPr lang="hu-HU" dirty="0" err="1" smtClean="0"/>
              <a:t>ManagementKey</a:t>
            </a:r>
            <a:r>
              <a:rPr lang="hu-HU" dirty="0" smtClean="0"/>
              <a:t> adja meg, hogy melyik példány kell nekünk</a:t>
            </a:r>
          </a:p>
          <a:p>
            <a:r>
              <a:rPr lang="hu-HU" b="1" dirty="0" smtClean="0"/>
              <a:t>Futtatási mód: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Coupled</a:t>
            </a:r>
            <a:r>
              <a:rPr lang="hu-HU" dirty="0" smtClean="0"/>
              <a:t>: WMI szolgáltatás folyamatán belül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Decoupled</a:t>
            </a:r>
            <a:r>
              <a:rPr lang="hu-HU" dirty="0" smtClean="0"/>
              <a:t>: külön folyamatban, az alkalmazással együtt</a:t>
            </a:r>
          </a:p>
          <a:p>
            <a:r>
              <a:rPr lang="hu-HU" dirty="0" smtClean="0"/>
              <a:t>Lásd később a „Felügyeletre tervezés” segédletben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WMI </a:t>
            </a:r>
            <a:r>
              <a:rPr lang="hu-HU" dirty="0" err="1" smtClean="0"/>
              <a:t>Provider</a:t>
            </a:r>
            <a:r>
              <a:rPr lang="hu-HU" dirty="0" smtClean="0"/>
              <a:t> C#</a:t>
            </a:r>
            <a:r>
              <a:rPr lang="hu-HU" dirty="0" err="1" smtClean="0"/>
              <a:t>-ban</a:t>
            </a:r>
            <a:endParaRPr lang="hu-HU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965428"/>
            <a:ext cx="9001156" cy="51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kerekített téglalap feliratnak 8"/>
          <p:cNvSpPr/>
          <p:nvPr/>
        </p:nvSpPr>
        <p:spPr>
          <a:xfrm>
            <a:off x="7072330" y="1643050"/>
            <a:ext cx="1714512" cy="714380"/>
          </a:xfrm>
          <a:prstGeom prst="wedgeRoundRectCallout">
            <a:avLst>
              <a:gd name="adj1" fmla="val -70610"/>
              <a:gd name="adj2" fmla="val -7545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Hosting</a:t>
            </a:r>
            <a:r>
              <a:rPr lang="hu-HU" sz="2400" dirty="0" smtClean="0">
                <a:solidFill>
                  <a:schemeClr val="bg1"/>
                </a:solidFill>
              </a:rPr>
              <a:t> modell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5143504" y="2285992"/>
            <a:ext cx="1714512" cy="714380"/>
          </a:xfrm>
          <a:prstGeom prst="wedgeRoundRectCallout">
            <a:avLst>
              <a:gd name="adj1" fmla="val -107944"/>
              <a:gd name="adj2" fmla="val 125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 neve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572000" y="4786322"/>
            <a:ext cx="2643206" cy="1214446"/>
          </a:xfrm>
          <a:prstGeom prst="wedgeRoundRectCallout">
            <a:avLst>
              <a:gd name="adj1" fmla="val -85906"/>
              <a:gd name="adj2" fmla="val -4215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WMI-ból</a:t>
            </a:r>
            <a:r>
              <a:rPr lang="hu-HU" sz="2400" dirty="0" smtClean="0">
                <a:solidFill>
                  <a:schemeClr val="bg1"/>
                </a:solidFill>
              </a:rPr>
              <a:t> lekérdezhető tulajdonság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r>
              <a:rPr lang="hu-HU" cap="none" smtClean="0"/>
              <a:t>Web Services for Management </a:t>
            </a:r>
            <a:br>
              <a:rPr lang="hu-HU" cap="none" smtClean="0"/>
            </a:br>
            <a:r>
              <a:rPr lang="hu-HU" cap="none" smtClean="0"/>
              <a:t>(WS-Management)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10000"/>
          </a:bodyPr>
          <a:lstStyle/>
          <a:p>
            <a:pPr algn="l">
              <a:defRPr/>
            </a:pPr>
            <a:r>
              <a:rPr lang="hu-HU" b="1" dirty="0" smtClean="0"/>
              <a:t>Kibocsátó: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(DMTF)</a:t>
            </a:r>
          </a:p>
          <a:p>
            <a:pPr algn="l">
              <a:defRPr/>
            </a:pPr>
            <a:r>
              <a:rPr lang="hu-HU" b="1" dirty="0" smtClean="0"/>
              <a:t>Megalkotók:</a:t>
            </a:r>
            <a:r>
              <a:rPr lang="hu-HU" dirty="0" smtClean="0"/>
              <a:t> 	AMD, Dell, Intel, Microsoft, Sun…</a:t>
            </a:r>
          </a:p>
          <a:p>
            <a:pPr algn="l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első </a:t>
            </a:r>
            <a:r>
              <a:rPr lang="hu-HU" dirty="0" err="1" smtClean="0"/>
              <a:t>draft</a:t>
            </a:r>
            <a:r>
              <a:rPr lang="hu-HU" dirty="0" smtClean="0"/>
              <a:t> (2005. 09.), aktuális: 1.1.0 (2010. 03. 03.)</a:t>
            </a:r>
          </a:p>
          <a:p>
            <a:pPr algn="l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Webszolgáltatás</a:t>
            </a:r>
            <a:r>
              <a:rPr lang="hu-HU" dirty="0" smtClean="0"/>
              <a:t> alapú protokoll rendszerek 			menedzseléséhez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WS-Management</a:t>
            </a:r>
          </a:p>
        </p:txBody>
      </p:sp>
      <p:sp>
        <p:nvSpPr>
          <p:cNvPr id="185346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WBEM egyik protokollja</a:t>
            </a:r>
          </a:p>
          <a:p>
            <a:endParaRPr lang="hu-HU" dirty="0" smtClean="0"/>
          </a:p>
          <a:p>
            <a:r>
              <a:rPr lang="hu-HU" dirty="0" smtClean="0"/>
              <a:t>Web Service alapú</a:t>
            </a:r>
          </a:p>
          <a:p>
            <a:pPr lvl="1"/>
            <a:r>
              <a:rPr lang="hu-HU" dirty="0" smtClean="0"/>
              <a:t>sok egyéb WS-* protokollra épül</a:t>
            </a:r>
          </a:p>
          <a:p>
            <a:endParaRPr lang="hu-HU" dirty="0" smtClean="0"/>
          </a:p>
          <a:p>
            <a:r>
              <a:rPr lang="hu-HU" dirty="0" smtClean="0"/>
              <a:t>CIMOM elérése, lekérdezése, menedzselése</a:t>
            </a:r>
          </a:p>
          <a:p>
            <a:pPr lvl="1"/>
            <a:r>
              <a:rPr lang="hu-HU" dirty="0" smtClean="0"/>
              <a:t>De használható nem csak </a:t>
            </a:r>
            <a:r>
              <a:rPr lang="hu-HU" dirty="0" err="1" smtClean="0"/>
              <a:t>CIMOM-hoz</a:t>
            </a:r>
            <a:r>
              <a:rPr lang="hu-HU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WS-Managenent példa üzenet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8659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feliratnak 6"/>
          <p:cNvSpPr/>
          <p:nvPr/>
        </p:nvSpPr>
        <p:spPr bwMode="auto">
          <a:xfrm>
            <a:off x="1785918" y="785794"/>
            <a:ext cx="3048000" cy="612648"/>
          </a:xfrm>
          <a:prstGeom prst="wedgeRectCallout">
            <a:avLst>
              <a:gd name="adj1" fmla="val -14897"/>
              <a:gd name="adj2" fmla="val 162361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Melyik gép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214942" y="857232"/>
            <a:ext cx="3048000" cy="612648"/>
          </a:xfrm>
          <a:prstGeom prst="wedgeRectCallout">
            <a:avLst>
              <a:gd name="adj1" fmla="val -64230"/>
              <a:gd name="adj2" fmla="val 22179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Mit akarunk</a:t>
            </a:r>
          </a:p>
        </p:txBody>
      </p:sp>
      <p:sp>
        <p:nvSpPr>
          <p:cNvPr id="9" name="Téglalap feliratnak 8"/>
          <p:cNvSpPr/>
          <p:nvPr/>
        </p:nvSpPr>
        <p:spPr bwMode="auto">
          <a:xfrm>
            <a:off x="5929322" y="1714488"/>
            <a:ext cx="3048000" cy="785818"/>
          </a:xfrm>
          <a:prstGeom prst="wedgeRectCallout">
            <a:avLst>
              <a:gd name="adj1" fmla="val -78170"/>
              <a:gd name="adj2" fmla="val 98116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Gép melyik erőforrásával</a:t>
            </a:r>
          </a:p>
        </p:txBody>
      </p:sp>
      <p:sp>
        <p:nvSpPr>
          <p:cNvPr id="10" name="Téglalap feliratnak 9"/>
          <p:cNvSpPr/>
          <p:nvPr/>
        </p:nvSpPr>
        <p:spPr bwMode="auto">
          <a:xfrm>
            <a:off x="4857752" y="3857628"/>
            <a:ext cx="3762380" cy="1500198"/>
          </a:xfrm>
          <a:prstGeom prst="wedgeRectCallout">
            <a:avLst>
              <a:gd name="adj1" fmla="val -60301"/>
              <a:gd name="adj2" fmla="val -7245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Ha az erőforrás egy csoport (pl. CPU-k), akkor a csoport melyik tagja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WS-Management: műveletek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4000" dirty="0" smtClean="0"/>
              <a:t>DISCOVER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erőforrások felderítése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/>
              <a:t>GET, PUT, CREATE, DELETE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erőforrások kezelése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/>
              <a:t>ENUMERATE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gyűjtemények elemeinek felsorolása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/>
              <a:t>SUBSCRIBE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eseményekre feliratkozás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/>
              <a:t>EXECUTE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metódusok meghívása</a:t>
            </a:r>
            <a:r>
              <a:rPr lang="en-US" sz="3600" dirty="0" smtClean="0"/>
              <a:t> 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>
            <a:spAutoFit/>
          </a:bodyPr>
          <a:lstStyle/>
          <a:p>
            <a:pPr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mtClean="0"/>
              <a:t>Felhasznált protokollok</a:t>
            </a:r>
            <a:endParaRPr lang="en-GB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2125" y="567213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Szállítás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52413" y="162242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 WSDL Binding for CIM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52413" y="4862513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XML, SOAP, WS-Addressing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2413" y="567213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HTTPS, TCP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951038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WS-Transfer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649663" y="3233738"/>
            <a:ext cx="1473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Enum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221288" y="3233738"/>
            <a:ext cx="135096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Eventing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52413" y="242887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WS-Management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52413" y="812800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>
                <a:solidFill>
                  <a:srgbClr val="000000"/>
                </a:solidFill>
                <a:cs typeface="Arial" charset="0"/>
              </a:rPr>
              <a:t>WS-CIM Schema Translation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52413" y="405288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Security profiles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52413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Resource</a:t>
            </a: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Addressing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842125" y="486251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Üzenetküldés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842125" y="162242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Leíró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842125" y="324326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Adatátvitel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42125" y="242887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Alkalmazás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842125" y="812800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Integráció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6842125" y="405288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Biztonság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50" grpId="0" animBg="1"/>
      <p:bldP spid="10251" grpId="0" animBg="1"/>
      <p:bldP spid="10252" grpId="0" animBg="1"/>
      <p:bldP spid="10254" grpId="0" animBg="1"/>
      <p:bldP spid="10256" grpId="0" animBg="1"/>
      <p:bldP spid="1025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Implementációk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900075"/>
            <a:ext cx="8858312" cy="552932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pPr lvl="1">
              <a:defRPr/>
            </a:pPr>
            <a:r>
              <a:rPr lang="hu-HU" dirty="0" smtClean="0"/>
              <a:t>WMI lekérdezés és távoli parancssor</a:t>
            </a:r>
          </a:p>
          <a:p>
            <a:pPr lvl="1">
              <a:defRPr/>
            </a:pPr>
            <a:r>
              <a:rPr lang="hu-HU" dirty="0" smtClean="0"/>
              <a:t>CLI, scripting API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Openwsman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Kiszolgáló: </a:t>
            </a:r>
            <a:r>
              <a:rPr lang="hu-HU" dirty="0" err="1" smtClean="0"/>
              <a:t>CIM-XML-t</a:t>
            </a:r>
            <a:r>
              <a:rPr lang="hu-HU" dirty="0" smtClean="0"/>
              <a:t> „fordít” </a:t>
            </a:r>
            <a:r>
              <a:rPr lang="hu-HU" dirty="0" err="1" smtClean="0"/>
              <a:t>WS-Managementre</a:t>
            </a:r>
            <a:endParaRPr lang="hu-HU" dirty="0" smtClean="0"/>
          </a:p>
          <a:p>
            <a:pPr lvl="2">
              <a:defRPr/>
            </a:pPr>
            <a:r>
              <a:rPr lang="hu-HU" dirty="0" smtClean="0"/>
              <a:t>Adapter tervezési minta; SBLIM SFCC, mint kliens</a:t>
            </a:r>
          </a:p>
          <a:p>
            <a:pPr lvl="1">
              <a:defRPr/>
            </a:pPr>
            <a:r>
              <a:rPr lang="hu-HU" dirty="0" smtClean="0"/>
              <a:t>CLI, </a:t>
            </a:r>
            <a:r>
              <a:rPr lang="hu-HU" dirty="0" err="1" smtClean="0"/>
              <a:t>mod</a:t>
            </a:r>
            <a:r>
              <a:rPr lang="hu-HU" dirty="0" smtClean="0"/>
              <a:t>_</a:t>
            </a:r>
            <a:r>
              <a:rPr lang="hu-HU" dirty="0" err="1" smtClean="0"/>
              <a:t>wsman</a:t>
            </a:r>
            <a:r>
              <a:rPr lang="hu-HU" dirty="0" smtClean="0"/>
              <a:t>, </a:t>
            </a:r>
            <a:r>
              <a:rPr lang="hu-HU" dirty="0" err="1" smtClean="0"/>
              <a:t>Ruby</a:t>
            </a:r>
            <a:r>
              <a:rPr lang="hu-HU" dirty="0" smtClean="0"/>
              <a:t> kötések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wiseman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Java alapú kliens és kiszolgáló megvalósítás támogatása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használja?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Windows Server 2008 R2</a:t>
            </a:r>
          </a:p>
          <a:p>
            <a:pPr lvl="1"/>
            <a:r>
              <a:rPr lang="hu-HU" dirty="0" smtClean="0"/>
              <a:t>Server Manager távoli gépre</a:t>
            </a:r>
          </a:p>
          <a:p>
            <a:pPr lvl="1"/>
            <a:r>
              <a:rPr lang="hu-HU" dirty="0" err="1" smtClean="0"/>
              <a:t>PowerShell</a:t>
            </a:r>
            <a:r>
              <a:rPr lang="hu-HU" dirty="0" smtClean="0"/>
              <a:t> 2.0 </a:t>
            </a:r>
            <a:r>
              <a:rPr lang="hu-HU" dirty="0" err="1" smtClean="0"/>
              <a:t>Remoting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ESX és </a:t>
            </a:r>
            <a:r>
              <a:rPr lang="hu-HU" dirty="0" err="1" smtClean="0"/>
              <a:t>ESXi</a:t>
            </a:r>
            <a:endParaRPr lang="hu-HU" dirty="0" smtClean="0"/>
          </a:p>
          <a:p>
            <a:pPr lvl="1"/>
            <a:r>
              <a:rPr lang="hu-HU" dirty="0" err="1" smtClean="0"/>
              <a:t>openwsman</a:t>
            </a:r>
            <a:r>
              <a:rPr lang="hu-HU" dirty="0" smtClean="0"/>
              <a:t> </a:t>
            </a:r>
            <a:r>
              <a:rPr lang="hu-HU" dirty="0" err="1" smtClean="0"/>
              <a:t>deamon</a:t>
            </a:r>
            <a:r>
              <a:rPr lang="hu-HU" dirty="0" smtClean="0"/>
              <a:t> futtatása</a:t>
            </a:r>
          </a:p>
          <a:p>
            <a:r>
              <a:rPr lang="hu-HU" dirty="0" smtClean="0"/>
              <a:t>Microsoft </a:t>
            </a:r>
            <a:r>
              <a:rPr lang="hu-HU" dirty="0" err="1" smtClean="0"/>
              <a:t>Operations</a:t>
            </a:r>
            <a:r>
              <a:rPr lang="hu-HU" dirty="0" smtClean="0"/>
              <a:t> Manager</a:t>
            </a:r>
          </a:p>
          <a:p>
            <a:pPr lvl="1"/>
            <a:r>
              <a:rPr lang="hu-HU" dirty="0" err="1" smtClean="0"/>
              <a:t>Cross</a:t>
            </a:r>
            <a:r>
              <a:rPr lang="hu-HU" dirty="0" smtClean="0"/>
              <a:t> Platform: Linux gépek monitorozása</a:t>
            </a:r>
          </a:p>
          <a:p>
            <a:r>
              <a:rPr lang="hu-HU" dirty="0" smtClean="0"/>
              <a:t>HP System </a:t>
            </a:r>
            <a:r>
              <a:rPr lang="hu-HU" dirty="0" err="1" smtClean="0"/>
              <a:t>Insights</a:t>
            </a:r>
            <a:r>
              <a:rPr lang="hu-HU" dirty="0" smtClean="0"/>
              <a:t> Manager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Kliens: Windows 7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r>
              <a:rPr lang="hu-HU" dirty="0" smtClean="0"/>
              <a:t>Kiszolgáló: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ESXi</a:t>
            </a:r>
            <a:r>
              <a:rPr lang="hu-HU" dirty="0" smtClean="0"/>
              <a:t> (</a:t>
            </a:r>
            <a:r>
              <a:rPr lang="hu-HU" dirty="0" err="1" smtClean="0"/>
              <a:t>openwsman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err="1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cimv2/CIM_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Processor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Enumerate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ComputerName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aragorn.mit.bme.hu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UseSSL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-Port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443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-ApplicationName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br>
              <a:rPr lang="hu-HU" dirty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Authentication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Basic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-Credential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root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hu-HU" dirty="0" smtClean="0"/>
          </a:p>
          <a:p>
            <a:r>
              <a:rPr lang="hu-HU" dirty="0" err="1" smtClean="0">
                <a:hlinkClick r:id="rId3"/>
              </a:rPr>
              <a:t>VMware</a:t>
            </a:r>
            <a:r>
              <a:rPr lang="hu-HU" dirty="0" smtClean="0">
                <a:hlinkClick r:id="rId3"/>
              </a:rPr>
              <a:t> API leírás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ESXi</a:t>
            </a:r>
            <a:r>
              <a:rPr lang="hu-HU" dirty="0" smtClean="0"/>
              <a:t> lekérdezése </a:t>
            </a:r>
            <a:r>
              <a:rPr lang="hu-HU" dirty="0" err="1" smtClean="0"/>
              <a:t>WinRM-ből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925"/>
            <a:ext cx="9144000" cy="4000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hu-H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Windows Remote Management (WinRM)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Új távoli menedzsment szolgáltatás a Windowsban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WS-Management</a:t>
            </a:r>
            <a:r>
              <a:rPr lang="hu-HU" dirty="0" smtClean="0"/>
              <a:t> implementáció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Elérhetőség:</a:t>
            </a:r>
          </a:p>
          <a:p>
            <a:pPr lvl="1">
              <a:defRPr/>
            </a:pPr>
            <a:r>
              <a:rPr lang="hu-HU" dirty="0" smtClean="0"/>
              <a:t>Windows 7, Server 2008 R2: gyárilag (2.0)</a:t>
            </a:r>
          </a:p>
          <a:p>
            <a:pPr lvl="1">
              <a:defRPr/>
            </a:pPr>
            <a:r>
              <a:rPr lang="hu-HU" dirty="0" smtClean="0"/>
              <a:t>Vista, Server 2008: gyárilag (1.0), telepíthető (2.0)</a:t>
            </a:r>
          </a:p>
          <a:p>
            <a:pPr lvl="1">
              <a:defRPr/>
            </a:pPr>
            <a:r>
              <a:rPr lang="hu-HU" dirty="0" smtClean="0"/>
              <a:t>XP, Windows Server 2003 R2: külön telepíthető (2.0 is)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WMI beágyazható </a:t>
            </a:r>
            <a:r>
              <a:rPr lang="hu-HU" dirty="0" err="1" smtClean="0"/>
              <a:t>WinRM-be</a:t>
            </a:r>
            <a:r>
              <a:rPr lang="hu-HU" dirty="0" smtClean="0"/>
              <a:t>, de több annál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vs. WMI</a:t>
            </a:r>
          </a:p>
        </p:txBody>
      </p:sp>
      <p:sp>
        <p:nvSpPr>
          <p:cNvPr id="19558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WMI:</a:t>
            </a:r>
          </a:p>
          <a:p>
            <a:pPr lvl="1"/>
            <a:r>
              <a:rPr lang="hu-HU" dirty="0" err="1" smtClean="0"/>
              <a:t>DCOM-ot</a:t>
            </a:r>
            <a:r>
              <a:rPr lang="hu-HU" dirty="0" smtClean="0"/>
              <a:t> használ a távoli elérésre</a:t>
            </a:r>
          </a:p>
          <a:p>
            <a:pPr lvl="1"/>
            <a:r>
              <a:rPr lang="hu-HU" dirty="0" smtClean="0"/>
              <a:t>Nem szabványos, nem tűzfalbarát</a:t>
            </a:r>
          </a:p>
          <a:p>
            <a:endParaRPr lang="hu-HU" dirty="0" smtClean="0"/>
          </a:p>
          <a:p>
            <a:r>
              <a:rPr lang="hu-HU" dirty="0" err="1" smtClean="0"/>
              <a:t>WinRM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WS-Management</a:t>
            </a:r>
            <a:endParaRPr lang="hu-HU" dirty="0" smtClean="0"/>
          </a:p>
          <a:p>
            <a:pPr lvl="1"/>
            <a:r>
              <a:rPr lang="hu-HU" dirty="0" smtClean="0"/>
              <a:t>DMTF szabvány, 5985/5986 </a:t>
            </a:r>
            <a:r>
              <a:rPr lang="hu-HU" dirty="0" err="1" smtClean="0"/>
              <a:t>porton</a:t>
            </a:r>
            <a:r>
              <a:rPr lang="hu-HU" dirty="0" smtClean="0"/>
              <a:t> keresztül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architektúra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30323"/>
              </p:ext>
            </p:extLst>
          </p:nvPr>
        </p:nvGraphicFramePr>
        <p:xfrm>
          <a:off x="323528" y="1556792"/>
          <a:ext cx="863547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Visio" r:id="rId4" imgW="6264527" imgH="2351645" progId="Visio.Drawing.11">
                  <p:embed/>
                </p:oleObj>
              </mc:Choice>
              <mc:Fallback>
                <p:oleObj name="Visio" r:id="rId4" imgW="6264527" imgH="23516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635477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Windows Management </a:t>
            </a:r>
            <a:r>
              <a:rPr lang="hu-HU" sz="2800" dirty="0" err="1" smtClean="0">
                <a:solidFill>
                  <a:schemeClr val="bg1"/>
                </a:solidFill>
              </a:rPr>
              <a:t>Instrumentation</a:t>
            </a:r>
            <a:r>
              <a:rPr lang="hu-HU" sz="2800" dirty="0" smtClean="0">
                <a:solidFill>
                  <a:schemeClr val="bg1"/>
                </a:solidFill>
              </a:rPr>
              <a:t> (WMI)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01024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MOF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inicializálása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részei: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szolgáltatás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listener</a:t>
            </a:r>
            <a:r>
              <a:rPr lang="hu-HU" dirty="0" smtClean="0"/>
              <a:t>: </a:t>
            </a:r>
            <a:r>
              <a:rPr lang="hu-HU" dirty="0" err="1" smtClean="0"/>
              <a:t>WS-Management</a:t>
            </a:r>
            <a:r>
              <a:rPr lang="hu-HU" dirty="0" smtClean="0"/>
              <a:t> üzenetek fogadására szolgáló végpont definíciója</a:t>
            </a:r>
          </a:p>
          <a:p>
            <a:r>
              <a:rPr lang="hu-HU" dirty="0" smtClean="0"/>
              <a:t>Inicializálás (kiszolgáló oldalán!):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89226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 WMI lekérdezés WinRM-en keresztül</a:t>
            </a:r>
          </a:p>
        </p:txBody>
      </p:sp>
      <p:sp>
        <p:nvSpPr>
          <p:cNvPr id="1996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Művelet: GET</a:t>
            </a:r>
          </a:p>
          <a:p>
            <a:r>
              <a:rPr lang="hu-HU" smtClean="0"/>
              <a:t>Erőforrás URI: WMI objektum</a:t>
            </a:r>
          </a:p>
          <a:p>
            <a:r>
              <a:rPr lang="hu-HU" smtClean="0"/>
              <a:t>Távoli gép, hitelesítési információ megadása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7142"/>
            <a:ext cx="8856984" cy="346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műveletek</a:t>
            </a:r>
          </a:p>
        </p:txBody>
      </p:sp>
      <p:sp>
        <p:nvSpPr>
          <p:cNvPr id="2017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Enumerate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Több objektum lekérése</a:t>
            </a:r>
          </a:p>
          <a:p>
            <a:pPr lvl="1"/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-Enumerate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wmicimv2/Win32_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LogicalDisk</a:t>
            </a:r>
            <a:endParaRPr lang="hu-HU" sz="2600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err="1" smtClean="0"/>
              <a:t>Invoke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Beavatkozás</a:t>
            </a:r>
          </a:p>
          <a:p>
            <a:pPr lvl="1"/>
            <a:r>
              <a:rPr lang="en-US" sz="2600" dirty="0">
                <a:latin typeface="Consolas" pitchFamily="49" charset="0"/>
                <a:cs typeface="Consolas" pitchFamily="49" charset="0"/>
              </a:rPr>
              <a:t>Invoke-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WSManAction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err="1">
                <a:latin typeface="Consolas" pitchFamily="49" charset="0"/>
                <a:cs typeface="Consolas" pitchFamily="49" charset="0"/>
              </a:rPr>
              <a:t>-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Action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StopService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hu-HU" sz="2600" dirty="0" smtClean="0">
                <a:latin typeface="Consolas" pitchFamily="49" charset="0"/>
                <a:cs typeface="Consolas" pitchFamily="49" charset="0"/>
              </a:rPr>
            </a:b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-Resource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URI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wmicimv2/win32_service</a:t>
            </a:r>
            <a:r>
              <a:rPr lang="hu-HU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sz="2600" dirty="0" smtClean="0">
                <a:latin typeface="Consolas" pitchFamily="49" charset="0"/>
                <a:cs typeface="Consolas" pitchFamily="49" charset="0"/>
              </a:rPr>
            </a:b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-SelectorSet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@{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name="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W32Time"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26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objektum elérése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err="1" smtClean="0"/>
              <a:t>Resource</a:t>
            </a:r>
            <a:r>
              <a:rPr lang="hu-HU" dirty="0" smtClean="0"/>
              <a:t> URI forma:</a:t>
            </a:r>
          </a:p>
          <a:p>
            <a:pPr lvl="1">
              <a:defRPr/>
            </a:pPr>
            <a:r>
              <a:rPr lang="hu-HU" dirty="0" err="1" smtClean="0"/>
              <a:t>prefix</a:t>
            </a:r>
            <a:r>
              <a:rPr lang="hu-HU" dirty="0" smtClean="0"/>
              <a:t>/osztály?tulajdonság=érték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URI WMI </a:t>
            </a:r>
            <a:r>
              <a:rPr lang="hu-HU" dirty="0" err="1" smtClean="0"/>
              <a:t>prefix</a:t>
            </a:r>
            <a:r>
              <a:rPr lang="hu-HU" dirty="0" smtClean="0"/>
              <a:t>:</a:t>
            </a:r>
          </a:p>
          <a:p>
            <a:pPr lvl="1">
              <a:defRPr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http://schemas.microsoft.com/wbem/wsman/1/wmi/&lt;WmiNamespace&gt;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URI példa:</a:t>
            </a:r>
          </a:p>
          <a:p>
            <a:pPr lvl="1">
              <a:defRPr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http://schemas.microsoft.com/wbem/wsman/1/wmi/root/cimv2/Win32_Service?Name=Winmgmt</a:t>
            </a:r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Alias-ok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winrm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help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 alias</a:t>
            </a:r>
          </a:p>
          <a:p>
            <a:pPr>
              <a:defRPr/>
            </a:pPr>
            <a:endParaRPr lang="hu-HU" dirty="0" smtClean="0"/>
          </a:p>
          <a:p>
            <a:pPr>
              <a:buFont typeface="Wingdings 2" pitchFamily="18" charset="2"/>
              <a:buNone/>
              <a:defRPr/>
            </a:pPr>
            <a:r>
              <a:rPr lang="pl-PL" sz="3100" dirty="0" smtClean="0">
                <a:latin typeface="Consolas" pitchFamily="49" charset="0"/>
                <a:cs typeface="Consolas" pitchFamily="49" charset="0"/>
              </a:rPr>
              <a:t>wmi      = http://schemas.microsoft.com/wbem/wsman/1/wmi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3100" dirty="0" smtClean="0">
                <a:latin typeface="Consolas" pitchFamily="49" charset="0"/>
                <a:cs typeface="Consolas" pitchFamily="49" charset="0"/>
              </a:rPr>
              <a:t>wmicimv2 = http://schemas.microsoft.com/wbem/wsman/1/wmi/root/cimv2</a:t>
            </a:r>
          </a:p>
          <a:p>
            <a:pPr>
              <a:buFont typeface="Wingdings 2" pitchFamily="18" charset="2"/>
              <a:buNone/>
              <a:defRPr/>
            </a:pPr>
            <a:endParaRPr lang="pl-PL" sz="31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l-PL" sz="3100" dirty="0" smtClean="0">
                <a:latin typeface="Consolas" pitchFamily="49" charset="0"/>
                <a:cs typeface="Consolas" pitchFamily="49" charset="0"/>
              </a:rPr>
              <a:t>cimv2    = http://schemas.dmtf.org/wbem/wscim/1/cim-schema/2</a:t>
            </a:r>
          </a:p>
          <a:p>
            <a:pPr>
              <a:buFont typeface="Wingdings 2" pitchFamily="18" charset="2"/>
              <a:buNone/>
              <a:defRPr/>
            </a:pPr>
            <a:endParaRPr lang="pl-PL" sz="31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l-PL" sz="3100" dirty="0" smtClean="0">
                <a:latin typeface="Consolas" pitchFamily="49" charset="0"/>
                <a:cs typeface="Consolas" pitchFamily="49" charset="0"/>
              </a:rPr>
              <a:t>wsman    = http://schemas.microsoft.com/wbem/wsman/1</a:t>
            </a:r>
          </a:p>
          <a:p>
            <a:pPr>
              <a:buFont typeface="Wingdings 2" pitchFamily="18" charset="2"/>
              <a:buNone/>
              <a:defRPr/>
            </a:pPr>
            <a:endParaRPr lang="hu-HU" sz="31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felhasználása</a:t>
            </a:r>
          </a:p>
        </p:txBody>
      </p:sp>
      <p:sp>
        <p:nvSpPr>
          <p:cNvPr id="204802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WinRM.cmd</a:t>
            </a:r>
            <a:r>
              <a:rPr lang="hu-HU" dirty="0" smtClean="0"/>
              <a:t> parancssori eszköz</a:t>
            </a:r>
          </a:p>
          <a:p>
            <a:endParaRPr lang="hu-HU" dirty="0" smtClean="0"/>
          </a:p>
          <a:p>
            <a:r>
              <a:rPr lang="hu-HU" dirty="0"/>
              <a:t>PowerShell </a:t>
            </a:r>
            <a:r>
              <a:rPr lang="hu-HU" dirty="0" err="1" smtClean="0"/>
              <a:t>Remoting</a:t>
            </a:r>
            <a:endParaRPr lang="hu-HU" dirty="0"/>
          </a:p>
          <a:p>
            <a:endParaRPr lang="hu-HU" dirty="0"/>
          </a:p>
          <a:p>
            <a:r>
              <a:rPr lang="hu-HU" dirty="0" err="1" smtClean="0"/>
              <a:t>WinRM</a:t>
            </a:r>
            <a:r>
              <a:rPr lang="hu-HU" dirty="0" smtClean="0"/>
              <a:t> API (</a:t>
            </a:r>
            <a:r>
              <a:rPr lang="hu-HU" dirty="0" err="1" smtClean="0"/>
              <a:t>WSMan</a:t>
            </a:r>
            <a:r>
              <a:rPr lang="hu-HU" dirty="0" smtClean="0"/>
              <a:t> </a:t>
            </a:r>
            <a:r>
              <a:rPr lang="hu-HU" dirty="0" err="1" smtClean="0"/>
              <a:t>Automation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VBScript</a:t>
            </a:r>
            <a:r>
              <a:rPr lang="hu-HU" dirty="0" smtClean="0"/>
              <a:t>, C#</a:t>
            </a:r>
          </a:p>
          <a:p>
            <a:endParaRPr lang="hu-HU" dirty="0" smtClean="0"/>
          </a:p>
          <a:p>
            <a:r>
              <a:rPr lang="hu-HU" dirty="0" smtClean="0"/>
              <a:t>XML üzenet legyártása egyéb módon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példa üzenet</a:t>
            </a:r>
          </a:p>
        </p:txBody>
      </p:sp>
      <p:sp>
        <p:nvSpPr>
          <p:cNvPr id="2078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Win32_LogicalDisk WMI objektum lekérdezése</a:t>
            </a:r>
          </a:p>
        </p:txBody>
      </p:sp>
      <p:pic>
        <p:nvPicPr>
          <p:cNvPr id="207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600200"/>
            <a:ext cx="77438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Biztonság</a:t>
            </a:r>
          </a:p>
        </p:txBody>
      </p:sp>
      <p:sp>
        <p:nvSpPr>
          <p:cNvPr id="2088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Titkosítás:</a:t>
            </a:r>
          </a:p>
          <a:p>
            <a:pPr lvl="1"/>
            <a:r>
              <a:rPr lang="hu-HU" dirty="0" smtClean="0"/>
              <a:t>Nincs / HTTPS csatorna / XML üzenet titkosítása</a:t>
            </a:r>
          </a:p>
          <a:p>
            <a:r>
              <a:rPr lang="hu-HU" dirty="0" smtClean="0"/>
              <a:t>Hitelesítés:</a:t>
            </a:r>
          </a:p>
          <a:p>
            <a:pPr lvl="1"/>
            <a:r>
              <a:rPr lang="hu-HU" dirty="0" smtClean="0"/>
              <a:t>Basic / </a:t>
            </a:r>
            <a:r>
              <a:rPr lang="hu-HU" dirty="0" err="1" smtClean="0"/>
              <a:t>Negotiate</a:t>
            </a:r>
            <a:r>
              <a:rPr lang="hu-HU" dirty="0" smtClean="0"/>
              <a:t> / </a:t>
            </a:r>
            <a:r>
              <a:rPr lang="hu-HU" dirty="0" err="1" smtClean="0"/>
              <a:t>Kerberos</a:t>
            </a:r>
            <a:r>
              <a:rPr lang="hu-HU" dirty="0" smtClean="0"/>
              <a:t> …</a:t>
            </a:r>
          </a:p>
          <a:p>
            <a:r>
              <a:rPr lang="hu-HU" dirty="0" smtClean="0"/>
              <a:t>Távoli fél azonosítása</a:t>
            </a:r>
          </a:p>
          <a:p>
            <a:pPr lvl="1"/>
            <a:r>
              <a:rPr lang="hu-HU" dirty="0" smtClean="0"/>
              <a:t>Tanúsítvány / tartományi környezetben </a:t>
            </a:r>
            <a:r>
              <a:rPr lang="hu-HU" dirty="0" err="1" smtClean="0"/>
              <a:t>Kerberos</a:t>
            </a:r>
            <a:endParaRPr lang="hu-HU" dirty="0" smtClean="0"/>
          </a:p>
          <a:p>
            <a:r>
              <a:rPr lang="hu-HU" dirty="0" err="1" smtClean="0"/>
              <a:t>Trusted</a:t>
            </a:r>
            <a:r>
              <a:rPr lang="hu-HU" dirty="0" smtClean="0"/>
              <a:t> </a:t>
            </a:r>
            <a:r>
              <a:rPr lang="hu-HU" dirty="0" err="1" smtClean="0"/>
              <a:t>hosts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Leírások:</a:t>
            </a:r>
          </a:p>
          <a:p>
            <a:pPr lvl="1"/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Get-Help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about</a:t>
            </a:r>
            <a:r>
              <a:rPr lang="hu-HU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Remote</a:t>
            </a:r>
            <a:r>
              <a:rPr lang="hu-HU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Troubleshooting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használata </a:t>
            </a:r>
            <a:r>
              <a:rPr lang="hu-HU" dirty="0" err="1" smtClean="0"/>
              <a:t>PowerShellből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Beépített </a:t>
            </a:r>
            <a:r>
              <a:rPr lang="hu-HU" dirty="0" err="1" smtClean="0"/>
              <a:t>cmdletek</a:t>
            </a:r>
            <a:r>
              <a:rPr lang="hu-HU" dirty="0" smtClean="0"/>
              <a:t> a </a:t>
            </a:r>
            <a:r>
              <a:rPr lang="hu-HU" dirty="0" err="1" smtClean="0"/>
              <a:t>winrm.cmd</a:t>
            </a:r>
            <a:r>
              <a:rPr lang="hu-HU" dirty="0" smtClean="0"/>
              <a:t> feladataira</a:t>
            </a:r>
          </a:p>
          <a:p>
            <a:pPr lvl="1"/>
            <a:r>
              <a:rPr lang="hu-HU" dirty="0" smtClean="0"/>
              <a:t>Lásd</a:t>
            </a:r>
            <a:r>
              <a:rPr lang="hu-HU" dirty="0"/>
              <a:t>: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wsman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Set-WSManQuickConfig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Test-WSMan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cd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: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hu-HU" dirty="0" smtClean="0"/>
          </a:p>
          <a:p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Remoting</a:t>
            </a:r>
            <a:endParaRPr lang="hu-HU" dirty="0" smtClean="0"/>
          </a:p>
          <a:p>
            <a:pPr lvl="1"/>
            <a:r>
              <a:rPr lang="hu-HU" dirty="0" smtClean="0"/>
              <a:t>parancsok/</a:t>
            </a:r>
            <a:r>
              <a:rPr lang="hu-HU" dirty="0" err="1" smtClean="0"/>
              <a:t>szkriptek</a:t>
            </a:r>
            <a:r>
              <a:rPr lang="hu-HU" dirty="0" smtClean="0"/>
              <a:t> végrehajtása távoli gépen</a:t>
            </a:r>
          </a:p>
          <a:p>
            <a:pPr lvl="1"/>
            <a:r>
              <a:rPr lang="hu-HU" dirty="0" err="1" smtClean="0"/>
              <a:t>WinRM-et</a:t>
            </a:r>
            <a:r>
              <a:rPr lang="hu-HU" dirty="0" smtClean="0"/>
              <a:t> használ alul</a:t>
            </a:r>
          </a:p>
          <a:p>
            <a:pPr lvl="1"/>
            <a:r>
              <a:rPr lang="hu-HU" dirty="0" smtClean="0"/>
              <a:t>Interaktív / batch mód (akár több gépen párhuzamosan)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2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Követelmény:</a:t>
            </a:r>
          </a:p>
          <a:p>
            <a:pPr lvl="1"/>
            <a:r>
              <a:rPr lang="hu-HU" dirty="0" err="1" smtClean="0"/>
              <a:t>PowerShell</a:t>
            </a:r>
            <a:r>
              <a:rPr lang="hu-HU" dirty="0" smtClean="0"/>
              <a:t> 2.0, </a:t>
            </a:r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2.0</a:t>
            </a:r>
            <a:endParaRPr lang="hu-HU" dirty="0" smtClean="0"/>
          </a:p>
          <a:p>
            <a:pPr lvl="1"/>
            <a:r>
              <a:rPr lang="hu-HU" dirty="0" smtClean="0"/>
              <a:t>Lásd: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requirements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err="1" smtClean="0"/>
              <a:t>Remoting</a:t>
            </a:r>
            <a:r>
              <a:rPr lang="hu-HU" dirty="0" smtClean="0"/>
              <a:t> engedélyezése: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Enable-PSRemoting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Egy parancs távoli végrehajtása:</a:t>
            </a:r>
          </a:p>
          <a:p>
            <a:pPr marL="457200" lvl="1" indent="0">
              <a:buNone/>
            </a:pP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Invoke-Command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-ComputerName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nev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-ScriptBlock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{…}</a:t>
            </a:r>
          </a:p>
          <a:p>
            <a:r>
              <a:rPr lang="hu-HU" dirty="0" smtClean="0"/>
              <a:t>Távoli munkamenet: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Enter-PSSession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gepnev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latin typeface="+mj-lt"/>
                <a:cs typeface="Consolas" pitchFamily="49" charset="0"/>
              </a:rPr>
              <a:t>Lásd: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remoting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cap="none" dirty="0" smtClean="0"/>
              <a:t>Windows Management </a:t>
            </a:r>
            <a:r>
              <a:rPr lang="hu-HU" cap="none" dirty="0" err="1" smtClean="0"/>
              <a:t>Instrumentation</a:t>
            </a:r>
            <a:r>
              <a:rPr lang="hu-HU" cap="none" dirty="0" smtClean="0"/>
              <a:t> (WMI)</a:t>
            </a:r>
            <a:endParaRPr lang="hu-HU" cap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Visio" r:id="rId3" imgW="7023010" imgH="1127709" progId="Visio.Drawing.11">
                  <p:embed/>
                </p:oleObj>
              </mc:Choice>
              <mc:Fallback>
                <p:oleObj name="Visio" r:id="rId3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216386" y="2258018"/>
            <a:ext cx="2498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3216387" y="1346161"/>
            <a:ext cx="1690627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winrm.cmd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4465696" y="3338138"/>
            <a:ext cx="144145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219126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 </a:t>
            </a:r>
            <a:r>
              <a:rPr lang="hu-HU" sz="2400" dirty="0" err="1" smtClean="0">
                <a:solidFill>
                  <a:schemeClr val="bg1"/>
                </a:solidFill>
              </a:rPr>
              <a:t>Providers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6338868" y="1393922"/>
            <a:ext cx="262562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PS: </a:t>
            </a:r>
            <a:r>
              <a:rPr lang="hu-HU" sz="2400" dirty="0" err="1" smtClean="0">
                <a:solidFill>
                  <a:schemeClr val="bg1"/>
                </a:solidFill>
              </a:rPr>
              <a:t>Get-WmiObject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571973" y="2258018"/>
            <a:ext cx="1236107" cy="45090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DCOM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2855489" y="764704"/>
            <a:ext cx="2956158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PowerShell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Remoting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Konfigurációkezelés Windowson:</a:t>
            </a:r>
          </a:p>
          <a:p>
            <a:pPr lvl="1"/>
            <a:r>
              <a:rPr lang="hu-HU" dirty="0" smtClean="0">
                <a:solidFill>
                  <a:schemeClr val="accent4"/>
                </a:solidFill>
              </a:rPr>
              <a:t>CIM, WMI</a:t>
            </a:r>
          </a:p>
          <a:p>
            <a:r>
              <a:rPr lang="hu-HU" dirty="0" smtClean="0"/>
              <a:t>Saját alkalmazásunk kiegészítése:</a:t>
            </a:r>
          </a:p>
          <a:p>
            <a:pPr lvl="1"/>
            <a:r>
              <a:rPr lang="hu-HU" dirty="0" smtClean="0">
                <a:solidFill>
                  <a:schemeClr val="accent4"/>
                </a:solidFill>
              </a:rPr>
              <a:t>WMI </a:t>
            </a:r>
            <a:r>
              <a:rPr lang="hu-HU" dirty="0" err="1" smtClean="0">
                <a:solidFill>
                  <a:schemeClr val="accent4"/>
                </a:solidFill>
              </a:rPr>
              <a:t>provider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smtClean="0"/>
              <a:t>készítése</a:t>
            </a:r>
          </a:p>
          <a:p>
            <a:r>
              <a:rPr lang="hu-HU" dirty="0" smtClean="0"/>
              <a:t>Távoli lekérdezés, beavatkozás:</a:t>
            </a:r>
          </a:p>
          <a:p>
            <a:pPr lvl="1"/>
            <a:r>
              <a:rPr lang="hu-HU" dirty="0" err="1" smtClean="0">
                <a:solidFill>
                  <a:schemeClr val="accent4"/>
                </a:solidFill>
              </a:rPr>
              <a:t>WinRM</a:t>
            </a:r>
            <a:r>
              <a:rPr lang="hu-HU" dirty="0" smtClean="0"/>
              <a:t> (alacsony szinten)</a:t>
            </a:r>
          </a:p>
          <a:p>
            <a:pPr lvl="1"/>
            <a:r>
              <a:rPr lang="hu-HU" dirty="0" err="1" smtClean="0">
                <a:solidFill>
                  <a:schemeClr val="accent4"/>
                </a:solidFill>
              </a:rPr>
              <a:t>PowerShell</a:t>
            </a:r>
            <a:r>
              <a:rPr lang="hu-HU" dirty="0" smtClean="0">
                <a:solidFill>
                  <a:schemeClr val="accent4"/>
                </a:solidFill>
              </a:rPr>
              <a:t> 2.0 </a:t>
            </a:r>
            <a:r>
              <a:rPr lang="hu-HU" dirty="0" err="1" smtClean="0">
                <a:solidFill>
                  <a:schemeClr val="accent4"/>
                </a:solidFill>
              </a:rPr>
              <a:t>Remoting</a:t>
            </a:r>
            <a:endParaRPr lang="hu-H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információ</a:t>
            </a:r>
          </a:p>
        </p:txBody>
      </p:sp>
      <p:sp>
        <p:nvSpPr>
          <p:cNvPr id="2119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</a:t>
            </a:r>
            <a:endParaRPr lang="hu-HU" dirty="0" smtClean="0">
              <a:hlinkClick r:id="rId3"/>
            </a:endParaRPr>
          </a:p>
          <a:p>
            <a:pPr lvl="1"/>
            <a:r>
              <a:rPr lang="hu-HU" dirty="0" smtClean="0">
                <a:hlinkClick r:id="rId3"/>
              </a:rPr>
              <a:t>MSDN: WMI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5"/>
              </a:rPr>
              <a:t>WMI </a:t>
            </a:r>
            <a:r>
              <a:rPr lang="hu-HU" dirty="0" err="1" smtClean="0">
                <a:hlinkClick r:id="rId5"/>
              </a:rPr>
              <a:t>Blog</a:t>
            </a:r>
            <a:endParaRPr lang="hu-HU" dirty="0" smtClean="0"/>
          </a:p>
          <a:p>
            <a:r>
              <a:rPr lang="hu-HU" dirty="0" err="1" smtClean="0"/>
              <a:t>WinRM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4"/>
              </a:rPr>
              <a:t>MSDN: Windows </a:t>
            </a:r>
            <a:r>
              <a:rPr lang="hu-HU" dirty="0" err="1" smtClean="0">
                <a:hlinkClick r:id="rId4"/>
              </a:rPr>
              <a:t>Remote</a:t>
            </a:r>
            <a:r>
              <a:rPr lang="hu-HU" dirty="0" smtClean="0">
                <a:hlinkClick r:id="rId4"/>
              </a:rPr>
              <a:t> Management</a:t>
            </a:r>
            <a:endParaRPr lang="hu-HU" dirty="0" smtClean="0"/>
          </a:p>
          <a:p>
            <a:r>
              <a:rPr lang="hu-HU" dirty="0" err="1" smtClean="0"/>
              <a:t>Openwsman</a:t>
            </a:r>
            <a:endParaRPr lang="hu-HU" dirty="0" smtClean="0"/>
          </a:p>
          <a:p>
            <a:pPr lvl="1"/>
            <a:r>
              <a:rPr lang="hu-HU" dirty="0" smtClean="0">
                <a:hlinkClick r:id="rId6"/>
              </a:rPr>
              <a:t>http://www.openwsman.org/</a:t>
            </a:r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kipróbálása</a:t>
            </a:r>
          </a:p>
        </p:txBody>
      </p:sp>
      <p:sp>
        <p:nvSpPr>
          <p:cNvPr id="10854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WMIC: WMI </a:t>
            </a:r>
            <a:r>
              <a:rPr lang="hu-HU" dirty="0" err="1" smtClean="0"/>
              <a:t>command-line</a:t>
            </a:r>
            <a:endParaRPr lang="hu-HU" dirty="0" smtClean="0"/>
          </a:p>
          <a:p>
            <a:r>
              <a:rPr lang="hu-HU" dirty="0" smtClean="0"/>
              <a:t>Egyszerű parancssoros WMI felület</a:t>
            </a:r>
          </a:p>
          <a:p>
            <a:r>
              <a:rPr lang="hu-HU" dirty="0" smtClean="0"/>
              <a:t>CIM elfedése alias-ok segítségével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Háttérben: Win32_</a:t>
            </a:r>
            <a:r>
              <a:rPr lang="hu-HU" dirty="0" err="1" smtClean="0"/>
              <a:t>Processor</a:t>
            </a:r>
            <a:r>
              <a:rPr lang="hu-HU" dirty="0" smtClean="0"/>
              <a:t> CIM </a:t>
            </a:r>
            <a:br>
              <a:rPr lang="hu-HU" dirty="0" smtClean="0"/>
            </a:br>
            <a:r>
              <a:rPr lang="hu-HU" dirty="0" smtClean="0"/>
              <a:t>osztály példányainak lekérdezése</a:t>
            </a:r>
          </a:p>
          <a:p>
            <a:endParaRPr lang="hu-HU" dirty="0" smtClean="0"/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79232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- Tipikus feladatok</a:t>
            </a:r>
          </a:p>
        </p:txBody>
      </p:sp>
      <p:sp>
        <p:nvSpPr>
          <p:cNvPr id="11059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HW és SW elemek lekérdezése</a:t>
            </a:r>
          </a:p>
          <a:p>
            <a:pPr lvl="1"/>
            <a:r>
              <a:rPr lang="hu-HU" smtClean="0"/>
              <a:t>BIOS verziószáma, memóriamodulok, telepített alkalmazások...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84121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– Tipikus feladatok</a:t>
            </a:r>
          </a:p>
        </p:txBody>
      </p:sp>
      <p:sp>
        <p:nvSpPr>
          <p:cNvPr id="11264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Beavatkozás:</a:t>
            </a:r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r>
              <a:rPr lang="hu-HU" smtClean="0"/>
              <a:t>Távoli lekérdezés/beavatkozás: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8048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7839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Aliasok</a:t>
            </a:r>
            <a:r>
              <a:rPr lang="hu-HU" dirty="0" smtClean="0"/>
              <a:t> </a:t>
            </a:r>
            <a:r>
              <a:rPr lang="hu-HU" dirty="0" err="1" smtClean="0"/>
              <a:t>kilistázása</a:t>
            </a:r>
            <a:r>
              <a:rPr lang="hu-HU" dirty="0" smtClean="0"/>
              <a:t>: </a:t>
            </a:r>
            <a:r>
              <a:rPr lang="hu-HU" dirty="0" err="1" smtClean="0"/>
              <a:t>wmic</a:t>
            </a:r>
            <a:r>
              <a:rPr lang="hu-HU" dirty="0" smtClean="0"/>
              <a:t> /?</a:t>
            </a:r>
          </a:p>
          <a:p>
            <a:r>
              <a:rPr lang="hu-HU" dirty="0" smtClean="0"/>
              <a:t>Mit lehet kezdeni egy </a:t>
            </a:r>
            <a:r>
              <a:rPr lang="hu-HU" dirty="0" err="1" smtClean="0"/>
              <a:t>aliassal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logicaldisk</a:t>
            </a:r>
            <a:r>
              <a:rPr lang="hu-HU" dirty="0" smtClean="0"/>
              <a:t> /?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list</a:t>
            </a:r>
            <a:r>
              <a:rPr lang="hu-HU" dirty="0" smtClean="0"/>
              <a:t> </a:t>
            </a:r>
            <a:r>
              <a:rPr lang="hu-HU" dirty="0" err="1" smtClean="0"/>
              <a:t>full</a:t>
            </a:r>
            <a:endParaRPr lang="hu-HU" dirty="0" smtClean="0"/>
          </a:p>
          <a:p>
            <a:r>
              <a:rPr lang="hu-HU" dirty="0" smtClean="0"/>
              <a:t>Milyen paramétere van az adott műveletnek: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logicaldisk</a:t>
            </a:r>
            <a:r>
              <a:rPr lang="hu-HU" dirty="0" smtClean="0"/>
              <a:t>  </a:t>
            </a:r>
            <a:r>
              <a:rPr lang="hu-HU" dirty="0" err="1" smtClean="0"/>
              <a:t>get</a:t>
            </a:r>
            <a:r>
              <a:rPr lang="hu-HU" dirty="0" smtClean="0"/>
              <a:t> /?:FULL</a:t>
            </a:r>
          </a:p>
          <a:p>
            <a:r>
              <a:rPr lang="hu-HU" dirty="0" smtClean="0"/>
              <a:t>Exportálás 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logicaldisk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/</a:t>
            </a:r>
            <a:r>
              <a:rPr lang="hu-HU" dirty="0" err="1" smtClean="0"/>
              <a:t>format</a:t>
            </a:r>
            <a:r>
              <a:rPr lang="hu-HU" dirty="0" smtClean="0"/>
              <a:t> /?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logicaldisk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/</a:t>
            </a:r>
            <a:r>
              <a:rPr lang="hu-HU" dirty="0" err="1" smtClean="0"/>
              <a:t>format</a:t>
            </a:r>
            <a:r>
              <a:rPr lang="hu-HU" dirty="0" smtClean="0"/>
              <a:t>:</a:t>
            </a:r>
            <a:r>
              <a:rPr lang="hu-HU" dirty="0" err="1" smtClean="0"/>
              <a:t>rawxml</a:t>
            </a:r>
            <a:r>
              <a:rPr lang="hu-HU" dirty="0" smtClean="0"/>
              <a:t> &gt; </a:t>
            </a:r>
            <a:r>
              <a:rPr lang="hu-HU" dirty="0" err="1" smtClean="0"/>
              <a:t>disks.xml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Ismerkedés a </a:t>
            </a:r>
            <a:r>
              <a:rPr lang="hu-HU" dirty="0" err="1" smtClean="0"/>
              <a:t>WMIC-kel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Hasznos eszközök (1)</a:t>
            </a:r>
          </a:p>
        </p:txBody>
      </p:sp>
      <p:sp>
        <p:nvSpPr>
          <p:cNvPr id="1208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WMI Control: biztonsági beállítások</a:t>
            </a:r>
          </a:p>
          <a:p>
            <a:pPr lvl="1"/>
            <a:r>
              <a:rPr lang="hu-HU" smtClean="0"/>
              <a:t>Control Panel </a:t>
            </a:r>
            <a:r>
              <a:rPr lang="hu-HU" smtClean="0">
                <a:sym typeface="Wingdings" pitchFamily="2" charset="2"/>
              </a:rPr>
              <a:t> </a:t>
            </a:r>
            <a:r>
              <a:rPr lang="hu-HU" smtClean="0"/>
              <a:t>Computer Management </a:t>
            </a:r>
            <a:r>
              <a:rPr lang="hu-HU" smtClean="0">
                <a:sym typeface="Wingdings" pitchFamily="2" charset="2"/>
              </a:rPr>
              <a:t> </a:t>
            </a:r>
            <a:br>
              <a:rPr lang="hu-HU" smtClean="0">
                <a:sym typeface="Wingdings" pitchFamily="2" charset="2"/>
              </a:rPr>
            </a:br>
            <a:r>
              <a:rPr lang="hu-HU" smtClean="0">
                <a:sym typeface="Wingdings" pitchFamily="2" charset="2"/>
              </a:rPr>
              <a:t>WMI Control</a:t>
            </a:r>
          </a:p>
          <a:p>
            <a:r>
              <a:rPr lang="hu-HU" smtClean="0">
                <a:sym typeface="Wingdings" pitchFamily="2" charset="2"/>
              </a:rPr>
              <a:t>Windows Management Instrumentation Tester</a:t>
            </a:r>
          </a:p>
          <a:p>
            <a:pPr lvl="1"/>
            <a:r>
              <a:rPr lang="hu-HU" smtClean="0">
                <a:sym typeface="Wingdings" pitchFamily="2" charset="2"/>
              </a:rPr>
              <a:t>wbemtest.exe; átfogó teszteszköz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43200" y="2057400"/>
            <a:ext cx="914400" cy="914400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endParaRPr lang="hu-HU" dirty="0">
              <a:latin typeface="+mn-lt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3427433"/>
            <a:ext cx="5786437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VBScript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562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hu-HU" dirty="0" smtClean="0"/>
              <a:t>Példa: nem működő eszközök lekérdezése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strComputer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"."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objWMIService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GetObject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(_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winmgmts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:\\"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strComputer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&amp;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\cimv2"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colItems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objWMIService.ExecQuery</a:t>
            </a:r>
            <a:r>
              <a:rPr lang="hu-HU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_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Win32_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PnPEntity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_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  &amp;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"WHERE 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ConfigManagerErrorCode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&lt;&gt; 0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buFont typeface="Wingdings 2" pitchFamily="18" charset="2"/>
              <a:buNone/>
              <a:defRPr/>
            </a:pPr>
            <a:endParaRPr lang="hu-HU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hu-HU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Each</a:t>
            </a:r>
            <a:r>
              <a:rPr lang="hu-HU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objItem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colItems</a:t>
            </a:r>
            <a:endParaRPr lang="hu-H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Wscript.Echo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: 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objItem.Name</a:t>
            </a:r>
            <a:endParaRPr lang="hu-H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Wscript.Echo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"PNP 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Device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ID: 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objItem.PNPDeviceID</a:t>
            </a:r>
            <a:endParaRPr lang="hu-H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Wscript.Echo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"Service: 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objItem.Service</a:t>
            </a:r>
            <a:endParaRPr lang="hu-H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Next</a:t>
            </a:r>
            <a:endParaRPr lang="hu-HU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églalap feliratnak 3"/>
          <p:cNvSpPr/>
          <p:nvPr/>
        </p:nvSpPr>
        <p:spPr bwMode="auto">
          <a:xfrm>
            <a:off x="5791200" y="762000"/>
            <a:ext cx="2971800" cy="762000"/>
          </a:xfrm>
          <a:prstGeom prst="wedgeRectCallout">
            <a:avLst>
              <a:gd name="adj1" fmla="val -51552"/>
              <a:gd name="adj2" fmla="val 7213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Helyi gép WMI szolgáltatása</a:t>
            </a:r>
          </a:p>
        </p:txBody>
      </p:sp>
      <p:sp>
        <p:nvSpPr>
          <p:cNvPr id="5" name="Téglalap feliratnak 4"/>
          <p:cNvSpPr/>
          <p:nvPr/>
        </p:nvSpPr>
        <p:spPr bwMode="auto">
          <a:xfrm>
            <a:off x="6019800" y="1752600"/>
            <a:ext cx="2971800" cy="762000"/>
          </a:xfrm>
          <a:prstGeom prst="wedgeRectCallout">
            <a:avLst>
              <a:gd name="adj1" fmla="val -51552"/>
              <a:gd name="adj2" fmla="val 7213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WQL lekérdezés végrehajtása</a:t>
            </a:r>
          </a:p>
        </p:txBody>
      </p:sp>
      <p:sp>
        <p:nvSpPr>
          <p:cNvPr id="6" name="Téglalap feliratnak 5"/>
          <p:cNvSpPr/>
          <p:nvPr/>
        </p:nvSpPr>
        <p:spPr bwMode="auto">
          <a:xfrm>
            <a:off x="6096000" y="3429000"/>
            <a:ext cx="2971800" cy="762000"/>
          </a:xfrm>
          <a:prstGeom prst="wedgeRectCallout">
            <a:avLst>
              <a:gd name="adj1" fmla="val -64318"/>
              <a:gd name="adj2" fmla="val 3255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Eredményhalmaz feldolgozása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/>
              <a:t>WinRM</a:t>
            </a:r>
            <a:r>
              <a:rPr lang="hu-HU" dirty="0" smtClean="0"/>
              <a:t> beállítások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winrm</a:t>
            </a:r>
            <a:r>
              <a:rPr lang="hu-HU" dirty="0" smtClean="0"/>
              <a:t>/</a:t>
            </a:r>
            <a:r>
              <a:rPr lang="hu-HU" dirty="0" err="1" smtClean="0"/>
              <a:t>config</a:t>
            </a:r>
            <a:endParaRPr lang="hu-HU" dirty="0" smtClean="0"/>
          </a:p>
          <a:p>
            <a:r>
              <a:rPr lang="hu-HU" dirty="0" err="1" smtClean="0"/>
              <a:t>WinRM</a:t>
            </a:r>
            <a:r>
              <a:rPr lang="hu-HU" dirty="0" smtClean="0"/>
              <a:t> lekérdezés tartományi gépek között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wmicimv2/Win32_</a:t>
            </a:r>
            <a:r>
              <a:rPr lang="hu-HU" dirty="0" err="1" smtClean="0"/>
              <a:t>Processor</a:t>
            </a:r>
            <a:r>
              <a:rPr lang="hu-HU" dirty="0" smtClean="0"/>
              <a:t> </a:t>
            </a:r>
            <a:r>
              <a:rPr lang="hu-HU" dirty="0" err="1" smtClean="0"/>
              <a:t>-r</a:t>
            </a:r>
            <a:r>
              <a:rPr lang="hu-HU" dirty="0" smtClean="0"/>
              <a:t>:</a:t>
            </a:r>
            <a:r>
              <a:rPr lang="hu-HU" dirty="0" err="1" smtClean="0"/>
              <a:t>sicily</a:t>
            </a:r>
            <a:endParaRPr lang="hu-HU" dirty="0" smtClean="0"/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enum</a:t>
            </a:r>
            <a:r>
              <a:rPr lang="hu-HU" dirty="0" smtClean="0"/>
              <a:t> wmicimv2/Win32_</a:t>
            </a:r>
            <a:r>
              <a:rPr lang="hu-HU" dirty="0" err="1" smtClean="0"/>
              <a:t>Processor</a:t>
            </a:r>
            <a:r>
              <a:rPr lang="hu-HU" dirty="0" smtClean="0"/>
              <a:t> </a:t>
            </a:r>
            <a:r>
              <a:rPr lang="hu-HU" dirty="0" err="1" smtClean="0"/>
              <a:t>-r</a:t>
            </a:r>
            <a:r>
              <a:rPr lang="hu-HU" dirty="0" smtClean="0"/>
              <a:t>:</a:t>
            </a:r>
            <a:r>
              <a:rPr lang="hu-HU" dirty="0" err="1" smtClean="0"/>
              <a:t>sicily</a:t>
            </a:r>
            <a:endParaRPr lang="hu-HU" dirty="0" smtClean="0"/>
          </a:p>
          <a:p>
            <a:r>
              <a:rPr lang="hu-HU" dirty="0" err="1" smtClean="0"/>
              <a:t>WinRM</a:t>
            </a:r>
            <a:r>
              <a:rPr lang="hu-HU" dirty="0" smtClean="0"/>
              <a:t> és </a:t>
            </a:r>
            <a:r>
              <a:rPr lang="hu-HU" dirty="0" err="1" smtClean="0"/>
              <a:t>openwsman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Basic hitelesítés, cimv2 séma használata</a:t>
            </a:r>
          </a:p>
          <a:p>
            <a:pPr lvl="1"/>
            <a:r>
              <a:rPr lang="hu-HU" dirty="0" smtClean="0"/>
              <a:t>Linux -&gt; Windows: </a:t>
            </a:r>
          </a:p>
          <a:p>
            <a:pPr lvl="2"/>
            <a:r>
              <a:rPr lang="en-US" dirty="0" err="1" smtClean="0"/>
              <a:t>wsman</a:t>
            </a:r>
            <a:r>
              <a:rPr lang="en-US" dirty="0" smtClean="0"/>
              <a:t> identify  -h </a:t>
            </a:r>
            <a:r>
              <a:rPr lang="en-US" dirty="0" err="1" smtClean="0"/>
              <a:t>florence</a:t>
            </a:r>
            <a:r>
              <a:rPr lang="en-US" dirty="0" smtClean="0"/>
              <a:t> </a:t>
            </a:r>
            <a:r>
              <a:rPr lang="hu-HU" dirty="0" smtClean="0"/>
              <a:t>-</a:t>
            </a:r>
            <a:r>
              <a:rPr lang="en-US" dirty="0" smtClean="0"/>
              <a:t>port </a:t>
            </a:r>
            <a:r>
              <a:rPr lang="hu-HU" dirty="0" smtClean="0"/>
              <a:t>5985</a:t>
            </a:r>
            <a:r>
              <a:rPr lang="en-US" dirty="0" smtClean="0"/>
              <a:t> --auth basic</a:t>
            </a:r>
            <a:endParaRPr lang="hu-HU" dirty="0" smtClean="0"/>
          </a:p>
          <a:p>
            <a:pPr lvl="2"/>
            <a:r>
              <a:rPr lang="en-US" dirty="0" err="1" smtClean="0"/>
              <a:t>wsman</a:t>
            </a:r>
            <a:r>
              <a:rPr lang="en-US" dirty="0" smtClean="0"/>
              <a:t>  -h </a:t>
            </a:r>
            <a:r>
              <a:rPr lang="en-US" dirty="0" err="1" smtClean="0"/>
              <a:t>florence</a:t>
            </a:r>
            <a:r>
              <a:rPr lang="en-US" dirty="0" smtClean="0"/>
              <a:t> --port </a:t>
            </a:r>
            <a:r>
              <a:rPr lang="hu-HU" dirty="0" smtClean="0"/>
              <a:t>5985</a:t>
            </a:r>
            <a:r>
              <a:rPr lang="en-US" dirty="0" smtClean="0"/>
              <a:t> --auth basic enumerate http://schemas.microsoft.com/wbem/wsman/1/wmi/root/cimv2/Win32_Processor</a:t>
            </a:r>
            <a:endParaRPr lang="hu-HU" dirty="0" smtClean="0"/>
          </a:p>
          <a:p>
            <a:pPr lvl="1"/>
            <a:r>
              <a:rPr lang="hu-HU" dirty="0" smtClean="0"/>
              <a:t>Windows -&gt; Linux:</a:t>
            </a:r>
          </a:p>
          <a:p>
            <a:pPr lvl="2"/>
            <a:r>
              <a:rPr lang="hu-HU" dirty="0" smtClean="0"/>
              <a:t>Linuxon: </a:t>
            </a:r>
            <a:r>
              <a:rPr lang="hu-HU" dirty="0" err="1" smtClean="0"/>
              <a:t>openwsmand</a:t>
            </a:r>
            <a:r>
              <a:rPr lang="hu-HU" dirty="0" smtClean="0"/>
              <a:t> </a:t>
            </a:r>
            <a:r>
              <a:rPr lang="hu-HU" dirty="0" err="1" smtClean="0"/>
              <a:t>-d</a:t>
            </a:r>
            <a:endParaRPr lang="hu-HU" dirty="0" smtClean="0"/>
          </a:p>
          <a:p>
            <a:pPr lvl="2"/>
            <a:r>
              <a:rPr lang="hu-HU" dirty="0" smtClean="0"/>
              <a:t>Windows: </a:t>
            </a:r>
            <a:r>
              <a:rPr lang="en-US" dirty="0" err="1" smtClean="0"/>
              <a:t>winrm</a:t>
            </a:r>
            <a:r>
              <a:rPr lang="en-US" dirty="0" smtClean="0"/>
              <a:t> id -r:http://naples:8889/</a:t>
            </a:r>
            <a:r>
              <a:rPr lang="en-US" dirty="0" err="1" smtClean="0"/>
              <a:t>wsman</a:t>
            </a:r>
            <a:r>
              <a:rPr lang="en-US" dirty="0" smtClean="0"/>
              <a:t> -</a:t>
            </a:r>
            <a:r>
              <a:rPr lang="en-US" dirty="0" err="1" smtClean="0"/>
              <a:t>auth:basic</a:t>
            </a:r>
            <a:r>
              <a:rPr lang="en-US" dirty="0" smtClean="0"/>
              <a:t> -u:root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WinRM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felhasználói szemszögből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790596"/>
            <a:ext cx="8763000" cy="5638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dirty="0" smtClean="0"/>
              <a:t>CIM </a:t>
            </a:r>
            <a:r>
              <a:rPr lang="hu-HU" dirty="0" err="1" smtClean="0"/>
              <a:t>Object</a:t>
            </a:r>
            <a:r>
              <a:rPr lang="hu-HU" dirty="0" smtClean="0"/>
              <a:t> Manager Windowsra</a:t>
            </a:r>
          </a:p>
          <a:p>
            <a:pPr lvl="1">
              <a:defRPr/>
            </a:pPr>
            <a:r>
              <a:rPr lang="hu-HU" dirty="0" smtClean="0"/>
              <a:t>„</a:t>
            </a:r>
            <a:r>
              <a:rPr lang="hu-HU" dirty="0" err="1" smtClean="0"/>
              <a:t>winmgmt</a:t>
            </a:r>
            <a:r>
              <a:rPr lang="hu-HU" dirty="0" smtClean="0"/>
              <a:t>” szolgáltatás</a:t>
            </a:r>
          </a:p>
          <a:p>
            <a:pPr lvl="1">
              <a:defRPr/>
            </a:pPr>
            <a:r>
              <a:rPr lang="hu-HU" dirty="0" smtClean="0"/>
              <a:t>kiterjesztett sémakészlet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 modern Windowsokon elérhető</a:t>
            </a:r>
          </a:p>
          <a:p>
            <a:pPr lvl="1">
              <a:defRPr/>
            </a:pPr>
            <a:r>
              <a:rPr lang="hu-HU" dirty="0" smtClean="0"/>
              <a:t>Felügyeleti megoldások alapja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Interfész: COM/DCOM</a:t>
            </a:r>
          </a:p>
          <a:p>
            <a:pPr lvl="1">
              <a:defRPr/>
            </a:pPr>
            <a:r>
              <a:rPr lang="hu-HU" dirty="0" err="1" smtClean="0"/>
              <a:t>IWbemServices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lekérdezések, metódushívások, sémamódosítások, …</a:t>
            </a:r>
          </a:p>
          <a:p>
            <a:pPr lvl="1">
              <a:defRPr/>
            </a:pPr>
            <a:r>
              <a:rPr lang="hu-HU" dirty="0" smtClean="0"/>
              <a:t>a CIM szabvány ilyeneket nem definiál!</a:t>
            </a:r>
          </a:p>
          <a:p>
            <a:pPr lvl="1">
              <a:defRPr/>
            </a:pPr>
            <a:r>
              <a:rPr lang="hu-HU" dirty="0" smtClean="0"/>
              <a:t>Sokféle elérés: </a:t>
            </a:r>
            <a:r>
              <a:rPr lang="hu-HU" dirty="0" err="1" smtClean="0"/>
              <a:t>szkriptnyelvek</a:t>
            </a:r>
            <a:r>
              <a:rPr lang="hu-HU" dirty="0" smtClean="0"/>
              <a:t>, .NET…</a:t>
            </a:r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architektúra: felhasználói szemszög</a:t>
            </a:r>
          </a:p>
        </p:txBody>
      </p:sp>
      <p:sp>
        <p:nvSpPr>
          <p:cNvPr id="6" name="Téglalap feliratnak 5"/>
          <p:cNvSpPr/>
          <p:nvPr/>
        </p:nvSpPr>
        <p:spPr bwMode="auto">
          <a:xfrm>
            <a:off x="5791200" y="762000"/>
            <a:ext cx="2971800" cy="762000"/>
          </a:xfrm>
          <a:prstGeom prst="wedgeRectCallout">
            <a:avLst>
              <a:gd name="adj1" fmla="val -68246"/>
              <a:gd name="adj2" fmla="val 7213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WMI információk felhasználása</a:t>
            </a:r>
          </a:p>
        </p:txBody>
      </p:sp>
      <p:sp>
        <p:nvSpPr>
          <p:cNvPr id="7" name="Téglalap feliratnak 6"/>
          <p:cNvSpPr/>
          <p:nvPr/>
        </p:nvSpPr>
        <p:spPr bwMode="auto">
          <a:xfrm>
            <a:off x="5715000" y="2667000"/>
            <a:ext cx="2971800" cy="762000"/>
          </a:xfrm>
          <a:prstGeom prst="wedgeRectCallout">
            <a:avLst>
              <a:gd name="adj1" fmla="val -68246"/>
              <a:gd name="adj2" fmla="val 6957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CIMOM: WMI szolgáltatás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791200" y="4572000"/>
            <a:ext cx="2971800" cy="762000"/>
          </a:xfrm>
          <a:prstGeom prst="wedgeRectCallout">
            <a:avLst>
              <a:gd name="adj1" fmla="val -69228"/>
              <a:gd name="adj2" fmla="val 7085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A lista bővíthető</a:t>
            </a:r>
          </a:p>
        </p:txBody>
      </p:sp>
      <p:graphicFrame>
        <p:nvGraphicFramePr>
          <p:cNvPr id="114702" name="Object 14"/>
          <p:cNvGraphicFramePr>
            <a:graphicFrameLocks noChangeAspect="1"/>
          </p:cNvGraphicFramePr>
          <p:nvPr/>
        </p:nvGraphicFramePr>
        <p:xfrm>
          <a:off x="228600" y="838200"/>
          <a:ext cx="533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Visio" r:id="rId4" imgW="6899000" imgH="6899072" progId="Visio.Drawing.11">
                  <p:embed/>
                </p:oleObj>
              </mc:Choice>
              <mc:Fallback>
                <p:oleObj name="Visio" r:id="rId4" imgW="6899000" imgH="689907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53340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07504" y="6165304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Soós Tibor és </a:t>
            </a:r>
            <a:r>
              <a:rPr lang="hu-HU" sz="1000" dirty="0" err="1"/>
              <a:t>Szerényi</a:t>
            </a:r>
            <a:r>
              <a:rPr lang="hu-HU" sz="1000" dirty="0"/>
              <a:t> László: Microsoft </a:t>
            </a:r>
            <a:r>
              <a:rPr lang="hu-HU" sz="1000" dirty="0" err="1"/>
              <a:t>PowerShell</a:t>
            </a:r>
            <a:r>
              <a:rPr lang="hu-HU" sz="1000" dirty="0"/>
              <a:t> 1.0 rendszergazdáknak – elmélet és gyakorlat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néhány WMI névtér, osztály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396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rtalom helye 3"/>
          <p:cNvGraphicFramePr>
            <a:graphicFrameLocks/>
          </p:cNvGraphicFramePr>
          <p:nvPr/>
        </p:nvGraphicFramePr>
        <p:xfrm>
          <a:off x="4876800" y="762000"/>
          <a:ext cx="396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 részei:</a:t>
            </a:r>
          </a:p>
          <a:p>
            <a:pPr lvl="1"/>
            <a:r>
              <a:rPr lang="hu-HU" dirty="0" smtClean="0"/>
              <a:t>C:\windows\system32\wbem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Itt találhatóak: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exe</a:t>
            </a:r>
            <a:endParaRPr lang="hu-HU" dirty="0" smtClean="0"/>
          </a:p>
          <a:p>
            <a:pPr lvl="1"/>
            <a:r>
              <a:rPr lang="hu-HU" dirty="0" err="1" smtClean="0"/>
              <a:t>dll</a:t>
            </a:r>
            <a:r>
              <a:rPr lang="hu-HU" dirty="0" smtClean="0"/>
              <a:t>: </a:t>
            </a:r>
            <a:r>
              <a:rPr lang="hu-HU" dirty="0" err="1" smtClean="0"/>
              <a:t>provider-ek</a:t>
            </a:r>
            <a:r>
              <a:rPr lang="hu-HU" dirty="0" smtClean="0"/>
              <a:t> megvalósítása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mof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WBEM könyvtár, MOF fájlok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2702</TotalTime>
  <Words>2605</Words>
  <Application>Microsoft Office PowerPoint</Application>
  <PresentationFormat>Diavetítés a képernyőre (4:3 oldalarány)</PresentationFormat>
  <Paragraphs>694</Paragraphs>
  <Slides>59</Slides>
  <Notes>58</Notes>
  <HiddenSlides>7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1" baseType="lpstr">
      <vt:lpstr>irf-2009-sablon-v2</vt:lpstr>
      <vt:lpstr>Visio</vt:lpstr>
      <vt:lpstr>Konfigurációkezelés Windowson</vt:lpstr>
      <vt:lpstr>A félév eddigi anyagai</vt:lpstr>
      <vt:lpstr>Konfigurációkezelés általánosan</vt:lpstr>
      <vt:lpstr>Konfigurációkezelés Windowson</vt:lpstr>
      <vt:lpstr>Windows Management Instrumentation (WMI)</vt:lpstr>
      <vt:lpstr>WMI felhasználói szemszögből</vt:lpstr>
      <vt:lpstr>WMI architektúra: felhasználói szemszög</vt:lpstr>
      <vt:lpstr>Példa: néhány WMI névtér, osztály</vt:lpstr>
      <vt:lpstr>PowerPoint bemutató</vt:lpstr>
      <vt:lpstr>WMI Query Language (WQL)</vt:lpstr>
      <vt:lpstr>WMI Query Language (WQL)</vt:lpstr>
      <vt:lpstr>WMI elérése</vt:lpstr>
      <vt:lpstr>WMI távoli elérés</vt:lpstr>
      <vt:lpstr>WMI felhasználása</vt:lpstr>
      <vt:lpstr>WMI felhasználása – .NET </vt:lpstr>
      <vt:lpstr>WMI felhasználása – PowerShell</vt:lpstr>
      <vt:lpstr>WMI felhasználása – PowerShell</vt:lpstr>
      <vt:lpstr>WMI felhasználása – PowerShell</vt:lpstr>
      <vt:lpstr>WMI felhasználása – PowerShell </vt:lpstr>
      <vt:lpstr>WMI felhasználása – PowerShell</vt:lpstr>
      <vt:lpstr>WMI felhasználása – PowerShell</vt:lpstr>
      <vt:lpstr>WMI felhasználása – PowerShell</vt:lpstr>
      <vt:lpstr>WMI fejlesztői szemszögből</vt:lpstr>
      <vt:lpstr>WMI Providerek</vt:lpstr>
      <vt:lpstr>WMI Provider készítése .NET-ben</vt:lpstr>
      <vt:lpstr>Egyszerű WMI Provider C#-ban</vt:lpstr>
      <vt:lpstr>Web Services for Management  (WS-Management)</vt:lpstr>
      <vt:lpstr>Konfigurációkezelés általánosan</vt:lpstr>
      <vt:lpstr>WS-Management</vt:lpstr>
      <vt:lpstr>WS-Managenent példa üzenet</vt:lpstr>
      <vt:lpstr>WS-Management: műveletek</vt:lpstr>
      <vt:lpstr>Felhasznált protokollok</vt:lpstr>
      <vt:lpstr>Implementációk</vt:lpstr>
      <vt:lpstr>Ki használja?</vt:lpstr>
      <vt:lpstr>PowerPoint bemutató</vt:lpstr>
      <vt:lpstr>Windows Remote  Management (WinRM)</vt:lpstr>
      <vt:lpstr>Windows Remote Management (WinRM)</vt:lpstr>
      <vt:lpstr>WinRM vs. WMI</vt:lpstr>
      <vt:lpstr>WinRM architektúra </vt:lpstr>
      <vt:lpstr>WinRM inicializálása</vt:lpstr>
      <vt:lpstr>Példa WMI lekérdezés WinRM-en keresztül</vt:lpstr>
      <vt:lpstr>További műveletek</vt:lpstr>
      <vt:lpstr>WMI objektum elérése</vt:lpstr>
      <vt:lpstr>Alias-ok használata</vt:lpstr>
      <vt:lpstr>WinRM felhasználása</vt:lpstr>
      <vt:lpstr>WinRM példa üzenet</vt:lpstr>
      <vt:lpstr>Biztonság</vt:lpstr>
      <vt:lpstr>WinRM használata PowerShellből</vt:lpstr>
      <vt:lpstr>PowerPoint bemutató</vt:lpstr>
      <vt:lpstr>Összefoglalás</vt:lpstr>
      <vt:lpstr>Összefoglalás</vt:lpstr>
      <vt:lpstr>További információ</vt:lpstr>
      <vt:lpstr>WMI kipróbálása</vt:lpstr>
      <vt:lpstr>WMI - Tipikus feladatok</vt:lpstr>
      <vt:lpstr>WMI – Tipikus feladatok</vt:lpstr>
      <vt:lpstr>PowerPoint bemutató</vt:lpstr>
      <vt:lpstr>Hasznos eszközök (1)</vt:lpstr>
      <vt:lpstr>WMI felhasználása – VBScript </vt:lpstr>
      <vt:lpstr>PowerPoint bemutató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 Windowson</dc:title>
  <dc:subject>Intelligens rendszerfelügyelet (VIMIA370)</dc:subject>
  <dc:creator>Micskei Zoltán</dc:creator>
  <cp:keywords>WMI, WinRM, WS-Management, Powershell Remoting</cp:keywords>
  <cp:lastModifiedBy>Micskei Zoltán</cp:lastModifiedBy>
  <cp:revision>169</cp:revision>
  <dcterms:created xsi:type="dcterms:W3CDTF">2009-03-08T12:32:46Z</dcterms:created>
  <dcterms:modified xsi:type="dcterms:W3CDTF">2012-03-19T17:24:59Z</dcterms:modified>
</cp:coreProperties>
</file>