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31" r:id="rId3"/>
    <p:sldId id="334" r:id="rId4"/>
    <p:sldId id="263" r:id="rId5"/>
    <p:sldId id="264" r:id="rId6"/>
    <p:sldId id="265" r:id="rId7"/>
    <p:sldId id="267" r:id="rId8"/>
    <p:sldId id="270" r:id="rId9"/>
    <p:sldId id="268" r:id="rId10"/>
    <p:sldId id="266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288" r:id="rId23"/>
    <p:sldId id="327" r:id="rId24"/>
    <p:sldId id="328" r:id="rId25"/>
    <p:sldId id="353" r:id="rId26"/>
    <p:sldId id="354" r:id="rId27"/>
    <p:sldId id="355" r:id="rId28"/>
    <p:sldId id="356" r:id="rId29"/>
    <p:sldId id="357" r:id="rId30"/>
    <p:sldId id="359" r:id="rId31"/>
    <p:sldId id="360" r:id="rId32"/>
    <p:sldId id="362" r:id="rId33"/>
    <p:sldId id="361" r:id="rId34"/>
    <p:sldId id="363" r:id="rId35"/>
    <p:sldId id="364" r:id="rId36"/>
    <p:sldId id="369" r:id="rId37"/>
    <p:sldId id="370" r:id="rId38"/>
    <p:sldId id="365" r:id="rId39"/>
    <p:sldId id="366" r:id="rId40"/>
    <p:sldId id="371" r:id="rId41"/>
    <p:sldId id="372" r:id="rId42"/>
    <p:sldId id="373" r:id="rId43"/>
    <p:sldId id="374" r:id="rId44"/>
    <p:sldId id="375" r:id="rId45"/>
    <p:sldId id="367" r:id="rId46"/>
    <p:sldId id="368" r:id="rId47"/>
    <p:sldId id="376" r:id="rId48"/>
    <p:sldId id="377" r:id="rId49"/>
    <p:sldId id="378" r:id="rId50"/>
    <p:sldId id="379" r:id="rId51"/>
    <p:sldId id="381" r:id="rId52"/>
    <p:sldId id="382" r:id="rId53"/>
    <p:sldId id="383" r:id="rId54"/>
    <p:sldId id="380" r:id="rId5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A55"/>
    <a:srgbClr val="000000"/>
    <a:srgbClr val="F8F8F8"/>
    <a:srgbClr val="762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792" autoAdjust="0"/>
    <p:restoredTop sz="83432" autoAdjust="0"/>
  </p:normalViewPr>
  <p:slideViewPr>
    <p:cSldViewPr>
      <p:cViewPr>
        <p:scale>
          <a:sx n="94" d="100"/>
          <a:sy n="94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2012.04.17.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643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</a:t>
            </a:r>
            <a:r>
              <a:rPr lang="hu-HU" dirty="0" smtClean="0"/>
              <a:t>2012. 04. 17.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 smtClean="0"/>
              <a:t>Ethernet </a:t>
            </a:r>
            <a:r>
              <a:rPr lang="hu-HU" dirty="0" smtClean="0"/>
              <a:t>kapcsoló (</a:t>
            </a:r>
            <a:r>
              <a:rPr lang="hu-HU" dirty="0" err="1" smtClean="0"/>
              <a:t>switch</a:t>
            </a:r>
            <a:r>
              <a:rPr lang="hu-HU" dirty="0" smtClean="0"/>
              <a:t>) csak az </a:t>
            </a:r>
            <a:r>
              <a:rPr lang="hu-HU" dirty="0" smtClean="0"/>
              <a:t>Ethernet </a:t>
            </a:r>
            <a:r>
              <a:rPr lang="hu-HU" dirty="0" smtClean="0"/>
              <a:t>protokoll rétegében működik, nem ismeri a TCP/IP-t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Hardver állapota belső állapotregiszterekből olvasható ki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Lehetnek parancsregiszterek is beavatkozásra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Mindez közvetlen elektromos kapcsolatot igényel, nem vezethető ki a készülékből, vagy legalábbis nagyon kényelmetlen lenne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Megoldás: helyezzünk el egy kis beágyazott processzort a dobozba, ami közvetlenül össze van kötve a </a:t>
            </a:r>
            <a:r>
              <a:rPr lang="hu-HU" dirty="0" err="1" smtClean="0"/>
              <a:t>switch</a:t>
            </a:r>
            <a:r>
              <a:rPr lang="hu-HU" dirty="0" smtClean="0"/>
              <a:t> hardverrel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beágyazott processzoron futó szoftver támogatja TCP/IP protokollkészletet és tartalmazza az ágenst, aminek segítségével a hálózatról lekérdezhetjük a hardver </a:t>
            </a:r>
            <a:r>
              <a:rPr lang="hu-HU" dirty="0" smtClean="0"/>
              <a:t>állapotát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(Demonstrációs </a:t>
            </a:r>
            <a:r>
              <a:rPr lang="hu-HU" dirty="0" smtClean="0"/>
              <a:t>ábra,</a:t>
            </a:r>
            <a:r>
              <a:rPr lang="hu-HU" baseline="0" dirty="0" smtClean="0"/>
              <a:t> é</a:t>
            </a:r>
            <a:r>
              <a:rPr lang="hu-HU" dirty="0" smtClean="0"/>
              <a:t>kezet</a:t>
            </a:r>
            <a:r>
              <a:rPr lang="hu-HU" baseline="0" dirty="0" smtClean="0"/>
              <a:t> és szóköz valódi modellben ne legyen osztály- és </a:t>
            </a:r>
            <a:r>
              <a:rPr lang="hu-HU" baseline="0" dirty="0" err="1" smtClean="0"/>
              <a:t>attribútumnévben</a:t>
            </a:r>
            <a:r>
              <a:rPr lang="hu-HU" baseline="0" dirty="0" smtClean="0"/>
              <a:t>!)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külső webnek, mint szolgáltatásnak</a:t>
            </a:r>
            <a:r>
              <a:rPr lang="hu-HU" baseline="0" dirty="0" smtClean="0"/>
              <a:t> a</a:t>
            </a:r>
            <a:r>
              <a:rPr lang="hu-HU" dirty="0" smtClean="0"/>
              <a:t> megcélzott</a:t>
            </a:r>
            <a:r>
              <a:rPr lang="hu-HU" baseline="0" dirty="0" smtClean="0"/>
              <a:t> </a:t>
            </a:r>
            <a:r>
              <a:rPr lang="hu-HU" dirty="0" smtClean="0"/>
              <a:t>szolgáltatás elérési pontja </a:t>
            </a:r>
            <a:r>
              <a:rPr lang="hu-HU" baseline="0" dirty="0" smtClean="0"/>
              <a:t>a tűzfalon kívül van -&gt; akkor van „jó” állapotban a külső web, ha kívülről nézve működik. A monitorozó szerver viszont belül van, ezért kell egy távoli ágens, amit megkérhet, hogy kívülről is megnézze a szolgáltatást.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49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A84F1-B68C-4F40-A061-4BBE53467F58}" type="slidenum">
              <a:rPr lang="hu-HU" smtClean="0"/>
              <a:pPr>
                <a:defRPr/>
              </a:pPr>
              <a:t>51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1984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A84F1-B68C-4F40-A061-4BBE53467F58}" type="slidenum">
              <a:rPr lang="hu-HU" smtClean="0"/>
              <a:pPr>
                <a:defRPr/>
              </a:pPr>
              <a:t>52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43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555776" y="0"/>
            <a:ext cx="6588224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2555776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Táblánál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gios.org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Rendszermonitorozás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Dániel, Kocsis Imre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Rendszermonitorozás: állapotkép fenntartása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Infrastrukturális komponensek és szolgáltatások működőképességéről</a:t>
            </a:r>
          </a:p>
          <a:p>
            <a:endParaRPr lang="hu-HU" dirty="0" smtClean="0"/>
          </a:p>
          <a:p>
            <a:r>
              <a:rPr lang="hu-HU" dirty="0" smtClean="0"/>
              <a:t>Terhelésről, erőforrások kihasználtságáról</a:t>
            </a:r>
          </a:p>
          <a:p>
            <a:endParaRPr lang="hu-HU" dirty="0" smtClean="0"/>
          </a:p>
          <a:p>
            <a:r>
              <a:rPr lang="hu-HU" dirty="0" smtClean="0"/>
              <a:t>Topológiáról, konfigurációról</a:t>
            </a:r>
          </a:p>
          <a:p>
            <a:pPr lvl="1"/>
            <a:r>
              <a:rPr lang="hu-HU" dirty="0" smtClean="0"/>
              <a:t>Kapcsolat a konfiguráció-menedzsmenttel!</a:t>
            </a:r>
          </a:p>
          <a:p>
            <a:endParaRPr lang="hu-HU" dirty="0" smtClean="0"/>
          </a:p>
          <a:p>
            <a:r>
              <a:rPr lang="hu-HU" dirty="0" smtClean="0"/>
              <a:t>Biztonságról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Jellegzetes követelmény: </a:t>
            </a:r>
          </a:p>
          <a:p>
            <a:pPr lvl="1"/>
            <a:r>
              <a:rPr lang="hu-HU" dirty="0" smtClean="0"/>
              <a:t>A rendszerünk nagy, sok különálló elemből áll</a:t>
            </a:r>
          </a:p>
          <a:p>
            <a:pPr lvl="1"/>
            <a:r>
              <a:rPr lang="hu-HU" dirty="0" smtClean="0"/>
              <a:t>Az adatokat hálózaton keresztül olvassuk le</a:t>
            </a:r>
          </a:p>
          <a:p>
            <a:r>
              <a:rPr lang="hu-HU" dirty="0" smtClean="0"/>
              <a:t>A kulcselem az </a:t>
            </a:r>
            <a:r>
              <a:rPr lang="hu-HU" i="1" dirty="0" smtClean="0"/>
              <a:t>ágens</a:t>
            </a:r>
          </a:p>
          <a:p>
            <a:pPr lvl="1"/>
            <a:r>
              <a:rPr lang="hu-HU" dirty="0" smtClean="0"/>
              <a:t>Kis beépülő komponens minden berendezésbe, aminek célja:</a:t>
            </a:r>
          </a:p>
          <a:p>
            <a:pPr lvl="2"/>
            <a:r>
              <a:rPr lang="hu-HU" dirty="0" smtClean="0"/>
              <a:t>adatszolgáltatás valamilyen (hálózati) interfészen</a:t>
            </a:r>
          </a:p>
          <a:p>
            <a:pPr lvl="2"/>
            <a:r>
              <a:rPr lang="hu-HU" dirty="0" smtClean="0"/>
              <a:t>értesítés különféle események bekövetkezéséről</a:t>
            </a:r>
          </a:p>
          <a:p>
            <a:pPr lvl="2"/>
            <a:r>
              <a:rPr lang="hu-HU" dirty="0" smtClean="0"/>
              <a:t>egyszerű beavatkozások elvégzése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2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hardverben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941367" y="1745672"/>
            <a:ext cx="2919846" cy="467591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1270000" prstMaterial="dkEdge"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 bwMode="auto">
          <a:xfrm>
            <a:off x="987137" y="2649682"/>
            <a:ext cx="7138554" cy="3491345"/>
          </a:xfrm>
          <a:prstGeom prst="wedgeRoundRectCallout">
            <a:avLst>
              <a:gd name="adj1" fmla="val 5513"/>
              <a:gd name="adj2" fmla="val -5744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192982" y="129886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Berendezés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pl.: </a:t>
            </a:r>
            <a:r>
              <a:rPr lang="hu-HU" sz="2000" dirty="0" smtClean="0">
                <a:latin typeface="+mn-lt"/>
              </a:rPr>
              <a:t>Ethernet </a:t>
            </a:r>
            <a:r>
              <a:rPr lang="hu-HU" sz="2000" dirty="0" err="1" smtClean="0">
                <a:latin typeface="+mn-lt"/>
              </a:rPr>
              <a:t>switch</a:t>
            </a:r>
            <a:endParaRPr lang="hu-HU" sz="2000" dirty="0">
              <a:latin typeface="+mn-lt"/>
            </a:endParaRP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1631373" y="3834247"/>
            <a:ext cx="3886200" cy="11014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smtClean="0">
              <a:solidFill>
                <a:schemeClr val="bg1"/>
              </a:solidFill>
            </a:endParaRP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Ethernet keret kapcsoló logika</a:t>
            </a: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641763" y="5174672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2500746" y="5171208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2" name="Lekerekített téglalap 11"/>
          <p:cNvSpPr/>
          <p:nvPr/>
        </p:nvSpPr>
        <p:spPr bwMode="auto">
          <a:xfrm>
            <a:off x="3401290" y="5178135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3" name="Lekerekített téglalap 12"/>
          <p:cNvSpPr/>
          <p:nvPr/>
        </p:nvSpPr>
        <p:spPr bwMode="auto">
          <a:xfrm>
            <a:off x="4260271" y="5164280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cxnSp>
        <p:nvCxnSpPr>
          <p:cNvPr id="15" name="Egyenes összekötő 14"/>
          <p:cNvCxnSpPr>
            <a:stCxn id="10" idx="0"/>
          </p:cNvCxnSpPr>
          <p:nvPr/>
        </p:nvCxnSpPr>
        <p:spPr bwMode="auto">
          <a:xfrm rot="16200000" flipV="1">
            <a:off x="1846985" y="5052579"/>
            <a:ext cx="238990" cy="519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Egyenes összekötő 16"/>
          <p:cNvCxnSpPr>
            <a:stCxn id="11" idx="0"/>
          </p:cNvCxnSpPr>
          <p:nvPr/>
        </p:nvCxnSpPr>
        <p:spPr bwMode="auto">
          <a:xfrm rot="16200000" flipV="1">
            <a:off x="2709431" y="5052578"/>
            <a:ext cx="235526" cy="17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Egyenes összekötő 18"/>
          <p:cNvCxnSpPr>
            <a:stCxn id="12" idx="0"/>
          </p:cNvCxnSpPr>
          <p:nvPr/>
        </p:nvCxnSpPr>
        <p:spPr bwMode="auto">
          <a:xfrm rot="5400000" flipH="1" flipV="1">
            <a:off x="3608244" y="5056043"/>
            <a:ext cx="242453" cy="17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gyenes összekötő 20"/>
          <p:cNvCxnSpPr>
            <a:stCxn id="13" idx="0"/>
          </p:cNvCxnSpPr>
          <p:nvPr/>
        </p:nvCxnSpPr>
        <p:spPr bwMode="auto">
          <a:xfrm rot="16200000" flipV="1">
            <a:off x="4470689" y="5047384"/>
            <a:ext cx="228598" cy="5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Lekerekített téglalap 29"/>
          <p:cNvSpPr/>
          <p:nvPr/>
        </p:nvSpPr>
        <p:spPr bwMode="auto">
          <a:xfrm>
            <a:off x="5725391" y="3823855"/>
            <a:ext cx="1880754" cy="11222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Menedzsment processzor</a:t>
            </a:r>
          </a:p>
        </p:txBody>
      </p:sp>
      <p:sp>
        <p:nvSpPr>
          <p:cNvPr id="33" name="Szabadkézi sokszög 32"/>
          <p:cNvSpPr/>
          <p:nvPr/>
        </p:nvSpPr>
        <p:spPr bwMode="auto">
          <a:xfrm>
            <a:off x="5140037" y="4935682"/>
            <a:ext cx="1530927" cy="737754"/>
          </a:xfrm>
          <a:custGeom>
            <a:avLst/>
            <a:gdLst>
              <a:gd name="connsiteX0" fmla="*/ 65808 w 1911927"/>
              <a:gd name="connsiteY0" fmla="*/ 0 h 787977"/>
              <a:gd name="connsiteX1" fmla="*/ 65808 w 1911927"/>
              <a:gd name="connsiteY1" fmla="*/ 467591 h 787977"/>
              <a:gd name="connsiteX2" fmla="*/ 65808 w 1911927"/>
              <a:gd name="connsiteY2" fmla="*/ 592282 h 787977"/>
              <a:gd name="connsiteX3" fmla="*/ 263236 w 1911927"/>
              <a:gd name="connsiteY3" fmla="*/ 737754 h 787977"/>
              <a:gd name="connsiteX4" fmla="*/ 1645227 w 1911927"/>
              <a:gd name="connsiteY4" fmla="*/ 758536 h 787977"/>
              <a:gd name="connsiteX5" fmla="*/ 1863436 w 1911927"/>
              <a:gd name="connsiteY5" fmla="*/ 561109 h 787977"/>
              <a:gd name="connsiteX6" fmla="*/ 1894608 w 1911927"/>
              <a:gd name="connsiteY6" fmla="*/ 0 h 787977"/>
              <a:gd name="connsiteX0" fmla="*/ 65808 w 1911927"/>
              <a:gd name="connsiteY0" fmla="*/ 0 h 787977"/>
              <a:gd name="connsiteX1" fmla="*/ 65808 w 1911927"/>
              <a:gd name="connsiteY1" fmla="*/ 592282 h 787977"/>
              <a:gd name="connsiteX2" fmla="*/ 263236 w 1911927"/>
              <a:gd name="connsiteY2" fmla="*/ 737754 h 787977"/>
              <a:gd name="connsiteX3" fmla="*/ 1645227 w 1911927"/>
              <a:gd name="connsiteY3" fmla="*/ 758536 h 787977"/>
              <a:gd name="connsiteX4" fmla="*/ 1863436 w 1911927"/>
              <a:gd name="connsiteY4" fmla="*/ 561109 h 787977"/>
              <a:gd name="connsiteX5" fmla="*/ 1894608 w 1911927"/>
              <a:gd name="connsiteY5" fmla="*/ 0 h 787977"/>
              <a:gd name="connsiteX0" fmla="*/ 65809 w 1911928"/>
              <a:gd name="connsiteY0" fmla="*/ 0 h 787977"/>
              <a:gd name="connsiteX1" fmla="*/ 65809 w 1911928"/>
              <a:gd name="connsiteY1" fmla="*/ 592282 h 787977"/>
              <a:gd name="connsiteX2" fmla="*/ 65809 w 1911928"/>
              <a:gd name="connsiteY2" fmla="*/ 592282 h 787977"/>
              <a:gd name="connsiteX3" fmla="*/ 263237 w 1911928"/>
              <a:gd name="connsiteY3" fmla="*/ 737754 h 787977"/>
              <a:gd name="connsiteX4" fmla="*/ 1645228 w 1911928"/>
              <a:gd name="connsiteY4" fmla="*/ 758536 h 787977"/>
              <a:gd name="connsiteX5" fmla="*/ 1863437 w 1911928"/>
              <a:gd name="connsiteY5" fmla="*/ 561109 h 787977"/>
              <a:gd name="connsiteX6" fmla="*/ 1894609 w 1911928"/>
              <a:gd name="connsiteY6" fmla="*/ 0 h 787977"/>
              <a:gd name="connsiteX0" fmla="*/ 65809 w 1911928"/>
              <a:gd name="connsiteY0" fmla="*/ 0 h 787977"/>
              <a:gd name="connsiteX1" fmla="*/ 65809 w 1911928"/>
              <a:gd name="connsiteY1" fmla="*/ 592282 h 787977"/>
              <a:gd name="connsiteX2" fmla="*/ 263237 w 1911928"/>
              <a:gd name="connsiteY2" fmla="*/ 737754 h 787977"/>
              <a:gd name="connsiteX3" fmla="*/ 1645228 w 1911928"/>
              <a:gd name="connsiteY3" fmla="*/ 758536 h 787977"/>
              <a:gd name="connsiteX4" fmla="*/ 1863437 w 1911928"/>
              <a:gd name="connsiteY4" fmla="*/ 561109 h 787977"/>
              <a:gd name="connsiteX5" fmla="*/ 1894609 w 1911928"/>
              <a:gd name="connsiteY5" fmla="*/ 0 h 787977"/>
              <a:gd name="connsiteX0" fmla="*/ 65808 w 1911927"/>
              <a:gd name="connsiteY0" fmla="*/ 0 h 787977"/>
              <a:gd name="connsiteX1" fmla="*/ 65808 w 1911927"/>
              <a:gd name="connsiteY1" fmla="*/ 467591 h 787977"/>
              <a:gd name="connsiteX2" fmla="*/ 263236 w 1911927"/>
              <a:gd name="connsiteY2" fmla="*/ 737754 h 787977"/>
              <a:gd name="connsiteX3" fmla="*/ 1645227 w 1911927"/>
              <a:gd name="connsiteY3" fmla="*/ 758536 h 787977"/>
              <a:gd name="connsiteX4" fmla="*/ 1863436 w 1911927"/>
              <a:gd name="connsiteY4" fmla="*/ 561109 h 787977"/>
              <a:gd name="connsiteX5" fmla="*/ 1894608 w 1911927"/>
              <a:gd name="connsiteY5" fmla="*/ 0 h 787977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238991 h 758536"/>
              <a:gd name="connsiteX6" fmla="*/ 1894608 w 1911927"/>
              <a:gd name="connsiteY6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530926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530927 w 1911927"/>
              <a:gd name="connsiteY5" fmla="*/ 529936 h 758536"/>
              <a:gd name="connsiteX6" fmla="*/ 1530926 w 1911927"/>
              <a:gd name="connsiteY6" fmla="*/ 0 h 758536"/>
              <a:gd name="connsiteX0" fmla="*/ 65808 w 1856509"/>
              <a:gd name="connsiteY0" fmla="*/ 0 h 758536"/>
              <a:gd name="connsiteX1" fmla="*/ 65808 w 1856509"/>
              <a:gd name="connsiteY1" fmla="*/ 467591 h 758536"/>
              <a:gd name="connsiteX2" fmla="*/ 263236 w 1856509"/>
              <a:gd name="connsiteY2" fmla="*/ 737754 h 758536"/>
              <a:gd name="connsiteX3" fmla="*/ 1645227 w 1856509"/>
              <a:gd name="connsiteY3" fmla="*/ 758536 h 758536"/>
              <a:gd name="connsiteX4" fmla="*/ 1530927 w 1856509"/>
              <a:gd name="connsiteY4" fmla="*/ 529936 h 758536"/>
              <a:gd name="connsiteX5" fmla="*/ 1530926 w 1856509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33500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167246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75855"/>
              <a:gd name="connsiteX1" fmla="*/ 65808 w 1549977"/>
              <a:gd name="connsiteY1" fmla="*/ 467591 h 775855"/>
              <a:gd name="connsiteX2" fmla="*/ 263236 w 1549977"/>
              <a:gd name="connsiteY2" fmla="*/ 737754 h 775855"/>
              <a:gd name="connsiteX3" fmla="*/ 1312719 w 1549977"/>
              <a:gd name="connsiteY3" fmla="*/ 758536 h 775855"/>
              <a:gd name="connsiteX4" fmla="*/ 1530927 w 1549977"/>
              <a:gd name="connsiteY4" fmla="*/ 529936 h 775855"/>
              <a:gd name="connsiteX5" fmla="*/ 1530926 w 1549977"/>
              <a:gd name="connsiteY5" fmla="*/ 0 h 775855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858240"/>
              <a:gd name="connsiteY0" fmla="*/ 0 h 786245"/>
              <a:gd name="connsiteX1" fmla="*/ 65808 w 1858240"/>
              <a:gd name="connsiteY1" fmla="*/ 467591 h 786245"/>
              <a:gd name="connsiteX2" fmla="*/ 263236 w 1858240"/>
              <a:gd name="connsiteY2" fmla="*/ 737754 h 786245"/>
              <a:gd name="connsiteX3" fmla="*/ 1312719 w 1858240"/>
              <a:gd name="connsiteY3" fmla="*/ 758536 h 786245"/>
              <a:gd name="connsiteX4" fmla="*/ 1821872 w 1858240"/>
              <a:gd name="connsiteY4" fmla="*/ 748145 h 786245"/>
              <a:gd name="connsiteX5" fmla="*/ 1530927 w 1858240"/>
              <a:gd name="connsiteY5" fmla="*/ 529936 h 786245"/>
              <a:gd name="connsiteX6" fmla="*/ 1530926 w 1858240"/>
              <a:gd name="connsiteY6" fmla="*/ 0 h 786245"/>
              <a:gd name="connsiteX0" fmla="*/ 65808 w 1530927"/>
              <a:gd name="connsiteY0" fmla="*/ 0 h 758536"/>
              <a:gd name="connsiteX1" fmla="*/ 65808 w 1530927"/>
              <a:gd name="connsiteY1" fmla="*/ 467591 h 758536"/>
              <a:gd name="connsiteX2" fmla="*/ 263236 w 1530927"/>
              <a:gd name="connsiteY2" fmla="*/ 737754 h 758536"/>
              <a:gd name="connsiteX3" fmla="*/ 1312719 w 1530927"/>
              <a:gd name="connsiteY3" fmla="*/ 758536 h 758536"/>
              <a:gd name="connsiteX4" fmla="*/ 1530927 w 1530927"/>
              <a:gd name="connsiteY4" fmla="*/ 529936 h 758536"/>
              <a:gd name="connsiteX5" fmla="*/ 1530926 w 1530927"/>
              <a:gd name="connsiteY5" fmla="*/ 0 h 758536"/>
              <a:gd name="connsiteX0" fmla="*/ 65808 w 1530927"/>
              <a:gd name="connsiteY0" fmla="*/ 0 h 737754"/>
              <a:gd name="connsiteX1" fmla="*/ 65808 w 1530927"/>
              <a:gd name="connsiteY1" fmla="*/ 467591 h 737754"/>
              <a:gd name="connsiteX2" fmla="*/ 263236 w 1530927"/>
              <a:gd name="connsiteY2" fmla="*/ 737754 h 737754"/>
              <a:gd name="connsiteX3" fmla="*/ 928255 w 1530927"/>
              <a:gd name="connsiteY3" fmla="*/ 498764 h 737754"/>
              <a:gd name="connsiteX4" fmla="*/ 1530927 w 1530927"/>
              <a:gd name="connsiteY4" fmla="*/ 529936 h 737754"/>
              <a:gd name="connsiteX5" fmla="*/ 1530926 w 1530927"/>
              <a:gd name="connsiteY5" fmla="*/ 0 h 737754"/>
              <a:gd name="connsiteX0" fmla="*/ 65808 w 1530927"/>
              <a:gd name="connsiteY0" fmla="*/ 0 h 737754"/>
              <a:gd name="connsiteX1" fmla="*/ 65808 w 1530927"/>
              <a:gd name="connsiteY1" fmla="*/ 467591 h 737754"/>
              <a:gd name="connsiteX2" fmla="*/ 263236 w 1530927"/>
              <a:gd name="connsiteY2" fmla="*/ 737754 h 737754"/>
              <a:gd name="connsiteX3" fmla="*/ 1312719 w 1530927"/>
              <a:gd name="connsiteY3" fmla="*/ 737754 h 737754"/>
              <a:gd name="connsiteX4" fmla="*/ 1530927 w 1530927"/>
              <a:gd name="connsiteY4" fmla="*/ 529936 h 737754"/>
              <a:gd name="connsiteX5" fmla="*/ 1530926 w 1530927"/>
              <a:gd name="connsiteY5" fmla="*/ 0 h 73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0927" h="737754">
                <a:moveTo>
                  <a:pt x="65808" y="0"/>
                </a:moveTo>
                <a:lnTo>
                  <a:pt x="65808" y="467591"/>
                </a:lnTo>
                <a:cubicBezTo>
                  <a:pt x="98713" y="491836"/>
                  <a:pt x="0" y="689263"/>
                  <a:pt x="263236" y="737754"/>
                </a:cubicBezTo>
                <a:lnTo>
                  <a:pt x="1312719" y="737754"/>
                </a:lnTo>
                <a:cubicBezTo>
                  <a:pt x="1524001" y="703118"/>
                  <a:pt x="1494559" y="656359"/>
                  <a:pt x="1530927" y="529936"/>
                </a:cubicBezTo>
                <a:cubicBezTo>
                  <a:pt x="1530927" y="353291"/>
                  <a:pt x="1530926" y="176645"/>
                  <a:pt x="1530926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Lekerekített téglalap 33"/>
          <p:cNvSpPr/>
          <p:nvPr/>
        </p:nvSpPr>
        <p:spPr bwMode="auto">
          <a:xfrm>
            <a:off x="6660572" y="3345873"/>
            <a:ext cx="893619" cy="4052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TCP/IP</a:t>
            </a:r>
          </a:p>
        </p:txBody>
      </p:sp>
      <p:sp>
        <p:nvSpPr>
          <p:cNvPr id="35" name="Lekerekített téglalap 34"/>
          <p:cNvSpPr/>
          <p:nvPr/>
        </p:nvSpPr>
        <p:spPr bwMode="auto">
          <a:xfrm>
            <a:off x="5725391" y="3345873"/>
            <a:ext cx="893619" cy="4052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7" name="Balra-felfelé nyíl 36"/>
          <p:cNvSpPr/>
          <p:nvPr/>
        </p:nvSpPr>
        <p:spPr bwMode="auto">
          <a:xfrm flipH="1" flipV="1">
            <a:off x="3363192" y="3429002"/>
            <a:ext cx="2362199" cy="405245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4861213" y="5683827"/>
            <a:ext cx="2996935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Belső (rejtett) </a:t>
            </a:r>
            <a:r>
              <a:rPr lang="hu-HU" sz="2000" dirty="0" err="1" smtClean="0">
                <a:latin typeface="+mn-lt"/>
              </a:rPr>
              <a:t>ethernet</a:t>
            </a:r>
            <a:r>
              <a:rPr lang="hu-HU" sz="2000" dirty="0" smtClean="0">
                <a:latin typeface="+mn-lt"/>
              </a:rPr>
              <a:t> port</a:t>
            </a:r>
            <a:endParaRPr lang="hu-HU" sz="2000" dirty="0">
              <a:latin typeface="+mn-lt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2024050" y="2772434"/>
            <a:ext cx="2678284" cy="6565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belső hardveres interfész </a:t>
            </a:r>
          </a:p>
          <a:p>
            <a:r>
              <a:rPr lang="hu-HU" sz="2000" dirty="0" smtClean="0">
                <a:latin typeface="+mn-lt"/>
              </a:rPr>
              <a:t>(I</a:t>
            </a:r>
            <a:r>
              <a:rPr lang="hu-HU" sz="2000" baseline="30000" dirty="0" smtClean="0">
                <a:latin typeface="+mn-lt"/>
              </a:rPr>
              <a:t>2</a:t>
            </a:r>
            <a:r>
              <a:rPr lang="hu-HU" sz="2000" dirty="0" smtClean="0">
                <a:latin typeface="+mn-lt"/>
              </a:rPr>
              <a:t>C, JTAG, PCI, GPIO)</a:t>
            </a:r>
            <a:endParaRPr lang="hu-HU" sz="2000" dirty="0">
              <a:latin typeface="+mn-lt"/>
            </a:endParaRPr>
          </a:p>
        </p:txBody>
      </p:sp>
      <p:grpSp>
        <p:nvGrpSpPr>
          <p:cNvPr id="3" name="Csoportba foglalás 45"/>
          <p:cNvGrpSpPr/>
          <p:nvPr/>
        </p:nvGrpSpPr>
        <p:grpSpPr>
          <a:xfrm>
            <a:off x="2500746" y="3929066"/>
            <a:ext cx="1285884" cy="254568"/>
            <a:chOff x="1867763" y="3929066"/>
            <a:chExt cx="1285884" cy="254568"/>
          </a:xfrm>
        </p:grpSpPr>
        <p:sp>
          <p:nvSpPr>
            <p:cNvPr id="40" name="Téglalap 39"/>
            <p:cNvSpPr/>
            <p:nvPr/>
          </p:nvSpPr>
          <p:spPr bwMode="auto">
            <a:xfrm>
              <a:off x="1867763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1" name="Téglalap 40"/>
            <p:cNvSpPr/>
            <p:nvPr/>
          </p:nvSpPr>
          <p:spPr bwMode="auto">
            <a:xfrm>
              <a:off x="2082077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2296391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2510705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2725019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5" name="Téglalap 44"/>
            <p:cNvSpPr/>
            <p:nvPr/>
          </p:nvSpPr>
          <p:spPr bwMode="auto">
            <a:xfrm>
              <a:off x="2939333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7" name="Szövegdoboz 46"/>
          <p:cNvSpPr txBox="1"/>
          <p:nvPr/>
        </p:nvSpPr>
        <p:spPr>
          <a:xfrm>
            <a:off x="3789858" y="3929066"/>
            <a:ext cx="1595454" cy="3558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400" dirty="0" smtClean="0">
                <a:solidFill>
                  <a:schemeClr val="bg1"/>
                </a:solidFill>
                <a:latin typeface="+mn-lt"/>
              </a:rPr>
              <a:t>Állapotregiszterek</a:t>
            </a:r>
            <a:endParaRPr lang="hu-HU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1561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0" grpId="0" animBg="1"/>
      <p:bldP spid="33" grpId="0" animBg="1"/>
      <p:bldP spid="34" grpId="0" animBg="1"/>
      <p:bldP spid="35" grpId="0" animBg="1"/>
      <p:bldP spid="37" grpId="0" animBg="1"/>
      <p:bldP spid="38" grpId="0"/>
      <p:bldP spid="39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Jellemző alapesetek:</a:t>
            </a:r>
          </a:p>
          <a:p>
            <a:pPr lvl="1"/>
            <a:r>
              <a:rPr lang="hu-HU" b="1" dirty="0" smtClean="0"/>
              <a:t>Olyan szoftver komponenst akarunk megfigyelni, ami nincs erre felkészítve</a:t>
            </a:r>
          </a:p>
          <a:p>
            <a:pPr lvl="2"/>
            <a:r>
              <a:rPr lang="hu-HU" dirty="0" smtClean="0"/>
              <a:t>Az ágens külön folyamat az operációs rendszeren</a:t>
            </a:r>
          </a:p>
          <a:p>
            <a:pPr lvl="2"/>
            <a:r>
              <a:rPr lang="hu-HU" dirty="0" smtClean="0"/>
              <a:t>Olyan hívásokat végezhet el, ami csak egy gépen futó folyamatok között lehetséges (de a belső adatszerkezetekhez többnyire nem férünk hozzá)</a:t>
            </a:r>
          </a:p>
          <a:p>
            <a:pPr lvl="2"/>
            <a:r>
              <a:rPr lang="hu-HU" dirty="0" smtClean="0"/>
              <a:t>Az operációs rendszer segítségével követi a megfigyelt folyamatot (futási állapot, létrehozott fájlok tartalma, </a:t>
            </a:r>
            <a:r>
              <a:rPr lang="hu-HU" dirty="0" err="1" smtClean="0"/>
              <a:t>erőforráshasználat</a:t>
            </a:r>
            <a:r>
              <a:rPr lang="hu-HU" dirty="0" smtClean="0"/>
              <a:t>, stb.)</a:t>
            </a:r>
          </a:p>
          <a:p>
            <a:pPr lvl="1"/>
            <a:r>
              <a:rPr lang="hu-HU" dirty="0" smtClean="0"/>
              <a:t>Az ágens integrált része a szoftvernek</a:t>
            </a:r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1865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I.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 bwMode="auto">
          <a:xfrm>
            <a:off x="2514592" y="4079084"/>
            <a:ext cx="3857652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Operációs rendszer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2514592" y="3221828"/>
            <a:ext cx="1714512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Alkalmazás vagy szerver</a:t>
            </a:r>
          </a:p>
        </p:txBody>
      </p:sp>
      <p:sp>
        <p:nvSpPr>
          <p:cNvPr id="8" name="Téglalap 7"/>
          <p:cNvSpPr/>
          <p:nvPr/>
        </p:nvSpPr>
        <p:spPr bwMode="auto">
          <a:xfrm>
            <a:off x="4586294" y="3221828"/>
            <a:ext cx="1785950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9" name="Lekerekített téglalap feliratnak 8"/>
          <p:cNvSpPr/>
          <p:nvPr/>
        </p:nvSpPr>
        <p:spPr bwMode="auto">
          <a:xfrm>
            <a:off x="1585898" y="1364440"/>
            <a:ext cx="3000396" cy="1428760"/>
          </a:xfrm>
          <a:prstGeom prst="wedgeRoundRectCallout">
            <a:avLst>
              <a:gd name="adj1" fmla="val -2750"/>
              <a:gd name="adj2" fmla="val 78785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Hálózaton nem kommunikáló komponens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VAGY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állapota nem kérdezhető le hálózatról</a:t>
            </a:r>
          </a:p>
        </p:txBody>
      </p:sp>
      <p:sp>
        <p:nvSpPr>
          <p:cNvPr id="10" name="Balra-jobbra nyíl 9"/>
          <p:cNvSpPr/>
          <p:nvPr/>
        </p:nvSpPr>
        <p:spPr bwMode="auto">
          <a:xfrm>
            <a:off x="4229104" y="3507580"/>
            <a:ext cx="357190" cy="214314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1" name="Felfelé-lefelé nyíl 10"/>
          <p:cNvSpPr/>
          <p:nvPr/>
        </p:nvSpPr>
        <p:spPr bwMode="auto">
          <a:xfrm>
            <a:off x="5872178" y="3793332"/>
            <a:ext cx="285752" cy="1357322"/>
          </a:xfrm>
          <a:prstGeom prst="upDown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457844" y="5222092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Hálózat</a:t>
            </a:r>
            <a:endParaRPr lang="hu-HU" sz="2000" dirty="0">
              <a:latin typeface="+mn-lt"/>
            </a:endParaRPr>
          </a:p>
        </p:txBody>
      </p:sp>
      <p:sp>
        <p:nvSpPr>
          <p:cNvPr id="13" name="Lekerekített téglalap feliratnak 12"/>
          <p:cNvSpPr/>
          <p:nvPr/>
        </p:nvSpPr>
        <p:spPr bwMode="auto">
          <a:xfrm>
            <a:off x="5457844" y="1364440"/>
            <a:ext cx="1843094" cy="1071570"/>
          </a:xfrm>
          <a:prstGeom prst="wedgeRoundRectCallout">
            <a:avLst>
              <a:gd name="adj1" fmla="val -105068"/>
              <a:gd name="adj2" fmla="val 147150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Lokális hozzáférést igénylő hívások</a:t>
            </a:r>
          </a:p>
        </p:txBody>
      </p:sp>
      <p:sp>
        <p:nvSpPr>
          <p:cNvPr id="14" name="Visszakanyarodó nyíl 13"/>
          <p:cNvSpPr/>
          <p:nvPr/>
        </p:nvSpPr>
        <p:spPr bwMode="auto">
          <a:xfrm flipH="1" flipV="1">
            <a:off x="3999173" y="3846580"/>
            <a:ext cx="785818" cy="389662"/>
          </a:xfrm>
          <a:prstGeom prst="uturnArrow">
            <a:avLst>
              <a:gd name="adj1" fmla="val 26903"/>
              <a:gd name="adj2" fmla="val 25000"/>
              <a:gd name="adj3" fmla="val 29946"/>
              <a:gd name="adj4" fmla="val 43750"/>
              <a:gd name="adj5" fmla="val 10000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5" name="Lekerekített téglalap feliratnak 14"/>
          <p:cNvSpPr/>
          <p:nvPr/>
        </p:nvSpPr>
        <p:spPr bwMode="auto">
          <a:xfrm>
            <a:off x="442890" y="4079084"/>
            <a:ext cx="2071702" cy="1421620"/>
          </a:xfrm>
          <a:prstGeom prst="wedgeRoundRectCallout">
            <a:avLst>
              <a:gd name="adj1" fmla="val 119512"/>
              <a:gd name="adj2" fmla="val -55418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Működés követése az operációs rendszer  szolgáltatásai segítségével</a:t>
            </a:r>
          </a:p>
        </p:txBody>
      </p:sp>
      <p:sp>
        <p:nvSpPr>
          <p:cNvPr id="16" name="Lekerekített téglalap 15"/>
          <p:cNvSpPr/>
          <p:nvPr/>
        </p:nvSpPr>
        <p:spPr bwMode="auto">
          <a:xfrm>
            <a:off x="6516216" y="2852936"/>
            <a:ext cx="2483768" cy="14102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Ha fut a megfelelő </a:t>
            </a:r>
            <a:r>
              <a:rPr lang="hu-HU" sz="2000" b="1" dirty="0" err="1" smtClean="0">
                <a:solidFill>
                  <a:schemeClr val="bg1"/>
                </a:solidFill>
              </a:rPr>
              <a:t>PID-ű</a:t>
            </a:r>
            <a:r>
              <a:rPr lang="hu-HU" sz="2000" b="1" dirty="0" smtClean="0">
                <a:solidFill>
                  <a:schemeClr val="bg1"/>
                </a:solidFill>
              </a:rPr>
              <a:t> folyamat, akkor UP…</a:t>
            </a:r>
          </a:p>
        </p:txBody>
      </p:sp>
    </p:spTree>
    <p:extLst>
      <p:ext uri="{BB962C8B-B14F-4D97-AF65-F5344CB8AC3E}">
        <p14:creationId xmlns:p14="http://schemas.microsoft.com/office/powerpoint/2010/main" val="1009708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Jellemző alapesetek:</a:t>
            </a:r>
          </a:p>
          <a:p>
            <a:pPr lvl="1"/>
            <a:r>
              <a:rPr lang="hu-HU" dirty="0" smtClean="0"/>
              <a:t>Olyan szoftver komponenst akarunk megfigyelni, ami nincs erre felkészítve</a:t>
            </a:r>
          </a:p>
          <a:p>
            <a:pPr lvl="1"/>
            <a:r>
              <a:rPr lang="hu-HU" b="1" dirty="0" smtClean="0"/>
              <a:t>Az ágens integrált része a szoftvernek</a:t>
            </a:r>
          </a:p>
          <a:p>
            <a:pPr lvl="2"/>
            <a:r>
              <a:rPr lang="hu-HU" dirty="0" smtClean="0"/>
              <a:t>Hozzáférünk a belső adatszerkezetekhez</a:t>
            </a:r>
          </a:p>
          <a:p>
            <a:pPr lvl="2"/>
            <a:r>
              <a:rPr lang="hu-HU" dirty="0" smtClean="0"/>
              <a:t>Közvetlenül végezhetünk függvényhívásokat</a:t>
            </a:r>
          </a:p>
          <a:p>
            <a:pPr lvl="2"/>
            <a:r>
              <a:rPr lang="hu-HU" dirty="0" smtClean="0"/>
              <a:t>Forráskód </a:t>
            </a:r>
            <a:r>
              <a:rPr lang="hu-HU" i="1" dirty="0" err="1" smtClean="0"/>
              <a:t>instrumentálás</a:t>
            </a:r>
            <a:r>
              <a:rPr lang="hu-HU" dirty="0" smtClean="0"/>
              <a:t> (mérő, adatgyűjtő hívások elhelyezése a forráskódban) lehetséges</a:t>
            </a:r>
          </a:p>
          <a:p>
            <a:pPr lvl="2"/>
            <a:r>
              <a:rPr lang="hu-HU" dirty="0" smtClean="0"/>
              <a:t>A lényeg: a belső mérési lehetőségeket kívülről is elérhetővé kell tenni</a:t>
            </a:r>
          </a:p>
          <a:p>
            <a:pPr lvl="2"/>
            <a:endParaRPr lang="hu-HU" dirty="0" smtClean="0"/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25362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Hozzáférés belső adatszerkezethez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 bwMode="auto">
          <a:xfrm>
            <a:off x="4786314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Belső osztály</a:t>
            </a:r>
          </a:p>
        </p:txBody>
      </p:sp>
      <p:sp>
        <p:nvSpPr>
          <p:cNvPr id="5" name="Téglalap 4"/>
          <p:cNvSpPr/>
          <p:nvPr/>
        </p:nvSpPr>
        <p:spPr bwMode="auto">
          <a:xfrm>
            <a:off x="4786314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belső_attribútum2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4786314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belső_metódus2</a:t>
            </a:r>
          </a:p>
        </p:txBody>
      </p:sp>
      <p:sp>
        <p:nvSpPr>
          <p:cNvPr id="8" name="Téglalap 7"/>
          <p:cNvSpPr/>
          <p:nvPr/>
        </p:nvSpPr>
        <p:spPr bwMode="auto">
          <a:xfrm>
            <a:off x="7286644" y="2786058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9" name="Téglalap 8"/>
          <p:cNvSpPr/>
          <p:nvPr/>
        </p:nvSpPr>
        <p:spPr bwMode="auto">
          <a:xfrm>
            <a:off x="7286644" y="3000372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7858148" y="2000240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1" name="Téglalap 10"/>
          <p:cNvSpPr/>
          <p:nvPr/>
        </p:nvSpPr>
        <p:spPr bwMode="auto">
          <a:xfrm>
            <a:off x="7858148" y="2214554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7143768" y="1250141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7143768" y="1464455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cxnSp>
        <p:nvCxnSpPr>
          <p:cNvPr id="18" name="Szögletes összekötő 17"/>
          <p:cNvCxnSpPr>
            <a:stCxn id="13" idx="2"/>
            <a:endCxn id="10" idx="1"/>
          </p:cNvCxnSpPr>
          <p:nvPr/>
        </p:nvCxnSpPr>
        <p:spPr bwMode="auto">
          <a:xfrm rot="16200000" flipH="1">
            <a:off x="7536677" y="1785926"/>
            <a:ext cx="285752" cy="357190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Alak 19"/>
          <p:cNvCxnSpPr>
            <a:stCxn id="11" idx="2"/>
            <a:endCxn id="8" idx="3"/>
          </p:cNvCxnSpPr>
          <p:nvPr/>
        </p:nvCxnSpPr>
        <p:spPr bwMode="auto">
          <a:xfrm rot="5400000">
            <a:off x="7947446" y="2625322"/>
            <a:ext cx="321471" cy="214314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zögletes összekötő 23"/>
          <p:cNvCxnSpPr>
            <a:stCxn id="7" idx="3"/>
          </p:cNvCxnSpPr>
          <p:nvPr/>
        </p:nvCxnSpPr>
        <p:spPr bwMode="auto">
          <a:xfrm>
            <a:off x="6500826" y="2500306"/>
            <a:ext cx="785818" cy="64294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zögletes összekötő 26"/>
          <p:cNvCxnSpPr>
            <a:stCxn id="5" idx="3"/>
            <a:endCxn id="13" idx="1"/>
          </p:cNvCxnSpPr>
          <p:nvPr/>
        </p:nvCxnSpPr>
        <p:spPr bwMode="auto">
          <a:xfrm flipV="1">
            <a:off x="6500826" y="1643050"/>
            <a:ext cx="642942" cy="28575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Folyamatábra: Döntés 28"/>
          <p:cNvSpPr/>
          <p:nvPr/>
        </p:nvSpPr>
        <p:spPr bwMode="auto">
          <a:xfrm flipV="1">
            <a:off x="6500826" y="2427570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30" name="Folyamatábra: Döntés 29"/>
          <p:cNvSpPr/>
          <p:nvPr/>
        </p:nvSpPr>
        <p:spPr bwMode="auto">
          <a:xfrm flipV="1">
            <a:off x="6500826" y="1856066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40" name="Folyamatábra: Döntés 39"/>
          <p:cNvSpPr/>
          <p:nvPr/>
        </p:nvSpPr>
        <p:spPr bwMode="auto">
          <a:xfrm rot="5400000" flipV="1">
            <a:off x="7376267" y="1873600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41" name="Téglalap 40"/>
          <p:cNvSpPr/>
          <p:nvPr/>
        </p:nvSpPr>
        <p:spPr bwMode="auto">
          <a:xfrm>
            <a:off x="4536932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Külső interfész</a:t>
            </a:r>
          </a:p>
        </p:txBody>
      </p:sp>
      <p:sp>
        <p:nvSpPr>
          <p:cNvPr id="42" name="Téglalap 41"/>
          <p:cNvSpPr/>
          <p:nvPr/>
        </p:nvSpPr>
        <p:spPr bwMode="auto">
          <a:xfrm>
            <a:off x="4536932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43" name="Téglalap 42"/>
          <p:cNvSpPr/>
          <p:nvPr/>
        </p:nvSpPr>
        <p:spPr bwMode="auto">
          <a:xfrm>
            <a:off x="4536932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alkalmazás_metódus</a:t>
            </a:r>
          </a:p>
        </p:txBody>
      </p:sp>
      <p:cxnSp>
        <p:nvCxnSpPr>
          <p:cNvPr id="45" name="Egyenes összekötő nyíllal 44"/>
          <p:cNvCxnSpPr/>
          <p:nvPr/>
        </p:nvCxnSpPr>
        <p:spPr bwMode="auto">
          <a:xfrm rot="5400000">
            <a:off x="4893471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Szövegdoboz 45"/>
          <p:cNvSpPr txBox="1"/>
          <p:nvPr/>
        </p:nvSpPr>
        <p:spPr>
          <a:xfrm>
            <a:off x="5643570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7143768" y="857232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Belső adatszerkezet</a:t>
            </a:r>
            <a:endParaRPr lang="hu-HU" dirty="0">
              <a:latin typeface="+mn-lt"/>
            </a:endParaRPr>
          </a:p>
        </p:txBody>
      </p:sp>
      <p:cxnSp>
        <p:nvCxnSpPr>
          <p:cNvPr id="49" name="Egyenes összekötő 48"/>
          <p:cNvCxnSpPr/>
          <p:nvPr/>
        </p:nvCxnSpPr>
        <p:spPr bwMode="auto">
          <a:xfrm>
            <a:off x="500034" y="4000504"/>
            <a:ext cx="8072494" cy="1588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Szövegdoboz 49"/>
          <p:cNvSpPr txBox="1"/>
          <p:nvPr/>
        </p:nvSpPr>
        <p:spPr>
          <a:xfrm>
            <a:off x="6429388" y="35718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smtClean="0">
                <a:latin typeface="+mn-lt"/>
              </a:rPr>
              <a:t>Kívülről </a:t>
            </a:r>
            <a:r>
              <a:rPr lang="hu-HU" sz="2000" b="1" dirty="0" smtClean="0">
                <a:latin typeface="+mn-lt"/>
              </a:rPr>
              <a:t>nem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2" name="Szövegdoboz 51"/>
          <p:cNvSpPr txBox="1"/>
          <p:nvPr/>
        </p:nvSpPr>
        <p:spPr>
          <a:xfrm>
            <a:off x="6929454" y="40719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smtClean="0">
                <a:latin typeface="+mn-lt"/>
              </a:rPr>
              <a:t>Kívülről </a:t>
            </a:r>
            <a:r>
              <a:rPr lang="hu-HU" sz="2000" b="1" dirty="0" smtClean="0">
                <a:latin typeface="+mn-lt"/>
              </a:rPr>
              <a:t>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3" name="Téglalap 52"/>
          <p:cNvSpPr/>
          <p:nvPr/>
        </p:nvSpPr>
        <p:spPr bwMode="auto">
          <a:xfrm>
            <a:off x="1142976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osztály</a:t>
            </a:r>
          </a:p>
        </p:txBody>
      </p:sp>
      <p:sp>
        <p:nvSpPr>
          <p:cNvPr id="54" name="Téglalap 53"/>
          <p:cNvSpPr/>
          <p:nvPr/>
        </p:nvSpPr>
        <p:spPr bwMode="auto">
          <a:xfrm>
            <a:off x="1142976" y="162880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mérőszám2</a:t>
            </a:r>
          </a:p>
        </p:txBody>
      </p:sp>
      <p:sp>
        <p:nvSpPr>
          <p:cNvPr id="55" name="Téglalap 54"/>
          <p:cNvSpPr/>
          <p:nvPr/>
        </p:nvSpPr>
        <p:spPr bwMode="auto">
          <a:xfrm>
            <a:off x="1142976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sp>
        <p:nvSpPr>
          <p:cNvPr id="58" name="Téglalap 57"/>
          <p:cNvSpPr/>
          <p:nvPr/>
        </p:nvSpPr>
        <p:spPr bwMode="auto">
          <a:xfrm>
            <a:off x="893594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interfész</a:t>
            </a:r>
          </a:p>
        </p:txBody>
      </p:sp>
      <p:sp>
        <p:nvSpPr>
          <p:cNvPr id="59" name="Téglalap 58"/>
          <p:cNvSpPr/>
          <p:nvPr/>
        </p:nvSpPr>
        <p:spPr bwMode="auto">
          <a:xfrm>
            <a:off x="893594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60" name="Téglalap 59"/>
          <p:cNvSpPr/>
          <p:nvPr/>
        </p:nvSpPr>
        <p:spPr bwMode="auto">
          <a:xfrm>
            <a:off x="893594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cxnSp>
        <p:nvCxnSpPr>
          <p:cNvPr id="61" name="Egyenes összekötő nyíllal 60"/>
          <p:cNvCxnSpPr/>
          <p:nvPr/>
        </p:nvCxnSpPr>
        <p:spPr bwMode="auto">
          <a:xfrm rot="5400000">
            <a:off x="1250133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zövegdoboz 61"/>
          <p:cNvSpPr txBox="1"/>
          <p:nvPr/>
        </p:nvSpPr>
        <p:spPr>
          <a:xfrm>
            <a:off x="2000232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64" name="Balra-jobbra nyíl 63"/>
          <p:cNvSpPr/>
          <p:nvPr/>
        </p:nvSpPr>
        <p:spPr bwMode="auto">
          <a:xfrm>
            <a:off x="2857488" y="1821645"/>
            <a:ext cx="1928826" cy="285752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5" name="Balra-jobbra nyíl 64"/>
          <p:cNvSpPr/>
          <p:nvPr/>
        </p:nvSpPr>
        <p:spPr bwMode="auto">
          <a:xfrm>
            <a:off x="2857488" y="2278520"/>
            <a:ext cx="4716206" cy="288035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8" name="Téglalap 67"/>
          <p:cNvSpPr/>
          <p:nvPr/>
        </p:nvSpPr>
        <p:spPr bwMode="auto">
          <a:xfrm>
            <a:off x="1194955" y="1628799"/>
            <a:ext cx="1143000" cy="478597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87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2" grpId="0"/>
      <p:bldP spid="64" grpId="0" animBg="1"/>
      <p:bldP spid="65" grpId="0" animBg="1"/>
      <p:bldP spid="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Forráskód </a:t>
            </a:r>
            <a:r>
              <a:rPr lang="hu-HU" dirty="0" err="1" smtClean="0"/>
              <a:t>instrumentáció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 bwMode="auto">
          <a:xfrm>
            <a:off x="4786314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Belső osztály</a:t>
            </a:r>
          </a:p>
        </p:txBody>
      </p:sp>
      <p:sp>
        <p:nvSpPr>
          <p:cNvPr id="5" name="Téglalap 4"/>
          <p:cNvSpPr/>
          <p:nvPr/>
        </p:nvSpPr>
        <p:spPr bwMode="auto">
          <a:xfrm>
            <a:off x="4786314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belső_attribútum2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4786314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belső_metódus2</a:t>
            </a:r>
          </a:p>
        </p:txBody>
      </p:sp>
      <p:sp>
        <p:nvSpPr>
          <p:cNvPr id="41" name="Téglalap 40"/>
          <p:cNvSpPr/>
          <p:nvPr/>
        </p:nvSpPr>
        <p:spPr bwMode="auto">
          <a:xfrm>
            <a:off x="4536932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Külső interfész</a:t>
            </a:r>
          </a:p>
        </p:txBody>
      </p:sp>
      <p:sp>
        <p:nvSpPr>
          <p:cNvPr id="42" name="Téglalap 41"/>
          <p:cNvSpPr/>
          <p:nvPr/>
        </p:nvSpPr>
        <p:spPr bwMode="auto">
          <a:xfrm>
            <a:off x="4536932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1"/>
              </a:solidFill>
            </a:endParaRPr>
          </a:p>
        </p:txBody>
      </p:sp>
      <p:sp>
        <p:nvSpPr>
          <p:cNvPr id="43" name="Téglalap 42"/>
          <p:cNvSpPr/>
          <p:nvPr/>
        </p:nvSpPr>
        <p:spPr bwMode="auto">
          <a:xfrm>
            <a:off x="4536932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1"/>
                </a:solidFill>
              </a:rPr>
              <a:t>+ alkalmazás_metódus</a:t>
            </a:r>
          </a:p>
        </p:txBody>
      </p:sp>
      <p:cxnSp>
        <p:nvCxnSpPr>
          <p:cNvPr id="45" name="Egyenes összekötő nyíllal 44"/>
          <p:cNvCxnSpPr/>
          <p:nvPr/>
        </p:nvCxnSpPr>
        <p:spPr bwMode="auto">
          <a:xfrm rot="5400000">
            <a:off x="4893471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Szövegdoboz 45"/>
          <p:cNvSpPr txBox="1"/>
          <p:nvPr/>
        </p:nvSpPr>
        <p:spPr>
          <a:xfrm>
            <a:off x="5968265" y="324196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cxnSp>
        <p:nvCxnSpPr>
          <p:cNvPr id="49" name="Egyenes összekötő 48"/>
          <p:cNvCxnSpPr/>
          <p:nvPr/>
        </p:nvCxnSpPr>
        <p:spPr bwMode="auto">
          <a:xfrm>
            <a:off x="500034" y="4000504"/>
            <a:ext cx="8072494" cy="1588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Szövegdoboz 49"/>
          <p:cNvSpPr txBox="1"/>
          <p:nvPr/>
        </p:nvSpPr>
        <p:spPr>
          <a:xfrm>
            <a:off x="6715140" y="35718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err="1" smtClean="0">
                <a:latin typeface="+mn-lt"/>
              </a:rPr>
              <a:t>Kivülről</a:t>
            </a:r>
            <a:r>
              <a:rPr lang="hu-HU" sz="2000" b="1" dirty="0" smtClean="0">
                <a:latin typeface="+mn-lt"/>
              </a:rPr>
              <a:t> nem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2" name="Szövegdoboz 51"/>
          <p:cNvSpPr txBox="1"/>
          <p:nvPr/>
        </p:nvSpPr>
        <p:spPr>
          <a:xfrm>
            <a:off x="6972320" y="40290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err="1" smtClean="0">
                <a:latin typeface="+mn-lt"/>
              </a:rPr>
              <a:t>Kivülről</a:t>
            </a:r>
            <a:r>
              <a:rPr lang="hu-HU" sz="2000" b="1" dirty="0" smtClean="0">
                <a:latin typeface="+mn-lt"/>
              </a:rPr>
              <a:t>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3" name="Téglalap 52"/>
          <p:cNvSpPr/>
          <p:nvPr/>
        </p:nvSpPr>
        <p:spPr bwMode="auto">
          <a:xfrm>
            <a:off x="1142976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osztály</a:t>
            </a:r>
          </a:p>
        </p:txBody>
      </p:sp>
      <p:sp>
        <p:nvSpPr>
          <p:cNvPr id="54" name="Téglalap 53"/>
          <p:cNvSpPr/>
          <p:nvPr/>
        </p:nvSpPr>
        <p:spPr bwMode="auto">
          <a:xfrm>
            <a:off x="1142976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mérőszám2</a:t>
            </a:r>
          </a:p>
        </p:txBody>
      </p:sp>
      <p:sp>
        <p:nvSpPr>
          <p:cNvPr id="55" name="Téglalap 54"/>
          <p:cNvSpPr/>
          <p:nvPr/>
        </p:nvSpPr>
        <p:spPr bwMode="auto">
          <a:xfrm>
            <a:off x="1142976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eseménykezelés</a:t>
            </a:r>
          </a:p>
        </p:txBody>
      </p:sp>
      <p:sp>
        <p:nvSpPr>
          <p:cNvPr id="58" name="Téglalap 57"/>
          <p:cNvSpPr/>
          <p:nvPr/>
        </p:nvSpPr>
        <p:spPr bwMode="auto">
          <a:xfrm>
            <a:off x="893594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interfész</a:t>
            </a:r>
          </a:p>
        </p:txBody>
      </p:sp>
      <p:sp>
        <p:nvSpPr>
          <p:cNvPr id="59" name="Téglalap 58"/>
          <p:cNvSpPr/>
          <p:nvPr/>
        </p:nvSpPr>
        <p:spPr bwMode="auto">
          <a:xfrm>
            <a:off x="893594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60" name="Téglalap 59"/>
          <p:cNvSpPr/>
          <p:nvPr/>
        </p:nvSpPr>
        <p:spPr bwMode="auto">
          <a:xfrm>
            <a:off x="893594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cxnSp>
        <p:nvCxnSpPr>
          <p:cNvPr id="61" name="Egyenes összekötő nyíllal 60"/>
          <p:cNvCxnSpPr/>
          <p:nvPr/>
        </p:nvCxnSpPr>
        <p:spPr bwMode="auto">
          <a:xfrm rot="5400000">
            <a:off x="1250133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zövegdoboz 61"/>
          <p:cNvSpPr txBox="1"/>
          <p:nvPr/>
        </p:nvSpPr>
        <p:spPr>
          <a:xfrm>
            <a:off x="2000232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39" name="Lekerekített téglalap feliratnak 38"/>
          <p:cNvSpPr/>
          <p:nvPr/>
        </p:nvSpPr>
        <p:spPr bwMode="auto">
          <a:xfrm>
            <a:off x="3500430" y="2857496"/>
            <a:ext cx="5214974" cy="3643338"/>
          </a:xfrm>
          <a:prstGeom prst="wedgeRoundRectCallout">
            <a:avLst>
              <a:gd name="adj1" fmla="val -19117"/>
              <a:gd name="adj2" fmla="val -60577"/>
              <a:gd name="adj3" fmla="val 16667"/>
            </a:avLst>
          </a:prstGeom>
          <a:solidFill>
            <a:srgbClr val="B83A55"/>
          </a:solidFill>
          <a:ln w="1905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doBusinessMethod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IPerson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payer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6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IBankTransfer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t = </a:t>
            </a:r>
          </a:p>
          <a:p>
            <a:pPr lvl="1" algn="l" defTabSz="762000"/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BankConnectionFactory.newTransfer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t.setSource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payer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t.setDestination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me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t.setCurrency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Currencies.Dollar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t.setAmmount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(1000000);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{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t.execute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 }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Exception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e) { </a:t>
            </a:r>
          </a:p>
          <a:p>
            <a:pPr lvl="1" algn="l" defTabSz="762000"/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  // :-)</a:t>
            </a:r>
          </a:p>
          <a:p>
            <a:pPr lvl="1" algn="l" defTabSz="762000"/>
            <a:endParaRPr lang="hu-HU" sz="16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     }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 }</a:t>
            </a:r>
            <a:endParaRPr lang="hu-HU" sz="14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4" name="Téglalap 43"/>
          <p:cNvSpPr/>
          <p:nvPr/>
        </p:nvSpPr>
        <p:spPr bwMode="auto">
          <a:xfrm>
            <a:off x="4786314" y="2214554"/>
            <a:ext cx="1571636" cy="285752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4143372" y="3286124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Agent.event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Events.MethodCalled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hu-HU" sz="1600" b="1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4857752" y="571501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Agent.event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Events.MethodFail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hu-HU" sz="1600" b="1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3" name="Görbe összekötő 62"/>
          <p:cNvCxnSpPr/>
          <p:nvPr/>
        </p:nvCxnSpPr>
        <p:spPr bwMode="auto">
          <a:xfrm rot="10800000">
            <a:off x="2928926" y="2643182"/>
            <a:ext cx="1214446" cy="857258"/>
          </a:xfrm>
          <a:prstGeom prst="curvedConnector3">
            <a:avLst>
              <a:gd name="adj1" fmla="val 5642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Görbe összekötő 76"/>
          <p:cNvCxnSpPr/>
          <p:nvPr/>
        </p:nvCxnSpPr>
        <p:spPr bwMode="auto">
          <a:xfrm rot="16200000" flipV="1">
            <a:off x="2214546" y="3286124"/>
            <a:ext cx="3071834" cy="2214578"/>
          </a:xfrm>
          <a:prstGeom prst="curvedConnector3">
            <a:avLst>
              <a:gd name="adj1" fmla="val -96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Szalagnyíl balra 82"/>
          <p:cNvSpPr/>
          <p:nvPr/>
        </p:nvSpPr>
        <p:spPr bwMode="auto">
          <a:xfrm flipH="1" flipV="1">
            <a:off x="893594" y="1908033"/>
            <a:ext cx="250684" cy="714380"/>
          </a:xfrm>
          <a:prstGeom prst="curvedLeftArrow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9" name="Lekerekített téglalap 28"/>
          <p:cNvSpPr/>
          <p:nvPr/>
        </p:nvSpPr>
        <p:spPr bwMode="auto">
          <a:xfrm>
            <a:off x="899592" y="836712"/>
            <a:ext cx="7272808" cy="1122218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Bővebben: felügyeletre tervezés előadás</a:t>
            </a:r>
          </a:p>
        </p:txBody>
      </p:sp>
    </p:spTree>
    <p:extLst>
      <p:ext uri="{BB962C8B-B14F-4D97-AF65-F5344CB8AC3E}">
        <p14:creationId xmlns:p14="http://schemas.microsoft.com/office/powerpoint/2010/main" val="3300373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/>
      <p:bldP spid="51" grpId="0"/>
      <p:bldP spid="83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Ágens lekérdezési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kérdezzük le az ágenstől a mért adatokat?</a:t>
            </a:r>
          </a:p>
          <a:p>
            <a:r>
              <a:rPr lang="hu-HU" dirty="0" smtClean="0"/>
              <a:t>Jó lenne…</a:t>
            </a:r>
          </a:p>
          <a:p>
            <a:pPr lvl="1"/>
            <a:r>
              <a:rPr lang="hu-HU" dirty="0" smtClean="0"/>
              <a:t>hálózaton keresztül</a:t>
            </a:r>
          </a:p>
          <a:p>
            <a:pPr lvl="1"/>
            <a:r>
              <a:rPr lang="hu-HU" dirty="0" smtClean="0"/>
              <a:t>szabványos interfész, protokoll</a:t>
            </a:r>
          </a:p>
          <a:p>
            <a:pPr lvl="1"/>
            <a:r>
              <a:rPr lang="hu-HU" dirty="0" smtClean="0"/>
              <a:t>Egységesen: gyártók, készülékek, szoftver/hardver</a:t>
            </a:r>
          </a:p>
          <a:p>
            <a:pPr lvl="2"/>
            <a:r>
              <a:rPr lang="hu-HU" dirty="0" smtClean="0"/>
              <a:t>Adatok széles skálájának támogatása</a:t>
            </a:r>
          </a:p>
          <a:p>
            <a:pPr lvl="1"/>
            <a:r>
              <a:rPr lang="hu-HU" dirty="0" smtClean="0"/>
              <a:t>ha azt is le tudnánk kérdezni, hogy pontosan miket lehet lekérdezni az ágenstől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1403648" y="5373216"/>
            <a:ext cx="6048672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Konfigurációmenedzsment: hasonlóság!</a:t>
            </a:r>
          </a:p>
        </p:txBody>
      </p:sp>
    </p:spTree>
    <p:extLst>
      <p:ext uri="{BB962C8B-B14F-4D97-AF65-F5344CB8AC3E}">
        <p14:creationId xmlns:p14="http://schemas.microsoft.com/office/powerpoint/2010/main" val="2044169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Jellegzetes alapfunkciók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Pillanatnyi értékek</a:t>
            </a:r>
          </a:p>
          <a:p>
            <a:pPr lvl="1"/>
            <a:r>
              <a:rPr lang="hu-HU" dirty="0" smtClean="0"/>
              <a:t>Skalár mennyiség: CPU kihasználtság, RAM, tárhely telitettség, …</a:t>
            </a:r>
          </a:p>
          <a:p>
            <a:pPr lvl="1"/>
            <a:r>
              <a:rPr lang="hu-HU" dirty="0" smtClean="0"/>
              <a:t>Diszkrét értékkészlet: Kiszolgáló-folyamat UP/DOWN/ERROR, …</a:t>
            </a:r>
          </a:p>
          <a:p>
            <a:endParaRPr lang="hu-HU" dirty="0" smtClean="0"/>
          </a:p>
          <a:p>
            <a:r>
              <a:rPr lang="hu-HU" dirty="0" smtClean="0"/>
              <a:t>Összegyűjtött mérési adatok</a:t>
            </a:r>
          </a:p>
          <a:p>
            <a:pPr lvl="1"/>
            <a:r>
              <a:rPr lang="hu-HU" dirty="0" smtClean="0"/>
              <a:t>Skalár mennyiség (pl. kumulatív hálózati forgalom)</a:t>
            </a:r>
          </a:p>
          <a:p>
            <a:pPr lvl="1"/>
            <a:r>
              <a:rPr lang="hu-HU" dirty="0" smtClean="0"/>
              <a:t>Napló bejegyzések</a:t>
            </a:r>
          </a:p>
          <a:p>
            <a:endParaRPr lang="hu-HU" dirty="0" smtClean="0"/>
          </a:p>
          <a:p>
            <a:r>
              <a:rPr lang="hu-HU" dirty="0" smtClean="0"/>
              <a:t>Értesítés eseményekről</a:t>
            </a:r>
          </a:p>
          <a:p>
            <a:pPr lvl="1"/>
            <a:r>
              <a:rPr lang="hu-HU" dirty="0" smtClean="0"/>
              <a:t>Diszkrét állapotváltozás (ok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down)</a:t>
            </a:r>
          </a:p>
          <a:p>
            <a:pPr lvl="1"/>
            <a:r>
              <a:rPr lang="hu-HU" dirty="0" smtClean="0"/>
              <a:t>Határérték túllépés (diszk telítettség </a:t>
            </a:r>
            <a:r>
              <a:rPr lang="hu-HU" dirty="0" smtClean="0">
                <a:latin typeface="Corbel"/>
              </a:rPr>
              <a:t> &gt;90%)</a:t>
            </a:r>
            <a:endParaRPr lang="hu-HU" dirty="0" smtClean="0"/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6253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„</a:t>
            </a:r>
            <a:r>
              <a:rPr lang="en-US" i="1" dirty="0" smtClean="0"/>
              <a:t>When </a:t>
            </a:r>
            <a:r>
              <a:rPr lang="en-US" i="1" dirty="0"/>
              <a:t>you can measure what you are speaking about, and express it in numbers, you know something about </a:t>
            </a:r>
            <a:r>
              <a:rPr lang="en-US" i="1" dirty="0" smtClean="0"/>
              <a:t>it</a:t>
            </a:r>
            <a:r>
              <a:rPr lang="en-US" i="1" dirty="0"/>
              <a:t>; but when you cannot measure it, when you cannot express it in numbers, your knowledge of it is of a meager and unsatisfactory </a:t>
            </a:r>
            <a:r>
              <a:rPr lang="en-US" i="1" dirty="0" smtClean="0"/>
              <a:t>kind</a:t>
            </a:r>
            <a:r>
              <a:rPr lang="hu-HU" i="1" dirty="0" smtClean="0"/>
              <a:t>”</a:t>
            </a:r>
          </a:p>
          <a:p>
            <a:pPr marL="0" indent="0">
              <a:buNone/>
            </a:pPr>
            <a:endParaRPr lang="hu-HU" i="1" dirty="0"/>
          </a:p>
          <a:p>
            <a:pPr marL="0" indent="0" algn="r">
              <a:buNone/>
            </a:pPr>
            <a:r>
              <a:rPr lang="hu-HU" i="1" dirty="0" smtClean="0"/>
              <a:t>Lord Kelvin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1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Csoportba foglalás 5"/>
          <p:cNvGrpSpPr/>
          <p:nvPr/>
        </p:nvGrpSpPr>
        <p:grpSpPr>
          <a:xfrm>
            <a:off x="1857356" y="3357562"/>
            <a:ext cx="357190" cy="785818"/>
            <a:chOff x="6429388" y="3929066"/>
            <a:chExt cx="714380" cy="1428760"/>
          </a:xfrm>
        </p:grpSpPr>
        <p:sp>
          <p:nvSpPr>
            <p:cNvPr id="49" name="Lekerekített téglalap 4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0" name="Téglalap 4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Csoportba foglalás 5"/>
          <p:cNvGrpSpPr/>
          <p:nvPr/>
        </p:nvGrpSpPr>
        <p:grpSpPr>
          <a:xfrm>
            <a:off x="1857356" y="4286256"/>
            <a:ext cx="357190" cy="785818"/>
            <a:chOff x="6429388" y="3929066"/>
            <a:chExt cx="714380" cy="1428760"/>
          </a:xfrm>
        </p:grpSpPr>
        <p:sp>
          <p:nvSpPr>
            <p:cNvPr id="54" name="Lekerekített téglalap 53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5" name="Téglalap 54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6" name="Téglalap 55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Csoportba foglalás 5"/>
          <p:cNvGrpSpPr/>
          <p:nvPr/>
        </p:nvGrpSpPr>
        <p:grpSpPr>
          <a:xfrm>
            <a:off x="1857356" y="5214950"/>
            <a:ext cx="357190" cy="785818"/>
            <a:chOff x="6429388" y="3929066"/>
            <a:chExt cx="714380" cy="1428760"/>
          </a:xfrm>
        </p:grpSpPr>
        <p:sp>
          <p:nvSpPr>
            <p:cNvPr id="58" name="Lekerekített téglalap 57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9" name="Téglalap 58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0" name="Téglalap 5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Csoportba foglalás 5"/>
          <p:cNvGrpSpPr/>
          <p:nvPr/>
        </p:nvGrpSpPr>
        <p:grpSpPr>
          <a:xfrm>
            <a:off x="6500826" y="3714752"/>
            <a:ext cx="714380" cy="1571636"/>
            <a:chOff x="6429388" y="3929066"/>
            <a:chExt cx="714380" cy="1428760"/>
          </a:xfrm>
        </p:grpSpPr>
        <p:sp>
          <p:nvSpPr>
            <p:cNvPr id="40" name="Lekerekített téglalap 3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778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Ágens lekérdezési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Ágens interfészek működési elv szerint</a:t>
            </a:r>
          </a:p>
          <a:p>
            <a:pPr lvl="1"/>
            <a:r>
              <a:rPr lang="hu-HU" dirty="0" err="1" smtClean="0"/>
              <a:t>Pull</a:t>
            </a:r>
            <a:r>
              <a:rPr lang="hu-HU" dirty="0" smtClean="0"/>
              <a:t> – a központi adatgyűjtő kezdeményezi az ágensek lekérdezést</a:t>
            </a:r>
          </a:p>
          <a:p>
            <a:pPr lvl="1"/>
            <a:r>
              <a:rPr lang="hu-HU" dirty="0" err="1" smtClean="0"/>
              <a:t>Push</a:t>
            </a:r>
            <a:r>
              <a:rPr lang="hu-HU" dirty="0" smtClean="0"/>
              <a:t> – az ágens kezdeményezi az adatok elküldését a feliratkozott adatgyűjtő központnak</a:t>
            </a:r>
            <a:endParaRPr lang="hu-HU" dirty="0"/>
          </a:p>
        </p:txBody>
      </p:sp>
      <p:sp>
        <p:nvSpPr>
          <p:cNvPr id="4" name="Henger 3"/>
          <p:cNvSpPr/>
          <p:nvPr/>
        </p:nvSpPr>
        <p:spPr bwMode="auto">
          <a:xfrm>
            <a:off x="7286644" y="4786322"/>
            <a:ext cx="642942" cy="71438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2" name="Lekerekített téglalap 31"/>
          <p:cNvSpPr/>
          <p:nvPr/>
        </p:nvSpPr>
        <p:spPr bwMode="auto">
          <a:xfrm>
            <a:off x="2357422" y="3879944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3" name="Lekerekített téglalap 32"/>
          <p:cNvSpPr/>
          <p:nvPr/>
        </p:nvSpPr>
        <p:spPr bwMode="auto">
          <a:xfrm>
            <a:off x="2357422" y="4786322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4" name="Lekerekített téglalap 33"/>
          <p:cNvSpPr/>
          <p:nvPr/>
        </p:nvSpPr>
        <p:spPr bwMode="auto">
          <a:xfrm>
            <a:off x="2357422" y="5653904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5" name="Lekerekített téglalap 34"/>
          <p:cNvSpPr/>
          <p:nvPr/>
        </p:nvSpPr>
        <p:spPr bwMode="auto">
          <a:xfrm>
            <a:off x="5429256" y="4705055"/>
            <a:ext cx="1143008" cy="46046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Adatgyűjtő</a:t>
            </a:r>
          </a:p>
        </p:txBody>
      </p:sp>
      <p:cxnSp>
        <p:nvCxnSpPr>
          <p:cNvPr id="37" name="Szögletes összekötő 36"/>
          <p:cNvCxnSpPr>
            <a:stCxn id="35" idx="1"/>
            <a:endCxn id="32" idx="3"/>
          </p:cNvCxnSpPr>
          <p:nvPr/>
        </p:nvCxnSpPr>
        <p:spPr bwMode="auto">
          <a:xfrm rot="10800000">
            <a:off x="2928926" y="4028912"/>
            <a:ext cx="2500330" cy="90637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zögletes összekötő 38"/>
          <p:cNvCxnSpPr>
            <a:stCxn id="35" idx="1"/>
            <a:endCxn id="33" idx="3"/>
          </p:cNvCxnSpPr>
          <p:nvPr/>
        </p:nvCxnSpPr>
        <p:spPr bwMode="auto">
          <a:xfrm rot="10800000">
            <a:off x="2928926" y="4935290"/>
            <a:ext cx="2500330" cy="158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zögletes összekötő 40"/>
          <p:cNvCxnSpPr>
            <a:stCxn id="35" idx="1"/>
            <a:endCxn id="34" idx="3"/>
          </p:cNvCxnSpPr>
          <p:nvPr/>
        </p:nvCxnSpPr>
        <p:spPr bwMode="auto">
          <a:xfrm rot="10800000" flipV="1">
            <a:off x="2928926" y="4935290"/>
            <a:ext cx="2500330" cy="86758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Balra nyíl 44"/>
          <p:cNvSpPr/>
          <p:nvPr/>
        </p:nvSpPr>
        <p:spPr bwMode="auto">
          <a:xfrm>
            <a:off x="3178959" y="3631130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6" name="Balra nyíl 45"/>
          <p:cNvSpPr/>
          <p:nvPr/>
        </p:nvSpPr>
        <p:spPr bwMode="auto">
          <a:xfrm>
            <a:off x="3178959" y="4520640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7" name="Balra nyíl 46"/>
          <p:cNvSpPr/>
          <p:nvPr/>
        </p:nvSpPr>
        <p:spPr bwMode="auto">
          <a:xfrm>
            <a:off x="3178959" y="5429041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1" name="Balra nyíl 60"/>
          <p:cNvSpPr/>
          <p:nvPr/>
        </p:nvSpPr>
        <p:spPr bwMode="auto">
          <a:xfrm flipH="1">
            <a:off x="3286116" y="3643314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2" name="Balra nyíl 61"/>
          <p:cNvSpPr/>
          <p:nvPr/>
        </p:nvSpPr>
        <p:spPr bwMode="auto">
          <a:xfrm flipH="1">
            <a:off x="3286116" y="4532824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3" name="Balra nyíl 62"/>
          <p:cNvSpPr/>
          <p:nvPr/>
        </p:nvSpPr>
        <p:spPr bwMode="auto">
          <a:xfrm flipH="1">
            <a:off x="3286116" y="5441225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70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61" grpId="0" animBg="1"/>
      <p:bldP spid="62" grpId="0" animBg="1"/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Szabványos protokollok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395536" y="980728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SNMP</a:t>
            </a: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1259632" y="335699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RMON</a:t>
            </a:r>
          </a:p>
        </p:txBody>
      </p:sp>
      <p:sp>
        <p:nvSpPr>
          <p:cNvPr id="8" name="Lekerekített téglalap 7"/>
          <p:cNvSpPr/>
          <p:nvPr/>
        </p:nvSpPr>
        <p:spPr bwMode="auto">
          <a:xfrm>
            <a:off x="5436096" y="1268760"/>
            <a:ext cx="2736304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Netflow</a:t>
            </a:r>
            <a:r>
              <a:rPr lang="hu-HU" sz="3200" b="1" dirty="0" smtClean="0">
                <a:solidFill>
                  <a:schemeClr val="bg1"/>
                </a:solidFill>
              </a:rPr>
              <a:t>/IPFIX</a:t>
            </a: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3203848" y="501317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SFlow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6588224" y="263691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CMIP</a:t>
            </a: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2627784" y="213285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Syslog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 bwMode="auto">
          <a:xfrm>
            <a:off x="5436096" y="393305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Netconf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3" name="Lekerekített téglalap 12"/>
          <p:cNvSpPr/>
          <p:nvPr/>
        </p:nvSpPr>
        <p:spPr bwMode="auto">
          <a:xfrm>
            <a:off x="467544" y="465313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JMX</a:t>
            </a:r>
          </a:p>
        </p:txBody>
      </p:sp>
      <p:sp>
        <p:nvSpPr>
          <p:cNvPr id="14" name="Lekerekített téglalap 13"/>
          <p:cNvSpPr/>
          <p:nvPr/>
        </p:nvSpPr>
        <p:spPr bwMode="auto">
          <a:xfrm>
            <a:off x="3995936" y="299695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CIM-XML</a:t>
            </a:r>
          </a:p>
        </p:txBody>
      </p:sp>
      <p:sp>
        <p:nvSpPr>
          <p:cNvPr id="15" name="Lekerekített téglalap 14"/>
          <p:cNvSpPr/>
          <p:nvPr/>
        </p:nvSpPr>
        <p:spPr bwMode="auto">
          <a:xfrm>
            <a:off x="5940152" y="5301208"/>
            <a:ext cx="3024336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WS-Management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6" name="Lekerekített téglalap 15"/>
          <p:cNvSpPr/>
          <p:nvPr/>
        </p:nvSpPr>
        <p:spPr bwMode="auto">
          <a:xfrm>
            <a:off x="2915816" y="119675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WSDM</a:t>
            </a:r>
          </a:p>
        </p:txBody>
      </p:sp>
      <p:sp>
        <p:nvSpPr>
          <p:cNvPr id="17" name="Lekerekített téglalap 16"/>
          <p:cNvSpPr/>
          <p:nvPr/>
        </p:nvSpPr>
        <p:spPr bwMode="auto">
          <a:xfrm>
            <a:off x="216024" y="2348880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2491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„Ágens alapú” és „ágens nélküli” technológiák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Igazából nincs olyan, hogy ágens nélküli</a:t>
            </a:r>
          </a:p>
          <a:p>
            <a:pPr lvl="1"/>
            <a:r>
              <a:rPr lang="hu-HU" dirty="0" smtClean="0"/>
              <a:t>Parancssoros belépés és értéklekérdezés: távoli hozzáférés kiszolgáló az „ágens”</a:t>
            </a:r>
          </a:p>
          <a:p>
            <a:pPr lvl="1"/>
            <a:r>
              <a:rPr lang="hu-HU" dirty="0" smtClean="0"/>
              <a:t>Inkább: specializáltság alapján</a:t>
            </a:r>
          </a:p>
        </p:txBody>
      </p:sp>
      <p:sp>
        <p:nvSpPr>
          <p:cNvPr id="4" name="Balra-jobbra nyíl 3"/>
          <p:cNvSpPr/>
          <p:nvPr/>
        </p:nvSpPr>
        <p:spPr bwMode="auto">
          <a:xfrm>
            <a:off x="857224" y="3877578"/>
            <a:ext cx="7500990" cy="571504"/>
          </a:xfrm>
          <a:prstGeom prst="leftRightArrow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0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424906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„Ágens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 nélküli”</a:t>
            </a:r>
            <a:endParaRPr lang="hu-HU" sz="20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163466" y="419152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Dedikált </a:t>
            </a:r>
          </a:p>
          <a:p>
            <a:r>
              <a:rPr lang="hu-HU" sz="2000" dirty="0" smtClean="0">
                <a:latin typeface="+mn-lt"/>
              </a:rPr>
              <a:t>ágenst 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igényel</a:t>
            </a:r>
            <a:endParaRPr lang="hu-HU" sz="2000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57290" y="3320368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Telnet, SSH</a:t>
            </a:r>
            <a:endParaRPr lang="hu-HU" sz="1800" dirty="0">
              <a:latin typeface="+mn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014394" y="360612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Soros port</a:t>
            </a:r>
            <a:endParaRPr lang="hu-HU" sz="1800" dirty="0">
              <a:latin typeface="+mn-lt"/>
            </a:endParaRPr>
          </a:p>
        </p:txBody>
      </p:sp>
      <p:sp>
        <p:nvSpPr>
          <p:cNvPr id="10" name="Jobb oldali kapcsos zárójel 9"/>
          <p:cNvSpPr/>
          <p:nvPr/>
        </p:nvSpPr>
        <p:spPr bwMode="auto">
          <a:xfrm rot="5400000">
            <a:off x="17049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Jobb oldali kapcsos zárójel 10"/>
          <p:cNvSpPr/>
          <p:nvPr/>
        </p:nvSpPr>
        <p:spPr bwMode="auto">
          <a:xfrm rot="5400000">
            <a:off x="349090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Jobb oldali kapcsos zárójel 11"/>
          <p:cNvSpPr/>
          <p:nvPr/>
        </p:nvSpPr>
        <p:spPr bwMode="auto">
          <a:xfrm rot="5400000">
            <a:off x="52768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Jobb oldali kapcsos zárójel 12"/>
          <p:cNvSpPr/>
          <p:nvPr/>
        </p:nvSpPr>
        <p:spPr bwMode="auto">
          <a:xfrm rot="5400000">
            <a:off x="7072330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033838" y="3587056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SNMP</a:t>
            </a:r>
            <a:endParaRPr lang="hu-HU" sz="1800" dirty="0">
              <a:latin typeface="+mn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119438" y="360612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WMI</a:t>
            </a:r>
            <a:endParaRPr lang="hu-HU" sz="1800" dirty="0">
              <a:latin typeface="+mn-lt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4033838" y="32917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WS-man</a:t>
            </a:r>
            <a:endParaRPr lang="hu-HU" sz="1800" dirty="0">
              <a:latin typeface="+mn-lt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928926" y="3291796"/>
            <a:ext cx="914400" cy="41433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Syslog</a:t>
            </a:r>
            <a:endParaRPr lang="hu-HU" sz="18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428728" y="49634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Általános célú</a:t>
            </a:r>
          </a:p>
          <a:p>
            <a:pPr algn="ctr"/>
            <a:r>
              <a:rPr lang="hu-HU" dirty="0" smtClean="0">
                <a:latin typeface="+mn-lt"/>
              </a:rPr>
              <a:t>távoli hozzáférést</a:t>
            </a:r>
          </a:p>
          <a:p>
            <a:pPr algn="ctr"/>
            <a:r>
              <a:rPr lang="hu-HU" dirty="0" smtClean="0">
                <a:latin typeface="+mn-lt"/>
              </a:rPr>
              <a:t>használ</a:t>
            </a:r>
            <a:endParaRPr lang="hu-HU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Alapértelmezetten</a:t>
            </a:r>
          </a:p>
          <a:p>
            <a:pPr algn="ctr"/>
            <a:r>
              <a:rPr lang="hu-HU" dirty="0" smtClean="0">
                <a:latin typeface="+mn-lt"/>
              </a:rPr>
              <a:t>része a rendszernek</a:t>
            </a:r>
            <a:endParaRPr lang="hu-HU" dirty="0"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471487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szabványos ágens</a:t>
            </a:r>
            <a:endParaRPr lang="hu-HU" dirty="0">
              <a:latin typeface="+mn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271690" y="3587056"/>
            <a:ext cx="914400" cy="3095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ping</a:t>
            </a:r>
            <a:endParaRPr lang="hu-HU" sz="1800" dirty="0">
              <a:latin typeface="+mn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650082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speciális ágens</a:t>
            </a:r>
            <a:endParaRPr lang="hu-HU" dirty="0">
              <a:latin typeface="+mn-lt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15793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Munin-node</a:t>
            </a:r>
            <a:endParaRPr lang="hu-HU" sz="1800" dirty="0"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134112" y="361089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Nagios</a:t>
            </a:r>
            <a:endParaRPr lang="hu-HU" sz="1800" dirty="0">
              <a:latin typeface="+mn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42952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Tivoli Monitoring</a:t>
            </a:r>
          </a:p>
          <a:p>
            <a:r>
              <a:rPr lang="hu-HU" sz="1800" dirty="0" err="1" smtClean="0">
                <a:latin typeface="+mn-lt"/>
              </a:rPr>
              <a:t>Universal</a:t>
            </a:r>
            <a:r>
              <a:rPr lang="hu-HU" sz="1800" dirty="0" smtClean="0">
                <a:latin typeface="+mn-lt"/>
              </a:rPr>
              <a:t> </a:t>
            </a:r>
            <a:r>
              <a:rPr lang="hu-HU" sz="1800" dirty="0" err="1" smtClean="0">
                <a:latin typeface="+mn-lt"/>
              </a:rPr>
              <a:t>Agent</a:t>
            </a:r>
            <a:endParaRPr lang="hu-HU" sz="1800" dirty="0"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948238" y="3560869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WSDM</a:t>
            </a:r>
            <a:endParaRPr lang="hu-HU" sz="1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Szondázás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Szondázás - </a:t>
            </a:r>
            <a:r>
              <a:rPr lang="hu-HU" dirty="0" err="1" smtClean="0"/>
              <a:t>probing</a:t>
            </a:r>
            <a:endParaRPr lang="hu-HU" dirty="0" smtClean="0"/>
          </a:p>
          <a:p>
            <a:pPr lvl="1"/>
            <a:r>
              <a:rPr lang="hu-HU" dirty="0" smtClean="0"/>
              <a:t>Tipikusan „ágens nélküli” megközelítés: ha nem belenézni akarunk a célrendszerbe, hanem a távolról elérhető szolgáltatását kipróbálni</a:t>
            </a:r>
          </a:p>
          <a:p>
            <a:pPr lvl="1"/>
            <a:r>
              <a:rPr lang="hu-HU" dirty="0" smtClean="0"/>
              <a:t>Ilyenkor a monitorozó rendszer, mint hálózati kliens próbál igénybe venni egy szolgáltatást</a:t>
            </a:r>
          </a:p>
          <a:p>
            <a:pPr lvl="1"/>
            <a:r>
              <a:rPr lang="hu-HU" dirty="0" smtClean="0"/>
              <a:t>Ilyenkor is szükség lehet ágensre</a:t>
            </a:r>
          </a:p>
          <a:p>
            <a:pPr lvl="2"/>
            <a:r>
              <a:rPr lang="hu-HU" dirty="0" smtClean="0"/>
              <a:t>Meghatározott </a:t>
            </a:r>
            <a:r>
              <a:rPr lang="hu-HU" b="1" dirty="0" smtClean="0"/>
              <a:t>szolgáltatás elérési pontról</a:t>
            </a:r>
            <a:r>
              <a:rPr lang="hu-HU" dirty="0" smtClean="0"/>
              <a:t> (Service Access </a:t>
            </a:r>
            <a:r>
              <a:rPr lang="hu-HU" dirty="0" err="1" smtClean="0"/>
              <a:t>Point</a:t>
            </a:r>
            <a:r>
              <a:rPr lang="hu-HU" dirty="0" smtClean="0"/>
              <a:t>) nézve akarunk képet kapni a szolgáltatásról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Szondázás példa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214546" y="4000504"/>
            <a:ext cx="1662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Külső web </a:t>
            </a:r>
            <a:br>
              <a:rPr lang="hu-HU" dirty="0" smtClean="0"/>
            </a:br>
            <a:r>
              <a:rPr lang="hu-HU" dirty="0" smtClean="0"/>
              <a:t>port </a:t>
            </a:r>
            <a:r>
              <a:rPr lang="hu-HU" dirty="0" err="1" smtClean="0"/>
              <a:t>forwarding</a:t>
            </a:r>
            <a:endParaRPr lang="hu-HU" dirty="0" smtClean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2214546" y="1000108"/>
            <a:ext cx="1785950" cy="100013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Monitorozó szerver</a:t>
            </a: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5072066" y="5000636"/>
            <a:ext cx="1714512" cy="107157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Külső web szervere</a:t>
            </a: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142844" y="2143116"/>
            <a:ext cx="1357322" cy="857256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Távoli Ágens</a:t>
            </a:r>
          </a:p>
        </p:txBody>
      </p:sp>
      <p:cxnSp>
        <p:nvCxnSpPr>
          <p:cNvPr id="74" name="Egyenes összekötő nyíllal 73"/>
          <p:cNvCxnSpPr/>
          <p:nvPr/>
        </p:nvCxnSpPr>
        <p:spPr>
          <a:xfrm rot="10800000" flipV="1">
            <a:off x="1643042" y="214311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6" name="Egyenes összekötő nyíllal 75"/>
          <p:cNvCxnSpPr/>
          <p:nvPr/>
        </p:nvCxnSpPr>
        <p:spPr>
          <a:xfrm>
            <a:off x="1643042" y="278605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Egyenes összekötő nyíllal 77"/>
          <p:cNvCxnSpPr/>
          <p:nvPr/>
        </p:nvCxnSpPr>
        <p:spPr>
          <a:xfrm>
            <a:off x="3786182" y="364331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Egyenes összekötő nyíllal 80"/>
          <p:cNvCxnSpPr/>
          <p:nvPr/>
        </p:nvCxnSpPr>
        <p:spPr>
          <a:xfrm rot="5400000">
            <a:off x="5000628" y="400050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23"/>
          <p:cNvGrpSpPr/>
          <p:nvPr/>
        </p:nvGrpSpPr>
        <p:grpSpPr>
          <a:xfrm>
            <a:off x="642910" y="3643314"/>
            <a:ext cx="257525" cy="515049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1000100" y="3643314"/>
            <a:ext cx="257525" cy="515049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Rendszermonitorozás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5214974" cy="714380"/>
          </a:xfrm>
        </p:spPr>
        <p:txBody>
          <a:bodyPr/>
          <a:lstStyle/>
          <a:p>
            <a:r>
              <a:rPr lang="hu-HU" dirty="0" smtClean="0"/>
              <a:t>Milyen részfeladatokból áll?</a:t>
            </a:r>
            <a:endParaRPr lang="hu-HU" dirty="0"/>
          </a:p>
        </p:txBody>
      </p:sp>
      <p:grpSp>
        <p:nvGrpSpPr>
          <p:cNvPr id="8" name="Csoportba foglalás 23"/>
          <p:cNvGrpSpPr/>
          <p:nvPr/>
        </p:nvGrpSpPr>
        <p:grpSpPr>
          <a:xfrm>
            <a:off x="642910" y="3000372"/>
            <a:ext cx="257525" cy="515049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000100" y="3000372"/>
            <a:ext cx="257525" cy="515049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23"/>
          <p:cNvGrpSpPr/>
          <p:nvPr/>
        </p:nvGrpSpPr>
        <p:grpSpPr>
          <a:xfrm>
            <a:off x="642910" y="2357430"/>
            <a:ext cx="257525" cy="515049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1000100" y="2357430"/>
            <a:ext cx="257525" cy="515049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1857356" y="2928934"/>
            <a:ext cx="1357322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714480" y="3643314"/>
            <a:ext cx="1744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Adatgyűjtés</a:t>
            </a:r>
          </a:p>
          <a:p>
            <a:r>
              <a:rPr lang="hu-HU" sz="2400" dirty="0" smtClean="0"/>
              <a:t>(folyamatos)</a:t>
            </a:r>
            <a:endParaRPr lang="hu-HU" sz="2400" dirty="0"/>
          </a:p>
        </p:txBody>
      </p:sp>
      <p:sp>
        <p:nvSpPr>
          <p:cNvPr id="30" name="Henger 29"/>
          <p:cNvSpPr/>
          <p:nvPr/>
        </p:nvSpPr>
        <p:spPr>
          <a:xfrm>
            <a:off x="3929058" y="2571744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500430" y="3714752"/>
            <a:ext cx="211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Pillanatnyi </a:t>
            </a:r>
            <a:br>
              <a:rPr lang="hu-HU" sz="2400" dirty="0" smtClean="0"/>
            </a:br>
            <a:r>
              <a:rPr lang="hu-HU" sz="2400" dirty="0" smtClean="0"/>
              <a:t>állapot tárolása</a:t>
            </a:r>
            <a:endParaRPr lang="hu-HU" sz="2400" dirty="0"/>
          </a:p>
        </p:txBody>
      </p:sp>
      <p:grpSp>
        <p:nvGrpSpPr>
          <p:cNvPr id="32" name="Csoportba foglalás 34"/>
          <p:cNvGrpSpPr/>
          <p:nvPr/>
        </p:nvGrpSpPr>
        <p:grpSpPr>
          <a:xfrm>
            <a:off x="6143636" y="1357298"/>
            <a:ext cx="1059014" cy="745232"/>
            <a:chOff x="6031054" y="3834164"/>
            <a:chExt cx="1928826" cy="1357322"/>
          </a:xfrm>
        </p:grpSpPr>
        <p:sp>
          <p:nvSpPr>
            <p:cNvPr id="33" name="Lekerekített téglalap 3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Lekerekített téglalap 3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Jobbra nyíl 36"/>
          <p:cNvSpPr/>
          <p:nvPr/>
        </p:nvSpPr>
        <p:spPr>
          <a:xfrm rot="19520583">
            <a:off x="5072066" y="2071678"/>
            <a:ext cx="1000132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5857884" y="2285992"/>
            <a:ext cx="18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Megjelenítés</a:t>
            </a:r>
            <a:endParaRPr lang="hu-HU" sz="2400" dirty="0"/>
          </a:p>
        </p:txBody>
      </p:sp>
      <p:sp>
        <p:nvSpPr>
          <p:cNvPr id="39" name="Jobbra nyíl 38"/>
          <p:cNvSpPr/>
          <p:nvPr/>
        </p:nvSpPr>
        <p:spPr>
          <a:xfrm>
            <a:off x="5286380" y="2928934"/>
            <a:ext cx="1071570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1" name="Ellipszis 40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6429388" y="2643182"/>
            <a:ext cx="1885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786578" y="3786190"/>
            <a:ext cx="117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Riasztás</a:t>
            </a:r>
            <a:endParaRPr lang="hu-HU" sz="2400" dirty="0"/>
          </a:p>
        </p:txBody>
      </p:sp>
      <p:sp>
        <p:nvSpPr>
          <p:cNvPr id="44" name="Henger 43"/>
          <p:cNvSpPr/>
          <p:nvPr/>
        </p:nvSpPr>
        <p:spPr>
          <a:xfrm>
            <a:off x="4000496" y="4643446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Szalagnyíl balra 44"/>
          <p:cNvSpPr/>
          <p:nvPr/>
        </p:nvSpPr>
        <p:spPr>
          <a:xfrm>
            <a:off x="5357818" y="3500438"/>
            <a:ext cx="785818" cy="1857388"/>
          </a:xfrm>
          <a:prstGeom prst="curved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2357422" y="4857760"/>
            <a:ext cx="158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Historikus</a:t>
            </a:r>
          </a:p>
          <a:p>
            <a:pPr algn="ctr"/>
            <a:r>
              <a:rPr lang="hu-HU" sz="2400" dirty="0" smtClean="0"/>
              <a:t>adattárolás</a:t>
            </a:r>
            <a:endParaRPr lang="hu-HU" sz="2400" dirty="0"/>
          </a:p>
        </p:txBody>
      </p:sp>
      <p:sp>
        <p:nvSpPr>
          <p:cNvPr id="47" name="Balra nyíl 46"/>
          <p:cNvSpPr/>
          <p:nvPr/>
        </p:nvSpPr>
        <p:spPr>
          <a:xfrm>
            <a:off x="1857356" y="242886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1785918" y="200024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2833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/>
      <p:bldP spid="37" grpId="0" animBg="1"/>
      <p:bldP spid="38" grpId="0"/>
      <p:bldP spid="39" grpId="0" animBg="1"/>
      <p:bldP spid="41" grpId="0" animBg="1"/>
      <p:bldP spid="42" grpId="0"/>
      <p:bldP spid="43" grpId="0"/>
      <p:bldP spid="44" grpId="0" animBg="1"/>
      <p:bldP spid="45" grpId="0" animBg="1"/>
      <p:bldP spid="46" grpId="0"/>
      <p:bldP spid="47" grpId="0" animBg="1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Monitorozó rendszer példa: Nagios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Nagios</a:t>
            </a:r>
          </a:p>
          <a:p>
            <a:pPr lvl="1"/>
            <a:r>
              <a:rPr lang="hu-HU" dirty="0"/>
              <a:t>Free, open source</a:t>
            </a:r>
          </a:p>
          <a:p>
            <a:pPr lvl="1"/>
            <a:r>
              <a:rPr lang="hu-HU" dirty="0">
                <a:hlinkClick r:id="rId2"/>
              </a:rPr>
              <a:t>http://www.nagios.org/</a:t>
            </a:r>
            <a:endParaRPr lang="hu-HU" dirty="0"/>
          </a:p>
          <a:p>
            <a:pPr lvl="1"/>
            <a:r>
              <a:rPr lang="hu-HU" dirty="0"/>
              <a:t>Kevés (&lt;100) gép megfigyelése esetén jó megoldás</a:t>
            </a:r>
          </a:p>
          <a:p>
            <a:pPr lvl="1"/>
            <a:r>
              <a:rPr lang="hu-HU" dirty="0"/>
              <a:t>Elsődlegesen a pillanatnyi állapot áttekintésére és automatikus riasztásra való</a:t>
            </a:r>
          </a:p>
          <a:p>
            <a:r>
              <a:rPr lang="hu-HU" dirty="0"/>
              <a:t>Tactical overview</a:t>
            </a:r>
          </a:p>
          <a:p>
            <a:pPr lvl="1"/>
            <a:r>
              <a:rPr lang="hu-HU" dirty="0"/>
              <a:t>Monitorozott szolgáltatások</a:t>
            </a:r>
          </a:p>
          <a:p>
            <a:pPr lvl="1"/>
            <a:r>
              <a:rPr lang="hu-HU" dirty="0"/>
              <a:t>Grafikus megjelenítés</a:t>
            </a:r>
          </a:p>
          <a:p>
            <a:r>
              <a:rPr lang="hu-HU" dirty="0"/>
              <a:t>Rendelkezésre állás és teljesítmény jelentés</a:t>
            </a:r>
          </a:p>
          <a:p>
            <a:r>
              <a:rPr lang="hu-HU" dirty="0"/>
              <a:t>Naplók és riasztások</a:t>
            </a:r>
          </a:p>
          <a:p>
            <a:r>
              <a:rPr lang="hu-HU" dirty="0"/>
              <a:t>Főleg aktív szondázásra alapoz, kézi konfigurálást igényel</a:t>
            </a:r>
          </a:p>
          <a:p>
            <a:r>
              <a:rPr lang="hu-HU" dirty="0"/>
              <a:t>Saját ágens protokollja is van, </a:t>
            </a:r>
          </a:p>
          <a:p>
            <a:pPr lvl="1"/>
            <a:r>
              <a:rPr lang="hu-HU" dirty="0"/>
              <a:t>Egyszerű szöveges protokoll, könnyen bővíthető shell scriptekkel</a:t>
            </a:r>
          </a:p>
          <a:p>
            <a:pPr lvl="1"/>
            <a:r>
              <a:rPr lang="hu-HU" dirty="0"/>
              <a:t>Támogat szabványos protokollokat is</a:t>
            </a:r>
          </a:p>
        </p:txBody>
      </p:sp>
    </p:spTree>
    <p:extLst>
      <p:ext uri="{BB962C8B-B14F-4D97-AF65-F5344CB8AC3E}">
        <p14:creationId xmlns:p14="http://schemas.microsoft.com/office/powerpoint/2010/main" val="6850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tactical overview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3577"/>
            <a:ext cx="9144000" cy="619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2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tactical overview</a:t>
            </a:r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70775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2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service detail</a:t>
            </a:r>
            <a:endParaRPr lang="hu-HU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6456"/>
            <a:ext cx="9144000" cy="403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Kézbentartott</a:t>
            </a:r>
            <a:r>
              <a:rPr lang="hu-HU" dirty="0" smtClean="0"/>
              <a:t>” rendszer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000232" y="4000504"/>
            <a:ext cx="164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rome</a:t>
            </a:r>
            <a:endParaRPr lang="hu-HU" dirty="0" smtClean="0"/>
          </a:p>
          <a:p>
            <a:pPr algn="ctr"/>
            <a:r>
              <a:rPr lang="hu-HU" dirty="0" smtClean="0"/>
              <a:t>152.66.252.250</a:t>
            </a:r>
          </a:p>
          <a:p>
            <a:pPr algn="ctr"/>
            <a:r>
              <a:rPr lang="hu-HU" dirty="0" smtClean="0"/>
              <a:t>10.10.10.254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143504" y="5000636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vegas</a:t>
            </a:r>
            <a:endParaRPr lang="hu-HU" dirty="0" smtClean="0"/>
          </a:p>
          <a:p>
            <a:pPr algn="ctr"/>
            <a:r>
              <a:rPr lang="hu-HU" dirty="0" smtClean="0"/>
              <a:t>10.10.10.3</a:t>
            </a:r>
          </a:p>
          <a:p>
            <a:pPr algn="ctr"/>
            <a:r>
              <a:rPr lang="hu-HU" dirty="0" smtClean="0"/>
              <a:t>Külső web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7143768" y="928670"/>
            <a:ext cx="172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sicily</a:t>
            </a:r>
            <a:endParaRPr lang="hu-HU" dirty="0" smtClean="0"/>
          </a:p>
          <a:p>
            <a:pPr algn="ctr"/>
            <a:r>
              <a:rPr lang="hu-HU" dirty="0" smtClean="0"/>
              <a:t>10.10.10.1</a:t>
            </a:r>
          </a:p>
          <a:p>
            <a:pPr algn="ctr"/>
            <a:r>
              <a:rPr lang="hu-HU" dirty="0" smtClean="0"/>
              <a:t>DHCP, AD Server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8367533" y="3131127"/>
            <a:ext cx="71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don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4786314" y="342900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10.10.10.10</a:t>
            </a:r>
          </a:p>
          <a:p>
            <a:pPr algn="ctr"/>
            <a:r>
              <a:rPr lang="hu-HU" dirty="0" smtClean="0"/>
              <a:t>255.255.255.0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Adatgyűjtéstől a diagnosztikáig: szondázás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2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Diagnosztika</a:t>
            </a:r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megy a webkiszolgáló. De </a:t>
            </a:r>
            <a:r>
              <a:rPr lang="hu-HU" i="1" dirty="0" smtClean="0"/>
              <a:t>miért</a:t>
            </a:r>
            <a:r>
              <a:rPr lang="hu-HU" dirty="0" smtClean="0"/>
              <a:t> nem?</a:t>
            </a:r>
          </a:p>
          <a:p>
            <a:pPr lvl="1"/>
            <a:r>
              <a:rPr lang="hu-HU" dirty="0" smtClean="0"/>
              <a:t>Megfelelő megfigyelések kellenek</a:t>
            </a:r>
          </a:p>
          <a:p>
            <a:endParaRPr lang="hu-HU" dirty="0"/>
          </a:p>
          <a:p>
            <a:r>
              <a:rPr lang="hu-HU" dirty="0" smtClean="0"/>
              <a:t>Adott hibahatás okának felderítéséhez mit figyeljünk?</a:t>
            </a:r>
          </a:p>
          <a:p>
            <a:pPr lvl="1"/>
            <a:r>
              <a:rPr lang="hu-HU" dirty="0" smtClean="0"/>
              <a:t>Pl. </a:t>
            </a:r>
            <a:r>
              <a:rPr lang="hu-HU" i="1" dirty="0" smtClean="0"/>
              <a:t>egy</a:t>
            </a:r>
            <a:r>
              <a:rPr lang="hu-HU" dirty="0" smtClean="0"/>
              <a:t> ESX hoszt több száz valósidejű metrikát definiál magán + VM-ek metrikái</a:t>
            </a:r>
          </a:p>
          <a:p>
            <a:pPr lvl="1"/>
            <a:r>
              <a:rPr lang="hu-HU" dirty="0" smtClean="0"/>
              <a:t>Egy operációs rendszer még bonyolultabb lehet</a:t>
            </a:r>
          </a:p>
          <a:p>
            <a:pPr lvl="1"/>
            <a:endParaRPr lang="hu-HU" dirty="0"/>
          </a:p>
          <a:p>
            <a:r>
              <a:rPr lang="hu-HU" dirty="0" smtClean="0"/>
              <a:t>Hogyan következtessünk a hibaokra?</a:t>
            </a:r>
          </a:p>
        </p:txBody>
      </p:sp>
    </p:spTree>
    <p:extLst>
      <p:ext uri="{BB962C8B-B14F-4D97-AF65-F5344CB8AC3E}">
        <p14:creationId xmlns:p14="http://schemas.microsoft.com/office/powerpoint/2010/main" val="472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Diagnosztika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Hibaok-detektálás (fault detection): van-e hibahatást (failure) okozó jelenség a rendszerben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Hibaok-lokalizáció (fault localization): a hibahatást kiváltó pontos hibaokok meghatározása</a:t>
            </a:r>
          </a:p>
          <a:p>
            <a:endParaRPr lang="hu-HU" dirty="0" smtClean="0"/>
          </a:p>
          <a:p>
            <a:r>
              <a:rPr lang="hu-HU" dirty="0" smtClean="0"/>
              <a:t>Szondázás: olyan teszttranzakció, melynek kimenetele több komponens állapotától is függhet</a:t>
            </a:r>
          </a:p>
          <a:p>
            <a:pPr lvl="1"/>
            <a:r>
              <a:rPr lang="hu-HU" dirty="0" smtClean="0"/>
              <a:t>Gondoljuk végig: VM-ben futó Apache-re wget távolról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I. Rish et al. </a:t>
            </a:r>
            <a:r>
              <a:rPr lang="hu-HU" dirty="0"/>
              <a:t>(2005). Adaptive diagnosis in distributed systems. </a:t>
            </a:r>
            <a:r>
              <a:rPr lang="hu-HU" i="1" dirty="0"/>
              <a:t>IEEE transactions on neural </a:t>
            </a:r>
            <a:r>
              <a:rPr lang="hu-HU" i="1" dirty="0" smtClean="0"/>
              <a:t>networks</a:t>
            </a:r>
            <a:r>
              <a:rPr lang="hu-HU" dirty="0" smtClean="0"/>
              <a:t>, </a:t>
            </a:r>
            <a:r>
              <a:rPr lang="hu-HU" i="1" dirty="0"/>
              <a:t>16</a:t>
            </a:r>
            <a:r>
              <a:rPr lang="hu-HU" dirty="0"/>
              <a:t>(5), 1088-1109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42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Függőségek</a:t>
            </a:r>
            <a:endParaRPr lang="hu-HU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65755"/>
            <a:ext cx="6977608" cy="437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6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(Kiterjesztett) függőségi mátrix</a:t>
            </a:r>
            <a:endParaRPr lang="hu-HU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9764"/>
            <a:ext cx="6041504" cy="532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6583275" y="1086894"/>
            <a:ext cx="2448272" cy="2054074"/>
          </a:xfrm>
          <a:prstGeom prst="wedgeRoundRectCallout">
            <a:avLst>
              <a:gd name="adj1" fmla="val -73849"/>
              <a:gd name="adj2" fmla="val -3589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Egyszeres hibaok-feltételezésnél a hibaaktivációs kombinációk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583275" y="3861048"/>
            <a:ext cx="2448272" cy="936104"/>
          </a:xfrm>
          <a:prstGeom prst="wedgeRoundRectCallout">
            <a:avLst>
              <a:gd name="adj1" fmla="val -106930"/>
              <a:gd name="adj2" fmla="val -4473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Szonda futásának eredménye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635896" y="4581128"/>
            <a:ext cx="4903713" cy="1618765"/>
          </a:xfrm>
          <a:prstGeom prst="wedgeRoundRectCallout">
            <a:avLst>
              <a:gd name="adj1" fmla="val -38694"/>
              <a:gd name="adj2" fmla="val -7292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!!! „Elkódolt” tudás: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topológia-modell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Szolgáltatás-függőségi modell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(Egyszerű) hiba(terjedési) modell</a:t>
            </a:r>
          </a:p>
        </p:txBody>
      </p:sp>
    </p:spTree>
    <p:extLst>
      <p:ext uri="{BB962C8B-B14F-4D97-AF65-F5344CB8AC3E}">
        <p14:creationId xmlns:p14="http://schemas.microsoft.com/office/powerpoint/2010/main" val="18974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Detektálás/lokalizálás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detektáló</a:t>
            </a:r>
            <a:r>
              <a:rPr lang="hu-HU" dirty="0" smtClean="0"/>
              <a:t> szondahalmaz választása?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98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507849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648072"/>
                <a:gridCol w="792088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289259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648072"/>
                <a:gridCol w="792088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detektáló</a:t>
            </a:r>
            <a:r>
              <a:rPr lang="hu-HU" dirty="0" smtClean="0"/>
              <a:t> szondahalmaz választása?</a:t>
            </a:r>
          </a:p>
          <a:p>
            <a:pPr lvl="1"/>
            <a:r>
              <a:rPr lang="hu-HU" dirty="0" smtClean="0"/>
              <a:t>Az a minimális szondahalmaz, amire minden oszlopösszeg &gt; 0</a:t>
            </a:r>
          </a:p>
          <a:p>
            <a:pPr lvl="1"/>
            <a:r>
              <a:rPr lang="hu-HU" dirty="0" smtClean="0"/>
              <a:t>NP-nehéz </a:t>
            </a:r>
            <a:r>
              <a:rPr lang="hu-HU" dirty="0" smtClean="0">
                <a:sym typeface="Wingdings" pitchFamily="2" charset="2"/>
              </a:rPr>
              <a:t>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== minimális halmazfedés („minimum set cover”)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De: igen jó heurisztikák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05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lokalizáló</a:t>
            </a:r>
            <a:r>
              <a:rPr lang="hu-HU" dirty="0" smtClean="0"/>
              <a:t> szondahalmaz választása?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84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Kézbentartott</a:t>
            </a:r>
            <a:r>
              <a:rPr lang="hu-HU" dirty="0" smtClean="0"/>
              <a:t>” rendszer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000232" y="4000504"/>
            <a:ext cx="164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rome</a:t>
            </a:r>
            <a:endParaRPr lang="hu-HU" dirty="0" smtClean="0"/>
          </a:p>
          <a:p>
            <a:pPr algn="ctr"/>
            <a:r>
              <a:rPr lang="hu-HU" dirty="0" smtClean="0"/>
              <a:t>152.66.252.250</a:t>
            </a:r>
          </a:p>
          <a:p>
            <a:pPr algn="ctr"/>
            <a:r>
              <a:rPr lang="hu-HU" dirty="0" smtClean="0"/>
              <a:t>10.10.10.254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143504" y="5000636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vegas</a:t>
            </a:r>
            <a:endParaRPr lang="hu-HU" dirty="0" smtClean="0"/>
          </a:p>
          <a:p>
            <a:pPr algn="ctr"/>
            <a:r>
              <a:rPr lang="hu-HU" dirty="0" smtClean="0"/>
              <a:t>10.10.10.3</a:t>
            </a:r>
          </a:p>
          <a:p>
            <a:pPr algn="ctr"/>
            <a:r>
              <a:rPr lang="hu-HU" dirty="0" smtClean="0"/>
              <a:t>Külső web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7143768" y="928670"/>
            <a:ext cx="172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sicily</a:t>
            </a:r>
            <a:endParaRPr lang="hu-HU" dirty="0" smtClean="0"/>
          </a:p>
          <a:p>
            <a:pPr algn="ctr"/>
            <a:r>
              <a:rPr lang="hu-HU" dirty="0" smtClean="0"/>
              <a:t>10.10.10.1</a:t>
            </a:r>
          </a:p>
          <a:p>
            <a:pPr algn="ctr"/>
            <a:r>
              <a:rPr lang="hu-HU" dirty="0" smtClean="0"/>
              <a:t>DHCP, AD Server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8367533" y="3131127"/>
            <a:ext cx="71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don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4786314" y="342900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10.10.10.10</a:t>
            </a:r>
          </a:p>
          <a:p>
            <a:pPr algn="ctr"/>
            <a:r>
              <a:rPr lang="hu-HU" dirty="0" smtClean="0"/>
              <a:t>255.255.255.0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grpSp>
        <p:nvGrpSpPr>
          <p:cNvPr id="100" name="Csoportba foglalás 99"/>
          <p:cNvGrpSpPr/>
          <p:nvPr/>
        </p:nvGrpSpPr>
        <p:grpSpPr>
          <a:xfrm>
            <a:off x="1500166" y="928670"/>
            <a:ext cx="727542" cy="737414"/>
            <a:chOff x="1357290" y="977074"/>
            <a:chExt cx="727542" cy="737414"/>
          </a:xfrm>
        </p:grpSpPr>
        <p:sp>
          <p:nvSpPr>
            <p:cNvPr id="99" name="Henger 98"/>
            <p:cNvSpPr/>
            <p:nvPr/>
          </p:nvSpPr>
          <p:spPr>
            <a:xfrm>
              <a:off x="1357290" y="1357298"/>
              <a:ext cx="727542" cy="357190"/>
            </a:xfrm>
            <a:prstGeom prst="can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9" name="Háromszög 88"/>
            <p:cNvSpPr/>
            <p:nvPr/>
          </p:nvSpPr>
          <p:spPr>
            <a:xfrm>
              <a:off x="1623250" y="97707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0" name="Háromszög 89"/>
            <p:cNvSpPr/>
            <p:nvPr/>
          </p:nvSpPr>
          <p:spPr>
            <a:xfrm>
              <a:off x="1643042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1" name="Háromszög 90"/>
            <p:cNvSpPr/>
            <p:nvPr/>
          </p:nvSpPr>
          <p:spPr>
            <a:xfrm>
              <a:off x="1500166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3" name="Háromszög 92"/>
            <p:cNvSpPr/>
            <p:nvPr/>
          </p:nvSpPr>
          <p:spPr>
            <a:xfrm>
              <a:off x="1357290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4" name="Háromszög 93"/>
            <p:cNvSpPr/>
            <p:nvPr/>
          </p:nvSpPr>
          <p:spPr>
            <a:xfrm>
              <a:off x="1785918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5" name="Háromszög 94"/>
            <p:cNvSpPr/>
            <p:nvPr/>
          </p:nvSpPr>
          <p:spPr>
            <a:xfrm>
              <a:off x="1785918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2" name="Háromszög 91"/>
            <p:cNvSpPr/>
            <p:nvPr/>
          </p:nvSpPr>
          <p:spPr>
            <a:xfrm>
              <a:off x="1500166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6" name="Háromszög 95"/>
            <p:cNvSpPr/>
            <p:nvPr/>
          </p:nvSpPr>
          <p:spPr>
            <a:xfrm>
              <a:off x="1643042" y="1214422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8" name="Háromszög 97"/>
            <p:cNvSpPr/>
            <p:nvPr/>
          </p:nvSpPr>
          <p:spPr>
            <a:xfrm>
              <a:off x="1928794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522836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1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Problémák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30809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92088"/>
                <a:gridCol w="648072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2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63047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2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201674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2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557329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0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lokalizáló</a:t>
            </a:r>
            <a:r>
              <a:rPr lang="hu-HU" dirty="0" smtClean="0"/>
              <a:t> szondahalmaz választása?</a:t>
            </a:r>
          </a:p>
          <a:p>
            <a:pPr lvl="1"/>
            <a:r>
              <a:rPr lang="hu-HU" dirty="0" smtClean="0"/>
              <a:t>Az a minimális szondahalmaz, ahol minden hibaok-párt meg tudunk még különböztetni </a:t>
            </a:r>
            <a:r>
              <a:rPr lang="hu-HU" dirty="0" smtClean="0">
                <a:sym typeface="Wingdings" pitchFamily="2" charset="2"/>
              </a:rPr>
              <a:t> páronként különböző oszlopok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NP-nehéz 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Szintén jó heurisztikák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2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Historikus adatok gyűjtése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0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Historikus adatgyűjtés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De jó lenne, ha…</a:t>
            </a:r>
          </a:p>
          <a:p>
            <a:pPr lvl="1"/>
            <a:r>
              <a:rPr lang="hu-HU" dirty="0" smtClean="0"/>
              <a:t>Visszamenőleg látnánk, hogy mi történt</a:t>
            </a:r>
          </a:p>
          <a:p>
            <a:pPr lvl="1"/>
            <a:r>
              <a:rPr lang="hu-HU" dirty="0" smtClean="0"/>
              <a:t>Látnánk a tendenciákat</a:t>
            </a:r>
          </a:p>
          <a:p>
            <a:pPr lvl="1"/>
            <a:r>
              <a:rPr lang="hu-HU" dirty="0" smtClean="0"/>
              <a:t>Következtetéseket vonhatnánk le. Pl.:</a:t>
            </a:r>
          </a:p>
          <a:p>
            <a:pPr lvl="2"/>
            <a:r>
              <a:rPr lang="hu-HU" dirty="0" smtClean="0"/>
              <a:t>Mi van túlterhelve, mi nincs kihasználva (bővítés tervezése)</a:t>
            </a:r>
          </a:p>
          <a:p>
            <a:pPr lvl="2"/>
            <a:r>
              <a:rPr lang="hu-HU" dirty="0" smtClean="0"/>
              <a:t>Hogy néz ki, amikor 500 hallgató megrohanja a szervert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Mennyi idő alatt sülnek meg a gépek, ha leáll a klímaberendezés (katasztrófa elhárítási terv)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Nem kezdett-e el valami elfogyni/elhasználódni, amit majd cserélni, pótolni kéne? (Proaktív beavatkozás) Pl. szabad tárhely, UPS akkumulátorok, merevlemezek, nyomtató </a:t>
            </a:r>
            <a:r>
              <a:rPr lang="hu-HU" dirty="0" err="1" smtClean="0">
                <a:sym typeface="Wingdings" pitchFamily="2" charset="2"/>
              </a:rPr>
              <a:t>toner</a:t>
            </a:r>
            <a:r>
              <a:rPr lang="hu-HU" dirty="0" smtClean="0">
                <a:sym typeface="Wingdings" pitchFamily="2" charset="2"/>
              </a:rPr>
              <a:t> stb.</a:t>
            </a:r>
          </a:p>
        </p:txBody>
      </p:sp>
    </p:spTree>
    <p:extLst>
      <p:ext uri="{BB962C8B-B14F-4D97-AF65-F5344CB8AC3E}">
        <p14:creationId xmlns:p14="http://schemas.microsoft.com/office/powerpoint/2010/main" val="185243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Historikus adatgyűjtés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Megoldás</a:t>
            </a:r>
          </a:p>
          <a:p>
            <a:pPr lvl="1"/>
            <a:r>
              <a:rPr lang="hu-HU" dirty="0" err="1" smtClean="0"/>
              <a:t>Periodikusan</a:t>
            </a:r>
            <a:r>
              <a:rPr lang="hu-HU" dirty="0" smtClean="0"/>
              <a:t> (mondjuk percenként mintavételezve) tároljuk el a mért értékeket</a:t>
            </a:r>
          </a:p>
          <a:p>
            <a:pPr lvl="1"/>
            <a:r>
              <a:rPr lang="hu-HU" dirty="0" smtClean="0"/>
              <a:t>Mi ezzel a baj?</a:t>
            </a:r>
          </a:p>
          <a:p>
            <a:pPr lvl="1"/>
            <a:r>
              <a:rPr lang="hu-HU" dirty="0" smtClean="0"/>
              <a:t>Számoljunk utána: belefulladunk az adathalmazba</a:t>
            </a:r>
          </a:p>
          <a:p>
            <a:pPr lvl="1"/>
            <a:r>
              <a:rPr lang="hu-HU" dirty="0" smtClean="0"/>
              <a:t>Biztos, hogy tudni akarjuk, hogy pontosan mi történt 1 éve 5 hónapja, 13 napja, 8 óra 13 perce?</a:t>
            </a:r>
          </a:p>
          <a:p>
            <a:pPr lvl="1"/>
            <a:r>
              <a:rPr lang="hu-HU" dirty="0" smtClean="0"/>
              <a:t>Attól függ:</a:t>
            </a:r>
          </a:p>
          <a:p>
            <a:pPr lvl="2"/>
            <a:r>
              <a:rPr lang="hu-HU" dirty="0" smtClean="0"/>
              <a:t>Trend megállapításhoz: ilyen pontosan nem, de azért hozzávetőlegesen igen</a:t>
            </a:r>
          </a:p>
          <a:p>
            <a:pPr lvl="2"/>
            <a:r>
              <a:rPr lang="hu-HU" dirty="0" smtClean="0"/>
              <a:t>Konkrét esemény dokumentálásához: kell a nagy pontosság</a:t>
            </a:r>
            <a:endParaRPr lang="hu-HU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004048" y="2276872"/>
            <a:ext cx="3960440" cy="648072"/>
          </a:xfrm>
          <a:prstGeom prst="wedgeRoundRectCallout">
            <a:avLst>
              <a:gd name="adj1" fmla="val -33286"/>
              <a:gd name="adj2" fmla="val -11163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Van, amihez ez is kevés...</a:t>
            </a:r>
          </a:p>
        </p:txBody>
      </p:sp>
    </p:spTree>
    <p:extLst>
      <p:ext uri="{BB962C8B-B14F-4D97-AF65-F5344CB8AC3E}">
        <p14:creationId xmlns:p14="http://schemas.microsoft.com/office/powerpoint/2010/main" val="245504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Historikus adatgyűjtés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2844" y="857232"/>
            <a:ext cx="4143404" cy="5529321"/>
          </a:xfrm>
        </p:spPr>
        <p:txBody>
          <a:bodyPr>
            <a:normAutofit fontScale="85000" lnSpcReduction="10000"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Aggregáció</a:t>
            </a:r>
            <a:endParaRPr lang="hu-HU" dirty="0" smtClean="0">
              <a:solidFill>
                <a:schemeClr val="accent2"/>
              </a:solidFill>
            </a:endParaRPr>
          </a:p>
          <a:p>
            <a:pPr lvl="1"/>
            <a:r>
              <a:rPr lang="hu-HU" dirty="0" smtClean="0"/>
              <a:t>„Adattárházas” fogalom</a:t>
            </a:r>
          </a:p>
          <a:p>
            <a:pPr lvl="1"/>
            <a:r>
              <a:rPr lang="hu-HU" dirty="0" smtClean="0"/>
              <a:t>Több adatot vonunk össze egyetlen értékbe (felbontás rontás, </a:t>
            </a:r>
            <a:r>
              <a:rPr lang="hu-HU" dirty="0" smtClean="0"/>
              <a:t>pl. </a:t>
            </a:r>
            <a:r>
              <a:rPr lang="hu-HU" dirty="0" smtClean="0"/>
              <a:t>átlagolással)</a:t>
            </a:r>
          </a:p>
          <a:p>
            <a:pPr lvl="1"/>
            <a:r>
              <a:rPr lang="hu-HU" dirty="0" smtClean="0"/>
              <a:t>Mit veszítünk vele?</a:t>
            </a:r>
          </a:p>
          <a:p>
            <a:pPr lvl="2"/>
            <a:r>
              <a:rPr lang="hu-HU" dirty="0" smtClean="0"/>
              <a:t>Konkrét, rövid események lefutása</a:t>
            </a:r>
          </a:p>
          <a:p>
            <a:pPr lvl="2"/>
            <a:r>
              <a:rPr lang="hu-HU" dirty="0" err="1" smtClean="0"/>
              <a:t>Börsztösség</a:t>
            </a:r>
            <a:endParaRPr lang="hu-HU" dirty="0" smtClean="0"/>
          </a:p>
          <a:p>
            <a:pPr lvl="1"/>
            <a:r>
              <a:rPr lang="hu-HU" dirty="0" smtClean="0"/>
              <a:t>Mit lehet tenni ellene?</a:t>
            </a:r>
          </a:p>
          <a:p>
            <a:pPr lvl="2"/>
            <a:r>
              <a:rPr lang="hu-HU" dirty="0" smtClean="0"/>
              <a:t>külön archiválni kell az „érdekes” részeket -&gt; eseménykorreláció</a:t>
            </a:r>
          </a:p>
          <a:p>
            <a:pPr lvl="2"/>
            <a:r>
              <a:rPr lang="hu-HU" dirty="0" smtClean="0"/>
              <a:t>Összevont MIN/MAX/AVG értéket tárolni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4929190" y="1214422"/>
            <a:ext cx="3571900" cy="35719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929322" y="1714488"/>
            <a:ext cx="2717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24 órás idősor</a:t>
            </a:r>
          </a:p>
          <a:p>
            <a:r>
              <a:rPr lang="hu-HU" dirty="0" smtClean="0"/>
              <a:t>Mintavételi periódus: 1min</a:t>
            </a:r>
          </a:p>
          <a:p>
            <a:r>
              <a:rPr lang="hu-HU" dirty="0" smtClean="0"/>
              <a:t>Összesen: 1440 érték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 rot="5400000">
            <a:off x="5036347" y="1393017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rot="5400000">
            <a:off x="5322893" y="139222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rot="5400000">
            <a:off x="5608645" y="139222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rot="5400000">
            <a:off x="5894397" y="139222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églalap 12"/>
          <p:cNvSpPr/>
          <p:nvPr/>
        </p:nvSpPr>
        <p:spPr>
          <a:xfrm>
            <a:off x="4929190" y="3143248"/>
            <a:ext cx="3571900" cy="35719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000760" y="3643314"/>
            <a:ext cx="2718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60 napos idősor</a:t>
            </a:r>
          </a:p>
          <a:p>
            <a:r>
              <a:rPr lang="hu-HU" dirty="0" smtClean="0"/>
              <a:t>Mintavételi periódus: 1 óra</a:t>
            </a:r>
          </a:p>
          <a:p>
            <a:r>
              <a:rPr lang="hu-HU" dirty="0" smtClean="0"/>
              <a:t>Összesen: 1440 érték</a:t>
            </a:r>
            <a:endParaRPr lang="hu-HU" dirty="0"/>
          </a:p>
        </p:txBody>
      </p:sp>
      <p:cxnSp>
        <p:nvCxnSpPr>
          <p:cNvPr id="15" name="Egyenes összekötő 14"/>
          <p:cNvCxnSpPr/>
          <p:nvPr/>
        </p:nvCxnSpPr>
        <p:spPr>
          <a:xfrm rot="5400000">
            <a:off x="5036347" y="332184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rot="5400000">
            <a:off x="5322893" y="3321049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rot="5400000">
            <a:off x="5608645" y="3321049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rot="5400000">
            <a:off x="5894397" y="3321049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rot="5400000">
            <a:off x="4250529" y="2393149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rot="5400000">
            <a:off x="4822033" y="2107397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Téglalap 22"/>
          <p:cNvSpPr/>
          <p:nvPr/>
        </p:nvSpPr>
        <p:spPr>
          <a:xfrm>
            <a:off x="4929190" y="4929198"/>
            <a:ext cx="3571900" cy="35719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000760" y="5429264"/>
            <a:ext cx="27651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 éves idősor (kb.)</a:t>
            </a:r>
          </a:p>
          <a:p>
            <a:r>
              <a:rPr lang="hu-HU" dirty="0" smtClean="0"/>
              <a:t>Mintavételi periódus: 1 nap</a:t>
            </a:r>
          </a:p>
          <a:p>
            <a:r>
              <a:rPr lang="hu-HU" dirty="0" smtClean="0"/>
              <a:t>Összesen: 1440 érték</a:t>
            </a:r>
            <a:endParaRPr lang="hu-HU" dirty="0"/>
          </a:p>
        </p:txBody>
      </p:sp>
      <p:cxnSp>
        <p:nvCxnSpPr>
          <p:cNvPr id="25" name="Egyenes összekötő 24"/>
          <p:cNvCxnSpPr/>
          <p:nvPr/>
        </p:nvCxnSpPr>
        <p:spPr>
          <a:xfrm rot="5400000">
            <a:off x="5036347" y="510779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rot="5400000">
            <a:off x="5322893" y="5106999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5400000">
            <a:off x="5608645" y="5106999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5400000">
            <a:off x="5894397" y="5106999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 rot="5400000">
            <a:off x="4250529" y="4250537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 rot="5400000">
            <a:off x="4822033" y="3964785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4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13" grpId="0" animBg="1"/>
      <p:bldP spid="14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Lekerekített téglalap feliratnak 102"/>
          <p:cNvSpPr/>
          <p:nvPr/>
        </p:nvSpPr>
        <p:spPr>
          <a:xfrm>
            <a:off x="500034" y="4929198"/>
            <a:ext cx="3071834" cy="1071570"/>
          </a:xfrm>
          <a:prstGeom prst="wedgeRoundRectCallout">
            <a:avLst>
              <a:gd name="adj1" fmla="val -8926"/>
              <a:gd name="adj2" fmla="val -31887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Megnézem…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Káosz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grpSp>
        <p:nvGrpSpPr>
          <p:cNvPr id="44" name="Csoportba foglalás 99"/>
          <p:cNvGrpSpPr/>
          <p:nvPr/>
        </p:nvGrpSpPr>
        <p:grpSpPr>
          <a:xfrm>
            <a:off x="1500166" y="928670"/>
            <a:ext cx="727542" cy="737414"/>
            <a:chOff x="1357290" y="977074"/>
            <a:chExt cx="727542" cy="737414"/>
          </a:xfrm>
        </p:grpSpPr>
        <p:sp>
          <p:nvSpPr>
            <p:cNvPr id="99" name="Henger 98"/>
            <p:cNvSpPr/>
            <p:nvPr/>
          </p:nvSpPr>
          <p:spPr>
            <a:xfrm>
              <a:off x="1357290" y="1357298"/>
              <a:ext cx="727542" cy="357190"/>
            </a:xfrm>
            <a:prstGeom prst="can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9" name="Háromszög 88"/>
            <p:cNvSpPr/>
            <p:nvPr/>
          </p:nvSpPr>
          <p:spPr>
            <a:xfrm>
              <a:off x="1623250" y="97707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0" name="Háromszög 89"/>
            <p:cNvSpPr/>
            <p:nvPr/>
          </p:nvSpPr>
          <p:spPr>
            <a:xfrm>
              <a:off x="1643042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1" name="Háromszög 90"/>
            <p:cNvSpPr/>
            <p:nvPr/>
          </p:nvSpPr>
          <p:spPr>
            <a:xfrm>
              <a:off x="1500166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3" name="Háromszög 92"/>
            <p:cNvSpPr/>
            <p:nvPr/>
          </p:nvSpPr>
          <p:spPr>
            <a:xfrm>
              <a:off x="1357290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4" name="Háromszög 93"/>
            <p:cNvSpPr/>
            <p:nvPr/>
          </p:nvSpPr>
          <p:spPr>
            <a:xfrm>
              <a:off x="1785918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5" name="Háromszög 94"/>
            <p:cNvSpPr/>
            <p:nvPr/>
          </p:nvSpPr>
          <p:spPr>
            <a:xfrm>
              <a:off x="1785918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2" name="Háromszög 91"/>
            <p:cNvSpPr/>
            <p:nvPr/>
          </p:nvSpPr>
          <p:spPr>
            <a:xfrm>
              <a:off x="1500166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6" name="Háromszög 95"/>
            <p:cNvSpPr/>
            <p:nvPr/>
          </p:nvSpPr>
          <p:spPr>
            <a:xfrm>
              <a:off x="1643042" y="1214422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8" name="Háromszög 97"/>
            <p:cNvSpPr/>
            <p:nvPr/>
          </p:nvSpPr>
          <p:spPr>
            <a:xfrm>
              <a:off x="1928794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0" name="Lekerekített téglalap feliratnak 99"/>
          <p:cNvSpPr/>
          <p:nvPr/>
        </p:nvSpPr>
        <p:spPr>
          <a:xfrm>
            <a:off x="4000496" y="2428868"/>
            <a:ext cx="3143272" cy="1143008"/>
          </a:xfrm>
          <a:prstGeom prst="wedgeRoundRectCallout">
            <a:avLst>
              <a:gd name="adj1" fmla="val 84282"/>
              <a:gd name="adj2" fmla="val -5032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Nem megy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„Az Internetem”!</a:t>
            </a:r>
          </a:p>
        </p:txBody>
      </p:sp>
      <p:sp>
        <p:nvSpPr>
          <p:cNvPr id="101" name="Lekerekített téglalap feliratnak 100"/>
          <p:cNvSpPr/>
          <p:nvPr/>
        </p:nvSpPr>
        <p:spPr>
          <a:xfrm>
            <a:off x="500034" y="3714752"/>
            <a:ext cx="3071834" cy="1071570"/>
          </a:xfrm>
          <a:prstGeom prst="wedgeRoundRectCallout">
            <a:avLst>
              <a:gd name="adj1" fmla="val -10117"/>
              <a:gd name="adj2" fmla="val -20054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No de mégis mi a probléma?</a:t>
            </a:r>
          </a:p>
        </p:txBody>
      </p:sp>
      <p:sp>
        <p:nvSpPr>
          <p:cNvPr id="102" name="Lekerekített téglalap feliratnak 101"/>
          <p:cNvSpPr/>
          <p:nvPr/>
        </p:nvSpPr>
        <p:spPr>
          <a:xfrm>
            <a:off x="4000496" y="3714752"/>
            <a:ext cx="3143272" cy="1143008"/>
          </a:xfrm>
          <a:prstGeom prst="wedgeRoundRectCallout">
            <a:avLst>
              <a:gd name="adj1" fmla="val 84282"/>
              <a:gd name="adj2" fmla="val -1548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Hát a böngészőben nem látom a weboldalunkat…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0" grpId="0" animBg="1"/>
      <p:bldP spid="101" grpId="0" animBg="1"/>
      <p:bldP spid="10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BigBlueButton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91" y="764704"/>
            <a:ext cx="8863905" cy="56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8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Rövid tranziens – hosszú kicsengés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0" y="718245"/>
            <a:ext cx="6120680" cy="584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églalap 2"/>
          <p:cNvSpPr/>
          <p:nvPr/>
        </p:nvSpPr>
        <p:spPr>
          <a:xfrm>
            <a:off x="6087104" y="1372617"/>
            <a:ext cx="2376264" cy="4536504"/>
          </a:xfrm>
          <a:prstGeom prst="rect">
            <a:avLst/>
          </a:prstGeom>
          <a:noFill/>
          <a:ln w="38100">
            <a:solidFill>
              <a:srgbClr val="8A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9" name="Tartalom helye 4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566" t="3448" r="4427" b="10784"/>
          <a:stretch/>
        </p:blipFill>
        <p:spPr>
          <a:xfrm>
            <a:off x="6087104" y="1196751"/>
            <a:ext cx="2715033" cy="5300056"/>
          </a:xfrm>
          <a:prstGeom prst="rect">
            <a:avLst/>
          </a:prstGeom>
          <a:ln w="38100">
            <a:solidFill>
              <a:srgbClr val="8A0000"/>
            </a:solidFill>
          </a:ln>
        </p:spPr>
      </p:pic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75" t="4799" r="5625" b="12868"/>
          <a:stretch/>
        </p:blipFill>
        <p:spPr>
          <a:xfrm>
            <a:off x="3024336" y="1196751"/>
            <a:ext cx="2608232" cy="5300055"/>
          </a:xfrm>
          <a:prstGeom prst="rect">
            <a:avLst/>
          </a:prstGeom>
          <a:ln w="38100">
            <a:solidFill>
              <a:srgbClr val="8A0000"/>
            </a:solidFill>
          </a:ln>
        </p:spPr>
      </p:pic>
      <p:sp>
        <p:nvSpPr>
          <p:cNvPr id="4" name="Robbanás 1 3"/>
          <p:cNvSpPr/>
          <p:nvPr/>
        </p:nvSpPr>
        <p:spPr>
          <a:xfrm>
            <a:off x="2836208" y="3116049"/>
            <a:ext cx="6272296" cy="2952328"/>
          </a:xfrm>
          <a:prstGeom prst="irregularSeal1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Exponenciális függvény – hibatárolási jelenség!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1"/>
              <p:cNvSpPr/>
              <p:nvPr/>
            </p:nvSpPr>
            <p:spPr>
              <a:xfrm>
                <a:off x="61472" y="1804664"/>
                <a:ext cx="2664296" cy="3064495"/>
              </a:xfrm>
              <a:prstGeom prst="rect">
                <a:avLst/>
              </a:prstGeom>
              <a:solidFill>
                <a:srgbClr val="B83A55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hu-HU" sz="2400" b="1" dirty="0" smtClean="0">
                    <a:solidFill>
                      <a:schemeClr val="bg1"/>
                    </a:solidFill>
                  </a:rPr>
                  <a:t>Alacsony felh.szám</a:t>
                </a:r>
              </a:p>
              <a:p>
                <a:endParaRPr lang="hu-HU" sz="2400" b="1" i="1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hu-HU" sz="24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hu-HU" sz="2400" b="1" dirty="0" smtClean="0">
                    <a:solidFill>
                      <a:schemeClr val="bg1"/>
                    </a:solidFill>
                  </a:rPr>
                  <a:t>: idő</a:t>
                </a:r>
              </a:p>
              <a:p>
                <a14:m>
                  <m:oMath xmlns:m="http://schemas.openxmlformats.org/officeDocument/2006/math">
                    <m:r>
                      <a:rPr lang="hu-HU" sz="24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𝒀</m:t>
                    </m:r>
                  </m:oMath>
                </a14:m>
                <a:r>
                  <a:rPr lang="hu-HU" sz="2400" b="1" dirty="0" smtClean="0">
                    <a:solidFill>
                      <a:schemeClr val="bg1"/>
                    </a:solidFill>
                  </a:rPr>
                  <a:t>: átlagos késleltetés</a:t>
                </a:r>
              </a:p>
              <a:p>
                <a:endParaRPr lang="hu-HU" sz="2400" b="1" dirty="0">
                  <a:solidFill>
                    <a:schemeClr val="bg1"/>
                  </a:solidFill>
                </a:endParaRPr>
              </a:p>
              <a:p>
                <a:r>
                  <a:rPr lang="hu-HU" sz="2400" b="1" dirty="0" smtClean="0">
                    <a:solidFill>
                      <a:schemeClr val="bg1"/>
                    </a:solidFill>
                  </a:rPr>
                  <a:t>Tranziens CPU-túlterhelés</a:t>
                </a:r>
              </a:p>
            </p:txBody>
          </p:sp>
        </mc:Choice>
        <mc:Fallback xmlns="">
          <p:sp>
            <p:nvSpPr>
              <p:cNvPr id="11" name="Téglalap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2" y="1804664"/>
                <a:ext cx="2664296" cy="30644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65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Erőforrásmetrikákkal korreláció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2" y="2780927"/>
            <a:ext cx="4461287" cy="3669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2780927"/>
            <a:ext cx="4330196" cy="36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églalap 4"/>
          <p:cNvSpPr/>
          <p:nvPr/>
        </p:nvSpPr>
        <p:spPr>
          <a:xfrm>
            <a:off x="861120" y="2924944"/>
            <a:ext cx="7992888" cy="9361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Dstat metrika és QoS korrelációja: 0.94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/>
              <p:cNvSpPr/>
              <p:nvPr/>
            </p:nvSpPr>
            <p:spPr>
              <a:xfrm>
                <a:off x="179512" y="908721"/>
                <a:ext cx="4307237" cy="1584176"/>
              </a:xfrm>
              <a:prstGeom prst="rect">
                <a:avLst/>
              </a:prstGeom>
              <a:solidFill>
                <a:srgbClr val="B83A55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hu-HU" sz="24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hu-HU" sz="2400" b="1" dirty="0" smtClean="0">
                    <a:solidFill>
                      <a:schemeClr val="bg1"/>
                    </a:solidFill>
                  </a:rPr>
                  <a:t>: idő</a:t>
                </a:r>
              </a:p>
              <a:p>
                <a14:m>
                  <m:oMath xmlns:m="http://schemas.openxmlformats.org/officeDocument/2006/math">
                    <m:r>
                      <a:rPr lang="hu-HU" sz="24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𝒀</m:t>
                    </m:r>
                  </m:oMath>
                </a14:m>
                <a:r>
                  <a:rPr lang="hu-HU" sz="2400" b="1" dirty="0" smtClean="0">
                    <a:solidFill>
                      <a:schemeClr val="bg1"/>
                    </a:solidFill>
                  </a:rPr>
                  <a:t>: </a:t>
                </a:r>
                <a:r>
                  <a:rPr lang="hu-HU" sz="2400" b="1" dirty="0">
                    <a:solidFill>
                      <a:schemeClr val="bg1"/>
                    </a:solidFill>
                  </a:rPr>
                  <a:t>d</a:t>
                </a:r>
                <a:r>
                  <a:rPr lang="hu-HU" sz="2400" b="1" dirty="0" smtClean="0">
                    <a:solidFill>
                      <a:schemeClr val="bg1"/>
                    </a:solidFill>
                  </a:rPr>
                  <a:t>stat load_avg_15min</a:t>
                </a:r>
              </a:p>
            </p:txBody>
          </p:sp>
        </mc:Choice>
        <mc:Fallback xmlns="">
          <p:sp>
            <p:nvSpPr>
              <p:cNvPr id="11" name="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908721"/>
                <a:ext cx="4307237" cy="1584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/>
              <p:cNvSpPr/>
              <p:nvPr/>
            </p:nvSpPr>
            <p:spPr>
              <a:xfrm>
                <a:off x="4647209" y="908721"/>
                <a:ext cx="4290991" cy="1584176"/>
              </a:xfrm>
              <a:prstGeom prst="rect">
                <a:avLst/>
              </a:prstGeom>
              <a:solidFill>
                <a:srgbClr val="B83A55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hu-HU" sz="24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hu-HU" sz="2400" b="1" dirty="0" smtClean="0">
                    <a:solidFill>
                      <a:schemeClr val="bg1"/>
                    </a:solidFill>
                  </a:rPr>
                  <a:t>: tidő</a:t>
                </a:r>
              </a:p>
              <a:p>
                <a14:m>
                  <m:oMath xmlns:m="http://schemas.openxmlformats.org/officeDocument/2006/math">
                    <m:r>
                      <a:rPr lang="hu-HU" sz="24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𝒀</m:t>
                    </m:r>
                  </m:oMath>
                </a14:m>
                <a:r>
                  <a:rPr lang="hu-HU" sz="2400" b="1" dirty="0" smtClean="0">
                    <a:solidFill>
                      <a:schemeClr val="bg1"/>
                    </a:solidFill>
                  </a:rPr>
                  <a:t>: átlagos késleltetés</a:t>
                </a:r>
              </a:p>
            </p:txBody>
          </p:sp>
        </mc:Choice>
        <mc:Fallback xmlns="">
          <p:sp>
            <p:nvSpPr>
              <p:cNvPr id="12" name="Téglalap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209" y="908721"/>
                <a:ext cx="4290991" cy="15841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52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Metrikák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dstat: Linux monitorozó eszköz</a:t>
            </a:r>
          </a:p>
          <a:p>
            <a:pPr lvl="1"/>
            <a:r>
              <a:rPr lang="hu-HU" dirty="0" smtClean="0"/>
              <a:t>CPU, disk, paging, load, memory, network, processes, IO, swap, ...</a:t>
            </a:r>
          </a:p>
          <a:p>
            <a:r>
              <a:rPr lang="hu-HU" dirty="0" smtClean="0"/>
              <a:t>Unix load</a:t>
            </a:r>
          </a:p>
          <a:p>
            <a:pPr lvl="1"/>
            <a:r>
              <a:rPr lang="hu-HU" dirty="0" smtClean="0"/>
              <a:t>„load number”: CPU-ra váró vagy azt használó folyamatok (ready queue/run queue)</a:t>
            </a:r>
          </a:p>
          <a:p>
            <a:pPr lvl="1"/>
            <a:r>
              <a:rPr lang="hu-HU" dirty="0" smtClean="0"/>
              <a:t>1/5/15 perces metrika: exponenciálisan súlyozott csúszóablakos átlag</a:t>
            </a:r>
          </a:p>
        </p:txBody>
      </p:sp>
    </p:spTree>
    <p:extLst>
      <p:ext uri="{BB962C8B-B14F-4D97-AF65-F5344CB8AC3E}">
        <p14:creationId xmlns:p14="http://schemas.microsoft.com/office/powerpoint/2010/main" val="4568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Megfigyeléstől a menedzselésig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Nade miket mérjünk?</a:t>
            </a:r>
          </a:p>
          <a:p>
            <a:pPr lvl="1"/>
            <a:r>
              <a:rPr lang="hu-HU" dirty="0"/>
              <a:t>dstat </a:t>
            </a:r>
            <a:r>
              <a:rPr lang="hu-HU" dirty="0" smtClean="0"/>
              <a:t>–Tcdglmnprsy: önmagában több tucat metrika</a:t>
            </a:r>
          </a:p>
          <a:p>
            <a:r>
              <a:rPr lang="hu-HU" dirty="0" smtClean="0"/>
              <a:t>Milyen felbontással?</a:t>
            </a:r>
          </a:p>
          <a:p>
            <a:r>
              <a:rPr lang="hu-HU" dirty="0" smtClean="0"/>
              <a:t>Mi a diagnosztikai logika?</a:t>
            </a:r>
          </a:p>
          <a:p>
            <a:endParaRPr lang="hu-HU" dirty="0" smtClean="0"/>
          </a:p>
          <a:p>
            <a:r>
              <a:rPr lang="hu-HU" dirty="0" smtClean="0"/>
              <a:t>Mi a cél?</a:t>
            </a:r>
          </a:p>
          <a:p>
            <a:pPr lvl="1"/>
            <a:r>
              <a:rPr lang="hu-HU" dirty="0" smtClean="0"/>
              <a:t>Post-mortem analízis?</a:t>
            </a:r>
          </a:p>
          <a:p>
            <a:pPr lvl="1"/>
            <a:r>
              <a:rPr lang="hu-HU" dirty="0" smtClean="0"/>
              <a:t>Hibaok-megelőzés?</a:t>
            </a:r>
          </a:p>
          <a:p>
            <a:pPr lvl="1"/>
            <a:r>
              <a:rPr lang="hu-HU" dirty="0" smtClean="0"/>
              <a:t>Detektálás adott időablakon belül?</a:t>
            </a:r>
          </a:p>
          <a:p>
            <a:pPr lvl="1"/>
            <a:r>
              <a:rPr lang="hu-HU" dirty="0" smtClean="0"/>
              <a:t>Proaktív javítás?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444208" y="4005064"/>
            <a:ext cx="2448272" cy="1261986"/>
            <a:chOff x="6444208" y="4005064"/>
            <a:chExt cx="2448272" cy="1261986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6444208" y="4005064"/>
              <a:ext cx="2448272" cy="1261986"/>
            </a:xfrm>
            <a:prstGeom prst="wedgeRoundRectCallout">
              <a:avLst>
                <a:gd name="adj1" fmla="val -79939"/>
                <a:gd name="adj2" fmla="val 25052"/>
                <a:gd name="adj3" fmla="val 16667"/>
              </a:avLst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Inkább futásidejű, mint historikus</a:t>
              </a:r>
            </a:p>
          </p:txBody>
        </p:sp>
        <p:sp>
          <p:nvSpPr>
            <p:cNvPr id="5" name="Rounded Rectangular Callout 4"/>
            <p:cNvSpPr/>
            <p:nvPr/>
          </p:nvSpPr>
          <p:spPr>
            <a:xfrm>
              <a:off x="6444208" y="4005064"/>
              <a:ext cx="2448272" cy="1261986"/>
            </a:xfrm>
            <a:prstGeom prst="wedgeRoundRectCallout">
              <a:avLst>
                <a:gd name="adj1" fmla="val -85622"/>
                <a:gd name="adj2" fmla="val 75457"/>
                <a:gd name="adj3" fmla="val 16667"/>
              </a:avLst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Inkább futásidejű, mint historikus</a:t>
              </a:r>
            </a:p>
          </p:txBody>
        </p:sp>
      </p:grpSp>
      <p:sp>
        <p:nvSpPr>
          <p:cNvPr id="7" name="Rounded Rectangular Callout 6"/>
          <p:cNvSpPr/>
          <p:nvPr/>
        </p:nvSpPr>
        <p:spPr>
          <a:xfrm>
            <a:off x="4860032" y="800708"/>
            <a:ext cx="3960440" cy="1260140"/>
          </a:xfrm>
          <a:prstGeom prst="wedgeRoundRectCallout">
            <a:avLst>
              <a:gd name="adj1" fmla="val -65966"/>
              <a:gd name="adj2" fmla="val -2048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Vizuális analízis + 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dimenzióredukció / </a:t>
            </a:r>
            <a:r>
              <a:rPr lang="hu-HU" sz="2400" dirty="0" smtClean="0">
                <a:solidFill>
                  <a:schemeClr val="bg1"/>
                </a:solidFill>
              </a:rPr>
              <a:t>változószelekció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60032" y="2276872"/>
            <a:ext cx="3960440" cy="864096"/>
          </a:xfrm>
          <a:prstGeom prst="wedgeRoundRectCallout">
            <a:avLst>
              <a:gd name="adj1" fmla="val -66719"/>
              <a:gd name="adj2" fmla="val -10282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Méréstechnika és méréselmélet</a:t>
            </a:r>
          </a:p>
        </p:txBody>
      </p:sp>
    </p:spTree>
    <p:extLst>
      <p:ext uri="{BB962C8B-B14F-4D97-AF65-F5344CB8AC3E}">
        <p14:creationId xmlns:p14="http://schemas.microsoft.com/office/powerpoint/2010/main" val="182537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Káosz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0" name="Szövegdoboz 99"/>
          <p:cNvSpPr txBox="1"/>
          <p:nvPr/>
        </p:nvSpPr>
        <p:spPr>
          <a:xfrm>
            <a:off x="6000760" y="278605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5214942" y="4643446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8643966" y="235743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3" name="Szövegdoboz 102"/>
          <p:cNvSpPr txBox="1"/>
          <p:nvPr/>
        </p:nvSpPr>
        <p:spPr>
          <a:xfrm>
            <a:off x="3714744" y="2857496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Na vajon mi nem működik?</a:t>
            </a:r>
          </a:p>
        </p:txBody>
      </p:sp>
      <p:sp>
        <p:nvSpPr>
          <p:cNvPr id="105" name="Szövegdoboz 104"/>
          <p:cNvSpPr txBox="1"/>
          <p:nvPr/>
        </p:nvSpPr>
        <p:spPr>
          <a:xfrm>
            <a:off x="7286644" y="100010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05" grpId="0"/>
      <p:bldP spid="10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ekerekített téglalap feliratnak 110"/>
          <p:cNvSpPr/>
          <p:nvPr/>
        </p:nvSpPr>
        <p:spPr>
          <a:xfrm>
            <a:off x="285720" y="5143512"/>
            <a:ext cx="2286016" cy="1214446"/>
          </a:xfrm>
          <a:prstGeom prst="wedgeRoundRectCallout">
            <a:avLst>
              <a:gd name="adj1" fmla="val 14824"/>
              <a:gd name="adj2" fmla="val -30440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Húú</a:t>
            </a:r>
            <a:r>
              <a:rPr lang="hu-HU" sz="2400" dirty="0" smtClean="0">
                <a:solidFill>
                  <a:schemeClr val="bg1"/>
                </a:solidFill>
              </a:rPr>
              <a:t>, hát itt sok mindennel baj van…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Káosz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1" name="Szövegdoboz 100"/>
          <p:cNvSpPr txBox="1"/>
          <p:nvPr/>
        </p:nvSpPr>
        <p:spPr>
          <a:xfrm>
            <a:off x="5214942" y="4643446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3714744" y="285749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Na vajon mi nem működik?</a:t>
            </a:r>
          </a:p>
        </p:txBody>
      </p:sp>
      <p:sp>
        <p:nvSpPr>
          <p:cNvPr id="93" name="Szövegdoboz 92"/>
          <p:cNvSpPr txBox="1"/>
          <p:nvPr/>
        </p:nvSpPr>
        <p:spPr>
          <a:xfrm>
            <a:off x="5214942" y="5143512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4" name="Szövegdoboz 93"/>
          <p:cNvSpPr txBox="1"/>
          <p:nvPr/>
        </p:nvSpPr>
        <p:spPr>
          <a:xfrm>
            <a:off x="5214942" y="5572140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5" name="Szövegdoboz 94"/>
          <p:cNvSpPr txBox="1"/>
          <p:nvPr/>
        </p:nvSpPr>
        <p:spPr>
          <a:xfrm>
            <a:off x="3714744" y="328612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6" name="Szövegdoboz 95"/>
          <p:cNvSpPr txBox="1"/>
          <p:nvPr/>
        </p:nvSpPr>
        <p:spPr>
          <a:xfrm>
            <a:off x="3714744" y="371475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8698044" y="2928934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6143636" y="264318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8" name="Szövegdoboz 107"/>
          <p:cNvSpPr txBox="1"/>
          <p:nvPr/>
        </p:nvSpPr>
        <p:spPr>
          <a:xfrm>
            <a:off x="7286644" y="928670"/>
            <a:ext cx="369012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4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!</a:t>
            </a:r>
            <a:endParaRPr lang="hu-HU" sz="4400" b="1" dirty="0">
              <a:solidFill>
                <a:srgbClr val="92D050"/>
              </a:solidFill>
            </a:endParaRPr>
          </a:p>
        </p:txBody>
      </p:sp>
      <p:sp>
        <p:nvSpPr>
          <p:cNvPr id="109" name="Szövegdoboz 108"/>
          <p:cNvSpPr txBox="1"/>
          <p:nvPr/>
        </p:nvSpPr>
        <p:spPr>
          <a:xfrm>
            <a:off x="7286644" y="150017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0" name="Szövegdoboz 109"/>
          <p:cNvSpPr txBox="1"/>
          <p:nvPr/>
        </p:nvSpPr>
        <p:spPr>
          <a:xfrm>
            <a:off x="7429520" y="185736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2" name="Lekerekített téglalap feliratnak 111"/>
          <p:cNvSpPr/>
          <p:nvPr/>
        </p:nvSpPr>
        <p:spPr>
          <a:xfrm>
            <a:off x="4357686" y="3000372"/>
            <a:ext cx="2571768" cy="1857388"/>
          </a:xfrm>
          <a:prstGeom prst="wedgeRoundRectCallout">
            <a:avLst>
              <a:gd name="adj1" fmla="val 92256"/>
              <a:gd name="adj2" fmla="val -8359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Kézbentartott</a:t>
            </a:r>
            <a:r>
              <a:rPr lang="hu-HU" sz="2400" dirty="0" smtClean="0">
                <a:solidFill>
                  <a:schemeClr val="bg1"/>
                </a:solidFill>
              </a:rPr>
              <a:t> rendszer… mi?!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Hogy nem vetted idáig észre?</a:t>
            </a:r>
          </a:p>
        </p:txBody>
      </p:sp>
      <p:pic>
        <p:nvPicPr>
          <p:cNvPr id="113" name="Picture 2" descr="C:\Documents and Settings\xmi\Local Settings\Temporary Internet Files\Content.IE5\GXIBCHI7\MCj03385000000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099" y="1428736"/>
            <a:ext cx="1472839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01" grpId="0"/>
      <p:bldP spid="103" grpId="0"/>
      <p:bldP spid="93" grpId="0"/>
      <p:bldP spid="94" grpId="0"/>
      <p:bldP spid="95" grpId="0"/>
      <p:bldP spid="96" grpId="0"/>
      <p:bldP spid="98" grpId="0"/>
      <p:bldP spid="99" grpId="0"/>
      <p:bldP spid="108" grpId="0"/>
      <p:bldP spid="109" grpId="0"/>
      <p:bldP spid="110" grpId="0"/>
      <p:bldP spid="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ekerekített téglalap feliratnak 110"/>
          <p:cNvSpPr/>
          <p:nvPr/>
        </p:nvSpPr>
        <p:spPr>
          <a:xfrm>
            <a:off x="285720" y="5143512"/>
            <a:ext cx="2286016" cy="729363"/>
          </a:xfrm>
          <a:prstGeom prst="wedgeRoundRectCallout">
            <a:avLst>
              <a:gd name="adj1" fmla="val 14824"/>
              <a:gd name="adj2" fmla="val -30440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Káosz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3" name="Szövegdoboz 102"/>
          <p:cNvSpPr txBox="1"/>
          <p:nvPr/>
        </p:nvSpPr>
        <p:spPr>
          <a:xfrm>
            <a:off x="3714744" y="285749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Huh, sikerült helyrerakni…</a:t>
            </a:r>
          </a:p>
        </p:txBody>
      </p:sp>
      <p:sp>
        <p:nvSpPr>
          <p:cNvPr id="95" name="Szövegdoboz 94"/>
          <p:cNvSpPr txBox="1"/>
          <p:nvPr/>
        </p:nvSpPr>
        <p:spPr>
          <a:xfrm>
            <a:off x="3714744" y="328612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6" name="Szövegdoboz 95"/>
          <p:cNvSpPr txBox="1"/>
          <p:nvPr/>
        </p:nvSpPr>
        <p:spPr>
          <a:xfrm>
            <a:off x="3714744" y="371475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6143636" y="264318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9" name="Szövegdoboz 108"/>
          <p:cNvSpPr txBox="1"/>
          <p:nvPr/>
        </p:nvSpPr>
        <p:spPr>
          <a:xfrm>
            <a:off x="7286644" y="150017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0" name="Szövegdoboz 109"/>
          <p:cNvSpPr txBox="1"/>
          <p:nvPr/>
        </p:nvSpPr>
        <p:spPr>
          <a:xfrm>
            <a:off x="7429520" y="185736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2" name="Lekerekített téglalap feliratnak 111"/>
          <p:cNvSpPr/>
          <p:nvPr/>
        </p:nvSpPr>
        <p:spPr>
          <a:xfrm>
            <a:off x="4357686" y="3357562"/>
            <a:ext cx="2571768" cy="714380"/>
          </a:xfrm>
          <a:prstGeom prst="wedgeRoundRectCallout">
            <a:avLst>
              <a:gd name="adj1" fmla="val 92256"/>
              <a:gd name="adj2" fmla="val -18599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Túl lassú az email!</a:t>
            </a:r>
          </a:p>
        </p:txBody>
      </p:sp>
      <p:sp>
        <p:nvSpPr>
          <p:cNvPr id="102" name="Szövegdoboz 101"/>
          <p:cNvSpPr txBox="1"/>
          <p:nvPr/>
        </p:nvSpPr>
        <p:spPr>
          <a:xfrm>
            <a:off x="7286644" y="107154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5" name="Szövegdoboz 104"/>
          <p:cNvSpPr txBox="1"/>
          <p:nvPr/>
        </p:nvSpPr>
        <p:spPr>
          <a:xfrm>
            <a:off x="5286380" y="471488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6" name="Szövegdoboz 105"/>
          <p:cNvSpPr txBox="1"/>
          <p:nvPr/>
        </p:nvSpPr>
        <p:spPr>
          <a:xfrm>
            <a:off x="5286380" y="514351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7" name="Szövegdoboz 106"/>
          <p:cNvSpPr txBox="1"/>
          <p:nvPr/>
        </p:nvSpPr>
        <p:spPr>
          <a:xfrm>
            <a:off x="5286380" y="5572140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4" name="Szövegdoboz 113"/>
          <p:cNvSpPr txBox="1"/>
          <p:nvPr/>
        </p:nvSpPr>
        <p:spPr>
          <a:xfrm>
            <a:off x="8501090" y="300037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04" grpId="0" animBg="1"/>
      <p:bldP spid="1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Rendszermonitorozás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rendszer túl bonyolult</a:t>
            </a:r>
          </a:p>
          <a:p>
            <a:pPr lvl="1"/>
            <a:r>
              <a:rPr lang="hu-HU" dirty="0" smtClean="0"/>
              <a:t>Ember nem látja át a teljes működését</a:t>
            </a:r>
          </a:p>
          <a:p>
            <a:pPr lvl="1"/>
            <a:r>
              <a:rPr lang="hu-HU" dirty="0" smtClean="0"/>
              <a:t>Valami mindig történik benne…</a:t>
            </a:r>
          </a:p>
          <a:p>
            <a:pPr lvl="1"/>
            <a:r>
              <a:rPr lang="hu-HU" dirty="0" smtClean="0"/>
              <a:t>Csak akkor értesülünk róla, ha a felhasználók nyaggatnak, hogy valami nem megy </a:t>
            </a:r>
          </a:p>
          <a:p>
            <a:pPr lvl="2"/>
            <a:r>
              <a:rPr lang="hu-HU" dirty="0" smtClean="0"/>
              <a:t>($$$!)</a:t>
            </a:r>
          </a:p>
          <a:p>
            <a:pPr lvl="1"/>
            <a:r>
              <a:rPr lang="hu-HU" dirty="0" smtClean="0"/>
              <a:t>Csak akkor vesszük észre, hogy baj van, ha már tényleg nagy baj van (jó lett volna előbb preventív jelleggel)</a:t>
            </a:r>
          </a:p>
          <a:p>
            <a:pPr lvl="1"/>
            <a:r>
              <a:rPr lang="hu-HU" dirty="0" smtClean="0"/>
              <a:t>A rendszer teljesítményéről, kihasználtságáról nincs elképzelésünk</a:t>
            </a:r>
          </a:p>
          <a:p>
            <a:pPr lvl="2"/>
            <a:r>
              <a:rPr lang="hu-HU" dirty="0" smtClean="0"/>
              <a:t>Pedig ilyen adatok nélkül nehéz tervezni…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3524</TotalTime>
  <Words>2383</Words>
  <Application>Microsoft Office PowerPoint</Application>
  <PresentationFormat>Diavetítés a képernyőre (4:3 oldalarány)</PresentationFormat>
  <Paragraphs>959</Paragraphs>
  <Slides>54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54</vt:i4>
      </vt:variant>
    </vt:vector>
  </HeadingPairs>
  <TitlesOfParts>
    <vt:vector size="55" baseType="lpstr">
      <vt:lpstr>bme_ftsrg_hun_micskei_v7</vt:lpstr>
      <vt:lpstr>Rendszermonitorozás</vt:lpstr>
      <vt:lpstr>PowerPoint bemutató</vt:lpstr>
      <vt:lpstr>„Kézbentartott” rendszer</vt:lpstr>
      <vt:lpstr>„Kézbentartott” rendszer</vt:lpstr>
      <vt:lpstr>Káosz</vt:lpstr>
      <vt:lpstr>Káosz</vt:lpstr>
      <vt:lpstr>Káosz</vt:lpstr>
      <vt:lpstr>Káosz</vt:lpstr>
      <vt:lpstr>Rendszermonitorozás</vt:lpstr>
      <vt:lpstr>Rendszermonitorozás: állapotkép fenntartása</vt:lpstr>
      <vt:lpstr>Adatgyűjtés megvalósítása</vt:lpstr>
      <vt:lpstr>Adatgyűjtés megvalósítása hardverben</vt:lpstr>
      <vt:lpstr>Adatgyűjtés megvalósítása szoftverben I.</vt:lpstr>
      <vt:lpstr>Adatgyűjtés megvalósítása szoftverben I.</vt:lpstr>
      <vt:lpstr>Adatgyűjtés megvalósítása szoftverben II.</vt:lpstr>
      <vt:lpstr>Hozzáférés belső adatszerkezethez</vt:lpstr>
      <vt:lpstr>Forráskód instrumentáció</vt:lpstr>
      <vt:lpstr>Ágens lekérdezési interfész</vt:lpstr>
      <vt:lpstr>Jellegzetes alapfunkciók</vt:lpstr>
      <vt:lpstr>Ágens lekérdezési interfész</vt:lpstr>
      <vt:lpstr>Szabványos protokollok</vt:lpstr>
      <vt:lpstr>„Ágens alapú” és „ágens nélküli” technológiák</vt:lpstr>
      <vt:lpstr>Szondázás</vt:lpstr>
      <vt:lpstr>Szondázás példa</vt:lpstr>
      <vt:lpstr>Rendszermonitorozás részei</vt:lpstr>
      <vt:lpstr>Monitorozó rendszer példa: Nagios</vt:lpstr>
      <vt:lpstr>Nagios: tactical overview</vt:lpstr>
      <vt:lpstr>Nagios: tactical overview</vt:lpstr>
      <vt:lpstr>Nagios: service detail</vt:lpstr>
      <vt:lpstr>Adatgyűjtéstől a diagnosztikáig: szondázás</vt:lpstr>
      <vt:lpstr>Diagnosztika</vt:lpstr>
      <vt:lpstr>Diagnosztika</vt:lpstr>
      <vt:lpstr>Függőségek</vt:lpstr>
      <vt:lpstr>(Kiterjesztett) függőségi mátrix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Problémák</vt:lpstr>
      <vt:lpstr>Detektálás/lokalizálás</vt:lpstr>
      <vt:lpstr>Detektálás/lokalizálás</vt:lpstr>
      <vt:lpstr>Detektálás/lokalizálás</vt:lpstr>
      <vt:lpstr>Detektálás/lokalizálás</vt:lpstr>
      <vt:lpstr>Historikus adatok gyűjtése</vt:lpstr>
      <vt:lpstr>Historikus adatgyűjtés</vt:lpstr>
      <vt:lpstr>Historikus adatgyűjtés</vt:lpstr>
      <vt:lpstr>Historikus adatgyűjtés</vt:lpstr>
      <vt:lpstr>BigBlueButton</vt:lpstr>
      <vt:lpstr>Rövid tranziens – hosszú kicsengés</vt:lpstr>
      <vt:lpstr>Erőforrásmetrikákkal korreláció</vt:lpstr>
      <vt:lpstr>Metrikák</vt:lpstr>
      <vt:lpstr>Megfigyeléstől a menedzselésig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Rendszermonitorozás</dc:title>
  <dc:subject>Intelligens rendszerfelügyelet (VIMIA370)</dc:subject>
  <dc:creator>Tóth Dániel, Kocsis Imre</dc:creator>
  <cp:keywords>monitorozás, adatgyűjtés, teljesítmény</cp:keywords>
  <cp:lastModifiedBy>Micskei Zoltán</cp:lastModifiedBy>
  <cp:revision>195</cp:revision>
  <dcterms:created xsi:type="dcterms:W3CDTF">2009-01-28T13:20:49Z</dcterms:created>
  <dcterms:modified xsi:type="dcterms:W3CDTF">2012-04-17T06:19:00Z</dcterms:modified>
</cp:coreProperties>
</file>