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72" r:id="rId3"/>
    <p:sldId id="273" r:id="rId4"/>
    <p:sldId id="274" r:id="rId5"/>
    <p:sldId id="265" r:id="rId6"/>
    <p:sldId id="267" r:id="rId7"/>
    <p:sldId id="266" r:id="rId8"/>
    <p:sldId id="268" r:id="rId9"/>
    <p:sldId id="269" r:id="rId10"/>
    <p:sldId id="270" r:id="rId11"/>
    <p:sldId id="328" r:id="rId12"/>
    <p:sldId id="330" r:id="rId13"/>
    <p:sldId id="329" r:id="rId14"/>
    <p:sldId id="292" r:id="rId15"/>
    <p:sldId id="293" r:id="rId16"/>
    <p:sldId id="331" r:id="rId17"/>
    <p:sldId id="296" r:id="rId18"/>
    <p:sldId id="298" r:id="rId19"/>
    <p:sldId id="300" r:id="rId20"/>
    <p:sldId id="301" r:id="rId21"/>
    <p:sldId id="302" r:id="rId22"/>
    <p:sldId id="303" r:id="rId23"/>
    <p:sldId id="344" r:id="rId24"/>
    <p:sldId id="304" r:id="rId25"/>
    <p:sldId id="305" r:id="rId26"/>
    <p:sldId id="345" r:id="rId27"/>
    <p:sldId id="306" r:id="rId28"/>
    <p:sldId id="310" r:id="rId29"/>
    <p:sldId id="280" r:id="rId30"/>
    <p:sldId id="332" r:id="rId31"/>
    <p:sldId id="281" r:id="rId32"/>
    <p:sldId id="282" r:id="rId33"/>
    <p:sldId id="284" r:id="rId34"/>
    <p:sldId id="333" r:id="rId35"/>
    <p:sldId id="286" r:id="rId36"/>
    <p:sldId id="341" r:id="rId37"/>
    <p:sldId id="346" r:id="rId38"/>
    <p:sldId id="285" r:id="rId39"/>
    <p:sldId id="287" r:id="rId40"/>
    <p:sldId id="312" r:id="rId41"/>
    <p:sldId id="325" r:id="rId42"/>
    <p:sldId id="326" r:id="rId43"/>
    <p:sldId id="327" r:id="rId44"/>
  </p:sldIdLst>
  <p:sldSz cx="9144000" cy="6858000" type="screen4x3"/>
  <p:notesSz cx="6797675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92" autoAdjust="0"/>
  </p:normalViewPr>
  <p:slideViewPr>
    <p:cSldViewPr>
      <p:cViewPr>
        <p:scale>
          <a:sx n="99" d="100"/>
          <a:sy n="99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D63479-086B-4BB2-AA8B-505C2F1DBA0C}" type="doc">
      <dgm:prSet loTypeId="urn:microsoft.com/office/officeart/2005/8/layout/hList3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hu-HU"/>
        </a:p>
      </dgm:t>
    </dgm:pt>
    <dgm:pt modelId="{AB1930F8-9232-423D-9E5A-97945222C181}">
      <dgm:prSet phldrT="[Szöveg]"/>
      <dgm:spPr/>
      <dgm:t>
        <a:bodyPr/>
        <a:lstStyle/>
        <a:p>
          <a:r>
            <a:rPr lang="hu-HU" b="1" dirty="0" smtClean="0"/>
            <a:t>Események</a:t>
          </a:r>
          <a:endParaRPr lang="hu-HU" b="1" dirty="0"/>
        </a:p>
      </dgm:t>
    </dgm:pt>
    <dgm:pt modelId="{6511AA83-E2D1-4D5A-A442-5CCD68505F99}" type="parTrans" cxnId="{451D2C86-E7EB-4CB6-AAC3-3311FC035AC4}">
      <dgm:prSet/>
      <dgm:spPr/>
      <dgm:t>
        <a:bodyPr/>
        <a:lstStyle/>
        <a:p>
          <a:endParaRPr lang="hu-HU" b="1"/>
        </a:p>
      </dgm:t>
    </dgm:pt>
    <dgm:pt modelId="{212D33ED-33B8-4280-A4CD-A000031892C8}" type="sibTrans" cxnId="{451D2C86-E7EB-4CB6-AAC3-3311FC035AC4}">
      <dgm:prSet/>
      <dgm:spPr/>
      <dgm:t>
        <a:bodyPr/>
        <a:lstStyle/>
        <a:p>
          <a:endParaRPr lang="hu-HU" b="1"/>
        </a:p>
      </dgm:t>
    </dgm:pt>
    <dgm:pt modelId="{212C6C61-33AD-4C22-BCA7-7E71C0323A13}">
      <dgm:prSet phldrT="[Szöveg]"/>
      <dgm:spPr/>
      <dgm:t>
        <a:bodyPr/>
        <a:lstStyle/>
        <a:p>
          <a:r>
            <a:rPr lang="hu-HU" b="1" dirty="0" smtClean="0"/>
            <a:t>Normál működés</a:t>
          </a:r>
          <a:endParaRPr lang="hu-HU" b="1" dirty="0"/>
        </a:p>
      </dgm:t>
    </dgm:pt>
    <dgm:pt modelId="{291D2252-2126-482F-BE67-A1BBCB90CB70}" type="parTrans" cxnId="{247632FB-90A3-4F5B-9260-79C4BF3BE343}">
      <dgm:prSet/>
      <dgm:spPr/>
      <dgm:t>
        <a:bodyPr/>
        <a:lstStyle/>
        <a:p>
          <a:endParaRPr lang="hu-HU" b="1"/>
        </a:p>
      </dgm:t>
    </dgm:pt>
    <dgm:pt modelId="{442C484E-3633-4D33-9321-79BC8D8383BC}" type="sibTrans" cxnId="{247632FB-90A3-4F5B-9260-79C4BF3BE343}">
      <dgm:prSet/>
      <dgm:spPr/>
      <dgm:t>
        <a:bodyPr/>
        <a:lstStyle/>
        <a:p>
          <a:endParaRPr lang="hu-HU" b="1"/>
        </a:p>
      </dgm:t>
    </dgm:pt>
    <dgm:pt modelId="{551609F1-E4FF-4145-BCD1-033C38E4D3B5}">
      <dgm:prSet phldrT="[Szöveg]"/>
      <dgm:spPr/>
      <dgm:t>
        <a:bodyPr/>
        <a:lstStyle/>
        <a:p>
          <a:r>
            <a:rPr lang="hu-HU" b="1" dirty="0" smtClean="0"/>
            <a:t>Szolgáltatás-biztonság</a:t>
          </a:r>
          <a:endParaRPr lang="hu-HU" b="1" dirty="0"/>
        </a:p>
      </dgm:t>
    </dgm:pt>
    <dgm:pt modelId="{5381B23A-AE57-454B-825B-4795A3DD043E}" type="parTrans" cxnId="{46B854CB-0F20-410E-A84B-169EE228B374}">
      <dgm:prSet/>
      <dgm:spPr/>
      <dgm:t>
        <a:bodyPr/>
        <a:lstStyle/>
        <a:p>
          <a:endParaRPr lang="hu-HU" b="1"/>
        </a:p>
      </dgm:t>
    </dgm:pt>
    <dgm:pt modelId="{CDA758A6-D8E7-475D-84C8-B0C65C2CDC97}" type="sibTrans" cxnId="{46B854CB-0F20-410E-A84B-169EE228B374}">
      <dgm:prSet/>
      <dgm:spPr/>
      <dgm:t>
        <a:bodyPr/>
        <a:lstStyle/>
        <a:p>
          <a:endParaRPr lang="hu-HU" b="1"/>
        </a:p>
      </dgm:t>
    </dgm:pt>
    <dgm:pt modelId="{B2F75AF1-302C-48A2-BF22-FAADA6E6E4ED}">
      <dgm:prSet phldrT="[Szöveg]"/>
      <dgm:spPr/>
      <dgm:t>
        <a:bodyPr/>
        <a:lstStyle/>
        <a:p>
          <a:r>
            <a:rPr lang="hu-HU" b="1" dirty="0" smtClean="0"/>
            <a:t>Teljesítmény</a:t>
          </a:r>
          <a:endParaRPr lang="hu-HU" b="1" dirty="0"/>
        </a:p>
      </dgm:t>
    </dgm:pt>
    <dgm:pt modelId="{90CA8E62-FB6A-4077-B634-25C32547720A}" type="parTrans" cxnId="{A879EB55-458F-42D6-854D-FEC4102FB71C}">
      <dgm:prSet/>
      <dgm:spPr/>
      <dgm:t>
        <a:bodyPr/>
        <a:lstStyle/>
        <a:p>
          <a:endParaRPr lang="hu-HU" b="1"/>
        </a:p>
      </dgm:t>
    </dgm:pt>
    <dgm:pt modelId="{9BB775F0-5C3F-43E6-885C-665AD730A576}" type="sibTrans" cxnId="{A879EB55-458F-42D6-854D-FEC4102FB71C}">
      <dgm:prSet/>
      <dgm:spPr/>
      <dgm:t>
        <a:bodyPr/>
        <a:lstStyle/>
        <a:p>
          <a:endParaRPr lang="hu-HU" b="1"/>
        </a:p>
      </dgm:t>
    </dgm:pt>
    <dgm:pt modelId="{E7DBF150-0C24-4CDC-9BB8-0A9CF94382D9}">
      <dgm:prSet/>
      <dgm:spPr/>
      <dgm:t>
        <a:bodyPr/>
        <a:lstStyle/>
        <a:p>
          <a:r>
            <a:rPr lang="hu-HU" b="1" dirty="0" smtClean="0"/>
            <a:t>Adat-biztonság</a:t>
          </a:r>
          <a:endParaRPr lang="hu-HU" b="1" dirty="0"/>
        </a:p>
      </dgm:t>
    </dgm:pt>
    <dgm:pt modelId="{BE85E53E-AEB2-4CD7-9202-E61450A7B851}" type="parTrans" cxnId="{0F5F1C25-98BA-431F-AADB-E17564FCDE42}">
      <dgm:prSet/>
      <dgm:spPr/>
      <dgm:t>
        <a:bodyPr/>
        <a:lstStyle/>
        <a:p>
          <a:endParaRPr lang="hu-HU" b="1"/>
        </a:p>
      </dgm:t>
    </dgm:pt>
    <dgm:pt modelId="{0AF5D91D-CFB4-42D0-AFF4-C5A779F12A6C}" type="sibTrans" cxnId="{0F5F1C25-98BA-431F-AADB-E17564FCDE42}">
      <dgm:prSet/>
      <dgm:spPr/>
      <dgm:t>
        <a:bodyPr/>
        <a:lstStyle/>
        <a:p>
          <a:endParaRPr lang="hu-HU" b="1"/>
        </a:p>
      </dgm:t>
    </dgm:pt>
    <dgm:pt modelId="{1303F5D5-53F0-4849-BBB6-FDFF183277F4}">
      <dgm:prSet/>
      <dgm:spPr/>
      <dgm:t>
        <a:bodyPr/>
        <a:lstStyle/>
        <a:p>
          <a:r>
            <a:rPr lang="hu-HU" b="1" dirty="0" err="1" smtClean="0"/>
            <a:t>SLA-k</a:t>
          </a:r>
          <a:endParaRPr lang="hu-HU" b="1" dirty="0"/>
        </a:p>
      </dgm:t>
    </dgm:pt>
    <dgm:pt modelId="{E5C11D75-5C05-4EF9-BB35-538FC648FB58}" type="parTrans" cxnId="{DF562D6F-54A6-4D6E-8FE0-A29755022FF4}">
      <dgm:prSet/>
      <dgm:spPr/>
      <dgm:t>
        <a:bodyPr/>
        <a:lstStyle/>
        <a:p>
          <a:endParaRPr lang="hu-HU" b="1"/>
        </a:p>
      </dgm:t>
    </dgm:pt>
    <dgm:pt modelId="{185E25AA-E19D-471C-8ABB-7EA8C8BF5405}" type="sibTrans" cxnId="{DF562D6F-54A6-4D6E-8FE0-A29755022FF4}">
      <dgm:prSet/>
      <dgm:spPr/>
      <dgm:t>
        <a:bodyPr/>
        <a:lstStyle/>
        <a:p>
          <a:endParaRPr lang="hu-HU" b="1"/>
        </a:p>
      </dgm:t>
    </dgm:pt>
    <dgm:pt modelId="{711790FA-A1A8-49F4-86B8-C18EF0C2CF81}">
      <dgm:prSet/>
      <dgm:spPr/>
      <dgm:t>
        <a:bodyPr/>
        <a:lstStyle/>
        <a:p>
          <a:r>
            <a:rPr lang="hu-HU" b="1" dirty="0" smtClean="0"/>
            <a:t>…</a:t>
          </a:r>
        </a:p>
      </dgm:t>
    </dgm:pt>
    <dgm:pt modelId="{6D20623D-B254-46CA-850D-9D7CD3F862AA}" type="parTrans" cxnId="{F4B5B492-145A-40D7-941C-3564D4E97F77}">
      <dgm:prSet/>
      <dgm:spPr/>
      <dgm:t>
        <a:bodyPr/>
        <a:lstStyle/>
        <a:p>
          <a:endParaRPr lang="hu-HU" b="1"/>
        </a:p>
      </dgm:t>
    </dgm:pt>
    <dgm:pt modelId="{1EB72C93-E404-4BD7-84AA-DC305C3847FD}" type="sibTrans" cxnId="{F4B5B492-145A-40D7-941C-3564D4E97F77}">
      <dgm:prSet/>
      <dgm:spPr/>
      <dgm:t>
        <a:bodyPr/>
        <a:lstStyle/>
        <a:p>
          <a:endParaRPr lang="hu-HU" b="1"/>
        </a:p>
      </dgm:t>
    </dgm:pt>
    <dgm:pt modelId="{320EC3D6-EC0A-40A5-B615-132ECE642670}" type="pres">
      <dgm:prSet presAssocID="{7FD63479-086B-4BB2-AA8B-505C2F1DBA0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86E09A7-8180-44D0-BCB6-5EDD9A4587E5}" type="pres">
      <dgm:prSet presAssocID="{AB1930F8-9232-423D-9E5A-97945222C181}" presName="roof" presStyleLbl="dkBgShp" presStyleIdx="0" presStyleCnt="2"/>
      <dgm:spPr/>
      <dgm:t>
        <a:bodyPr/>
        <a:lstStyle/>
        <a:p>
          <a:endParaRPr lang="hu-HU"/>
        </a:p>
      </dgm:t>
    </dgm:pt>
    <dgm:pt modelId="{7DB11BB4-D730-41A3-9A6A-45ACF1D9BD11}" type="pres">
      <dgm:prSet presAssocID="{AB1930F8-9232-423D-9E5A-97945222C181}" presName="pillars" presStyleCnt="0"/>
      <dgm:spPr/>
    </dgm:pt>
    <dgm:pt modelId="{08AD3654-7EBB-4240-97A9-2B69241D1C6A}" type="pres">
      <dgm:prSet presAssocID="{AB1930F8-9232-423D-9E5A-97945222C181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A22F307-33EA-44F2-B537-76F578FE6DB5}" type="pres">
      <dgm:prSet presAssocID="{551609F1-E4FF-4145-BCD1-033C38E4D3B5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BD50FD8-0DBE-467A-9131-70D175BB3E59}" type="pres">
      <dgm:prSet presAssocID="{E7DBF150-0C24-4CDC-9BB8-0A9CF94382D9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690BD2F-578C-4615-99EF-845213F2FA4A}" type="pres">
      <dgm:prSet presAssocID="{B2F75AF1-302C-48A2-BF22-FAADA6E6E4ED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A113B8B-3EB0-465F-8B33-565608ED0870}" type="pres">
      <dgm:prSet presAssocID="{1303F5D5-53F0-4849-BBB6-FDFF183277F4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7027EA9-9B25-4D7D-B3AD-85CAD419EFD1}" type="pres">
      <dgm:prSet presAssocID="{711790FA-A1A8-49F4-86B8-C18EF0C2CF81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CB192AC-AA7B-4BB8-8AA5-7964FECF70EB}" type="pres">
      <dgm:prSet presAssocID="{AB1930F8-9232-423D-9E5A-97945222C181}" presName="base" presStyleLbl="dkBgShp" presStyleIdx="1" presStyleCnt="2"/>
      <dgm:spPr/>
    </dgm:pt>
  </dgm:ptLst>
  <dgm:cxnLst>
    <dgm:cxn modelId="{DF562D6F-54A6-4D6E-8FE0-A29755022FF4}" srcId="{AB1930F8-9232-423D-9E5A-97945222C181}" destId="{1303F5D5-53F0-4849-BBB6-FDFF183277F4}" srcOrd="4" destOrd="0" parTransId="{E5C11D75-5C05-4EF9-BB35-538FC648FB58}" sibTransId="{185E25AA-E19D-471C-8ABB-7EA8C8BF5405}"/>
    <dgm:cxn modelId="{A879EB55-458F-42D6-854D-FEC4102FB71C}" srcId="{AB1930F8-9232-423D-9E5A-97945222C181}" destId="{B2F75AF1-302C-48A2-BF22-FAADA6E6E4ED}" srcOrd="3" destOrd="0" parTransId="{90CA8E62-FB6A-4077-B634-25C32547720A}" sibTransId="{9BB775F0-5C3F-43E6-885C-665AD730A576}"/>
    <dgm:cxn modelId="{A0A801E1-DA13-4872-A55C-34E72F6E7639}" type="presOf" srcId="{7FD63479-086B-4BB2-AA8B-505C2F1DBA0C}" destId="{320EC3D6-EC0A-40A5-B615-132ECE642670}" srcOrd="0" destOrd="0" presId="urn:microsoft.com/office/officeart/2005/8/layout/hList3"/>
    <dgm:cxn modelId="{16EEB1B7-8EB4-45FD-B22D-2521CE35C11D}" type="presOf" srcId="{212C6C61-33AD-4C22-BCA7-7E71C0323A13}" destId="{08AD3654-7EBB-4240-97A9-2B69241D1C6A}" srcOrd="0" destOrd="0" presId="urn:microsoft.com/office/officeart/2005/8/layout/hList3"/>
    <dgm:cxn modelId="{433860A6-4AAD-4BC0-9CA9-7D5AD4FB1D0B}" type="presOf" srcId="{E7DBF150-0C24-4CDC-9BB8-0A9CF94382D9}" destId="{1BD50FD8-0DBE-467A-9131-70D175BB3E59}" srcOrd="0" destOrd="0" presId="urn:microsoft.com/office/officeart/2005/8/layout/hList3"/>
    <dgm:cxn modelId="{7481BD70-3EFE-415F-B7BC-25E2A7005A5E}" type="presOf" srcId="{B2F75AF1-302C-48A2-BF22-FAADA6E6E4ED}" destId="{4690BD2F-578C-4615-99EF-845213F2FA4A}" srcOrd="0" destOrd="0" presId="urn:microsoft.com/office/officeart/2005/8/layout/hList3"/>
    <dgm:cxn modelId="{A4CAA7CC-F0C8-4723-B934-FE6D04A1224E}" type="presOf" srcId="{AB1930F8-9232-423D-9E5A-97945222C181}" destId="{186E09A7-8180-44D0-BCB6-5EDD9A4587E5}" srcOrd="0" destOrd="0" presId="urn:microsoft.com/office/officeart/2005/8/layout/hList3"/>
    <dgm:cxn modelId="{F4B5B492-145A-40D7-941C-3564D4E97F77}" srcId="{AB1930F8-9232-423D-9E5A-97945222C181}" destId="{711790FA-A1A8-49F4-86B8-C18EF0C2CF81}" srcOrd="5" destOrd="0" parTransId="{6D20623D-B254-46CA-850D-9D7CD3F862AA}" sibTransId="{1EB72C93-E404-4BD7-84AA-DC305C3847FD}"/>
    <dgm:cxn modelId="{1C45FD2C-0BB1-4775-8EC5-EE121DE05DAF}" type="presOf" srcId="{711790FA-A1A8-49F4-86B8-C18EF0C2CF81}" destId="{E7027EA9-9B25-4D7D-B3AD-85CAD419EFD1}" srcOrd="0" destOrd="0" presId="urn:microsoft.com/office/officeart/2005/8/layout/hList3"/>
    <dgm:cxn modelId="{4E16BCCE-9DF0-4AAA-849E-F70046805E9C}" type="presOf" srcId="{1303F5D5-53F0-4849-BBB6-FDFF183277F4}" destId="{DA113B8B-3EB0-465F-8B33-565608ED0870}" srcOrd="0" destOrd="0" presId="urn:microsoft.com/office/officeart/2005/8/layout/hList3"/>
    <dgm:cxn modelId="{0F5F1C25-98BA-431F-AADB-E17564FCDE42}" srcId="{AB1930F8-9232-423D-9E5A-97945222C181}" destId="{E7DBF150-0C24-4CDC-9BB8-0A9CF94382D9}" srcOrd="2" destOrd="0" parTransId="{BE85E53E-AEB2-4CD7-9202-E61450A7B851}" sibTransId="{0AF5D91D-CFB4-42D0-AFF4-C5A779F12A6C}"/>
    <dgm:cxn modelId="{F0CAFF6C-4A5D-4DD1-895E-39A97ED55E99}" type="presOf" srcId="{551609F1-E4FF-4145-BCD1-033C38E4D3B5}" destId="{AA22F307-33EA-44F2-B537-76F578FE6DB5}" srcOrd="0" destOrd="0" presId="urn:microsoft.com/office/officeart/2005/8/layout/hList3"/>
    <dgm:cxn modelId="{247632FB-90A3-4F5B-9260-79C4BF3BE343}" srcId="{AB1930F8-9232-423D-9E5A-97945222C181}" destId="{212C6C61-33AD-4C22-BCA7-7E71C0323A13}" srcOrd="0" destOrd="0" parTransId="{291D2252-2126-482F-BE67-A1BBCB90CB70}" sibTransId="{442C484E-3633-4D33-9321-79BC8D8383BC}"/>
    <dgm:cxn modelId="{46B854CB-0F20-410E-A84B-169EE228B374}" srcId="{AB1930F8-9232-423D-9E5A-97945222C181}" destId="{551609F1-E4FF-4145-BCD1-033C38E4D3B5}" srcOrd="1" destOrd="0" parTransId="{5381B23A-AE57-454B-825B-4795A3DD043E}" sibTransId="{CDA758A6-D8E7-475D-84C8-B0C65C2CDC97}"/>
    <dgm:cxn modelId="{451D2C86-E7EB-4CB6-AAC3-3311FC035AC4}" srcId="{7FD63479-086B-4BB2-AA8B-505C2F1DBA0C}" destId="{AB1930F8-9232-423D-9E5A-97945222C181}" srcOrd="0" destOrd="0" parTransId="{6511AA83-E2D1-4D5A-A442-5CCD68505F99}" sibTransId="{212D33ED-33B8-4280-A4CD-A000031892C8}"/>
    <dgm:cxn modelId="{4EC022E7-117A-4FE2-9FAD-F66E0EDC8E56}" type="presParOf" srcId="{320EC3D6-EC0A-40A5-B615-132ECE642670}" destId="{186E09A7-8180-44D0-BCB6-5EDD9A4587E5}" srcOrd="0" destOrd="0" presId="urn:microsoft.com/office/officeart/2005/8/layout/hList3"/>
    <dgm:cxn modelId="{45D053E1-DA02-4E3C-82F9-B226A34D9C4D}" type="presParOf" srcId="{320EC3D6-EC0A-40A5-B615-132ECE642670}" destId="{7DB11BB4-D730-41A3-9A6A-45ACF1D9BD11}" srcOrd="1" destOrd="0" presId="urn:microsoft.com/office/officeart/2005/8/layout/hList3"/>
    <dgm:cxn modelId="{F5EAC2B9-EB3D-49B2-AFF9-A63FF9C245D3}" type="presParOf" srcId="{7DB11BB4-D730-41A3-9A6A-45ACF1D9BD11}" destId="{08AD3654-7EBB-4240-97A9-2B69241D1C6A}" srcOrd="0" destOrd="0" presId="urn:microsoft.com/office/officeart/2005/8/layout/hList3"/>
    <dgm:cxn modelId="{2466EDC8-FCB3-4DFE-A72E-885D5661E2C6}" type="presParOf" srcId="{7DB11BB4-D730-41A3-9A6A-45ACF1D9BD11}" destId="{AA22F307-33EA-44F2-B537-76F578FE6DB5}" srcOrd="1" destOrd="0" presId="urn:microsoft.com/office/officeart/2005/8/layout/hList3"/>
    <dgm:cxn modelId="{4F6333F3-59F8-48D1-B010-1BDEFD8FE9F5}" type="presParOf" srcId="{7DB11BB4-D730-41A3-9A6A-45ACF1D9BD11}" destId="{1BD50FD8-0DBE-467A-9131-70D175BB3E59}" srcOrd="2" destOrd="0" presId="urn:microsoft.com/office/officeart/2005/8/layout/hList3"/>
    <dgm:cxn modelId="{C61C5DD0-2964-4017-A3BA-482C1293E6DA}" type="presParOf" srcId="{7DB11BB4-D730-41A3-9A6A-45ACF1D9BD11}" destId="{4690BD2F-578C-4615-99EF-845213F2FA4A}" srcOrd="3" destOrd="0" presId="urn:microsoft.com/office/officeart/2005/8/layout/hList3"/>
    <dgm:cxn modelId="{8ABAD464-5348-4666-B726-A781D9FD8632}" type="presParOf" srcId="{7DB11BB4-D730-41A3-9A6A-45ACF1D9BD11}" destId="{DA113B8B-3EB0-465F-8B33-565608ED0870}" srcOrd="4" destOrd="0" presId="urn:microsoft.com/office/officeart/2005/8/layout/hList3"/>
    <dgm:cxn modelId="{07814F42-B7F5-4F32-AFD9-03084188DBC8}" type="presParOf" srcId="{7DB11BB4-D730-41A3-9A6A-45ACF1D9BD11}" destId="{E7027EA9-9B25-4D7D-B3AD-85CAD419EFD1}" srcOrd="5" destOrd="0" presId="urn:microsoft.com/office/officeart/2005/8/layout/hList3"/>
    <dgm:cxn modelId="{55D6A006-DDB3-41DF-BAA0-597CAD69A2E5}" type="presParOf" srcId="{320EC3D6-EC0A-40A5-B615-132ECE642670}" destId="{6CB192AC-AA7B-4BB8-8AA5-7964FECF70E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E09A7-8180-44D0-BCB6-5EDD9A4587E5}">
      <dsp:nvSpPr>
        <dsp:cNvPr id="0" name=""/>
        <dsp:cNvSpPr/>
      </dsp:nvSpPr>
      <dsp:spPr>
        <a:xfrm>
          <a:off x="0" y="0"/>
          <a:ext cx="8858250" cy="565782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b="1" kern="1200" dirty="0" smtClean="0"/>
            <a:t>Események</a:t>
          </a:r>
          <a:endParaRPr lang="hu-HU" sz="2600" b="1" kern="1200" dirty="0"/>
        </a:p>
      </dsp:txBody>
      <dsp:txXfrm>
        <a:off x="0" y="0"/>
        <a:ext cx="8858250" cy="565782"/>
      </dsp:txXfrm>
    </dsp:sp>
    <dsp:sp modelId="{08AD3654-7EBB-4240-97A9-2B69241D1C6A}">
      <dsp:nvSpPr>
        <dsp:cNvPr id="0" name=""/>
        <dsp:cNvSpPr/>
      </dsp:nvSpPr>
      <dsp:spPr>
        <a:xfrm>
          <a:off x="4325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Normál működés</a:t>
          </a:r>
          <a:endParaRPr lang="hu-HU" sz="1900" b="1" kern="1200" dirty="0"/>
        </a:p>
      </dsp:txBody>
      <dsp:txXfrm>
        <a:off x="4325" y="565782"/>
        <a:ext cx="1474933" cy="1188144"/>
      </dsp:txXfrm>
    </dsp:sp>
    <dsp:sp modelId="{AA22F307-33EA-44F2-B537-76F578FE6DB5}">
      <dsp:nvSpPr>
        <dsp:cNvPr id="0" name=""/>
        <dsp:cNvSpPr/>
      </dsp:nvSpPr>
      <dsp:spPr>
        <a:xfrm>
          <a:off x="1479258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Szolgáltatás-biztonság</a:t>
          </a:r>
          <a:endParaRPr lang="hu-HU" sz="1900" b="1" kern="1200" dirty="0"/>
        </a:p>
      </dsp:txBody>
      <dsp:txXfrm>
        <a:off x="1479258" y="565782"/>
        <a:ext cx="1474933" cy="1188144"/>
      </dsp:txXfrm>
    </dsp:sp>
    <dsp:sp modelId="{1BD50FD8-0DBE-467A-9131-70D175BB3E59}">
      <dsp:nvSpPr>
        <dsp:cNvPr id="0" name=""/>
        <dsp:cNvSpPr/>
      </dsp:nvSpPr>
      <dsp:spPr>
        <a:xfrm>
          <a:off x="2954191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Adat-biztonság</a:t>
          </a:r>
          <a:endParaRPr lang="hu-HU" sz="1900" b="1" kern="1200" dirty="0"/>
        </a:p>
      </dsp:txBody>
      <dsp:txXfrm>
        <a:off x="2954191" y="565782"/>
        <a:ext cx="1474933" cy="1188144"/>
      </dsp:txXfrm>
    </dsp:sp>
    <dsp:sp modelId="{4690BD2F-578C-4615-99EF-845213F2FA4A}">
      <dsp:nvSpPr>
        <dsp:cNvPr id="0" name=""/>
        <dsp:cNvSpPr/>
      </dsp:nvSpPr>
      <dsp:spPr>
        <a:xfrm>
          <a:off x="4429125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Teljesítmény</a:t>
          </a:r>
          <a:endParaRPr lang="hu-HU" sz="1900" b="1" kern="1200" dirty="0"/>
        </a:p>
      </dsp:txBody>
      <dsp:txXfrm>
        <a:off x="4429125" y="565782"/>
        <a:ext cx="1474933" cy="1188144"/>
      </dsp:txXfrm>
    </dsp:sp>
    <dsp:sp modelId="{DA113B8B-3EB0-465F-8B33-565608ED0870}">
      <dsp:nvSpPr>
        <dsp:cNvPr id="0" name=""/>
        <dsp:cNvSpPr/>
      </dsp:nvSpPr>
      <dsp:spPr>
        <a:xfrm>
          <a:off x="5904058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err="1" smtClean="0"/>
            <a:t>SLA-k</a:t>
          </a:r>
          <a:endParaRPr lang="hu-HU" sz="1900" b="1" kern="1200" dirty="0"/>
        </a:p>
      </dsp:txBody>
      <dsp:txXfrm>
        <a:off x="5904058" y="565782"/>
        <a:ext cx="1474933" cy="1188144"/>
      </dsp:txXfrm>
    </dsp:sp>
    <dsp:sp modelId="{E7027EA9-9B25-4D7D-B3AD-85CAD419EFD1}">
      <dsp:nvSpPr>
        <dsp:cNvPr id="0" name=""/>
        <dsp:cNvSpPr/>
      </dsp:nvSpPr>
      <dsp:spPr>
        <a:xfrm>
          <a:off x="7378991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…</a:t>
          </a:r>
        </a:p>
      </dsp:txBody>
      <dsp:txXfrm>
        <a:off x="7378991" y="565782"/>
        <a:ext cx="1474933" cy="1188144"/>
      </dsp:txXfrm>
    </dsp:sp>
    <dsp:sp modelId="{6CB192AC-AA7B-4BB8-8AA5-7964FECF70EB}">
      <dsp:nvSpPr>
        <dsp:cNvPr id="0" name=""/>
        <dsp:cNvSpPr/>
      </dsp:nvSpPr>
      <dsp:spPr>
        <a:xfrm>
          <a:off x="0" y="1753926"/>
          <a:ext cx="8858250" cy="132016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2012.04.17.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7759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m.com/developerworks/library/specification/ws-cbe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ietf.org/rfc/rfc4765.txt" TargetMode="External"/><Relationship Id="rId4" Type="http://schemas.openxmlformats.org/officeDocument/2006/relationships/hyperlink" Target="http://xml.coverpages.org/iodef.html" TargetMode="Externa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vent_Viewer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w3schools.com/XPath/default.asp" TargetMode="Externa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</a:t>
            </a:r>
            <a:r>
              <a:rPr lang="hu-HU" dirty="0" smtClean="0"/>
              <a:t>: 2012.04.17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JMX eseménykezelést</a:t>
            </a:r>
            <a:r>
              <a:rPr lang="hu-HU" baseline="0" dirty="0" smtClean="0"/>
              <a:t> valószínűleg röviden tárgyalni fogjuk a </a:t>
            </a:r>
            <a:r>
              <a:rPr lang="hu-HU" baseline="0" dirty="0" err="1" smtClean="0"/>
              <a:t>JMX-nél</a:t>
            </a:r>
            <a:r>
              <a:rPr lang="hu-HU" baseline="0" dirty="0" smtClean="0"/>
              <a:t>; </a:t>
            </a:r>
            <a:r>
              <a:rPr lang="hu-HU" baseline="0" dirty="0" err="1" smtClean="0"/>
              <a:t>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syslogd</a:t>
            </a:r>
            <a:r>
              <a:rPr lang="hu-HU" baseline="0" dirty="0" smtClean="0"/>
              <a:t> és a Windows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 Log ezen előadás anyaga.</a:t>
            </a:r>
          </a:p>
          <a:p>
            <a:endParaRPr lang="hu-HU" baseline="0" dirty="0" smtClean="0"/>
          </a:p>
          <a:p>
            <a:r>
              <a:rPr lang="hu-HU" baseline="0" dirty="0" smtClean="0"/>
              <a:t>A Microsoft </a:t>
            </a:r>
            <a:r>
              <a:rPr lang="hu-HU" baseline="0" dirty="0" err="1" smtClean="0"/>
              <a:t>Enterprise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Library</a:t>
            </a:r>
            <a:r>
              <a:rPr lang="hu-HU" baseline="0" dirty="0" smtClean="0"/>
              <a:t> („</a:t>
            </a:r>
            <a:r>
              <a:rPr lang="en-US" baseline="0" dirty="0" smtClean="0"/>
              <a:t>a set of tools and programming libraries for the Microsoft .NET Framework</a:t>
            </a:r>
            <a:r>
              <a:rPr lang="hu-HU" baseline="0" dirty="0" smtClean="0"/>
              <a:t>”) „</a:t>
            </a:r>
            <a:r>
              <a:rPr lang="hu-HU" baseline="0" dirty="0" err="1" smtClean="0"/>
              <a:t>Logging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Application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Block</a:t>
            </a:r>
            <a:r>
              <a:rPr lang="hu-HU" baseline="0" dirty="0" smtClean="0"/>
              <a:t>”</a:t>
            </a:r>
            <a:r>
              <a:rPr lang="hu-HU" baseline="0" dirty="0" err="1" smtClean="0"/>
              <a:t>-ja</a:t>
            </a:r>
            <a:r>
              <a:rPr lang="hu-HU" baseline="0" dirty="0" smtClean="0"/>
              <a:t> ad </a:t>
            </a:r>
            <a:r>
              <a:rPr lang="hu-HU" baseline="0" dirty="0" err="1" smtClean="0"/>
              <a:t>loggolást</a:t>
            </a:r>
            <a:r>
              <a:rPr lang="hu-HU" baseline="0" dirty="0" smtClean="0"/>
              <a:t> támogató </a:t>
            </a:r>
            <a:r>
              <a:rPr lang="hu-HU" baseline="0" dirty="0" err="1" smtClean="0"/>
              <a:t>API-t</a:t>
            </a:r>
            <a:r>
              <a:rPr lang="hu-HU" baseline="0" dirty="0" smtClean="0"/>
              <a:t> és mechanizmusokat; ez sokban hasonlít pl. a log4j-re a Java világból. Ezeket külön is fogjuk tárgyalni.</a:t>
            </a:r>
          </a:p>
          <a:p>
            <a:endParaRPr lang="hu-HU" baseline="0" dirty="0" smtClean="0"/>
          </a:p>
          <a:p>
            <a:r>
              <a:rPr lang="hu-HU" baseline="0" dirty="0" smtClean="0"/>
              <a:t>A már megismert protokollok mind támogatják események átvitelét (a saját adatmodelljük kontextusában értelmezve azokat); említést érdemelhet még pl. a „</a:t>
            </a:r>
            <a:r>
              <a:rPr lang="hu-HU" baseline="0" dirty="0" err="1" smtClean="0"/>
              <a:t>Common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Base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” (</a:t>
            </a:r>
            <a:r>
              <a:rPr lang="hu-HU" dirty="0" smtClean="0">
                <a:hlinkClick r:id="rId3"/>
              </a:rPr>
              <a:t>http://www.ibm.com/developerworks/library/specification/ws-cbe/</a:t>
            </a:r>
            <a:r>
              <a:rPr lang="hu-HU" baseline="0" dirty="0" smtClean="0"/>
              <a:t>) leírónyelv és az </a:t>
            </a:r>
            <a:r>
              <a:rPr lang="hu-HU" baseline="0" dirty="0" err="1" smtClean="0"/>
              <a:t>Incident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Object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Description</a:t>
            </a:r>
            <a:r>
              <a:rPr lang="hu-HU" baseline="0" dirty="0" smtClean="0"/>
              <a:t> and Exchange </a:t>
            </a:r>
            <a:r>
              <a:rPr lang="hu-HU" baseline="0" dirty="0" err="1" smtClean="0"/>
              <a:t>Format</a:t>
            </a:r>
            <a:r>
              <a:rPr lang="hu-HU" baseline="0" dirty="0" smtClean="0"/>
              <a:t> (IODEF - </a:t>
            </a:r>
            <a:r>
              <a:rPr lang="hu-HU" dirty="0" smtClean="0">
                <a:hlinkClick r:id="rId4"/>
              </a:rPr>
              <a:t>http://xml.coverpages.org/iodef.html</a:t>
            </a:r>
            <a:r>
              <a:rPr lang="hu-HU" baseline="0" dirty="0" smtClean="0"/>
              <a:t>) /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Intrusion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Detection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Message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Exchange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(IDMEF - </a:t>
            </a:r>
            <a:r>
              <a:rPr lang="hu-HU" dirty="0" smtClean="0">
                <a:hlinkClick r:id="rId5"/>
              </a:rPr>
              <a:t>http://www.ietf.org/rfc/rfc4765.txt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Figyelem:</a:t>
            </a:r>
            <a:r>
              <a:rPr lang="hu-H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listák legjobb esetben is csak reprezentatívak, nem pedig teljesek.</a:t>
            </a:r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adatreprezentáció</a:t>
            </a:r>
            <a:r>
              <a:rPr lang="hu-HU" baseline="0" dirty="0" smtClean="0"/>
              <a:t> egységesítésével nem foglalkozunk (arra lásd például a </a:t>
            </a:r>
            <a:r>
              <a:rPr lang="hu-HU" baseline="0" dirty="0" err="1" smtClean="0"/>
              <a:t>CBE-t</a:t>
            </a:r>
            <a:r>
              <a:rPr lang="hu-HU" baseline="0" dirty="0" smtClean="0"/>
              <a:t>); amit tárgyalunk: mik azok az eleminek tekinthető feldolgozási lépések/minták, amikből az </a:t>
            </a:r>
            <a:r>
              <a:rPr lang="hu-HU" baseline="0" dirty="0" err="1" smtClean="0"/>
              <a:t>eseményfeldolgozás</a:t>
            </a:r>
            <a:r>
              <a:rPr lang="hu-HU" baseline="0" dirty="0" smtClean="0"/>
              <a:t> logikáját fel szokás építeni.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help-ből</a:t>
            </a:r>
            <a:r>
              <a:rPr lang="hu-HU" dirty="0" smtClean="0"/>
              <a:t>:</a:t>
            </a:r>
          </a:p>
          <a:p>
            <a:endParaRPr lang="hu-HU" dirty="0" smtClean="0"/>
          </a:p>
          <a:p>
            <a:r>
              <a:rPr lang="en-US" b="1" dirty="0" smtClean="0"/>
              <a:t>Information.</a:t>
            </a:r>
            <a:r>
              <a:rPr lang="en-US" dirty="0" smtClean="0"/>
              <a:t> Indicates that a change in an application or component has occurred, such as an operation has successfully completed, a resource has been created, or a service started.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Warning.</a:t>
            </a:r>
            <a:r>
              <a:rPr lang="en-US" dirty="0" smtClean="0"/>
              <a:t> Indicates that an issue has occurred that can impact service or result in a more serious problem if action is not taken.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Error.</a:t>
            </a:r>
            <a:r>
              <a:rPr lang="en-US" dirty="0" smtClean="0"/>
              <a:t> Indicates that a problem has occurred, which might impact functionality that is external to the application or component that triggered the event. 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Critical.</a:t>
            </a:r>
            <a:r>
              <a:rPr lang="en-US" dirty="0" smtClean="0"/>
              <a:t> Indicates that a failure has occurred from which the application or component that triggered the event cannot automatically recover.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Az eseménykezelés előadáson foglalkozunk még az események/</a:t>
            </a:r>
            <a:r>
              <a:rPr lang="hu-HU" dirty="0" err="1" smtClean="0"/>
              <a:t>logbejegyzések</a:t>
            </a:r>
            <a:r>
              <a:rPr lang="hu-HU" dirty="0" smtClean="0"/>
              <a:t> lehetséges kategorizálásaival; amit</a:t>
            </a:r>
            <a:r>
              <a:rPr lang="hu-HU" baseline="0" dirty="0" smtClean="0"/>
              <a:t> érdemes látni az az, hogy súlyossági osztályozás szempontjából nincsenek igazán nagy különbségek a különböző megközelítések között.</a:t>
            </a:r>
            <a:endParaRPr lang="en-US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Demo</a:t>
            </a:r>
            <a:r>
              <a:rPr lang="hu-HU" dirty="0" smtClean="0"/>
              <a:t>:</a:t>
            </a:r>
            <a:r>
              <a:rPr lang="hu-HU" baseline="0" dirty="0" smtClean="0"/>
              <a:t> Windows 7. Az </a:t>
            </a:r>
            <a:r>
              <a:rPr lang="hu-HU" baseline="0" dirty="0" err="1" smtClean="0"/>
              <a:t>Eventing</a:t>
            </a:r>
            <a:r>
              <a:rPr lang="hu-HU" baseline="0" dirty="0" smtClean="0"/>
              <a:t> és az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Viewer</a:t>
            </a:r>
            <a:r>
              <a:rPr lang="hu-HU" baseline="0" dirty="0" smtClean="0"/>
              <a:t> fejlődéséről egy jó rövid összefoglaló: </a:t>
            </a:r>
            <a:r>
              <a:rPr lang="hu-HU" dirty="0" smtClean="0">
                <a:hlinkClick r:id="rId3"/>
              </a:rPr>
              <a:t>http://en.wikipedia.org/wiki/Event_Viewer</a:t>
            </a:r>
            <a:endParaRPr lang="hu-HU" baseline="0" dirty="0" smtClean="0"/>
          </a:p>
          <a:p>
            <a:endParaRPr lang="hu-HU" baseline="0" dirty="0" smtClean="0"/>
          </a:p>
          <a:p>
            <a:r>
              <a:rPr lang="hu-HU" baseline="0" dirty="0" smtClean="0"/>
              <a:t>Az </a:t>
            </a:r>
            <a:r>
              <a:rPr lang="hu-HU" baseline="0" dirty="0" err="1" smtClean="0"/>
              <a:t>XPath-t</a:t>
            </a:r>
            <a:r>
              <a:rPr lang="hu-HU" baseline="0" dirty="0" smtClean="0"/>
              <a:t> nem ismerők számára </a:t>
            </a:r>
            <a:r>
              <a:rPr lang="hu-HU" baseline="0" dirty="0" err="1" smtClean="0"/>
              <a:t>highly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recommended</a:t>
            </a:r>
            <a:r>
              <a:rPr lang="hu-HU" baseline="0" dirty="0" smtClean="0"/>
              <a:t> utánanézni (</a:t>
            </a:r>
            <a:r>
              <a:rPr lang="hu-HU" baseline="0" dirty="0" err="1" smtClean="0"/>
              <a:t>tutorial</a:t>
            </a:r>
            <a:r>
              <a:rPr lang="hu-HU" baseline="0" dirty="0" smtClean="0"/>
              <a:t>: </a:t>
            </a:r>
            <a:r>
              <a:rPr lang="hu-HU" dirty="0" smtClean="0">
                <a:hlinkClick r:id="rId4"/>
              </a:rPr>
              <a:t>http://www.w3schools.com/</a:t>
            </a:r>
            <a:r>
              <a:rPr lang="hu-HU" dirty="0" err="1" smtClean="0">
                <a:hlinkClick r:id="rId4"/>
              </a:rPr>
              <a:t>XPath</a:t>
            </a:r>
            <a:r>
              <a:rPr lang="hu-HU" dirty="0" smtClean="0">
                <a:hlinkClick r:id="rId4"/>
              </a:rPr>
              <a:t>/</a:t>
            </a:r>
            <a:r>
              <a:rPr lang="hu-HU" dirty="0" err="1" smtClean="0">
                <a:hlinkClick r:id="rId4"/>
              </a:rPr>
              <a:t>default.asp</a:t>
            </a:r>
            <a:r>
              <a:rPr lang="hu-HU" baseline="0" dirty="0" smtClean="0"/>
              <a:t>).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28</a:t>
            </a:fld>
            <a:endParaRPr lang="hu-H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29</a:t>
            </a:fld>
            <a:endParaRPr lang="hu-H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Lásd „</a:t>
            </a:r>
            <a:r>
              <a:rPr lang="hu-HU" dirty="0" err="1" smtClean="0"/>
              <a:t>Event</a:t>
            </a:r>
            <a:r>
              <a:rPr lang="hu-HU" dirty="0" smtClean="0"/>
              <a:t> Management Best </a:t>
            </a:r>
            <a:r>
              <a:rPr lang="hu-HU" dirty="0" err="1" smtClean="0"/>
              <a:t>Practices</a:t>
            </a:r>
            <a:r>
              <a:rPr lang="hu-HU" dirty="0" smtClean="0"/>
              <a:t>” (IBM </a:t>
            </a:r>
            <a:r>
              <a:rPr lang="hu-HU" dirty="0" err="1" smtClean="0"/>
              <a:t>Redbook</a:t>
            </a:r>
            <a:r>
              <a:rPr lang="hu-HU" dirty="0" smtClean="0"/>
              <a:t> SG24-6094):</a:t>
            </a:r>
          </a:p>
          <a:p>
            <a:endParaRPr lang="hu-HU" dirty="0" smtClean="0"/>
          </a:p>
          <a:p>
            <a:r>
              <a:rPr lang="hu-HU" dirty="0" smtClean="0"/>
              <a:t>1.3.2  </a:t>
            </a:r>
            <a:r>
              <a:rPr lang="hu-HU" dirty="0" err="1" smtClean="0"/>
              <a:t>Filtering</a:t>
            </a:r>
            <a:r>
              <a:rPr lang="hu-HU" dirty="0" smtClean="0"/>
              <a:t> and </a:t>
            </a:r>
            <a:r>
              <a:rPr lang="hu-HU" dirty="0" err="1" smtClean="0"/>
              <a:t>forwarding</a:t>
            </a:r>
            <a:endParaRPr lang="hu-HU" dirty="0" smtClean="0"/>
          </a:p>
          <a:p>
            <a:r>
              <a:rPr lang="en-US" dirty="0" smtClean="0"/>
              <a:t>1.3.3  Duplicate detection and throttling</a:t>
            </a:r>
            <a:endParaRPr lang="hu-HU" dirty="0" smtClean="0"/>
          </a:p>
          <a:p>
            <a:r>
              <a:rPr lang="hu-HU" dirty="0" smtClean="0"/>
              <a:t>1.3.4  </a:t>
            </a:r>
            <a:r>
              <a:rPr lang="hu-HU" dirty="0" err="1" smtClean="0"/>
              <a:t>Correlation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Korreláció: ügyeljünk arra, hogy valójában a </a:t>
            </a:r>
            <a:r>
              <a:rPr lang="hu-HU" i="1" dirty="0" smtClean="0"/>
              <a:t>korreláció</a:t>
            </a:r>
            <a:r>
              <a:rPr lang="hu-HU" i="1" baseline="0" dirty="0" smtClean="0"/>
              <a:t> tényének felismerése</a:t>
            </a:r>
            <a:r>
              <a:rPr lang="hu-HU" baseline="0" dirty="0" smtClean="0"/>
              <a:t> és a </a:t>
            </a:r>
            <a:r>
              <a:rPr lang="hu-HU" i="1" baseline="0" dirty="0" smtClean="0"/>
              <a:t>korrelált eseményeken elvégzendő tevékenység</a:t>
            </a:r>
            <a:r>
              <a:rPr lang="hu-HU" baseline="0" dirty="0" smtClean="0"/>
              <a:t> logikailag két egymást követő tevékenység, bár a fenti definíció kissé félrevezető ilyen szempontból.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31</a:t>
            </a:fld>
            <a:endParaRPr lang="hu-H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„</a:t>
            </a:r>
            <a:r>
              <a:rPr lang="hu-HU" dirty="0" err="1" smtClean="0"/>
              <a:t>Clearing</a:t>
            </a:r>
            <a:r>
              <a:rPr lang="hu-HU" dirty="0" smtClean="0"/>
              <a:t> </a:t>
            </a:r>
            <a:r>
              <a:rPr lang="hu-HU" dirty="0" err="1" smtClean="0"/>
              <a:t>event</a:t>
            </a:r>
            <a:r>
              <a:rPr lang="hu-HU" dirty="0" smtClean="0"/>
              <a:t>” beérkezésekor az</a:t>
            </a:r>
            <a:r>
              <a:rPr lang="hu-HU" baseline="0" dirty="0" smtClean="0"/>
              <a:t> eredeti „</a:t>
            </a:r>
            <a:r>
              <a:rPr lang="hu-HU" baseline="0" dirty="0" err="1" smtClean="0"/>
              <a:t>Problem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”</a:t>
            </a:r>
            <a:r>
              <a:rPr lang="hu-HU" baseline="0" dirty="0" err="1" smtClean="0"/>
              <a:t>-et</a:t>
            </a:r>
            <a:r>
              <a:rPr lang="hu-HU" baseline="0" dirty="0" smtClean="0"/>
              <a:t> általában </a:t>
            </a:r>
            <a:r>
              <a:rPr lang="hu-HU" i="1" baseline="0" dirty="0" smtClean="0"/>
              <a:t>lezárjuk</a:t>
            </a:r>
            <a:r>
              <a:rPr lang="hu-HU" baseline="0" dirty="0" smtClean="0"/>
              <a:t>; egyszerűbb esetben töröljük (bár ez sérthet </a:t>
            </a:r>
            <a:r>
              <a:rPr lang="hu-HU" baseline="0" dirty="0" err="1" smtClean="0"/>
              <a:t>auditálhatósági</a:t>
            </a:r>
            <a:r>
              <a:rPr lang="hu-HU" baseline="0" dirty="0" smtClean="0"/>
              <a:t> követelményeket).</a:t>
            </a:r>
          </a:p>
          <a:p>
            <a:endParaRPr lang="hu-HU" baseline="0" dirty="0" smtClean="0"/>
          </a:p>
          <a:p>
            <a:r>
              <a:rPr lang="hu-HU" baseline="0" dirty="0" smtClean="0"/>
              <a:t>Azaz a kontextustól függ, hogy a probléma + törlőesemény korrelációs kapcsolatban lévő eseményeken milyen műveletet végzünk; ennél a korrelációs kapcsolatnál a lezárás és a törlés a jellemző.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33</a:t>
            </a:fld>
            <a:endParaRPr lang="hu-H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34</a:t>
            </a:fld>
            <a:endParaRPr lang="hu-H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Megkülönböztetünk </a:t>
            </a:r>
            <a:r>
              <a:rPr lang="hu-HU" i="1" dirty="0" smtClean="0"/>
              <a:t>elsődleges</a:t>
            </a:r>
            <a:r>
              <a:rPr lang="hu-HU" baseline="0" dirty="0" smtClean="0"/>
              <a:t> eseményeket (</a:t>
            </a:r>
            <a:r>
              <a:rPr lang="hu-HU" baseline="0" dirty="0" err="1" smtClean="0"/>
              <a:t>root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cause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 / </a:t>
            </a:r>
            <a:r>
              <a:rPr lang="hu-HU" baseline="0" dirty="0" err="1" smtClean="0"/>
              <a:t>primary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) és szimptóma eseményeket (</a:t>
            </a:r>
            <a:r>
              <a:rPr lang="hu-HU" baseline="0" dirty="0" err="1" smtClean="0"/>
              <a:t>symptom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 / </a:t>
            </a:r>
            <a:r>
              <a:rPr lang="hu-HU" baseline="0" dirty="0" err="1" smtClean="0"/>
              <a:t>secondary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). A kiváltó ok korreláció fő célja általában egy „elnyomási” (</a:t>
            </a:r>
            <a:r>
              <a:rPr lang="hu-HU" baseline="0" dirty="0" err="1" smtClean="0"/>
              <a:t>supression</a:t>
            </a:r>
            <a:r>
              <a:rPr lang="hu-HU" baseline="0" dirty="0" smtClean="0"/>
              <a:t>) hierarchia felállítása: általában elég riasztanunk a kiváltó okkal és/vagy a szolgáltatási szintű hibahatással kapcsolatban. A törlőeseményekkel kapcsolatban azonban vigyáznunk kell: egy elsődleges esemény megszűnte nem jelenti egy (az eredeti kontextusban) szimptóma megszűntét is! (Pl. a folyamatot lehet hogy újra kell indítani.)</a:t>
            </a:r>
          </a:p>
          <a:p>
            <a:endParaRPr lang="hu-HU" baseline="0" dirty="0" smtClean="0"/>
          </a:p>
          <a:p>
            <a:r>
              <a:rPr lang="hu-HU" baseline="0" dirty="0" err="1" smtClean="0"/>
              <a:t>Btw</a:t>
            </a:r>
            <a:r>
              <a:rPr lang="hu-HU" baseline="0" dirty="0" smtClean="0"/>
              <a:t>. szerencsésebb az elsődleges esemény terminus </a:t>
            </a:r>
            <a:r>
              <a:rPr lang="hu-HU" baseline="0" dirty="0" err="1" smtClean="0"/>
              <a:t>technicus</a:t>
            </a:r>
            <a:r>
              <a:rPr lang="hu-HU" baseline="0" dirty="0" smtClean="0"/>
              <a:t> használata a kiváltó ok helyett.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35</a:t>
            </a:fld>
            <a:endParaRPr lang="hu-H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37</a:t>
            </a:fld>
            <a:endParaRPr lang="hu-H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38</a:t>
            </a:fld>
            <a:endParaRPr lang="hu-H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39</a:t>
            </a:fld>
            <a:endParaRPr lang="hu-H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40</a:t>
            </a:fld>
            <a:endParaRPr lang="hu-H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41</a:t>
            </a:fld>
            <a:endParaRPr lang="hu-H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42</a:t>
            </a:fld>
            <a:endParaRPr lang="hu-H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vent_Viewer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frws.org/2007/proceedings/p65-schuster.pdf" TargetMode="External"/><Relationship Id="rId5" Type="http://schemas.openxmlformats.org/officeDocument/2006/relationships/hyperlink" Target="http://msdn.microsoft.com/en-us/library/bb756956.aspx" TargetMode="External"/><Relationship Id="rId4" Type="http://schemas.openxmlformats.org/officeDocument/2006/relationships/hyperlink" Target="http://blogs.technet.com/otto/archive/2008/07/08/quick-and-dirty-enterprise-eventing-for-windows.aspx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yslog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nixlinux.tmit.bme.hu/Napl&#243;z&#225;s" TargetMode="External"/><Relationship Id="rId5" Type="http://schemas.openxmlformats.org/officeDocument/2006/relationships/hyperlink" Target="http://www.sans.org/rr/whitepapers/logging/1168.php" TargetMode="External"/><Relationship Id="rId4" Type="http://schemas.openxmlformats.org/officeDocument/2006/relationships/hyperlink" Target="http://www.ietf.org/rfc/rfc3164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dbooks.ibm.com/abstracts/sg246094.html?Open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ublib.boulder.ibm.com/infocenter/tivihelp/v8r1/topic/com.ibm.netcool_OMNIbus.doc_7.2.1/welcome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Eseménykezelés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Kocsis Imre</a:t>
            </a:r>
          </a:p>
          <a:p>
            <a:r>
              <a:rPr lang="hu-HU" sz="2400" dirty="0"/>
              <a:t>http://mit.bme.hu/~ikocsis/</a:t>
            </a:r>
            <a:endParaRPr lang="hu-HU" sz="2000" dirty="0" smtClean="0"/>
          </a:p>
          <a:p>
            <a:endParaRPr lang="hu-HU" sz="28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rendszerfelügyelet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Események egy IT infrastruktúrában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42875" y="4500570"/>
          <a:ext cx="8858250" cy="1885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870760"/>
            <a:ext cx="9011461" cy="324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Egyenes összekötő nyíllal 6"/>
          <p:cNvCxnSpPr/>
          <p:nvPr/>
        </p:nvCxnSpPr>
        <p:spPr>
          <a:xfrm rot="5400000" flipH="1" flipV="1">
            <a:off x="7036611" y="3464719"/>
            <a:ext cx="1357322" cy="857256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rot="5400000" flipH="1" flipV="1">
            <a:off x="6357950" y="3643314"/>
            <a:ext cx="1500198" cy="357190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 rot="5400000" flipH="1" flipV="1">
            <a:off x="5965041" y="4250537"/>
            <a:ext cx="642942" cy="1588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 rot="5400000" flipH="1" flipV="1">
            <a:off x="4179091" y="4107661"/>
            <a:ext cx="714380" cy="71438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rot="5400000" flipH="1" flipV="1">
            <a:off x="2285984" y="3643314"/>
            <a:ext cx="1785950" cy="71438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rot="5400000" flipH="1" flipV="1">
            <a:off x="2143108" y="4071942"/>
            <a:ext cx="500066" cy="357190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 rot="5400000" flipH="1" flipV="1">
            <a:off x="5036347" y="3464719"/>
            <a:ext cx="1714512" cy="500066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kerekített téglalap 21"/>
          <p:cNvSpPr/>
          <p:nvPr/>
        </p:nvSpPr>
        <p:spPr>
          <a:xfrm>
            <a:off x="357158" y="5251430"/>
            <a:ext cx="8286808" cy="1489938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Komponensek: események naplózása/jelzése</a:t>
            </a:r>
          </a:p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SW platformok: jellemzően van helyi eseménygyűjtés- és kezelés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zabadkézi sokszög 32"/>
          <p:cNvSpPr/>
          <p:nvPr/>
        </p:nvSpPr>
        <p:spPr>
          <a:xfrm>
            <a:off x="0" y="3929066"/>
            <a:ext cx="9144000" cy="2500330"/>
          </a:xfrm>
          <a:custGeom>
            <a:avLst/>
            <a:gdLst>
              <a:gd name="connsiteX0" fmla="*/ 0 w 1474933"/>
              <a:gd name="connsiteY0" fmla="*/ 0 h 1188144"/>
              <a:gd name="connsiteX1" fmla="*/ 1474933 w 1474933"/>
              <a:gd name="connsiteY1" fmla="*/ 0 h 1188144"/>
              <a:gd name="connsiteX2" fmla="*/ 1474933 w 1474933"/>
              <a:gd name="connsiteY2" fmla="*/ 1188144 h 1188144"/>
              <a:gd name="connsiteX3" fmla="*/ 0 w 1474933"/>
              <a:gd name="connsiteY3" fmla="*/ 1188144 h 1188144"/>
              <a:gd name="connsiteX4" fmla="*/ 0 w 1474933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4933" h="1188144">
                <a:moveTo>
                  <a:pt x="0" y="0"/>
                </a:moveTo>
                <a:lnTo>
                  <a:pt x="1474933" y="0"/>
                </a:lnTo>
                <a:lnTo>
                  <a:pt x="1474933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1900" b="1" kern="12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„eseménykezelés” aspektusai</a:t>
            </a:r>
            <a:endParaRPr lang="hu-HU" dirty="0"/>
          </a:p>
        </p:txBody>
      </p:sp>
      <p:grpSp>
        <p:nvGrpSpPr>
          <p:cNvPr id="36" name="Csoportba foglalás 35"/>
          <p:cNvGrpSpPr/>
          <p:nvPr/>
        </p:nvGrpSpPr>
        <p:grpSpPr>
          <a:xfrm>
            <a:off x="5143504" y="4000504"/>
            <a:ext cx="3929090" cy="2357454"/>
            <a:chOff x="4071934" y="4000504"/>
            <a:chExt cx="3929090" cy="2357454"/>
          </a:xfrm>
        </p:grpSpPr>
        <p:sp>
          <p:nvSpPr>
            <p:cNvPr id="28" name="Szabadkézi sokszög 27"/>
            <p:cNvSpPr/>
            <p:nvPr/>
          </p:nvSpPr>
          <p:spPr>
            <a:xfrm>
              <a:off x="4071934" y="4000504"/>
              <a:ext cx="3929090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15" name="Szabadkézi sokszög 14"/>
            <p:cNvSpPr/>
            <p:nvPr/>
          </p:nvSpPr>
          <p:spPr>
            <a:xfrm>
              <a:off x="6215074" y="4124546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SNMP</a:t>
              </a:r>
              <a:endParaRPr lang="hu-HU" sz="1900" b="1" kern="1200" dirty="0"/>
            </a:p>
          </p:txBody>
        </p:sp>
        <p:sp>
          <p:nvSpPr>
            <p:cNvPr id="18" name="Szabadkézi sokszög 17"/>
            <p:cNvSpPr/>
            <p:nvPr/>
          </p:nvSpPr>
          <p:spPr>
            <a:xfrm>
              <a:off x="4572000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IODEF/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IDMEF</a:t>
              </a:r>
              <a:endParaRPr lang="hu-HU" sz="1900" b="1" kern="1200" dirty="0"/>
            </a:p>
          </p:txBody>
        </p:sp>
        <p:sp>
          <p:nvSpPr>
            <p:cNvPr id="19" name="Szabadkézi sokszög 18"/>
            <p:cNvSpPr/>
            <p:nvPr/>
          </p:nvSpPr>
          <p:spPr>
            <a:xfrm>
              <a:off x="4572001" y="4124546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CIM-XML/  </a:t>
              </a:r>
              <a:r>
                <a:rPr lang="hu-HU" sz="1900" b="1" dirty="0" err="1" smtClean="0"/>
                <a:t>WS-Man</a:t>
              </a:r>
              <a:r>
                <a:rPr lang="hu-HU" sz="1900" b="1" dirty="0" smtClean="0"/>
                <a:t>.</a:t>
              </a:r>
              <a:endParaRPr lang="hu-HU" sz="1900" b="1" kern="1200" dirty="0"/>
            </a:p>
          </p:txBody>
        </p:sp>
        <p:sp>
          <p:nvSpPr>
            <p:cNvPr id="20" name="Szabadkézi sokszög 19"/>
            <p:cNvSpPr/>
            <p:nvPr/>
          </p:nvSpPr>
          <p:spPr>
            <a:xfrm>
              <a:off x="6215075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CBE</a:t>
              </a:r>
              <a:endParaRPr lang="hu-HU" sz="1900" b="1" kern="1200" dirty="0"/>
            </a:p>
          </p:txBody>
        </p:sp>
        <p:sp>
          <p:nvSpPr>
            <p:cNvPr id="23" name="Szabadkézi sokszög 22"/>
            <p:cNvSpPr/>
            <p:nvPr/>
          </p:nvSpPr>
          <p:spPr>
            <a:xfrm>
              <a:off x="4071934" y="5857892"/>
              <a:ext cx="3929090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Protokoll/nyelv-támogatás</a:t>
              </a:r>
            </a:p>
          </p:txBody>
        </p:sp>
      </p:grpSp>
      <p:grpSp>
        <p:nvGrpSpPr>
          <p:cNvPr id="35" name="Csoportba foglalás 34"/>
          <p:cNvGrpSpPr/>
          <p:nvPr/>
        </p:nvGrpSpPr>
        <p:grpSpPr>
          <a:xfrm>
            <a:off x="71406" y="4000504"/>
            <a:ext cx="2928958" cy="2357454"/>
            <a:chOff x="571472" y="4000504"/>
            <a:chExt cx="2928958" cy="2357454"/>
          </a:xfrm>
        </p:grpSpPr>
        <p:sp>
          <p:nvSpPr>
            <p:cNvPr id="27" name="Szabadkézi sokszög 26"/>
            <p:cNvSpPr/>
            <p:nvPr/>
          </p:nvSpPr>
          <p:spPr>
            <a:xfrm>
              <a:off x="571472" y="4000504"/>
              <a:ext cx="2928958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6" name="Szabadkézi sokszög 5"/>
            <p:cNvSpPr/>
            <p:nvPr/>
          </p:nvSpPr>
          <p:spPr>
            <a:xfrm>
              <a:off x="571472" y="5857892"/>
              <a:ext cx="2928958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Platform-</a:t>
              </a:r>
            </a:p>
          </p:txBody>
        </p:sp>
        <p:sp>
          <p:nvSpPr>
            <p:cNvPr id="7" name="Szabadkézi sokszög 6"/>
            <p:cNvSpPr/>
            <p:nvPr/>
          </p:nvSpPr>
          <p:spPr>
            <a:xfrm>
              <a:off x="714348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kern="1200" dirty="0" smtClean="0"/>
                <a:t>JMX</a:t>
              </a:r>
              <a:endParaRPr lang="hu-HU" sz="1900" b="1" kern="1200" dirty="0"/>
            </a:p>
          </p:txBody>
        </p:sp>
        <p:sp>
          <p:nvSpPr>
            <p:cNvPr id="14" name="Szabadkézi sokszög 13"/>
            <p:cNvSpPr/>
            <p:nvPr/>
          </p:nvSpPr>
          <p:spPr>
            <a:xfrm>
              <a:off x="2071670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err="1" smtClean="0"/>
                <a:t>syslogd</a:t>
              </a:r>
              <a:endParaRPr lang="hu-HU" sz="1900" b="1" kern="1200" dirty="0"/>
            </a:p>
          </p:txBody>
        </p:sp>
        <p:sp>
          <p:nvSpPr>
            <p:cNvPr id="21" name="Szabadkézi sokszög 20"/>
            <p:cNvSpPr/>
            <p:nvPr/>
          </p:nvSpPr>
          <p:spPr>
            <a:xfrm>
              <a:off x="1428729" y="4098244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Windows </a:t>
              </a:r>
              <a:r>
                <a:rPr lang="hu-HU" sz="1900" b="1" dirty="0" err="1" smtClean="0"/>
                <a:t>Event</a:t>
              </a:r>
              <a:r>
                <a:rPr lang="hu-HU" sz="1900" b="1" dirty="0" smtClean="0"/>
                <a:t> Log</a:t>
              </a:r>
              <a:endParaRPr lang="hu-HU" sz="1900" b="1" kern="1200" dirty="0"/>
            </a:p>
          </p:txBody>
        </p:sp>
      </p:grpSp>
      <p:grpSp>
        <p:nvGrpSpPr>
          <p:cNvPr id="44" name="Csoportba foglalás 43"/>
          <p:cNvGrpSpPr/>
          <p:nvPr/>
        </p:nvGrpSpPr>
        <p:grpSpPr>
          <a:xfrm>
            <a:off x="3143240" y="4000504"/>
            <a:ext cx="1785950" cy="2357454"/>
            <a:chOff x="3143240" y="4000504"/>
            <a:chExt cx="1785950" cy="2357454"/>
          </a:xfrm>
        </p:grpSpPr>
        <p:sp>
          <p:nvSpPr>
            <p:cNvPr id="41" name="Szabadkézi sokszög 40"/>
            <p:cNvSpPr/>
            <p:nvPr/>
          </p:nvSpPr>
          <p:spPr>
            <a:xfrm>
              <a:off x="3143240" y="4000504"/>
              <a:ext cx="1785950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40" name="Szabadkézi sokszög 39"/>
            <p:cNvSpPr/>
            <p:nvPr/>
          </p:nvSpPr>
          <p:spPr>
            <a:xfrm>
              <a:off x="3143240" y="5857892"/>
              <a:ext cx="1785950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dirty="0" smtClean="0"/>
                <a:t>API-</a:t>
              </a:r>
              <a:endParaRPr lang="hu-HU" sz="2600" b="1" kern="1200" dirty="0" smtClean="0"/>
            </a:p>
          </p:txBody>
        </p:sp>
        <p:sp>
          <p:nvSpPr>
            <p:cNvPr id="42" name="Szabadkézi sokszög 41"/>
            <p:cNvSpPr/>
            <p:nvPr/>
          </p:nvSpPr>
          <p:spPr>
            <a:xfrm>
              <a:off x="3214678" y="4098244"/>
              <a:ext cx="1643074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MS </a:t>
              </a:r>
              <a:r>
                <a:rPr lang="hu-HU" sz="1900" b="1" dirty="0" err="1" smtClean="0"/>
                <a:t>Enterprise</a:t>
              </a:r>
              <a:r>
                <a:rPr lang="hu-HU" sz="1900" b="1" dirty="0" smtClean="0"/>
                <a:t> </a:t>
              </a:r>
              <a:r>
                <a:rPr lang="hu-HU" sz="1900" b="1" dirty="0" err="1" smtClean="0"/>
                <a:t>Library</a:t>
              </a:r>
              <a:endParaRPr lang="hu-HU" sz="1900" b="1" kern="1200" dirty="0"/>
            </a:p>
          </p:txBody>
        </p:sp>
        <p:sp>
          <p:nvSpPr>
            <p:cNvPr id="43" name="Szabadkézi sokszög 42"/>
            <p:cNvSpPr/>
            <p:nvPr/>
          </p:nvSpPr>
          <p:spPr>
            <a:xfrm>
              <a:off x="3214678" y="4955500"/>
              <a:ext cx="1643074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log4j</a:t>
              </a:r>
              <a:endParaRPr lang="hu-HU" sz="1900" b="1" kern="1200" dirty="0"/>
            </a:p>
          </p:txBody>
        </p:sp>
      </p:grpSp>
      <p:sp>
        <p:nvSpPr>
          <p:cNvPr id="45" name="Lekerekített téglalap feliratnak 44"/>
          <p:cNvSpPr/>
          <p:nvPr/>
        </p:nvSpPr>
        <p:spPr>
          <a:xfrm>
            <a:off x="857224" y="1785926"/>
            <a:ext cx="7858180" cy="1285884"/>
          </a:xfrm>
          <a:prstGeom prst="wedgeRoundRectCallout">
            <a:avLst>
              <a:gd name="adj1" fmla="val -26473"/>
              <a:gd name="adj2" fmla="val 114056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Valójában a határok nem ilyen élesek</a:t>
            </a:r>
          </a:p>
          <a:p>
            <a:pPr marL="457200" indent="-457200"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Ezen a szinten: regisztrálás (osztályozással), továbbítás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zabadkézi sokszög 32"/>
          <p:cNvSpPr/>
          <p:nvPr/>
        </p:nvSpPr>
        <p:spPr>
          <a:xfrm>
            <a:off x="0" y="3929066"/>
            <a:ext cx="9144000" cy="2500330"/>
          </a:xfrm>
          <a:custGeom>
            <a:avLst/>
            <a:gdLst>
              <a:gd name="connsiteX0" fmla="*/ 0 w 1474933"/>
              <a:gd name="connsiteY0" fmla="*/ 0 h 1188144"/>
              <a:gd name="connsiteX1" fmla="*/ 1474933 w 1474933"/>
              <a:gd name="connsiteY1" fmla="*/ 0 h 1188144"/>
              <a:gd name="connsiteX2" fmla="*/ 1474933 w 1474933"/>
              <a:gd name="connsiteY2" fmla="*/ 1188144 h 1188144"/>
              <a:gd name="connsiteX3" fmla="*/ 0 w 1474933"/>
              <a:gd name="connsiteY3" fmla="*/ 1188144 h 1188144"/>
              <a:gd name="connsiteX4" fmla="*/ 0 w 1474933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4933" h="1188144">
                <a:moveTo>
                  <a:pt x="0" y="0"/>
                </a:moveTo>
                <a:lnTo>
                  <a:pt x="1474933" y="0"/>
                </a:lnTo>
                <a:lnTo>
                  <a:pt x="1474933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1900" b="1" kern="12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„eseménykezelés” aspektusai</a:t>
            </a:r>
            <a:endParaRPr lang="hu-HU" dirty="0"/>
          </a:p>
        </p:txBody>
      </p:sp>
      <p:grpSp>
        <p:nvGrpSpPr>
          <p:cNvPr id="3" name="Csoportba foglalás 35"/>
          <p:cNvGrpSpPr/>
          <p:nvPr/>
        </p:nvGrpSpPr>
        <p:grpSpPr>
          <a:xfrm>
            <a:off x="5143504" y="4000504"/>
            <a:ext cx="3929090" cy="2357454"/>
            <a:chOff x="4071934" y="4000504"/>
            <a:chExt cx="3929090" cy="2357454"/>
          </a:xfrm>
        </p:grpSpPr>
        <p:sp>
          <p:nvSpPr>
            <p:cNvPr id="28" name="Szabadkézi sokszög 27"/>
            <p:cNvSpPr/>
            <p:nvPr/>
          </p:nvSpPr>
          <p:spPr>
            <a:xfrm>
              <a:off x="4071934" y="4000504"/>
              <a:ext cx="3929090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15" name="Szabadkézi sokszög 14"/>
            <p:cNvSpPr/>
            <p:nvPr/>
          </p:nvSpPr>
          <p:spPr>
            <a:xfrm>
              <a:off x="6215074" y="4124546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>
                  <a:solidFill>
                    <a:srgbClr val="00B050"/>
                  </a:solidFill>
                </a:rPr>
                <a:t>SNMP</a:t>
              </a:r>
              <a:endParaRPr lang="hu-HU" sz="1900" b="1" kern="1200" dirty="0">
                <a:solidFill>
                  <a:srgbClr val="00B050"/>
                </a:solidFill>
              </a:endParaRPr>
            </a:p>
          </p:txBody>
        </p:sp>
        <p:sp>
          <p:nvSpPr>
            <p:cNvPr id="18" name="Szabadkézi sokszög 17"/>
            <p:cNvSpPr/>
            <p:nvPr/>
          </p:nvSpPr>
          <p:spPr>
            <a:xfrm>
              <a:off x="4572000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IODEF/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IDMEF</a:t>
              </a:r>
              <a:endParaRPr lang="hu-HU" sz="1900" b="1" kern="1200" dirty="0"/>
            </a:p>
          </p:txBody>
        </p:sp>
        <p:sp>
          <p:nvSpPr>
            <p:cNvPr id="19" name="Szabadkézi sokszög 18"/>
            <p:cNvSpPr/>
            <p:nvPr/>
          </p:nvSpPr>
          <p:spPr>
            <a:xfrm>
              <a:off x="4572001" y="4124546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>
                  <a:solidFill>
                    <a:srgbClr val="00B050"/>
                  </a:solidFill>
                </a:rPr>
                <a:t>CIM-XML/  </a:t>
              </a:r>
              <a:r>
                <a:rPr lang="hu-HU" sz="1900" b="1" dirty="0" err="1" smtClean="0">
                  <a:solidFill>
                    <a:srgbClr val="00B050"/>
                  </a:solidFill>
                </a:rPr>
                <a:t>WS-Man</a:t>
              </a:r>
              <a:r>
                <a:rPr lang="hu-HU" sz="1900" b="1" dirty="0" smtClean="0">
                  <a:solidFill>
                    <a:srgbClr val="00B050"/>
                  </a:solidFill>
                </a:rPr>
                <a:t>.</a:t>
              </a:r>
              <a:endParaRPr lang="hu-HU" sz="1900" b="1" kern="1200" dirty="0">
                <a:solidFill>
                  <a:srgbClr val="00B050"/>
                </a:solidFill>
              </a:endParaRPr>
            </a:p>
          </p:txBody>
        </p:sp>
        <p:sp>
          <p:nvSpPr>
            <p:cNvPr id="20" name="Szabadkézi sokszög 19"/>
            <p:cNvSpPr/>
            <p:nvPr/>
          </p:nvSpPr>
          <p:spPr>
            <a:xfrm>
              <a:off x="6215075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CBE</a:t>
              </a:r>
              <a:endParaRPr lang="hu-HU" sz="1900" b="1" kern="1200" dirty="0"/>
            </a:p>
          </p:txBody>
        </p:sp>
        <p:sp>
          <p:nvSpPr>
            <p:cNvPr id="23" name="Szabadkézi sokszög 22"/>
            <p:cNvSpPr/>
            <p:nvPr/>
          </p:nvSpPr>
          <p:spPr>
            <a:xfrm>
              <a:off x="4071934" y="5857892"/>
              <a:ext cx="3929090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Protokoll/nyelv-támogatás</a:t>
              </a:r>
            </a:p>
          </p:txBody>
        </p:sp>
      </p:grpSp>
      <p:grpSp>
        <p:nvGrpSpPr>
          <p:cNvPr id="4" name="Csoportba foglalás 34"/>
          <p:cNvGrpSpPr/>
          <p:nvPr/>
        </p:nvGrpSpPr>
        <p:grpSpPr>
          <a:xfrm>
            <a:off x="71406" y="4000504"/>
            <a:ext cx="2928958" cy="2357454"/>
            <a:chOff x="571472" y="4000504"/>
            <a:chExt cx="2928958" cy="2357454"/>
          </a:xfrm>
        </p:grpSpPr>
        <p:sp>
          <p:nvSpPr>
            <p:cNvPr id="27" name="Szabadkézi sokszög 26"/>
            <p:cNvSpPr/>
            <p:nvPr/>
          </p:nvSpPr>
          <p:spPr>
            <a:xfrm>
              <a:off x="571472" y="4000504"/>
              <a:ext cx="2928958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6" name="Szabadkézi sokszög 5"/>
            <p:cNvSpPr/>
            <p:nvPr/>
          </p:nvSpPr>
          <p:spPr>
            <a:xfrm>
              <a:off x="571472" y="5857892"/>
              <a:ext cx="2928958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Platform-</a:t>
              </a:r>
            </a:p>
          </p:txBody>
        </p:sp>
        <p:sp>
          <p:nvSpPr>
            <p:cNvPr id="7" name="Szabadkézi sokszög 6"/>
            <p:cNvSpPr/>
            <p:nvPr/>
          </p:nvSpPr>
          <p:spPr>
            <a:xfrm>
              <a:off x="714348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kern="1200" dirty="0" smtClean="0">
                  <a:solidFill>
                    <a:srgbClr val="FF0000"/>
                  </a:solidFill>
                </a:rPr>
                <a:t>JMX</a:t>
              </a:r>
              <a:endParaRPr lang="hu-HU" sz="19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14" name="Szabadkézi sokszög 13"/>
            <p:cNvSpPr/>
            <p:nvPr/>
          </p:nvSpPr>
          <p:spPr>
            <a:xfrm>
              <a:off x="2071670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err="1" smtClean="0">
                  <a:solidFill>
                    <a:srgbClr val="FF0000"/>
                  </a:solidFill>
                </a:rPr>
                <a:t>syslogd</a:t>
              </a:r>
              <a:endParaRPr lang="hu-HU" sz="19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21" name="Szabadkézi sokszög 20"/>
            <p:cNvSpPr/>
            <p:nvPr/>
          </p:nvSpPr>
          <p:spPr>
            <a:xfrm>
              <a:off x="1428729" y="4098244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>
                  <a:solidFill>
                    <a:srgbClr val="FF0000"/>
                  </a:solidFill>
                </a:rPr>
                <a:t>Windows </a:t>
              </a:r>
              <a:r>
                <a:rPr lang="hu-HU" sz="1900" b="1" dirty="0" err="1" smtClean="0">
                  <a:solidFill>
                    <a:srgbClr val="FF0000"/>
                  </a:solidFill>
                </a:rPr>
                <a:t>Event</a:t>
              </a:r>
              <a:r>
                <a:rPr lang="hu-HU" sz="1900" b="1" dirty="0" smtClean="0">
                  <a:solidFill>
                    <a:srgbClr val="FF0000"/>
                  </a:solidFill>
                </a:rPr>
                <a:t> Log</a:t>
              </a:r>
              <a:endParaRPr lang="hu-HU" sz="1900" b="1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Csoportba foglalás 43"/>
          <p:cNvGrpSpPr/>
          <p:nvPr/>
        </p:nvGrpSpPr>
        <p:grpSpPr>
          <a:xfrm>
            <a:off x="3143240" y="4000504"/>
            <a:ext cx="1785950" cy="2357454"/>
            <a:chOff x="3143240" y="4000504"/>
            <a:chExt cx="1785950" cy="2357454"/>
          </a:xfrm>
        </p:grpSpPr>
        <p:sp>
          <p:nvSpPr>
            <p:cNvPr id="41" name="Szabadkézi sokszög 40"/>
            <p:cNvSpPr/>
            <p:nvPr/>
          </p:nvSpPr>
          <p:spPr>
            <a:xfrm>
              <a:off x="3143240" y="4000504"/>
              <a:ext cx="1785950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40" name="Szabadkézi sokszög 39"/>
            <p:cNvSpPr/>
            <p:nvPr/>
          </p:nvSpPr>
          <p:spPr>
            <a:xfrm>
              <a:off x="3143240" y="5857892"/>
              <a:ext cx="1785950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dirty="0" smtClean="0"/>
                <a:t>API-</a:t>
              </a:r>
              <a:endParaRPr lang="hu-HU" sz="2600" b="1" kern="1200" dirty="0" smtClean="0"/>
            </a:p>
          </p:txBody>
        </p:sp>
        <p:sp>
          <p:nvSpPr>
            <p:cNvPr id="42" name="Szabadkézi sokszög 41"/>
            <p:cNvSpPr/>
            <p:nvPr/>
          </p:nvSpPr>
          <p:spPr>
            <a:xfrm>
              <a:off x="3214678" y="4098244"/>
              <a:ext cx="1643074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>
                  <a:solidFill>
                    <a:srgbClr val="FF0000"/>
                  </a:solidFill>
                </a:rPr>
                <a:t>MS </a:t>
              </a:r>
              <a:r>
                <a:rPr lang="hu-HU" sz="1900" b="1" dirty="0" err="1" smtClean="0">
                  <a:solidFill>
                    <a:srgbClr val="FF0000"/>
                  </a:solidFill>
                </a:rPr>
                <a:t>Enterprise</a:t>
              </a:r>
              <a:r>
                <a:rPr lang="hu-HU" sz="1900" b="1" dirty="0" smtClean="0">
                  <a:solidFill>
                    <a:srgbClr val="FF0000"/>
                  </a:solidFill>
                </a:rPr>
                <a:t> </a:t>
              </a:r>
              <a:r>
                <a:rPr lang="hu-HU" sz="1900" b="1" dirty="0" err="1" smtClean="0">
                  <a:solidFill>
                    <a:srgbClr val="FF0000"/>
                  </a:solidFill>
                </a:rPr>
                <a:t>Library</a:t>
              </a:r>
              <a:endParaRPr lang="hu-HU" sz="19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43" name="Szabadkézi sokszög 42"/>
            <p:cNvSpPr/>
            <p:nvPr/>
          </p:nvSpPr>
          <p:spPr>
            <a:xfrm>
              <a:off x="3214678" y="4955500"/>
              <a:ext cx="1643074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>
                  <a:solidFill>
                    <a:srgbClr val="FF0000"/>
                  </a:solidFill>
                </a:rPr>
                <a:t>log4j</a:t>
              </a:r>
              <a:endParaRPr lang="hu-HU" sz="1900" b="1" kern="12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zabadkézi sokszög 32"/>
          <p:cNvSpPr/>
          <p:nvPr/>
        </p:nvSpPr>
        <p:spPr>
          <a:xfrm>
            <a:off x="0" y="3929066"/>
            <a:ext cx="9144000" cy="2500330"/>
          </a:xfrm>
          <a:custGeom>
            <a:avLst/>
            <a:gdLst>
              <a:gd name="connsiteX0" fmla="*/ 0 w 1474933"/>
              <a:gd name="connsiteY0" fmla="*/ 0 h 1188144"/>
              <a:gd name="connsiteX1" fmla="*/ 1474933 w 1474933"/>
              <a:gd name="connsiteY1" fmla="*/ 0 h 1188144"/>
              <a:gd name="connsiteX2" fmla="*/ 1474933 w 1474933"/>
              <a:gd name="connsiteY2" fmla="*/ 1188144 h 1188144"/>
              <a:gd name="connsiteX3" fmla="*/ 0 w 1474933"/>
              <a:gd name="connsiteY3" fmla="*/ 1188144 h 1188144"/>
              <a:gd name="connsiteX4" fmla="*/ 0 w 1474933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4933" h="1188144">
                <a:moveTo>
                  <a:pt x="0" y="0"/>
                </a:moveTo>
                <a:lnTo>
                  <a:pt x="1474933" y="0"/>
                </a:lnTo>
                <a:lnTo>
                  <a:pt x="1474933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1900" b="1" kern="12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„eseménykezelés” aspektusai</a:t>
            </a:r>
            <a:endParaRPr lang="hu-HU" dirty="0"/>
          </a:p>
        </p:txBody>
      </p:sp>
      <p:grpSp>
        <p:nvGrpSpPr>
          <p:cNvPr id="3" name="Csoportba foglalás 35"/>
          <p:cNvGrpSpPr/>
          <p:nvPr/>
        </p:nvGrpSpPr>
        <p:grpSpPr>
          <a:xfrm>
            <a:off x="5143504" y="4000504"/>
            <a:ext cx="3929090" cy="2357454"/>
            <a:chOff x="4071934" y="4000504"/>
            <a:chExt cx="3929090" cy="2357454"/>
          </a:xfrm>
        </p:grpSpPr>
        <p:sp>
          <p:nvSpPr>
            <p:cNvPr id="28" name="Szabadkézi sokszög 27"/>
            <p:cNvSpPr/>
            <p:nvPr/>
          </p:nvSpPr>
          <p:spPr>
            <a:xfrm>
              <a:off x="4071934" y="4000504"/>
              <a:ext cx="3929090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15" name="Szabadkézi sokszög 14"/>
            <p:cNvSpPr/>
            <p:nvPr/>
          </p:nvSpPr>
          <p:spPr>
            <a:xfrm>
              <a:off x="6215074" y="4124546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SNMP</a:t>
              </a:r>
              <a:endParaRPr lang="hu-HU" sz="1900" b="1" kern="1200" dirty="0"/>
            </a:p>
          </p:txBody>
        </p:sp>
        <p:sp>
          <p:nvSpPr>
            <p:cNvPr id="18" name="Szabadkézi sokszög 17"/>
            <p:cNvSpPr/>
            <p:nvPr/>
          </p:nvSpPr>
          <p:spPr>
            <a:xfrm>
              <a:off x="4572000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IODEF/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IDMEF</a:t>
              </a:r>
              <a:endParaRPr lang="hu-HU" sz="1900" b="1" kern="1200" dirty="0"/>
            </a:p>
          </p:txBody>
        </p:sp>
        <p:sp>
          <p:nvSpPr>
            <p:cNvPr id="19" name="Szabadkézi sokszög 18"/>
            <p:cNvSpPr/>
            <p:nvPr/>
          </p:nvSpPr>
          <p:spPr>
            <a:xfrm>
              <a:off x="4572001" y="4124546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CIM-XML/  </a:t>
              </a:r>
              <a:r>
                <a:rPr lang="hu-HU" sz="1900" b="1" dirty="0" err="1" smtClean="0"/>
                <a:t>WS-Man</a:t>
              </a:r>
              <a:r>
                <a:rPr lang="hu-HU" sz="1900" b="1" dirty="0" smtClean="0"/>
                <a:t>.</a:t>
              </a:r>
              <a:endParaRPr lang="hu-HU" sz="1900" b="1" kern="1200" dirty="0"/>
            </a:p>
          </p:txBody>
        </p:sp>
        <p:sp>
          <p:nvSpPr>
            <p:cNvPr id="20" name="Szabadkézi sokszög 19"/>
            <p:cNvSpPr/>
            <p:nvPr/>
          </p:nvSpPr>
          <p:spPr>
            <a:xfrm>
              <a:off x="6215075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CBE</a:t>
              </a:r>
              <a:endParaRPr lang="hu-HU" sz="1900" b="1" kern="1200" dirty="0"/>
            </a:p>
          </p:txBody>
        </p:sp>
        <p:sp>
          <p:nvSpPr>
            <p:cNvPr id="23" name="Szabadkézi sokszög 22"/>
            <p:cNvSpPr/>
            <p:nvPr/>
          </p:nvSpPr>
          <p:spPr>
            <a:xfrm>
              <a:off x="4071934" y="5857892"/>
              <a:ext cx="3929090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Protokoll/nyelv-támogatás</a:t>
              </a:r>
            </a:p>
          </p:txBody>
        </p:sp>
      </p:grpSp>
      <p:grpSp>
        <p:nvGrpSpPr>
          <p:cNvPr id="4" name="Csoportba foglalás 34"/>
          <p:cNvGrpSpPr/>
          <p:nvPr/>
        </p:nvGrpSpPr>
        <p:grpSpPr>
          <a:xfrm>
            <a:off x="71406" y="4000504"/>
            <a:ext cx="2928958" cy="2357454"/>
            <a:chOff x="571472" y="4000504"/>
            <a:chExt cx="2928958" cy="2357454"/>
          </a:xfrm>
        </p:grpSpPr>
        <p:sp>
          <p:nvSpPr>
            <p:cNvPr id="27" name="Szabadkézi sokszög 26"/>
            <p:cNvSpPr/>
            <p:nvPr/>
          </p:nvSpPr>
          <p:spPr>
            <a:xfrm>
              <a:off x="571472" y="4000504"/>
              <a:ext cx="2928958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6" name="Szabadkézi sokszög 5"/>
            <p:cNvSpPr/>
            <p:nvPr/>
          </p:nvSpPr>
          <p:spPr>
            <a:xfrm>
              <a:off x="571472" y="5857892"/>
              <a:ext cx="2928958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Platform-</a:t>
              </a:r>
            </a:p>
          </p:txBody>
        </p:sp>
        <p:sp>
          <p:nvSpPr>
            <p:cNvPr id="7" name="Szabadkézi sokszög 6"/>
            <p:cNvSpPr/>
            <p:nvPr/>
          </p:nvSpPr>
          <p:spPr>
            <a:xfrm>
              <a:off x="714348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kern="1200" dirty="0" smtClean="0"/>
                <a:t>JMX</a:t>
              </a:r>
              <a:endParaRPr lang="hu-HU" sz="1900" b="1" kern="1200" dirty="0"/>
            </a:p>
          </p:txBody>
        </p:sp>
        <p:sp>
          <p:nvSpPr>
            <p:cNvPr id="14" name="Szabadkézi sokszög 13"/>
            <p:cNvSpPr/>
            <p:nvPr/>
          </p:nvSpPr>
          <p:spPr>
            <a:xfrm>
              <a:off x="2071670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err="1" smtClean="0"/>
                <a:t>syslogd</a:t>
              </a:r>
              <a:endParaRPr lang="hu-HU" sz="1900" b="1" kern="1200" dirty="0"/>
            </a:p>
          </p:txBody>
        </p:sp>
        <p:sp>
          <p:nvSpPr>
            <p:cNvPr id="21" name="Szabadkézi sokszög 20"/>
            <p:cNvSpPr/>
            <p:nvPr/>
          </p:nvSpPr>
          <p:spPr>
            <a:xfrm>
              <a:off x="1428729" y="4098244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Windows </a:t>
              </a:r>
              <a:r>
                <a:rPr lang="hu-HU" sz="1900" b="1" dirty="0" err="1" smtClean="0"/>
                <a:t>Event</a:t>
              </a:r>
              <a:r>
                <a:rPr lang="hu-HU" sz="1900" b="1" dirty="0" smtClean="0"/>
                <a:t> Log</a:t>
              </a:r>
              <a:endParaRPr lang="hu-HU" sz="1900" b="1" kern="1200" dirty="0"/>
            </a:p>
          </p:txBody>
        </p:sp>
      </p:grpSp>
      <p:grpSp>
        <p:nvGrpSpPr>
          <p:cNvPr id="5" name="Csoportba foglalás 36"/>
          <p:cNvGrpSpPr/>
          <p:nvPr/>
        </p:nvGrpSpPr>
        <p:grpSpPr>
          <a:xfrm>
            <a:off x="1785918" y="2643182"/>
            <a:ext cx="5072098" cy="1192722"/>
            <a:chOff x="1785918" y="2643182"/>
            <a:chExt cx="5072098" cy="1192722"/>
          </a:xfrm>
        </p:grpSpPr>
        <p:sp>
          <p:nvSpPr>
            <p:cNvPr id="26" name="Szabadkézi sokszög 25"/>
            <p:cNvSpPr/>
            <p:nvPr/>
          </p:nvSpPr>
          <p:spPr>
            <a:xfrm>
              <a:off x="1785918" y="2643182"/>
              <a:ext cx="5072098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Központosított eseménykezelés</a:t>
              </a:r>
              <a:endParaRPr lang="hu-HU" sz="2600" b="1" dirty="0" smtClean="0"/>
            </a:p>
          </p:txBody>
        </p:sp>
        <p:sp>
          <p:nvSpPr>
            <p:cNvPr id="32" name="Felfelé nyíl 31"/>
            <p:cNvSpPr/>
            <p:nvPr/>
          </p:nvSpPr>
          <p:spPr>
            <a:xfrm>
              <a:off x="3857620" y="3214686"/>
              <a:ext cx="714380" cy="621218"/>
            </a:xfrm>
            <a:prstGeom prst="upArrow">
              <a:avLst/>
            </a:prstGeom>
            <a:noFill/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Csoportba foglalás 37"/>
          <p:cNvGrpSpPr/>
          <p:nvPr/>
        </p:nvGrpSpPr>
        <p:grpSpPr>
          <a:xfrm>
            <a:off x="1785918" y="1285860"/>
            <a:ext cx="5072098" cy="1264160"/>
            <a:chOff x="1785918" y="1285860"/>
            <a:chExt cx="5072098" cy="1264160"/>
          </a:xfrm>
        </p:grpSpPr>
        <p:sp>
          <p:nvSpPr>
            <p:cNvPr id="29" name="Szabadkézi sokszög 28"/>
            <p:cNvSpPr/>
            <p:nvPr/>
          </p:nvSpPr>
          <p:spPr>
            <a:xfrm>
              <a:off x="1785918" y="1285860"/>
              <a:ext cx="5072098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Az eseménykezelés mint folyamat</a:t>
              </a:r>
              <a:endParaRPr lang="hu-HU" sz="2600" b="1" dirty="0" smtClean="0"/>
            </a:p>
          </p:txBody>
        </p:sp>
        <p:sp>
          <p:nvSpPr>
            <p:cNvPr id="34" name="Felfelé nyíl 33"/>
            <p:cNvSpPr/>
            <p:nvPr/>
          </p:nvSpPr>
          <p:spPr>
            <a:xfrm>
              <a:off x="3857620" y="1928802"/>
              <a:ext cx="714380" cy="621218"/>
            </a:xfrm>
            <a:prstGeom prst="upArrow">
              <a:avLst/>
            </a:prstGeom>
            <a:noFill/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Csoportba foglalás 43"/>
          <p:cNvGrpSpPr/>
          <p:nvPr/>
        </p:nvGrpSpPr>
        <p:grpSpPr>
          <a:xfrm>
            <a:off x="3143240" y="4000504"/>
            <a:ext cx="1785950" cy="2357454"/>
            <a:chOff x="3143240" y="4000504"/>
            <a:chExt cx="1785950" cy="2357454"/>
          </a:xfrm>
        </p:grpSpPr>
        <p:sp>
          <p:nvSpPr>
            <p:cNvPr id="41" name="Szabadkézi sokszög 40"/>
            <p:cNvSpPr/>
            <p:nvPr/>
          </p:nvSpPr>
          <p:spPr>
            <a:xfrm>
              <a:off x="3143240" y="4000504"/>
              <a:ext cx="1785950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40" name="Szabadkézi sokszög 39"/>
            <p:cNvSpPr/>
            <p:nvPr/>
          </p:nvSpPr>
          <p:spPr>
            <a:xfrm>
              <a:off x="3143240" y="5857892"/>
              <a:ext cx="1785950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dirty="0" smtClean="0"/>
                <a:t>API-</a:t>
              </a:r>
              <a:endParaRPr lang="hu-HU" sz="2600" b="1" kern="1200" dirty="0" smtClean="0"/>
            </a:p>
          </p:txBody>
        </p:sp>
        <p:sp>
          <p:nvSpPr>
            <p:cNvPr id="42" name="Szabadkézi sokszög 41"/>
            <p:cNvSpPr/>
            <p:nvPr/>
          </p:nvSpPr>
          <p:spPr>
            <a:xfrm>
              <a:off x="3214678" y="4098244"/>
              <a:ext cx="1643074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MS </a:t>
              </a:r>
              <a:r>
                <a:rPr lang="hu-HU" sz="1900" b="1" dirty="0" err="1" smtClean="0"/>
                <a:t>Enterprise</a:t>
              </a:r>
              <a:r>
                <a:rPr lang="hu-HU" sz="1900" b="1" dirty="0" smtClean="0"/>
                <a:t> </a:t>
              </a:r>
              <a:r>
                <a:rPr lang="hu-HU" sz="1900" b="1" dirty="0" err="1" smtClean="0"/>
                <a:t>Library</a:t>
              </a:r>
              <a:endParaRPr lang="hu-HU" sz="1900" b="1" kern="1200" dirty="0"/>
            </a:p>
          </p:txBody>
        </p:sp>
        <p:sp>
          <p:nvSpPr>
            <p:cNvPr id="43" name="Szabadkézi sokszög 42"/>
            <p:cNvSpPr/>
            <p:nvPr/>
          </p:nvSpPr>
          <p:spPr>
            <a:xfrm>
              <a:off x="3214678" y="4955500"/>
              <a:ext cx="1643074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log4j</a:t>
              </a:r>
              <a:endParaRPr lang="hu-HU" sz="1900" b="1" kern="1200" dirty="0"/>
            </a:p>
          </p:txBody>
        </p:sp>
      </p:grpSp>
      <p:sp>
        <p:nvSpPr>
          <p:cNvPr id="30" name="Lekerekített téglalap feliratnak 29"/>
          <p:cNvSpPr/>
          <p:nvPr/>
        </p:nvSpPr>
        <p:spPr>
          <a:xfrm>
            <a:off x="2500298" y="4071942"/>
            <a:ext cx="6429420" cy="1285884"/>
          </a:xfrm>
          <a:prstGeom prst="wedgeRoundRectCallout">
            <a:avLst>
              <a:gd name="adj1" fmla="val -13308"/>
              <a:gd name="adj2" fmla="val -123362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Adatreprezentáció egységesítése</a:t>
            </a:r>
          </a:p>
          <a:p>
            <a:pPr marL="457200" indent="-457200"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Feldolgozási logika: jellemző elemi lépések</a:t>
            </a:r>
          </a:p>
          <a:p>
            <a:pPr marL="457200" indent="-457200"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(Valójában ma már sokszor elosztott)</a:t>
            </a:r>
          </a:p>
        </p:txBody>
      </p:sp>
      <p:sp>
        <p:nvSpPr>
          <p:cNvPr id="31" name="Lekerekített téglalap feliratnak 30"/>
          <p:cNvSpPr/>
          <p:nvPr/>
        </p:nvSpPr>
        <p:spPr>
          <a:xfrm>
            <a:off x="7143768" y="2143116"/>
            <a:ext cx="857256" cy="428628"/>
          </a:xfrm>
          <a:prstGeom prst="wedgeRoundRectCallout">
            <a:avLst>
              <a:gd name="adj1" fmla="val -125242"/>
              <a:gd name="adj2" fmla="val -136531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hu-HU" sz="2400" dirty="0" smtClean="0">
                <a:solidFill>
                  <a:schemeClr val="bg1"/>
                </a:solidFill>
              </a:rPr>
              <a:t>ITIL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685800" y="3530611"/>
            <a:ext cx="7772400" cy="1470025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Windows Event Log</a:t>
            </a:r>
            <a:endParaRPr kumimoji="0" lang="hu-HU" sz="4000" b="0" i="0" u="none" strike="noStrike" kern="1200" cap="none" spc="0" normalizeH="0" baseline="0" noProof="0" dirty="0">
              <a:ln>
                <a:noFill/>
              </a:ln>
              <a:solidFill>
                <a:srgbClr val="F8F8F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Windows </a:t>
            </a:r>
            <a:r>
              <a:rPr lang="hu-HU" dirty="0" err="1" smtClean="0"/>
              <a:t>Event</a:t>
            </a:r>
            <a:r>
              <a:rPr lang="hu-HU" dirty="0" smtClean="0"/>
              <a:t> Log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Központosított helyi eseménynaplózás</a:t>
            </a:r>
          </a:p>
          <a:p>
            <a:pPr lvl="1"/>
            <a:r>
              <a:rPr lang="hu-HU" dirty="0" smtClean="0"/>
              <a:t>Az eredeti NT óta (1993)</a:t>
            </a:r>
          </a:p>
          <a:p>
            <a:r>
              <a:rPr lang="hu-HU" dirty="0" smtClean="0"/>
              <a:t>Eredetileg három „log”</a:t>
            </a:r>
          </a:p>
          <a:p>
            <a:pPr lvl="1"/>
            <a:r>
              <a:rPr lang="hu-HU" dirty="0" smtClean="0"/>
              <a:t>System</a:t>
            </a:r>
          </a:p>
          <a:p>
            <a:pPr lvl="1"/>
            <a:r>
              <a:rPr lang="hu-HU" dirty="0" err="1" smtClean="0"/>
              <a:t>Application</a:t>
            </a:r>
            <a:endParaRPr lang="hu-HU" dirty="0" smtClean="0"/>
          </a:p>
          <a:p>
            <a:pPr lvl="1"/>
            <a:r>
              <a:rPr lang="hu-HU" dirty="0" err="1" smtClean="0"/>
              <a:t>Security</a:t>
            </a:r>
            <a:endParaRPr lang="hu-HU" dirty="0" smtClean="0"/>
          </a:p>
          <a:p>
            <a:r>
              <a:rPr lang="hu-HU" dirty="0" smtClean="0"/>
              <a:t>Háttérben: naplóállományok (NT 6-ig: ~300 MB </a:t>
            </a:r>
            <a:r>
              <a:rPr lang="hu-HU" dirty="0" err="1" smtClean="0"/>
              <a:t>max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Viewer</a:t>
            </a:r>
            <a:r>
              <a:rPr lang="hu-HU" dirty="0" smtClean="0"/>
              <a:t>: MMC </a:t>
            </a:r>
            <a:r>
              <a:rPr lang="hu-HU" dirty="0" err="1" smtClean="0"/>
              <a:t>snap-in</a:t>
            </a:r>
            <a:endParaRPr lang="hu-HU" dirty="0" smtClean="0"/>
          </a:p>
          <a:p>
            <a:r>
              <a:rPr lang="hu-HU" dirty="0" smtClean="0"/>
              <a:t>Vista &amp; Server 2008 - újraírt eseménykezelő architektúra: „Windows </a:t>
            </a:r>
            <a:r>
              <a:rPr lang="hu-HU" dirty="0" err="1" smtClean="0"/>
              <a:t>Event</a:t>
            </a:r>
            <a:r>
              <a:rPr lang="hu-HU" dirty="0" smtClean="0"/>
              <a:t> Log” (</a:t>
            </a:r>
            <a:r>
              <a:rPr lang="hu-HU" dirty="0" err="1" smtClean="0"/>
              <a:t>Eventing</a:t>
            </a:r>
            <a:r>
              <a:rPr lang="hu-HU" dirty="0" smtClean="0"/>
              <a:t> 6.0)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események néhány tulajdonsága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Source</a:t>
            </a:r>
            <a:r>
              <a:rPr lang="hu-HU" dirty="0" smtClean="0"/>
              <a:t>: a jelző program/komponens/driver…</a:t>
            </a:r>
          </a:p>
          <a:p>
            <a:r>
              <a:rPr lang="hu-HU" dirty="0" err="1" smtClean="0"/>
              <a:t>Event</a:t>
            </a:r>
            <a:r>
              <a:rPr lang="hu-HU" dirty="0" smtClean="0"/>
              <a:t> ID</a:t>
            </a:r>
          </a:p>
          <a:p>
            <a:r>
              <a:rPr lang="hu-HU" dirty="0" err="1" smtClean="0"/>
              <a:t>Level</a:t>
            </a:r>
            <a:r>
              <a:rPr lang="hu-HU" dirty="0" smtClean="0"/>
              <a:t> (nem sec. log)</a:t>
            </a:r>
          </a:p>
          <a:p>
            <a:pPr lvl="1"/>
            <a:r>
              <a:rPr lang="hu-HU" dirty="0" err="1" smtClean="0"/>
              <a:t>Information</a:t>
            </a:r>
            <a:endParaRPr lang="hu-HU" dirty="0" smtClean="0"/>
          </a:p>
          <a:p>
            <a:pPr lvl="1"/>
            <a:r>
              <a:rPr lang="hu-HU" dirty="0" err="1" smtClean="0"/>
              <a:t>Warning</a:t>
            </a:r>
            <a:endParaRPr lang="hu-HU" dirty="0" smtClean="0"/>
          </a:p>
          <a:p>
            <a:pPr lvl="1"/>
            <a:r>
              <a:rPr lang="hu-HU" dirty="0" err="1" smtClean="0"/>
              <a:t>Error</a:t>
            </a:r>
            <a:endParaRPr lang="hu-HU" dirty="0" smtClean="0"/>
          </a:p>
          <a:p>
            <a:pPr lvl="1"/>
            <a:r>
              <a:rPr lang="hu-HU" dirty="0" err="1" smtClean="0"/>
              <a:t>Critical</a:t>
            </a:r>
            <a:endParaRPr lang="hu-HU" dirty="0" smtClean="0"/>
          </a:p>
          <a:p>
            <a:r>
              <a:rPr lang="hu-HU" dirty="0" err="1" smtClean="0"/>
              <a:t>User</a:t>
            </a:r>
            <a:r>
              <a:rPr lang="hu-HU" dirty="0" smtClean="0"/>
              <a:t>: „akinek a nevében az esemény történt”</a:t>
            </a:r>
          </a:p>
          <a:p>
            <a:r>
              <a:rPr lang="hu-HU" dirty="0" err="1" smtClean="0"/>
              <a:t>Operational</a:t>
            </a:r>
            <a:r>
              <a:rPr lang="hu-HU" dirty="0" smtClean="0"/>
              <a:t> </a:t>
            </a:r>
            <a:r>
              <a:rPr lang="hu-HU" dirty="0" err="1" smtClean="0"/>
              <a:t>code</a:t>
            </a:r>
            <a:r>
              <a:rPr lang="hu-HU" dirty="0" smtClean="0"/>
              <a:t>: életciklus-azonosító (pl. </a:t>
            </a:r>
            <a:r>
              <a:rPr lang="hu-HU" dirty="0" err="1" smtClean="0"/>
              <a:t>init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/>
              <a:t>Provider</a:t>
            </a:r>
            <a:r>
              <a:rPr lang="hu-HU" dirty="0" smtClean="0"/>
              <a:t> vagy taszk szintű</a:t>
            </a:r>
          </a:p>
          <a:p>
            <a:r>
              <a:rPr lang="hu-HU" dirty="0" smtClean="0"/>
              <a:t>…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Indítás, ismerkedés</a:t>
            </a:r>
          </a:p>
          <a:p>
            <a:r>
              <a:rPr lang="hu-HU" dirty="0" smtClean="0"/>
              <a:t>Néhány konkrét esemény</a:t>
            </a:r>
          </a:p>
          <a:p>
            <a:r>
              <a:rPr lang="hu-HU" dirty="0" err="1" smtClean="0"/>
              <a:t>Create</a:t>
            </a:r>
            <a:r>
              <a:rPr lang="hu-HU" dirty="0" smtClean="0"/>
              <a:t> </a:t>
            </a:r>
            <a:r>
              <a:rPr lang="hu-HU" dirty="0" err="1" smtClean="0"/>
              <a:t>Custom</a:t>
            </a:r>
            <a:r>
              <a:rPr lang="hu-HU" dirty="0" smtClean="0"/>
              <a:t> </a:t>
            </a:r>
            <a:r>
              <a:rPr lang="hu-HU" dirty="0" err="1" smtClean="0"/>
              <a:t>View</a:t>
            </a:r>
            <a:endParaRPr lang="hu-HU" dirty="0" smtClean="0"/>
          </a:p>
          <a:p>
            <a:pPr lvl="1"/>
            <a:r>
              <a:rPr lang="hu-HU" dirty="0" smtClean="0"/>
              <a:t>Mi ott az az XML fül?</a:t>
            </a:r>
          </a:p>
          <a:p>
            <a:pPr lvl="1"/>
            <a:r>
              <a:rPr lang="hu-HU" dirty="0" smtClean="0"/>
              <a:t>Szűrés </a:t>
            </a:r>
            <a:r>
              <a:rPr lang="hu-HU" dirty="0" err="1" smtClean="0"/>
              <a:t>Xpath-szal</a:t>
            </a:r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Windows 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Viewer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Windows 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Viewer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715040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XML log formátum</a:t>
            </a:r>
          </a:p>
          <a:p>
            <a:pPr lvl="1"/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Schema</a:t>
            </a:r>
            <a:r>
              <a:rPr lang="hu-HU" dirty="0" smtClean="0"/>
              <a:t>, szűrés: </a:t>
            </a:r>
            <a:r>
              <a:rPr lang="hu-HU" dirty="0" err="1" smtClean="0"/>
              <a:t>XPath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Főbb fogalmak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Consumers</a:t>
            </a:r>
            <a:r>
              <a:rPr lang="hu-HU" dirty="0" smtClean="0"/>
              <a:t>” („</a:t>
            </a:r>
            <a:r>
              <a:rPr lang="hu-HU" dirty="0" err="1" smtClean="0"/>
              <a:t>subscribers</a:t>
            </a:r>
            <a:r>
              <a:rPr lang="hu-HU" dirty="0" smtClean="0"/>
              <a:t>” +„</a:t>
            </a:r>
            <a:r>
              <a:rPr lang="hu-HU" dirty="0" err="1" smtClean="0"/>
              <a:t>readers</a:t>
            </a:r>
            <a:r>
              <a:rPr lang="hu-HU" dirty="0" smtClean="0"/>
              <a:t>”)</a:t>
            </a:r>
          </a:p>
          <a:p>
            <a:pPr lvl="2"/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Viewer</a:t>
            </a:r>
            <a:r>
              <a:rPr lang="hu-HU" dirty="0" smtClean="0"/>
              <a:t>, Windows </a:t>
            </a:r>
            <a:r>
              <a:rPr lang="hu-HU" dirty="0" err="1" smtClean="0"/>
              <a:t>Event</a:t>
            </a:r>
            <a:r>
              <a:rPr lang="hu-HU" dirty="0" smtClean="0"/>
              <a:t> Log SDK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Producers</a:t>
            </a:r>
            <a:r>
              <a:rPr lang="hu-HU" dirty="0" smtClean="0"/>
              <a:t>”</a:t>
            </a:r>
          </a:p>
          <a:p>
            <a:pPr lvl="2"/>
            <a:r>
              <a:rPr lang="hu-HU" dirty="0" smtClean="0"/>
              <a:t>Tipikusan: alkalmazások, szolgáltatások, meghajtók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err="1" smtClean="0"/>
              <a:t>Provider-ek</a:t>
            </a:r>
            <a:endParaRPr lang="hu-HU" dirty="0" smtClean="0"/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classic</a:t>
            </a:r>
            <a:r>
              <a:rPr lang="hu-HU" dirty="0" smtClean="0"/>
              <a:t>”: MOF alapú típusdeklarációk (</a:t>
            </a:r>
            <a:r>
              <a:rPr lang="hu-HU" dirty="0" err="1" smtClean="0"/>
              <a:t>root</a:t>
            </a:r>
            <a:r>
              <a:rPr lang="hu-HU" dirty="0" smtClean="0"/>
              <a:t>/</a:t>
            </a:r>
            <a:r>
              <a:rPr lang="hu-HU" dirty="0" err="1" smtClean="0"/>
              <a:t>wmi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manifest-based</a:t>
            </a:r>
            <a:r>
              <a:rPr lang="hu-HU" dirty="0" smtClean="0"/>
              <a:t>”: XML </a:t>
            </a:r>
            <a:r>
              <a:rPr lang="hu-HU" dirty="0" err="1" smtClean="0"/>
              <a:t>instrumentációs</a:t>
            </a:r>
            <a:r>
              <a:rPr lang="hu-HU" dirty="0" smtClean="0"/>
              <a:t> </a:t>
            </a:r>
            <a:r>
              <a:rPr lang="hu-HU" dirty="0" err="1" smtClean="0"/>
              <a:t>manifest</a:t>
            </a:r>
            <a:r>
              <a:rPr lang="hu-HU" dirty="0" smtClean="0"/>
              <a:t> a binárisban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Parancssori eszköz: </a:t>
            </a:r>
            <a:r>
              <a:rPr lang="hu-HU" dirty="0" err="1" smtClean="0"/>
              <a:t>wevtutil.exe</a:t>
            </a:r>
            <a:endParaRPr lang="hu-HU" dirty="0" smtClean="0"/>
          </a:p>
          <a:p>
            <a:pPr lvl="1"/>
            <a:r>
              <a:rPr lang="hu-HU" dirty="0" err="1" smtClean="0"/>
              <a:t>wevtutil</a:t>
            </a:r>
            <a:r>
              <a:rPr lang="hu-HU" dirty="0" smtClean="0"/>
              <a:t> </a:t>
            </a:r>
            <a:r>
              <a:rPr lang="hu-HU" dirty="0" err="1" smtClean="0"/>
              <a:t>gp</a:t>
            </a:r>
            <a:r>
              <a:rPr lang="hu-HU" dirty="0" smtClean="0"/>
              <a:t> </a:t>
            </a:r>
            <a:r>
              <a:rPr lang="hu-HU" dirty="0" err="1" smtClean="0"/>
              <a:t>Microsoft-Windows-Winlogon</a:t>
            </a:r>
            <a:r>
              <a:rPr lang="hu-HU" dirty="0" smtClean="0"/>
              <a:t> /</a:t>
            </a:r>
            <a:r>
              <a:rPr lang="hu-HU" dirty="0" err="1" smtClean="0"/>
              <a:t>ge</a:t>
            </a:r>
            <a:r>
              <a:rPr lang="hu-HU" dirty="0" smtClean="0"/>
              <a:t> /</a:t>
            </a:r>
            <a:r>
              <a:rPr lang="hu-HU" dirty="0" err="1" smtClean="0"/>
              <a:t>gm</a:t>
            </a:r>
            <a:endParaRPr lang="hu-HU" dirty="0" smtClean="0"/>
          </a:p>
        </p:txBody>
      </p:sp>
      <p:sp>
        <p:nvSpPr>
          <p:cNvPr id="4" name="Lekerekített téglalap 3"/>
          <p:cNvSpPr/>
          <p:nvPr/>
        </p:nvSpPr>
        <p:spPr>
          <a:xfrm>
            <a:off x="4788024" y="908720"/>
            <a:ext cx="4170226" cy="1303554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További alapfogalmak: következő előadás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Esemény-továbbítás</a:t>
            </a:r>
            <a:endParaRPr lang="hu-H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988084"/>
            <a:ext cx="6519867" cy="446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142844" y="857232"/>
            <a:ext cx="8858312" cy="5715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Lásd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Event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Viewer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Subscriptions</a:t>
            </a: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hu-HU" sz="3200" dirty="0" err="1" smtClean="0">
                <a:sym typeface="Wingdings" pitchFamily="2" charset="2"/>
              </a:rPr>
              <a:t>WS-Eventing</a:t>
            </a:r>
            <a:r>
              <a:rPr lang="hu-HU" sz="3200" dirty="0" smtClean="0">
                <a:sym typeface="Wingdings" pitchFamily="2" charset="2"/>
              </a:rPr>
              <a:t> 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célgépeken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WinRM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kell (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WS-Man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)</a:t>
            </a: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142844" y="5669228"/>
            <a:ext cx="8786874" cy="1000132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„Nehézsúlyú” eseménykezeléshez azért több kell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</a:t>
            </a: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33" y="2928934"/>
            <a:ext cx="9011461" cy="324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 descr="C:\Documents and Settings\xmi\Local Settings\Temporary Internet Files\Content.IE5\WD6BG5EB\MCj043489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892790" y="1441736"/>
            <a:ext cx="1393194" cy="1558636"/>
          </a:xfrm>
          <a:prstGeom prst="rect">
            <a:avLst/>
          </a:prstGeom>
          <a:noFill/>
        </p:spPr>
      </p:pic>
      <p:pic>
        <p:nvPicPr>
          <p:cNvPr id="2052" name="Picture 4" descr="C:\Users\ikocsis\AppData\Local\Microsoft\Windows\Temporary Internet Files\Content.IE5\HM16APFX\MCj0432537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4128" y="3571876"/>
            <a:ext cx="877674" cy="877674"/>
          </a:xfrm>
          <a:prstGeom prst="rect">
            <a:avLst/>
          </a:prstGeom>
          <a:noFill/>
        </p:spPr>
      </p:pic>
      <p:sp>
        <p:nvSpPr>
          <p:cNvPr id="19" name="Lekerekített téglalap feliratnak 18"/>
          <p:cNvSpPr/>
          <p:nvPr/>
        </p:nvSpPr>
        <p:spPr>
          <a:xfrm>
            <a:off x="2357422" y="1000108"/>
            <a:ext cx="1143008" cy="642942"/>
          </a:xfrm>
          <a:prstGeom prst="wedgeRoundRectCallout">
            <a:avLst>
              <a:gd name="adj1" fmla="val -63760"/>
              <a:gd name="adj2" fmla="val 8479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…</a:t>
            </a:r>
            <a:endParaRPr lang="hu-H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685800" y="3530611"/>
            <a:ext cx="7772400" cy="1470025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syslogd</a:t>
            </a:r>
            <a:endParaRPr kumimoji="0" lang="hu-HU" sz="4000" b="0" i="0" u="none" strike="noStrike" kern="1200" cap="none" spc="0" normalizeH="0" baseline="0" noProof="0" dirty="0">
              <a:ln>
                <a:noFill/>
              </a:ln>
              <a:solidFill>
                <a:srgbClr val="F8F8F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</a:t>
            </a:r>
            <a:r>
              <a:rPr lang="hu-HU" dirty="0" err="1" smtClean="0"/>
              <a:t>syslogd</a:t>
            </a:r>
            <a:r>
              <a:rPr lang="hu-HU" dirty="0" smtClean="0"/>
              <a:t>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Történelmi okokból a de-facto szabvány napló- kiszolgáló </a:t>
            </a:r>
            <a:r>
              <a:rPr lang="hu-HU" dirty="0" err="1" smtClean="0"/>
              <a:t>UNIX-okon</a:t>
            </a:r>
            <a:r>
              <a:rPr lang="hu-HU" dirty="0" smtClean="0"/>
              <a:t> és GNU/</a:t>
            </a:r>
            <a:r>
              <a:rPr lang="hu-HU" dirty="0" err="1" smtClean="0"/>
              <a:t>Linux-on</a:t>
            </a:r>
            <a:endParaRPr lang="hu-HU" dirty="0" smtClean="0"/>
          </a:p>
          <a:p>
            <a:pPr lvl="1"/>
            <a:r>
              <a:rPr lang="hu-HU" dirty="0" smtClean="0"/>
              <a:t>kernel üzeneteknek Linuxon (lehet) külön </a:t>
            </a:r>
            <a:r>
              <a:rPr lang="hu-HU" dirty="0" err="1" smtClean="0"/>
              <a:t>klogd</a:t>
            </a:r>
            <a:endParaRPr lang="hu-HU" dirty="0" smtClean="0"/>
          </a:p>
          <a:p>
            <a:pPr lvl="1"/>
            <a:r>
              <a:rPr lang="hu-HU" dirty="0" smtClean="0"/>
              <a:t>„Adatmodell” és protokoll: RFC 3164 (2001!)</a:t>
            </a:r>
          </a:p>
          <a:p>
            <a:r>
              <a:rPr lang="hu-HU" dirty="0" smtClean="0"/>
              <a:t>Démon, mely tud figyelni:</a:t>
            </a:r>
          </a:p>
          <a:p>
            <a:pPr lvl="1"/>
            <a:r>
              <a:rPr lang="hu-HU" dirty="0" smtClean="0"/>
              <a:t>Unix </a:t>
            </a:r>
            <a:r>
              <a:rPr lang="hu-HU" dirty="0" err="1" smtClean="0"/>
              <a:t>domain</a:t>
            </a:r>
            <a:r>
              <a:rPr lang="hu-HU" dirty="0" smtClean="0"/>
              <a:t> </a:t>
            </a:r>
            <a:r>
              <a:rPr lang="hu-HU" dirty="0" err="1" smtClean="0"/>
              <a:t>socket-en</a:t>
            </a:r>
            <a:r>
              <a:rPr lang="hu-HU" dirty="0" smtClean="0"/>
              <a:t> (helyi IPC </a:t>
            </a:r>
            <a:r>
              <a:rPr lang="hu-HU" dirty="0" err="1" smtClean="0"/>
              <a:t>socket</a:t>
            </a:r>
            <a:r>
              <a:rPr lang="hu-HU" dirty="0" smtClean="0"/>
              <a:t>; /</a:t>
            </a:r>
            <a:r>
              <a:rPr lang="hu-HU" dirty="0" err="1" smtClean="0"/>
              <a:t>dev</a:t>
            </a:r>
            <a:r>
              <a:rPr lang="hu-HU" dirty="0" smtClean="0"/>
              <a:t>/log)</a:t>
            </a:r>
          </a:p>
          <a:p>
            <a:pPr lvl="1"/>
            <a:r>
              <a:rPr lang="hu-HU" dirty="0" smtClean="0"/>
              <a:t>UDP </a:t>
            </a:r>
            <a:r>
              <a:rPr lang="hu-HU" dirty="0" err="1" smtClean="0"/>
              <a:t>porton</a:t>
            </a:r>
            <a:r>
              <a:rPr lang="hu-HU" dirty="0" smtClean="0"/>
              <a:t> (514-es port)</a:t>
            </a:r>
          </a:p>
          <a:p>
            <a:r>
              <a:rPr lang="hu-HU" dirty="0" smtClean="0"/>
              <a:t>Egy üzenet javasolt felépítése:</a:t>
            </a:r>
          </a:p>
          <a:p>
            <a:pPr lvl="1">
              <a:buNone/>
            </a:pPr>
            <a:endParaRPr lang="hu-HU" sz="800" dirty="0" smtClean="0"/>
          </a:p>
          <a:p>
            <a:pPr lvl="1" algn="ctr">
              <a:buNone/>
            </a:pPr>
            <a:r>
              <a:rPr lang="hu-HU" sz="4000" dirty="0" smtClean="0"/>
              <a:t>PRI HEADER MSG</a:t>
            </a:r>
            <a:endParaRPr lang="hu-HU" sz="4000" dirty="0"/>
          </a:p>
        </p:txBody>
      </p:sp>
      <p:sp>
        <p:nvSpPr>
          <p:cNvPr id="4" name="Lekerekített téglalap feliratnak 3"/>
          <p:cNvSpPr/>
          <p:nvPr/>
        </p:nvSpPr>
        <p:spPr>
          <a:xfrm>
            <a:off x="642910" y="3214686"/>
            <a:ext cx="2643206" cy="1143008"/>
          </a:xfrm>
          <a:prstGeom prst="wedgeRoundRectCallout">
            <a:avLst>
              <a:gd name="adj1" fmla="val 44074"/>
              <a:gd name="adj2" fmla="val 140901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8*„</a:t>
            </a:r>
            <a:r>
              <a:rPr lang="hu-HU" sz="2400" dirty="0" err="1" smtClean="0">
                <a:solidFill>
                  <a:schemeClr val="bg1"/>
                </a:solidFill>
              </a:rPr>
              <a:t>facility</a:t>
            </a:r>
            <a:r>
              <a:rPr lang="hu-HU" sz="2400" dirty="0" smtClean="0">
                <a:solidFill>
                  <a:schemeClr val="bg1"/>
                </a:solidFill>
              </a:rPr>
              <a:t>” + „</a:t>
            </a:r>
            <a:r>
              <a:rPr lang="hu-HU" sz="2400" dirty="0" err="1" smtClean="0">
                <a:solidFill>
                  <a:schemeClr val="bg1"/>
                </a:solidFill>
              </a:rPr>
              <a:t>severity</a:t>
            </a:r>
            <a:r>
              <a:rPr lang="hu-HU" sz="2400" dirty="0" smtClean="0">
                <a:solidFill>
                  <a:schemeClr val="bg1"/>
                </a:solidFill>
              </a:rPr>
              <a:t>”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5" name="Lekerekített téglalap feliratnak 4"/>
          <p:cNvSpPr/>
          <p:nvPr/>
        </p:nvSpPr>
        <p:spPr>
          <a:xfrm>
            <a:off x="3214678" y="2428868"/>
            <a:ext cx="2643206" cy="1143008"/>
          </a:xfrm>
          <a:prstGeom prst="wedgeRoundRectCallout">
            <a:avLst>
              <a:gd name="adj1" fmla="val -10395"/>
              <a:gd name="adj2" fmla="val 208134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Időbélyeg és </a:t>
            </a:r>
            <a:r>
              <a:rPr lang="hu-HU" sz="2400" dirty="0" err="1" smtClean="0">
                <a:solidFill>
                  <a:schemeClr val="bg1"/>
                </a:solidFill>
              </a:rPr>
              <a:t>hosztnév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6" name="Lekerekített téglalap feliratnak 5"/>
          <p:cNvSpPr/>
          <p:nvPr/>
        </p:nvSpPr>
        <p:spPr>
          <a:xfrm>
            <a:off x="5929322" y="3286124"/>
            <a:ext cx="2643206" cy="1143008"/>
          </a:xfrm>
          <a:prstGeom prst="wedgeRoundRectCallout">
            <a:avLst>
              <a:gd name="adj1" fmla="val -46461"/>
              <a:gd name="adj2" fmla="val 137497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Program/folyamat neve és tartalom</a:t>
            </a:r>
            <a:endParaRPr lang="hu-H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RFC3164 „</a:t>
            </a:r>
            <a:r>
              <a:rPr lang="hu-HU" dirty="0" err="1" smtClean="0"/>
              <a:t>facility</a:t>
            </a:r>
            <a:r>
              <a:rPr lang="hu-HU" dirty="0" smtClean="0"/>
              <a:t>”</a:t>
            </a:r>
            <a:r>
              <a:rPr lang="hu-HU" dirty="0" err="1" smtClean="0"/>
              <a:t>-k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0</a:t>
            </a:r>
            <a:r>
              <a:rPr lang="hu-HU" dirty="0" smtClean="0"/>
              <a:t>:</a:t>
            </a:r>
            <a:r>
              <a:rPr lang="en-US" dirty="0" smtClean="0"/>
              <a:t> kernel messages </a:t>
            </a:r>
            <a:endParaRPr lang="hu-HU" dirty="0" smtClean="0"/>
          </a:p>
          <a:p>
            <a:r>
              <a:rPr lang="en-US" dirty="0" smtClean="0"/>
              <a:t>1</a:t>
            </a:r>
            <a:r>
              <a:rPr lang="hu-HU" dirty="0" smtClean="0"/>
              <a:t>:</a:t>
            </a:r>
            <a:r>
              <a:rPr lang="en-US" dirty="0" smtClean="0"/>
              <a:t> user-level messages </a:t>
            </a:r>
            <a:endParaRPr lang="hu-HU" dirty="0" smtClean="0"/>
          </a:p>
          <a:p>
            <a:r>
              <a:rPr lang="en-US" dirty="0" smtClean="0"/>
              <a:t>2</a:t>
            </a:r>
            <a:r>
              <a:rPr lang="hu-HU" dirty="0" smtClean="0"/>
              <a:t>:</a:t>
            </a:r>
            <a:r>
              <a:rPr lang="en-US" dirty="0" smtClean="0"/>
              <a:t> mail system </a:t>
            </a:r>
            <a:endParaRPr lang="hu-HU" dirty="0" smtClean="0"/>
          </a:p>
          <a:p>
            <a:r>
              <a:rPr lang="en-US" dirty="0" smtClean="0"/>
              <a:t>3</a:t>
            </a:r>
            <a:r>
              <a:rPr lang="hu-HU" dirty="0" smtClean="0"/>
              <a:t>:</a:t>
            </a:r>
            <a:r>
              <a:rPr lang="en-US" dirty="0" smtClean="0"/>
              <a:t> system daemons </a:t>
            </a:r>
            <a:endParaRPr lang="hu-HU" dirty="0" smtClean="0"/>
          </a:p>
          <a:p>
            <a:r>
              <a:rPr lang="en-US" dirty="0" smtClean="0"/>
              <a:t>4</a:t>
            </a:r>
            <a:r>
              <a:rPr lang="hu-HU" dirty="0" smtClean="0"/>
              <a:t>:</a:t>
            </a:r>
            <a:r>
              <a:rPr lang="en-US" dirty="0" smtClean="0"/>
              <a:t> security/authorization messages</a:t>
            </a:r>
            <a:endParaRPr lang="hu-HU" dirty="0" smtClean="0"/>
          </a:p>
          <a:p>
            <a:r>
              <a:rPr lang="hu-HU" dirty="0" smtClean="0"/>
              <a:t>5: </a:t>
            </a:r>
            <a:r>
              <a:rPr lang="hu-HU" dirty="0" err="1" smtClean="0"/>
              <a:t>messages</a:t>
            </a:r>
            <a:r>
              <a:rPr lang="hu-HU" dirty="0" smtClean="0"/>
              <a:t> </a:t>
            </a:r>
            <a:r>
              <a:rPr lang="hu-HU" dirty="0" err="1" smtClean="0"/>
              <a:t>generated</a:t>
            </a:r>
            <a:r>
              <a:rPr lang="hu-HU" dirty="0" smtClean="0"/>
              <a:t> </a:t>
            </a:r>
            <a:r>
              <a:rPr lang="hu-HU" dirty="0" err="1" smtClean="0"/>
              <a:t>internally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syslogd</a:t>
            </a:r>
            <a:r>
              <a:rPr lang="hu-HU" dirty="0" smtClean="0"/>
              <a:t> </a:t>
            </a:r>
          </a:p>
          <a:p>
            <a:r>
              <a:rPr lang="hu-HU" dirty="0" smtClean="0"/>
              <a:t>6: line printer </a:t>
            </a:r>
            <a:r>
              <a:rPr lang="hu-HU" dirty="0" err="1" smtClean="0"/>
              <a:t>subsystem</a:t>
            </a:r>
            <a:r>
              <a:rPr lang="hu-HU" dirty="0" smtClean="0"/>
              <a:t> </a:t>
            </a:r>
          </a:p>
          <a:p>
            <a:r>
              <a:rPr lang="hu-HU" dirty="0" smtClean="0"/>
              <a:t>7: </a:t>
            </a:r>
            <a:r>
              <a:rPr lang="hu-HU" dirty="0" err="1" smtClean="0"/>
              <a:t>network</a:t>
            </a:r>
            <a:r>
              <a:rPr lang="hu-HU" dirty="0" smtClean="0"/>
              <a:t> </a:t>
            </a:r>
            <a:r>
              <a:rPr lang="hu-HU" dirty="0" err="1" smtClean="0"/>
              <a:t>news</a:t>
            </a:r>
            <a:r>
              <a:rPr lang="hu-HU" dirty="0" smtClean="0"/>
              <a:t> </a:t>
            </a:r>
            <a:r>
              <a:rPr lang="hu-HU" dirty="0" err="1" smtClean="0"/>
              <a:t>subsystem</a:t>
            </a:r>
            <a:r>
              <a:rPr lang="hu-HU" dirty="0" smtClean="0"/>
              <a:t> </a:t>
            </a:r>
          </a:p>
          <a:p>
            <a:r>
              <a:rPr lang="hu-HU" dirty="0" smtClean="0"/>
              <a:t>8: UUCP </a:t>
            </a:r>
            <a:r>
              <a:rPr lang="hu-HU" dirty="0" err="1" smtClean="0"/>
              <a:t>subsystem</a:t>
            </a:r>
            <a:r>
              <a:rPr lang="hu-HU" dirty="0" smtClean="0"/>
              <a:t> </a:t>
            </a:r>
          </a:p>
          <a:p>
            <a:r>
              <a:rPr lang="hu-HU" dirty="0" smtClean="0"/>
              <a:t>9: </a:t>
            </a:r>
            <a:r>
              <a:rPr lang="hu-HU" dirty="0" err="1" smtClean="0"/>
              <a:t>clock</a:t>
            </a:r>
            <a:r>
              <a:rPr lang="hu-HU" dirty="0" smtClean="0"/>
              <a:t> </a:t>
            </a:r>
            <a:r>
              <a:rPr lang="hu-HU" dirty="0" err="1" smtClean="0"/>
              <a:t>daemon</a:t>
            </a:r>
            <a:endParaRPr lang="hu-HU" dirty="0" smtClean="0"/>
          </a:p>
          <a:p>
            <a:r>
              <a:rPr lang="hu-HU" dirty="0" smtClean="0"/>
              <a:t>10: </a:t>
            </a:r>
            <a:r>
              <a:rPr lang="hu-HU" dirty="0" err="1" smtClean="0"/>
              <a:t>security</a:t>
            </a:r>
            <a:r>
              <a:rPr lang="hu-HU" dirty="0" smtClean="0"/>
              <a:t>/</a:t>
            </a:r>
            <a:r>
              <a:rPr lang="hu-HU" dirty="0" err="1" smtClean="0"/>
              <a:t>authorization</a:t>
            </a:r>
            <a:r>
              <a:rPr lang="hu-HU" dirty="0" smtClean="0"/>
              <a:t> </a:t>
            </a:r>
            <a:r>
              <a:rPr lang="hu-HU" dirty="0" err="1" smtClean="0"/>
              <a:t>messages</a:t>
            </a:r>
            <a:r>
              <a:rPr lang="hu-HU" dirty="0" smtClean="0"/>
              <a:t> (</a:t>
            </a:r>
            <a:r>
              <a:rPr lang="hu-HU" dirty="0" err="1" smtClean="0"/>
              <a:t>note</a:t>
            </a:r>
            <a:r>
              <a:rPr lang="hu-HU" dirty="0" smtClean="0"/>
              <a:t> 1) </a:t>
            </a:r>
          </a:p>
          <a:p>
            <a:r>
              <a:rPr lang="hu-HU" dirty="0" smtClean="0"/>
              <a:t>11: FTP </a:t>
            </a:r>
            <a:r>
              <a:rPr lang="hu-HU" dirty="0" err="1" smtClean="0"/>
              <a:t>daemon</a:t>
            </a:r>
            <a:endParaRPr lang="hu-HU" dirty="0" smtClean="0"/>
          </a:p>
          <a:p>
            <a:r>
              <a:rPr lang="hu-HU" dirty="0" smtClean="0"/>
              <a:t>…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3786150" y="857232"/>
            <a:ext cx="5357850" cy="1643074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…23-ig. Figyelem: az egyes implementációk sokszor  nem felelnek meg ennek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RFC3164 „</a:t>
            </a:r>
            <a:r>
              <a:rPr lang="hu-HU" dirty="0" err="1" smtClean="0"/>
              <a:t>severity</a:t>
            </a:r>
            <a:r>
              <a:rPr lang="hu-HU" dirty="0" smtClean="0"/>
              <a:t>”</a:t>
            </a:r>
            <a:r>
              <a:rPr lang="hu-HU" dirty="0" err="1" smtClean="0"/>
              <a:t>-k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0 - </a:t>
            </a:r>
            <a:r>
              <a:rPr lang="hu-HU" dirty="0" err="1" smtClean="0"/>
              <a:t>Emergency</a:t>
            </a:r>
            <a:r>
              <a:rPr lang="hu-HU" dirty="0" smtClean="0"/>
              <a:t>: </a:t>
            </a:r>
            <a:r>
              <a:rPr lang="hu-HU" dirty="0" err="1" smtClean="0"/>
              <a:t>system</a:t>
            </a:r>
            <a:r>
              <a:rPr lang="hu-HU" dirty="0" smtClean="0"/>
              <a:t> is </a:t>
            </a:r>
            <a:r>
              <a:rPr lang="hu-HU" dirty="0" err="1" smtClean="0"/>
              <a:t>unusable</a:t>
            </a:r>
            <a:endParaRPr lang="hu-HU" dirty="0" smtClean="0"/>
          </a:p>
          <a:p>
            <a:r>
              <a:rPr lang="hu-HU" dirty="0" smtClean="0"/>
              <a:t>1 - </a:t>
            </a:r>
            <a:r>
              <a:rPr lang="hu-HU" dirty="0" err="1" smtClean="0"/>
              <a:t>Alert</a:t>
            </a:r>
            <a:r>
              <a:rPr lang="hu-HU" dirty="0" smtClean="0"/>
              <a:t>: </a:t>
            </a:r>
            <a:r>
              <a:rPr lang="hu-HU" dirty="0" err="1" smtClean="0"/>
              <a:t>action</a:t>
            </a:r>
            <a:r>
              <a:rPr lang="hu-HU" dirty="0" smtClean="0"/>
              <a:t> must be </a:t>
            </a:r>
            <a:r>
              <a:rPr lang="hu-HU" dirty="0" err="1" smtClean="0"/>
              <a:t>taken</a:t>
            </a:r>
            <a:r>
              <a:rPr lang="hu-HU" dirty="0" smtClean="0"/>
              <a:t> </a:t>
            </a:r>
            <a:r>
              <a:rPr lang="hu-HU" dirty="0" err="1" smtClean="0"/>
              <a:t>immediately</a:t>
            </a:r>
            <a:endParaRPr lang="hu-HU" dirty="0" smtClean="0"/>
          </a:p>
          <a:p>
            <a:r>
              <a:rPr lang="hu-HU" dirty="0" smtClean="0"/>
              <a:t>2 - </a:t>
            </a:r>
            <a:r>
              <a:rPr lang="hu-HU" dirty="0" err="1" smtClean="0"/>
              <a:t>Critical</a:t>
            </a:r>
            <a:r>
              <a:rPr lang="hu-HU" dirty="0" smtClean="0"/>
              <a:t>: </a:t>
            </a:r>
            <a:r>
              <a:rPr lang="hu-HU" dirty="0" err="1" smtClean="0"/>
              <a:t>critical</a:t>
            </a:r>
            <a:r>
              <a:rPr lang="hu-HU" dirty="0" smtClean="0"/>
              <a:t> </a:t>
            </a:r>
            <a:r>
              <a:rPr lang="hu-HU" dirty="0" err="1" smtClean="0"/>
              <a:t>conditions</a:t>
            </a:r>
            <a:endParaRPr lang="hu-HU" dirty="0" smtClean="0"/>
          </a:p>
          <a:p>
            <a:r>
              <a:rPr lang="hu-HU" dirty="0" smtClean="0"/>
              <a:t>3 - </a:t>
            </a:r>
            <a:r>
              <a:rPr lang="hu-HU" dirty="0" err="1" smtClean="0"/>
              <a:t>Error</a:t>
            </a:r>
            <a:r>
              <a:rPr lang="hu-HU" dirty="0" smtClean="0"/>
              <a:t>: </a:t>
            </a:r>
            <a:r>
              <a:rPr lang="hu-HU" dirty="0" err="1" smtClean="0"/>
              <a:t>error</a:t>
            </a:r>
            <a:r>
              <a:rPr lang="hu-HU" dirty="0" smtClean="0"/>
              <a:t> </a:t>
            </a:r>
            <a:r>
              <a:rPr lang="hu-HU" dirty="0" err="1" smtClean="0"/>
              <a:t>conditions</a:t>
            </a:r>
            <a:endParaRPr lang="hu-HU" dirty="0" smtClean="0"/>
          </a:p>
          <a:p>
            <a:r>
              <a:rPr lang="hu-HU" dirty="0" smtClean="0"/>
              <a:t>4 - </a:t>
            </a:r>
            <a:r>
              <a:rPr lang="hu-HU" dirty="0" err="1" smtClean="0"/>
              <a:t>Warning</a:t>
            </a:r>
            <a:r>
              <a:rPr lang="hu-HU" dirty="0" smtClean="0"/>
              <a:t>: </a:t>
            </a:r>
            <a:r>
              <a:rPr lang="hu-HU" dirty="0" err="1" smtClean="0"/>
              <a:t>warning</a:t>
            </a:r>
            <a:r>
              <a:rPr lang="hu-HU" dirty="0" smtClean="0"/>
              <a:t> </a:t>
            </a:r>
            <a:r>
              <a:rPr lang="hu-HU" dirty="0" err="1" smtClean="0"/>
              <a:t>conditions</a:t>
            </a:r>
            <a:endParaRPr lang="hu-HU" dirty="0" smtClean="0"/>
          </a:p>
          <a:p>
            <a:r>
              <a:rPr lang="hu-HU" dirty="0" smtClean="0"/>
              <a:t>5 - </a:t>
            </a:r>
            <a:r>
              <a:rPr lang="hu-HU" dirty="0" err="1" smtClean="0"/>
              <a:t>Notice</a:t>
            </a:r>
            <a:r>
              <a:rPr lang="hu-HU" dirty="0" smtClean="0"/>
              <a:t>: </a:t>
            </a:r>
            <a:r>
              <a:rPr lang="hu-HU" dirty="0" err="1" smtClean="0"/>
              <a:t>normal</a:t>
            </a:r>
            <a:r>
              <a:rPr lang="hu-HU" dirty="0" smtClean="0"/>
              <a:t> 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significant</a:t>
            </a:r>
            <a:r>
              <a:rPr lang="hu-HU" dirty="0" smtClean="0"/>
              <a:t> </a:t>
            </a:r>
            <a:r>
              <a:rPr lang="hu-HU" dirty="0" err="1" smtClean="0"/>
              <a:t>condition</a:t>
            </a:r>
            <a:endParaRPr lang="hu-HU" dirty="0" smtClean="0"/>
          </a:p>
          <a:p>
            <a:r>
              <a:rPr lang="hu-HU" dirty="0" smtClean="0"/>
              <a:t>6 - </a:t>
            </a:r>
            <a:r>
              <a:rPr lang="hu-HU" dirty="0" err="1" smtClean="0"/>
              <a:t>Informational</a:t>
            </a:r>
            <a:r>
              <a:rPr lang="hu-HU" dirty="0" smtClean="0"/>
              <a:t>: </a:t>
            </a:r>
            <a:r>
              <a:rPr lang="hu-HU" dirty="0" err="1" smtClean="0"/>
              <a:t>informational</a:t>
            </a:r>
            <a:r>
              <a:rPr lang="hu-HU" dirty="0" smtClean="0"/>
              <a:t> </a:t>
            </a:r>
            <a:r>
              <a:rPr lang="hu-HU" dirty="0" err="1" smtClean="0"/>
              <a:t>messages</a:t>
            </a:r>
            <a:endParaRPr lang="hu-HU" dirty="0" smtClean="0"/>
          </a:p>
          <a:p>
            <a:r>
              <a:rPr lang="hu-HU" dirty="0" smtClean="0"/>
              <a:t>7 - </a:t>
            </a:r>
            <a:r>
              <a:rPr lang="hu-HU" dirty="0" err="1" smtClean="0"/>
              <a:t>Debug</a:t>
            </a:r>
            <a:r>
              <a:rPr lang="hu-HU" dirty="0" smtClean="0"/>
              <a:t>: </a:t>
            </a:r>
            <a:r>
              <a:rPr lang="hu-HU" dirty="0" err="1" smtClean="0"/>
              <a:t>debug-level</a:t>
            </a:r>
            <a:r>
              <a:rPr lang="hu-HU" dirty="0" smtClean="0"/>
              <a:t> </a:t>
            </a:r>
            <a:r>
              <a:rPr lang="hu-HU" dirty="0" err="1" smtClean="0"/>
              <a:t>messages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/</a:t>
            </a:r>
            <a:r>
              <a:rPr lang="hu-HU" dirty="0" err="1" smtClean="0"/>
              <a:t>etc</a:t>
            </a:r>
            <a:r>
              <a:rPr lang="hu-HU" dirty="0" smtClean="0"/>
              <a:t>/</a:t>
            </a:r>
            <a:r>
              <a:rPr lang="hu-HU" dirty="0" err="1" smtClean="0"/>
              <a:t>syslog.conf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71472" y="857232"/>
            <a:ext cx="7909538" cy="53553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b="1" dirty="0" smtClean="0">
                <a:latin typeface="Consolas" pitchFamily="49" charset="0"/>
              </a:rPr>
              <a:t>#</a:t>
            </a:r>
            <a:r>
              <a:rPr lang="hu-HU" b="1" dirty="0" err="1" smtClean="0">
                <a:latin typeface="Consolas" pitchFamily="49" charset="0"/>
              </a:rPr>
              <a:t>kern</a:t>
            </a:r>
            <a:r>
              <a:rPr lang="hu-HU" b="1" dirty="0" smtClean="0">
                <a:latin typeface="Consolas" pitchFamily="49" charset="0"/>
              </a:rPr>
              <a:t>.*                                  	/</a:t>
            </a:r>
            <a:r>
              <a:rPr lang="hu-HU" b="1" dirty="0" err="1" smtClean="0">
                <a:latin typeface="Consolas" pitchFamily="49" charset="0"/>
              </a:rPr>
              <a:t>dev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console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Log </a:t>
            </a:r>
            <a:r>
              <a:rPr lang="hu-HU" b="1" dirty="0" err="1" smtClean="0">
                <a:latin typeface="Consolas" pitchFamily="49" charset="0"/>
              </a:rPr>
              <a:t>anything</a:t>
            </a:r>
            <a:r>
              <a:rPr lang="hu-HU" b="1" dirty="0" smtClean="0">
                <a:latin typeface="Consolas" pitchFamily="49" charset="0"/>
              </a:rPr>
              <a:t> (</a:t>
            </a:r>
            <a:r>
              <a:rPr lang="hu-HU" b="1" dirty="0" err="1" smtClean="0">
                <a:latin typeface="Consolas" pitchFamily="49" charset="0"/>
              </a:rPr>
              <a:t>except</a:t>
            </a:r>
            <a:r>
              <a:rPr lang="hu-HU" b="1" dirty="0" smtClean="0">
                <a:latin typeface="Consolas" pitchFamily="49" charset="0"/>
              </a:rPr>
              <a:t> mail) of </a:t>
            </a:r>
            <a:r>
              <a:rPr lang="hu-HU" b="1" dirty="0" err="1" smtClean="0">
                <a:latin typeface="Consolas" pitchFamily="49" charset="0"/>
              </a:rPr>
              <a:t>level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info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or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higher</a:t>
            </a:r>
            <a:r>
              <a:rPr lang="hu-HU" b="1" dirty="0" smtClean="0">
                <a:latin typeface="Consolas" pitchFamily="49" charset="0"/>
              </a:rPr>
              <a:t>.</a:t>
            </a:r>
          </a:p>
          <a:p>
            <a:r>
              <a:rPr lang="hu-HU" b="1" dirty="0" smtClean="0">
                <a:latin typeface="Consolas" pitchFamily="49" charset="0"/>
              </a:rPr>
              <a:t># </a:t>
            </a:r>
            <a:r>
              <a:rPr lang="hu-HU" b="1" dirty="0" err="1" smtClean="0">
                <a:latin typeface="Consolas" pitchFamily="49" charset="0"/>
              </a:rPr>
              <a:t>Don't</a:t>
            </a:r>
            <a:r>
              <a:rPr lang="hu-HU" b="1" dirty="0" smtClean="0">
                <a:latin typeface="Consolas" pitchFamily="49" charset="0"/>
              </a:rPr>
              <a:t> log </a:t>
            </a:r>
            <a:r>
              <a:rPr lang="hu-HU" b="1" dirty="0" err="1" smtClean="0">
                <a:latin typeface="Consolas" pitchFamily="49" charset="0"/>
              </a:rPr>
              <a:t>private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authentication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messages</a:t>
            </a:r>
            <a:r>
              <a:rPr lang="hu-HU" b="1" dirty="0" smtClean="0">
                <a:latin typeface="Consolas" pitchFamily="49" charset="0"/>
              </a:rPr>
              <a:t>!</a:t>
            </a:r>
          </a:p>
          <a:p>
            <a:r>
              <a:rPr lang="hu-HU" b="1" dirty="0" smtClean="0">
                <a:latin typeface="Consolas" pitchFamily="49" charset="0"/>
              </a:rPr>
              <a:t>*.</a:t>
            </a:r>
            <a:r>
              <a:rPr lang="hu-HU" b="1" dirty="0" err="1" smtClean="0">
                <a:latin typeface="Consolas" pitchFamily="49" charset="0"/>
              </a:rPr>
              <a:t>info</a:t>
            </a:r>
            <a:r>
              <a:rPr lang="hu-HU" b="1" dirty="0" smtClean="0">
                <a:latin typeface="Consolas" pitchFamily="49" charset="0"/>
              </a:rPr>
              <a:t>;</a:t>
            </a:r>
            <a:r>
              <a:rPr lang="hu-HU" b="1" dirty="0" err="1" smtClean="0">
                <a:latin typeface="Consolas" pitchFamily="49" charset="0"/>
              </a:rPr>
              <a:t>mail.none</a:t>
            </a:r>
            <a:r>
              <a:rPr lang="hu-HU" b="1" dirty="0" smtClean="0">
                <a:latin typeface="Consolas" pitchFamily="49" charset="0"/>
              </a:rPr>
              <a:t>;</a:t>
            </a:r>
            <a:r>
              <a:rPr lang="hu-HU" b="1" dirty="0" err="1" smtClean="0">
                <a:latin typeface="Consolas" pitchFamily="49" charset="0"/>
              </a:rPr>
              <a:t>authpriv.none</a:t>
            </a:r>
            <a:r>
              <a:rPr lang="hu-HU" b="1" dirty="0" smtClean="0">
                <a:latin typeface="Consolas" pitchFamily="49" charset="0"/>
              </a:rPr>
              <a:t>;</a:t>
            </a:r>
            <a:r>
              <a:rPr lang="hu-HU" b="1" dirty="0" err="1" smtClean="0">
                <a:latin typeface="Consolas" pitchFamily="49" charset="0"/>
              </a:rPr>
              <a:t>cron.none</a:t>
            </a:r>
            <a:r>
              <a:rPr lang="hu-HU" b="1" dirty="0" smtClean="0">
                <a:latin typeface="Consolas" pitchFamily="49" charset="0"/>
              </a:rPr>
              <a:t>	/var/log/</a:t>
            </a:r>
            <a:r>
              <a:rPr lang="hu-HU" b="1" dirty="0" err="1" smtClean="0">
                <a:latin typeface="Consolas" pitchFamily="49" charset="0"/>
              </a:rPr>
              <a:t>messages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The </a:t>
            </a:r>
            <a:r>
              <a:rPr lang="hu-HU" b="1" dirty="0" err="1" smtClean="0">
                <a:latin typeface="Consolas" pitchFamily="49" charset="0"/>
              </a:rPr>
              <a:t>authpriv</a:t>
            </a:r>
            <a:r>
              <a:rPr lang="hu-HU" b="1" dirty="0" smtClean="0">
                <a:latin typeface="Consolas" pitchFamily="49" charset="0"/>
              </a:rPr>
              <a:t> file has </a:t>
            </a:r>
            <a:r>
              <a:rPr lang="hu-HU" b="1" dirty="0" err="1" smtClean="0">
                <a:latin typeface="Consolas" pitchFamily="49" charset="0"/>
              </a:rPr>
              <a:t>restricted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access</a:t>
            </a:r>
            <a:r>
              <a:rPr lang="hu-HU" b="1" dirty="0" smtClean="0">
                <a:latin typeface="Consolas" pitchFamily="49" charset="0"/>
              </a:rPr>
              <a:t>.</a:t>
            </a:r>
          </a:p>
          <a:p>
            <a:r>
              <a:rPr lang="hu-HU" b="1" dirty="0" err="1" smtClean="0">
                <a:latin typeface="Consolas" pitchFamily="49" charset="0"/>
              </a:rPr>
              <a:t>authpriv</a:t>
            </a:r>
            <a:r>
              <a:rPr lang="hu-HU" b="1" dirty="0" smtClean="0">
                <a:latin typeface="Consolas" pitchFamily="49" charset="0"/>
              </a:rPr>
              <a:t>.*                                  /var/log/</a:t>
            </a:r>
            <a:r>
              <a:rPr lang="hu-HU" b="1" dirty="0" err="1" smtClean="0">
                <a:latin typeface="Consolas" pitchFamily="49" charset="0"/>
              </a:rPr>
              <a:t>secure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Log </a:t>
            </a:r>
            <a:r>
              <a:rPr lang="hu-HU" b="1" dirty="0" err="1" smtClean="0">
                <a:latin typeface="Consolas" pitchFamily="49" charset="0"/>
              </a:rPr>
              <a:t>all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the</a:t>
            </a:r>
            <a:r>
              <a:rPr lang="hu-HU" b="1" dirty="0" smtClean="0">
                <a:latin typeface="Consolas" pitchFamily="49" charset="0"/>
              </a:rPr>
              <a:t> mail </a:t>
            </a:r>
            <a:r>
              <a:rPr lang="hu-HU" b="1" dirty="0" err="1" smtClean="0">
                <a:latin typeface="Consolas" pitchFamily="49" charset="0"/>
              </a:rPr>
              <a:t>messages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in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one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place</a:t>
            </a:r>
            <a:r>
              <a:rPr lang="hu-HU" b="1" dirty="0" smtClean="0">
                <a:latin typeface="Consolas" pitchFamily="49" charset="0"/>
              </a:rPr>
              <a:t>.</a:t>
            </a:r>
          </a:p>
          <a:p>
            <a:r>
              <a:rPr lang="hu-HU" b="1" dirty="0" smtClean="0">
                <a:latin typeface="Consolas" pitchFamily="49" charset="0"/>
              </a:rPr>
              <a:t>mail.*                                      -/var/log/</a:t>
            </a:r>
            <a:r>
              <a:rPr lang="hu-HU" b="1" dirty="0" err="1" smtClean="0">
                <a:latin typeface="Consolas" pitchFamily="49" charset="0"/>
              </a:rPr>
              <a:t>maillog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Log </a:t>
            </a:r>
            <a:r>
              <a:rPr lang="hu-HU" b="1" dirty="0" err="1" smtClean="0">
                <a:latin typeface="Consolas" pitchFamily="49" charset="0"/>
              </a:rPr>
              <a:t>cron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stuff</a:t>
            </a:r>
            <a:endParaRPr lang="hu-HU" b="1" dirty="0" smtClean="0">
              <a:latin typeface="Consolas" pitchFamily="49" charset="0"/>
            </a:endParaRPr>
          </a:p>
          <a:p>
            <a:r>
              <a:rPr lang="hu-HU" b="1" dirty="0" err="1" smtClean="0">
                <a:latin typeface="Consolas" pitchFamily="49" charset="0"/>
              </a:rPr>
              <a:t>cron</a:t>
            </a:r>
            <a:r>
              <a:rPr lang="hu-HU" b="1" dirty="0" smtClean="0">
                <a:latin typeface="Consolas" pitchFamily="49" charset="0"/>
              </a:rPr>
              <a:t>.*                                  	/var/log/</a:t>
            </a:r>
            <a:r>
              <a:rPr lang="hu-HU" b="1" dirty="0" err="1" smtClean="0">
                <a:latin typeface="Consolas" pitchFamily="49" charset="0"/>
              </a:rPr>
              <a:t>cron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</a:t>
            </a:r>
            <a:r>
              <a:rPr lang="hu-HU" b="1" dirty="0" err="1" smtClean="0">
                <a:latin typeface="Consolas" pitchFamily="49" charset="0"/>
              </a:rPr>
              <a:t>Everybody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gets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emergency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messages</a:t>
            </a:r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*.</a:t>
            </a:r>
            <a:r>
              <a:rPr lang="hu-HU" b="1" dirty="0" err="1" smtClean="0">
                <a:latin typeface="Consolas" pitchFamily="49" charset="0"/>
              </a:rPr>
              <a:t>emerg</a:t>
            </a:r>
            <a:r>
              <a:rPr lang="hu-HU" b="1" dirty="0" smtClean="0">
                <a:latin typeface="Consolas" pitchFamily="49" charset="0"/>
              </a:rPr>
              <a:t>                              	*</a:t>
            </a:r>
          </a:p>
          <a:p>
            <a:endParaRPr lang="hu-HU" b="1" dirty="0">
              <a:latin typeface="Consolas" pitchFamily="49" charset="0"/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571472" y="928670"/>
            <a:ext cx="2643206" cy="2214578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3200" b="1" dirty="0" smtClean="0">
                <a:solidFill>
                  <a:schemeClr val="bg1"/>
                </a:solidFill>
              </a:rPr>
              <a:t>file</a:t>
            </a:r>
          </a:p>
          <a:p>
            <a:pPr>
              <a:buFontTx/>
              <a:buChar char="-"/>
            </a:pPr>
            <a:r>
              <a:rPr lang="hu-HU" sz="3200" b="1" dirty="0" err="1" smtClean="0">
                <a:solidFill>
                  <a:schemeClr val="bg1"/>
                </a:solidFill>
              </a:rPr>
              <a:t>udp</a:t>
            </a:r>
            <a:endParaRPr lang="hu-HU" sz="32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u-HU" sz="3200" b="1" dirty="0" err="1" smtClean="0">
                <a:solidFill>
                  <a:schemeClr val="bg1"/>
                </a:solidFill>
              </a:rPr>
              <a:t>named</a:t>
            </a:r>
            <a:r>
              <a:rPr lang="hu-HU" sz="3200" b="1" dirty="0" smtClean="0">
                <a:solidFill>
                  <a:schemeClr val="bg1"/>
                </a:solidFill>
              </a:rPr>
              <a:t> </a:t>
            </a:r>
            <a:r>
              <a:rPr lang="hu-HU" sz="3200" b="1" dirty="0" err="1" smtClean="0">
                <a:solidFill>
                  <a:schemeClr val="bg1"/>
                </a:solidFill>
              </a:rPr>
              <a:t>pipe</a:t>
            </a:r>
            <a:endParaRPr lang="hu-HU" sz="32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u-HU" sz="3200" b="1" dirty="0" smtClean="0">
                <a:solidFill>
                  <a:schemeClr val="bg1"/>
                </a:solidFill>
              </a:rPr>
              <a:t>terminál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/var/log/</a:t>
            </a:r>
            <a:r>
              <a:rPr lang="hu-HU" dirty="0" err="1" smtClean="0"/>
              <a:t>secure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14282" y="1387508"/>
            <a:ext cx="8715436" cy="3970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hu-HU" b="1" dirty="0" smtClean="0">
                <a:latin typeface="Consolas" pitchFamily="49" charset="0"/>
              </a:rPr>
              <a:t>Mar  8 06:15:32 </a:t>
            </a:r>
            <a:r>
              <a:rPr lang="hu-HU" b="1" dirty="0" err="1" smtClean="0">
                <a:latin typeface="Consolas" pitchFamily="49" charset="0"/>
              </a:rPr>
              <a:t>pegasus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[5577]: </a:t>
            </a:r>
            <a:r>
              <a:rPr lang="hu-HU" b="1" dirty="0" err="1" smtClean="0">
                <a:latin typeface="Consolas" pitchFamily="49" charset="0"/>
              </a:rPr>
              <a:t>pam</a:t>
            </a:r>
            <a:r>
              <a:rPr lang="hu-HU" b="1" dirty="0" smtClean="0">
                <a:latin typeface="Consolas" pitchFamily="49" charset="0"/>
              </a:rPr>
              <a:t>_</a:t>
            </a:r>
            <a:r>
              <a:rPr lang="hu-HU" b="1" dirty="0" err="1" smtClean="0">
                <a:latin typeface="Consolas" pitchFamily="49" charset="0"/>
              </a:rPr>
              <a:t>unix</a:t>
            </a:r>
            <a:r>
              <a:rPr lang="hu-HU" b="1" dirty="0" smtClean="0">
                <a:latin typeface="Consolas" pitchFamily="49" charset="0"/>
              </a:rPr>
              <a:t>(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:session): </a:t>
            </a:r>
            <a:r>
              <a:rPr lang="hu-HU" b="1" dirty="0" err="1" smtClean="0">
                <a:latin typeface="Consolas" pitchFamily="49" charset="0"/>
              </a:rPr>
              <a:t>session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opened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for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user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root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by</a:t>
            </a:r>
            <a:r>
              <a:rPr lang="hu-HU" b="1" dirty="0" smtClean="0">
                <a:latin typeface="Consolas" pitchFamily="49" charset="0"/>
              </a:rPr>
              <a:t> (</a:t>
            </a:r>
            <a:r>
              <a:rPr lang="hu-HU" b="1" dirty="0" err="1" smtClean="0">
                <a:latin typeface="Consolas" pitchFamily="49" charset="0"/>
              </a:rPr>
              <a:t>uid</a:t>
            </a:r>
            <a:r>
              <a:rPr lang="hu-HU" b="1" dirty="0" smtClean="0">
                <a:latin typeface="Consolas" pitchFamily="49" charset="0"/>
              </a:rPr>
              <a:t>=0)</a:t>
            </a:r>
          </a:p>
          <a:p>
            <a:r>
              <a:rPr lang="hu-HU" b="1" dirty="0" smtClean="0">
                <a:latin typeface="Consolas" pitchFamily="49" charset="0"/>
              </a:rPr>
              <a:t>Mar 11 14:56:51 </a:t>
            </a:r>
            <a:r>
              <a:rPr lang="hu-HU" b="1" dirty="0" err="1" smtClean="0">
                <a:latin typeface="Consolas" pitchFamily="49" charset="0"/>
              </a:rPr>
              <a:t>pegasus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[5577]: </a:t>
            </a:r>
            <a:r>
              <a:rPr lang="hu-HU" b="1" dirty="0" err="1" smtClean="0">
                <a:latin typeface="Consolas" pitchFamily="49" charset="0"/>
              </a:rPr>
              <a:t>pam</a:t>
            </a:r>
            <a:r>
              <a:rPr lang="hu-HU" b="1" dirty="0" smtClean="0">
                <a:latin typeface="Consolas" pitchFamily="49" charset="0"/>
              </a:rPr>
              <a:t>_</a:t>
            </a:r>
            <a:r>
              <a:rPr lang="hu-HU" b="1" dirty="0" err="1" smtClean="0">
                <a:latin typeface="Consolas" pitchFamily="49" charset="0"/>
              </a:rPr>
              <a:t>unix</a:t>
            </a:r>
            <a:r>
              <a:rPr lang="hu-HU" b="1" dirty="0" smtClean="0">
                <a:latin typeface="Consolas" pitchFamily="49" charset="0"/>
              </a:rPr>
              <a:t>(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:session): </a:t>
            </a:r>
            <a:r>
              <a:rPr lang="hu-HU" b="1" dirty="0" err="1" smtClean="0">
                <a:latin typeface="Consolas" pitchFamily="49" charset="0"/>
              </a:rPr>
              <a:t>session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closed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for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user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root</a:t>
            </a:r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Mar 11 14:57:01 </a:t>
            </a:r>
            <a:r>
              <a:rPr lang="hu-HU" b="1" dirty="0" err="1" smtClean="0">
                <a:latin typeface="Consolas" pitchFamily="49" charset="0"/>
              </a:rPr>
              <a:t>pegasus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[5577]: </a:t>
            </a:r>
            <a:r>
              <a:rPr lang="hu-HU" b="1" dirty="0" err="1" smtClean="0">
                <a:latin typeface="Consolas" pitchFamily="49" charset="0"/>
              </a:rPr>
              <a:t>pam</a:t>
            </a:r>
            <a:r>
              <a:rPr lang="hu-HU" b="1" dirty="0" smtClean="0">
                <a:latin typeface="Consolas" pitchFamily="49" charset="0"/>
              </a:rPr>
              <a:t>_</a:t>
            </a:r>
            <a:r>
              <a:rPr lang="hu-HU" b="1" dirty="0" err="1" smtClean="0">
                <a:latin typeface="Consolas" pitchFamily="49" charset="0"/>
              </a:rPr>
              <a:t>unix</a:t>
            </a:r>
            <a:r>
              <a:rPr lang="hu-HU" b="1" dirty="0" smtClean="0">
                <a:latin typeface="Consolas" pitchFamily="49" charset="0"/>
              </a:rPr>
              <a:t>(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:</a:t>
            </a:r>
            <a:r>
              <a:rPr lang="hu-HU" b="1" dirty="0" err="1" smtClean="0">
                <a:latin typeface="Consolas" pitchFamily="49" charset="0"/>
              </a:rPr>
              <a:t>auth</a:t>
            </a:r>
            <a:r>
              <a:rPr lang="hu-HU" b="1" dirty="0" smtClean="0">
                <a:latin typeface="Consolas" pitchFamily="49" charset="0"/>
              </a:rPr>
              <a:t>): </a:t>
            </a:r>
            <a:r>
              <a:rPr lang="hu-HU" b="1" dirty="0" err="1" smtClean="0">
                <a:latin typeface="Consolas" pitchFamily="49" charset="0"/>
              </a:rPr>
              <a:t>authentication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failure</a:t>
            </a:r>
            <a:r>
              <a:rPr lang="hu-HU" b="1" dirty="0" smtClean="0">
                <a:latin typeface="Consolas" pitchFamily="49" charset="0"/>
              </a:rPr>
              <a:t>; </a:t>
            </a:r>
            <a:r>
              <a:rPr lang="hu-HU" b="1" dirty="0" err="1" smtClean="0">
                <a:latin typeface="Consolas" pitchFamily="49" charset="0"/>
              </a:rPr>
              <a:t>logname</a:t>
            </a:r>
            <a:r>
              <a:rPr lang="hu-HU" b="1" dirty="0" smtClean="0">
                <a:latin typeface="Consolas" pitchFamily="49" charset="0"/>
              </a:rPr>
              <a:t>= </a:t>
            </a:r>
            <a:r>
              <a:rPr lang="hu-HU" b="1" dirty="0" err="1" smtClean="0">
                <a:latin typeface="Consolas" pitchFamily="49" charset="0"/>
              </a:rPr>
              <a:t>uid</a:t>
            </a:r>
            <a:r>
              <a:rPr lang="hu-HU" b="1" dirty="0" smtClean="0">
                <a:latin typeface="Consolas" pitchFamily="49" charset="0"/>
              </a:rPr>
              <a:t>=0 </a:t>
            </a:r>
            <a:r>
              <a:rPr lang="hu-HU" b="1" dirty="0" err="1" smtClean="0">
                <a:latin typeface="Consolas" pitchFamily="49" charset="0"/>
              </a:rPr>
              <a:t>euid</a:t>
            </a:r>
            <a:r>
              <a:rPr lang="hu-HU" b="1" dirty="0" smtClean="0">
                <a:latin typeface="Consolas" pitchFamily="49" charset="0"/>
              </a:rPr>
              <a:t>=</a:t>
            </a:r>
            <a:r>
              <a:rPr lang="hu-HU" b="1" dirty="0" err="1" smtClean="0">
                <a:latin typeface="Consolas" pitchFamily="49" charset="0"/>
              </a:rPr>
              <a:t>0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tty</a:t>
            </a:r>
            <a:r>
              <a:rPr lang="hu-HU" b="1" dirty="0" smtClean="0">
                <a:latin typeface="Consolas" pitchFamily="49" charset="0"/>
              </a:rPr>
              <a:t>=:</a:t>
            </a:r>
            <a:r>
              <a:rPr lang="hu-HU" b="1" dirty="0" err="1" smtClean="0">
                <a:latin typeface="Consolas" pitchFamily="49" charset="0"/>
              </a:rPr>
              <a:t>0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ruser</a:t>
            </a:r>
            <a:r>
              <a:rPr lang="hu-HU" b="1" dirty="0" smtClean="0">
                <a:latin typeface="Consolas" pitchFamily="49" charset="0"/>
              </a:rPr>
              <a:t>= </a:t>
            </a:r>
            <a:r>
              <a:rPr lang="hu-HU" b="1" dirty="0" err="1" smtClean="0">
                <a:latin typeface="Consolas" pitchFamily="49" charset="0"/>
              </a:rPr>
              <a:t>rhost</a:t>
            </a:r>
            <a:r>
              <a:rPr lang="hu-HU" b="1" dirty="0" smtClean="0">
                <a:latin typeface="Consolas" pitchFamily="49" charset="0"/>
              </a:rPr>
              <a:t>=  </a:t>
            </a:r>
            <a:r>
              <a:rPr lang="hu-HU" b="1" dirty="0" err="1" smtClean="0">
                <a:latin typeface="Consolas" pitchFamily="49" charset="0"/>
              </a:rPr>
              <a:t>user</a:t>
            </a:r>
            <a:r>
              <a:rPr lang="hu-HU" b="1" dirty="0" smtClean="0">
                <a:latin typeface="Consolas" pitchFamily="49" charset="0"/>
              </a:rPr>
              <a:t>=</a:t>
            </a:r>
            <a:r>
              <a:rPr lang="hu-HU" b="1" dirty="0" err="1" smtClean="0">
                <a:latin typeface="Consolas" pitchFamily="49" charset="0"/>
              </a:rPr>
              <a:t>ikocsis</a:t>
            </a:r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Mar 11 14:57:09 </a:t>
            </a:r>
            <a:r>
              <a:rPr lang="hu-HU" b="1" dirty="0" err="1" smtClean="0">
                <a:latin typeface="Consolas" pitchFamily="49" charset="0"/>
              </a:rPr>
              <a:t>pegasus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[5577]: </a:t>
            </a:r>
            <a:r>
              <a:rPr lang="hu-HU" b="1" dirty="0" err="1" smtClean="0">
                <a:latin typeface="Consolas" pitchFamily="49" charset="0"/>
              </a:rPr>
              <a:t>pam</a:t>
            </a:r>
            <a:r>
              <a:rPr lang="hu-HU" b="1" dirty="0" smtClean="0">
                <a:latin typeface="Consolas" pitchFamily="49" charset="0"/>
              </a:rPr>
              <a:t>_</a:t>
            </a:r>
            <a:r>
              <a:rPr lang="hu-HU" b="1" dirty="0" err="1" smtClean="0">
                <a:latin typeface="Consolas" pitchFamily="49" charset="0"/>
              </a:rPr>
              <a:t>unix</a:t>
            </a:r>
            <a:r>
              <a:rPr lang="hu-HU" b="1" dirty="0" smtClean="0">
                <a:latin typeface="Consolas" pitchFamily="49" charset="0"/>
              </a:rPr>
              <a:t>(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:session): </a:t>
            </a:r>
            <a:r>
              <a:rPr lang="hu-HU" b="1" dirty="0" err="1" smtClean="0">
                <a:latin typeface="Consolas" pitchFamily="49" charset="0"/>
              </a:rPr>
              <a:t>session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opened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for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user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root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by</a:t>
            </a:r>
            <a:r>
              <a:rPr lang="hu-HU" b="1" dirty="0" smtClean="0">
                <a:latin typeface="Consolas" pitchFamily="49" charset="0"/>
              </a:rPr>
              <a:t> (</a:t>
            </a:r>
            <a:r>
              <a:rPr lang="hu-HU" b="1" dirty="0" err="1" smtClean="0">
                <a:latin typeface="Consolas" pitchFamily="49" charset="0"/>
              </a:rPr>
              <a:t>uid</a:t>
            </a:r>
            <a:r>
              <a:rPr lang="hu-HU" b="1" dirty="0" smtClean="0">
                <a:latin typeface="Consolas" pitchFamily="49" charset="0"/>
              </a:rPr>
              <a:t>=0)</a:t>
            </a:r>
          </a:p>
          <a:p>
            <a:r>
              <a:rPr lang="hu-HU" b="1" dirty="0" smtClean="0">
                <a:latin typeface="Consolas" pitchFamily="49" charset="0"/>
              </a:rPr>
              <a:t>Mar 18 10:58:46 </a:t>
            </a:r>
            <a:r>
              <a:rPr lang="hu-HU" b="1" dirty="0" err="1" smtClean="0">
                <a:latin typeface="Consolas" pitchFamily="49" charset="0"/>
              </a:rPr>
              <a:t>pegasus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userhelper</a:t>
            </a:r>
            <a:r>
              <a:rPr lang="hu-HU" b="1" dirty="0" smtClean="0">
                <a:latin typeface="Consolas" pitchFamily="49" charset="0"/>
              </a:rPr>
              <a:t>[7566]: </a:t>
            </a:r>
            <a:r>
              <a:rPr lang="hu-HU" b="1" dirty="0" err="1" smtClean="0">
                <a:latin typeface="Consolas" pitchFamily="49" charset="0"/>
              </a:rPr>
              <a:t>pam</a:t>
            </a:r>
            <a:r>
              <a:rPr lang="hu-HU" b="1" dirty="0" smtClean="0">
                <a:latin typeface="Consolas" pitchFamily="49" charset="0"/>
              </a:rPr>
              <a:t>_</a:t>
            </a:r>
            <a:r>
              <a:rPr lang="hu-HU" b="1" dirty="0" err="1" smtClean="0">
                <a:latin typeface="Consolas" pitchFamily="49" charset="0"/>
              </a:rPr>
              <a:t>timestamp</a:t>
            </a:r>
            <a:r>
              <a:rPr lang="hu-HU" b="1" dirty="0" smtClean="0">
                <a:latin typeface="Consolas" pitchFamily="49" charset="0"/>
              </a:rPr>
              <a:t>(</a:t>
            </a:r>
            <a:r>
              <a:rPr lang="hu-HU" b="1" dirty="0" err="1" smtClean="0">
                <a:latin typeface="Consolas" pitchFamily="49" charset="0"/>
              </a:rPr>
              <a:t>pirut</a:t>
            </a:r>
            <a:r>
              <a:rPr lang="hu-HU" b="1" dirty="0" smtClean="0">
                <a:latin typeface="Consolas" pitchFamily="49" charset="0"/>
              </a:rPr>
              <a:t>:session): </a:t>
            </a:r>
            <a:r>
              <a:rPr lang="hu-HU" b="1" dirty="0" err="1" smtClean="0">
                <a:latin typeface="Consolas" pitchFamily="49" charset="0"/>
              </a:rPr>
              <a:t>updated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timestamp</a:t>
            </a:r>
            <a:r>
              <a:rPr lang="hu-HU" b="1" dirty="0" smtClean="0">
                <a:latin typeface="Consolas" pitchFamily="49" charset="0"/>
              </a:rPr>
              <a:t> file `/var/</a:t>
            </a:r>
            <a:r>
              <a:rPr lang="hu-HU" b="1" dirty="0" err="1" smtClean="0">
                <a:latin typeface="Consolas" pitchFamily="49" charset="0"/>
              </a:rPr>
              <a:t>run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sudo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root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unknown</a:t>
            </a:r>
            <a:r>
              <a:rPr lang="hu-HU" b="1" dirty="0" smtClean="0">
                <a:latin typeface="Consolas" pitchFamily="49" charset="0"/>
              </a:rPr>
              <a:t>'</a:t>
            </a:r>
          </a:p>
          <a:p>
            <a:r>
              <a:rPr lang="hu-HU" b="1" dirty="0" smtClean="0">
                <a:latin typeface="Consolas" pitchFamily="49" charset="0"/>
              </a:rPr>
              <a:t>Mar 18 10:58:46 </a:t>
            </a:r>
            <a:r>
              <a:rPr lang="hu-HU" b="1" dirty="0" err="1" smtClean="0">
                <a:latin typeface="Consolas" pitchFamily="49" charset="0"/>
              </a:rPr>
              <a:t>pegasus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userhelper</a:t>
            </a:r>
            <a:r>
              <a:rPr lang="hu-HU" b="1" dirty="0" smtClean="0">
                <a:latin typeface="Consolas" pitchFamily="49" charset="0"/>
              </a:rPr>
              <a:t>[7569]: </a:t>
            </a:r>
            <a:r>
              <a:rPr lang="hu-HU" b="1" dirty="0" err="1" smtClean="0">
                <a:latin typeface="Consolas" pitchFamily="49" charset="0"/>
              </a:rPr>
              <a:t>running</a:t>
            </a:r>
            <a:r>
              <a:rPr lang="hu-HU" b="1" dirty="0" smtClean="0">
                <a:latin typeface="Consolas" pitchFamily="49" charset="0"/>
              </a:rPr>
              <a:t> '/</a:t>
            </a:r>
            <a:r>
              <a:rPr lang="hu-HU" b="1" dirty="0" err="1" smtClean="0">
                <a:latin typeface="Consolas" pitchFamily="49" charset="0"/>
              </a:rPr>
              <a:t>usr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sbin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pirut</a:t>
            </a:r>
            <a:r>
              <a:rPr lang="hu-HU" b="1" dirty="0" smtClean="0">
                <a:latin typeface="Consolas" pitchFamily="49" charset="0"/>
              </a:rPr>
              <a:t>' </a:t>
            </a:r>
            <a:r>
              <a:rPr lang="hu-HU" b="1" dirty="0" err="1" smtClean="0">
                <a:latin typeface="Consolas" pitchFamily="49" charset="0"/>
              </a:rPr>
              <a:t>with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root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privileges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behalf</a:t>
            </a:r>
            <a:r>
              <a:rPr lang="hu-HU" b="1" dirty="0" smtClean="0">
                <a:latin typeface="Consolas" pitchFamily="49" charset="0"/>
              </a:rPr>
              <a:t> of '</a:t>
            </a:r>
            <a:r>
              <a:rPr lang="hu-HU" b="1" dirty="0" err="1" smtClean="0">
                <a:latin typeface="Consolas" pitchFamily="49" charset="0"/>
              </a:rPr>
              <a:t>root</a:t>
            </a:r>
            <a:r>
              <a:rPr lang="hu-HU" b="1" dirty="0" smtClean="0">
                <a:latin typeface="Consolas" pitchFamily="49" charset="0"/>
              </a:rPr>
              <a:t>'</a:t>
            </a:r>
            <a:endParaRPr lang="hu-HU" b="1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etc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syslog.conf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logger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–p cron.1 „Hello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world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”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tail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/var/log/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cron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dirty="0" err="1" smtClean="0"/>
              <a:t>Syslogd</a:t>
            </a:r>
            <a:r>
              <a:rPr lang="hu-HU" dirty="0" smtClean="0"/>
              <a:t> </a:t>
            </a:r>
            <a:r>
              <a:rPr lang="hu-HU" dirty="0" smtClean="0"/>
              <a:t>+ </a:t>
            </a:r>
            <a:r>
              <a:rPr lang="hu-HU" dirty="0" err="1" smtClean="0"/>
              <a:t>logger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Néhány probléma a </a:t>
            </a:r>
            <a:r>
              <a:rPr lang="hu-HU" dirty="0" err="1" smtClean="0"/>
              <a:t>syslog-gal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Inkompatibilis megvalósítások</a:t>
            </a:r>
          </a:p>
          <a:p>
            <a:r>
              <a:rPr lang="hu-HU" dirty="0" smtClean="0"/>
              <a:t>Csak </a:t>
            </a:r>
            <a:r>
              <a:rPr lang="hu-HU" dirty="0" err="1" smtClean="0"/>
              <a:t>facility</a:t>
            </a:r>
            <a:r>
              <a:rPr lang="hu-HU" dirty="0" smtClean="0"/>
              <a:t> és </a:t>
            </a:r>
            <a:r>
              <a:rPr lang="hu-HU" dirty="0" err="1" smtClean="0"/>
              <a:t>severity</a:t>
            </a:r>
            <a:r>
              <a:rPr lang="hu-HU" dirty="0" smtClean="0"/>
              <a:t> alapján válogatás</a:t>
            </a:r>
          </a:p>
          <a:p>
            <a:pPr lvl="1"/>
            <a:r>
              <a:rPr lang="hu-HU" dirty="0" smtClean="0"/>
              <a:t>Démonok?</a:t>
            </a:r>
          </a:p>
          <a:p>
            <a:r>
              <a:rPr lang="hu-HU" dirty="0" smtClean="0"/>
              <a:t>Rossz dátumformátum</a:t>
            </a:r>
          </a:p>
          <a:p>
            <a:r>
              <a:rPr lang="hu-HU" dirty="0" smtClean="0"/>
              <a:t>UDP!</a:t>
            </a:r>
          </a:p>
          <a:p>
            <a:r>
              <a:rPr lang="hu-HU" dirty="0" smtClean="0"/>
              <a:t>Max. 1024 byte</a:t>
            </a:r>
          </a:p>
          <a:p>
            <a:r>
              <a:rPr lang="hu-HU" dirty="0" smtClean="0"/>
              <a:t>Általában </a:t>
            </a:r>
            <a:r>
              <a:rPr lang="hu-HU" dirty="0" err="1" smtClean="0"/>
              <a:t>root-ként</a:t>
            </a:r>
            <a:r>
              <a:rPr lang="hu-HU" dirty="0" smtClean="0"/>
              <a:t> fut</a:t>
            </a:r>
          </a:p>
          <a:p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4143372" y="2571744"/>
            <a:ext cx="4857784" cy="1285884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Viszont valamennyire „közös nevező”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214282" y="6068817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Felhasznált forrás: https://unixlinux.tmit.bme.hu/Naplózás</a:t>
            </a:r>
          </a:p>
          <a:p>
            <a:endParaRPr lang="hu-HU" dirty="0"/>
          </a:p>
        </p:txBody>
      </p:sp>
      <p:sp>
        <p:nvSpPr>
          <p:cNvPr id="7" name="Lekerekített téglalap 6"/>
          <p:cNvSpPr/>
          <p:nvPr/>
        </p:nvSpPr>
        <p:spPr>
          <a:xfrm>
            <a:off x="4143372" y="4000504"/>
            <a:ext cx="4857784" cy="1571636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Egyébként: mi van a saját naplót használó alkalmazásokkal?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685800" y="3530611"/>
            <a:ext cx="7772400" cy="1470025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000" dirty="0" smtClean="0">
                <a:solidFill>
                  <a:srgbClr val="F8F8F8"/>
                </a:solidFill>
                <a:latin typeface="+mj-lt"/>
                <a:ea typeface="+mj-ea"/>
                <a:cs typeface="+mj-cs"/>
              </a:rPr>
              <a:t>Eseménykezelés</a:t>
            </a:r>
            <a:endParaRPr kumimoji="0" lang="hu-HU" sz="4000" b="0" i="0" u="none" strike="noStrike" kern="1200" cap="none" spc="0" normalizeH="0" baseline="0" noProof="0" dirty="0">
              <a:ln>
                <a:noFill/>
              </a:ln>
              <a:solidFill>
                <a:srgbClr val="F8F8F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Esemény-feldolgozás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Események gyűjtése és (fél)automatikus feldolgozása rendszerfelügyeleti szoftverekkel</a:t>
            </a:r>
          </a:p>
          <a:p>
            <a:r>
              <a:rPr lang="hu-HU" dirty="0" smtClean="0"/>
              <a:t>Eseményforrások és </a:t>
            </a:r>
            <a:r>
              <a:rPr lang="hu-HU" dirty="0" err="1" smtClean="0"/>
              <a:t>eseményfeldolgozók</a:t>
            </a:r>
            <a:endParaRPr lang="hu-HU" dirty="0" smtClean="0"/>
          </a:p>
          <a:p>
            <a:pPr lvl="1"/>
            <a:r>
              <a:rPr lang="hu-HU" dirty="0" smtClean="0">
                <a:sym typeface="Wingdings" pitchFamily="2" charset="2"/>
              </a:rPr>
              <a:t>Feldolgozók: </a:t>
            </a:r>
            <a:r>
              <a:rPr lang="hu-HU" dirty="0" err="1" smtClean="0">
                <a:sym typeface="Wingdings" pitchFamily="2" charset="2"/>
              </a:rPr>
              <a:t>e</a:t>
            </a:r>
            <a:r>
              <a:rPr lang="hu-HU" dirty="0" err="1" smtClean="0"/>
              <a:t>seményfeldolgozási</a:t>
            </a:r>
            <a:r>
              <a:rPr lang="hu-HU" dirty="0" smtClean="0"/>
              <a:t> hierarchia</a:t>
            </a:r>
          </a:p>
          <a:p>
            <a:pPr lvl="1"/>
            <a:endParaRPr lang="hu-HU" dirty="0" smtClean="0"/>
          </a:p>
          <a:p>
            <a:endParaRPr lang="hu-HU" dirty="0" smtClean="0"/>
          </a:p>
        </p:txBody>
      </p:sp>
      <p:pic>
        <p:nvPicPr>
          <p:cNvPr id="5" name="Picture 2" descr="C:\Documents and Settings\xmi\Local Settings\Temporary Internet Files\Content.IE5\WD6BG5EB\MCj043489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715272" y="5000636"/>
            <a:ext cx="1073918" cy="1201446"/>
          </a:xfrm>
          <a:prstGeom prst="rect">
            <a:avLst/>
          </a:prstGeom>
          <a:noFill/>
        </p:spPr>
      </p:pic>
      <p:pic>
        <p:nvPicPr>
          <p:cNvPr id="5122" name="Picture 2" descr="C:\Users\ikocsis\AppData\Local\Microsoft\Windows\Temporary Internet Files\Content.IE5\3TWDYZY8\MCj043484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3768" y="4071942"/>
            <a:ext cx="1500186" cy="1500186"/>
          </a:xfrm>
          <a:prstGeom prst="rect">
            <a:avLst/>
          </a:prstGeom>
          <a:noFill/>
        </p:spPr>
      </p:pic>
      <p:pic>
        <p:nvPicPr>
          <p:cNvPr id="5123" name="Picture 3" descr="C:\Users\ikocsis\AppData\Local\Microsoft\Windows\Temporary Internet Files\Content.IE5\7JT3QNT4\MCj0434874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3286124"/>
            <a:ext cx="1428609" cy="1428609"/>
          </a:xfrm>
          <a:prstGeom prst="rect">
            <a:avLst/>
          </a:prstGeom>
          <a:noFill/>
        </p:spPr>
      </p:pic>
      <p:pic>
        <p:nvPicPr>
          <p:cNvPr id="5126" name="Picture 6" descr="C:\Users\ikocsis\AppData\Local\Microsoft\Windows\Temporary Internet Files\Content.IE5\7JT3QNT4\MCj0426050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4081765"/>
            <a:ext cx="1500198" cy="1561813"/>
          </a:xfrm>
          <a:prstGeom prst="rect">
            <a:avLst/>
          </a:prstGeom>
          <a:noFill/>
        </p:spPr>
      </p:pic>
      <p:sp>
        <p:nvSpPr>
          <p:cNvPr id="11" name="Szövegdoboz 10"/>
          <p:cNvSpPr txBox="1"/>
          <p:nvPr/>
        </p:nvSpPr>
        <p:spPr>
          <a:xfrm>
            <a:off x="285720" y="3538839"/>
            <a:ext cx="946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SNMP</a:t>
            </a:r>
            <a:endParaRPr lang="hu-HU" sz="24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1857356" y="3929066"/>
            <a:ext cx="909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ágens</a:t>
            </a:r>
            <a:endParaRPr lang="hu-HU" sz="24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3786182" y="5572140"/>
            <a:ext cx="1111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err="1" smtClean="0"/>
              <a:t>feldolg</a:t>
            </a:r>
            <a:r>
              <a:rPr lang="hu-HU" sz="2400" dirty="0" smtClean="0"/>
              <a:t>.</a:t>
            </a:r>
            <a:endParaRPr lang="hu-HU" sz="2400" dirty="0"/>
          </a:p>
        </p:txBody>
      </p:sp>
      <p:pic>
        <p:nvPicPr>
          <p:cNvPr id="14" name="Picture 2" descr="C:\Users\ikocsis\AppData\Local\Microsoft\Windows\Temporary Internet Files\Content.IE5\3TWDYZY8\MCj043484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1288" y="4071942"/>
            <a:ext cx="1500186" cy="1500186"/>
          </a:xfrm>
          <a:prstGeom prst="rect">
            <a:avLst/>
          </a:prstGeom>
          <a:noFill/>
        </p:spPr>
      </p:pic>
      <p:sp>
        <p:nvSpPr>
          <p:cNvPr id="15" name="Szövegdoboz 14"/>
          <p:cNvSpPr txBox="1"/>
          <p:nvPr/>
        </p:nvSpPr>
        <p:spPr>
          <a:xfrm>
            <a:off x="6858016" y="3500438"/>
            <a:ext cx="1111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err="1" smtClean="0"/>
              <a:t>feldolg</a:t>
            </a:r>
            <a:r>
              <a:rPr lang="hu-HU" sz="2400" dirty="0" smtClean="0"/>
              <a:t>.</a:t>
            </a:r>
            <a:endParaRPr lang="hu-HU" sz="2400" dirty="0"/>
          </a:p>
        </p:txBody>
      </p:sp>
      <p:cxnSp>
        <p:nvCxnSpPr>
          <p:cNvPr id="16" name="Egyenes összekötő nyíllal 15"/>
          <p:cNvCxnSpPr>
            <a:stCxn id="11" idx="3"/>
            <a:endCxn id="12" idx="1"/>
          </p:cNvCxnSpPr>
          <p:nvPr/>
        </p:nvCxnSpPr>
        <p:spPr>
          <a:xfrm>
            <a:off x="1231813" y="3769672"/>
            <a:ext cx="625543" cy="390227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>
            <a:stCxn id="12" idx="2"/>
            <a:endCxn id="5122" idx="1"/>
          </p:cNvCxnSpPr>
          <p:nvPr/>
        </p:nvCxnSpPr>
        <p:spPr>
          <a:xfrm rot="16200000" flipH="1">
            <a:off x="2582376" y="4120643"/>
            <a:ext cx="431304" cy="971480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/>
          <p:nvPr/>
        </p:nvCxnSpPr>
        <p:spPr>
          <a:xfrm flipV="1">
            <a:off x="4500562" y="4643446"/>
            <a:ext cx="357190" cy="285828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>
            <a:endCxn id="14" idx="1"/>
          </p:cNvCxnSpPr>
          <p:nvPr/>
        </p:nvCxnSpPr>
        <p:spPr>
          <a:xfrm flipV="1">
            <a:off x="4572000" y="4822035"/>
            <a:ext cx="1569288" cy="392915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nyíllal 37"/>
          <p:cNvCxnSpPr/>
          <p:nvPr/>
        </p:nvCxnSpPr>
        <p:spPr>
          <a:xfrm rot="10800000" flipV="1">
            <a:off x="4643438" y="4714884"/>
            <a:ext cx="366714" cy="276152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nyíllal 40"/>
          <p:cNvCxnSpPr/>
          <p:nvPr/>
        </p:nvCxnSpPr>
        <p:spPr>
          <a:xfrm>
            <a:off x="7358082" y="4572009"/>
            <a:ext cx="571504" cy="428627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Kép 1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14612" y="2571744"/>
            <a:ext cx="2000264" cy="125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Lekerekített téglalap 20"/>
          <p:cNvSpPr/>
          <p:nvPr/>
        </p:nvSpPr>
        <p:spPr>
          <a:xfrm>
            <a:off x="4139952" y="908720"/>
            <a:ext cx="4857784" cy="1285884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A folyamat-vetület az idén kimarad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</a:t>
            </a: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33" y="2928934"/>
            <a:ext cx="9011461" cy="324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 descr="C:\Documents and Settings\xmi\Local Settings\Temporary Internet Files\Content.IE5\WD6BG5EB\MCj043489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0" y="4857760"/>
            <a:ext cx="1393194" cy="1558636"/>
          </a:xfrm>
          <a:prstGeom prst="rect">
            <a:avLst/>
          </a:prstGeom>
          <a:noFill/>
        </p:spPr>
      </p:pic>
      <p:pic>
        <p:nvPicPr>
          <p:cNvPr id="2052" name="Picture 4" descr="C:\Users\ikocsis\AppData\Local\Microsoft\Windows\Temporary Internet Files\Content.IE5\HM16APFX\MCj0432537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4128" y="3571876"/>
            <a:ext cx="877674" cy="877674"/>
          </a:xfrm>
          <a:prstGeom prst="rect">
            <a:avLst/>
          </a:prstGeom>
          <a:noFill/>
        </p:spPr>
      </p:pic>
      <p:grpSp>
        <p:nvGrpSpPr>
          <p:cNvPr id="15" name="Csoportba foglalás 14"/>
          <p:cNvGrpSpPr/>
          <p:nvPr/>
        </p:nvGrpSpPr>
        <p:grpSpPr>
          <a:xfrm>
            <a:off x="928662" y="1214422"/>
            <a:ext cx="2000264" cy="2264292"/>
            <a:chOff x="928662" y="1214422"/>
            <a:chExt cx="2000264" cy="2264292"/>
          </a:xfrm>
        </p:grpSpPr>
        <p:sp>
          <p:nvSpPr>
            <p:cNvPr id="7" name="Lekerekített téglalap 6"/>
            <p:cNvSpPr/>
            <p:nvPr/>
          </p:nvSpPr>
          <p:spPr>
            <a:xfrm>
              <a:off x="928662" y="1214422"/>
              <a:ext cx="2000264" cy="1500198"/>
            </a:xfrm>
            <a:prstGeom prst="round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dirty="0" smtClean="0">
                  <a:solidFill>
                    <a:schemeClr val="bg1"/>
                  </a:solidFill>
                </a:rPr>
                <a:t>Szolgáltatás UP </a:t>
              </a:r>
              <a:r>
                <a:rPr lang="hu-HU" sz="2400" dirty="0" smtClean="0">
                  <a:solidFill>
                    <a:schemeClr val="bg1"/>
                  </a:solidFill>
                  <a:sym typeface="Wingdings" pitchFamily="2" charset="2"/>
                </a:rPr>
                <a:t> DOWN</a:t>
              </a:r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1" name="Jobbra nyíl 10"/>
            <p:cNvSpPr/>
            <p:nvPr/>
          </p:nvSpPr>
          <p:spPr>
            <a:xfrm rot="16200000">
              <a:off x="2003377" y="2854351"/>
              <a:ext cx="764094" cy="484632"/>
            </a:xfrm>
            <a:prstGeom prst="rightArrow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15"/>
          <p:cNvGrpSpPr/>
          <p:nvPr/>
        </p:nvGrpSpPr>
        <p:grpSpPr>
          <a:xfrm>
            <a:off x="3000364" y="1214422"/>
            <a:ext cx="2000264" cy="3286148"/>
            <a:chOff x="3000364" y="1214422"/>
            <a:chExt cx="2000264" cy="3286148"/>
          </a:xfrm>
        </p:grpSpPr>
        <p:sp>
          <p:nvSpPr>
            <p:cNvPr id="9" name="Lekerekített téglalap 8"/>
            <p:cNvSpPr/>
            <p:nvPr/>
          </p:nvSpPr>
          <p:spPr>
            <a:xfrm>
              <a:off x="3000364" y="1214422"/>
              <a:ext cx="2000264" cy="1500198"/>
            </a:xfrm>
            <a:prstGeom prst="round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dirty="0" smtClean="0">
                  <a:solidFill>
                    <a:schemeClr val="bg1"/>
                  </a:solidFill>
                </a:rPr>
                <a:t>Log: hibakódok az alkalmazás-szervertől</a:t>
              </a:r>
            </a:p>
          </p:txBody>
        </p:sp>
        <p:sp>
          <p:nvSpPr>
            <p:cNvPr id="12" name="Jobbra nyíl 11"/>
            <p:cNvSpPr/>
            <p:nvPr/>
          </p:nvSpPr>
          <p:spPr>
            <a:xfrm rot="16200000">
              <a:off x="3707027" y="3365279"/>
              <a:ext cx="1785950" cy="484632"/>
            </a:xfrm>
            <a:prstGeom prst="rightArrow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Csoportba foglalás 17"/>
          <p:cNvGrpSpPr/>
          <p:nvPr/>
        </p:nvGrpSpPr>
        <p:grpSpPr>
          <a:xfrm>
            <a:off x="5072066" y="1214422"/>
            <a:ext cx="2000264" cy="3143272"/>
            <a:chOff x="5072066" y="1214422"/>
            <a:chExt cx="2000264" cy="3143272"/>
          </a:xfrm>
        </p:grpSpPr>
        <p:sp>
          <p:nvSpPr>
            <p:cNvPr id="10" name="Lekerekített téglalap 9"/>
            <p:cNvSpPr/>
            <p:nvPr/>
          </p:nvSpPr>
          <p:spPr>
            <a:xfrm>
              <a:off x="5072066" y="1214422"/>
              <a:ext cx="2000264" cy="1500198"/>
            </a:xfrm>
            <a:prstGeom prst="round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dirty="0" smtClean="0">
                  <a:solidFill>
                    <a:schemeClr val="bg1"/>
                  </a:solidFill>
                </a:rPr>
                <a:t>Windows: a szolgáltatás fut</a:t>
              </a:r>
            </a:p>
          </p:txBody>
        </p:sp>
        <p:sp>
          <p:nvSpPr>
            <p:cNvPr id="13" name="Jobbra nyíl 12"/>
            <p:cNvSpPr/>
            <p:nvPr/>
          </p:nvSpPr>
          <p:spPr>
            <a:xfrm rot="16200000">
              <a:off x="5421539" y="3293841"/>
              <a:ext cx="1643074" cy="484632"/>
            </a:xfrm>
            <a:prstGeom prst="rightArrow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Csoportba foglalás 19"/>
          <p:cNvGrpSpPr/>
          <p:nvPr/>
        </p:nvGrpSpPr>
        <p:grpSpPr>
          <a:xfrm>
            <a:off x="7143736" y="1214422"/>
            <a:ext cx="2000264" cy="2214578"/>
            <a:chOff x="7143736" y="1214422"/>
            <a:chExt cx="2000264" cy="2214578"/>
          </a:xfrm>
        </p:grpSpPr>
        <p:sp>
          <p:nvSpPr>
            <p:cNvPr id="8" name="Lekerekített téglalap 7"/>
            <p:cNvSpPr/>
            <p:nvPr/>
          </p:nvSpPr>
          <p:spPr>
            <a:xfrm>
              <a:off x="7143736" y="1214422"/>
              <a:ext cx="2000264" cy="1500198"/>
            </a:xfrm>
            <a:prstGeom prst="round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dirty="0" smtClean="0">
                  <a:solidFill>
                    <a:schemeClr val="bg1"/>
                  </a:solidFill>
                </a:rPr>
                <a:t>Monitorozás: lecsökkent terhelés</a:t>
              </a:r>
            </a:p>
          </p:txBody>
        </p:sp>
        <p:sp>
          <p:nvSpPr>
            <p:cNvPr id="14" name="Jobbra nyíl 13"/>
            <p:cNvSpPr/>
            <p:nvPr/>
          </p:nvSpPr>
          <p:spPr>
            <a:xfrm rot="16200000">
              <a:off x="8029026" y="2829494"/>
              <a:ext cx="714380" cy="484632"/>
            </a:xfrm>
            <a:prstGeom prst="rightArrow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Eseményfolyam + állapotok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857224" y="4943492"/>
            <a:ext cx="1785950" cy="48577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Event</a:t>
            </a:r>
            <a:r>
              <a:rPr lang="hu-HU" sz="2400" dirty="0" smtClean="0">
                <a:solidFill>
                  <a:schemeClr val="bg1"/>
                </a:solidFill>
              </a:rPr>
              <a:t> #42</a:t>
            </a:r>
          </a:p>
        </p:txBody>
      </p:sp>
      <p:sp>
        <p:nvSpPr>
          <p:cNvPr id="5" name="Téglalap 4"/>
          <p:cNvSpPr/>
          <p:nvPr/>
        </p:nvSpPr>
        <p:spPr>
          <a:xfrm>
            <a:off x="857224" y="4429132"/>
            <a:ext cx="1785950" cy="48577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Event</a:t>
            </a:r>
            <a:r>
              <a:rPr lang="hu-HU" sz="2400" dirty="0" smtClean="0">
                <a:solidFill>
                  <a:schemeClr val="bg1"/>
                </a:solidFill>
              </a:rPr>
              <a:t> #43</a:t>
            </a:r>
          </a:p>
        </p:txBody>
      </p:sp>
      <p:sp>
        <p:nvSpPr>
          <p:cNvPr id="6" name="Téglalap 5"/>
          <p:cNvSpPr/>
          <p:nvPr/>
        </p:nvSpPr>
        <p:spPr>
          <a:xfrm>
            <a:off x="857224" y="3929066"/>
            <a:ext cx="1785950" cy="485772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Event</a:t>
            </a:r>
            <a:r>
              <a:rPr lang="hu-HU" sz="2400" dirty="0" smtClean="0">
                <a:solidFill>
                  <a:schemeClr val="bg1"/>
                </a:solidFill>
              </a:rPr>
              <a:t> #44</a:t>
            </a:r>
          </a:p>
        </p:txBody>
      </p:sp>
      <p:sp>
        <p:nvSpPr>
          <p:cNvPr id="7" name="Téglalap 6"/>
          <p:cNvSpPr/>
          <p:nvPr/>
        </p:nvSpPr>
        <p:spPr>
          <a:xfrm>
            <a:off x="857224" y="3443294"/>
            <a:ext cx="1785950" cy="48577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" name="Téglalap 7"/>
          <p:cNvSpPr/>
          <p:nvPr/>
        </p:nvSpPr>
        <p:spPr>
          <a:xfrm>
            <a:off x="857224" y="2943228"/>
            <a:ext cx="1785950" cy="48577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Event</a:t>
            </a:r>
            <a:r>
              <a:rPr lang="hu-HU" sz="2400" dirty="0" smtClean="0">
                <a:solidFill>
                  <a:schemeClr val="bg1"/>
                </a:solidFill>
              </a:rPr>
              <a:t> #45</a:t>
            </a:r>
          </a:p>
        </p:txBody>
      </p:sp>
      <p:sp>
        <p:nvSpPr>
          <p:cNvPr id="9" name="Téglalap 8"/>
          <p:cNvSpPr/>
          <p:nvPr/>
        </p:nvSpPr>
        <p:spPr>
          <a:xfrm>
            <a:off x="857224" y="2443162"/>
            <a:ext cx="1785950" cy="48577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Event</a:t>
            </a:r>
            <a:r>
              <a:rPr lang="hu-HU" sz="2400" dirty="0" smtClean="0">
                <a:solidFill>
                  <a:schemeClr val="bg1"/>
                </a:solidFill>
              </a:rPr>
              <a:t> #46</a:t>
            </a:r>
          </a:p>
        </p:txBody>
      </p:sp>
      <p:sp>
        <p:nvSpPr>
          <p:cNvPr id="10" name="Felfelé nyíl 9"/>
          <p:cNvSpPr/>
          <p:nvPr/>
        </p:nvSpPr>
        <p:spPr>
          <a:xfrm rot="10800000">
            <a:off x="1357290" y="1714488"/>
            <a:ext cx="714380" cy="621218"/>
          </a:xfrm>
          <a:prstGeom prst="upArrow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500034" y="928670"/>
            <a:ext cx="2428892" cy="485772"/>
          </a:xfrm>
          <a:prstGeom prst="rect">
            <a:avLst/>
          </a:prstGeom>
          <a:noFill/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„Eseményfolyam”</a:t>
            </a:r>
          </a:p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(</a:t>
            </a:r>
            <a:r>
              <a:rPr lang="hu-HU" sz="2400" dirty="0" err="1" smtClean="0">
                <a:solidFill>
                  <a:schemeClr val="tx1"/>
                </a:solidFill>
              </a:rPr>
              <a:t>event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stream</a:t>
            </a:r>
            <a:r>
              <a:rPr lang="hu-HU" sz="24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"/>
          </p:nvPr>
        </p:nvSpPr>
        <p:spPr>
          <a:xfrm>
            <a:off x="3143240" y="2357430"/>
            <a:ext cx="5786478" cy="3357586"/>
          </a:xfrm>
        </p:spPr>
        <p:txBody>
          <a:bodyPr>
            <a:normAutofit fontScale="92500" lnSpcReduction="10000"/>
          </a:bodyPr>
          <a:lstStyle/>
          <a:p>
            <a:r>
              <a:rPr lang="hu-HU" dirty="0" err="1" smtClean="0"/>
              <a:t>Loggolás</a:t>
            </a:r>
            <a:r>
              <a:rPr lang="hu-HU" dirty="0" smtClean="0"/>
              <a:t>: az események </a:t>
            </a:r>
            <a:r>
              <a:rPr lang="hu-HU" dirty="0" err="1" smtClean="0"/>
              <a:t>immutábilisak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Eseményfeldolgozás</a:t>
            </a:r>
            <a:r>
              <a:rPr lang="hu-HU" dirty="0" smtClean="0"/>
              <a:t>: 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alert</a:t>
            </a:r>
            <a:r>
              <a:rPr lang="hu-HU" dirty="0" smtClean="0"/>
              <a:t>” szemantika (</a:t>
            </a:r>
            <a:r>
              <a:rPr lang="hu-HU" dirty="0" smtClean="0">
                <a:sym typeface="Wingdings" pitchFamily="2" charset="2"/>
              </a:rPr>
              <a:t> megszűnhet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módosítható állapot/tulajdonságok</a:t>
            </a:r>
          </a:p>
          <a:p>
            <a:pPr lvl="2"/>
            <a:r>
              <a:rPr lang="hu-HU" dirty="0" smtClean="0"/>
              <a:t>lezárás, szelektív törlés, „elnyomás”…</a:t>
            </a:r>
          </a:p>
          <a:p>
            <a:pPr lvl="1"/>
            <a:endParaRPr lang="hu-HU" dirty="0" smtClean="0"/>
          </a:p>
        </p:txBody>
      </p:sp>
      <p:sp>
        <p:nvSpPr>
          <p:cNvPr id="13" name="Téglalap 12"/>
          <p:cNvSpPr/>
          <p:nvPr/>
        </p:nvSpPr>
        <p:spPr>
          <a:xfrm>
            <a:off x="857224" y="5443558"/>
            <a:ext cx="1785950" cy="48577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4" name="Lekerekített téglalap 13"/>
          <p:cNvSpPr/>
          <p:nvPr/>
        </p:nvSpPr>
        <p:spPr>
          <a:xfrm>
            <a:off x="4139952" y="836712"/>
            <a:ext cx="4857784" cy="1285884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Alternatív modell:</a:t>
            </a:r>
          </a:p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„esemény-felhő”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feldolgozás jellemző lépései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Szűrés (</a:t>
            </a:r>
            <a:r>
              <a:rPr lang="hu-HU" dirty="0" err="1" smtClean="0"/>
              <a:t>filtering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Erőforrás-kímélés: mind humán, mind IT</a:t>
            </a:r>
          </a:p>
          <a:p>
            <a:r>
              <a:rPr lang="hu-HU" dirty="0" smtClean="0"/>
              <a:t>Továbbítás (</a:t>
            </a:r>
            <a:r>
              <a:rPr lang="hu-HU" dirty="0" err="1" smtClean="0"/>
              <a:t>forwarding</a:t>
            </a:r>
            <a:r>
              <a:rPr lang="hu-HU" dirty="0" smtClean="0"/>
              <a:t>)</a:t>
            </a:r>
          </a:p>
          <a:p>
            <a:r>
              <a:rPr lang="hu-HU" dirty="0" smtClean="0"/>
              <a:t>„Lassítás” (</a:t>
            </a:r>
            <a:r>
              <a:rPr lang="hu-HU" dirty="0" err="1" smtClean="0"/>
              <a:t>throttling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Túl magas CPU használat csak akkor érdekes, ha sokáig fennáll</a:t>
            </a:r>
          </a:p>
          <a:p>
            <a:r>
              <a:rPr lang="hu-HU" dirty="0" smtClean="0"/>
              <a:t>Duplikátumok detektálása (</a:t>
            </a:r>
            <a:r>
              <a:rPr lang="hu-HU" dirty="0" err="1" smtClean="0"/>
              <a:t>duplicate</a:t>
            </a:r>
            <a:r>
              <a:rPr lang="hu-HU" dirty="0" smtClean="0"/>
              <a:t> </a:t>
            </a:r>
            <a:r>
              <a:rPr lang="hu-HU" dirty="0" err="1" smtClean="0"/>
              <a:t>detection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Ugyanaz többször (esetleg több forrásból)</a:t>
            </a:r>
          </a:p>
          <a:p>
            <a:r>
              <a:rPr lang="hu-HU" dirty="0" smtClean="0"/>
              <a:t>Elévültetés</a:t>
            </a:r>
          </a:p>
          <a:p>
            <a:r>
              <a:rPr lang="hu-HU" dirty="0" smtClean="0"/>
              <a:t>Korreláció: azonos probléma által generált / azonos erőforrásra vonatkozó események együttes kezelése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Korreláció: probléma- és törlőesemény</a:t>
            </a:r>
            <a:endParaRPr lang="hu-H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285860"/>
            <a:ext cx="2762254" cy="441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Törlőesemény-korreláció: bonyolultabb példa</a:t>
            </a:r>
            <a:endParaRPr lang="hu-H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263938"/>
            <a:ext cx="6655025" cy="45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églalap 3"/>
          <p:cNvSpPr/>
          <p:nvPr/>
        </p:nvSpPr>
        <p:spPr>
          <a:xfrm>
            <a:off x="2428860" y="3071810"/>
            <a:ext cx="285752" cy="98583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tx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5929322" y="3071810"/>
            <a:ext cx="285752" cy="98583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tx1"/>
              </a:solidFill>
            </a:endParaRPr>
          </a:p>
        </p:txBody>
      </p:sp>
      <p:sp>
        <p:nvSpPr>
          <p:cNvPr id="6" name="Lekerekített téglalap feliratnak 5"/>
          <p:cNvSpPr/>
          <p:nvPr/>
        </p:nvSpPr>
        <p:spPr>
          <a:xfrm>
            <a:off x="3071802" y="2786058"/>
            <a:ext cx="2286016" cy="612648"/>
          </a:xfrm>
          <a:prstGeom prst="wedgeRoundRectCallout">
            <a:avLst>
              <a:gd name="adj1" fmla="val -64288"/>
              <a:gd name="adj2" fmla="val 84612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Törlőesemény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Törlőesemény-korreláció: bonyolultabb példa</a:t>
            </a:r>
            <a:endParaRPr lang="hu-H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263938"/>
            <a:ext cx="6655025" cy="45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églalap 3"/>
          <p:cNvSpPr/>
          <p:nvPr/>
        </p:nvSpPr>
        <p:spPr>
          <a:xfrm>
            <a:off x="3929058" y="2214554"/>
            <a:ext cx="785818" cy="35719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tx1"/>
              </a:solidFill>
            </a:endParaRPr>
          </a:p>
        </p:txBody>
      </p:sp>
      <p:sp>
        <p:nvSpPr>
          <p:cNvPr id="6" name="Lekerekített téglalap feliratnak 5"/>
          <p:cNvSpPr/>
          <p:nvPr/>
        </p:nvSpPr>
        <p:spPr>
          <a:xfrm>
            <a:off x="3995936" y="3357562"/>
            <a:ext cx="4752528" cy="1357322"/>
          </a:xfrm>
          <a:prstGeom prst="wedgeRoundRectCallout">
            <a:avLst>
              <a:gd name="adj1" fmla="val -42516"/>
              <a:gd name="adj2" fmla="val -104822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chemeClr val="bg1"/>
                </a:solidFill>
              </a:rPr>
              <a:t>Nem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deduplikáció</a:t>
            </a:r>
            <a:r>
              <a:rPr lang="hu-HU" sz="2400" dirty="0" smtClean="0">
                <a:solidFill>
                  <a:schemeClr val="bg1"/>
                </a:solidFill>
              </a:rPr>
              <a:t>, korreláció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 feldolgozási logika bonyolultabb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„Kiváltó ok” (</a:t>
            </a:r>
            <a:r>
              <a:rPr lang="hu-HU" dirty="0" err="1" smtClean="0"/>
              <a:t>root</a:t>
            </a:r>
            <a:r>
              <a:rPr lang="hu-HU" dirty="0" smtClean="0"/>
              <a:t> </a:t>
            </a:r>
            <a:r>
              <a:rPr lang="hu-HU" dirty="0" err="1" smtClean="0"/>
              <a:t>cause</a:t>
            </a:r>
            <a:r>
              <a:rPr lang="hu-HU" dirty="0" smtClean="0"/>
              <a:t>) korreláció</a:t>
            </a:r>
            <a:endParaRPr lang="hu-H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785794"/>
            <a:ext cx="6429385" cy="489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Csoportba foglalás 5"/>
          <p:cNvGrpSpPr/>
          <p:nvPr/>
        </p:nvGrpSpPr>
        <p:grpSpPr>
          <a:xfrm>
            <a:off x="285720" y="1643050"/>
            <a:ext cx="8286808" cy="4786346"/>
            <a:chOff x="285720" y="2071678"/>
            <a:chExt cx="8286808" cy="4786346"/>
          </a:xfrm>
        </p:grpSpPr>
        <p:sp>
          <p:nvSpPr>
            <p:cNvPr id="7" name="Téglalap 6"/>
            <p:cNvSpPr/>
            <p:nvPr/>
          </p:nvSpPr>
          <p:spPr>
            <a:xfrm>
              <a:off x="4071934" y="2071678"/>
              <a:ext cx="928694" cy="35719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8" name="Lekerekített téglalap 7"/>
            <p:cNvSpPr/>
            <p:nvPr/>
          </p:nvSpPr>
          <p:spPr>
            <a:xfrm>
              <a:off x="285720" y="5286388"/>
              <a:ext cx="8286808" cy="1571636"/>
            </a:xfrm>
            <a:prstGeom prst="round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chemeClr val="bg1"/>
                  </a:solidFill>
                </a:rPr>
                <a:t>Általában elnyomás (</a:t>
              </a:r>
              <a:r>
                <a:rPr lang="hu-HU" sz="3200" b="1" dirty="0" err="1" smtClean="0">
                  <a:solidFill>
                    <a:schemeClr val="bg1"/>
                  </a:solidFill>
                </a:rPr>
                <a:t>supression</a:t>
              </a:r>
              <a:r>
                <a:rPr lang="hu-HU" sz="3200" b="1" dirty="0" smtClean="0">
                  <a:solidFill>
                    <a:schemeClr val="bg1"/>
                  </a:solidFill>
                </a:rPr>
                <a:t>). </a:t>
              </a:r>
            </a:p>
            <a:p>
              <a:pPr algn="ctr"/>
              <a:r>
                <a:rPr lang="hu-HU" sz="3200" b="1" dirty="0" smtClean="0">
                  <a:solidFill>
                    <a:schemeClr val="bg1"/>
                  </a:solidFill>
                </a:rPr>
                <a:t>Legtöbbször topológia-alapú </a:t>
              </a:r>
            </a:p>
            <a:p>
              <a:pPr algn="ctr"/>
              <a:r>
                <a:rPr lang="hu-HU" sz="3200" b="1" dirty="0" smtClean="0">
                  <a:solidFill>
                    <a:schemeClr val="bg1"/>
                  </a:solidFill>
                </a:rPr>
                <a:t>(fizikai + telepítési + szolgáltatásfüggőségi)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flood</a:t>
            </a:r>
            <a:r>
              <a:rPr lang="hu-HU" dirty="0" smtClean="0"/>
              <a:t>”</a:t>
            </a:r>
            <a:endParaRPr lang="hu-HU" dirty="0"/>
          </a:p>
        </p:txBody>
      </p:sp>
      <p:pic>
        <p:nvPicPr>
          <p:cNvPr id="1026" name="Picture 2" descr="C:\Users\KOCSIS~1\AppData\Local\Temp\notes3D1788\nagios-aler-flo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6838950" cy="4371975"/>
          </a:xfrm>
          <a:prstGeom prst="rect">
            <a:avLst/>
          </a:prstGeom>
          <a:noFill/>
        </p:spPr>
      </p:pic>
      <p:sp>
        <p:nvSpPr>
          <p:cNvPr id="6" name="Lekerekített téglalap 5"/>
          <p:cNvSpPr/>
          <p:nvPr/>
        </p:nvSpPr>
        <p:spPr>
          <a:xfrm>
            <a:off x="2051720" y="4725144"/>
            <a:ext cx="6946016" cy="1573916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Ok: </a:t>
            </a:r>
            <a:r>
              <a:rPr lang="hu-HU" sz="3200" b="1" dirty="0" err="1" smtClean="0">
                <a:solidFill>
                  <a:schemeClr val="bg1"/>
                </a:solidFill>
              </a:rPr>
              <a:t>switch</a:t>
            </a:r>
            <a:r>
              <a:rPr lang="hu-HU" sz="3200" b="1" dirty="0" smtClean="0">
                <a:solidFill>
                  <a:schemeClr val="bg1"/>
                </a:solidFill>
              </a:rPr>
              <a:t> </a:t>
            </a:r>
            <a:r>
              <a:rPr lang="hu-HU" sz="3200" b="1" dirty="0" err="1" smtClean="0">
                <a:solidFill>
                  <a:schemeClr val="bg1"/>
                </a:solidFill>
              </a:rPr>
              <a:t>reboot</a:t>
            </a:r>
            <a:endParaRPr lang="hu-HU" sz="3200" b="1" dirty="0" smtClean="0">
              <a:solidFill>
                <a:schemeClr val="bg1"/>
              </a:solidFill>
            </a:endParaRPr>
          </a:p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Megjegyzés: az email több szempontból sem tökéletes eszköz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Netcool</a:t>
            </a:r>
            <a:r>
              <a:rPr lang="hu-HU" dirty="0" smtClean="0"/>
              <a:t>/</a:t>
            </a:r>
            <a:r>
              <a:rPr lang="hu-HU" dirty="0" err="1" smtClean="0"/>
              <a:t>OMNIbus</a:t>
            </a:r>
            <a:r>
              <a:rPr lang="hu-HU" dirty="0" smtClean="0"/>
              <a:t> </a:t>
            </a:r>
            <a:r>
              <a:rPr lang="hu-HU" dirty="0" err="1" smtClean="0"/>
              <a:t>Event</a:t>
            </a:r>
            <a:r>
              <a:rPr lang="hu-HU" dirty="0" smtClean="0"/>
              <a:t> List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077" y="857232"/>
            <a:ext cx="8549203" cy="5343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Korreláció: esemény-eszkaláció</a:t>
            </a:r>
            <a:endParaRPr lang="hu-H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108" y="1285860"/>
            <a:ext cx="8704172" cy="447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Lekerekített téglalap 3"/>
          <p:cNvSpPr/>
          <p:nvPr/>
        </p:nvSpPr>
        <p:spPr>
          <a:xfrm>
            <a:off x="428596" y="5811534"/>
            <a:ext cx="8286808" cy="785818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Az esemény súlyossága változik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feldolgozás jellemző lépései (folyt.)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50072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Esemény-eszkaláció</a:t>
            </a:r>
          </a:p>
          <a:p>
            <a:pPr lvl="1"/>
            <a:r>
              <a:rPr lang="hu-HU" dirty="0" smtClean="0"/>
              <a:t>Kiválthatja időzítés és</a:t>
            </a:r>
          </a:p>
          <a:p>
            <a:pPr lvl="1"/>
            <a:r>
              <a:rPr lang="hu-HU" dirty="0" smtClean="0"/>
              <a:t>a probléma üzleti hatása is.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Események állapotváltásának szinkronizálása feldolgozók között</a:t>
            </a:r>
          </a:p>
          <a:p>
            <a:endParaRPr lang="hu-HU" dirty="0" smtClean="0"/>
          </a:p>
          <a:p>
            <a:r>
              <a:rPr lang="hu-HU" dirty="0" smtClean="0"/>
              <a:t>Megfelelő személyzet értesítése (</a:t>
            </a:r>
            <a:r>
              <a:rPr lang="hu-HU" dirty="0" err="1" smtClean="0"/>
              <a:t>notification</a:t>
            </a:r>
            <a:r>
              <a:rPr lang="hu-HU" dirty="0" smtClean="0"/>
              <a:t>)</a:t>
            </a:r>
          </a:p>
          <a:p>
            <a:endParaRPr lang="hu-HU" dirty="0" smtClean="0"/>
          </a:p>
          <a:p>
            <a:r>
              <a:rPr lang="hu-HU" dirty="0" smtClean="0"/>
              <a:t>Átvezetés a hibabélyeg-kezelő rendszerbe (</a:t>
            </a:r>
            <a:r>
              <a:rPr lang="hu-HU" dirty="0" err="1" smtClean="0"/>
              <a:t>trouble</a:t>
            </a:r>
            <a:r>
              <a:rPr lang="hu-HU" dirty="0" smtClean="0"/>
              <a:t> </a:t>
            </a:r>
            <a:r>
              <a:rPr lang="hu-HU" dirty="0" err="1" smtClean="0"/>
              <a:t>ticketing</a:t>
            </a:r>
            <a:r>
              <a:rPr lang="hu-HU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</a:t>
            </a: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33" y="2928934"/>
            <a:ext cx="9011461" cy="324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 descr="C:\Documents and Settings\xmi\Local Settings\Temporary Internet Files\Content.IE5\WD6BG5EB\MCj043489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85720" y="1428736"/>
            <a:ext cx="1393194" cy="1558636"/>
          </a:xfrm>
          <a:prstGeom prst="rect">
            <a:avLst/>
          </a:prstGeom>
          <a:noFill/>
        </p:spPr>
      </p:pic>
      <p:pic>
        <p:nvPicPr>
          <p:cNvPr id="2052" name="Picture 4" descr="C:\Users\ikocsis\AppData\Local\Microsoft\Windows\Temporary Internet Files\Content.IE5\HM16APFX\MCj0432537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4128" y="3571876"/>
            <a:ext cx="877674" cy="877674"/>
          </a:xfrm>
          <a:prstGeom prst="rect">
            <a:avLst/>
          </a:prstGeom>
          <a:noFill/>
        </p:spPr>
      </p:pic>
      <p:pic>
        <p:nvPicPr>
          <p:cNvPr id="3076" name="Picture 4" descr="C:\Users\ikocsis\AppData\Local\Microsoft\Windows\Temporary Internet Files\Content.IE5\3DEFU4DS\MCj043388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0694" y="4000504"/>
            <a:ext cx="1643074" cy="1643074"/>
          </a:xfrm>
          <a:prstGeom prst="rect">
            <a:avLst/>
          </a:prstGeom>
          <a:noFill/>
        </p:spPr>
      </p:pic>
      <p:sp>
        <p:nvSpPr>
          <p:cNvPr id="22" name="Lekerekített téglalap feliratnak 21"/>
          <p:cNvSpPr/>
          <p:nvPr/>
        </p:nvSpPr>
        <p:spPr>
          <a:xfrm>
            <a:off x="2357422" y="1000108"/>
            <a:ext cx="6357982" cy="1500198"/>
          </a:xfrm>
          <a:prstGeom prst="wedgeRoundRectCallout">
            <a:avLst>
              <a:gd name="adj1" fmla="val -59107"/>
              <a:gd name="adj2" fmla="val 1577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chemeClr val="bg1"/>
                </a:solidFill>
              </a:rPr>
              <a:t>Az események széleskörű figyelése elengedhetetlen; igaz, sok egyidejű esemény intelligens feldolgozása nehéz.</a:t>
            </a:r>
            <a:endParaRPr lang="hu-HU" sz="2400" b="1" dirty="0">
              <a:solidFill>
                <a:schemeClr val="bg1"/>
              </a:solidFill>
            </a:endParaRPr>
          </a:p>
        </p:txBody>
      </p:sp>
      <p:sp>
        <p:nvSpPr>
          <p:cNvPr id="8" name="Lekerekített téglalap 7"/>
          <p:cNvSpPr/>
          <p:nvPr/>
        </p:nvSpPr>
        <p:spPr>
          <a:xfrm>
            <a:off x="214282" y="5572140"/>
            <a:ext cx="5929354" cy="857256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Naplózás ≠ eseménykezelés!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Célvezérelt eseménykezelés?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Adott rengeteg </a:t>
            </a:r>
            <a:r>
              <a:rPr lang="hu-HU" dirty="0" err="1" smtClean="0"/>
              <a:t>eseményforrrás</a:t>
            </a:r>
            <a:endParaRPr lang="hu-HU" dirty="0" smtClean="0"/>
          </a:p>
          <a:p>
            <a:pPr lvl="1"/>
            <a:r>
              <a:rPr lang="hu-HU" dirty="0" smtClean="0"/>
              <a:t>Naplók, monitorozás, platform eseménykezelők, …</a:t>
            </a:r>
          </a:p>
          <a:p>
            <a:r>
              <a:rPr lang="hu-HU" dirty="0" err="1" smtClean="0"/>
              <a:t>Tfh</a:t>
            </a:r>
            <a:r>
              <a:rPr lang="hu-HU" dirty="0" smtClean="0"/>
              <a:t>. adott egy </a:t>
            </a:r>
            <a:r>
              <a:rPr lang="hu-HU" dirty="0" err="1" smtClean="0"/>
              <a:t>eseményfeldolgozó</a:t>
            </a:r>
            <a:r>
              <a:rPr lang="hu-HU" dirty="0" smtClean="0"/>
              <a:t> eszköz</a:t>
            </a:r>
          </a:p>
          <a:p>
            <a:pPr lvl="1"/>
            <a:r>
              <a:rPr lang="hu-HU" dirty="0" smtClean="0"/>
              <a:t>Sok „</a:t>
            </a:r>
            <a:r>
              <a:rPr lang="hu-HU" dirty="0" err="1" smtClean="0"/>
              <a:t>enterprise</a:t>
            </a:r>
            <a:r>
              <a:rPr lang="hu-HU" dirty="0" smtClean="0"/>
              <a:t>” termék; de a F/OSS is alternatíva</a:t>
            </a:r>
          </a:p>
          <a:p>
            <a:r>
              <a:rPr lang="hu-HU" dirty="0" err="1" smtClean="0"/>
              <a:t>Tfh</a:t>
            </a:r>
            <a:r>
              <a:rPr lang="hu-HU" dirty="0" smtClean="0"/>
              <a:t>. adott A Cél</a:t>
            </a:r>
          </a:p>
          <a:p>
            <a:pPr lvl="1"/>
            <a:r>
              <a:rPr lang="hu-HU" dirty="0" smtClean="0"/>
              <a:t>Pl.: „proaktív hibahatás-elkerülés redundáns infrastruktúrán”</a:t>
            </a:r>
          </a:p>
          <a:p>
            <a:r>
              <a:rPr lang="hu-HU" dirty="0" smtClean="0"/>
              <a:t>Források és feldolgozás konfiguráció-tervezése</a:t>
            </a:r>
          </a:p>
          <a:p>
            <a:pPr lvl="1"/>
            <a:r>
              <a:rPr lang="hu-HU" dirty="0" err="1" smtClean="0"/>
              <a:t>Default</a:t>
            </a:r>
            <a:r>
              <a:rPr lang="hu-HU" dirty="0" smtClean="0"/>
              <a:t> + „mérnöki tapasztalat” + egyszerű intelligencia + folyamatos csiszolás</a:t>
            </a:r>
          </a:p>
          <a:p>
            <a:pPr lvl="1"/>
            <a:r>
              <a:rPr lang="hu-HU" dirty="0" smtClean="0"/>
              <a:t>Modellvezérelt tervezés?</a:t>
            </a:r>
          </a:p>
          <a:p>
            <a:endParaRPr lang="hu-HU" dirty="0" smtClean="0"/>
          </a:p>
        </p:txBody>
      </p:sp>
      <p:sp>
        <p:nvSpPr>
          <p:cNvPr id="4" name="Lekerekített téglalap feliratnak 3"/>
          <p:cNvSpPr/>
          <p:nvPr/>
        </p:nvSpPr>
        <p:spPr>
          <a:xfrm>
            <a:off x="3428992" y="1928802"/>
            <a:ext cx="5143536" cy="714380"/>
          </a:xfrm>
          <a:prstGeom prst="wedgeRoundRectCallout">
            <a:avLst>
              <a:gd name="adj1" fmla="val -39140"/>
              <a:gd name="adj2" fmla="val -12131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Honnan mi kell, milyen gyakran, …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5" name="Lekerekített téglalap feliratnak 4"/>
          <p:cNvSpPr/>
          <p:nvPr/>
        </p:nvSpPr>
        <p:spPr>
          <a:xfrm>
            <a:off x="6072198" y="3571876"/>
            <a:ext cx="2357454" cy="714380"/>
          </a:xfrm>
          <a:prstGeom prst="wedgeRoundRectCallout">
            <a:avLst>
              <a:gd name="adj1" fmla="val -49680"/>
              <a:gd name="adj2" fmla="val -12948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Konfiguráció?</a:t>
            </a:r>
            <a:endParaRPr lang="hu-H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Linkek – Windows eseménykezelés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Rövid áttekintés a Windows eseménykezelésről</a:t>
            </a:r>
          </a:p>
          <a:p>
            <a:pPr lvl="1"/>
            <a:r>
              <a:rPr lang="hu-HU" dirty="0" smtClean="0">
                <a:hlinkClick r:id="rId3"/>
              </a:rPr>
              <a:t>http://msdn.microsoft.com/en-us/library/aa382610(VS.85).aspx</a:t>
            </a:r>
          </a:p>
          <a:p>
            <a:pPr lvl="1"/>
            <a:r>
              <a:rPr lang="hu-HU" dirty="0" smtClean="0">
                <a:hlinkClick r:id="rId3"/>
              </a:rPr>
              <a:t>http://en.wikipedia.org/wiki/Event_Viewer</a:t>
            </a:r>
            <a:endParaRPr lang="hu-HU" dirty="0" smtClean="0"/>
          </a:p>
          <a:p>
            <a:r>
              <a:rPr lang="hu-HU" dirty="0" smtClean="0"/>
              <a:t>Windows 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Forwarding</a:t>
            </a:r>
            <a:r>
              <a:rPr lang="hu-HU" dirty="0" smtClean="0"/>
              <a:t> (</a:t>
            </a:r>
            <a:r>
              <a:rPr lang="hu-HU" dirty="0" err="1" smtClean="0"/>
              <a:t>Eventing</a:t>
            </a:r>
            <a:r>
              <a:rPr lang="hu-HU" dirty="0" smtClean="0"/>
              <a:t> 6):</a:t>
            </a:r>
          </a:p>
          <a:p>
            <a:pPr lvl="1"/>
            <a:r>
              <a:rPr lang="hu-HU" dirty="0" smtClean="0">
                <a:hlinkClick r:id="rId4"/>
              </a:rPr>
              <a:t>http://blogs.technet.com/otto/archive/2008/07/08/quick-and-dirty-enterprise-eventing-for-windows.aspx</a:t>
            </a:r>
            <a:endParaRPr lang="hu-HU" dirty="0" smtClean="0"/>
          </a:p>
          <a:p>
            <a:r>
              <a:rPr lang="hu-HU" dirty="0" smtClean="0"/>
              <a:t>Windows </a:t>
            </a:r>
            <a:r>
              <a:rPr lang="hu-HU" dirty="0" err="1" smtClean="0"/>
              <a:t>Event</a:t>
            </a:r>
            <a:r>
              <a:rPr lang="hu-HU" dirty="0" smtClean="0"/>
              <a:t> Log – fejlesztői áttekintés</a:t>
            </a:r>
          </a:p>
          <a:p>
            <a:pPr lvl="1"/>
            <a:r>
              <a:rPr lang="hu-HU" dirty="0" smtClean="0">
                <a:hlinkClick r:id="rId5"/>
              </a:rPr>
              <a:t>http://msdn.microsoft.com/en-us/library/bb756956.aspx</a:t>
            </a:r>
            <a:endParaRPr lang="hu-HU" dirty="0" smtClean="0"/>
          </a:p>
          <a:p>
            <a:r>
              <a:rPr lang="hu-HU" dirty="0" smtClean="0"/>
              <a:t>Érdeklődőknek (érdekes olvasmány):</a:t>
            </a:r>
          </a:p>
          <a:p>
            <a:pPr lvl="1"/>
            <a:r>
              <a:rPr lang="hu-HU" dirty="0" smtClean="0">
                <a:hlinkClick r:id="rId6"/>
              </a:rPr>
              <a:t>http://www.dfrws.org/2007/proceedings/p65-schuster.pdf</a:t>
            </a:r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Linkek - </a:t>
            </a:r>
            <a:r>
              <a:rPr lang="hu-HU" dirty="0" err="1" smtClean="0"/>
              <a:t>syslog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Syslog</a:t>
            </a:r>
            <a:r>
              <a:rPr lang="hu-HU" dirty="0" smtClean="0"/>
              <a:t> áttekintés</a:t>
            </a:r>
          </a:p>
          <a:p>
            <a:pPr lvl="1"/>
            <a:r>
              <a:rPr lang="hu-HU" dirty="0" smtClean="0">
                <a:hlinkClick r:id="rId3"/>
              </a:rPr>
              <a:t>http://en.wikipedia.org/wiki/Syslog</a:t>
            </a:r>
            <a:endParaRPr lang="hu-HU" dirty="0" smtClean="0"/>
          </a:p>
          <a:p>
            <a:r>
              <a:rPr lang="hu-HU" dirty="0" smtClean="0"/>
              <a:t>RFC 3164</a:t>
            </a:r>
          </a:p>
          <a:p>
            <a:pPr lvl="1"/>
            <a:r>
              <a:rPr lang="hu-HU" dirty="0" smtClean="0">
                <a:hlinkClick r:id="rId4"/>
              </a:rPr>
              <a:t>http://www.ietf.org/rfc/rfc3164</a:t>
            </a:r>
            <a:endParaRPr lang="hu-HU" dirty="0" smtClean="0"/>
          </a:p>
          <a:p>
            <a:r>
              <a:rPr lang="hu-HU" dirty="0" smtClean="0"/>
              <a:t>„</a:t>
            </a:r>
            <a:r>
              <a:rPr lang="en-US" dirty="0" smtClean="0"/>
              <a:t>The Ins and Outs of System Logging Using </a:t>
            </a:r>
            <a:r>
              <a:rPr lang="en-US" dirty="0" err="1" smtClean="0"/>
              <a:t>Syslog</a:t>
            </a:r>
            <a:r>
              <a:rPr lang="hu-HU" dirty="0" smtClean="0"/>
              <a:t>”</a:t>
            </a:r>
          </a:p>
          <a:p>
            <a:pPr lvl="1"/>
            <a:r>
              <a:rPr lang="hu-HU" dirty="0" smtClean="0">
                <a:hlinkClick r:id="rId5"/>
              </a:rPr>
              <a:t>http://www.sans.org/rr/whitepapers/logging/1168.php</a:t>
            </a:r>
            <a:endParaRPr lang="hu-HU" dirty="0" smtClean="0"/>
          </a:p>
          <a:p>
            <a:r>
              <a:rPr lang="hu-HU" dirty="0" smtClean="0"/>
              <a:t>Áttekintés a Linux/UNIX naplózásról</a:t>
            </a:r>
          </a:p>
          <a:p>
            <a:pPr lvl="1"/>
            <a:r>
              <a:rPr lang="hu-HU" dirty="0" smtClean="0">
                <a:hlinkClick r:id="rId6"/>
              </a:rPr>
              <a:t>https://unixlinux.tmit.bme.hu//Naplózás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linkek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Event</a:t>
            </a:r>
            <a:r>
              <a:rPr lang="hu-HU" dirty="0" smtClean="0"/>
              <a:t> Management Best </a:t>
            </a:r>
            <a:r>
              <a:rPr lang="hu-HU" dirty="0" err="1" smtClean="0"/>
              <a:t>Practices</a:t>
            </a:r>
            <a:r>
              <a:rPr lang="hu-HU" dirty="0" smtClean="0"/>
              <a:t> (IBM </a:t>
            </a:r>
            <a:r>
              <a:rPr lang="hu-HU" dirty="0" err="1" smtClean="0"/>
              <a:t>redbook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>
                <a:hlinkClick r:id="rId3"/>
              </a:rPr>
              <a:t>http://www.redbooks.ibm.com/abstracts/sg246094.html?Open</a:t>
            </a:r>
            <a:endParaRPr lang="hu-HU" dirty="0" smtClean="0"/>
          </a:p>
          <a:p>
            <a:r>
              <a:rPr lang="hu-HU" dirty="0" err="1" smtClean="0"/>
              <a:t>Netcool</a:t>
            </a:r>
            <a:r>
              <a:rPr lang="hu-HU" dirty="0" smtClean="0"/>
              <a:t>/</a:t>
            </a:r>
            <a:r>
              <a:rPr lang="hu-HU" dirty="0" err="1" smtClean="0"/>
              <a:t>OMNIbus</a:t>
            </a:r>
            <a:r>
              <a:rPr lang="hu-HU" dirty="0" smtClean="0"/>
              <a:t> 7.2.1 </a:t>
            </a:r>
            <a:r>
              <a:rPr lang="hu-HU" dirty="0" err="1" smtClean="0"/>
              <a:t>Infocenter</a:t>
            </a:r>
            <a:endParaRPr lang="hu-HU" dirty="0" smtClean="0"/>
          </a:p>
          <a:p>
            <a:pPr lvl="1"/>
            <a:r>
              <a:rPr lang="hu-HU" dirty="0" smtClean="0">
                <a:hlinkClick r:id="rId4"/>
              </a:rPr>
              <a:t>http://publib.boulder.ibm.com/infocenter/tivihelp/v8r1/topic/com.ibm.netcool_OMNIbus.doc_7.2.1/welcome.htm</a:t>
            </a:r>
            <a:endParaRPr lang="hu-HU" dirty="0" smtClean="0"/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„esemény”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IT szolgáltatás- és rendszerfelügyeletben az </a:t>
            </a:r>
            <a:r>
              <a:rPr lang="hu-HU" b="1" dirty="0" smtClean="0"/>
              <a:t>esemény</a:t>
            </a:r>
            <a:r>
              <a:rPr lang="hu-HU" dirty="0" smtClean="0"/>
              <a:t> olyan </a:t>
            </a:r>
            <a:r>
              <a:rPr lang="hu-HU" b="1" dirty="0" smtClean="0"/>
              <a:t>adat</a:t>
            </a:r>
            <a:r>
              <a:rPr lang="hu-HU" dirty="0" smtClean="0"/>
              <a:t>, ami egy vagy több </a:t>
            </a:r>
            <a:r>
              <a:rPr lang="hu-HU" b="1" dirty="0" smtClean="0"/>
              <a:t>erőforrás</a:t>
            </a:r>
            <a:r>
              <a:rPr lang="hu-HU" dirty="0" smtClean="0"/>
              <a:t>ról, illetve </a:t>
            </a:r>
            <a:r>
              <a:rPr lang="hu-HU" b="1" dirty="0" smtClean="0"/>
              <a:t>szolgáltatás</a:t>
            </a:r>
            <a:r>
              <a:rPr lang="hu-HU" dirty="0" smtClean="0"/>
              <a:t>ról hordoz információt.</a:t>
            </a:r>
          </a:p>
          <a:p>
            <a:endParaRPr lang="hu-HU" dirty="0" smtClean="0"/>
          </a:p>
          <a:p>
            <a:r>
              <a:rPr lang="hu-HU" dirty="0" smtClean="0"/>
              <a:t>Példák?</a:t>
            </a:r>
          </a:p>
          <a:p>
            <a:endParaRPr lang="hu-HU" dirty="0" smtClean="0"/>
          </a:p>
          <a:p>
            <a:r>
              <a:rPr lang="hu-HU" dirty="0" smtClean="0"/>
              <a:t>További szűkítések nélkül sajnos tényleg csak ennyire általános definíció adható.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Jellemző események egy IT infrastruktúrában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Rendszerkomponensek működési mód- és állapotváltásai</a:t>
            </a:r>
          </a:p>
          <a:p>
            <a:pPr lvl="1"/>
            <a:r>
              <a:rPr lang="hu-HU" dirty="0" err="1" smtClean="0"/>
              <a:t>Warning</a:t>
            </a:r>
            <a:r>
              <a:rPr lang="hu-HU" dirty="0" smtClean="0"/>
              <a:t>: DB2 has </a:t>
            </a:r>
            <a:r>
              <a:rPr lang="hu-HU" dirty="0" err="1" smtClean="0"/>
              <a:t>started</a:t>
            </a:r>
            <a:r>
              <a:rPr lang="hu-HU" dirty="0" smtClean="0"/>
              <a:t> </a:t>
            </a:r>
            <a:r>
              <a:rPr lang="hu-HU" dirty="0" smtClean="0">
                <a:sym typeface="Wingdings" pitchFamily="2" charset="2"/>
              </a:rPr>
              <a:t></a:t>
            </a:r>
          </a:p>
          <a:p>
            <a:pPr lvl="1"/>
            <a:r>
              <a:rPr lang="hu-HU" dirty="0" smtClean="0"/>
              <a:t>Konfiguráció megváltozása</a:t>
            </a:r>
          </a:p>
          <a:p>
            <a:pPr lvl="1"/>
            <a:r>
              <a:rPr lang="hu-HU" dirty="0" smtClean="0"/>
              <a:t>…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Komponens szolgáltatásának végrehajtása</a:t>
            </a:r>
          </a:p>
          <a:p>
            <a:pPr lvl="1"/>
            <a:r>
              <a:rPr lang="hu-HU" dirty="0" err="1" smtClean="0"/>
              <a:t>Apache</a:t>
            </a:r>
            <a:r>
              <a:rPr lang="hu-HU" dirty="0" smtClean="0"/>
              <a:t> </a:t>
            </a:r>
            <a:r>
              <a:rPr lang="hu-HU" dirty="0" err="1" smtClean="0"/>
              <a:t>access</a:t>
            </a:r>
            <a:r>
              <a:rPr lang="hu-HU" dirty="0" smtClean="0"/>
              <a:t> log</a:t>
            </a:r>
          </a:p>
          <a:p>
            <a:pPr lvl="1"/>
            <a:r>
              <a:rPr lang="hu-HU" dirty="0" smtClean="0"/>
              <a:t>Új felhasználó került felvételre</a:t>
            </a:r>
          </a:p>
          <a:p>
            <a:pPr lvl="1"/>
            <a:r>
              <a:rPr lang="hu-HU" dirty="0" smtClean="0"/>
              <a:t>…</a:t>
            </a:r>
          </a:p>
          <a:p>
            <a:pPr lvl="1"/>
            <a:endParaRPr lang="hu-HU" dirty="0" smtClean="0"/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Jellemző események egy IT infrastruktúrában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Komponens szolgáltatásbiztonsági eseményei</a:t>
            </a:r>
          </a:p>
          <a:p>
            <a:pPr lvl="1"/>
            <a:r>
              <a:rPr lang="hu-HU" dirty="0" err="1" smtClean="0"/>
              <a:t>Hiba</a:t>
            </a:r>
            <a:r>
              <a:rPr lang="hu-HU" b="1" dirty="0" err="1" smtClean="0"/>
              <a:t>ok</a:t>
            </a:r>
            <a:r>
              <a:rPr lang="hu-HU" dirty="0" err="1" smtClean="0"/>
              <a:t>ok</a:t>
            </a:r>
            <a:r>
              <a:rPr lang="hu-HU" dirty="0" smtClean="0"/>
              <a:t> (fault), </a:t>
            </a:r>
          </a:p>
          <a:p>
            <a:pPr lvl="1"/>
            <a:r>
              <a:rPr lang="hu-HU" dirty="0" smtClean="0"/>
              <a:t>hibás </a:t>
            </a:r>
            <a:r>
              <a:rPr lang="hu-HU" b="1" dirty="0" smtClean="0"/>
              <a:t>állapot</a:t>
            </a:r>
            <a:r>
              <a:rPr lang="hu-HU" dirty="0" smtClean="0"/>
              <a:t>ok (</a:t>
            </a:r>
            <a:r>
              <a:rPr lang="hu-HU" dirty="0" err="1" smtClean="0"/>
              <a:t>error</a:t>
            </a:r>
            <a:r>
              <a:rPr lang="hu-HU" dirty="0" smtClean="0"/>
              <a:t>) és </a:t>
            </a:r>
          </a:p>
          <a:p>
            <a:pPr lvl="1"/>
            <a:r>
              <a:rPr lang="hu-HU" dirty="0" smtClean="0"/>
              <a:t>hiba</a:t>
            </a:r>
            <a:r>
              <a:rPr lang="hu-HU" b="1" dirty="0" smtClean="0"/>
              <a:t>hatás</a:t>
            </a:r>
            <a:r>
              <a:rPr lang="hu-HU" dirty="0" smtClean="0"/>
              <a:t>ok (</a:t>
            </a:r>
            <a:r>
              <a:rPr lang="hu-HU" dirty="0" err="1" smtClean="0"/>
              <a:t>failure</a:t>
            </a:r>
            <a:r>
              <a:rPr lang="hu-HU" dirty="0" smtClean="0"/>
              <a:t>) aktiválódása és megszűnése</a:t>
            </a:r>
          </a:p>
          <a:p>
            <a:pPr lvl="1"/>
            <a:r>
              <a:rPr lang="hu-HU" dirty="0" smtClean="0"/>
              <a:t>Hiba{ok|állapot|hatás}</a:t>
            </a:r>
            <a:r>
              <a:rPr lang="hu-HU" dirty="0" err="1" smtClean="0"/>
              <a:t>-módok</a:t>
            </a:r>
            <a:r>
              <a:rPr lang="hu-HU" dirty="0" smtClean="0"/>
              <a:t> közötti állapotváltások</a:t>
            </a:r>
          </a:p>
          <a:p>
            <a:pPr lvl="1"/>
            <a:r>
              <a:rPr lang="hu-HU" dirty="0" smtClean="0"/>
              <a:t>…</a:t>
            </a:r>
          </a:p>
          <a:p>
            <a:pPr lvl="1"/>
            <a:endParaRPr lang="hu-HU" dirty="0" smtClean="0"/>
          </a:p>
          <a:p>
            <a:r>
              <a:rPr lang="hu-HU" dirty="0" err="1" smtClean="0"/>
              <a:t>Hibaok</a:t>
            </a:r>
            <a:r>
              <a:rPr lang="hu-HU" dirty="0" smtClean="0"/>
              <a:t>: félrekonfiguráljuk az alkalmazásszervert</a:t>
            </a:r>
          </a:p>
          <a:p>
            <a:r>
              <a:rPr lang="hu-HU" dirty="0" smtClean="0"/>
              <a:t>Hibás állapot: rossz a konfiguráció</a:t>
            </a:r>
          </a:p>
          <a:p>
            <a:r>
              <a:rPr lang="hu-HU" dirty="0" smtClean="0"/>
              <a:t>Hibahatás: az egyik weboldal hibakódot ad vissza</a:t>
            </a:r>
          </a:p>
          <a:p>
            <a:r>
              <a:rPr lang="hu-HU" dirty="0" smtClean="0"/>
              <a:t>Hibahatás-mód váltás: nem elérhető </a:t>
            </a:r>
            <a:r>
              <a:rPr lang="hu-HU" dirty="0" smtClean="0">
                <a:sym typeface="Wingdings" pitchFamily="2" charset="2"/>
              </a:rPr>
              <a:t> </a:t>
            </a:r>
            <a:r>
              <a:rPr lang="hu-HU" dirty="0" err="1" smtClean="0">
                <a:sym typeface="Wingdings" pitchFamily="2" charset="2"/>
              </a:rPr>
              <a:t>elérhető</a:t>
            </a:r>
            <a:endParaRPr lang="hu-H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Jellemző események egy IT infrastruktúrában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 komponensen értelmezett metrikák megváltozása, vagy küszöbérték-átlépése</a:t>
            </a:r>
          </a:p>
          <a:p>
            <a:pPr lvl="1"/>
            <a:r>
              <a:rPr lang="hu-HU" dirty="0" smtClean="0"/>
              <a:t>Web szerver lecsökkent válaszideje</a:t>
            </a:r>
          </a:p>
          <a:p>
            <a:pPr lvl="1"/>
            <a:r>
              <a:rPr lang="hu-HU" dirty="0" smtClean="0"/>
              <a:t>Túl magas processzorhasználat</a:t>
            </a:r>
          </a:p>
          <a:p>
            <a:pPr lvl="1"/>
            <a:r>
              <a:rPr lang="hu-HU" dirty="0" smtClean="0"/>
              <a:t>Szolgáltatás túl alacsony rendelkezésre állása</a:t>
            </a:r>
          </a:p>
          <a:p>
            <a:pPr lvl="1"/>
            <a:r>
              <a:rPr lang="hu-HU" dirty="0" smtClean="0"/>
              <a:t>…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Sokszor önmagában egy adott érték („mérés”)</a:t>
            </a:r>
          </a:p>
          <a:p>
            <a:pPr lvl="1"/>
            <a:r>
              <a:rPr lang="hu-HU" dirty="0" smtClean="0"/>
              <a:t>N.B. az ilyesmi azért erőltetett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Jellemző események egy IT infrastruktúrában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Adatbiztonsági események</a:t>
            </a:r>
          </a:p>
          <a:p>
            <a:pPr lvl="1"/>
            <a:r>
              <a:rPr lang="hu-HU" dirty="0" smtClean="0"/>
              <a:t>Sebezhetőség megjelenése</a:t>
            </a:r>
          </a:p>
          <a:p>
            <a:pPr lvl="1"/>
            <a:r>
              <a:rPr lang="hu-HU" dirty="0" smtClean="0"/>
              <a:t>Támadási kísérlet</a:t>
            </a:r>
          </a:p>
          <a:p>
            <a:pPr lvl="1"/>
            <a:r>
              <a:rPr lang="hu-HU" dirty="0" smtClean="0"/>
              <a:t>Bizalmasság, integritás vagy rendelkezésre állás sérülése</a:t>
            </a:r>
          </a:p>
          <a:p>
            <a:endParaRPr lang="hu-HU" dirty="0" smtClean="0"/>
          </a:p>
          <a:p>
            <a:r>
              <a:rPr lang="hu-HU" dirty="0" smtClean="0"/>
              <a:t>Service </a:t>
            </a:r>
            <a:r>
              <a:rPr lang="hu-HU" dirty="0" err="1" smtClean="0"/>
              <a:t>Level</a:t>
            </a:r>
            <a:r>
              <a:rPr lang="hu-HU" dirty="0" smtClean="0"/>
              <a:t> </a:t>
            </a:r>
            <a:r>
              <a:rPr lang="hu-HU" dirty="0" err="1" smtClean="0"/>
              <a:t>Agreement-ek</a:t>
            </a:r>
            <a:r>
              <a:rPr lang="hu-HU" dirty="0" smtClean="0"/>
              <a:t> eseményei</a:t>
            </a:r>
          </a:p>
          <a:p>
            <a:pPr lvl="1"/>
            <a:r>
              <a:rPr lang="hu-HU" dirty="0" smtClean="0"/>
              <a:t>SLA megsértése (SLA </a:t>
            </a:r>
            <a:r>
              <a:rPr lang="hu-HU" dirty="0" err="1" smtClean="0"/>
              <a:t>breach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/>
              <a:t>SLA-sértés</a:t>
            </a:r>
            <a:r>
              <a:rPr lang="hu-HU" dirty="0" smtClean="0"/>
              <a:t> közeli állapotba kerülés</a:t>
            </a:r>
          </a:p>
          <a:p>
            <a:pPr lvl="1"/>
            <a:r>
              <a:rPr lang="hu-HU" dirty="0" smtClean="0"/>
              <a:t>…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3071802" y="5214950"/>
            <a:ext cx="5929354" cy="1214446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A felsorolás nyilván folytatható. (Sokáig.)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irf-2009-sablon-v2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irf-2009-sablon-v2</Template>
  <TotalTime>4096</TotalTime>
  <Words>1946</Words>
  <Application>Microsoft Office PowerPoint</Application>
  <PresentationFormat>Diavetítés a képernyőre (4:3 oldalarány)</PresentationFormat>
  <Paragraphs>431</Paragraphs>
  <Slides>43</Slides>
  <Notes>39</Notes>
  <HiddenSlides>1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43</vt:i4>
      </vt:variant>
    </vt:vector>
  </HeadingPairs>
  <TitlesOfParts>
    <vt:vector size="44" baseType="lpstr">
      <vt:lpstr>irf-2009-sablon-v2</vt:lpstr>
      <vt:lpstr>Eseménykezelés</vt:lpstr>
      <vt:lpstr>Motiváció</vt:lpstr>
      <vt:lpstr>Motiváció</vt:lpstr>
      <vt:lpstr>Motiváció</vt:lpstr>
      <vt:lpstr>Az „esemény” fogalma</vt:lpstr>
      <vt:lpstr>Jellemző események egy IT infrastruktúrában</vt:lpstr>
      <vt:lpstr>Jellemző események egy IT infrastruktúrában</vt:lpstr>
      <vt:lpstr>Jellemző események egy IT infrastruktúrában</vt:lpstr>
      <vt:lpstr>Jellemző események egy IT infrastruktúrában</vt:lpstr>
      <vt:lpstr>Események egy IT infrastruktúrában</vt:lpstr>
      <vt:lpstr>Az „eseménykezelés” aspektusai</vt:lpstr>
      <vt:lpstr>Az „eseménykezelés” aspektusai</vt:lpstr>
      <vt:lpstr>Az „eseménykezelés” aspektusai</vt:lpstr>
      <vt:lpstr>PowerPoint bemutató</vt:lpstr>
      <vt:lpstr>Windows Event Log</vt:lpstr>
      <vt:lpstr>Az események néhány tulajdonsága</vt:lpstr>
      <vt:lpstr>PowerPoint bemutató</vt:lpstr>
      <vt:lpstr>Windows Event Viewer</vt:lpstr>
      <vt:lpstr>Esemény-továbbítás</vt:lpstr>
      <vt:lpstr>PowerPoint bemutató</vt:lpstr>
      <vt:lpstr>„syslogd”</vt:lpstr>
      <vt:lpstr>RFC3164 „facility”-k</vt:lpstr>
      <vt:lpstr>RFC3164 „severity”-k</vt:lpstr>
      <vt:lpstr>/etc/syslog.conf</vt:lpstr>
      <vt:lpstr>Példa: /var/log/secure</vt:lpstr>
      <vt:lpstr>PowerPoint bemutató</vt:lpstr>
      <vt:lpstr>Néhány probléma a syslog-gal</vt:lpstr>
      <vt:lpstr>PowerPoint bemutató</vt:lpstr>
      <vt:lpstr>Esemény-feldolgozás</vt:lpstr>
      <vt:lpstr>Eseményfolyam + állapotok</vt:lpstr>
      <vt:lpstr>A feldolgozás jellemző lépései</vt:lpstr>
      <vt:lpstr>Korreláció: probléma- és törlőesemény</vt:lpstr>
      <vt:lpstr>Törlőesemény-korreláció: bonyolultabb példa</vt:lpstr>
      <vt:lpstr>Törlőesemény-korreláció: bonyolultabb példa</vt:lpstr>
      <vt:lpstr>„Kiváltó ok” (root cause) korreláció</vt:lpstr>
      <vt:lpstr>„Event flood”</vt:lpstr>
      <vt:lpstr>Netcool/OMNIbus Event List</vt:lpstr>
      <vt:lpstr>Korreláció: esemény-eszkaláció</vt:lpstr>
      <vt:lpstr>A feldolgozás jellemző lépései (folyt.)</vt:lpstr>
      <vt:lpstr>Célvezérelt eseménykezelés?</vt:lpstr>
      <vt:lpstr>Linkek – Windows eseménykezelés</vt:lpstr>
      <vt:lpstr>Linkek - syslog</vt:lpstr>
      <vt:lpstr>További linkek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Eseménykezelés</dc:title>
  <dc:subject>Intelligens rendszerfelügyelet (VIMIA370)</dc:subject>
  <dc:creator>Kocsis Imre</dc:creator>
  <cp:keywords>esemény, naplózás, Windows Event Log, syslog</cp:keywords>
  <cp:lastModifiedBy>Micskei Zoltán</cp:lastModifiedBy>
  <cp:revision>166</cp:revision>
  <dcterms:created xsi:type="dcterms:W3CDTF">2009-03-24T22:05:00Z</dcterms:created>
  <dcterms:modified xsi:type="dcterms:W3CDTF">2012-04-17T06:09:30Z</dcterms:modified>
</cp:coreProperties>
</file>