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38" r:id="rId3"/>
    <p:sldId id="264" r:id="rId4"/>
    <p:sldId id="265" r:id="rId5"/>
    <p:sldId id="342" r:id="rId6"/>
    <p:sldId id="327" r:id="rId7"/>
    <p:sldId id="268" r:id="rId8"/>
    <p:sldId id="270" r:id="rId9"/>
    <p:sldId id="272" r:id="rId10"/>
    <p:sldId id="273" r:id="rId11"/>
    <p:sldId id="274" r:id="rId12"/>
    <p:sldId id="278" r:id="rId13"/>
    <p:sldId id="280" r:id="rId14"/>
    <p:sldId id="328" r:id="rId15"/>
    <p:sldId id="282" r:id="rId16"/>
    <p:sldId id="283" r:id="rId17"/>
    <p:sldId id="285" r:id="rId18"/>
    <p:sldId id="286" r:id="rId19"/>
    <p:sldId id="287" r:id="rId20"/>
    <p:sldId id="339" r:id="rId21"/>
    <p:sldId id="332" r:id="rId22"/>
    <p:sldId id="329" r:id="rId23"/>
    <p:sldId id="330" r:id="rId24"/>
    <p:sldId id="331" r:id="rId25"/>
    <p:sldId id="334" r:id="rId26"/>
    <p:sldId id="309" r:id="rId27"/>
    <p:sldId id="340" r:id="rId28"/>
    <p:sldId id="343" r:id="rId29"/>
    <p:sldId id="301" r:id="rId30"/>
    <p:sldId id="303" r:id="rId31"/>
    <p:sldId id="333" r:id="rId32"/>
    <p:sldId id="337" r:id="rId33"/>
    <p:sldId id="341" r:id="rId34"/>
    <p:sldId id="300" r:id="rId35"/>
    <p:sldId id="308" r:id="rId36"/>
    <p:sldId id="304" r:id="rId37"/>
    <p:sldId id="305" r:id="rId38"/>
    <p:sldId id="335" r:id="rId39"/>
    <p:sldId id="336" r:id="rId40"/>
    <p:sldId id="344" r:id="rId41"/>
    <p:sldId id="298" r:id="rId4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Közepesen sötét stílus 3 – 2.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84286" autoAdjust="0"/>
  </p:normalViewPr>
  <p:slideViewPr>
    <p:cSldViewPr>
      <p:cViewPr varScale="1">
        <p:scale>
          <a:sx n="65" d="100"/>
          <a:sy n="65" d="100"/>
        </p:scale>
        <p:origin x="-1308" y="-114"/>
      </p:cViewPr>
      <p:guideLst>
        <p:guide orient="horz" pos="2160"/>
        <p:guide pos="2880"/>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80" d="100"/>
        <a:sy n="80" d="100"/>
      </p:scale>
      <p:origin x="0" y="14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2012.04.10.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41567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2012. 04.</a:t>
            </a:r>
            <a:r>
              <a:rPr lang="hu-HU" baseline="0" dirty="0" smtClean="0"/>
              <a:t> 10.</a:t>
            </a:r>
            <a:endParaRPr lang="hu-HU" dirty="0" smtClean="0"/>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előadás részben felhasználja</a:t>
            </a:r>
            <a:r>
              <a:rPr lang="hu-HU" baseline="0" dirty="0" smtClean="0"/>
              <a:t> a „Szolgáltatásbiztonságra tervezés” </a:t>
            </a:r>
            <a:r>
              <a:rPr lang="hu-HU" baseline="0" dirty="0" err="1" smtClean="0"/>
              <a:t>MSc</a:t>
            </a:r>
            <a:r>
              <a:rPr lang="hu-HU" baseline="0" dirty="0" smtClean="0"/>
              <a:t> tantárgy anyagait, http://www.inf.mit.bme.hu/edu/courses/szbt</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4064833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ennek a három fogalomnak a megkülönböztetése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746942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hu-HU" dirty="0" smtClean="0"/>
              <a:t>Több</a:t>
            </a:r>
            <a:r>
              <a:rPr lang="hu-HU" baseline="0" dirty="0" smtClean="0"/>
              <a:t> tanulmányt összesítő ábra, természetesen az aktuális számok teljesen eltérőek lehetnek egy adott rendszer esetén. A lényeg csak az, hogy sokféle hibatípusra kell felkészülni, és a legtöbbször a hibatűrés említése kapcsán előkerülő hardver hibák csak ezek kis része.</a:t>
            </a:r>
            <a:endParaRPr lang="hu-HU" dirty="0" smtClean="0"/>
          </a:p>
        </p:txBody>
      </p:sp>
      <p:sp>
        <p:nvSpPr>
          <p:cNvPr id="40964" name="Slide Number Placeholder 3"/>
          <p:cNvSpPr>
            <a:spLocks noGrp="1"/>
          </p:cNvSpPr>
          <p:nvPr>
            <p:ph type="sldNum" sz="quarter" idx="5"/>
          </p:nvPr>
        </p:nvSpPr>
        <p:spPr>
          <a:noFill/>
        </p:spPr>
        <p:txBody>
          <a:bodyPr/>
          <a:lstStyle/>
          <a:p>
            <a:fld id="{C3503383-058C-45EC-8E4B-845700B899DE}" type="slidenum">
              <a:rPr lang="hu-HU" smtClean="0"/>
              <a:pPr/>
              <a:t>13</a:t>
            </a:fld>
            <a:endParaRPr lang="hu-H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3275633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extLst>
      <p:ext uri="{BB962C8B-B14F-4D97-AF65-F5344CB8AC3E}">
        <p14:creationId xmlns:p14="http://schemas.microsoft.com/office/powerpoint/2010/main" val="1043961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63207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3640957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1600769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39267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Napi</a:t>
            </a:r>
            <a:r>
              <a:rPr lang="hu-HU" baseline="0" dirty="0" smtClean="0"/>
              <a:t> informatikai gyakorlatban nagyon sok szót használunk, amik között könnyű elkeveredni. Az előadás megpróbál ezek között kicsit rendet tenni.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hibatűrés mértékének növelésével</a:t>
            </a:r>
            <a:r>
              <a:rPr lang="hu-HU" baseline="0" dirty="0" smtClean="0"/>
              <a:t> nő a kialakítás költsége, de csökken a meghibásodások okozta kár költsége. Általános alkalmazások esetén érdemes valami kompromisszumot keresni. </a:t>
            </a:r>
          </a:p>
          <a:p>
            <a:endParaRPr lang="hu-HU" baseline="0" dirty="0" smtClean="0"/>
          </a:p>
          <a:p>
            <a:r>
              <a:rPr lang="hu-HU" baseline="0" dirty="0" smtClean="0"/>
              <a:t>Hogyan lehet kiszámolni, hogy mennyi a kiesés költsége? Erre jók a következőkben bemutatott technológiák. (Biztonságkritikus alkalmazások esetén nem ilyen egyszerű az optimum megtalálása, pl. mennyi egy emberi élet „költsége”.)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20</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242470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2643602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1390092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FMEA esetén végigmegyünk a komponenseinken,</a:t>
            </a:r>
            <a:r>
              <a:rPr lang="hu-HU" baseline="0" dirty="0" smtClean="0"/>
              <a:t> és megpróbáljuk összeírni, hogy melyiknek milyen hibamódjai vannak és annak mi a következménye. Egyszerű módszer, de már ez is sokat segíthet.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hibafa arra jó, hogy az egyes meghibásodások közötti kapcsolatokat tudjuk vele könnyen leírni.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Megvannak a hibamódjaink,</a:t>
            </a:r>
            <a:r>
              <a:rPr lang="hu-HU" baseline="0" dirty="0" smtClean="0"/>
              <a:t> hogyan tudjuk akkor megbecsülni ezekekből, hogy a rendszerünk mennyire hibatűrő?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a:t>
            </a:fld>
            <a:endParaRPr lang="hu-HU"/>
          </a:p>
        </p:txBody>
      </p:sp>
    </p:spTree>
    <p:extLst>
      <p:ext uri="{BB962C8B-B14F-4D97-AF65-F5344CB8AC3E}">
        <p14:creationId xmlns:p14="http://schemas.microsoft.com/office/powerpoint/2010/main" val="232486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3323218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1297754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http://www.scribd.com/doc/21244790/Google-Designs-Lessons-and-Advice-from-Building-Large-Distributed-Systems</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Petri hálónál általában az állapotot</a:t>
            </a:r>
            <a:r>
              <a:rPr lang="hu-HU" baseline="0" dirty="0" smtClean="0"/>
              <a:t> a teljes hálón tekintett </a:t>
            </a:r>
            <a:r>
              <a:rPr lang="hu-HU" baseline="0" dirty="0" err="1" smtClean="0"/>
              <a:t>tokeneloszlás</a:t>
            </a:r>
            <a:r>
              <a:rPr lang="hu-HU" baseline="0" dirty="0" smtClean="0"/>
              <a:t> (marking) jelenti. Most szándékosan úgy vesszük fel a hálót, hogy egy komponens állapotát leíró részhálóban pontosan 1 db </a:t>
            </a:r>
            <a:r>
              <a:rPr lang="hu-HU" baseline="0" dirty="0" err="1" smtClean="0"/>
              <a:t>token</a:t>
            </a:r>
            <a:r>
              <a:rPr lang="hu-HU" baseline="0" dirty="0" smtClean="0"/>
              <a:t> legyen, így a helyen lévő </a:t>
            </a:r>
            <a:r>
              <a:rPr lang="hu-HU" baseline="0" dirty="0" err="1" smtClean="0"/>
              <a:t>token</a:t>
            </a:r>
            <a:r>
              <a:rPr lang="hu-HU" baseline="0" dirty="0" smtClean="0"/>
              <a:t> most valóban állapotot jelöl. De általánosan nem igaz az, hogy a (körrel jelölt) hely, mint modellelem állapotot jelöl!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34</a:t>
            </a:fld>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3788506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36</a:t>
            </a:fld>
            <a:endParaRPr lang="hu-HU"/>
          </a:p>
        </p:txBody>
      </p:sp>
    </p:spTree>
    <p:extLst>
      <p:ext uri="{BB962C8B-B14F-4D97-AF65-F5344CB8AC3E}">
        <p14:creationId xmlns:p14="http://schemas.microsoft.com/office/powerpoint/2010/main" val="32165526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37</a:t>
            </a:fld>
            <a:endParaRPr lang="hu-HU"/>
          </a:p>
        </p:txBody>
      </p:sp>
    </p:spTree>
    <p:extLst>
      <p:ext uri="{BB962C8B-B14F-4D97-AF65-F5344CB8AC3E}">
        <p14:creationId xmlns:p14="http://schemas.microsoft.com/office/powerpoint/2010/main" val="3460436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38</a:t>
            </a:fld>
            <a:endParaRPr lang="hu-H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39</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„D</a:t>
            </a:r>
            <a:r>
              <a:rPr lang="en-US" dirty="0" err="1" smtClean="0"/>
              <a:t>ependability</a:t>
            </a:r>
            <a:r>
              <a:rPr lang="en-US" dirty="0" smtClean="0"/>
              <a:t> is the ability to</a:t>
            </a:r>
            <a:r>
              <a:rPr lang="hu-HU" dirty="0" smtClean="0"/>
              <a:t> </a:t>
            </a:r>
            <a:r>
              <a:rPr lang="en-US" dirty="0" smtClean="0"/>
              <a:t>deliver service that can justifiably be trusted</a:t>
            </a:r>
            <a:r>
              <a:rPr lang="hu-HU"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t>
            </a:r>
            <a:r>
              <a:rPr lang="hu-HU" dirty="0" err="1" smtClean="0"/>
              <a:t>Algirdas</a:t>
            </a:r>
            <a:r>
              <a:rPr lang="hu-HU" dirty="0" smtClean="0"/>
              <a:t> </a:t>
            </a:r>
            <a:r>
              <a:rPr lang="hu-HU" dirty="0" err="1" smtClean="0"/>
              <a:t>Avizienis</a:t>
            </a:r>
            <a:r>
              <a:rPr lang="hu-HU" dirty="0" smtClean="0"/>
              <a:t>, Jean-Claude </a:t>
            </a:r>
            <a:r>
              <a:rPr lang="hu-HU" dirty="0" err="1" smtClean="0"/>
              <a:t>Laprie</a:t>
            </a:r>
            <a:r>
              <a:rPr lang="hu-HU" dirty="0" smtClean="0"/>
              <a:t>, </a:t>
            </a:r>
            <a:r>
              <a:rPr lang="hu-HU" dirty="0" err="1" smtClean="0"/>
              <a:t>Brian</a:t>
            </a:r>
            <a:r>
              <a:rPr lang="hu-HU" dirty="0" smtClean="0"/>
              <a:t> </a:t>
            </a:r>
            <a:r>
              <a:rPr lang="hu-HU" dirty="0" err="1" smtClean="0"/>
              <a:t>Randell</a:t>
            </a:r>
            <a:r>
              <a:rPr lang="hu-HU" dirty="0" smtClean="0"/>
              <a:t>, and Carl </a:t>
            </a:r>
            <a:r>
              <a:rPr lang="hu-HU" dirty="0" err="1" smtClean="0"/>
              <a:t>Landwehr</a:t>
            </a:r>
            <a:r>
              <a:rPr lang="hu-HU" dirty="0" smtClean="0"/>
              <a:t>. 2004. Basic </a:t>
            </a:r>
            <a:r>
              <a:rPr lang="hu-HU" dirty="0" err="1" smtClean="0"/>
              <a:t>Concepts</a:t>
            </a:r>
            <a:r>
              <a:rPr lang="hu-HU" dirty="0" smtClean="0"/>
              <a:t> and </a:t>
            </a:r>
            <a:r>
              <a:rPr lang="hu-HU" dirty="0" err="1" smtClean="0"/>
              <a:t>Taxonomy</a:t>
            </a:r>
            <a:r>
              <a:rPr lang="hu-HU" dirty="0" smtClean="0"/>
              <a:t> of </a:t>
            </a:r>
            <a:r>
              <a:rPr lang="hu-HU" dirty="0" err="1" smtClean="0"/>
              <a:t>Dependable</a:t>
            </a:r>
            <a:r>
              <a:rPr lang="hu-HU" dirty="0" smtClean="0"/>
              <a:t> and </a:t>
            </a:r>
            <a:r>
              <a:rPr lang="hu-HU" dirty="0" err="1" smtClean="0"/>
              <a:t>Secure</a:t>
            </a:r>
            <a:r>
              <a:rPr lang="hu-HU" dirty="0" smtClean="0"/>
              <a:t> </a:t>
            </a:r>
            <a:r>
              <a:rPr lang="hu-HU" dirty="0" err="1" smtClean="0"/>
              <a:t>Computing</a:t>
            </a:r>
            <a:r>
              <a:rPr lang="hu-HU" dirty="0" smtClean="0"/>
              <a:t>. </a:t>
            </a:r>
            <a:r>
              <a:rPr lang="hu-HU" i="1" dirty="0" smtClean="0"/>
              <a:t>IEEE </a:t>
            </a:r>
            <a:r>
              <a:rPr lang="hu-HU" i="1" dirty="0" err="1" smtClean="0"/>
              <a:t>Trans</a:t>
            </a:r>
            <a:r>
              <a:rPr lang="hu-HU" i="1" dirty="0" smtClean="0"/>
              <a:t>. </a:t>
            </a:r>
            <a:r>
              <a:rPr lang="hu-HU" i="1" dirty="0" err="1" smtClean="0"/>
              <a:t>Dependable</a:t>
            </a:r>
            <a:r>
              <a:rPr lang="hu-HU" i="1" dirty="0" smtClean="0"/>
              <a:t> </a:t>
            </a:r>
            <a:r>
              <a:rPr lang="hu-HU" i="1" dirty="0" err="1" smtClean="0"/>
              <a:t>Secur</a:t>
            </a:r>
            <a:r>
              <a:rPr lang="hu-HU" i="1" dirty="0" smtClean="0"/>
              <a:t>. </a:t>
            </a:r>
            <a:r>
              <a:rPr lang="hu-HU" i="1" dirty="0" err="1" smtClean="0"/>
              <a:t>Comput</a:t>
            </a:r>
            <a:r>
              <a:rPr lang="hu-HU" i="1" dirty="0" smtClean="0"/>
              <a:t>.</a:t>
            </a:r>
            <a:r>
              <a:rPr lang="hu-HU" dirty="0" smtClean="0"/>
              <a:t> 1, </a:t>
            </a:r>
            <a:r>
              <a:rPr lang="hu-HU" dirty="0" err="1" smtClean="0"/>
              <a:t>1</a:t>
            </a:r>
            <a:r>
              <a:rPr lang="hu-HU" dirty="0" smtClean="0"/>
              <a:t> (</a:t>
            </a:r>
            <a:r>
              <a:rPr lang="hu-HU" dirty="0" err="1" smtClean="0"/>
              <a:t>January</a:t>
            </a:r>
            <a:r>
              <a:rPr lang="hu-HU" dirty="0" smtClean="0"/>
              <a:t> 2004), 11-33. DOI=10.1109/TDSC.2004.2)</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a:t>
            </a:fld>
            <a:endParaRPr lang="hu-H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41</a:t>
            </a:fld>
            <a:endParaRPr lang="hu-HU"/>
          </a:p>
        </p:txBody>
      </p:sp>
    </p:spTree>
    <p:extLst>
      <p:ext uri="{BB962C8B-B14F-4D97-AF65-F5344CB8AC3E}">
        <p14:creationId xmlns:p14="http://schemas.microsoft.com/office/powerpoint/2010/main" val="266288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5</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5</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6</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6</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r>
              <a:rPr lang="en-US" dirty="0" smtClean="0"/>
              <a:t>The </a:t>
            </a:r>
            <a:r>
              <a:rPr lang="en-US" dirty="0"/>
              <a:t>original definition of </a:t>
            </a:r>
            <a:r>
              <a:rPr lang="en-US" b="1" dirty="0"/>
              <a:t>dependability</a:t>
            </a:r>
            <a:r>
              <a:rPr lang="en-US" dirty="0"/>
              <a:t> is the ability to deliver service that can justifiably be trusted. As developed over the past three decades, dependability is an integrating concept that encompasses the following attributes:</a:t>
            </a:r>
          </a:p>
          <a:p>
            <a:pPr>
              <a:buFontTx/>
              <a:buChar char="•"/>
            </a:pPr>
            <a:r>
              <a:rPr lang="hu-HU" dirty="0" smtClean="0"/>
              <a:t> </a:t>
            </a:r>
            <a:r>
              <a:rPr lang="en-US" dirty="0" smtClean="0"/>
              <a:t>availability</a:t>
            </a:r>
            <a:r>
              <a:rPr lang="en-US" dirty="0"/>
              <a:t>: readiness for correct service.</a:t>
            </a:r>
          </a:p>
          <a:p>
            <a:pPr>
              <a:buFontTx/>
              <a:buChar char="•"/>
            </a:pPr>
            <a:r>
              <a:rPr lang="hu-HU" dirty="0" smtClean="0"/>
              <a:t> </a:t>
            </a:r>
            <a:r>
              <a:rPr lang="en-US" dirty="0" smtClean="0"/>
              <a:t>reliability</a:t>
            </a:r>
            <a:r>
              <a:rPr lang="en-US" dirty="0"/>
              <a:t>: continuity of correct service.</a:t>
            </a:r>
          </a:p>
          <a:p>
            <a:pPr>
              <a:buFontTx/>
              <a:buChar char="•"/>
            </a:pPr>
            <a:r>
              <a:rPr lang="hu-HU" dirty="0" smtClean="0"/>
              <a:t> </a:t>
            </a:r>
            <a:r>
              <a:rPr lang="en-US" dirty="0" smtClean="0"/>
              <a:t>safety</a:t>
            </a:r>
            <a:r>
              <a:rPr lang="en-US" dirty="0"/>
              <a:t>: absence of catastrophic consequences on the user(s) and the environment.</a:t>
            </a:r>
          </a:p>
          <a:p>
            <a:pPr>
              <a:buFontTx/>
              <a:buChar char="•"/>
            </a:pPr>
            <a:r>
              <a:rPr lang="hu-HU" dirty="0" smtClean="0"/>
              <a:t> </a:t>
            </a:r>
            <a:r>
              <a:rPr lang="en-US" dirty="0" smtClean="0"/>
              <a:t>integrity</a:t>
            </a:r>
            <a:r>
              <a:rPr lang="en-US" dirty="0"/>
              <a:t>: absence of improper system alterations.</a:t>
            </a:r>
          </a:p>
          <a:p>
            <a:pPr>
              <a:buFontTx/>
              <a:buChar char="•"/>
            </a:pPr>
            <a:r>
              <a:rPr lang="hu-HU" dirty="0" smtClean="0"/>
              <a:t> </a:t>
            </a:r>
            <a:r>
              <a:rPr lang="en-US" dirty="0" smtClean="0"/>
              <a:t>maintainability</a:t>
            </a:r>
            <a:r>
              <a:rPr lang="en-US" dirty="0"/>
              <a:t>: ability to undergo modifications and repairs.</a:t>
            </a:r>
          </a:p>
          <a:p>
            <a:endParaRPr lang="hu-HU" dirty="0" smtClean="0"/>
          </a:p>
          <a:p>
            <a:r>
              <a:rPr lang="en-US" dirty="0" smtClean="0"/>
              <a:t>When </a:t>
            </a:r>
            <a:r>
              <a:rPr lang="en-US" dirty="0"/>
              <a:t>addressing </a:t>
            </a:r>
            <a:r>
              <a:rPr lang="en-US" b="1" dirty="0"/>
              <a:t>security</a:t>
            </a:r>
            <a:r>
              <a:rPr lang="en-US" dirty="0"/>
              <a:t>, an additional attribute has great prominence, confidentiality, i.e., the absence of unauthorized disclosure of information. Security is a composite of the attributes of confidentiality, integrity, and availability, requiring the concurrent existence of 1) availability for authorized actions only, 2) confidentiality (the absence of unauthorized disclosure of information), and 3) integrity w</a:t>
            </a:r>
            <a:r>
              <a:rPr lang="hu-HU" dirty="0"/>
              <a:t>here</a:t>
            </a:r>
            <a:r>
              <a:rPr lang="en-US" dirty="0"/>
              <a:t> “improper”</a:t>
            </a:r>
            <a:r>
              <a:rPr lang="hu-HU" dirty="0"/>
              <a:t> </a:t>
            </a:r>
            <a:r>
              <a:rPr lang="hu-HU" dirty="0" err="1"/>
              <a:t>alterations</a:t>
            </a:r>
            <a:r>
              <a:rPr lang="en-US" dirty="0"/>
              <a:t> mean</a:t>
            </a:r>
            <a:r>
              <a:rPr lang="hu-HU" dirty="0"/>
              <a:t>s</a:t>
            </a:r>
            <a:r>
              <a:rPr lang="en-US" dirty="0"/>
              <a:t> “unauthorized</a:t>
            </a:r>
            <a:r>
              <a:rPr lang="hu-HU" dirty="0"/>
              <a:t> </a:t>
            </a:r>
            <a:r>
              <a:rPr lang="hu-HU" dirty="0" err="1"/>
              <a:t>operations</a:t>
            </a:r>
            <a:r>
              <a:rPr lang="hu-HU" dirty="0"/>
              <a: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rendszer összes</a:t>
            </a:r>
            <a:r>
              <a:rPr lang="hu-HU" baseline="0" dirty="0" smtClean="0"/>
              <a:t> lehetséges állapotát (fut, elindulás alatt, kérést szolgál ki, frissítjük, nem válaszol, naplóz, adatokat ment el…) két csoportba soroljuk: hibás és hibamentes. Ezek alapján akkor már tudunk számolni, azt kell nézni, hogy melyik tartományba mennyit tartózkodik a rendszerünk.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Ezekből</a:t>
            </a:r>
            <a:r>
              <a:rPr lang="hu-HU" baseline="0" dirty="0" smtClean="0"/>
              <a:t> a definíciókból látszik, hogy mind a megbízhatóság, mind a rendelkezésre állás értéke az idő függvénye.</a:t>
            </a:r>
          </a:p>
          <a:p>
            <a:r>
              <a:rPr lang="hu-HU" baseline="0" dirty="0" smtClean="0"/>
              <a:t>Az ábra két fontos mondanivalója:</a:t>
            </a:r>
          </a:p>
          <a:p>
            <a:r>
              <a:rPr lang="hu-HU" baseline="0" dirty="0" smtClean="0"/>
              <a:t>- A megbízhatóság értéke előbb-utóbb nulla lesz, hisz minden rendszer elromlik/tönkremegy egyszer, ha elég nagy időintervallumot nézünk (a kérdés csak az, hogy milyen gyorsan tart a nulla felé ez az érték).</a:t>
            </a:r>
          </a:p>
          <a:p>
            <a:r>
              <a:rPr lang="hu-HU" baseline="0" dirty="0" smtClean="0"/>
              <a:t>- A rendelkezésre állás pedig tart egy remélhetőleg nem nulla értékhez, ezt nevezzük készenléti tényezőnek. (A gyakorlatban sokszor erre az értékre szoktak rendelkezésre állás néven hivatkozni, de mi azért tanuljuk meg, hogy ez egy időfüggvény.)</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következménye</a:t>
            </a:r>
            <a:r>
              <a:rPr lang="hu-HU" baseline="0" dirty="0" smtClean="0"/>
              <a:t> ezeknek az, hogy:</a:t>
            </a:r>
          </a:p>
          <a:p>
            <a:pPr>
              <a:buFontTx/>
              <a:buChar char="-"/>
            </a:pPr>
            <a:r>
              <a:rPr lang="hu-HU" baseline="0" dirty="0" smtClean="0"/>
              <a:t> Öt kilences követelmény esetén már az se fér bele általában, hogy a szolgáltatást nyújtó számítógépet újraindítsuk anélkül, hogy más átvenné a szolgáltatás nyújtását, hisz egy újraindítás tovább tart egy szerver esetén 5 percnél.</a:t>
            </a:r>
          </a:p>
          <a:p>
            <a:pPr>
              <a:buFontTx/>
              <a:buChar char="-"/>
            </a:pPr>
            <a:r>
              <a:rPr lang="hu-HU" baseline="0" dirty="0" smtClean="0"/>
              <a:t> Ha több gépből álló rendszerünk van, akkor ott a meghibásodás már egy viszonylag gyakori esemény, és nem csak kivételesen előforduló probléma. Mindenféleképpen kezelni kell valamilyen technikával.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8"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9" cstate="print"/>
          <a:stretch>
            <a:fillRect/>
          </a:stretch>
        </p:blipFill>
        <p:spPr>
          <a:xfrm>
            <a:off x="8040735" y="6498024"/>
            <a:ext cx="1066973" cy="360000"/>
          </a:xfrm>
          <a:prstGeom prst="rect">
            <a:avLst/>
          </a:prstGeom>
        </p:spPr>
      </p:pic>
      <p:sp>
        <p:nvSpPr>
          <p:cNvPr id="10" name="Dia számának helye 6"/>
          <p:cNvSpPr>
            <a:spLocks noGrp="1"/>
          </p:cNvSpPr>
          <p:nvPr userDrawn="1"/>
        </p:nvSpPr>
        <p:spPr>
          <a:xfrm>
            <a:off x="3286116" y="6500834"/>
            <a:ext cx="2971800" cy="357166"/>
          </a:xfrm>
          <a:prstGeom prst="rect">
            <a:avLst/>
          </a:prstGeom>
        </p:spPr>
        <p:txBody>
          <a:bodyPr vert="horz" lIns="91440" tIns="45720" rIns="91440" bIns="45720" rtlCol="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D86C690-4F62-4AFC-8745-06DC9BF07935}" type="slidenum">
              <a:rPr lang="hu-HU" sz="1400" smtClean="0">
                <a:solidFill>
                  <a:schemeClr val="bg1"/>
                </a:solidFill>
              </a:rPr>
              <a:pPr algn="ctr"/>
              <a:t>‹#›</a:t>
            </a:fld>
            <a:endParaRPr lang="hu-HU"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Lst>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e.duke.edu/~kst/software_package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iki.inf.mit.bme.hu/twiki/pub/InfInf/RelModel/meghibasodasi_adatok.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hyperlink" Target="http://pdv.cs.tu-berlin.de/~timene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emf"/><Relationship Id="rId5" Type="http://schemas.openxmlformats.org/officeDocument/2006/relationships/oleObject" Target="../embeddings/oleObject1.bin"/><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noProof="0" dirty="0" smtClean="0"/>
              <a:t>Szolgáltatásbiztonság </a:t>
            </a:r>
            <a:br>
              <a:rPr lang="hu-HU" noProof="0" dirty="0" smtClean="0"/>
            </a:br>
            <a:r>
              <a:rPr lang="hu-HU" noProof="0" dirty="0" smtClean="0"/>
              <a:t>IT rendszerekben</a:t>
            </a:r>
            <a:endParaRPr lang="hu-HU" noProof="0" dirty="0"/>
          </a:p>
        </p:txBody>
      </p:sp>
      <p:sp>
        <p:nvSpPr>
          <p:cNvPr id="3" name="Alcím 2"/>
          <p:cNvSpPr>
            <a:spLocks noGrp="1"/>
          </p:cNvSpPr>
          <p:nvPr>
            <p:ph type="subTitle" idx="1"/>
          </p:nvPr>
        </p:nvSpPr>
        <p:spPr>
          <a:xfrm>
            <a:off x="714348" y="3246435"/>
            <a:ext cx="7715304" cy="1277955"/>
          </a:xfrm>
        </p:spPr>
        <p:txBody>
          <a:bodyPr/>
          <a:lstStyle/>
          <a:p>
            <a:r>
              <a:rPr lang="hu-HU" noProof="0" dirty="0" smtClean="0"/>
              <a:t>Micskei Zoltán</a:t>
            </a:r>
          </a:p>
          <a:p>
            <a:r>
              <a:rPr lang="hu-HU" noProof="0" dirty="0" smtClean="0"/>
              <a:t>(részben Dr. Majzik István előadásai alapján)</a:t>
            </a:r>
            <a:endParaRPr lang="hu-HU" noProof="0" dirty="0"/>
          </a:p>
        </p:txBody>
      </p:sp>
      <p:sp>
        <p:nvSpPr>
          <p:cNvPr id="4" name="Szövegdoboz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rPr>
              <a:t>Intelligens rendszerfelügyelet</a:t>
            </a:r>
            <a:endParaRPr lang="hu-HU"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u-HU" noProof="0" smtClean="0"/>
              <a:t>Tartalomjegyzék</a:t>
            </a:r>
          </a:p>
        </p:txBody>
      </p:sp>
      <p:sp>
        <p:nvSpPr>
          <p:cNvPr id="16387"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solidFill>
                  <a:srgbClr val="0033CC"/>
                </a:solidFill>
              </a:rPr>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noProof="0" smtClean="0"/>
              <a:t>Befolyásoló tényezők</a:t>
            </a:r>
          </a:p>
        </p:txBody>
      </p:sp>
      <p:sp>
        <p:nvSpPr>
          <p:cNvPr id="122883" name="Rectangle 3"/>
          <p:cNvSpPr>
            <a:spLocks noGrp="1" noChangeArrowheads="1"/>
          </p:cNvSpPr>
          <p:nvPr>
            <p:ph idx="1"/>
          </p:nvPr>
        </p:nvSpPr>
        <p:spPr/>
        <p:txBody>
          <a:bodyPr>
            <a:normAutofit fontScale="92500"/>
          </a:bodyPr>
          <a:lstStyle/>
          <a:p>
            <a:r>
              <a:rPr lang="hu-HU" b="1" noProof="0" smtClean="0">
                <a:solidFill>
                  <a:schemeClr val="hlink"/>
                </a:solidFill>
              </a:rPr>
              <a:t>Hibajelenség</a:t>
            </a:r>
            <a:r>
              <a:rPr lang="hu-HU" noProof="0" smtClean="0"/>
              <a:t> (failure):</a:t>
            </a:r>
            <a:br>
              <a:rPr lang="hu-HU" noProof="0" smtClean="0"/>
            </a:br>
            <a:r>
              <a:rPr lang="hu-HU" noProof="0" smtClean="0"/>
              <a:t>A specifikációnak nem megfelelő szolgáltatás</a:t>
            </a:r>
          </a:p>
          <a:p>
            <a:pPr lvl="1"/>
            <a:r>
              <a:rPr lang="hu-HU" noProof="0" smtClean="0"/>
              <a:t>értékbeli / időzítésbeli, katasztrofális / „jóindulatú”</a:t>
            </a:r>
          </a:p>
          <a:p>
            <a:r>
              <a:rPr lang="hu-HU" b="1" noProof="0" smtClean="0">
                <a:solidFill>
                  <a:schemeClr val="hlink"/>
                </a:solidFill>
              </a:rPr>
              <a:t>Hiba</a:t>
            </a:r>
            <a:r>
              <a:rPr lang="hu-HU" noProof="0" smtClean="0"/>
              <a:t> (error):</a:t>
            </a:r>
            <a:br>
              <a:rPr lang="hu-HU" noProof="0" smtClean="0"/>
            </a:br>
            <a:r>
              <a:rPr lang="hu-HU" noProof="0" smtClean="0"/>
              <a:t>Hibajelenséghez vezető rendszerállapot</a:t>
            </a:r>
          </a:p>
          <a:p>
            <a:pPr lvl="1"/>
            <a:r>
              <a:rPr lang="hu-HU" noProof="0" smtClean="0"/>
              <a:t>lappangó </a:t>
            </a:r>
            <a:r>
              <a:rPr lang="hu-HU" noProof="0" smtClean="0">
                <a:sym typeface="Symbol" pitchFamily="18" charset="2"/>
              </a:rPr>
              <a:t></a:t>
            </a:r>
            <a:r>
              <a:rPr lang="hu-HU" noProof="0" smtClean="0"/>
              <a:t>  detektált</a:t>
            </a:r>
          </a:p>
          <a:p>
            <a:r>
              <a:rPr lang="hu-HU" b="1" noProof="0" smtClean="0">
                <a:solidFill>
                  <a:schemeClr val="hlink"/>
                </a:solidFill>
              </a:rPr>
              <a:t>Meghibásodás</a:t>
            </a:r>
            <a:r>
              <a:rPr lang="hu-HU" noProof="0" smtClean="0"/>
              <a:t> (fault):</a:t>
            </a:r>
            <a:br>
              <a:rPr lang="hu-HU" noProof="0" smtClean="0"/>
            </a:br>
            <a:r>
              <a:rPr lang="hu-HU" noProof="0" smtClean="0"/>
              <a:t>A hiba feltételezett oka</a:t>
            </a:r>
          </a:p>
          <a:p>
            <a:pPr lvl="1"/>
            <a:r>
              <a:rPr lang="hu-HU" noProof="0" smtClean="0"/>
              <a:t>hatás: alvó </a:t>
            </a:r>
            <a:r>
              <a:rPr lang="hu-HU" noProof="0" smtClean="0">
                <a:sym typeface="Symbol" pitchFamily="18" charset="2"/>
              </a:rPr>
              <a:t></a:t>
            </a:r>
            <a:r>
              <a:rPr lang="hu-HU" noProof="0" smtClean="0"/>
              <a:t> aktív</a:t>
            </a:r>
          </a:p>
          <a:p>
            <a:pPr lvl="1"/>
            <a:r>
              <a:rPr lang="hu-HU" noProof="0" smtClean="0"/>
              <a:t>fajta: véletlen vagy szándékos, időleges vagy állandósult</a:t>
            </a:r>
          </a:p>
          <a:p>
            <a:pPr lvl="1"/>
            <a:r>
              <a:rPr lang="hu-HU" noProof="0" smtClean="0"/>
              <a:t>eredet: fizikai/emberi, belső/külső, tervezési/működési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8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8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8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noProof="0" smtClean="0"/>
              <a:t>Hatáslánc</a:t>
            </a:r>
          </a:p>
        </p:txBody>
      </p:sp>
      <p:sp>
        <p:nvSpPr>
          <p:cNvPr id="20483" name="Rectangle 3"/>
          <p:cNvSpPr>
            <a:spLocks noGrp="1" noChangeArrowheads="1"/>
          </p:cNvSpPr>
          <p:nvPr>
            <p:ph idx="1"/>
          </p:nvPr>
        </p:nvSpPr>
        <p:spPr/>
        <p:txBody>
          <a:bodyPr>
            <a:normAutofit fontScale="92500" lnSpcReduction="10000"/>
          </a:bodyPr>
          <a:lstStyle/>
          <a:p>
            <a:r>
              <a:rPr lang="hu-HU" noProof="0" dirty="0" smtClean="0">
                <a:solidFill>
                  <a:schemeClr val="hlink"/>
                </a:solidFill>
              </a:rPr>
              <a:t>Meghibásodás </a:t>
            </a:r>
            <a:r>
              <a:rPr lang="hu-HU" noProof="0" dirty="0" smtClean="0">
                <a:solidFill>
                  <a:schemeClr val="hlink"/>
                </a:solidFill>
                <a:sym typeface="Symbol" pitchFamily="18" charset="2"/>
              </a:rPr>
              <a:t></a:t>
            </a:r>
            <a:r>
              <a:rPr lang="hu-HU" noProof="0" dirty="0" smtClean="0">
                <a:solidFill>
                  <a:schemeClr val="hlink"/>
                </a:solidFill>
              </a:rPr>
              <a:t> Hiba </a:t>
            </a:r>
            <a:r>
              <a:rPr lang="hu-HU" noProof="0" dirty="0" smtClean="0">
                <a:solidFill>
                  <a:schemeClr val="hlink"/>
                </a:solidFill>
                <a:sym typeface="Symbol" pitchFamily="18" charset="2"/>
              </a:rPr>
              <a:t></a:t>
            </a:r>
            <a:r>
              <a:rPr lang="hu-HU" noProof="0" dirty="0" smtClean="0">
                <a:solidFill>
                  <a:schemeClr val="hlink"/>
                </a:solidFill>
              </a:rPr>
              <a:t> Hibajelenség</a:t>
            </a:r>
          </a:p>
          <a:p>
            <a:pPr lvl="1"/>
            <a:r>
              <a:rPr lang="hu-HU" noProof="0" dirty="0" smtClean="0"/>
              <a:t>pl. szoftver:</a:t>
            </a:r>
          </a:p>
          <a:p>
            <a:pPr lvl="2"/>
            <a:r>
              <a:rPr lang="hu-HU" noProof="0" dirty="0" smtClean="0"/>
              <a:t>meghibásodás: 	programozó hiba: csökkentés helyett növel</a:t>
            </a:r>
          </a:p>
          <a:p>
            <a:pPr lvl="2"/>
            <a:r>
              <a:rPr lang="hu-HU" noProof="0" dirty="0" smtClean="0"/>
              <a:t>hiba: 			vezérlés ráfut, változó értéke hibás lesz</a:t>
            </a:r>
          </a:p>
          <a:p>
            <a:pPr lvl="2"/>
            <a:r>
              <a:rPr lang="hu-HU" noProof="0" dirty="0" smtClean="0"/>
              <a:t>hibajelenség: 		számítás végeredménye rossz</a:t>
            </a:r>
          </a:p>
          <a:p>
            <a:pPr lvl="1"/>
            <a:r>
              <a:rPr lang="hu-HU" noProof="0" dirty="0" smtClean="0"/>
              <a:t>pl. hardver:</a:t>
            </a:r>
          </a:p>
          <a:p>
            <a:pPr lvl="2"/>
            <a:r>
              <a:rPr lang="hu-HU" noProof="0" dirty="0" smtClean="0"/>
              <a:t>meghibásodás: 	kozmikus sugárzás egy bitet átbillent</a:t>
            </a:r>
          </a:p>
          <a:p>
            <a:pPr lvl="2"/>
            <a:r>
              <a:rPr lang="hu-HU" noProof="0" dirty="0" smtClean="0"/>
              <a:t>hiba:			hibás memóriacella olvasása</a:t>
            </a:r>
          </a:p>
          <a:p>
            <a:pPr lvl="2"/>
            <a:r>
              <a:rPr lang="hu-HU" noProof="0" dirty="0" smtClean="0"/>
              <a:t>hibajelenség:		robotkar a falnak ütközik</a:t>
            </a:r>
          </a:p>
          <a:p>
            <a:r>
              <a:rPr lang="hu-HU" noProof="0" dirty="0" smtClean="0"/>
              <a:t>Rendszer hierarchiaszint függvénye</a:t>
            </a:r>
          </a:p>
          <a:p>
            <a:pPr lvl="1"/>
            <a:r>
              <a:rPr lang="hu-HU" noProof="0" dirty="0" smtClean="0"/>
              <a:t>alsó szintű hibajelenség felsőbb szinten meghibásodás</a:t>
            </a:r>
          </a:p>
          <a:p>
            <a:pPr lvl="2"/>
            <a:r>
              <a:rPr lang="hu-HU" noProof="0" dirty="0" smtClean="0"/>
              <a:t>kimenet beragadás egy chip szintjén hibajelenség</a:t>
            </a:r>
          </a:p>
          <a:p>
            <a:pPr lvl="2"/>
            <a:r>
              <a:rPr lang="hu-HU" noProof="0" dirty="0" smtClean="0"/>
              <a:t>rendszer szintjén meghibásodás (chip a cserélhető komponens)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u-HU" noProof="0" dirty="0" smtClean="0"/>
              <a:t>A hibajelenségek okai IT rendszerek esetén</a:t>
            </a:r>
          </a:p>
        </p:txBody>
      </p:sp>
      <p:pic>
        <p:nvPicPr>
          <p:cNvPr id="22532" name="Picture 2"/>
          <p:cNvPicPr>
            <a:picLocks noChangeAspect="1" noChangeArrowheads="1"/>
          </p:cNvPicPr>
          <p:nvPr/>
        </p:nvPicPr>
        <p:blipFill>
          <a:blip r:embed="rId3" cstate="print"/>
          <a:srcRect/>
          <a:stretch>
            <a:fillRect/>
          </a:stretch>
        </p:blipFill>
        <p:spPr bwMode="auto">
          <a:xfrm>
            <a:off x="523875" y="1462088"/>
            <a:ext cx="8202613" cy="4195762"/>
          </a:xfrm>
          <a:prstGeom prst="rect">
            <a:avLst/>
          </a:prstGeom>
          <a:noFill/>
          <a:ln w="12700">
            <a:noFill/>
            <a:miter lim="800000"/>
            <a:headEnd/>
            <a:tailEnd/>
          </a:ln>
        </p:spPr>
      </p:pic>
      <p:sp>
        <p:nvSpPr>
          <p:cNvPr id="4" name="Szövegdoboz 3"/>
          <p:cNvSpPr txBox="1"/>
          <p:nvPr/>
        </p:nvSpPr>
        <p:spPr>
          <a:xfrm>
            <a:off x="2714612" y="6183175"/>
            <a:ext cx="5715040" cy="246221"/>
          </a:xfrm>
          <a:prstGeom prst="rect">
            <a:avLst/>
          </a:prstGeom>
          <a:noFill/>
        </p:spPr>
        <p:txBody>
          <a:bodyPr wrap="square" rtlCol="0">
            <a:spAutoFit/>
          </a:bodyPr>
          <a:lstStyle/>
          <a:p>
            <a:r>
              <a:rPr lang="hu-HU" sz="1000" dirty="0" smtClean="0"/>
              <a:t>Forrás: Medgyesi Zoltán: Nagy rendelkezésre állású kiszolgálófürtök vizsgálata, Diplomamunka, BME, 2007.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Meghibásodások kategorizálása</a:t>
            </a:r>
            <a:endParaRPr lang="hu-HU" noProof="0" dirty="0"/>
          </a:p>
        </p:txBody>
      </p:sp>
      <p:sp>
        <p:nvSpPr>
          <p:cNvPr id="4" name="Tartalom helye 3"/>
          <p:cNvSpPr>
            <a:spLocks noGrp="1"/>
          </p:cNvSpPr>
          <p:nvPr>
            <p:ph sz="half" idx="1"/>
          </p:nvPr>
        </p:nvSpPr>
        <p:spPr/>
        <p:txBody>
          <a:bodyPr>
            <a:normAutofit lnSpcReduction="10000"/>
          </a:bodyPr>
          <a:lstStyle/>
          <a:p>
            <a:r>
              <a:rPr lang="hu-HU" dirty="0" smtClean="0"/>
              <a:t>Hardverhibák </a:t>
            </a:r>
          </a:p>
          <a:p>
            <a:pPr lvl="1"/>
            <a:r>
              <a:rPr lang="hu-HU" dirty="0" smtClean="0"/>
              <a:t>alaprendszer (alaplap, processzor, memória) </a:t>
            </a:r>
          </a:p>
          <a:p>
            <a:pPr lvl="1"/>
            <a:r>
              <a:rPr lang="hu-HU" dirty="0" smtClean="0"/>
              <a:t>tápellátás (tápegység, szünetmentes táp) </a:t>
            </a:r>
          </a:p>
          <a:p>
            <a:pPr lvl="1"/>
            <a:r>
              <a:rPr lang="hu-HU" dirty="0" smtClean="0"/>
              <a:t>adattároló alrendszer </a:t>
            </a:r>
          </a:p>
          <a:p>
            <a:pPr lvl="1"/>
            <a:r>
              <a:rPr lang="hu-HU" dirty="0" smtClean="0"/>
              <a:t>hálózat</a:t>
            </a:r>
          </a:p>
          <a:p>
            <a:r>
              <a:rPr lang="hu-HU" dirty="0" smtClean="0"/>
              <a:t>Szoftverhibák </a:t>
            </a:r>
          </a:p>
          <a:p>
            <a:pPr lvl="1"/>
            <a:r>
              <a:rPr lang="hu-HU" dirty="0" smtClean="0"/>
              <a:t>az operációs rendszer hibái </a:t>
            </a:r>
          </a:p>
          <a:p>
            <a:pPr lvl="1"/>
            <a:r>
              <a:rPr lang="hu-HU" dirty="0" smtClean="0"/>
              <a:t>alkalmazáshibák </a:t>
            </a:r>
          </a:p>
          <a:p>
            <a:pPr lvl="1"/>
            <a:r>
              <a:rPr lang="hu-HU" dirty="0" err="1" smtClean="0"/>
              <a:t>illesztőprogram-hibák</a:t>
            </a:r>
            <a:endParaRPr lang="hu-HU" dirty="0" smtClean="0"/>
          </a:p>
          <a:p>
            <a:r>
              <a:rPr lang="hu-HU" dirty="0" smtClean="0"/>
              <a:t>…</a:t>
            </a:r>
          </a:p>
        </p:txBody>
      </p:sp>
      <p:sp>
        <p:nvSpPr>
          <p:cNvPr id="5" name="Tartalom helye 4"/>
          <p:cNvSpPr>
            <a:spLocks noGrp="1"/>
          </p:cNvSpPr>
          <p:nvPr>
            <p:ph sz="half" idx="2"/>
          </p:nvPr>
        </p:nvSpPr>
        <p:spPr/>
        <p:txBody>
          <a:bodyPr>
            <a:normAutofit lnSpcReduction="10000"/>
          </a:bodyPr>
          <a:lstStyle/>
          <a:p>
            <a:r>
              <a:rPr lang="hu-HU" dirty="0" smtClean="0"/>
              <a:t>Emberi hibák </a:t>
            </a:r>
          </a:p>
          <a:p>
            <a:pPr lvl="1"/>
            <a:r>
              <a:rPr lang="hu-HU" dirty="0" smtClean="0"/>
              <a:t>rendszergazdai hibák </a:t>
            </a:r>
          </a:p>
          <a:p>
            <a:pPr lvl="1"/>
            <a:r>
              <a:rPr lang="hu-HU" dirty="0" smtClean="0"/>
              <a:t>illetékes felhasználók nem rosszindulatú hibái </a:t>
            </a:r>
          </a:p>
          <a:p>
            <a:pPr lvl="1"/>
            <a:r>
              <a:rPr lang="hu-HU" dirty="0" smtClean="0"/>
              <a:t>illetékes felhasználók rosszindulatú hibái </a:t>
            </a:r>
          </a:p>
          <a:p>
            <a:pPr lvl="1"/>
            <a:r>
              <a:rPr lang="hu-HU" dirty="0" smtClean="0"/>
              <a:t>illetéktelen felhasználók támadásai</a:t>
            </a:r>
          </a:p>
          <a:p>
            <a:r>
              <a:rPr lang="hu-HU" dirty="0" smtClean="0"/>
              <a:t>Környezeti hatások </a:t>
            </a:r>
          </a:p>
          <a:p>
            <a:pPr lvl="1"/>
            <a:r>
              <a:rPr lang="hu-HU" dirty="0" smtClean="0"/>
              <a:t>üzemeltetési  környezet  rendellenességei,  például  a  légkondicionálás leállása, bombariadó, csőtörés </a:t>
            </a:r>
          </a:p>
          <a:p>
            <a:pPr lvl="1"/>
            <a:r>
              <a:rPr lang="hu-HU" dirty="0" smtClean="0"/>
              <a:t>természeti katasztrófák</a:t>
            </a:r>
            <a:endParaRPr 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solidFill>
                  <a:srgbClr val="0033CC"/>
                </a:solidFill>
              </a:rPr>
              <a:t>A szolgáltatásbiztonság eszközei</a:t>
            </a:r>
          </a:p>
          <a:p>
            <a:endParaRPr lang="hu-HU" dirty="0" smtClean="0">
              <a:solidFill>
                <a:srgbClr val="0033CC"/>
              </a:solidFill>
            </a:endParaRPr>
          </a:p>
          <a:p>
            <a:r>
              <a:rPr lang="hu-HU" dirty="0" smtClean="0"/>
              <a:t>Szolgáltatásbiztonság analízise</a:t>
            </a:r>
            <a:endParaRPr lang="hu-HU" noProof="0" dirty="0" smtClean="0"/>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noProof="0" smtClean="0"/>
              <a:t>A szolgáltatásbiztonság eszközei</a:t>
            </a:r>
          </a:p>
        </p:txBody>
      </p:sp>
      <p:sp>
        <p:nvSpPr>
          <p:cNvPr id="126979" name="Rectangle 3"/>
          <p:cNvSpPr>
            <a:spLocks noGrp="1" noChangeArrowheads="1"/>
          </p:cNvSpPr>
          <p:nvPr>
            <p:ph type="body" idx="1"/>
          </p:nvPr>
        </p:nvSpPr>
        <p:spPr/>
        <p:txBody>
          <a:bodyPr/>
          <a:lstStyle/>
          <a:p>
            <a:r>
              <a:rPr lang="hu-HU" b="1" noProof="0" dirty="0" smtClean="0"/>
              <a:t>Hiba megelőzés</a:t>
            </a:r>
            <a:r>
              <a:rPr lang="hu-HU" noProof="0" dirty="0" smtClean="0"/>
              <a:t>: </a:t>
            </a:r>
            <a:r>
              <a:rPr lang="hu-HU" sz="2400" noProof="0" dirty="0" smtClean="0"/>
              <a:t>Meghibásodás megakadályozása</a:t>
            </a:r>
          </a:p>
          <a:p>
            <a:pPr lvl="1"/>
            <a:r>
              <a:rPr lang="hu-HU" noProof="0" dirty="0" smtClean="0"/>
              <a:t>fizikai hibák: jó minőségű alkatrészek, árnyékolás,...</a:t>
            </a:r>
          </a:p>
          <a:p>
            <a:pPr lvl="1"/>
            <a:r>
              <a:rPr lang="hu-HU" noProof="0" dirty="0" smtClean="0"/>
              <a:t>tervezési hibák: </a:t>
            </a:r>
            <a:r>
              <a:rPr lang="hu-HU" noProof="0" dirty="0" smtClean="0">
                <a:solidFill>
                  <a:schemeClr val="hlink"/>
                </a:solidFill>
              </a:rPr>
              <a:t>verifikáció</a:t>
            </a:r>
          </a:p>
          <a:p>
            <a:r>
              <a:rPr lang="hu-HU" b="1" noProof="0" dirty="0" smtClean="0"/>
              <a:t>Hiba megszüntetés</a:t>
            </a:r>
            <a:r>
              <a:rPr lang="hu-HU" noProof="0" dirty="0" smtClean="0"/>
              <a:t>:</a:t>
            </a:r>
          </a:p>
          <a:p>
            <a:pPr lvl="1"/>
            <a:r>
              <a:rPr lang="hu-HU" noProof="0" dirty="0" smtClean="0"/>
              <a:t>prototípus fázis: </a:t>
            </a:r>
            <a:r>
              <a:rPr lang="hu-HU" noProof="0" dirty="0" smtClean="0">
                <a:solidFill>
                  <a:schemeClr val="hlink"/>
                </a:solidFill>
              </a:rPr>
              <a:t>tesztelés</a:t>
            </a:r>
            <a:r>
              <a:rPr lang="hu-HU" noProof="0" dirty="0" smtClean="0"/>
              <a:t>, diagnosztika, javítás</a:t>
            </a:r>
          </a:p>
          <a:p>
            <a:pPr lvl="1"/>
            <a:r>
              <a:rPr lang="hu-HU" noProof="0" dirty="0" smtClean="0"/>
              <a:t>működés közben: </a:t>
            </a:r>
            <a:r>
              <a:rPr lang="hu-HU" noProof="0" dirty="0" smtClean="0">
                <a:solidFill>
                  <a:schemeClr val="hlink"/>
                </a:solidFill>
              </a:rPr>
              <a:t>monitorozás</a:t>
            </a:r>
            <a:r>
              <a:rPr lang="hu-HU" noProof="0" dirty="0" smtClean="0"/>
              <a:t>, javítás</a:t>
            </a:r>
          </a:p>
          <a:p>
            <a:r>
              <a:rPr lang="hu-HU" b="1" dirty="0" smtClean="0"/>
              <a:t>Hibatűrés</a:t>
            </a:r>
            <a:r>
              <a:rPr lang="hu-HU" noProof="0" dirty="0" smtClean="0"/>
              <a:t>: </a:t>
            </a:r>
            <a:r>
              <a:rPr lang="hu-HU" sz="2400" noProof="0" dirty="0" smtClean="0"/>
              <a:t>Szolgáltatást nyújtani hiba esetén is</a:t>
            </a:r>
            <a:endParaRPr lang="hu-HU" noProof="0" dirty="0" smtClean="0"/>
          </a:p>
          <a:p>
            <a:pPr lvl="1"/>
            <a:r>
              <a:rPr lang="hu-HU" noProof="0" dirty="0" smtClean="0"/>
              <a:t>működés közben: </a:t>
            </a:r>
            <a:r>
              <a:rPr lang="hu-HU" noProof="0" dirty="0" smtClean="0">
                <a:solidFill>
                  <a:schemeClr val="hlink"/>
                </a:solidFill>
              </a:rPr>
              <a:t>hibakezelés, redundancia</a:t>
            </a:r>
          </a:p>
          <a:p>
            <a:r>
              <a:rPr lang="hu-HU" b="1" noProof="0" dirty="0" smtClean="0"/>
              <a:t>Hiba előrejelzés</a:t>
            </a:r>
            <a:r>
              <a:rPr lang="hu-HU" noProof="0" dirty="0" smtClean="0"/>
              <a:t>: </a:t>
            </a:r>
            <a:r>
              <a:rPr lang="hu-HU" sz="2400" noProof="0" dirty="0" smtClean="0"/>
              <a:t>Hibák és hatásuk becslése</a:t>
            </a:r>
            <a:endParaRPr lang="hu-HU" noProof="0" dirty="0" smtClean="0"/>
          </a:p>
          <a:p>
            <a:pPr lvl="1"/>
            <a:r>
              <a:rPr lang="hu-HU" noProof="0" dirty="0" smtClean="0"/>
              <a:t>mérés és „jóslás”, megelőző karbantartás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9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9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97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697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9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u-HU" noProof="0" smtClean="0"/>
              <a:t>Hibatűrő rendszerek</a:t>
            </a:r>
          </a:p>
        </p:txBody>
      </p:sp>
      <p:sp>
        <p:nvSpPr>
          <p:cNvPr id="27651" name="Rectangle 3"/>
          <p:cNvSpPr>
            <a:spLocks noGrp="1" noChangeArrowheads="1"/>
          </p:cNvSpPr>
          <p:nvPr>
            <p:ph idx="1"/>
          </p:nvPr>
        </p:nvSpPr>
        <p:spPr/>
        <p:txBody>
          <a:bodyPr>
            <a:normAutofit/>
          </a:bodyPr>
          <a:lstStyle/>
          <a:p>
            <a:pPr>
              <a:lnSpc>
                <a:spcPct val="90000"/>
              </a:lnSpc>
            </a:pPr>
            <a:r>
              <a:rPr lang="hu-HU" noProof="0" dirty="0" smtClean="0"/>
              <a:t>Részletes verifikáció </a:t>
            </a:r>
            <a:r>
              <a:rPr lang="hu-HU" dirty="0" smtClean="0"/>
              <a:t>se garantálja </a:t>
            </a:r>
            <a:r>
              <a:rPr lang="hu-HU" noProof="0" dirty="0" smtClean="0"/>
              <a:t>a szolgáltatásbiztonságot:</a:t>
            </a:r>
          </a:p>
          <a:p>
            <a:pPr lvl="1">
              <a:lnSpc>
                <a:spcPct val="90000"/>
              </a:lnSpc>
            </a:pPr>
            <a:r>
              <a:rPr lang="hu-HU" noProof="0" dirty="0" smtClean="0">
                <a:solidFill>
                  <a:schemeClr val="accent2"/>
                </a:solidFill>
              </a:rPr>
              <a:t>időleges hardver</a:t>
            </a:r>
            <a:r>
              <a:rPr lang="hu-HU" noProof="0" dirty="0" smtClean="0"/>
              <a:t> hibák (ld. zavarérzékenység)</a:t>
            </a:r>
          </a:p>
          <a:p>
            <a:pPr lvl="1">
              <a:lnSpc>
                <a:spcPct val="90000"/>
              </a:lnSpc>
            </a:pPr>
            <a:r>
              <a:rPr lang="hu-HU" noProof="0" dirty="0" smtClean="0">
                <a:solidFill>
                  <a:schemeClr val="accent2"/>
                </a:solidFill>
              </a:rPr>
              <a:t>teszteletlen szoftver</a:t>
            </a:r>
            <a:r>
              <a:rPr lang="hu-HU" noProof="0" dirty="0" smtClean="0"/>
              <a:t> hibák</a:t>
            </a:r>
          </a:p>
          <a:p>
            <a:pPr lvl="1">
              <a:lnSpc>
                <a:spcPct val="90000"/>
              </a:lnSpc>
            </a:pPr>
            <a:r>
              <a:rPr lang="hu-HU" noProof="0" dirty="0" smtClean="0"/>
              <a:t>figyelembe nem vett </a:t>
            </a:r>
            <a:r>
              <a:rPr lang="hu-HU" noProof="0" dirty="0" smtClean="0">
                <a:solidFill>
                  <a:schemeClr val="accent2"/>
                </a:solidFill>
              </a:rPr>
              <a:t>komplex interakciók</a:t>
            </a:r>
          </a:p>
          <a:p>
            <a:pPr>
              <a:lnSpc>
                <a:spcPct val="90000"/>
              </a:lnSpc>
              <a:buFontTx/>
              <a:buNone/>
            </a:pPr>
            <a:r>
              <a:rPr lang="hu-HU" noProof="0" dirty="0" smtClean="0"/>
              <a:t>	</a:t>
            </a:r>
            <a:r>
              <a:rPr lang="hu-HU" noProof="0" dirty="0" smtClean="0">
                <a:sym typeface="Symbol" pitchFamily="18" charset="2"/>
              </a:rPr>
              <a:t> </a:t>
            </a:r>
            <a:r>
              <a:rPr lang="hu-HU" noProof="0" dirty="0" smtClean="0"/>
              <a:t>Fel kell készülni a </a:t>
            </a:r>
            <a:r>
              <a:rPr lang="hu-HU" noProof="0" dirty="0" smtClean="0">
                <a:solidFill>
                  <a:schemeClr val="hlink"/>
                </a:solidFill>
              </a:rPr>
              <a:t>működés közbeni</a:t>
            </a:r>
            <a:r>
              <a:rPr lang="hu-HU" noProof="0" dirty="0" smtClean="0"/>
              <a:t> hibákra!</a:t>
            </a:r>
          </a:p>
          <a:p>
            <a:pPr>
              <a:lnSpc>
                <a:spcPct val="90000"/>
              </a:lnSpc>
            </a:pPr>
            <a:r>
              <a:rPr lang="hu-HU" noProof="0" dirty="0" smtClean="0">
                <a:solidFill>
                  <a:schemeClr val="hlink"/>
                </a:solidFill>
              </a:rPr>
              <a:t>Hibatűrés</a:t>
            </a:r>
            <a:r>
              <a:rPr lang="hu-HU" noProof="0" dirty="0" smtClean="0"/>
              <a:t>: </a:t>
            </a:r>
            <a:r>
              <a:rPr lang="hu-HU" sz="2400" noProof="0" dirty="0" smtClean="0"/>
              <a:t>Szolgáltatást nyújtani hiba esetén is</a:t>
            </a:r>
            <a:endParaRPr lang="hu-HU" noProof="0" dirty="0" smtClean="0"/>
          </a:p>
          <a:p>
            <a:pPr lvl="1">
              <a:lnSpc>
                <a:spcPct val="90000"/>
              </a:lnSpc>
            </a:pPr>
            <a:r>
              <a:rPr lang="hu-HU" noProof="0" dirty="0" smtClean="0"/>
              <a:t>működés közbeni autonóm hibakezelés</a:t>
            </a:r>
          </a:p>
          <a:p>
            <a:pPr lvl="1">
              <a:lnSpc>
                <a:spcPct val="90000"/>
              </a:lnSpc>
            </a:pPr>
            <a:r>
              <a:rPr lang="hu-HU" noProof="0" dirty="0" smtClean="0"/>
              <a:t>beavatkozás a </a:t>
            </a:r>
            <a:r>
              <a:rPr lang="hu-HU" noProof="0" dirty="0" smtClean="0">
                <a:solidFill>
                  <a:schemeClr val="accent2"/>
                </a:solidFill>
              </a:rPr>
              <a:t>meghibásodás </a:t>
            </a:r>
            <a:r>
              <a:rPr lang="hu-HU" noProof="0" dirty="0" smtClean="0">
                <a:solidFill>
                  <a:schemeClr val="accent2"/>
                </a:solidFill>
                <a:sym typeface="Symbol" pitchFamily="18" charset="2"/>
              </a:rPr>
              <a:t> hibajelenség</a:t>
            </a:r>
            <a:r>
              <a:rPr lang="hu-HU" noProof="0" dirty="0" smtClean="0">
                <a:sym typeface="Symbol" pitchFamily="18" charset="2"/>
              </a:rPr>
              <a:t> láncba</a:t>
            </a:r>
          </a:p>
          <a:p>
            <a:pPr>
              <a:lnSpc>
                <a:spcPct val="90000"/>
              </a:lnSpc>
            </a:pPr>
            <a:r>
              <a:rPr lang="hu-HU" noProof="0" dirty="0" smtClean="0"/>
              <a:t>Alapfeltétel: Redundancia (tartalékolás)</a:t>
            </a:r>
          </a:p>
          <a:p>
            <a:pPr lvl="1">
              <a:lnSpc>
                <a:spcPct val="90000"/>
              </a:lnSpc>
            </a:pPr>
            <a:r>
              <a:rPr lang="hu-HU" noProof="0" dirty="0" smtClean="0"/>
              <a:t>többlet erőforrások a hibás komponensek kiváltására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u-HU" noProof="0" smtClean="0"/>
              <a:t>Redundancia megjelenése</a:t>
            </a:r>
          </a:p>
        </p:txBody>
      </p:sp>
      <p:sp>
        <p:nvSpPr>
          <p:cNvPr id="335875" name="Rectangle 3"/>
          <p:cNvSpPr>
            <a:spLocks noGrp="1" noChangeArrowheads="1"/>
          </p:cNvSpPr>
          <p:nvPr>
            <p:ph type="body" idx="1"/>
          </p:nvPr>
        </p:nvSpPr>
        <p:spPr/>
        <p:txBody>
          <a:bodyPr>
            <a:normAutofit lnSpcReduction="10000"/>
          </a:bodyPr>
          <a:lstStyle/>
          <a:p>
            <a:pPr>
              <a:lnSpc>
                <a:spcPct val="90000"/>
              </a:lnSpc>
              <a:buFontTx/>
              <a:buNone/>
            </a:pPr>
            <a:r>
              <a:rPr lang="hu-HU" noProof="0" dirty="0" smtClean="0"/>
              <a:t>1. Hardver redundancia</a:t>
            </a:r>
          </a:p>
          <a:p>
            <a:pPr lvl="1">
              <a:lnSpc>
                <a:spcPct val="90000"/>
              </a:lnSpc>
            </a:pPr>
            <a:r>
              <a:rPr lang="hu-HU" noProof="0" dirty="0" smtClean="0"/>
              <a:t>többlet hardver erőforrások</a:t>
            </a:r>
          </a:p>
          <a:p>
            <a:pPr lvl="2">
              <a:lnSpc>
                <a:spcPct val="90000"/>
              </a:lnSpc>
            </a:pPr>
            <a:r>
              <a:rPr lang="hu-HU" noProof="0" dirty="0" smtClean="0"/>
              <a:t>eleve a rendszerben lévők (elosztott rendszer)</a:t>
            </a:r>
          </a:p>
          <a:p>
            <a:pPr lvl="2">
              <a:lnSpc>
                <a:spcPct val="90000"/>
              </a:lnSpc>
            </a:pPr>
            <a:r>
              <a:rPr lang="hu-HU" noProof="0" dirty="0" smtClean="0"/>
              <a:t>hibatűréshez betervezett (tartalék)</a:t>
            </a:r>
          </a:p>
          <a:p>
            <a:pPr>
              <a:lnSpc>
                <a:spcPct val="90000"/>
              </a:lnSpc>
              <a:buFontTx/>
              <a:buNone/>
            </a:pPr>
            <a:r>
              <a:rPr lang="hu-HU" noProof="0" dirty="0" smtClean="0"/>
              <a:t>2. Szoftver redundancia</a:t>
            </a:r>
          </a:p>
          <a:p>
            <a:pPr lvl="1">
              <a:lnSpc>
                <a:spcPct val="90000"/>
              </a:lnSpc>
            </a:pPr>
            <a:r>
              <a:rPr lang="hu-HU" noProof="0" dirty="0" smtClean="0"/>
              <a:t>többlet szoftver modulok</a:t>
            </a:r>
          </a:p>
          <a:p>
            <a:pPr>
              <a:lnSpc>
                <a:spcPct val="90000"/>
              </a:lnSpc>
              <a:buFontTx/>
              <a:buNone/>
            </a:pPr>
            <a:r>
              <a:rPr lang="hu-HU" noProof="0" dirty="0" smtClean="0"/>
              <a:t>3. Információ redundancia</a:t>
            </a:r>
          </a:p>
          <a:p>
            <a:pPr lvl="1">
              <a:lnSpc>
                <a:spcPct val="90000"/>
              </a:lnSpc>
            </a:pPr>
            <a:r>
              <a:rPr lang="hu-HU" noProof="0" dirty="0" smtClean="0"/>
              <a:t>többlet információ a hibajavítás érdekében</a:t>
            </a:r>
          </a:p>
          <a:p>
            <a:pPr lvl="2">
              <a:lnSpc>
                <a:spcPct val="90000"/>
              </a:lnSpc>
            </a:pPr>
            <a:r>
              <a:rPr lang="hu-HU" noProof="0" dirty="0" smtClean="0"/>
              <a:t>hibajavító kódolás (ECC)</a:t>
            </a:r>
          </a:p>
          <a:p>
            <a:pPr>
              <a:lnSpc>
                <a:spcPct val="90000"/>
              </a:lnSpc>
              <a:buFontTx/>
              <a:buNone/>
            </a:pPr>
            <a:r>
              <a:rPr lang="hu-HU" noProof="0" dirty="0" smtClean="0"/>
              <a:t>4. Idő redundancia</a:t>
            </a:r>
          </a:p>
          <a:p>
            <a:pPr lvl="1">
              <a:lnSpc>
                <a:spcPct val="90000"/>
              </a:lnSpc>
            </a:pPr>
            <a:r>
              <a:rPr lang="hu-HU" noProof="0" dirty="0" smtClean="0"/>
              <a:t>ismételt végrehajtás, hibakezelés többlet ideje</a:t>
            </a:r>
          </a:p>
          <a:p>
            <a:pPr algn="ctr">
              <a:spcBef>
                <a:spcPct val="50000"/>
              </a:spcBef>
              <a:buFontTx/>
              <a:buNone/>
            </a:pPr>
            <a:r>
              <a:rPr lang="hu-HU" b="1" noProof="0" dirty="0" smtClean="0"/>
              <a:t>	Együttes megjelenés!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5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5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5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58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58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58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58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58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58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587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58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u-HU" noProof="0" smtClean="0"/>
              <a:t>Redundancia típusai</a:t>
            </a:r>
          </a:p>
        </p:txBody>
      </p:sp>
      <p:sp>
        <p:nvSpPr>
          <p:cNvPr id="336899" name="Rectangle 3"/>
          <p:cNvSpPr>
            <a:spLocks noGrp="1" noChangeArrowheads="1"/>
          </p:cNvSpPr>
          <p:nvPr>
            <p:ph type="body" idx="1"/>
          </p:nvPr>
        </p:nvSpPr>
        <p:spPr/>
        <p:txBody>
          <a:bodyPr>
            <a:normAutofit lnSpcReduction="10000"/>
          </a:bodyPr>
          <a:lstStyle/>
          <a:p>
            <a:pPr>
              <a:lnSpc>
                <a:spcPct val="90000"/>
              </a:lnSpc>
            </a:pPr>
            <a:r>
              <a:rPr lang="hu-HU" noProof="0" smtClean="0">
                <a:solidFill>
                  <a:schemeClr val="accent2"/>
                </a:solidFill>
              </a:rPr>
              <a:t>Hidegtartalék</a:t>
            </a:r>
            <a:r>
              <a:rPr lang="hu-HU" noProof="0" smtClean="0"/>
              <a:t> (passzív redundancia): </a:t>
            </a:r>
          </a:p>
          <a:p>
            <a:pPr lvl="1">
              <a:lnSpc>
                <a:spcPct val="90000"/>
              </a:lnSpc>
            </a:pPr>
            <a:r>
              <a:rPr lang="hu-HU" noProof="0" smtClean="0"/>
              <a:t>normál üzemmódban </a:t>
            </a:r>
            <a:r>
              <a:rPr lang="hu-HU" noProof="0" smtClean="0">
                <a:solidFill>
                  <a:srgbClr val="0033CC"/>
                </a:solidFill>
              </a:rPr>
              <a:t>passzív</a:t>
            </a:r>
            <a:r>
              <a:rPr lang="hu-HU" noProof="0" smtClean="0"/>
              <a:t>, hiba esetén aktiválva</a:t>
            </a:r>
          </a:p>
          <a:p>
            <a:pPr lvl="1">
              <a:lnSpc>
                <a:spcPct val="90000"/>
              </a:lnSpc>
            </a:pPr>
            <a:r>
              <a:rPr lang="hu-HU" noProof="0" smtClean="0"/>
              <a:t>lassú átkapcsolás (elindítás, állapot frissítés,...)</a:t>
            </a:r>
          </a:p>
          <a:p>
            <a:pPr lvl="1">
              <a:lnSpc>
                <a:spcPct val="90000"/>
              </a:lnSpc>
            </a:pPr>
            <a:r>
              <a:rPr lang="hu-HU" noProof="0" smtClean="0"/>
              <a:t>pl. tartalék számítógép</a:t>
            </a:r>
          </a:p>
          <a:p>
            <a:pPr>
              <a:lnSpc>
                <a:spcPct val="90000"/>
              </a:lnSpc>
            </a:pPr>
            <a:r>
              <a:rPr lang="hu-HU" noProof="0" smtClean="0">
                <a:solidFill>
                  <a:schemeClr val="accent2"/>
                </a:solidFill>
              </a:rPr>
              <a:t>Langyos</a:t>
            </a:r>
            <a:r>
              <a:rPr lang="hu-HU" noProof="0" smtClean="0"/>
              <a:t> tartalék:</a:t>
            </a:r>
          </a:p>
          <a:p>
            <a:pPr lvl="1">
              <a:lnSpc>
                <a:spcPct val="90000"/>
              </a:lnSpc>
            </a:pPr>
            <a:r>
              <a:rPr lang="hu-HU" noProof="0" smtClean="0"/>
              <a:t>normál üzemmódban </a:t>
            </a:r>
            <a:r>
              <a:rPr lang="hu-HU" noProof="0" smtClean="0">
                <a:solidFill>
                  <a:schemeClr val="hlink"/>
                </a:solidFill>
              </a:rPr>
              <a:t>másodlagos funkciók</a:t>
            </a:r>
          </a:p>
          <a:p>
            <a:pPr lvl="1">
              <a:lnSpc>
                <a:spcPct val="90000"/>
              </a:lnSpc>
            </a:pPr>
            <a:r>
              <a:rPr lang="hu-HU" noProof="0" smtClean="0"/>
              <a:t>gyorsabb átkapcsolás (indítást nem kell várni)</a:t>
            </a:r>
          </a:p>
          <a:p>
            <a:pPr lvl="1">
              <a:lnSpc>
                <a:spcPct val="90000"/>
              </a:lnSpc>
            </a:pPr>
            <a:r>
              <a:rPr lang="hu-HU" noProof="0" smtClean="0"/>
              <a:t>pl. naplózó gép átveszi a kritikus funkciókat</a:t>
            </a:r>
          </a:p>
          <a:p>
            <a:pPr>
              <a:lnSpc>
                <a:spcPct val="90000"/>
              </a:lnSpc>
            </a:pPr>
            <a:r>
              <a:rPr lang="hu-HU" noProof="0" smtClean="0">
                <a:solidFill>
                  <a:schemeClr val="accent2"/>
                </a:solidFill>
              </a:rPr>
              <a:t>Meleg</a:t>
            </a:r>
            <a:r>
              <a:rPr lang="hu-HU" noProof="0" smtClean="0"/>
              <a:t> tartalék (aktív redundancia):</a:t>
            </a:r>
          </a:p>
          <a:p>
            <a:pPr lvl="1">
              <a:lnSpc>
                <a:spcPct val="90000"/>
              </a:lnSpc>
            </a:pPr>
            <a:r>
              <a:rPr lang="hu-HU" noProof="0" smtClean="0"/>
              <a:t>normál üzemmódban </a:t>
            </a:r>
            <a:r>
              <a:rPr lang="hu-HU" noProof="0" smtClean="0">
                <a:solidFill>
                  <a:schemeClr val="hlink"/>
                </a:solidFill>
              </a:rPr>
              <a:t>aktív</a:t>
            </a:r>
            <a:r>
              <a:rPr lang="hu-HU" noProof="0" smtClean="0"/>
              <a:t>, ugyanazt a feladatot végzi</a:t>
            </a:r>
          </a:p>
          <a:p>
            <a:pPr lvl="1">
              <a:lnSpc>
                <a:spcPct val="90000"/>
              </a:lnSpc>
            </a:pPr>
            <a:r>
              <a:rPr lang="hu-HU" noProof="0" smtClean="0"/>
              <a:t>azonnal átkapcsolható</a:t>
            </a:r>
          </a:p>
          <a:p>
            <a:pPr lvl="1">
              <a:lnSpc>
                <a:spcPct val="90000"/>
              </a:lnSpc>
            </a:pPr>
            <a:r>
              <a:rPr lang="hu-HU" noProof="0" smtClean="0"/>
              <a:t>pl. kettőzés, többszörözés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68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68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68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68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68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68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689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68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68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68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68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a:t>
            </a:r>
            <a:endParaRPr lang="hu-HU" dirty="0"/>
          </a:p>
        </p:txBody>
      </p:sp>
      <p:sp>
        <p:nvSpPr>
          <p:cNvPr id="4" name="Szövegdoboz 3"/>
          <p:cNvSpPr txBox="1"/>
          <p:nvPr/>
        </p:nvSpPr>
        <p:spPr>
          <a:xfrm>
            <a:off x="571472" y="1214422"/>
            <a:ext cx="2500330" cy="369332"/>
          </a:xfrm>
          <a:prstGeom prst="rect">
            <a:avLst/>
          </a:prstGeom>
          <a:noFill/>
        </p:spPr>
        <p:txBody>
          <a:bodyPr wrap="square" rtlCol="0">
            <a:spAutoFit/>
          </a:bodyPr>
          <a:lstStyle/>
          <a:p>
            <a:r>
              <a:rPr lang="hu-HU" dirty="0" smtClean="0"/>
              <a:t>rendelkezésre állás</a:t>
            </a:r>
            <a:endParaRPr lang="hu-HU" dirty="0"/>
          </a:p>
        </p:txBody>
      </p:sp>
      <p:sp>
        <p:nvSpPr>
          <p:cNvPr id="5" name="Szövegdoboz 4"/>
          <p:cNvSpPr txBox="1"/>
          <p:nvPr/>
        </p:nvSpPr>
        <p:spPr>
          <a:xfrm>
            <a:off x="4643438" y="1714488"/>
            <a:ext cx="2500330" cy="369332"/>
          </a:xfrm>
          <a:prstGeom prst="rect">
            <a:avLst/>
          </a:prstGeom>
          <a:noFill/>
        </p:spPr>
        <p:txBody>
          <a:bodyPr wrap="square" rtlCol="0">
            <a:spAutoFit/>
          </a:bodyPr>
          <a:lstStyle/>
          <a:p>
            <a:r>
              <a:rPr lang="hu-HU" dirty="0" smtClean="0"/>
              <a:t>hibatűrés</a:t>
            </a:r>
            <a:endParaRPr lang="hu-HU" dirty="0"/>
          </a:p>
        </p:txBody>
      </p:sp>
      <p:sp>
        <p:nvSpPr>
          <p:cNvPr id="6" name="Szövegdoboz 5"/>
          <p:cNvSpPr txBox="1"/>
          <p:nvPr/>
        </p:nvSpPr>
        <p:spPr>
          <a:xfrm>
            <a:off x="1214414" y="2786058"/>
            <a:ext cx="2428892" cy="369332"/>
          </a:xfrm>
          <a:prstGeom prst="rect">
            <a:avLst/>
          </a:prstGeom>
          <a:noFill/>
        </p:spPr>
        <p:txBody>
          <a:bodyPr wrap="square" rtlCol="0">
            <a:spAutoFit/>
          </a:bodyPr>
          <a:lstStyle/>
          <a:p>
            <a:r>
              <a:rPr lang="hu-HU" dirty="0" smtClean="0"/>
              <a:t>0 perc leállás</a:t>
            </a:r>
            <a:endParaRPr lang="hu-HU" dirty="0"/>
          </a:p>
        </p:txBody>
      </p:sp>
      <p:sp>
        <p:nvSpPr>
          <p:cNvPr id="7" name="Szövegdoboz 6"/>
          <p:cNvSpPr txBox="1"/>
          <p:nvPr/>
        </p:nvSpPr>
        <p:spPr>
          <a:xfrm>
            <a:off x="3714744" y="3643314"/>
            <a:ext cx="2857520" cy="369332"/>
          </a:xfrm>
          <a:prstGeom prst="rect">
            <a:avLst/>
          </a:prstGeom>
          <a:noFill/>
        </p:spPr>
        <p:txBody>
          <a:bodyPr wrap="square" rtlCol="0">
            <a:spAutoFit/>
          </a:bodyPr>
          <a:lstStyle/>
          <a:p>
            <a:r>
              <a:rPr lang="hu-HU" dirty="0" smtClean="0"/>
              <a:t>HA fürt</a:t>
            </a:r>
            <a:endParaRPr lang="hu-HU" dirty="0"/>
          </a:p>
        </p:txBody>
      </p:sp>
      <p:sp>
        <p:nvSpPr>
          <p:cNvPr id="8" name="Szövegdoboz 7"/>
          <p:cNvSpPr txBox="1"/>
          <p:nvPr/>
        </p:nvSpPr>
        <p:spPr>
          <a:xfrm>
            <a:off x="3714744" y="2428868"/>
            <a:ext cx="1928826" cy="369332"/>
          </a:xfrm>
          <a:prstGeom prst="rect">
            <a:avLst/>
          </a:prstGeom>
          <a:noFill/>
        </p:spPr>
        <p:txBody>
          <a:bodyPr wrap="square" rtlCol="0">
            <a:spAutoFit/>
          </a:bodyPr>
          <a:lstStyle/>
          <a:p>
            <a:r>
              <a:rPr lang="hu-HU" dirty="0" smtClean="0"/>
              <a:t>szoftver RAID</a:t>
            </a:r>
            <a:endParaRPr lang="hu-HU" dirty="0"/>
          </a:p>
        </p:txBody>
      </p:sp>
      <p:sp>
        <p:nvSpPr>
          <p:cNvPr id="9" name="Szövegdoboz 8"/>
          <p:cNvSpPr txBox="1"/>
          <p:nvPr/>
        </p:nvSpPr>
        <p:spPr>
          <a:xfrm>
            <a:off x="1071538" y="4929198"/>
            <a:ext cx="2286016" cy="369332"/>
          </a:xfrm>
          <a:prstGeom prst="rect">
            <a:avLst/>
          </a:prstGeom>
          <a:noFill/>
        </p:spPr>
        <p:txBody>
          <a:bodyPr wrap="square" rtlCol="0">
            <a:spAutoFit/>
          </a:bodyPr>
          <a:lstStyle/>
          <a:p>
            <a:r>
              <a:rPr lang="hu-HU" dirty="0" smtClean="0"/>
              <a:t>business </a:t>
            </a:r>
            <a:r>
              <a:rPr lang="hu-HU" dirty="0" err="1" smtClean="0"/>
              <a:t>continuity</a:t>
            </a:r>
            <a:endParaRPr lang="hu-HU" dirty="0"/>
          </a:p>
        </p:txBody>
      </p:sp>
      <p:sp>
        <p:nvSpPr>
          <p:cNvPr id="10" name="Szövegdoboz 9"/>
          <p:cNvSpPr txBox="1"/>
          <p:nvPr/>
        </p:nvSpPr>
        <p:spPr>
          <a:xfrm>
            <a:off x="5929322" y="3071810"/>
            <a:ext cx="2214578" cy="369332"/>
          </a:xfrm>
          <a:prstGeom prst="rect">
            <a:avLst/>
          </a:prstGeom>
          <a:noFill/>
        </p:spPr>
        <p:txBody>
          <a:bodyPr wrap="square" rtlCol="0">
            <a:spAutoFit/>
          </a:bodyPr>
          <a:lstStyle/>
          <a:p>
            <a:r>
              <a:rPr lang="hu-HU" dirty="0" smtClean="0"/>
              <a:t>katasztrófa elhárítás</a:t>
            </a:r>
            <a:endParaRPr lang="hu-HU" dirty="0"/>
          </a:p>
        </p:txBody>
      </p:sp>
      <p:sp>
        <p:nvSpPr>
          <p:cNvPr id="11" name="Szövegdoboz 10"/>
          <p:cNvSpPr txBox="1"/>
          <p:nvPr/>
        </p:nvSpPr>
        <p:spPr>
          <a:xfrm>
            <a:off x="4429124" y="4500570"/>
            <a:ext cx="1928826" cy="369332"/>
          </a:xfrm>
          <a:prstGeom prst="rect">
            <a:avLst/>
          </a:prstGeom>
          <a:noFill/>
        </p:spPr>
        <p:txBody>
          <a:bodyPr wrap="square" rtlCol="0">
            <a:spAutoFit/>
          </a:bodyPr>
          <a:lstStyle/>
          <a:p>
            <a:r>
              <a:rPr lang="hu-HU" dirty="0" err="1" smtClean="0"/>
              <a:t>replikáció</a:t>
            </a:r>
            <a:endParaRPr lang="hu-HU" dirty="0"/>
          </a:p>
        </p:txBody>
      </p:sp>
      <p:sp>
        <p:nvSpPr>
          <p:cNvPr id="12" name="Szövegdoboz 11"/>
          <p:cNvSpPr txBox="1"/>
          <p:nvPr/>
        </p:nvSpPr>
        <p:spPr>
          <a:xfrm>
            <a:off x="6215074" y="1142984"/>
            <a:ext cx="2000264" cy="369332"/>
          </a:xfrm>
          <a:prstGeom prst="rect">
            <a:avLst/>
          </a:prstGeom>
          <a:noFill/>
        </p:spPr>
        <p:txBody>
          <a:bodyPr wrap="square" rtlCol="0">
            <a:spAutoFit/>
          </a:bodyPr>
          <a:lstStyle/>
          <a:p>
            <a:r>
              <a:rPr lang="hu-HU" dirty="0" smtClean="0"/>
              <a:t>hideg tartalék</a:t>
            </a:r>
            <a:endParaRPr lang="hu-HU" dirty="0"/>
          </a:p>
        </p:txBody>
      </p:sp>
      <p:sp>
        <p:nvSpPr>
          <p:cNvPr id="13" name="Szövegdoboz 12"/>
          <p:cNvSpPr txBox="1"/>
          <p:nvPr/>
        </p:nvSpPr>
        <p:spPr>
          <a:xfrm>
            <a:off x="571472" y="3786190"/>
            <a:ext cx="2143140" cy="369332"/>
          </a:xfrm>
          <a:prstGeom prst="rect">
            <a:avLst/>
          </a:prstGeom>
          <a:noFill/>
        </p:spPr>
        <p:txBody>
          <a:bodyPr wrap="square" rtlCol="0">
            <a:spAutoFit/>
          </a:bodyPr>
          <a:lstStyle/>
          <a:p>
            <a:r>
              <a:rPr lang="hu-HU" dirty="0" smtClean="0"/>
              <a:t>megbízhatóság</a:t>
            </a:r>
            <a:endParaRPr lang="hu-HU" dirty="0"/>
          </a:p>
        </p:txBody>
      </p:sp>
      <p:sp>
        <p:nvSpPr>
          <p:cNvPr id="14" name="Szövegdoboz 13"/>
          <p:cNvSpPr txBox="1"/>
          <p:nvPr/>
        </p:nvSpPr>
        <p:spPr>
          <a:xfrm>
            <a:off x="5715008" y="5429264"/>
            <a:ext cx="2428892" cy="369332"/>
          </a:xfrm>
          <a:prstGeom prst="rect">
            <a:avLst/>
          </a:prstGeom>
          <a:noFill/>
        </p:spPr>
        <p:txBody>
          <a:bodyPr wrap="square" rtlCol="0">
            <a:spAutoFit/>
          </a:bodyPr>
          <a:lstStyle/>
          <a:p>
            <a:r>
              <a:rPr lang="hu-HU" dirty="0" smtClean="0"/>
              <a:t>meghibásodás</a:t>
            </a:r>
            <a:endParaRPr lang="hu-HU" dirty="0"/>
          </a:p>
        </p:txBody>
      </p:sp>
      <p:sp>
        <p:nvSpPr>
          <p:cNvPr id="15" name="Szövegdoboz 14"/>
          <p:cNvSpPr txBox="1"/>
          <p:nvPr/>
        </p:nvSpPr>
        <p:spPr>
          <a:xfrm>
            <a:off x="1142976" y="1928802"/>
            <a:ext cx="2571768" cy="369332"/>
          </a:xfrm>
          <a:prstGeom prst="rect">
            <a:avLst/>
          </a:prstGeom>
          <a:noFill/>
        </p:spPr>
        <p:txBody>
          <a:bodyPr wrap="square" rtlCol="0">
            <a:spAutoFit/>
          </a:bodyPr>
          <a:lstStyle/>
          <a:p>
            <a:r>
              <a:rPr lang="hu-HU" dirty="0" smtClean="0"/>
              <a:t>szoftver redundancia</a:t>
            </a:r>
            <a:endParaRPr lang="hu-HU" dirty="0"/>
          </a:p>
        </p:txBody>
      </p:sp>
      <p:sp>
        <p:nvSpPr>
          <p:cNvPr id="16" name="Szövegdoboz 15"/>
          <p:cNvSpPr txBox="1"/>
          <p:nvPr/>
        </p:nvSpPr>
        <p:spPr>
          <a:xfrm>
            <a:off x="5715008" y="4071942"/>
            <a:ext cx="3071834" cy="369332"/>
          </a:xfrm>
          <a:prstGeom prst="rect">
            <a:avLst/>
          </a:prstGeom>
          <a:noFill/>
        </p:spPr>
        <p:txBody>
          <a:bodyPr wrap="square" rtlCol="0">
            <a:spAutoFit/>
          </a:bodyPr>
          <a:lstStyle/>
          <a:p>
            <a:r>
              <a:rPr lang="hu-HU" dirty="0" smtClean="0"/>
              <a:t>visszalépéses helyreállítás</a:t>
            </a:r>
            <a:endParaRPr lang="hu-HU" dirty="0"/>
          </a:p>
        </p:txBody>
      </p:sp>
      <p:sp>
        <p:nvSpPr>
          <p:cNvPr id="17" name="Szövegdoboz 16"/>
          <p:cNvSpPr txBox="1"/>
          <p:nvPr/>
        </p:nvSpPr>
        <p:spPr>
          <a:xfrm>
            <a:off x="1214414" y="5786454"/>
            <a:ext cx="2714644" cy="369332"/>
          </a:xfrm>
          <a:prstGeom prst="rect">
            <a:avLst/>
          </a:prstGeom>
          <a:noFill/>
        </p:spPr>
        <p:txBody>
          <a:bodyPr wrap="square" rtlCol="0">
            <a:spAutoFit/>
          </a:bodyPr>
          <a:lstStyle/>
          <a:p>
            <a:r>
              <a:rPr lang="hu-HU" dirty="0" smtClean="0"/>
              <a:t>„öt kilences” rendszer </a:t>
            </a:r>
            <a:endParaRPr lang="hu-HU" dirty="0"/>
          </a:p>
        </p:txBody>
      </p:sp>
      <p:sp>
        <p:nvSpPr>
          <p:cNvPr id="18" name="Szövegdoboz 17"/>
          <p:cNvSpPr txBox="1"/>
          <p:nvPr/>
        </p:nvSpPr>
        <p:spPr>
          <a:xfrm>
            <a:off x="6286512" y="2143116"/>
            <a:ext cx="2357454" cy="369332"/>
          </a:xfrm>
          <a:prstGeom prst="rect">
            <a:avLst/>
          </a:prstGeom>
          <a:noFill/>
        </p:spPr>
        <p:txBody>
          <a:bodyPr wrap="square" rtlCol="0">
            <a:spAutoFit/>
          </a:bodyPr>
          <a:lstStyle/>
          <a:p>
            <a:r>
              <a:rPr lang="hu-HU" dirty="0" smtClean="0"/>
              <a:t>nem tervezett leállás</a:t>
            </a:r>
            <a:endParaRPr lang="hu-HU" dirty="0"/>
          </a:p>
        </p:txBody>
      </p:sp>
      <p:sp>
        <p:nvSpPr>
          <p:cNvPr id="19" name="Szövegdoboz 18"/>
          <p:cNvSpPr txBox="1"/>
          <p:nvPr/>
        </p:nvSpPr>
        <p:spPr>
          <a:xfrm>
            <a:off x="4286248" y="6000768"/>
            <a:ext cx="1928826" cy="369332"/>
          </a:xfrm>
          <a:prstGeom prst="rect">
            <a:avLst/>
          </a:prstGeom>
          <a:noFill/>
        </p:spPr>
        <p:txBody>
          <a:bodyPr wrap="square" rtlCol="0">
            <a:spAutoFit/>
          </a:bodyPr>
          <a:lstStyle/>
          <a:p>
            <a:r>
              <a:rPr lang="hu-HU" dirty="0" smtClean="0"/>
              <a:t>hibajavító kódok</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Költségoptimalizálás</a:t>
            </a:r>
            <a:endParaRPr lang="hu-HU" dirty="0"/>
          </a:p>
        </p:txBody>
      </p:sp>
      <p:cxnSp>
        <p:nvCxnSpPr>
          <p:cNvPr id="7" name="Egyenes összekötő nyíllal 6"/>
          <p:cNvCxnSpPr/>
          <p:nvPr/>
        </p:nvCxnSpPr>
        <p:spPr>
          <a:xfrm>
            <a:off x="2214546" y="5429264"/>
            <a:ext cx="45720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Egyenes összekötő nyíllal 8"/>
          <p:cNvCxnSpPr/>
          <p:nvPr/>
        </p:nvCxnSpPr>
        <p:spPr>
          <a:xfrm rot="16200000" flipV="1">
            <a:off x="250001" y="3464719"/>
            <a:ext cx="3938614" cy="95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Szövegdoboz 10"/>
          <p:cNvSpPr txBox="1"/>
          <p:nvPr/>
        </p:nvSpPr>
        <p:spPr>
          <a:xfrm>
            <a:off x="5786446" y="5786454"/>
            <a:ext cx="2000264" cy="369332"/>
          </a:xfrm>
          <a:prstGeom prst="rect">
            <a:avLst/>
          </a:prstGeom>
          <a:noFill/>
        </p:spPr>
        <p:txBody>
          <a:bodyPr wrap="square" rtlCol="0">
            <a:spAutoFit/>
          </a:bodyPr>
          <a:lstStyle/>
          <a:p>
            <a:r>
              <a:rPr lang="hu-HU" dirty="0" smtClean="0"/>
              <a:t>Hibatűrés mértéke</a:t>
            </a:r>
            <a:endParaRPr lang="hu-HU" dirty="0"/>
          </a:p>
        </p:txBody>
      </p:sp>
      <p:sp>
        <p:nvSpPr>
          <p:cNvPr id="12" name="Szövegdoboz 11"/>
          <p:cNvSpPr txBox="1"/>
          <p:nvPr/>
        </p:nvSpPr>
        <p:spPr>
          <a:xfrm>
            <a:off x="500034" y="1357298"/>
            <a:ext cx="1357322" cy="646331"/>
          </a:xfrm>
          <a:prstGeom prst="rect">
            <a:avLst/>
          </a:prstGeom>
          <a:noFill/>
        </p:spPr>
        <p:txBody>
          <a:bodyPr wrap="square" rtlCol="0">
            <a:spAutoFit/>
          </a:bodyPr>
          <a:lstStyle/>
          <a:p>
            <a:r>
              <a:rPr lang="hu-HU" dirty="0" smtClean="0"/>
              <a:t>Hibatűrés költsége</a:t>
            </a:r>
            <a:endParaRPr lang="hu-HU" dirty="0"/>
          </a:p>
        </p:txBody>
      </p:sp>
      <p:sp>
        <p:nvSpPr>
          <p:cNvPr id="13" name="Ív 12"/>
          <p:cNvSpPr/>
          <p:nvPr/>
        </p:nvSpPr>
        <p:spPr>
          <a:xfrm flipV="1">
            <a:off x="-1357354" y="428604"/>
            <a:ext cx="7572396" cy="4429156"/>
          </a:xfrm>
          <a:prstGeom prst="arc">
            <a:avLst>
              <a:gd name="adj1" fmla="val 16903130"/>
              <a:gd name="adj2" fmla="val 21508173"/>
            </a:avLst>
          </a:prstGeom>
          <a:ln>
            <a:solidFill>
              <a:schemeClr val="accent5"/>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7" name="Ív 16"/>
          <p:cNvSpPr/>
          <p:nvPr/>
        </p:nvSpPr>
        <p:spPr>
          <a:xfrm flipH="1" flipV="1">
            <a:off x="3000364" y="500042"/>
            <a:ext cx="7572396" cy="4429156"/>
          </a:xfrm>
          <a:prstGeom prst="arc">
            <a:avLst>
              <a:gd name="adj1" fmla="val 16903130"/>
              <a:gd name="adj2" fmla="val 21508173"/>
            </a:avLst>
          </a:prstGeom>
          <a:ln>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8" name="Szövegdoboz 17"/>
          <p:cNvSpPr txBox="1"/>
          <p:nvPr/>
        </p:nvSpPr>
        <p:spPr>
          <a:xfrm>
            <a:off x="6429388" y="2988230"/>
            <a:ext cx="2428892" cy="369332"/>
          </a:xfrm>
          <a:prstGeom prst="rect">
            <a:avLst/>
          </a:prstGeom>
          <a:noFill/>
        </p:spPr>
        <p:txBody>
          <a:bodyPr wrap="square" rtlCol="0">
            <a:spAutoFit/>
          </a:bodyPr>
          <a:lstStyle/>
          <a:p>
            <a:r>
              <a:rPr lang="hu-HU" dirty="0" smtClean="0">
                <a:solidFill>
                  <a:schemeClr val="accent5"/>
                </a:solidFill>
              </a:rPr>
              <a:t>Kialakítás költsége</a:t>
            </a:r>
            <a:endParaRPr lang="hu-HU" dirty="0">
              <a:solidFill>
                <a:schemeClr val="accent5"/>
              </a:solidFill>
            </a:endParaRPr>
          </a:p>
        </p:txBody>
      </p:sp>
      <p:sp>
        <p:nvSpPr>
          <p:cNvPr id="19" name="Szövegdoboz 18"/>
          <p:cNvSpPr txBox="1"/>
          <p:nvPr/>
        </p:nvSpPr>
        <p:spPr>
          <a:xfrm>
            <a:off x="6500826" y="4500570"/>
            <a:ext cx="2071702" cy="369332"/>
          </a:xfrm>
          <a:prstGeom prst="rect">
            <a:avLst/>
          </a:prstGeom>
          <a:noFill/>
        </p:spPr>
        <p:txBody>
          <a:bodyPr wrap="square" rtlCol="0">
            <a:spAutoFit/>
          </a:bodyPr>
          <a:lstStyle/>
          <a:p>
            <a:r>
              <a:rPr lang="hu-HU" dirty="0" smtClean="0">
                <a:solidFill>
                  <a:schemeClr val="accent2"/>
                </a:solidFill>
              </a:rPr>
              <a:t>Kiesés költsége</a:t>
            </a:r>
            <a:endParaRPr lang="hu-HU" dirty="0">
              <a:solidFill>
                <a:schemeClr val="accent2"/>
              </a:solidFill>
            </a:endParaRPr>
          </a:p>
        </p:txBody>
      </p:sp>
      <p:grpSp>
        <p:nvGrpSpPr>
          <p:cNvPr id="22" name="Csoportba foglalás 21"/>
          <p:cNvGrpSpPr/>
          <p:nvPr/>
        </p:nvGrpSpPr>
        <p:grpSpPr>
          <a:xfrm>
            <a:off x="2857488" y="1714488"/>
            <a:ext cx="3429024" cy="1214446"/>
            <a:chOff x="3286116" y="1214422"/>
            <a:chExt cx="3429024" cy="1214446"/>
          </a:xfrm>
        </p:grpSpPr>
        <p:sp>
          <p:nvSpPr>
            <p:cNvPr id="20" name="Ív 19"/>
            <p:cNvSpPr/>
            <p:nvPr/>
          </p:nvSpPr>
          <p:spPr>
            <a:xfrm flipV="1">
              <a:off x="3286116"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sp>
          <p:nvSpPr>
            <p:cNvPr id="21" name="Ív 20"/>
            <p:cNvSpPr/>
            <p:nvPr/>
          </p:nvSpPr>
          <p:spPr>
            <a:xfrm flipH="1" flipV="1">
              <a:off x="3357554"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grpSp>
      <p:sp>
        <p:nvSpPr>
          <p:cNvPr id="23" name="Szövegdoboz 22"/>
          <p:cNvSpPr txBox="1"/>
          <p:nvPr/>
        </p:nvSpPr>
        <p:spPr>
          <a:xfrm>
            <a:off x="6286512" y="1857364"/>
            <a:ext cx="2286016" cy="369332"/>
          </a:xfrm>
          <a:prstGeom prst="rect">
            <a:avLst/>
          </a:prstGeom>
          <a:noFill/>
        </p:spPr>
        <p:txBody>
          <a:bodyPr wrap="square" rtlCol="0">
            <a:spAutoFit/>
          </a:bodyPr>
          <a:lstStyle/>
          <a:p>
            <a:r>
              <a:rPr lang="hu-HU" dirty="0" smtClean="0"/>
              <a:t>Eredő</a:t>
            </a:r>
            <a:endParaRPr lang="hu-HU" dirty="0"/>
          </a:p>
        </p:txBody>
      </p:sp>
      <p:sp>
        <p:nvSpPr>
          <p:cNvPr id="24" name="Szövegdoboz 23"/>
          <p:cNvSpPr txBox="1"/>
          <p:nvPr/>
        </p:nvSpPr>
        <p:spPr>
          <a:xfrm>
            <a:off x="4000496" y="1202280"/>
            <a:ext cx="2000264" cy="369332"/>
          </a:xfrm>
          <a:prstGeom prst="rect">
            <a:avLst/>
          </a:prstGeom>
          <a:noFill/>
        </p:spPr>
        <p:txBody>
          <a:bodyPr wrap="square" rtlCol="0">
            <a:spAutoFit/>
          </a:bodyPr>
          <a:lstStyle/>
          <a:p>
            <a:r>
              <a:rPr lang="hu-HU" dirty="0" smtClean="0"/>
              <a:t>Optimum</a:t>
            </a:r>
            <a:endParaRPr lang="hu-HU" dirty="0"/>
          </a:p>
        </p:txBody>
      </p:sp>
      <p:cxnSp>
        <p:nvCxnSpPr>
          <p:cNvPr id="26" name="Egyenes összekötő nyíllal 25"/>
          <p:cNvCxnSpPr/>
          <p:nvPr/>
        </p:nvCxnSpPr>
        <p:spPr>
          <a:xfrm rot="5400000">
            <a:off x="4106859" y="2178041"/>
            <a:ext cx="1072364" cy="794"/>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dirty="0" smtClean="0">
              <a:solidFill>
                <a:srgbClr val="0033CC"/>
              </a:solidFill>
            </a:endParaRPr>
          </a:p>
          <a:p>
            <a:r>
              <a:rPr lang="hu-HU" b="1" noProof="0" dirty="0" smtClean="0">
                <a:solidFill>
                  <a:srgbClr val="0033CC"/>
                </a:solidFill>
              </a:rPr>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a:bodyPr>
          <a:lstStyle/>
          <a:p>
            <a:r>
              <a:rPr lang="hu-HU" dirty="0" smtClean="0"/>
              <a:t>Feladatok:</a:t>
            </a:r>
          </a:p>
          <a:p>
            <a:pPr lvl="1"/>
            <a:r>
              <a:rPr lang="hu-HU" dirty="0" smtClean="0"/>
              <a:t>Hibamódok, meghibásodások azonosítása</a:t>
            </a:r>
          </a:p>
          <a:p>
            <a:pPr lvl="1"/>
            <a:r>
              <a:rPr lang="hu-HU" dirty="0" smtClean="0"/>
              <a:t>Analízis: kvalitatív és kvantitatív</a:t>
            </a:r>
          </a:p>
          <a:p>
            <a:pPr lvl="1"/>
            <a:r>
              <a:rPr lang="hu-HU" dirty="0" smtClean="0"/>
              <a:t>…</a:t>
            </a:r>
          </a:p>
          <a:p>
            <a:endParaRPr lang="hu-HU" dirty="0" smtClean="0"/>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szolgáltatásbiztonság analízise</a:t>
            </a:r>
            <a:endParaRPr lang="hu-HU" dirty="0"/>
          </a:p>
        </p:txBody>
      </p:sp>
      <p:pic>
        <p:nvPicPr>
          <p:cNvPr id="64513" name="Picture 1"/>
          <p:cNvPicPr>
            <a:picLocks noChangeAspect="1" noChangeArrowheads="1"/>
          </p:cNvPicPr>
          <p:nvPr/>
        </p:nvPicPr>
        <p:blipFill>
          <a:blip r:embed="rId3" cstate="print"/>
          <a:srcRect/>
          <a:stretch>
            <a:fillRect/>
          </a:stretch>
        </p:blipFill>
        <p:spPr bwMode="auto">
          <a:xfrm>
            <a:off x="785786" y="760724"/>
            <a:ext cx="7286676" cy="4739978"/>
          </a:xfrm>
          <a:prstGeom prst="rect">
            <a:avLst/>
          </a:prstGeom>
          <a:noFill/>
          <a:ln w="9525">
            <a:noFill/>
            <a:miter lim="800000"/>
            <a:headEnd/>
            <a:tailEnd/>
          </a:ln>
          <a:effectLst/>
        </p:spPr>
      </p:pic>
      <p:sp>
        <p:nvSpPr>
          <p:cNvPr id="5" name="Téglalap 4"/>
          <p:cNvSpPr/>
          <p:nvPr/>
        </p:nvSpPr>
        <p:spPr>
          <a:xfrm>
            <a:off x="428596" y="5572140"/>
            <a:ext cx="8643998" cy="954107"/>
          </a:xfrm>
          <a:prstGeom prst="rect">
            <a:avLst/>
          </a:prstGeom>
        </p:spPr>
        <p:txBody>
          <a:bodyPr wrap="square">
            <a:spAutoFit/>
          </a:bodyPr>
          <a:lstStyle/>
          <a:p>
            <a:r>
              <a:rPr lang="hu-HU" sz="2800" b="1" dirty="0" smtClean="0"/>
              <a:t>Feladat:</a:t>
            </a:r>
            <a:r>
              <a:rPr lang="hu-HU" sz="2800" dirty="0" smtClean="0"/>
              <a:t> Milyen meghibásodások esetén nem lesz elérhető a szolgáltatás (</a:t>
            </a:r>
            <a:r>
              <a:rPr lang="hu-HU" sz="2800" dirty="0" err="1" smtClean="0"/>
              <a:t>webáruház</a:t>
            </a:r>
            <a:r>
              <a:rPr lang="hu-HU" sz="2800" dirty="0" smtClean="0"/>
              <a:t>)?</a:t>
            </a:r>
            <a:endParaRPr lang="hu-HU"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 Meghibásodások azonosítása</a:t>
            </a:r>
            <a:endParaRPr lang="hu-HU" dirty="0"/>
          </a:p>
        </p:txBody>
      </p:sp>
      <p:sp>
        <p:nvSpPr>
          <p:cNvPr id="3" name="Tartalom helye 2"/>
          <p:cNvSpPr>
            <a:spLocks noGrp="1"/>
          </p:cNvSpPr>
          <p:nvPr>
            <p:ph idx="1"/>
          </p:nvPr>
        </p:nvSpPr>
        <p:spPr/>
        <p:txBody>
          <a:bodyPr/>
          <a:lstStyle/>
          <a:p>
            <a:r>
              <a:rPr lang="hu-HU" dirty="0" smtClean="0"/>
              <a:t>Milyen meghibásodás esetén nem lesz elérhető a szolgáltatás (</a:t>
            </a:r>
            <a:r>
              <a:rPr lang="hu-HU" dirty="0" err="1" smtClean="0"/>
              <a:t>webáruház</a:t>
            </a:r>
            <a:r>
              <a:rPr lang="hu-HU" dirty="0" smtClean="0"/>
              <a:t>)?</a:t>
            </a:r>
          </a:p>
          <a:p>
            <a:endParaRPr lang="hu-HU" dirty="0" smtClean="0"/>
          </a:p>
          <a:p>
            <a:r>
              <a:rPr lang="hu-HU" dirty="0" smtClean="0"/>
              <a:t>Áramkimaradás, HW hiba, hálózati elem/kábel hiba, szerver szolgáltatások hibája, alkalmazás hiba, frissítés telepítése, túlterhelés, támadás, félrekonfigurálás, verzió inkompatibilitás, vírus…</a:t>
            </a:r>
          </a:p>
          <a:p>
            <a:endParaRPr lang="hu-HU" dirty="0" smtClean="0"/>
          </a:p>
          <a:p>
            <a:r>
              <a:rPr lang="hu-HU" dirty="0" smtClean="0">
                <a:solidFill>
                  <a:schemeClr val="accent4"/>
                </a:solidFill>
              </a:rPr>
              <a:t>Hogyan lehetne ezeket szisztematikusan összegyűjteni?</a:t>
            </a:r>
            <a:endParaRPr lang="hu-HU"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Hibamód és hatás analízis (FMEA)</a:t>
            </a:r>
            <a:endParaRPr lang="hu-HU" dirty="0"/>
          </a:p>
        </p:txBody>
      </p:sp>
      <p:sp>
        <p:nvSpPr>
          <p:cNvPr id="3" name="Tartalom helye 2"/>
          <p:cNvSpPr>
            <a:spLocks noGrp="1"/>
          </p:cNvSpPr>
          <p:nvPr>
            <p:ph idx="1"/>
          </p:nvPr>
        </p:nvSpPr>
        <p:spPr/>
        <p:txBody>
          <a:bodyPr/>
          <a:lstStyle/>
          <a:p>
            <a:r>
              <a:rPr lang="hu-HU" dirty="0" smtClean="0"/>
              <a:t>Meghibásodás és hatásaik felsorolása</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654523430"/>
              </p:ext>
            </p:extLst>
          </p:nvPr>
        </p:nvGraphicFramePr>
        <p:xfrm>
          <a:off x="285720" y="1714488"/>
          <a:ext cx="8501124" cy="4476291"/>
        </p:xfrm>
        <a:graphic>
          <a:graphicData uri="http://schemas.openxmlformats.org/drawingml/2006/table">
            <a:tbl>
              <a:tblPr firstRow="1" bandRow="1">
                <a:tableStyleId>{85BE263C-DBD7-4A20-BB59-AAB30ACAA65A}</a:tableStyleId>
              </a:tblPr>
              <a:tblGrid>
                <a:gridCol w="2125281"/>
                <a:gridCol w="2125281"/>
                <a:gridCol w="2125281"/>
                <a:gridCol w="2125281"/>
              </a:tblGrid>
              <a:tr h="821537">
                <a:tc>
                  <a:txBody>
                    <a:bodyPr/>
                    <a:lstStyle/>
                    <a:p>
                      <a:pPr algn="ctr"/>
                      <a:r>
                        <a:rPr lang="hu-HU" sz="2800" dirty="0" smtClean="0"/>
                        <a:t>Komponens</a:t>
                      </a:r>
                      <a:endParaRPr lang="hu-HU" sz="2800" dirty="0"/>
                    </a:p>
                  </a:txBody>
                  <a:tcPr anchor="ctr"/>
                </a:tc>
                <a:tc>
                  <a:txBody>
                    <a:bodyPr/>
                    <a:lstStyle/>
                    <a:p>
                      <a:pPr algn="ctr"/>
                      <a:r>
                        <a:rPr lang="hu-HU" sz="2800" dirty="0" smtClean="0"/>
                        <a:t>Hibamód</a:t>
                      </a:r>
                      <a:endParaRPr lang="hu-HU" sz="2800" dirty="0"/>
                    </a:p>
                  </a:txBody>
                  <a:tcPr anchor="ctr"/>
                </a:tc>
                <a:tc>
                  <a:txBody>
                    <a:bodyPr/>
                    <a:lstStyle/>
                    <a:p>
                      <a:pPr algn="ctr"/>
                      <a:r>
                        <a:rPr lang="hu-HU" sz="2800" dirty="0" smtClean="0"/>
                        <a:t>Valószínűség</a:t>
                      </a:r>
                      <a:endParaRPr lang="hu-HU" sz="2800" dirty="0"/>
                    </a:p>
                  </a:txBody>
                  <a:tcPr anchor="ctr"/>
                </a:tc>
                <a:tc>
                  <a:txBody>
                    <a:bodyPr/>
                    <a:lstStyle/>
                    <a:p>
                      <a:pPr algn="ctr"/>
                      <a:r>
                        <a:rPr lang="hu-HU" sz="2800" dirty="0" smtClean="0"/>
                        <a:t>Hatás</a:t>
                      </a:r>
                      <a:endParaRPr lang="hu-HU" sz="2800" dirty="0"/>
                    </a:p>
                  </a:txBody>
                  <a:tcPr anchor="ctr"/>
                </a:tc>
              </a:tr>
              <a:tr h="821537">
                <a:tc>
                  <a:txBody>
                    <a:bodyPr/>
                    <a:lstStyle/>
                    <a:p>
                      <a:pPr algn="ctr"/>
                      <a:r>
                        <a:rPr lang="hu-HU" sz="2800" dirty="0" err="1" smtClean="0"/>
                        <a:t>Webszerver</a:t>
                      </a:r>
                      <a:endParaRPr lang="hu-HU" sz="2800" dirty="0"/>
                    </a:p>
                  </a:txBody>
                  <a:tcPr anchor="ctr"/>
                </a:tc>
                <a:tc>
                  <a:txBody>
                    <a:bodyPr/>
                    <a:lstStyle/>
                    <a:p>
                      <a:pPr algn="ctr"/>
                      <a:r>
                        <a:rPr lang="hu-HU" sz="2800" dirty="0" smtClean="0"/>
                        <a:t>HW hiba</a:t>
                      </a:r>
                      <a:endParaRPr lang="hu-HU" sz="2800" dirty="0"/>
                    </a:p>
                  </a:txBody>
                  <a:tcPr anchor="ctr"/>
                </a:tc>
                <a:tc>
                  <a:txBody>
                    <a:bodyPr/>
                    <a:lstStyle/>
                    <a:p>
                      <a:pPr algn="ctr"/>
                      <a:r>
                        <a:rPr lang="hu-HU" sz="2800" dirty="0" smtClean="0"/>
                        <a:t>10%</a:t>
                      </a:r>
                      <a:endParaRPr lang="hu-HU" sz="2800" dirty="0"/>
                    </a:p>
                  </a:txBody>
                  <a:tcPr anchor="ctr"/>
                </a:tc>
                <a:tc>
                  <a:txBody>
                    <a:bodyPr/>
                    <a:lstStyle/>
                    <a:p>
                      <a:pPr algn="ctr"/>
                      <a:r>
                        <a:rPr lang="hu-HU" sz="2400" dirty="0" err="1" smtClean="0"/>
                        <a:t>Szolg</a:t>
                      </a:r>
                      <a:r>
                        <a:rPr lang="hu-HU" sz="2400" dirty="0" smtClean="0"/>
                        <a:t>. kiesés, alkatrész csere</a:t>
                      </a:r>
                      <a:endParaRPr lang="hu-HU" sz="2400" dirty="0"/>
                    </a:p>
                  </a:txBody>
                  <a:tcPr anchor="ctr"/>
                </a:tc>
              </a:tr>
              <a:tr h="821537">
                <a:tc>
                  <a:txBody>
                    <a:bodyPr/>
                    <a:lstStyle/>
                    <a:p>
                      <a:pPr algn="ctr"/>
                      <a:endParaRPr lang="hu-HU" sz="2800" dirty="0"/>
                    </a:p>
                  </a:txBody>
                  <a:tcPr anchor="ctr"/>
                </a:tc>
                <a:tc>
                  <a:txBody>
                    <a:bodyPr/>
                    <a:lstStyle/>
                    <a:p>
                      <a:pPr algn="ctr"/>
                      <a:r>
                        <a:rPr lang="hu-HU" sz="2800" dirty="0" smtClean="0"/>
                        <a:t>SW frissítés</a:t>
                      </a:r>
                      <a:endParaRPr lang="hu-HU" sz="2800" dirty="0"/>
                    </a:p>
                  </a:txBody>
                  <a:tcPr anchor="ctr"/>
                </a:tc>
                <a:tc>
                  <a:txBody>
                    <a:bodyPr/>
                    <a:lstStyle/>
                    <a:p>
                      <a:pPr algn="ctr"/>
                      <a:r>
                        <a:rPr lang="hu-HU" sz="2800" dirty="0" smtClean="0"/>
                        <a:t>80%</a:t>
                      </a:r>
                      <a:endParaRPr lang="hu-HU" sz="2800" dirty="0"/>
                    </a:p>
                  </a:txBody>
                  <a:tcPr anchor="ctr"/>
                </a:tc>
                <a:tc>
                  <a:txBody>
                    <a:bodyPr/>
                    <a:lstStyle/>
                    <a:p>
                      <a:pPr algn="ctr"/>
                      <a:r>
                        <a:rPr lang="hu-HU" sz="2400" dirty="0" smtClean="0"/>
                        <a:t>Időleges kiesés</a:t>
                      </a:r>
                      <a:endParaRPr lang="hu-HU" sz="2400" dirty="0"/>
                    </a:p>
                  </a:txBody>
                  <a:tcPr anchor="ctr"/>
                </a:tc>
              </a:tr>
              <a:tr h="821537">
                <a:tc>
                  <a:txBody>
                    <a:bodyPr/>
                    <a:lstStyle/>
                    <a:p>
                      <a:pPr algn="ctr"/>
                      <a:r>
                        <a:rPr lang="hu-HU" sz="2800" dirty="0" smtClean="0"/>
                        <a:t>SQL</a:t>
                      </a:r>
                      <a:r>
                        <a:rPr lang="hu-HU" sz="2800" baseline="0" dirty="0" smtClean="0"/>
                        <a:t> szerver</a:t>
                      </a:r>
                      <a:endParaRPr lang="hu-HU" sz="2800" dirty="0"/>
                    </a:p>
                  </a:txBody>
                  <a:tcPr anchor="ctr"/>
                </a:tc>
                <a:tc>
                  <a:txBody>
                    <a:bodyPr/>
                    <a:lstStyle/>
                    <a:p>
                      <a:pPr algn="ctr"/>
                      <a:r>
                        <a:rPr lang="hu-HU" sz="2800" dirty="0" smtClean="0"/>
                        <a:t>Lemez megtelik</a:t>
                      </a:r>
                      <a:endParaRPr lang="hu-HU" sz="2800" dirty="0"/>
                    </a:p>
                  </a:txBody>
                  <a:tcPr anchor="ctr"/>
                </a:tc>
                <a:tc>
                  <a:txBody>
                    <a:bodyPr/>
                    <a:lstStyle/>
                    <a:p>
                      <a:pPr algn="ctr"/>
                      <a:r>
                        <a:rPr lang="hu-HU" sz="2800" dirty="0" smtClean="0"/>
                        <a:t>20%</a:t>
                      </a:r>
                      <a:endParaRPr lang="hu-HU" sz="2800" dirty="0"/>
                    </a:p>
                  </a:txBody>
                  <a:tcPr anchor="ctr"/>
                </a:tc>
                <a:tc>
                  <a:txBody>
                    <a:bodyPr/>
                    <a:lstStyle/>
                    <a:p>
                      <a:pPr algn="ctr"/>
                      <a:r>
                        <a:rPr lang="hu-HU" sz="2400" dirty="0" smtClean="0"/>
                        <a:t>Csak statikus tartalom érhető el</a:t>
                      </a:r>
                      <a:endParaRPr lang="hu-HU" sz="2400" dirty="0"/>
                    </a:p>
                  </a:txBody>
                  <a:tcPr anchor="ctr"/>
                </a:tc>
              </a:tr>
              <a:tr h="821537">
                <a:tc>
                  <a:txBody>
                    <a:bodyPr/>
                    <a:lstStyle/>
                    <a:p>
                      <a:pPr algn="ctr"/>
                      <a:r>
                        <a:rPr lang="hu-HU" sz="2800" dirty="0" smtClean="0"/>
                        <a:t>…</a:t>
                      </a:r>
                      <a:endParaRPr lang="hu-HU" sz="2800" dirty="0"/>
                    </a:p>
                  </a:txBody>
                  <a:tcPr anchor="ctr"/>
                </a:tc>
                <a:tc>
                  <a:txBody>
                    <a:bodyPr/>
                    <a:lstStyle/>
                    <a:p>
                      <a:pPr algn="ctr"/>
                      <a:endParaRPr lang="hu-HU" sz="2800" dirty="0"/>
                    </a:p>
                  </a:txBody>
                  <a:tcPr anchor="ctr"/>
                </a:tc>
                <a:tc>
                  <a:txBody>
                    <a:bodyPr/>
                    <a:lstStyle/>
                    <a:p>
                      <a:pPr algn="ctr"/>
                      <a:endParaRPr lang="hu-HU" sz="2800" dirty="0"/>
                    </a:p>
                  </a:txBody>
                  <a:tcPr anchor="ctr"/>
                </a:tc>
                <a:tc>
                  <a:txBody>
                    <a:bodyPr/>
                    <a:lstStyle/>
                    <a:p>
                      <a:pPr algn="ctr"/>
                      <a:endParaRPr lang="hu-HU" sz="2400"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Hibafa (Fault </a:t>
            </a:r>
            <a:r>
              <a:rPr lang="hu-HU" noProof="0" dirty="0" err="1" smtClean="0"/>
              <a:t>tree</a:t>
            </a:r>
            <a:r>
              <a:rPr lang="hu-HU" noProof="0" dirty="0" smtClean="0"/>
              <a:t>)</a:t>
            </a:r>
            <a:endParaRPr lang="hu-HU" noProof="0" dirty="0"/>
          </a:p>
        </p:txBody>
      </p:sp>
      <p:sp>
        <p:nvSpPr>
          <p:cNvPr id="3" name="Tartalom helye 2"/>
          <p:cNvSpPr>
            <a:spLocks noGrp="1"/>
          </p:cNvSpPr>
          <p:nvPr>
            <p:ph idx="1"/>
          </p:nvPr>
        </p:nvSpPr>
        <p:spPr/>
        <p:txBody>
          <a:bodyPr>
            <a:normAutofit/>
          </a:bodyPr>
          <a:lstStyle/>
          <a:p>
            <a:r>
              <a:rPr lang="hu-HU" noProof="0" dirty="0" smtClean="0"/>
              <a:t>Hogyan állhat elő a gyökérben lévő hibajelenség?</a:t>
            </a:r>
          </a:p>
          <a:p>
            <a:endParaRPr lang="hu-HU" dirty="0" smtClean="0"/>
          </a:p>
          <a:p>
            <a:endParaRPr lang="hu-HU" dirty="0" smtClean="0"/>
          </a:p>
          <a:p>
            <a:endParaRPr lang="hu-HU" dirty="0" smtClean="0"/>
          </a:p>
          <a:p>
            <a:r>
              <a:rPr lang="hu-HU" dirty="0" smtClean="0"/>
              <a:t>Elemek (részlet)</a:t>
            </a:r>
            <a:endParaRPr lang="hu-HU" noProof="0" dirty="0" smtClean="0"/>
          </a:p>
          <a:p>
            <a:pPr lvl="1"/>
            <a:r>
              <a:rPr lang="hu-HU" noProof="0" dirty="0" smtClean="0"/>
              <a:t>AND kapu</a:t>
            </a:r>
          </a:p>
          <a:p>
            <a:pPr lvl="1"/>
            <a:r>
              <a:rPr lang="hu-HU" noProof="0" dirty="0" smtClean="0"/>
              <a:t>OR kapu</a:t>
            </a:r>
          </a:p>
          <a:p>
            <a:pPr lvl="1"/>
            <a:r>
              <a:rPr lang="hu-HU" noProof="0" dirty="0" smtClean="0"/>
              <a:t>Téglalap: köztes esemény</a:t>
            </a:r>
          </a:p>
          <a:p>
            <a:pPr lvl="1"/>
            <a:r>
              <a:rPr lang="hu-HU" noProof="0" dirty="0" smtClean="0"/>
              <a:t>Kör: </a:t>
            </a:r>
            <a:r>
              <a:rPr lang="hu-HU" dirty="0" smtClean="0"/>
              <a:t>alapszintű</a:t>
            </a:r>
            <a:r>
              <a:rPr lang="hu-HU" noProof="0" dirty="0" smtClean="0"/>
              <a:t> meghibásodások</a:t>
            </a:r>
          </a:p>
          <a:p>
            <a:pPr lvl="1"/>
            <a:r>
              <a:rPr lang="hu-HU" dirty="0" smtClean="0"/>
              <a:t>„Gyémánt”: nem kibontott esemény</a:t>
            </a:r>
            <a:endParaRPr lang="hu-HU" noProof="0" dirty="0" smtClean="0"/>
          </a:p>
          <a:p>
            <a:pPr lvl="1"/>
            <a:endParaRPr lang="hu-HU" noProof="0" dirty="0" smtClean="0"/>
          </a:p>
          <a:p>
            <a:pPr lvl="1"/>
            <a:endParaRPr lang="hu-HU" noProof="0" dirty="0" smtClean="0"/>
          </a:p>
          <a:p>
            <a:pPr lvl="1"/>
            <a:endParaRPr lang="hu-HU" noProof="0" dirty="0" smtClean="0"/>
          </a:p>
          <a:p>
            <a:pPr lvl="1"/>
            <a:endParaRPr lang="hu-HU" noProof="0" dirty="0" smtClean="0"/>
          </a:p>
        </p:txBody>
      </p:sp>
      <p:pic>
        <p:nvPicPr>
          <p:cNvPr id="5" name="Picture 4"/>
          <p:cNvPicPr>
            <a:picLocks noChangeAspect="1" noChangeArrowheads="1"/>
          </p:cNvPicPr>
          <p:nvPr/>
        </p:nvPicPr>
        <p:blipFill>
          <a:blip r:embed="rId3" cstate="print"/>
          <a:srcRect/>
          <a:stretch>
            <a:fillRect/>
          </a:stretch>
        </p:blipFill>
        <p:spPr bwMode="auto">
          <a:xfrm>
            <a:off x="4415802" y="1571612"/>
            <a:ext cx="4291410" cy="292895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fontScale="92500"/>
          </a:bodyPr>
          <a:lstStyle/>
          <a:p>
            <a:r>
              <a:rPr lang="hu-HU" dirty="0" smtClean="0"/>
              <a:t>Feladatok:</a:t>
            </a:r>
          </a:p>
          <a:p>
            <a:pPr lvl="1"/>
            <a:r>
              <a:rPr lang="hu-HU" dirty="0" smtClean="0"/>
              <a:t>Hibamódok, meghibásodások azonosítása</a:t>
            </a:r>
          </a:p>
          <a:p>
            <a:pPr lvl="1"/>
            <a:r>
              <a:rPr lang="hu-HU" b="1" dirty="0" smtClean="0"/>
              <a:t>Analízis: kvalitatív és kvantitatív</a:t>
            </a:r>
          </a:p>
          <a:p>
            <a:pPr lvl="1"/>
            <a:r>
              <a:rPr lang="hu-HU" dirty="0" smtClean="0"/>
              <a:t>…</a:t>
            </a:r>
          </a:p>
          <a:p>
            <a:endParaRPr lang="hu-HU" dirty="0" smtClean="0"/>
          </a:p>
          <a:p>
            <a:r>
              <a:rPr lang="hu-HU" dirty="0" smtClean="0"/>
              <a:t>Módszerek</a:t>
            </a:r>
          </a:p>
          <a:p>
            <a:pPr lvl="1"/>
            <a:r>
              <a:rPr lang="hu-HU" dirty="0" smtClean="0"/>
              <a:t>Ellenőrző listák</a:t>
            </a:r>
          </a:p>
          <a:p>
            <a:pPr lvl="1"/>
            <a:r>
              <a:rPr lang="hu-HU" dirty="0" smtClean="0"/>
              <a:t>Táblázatok (pl. FMEA: </a:t>
            </a:r>
            <a:r>
              <a:rPr lang="hu-HU" dirty="0" err="1" smtClean="0"/>
              <a:t>Failure</a:t>
            </a:r>
            <a:r>
              <a:rPr lang="hu-HU" dirty="0" smtClean="0"/>
              <a:t> </a:t>
            </a:r>
            <a:r>
              <a:rPr lang="hu-HU" dirty="0" err="1" smtClean="0"/>
              <a:t>Mode</a:t>
            </a:r>
            <a:r>
              <a:rPr lang="hu-HU" dirty="0" smtClean="0"/>
              <a:t> and </a:t>
            </a:r>
            <a:r>
              <a:rPr lang="hu-HU" dirty="0" err="1" smtClean="0"/>
              <a:t>Effect</a:t>
            </a:r>
            <a:r>
              <a:rPr lang="hu-HU" dirty="0" smtClean="0"/>
              <a:t> </a:t>
            </a:r>
            <a:r>
              <a:rPr lang="hu-HU" dirty="0" err="1" smtClean="0"/>
              <a:t>Analysis</a:t>
            </a:r>
            <a:r>
              <a:rPr lang="hu-HU" dirty="0" smtClean="0"/>
              <a:t>)</a:t>
            </a:r>
          </a:p>
          <a:p>
            <a:pPr lvl="1"/>
            <a:r>
              <a:rPr lang="hu-HU" i="1" dirty="0" smtClean="0"/>
              <a:t>Hibafák</a:t>
            </a:r>
          </a:p>
          <a:p>
            <a:pPr lvl="1"/>
            <a:r>
              <a:rPr lang="hu-HU" i="1" dirty="0" smtClean="0"/>
              <a:t>Állapot alapú módszerek (pl. Petri hálók)</a:t>
            </a:r>
          </a:p>
          <a:p>
            <a:pPr lvl="1"/>
            <a:r>
              <a:rPr lang="hu-HU" dirty="0" smtClean="0"/>
              <a:t>…</a:t>
            </a:r>
          </a:p>
          <a:p>
            <a:pPr lvl="1"/>
            <a:endParaRPr lang="hu-H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Tree>
    <p:extLst>
      <p:ext uri="{BB962C8B-B14F-4D97-AF65-F5344CB8AC3E}">
        <p14:creationId xmlns:p14="http://schemas.microsoft.com/office/powerpoint/2010/main" val="2895945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6" name="Lekerekített téglalap feliratnak 5"/>
          <p:cNvSpPr/>
          <p:nvPr/>
        </p:nvSpPr>
        <p:spPr>
          <a:xfrm>
            <a:off x="3071802" y="857232"/>
            <a:ext cx="2786082" cy="1143008"/>
          </a:xfrm>
          <a:prstGeom prst="wedgeRoundRectCallout">
            <a:avLst>
              <a:gd name="adj1" fmla="val -69595"/>
              <a:gd name="adj2" fmla="val 3825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Másodlagos DNS szerver alkalmazása</a:t>
            </a:r>
          </a:p>
        </p:txBody>
      </p:sp>
      <p:sp>
        <p:nvSpPr>
          <p:cNvPr id="7" name="Téglalap 6"/>
          <p:cNvSpPr/>
          <p:nvPr/>
        </p:nvSpPr>
        <p:spPr>
          <a:xfrm>
            <a:off x="3643306" y="2786058"/>
            <a:ext cx="1143008" cy="2571768"/>
          </a:xfrm>
          <a:prstGeom prst="rect">
            <a:avLst/>
          </a:prstGeom>
          <a:noFill/>
          <a:ln w="38100">
            <a:solidFill>
              <a:schemeClr val="accent2"/>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8" name="Lekerekített téglalap feliratnak 7"/>
          <p:cNvSpPr/>
          <p:nvPr/>
        </p:nvSpPr>
        <p:spPr>
          <a:xfrm>
            <a:off x="928662" y="5500702"/>
            <a:ext cx="2214578" cy="928694"/>
          </a:xfrm>
          <a:prstGeom prst="wedgeRoundRectCallout">
            <a:avLst>
              <a:gd name="adj1" fmla="val 69155"/>
              <a:gd name="adj2" fmla="val -9675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Terheléselosztó fürt</a:t>
            </a:r>
          </a:p>
        </p:txBody>
      </p:sp>
      <p:sp>
        <p:nvSpPr>
          <p:cNvPr id="9" name="Lekerekített téglalap feliratnak 8"/>
          <p:cNvSpPr/>
          <p:nvPr/>
        </p:nvSpPr>
        <p:spPr>
          <a:xfrm>
            <a:off x="3857620" y="5500702"/>
            <a:ext cx="2143140" cy="928694"/>
          </a:xfrm>
          <a:prstGeom prst="wedgeRoundRectCallout">
            <a:avLst>
              <a:gd name="adj1" fmla="val 39255"/>
              <a:gd name="adj2" fmla="val -13526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Hálózati utak duplikálása</a:t>
            </a:r>
          </a:p>
        </p:txBody>
      </p:sp>
      <p:sp>
        <p:nvSpPr>
          <p:cNvPr id="10" name="Lekerekített téglalap feliratnak 9"/>
          <p:cNvSpPr/>
          <p:nvPr/>
        </p:nvSpPr>
        <p:spPr>
          <a:xfrm>
            <a:off x="6858016" y="5857892"/>
            <a:ext cx="2143140" cy="928694"/>
          </a:xfrm>
          <a:prstGeom prst="wedgeRoundRectCallout">
            <a:avLst>
              <a:gd name="adj1" fmla="val 5639"/>
              <a:gd name="adj2" fmla="val -1188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Melegtartalék</a:t>
            </a:r>
            <a:r>
              <a:rPr lang="hu-HU" sz="2400" dirty="0" smtClean="0">
                <a:solidFill>
                  <a:schemeClr val="bg1"/>
                </a:solidFill>
              </a:rPr>
              <a:t> SQL szerver</a:t>
            </a:r>
          </a:p>
        </p:txBody>
      </p:sp>
      <p:sp>
        <p:nvSpPr>
          <p:cNvPr id="11" name="Lekerekített téglalap feliratnak 10"/>
          <p:cNvSpPr/>
          <p:nvPr/>
        </p:nvSpPr>
        <p:spPr>
          <a:xfrm>
            <a:off x="142844" y="2928934"/>
            <a:ext cx="1643106" cy="928694"/>
          </a:xfrm>
          <a:prstGeom prst="wedgeRoundRectCallout">
            <a:avLst>
              <a:gd name="adj1" fmla="val 128745"/>
              <a:gd name="adj2" fmla="val 691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2. ISP használata</a:t>
            </a:r>
          </a:p>
        </p:txBody>
      </p:sp>
      <p:sp>
        <p:nvSpPr>
          <p:cNvPr id="12" name="Lekerekített téglalap feliratnak 11"/>
          <p:cNvSpPr/>
          <p:nvPr/>
        </p:nvSpPr>
        <p:spPr>
          <a:xfrm>
            <a:off x="3929058" y="2714620"/>
            <a:ext cx="4071966" cy="1428760"/>
          </a:xfrm>
          <a:prstGeom prst="wedgeRoundRectCallout">
            <a:avLst>
              <a:gd name="adj1" fmla="val -47715"/>
              <a:gd name="adj2" fmla="val 32925"/>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Melyik megoldás(oka)t éri meg használni?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u-HU" noProof="0" smtClean="0"/>
              <a:t>Tartalomjegyzék</a:t>
            </a:r>
          </a:p>
        </p:txBody>
      </p:sp>
      <p:sp>
        <p:nvSpPr>
          <p:cNvPr id="8195" name="Content Placeholder 2"/>
          <p:cNvSpPr>
            <a:spLocks noGrp="1"/>
          </p:cNvSpPr>
          <p:nvPr>
            <p:ph idx="1"/>
          </p:nvPr>
        </p:nvSpPr>
        <p:spPr/>
        <p:txBody>
          <a:bodyPr/>
          <a:lstStyle/>
          <a:p>
            <a:endParaRPr lang="hu-HU" noProof="0" dirty="0" smtClean="0"/>
          </a:p>
          <a:p>
            <a:r>
              <a:rPr lang="hu-HU" noProof="0" dirty="0" smtClean="0">
                <a:solidFill>
                  <a:srgbClr val="0033CC"/>
                </a:solidFill>
              </a:rPr>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Analízis: hibafa</a:t>
            </a:r>
            <a:endParaRPr lang="hu-HU" noProof="0" dirty="0"/>
          </a:p>
        </p:txBody>
      </p:sp>
      <p:sp>
        <p:nvSpPr>
          <p:cNvPr id="3" name="Tartalom helye 2"/>
          <p:cNvSpPr>
            <a:spLocks noGrp="1"/>
          </p:cNvSpPr>
          <p:nvPr>
            <p:ph idx="1"/>
          </p:nvPr>
        </p:nvSpPr>
        <p:spPr/>
        <p:txBody>
          <a:bodyPr/>
          <a:lstStyle/>
          <a:p>
            <a:r>
              <a:rPr lang="hu-HU" dirty="0" smtClean="0">
                <a:hlinkClick r:id="rId3"/>
              </a:rPr>
              <a:t>SHARPE</a:t>
            </a:r>
            <a:r>
              <a:rPr lang="hu-HU" dirty="0" smtClean="0"/>
              <a:t> eszköz</a:t>
            </a:r>
          </a:p>
          <a:p>
            <a:r>
              <a:rPr lang="hu-HU" dirty="0" smtClean="0"/>
              <a:t>Hibafa rajzolása</a:t>
            </a:r>
            <a:endParaRPr lang="hu-HU" dirty="0"/>
          </a:p>
        </p:txBody>
      </p:sp>
      <p:pic>
        <p:nvPicPr>
          <p:cNvPr id="10242" name="Picture 2"/>
          <p:cNvPicPr>
            <a:picLocks noChangeAspect="1" noChangeArrowheads="1"/>
          </p:cNvPicPr>
          <p:nvPr/>
        </p:nvPicPr>
        <p:blipFill>
          <a:blip r:embed="rId4" cstate="print"/>
          <a:srcRect b="7254"/>
          <a:stretch>
            <a:fillRect/>
          </a:stretch>
        </p:blipFill>
        <p:spPr bwMode="auto">
          <a:xfrm>
            <a:off x="457200" y="2876559"/>
            <a:ext cx="8229600" cy="34099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Hibafa – analízis</a:t>
            </a:r>
            <a:endParaRPr lang="hu-HU" dirty="0"/>
          </a:p>
        </p:txBody>
      </p:sp>
      <p:sp>
        <p:nvSpPr>
          <p:cNvPr id="3" name="Tartalom helye 2"/>
          <p:cNvSpPr>
            <a:spLocks noGrp="1"/>
          </p:cNvSpPr>
          <p:nvPr>
            <p:ph idx="1"/>
          </p:nvPr>
        </p:nvSpPr>
        <p:spPr/>
        <p:txBody>
          <a:bodyPr/>
          <a:lstStyle/>
          <a:p>
            <a:r>
              <a:rPr lang="hu-HU" dirty="0" smtClean="0"/>
              <a:t>Kvalitatív:</a:t>
            </a:r>
          </a:p>
          <a:p>
            <a:pPr lvl="1"/>
            <a:r>
              <a:rPr lang="hu-HU" dirty="0" smtClean="0"/>
              <a:t>egyszeres hibapont (SPOF) azonosítása</a:t>
            </a:r>
          </a:p>
          <a:p>
            <a:pPr lvl="1"/>
            <a:r>
              <a:rPr lang="hu-HU" dirty="0" smtClean="0"/>
              <a:t>kritikus esemény: több úton is hibajelenséget okoz</a:t>
            </a:r>
          </a:p>
          <a:p>
            <a:endParaRPr lang="hu-HU" dirty="0" smtClean="0"/>
          </a:p>
          <a:p>
            <a:r>
              <a:rPr lang="hu-HU" dirty="0" smtClean="0"/>
              <a:t>Kvantitatív:</a:t>
            </a:r>
          </a:p>
          <a:p>
            <a:pPr lvl="1"/>
            <a:r>
              <a:rPr lang="hu-HU" dirty="0" smtClean="0"/>
              <a:t>alapszintű eseményekhez valószínűség rendelése</a:t>
            </a:r>
          </a:p>
          <a:p>
            <a:pPr lvl="1"/>
            <a:r>
              <a:rPr lang="hu-HU" dirty="0" smtClean="0"/>
              <a:t>gyökérelem jellemzőjének (pl. megbízhatóság) számolása</a:t>
            </a:r>
          </a:p>
          <a:p>
            <a:pPr lvl="1"/>
            <a:r>
              <a:rPr lang="hu-HU" dirty="0" smtClean="0"/>
              <a:t>Probléma: honnan lesznek jó bemenő adataink?</a:t>
            </a:r>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a:t>
            </a:r>
            <a:endParaRPr lang="hu-HU" dirty="0"/>
          </a:p>
        </p:txBody>
      </p:sp>
      <p:sp>
        <p:nvSpPr>
          <p:cNvPr id="3" name="Tartalom helye 2"/>
          <p:cNvSpPr>
            <a:spLocks noGrp="1"/>
          </p:cNvSpPr>
          <p:nvPr>
            <p:ph idx="1"/>
          </p:nvPr>
        </p:nvSpPr>
        <p:spPr/>
        <p:txBody>
          <a:bodyPr>
            <a:normAutofit lnSpcReduction="10000"/>
          </a:bodyPr>
          <a:lstStyle/>
          <a:p>
            <a:r>
              <a:rPr lang="hu-HU" dirty="0" smtClean="0"/>
              <a:t>Analízis alapja: meghibásodási valószínűségek</a:t>
            </a:r>
          </a:p>
          <a:p>
            <a:r>
              <a:rPr lang="hu-HU" dirty="0" smtClean="0"/>
              <a:t>Honnan lesznek jó adatok:</a:t>
            </a:r>
          </a:p>
          <a:p>
            <a:pPr lvl="1"/>
            <a:r>
              <a:rPr lang="hu-HU" dirty="0" smtClean="0"/>
              <a:t>Becslés</a:t>
            </a:r>
          </a:p>
          <a:p>
            <a:pPr lvl="1"/>
            <a:r>
              <a:rPr lang="hu-HU" dirty="0" smtClean="0"/>
              <a:t>Saját monitorozó rendszer</a:t>
            </a:r>
          </a:p>
          <a:p>
            <a:pPr lvl="1"/>
            <a:r>
              <a:rPr lang="hu-HU" dirty="0" smtClean="0"/>
              <a:t>Külső tanulmányok, számok (hihetőség, pontosság?)</a:t>
            </a:r>
          </a:p>
          <a:p>
            <a:r>
              <a:rPr lang="hu-HU" dirty="0" smtClean="0"/>
              <a:t>Példák:</a:t>
            </a:r>
          </a:p>
          <a:p>
            <a:pPr lvl="1"/>
            <a:r>
              <a:rPr lang="hu-HU" dirty="0" smtClean="0">
                <a:hlinkClick r:id="rId3"/>
              </a:rPr>
              <a:t>Meghibásodási adatok</a:t>
            </a:r>
            <a:endParaRPr lang="hu-HU" dirty="0" smtClean="0"/>
          </a:p>
          <a:p>
            <a:pPr lvl="1"/>
            <a:r>
              <a:rPr lang="hu-HU" dirty="0" smtClean="0"/>
              <a:t>Cisco </a:t>
            </a:r>
            <a:r>
              <a:rPr lang="hu-HU" dirty="0" err="1" smtClean="0"/>
              <a:t>switch</a:t>
            </a:r>
            <a:r>
              <a:rPr lang="hu-HU" dirty="0" smtClean="0"/>
              <a:t> MTBF ~ 200000 óra (=22,8 év)</a:t>
            </a:r>
          </a:p>
          <a:p>
            <a:pPr lvl="1"/>
            <a:r>
              <a:rPr lang="hu-HU" dirty="0" smtClean="0"/>
              <a:t>IBM S/390 </a:t>
            </a:r>
            <a:r>
              <a:rPr lang="hu-HU" dirty="0" err="1" smtClean="0"/>
              <a:t>mainframe</a:t>
            </a:r>
            <a:r>
              <a:rPr lang="hu-HU" dirty="0" smtClean="0"/>
              <a:t> MTTF 45 év</a:t>
            </a:r>
          </a:p>
          <a:p>
            <a:pPr lvl="1"/>
            <a:r>
              <a:rPr lang="hu-HU" dirty="0" smtClean="0"/>
              <a:t>Windows XP MTTF 608 óra</a:t>
            </a:r>
          </a:p>
          <a:p>
            <a:pPr lvl="1"/>
            <a:r>
              <a:rPr lang="hu-HU" dirty="0" err="1" smtClean="0"/>
              <a:t>webszerver</a:t>
            </a:r>
            <a:r>
              <a:rPr lang="hu-HU" dirty="0" smtClean="0"/>
              <a:t> MTTF ~ 16 nap…</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 – példa </a:t>
            </a:r>
            <a:endParaRPr lang="hu-HU" dirty="0"/>
          </a:p>
        </p:txBody>
      </p:sp>
      <p:pic>
        <p:nvPicPr>
          <p:cNvPr id="82946" name="Picture 2"/>
          <p:cNvPicPr>
            <a:picLocks noChangeAspect="1" noChangeArrowheads="1"/>
          </p:cNvPicPr>
          <p:nvPr/>
        </p:nvPicPr>
        <p:blipFill>
          <a:blip r:embed="rId3" cstate="print"/>
          <a:srcRect/>
          <a:stretch>
            <a:fillRect/>
          </a:stretch>
        </p:blipFill>
        <p:spPr bwMode="auto">
          <a:xfrm>
            <a:off x="1000100" y="1000108"/>
            <a:ext cx="6312159" cy="4829182"/>
          </a:xfrm>
          <a:prstGeom prst="rect">
            <a:avLst/>
          </a:prstGeom>
          <a:ln>
            <a:noFill/>
          </a:ln>
          <a:effectLst>
            <a:outerShdw blurRad="292100" dist="139700" dir="2700000" algn="tl" rotWithShape="0">
              <a:srgbClr val="333333">
                <a:alpha val="65000"/>
              </a:srgbClr>
            </a:outerShdw>
          </a:effectLst>
        </p:spPr>
      </p:pic>
      <p:sp>
        <p:nvSpPr>
          <p:cNvPr id="5" name="Szövegdoboz 4"/>
          <p:cNvSpPr txBox="1"/>
          <p:nvPr/>
        </p:nvSpPr>
        <p:spPr>
          <a:xfrm>
            <a:off x="1071538" y="6143644"/>
            <a:ext cx="6500858" cy="276999"/>
          </a:xfrm>
          <a:prstGeom prst="rect">
            <a:avLst/>
          </a:prstGeom>
          <a:noFill/>
        </p:spPr>
        <p:txBody>
          <a:bodyPr wrap="square" rtlCol="0">
            <a:spAutoFit/>
          </a:bodyPr>
          <a:lstStyle/>
          <a:p>
            <a:r>
              <a:rPr lang="hu-HU" sz="1200" dirty="0" smtClean="0"/>
              <a:t>Forrás:  </a:t>
            </a:r>
            <a:r>
              <a:rPr lang="hu-HU" sz="1200" dirty="0" err="1" smtClean="0"/>
              <a:t>Jeff</a:t>
            </a:r>
            <a:r>
              <a:rPr lang="hu-HU" sz="1200" dirty="0" smtClean="0"/>
              <a:t> </a:t>
            </a:r>
            <a:r>
              <a:rPr lang="hu-HU" sz="1200" dirty="0" err="1" smtClean="0"/>
              <a:t>Dean</a:t>
            </a:r>
            <a:r>
              <a:rPr lang="hu-HU" sz="1200" dirty="0" smtClean="0"/>
              <a:t>, „</a:t>
            </a:r>
            <a:r>
              <a:rPr lang="en-US" sz="1200" dirty="0" smtClean="0"/>
              <a:t>Designs, Lessons and Advice from Building Large </a:t>
            </a:r>
            <a:r>
              <a:rPr lang="hu-HU" sz="1200" dirty="0" smtClean="0"/>
              <a:t> </a:t>
            </a:r>
            <a:r>
              <a:rPr lang="hu-HU" sz="1200" dirty="0" err="1" smtClean="0"/>
              <a:t>Distributed</a:t>
            </a:r>
            <a:r>
              <a:rPr lang="hu-HU" sz="1200" dirty="0" smtClean="0"/>
              <a:t> Systems”, </a:t>
            </a:r>
            <a:r>
              <a:rPr lang="hu-HU" sz="1200" dirty="0" err="1" smtClean="0"/>
              <a:t>Google</a:t>
            </a:r>
            <a:endParaRPr lang="hu-HU"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Időzített Petri hálók</a:t>
            </a:r>
            <a:endParaRPr lang="hu-HU" noProof="0" dirty="0"/>
          </a:p>
        </p:txBody>
      </p:sp>
      <p:sp>
        <p:nvSpPr>
          <p:cNvPr id="3" name="Tartalom helye 2"/>
          <p:cNvSpPr>
            <a:spLocks noGrp="1"/>
          </p:cNvSpPr>
          <p:nvPr>
            <p:ph idx="1"/>
          </p:nvPr>
        </p:nvSpPr>
        <p:spPr/>
        <p:txBody>
          <a:bodyPr/>
          <a:lstStyle/>
          <a:p>
            <a:endParaRPr lang="hu-HU" noProof="0" smtClean="0"/>
          </a:p>
          <a:p>
            <a:endParaRPr lang="hu-HU" noProof="0" smtClean="0"/>
          </a:p>
          <a:p>
            <a:endParaRPr lang="hu-HU" noProof="0" smtClean="0"/>
          </a:p>
          <a:p>
            <a:endParaRPr lang="hu-HU" noProof="0" smtClean="0"/>
          </a:p>
          <a:p>
            <a:endParaRPr lang="hu-HU" noProof="0" smtClean="0"/>
          </a:p>
          <a:p>
            <a:endParaRPr lang="hu-HU" noProof="0"/>
          </a:p>
        </p:txBody>
      </p:sp>
      <p:pic>
        <p:nvPicPr>
          <p:cNvPr id="7170" name="Picture 2"/>
          <p:cNvPicPr>
            <a:picLocks noChangeAspect="1" noChangeArrowheads="1"/>
          </p:cNvPicPr>
          <p:nvPr/>
        </p:nvPicPr>
        <p:blipFill>
          <a:blip r:embed="rId3" cstate="print"/>
          <a:srcRect/>
          <a:stretch>
            <a:fillRect/>
          </a:stretch>
        </p:blipFill>
        <p:spPr bwMode="auto">
          <a:xfrm>
            <a:off x="285720" y="4699630"/>
            <a:ext cx="4786346" cy="1086824"/>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5616794" y="3995763"/>
            <a:ext cx="3312924" cy="2362195"/>
          </a:xfrm>
          <a:prstGeom prst="rect">
            <a:avLst/>
          </a:prstGeom>
          <a:noFill/>
          <a:ln w="9525">
            <a:noFill/>
            <a:miter lim="800000"/>
            <a:headEnd/>
            <a:tailEnd/>
          </a:ln>
          <a:effectLst/>
        </p:spPr>
      </p:pic>
      <p:sp>
        <p:nvSpPr>
          <p:cNvPr id="6" name="Tartalom helye 2"/>
          <p:cNvSpPr txBox="1">
            <a:spLocks/>
          </p:cNvSpPr>
          <p:nvPr/>
        </p:nvSpPr>
        <p:spPr>
          <a:xfrm>
            <a:off x="142844" y="785794"/>
            <a:ext cx="8858312" cy="552932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762536"/>
              </a:buClr>
              <a:buSzTx/>
              <a:buFont typeface="Wingdings" pitchFamily="2" charset="2"/>
              <a:buChar char="§"/>
              <a:tabLst/>
              <a:defRP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Elemek: </a:t>
            </a:r>
          </a:p>
          <a:p>
            <a:pPr marL="800100" lvl="1" indent="-342900">
              <a:spcBef>
                <a:spcPct val="20000"/>
              </a:spcBef>
              <a:buClr>
                <a:srgbClr val="762536"/>
              </a:buClr>
              <a:buFont typeface="Wingdings" pitchFamily="2" charset="2"/>
              <a:buChar cha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Helyek (kör), </a:t>
            </a:r>
            <a:r>
              <a:rPr kumimoji="0" lang="hu-HU" sz="2800" b="0" i="0" u="none" strike="noStrike" kern="1200" cap="none" spc="0" normalizeH="0" baseline="0" noProof="0" dirty="0" err="1" smtClean="0">
                <a:ln>
                  <a:noFill/>
                </a:ln>
                <a:solidFill>
                  <a:schemeClr val="tx1"/>
                </a:solidFill>
                <a:effectLst/>
                <a:uLnTx/>
                <a:uFillTx/>
                <a:latin typeface="+mn-lt"/>
                <a:ea typeface="+mn-ea"/>
                <a:cs typeface="+mn-cs"/>
              </a:rPr>
              <a:t>tokenek</a:t>
            </a:r>
            <a:r>
              <a:rPr kumimoji="0" lang="hu-HU" sz="2800" b="0" i="0" u="none" strike="noStrike" kern="1200" cap="none" spc="0" normalizeH="0" baseline="0" noProof="0" dirty="0" smtClean="0">
                <a:ln>
                  <a:noFill/>
                </a:ln>
                <a:solidFill>
                  <a:schemeClr val="tx1"/>
                </a:solidFill>
                <a:effectLst/>
                <a:uLnTx/>
                <a:uFillTx/>
                <a:latin typeface="+mn-lt"/>
                <a:ea typeface="+mn-ea"/>
                <a:cs typeface="+mn-cs"/>
              </a:rPr>
              <a:t> </a:t>
            </a:r>
            <a:r>
              <a:rPr lang="hu-HU" i="1" dirty="0" smtClean="0"/>
              <a:t>(Figyelem ez csak most, csak itt jelent állapotot!)</a:t>
            </a:r>
            <a:endParaRPr kumimoji="0" lang="hu-HU"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762536"/>
              </a:buClr>
              <a:buFont typeface="Wingdings" pitchFamily="2" charset="2"/>
              <a:buChar char="§"/>
            </a:pPr>
            <a:r>
              <a:rPr lang="hu-HU" sz="2800" noProof="0" dirty="0" smtClean="0"/>
              <a:t>Átmenetek (téglalap)</a:t>
            </a:r>
          </a:p>
          <a:p>
            <a:pPr marL="342900" indent="-342900">
              <a:spcBef>
                <a:spcPct val="20000"/>
              </a:spcBef>
              <a:buClr>
                <a:srgbClr val="762536"/>
              </a:buClr>
              <a:buFont typeface="Wingdings" pitchFamily="2" charset="2"/>
              <a:buChar char="§"/>
            </a:pPr>
            <a:r>
              <a:rPr kumimoji="0" lang="hu-HU" sz="2800" b="0" i="0" u="none" strike="noStrike" kern="1200" cap="none" spc="0" normalizeH="0" baseline="0" dirty="0" smtClean="0">
                <a:ln>
                  <a:noFill/>
                </a:ln>
                <a:solidFill>
                  <a:schemeClr val="tx1"/>
                </a:solidFill>
                <a:effectLst/>
                <a:uLnTx/>
                <a:uFillTx/>
                <a:latin typeface="+mn-lt"/>
                <a:ea typeface="+mn-ea"/>
                <a:cs typeface="+mn-cs"/>
              </a:rPr>
              <a:t>Időzítés</a:t>
            </a:r>
            <a:r>
              <a:rPr kumimoji="0" lang="hu-HU" sz="2800" b="0" i="0" u="none" strike="noStrike" kern="1200" cap="none" spc="0" normalizeH="0" dirty="0" smtClean="0">
                <a:ln>
                  <a:noFill/>
                </a:ln>
                <a:solidFill>
                  <a:schemeClr val="tx1"/>
                </a:solidFill>
                <a:effectLst/>
                <a:uLnTx/>
                <a:uFillTx/>
                <a:latin typeface="+mn-lt"/>
                <a:ea typeface="+mn-ea"/>
                <a:cs typeface="+mn-cs"/>
              </a:rPr>
              <a:t> rendelése az átmenetekhez</a:t>
            </a:r>
          </a:p>
          <a:p>
            <a:pPr marL="800100" lvl="1" indent="-342900">
              <a:spcBef>
                <a:spcPct val="20000"/>
              </a:spcBef>
              <a:buClr>
                <a:srgbClr val="762536"/>
              </a:buClr>
              <a:buFont typeface="Wingdings" pitchFamily="2" charset="2"/>
              <a:buChar char="§"/>
            </a:pPr>
            <a:r>
              <a:rPr lang="hu-HU" sz="2800" baseline="0" noProof="0" dirty="0" smtClean="0"/>
              <a:t>Determinisztikus</a:t>
            </a:r>
          </a:p>
          <a:p>
            <a:pPr marL="800100" lvl="1" indent="-342900">
              <a:spcBef>
                <a:spcPct val="20000"/>
              </a:spcBef>
              <a:buClr>
                <a:srgbClr val="762536"/>
              </a:buClr>
              <a:buFont typeface="Wingdings" pitchFamily="2" charset="2"/>
              <a:buChar char="§"/>
            </a:pPr>
            <a:r>
              <a:rPr kumimoji="0" lang="hu-HU" sz="2800" b="0" i="0" u="none" strike="noStrike" kern="1200" cap="none" spc="0" normalizeH="0" dirty="0" smtClean="0">
                <a:ln>
                  <a:noFill/>
                </a:ln>
                <a:solidFill>
                  <a:schemeClr val="tx1"/>
                </a:solidFill>
                <a:effectLst/>
                <a:uLnTx/>
                <a:uFillTx/>
                <a:latin typeface="+mn-lt"/>
                <a:ea typeface="+mn-ea"/>
                <a:cs typeface="+mn-cs"/>
              </a:rPr>
              <a:t>Valószínűségi eloszlás alapján</a:t>
            </a:r>
          </a:p>
          <a:p>
            <a:pPr marL="342900" indent="-342900">
              <a:spcBef>
                <a:spcPct val="20000"/>
              </a:spcBef>
              <a:buClr>
                <a:srgbClr val="762536"/>
              </a:buClr>
              <a:buFont typeface="Wingdings" pitchFamily="2" charset="2"/>
              <a:buChar char="§"/>
            </a:pPr>
            <a:r>
              <a:rPr lang="hu-HU" sz="2800" baseline="0" noProof="0" dirty="0" smtClean="0"/>
              <a:t>Alap meghibásodási</a:t>
            </a:r>
            <a:r>
              <a:rPr lang="hu-HU" sz="2800" noProof="0" dirty="0" smtClean="0"/>
              <a:t> blokkok:</a:t>
            </a:r>
            <a:endParaRPr kumimoji="0" lang="hu-H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r>
              <a:rPr lang="hu-HU" dirty="0" err="1" smtClean="0">
                <a:hlinkClick r:id="rId3"/>
              </a:rPr>
              <a:t>TimeNET</a:t>
            </a:r>
            <a:r>
              <a:rPr lang="hu-HU" dirty="0" smtClean="0"/>
              <a:t> eszköz</a:t>
            </a:r>
          </a:p>
          <a:p>
            <a:r>
              <a:rPr lang="hu-HU" dirty="0" smtClean="0"/>
              <a:t>Alap blokkok és paraméterek</a:t>
            </a:r>
            <a:endParaRPr lang="hu-HU" dirty="0"/>
          </a:p>
        </p:txBody>
      </p:sp>
      <p:pic>
        <p:nvPicPr>
          <p:cNvPr id="69634" name="Picture 2"/>
          <p:cNvPicPr>
            <a:picLocks noChangeAspect="1" noChangeArrowheads="1"/>
          </p:cNvPicPr>
          <p:nvPr/>
        </p:nvPicPr>
        <p:blipFill>
          <a:blip r:embed="rId4" cstate="print"/>
          <a:srcRect/>
          <a:stretch>
            <a:fillRect/>
          </a:stretch>
        </p:blipFill>
        <p:spPr bwMode="auto">
          <a:xfrm>
            <a:off x="857224" y="2143116"/>
            <a:ext cx="7303163" cy="41988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pPr>
              <a:buNone/>
            </a:pPr>
            <a:r>
              <a:rPr lang="hu-HU" dirty="0" smtClean="0"/>
              <a:t>A teljes</a:t>
            </a:r>
          </a:p>
          <a:p>
            <a:pPr>
              <a:buNone/>
            </a:pPr>
            <a:r>
              <a:rPr lang="hu-HU" dirty="0" smtClean="0"/>
              <a:t>modell:</a:t>
            </a:r>
            <a:endParaRPr lang="hu-HU" dirty="0"/>
          </a:p>
        </p:txBody>
      </p:sp>
      <p:pic>
        <p:nvPicPr>
          <p:cNvPr id="11266" name="Picture 2"/>
          <p:cNvPicPr>
            <a:picLocks noChangeAspect="1" noChangeArrowheads="1"/>
          </p:cNvPicPr>
          <p:nvPr/>
        </p:nvPicPr>
        <p:blipFill rotWithShape="1">
          <a:blip r:embed="rId3" cstate="print"/>
          <a:srcRect b="10967"/>
          <a:stretch/>
        </p:blipFill>
        <p:spPr bwMode="auto">
          <a:xfrm>
            <a:off x="2571736" y="857232"/>
            <a:ext cx="6515100" cy="51306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érzékenység és költségvizsgálat</a:t>
            </a:r>
            <a:endParaRPr lang="hu-HU" noProof="0" dirty="0"/>
          </a:p>
        </p:txBody>
      </p:sp>
      <p:sp>
        <p:nvSpPr>
          <p:cNvPr id="3" name="Tartalom helye 2"/>
          <p:cNvSpPr>
            <a:spLocks noGrp="1"/>
          </p:cNvSpPr>
          <p:nvPr>
            <p:ph idx="1"/>
          </p:nvPr>
        </p:nvSpPr>
        <p:spPr/>
        <p:txBody>
          <a:bodyPr/>
          <a:lstStyle/>
          <a:p>
            <a:r>
              <a:rPr lang="hu-HU" noProof="0" dirty="0" smtClean="0"/>
              <a:t>Érzékenység: melyik paraméter változása befolyásol a legjobban:</a:t>
            </a:r>
          </a:p>
          <a:p>
            <a:endParaRPr lang="hu-HU" noProof="0" dirty="0" smtClean="0"/>
          </a:p>
          <a:p>
            <a:endParaRPr lang="hu-HU" noProof="0" dirty="0" smtClean="0"/>
          </a:p>
          <a:p>
            <a:endParaRPr lang="hu-HU" noProof="0" dirty="0" smtClean="0"/>
          </a:p>
          <a:p>
            <a:r>
              <a:rPr lang="hu-HU" noProof="0" dirty="0" smtClean="0"/>
              <a:t>Költségoptimalizálás:</a:t>
            </a:r>
            <a:endParaRPr lang="hu-HU" noProof="0" dirty="0"/>
          </a:p>
        </p:txBody>
      </p:sp>
      <p:pic>
        <p:nvPicPr>
          <p:cNvPr id="12290" name="Picture 2"/>
          <p:cNvPicPr>
            <a:picLocks noChangeAspect="1" noChangeArrowheads="1"/>
          </p:cNvPicPr>
          <p:nvPr/>
        </p:nvPicPr>
        <p:blipFill>
          <a:blip r:embed="rId4" cstate="print"/>
          <a:srcRect b="11111"/>
          <a:stretch>
            <a:fillRect/>
          </a:stretch>
        </p:blipFill>
        <p:spPr bwMode="auto">
          <a:xfrm>
            <a:off x="180989" y="1928802"/>
            <a:ext cx="8628282" cy="1714512"/>
          </a:xfrm>
          <a:prstGeom prst="rect">
            <a:avLst/>
          </a:prstGeom>
          <a:noFill/>
          <a:ln w="9525">
            <a:noFill/>
            <a:miter lim="800000"/>
            <a:headEnd/>
            <a:tailEnd/>
          </a:ln>
          <a:effectLst/>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2291" name="Object 3"/>
          <p:cNvGraphicFramePr>
            <a:graphicFrameLocks noChangeAspect="1"/>
          </p:cNvGraphicFramePr>
          <p:nvPr/>
        </p:nvGraphicFramePr>
        <p:xfrm>
          <a:off x="71406" y="4357694"/>
          <a:ext cx="8904203" cy="2071702"/>
        </p:xfrm>
        <a:graphic>
          <a:graphicData uri="http://schemas.openxmlformats.org/presentationml/2006/ole">
            <mc:AlternateContent xmlns:mc="http://schemas.openxmlformats.org/markup-compatibility/2006">
              <mc:Choice xmlns:v="urn:schemas-microsoft-com:vml" Requires="v">
                <p:oleObj spid="_x0000_s12305" name="Worksheet" r:id="rId5" imgW="6519600" imgH="1463400" progId="Excel.Sheet.8">
                  <p:embed/>
                </p:oleObj>
              </mc:Choice>
              <mc:Fallback>
                <p:oleObj name="Worksheet" r:id="rId5" imgW="6519600" imgH="1463400"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06" y="4357694"/>
                        <a:ext cx="8904203" cy="2071702"/>
                      </a:xfrm>
                      <a:prstGeom prst="rect">
                        <a:avLst/>
                      </a:prstGeom>
                      <a:solidFill>
                        <a:srgbClr val="FFFFFF"/>
                      </a:solidFill>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12" name="Téglalap 11"/>
          <p:cNvSpPr/>
          <p:nvPr/>
        </p:nvSpPr>
        <p:spPr>
          <a:xfrm>
            <a:off x="3000364" y="857232"/>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4541629" y="928670"/>
            <a:ext cx="3745147" cy="2095499"/>
          </a:xfrm>
          <a:prstGeom prst="rect">
            <a:avLst/>
          </a:prstGeom>
          <a:noFill/>
          <a:ln w="9525">
            <a:noFill/>
            <a:miter lim="800000"/>
            <a:headEnd/>
            <a:tailEnd/>
          </a:ln>
          <a:effectLst/>
        </p:spPr>
      </p:pic>
      <p:sp>
        <p:nvSpPr>
          <p:cNvPr id="12" name="Téglalap 11"/>
          <p:cNvSpPr/>
          <p:nvPr/>
        </p:nvSpPr>
        <p:spPr>
          <a:xfrm>
            <a:off x="857224" y="1071546"/>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
        <p:nvSpPr>
          <p:cNvPr id="5" name="Tartalom helye 2"/>
          <p:cNvSpPr>
            <a:spLocks noGrp="1"/>
          </p:cNvSpPr>
          <p:nvPr>
            <p:ph idx="1"/>
          </p:nvPr>
        </p:nvSpPr>
        <p:spPr>
          <a:xfrm>
            <a:off x="142844" y="3214686"/>
            <a:ext cx="8858312" cy="3171867"/>
          </a:xfrm>
        </p:spPr>
        <p:txBody>
          <a:bodyPr/>
          <a:lstStyle/>
          <a:p>
            <a:r>
              <a:rPr lang="hu-HU" dirty="0" smtClean="0"/>
              <a:t>Attól függ:</a:t>
            </a:r>
          </a:p>
          <a:p>
            <a:pPr lvl="1"/>
            <a:r>
              <a:rPr lang="hu-HU" dirty="0" smtClean="0"/>
              <a:t>Bizonyos </a:t>
            </a:r>
            <a:r>
              <a:rPr lang="hu-HU" dirty="0" err="1" smtClean="0"/>
              <a:t>SPOF-ek</a:t>
            </a:r>
            <a:r>
              <a:rPr lang="hu-HU" dirty="0" smtClean="0"/>
              <a:t> ellen védekeztünk</a:t>
            </a:r>
          </a:p>
          <a:p>
            <a:r>
              <a:rPr lang="hu-HU" dirty="0" smtClean="0"/>
              <a:t>DE</a:t>
            </a:r>
          </a:p>
          <a:p>
            <a:pPr lvl="1"/>
            <a:r>
              <a:rPr lang="hu-HU" dirty="0" smtClean="0"/>
              <a:t>sok kiesési lehetőség maradt még</a:t>
            </a:r>
          </a:p>
          <a:p>
            <a:pPr lvl="1"/>
            <a:r>
              <a:rPr lang="hu-HU" dirty="0" smtClean="0"/>
              <a:t>Adatok törlése, teljes szerverterem elpusztulása, adminisztrátori hibák, OS </a:t>
            </a:r>
            <a:r>
              <a:rPr lang="hu-HU" dirty="0" err="1" smtClean="0"/>
              <a:t>hotfix</a:t>
            </a:r>
            <a:r>
              <a:rPr lang="hu-HU" dirty="0" smtClean="0"/>
              <a:t> miatti újraindítás…</a:t>
            </a:r>
            <a:endParaRPr lang="hu-H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u-HU" noProof="0" smtClean="0"/>
              <a:t>Szolgáltatásbiztonság</a:t>
            </a:r>
          </a:p>
        </p:txBody>
      </p:sp>
      <p:sp>
        <p:nvSpPr>
          <p:cNvPr id="118787" name="Rectangle 3"/>
          <p:cNvSpPr>
            <a:spLocks noGrp="1" noChangeArrowheads="1"/>
          </p:cNvSpPr>
          <p:nvPr>
            <p:ph type="body" idx="1"/>
          </p:nvPr>
        </p:nvSpPr>
        <p:spPr>
          <a:xfrm>
            <a:off x="381000" y="1066800"/>
            <a:ext cx="8458200" cy="5334000"/>
          </a:xfrm>
        </p:spPr>
        <p:txBody>
          <a:bodyPr/>
          <a:lstStyle/>
          <a:p>
            <a:endParaRPr lang="hu-HU" b="1" noProof="0" dirty="0" smtClean="0">
              <a:solidFill>
                <a:schemeClr val="accent4"/>
              </a:solidFill>
            </a:endParaRPr>
          </a:p>
          <a:p>
            <a:pPr>
              <a:buNone/>
            </a:pPr>
            <a:r>
              <a:rPr lang="hu-HU" b="1" noProof="0" dirty="0" smtClean="0">
                <a:solidFill>
                  <a:schemeClr val="accent4"/>
                </a:solidFill>
              </a:rPr>
              <a:t>	Szolgáltatásbiztonság</a:t>
            </a:r>
            <a:r>
              <a:rPr lang="hu-HU" noProof="0" dirty="0" smtClean="0"/>
              <a:t> (</a:t>
            </a:r>
            <a:r>
              <a:rPr lang="hu-HU" noProof="0" dirty="0" err="1" smtClean="0"/>
              <a:t>dependability</a:t>
            </a:r>
            <a:r>
              <a:rPr lang="hu-HU" noProof="0" dirty="0" smtClean="0"/>
              <a:t>):</a:t>
            </a:r>
            <a:r>
              <a:rPr lang="hu-HU" dirty="0" smtClean="0"/>
              <a:t> </a:t>
            </a:r>
            <a:br>
              <a:rPr lang="hu-HU" dirty="0" smtClean="0"/>
            </a:br>
            <a:r>
              <a:rPr lang="hu-HU" dirty="0" smtClean="0"/>
              <a:t>a képesség, hogy i</a:t>
            </a:r>
            <a:r>
              <a:rPr lang="hu-HU" noProof="0" dirty="0" smtClean="0"/>
              <a:t>gazoltan bízni lehet a szolgáltatásban</a:t>
            </a:r>
          </a:p>
          <a:p>
            <a:pPr lvl="1"/>
            <a:endParaRPr lang="hu-HU" i="1" noProof="0" dirty="0" smtClean="0"/>
          </a:p>
          <a:p>
            <a:pPr lvl="1"/>
            <a:r>
              <a:rPr lang="hu-HU" i="1" noProof="0" dirty="0" smtClean="0"/>
              <a:t>igazoltan</a:t>
            </a:r>
            <a:r>
              <a:rPr lang="hu-HU" noProof="0" dirty="0" smtClean="0"/>
              <a:t>: elemzésen, méréseken alapul</a:t>
            </a:r>
          </a:p>
          <a:p>
            <a:pPr lvl="1"/>
            <a:r>
              <a:rPr lang="hu-HU" i="1" noProof="0" dirty="0" smtClean="0"/>
              <a:t>bizalom</a:t>
            </a:r>
            <a:r>
              <a:rPr lang="hu-HU" noProof="0" dirty="0" smtClean="0"/>
              <a:t>: szolgáltatás az igényeket kielégíti</a:t>
            </a:r>
          </a:p>
          <a:p>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Példa: hibatűrés beépítése</a:t>
            </a:r>
          </a:p>
        </p:txBody>
      </p:sp>
      <p:sp>
        <p:nvSpPr>
          <p:cNvPr id="4" name="Téglalap 3"/>
          <p:cNvSpPr/>
          <p:nvPr/>
        </p:nvSpPr>
        <p:spPr>
          <a:xfrm>
            <a:off x="1000100" y="2420888"/>
            <a:ext cx="6929486" cy="235745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hu-HU" sz="3600" dirty="0" smtClean="0">
                <a:solidFill>
                  <a:schemeClr val="bg1"/>
                </a:solidFill>
              </a:rPr>
              <a:t>Tanulság: mindig tudjuk, hogy</a:t>
            </a:r>
          </a:p>
          <a:p>
            <a:pPr>
              <a:buFont typeface="Arial" pitchFamily="34" charset="0"/>
              <a:buChar char="•"/>
            </a:pPr>
            <a:r>
              <a:rPr lang="hu-HU" sz="3600" dirty="0" smtClean="0">
                <a:solidFill>
                  <a:schemeClr val="bg1"/>
                </a:solidFill>
              </a:rPr>
              <a:t> mi ellen akarunk védekezni,</a:t>
            </a:r>
          </a:p>
          <a:p>
            <a:pPr>
              <a:buFont typeface="Arial" pitchFamily="34" charset="0"/>
              <a:buChar char="•"/>
            </a:pPr>
            <a:r>
              <a:rPr lang="hu-HU" sz="3600" dirty="0" smtClean="0">
                <a:solidFill>
                  <a:schemeClr val="bg1"/>
                </a:solidFill>
              </a:rPr>
              <a:t> milyen módszerek vannak arra,</a:t>
            </a:r>
          </a:p>
          <a:p>
            <a:pPr>
              <a:buFont typeface="Arial" pitchFamily="34" charset="0"/>
              <a:buChar char="•"/>
            </a:pPr>
            <a:r>
              <a:rPr lang="hu-HU" sz="3600" dirty="0" smtClean="0">
                <a:solidFill>
                  <a:schemeClr val="bg1"/>
                </a:solidFill>
              </a:rPr>
              <a:t> megéri-e védekezni</a:t>
            </a:r>
          </a:p>
        </p:txBody>
      </p:sp>
    </p:spTree>
    <p:extLst>
      <p:ext uri="{BB962C8B-B14F-4D97-AF65-F5344CB8AC3E}">
        <p14:creationId xmlns:p14="http://schemas.microsoft.com/office/powerpoint/2010/main" val="40932953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noProof="0" smtClean="0"/>
              <a:t>Összefoglalás</a:t>
            </a:r>
          </a:p>
        </p:txBody>
      </p:sp>
      <p:sp>
        <p:nvSpPr>
          <p:cNvPr id="37891" name="Rectangle 3"/>
          <p:cNvSpPr>
            <a:spLocks noGrp="1" noChangeArrowheads="1"/>
          </p:cNvSpPr>
          <p:nvPr>
            <p:ph idx="1"/>
          </p:nvPr>
        </p:nvSpPr>
        <p:spPr/>
        <p:txBody>
          <a:bodyPr/>
          <a:lstStyle/>
          <a:p>
            <a:r>
              <a:rPr lang="hu-HU" sz="3200" noProof="0" dirty="0" smtClean="0"/>
              <a:t>Szolgáltatásbiztonság</a:t>
            </a:r>
          </a:p>
          <a:p>
            <a:pPr lvl="1"/>
            <a:r>
              <a:rPr lang="hu-HU" sz="2800" noProof="0" dirty="0" smtClean="0"/>
              <a:t>Jellemzők, hatáslánc, eszközök</a:t>
            </a:r>
            <a:endParaRPr lang="hu-HU" sz="2000" noProof="0" dirty="0" smtClean="0"/>
          </a:p>
          <a:p>
            <a:endParaRPr lang="hu-HU" sz="3200" noProof="0" dirty="0" smtClean="0"/>
          </a:p>
          <a:p>
            <a:r>
              <a:rPr lang="hu-HU" sz="3200" noProof="0" dirty="0" smtClean="0"/>
              <a:t>Hibatűrés</a:t>
            </a:r>
          </a:p>
          <a:p>
            <a:pPr lvl="1"/>
            <a:r>
              <a:rPr lang="hu-HU" sz="2800" noProof="0" dirty="0" smtClean="0"/>
              <a:t>Redundancia megjelenése</a:t>
            </a:r>
          </a:p>
          <a:p>
            <a:endParaRPr lang="hu-HU" dirty="0" smtClean="0"/>
          </a:p>
          <a:p>
            <a:r>
              <a:rPr lang="hu-HU" dirty="0" smtClean="0"/>
              <a:t>Analízis: </a:t>
            </a:r>
          </a:p>
          <a:p>
            <a:pPr lvl="1"/>
            <a:r>
              <a:rPr lang="hu-HU" dirty="0" smtClean="0"/>
              <a:t>Mérnöki és matematikai módszerek</a:t>
            </a:r>
          </a:p>
          <a:p>
            <a:pPr lvl="1"/>
            <a:r>
              <a:rPr lang="hu-HU" dirty="0" smtClean="0"/>
              <a:t>Hibamódok azonosítása</a:t>
            </a:r>
          </a:p>
          <a:p>
            <a:pPr lvl="1"/>
            <a:r>
              <a:rPr lang="hu-HU" dirty="0" smtClean="0"/>
              <a:t>Megfelelő védekezési módszer kiválasztása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Tree>
    <p:extLst>
      <p:ext uri="{BB962C8B-B14F-4D97-AF65-F5344CB8AC3E}">
        <p14:creationId xmlns:p14="http://schemas.microsoft.com/office/powerpoint/2010/main" val="9310371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37910" name="AutoShape 22"/>
          <p:cNvSpPr>
            <a:spLocks noChangeArrowheads="1"/>
          </p:cNvSpPr>
          <p:nvPr/>
        </p:nvSpPr>
        <p:spPr bwMode="auto">
          <a:xfrm>
            <a:off x="5715008" y="857232"/>
            <a:ext cx="2589214" cy="919401"/>
          </a:xfrm>
          <a:prstGeom prst="wedgeRoundRectCallout">
            <a:avLst>
              <a:gd name="adj1" fmla="val -65451"/>
              <a:gd name="adj2" fmla="val 8182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Használatra kész szolgáltatás esélye</a:t>
            </a:r>
          </a:p>
        </p:txBody>
      </p:sp>
      <p:sp>
        <p:nvSpPr>
          <p:cNvPr id="37911" name="AutoShape 23"/>
          <p:cNvSpPr>
            <a:spLocks noChangeArrowheads="1"/>
          </p:cNvSpPr>
          <p:nvPr/>
        </p:nvSpPr>
        <p:spPr bwMode="auto">
          <a:xfrm>
            <a:off x="6143636" y="2000240"/>
            <a:ext cx="2808288" cy="1133467"/>
          </a:xfrm>
          <a:prstGeom prst="wedgeRoundRectCallout">
            <a:avLst>
              <a:gd name="adj1" fmla="val -72087"/>
              <a:gd name="adj2" fmla="val 2289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Folytonosan hibamentes szolgáltatás</a:t>
            </a:r>
          </a:p>
        </p:txBody>
      </p:sp>
      <p:sp>
        <p:nvSpPr>
          <p:cNvPr id="37912" name="AutoShape 24"/>
          <p:cNvSpPr>
            <a:spLocks noChangeArrowheads="1"/>
          </p:cNvSpPr>
          <p:nvPr/>
        </p:nvSpPr>
        <p:spPr bwMode="auto">
          <a:xfrm>
            <a:off x="179388" y="977974"/>
            <a:ext cx="2535224" cy="1736646"/>
          </a:xfrm>
          <a:prstGeom prst="wedgeRoundRectCallout">
            <a:avLst>
              <a:gd name="adj1" fmla="val 72712"/>
              <a:gd name="adj2" fmla="val 8553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Katasztrofális következmények nélküli szolgáltatás</a:t>
            </a:r>
          </a:p>
        </p:txBody>
      </p:sp>
      <p:sp>
        <p:nvSpPr>
          <p:cNvPr id="37914" name="AutoShape 26"/>
          <p:cNvSpPr>
            <a:spLocks noChangeArrowheads="1"/>
          </p:cNvSpPr>
          <p:nvPr/>
        </p:nvSpPr>
        <p:spPr bwMode="auto">
          <a:xfrm>
            <a:off x="6192868" y="5143512"/>
            <a:ext cx="2808288" cy="919401"/>
          </a:xfrm>
          <a:prstGeom prst="wedgeRoundRectCallout">
            <a:avLst>
              <a:gd name="adj1" fmla="val -87046"/>
              <a:gd name="adj2" fmla="val -11568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hibás változtatás</a:t>
            </a:r>
          </a:p>
        </p:txBody>
      </p:sp>
      <p:sp>
        <p:nvSpPr>
          <p:cNvPr id="37915" name="AutoShape 27"/>
          <p:cNvSpPr>
            <a:spLocks noChangeArrowheads="1"/>
          </p:cNvSpPr>
          <p:nvPr/>
        </p:nvSpPr>
        <p:spPr bwMode="auto">
          <a:xfrm>
            <a:off x="1428728" y="5572140"/>
            <a:ext cx="3313112" cy="919401"/>
          </a:xfrm>
          <a:prstGeom prst="wedgeRoundRectCallout">
            <a:avLst>
              <a:gd name="adj1" fmla="val 14730"/>
              <a:gd name="adj2" fmla="val -8732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Javítás és módosítás lehetősége</a:t>
            </a:r>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
        <p:nvSpPr>
          <p:cNvPr id="37913" name="AutoShape 25"/>
          <p:cNvSpPr>
            <a:spLocks noChangeArrowheads="1"/>
          </p:cNvSpPr>
          <p:nvPr/>
        </p:nvSpPr>
        <p:spPr bwMode="auto">
          <a:xfrm>
            <a:off x="5938838" y="3866921"/>
            <a:ext cx="3097212" cy="919401"/>
          </a:xfrm>
          <a:prstGeom prst="wedgeRoundRectCallout">
            <a:avLst>
              <a:gd name="adj1" fmla="val -69120"/>
              <a:gd name="adj2" fmla="val -3896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jogosulatlan hozzáférés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9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9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0" grpId="0" animBg="1"/>
      <p:bldP spid="37911" grpId="0" animBg="1"/>
      <p:bldP spid="37912" grpId="0" animBg="1"/>
      <p:bldP spid="37914" grpId="0" animBg="1"/>
      <p:bldP spid="37915" grpId="0" animBg="1"/>
      <p:bldP spid="379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noProof="0" smtClean="0"/>
              <a:t>Megbízhatósági mértékek</a:t>
            </a:r>
          </a:p>
        </p:txBody>
      </p:sp>
      <p:sp>
        <p:nvSpPr>
          <p:cNvPr id="210947" name="Rectangle 3"/>
          <p:cNvSpPr>
            <a:spLocks noGrp="1" noChangeArrowheads="1"/>
          </p:cNvSpPr>
          <p:nvPr>
            <p:ph type="body" idx="1"/>
          </p:nvPr>
        </p:nvSpPr>
        <p:spPr/>
        <p:txBody>
          <a:bodyPr>
            <a:normAutofit fontScale="92500" lnSpcReduction="10000"/>
          </a:bodyPr>
          <a:lstStyle/>
          <a:p>
            <a:pPr>
              <a:defRPr/>
            </a:pPr>
            <a:r>
              <a:rPr lang="hu-HU" noProof="0" dirty="0" err="1" smtClean="0"/>
              <a:t>Állapotparticonálás</a:t>
            </a:r>
            <a:r>
              <a:rPr lang="hu-HU" noProof="0" dirty="0" smtClean="0"/>
              <a:t>: </a:t>
            </a:r>
            <a:r>
              <a:rPr lang="hu-HU" sz="2400" noProof="0" dirty="0" smtClean="0"/>
              <a:t>s(t) rendszerállapot</a:t>
            </a:r>
            <a:endParaRPr lang="hu-HU" noProof="0" dirty="0" smtClean="0"/>
          </a:p>
          <a:p>
            <a:pPr lvl="1">
              <a:defRPr/>
            </a:pPr>
            <a:r>
              <a:rPr lang="hu-HU" noProof="0" dirty="0" smtClean="0"/>
              <a:t>Hibás (D) - Hibamentes (U) állapotpartíció</a:t>
            </a:r>
          </a:p>
          <a:p>
            <a:pPr>
              <a:defRPr/>
            </a:pPr>
            <a:endParaRPr lang="hu-HU" noProof="0" dirty="0" smtClean="0"/>
          </a:p>
          <a:p>
            <a:pPr>
              <a:defRPr/>
            </a:pPr>
            <a:endParaRPr lang="hu-HU" noProof="0" dirty="0" smtClean="0"/>
          </a:p>
          <a:p>
            <a:pPr>
              <a:defRPr/>
            </a:pPr>
            <a:endParaRPr lang="hu-HU" noProof="0" dirty="0" smtClean="0"/>
          </a:p>
          <a:p>
            <a:pPr>
              <a:defRPr/>
            </a:pPr>
            <a:r>
              <a:rPr lang="hu-HU" noProof="0" dirty="0" smtClean="0"/>
              <a:t>Várható értékek:</a:t>
            </a:r>
          </a:p>
          <a:p>
            <a:pPr lvl="1">
              <a:defRPr/>
            </a:pPr>
            <a:r>
              <a:rPr lang="hu-HU" noProof="0" dirty="0" smtClean="0">
                <a:solidFill>
                  <a:schemeClr val="hlink"/>
                </a:solidFill>
              </a:rPr>
              <a:t>Első hiba bekövetkezése</a:t>
            </a:r>
            <a:r>
              <a:rPr lang="hu-HU" noProof="0" dirty="0" smtClean="0"/>
              <a:t>: 	MTFF = E{u</a:t>
            </a:r>
            <a:r>
              <a:rPr lang="hu-HU" sz="2000" kern="1200" baseline="-25000" noProof="0" dirty="0" smtClean="0">
                <a:ea typeface="+mn-ea"/>
                <a:cs typeface="+mn-cs"/>
              </a:rPr>
              <a:t>1</a:t>
            </a:r>
            <a:r>
              <a:rPr lang="hu-HU" noProof="0" dirty="0" smtClean="0"/>
              <a: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to</a:t>
            </a:r>
            <a:r>
              <a:rPr lang="hu-HU" noProof="0" dirty="0" smtClean="0"/>
              <a:t> </a:t>
            </a:r>
            <a:r>
              <a:rPr lang="hu-HU" noProof="0" dirty="0" err="1" smtClean="0"/>
              <a:t>first</a:t>
            </a:r>
            <a:r>
              <a:rPr lang="hu-HU" noProof="0" dirty="0" smtClean="0"/>
              <a:t> </a:t>
            </a:r>
            <a:r>
              <a:rPr lang="hu-HU" noProof="0" dirty="0" err="1" smtClean="0"/>
              <a:t>failure</a:t>
            </a:r>
            <a:r>
              <a:rPr lang="hu-HU" noProof="0" dirty="0" smtClean="0"/>
              <a:t>) </a:t>
            </a:r>
          </a:p>
          <a:p>
            <a:pPr lvl="1">
              <a:defRPr/>
            </a:pPr>
            <a:r>
              <a:rPr lang="hu-HU" noProof="0" dirty="0" smtClean="0">
                <a:solidFill>
                  <a:schemeClr val="hlink"/>
                </a:solidFill>
              </a:rPr>
              <a:t>Hibamentes működési idő</a:t>
            </a:r>
            <a:r>
              <a:rPr lang="hu-HU" noProof="0" dirty="0" smtClean="0"/>
              <a:t>: 	MUT = E{</a:t>
            </a:r>
            <a:r>
              <a:rPr lang="hu-HU" noProof="0" dirty="0" err="1" smtClean="0"/>
              <a:t>u</a:t>
            </a:r>
            <a:r>
              <a:rPr lang="hu-HU" sz="2000" kern="1200" baseline="-25000" noProof="0" dirty="0" err="1" smtClean="0">
                <a:ea typeface="+mn-ea"/>
                <a:cs typeface="+mn-cs"/>
              </a:rPr>
              <a:t>i</a:t>
            </a:r>
            <a:r>
              <a:rPr lang="hu-HU" noProof="0" dirty="0" smtClean="0"/>
              <a:t>}</a:t>
            </a:r>
          </a:p>
          <a:p>
            <a:pPr lvl="1">
              <a:defRPr/>
            </a:pPr>
            <a:r>
              <a:rPr lang="hu-HU" noProof="0" dirty="0" smtClean="0">
                <a:solidFill>
                  <a:schemeClr val="hlink"/>
                </a:solidFill>
              </a:rPr>
              <a:t>Hibás állapot ideje</a:t>
            </a:r>
            <a:r>
              <a:rPr lang="hu-HU" noProof="0" dirty="0" smtClean="0"/>
              <a:t>:	 	MDT = E{d</a:t>
            </a:r>
            <a:r>
              <a:rPr lang="hu-HU" sz="2000" kern="1200" baseline="-25000" noProof="0" dirty="0" smtClean="0">
                <a:ea typeface="+mn-ea"/>
                <a:cs typeface="+mn-cs"/>
              </a:rPr>
              <a:t>i</a:t>
            </a:r>
            <a:r>
              <a:rPr lang="hu-HU" noProof="0" dirty="0" smtClean="0"/>
              <a:t>}</a:t>
            </a:r>
          </a:p>
          <a:p>
            <a:pPr lvl="1">
              <a:defRPr/>
            </a:pPr>
            <a:r>
              <a:rPr lang="hu-HU" noProof="0" dirty="0" smtClean="0">
                <a:solidFill>
                  <a:schemeClr val="hlink"/>
                </a:solidFill>
              </a:rPr>
              <a:t>Hibák közötti idő</a:t>
            </a:r>
            <a:r>
              <a:rPr lang="hu-HU" noProof="0" dirty="0" smtClean="0"/>
              <a:t>: 		MTBF = MUT + MDT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between</a:t>
            </a:r>
            <a:r>
              <a:rPr lang="hu-HU" noProof="0" dirty="0" smtClean="0"/>
              <a:t> </a:t>
            </a:r>
            <a:r>
              <a:rPr lang="hu-HU" noProof="0" dirty="0" err="1" smtClean="0"/>
              <a:t>failures</a:t>
            </a:r>
            <a:r>
              <a:rPr lang="hu-HU" noProof="0" dirty="0" smtClean="0"/>
              <a:t>)</a:t>
            </a:r>
          </a:p>
        </p:txBody>
      </p:sp>
      <p:sp>
        <p:nvSpPr>
          <p:cNvPr id="12292" name="Line 4"/>
          <p:cNvSpPr>
            <a:spLocks noChangeShapeType="1"/>
          </p:cNvSpPr>
          <p:nvPr/>
        </p:nvSpPr>
        <p:spPr bwMode="auto">
          <a:xfrm flipV="1">
            <a:off x="1539875" y="2087551"/>
            <a:ext cx="0" cy="838200"/>
          </a:xfrm>
          <a:prstGeom prst="line">
            <a:avLst/>
          </a:prstGeom>
          <a:noFill/>
          <a:ln w="9525">
            <a:solidFill>
              <a:schemeClr val="tx1"/>
            </a:solidFill>
            <a:round/>
            <a:headEnd/>
            <a:tailEnd type="triangle" w="med" len="med"/>
          </a:ln>
        </p:spPr>
        <p:txBody>
          <a:bodyPr wrap="none" anchor="ctr"/>
          <a:lstStyle/>
          <a:p>
            <a:endParaRPr lang="hu-HU"/>
          </a:p>
        </p:txBody>
      </p:sp>
      <p:sp>
        <p:nvSpPr>
          <p:cNvPr id="12293" name="Freeform 5"/>
          <p:cNvSpPr>
            <a:spLocks/>
          </p:cNvSpPr>
          <p:nvPr/>
        </p:nvSpPr>
        <p:spPr bwMode="auto">
          <a:xfrm>
            <a:off x="1493838" y="2833676"/>
            <a:ext cx="6691312" cy="7938"/>
          </a:xfrm>
          <a:custGeom>
            <a:avLst/>
            <a:gdLst>
              <a:gd name="T0" fmla="*/ 0 w 4215"/>
              <a:gd name="T1" fmla="*/ 0 h 5"/>
              <a:gd name="T2" fmla="*/ 6691312 w 4215"/>
              <a:gd name="T3" fmla="*/ 7938 h 5"/>
              <a:gd name="T4" fmla="*/ 0 60000 65536"/>
              <a:gd name="T5" fmla="*/ 0 60000 65536"/>
              <a:gd name="T6" fmla="*/ 0 w 4215"/>
              <a:gd name="T7" fmla="*/ 0 h 5"/>
              <a:gd name="T8" fmla="*/ 4215 w 4215"/>
              <a:gd name="T9" fmla="*/ 5 h 5"/>
            </a:gdLst>
            <a:ahLst/>
            <a:cxnLst>
              <a:cxn ang="T4">
                <a:pos x="T0" y="T1"/>
              </a:cxn>
              <a:cxn ang="T5">
                <a:pos x="T2" y="T3"/>
              </a:cxn>
            </a:cxnLst>
            <a:rect l="T6" t="T7" r="T8" b="T9"/>
            <a:pathLst>
              <a:path w="4215" h="5">
                <a:moveTo>
                  <a:pt x="0" y="0"/>
                </a:moveTo>
                <a:lnTo>
                  <a:pt x="4215" y="5"/>
                </a:lnTo>
              </a:path>
            </a:pathLst>
          </a:custGeom>
          <a:noFill/>
          <a:ln w="9525">
            <a:solidFill>
              <a:schemeClr val="tx1"/>
            </a:solidFill>
            <a:round/>
            <a:headEnd/>
            <a:tailEnd type="triangle" w="med" len="med"/>
          </a:ln>
        </p:spPr>
        <p:txBody>
          <a:bodyPr wrap="none" anchor="ctr"/>
          <a:lstStyle/>
          <a:p>
            <a:endParaRPr lang="hu-HU"/>
          </a:p>
        </p:txBody>
      </p:sp>
      <p:sp>
        <p:nvSpPr>
          <p:cNvPr id="12294" name="Text Box 6"/>
          <p:cNvSpPr txBox="1">
            <a:spLocks noChangeArrowheads="1"/>
          </p:cNvSpPr>
          <p:nvPr/>
        </p:nvSpPr>
        <p:spPr bwMode="auto">
          <a:xfrm>
            <a:off x="8229600" y="2586026"/>
            <a:ext cx="268288" cy="457200"/>
          </a:xfrm>
          <a:prstGeom prst="rect">
            <a:avLst/>
          </a:prstGeom>
          <a:noFill/>
          <a:ln w="9525">
            <a:noFill/>
            <a:miter lim="800000"/>
            <a:headEnd/>
            <a:tailEnd/>
          </a:ln>
        </p:spPr>
        <p:txBody>
          <a:bodyPr wrap="none">
            <a:spAutoFit/>
          </a:bodyPr>
          <a:lstStyle/>
          <a:p>
            <a:pPr algn="l"/>
            <a:r>
              <a:rPr lang="hu-HU"/>
              <a:t>t</a:t>
            </a:r>
          </a:p>
        </p:txBody>
      </p:sp>
      <p:sp>
        <p:nvSpPr>
          <p:cNvPr id="12295" name="Text Box 7"/>
          <p:cNvSpPr txBox="1">
            <a:spLocks noChangeArrowheads="1"/>
          </p:cNvSpPr>
          <p:nvPr/>
        </p:nvSpPr>
        <p:spPr bwMode="auto">
          <a:xfrm>
            <a:off x="1573213" y="1785926"/>
            <a:ext cx="623887" cy="457200"/>
          </a:xfrm>
          <a:prstGeom prst="rect">
            <a:avLst/>
          </a:prstGeom>
          <a:noFill/>
          <a:ln w="9525">
            <a:noFill/>
            <a:miter lim="800000"/>
            <a:headEnd/>
            <a:tailEnd/>
          </a:ln>
        </p:spPr>
        <p:txBody>
          <a:bodyPr wrap="none">
            <a:spAutoFit/>
          </a:bodyPr>
          <a:lstStyle/>
          <a:p>
            <a:pPr algn="l"/>
            <a:r>
              <a:rPr lang="hu-HU">
                <a:latin typeface="Arial" charset="0"/>
              </a:rPr>
              <a:t>s(t)</a:t>
            </a:r>
          </a:p>
        </p:txBody>
      </p:sp>
      <p:sp>
        <p:nvSpPr>
          <p:cNvPr id="12296" name="Freeform 8"/>
          <p:cNvSpPr>
            <a:spLocks/>
          </p:cNvSpPr>
          <p:nvPr/>
        </p:nvSpPr>
        <p:spPr bwMode="auto">
          <a:xfrm>
            <a:off x="1539875" y="2316151"/>
            <a:ext cx="5638800" cy="534988"/>
          </a:xfrm>
          <a:custGeom>
            <a:avLst/>
            <a:gdLst>
              <a:gd name="T0" fmla="*/ 0 w 3552"/>
              <a:gd name="T1" fmla="*/ 0 h 337"/>
              <a:gd name="T2" fmla="*/ 762000 w 3552"/>
              <a:gd name="T3" fmla="*/ 0 h 337"/>
              <a:gd name="T4" fmla="*/ 762000 w 3552"/>
              <a:gd name="T5" fmla="*/ 533400 h 337"/>
              <a:gd name="T6" fmla="*/ 1219200 w 3552"/>
              <a:gd name="T7" fmla="*/ 533400 h 337"/>
              <a:gd name="T8" fmla="*/ 1219200 w 3552"/>
              <a:gd name="T9" fmla="*/ 0 h 337"/>
              <a:gd name="T10" fmla="*/ 2133600 w 3552"/>
              <a:gd name="T11" fmla="*/ 0 h 337"/>
              <a:gd name="T12" fmla="*/ 2133600 w 3552"/>
              <a:gd name="T13" fmla="*/ 533400 h 337"/>
              <a:gd name="T14" fmla="*/ 2286000 w 3552"/>
              <a:gd name="T15" fmla="*/ 533400 h 337"/>
              <a:gd name="T16" fmla="*/ 2286000 w 3552"/>
              <a:gd name="T17" fmla="*/ 0 h 337"/>
              <a:gd name="T18" fmla="*/ 2819400 w 3552"/>
              <a:gd name="T19" fmla="*/ 0 h 337"/>
              <a:gd name="T20" fmla="*/ 2819400 w 3552"/>
              <a:gd name="T21" fmla="*/ 533400 h 337"/>
              <a:gd name="T22" fmla="*/ 3503613 w 3552"/>
              <a:gd name="T23" fmla="*/ 534988 h 337"/>
              <a:gd name="T24" fmla="*/ 3505201 w 3552"/>
              <a:gd name="T25" fmla="*/ 0 h 337"/>
              <a:gd name="T26" fmla="*/ 4114800 w 3552"/>
              <a:gd name="T27" fmla="*/ 0 h 337"/>
              <a:gd name="T28" fmla="*/ 4114800 w 3552"/>
              <a:gd name="T29" fmla="*/ 533400 h 337"/>
              <a:gd name="T30" fmla="*/ 4648200 w 3552"/>
              <a:gd name="T31" fmla="*/ 533400 h 337"/>
              <a:gd name="T32" fmla="*/ 4648200 w 3552"/>
              <a:gd name="T33" fmla="*/ 0 h 337"/>
              <a:gd name="T34" fmla="*/ 5638800 w 3552"/>
              <a:gd name="T35" fmla="*/ 0 h 337"/>
              <a:gd name="T36" fmla="*/ 5638800 w 3552"/>
              <a:gd name="T37" fmla="*/ 533400 h 3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52"/>
              <a:gd name="T58" fmla="*/ 0 h 337"/>
              <a:gd name="T59" fmla="*/ 3552 w 3552"/>
              <a:gd name="T60" fmla="*/ 337 h 3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52" h="337">
                <a:moveTo>
                  <a:pt x="0" y="0"/>
                </a:moveTo>
                <a:lnTo>
                  <a:pt x="480" y="0"/>
                </a:lnTo>
                <a:lnTo>
                  <a:pt x="480" y="336"/>
                </a:lnTo>
                <a:lnTo>
                  <a:pt x="768" y="336"/>
                </a:lnTo>
                <a:lnTo>
                  <a:pt x="768" y="0"/>
                </a:lnTo>
                <a:lnTo>
                  <a:pt x="1344" y="0"/>
                </a:lnTo>
                <a:lnTo>
                  <a:pt x="1344" y="336"/>
                </a:lnTo>
                <a:lnTo>
                  <a:pt x="1440" y="336"/>
                </a:lnTo>
                <a:lnTo>
                  <a:pt x="1440" y="0"/>
                </a:lnTo>
                <a:lnTo>
                  <a:pt x="1776" y="0"/>
                </a:lnTo>
                <a:lnTo>
                  <a:pt x="1776" y="336"/>
                </a:lnTo>
                <a:lnTo>
                  <a:pt x="2207" y="337"/>
                </a:lnTo>
                <a:lnTo>
                  <a:pt x="2208" y="0"/>
                </a:lnTo>
                <a:lnTo>
                  <a:pt x="2592" y="0"/>
                </a:lnTo>
                <a:lnTo>
                  <a:pt x="2592" y="336"/>
                </a:lnTo>
                <a:lnTo>
                  <a:pt x="2928" y="336"/>
                </a:lnTo>
                <a:lnTo>
                  <a:pt x="2928" y="0"/>
                </a:lnTo>
                <a:lnTo>
                  <a:pt x="3552" y="0"/>
                </a:lnTo>
                <a:lnTo>
                  <a:pt x="3552" y="336"/>
                </a:lnTo>
              </a:path>
            </a:pathLst>
          </a:custGeom>
          <a:noFill/>
          <a:ln w="9525">
            <a:solidFill>
              <a:schemeClr val="tx1"/>
            </a:solidFill>
            <a:round/>
            <a:headEnd/>
            <a:tailEnd/>
          </a:ln>
        </p:spPr>
        <p:txBody>
          <a:bodyPr wrap="none" anchor="ctr"/>
          <a:lstStyle/>
          <a:p>
            <a:endParaRPr lang="hu-HU"/>
          </a:p>
        </p:txBody>
      </p:sp>
      <p:sp>
        <p:nvSpPr>
          <p:cNvPr id="12297" name="Text Box 9"/>
          <p:cNvSpPr txBox="1">
            <a:spLocks noChangeArrowheads="1"/>
          </p:cNvSpPr>
          <p:nvPr/>
        </p:nvSpPr>
        <p:spPr bwMode="auto">
          <a:xfrm>
            <a:off x="1524000" y="2890826"/>
            <a:ext cx="6164263" cy="461963"/>
          </a:xfrm>
          <a:prstGeom prst="rect">
            <a:avLst/>
          </a:prstGeom>
          <a:noFill/>
          <a:ln w="9525">
            <a:noFill/>
            <a:miter lim="800000"/>
            <a:headEnd/>
            <a:tailEnd/>
          </a:ln>
        </p:spPr>
        <p:txBody>
          <a:bodyPr wrap="none">
            <a:spAutoFit/>
          </a:bodyPr>
          <a:lstStyle/>
          <a:p>
            <a:pPr algn="l"/>
            <a:r>
              <a:rPr lang="hu-HU"/>
              <a:t> </a:t>
            </a:r>
            <a:r>
              <a:rPr lang="hu-HU" sz="2000">
                <a:latin typeface="Arial" charset="0"/>
              </a:rPr>
              <a:t>u</a:t>
            </a:r>
            <a:r>
              <a:rPr lang="hu-HU" sz="2000" baseline="-25000">
                <a:latin typeface="Arial" charset="0"/>
              </a:rPr>
              <a:t>1</a:t>
            </a:r>
            <a:r>
              <a:rPr lang="hu-HU" sz="2000">
                <a:latin typeface="Arial" charset="0"/>
              </a:rPr>
              <a:t>      d</a:t>
            </a:r>
            <a:r>
              <a:rPr lang="hu-HU" sz="2000" baseline="-25000">
                <a:latin typeface="Arial" charset="0"/>
              </a:rPr>
              <a:t>1</a:t>
            </a:r>
            <a:r>
              <a:rPr lang="hu-HU" sz="2000">
                <a:latin typeface="Arial" charset="0"/>
              </a:rPr>
              <a:t>     u</a:t>
            </a:r>
            <a:r>
              <a:rPr lang="hu-HU" sz="2000" baseline="-25000">
                <a:latin typeface="Arial" charset="0"/>
              </a:rPr>
              <a:t>2</a:t>
            </a:r>
            <a:r>
              <a:rPr lang="hu-HU" sz="2000">
                <a:latin typeface="Arial" charset="0"/>
              </a:rPr>
              <a:t>    d</a:t>
            </a:r>
            <a:r>
              <a:rPr lang="hu-HU" sz="2000" baseline="-25000">
                <a:latin typeface="Arial" charset="0"/>
              </a:rPr>
              <a:t>2</a:t>
            </a:r>
            <a:r>
              <a:rPr lang="hu-HU" sz="2000">
                <a:latin typeface="Arial" charset="0"/>
              </a:rPr>
              <a:t>  u</a:t>
            </a:r>
            <a:r>
              <a:rPr lang="hu-HU" sz="2000" baseline="-25000">
                <a:latin typeface="Arial" charset="0"/>
              </a:rPr>
              <a:t>3</a:t>
            </a:r>
            <a:r>
              <a:rPr lang="hu-HU" sz="2000">
                <a:latin typeface="Arial" charset="0"/>
              </a:rPr>
              <a:t>    d</a:t>
            </a:r>
            <a:r>
              <a:rPr lang="hu-HU" sz="2000" baseline="-25000">
                <a:latin typeface="Arial" charset="0"/>
              </a:rPr>
              <a:t>3</a:t>
            </a:r>
            <a:r>
              <a:rPr lang="hu-HU" sz="2000">
                <a:latin typeface="Arial" charset="0"/>
              </a:rPr>
              <a:t>      u</a:t>
            </a:r>
            <a:r>
              <a:rPr lang="hu-HU" sz="2000" baseline="-25000">
                <a:latin typeface="Arial" charset="0"/>
              </a:rPr>
              <a:t>4</a:t>
            </a:r>
            <a:r>
              <a:rPr lang="hu-HU" sz="2000">
                <a:latin typeface="Arial" charset="0"/>
              </a:rPr>
              <a:t>    d</a:t>
            </a:r>
            <a:r>
              <a:rPr lang="hu-HU" sz="2000" baseline="-25000">
                <a:latin typeface="Arial" charset="0"/>
              </a:rPr>
              <a:t>4</a:t>
            </a:r>
            <a:r>
              <a:rPr lang="hu-HU" sz="2000">
                <a:latin typeface="Arial" charset="0"/>
              </a:rPr>
              <a:t>      u</a:t>
            </a:r>
            <a:r>
              <a:rPr lang="hu-HU" sz="2000" baseline="-25000">
                <a:latin typeface="Arial" charset="0"/>
              </a:rPr>
              <a:t>5</a:t>
            </a:r>
            <a:r>
              <a:rPr lang="hu-HU" sz="2000">
                <a:latin typeface="Arial" charset="0"/>
              </a:rPr>
              <a:t>       d</a:t>
            </a:r>
            <a:r>
              <a:rPr lang="hu-HU" sz="2000" baseline="-25000">
                <a:latin typeface="Arial" charset="0"/>
              </a:rPr>
              <a:t>5</a:t>
            </a:r>
            <a:r>
              <a:rPr lang="hu-HU" sz="2000">
                <a:latin typeface="Arial" charset="0"/>
              </a:rPr>
              <a:t> ...</a:t>
            </a:r>
          </a:p>
        </p:txBody>
      </p:sp>
      <p:sp>
        <p:nvSpPr>
          <p:cNvPr id="12298" name="Text Box 10"/>
          <p:cNvSpPr txBox="1">
            <a:spLocks noChangeArrowheads="1"/>
          </p:cNvSpPr>
          <p:nvPr/>
        </p:nvSpPr>
        <p:spPr bwMode="auto">
          <a:xfrm>
            <a:off x="1079500" y="2139939"/>
            <a:ext cx="404813" cy="457200"/>
          </a:xfrm>
          <a:prstGeom prst="rect">
            <a:avLst/>
          </a:prstGeom>
          <a:noFill/>
          <a:ln w="9525">
            <a:noFill/>
            <a:miter lim="800000"/>
            <a:headEnd/>
            <a:tailEnd/>
          </a:ln>
        </p:spPr>
        <p:txBody>
          <a:bodyPr wrap="none">
            <a:spAutoFit/>
          </a:bodyPr>
          <a:lstStyle/>
          <a:p>
            <a:pPr algn="l"/>
            <a:r>
              <a:rPr lang="hu-HU">
                <a:latin typeface="Arial" charset="0"/>
              </a:rPr>
              <a:t>U</a:t>
            </a:r>
          </a:p>
        </p:txBody>
      </p:sp>
      <p:sp>
        <p:nvSpPr>
          <p:cNvPr id="12299" name="Text Box 11"/>
          <p:cNvSpPr txBox="1">
            <a:spLocks noChangeArrowheads="1"/>
          </p:cNvSpPr>
          <p:nvPr/>
        </p:nvSpPr>
        <p:spPr bwMode="auto">
          <a:xfrm>
            <a:off x="1062038" y="2614601"/>
            <a:ext cx="404812" cy="457200"/>
          </a:xfrm>
          <a:prstGeom prst="rect">
            <a:avLst/>
          </a:prstGeom>
          <a:noFill/>
          <a:ln w="9525">
            <a:noFill/>
            <a:miter lim="800000"/>
            <a:headEnd/>
            <a:tailEnd/>
          </a:ln>
        </p:spPr>
        <p:txBody>
          <a:bodyPr wrap="none">
            <a:spAutoFit/>
          </a:bodyPr>
          <a:lstStyle/>
          <a:p>
            <a:pPr algn="l"/>
            <a:r>
              <a:rPr lang="hu-HU">
                <a:latin typeface="Arial" charset="0"/>
              </a:rPr>
              <a:t>D</a:t>
            </a:r>
            <a:endParaRPr lang="hu-HU"/>
          </a:p>
        </p:txBody>
      </p:sp>
      <p:sp>
        <p:nvSpPr>
          <p:cNvPr id="12300" name="Line 12"/>
          <p:cNvSpPr>
            <a:spLocks noChangeShapeType="1"/>
          </p:cNvSpPr>
          <p:nvPr/>
        </p:nvSpPr>
        <p:spPr bwMode="auto">
          <a:xfrm flipV="1">
            <a:off x="2300288" y="2811451"/>
            <a:ext cx="0" cy="100013"/>
          </a:xfrm>
          <a:prstGeom prst="line">
            <a:avLst/>
          </a:prstGeom>
          <a:noFill/>
          <a:ln w="9525">
            <a:solidFill>
              <a:schemeClr val="tx1"/>
            </a:solidFill>
            <a:round/>
            <a:headEnd/>
            <a:tailEnd/>
          </a:ln>
        </p:spPr>
        <p:txBody>
          <a:bodyPr wrap="none" anchor="ctr"/>
          <a:lstStyle/>
          <a:p>
            <a:endParaRPr lang="hu-HU"/>
          </a:p>
        </p:txBody>
      </p:sp>
      <p:sp>
        <p:nvSpPr>
          <p:cNvPr id="12301" name="Line 13"/>
          <p:cNvSpPr>
            <a:spLocks noChangeShapeType="1"/>
          </p:cNvSpPr>
          <p:nvPr/>
        </p:nvSpPr>
        <p:spPr bwMode="auto">
          <a:xfrm flipV="1">
            <a:off x="2759075" y="2811451"/>
            <a:ext cx="0" cy="100013"/>
          </a:xfrm>
          <a:prstGeom prst="line">
            <a:avLst/>
          </a:prstGeom>
          <a:noFill/>
          <a:ln w="9525">
            <a:solidFill>
              <a:schemeClr val="tx1"/>
            </a:solidFill>
            <a:round/>
            <a:headEnd/>
            <a:tailEnd/>
          </a:ln>
        </p:spPr>
        <p:txBody>
          <a:bodyPr wrap="none" anchor="ctr"/>
          <a:lstStyle/>
          <a:p>
            <a:endParaRPr lang="hu-HU"/>
          </a:p>
        </p:txBody>
      </p:sp>
      <p:sp>
        <p:nvSpPr>
          <p:cNvPr id="12302" name="Line 14"/>
          <p:cNvSpPr>
            <a:spLocks noChangeShapeType="1"/>
          </p:cNvSpPr>
          <p:nvPr/>
        </p:nvSpPr>
        <p:spPr bwMode="auto">
          <a:xfrm flipV="1">
            <a:off x="3673475" y="2800339"/>
            <a:ext cx="0" cy="98425"/>
          </a:xfrm>
          <a:prstGeom prst="line">
            <a:avLst/>
          </a:prstGeom>
          <a:noFill/>
          <a:ln w="9525">
            <a:solidFill>
              <a:schemeClr val="tx1"/>
            </a:solidFill>
            <a:round/>
            <a:headEnd/>
            <a:tailEnd/>
          </a:ln>
        </p:spPr>
        <p:txBody>
          <a:bodyPr wrap="none" anchor="ctr"/>
          <a:lstStyle/>
          <a:p>
            <a:endParaRPr lang="hu-HU"/>
          </a:p>
        </p:txBody>
      </p:sp>
      <p:sp>
        <p:nvSpPr>
          <p:cNvPr id="12303" name="Line 15"/>
          <p:cNvSpPr>
            <a:spLocks noChangeShapeType="1"/>
          </p:cNvSpPr>
          <p:nvPr/>
        </p:nvSpPr>
        <p:spPr bwMode="auto">
          <a:xfrm flipV="1">
            <a:off x="3822700" y="2800339"/>
            <a:ext cx="0" cy="122237"/>
          </a:xfrm>
          <a:prstGeom prst="line">
            <a:avLst/>
          </a:prstGeom>
          <a:noFill/>
          <a:ln w="9525">
            <a:solidFill>
              <a:schemeClr val="tx1"/>
            </a:solidFill>
            <a:round/>
            <a:headEnd/>
            <a:tailEnd/>
          </a:ln>
        </p:spPr>
        <p:txBody>
          <a:bodyPr wrap="none" anchor="ctr"/>
          <a:lstStyle/>
          <a:p>
            <a:endParaRPr lang="hu-HU"/>
          </a:p>
        </p:txBody>
      </p:sp>
      <p:sp>
        <p:nvSpPr>
          <p:cNvPr id="12304" name="Line 16"/>
          <p:cNvSpPr>
            <a:spLocks noChangeShapeType="1"/>
          </p:cNvSpPr>
          <p:nvPr/>
        </p:nvSpPr>
        <p:spPr bwMode="auto">
          <a:xfrm flipV="1">
            <a:off x="5046663" y="2800339"/>
            <a:ext cx="0" cy="98425"/>
          </a:xfrm>
          <a:prstGeom prst="line">
            <a:avLst/>
          </a:prstGeom>
          <a:noFill/>
          <a:ln w="9525">
            <a:solidFill>
              <a:schemeClr val="tx1"/>
            </a:solidFill>
            <a:round/>
            <a:headEnd/>
            <a:tailEnd/>
          </a:ln>
        </p:spPr>
        <p:txBody>
          <a:bodyPr wrap="none" anchor="ctr"/>
          <a:lstStyle/>
          <a:p>
            <a:endParaRPr lang="hu-HU"/>
          </a:p>
        </p:txBody>
      </p:sp>
      <p:sp>
        <p:nvSpPr>
          <p:cNvPr id="12305" name="Line 17"/>
          <p:cNvSpPr>
            <a:spLocks noChangeShapeType="1"/>
          </p:cNvSpPr>
          <p:nvPr/>
        </p:nvSpPr>
        <p:spPr bwMode="auto">
          <a:xfrm flipV="1">
            <a:off x="5653088" y="2800339"/>
            <a:ext cx="0" cy="122237"/>
          </a:xfrm>
          <a:prstGeom prst="line">
            <a:avLst/>
          </a:prstGeom>
          <a:noFill/>
          <a:ln w="9525">
            <a:solidFill>
              <a:schemeClr val="tx1"/>
            </a:solidFill>
            <a:round/>
            <a:headEnd/>
            <a:tailEnd/>
          </a:ln>
        </p:spPr>
        <p:txBody>
          <a:bodyPr wrap="none" anchor="ctr"/>
          <a:lstStyle/>
          <a:p>
            <a:endParaRPr lang="hu-HU"/>
          </a:p>
        </p:txBody>
      </p:sp>
      <p:sp>
        <p:nvSpPr>
          <p:cNvPr id="12306" name="Line 18"/>
          <p:cNvSpPr>
            <a:spLocks noChangeShapeType="1"/>
          </p:cNvSpPr>
          <p:nvPr/>
        </p:nvSpPr>
        <p:spPr bwMode="auto">
          <a:xfrm flipV="1">
            <a:off x="6184900" y="2811451"/>
            <a:ext cx="0" cy="100013"/>
          </a:xfrm>
          <a:prstGeom prst="line">
            <a:avLst/>
          </a:prstGeom>
          <a:noFill/>
          <a:ln w="9525">
            <a:solidFill>
              <a:schemeClr val="tx1"/>
            </a:solidFill>
            <a:round/>
            <a:headEnd/>
            <a:tailEnd/>
          </a:ln>
        </p:spPr>
        <p:txBody>
          <a:bodyPr wrap="none" anchor="ctr"/>
          <a:lstStyle/>
          <a:p>
            <a:endParaRPr lang="hu-HU"/>
          </a:p>
        </p:txBody>
      </p:sp>
      <p:sp>
        <p:nvSpPr>
          <p:cNvPr id="12307" name="Line 19"/>
          <p:cNvSpPr>
            <a:spLocks noChangeShapeType="1"/>
          </p:cNvSpPr>
          <p:nvPr/>
        </p:nvSpPr>
        <p:spPr bwMode="auto">
          <a:xfrm flipV="1">
            <a:off x="7175500" y="2774939"/>
            <a:ext cx="0" cy="111125"/>
          </a:xfrm>
          <a:prstGeom prst="line">
            <a:avLst/>
          </a:prstGeom>
          <a:noFill/>
          <a:ln w="9525">
            <a:solidFill>
              <a:schemeClr val="tx1"/>
            </a:solidFill>
            <a:round/>
            <a:headEnd/>
            <a:tailEnd/>
          </a:ln>
        </p:spPr>
        <p:txBody>
          <a:bodyPr wrap="none" anchor="ctr"/>
          <a:lstStyle/>
          <a:p>
            <a:endParaRPr lang="hu-HU"/>
          </a:p>
        </p:txBody>
      </p:sp>
      <p:sp>
        <p:nvSpPr>
          <p:cNvPr id="12308" name="Line 20"/>
          <p:cNvSpPr>
            <a:spLocks noChangeShapeType="1"/>
          </p:cNvSpPr>
          <p:nvPr/>
        </p:nvSpPr>
        <p:spPr bwMode="auto">
          <a:xfrm flipV="1">
            <a:off x="4354513" y="2811451"/>
            <a:ext cx="0" cy="111125"/>
          </a:xfrm>
          <a:prstGeom prst="line">
            <a:avLst/>
          </a:prstGeom>
          <a:noFill/>
          <a:ln w="9525">
            <a:solidFill>
              <a:schemeClr val="tx1"/>
            </a:solidFill>
            <a:round/>
            <a:headEnd/>
            <a:tailEnd/>
          </a:ln>
        </p:spPr>
        <p:txBody>
          <a:bodyPr wrap="none" anchor="ct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0947">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0947">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0947">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0947">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09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hu-HU" noProof="0" smtClean="0"/>
              <a:t>Valószínűség időfüggvények</a:t>
            </a:r>
          </a:p>
        </p:txBody>
      </p:sp>
      <p:sp>
        <p:nvSpPr>
          <p:cNvPr id="211971" name="Rectangle 3"/>
          <p:cNvSpPr>
            <a:spLocks noGrp="1" noChangeArrowheads="1"/>
          </p:cNvSpPr>
          <p:nvPr>
            <p:ph idx="1"/>
          </p:nvPr>
        </p:nvSpPr>
        <p:spPr/>
        <p:txBody>
          <a:bodyPr>
            <a:normAutofit/>
          </a:bodyPr>
          <a:lstStyle/>
          <a:p>
            <a:r>
              <a:rPr lang="hu-HU" sz="2800" noProof="0" dirty="0" smtClean="0">
                <a:solidFill>
                  <a:schemeClr val="hlink"/>
                </a:solidFill>
              </a:rPr>
              <a:t>megbízhatóság</a:t>
            </a:r>
            <a:r>
              <a:rPr lang="hu-HU" sz="2800" noProof="0" dirty="0" smtClean="0"/>
              <a:t>:</a:t>
            </a:r>
            <a:br>
              <a:rPr lang="hu-HU" sz="2800" noProof="0" dirty="0" smtClean="0"/>
            </a:br>
            <a:r>
              <a:rPr lang="hu-HU" sz="2800" noProof="0" dirty="0" smtClean="0"/>
              <a:t>r(t) = P( s(t’) </a:t>
            </a:r>
            <a:r>
              <a:rPr lang="hu-HU" sz="2800" noProof="0" dirty="0" smtClean="0">
                <a:sym typeface="Symbol" pitchFamily="18" charset="2"/>
              </a:rPr>
              <a:t> U ;</a:t>
            </a:r>
            <a:r>
              <a:rPr lang="hu-HU" sz="2800" noProof="0" dirty="0" smtClean="0"/>
              <a:t> </a:t>
            </a:r>
            <a:r>
              <a:rPr lang="hu-HU" sz="2800" noProof="0" dirty="0" smtClean="0">
                <a:sym typeface="Symbol" pitchFamily="18" charset="2"/>
              </a:rPr>
              <a:t> t’ &lt; </a:t>
            </a:r>
            <a:r>
              <a:rPr lang="hu-HU" sz="2800" noProof="0" dirty="0" err="1" smtClean="0">
                <a:sym typeface="Symbol" pitchFamily="18" charset="2"/>
              </a:rPr>
              <a:t>t</a:t>
            </a:r>
            <a:r>
              <a:rPr lang="hu-HU" sz="2800" noProof="0" dirty="0" smtClean="0">
                <a:sym typeface="Symbol" pitchFamily="18" charset="2"/>
              </a:rPr>
              <a:t> )	(nem </a:t>
            </a:r>
            <a:r>
              <a:rPr lang="hu-HU" sz="2800" noProof="0" dirty="0" err="1" smtClean="0">
                <a:sym typeface="Symbol" pitchFamily="18" charset="2"/>
              </a:rPr>
              <a:t>hibásodhat</a:t>
            </a:r>
            <a:r>
              <a:rPr lang="hu-HU" sz="2800" noProof="0" dirty="0" smtClean="0">
                <a:sym typeface="Symbol" pitchFamily="18" charset="2"/>
              </a:rPr>
              <a:t> meg)</a:t>
            </a:r>
            <a:endParaRPr lang="hu-HU" sz="2800" dirty="0" smtClean="0">
              <a:sym typeface="Symbol" pitchFamily="18" charset="2"/>
            </a:endParaRPr>
          </a:p>
          <a:p>
            <a:r>
              <a:rPr lang="hu-HU" sz="2800" noProof="0" dirty="0" smtClean="0">
                <a:solidFill>
                  <a:schemeClr val="hlink"/>
                </a:solidFill>
                <a:sym typeface="Symbol" pitchFamily="18" charset="2"/>
              </a:rPr>
              <a:t>rendelkezésre állás</a:t>
            </a:r>
            <a:r>
              <a:rPr lang="hu-HU" sz="2800" noProof="0" dirty="0" smtClean="0">
                <a:sym typeface="Symbol" pitchFamily="18" charset="2"/>
              </a:rPr>
              <a:t>:</a:t>
            </a:r>
            <a:br>
              <a:rPr lang="hu-HU" sz="2800" noProof="0" dirty="0" smtClean="0">
                <a:sym typeface="Symbol" pitchFamily="18" charset="2"/>
              </a:rPr>
            </a:br>
            <a:r>
              <a:rPr lang="hu-HU" sz="2800" noProof="0" dirty="0" smtClean="0">
                <a:sym typeface="Symbol" pitchFamily="18" charset="2"/>
              </a:rPr>
              <a:t>a(t) = </a:t>
            </a:r>
            <a:r>
              <a:rPr lang="hu-HU" sz="2800" noProof="0" dirty="0" smtClean="0"/>
              <a:t>P( s(t) </a:t>
            </a:r>
            <a:r>
              <a:rPr lang="hu-HU" sz="2800" noProof="0" dirty="0" smtClean="0">
                <a:sym typeface="Symbol" pitchFamily="18" charset="2"/>
              </a:rPr>
              <a:t> U </a:t>
            </a:r>
            <a:r>
              <a:rPr lang="hu-HU" sz="2800" dirty="0" smtClean="0">
                <a:sym typeface="Symbol" pitchFamily="18" charset="2"/>
              </a:rPr>
              <a:t>)</a:t>
            </a:r>
            <a:r>
              <a:rPr lang="hu-HU" sz="2800" noProof="0" dirty="0" smtClean="0"/>
              <a:t>		(közben </a:t>
            </a:r>
            <a:r>
              <a:rPr lang="hu-HU" sz="2800" noProof="0" dirty="0" err="1" smtClean="0"/>
              <a:t>meghibásodhat</a:t>
            </a:r>
            <a:r>
              <a:rPr lang="hu-HU" sz="2800" noProof="0" dirty="0" smtClean="0"/>
              <a:t>)</a:t>
            </a:r>
          </a:p>
          <a:p>
            <a:r>
              <a:rPr lang="hu-HU" sz="2800" noProof="0" dirty="0" smtClean="0">
                <a:solidFill>
                  <a:schemeClr val="hlink"/>
                </a:solidFill>
              </a:rPr>
              <a:t>készenléti tényező</a:t>
            </a:r>
            <a:r>
              <a:rPr lang="hu-HU" sz="2800" noProof="0" dirty="0" smtClean="0"/>
              <a:t>: K=</a:t>
            </a:r>
            <a:r>
              <a:rPr lang="hu-HU" sz="2800" noProof="0" dirty="0" err="1" smtClean="0"/>
              <a:t>lim</a:t>
            </a:r>
            <a:r>
              <a:rPr lang="hu-HU" sz="2800" noProof="0" dirty="0" smtClean="0"/>
              <a:t> </a:t>
            </a:r>
            <a:r>
              <a:rPr lang="hu-HU" sz="3600" baseline="-25000" noProof="0" dirty="0" smtClean="0"/>
              <a:t>t</a:t>
            </a:r>
            <a:r>
              <a:rPr lang="hu-HU" sz="3600" baseline="-25000" noProof="0" dirty="0" smtClean="0">
                <a:sym typeface="Symbol" pitchFamily="18" charset="2"/>
              </a:rPr>
              <a:t></a:t>
            </a:r>
            <a:r>
              <a:rPr lang="hu-HU" sz="2800" noProof="0" dirty="0" smtClean="0"/>
              <a:t> a(t)</a:t>
            </a:r>
          </a:p>
        </p:txBody>
      </p:sp>
      <p:grpSp>
        <p:nvGrpSpPr>
          <p:cNvPr id="2" name="Group 4"/>
          <p:cNvGrpSpPr>
            <a:grpSpLocks/>
          </p:cNvGrpSpPr>
          <p:nvPr/>
        </p:nvGrpSpPr>
        <p:grpSpPr bwMode="auto">
          <a:xfrm>
            <a:off x="642910" y="3643314"/>
            <a:ext cx="7872413" cy="2555875"/>
            <a:chOff x="480" y="2304"/>
            <a:chExt cx="4959" cy="1610"/>
          </a:xfrm>
        </p:grpSpPr>
        <p:sp>
          <p:nvSpPr>
            <p:cNvPr id="14341" name="Line 5"/>
            <p:cNvSpPr>
              <a:spLocks noChangeShapeType="1"/>
            </p:cNvSpPr>
            <p:nvPr/>
          </p:nvSpPr>
          <p:spPr bwMode="auto">
            <a:xfrm flipV="1">
              <a:off x="912" y="2304"/>
              <a:ext cx="0" cy="1440"/>
            </a:xfrm>
            <a:prstGeom prst="line">
              <a:avLst/>
            </a:prstGeom>
            <a:noFill/>
            <a:ln w="9525">
              <a:solidFill>
                <a:schemeClr val="tx1"/>
              </a:solidFill>
              <a:round/>
              <a:headEnd/>
              <a:tailEnd type="triangle" w="med" len="med"/>
            </a:ln>
          </p:spPr>
          <p:txBody>
            <a:bodyPr wrap="none" anchor="ctr"/>
            <a:lstStyle/>
            <a:p>
              <a:endParaRPr lang="hu-HU"/>
            </a:p>
          </p:txBody>
        </p:sp>
        <p:sp>
          <p:nvSpPr>
            <p:cNvPr id="14342" name="Line 6"/>
            <p:cNvSpPr>
              <a:spLocks noChangeShapeType="1"/>
            </p:cNvSpPr>
            <p:nvPr/>
          </p:nvSpPr>
          <p:spPr bwMode="auto">
            <a:xfrm>
              <a:off x="768" y="3648"/>
              <a:ext cx="4464" cy="0"/>
            </a:xfrm>
            <a:prstGeom prst="line">
              <a:avLst/>
            </a:prstGeom>
            <a:noFill/>
            <a:ln w="9525">
              <a:solidFill>
                <a:schemeClr val="tx1"/>
              </a:solidFill>
              <a:round/>
              <a:headEnd/>
              <a:tailEnd type="triangle" w="med" len="med"/>
            </a:ln>
          </p:spPr>
          <p:txBody>
            <a:bodyPr wrap="none" anchor="ctr"/>
            <a:lstStyle/>
            <a:p>
              <a:endParaRPr lang="hu-HU"/>
            </a:p>
          </p:txBody>
        </p:sp>
        <p:sp>
          <p:nvSpPr>
            <p:cNvPr id="14343" name="Text Box 7"/>
            <p:cNvSpPr txBox="1">
              <a:spLocks noChangeArrowheads="1"/>
            </p:cNvSpPr>
            <p:nvPr/>
          </p:nvSpPr>
          <p:spPr bwMode="auto">
            <a:xfrm>
              <a:off x="5270" y="3578"/>
              <a:ext cx="169" cy="288"/>
            </a:xfrm>
            <a:prstGeom prst="rect">
              <a:avLst/>
            </a:prstGeom>
            <a:noFill/>
            <a:ln w="9525">
              <a:noFill/>
              <a:miter lim="800000"/>
              <a:headEnd/>
              <a:tailEnd/>
            </a:ln>
          </p:spPr>
          <p:txBody>
            <a:bodyPr wrap="none">
              <a:spAutoFit/>
            </a:bodyPr>
            <a:lstStyle/>
            <a:p>
              <a:pPr algn="l"/>
              <a:r>
                <a:rPr lang="hu-HU"/>
                <a:t>t</a:t>
              </a:r>
            </a:p>
          </p:txBody>
        </p:sp>
        <p:sp>
          <p:nvSpPr>
            <p:cNvPr id="14344" name="Freeform 8"/>
            <p:cNvSpPr>
              <a:spLocks/>
            </p:cNvSpPr>
            <p:nvPr/>
          </p:nvSpPr>
          <p:spPr bwMode="auto">
            <a:xfrm>
              <a:off x="912" y="2544"/>
              <a:ext cx="4080" cy="1104"/>
            </a:xfrm>
            <a:custGeom>
              <a:avLst/>
              <a:gdLst>
                <a:gd name="T0" fmla="*/ 0 w 4080"/>
                <a:gd name="T1" fmla="*/ 0 h 1104"/>
                <a:gd name="T2" fmla="*/ 403 w 4080"/>
                <a:gd name="T3" fmla="*/ 572 h 1104"/>
                <a:gd name="T4" fmla="*/ 1384 w 4080"/>
                <a:gd name="T5" fmla="*/ 895 h 1104"/>
                <a:gd name="T6" fmla="*/ 4080 w 4080"/>
                <a:gd name="T7" fmla="*/ 1104 h 1104"/>
                <a:gd name="T8" fmla="*/ 0 60000 65536"/>
                <a:gd name="T9" fmla="*/ 0 60000 65536"/>
                <a:gd name="T10" fmla="*/ 0 60000 65536"/>
                <a:gd name="T11" fmla="*/ 0 60000 65536"/>
                <a:gd name="T12" fmla="*/ 0 w 4080"/>
                <a:gd name="T13" fmla="*/ 0 h 1104"/>
                <a:gd name="T14" fmla="*/ 4080 w 4080"/>
                <a:gd name="T15" fmla="*/ 1104 h 1104"/>
              </a:gdLst>
              <a:ahLst/>
              <a:cxnLst>
                <a:cxn ang="T8">
                  <a:pos x="T0" y="T1"/>
                </a:cxn>
                <a:cxn ang="T9">
                  <a:pos x="T2" y="T3"/>
                </a:cxn>
                <a:cxn ang="T10">
                  <a:pos x="T4" y="T5"/>
                </a:cxn>
                <a:cxn ang="T11">
                  <a:pos x="T6" y="T7"/>
                </a:cxn>
              </a:cxnLst>
              <a:rect l="T12" t="T13" r="T14" b="T15"/>
              <a:pathLst>
                <a:path w="4080" h="1104">
                  <a:moveTo>
                    <a:pt x="0" y="0"/>
                  </a:moveTo>
                  <a:cubicBezTo>
                    <a:pt x="67" y="95"/>
                    <a:pt x="172" y="423"/>
                    <a:pt x="403" y="572"/>
                  </a:cubicBezTo>
                  <a:cubicBezTo>
                    <a:pt x="634" y="721"/>
                    <a:pt x="771" y="806"/>
                    <a:pt x="1384" y="895"/>
                  </a:cubicBezTo>
                  <a:cubicBezTo>
                    <a:pt x="1997" y="984"/>
                    <a:pt x="3518" y="1060"/>
                    <a:pt x="4080" y="1104"/>
                  </a:cubicBezTo>
                </a:path>
              </a:pathLst>
            </a:custGeom>
            <a:noFill/>
            <a:ln w="9525">
              <a:solidFill>
                <a:schemeClr val="tx1"/>
              </a:solidFill>
              <a:round/>
              <a:headEnd/>
              <a:tailEnd/>
            </a:ln>
          </p:spPr>
          <p:txBody>
            <a:bodyPr wrap="none" anchor="ctr"/>
            <a:lstStyle/>
            <a:p>
              <a:endParaRPr lang="hu-HU"/>
            </a:p>
          </p:txBody>
        </p:sp>
        <p:sp>
          <p:nvSpPr>
            <p:cNvPr id="14345" name="Freeform 9"/>
            <p:cNvSpPr>
              <a:spLocks/>
            </p:cNvSpPr>
            <p:nvPr/>
          </p:nvSpPr>
          <p:spPr bwMode="auto">
            <a:xfrm>
              <a:off x="912" y="2544"/>
              <a:ext cx="4128" cy="768"/>
            </a:xfrm>
            <a:custGeom>
              <a:avLst/>
              <a:gdLst>
                <a:gd name="T0" fmla="*/ 0 w 4128"/>
                <a:gd name="T1" fmla="*/ 0 h 768"/>
                <a:gd name="T2" fmla="*/ 672 w 4128"/>
                <a:gd name="T3" fmla="*/ 480 h 768"/>
                <a:gd name="T4" fmla="*/ 1968 w 4128"/>
                <a:gd name="T5" fmla="*/ 720 h 768"/>
                <a:gd name="T6" fmla="*/ 4128 w 4128"/>
                <a:gd name="T7" fmla="*/ 768 h 768"/>
                <a:gd name="T8" fmla="*/ 0 60000 65536"/>
                <a:gd name="T9" fmla="*/ 0 60000 65536"/>
                <a:gd name="T10" fmla="*/ 0 60000 65536"/>
                <a:gd name="T11" fmla="*/ 0 60000 65536"/>
                <a:gd name="T12" fmla="*/ 0 w 4128"/>
                <a:gd name="T13" fmla="*/ 0 h 768"/>
                <a:gd name="T14" fmla="*/ 4128 w 4128"/>
                <a:gd name="T15" fmla="*/ 768 h 768"/>
              </a:gdLst>
              <a:ahLst/>
              <a:cxnLst>
                <a:cxn ang="T8">
                  <a:pos x="T0" y="T1"/>
                </a:cxn>
                <a:cxn ang="T9">
                  <a:pos x="T2" y="T3"/>
                </a:cxn>
                <a:cxn ang="T10">
                  <a:pos x="T4" y="T5"/>
                </a:cxn>
                <a:cxn ang="T11">
                  <a:pos x="T6" y="T7"/>
                </a:cxn>
              </a:cxnLst>
              <a:rect l="T12" t="T13" r="T14" b="T15"/>
              <a:pathLst>
                <a:path w="4128" h="768">
                  <a:moveTo>
                    <a:pt x="0" y="0"/>
                  </a:moveTo>
                  <a:cubicBezTo>
                    <a:pt x="172" y="180"/>
                    <a:pt x="344" y="360"/>
                    <a:pt x="672" y="480"/>
                  </a:cubicBezTo>
                  <a:cubicBezTo>
                    <a:pt x="1000" y="600"/>
                    <a:pt x="1392" y="672"/>
                    <a:pt x="1968" y="720"/>
                  </a:cubicBezTo>
                  <a:cubicBezTo>
                    <a:pt x="2544" y="768"/>
                    <a:pt x="3336" y="768"/>
                    <a:pt x="4128" y="768"/>
                  </a:cubicBezTo>
                </a:path>
              </a:pathLst>
            </a:custGeom>
            <a:noFill/>
            <a:ln w="9525">
              <a:solidFill>
                <a:schemeClr val="tx1"/>
              </a:solidFill>
              <a:round/>
              <a:headEnd/>
              <a:tailEnd/>
            </a:ln>
          </p:spPr>
          <p:txBody>
            <a:bodyPr wrap="none" anchor="ctr"/>
            <a:lstStyle/>
            <a:p>
              <a:endParaRPr lang="hu-HU"/>
            </a:p>
          </p:txBody>
        </p:sp>
        <p:sp>
          <p:nvSpPr>
            <p:cNvPr id="14346" name="Line 10"/>
            <p:cNvSpPr>
              <a:spLocks noChangeShapeType="1"/>
            </p:cNvSpPr>
            <p:nvPr/>
          </p:nvSpPr>
          <p:spPr bwMode="auto">
            <a:xfrm flipH="1">
              <a:off x="912" y="3312"/>
              <a:ext cx="4128" cy="0"/>
            </a:xfrm>
            <a:prstGeom prst="line">
              <a:avLst/>
            </a:prstGeom>
            <a:noFill/>
            <a:ln w="9525">
              <a:solidFill>
                <a:schemeClr val="tx1"/>
              </a:solidFill>
              <a:prstDash val="dash"/>
              <a:round/>
              <a:headEnd/>
              <a:tailEnd/>
            </a:ln>
          </p:spPr>
          <p:txBody>
            <a:bodyPr wrap="none" anchor="ctr"/>
            <a:lstStyle/>
            <a:p>
              <a:endParaRPr lang="hu-HU"/>
            </a:p>
          </p:txBody>
        </p:sp>
        <p:sp>
          <p:nvSpPr>
            <p:cNvPr id="14347" name="Text Box 11"/>
            <p:cNvSpPr txBox="1">
              <a:spLocks noChangeArrowheads="1"/>
            </p:cNvSpPr>
            <p:nvPr/>
          </p:nvSpPr>
          <p:spPr bwMode="auto">
            <a:xfrm>
              <a:off x="566" y="3146"/>
              <a:ext cx="255" cy="288"/>
            </a:xfrm>
            <a:prstGeom prst="rect">
              <a:avLst/>
            </a:prstGeom>
            <a:noFill/>
            <a:ln w="9525">
              <a:noFill/>
              <a:miter lim="800000"/>
              <a:headEnd/>
              <a:tailEnd/>
            </a:ln>
          </p:spPr>
          <p:txBody>
            <a:bodyPr wrap="none">
              <a:spAutoFit/>
            </a:bodyPr>
            <a:lstStyle/>
            <a:p>
              <a:pPr algn="l"/>
              <a:r>
                <a:rPr lang="hu-HU"/>
                <a:t>K</a:t>
              </a:r>
            </a:p>
          </p:txBody>
        </p:sp>
        <p:sp>
          <p:nvSpPr>
            <p:cNvPr id="14348" name="Text Box 12"/>
            <p:cNvSpPr txBox="1">
              <a:spLocks noChangeArrowheads="1"/>
            </p:cNvSpPr>
            <p:nvPr/>
          </p:nvSpPr>
          <p:spPr bwMode="auto">
            <a:xfrm>
              <a:off x="2006" y="2810"/>
              <a:ext cx="382" cy="288"/>
            </a:xfrm>
            <a:prstGeom prst="rect">
              <a:avLst/>
            </a:prstGeom>
            <a:noFill/>
            <a:ln w="9525">
              <a:noFill/>
              <a:miter lim="800000"/>
              <a:headEnd/>
              <a:tailEnd/>
            </a:ln>
          </p:spPr>
          <p:txBody>
            <a:bodyPr wrap="none">
              <a:spAutoFit/>
            </a:bodyPr>
            <a:lstStyle/>
            <a:p>
              <a:pPr algn="l"/>
              <a:r>
                <a:rPr lang="hu-HU"/>
                <a:t>a(t)</a:t>
              </a:r>
            </a:p>
          </p:txBody>
        </p:sp>
        <p:sp>
          <p:nvSpPr>
            <p:cNvPr id="14349" name="Text Box 13"/>
            <p:cNvSpPr txBox="1">
              <a:spLocks noChangeArrowheads="1"/>
            </p:cNvSpPr>
            <p:nvPr/>
          </p:nvSpPr>
          <p:spPr bwMode="auto">
            <a:xfrm>
              <a:off x="3974" y="3338"/>
              <a:ext cx="361" cy="288"/>
            </a:xfrm>
            <a:prstGeom prst="rect">
              <a:avLst/>
            </a:prstGeom>
            <a:noFill/>
            <a:ln w="9525">
              <a:noFill/>
              <a:miter lim="800000"/>
              <a:headEnd/>
              <a:tailEnd/>
            </a:ln>
          </p:spPr>
          <p:txBody>
            <a:bodyPr wrap="none">
              <a:spAutoFit/>
            </a:bodyPr>
            <a:lstStyle/>
            <a:p>
              <a:pPr algn="l"/>
              <a:r>
                <a:rPr lang="hu-HU"/>
                <a:t>r(t)</a:t>
              </a:r>
            </a:p>
          </p:txBody>
        </p:sp>
        <p:sp>
          <p:nvSpPr>
            <p:cNvPr id="14350" name="Text Box 14"/>
            <p:cNvSpPr txBox="1">
              <a:spLocks noChangeArrowheads="1"/>
            </p:cNvSpPr>
            <p:nvPr/>
          </p:nvSpPr>
          <p:spPr bwMode="auto">
            <a:xfrm>
              <a:off x="480" y="2448"/>
              <a:ext cx="356" cy="288"/>
            </a:xfrm>
            <a:prstGeom prst="rect">
              <a:avLst/>
            </a:prstGeom>
            <a:noFill/>
            <a:ln w="9525">
              <a:noFill/>
              <a:miter lim="800000"/>
              <a:headEnd/>
              <a:tailEnd/>
            </a:ln>
          </p:spPr>
          <p:txBody>
            <a:bodyPr wrap="none">
              <a:spAutoFit/>
            </a:bodyPr>
            <a:lstStyle/>
            <a:p>
              <a:pPr algn="l"/>
              <a:r>
                <a:rPr lang="hu-HU"/>
                <a:t>1.0</a:t>
              </a:r>
            </a:p>
          </p:txBody>
        </p:sp>
        <p:sp>
          <p:nvSpPr>
            <p:cNvPr id="14351" name="Line 15"/>
            <p:cNvSpPr>
              <a:spLocks noChangeShapeType="1"/>
            </p:cNvSpPr>
            <p:nvPr/>
          </p:nvSpPr>
          <p:spPr bwMode="auto">
            <a:xfrm>
              <a:off x="864" y="2544"/>
              <a:ext cx="96" cy="0"/>
            </a:xfrm>
            <a:prstGeom prst="line">
              <a:avLst/>
            </a:prstGeom>
            <a:noFill/>
            <a:ln w="9525">
              <a:solidFill>
                <a:schemeClr val="tx1"/>
              </a:solidFill>
              <a:round/>
              <a:headEnd/>
              <a:tailEnd/>
            </a:ln>
          </p:spPr>
          <p:txBody>
            <a:bodyPr wrap="none" anchor="ctr"/>
            <a:lstStyle/>
            <a:p>
              <a:endParaRPr lang="hu-HU"/>
            </a:p>
          </p:txBody>
        </p:sp>
        <p:sp>
          <p:nvSpPr>
            <p:cNvPr id="14352" name="Text Box 16"/>
            <p:cNvSpPr txBox="1">
              <a:spLocks noChangeArrowheads="1"/>
            </p:cNvSpPr>
            <p:nvPr/>
          </p:nvSpPr>
          <p:spPr bwMode="auto">
            <a:xfrm>
              <a:off x="902" y="3626"/>
              <a:ext cx="212" cy="288"/>
            </a:xfrm>
            <a:prstGeom prst="rect">
              <a:avLst/>
            </a:prstGeom>
            <a:noFill/>
            <a:ln w="9525">
              <a:noFill/>
              <a:miter lim="800000"/>
              <a:headEnd/>
              <a:tailEnd/>
            </a:ln>
          </p:spPr>
          <p:txBody>
            <a:bodyPr wrap="none">
              <a:spAutoFit/>
            </a:bodyPr>
            <a:lstStyle/>
            <a:p>
              <a:pPr algn="l"/>
              <a:r>
                <a:rPr lang="hu-HU"/>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hu-HU" noProof="0" smtClean="0"/>
              <a:t>Rendelkezésre állás követelményei</a:t>
            </a:r>
          </a:p>
        </p:txBody>
      </p:sp>
      <p:sp>
        <p:nvSpPr>
          <p:cNvPr id="15363" name="Rectangle 5"/>
          <p:cNvSpPr>
            <a:spLocks noGrp="1" noChangeArrowheads="1"/>
          </p:cNvSpPr>
          <p:nvPr>
            <p:ph type="body" idx="1"/>
          </p:nvPr>
        </p:nvSpPr>
        <p:spPr>
          <a:xfrm>
            <a:off x="501650" y="3929066"/>
            <a:ext cx="8261350" cy="2257420"/>
          </a:xfrm>
        </p:spPr>
        <p:txBody>
          <a:bodyPr>
            <a:normAutofit/>
          </a:bodyPr>
          <a:lstStyle/>
          <a:p>
            <a:pPr>
              <a:buFontTx/>
              <a:buNone/>
            </a:pPr>
            <a:r>
              <a:rPr lang="hu-HU" sz="2400" b="1" noProof="0" dirty="0" smtClean="0"/>
              <a:t>Elosztott rendszerek (hibatűrés nélkül, irányadó számok):</a:t>
            </a:r>
          </a:p>
          <a:p>
            <a:r>
              <a:rPr lang="hu-HU" sz="2400" b="1" noProof="0" dirty="0" smtClean="0"/>
              <a:t>1 </a:t>
            </a:r>
            <a:r>
              <a:rPr lang="hu-HU" sz="2400" b="1" noProof="0" dirty="0" err="1" smtClean="0"/>
              <a:t>szgép</a:t>
            </a:r>
            <a:r>
              <a:rPr lang="hu-HU" sz="2400" b="1" noProof="0" dirty="0" smtClean="0"/>
              <a:t>: 	95%</a:t>
            </a:r>
          </a:p>
          <a:p>
            <a:r>
              <a:rPr lang="hu-HU" sz="2400" b="1" noProof="0" dirty="0" smtClean="0"/>
              <a:t>2 </a:t>
            </a:r>
            <a:r>
              <a:rPr lang="hu-HU" sz="2400" b="1" noProof="0" dirty="0" err="1" smtClean="0"/>
              <a:t>szgép</a:t>
            </a:r>
            <a:r>
              <a:rPr lang="hu-HU" sz="2400" b="1" noProof="0" dirty="0" smtClean="0"/>
              <a:t>: 	90%</a:t>
            </a:r>
          </a:p>
          <a:p>
            <a:r>
              <a:rPr lang="hu-HU" sz="2400" b="1" noProof="0" dirty="0" smtClean="0"/>
              <a:t>5 </a:t>
            </a:r>
            <a:r>
              <a:rPr lang="hu-HU" sz="2400" b="1" noProof="0" dirty="0" err="1" smtClean="0"/>
              <a:t>szgép</a:t>
            </a:r>
            <a:r>
              <a:rPr lang="hu-HU" sz="2400" b="1" noProof="0" dirty="0" smtClean="0"/>
              <a:t>: 	77%</a:t>
            </a:r>
          </a:p>
          <a:p>
            <a:r>
              <a:rPr lang="hu-HU" sz="2400" b="1" noProof="0" dirty="0" smtClean="0"/>
              <a:t>10 </a:t>
            </a:r>
            <a:r>
              <a:rPr lang="hu-HU" sz="2400" b="1" noProof="0" dirty="0" err="1" smtClean="0"/>
              <a:t>szgép</a:t>
            </a:r>
            <a:r>
              <a:rPr lang="hu-HU" sz="2400" b="1" noProof="0" dirty="0" smtClean="0"/>
              <a:t>: 	60%</a:t>
            </a:r>
          </a:p>
        </p:txBody>
      </p:sp>
      <p:graphicFrame>
        <p:nvGraphicFramePr>
          <p:cNvPr id="5" name="Táblázat 4"/>
          <p:cNvGraphicFramePr>
            <a:graphicFrameLocks noGrp="1"/>
          </p:cNvGraphicFramePr>
          <p:nvPr/>
        </p:nvGraphicFramePr>
        <p:xfrm>
          <a:off x="1357290" y="928670"/>
          <a:ext cx="6096000" cy="2773680"/>
        </p:xfrm>
        <a:graphic>
          <a:graphicData uri="http://schemas.openxmlformats.org/drawingml/2006/table">
            <a:tbl>
              <a:tblPr firstRow="1" bandRow="1">
                <a:tableStyleId>{00A15C55-8517-42AA-B614-E9B94910E393}</a:tableStyleId>
              </a:tblPr>
              <a:tblGrid>
                <a:gridCol w="3048000"/>
                <a:gridCol w="3048000"/>
              </a:tblGrid>
              <a:tr h="370840">
                <a:tc>
                  <a:txBody>
                    <a:bodyPr/>
                    <a:lstStyle/>
                    <a:p>
                      <a:r>
                        <a:rPr lang="hu-HU" sz="2000" dirty="0" smtClean="0"/>
                        <a:t>Készenléti tényező</a:t>
                      </a:r>
                      <a:endParaRPr lang="hu-HU" sz="2000" dirty="0"/>
                    </a:p>
                  </a:txBody>
                  <a:tcPr/>
                </a:tc>
                <a:tc>
                  <a:txBody>
                    <a:bodyPr/>
                    <a:lstStyle/>
                    <a:p>
                      <a:r>
                        <a:rPr lang="hu-HU" sz="2000" dirty="0" smtClean="0"/>
                        <a:t>Max. kiesés 1 év alatt</a:t>
                      </a:r>
                      <a:endParaRPr lang="hu-HU" sz="2000" dirty="0"/>
                    </a:p>
                  </a:txBody>
                  <a:tcPr/>
                </a:tc>
              </a:tr>
              <a:tr h="370840">
                <a:tc>
                  <a:txBody>
                    <a:bodyPr/>
                    <a:lstStyle/>
                    <a:p>
                      <a:r>
                        <a:rPr lang="hu-HU" sz="2000" dirty="0" smtClean="0"/>
                        <a:t>2 db 9-es (99%)</a:t>
                      </a:r>
                      <a:endParaRPr lang="hu-HU" sz="2000" dirty="0"/>
                    </a:p>
                  </a:txBody>
                  <a:tcPr/>
                </a:tc>
                <a:tc>
                  <a:txBody>
                    <a:bodyPr/>
                    <a:lstStyle/>
                    <a:p>
                      <a:r>
                        <a:rPr lang="hu-HU" sz="2000" dirty="0" smtClean="0"/>
                        <a:t>3,5 nap</a:t>
                      </a:r>
                      <a:endParaRPr lang="hu-HU" sz="2000" dirty="0"/>
                    </a:p>
                  </a:txBody>
                  <a:tcPr/>
                </a:tc>
              </a:tr>
              <a:tr h="370840">
                <a:tc>
                  <a:txBody>
                    <a:bodyPr/>
                    <a:lstStyle/>
                    <a:p>
                      <a:r>
                        <a:rPr lang="hu-HU" sz="2000" dirty="0" smtClean="0"/>
                        <a:t>3 db</a:t>
                      </a:r>
                      <a:r>
                        <a:rPr lang="hu-HU" sz="2000" baseline="0" dirty="0" smtClean="0"/>
                        <a:t> 9-es (99,9%)</a:t>
                      </a:r>
                      <a:endParaRPr lang="hu-HU" sz="2000" dirty="0"/>
                    </a:p>
                  </a:txBody>
                  <a:tcPr/>
                </a:tc>
                <a:tc>
                  <a:txBody>
                    <a:bodyPr/>
                    <a:lstStyle/>
                    <a:p>
                      <a:r>
                        <a:rPr lang="hu-HU" sz="2000" dirty="0" smtClean="0"/>
                        <a:t>9 óra</a:t>
                      </a:r>
                      <a:endParaRPr lang="hu-HU" sz="2000" dirty="0"/>
                    </a:p>
                  </a:txBody>
                  <a:tcPr/>
                </a:tc>
              </a:tr>
              <a:tr h="370840">
                <a:tc>
                  <a:txBody>
                    <a:bodyPr/>
                    <a:lstStyle/>
                    <a:p>
                      <a:r>
                        <a:rPr lang="hu-HU" sz="2000" dirty="0" smtClean="0"/>
                        <a:t>4 db 9-es (99,99%)</a:t>
                      </a:r>
                      <a:endParaRPr lang="hu-HU" sz="2000" dirty="0"/>
                    </a:p>
                  </a:txBody>
                  <a:tcPr/>
                </a:tc>
                <a:tc>
                  <a:txBody>
                    <a:bodyPr/>
                    <a:lstStyle/>
                    <a:p>
                      <a:r>
                        <a:rPr lang="hu-HU" sz="2000" dirty="0" smtClean="0"/>
                        <a:t>1 óra</a:t>
                      </a:r>
                      <a:endParaRPr lang="hu-HU" sz="2000" dirty="0"/>
                    </a:p>
                  </a:txBody>
                  <a:tcPr/>
                </a:tc>
              </a:tr>
              <a:tr h="370840">
                <a:tc>
                  <a:txBody>
                    <a:bodyPr/>
                    <a:lstStyle/>
                    <a:p>
                      <a:r>
                        <a:rPr lang="hu-HU" sz="2000" dirty="0" smtClean="0"/>
                        <a:t>5 db 9-es (99,999%)</a:t>
                      </a:r>
                      <a:endParaRPr lang="hu-HU" sz="2000" dirty="0"/>
                    </a:p>
                  </a:txBody>
                  <a:tcPr/>
                </a:tc>
                <a:tc>
                  <a:txBody>
                    <a:bodyPr/>
                    <a:lstStyle/>
                    <a:p>
                      <a:r>
                        <a:rPr lang="hu-HU" sz="2000" dirty="0" smtClean="0"/>
                        <a:t>5 perc</a:t>
                      </a:r>
                      <a:endParaRPr lang="hu-HU" sz="2000" dirty="0"/>
                    </a:p>
                  </a:txBody>
                  <a:tcPr/>
                </a:tc>
              </a:tr>
              <a:tr h="370840">
                <a:tc>
                  <a:txBody>
                    <a:bodyPr/>
                    <a:lstStyle/>
                    <a:p>
                      <a:r>
                        <a:rPr lang="hu-HU" sz="2000" dirty="0" smtClean="0"/>
                        <a:t>6 db 9-es (99,9999%)</a:t>
                      </a:r>
                      <a:endParaRPr lang="hu-HU" sz="2000" dirty="0"/>
                    </a:p>
                  </a:txBody>
                  <a:tcPr/>
                </a:tc>
                <a:tc>
                  <a:txBody>
                    <a:bodyPr/>
                    <a:lstStyle/>
                    <a:p>
                      <a:r>
                        <a:rPr lang="hu-HU" sz="2000" dirty="0" smtClean="0"/>
                        <a:t>32 másodperc</a:t>
                      </a:r>
                      <a:endParaRPr lang="hu-HU" sz="2000" dirty="0"/>
                    </a:p>
                  </a:txBody>
                  <a:tcPr/>
                </a:tc>
              </a:tr>
              <a:tr h="370840">
                <a:tc>
                  <a:txBody>
                    <a:bodyPr/>
                    <a:lstStyle/>
                    <a:p>
                      <a:r>
                        <a:rPr lang="hu-HU" sz="2000" dirty="0" smtClean="0"/>
                        <a:t>7 db 9-es</a:t>
                      </a:r>
                      <a:r>
                        <a:rPr lang="hu-HU" sz="2000" baseline="0" dirty="0" smtClean="0"/>
                        <a:t> (99,99999%)</a:t>
                      </a:r>
                      <a:endParaRPr lang="hu-HU" sz="2000" dirty="0"/>
                    </a:p>
                  </a:txBody>
                  <a:tcPr/>
                </a:tc>
                <a:tc>
                  <a:txBody>
                    <a:bodyPr/>
                    <a:lstStyle/>
                    <a:p>
                      <a:r>
                        <a:rPr lang="hu-HU" sz="2000" dirty="0" smtClean="0"/>
                        <a:t>3 másodperc</a:t>
                      </a:r>
                      <a:endParaRPr lang="hu-HU"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heme/theme1.xml><?xml version="1.0" encoding="utf-8"?>
<a:theme xmlns:a="http://schemas.openxmlformats.org/drawingml/2006/main" name="irf-2009-sablon-v2">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irf-2009-sablon-v2</Template>
  <TotalTime>2027</TotalTime>
  <Words>1933</Words>
  <Application>Microsoft Office PowerPoint</Application>
  <PresentationFormat>Diavetítés a képernyőre (4:3 oldalarány)</PresentationFormat>
  <Paragraphs>449</Paragraphs>
  <Slides>41</Slides>
  <Notes>40</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41</vt:i4>
      </vt:variant>
    </vt:vector>
  </HeadingPairs>
  <TitlesOfParts>
    <vt:vector size="43" baseType="lpstr">
      <vt:lpstr>irf-2009-sablon-v2</vt:lpstr>
      <vt:lpstr>Worksheet</vt:lpstr>
      <vt:lpstr>Szolgáltatásbiztonság  IT rendszerekben</vt:lpstr>
      <vt:lpstr>Szolgáltatásbiztonság??</vt:lpstr>
      <vt:lpstr>Tartalomjegyzék</vt:lpstr>
      <vt:lpstr>Szolgáltatásbiztonság</vt:lpstr>
      <vt:lpstr>Szolgáltatásbiztonság jellemzői</vt:lpstr>
      <vt:lpstr>Szolgáltatásbiztonság jellemzői</vt:lpstr>
      <vt:lpstr>Megbízhatósági mértékek</vt:lpstr>
      <vt:lpstr>Valószínűség időfüggvények</vt:lpstr>
      <vt:lpstr>Rendelkezésre állás követelményei</vt:lpstr>
      <vt:lpstr>Tartalomjegyzék</vt:lpstr>
      <vt:lpstr>Befolyásoló tényezők</vt:lpstr>
      <vt:lpstr>Hatáslánc</vt:lpstr>
      <vt:lpstr>A hibajelenségek okai IT rendszerek esetén</vt:lpstr>
      <vt:lpstr>Meghibásodások kategorizálása</vt:lpstr>
      <vt:lpstr>Tartalomjegyzék</vt:lpstr>
      <vt:lpstr>A szolgáltatásbiztonság eszközei</vt:lpstr>
      <vt:lpstr>Hibatűrő rendszerek</vt:lpstr>
      <vt:lpstr>Redundancia megjelenése</vt:lpstr>
      <vt:lpstr>Redundancia típusai</vt:lpstr>
      <vt:lpstr>Költségoptimalizálás</vt:lpstr>
      <vt:lpstr>Tartalomjegyzék</vt:lpstr>
      <vt:lpstr>Szolgáltatásbiztonság analízise</vt:lpstr>
      <vt:lpstr>Példa: szolgáltatásbiztonság analízise</vt:lpstr>
      <vt:lpstr>Feladat: Meghibásodások azonosítása</vt:lpstr>
      <vt:lpstr>Hibamód és hatás analízis (FMEA)</vt:lpstr>
      <vt:lpstr>Hibafa (Fault tree)</vt:lpstr>
      <vt:lpstr>Szolgáltatásbiztonság analízise</vt:lpstr>
      <vt:lpstr>Példa: hibatűrés beépítése</vt:lpstr>
      <vt:lpstr>Példa: hibatűrés beépítése</vt:lpstr>
      <vt:lpstr>Analízis: hibafa</vt:lpstr>
      <vt:lpstr>Hibafa – analízis</vt:lpstr>
      <vt:lpstr>Meghibásodási adatok</vt:lpstr>
      <vt:lpstr>Meghibásodási adatok – példa </vt:lpstr>
      <vt:lpstr>Időzített Petri hálók</vt:lpstr>
      <vt:lpstr>Analízis: Petri-háló</vt:lpstr>
      <vt:lpstr>Analízis: Petri-háló</vt:lpstr>
      <vt:lpstr>Analízis: érzékenység és költségvizsgálat</vt:lpstr>
      <vt:lpstr>Példa: hibatűrés beépítése</vt:lpstr>
      <vt:lpstr>Példa: hibatűrés beépítése</vt:lpstr>
      <vt:lpstr>Példa: hibatűrés beépítése</vt:lpstr>
      <vt:lpstr>Összefoglalás</vt:lpstr>
    </vt:vector>
  </TitlesOfParts>
  <Company>Budapesti Műszaki és Gazdaságtudományi Egyetem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Szolgáltatásbiztonság IT rendszerekben</dc:title>
  <dc:subject>Intelligens rendszerfelügyelet (VIMIA370)</dc:subject>
  <dc:creator>Micskei Zoltán</dc:creator>
  <cp:keywords>hibatűrés, HA, IT, szolgáltatásbiztonság</cp:keywords>
  <cp:lastModifiedBy>Micskei Zoltán</cp:lastModifiedBy>
  <cp:revision>69</cp:revision>
  <dcterms:created xsi:type="dcterms:W3CDTF">2009-04-21T10:19:58Z</dcterms:created>
  <dcterms:modified xsi:type="dcterms:W3CDTF">2012-04-10T09:54:42Z</dcterms:modified>
</cp:coreProperties>
</file>