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4.xml" ContentType="application/vnd.openxmlformats-officedocument.presentationml.notesSlide+xml"/>
  <Override PartName="/ppt/charts/chart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3" r:id="rId3"/>
    <p:sldId id="264" r:id="rId4"/>
    <p:sldId id="268" r:id="rId5"/>
    <p:sldId id="266" r:id="rId6"/>
    <p:sldId id="270" r:id="rId7"/>
    <p:sldId id="339" r:id="rId8"/>
    <p:sldId id="265" r:id="rId9"/>
    <p:sldId id="272" r:id="rId10"/>
    <p:sldId id="271" r:id="rId11"/>
    <p:sldId id="274" r:id="rId12"/>
    <p:sldId id="276" r:id="rId13"/>
    <p:sldId id="275" r:id="rId14"/>
    <p:sldId id="277" r:id="rId15"/>
    <p:sldId id="280" r:id="rId16"/>
    <p:sldId id="361" r:id="rId17"/>
    <p:sldId id="282" r:id="rId18"/>
    <p:sldId id="340" r:id="rId19"/>
    <p:sldId id="323" r:id="rId20"/>
    <p:sldId id="324" r:id="rId21"/>
    <p:sldId id="357" r:id="rId22"/>
    <p:sldId id="354" r:id="rId23"/>
    <p:sldId id="352" r:id="rId24"/>
    <p:sldId id="353" r:id="rId25"/>
    <p:sldId id="341" r:id="rId26"/>
    <p:sldId id="358" r:id="rId27"/>
    <p:sldId id="355" r:id="rId28"/>
    <p:sldId id="356" r:id="rId29"/>
    <p:sldId id="359" r:id="rId30"/>
    <p:sldId id="360" r:id="rId31"/>
    <p:sldId id="342" r:id="rId32"/>
    <p:sldId id="349" r:id="rId33"/>
    <p:sldId id="345" r:id="rId34"/>
    <p:sldId id="346" r:id="rId35"/>
    <p:sldId id="362" r:id="rId36"/>
    <p:sldId id="347" r:id="rId37"/>
    <p:sldId id="364" r:id="rId38"/>
    <p:sldId id="365" r:id="rId39"/>
    <p:sldId id="363" r:id="rId40"/>
    <p:sldId id="350" r:id="rId41"/>
    <p:sldId id="367" r:id="rId42"/>
    <p:sldId id="368" r:id="rId43"/>
    <p:sldId id="328" r:id="rId44"/>
    <p:sldId id="343" r:id="rId45"/>
    <p:sldId id="330" r:id="rId46"/>
    <p:sldId id="331" r:id="rId47"/>
    <p:sldId id="332" r:id="rId48"/>
    <p:sldId id="344" r:id="rId49"/>
    <p:sldId id="333" r:id="rId50"/>
    <p:sldId id="334" r:id="rId51"/>
    <p:sldId id="337" r:id="rId52"/>
    <p:sldId id="351" r:id="rId53"/>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3A55"/>
    <a:srgbClr val="762536"/>
    <a:srgbClr val="F8F8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86" autoAdjust="0"/>
  </p:normalViewPr>
  <p:slideViewPr>
    <p:cSldViewPr>
      <p:cViewPr varScale="1">
        <p:scale>
          <a:sx n="78" d="100"/>
          <a:sy n="78" d="100"/>
        </p:scale>
        <p:origin x="-1380" y="-96"/>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munkalap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munkalap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munkalap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Munka1!$B$1</c:f>
              <c:strCache>
                <c:ptCount val="1"/>
                <c:pt idx="0">
                  <c:v>CPU</c:v>
                </c:pt>
              </c:strCache>
            </c:strRef>
          </c:tx>
          <c:cat>
            <c:strRef>
              <c:f>Munka1!$A$2:$A$3</c:f>
              <c:strCache>
                <c:ptCount val="2"/>
                <c:pt idx="0">
                  <c:v>VM1</c:v>
                </c:pt>
                <c:pt idx="1">
                  <c:v>VM2</c:v>
                </c:pt>
              </c:strCache>
            </c:strRef>
          </c:cat>
          <c:val>
            <c:numRef>
              <c:f>Munka1!$B$2:$B$3</c:f>
              <c:numCache>
                <c:formatCode>General</c:formatCode>
                <c:ptCount val="2"/>
                <c:pt idx="0">
                  <c:v>1000</c:v>
                </c:pt>
                <c:pt idx="1">
                  <c:v>1000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hu-H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Munka1!$B$1</c:f>
              <c:strCache>
                <c:ptCount val="1"/>
                <c:pt idx="0">
                  <c:v>CPU</c:v>
                </c:pt>
              </c:strCache>
            </c:strRef>
          </c:tx>
          <c:cat>
            <c:strRef>
              <c:f>Munka1!$A$2:$A$4</c:f>
              <c:strCache>
                <c:ptCount val="3"/>
                <c:pt idx="0">
                  <c:v>VM1</c:v>
                </c:pt>
                <c:pt idx="1">
                  <c:v>VM2</c:v>
                </c:pt>
                <c:pt idx="2">
                  <c:v>VM3</c:v>
                </c:pt>
              </c:strCache>
            </c:strRef>
          </c:cat>
          <c:val>
            <c:numRef>
              <c:f>Munka1!$B$2:$B$4</c:f>
              <c:numCache>
                <c:formatCode>General</c:formatCode>
                <c:ptCount val="3"/>
                <c:pt idx="0">
                  <c:v>1000</c:v>
                </c:pt>
                <c:pt idx="1">
                  <c:v>1000</c:v>
                </c:pt>
                <c:pt idx="2">
                  <c:v>2000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hu-H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2D4CF-7E0B-4DAE-A87C-C1F6FC9C56E1}" type="datetimeFigureOut">
              <a:rPr lang="hu-HU" smtClean="0"/>
              <a:pPr/>
              <a:t>2012.04.17.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6C690-4F62-4AFC-8745-06DC9BF07935}" type="slidenum">
              <a:rPr lang="hu-HU" smtClean="0"/>
              <a:pPr/>
              <a:t>‹#›</a:t>
            </a:fld>
            <a:endParaRPr lang="hu-HU"/>
          </a:p>
        </p:txBody>
      </p:sp>
    </p:spTree>
    <p:extLst>
      <p:ext uri="{BB962C8B-B14F-4D97-AF65-F5344CB8AC3E}">
        <p14:creationId xmlns:p14="http://schemas.microsoft.com/office/powerpoint/2010/main" val="382679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Utolsó módosítás: </a:t>
            </a:r>
            <a:r>
              <a:rPr lang="hu-HU" dirty="0" smtClean="0"/>
              <a:t>2012</a:t>
            </a:r>
            <a:r>
              <a:rPr lang="hu-HU" baseline="0" dirty="0" smtClean="0"/>
              <a:t>. </a:t>
            </a:r>
            <a:r>
              <a:rPr lang="hu-HU" baseline="0" dirty="0" smtClean="0"/>
              <a:t>04. </a:t>
            </a:r>
            <a:r>
              <a:rPr lang="hu-HU" baseline="0" dirty="0" smtClean="0"/>
              <a:t>17</a:t>
            </a:r>
            <a:r>
              <a:rPr lang="hu-HU" baseline="0" dirty="0" smtClean="0"/>
              <a:t>.</a:t>
            </a:r>
            <a:endParaRPr lang="hu-HU" dirty="0" smtClean="0"/>
          </a:p>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hu-HU" b="1" baseline="0" dirty="0" smtClean="0"/>
              <a:t>FONTOS</a:t>
            </a:r>
            <a:r>
              <a:rPr lang="hu-HU" baseline="0" dirty="0" smtClean="0"/>
              <a:t>: </a:t>
            </a:r>
            <a:r>
              <a:rPr lang="hu-HU" baseline="0" dirty="0" err="1" smtClean="0"/>
              <a:t>Bare-metal</a:t>
            </a:r>
            <a:r>
              <a:rPr lang="hu-HU" baseline="0" dirty="0" smtClean="0"/>
              <a:t> esetén a VMM kezeli a HW erőforrásokat, míg </a:t>
            </a:r>
            <a:r>
              <a:rPr lang="hu-HU" baseline="0" dirty="0" err="1" smtClean="0"/>
              <a:t>hosted</a:t>
            </a:r>
            <a:r>
              <a:rPr lang="hu-HU" baseline="0" dirty="0" smtClean="0"/>
              <a:t> típusú esetén ezt a </a:t>
            </a:r>
            <a:r>
              <a:rPr lang="hu-HU" baseline="0" dirty="0" err="1" smtClean="0"/>
              <a:t>host</a:t>
            </a:r>
            <a:r>
              <a:rPr lang="hu-HU" baseline="0" dirty="0" smtClean="0"/>
              <a:t> OS végzi.</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hu-HU" baseline="0" dirty="0" smtClean="0"/>
              <a:t>Azt a megkülönböztetést érdemes kerülni, hogy a VMM a hardveren fut vagy hogy </a:t>
            </a:r>
            <a:r>
              <a:rPr lang="hu-HU" baseline="0" dirty="0" err="1" smtClean="0"/>
              <a:t>hosted</a:t>
            </a:r>
            <a:r>
              <a:rPr lang="hu-HU" baseline="0" dirty="0" smtClean="0"/>
              <a:t> esetben van a gépen operációs rendszer is (mert tulajdonképpen </a:t>
            </a:r>
            <a:r>
              <a:rPr lang="hu-HU" baseline="0" dirty="0" err="1" smtClean="0"/>
              <a:t>base-metal</a:t>
            </a:r>
            <a:r>
              <a:rPr lang="hu-HU" baseline="0" dirty="0" smtClean="0"/>
              <a:t> esetben a virtualizációs szoftver is egy speciális operációs rendszer).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hu-HU" baseline="0" dirty="0" smtClean="0"/>
              <a:t>A </a:t>
            </a:r>
            <a:r>
              <a:rPr lang="hu-HU" baseline="0" dirty="0" err="1" smtClean="0"/>
              <a:t>Bare-metal</a:t>
            </a:r>
            <a:r>
              <a:rPr lang="hu-HU" baseline="0" dirty="0" smtClean="0"/>
              <a:t> esetben szokták a </a:t>
            </a:r>
            <a:r>
              <a:rPr lang="hu-HU" baseline="0" dirty="0" err="1" smtClean="0"/>
              <a:t>VMM-et</a:t>
            </a:r>
            <a:r>
              <a:rPr lang="hu-HU" baseline="0" dirty="0" smtClean="0"/>
              <a:t> </a:t>
            </a:r>
            <a:r>
              <a:rPr lang="hu-HU" baseline="0" dirty="0" err="1" smtClean="0"/>
              <a:t>hypervisornak</a:t>
            </a:r>
            <a:r>
              <a:rPr lang="hu-HU" baseline="0" dirty="0" smtClean="0"/>
              <a:t> nevezni, de itt is szoktak eltérések lenni az elnevezésben.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hu-HU" baseline="0" dirty="0" smtClean="0"/>
              <a:t>Szokták még a </a:t>
            </a:r>
            <a:r>
              <a:rPr lang="hu-HU" baseline="0" dirty="0" err="1" smtClean="0"/>
              <a:t>Type</a:t>
            </a:r>
            <a:r>
              <a:rPr lang="hu-HU" baseline="0" dirty="0" smtClean="0"/>
              <a:t> I és </a:t>
            </a:r>
            <a:r>
              <a:rPr lang="hu-HU" baseline="0" dirty="0" err="1" smtClean="0"/>
              <a:t>Type</a:t>
            </a:r>
            <a:r>
              <a:rPr lang="hu-HU" baseline="0" dirty="0" smtClean="0"/>
              <a:t> II megkülönböztetést is használni, de ez nem annyira egyértelmű, a </a:t>
            </a:r>
            <a:r>
              <a:rPr lang="hu-HU" baseline="0" dirty="0" err="1" smtClean="0"/>
              <a:t>hosted</a:t>
            </a:r>
            <a:r>
              <a:rPr lang="hu-HU" baseline="0" dirty="0" smtClean="0"/>
              <a:t> és </a:t>
            </a:r>
            <a:r>
              <a:rPr lang="hu-HU" baseline="0" dirty="0" err="1" smtClean="0"/>
              <a:t>bare-metal</a:t>
            </a:r>
            <a:r>
              <a:rPr lang="hu-HU" baseline="0" dirty="0" smtClean="0"/>
              <a:t> felosztás szerintem szerencsésebb (lásd: </a:t>
            </a:r>
            <a:r>
              <a:rPr lang="hu-HU" baseline="0" dirty="0" err="1" smtClean="0"/>
              <a:t>Micskeiz</a:t>
            </a:r>
            <a:r>
              <a:rPr lang="hu-HU" baseline="0" dirty="0" smtClean="0"/>
              <a:t> Zoltán. </a:t>
            </a:r>
            <a:r>
              <a:rPr lang="hu-HU" baseline="0" dirty="0" err="1" smtClean="0"/>
              <a:t>Type</a:t>
            </a:r>
            <a:r>
              <a:rPr lang="hu-HU" baseline="0" dirty="0" smtClean="0"/>
              <a:t> I vs. </a:t>
            </a:r>
            <a:r>
              <a:rPr lang="hu-HU" baseline="0" dirty="0" err="1" smtClean="0"/>
              <a:t>Type</a:t>
            </a:r>
            <a:r>
              <a:rPr lang="hu-HU" baseline="0" dirty="0" smtClean="0"/>
              <a:t> II VMM. URL: https://micskeiz.wordpress.com/2011/11/13/type-i-vs-type-ii-vmm/). </a:t>
            </a:r>
            <a:endParaRPr lang="hu-HU" dirty="0" smtClean="0"/>
          </a:p>
        </p:txBody>
      </p:sp>
      <p:sp>
        <p:nvSpPr>
          <p:cNvPr id="4" name="Dia számának helye 3"/>
          <p:cNvSpPr>
            <a:spLocks noGrp="1"/>
          </p:cNvSpPr>
          <p:nvPr>
            <p:ph type="sldNum" sz="quarter" idx="10"/>
          </p:nvPr>
        </p:nvSpPr>
        <p:spPr/>
        <p:txBody>
          <a:bodyPr/>
          <a:lstStyle/>
          <a:p>
            <a:fld id="{3D86C690-4F62-4AFC-8745-06DC9BF07935}" type="slidenum">
              <a:rPr lang="hu-HU" smtClean="0"/>
              <a:pPr/>
              <a:t>16</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22</a:t>
            </a:fld>
            <a:endParaRPr lang="hu-HU"/>
          </a:p>
        </p:txBody>
      </p:sp>
    </p:spTree>
    <p:extLst>
      <p:ext uri="{BB962C8B-B14F-4D97-AF65-F5344CB8AC3E}">
        <p14:creationId xmlns:p14="http://schemas.microsoft.com/office/powerpoint/2010/main" val="2132056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baseline="0" dirty="0" smtClean="0"/>
              <a:t>Az </a:t>
            </a:r>
            <a:r>
              <a:rPr lang="hu-HU" baseline="0" dirty="0" smtClean="0"/>
              <a:t>ábrán látszik részletesebben, hogy milyen funkciókat kell a </a:t>
            </a:r>
            <a:r>
              <a:rPr lang="hu-HU" baseline="0" dirty="0" err="1" smtClean="0"/>
              <a:t>VMkernelnek</a:t>
            </a:r>
            <a:r>
              <a:rPr lang="hu-HU" baseline="0" dirty="0" smtClean="0"/>
              <a:t> </a:t>
            </a:r>
            <a:r>
              <a:rPr lang="hu-HU" baseline="0" dirty="0" smtClean="0"/>
              <a:t>ellátnia</a:t>
            </a:r>
            <a:r>
              <a:rPr lang="hu-HU" baseline="0"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baseline="0" dirty="0" smtClean="0"/>
              <a:t>A </a:t>
            </a:r>
            <a:r>
              <a:rPr lang="hu-HU" baseline="0" dirty="0" err="1" smtClean="0"/>
              <a:t>VMkernel</a:t>
            </a:r>
            <a:r>
              <a:rPr lang="hu-HU" baseline="0" dirty="0" smtClean="0"/>
              <a:t> úgynevezett </a:t>
            </a:r>
            <a:r>
              <a:rPr lang="hu-HU" baseline="0" dirty="0" err="1" smtClean="0"/>
              <a:t>worldöket</a:t>
            </a:r>
            <a:r>
              <a:rPr lang="hu-HU" baseline="0" dirty="0" smtClean="0"/>
              <a:t> futtat (~ ez felel meg kb. a folyamatnak). Ezek lehetnek ágensek, helyi </a:t>
            </a:r>
            <a:r>
              <a:rPr lang="hu-HU" baseline="0" dirty="0" err="1" smtClean="0"/>
              <a:t>shell</a:t>
            </a:r>
            <a:r>
              <a:rPr lang="hu-HU" baseline="0" dirty="0" smtClean="0"/>
              <a:t>, menedzsment eszközök vagy pedig virtuális gépek és segédfolyamataik.</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23</a:t>
            </a:fld>
            <a:endParaRPr lang="hu-HU"/>
          </a:p>
        </p:txBody>
      </p:sp>
    </p:spTree>
    <p:extLst>
      <p:ext uri="{BB962C8B-B14F-4D97-AF65-F5344CB8AC3E}">
        <p14:creationId xmlns:p14="http://schemas.microsoft.com/office/powerpoint/2010/main" val="386792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dirty="0" smtClean="0"/>
              <a:t>Forrás</a:t>
            </a:r>
            <a:r>
              <a:rPr lang="hu-HU" dirty="0" smtClean="0"/>
              <a:t>:</a:t>
            </a:r>
            <a:r>
              <a:rPr lang="hu-HU" baseline="0" dirty="0" smtClean="0"/>
              <a:t> </a:t>
            </a:r>
            <a:r>
              <a:rPr lang="hu-HU" baseline="0" dirty="0" err="1" smtClean="0"/>
              <a:t>VMware</a:t>
            </a:r>
            <a:r>
              <a:rPr lang="hu-HU" baseline="0" dirty="0" smtClean="0"/>
              <a:t>, </a:t>
            </a:r>
            <a:r>
              <a:rPr lang="en-US" b="0" i="0" dirty="0" smtClean="0"/>
              <a:t>VMware </a:t>
            </a:r>
            <a:r>
              <a:rPr lang="en-US" b="0" i="0" dirty="0" err="1" smtClean="0"/>
              <a:t>ESXi</a:t>
            </a:r>
            <a:r>
              <a:rPr lang="en-US" b="0" i="0" dirty="0" smtClean="0"/>
              <a:t> 5.0 Operations Guide</a:t>
            </a:r>
            <a:r>
              <a:rPr lang="hu-HU" b="1" dirty="0" smtClean="0"/>
              <a:t>,</a:t>
            </a:r>
            <a:r>
              <a:rPr lang="hu-HU" b="1" baseline="0" dirty="0" smtClean="0"/>
              <a:t> </a:t>
            </a:r>
            <a:r>
              <a:rPr lang="hu-HU" b="0" baseline="0" dirty="0" err="1" smtClean="0"/>
              <a:t>Technical</a:t>
            </a:r>
            <a:r>
              <a:rPr lang="hu-HU" b="0" baseline="0" dirty="0" smtClean="0"/>
              <a:t> </a:t>
            </a:r>
            <a:r>
              <a:rPr lang="hu-HU" b="0" baseline="0" dirty="0" err="1" smtClean="0"/>
              <a:t>white</a:t>
            </a:r>
            <a:r>
              <a:rPr lang="hu-HU" b="0" baseline="0" dirty="0" smtClean="0"/>
              <a:t> </a:t>
            </a:r>
            <a:r>
              <a:rPr lang="hu-HU" b="0" baseline="0" dirty="0" err="1" smtClean="0"/>
              <a:t>paper</a:t>
            </a:r>
            <a:r>
              <a:rPr lang="hu-HU" b="0" baseline="0" dirty="0" smtClean="0"/>
              <a:t>, 2011. </a:t>
            </a:r>
            <a:r>
              <a:rPr lang="hu-HU" baseline="0" dirty="0" smtClean="0"/>
              <a:t>URL: http://</a:t>
            </a:r>
            <a:r>
              <a:rPr lang="hu-HU" baseline="0" dirty="0" smtClean="0"/>
              <a:t>www.vmware.com/resources/techresources/10215</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baseline="0" dirty="0" err="1" smtClean="0"/>
              <a:t>Mendzsment</a:t>
            </a:r>
            <a:r>
              <a:rPr lang="hu-HU" baseline="0" dirty="0" smtClean="0"/>
              <a:t> </a:t>
            </a:r>
            <a:r>
              <a:rPr lang="hu-HU" baseline="0" dirty="0" err="1" smtClean="0"/>
              <a:t>APIk</a:t>
            </a:r>
            <a:endParaRPr lang="hu-HU" baseline="0" dirty="0" smtClean="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baseline="0" dirty="0" smtClean="0"/>
              <a:t>helyi és távoli parancssoros felület (CLI)</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baseline="0" dirty="0" smtClean="0"/>
              <a:t>Web Service alapú API programozott eléréshez (Java, .NET, PowerShell…)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baseline="0" dirty="0" smtClean="0"/>
              <a:t>CIM alapú HW felügyelet</a:t>
            </a:r>
            <a:endParaRPr lang="hu-HU" baseline="0" dirty="0" smtClean="0"/>
          </a:p>
        </p:txBody>
      </p:sp>
      <p:sp>
        <p:nvSpPr>
          <p:cNvPr id="4" name="Dia számának helye 3"/>
          <p:cNvSpPr>
            <a:spLocks noGrp="1"/>
          </p:cNvSpPr>
          <p:nvPr>
            <p:ph type="sldNum" sz="quarter" idx="10"/>
          </p:nvPr>
        </p:nvSpPr>
        <p:spPr/>
        <p:txBody>
          <a:bodyPr/>
          <a:lstStyle/>
          <a:p>
            <a:fld id="{3D86C690-4F62-4AFC-8745-06DC9BF07935}" type="slidenum">
              <a:rPr lang="hu-HU" smtClean="0"/>
              <a:pPr/>
              <a:t>24</a:t>
            </a:fld>
            <a:endParaRPr lang="hu-HU"/>
          </a:p>
        </p:txBody>
      </p:sp>
    </p:spTree>
    <p:extLst>
      <p:ext uri="{BB962C8B-B14F-4D97-AF65-F5344CB8AC3E}">
        <p14:creationId xmlns:p14="http://schemas.microsoft.com/office/powerpoint/2010/main" val="3867921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aseline="0" dirty="0" smtClean="0"/>
              <a:t>Fontos ötletek:</a:t>
            </a:r>
          </a:p>
          <a:p>
            <a:pPr marL="171450" indent="-171450">
              <a:buFont typeface="Arial" pitchFamily="34" charset="0"/>
              <a:buChar char="•"/>
            </a:pPr>
            <a:r>
              <a:rPr lang="hu-HU" baseline="0" dirty="0" err="1" smtClean="0"/>
              <a:t>Dual</a:t>
            </a:r>
            <a:r>
              <a:rPr lang="hu-HU" baseline="0" dirty="0" smtClean="0"/>
              <a:t> boot bank: hibás frissítés esetén csak újra kell indítani, és visszaállhatunk a régire</a:t>
            </a:r>
          </a:p>
          <a:p>
            <a:pPr marL="171450" indent="-171450">
              <a:buFont typeface="Arial" pitchFamily="34" charset="0"/>
              <a:buChar char="•"/>
            </a:pPr>
            <a:r>
              <a:rPr lang="hu-HU" baseline="0" dirty="0" smtClean="0"/>
              <a:t>Egyben frissíthető az egész, nem kell frissítések függőségeit keresni, „</a:t>
            </a:r>
            <a:r>
              <a:rPr lang="hu-HU" baseline="0" dirty="0" err="1" smtClean="0"/>
              <a:t>firmware</a:t>
            </a:r>
            <a:r>
              <a:rPr lang="hu-HU" baseline="0" dirty="0" smtClean="0"/>
              <a:t>”</a:t>
            </a:r>
            <a:r>
              <a:rPr lang="hu-HU" baseline="0" dirty="0" err="1" smtClean="0"/>
              <a:t>-szerűen</a:t>
            </a:r>
            <a:r>
              <a:rPr lang="hu-HU" baseline="0" dirty="0" smtClean="0"/>
              <a:t> cserélhető az egész</a:t>
            </a:r>
          </a:p>
          <a:p>
            <a:pPr marL="171450" indent="-171450">
              <a:buFont typeface="Arial" pitchFamily="34" charset="0"/>
              <a:buChar char="•"/>
            </a:pPr>
            <a:r>
              <a:rPr lang="hu-HU" baseline="0" dirty="0" smtClean="0"/>
              <a:t>Ehhez kell az </a:t>
            </a:r>
            <a:r>
              <a:rPr lang="hu-HU" baseline="0" dirty="0" err="1" smtClean="0"/>
              <a:t>in-memory</a:t>
            </a:r>
            <a:r>
              <a:rPr lang="hu-HU" baseline="0" dirty="0" smtClean="0"/>
              <a:t> fájlrendszer is, a konkrét beállítások egy </a:t>
            </a:r>
            <a:r>
              <a:rPr lang="hu-HU" baseline="0" dirty="0" err="1" smtClean="0"/>
              <a:t>state.tgz</a:t>
            </a:r>
            <a:r>
              <a:rPr lang="hu-HU" baseline="0" dirty="0" smtClean="0"/>
              <a:t> fájlban tárolódnak.</a:t>
            </a:r>
          </a:p>
          <a:p>
            <a:pPr marL="0" indent="0">
              <a:buFont typeface="Arial" pitchFamily="34" charset="0"/>
              <a:buNone/>
            </a:pPr>
            <a:endParaRPr lang="hu-HU" dirty="0" smtClean="0"/>
          </a:p>
          <a:p>
            <a:pPr marL="0" indent="0">
              <a:buFont typeface="Arial" pitchFamily="34" charset="0"/>
              <a:buNone/>
            </a:pPr>
            <a:r>
              <a:rPr lang="hu-HU" dirty="0" smtClean="0"/>
              <a:t>Források:</a:t>
            </a:r>
          </a:p>
          <a:p>
            <a:pPr marL="171450" indent="-171450">
              <a:buFont typeface="Arial" pitchFamily="34" charset="0"/>
              <a:buChar char="•"/>
            </a:pPr>
            <a:r>
              <a:rPr lang="hu-HU" dirty="0" smtClean="0"/>
              <a:t>Kép forrása: </a:t>
            </a:r>
            <a:r>
              <a:rPr lang="hu-HU" dirty="0" err="1" smtClean="0"/>
              <a:t>VMware</a:t>
            </a:r>
            <a:r>
              <a:rPr lang="hu-HU" dirty="0" smtClean="0"/>
              <a:t>, </a:t>
            </a:r>
            <a:r>
              <a:rPr lang="en-US" dirty="0" smtClean="0"/>
              <a:t>The Architecture of VMware </a:t>
            </a:r>
            <a:r>
              <a:rPr lang="en-US" dirty="0" err="1" smtClean="0"/>
              <a:t>ESXi</a:t>
            </a:r>
            <a:r>
              <a:rPr lang="hu-HU" dirty="0" smtClean="0"/>
              <a:t>, White </a:t>
            </a:r>
            <a:r>
              <a:rPr lang="hu-HU" dirty="0" err="1" smtClean="0"/>
              <a:t>Paper</a:t>
            </a:r>
            <a:r>
              <a:rPr lang="hu-HU" dirty="0" smtClean="0"/>
              <a:t>, URL:</a:t>
            </a:r>
            <a:r>
              <a:rPr lang="hu-HU" baseline="0" dirty="0" smtClean="0"/>
              <a:t> http://</a:t>
            </a:r>
            <a:r>
              <a:rPr lang="hu-HU" baseline="0" dirty="0" smtClean="0"/>
              <a:t>www.vmware.com/resources/techresources/1009</a:t>
            </a:r>
          </a:p>
          <a:p>
            <a:pPr marL="171450" indent="-171450">
              <a:buFont typeface="Arial" pitchFamily="34" charset="0"/>
              <a:buChar char="•"/>
            </a:pPr>
            <a:r>
              <a:rPr lang="hu-HU" baseline="0" dirty="0" smtClean="0"/>
              <a:t>Lásd </a:t>
            </a:r>
            <a:r>
              <a:rPr lang="hu-HU" baseline="0" dirty="0" smtClean="0"/>
              <a:t>még: http://micskeiz.wordpress.com/2010/11/25/esxi-4-1-felptse-s-partcii</a:t>
            </a:r>
            <a:r>
              <a:rPr lang="hu-HU" baseline="0" dirty="0" smtClean="0"/>
              <a:t>/</a:t>
            </a:r>
          </a:p>
          <a:p>
            <a:pPr marL="171450" indent="-171450">
              <a:buFont typeface="Arial" pitchFamily="34" charset="0"/>
              <a:buChar char="•"/>
            </a:pPr>
            <a:r>
              <a:rPr lang="hu-HU" dirty="0" smtClean="0"/>
              <a:t>Technikai</a:t>
            </a:r>
            <a:r>
              <a:rPr lang="hu-HU" baseline="0" dirty="0" smtClean="0"/>
              <a:t> részletek: </a:t>
            </a:r>
            <a:r>
              <a:rPr lang="hu-HU" baseline="0" dirty="0" err="1" smtClean="0"/>
              <a:t>Olivier</a:t>
            </a:r>
            <a:r>
              <a:rPr lang="hu-HU" baseline="0" dirty="0" smtClean="0"/>
              <a:t> </a:t>
            </a:r>
            <a:r>
              <a:rPr lang="hu-HU" baseline="0" dirty="0" err="1" smtClean="0"/>
              <a:t>Cremel</a:t>
            </a:r>
            <a:r>
              <a:rPr lang="hu-HU" baseline="0" dirty="0" smtClean="0"/>
              <a:t>. </a:t>
            </a:r>
            <a:r>
              <a:rPr lang="en-US" baseline="0" dirty="0" err="1" smtClean="0"/>
              <a:t>VisorFS</a:t>
            </a:r>
            <a:r>
              <a:rPr lang="en-US" baseline="0" dirty="0" smtClean="0"/>
              <a:t>: A Special-purpose File System for Efficient Handling of System Images</a:t>
            </a:r>
            <a:r>
              <a:rPr lang="hu-HU" baseline="0" dirty="0" smtClean="0"/>
              <a:t>. </a:t>
            </a:r>
            <a:r>
              <a:rPr lang="hu-HU" baseline="0" dirty="0" err="1" smtClean="0"/>
              <a:t>VMware</a:t>
            </a:r>
            <a:r>
              <a:rPr lang="hu-HU" baseline="0" dirty="0" smtClean="0"/>
              <a:t> </a:t>
            </a:r>
            <a:r>
              <a:rPr lang="hu-HU" baseline="0" dirty="0" err="1" smtClean="0"/>
              <a:t>Technical</a:t>
            </a:r>
            <a:r>
              <a:rPr lang="hu-HU" baseline="0" dirty="0" smtClean="0"/>
              <a:t> Journal, </a:t>
            </a:r>
            <a:r>
              <a:rPr lang="hu-HU" baseline="0" dirty="0" err="1" smtClean="0"/>
              <a:t>Issue</a:t>
            </a:r>
            <a:r>
              <a:rPr lang="hu-HU" baseline="0" dirty="0" smtClean="0"/>
              <a:t> 1, 2012. URL: http://labs.vmware.com/publications/cremel-vmtj-spring2012</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25</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26</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27</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40000" lnSpcReduction="20000"/>
          </a:bodyPr>
          <a:lstStyle/>
          <a:p>
            <a:r>
              <a:rPr lang="hu-HU" dirty="0" smtClean="0"/>
              <a:t>Forrás:</a:t>
            </a:r>
            <a:r>
              <a:rPr lang="hu-HU" baseline="0" dirty="0" smtClean="0"/>
              <a:t> </a:t>
            </a:r>
            <a:r>
              <a:rPr lang="en-US" dirty="0" smtClean="0"/>
              <a:t>Appendix B: Hyper-V Architecture and Feature Overview </a:t>
            </a:r>
            <a:endParaRPr lang="hu-HU" dirty="0" smtClean="0"/>
          </a:p>
          <a:p>
            <a:r>
              <a:rPr lang="hu-HU" dirty="0" smtClean="0"/>
              <a:t>http://msdn.microsoft.com/en-us/library/dd722833(BTS.10).aspx</a:t>
            </a:r>
          </a:p>
          <a:p>
            <a:endParaRPr lang="hu-HU" dirty="0" smtClean="0"/>
          </a:p>
          <a:p>
            <a:r>
              <a:rPr lang="hu-HU" dirty="0" smtClean="0"/>
              <a:t>„</a:t>
            </a:r>
            <a:r>
              <a:rPr lang="en-US" dirty="0" smtClean="0"/>
              <a:t>Acronyms and terms used in the diagram above are described below:</a:t>
            </a:r>
          </a:p>
          <a:p>
            <a:pPr>
              <a:buFont typeface="Arial" pitchFamily="34" charset="0"/>
              <a:buChar char="•"/>
            </a:pPr>
            <a:r>
              <a:rPr lang="hu-HU" b="1" dirty="0" smtClean="0"/>
              <a:t> </a:t>
            </a:r>
            <a:r>
              <a:rPr lang="en-US" b="1" dirty="0" smtClean="0"/>
              <a:t>APIC</a:t>
            </a:r>
            <a:r>
              <a:rPr lang="en-US" dirty="0" smtClean="0"/>
              <a:t> – Advanced Programmable Interrupt Controller. A device which allows priority levels to be assigned to its interrupt outputs.</a:t>
            </a:r>
            <a:endParaRPr lang="hu-HU" dirty="0" smtClean="0"/>
          </a:p>
          <a:p>
            <a:pPr>
              <a:buFont typeface="Arial" pitchFamily="34" charset="0"/>
              <a:buChar char="•"/>
            </a:pPr>
            <a:r>
              <a:rPr lang="hu-HU" b="1" baseline="0" dirty="0" smtClean="0"/>
              <a:t> </a:t>
            </a:r>
            <a:r>
              <a:rPr lang="en-US" b="1" dirty="0" smtClean="0"/>
              <a:t>Child Partition</a:t>
            </a:r>
            <a:r>
              <a:rPr lang="en-US" dirty="0" smtClean="0"/>
              <a:t> – Partition that hosts a guest operating system. All access to physical memory and devices by a child partition is provided via the Virtual Machine Bus (</a:t>
            </a:r>
            <a:r>
              <a:rPr lang="en-US" dirty="0" err="1" smtClean="0"/>
              <a:t>VMBus</a:t>
            </a:r>
            <a:r>
              <a:rPr lang="en-US" dirty="0" smtClean="0"/>
              <a:t>) or the hypervisor.</a:t>
            </a:r>
            <a:endParaRPr lang="hu-HU" dirty="0" smtClean="0"/>
          </a:p>
          <a:p>
            <a:pPr>
              <a:buFont typeface="Arial" pitchFamily="34" charset="0"/>
              <a:buChar char="•"/>
            </a:pPr>
            <a:r>
              <a:rPr lang="hu-HU" b="1" baseline="0" dirty="0" smtClean="0"/>
              <a:t> </a:t>
            </a:r>
            <a:r>
              <a:rPr lang="en-US" b="1" dirty="0" err="1" smtClean="0"/>
              <a:t>Hypercall</a:t>
            </a:r>
            <a:r>
              <a:rPr lang="en-US" dirty="0" smtClean="0"/>
              <a:t> – Interface for communication with the hypervisor. The </a:t>
            </a:r>
            <a:r>
              <a:rPr lang="en-US" dirty="0" err="1" smtClean="0"/>
              <a:t>hypercall</a:t>
            </a:r>
            <a:r>
              <a:rPr lang="en-US" dirty="0" smtClean="0"/>
              <a:t> interface accommodates access to the optimizations provided by the hypervisor.</a:t>
            </a:r>
            <a:endParaRPr lang="hu-HU" dirty="0" smtClean="0"/>
          </a:p>
          <a:p>
            <a:pPr>
              <a:buFont typeface="Arial" pitchFamily="34" charset="0"/>
              <a:buChar char="•"/>
            </a:pPr>
            <a:r>
              <a:rPr lang="hu-HU" b="1" baseline="0" dirty="0" smtClean="0"/>
              <a:t> </a:t>
            </a:r>
            <a:r>
              <a:rPr lang="en-US" b="1" dirty="0" smtClean="0"/>
              <a:t>Hypervisor</a:t>
            </a:r>
            <a:r>
              <a:rPr lang="en-US" dirty="0" smtClean="0"/>
              <a:t> – A layer of software that sits between the hardware and one or more operating systems. Its primary job is to provide isolated execution environments called partitions. The hypervisor controls and arbitrates access to the underlying hardware.</a:t>
            </a:r>
            <a:endParaRPr lang="hu-HU" dirty="0" smtClean="0"/>
          </a:p>
          <a:p>
            <a:pPr>
              <a:buFont typeface="Arial" pitchFamily="34" charset="0"/>
              <a:buChar char="•"/>
            </a:pPr>
            <a:r>
              <a:rPr lang="hu-HU" b="1" baseline="0" dirty="0" smtClean="0"/>
              <a:t> </a:t>
            </a:r>
            <a:r>
              <a:rPr lang="en-US" b="1" dirty="0" smtClean="0"/>
              <a:t>IC</a:t>
            </a:r>
            <a:r>
              <a:rPr lang="en-US" dirty="0" smtClean="0"/>
              <a:t> – Integration component. Component that allows child partitions to communication with other partitions and the hypervisor.</a:t>
            </a:r>
            <a:endParaRPr lang="hu-HU" dirty="0" smtClean="0"/>
          </a:p>
          <a:p>
            <a:pPr>
              <a:buFont typeface="Arial" pitchFamily="34" charset="0"/>
              <a:buChar char="•"/>
            </a:pPr>
            <a:r>
              <a:rPr lang="hu-HU" b="1" baseline="0" dirty="0" smtClean="0"/>
              <a:t> </a:t>
            </a:r>
            <a:r>
              <a:rPr lang="en-US" b="1" dirty="0" smtClean="0"/>
              <a:t>I/O stack</a:t>
            </a:r>
            <a:r>
              <a:rPr lang="en-US" dirty="0" smtClean="0"/>
              <a:t> – Input/output stack.</a:t>
            </a:r>
            <a:endParaRPr lang="hu-HU" dirty="0" smtClean="0"/>
          </a:p>
          <a:p>
            <a:pPr>
              <a:buFont typeface="Arial" pitchFamily="34" charset="0"/>
              <a:buChar char="•"/>
            </a:pPr>
            <a:r>
              <a:rPr lang="hu-HU" b="1" baseline="0" dirty="0" smtClean="0"/>
              <a:t> </a:t>
            </a:r>
            <a:r>
              <a:rPr lang="en-US" b="1" dirty="0" smtClean="0"/>
              <a:t>MSR</a:t>
            </a:r>
            <a:r>
              <a:rPr lang="en-US" dirty="0" smtClean="0"/>
              <a:t> – Memory Service Routine.</a:t>
            </a:r>
            <a:endParaRPr lang="hu-HU" dirty="0" smtClean="0"/>
          </a:p>
          <a:p>
            <a:pPr>
              <a:buFont typeface="Arial" pitchFamily="34" charset="0"/>
              <a:buChar char="•"/>
            </a:pPr>
            <a:r>
              <a:rPr lang="hu-HU" b="1" baseline="0" dirty="0" smtClean="0"/>
              <a:t> </a:t>
            </a:r>
            <a:r>
              <a:rPr lang="en-US" b="1" dirty="0" smtClean="0"/>
              <a:t>Root Partition</a:t>
            </a:r>
            <a:r>
              <a:rPr lang="en-US" dirty="0" smtClean="0"/>
              <a:t> – Manages machine-level functions such as device drivers, power management, and device hot addition/removal. The root (or parent) partition is the only partition that has direct access to physical memory and devices.</a:t>
            </a:r>
            <a:endParaRPr lang="hu-HU" dirty="0" smtClean="0"/>
          </a:p>
          <a:p>
            <a:pPr>
              <a:buFont typeface="Arial" pitchFamily="34" charset="0"/>
              <a:buChar char="•"/>
            </a:pPr>
            <a:r>
              <a:rPr lang="hu-HU" b="1" baseline="0" dirty="0" smtClean="0"/>
              <a:t> </a:t>
            </a:r>
            <a:r>
              <a:rPr lang="en-US" b="1" dirty="0" smtClean="0"/>
              <a:t>VID</a:t>
            </a:r>
            <a:r>
              <a:rPr lang="en-US" dirty="0" smtClean="0"/>
              <a:t> – Virtualization Infrastructure Driver. Provides partition management services, virtual processor management services, and memory management services for partitions.</a:t>
            </a:r>
            <a:endParaRPr lang="hu-HU" dirty="0" smtClean="0"/>
          </a:p>
          <a:p>
            <a:pPr>
              <a:buFont typeface="Arial" pitchFamily="34" charset="0"/>
              <a:buChar char="•"/>
            </a:pPr>
            <a:r>
              <a:rPr lang="hu-HU" b="1" baseline="0" dirty="0" smtClean="0"/>
              <a:t> </a:t>
            </a:r>
            <a:r>
              <a:rPr lang="en-US" b="1" dirty="0" err="1" smtClean="0"/>
              <a:t>VMBus</a:t>
            </a:r>
            <a:r>
              <a:rPr lang="en-US" dirty="0" smtClean="0"/>
              <a:t> – Channel-based communication mechanism used for inter-partition communication and device enumeration on systems with multiple active virtualized partitions. The </a:t>
            </a:r>
            <a:r>
              <a:rPr lang="en-US" dirty="0" err="1" smtClean="0"/>
              <a:t>VMBus</a:t>
            </a:r>
            <a:r>
              <a:rPr lang="en-US" dirty="0" smtClean="0"/>
              <a:t> is installed with Hyper-V Integration Services.</a:t>
            </a:r>
            <a:endParaRPr lang="hu-HU" dirty="0" smtClean="0"/>
          </a:p>
          <a:p>
            <a:pPr>
              <a:buFont typeface="Arial" pitchFamily="34" charset="0"/>
              <a:buChar char="•"/>
            </a:pPr>
            <a:r>
              <a:rPr lang="hu-HU" b="1" baseline="0" dirty="0" smtClean="0"/>
              <a:t> </a:t>
            </a:r>
            <a:r>
              <a:rPr lang="en-US" b="1" dirty="0" smtClean="0"/>
              <a:t>VMMS</a:t>
            </a:r>
            <a:r>
              <a:rPr lang="en-US" dirty="0" smtClean="0"/>
              <a:t> – Virtual Machine Management Service. Responsible for managing the state of all virtual machines in child partitions.</a:t>
            </a:r>
            <a:endParaRPr lang="hu-HU" dirty="0" smtClean="0"/>
          </a:p>
          <a:p>
            <a:pPr>
              <a:buFont typeface="Arial" pitchFamily="34" charset="0"/>
              <a:buChar char="•"/>
            </a:pPr>
            <a:r>
              <a:rPr lang="hu-HU" b="1" baseline="0" dirty="0" smtClean="0"/>
              <a:t> </a:t>
            </a:r>
            <a:r>
              <a:rPr lang="en-US" b="1" dirty="0" smtClean="0"/>
              <a:t>VMWP</a:t>
            </a:r>
            <a:r>
              <a:rPr lang="en-US" dirty="0" smtClean="0"/>
              <a:t> – Virtual Machine Worker Process. A user mode component of the virtualization stack. The worker process provides virtual machine management services from the Windows Server 2008 instance in the parent partition to the guest operating systems in the child partitions. The Virtual Machine Management Service spawns a separate worker process for each running virtual machine.</a:t>
            </a:r>
            <a:endParaRPr lang="hu-HU" dirty="0" smtClean="0"/>
          </a:p>
          <a:p>
            <a:pPr>
              <a:buFont typeface="Arial" pitchFamily="34" charset="0"/>
              <a:buChar char="•"/>
            </a:pPr>
            <a:r>
              <a:rPr lang="hu-HU" b="1" baseline="0" dirty="0" smtClean="0"/>
              <a:t> </a:t>
            </a:r>
            <a:r>
              <a:rPr lang="en-US" b="1" dirty="0" smtClean="0"/>
              <a:t>VSC</a:t>
            </a:r>
            <a:r>
              <a:rPr lang="en-US" dirty="0" smtClean="0"/>
              <a:t> – Virtualization Service Client. A synthetic device instance that resides in a child partition. VSCs utilize hardware resources that are provided by Virtualization Service Providers (VSPs) in the parent partition. They communicate with the corresponding VSPs in the parent partition over the </a:t>
            </a:r>
            <a:r>
              <a:rPr lang="en-US" dirty="0" err="1" smtClean="0"/>
              <a:t>VMBus</a:t>
            </a:r>
            <a:r>
              <a:rPr lang="en-US" dirty="0" smtClean="0"/>
              <a:t> to satisfy a child partitions device I/O requests.</a:t>
            </a:r>
            <a:endParaRPr lang="hu-HU" dirty="0" smtClean="0"/>
          </a:p>
          <a:p>
            <a:pPr>
              <a:buFont typeface="Arial" pitchFamily="34" charset="0"/>
              <a:buChar char="•"/>
            </a:pPr>
            <a:r>
              <a:rPr lang="hu-HU" b="1" baseline="0" dirty="0" smtClean="0"/>
              <a:t> </a:t>
            </a:r>
            <a:r>
              <a:rPr lang="en-US" b="1" dirty="0" smtClean="0"/>
              <a:t>VSP</a:t>
            </a:r>
            <a:r>
              <a:rPr lang="en-US" dirty="0" smtClean="0"/>
              <a:t> – Virtualization Service Provider. Resides in the root partition and provide synthetic device support to child partitions over the Virtual Machine Bus (</a:t>
            </a:r>
            <a:r>
              <a:rPr lang="en-US" dirty="0" err="1" smtClean="0"/>
              <a:t>VMBus</a:t>
            </a:r>
            <a:r>
              <a:rPr lang="en-US" dirty="0" smtClean="0"/>
              <a:t>).</a:t>
            </a:r>
            <a:endParaRPr lang="hu-HU" dirty="0" smtClean="0"/>
          </a:p>
          <a:p>
            <a:pPr>
              <a:buFont typeface="Arial" pitchFamily="34" charset="0"/>
              <a:buChar char="•"/>
            </a:pPr>
            <a:r>
              <a:rPr lang="hu-HU" b="1" baseline="0" dirty="0" smtClean="0"/>
              <a:t> </a:t>
            </a:r>
            <a:r>
              <a:rPr lang="en-US" b="1" dirty="0" err="1" smtClean="0"/>
              <a:t>WinHv</a:t>
            </a:r>
            <a:r>
              <a:rPr lang="en-US" dirty="0" smtClean="0"/>
              <a:t> – Windows Hypervisor Interface Library. </a:t>
            </a:r>
            <a:r>
              <a:rPr lang="en-US" dirty="0" err="1" smtClean="0"/>
              <a:t>WinHv</a:t>
            </a:r>
            <a:r>
              <a:rPr lang="en-US" dirty="0" smtClean="0"/>
              <a:t> is essentially a bridge between a partitioned operating system’s drivers and the hypervisor which allows drivers to call the hypervisor using standard Windows calling conventions</a:t>
            </a:r>
            <a:endParaRPr lang="hu-HU" dirty="0" smtClean="0"/>
          </a:p>
          <a:p>
            <a:pPr>
              <a:buFont typeface="Arial" pitchFamily="34" charset="0"/>
              <a:buChar char="•"/>
            </a:pPr>
            <a:r>
              <a:rPr lang="hu-HU" b="1" baseline="0" dirty="0" smtClean="0"/>
              <a:t> </a:t>
            </a:r>
            <a:r>
              <a:rPr lang="en-US" b="1" dirty="0" smtClean="0"/>
              <a:t>WMI</a:t>
            </a:r>
            <a:r>
              <a:rPr lang="en-US" dirty="0" smtClean="0"/>
              <a:t> – The Virtual Machine Management Service exposes a set of Windows Management Instrumentation (WMI)-based APIs for managing and controlling virtual machines.</a:t>
            </a:r>
            <a:r>
              <a:rPr lang="hu-HU" dirty="0" smtClean="0"/>
              <a:t>”</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28</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hu-HU" dirty="0" smtClean="0"/>
              <a:t>Lásd: Paul </a:t>
            </a:r>
            <a:r>
              <a:rPr lang="hu-HU" dirty="0" err="1" smtClean="0"/>
              <a:t>Barham</a:t>
            </a:r>
            <a:r>
              <a:rPr lang="hu-HU" dirty="0" smtClean="0"/>
              <a:t> et </a:t>
            </a:r>
            <a:r>
              <a:rPr lang="hu-HU" dirty="0" err="1" smtClean="0"/>
              <a:t>al</a:t>
            </a:r>
            <a:r>
              <a:rPr lang="hu-HU" dirty="0" smtClean="0"/>
              <a:t>. (2003) </a:t>
            </a:r>
            <a:r>
              <a:rPr lang="hu-HU" dirty="0" err="1" smtClean="0"/>
              <a:t>Xen</a:t>
            </a:r>
            <a:r>
              <a:rPr lang="hu-HU" dirty="0" smtClean="0"/>
              <a:t> and </a:t>
            </a:r>
            <a:r>
              <a:rPr lang="hu-HU" dirty="0" err="1" smtClean="0"/>
              <a:t>the</a:t>
            </a:r>
            <a:r>
              <a:rPr lang="hu-HU" dirty="0" smtClean="0"/>
              <a:t> art of </a:t>
            </a:r>
            <a:r>
              <a:rPr lang="hu-HU" dirty="0" err="1" smtClean="0"/>
              <a:t>virtualization</a:t>
            </a:r>
            <a:r>
              <a:rPr lang="hu-HU" dirty="0" smtClean="0"/>
              <a:t>. </a:t>
            </a:r>
            <a:r>
              <a:rPr lang="hu-HU" dirty="0" err="1" smtClean="0"/>
              <a:t>In</a:t>
            </a:r>
            <a:r>
              <a:rPr lang="hu-HU" dirty="0" smtClean="0"/>
              <a:t> </a:t>
            </a:r>
            <a:r>
              <a:rPr lang="hu-HU" i="1" dirty="0" err="1" smtClean="0"/>
              <a:t>Proceedings</a:t>
            </a:r>
            <a:r>
              <a:rPr lang="hu-HU" i="1" dirty="0" smtClean="0"/>
              <a:t> of </a:t>
            </a:r>
            <a:r>
              <a:rPr lang="hu-HU" i="1" dirty="0" err="1" smtClean="0"/>
              <a:t>the</a:t>
            </a:r>
            <a:r>
              <a:rPr lang="hu-HU" i="1" dirty="0" smtClean="0"/>
              <a:t> </a:t>
            </a:r>
            <a:r>
              <a:rPr lang="hu-HU" i="1" dirty="0" err="1" smtClean="0"/>
              <a:t>nineteenth</a:t>
            </a:r>
            <a:r>
              <a:rPr lang="hu-HU" i="1" dirty="0" smtClean="0"/>
              <a:t> ACM </a:t>
            </a:r>
            <a:r>
              <a:rPr lang="hu-HU" i="1" dirty="0" err="1" smtClean="0"/>
              <a:t>symposium</a:t>
            </a:r>
            <a:r>
              <a:rPr lang="hu-HU" i="1" dirty="0" smtClean="0"/>
              <a:t> </a:t>
            </a:r>
            <a:r>
              <a:rPr lang="hu-HU" i="1" dirty="0" err="1" smtClean="0"/>
              <a:t>on</a:t>
            </a:r>
            <a:r>
              <a:rPr lang="hu-HU" i="1" dirty="0" smtClean="0"/>
              <a:t> </a:t>
            </a:r>
            <a:r>
              <a:rPr lang="hu-HU" i="1" dirty="0" err="1" smtClean="0"/>
              <a:t>Operating</a:t>
            </a:r>
            <a:r>
              <a:rPr lang="hu-HU" i="1" dirty="0" smtClean="0"/>
              <a:t> </a:t>
            </a:r>
            <a:r>
              <a:rPr lang="hu-HU" i="1" dirty="0" err="1" smtClean="0"/>
              <a:t>systems</a:t>
            </a:r>
            <a:r>
              <a:rPr lang="hu-HU" i="1" dirty="0" smtClean="0"/>
              <a:t> </a:t>
            </a:r>
            <a:r>
              <a:rPr lang="hu-HU" i="1" dirty="0" err="1" smtClean="0"/>
              <a:t>principles</a:t>
            </a:r>
            <a:r>
              <a:rPr lang="hu-HU" dirty="0" smtClean="0"/>
              <a:t> (SOSP '03). ACM, New York, NY, USA, 164-177. URL: http://doi.acm.org/10.1145/945445.945462 </a:t>
            </a:r>
          </a:p>
          <a:p>
            <a:pPr marL="171450" indent="-171450">
              <a:buFontTx/>
              <a:buChar char="-"/>
            </a:pPr>
            <a:r>
              <a:rPr lang="hu-HU" dirty="0" err="1" smtClean="0"/>
              <a:t>Wim</a:t>
            </a:r>
            <a:r>
              <a:rPr lang="hu-HU" dirty="0" smtClean="0"/>
              <a:t> </a:t>
            </a:r>
            <a:r>
              <a:rPr lang="hu-HU" dirty="0" err="1" smtClean="0"/>
              <a:t>Coekaerts</a:t>
            </a:r>
            <a:r>
              <a:rPr lang="hu-HU" dirty="0" smtClean="0"/>
              <a:t> </a:t>
            </a:r>
            <a:r>
              <a:rPr lang="hu-HU" dirty="0" err="1" smtClean="0"/>
              <a:t>Blog</a:t>
            </a:r>
            <a:r>
              <a:rPr lang="hu-HU" dirty="0" smtClean="0"/>
              <a:t>. </a:t>
            </a:r>
            <a:r>
              <a:rPr lang="en-US" dirty="0" smtClean="0"/>
              <a:t>Linux mainline contains all the </a:t>
            </a:r>
            <a:r>
              <a:rPr lang="en-US" dirty="0" err="1" smtClean="0"/>
              <a:t>Xen</a:t>
            </a:r>
            <a:r>
              <a:rPr lang="en-US" dirty="0" smtClean="0"/>
              <a:t> code bits for Dom0 and </a:t>
            </a:r>
            <a:r>
              <a:rPr lang="en-US" dirty="0" err="1" smtClean="0"/>
              <a:t>DomU</a:t>
            </a:r>
            <a:r>
              <a:rPr lang="en-US" dirty="0" smtClean="0"/>
              <a:t> support</a:t>
            </a:r>
            <a:r>
              <a:rPr lang="hu-HU" dirty="0" smtClean="0"/>
              <a:t>,</a:t>
            </a:r>
            <a:r>
              <a:rPr lang="hu-HU" baseline="0" dirty="0" smtClean="0"/>
              <a:t> May 26, 2011, URL: https://blogs.oracle.com/wim/entry/linux_mainline_contains_all_the</a:t>
            </a:r>
            <a:endParaRPr lang="hu-HU" dirty="0" smtClean="0"/>
          </a:p>
          <a:p>
            <a:pPr marL="171450" indent="-171450">
              <a:buFontTx/>
              <a:buChar char="-"/>
            </a:pP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29</a:t>
            </a:fld>
            <a:endParaRPr lang="hu-HU"/>
          </a:p>
        </p:txBody>
      </p:sp>
    </p:spTree>
    <p:extLst>
      <p:ext uri="{BB962C8B-B14F-4D97-AF65-F5344CB8AC3E}">
        <p14:creationId xmlns:p14="http://schemas.microsoft.com/office/powerpoint/2010/main" val="58152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31</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Erősen </a:t>
            </a:r>
            <a:r>
              <a:rPr lang="hu-HU" dirty="0" err="1" smtClean="0"/>
              <a:t>buzzword</a:t>
            </a:r>
            <a:r>
              <a:rPr lang="hu-HU" baseline="0" dirty="0" err="1" smtClean="0"/>
              <a:t>-fertőzött</a:t>
            </a:r>
            <a:r>
              <a:rPr lang="hu-HU" baseline="0" dirty="0" smtClean="0"/>
              <a:t> terület, manapság mindent szeretnek „virtualizáció” fogalmai alá berakni.</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8</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33</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34</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További</a:t>
            </a:r>
            <a:r>
              <a:rPr lang="hu-HU" baseline="0" dirty="0" smtClean="0"/>
              <a:t> információ (ütemező leírása, </a:t>
            </a:r>
            <a:r>
              <a:rPr lang="hu-HU" baseline="0" dirty="0" err="1" smtClean="0"/>
              <a:t>co-scheduling</a:t>
            </a:r>
            <a:r>
              <a:rPr lang="hu-HU" baseline="0" dirty="0" smtClean="0"/>
              <a:t>, „CPU </a:t>
            </a:r>
            <a:r>
              <a:rPr lang="hu-HU" baseline="0" dirty="0" err="1" smtClean="0"/>
              <a:t>topology</a:t>
            </a:r>
            <a:r>
              <a:rPr lang="hu-HU" baseline="0" dirty="0" smtClean="0"/>
              <a:t> </a:t>
            </a:r>
            <a:r>
              <a:rPr lang="hu-HU" baseline="0" dirty="0" err="1" smtClean="0"/>
              <a:t>aware</a:t>
            </a:r>
            <a:r>
              <a:rPr lang="hu-HU" baseline="0" dirty="0" smtClean="0"/>
              <a:t> </a:t>
            </a:r>
            <a:r>
              <a:rPr lang="hu-HU" baseline="0" dirty="0" err="1" smtClean="0"/>
              <a:t>load-balancing</a:t>
            </a:r>
            <a:r>
              <a:rPr lang="hu-HU" baseline="0" dirty="0" smtClean="0"/>
              <a:t>”, stb.):</a:t>
            </a:r>
          </a:p>
          <a:p>
            <a:pPr marL="0" marR="0" indent="0" algn="l" defTabSz="914400" rtl="0" eaLnBrk="1" fontAlgn="auto" latinLnBrk="0" hangingPunct="1">
              <a:lnSpc>
                <a:spcPct val="100000"/>
              </a:lnSpc>
              <a:spcBef>
                <a:spcPts val="0"/>
              </a:spcBef>
              <a:spcAft>
                <a:spcPts val="0"/>
              </a:spcAft>
              <a:buClrTx/>
              <a:buSzTx/>
              <a:buFontTx/>
              <a:buNone/>
              <a:tabLst/>
              <a:defRPr/>
            </a:pPr>
            <a:r>
              <a:rPr lang="hu-HU" b="0" dirty="0" err="1" smtClean="0"/>
              <a:t>VMware</a:t>
            </a:r>
            <a:r>
              <a:rPr lang="hu-HU" b="0" dirty="0" smtClean="0"/>
              <a:t>. </a:t>
            </a:r>
            <a:r>
              <a:rPr lang="hu-HU" b="0" dirty="0" smtClean="0"/>
              <a:t>„</a:t>
            </a:r>
            <a:r>
              <a:rPr lang="en-US" b="0" dirty="0" smtClean="0"/>
              <a:t>VMware </a:t>
            </a:r>
            <a:r>
              <a:rPr lang="en-US" b="0" dirty="0" err="1" smtClean="0"/>
              <a:t>vSphere</a:t>
            </a:r>
            <a:r>
              <a:rPr lang="en-US" b="0" dirty="0" smtClean="0"/>
              <a:t>: The CPU Scheduler in VMware ESX 4</a:t>
            </a:r>
            <a:r>
              <a:rPr lang="hu-HU" b="0" dirty="0" smtClean="0"/>
              <a:t>.1”,</a:t>
            </a:r>
            <a:r>
              <a:rPr lang="hu-HU" b="1" dirty="0" smtClean="0"/>
              <a:t> </a:t>
            </a:r>
            <a:r>
              <a:rPr lang="hu-HU" b="0" dirty="0" smtClean="0"/>
              <a:t>http://www.vmware.com/resources/techresources/10131</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36</a:t>
            </a:fld>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példában</a:t>
            </a:r>
            <a:r>
              <a:rPr lang="hu-HU" baseline="0" dirty="0" smtClean="0"/>
              <a:t> most mindegyik virtuális gép egyprocesszoros, egyébként szorozni kéne a processzoraik </a:t>
            </a:r>
            <a:r>
              <a:rPr lang="hu-HU" baseline="0" dirty="0" smtClean="0"/>
              <a:t>számával.</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37</a:t>
            </a:fld>
            <a:endParaRPr lang="hu-HU"/>
          </a:p>
        </p:txBody>
      </p:sp>
    </p:spTree>
    <p:extLst>
      <p:ext uri="{BB962C8B-B14F-4D97-AF65-F5344CB8AC3E}">
        <p14:creationId xmlns:p14="http://schemas.microsoft.com/office/powerpoint/2010/main" val="1105094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38</a:t>
            </a:fld>
            <a:endParaRPr lang="hu-HU"/>
          </a:p>
        </p:txBody>
      </p:sp>
    </p:spTree>
    <p:extLst>
      <p:ext uri="{BB962C8B-B14F-4D97-AF65-F5344CB8AC3E}">
        <p14:creationId xmlns:p14="http://schemas.microsoft.com/office/powerpoint/2010/main" val="3580504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39</a:t>
            </a:fld>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40</a:t>
            </a:fld>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ábrán az</a:t>
            </a:r>
            <a:r>
              <a:rPr lang="hu-HU" baseline="0" dirty="0" smtClean="0"/>
              <a:t> </a:t>
            </a:r>
            <a:r>
              <a:rPr lang="hu-HU" baseline="0" dirty="0" err="1" smtClean="0"/>
              <a:t>ESXi</a:t>
            </a:r>
            <a:r>
              <a:rPr lang="hu-HU" baseline="0" dirty="0" smtClean="0"/>
              <a:t> felületén látszanak egy konkrét virtuális gépre beállított korlátozások.</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41</a:t>
            </a:fld>
            <a:endParaRPr lang="hu-HU"/>
          </a:p>
        </p:txBody>
      </p:sp>
    </p:spTree>
    <p:extLst>
      <p:ext uri="{BB962C8B-B14F-4D97-AF65-F5344CB8AC3E}">
        <p14:creationId xmlns:p14="http://schemas.microsoft.com/office/powerpoint/2010/main" val="2057546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Pl.</a:t>
            </a:r>
            <a:r>
              <a:rPr lang="hu-HU" baseline="0" dirty="0" smtClean="0"/>
              <a:t> CPU esetén itt is </a:t>
            </a:r>
            <a:r>
              <a:rPr lang="hu-HU" baseline="0" dirty="0" err="1" smtClean="0"/>
              <a:t>Reserve</a:t>
            </a:r>
            <a:r>
              <a:rPr lang="hu-HU" baseline="0" dirty="0" smtClean="0"/>
              <a:t> / Limit / </a:t>
            </a:r>
            <a:r>
              <a:rPr lang="hu-HU" baseline="0" dirty="0" err="1" smtClean="0"/>
              <a:t>weight</a:t>
            </a:r>
            <a:r>
              <a:rPr lang="hu-HU" baseline="0" dirty="0" smtClean="0"/>
              <a:t> (</a:t>
            </a:r>
            <a:r>
              <a:rPr lang="hu-HU" baseline="0" dirty="0" err="1" smtClean="0"/>
              <a:t>share</a:t>
            </a:r>
            <a:r>
              <a:rPr lang="hu-HU" baseline="0" dirty="0" smtClean="0"/>
              <a:t>) van</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42</a:t>
            </a:fld>
            <a:endParaRPr lang="hu-HU"/>
          </a:p>
        </p:txBody>
      </p:sp>
    </p:spTree>
    <p:extLst>
      <p:ext uri="{BB962C8B-B14F-4D97-AF65-F5344CB8AC3E}">
        <p14:creationId xmlns:p14="http://schemas.microsoft.com/office/powerpoint/2010/main" val="3077920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hu-HU" dirty="0" smtClean="0"/>
              <a:t>VIMIAV89</a:t>
            </a:r>
            <a:r>
              <a:rPr lang="hu-HU" dirty="0" smtClean="0"/>
              <a:t>: https://</a:t>
            </a:r>
            <a:r>
              <a:rPr lang="hu-HU" dirty="0" smtClean="0"/>
              <a:t>www.inf.mit.bme.hu/edu/courses/virttech</a:t>
            </a:r>
          </a:p>
        </p:txBody>
      </p:sp>
      <p:sp>
        <p:nvSpPr>
          <p:cNvPr id="4" name="Dia számának helye 3"/>
          <p:cNvSpPr>
            <a:spLocks noGrp="1"/>
          </p:cNvSpPr>
          <p:nvPr>
            <p:ph type="sldNum" sz="quarter" idx="10"/>
          </p:nvPr>
        </p:nvSpPr>
        <p:spPr/>
        <p:txBody>
          <a:bodyPr/>
          <a:lstStyle/>
          <a:p>
            <a:fld id="{3D86C690-4F62-4AFC-8745-06DC9BF07935}" type="slidenum">
              <a:rPr lang="hu-HU" smtClean="0"/>
              <a:pPr/>
              <a:t>52</a:t>
            </a:fld>
            <a:endParaRPr lang="hu-HU"/>
          </a:p>
        </p:txBody>
      </p:sp>
    </p:spTree>
    <p:extLst>
      <p:ext uri="{BB962C8B-B14F-4D97-AF65-F5344CB8AC3E}">
        <p14:creationId xmlns:p14="http://schemas.microsoft.com/office/powerpoint/2010/main" val="58939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„Platform</a:t>
            </a:r>
            <a:r>
              <a:rPr lang="hu-HU" baseline="0" dirty="0" smtClean="0"/>
              <a:t> virtualizáció”</a:t>
            </a:r>
            <a:endParaRPr lang="hu-HU" dirty="0" smtClean="0"/>
          </a:p>
          <a:p>
            <a:r>
              <a:rPr lang="hu-HU" dirty="0" smtClean="0"/>
              <a:t>Itt a</a:t>
            </a:r>
            <a:r>
              <a:rPr lang="hu-HU" baseline="0" dirty="0" smtClean="0"/>
              <a:t> lényeg, hogy a virtuális gépekben egy-egy saját kernel fut valamilyen izolált környezetben, tehát egymástól eltérő fajta operációs rendszerek is futhatnak egymás mellett. Általában (de nem minden esetben, lásd. </a:t>
            </a:r>
            <a:r>
              <a:rPr lang="hu-HU" baseline="0" dirty="0" err="1" smtClean="0"/>
              <a:t>paravirtualizáció</a:t>
            </a:r>
            <a:r>
              <a:rPr lang="hu-HU" baseline="0" dirty="0" smtClean="0"/>
              <a:t>) a virtuális gépben futó OS számára egy látszólag valódi fizikai hardverhez hasonló hardverkörnyezetet biztosít.</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9</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„Operációs</a:t>
            </a:r>
            <a:r>
              <a:rPr lang="hu-HU" baseline="0" dirty="0" smtClean="0"/>
              <a:t> rendszer szintű virtualizáció” vagy „Konténer alapú virtualizáció”</a:t>
            </a:r>
            <a:endParaRPr lang="hu-HU" dirty="0" smtClean="0"/>
          </a:p>
          <a:p>
            <a:r>
              <a:rPr lang="hu-HU" dirty="0" smtClean="0"/>
              <a:t>Itt az operációs</a:t>
            </a:r>
            <a:r>
              <a:rPr lang="hu-HU" baseline="0" dirty="0" smtClean="0"/>
              <a:t> rendszer felett alakítunk ki elkülönített virtuális környezeteket (</a:t>
            </a:r>
            <a:r>
              <a:rPr lang="hu-HU" baseline="0" dirty="0" err="1" smtClean="0"/>
              <a:t>jail</a:t>
            </a:r>
            <a:r>
              <a:rPr lang="hu-HU" baseline="0" dirty="0" smtClean="0"/>
              <a:t>, </a:t>
            </a:r>
            <a:r>
              <a:rPr lang="hu-HU" baseline="0" dirty="0" err="1" smtClean="0"/>
              <a:t>container</a:t>
            </a:r>
            <a:r>
              <a:rPr lang="hu-HU" baseline="0" dirty="0" smtClean="0"/>
              <a:t>), amely közül mindegyik úgy érzékeli, hogy csak ő fut a kernel felett. Ehhez a kernel által biztosított – normális esetben </a:t>
            </a:r>
            <a:r>
              <a:rPr lang="hu-HU" baseline="0" dirty="0" err="1" smtClean="0"/>
              <a:t>singleton</a:t>
            </a:r>
            <a:r>
              <a:rPr lang="hu-HU" baseline="0" dirty="0" smtClean="0"/>
              <a:t> – erőforrásokat kell többszörözni minden környezethez. A megoldás változó mélységű lehet, van olyan, ahol csak a kernel látszik, van, olyan, ahol valamilyen közös </a:t>
            </a:r>
            <a:r>
              <a:rPr lang="hu-HU" baseline="0" dirty="0" err="1" smtClean="0"/>
              <a:t>magasszintű</a:t>
            </a:r>
            <a:r>
              <a:rPr lang="hu-HU" baseline="0" dirty="0" smtClean="0"/>
              <a:t> felhasználói-módú erőforrásokat is elérhetővé tesz minden izolált környezetben.</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10</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Igazából</a:t>
            </a:r>
            <a:r>
              <a:rPr lang="hu-HU" baseline="0" dirty="0" smtClean="0"/>
              <a:t> hagyományosan az </a:t>
            </a:r>
            <a:r>
              <a:rPr lang="hu-HU" baseline="0" dirty="0" err="1" smtClean="0"/>
              <a:t>OS-hez</a:t>
            </a:r>
            <a:r>
              <a:rPr lang="hu-HU" baseline="0" dirty="0" smtClean="0"/>
              <a:t> soroljuk, de nem a kernel, hanem felhasználói módban futó könyvtárak, folyamatok szolgáltatják az adott operációs rendszer magas szintű programkörnyezetét.</a:t>
            </a:r>
          </a:p>
          <a:p>
            <a:r>
              <a:rPr lang="hu-HU" baseline="0" dirty="0" smtClean="0"/>
              <a:t>Az „alkalmazás szintű virtualizáció” igazából a konténer alapú </a:t>
            </a:r>
            <a:r>
              <a:rPr lang="hu-HU" baseline="0" dirty="0" err="1" smtClean="0"/>
              <a:t>virtualizációk</a:t>
            </a:r>
            <a:r>
              <a:rPr lang="hu-HU" baseline="0" dirty="0" smtClean="0"/>
              <a:t> egy olyan esete, ahol a használati eset specifikusan csak egy-egy alkalmazás „becsomagolása”, az OS környezet összes többi része nincs izolált konténerben. Pl. MS Office használata telepítés, </a:t>
            </a:r>
            <a:r>
              <a:rPr lang="hu-HU" baseline="0" dirty="0" err="1" smtClean="0"/>
              <a:t>registry</a:t>
            </a:r>
            <a:r>
              <a:rPr lang="hu-HU" baseline="0" dirty="0" smtClean="0"/>
              <a:t> módosítás, stb. nélkül.</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11</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t>
            </a:r>
            <a:r>
              <a:rPr lang="hu-HU" dirty="0" err="1" smtClean="0"/>
              <a:t>Desktop</a:t>
            </a:r>
            <a:r>
              <a:rPr lang="hu-HU" dirty="0" smtClean="0"/>
              <a:t> virtualizáció”</a:t>
            </a:r>
            <a:r>
              <a:rPr lang="hu-HU" dirty="0" err="1" smtClean="0"/>
              <a:t>-nak</a:t>
            </a:r>
            <a:r>
              <a:rPr lang="hu-HU" baseline="0" dirty="0" smtClean="0"/>
              <a:t> szokták hívni azt az esetet, amikor a felhasználó számára nyújtott szolgáltatást (elsődlegesen grafikus felületen) távolítjuk el szolgáltatási igénybevételi ponttól. Jellemző eset, hogy a felhasználó </a:t>
            </a:r>
            <a:r>
              <a:rPr lang="hu-HU" baseline="0" dirty="0" err="1" smtClean="0"/>
              <a:t>desktop</a:t>
            </a:r>
            <a:r>
              <a:rPr lang="hu-HU" baseline="0" dirty="0" smtClean="0"/>
              <a:t> környezete valami szervergépen fut (akár valamilyen más, platform vagy OS szintű </a:t>
            </a:r>
            <a:r>
              <a:rPr lang="hu-HU" baseline="0" dirty="0" err="1" smtClean="0"/>
              <a:t>virtualizációs</a:t>
            </a:r>
            <a:r>
              <a:rPr lang="hu-HU" baseline="0" dirty="0" smtClean="0"/>
              <a:t> formával megvalósítva), a kezelőfelület távoli elérésére azonban vékonykliens gépeket használnak.</a:t>
            </a:r>
          </a:p>
          <a:p>
            <a:r>
              <a:rPr lang="hu-HU" baseline="0" dirty="0" smtClean="0"/>
              <a:t>Más esetben a szolgáltatás valamilyen hálózaton elérhető technikai szolgáltatás, webes felület stb. A manapság oly divatos „</a:t>
            </a:r>
            <a:r>
              <a:rPr lang="hu-HU" baseline="0" dirty="0" err="1" smtClean="0"/>
              <a:t>cloud</a:t>
            </a:r>
            <a:r>
              <a:rPr lang="hu-HU" baseline="0" dirty="0" smtClean="0"/>
              <a:t> </a:t>
            </a:r>
            <a:r>
              <a:rPr lang="hu-HU" baseline="0" dirty="0" err="1" smtClean="0"/>
              <a:t>computing</a:t>
            </a:r>
            <a:r>
              <a:rPr lang="hu-HU" baseline="0" dirty="0" smtClean="0"/>
              <a:t>” alapötlete, hogy a hálózati szolgáltatásoknál könnyen elfedhető, hogy valójában mely komponens biztosítja, ezt is egyfajta „</a:t>
            </a:r>
            <a:r>
              <a:rPr lang="hu-HU" baseline="0" dirty="0" err="1" smtClean="0"/>
              <a:t>virtualizációnak</a:t>
            </a:r>
            <a:r>
              <a:rPr lang="hu-HU" baseline="0" dirty="0" smtClean="0"/>
              <a:t>” szokták nevezni.</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12</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13</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171450" indent="-171450">
              <a:buFont typeface="Arial" pitchFamily="34" charset="0"/>
              <a:buChar char="•"/>
            </a:pPr>
            <a:r>
              <a:rPr lang="hu-HU" b="0" dirty="0" smtClean="0"/>
              <a:t>A hardveres</a:t>
            </a:r>
            <a:r>
              <a:rPr lang="hu-HU" b="0" baseline="0" dirty="0" smtClean="0"/>
              <a:t> virtualizáció csak egy lehetséges technika a platform virtualizáció megvalósítására, kb. rész-egész viszonyban vannak. Lásd </a:t>
            </a:r>
            <a:r>
              <a:rPr lang="hu-HU" b="0" baseline="0" dirty="0" smtClean="0"/>
              <a:t>később…</a:t>
            </a:r>
          </a:p>
          <a:p>
            <a:pPr marL="171450" indent="-171450">
              <a:buFont typeface="Arial" pitchFamily="34" charset="0"/>
              <a:buChar char="•"/>
            </a:pPr>
            <a:r>
              <a:rPr lang="hu-HU" b="0" baseline="0" dirty="0" smtClean="0"/>
              <a:t>A </a:t>
            </a:r>
            <a:r>
              <a:rPr lang="hu-HU" b="0" baseline="0" dirty="0" smtClean="0"/>
              <a:t>hardver erőforrások megosztásának fogalmába általában belefér az, hogy nem pont azonos interfészen osztjuk meg az erőforrást, tehát lehet más CPU architektúra, más típusú periféria, de fontos megkülönböztetés, hogy nem képezünk belőle </a:t>
            </a:r>
            <a:r>
              <a:rPr lang="hu-HU" b="0" baseline="0" dirty="0" err="1" smtClean="0"/>
              <a:t>magasszintű</a:t>
            </a:r>
            <a:r>
              <a:rPr lang="hu-HU" b="0" baseline="0" dirty="0" smtClean="0"/>
              <a:t> logikai szolgáltatásokat, mint egy hagyományos OS teszi. Persze ez alól is lesznek kivételek, de nagyvonalakban ez igaz marad.</a:t>
            </a:r>
            <a:endParaRPr lang="hu-HU" b="0" dirty="0"/>
          </a:p>
        </p:txBody>
      </p:sp>
      <p:sp>
        <p:nvSpPr>
          <p:cNvPr id="4" name="Dia számának helye 3"/>
          <p:cNvSpPr>
            <a:spLocks noGrp="1"/>
          </p:cNvSpPr>
          <p:nvPr>
            <p:ph type="sldNum" sz="quarter" idx="10"/>
          </p:nvPr>
        </p:nvSpPr>
        <p:spPr/>
        <p:txBody>
          <a:bodyPr/>
          <a:lstStyle/>
          <a:p>
            <a:fld id="{3D86C690-4F62-4AFC-8745-06DC9BF07935}" type="slidenum">
              <a:rPr lang="hu-HU" smtClean="0"/>
              <a:pPr/>
              <a:t>14</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lnSpcReduction="10000"/>
          </a:bodyPr>
          <a:lstStyle/>
          <a:p>
            <a:r>
              <a:rPr lang="hu-HU" dirty="0" smtClean="0"/>
              <a:t>Többszörös </a:t>
            </a:r>
            <a:r>
              <a:rPr lang="hu-HU" dirty="0" err="1" smtClean="0"/>
              <a:t>buzzword</a:t>
            </a:r>
            <a:r>
              <a:rPr lang="hu-HU" baseline="0" dirty="0" smtClean="0"/>
              <a:t> </a:t>
            </a:r>
            <a:r>
              <a:rPr lang="hu-HU" baseline="0" dirty="0" err="1" smtClean="0"/>
              <a:t>alert</a:t>
            </a:r>
            <a:r>
              <a:rPr lang="hu-HU" baseline="0" dirty="0" smtClean="0"/>
              <a:t> </a:t>
            </a:r>
            <a:r>
              <a:rPr lang="hu-HU" baseline="0" dirty="0" smtClean="0">
                <a:sym typeface="Wingdings" pitchFamily="2" charset="2"/>
              </a:rPr>
              <a:t></a:t>
            </a:r>
          </a:p>
          <a:p>
            <a:r>
              <a:rPr lang="hu-HU" dirty="0" smtClean="0"/>
              <a:t>- Tesztrendszer: fejlesztés esetén az</a:t>
            </a:r>
            <a:r>
              <a:rPr lang="hu-HU" baseline="0" dirty="0" smtClean="0"/>
              <a:t> éleshez hasonló rendszerben lehet a szoftvert tesztelni. Akár egy 2 GB-bal rendelkező asztali gépen is el lehet futtatni 2 szervert és 1-2 klienst.</a:t>
            </a:r>
          </a:p>
          <a:p>
            <a:r>
              <a:rPr lang="hu-HU" dirty="0" smtClean="0"/>
              <a:t>- HW konszolidáció: alacsony </a:t>
            </a:r>
            <a:r>
              <a:rPr lang="hu-HU" dirty="0" err="1" smtClean="0"/>
              <a:t>kihasználtságú</a:t>
            </a:r>
            <a:r>
              <a:rPr lang="hu-HU" baseline="0" dirty="0" smtClean="0"/>
              <a:t> szervereket, amiket a rajtuk lévő egymással nem kompatibilis alkalmazások miatt nem lehet egy fizikai gépre rakni, összevonjuk egy gépre.</a:t>
            </a:r>
          </a:p>
          <a:p>
            <a:pPr>
              <a:buFontTx/>
              <a:buChar char="-"/>
            </a:pPr>
            <a:r>
              <a:rPr lang="hu-HU" dirty="0" smtClean="0"/>
              <a:t> Régi </a:t>
            </a:r>
            <a:r>
              <a:rPr lang="hu-HU" dirty="0" smtClean="0"/>
              <a:t>rendszerek: Csak DOS-on vagy valami régi </a:t>
            </a:r>
            <a:r>
              <a:rPr lang="hu-HU" dirty="0" err="1" smtClean="0"/>
              <a:t>UNIX-on</a:t>
            </a:r>
            <a:r>
              <a:rPr lang="hu-HU" baseline="0" dirty="0" smtClean="0"/>
              <a:t> futó alkalmazásnak se kell már 1 külön gépet fenntartani</a:t>
            </a:r>
          </a:p>
          <a:p>
            <a:pPr>
              <a:buFontTx/>
              <a:buChar char="-"/>
            </a:pPr>
            <a:r>
              <a:rPr lang="hu-HU" baseline="0" dirty="0" smtClean="0"/>
              <a:t> </a:t>
            </a:r>
            <a:r>
              <a:rPr lang="hu-HU" baseline="0" dirty="0" err="1" smtClean="0"/>
              <a:t>On-demand</a:t>
            </a:r>
            <a:r>
              <a:rPr lang="hu-HU" baseline="0" dirty="0" smtClean="0"/>
              <a:t>/dinamikus adatközpont: a szervereket egy nagy, közös erőforráskészletként kezeljük, és a virtuális gépeket az éppen aktuális terheltségüknek megfelelően osztjuk szét. Ha valakinek ideiglenesen több memória kell, akkor megkapja, és később el lehet venni tőle.</a:t>
            </a:r>
          </a:p>
          <a:p>
            <a:pPr>
              <a:buFontTx/>
              <a:buChar char="-"/>
            </a:pPr>
            <a:r>
              <a:rPr lang="hu-HU" baseline="0" dirty="0" smtClean="0"/>
              <a:t> Rendelkezésre állás: virtuális gépekből könnyű egy másodlagos rendszert összerakni, ami hiba esetén egyből átveheti az éles rendszer funkcióit</a:t>
            </a:r>
          </a:p>
          <a:p>
            <a:pPr>
              <a:buFontTx/>
              <a:buChar char="-"/>
            </a:pPr>
            <a:r>
              <a:rPr lang="hu-HU" baseline="0" dirty="0" smtClean="0"/>
              <a:t> Hordozható alkalmazás: az alkalmazást és az összes hozzá szükséges komponenst egy virtuális gépbe rakjuk, és azokat együtt tudjuk mozgatni. Erre fogunk még egy teljesen más megközelítést is tárgyalni</a:t>
            </a:r>
          </a:p>
          <a:p>
            <a:pPr>
              <a:buFontTx/>
              <a:buChar char="-"/>
            </a:pPr>
            <a:r>
              <a:rPr lang="hu-HU" baseline="0" dirty="0" smtClean="0"/>
              <a:t>… van még egy csomó egyéb hasznos tulajdonsága is a </a:t>
            </a:r>
            <a:r>
              <a:rPr lang="hu-HU" baseline="0" dirty="0" err="1" smtClean="0"/>
              <a:t>virtualizációnak</a:t>
            </a:r>
            <a:r>
              <a:rPr lang="hu-HU" baseline="0" dirty="0" smtClean="0"/>
              <a:t>.</a:t>
            </a:r>
          </a:p>
          <a:p>
            <a:pPr>
              <a:buFontTx/>
              <a:buChar char="-"/>
            </a:pPr>
            <a:endParaRPr lang="hu-HU" baseline="0" dirty="0" smtClean="0"/>
          </a:p>
          <a:p>
            <a:pPr>
              <a:buFontTx/>
              <a:buNone/>
            </a:pPr>
            <a:r>
              <a:rPr lang="hu-HU" baseline="0" dirty="0" smtClean="0"/>
              <a:t>Azonban érdemes a negatívumokat is figyelembe venni, pl. így egy gép kiesése több virtuális számítógép hibáját okozza, az ilyen rendszerek biztonságával kapcsolatban mostanában egyre több kérdés merül fel, újra kell tanulni az ilyen rendszerek méretezését… de erről majd a következő előadásban</a:t>
            </a:r>
            <a:r>
              <a:rPr lang="hu-HU" baseline="0" dirty="0" smtClean="0"/>
              <a:t>.</a:t>
            </a:r>
            <a:endParaRPr lang="hu-HU" dirty="0" smtClean="0"/>
          </a:p>
        </p:txBody>
      </p:sp>
      <p:sp>
        <p:nvSpPr>
          <p:cNvPr id="4" name="Dia számának helye 3"/>
          <p:cNvSpPr>
            <a:spLocks noGrp="1"/>
          </p:cNvSpPr>
          <p:nvPr>
            <p:ph type="sldNum" sz="quarter" idx="10"/>
          </p:nvPr>
        </p:nvSpPr>
        <p:spPr/>
        <p:txBody>
          <a:bodyPr/>
          <a:lstStyle/>
          <a:p>
            <a:fld id="{3D86C690-4F62-4AFC-8745-06DC9BF07935}" type="slidenum">
              <a:rPr lang="hu-HU" smtClean="0"/>
              <a:pPr/>
              <a:t>15</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374767"/>
            <a:ext cx="7772400" cy="1470025"/>
          </a:xfrm>
        </p:spPr>
        <p:txBody>
          <a:bodyPr/>
          <a:lstStyle/>
          <a:p>
            <a:r>
              <a:rPr lang="hu-HU" smtClean="0"/>
              <a:t>Mintacím szerkesztése</a:t>
            </a:r>
            <a:endParaRPr lang="hu-HU" dirty="0"/>
          </a:p>
        </p:txBody>
      </p:sp>
      <p:sp>
        <p:nvSpPr>
          <p:cNvPr id="3" name="Alcím 2"/>
          <p:cNvSpPr>
            <a:spLocks noGrp="1"/>
          </p:cNvSpPr>
          <p:nvPr>
            <p:ph type="subTitle" idx="1"/>
          </p:nvPr>
        </p:nvSpPr>
        <p:spPr>
          <a:xfrm>
            <a:off x="1371600" y="3246435"/>
            <a:ext cx="6400800" cy="127795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dirty="0"/>
          </a:p>
        </p:txBody>
      </p:sp>
      <p:sp>
        <p:nvSpPr>
          <p:cNvPr id="7" name="Rectangle 9"/>
          <p:cNvSpPr>
            <a:spLocks noChangeArrowheads="1"/>
          </p:cNvSpPr>
          <p:nvPr userDrawn="1"/>
        </p:nvSpPr>
        <p:spPr bwMode="auto">
          <a:xfrm>
            <a:off x="0" y="6356350"/>
            <a:ext cx="9144000" cy="501650"/>
          </a:xfrm>
          <a:prstGeom prst="rect">
            <a:avLst/>
          </a:prstGeom>
          <a:solidFill>
            <a:srgbClr val="762536"/>
          </a:solidFill>
          <a:ln w="12700">
            <a:noFill/>
            <a:miter lim="800000"/>
            <a:headEnd/>
            <a:tailEnd/>
          </a:ln>
          <a:effectLst/>
        </p:spPr>
        <p:txBody>
          <a:bodyPr wrap="none" anchor="ctr"/>
          <a:lstStyle/>
          <a:p>
            <a:endParaRPr lang="hu-HU"/>
          </a:p>
        </p:txBody>
      </p:sp>
      <p:sp>
        <p:nvSpPr>
          <p:cNvPr id="8" name="Text Box 10"/>
          <p:cNvSpPr txBox="1">
            <a:spLocks noChangeArrowheads="1"/>
          </p:cNvSpPr>
          <p:nvPr userDrawn="1"/>
        </p:nvSpPr>
        <p:spPr bwMode="auto">
          <a:xfrm>
            <a:off x="-17463" y="6413500"/>
            <a:ext cx="3649663" cy="396875"/>
          </a:xfrm>
          <a:prstGeom prst="rect">
            <a:avLst/>
          </a:prstGeom>
          <a:noFill/>
          <a:ln w="12700" algn="ctr">
            <a:noFill/>
            <a:miter lim="800000"/>
            <a:headEnd/>
            <a:tailEnd/>
          </a:ln>
          <a:effectLst/>
        </p:spPr>
        <p:txBody>
          <a:bodyPr>
            <a:spAutoFit/>
          </a:bodyPr>
          <a:lstStyle/>
          <a:p>
            <a:pPr algn="l" defTabSz="762000"/>
            <a:r>
              <a:rPr lang="hu-HU" sz="1000" b="1" dirty="0">
                <a:solidFill>
                  <a:schemeClr val="bg1"/>
                </a:solidFill>
                <a:latin typeface="+mn-lt"/>
              </a:rPr>
              <a:t>Budapesti Műszaki és Gazdaságtudományi Egyetem</a:t>
            </a:r>
          </a:p>
          <a:p>
            <a:pPr algn="l" defTabSz="762000"/>
            <a:r>
              <a:rPr lang="hu-HU" sz="1000" b="1" dirty="0">
                <a:solidFill>
                  <a:schemeClr val="bg1"/>
                </a:solidFill>
                <a:latin typeface="+mn-lt"/>
              </a:rPr>
              <a:t>Méréstechnika és Információs Rendszerek Tanszék</a:t>
            </a:r>
          </a:p>
        </p:txBody>
      </p:sp>
      <p:pic>
        <p:nvPicPr>
          <p:cNvPr id="9" name="Picture 18" descr="muegyetem_logo_bordo"/>
          <p:cNvPicPr>
            <a:picLocks noChangeAspect="1" noChangeArrowheads="1"/>
          </p:cNvPicPr>
          <p:nvPr userDrawn="1"/>
        </p:nvPicPr>
        <p:blipFill>
          <a:blip r:embed="rId2" cstate="print"/>
          <a:srcRect/>
          <a:stretch>
            <a:fillRect/>
          </a:stretch>
        </p:blipFill>
        <p:spPr bwMode="auto">
          <a:xfrm>
            <a:off x="7477125" y="6384925"/>
            <a:ext cx="1666875" cy="473075"/>
          </a:xfrm>
          <a:prstGeom prst="rect">
            <a:avLst/>
          </a:prstGeom>
          <a:noFill/>
        </p:spPr>
      </p:pic>
      <p:pic>
        <p:nvPicPr>
          <p:cNvPr id="10" name="Picture 2"/>
          <p:cNvPicPr>
            <a:picLocks noChangeAspect="1" noChangeArrowheads="1"/>
          </p:cNvPicPr>
          <p:nvPr userDrawn="1"/>
        </p:nvPicPr>
        <p:blipFill>
          <a:blip r:embed="rId3" cstate="print"/>
          <a:srcRect/>
          <a:stretch>
            <a:fillRect/>
          </a:stretch>
        </p:blipFill>
        <p:spPr bwMode="auto">
          <a:xfrm>
            <a:off x="3612622" y="5250846"/>
            <a:ext cx="1888860" cy="637307"/>
          </a:xfrm>
          <a:prstGeom prst="rect">
            <a:avLst/>
          </a:prstGeom>
          <a:noFill/>
          <a:ln w="9525">
            <a:noFill/>
            <a:miter lim="800000"/>
            <a:headEnd/>
            <a:tailEnd/>
          </a:ln>
          <a:effectLst/>
        </p:spPr>
      </p:pic>
      <p:sp>
        <p:nvSpPr>
          <p:cNvPr id="11" name="Rectangle 20"/>
          <p:cNvSpPr>
            <a:spLocks noChangeArrowheads="1"/>
          </p:cNvSpPr>
          <p:nvPr userDrawn="1"/>
        </p:nvSpPr>
        <p:spPr bwMode="auto">
          <a:xfrm>
            <a:off x="0" y="0"/>
            <a:ext cx="9144000" cy="501650"/>
          </a:xfrm>
          <a:prstGeom prst="rect">
            <a:avLst/>
          </a:prstGeom>
          <a:solidFill>
            <a:srgbClr val="762536"/>
          </a:solidFill>
          <a:ln w="12700">
            <a:noFill/>
            <a:miter lim="800000"/>
            <a:headEnd/>
            <a:tailEnd/>
          </a:ln>
          <a:effectLst/>
        </p:spPr>
        <p:txBody>
          <a:bodyPr wrap="none" anchor="ctr"/>
          <a:lstStyle/>
          <a:p>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8596" y="2844792"/>
            <a:ext cx="7776000" cy="1362075"/>
          </a:xfrm>
        </p:spPr>
        <p:txBody>
          <a:bodyPr anchor="ctr"/>
          <a:lstStyle>
            <a:lvl1pPr algn="ctr">
              <a:defRPr sz="4000" b="1" cap="none" baseline="0"/>
            </a:lvl1pPr>
          </a:lstStyle>
          <a:p>
            <a:r>
              <a:rPr lang="hu-HU" smtClean="0"/>
              <a:t>Mintacím szerkesztése</a:t>
            </a:r>
            <a:endParaRPr lang="hu-HU" dirty="0"/>
          </a:p>
        </p:txBody>
      </p:sp>
      <p:sp>
        <p:nvSpPr>
          <p:cNvPr id="3" name="Szöveg helye 2"/>
          <p:cNvSpPr>
            <a:spLocks noGrp="1"/>
          </p:cNvSpPr>
          <p:nvPr>
            <p:ph type="body" idx="1"/>
          </p:nvPr>
        </p:nvSpPr>
        <p:spPr>
          <a:xfrm>
            <a:off x="628596" y="4195773"/>
            <a:ext cx="7772400" cy="1500187"/>
          </a:xfrm>
          <a:ln>
            <a:solidFill>
              <a:srgbClr val="000000"/>
            </a:solidFill>
          </a:ln>
        </p:spPr>
        <p:txBody>
          <a:bodyPr anchor="ct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117414" y="836578"/>
            <a:ext cx="4378386" cy="551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Tartalom helye 3"/>
          <p:cNvSpPr>
            <a:spLocks noGrp="1"/>
          </p:cNvSpPr>
          <p:nvPr>
            <p:ph sz="half" idx="2"/>
          </p:nvPr>
        </p:nvSpPr>
        <p:spPr>
          <a:xfrm>
            <a:off x="4648199" y="836577"/>
            <a:ext cx="4341873" cy="5513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Tartalom helye 2"/>
          <p:cNvSpPr>
            <a:spLocks noGrp="1"/>
          </p:cNvSpPr>
          <p:nvPr>
            <p:ph idx="1"/>
          </p:nvPr>
        </p:nvSpPr>
        <p:spPr>
          <a:xfrm>
            <a:off x="117413" y="1019142"/>
            <a:ext cx="8872659" cy="5367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1650960" y="0"/>
            <a:ext cx="7493040" cy="720000"/>
          </a:xfrm>
          <a:ln w="19050">
            <a:noFill/>
          </a:ln>
        </p:spPr>
        <p:txBody>
          <a:bodyPr anchor="ctr">
            <a:noAutofit/>
          </a:bodyPr>
          <a:lstStyle>
            <a:lvl1pPr marL="0" indent="0">
              <a:buNone/>
              <a:defRPr sz="4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églalap 4"/>
          <p:cNvSpPr/>
          <p:nvPr userDrawn="1"/>
        </p:nvSpPr>
        <p:spPr>
          <a:xfrm>
            <a:off x="0" y="0"/>
            <a:ext cx="1679597" cy="730260"/>
          </a:xfrm>
          <a:prstGeom prst="rect">
            <a:avLst/>
          </a:prstGeom>
          <a:solidFill>
            <a:srgbClr val="762536"/>
          </a:solidFill>
          <a:ln>
            <a:noFill/>
          </a:ln>
        </p:spPr>
        <p:style>
          <a:lnRef idx="2">
            <a:schemeClr val="dk1"/>
          </a:lnRef>
          <a:fillRef idx="1">
            <a:schemeClr val="lt1"/>
          </a:fillRef>
          <a:effectRef idx="0">
            <a:schemeClr val="dk1"/>
          </a:effectRef>
          <a:fontRef idx="minor">
            <a:schemeClr val="dk1"/>
          </a:fontRef>
        </p:style>
        <p:txBody>
          <a:bodyPr rtlCol="0" anchor="ctr"/>
          <a:lstStyle/>
          <a:p>
            <a:pPr marL="0" algn="ctr" defTabSz="914400" rtl="0" eaLnBrk="1" latinLnBrk="0" hangingPunct="1"/>
            <a:r>
              <a:rPr lang="hu-HU" sz="4000" dirty="0" smtClean="0">
                <a:solidFill>
                  <a:schemeClr val="bg1"/>
                </a:solidFill>
              </a:rPr>
              <a:t>DEMO</a:t>
            </a:r>
          </a:p>
        </p:txBody>
      </p:sp>
      <p:cxnSp>
        <p:nvCxnSpPr>
          <p:cNvPr id="7" name="Egyenes összekötő 6"/>
          <p:cNvCxnSpPr/>
          <p:nvPr userDrawn="1"/>
        </p:nvCxnSpPr>
        <p:spPr>
          <a:xfrm>
            <a:off x="0" y="727038"/>
            <a:ext cx="913612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0" y="0"/>
            <a:ext cx="9144000" cy="720000"/>
          </a:xfrm>
          <a:prstGeom prst="rect">
            <a:avLst/>
          </a:prstGeom>
          <a:solidFill>
            <a:srgbClr val="762536"/>
          </a:solidFill>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142844" y="857232"/>
            <a:ext cx="8858312" cy="5529321"/>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Rectangle 22"/>
          <p:cNvSpPr>
            <a:spLocks noChangeArrowheads="1"/>
          </p:cNvSpPr>
          <p:nvPr/>
        </p:nvSpPr>
        <p:spPr bwMode="auto">
          <a:xfrm>
            <a:off x="0" y="6477000"/>
            <a:ext cx="9144000" cy="381000"/>
          </a:xfrm>
          <a:prstGeom prst="rect">
            <a:avLst/>
          </a:prstGeom>
          <a:gradFill flip="none" rotWithShape="1">
            <a:gsLst>
              <a:gs pos="0">
                <a:srgbClr val="762536"/>
              </a:gs>
              <a:gs pos="50000">
                <a:srgbClr val="762536"/>
              </a:gs>
              <a:gs pos="100000">
                <a:srgbClr val="A3334B"/>
              </a:gs>
            </a:gsLst>
            <a:lin ang="0" scaled="1"/>
            <a:tileRect/>
          </a:gradFill>
          <a:ln w="9525">
            <a:noFill/>
            <a:miter lim="800000"/>
            <a:headEnd/>
            <a:tailEnd/>
          </a:ln>
          <a:effectLst/>
        </p:spPr>
        <p:txBody>
          <a:bodyPr wrap="none" anchor="ctr"/>
          <a:lstStyle/>
          <a:p>
            <a:pPr algn="ctr"/>
            <a:fld id="{3D86C690-4F62-4AFC-8745-06DC9BF07935}" type="slidenum">
              <a:rPr lang="hu-HU" sz="1800" smtClean="0">
                <a:solidFill>
                  <a:schemeClr val="bg1"/>
                </a:solidFill>
              </a:rPr>
              <a:pPr algn="ctr"/>
              <a:t>‹#›</a:t>
            </a:fld>
            <a:endParaRPr lang="hu-HU" dirty="0"/>
          </a:p>
        </p:txBody>
      </p:sp>
      <p:pic>
        <p:nvPicPr>
          <p:cNvPr id="8" name="Picture 41" descr="muegyetem_logo_bordo"/>
          <p:cNvPicPr>
            <a:picLocks noChangeAspect="1" noChangeArrowheads="1"/>
          </p:cNvPicPr>
          <p:nvPr/>
        </p:nvPicPr>
        <p:blipFill>
          <a:blip r:embed="rId8" cstate="print"/>
          <a:srcRect/>
          <a:stretch>
            <a:fillRect/>
          </a:stretch>
        </p:blipFill>
        <p:spPr bwMode="auto">
          <a:xfrm>
            <a:off x="0" y="6487500"/>
            <a:ext cx="1269711" cy="360000"/>
          </a:xfrm>
          <a:prstGeom prst="rect">
            <a:avLst/>
          </a:prstGeom>
          <a:noFill/>
        </p:spPr>
      </p:pic>
      <p:pic>
        <p:nvPicPr>
          <p:cNvPr id="9" name="Kép 8" descr="ftsrg_logo_new-transparent.png"/>
          <p:cNvPicPr>
            <a:picLocks noChangeAspect="1"/>
          </p:cNvPicPr>
          <p:nvPr/>
        </p:nvPicPr>
        <p:blipFill>
          <a:blip r:embed="rId9" cstate="print"/>
          <a:stretch>
            <a:fillRect/>
          </a:stretch>
        </p:blipFill>
        <p:spPr>
          <a:xfrm>
            <a:off x="8040735" y="6498024"/>
            <a:ext cx="1066973" cy="36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Lst>
  <p:txStyles>
    <p:titleStyle>
      <a:lvl1pPr algn="ctr" defTabSz="914400" rtl="0" eaLnBrk="1" latinLnBrk="0" hangingPunct="1">
        <a:spcBef>
          <a:spcPct val="0"/>
        </a:spcBef>
        <a:buNone/>
        <a:defRPr sz="4000" kern="1200">
          <a:solidFill>
            <a:srgbClr val="F8F8F8"/>
          </a:solidFill>
          <a:latin typeface="+mj-lt"/>
          <a:ea typeface="+mj-ea"/>
          <a:cs typeface="+mj-cs"/>
        </a:defRPr>
      </a:lvl1pPr>
    </p:titleStyle>
    <p:bodyStyle>
      <a:lvl1pPr marL="342900" indent="-342900" algn="l" defTabSz="914400" rtl="0" eaLnBrk="1" latinLnBrk="0" hangingPunct="1">
        <a:spcBef>
          <a:spcPct val="20000"/>
        </a:spcBef>
        <a:buClr>
          <a:srgbClr val="76253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62536"/>
        </a:buClr>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6253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inf.mit.bme.hu/edu/courses/virttech"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Szerveroldali </a:t>
            </a:r>
            <a:r>
              <a:rPr lang="hu-HU" dirty="0"/>
              <a:t>virtualizáció</a:t>
            </a:r>
            <a:endParaRPr lang="hu-HU" dirty="0"/>
          </a:p>
        </p:txBody>
      </p:sp>
      <p:sp>
        <p:nvSpPr>
          <p:cNvPr id="3" name="Alcím 2"/>
          <p:cNvSpPr>
            <a:spLocks noGrp="1"/>
          </p:cNvSpPr>
          <p:nvPr>
            <p:ph type="subTitle" idx="1"/>
          </p:nvPr>
        </p:nvSpPr>
        <p:spPr/>
        <p:txBody>
          <a:bodyPr>
            <a:normAutofit/>
          </a:bodyPr>
          <a:lstStyle/>
          <a:p>
            <a:r>
              <a:rPr lang="hu-HU" dirty="0" smtClean="0"/>
              <a:t>Tóth Dániel, Micskei Zoltán</a:t>
            </a:r>
          </a:p>
        </p:txBody>
      </p:sp>
      <p:sp>
        <p:nvSpPr>
          <p:cNvPr id="4" name="Szövegdoboz 3"/>
          <p:cNvSpPr txBox="1"/>
          <p:nvPr/>
        </p:nvSpPr>
        <p:spPr>
          <a:xfrm>
            <a:off x="0" y="0"/>
            <a:ext cx="9144000" cy="492443"/>
          </a:xfrm>
          <a:prstGeom prst="rect">
            <a:avLst/>
          </a:prstGeom>
          <a:noFill/>
        </p:spPr>
        <p:txBody>
          <a:bodyPr wrap="square" rtlCol="0">
            <a:spAutoFit/>
          </a:bodyPr>
          <a:lstStyle/>
          <a:p>
            <a:pPr algn="ctr"/>
            <a:r>
              <a:rPr lang="hu-HU" sz="2600" dirty="0" smtClean="0">
                <a:solidFill>
                  <a:schemeClr val="bg1"/>
                </a:solidFill>
              </a:rPr>
              <a:t>Intelligens rendszerfelügyelet</a:t>
            </a:r>
            <a:endParaRPr lang="hu-HU" sz="2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Rétegek közötti interfészek</a:t>
            </a:r>
            <a:endParaRPr lang="hu-HU" dirty="0"/>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Operációs rendszer</a:t>
            </a:r>
          </a:p>
        </p:txBody>
      </p:sp>
      <p:sp>
        <p:nvSpPr>
          <p:cNvPr id="6" name="Téglalap 5"/>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Alkalmazások</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Szolgáltatások</a:t>
            </a:r>
          </a:p>
        </p:txBody>
      </p:sp>
      <p:cxnSp>
        <p:nvCxnSpPr>
          <p:cNvPr id="9" name="Egyenes összekötő 8"/>
          <p:cNvCxnSpPr/>
          <p:nvPr/>
        </p:nvCxnSpPr>
        <p:spPr>
          <a:xfrm>
            <a:off x="571472" y="4572008"/>
            <a:ext cx="3357586" cy="1588"/>
          </a:xfrm>
          <a:prstGeom prst="line">
            <a:avLst/>
          </a:prstGeom>
        </p:spPr>
        <p:style>
          <a:lnRef idx="3">
            <a:schemeClr val="accent4"/>
          </a:lnRef>
          <a:fillRef idx="0">
            <a:schemeClr val="accent4"/>
          </a:fillRef>
          <a:effectRef idx="2">
            <a:schemeClr val="accent4"/>
          </a:effectRef>
          <a:fontRef idx="minor">
            <a:schemeClr val="tx1"/>
          </a:fontRef>
        </p:style>
      </p:cxnSp>
      <p:sp>
        <p:nvSpPr>
          <p:cNvPr id="11" name="Lekerekített téglalap feliratnak 10"/>
          <p:cNvSpPr/>
          <p:nvPr/>
        </p:nvSpPr>
        <p:spPr>
          <a:xfrm>
            <a:off x="4572000" y="857232"/>
            <a:ext cx="4000528" cy="5429288"/>
          </a:xfrm>
          <a:prstGeom prst="wedgeRoundRectCallout">
            <a:avLst>
              <a:gd name="adj1" fmla="val -65536"/>
              <a:gd name="adj2" fmla="val 18504"/>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hu-HU" sz="2400" dirty="0" smtClean="0">
              <a:solidFill>
                <a:schemeClr val="bg1"/>
              </a:solidFill>
            </a:endParaRPr>
          </a:p>
        </p:txBody>
      </p:sp>
      <p:sp>
        <p:nvSpPr>
          <p:cNvPr id="12" name="Szövegdoboz 11"/>
          <p:cNvSpPr txBox="1"/>
          <p:nvPr/>
        </p:nvSpPr>
        <p:spPr>
          <a:xfrm>
            <a:off x="4714876" y="1071546"/>
            <a:ext cx="3660233" cy="830997"/>
          </a:xfrm>
          <a:prstGeom prst="rect">
            <a:avLst/>
          </a:prstGeom>
          <a:noFill/>
        </p:spPr>
        <p:txBody>
          <a:bodyPr wrap="none" rtlCol="0">
            <a:spAutoFit/>
          </a:bodyPr>
          <a:lstStyle/>
          <a:p>
            <a:pPr algn="ctr"/>
            <a:r>
              <a:rPr lang="hu-HU" sz="2400" dirty="0" smtClean="0"/>
              <a:t>Interfész az alkalmazások és</a:t>
            </a:r>
          </a:p>
          <a:p>
            <a:pPr algn="ctr"/>
            <a:r>
              <a:rPr lang="hu-HU" sz="2400" dirty="0" smtClean="0"/>
              <a:t>a rendszermag között</a:t>
            </a:r>
            <a:endParaRPr lang="hu-HU" sz="2400" dirty="0"/>
          </a:p>
        </p:txBody>
      </p:sp>
      <p:sp>
        <p:nvSpPr>
          <p:cNvPr id="45" name="Téglalap 44"/>
          <p:cNvSpPr/>
          <p:nvPr/>
        </p:nvSpPr>
        <p:spPr>
          <a:xfrm>
            <a:off x="5143504" y="2000240"/>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Rendszerhívások</a:t>
            </a:r>
          </a:p>
          <a:p>
            <a:pPr algn="ctr"/>
            <a:r>
              <a:rPr lang="hu-HU" sz="2400" dirty="0" smtClean="0">
                <a:solidFill>
                  <a:schemeClr val="bg1"/>
                </a:solidFill>
              </a:rPr>
              <a:t>(System </a:t>
            </a:r>
            <a:r>
              <a:rPr lang="hu-HU" sz="2400" dirty="0" err="1" smtClean="0">
                <a:solidFill>
                  <a:schemeClr val="bg1"/>
                </a:solidFill>
              </a:rPr>
              <a:t>calls</a:t>
            </a:r>
            <a:r>
              <a:rPr lang="hu-HU" sz="2400" dirty="0" smtClean="0">
                <a:solidFill>
                  <a:schemeClr val="bg1"/>
                </a:solidFill>
              </a:rPr>
              <a:t>)</a:t>
            </a:r>
          </a:p>
        </p:txBody>
      </p:sp>
      <p:sp>
        <p:nvSpPr>
          <p:cNvPr id="47" name="Téglalap 46"/>
          <p:cNvSpPr/>
          <p:nvPr/>
        </p:nvSpPr>
        <p:spPr>
          <a:xfrm>
            <a:off x="5143504" y="3357562"/>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Interfész Adatszerkezetek</a:t>
            </a:r>
          </a:p>
        </p:txBody>
      </p:sp>
      <p:sp>
        <p:nvSpPr>
          <p:cNvPr id="48" name="Téglalap 47"/>
          <p:cNvSpPr/>
          <p:nvPr/>
        </p:nvSpPr>
        <p:spPr>
          <a:xfrm>
            <a:off x="5143504" y="4714884"/>
            <a:ext cx="2714644" cy="1143008"/>
          </a:xfrm>
          <a:prstGeom prst="rect">
            <a:avLst/>
          </a:prstGeom>
          <a:solidFill>
            <a:srgbClr val="B83A55"/>
          </a:solidFill>
          <a:ln w="38100">
            <a:solidFill>
              <a:schemeClr val="tx1"/>
            </a:solidFill>
            <a:prstDash val="lg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IPC mechanizmusok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Rétegek közötti interfészek</a:t>
            </a:r>
            <a:endParaRPr lang="hu-HU" dirty="0"/>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Operációs rendszer</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Szolgáltatások</a:t>
            </a:r>
          </a:p>
        </p:txBody>
      </p:sp>
      <p:sp>
        <p:nvSpPr>
          <p:cNvPr id="11" name="Lekerekített téglalap feliratnak 10"/>
          <p:cNvSpPr/>
          <p:nvPr/>
        </p:nvSpPr>
        <p:spPr>
          <a:xfrm>
            <a:off x="4572000" y="857232"/>
            <a:ext cx="4000528" cy="5429288"/>
          </a:xfrm>
          <a:prstGeom prst="wedgeRoundRectCallout">
            <a:avLst>
              <a:gd name="adj1" fmla="val -69193"/>
              <a:gd name="adj2" fmla="val 12665"/>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hu-HU" sz="2400" dirty="0" smtClean="0">
              <a:solidFill>
                <a:schemeClr val="bg1"/>
              </a:solidFill>
            </a:endParaRPr>
          </a:p>
        </p:txBody>
      </p:sp>
      <p:sp>
        <p:nvSpPr>
          <p:cNvPr id="12" name="Szövegdoboz 11"/>
          <p:cNvSpPr txBox="1"/>
          <p:nvPr/>
        </p:nvSpPr>
        <p:spPr>
          <a:xfrm>
            <a:off x="4714876" y="857232"/>
            <a:ext cx="3762633" cy="1200329"/>
          </a:xfrm>
          <a:prstGeom prst="rect">
            <a:avLst/>
          </a:prstGeom>
          <a:noFill/>
        </p:spPr>
        <p:txBody>
          <a:bodyPr wrap="none" rtlCol="0">
            <a:spAutoFit/>
          </a:bodyPr>
          <a:lstStyle/>
          <a:p>
            <a:pPr algn="ctr"/>
            <a:r>
              <a:rPr lang="hu-HU" sz="2400" dirty="0" smtClean="0"/>
              <a:t>Interfész az alkalmazások </a:t>
            </a:r>
            <a:br>
              <a:rPr lang="hu-HU" sz="2400" dirty="0" smtClean="0"/>
            </a:br>
            <a:r>
              <a:rPr lang="hu-HU" sz="2400" dirty="0" smtClean="0"/>
              <a:t>szintjén, illetve az OS magas</a:t>
            </a:r>
            <a:br>
              <a:rPr lang="hu-HU" sz="2400" dirty="0" smtClean="0"/>
            </a:br>
            <a:r>
              <a:rPr lang="hu-HU" sz="2400" dirty="0" smtClean="0"/>
              <a:t>szintű szolgáltatásai között</a:t>
            </a:r>
            <a:endParaRPr lang="hu-HU" sz="2400" dirty="0"/>
          </a:p>
        </p:txBody>
      </p:sp>
      <p:sp>
        <p:nvSpPr>
          <p:cNvPr id="45" name="Téglalap 44"/>
          <p:cNvSpPr/>
          <p:nvPr/>
        </p:nvSpPr>
        <p:spPr>
          <a:xfrm>
            <a:off x="5143504" y="2143116"/>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Könyvtár hívások</a:t>
            </a:r>
          </a:p>
          <a:p>
            <a:pPr algn="ctr"/>
            <a:r>
              <a:rPr lang="hu-HU" sz="2400" dirty="0" smtClean="0">
                <a:solidFill>
                  <a:schemeClr val="bg1"/>
                </a:solidFill>
              </a:rPr>
              <a:t>(</a:t>
            </a:r>
            <a:r>
              <a:rPr lang="hu-HU" sz="2400" dirty="0" err="1" smtClean="0">
                <a:solidFill>
                  <a:schemeClr val="bg1"/>
                </a:solidFill>
              </a:rPr>
              <a:t>call</a:t>
            </a:r>
            <a:r>
              <a:rPr lang="hu-HU" sz="2400" dirty="0" smtClean="0">
                <a:solidFill>
                  <a:schemeClr val="bg1"/>
                </a:solidFill>
              </a:rPr>
              <a:t>)</a:t>
            </a:r>
          </a:p>
        </p:txBody>
      </p:sp>
      <p:sp>
        <p:nvSpPr>
          <p:cNvPr id="47" name="Téglalap 46"/>
          <p:cNvSpPr/>
          <p:nvPr/>
        </p:nvSpPr>
        <p:spPr>
          <a:xfrm>
            <a:off x="5143504" y="3429000"/>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Futtatókörnyezetek</a:t>
            </a:r>
          </a:p>
        </p:txBody>
      </p:sp>
      <p:sp>
        <p:nvSpPr>
          <p:cNvPr id="13" name="Téglalap 12"/>
          <p:cNvSpPr/>
          <p:nvPr/>
        </p:nvSpPr>
        <p:spPr>
          <a:xfrm>
            <a:off x="857224" y="3857628"/>
            <a:ext cx="2857520" cy="642942"/>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Alkalmazások</a:t>
            </a:r>
          </a:p>
        </p:txBody>
      </p:sp>
      <p:sp>
        <p:nvSpPr>
          <p:cNvPr id="14" name="Téglalap 13"/>
          <p:cNvSpPr/>
          <p:nvPr/>
        </p:nvSpPr>
        <p:spPr>
          <a:xfrm>
            <a:off x="5143504" y="4714884"/>
            <a:ext cx="2714644" cy="1143008"/>
          </a:xfrm>
          <a:prstGeom prst="rect">
            <a:avLst/>
          </a:prstGeom>
          <a:solidFill>
            <a:srgbClr val="B83A55"/>
          </a:solidFill>
          <a:ln w="38100">
            <a:solidFill>
              <a:schemeClr val="tx1"/>
            </a:solidFill>
            <a:prstDash val="lg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smtClean="0">
                <a:solidFill>
                  <a:schemeClr val="bg1"/>
                </a:solidFill>
              </a:rPr>
              <a:t>Konfig</a:t>
            </a:r>
            <a:r>
              <a:rPr lang="hu-HU" sz="2400" dirty="0" smtClean="0">
                <a:solidFill>
                  <a:schemeClr val="bg1"/>
                </a:solidFill>
              </a:rPr>
              <a:t> fájlok, </a:t>
            </a:r>
            <a:r>
              <a:rPr lang="hu-HU" sz="2400" dirty="0" err="1" smtClean="0">
                <a:solidFill>
                  <a:schemeClr val="bg1"/>
                </a:solidFill>
              </a:rPr>
              <a:t>Registry</a:t>
            </a:r>
            <a:r>
              <a:rPr lang="hu-HU" sz="2400" dirty="0" smtClean="0">
                <a:solidFill>
                  <a:schemeClr val="bg1"/>
                </a:solidFill>
              </a:rPr>
              <a:t>, </a:t>
            </a:r>
            <a:r>
              <a:rPr lang="hu-HU" sz="2400" dirty="0" err="1" smtClean="0">
                <a:solidFill>
                  <a:schemeClr val="bg1"/>
                </a:solidFill>
              </a:rPr>
              <a:t>stb</a:t>
            </a:r>
            <a:r>
              <a:rPr lang="hu-HU" sz="2400" dirty="0" smtClean="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Rétegek közötti interfészek</a:t>
            </a:r>
            <a:endParaRPr lang="hu-HU" dirty="0"/>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Operációs rendszer</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Szolgáltatások</a:t>
            </a:r>
          </a:p>
        </p:txBody>
      </p:sp>
      <p:sp>
        <p:nvSpPr>
          <p:cNvPr id="11" name="Lekerekített téglalap feliratnak 10"/>
          <p:cNvSpPr/>
          <p:nvPr/>
        </p:nvSpPr>
        <p:spPr>
          <a:xfrm>
            <a:off x="4572000" y="857232"/>
            <a:ext cx="4000528" cy="5429288"/>
          </a:xfrm>
          <a:prstGeom prst="wedgeRoundRectCallout">
            <a:avLst>
              <a:gd name="adj1" fmla="val -65841"/>
              <a:gd name="adj2" fmla="val 4805"/>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hu-HU" sz="2400" dirty="0" smtClean="0">
              <a:solidFill>
                <a:schemeClr val="bg1"/>
              </a:solidFill>
            </a:endParaRPr>
          </a:p>
        </p:txBody>
      </p:sp>
      <p:sp>
        <p:nvSpPr>
          <p:cNvPr id="12" name="Szövegdoboz 11"/>
          <p:cNvSpPr txBox="1"/>
          <p:nvPr/>
        </p:nvSpPr>
        <p:spPr>
          <a:xfrm>
            <a:off x="5286380" y="1000108"/>
            <a:ext cx="2609176" cy="830997"/>
          </a:xfrm>
          <a:prstGeom prst="rect">
            <a:avLst/>
          </a:prstGeom>
          <a:noFill/>
        </p:spPr>
        <p:txBody>
          <a:bodyPr wrap="none" rtlCol="0">
            <a:spAutoFit/>
          </a:bodyPr>
          <a:lstStyle/>
          <a:p>
            <a:pPr algn="ctr"/>
            <a:r>
              <a:rPr lang="hu-HU" sz="2400" dirty="0" smtClean="0"/>
              <a:t>Interfész a nyújtott </a:t>
            </a:r>
            <a:br>
              <a:rPr lang="hu-HU" sz="2400" dirty="0" smtClean="0"/>
            </a:br>
            <a:r>
              <a:rPr lang="hu-HU" sz="2400" dirty="0" smtClean="0"/>
              <a:t>szolgáltatások felé</a:t>
            </a:r>
            <a:endParaRPr lang="hu-HU" sz="2400" dirty="0"/>
          </a:p>
        </p:txBody>
      </p:sp>
      <p:sp>
        <p:nvSpPr>
          <p:cNvPr id="45" name="Téglalap 44"/>
          <p:cNvSpPr/>
          <p:nvPr/>
        </p:nvSpPr>
        <p:spPr>
          <a:xfrm>
            <a:off x="5143504" y="2071678"/>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Hálózati protokollok</a:t>
            </a:r>
          </a:p>
        </p:txBody>
      </p:sp>
      <p:sp>
        <p:nvSpPr>
          <p:cNvPr id="47" name="Téglalap 46"/>
          <p:cNvSpPr/>
          <p:nvPr/>
        </p:nvSpPr>
        <p:spPr>
          <a:xfrm>
            <a:off x="5143504" y="3357562"/>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Felhasználói felület</a:t>
            </a:r>
          </a:p>
        </p:txBody>
      </p:sp>
      <p:sp>
        <p:nvSpPr>
          <p:cNvPr id="14" name="Téglalap 13"/>
          <p:cNvSpPr/>
          <p:nvPr/>
        </p:nvSpPr>
        <p:spPr>
          <a:xfrm>
            <a:off x="5143504" y="4643446"/>
            <a:ext cx="2714644" cy="1143008"/>
          </a:xfrm>
          <a:prstGeom prst="rect">
            <a:avLst/>
          </a:prstGeom>
          <a:solidFill>
            <a:srgbClr val="B83A55"/>
          </a:solidFill>
          <a:ln w="38100">
            <a:solidFill>
              <a:schemeClr val="tx1"/>
            </a:solidFill>
            <a:prstDash val="lg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smtClean="0">
                <a:solidFill>
                  <a:schemeClr val="bg1"/>
                </a:solidFill>
              </a:rPr>
              <a:t>stb</a:t>
            </a:r>
            <a:r>
              <a:rPr lang="hu-HU" sz="2400" dirty="0" smtClean="0">
                <a:solidFill>
                  <a:schemeClr val="bg1"/>
                </a:solidFill>
              </a:rPr>
              <a:t>…</a:t>
            </a:r>
          </a:p>
        </p:txBody>
      </p:sp>
      <p:cxnSp>
        <p:nvCxnSpPr>
          <p:cNvPr id="15" name="Egyenes összekötő 14"/>
          <p:cNvCxnSpPr/>
          <p:nvPr/>
        </p:nvCxnSpPr>
        <p:spPr>
          <a:xfrm>
            <a:off x="571472" y="3786190"/>
            <a:ext cx="3357586" cy="1588"/>
          </a:xfrm>
          <a:prstGeom prst="line">
            <a:avLst/>
          </a:prstGeom>
        </p:spPr>
        <p:style>
          <a:lnRef idx="3">
            <a:schemeClr val="accent4"/>
          </a:lnRef>
          <a:fillRef idx="0">
            <a:schemeClr val="accent4"/>
          </a:fillRef>
          <a:effectRef idx="2">
            <a:schemeClr val="accent4"/>
          </a:effectRef>
          <a:fontRef idx="minor">
            <a:schemeClr val="tx1"/>
          </a:fontRef>
        </p:style>
      </p:cxnSp>
      <p:sp>
        <p:nvSpPr>
          <p:cNvPr id="16" name="Téglalap 15"/>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Alkalmazások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virtualizáció különböző fajtái</a:t>
            </a:r>
            <a:endParaRPr lang="hu-HU" dirty="0"/>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Operációs rendszer</a:t>
            </a:r>
          </a:p>
        </p:txBody>
      </p:sp>
      <p:sp>
        <p:nvSpPr>
          <p:cNvPr id="6" name="Téglalap 5"/>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Alkalmazások</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Szolgáltatások</a:t>
            </a:r>
          </a:p>
        </p:txBody>
      </p:sp>
      <p:cxnSp>
        <p:nvCxnSpPr>
          <p:cNvPr id="8" name="Egyenes összekötő 7"/>
          <p:cNvCxnSpPr/>
          <p:nvPr/>
        </p:nvCxnSpPr>
        <p:spPr>
          <a:xfrm>
            <a:off x="642910" y="5357826"/>
            <a:ext cx="4214842" cy="1588"/>
          </a:xfrm>
          <a:prstGeom prst="line">
            <a:avLst/>
          </a:prstGeom>
          <a:ln>
            <a:prstDash val="lgDash"/>
          </a:ln>
        </p:spPr>
        <p:style>
          <a:lnRef idx="3">
            <a:schemeClr val="accent4"/>
          </a:lnRef>
          <a:fillRef idx="0">
            <a:schemeClr val="accent4"/>
          </a:fillRef>
          <a:effectRef idx="2">
            <a:schemeClr val="accent4"/>
          </a:effectRef>
          <a:fontRef idx="minor">
            <a:schemeClr val="tx1"/>
          </a:fontRef>
        </p:style>
      </p:cxnSp>
      <p:pic>
        <p:nvPicPr>
          <p:cNvPr id="1026" name="Picture 2" descr="C:\Documents and Settings\xmi\Local Settings\Temporary Internet Files\Content.IE5\W1U3W5UZ\MCj03256620000[1].wmf"/>
          <p:cNvPicPr>
            <a:picLocks noChangeAspect="1" noChangeArrowheads="1"/>
          </p:cNvPicPr>
          <p:nvPr/>
        </p:nvPicPr>
        <p:blipFill>
          <a:blip r:embed="rId3" cstate="print"/>
          <a:srcRect/>
          <a:stretch>
            <a:fillRect/>
          </a:stretch>
        </p:blipFill>
        <p:spPr bwMode="auto">
          <a:xfrm rot="3332781">
            <a:off x="3938110" y="4952233"/>
            <a:ext cx="777414" cy="870789"/>
          </a:xfrm>
          <a:prstGeom prst="rect">
            <a:avLst/>
          </a:prstGeom>
          <a:noFill/>
          <a:ln>
            <a:noFill/>
          </a:ln>
        </p:spPr>
      </p:pic>
      <p:sp>
        <p:nvSpPr>
          <p:cNvPr id="12" name="Lekerekített téglalap feliratnak 11"/>
          <p:cNvSpPr/>
          <p:nvPr/>
        </p:nvSpPr>
        <p:spPr>
          <a:xfrm>
            <a:off x="5357818" y="5214950"/>
            <a:ext cx="3571900" cy="928694"/>
          </a:xfrm>
          <a:prstGeom prst="wedgeRoundRectCallout">
            <a:avLst>
              <a:gd name="adj1" fmla="val -63841"/>
              <a:gd name="adj2" fmla="val -32866"/>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„Platform Virtualizáció”</a:t>
            </a:r>
          </a:p>
        </p:txBody>
      </p:sp>
      <p:cxnSp>
        <p:nvCxnSpPr>
          <p:cNvPr id="13" name="Egyenes összekötő 12"/>
          <p:cNvCxnSpPr/>
          <p:nvPr/>
        </p:nvCxnSpPr>
        <p:spPr>
          <a:xfrm>
            <a:off x="642910" y="4572008"/>
            <a:ext cx="4214842" cy="1588"/>
          </a:xfrm>
          <a:prstGeom prst="line">
            <a:avLst/>
          </a:prstGeom>
          <a:ln>
            <a:prstDash val="lgDash"/>
          </a:ln>
        </p:spPr>
        <p:style>
          <a:lnRef idx="3">
            <a:schemeClr val="accent4"/>
          </a:lnRef>
          <a:fillRef idx="0">
            <a:schemeClr val="accent4"/>
          </a:fillRef>
          <a:effectRef idx="2">
            <a:schemeClr val="accent4"/>
          </a:effectRef>
          <a:fontRef idx="minor">
            <a:schemeClr val="tx1"/>
          </a:fontRef>
        </p:style>
      </p:cxnSp>
      <p:pic>
        <p:nvPicPr>
          <p:cNvPr id="14" name="Picture 2" descr="C:\Documents and Settings\xmi\Local Settings\Temporary Internet Files\Content.IE5\W1U3W5UZ\MCj03256620000[1].wmf"/>
          <p:cNvPicPr>
            <a:picLocks noChangeAspect="1" noChangeArrowheads="1"/>
          </p:cNvPicPr>
          <p:nvPr/>
        </p:nvPicPr>
        <p:blipFill>
          <a:blip r:embed="rId3" cstate="print"/>
          <a:srcRect/>
          <a:stretch>
            <a:fillRect/>
          </a:stretch>
        </p:blipFill>
        <p:spPr bwMode="auto">
          <a:xfrm rot="3332781">
            <a:off x="3975640" y="4163739"/>
            <a:ext cx="777414" cy="870789"/>
          </a:xfrm>
          <a:prstGeom prst="rect">
            <a:avLst/>
          </a:prstGeom>
          <a:noFill/>
          <a:ln>
            <a:noFill/>
          </a:ln>
        </p:spPr>
      </p:pic>
      <p:sp>
        <p:nvSpPr>
          <p:cNvPr id="15" name="Lekerekített téglalap feliratnak 14"/>
          <p:cNvSpPr/>
          <p:nvPr/>
        </p:nvSpPr>
        <p:spPr>
          <a:xfrm>
            <a:off x="5357818" y="4000504"/>
            <a:ext cx="3571900" cy="1143008"/>
          </a:xfrm>
          <a:prstGeom prst="wedgeRoundRectCallout">
            <a:avLst>
              <a:gd name="adj1" fmla="val -61794"/>
              <a:gd name="adj2" fmla="val -135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„Operációs rendszer szintű virtualizáció”</a:t>
            </a:r>
          </a:p>
          <a:p>
            <a:pPr algn="ctr"/>
            <a:r>
              <a:rPr lang="hu-HU" sz="2400" dirty="0" smtClean="0">
                <a:solidFill>
                  <a:schemeClr val="bg1"/>
                </a:solidFill>
              </a:rPr>
              <a:t>- </a:t>
            </a:r>
            <a:r>
              <a:rPr lang="hu-HU" sz="2400" dirty="0" err="1" smtClean="0">
                <a:solidFill>
                  <a:schemeClr val="bg1"/>
                </a:solidFill>
              </a:rPr>
              <a:t>Containerek</a:t>
            </a:r>
            <a:r>
              <a:rPr lang="hu-HU" sz="2400" dirty="0" smtClean="0">
                <a:solidFill>
                  <a:schemeClr val="bg1"/>
                </a:solidFill>
              </a:rPr>
              <a:t>, </a:t>
            </a:r>
            <a:r>
              <a:rPr lang="hu-HU" sz="2400" dirty="0" err="1" smtClean="0">
                <a:solidFill>
                  <a:schemeClr val="bg1"/>
                </a:solidFill>
              </a:rPr>
              <a:t>Jailek</a:t>
            </a:r>
            <a:endParaRPr lang="hu-HU" sz="2400" dirty="0" smtClean="0">
              <a:solidFill>
                <a:schemeClr val="bg1"/>
              </a:solidFill>
            </a:endParaRPr>
          </a:p>
        </p:txBody>
      </p:sp>
      <p:sp>
        <p:nvSpPr>
          <p:cNvPr id="16" name="Lekerekített téglalap feliratnak 15"/>
          <p:cNvSpPr/>
          <p:nvPr/>
        </p:nvSpPr>
        <p:spPr>
          <a:xfrm>
            <a:off x="5357818" y="785794"/>
            <a:ext cx="3571900" cy="1500198"/>
          </a:xfrm>
          <a:prstGeom prst="wedgeRoundRectCallout">
            <a:avLst>
              <a:gd name="adj1" fmla="val -95926"/>
              <a:gd name="adj2" fmla="val 168515"/>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„Alkalmazás futtatókörnyezetek” (</a:t>
            </a:r>
            <a:r>
              <a:rPr lang="hu-HU" sz="2400" dirty="0" err="1" smtClean="0">
                <a:solidFill>
                  <a:schemeClr val="bg1"/>
                </a:solidFill>
              </a:rPr>
              <a:t>Runtime</a:t>
            </a:r>
            <a:r>
              <a:rPr lang="hu-HU" sz="2400" dirty="0" smtClean="0">
                <a:solidFill>
                  <a:schemeClr val="bg1"/>
                </a:solidFill>
              </a:rPr>
              <a:t> </a:t>
            </a:r>
            <a:r>
              <a:rPr lang="hu-HU" sz="2400" dirty="0" err="1" smtClean="0">
                <a:solidFill>
                  <a:schemeClr val="bg1"/>
                </a:solidFill>
              </a:rPr>
              <a:t>environments</a:t>
            </a:r>
            <a:r>
              <a:rPr lang="hu-HU" sz="2400" dirty="0" smtClean="0">
                <a:solidFill>
                  <a:schemeClr val="bg1"/>
                </a:solidFill>
              </a:rPr>
              <a:t>)</a:t>
            </a:r>
          </a:p>
        </p:txBody>
      </p:sp>
      <p:sp>
        <p:nvSpPr>
          <p:cNvPr id="17" name="Lekerekített téglalap feliratnak 16"/>
          <p:cNvSpPr/>
          <p:nvPr/>
        </p:nvSpPr>
        <p:spPr>
          <a:xfrm>
            <a:off x="5357818" y="2571744"/>
            <a:ext cx="3571900" cy="1143008"/>
          </a:xfrm>
          <a:prstGeom prst="wedgeRoundRectCallout">
            <a:avLst>
              <a:gd name="adj1" fmla="val -95585"/>
              <a:gd name="adj2" fmla="val 10850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Alkalmazás virtualizáció</a:t>
            </a:r>
            <a:br>
              <a:rPr lang="hu-HU" sz="2400" dirty="0" smtClean="0">
                <a:solidFill>
                  <a:schemeClr val="bg1"/>
                </a:solidFill>
              </a:rPr>
            </a:br>
            <a:r>
              <a:rPr lang="hu-HU" sz="2400" dirty="0" smtClean="0">
                <a:solidFill>
                  <a:schemeClr val="bg1"/>
                </a:solidFill>
              </a:rPr>
              <a:t>(</a:t>
            </a:r>
            <a:r>
              <a:rPr lang="hu-HU" sz="2400" dirty="0" err="1" smtClean="0">
                <a:solidFill>
                  <a:schemeClr val="bg1"/>
                </a:solidFill>
              </a:rPr>
              <a:t>packaged</a:t>
            </a:r>
            <a:r>
              <a:rPr lang="hu-HU" sz="2400" dirty="0" smtClean="0">
                <a:solidFill>
                  <a:schemeClr val="bg1"/>
                </a:solidFill>
              </a:rPr>
              <a:t> </a:t>
            </a:r>
            <a:r>
              <a:rPr lang="hu-HU" sz="2400" dirty="0" err="1" smtClean="0">
                <a:solidFill>
                  <a:schemeClr val="bg1"/>
                </a:solidFill>
              </a:rPr>
              <a:t>applications</a:t>
            </a:r>
            <a:r>
              <a:rPr lang="hu-HU" sz="2400" dirty="0" smtClean="0">
                <a:solidFill>
                  <a:schemeClr val="bg1"/>
                </a:solidFill>
              </a:rPr>
              <a:t>…)</a:t>
            </a:r>
          </a:p>
        </p:txBody>
      </p:sp>
      <p:sp>
        <p:nvSpPr>
          <p:cNvPr id="18" name="Lekerekített téglalap feliratnak 17"/>
          <p:cNvSpPr/>
          <p:nvPr/>
        </p:nvSpPr>
        <p:spPr>
          <a:xfrm>
            <a:off x="1643042" y="785794"/>
            <a:ext cx="3571900" cy="928694"/>
          </a:xfrm>
          <a:prstGeom prst="wedgeRoundRectCallout">
            <a:avLst>
              <a:gd name="adj1" fmla="val 7156"/>
              <a:gd name="adj2" fmla="val 19327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t>
            </a:r>
            <a:r>
              <a:rPr lang="hu-HU" sz="2400" dirty="0" err="1" smtClean="0">
                <a:solidFill>
                  <a:schemeClr val="bg1"/>
                </a:solidFill>
              </a:rPr>
              <a:t>Desktop</a:t>
            </a:r>
            <a:r>
              <a:rPr lang="hu-HU" sz="2400" dirty="0" smtClean="0">
                <a:solidFill>
                  <a:schemeClr val="bg1"/>
                </a:solidFill>
              </a:rPr>
              <a:t> virtualizáció”</a:t>
            </a:r>
          </a:p>
        </p:txBody>
      </p:sp>
      <p:pic>
        <p:nvPicPr>
          <p:cNvPr id="19" name="Picture 2" descr="C:\Documents and Settings\xmi\Local Settings\Temporary Internet Files\Content.IE5\W1U3W5UZ\MCj03256620000[1].wmf"/>
          <p:cNvPicPr>
            <a:picLocks noChangeAspect="1" noChangeArrowheads="1"/>
          </p:cNvPicPr>
          <p:nvPr/>
        </p:nvPicPr>
        <p:blipFill>
          <a:blip r:embed="rId3" cstate="print"/>
          <a:srcRect/>
          <a:stretch>
            <a:fillRect/>
          </a:stretch>
        </p:blipFill>
        <p:spPr bwMode="auto">
          <a:xfrm rot="3332781">
            <a:off x="3619211" y="3846199"/>
            <a:ext cx="777414" cy="8707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Platform virtualizáció</a:t>
            </a:r>
            <a:endParaRPr lang="hu-HU" dirty="0"/>
          </a:p>
        </p:txBody>
      </p:sp>
      <p:sp>
        <p:nvSpPr>
          <p:cNvPr id="3" name="Tartalom helye 2"/>
          <p:cNvSpPr>
            <a:spLocks noGrp="1"/>
          </p:cNvSpPr>
          <p:nvPr>
            <p:ph idx="1"/>
          </p:nvPr>
        </p:nvSpPr>
        <p:spPr/>
        <p:txBody>
          <a:bodyPr>
            <a:normAutofit fontScale="92500"/>
          </a:bodyPr>
          <a:lstStyle/>
          <a:p>
            <a:r>
              <a:rPr lang="hu-HU" dirty="0" smtClean="0"/>
              <a:t>Amikor a „virtualizáció” </a:t>
            </a:r>
            <a:r>
              <a:rPr lang="hu-HU" dirty="0" err="1" smtClean="0"/>
              <a:t>buzzword</a:t>
            </a:r>
            <a:r>
              <a:rPr lang="hu-HU" dirty="0" smtClean="0"/>
              <a:t> elhangzik leggyakrabban erről van szó</a:t>
            </a:r>
          </a:p>
          <a:p>
            <a:pPr lvl="1"/>
            <a:r>
              <a:rPr lang="hu-HU" i="1" dirty="0" smtClean="0"/>
              <a:t>„Szerver virtualizáció”</a:t>
            </a:r>
            <a:r>
              <a:rPr lang="hu-HU" dirty="0" smtClean="0"/>
              <a:t>, </a:t>
            </a:r>
            <a:r>
              <a:rPr lang="hu-HU" i="1" dirty="0" smtClean="0"/>
              <a:t>„Hardver virtualizáció”, „Számítógép virtualizáció” </a:t>
            </a:r>
            <a:r>
              <a:rPr lang="hu-HU" dirty="0" smtClean="0"/>
              <a:t>szinonim fogalmak</a:t>
            </a:r>
          </a:p>
          <a:p>
            <a:pPr lvl="1"/>
            <a:r>
              <a:rPr lang="hu-HU" dirty="0" smtClean="0"/>
              <a:t>De nem összekeverendő a </a:t>
            </a:r>
            <a:r>
              <a:rPr lang="hu-HU" i="1" dirty="0" smtClean="0"/>
              <a:t>„hardver</a:t>
            </a:r>
            <a:r>
              <a:rPr lang="hu-HU" i="1" u="sng" dirty="0" smtClean="0"/>
              <a:t>es</a:t>
            </a:r>
            <a:r>
              <a:rPr lang="hu-HU" i="1" dirty="0" smtClean="0"/>
              <a:t>” </a:t>
            </a:r>
            <a:r>
              <a:rPr lang="hu-HU" dirty="0" err="1" smtClean="0"/>
              <a:t>virtualizációval</a:t>
            </a:r>
            <a:r>
              <a:rPr lang="hu-HU" dirty="0" smtClean="0"/>
              <a:t>!</a:t>
            </a:r>
          </a:p>
          <a:p>
            <a:r>
              <a:rPr lang="hu-HU" dirty="0" smtClean="0"/>
              <a:t>Cél: megosztani a hardver erőforrásokat:</a:t>
            </a:r>
          </a:p>
          <a:p>
            <a:pPr lvl="1"/>
            <a:r>
              <a:rPr lang="hu-HU" dirty="0" smtClean="0"/>
              <a:t>Nem végzünk finomítást, az eredeti(</a:t>
            </a:r>
            <a:r>
              <a:rPr lang="hu-HU" dirty="0" err="1" smtClean="0"/>
              <a:t>hez</a:t>
            </a:r>
            <a:r>
              <a:rPr lang="hu-HU" dirty="0" smtClean="0"/>
              <a:t> hasonló) interfészen maradnak </a:t>
            </a:r>
            <a:r>
              <a:rPr lang="hu-HU" dirty="0" smtClean="0"/>
              <a:t>elérhetőek</a:t>
            </a:r>
            <a:endParaRPr lang="hu-HU" dirty="0" smtClean="0"/>
          </a:p>
          <a:p>
            <a:pPr lvl="1"/>
            <a:r>
              <a:rPr lang="hu-HU" dirty="0" smtClean="0"/>
              <a:t>Izolált környezeteket („</a:t>
            </a:r>
            <a:r>
              <a:rPr lang="hu-HU" dirty="0" err="1" smtClean="0"/>
              <a:t>sandbox</a:t>
            </a:r>
            <a:r>
              <a:rPr lang="hu-HU" dirty="0" smtClean="0"/>
              <a:t>”) biztosítunk</a:t>
            </a:r>
          </a:p>
          <a:p>
            <a:r>
              <a:rPr lang="hu-HU" dirty="0" smtClean="0"/>
              <a:t>Célok gyakorlatiasabban megfogalmazva:</a:t>
            </a:r>
          </a:p>
          <a:p>
            <a:pPr lvl="1"/>
            <a:r>
              <a:rPr lang="hu-HU" dirty="0" smtClean="0"/>
              <a:t>Több operációs rendszer példányt futtatni egyazon gépen</a:t>
            </a:r>
            <a:endParaRPr lang="hu-H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Platform virtualizáció</a:t>
            </a:r>
            <a:endParaRPr lang="hu-HU" dirty="0"/>
          </a:p>
        </p:txBody>
      </p:sp>
      <p:sp>
        <p:nvSpPr>
          <p:cNvPr id="3" name="Tartalom helye 2"/>
          <p:cNvSpPr>
            <a:spLocks noGrp="1"/>
          </p:cNvSpPr>
          <p:nvPr>
            <p:ph idx="1"/>
          </p:nvPr>
        </p:nvSpPr>
        <p:spPr/>
        <p:txBody>
          <a:bodyPr/>
          <a:lstStyle/>
          <a:p>
            <a:r>
              <a:rPr lang="hu-HU" dirty="0" smtClean="0"/>
              <a:t>Miért lesz ez jó nekünk?</a:t>
            </a:r>
          </a:p>
          <a:p>
            <a:pPr lvl="1"/>
            <a:r>
              <a:rPr lang="hu-HU" dirty="0" smtClean="0"/>
              <a:t>Tesztrendszer kiépítése</a:t>
            </a:r>
          </a:p>
          <a:p>
            <a:pPr lvl="1"/>
            <a:r>
              <a:rPr lang="hu-HU" dirty="0" smtClean="0"/>
              <a:t>HW konszolidáció</a:t>
            </a:r>
          </a:p>
          <a:p>
            <a:pPr lvl="1"/>
            <a:r>
              <a:rPr lang="hu-HU" dirty="0" smtClean="0"/>
              <a:t>Régi rendszerek (</a:t>
            </a:r>
            <a:r>
              <a:rPr lang="hu-HU" dirty="0" err="1" smtClean="0"/>
              <a:t>legacy</a:t>
            </a:r>
            <a:r>
              <a:rPr lang="hu-HU" dirty="0" smtClean="0"/>
              <a:t> </a:t>
            </a:r>
            <a:r>
              <a:rPr lang="hu-HU" dirty="0" err="1" smtClean="0"/>
              <a:t>systems</a:t>
            </a:r>
            <a:r>
              <a:rPr lang="hu-HU" dirty="0" smtClean="0"/>
              <a:t>)</a:t>
            </a:r>
          </a:p>
          <a:p>
            <a:pPr lvl="1"/>
            <a:r>
              <a:rPr lang="hu-HU" dirty="0" err="1" smtClean="0"/>
              <a:t>On-demand</a:t>
            </a:r>
            <a:r>
              <a:rPr lang="hu-HU" dirty="0" smtClean="0"/>
              <a:t> architektúra</a:t>
            </a:r>
          </a:p>
          <a:p>
            <a:pPr lvl="1"/>
            <a:r>
              <a:rPr lang="hu-HU" dirty="0" smtClean="0"/>
              <a:t>Rendelkezésre állás, katasztrófa védelem</a:t>
            </a:r>
          </a:p>
          <a:p>
            <a:pPr lvl="1"/>
            <a:r>
              <a:rPr lang="hu-HU" dirty="0" smtClean="0"/>
              <a:t>Hordozható alkalmazások</a:t>
            </a:r>
          </a:p>
          <a:p>
            <a:pPr lvl="1"/>
            <a:r>
              <a:rPr lang="hu-HU" dirty="0" smtClean="0"/>
              <a:t>…</a:t>
            </a:r>
          </a:p>
          <a:p>
            <a:endParaRPr lang="hu-HU"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Platform virtualizáció architektúrái</a:t>
            </a:r>
            <a:endParaRPr lang="hu-HU" dirty="0"/>
          </a:p>
        </p:txBody>
      </p:sp>
      <p:sp>
        <p:nvSpPr>
          <p:cNvPr id="3" name="Tartalom helye 2"/>
          <p:cNvSpPr>
            <a:spLocks noGrp="1"/>
          </p:cNvSpPr>
          <p:nvPr>
            <p:ph idx="1"/>
          </p:nvPr>
        </p:nvSpPr>
        <p:spPr>
          <a:xfrm>
            <a:off x="142844" y="785794"/>
            <a:ext cx="4214842" cy="714379"/>
          </a:xfrm>
        </p:spPr>
        <p:txBody>
          <a:bodyPr>
            <a:normAutofit/>
          </a:bodyPr>
          <a:lstStyle/>
          <a:p>
            <a:r>
              <a:rPr lang="hu-HU" dirty="0" smtClean="0"/>
              <a:t>Kétféle megközelítés:</a:t>
            </a:r>
            <a:endParaRPr lang="hu-HU" dirty="0"/>
          </a:p>
        </p:txBody>
      </p:sp>
      <p:sp>
        <p:nvSpPr>
          <p:cNvPr id="4" name="Téglalap 3"/>
          <p:cNvSpPr/>
          <p:nvPr/>
        </p:nvSpPr>
        <p:spPr>
          <a:xfrm>
            <a:off x="571472" y="3571876"/>
            <a:ext cx="3429024" cy="642942"/>
          </a:xfrm>
          <a:prstGeom prst="rect">
            <a:avLst/>
          </a:prstGeom>
          <a:solidFill>
            <a:schemeClr val="accent5"/>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571472" y="2857496"/>
            <a:ext cx="3429024"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r>
              <a:rPr lang="hu-HU" sz="2400" dirty="0" err="1" smtClean="0">
                <a:solidFill>
                  <a:schemeClr val="bg1"/>
                </a:solidFill>
              </a:rPr>
              <a:t>Oprendszer</a:t>
            </a:r>
            <a:endParaRPr lang="hu-HU" sz="2400" dirty="0" smtClean="0">
              <a:solidFill>
                <a:schemeClr val="bg1"/>
              </a:solidFill>
            </a:endParaRPr>
          </a:p>
        </p:txBody>
      </p:sp>
      <p:sp>
        <p:nvSpPr>
          <p:cNvPr id="6" name="Téglalap 5"/>
          <p:cNvSpPr/>
          <p:nvPr/>
        </p:nvSpPr>
        <p:spPr>
          <a:xfrm>
            <a:off x="2214546" y="2857496"/>
            <a:ext cx="1785950" cy="428628"/>
          </a:xfrm>
          <a:prstGeom prst="rect">
            <a:avLst/>
          </a:prstGeom>
          <a:solidFill>
            <a:schemeClr val="accent4"/>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Virt</a:t>
            </a:r>
            <a:r>
              <a:rPr lang="hu-HU" sz="2400" dirty="0" smtClean="0">
                <a:solidFill>
                  <a:schemeClr val="bg1"/>
                </a:solidFill>
              </a:rPr>
              <a:t>. szoftver</a:t>
            </a:r>
          </a:p>
        </p:txBody>
      </p:sp>
      <p:sp>
        <p:nvSpPr>
          <p:cNvPr id="9" name="Téglalap 8"/>
          <p:cNvSpPr/>
          <p:nvPr/>
        </p:nvSpPr>
        <p:spPr>
          <a:xfrm>
            <a:off x="571472" y="2143116"/>
            <a:ext cx="157163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App</a:t>
            </a:r>
            <a:r>
              <a:rPr lang="hu-HU" sz="2400" dirty="0" smtClean="0">
                <a:solidFill>
                  <a:schemeClr val="bg1"/>
                </a:solidFill>
              </a:rPr>
              <a:t>.</a:t>
            </a:r>
          </a:p>
        </p:txBody>
      </p:sp>
      <p:sp>
        <p:nvSpPr>
          <p:cNvPr id="10" name="Téglalap 9"/>
          <p:cNvSpPr/>
          <p:nvPr/>
        </p:nvSpPr>
        <p:spPr>
          <a:xfrm>
            <a:off x="2214546" y="214311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OS</a:t>
            </a:r>
          </a:p>
        </p:txBody>
      </p:sp>
      <p:sp>
        <p:nvSpPr>
          <p:cNvPr id="11" name="Téglalap 10"/>
          <p:cNvSpPr/>
          <p:nvPr/>
        </p:nvSpPr>
        <p:spPr>
          <a:xfrm>
            <a:off x="3143240" y="214311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OS</a:t>
            </a:r>
          </a:p>
        </p:txBody>
      </p:sp>
      <p:sp>
        <p:nvSpPr>
          <p:cNvPr id="12" name="Téglalap 11"/>
          <p:cNvSpPr/>
          <p:nvPr/>
        </p:nvSpPr>
        <p:spPr>
          <a:xfrm>
            <a:off x="2214546" y="142873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App</a:t>
            </a:r>
            <a:r>
              <a:rPr lang="hu-HU" sz="2400" dirty="0" smtClean="0">
                <a:solidFill>
                  <a:schemeClr val="bg1"/>
                </a:solidFill>
              </a:rPr>
              <a:t>.</a:t>
            </a:r>
          </a:p>
        </p:txBody>
      </p:sp>
      <p:sp>
        <p:nvSpPr>
          <p:cNvPr id="13" name="Téglalap 12"/>
          <p:cNvSpPr/>
          <p:nvPr/>
        </p:nvSpPr>
        <p:spPr>
          <a:xfrm>
            <a:off x="3143240" y="142873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App</a:t>
            </a:r>
            <a:r>
              <a:rPr lang="hu-HU" sz="2400" dirty="0" smtClean="0">
                <a:solidFill>
                  <a:schemeClr val="bg1"/>
                </a:solidFill>
              </a:rPr>
              <a:t>.</a:t>
            </a:r>
          </a:p>
        </p:txBody>
      </p:sp>
      <p:sp>
        <p:nvSpPr>
          <p:cNvPr id="14" name="Téglalap 13"/>
          <p:cNvSpPr/>
          <p:nvPr/>
        </p:nvSpPr>
        <p:spPr>
          <a:xfrm>
            <a:off x="4857752" y="3571876"/>
            <a:ext cx="3429024" cy="642942"/>
          </a:xfrm>
          <a:prstGeom prst="rect">
            <a:avLst/>
          </a:prstGeom>
          <a:solidFill>
            <a:schemeClr val="accent5"/>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15" name="Téglalap 14"/>
          <p:cNvSpPr/>
          <p:nvPr/>
        </p:nvSpPr>
        <p:spPr>
          <a:xfrm>
            <a:off x="4857752" y="2857496"/>
            <a:ext cx="3429024" cy="642942"/>
          </a:xfrm>
          <a:prstGeom prst="rect">
            <a:avLst/>
          </a:prstGeom>
          <a:solidFill>
            <a:schemeClr val="accent4"/>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Virt</a:t>
            </a:r>
            <a:r>
              <a:rPr lang="hu-HU" sz="2400" dirty="0" smtClean="0">
                <a:solidFill>
                  <a:schemeClr val="bg1"/>
                </a:solidFill>
              </a:rPr>
              <a:t>. szoftver</a:t>
            </a:r>
          </a:p>
        </p:txBody>
      </p:sp>
      <p:sp>
        <p:nvSpPr>
          <p:cNvPr id="17" name="Téglalap 16"/>
          <p:cNvSpPr/>
          <p:nvPr/>
        </p:nvSpPr>
        <p:spPr>
          <a:xfrm>
            <a:off x="4857752" y="2143116"/>
            <a:ext cx="157163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smtClean="0">
                <a:solidFill>
                  <a:schemeClr val="bg1"/>
                </a:solidFill>
              </a:rPr>
              <a:t>Menedzsment OS</a:t>
            </a:r>
          </a:p>
        </p:txBody>
      </p:sp>
      <p:sp>
        <p:nvSpPr>
          <p:cNvPr id="18" name="Téglalap 17"/>
          <p:cNvSpPr/>
          <p:nvPr/>
        </p:nvSpPr>
        <p:spPr>
          <a:xfrm>
            <a:off x="4857752" y="1428736"/>
            <a:ext cx="157163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smtClean="0">
                <a:solidFill>
                  <a:schemeClr val="bg1"/>
                </a:solidFill>
              </a:rPr>
              <a:t>Menedzsment </a:t>
            </a:r>
            <a:r>
              <a:rPr lang="hu-HU" dirty="0" err="1" smtClean="0">
                <a:solidFill>
                  <a:schemeClr val="bg1"/>
                </a:solidFill>
              </a:rPr>
              <a:t>App</a:t>
            </a:r>
            <a:r>
              <a:rPr lang="hu-HU" dirty="0" smtClean="0">
                <a:solidFill>
                  <a:schemeClr val="bg1"/>
                </a:solidFill>
              </a:rPr>
              <a:t>.</a:t>
            </a:r>
          </a:p>
        </p:txBody>
      </p:sp>
      <p:sp>
        <p:nvSpPr>
          <p:cNvPr id="19" name="Téglalap 18"/>
          <p:cNvSpPr/>
          <p:nvPr/>
        </p:nvSpPr>
        <p:spPr>
          <a:xfrm>
            <a:off x="6500826" y="214311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OS</a:t>
            </a:r>
          </a:p>
        </p:txBody>
      </p:sp>
      <p:sp>
        <p:nvSpPr>
          <p:cNvPr id="20" name="Téglalap 19"/>
          <p:cNvSpPr/>
          <p:nvPr/>
        </p:nvSpPr>
        <p:spPr>
          <a:xfrm>
            <a:off x="7429520" y="214311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OS</a:t>
            </a:r>
          </a:p>
        </p:txBody>
      </p:sp>
      <p:sp>
        <p:nvSpPr>
          <p:cNvPr id="21" name="Téglalap 20"/>
          <p:cNvSpPr/>
          <p:nvPr/>
        </p:nvSpPr>
        <p:spPr>
          <a:xfrm>
            <a:off x="6500826" y="142873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App</a:t>
            </a:r>
            <a:r>
              <a:rPr lang="hu-HU" sz="2400" dirty="0" smtClean="0">
                <a:solidFill>
                  <a:schemeClr val="bg1"/>
                </a:solidFill>
              </a:rPr>
              <a:t>.</a:t>
            </a:r>
          </a:p>
        </p:txBody>
      </p:sp>
      <p:sp>
        <p:nvSpPr>
          <p:cNvPr id="22" name="Téglalap 21"/>
          <p:cNvSpPr/>
          <p:nvPr/>
        </p:nvSpPr>
        <p:spPr>
          <a:xfrm>
            <a:off x="7429520" y="142873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App</a:t>
            </a:r>
            <a:r>
              <a:rPr lang="hu-HU" sz="2400" dirty="0" smtClean="0">
                <a:solidFill>
                  <a:schemeClr val="bg1"/>
                </a:solidFill>
              </a:rPr>
              <a:t>.</a:t>
            </a:r>
          </a:p>
        </p:txBody>
      </p:sp>
      <p:sp>
        <p:nvSpPr>
          <p:cNvPr id="24" name="Szövegdoboz 23"/>
          <p:cNvSpPr txBox="1"/>
          <p:nvPr/>
        </p:nvSpPr>
        <p:spPr>
          <a:xfrm>
            <a:off x="1214414" y="4479503"/>
            <a:ext cx="2636556" cy="461665"/>
          </a:xfrm>
          <a:prstGeom prst="rect">
            <a:avLst/>
          </a:prstGeom>
          <a:noFill/>
        </p:spPr>
        <p:txBody>
          <a:bodyPr wrap="none" rtlCol="0">
            <a:spAutoFit/>
          </a:bodyPr>
          <a:lstStyle/>
          <a:p>
            <a:pPr algn="ctr"/>
            <a:r>
              <a:rPr lang="hu-HU" sz="2400" dirty="0" err="1" smtClean="0"/>
              <a:t>Hosted</a:t>
            </a:r>
            <a:r>
              <a:rPr lang="hu-HU" sz="2400" dirty="0" smtClean="0"/>
              <a:t> </a:t>
            </a:r>
            <a:r>
              <a:rPr lang="hu-HU" sz="2400" dirty="0" err="1" smtClean="0"/>
              <a:t>virtualizáció</a:t>
            </a:r>
            <a:endParaRPr lang="hu-HU" sz="2400" dirty="0"/>
          </a:p>
        </p:txBody>
      </p:sp>
      <p:sp>
        <p:nvSpPr>
          <p:cNvPr id="25" name="Szövegdoboz 24"/>
          <p:cNvSpPr txBox="1"/>
          <p:nvPr/>
        </p:nvSpPr>
        <p:spPr>
          <a:xfrm>
            <a:off x="4857752" y="4357694"/>
            <a:ext cx="3643338" cy="830997"/>
          </a:xfrm>
          <a:prstGeom prst="rect">
            <a:avLst/>
          </a:prstGeom>
          <a:noFill/>
        </p:spPr>
        <p:txBody>
          <a:bodyPr wrap="square" rtlCol="0">
            <a:spAutoFit/>
          </a:bodyPr>
          <a:lstStyle/>
          <a:p>
            <a:pPr algn="ctr"/>
            <a:r>
              <a:rPr lang="hu-HU" sz="2400" dirty="0" err="1" smtClean="0"/>
              <a:t>Bare-metal</a:t>
            </a:r>
            <a:r>
              <a:rPr lang="hu-HU" sz="2400" dirty="0" smtClean="0"/>
              <a:t>  </a:t>
            </a:r>
            <a:br>
              <a:rPr lang="hu-HU" sz="2400" dirty="0" smtClean="0"/>
            </a:br>
            <a:r>
              <a:rPr lang="hu-HU" sz="2400" dirty="0" smtClean="0"/>
              <a:t>virtualizáció</a:t>
            </a:r>
            <a:endParaRPr lang="hu-HU" sz="2400" dirty="0"/>
          </a:p>
        </p:txBody>
      </p:sp>
      <p:sp>
        <p:nvSpPr>
          <p:cNvPr id="26" name="Téglalap 25"/>
          <p:cNvSpPr/>
          <p:nvPr/>
        </p:nvSpPr>
        <p:spPr>
          <a:xfrm>
            <a:off x="571472" y="5143512"/>
            <a:ext cx="342902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solidFill>
                  <a:schemeClr val="bg1"/>
                </a:solidFill>
              </a:rPr>
              <a:t>Jellemzően </a:t>
            </a:r>
            <a:r>
              <a:rPr lang="hu-HU" dirty="0" err="1" smtClean="0">
                <a:solidFill>
                  <a:schemeClr val="bg1"/>
                </a:solidFill>
              </a:rPr>
              <a:t>desktop</a:t>
            </a:r>
            <a:r>
              <a:rPr lang="hu-HU" dirty="0" smtClean="0">
                <a:solidFill>
                  <a:schemeClr val="bg1"/>
                </a:solidFill>
              </a:rPr>
              <a:t> megoldások: </a:t>
            </a:r>
            <a:r>
              <a:rPr lang="hu-HU" dirty="0" err="1" smtClean="0">
                <a:solidFill>
                  <a:schemeClr val="bg1"/>
                </a:solidFill>
              </a:rPr>
              <a:t>VMware</a:t>
            </a:r>
            <a:r>
              <a:rPr lang="hu-HU" dirty="0" smtClean="0">
                <a:solidFill>
                  <a:schemeClr val="bg1"/>
                </a:solidFill>
              </a:rPr>
              <a:t> </a:t>
            </a:r>
            <a:r>
              <a:rPr lang="hu-HU" dirty="0" smtClean="0">
                <a:solidFill>
                  <a:schemeClr val="bg1"/>
                </a:solidFill>
              </a:rPr>
              <a:t>Workstation </a:t>
            </a:r>
            <a:r>
              <a:rPr lang="hu-HU" dirty="0" err="1" smtClean="0">
                <a:solidFill>
                  <a:schemeClr val="bg1"/>
                </a:solidFill>
              </a:rPr>
              <a:t>Player</a:t>
            </a:r>
            <a:r>
              <a:rPr lang="hu-HU" dirty="0" smtClean="0">
                <a:solidFill>
                  <a:schemeClr val="bg1"/>
                </a:solidFill>
              </a:rPr>
              <a:t>, </a:t>
            </a:r>
            <a:r>
              <a:rPr lang="hu-HU" dirty="0" smtClean="0">
                <a:solidFill>
                  <a:schemeClr val="bg1"/>
                </a:solidFill>
              </a:rPr>
              <a:t/>
            </a:r>
            <a:br>
              <a:rPr lang="hu-HU" dirty="0" smtClean="0">
                <a:solidFill>
                  <a:schemeClr val="bg1"/>
                </a:solidFill>
              </a:rPr>
            </a:br>
            <a:r>
              <a:rPr lang="hu-HU" dirty="0" smtClean="0">
                <a:solidFill>
                  <a:schemeClr val="bg1"/>
                </a:solidFill>
              </a:rPr>
              <a:t>Sun/Oracle </a:t>
            </a:r>
            <a:r>
              <a:rPr lang="hu-HU" dirty="0" err="1" smtClean="0">
                <a:solidFill>
                  <a:schemeClr val="bg1"/>
                </a:solidFill>
              </a:rPr>
              <a:t>VirtualBox</a:t>
            </a:r>
            <a:r>
              <a:rPr lang="hu-HU" dirty="0" smtClean="0">
                <a:solidFill>
                  <a:schemeClr val="bg1"/>
                </a:solidFill>
              </a:rPr>
              <a:t>,</a:t>
            </a:r>
            <a:br>
              <a:rPr lang="hu-HU" dirty="0" smtClean="0">
                <a:solidFill>
                  <a:schemeClr val="bg1"/>
                </a:solidFill>
              </a:rPr>
            </a:br>
            <a:r>
              <a:rPr lang="hu-HU" dirty="0" smtClean="0">
                <a:solidFill>
                  <a:schemeClr val="bg1"/>
                </a:solidFill>
              </a:rPr>
              <a:t>MS </a:t>
            </a:r>
            <a:r>
              <a:rPr lang="hu-HU" dirty="0" err="1" smtClean="0">
                <a:solidFill>
                  <a:schemeClr val="bg1"/>
                </a:solidFill>
              </a:rPr>
              <a:t>VirtualPC</a:t>
            </a:r>
            <a:r>
              <a:rPr lang="hu-HU" dirty="0" smtClean="0">
                <a:solidFill>
                  <a:schemeClr val="bg1"/>
                </a:solidFill>
              </a:rPr>
              <a:t>, </a:t>
            </a:r>
            <a:r>
              <a:rPr lang="hu-HU" dirty="0" smtClean="0">
                <a:solidFill>
                  <a:schemeClr val="bg1"/>
                </a:solidFill>
              </a:rPr>
              <a:t>KVM</a:t>
            </a:r>
            <a:endParaRPr lang="hu-HU" dirty="0" smtClean="0">
              <a:solidFill>
                <a:schemeClr val="bg1"/>
              </a:solidFill>
            </a:endParaRPr>
          </a:p>
        </p:txBody>
      </p:sp>
      <p:sp>
        <p:nvSpPr>
          <p:cNvPr id="27" name="Téglalap 26"/>
          <p:cNvSpPr/>
          <p:nvPr/>
        </p:nvSpPr>
        <p:spPr>
          <a:xfrm>
            <a:off x="4786314" y="5143512"/>
            <a:ext cx="342902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solidFill>
                  <a:schemeClr val="bg1"/>
                </a:solidFill>
              </a:rPr>
              <a:t>Jellemzően szerver megoldások: </a:t>
            </a:r>
            <a:r>
              <a:rPr lang="hu-HU" dirty="0" err="1" smtClean="0">
                <a:solidFill>
                  <a:schemeClr val="bg1"/>
                </a:solidFill>
              </a:rPr>
              <a:t>VMware</a:t>
            </a:r>
            <a:r>
              <a:rPr lang="hu-HU" dirty="0" smtClean="0">
                <a:solidFill>
                  <a:schemeClr val="bg1"/>
                </a:solidFill>
              </a:rPr>
              <a:t> </a:t>
            </a:r>
            <a:r>
              <a:rPr lang="hu-HU" dirty="0" err="1" smtClean="0">
                <a:solidFill>
                  <a:schemeClr val="bg1"/>
                </a:solidFill>
              </a:rPr>
              <a:t>ESXi</a:t>
            </a:r>
            <a:r>
              <a:rPr lang="hu-HU" dirty="0" smtClean="0">
                <a:solidFill>
                  <a:schemeClr val="bg1"/>
                </a:solidFill>
              </a:rPr>
              <a:t>, </a:t>
            </a:r>
            <a:r>
              <a:rPr lang="hu-HU" dirty="0" err="1" smtClean="0">
                <a:solidFill>
                  <a:schemeClr val="bg1"/>
                </a:solidFill>
              </a:rPr>
              <a:t>Xen</a:t>
            </a:r>
            <a:r>
              <a:rPr lang="hu-HU" dirty="0" smtClean="0">
                <a:solidFill>
                  <a:schemeClr val="bg1"/>
                </a:solidFill>
              </a:rPr>
              <a:t>, </a:t>
            </a:r>
            <a:br>
              <a:rPr lang="hu-HU" dirty="0" smtClean="0">
                <a:solidFill>
                  <a:schemeClr val="bg1"/>
                </a:solidFill>
              </a:rPr>
            </a:br>
            <a:r>
              <a:rPr lang="hu-HU" dirty="0" smtClean="0">
                <a:solidFill>
                  <a:schemeClr val="bg1"/>
                </a:solidFill>
              </a:rPr>
              <a:t>MS </a:t>
            </a:r>
            <a:r>
              <a:rPr lang="hu-HU" dirty="0" err="1" smtClean="0">
                <a:solidFill>
                  <a:schemeClr val="bg1"/>
                </a:solidFill>
              </a:rPr>
              <a:t>Hyper-V</a:t>
            </a:r>
            <a:endParaRPr lang="hu-HU" dirty="0" smtClean="0">
              <a:solidFill>
                <a:schemeClr val="bg1"/>
              </a:solidFill>
            </a:endParaRPr>
          </a:p>
        </p:txBody>
      </p:sp>
      <p:sp>
        <p:nvSpPr>
          <p:cNvPr id="28" name="Téglalap 27"/>
          <p:cNvSpPr/>
          <p:nvPr/>
        </p:nvSpPr>
        <p:spPr>
          <a:xfrm>
            <a:off x="428596" y="2786058"/>
            <a:ext cx="3714776" cy="15001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29" name="Téglalap 28"/>
          <p:cNvSpPr/>
          <p:nvPr/>
        </p:nvSpPr>
        <p:spPr>
          <a:xfrm>
            <a:off x="4714876" y="2786058"/>
            <a:ext cx="3714776" cy="15001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0" name="Szövegdoboz 29"/>
          <p:cNvSpPr txBox="1"/>
          <p:nvPr/>
        </p:nvSpPr>
        <p:spPr>
          <a:xfrm>
            <a:off x="4000496" y="4357694"/>
            <a:ext cx="870238" cy="461665"/>
          </a:xfrm>
          <a:prstGeom prst="rect">
            <a:avLst/>
          </a:prstGeom>
          <a:noFill/>
        </p:spPr>
        <p:txBody>
          <a:bodyPr wrap="none" rtlCol="0">
            <a:spAutoFit/>
          </a:bodyPr>
          <a:lstStyle/>
          <a:p>
            <a:r>
              <a:rPr lang="hu-HU" sz="2400" dirty="0" smtClean="0">
                <a:solidFill>
                  <a:srgbClr val="FF0000"/>
                </a:solidFill>
              </a:rPr>
              <a:t>HOST</a:t>
            </a:r>
            <a:endParaRPr lang="hu-HU" sz="2400" dirty="0">
              <a:solidFill>
                <a:srgbClr val="FF0000"/>
              </a:solidFill>
            </a:endParaRPr>
          </a:p>
        </p:txBody>
      </p:sp>
      <p:sp>
        <p:nvSpPr>
          <p:cNvPr id="31" name="Téglalap 30"/>
          <p:cNvSpPr/>
          <p:nvPr/>
        </p:nvSpPr>
        <p:spPr>
          <a:xfrm>
            <a:off x="2143108" y="1357298"/>
            <a:ext cx="1000132" cy="15716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b="1" dirty="0" smtClean="0">
              <a:solidFill>
                <a:schemeClr val="bg1"/>
              </a:solidFill>
            </a:endParaRPr>
          </a:p>
        </p:txBody>
      </p:sp>
      <p:sp>
        <p:nvSpPr>
          <p:cNvPr id="32" name="Téglalap 31"/>
          <p:cNvSpPr/>
          <p:nvPr/>
        </p:nvSpPr>
        <p:spPr>
          <a:xfrm>
            <a:off x="3071802" y="1357298"/>
            <a:ext cx="1000132" cy="15716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b="1" dirty="0" smtClean="0">
              <a:solidFill>
                <a:schemeClr val="bg1"/>
              </a:solidFill>
            </a:endParaRPr>
          </a:p>
        </p:txBody>
      </p:sp>
      <p:sp>
        <p:nvSpPr>
          <p:cNvPr id="33" name="Téglalap 32"/>
          <p:cNvSpPr/>
          <p:nvPr/>
        </p:nvSpPr>
        <p:spPr>
          <a:xfrm>
            <a:off x="6429388" y="1357298"/>
            <a:ext cx="928694" cy="15716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b="1" dirty="0" smtClean="0">
              <a:solidFill>
                <a:schemeClr val="bg1"/>
              </a:solidFill>
            </a:endParaRPr>
          </a:p>
        </p:txBody>
      </p:sp>
      <p:sp>
        <p:nvSpPr>
          <p:cNvPr id="34" name="Téglalap 33"/>
          <p:cNvSpPr/>
          <p:nvPr/>
        </p:nvSpPr>
        <p:spPr>
          <a:xfrm>
            <a:off x="7429520" y="1357298"/>
            <a:ext cx="928694" cy="15716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b="1" dirty="0" smtClean="0">
              <a:solidFill>
                <a:schemeClr val="bg1"/>
              </a:solidFill>
            </a:endParaRPr>
          </a:p>
        </p:txBody>
      </p:sp>
      <p:sp>
        <p:nvSpPr>
          <p:cNvPr id="35" name="Szövegdoboz 34"/>
          <p:cNvSpPr txBox="1"/>
          <p:nvPr/>
        </p:nvSpPr>
        <p:spPr>
          <a:xfrm>
            <a:off x="4143372" y="1071546"/>
            <a:ext cx="1013098" cy="461665"/>
          </a:xfrm>
          <a:prstGeom prst="rect">
            <a:avLst/>
          </a:prstGeom>
          <a:noFill/>
        </p:spPr>
        <p:txBody>
          <a:bodyPr wrap="none" rtlCol="0">
            <a:spAutoFit/>
          </a:bodyPr>
          <a:lstStyle/>
          <a:p>
            <a:r>
              <a:rPr lang="hu-HU" sz="2400" dirty="0" smtClean="0">
                <a:solidFill>
                  <a:srgbClr val="FF0000"/>
                </a:solidFill>
              </a:rPr>
              <a:t>GUEST</a:t>
            </a:r>
            <a:endParaRPr lang="hu-HU" sz="2400" dirty="0">
              <a:solidFill>
                <a:srgbClr val="FF0000"/>
              </a:solidFill>
            </a:endParaRPr>
          </a:p>
        </p:txBody>
      </p:sp>
    </p:spTree>
    <p:extLst>
      <p:ext uri="{BB962C8B-B14F-4D97-AF65-F5344CB8AC3E}">
        <p14:creationId xmlns:p14="http://schemas.microsoft.com/office/powerpoint/2010/main" val="272832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0"/>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31"/>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5"/>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4" grpId="0"/>
      <p:bldP spid="25" grpId="0"/>
      <p:bldP spid="26" grpId="0" animBg="1"/>
      <p:bldP spid="27" grpId="0" animBg="1"/>
      <p:bldP spid="28" grpId="0" animBg="1"/>
      <p:bldP spid="28" grpId="1" animBg="1"/>
      <p:bldP spid="29" grpId="0" animBg="1"/>
      <p:bldP spid="29" grpId="1" animBg="1"/>
      <p:bldP spid="30" grpId="0"/>
      <p:bldP spid="30" grpId="1"/>
      <p:bldP spid="31" grpId="0" animBg="1"/>
      <p:bldP spid="31" grpId="1" animBg="1"/>
      <p:bldP spid="32" grpId="0" animBg="1"/>
      <p:bldP spid="32" grpId="1" animBg="1"/>
      <p:bldP spid="33" grpId="0" animBg="1"/>
      <p:bldP spid="33" grpId="1" animBg="1"/>
      <p:bldP spid="34" grpId="0" animBg="1"/>
      <p:bldP spid="34" grpId="1" animBg="1"/>
      <p:bldP spid="35" grpId="0"/>
      <p:bldP spid="3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Platform virtualizáció</a:t>
            </a:r>
            <a:endParaRPr lang="hu-HU" dirty="0"/>
          </a:p>
        </p:txBody>
      </p:sp>
      <p:sp>
        <p:nvSpPr>
          <p:cNvPr id="3" name="Tartalom helye 2"/>
          <p:cNvSpPr>
            <a:spLocks noGrp="1"/>
          </p:cNvSpPr>
          <p:nvPr>
            <p:ph idx="1"/>
          </p:nvPr>
        </p:nvSpPr>
        <p:spPr/>
        <p:txBody>
          <a:bodyPr>
            <a:normAutofit lnSpcReduction="10000"/>
          </a:bodyPr>
          <a:lstStyle/>
          <a:p>
            <a:pPr marL="0" indent="0">
              <a:buNone/>
            </a:pPr>
            <a:r>
              <a:rPr lang="hu-HU" dirty="0" smtClean="0"/>
              <a:t>Operációs rendszerekből érdemes átismételni</a:t>
            </a:r>
          </a:p>
          <a:p>
            <a:r>
              <a:rPr lang="hu-HU" dirty="0"/>
              <a:t>Tiszta emuláció</a:t>
            </a:r>
          </a:p>
          <a:p>
            <a:pPr lvl="1"/>
            <a:r>
              <a:rPr lang="hu-HU" dirty="0"/>
              <a:t>Miben különbözik a </a:t>
            </a:r>
            <a:r>
              <a:rPr lang="hu-HU" dirty="0" err="1"/>
              <a:t>virtualizációtól</a:t>
            </a:r>
            <a:r>
              <a:rPr lang="hu-HU" dirty="0"/>
              <a:t>, hol kerül elő a </a:t>
            </a:r>
            <a:r>
              <a:rPr lang="hu-HU" dirty="0" err="1"/>
              <a:t>virtualizáción</a:t>
            </a:r>
            <a:r>
              <a:rPr lang="hu-HU" dirty="0"/>
              <a:t> </a:t>
            </a:r>
            <a:r>
              <a:rPr lang="hu-HU" dirty="0" smtClean="0"/>
              <a:t>belül</a:t>
            </a:r>
            <a:endParaRPr lang="hu-HU" dirty="0" smtClean="0"/>
          </a:p>
          <a:p>
            <a:r>
              <a:rPr lang="hu-HU" dirty="0" smtClean="0"/>
              <a:t>Hogy </a:t>
            </a:r>
            <a:r>
              <a:rPr lang="hu-HU" dirty="0" smtClean="0"/>
              <a:t>is működik?</a:t>
            </a:r>
          </a:p>
          <a:p>
            <a:pPr lvl="1"/>
            <a:r>
              <a:rPr lang="hu-HU" dirty="0" smtClean="0"/>
              <a:t>Elfogás és emuláció </a:t>
            </a:r>
            <a:r>
              <a:rPr lang="hu-HU" dirty="0" smtClean="0"/>
              <a:t>elve (</a:t>
            </a:r>
            <a:r>
              <a:rPr lang="hu-HU" dirty="0" err="1" smtClean="0"/>
              <a:t>trap</a:t>
            </a:r>
            <a:r>
              <a:rPr lang="hu-HU" dirty="0" smtClean="0"/>
              <a:t> &amp; </a:t>
            </a:r>
            <a:r>
              <a:rPr lang="hu-HU" dirty="0" err="1" smtClean="0"/>
              <a:t>emulate</a:t>
            </a:r>
            <a:r>
              <a:rPr lang="hu-HU" dirty="0" smtClean="0"/>
              <a:t>)</a:t>
            </a:r>
            <a:endParaRPr lang="hu-HU" dirty="0" smtClean="0"/>
          </a:p>
          <a:p>
            <a:r>
              <a:rPr lang="hu-HU" dirty="0" smtClean="0"/>
              <a:t>Virtualizáció</a:t>
            </a:r>
            <a:endParaRPr lang="hu-HU" dirty="0" smtClean="0"/>
          </a:p>
          <a:p>
            <a:pPr lvl="1"/>
            <a:r>
              <a:rPr lang="hu-HU" dirty="0" smtClean="0"/>
              <a:t>Szoftveres virtualizáció </a:t>
            </a:r>
            <a:r>
              <a:rPr lang="hu-HU" dirty="0" smtClean="0"/>
              <a:t>(bináris átírás)</a:t>
            </a:r>
            <a:endParaRPr lang="hu-HU" dirty="0" smtClean="0"/>
          </a:p>
          <a:p>
            <a:pPr lvl="1"/>
            <a:r>
              <a:rPr lang="hu-HU" dirty="0" err="1"/>
              <a:t>Paravirtualizáció</a:t>
            </a:r>
            <a:endParaRPr lang="hu-HU" dirty="0"/>
          </a:p>
          <a:p>
            <a:pPr lvl="1"/>
            <a:r>
              <a:rPr lang="hu-HU" dirty="0" smtClean="0"/>
              <a:t>Hardveres virtualizáció </a:t>
            </a:r>
            <a:r>
              <a:rPr lang="hu-HU" dirty="0" smtClean="0"/>
              <a:t>(</a:t>
            </a:r>
            <a:r>
              <a:rPr lang="hu-HU" dirty="0" err="1" smtClean="0"/>
              <a:t>trap</a:t>
            </a:r>
            <a:r>
              <a:rPr lang="hu-HU" dirty="0" smtClean="0"/>
              <a:t> &amp; </a:t>
            </a:r>
            <a:r>
              <a:rPr lang="hu-HU" dirty="0" err="1" smtClean="0"/>
              <a:t>emulate</a:t>
            </a:r>
            <a:r>
              <a:rPr lang="hu-HU" dirty="0" smtClean="0"/>
              <a:t>, teljesen hardveres támogatással)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Tartalom</a:t>
            </a:r>
            <a:endParaRPr lang="hu-HU" dirty="0"/>
          </a:p>
        </p:txBody>
      </p:sp>
      <p:sp>
        <p:nvSpPr>
          <p:cNvPr id="3" name="Tartalom helye 2"/>
          <p:cNvSpPr>
            <a:spLocks noGrp="1"/>
          </p:cNvSpPr>
          <p:nvPr>
            <p:ph idx="1"/>
          </p:nvPr>
        </p:nvSpPr>
        <p:spPr/>
        <p:txBody>
          <a:bodyPr/>
          <a:lstStyle/>
          <a:p>
            <a:endParaRPr lang="hu-HU" dirty="0" smtClean="0"/>
          </a:p>
          <a:p>
            <a:r>
              <a:rPr lang="hu-HU" dirty="0" smtClean="0"/>
              <a:t>Ismétlés (lásd Operációs rendszerek tantárgy)</a:t>
            </a:r>
          </a:p>
          <a:p>
            <a:pPr lvl="1"/>
            <a:r>
              <a:rPr lang="hu-HU" dirty="0" smtClean="0"/>
              <a:t>Virtualizáció fajtái</a:t>
            </a:r>
          </a:p>
          <a:p>
            <a:pPr lvl="1"/>
            <a:r>
              <a:rPr lang="hu-HU" dirty="0" smtClean="0"/>
              <a:t>Platform </a:t>
            </a:r>
            <a:r>
              <a:rPr lang="hu-HU" dirty="0" err="1" smtClean="0"/>
              <a:t>virtualizációs</a:t>
            </a:r>
            <a:r>
              <a:rPr lang="hu-HU" dirty="0" smtClean="0"/>
              <a:t> megoldások</a:t>
            </a:r>
          </a:p>
          <a:p>
            <a:pPr lvl="1"/>
            <a:endParaRPr lang="hu-HU" dirty="0"/>
          </a:p>
          <a:p>
            <a:r>
              <a:rPr lang="hu-HU" b="1" dirty="0" smtClean="0"/>
              <a:t>Szerveroldali </a:t>
            </a:r>
            <a:r>
              <a:rPr lang="hu-HU" b="1" dirty="0" smtClean="0"/>
              <a:t>virtualizáció</a:t>
            </a:r>
          </a:p>
          <a:p>
            <a:pPr lvl="1"/>
            <a:r>
              <a:rPr lang="hu-HU" dirty="0" smtClean="0"/>
              <a:t>Platform </a:t>
            </a:r>
            <a:r>
              <a:rPr lang="hu-HU" dirty="0" err="1" smtClean="0"/>
              <a:t>virtualizációs</a:t>
            </a:r>
            <a:r>
              <a:rPr lang="hu-HU" dirty="0" smtClean="0"/>
              <a:t> megoldások</a:t>
            </a:r>
          </a:p>
          <a:p>
            <a:pPr lvl="1"/>
            <a:r>
              <a:rPr lang="hu-HU" dirty="0" smtClean="0"/>
              <a:t>Erőforrás-gazdálkodás</a:t>
            </a:r>
          </a:p>
          <a:p>
            <a:pPr lvl="1"/>
            <a:r>
              <a:rPr lang="hu-HU" dirty="0" smtClean="0"/>
              <a:t>Operációs rendszer szintű virtualizáció</a:t>
            </a:r>
            <a:endParaRPr lang="hu-HU" dirty="0"/>
          </a:p>
        </p:txBody>
      </p:sp>
    </p:spTree>
    <p:extLst>
      <p:ext uri="{BB962C8B-B14F-4D97-AF65-F5344CB8AC3E}">
        <p14:creationId xmlns:p14="http://schemas.microsoft.com/office/powerpoint/2010/main" val="2082077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Szerver virtualizáció</a:t>
            </a:r>
            <a:endParaRPr lang="hu-HU" dirty="0"/>
          </a:p>
        </p:txBody>
      </p:sp>
      <p:sp>
        <p:nvSpPr>
          <p:cNvPr id="3" name="Tartalom helye 2"/>
          <p:cNvSpPr>
            <a:spLocks noGrp="1"/>
          </p:cNvSpPr>
          <p:nvPr>
            <p:ph idx="1"/>
          </p:nvPr>
        </p:nvSpPr>
        <p:spPr/>
        <p:txBody>
          <a:bodyPr/>
          <a:lstStyle/>
          <a:p>
            <a:r>
              <a:rPr lang="hu-HU" dirty="0" smtClean="0"/>
              <a:t>Jellegzetességek</a:t>
            </a:r>
          </a:p>
          <a:p>
            <a:pPr lvl="1"/>
            <a:r>
              <a:rPr lang="hu-HU" dirty="0" smtClean="0"/>
              <a:t>Távoli elérés központi szerepe</a:t>
            </a:r>
          </a:p>
          <a:p>
            <a:pPr lvl="1"/>
            <a:r>
              <a:rPr lang="hu-HU" dirty="0" smtClean="0"/>
              <a:t>Cél.: Hálózaton nyújtott szolgáltatások ellátása </a:t>
            </a:r>
            <a:br>
              <a:rPr lang="hu-HU" dirty="0" smtClean="0"/>
            </a:br>
            <a:r>
              <a:rPr lang="hu-HU" dirty="0" smtClean="0"/>
              <a:t>(ez akár távoli asztal is lehet! -&gt; </a:t>
            </a:r>
            <a:r>
              <a:rPr lang="hu-HU" dirty="0" err="1" smtClean="0"/>
              <a:t>Desktop</a:t>
            </a:r>
            <a:r>
              <a:rPr lang="hu-HU" dirty="0" smtClean="0"/>
              <a:t> virtualizáció)</a:t>
            </a:r>
          </a:p>
          <a:p>
            <a:pPr lvl="1"/>
            <a:r>
              <a:rPr lang="hu-HU" dirty="0" smtClean="0"/>
              <a:t>Erőforrás gazdálkodás</a:t>
            </a:r>
          </a:p>
          <a:p>
            <a:pPr lvl="1"/>
            <a:r>
              <a:rPr lang="hu-HU" dirty="0" smtClean="0"/>
              <a:t>Központi menedzsment fontossága </a:t>
            </a:r>
            <a:r>
              <a:rPr lang="hu-HU" dirty="0" smtClean="0"/>
              <a:t/>
            </a:r>
            <a:br>
              <a:rPr lang="hu-HU" dirty="0" smtClean="0"/>
            </a:br>
            <a:r>
              <a:rPr lang="hu-HU" dirty="0" smtClean="0"/>
              <a:t>(</a:t>
            </a:r>
            <a:r>
              <a:rPr lang="hu-HU" dirty="0" smtClean="0"/>
              <a:t>következő előadás…)</a:t>
            </a:r>
          </a:p>
          <a:p>
            <a:r>
              <a:rPr lang="hu-HU" dirty="0" smtClean="0"/>
              <a:t>Kétféle megoldás</a:t>
            </a:r>
            <a:r>
              <a:rPr lang="hu-HU" sz="2400" dirty="0" smtClean="0"/>
              <a:t>(t tárgyalunk most)</a:t>
            </a:r>
          </a:p>
          <a:p>
            <a:pPr lvl="1"/>
            <a:r>
              <a:rPr lang="hu-HU" dirty="0" smtClean="0"/>
              <a:t>Platform </a:t>
            </a:r>
            <a:r>
              <a:rPr lang="hu-HU" dirty="0" err="1" smtClean="0"/>
              <a:t>virtualizáción</a:t>
            </a:r>
            <a:r>
              <a:rPr lang="hu-HU" dirty="0" smtClean="0"/>
              <a:t> alapuló</a:t>
            </a:r>
          </a:p>
          <a:p>
            <a:pPr lvl="1"/>
            <a:r>
              <a:rPr lang="hu-HU" dirty="0" smtClean="0"/>
              <a:t>Operációs rendszer szintű </a:t>
            </a:r>
            <a:r>
              <a:rPr lang="hu-HU" dirty="0" err="1" smtClean="0"/>
              <a:t>virtualizáción</a:t>
            </a:r>
            <a:r>
              <a:rPr lang="hu-HU" dirty="0" smtClean="0"/>
              <a:t> alapuló</a:t>
            </a:r>
            <a:endParaRPr lang="hu-H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Motivációs példa</a:t>
            </a:r>
            <a:endParaRPr lang="hu-HU" dirty="0"/>
          </a:p>
        </p:txBody>
      </p:sp>
      <p:pic>
        <p:nvPicPr>
          <p:cNvPr id="6" name="Picture 3" descr="C:\Documents and Settings\xmi\Local Settings\Temporary Internet Files\Content.IE5\I92N4HEF\MCj04339410000[1].png"/>
          <p:cNvPicPr>
            <a:picLocks noChangeAspect="1" noChangeArrowheads="1"/>
          </p:cNvPicPr>
          <p:nvPr/>
        </p:nvPicPr>
        <p:blipFill>
          <a:blip r:embed="rId2" cstate="print"/>
          <a:srcRect/>
          <a:stretch>
            <a:fillRect/>
          </a:stretch>
        </p:blipFill>
        <p:spPr bwMode="auto">
          <a:xfrm>
            <a:off x="5715008" y="4071942"/>
            <a:ext cx="1714500" cy="1714500"/>
          </a:xfrm>
          <a:prstGeom prst="rect">
            <a:avLst/>
          </a:prstGeom>
          <a:noFill/>
        </p:spPr>
      </p:pic>
      <p:pic>
        <p:nvPicPr>
          <p:cNvPr id="7" name="Picture 2" descr="C:\Documents and Settings\xmi\Local Settings\Temporary Internet Files\Content.IE5\WD6BG5EB\MCj04348940000[1].png"/>
          <p:cNvPicPr>
            <a:picLocks noChangeAspect="1" noChangeArrowheads="1"/>
          </p:cNvPicPr>
          <p:nvPr/>
        </p:nvPicPr>
        <p:blipFill>
          <a:blip r:embed="rId3" cstate="print"/>
          <a:srcRect/>
          <a:stretch>
            <a:fillRect/>
          </a:stretch>
        </p:blipFill>
        <p:spPr bwMode="auto">
          <a:xfrm flipH="1">
            <a:off x="1214414" y="4214818"/>
            <a:ext cx="1393194" cy="1558636"/>
          </a:xfrm>
          <a:prstGeom prst="rect">
            <a:avLst/>
          </a:prstGeom>
          <a:noFill/>
        </p:spPr>
      </p:pic>
      <p:sp>
        <p:nvSpPr>
          <p:cNvPr id="9" name="Lekerekített téglalap feliratnak 8"/>
          <p:cNvSpPr/>
          <p:nvPr/>
        </p:nvSpPr>
        <p:spPr>
          <a:xfrm>
            <a:off x="4786314" y="1500174"/>
            <a:ext cx="3000396" cy="1785950"/>
          </a:xfrm>
          <a:prstGeom prst="wedgeRoundRectCallout">
            <a:avLst>
              <a:gd name="adj1" fmla="val -109"/>
              <a:gd name="adj2" fmla="val 122575"/>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Új üzleti szolgáltatást akarok beindítani</a:t>
            </a:r>
          </a:p>
        </p:txBody>
      </p:sp>
      <p:sp>
        <p:nvSpPr>
          <p:cNvPr id="11" name="Lekerekített téglalap feliratnak 10"/>
          <p:cNvSpPr/>
          <p:nvPr/>
        </p:nvSpPr>
        <p:spPr>
          <a:xfrm>
            <a:off x="1214414" y="1500174"/>
            <a:ext cx="2928958" cy="1785950"/>
          </a:xfrm>
          <a:prstGeom prst="wedgeRoundRectCallout">
            <a:avLst>
              <a:gd name="adj1" fmla="val -21864"/>
              <a:gd name="adj2" fmla="val 11480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Vegyünk több vasat!</a:t>
            </a:r>
          </a:p>
        </p:txBody>
      </p:sp>
      <p:sp>
        <p:nvSpPr>
          <p:cNvPr id="12" name="Lekerekített téglalap feliratnak 11"/>
          <p:cNvSpPr/>
          <p:nvPr/>
        </p:nvSpPr>
        <p:spPr>
          <a:xfrm>
            <a:off x="2786050" y="3500438"/>
            <a:ext cx="2571768" cy="2357454"/>
          </a:xfrm>
          <a:prstGeom prst="wedgeRoundRectCallout">
            <a:avLst>
              <a:gd name="adj1" fmla="val 87888"/>
              <a:gd name="adj2" fmla="val 8948"/>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Biztos, hogy ez segít?</a:t>
            </a:r>
          </a:p>
          <a:p>
            <a:pPr algn="ctr"/>
            <a:r>
              <a:rPr lang="hu-HU" sz="2400" dirty="0" smtClean="0">
                <a:solidFill>
                  <a:schemeClr val="bg1"/>
                </a:solidFill>
              </a:rPr>
              <a:t>Biztos, hogy ez a költséghatékony megoldás?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Szerver virtualizáció</a:t>
            </a:r>
            <a:endParaRPr lang="hu-HU" dirty="0"/>
          </a:p>
        </p:txBody>
      </p:sp>
      <p:sp>
        <p:nvSpPr>
          <p:cNvPr id="3" name="Tartalom helye 2"/>
          <p:cNvSpPr>
            <a:spLocks noGrp="1"/>
          </p:cNvSpPr>
          <p:nvPr>
            <p:ph idx="1"/>
          </p:nvPr>
        </p:nvSpPr>
        <p:spPr/>
        <p:txBody>
          <a:bodyPr>
            <a:normAutofit fontScale="92500" lnSpcReduction="10000"/>
          </a:bodyPr>
          <a:lstStyle/>
          <a:p>
            <a:r>
              <a:rPr lang="hu-HU" dirty="0" smtClean="0"/>
              <a:t>Platform </a:t>
            </a:r>
            <a:r>
              <a:rPr lang="hu-HU" dirty="0" err="1" smtClean="0"/>
              <a:t>virtualizáción</a:t>
            </a:r>
            <a:r>
              <a:rPr lang="hu-HU" dirty="0" smtClean="0"/>
              <a:t> alapuló megoldások:</a:t>
            </a:r>
          </a:p>
          <a:p>
            <a:pPr lvl="1"/>
            <a:r>
              <a:rPr lang="hu-HU" dirty="0" err="1" smtClean="0"/>
              <a:t>VMware</a:t>
            </a:r>
            <a:r>
              <a:rPr lang="hu-HU" dirty="0" smtClean="0"/>
              <a:t> </a:t>
            </a:r>
            <a:r>
              <a:rPr lang="hu-HU" dirty="0" err="1" smtClean="0"/>
              <a:t>vSphere</a:t>
            </a:r>
            <a:r>
              <a:rPr lang="hu-HU" dirty="0" smtClean="0"/>
              <a:t> (</a:t>
            </a:r>
            <a:r>
              <a:rPr lang="hu-HU" dirty="0" err="1" smtClean="0"/>
              <a:t>ESXi</a:t>
            </a:r>
            <a:r>
              <a:rPr lang="hu-HU" dirty="0" smtClean="0"/>
              <a:t>)</a:t>
            </a:r>
            <a:endParaRPr lang="hu-HU" dirty="0" smtClean="0"/>
          </a:p>
          <a:p>
            <a:pPr lvl="1"/>
            <a:r>
              <a:rPr lang="hu-HU" dirty="0" err="1" smtClean="0"/>
              <a:t>Xen</a:t>
            </a:r>
            <a:r>
              <a:rPr lang="hu-HU" dirty="0" smtClean="0"/>
              <a:t> </a:t>
            </a:r>
            <a:r>
              <a:rPr lang="hu-HU" dirty="0" smtClean="0"/>
              <a:t>(+ </a:t>
            </a:r>
            <a:r>
              <a:rPr lang="hu-HU" dirty="0" err="1" smtClean="0"/>
              <a:t>Citrix</a:t>
            </a:r>
            <a:r>
              <a:rPr lang="hu-HU" dirty="0" smtClean="0"/>
              <a:t> </a:t>
            </a:r>
            <a:r>
              <a:rPr lang="hu-HU" dirty="0" err="1" smtClean="0"/>
              <a:t>XenServer</a:t>
            </a:r>
            <a:r>
              <a:rPr lang="hu-HU" dirty="0" smtClean="0"/>
              <a:t>, Oracle VM…)</a:t>
            </a:r>
            <a:endParaRPr lang="hu-HU" dirty="0" smtClean="0"/>
          </a:p>
          <a:p>
            <a:pPr lvl="1"/>
            <a:r>
              <a:rPr lang="hu-HU" dirty="0" smtClean="0"/>
              <a:t>Microsoft </a:t>
            </a:r>
            <a:r>
              <a:rPr lang="hu-HU" dirty="0" err="1" smtClean="0"/>
              <a:t>Hyper-V</a:t>
            </a:r>
            <a:endParaRPr lang="hu-HU" dirty="0" smtClean="0"/>
          </a:p>
          <a:p>
            <a:pPr lvl="1"/>
            <a:r>
              <a:rPr lang="hu-HU" dirty="0" smtClean="0"/>
              <a:t>IBM LPAR, DLPAR</a:t>
            </a:r>
          </a:p>
          <a:p>
            <a:r>
              <a:rPr lang="hu-HU" dirty="0" smtClean="0"/>
              <a:t>Operációs rendszer szintű </a:t>
            </a:r>
            <a:r>
              <a:rPr lang="hu-HU" dirty="0" err="1" smtClean="0"/>
              <a:t>virtualizáción</a:t>
            </a:r>
            <a:r>
              <a:rPr lang="hu-HU" dirty="0" smtClean="0"/>
              <a:t> alapul:</a:t>
            </a:r>
          </a:p>
          <a:p>
            <a:pPr lvl="1"/>
            <a:r>
              <a:rPr lang="hu-HU" dirty="0" smtClean="0"/>
              <a:t>Linux </a:t>
            </a:r>
            <a:r>
              <a:rPr lang="hu-HU" dirty="0" err="1" smtClean="0"/>
              <a:t>OpenVZ</a:t>
            </a:r>
            <a:endParaRPr lang="hu-HU" dirty="0" smtClean="0"/>
          </a:p>
          <a:p>
            <a:pPr lvl="1"/>
            <a:r>
              <a:rPr lang="hu-HU" dirty="0" smtClean="0"/>
              <a:t>Linux </a:t>
            </a:r>
            <a:r>
              <a:rPr lang="hu-HU" dirty="0" err="1" smtClean="0"/>
              <a:t>VServer</a:t>
            </a:r>
            <a:endParaRPr lang="hu-HU" dirty="0" smtClean="0"/>
          </a:p>
          <a:p>
            <a:pPr lvl="1"/>
            <a:r>
              <a:rPr lang="hu-HU" dirty="0" err="1" smtClean="0"/>
              <a:t>Parallels</a:t>
            </a:r>
            <a:r>
              <a:rPr lang="hu-HU" dirty="0" smtClean="0"/>
              <a:t> </a:t>
            </a:r>
            <a:r>
              <a:rPr lang="hu-HU" dirty="0" err="1" smtClean="0"/>
              <a:t>Virtuozzo</a:t>
            </a:r>
            <a:r>
              <a:rPr lang="hu-HU" dirty="0" smtClean="0"/>
              <a:t> </a:t>
            </a:r>
            <a:r>
              <a:rPr lang="hu-HU" dirty="0" err="1" smtClean="0"/>
              <a:t>Containers</a:t>
            </a:r>
            <a:r>
              <a:rPr lang="hu-HU" dirty="0" smtClean="0"/>
              <a:t> (Linux, Windows)</a:t>
            </a:r>
          </a:p>
          <a:p>
            <a:pPr lvl="1"/>
            <a:r>
              <a:rPr lang="hu-HU" dirty="0" err="1" smtClean="0"/>
              <a:t>Solaris</a:t>
            </a:r>
            <a:r>
              <a:rPr lang="hu-HU" dirty="0" smtClean="0"/>
              <a:t>  </a:t>
            </a:r>
            <a:r>
              <a:rPr lang="hu-HU" dirty="0" err="1" smtClean="0"/>
              <a:t>Containers</a:t>
            </a:r>
            <a:r>
              <a:rPr lang="hu-HU" dirty="0" smtClean="0"/>
              <a:t>, </a:t>
            </a:r>
            <a:r>
              <a:rPr lang="hu-HU" dirty="0" err="1" smtClean="0"/>
              <a:t>Zones</a:t>
            </a:r>
            <a:endParaRPr lang="hu-HU" dirty="0" smtClean="0"/>
          </a:p>
          <a:p>
            <a:pPr lvl="1"/>
            <a:r>
              <a:rPr lang="hu-HU" dirty="0" err="1" smtClean="0"/>
              <a:t>FreeBSD</a:t>
            </a:r>
            <a:r>
              <a:rPr lang="hu-HU" dirty="0" smtClean="0"/>
              <a:t> </a:t>
            </a:r>
            <a:r>
              <a:rPr lang="hu-HU" dirty="0" err="1" smtClean="0"/>
              <a:t>jail</a:t>
            </a:r>
            <a:endParaRPr lang="hu-HU" dirty="0" smtClean="0"/>
          </a:p>
          <a:p>
            <a:pPr lvl="1"/>
            <a:r>
              <a:rPr lang="hu-HU" dirty="0" smtClean="0"/>
              <a:t>AIX WPAR</a:t>
            </a:r>
          </a:p>
          <a:p>
            <a:pPr lvl="1"/>
            <a:endParaRPr lang="hu-H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VMware</a:t>
            </a:r>
            <a:r>
              <a:rPr lang="hu-HU" dirty="0" smtClean="0"/>
              <a:t> </a:t>
            </a:r>
            <a:r>
              <a:rPr lang="hu-HU" dirty="0" err="1" smtClean="0"/>
              <a:t>ESXi</a:t>
            </a:r>
            <a:endParaRPr lang="hu-HU" dirty="0"/>
          </a:p>
        </p:txBody>
      </p:sp>
      <p:sp>
        <p:nvSpPr>
          <p:cNvPr id="3" name="Tartalom helye 2"/>
          <p:cNvSpPr>
            <a:spLocks noGrp="1"/>
          </p:cNvSpPr>
          <p:nvPr>
            <p:ph idx="1"/>
          </p:nvPr>
        </p:nvSpPr>
        <p:spPr/>
        <p:txBody>
          <a:bodyPr>
            <a:normAutofit/>
          </a:bodyPr>
          <a:lstStyle/>
          <a:p>
            <a:r>
              <a:rPr lang="hu-HU" dirty="0" err="1" smtClean="0"/>
              <a:t>VMware</a:t>
            </a:r>
            <a:r>
              <a:rPr lang="hu-HU" dirty="0" smtClean="0"/>
              <a:t> </a:t>
            </a:r>
            <a:r>
              <a:rPr lang="hu-HU" dirty="0" err="1" smtClean="0"/>
              <a:t>bare</a:t>
            </a:r>
            <a:r>
              <a:rPr lang="hu-HU" dirty="0" err="1"/>
              <a:t>-</a:t>
            </a:r>
            <a:r>
              <a:rPr lang="hu-HU" dirty="0" err="1" smtClean="0"/>
              <a:t>metal</a:t>
            </a:r>
            <a:r>
              <a:rPr lang="hu-HU" dirty="0" smtClean="0"/>
              <a:t> megoldása</a:t>
            </a:r>
          </a:p>
          <a:p>
            <a:pPr lvl="1"/>
            <a:r>
              <a:rPr lang="hu-HU" dirty="0" smtClean="0"/>
              <a:t>Követelmény: 64 bites CPU </a:t>
            </a:r>
          </a:p>
          <a:p>
            <a:pPr lvl="1"/>
            <a:r>
              <a:rPr lang="hu-HU" dirty="0" smtClean="0"/>
              <a:t>(Van ingyenes verziója is)</a:t>
            </a:r>
          </a:p>
          <a:p>
            <a:endParaRPr lang="hu-HU" dirty="0" smtClean="0"/>
          </a:p>
          <a:p>
            <a:r>
              <a:rPr lang="hu-HU" dirty="0" err="1" smtClean="0"/>
              <a:t>VMware</a:t>
            </a:r>
            <a:r>
              <a:rPr lang="hu-HU" dirty="0" smtClean="0"/>
              <a:t> ESX utódja (új architektúra)</a:t>
            </a:r>
          </a:p>
          <a:p>
            <a:endParaRPr lang="hu-HU" dirty="0"/>
          </a:p>
          <a:p>
            <a:r>
              <a:rPr lang="hu-HU" dirty="0" err="1" smtClean="0"/>
              <a:t>vSphere</a:t>
            </a:r>
            <a:r>
              <a:rPr lang="hu-HU" dirty="0" smtClean="0"/>
              <a:t> 5 család része</a:t>
            </a:r>
          </a:p>
          <a:p>
            <a:pPr lvl="1"/>
            <a:r>
              <a:rPr lang="hu-HU" dirty="0" err="1" smtClean="0"/>
              <a:t>vCenter</a:t>
            </a:r>
            <a:r>
              <a:rPr lang="hu-HU" dirty="0" smtClean="0"/>
              <a:t> Server, </a:t>
            </a:r>
            <a:r>
              <a:rPr lang="hu-HU" dirty="0" err="1" smtClean="0"/>
              <a:t>vMotion</a:t>
            </a:r>
            <a:r>
              <a:rPr lang="hu-HU" dirty="0" smtClean="0"/>
              <a:t>, DRS, HA, FT…</a:t>
            </a:r>
          </a:p>
          <a:p>
            <a:pPr lvl="1"/>
            <a:r>
              <a:rPr lang="hu-HU" dirty="0" smtClean="0"/>
              <a:t>lásd a következő előadást</a:t>
            </a:r>
          </a:p>
          <a:p>
            <a:endParaRPr lang="hu-HU" dirty="0"/>
          </a:p>
          <a:p>
            <a:endParaRPr lang="hu-HU" dirty="0"/>
          </a:p>
        </p:txBody>
      </p:sp>
    </p:spTree>
    <p:extLst>
      <p:ext uri="{BB962C8B-B14F-4D97-AF65-F5344CB8AC3E}">
        <p14:creationId xmlns:p14="http://schemas.microsoft.com/office/powerpoint/2010/main" val="4041826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VMware</a:t>
            </a:r>
            <a:r>
              <a:rPr lang="hu-HU" dirty="0" smtClean="0"/>
              <a:t> </a:t>
            </a:r>
            <a:r>
              <a:rPr lang="hu-HU" dirty="0" err="1" smtClean="0"/>
              <a:t>ESXi</a:t>
            </a:r>
            <a:r>
              <a:rPr lang="hu-HU" dirty="0" smtClean="0"/>
              <a:t>: Minimális konzol</a:t>
            </a:r>
            <a:endParaRPr lang="hu-HU" dirty="0"/>
          </a:p>
        </p:txBody>
      </p:sp>
      <p:pic>
        <p:nvPicPr>
          <p:cNvPr id="5" name="Tartalom helye 4" descr="ESXiConsole.jpg"/>
          <p:cNvPicPr>
            <a:picLocks noGrp="1" noChangeAspect="1"/>
          </p:cNvPicPr>
          <p:nvPr>
            <p:ph idx="1"/>
          </p:nvPr>
        </p:nvPicPr>
        <p:blipFill>
          <a:blip r:embed="rId3" cstate="print"/>
          <a:stretch>
            <a:fillRect/>
          </a:stretch>
        </p:blipFill>
        <p:spPr>
          <a:xfrm>
            <a:off x="785786" y="849460"/>
            <a:ext cx="7572428" cy="5315844"/>
          </a:xfrm>
        </p:spPr>
      </p:pic>
    </p:spTree>
    <p:extLst>
      <p:ext uri="{BB962C8B-B14F-4D97-AF65-F5344CB8AC3E}">
        <p14:creationId xmlns:p14="http://schemas.microsoft.com/office/powerpoint/2010/main" val="3470350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VMware</a:t>
            </a:r>
            <a:r>
              <a:rPr lang="hu-HU" dirty="0" smtClean="0"/>
              <a:t> </a:t>
            </a:r>
            <a:r>
              <a:rPr lang="hu-HU" dirty="0" err="1" smtClean="0"/>
              <a:t>ESXi</a:t>
            </a:r>
            <a:r>
              <a:rPr lang="hu-HU" dirty="0" smtClean="0"/>
              <a:t> 5 </a:t>
            </a:r>
            <a:r>
              <a:rPr lang="hu-HU" dirty="0" smtClean="0"/>
              <a:t>architektúrája</a:t>
            </a:r>
            <a:endParaRPr lang="hu-H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76" y="908720"/>
            <a:ext cx="8568952" cy="307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artalom helye 2"/>
          <p:cNvSpPr>
            <a:spLocks noGrp="1"/>
          </p:cNvSpPr>
          <p:nvPr>
            <p:ph idx="1"/>
          </p:nvPr>
        </p:nvSpPr>
        <p:spPr>
          <a:xfrm>
            <a:off x="142844" y="4149080"/>
            <a:ext cx="8858312" cy="2237473"/>
          </a:xfrm>
        </p:spPr>
        <p:txBody>
          <a:bodyPr>
            <a:normAutofit/>
          </a:bodyPr>
          <a:lstStyle/>
          <a:p>
            <a:r>
              <a:rPr lang="hu-HU" dirty="0" err="1" smtClean="0"/>
              <a:t>VMkernel</a:t>
            </a:r>
            <a:endParaRPr lang="hu-HU" dirty="0" smtClean="0"/>
          </a:p>
          <a:p>
            <a:r>
              <a:rPr lang="hu-HU" dirty="0" smtClean="0"/>
              <a:t>World</a:t>
            </a:r>
          </a:p>
          <a:p>
            <a:pPr lvl="1"/>
            <a:r>
              <a:rPr lang="hu-HU" dirty="0" smtClean="0"/>
              <a:t>VM </a:t>
            </a:r>
            <a:r>
              <a:rPr lang="hu-HU" dirty="0" err="1" smtClean="0"/>
              <a:t>world</a:t>
            </a:r>
            <a:endParaRPr lang="hu-HU" dirty="0" smtClean="0"/>
          </a:p>
          <a:p>
            <a:pPr lvl="1"/>
            <a:r>
              <a:rPr lang="hu-HU" dirty="0" smtClean="0"/>
              <a:t>Ágensek, </a:t>
            </a:r>
            <a:r>
              <a:rPr lang="hu-HU" dirty="0" err="1" smtClean="0"/>
              <a:t>shell</a:t>
            </a:r>
            <a:r>
              <a:rPr lang="hu-HU" dirty="0" smtClean="0"/>
              <a:t>…</a:t>
            </a:r>
            <a:endParaRPr lang="hu-HU" dirty="0" smtClean="0"/>
          </a:p>
          <a:p>
            <a:pPr lvl="1"/>
            <a:endParaRPr lang="hu-HU" dirty="0"/>
          </a:p>
        </p:txBody>
      </p:sp>
    </p:spTree>
    <p:extLst>
      <p:ext uri="{BB962C8B-B14F-4D97-AF65-F5344CB8AC3E}">
        <p14:creationId xmlns:p14="http://schemas.microsoft.com/office/powerpoint/2010/main" val="3154702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VMware</a:t>
            </a:r>
            <a:r>
              <a:rPr lang="hu-HU" dirty="0" smtClean="0"/>
              <a:t> </a:t>
            </a:r>
            <a:r>
              <a:rPr lang="hu-HU" dirty="0" err="1" smtClean="0"/>
              <a:t>ESXi</a:t>
            </a:r>
            <a:r>
              <a:rPr lang="hu-HU" dirty="0" smtClean="0"/>
              <a:t> 5 </a:t>
            </a:r>
            <a:r>
              <a:rPr lang="hu-HU" dirty="0" smtClean="0"/>
              <a:t>menedzsment API</a:t>
            </a:r>
            <a:endParaRPr lang="hu-HU" dirty="0"/>
          </a:p>
        </p:txBody>
      </p:sp>
      <p:sp>
        <p:nvSpPr>
          <p:cNvPr id="3" name="Szövegdoboz 2"/>
          <p:cNvSpPr txBox="1"/>
          <p:nvPr/>
        </p:nvSpPr>
        <p:spPr>
          <a:xfrm>
            <a:off x="5652120" y="5949280"/>
            <a:ext cx="3096344" cy="276999"/>
          </a:xfrm>
          <a:prstGeom prst="rect">
            <a:avLst/>
          </a:prstGeom>
          <a:noFill/>
        </p:spPr>
        <p:txBody>
          <a:bodyPr wrap="square" rtlCol="0">
            <a:spAutoFit/>
          </a:bodyPr>
          <a:lstStyle/>
          <a:p>
            <a:r>
              <a:rPr lang="hu-HU" sz="1200" dirty="0" smtClean="0"/>
              <a:t>Forrás: </a:t>
            </a:r>
            <a:r>
              <a:rPr lang="en-US" sz="1200" dirty="0"/>
              <a:t>VMware </a:t>
            </a:r>
            <a:r>
              <a:rPr lang="en-US" sz="1200" dirty="0" err="1"/>
              <a:t>ESXi</a:t>
            </a:r>
            <a:r>
              <a:rPr lang="en-US" sz="1200" dirty="0"/>
              <a:t> 5.0 Operations Guide</a:t>
            </a:r>
            <a:endParaRPr lang="hu-HU"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64704"/>
            <a:ext cx="8923111" cy="521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685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ESXi</a:t>
            </a:r>
            <a:r>
              <a:rPr lang="hu-HU" dirty="0" smtClean="0"/>
              <a:t> </a:t>
            </a:r>
            <a:r>
              <a:rPr lang="hu-HU" dirty="0" err="1" smtClean="0"/>
              <a:t>system</a:t>
            </a:r>
            <a:r>
              <a:rPr lang="hu-HU" dirty="0" smtClean="0"/>
              <a:t> image</a:t>
            </a:r>
            <a:endParaRPr lang="hu-HU" dirty="0"/>
          </a:p>
        </p:txBody>
      </p:sp>
      <p:sp>
        <p:nvSpPr>
          <p:cNvPr id="3" name="Tartalom helye 2"/>
          <p:cNvSpPr>
            <a:spLocks noGrp="1"/>
          </p:cNvSpPr>
          <p:nvPr>
            <p:ph idx="1"/>
          </p:nvPr>
        </p:nvSpPr>
        <p:spPr>
          <a:xfrm>
            <a:off x="5292080" y="857232"/>
            <a:ext cx="3709076" cy="5529321"/>
          </a:xfrm>
        </p:spPr>
        <p:txBody>
          <a:bodyPr/>
          <a:lstStyle/>
          <a:p>
            <a:r>
              <a:rPr lang="hu-HU" dirty="0" smtClean="0"/>
              <a:t>Aktív és alternatív verzió</a:t>
            </a:r>
          </a:p>
          <a:p>
            <a:r>
              <a:rPr lang="hu-HU" dirty="0" err="1" smtClean="0"/>
              <a:t>In-memory</a:t>
            </a:r>
            <a:r>
              <a:rPr lang="hu-HU" dirty="0" smtClean="0"/>
              <a:t> fájlrendszer</a:t>
            </a:r>
          </a:p>
          <a:p>
            <a:pPr lvl="1"/>
            <a:r>
              <a:rPr lang="hu-HU" dirty="0" smtClean="0"/>
              <a:t>Pl</a:t>
            </a:r>
            <a:r>
              <a:rPr lang="hu-HU" dirty="0" smtClean="0"/>
              <a:t>. log fájl elveszik </a:t>
            </a:r>
            <a:r>
              <a:rPr lang="hu-HU" dirty="0" err="1" smtClean="0"/>
              <a:t>rebootkor</a:t>
            </a:r>
            <a:endParaRPr lang="hu-HU" dirty="0" smtClean="0"/>
          </a:p>
          <a:p>
            <a:r>
              <a:rPr lang="hu-HU" dirty="0" smtClean="0"/>
              <a:t>Egyszerű frissítés</a:t>
            </a:r>
          </a:p>
          <a:p>
            <a:r>
              <a:rPr lang="hu-HU" dirty="0" smtClean="0"/>
              <a:t>OEM </a:t>
            </a:r>
            <a:r>
              <a:rPr lang="hu-HU" dirty="0" smtClean="0"/>
              <a:t>kiegészítések (</a:t>
            </a:r>
            <a:r>
              <a:rPr lang="hu-HU" dirty="0" err="1" smtClean="0"/>
              <a:t>embedded</a:t>
            </a:r>
            <a:r>
              <a:rPr lang="hu-HU" dirty="0" smtClean="0"/>
              <a:t> </a:t>
            </a:r>
            <a:r>
              <a:rPr lang="hu-HU" dirty="0" err="1" smtClean="0"/>
              <a:t>ESXi</a:t>
            </a:r>
            <a:r>
              <a:rPr lang="hu-HU" dirty="0" smtClean="0"/>
              <a:t>)</a:t>
            </a:r>
            <a:endParaRPr lang="hu-HU" dirty="0"/>
          </a:p>
        </p:txBody>
      </p:sp>
      <p:pic>
        <p:nvPicPr>
          <p:cNvPr id="2051" name="Picture 3"/>
          <p:cNvPicPr>
            <a:picLocks noChangeAspect="1" noChangeArrowheads="1"/>
          </p:cNvPicPr>
          <p:nvPr/>
        </p:nvPicPr>
        <p:blipFill>
          <a:blip r:embed="rId3" cstate="print"/>
          <a:srcRect/>
          <a:stretch>
            <a:fillRect/>
          </a:stretch>
        </p:blipFill>
        <p:spPr bwMode="auto">
          <a:xfrm>
            <a:off x="0" y="836712"/>
            <a:ext cx="5291915" cy="5242148"/>
          </a:xfrm>
          <a:prstGeom prst="rect">
            <a:avLst/>
          </a:prstGeom>
          <a:noFill/>
          <a:ln w="9525">
            <a:noFill/>
            <a:miter lim="800000"/>
            <a:headEnd/>
            <a:tailEnd/>
          </a:ln>
        </p:spPr>
      </p:pic>
      <p:sp>
        <p:nvSpPr>
          <p:cNvPr id="4" name="Szövegdoboz 3"/>
          <p:cNvSpPr txBox="1"/>
          <p:nvPr/>
        </p:nvSpPr>
        <p:spPr>
          <a:xfrm>
            <a:off x="395536" y="6145559"/>
            <a:ext cx="3960440" cy="307777"/>
          </a:xfrm>
          <a:prstGeom prst="rect">
            <a:avLst/>
          </a:prstGeom>
          <a:noFill/>
        </p:spPr>
        <p:txBody>
          <a:bodyPr wrap="square" rtlCol="0">
            <a:spAutoFit/>
          </a:bodyPr>
          <a:lstStyle/>
          <a:p>
            <a:r>
              <a:rPr lang="hu-HU" sz="1400" dirty="0" smtClean="0"/>
              <a:t>Forrás: </a:t>
            </a:r>
            <a:r>
              <a:rPr lang="hu-HU" sz="1400" dirty="0" err="1"/>
              <a:t>VMware</a:t>
            </a:r>
            <a:r>
              <a:rPr lang="hu-HU" sz="1400" dirty="0"/>
              <a:t>, </a:t>
            </a:r>
            <a:r>
              <a:rPr lang="en-US" sz="1400" dirty="0"/>
              <a:t>The Architecture of VMware </a:t>
            </a:r>
            <a:r>
              <a:rPr lang="en-US" sz="1400" dirty="0" err="1"/>
              <a:t>ESXi</a:t>
            </a:r>
            <a:endParaRPr lang="hu-HU" sz="1400" dirty="0"/>
          </a:p>
        </p:txBody>
      </p:sp>
    </p:spTree>
    <p:extLst>
      <p:ext uri="{BB962C8B-B14F-4D97-AF65-F5344CB8AC3E}">
        <p14:creationId xmlns:p14="http://schemas.microsoft.com/office/powerpoint/2010/main" val="2814995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Microsoft </a:t>
            </a:r>
            <a:r>
              <a:rPr lang="hu-HU" dirty="0" err="1" smtClean="0"/>
              <a:t>Hyper-V</a:t>
            </a:r>
            <a:endParaRPr lang="hu-HU" dirty="0"/>
          </a:p>
        </p:txBody>
      </p:sp>
      <p:sp>
        <p:nvSpPr>
          <p:cNvPr id="3" name="Tartalom helye 2"/>
          <p:cNvSpPr>
            <a:spLocks noGrp="1"/>
          </p:cNvSpPr>
          <p:nvPr>
            <p:ph idx="1"/>
          </p:nvPr>
        </p:nvSpPr>
        <p:spPr/>
        <p:txBody>
          <a:bodyPr>
            <a:normAutofit/>
          </a:bodyPr>
          <a:lstStyle/>
          <a:p>
            <a:r>
              <a:rPr lang="hu-HU" dirty="0" smtClean="0"/>
              <a:t>Microsoft </a:t>
            </a:r>
            <a:r>
              <a:rPr lang="hu-HU" dirty="0" err="1" smtClean="0"/>
              <a:t>bare-metal</a:t>
            </a:r>
            <a:r>
              <a:rPr lang="hu-HU" dirty="0" smtClean="0"/>
              <a:t> virtualizációs </a:t>
            </a:r>
            <a:r>
              <a:rPr lang="hu-HU" dirty="0" smtClean="0"/>
              <a:t>megoldása</a:t>
            </a:r>
          </a:p>
          <a:p>
            <a:pPr lvl="1"/>
            <a:r>
              <a:rPr lang="hu-HU" dirty="0" smtClean="0"/>
              <a:t>Jelenleg</a:t>
            </a:r>
            <a:r>
              <a:rPr lang="hu-HU" dirty="0" smtClean="0"/>
              <a:t>: 2. verzió (R2</a:t>
            </a:r>
            <a:r>
              <a:rPr lang="hu-HU" dirty="0" smtClean="0"/>
              <a:t>) / 3. verzió béta (WS 8)</a:t>
            </a:r>
            <a:endParaRPr lang="hu-HU" dirty="0" smtClean="0"/>
          </a:p>
          <a:p>
            <a:endParaRPr lang="hu-HU" dirty="0" smtClean="0"/>
          </a:p>
          <a:p>
            <a:r>
              <a:rPr lang="hu-HU" dirty="0" smtClean="0"/>
              <a:t>Két </a:t>
            </a:r>
            <a:r>
              <a:rPr lang="hu-HU" dirty="0" smtClean="0"/>
              <a:t>változat:</a:t>
            </a:r>
          </a:p>
          <a:p>
            <a:pPr lvl="1"/>
            <a:r>
              <a:rPr lang="hu-HU" dirty="0" smtClean="0"/>
              <a:t>Windows Serverben a </a:t>
            </a:r>
            <a:r>
              <a:rPr lang="hu-HU" dirty="0" err="1" smtClean="0"/>
              <a:t>Hyper-V</a:t>
            </a:r>
            <a:r>
              <a:rPr lang="hu-HU" dirty="0" smtClean="0"/>
              <a:t> szerep</a:t>
            </a:r>
          </a:p>
          <a:p>
            <a:pPr lvl="1"/>
            <a:r>
              <a:rPr lang="hu-HU" dirty="0" smtClean="0"/>
              <a:t>MS </a:t>
            </a:r>
            <a:r>
              <a:rPr lang="hu-HU" dirty="0" err="1" smtClean="0"/>
              <a:t>Hyper-V</a:t>
            </a:r>
            <a:r>
              <a:rPr lang="hu-HU" dirty="0" smtClean="0"/>
              <a:t> Server (különálló, ingyenes, csak </a:t>
            </a:r>
            <a:r>
              <a:rPr lang="hu-HU" dirty="0" err="1" smtClean="0"/>
              <a:t>Hyper-V</a:t>
            </a:r>
            <a:r>
              <a:rPr lang="hu-HU" dirty="0" smtClean="0"/>
              <a:t>)</a:t>
            </a:r>
          </a:p>
          <a:p>
            <a:endParaRPr lang="hu-HU" dirty="0" smtClean="0"/>
          </a:p>
          <a:p>
            <a:r>
              <a:rPr lang="hu-HU" dirty="0" smtClean="0"/>
              <a:t>HW </a:t>
            </a:r>
            <a:r>
              <a:rPr lang="hu-HU" dirty="0" smtClean="0"/>
              <a:t>igény: </a:t>
            </a:r>
          </a:p>
          <a:p>
            <a:pPr lvl="1"/>
            <a:r>
              <a:rPr lang="hu-HU" dirty="0" smtClean="0"/>
              <a:t>CPU: 64 bites, </a:t>
            </a:r>
            <a:r>
              <a:rPr lang="hu-HU" dirty="0" err="1" smtClean="0"/>
              <a:t>HW-es</a:t>
            </a:r>
            <a:r>
              <a:rPr lang="hu-HU" dirty="0" smtClean="0"/>
              <a:t> </a:t>
            </a:r>
            <a:r>
              <a:rPr lang="hu-HU" dirty="0" err="1" smtClean="0"/>
              <a:t>virtualizációs</a:t>
            </a:r>
            <a:r>
              <a:rPr lang="hu-HU" dirty="0" smtClean="0"/>
              <a:t> támogatás</a:t>
            </a:r>
          </a:p>
          <a:p>
            <a:endParaRPr lang="hu-HU" dirty="0" smtClean="0"/>
          </a:p>
          <a:p>
            <a:endParaRPr lang="hu-HU" dirty="0"/>
          </a:p>
        </p:txBody>
      </p:sp>
    </p:spTree>
    <p:extLst>
      <p:ext uri="{BB962C8B-B14F-4D97-AF65-F5344CB8AC3E}">
        <p14:creationId xmlns:p14="http://schemas.microsoft.com/office/powerpoint/2010/main" val="2806657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Hyper-V</a:t>
            </a:r>
            <a:r>
              <a:rPr lang="hu-HU" dirty="0" smtClean="0"/>
              <a:t> architektúra </a:t>
            </a:r>
            <a:r>
              <a:rPr lang="hu-HU" dirty="0" smtClean="0"/>
              <a:t>(1)</a:t>
            </a:r>
            <a:endParaRPr lang="hu-HU" dirty="0"/>
          </a:p>
        </p:txBody>
      </p:sp>
      <p:sp>
        <p:nvSpPr>
          <p:cNvPr id="4" name="Téglalap 3"/>
          <p:cNvSpPr/>
          <p:nvPr/>
        </p:nvSpPr>
        <p:spPr>
          <a:xfrm>
            <a:off x="500034" y="5643578"/>
            <a:ext cx="7500990" cy="571504"/>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500034" y="5072074"/>
            <a:ext cx="7500990" cy="42862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smtClean="0">
                <a:solidFill>
                  <a:schemeClr val="bg1"/>
                </a:solidFill>
              </a:rPr>
              <a:t>Hypervisor</a:t>
            </a:r>
            <a:endParaRPr lang="hu-HU" sz="2400" dirty="0" smtClean="0">
              <a:solidFill>
                <a:schemeClr val="bg1"/>
              </a:solidFill>
            </a:endParaRPr>
          </a:p>
        </p:txBody>
      </p:sp>
      <p:sp>
        <p:nvSpPr>
          <p:cNvPr id="6" name="Téglalap 5"/>
          <p:cNvSpPr/>
          <p:nvPr/>
        </p:nvSpPr>
        <p:spPr>
          <a:xfrm>
            <a:off x="500034" y="3500438"/>
            <a:ext cx="3000396" cy="1285884"/>
          </a:xfrm>
          <a:prstGeom prst="rect">
            <a:avLst/>
          </a:prstGeom>
          <a:solidFill>
            <a:schemeClr val="accent2">
              <a:lumMod val="60000"/>
              <a:lumOff val="40000"/>
            </a:schemeClr>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tx1"/>
                </a:solidFill>
              </a:rPr>
              <a:t>Windows Server </a:t>
            </a:r>
            <a:r>
              <a:rPr lang="hu-HU" sz="2400" dirty="0" smtClean="0">
                <a:solidFill>
                  <a:schemeClr val="tx1"/>
                </a:solidFill>
              </a:rPr>
              <a:t>kernel </a:t>
            </a:r>
            <a:r>
              <a:rPr lang="hu-HU" sz="2400" dirty="0" smtClean="0">
                <a:solidFill>
                  <a:schemeClr val="tx1"/>
                </a:solidFill>
              </a:rPr>
              <a:t>+ </a:t>
            </a:r>
            <a:r>
              <a:rPr lang="hu-HU" sz="2400" dirty="0" err="1" smtClean="0">
                <a:solidFill>
                  <a:schemeClr val="tx1"/>
                </a:solidFill>
              </a:rPr>
              <a:t>Hyper-V</a:t>
            </a:r>
            <a:r>
              <a:rPr lang="hu-HU" sz="2400" dirty="0" smtClean="0">
                <a:solidFill>
                  <a:schemeClr val="tx1"/>
                </a:solidFill>
              </a:rPr>
              <a:t> modulok</a:t>
            </a:r>
          </a:p>
        </p:txBody>
      </p:sp>
      <p:sp>
        <p:nvSpPr>
          <p:cNvPr id="7" name="Téglalap 6"/>
          <p:cNvSpPr/>
          <p:nvPr/>
        </p:nvSpPr>
        <p:spPr>
          <a:xfrm>
            <a:off x="500034" y="1714488"/>
            <a:ext cx="3000396" cy="1500198"/>
          </a:xfrm>
          <a:prstGeom prst="rect">
            <a:avLst/>
          </a:prstGeom>
          <a:solidFill>
            <a:schemeClr val="accent1">
              <a:lumMod val="60000"/>
              <a:lumOff val="40000"/>
            </a:schemeClr>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smtClean="0">
                <a:solidFill>
                  <a:schemeClr val="tx1"/>
                </a:solidFill>
              </a:rPr>
              <a:t>Virtualization</a:t>
            </a:r>
            <a:r>
              <a:rPr lang="hu-HU" sz="2400" dirty="0" smtClean="0">
                <a:solidFill>
                  <a:schemeClr val="tx1"/>
                </a:solidFill>
              </a:rPr>
              <a:t> </a:t>
            </a:r>
            <a:r>
              <a:rPr lang="hu-HU" sz="2400" dirty="0" err="1" smtClean="0">
                <a:solidFill>
                  <a:schemeClr val="tx1"/>
                </a:solidFill>
              </a:rPr>
              <a:t>stack</a:t>
            </a:r>
            <a:endParaRPr lang="hu-HU" sz="2400" dirty="0" smtClean="0">
              <a:solidFill>
                <a:schemeClr val="tx1"/>
              </a:solidFill>
            </a:endParaRPr>
          </a:p>
          <a:p>
            <a:pPr algn="ctr"/>
            <a:r>
              <a:rPr lang="hu-HU" sz="2400" dirty="0" smtClean="0">
                <a:solidFill>
                  <a:schemeClr val="tx1"/>
                </a:solidFill>
              </a:rPr>
              <a:t>(pl. VM kezelő szolgáltatás)</a:t>
            </a:r>
          </a:p>
        </p:txBody>
      </p:sp>
      <p:cxnSp>
        <p:nvCxnSpPr>
          <p:cNvPr id="9" name="Egyenes összekötő 8"/>
          <p:cNvCxnSpPr/>
          <p:nvPr/>
        </p:nvCxnSpPr>
        <p:spPr>
          <a:xfrm rot="5400000">
            <a:off x="1928794" y="3071810"/>
            <a:ext cx="35719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10" name="Egyenes összekötő 9"/>
          <p:cNvCxnSpPr/>
          <p:nvPr/>
        </p:nvCxnSpPr>
        <p:spPr>
          <a:xfrm rot="5400000">
            <a:off x="4286248" y="3071810"/>
            <a:ext cx="35719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11" name="Egyenes összekötő 10"/>
          <p:cNvCxnSpPr/>
          <p:nvPr/>
        </p:nvCxnSpPr>
        <p:spPr>
          <a:xfrm>
            <a:off x="285720" y="3357562"/>
            <a:ext cx="7715304" cy="0"/>
          </a:xfrm>
          <a:prstGeom prst="line">
            <a:avLst/>
          </a:prstGeom>
          <a:ln>
            <a:prstDash val="dashDot"/>
          </a:ln>
        </p:spPr>
        <p:style>
          <a:lnRef idx="3">
            <a:schemeClr val="dk1"/>
          </a:lnRef>
          <a:fillRef idx="0">
            <a:schemeClr val="dk1"/>
          </a:fillRef>
          <a:effectRef idx="2">
            <a:schemeClr val="dk1"/>
          </a:effectRef>
          <a:fontRef idx="minor">
            <a:schemeClr val="tx1"/>
          </a:fontRef>
        </p:style>
      </p:cxnSp>
      <p:cxnSp>
        <p:nvCxnSpPr>
          <p:cNvPr id="15" name="Egyenes összekötő 14"/>
          <p:cNvCxnSpPr/>
          <p:nvPr/>
        </p:nvCxnSpPr>
        <p:spPr>
          <a:xfrm>
            <a:off x="285720" y="4929198"/>
            <a:ext cx="7715304" cy="0"/>
          </a:xfrm>
          <a:prstGeom prst="line">
            <a:avLst/>
          </a:prstGeom>
          <a:ln>
            <a:prstDash val="dashDot"/>
          </a:ln>
        </p:spPr>
        <p:style>
          <a:lnRef idx="3">
            <a:schemeClr val="dk1"/>
          </a:lnRef>
          <a:fillRef idx="0">
            <a:schemeClr val="dk1"/>
          </a:fillRef>
          <a:effectRef idx="2">
            <a:schemeClr val="dk1"/>
          </a:effectRef>
          <a:fontRef idx="minor">
            <a:schemeClr val="tx1"/>
          </a:fontRef>
        </p:style>
      </p:cxnSp>
      <p:sp>
        <p:nvSpPr>
          <p:cNvPr id="16" name="Szövegdoboz 15"/>
          <p:cNvSpPr txBox="1"/>
          <p:nvPr/>
        </p:nvSpPr>
        <p:spPr>
          <a:xfrm>
            <a:off x="8215370" y="3845486"/>
            <a:ext cx="928662" cy="369332"/>
          </a:xfrm>
          <a:prstGeom prst="rect">
            <a:avLst/>
          </a:prstGeom>
          <a:noFill/>
        </p:spPr>
        <p:txBody>
          <a:bodyPr wrap="square" rtlCol="0">
            <a:spAutoFit/>
          </a:bodyPr>
          <a:lstStyle/>
          <a:p>
            <a:r>
              <a:rPr lang="hu-HU" dirty="0" smtClean="0"/>
              <a:t>Ring 0</a:t>
            </a:r>
            <a:endParaRPr lang="hu-HU" dirty="0"/>
          </a:p>
        </p:txBody>
      </p:sp>
      <p:sp>
        <p:nvSpPr>
          <p:cNvPr id="17" name="Szövegdoboz 16"/>
          <p:cNvSpPr txBox="1"/>
          <p:nvPr/>
        </p:nvSpPr>
        <p:spPr>
          <a:xfrm>
            <a:off x="8215370" y="2000240"/>
            <a:ext cx="928662" cy="369332"/>
          </a:xfrm>
          <a:prstGeom prst="rect">
            <a:avLst/>
          </a:prstGeom>
          <a:noFill/>
        </p:spPr>
        <p:txBody>
          <a:bodyPr wrap="square" rtlCol="0">
            <a:spAutoFit/>
          </a:bodyPr>
          <a:lstStyle/>
          <a:p>
            <a:r>
              <a:rPr lang="hu-HU" dirty="0" smtClean="0"/>
              <a:t>Ring 3</a:t>
            </a:r>
            <a:endParaRPr lang="hu-HU" dirty="0"/>
          </a:p>
        </p:txBody>
      </p:sp>
      <p:sp>
        <p:nvSpPr>
          <p:cNvPr id="18" name="Szövegdoboz 17"/>
          <p:cNvSpPr txBox="1"/>
          <p:nvPr/>
        </p:nvSpPr>
        <p:spPr>
          <a:xfrm>
            <a:off x="8215338" y="5072074"/>
            <a:ext cx="928662" cy="646331"/>
          </a:xfrm>
          <a:prstGeom prst="rect">
            <a:avLst/>
          </a:prstGeom>
          <a:noFill/>
        </p:spPr>
        <p:txBody>
          <a:bodyPr wrap="square" rtlCol="0">
            <a:spAutoFit/>
          </a:bodyPr>
          <a:lstStyle/>
          <a:p>
            <a:r>
              <a:rPr lang="hu-HU" dirty="0" err="1" smtClean="0"/>
              <a:t>Root</a:t>
            </a:r>
            <a:r>
              <a:rPr lang="hu-HU" dirty="0" smtClean="0"/>
              <a:t> </a:t>
            </a:r>
            <a:r>
              <a:rPr lang="hu-HU" dirty="0" err="1" smtClean="0"/>
              <a:t>mode</a:t>
            </a:r>
            <a:endParaRPr lang="hu-HU" dirty="0"/>
          </a:p>
        </p:txBody>
      </p:sp>
      <p:sp>
        <p:nvSpPr>
          <p:cNvPr id="19" name="Szövegdoboz 18"/>
          <p:cNvSpPr txBox="1"/>
          <p:nvPr/>
        </p:nvSpPr>
        <p:spPr>
          <a:xfrm>
            <a:off x="785786" y="916528"/>
            <a:ext cx="2643206" cy="369332"/>
          </a:xfrm>
          <a:prstGeom prst="rect">
            <a:avLst/>
          </a:prstGeom>
          <a:noFill/>
        </p:spPr>
        <p:txBody>
          <a:bodyPr wrap="square" rtlCol="0">
            <a:spAutoFit/>
          </a:bodyPr>
          <a:lstStyle/>
          <a:p>
            <a:pPr algn="ctr"/>
            <a:r>
              <a:rPr lang="hu-HU" dirty="0" smtClean="0"/>
              <a:t>Szülő partíció</a:t>
            </a:r>
            <a:endParaRPr lang="hu-HU" dirty="0"/>
          </a:p>
        </p:txBody>
      </p:sp>
      <p:sp>
        <p:nvSpPr>
          <p:cNvPr id="20" name="Szövegdoboz 19"/>
          <p:cNvSpPr txBox="1"/>
          <p:nvPr/>
        </p:nvSpPr>
        <p:spPr>
          <a:xfrm>
            <a:off x="3643306" y="928670"/>
            <a:ext cx="2643206" cy="369332"/>
          </a:xfrm>
          <a:prstGeom prst="rect">
            <a:avLst/>
          </a:prstGeom>
          <a:noFill/>
        </p:spPr>
        <p:txBody>
          <a:bodyPr wrap="square" rtlCol="0">
            <a:spAutoFit/>
          </a:bodyPr>
          <a:lstStyle/>
          <a:p>
            <a:pPr algn="ctr"/>
            <a:r>
              <a:rPr lang="hu-HU" dirty="0" smtClean="0"/>
              <a:t>Gyerek partíció 1</a:t>
            </a:r>
            <a:endParaRPr lang="hu-HU" dirty="0"/>
          </a:p>
        </p:txBody>
      </p:sp>
      <p:sp>
        <p:nvSpPr>
          <p:cNvPr id="21" name="Szövegdoboz 20"/>
          <p:cNvSpPr txBox="1"/>
          <p:nvPr/>
        </p:nvSpPr>
        <p:spPr>
          <a:xfrm>
            <a:off x="5857884" y="928670"/>
            <a:ext cx="2643206" cy="369332"/>
          </a:xfrm>
          <a:prstGeom prst="rect">
            <a:avLst/>
          </a:prstGeom>
          <a:noFill/>
        </p:spPr>
        <p:txBody>
          <a:bodyPr wrap="square" rtlCol="0">
            <a:spAutoFit/>
          </a:bodyPr>
          <a:lstStyle/>
          <a:p>
            <a:pPr algn="ctr"/>
            <a:r>
              <a:rPr lang="hu-HU" dirty="0" smtClean="0"/>
              <a:t>Gyerek partíció 2</a:t>
            </a:r>
            <a:endParaRPr lang="hu-HU" dirty="0"/>
          </a:p>
        </p:txBody>
      </p:sp>
      <p:sp>
        <p:nvSpPr>
          <p:cNvPr id="22" name="Téglalap 21"/>
          <p:cNvSpPr/>
          <p:nvPr/>
        </p:nvSpPr>
        <p:spPr>
          <a:xfrm>
            <a:off x="4071934" y="3643314"/>
            <a:ext cx="1785950" cy="1000132"/>
          </a:xfrm>
          <a:prstGeom prst="rect">
            <a:avLst/>
          </a:prstGeom>
          <a:solidFill>
            <a:schemeClr val="accent2">
              <a:lumMod val="40000"/>
              <a:lumOff val="60000"/>
            </a:schemeClr>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tx1"/>
                </a:solidFill>
              </a:rPr>
              <a:t>Vendég OS</a:t>
            </a:r>
          </a:p>
        </p:txBody>
      </p:sp>
      <p:sp>
        <p:nvSpPr>
          <p:cNvPr id="23" name="Téglalap 22"/>
          <p:cNvSpPr/>
          <p:nvPr/>
        </p:nvSpPr>
        <p:spPr>
          <a:xfrm>
            <a:off x="6215074" y="3643314"/>
            <a:ext cx="1785950" cy="1000132"/>
          </a:xfrm>
          <a:prstGeom prst="rect">
            <a:avLst/>
          </a:prstGeom>
          <a:solidFill>
            <a:schemeClr val="accent2">
              <a:lumMod val="40000"/>
              <a:lumOff val="60000"/>
            </a:schemeClr>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tx1"/>
                </a:solidFill>
              </a:rPr>
              <a:t>Vendég OS</a:t>
            </a:r>
          </a:p>
        </p:txBody>
      </p:sp>
      <p:sp>
        <p:nvSpPr>
          <p:cNvPr id="24" name="Téglalap 23"/>
          <p:cNvSpPr/>
          <p:nvPr/>
        </p:nvSpPr>
        <p:spPr>
          <a:xfrm>
            <a:off x="4000496" y="1785926"/>
            <a:ext cx="1857388" cy="1285884"/>
          </a:xfrm>
          <a:prstGeom prst="rect">
            <a:avLst/>
          </a:prstGeom>
          <a:solidFill>
            <a:schemeClr val="accent1">
              <a:lumMod val="40000"/>
              <a:lumOff val="60000"/>
            </a:schemeClr>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tx1"/>
                </a:solidFill>
              </a:rPr>
              <a:t>Vendég alkalmazások</a:t>
            </a:r>
          </a:p>
        </p:txBody>
      </p:sp>
      <p:sp>
        <p:nvSpPr>
          <p:cNvPr id="25" name="Téglalap 24"/>
          <p:cNvSpPr/>
          <p:nvPr/>
        </p:nvSpPr>
        <p:spPr>
          <a:xfrm>
            <a:off x="6215074" y="1785926"/>
            <a:ext cx="1857388" cy="1285884"/>
          </a:xfrm>
          <a:prstGeom prst="rect">
            <a:avLst/>
          </a:prstGeom>
          <a:solidFill>
            <a:schemeClr val="accent1">
              <a:lumMod val="40000"/>
              <a:lumOff val="60000"/>
            </a:schemeClr>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tx1"/>
                </a:solidFill>
              </a:rPr>
              <a:t>Vendég alkalmazások</a:t>
            </a:r>
          </a:p>
        </p:txBody>
      </p:sp>
      <p:sp>
        <p:nvSpPr>
          <p:cNvPr id="26" name="Dia számának helye 25"/>
          <p:cNvSpPr>
            <a:spLocks noGrp="1"/>
          </p:cNvSpPr>
          <p:nvPr>
            <p:ph type="sldNum" sz="quarter" idx="4294967295"/>
          </p:nvPr>
        </p:nvSpPr>
        <p:spPr>
          <a:xfrm>
            <a:off x="3214678" y="6500834"/>
            <a:ext cx="2971800" cy="357166"/>
          </a:xfrm>
          <a:prstGeom prst="rect">
            <a:avLst/>
          </a:prstGeom>
        </p:spPr>
        <p:txBody>
          <a:bodyPr/>
          <a:lstStyle/>
          <a:p>
            <a:fld id="{3D86C690-4F62-4AFC-8745-06DC9BF07935}" type="slidenum">
              <a:rPr lang="hu-HU" smtClean="0"/>
              <a:pPr/>
              <a:t>27</a:t>
            </a:fld>
            <a:endParaRPr lang="hu-HU"/>
          </a:p>
        </p:txBody>
      </p:sp>
    </p:spTree>
    <p:extLst>
      <p:ext uri="{BB962C8B-B14F-4D97-AF65-F5344CB8AC3E}">
        <p14:creationId xmlns:p14="http://schemas.microsoft.com/office/powerpoint/2010/main" val="648751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Hyper-V</a:t>
            </a:r>
            <a:r>
              <a:rPr lang="hu-HU" dirty="0" smtClean="0"/>
              <a:t> architektúra </a:t>
            </a:r>
            <a:r>
              <a:rPr lang="hu-HU" dirty="0" smtClean="0"/>
              <a:t>(2)</a:t>
            </a:r>
            <a:endParaRPr lang="hu-HU" dirty="0"/>
          </a:p>
        </p:txBody>
      </p:sp>
      <p:pic>
        <p:nvPicPr>
          <p:cNvPr id="1027" name="Picture 3"/>
          <p:cNvPicPr>
            <a:picLocks noChangeAspect="1" noChangeArrowheads="1"/>
          </p:cNvPicPr>
          <p:nvPr/>
        </p:nvPicPr>
        <p:blipFill>
          <a:blip r:embed="rId3" cstate="print"/>
          <a:srcRect/>
          <a:stretch>
            <a:fillRect/>
          </a:stretch>
        </p:blipFill>
        <p:spPr bwMode="auto">
          <a:xfrm>
            <a:off x="428596" y="5022751"/>
            <a:ext cx="7934325" cy="11620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04797" y="1412776"/>
            <a:ext cx="1952625" cy="3609975"/>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l="-1"/>
          <a:stretch>
            <a:fillRect/>
          </a:stretch>
        </p:blipFill>
        <p:spPr bwMode="auto">
          <a:xfrm>
            <a:off x="2357422" y="1412776"/>
            <a:ext cx="2000264" cy="3609975"/>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4314837" y="1412776"/>
            <a:ext cx="1971675" cy="3609975"/>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6357950" y="1412776"/>
            <a:ext cx="1971675" cy="3609975"/>
          </a:xfrm>
          <a:prstGeom prst="rect">
            <a:avLst/>
          </a:prstGeom>
          <a:noFill/>
          <a:ln w="9525">
            <a:noFill/>
            <a:miter lim="800000"/>
            <a:headEnd/>
            <a:tailEnd/>
          </a:ln>
        </p:spPr>
      </p:pic>
      <p:sp>
        <p:nvSpPr>
          <p:cNvPr id="9" name="Szövegdoboz 8"/>
          <p:cNvSpPr txBox="1"/>
          <p:nvPr/>
        </p:nvSpPr>
        <p:spPr>
          <a:xfrm>
            <a:off x="4464496" y="6165304"/>
            <a:ext cx="4716016" cy="307777"/>
          </a:xfrm>
          <a:prstGeom prst="rect">
            <a:avLst/>
          </a:prstGeom>
          <a:noFill/>
        </p:spPr>
        <p:txBody>
          <a:bodyPr wrap="square" rtlCol="0">
            <a:spAutoFit/>
          </a:bodyPr>
          <a:lstStyle/>
          <a:p>
            <a:r>
              <a:rPr lang="hu-HU" sz="1400" dirty="0" smtClean="0"/>
              <a:t>Forrás: Microsoft. </a:t>
            </a:r>
            <a:r>
              <a:rPr lang="en-US" sz="1400" dirty="0"/>
              <a:t>Hyper-V Architecture and Feature Overview</a:t>
            </a:r>
            <a:endParaRPr lang="hu-HU" sz="1400" dirty="0"/>
          </a:p>
        </p:txBody>
      </p:sp>
    </p:spTree>
    <p:extLst>
      <p:ext uri="{BB962C8B-B14F-4D97-AF65-F5344CB8AC3E}">
        <p14:creationId xmlns:p14="http://schemas.microsoft.com/office/powerpoint/2010/main" val="24102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Xen</a:t>
            </a:r>
            <a:endParaRPr lang="hu-HU" dirty="0"/>
          </a:p>
        </p:txBody>
      </p:sp>
      <p:sp>
        <p:nvSpPr>
          <p:cNvPr id="3" name="Tartalom helye 2"/>
          <p:cNvSpPr>
            <a:spLocks noGrp="1"/>
          </p:cNvSpPr>
          <p:nvPr>
            <p:ph idx="1"/>
          </p:nvPr>
        </p:nvSpPr>
        <p:spPr/>
        <p:txBody>
          <a:bodyPr>
            <a:normAutofit/>
          </a:bodyPr>
          <a:lstStyle/>
          <a:p>
            <a:r>
              <a:rPr lang="hu-HU" dirty="0" smtClean="0"/>
              <a:t>University of Cambridge kutatási projekt</a:t>
            </a:r>
          </a:p>
          <a:p>
            <a:r>
              <a:rPr lang="hu-HU" dirty="0" smtClean="0"/>
              <a:t>Jelenleg:</a:t>
            </a:r>
          </a:p>
          <a:p>
            <a:pPr lvl="1"/>
            <a:r>
              <a:rPr lang="hu-HU" dirty="0" err="1" smtClean="0"/>
              <a:t>Xen.org</a:t>
            </a:r>
            <a:r>
              <a:rPr lang="hu-HU" dirty="0"/>
              <a:t>:</a:t>
            </a:r>
            <a:r>
              <a:rPr lang="hu-HU" dirty="0" smtClean="0"/>
              <a:t> nyílt forráskód, sok disztribúcióban elérhető</a:t>
            </a:r>
          </a:p>
          <a:p>
            <a:pPr lvl="1"/>
            <a:r>
              <a:rPr lang="hu-HU" dirty="0" err="1" smtClean="0"/>
              <a:t>Citrix</a:t>
            </a:r>
            <a:r>
              <a:rPr lang="hu-HU" dirty="0" smtClean="0"/>
              <a:t> </a:t>
            </a:r>
            <a:r>
              <a:rPr lang="hu-HU" dirty="0" err="1" smtClean="0"/>
              <a:t>XenServer</a:t>
            </a:r>
            <a:r>
              <a:rPr lang="hu-HU" dirty="0" smtClean="0"/>
              <a:t>: plusz funkciók, fizetős (is)</a:t>
            </a:r>
          </a:p>
          <a:p>
            <a:pPr lvl="1"/>
            <a:r>
              <a:rPr lang="hu-HU" dirty="0" err="1" smtClean="0"/>
              <a:t>Xen</a:t>
            </a:r>
            <a:r>
              <a:rPr lang="hu-HU" dirty="0" smtClean="0"/>
              <a:t> </a:t>
            </a:r>
            <a:r>
              <a:rPr lang="hu-HU" dirty="0" err="1" smtClean="0"/>
              <a:t>Cloud</a:t>
            </a:r>
            <a:r>
              <a:rPr lang="hu-HU" dirty="0" smtClean="0"/>
              <a:t> Platform (XCP): </a:t>
            </a:r>
            <a:r>
              <a:rPr lang="hu-HU" dirty="0" err="1" smtClean="0"/>
              <a:t>XenServer</a:t>
            </a:r>
            <a:r>
              <a:rPr lang="hu-HU" dirty="0" smtClean="0"/>
              <a:t> nyílt változata</a:t>
            </a:r>
          </a:p>
          <a:p>
            <a:pPr lvl="1"/>
            <a:r>
              <a:rPr lang="hu-HU" dirty="0" smtClean="0"/>
              <a:t>Oracle VM</a:t>
            </a:r>
            <a:r>
              <a:rPr lang="hu-HU" dirty="0"/>
              <a:t>, HUAWEI </a:t>
            </a:r>
            <a:r>
              <a:rPr lang="hu-HU" dirty="0" smtClean="0"/>
              <a:t>UV…</a:t>
            </a:r>
            <a:endParaRPr lang="hu-HU" dirty="0"/>
          </a:p>
          <a:p>
            <a:r>
              <a:rPr lang="hu-HU" dirty="0" smtClean="0"/>
              <a:t>Követelmény:</a:t>
            </a:r>
          </a:p>
          <a:p>
            <a:pPr lvl="1"/>
            <a:r>
              <a:rPr lang="hu-HU" dirty="0" err="1" smtClean="0"/>
              <a:t>Paravirtualizációs</a:t>
            </a:r>
            <a:r>
              <a:rPr lang="hu-HU" dirty="0" smtClean="0"/>
              <a:t> kiegészítés része a Linux kernelnek</a:t>
            </a:r>
          </a:p>
          <a:p>
            <a:pPr lvl="1"/>
            <a:r>
              <a:rPr lang="hu-HU" dirty="0" smtClean="0"/>
              <a:t>Windows vendéghez </a:t>
            </a:r>
            <a:r>
              <a:rPr lang="hu-HU" dirty="0" err="1" smtClean="0"/>
              <a:t>HW-es</a:t>
            </a:r>
            <a:r>
              <a:rPr lang="hu-HU" dirty="0" smtClean="0"/>
              <a:t> virtualizáció kell</a:t>
            </a:r>
            <a:endParaRPr lang="hu-H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836712"/>
            <a:ext cx="13906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063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Motivációs példa</a:t>
            </a:r>
            <a:endParaRPr lang="hu-HU" dirty="0"/>
          </a:p>
        </p:txBody>
      </p:sp>
      <p:pic>
        <p:nvPicPr>
          <p:cNvPr id="6" name="Picture 3" descr="C:\Documents and Settings\xmi\Local Settings\Temporary Internet Files\Content.IE5\I92N4HEF\MCj04339410000[1].png"/>
          <p:cNvPicPr>
            <a:picLocks noChangeAspect="1" noChangeArrowheads="1"/>
          </p:cNvPicPr>
          <p:nvPr/>
        </p:nvPicPr>
        <p:blipFill>
          <a:blip r:embed="rId2" cstate="print"/>
          <a:srcRect/>
          <a:stretch>
            <a:fillRect/>
          </a:stretch>
        </p:blipFill>
        <p:spPr bwMode="auto">
          <a:xfrm>
            <a:off x="5715008" y="4071942"/>
            <a:ext cx="1714500" cy="1714500"/>
          </a:xfrm>
          <a:prstGeom prst="rect">
            <a:avLst/>
          </a:prstGeom>
          <a:noFill/>
        </p:spPr>
      </p:pic>
      <p:pic>
        <p:nvPicPr>
          <p:cNvPr id="7" name="Picture 2" descr="C:\Documents and Settings\xmi\Local Settings\Temporary Internet Files\Content.IE5\WD6BG5EB\MCj04348940000[1].png"/>
          <p:cNvPicPr>
            <a:picLocks noChangeAspect="1" noChangeArrowheads="1"/>
          </p:cNvPicPr>
          <p:nvPr/>
        </p:nvPicPr>
        <p:blipFill>
          <a:blip r:embed="rId3" cstate="print"/>
          <a:srcRect/>
          <a:stretch>
            <a:fillRect/>
          </a:stretch>
        </p:blipFill>
        <p:spPr bwMode="auto">
          <a:xfrm flipH="1">
            <a:off x="1214414" y="4214818"/>
            <a:ext cx="1393194" cy="1558636"/>
          </a:xfrm>
          <a:prstGeom prst="rect">
            <a:avLst/>
          </a:prstGeom>
          <a:noFill/>
        </p:spPr>
      </p:pic>
      <p:sp>
        <p:nvSpPr>
          <p:cNvPr id="11" name="Lekerekített téglalap feliratnak 10"/>
          <p:cNvSpPr/>
          <p:nvPr/>
        </p:nvSpPr>
        <p:spPr>
          <a:xfrm>
            <a:off x="357158" y="1500174"/>
            <a:ext cx="2928958" cy="1785950"/>
          </a:xfrm>
          <a:prstGeom prst="wedgeRoundRectCallout">
            <a:avLst>
              <a:gd name="adj1" fmla="val -11290"/>
              <a:gd name="adj2" fmla="val 11315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Hát… Idáig a monitorozással foglalkoztunk és feltűnt valami…</a:t>
            </a:r>
          </a:p>
        </p:txBody>
      </p:sp>
      <p:sp>
        <p:nvSpPr>
          <p:cNvPr id="10" name="Lekerekített téglalap feliratnak 9"/>
          <p:cNvSpPr/>
          <p:nvPr/>
        </p:nvSpPr>
        <p:spPr>
          <a:xfrm>
            <a:off x="3357554" y="1500174"/>
            <a:ext cx="2928958" cy="1785950"/>
          </a:xfrm>
          <a:prstGeom prst="wedgeRoundRectCallout">
            <a:avLst>
              <a:gd name="adj1" fmla="val -87324"/>
              <a:gd name="adj2" fmla="val 11646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Sok gépen nagyon kicsi a CPU kihasználtság</a:t>
            </a:r>
          </a:p>
        </p:txBody>
      </p:sp>
      <p:sp>
        <p:nvSpPr>
          <p:cNvPr id="12" name="Lekerekített téglalap feliratnak 11"/>
          <p:cNvSpPr/>
          <p:nvPr/>
        </p:nvSpPr>
        <p:spPr>
          <a:xfrm>
            <a:off x="6357950" y="1428736"/>
            <a:ext cx="2571768" cy="2357454"/>
          </a:xfrm>
          <a:prstGeom prst="wedgeRoundRectCallout">
            <a:avLst>
              <a:gd name="adj1" fmla="val -34835"/>
              <a:gd name="adj2" fmla="val 82144"/>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Nem lehetne akkor valahogy egy gépre felrakni több szolgáltatást?</a:t>
            </a:r>
          </a:p>
        </p:txBody>
      </p:sp>
      <p:sp>
        <p:nvSpPr>
          <p:cNvPr id="14" name="Lekerekített téglalap feliratnak 13"/>
          <p:cNvSpPr/>
          <p:nvPr/>
        </p:nvSpPr>
        <p:spPr>
          <a:xfrm>
            <a:off x="3143240" y="3571876"/>
            <a:ext cx="2571768" cy="2357454"/>
          </a:xfrm>
          <a:prstGeom prst="wedgeRoundRectCallout">
            <a:avLst>
              <a:gd name="adj1" fmla="val -87595"/>
              <a:gd name="adj2" fmla="val 394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Egyiknek Linux kell a másiknak Windows… ráadásul különböző verziók…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XCP architektúra</a:t>
            </a:r>
            <a:endParaRPr lang="hu-HU" dirty="0"/>
          </a:p>
        </p:txBody>
      </p:sp>
      <p:sp>
        <p:nvSpPr>
          <p:cNvPr id="3" name="Tartalom helye 2"/>
          <p:cNvSpPr>
            <a:spLocks noGrp="1"/>
          </p:cNvSpPr>
          <p:nvPr>
            <p:ph idx="1"/>
          </p:nvPr>
        </p:nvSpPr>
        <p:spPr>
          <a:xfrm>
            <a:off x="142844" y="857232"/>
            <a:ext cx="8858312" cy="1136369"/>
          </a:xfrm>
        </p:spPr>
        <p:txBody>
          <a:bodyPr>
            <a:normAutofit lnSpcReduction="10000"/>
          </a:bodyPr>
          <a:lstStyle/>
          <a:p>
            <a:r>
              <a:rPr lang="hu-HU" dirty="0" smtClean="0"/>
              <a:t>Dom0: menedzsment OS</a:t>
            </a:r>
          </a:p>
          <a:p>
            <a:r>
              <a:rPr lang="hu-HU" dirty="0" err="1" smtClean="0"/>
              <a:t>DomU</a:t>
            </a:r>
            <a:r>
              <a:rPr lang="hu-HU" dirty="0" smtClean="0"/>
              <a:t>: virtuális gépek</a:t>
            </a:r>
            <a:endParaRPr lang="hu-H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60" y="1993602"/>
            <a:ext cx="8784976" cy="417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zövegdoboz 3"/>
          <p:cNvSpPr txBox="1"/>
          <p:nvPr/>
        </p:nvSpPr>
        <p:spPr>
          <a:xfrm>
            <a:off x="5436096" y="6165304"/>
            <a:ext cx="3672408" cy="307777"/>
          </a:xfrm>
          <a:prstGeom prst="rect">
            <a:avLst/>
          </a:prstGeom>
          <a:noFill/>
        </p:spPr>
        <p:txBody>
          <a:bodyPr wrap="square" rtlCol="0">
            <a:spAutoFit/>
          </a:bodyPr>
          <a:lstStyle/>
          <a:p>
            <a:r>
              <a:rPr lang="hu-HU" sz="1400" dirty="0"/>
              <a:t>Forrás: http://xen.org/products/cloudxen.html</a:t>
            </a:r>
          </a:p>
        </p:txBody>
      </p:sp>
    </p:spTree>
    <p:extLst>
      <p:ext uri="{BB962C8B-B14F-4D97-AF65-F5344CB8AC3E}">
        <p14:creationId xmlns:p14="http://schemas.microsoft.com/office/powerpoint/2010/main" val="455122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Bare</a:t>
            </a:r>
            <a:r>
              <a:rPr lang="hu-HU" dirty="0" smtClean="0"/>
              <a:t> metal megoldások architektúrái</a:t>
            </a:r>
            <a:endParaRPr lang="hu-HU" dirty="0"/>
          </a:p>
        </p:txBody>
      </p:sp>
      <p:cxnSp>
        <p:nvCxnSpPr>
          <p:cNvPr id="6" name="Egyenes összekötő 5"/>
          <p:cNvCxnSpPr/>
          <p:nvPr/>
        </p:nvCxnSpPr>
        <p:spPr>
          <a:xfrm rot="5400000">
            <a:off x="1964512" y="3607596"/>
            <a:ext cx="5357851" cy="0"/>
          </a:xfrm>
          <a:prstGeom prst="line">
            <a:avLst/>
          </a:prstGeom>
          <a:ln>
            <a:prstDash val="lgDash"/>
          </a:ln>
        </p:spPr>
        <p:style>
          <a:lnRef idx="3">
            <a:schemeClr val="dk1"/>
          </a:lnRef>
          <a:fillRef idx="0">
            <a:schemeClr val="dk1"/>
          </a:fillRef>
          <a:effectRef idx="2">
            <a:schemeClr val="dk1"/>
          </a:effectRef>
          <a:fontRef idx="minor">
            <a:schemeClr val="tx1"/>
          </a:fontRef>
        </p:style>
      </p:cxnSp>
      <p:sp>
        <p:nvSpPr>
          <p:cNvPr id="10" name="Szövegdoboz 9"/>
          <p:cNvSpPr txBox="1"/>
          <p:nvPr/>
        </p:nvSpPr>
        <p:spPr>
          <a:xfrm>
            <a:off x="1214414" y="785794"/>
            <a:ext cx="2428892" cy="369332"/>
          </a:xfrm>
          <a:prstGeom prst="rect">
            <a:avLst/>
          </a:prstGeom>
          <a:noFill/>
        </p:spPr>
        <p:txBody>
          <a:bodyPr wrap="square" rtlCol="0">
            <a:spAutoFit/>
          </a:bodyPr>
          <a:lstStyle/>
          <a:p>
            <a:pPr algn="ctr"/>
            <a:r>
              <a:rPr lang="hu-HU" dirty="0" err="1" smtClean="0"/>
              <a:t>ESXi</a:t>
            </a:r>
            <a:endParaRPr lang="hu-HU" dirty="0"/>
          </a:p>
        </p:txBody>
      </p:sp>
      <p:sp>
        <p:nvSpPr>
          <p:cNvPr id="11" name="Szövegdoboz 10"/>
          <p:cNvSpPr txBox="1"/>
          <p:nvPr/>
        </p:nvSpPr>
        <p:spPr>
          <a:xfrm>
            <a:off x="5643570" y="857232"/>
            <a:ext cx="2428892" cy="369332"/>
          </a:xfrm>
          <a:prstGeom prst="rect">
            <a:avLst/>
          </a:prstGeom>
          <a:noFill/>
        </p:spPr>
        <p:txBody>
          <a:bodyPr wrap="square" rtlCol="0">
            <a:spAutoFit/>
          </a:bodyPr>
          <a:lstStyle/>
          <a:p>
            <a:pPr algn="ctr"/>
            <a:r>
              <a:rPr lang="hu-HU" dirty="0" err="1" smtClean="0"/>
              <a:t>Xen</a:t>
            </a:r>
            <a:r>
              <a:rPr lang="hu-HU" dirty="0" smtClean="0"/>
              <a:t> / </a:t>
            </a:r>
            <a:r>
              <a:rPr lang="hu-HU" dirty="0" err="1" smtClean="0"/>
              <a:t>Hyper-V</a:t>
            </a:r>
            <a:endParaRPr lang="hu-HU" dirty="0"/>
          </a:p>
        </p:txBody>
      </p:sp>
      <p:pic>
        <p:nvPicPr>
          <p:cNvPr id="4102" name="Picture 6" descr="http://www.techwesthosting.com/images/xen.jpg"/>
          <p:cNvPicPr>
            <a:picLocks noChangeAspect="1" noChangeArrowheads="1"/>
          </p:cNvPicPr>
          <p:nvPr/>
        </p:nvPicPr>
        <p:blipFill>
          <a:blip r:embed="rId3" cstate="print"/>
          <a:srcRect/>
          <a:stretch>
            <a:fillRect/>
          </a:stretch>
        </p:blipFill>
        <p:spPr bwMode="auto">
          <a:xfrm>
            <a:off x="5357818" y="1142984"/>
            <a:ext cx="3143272" cy="2357454"/>
          </a:xfrm>
          <a:prstGeom prst="rect">
            <a:avLst/>
          </a:prstGeom>
          <a:noFill/>
        </p:spPr>
      </p:pic>
      <p:sp>
        <p:nvSpPr>
          <p:cNvPr id="14" name="Tartalom helye 2"/>
          <p:cNvSpPr>
            <a:spLocks noGrp="1"/>
          </p:cNvSpPr>
          <p:nvPr>
            <p:ph idx="1"/>
          </p:nvPr>
        </p:nvSpPr>
        <p:spPr>
          <a:xfrm>
            <a:off x="4714876" y="3786190"/>
            <a:ext cx="4357718" cy="2428892"/>
          </a:xfrm>
        </p:spPr>
        <p:txBody>
          <a:bodyPr>
            <a:normAutofit/>
          </a:bodyPr>
          <a:lstStyle/>
          <a:p>
            <a:r>
              <a:rPr lang="hu-HU" sz="2400" dirty="0" smtClean="0"/>
              <a:t>I/O eszközök kezelése a </a:t>
            </a:r>
            <a:r>
              <a:rPr lang="hu-HU" sz="2400" dirty="0" smtClean="0"/>
              <a:t/>
            </a:r>
            <a:br>
              <a:rPr lang="hu-HU" sz="2400" dirty="0" smtClean="0"/>
            </a:br>
            <a:r>
              <a:rPr lang="hu-HU" sz="2400" dirty="0" smtClean="0"/>
              <a:t>Dom0 / szülő </a:t>
            </a:r>
            <a:r>
              <a:rPr lang="hu-HU" sz="2400" dirty="0" smtClean="0"/>
              <a:t>partícióban</a:t>
            </a:r>
          </a:p>
          <a:p>
            <a:r>
              <a:rPr lang="hu-HU" sz="2400" dirty="0" smtClean="0"/>
              <a:t>Meghajtókat a HW gyártók szállítják</a:t>
            </a:r>
            <a:endParaRPr lang="hu-HU" sz="2400" dirty="0"/>
          </a:p>
        </p:txBody>
      </p:sp>
      <p:sp>
        <p:nvSpPr>
          <p:cNvPr id="15" name="Szövegdoboz 14"/>
          <p:cNvSpPr txBox="1"/>
          <p:nvPr/>
        </p:nvSpPr>
        <p:spPr>
          <a:xfrm>
            <a:off x="142844" y="3786190"/>
            <a:ext cx="4357718" cy="2357454"/>
          </a:xfrm>
          <a:prstGeom prst="rect">
            <a:avLst/>
          </a:prstGeom>
        </p:spPr>
        <p:txBody>
          <a:bodyPr vert="horz" lIns="91440" tIns="45720" rIns="91440" bIns="45720" rtlCol="0">
            <a:normAutofit/>
          </a:bodyPr>
          <a:lstStyle/>
          <a:p>
            <a:pPr marL="342900" indent="-342900">
              <a:spcBef>
                <a:spcPct val="20000"/>
              </a:spcBef>
              <a:buClr>
                <a:srgbClr val="762536"/>
              </a:buClr>
              <a:buFont typeface="Wingdings" pitchFamily="2" charset="2"/>
              <a:buChar char="§"/>
            </a:pPr>
            <a:r>
              <a:rPr lang="hu-HU" sz="2400" dirty="0" smtClean="0"/>
              <a:t>I/O eszközöket is a </a:t>
            </a:r>
            <a:r>
              <a:rPr lang="hu-HU" sz="2400" dirty="0" err="1" smtClean="0"/>
              <a:t>hypervisor</a:t>
            </a:r>
            <a:r>
              <a:rPr lang="hu-HU" sz="2400" dirty="0" smtClean="0"/>
              <a:t> kezeli</a:t>
            </a:r>
          </a:p>
          <a:p>
            <a:pPr marL="342900" indent="-342900">
              <a:spcBef>
                <a:spcPct val="20000"/>
              </a:spcBef>
              <a:buClr>
                <a:srgbClr val="762536"/>
              </a:buClr>
              <a:buFont typeface="Wingdings" pitchFamily="2" charset="2"/>
              <a:buChar char="§"/>
            </a:pPr>
            <a:r>
              <a:rPr lang="hu-HU" sz="2400" dirty="0" smtClean="0"/>
              <a:t>Meghajtókat a </a:t>
            </a:r>
            <a:r>
              <a:rPr lang="hu-HU" sz="2400" dirty="0" err="1" smtClean="0"/>
              <a:t>VMware</a:t>
            </a:r>
            <a:r>
              <a:rPr lang="hu-HU" sz="2400" dirty="0" smtClean="0"/>
              <a:t> szállítja</a:t>
            </a:r>
          </a:p>
          <a:p>
            <a:pPr marL="342900" indent="-342900">
              <a:spcBef>
                <a:spcPct val="20000"/>
              </a:spcBef>
              <a:buClr>
                <a:srgbClr val="762536"/>
              </a:buClr>
              <a:buFont typeface="Wingdings" pitchFamily="2" charset="2"/>
              <a:buChar char="§"/>
            </a:pPr>
            <a:r>
              <a:rPr lang="hu-HU" sz="2400" dirty="0" smtClean="0"/>
              <a:t>Extra kis méret: </a:t>
            </a:r>
            <a:r>
              <a:rPr lang="hu-HU" sz="2400" dirty="0" err="1" smtClean="0"/>
              <a:t>ESXi</a:t>
            </a:r>
            <a:r>
              <a:rPr lang="hu-HU" sz="2400" dirty="0" smtClean="0"/>
              <a:t> (32 MB)</a:t>
            </a:r>
            <a:endParaRPr lang="hu-HU" sz="2400" dirty="0"/>
          </a:p>
        </p:txBody>
      </p:sp>
      <p:pic>
        <p:nvPicPr>
          <p:cNvPr id="1026" name="Picture 2"/>
          <p:cNvPicPr>
            <a:picLocks noChangeAspect="1" noChangeArrowheads="1"/>
          </p:cNvPicPr>
          <p:nvPr/>
        </p:nvPicPr>
        <p:blipFill>
          <a:blip r:embed="rId4" cstate="print"/>
          <a:srcRect/>
          <a:stretch>
            <a:fillRect/>
          </a:stretch>
        </p:blipFill>
        <p:spPr bwMode="auto">
          <a:xfrm>
            <a:off x="93661" y="1634108"/>
            <a:ext cx="4406331" cy="1578868"/>
          </a:xfrm>
          <a:prstGeom prst="rect">
            <a:avLst/>
          </a:prstGeom>
          <a:noFill/>
          <a:ln w="9525">
            <a:noFill/>
            <a:miter lim="800000"/>
            <a:headEnd/>
            <a:tailEnd/>
          </a:ln>
        </p:spPr>
      </p:pic>
    </p:spTree>
    <p:extLst>
      <p:ext uri="{BB962C8B-B14F-4D97-AF65-F5344CB8AC3E}">
        <p14:creationId xmlns:p14="http://schemas.microsoft.com/office/powerpoint/2010/main" val="3604213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Tartalom</a:t>
            </a:r>
            <a:endParaRPr lang="hu-HU" dirty="0"/>
          </a:p>
        </p:txBody>
      </p:sp>
      <p:sp>
        <p:nvSpPr>
          <p:cNvPr id="3" name="Tartalom helye 2"/>
          <p:cNvSpPr>
            <a:spLocks noGrp="1"/>
          </p:cNvSpPr>
          <p:nvPr>
            <p:ph idx="1"/>
          </p:nvPr>
        </p:nvSpPr>
        <p:spPr/>
        <p:txBody>
          <a:bodyPr/>
          <a:lstStyle/>
          <a:p>
            <a:endParaRPr lang="hu-HU" dirty="0" smtClean="0"/>
          </a:p>
          <a:p>
            <a:r>
              <a:rPr lang="hu-HU" dirty="0" smtClean="0"/>
              <a:t>Ismétlés (lásd Operációs rendszerek)</a:t>
            </a:r>
          </a:p>
          <a:p>
            <a:pPr lvl="1"/>
            <a:r>
              <a:rPr lang="hu-HU" dirty="0" smtClean="0"/>
              <a:t>Virtualizáció fajtái</a:t>
            </a:r>
          </a:p>
          <a:p>
            <a:pPr lvl="1"/>
            <a:r>
              <a:rPr lang="hu-HU" dirty="0" smtClean="0"/>
              <a:t>Platform </a:t>
            </a:r>
            <a:r>
              <a:rPr lang="hu-HU" dirty="0" err="1" smtClean="0"/>
              <a:t>virtualizációs</a:t>
            </a:r>
            <a:r>
              <a:rPr lang="hu-HU" dirty="0" smtClean="0"/>
              <a:t> megoldások</a:t>
            </a:r>
          </a:p>
          <a:p>
            <a:pPr lvl="1"/>
            <a:r>
              <a:rPr lang="hu-HU" dirty="0" smtClean="0"/>
              <a:t>Kliens oldali </a:t>
            </a:r>
            <a:r>
              <a:rPr lang="hu-HU" dirty="0" err="1" smtClean="0"/>
              <a:t>virtualizációs</a:t>
            </a:r>
            <a:r>
              <a:rPr lang="hu-HU" dirty="0" smtClean="0"/>
              <a:t> igények</a:t>
            </a:r>
          </a:p>
          <a:p>
            <a:pPr lvl="1"/>
            <a:endParaRPr lang="hu-HU" dirty="0"/>
          </a:p>
          <a:p>
            <a:r>
              <a:rPr lang="hu-HU" b="1" dirty="0" smtClean="0"/>
              <a:t>Szerveroldali </a:t>
            </a:r>
            <a:r>
              <a:rPr lang="hu-HU" b="1" dirty="0" smtClean="0"/>
              <a:t>virtualizáció</a:t>
            </a:r>
          </a:p>
          <a:p>
            <a:pPr lvl="1"/>
            <a:r>
              <a:rPr lang="hu-HU" dirty="0" smtClean="0"/>
              <a:t>Platform </a:t>
            </a:r>
            <a:r>
              <a:rPr lang="hu-HU" dirty="0" err="1" smtClean="0"/>
              <a:t>virtualizációs</a:t>
            </a:r>
            <a:r>
              <a:rPr lang="hu-HU" dirty="0" smtClean="0"/>
              <a:t> megoldások</a:t>
            </a:r>
          </a:p>
          <a:p>
            <a:pPr lvl="1"/>
            <a:r>
              <a:rPr lang="hu-HU" b="1" dirty="0" smtClean="0"/>
              <a:t>Erőforrás-gazdálkodás</a:t>
            </a:r>
          </a:p>
          <a:p>
            <a:pPr lvl="1"/>
            <a:r>
              <a:rPr lang="hu-HU" dirty="0" smtClean="0"/>
              <a:t>Operációs rendszer szintű virtualizáció</a:t>
            </a:r>
            <a:endParaRPr lang="hu-HU" dirty="0"/>
          </a:p>
        </p:txBody>
      </p:sp>
    </p:spTree>
    <p:extLst>
      <p:ext uri="{BB962C8B-B14F-4D97-AF65-F5344CB8AC3E}">
        <p14:creationId xmlns:p14="http://schemas.microsoft.com/office/powerpoint/2010/main" val="2774678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Erőforrás gazdálkodás</a:t>
            </a:r>
            <a:endParaRPr lang="hu-HU" dirty="0"/>
          </a:p>
        </p:txBody>
      </p:sp>
      <p:sp>
        <p:nvSpPr>
          <p:cNvPr id="3" name="Tartalom helye 2"/>
          <p:cNvSpPr>
            <a:spLocks noGrp="1"/>
          </p:cNvSpPr>
          <p:nvPr>
            <p:ph idx="1"/>
          </p:nvPr>
        </p:nvSpPr>
        <p:spPr/>
        <p:txBody>
          <a:bodyPr/>
          <a:lstStyle/>
          <a:p>
            <a:endParaRPr lang="hu-HU" dirty="0" smtClean="0"/>
          </a:p>
          <a:p>
            <a:r>
              <a:rPr lang="hu-HU" dirty="0" smtClean="0"/>
              <a:t>A virtuális gépek közös erőforráson osztoznak</a:t>
            </a:r>
          </a:p>
          <a:p>
            <a:endParaRPr lang="hu-HU" dirty="0" smtClean="0"/>
          </a:p>
          <a:p>
            <a:r>
              <a:rPr lang="hu-HU" dirty="0" smtClean="0"/>
              <a:t>Jellemző példák: </a:t>
            </a:r>
          </a:p>
          <a:p>
            <a:pPr lvl="1"/>
            <a:r>
              <a:rPr lang="hu-HU" dirty="0" smtClean="0"/>
              <a:t>CPU: gyakran (összesen több </a:t>
            </a:r>
            <a:r>
              <a:rPr lang="hu-HU" dirty="0" err="1" smtClean="0"/>
              <a:t>vCPU</a:t>
            </a:r>
            <a:r>
              <a:rPr lang="hu-HU" dirty="0" smtClean="0"/>
              <a:t>, mint fizikai)</a:t>
            </a:r>
          </a:p>
          <a:p>
            <a:pPr lvl="1"/>
            <a:r>
              <a:rPr lang="hu-HU" dirty="0" smtClean="0"/>
              <a:t>Memória: ritkábban (</a:t>
            </a:r>
            <a:r>
              <a:rPr lang="hu-HU" dirty="0" err="1" smtClean="0"/>
              <a:t>memory</a:t>
            </a:r>
            <a:r>
              <a:rPr lang="hu-HU" dirty="0" smtClean="0"/>
              <a:t> </a:t>
            </a:r>
            <a:r>
              <a:rPr lang="hu-HU" dirty="0" err="1" smtClean="0"/>
              <a:t>overcommit</a:t>
            </a:r>
            <a:r>
              <a:rPr lang="hu-HU" dirty="0" smtClean="0"/>
              <a:t>)</a:t>
            </a:r>
          </a:p>
          <a:p>
            <a:pPr lvl="1"/>
            <a:r>
              <a:rPr lang="hu-HU" dirty="0" smtClean="0"/>
              <a:t>Háttértár I/O műveletek: itt jellegzetesen osztozás van!</a:t>
            </a:r>
          </a:p>
          <a:p>
            <a:pPr lvl="1"/>
            <a:r>
              <a:rPr lang="hu-HU" dirty="0" smtClean="0"/>
              <a:t>Hálózati áteresztőképesség: itt is osztozás van</a:t>
            </a:r>
            <a:endParaRPr lang="hu-HU" dirty="0"/>
          </a:p>
        </p:txBody>
      </p:sp>
    </p:spTree>
    <p:extLst>
      <p:ext uri="{BB962C8B-B14F-4D97-AF65-F5344CB8AC3E}">
        <p14:creationId xmlns:p14="http://schemas.microsoft.com/office/powerpoint/2010/main" val="325241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Versengés az erőforrásokért</a:t>
            </a:r>
            <a:endParaRPr lang="hu-HU" dirty="0"/>
          </a:p>
        </p:txBody>
      </p:sp>
      <p:sp>
        <p:nvSpPr>
          <p:cNvPr id="3" name="Tartalom helye 2"/>
          <p:cNvSpPr>
            <a:spLocks noGrp="1"/>
          </p:cNvSpPr>
          <p:nvPr>
            <p:ph idx="1"/>
          </p:nvPr>
        </p:nvSpPr>
        <p:spPr/>
        <p:txBody>
          <a:bodyPr>
            <a:normAutofit/>
          </a:bodyPr>
          <a:lstStyle/>
          <a:p>
            <a:endParaRPr lang="hu-HU" dirty="0" smtClean="0"/>
          </a:p>
          <a:p>
            <a:r>
              <a:rPr lang="hu-HU" dirty="0" smtClean="0"/>
              <a:t>Erőforrás </a:t>
            </a:r>
            <a:r>
              <a:rPr lang="hu-HU" dirty="0"/>
              <a:t>szűk </a:t>
            </a:r>
            <a:r>
              <a:rPr lang="hu-HU" dirty="0" smtClean="0"/>
              <a:t>keresztmetszet lesz</a:t>
            </a:r>
            <a:endParaRPr lang="hu-HU" dirty="0"/>
          </a:p>
          <a:p>
            <a:pPr lvl="1"/>
            <a:r>
              <a:rPr lang="hu-HU" dirty="0" smtClean="0"/>
              <a:t>Kis </a:t>
            </a:r>
            <a:r>
              <a:rPr lang="hu-HU" dirty="0" smtClean="0"/>
              <a:t>terheléseknél </a:t>
            </a:r>
            <a:r>
              <a:rPr lang="hu-HU" dirty="0" smtClean="0"/>
              <a:t>ritka</a:t>
            </a:r>
          </a:p>
          <a:p>
            <a:pPr lvl="1"/>
            <a:r>
              <a:rPr lang="hu-HU" dirty="0" smtClean="0"/>
              <a:t>De </a:t>
            </a:r>
            <a:r>
              <a:rPr lang="hu-HU" dirty="0" smtClean="0"/>
              <a:t>szerverkörnyezetben gyakran </a:t>
            </a:r>
            <a:r>
              <a:rPr lang="hu-HU" dirty="0" smtClean="0"/>
              <a:t>előfordul</a:t>
            </a:r>
          </a:p>
          <a:p>
            <a:endParaRPr lang="hu-HU" dirty="0" smtClean="0"/>
          </a:p>
          <a:p>
            <a:r>
              <a:rPr lang="hu-HU" dirty="0" smtClean="0"/>
              <a:t>Hogyan osszuk el ilyenkor az erőforrásokat?</a:t>
            </a:r>
            <a:endParaRPr lang="hu-HU" dirty="0" smtClean="0"/>
          </a:p>
        </p:txBody>
      </p:sp>
    </p:spTree>
    <p:extLst>
      <p:ext uri="{BB962C8B-B14F-4D97-AF65-F5344CB8AC3E}">
        <p14:creationId xmlns:p14="http://schemas.microsoft.com/office/powerpoint/2010/main" val="873986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Feladatok erőforrások kezelésénél</a:t>
            </a:r>
            <a:endParaRPr lang="hu-HU" dirty="0"/>
          </a:p>
        </p:txBody>
      </p:sp>
      <p:sp>
        <p:nvSpPr>
          <p:cNvPr id="3" name="Tartalom helye 2"/>
          <p:cNvSpPr>
            <a:spLocks noGrp="1"/>
          </p:cNvSpPr>
          <p:nvPr>
            <p:ph idx="1"/>
          </p:nvPr>
        </p:nvSpPr>
        <p:spPr/>
        <p:txBody>
          <a:bodyPr/>
          <a:lstStyle/>
          <a:p>
            <a:r>
              <a:rPr lang="hu-HU" dirty="0"/>
              <a:t>Tipikus </a:t>
            </a:r>
            <a:r>
              <a:rPr lang="hu-HU" dirty="0" smtClean="0"/>
              <a:t>igények:</a:t>
            </a:r>
          </a:p>
          <a:p>
            <a:pPr lvl="1"/>
            <a:r>
              <a:rPr lang="hu-HU" dirty="0" smtClean="0"/>
              <a:t>Korlátozni valakinek a felhasználást</a:t>
            </a:r>
          </a:p>
          <a:p>
            <a:pPr lvl="1"/>
            <a:r>
              <a:rPr lang="hu-HU" dirty="0" smtClean="0"/>
              <a:t>Garantálni valakinek a minimumot</a:t>
            </a:r>
          </a:p>
          <a:p>
            <a:pPr lvl="1"/>
            <a:r>
              <a:rPr lang="hu-HU" dirty="0" smtClean="0"/>
              <a:t>Prioritás versenyhelyzet esetén</a:t>
            </a:r>
            <a:endParaRPr lang="hu-HU" dirty="0"/>
          </a:p>
          <a:p>
            <a:pPr lvl="1"/>
            <a:endParaRPr lang="hu-HU" dirty="0" smtClean="0"/>
          </a:p>
          <a:p>
            <a:r>
              <a:rPr lang="hu-HU" dirty="0" smtClean="0"/>
              <a:t>Megoldások:</a:t>
            </a:r>
            <a:endParaRPr lang="hu-HU" dirty="0"/>
          </a:p>
          <a:p>
            <a:pPr lvl="1"/>
            <a:r>
              <a:rPr lang="hu-HU" dirty="0"/>
              <a:t>Kemény korlátozások, „lágy” korlátok, </a:t>
            </a:r>
            <a:r>
              <a:rPr lang="hu-HU" dirty="0" smtClean="0"/>
              <a:t>részesedés</a:t>
            </a:r>
            <a:endParaRPr lang="hu-HU" dirty="0"/>
          </a:p>
          <a:p>
            <a:pPr lvl="1"/>
            <a:r>
              <a:rPr lang="hu-HU" dirty="0"/>
              <a:t>„</a:t>
            </a:r>
            <a:r>
              <a:rPr lang="hu-HU" dirty="0" err="1"/>
              <a:t>Proportional-Share</a:t>
            </a:r>
            <a:r>
              <a:rPr lang="hu-HU" dirty="0"/>
              <a:t> </a:t>
            </a:r>
            <a:r>
              <a:rPr lang="hu-HU" dirty="0" err="1"/>
              <a:t>Based</a:t>
            </a:r>
            <a:r>
              <a:rPr lang="hu-HU" dirty="0"/>
              <a:t> </a:t>
            </a:r>
            <a:r>
              <a:rPr lang="hu-HU" dirty="0" err="1"/>
              <a:t>Scheduler</a:t>
            </a:r>
            <a:r>
              <a:rPr lang="hu-HU" dirty="0" smtClean="0"/>
              <a:t>”</a:t>
            </a:r>
            <a:endParaRPr lang="hu-HU" dirty="0"/>
          </a:p>
        </p:txBody>
      </p:sp>
    </p:spTree>
    <p:extLst>
      <p:ext uri="{BB962C8B-B14F-4D97-AF65-F5344CB8AC3E}">
        <p14:creationId xmlns:p14="http://schemas.microsoft.com/office/powerpoint/2010/main" val="4044097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Szabályozási lehetőségek (</a:t>
            </a:r>
            <a:r>
              <a:rPr lang="hu-HU" dirty="0" err="1" smtClean="0"/>
              <a:t>VMware</a:t>
            </a:r>
            <a:r>
              <a:rPr lang="hu-HU" dirty="0" smtClean="0"/>
              <a:t>)</a:t>
            </a:r>
            <a:endParaRPr lang="hu-HU" dirty="0"/>
          </a:p>
        </p:txBody>
      </p:sp>
      <p:sp>
        <p:nvSpPr>
          <p:cNvPr id="3" name="Tartalom helye 2"/>
          <p:cNvSpPr>
            <a:spLocks noGrp="1"/>
          </p:cNvSpPr>
          <p:nvPr>
            <p:ph idx="1"/>
          </p:nvPr>
        </p:nvSpPr>
        <p:spPr/>
        <p:txBody>
          <a:bodyPr/>
          <a:lstStyle/>
          <a:p>
            <a:r>
              <a:rPr lang="hu-HU" b="1" dirty="0" err="1" smtClean="0"/>
              <a:t>Resource</a:t>
            </a:r>
            <a:r>
              <a:rPr lang="hu-HU" b="1" dirty="0" smtClean="0"/>
              <a:t> </a:t>
            </a:r>
            <a:r>
              <a:rPr lang="hu-HU" b="1" dirty="0" smtClean="0"/>
              <a:t>Limit </a:t>
            </a:r>
            <a:r>
              <a:rPr lang="hu-HU" dirty="0" smtClean="0"/>
              <a:t>– kemény felső korlát az erőforrás igénybevételére</a:t>
            </a:r>
          </a:p>
          <a:p>
            <a:pPr lvl="1"/>
            <a:r>
              <a:rPr lang="hu-HU" dirty="0" smtClean="0"/>
              <a:t>Akkor is érvényes, ha egyébként van szabad erőforrás</a:t>
            </a:r>
          </a:p>
          <a:p>
            <a:r>
              <a:rPr lang="hu-HU" b="1" dirty="0" err="1" smtClean="0"/>
              <a:t>Resource</a:t>
            </a:r>
            <a:r>
              <a:rPr lang="hu-HU" b="1" dirty="0" smtClean="0"/>
              <a:t> </a:t>
            </a:r>
            <a:r>
              <a:rPr lang="hu-HU" b="1" dirty="0" err="1" smtClean="0"/>
              <a:t>Reservation</a:t>
            </a:r>
            <a:r>
              <a:rPr lang="hu-HU" dirty="0" smtClean="0"/>
              <a:t> – garantált rendelkezésre álló erőforrás mennyiség</a:t>
            </a:r>
          </a:p>
          <a:p>
            <a:pPr lvl="1"/>
            <a:r>
              <a:rPr lang="hu-HU" dirty="0" smtClean="0"/>
              <a:t>Nem feltétlenül használja ki, csak verseny esetén érvényesül, egyébként a keretet más használhatja</a:t>
            </a:r>
          </a:p>
          <a:p>
            <a:r>
              <a:rPr lang="hu-HU" b="1" dirty="0" err="1" smtClean="0"/>
              <a:t>Resource</a:t>
            </a:r>
            <a:r>
              <a:rPr lang="hu-HU" b="1" dirty="0" smtClean="0"/>
              <a:t> </a:t>
            </a:r>
            <a:r>
              <a:rPr lang="hu-HU" b="1" dirty="0" err="1" smtClean="0"/>
              <a:t>Shares</a:t>
            </a:r>
            <a:r>
              <a:rPr lang="hu-HU" b="1" dirty="0" smtClean="0"/>
              <a:t> </a:t>
            </a:r>
            <a:r>
              <a:rPr lang="hu-HU" dirty="0" smtClean="0"/>
              <a:t>– prioritás</a:t>
            </a:r>
          </a:p>
          <a:p>
            <a:pPr lvl="1"/>
            <a:r>
              <a:rPr lang="hu-HU" dirty="0" smtClean="0"/>
              <a:t>Verseny esetén az alapértelmezett „igazságos” elosztás módosítható ezzel</a:t>
            </a:r>
            <a:endParaRPr lang="hu-HU" dirty="0"/>
          </a:p>
        </p:txBody>
      </p:sp>
    </p:spTree>
    <p:extLst>
      <p:ext uri="{BB962C8B-B14F-4D97-AF65-F5344CB8AC3E}">
        <p14:creationId xmlns:p14="http://schemas.microsoft.com/office/powerpoint/2010/main" val="26717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r>
              <a:rPr lang="hu-HU" dirty="0" smtClean="0"/>
              <a:t>Több </a:t>
            </a:r>
            <a:r>
              <a:rPr lang="hu-HU" dirty="0" err="1" smtClean="0"/>
              <a:t>VM-et</a:t>
            </a:r>
            <a:r>
              <a:rPr lang="hu-HU" dirty="0" smtClean="0"/>
              <a:t> futtató gép esetén a CPU </a:t>
            </a:r>
            <a:r>
              <a:rPr lang="hu-HU" dirty="0" err="1" smtClean="0"/>
              <a:t>share</a:t>
            </a:r>
            <a:r>
              <a:rPr lang="hu-HU" dirty="0" smtClean="0"/>
              <a:t> értékek a következők</a:t>
            </a:r>
          </a:p>
          <a:p>
            <a:pPr lvl="1"/>
            <a:r>
              <a:rPr lang="hu-HU" dirty="0" smtClean="0"/>
              <a:t>VM1: 1000</a:t>
            </a:r>
          </a:p>
          <a:p>
            <a:pPr lvl="1"/>
            <a:r>
              <a:rPr lang="hu-HU" dirty="0" smtClean="0"/>
              <a:t>VM2: 1000</a:t>
            </a:r>
          </a:p>
          <a:p>
            <a:pPr lvl="1"/>
            <a:endParaRPr lang="hu-HU" dirty="0" smtClean="0"/>
          </a:p>
        </p:txBody>
      </p:sp>
      <p:graphicFrame>
        <p:nvGraphicFramePr>
          <p:cNvPr id="6" name="Diagram 5"/>
          <p:cNvGraphicFramePr/>
          <p:nvPr>
            <p:extLst>
              <p:ext uri="{D42A27DB-BD31-4B8C-83A1-F6EECF244321}">
                <p14:modId xmlns:p14="http://schemas.microsoft.com/office/powerpoint/2010/main" val="3939251793"/>
              </p:ext>
            </p:extLst>
          </p:nvPr>
        </p:nvGraphicFramePr>
        <p:xfrm>
          <a:off x="5143504" y="1500174"/>
          <a:ext cx="2571768" cy="2000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p:cNvGraphicFramePr/>
          <p:nvPr>
            <p:extLst>
              <p:ext uri="{D42A27DB-BD31-4B8C-83A1-F6EECF244321}">
                <p14:modId xmlns:p14="http://schemas.microsoft.com/office/powerpoint/2010/main" val="1708203742"/>
              </p:ext>
            </p:extLst>
          </p:nvPr>
        </p:nvGraphicFramePr>
        <p:xfrm>
          <a:off x="5220072" y="1484784"/>
          <a:ext cx="2405058" cy="2000264"/>
        </p:xfrm>
        <a:graphic>
          <a:graphicData uri="http://schemas.openxmlformats.org/drawingml/2006/chart">
            <c:chart xmlns:c="http://schemas.openxmlformats.org/drawingml/2006/chart" xmlns:r="http://schemas.openxmlformats.org/officeDocument/2006/relationships" r:id="rId4"/>
          </a:graphicData>
        </a:graphic>
      </p:graphicFrame>
      <p:sp>
        <p:nvSpPr>
          <p:cNvPr id="2" name="Cím 1"/>
          <p:cNvSpPr>
            <a:spLocks noGrp="1"/>
          </p:cNvSpPr>
          <p:nvPr>
            <p:ph type="title"/>
          </p:nvPr>
        </p:nvSpPr>
        <p:spPr/>
        <p:txBody>
          <a:bodyPr/>
          <a:lstStyle/>
          <a:p>
            <a:r>
              <a:rPr lang="hu-HU" dirty="0" smtClean="0"/>
              <a:t>Példa a </a:t>
            </a:r>
            <a:r>
              <a:rPr lang="hu-HU" dirty="0" err="1" smtClean="0"/>
              <a:t>share</a:t>
            </a:r>
            <a:r>
              <a:rPr lang="hu-HU" dirty="0" smtClean="0"/>
              <a:t> használatára</a:t>
            </a:r>
            <a:endParaRPr lang="hu-HU" dirty="0"/>
          </a:p>
        </p:txBody>
      </p:sp>
    </p:spTree>
    <p:extLst>
      <p:ext uri="{BB962C8B-B14F-4D97-AF65-F5344CB8AC3E}">
        <p14:creationId xmlns:p14="http://schemas.microsoft.com/office/powerpoint/2010/main" val="3042519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r>
              <a:rPr lang="hu-HU" dirty="0" smtClean="0"/>
              <a:t>Több </a:t>
            </a:r>
            <a:r>
              <a:rPr lang="hu-HU" dirty="0" err="1" smtClean="0"/>
              <a:t>VM-et</a:t>
            </a:r>
            <a:r>
              <a:rPr lang="hu-HU" dirty="0" smtClean="0"/>
              <a:t> futtató gép esetén a CPU </a:t>
            </a:r>
            <a:r>
              <a:rPr lang="hu-HU" dirty="0" err="1" smtClean="0"/>
              <a:t>share</a:t>
            </a:r>
            <a:r>
              <a:rPr lang="hu-HU" dirty="0" smtClean="0"/>
              <a:t> értékek a következők</a:t>
            </a:r>
          </a:p>
          <a:p>
            <a:pPr lvl="1"/>
            <a:r>
              <a:rPr lang="hu-HU" dirty="0" smtClean="0"/>
              <a:t>VM1: 1000</a:t>
            </a:r>
          </a:p>
          <a:p>
            <a:pPr lvl="1"/>
            <a:r>
              <a:rPr lang="hu-HU" dirty="0" smtClean="0"/>
              <a:t>VM2: 1000</a:t>
            </a:r>
          </a:p>
          <a:p>
            <a:pPr lvl="1"/>
            <a:r>
              <a:rPr lang="hu-HU" dirty="0" smtClean="0"/>
              <a:t>VM3: 2000</a:t>
            </a:r>
          </a:p>
          <a:p>
            <a:pPr lvl="1"/>
            <a:endParaRPr lang="hu-HU" dirty="0" smtClean="0"/>
          </a:p>
          <a:p>
            <a:r>
              <a:rPr lang="hu-HU" dirty="0" smtClean="0"/>
              <a:t>Versenyhelyzet esetén mennyi a VM1 részére biztosított erőforrás-mennyiség?</a:t>
            </a:r>
          </a:p>
          <a:p>
            <a:pPr lvl="1"/>
            <a:r>
              <a:rPr lang="hu-HU" dirty="0" smtClean="0"/>
              <a:t>1000 / (</a:t>
            </a:r>
            <a:r>
              <a:rPr lang="hu-HU" dirty="0" err="1" smtClean="0"/>
              <a:t>1000</a:t>
            </a:r>
            <a:r>
              <a:rPr lang="hu-HU" dirty="0" smtClean="0"/>
              <a:t>+</a:t>
            </a:r>
            <a:r>
              <a:rPr lang="hu-HU" dirty="0" err="1" smtClean="0"/>
              <a:t>1000</a:t>
            </a:r>
            <a:r>
              <a:rPr lang="hu-HU" dirty="0" smtClean="0"/>
              <a:t>+2000) = 1/4 CPU idő</a:t>
            </a:r>
            <a:endParaRPr lang="hu-HU" dirty="0"/>
          </a:p>
        </p:txBody>
      </p:sp>
      <p:graphicFrame>
        <p:nvGraphicFramePr>
          <p:cNvPr id="6" name="Diagram 5"/>
          <p:cNvGraphicFramePr/>
          <p:nvPr/>
        </p:nvGraphicFramePr>
        <p:xfrm>
          <a:off x="5143504" y="1500174"/>
          <a:ext cx="2571768"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2" name="Cím 1"/>
          <p:cNvSpPr>
            <a:spLocks noGrp="1"/>
          </p:cNvSpPr>
          <p:nvPr>
            <p:ph type="title"/>
          </p:nvPr>
        </p:nvSpPr>
        <p:spPr/>
        <p:txBody>
          <a:bodyPr/>
          <a:lstStyle/>
          <a:p>
            <a:r>
              <a:rPr lang="hu-HU" dirty="0" smtClean="0"/>
              <a:t>Példa a </a:t>
            </a:r>
            <a:r>
              <a:rPr lang="hu-HU" dirty="0" err="1" smtClean="0"/>
              <a:t>share</a:t>
            </a:r>
            <a:r>
              <a:rPr lang="hu-HU" dirty="0" smtClean="0"/>
              <a:t> használatára</a:t>
            </a:r>
            <a:endParaRPr lang="hu-HU" dirty="0"/>
          </a:p>
        </p:txBody>
      </p:sp>
    </p:spTree>
    <p:extLst>
      <p:ext uri="{BB962C8B-B14F-4D97-AF65-F5344CB8AC3E}">
        <p14:creationId xmlns:p14="http://schemas.microsoft.com/office/powerpoint/2010/main" val="103127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Hierarchikus </a:t>
            </a:r>
            <a:r>
              <a:rPr lang="hu-HU" dirty="0" err="1" smtClean="0"/>
              <a:t>erőforráskezelés</a:t>
            </a:r>
            <a:endParaRPr lang="hu-HU" dirty="0"/>
          </a:p>
        </p:txBody>
      </p:sp>
      <p:sp>
        <p:nvSpPr>
          <p:cNvPr id="3" name="Tartalom helye 2"/>
          <p:cNvSpPr>
            <a:spLocks noGrp="1"/>
          </p:cNvSpPr>
          <p:nvPr>
            <p:ph sz="half" idx="1"/>
          </p:nvPr>
        </p:nvSpPr>
        <p:spPr/>
        <p:txBody>
          <a:bodyPr/>
          <a:lstStyle/>
          <a:p>
            <a:r>
              <a:rPr lang="hu-HU" dirty="0" smtClean="0"/>
              <a:t>Nemcsak </a:t>
            </a:r>
            <a:r>
              <a:rPr lang="hu-HU" dirty="0" smtClean="0"/>
              <a:t>virtuális gépek szintjén lehet korlátozni</a:t>
            </a:r>
          </a:p>
          <a:p>
            <a:r>
              <a:rPr lang="hu-HU" dirty="0" err="1" smtClean="0"/>
              <a:t>Pool-okba</a:t>
            </a:r>
            <a:r>
              <a:rPr lang="hu-HU" dirty="0" smtClean="0"/>
              <a:t> szervezhetők a </a:t>
            </a:r>
            <a:r>
              <a:rPr lang="hu-HU" dirty="0" err="1" smtClean="0"/>
              <a:t>VM-ek</a:t>
            </a:r>
            <a:endParaRPr lang="hu-HU" dirty="0" smtClean="0"/>
          </a:p>
          <a:p>
            <a:r>
              <a:rPr lang="hu-HU" dirty="0" smtClean="0"/>
              <a:t>Használati eset példák:</a:t>
            </a:r>
          </a:p>
          <a:p>
            <a:pPr lvl="1"/>
            <a:r>
              <a:rPr lang="hu-HU" dirty="0" smtClean="0"/>
              <a:t>Egy felhasználó összes gépére egy közös korlátozás</a:t>
            </a:r>
          </a:p>
          <a:p>
            <a:pPr lvl="1"/>
            <a:r>
              <a:rPr lang="hu-HU" dirty="0" smtClean="0"/>
              <a:t>Egy feladatot ellátó gépek csoportjára korlát</a:t>
            </a:r>
          </a:p>
          <a:p>
            <a:pPr lvl="1"/>
            <a:r>
              <a:rPr lang="hu-HU" dirty="0" smtClean="0"/>
              <a:t>Kritikus/nem kritikus alkalmazások csoportosítása</a:t>
            </a:r>
          </a:p>
        </p:txBody>
      </p:sp>
      <p:sp>
        <p:nvSpPr>
          <p:cNvPr id="5" name="Kör 4"/>
          <p:cNvSpPr/>
          <p:nvPr/>
        </p:nvSpPr>
        <p:spPr>
          <a:xfrm>
            <a:off x="5929322" y="2571744"/>
            <a:ext cx="642942" cy="642942"/>
          </a:xfrm>
          <a:prstGeom prst="pie">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grpSp>
        <p:nvGrpSpPr>
          <p:cNvPr id="4" name="Csoportba foglalás 23"/>
          <p:cNvGrpSpPr/>
          <p:nvPr/>
        </p:nvGrpSpPr>
        <p:grpSpPr>
          <a:xfrm>
            <a:off x="5072066" y="1428736"/>
            <a:ext cx="357190" cy="714380"/>
            <a:chOff x="6429388" y="3929066"/>
            <a:chExt cx="714380" cy="1428760"/>
          </a:xfrm>
        </p:grpSpPr>
        <p:sp>
          <p:nvSpPr>
            <p:cNvPr id="8" name="Lekerekített téglalap 7"/>
            <p:cNvSpPr/>
            <p:nvPr/>
          </p:nvSpPr>
          <p:spPr bwMode="auto">
            <a:xfrm>
              <a:off x="6429388" y="3929066"/>
              <a:ext cx="714380" cy="1428760"/>
            </a:xfrm>
            <a:prstGeom prst="roundRect">
              <a:avLst/>
            </a:prstGeom>
            <a:solidFill>
              <a:schemeClr val="bg1">
                <a:lumMod val="65000"/>
              </a:schemeClr>
            </a:solidFill>
            <a:ln>
              <a:headEnd type="none" w="med" len="med"/>
              <a:tailEnd type="none" w="med" len="med"/>
            </a:ln>
            <a:effectLst/>
            <a:scene3d>
              <a:camera prst="orthographicFront">
                <a:rot lat="1200000" lon="1200000" rev="0"/>
              </a:camera>
              <a:lightRig rig="harsh" dir="t">
                <a:rot lat="0" lon="0" rev="7200000"/>
              </a:lightRig>
            </a:scene3d>
            <a:sp3d extrusionH="635000"/>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sp>
          <p:nvSpPr>
            <p:cNvPr id="9" name="Téglalap 8"/>
            <p:cNvSpPr/>
            <p:nvPr/>
          </p:nvSpPr>
          <p:spPr bwMode="auto">
            <a:xfrm>
              <a:off x="6572264" y="4112535"/>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sp>
          <p:nvSpPr>
            <p:cNvPr id="10" name="Téglalap 9"/>
            <p:cNvSpPr/>
            <p:nvPr/>
          </p:nvSpPr>
          <p:spPr bwMode="auto">
            <a:xfrm>
              <a:off x="6572264" y="4312227"/>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grpSp>
      <p:sp>
        <p:nvSpPr>
          <p:cNvPr id="11" name="Szövegdoboz 10"/>
          <p:cNvSpPr txBox="1"/>
          <p:nvPr/>
        </p:nvSpPr>
        <p:spPr>
          <a:xfrm>
            <a:off x="5786446" y="1357298"/>
            <a:ext cx="2956900" cy="646331"/>
          </a:xfrm>
          <a:prstGeom prst="rect">
            <a:avLst/>
          </a:prstGeom>
          <a:noFill/>
        </p:spPr>
        <p:txBody>
          <a:bodyPr wrap="none" rtlCol="0">
            <a:spAutoFit/>
          </a:bodyPr>
          <a:lstStyle/>
          <a:p>
            <a:r>
              <a:rPr lang="hu-HU" b="1" dirty="0" err="1" smtClean="0"/>
              <a:t>Host</a:t>
            </a:r>
            <a:endParaRPr lang="hu-HU" b="1" dirty="0" smtClean="0"/>
          </a:p>
          <a:p>
            <a:r>
              <a:rPr lang="hu-HU" dirty="0" smtClean="0"/>
              <a:t> - korlát: fizikai CPU, Memória</a:t>
            </a:r>
          </a:p>
        </p:txBody>
      </p:sp>
      <p:cxnSp>
        <p:nvCxnSpPr>
          <p:cNvPr id="13" name="Alak 12"/>
          <p:cNvCxnSpPr>
            <a:stCxn id="8" idx="2"/>
            <a:endCxn id="5" idx="2"/>
          </p:cNvCxnSpPr>
          <p:nvPr/>
        </p:nvCxnSpPr>
        <p:spPr>
          <a:xfrm rot="16200000" flipH="1">
            <a:off x="5214942" y="2178834"/>
            <a:ext cx="750099" cy="678661"/>
          </a:xfrm>
          <a:prstGeom prst="bentConnector2">
            <a:avLst/>
          </a:prstGeom>
        </p:spPr>
        <p:style>
          <a:lnRef idx="2">
            <a:schemeClr val="accent4"/>
          </a:lnRef>
          <a:fillRef idx="0">
            <a:schemeClr val="accent4"/>
          </a:fillRef>
          <a:effectRef idx="1">
            <a:schemeClr val="accent4"/>
          </a:effectRef>
          <a:fontRef idx="minor">
            <a:schemeClr val="tx1"/>
          </a:fontRef>
        </p:style>
      </p:cxnSp>
      <p:sp>
        <p:nvSpPr>
          <p:cNvPr id="14" name="Szövegdoboz 13"/>
          <p:cNvSpPr txBox="1"/>
          <p:nvPr/>
        </p:nvSpPr>
        <p:spPr>
          <a:xfrm>
            <a:off x="6858016" y="2643182"/>
            <a:ext cx="2198935" cy="923330"/>
          </a:xfrm>
          <a:prstGeom prst="rect">
            <a:avLst/>
          </a:prstGeom>
          <a:noFill/>
        </p:spPr>
        <p:txBody>
          <a:bodyPr wrap="none" rtlCol="0">
            <a:spAutoFit/>
          </a:bodyPr>
          <a:lstStyle/>
          <a:p>
            <a:r>
              <a:rPr lang="hu-HU" b="1" dirty="0" err="1" smtClean="0"/>
              <a:t>Resource</a:t>
            </a:r>
            <a:r>
              <a:rPr lang="hu-HU" b="1" dirty="0" smtClean="0"/>
              <a:t> </a:t>
            </a:r>
            <a:r>
              <a:rPr lang="hu-HU" b="1" dirty="0" err="1" smtClean="0"/>
              <a:t>Pool</a:t>
            </a:r>
            <a:endParaRPr lang="hu-HU" b="1" dirty="0" smtClean="0"/>
          </a:p>
          <a:p>
            <a:pPr>
              <a:buFontTx/>
              <a:buChar char="-"/>
            </a:pPr>
            <a:r>
              <a:rPr lang="hu-HU" dirty="0" smtClean="0"/>
              <a:t>Korlát</a:t>
            </a:r>
          </a:p>
          <a:p>
            <a:pPr>
              <a:buFontTx/>
              <a:buChar char="-"/>
            </a:pPr>
            <a:r>
              <a:rPr lang="hu-HU" dirty="0" smtClean="0"/>
              <a:t>Garantált részesedés</a:t>
            </a:r>
            <a:endParaRPr lang="hu-HU" dirty="0"/>
          </a:p>
        </p:txBody>
      </p:sp>
      <p:sp>
        <p:nvSpPr>
          <p:cNvPr id="15" name="Kör 14"/>
          <p:cNvSpPr/>
          <p:nvPr/>
        </p:nvSpPr>
        <p:spPr>
          <a:xfrm>
            <a:off x="7000892" y="4000504"/>
            <a:ext cx="642942" cy="642942"/>
          </a:xfrm>
          <a:prstGeom prst="pie">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cxnSp>
        <p:nvCxnSpPr>
          <p:cNvPr id="17" name="Alak 16"/>
          <p:cNvCxnSpPr>
            <a:stCxn id="5" idx="1"/>
            <a:endCxn id="15" idx="2"/>
          </p:cNvCxnSpPr>
          <p:nvPr/>
        </p:nvCxnSpPr>
        <p:spPr>
          <a:xfrm rot="16200000" flipH="1">
            <a:off x="6072198" y="3393280"/>
            <a:ext cx="1107289" cy="750099"/>
          </a:xfrm>
          <a:prstGeom prst="bentConnector2">
            <a:avLst/>
          </a:prstGeom>
        </p:spPr>
        <p:style>
          <a:lnRef idx="2">
            <a:schemeClr val="accent4"/>
          </a:lnRef>
          <a:fillRef idx="0">
            <a:schemeClr val="accent4"/>
          </a:fillRef>
          <a:effectRef idx="1">
            <a:schemeClr val="accent4"/>
          </a:effectRef>
          <a:fontRef idx="minor">
            <a:schemeClr val="tx1"/>
          </a:fontRef>
        </p:style>
      </p:cxnSp>
      <p:sp>
        <p:nvSpPr>
          <p:cNvPr id="18" name="Kocka 17"/>
          <p:cNvSpPr/>
          <p:nvPr/>
        </p:nvSpPr>
        <p:spPr>
          <a:xfrm>
            <a:off x="7072330" y="5357826"/>
            <a:ext cx="500066" cy="714380"/>
          </a:xfrm>
          <a:prstGeom prst="cube">
            <a:avLst/>
          </a:prstGeom>
          <a:solidFill>
            <a:srgbClr val="B83A55"/>
          </a:solidFill>
          <a:ln w="38100">
            <a:solidFill>
              <a:schemeClr val="tx1"/>
            </a:solidFill>
            <a:prstDash val="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9" name="Szövegdoboz 18"/>
          <p:cNvSpPr txBox="1"/>
          <p:nvPr/>
        </p:nvSpPr>
        <p:spPr>
          <a:xfrm>
            <a:off x="7945274" y="5072074"/>
            <a:ext cx="1198726" cy="1200329"/>
          </a:xfrm>
          <a:prstGeom prst="rect">
            <a:avLst/>
          </a:prstGeom>
          <a:noFill/>
        </p:spPr>
        <p:txBody>
          <a:bodyPr wrap="none" rtlCol="0">
            <a:spAutoFit/>
          </a:bodyPr>
          <a:lstStyle/>
          <a:p>
            <a:r>
              <a:rPr lang="hu-HU" b="1" dirty="0" err="1" smtClean="0"/>
              <a:t>Guest</a:t>
            </a:r>
            <a:endParaRPr lang="hu-HU" b="1" dirty="0" smtClean="0"/>
          </a:p>
          <a:p>
            <a:pPr>
              <a:buFontTx/>
              <a:buChar char="-"/>
            </a:pPr>
            <a:r>
              <a:rPr lang="hu-HU" dirty="0" smtClean="0"/>
              <a:t>Korlát</a:t>
            </a:r>
          </a:p>
          <a:p>
            <a:pPr>
              <a:buFontTx/>
              <a:buChar char="-"/>
            </a:pPr>
            <a:r>
              <a:rPr lang="hu-HU" dirty="0" smtClean="0"/>
              <a:t>Garantált </a:t>
            </a:r>
            <a:br>
              <a:rPr lang="hu-HU" dirty="0" smtClean="0"/>
            </a:br>
            <a:r>
              <a:rPr lang="hu-HU" dirty="0" smtClean="0"/>
              <a:t>részesedés</a:t>
            </a:r>
            <a:endParaRPr lang="hu-HU" dirty="0"/>
          </a:p>
        </p:txBody>
      </p:sp>
      <p:cxnSp>
        <p:nvCxnSpPr>
          <p:cNvPr id="21" name="Alak 20"/>
          <p:cNvCxnSpPr>
            <a:stCxn id="5" idx="1"/>
            <a:endCxn id="18" idx="2"/>
          </p:cNvCxnSpPr>
          <p:nvPr/>
        </p:nvCxnSpPr>
        <p:spPr>
          <a:xfrm rot="16200000" flipH="1">
            <a:off x="5380142" y="4085336"/>
            <a:ext cx="2562838" cy="821537"/>
          </a:xfrm>
          <a:prstGeom prst="bentConnector2">
            <a:avLst/>
          </a:prstGeom>
        </p:spPr>
        <p:style>
          <a:lnRef idx="2">
            <a:schemeClr val="accent4"/>
          </a:lnRef>
          <a:fillRef idx="0">
            <a:schemeClr val="accent4"/>
          </a:fillRef>
          <a:effectRef idx="1">
            <a:schemeClr val="accent4"/>
          </a:effectRef>
          <a:fontRef idx="minor">
            <a:schemeClr val="tx1"/>
          </a:fontRef>
        </p:style>
      </p:cxnSp>
      <p:sp>
        <p:nvSpPr>
          <p:cNvPr id="22" name="Szövegdoboz 21"/>
          <p:cNvSpPr txBox="1"/>
          <p:nvPr/>
        </p:nvSpPr>
        <p:spPr>
          <a:xfrm>
            <a:off x="7636087" y="4000504"/>
            <a:ext cx="1507913" cy="646331"/>
          </a:xfrm>
          <a:prstGeom prst="rect">
            <a:avLst/>
          </a:prstGeom>
          <a:noFill/>
        </p:spPr>
        <p:txBody>
          <a:bodyPr wrap="none" rtlCol="0">
            <a:spAutoFit/>
          </a:bodyPr>
          <a:lstStyle/>
          <a:p>
            <a:r>
              <a:rPr lang="hu-HU" dirty="0" smtClean="0"/>
              <a:t>További</a:t>
            </a:r>
          </a:p>
          <a:p>
            <a:r>
              <a:rPr lang="hu-HU" dirty="0" err="1" smtClean="0"/>
              <a:t>Resource</a:t>
            </a:r>
            <a:r>
              <a:rPr lang="hu-HU" dirty="0" smtClean="0"/>
              <a:t> </a:t>
            </a:r>
            <a:r>
              <a:rPr lang="hu-HU" dirty="0" err="1" smtClean="0"/>
              <a:t>Pool</a:t>
            </a:r>
            <a:endParaRPr lang="hu-HU" dirty="0"/>
          </a:p>
        </p:txBody>
      </p:sp>
    </p:spTree>
    <p:extLst>
      <p:ext uri="{BB962C8B-B14F-4D97-AF65-F5344CB8AC3E}">
        <p14:creationId xmlns:p14="http://schemas.microsoft.com/office/powerpoint/2010/main" val="243180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artalom helye 2"/>
          <p:cNvSpPr>
            <a:spLocks noGrp="1"/>
          </p:cNvSpPr>
          <p:nvPr>
            <p:ph idx="1"/>
          </p:nvPr>
        </p:nvSpPr>
        <p:spPr>
          <a:xfrm>
            <a:off x="142844" y="857232"/>
            <a:ext cx="8858312" cy="5529321"/>
          </a:xfrm>
        </p:spPr>
        <p:txBody>
          <a:bodyPr/>
          <a:lstStyle/>
          <a:p>
            <a:r>
              <a:rPr lang="hu-HU" dirty="0" smtClean="0"/>
              <a:t>Emlékszünk még?</a:t>
            </a:r>
          </a:p>
        </p:txBody>
      </p:sp>
      <p:sp>
        <p:nvSpPr>
          <p:cNvPr id="2" name="Cím 1"/>
          <p:cNvSpPr>
            <a:spLocks noGrp="1"/>
          </p:cNvSpPr>
          <p:nvPr>
            <p:ph type="title"/>
          </p:nvPr>
        </p:nvSpPr>
        <p:spPr/>
        <p:txBody>
          <a:bodyPr/>
          <a:lstStyle/>
          <a:p>
            <a:r>
              <a:rPr lang="hu-HU" dirty="0" smtClean="0"/>
              <a:t>Motivációs példa</a:t>
            </a:r>
            <a:endParaRPr lang="hu-HU" dirty="0"/>
          </a:p>
        </p:txBody>
      </p:sp>
      <p:pic>
        <p:nvPicPr>
          <p:cNvPr id="6" name="Picture 3" descr="C:\Documents and Settings\xmi\Local Settings\Temporary Internet Files\Content.IE5\I92N4HEF\MCj04339410000[1].png"/>
          <p:cNvPicPr>
            <a:picLocks noChangeAspect="1" noChangeArrowheads="1"/>
          </p:cNvPicPr>
          <p:nvPr/>
        </p:nvPicPr>
        <p:blipFill>
          <a:blip r:embed="rId2" cstate="print"/>
          <a:srcRect/>
          <a:stretch>
            <a:fillRect/>
          </a:stretch>
        </p:blipFill>
        <p:spPr bwMode="auto">
          <a:xfrm>
            <a:off x="5715008" y="4071942"/>
            <a:ext cx="1714500" cy="1714500"/>
          </a:xfrm>
          <a:prstGeom prst="rect">
            <a:avLst/>
          </a:prstGeom>
          <a:noFill/>
        </p:spPr>
      </p:pic>
      <p:pic>
        <p:nvPicPr>
          <p:cNvPr id="7" name="Picture 2" descr="C:\Documents and Settings\xmi\Local Settings\Temporary Internet Files\Content.IE5\WD6BG5EB\MCj04348940000[1].png"/>
          <p:cNvPicPr>
            <a:picLocks noChangeAspect="1" noChangeArrowheads="1"/>
          </p:cNvPicPr>
          <p:nvPr/>
        </p:nvPicPr>
        <p:blipFill>
          <a:blip r:embed="rId3" cstate="print"/>
          <a:srcRect/>
          <a:stretch>
            <a:fillRect/>
          </a:stretch>
        </p:blipFill>
        <p:spPr bwMode="auto">
          <a:xfrm flipH="1">
            <a:off x="1214414" y="4214818"/>
            <a:ext cx="1393194" cy="1558636"/>
          </a:xfrm>
          <a:prstGeom prst="rect">
            <a:avLst/>
          </a:prstGeom>
          <a:noFill/>
        </p:spPr>
      </p:pic>
      <p:sp>
        <p:nvSpPr>
          <p:cNvPr id="12" name="Lekerekített téglalap feliratnak 11"/>
          <p:cNvSpPr/>
          <p:nvPr/>
        </p:nvSpPr>
        <p:spPr>
          <a:xfrm>
            <a:off x="6357950" y="1428736"/>
            <a:ext cx="2571768" cy="2357454"/>
          </a:xfrm>
          <a:prstGeom prst="wedgeRoundRectCallout">
            <a:avLst>
              <a:gd name="adj1" fmla="val -34835"/>
              <a:gd name="adj2" fmla="val 82144"/>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Nem lehetne akkor valahogy egy gépre felrakni több szolgáltatást?</a:t>
            </a:r>
          </a:p>
        </p:txBody>
      </p:sp>
      <p:sp>
        <p:nvSpPr>
          <p:cNvPr id="14" name="Lekerekített téglalap feliratnak 13"/>
          <p:cNvSpPr/>
          <p:nvPr/>
        </p:nvSpPr>
        <p:spPr>
          <a:xfrm>
            <a:off x="3143240" y="3571876"/>
            <a:ext cx="2571768" cy="2357454"/>
          </a:xfrm>
          <a:prstGeom prst="wedgeRoundRectCallout">
            <a:avLst>
              <a:gd name="adj1" fmla="val -87595"/>
              <a:gd name="adj2" fmla="val 394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Egyiknek Linux kell a másiknak Windows… ráadásul különböző verziók…</a:t>
            </a:r>
          </a:p>
        </p:txBody>
      </p:sp>
      <p:pic>
        <p:nvPicPr>
          <p:cNvPr id="3074" name="Picture 2" descr="C:\Documents and Settings\xmi\Local Settings\Temporary Internet Files\Content.IE5\I92N4HEF\MCj04339400000[1].png"/>
          <p:cNvPicPr>
            <a:picLocks noChangeAspect="1" noChangeArrowheads="1"/>
          </p:cNvPicPr>
          <p:nvPr/>
        </p:nvPicPr>
        <p:blipFill>
          <a:blip r:embed="rId4" cstate="print"/>
          <a:srcRect/>
          <a:stretch>
            <a:fillRect/>
          </a:stretch>
        </p:blipFill>
        <p:spPr bwMode="auto">
          <a:xfrm flipH="1">
            <a:off x="428596" y="1357298"/>
            <a:ext cx="1704975" cy="1704975"/>
          </a:xfrm>
          <a:prstGeom prst="rect">
            <a:avLst/>
          </a:prstGeom>
          <a:noFill/>
        </p:spPr>
      </p:pic>
      <p:sp>
        <p:nvSpPr>
          <p:cNvPr id="15" name="Szövegdoboz 14"/>
          <p:cNvSpPr txBox="1"/>
          <p:nvPr/>
        </p:nvSpPr>
        <p:spPr>
          <a:xfrm>
            <a:off x="500034" y="3143248"/>
            <a:ext cx="1864613" cy="707886"/>
          </a:xfrm>
          <a:prstGeom prst="rect">
            <a:avLst/>
          </a:prstGeom>
          <a:noFill/>
        </p:spPr>
        <p:txBody>
          <a:bodyPr wrap="none" rtlCol="0">
            <a:spAutoFit/>
          </a:bodyPr>
          <a:lstStyle/>
          <a:p>
            <a:r>
              <a:rPr lang="hu-HU" sz="2000" dirty="0" smtClean="0"/>
              <a:t>(Ő a biztonsági </a:t>
            </a:r>
            <a:br>
              <a:rPr lang="hu-HU" sz="2000" dirty="0" smtClean="0"/>
            </a:br>
            <a:r>
              <a:rPr lang="hu-HU" sz="2000" dirty="0" smtClean="0"/>
              <a:t>felelős a cégnél)</a:t>
            </a:r>
            <a:endParaRPr lang="hu-HU" sz="2000" dirty="0"/>
          </a:p>
        </p:txBody>
      </p:sp>
      <p:sp>
        <p:nvSpPr>
          <p:cNvPr id="16" name="Lekerekített téglalap feliratnak 15"/>
          <p:cNvSpPr/>
          <p:nvPr/>
        </p:nvSpPr>
        <p:spPr>
          <a:xfrm>
            <a:off x="3143240" y="1357298"/>
            <a:ext cx="2571768" cy="2143140"/>
          </a:xfrm>
          <a:prstGeom prst="wedgeRoundRectCallout">
            <a:avLst>
              <a:gd name="adj1" fmla="val -110534"/>
              <a:gd name="adj2" fmla="val -9820"/>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Biztonsági okokból nem szabad egy gépre rakni őket!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Hierarchikus </a:t>
            </a:r>
            <a:r>
              <a:rPr lang="hu-HU" dirty="0" err="1" smtClean="0"/>
              <a:t>erőforráskezelés</a:t>
            </a:r>
            <a:endParaRPr lang="hu-HU" dirty="0"/>
          </a:p>
        </p:txBody>
      </p:sp>
      <p:sp>
        <p:nvSpPr>
          <p:cNvPr id="3" name="Tartalom helye 2"/>
          <p:cNvSpPr>
            <a:spLocks noGrp="1"/>
          </p:cNvSpPr>
          <p:nvPr>
            <p:ph sz="half" idx="1"/>
          </p:nvPr>
        </p:nvSpPr>
        <p:spPr/>
        <p:txBody>
          <a:bodyPr/>
          <a:lstStyle/>
          <a:p>
            <a:r>
              <a:rPr lang="hu-HU" dirty="0" smtClean="0"/>
              <a:t>Nemcsak </a:t>
            </a:r>
            <a:r>
              <a:rPr lang="hu-HU" dirty="0" smtClean="0"/>
              <a:t>virtuális gépek szintjén lehet korlátozni</a:t>
            </a:r>
          </a:p>
          <a:p>
            <a:r>
              <a:rPr lang="hu-HU" dirty="0" err="1" smtClean="0"/>
              <a:t>Pool-okba</a:t>
            </a:r>
            <a:r>
              <a:rPr lang="hu-HU" dirty="0" smtClean="0"/>
              <a:t> szervezhetők a </a:t>
            </a:r>
            <a:r>
              <a:rPr lang="hu-HU" dirty="0" err="1" smtClean="0"/>
              <a:t>VM-ek</a:t>
            </a:r>
            <a:endParaRPr lang="hu-HU" dirty="0" smtClean="0"/>
          </a:p>
          <a:p>
            <a:r>
              <a:rPr lang="hu-HU" dirty="0" smtClean="0"/>
              <a:t>Használati eset példák:</a:t>
            </a:r>
          </a:p>
          <a:p>
            <a:pPr lvl="1"/>
            <a:r>
              <a:rPr lang="hu-HU" dirty="0" smtClean="0"/>
              <a:t>Egy felhasználó összes gépére egy közös korlátozás</a:t>
            </a:r>
          </a:p>
          <a:p>
            <a:pPr lvl="1"/>
            <a:r>
              <a:rPr lang="hu-HU" dirty="0" smtClean="0"/>
              <a:t>Egy feladatot ellátó gépek csoportjára korlát</a:t>
            </a:r>
          </a:p>
          <a:p>
            <a:pPr lvl="1"/>
            <a:r>
              <a:rPr lang="hu-HU" dirty="0" smtClean="0"/>
              <a:t>Kritikus/nem kritikus alkalmazások csoportosítása</a:t>
            </a:r>
          </a:p>
        </p:txBody>
      </p:sp>
      <p:sp>
        <p:nvSpPr>
          <p:cNvPr id="5" name="Kör 4"/>
          <p:cNvSpPr/>
          <p:nvPr/>
        </p:nvSpPr>
        <p:spPr>
          <a:xfrm>
            <a:off x="5929322" y="2571744"/>
            <a:ext cx="642942" cy="642942"/>
          </a:xfrm>
          <a:prstGeom prst="pie">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grpSp>
        <p:nvGrpSpPr>
          <p:cNvPr id="4" name="Csoportba foglalás 23"/>
          <p:cNvGrpSpPr/>
          <p:nvPr/>
        </p:nvGrpSpPr>
        <p:grpSpPr>
          <a:xfrm>
            <a:off x="5072066" y="1428736"/>
            <a:ext cx="357190" cy="714380"/>
            <a:chOff x="6429388" y="3929066"/>
            <a:chExt cx="714380" cy="1428760"/>
          </a:xfrm>
        </p:grpSpPr>
        <p:sp>
          <p:nvSpPr>
            <p:cNvPr id="8" name="Lekerekített téglalap 7"/>
            <p:cNvSpPr/>
            <p:nvPr/>
          </p:nvSpPr>
          <p:spPr bwMode="auto">
            <a:xfrm>
              <a:off x="6429388" y="3929066"/>
              <a:ext cx="714380" cy="1428760"/>
            </a:xfrm>
            <a:prstGeom prst="roundRect">
              <a:avLst/>
            </a:prstGeom>
            <a:solidFill>
              <a:schemeClr val="bg1">
                <a:lumMod val="65000"/>
              </a:schemeClr>
            </a:solidFill>
            <a:ln>
              <a:headEnd type="none" w="med" len="med"/>
              <a:tailEnd type="none" w="med" len="med"/>
            </a:ln>
            <a:effectLst/>
            <a:scene3d>
              <a:camera prst="orthographicFront">
                <a:rot lat="1200000" lon="1200000" rev="0"/>
              </a:camera>
              <a:lightRig rig="harsh" dir="t">
                <a:rot lat="0" lon="0" rev="7200000"/>
              </a:lightRig>
            </a:scene3d>
            <a:sp3d extrusionH="635000"/>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sp>
          <p:nvSpPr>
            <p:cNvPr id="9" name="Téglalap 8"/>
            <p:cNvSpPr/>
            <p:nvPr/>
          </p:nvSpPr>
          <p:spPr bwMode="auto">
            <a:xfrm>
              <a:off x="6572264" y="4112535"/>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sp>
          <p:nvSpPr>
            <p:cNvPr id="10" name="Téglalap 9"/>
            <p:cNvSpPr/>
            <p:nvPr/>
          </p:nvSpPr>
          <p:spPr bwMode="auto">
            <a:xfrm>
              <a:off x="6572264" y="4312227"/>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grpSp>
      <p:sp>
        <p:nvSpPr>
          <p:cNvPr id="11" name="Szövegdoboz 10"/>
          <p:cNvSpPr txBox="1"/>
          <p:nvPr/>
        </p:nvSpPr>
        <p:spPr>
          <a:xfrm>
            <a:off x="5786446" y="1357298"/>
            <a:ext cx="2956900" cy="646331"/>
          </a:xfrm>
          <a:prstGeom prst="rect">
            <a:avLst/>
          </a:prstGeom>
          <a:noFill/>
        </p:spPr>
        <p:txBody>
          <a:bodyPr wrap="none" rtlCol="0">
            <a:spAutoFit/>
          </a:bodyPr>
          <a:lstStyle/>
          <a:p>
            <a:r>
              <a:rPr lang="hu-HU" b="1" dirty="0" err="1" smtClean="0"/>
              <a:t>Host</a:t>
            </a:r>
            <a:endParaRPr lang="hu-HU" b="1" dirty="0" smtClean="0"/>
          </a:p>
          <a:p>
            <a:r>
              <a:rPr lang="hu-HU" dirty="0" smtClean="0"/>
              <a:t> - korlát: fizikai CPU, Memória</a:t>
            </a:r>
          </a:p>
        </p:txBody>
      </p:sp>
      <p:cxnSp>
        <p:nvCxnSpPr>
          <p:cNvPr id="13" name="Alak 12"/>
          <p:cNvCxnSpPr>
            <a:stCxn id="8" idx="2"/>
            <a:endCxn id="5" idx="2"/>
          </p:cNvCxnSpPr>
          <p:nvPr/>
        </p:nvCxnSpPr>
        <p:spPr>
          <a:xfrm rot="16200000" flipH="1">
            <a:off x="5214942" y="2178834"/>
            <a:ext cx="750099" cy="678661"/>
          </a:xfrm>
          <a:prstGeom prst="bentConnector2">
            <a:avLst/>
          </a:prstGeom>
        </p:spPr>
        <p:style>
          <a:lnRef idx="2">
            <a:schemeClr val="accent4"/>
          </a:lnRef>
          <a:fillRef idx="0">
            <a:schemeClr val="accent4"/>
          </a:fillRef>
          <a:effectRef idx="1">
            <a:schemeClr val="accent4"/>
          </a:effectRef>
          <a:fontRef idx="minor">
            <a:schemeClr val="tx1"/>
          </a:fontRef>
        </p:style>
      </p:cxnSp>
      <p:sp>
        <p:nvSpPr>
          <p:cNvPr id="14" name="Szövegdoboz 13"/>
          <p:cNvSpPr txBox="1"/>
          <p:nvPr/>
        </p:nvSpPr>
        <p:spPr>
          <a:xfrm>
            <a:off x="6858016" y="2643182"/>
            <a:ext cx="2198935" cy="923330"/>
          </a:xfrm>
          <a:prstGeom prst="rect">
            <a:avLst/>
          </a:prstGeom>
          <a:noFill/>
        </p:spPr>
        <p:txBody>
          <a:bodyPr wrap="none" rtlCol="0">
            <a:spAutoFit/>
          </a:bodyPr>
          <a:lstStyle/>
          <a:p>
            <a:r>
              <a:rPr lang="hu-HU" b="1" dirty="0" err="1" smtClean="0"/>
              <a:t>Resource</a:t>
            </a:r>
            <a:r>
              <a:rPr lang="hu-HU" b="1" dirty="0" smtClean="0"/>
              <a:t> </a:t>
            </a:r>
            <a:r>
              <a:rPr lang="hu-HU" b="1" dirty="0" err="1" smtClean="0"/>
              <a:t>Pool</a:t>
            </a:r>
            <a:endParaRPr lang="hu-HU" b="1" dirty="0" smtClean="0"/>
          </a:p>
          <a:p>
            <a:pPr>
              <a:buFontTx/>
              <a:buChar char="-"/>
            </a:pPr>
            <a:r>
              <a:rPr lang="hu-HU" dirty="0" smtClean="0"/>
              <a:t>Korlát</a:t>
            </a:r>
          </a:p>
          <a:p>
            <a:pPr>
              <a:buFontTx/>
              <a:buChar char="-"/>
            </a:pPr>
            <a:r>
              <a:rPr lang="hu-HU" dirty="0" smtClean="0"/>
              <a:t>Garantált részesedés</a:t>
            </a:r>
            <a:endParaRPr lang="hu-HU" dirty="0"/>
          </a:p>
        </p:txBody>
      </p:sp>
      <p:sp>
        <p:nvSpPr>
          <p:cNvPr id="15" name="Kör 14"/>
          <p:cNvSpPr/>
          <p:nvPr/>
        </p:nvSpPr>
        <p:spPr>
          <a:xfrm>
            <a:off x="7000892" y="4000504"/>
            <a:ext cx="642942" cy="642942"/>
          </a:xfrm>
          <a:prstGeom prst="pie">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cxnSp>
        <p:nvCxnSpPr>
          <p:cNvPr id="17" name="Alak 16"/>
          <p:cNvCxnSpPr>
            <a:stCxn id="5" idx="1"/>
            <a:endCxn id="15" idx="2"/>
          </p:cNvCxnSpPr>
          <p:nvPr/>
        </p:nvCxnSpPr>
        <p:spPr>
          <a:xfrm rot="16200000" flipH="1">
            <a:off x="6072198" y="3393280"/>
            <a:ext cx="1107289" cy="750099"/>
          </a:xfrm>
          <a:prstGeom prst="bentConnector2">
            <a:avLst/>
          </a:prstGeom>
        </p:spPr>
        <p:style>
          <a:lnRef idx="2">
            <a:schemeClr val="accent4"/>
          </a:lnRef>
          <a:fillRef idx="0">
            <a:schemeClr val="accent4"/>
          </a:fillRef>
          <a:effectRef idx="1">
            <a:schemeClr val="accent4"/>
          </a:effectRef>
          <a:fontRef idx="minor">
            <a:schemeClr val="tx1"/>
          </a:fontRef>
        </p:style>
      </p:cxnSp>
      <p:sp>
        <p:nvSpPr>
          <p:cNvPr id="18" name="Kocka 17"/>
          <p:cNvSpPr/>
          <p:nvPr/>
        </p:nvSpPr>
        <p:spPr>
          <a:xfrm>
            <a:off x="7072330" y="5357826"/>
            <a:ext cx="500066" cy="714380"/>
          </a:xfrm>
          <a:prstGeom prst="cube">
            <a:avLst/>
          </a:prstGeom>
          <a:solidFill>
            <a:srgbClr val="B83A55"/>
          </a:solidFill>
          <a:ln w="38100">
            <a:solidFill>
              <a:schemeClr val="tx1"/>
            </a:solidFill>
            <a:prstDash val="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9" name="Szövegdoboz 18"/>
          <p:cNvSpPr txBox="1"/>
          <p:nvPr/>
        </p:nvSpPr>
        <p:spPr>
          <a:xfrm>
            <a:off x="7945274" y="5072074"/>
            <a:ext cx="1198726" cy="1200329"/>
          </a:xfrm>
          <a:prstGeom prst="rect">
            <a:avLst/>
          </a:prstGeom>
          <a:noFill/>
        </p:spPr>
        <p:txBody>
          <a:bodyPr wrap="none" rtlCol="0">
            <a:spAutoFit/>
          </a:bodyPr>
          <a:lstStyle/>
          <a:p>
            <a:r>
              <a:rPr lang="hu-HU" b="1" dirty="0" err="1" smtClean="0"/>
              <a:t>Guest</a:t>
            </a:r>
            <a:endParaRPr lang="hu-HU" b="1" dirty="0" smtClean="0"/>
          </a:p>
          <a:p>
            <a:pPr>
              <a:buFontTx/>
              <a:buChar char="-"/>
            </a:pPr>
            <a:r>
              <a:rPr lang="hu-HU" dirty="0" smtClean="0"/>
              <a:t>Korlát</a:t>
            </a:r>
          </a:p>
          <a:p>
            <a:pPr>
              <a:buFontTx/>
              <a:buChar char="-"/>
            </a:pPr>
            <a:r>
              <a:rPr lang="hu-HU" dirty="0" smtClean="0"/>
              <a:t>Garantált </a:t>
            </a:r>
            <a:br>
              <a:rPr lang="hu-HU" dirty="0" smtClean="0"/>
            </a:br>
            <a:r>
              <a:rPr lang="hu-HU" dirty="0" smtClean="0"/>
              <a:t>részesedés</a:t>
            </a:r>
            <a:endParaRPr lang="hu-HU" dirty="0"/>
          </a:p>
        </p:txBody>
      </p:sp>
      <p:cxnSp>
        <p:nvCxnSpPr>
          <p:cNvPr id="21" name="Alak 20"/>
          <p:cNvCxnSpPr>
            <a:stCxn id="5" idx="1"/>
            <a:endCxn id="18" idx="2"/>
          </p:cNvCxnSpPr>
          <p:nvPr/>
        </p:nvCxnSpPr>
        <p:spPr>
          <a:xfrm rot="16200000" flipH="1">
            <a:off x="5380142" y="4085336"/>
            <a:ext cx="2562838" cy="821537"/>
          </a:xfrm>
          <a:prstGeom prst="bentConnector2">
            <a:avLst/>
          </a:prstGeom>
        </p:spPr>
        <p:style>
          <a:lnRef idx="2">
            <a:schemeClr val="accent4"/>
          </a:lnRef>
          <a:fillRef idx="0">
            <a:schemeClr val="accent4"/>
          </a:fillRef>
          <a:effectRef idx="1">
            <a:schemeClr val="accent4"/>
          </a:effectRef>
          <a:fontRef idx="minor">
            <a:schemeClr val="tx1"/>
          </a:fontRef>
        </p:style>
      </p:cxnSp>
      <p:sp>
        <p:nvSpPr>
          <p:cNvPr id="22" name="Szövegdoboz 21"/>
          <p:cNvSpPr txBox="1"/>
          <p:nvPr/>
        </p:nvSpPr>
        <p:spPr>
          <a:xfrm>
            <a:off x="7636087" y="4000504"/>
            <a:ext cx="1507913" cy="646331"/>
          </a:xfrm>
          <a:prstGeom prst="rect">
            <a:avLst/>
          </a:prstGeom>
          <a:noFill/>
        </p:spPr>
        <p:txBody>
          <a:bodyPr wrap="none" rtlCol="0">
            <a:spAutoFit/>
          </a:bodyPr>
          <a:lstStyle/>
          <a:p>
            <a:r>
              <a:rPr lang="hu-HU" dirty="0" smtClean="0"/>
              <a:t>További</a:t>
            </a:r>
          </a:p>
          <a:p>
            <a:r>
              <a:rPr lang="hu-HU" dirty="0" err="1" smtClean="0"/>
              <a:t>Resource</a:t>
            </a:r>
            <a:r>
              <a:rPr lang="hu-HU" dirty="0" smtClean="0"/>
              <a:t> </a:t>
            </a:r>
            <a:r>
              <a:rPr lang="hu-HU" dirty="0" err="1" smtClean="0"/>
              <a:t>Pool</a:t>
            </a:r>
            <a:endParaRPr lang="hu-HU" dirty="0"/>
          </a:p>
        </p:txBody>
      </p:sp>
      <p:sp>
        <p:nvSpPr>
          <p:cNvPr id="23" name="Lekerekített téglalap feliratnak 22"/>
          <p:cNvSpPr/>
          <p:nvPr/>
        </p:nvSpPr>
        <p:spPr>
          <a:xfrm>
            <a:off x="2856736" y="2420888"/>
            <a:ext cx="2571768" cy="1750230"/>
          </a:xfrm>
          <a:prstGeom prst="wedgeRoundRectCallout">
            <a:avLst>
              <a:gd name="adj1" fmla="val 102440"/>
              <a:gd name="adj2" fmla="val 46728"/>
              <a:gd name="adj3" fmla="val 16667"/>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Korlátokat szab</a:t>
            </a:r>
            <a:r>
              <a:rPr lang="hu-HU" sz="2400" dirty="0" smtClean="0">
                <a:solidFill>
                  <a:schemeClr val="bg1"/>
                </a:solidFill>
              </a:rPr>
              <a:t>:</a:t>
            </a:r>
            <a:endParaRPr lang="hu-HU" sz="2400" dirty="0" smtClean="0">
              <a:solidFill>
                <a:schemeClr val="bg1"/>
              </a:solidFill>
            </a:endParaRPr>
          </a:p>
          <a:p>
            <a:pPr>
              <a:buFontTx/>
              <a:buChar char="-"/>
            </a:pPr>
            <a:r>
              <a:rPr lang="hu-HU" sz="2400" dirty="0" err="1" smtClean="0">
                <a:solidFill>
                  <a:schemeClr val="bg1"/>
                </a:solidFill>
              </a:rPr>
              <a:t>Host</a:t>
            </a:r>
            <a:endParaRPr lang="hu-HU" sz="2400" dirty="0" smtClean="0">
              <a:solidFill>
                <a:schemeClr val="bg1"/>
              </a:solidFill>
            </a:endParaRPr>
          </a:p>
          <a:p>
            <a:pPr>
              <a:buFontTx/>
              <a:buChar char="-"/>
            </a:pPr>
            <a:r>
              <a:rPr lang="hu-HU" sz="2400" dirty="0" err="1" smtClean="0">
                <a:solidFill>
                  <a:schemeClr val="bg1"/>
                </a:solidFill>
              </a:rPr>
              <a:t>Resource</a:t>
            </a:r>
            <a:r>
              <a:rPr lang="hu-HU" sz="2400" dirty="0" smtClean="0">
                <a:solidFill>
                  <a:schemeClr val="bg1"/>
                </a:solidFill>
              </a:rPr>
              <a:t> </a:t>
            </a:r>
            <a:r>
              <a:rPr lang="hu-HU" sz="2400" dirty="0" err="1" smtClean="0">
                <a:solidFill>
                  <a:schemeClr val="bg1"/>
                </a:solidFill>
              </a:rPr>
              <a:t>Pool</a:t>
            </a:r>
            <a:endParaRPr lang="hu-HU" sz="2400" dirty="0" smtClean="0">
              <a:solidFill>
                <a:schemeClr val="bg1"/>
              </a:solidFill>
            </a:endParaRPr>
          </a:p>
          <a:p>
            <a:pPr>
              <a:buFontTx/>
              <a:buChar char="-"/>
            </a:pPr>
            <a:r>
              <a:rPr lang="hu-HU" sz="2400" dirty="0" err="1" smtClean="0">
                <a:solidFill>
                  <a:schemeClr val="bg1"/>
                </a:solidFill>
              </a:rPr>
              <a:t>Guest</a:t>
            </a:r>
            <a:endParaRPr lang="hu-HU" sz="2400" dirty="0" smtClean="0">
              <a:solidFill>
                <a:schemeClr val="bg1"/>
              </a:solidFill>
            </a:endParaRPr>
          </a:p>
        </p:txBody>
      </p:sp>
      <p:sp>
        <p:nvSpPr>
          <p:cNvPr id="24" name="Lekerekített téglalap feliratnak 23"/>
          <p:cNvSpPr/>
          <p:nvPr/>
        </p:nvSpPr>
        <p:spPr>
          <a:xfrm>
            <a:off x="2857488" y="4496104"/>
            <a:ext cx="2928958" cy="2000264"/>
          </a:xfrm>
          <a:prstGeom prst="wedgeRoundRectCallout">
            <a:avLst>
              <a:gd name="adj1" fmla="val 83257"/>
              <a:gd name="adj2" fmla="val -52426"/>
              <a:gd name="adj3" fmla="val 16667"/>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Egymásba ágyazott korlátoknál szűkítés,</a:t>
            </a:r>
          </a:p>
          <a:p>
            <a:pPr algn="ctr"/>
            <a:r>
              <a:rPr lang="hu-HU" sz="2400" dirty="0" smtClean="0">
                <a:solidFill>
                  <a:schemeClr val="bg1"/>
                </a:solidFill>
              </a:rPr>
              <a:t>konfliktusnál prioritás szerinti feloldás</a:t>
            </a:r>
          </a:p>
        </p:txBody>
      </p:sp>
    </p:spTree>
    <p:extLst>
      <p:ext uri="{BB962C8B-B14F-4D97-AF65-F5344CB8AC3E}">
        <p14:creationId xmlns:p14="http://schemas.microsoft.com/office/powerpoint/2010/main" val="10594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VMware</a:t>
            </a:r>
            <a:r>
              <a:rPr lang="hu-HU" dirty="0" smtClean="0"/>
              <a:t> </a:t>
            </a:r>
            <a:r>
              <a:rPr lang="hu-HU" dirty="0" err="1" smtClean="0"/>
              <a:t>ESXi</a:t>
            </a:r>
            <a:r>
              <a:rPr lang="hu-HU" dirty="0" smtClean="0"/>
              <a:t> </a:t>
            </a:r>
            <a:r>
              <a:rPr lang="hu-HU" dirty="0" smtClean="0"/>
              <a:t>GUI felület</a:t>
            </a:r>
            <a:endParaRPr lang="hu-HU" dirty="0"/>
          </a:p>
        </p:txBody>
      </p:sp>
      <p:pic>
        <p:nvPicPr>
          <p:cNvPr id="5" name="Tartalom helye 4" descr="resources.JPG"/>
          <p:cNvPicPr>
            <a:picLocks noGrp="1" noChangeAspect="1"/>
          </p:cNvPicPr>
          <p:nvPr>
            <p:ph idx="1"/>
          </p:nvPr>
        </p:nvPicPr>
        <p:blipFill>
          <a:blip r:embed="rId3" cstate="print"/>
          <a:srcRect r="6707" b="23143"/>
          <a:stretch>
            <a:fillRect/>
          </a:stretch>
        </p:blipFill>
        <p:spPr>
          <a:xfrm>
            <a:off x="71406" y="857232"/>
            <a:ext cx="9072594" cy="4214842"/>
          </a:xfrm>
        </p:spPr>
      </p:pic>
    </p:spTree>
    <p:extLst>
      <p:ext uri="{BB962C8B-B14F-4D97-AF65-F5344CB8AC3E}">
        <p14:creationId xmlns:p14="http://schemas.microsoft.com/office/powerpoint/2010/main" val="1456814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Hyper-V</a:t>
            </a:r>
            <a:r>
              <a:rPr lang="hu-HU" dirty="0" smtClean="0"/>
              <a:t>:  hasonló erőforrás-gazdálkodás</a:t>
            </a:r>
            <a:endParaRPr lang="hu-HU" dirty="0"/>
          </a:p>
        </p:txBody>
      </p:sp>
      <p:pic>
        <p:nvPicPr>
          <p:cNvPr id="5" name="Tartalom helye 4" descr="hypervResources.png"/>
          <p:cNvPicPr>
            <a:picLocks noGrp="1" noChangeAspect="1"/>
          </p:cNvPicPr>
          <p:nvPr>
            <p:ph idx="1"/>
          </p:nvPr>
        </p:nvPicPr>
        <p:blipFill>
          <a:blip r:embed="rId3" cstate="print"/>
          <a:stretch>
            <a:fillRect/>
          </a:stretch>
        </p:blipFill>
        <p:spPr>
          <a:xfrm>
            <a:off x="1911420" y="836712"/>
            <a:ext cx="5589611" cy="5546281"/>
          </a:xfrm>
        </p:spPr>
      </p:pic>
    </p:spTree>
    <p:extLst>
      <p:ext uri="{BB962C8B-B14F-4D97-AF65-F5344CB8AC3E}">
        <p14:creationId xmlns:p14="http://schemas.microsoft.com/office/powerpoint/2010/main" val="3303987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idx="1"/>
          </p:nvPr>
        </p:nvSpPr>
        <p:spPr/>
        <p:txBody>
          <a:bodyPr/>
          <a:lstStyle/>
          <a:p>
            <a:r>
              <a:rPr lang="hu-HU" dirty="0" smtClean="0"/>
              <a:t>Teljesen távoli elérésen alapul</a:t>
            </a:r>
          </a:p>
          <a:p>
            <a:r>
              <a:rPr lang="hu-HU" dirty="0" smtClean="0"/>
              <a:t>„Nagyjából” kompatibilis a Workstation/</a:t>
            </a:r>
            <a:r>
              <a:rPr lang="hu-HU" dirty="0" err="1" smtClean="0"/>
              <a:t>Player</a:t>
            </a:r>
            <a:r>
              <a:rPr lang="hu-HU" dirty="0" smtClean="0"/>
              <a:t>/Server virtuális gépeivel </a:t>
            </a:r>
            <a:r>
              <a:rPr lang="hu-HU" sz="2400" dirty="0" smtClean="0"/>
              <a:t>(</a:t>
            </a:r>
            <a:r>
              <a:rPr lang="hu-HU" sz="2400" dirty="0" err="1" smtClean="0"/>
              <a:t>VMware</a:t>
            </a:r>
            <a:r>
              <a:rPr lang="hu-HU" sz="2400" dirty="0" smtClean="0"/>
              <a:t> </a:t>
            </a:r>
            <a:r>
              <a:rPr lang="hu-HU" sz="2400" dirty="0" err="1" smtClean="0"/>
              <a:t>Converter</a:t>
            </a:r>
            <a:r>
              <a:rPr lang="hu-HU" sz="2400" dirty="0" smtClean="0"/>
              <a:t>… most nem demózzuk)</a:t>
            </a:r>
          </a:p>
          <a:p>
            <a:r>
              <a:rPr lang="hu-HU" dirty="0" smtClean="0"/>
              <a:t>Fejlett erőforrás-gazdálkodás</a:t>
            </a:r>
          </a:p>
          <a:p>
            <a:r>
              <a:rPr lang="hu-HU" dirty="0" smtClean="0"/>
              <a:t>Távoli menedzsment </a:t>
            </a:r>
            <a:r>
              <a:rPr lang="hu-HU" dirty="0" err="1" smtClean="0"/>
              <a:t>PowerShell</a:t>
            </a:r>
            <a:r>
              <a:rPr lang="hu-HU" dirty="0" smtClean="0"/>
              <a:t> segítségével</a:t>
            </a:r>
          </a:p>
          <a:p>
            <a:pPr lvl="1"/>
            <a:r>
              <a:rPr lang="hu-HU" dirty="0" err="1" smtClean="0"/>
              <a:t>Get-VM</a:t>
            </a:r>
            <a:r>
              <a:rPr lang="hu-HU" dirty="0" smtClean="0"/>
              <a:t>, </a:t>
            </a:r>
            <a:r>
              <a:rPr lang="hu-HU" dirty="0" err="1" smtClean="0"/>
              <a:t>Get-Stat</a:t>
            </a:r>
            <a:r>
              <a:rPr lang="hu-HU" dirty="0" smtClean="0"/>
              <a:t>…</a:t>
            </a:r>
          </a:p>
          <a:p>
            <a:r>
              <a:rPr lang="hu-HU" dirty="0" err="1" smtClean="0"/>
              <a:t>Inftech</a:t>
            </a:r>
            <a:r>
              <a:rPr lang="hu-HU" dirty="0" smtClean="0"/>
              <a:t> laboron mindenki kipróbálhatja </a:t>
            </a:r>
            <a:r>
              <a:rPr lang="hu-HU" dirty="0" smtClean="0">
                <a:sym typeface="Wingdings" pitchFamily="2" charset="2"/>
              </a:rPr>
              <a:t></a:t>
            </a:r>
            <a:endParaRPr lang="hu-HU" dirty="0" smtClean="0"/>
          </a:p>
        </p:txBody>
      </p:sp>
      <p:sp>
        <p:nvSpPr>
          <p:cNvPr id="5" name="Szöveg helye 4"/>
          <p:cNvSpPr>
            <a:spLocks noGrp="1"/>
          </p:cNvSpPr>
          <p:nvPr>
            <p:ph type="body" sz="half" idx="2"/>
          </p:nvPr>
        </p:nvSpPr>
        <p:spPr/>
        <p:txBody>
          <a:bodyPr/>
          <a:lstStyle/>
          <a:p>
            <a:r>
              <a:rPr lang="hu-HU" dirty="0" smtClean="0"/>
              <a:t> </a:t>
            </a:r>
            <a:r>
              <a:rPr lang="hu-HU" dirty="0" err="1" smtClean="0"/>
              <a:t>VMware</a:t>
            </a:r>
            <a:r>
              <a:rPr lang="hu-HU" dirty="0" smtClean="0"/>
              <a:t> </a:t>
            </a:r>
            <a:r>
              <a:rPr lang="hu-HU" dirty="0" err="1" smtClean="0"/>
              <a:t>ESXi</a:t>
            </a:r>
            <a:endParaRPr lang="hu-H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Tartalom</a:t>
            </a:r>
            <a:endParaRPr lang="hu-HU" dirty="0"/>
          </a:p>
        </p:txBody>
      </p:sp>
      <p:sp>
        <p:nvSpPr>
          <p:cNvPr id="3" name="Tartalom helye 2"/>
          <p:cNvSpPr>
            <a:spLocks noGrp="1"/>
          </p:cNvSpPr>
          <p:nvPr>
            <p:ph idx="1"/>
          </p:nvPr>
        </p:nvSpPr>
        <p:spPr/>
        <p:txBody>
          <a:bodyPr/>
          <a:lstStyle/>
          <a:p>
            <a:endParaRPr lang="hu-HU" dirty="0" smtClean="0"/>
          </a:p>
          <a:p>
            <a:r>
              <a:rPr lang="hu-HU" dirty="0" smtClean="0"/>
              <a:t>Ismétlés (lásd Operációs rendszerek)</a:t>
            </a:r>
          </a:p>
          <a:p>
            <a:pPr lvl="1"/>
            <a:r>
              <a:rPr lang="hu-HU" dirty="0" smtClean="0"/>
              <a:t>Virtualizáció fajtái</a:t>
            </a:r>
          </a:p>
          <a:p>
            <a:pPr lvl="1"/>
            <a:r>
              <a:rPr lang="hu-HU" dirty="0" smtClean="0"/>
              <a:t>Platform </a:t>
            </a:r>
            <a:r>
              <a:rPr lang="hu-HU" dirty="0" err="1" smtClean="0"/>
              <a:t>virtualizációs</a:t>
            </a:r>
            <a:r>
              <a:rPr lang="hu-HU" dirty="0" smtClean="0"/>
              <a:t> megoldások</a:t>
            </a:r>
          </a:p>
          <a:p>
            <a:pPr lvl="1"/>
            <a:r>
              <a:rPr lang="hu-HU" dirty="0" smtClean="0"/>
              <a:t>Kliens oldali </a:t>
            </a:r>
            <a:r>
              <a:rPr lang="hu-HU" dirty="0" err="1" smtClean="0"/>
              <a:t>virtualizációs</a:t>
            </a:r>
            <a:r>
              <a:rPr lang="hu-HU" dirty="0" smtClean="0"/>
              <a:t> igények</a:t>
            </a:r>
          </a:p>
          <a:p>
            <a:pPr lvl="1"/>
            <a:endParaRPr lang="hu-HU" dirty="0"/>
          </a:p>
          <a:p>
            <a:r>
              <a:rPr lang="hu-HU" dirty="0" smtClean="0"/>
              <a:t>Szerveroldali </a:t>
            </a:r>
            <a:r>
              <a:rPr lang="hu-HU" dirty="0" smtClean="0"/>
              <a:t>virtualizáció</a:t>
            </a:r>
          </a:p>
          <a:p>
            <a:pPr lvl="1"/>
            <a:r>
              <a:rPr lang="hu-HU" dirty="0" smtClean="0"/>
              <a:t>Platform </a:t>
            </a:r>
            <a:r>
              <a:rPr lang="hu-HU" dirty="0" err="1" smtClean="0"/>
              <a:t>virtualizációs</a:t>
            </a:r>
            <a:r>
              <a:rPr lang="hu-HU" dirty="0" smtClean="0"/>
              <a:t> megoldások</a:t>
            </a:r>
          </a:p>
          <a:p>
            <a:pPr lvl="1"/>
            <a:r>
              <a:rPr lang="hu-HU" dirty="0" smtClean="0"/>
              <a:t>Erőforrás-gazdálkodás</a:t>
            </a:r>
          </a:p>
          <a:p>
            <a:pPr lvl="1"/>
            <a:r>
              <a:rPr lang="hu-HU" b="1" dirty="0" smtClean="0"/>
              <a:t>Operációs rendszer szintű virtualizáció</a:t>
            </a:r>
            <a:endParaRPr lang="hu-HU" b="1" dirty="0"/>
          </a:p>
        </p:txBody>
      </p:sp>
    </p:spTree>
    <p:extLst>
      <p:ext uri="{BB962C8B-B14F-4D97-AF65-F5344CB8AC3E}">
        <p14:creationId xmlns:p14="http://schemas.microsoft.com/office/powerpoint/2010/main" val="2254397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Operációs rendszer szintű virtualizáció</a:t>
            </a:r>
            <a:endParaRPr lang="hu-HU" dirty="0"/>
          </a:p>
        </p:txBody>
      </p:sp>
      <p:sp>
        <p:nvSpPr>
          <p:cNvPr id="5" name="Tartalom helye 4"/>
          <p:cNvSpPr>
            <a:spLocks noGrp="1"/>
          </p:cNvSpPr>
          <p:nvPr>
            <p:ph idx="1"/>
          </p:nvPr>
        </p:nvSpPr>
        <p:spPr/>
        <p:txBody>
          <a:bodyPr/>
          <a:lstStyle/>
          <a:p>
            <a:r>
              <a:rPr lang="hu-HU" dirty="0" smtClean="0"/>
              <a:t>Kezdetben volt a </a:t>
            </a:r>
            <a:r>
              <a:rPr lang="hu-HU" i="1" dirty="0" err="1" smtClean="0"/>
              <a:t>chroot</a:t>
            </a:r>
            <a:r>
              <a:rPr lang="hu-HU" dirty="0" smtClean="0"/>
              <a:t>…</a:t>
            </a:r>
          </a:p>
          <a:p>
            <a:pPr lvl="1"/>
            <a:r>
              <a:rPr lang="hu-HU" dirty="0" smtClean="0"/>
              <a:t>A fájlrendszer gyökerét átirányíthatjuk egy alkönyvtárra (egy folyamatra vonatkozik!)</a:t>
            </a:r>
          </a:p>
          <a:p>
            <a:pPr lvl="1"/>
            <a:r>
              <a:rPr lang="hu-HU" dirty="0" smtClean="0"/>
              <a:t>Ez nem teljes körű izoláció, de sok esetben működik</a:t>
            </a:r>
          </a:p>
          <a:p>
            <a:pPr lvl="2"/>
            <a:r>
              <a:rPr lang="hu-HU" dirty="0" smtClean="0"/>
              <a:t>Kernel minden adatszerkezete közös (folyamatlista, hálózati interfész, IP, </a:t>
            </a:r>
            <a:r>
              <a:rPr lang="hu-HU" dirty="0" err="1" smtClean="0"/>
              <a:t>routing</a:t>
            </a:r>
            <a:r>
              <a:rPr lang="hu-HU" dirty="0" smtClean="0"/>
              <a:t>, </a:t>
            </a:r>
            <a:r>
              <a:rPr lang="hu-HU" dirty="0" err="1" smtClean="0"/>
              <a:t>sysctl</a:t>
            </a:r>
            <a:r>
              <a:rPr lang="hu-HU" dirty="0" smtClean="0"/>
              <a:t> beállítások…)</a:t>
            </a:r>
          </a:p>
          <a:p>
            <a:pPr lvl="2"/>
            <a:r>
              <a:rPr lang="hu-HU" dirty="0" smtClean="0"/>
              <a:t>A </a:t>
            </a:r>
            <a:r>
              <a:rPr lang="hu-HU" dirty="0" err="1" smtClean="0"/>
              <a:t>chrootból</a:t>
            </a:r>
            <a:r>
              <a:rPr lang="hu-HU" dirty="0" smtClean="0"/>
              <a:t> ráadásul ki is lehet navigálni a VFS adatszerkezeten keresztül…</a:t>
            </a:r>
          </a:p>
          <a:p>
            <a:pPr lvl="1"/>
            <a:r>
              <a:rPr lang="hu-HU" dirty="0" smtClean="0"/>
              <a:t>Hogy is néz ki: egy teljes alap OS </a:t>
            </a:r>
            <a:r>
              <a:rPr lang="hu-HU" dirty="0" smtClean="0"/>
              <a:t>telepítést </a:t>
            </a:r>
            <a:r>
              <a:rPr lang="hu-HU" dirty="0" smtClean="0"/>
              <a:t>készítünk egy alkönyvtárba, ami </a:t>
            </a:r>
            <a:r>
              <a:rPr lang="hu-HU" u="sng" dirty="0" smtClean="0"/>
              <a:t>kicsit</a:t>
            </a:r>
            <a:r>
              <a:rPr lang="hu-HU" dirty="0" smtClean="0"/>
              <a:t> eltérő is lehet az eredetitől</a:t>
            </a:r>
          </a:p>
          <a:p>
            <a:pPr lvl="1"/>
            <a:r>
              <a:rPr lang="hu-HU" dirty="0" smtClean="0"/>
              <a:t>Problémás könyvtárak: /</a:t>
            </a:r>
            <a:r>
              <a:rPr lang="hu-HU" dirty="0" err="1" smtClean="0"/>
              <a:t>proc</a:t>
            </a:r>
            <a:r>
              <a:rPr lang="hu-HU" dirty="0" smtClean="0"/>
              <a:t>, /</a:t>
            </a:r>
            <a:r>
              <a:rPr lang="hu-HU" dirty="0" err="1" smtClean="0"/>
              <a:t>sys</a:t>
            </a:r>
            <a:r>
              <a:rPr lang="hu-HU" dirty="0" smtClean="0"/>
              <a:t>, /</a:t>
            </a:r>
            <a:r>
              <a:rPr lang="hu-HU" dirty="0" err="1" smtClean="0"/>
              <a:t>dev</a:t>
            </a:r>
            <a:r>
              <a:rPr lang="hu-HU" dirty="0" smtClean="0"/>
              <a:t>, /</a:t>
            </a:r>
            <a:r>
              <a:rPr lang="hu-HU" dirty="0" err="1" smtClean="0"/>
              <a:t>tmp</a:t>
            </a:r>
            <a:r>
              <a:rPr lang="hu-HU" dirty="0" smtClean="0"/>
              <a:t>, /var,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Operációs rendszer szintű virtualizáció</a:t>
            </a:r>
            <a:endParaRPr lang="hu-HU" dirty="0"/>
          </a:p>
        </p:txBody>
      </p:sp>
      <p:sp>
        <p:nvSpPr>
          <p:cNvPr id="3" name="Tartalom helye 2"/>
          <p:cNvSpPr>
            <a:spLocks noGrp="1"/>
          </p:cNvSpPr>
          <p:nvPr>
            <p:ph idx="1"/>
          </p:nvPr>
        </p:nvSpPr>
        <p:spPr/>
        <p:txBody>
          <a:bodyPr/>
          <a:lstStyle/>
          <a:p>
            <a:r>
              <a:rPr lang="hu-HU" dirty="0" smtClean="0"/>
              <a:t>Megoldás:</a:t>
            </a:r>
          </a:p>
          <a:p>
            <a:pPr lvl="1"/>
            <a:r>
              <a:rPr lang="hu-HU" dirty="0" smtClean="0"/>
              <a:t>Ne látszódjanak ki a kernel </a:t>
            </a:r>
            <a:r>
              <a:rPr lang="hu-HU" dirty="0" err="1" smtClean="0"/>
              <a:t>singleton</a:t>
            </a:r>
            <a:r>
              <a:rPr lang="hu-HU" dirty="0" smtClean="0"/>
              <a:t> erőforrásai…</a:t>
            </a:r>
          </a:p>
          <a:p>
            <a:r>
              <a:rPr lang="hu-HU" dirty="0" smtClean="0"/>
              <a:t>Ehhez módosítani kell a kernelt</a:t>
            </a:r>
          </a:p>
          <a:p>
            <a:pPr lvl="1"/>
            <a:r>
              <a:rPr lang="hu-HU" dirty="0" smtClean="0"/>
              <a:t>Bevezetni a konténer fogalmát</a:t>
            </a:r>
          </a:p>
          <a:p>
            <a:pPr lvl="1"/>
            <a:r>
              <a:rPr lang="hu-HU" dirty="0" smtClean="0"/>
              <a:t>Minden rendszerhívást ellátni a konténer kontextus szerinti válogatással</a:t>
            </a:r>
          </a:p>
          <a:p>
            <a:pPr lvl="1"/>
            <a:r>
              <a:rPr lang="hu-HU" dirty="0" err="1" smtClean="0"/>
              <a:t>Singleton</a:t>
            </a:r>
            <a:r>
              <a:rPr lang="hu-HU" dirty="0" smtClean="0"/>
              <a:t> erőforrásokat dinamikusan </a:t>
            </a:r>
            <a:r>
              <a:rPr lang="hu-HU" dirty="0" err="1" smtClean="0"/>
              <a:t>példányosíthatóvá</a:t>
            </a:r>
            <a:r>
              <a:rPr lang="hu-HU" dirty="0" smtClean="0"/>
              <a:t> alakítani</a:t>
            </a:r>
          </a:p>
          <a:p>
            <a:pPr lvl="1"/>
            <a:r>
              <a:rPr lang="hu-HU" dirty="0" smtClean="0"/>
              <a:t>A konténerből kifele mutató referenciák mostantól biztonsági réseknek számítanak!</a:t>
            </a:r>
          </a:p>
          <a:p>
            <a:pPr lvl="1"/>
            <a:r>
              <a:rPr lang="hu-HU" dirty="0" smtClean="0"/>
              <a:t>A módosítások ára: 1-2% teljesítményveszteség</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Erőforrás-gazdálkodás</a:t>
            </a:r>
            <a:endParaRPr lang="hu-HU" dirty="0"/>
          </a:p>
        </p:txBody>
      </p:sp>
      <p:sp>
        <p:nvSpPr>
          <p:cNvPr id="3" name="Tartalom helye 2"/>
          <p:cNvSpPr>
            <a:spLocks noGrp="1"/>
          </p:cNvSpPr>
          <p:nvPr>
            <p:ph idx="1"/>
          </p:nvPr>
        </p:nvSpPr>
        <p:spPr/>
        <p:txBody>
          <a:bodyPr>
            <a:normAutofit fontScale="92500"/>
          </a:bodyPr>
          <a:lstStyle/>
          <a:p>
            <a:r>
              <a:rPr lang="hu-HU" b="1" dirty="0" smtClean="0"/>
              <a:t>CPU</a:t>
            </a:r>
            <a:r>
              <a:rPr lang="hu-HU" dirty="0" smtClean="0"/>
              <a:t> </a:t>
            </a:r>
            <a:r>
              <a:rPr lang="hu-HU" dirty="0" smtClean="0"/>
              <a:t>– a kernel beépített ütemezője, prioritáskezelője, kiegészítve szigorú </a:t>
            </a:r>
            <a:r>
              <a:rPr lang="hu-HU" dirty="0" err="1" smtClean="0"/>
              <a:t>cpuidő-korlátozással</a:t>
            </a:r>
            <a:endParaRPr lang="hu-HU" dirty="0" smtClean="0"/>
          </a:p>
          <a:p>
            <a:r>
              <a:rPr lang="hu-HU" b="1" dirty="0" smtClean="0"/>
              <a:t>Memória</a:t>
            </a:r>
            <a:r>
              <a:rPr lang="hu-HU" dirty="0" smtClean="0"/>
              <a:t> – a kernel beépített memóriakezelője, kiegészítve szigorú méretkorlátozással</a:t>
            </a:r>
          </a:p>
          <a:p>
            <a:r>
              <a:rPr lang="hu-HU" b="1" dirty="0" smtClean="0"/>
              <a:t>Háttértár</a:t>
            </a:r>
            <a:r>
              <a:rPr lang="hu-HU" dirty="0" smtClean="0"/>
              <a:t> – a fájlrendszer egy alkönyvtára, </a:t>
            </a:r>
            <a:r>
              <a:rPr lang="hu-HU" dirty="0" err="1" smtClean="0"/>
              <a:t>quota</a:t>
            </a:r>
            <a:r>
              <a:rPr lang="hu-HU" dirty="0" smtClean="0"/>
              <a:t> rendszerrel korlátozható foglalás</a:t>
            </a:r>
          </a:p>
          <a:p>
            <a:r>
              <a:rPr lang="hu-HU" b="1" dirty="0" smtClean="0"/>
              <a:t>Hálózat</a:t>
            </a:r>
            <a:r>
              <a:rPr lang="hu-HU" dirty="0" smtClean="0"/>
              <a:t> – a kernel beépített </a:t>
            </a:r>
            <a:r>
              <a:rPr lang="hu-HU" dirty="0"/>
              <a:t>E</a:t>
            </a:r>
            <a:r>
              <a:rPr lang="hu-HU" dirty="0" smtClean="0"/>
              <a:t>thernet hídja vagy </a:t>
            </a:r>
            <a:r>
              <a:rPr lang="hu-HU" dirty="0" err="1" smtClean="0"/>
              <a:t>routing</a:t>
            </a:r>
            <a:r>
              <a:rPr lang="hu-HU" dirty="0" smtClean="0"/>
              <a:t> táblája, pl. </a:t>
            </a:r>
            <a:r>
              <a:rPr lang="hu-HU" dirty="0" err="1" smtClean="0"/>
              <a:t>IPtables</a:t>
            </a:r>
            <a:r>
              <a:rPr lang="hu-HU" dirty="0" smtClean="0"/>
              <a:t> </a:t>
            </a:r>
            <a:r>
              <a:rPr lang="hu-HU" dirty="0" err="1" smtClean="0"/>
              <a:t>QoS</a:t>
            </a:r>
            <a:r>
              <a:rPr lang="hu-HU" dirty="0" smtClean="0"/>
              <a:t> paraméterekkel korlátozható áteresztőképesség</a:t>
            </a:r>
          </a:p>
          <a:p>
            <a:r>
              <a:rPr lang="hu-HU" b="1" dirty="0" smtClean="0"/>
              <a:t>Egyéb perifériák</a:t>
            </a:r>
            <a:r>
              <a:rPr lang="hu-HU" dirty="0" smtClean="0"/>
              <a:t> – a kernelben lévő meghajtón keresztül</a:t>
            </a:r>
          </a:p>
          <a:p>
            <a:pPr lvl="1"/>
            <a:endParaRPr lang="hu-HU" dirty="0" smtClean="0"/>
          </a:p>
          <a:p>
            <a:pPr lvl="1"/>
            <a:endParaRPr lang="hu-H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Operációs rendszer szintű virtualizáció</a:t>
            </a:r>
            <a:endParaRPr lang="hu-HU" dirty="0"/>
          </a:p>
        </p:txBody>
      </p:sp>
      <p:sp>
        <p:nvSpPr>
          <p:cNvPr id="4" name="Téglalap 3"/>
          <p:cNvSpPr/>
          <p:nvPr/>
        </p:nvSpPr>
        <p:spPr>
          <a:xfrm>
            <a:off x="357158" y="2071678"/>
            <a:ext cx="8215370" cy="264320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b="1" dirty="0" smtClean="0">
                <a:solidFill>
                  <a:schemeClr val="bg1"/>
                </a:solidFill>
              </a:rPr>
              <a:t>Tanulság:</a:t>
            </a:r>
          </a:p>
          <a:p>
            <a:r>
              <a:rPr lang="hu-HU" sz="2400" dirty="0" smtClean="0">
                <a:solidFill>
                  <a:schemeClr val="bg1"/>
                </a:solidFill>
              </a:rPr>
              <a:t>+ Az </a:t>
            </a:r>
            <a:r>
              <a:rPr lang="hu-HU" sz="2400" dirty="0" smtClean="0">
                <a:solidFill>
                  <a:schemeClr val="bg1"/>
                </a:solidFill>
              </a:rPr>
              <a:t>OS szintű virtualizáció nagyon kis költségű, </a:t>
            </a:r>
            <a:br>
              <a:rPr lang="hu-HU" sz="2400" dirty="0" smtClean="0">
                <a:solidFill>
                  <a:schemeClr val="bg1"/>
                </a:solidFill>
              </a:rPr>
            </a:br>
            <a:r>
              <a:rPr lang="hu-HU" sz="2400" dirty="0" smtClean="0">
                <a:solidFill>
                  <a:schemeClr val="bg1"/>
                </a:solidFill>
              </a:rPr>
              <a:t>+ erőforrás </a:t>
            </a:r>
            <a:r>
              <a:rPr lang="hu-HU" sz="2400" dirty="0" smtClean="0">
                <a:solidFill>
                  <a:schemeClr val="bg1"/>
                </a:solidFill>
              </a:rPr>
              <a:t>virtualizációs és </a:t>
            </a:r>
          </a:p>
          <a:p>
            <a:r>
              <a:rPr lang="hu-HU" sz="2400" dirty="0" smtClean="0">
                <a:solidFill>
                  <a:schemeClr val="bg1"/>
                </a:solidFill>
              </a:rPr>
              <a:t>+ erőforrás </a:t>
            </a:r>
            <a:r>
              <a:rPr lang="hu-HU" sz="2400" dirty="0" smtClean="0">
                <a:solidFill>
                  <a:schemeClr val="bg1"/>
                </a:solidFill>
              </a:rPr>
              <a:t>gazdálkodási szempontból problémamentes.</a:t>
            </a:r>
            <a:br>
              <a:rPr lang="hu-HU" sz="2400" dirty="0" smtClean="0">
                <a:solidFill>
                  <a:schemeClr val="bg1"/>
                </a:solidFill>
              </a:rPr>
            </a:br>
            <a:r>
              <a:rPr lang="hu-HU" sz="2400" dirty="0" smtClean="0">
                <a:solidFill>
                  <a:schemeClr val="bg1"/>
                </a:solidFill>
              </a:rPr>
              <a:t>- Biztonsági szempontból kevésbé jó izoláció</a:t>
            </a:r>
            <a:br>
              <a:rPr lang="hu-HU" sz="2400" dirty="0" smtClean="0">
                <a:solidFill>
                  <a:schemeClr val="bg1"/>
                </a:solidFill>
              </a:rPr>
            </a:br>
            <a:r>
              <a:rPr lang="hu-HU" sz="2400" dirty="0" smtClean="0">
                <a:solidFill>
                  <a:schemeClr val="bg1"/>
                </a:solidFill>
              </a:rPr>
              <a:t>- Közös kernellel kell élni (azonos verzió, fordítási paraméterek)</a:t>
            </a:r>
          </a:p>
        </p:txBody>
      </p:sp>
    </p:spTree>
    <p:extLst>
      <p:ext uri="{BB962C8B-B14F-4D97-AF65-F5344CB8AC3E}">
        <p14:creationId xmlns:p14="http://schemas.microsoft.com/office/powerpoint/2010/main" val="40142541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OpenVZ</a:t>
            </a:r>
            <a:r>
              <a:rPr lang="hu-HU" dirty="0" smtClean="0"/>
              <a:t> architektúrája</a:t>
            </a:r>
            <a:endParaRPr lang="hu-HU" dirty="0"/>
          </a:p>
        </p:txBody>
      </p:sp>
      <p:sp>
        <p:nvSpPr>
          <p:cNvPr id="4" name="Téglalap 3"/>
          <p:cNvSpPr/>
          <p:nvPr/>
        </p:nvSpPr>
        <p:spPr>
          <a:xfrm>
            <a:off x="857224" y="5072074"/>
            <a:ext cx="7000924" cy="71438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857224" y="4286256"/>
            <a:ext cx="7000924" cy="71438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Linux kernel (+</a:t>
            </a:r>
            <a:r>
              <a:rPr lang="hu-HU" sz="2400" dirty="0" err="1" smtClean="0">
                <a:solidFill>
                  <a:schemeClr val="bg1"/>
                </a:solidFill>
              </a:rPr>
              <a:t>OpenVZ</a:t>
            </a:r>
            <a:r>
              <a:rPr lang="hu-HU" sz="2400" dirty="0" smtClean="0">
                <a:solidFill>
                  <a:schemeClr val="bg1"/>
                </a:solidFill>
              </a:rPr>
              <a:t> patch)</a:t>
            </a:r>
          </a:p>
        </p:txBody>
      </p:sp>
      <p:sp>
        <p:nvSpPr>
          <p:cNvPr id="6" name="Téglalap 5"/>
          <p:cNvSpPr/>
          <p:nvPr/>
        </p:nvSpPr>
        <p:spPr>
          <a:xfrm>
            <a:off x="857224" y="3429000"/>
            <a:ext cx="4572032" cy="78581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OpenVZ</a:t>
            </a:r>
            <a:r>
              <a:rPr lang="hu-HU" sz="2400" dirty="0" smtClean="0">
                <a:solidFill>
                  <a:schemeClr val="bg1"/>
                </a:solidFill>
              </a:rPr>
              <a:t> izolációs réteg (</a:t>
            </a:r>
            <a:r>
              <a:rPr lang="hu-HU" sz="2400" dirty="0" err="1" smtClean="0">
                <a:solidFill>
                  <a:schemeClr val="bg1"/>
                </a:solidFill>
              </a:rPr>
              <a:t>vzctl</a:t>
            </a:r>
            <a:r>
              <a:rPr lang="hu-HU" sz="2400" smtClean="0">
                <a:solidFill>
                  <a:schemeClr val="bg1"/>
                </a:solidFill>
              </a:rPr>
              <a:t>)</a:t>
            </a:r>
            <a:endParaRPr lang="hu-HU" sz="2400" dirty="0" smtClean="0">
              <a:solidFill>
                <a:schemeClr val="bg1"/>
              </a:solidFill>
            </a:endParaRPr>
          </a:p>
        </p:txBody>
      </p:sp>
      <p:sp>
        <p:nvSpPr>
          <p:cNvPr id="7" name="Téglalap 6"/>
          <p:cNvSpPr/>
          <p:nvPr/>
        </p:nvSpPr>
        <p:spPr>
          <a:xfrm>
            <a:off x="5500694" y="3429000"/>
            <a:ext cx="2357454" cy="78581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alkalmazások</a:t>
            </a:r>
          </a:p>
        </p:txBody>
      </p:sp>
      <p:sp>
        <p:nvSpPr>
          <p:cNvPr id="8" name="Téglalap 7"/>
          <p:cNvSpPr/>
          <p:nvPr/>
        </p:nvSpPr>
        <p:spPr>
          <a:xfrm>
            <a:off x="857224" y="2571744"/>
            <a:ext cx="2214578" cy="78581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alkalmazások</a:t>
            </a:r>
          </a:p>
        </p:txBody>
      </p:sp>
      <p:sp>
        <p:nvSpPr>
          <p:cNvPr id="9" name="Téglalap 8"/>
          <p:cNvSpPr/>
          <p:nvPr/>
        </p:nvSpPr>
        <p:spPr>
          <a:xfrm>
            <a:off x="3143240" y="2571744"/>
            <a:ext cx="2286016" cy="78581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alkalmazások</a:t>
            </a:r>
          </a:p>
        </p:txBody>
      </p:sp>
      <p:sp>
        <p:nvSpPr>
          <p:cNvPr id="10" name="Lekerekített téglalap 9"/>
          <p:cNvSpPr/>
          <p:nvPr/>
        </p:nvSpPr>
        <p:spPr>
          <a:xfrm>
            <a:off x="785786" y="2143116"/>
            <a:ext cx="2286016" cy="2143140"/>
          </a:xfrm>
          <a:prstGeom prst="roundRect">
            <a:avLst>
              <a:gd name="adj" fmla="val 9311"/>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1" name="Szövegdoboz 10"/>
          <p:cNvSpPr txBox="1"/>
          <p:nvPr/>
        </p:nvSpPr>
        <p:spPr>
          <a:xfrm>
            <a:off x="1428728" y="928670"/>
            <a:ext cx="1088760" cy="1200329"/>
          </a:xfrm>
          <a:prstGeom prst="rect">
            <a:avLst/>
          </a:prstGeom>
          <a:noFill/>
        </p:spPr>
        <p:txBody>
          <a:bodyPr wrap="none" rtlCol="0">
            <a:spAutoFit/>
          </a:bodyPr>
          <a:lstStyle/>
          <a:p>
            <a:r>
              <a:rPr lang="hu-HU" sz="2400" dirty="0" err="1" smtClean="0"/>
              <a:t>Virtual</a:t>
            </a:r>
            <a:r>
              <a:rPr lang="hu-HU" sz="2400" dirty="0" smtClean="0"/>
              <a:t> </a:t>
            </a:r>
            <a:br>
              <a:rPr lang="hu-HU" sz="2400" dirty="0" smtClean="0"/>
            </a:br>
            <a:r>
              <a:rPr lang="hu-HU" sz="2400" dirty="0" err="1" smtClean="0"/>
              <a:t>Private</a:t>
            </a:r>
            <a:r>
              <a:rPr lang="hu-HU" sz="2400" dirty="0" smtClean="0"/>
              <a:t/>
            </a:r>
            <a:br>
              <a:rPr lang="hu-HU" sz="2400" dirty="0" smtClean="0"/>
            </a:br>
            <a:r>
              <a:rPr lang="hu-HU" sz="2400" dirty="0" smtClean="0"/>
              <a:t> Server</a:t>
            </a:r>
            <a:endParaRPr lang="hu-HU" sz="2400" dirty="0"/>
          </a:p>
        </p:txBody>
      </p:sp>
      <p:sp>
        <p:nvSpPr>
          <p:cNvPr id="12" name="Lekerekített téglalap 11"/>
          <p:cNvSpPr/>
          <p:nvPr/>
        </p:nvSpPr>
        <p:spPr>
          <a:xfrm>
            <a:off x="3143240" y="2143116"/>
            <a:ext cx="2286016" cy="2143140"/>
          </a:xfrm>
          <a:prstGeom prst="roundRect">
            <a:avLst>
              <a:gd name="adj" fmla="val 9311"/>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3" name="Szövegdoboz 12"/>
          <p:cNvSpPr txBox="1"/>
          <p:nvPr/>
        </p:nvSpPr>
        <p:spPr>
          <a:xfrm>
            <a:off x="3643306" y="928670"/>
            <a:ext cx="1088760" cy="1200329"/>
          </a:xfrm>
          <a:prstGeom prst="rect">
            <a:avLst/>
          </a:prstGeom>
          <a:noFill/>
        </p:spPr>
        <p:txBody>
          <a:bodyPr wrap="none" rtlCol="0">
            <a:spAutoFit/>
          </a:bodyPr>
          <a:lstStyle/>
          <a:p>
            <a:r>
              <a:rPr lang="hu-HU" sz="2400" dirty="0" err="1" smtClean="0"/>
              <a:t>Virtual</a:t>
            </a:r>
            <a:r>
              <a:rPr lang="hu-HU" sz="2400" dirty="0" smtClean="0"/>
              <a:t> </a:t>
            </a:r>
            <a:br>
              <a:rPr lang="hu-HU" sz="2400" dirty="0" smtClean="0"/>
            </a:br>
            <a:r>
              <a:rPr lang="hu-HU" sz="2400" dirty="0" err="1" smtClean="0"/>
              <a:t>Private</a:t>
            </a:r>
            <a:r>
              <a:rPr lang="hu-HU" sz="2400" dirty="0" smtClean="0"/>
              <a:t/>
            </a:r>
            <a:br>
              <a:rPr lang="hu-HU" sz="2400" dirty="0" smtClean="0"/>
            </a:br>
            <a:r>
              <a:rPr lang="hu-HU" sz="2400" dirty="0" smtClean="0"/>
              <a:t> Server</a:t>
            </a:r>
            <a:endParaRPr lang="hu-H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Motivációs példa</a:t>
            </a:r>
            <a:endParaRPr lang="hu-HU" dirty="0"/>
          </a:p>
        </p:txBody>
      </p:sp>
      <p:sp>
        <p:nvSpPr>
          <p:cNvPr id="3" name="Tartalom helye 2"/>
          <p:cNvSpPr>
            <a:spLocks noGrp="1"/>
          </p:cNvSpPr>
          <p:nvPr>
            <p:ph idx="1"/>
          </p:nvPr>
        </p:nvSpPr>
        <p:spPr/>
        <p:txBody>
          <a:bodyPr/>
          <a:lstStyle/>
          <a:p>
            <a:r>
              <a:rPr lang="hu-HU" dirty="0" smtClean="0"/>
              <a:t>„</a:t>
            </a:r>
            <a:r>
              <a:rPr lang="en-US" dirty="0" smtClean="0"/>
              <a:t>Now for something completely different…”</a:t>
            </a:r>
            <a:endParaRPr lang="en-US" dirty="0"/>
          </a:p>
        </p:txBody>
      </p:sp>
      <p:pic>
        <p:nvPicPr>
          <p:cNvPr id="2050" name="Picture 2" descr="C:\Documents and Settings\xmi\Local Settings\Temporary Internet Files\Content.IE5\WD6BG5EB\MCj04339330000[1].png"/>
          <p:cNvPicPr>
            <a:picLocks noChangeAspect="1" noChangeArrowheads="1"/>
          </p:cNvPicPr>
          <p:nvPr/>
        </p:nvPicPr>
        <p:blipFill>
          <a:blip r:embed="rId2" cstate="print"/>
          <a:srcRect/>
          <a:stretch>
            <a:fillRect/>
          </a:stretch>
        </p:blipFill>
        <p:spPr bwMode="auto">
          <a:xfrm>
            <a:off x="6357950" y="1714488"/>
            <a:ext cx="1714500" cy="1714500"/>
          </a:xfrm>
          <a:prstGeom prst="rect">
            <a:avLst/>
          </a:prstGeom>
          <a:noFill/>
        </p:spPr>
      </p:pic>
      <p:sp>
        <p:nvSpPr>
          <p:cNvPr id="5" name="Szövegdoboz 4"/>
          <p:cNvSpPr txBox="1"/>
          <p:nvPr/>
        </p:nvSpPr>
        <p:spPr>
          <a:xfrm>
            <a:off x="5654991" y="3286124"/>
            <a:ext cx="3131819" cy="707886"/>
          </a:xfrm>
          <a:prstGeom prst="rect">
            <a:avLst/>
          </a:prstGeom>
          <a:noFill/>
        </p:spPr>
        <p:txBody>
          <a:bodyPr wrap="none" rtlCol="0">
            <a:spAutoFit/>
          </a:bodyPr>
          <a:lstStyle/>
          <a:p>
            <a:pPr algn="ctr"/>
            <a:r>
              <a:rPr lang="hu-HU" sz="2000" dirty="0" smtClean="0"/>
              <a:t>(Az első előadásban ő volt a </a:t>
            </a:r>
            <a:br>
              <a:rPr lang="hu-HU" sz="2000" dirty="0" smtClean="0"/>
            </a:br>
            <a:r>
              <a:rPr lang="hu-HU" sz="2000" dirty="0" smtClean="0"/>
              <a:t>szoftverfejlesztő </a:t>
            </a:r>
            <a:r>
              <a:rPr lang="hu-HU" sz="2000" dirty="0" err="1" smtClean="0"/>
              <a:t>avatarja</a:t>
            </a:r>
            <a:r>
              <a:rPr lang="hu-HU" sz="2000" dirty="0" smtClean="0"/>
              <a:t>)</a:t>
            </a:r>
            <a:endParaRPr lang="hu-HU" sz="2000" dirty="0"/>
          </a:p>
        </p:txBody>
      </p:sp>
      <p:pic>
        <p:nvPicPr>
          <p:cNvPr id="6" name="Picture 2" descr="C:\Documents and Settings\xmi\Local Settings\Temporary Internet Files\Content.IE5\WD6BG5EB\MCj04348940000[1].png"/>
          <p:cNvPicPr>
            <a:picLocks noChangeAspect="1" noChangeArrowheads="1"/>
          </p:cNvPicPr>
          <p:nvPr/>
        </p:nvPicPr>
        <p:blipFill>
          <a:blip r:embed="rId3" cstate="print"/>
          <a:srcRect/>
          <a:stretch>
            <a:fillRect/>
          </a:stretch>
        </p:blipFill>
        <p:spPr bwMode="auto">
          <a:xfrm flipH="1">
            <a:off x="1214414" y="4214818"/>
            <a:ext cx="1393194" cy="1558636"/>
          </a:xfrm>
          <a:prstGeom prst="rect">
            <a:avLst/>
          </a:prstGeom>
          <a:noFill/>
        </p:spPr>
      </p:pic>
      <p:sp>
        <p:nvSpPr>
          <p:cNvPr id="7" name="Lekerekített téglalap feliratnak 6"/>
          <p:cNvSpPr/>
          <p:nvPr/>
        </p:nvSpPr>
        <p:spPr>
          <a:xfrm>
            <a:off x="714348" y="1571612"/>
            <a:ext cx="4357718" cy="2357454"/>
          </a:xfrm>
          <a:prstGeom prst="wedgeRoundRectCallout">
            <a:avLst>
              <a:gd name="adj1" fmla="val 89179"/>
              <a:gd name="adj2" fmla="val -1545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Több platformon kell fejlesztenem, tesztelnem… az időm nagy része az ide-oda váltogatással megy el. Ráadásul folyton széthomokozom az </a:t>
            </a:r>
            <a:r>
              <a:rPr lang="hu-HU" sz="2400" dirty="0" err="1" smtClean="0">
                <a:solidFill>
                  <a:schemeClr val="bg1"/>
                </a:solidFill>
              </a:rPr>
              <a:t>oprendszeremet</a:t>
            </a:r>
            <a:endParaRPr lang="hu-HU" sz="2400" dirty="0" smtClean="0">
              <a:solidFill>
                <a:schemeClr val="bg1"/>
              </a:solidFill>
            </a:endParaRPr>
          </a:p>
        </p:txBody>
      </p:sp>
      <p:sp>
        <p:nvSpPr>
          <p:cNvPr id="8" name="Lekerekített téglalap feliratnak 7"/>
          <p:cNvSpPr/>
          <p:nvPr/>
        </p:nvSpPr>
        <p:spPr>
          <a:xfrm>
            <a:off x="3357554" y="4071942"/>
            <a:ext cx="4286280" cy="1857388"/>
          </a:xfrm>
          <a:prstGeom prst="wedgeRoundRectCallout">
            <a:avLst>
              <a:gd name="adj1" fmla="val -76502"/>
              <a:gd name="adj2" fmla="val -655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Egyiknek Linux kell a másiknak Windows… ráadásul különböző verziók…</a:t>
            </a:r>
          </a:p>
        </p:txBody>
      </p:sp>
      <p:sp>
        <p:nvSpPr>
          <p:cNvPr id="9" name="Lekerekített téglalap feliratnak 8"/>
          <p:cNvSpPr/>
          <p:nvPr/>
        </p:nvSpPr>
        <p:spPr>
          <a:xfrm>
            <a:off x="3357554" y="4071942"/>
            <a:ext cx="4286280" cy="1857388"/>
          </a:xfrm>
          <a:prstGeom prst="wedgeRoundRectCallout">
            <a:avLst>
              <a:gd name="adj1" fmla="val -77640"/>
              <a:gd name="adj2" fmla="val -590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smtClean="0">
                <a:solidFill>
                  <a:schemeClr val="bg1"/>
                </a:solidFill>
              </a:rPr>
              <a:t>Ooop</a:t>
            </a:r>
            <a:r>
              <a:rPr lang="hu-HU" sz="2400" dirty="0" smtClean="0">
                <a:solidFill>
                  <a:schemeClr val="bg1"/>
                </a:solidFill>
              </a:rPr>
              <a:t>, ez már volt… </a:t>
            </a:r>
            <a:r>
              <a:rPr lang="hu-HU" sz="2400" dirty="0" smtClean="0">
                <a:solidFill>
                  <a:schemeClr val="bg1"/>
                </a:solidFill>
                <a:sym typeface="Wingdings" pitchFamily="2" charset="2"/>
              </a:rPr>
              <a:t></a:t>
            </a:r>
            <a:endParaRPr lang="hu-HU" sz="2400" dirty="0" smtClean="0">
              <a:solidFill>
                <a:schemeClr val="bg1"/>
              </a:solidFill>
            </a:endParaRPr>
          </a:p>
        </p:txBody>
      </p:sp>
      <p:sp>
        <p:nvSpPr>
          <p:cNvPr id="10" name="Lekerekített téglalap feliratnak 9"/>
          <p:cNvSpPr/>
          <p:nvPr/>
        </p:nvSpPr>
        <p:spPr>
          <a:xfrm>
            <a:off x="3357554" y="4071942"/>
            <a:ext cx="4286280" cy="2000264"/>
          </a:xfrm>
          <a:prstGeom prst="wedgeRoundRectCallout">
            <a:avLst>
              <a:gd name="adj1" fmla="val -77950"/>
              <a:gd name="adj2" fmla="val -828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Szóval nekem is mindenféle sokgépes bonyolult tesztkörnyezetet kell csinálnom a ti cuccaitokhoz</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OpenVZ</a:t>
            </a:r>
            <a:r>
              <a:rPr lang="hu-HU" dirty="0" smtClean="0"/>
              <a:t> képességek</a:t>
            </a:r>
            <a:endParaRPr lang="hu-HU" dirty="0"/>
          </a:p>
        </p:txBody>
      </p:sp>
      <p:sp>
        <p:nvSpPr>
          <p:cNvPr id="3" name="Tartalom helye 2"/>
          <p:cNvSpPr>
            <a:spLocks noGrp="1"/>
          </p:cNvSpPr>
          <p:nvPr>
            <p:ph idx="1"/>
          </p:nvPr>
        </p:nvSpPr>
        <p:spPr/>
        <p:txBody>
          <a:bodyPr/>
          <a:lstStyle/>
          <a:p>
            <a:r>
              <a:rPr lang="hu-HU" dirty="0" smtClean="0"/>
              <a:t>A </a:t>
            </a:r>
            <a:r>
              <a:rPr lang="hu-HU" dirty="0" smtClean="0"/>
              <a:t>VPS belsejében „komplett” telepített OS található</a:t>
            </a:r>
          </a:p>
          <a:p>
            <a:r>
              <a:rPr lang="hu-HU" dirty="0" smtClean="0"/>
              <a:t>Egy VPS indításakor a kernel teljesen inicializálatlan állapotban mutatja magát -&gt; saját </a:t>
            </a:r>
            <a:r>
              <a:rPr lang="hu-HU" dirty="0" err="1" smtClean="0"/>
              <a:t>init</a:t>
            </a:r>
            <a:r>
              <a:rPr lang="hu-HU" dirty="0" smtClean="0"/>
              <a:t> scripteket futtat minden VPS</a:t>
            </a:r>
          </a:p>
          <a:p>
            <a:r>
              <a:rPr lang="hu-HU" dirty="0" smtClean="0"/>
              <a:t>A </a:t>
            </a:r>
            <a:r>
              <a:rPr lang="hu-HU" dirty="0" err="1" smtClean="0"/>
              <a:t>VPS-be</a:t>
            </a:r>
            <a:r>
              <a:rPr lang="hu-HU" dirty="0" smtClean="0"/>
              <a:t> telepített OS környezet sablonokból (</a:t>
            </a:r>
            <a:r>
              <a:rPr lang="hu-HU" dirty="0" err="1" smtClean="0"/>
              <a:t>templates</a:t>
            </a:r>
            <a:r>
              <a:rPr lang="hu-HU" dirty="0" smtClean="0"/>
              <a:t>) telepíthető le még a VPS indítása előtt</a:t>
            </a:r>
          </a:p>
          <a:p>
            <a:r>
              <a:rPr lang="hu-HU" dirty="0" smtClean="0"/>
              <a:t>A </a:t>
            </a:r>
            <a:r>
              <a:rPr lang="hu-HU" dirty="0" err="1" smtClean="0"/>
              <a:t>VPS-ben</a:t>
            </a:r>
            <a:r>
              <a:rPr lang="hu-HU" dirty="0" smtClean="0"/>
              <a:t> lévő fájlok akár meg is oszthatóak  több VPS között (</a:t>
            </a:r>
            <a:r>
              <a:rPr lang="hu-HU" dirty="0" err="1" smtClean="0"/>
              <a:t>hard</a:t>
            </a:r>
            <a:r>
              <a:rPr lang="hu-HU" dirty="0" smtClean="0"/>
              <a:t> link!)</a:t>
            </a:r>
            <a:endParaRPr lang="hu-H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következő rész tartalmából</a:t>
            </a:r>
            <a:endParaRPr lang="hu-HU" dirty="0"/>
          </a:p>
        </p:txBody>
      </p:sp>
      <p:sp>
        <p:nvSpPr>
          <p:cNvPr id="3" name="Tartalom helye 2"/>
          <p:cNvSpPr>
            <a:spLocks noGrp="1"/>
          </p:cNvSpPr>
          <p:nvPr>
            <p:ph idx="1"/>
          </p:nvPr>
        </p:nvSpPr>
        <p:spPr/>
        <p:txBody>
          <a:bodyPr>
            <a:normAutofit lnSpcReduction="10000"/>
          </a:bodyPr>
          <a:lstStyle/>
          <a:p>
            <a:r>
              <a:rPr lang="hu-HU" dirty="0" smtClean="0"/>
              <a:t>Szerver </a:t>
            </a:r>
            <a:r>
              <a:rPr lang="hu-HU" dirty="0" err="1" smtClean="0"/>
              <a:t>virtualizációs</a:t>
            </a:r>
            <a:r>
              <a:rPr lang="hu-HU" dirty="0" smtClean="0"/>
              <a:t> megoldások központi menedzsmentje </a:t>
            </a:r>
            <a:br>
              <a:rPr lang="hu-HU" dirty="0" smtClean="0"/>
            </a:br>
            <a:r>
              <a:rPr lang="hu-HU" dirty="0" smtClean="0"/>
              <a:t>– avagy hogyan építsünk egy teljes infrastruktúrát virtuális gépekre</a:t>
            </a:r>
          </a:p>
          <a:p>
            <a:r>
              <a:rPr lang="hu-HU" dirty="0" smtClean="0"/>
              <a:t>Finom funkciók</a:t>
            </a:r>
          </a:p>
          <a:p>
            <a:pPr lvl="1"/>
            <a:r>
              <a:rPr lang="hu-HU" dirty="0" err="1" smtClean="0"/>
              <a:t>Live</a:t>
            </a:r>
            <a:r>
              <a:rPr lang="hu-HU" dirty="0" smtClean="0"/>
              <a:t> </a:t>
            </a:r>
            <a:r>
              <a:rPr lang="hu-HU" dirty="0" err="1" smtClean="0"/>
              <a:t>migration</a:t>
            </a:r>
            <a:endParaRPr lang="hu-HU" dirty="0" smtClean="0"/>
          </a:p>
          <a:p>
            <a:pPr lvl="1"/>
            <a:r>
              <a:rPr lang="hu-HU" dirty="0" smtClean="0"/>
              <a:t>Hibatűrés</a:t>
            </a:r>
          </a:p>
          <a:p>
            <a:pPr lvl="1"/>
            <a:r>
              <a:rPr lang="hu-HU" dirty="0" smtClean="0"/>
              <a:t>Terheléselosztás</a:t>
            </a:r>
          </a:p>
          <a:p>
            <a:pPr lvl="1"/>
            <a:r>
              <a:rPr lang="hu-HU" dirty="0" smtClean="0"/>
              <a:t>Sablonkezelés</a:t>
            </a:r>
          </a:p>
          <a:p>
            <a:pPr lvl="1"/>
            <a:r>
              <a:rPr lang="hu-HU" dirty="0" smtClean="0"/>
              <a:t>…és a már megszokottak: monitorozás, hozzáférés-kezelés…</a:t>
            </a:r>
          </a:p>
          <a:p>
            <a:endParaRPr lang="hu-HU"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Összefoglalás</a:t>
            </a:r>
            <a:endParaRPr lang="hu-HU" dirty="0"/>
          </a:p>
        </p:txBody>
      </p:sp>
      <p:sp>
        <p:nvSpPr>
          <p:cNvPr id="3" name="Tartalom helye 2"/>
          <p:cNvSpPr>
            <a:spLocks noGrp="1"/>
          </p:cNvSpPr>
          <p:nvPr>
            <p:ph idx="1"/>
          </p:nvPr>
        </p:nvSpPr>
        <p:spPr/>
        <p:txBody>
          <a:bodyPr>
            <a:normAutofit/>
          </a:bodyPr>
          <a:lstStyle/>
          <a:p>
            <a:r>
              <a:rPr lang="hu-HU" dirty="0" smtClean="0"/>
              <a:t>Virtualizáció </a:t>
            </a:r>
            <a:r>
              <a:rPr lang="hu-HU" dirty="0" smtClean="0"/>
              <a:t>alap funkció lett</a:t>
            </a:r>
          </a:p>
          <a:p>
            <a:pPr lvl="1"/>
            <a:r>
              <a:rPr lang="hu-HU" dirty="0" smtClean="0"/>
              <a:t>Kliens és kiszolgáló oldalon </a:t>
            </a:r>
            <a:r>
              <a:rPr lang="hu-HU" dirty="0" smtClean="0"/>
              <a:t>is</a:t>
            </a:r>
            <a:endParaRPr lang="hu-HU" dirty="0"/>
          </a:p>
          <a:p>
            <a:endParaRPr lang="hu-HU" dirty="0" smtClean="0"/>
          </a:p>
          <a:p>
            <a:r>
              <a:rPr lang="hu-HU" dirty="0" smtClean="0"/>
              <a:t>Fejlett </a:t>
            </a:r>
            <a:r>
              <a:rPr lang="hu-HU" dirty="0" smtClean="0"/>
              <a:t>megoldások</a:t>
            </a:r>
          </a:p>
          <a:p>
            <a:pPr lvl="1"/>
            <a:r>
              <a:rPr lang="hu-HU" dirty="0" err="1" smtClean="0"/>
              <a:t>Hypervisor</a:t>
            </a:r>
            <a:r>
              <a:rPr lang="hu-HU" dirty="0" smtClean="0"/>
              <a:t> egyre inkább alap komponens</a:t>
            </a:r>
          </a:p>
          <a:p>
            <a:pPr lvl="1"/>
            <a:endParaRPr lang="hu-HU" dirty="0"/>
          </a:p>
          <a:p>
            <a:r>
              <a:rPr lang="hu-HU" dirty="0" smtClean="0"/>
              <a:t>További információ:</a:t>
            </a:r>
          </a:p>
          <a:p>
            <a:pPr lvl="1"/>
            <a:r>
              <a:rPr lang="hu-HU" dirty="0" smtClean="0"/>
              <a:t>Virtualizációs technológiák és </a:t>
            </a:r>
            <a:r>
              <a:rPr lang="hu-HU" dirty="0"/>
              <a:t>alkalmazásaik választható tárgy (</a:t>
            </a:r>
            <a:r>
              <a:rPr lang="hu-HU" dirty="0">
                <a:hlinkClick r:id="rId3"/>
              </a:rPr>
              <a:t>VIMIAV89</a:t>
            </a:r>
            <a:r>
              <a:rPr lang="hu-HU" dirty="0" smtClean="0"/>
              <a:t>)</a:t>
            </a:r>
          </a:p>
        </p:txBody>
      </p:sp>
    </p:spTree>
    <p:extLst>
      <p:ext uri="{BB962C8B-B14F-4D97-AF65-F5344CB8AC3E}">
        <p14:creationId xmlns:p14="http://schemas.microsoft.com/office/powerpoint/2010/main" val="2065159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Virtualizáció</a:t>
            </a:r>
            <a:endParaRPr lang="hu-HU" dirty="0"/>
          </a:p>
        </p:txBody>
      </p:sp>
      <p:sp>
        <p:nvSpPr>
          <p:cNvPr id="3" name="Tartalom helye 2"/>
          <p:cNvSpPr>
            <a:spLocks noGrp="1"/>
          </p:cNvSpPr>
          <p:nvPr>
            <p:ph idx="1"/>
          </p:nvPr>
        </p:nvSpPr>
        <p:spPr/>
        <p:txBody>
          <a:bodyPr/>
          <a:lstStyle/>
          <a:p>
            <a:r>
              <a:rPr lang="hu-HU" dirty="0" smtClean="0"/>
              <a:t>Mi az a virtualizáció?</a:t>
            </a:r>
          </a:p>
          <a:p>
            <a:r>
              <a:rPr lang="hu-HU" dirty="0" smtClean="0"/>
              <a:t>„Az erőforrások elvonatkoztatása az erőforrást nyújtó elemektől” </a:t>
            </a:r>
          </a:p>
          <a:p>
            <a:pPr lvl="1">
              <a:buNone/>
            </a:pPr>
            <a:r>
              <a:rPr lang="hu-HU" dirty="0" smtClean="0"/>
              <a:t>- kellemesen sejtelmes általános definíció </a:t>
            </a:r>
            <a:r>
              <a:rPr lang="hu-HU" dirty="0" smtClean="0">
                <a:sym typeface="Wingdings" pitchFamily="2" charset="2"/>
              </a:rPr>
              <a:t></a:t>
            </a:r>
            <a:endParaRPr lang="hu-HU" dirty="0" smtClean="0"/>
          </a:p>
          <a:p>
            <a:r>
              <a:rPr lang="hu-HU" dirty="0" smtClean="0"/>
              <a:t>Jellemzően: </a:t>
            </a:r>
          </a:p>
          <a:p>
            <a:pPr lvl="1"/>
            <a:r>
              <a:rPr lang="hu-HU" dirty="0" smtClean="0"/>
              <a:t>fizikai erőforrásokból logikai erőforrások képzése, amik függetlenek a tényleges fizikai elemektől</a:t>
            </a:r>
          </a:p>
          <a:p>
            <a:pPr lvl="1"/>
            <a:r>
              <a:rPr lang="hu-HU" dirty="0" smtClean="0"/>
              <a:t>korlátos erőforrások szétosztása több részre</a:t>
            </a:r>
          </a:p>
          <a:p>
            <a:r>
              <a:rPr lang="hu-HU" dirty="0" smtClean="0"/>
              <a:t>Ez egy új ötlet?</a:t>
            </a:r>
          </a:p>
          <a:p>
            <a:pPr lvl="1"/>
            <a:r>
              <a:rPr lang="hu-HU" dirty="0" smtClean="0"/>
              <a:t>Korántsem – az </a:t>
            </a:r>
            <a:r>
              <a:rPr lang="hu-HU" dirty="0" err="1" smtClean="0"/>
              <a:t>oprendszerek</a:t>
            </a:r>
            <a:r>
              <a:rPr lang="hu-HU" dirty="0" smtClean="0"/>
              <a:t> is ezt csinálják…</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Tartalom</a:t>
            </a:r>
            <a:endParaRPr lang="hu-HU" dirty="0"/>
          </a:p>
        </p:txBody>
      </p:sp>
      <p:sp>
        <p:nvSpPr>
          <p:cNvPr id="3" name="Tartalom helye 2"/>
          <p:cNvSpPr>
            <a:spLocks noGrp="1"/>
          </p:cNvSpPr>
          <p:nvPr>
            <p:ph idx="1"/>
          </p:nvPr>
        </p:nvSpPr>
        <p:spPr/>
        <p:txBody>
          <a:bodyPr/>
          <a:lstStyle/>
          <a:p>
            <a:endParaRPr lang="hu-HU" dirty="0" smtClean="0"/>
          </a:p>
          <a:p>
            <a:r>
              <a:rPr lang="hu-HU" b="1" dirty="0" smtClean="0"/>
              <a:t>Ismétlés (lásd Operációs rendszerek)</a:t>
            </a:r>
          </a:p>
          <a:p>
            <a:pPr lvl="1"/>
            <a:r>
              <a:rPr lang="hu-HU" dirty="0" smtClean="0"/>
              <a:t>Virtualizáció fajtái</a:t>
            </a:r>
          </a:p>
          <a:p>
            <a:pPr lvl="1"/>
            <a:r>
              <a:rPr lang="hu-HU" dirty="0" smtClean="0"/>
              <a:t>Platform </a:t>
            </a:r>
            <a:r>
              <a:rPr lang="hu-HU" dirty="0" err="1" smtClean="0"/>
              <a:t>virtualizációs</a:t>
            </a:r>
            <a:r>
              <a:rPr lang="hu-HU" dirty="0" smtClean="0"/>
              <a:t> megoldások</a:t>
            </a:r>
          </a:p>
          <a:p>
            <a:pPr lvl="1"/>
            <a:endParaRPr lang="hu-HU" dirty="0" smtClean="0"/>
          </a:p>
          <a:p>
            <a:pPr lvl="1"/>
            <a:endParaRPr lang="hu-HU" dirty="0"/>
          </a:p>
          <a:p>
            <a:r>
              <a:rPr lang="hu-HU" dirty="0" smtClean="0"/>
              <a:t>Szerveroldali </a:t>
            </a:r>
            <a:r>
              <a:rPr lang="hu-HU" dirty="0" smtClean="0"/>
              <a:t>virtualizáció</a:t>
            </a:r>
            <a:endParaRPr lang="hu-HU" dirty="0"/>
          </a:p>
        </p:txBody>
      </p:sp>
    </p:spTree>
    <p:extLst>
      <p:ext uri="{BB962C8B-B14F-4D97-AF65-F5344CB8AC3E}">
        <p14:creationId xmlns:p14="http://schemas.microsoft.com/office/powerpoint/2010/main" val="227640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 micsoda a virtualizáció világában?</a:t>
            </a:r>
            <a:endParaRPr lang="hu-HU" dirty="0"/>
          </a:p>
        </p:txBody>
      </p:sp>
      <p:sp>
        <p:nvSpPr>
          <p:cNvPr id="4" name="Felhő 3"/>
          <p:cNvSpPr/>
          <p:nvPr/>
        </p:nvSpPr>
        <p:spPr>
          <a:xfrm>
            <a:off x="214282" y="785794"/>
            <a:ext cx="8715436" cy="5429288"/>
          </a:xfrm>
          <a:prstGeom prst="cloud">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hu-HU" sz="2400" dirty="0" smtClean="0">
              <a:solidFill>
                <a:schemeClr val="bg1"/>
              </a:solidFill>
            </a:endParaRPr>
          </a:p>
        </p:txBody>
      </p:sp>
      <p:sp>
        <p:nvSpPr>
          <p:cNvPr id="5" name="Szövegdoboz 4"/>
          <p:cNvSpPr txBox="1"/>
          <p:nvPr/>
        </p:nvSpPr>
        <p:spPr>
          <a:xfrm>
            <a:off x="5786446" y="2214554"/>
            <a:ext cx="2560573" cy="523220"/>
          </a:xfrm>
          <a:prstGeom prst="rect">
            <a:avLst/>
          </a:prstGeom>
          <a:noFill/>
        </p:spPr>
        <p:txBody>
          <a:bodyPr wrap="none" rtlCol="0">
            <a:spAutoFit/>
          </a:bodyPr>
          <a:lstStyle/>
          <a:p>
            <a:r>
              <a:rPr lang="hu-HU" sz="2800" dirty="0" err="1" smtClean="0">
                <a:effectLst>
                  <a:outerShdw blurRad="50800" dist="38100" dir="2700000" algn="tl" rotWithShape="0">
                    <a:prstClr val="black">
                      <a:alpha val="40000"/>
                    </a:prstClr>
                  </a:outerShdw>
                </a:effectLst>
              </a:rPr>
              <a:t>Paravirtualizáció</a:t>
            </a:r>
            <a:endParaRPr lang="hu-HU" sz="2800" dirty="0">
              <a:effectLst>
                <a:outerShdw blurRad="50800" dist="38100" dir="2700000" algn="tl" rotWithShape="0">
                  <a:prstClr val="black">
                    <a:alpha val="40000"/>
                  </a:prstClr>
                </a:outerShdw>
              </a:effectLst>
            </a:endParaRPr>
          </a:p>
        </p:txBody>
      </p:sp>
      <p:sp>
        <p:nvSpPr>
          <p:cNvPr id="6" name="Szövegdoboz 5"/>
          <p:cNvSpPr txBox="1"/>
          <p:nvPr/>
        </p:nvSpPr>
        <p:spPr>
          <a:xfrm>
            <a:off x="1428728" y="1714488"/>
            <a:ext cx="1511952" cy="523220"/>
          </a:xfrm>
          <a:prstGeom prst="rect">
            <a:avLst/>
          </a:prstGeom>
          <a:noFill/>
        </p:spPr>
        <p:txBody>
          <a:bodyPr wrap="none" rtlCol="0">
            <a:spAutoFit/>
          </a:bodyPr>
          <a:lstStyle/>
          <a:p>
            <a:r>
              <a:rPr lang="hu-HU" sz="2800" dirty="0" smtClean="0">
                <a:effectLst>
                  <a:outerShdw blurRad="50800" dist="38100" dir="2700000" algn="tl" rotWithShape="0">
                    <a:prstClr val="black">
                      <a:alpha val="40000"/>
                    </a:prstClr>
                  </a:outerShdw>
                </a:effectLst>
              </a:rPr>
              <a:t>Emuláció</a:t>
            </a:r>
            <a:endParaRPr lang="hu-HU" sz="2800" dirty="0">
              <a:effectLst>
                <a:outerShdw blurRad="50800" dist="38100" dir="2700000" algn="tl" rotWithShape="0">
                  <a:prstClr val="black">
                    <a:alpha val="40000"/>
                  </a:prstClr>
                </a:outerShdw>
              </a:effectLst>
            </a:endParaRPr>
          </a:p>
        </p:txBody>
      </p:sp>
      <p:sp>
        <p:nvSpPr>
          <p:cNvPr id="7" name="Szövegdoboz 6"/>
          <p:cNvSpPr txBox="1"/>
          <p:nvPr/>
        </p:nvSpPr>
        <p:spPr>
          <a:xfrm>
            <a:off x="3714744" y="5000636"/>
            <a:ext cx="1927579" cy="954107"/>
          </a:xfrm>
          <a:prstGeom prst="rect">
            <a:avLst/>
          </a:prstGeom>
          <a:noFill/>
        </p:spPr>
        <p:txBody>
          <a:bodyPr wrap="none" rtlCol="0">
            <a:spAutoFit/>
          </a:bodyPr>
          <a:lstStyle/>
          <a:p>
            <a:pPr algn="ctr"/>
            <a:r>
              <a:rPr lang="hu-HU" sz="2800" dirty="0" smtClean="0">
                <a:effectLst>
                  <a:outerShdw blurRad="50800" dist="38100" dir="2700000" algn="tl" rotWithShape="0">
                    <a:prstClr val="black">
                      <a:alpha val="40000"/>
                    </a:prstClr>
                  </a:outerShdw>
                </a:effectLst>
              </a:rPr>
              <a:t>Alkalmazás </a:t>
            </a:r>
            <a:br>
              <a:rPr lang="hu-HU" sz="2800" dirty="0" smtClean="0">
                <a:effectLst>
                  <a:outerShdw blurRad="50800" dist="38100" dir="2700000" algn="tl" rotWithShape="0">
                    <a:prstClr val="black">
                      <a:alpha val="40000"/>
                    </a:prstClr>
                  </a:outerShdw>
                </a:effectLst>
              </a:rPr>
            </a:br>
            <a:r>
              <a:rPr lang="hu-HU" sz="2800" dirty="0" smtClean="0">
                <a:effectLst>
                  <a:outerShdw blurRad="50800" dist="38100" dir="2700000" algn="tl" rotWithShape="0">
                    <a:prstClr val="black">
                      <a:alpha val="40000"/>
                    </a:prstClr>
                  </a:outerShdw>
                </a:effectLst>
              </a:rPr>
              <a:t>virtualizáció</a:t>
            </a:r>
            <a:endParaRPr lang="hu-HU" sz="2800" dirty="0">
              <a:effectLst>
                <a:outerShdw blurRad="50800" dist="38100" dir="2700000" algn="tl" rotWithShape="0">
                  <a:prstClr val="black">
                    <a:alpha val="40000"/>
                  </a:prstClr>
                </a:outerShdw>
              </a:effectLst>
            </a:endParaRPr>
          </a:p>
        </p:txBody>
      </p:sp>
      <p:sp>
        <p:nvSpPr>
          <p:cNvPr id="8" name="Szövegdoboz 7"/>
          <p:cNvSpPr txBox="1"/>
          <p:nvPr/>
        </p:nvSpPr>
        <p:spPr>
          <a:xfrm>
            <a:off x="6929454" y="3286124"/>
            <a:ext cx="1786771" cy="954107"/>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Binary</a:t>
            </a:r>
            <a:r>
              <a:rPr lang="hu-HU" sz="2800" dirty="0" smtClean="0">
                <a:effectLst>
                  <a:outerShdw blurRad="50800" dist="38100" dir="2700000" algn="tl" rotWithShape="0">
                    <a:prstClr val="black">
                      <a:alpha val="40000"/>
                    </a:prstClr>
                  </a:outerShdw>
                </a:effectLst>
              </a:rPr>
              <a:t/>
            </a:r>
            <a:br>
              <a:rPr lang="hu-HU" sz="2800" dirty="0" smtClean="0">
                <a:effectLst>
                  <a:outerShdw blurRad="50800" dist="38100" dir="2700000" algn="tl" rotWithShape="0">
                    <a:prstClr val="black">
                      <a:alpha val="40000"/>
                    </a:prstClr>
                  </a:outerShdw>
                </a:effectLst>
              </a:rPr>
            </a:br>
            <a:r>
              <a:rPr lang="hu-HU" sz="2800" dirty="0" err="1" smtClean="0">
                <a:effectLst>
                  <a:outerShdw blurRad="50800" dist="38100" dir="2700000" algn="tl" rotWithShape="0">
                    <a:prstClr val="black">
                      <a:alpha val="40000"/>
                    </a:prstClr>
                  </a:outerShdw>
                </a:effectLst>
              </a:rPr>
              <a:t>Translation</a:t>
            </a:r>
            <a:endParaRPr lang="hu-HU" sz="2800" dirty="0">
              <a:effectLst>
                <a:outerShdw blurRad="50800" dist="38100" dir="2700000" algn="tl" rotWithShape="0">
                  <a:prstClr val="black">
                    <a:alpha val="40000"/>
                  </a:prstClr>
                </a:outerShdw>
              </a:effectLst>
            </a:endParaRPr>
          </a:p>
        </p:txBody>
      </p:sp>
      <p:sp>
        <p:nvSpPr>
          <p:cNvPr id="9" name="Szövegdoboz 8"/>
          <p:cNvSpPr txBox="1"/>
          <p:nvPr/>
        </p:nvSpPr>
        <p:spPr>
          <a:xfrm>
            <a:off x="6143636" y="1428736"/>
            <a:ext cx="1765356" cy="523220"/>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Hypervisor</a:t>
            </a:r>
            <a:endParaRPr lang="hu-HU" sz="2800" dirty="0">
              <a:effectLst>
                <a:outerShdw blurRad="50800" dist="38100" dir="2700000" algn="tl" rotWithShape="0">
                  <a:prstClr val="black">
                    <a:alpha val="40000"/>
                  </a:prstClr>
                </a:outerShdw>
              </a:effectLst>
            </a:endParaRPr>
          </a:p>
        </p:txBody>
      </p:sp>
      <p:sp>
        <p:nvSpPr>
          <p:cNvPr id="10" name="Szövegdoboz 9"/>
          <p:cNvSpPr txBox="1"/>
          <p:nvPr/>
        </p:nvSpPr>
        <p:spPr>
          <a:xfrm>
            <a:off x="714348" y="4286256"/>
            <a:ext cx="2150076" cy="523220"/>
          </a:xfrm>
          <a:prstGeom prst="rect">
            <a:avLst/>
          </a:prstGeom>
          <a:noFill/>
        </p:spPr>
        <p:txBody>
          <a:bodyPr wrap="none" rtlCol="0">
            <a:spAutoFit/>
          </a:bodyPr>
          <a:lstStyle/>
          <a:p>
            <a:pPr algn="ctr"/>
            <a:r>
              <a:rPr lang="hu-HU" sz="2800" dirty="0" smtClean="0">
                <a:effectLst>
                  <a:outerShdw blurRad="50800" dist="38100" dir="2700000" algn="tl" rotWithShape="0">
                    <a:prstClr val="black">
                      <a:alpha val="40000"/>
                    </a:prstClr>
                  </a:outerShdw>
                </a:effectLst>
              </a:rPr>
              <a:t>Konszolidáció</a:t>
            </a:r>
            <a:endParaRPr lang="hu-HU" sz="2800" dirty="0">
              <a:effectLst>
                <a:outerShdw blurRad="50800" dist="38100" dir="2700000" algn="tl" rotWithShape="0">
                  <a:prstClr val="black">
                    <a:alpha val="40000"/>
                  </a:prstClr>
                </a:outerShdw>
              </a:effectLst>
            </a:endParaRPr>
          </a:p>
        </p:txBody>
      </p:sp>
      <p:sp>
        <p:nvSpPr>
          <p:cNvPr id="11" name="Szövegdoboz 10"/>
          <p:cNvSpPr txBox="1"/>
          <p:nvPr/>
        </p:nvSpPr>
        <p:spPr>
          <a:xfrm>
            <a:off x="5572132" y="4643446"/>
            <a:ext cx="1949893" cy="523220"/>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Mikrokernel</a:t>
            </a:r>
            <a:endParaRPr lang="hu-HU" sz="2800" dirty="0">
              <a:effectLst>
                <a:outerShdw blurRad="50800" dist="38100" dir="2700000" algn="tl" rotWithShape="0">
                  <a:prstClr val="black">
                    <a:alpha val="40000"/>
                  </a:prstClr>
                </a:outerShdw>
              </a:effectLst>
            </a:endParaRPr>
          </a:p>
        </p:txBody>
      </p:sp>
      <p:sp>
        <p:nvSpPr>
          <p:cNvPr id="12" name="Szövegdoboz 11"/>
          <p:cNvSpPr txBox="1"/>
          <p:nvPr/>
        </p:nvSpPr>
        <p:spPr>
          <a:xfrm>
            <a:off x="4786314" y="1142984"/>
            <a:ext cx="1412246" cy="523220"/>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Backend</a:t>
            </a:r>
            <a:endParaRPr lang="hu-HU" sz="2800" dirty="0">
              <a:effectLst>
                <a:outerShdw blurRad="50800" dist="38100" dir="2700000" algn="tl" rotWithShape="0">
                  <a:prstClr val="black">
                    <a:alpha val="40000"/>
                  </a:prstClr>
                </a:outerShdw>
              </a:effectLst>
            </a:endParaRPr>
          </a:p>
        </p:txBody>
      </p:sp>
      <p:sp>
        <p:nvSpPr>
          <p:cNvPr id="13" name="Szövegdoboz 12"/>
          <p:cNvSpPr txBox="1"/>
          <p:nvPr/>
        </p:nvSpPr>
        <p:spPr>
          <a:xfrm>
            <a:off x="2714612" y="2428868"/>
            <a:ext cx="2770502" cy="954107"/>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Seamless</a:t>
            </a:r>
            <a:r>
              <a:rPr lang="hu-HU" sz="2800" dirty="0" smtClean="0">
                <a:effectLst>
                  <a:outerShdw blurRad="50800" dist="38100" dir="2700000" algn="tl" rotWithShape="0">
                    <a:prstClr val="black">
                      <a:alpha val="40000"/>
                    </a:prstClr>
                  </a:outerShdw>
                </a:effectLst>
              </a:rPr>
              <a:t> </a:t>
            </a:r>
            <a:r>
              <a:rPr lang="hu-HU" sz="2800" dirty="0" err="1" smtClean="0">
                <a:effectLst>
                  <a:outerShdw blurRad="50800" dist="38100" dir="2700000" algn="tl" rotWithShape="0">
                    <a:prstClr val="black">
                      <a:alpha val="40000"/>
                    </a:prstClr>
                  </a:outerShdw>
                </a:effectLst>
              </a:rPr>
              <a:t>window</a:t>
            </a:r>
            <a:r>
              <a:rPr lang="hu-HU" sz="2800" dirty="0" smtClean="0">
                <a:effectLst>
                  <a:outerShdw blurRad="50800" dist="38100" dir="2700000" algn="tl" rotWithShape="0">
                    <a:prstClr val="black">
                      <a:alpha val="40000"/>
                    </a:prstClr>
                  </a:outerShdw>
                </a:effectLst>
              </a:rPr>
              <a:t/>
            </a:r>
            <a:br>
              <a:rPr lang="hu-HU" sz="2800" dirty="0" smtClean="0">
                <a:effectLst>
                  <a:outerShdw blurRad="50800" dist="38100" dir="2700000" algn="tl" rotWithShape="0">
                    <a:prstClr val="black">
                      <a:alpha val="40000"/>
                    </a:prstClr>
                  </a:outerShdw>
                </a:effectLst>
              </a:rPr>
            </a:br>
            <a:r>
              <a:rPr lang="hu-HU" sz="2800" dirty="0" smtClean="0">
                <a:effectLst>
                  <a:outerShdw blurRad="50800" dist="38100" dir="2700000" algn="tl" rotWithShape="0">
                    <a:prstClr val="black">
                      <a:alpha val="40000"/>
                    </a:prstClr>
                  </a:outerShdw>
                </a:effectLst>
              </a:rPr>
              <a:t>management</a:t>
            </a:r>
            <a:endParaRPr lang="hu-HU" sz="2800" dirty="0">
              <a:effectLst>
                <a:outerShdw blurRad="50800" dist="38100" dir="2700000" algn="tl" rotWithShape="0">
                  <a:prstClr val="black">
                    <a:alpha val="40000"/>
                  </a:prstClr>
                </a:outerShdw>
              </a:effectLst>
            </a:endParaRPr>
          </a:p>
        </p:txBody>
      </p:sp>
      <p:sp>
        <p:nvSpPr>
          <p:cNvPr id="14" name="Szövegdoboz 13"/>
          <p:cNvSpPr txBox="1"/>
          <p:nvPr/>
        </p:nvSpPr>
        <p:spPr>
          <a:xfrm>
            <a:off x="428596" y="3000372"/>
            <a:ext cx="2254976" cy="954107"/>
          </a:xfrm>
          <a:prstGeom prst="rect">
            <a:avLst/>
          </a:prstGeom>
          <a:noFill/>
        </p:spPr>
        <p:txBody>
          <a:bodyPr wrap="none" rtlCol="0">
            <a:spAutoFit/>
          </a:bodyPr>
          <a:lstStyle/>
          <a:p>
            <a:pPr algn="ctr"/>
            <a:r>
              <a:rPr lang="hu-HU" sz="2800" dirty="0" smtClean="0">
                <a:effectLst>
                  <a:outerShdw blurRad="50800" dist="38100" dir="2700000" algn="tl" rotWithShape="0">
                    <a:prstClr val="black">
                      <a:alpha val="40000"/>
                    </a:prstClr>
                  </a:outerShdw>
                </a:effectLst>
              </a:rPr>
              <a:t>Erőforrás-</a:t>
            </a:r>
          </a:p>
          <a:p>
            <a:pPr algn="ctr"/>
            <a:r>
              <a:rPr lang="hu-HU" sz="2800" dirty="0" smtClean="0">
                <a:effectLst>
                  <a:outerShdw blurRad="50800" dist="38100" dir="2700000" algn="tl" rotWithShape="0">
                    <a:prstClr val="black">
                      <a:alpha val="40000"/>
                    </a:prstClr>
                  </a:outerShdw>
                </a:effectLst>
              </a:rPr>
              <a:t>menedzsment</a:t>
            </a:r>
            <a:endParaRPr lang="hu-HU" sz="2800" dirty="0">
              <a:effectLst>
                <a:outerShdw blurRad="50800" dist="38100" dir="2700000" algn="tl" rotWithShape="0">
                  <a:prstClr val="black">
                    <a:alpha val="40000"/>
                  </a:prstClr>
                </a:outerShdw>
              </a:effectLst>
            </a:endParaRPr>
          </a:p>
        </p:txBody>
      </p:sp>
      <p:sp>
        <p:nvSpPr>
          <p:cNvPr id="15" name="Szövegdoboz 14"/>
          <p:cNvSpPr txBox="1"/>
          <p:nvPr/>
        </p:nvSpPr>
        <p:spPr>
          <a:xfrm>
            <a:off x="3357554" y="1357298"/>
            <a:ext cx="1434047" cy="954107"/>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Live</a:t>
            </a:r>
            <a:r>
              <a:rPr lang="hu-HU" sz="2800" dirty="0" smtClean="0">
                <a:effectLst>
                  <a:outerShdw blurRad="50800" dist="38100" dir="2700000" algn="tl" rotWithShape="0">
                    <a:prstClr val="black">
                      <a:alpha val="40000"/>
                    </a:prstClr>
                  </a:outerShdw>
                </a:effectLst>
              </a:rPr>
              <a:t> </a:t>
            </a:r>
            <a:br>
              <a:rPr lang="hu-HU" sz="2800" dirty="0" smtClean="0">
                <a:effectLst>
                  <a:outerShdw blurRad="50800" dist="38100" dir="2700000" algn="tl" rotWithShape="0">
                    <a:prstClr val="black">
                      <a:alpha val="40000"/>
                    </a:prstClr>
                  </a:outerShdw>
                </a:effectLst>
              </a:rPr>
            </a:br>
            <a:r>
              <a:rPr lang="hu-HU" sz="2800" dirty="0" smtClean="0">
                <a:effectLst>
                  <a:outerShdw blurRad="50800" dist="38100" dir="2700000" algn="tl" rotWithShape="0">
                    <a:prstClr val="black">
                      <a:alpha val="40000"/>
                    </a:prstClr>
                  </a:outerShdw>
                </a:effectLst>
              </a:rPr>
              <a:t>migráció</a:t>
            </a:r>
            <a:endParaRPr lang="hu-HU" sz="2800" dirty="0">
              <a:effectLst>
                <a:outerShdw blurRad="50800" dist="38100" dir="2700000" algn="tl" rotWithShape="0">
                  <a:prstClr val="black">
                    <a:alpha val="40000"/>
                  </a:prstClr>
                </a:outerShdw>
              </a:effectLst>
            </a:endParaRPr>
          </a:p>
        </p:txBody>
      </p:sp>
      <p:sp>
        <p:nvSpPr>
          <p:cNvPr id="16" name="Szövegdoboz 15"/>
          <p:cNvSpPr txBox="1"/>
          <p:nvPr/>
        </p:nvSpPr>
        <p:spPr>
          <a:xfrm>
            <a:off x="1714480" y="4857760"/>
            <a:ext cx="1927579" cy="954107"/>
          </a:xfrm>
          <a:prstGeom prst="rect">
            <a:avLst/>
          </a:prstGeom>
          <a:noFill/>
        </p:spPr>
        <p:txBody>
          <a:bodyPr wrap="none" rtlCol="0">
            <a:spAutoFit/>
          </a:bodyPr>
          <a:lstStyle/>
          <a:p>
            <a:pPr algn="ctr"/>
            <a:r>
              <a:rPr lang="hu-HU" sz="2800" dirty="0" smtClean="0">
                <a:effectLst>
                  <a:outerShdw blurRad="50800" dist="38100" dir="2700000" algn="tl" rotWithShape="0">
                    <a:prstClr val="black">
                      <a:alpha val="40000"/>
                    </a:prstClr>
                  </a:outerShdw>
                </a:effectLst>
              </a:rPr>
              <a:t>Hardveres</a:t>
            </a:r>
          </a:p>
          <a:p>
            <a:pPr algn="ctr"/>
            <a:r>
              <a:rPr lang="hu-HU" sz="2800" dirty="0" smtClean="0">
                <a:effectLst>
                  <a:outerShdw blurRad="50800" dist="38100" dir="2700000" algn="tl" rotWithShape="0">
                    <a:prstClr val="black">
                      <a:alpha val="40000"/>
                    </a:prstClr>
                  </a:outerShdw>
                </a:effectLst>
              </a:rPr>
              <a:t>virtualizáció</a:t>
            </a:r>
            <a:endParaRPr lang="hu-HU" sz="2800" dirty="0">
              <a:effectLst>
                <a:outerShdw blurRad="50800" dist="38100" dir="2700000" algn="tl" rotWithShape="0">
                  <a:prstClr val="black">
                    <a:alpha val="40000"/>
                  </a:prstClr>
                </a:outerShdw>
              </a:effectLst>
            </a:endParaRPr>
          </a:p>
        </p:txBody>
      </p:sp>
      <p:sp>
        <p:nvSpPr>
          <p:cNvPr id="17" name="Szövegdoboz 16"/>
          <p:cNvSpPr txBox="1"/>
          <p:nvPr/>
        </p:nvSpPr>
        <p:spPr>
          <a:xfrm>
            <a:off x="3357554" y="4357694"/>
            <a:ext cx="1598194" cy="523220"/>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Exokernel</a:t>
            </a:r>
            <a:endParaRPr lang="hu-HU" sz="2800" dirty="0">
              <a:effectLst>
                <a:outerShdw blurRad="50800" dist="38100" dir="2700000" algn="tl" rotWithShape="0">
                  <a:prstClr val="black">
                    <a:alpha val="40000"/>
                  </a:prstClr>
                </a:outerShdw>
              </a:effectLst>
            </a:endParaRPr>
          </a:p>
        </p:txBody>
      </p:sp>
      <p:sp>
        <p:nvSpPr>
          <p:cNvPr id="18" name="Szövegdoboz 17"/>
          <p:cNvSpPr txBox="1"/>
          <p:nvPr/>
        </p:nvSpPr>
        <p:spPr>
          <a:xfrm>
            <a:off x="5214942" y="3000372"/>
            <a:ext cx="1927579" cy="954107"/>
          </a:xfrm>
          <a:prstGeom prst="rect">
            <a:avLst/>
          </a:prstGeom>
          <a:noFill/>
        </p:spPr>
        <p:txBody>
          <a:bodyPr wrap="none" rtlCol="0">
            <a:spAutoFit/>
          </a:bodyPr>
          <a:lstStyle/>
          <a:p>
            <a:pPr algn="ctr"/>
            <a:r>
              <a:rPr lang="hu-HU" sz="2800" dirty="0" smtClean="0">
                <a:effectLst>
                  <a:outerShdw blurRad="50800" dist="38100" dir="2700000" algn="tl" rotWithShape="0">
                    <a:prstClr val="black">
                      <a:alpha val="40000"/>
                    </a:prstClr>
                  </a:outerShdw>
                </a:effectLst>
              </a:rPr>
              <a:t>Tárhely </a:t>
            </a:r>
            <a:br>
              <a:rPr lang="hu-HU" sz="2800" dirty="0" smtClean="0">
                <a:effectLst>
                  <a:outerShdw blurRad="50800" dist="38100" dir="2700000" algn="tl" rotWithShape="0">
                    <a:prstClr val="black">
                      <a:alpha val="40000"/>
                    </a:prstClr>
                  </a:outerShdw>
                </a:effectLst>
              </a:rPr>
            </a:br>
            <a:r>
              <a:rPr lang="hu-HU" sz="2800" dirty="0" smtClean="0">
                <a:effectLst>
                  <a:outerShdw blurRad="50800" dist="38100" dir="2700000" algn="tl" rotWithShape="0">
                    <a:prstClr val="black">
                      <a:alpha val="40000"/>
                    </a:prstClr>
                  </a:outerShdw>
                </a:effectLst>
              </a:rPr>
              <a:t>virtualizáció</a:t>
            </a:r>
            <a:endParaRPr lang="hu-HU" sz="2800" dirty="0">
              <a:effectLst>
                <a:outerShdw blurRad="50800" dist="38100" dir="2700000" algn="tl" rotWithShape="0">
                  <a:prstClr val="black">
                    <a:alpha val="40000"/>
                  </a:prstClr>
                </a:outerShdw>
              </a:effectLst>
            </a:endParaRPr>
          </a:p>
        </p:txBody>
      </p:sp>
      <p:sp>
        <p:nvSpPr>
          <p:cNvPr id="19" name="Szövegdoboz 18"/>
          <p:cNvSpPr txBox="1"/>
          <p:nvPr/>
        </p:nvSpPr>
        <p:spPr>
          <a:xfrm>
            <a:off x="2786050" y="3357562"/>
            <a:ext cx="1927579" cy="954107"/>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Desktop</a:t>
            </a:r>
            <a:r>
              <a:rPr lang="hu-HU" sz="2800" dirty="0" smtClean="0">
                <a:effectLst>
                  <a:outerShdw blurRad="50800" dist="38100" dir="2700000" algn="tl" rotWithShape="0">
                    <a:prstClr val="black">
                      <a:alpha val="40000"/>
                    </a:prstClr>
                  </a:outerShdw>
                </a:effectLst>
              </a:rPr>
              <a:t/>
            </a:r>
            <a:br>
              <a:rPr lang="hu-HU" sz="2800" dirty="0" smtClean="0">
                <a:effectLst>
                  <a:outerShdw blurRad="50800" dist="38100" dir="2700000" algn="tl" rotWithShape="0">
                    <a:prstClr val="black">
                      <a:alpha val="40000"/>
                    </a:prstClr>
                  </a:outerShdw>
                </a:effectLst>
              </a:rPr>
            </a:br>
            <a:r>
              <a:rPr lang="hu-HU" sz="2800" dirty="0" smtClean="0">
                <a:effectLst>
                  <a:outerShdw blurRad="50800" dist="38100" dir="2700000" algn="tl" rotWithShape="0">
                    <a:prstClr val="black">
                      <a:alpha val="40000"/>
                    </a:prstClr>
                  </a:outerShdw>
                </a:effectLst>
              </a:rPr>
              <a:t>virtualizáció</a:t>
            </a:r>
            <a:endParaRPr lang="hu-HU" sz="2800" dirty="0">
              <a:effectLst>
                <a:outerShdw blurRad="50800" dist="38100" dir="2700000" algn="tl" rotWithShape="0">
                  <a:prstClr val="black">
                    <a:alpha val="40000"/>
                  </a:prstClr>
                </a:outerShdw>
              </a:effectLst>
            </a:endParaRPr>
          </a:p>
        </p:txBody>
      </p:sp>
      <p:sp>
        <p:nvSpPr>
          <p:cNvPr id="21" name="Szövegdoboz 20"/>
          <p:cNvSpPr txBox="1"/>
          <p:nvPr/>
        </p:nvSpPr>
        <p:spPr>
          <a:xfrm>
            <a:off x="1500166" y="2357430"/>
            <a:ext cx="633507" cy="523220"/>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Jail</a:t>
            </a:r>
            <a:endParaRPr lang="hu-HU" sz="2800" dirty="0">
              <a:effectLst>
                <a:outerShdw blurRad="50800" dist="38100" dir="2700000" algn="tl" rotWithShape="0">
                  <a:prstClr val="black">
                    <a:alpha val="40000"/>
                  </a:prstClr>
                </a:outerShdw>
              </a:effectLst>
            </a:endParaRPr>
          </a:p>
        </p:txBody>
      </p:sp>
      <p:sp>
        <p:nvSpPr>
          <p:cNvPr id="22" name="Szövegdoboz 21"/>
          <p:cNvSpPr txBox="1"/>
          <p:nvPr/>
        </p:nvSpPr>
        <p:spPr>
          <a:xfrm>
            <a:off x="4857752" y="4000504"/>
            <a:ext cx="1611660" cy="523220"/>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Container</a:t>
            </a:r>
            <a:endParaRPr lang="hu-HU" sz="2800" dirty="0">
              <a:effectLst>
                <a:outerShdw blurRad="50800" dist="38100" dir="2700000" algn="tl" rotWithShape="0">
                  <a:prstClr val="black">
                    <a:alpha val="40000"/>
                  </a:prstClr>
                </a:outerShdw>
              </a:effectLst>
            </a:endParaRPr>
          </a:p>
        </p:txBody>
      </p:sp>
      <p:sp>
        <p:nvSpPr>
          <p:cNvPr id="23" name="Téglalap 22"/>
          <p:cNvSpPr/>
          <p:nvPr/>
        </p:nvSpPr>
        <p:spPr>
          <a:xfrm>
            <a:off x="1106010" y="5941977"/>
            <a:ext cx="7215238" cy="78581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Figyelem! Gyakran nincs egyértelmű terminológia, a gyártók is néha következetlen elnevezéseket használnak!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0.7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0.70"/>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strVal val="#ppt_w*0.70"/>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animEffect transition="in" filter="fade">
                                      <p:cBhvr>
                                        <p:cTn id="54" dur="1000"/>
                                        <p:tgtEl>
                                          <p:spTgt spid="14"/>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strVal val="#ppt_w*0.70"/>
                                          </p:val>
                                        </p:tav>
                                        <p:tav tm="100000">
                                          <p:val>
                                            <p:strVal val="#ppt_w"/>
                                          </p:val>
                                        </p:tav>
                                      </p:tavLst>
                                    </p:anim>
                                    <p:anim calcmode="lin" valueType="num">
                                      <p:cBhvr>
                                        <p:cTn id="58" dur="1000" fill="hold"/>
                                        <p:tgtEl>
                                          <p:spTgt spid="15"/>
                                        </p:tgtEl>
                                        <p:attrNameLst>
                                          <p:attrName>ppt_h</p:attrName>
                                        </p:attrNameLst>
                                      </p:cBhvr>
                                      <p:tavLst>
                                        <p:tav tm="0">
                                          <p:val>
                                            <p:strVal val="#ppt_h"/>
                                          </p:val>
                                        </p:tav>
                                        <p:tav tm="100000">
                                          <p:val>
                                            <p:strVal val="#ppt_h"/>
                                          </p:val>
                                        </p:tav>
                                      </p:tavLst>
                                    </p:anim>
                                    <p:animEffect transition="in" filter="fade">
                                      <p:cBhvr>
                                        <p:cTn id="59" dur="1000"/>
                                        <p:tgtEl>
                                          <p:spTgt spid="15"/>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1000" fill="hold"/>
                                        <p:tgtEl>
                                          <p:spTgt spid="16"/>
                                        </p:tgtEl>
                                        <p:attrNameLst>
                                          <p:attrName>ppt_w</p:attrName>
                                        </p:attrNameLst>
                                      </p:cBhvr>
                                      <p:tavLst>
                                        <p:tav tm="0">
                                          <p:val>
                                            <p:strVal val="#ppt_w*0.70"/>
                                          </p:val>
                                        </p:tav>
                                        <p:tav tm="100000">
                                          <p:val>
                                            <p:strVal val="#ppt_w"/>
                                          </p:val>
                                        </p:tav>
                                      </p:tavLst>
                                    </p:anim>
                                    <p:anim calcmode="lin" valueType="num">
                                      <p:cBhvr>
                                        <p:cTn id="63" dur="1000" fill="hold"/>
                                        <p:tgtEl>
                                          <p:spTgt spid="16"/>
                                        </p:tgtEl>
                                        <p:attrNameLst>
                                          <p:attrName>ppt_h</p:attrName>
                                        </p:attrNameLst>
                                      </p:cBhvr>
                                      <p:tavLst>
                                        <p:tav tm="0">
                                          <p:val>
                                            <p:strVal val="#ppt_h"/>
                                          </p:val>
                                        </p:tav>
                                        <p:tav tm="100000">
                                          <p:val>
                                            <p:strVal val="#ppt_h"/>
                                          </p:val>
                                        </p:tav>
                                      </p:tavLst>
                                    </p:anim>
                                    <p:animEffect transition="in" filter="fade">
                                      <p:cBhvr>
                                        <p:cTn id="64" dur="1000"/>
                                        <p:tgtEl>
                                          <p:spTgt spid="16"/>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strVal val="#ppt_w*0.70"/>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animEffect transition="in" filter="fade">
                                      <p:cBhvr>
                                        <p:cTn id="69" dur="1000"/>
                                        <p:tgtEl>
                                          <p:spTgt spid="17"/>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strVal val="#ppt_w*0.70"/>
                                          </p:val>
                                        </p:tav>
                                        <p:tav tm="100000">
                                          <p:val>
                                            <p:strVal val="#ppt_w"/>
                                          </p:val>
                                        </p:tav>
                                      </p:tavLst>
                                    </p:anim>
                                    <p:anim calcmode="lin" valueType="num">
                                      <p:cBhvr>
                                        <p:cTn id="73" dur="1000" fill="hold"/>
                                        <p:tgtEl>
                                          <p:spTgt spid="18"/>
                                        </p:tgtEl>
                                        <p:attrNameLst>
                                          <p:attrName>ppt_h</p:attrName>
                                        </p:attrNameLst>
                                      </p:cBhvr>
                                      <p:tavLst>
                                        <p:tav tm="0">
                                          <p:val>
                                            <p:strVal val="#ppt_h"/>
                                          </p:val>
                                        </p:tav>
                                        <p:tav tm="100000">
                                          <p:val>
                                            <p:strVal val="#ppt_h"/>
                                          </p:val>
                                        </p:tav>
                                      </p:tavLst>
                                    </p:anim>
                                    <p:animEffect transition="in" filter="fade">
                                      <p:cBhvr>
                                        <p:cTn id="74" dur="1000"/>
                                        <p:tgtEl>
                                          <p:spTgt spid="18"/>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1000" fill="hold"/>
                                        <p:tgtEl>
                                          <p:spTgt spid="19"/>
                                        </p:tgtEl>
                                        <p:attrNameLst>
                                          <p:attrName>ppt_w</p:attrName>
                                        </p:attrNameLst>
                                      </p:cBhvr>
                                      <p:tavLst>
                                        <p:tav tm="0">
                                          <p:val>
                                            <p:strVal val="#ppt_w*0.70"/>
                                          </p:val>
                                        </p:tav>
                                        <p:tav tm="100000">
                                          <p:val>
                                            <p:strVal val="#ppt_w"/>
                                          </p:val>
                                        </p:tav>
                                      </p:tavLst>
                                    </p:anim>
                                    <p:anim calcmode="lin" valueType="num">
                                      <p:cBhvr>
                                        <p:cTn id="78" dur="1000" fill="hold"/>
                                        <p:tgtEl>
                                          <p:spTgt spid="19"/>
                                        </p:tgtEl>
                                        <p:attrNameLst>
                                          <p:attrName>ppt_h</p:attrName>
                                        </p:attrNameLst>
                                      </p:cBhvr>
                                      <p:tavLst>
                                        <p:tav tm="0">
                                          <p:val>
                                            <p:strVal val="#ppt_h"/>
                                          </p:val>
                                        </p:tav>
                                        <p:tav tm="100000">
                                          <p:val>
                                            <p:strVal val="#ppt_h"/>
                                          </p:val>
                                        </p:tav>
                                      </p:tavLst>
                                    </p:anim>
                                    <p:animEffect transition="in" filter="fade">
                                      <p:cBhvr>
                                        <p:cTn id="79" dur="1000"/>
                                        <p:tgtEl>
                                          <p:spTgt spid="19"/>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1000" fill="hold"/>
                                        <p:tgtEl>
                                          <p:spTgt spid="21"/>
                                        </p:tgtEl>
                                        <p:attrNameLst>
                                          <p:attrName>ppt_w</p:attrName>
                                        </p:attrNameLst>
                                      </p:cBhvr>
                                      <p:tavLst>
                                        <p:tav tm="0">
                                          <p:val>
                                            <p:strVal val="#ppt_w*0.70"/>
                                          </p:val>
                                        </p:tav>
                                        <p:tav tm="100000">
                                          <p:val>
                                            <p:strVal val="#ppt_w"/>
                                          </p:val>
                                        </p:tav>
                                      </p:tavLst>
                                    </p:anim>
                                    <p:anim calcmode="lin" valueType="num">
                                      <p:cBhvr>
                                        <p:cTn id="83" dur="1000" fill="hold"/>
                                        <p:tgtEl>
                                          <p:spTgt spid="21"/>
                                        </p:tgtEl>
                                        <p:attrNameLst>
                                          <p:attrName>ppt_h</p:attrName>
                                        </p:attrNameLst>
                                      </p:cBhvr>
                                      <p:tavLst>
                                        <p:tav tm="0">
                                          <p:val>
                                            <p:strVal val="#ppt_h"/>
                                          </p:val>
                                        </p:tav>
                                        <p:tav tm="100000">
                                          <p:val>
                                            <p:strVal val="#ppt_h"/>
                                          </p:val>
                                        </p:tav>
                                      </p:tavLst>
                                    </p:anim>
                                    <p:animEffect transition="in" filter="fade">
                                      <p:cBhvr>
                                        <p:cTn id="84" dur="1000"/>
                                        <p:tgtEl>
                                          <p:spTgt spid="21"/>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strVal val="#ppt_w*0.70"/>
                                          </p:val>
                                        </p:tav>
                                        <p:tav tm="100000">
                                          <p:val>
                                            <p:strVal val="#ppt_w"/>
                                          </p:val>
                                        </p:tav>
                                      </p:tavLst>
                                    </p:anim>
                                    <p:anim calcmode="lin" valueType="num">
                                      <p:cBhvr>
                                        <p:cTn id="88" dur="1000" fill="hold"/>
                                        <p:tgtEl>
                                          <p:spTgt spid="22"/>
                                        </p:tgtEl>
                                        <p:attrNameLst>
                                          <p:attrName>ppt_h</p:attrName>
                                        </p:attrNameLst>
                                      </p:cBhvr>
                                      <p:tavLst>
                                        <p:tav tm="0">
                                          <p:val>
                                            <p:strVal val="#ppt_h"/>
                                          </p:val>
                                        </p:tav>
                                        <p:tav tm="100000">
                                          <p:val>
                                            <p:strVal val="#ppt_h"/>
                                          </p:val>
                                        </p:tav>
                                      </p:tavLst>
                                    </p:anim>
                                    <p:animEffect transition="in" filter="fade">
                                      <p:cBhvr>
                                        <p:cTn id="89" dur="10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Rétegek közötti interfészek</a:t>
            </a:r>
            <a:endParaRPr lang="hu-HU" dirty="0"/>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Operációs rendszer</a:t>
            </a:r>
          </a:p>
        </p:txBody>
      </p:sp>
      <p:sp>
        <p:nvSpPr>
          <p:cNvPr id="6" name="Téglalap 5"/>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Alkalmazások</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Szolgáltatások</a:t>
            </a:r>
          </a:p>
        </p:txBody>
      </p:sp>
      <p:cxnSp>
        <p:nvCxnSpPr>
          <p:cNvPr id="8" name="Egyenes összekötő 7"/>
          <p:cNvCxnSpPr/>
          <p:nvPr/>
        </p:nvCxnSpPr>
        <p:spPr>
          <a:xfrm>
            <a:off x="571472" y="5357826"/>
            <a:ext cx="3357586" cy="1588"/>
          </a:xfrm>
          <a:prstGeom prst="line">
            <a:avLst/>
          </a:prstGeom>
        </p:spPr>
        <p:style>
          <a:lnRef idx="3">
            <a:schemeClr val="accent4"/>
          </a:lnRef>
          <a:fillRef idx="0">
            <a:schemeClr val="accent4"/>
          </a:fillRef>
          <a:effectRef idx="2">
            <a:schemeClr val="accent4"/>
          </a:effectRef>
          <a:fontRef idx="minor">
            <a:schemeClr val="tx1"/>
          </a:fontRef>
        </p:style>
      </p:cxnSp>
      <p:sp>
        <p:nvSpPr>
          <p:cNvPr id="9" name="Lekerekített téglalap feliratnak 8"/>
          <p:cNvSpPr/>
          <p:nvPr/>
        </p:nvSpPr>
        <p:spPr>
          <a:xfrm>
            <a:off x="4572000" y="857232"/>
            <a:ext cx="4000528" cy="5429288"/>
          </a:xfrm>
          <a:prstGeom prst="wedgeRoundRectCallout">
            <a:avLst>
              <a:gd name="adj1" fmla="val -65536"/>
              <a:gd name="adj2" fmla="val 32876"/>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hu-HU" sz="2400" dirty="0" smtClean="0">
              <a:solidFill>
                <a:schemeClr val="bg1"/>
              </a:solidFill>
            </a:endParaRPr>
          </a:p>
        </p:txBody>
      </p:sp>
      <p:grpSp>
        <p:nvGrpSpPr>
          <p:cNvPr id="10" name="Csoportba foglalás 9"/>
          <p:cNvGrpSpPr/>
          <p:nvPr/>
        </p:nvGrpSpPr>
        <p:grpSpPr>
          <a:xfrm>
            <a:off x="5000628" y="1857364"/>
            <a:ext cx="785818" cy="785818"/>
            <a:chOff x="3071802" y="1214422"/>
            <a:chExt cx="785818" cy="785818"/>
          </a:xfrm>
        </p:grpSpPr>
        <p:sp>
          <p:nvSpPr>
            <p:cNvPr id="11" name="Téglalap 10"/>
            <p:cNvSpPr/>
            <p:nvPr/>
          </p:nvSpPr>
          <p:spPr>
            <a:xfrm>
              <a:off x="3071802" y="1214422"/>
              <a:ext cx="785818" cy="78581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sz="2400" dirty="0" smtClean="0">
                <a:solidFill>
                  <a:schemeClr val="bg1"/>
                </a:solidFill>
              </a:endParaRPr>
            </a:p>
          </p:txBody>
        </p:sp>
        <p:sp>
          <p:nvSpPr>
            <p:cNvPr id="12" name="Téglalap 11"/>
            <p:cNvSpPr/>
            <p:nvPr/>
          </p:nvSpPr>
          <p:spPr>
            <a:xfrm>
              <a:off x="3214678" y="1357298"/>
              <a:ext cx="500066" cy="50006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grpSp>
      <p:sp>
        <p:nvSpPr>
          <p:cNvPr id="13" name="Szövegdoboz 12"/>
          <p:cNvSpPr txBox="1"/>
          <p:nvPr/>
        </p:nvSpPr>
        <p:spPr>
          <a:xfrm>
            <a:off x="5000628" y="1071546"/>
            <a:ext cx="3035190" cy="461665"/>
          </a:xfrm>
          <a:prstGeom prst="rect">
            <a:avLst/>
          </a:prstGeom>
          <a:noFill/>
        </p:spPr>
        <p:txBody>
          <a:bodyPr wrap="none" rtlCol="0">
            <a:spAutoFit/>
          </a:bodyPr>
          <a:lstStyle/>
          <a:p>
            <a:pPr algn="ctr"/>
            <a:r>
              <a:rPr lang="hu-HU" sz="2400" dirty="0" smtClean="0"/>
              <a:t>Interfész a hardverhez:</a:t>
            </a:r>
            <a:endParaRPr lang="hu-HU" sz="2400" dirty="0"/>
          </a:p>
        </p:txBody>
      </p:sp>
      <p:sp>
        <p:nvSpPr>
          <p:cNvPr id="14" name="Téglalap 13"/>
          <p:cNvSpPr/>
          <p:nvPr/>
        </p:nvSpPr>
        <p:spPr>
          <a:xfrm>
            <a:off x="6215074" y="1857364"/>
            <a:ext cx="2214578" cy="1714512"/>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b="1" dirty="0" smtClean="0">
                <a:solidFill>
                  <a:schemeClr val="bg1"/>
                </a:solidFill>
              </a:rPr>
              <a:t>CPU, Memória:</a:t>
            </a:r>
            <a:r>
              <a:rPr lang="hu-HU" sz="2400" dirty="0" smtClean="0">
                <a:solidFill>
                  <a:schemeClr val="bg1"/>
                </a:solidFill>
              </a:rPr>
              <a:t> </a:t>
            </a:r>
            <a:r>
              <a:rPr lang="hu-HU" sz="2400" i="1" dirty="0" smtClean="0">
                <a:solidFill>
                  <a:schemeClr val="bg1"/>
                </a:solidFill>
              </a:rPr>
              <a:t>ISA</a:t>
            </a:r>
            <a:r>
              <a:rPr lang="hu-HU" sz="2400" dirty="0" smtClean="0">
                <a:solidFill>
                  <a:schemeClr val="bg1"/>
                </a:solidFill>
              </a:rPr>
              <a:t> </a:t>
            </a:r>
            <a:r>
              <a:rPr lang="hu-HU" sz="1600" dirty="0" smtClean="0">
                <a:solidFill>
                  <a:schemeClr val="bg1"/>
                </a:solidFill>
              </a:rPr>
              <a:t>(</a:t>
            </a:r>
            <a:r>
              <a:rPr lang="hu-HU" sz="1600" dirty="0" err="1" smtClean="0">
                <a:solidFill>
                  <a:schemeClr val="bg1"/>
                </a:solidFill>
              </a:rPr>
              <a:t>Instruction</a:t>
            </a:r>
            <a:r>
              <a:rPr lang="hu-HU" sz="1600" dirty="0" smtClean="0">
                <a:solidFill>
                  <a:schemeClr val="bg1"/>
                </a:solidFill>
              </a:rPr>
              <a:t> </a:t>
            </a:r>
            <a:r>
              <a:rPr lang="hu-HU" sz="1600" dirty="0" err="1" smtClean="0">
                <a:solidFill>
                  <a:schemeClr val="bg1"/>
                </a:solidFill>
              </a:rPr>
              <a:t>Set</a:t>
            </a:r>
            <a:r>
              <a:rPr lang="hu-HU" sz="1600" dirty="0" smtClean="0">
                <a:solidFill>
                  <a:schemeClr val="bg1"/>
                </a:solidFill>
              </a:rPr>
              <a:t> </a:t>
            </a:r>
            <a:r>
              <a:rPr lang="hu-HU" sz="1600" dirty="0" err="1" smtClean="0">
                <a:solidFill>
                  <a:schemeClr val="bg1"/>
                </a:solidFill>
              </a:rPr>
              <a:t>Architecture</a:t>
            </a:r>
            <a:r>
              <a:rPr lang="hu-HU" sz="1600" dirty="0" smtClean="0">
                <a:solidFill>
                  <a:schemeClr val="bg1"/>
                </a:solidFill>
              </a:rPr>
              <a:t>)</a:t>
            </a:r>
          </a:p>
        </p:txBody>
      </p:sp>
      <p:grpSp>
        <p:nvGrpSpPr>
          <p:cNvPr id="15" name="Csoportba foglalás 14"/>
          <p:cNvGrpSpPr/>
          <p:nvPr/>
        </p:nvGrpSpPr>
        <p:grpSpPr>
          <a:xfrm>
            <a:off x="4643438" y="2928934"/>
            <a:ext cx="1428760" cy="571504"/>
            <a:chOff x="2786050" y="2357430"/>
            <a:chExt cx="1428760" cy="571504"/>
          </a:xfrm>
        </p:grpSpPr>
        <p:sp>
          <p:nvSpPr>
            <p:cNvPr id="16" name="Téglalap 15"/>
            <p:cNvSpPr/>
            <p:nvPr/>
          </p:nvSpPr>
          <p:spPr>
            <a:xfrm>
              <a:off x="2786050" y="2357430"/>
              <a:ext cx="1428760" cy="57150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sz="2400" dirty="0" smtClean="0">
                <a:solidFill>
                  <a:schemeClr val="bg1"/>
                </a:solidFill>
              </a:endParaRPr>
            </a:p>
          </p:txBody>
        </p:sp>
        <p:sp>
          <p:nvSpPr>
            <p:cNvPr id="17" name="Téglalap 16"/>
            <p:cNvSpPr/>
            <p:nvPr/>
          </p:nvSpPr>
          <p:spPr>
            <a:xfrm>
              <a:off x="2928926"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18" name="Téglalap 17"/>
            <p:cNvSpPr/>
            <p:nvPr/>
          </p:nvSpPr>
          <p:spPr>
            <a:xfrm>
              <a:off x="3214678"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19" name="Téglalap 18"/>
            <p:cNvSpPr/>
            <p:nvPr/>
          </p:nvSpPr>
          <p:spPr>
            <a:xfrm>
              <a:off x="3571868"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20" name="Téglalap 19"/>
            <p:cNvSpPr/>
            <p:nvPr/>
          </p:nvSpPr>
          <p:spPr>
            <a:xfrm>
              <a:off x="3857620"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21" name="Téglalap 20"/>
            <p:cNvSpPr/>
            <p:nvPr/>
          </p:nvSpPr>
          <p:spPr>
            <a:xfrm>
              <a:off x="2857488" y="2857496"/>
              <a:ext cx="1285884" cy="71438"/>
            </a:xfrm>
            <a:prstGeom prst="rect">
              <a:avLst/>
            </a:prstGeom>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sz="2400" dirty="0" smtClean="0">
                <a:solidFill>
                  <a:schemeClr val="bg1"/>
                </a:solidFill>
              </a:endParaRPr>
            </a:p>
          </p:txBody>
        </p:sp>
      </p:grpSp>
      <p:sp>
        <p:nvSpPr>
          <p:cNvPr id="23" name="Lekerekített téglalap 22"/>
          <p:cNvSpPr/>
          <p:nvPr/>
        </p:nvSpPr>
        <p:spPr>
          <a:xfrm>
            <a:off x="4786314" y="3429000"/>
            <a:ext cx="1071570" cy="1571636"/>
          </a:xfrm>
          <a:prstGeom prst="roundRect">
            <a:avLst>
              <a:gd name="adj" fmla="val 17805"/>
            </a:avLst>
          </a:prstGeom>
          <a:solidFill>
            <a:schemeClr val="bg2">
              <a:lumMod val="65000"/>
            </a:schemeClr>
          </a:solidFill>
          <a:ln w="38100">
            <a:solidFill>
              <a:schemeClr val="tx1"/>
            </a:solidFill>
          </a:ln>
          <a:effectLst>
            <a:outerShdw blurRad="50800" dist="38100" dir="2700000" algn="tl" rotWithShape="0">
              <a:prstClr val="black">
                <a:alpha val="40000"/>
              </a:prstClr>
            </a:outerShdw>
          </a:effectLst>
          <a:scene3d>
            <a:camera prst="orthographicFront">
              <a:rot lat="18000000" lon="1800000" rev="19800000"/>
            </a:camera>
            <a:lightRig rig="threePt" dir="t"/>
          </a:scene3d>
          <a:sp3d extrusionH="203200"/>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hu-HU" sz="1600" dirty="0" smtClean="0">
                <a:solidFill>
                  <a:schemeClr val="bg1"/>
                </a:solidFill>
              </a:rPr>
              <a:t>HDD</a:t>
            </a:r>
          </a:p>
          <a:p>
            <a:r>
              <a:rPr lang="hu-HU" u="sng" strike="sngStrike" dirty="0" smtClean="0">
                <a:solidFill>
                  <a:schemeClr val="bg1"/>
                </a:solidFill>
              </a:rPr>
              <a:t>====</a:t>
            </a:r>
          </a:p>
        </p:txBody>
      </p:sp>
      <p:sp>
        <p:nvSpPr>
          <p:cNvPr id="24" name="Téglalap 23"/>
          <p:cNvSpPr/>
          <p:nvPr/>
        </p:nvSpPr>
        <p:spPr>
          <a:xfrm>
            <a:off x="6215074" y="3929066"/>
            <a:ext cx="2214578" cy="2071702"/>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b="1" dirty="0" smtClean="0">
                <a:solidFill>
                  <a:schemeClr val="bg1"/>
                </a:solidFill>
              </a:rPr>
              <a:t>Perifériák:</a:t>
            </a:r>
            <a:r>
              <a:rPr lang="hu-HU" sz="2400" dirty="0" smtClean="0">
                <a:solidFill>
                  <a:schemeClr val="bg1"/>
                </a:solidFill>
              </a:rPr>
              <a:t> </a:t>
            </a:r>
            <a:r>
              <a:rPr lang="hu-HU" sz="2000" dirty="0" smtClean="0">
                <a:solidFill>
                  <a:schemeClr val="bg1"/>
                </a:solidFill>
              </a:rPr>
              <a:t/>
            </a:r>
            <a:br>
              <a:rPr lang="hu-HU" sz="2000" dirty="0" smtClean="0">
                <a:solidFill>
                  <a:schemeClr val="bg1"/>
                </a:solidFill>
              </a:rPr>
            </a:br>
            <a:r>
              <a:rPr lang="hu-HU" sz="2000" dirty="0" smtClean="0">
                <a:solidFill>
                  <a:schemeClr val="bg1"/>
                </a:solidFill>
              </a:rPr>
              <a:t>I/O vagy memória-tartományban  </a:t>
            </a:r>
            <a:r>
              <a:rPr lang="hu-HU" sz="2000" i="1" dirty="0" smtClean="0">
                <a:solidFill>
                  <a:schemeClr val="bg1"/>
                </a:solidFill>
              </a:rPr>
              <a:t>regiszterek</a:t>
            </a:r>
            <a:r>
              <a:rPr lang="hu-HU" sz="2000" dirty="0" smtClean="0">
                <a:solidFill>
                  <a:schemeClr val="bg1"/>
                </a:solidFill>
              </a:rPr>
              <a:t>, </a:t>
            </a:r>
            <a:r>
              <a:rPr lang="hu-HU" sz="2000" i="1" dirty="0" smtClean="0">
                <a:solidFill>
                  <a:schemeClr val="bg1"/>
                </a:solidFill>
              </a:rPr>
              <a:t>megszakítás</a:t>
            </a:r>
            <a:r>
              <a:rPr lang="hu-HU" sz="2000" dirty="0" smtClean="0">
                <a:solidFill>
                  <a:schemeClr val="bg1"/>
                </a:solidFill>
              </a:rPr>
              <a:t>, </a:t>
            </a:r>
            <a:r>
              <a:rPr lang="hu-HU" sz="2000" i="1" dirty="0" smtClean="0">
                <a:solidFill>
                  <a:schemeClr val="bg1"/>
                </a:solidFill>
              </a:rPr>
              <a:t>DMA</a:t>
            </a:r>
          </a:p>
        </p:txBody>
      </p:sp>
      <p:grpSp>
        <p:nvGrpSpPr>
          <p:cNvPr id="25" name="Csoportba foglalás 24"/>
          <p:cNvGrpSpPr/>
          <p:nvPr/>
        </p:nvGrpSpPr>
        <p:grpSpPr>
          <a:xfrm>
            <a:off x="4572000" y="5143512"/>
            <a:ext cx="1686538" cy="823324"/>
            <a:chOff x="6671676" y="5286388"/>
            <a:chExt cx="1686538" cy="823324"/>
          </a:xfrm>
        </p:grpSpPr>
        <p:sp>
          <p:nvSpPr>
            <p:cNvPr id="26" name="Folyamatábra: Feldolgozás 25"/>
            <p:cNvSpPr/>
            <p:nvPr/>
          </p:nvSpPr>
          <p:spPr>
            <a:xfrm>
              <a:off x="7215206" y="5286388"/>
              <a:ext cx="1143008" cy="285752"/>
            </a:xfrm>
            <a:prstGeom prst="flowChartProcess">
              <a:avLst/>
            </a:prstGeom>
            <a:ln/>
            <a:scene3d>
              <a:camera prst="orthographicFront">
                <a:rot lat="1800000" lon="1800000" rev="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hu-HU" sz="2400" dirty="0" smtClean="0">
                <a:solidFill>
                  <a:schemeClr val="bg1"/>
                </a:solidFill>
              </a:endParaRPr>
            </a:p>
          </p:txBody>
        </p:sp>
        <p:sp>
          <p:nvSpPr>
            <p:cNvPr id="27" name="Lekerekített téglalap 26"/>
            <p:cNvSpPr/>
            <p:nvPr/>
          </p:nvSpPr>
          <p:spPr>
            <a:xfrm>
              <a:off x="7358082" y="5429264"/>
              <a:ext cx="571504" cy="285752"/>
            </a:xfrm>
            <a:prstGeom prst="roundRect">
              <a:avLst/>
            </a:prstGeom>
            <a:solidFill>
              <a:schemeClr val="accent5">
                <a:lumMod val="40000"/>
                <a:lumOff val="60000"/>
              </a:schemeClr>
            </a:solidFill>
            <a:ln w="38100">
              <a:noFill/>
            </a:ln>
            <a:effectLst>
              <a:outerShdw blurRad="50800" dist="38100" dir="2700000" algn="tl" rotWithShape="0">
                <a:prstClr val="black">
                  <a:alpha val="40000"/>
                </a:prstClr>
              </a:outerShdw>
            </a:effectLst>
            <a:scene3d>
              <a:camera prst="orthographicFront">
                <a:rot lat="2378151" lon="15166023" rev="15334613"/>
              </a:camera>
              <a:lightRig rig="threePt" dir="t"/>
            </a:scene3d>
            <a:sp3d extrusionH="177800">
              <a:extrusionClr>
                <a:schemeClr val="accent5">
                  <a:lumMod val="40000"/>
                  <a:lumOff val="60000"/>
                </a:schemeClr>
              </a:extrusionClr>
              <a:contourClr>
                <a:schemeClr val="accent5">
                  <a:lumMod val="40000"/>
                  <a:lumOff val="60000"/>
                </a:schemeClr>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28" name="Szabadkézi sokszög 27"/>
            <p:cNvSpPr/>
            <p:nvPr/>
          </p:nvSpPr>
          <p:spPr>
            <a:xfrm>
              <a:off x="6671676" y="5500702"/>
              <a:ext cx="819736" cy="609010"/>
            </a:xfrm>
            <a:custGeom>
              <a:avLst/>
              <a:gdLst>
                <a:gd name="connsiteX0" fmla="*/ 916432 w 916432"/>
                <a:gd name="connsiteY0" fmla="*/ 105664 h 666496"/>
                <a:gd name="connsiteX1" fmla="*/ 111760 w 916432"/>
                <a:gd name="connsiteY1" fmla="*/ 93472 h 666496"/>
                <a:gd name="connsiteX2" fmla="*/ 245872 w 916432"/>
                <a:gd name="connsiteY2" fmla="*/ 666496 h 666496"/>
                <a:gd name="connsiteX3" fmla="*/ 245872 w 916432"/>
                <a:gd name="connsiteY3" fmla="*/ 666496 h 666496"/>
                <a:gd name="connsiteX0" fmla="*/ 773588 w 773588"/>
                <a:gd name="connsiteY0" fmla="*/ 52832 h 613664"/>
                <a:gd name="connsiteX1" fmla="*/ 111760 w 773588"/>
                <a:gd name="connsiteY1" fmla="*/ 326368 h 613664"/>
                <a:gd name="connsiteX2" fmla="*/ 103028 w 773588"/>
                <a:gd name="connsiteY2" fmla="*/ 613664 h 613664"/>
                <a:gd name="connsiteX3" fmla="*/ 103028 w 773588"/>
                <a:gd name="connsiteY3" fmla="*/ 613664 h 613664"/>
                <a:gd name="connsiteX0" fmla="*/ 773588 w 773588"/>
                <a:gd name="connsiteY0" fmla="*/ 52832 h 613664"/>
                <a:gd name="connsiteX1" fmla="*/ 111760 w 773588"/>
                <a:gd name="connsiteY1" fmla="*/ 326368 h 613664"/>
                <a:gd name="connsiteX2" fmla="*/ 103028 w 773588"/>
                <a:gd name="connsiteY2" fmla="*/ 613664 h 613664"/>
                <a:gd name="connsiteX3" fmla="*/ 745938 w 773588"/>
                <a:gd name="connsiteY3" fmla="*/ 613664 h 613664"/>
                <a:gd name="connsiteX0" fmla="*/ 773588 w 796981"/>
                <a:gd name="connsiteY0" fmla="*/ 52832 h 613664"/>
                <a:gd name="connsiteX1" fmla="*/ 111760 w 796981"/>
                <a:gd name="connsiteY1" fmla="*/ 326368 h 613664"/>
                <a:gd name="connsiteX2" fmla="*/ 103028 w 796981"/>
                <a:gd name="connsiteY2" fmla="*/ 613664 h 613664"/>
                <a:gd name="connsiteX3" fmla="*/ 745938 w 796981"/>
                <a:gd name="connsiteY3" fmla="*/ 613664 h 613664"/>
                <a:gd name="connsiteX0" fmla="*/ 773588 w 773588"/>
                <a:gd name="connsiteY0" fmla="*/ 52832 h 613664"/>
                <a:gd name="connsiteX1" fmla="*/ 111760 w 773588"/>
                <a:gd name="connsiteY1" fmla="*/ 326368 h 613664"/>
                <a:gd name="connsiteX2" fmla="*/ 103028 w 773588"/>
                <a:gd name="connsiteY2" fmla="*/ 613664 h 613664"/>
                <a:gd name="connsiteX0" fmla="*/ 773588 w 773588"/>
                <a:gd name="connsiteY0" fmla="*/ 52832 h 613664"/>
                <a:gd name="connsiteX1" fmla="*/ 111760 w 773588"/>
                <a:gd name="connsiteY1" fmla="*/ 326368 h 613664"/>
                <a:gd name="connsiteX2" fmla="*/ 103028 w 773588"/>
                <a:gd name="connsiteY2" fmla="*/ 613664 h 613664"/>
                <a:gd name="connsiteX0" fmla="*/ 773588 w 773588"/>
                <a:gd name="connsiteY0" fmla="*/ 0 h 560832"/>
                <a:gd name="connsiteX1" fmla="*/ 111760 w 773588"/>
                <a:gd name="connsiteY1" fmla="*/ 273536 h 560832"/>
                <a:gd name="connsiteX2" fmla="*/ 103028 w 773588"/>
                <a:gd name="connsiteY2" fmla="*/ 560832 h 560832"/>
                <a:gd name="connsiteX0" fmla="*/ 773588 w 773588"/>
                <a:gd name="connsiteY0" fmla="*/ 0 h 560832"/>
                <a:gd name="connsiteX1" fmla="*/ 111760 w 773588"/>
                <a:gd name="connsiteY1" fmla="*/ 273536 h 560832"/>
                <a:gd name="connsiteX2" fmla="*/ 103028 w 773588"/>
                <a:gd name="connsiteY2" fmla="*/ 560832 h 560832"/>
                <a:gd name="connsiteX0" fmla="*/ 704834 w 704834"/>
                <a:gd name="connsiteY0" fmla="*/ 0 h 560832"/>
                <a:gd name="connsiteX1" fmla="*/ 43006 w 704834"/>
                <a:gd name="connsiteY1" fmla="*/ 273536 h 560832"/>
                <a:gd name="connsiteX2" fmla="*/ 34274 w 704834"/>
                <a:gd name="connsiteY2" fmla="*/ 560832 h 560832"/>
                <a:gd name="connsiteX0" fmla="*/ 761428 w 761428"/>
                <a:gd name="connsiteY0" fmla="*/ 0 h 560832"/>
                <a:gd name="connsiteX1" fmla="*/ 99600 w 761428"/>
                <a:gd name="connsiteY1" fmla="*/ 273536 h 560832"/>
                <a:gd name="connsiteX2" fmla="*/ 90868 w 761428"/>
                <a:gd name="connsiteY2" fmla="*/ 560832 h 560832"/>
                <a:gd name="connsiteX0" fmla="*/ 819736 w 819736"/>
                <a:gd name="connsiteY0" fmla="*/ 0 h 560832"/>
                <a:gd name="connsiteX1" fmla="*/ 157908 w 819736"/>
                <a:gd name="connsiteY1" fmla="*/ 273536 h 560832"/>
                <a:gd name="connsiteX2" fmla="*/ 149176 w 819736"/>
                <a:gd name="connsiteY2" fmla="*/ 560832 h 560832"/>
                <a:gd name="connsiteX0" fmla="*/ 819736 w 819736"/>
                <a:gd name="connsiteY0" fmla="*/ 0 h 609010"/>
                <a:gd name="connsiteX1" fmla="*/ 157908 w 819736"/>
                <a:gd name="connsiteY1" fmla="*/ 273536 h 609010"/>
                <a:gd name="connsiteX2" fmla="*/ 57720 w 819736"/>
                <a:gd name="connsiteY2" fmla="*/ 609010 h 609010"/>
              </a:gdLst>
              <a:ahLst/>
              <a:cxnLst>
                <a:cxn ang="0">
                  <a:pos x="connsiteX0" y="connsiteY0"/>
                </a:cxn>
                <a:cxn ang="0">
                  <a:pos x="connsiteX1" y="connsiteY1"/>
                </a:cxn>
                <a:cxn ang="0">
                  <a:pos x="connsiteX2" y="connsiteY2"/>
                </a:cxn>
              </a:cxnLst>
              <a:rect l="l" t="t" r="r" b="b"/>
              <a:pathLst>
                <a:path w="819736" h="609010">
                  <a:moveTo>
                    <a:pt x="819736" y="0"/>
                  </a:moveTo>
                  <a:cubicBezTo>
                    <a:pt x="358960" y="103554"/>
                    <a:pt x="319180" y="109944"/>
                    <a:pt x="157908" y="273536"/>
                  </a:cubicBezTo>
                  <a:cubicBezTo>
                    <a:pt x="0" y="454204"/>
                    <a:pt x="59175" y="561127"/>
                    <a:pt x="57720" y="609010"/>
                  </a:cubicBezTo>
                </a:path>
              </a:pathLst>
            </a:custGeom>
            <a:ln w="50800">
              <a:solidFill>
                <a:schemeClr val="accent5">
                  <a:lumMod val="40000"/>
                  <a:lumOff val="60000"/>
                </a:schemeClr>
              </a:solidFill>
            </a:ln>
            <a:scene3d>
              <a:camera prst="orthographicFront">
                <a:rot lat="21299999" lon="1500000" rev="0"/>
              </a:camera>
              <a:lightRig rig="threePt" dir="t"/>
            </a:scene3d>
            <a:sp3d extrusionH="50800">
              <a:bevelT/>
              <a:bevelB/>
            </a:sp3d>
          </p:spPr>
          <p:style>
            <a:lnRef idx="3">
              <a:schemeClr val="accent5"/>
            </a:lnRef>
            <a:fillRef idx="0">
              <a:schemeClr val="accent5"/>
            </a:fillRef>
            <a:effectRef idx="2">
              <a:schemeClr val="accent5"/>
            </a:effectRef>
            <a:fontRef idx="minor">
              <a:schemeClr val="tx1"/>
            </a:fontRef>
          </p:style>
          <p:txBody>
            <a:bodyPr rtlCol="0" anchor="ctr"/>
            <a:lstStyle/>
            <a:p>
              <a:pPr algn="ctr"/>
              <a:endParaRPr lang="hu-H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Lst>
  </p:timing>
</p:sld>
</file>

<file path=ppt/theme/theme1.xml><?xml version="1.0" encoding="utf-8"?>
<a:theme xmlns:a="http://schemas.openxmlformats.org/drawingml/2006/main" name="bme_ftsrg_hun_micskei_v7">
  <a:themeElements>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3A55"/>
        </a:solidFill>
        <a:ln w="38100">
          <a:solidFill>
            <a:schemeClr val="tx1"/>
          </a:solidFill>
        </a:ln>
        <a:effectLst>
          <a:outerShdw blurRad="50800" dist="38100" dir="2700000" algn="tl" rotWithShape="0">
            <a:prstClr val="black">
              <a:alpha val="40000"/>
            </a:prstClr>
          </a:outerShdw>
        </a:effectLst>
      </a:spPr>
      <a:bodyPr rtlCol="0" anchor="ctr"/>
      <a:lstStyle>
        <a:defPPr algn="ctr">
          <a:defRPr sz="2400" dirty="0" smtClean="0">
            <a:solidFill>
              <a:schemeClr val="bg1"/>
            </a:solidFill>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raClrScheme>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extraClrScheme>
    <a:extraClrScheme>
      <a:clrScheme name="ftsrg-scheme2">
        <a:dk1>
          <a:srgbClr val="000000"/>
        </a:dk1>
        <a:lt1>
          <a:srgbClr val="FFFFFF"/>
        </a:lt1>
        <a:dk2>
          <a:srgbClr val="0099FF"/>
        </a:dk2>
        <a:lt2>
          <a:srgbClr val="FFFF99"/>
        </a:lt2>
        <a:accent1>
          <a:srgbClr val="762536"/>
        </a:accent1>
        <a:accent2>
          <a:srgbClr val="81511D"/>
        </a:accent2>
        <a:accent3>
          <a:srgbClr val="48662C"/>
        </a:accent3>
        <a:accent4>
          <a:srgbClr val="134C59"/>
        </a:accent4>
        <a:accent5>
          <a:srgbClr val="5A2565"/>
        </a:accent5>
        <a:accent6>
          <a:srgbClr val="5A5A5A"/>
        </a:accent6>
        <a:hlink>
          <a:srgbClr val="002060"/>
        </a:hlink>
        <a:folHlink>
          <a:srgbClr val="002060"/>
        </a:folHlink>
      </a:clrScheme>
    </a:extraClrScheme>
    <a:extraClrScheme>
      <a:clrScheme name="SAF-color-scheme">
        <a:dk1>
          <a:srgbClr val="000000"/>
        </a:dk1>
        <a:lt1>
          <a:srgbClr val="FFFFFF"/>
        </a:lt1>
        <a:dk2>
          <a:srgbClr val="000000"/>
        </a:dk2>
        <a:lt2>
          <a:srgbClr val="FFFFFF"/>
        </a:lt2>
        <a:accent1>
          <a:srgbClr val="FF3300"/>
        </a:accent1>
        <a:accent2>
          <a:srgbClr val="00B686"/>
        </a:accent2>
        <a:accent3>
          <a:srgbClr val="FFCC00"/>
        </a:accent3>
        <a:accent4>
          <a:srgbClr val="000000"/>
        </a:accent4>
        <a:accent5>
          <a:srgbClr val="FFADAA"/>
        </a:accent5>
        <a:accent6>
          <a:srgbClr val="0098CE"/>
        </a:accent6>
        <a:hlink>
          <a:srgbClr val="0098CE"/>
        </a:hlink>
        <a:folHlink>
          <a:srgbClr val="FFCC00"/>
        </a:folHlink>
      </a:clrScheme>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1320</TotalTime>
  <Words>3327</Words>
  <Application>Microsoft Office PowerPoint</Application>
  <PresentationFormat>Diavetítés a képernyőre (4:3 oldalarány)</PresentationFormat>
  <Paragraphs>549</Paragraphs>
  <Slides>52</Slides>
  <Notes>29</Notes>
  <HiddenSlides>1</HiddenSlides>
  <MMClips>0</MMClips>
  <ScaleCrop>false</ScaleCrop>
  <HeadingPairs>
    <vt:vector size="4" baseType="variant">
      <vt:variant>
        <vt:lpstr>Téma</vt:lpstr>
      </vt:variant>
      <vt:variant>
        <vt:i4>1</vt:i4>
      </vt:variant>
      <vt:variant>
        <vt:lpstr>Diacímek</vt:lpstr>
      </vt:variant>
      <vt:variant>
        <vt:i4>52</vt:i4>
      </vt:variant>
    </vt:vector>
  </HeadingPairs>
  <TitlesOfParts>
    <vt:vector size="53" baseType="lpstr">
      <vt:lpstr>bme_ftsrg_hun_micskei_v7</vt:lpstr>
      <vt:lpstr>Szerveroldali virtualizáció</vt:lpstr>
      <vt:lpstr>Motivációs példa</vt:lpstr>
      <vt:lpstr>Motivációs példa</vt:lpstr>
      <vt:lpstr>Motivációs példa</vt:lpstr>
      <vt:lpstr>Motivációs példa</vt:lpstr>
      <vt:lpstr>Virtualizáció</vt:lpstr>
      <vt:lpstr>Tartalom</vt:lpstr>
      <vt:lpstr>Mi micsoda a virtualizáció világában?</vt:lpstr>
      <vt:lpstr>Rétegek közötti interfészek</vt:lpstr>
      <vt:lpstr>Rétegek közötti interfészek</vt:lpstr>
      <vt:lpstr>Rétegek közötti interfészek</vt:lpstr>
      <vt:lpstr>Rétegek közötti interfészek</vt:lpstr>
      <vt:lpstr>A virtualizáció különböző fajtái</vt:lpstr>
      <vt:lpstr>Platform virtualizáció</vt:lpstr>
      <vt:lpstr>Platform virtualizáció</vt:lpstr>
      <vt:lpstr>Platform virtualizáció architektúrái</vt:lpstr>
      <vt:lpstr>Platform virtualizáció</vt:lpstr>
      <vt:lpstr>Tartalom</vt:lpstr>
      <vt:lpstr>Szerver virtualizáció</vt:lpstr>
      <vt:lpstr>Szerver virtualizáció</vt:lpstr>
      <vt:lpstr>VMware ESXi</vt:lpstr>
      <vt:lpstr>VMware ESXi: Minimális konzol</vt:lpstr>
      <vt:lpstr>VMware ESXi 5 architektúrája</vt:lpstr>
      <vt:lpstr>VMware ESXi 5 menedzsment API</vt:lpstr>
      <vt:lpstr>ESXi system image</vt:lpstr>
      <vt:lpstr>Microsoft Hyper-V</vt:lpstr>
      <vt:lpstr>Hyper-V architektúra (1)</vt:lpstr>
      <vt:lpstr>Hyper-V architektúra (2)</vt:lpstr>
      <vt:lpstr>Xen</vt:lpstr>
      <vt:lpstr>XCP architektúra</vt:lpstr>
      <vt:lpstr>Bare metal megoldások architektúrái</vt:lpstr>
      <vt:lpstr>Tartalom</vt:lpstr>
      <vt:lpstr>Erőforrás gazdálkodás</vt:lpstr>
      <vt:lpstr>Versengés az erőforrásokért</vt:lpstr>
      <vt:lpstr>Feladatok erőforrások kezelésénél</vt:lpstr>
      <vt:lpstr>Szabályozási lehetőségek (VMware)</vt:lpstr>
      <vt:lpstr>Példa a share használatára</vt:lpstr>
      <vt:lpstr>Példa a share használatára</vt:lpstr>
      <vt:lpstr>Hierarchikus erőforráskezelés</vt:lpstr>
      <vt:lpstr>Hierarchikus erőforráskezelés</vt:lpstr>
      <vt:lpstr>VMware ESXi GUI felület</vt:lpstr>
      <vt:lpstr>Hyper-V:  hasonló erőforrás-gazdálkodás</vt:lpstr>
      <vt:lpstr>PowerPoint bemutató</vt:lpstr>
      <vt:lpstr>Tartalom</vt:lpstr>
      <vt:lpstr>Operációs rendszer szintű virtualizáció</vt:lpstr>
      <vt:lpstr>Operációs rendszer szintű virtualizáció</vt:lpstr>
      <vt:lpstr>Erőforrás-gazdálkodás</vt:lpstr>
      <vt:lpstr>Operációs rendszer szintű virtualizáció</vt:lpstr>
      <vt:lpstr>OpenVZ architektúrája</vt:lpstr>
      <vt:lpstr>OpenVZ képességek</vt:lpstr>
      <vt:lpstr>A következő rész tartalmából</vt:lpstr>
      <vt:lpstr>Összefoglalás</vt:lpstr>
    </vt:vector>
  </TitlesOfParts>
  <Company>Budapesti Műszaki és Gazdaságtudományi Egyetem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Szerveroldali virtualizáció</dc:title>
  <dc:subject>Intelligens rendszerfelügyelet (VIMIA370)</dc:subject>
  <dc:creator>Tóth Dániel, Micskei Zoltán</dc:creator>
  <cp:keywords>virtualizáció, ESX, Xen, erőforrás</cp:keywords>
  <cp:lastModifiedBy>Micskei Zoltán</cp:lastModifiedBy>
  <cp:revision>164</cp:revision>
  <dcterms:created xsi:type="dcterms:W3CDTF">2009-01-28T13:20:49Z</dcterms:created>
  <dcterms:modified xsi:type="dcterms:W3CDTF">2012-04-17T10:27:44Z</dcterms:modified>
</cp:coreProperties>
</file>