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77" r:id="rId4"/>
    <p:sldId id="292" r:id="rId5"/>
    <p:sldId id="260" r:id="rId6"/>
    <p:sldId id="259" r:id="rId7"/>
    <p:sldId id="265" r:id="rId8"/>
    <p:sldId id="267" r:id="rId9"/>
    <p:sldId id="280" r:id="rId10"/>
    <p:sldId id="281" r:id="rId11"/>
    <p:sldId id="323" r:id="rId12"/>
    <p:sldId id="302" r:id="rId13"/>
    <p:sldId id="303" r:id="rId14"/>
    <p:sldId id="279" r:id="rId15"/>
    <p:sldId id="282" r:id="rId16"/>
    <p:sldId id="324" r:id="rId17"/>
    <p:sldId id="304" r:id="rId18"/>
    <p:sldId id="305" r:id="rId19"/>
    <p:sldId id="308" r:id="rId20"/>
    <p:sldId id="309" r:id="rId21"/>
    <p:sldId id="310" r:id="rId22"/>
    <p:sldId id="311" r:id="rId23"/>
    <p:sldId id="312" r:id="rId24"/>
    <p:sldId id="314" r:id="rId25"/>
    <p:sldId id="325" r:id="rId26"/>
    <p:sldId id="317" r:id="rId27"/>
    <p:sldId id="318" r:id="rId28"/>
    <p:sldId id="319" r:id="rId29"/>
    <p:sldId id="320" r:id="rId30"/>
    <p:sldId id="321" r:id="rId31"/>
    <p:sldId id="322" r:id="rId32"/>
    <p:sldId id="326" r:id="rId33"/>
    <p:sldId id="327" r:id="rId34"/>
    <p:sldId id="328" r:id="rId35"/>
    <p:sldId id="261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83" autoAdjust="0"/>
  </p:normalViewPr>
  <p:slideViewPr>
    <p:cSldViewPr>
      <p:cViewPr>
        <p:scale>
          <a:sx n="70" d="100"/>
          <a:sy n="70" d="100"/>
        </p:scale>
        <p:origin x="-162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2012.04.23.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7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2012.</a:t>
            </a:r>
            <a:r>
              <a:rPr lang="hu-HU" baseline="0" dirty="0" smtClean="0"/>
              <a:t> 04. 23.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virtuális gép szintű hibatűrés sem csodaszer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Költséges: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2 vagy több VM példány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Szinkronizációs</a:t>
            </a:r>
            <a:r>
              <a:rPr lang="hu-HU" sz="2400" dirty="0" smtClean="0">
                <a:solidFill>
                  <a:schemeClr val="bg1"/>
                </a:solidFill>
              </a:rPr>
              <a:t> várakozások az elsődleges VM futásában (50% teljesítménycsökkenés is lehet)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Nincs SMP a </a:t>
            </a:r>
            <a:r>
              <a:rPr lang="hu-HU" sz="2400" dirty="0" err="1" smtClean="0">
                <a:solidFill>
                  <a:schemeClr val="bg1"/>
                </a:solidFill>
              </a:rPr>
              <a:t>VM-nél</a:t>
            </a:r>
            <a:r>
              <a:rPr lang="hu-HU" sz="2400" dirty="0" smtClean="0">
                <a:solidFill>
                  <a:schemeClr val="bg1"/>
                </a:solidFill>
              </a:rPr>
              <a:t>! (Versenyhelyzetek)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Feltételezi, hogy a </a:t>
            </a:r>
            <a:r>
              <a:rPr lang="hu-HU" sz="2400" dirty="0" err="1" smtClean="0">
                <a:solidFill>
                  <a:schemeClr val="bg1"/>
                </a:solidFill>
              </a:rPr>
              <a:t>host</a:t>
            </a:r>
            <a:r>
              <a:rPr lang="hu-HU" sz="2400" dirty="0" smtClean="0">
                <a:solidFill>
                  <a:schemeClr val="bg1"/>
                </a:solidFill>
              </a:rPr>
              <a:t> gép vagy hibátlan vagy leáll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Licenszek</a:t>
            </a:r>
            <a:r>
              <a:rPr lang="hu-HU" sz="2400" dirty="0" smtClean="0">
                <a:solidFill>
                  <a:schemeClr val="bg1"/>
                </a:solidFill>
              </a:rPr>
              <a:t>: Microsoft pl. 2 </a:t>
            </a:r>
            <a:r>
              <a:rPr lang="hu-HU" sz="2400" dirty="0" err="1" smtClean="0">
                <a:solidFill>
                  <a:schemeClr val="bg1"/>
                </a:solidFill>
              </a:rPr>
              <a:t>licenszet</a:t>
            </a:r>
            <a:r>
              <a:rPr lang="hu-HU" sz="2400" dirty="0" smtClean="0">
                <a:solidFill>
                  <a:schemeClr val="bg1"/>
                </a:solidFill>
              </a:rPr>
              <a:t> ír elő, mert két példány fut egyszerre a szoftveréből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945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fentieken kívül természetesen még rengeteg hibatűrést,</a:t>
            </a:r>
            <a:r>
              <a:rPr lang="hu-HU" baseline="0" dirty="0" smtClean="0"/>
              <a:t> rendelkezésre állást garantáló </a:t>
            </a:r>
            <a:r>
              <a:rPr lang="hu-HU" baseline="0" smtClean="0"/>
              <a:t>technika van.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Létrehozás: előállít</a:t>
            </a:r>
            <a:r>
              <a:rPr lang="hu-HU" baseline="0" dirty="0" smtClean="0"/>
              <a:t> egy virtuális gép példányt, lefoglalja a megfelelő erőforrásokat, felveszi a nyilvántartásba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Üzembeállítás: a felhasználó számára átadható használható állapotba helyezi: OS telepítve és konfigurálva, hálózat beállítva, távoli hozzáférés, felhasználói fiók/jelszó stb.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Üzemen kívül helyezés: átmenetileg nincs szükség rá, leállítás, de nyilvántartásban marad, gyorsan újraindítható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Visszavonás: virtuális gép nyilvántartásból kivétele, háttértár adatok törlése vagy archiválása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Több megoldás is lehetséges: OS szintű </a:t>
            </a:r>
            <a:r>
              <a:rPr lang="hu-HU" dirty="0" err="1" smtClean="0"/>
              <a:t>virtualizációnál</a:t>
            </a:r>
            <a:r>
              <a:rPr lang="hu-HU" dirty="0" smtClean="0"/>
              <a:t> pl. a virtuális gép létrehozása már egyben</a:t>
            </a:r>
            <a:r>
              <a:rPr lang="hu-HU" baseline="0" dirty="0" smtClean="0"/>
              <a:t> az OS fájlrendszer példány előállításával is jár, tehát nincs „üres gép” állapot. Ilyenkor a konfiguráció a fájlrendszerben elvégezhető az első indítás előtt, nem kell külön ágens.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Forrás: </a:t>
            </a:r>
            <a:r>
              <a:rPr lang="hu-HU" b="0" dirty="0" err="1" smtClean="0"/>
              <a:t>Turgut</a:t>
            </a:r>
            <a:r>
              <a:rPr lang="hu-HU" b="0" dirty="0" smtClean="0"/>
              <a:t> </a:t>
            </a:r>
            <a:r>
              <a:rPr lang="hu-HU" b="0" dirty="0" err="1" smtClean="0"/>
              <a:t>Haspolat</a:t>
            </a:r>
            <a:r>
              <a:rPr lang="hu-HU" b="0" dirty="0" smtClean="0"/>
              <a:t>. </a:t>
            </a:r>
            <a:r>
              <a:rPr lang="en-US" b="0" dirty="0" smtClean="0"/>
              <a:t>Implementing a Private Cloud by using Microsoft System Center 2012 Concept</a:t>
            </a:r>
            <a:r>
              <a:rPr lang="hu-HU" b="0" dirty="0" smtClean="0"/>
              <a:t>, URL: http://turguthaspolat.wordpress.com/2012/01/22/implementing-a-private-cloud-by-using-microsoft-system-center-2012-concept/</a:t>
            </a:r>
            <a:endParaRPr lang="en-US" b="0" dirty="0" smtClean="0"/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1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</a:t>
            </a:r>
            <a:r>
              <a:rPr lang="hu-HU" dirty="0" err="1" smtClean="0"/>
              <a:t>VMware</a:t>
            </a:r>
            <a:r>
              <a:rPr lang="hu-HU" dirty="0" smtClean="0"/>
              <a:t>. </a:t>
            </a:r>
            <a:r>
              <a:rPr lang="hu-HU" dirty="0" err="1" smtClean="0"/>
              <a:t>Architecting</a:t>
            </a:r>
            <a:r>
              <a:rPr lang="hu-HU" dirty="0" smtClean="0"/>
              <a:t> 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vCloud</a:t>
            </a:r>
            <a:r>
              <a:rPr lang="hu-HU" dirty="0" smtClean="0"/>
              <a:t>. </a:t>
            </a:r>
            <a:r>
              <a:rPr lang="hu-HU" dirty="0" err="1" smtClean="0"/>
              <a:t>Architecting</a:t>
            </a:r>
            <a:r>
              <a:rPr lang="hu-HU" dirty="0" smtClean="0"/>
              <a:t> 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vCloud</a:t>
            </a:r>
            <a:r>
              <a:rPr lang="hu-HU" dirty="0" smtClean="0"/>
              <a:t>. </a:t>
            </a:r>
            <a:r>
              <a:rPr lang="hu-HU" dirty="0" err="1" smtClean="0"/>
              <a:t>October</a:t>
            </a:r>
            <a:r>
              <a:rPr lang="hu-HU" baseline="0" dirty="0" smtClean="0"/>
              <a:t> 2011.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101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Összefoglalás, hogy a</a:t>
            </a:r>
            <a:r>
              <a:rPr lang="hu-HU" baseline="0" dirty="0" smtClean="0"/>
              <a:t> tárgyban bemutatott módszerek és technológiák hogyan viszonyulnak az alkalmazásokhoz, milyen pluszt adnak.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általunk készített alkalmazásoknak együtt kell tudni működni az összes többi rendszerrel ahhoz, hogy tényleg egy jó rendszert kapjunk.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4660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Gulati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hu-H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VMware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Management: Design,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VMTJ (1), 2012. URL: http://labs.vmware.com/publications/gulati-vmtj-spring2012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434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Gondoljunk</a:t>
            </a:r>
            <a:r>
              <a:rPr lang="hu-HU" baseline="0" dirty="0" smtClean="0"/>
              <a:t> rá, hogy egy ekkora rendszerben garantáltan folyamatosan van valami meghibásodás!</a:t>
            </a:r>
            <a:endParaRPr lang="hu-HU" dirty="0" smtClean="0"/>
          </a:p>
          <a:p>
            <a:r>
              <a:rPr lang="hu-HU" dirty="0" smtClean="0"/>
              <a:t>Az adatok nem légből kapottak,</a:t>
            </a:r>
            <a:r>
              <a:rPr lang="hu-HU" baseline="0" dirty="0" smtClean="0"/>
              <a:t> az egyik 2008-as </a:t>
            </a:r>
            <a:r>
              <a:rPr lang="hu-HU" baseline="0" dirty="0" err="1" smtClean="0"/>
              <a:t>VMware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Users</a:t>
            </a:r>
            <a:r>
              <a:rPr lang="hu-HU" baseline="0" dirty="0" smtClean="0"/>
              <a:t> Group meetingen hangzottak el.</a:t>
            </a:r>
          </a:p>
          <a:p>
            <a:r>
              <a:rPr lang="hu-HU" baseline="0" dirty="0" smtClean="0"/>
              <a:t>Agilitás – gyorsan képes követni a pillanatnyi igényeket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SMASH: </a:t>
            </a:r>
            <a:r>
              <a:rPr lang="en-US" dirty="0" smtClean="0"/>
              <a:t>System Management Architecture for Server Hardware</a:t>
            </a:r>
            <a:r>
              <a:rPr lang="hu-HU" dirty="0" smtClean="0"/>
              <a:t>, http://www.dmtf.org/standards/mgmt/smash/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Szervereknél fontos a hozzáférés kezelés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A virtuális szerver konzol távoli elérése = „fizikai” hozzáférés a virtuális géphez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Két fontos részfeladat: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err="1" smtClean="0"/>
              <a:t>Felhasználókezelés</a:t>
            </a:r>
            <a:endParaRPr lang="hu-HU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Engedélyezés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A virtuális gépekhez felhasználók rendelhetőek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Megadható, hogy milyen műveletet végezhetnek…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Milyen műveletek vannak?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Sok gép esetén valamilyen módon kezelhetővé kell tenni…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Nagyon szép lineáris</a:t>
            </a:r>
            <a:r>
              <a:rPr lang="hu-HU" baseline="0" dirty="0" smtClean="0"/>
              <a:t> programozási feladatokra vezethető vissza…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86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DRS </a:t>
            </a:r>
            <a:r>
              <a:rPr lang="hu-HU" dirty="0" err="1" smtClean="0"/>
              <a:t>félautomatikus</a:t>
            </a:r>
            <a:r>
              <a:rPr lang="hu-HU" baseline="0" dirty="0" smtClean="0"/>
              <a:t> üzemmód: </a:t>
            </a:r>
            <a:r>
              <a:rPr lang="hu-HU" dirty="0" smtClean="0"/>
              <a:t>javaslatot tesz, amit manuálisan lehet elfogadni vagy felülbírálni</a:t>
            </a:r>
          </a:p>
          <a:p>
            <a:endParaRPr lang="hu-HU" dirty="0" smtClean="0"/>
          </a:p>
          <a:p>
            <a:pPr algn="just"/>
            <a:r>
              <a:rPr lang="hu-HU" sz="1200" dirty="0" smtClean="0"/>
              <a:t>Ez sem „csodaszer”:</a:t>
            </a:r>
          </a:p>
          <a:p>
            <a:r>
              <a:rPr lang="hu-HU" sz="1200" dirty="0" smtClean="0"/>
              <a:t>- Egy virtuális gépet nem fog tudni szétszórni egynél több </a:t>
            </a:r>
            <a:r>
              <a:rPr lang="hu-HU" sz="1200" dirty="0" err="1" smtClean="0"/>
              <a:t>hosztra</a:t>
            </a:r>
            <a:endParaRPr lang="hu-HU" sz="1200" dirty="0" smtClean="0"/>
          </a:p>
          <a:p>
            <a:pPr>
              <a:buFontTx/>
              <a:buChar char="-"/>
            </a:pPr>
            <a:r>
              <a:rPr lang="hu-HU" sz="1200" dirty="0" smtClean="0"/>
              <a:t> Nem helyettesíti az alkalmazás szintű terheléselosztó rendszereket </a:t>
            </a:r>
          </a:p>
          <a:p>
            <a:pPr>
              <a:buFontTx/>
              <a:buChar char="-"/>
            </a:pPr>
            <a:r>
              <a:rPr lang="hu-HU" sz="1200" dirty="0" smtClean="0"/>
              <a:t> Magas szintű </a:t>
            </a:r>
            <a:r>
              <a:rPr lang="hu-HU" sz="1200" dirty="0" err="1" smtClean="0"/>
              <a:t>QoS</a:t>
            </a:r>
            <a:r>
              <a:rPr lang="hu-HU" sz="1200" dirty="0" smtClean="0"/>
              <a:t> metrikákra nem tud szabályozni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Kölcsönös kizárást</a:t>
            </a:r>
            <a:r>
              <a:rPr lang="hu-HU" baseline="0" dirty="0" smtClean="0"/>
              <a:t> és tranzakció-kezelést kell biztosítania a fájlrendszernek a blokkos adatformátum szintjén, hogy a </a:t>
            </a:r>
            <a:r>
              <a:rPr lang="hu-HU" baseline="0" dirty="0" err="1" smtClean="0"/>
              <a:t>metaadatok</a:t>
            </a:r>
            <a:r>
              <a:rPr lang="hu-HU" baseline="0" dirty="0" smtClean="0"/>
              <a:t> módosítása során a különböző helyeken átmenetileg se láthassanak inkonzisztens állapotot.</a:t>
            </a:r>
          </a:p>
          <a:p>
            <a:endParaRPr lang="hu-HU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Létezik háttértárat mozgató megoldás is (Storage </a:t>
            </a:r>
            <a:r>
              <a:rPr lang="hu-HU" dirty="0" err="1" smtClean="0"/>
              <a:t>vMotion</a:t>
            </a:r>
            <a:r>
              <a:rPr lang="hu-HU" dirty="0" smtClean="0"/>
              <a:t>), működési elve megegyezik a memóriamozgatáséval.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Ez nem „csodaszer”, egyéb alkalmazás szintű hibatűrési mechanizmusok kiegészítő technológiájaként kell rá tekinteni!</a:t>
            </a:r>
          </a:p>
          <a:p>
            <a:pPr lvl="0">
              <a:buFont typeface="Arial" pitchFamily="34" charset="0"/>
              <a:buChar char="•"/>
            </a:pPr>
            <a:r>
              <a:rPr lang="hu-HU" baseline="0" dirty="0" smtClean="0"/>
              <a:t> </a:t>
            </a:r>
            <a:r>
              <a:rPr lang="hu-HU" dirty="0" smtClean="0"/>
              <a:t>Ha a </a:t>
            </a:r>
            <a:r>
              <a:rPr lang="hu-HU" dirty="0" err="1" smtClean="0"/>
              <a:t>guest</a:t>
            </a:r>
            <a:r>
              <a:rPr lang="hu-HU" dirty="0" smtClean="0"/>
              <a:t> OS és alkalmazások fel voltak készítve erre („</a:t>
            </a:r>
            <a:r>
              <a:rPr lang="hu-HU" dirty="0" err="1" smtClean="0"/>
              <a:t>crash</a:t>
            </a:r>
            <a:r>
              <a:rPr lang="hu-HU" dirty="0" smtClean="0"/>
              <a:t> konzisztencia”), akkor újraindítás után folytathatják a végrehajtást</a:t>
            </a:r>
          </a:p>
          <a:p>
            <a:pPr lvl="0">
              <a:buFont typeface="Arial" pitchFamily="34" charset="0"/>
              <a:buChar char="•"/>
            </a:pPr>
            <a:r>
              <a:rPr lang="hu-HU" dirty="0" smtClean="0"/>
              <a:t> A</a:t>
            </a:r>
            <a:r>
              <a:rPr lang="hu-HU" baseline="0" dirty="0" smtClean="0"/>
              <a:t> </a:t>
            </a:r>
            <a:r>
              <a:rPr lang="hu-HU" dirty="0" smtClean="0"/>
              <a:t>leállást közvetlenül megelőző utolsó állapot nem biztos, hogy reprodukálható, de ez nem is mindig fontos</a:t>
            </a:r>
          </a:p>
          <a:p>
            <a:pPr lvl="0">
              <a:buFont typeface="Arial" pitchFamily="34" charset="0"/>
              <a:buChar char="•"/>
            </a:pPr>
            <a:r>
              <a:rPr lang="hu-HU" dirty="0" smtClean="0"/>
              <a:t> Ha a vendég OS vagy alkalmazások szintjén volt hibatűrő fürtözés, akkor ez ennek egy kiegészítő megoldása lehet (ne fogyjanak el a fürt tagjai)</a:t>
            </a:r>
          </a:p>
          <a:p>
            <a:r>
              <a:rPr lang="hu-HU" dirty="0" smtClean="0"/>
              <a:t>-----</a:t>
            </a:r>
          </a:p>
          <a:p>
            <a:r>
              <a:rPr lang="hu-HU" dirty="0" smtClean="0"/>
              <a:t>Kép forrása: http://www.vmware.com/products/server/landing.html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aforu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vmware.com/vap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Virtualizáció – </a:t>
            </a:r>
            <a:br>
              <a:rPr lang="hu-HU" dirty="0" smtClean="0"/>
            </a:br>
            <a:r>
              <a:rPr lang="hu-HU" dirty="0"/>
              <a:t>k</a:t>
            </a:r>
            <a:r>
              <a:rPr lang="hu-HU" dirty="0" smtClean="0"/>
              <a:t>özponti </a:t>
            </a:r>
            <a:r>
              <a:rPr lang="hu-HU" dirty="0" smtClean="0"/>
              <a:t>menedzsment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Zoltán, Tóth Dániel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menedzsment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csak ennyit tudna, azzal még </a:t>
            </a:r>
            <a:r>
              <a:rPr lang="hu-HU" dirty="0" smtClean="0"/>
              <a:t>nem sok…</a:t>
            </a:r>
            <a:endParaRPr lang="hu-HU" dirty="0" smtClean="0"/>
          </a:p>
          <a:p>
            <a:r>
              <a:rPr lang="hu-HU" dirty="0" smtClean="0"/>
              <a:t>Új szolgáltatások</a:t>
            </a:r>
          </a:p>
          <a:p>
            <a:pPr lvl="1"/>
            <a:r>
              <a:rPr lang="hu-HU" dirty="0" smtClean="0"/>
              <a:t>Gépek fürtbe szervezése (</a:t>
            </a:r>
            <a:r>
              <a:rPr lang="hu-HU" dirty="0" err="1" smtClean="0"/>
              <a:t>Cluster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Virtuális gépek áthelyezése gépek között</a:t>
            </a:r>
          </a:p>
          <a:p>
            <a:pPr lvl="1"/>
            <a:r>
              <a:rPr lang="hu-HU" dirty="0" smtClean="0"/>
              <a:t>…akár működés közben (</a:t>
            </a:r>
            <a:r>
              <a:rPr lang="hu-HU" i="1" dirty="0" err="1" smtClean="0"/>
              <a:t>live</a:t>
            </a:r>
            <a:r>
              <a:rPr lang="hu-HU" i="1" dirty="0" smtClean="0"/>
              <a:t> </a:t>
            </a:r>
            <a:r>
              <a:rPr lang="hu-HU" i="1" dirty="0" err="1" smtClean="0"/>
              <a:t>migration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Hibatűrés</a:t>
            </a:r>
          </a:p>
          <a:p>
            <a:pPr lvl="1"/>
            <a:r>
              <a:rPr lang="hu-HU" dirty="0" smtClean="0"/>
              <a:t>Terheléselosztás</a:t>
            </a:r>
          </a:p>
          <a:p>
            <a:pPr lvl="1"/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b="1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22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Erőforrás-gazdálkodás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Allokációs probléma (pl. memória foglalás szerint)</a:t>
            </a:r>
          </a:p>
          <a:p>
            <a:pPr lvl="1"/>
            <a:endParaRPr lang="hu-HU" dirty="0"/>
          </a:p>
        </p:txBody>
      </p:sp>
      <p:grpSp>
        <p:nvGrpSpPr>
          <p:cNvPr id="4" name="Csoportba foglalás 39"/>
          <p:cNvGrpSpPr/>
          <p:nvPr/>
        </p:nvGrpSpPr>
        <p:grpSpPr>
          <a:xfrm>
            <a:off x="1357290" y="5000636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Téglalap 8"/>
          <p:cNvSpPr/>
          <p:nvPr/>
        </p:nvSpPr>
        <p:spPr>
          <a:xfrm>
            <a:off x="1500166" y="1785926"/>
            <a:ext cx="714380" cy="257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0" name="Csoportba foglalás 39"/>
          <p:cNvGrpSpPr/>
          <p:nvPr/>
        </p:nvGrpSpPr>
        <p:grpSpPr>
          <a:xfrm>
            <a:off x="3214678" y="5000636"/>
            <a:ext cx="535785" cy="1071570"/>
            <a:chOff x="6429388" y="3929066"/>
            <a:chExt cx="714380" cy="1428760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3357554" y="1785926"/>
            <a:ext cx="714380" cy="257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500166" y="4429132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Host1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357554" y="4429132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Host2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5000628" y="1857364"/>
            <a:ext cx="428628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857884" y="1857364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6715140" y="1857364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7643834" y="1857364"/>
            <a:ext cx="428628" cy="157163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786314" y="2857496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Guest1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715008" y="3000372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Guest2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572264" y="3000372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Guest3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429520" y="3643314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Guest4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5072066" y="4572008"/>
            <a:ext cx="3071834" cy="121444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Hogyan osszam szét őket?</a:t>
            </a:r>
          </a:p>
        </p:txBody>
      </p:sp>
      <p:sp>
        <p:nvSpPr>
          <p:cNvPr id="29" name="Téglalap 28"/>
          <p:cNvSpPr/>
          <p:nvPr/>
        </p:nvSpPr>
        <p:spPr>
          <a:xfrm>
            <a:off x="1643042" y="3500438"/>
            <a:ext cx="428628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500430" y="3214686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500430" y="2071678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1643042" y="1928802"/>
            <a:ext cx="428628" cy="14287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Erőforrás-gazdálkodás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Manuálisan nehéz feladat</a:t>
            </a:r>
          </a:p>
          <a:p>
            <a:pPr lvl="1"/>
            <a:r>
              <a:rPr lang="hu-HU" dirty="0" smtClean="0"/>
              <a:t>Főleg sok fizikai és virtuális gép esetén problémás</a:t>
            </a:r>
          </a:p>
          <a:p>
            <a:pPr lvl="1"/>
            <a:r>
              <a:rPr lang="hu-HU" dirty="0" smtClean="0"/>
              <a:t>Menet közben is változhat az erőforrás foglalás</a:t>
            </a:r>
            <a:br>
              <a:rPr lang="hu-HU" dirty="0" smtClean="0"/>
            </a:br>
            <a:r>
              <a:rPr lang="hu-HU" dirty="0" smtClean="0"/>
              <a:t>Többféle </a:t>
            </a:r>
            <a:r>
              <a:rPr lang="hu-HU" dirty="0" smtClean="0"/>
              <a:t>optimalizálási cél is lehet</a:t>
            </a:r>
          </a:p>
          <a:p>
            <a:pPr lvl="2"/>
            <a:r>
              <a:rPr lang="hu-HU" dirty="0" err="1" smtClean="0"/>
              <a:t>Hosztok</a:t>
            </a:r>
            <a:r>
              <a:rPr lang="hu-HU" dirty="0" smtClean="0"/>
              <a:t> egyenletes terhelése (VM teljesítményét maximalizálni)</a:t>
            </a:r>
          </a:p>
          <a:p>
            <a:pPr lvl="2"/>
            <a:r>
              <a:rPr lang="hu-HU" dirty="0" smtClean="0"/>
              <a:t>Minimális számú </a:t>
            </a:r>
            <a:r>
              <a:rPr lang="hu-HU" dirty="0" err="1" smtClean="0"/>
              <a:t>hoszt</a:t>
            </a:r>
            <a:r>
              <a:rPr lang="hu-HU" dirty="0" smtClean="0"/>
              <a:t> használata (energiatakarékosság)</a:t>
            </a:r>
          </a:p>
          <a:p>
            <a:r>
              <a:rPr lang="hu-HU" dirty="0" err="1" smtClean="0"/>
              <a:t>VMware</a:t>
            </a:r>
            <a:r>
              <a:rPr lang="hu-HU" dirty="0" smtClean="0"/>
              <a:t> DRS (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  <a:r>
              <a:rPr lang="hu-HU" dirty="0" err="1" smtClean="0"/>
              <a:t>Scheduling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Fürtökbe fog sok ESX/</a:t>
            </a:r>
            <a:r>
              <a:rPr lang="hu-HU" dirty="0" err="1" smtClean="0"/>
              <a:t>ESXi</a:t>
            </a:r>
            <a:r>
              <a:rPr lang="hu-HU" dirty="0" smtClean="0"/>
              <a:t> gépet</a:t>
            </a:r>
          </a:p>
          <a:p>
            <a:pPr lvl="1"/>
            <a:r>
              <a:rPr lang="hu-HU" dirty="0" smtClean="0"/>
              <a:t>Automatikusan </a:t>
            </a:r>
            <a:r>
              <a:rPr lang="hu-HU" dirty="0" smtClean="0"/>
              <a:t>osztja </a:t>
            </a:r>
            <a:r>
              <a:rPr lang="hu-HU" dirty="0" smtClean="0"/>
              <a:t>szét a </a:t>
            </a:r>
            <a:r>
              <a:rPr lang="hu-HU" dirty="0" err="1" smtClean="0"/>
              <a:t>VM-eket</a:t>
            </a:r>
            <a:r>
              <a:rPr lang="hu-HU" dirty="0" smtClean="0"/>
              <a:t> </a:t>
            </a:r>
            <a:r>
              <a:rPr lang="hu-HU" dirty="0" smtClean="0"/>
              <a:t>fizikai </a:t>
            </a:r>
            <a:r>
              <a:rPr lang="hu-HU" dirty="0" smtClean="0"/>
              <a:t>gépek között</a:t>
            </a:r>
          </a:p>
          <a:p>
            <a:pPr lvl="1"/>
            <a:r>
              <a:rPr lang="hu-HU" dirty="0" smtClean="0"/>
              <a:t>Menet közben a változó terhelésekre állítható gyorsasággal reagálva is változtathatja a hozzárendelést </a:t>
            </a:r>
          </a:p>
          <a:p>
            <a:pPr lvl="2"/>
            <a:r>
              <a:rPr lang="hu-HU" dirty="0" smtClean="0"/>
              <a:t>hogyan lehetséges ez?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02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áthelyezése futás közben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Ismertebb nevén: </a:t>
            </a:r>
            <a:r>
              <a:rPr lang="hu-HU" i="1" dirty="0" err="1" smtClean="0"/>
              <a:t>live</a:t>
            </a:r>
            <a:r>
              <a:rPr lang="hu-HU" i="1" dirty="0" smtClean="0"/>
              <a:t> </a:t>
            </a:r>
            <a:r>
              <a:rPr lang="hu-HU" i="1" dirty="0" err="1" smtClean="0"/>
              <a:t>migration</a:t>
            </a:r>
            <a:endParaRPr lang="hu-HU" i="1" dirty="0" smtClean="0"/>
          </a:p>
          <a:p>
            <a:r>
              <a:rPr lang="hu-HU" dirty="0" smtClean="0"/>
              <a:t>Különböző gyártók elnevezései</a:t>
            </a:r>
          </a:p>
          <a:p>
            <a:pPr lvl="1"/>
            <a:r>
              <a:rPr lang="hu-HU" dirty="0" err="1" smtClean="0"/>
              <a:t>VMware</a:t>
            </a:r>
            <a:r>
              <a:rPr lang="hu-HU" dirty="0" smtClean="0"/>
              <a:t> – </a:t>
            </a:r>
            <a:r>
              <a:rPr lang="hu-HU" dirty="0" err="1"/>
              <a:t>v</a:t>
            </a:r>
            <a:r>
              <a:rPr lang="hu-HU" dirty="0" err="1" smtClean="0"/>
              <a:t>Motion</a:t>
            </a:r>
            <a:endParaRPr lang="hu-HU" dirty="0" smtClean="0"/>
          </a:p>
          <a:p>
            <a:pPr lvl="1"/>
            <a:r>
              <a:rPr lang="hu-HU" dirty="0" err="1" smtClean="0"/>
              <a:t>XenEnterprise</a:t>
            </a:r>
            <a:r>
              <a:rPr lang="hu-HU" dirty="0" smtClean="0"/>
              <a:t> – </a:t>
            </a:r>
            <a:r>
              <a:rPr lang="hu-HU" dirty="0" err="1" smtClean="0"/>
              <a:t>XenMotion</a:t>
            </a:r>
            <a:endParaRPr lang="hu-HU" dirty="0" smtClean="0"/>
          </a:p>
          <a:p>
            <a:pPr lvl="1"/>
            <a:r>
              <a:rPr lang="hu-HU" dirty="0" err="1" smtClean="0"/>
              <a:t>VirtualBox</a:t>
            </a:r>
            <a:r>
              <a:rPr lang="hu-HU" dirty="0" smtClean="0"/>
              <a:t> - </a:t>
            </a:r>
            <a:r>
              <a:rPr lang="hu-HU" dirty="0" err="1" smtClean="0"/>
              <a:t>Teleportation</a:t>
            </a:r>
            <a:endParaRPr lang="hu-HU" dirty="0" smtClean="0"/>
          </a:p>
          <a:p>
            <a:r>
              <a:rPr lang="hu-HU" dirty="0" smtClean="0"/>
              <a:t>Cél a kiesési idő minimalizálása</a:t>
            </a:r>
          </a:p>
          <a:p>
            <a:pPr lvl="1"/>
            <a:r>
              <a:rPr lang="hu-HU" dirty="0" smtClean="0"/>
              <a:t>Kissé terhelt gépen 2-3 sec marad ki</a:t>
            </a:r>
          </a:p>
          <a:p>
            <a:pPr lvl="2"/>
            <a:r>
              <a:rPr lang="hu-HU" dirty="0" smtClean="0"/>
              <a:t>DE ha sok az aktív memórialap, akkor hosszabb is lehet!</a:t>
            </a:r>
          </a:p>
          <a:p>
            <a:pPr lvl="1"/>
            <a:r>
              <a:rPr lang="hu-HU" dirty="0" smtClean="0"/>
              <a:t>Alapesetben a háttértár </a:t>
            </a:r>
            <a:r>
              <a:rPr lang="hu-HU" dirty="0" err="1" smtClean="0"/>
              <a:t>SAN-on</a:t>
            </a:r>
            <a:r>
              <a:rPr lang="hu-HU" dirty="0" smtClean="0"/>
              <a:t> van, közösen látható mindkét gépről</a:t>
            </a:r>
          </a:p>
        </p:txBody>
      </p:sp>
      <p:sp>
        <p:nvSpPr>
          <p:cNvPr id="4" name="Lekerekített téglalap feliratnak 3"/>
          <p:cNvSpPr/>
          <p:nvPr/>
        </p:nvSpPr>
        <p:spPr>
          <a:xfrm>
            <a:off x="5796135" y="1791056"/>
            <a:ext cx="3347051" cy="2286016"/>
          </a:xfrm>
          <a:prstGeom prst="wedgeRoundRectCallout">
            <a:avLst>
              <a:gd name="adj1" fmla="val 31836"/>
              <a:gd name="adj2" fmla="val 9626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követelmény egy olyan fájlrendszerrel szemben, amit blokkos eszköz szinten egyszerre több helyről is módosítanak?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áthelyezése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4286280" cy="1000132"/>
          </a:xfrm>
        </p:spPr>
        <p:txBody>
          <a:bodyPr/>
          <a:lstStyle/>
          <a:p>
            <a:r>
              <a:rPr lang="hu-HU" dirty="0" smtClean="0"/>
              <a:t>Hogy is működik?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714348" y="5143512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7572396" y="5143512"/>
            <a:ext cx="535785" cy="1071570"/>
            <a:chOff x="6429388" y="3929066"/>
            <a:chExt cx="714380" cy="1428760"/>
          </a:xfrm>
        </p:grpSpPr>
        <p:sp>
          <p:nvSpPr>
            <p:cNvPr id="10" name="Lekerekített téglalap 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Lekerekített téglalap feliratnak 13"/>
          <p:cNvSpPr/>
          <p:nvPr/>
        </p:nvSpPr>
        <p:spPr>
          <a:xfrm>
            <a:off x="428596" y="1500174"/>
            <a:ext cx="3643338" cy="3429024"/>
          </a:xfrm>
          <a:prstGeom prst="wedgeRoundRectCallout">
            <a:avLst>
              <a:gd name="adj1" fmla="val -25361"/>
              <a:gd name="adj2" fmla="val 5813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5286380" y="1500174"/>
            <a:ext cx="3714776" cy="3429024"/>
          </a:xfrm>
          <a:prstGeom prst="wedgeRoundRectCallout">
            <a:avLst>
              <a:gd name="adj1" fmla="val 32805"/>
              <a:gd name="adj2" fmla="val 59722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643570" y="2214554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Guest</a:t>
            </a:r>
            <a:r>
              <a:rPr lang="hu-HU" b="1" dirty="0" smtClean="0"/>
              <a:t> CPU állapota</a:t>
            </a:r>
            <a:endParaRPr lang="hu-HU" b="1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7786710" y="2000240"/>
            <a:ext cx="785818" cy="785818"/>
            <a:chOff x="3071802" y="1214422"/>
            <a:chExt cx="785818" cy="785818"/>
          </a:xfrm>
        </p:grpSpPr>
        <p:sp>
          <p:nvSpPr>
            <p:cNvPr id="18" name="Téglalap 17"/>
            <p:cNvSpPr/>
            <p:nvPr/>
          </p:nvSpPr>
          <p:spPr>
            <a:xfrm>
              <a:off x="3071802" y="1214422"/>
              <a:ext cx="785818" cy="7858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214678" y="1357298"/>
              <a:ext cx="500066" cy="5000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églalap 19"/>
          <p:cNvSpPr/>
          <p:nvPr/>
        </p:nvSpPr>
        <p:spPr>
          <a:xfrm>
            <a:off x="6786578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7143768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23" name="Egyenes összekötő nyíllal 22"/>
          <p:cNvCxnSpPr>
            <a:stCxn id="20" idx="2"/>
            <a:endCxn id="25" idx="0"/>
          </p:cNvCxnSpPr>
          <p:nvPr/>
        </p:nvCxnSpPr>
        <p:spPr>
          <a:xfrm rot="5400000">
            <a:off x="6500826" y="3250405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21" idx="2"/>
            <a:endCxn id="28" idx="0"/>
          </p:cNvCxnSpPr>
          <p:nvPr/>
        </p:nvCxnSpPr>
        <p:spPr>
          <a:xfrm rot="16200000" flipH="1">
            <a:off x="7286644" y="332184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628651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64370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700089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750095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785814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21533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643570" y="32861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RAM</a:t>
            </a:r>
            <a:endParaRPr lang="hu-HU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072198" y="1571612"/>
            <a:ext cx="20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&lt;&lt;Vezérlési </a:t>
            </a:r>
            <a:r>
              <a:rPr lang="hu-HU" b="1" dirty="0" err="1" smtClean="0"/>
              <a:t>token</a:t>
            </a:r>
            <a:r>
              <a:rPr lang="hu-HU" b="1" dirty="0" smtClean="0"/>
              <a:t>&gt;&gt;</a:t>
            </a:r>
            <a:endParaRPr lang="hu-HU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714348" y="2214554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Guest</a:t>
            </a:r>
            <a:r>
              <a:rPr lang="hu-HU" b="1" dirty="0" smtClean="0"/>
              <a:t> CPU állapota</a:t>
            </a:r>
            <a:endParaRPr lang="hu-HU" b="1" dirty="0"/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2857488" y="2000240"/>
            <a:ext cx="785818" cy="785818"/>
            <a:chOff x="3071802" y="1214422"/>
            <a:chExt cx="785818" cy="785818"/>
          </a:xfrm>
        </p:grpSpPr>
        <p:sp>
          <p:nvSpPr>
            <p:cNvPr id="35" name="Téglalap 34"/>
            <p:cNvSpPr/>
            <p:nvPr/>
          </p:nvSpPr>
          <p:spPr>
            <a:xfrm>
              <a:off x="3071802" y="1214422"/>
              <a:ext cx="785818" cy="7858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3214678" y="1357298"/>
              <a:ext cx="500066" cy="5000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églalap 36"/>
          <p:cNvSpPr/>
          <p:nvPr/>
        </p:nvSpPr>
        <p:spPr>
          <a:xfrm>
            <a:off x="1857356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2214546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39" name="Egyenes összekötő nyíllal 38"/>
          <p:cNvCxnSpPr>
            <a:stCxn id="37" idx="2"/>
            <a:endCxn id="41" idx="0"/>
          </p:cNvCxnSpPr>
          <p:nvPr/>
        </p:nvCxnSpPr>
        <p:spPr>
          <a:xfrm rot="5400000">
            <a:off x="1571604" y="3250405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38" idx="2"/>
            <a:endCxn id="44" idx="0"/>
          </p:cNvCxnSpPr>
          <p:nvPr/>
        </p:nvCxnSpPr>
        <p:spPr>
          <a:xfrm rot="16200000" flipH="1">
            <a:off x="2357422" y="332184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135729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171448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207167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257173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292892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328611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714348" y="32861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RAM</a:t>
            </a:r>
            <a:endParaRPr lang="hu-HU" b="1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142976" y="1571612"/>
            <a:ext cx="20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&lt;&lt;Vezérlési </a:t>
            </a:r>
            <a:r>
              <a:rPr lang="hu-HU" b="1" dirty="0" err="1" smtClean="0"/>
              <a:t>token</a:t>
            </a:r>
            <a:r>
              <a:rPr lang="hu-HU" b="1" dirty="0" smtClean="0"/>
              <a:t>&gt;&gt;</a:t>
            </a:r>
            <a:endParaRPr lang="hu-HU" b="1" dirty="0"/>
          </a:p>
        </p:txBody>
      </p:sp>
      <p:sp>
        <p:nvSpPr>
          <p:cNvPr id="49" name="Téglalap 48"/>
          <p:cNvSpPr/>
          <p:nvPr/>
        </p:nvSpPr>
        <p:spPr>
          <a:xfrm>
            <a:off x="7000892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500958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6286512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3" name="Lefelé nyíl 52"/>
          <p:cNvSpPr/>
          <p:nvPr/>
        </p:nvSpPr>
        <p:spPr>
          <a:xfrm>
            <a:off x="6357950" y="4143380"/>
            <a:ext cx="214314" cy="285752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6286512" y="4572008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8" name="Lekerekített téglalap feliratnak 57"/>
          <p:cNvSpPr/>
          <p:nvPr/>
        </p:nvSpPr>
        <p:spPr>
          <a:xfrm>
            <a:off x="3643306" y="5643578"/>
            <a:ext cx="2571768" cy="1000108"/>
          </a:xfrm>
          <a:prstGeom prst="wedgeRoundRectCallout">
            <a:avLst>
              <a:gd name="adj1" fmla="val 55339"/>
              <a:gd name="adj2" fmla="val -20798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Memóriatartalom </a:t>
            </a:r>
          </a:p>
          <a:p>
            <a:r>
              <a:rPr lang="hu-HU" sz="2400" dirty="0" smtClean="0"/>
              <a:t>módosul közben!</a:t>
            </a:r>
            <a:endParaRPr lang="hu-HU" sz="2400" dirty="0"/>
          </a:p>
        </p:txBody>
      </p:sp>
      <p:sp>
        <p:nvSpPr>
          <p:cNvPr id="59" name="Balra nyíl 58"/>
          <p:cNvSpPr/>
          <p:nvPr/>
        </p:nvSpPr>
        <p:spPr>
          <a:xfrm>
            <a:off x="4143372" y="4143380"/>
            <a:ext cx="1428760" cy="571504"/>
          </a:xfrm>
          <a:prstGeom prst="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másolás</a:t>
            </a:r>
          </a:p>
        </p:txBody>
      </p:sp>
      <p:sp>
        <p:nvSpPr>
          <p:cNvPr id="60" name="Lekerekített téglalap feliratnak 59"/>
          <p:cNvSpPr/>
          <p:nvPr/>
        </p:nvSpPr>
        <p:spPr>
          <a:xfrm>
            <a:off x="3500430" y="4714884"/>
            <a:ext cx="2786082" cy="1571636"/>
          </a:xfrm>
          <a:prstGeom prst="wedgeRoundRectCallout">
            <a:avLst>
              <a:gd name="adj1" fmla="val 47087"/>
              <a:gd name="adj2" fmla="val -5558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Már átvitt, de azóta módosult memórialapok gyűjtése</a:t>
            </a:r>
          </a:p>
        </p:txBody>
      </p:sp>
      <p:sp>
        <p:nvSpPr>
          <p:cNvPr id="61" name="Lefelé nyíl 60"/>
          <p:cNvSpPr/>
          <p:nvPr/>
        </p:nvSpPr>
        <p:spPr>
          <a:xfrm>
            <a:off x="8286776" y="4143380"/>
            <a:ext cx="214314" cy="285752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8215338" y="4572008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4" name="Téglalap 63"/>
          <p:cNvSpPr/>
          <p:nvPr/>
        </p:nvSpPr>
        <p:spPr>
          <a:xfrm>
            <a:off x="8215338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5" name="Lekerekített téglalap feliratnak 64"/>
          <p:cNvSpPr/>
          <p:nvPr/>
        </p:nvSpPr>
        <p:spPr>
          <a:xfrm>
            <a:off x="3143240" y="4929198"/>
            <a:ext cx="3286148" cy="1357322"/>
          </a:xfrm>
          <a:prstGeom prst="wedgeRoundRectCallout">
            <a:avLst>
              <a:gd name="adj1" fmla="val -44021"/>
              <a:gd name="adj2" fmla="val -12047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Éppen használatban lévő, aktív memórialapok átvitele</a:t>
            </a:r>
          </a:p>
        </p:txBody>
      </p:sp>
      <p:sp>
        <p:nvSpPr>
          <p:cNvPr id="66" name="Téglalap 65"/>
          <p:cNvSpPr/>
          <p:nvPr/>
        </p:nvSpPr>
        <p:spPr>
          <a:xfrm>
            <a:off x="3286116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7" name="Lekerekített téglalap feliratnak 66"/>
          <p:cNvSpPr/>
          <p:nvPr/>
        </p:nvSpPr>
        <p:spPr>
          <a:xfrm>
            <a:off x="3000364" y="4500570"/>
            <a:ext cx="3357586" cy="1928826"/>
          </a:xfrm>
          <a:prstGeom prst="wedgeRoundRectCallout">
            <a:avLst>
              <a:gd name="adj1" fmla="val -53363"/>
              <a:gd name="adj2" fmla="val -18424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virtuális gép mostantól kezdve fut a másik </a:t>
            </a:r>
            <a:r>
              <a:rPr lang="hu-HU" sz="2400" dirty="0" err="1" smtClean="0">
                <a:solidFill>
                  <a:schemeClr val="bg1"/>
                </a:solidFill>
              </a:rPr>
              <a:t>hoszton</a:t>
            </a:r>
            <a:r>
              <a:rPr lang="hu-HU" sz="2400" dirty="0" smtClean="0">
                <a:solidFill>
                  <a:schemeClr val="bg1"/>
                </a:solidFill>
              </a:rPr>
              <a:t>, a hálózati kapcsolatot is átvette</a:t>
            </a:r>
          </a:p>
        </p:txBody>
      </p:sp>
      <p:sp>
        <p:nvSpPr>
          <p:cNvPr id="68" name="Téglalap 67"/>
          <p:cNvSpPr/>
          <p:nvPr/>
        </p:nvSpPr>
        <p:spPr>
          <a:xfrm>
            <a:off x="1357290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Lekerekített téglalap feliratnak 68"/>
          <p:cNvSpPr/>
          <p:nvPr/>
        </p:nvSpPr>
        <p:spPr>
          <a:xfrm>
            <a:off x="2928926" y="4500570"/>
            <a:ext cx="3429024" cy="1857388"/>
          </a:xfrm>
          <a:prstGeom prst="wedgeRoundRectCallout">
            <a:avLst>
              <a:gd name="adj1" fmla="val -87129"/>
              <a:gd name="adj2" fmla="val -8040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módosult, de éppen inaktív memórialapok utólagos átvitele</a:t>
            </a:r>
          </a:p>
        </p:txBody>
      </p:sp>
      <p:sp>
        <p:nvSpPr>
          <p:cNvPr id="70" name="Lekerekített téglalap feliratnak 69"/>
          <p:cNvSpPr/>
          <p:nvPr/>
        </p:nvSpPr>
        <p:spPr>
          <a:xfrm>
            <a:off x="3143240" y="4857760"/>
            <a:ext cx="3500462" cy="1500198"/>
          </a:xfrm>
          <a:prstGeom prst="wedgeRoundRectCallout">
            <a:avLst>
              <a:gd name="adj1" fmla="val 36984"/>
              <a:gd name="adj2" fmla="val -8784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Erőforrás felszabadítás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b="1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67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Hibatűrés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Hibatűrés </a:t>
            </a:r>
            <a:r>
              <a:rPr lang="hu-HU" dirty="0" smtClean="0"/>
              <a:t>célja:</a:t>
            </a:r>
          </a:p>
          <a:p>
            <a:pPr lvl="1"/>
            <a:r>
              <a:rPr lang="hu-HU" dirty="0" smtClean="0"/>
              <a:t>Szolgáltatás nyújtása meghibásodás esetén</a:t>
            </a:r>
          </a:p>
          <a:p>
            <a:pPr lvl="1"/>
            <a:r>
              <a:rPr lang="hu-HU" dirty="0" smtClean="0"/>
              <a:t>Komplex feladat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Első lépés:</a:t>
            </a:r>
          </a:p>
          <a:p>
            <a:pPr lvl="1"/>
            <a:r>
              <a:rPr lang="hu-HU" dirty="0" smtClean="0"/>
              <a:t>Hibatípusok azonosítása</a:t>
            </a:r>
          </a:p>
          <a:p>
            <a:pPr lvl="1"/>
            <a:r>
              <a:rPr lang="hu-HU" dirty="0" smtClean="0"/>
              <a:t>Mindegyikhez megfelelő védekezés kitalálása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6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 szolgáltatás-kiesésekre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7504" y="5357826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HW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07504" y="3857628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07504" y="2571744"/>
            <a:ext cx="288032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46724" y="524197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HW alkatrész meghibásodik</a:t>
            </a:r>
          </a:p>
          <a:p>
            <a:pPr>
              <a:buFontTx/>
              <a:buChar char="-"/>
            </a:pPr>
            <a:r>
              <a:rPr lang="hu-HU" dirty="0" smtClean="0"/>
              <a:t>Hálózat kiesés</a:t>
            </a:r>
          </a:p>
          <a:p>
            <a:pPr>
              <a:buFontTx/>
              <a:buChar char="-"/>
            </a:pPr>
            <a:r>
              <a:rPr lang="hu-HU" dirty="0" smtClean="0"/>
              <a:t>Tápellátás megszűnik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46724" y="3925677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OS </a:t>
            </a:r>
            <a:r>
              <a:rPr lang="hu-HU" dirty="0" err="1" smtClean="0"/>
              <a:t>crash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07504" y="1357298"/>
            <a:ext cx="28472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Környezet / emberek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46724" y="249289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Alkalmazás leáll</a:t>
            </a:r>
          </a:p>
          <a:p>
            <a:pPr>
              <a:buFontTx/>
              <a:buChar char="-"/>
            </a:pPr>
            <a:r>
              <a:rPr lang="hu-HU" dirty="0" smtClean="0"/>
              <a:t>Adatok inkonzisztenssé válnak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46724" y="119675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Hibás üzemeltetői tevékenység</a:t>
            </a:r>
          </a:p>
          <a:p>
            <a:pPr>
              <a:buFontTx/>
              <a:buChar char="-"/>
            </a:pPr>
            <a:r>
              <a:rPr lang="hu-HU" dirty="0" smtClean="0"/>
              <a:t>Támadás</a:t>
            </a:r>
          </a:p>
          <a:p>
            <a:pPr>
              <a:buFontTx/>
              <a:buChar char="-"/>
            </a:pPr>
            <a:r>
              <a:rPr lang="hu-HU" dirty="0" smtClean="0"/>
              <a:t>Elemi kár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779912" y="836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Nem tervezett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04248" y="8274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Tervezett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948264" y="3801814"/>
            <a:ext cx="1936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OS frissítés miatt </a:t>
            </a:r>
            <a:br>
              <a:rPr lang="hu-HU" dirty="0" smtClean="0"/>
            </a:br>
            <a:r>
              <a:rPr lang="hu-HU" dirty="0" smtClean="0"/>
              <a:t>újraindítás kell</a:t>
            </a: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948264" y="53012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-HW-t</a:t>
            </a:r>
            <a:r>
              <a:rPr lang="hu-HU" dirty="0" smtClean="0"/>
              <a:t> karban kell tartani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948264" y="2492896"/>
            <a:ext cx="1393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Alkalmazás </a:t>
            </a:r>
            <a:br>
              <a:rPr lang="hu-HU" dirty="0" smtClean="0"/>
            </a:br>
            <a:r>
              <a:rPr lang="hu-HU" dirty="0" smtClean="0"/>
              <a:t>verzióváltás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1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hiba kezelése – klasszikus eset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Hiba elfedése</a:t>
            </a:r>
          </a:p>
          <a:p>
            <a:pPr lvl="1"/>
            <a:r>
              <a:rPr lang="hu-HU" dirty="0" smtClean="0"/>
              <a:t>Redundancia (2. táp, RAID, több hálózati út…)</a:t>
            </a:r>
          </a:p>
          <a:p>
            <a:r>
              <a:rPr lang="hu-HU" dirty="0" smtClean="0"/>
              <a:t>Ha nem sikerül gép szinten elfedni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2"/>
            <a:r>
              <a:rPr lang="hu-HU" dirty="0" smtClean="0"/>
              <a:t>Szolgáltatás átvétele</a:t>
            </a:r>
          </a:p>
          <a:p>
            <a:pPr lvl="2"/>
            <a:r>
              <a:rPr lang="hu-HU" dirty="0" smtClean="0"/>
              <a:t>Tervezett leállásra is jó</a:t>
            </a:r>
          </a:p>
          <a:p>
            <a:pPr lvl="2"/>
            <a:r>
              <a:rPr lang="hu-HU" dirty="0" smtClean="0"/>
              <a:t>Rövid kiesés van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…</a:t>
            </a:r>
          </a:p>
          <a:p>
            <a:endParaRPr lang="hu-HU" dirty="0"/>
          </a:p>
        </p:txBody>
      </p:sp>
      <p:pic>
        <p:nvPicPr>
          <p:cNvPr id="4" name="Picture 2" descr="fail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888432" cy="32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3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11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Problémák virtualizáció esetén:</a:t>
            </a:r>
          </a:p>
          <a:p>
            <a:pPr lvl="1"/>
            <a:r>
              <a:rPr lang="hu-HU" dirty="0" smtClean="0"/>
              <a:t>A fizikai gépen futó összes VM memória és CPU állapotát elveszítjük -&gt; VM leállási hiba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Egy HW hiba esetén </a:t>
            </a:r>
            <a:r>
              <a:rPr lang="hu-HU" b="1" dirty="0" smtClean="0"/>
              <a:t>SOK</a:t>
            </a:r>
            <a:r>
              <a:rPr lang="hu-HU" dirty="0" smtClean="0"/>
              <a:t> virtuális gép hibásodik meg</a:t>
            </a:r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migration</a:t>
            </a:r>
            <a:r>
              <a:rPr lang="hu-HU" dirty="0" smtClean="0"/>
              <a:t> „</a:t>
            </a:r>
            <a:r>
              <a:rPr lang="hu-HU" dirty="0" err="1" smtClean="0"/>
              <a:t>azellen</a:t>
            </a:r>
            <a:r>
              <a:rPr lang="hu-HU" dirty="0" smtClean="0"/>
              <a:t> </a:t>
            </a:r>
            <a:r>
              <a:rPr lang="hu-HU" dirty="0" err="1" smtClean="0"/>
              <a:t>nemvéd</a:t>
            </a:r>
            <a:r>
              <a:rPr lang="hu-HU" dirty="0" smtClean="0"/>
              <a:t>”, csak a </a:t>
            </a:r>
            <a:r>
              <a:rPr lang="hu-HU" b="1" dirty="0" smtClean="0"/>
              <a:t>tervezett leállások előtt</a:t>
            </a:r>
            <a:r>
              <a:rPr lang="hu-HU" dirty="0" smtClean="0"/>
              <a:t> lehet leköltöztetni a </a:t>
            </a:r>
            <a:r>
              <a:rPr lang="hu-HU" dirty="0" err="1" smtClean="0"/>
              <a:t>VM-eket</a:t>
            </a:r>
            <a:r>
              <a:rPr lang="hu-HU" dirty="0" smtClean="0"/>
              <a:t> egy fizikai gépről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36712"/>
            <a:ext cx="8858312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Ha a VM háttértára hozzáférhető marad, akkor újraindíthatjuk másik </a:t>
            </a:r>
            <a:r>
              <a:rPr lang="hu-HU" dirty="0" err="1" smtClean="0"/>
              <a:t>hoszton</a:t>
            </a:r>
            <a:r>
              <a:rPr lang="hu-HU" dirty="0" smtClean="0"/>
              <a:t> (pl. </a:t>
            </a:r>
            <a:r>
              <a:rPr lang="hu-HU" dirty="0" err="1" smtClean="0"/>
              <a:t>VMware</a:t>
            </a:r>
            <a:r>
              <a:rPr lang="hu-HU" dirty="0" smtClean="0"/>
              <a:t> HA)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Tulajdonképpen egy speciális </a:t>
            </a:r>
            <a:r>
              <a:rPr lang="hu-HU" dirty="0" err="1" smtClean="0"/>
              <a:t>feladatátvételi</a:t>
            </a:r>
            <a:r>
              <a:rPr lang="hu-HU" dirty="0" smtClean="0"/>
              <a:t> fürt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r>
              <a:rPr lang="hu-HU" dirty="0" smtClean="0"/>
              <a:t>” (vö. </a:t>
            </a:r>
            <a:r>
              <a:rPr lang="hu-HU" dirty="0" err="1" smtClean="0"/>
              <a:t>guest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pic>
        <p:nvPicPr>
          <p:cNvPr id="2050" name="Picture 2" descr="http://www.vmware.com/files_inline/images/products_ha_diagram_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248472" cy="3294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4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klasszikus eset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Futási állapot elvesztés kivédése</a:t>
            </a:r>
          </a:p>
          <a:p>
            <a:pPr lvl="1"/>
            <a:r>
              <a:rPr lang="hu-HU" sz="2400" dirty="0" err="1" smtClean="0"/>
              <a:t>Checkpointing</a:t>
            </a:r>
            <a:r>
              <a:rPr lang="hu-HU" sz="2400" dirty="0" smtClean="0"/>
              <a:t> </a:t>
            </a:r>
          </a:p>
          <a:p>
            <a:pPr lvl="2"/>
            <a:r>
              <a:rPr lang="hu-HU" sz="2000" dirty="0" smtClean="0"/>
              <a:t>rendszeresen állapotmentést készítünk, leállás után a legutóbbi ép állapotmentést visszatöltjük</a:t>
            </a:r>
          </a:p>
          <a:p>
            <a:pPr lvl="2"/>
            <a:r>
              <a:rPr lang="hu-HU" sz="2000" dirty="0" smtClean="0"/>
              <a:t>Alkalmazás szintű megoldás!</a:t>
            </a:r>
          </a:p>
          <a:p>
            <a:pPr lvl="2"/>
            <a:r>
              <a:rPr lang="hu-HU" sz="2000" dirty="0" smtClean="0"/>
              <a:t>Pl. </a:t>
            </a:r>
            <a:r>
              <a:rPr lang="hu-HU" sz="2000" dirty="0" smtClean="0">
                <a:hlinkClick r:id="rId2"/>
              </a:rPr>
              <a:t>SA Forum </a:t>
            </a:r>
            <a:r>
              <a:rPr lang="hu-HU" sz="2000" dirty="0" err="1" smtClean="0">
                <a:hlinkClick r:id="rId2"/>
              </a:rPr>
              <a:t>Checkpoint</a:t>
            </a:r>
            <a:r>
              <a:rPr lang="hu-HU" sz="2000" dirty="0" smtClean="0">
                <a:hlinkClick r:id="rId2"/>
              </a:rPr>
              <a:t> API</a:t>
            </a:r>
            <a:endParaRPr lang="hu-HU" sz="2000" dirty="0" smtClean="0"/>
          </a:p>
          <a:p>
            <a:pPr lvl="1"/>
            <a:r>
              <a:rPr lang="hu-HU" sz="2400" dirty="0" err="1" smtClean="0"/>
              <a:t>Lockstep</a:t>
            </a:r>
            <a:r>
              <a:rPr lang="hu-HU" sz="2400" dirty="0" smtClean="0"/>
              <a:t> (pl. </a:t>
            </a:r>
            <a:r>
              <a:rPr lang="hu-HU" sz="2400" dirty="0" err="1" smtClean="0"/>
              <a:t>Stratus</a:t>
            </a:r>
            <a:r>
              <a:rPr lang="hu-HU" sz="2400" dirty="0" smtClean="0"/>
              <a:t> </a:t>
            </a:r>
            <a:r>
              <a:rPr lang="hu-HU" sz="2400" dirty="0" err="1" smtClean="0"/>
              <a:t>ftServer</a:t>
            </a:r>
            <a:r>
              <a:rPr lang="hu-HU" sz="2400" dirty="0" smtClean="0"/>
              <a:t>)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5212202" cy="2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76117"/>
            <a:ext cx="3121659" cy="14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9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Többszörözött futtatás több </a:t>
            </a:r>
            <a:r>
              <a:rPr lang="hu-HU" dirty="0" err="1" smtClean="0"/>
              <a:t>hoszton</a:t>
            </a:r>
            <a:r>
              <a:rPr lang="hu-HU" dirty="0" smtClean="0"/>
              <a:t> (</a:t>
            </a:r>
            <a:r>
              <a:rPr lang="hu-HU" dirty="0" err="1" smtClean="0"/>
              <a:t>lockstep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Azonos VM több példánya több </a:t>
            </a:r>
            <a:r>
              <a:rPr lang="hu-HU" dirty="0" err="1" smtClean="0"/>
              <a:t>hoszton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Több példány = azonos memória és CPU állapot!</a:t>
            </a:r>
          </a:p>
          <a:p>
            <a:pPr lvl="1"/>
            <a:r>
              <a:rPr lang="hu-HU" dirty="0" smtClean="0"/>
              <a:t>Egy példány „elsődleges”, ez kommunikál a hálózaton</a:t>
            </a:r>
          </a:p>
          <a:p>
            <a:pPr lvl="1"/>
            <a:r>
              <a:rPr lang="hu-HU" dirty="0" smtClean="0"/>
              <a:t>A többi példány „tartalék”, ezek követik az elsőt</a:t>
            </a:r>
          </a:p>
          <a:p>
            <a:pPr lvl="1"/>
            <a:r>
              <a:rPr lang="hu-HU" dirty="0" smtClean="0"/>
              <a:t>Előny: külső megfigyelők nem veszik észre a váltást</a:t>
            </a:r>
          </a:p>
          <a:p>
            <a:pPr lvl="1"/>
            <a:r>
              <a:rPr lang="hu-HU" dirty="0" smtClean="0"/>
              <a:t>Hátrány: teljesítményvesztés, költséges (több példány)</a:t>
            </a:r>
          </a:p>
          <a:p>
            <a:pPr lvl="1"/>
            <a:r>
              <a:rPr lang="hu-HU" dirty="0" smtClean="0"/>
              <a:t>Nem véd: VM szoftverhibája ellen – minden példány egyformán bele fog futni ugyanabba a hibába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64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Technikák összefoglalása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7504" y="5561076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HW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07504" y="3857628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07504" y="2571744"/>
            <a:ext cx="288032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46724" y="54452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HW alkatrész meghibásodik</a:t>
            </a:r>
          </a:p>
          <a:p>
            <a:pPr>
              <a:buFontTx/>
              <a:buChar char="-"/>
            </a:pPr>
            <a:r>
              <a:rPr lang="hu-HU" dirty="0" smtClean="0"/>
              <a:t>Hálózat kiesés</a:t>
            </a:r>
          </a:p>
          <a:p>
            <a:pPr>
              <a:buFontTx/>
              <a:buChar char="-"/>
            </a:pPr>
            <a:r>
              <a:rPr lang="hu-HU" dirty="0" smtClean="0"/>
              <a:t>Tápellátás megszűnik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46724" y="3925677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OS hiba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07504" y="1357298"/>
            <a:ext cx="28472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Környezet / emberek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46724" y="249289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Alkalmazás leáll</a:t>
            </a:r>
          </a:p>
          <a:p>
            <a:pPr>
              <a:buFontTx/>
              <a:buChar char="-"/>
            </a:pPr>
            <a:r>
              <a:rPr lang="hu-HU" dirty="0" smtClean="0"/>
              <a:t>Adatok inkonzisztenssé válnak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46724" y="1353909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Hibás üzemeltetői tevékenység</a:t>
            </a:r>
          </a:p>
          <a:p>
            <a:pPr>
              <a:buFontTx/>
              <a:buChar char="-"/>
            </a:pPr>
            <a:r>
              <a:rPr lang="hu-HU" dirty="0" smtClean="0"/>
              <a:t>Támadás</a:t>
            </a:r>
          </a:p>
          <a:p>
            <a:pPr>
              <a:buFontTx/>
              <a:buChar char="-"/>
            </a:pPr>
            <a:r>
              <a:rPr lang="hu-HU" dirty="0" smtClean="0"/>
              <a:t>Elemi kár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779912" y="836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Nem tervezett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04248" y="8274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Tervezett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948264" y="3801814"/>
            <a:ext cx="1936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OS frissítés miatt </a:t>
            </a:r>
            <a:br>
              <a:rPr lang="hu-HU" dirty="0" smtClean="0"/>
            </a:br>
            <a:r>
              <a:rPr lang="hu-HU" dirty="0" smtClean="0"/>
              <a:t>újraindítás kell</a:t>
            </a: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948264" y="550445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-HW-t</a:t>
            </a:r>
            <a:r>
              <a:rPr lang="hu-HU" dirty="0" smtClean="0"/>
              <a:t> karban kell tartani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948264" y="2492896"/>
            <a:ext cx="1393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Alkalmazás </a:t>
            </a:r>
            <a:br>
              <a:rPr lang="hu-HU" dirty="0" smtClean="0"/>
            </a:br>
            <a:r>
              <a:rPr lang="hu-HU" dirty="0" smtClean="0"/>
              <a:t>verzióváltás</a:t>
            </a:r>
          </a:p>
          <a:p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6588224" y="5504458"/>
            <a:ext cx="2016224" cy="79208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Live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migration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3347864" y="5504458"/>
            <a:ext cx="2736304" cy="79208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Host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clustering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FT (</a:t>
            </a:r>
            <a:r>
              <a:rPr lang="hu-HU" sz="2400" dirty="0" err="1" smtClean="0">
                <a:solidFill>
                  <a:schemeClr val="bg1"/>
                </a:solidFill>
              </a:rPr>
              <a:t>lockstepping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611560" y="4437112"/>
            <a:ext cx="7632848" cy="86409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Eddig képesek a </a:t>
            </a:r>
            <a:r>
              <a:rPr lang="hu-HU" sz="2400" dirty="0" err="1" smtClean="0">
                <a:solidFill>
                  <a:schemeClr val="bg1"/>
                </a:solidFill>
              </a:rPr>
              <a:t>virtualizációs</a:t>
            </a:r>
            <a:r>
              <a:rPr lang="hu-HU" sz="2400" dirty="0" smtClean="0">
                <a:solidFill>
                  <a:schemeClr val="bg1"/>
                </a:solidFill>
              </a:rPr>
              <a:t> rendszer szintű megoldások kezelni a meghibásodásokat! 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932040" y="3212976"/>
            <a:ext cx="2952328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guest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clustering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load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balance</a:t>
            </a:r>
            <a:r>
              <a:rPr lang="hu-HU" sz="2400" dirty="0" smtClean="0">
                <a:solidFill>
                  <a:schemeClr val="bg1"/>
                </a:solidFill>
              </a:rPr>
              <a:t> fürt…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3923928" y="2276872"/>
            <a:ext cx="2124236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checkpointing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replikáció</a:t>
            </a:r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4932040" y="1268760"/>
            <a:ext cx="2520280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mentés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több telephely…</a:t>
            </a:r>
          </a:p>
        </p:txBody>
      </p:sp>
    </p:spTree>
    <p:extLst>
      <p:ext uri="{BB962C8B-B14F-4D97-AF65-F5344CB8AC3E}">
        <p14:creationId xmlns:p14="http://schemas.microsoft.com/office/powerpoint/2010/main" val="16569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b="1" dirty="0"/>
              <a:t>Virtuális gépek </a:t>
            </a:r>
            <a:r>
              <a:rPr lang="hu-HU" b="1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2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Virtuális gépek életciklusa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Életciklus - a virtuális gép létének állapotai a létrehozástól az üzemeltetésen keresztül a visszavonásig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42910" y="2500306"/>
            <a:ext cx="2071702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Létrehozás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creation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Ellipszis 4"/>
          <p:cNvSpPr/>
          <p:nvPr/>
        </p:nvSpPr>
        <p:spPr>
          <a:xfrm>
            <a:off x="3286116" y="2500306"/>
            <a:ext cx="2428892" cy="1214446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Üzembeállítás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deployment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Ellipszis 5"/>
          <p:cNvSpPr/>
          <p:nvPr/>
        </p:nvSpPr>
        <p:spPr>
          <a:xfrm>
            <a:off x="3357554" y="4000504"/>
            <a:ext cx="2286016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Üzemeltetés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operation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Ellipszis 6"/>
          <p:cNvSpPr/>
          <p:nvPr/>
        </p:nvSpPr>
        <p:spPr>
          <a:xfrm>
            <a:off x="6072198" y="4000504"/>
            <a:ext cx="2286016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Üzemen kívül helyezés</a:t>
            </a:r>
          </a:p>
        </p:txBody>
      </p:sp>
      <p:sp>
        <p:nvSpPr>
          <p:cNvPr id="8" name="Ellipszis 7"/>
          <p:cNvSpPr/>
          <p:nvPr/>
        </p:nvSpPr>
        <p:spPr>
          <a:xfrm>
            <a:off x="6072198" y="5286388"/>
            <a:ext cx="2357454" cy="107157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Visszavonás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retirement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Jobbra nyíl 8"/>
          <p:cNvSpPr/>
          <p:nvPr/>
        </p:nvSpPr>
        <p:spPr>
          <a:xfrm>
            <a:off x="2786050" y="2857496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4214810" y="3714752"/>
            <a:ext cx="571504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5643570" y="4071942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 rot="10800000">
            <a:off x="5572132" y="4572008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6929454" y="5072074"/>
            <a:ext cx="571504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14348" y="4286256"/>
            <a:ext cx="2286016" cy="150019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különbség a létrehozás és üzembeállítás között?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143636" y="2143116"/>
            <a:ext cx="2714644" cy="150019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különbség az üzemen kívül helyezés és visszavonás között?</a:t>
            </a:r>
          </a:p>
        </p:txBody>
      </p:sp>
    </p:spTree>
    <p:extLst>
      <p:ext uri="{BB962C8B-B14F-4D97-AF65-F5344CB8AC3E}">
        <p14:creationId xmlns:p14="http://schemas.microsoft.com/office/powerpoint/2010/main" val="32092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Motivációs példa</a:t>
            </a:r>
            <a:endParaRPr lang="hu-HU" dirty="0"/>
          </a:p>
        </p:txBody>
      </p:sp>
      <p:pic>
        <p:nvPicPr>
          <p:cNvPr id="6" name="Picture 2" descr="C:\Documents and Settings\xmi\Local Settings\Temporary Internet Files\Content.IE5\WD6BG5EB\MCj043393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928934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2" descr="C:\Documents and Settings\xmi\Local Settings\Temporary Internet Files\Content.IE5\WD6BG5EB\MCj043489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57290" y="2928934"/>
            <a:ext cx="1393194" cy="1558636"/>
          </a:xfrm>
          <a:prstGeom prst="rect">
            <a:avLst/>
          </a:prstGeom>
          <a:noFill/>
        </p:spPr>
      </p:pic>
      <p:sp>
        <p:nvSpPr>
          <p:cNvPr id="8" name="Lekerekített téglalap feliratnak 7"/>
          <p:cNvSpPr/>
          <p:nvPr/>
        </p:nvSpPr>
        <p:spPr>
          <a:xfrm>
            <a:off x="4929190" y="1214422"/>
            <a:ext cx="3786214" cy="1643074"/>
          </a:xfrm>
          <a:prstGeom prst="wedgeRoundRectCallout">
            <a:avLst>
              <a:gd name="adj1" fmla="val -6278"/>
              <a:gd name="adj2" fmla="val 9053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Kéne egy virtuális gép nekem Win2008 Serverrel!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428596" y="1428736"/>
            <a:ext cx="3429024" cy="1571636"/>
          </a:xfrm>
          <a:prstGeom prst="wedgeRoundRectCallout">
            <a:avLst>
              <a:gd name="adj1" fmla="val 5833"/>
              <a:gd name="adj2" fmla="val 7879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Tessék itt a gép, telepítsd bele a Windowst! Persze aztán állítsd ám be JÓL!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2714612" y="4143380"/>
            <a:ext cx="3786214" cy="1571636"/>
          </a:xfrm>
          <a:prstGeom prst="wedgeRoundRectCallout">
            <a:avLst>
              <a:gd name="adj1" fmla="val 52586"/>
              <a:gd name="adj2" fmla="val -794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De miért Én telepítsem?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Nem értek hozzá, hogy kell JÓL beállítani. Meg nem is érek rá, nekem most kéne!</a:t>
            </a:r>
          </a:p>
        </p:txBody>
      </p:sp>
    </p:spTree>
    <p:extLst>
      <p:ext uri="{BB962C8B-B14F-4D97-AF65-F5344CB8AC3E}">
        <p14:creationId xmlns:p14="http://schemas.microsoft.com/office/powerpoint/2010/main" val="5206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Készítsünk </a:t>
            </a:r>
            <a:r>
              <a:rPr lang="hu-HU" dirty="0" smtClean="0"/>
              <a:t>alap virtuális gépeket alap OS telepítéssel és azt másoljuk </a:t>
            </a:r>
            <a:r>
              <a:rPr lang="hu-HU" dirty="0" smtClean="0"/>
              <a:t>le</a:t>
            </a:r>
          </a:p>
          <a:p>
            <a:r>
              <a:rPr lang="hu-HU" dirty="0" smtClean="0"/>
              <a:t>Mi ezzel a baj?</a:t>
            </a:r>
          </a:p>
          <a:p>
            <a:pPr lvl="1"/>
            <a:r>
              <a:rPr lang="hu-HU" dirty="0" err="1" smtClean="0"/>
              <a:t>Testreszabás</a:t>
            </a:r>
            <a:r>
              <a:rPr lang="hu-HU" dirty="0" smtClean="0"/>
              <a:t> </a:t>
            </a:r>
            <a:r>
              <a:rPr lang="hu-HU" dirty="0" smtClean="0"/>
              <a:t>(IP cím, gépnév, UUID, SID stb.)</a:t>
            </a:r>
          </a:p>
          <a:p>
            <a:pPr lvl="1"/>
            <a:r>
              <a:rPr lang="hu-HU" dirty="0" err="1" smtClean="0"/>
              <a:t>Licensz</a:t>
            </a:r>
            <a:r>
              <a:rPr lang="hu-HU" dirty="0" smtClean="0"/>
              <a:t> kérdések</a:t>
            </a:r>
          </a:p>
          <a:p>
            <a:pPr lvl="1"/>
            <a:r>
              <a:rPr lang="hu-HU" dirty="0" smtClean="0"/>
              <a:t>Túl sok manuális lépés </a:t>
            </a:r>
          </a:p>
          <a:p>
            <a:r>
              <a:rPr lang="hu-HU" dirty="0" smtClean="0"/>
              <a:t>Vezessük be a „</a:t>
            </a:r>
            <a:r>
              <a:rPr lang="hu-HU" b="1" dirty="0" smtClean="0"/>
              <a:t>sablon</a:t>
            </a:r>
            <a:r>
              <a:rPr lang="hu-HU" dirty="0" smtClean="0"/>
              <a:t>” (</a:t>
            </a:r>
            <a:r>
              <a:rPr lang="hu-HU" dirty="0" err="1" smtClean="0"/>
              <a:t>template</a:t>
            </a:r>
            <a:r>
              <a:rPr lang="hu-HU" dirty="0" smtClean="0"/>
              <a:t>) fogalmát</a:t>
            </a:r>
          </a:p>
          <a:p>
            <a:pPr lvl="1"/>
            <a:r>
              <a:rPr lang="hu-HU" dirty="0" smtClean="0"/>
              <a:t>Olyan, mint egy sima virtuális gép, csak fel van készítve rá, hogy automatikusan </a:t>
            </a:r>
            <a:r>
              <a:rPr lang="hu-HU" dirty="0" err="1" smtClean="0"/>
              <a:t>üzembeállítható</a:t>
            </a:r>
            <a:r>
              <a:rPr lang="hu-HU" dirty="0" smtClean="0"/>
              <a:t> legyen</a:t>
            </a:r>
          </a:p>
          <a:p>
            <a:pPr lvl="1"/>
            <a:r>
              <a:rPr lang="hu-HU" dirty="0" smtClean="0"/>
              <a:t>Az üzembeállításhoz konfigurálni kell a vendég </a:t>
            </a:r>
            <a:r>
              <a:rPr lang="hu-HU" dirty="0" err="1" smtClean="0"/>
              <a:t>OS-t</a:t>
            </a:r>
            <a:r>
              <a:rPr lang="hu-HU" dirty="0" smtClean="0"/>
              <a:t>. </a:t>
            </a:r>
            <a:br>
              <a:rPr lang="hu-HU" dirty="0" smtClean="0"/>
            </a:br>
            <a:r>
              <a:rPr lang="hu-HU" dirty="0" smtClean="0"/>
              <a:t>Mi kell ehhez?</a:t>
            </a:r>
          </a:p>
          <a:p>
            <a:pPr lvl="2"/>
            <a:r>
              <a:rPr lang="hu-HU" dirty="0" smtClean="0"/>
              <a:t>Operációs rendszer specifikus ágens</a:t>
            </a:r>
            <a:r>
              <a:rPr lang="hu-HU" dirty="0" smtClean="0">
                <a:sym typeface="Wingdings" pitchFamily="2" charset="2"/>
              </a:rPr>
              <a:t> (pl.: </a:t>
            </a:r>
            <a:r>
              <a:rPr lang="hu-HU" dirty="0" err="1" smtClean="0">
                <a:sym typeface="Wingdings" pitchFamily="2" charset="2"/>
              </a:rPr>
              <a:t>VMware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Tools</a:t>
            </a:r>
            <a:r>
              <a:rPr lang="hu-HU" dirty="0" smtClean="0">
                <a:sym typeface="Wingdings" pitchFamily="2" charset="2"/>
              </a:rPr>
              <a:t>)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58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automatikus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Miért álljunk meg az operációs rendszer szintjén?</a:t>
            </a:r>
          </a:p>
          <a:p>
            <a:pPr lvl="1"/>
            <a:r>
              <a:rPr lang="hu-HU" dirty="0" smtClean="0"/>
              <a:t>Lehet kész sablonunk a telepített alkalmazásokkal is</a:t>
            </a:r>
          </a:p>
          <a:p>
            <a:pPr lvl="1"/>
            <a:r>
              <a:rPr lang="hu-HU" dirty="0" smtClean="0"/>
              <a:t>Az automatikus konfigurálása (még) nem teljesen megoldott</a:t>
            </a:r>
          </a:p>
          <a:p>
            <a:r>
              <a:rPr lang="hu-HU" dirty="0" smtClean="0"/>
              <a:t>Nekünk kell a sablonokat elkészíteni?</a:t>
            </a:r>
          </a:p>
          <a:p>
            <a:pPr lvl="1"/>
            <a:r>
              <a:rPr lang="hu-HU" dirty="0" smtClean="0"/>
              <a:t>Nagyvállalati környezetben belefér</a:t>
            </a:r>
          </a:p>
          <a:p>
            <a:pPr lvl="1"/>
            <a:r>
              <a:rPr lang="hu-HU" dirty="0" smtClean="0"/>
              <a:t>Elérhetőek </a:t>
            </a:r>
            <a:r>
              <a:rPr lang="hu-HU" i="1" dirty="0" err="1" smtClean="0"/>
              <a:t>Virtual</a:t>
            </a:r>
            <a:r>
              <a:rPr lang="hu-HU" i="1" dirty="0" smtClean="0"/>
              <a:t> </a:t>
            </a:r>
            <a:r>
              <a:rPr lang="hu-HU" i="1" dirty="0" err="1" smtClean="0"/>
              <a:t>Appliance</a:t>
            </a:r>
            <a:r>
              <a:rPr lang="hu-HU" dirty="0" err="1" smtClean="0"/>
              <a:t>-ek</a:t>
            </a:r>
            <a:r>
              <a:rPr lang="hu-HU" dirty="0" smtClean="0"/>
              <a:t>, készre telepített gépek, egy specifikus alkalmazás ellátására</a:t>
            </a:r>
          </a:p>
          <a:p>
            <a:pPr lvl="1"/>
            <a:r>
              <a:rPr lang="hu-HU" dirty="0" smtClean="0"/>
              <a:t>Vannak csoportos „</a:t>
            </a:r>
            <a:r>
              <a:rPr lang="hu-HU" dirty="0" err="1" smtClean="0"/>
              <a:t>Appliance</a:t>
            </a:r>
            <a:r>
              <a:rPr lang="hu-HU" dirty="0" smtClean="0"/>
              <a:t> Team”</a:t>
            </a:r>
            <a:r>
              <a:rPr lang="hu-HU" dirty="0" err="1" smtClean="0"/>
              <a:t>-ek</a:t>
            </a:r>
            <a:r>
              <a:rPr lang="hu-HU" dirty="0" smtClean="0"/>
              <a:t> is</a:t>
            </a:r>
          </a:p>
          <a:p>
            <a:pPr lvl="2"/>
            <a:r>
              <a:rPr lang="hu-HU" dirty="0" smtClean="0"/>
              <a:t>Pl.: 3 rétegű webes alkalmazásszerver 3 </a:t>
            </a:r>
            <a:r>
              <a:rPr lang="hu-HU" dirty="0" err="1" smtClean="0"/>
              <a:t>VM-ből</a:t>
            </a:r>
            <a:r>
              <a:rPr lang="hu-HU" dirty="0" smtClean="0"/>
              <a:t> egy csomagban készre telepítve</a:t>
            </a:r>
          </a:p>
          <a:p>
            <a:pPr lvl="2"/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vApp</a:t>
            </a:r>
            <a:r>
              <a:rPr lang="hu-HU" dirty="0" smtClean="0"/>
              <a:t> (bővebben: </a:t>
            </a:r>
            <a:r>
              <a:rPr lang="hu-HU" dirty="0" smtClean="0">
                <a:hlinkClick r:id="rId3"/>
              </a:rPr>
              <a:t>http://blogs.vmware.com/vapp/</a:t>
            </a:r>
            <a:r>
              <a:rPr lang="hu-HU" dirty="0" smtClean="0"/>
              <a:t> )</a:t>
            </a:r>
          </a:p>
          <a:p>
            <a:pPr lvl="2"/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Studio</a:t>
            </a:r>
            <a:r>
              <a:rPr lang="hu-HU" dirty="0" smtClean="0"/>
              <a:t> alkalmazással készíthetők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22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menedzsment motivációs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Ipari esettanulmány banki környezetből</a:t>
            </a:r>
          </a:p>
          <a:p>
            <a:pPr lvl="1"/>
            <a:r>
              <a:rPr lang="hu-HU" dirty="0" smtClean="0"/>
              <a:t>80db ESX gép</a:t>
            </a:r>
          </a:p>
          <a:p>
            <a:pPr lvl="1"/>
            <a:r>
              <a:rPr lang="hu-HU" dirty="0" smtClean="0"/>
              <a:t>400 - 1000db közötti virtuális gép</a:t>
            </a:r>
          </a:p>
          <a:p>
            <a:pPr lvl="1"/>
            <a:r>
              <a:rPr lang="hu-HU" dirty="0" smtClean="0"/>
              <a:t>Két fő telephely</a:t>
            </a:r>
          </a:p>
          <a:p>
            <a:pPr lvl="1"/>
            <a:r>
              <a:rPr lang="hu-HU" dirty="0" smtClean="0"/>
              <a:t>Egy üzemeltetési rémálom…</a:t>
            </a:r>
          </a:p>
          <a:p>
            <a:pPr lvl="1"/>
            <a:r>
              <a:rPr lang="hu-HU" dirty="0" smtClean="0"/>
              <a:t>… lenne megfelelő központi menedzsment nélkül</a:t>
            </a:r>
          </a:p>
        </p:txBody>
      </p:sp>
      <p:pic>
        <p:nvPicPr>
          <p:cNvPr id="6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714752"/>
            <a:ext cx="1714500" cy="1714500"/>
          </a:xfrm>
          <a:prstGeom prst="rect">
            <a:avLst/>
          </a:prstGeom>
          <a:noFill/>
        </p:spPr>
      </p:pic>
      <p:pic>
        <p:nvPicPr>
          <p:cNvPr id="8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714884"/>
            <a:ext cx="1714500" cy="1714500"/>
          </a:xfrm>
          <a:prstGeom prst="rect">
            <a:avLst/>
          </a:prstGeom>
          <a:noFill/>
        </p:spPr>
      </p:pic>
      <p:pic>
        <p:nvPicPr>
          <p:cNvPr id="9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14884"/>
            <a:ext cx="1714500" cy="1714500"/>
          </a:xfrm>
          <a:prstGeom prst="rect">
            <a:avLst/>
          </a:prstGeom>
          <a:noFill/>
        </p:spPr>
      </p:pic>
      <p:grpSp>
        <p:nvGrpSpPr>
          <p:cNvPr id="10" name="Csoportba foglalás 9"/>
          <p:cNvGrpSpPr/>
          <p:nvPr/>
        </p:nvGrpSpPr>
        <p:grpSpPr>
          <a:xfrm>
            <a:off x="642910" y="4786322"/>
            <a:ext cx="535785" cy="1071570"/>
            <a:chOff x="6429388" y="3929066"/>
            <a:chExt cx="714380" cy="1428760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285852" y="4786322"/>
            <a:ext cx="535785" cy="1071570"/>
            <a:chOff x="6429388" y="3929066"/>
            <a:chExt cx="714380" cy="1428760"/>
          </a:xfrm>
        </p:grpSpPr>
        <p:sp>
          <p:nvSpPr>
            <p:cNvPr id="16" name="Lekerekített téglalap 1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1928794" y="4786322"/>
            <a:ext cx="535785" cy="1071570"/>
            <a:chOff x="6429388" y="3929066"/>
            <a:chExt cx="714380" cy="1428760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571736" y="4786322"/>
            <a:ext cx="535785" cy="1071570"/>
            <a:chOff x="6429388" y="3929066"/>
            <a:chExt cx="714380" cy="1428760"/>
          </a:xfrm>
        </p:grpSpPr>
        <p:sp>
          <p:nvSpPr>
            <p:cNvPr id="26" name="Lekerekített téglalap 2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3214678" y="4786322"/>
            <a:ext cx="535785" cy="1071570"/>
            <a:chOff x="6429388" y="3929066"/>
            <a:chExt cx="714380" cy="1428760"/>
          </a:xfrm>
        </p:grpSpPr>
        <p:sp>
          <p:nvSpPr>
            <p:cNvPr id="31" name="Lekerekített téglalap 3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3857620" y="4786322"/>
            <a:ext cx="535785" cy="1071570"/>
            <a:chOff x="6429388" y="3929066"/>
            <a:chExt cx="714380" cy="1428760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714348" y="5143512"/>
            <a:ext cx="535785" cy="1071570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Csoportba foglalás 44"/>
          <p:cNvGrpSpPr/>
          <p:nvPr/>
        </p:nvGrpSpPr>
        <p:grpSpPr>
          <a:xfrm>
            <a:off x="1357290" y="5143512"/>
            <a:ext cx="535785" cy="1071570"/>
            <a:chOff x="6429388" y="3929066"/>
            <a:chExt cx="714380" cy="1428760"/>
          </a:xfrm>
        </p:grpSpPr>
        <p:sp>
          <p:nvSpPr>
            <p:cNvPr id="46" name="Lekerekített téglalap 4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Csoportba foglalás 49"/>
          <p:cNvGrpSpPr/>
          <p:nvPr/>
        </p:nvGrpSpPr>
        <p:grpSpPr>
          <a:xfrm>
            <a:off x="2000232" y="5143512"/>
            <a:ext cx="535785" cy="1071570"/>
            <a:chOff x="6429388" y="3929066"/>
            <a:chExt cx="714380" cy="1428760"/>
          </a:xfrm>
        </p:grpSpPr>
        <p:sp>
          <p:nvSpPr>
            <p:cNvPr id="51" name="Lekerekített téglalap 5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4" name="Téglalap 5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Csoportba foglalás 54"/>
          <p:cNvGrpSpPr/>
          <p:nvPr/>
        </p:nvGrpSpPr>
        <p:grpSpPr>
          <a:xfrm>
            <a:off x="2643174" y="5143512"/>
            <a:ext cx="535785" cy="1071570"/>
            <a:chOff x="6429388" y="3929066"/>
            <a:chExt cx="714380" cy="1428760"/>
          </a:xfrm>
        </p:grpSpPr>
        <p:sp>
          <p:nvSpPr>
            <p:cNvPr id="56" name="Lekerekített téglalap 5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7" name="Téglalap 5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Csoportba foglalás 59"/>
          <p:cNvGrpSpPr/>
          <p:nvPr/>
        </p:nvGrpSpPr>
        <p:grpSpPr>
          <a:xfrm>
            <a:off x="3286116" y="5143512"/>
            <a:ext cx="535785" cy="1071570"/>
            <a:chOff x="6429388" y="3929066"/>
            <a:chExt cx="714380" cy="1428760"/>
          </a:xfrm>
        </p:grpSpPr>
        <p:sp>
          <p:nvSpPr>
            <p:cNvPr id="61" name="Lekerekített téglalap 6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2" name="Téglalap 6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3" name="Téglalap 6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929058" y="5143512"/>
            <a:ext cx="535785" cy="1071570"/>
            <a:chOff x="6429388" y="3929066"/>
            <a:chExt cx="714380" cy="1428760"/>
          </a:xfrm>
        </p:grpSpPr>
        <p:sp>
          <p:nvSpPr>
            <p:cNvPr id="66" name="Lekerekített téglalap 6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7" name="Téglalap 6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8" name="Téglalap 6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Téglalap 6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0" name="Lekerekített téglalap feliratnak 69"/>
          <p:cNvSpPr/>
          <p:nvPr/>
        </p:nvSpPr>
        <p:spPr>
          <a:xfrm>
            <a:off x="6000760" y="1571612"/>
            <a:ext cx="3000396" cy="1857388"/>
          </a:xfrm>
          <a:prstGeom prst="wedgeRoundRectCallout">
            <a:avLst>
              <a:gd name="adj1" fmla="val -56998"/>
              <a:gd name="adj2" fmla="val -1626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Agilitás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Konszolidáció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Közelítőleg megvan a 10:1 arány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„Újhullámos” infrastruktúramenedzsment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Egy virtuális gép mostantól kezdve egy építőelem</a:t>
            </a:r>
          </a:p>
          <a:p>
            <a:pPr lvl="1"/>
            <a:r>
              <a:rPr lang="hu-HU" dirty="0" smtClean="0"/>
              <a:t>(FRU -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dirty="0" err="1" smtClean="0"/>
              <a:t>Replacable</a:t>
            </a:r>
            <a:r>
              <a:rPr lang="hu-HU" dirty="0" smtClean="0"/>
              <a:t> Unit)</a:t>
            </a:r>
          </a:p>
          <a:p>
            <a:pPr lvl="1"/>
            <a:r>
              <a:rPr lang="hu-HU" dirty="0" smtClean="0"/>
              <a:t>Szükség esetén </a:t>
            </a:r>
            <a:r>
              <a:rPr lang="hu-HU" dirty="0" err="1" smtClean="0"/>
              <a:t>példányosítható</a:t>
            </a:r>
            <a:r>
              <a:rPr lang="hu-HU" dirty="0" smtClean="0"/>
              <a:t> sablonból</a:t>
            </a:r>
          </a:p>
          <a:p>
            <a:pPr lvl="1"/>
            <a:r>
              <a:rPr lang="hu-HU" dirty="0" smtClean="0"/>
              <a:t>Feladata végeztével eldobható</a:t>
            </a:r>
          </a:p>
          <a:p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appliance-ekből</a:t>
            </a:r>
            <a:r>
              <a:rPr lang="hu-HU" dirty="0" smtClean="0"/>
              <a:t> összeépíthető a teljes infrastruktúra</a:t>
            </a:r>
          </a:p>
          <a:p>
            <a:pPr lvl="1"/>
            <a:r>
              <a:rPr lang="hu-HU" dirty="0" smtClean="0"/>
              <a:t>Anélkül, hogy alkalmazás telepítéssel, konfigurálással bajlódni kéne</a:t>
            </a:r>
          </a:p>
          <a:p>
            <a:pPr lvl="1"/>
            <a:r>
              <a:rPr lang="hu-HU" dirty="0" smtClean="0"/>
              <a:t>Konfigurációmenedzsment problémáját is meg lehet oldani ezen a szinten</a:t>
            </a:r>
          </a:p>
          <a:p>
            <a:r>
              <a:rPr lang="hu-HU" dirty="0" smtClean="0"/>
              <a:t>Ez az egész MOST kezdődik igazán az iparban!</a:t>
            </a:r>
          </a:p>
        </p:txBody>
      </p:sp>
    </p:spTree>
    <p:extLst>
      <p:ext uri="{BB962C8B-B14F-4D97-AF65-F5344CB8AC3E}">
        <p14:creationId xmlns:p14="http://schemas.microsoft.com/office/powerpoint/2010/main" val="40822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előbbiekhez adjunk még hozzá:</a:t>
            </a:r>
          </a:p>
          <a:p>
            <a:pPr lvl="1"/>
            <a:r>
              <a:rPr lang="hu-HU" dirty="0"/>
              <a:t>„</a:t>
            </a:r>
            <a:r>
              <a:rPr lang="hu-HU" dirty="0" err="1"/>
              <a:t>Self-service</a:t>
            </a:r>
            <a:r>
              <a:rPr lang="hu-HU" dirty="0"/>
              <a:t> portál” (felhasználóknak)</a:t>
            </a:r>
          </a:p>
          <a:p>
            <a:pPr lvl="1"/>
            <a:r>
              <a:rPr lang="hu-HU" dirty="0" smtClean="0"/>
              <a:t>Teljes automatizálás, publikus API</a:t>
            </a:r>
          </a:p>
          <a:p>
            <a:pPr lvl="1"/>
            <a:r>
              <a:rPr lang="hu-HU" dirty="0" err="1" smtClean="0"/>
              <a:t>Tenant</a:t>
            </a:r>
            <a:r>
              <a:rPr lang="hu-HU" dirty="0" smtClean="0"/>
              <a:t> / Organization / … fogalma</a:t>
            </a:r>
          </a:p>
          <a:p>
            <a:pPr lvl="2"/>
            <a:r>
              <a:rPr lang="hu-HU" dirty="0" smtClean="0"/>
              <a:t>Erőforrások elválasztása, pl. privát IP-cím</a:t>
            </a:r>
          </a:p>
          <a:p>
            <a:pPr lvl="1"/>
            <a:r>
              <a:rPr lang="hu-HU" dirty="0" smtClean="0"/>
              <a:t>Felhasználás mérése</a:t>
            </a:r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Kész a „</a:t>
            </a:r>
            <a:r>
              <a:rPr lang="hu-HU" b="1" dirty="0" err="1" smtClean="0"/>
              <a:t>private</a:t>
            </a:r>
            <a:r>
              <a:rPr lang="hu-HU" b="1" dirty="0" smtClean="0"/>
              <a:t> </a:t>
            </a:r>
            <a:r>
              <a:rPr lang="hu-HU" b="1" dirty="0" err="1" smtClean="0"/>
              <a:t>cloud</a:t>
            </a:r>
            <a:r>
              <a:rPr lang="hu-HU" b="1" dirty="0" smtClean="0"/>
              <a:t>”!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47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Microsoft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" y="864096"/>
            <a:ext cx="904032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5350"/>
            <a:ext cx="85344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8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/>
          <p:cNvSpPr/>
          <p:nvPr/>
        </p:nvSpPr>
        <p:spPr>
          <a:xfrm>
            <a:off x="639179" y="1988840"/>
            <a:ext cx="5643327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lesz ez az egész jó nekünk?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96469" y="5805264"/>
            <a:ext cx="1152128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696669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40885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083279" y="4141382"/>
            <a:ext cx="867079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083280" y="3717033"/>
            <a:ext cx="867079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06062" y="4133683"/>
            <a:ext cx="876445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406063" y="3709334"/>
            <a:ext cx="876444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App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1560" y="3645024"/>
            <a:ext cx="2818834" cy="928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645024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 szolgáltatások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00982" y="4069374"/>
            <a:ext cx="8655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LDAP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32311" y="5157192"/>
            <a:ext cx="565019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Virtualizáció / </a:t>
            </a:r>
            <a:r>
              <a:rPr lang="hu-HU" sz="2400" dirty="0" err="1" smtClean="0">
                <a:solidFill>
                  <a:schemeClr val="tx1"/>
                </a:solidFill>
              </a:rPr>
              <a:t>C</a:t>
            </a:r>
            <a:r>
              <a:rPr lang="hu-HU" sz="2400" dirty="0" err="1" smtClean="0">
                <a:solidFill>
                  <a:schemeClr val="tx1"/>
                </a:solidFill>
              </a:rPr>
              <a:t>loud</a:t>
            </a:r>
            <a:r>
              <a:rPr lang="hu-HU" sz="2400" dirty="0" smtClean="0">
                <a:solidFill>
                  <a:schemeClr val="tx1"/>
                </a:solidFill>
              </a:rPr>
              <a:t> réteg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638578" y="4069374"/>
            <a:ext cx="7131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Fürt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430666" y="4069374"/>
            <a:ext cx="6396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Log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070354" y="41490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27584" y="2348880"/>
            <a:ext cx="139726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Konfig</a:t>
            </a:r>
            <a:r>
              <a:rPr lang="hu-HU" sz="2400" dirty="0" smtClean="0">
                <a:solidFill>
                  <a:schemeClr val="tx1"/>
                </a:solidFill>
              </a:rPr>
              <a:t>. kezelés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387065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Monitorozás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4355976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Esemény-kezelés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2180265" y="980728"/>
            <a:ext cx="276711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Orchestration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(„intelligencia”)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32" name="Kanyar jobbra 31"/>
          <p:cNvSpPr/>
          <p:nvPr/>
        </p:nvSpPr>
        <p:spPr>
          <a:xfrm>
            <a:off x="35496" y="1172092"/>
            <a:ext cx="524593" cy="2442586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Kanyar jobbra 32"/>
          <p:cNvSpPr/>
          <p:nvPr/>
        </p:nvSpPr>
        <p:spPr>
          <a:xfrm flipV="1">
            <a:off x="35496" y="3614678"/>
            <a:ext cx="524593" cy="1836204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Jobbra nyíl 34"/>
          <p:cNvSpPr/>
          <p:nvPr/>
        </p:nvSpPr>
        <p:spPr>
          <a:xfrm>
            <a:off x="180661" y="4005064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181287" y="2477216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516216" y="5157192"/>
            <a:ext cx="244827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erőforrások elfedése,</a:t>
            </a:r>
          </a:p>
          <a:p>
            <a:r>
              <a:rPr lang="hu-HU" sz="2000" dirty="0" err="1" smtClean="0">
                <a:solidFill>
                  <a:schemeClr val="tx1"/>
                </a:solidFill>
              </a:rPr>
              <a:t>provisioning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  <a:endParaRPr lang="hu-HU" sz="2000" dirty="0" smtClean="0">
              <a:solidFill>
                <a:schemeClr val="tx1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6504122" y="4213390"/>
            <a:ext cx="2448272" cy="78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platform szint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(WMI, JMX, </a:t>
            </a:r>
            <a:r>
              <a:rPr lang="hu-HU" sz="2000" dirty="0" err="1" smtClean="0">
                <a:solidFill>
                  <a:schemeClr val="tx1"/>
                </a:solidFill>
              </a:rPr>
              <a:t>Perf</a:t>
            </a:r>
            <a:r>
              <a:rPr lang="hu-HU" sz="2000" dirty="0" smtClean="0">
                <a:solidFill>
                  <a:schemeClr val="tx1"/>
                </a:solidFill>
              </a:rPr>
              <a:t>…)</a:t>
            </a:r>
            <a:endParaRPr lang="hu-HU" sz="2000" dirty="0" smtClean="0">
              <a:solidFill>
                <a:schemeClr val="tx1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6476040" y="3291953"/>
            <a:ext cx="2448272" cy="787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Címtár, hibatűrés, mentés, naplók… </a:t>
            </a:r>
            <a:endParaRPr lang="hu-HU" sz="2000" dirty="0" smtClean="0">
              <a:solidFill>
                <a:schemeClr val="tx1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6476040" y="2209510"/>
            <a:ext cx="2448272" cy="787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err="1" smtClean="0">
                <a:solidFill>
                  <a:schemeClr val="tx1"/>
                </a:solidFill>
              </a:rPr>
              <a:t>Deployment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detek-tálás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bevatkozás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  <a:endParaRPr lang="hu-HU" sz="2000" dirty="0" smtClean="0">
              <a:solidFill>
                <a:schemeClr val="tx1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6444208" y="990401"/>
            <a:ext cx="2448272" cy="7874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Automatizálás, 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autonóm rendszer…</a:t>
            </a:r>
            <a:endParaRPr lang="hu-HU" sz="2000" dirty="0" smtClean="0">
              <a:solidFill>
                <a:schemeClr val="tx1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688346" y="1981463"/>
            <a:ext cx="23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Központi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3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Virtualizáció: számos új lehetőség</a:t>
            </a:r>
            <a:endParaRPr lang="hu-HU" dirty="0" smtClean="0"/>
          </a:p>
          <a:p>
            <a:r>
              <a:rPr lang="hu-HU" dirty="0" smtClean="0"/>
              <a:t>Trend: irány a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További </a:t>
            </a:r>
            <a:r>
              <a:rPr lang="hu-HU" dirty="0" smtClean="0"/>
              <a:t>információ (DRS működése): </a:t>
            </a:r>
            <a:endParaRPr lang="hu-HU" dirty="0" smtClean="0"/>
          </a:p>
          <a:p>
            <a:r>
              <a:rPr lang="hu-HU" dirty="0"/>
              <a:t>A. </a:t>
            </a:r>
            <a:r>
              <a:rPr lang="hu-HU" dirty="0" err="1"/>
              <a:t>Gulati</a:t>
            </a:r>
            <a:r>
              <a:rPr lang="hu-HU" dirty="0"/>
              <a:t> </a:t>
            </a:r>
            <a:r>
              <a:rPr lang="hu-HU" i="1" dirty="0"/>
              <a:t>et </a:t>
            </a:r>
            <a:r>
              <a:rPr lang="hu-HU" i="1" dirty="0" err="1"/>
              <a:t>al</a:t>
            </a:r>
            <a:r>
              <a:rPr lang="hu-HU" i="1" dirty="0"/>
              <a:t>.</a:t>
            </a:r>
            <a:r>
              <a:rPr lang="hu-HU" dirty="0"/>
              <a:t>: </a:t>
            </a:r>
            <a:r>
              <a:rPr lang="hu-HU" dirty="0" err="1"/>
              <a:t>VMware</a:t>
            </a:r>
            <a:r>
              <a:rPr lang="hu-HU" dirty="0"/>
              <a:t> </a:t>
            </a:r>
            <a:r>
              <a:rPr lang="hu-HU" dirty="0" err="1"/>
              <a:t>Distributed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 Management: Design, </a:t>
            </a:r>
            <a:r>
              <a:rPr lang="hu-HU" dirty="0" err="1"/>
              <a:t>Implementation</a:t>
            </a:r>
            <a:r>
              <a:rPr lang="hu-HU" dirty="0"/>
              <a:t>, and </a:t>
            </a:r>
            <a:r>
              <a:rPr lang="hu-HU" dirty="0" err="1"/>
              <a:t>Lessons</a:t>
            </a:r>
            <a:r>
              <a:rPr lang="hu-HU" dirty="0"/>
              <a:t> </a:t>
            </a:r>
            <a:r>
              <a:rPr lang="hu-HU" dirty="0" err="1"/>
              <a:t>Learned</a:t>
            </a:r>
            <a:r>
              <a:rPr lang="hu-HU" dirty="0"/>
              <a:t>, VMTJ (1), 2012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(Központi) menedzsment szerver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Virtualizációt</a:t>
            </a:r>
            <a:r>
              <a:rPr lang="hu-HU" dirty="0" smtClean="0"/>
              <a:t> nyújtó gépek összefogása</a:t>
            </a:r>
          </a:p>
          <a:p>
            <a:pPr lvl="1"/>
            <a:r>
              <a:rPr lang="hu-HU" dirty="0" smtClean="0"/>
              <a:t>Akár több gyártó megoldását is</a:t>
            </a:r>
          </a:p>
          <a:p>
            <a:endParaRPr lang="hu-HU" dirty="0"/>
          </a:p>
          <a:p>
            <a:r>
              <a:rPr lang="hu-HU" dirty="0" smtClean="0"/>
              <a:t>Közös leltár és térkép</a:t>
            </a:r>
          </a:p>
          <a:p>
            <a:pPr lvl="1"/>
            <a:r>
              <a:rPr lang="hu-HU" dirty="0" smtClean="0"/>
              <a:t>Fizikai/virtuális gépek, hálózat, felhasználók…</a:t>
            </a:r>
          </a:p>
          <a:p>
            <a:pPr lvl="1"/>
            <a:r>
              <a:rPr lang="hu-HU" dirty="0" smtClean="0"/>
              <a:t>Historikus adatok gyűjtése is</a:t>
            </a:r>
          </a:p>
          <a:p>
            <a:pPr lvl="1"/>
            <a:endParaRPr lang="hu-HU" dirty="0"/>
          </a:p>
          <a:p>
            <a:r>
              <a:rPr lang="hu-HU" dirty="0" smtClean="0"/>
              <a:t>Plusz funkciók</a:t>
            </a:r>
          </a:p>
          <a:p>
            <a:endParaRPr lang="hu-HU" dirty="0"/>
          </a:p>
          <a:p>
            <a:r>
              <a:rPr lang="hu-HU" dirty="0" smtClean="0"/>
              <a:t>Pl.: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r>
              <a:rPr lang="hu-HU" dirty="0" smtClean="0"/>
              <a:t>, MS System Center VMM…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1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r>
              <a:rPr lang="hu-HU" dirty="0" smtClean="0"/>
              <a:t> lesz a futó példa, </a:t>
            </a:r>
            <a:br>
              <a:rPr lang="hu-HU" dirty="0" smtClean="0"/>
            </a:br>
            <a:r>
              <a:rPr lang="hu-HU" dirty="0" smtClean="0"/>
              <a:t>mostantól kezdve ezen mutatunk be mindent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71461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ESX Server</a:t>
            </a:r>
          </a:p>
        </p:txBody>
      </p:sp>
      <p:sp>
        <p:nvSpPr>
          <p:cNvPr id="7" name="Téglalap 6"/>
          <p:cNvSpPr/>
          <p:nvPr/>
        </p:nvSpPr>
        <p:spPr>
          <a:xfrm>
            <a:off x="450056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ESX Server</a:t>
            </a:r>
          </a:p>
        </p:txBody>
      </p:sp>
      <p:sp>
        <p:nvSpPr>
          <p:cNvPr id="8" name="Téglalap 7"/>
          <p:cNvSpPr/>
          <p:nvPr/>
        </p:nvSpPr>
        <p:spPr>
          <a:xfrm>
            <a:off x="628651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ESXi</a:t>
            </a:r>
            <a:r>
              <a:rPr lang="hu-HU" sz="2400" dirty="0" smtClean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9" name="Téglalap 8"/>
          <p:cNvSpPr/>
          <p:nvPr/>
        </p:nvSpPr>
        <p:spPr>
          <a:xfrm>
            <a:off x="928662" y="3714752"/>
            <a:ext cx="7572428" cy="50006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Windows Server</a:t>
            </a:r>
          </a:p>
        </p:txBody>
      </p:sp>
      <p:sp>
        <p:nvSpPr>
          <p:cNvPr id="10" name="Téglalap 9"/>
          <p:cNvSpPr/>
          <p:nvPr/>
        </p:nvSpPr>
        <p:spPr>
          <a:xfrm>
            <a:off x="928662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vCenter</a:t>
            </a:r>
            <a:r>
              <a:rPr lang="hu-HU" sz="2400" dirty="0" smtClean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928926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Update Manager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929190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Egyéb </a:t>
            </a:r>
            <a:r>
              <a:rPr lang="hu-HU" sz="2400" dirty="0" err="1" smtClean="0">
                <a:solidFill>
                  <a:schemeClr val="bg1"/>
                </a:solidFill>
              </a:rPr>
              <a:t>plug-in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929454" y="2571744"/>
            <a:ext cx="157163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RDBMS</a:t>
            </a:r>
          </a:p>
        </p:txBody>
      </p:sp>
      <p:cxnSp>
        <p:nvCxnSpPr>
          <p:cNvPr id="15" name="Egyenes összekötő nyíllal 14"/>
          <p:cNvCxnSpPr>
            <a:stCxn id="10" idx="2"/>
            <a:endCxn id="6" idx="0"/>
          </p:cNvCxnSpPr>
          <p:nvPr/>
        </p:nvCxnSpPr>
        <p:spPr>
          <a:xfrm rot="16200000" flipH="1">
            <a:off x="1875215" y="3661173"/>
            <a:ext cx="1500198" cy="1464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10" idx="2"/>
            <a:endCxn id="7" idx="0"/>
          </p:cNvCxnSpPr>
          <p:nvPr/>
        </p:nvCxnSpPr>
        <p:spPr>
          <a:xfrm rot="16200000" flipH="1">
            <a:off x="2768190" y="2768198"/>
            <a:ext cx="1500198" cy="3250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10" idx="2"/>
            <a:endCxn id="8" idx="0"/>
          </p:cNvCxnSpPr>
          <p:nvPr/>
        </p:nvCxnSpPr>
        <p:spPr>
          <a:xfrm rot="16200000" flipH="1">
            <a:off x="3661165" y="1875223"/>
            <a:ext cx="1500198" cy="5036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</a:t>
            </a:r>
            <a:r>
              <a:rPr lang="hu-HU" dirty="0"/>
              <a:t>elérés </a:t>
            </a:r>
            <a:r>
              <a:rPr lang="hu-HU" dirty="0" smtClean="0"/>
              <a:t>–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Vezérlés: </a:t>
            </a:r>
          </a:p>
          <a:p>
            <a:pPr lvl="1"/>
            <a:r>
              <a:rPr lang="hu-HU" dirty="0" smtClean="0"/>
              <a:t>saját </a:t>
            </a:r>
            <a:r>
              <a:rPr lang="hu-HU" dirty="0" err="1" smtClean="0"/>
              <a:t>WebService</a:t>
            </a:r>
            <a:r>
              <a:rPr lang="hu-HU" dirty="0" smtClean="0"/>
              <a:t> alapú távoli API </a:t>
            </a:r>
            <a:br>
              <a:rPr lang="hu-HU" dirty="0" smtClean="0"/>
            </a:br>
            <a:r>
              <a:rPr lang="hu-HU" dirty="0" smtClean="0"/>
              <a:t>(van hozzá WSDL is a VI </a:t>
            </a:r>
            <a:r>
              <a:rPr lang="hu-HU" dirty="0" err="1" smtClean="0"/>
              <a:t>SDK-ban</a:t>
            </a:r>
            <a:r>
              <a:rPr lang="hu-HU" dirty="0" smtClean="0"/>
              <a:t>, ~1500 osztályból áll)</a:t>
            </a:r>
          </a:p>
          <a:p>
            <a:pPr lvl="1"/>
            <a:r>
              <a:rPr lang="hu-HU" dirty="0" smtClean="0"/>
              <a:t>HTTPS felett </a:t>
            </a:r>
          </a:p>
          <a:p>
            <a:pPr lvl="2"/>
            <a:r>
              <a:rPr lang="hu-HU" dirty="0" smtClean="0"/>
              <a:t>biztosít: hitelesítés, bizalmas és sértetlen csatornát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ESXi</a:t>
            </a:r>
            <a:r>
              <a:rPr lang="hu-HU" dirty="0" smtClean="0"/>
              <a:t> és a </a:t>
            </a:r>
            <a:r>
              <a:rPr lang="hu-HU" dirty="0" err="1" smtClean="0"/>
              <a:t>vCenter</a:t>
            </a:r>
            <a:r>
              <a:rPr lang="hu-HU" dirty="0" smtClean="0"/>
              <a:t> is ugyanazt a protokollt használja</a:t>
            </a:r>
          </a:p>
          <a:p>
            <a:pPr lvl="1"/>
            <a:r>
              <a:rPr lang="hu-HU" dirty="0" smtClean="0"/>
              <a:t>Ezen kívül újabban van </a:t>
            </a:r>
            <a:r>
              <a:rPr lang="hu-HU" dirty="0" err="1" smtClean="0"/>
              <a:t>WS-Mananagement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(DMTF SMASH ajánlás alapján)</a:t>
            </a:r>
          </a:p>
          <a:p>
            <a:r>
              <a:rPr lang="hu-HU" dirty="0" smtClean="0"/>
              <a:t>Konzol hozzáférés: </a:t>
            </a:r>
          </a:p>
          <a:p>
            <a:pPr lvl="1"/>
            <a:r>
              <a:rPr lang="hu-HU" dirty="0" smtClean="0"/>
              <a:t>MKS protokoll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alójában saját </a:t>
            </a:r>
            <a:r>
              <a:rPr lang="hu-HU" dirty="0" err="1" smtClean="0"/>
              <a:t>wrapperbe</a:t>
            </a:r>
            <a:r>
              <a:rPr lang="hu-HU" dirty="0" smtClean="0"/>
              <a:t> becsomagolt VNC</a:t>
            </a:r>
          </a:p>
          <a:p>
            <a:pPr lvl="1"/>
            <a:r>
              <a:rPr lang="hu-HU" dirty="0" err="1" smtClean="0"/>
              <a:t>Wrapper</a:t>
            </a:r>
            <a:r>
              <a:rPr lang="hu-HU" dirty="0" smtClean="0"/>
              <a:t> biztosít: hitelesítés, bizalmas  csatorna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Felhasználó- és jogosultságkezelés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5500726" cy="5529321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err="1" smtClean="0"/>
              <a:t>Felhasználókezelés</a:t>
            </a:r>
            <a:endParaRPr lang="hu-HU" b="1" dirty="0" smtClean="0"/>
          </a:p>
          <a:p>
            <a:pPr lvl="1"/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/>
              <a:t>Directory</a:t>
            </a:r>
            <a:endParaRPr lang="hu-HU" dirty="0"/>
          </a:p>
          <a:p>
            <a:pPr lvl="1"/>
            <a:r>
              <a:rPr lang="hu-HU" dirty="0" smtClean="0"/>
              <a:t>Csoportok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RBAC megvalósítható)</a:t>
            </a:r>
          </a:p>
          <a:p>
            <a:r>
              <a:rPr lang="hu-HU" b="1" dirty="0" smtClean="0"/>
              <a:t>Jogosultsági modell</a:t>
            </a:r>
          </a:p>
          <a:p>
            <a:pPr lvl="1"/>
            <a:r>
              <a:rPr lang="hu-HU" dirty="0" smtClean="0"/>
              <a:t>Hierarchikus fa szerkezetbe szervezett erőforrások </a:t>
            </a:r>
            <a:br>
              <a:rPr lang="hu-HU" dirty="0" smtClean="0"/>
            </a:br>
            <a:r>
              <a:rPr lang="hu-HU" dirty="0" smtClean="0"/>
              <a:t>(VM, 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  <a:r>
              <a:rPr lang="hu-HU" dirty="0" err="1" smtClean="0"/>
              <a:t>Pool</a:t>
            </a:r>
            <a:r>
              <a:rPr lang="hu-HU" dirty="0" smtClean="0"/>
              <a:t>…)</a:t>
            </a:r>
          </a:p>
          <a:p>
            <a:pPr lvl="1"/>
            <a:r>
              <a:rPr lang="hu-HU" dirty="0" smtClean="0"/>
              <a:t>Örökölhető engedélyek</a:t>
            </a:r>
          </a:p>
          <a:p>
            <a:pPr lvl="1"/>
            <a:r>
              <a:rPr lang="hu-HU" dirty="0" smtClean="0"/>
              <a:t>Hozzáférési maszk 257-féle műveletet definiál (</a:t>
            </a:r>
            <a:r>
              <a:rPr lang="hu-HU" dirty="0" smtClean="0"/>
              <a:t>v5.0)</a:t>
            </a:r>
            <a:endParaRPr lang="hu-HU" sz="1600" dirty="0" smtClean="0"/>
          </a:p>
          <a:p>
            <a:pPr lvl="2"/>
            <a:r>
              <a:rPr lang="hu-HU" dirty="0" err="1" smtClean="0"/>
              <a:t>Hoszt</a:t>
            </a:r>
            <a:r>
              <a:rPr lang="hu-HU" dirty="0" smtClean="0"/>
              <a:t> konfiguráció, VM konfiguráció, adattárak, stb.</a:t>
            </a:r>
          </a:p>
        </p:txBody>
      </p:sp>
      <p:pic>
        <p:nvPicPr>
          <p:cNvPr id="4" name="Tartalom helye 3" descr="esx-ro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785794"/>
            <a:ext cx="3395033" cy="552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hálózat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6512" y="857232"/>
            <a:ext cx="4857784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Virtuális </a:t>
            </a:r>
            <a:r>
              <a:rPr lang="hu-HU" dirty="0" err="1" smtClean="0"/>
              <a:t>switch</a:t>
            </a:r>
            <a:r>
              <a:rPr lang="hu-HU" dirty="0" smtClean="0"/>
              <a:t>, elnevezett </a:t>
            </a:r>
            <a:r>
              <a:rPr lang="hu-HU" dirty="0"/>
              <a:t>hálózatok</a:t>
            </a:r>
          </a:p>
          <a:p>
            <a:r>
              <a:rPr lang="hu-HU" dirty="0" smtClean="0"/>
              <a:t>Csak </a:t>
            </a:r>
            <a:r>
              <a:rPr lang="hu-HU" dirty="0" err="1" smtClean="0"/>
              <a:t>bridge</a:t>
            </a:r>
            <a:r>
              <a:rPr lang="hu-HU" dirty="0" smtClean="0"/>
              <a:t> és </a:t>
            </a:r>
            <a:br>
              <a:rPr lang="hu-HU" dirty="0" smtClean="0"/>
            </a:br>
            <a:r>
              <a:rPr lang="hu-HU" dirty="0" err="1" smtClean="0"/>
              <a:t>host-only</a:t>
            </a:r>
            <a:r>
              <a:rPr lang="hu-HU" dirty="0" smtClean="0"/>
              <a:t> mód</a:t>
            </a:r>
          </a:p>
          <a:p>
            <a:pPr lvl="1"/>
            <a:r>
              <a:rPr lang="hu-HU" dirty="0" smtClean="0"/>
              <a:t>Ha NAT kell, akkor azt saját </a:t>
            </a:r>
            <a:r>
              <a:rPr lang="hu-HU" dirty="0" err="1" smtClean="0"/>
              <a:t>VM-ben</a:t>
            </a:r>
            <a:r>
              <a:rPr lang="hu-HU" dirty="0" smtClean="0"/>
              <a:t> kell megoldanunk</a:t>
            </a:r>
          </a:p>
          <a:p>
            <a:r>
              <a:rPr lang="hu-HU" dirty="0" smtClean="0"/>
              <a:t>Virtuális </a:t>
            </a:r>
            <a:r>
              <a:rPr lang="hu-HU" dirty="0" err="1" smtClean="0"/>
              <a:t>switch-hez</a:t>
            </a:r>
            <a:r>
              <a:rPr lang="hu-HU" dirty="0" smtClean="0"/>
              <a:t> fizikai kapcsolat rendelhető</a:t>
            </a:r>
          </a:p>
          <a:p>
            <a:pPr lvl="1"/>
            <a:r>
              <a:rPr lang="hu-HU" dirty="0" smtClean="0"/>
              <a:t>Akár redundánsan is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vSwitch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4" name="Kép 3" descr="esx-vswi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442912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tárhely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Adatok: lokális diszk helyett SAN/NAS</a:t>
            </a:r>
          </a:p>
          <a:p>
            <a:r>
              <a:rPr lang="hu-HU" dirty="0" smtClean="0"/>
              <a:t>Többszörös hozzáférési lehetőség</a:t>
            </a:r>
          </a:p>
          <a:p>
            <a:r>
              <a:rPr lang="hu-HU" dirty="0" smtClean="0"/>
              <a:t>Dinamikus allokáció</a:t>
            </a:r>
          </a:p>
          <a:p>
            <a:r>
              <a:rPr lang="hu-HU" dirty="0" smtClean="0"/>
              <a:t>Alacsonyabb fajlagos költségek</a:t>
            </a:r>
          </a:p>
          <a:p>
            <a:endParaRPr lang="hu-HU" dirty="0"/>
          </a:p>
          <a:p>
            <a:r>
              <a:rPr lang="hu-HU" dirty="0" smtClean="0"/>
              <a:t>Tipikus protokollok: FC, </a:t>
            </a:r>
            <a:r>
              <a:rPr lang="hu-HU" dirty="0" err="1" smtClean="0"/>
              <a:t>iSCSI</a:t>
            </a:r>
            <a:r>
              <a:rPr lang="hu-HU" dirty="0" smtClean="0"/>
              <a:t>, NFS…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2167</TotalTime>
  <Words>1915</Words>
  <Application>Microsoft Office PowerPoint</Application>
  <PresentationFormat>Diavetítés a képernyőre (4:3 oldalarány)</PresentationFormat>
  <Paragraphs>440</Paragraphs>
  <Slides>35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irf-2009-sablon-v2</vt:lpstr>
      <vt:lpstr>Virtualizáció –  központi menedzsment</vt:lpstr>
      <vt:lpstr>Tartalom</vt:lpstr>
      <vt:lpstr>Központi menedzsment motivációs példa</vt:lpstr>
      <vt:lpstr>(Központi) menedzsment szerver</vt:lpstr>
      <vt:lpstr>PowerPoint bemutató</vt:lpstr>
      <vt:lpstr>Távoli elérés – Protokoll</vt:lpstr>
      <vt:lpstr>Felhasználó- és jogosultságkezelés</vt:lpstr>
      <vt:lpstr>Virtuális hálózat</vt:lpstr>
      <vt:lpstr>Közös tárhely</vt:lpstr>
      <vt:lpstr>Központi menedzsment</vt:lpstr>
      <vt:lpstr>Tartalom</vt:lpstr>
      <vt:lpstr>Erőforrás-gazdálkodás</vt:lpstr>
      <vt:lpstr>Erőforrás-gazdálkodás</vt:lpstr>
      <vt:lpstr>Virtuális gépek áthelyezése futás közben</vt:lpstr>
      <vt:lpstr>Virtuális gépek áthelyezése</vt:lpstr>
      <vt:lpstr>Tartalom</vt:lpstr>
      <vt:lpstr>Hibatűrés</vt:lpstr>
      <vt:lpstr>Példák szolgáltatás-kiesésekre</vt:lpstr>
      <vt:lpstr>HW hiba kezelése – klasszikus eset </vt:lpstr>
      <vt:lpstr>HW hibák kezelése – virtualizáció </vt:lpstr>
      <vt:lpstr>HW hibák kezelése – virtualizáció</vt:lpstr>
      <vt:lpstr>HW hibák kezelése – klasszikus eset 2.</vt:lpstr>
      <vt:lpstr>HW hibák kezelése – virtualizáció 2.</vt:lpstr>
      <vt:lpstr>Technikák összefoglalása</vt:lpstr>
      <vt:lpstr>Tartalom</vt:lpstr>
      <vt:lpstr>Virtuális gépek életciklusa</vt:lpstr>
      <vt:lpstr>Virtuális gépek üzembeállítása</vt:lpstr>
      <vt:lpstr>Virtuális gépek üzembeállítása</vt:lpstr>
      <vt:lpstr>Virtuális gépek automatikus üzembeállítása</vt:lpstr>
      <vt:lpstr>„Újhullámos” infrastruktúramenedzsment</vt:lpstr>
      <vt:lpstr>„Private cloud”</vt:lpstr>
      <vt:lpstr>Microsoft private cloud</vt:lpstr>
      <vt:lpstr>VMware private cloud</vt:lpstr>
      <vt:lpstr>Mire lesz ez az egész jó nekünk?</vt:lpstr>
      <vt:lpstr>Összefoglalás</vt:lpstr>
    </vt:vector>
  </TitlesOfParts>
  <Company>ftsrg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Virtualizáció – Központi menedzsment</dc:title>
  <dc:subject>Intelligens rendszerfelügyelet (VIMIA370)</dc:subject>
  <dc:creator>Tóth Dániel, Micskei Zoltán</dc:creator>
  <cp:keywords>virtualizáció, hibatűrés, terheléselosztás, HA, FT, DRS</cp:keywords>
  <cp:lastModifiedBy>Micskei Zoltán</cp:lastModifiedBy>
  <cp:revision>119</cp:revision>
  <dcterms:created xsi:type="dcterms:W3CDTF">2009-04-08T19:01:20Z</dcterms:created>
  <dcterms:modified xsi:type="dcterms:W3CDTF">2012-04-23T08:31:17Z</dcterms:modified>
</cp:coreProperties>
</file>