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1.xml" ContentType="application/vnd.openxmlformats-officedocument.drawingml.chart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12" r:id="rId3"/>
    <p:sldId id="261" r:id="rId4"/>
    <p:sldId id="285" r:id="rId5"/>
    <p:sldId id="313" r:id="rId6"/>
    <p:sldId id="314" r:id="rId7"/>
    <p:sldId id="264" r:id="rId8"/>
    <p:sldId id="324" r:id="rId9"/>
    <p:sldId id="272" r:id="rId10"/>
    <p:sldId id="267" r:id="rId11"/>
    <p:sldId id="292" r:id="rId12"/>
    <p:sldId id="281" r:id="rId13"/>
    <p:sldId id="274" r:id="rId14"/>
    <p:sldId id="277" r:id="rId15"/>
    <p:sldId id="282" r:id="rId16"/>
    <p:sldId id="275" r:id="rId17"/>
    <p:sldId id="280" r:id="rId18"/>
    <p:sldId id="283" r:id="rId19"/>
    <p:sldId id="284" r:id="rId20"/>
    <p:sldId id="276" r:id="rId21"/>
    <p:sldId id="321" r:id="rId22"/>
    <p:sldId id="322" r:id="rId23"/>
    <p:sldId id="327" r:id="rId24"/>
    <p:sldId id="329" r:id="rId25"/>
    <p:sldId id="330" r:id="rId26"/>
    <p:sldId id="331" r:id="rId27"/>
    <p:sldId id="328" r:id="rId28"/>
    <p:sldId id="279" r:id="rId29"/>
    <p:sldId id="311" r:id="rId30"/>
    <p:sldId id="289" r:id="rId31"/>
    <p:sldId id="299" r:id="rId32"/>
    <p:sldId id="316" r:id="rId33"/>
    <p:sldId id="317" r:id="rId34"/>
    <p:sldId id="323" r:id="rId35"/>
    <p:sldId id="291" r:id="rId36"/>
    <p:sldId id="298" r:id="rId37"/>
    <p:sldId id="309" r:id="rId38"/>
    <p:sldId id="310" r:id="rId39"/>
    <p:sldId id="300" r:id="rId4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6253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éma alapján készült stílus 1 – 2. jelölőszín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5917" autoAdjust="0"/>
  </p:normalViewPr>
  <p:slideViewPr>
    <p:cSldViewPr>
      <p:cViewPr>
        <p:scale>
          <a:sx n="70" d="100"/>
          <a:sy n="70" d="100"/>
        </p:scale>
        <p:origin x="-2178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36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(Nem teljesítette) / (Összes hallgató)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cat>
            <c:numRef>
              <c:f>Sheet1!$A$1:$A$4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Sheet1!$B$1:$B$4</c:f>
              <c:numCache>
                <c:formatCode>0.00%</c:formatCode>
                <c:ptCount val="4"/>
                <c:pt idx="0">
                  <c:v>0.25440000000000002</c:v>
                </c:pt>
                <c:pt idx="1">
                  <c:v>0.25679999999999997</c:v>
                </c:pt>
                <c:pt idx="2">
                  <c:v>0.27329999999999999</c:v>
                </c:pt>
                <c:pt idx="3">
                  <c:v>0.18840000000000001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5281536"/>
        <c:axId val="105316928"/>
      </c:barChart>
      <c:catAx>
        <c:axId val="10528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316928"/>
        <c:crosses val="autoZero"/>
        <c:auto val="1"/>
        <c:lblAlgn val="ctr"/>
        <c:lblOffset val="100"/>
        <c:noMultiLvlLbl val="0"/>
      </c:catAx>
      <c:valAx>
        <c:axId val="105316928"/>
        <c:scaling>
          <c:orientation val="minMax"/>
          <c:max val="1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05281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8939F5-0A29-4C08-9750-98AD95E292DC}" type="doc">
      <dgm:prSet loTypeId="urn:microsoft.com/office/officeart/2005/8/layout/vList4#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hu-HU"/>
        </a:p>
      </dgm:t>
    </dgm:pt>
    <dgm:pt modelId="{AF0493C6-84E0-4F66-A19C-6240D6EF72B6}">
      <dgm:prSet/>
      <dgm:spPr/>
      <dgm:t>
        <a:bodyPr/>
        <a:lstStyle/>
        <a:p>
          <a:pPr rtl="0"/>
          <a:r>
            <a:rPr lang="hu-HU" dirty="0" smtClean="0"/>
            <a:t>Infrastruktúra alapelemek (1E)</a:t>
          </a:r>
          <a:endParaRPr lang="hu-HU" dirty="0"/>
        </a:p>
      </dgm:t>
    </dgm:pt>
    <dgm:pt modelId="{FCD6EF9C-5F3F-4593-9900-2A0A615C3DF8}" type="parTrans" cxnId="{92AEF0CF-8EA2-4E5C-AF36-F0BC0C4C0992}">
      <dgm:prSet/>
      <dgm:spPr/>
      <dgm:t>
        <a:bodyPr/>
        <a:lstStyle/>
        <a:p>
          <a:endParaRPr lang="hu-HU"/>
        </a:p>
      </dgm:t>
    </dgm:pt>
    <dgm:pt modelId="{4591E024-D22A-4F7B-8297-62AE92D3DE32}" type="sibTrans" cxnId="{92AEF0CF-8EA2-4E5C-AF36-F0BC0C4C0992}">
      <dgm:prSet/>
      <dgm:spPr/>
      <dgm:t>
        <a:bodyPr/>
        <a:lstStyle/>
        <a:p>
          <a:endParaRPr lang="hu-HU"/>
        </a:p>
      </dgm:t>
    </dgm:pt>
    <dgm:pt modelId="{C64087F7-76FC-4749-9830-CA54F9C83004}">
      <dgm:prSet/>
      <dgm:spPr/>
      <dgm:t>
        <a:bodyPr/>
        <a:lstStyle/>
        <a:p>
          <a:pPr rtl="0"/>
          <a:r>
            <a:rPr lang="hu-HU" dirty="0" smtClean="0"/>
            <a:t>Modellezés (1E+1GY)</a:t>
          </a:r>
          <a:endParaRPr lang="hu-HU" dirty="0"/>
        </a:p>
      </dgm:t>
    </dgm:pt>
    <dgm:pt modelId="{98C841AD-D4D3-45A7-BF2E-2BBAF4A9B414}" type="parTrans" cxnId="{3B5A60EE-C2E4-46D2-BC64-6B0BC20CB250}">
      <dgm:prSet/>
      <dgm:spPr/>
      <dgm:t>
        <a:bodyPr/>
        <a:lstStyle/>
        <a:p>
          <a:endParaRPr lang="hu-HU"/>
        </a:p>
      </dgm:t>
    </dgm:pt>
    <dgm:pt modelId="{6BBACAA5-0CF4-4B4B-AED5-26E078925FEB}" type="sibTrans" cxnId="{3B5A60EE-C2E4-46D2-BC64-6B0BC20CB250}">
      <dgm:prSet/>
      <dgm:spPr/>
      <dgm:t>
        <a:bodyPr/>
        <a:lstStyle/>
        <a:p>
          <a:endParaRPr lang="hu-HU"/>
        </a:p>
      </dgm:t>
    </dgm:pt>
    <dgm:pt modelId="{D4CCD408-D219-4679-A055-315F8A67B32D}">
      <dgm:prSet/>
      <dgm:spPr/>
      <dgm:t>
        <a:bodyPr/>
        <a:lstStyle/>
        <a:p>
          <a:pPr rtl="0"/>
          <a:r>
            <a:rPr lang="hu-HU" dirty="0" smtClean="0"/>
            <a:t>Címtárak (3E+1GY)</a:t>
          </a:r>
          <a:endParaRPr lang="hu-HU" dirty="0"/>
        </a:p>
      </dgm:t>
    </dgm:pt>
    <dgm:pt modelId="{311EDDB8-4842-4D75-8161-A7CF38220CA1}" type="parTrans" cxnId="{26844B19-D95A-4ED1-8661-1FDDEA228EBA}">
      <dgm:prSet/>
      <dgm:spPr/>
      <dgm:t>
        <a:bodyPr/>
        <a:lstStyle/>
        <a:p>
          <a:endParaRPr lang="hu-HU"/>
        </a:p>
      </dgm:t>
    </dgm:pt>
    <dgm:pt modelId="{9A3C46D0-C59A-4E23-B559-1D9C0EFA2EAD}" type="sibTrans" cxnId="{26844B19-D95A-4ED1-8661-1FDDEA228EBA}">
      <dgm:prSet/>
      <dgm:spPr/>
      <dgm:t>
        <a:bodyPr/>
        <a:lstStyle/>
        <a:p>
          <a:endParaRPr lang="hu-HU"/>
        </a:p>
      </dgm:t>
    </dgm:pt>
    <dgm:pt modelId="{B13972F5-845E-439D-888B-7DC729AF5EC8}">
      <dgm:prSet/>
      <dgm:spPr/>
      <dgm:t>
        <a:bodyPr/>
        <a:lstStyle/>
        <a:p>
          <a:pPr rtl="0"/>
          <a:r>
            <a:rPr lang="hu-HU" dirty="0" err="1" smtClean="0"/>
            <a:t>Szkriptelés</a:t>
          </a:r>
          <a:r>
            <a:rPr lang="hu-HU" dirty="0" smtClean="0"/>
            <a:t> alapok (3E+1GY) </a:t>
          </a:r>
          <a:endParaRPr lang="hu-HU" dirty="0"/>
        </a:p>
      </dgm:t>
    </dgm:pt>
    <dgm:pt modelId="{F55DB8F3-8E38-40B9-9DFA-F4B782C67D12}" type="parTrans" cxnId="{020B8D66-FB59-498B-99DA-5CEC3067CBCB}">
      <dgm:prSet/>
      <dgm:spPr/>
      <dgm:t>
        <a:bodyPr/>
        <a:lstStyle/>
        <a:p>
          <a:endParaRPr lang="hu-HU"/>
        </a:p>
      </dgm:t>
    </dgm:pt>
    <dgm:pt modelId="{DACEC90C-28D5-4E90-A0E7-9D0B366BFB0B}" type="sibTrans" cxnId="{020B8D66-FB59-498B-99DA-5CEC3067CBCB}">
      <dgm:prSet/>
      <dgm:spPr/>
      <dgm:t>
        <a:bodyPr/>
        <a:lstStyle/>
        <a:p>
          <a:endParaRPr lang="hu-HU"/>
        </a:p>
      </dgm:t>
    </dgm:pt>
    <dgm:pt modelId="{BD31CD2C-29F3-47CB-8EA4-FA6CE19ECE39}">
      <dgm:prSet/>
      <dgm:spPr/>
      <dgm:t>
        <a:bodyPr/>
        <a:lstStyle/>
        <a:p>
          <a:pPr rtl="0"/>
          <a:r>
            <a:rPr lang="hu-HU" dirty="0" smtClean="0"/>
            <a:t>Konfigurációkezelés (3E+1GY)</a:t>
          </a:r>
          <a:endParaRPr lang="hu-HU" dirty="0"/>
        </a:p>
      </dgm:t>
    </dgm:pt>
    <dgm:pt modelId="{89E2BF2E-F0B8-4133-A8D9-F66684FBE0F6}" type="parTrans" cxnId="{76464095-E72B-4B02-9459-EB08B0A00058}">
      <dgm:prSet/>
      <dgm:spPr/>
      <dgm:t>
        <a:bodyPr/>
        <a:lstStyle/>
        <a:p>
          <a:endParaRPr lang="hu-HU"/>
        </a:p>
      </dgm:t>
    </dgm:pt>
    <dgm:pt modelId="{3C7E5ECA-A81D-41B0-9389-BD9B45BAB530}" type="sibTrans" cxnId="{76464095-E72B-4B02-9459-EB08B0A00058}">
      <dgm:prSet/>
      <dgm:spPr/>
      <dgm:t>
        <a:bodyPr/>
        <a:lstStyle/>
        <a:p>
          <a:endParaRPr lang="hu-HU"/>
        </a:p>
      </dgm:t>
    </dgm:pt>
    <dgm:pt modelId="{EF5256F4-BBAA-4D9E-9669-CF750E26BDAF}">
      <dgm:prSet/>
      <dgm:spPr/>
      <dgm:t>
        <a:bodyPr/>
        <a:lstStyle/>
        <a:p>
          <a:pPr rtl="0"/>
          <a:r>
            <a:rPr lang="hu-HU" dirty="0" smtClean="0"/>
            <a:t>Monitorozás (3E+1GY)</a:t>
          </a:r>
          <a:endParaRPr lang="hu-HU" dirty="0"/>
        </a:p>
      </dgm:t>
    </dgm:pt>
    <dgm:pt modelId="{6C45399A-5820-48EC-A6E8-2695BED9D207}" type="parTrans" cxnId="{4BB93EE3-0FDD-41A0-9C38-EFA567178E61}">
      <dgm:prSet/>
      <dgm:spPr/>
      <dgm:t>
        <a:bodyPr/>
        <a:lstStyle/>
        <a:p>
          <a:endParaRPr lang="hu-HU"/>
        </a:p>
      </dgm:t>
    </dgm:pt>
    <dgm:pt modelId="{3C214376-8132-4263-B86F-8DE447F72A44}" type="sibTrans" cxnId="{4BB93EE3-0FDD-41A0-9C38-EFA567178E61}">
      <dgm:prSet/>
      <dgm:spPr/>
      <dgm:t>
        <a:bodyPr/>
        <a:lstStyle/>
        <a:p>
          <a:endParaRPr lang="hu-HU"/>
        </a:p>
      </dgm:t>
    </dgm:pt>
    <dgm:pt modelId="{F55E1FC1-4F60-47C1-8ED2-8FE12FFBCBBD}">
      <dgm:prSet/>
      <dgm:spPr/>
      <dgm:t>
        <a:bodyPr/>
        <a:lstStyle/>
        <a:p>
          <a:pPr rtl="0"/>
          <a:r>
            <a:rPr lang="hu-HU" dirty="0" smtClean="0"/>
            <a:t>Szolgáltatásbiztonság, hibatűrés (2E+1GY)</a:t>
          </a:r>
          <a:endParaRPr lang="hu-HU" dirty="0"/>
        </a:p>
      </dgm:t>
    </dgm:pt>
    <dgm:pt modelId="{B43B47F4-023F-4467-ADAD-7A5036733C40}" type="parTrans" cxnId="{0F081DF0-5CF6-4F6D-9777-0EB27AE822C5}">
      <dgm:prSet/>
      <dgm:spPr/>
      <dgm:t>
        <a:bodyPr/>
        <a:lstStyle/>
        <a:p>
          <a:endParaRPr lang="hu-HU"/>
        </a:p>
      </dgm:t>
    </dgm:pt>
    <dgm:pt modelId="{588D4464-E3BB-418A-BE8E-53F1291AF578}" type="sibTrans" cxnId="{0F081DF0-5CF6-4F6D-9777-0EB27AE822C5}">
      <dgm:prSet/>
      <dgm:spPr/>
      <dgm:t>
        <a:bodyPr/>
        <a:lstStyle/>
        <a:p>
          <a:endParaRPr lang="hu-HU"/>
        </a:p>
      </dgm:t>
    </dgm:pt>
    <dgm:pt modelId="{DC5A2797-3202-4FC1-9E48-CFFA8B227026}">
      <dgm:prSet/>
      <dgm:spPr/>
      <dgm:t>
        <a:bodyPr/>
        <a:lstStyle/>
        <a:p>
          <a:pPr rtl="0"/>
          <a:r>
            <a:rPr lang="hu-HU" dirty="0" smtClean="0"/>
            <a:t>Virtualizáció és </a:t>
          </a:r>
          <a:r>
            <a:rPr lang="hu-HU" dirty="0" err="1" smtClean="0"/>
            <a:t>cloud</a:t>
          </a:r>
          <a:r>
            <a:rPr lang="hu-HU" dirty="0" smtClean="0"/>
            <a:t> </a:t>
          </a:r>
          <a:r>
            <a:rPr lang="hu-HU" dirty="0" err="1" smtClean="0"/>
            <a:t>computing</a:t>
          </a:r>
          <a:r>
            <a:rPr lang="hu-HU" dirty="0" smtClean="0"/>
            <a:t> (3E)</a:t>
          </a:r>
          <a:endParaRPr lang="hu-HU" dirty="0"/>
        </a:p>
      </dgm:t>
    </dgm:pt>
    <dgm:pt modelId="{ACD60516-5D67-41FF-B0B4-90885B8DD57D}" type="parTrans" cxnId="{D7A45FC6-6A9F-443F-ADBA-D479866AF3F6}">
      <dgm:prSet/>
      <dgm:spPr/>
      <dgm:t>
        <a:bodyPr/>
        <a:lstStyle/>
        <a:p>
          <a:endParaRPr lang="hu-HU"/>
        </a:p>
      </dgm:t>
    </dgm:pt>
    <dgm:pt modelId="{9AC9F45F-81F7-47FC-94E8-139C1CD53B3D}" type="sibTrans" cxnId="{D7A45FC6-6A9F-443F-ADBA-D479866AF3F6}">
      <dgm:prSet/>
      <dgm:spPr/>
      <dgm:t>
        <a:bodyPr/>
        <a:lstStyle/>
        <a:p>
          <a:endParaRPr lang="hu-HU"/>
        </a:p>
      </dgm:t>
    </dgm:pt>
    <dgm:pt modelId="{AFD46F31-6B5E-4C61-9DBD-183F9F78236A}" type="pres">
      <dgm:prSet presAssocID="{BC8939F5-0A29-4C08-9750-98AD95E292D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94D7A88-763B-499F-A006-FB0666B093CF}" type="pres">
      <dgm:prSet presAssocID="{AF0493C6-84E0-4F66-A19C-6240D6EF72B6}" presName="comp" presStyleCnt="0"/>
      <dgm:spPr/>
    </dgm:pt>
    <dgm:pt modelId="{CF68AD39-FB42-47BB-97D0-BECFBFED2622}" type="pres">
      <dgm:prSet presAssocID="{AF0493C6-84E0-4F66-A19C-6240D6EF72B6}" presName="box" presStyleLbl="node1" presStyleIdx="0" presStyleCnt="8"/>
      <dgm:spPr/>
      <dgm:t>
        <a:bodyPr/>
        <a:lstStyle/>
        <a:p>
          <a:endParaRPr lang="hu-HU"/>
        </a:p>
      </dgm:t>
    </dgm:pt>
    <dgm:pt modelId="{4307354D-8688-4DF4-99F2-6361598EAB50}" type="pres">
      <dgm:prSet presAssocID="{AF0493C6-84E0-4F66-A19C-6240D6EF72B6}" presName="img" presStyleLbl="fgImgPlace1" presStyleIdx="0" presStyleCnt="8" custScaleX="5611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252A98ED-CF15-4A98-A774-2371B7FA8F80}" type="pres">
      <dgm:prSet presAssocID="{AF0493C6-84E0-4F66-A19C-6240D6EF72B6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CA72143-B0C7-45E3-9C36-1AA027DA3F47}" type="pres">
      <dgm:prSet presAssocID="{4591E024-D22A-4F7B-8297-62AE92D3DE32}" presName="spacer" presStyleCnt="0"/>
      <dgm:spPr/>
    </dgm:pt>
    <dgm:pt modelId="{2284F0C7-678D-4209-85F1-F19C748657F1}" type="pres">
      <dgm:prSet presAssocID="{C64087F7-76FC-4749-9830-CA54F9C83004}" presName="comp" presStyleCnt="0"/>
      <dgm:spPr/>
    </dgm:pt>
    <dgm:pt modelId="{8971E827-BE59-4297-8E4F-C1EFF4D639C2}" type="pres">
      <dgm:prSet presAssocID="{C64087F7-76FC-4749-9830-CA54F9C83004}" presName="box" presStyleLbl="node1" presStyleIdx="1" presStyleCnt="8"/>
      <dgm:spPr/>
      <dgm:t>
        <a:bodyPr/>
        <a:lstStyle/>
        <a:p>
          <a:endParaRPr lang="hu-HU"/>
        </a:p>
      </dgm:t>
    </dgm:pt>
    <dgm:pt modelId="{D1007B98-40EB-4D02-9A01-F127A928FF65}" type="pres">
      <dgm:prSet presAssocID="{C64087F7-76FC-4749-9830-CA54F9C83004}" presName="img" presStyleLbl="fgImgPlace1" presStyleIdx="1" presStyleCnt="8" custScaleX="5611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839F705B-6A05-4762-8950-C257FF27ADEF}" type="pres">
      <dgm:prSet presAssocID="{C64087F7-76FC-4749-9830-CA54F9C83004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82D5E6A-4E71-4FF2-A13B-A9EC92D428A1}" type="pres">
      <dgm:prSet presAssocID="{6BBACAA5-0CF4-4B4B-AED5-26E078925FEB}" presName="spacer" presStyleCnt="0"/>
      <dgm:spPr/>
    </dgm:pt>
    <dgm:pt modelId="{1D8272D2-A13D-4260-8D64-A189376BF31C}" type="pres">
      <dgm:prSet presAssocID="{B13972F5-845E-439D-888B-7DC729AF5EC8}" presName="comp" presStyleCnt="0"/>
      <dgm:spPr/>
    </dgm:pt>
    <dgm:pt modelId="{F3842BCC-B566-4F4F-94C9-8CF0F801A993}" type="pres">
      <dgm:prSet presAssocID="{B13972F5-845E-439D-888B-7DC729AF5EC8}" presName="box" presStyleLbl="node1" presStyleIdx="2" presStyleCnt="8"/>
      <dgm:spPr/>
      <dgm:t>
        <a:bodyPr/>
        <a:lstStyle/>
        <a:p>
          <a:endParaRPr lang="hu-HU"/>
        </a:p>
      </dgm:t>
    </dgm:pt>
    <dgm:pt modelId="{DE838A53-C0DD-4F87-A956-60F23B3508A0}" type="pres">
      <dgm:prSet presAssocID="{B13972F5-845E-439D-888B-7DC729AF5EC8}" presName="img" presStyleLbl="fgImgPlace1" presStyleIdx="2" presStyleCnt="8" custScaleX="5611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5C6FDB43-76E1-4CE5-8980-37497E9C742E}" type="pres">
      <dgm:prSet presAssocID="{B13972F5-845E-439D-888B-7DC729AF5EC8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96B7767-794A-43C5-8E33-77D0E17E0CA8}" type="pres">
      <dgm:prSet presAssocID="{DACEC90C-28D5-4E90-A0E7-9D0B366BFB0B}" presName="spacer" presStyleCnt="0"/>
      <dgm:spPr/>
    </dgm:pt>
    <dgm:pt modelId="{B5BC6DF8-879F-4A0B-A1B8-859DB0A9B826}" type="pres">
      <dgm:prSet presAssocID="{D4CCD408-D219-4679-A055-315F8A67B32D}" presName="comp" presStyleCnt="0"/>
      <dgm:spPr/>
    </dgm:pt>
    <dgm:pt modelId="{E26EE3F9-C36E-4DFC-860F-C9A0139EB890}" type="pres">
      <dgm:prSet presAssocID="{D4CCD408-D219-4679-A055-315F8A67B32D}" presName="box" presStyleLbl="node1" presStyleIdx="3" presStyleCnt="8"/>
      <dgm:spPr/>
      <dgm:t>
        <a:bodyPr/>
        <a:lstStyle/>
        <a:p>
          <a:endParaRPr lang="hu-HU"/>
        </a:p>
      </dgm:t>
    </dgm:pt>
    <dgm:pt modelId="{E124075D-C8E4-44F0-8305-116499A75D26}" type="pres">
      <dgm:prSet presAssocID="{D4CCD408-D219-4679-A055-315F8A67B32D}" presName="img" presStyleLbl="fgImgPlace1" presStyleIdx="3" presStyleCnt="8" custScaleX="5611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hu-HU"/>
        </a:p>
      </dgm:t>
    </dgm:pt>
    <dgm:pt modelId="{03F685B8-24E0-42AF-BC34-8604CFD81D7C}" type="pres">
      <dgm:prSet presAssocID="{D4CCD408-D219-4679-A055-315F8A67B32D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D49FCF5-ACAC-427E-A60D-D87D67AB961B}" type="pres">
      <dgm:prSet presAssocID="{9A3C46D0-C59A-4E23-B559-1D9C0EFA2EAD}" presName="spacer" presStyleCnt="0"/>
      <dgm:spPr/>
    </dgm:pt>
    <dgm:pt modelId="{7B8D9E98-FAEA-4452-BB86-D4B5708D6715}" type="pres">
      <dgm:prSet presAssocID="{BD31CD2C-29F3-47CB-8EA4-FA6CE19ECE39}" presName="comp" presStyleCnt="0"/>
      <dgm:spPr/>
    </dgm:pt>
    <dgm:pt modelId="{A9025DC2-FFFF-477B-AE5D-3EC4EC5FE8C9}" type="pres">
      <dgm:prSet presAssocID="{BD31CD2C-29F3-47CB-8EA4-FA6CE19ECE39}" presName="box" presStyleLbl="node1" presStyleIdx="4" presStyleCnt="8"/>
      <dgm:spPr/>
      <dgm:t>
        <a:bodyPr/>
        <a:lstStyle/>
        <a:p>
          <a:endParaRPr lang="hu-HU"/>
        </a:p>
      </dgm:t>
    </dgm:pt>
    <dgm:pt modelId="{A07B0907-DF43-4C33-9628-B870BA770DCA}" type="pres">
      <dgm:prSet presAssocID="{BD31CD2C-29F3-47CB-8EA4-FA6CE19ECE39}" presName="img" presStyleLbl="fgImgPlace1" presStyleIdx="4" presStyleCnt="8" custScaleX="56110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F99938F6-ACC8-4A4F-BC6A-84429DD2A0F9}" type="pres">
      <dgm:prSet presAssocID="{BD31CD2C-29F3-47CB-8EA4-FA6CE19ECE39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19C0882-3C73-4117-9338-74829771B561}" type="pres">
      <dgm:prSet presAssocID="{3C7E5ECA-A81D-41B0-9389-BD9B45BAB530}" presName="spacer" presStyleCnt="0"/>
      <dgm:spPr/>
    </dgm:pt>
    <dgm:pt modelId="{C56D7DE8-7064-423F-B155-D7C7AB378585}" type="pres">
      <dgm:prSet presAssocID="{EF5256F4-BBAA-4D9E-9669-CF750E26BDAF}" presName="comp" presStyleCnt="0"/>
      <dgm:spPr/>
    </dgm:pt>
    <dgm:pt modelId="{B5805FE6-B7F3-4023-BF4D-814408CBF359}" type="pres">
      <dgm:prSet presAssocID="{EF5256F4-BBAA-4D9E-9669-CF750E26BDAF}" presName="box" presStyleLbl="node1" presStyleIdx="5" presStyleCnt="8"/>
      <dgm:spPr/>
      <dgm:t>
        <a:bodyPr/>
        <a:lstStyle/>
        <a:p>
          <a:endParaRPr lang="hu-HU"/>
        </a:p>
      </dgm:t>
    </dgm:pt>
    <dgm:pt modelId="{4A9D4739-7892-4A73-BCB6-49E5EE52EF62}" type="pres">
      <dgm:prSet presAssocID="{EF5256F4-BBAA-4D9E-9669-CF750E26BDAF}" presName="img" presStyleLbl="fgImgPlace1" presStyleIdx="5" presStyleCnt="8" custScaleX="56110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0DD7C877-96BC-474E-99D7-5995343AC433}" type="pres">
      <dgm:prSet presAssocID="{EF5256F4-BBAA-4D9E-9669-CF750E26BDAF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324631B-845A-491E-914A-E09AD67CC0BC}" type="pres">
      <dgm:prSet presAssocID="{3C214376-8132-4263-B86F-8DE447F72A44}" presName="spacer" presStyleCnt="0"/>
      <dgm:spPr/>
    </dgm:pt>
    <dgm:pt modelId="{216B5C04-014B-4E72-A56E-0763DBD86265}" type="pres">
      <dgm:prSet presAssocID="{F55E1FC1-4F60-47C1-8ED2-8FE12FFBCBBD}" presName="comp" presStyleCnt="0"/>
      <dgm:spPr/>
    </dgm:pt>
    <dgm:pt modelId="{876F17C9-9697-4E96-BA1D-DD42A7D4F47F}" type="pres">
      <dgm:prSet presAssocID="{F55E1FC1-4F60-47C1-8ED2-8FE12FFBCBBD}" presName="box" presStyleLbl="node1" presStyleIdx="6" presStyleCnt="8"/>
      <dgm:spPr/>
      <dgm:t>
        <a:bodyPr/>
        <a:lstStyle/>
        <a:p>
          <a:endParaRPr lang="hu-HU"/>
        </a:p>
      </dgm:t>
    </dgm:pt>
    <dgm:pt modelId="{3930AF67-76AB-421C-9B6F-88C5C4FEDEA2}" type="pres">
      <dgm:prSet presAssocID="{F55E1FC1-4F60-47C1-8ED2-8FE12FFBCBBD}" presName="img" presStyleLbl="fgImgPlace1" presStyleIdx="6" presStyleCnt="8" custScaleX="56110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9F9DD220-E774-482B-89CF-993001EC3232}" type="pres">
      <dgm:prSet presAssocID="{F55E1FC1-4F60-47C1-8ED2-8FE12FFBCBBD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B9C80AB-BC0B-4F17-AD00-21B78B5CBEBD}" type="pres">
      <dgm:prSet presAssocID="{588D4464-E3BB-418A-BE8E-53F1291AF578}" presName="spacer" presStyleCnt="0"/>
      <dgm:spPr/>
    </dgm:pt>
    <dgm:pt modelId="{1F9442AC-68F0-478F-A041-0B35E3152A2D}" type="pres">
      <dgm:prSet presAssocID="{DC5A2797-3202-4FC1-9E48-CFFA8B227026}" presName="comp" presStyleCnt="0"/>
      <dgm:spPr/>
    </dgm:pt>
    <dgm:pt modelId="{D6E4C00A-2000-496A-BBA2-73DCEDF4F346}" type="pres">
      <dgm:prSet presAssocID="{DC5A2797-3202-4FC1-9E48-CFFA8B227026}" presName="box" presStyleLbl="node1" presStyleIdx="7" presStyleCnt="8" custLinFactNeighborY="11078"/>
      <dgm:spPr/>
      <dgm:t>
        <a:bodyPr/>
        <a:lstStyle/>
        <a:p>
          <a:endParaRPr lang="hu-HU"/>
        </a:p>
      </dgm:t>
    </dgm:pt>
    <dgm:pt modelId="{8BD38868-23A0-400A-B7A0-05DF904AB145}" type="pres">
      <dgm:prSet presAssocID="{DC5A2797-3202-4FC1-9E48-CFFA8B227026}" presName="img" presStyleLbl="fgImgPlace1" presStyleIdx="7" presStyleCnt="8" custScaleX="56110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70C23D1A-7C13-4AEF-8117-411993B36742}" type="pres">
      <dgm:prSet presAssocID="{DC5A2797-3202-4FC1-9E48-CFFA8B227026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7EA51EF-49B3-4D09-8AE0-76240AF8C3C1}" type="presOf" srcId="{B13972F5-845E-439D-888B-7DC729AF5EC8}" destId="{F3842BCC-B566-4F4F-94C9-8CF0F801A993}" srcOrd="0" destOrd="0" presId="urn:microsoft.com/office/officeart/2005/8/layout/vList4#1"/>
    <dgm:cxn modelId="{76464095-E72B-4B02-9459-EB08B0A00058}" srcId="{BC8939F5-0A29-4C08-9750-98AD95E292DC}" destId="{BD31CD2C-29F3-47CB-8EA4-FA6CE19ECE39}" srcOrd="4" destOrd="0" parTransId="{89E2BF2E-F0B8-4133-A8D9-F66684FBE0F6}" sibTransId="{3C7E5ECA-A81D-41B0-9389-BD9B45BAB530}"/>
    <dgm:cxn modelId="{862D7AF2-EBEC-4A0E-9A3C-14A5E5A801FC}" type="presOf" srcId="{C64087F7-76FC-4749-9830-CA54F9C83004}" destId="{839F705B-6A05-4762-8950-C257FF27ADEF}" srcOrd="1" destOrd="0" presId="urn:microsoft.com/office/officeart/2005/8/layout/vList4#1"/>
    <dgm:cxn modelId="{0F8F46DC-EEEC-4004-B542-CC2D6CBB6B09}" type="presOf" srcId="{BC8939F5-0A29-4C08-9750-98AD95E292DC}" destId="{AFD46F31-6B5E-4C61-9DBD-183F9F78236A}" srcOrd="0" destOrd="0" presId="urn:microsoft.com/office/officeart/2005/8/layout/vList4#1"/>
    <dgm:cxn modelId="{4BB93EE3-0FDD-41A0-9C38-EFA567178E61}" srcId="{BC8939F5-0A29-4C08-9750-98AD95E292DC}" destId="{EF5256F4-BBAA-4D9E-9669-CF750E26BDAF}" srcOrd="5" destOrd="0" parTransId="{6C45399A-5820-48EC-A6E8-2695BED9D207}" sibTransId="{3C214376-8132-4263-B86F-8DE447F72A44}"/>
    <dgm:cxn modelId="{D7A45FC6-6A9F-443F-ADBA-D479866AF3F6}" srcId="{BC8939F5-0A29-4C08-9750-98AD95E292DC}" destId="{DC5A2797-3202-4FC1-9E48-CFFA8B227026}" srcOrd="7" destOrd="0" parTransId="{ACD60516-5D67-41FF-B0B4-90885B8DD57D}" sibTransId="{9AC9F45F-81F7-47FC-94E8-139C1CD53B3D}"/>
    <dgm:cxn modelId="{CE52251C-8948-45A0-8BE2-1BBB0B162467}" type="presOf" srcId="{EF5256F4-BBAA-4D9E-9669-CF750E26BDAF}" destId="{B5805FE6-B7F3-4023-BF4D-814408CBF359}" srcOrd="0" destOrd="0" presId="urn:microsoft.com/office/officeart/2005/8/layout/vList4#1"/>
    <dgm:cxn modelId="{909DD0EB-DF96-449C-8FBD-A14564555198}" type="presOf" srcId="{C64087F7-76FC-4749-9830-CA54F9C83004}" destId="{8971E827-BE59-4297-8E4F-C1EFF4D639C2}" srcOrd="0" destOrd="0" presId="urn:microsoft.com/office/officeart/2005/8/layout/vList4#1"/>
    <dgm:cxn modelId="{937A9222-43B5-4A5D-8C81-31376D8C9E96}" type="presOf" srcId="{DC5A2797-3202-4FC1-9E48-CFFA8B227026}" destId="{D6E4C00A-2000-496A-BBA2-73DCEDF4F346}" srcOrd="0" destOrd="0" presId="urn:microsoft.com/office/officeart/2005/8/layout/vList4#1"/>
    <dgm:cxn modelId="{03DBDFEA-8A20-4D3D-9647-B785BCFDE094}" type="presOf" srcId="{D4CCD408-D219-4679-A055-315F8A67B32D}" destId="{03F685B8-24E0-42AF-BC34-8604CFD81D7C}" srcOrd="1" destOrd="0" presId="urn:microsoft.com/office/officeart/2005/8/layout/vList4#1"/>
    <dgm:cxn modelId="{26844B19-D95A-4ED1-8661-1FDDEA228EBA}" srcId="{BC8939F5-0A29-4C08-9750-98AD95E292DC}" destId="{D4CCD408-D219-4679-A055-315F8A67B32D}" srcOrd="3" destOrd="0" parTransId="{311EDDB8-4842-4D75-8161-A7CF38220CA1}" sibTransId="{9A3C46D0-C59A-4E23-B559-1D9C0EFA2EAD}"/>
    <dgm:cxn modelId="{020B8D66-FB59-498B-99DA-5CEC3067CBCB}" srcId="{BC8939F5-0A29-4C08-9750-98AD95E292DC}" destId="{B13972F5-845E-439D-888B-7DC729AF5EC8}" srcOrd="2" destOrd="0" parTransId="{F55DB8F3-8E38-40B9-9DFA-F4B782C67D12}" sibTransId="{DACEC90C-28D5-4E90-A0E7-9D0B366BFB0B}"/>
    <dgm:cxn modelId="{0B960BC6-0E23-46F2-B8DD-94732BFCCBE0}" type="presOf" srcId="{D4CCD408-D219-4679-A055-315F8A67B32D}" destId="{E26EE3F9-C36E-4DFC-860F-C9A0139EB890}" srcOrd="0" destOrd="0" presId="urn:microsoft.com/office/officeart/2005/8/layout/vList4#1"/>
    <dgm:cxn modelId="{9B0CC476-3FE6-40D3-B48B-B97B808799C2}" type="presOf" srcId="{BD31CD2C-29F3-47CB-8EA4-FA6CE19ECE39}" destId="{A9025DC2-FFFF-477B-AE5D-3EC4EC5FE8C9}" srcOrd="0" destOrd="0" presId="urn:microsoft.com/office/officeart/2005/8/layout/vList4#1"/>
    <dgm:cxn modelId="{822E705F-C158-4C2B-B815-21C8454AFA98}" type="presOf" srcId="{AF0493C6-84E0-4F66-A19C-6240D6EF72B6}" destId="{CF68AD39-FB42-47BB-97D0-BECFBFED2622}" srcOrd="0" destOrd="0" presId="urn:microsoft.com/office/officeart/2005/8/layout/vList4#1"/>
    <dgm:cxn modelId="{A3E440B8-A42F-4FE5-AA44-8AFC71AE08A2}" type="presOf" srcId="{F55E1FC1-4F60-47C1-8ED2-8FE12FFBCBBD}" destId="{9F9DD220-E774-482B-89CF-993001EC3232}" srcOrd="1" destOrd="0" presId="urn:microsoft.com/office/officeart/2005/8/layout/vList4#1"/>
    <dgm:cxn modelId="{0F081DF0-5CF6-4F6D-9777-0EB27AE822C5}" srcId="{BC8939F5-0A29-4C08-9750-98AD95E292DC}" destId="{F55E1FC1-4F60-47C1-8ED2-8FE12FFBCBBD}" srcOrd="6" destOrd="0" parTransId="{B43B47F4-023F-4467-ADAD-7A5036733C40}" sibTransId="{588D4464-E3BB-418A-BE8E-53F1291AF578}"/>
    <dgm:cxn modelId="{74296FA0-CA05-46E7-B979-67929EDCEF21}" type="presOf" srcId="{B13972F5-845E-439D-888B-7DC729AF5EC8}" destId="{5C6FDB43-76E1-4CE5-8980-37497E9C742E}" srcOrd="1" destOrd="0" presId="urn:microsoft.com/office/officeart/2005/8/layout/vList4#1"/>
    <dgm:cxn modelId="{92AEF0CF-8EA2-4E5C-AF36-F0BC0C4C0992}" srcId="{BC8939F5-0A29-4C08-9750-98AD95E292DC}" destId="{AF0493C6-84E0-4F66-A19C-6240D6EF72B6}" srcOrd="0" destOrd="0" parTransId="{FCD6EF9C-5F3F-4593-9900-2A0A615C3DF8}" sibTransId="{4591E024-D22A-4F7B-8297-62AE92D3DE32}"/>
    <dgm:cxn modelId="{9755F6C7-0EBF-4AEC-AA48-0A69048023B7}" type="presOf" srcId="{BD31CD2C-29F3-47CB-8EA4-FA6CE19ECE39}" destId="{F99938F6-ACC8-4A4F-BC6A-84429DD2A0F9}" srcOrd="1" destOrd="0" presId="urn:microsoft.com/office/officeart/2005/8/layout/vList4#1"/>
    <dgm:cxn modelId="{CC6019A0-CCAA-4D56-847C-CC7C08DBBA88}" type="presOf" srcId="{F55E1FC1-4F60-47C1-8ED2-8FE12FFBCBBD}" destId="{876F17C9-9697-4E96-BA1D-DD42A7D4F47F}" srcOrd="0" destOrd="0" presId="urn:microsoft.com/office/officeart/2005/8/layout/vList4#1"/>
    <dgm:cxn modelId="{385B0118-8DE4-439A-BA59-66AB33CC7C26}" type="presOf" srcId="{EF5256F4-BBAA-4D9E-9669-CF750E26BDAF}" destId="{0DD7C877-96BC-474E-99D7-5995343AC433}" srcOrd="1" destOrd="0" presId="urn:microsoft.com/office/officeart/2005/8/layout/vList4#1"/>
    <dgm:cxn modelId="{3B5A60EE-C2E4-46D2-BC64-6B0BC20CB250}" srcId="{BC8939F5-0A29-4C08-9750-98AD95E292DC}" destId="{C64087F7-76FC-4749-9830-CA54F9C83004}" srcOrd="1" destOrd="0" parTransId="{98C841AD-D4D3-45A7-BF2E-2BBAF4A9B414}" sibTransId="{6BBACAA5-0CF4-4B4B-AED5-26E078925FEB}"/>
    <dgm:cxn modelId="{26358DED-A340-4C15-B8E2-E293A86D88DA}" type="presOf" srcId="{DC5A2797-3202-4FC1-9E48-CFFA8B227026}" destId="{70C23D1A-7C13-4AEF-8117-411993B36742}" srcOrd="1" destOrd="0" presId="urn:microsoft.com/office/officeart/2005/8/layout/vList4#1"/>
    <dgm:cxn modelId="{33C149A7-DD5E-4BE5-A4CA-F2BC045963D4}" type="presOf" srcId="{AF0493C6-84E0-4F66-A19C-6240D6EF72B6}" destId="{252A98ED-CF15-4A98-A774-2371B7FA8F80}" srcOrd="1" destOrd="0" presId="urn:microsoft.com/office/officeart/2005/8/layout/vList4#1"/>
    <dgm:cxn modelId="{64C61464-6FF2-41CF-87DC-151BD28DF55C}" type="presParOf" srcId="{AFD46F31-6B5E-4C61-9DBD-183F9F78236A}" destId="{F94D7A88-763B-499F-A006-FB0666B093CF}" srcOrd="0" destOrd="0" presId="urn:microsoft.com/office/officeart/2005/8/layout/vList4#1"/>
    <dgm:cxn modelId="{83EB2AA2-D9C7-469D-B6DB-301539685D52}" type="presParOf" srcId="{F94D7A88-763B-499F-A006-FB0666B093CF}" destId="{CF68AD39-FB42-47BB-97D0-BECFBFED2622}" srcOrd="0" destOrd="0" presId="urn:microsoft.com/office/officeart/2005/8/layout/vList4#1"/>
    <dgm:cxn modelId="{20AF5512-CD80-4B32-9707-2DF498CF560F}" type="presParOf" srcId="{F94D7A88-763B-499F-A006-FB0666B093CF}" destId="{4307354D-8688-4DF4-99F2-6361598EAB50}" srcOrd="1" destOrd="0" presId="urn:microsoft.com/office/officeart/2005/8/layout/vList4#1"/>
    <dgm:cxn modelId="{5260021C-196E-4C06-B4F1-4CD5BE4C4F6D}" type="presParOf" srcId="{F94D7A88-763B-499F-A006-FB0666B093CF}" destId="{252A98ED-CF15-4A98-A774-2371B7FA8F80}" srcOrd="2" destOrd="0" presId="urn:microsoft.com/office/officeart/2005/8/layout/vList4#1"/>
    <dgm:cxn modelId="{7CB3C71D-0BD5-45A5-B09B-CDE24AC1EFA1}" type="presParOf" srcId="{AFD46F31-6B5E-4C61-9DBD-183F9F78236A}" destId="{CCA72143-B0C7-45E3-9C36-1AA027DA3F47}" srcOrd="1" destOrd="0" presId="urn:microsoft.com/office/officeart/2005/8/layout/vList4#1"/>
    <dgm:cxn modelId="{E62A69CC-FDA4-48EC-B169-22325F2AEB30}" type="presParOf" srcId="{AFD46F31-6B5E-4C61-9DBD-183F9F78236A}" destId="{2284F0C7-678D-4209-85F1-F19C748657F1}" srcOrd="2" destOrd="0" presId="urn:microsoft.com/office/officeart/2005/8/layout/vList4#1"/>
    <dgm:cxn modelId="{E85F7201-0ED9-4107-9A71-CACE8EEC34B6}" type="presParOf" srcId="{2284F0C7-678D-4209-85F1-F19C748657F1}" destId="{8971E827-BE59-4297-8E4F-C1EFF4D639C2}" srcOrd="0" destOrd="0" presId="urn:microsoft.com/office/officeart/2005/8/layout/vList4#1"/>
    <dgm:cxn modelId="{F4B64D58-2D83-462B-B786-B91C52BBAFBD}" type="presParOf" srcId="{2284F0C7-678D-4209-85F1-F19C748657F1}" destId="{D1007B98-40EB-4D02-9A01-F127A928FF65}" srcOrd="1" destOrd="0" presId="urn:microsoft.com/office/officeart/2005/8/layout/vList4#1"/>
    <dgm:cxn modelId="{9CC32B62-3200-469A-9C64-675045D39518}" type="presParOf" srcId="{2284F0C7-678D-4209-85F1-F19C748657F1}" destId="{839F705B-6A05-4762-8950-C257FF27ADEF}" srcOrd="2" destOrd="0" presId="urn:microsoft.com/office/officeart/2005/8/layout/vList4#1"/>
    <dgm:cxn modelId="{C9277F33-E892-444A-8044-6FE188BA9292}" type="presParOf" srcId="{AFD46F31-6B5E-4C61-9DBD-183F9F78236A}" destId="{D82D5E6A-4E71-4FF2-A13B-A9EC92D428A1}" srcOrd="3" destOrd="0" presId="urn:microsoft.com/office/officeart/2005/8/layout/vList4#1"/>
    <dgm:cxn modelId="{B7A0E63A-0D25-4D2B-A944-CA8100C85835}" type="presParOf" srcId="{AFD46F31-6B5E-4C61-9DBD-183F9F78236A}" destId="{1D8272D2-A13D-4260-8D64-A189376BF31C}" srcOrd="4" destOrd="0" presId="urn:microsoft.com/office/officeart/2005/8/layout/vList4#1"/>
    <dgm:cxn modelId="{DC911821-D8B2-4412-B59B-A2B5C1EDC72C}" type="presParOf" srcId="{1D8272D2-A13D-4260-8D64-A189376BF31C}" destId="{F3842BCC-B566-4F4F-94C9-8CF0F801A993}" srcOrd="0" destOrd="0" presId="urn:microsoft.com/office/officeart/2005/8/layout/vList4#1"/>
    <dgm:cxn modelId="{E264D136-5299-4DB3-B6B4-BE778EAA71D6}" type="presParOf" srcId="{1D8272D2-A13D-4260-8D64-A189376BF31C}" destId="{DE838A53-C0DD-4F87-A956-60F23B3508A0}" srcOrd="1" destOrd="0" presId="urn:microsoft.com/office/officeart/2005/8/layout/vList4#1"/>
    <dgm:cxn modelId="{1A799487-F55E-4BE5-8E00-40D8250B3700}" type="presParOf" srcId="{1D8272D2-A13D-4260-8D64-A189376BF31C}" destId="{5C6FDB43-76E1-4CE5-8980-37497E9C742E}" srcOrd="2" destOrd="0" presId="urn:microsoft.com/office/officeart/2005/8/layout/vList4#1"/>
    <dgm:cxn modelId="{C2057C93-ABAF-45C7-9A09-95CDBB863A1D}" type="presParOf" srcId="{AFD46F31-6B5E-4C61-9DBD-183F9F78236A}" destId="{396B7767-794A-43C5-8E33-77D0E17E0CA8}" srcOrd="5" destOrd="0" presId="urn:microsoft.com/office/officeart/2005/8/layout/vList4#1"/>
    <dgm:cxn modelId="{C3B86BDB-BAB0-4987-87CD-781DA0AC04D6}" type="presParOf" srcId="{AFD46F31-6B5E-4C61-9DBD-183F9F78236A}" destId="{B5BC6DF8-879F-4A0B-A1B8-859DB0A9B826}" srcOrd="6" destOrd="0" presId="urn:microsoft.com/office/officeart/2005/8/layout/vList4#1"/>
    <dgm:cxn modelId="{C7DF0061-87FD-4AB9-AE94-514C91B4E44A}" type="presParOf" srcId="{B5BC6DF8-879F-4A0B-A1B8-859DB0A9B826}" destId="{E26EE3F9-C36E-4DFC-860F-C9A0139EB890}" srcOrd="0" destOrd="0" presId="urn:microsoft.com/office/officeart/2005/8/layout/vList4#1"/>
    <dgm:cxn modelId="{A6AE9439-B192-49B1-9A10-EA7862072851}" type="presParOf" srcId="{B5BC6DF8-879F-4A0B-A1B8-859DB0A9B826}" destId="{E124075D-C8E4-44F0-8305-116499A75D26}" srcOrd="1" destOrd="0" presId="urn:microsoft.com/office/officeart/2005/8/layout/vList4#1"/>
    <dgm:cxn modelId="{A54AAEB0-770B-49AA-A5F2-A5FA630095CD}" type="presParOf" srcId="{B5BC6DF8-879F-4A0B-A1B8-859DB0A9B826}" destId="{03F685B8-24E0-42AF-BC34-8604CFD81D7C}" srcOrd="2" destOrd="0" presId="urn:microsoft.com/office/officeart/2005/8/layout/vList4#1"/>
    <dgm:cxn modelId="{E7D86FA7-064F-4B98-A852-48A93EF7531A}" type="presParOf" srcId="{AFD46F31-6B5E-4C61-9DBD-183F9F78236A}" destId="{BD49FCF5-ACAC-427E-A60D-D87D67AB961B}" srcOrd="7" destOrd="0" presId="urn:microsoft.com/office/officeart/2005/8/layout/vList4#1"/>
    <dgm:cxn modelId="{07C91444-BFD0-462C-B87A-9F255A0A1BCE}" type="presParOf" srcId="{AFD46F31-6B5E-4C61-9DBD-183F9F78236A}" destId="{7B8D9E98-FAEA-4452-BB86-D4B5708D6715}" srcOrd="8" destOrd="0" presId="urn:microsoft.com/office/officeart/2005/8/layout/vList4#1"/>
    <dgm:cxn modelId="{266AF2B0-996D-4731-9D94-2D38AE017591}" type="presParOf" srcId="{7B8D9E98-FAEA-4452-BB86-D4B5708D6715}" destId="{A9025DC2-FFFF-477B-AE5D-3EC4EC5FE8C9}" srcOrd="0" destOrd="0" presId="urn:microsoft.com/office/officeart/2005/8/layout/vList4#1"/>
    <dgm:cxn modelId="{29FFBA6F-D6FA-430E-BB7F-BBBAD229011C}" type="presParOf" srcId="{7B8D9E98-FAEA-4452-BB86-D4B5708D6715}" destId="{A07B0907-DF43-4C33-9628-B870BA770DCA}" srcOrd="1" destOrd="0" presId="urn:microsoft.com/office/officeart/2005/8/layout/vList4#1"/>
    <dgm:cxn modelId="{612EB035-476D-4BF2-8823-9C39686F7066}" type="presParOf" srcId="{7B8D9E98-FAEA-4452-BB86-D4B5708D6715}" destId="{F99938F6-ACC8-4A4F-BC6A-84429DD2A0F9}" srcOrd="2" destOrd="0" presId="urn:microsoft.com/office/officeart/2005/8/layout/vList4#1"/>
    <dgm:cxn modelId="{0B10201F-60D0-4F6A-BE93-EF236C1F8C43}" type="presParOf" srcId="{AFD46F31-6B5E-4C61-9DBD-183F9F78236A}" destId="{C19C0882-3C73-4117-9338-74829771B561}" srcOrd="9" destOrd="0" presId="urn:microsoft.com/office/officeart/2005/8/layout/vList4#1"/>
    <dgm:cxn modelId="{5D0E18E3-50E3-43BF-822F-F8BB0163A907}" type="presParOf" srcId="{AFD46F31-6B5E-4C61-9DBD-183F9F78236A}" destId="{C56D7DE8-7064-423F-B155-D7C7AB378585}" srcOrd="10" destOrd="0" presId="urn:microsoft.com/office/officeart/2005/8/layout/vList4#1"/>
    <dgm:cxn modelId="{5424E2E7-6384-4AF7-8799-7C88E71610F6}" type="presParOf" srcId="{C56D7DE8-7064-423F-B155-D7C7AB378585}" destId="{B5805FE6-B7F3-4023-BF4D-814408CBF359}" srcOrd="0" destOrd="0" presId="urn:microsoft.com/office/officeart/2005/8/layout/vList4#1"/>
    <dgm:cxn modelId="{F4EE9473-2552-4337-9108-0FDB51578AC1}" type="presParOf" srcId="{C56D7DE8-7064-423F-B155-D7C7AB378585}" destId="{4A9D4739-7892-4A73-BCB6-49E5EE52EF62}" srcOrd="1" destOrd="0" presId="urn:microsoft.com/office/officeart/2005/8/layout/vList4#1"/>
    <dgm:cxn modelId="{7950BA2E-ACD7-4A84-BE8C-1BBCFDB1A0E2}" type="presParOf" srcId="{C56D7DE8-7064-423F-B155-D7C7AB378585}" destId="{0DD7C877-96BC-474E-99D7-5995343AC433}" srcOrd="2" destOrd="0" presId="urn:microsoft.com/office/officeart/2005/8/layout/vList4#1"/>
    <dgm:cxn modelId="{F4355168-4F9E-40C2-9C85-78B421138500}" type="presParOf" srcId="{AFD46F31-6B5E-4C61-9DBD-183F9F78236A}" destId="{C324631B-845A-491E-914A-E09AD67CC0BC}" srcOrd="11" destOrd="0" presId="urn:microsoft.com/office/officeart/2005/8/layout/vList4#1"/>
    <dgm:cxn modelId="{12DDF815-5799-467E-BBAE-8E797F694845}" type="presParOf" srcId="{AFD46F31-6B5E-4C61-9DBD-183F9F78236A}" destId="{216B5C04-014B-4E72-A56E-0763DBD86265}" srcOrd="12" destOrd="0" presId="urn:microsoft.com/office/officeart/2005/8/layout/vList4#1"/>
    <dgm:cxn modelId="{7CFFE7CF-1992-4987-BEF5-D9062B99A4EC}" type="presParOf" srcId="{216B5C04-014B-4E72-A56E-0763DBD86265}" destId="{876F17C9-9697-4E96-BA1D-DD42A7D4F47F}" srcOrd="0" destOrd="0" presId="urn:microsoft.com/office/officeart/2005/8/layout/vList4#1"/>
    <dgm:cxn modelId="{622109A9-683C-4F80-91FB-9D1497E499C3}" type="presParOf" srcId="{216B5C04-014B-4E72-A56E-0763DBD86265}" destId="{3930AF67-76AB-421C-9B6F-88C5C4FEDEA2}" srcOrd="1" destOrd="0" presId="urn:microsoft.com/office/officeart/2005/8/layout/vList4#1"/>
    <dgm:cxn modelId="{C83B1430-9546-4C65-8F01-CCD35D31F6DC}" type="presParOf" srcId="{216B5C04-014B-4E72-A56E-0763DBD86265}" destId="{9F9DD220-E774-482B-89CF-993001EC3232}" srcOrd="2" destOrd="0" presId="urn:microsoft.com/office/officeart/2005/8/layout/vList4#1"/>
    <dgm:cxn modelId="{F71FF689-EEEC-433E-9873-E579191C40E2}" type="presParOf" srcId="{AFD46F31-6B5E-4C61-9DBD-183F9F78236A}" destId="{6B9C80AB-BC0B-4F17-AD00-21B78B5CBEBD}" srcOrd="13" destOrd="0" presId="urn:microsoft.com/office/officeart/2005/8/layout/vList4#1"/>
    <dgm:cxn modelId="{773DC74D-C530-4904-8583-67B6F397629B}" type="presParOf" srcId="{AFD46F31-6B5E-4C61-9DBD-183F9F78236A}" destId="{1F9442AC-68F0-478F-A041-0B35E3152A2D}" srcOrd="14" destOrd="0" presId="urn:microsoft.com/office/officeart/2005/8/layout/vList4#1"/>
    <dgm:cxn modelId="{6ACE436A-6A83-4126-BC92-C85D63EB8378}" type="presParOf" srcId="{1F9442AC-68F0-478F-A041-0B35E3152A2D}" destId="{D6E4C00A-2000-496A-BBA2-73DCEDF4F346}" srcOrd="0" destOrd="0" presId="urn:microsoft.com/office/officeart/2005/8/layout/vList4#1"/>
    <dgm:cxn modelId="{84C4D3CE-A593-4D51-8233-192564A16710}" type="presParOf" srcId="{1F9442AC-68F0-478F-A041-0B35E3152A2D}" destId="{8BD38868-23A0-400A-B7A0-05DF904AB145}" srcOrd="1" destOrd="0" presId="urn:microsoft.com/office/officeart/2005/8/layout/vList4#1"/>
    <dgm:cxn modelId="{37129193-4AC6-4E7F-AF85-3B485391DB04}" type="presParOf" srcId="{1F9442AC-68F0-478F-A041-0B35E3152A2D}" destId="{70C23D1A-7C13-4AEF-8117-411993B3674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A92E2B-FC10-4A29-B0FC-6ABB0B924E2B}" type="doc">
      <dgm:prSet loTypeId="urn:microsoft.com/office/officeart/2005/8/layout/pyramid2" loCatId="pyramid" qsTypeId="urn:microsoft.com/office/officeart/2005/8/quickstyle/simple1" qsCatId="simple" csTypeId="urn:microsoft.com/office/officeart/2005/8/colors/accent4_2" csCatId="accent4" phldr="1"/>
      <dgm:spPr/>
    </dgm:pt>
    <dgm:pt modelId="{E20024CD-7AAF-4160-AA9B-12C683E11577}">
      <dgm:prSet phldrT="[Szöveg]"/>
      <dgm:spPr/>
      <dgm:t>
        <a:bodyPr/>
        <a:lstStyle/>
        <a:p>
          <a:r>
            <a:rPr lang="hu-HU" dirty="0" smtClean="0"/>
            <a:t>rendszer</a:t>
          </a:r>
          <a:br>
            <a:rPr lang="hu-HU" dirty="0" smtClean="0"/>
          </a:br>
          <a:r>
            <a:rPr lang="hu-HU" dirty="0" smtClean="0"/>
            <a:t>mérnök</a:t>
          </a:r>
          <a:endParaRPr lang="hu-HU" dirty="0"/>
        </a:p>
      </dgm:t>
    </dgm:pt>
    <dgm:pt modelId="{3F8AC949-1833-480E-BFE6-63FEDA86A3D4}" type="parTrans" cxnId="{5278259C-6839-4DFF-B9FA-E2730F41583F}">
      <dgm:prSet/>
      <dgm:spPr/>
      <dgm:t>
        <a:bodyPr/>
        <a:lstStyle/>
        <a:p>
          <a:endParaRPr lang="hu-HU"/>
        </a:p>
      </dgm:t>
    </dgm:pt>
    <dgm:pt modelId="{4AEB99CC-D77C-463C-B992-6B12311FB355}" type="sibTrans" cxnId="{5278259C-6839-4DFF-B9FA-E2730F41583F}">
      <dgm:prSet/>
      <dgm:spPr/>
      <dgm:t>
        <a:bodyPr/>
        <a:lstStyle/>
        <a:p>
          <a:endParaRPr lang="hu-HU"/>
        </a:p>
      </dgm:t>
    </dgm:pt>
    <dgm:pt modelId="{C1E50ACF-FBCC-4150-82E1-64D305BCFE65}">
      <dgm:prSet phldrT="[Szöveg]"/>
      <dgm:spPr/>
      <dgm:t>
        <a:bodyPr/>
        <a:lstStyle/>
        <a:p>
          <a:r>
            <a:rPr lang="hu-HU" dirty="0" smtClean="0"/>
            <a:t>rendszergazda</a:t>
          </a:r>
          <a:endParaRPr lang="hu-HU" dirty="0"/>
        </a:p>
      </dgm:t>
    </dgm:pt>
    <dgm:pt modelId="{7F155B47-7B67-47F8-9DBC-70B69AEDB897}" type="parTrans" cxnId="{966E61E3-8F72-4248-9820-0DD5AEF5DE3D}">
      <dgm:prSet/>
      <dgm:spPr/>
      <dgm:t>
        <a:bodyPr/>
        <a:lstStyle/>
        <a:p>
          <a:endParaRPr lang="hu-HU"/>
        </a:p>
      </dgm:t>
    </dgm:pt>
    <dgm:pt modelId="{6DB27169-88B5-4B5F-A93E-1595AB782CE5}" type="sibTrans" cxnId="{966E61E3-8F72-4248-9820-0DD5AEF5DE3D}">
      <dgm:prSet/>
      <dgm:spPr/>
      <dgm:t>
        <a:bodyPr/>
        <a:lstStyle/>
        <a:p>
          <a:endParaRPr lang="hu-HU"/>
        </a:p>
      </dgm:t>
    </dgm:pt>
    <dgm:pt modelId="{2147834D-DDCD-4921-A20D-26D8CC4D524A}">
      <dgm:prSet phldrT="[Szöveg]"/>
      <dgm:spPr/>
      <dgm:t>
        <a:bodyPr/>
        <a:lstStyle/>
        <a:p>
          <a:r>
            <a:rPr lang="hu-HU" dirty="0" smtClean="0"/>
            <a:t>operátor, </a:t>
          </a:r>
          <a:br>
            <a:rPr lang="hu-HU" dirty="0" smtClean="0"/>
          </a:br>
          <a:r>
            <a:rPr lang="hu-HU" dirty="0" err="1" smtClean="0"/>
            <a:t>help</a:t>
          </a:r>
          <a:r>
            <a:rPr lang="hu-HU" dirty="0" smtClean="0"/>
            <a:t> </a:t>
          </a:r>
          <a:r>
            <a:rPr lang="hu-HU" dirty="0" err="1" smtClean="0"/>
            <a:t>desk</a:t>
          </a:r>
          <a:endParaRPr lang="hu-HU" dirty="0"/>
        </a:p>
      </dgm:t>
    </dgm:pt>
    <dgm:pt modelId="{B4731A33-D8AA-4BE8-ADCB-F1D878BB1F47}" type="parTrans" cxnId="{4AAC3F9A-3F7B-481F-BF43-D00CC8A1AE2A}">
      <dgm:prSet/>
      <dgm:spPr/>
      <dgm:t>
        <a:bodyPr/>
        <a:lstStyle/>
        <a:p>
          <a:endParaRPr lang="hu-HU"/>
        </a:p>
      </dgm:t>
    </dgm:pt>
    <dgm:pt modelId="{6ACFC58D-B210-443D-8EAC-3DEFBEEEAA5A}" type="sibTrans" cxnId="{4AAC3F9A-3F7B-481F-BF43-D00CC8A1AE2A}">
      <dgm:prSet/>
      <dgm:spPr/>
      <dgm:t>
        <a:bodyPr/>
        <a:lstStyle/>
        <a:p>
          <a:endParaRPr lang="hu-HU"/>
        </a:p>
      </dgm:t>
    </dgm:pt>
    <dgm:pt modelId="{E867531E-D1F7-46A3-B2ED-0BA557AADFAF}" type="pres">
      <dgm:prSet presAssocID="{A8A92E2B-FC10-4A29-B0FC-6ABB0B924E2B}" presName="compositeShape" presStyleCnt="0">
        <dgm:presLayoutVars>
          <dgm:dir/>
          <dgm:resizeHandles/>
        </dgm:presLayoutVars>
      </dgm:prSet>
      <dgm:spPr/>
    </dgm:pt>
    <dgm:pt modelId="{14A425B8-62A1-49D5-A230-AEA271436966}" type="pres">
      <dgm:prSet presAssocID="{A8A92E2B-FC10-4A29-B0FC-6ABB0B924E2B}" presName="pyramid" presStyleLbl="node1" presStyleIdx="0" presStyleCnt="1"/>
      <dgm:spPr/>
      <dgm:t>
        <a:bodyPr/>
        <a:lstStyle/>
        <a:p>
          <a:endParaRPr lang="hu-HU"/>
        </a:p>
      </dgm:t>
    </dgm:pt>
    <dgm:pt modelId="{77FC4195-566A-4D56-9519-290CB82BE2F6}" type="pres">
      <dgm:prSet presAssocID="{A8A92E2B-FC10-4A29-B0FC-6ABB0B924E2B}" presName="theList" presStyleCnt="0"/>
      <dgm:spPr/>
    </dgm:pt>
    <dgm:pt modelId="{0E369CB0-7E4E-4153-81B1-29392D910396}" type="pres">
      <dgm:prSet presAssocID="{E20024CD-7AAF-4160-AA9B-12C683E11577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76877AF-220C-46D7-8E95-061D2AB2932E}" type="pres">
      <dgm:prSet presAssocID="{E20024CD-7AAF-4160-AA9B-12C683E11577}" presName="aSpace" presStyleCnt="0"/>
      <dgm:spPr/>
    </dgm:pt>
    <dgm:pt modelId="{877FCD9B-471A-4E96-B915-52C131229DED}" type="pres">
      <dgm:prSet presAssocID="{C1E50ACF-FBCC-4150-82E1-64D305BCFE65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BD8EFB5-663B-42D1-9BB9-1E7BA600C407}" type="pres">
      <dgm:prSet presAssocID="{C1E50ACF-FBCC-4150-82E1-64D305BCFE65}" presName="aSpace" presStyleCnt="0"/>
      <dgm:spPr/>
    </dgm:pt>
    <dgm:pt modelId="{677A5022-E3C3-4544-ACD7-A0AC130CDF70}" type="pres">
      <dgm:prSet presAssocID="{2147834D-DDCD-4921-A20D-26D8CC4D524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DB96A0D-D4B3-473B-AA39-0CB0262AF112}" type="pres">
      <dgm:prSet presAssocID="{2147834D-DDCD-4921-A20D-26D8CC4D524A}" presName="aSpace" presStyleCnt="0"/>
      <dgm:spPr/>
    </dgm:pt>
  </dgm:ptLst>
  <dgm:cxnLst>
    <dgm:cxn modelId="{5278259C-6839-4DFF-B9FA-E2730F41583F}" srcId="{A8A92E2B-FC10-4A29-B0FC-6ABB0B924E2B}" destId="{E20024CD-7AAF-4160-AA9B-12C683E11577}" srcOrd="0" destOrd="0" parTransId="{3F8AC949-1833-480E-BFE6-63FEDA86A3D4}" sibTransId="{4AEB99CC-D77C-463C-B992-6B12311FB355}"/>
    <dgm:cxn modelId="{D568FD21-6C37-4A74-B7CD-4D8A956EBBFB}" type="presOf" srcId="{A8A92E2B-FC10-4A29-B0FC-6ABB0B924E2B}" destId="{E867531E-D1F7-46A3-B2ED-0BA557AADFAF}" srcOrd="0" destOrd="0" presId="urn:microsoft.com/office/officeart/2005/8/layout/pyramid2"/>
    <dgm:cxn modelId="{966E61E3-8F72-4248-9820-0DD5AEF5DE3D}" srcId="{A8A92E2B-FC10-4A29-B0FC-6ABB0B924E2B}" destId="{C1E50ACF-FBCC-4150-82E1-64D305BCFE65}" srcOrd="1" destOrd="0" parTransId="{7F155B47-7B67-47F8-9DBC-70B69AEDB897}" sibTransId="{6DB27169-88B5-4B5F-A93E-1595AB782CE5}"/>
    <dgm:cxn modelId="{6D020DFF-8DC4-4903-B044-C2216A0C2739}" type="presOf" srcId="{C1E50ACF-FBCC-4150-82E1-64D305BCFE65}" destId="{877FCD9B-471A-4E96-B915-52C131229DED}" srcOrd="0" destOrd="0" presId="urn:microsoft.com/office/officeart/2005/8/layout/pyramid2"/>
    <dgm:cxn modelId="{6E874D88-682A-4080-A8CF-DBFFC8E2C4E6}" type="presOf" srcId="{2147834D-DDCD-4921-A20D-26D8CC4D524A}" destId="{677A5022-E3C3-4544-ACD7-A0AC130CDF70}" srcOrd="0" destOrd="0" presId="urn:microsoft.com/office/officeart/2005/8/layout/pyramid2"/>
    <dgm:cxn modelId="{4AAC3F9A-3F7B-481F-BF43-D00CC8A1AE2A}" srcId="{A8A92E2B-FC10-4A29-B0FC-6ABB0B924E2B}" destId="{2147834D-DDCD-4921-A20D-26D8CC4D524A}" srcOrd="2" destOrd="0" parTransId="{B4731A33-D8AA-4BE8-ADCB-F1D878BB1F47}" sibTransId="{6ACFC58D-B210-443D-8EAC-3DEFBEEEAA5A}"/>
    <dgm:cxn modelId="{9ECA1E70-B71B-4E91-83E9-E0E24D0198D1}" type="presOf" srcId="{E20024CD-7AAF-4160-AA9B-12C683E11577}" destId="{0E369CB0-7E4E-4153-81B1-29392D910396}" srcOrd="0" destOrd="0" presId="urn:microsoft.com/office/officeart/2005/8/layout/pyramid2"/>
    <dgm:cxn modelId="{0ED705A2-3EF2-49E5-ABD9-D02746F8BE70}" type="presParOf" srcId="{E867531E-D1F7-46A3-B2ED-0BA557AADFAF}" destId="{14A425B8-62A1-49D5-A230-AEA271436966}" srcOrd="0" destOrd="0" presId="urn:microsoft.com/office/officeart/2005/8/layout/pyramid2"/>
    <dgm:cxn modelId="{B4BB3659-E999-4E96-81E7-66FBD5EBA124}" type="presParOf" srcId="{E867531E-D1F7-46A3-B2ED-0BA557AADFAF}" destId="{77FC4195-566A-4D56-9519-290CB82BE2F6}" srcOrd="1" destOrd="0" presId="urn:microsoft.com/office/officeart/2005/8/layout/pyramid2"/>
    <dgm:cxn modelId="{E7B4359A-4182-4CAA-B428-6A148FB79621}" type="presParOf" srcId="{77FC4195-566A-4D56-9519-290CB82BE2F6}" destId="{0E369CB0-7E4E-4153-81B1-29392D910396}" srcOrd="0" destOrd="0" presId="urn:microsoft.com/office/officeart/2005/8/layout/pyramid2"/>
    <dgm:cxn modelId="{4F9F1470-AE73-4DDE-B8AE-D58B3208B445}" type="presParOf" srcId="{77FC4195-566A-4D56-9519-290CB82BE2F6}" destId="{D76877AF-220C-46D7-8E95-061D2AB2932E}" srcOrd="1" destOrd="0" presId="urn:microsoft.com/office/officeart/2005/8/layout/pyramid2"/>
    <dgm:cxn modelId="{58FB7508-2C22-433E-BAD0-48A6DF1FD0A1}" type="presParOf" srcId="{77FC4195-566A-4D56-9519-290CB82BE2F6}" destId="{877FCD9B-471A-4E96-B915-52C131229DED}" srcOrd="2" destOrd="0" presId="urn:microsoft.com/office/officeart/2005/8/layout/pyramid2"/>
    <dgm:cxn modelId="{8A564322-9A26-43FC-882F-8F77EACE05CE}" type="presParOf" srcId="{77FC4195-566A-4D56-9519-290CB82BE2F6}" destId="{EBD8EFB5-663B-42D1-9BB9-1E7BA600C407}" srcOrd="3" destOrd="0" presId="urn:microsoft.com/office/officeart/2005/8/layout/pyramid2"/>
    <dgm:cxn modelId="{69FAC11D-367A-46C4-A061-CB37FB6024B0}" type="presParOf" srcId="{77FC4195-566A-4D56-9519-290CB82BE2F6}" destId="{677A5022-E3C3-4544-ACD7-A0AC130CDF70}" srcOrd="4" destOrd="0" presId="urn:microsoft.com/office/officeart/2005/8/layout/pyramid2"/>
    <dgm:cxn modelId="{2828C7FC-A281-4CCA-BF0E-76CB3EE962C2}" type="presParOf" srcId="{77FC4195-566A-4D56-9519-290CB82BE2F6}" destId="{8DB96A0D-D4B3-473B-AA39-0CB0262AF11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A92E2B-FC10-4A29-B0FC-6ABB0B924E2B}" type="doc">
      <dgm:prSet loTypeId="urn:microsoft.com/office/officeart/2005/8/layout/pyramid2" loCatId="pyramid" qsTypeId="urn:microsoft.com/office/officeart/2005/8/quickstyle/simple1" qsCatId="simple" csTypeId="urn:microsoft.com/office/officeart/2005/8/colors/accent4_2" csCatId="accent4" phldr="1"/>
      <dgm:spPr/>
    </dgm:pt>
    <dgm:pt modelId="{E20024CD-7AAF-4160-AA9B-12C683E11577}">
      <dgm:prSet phldrT="[Szöveg]"/>
      <dgm:spPr/>
      <dgm:t>
        <a:bodyPr/>
        <a:lstStyle/>
        <a:p>
          <a:r>
            <a:rPr lang="hu-HU" dirty="0" smtClean="0"/>
            <a:t>rendszer</a:t>
          </a:r>
          <a:br>
            <a:rPr lang="hu-HU" dirty="0" smtClean="0"/>
          </a:br>
          <a:r>
            <a:rPr lang="hu-HU" dirty="0" smtClean="0"/>
            <a:t>mérnök</a:t>
          </a:r>
          <a:endParaRPr lang="hu-HU" dirty="0"/>
        </a:p>
      </dgm:t>
    </dgm:pt>
    <dgm:pt modelId="{3F8AC949-1833-480E-BFE6-63FEDA86A3D4}" type="parTrans" cxnId="{5278259C-6839-4DFF-B9FA-E2730F41583F}">
      <dgm:prSet/>
      <dgm:spPr/>
      <dgm:t>
        <a:bodyPr/>
        <a:lstStyle/>
        <a:p>
          <a:endParaRPr lang="hu-HU"/>
        </a:p>
      </dgm:t>
    </dgm:pt>
    <dgm:pt modelId="{4AEB99CC-D77C-463C-B992-6B12311FB355}" type="sibTrans" cxnId="{5278259C-6839-4DFF-B9FA-E2730F41583F}">
      <dgm:prSet/>
      <dgm:spPr/>
      <dgm:t>
        <a:bodyPr/>
        <a:lstStyle/>
        <a:p>
          <a:endParaRPr lang="hu-HU"/>
        </a:p>
      </dgm:t>
    </dgm:pt>
    <dgm:pt modelId="{C1E50ACF-FBCC-4150-82E1-64D305BCFE65}">
      <dgm:prSet phldrT="[Szöveg]"/>
      <dgm:spPr/>
      <dgm:t>
        <a:bodyPr/>
        <a:lstStyle/>
        <a:p>
          <a:r>
            <a:rPr lang="hu-HU" dirty="0" smtClean="0"/>
            <a:t>rendszergazda</a:t>
          </a:r>
          <a:endParaRPr lang="hu-HU" dirty="0"/>
        </a:p>
      </dgm:t>
    </dgm:pt>
    <dgm:pt modelId="{7F155B47-7B67-47F8-9DBC-70B69AEDB897}" type="parTrans" cxnId="{966E61E3-8F72-4248-9820-0DD5AEF5DE3D}">
      <dgm:prSet/>
      <dgm:spPr/>
      <dgm:t>
        <a:bodyPr/>
        <a:lstStyle/>
        <a:p>
          <a:endParaRPr lang="hu-HU"/>
        </a:p>
      </dgm:t>
    </dgm:pt>
    <dgm:pt modelId="{6DB27169-88B5-4B5F-A93E-1595AB782CE5}" type="sibTrans" cxnId="{966E61E3-8F72-4248-9820-0DD5AEF5DE3D}">
      <dgm:prSet/>
      <dgm:spPr/>
      <dgm:t>
        <a:bodyPr/>
        <a:lstStyle/>
        <a:p>
          <a:endParaRPr lang="hu-HU"/>
        </a:p>
      </dgm:t>
    </dgm:pt>
    <dgm:pt modelId="{2147834D-DDCD-4921-A20D-26D8CC4D524A}">
      <dgm:prSet phldrT="[Szöveg]"/>
      <dgm:spPr/>
      <dgm:t>
        <a:bodyPr/>
        <a:lstStyle/>
        <a:p>
          <a:r>
            <a:rPr lang="hu-HU" dirty="0" smtClean="0"/>
            <a:t>operátor, </a:t>
          </a:r>
          <a:br>
            <a:rPr lang="hu-HU" dirty="0" smtClean="0"/>
          </a:br>
          <a:r>
            <a:rPr lang="hu-HU" dirty="0" err="1" smtClean="0"/>
            <a:t>help</a:t>
          </a:r>
          <a:r>
            <a:rPr lang="hu-HU" dirty="0" smtClean="0"/>
            <a:t> </a:t>
          </a:r>
          <a:r>
            <a:rPr lang="hu-HU" dirty="0" err="1" smtClean="0"/>
            <a:t>desk</a:t>
          </a:r>
          <a:endParaRPr lang="hu-HU" dirty="0"/>
        </a:p>
      </dgm:t>
    </dgm:pt>
    <dgm:pt modelId="{B4731A33-D8AA-4BE8-ADCB-F1D878BB1F47}" type="parTrans" cxnId="{4AAC3F9A-3F7B-481F-BF43-D00CC8A1AE2A}">
      <dgm:prSet/>
      <dgm:spPr/>
      <dgm:t>
        <a:bodyPr/>
        <a:lstStyle/>
        <a:p>
          <a:endParaRPr lang="hu-HU"/>
        </a:p>
      </dgm:t>
    </dgm:pt>
    <dgm:pt modelId="{6ACFC58D-B210-443D-8EAC-3DEFBEEEAA5A}" type="sibTrans" cxnId="{4AAC3F9A-3F7B-481F-BF43-D00CC8A1AE2A}">
      <dgm:prSet/>
      <dgm:spPr/>
      <dgm:t>
        <a:bodyPr/>
        <a:lstStyle/>
        <a:p>
          <a:endParaRPr lang="hu-HU"/>
        </a:p>
      </dgm:t>
    </dgm:pt>
    <dgm:pt modelId="{E867531E-D1F7-46A3-B2ED-0BA557AADFAF}" type="pres">
      <dgm:prSet presAssocID="{A8A92E2B-FC10-4A29-B0FC-6ABB0B924E2B}" presName="compositeShape" presStyleCnt="0">
        <dgm:presLayoutVars>
          <dgm:dir/>
          <dgm:resizeHandles/>
        </dgm:presLayoutVars>
      </dgm:prSet>
      <dgm:spPr/>
    </dgm:pt>
    <dgm:pt modelId="{14A425B8-62A1-49D5-A230-AEA271436966}" type="pres">
      <dgm:prSet presAssocID="{A8A92E2B-FC10-4A29-B0FC-6ABB0B924E2B}" presName="pyramid" presStyleLbl="node1" presStyleIdx="0" presStyleCnt="1"/>
      <dgm:spPr/>
      <dgm:t>
        <a:bodyPr/>
        <a:lstStyle/>
        <a:p>
          <a:endParaRPr lang="hu-HU"/>
        </a:p>
      </dgm:t>
    </dgm:pt>
    <dgm:pt modelId="{77FC4195-566A-4D56-9519-290CB82BE2F6}" type="pres">
      <dgm:prSet presAssocID="{A8A92E2B-FC10-4A29-B0FC-6ABB0B924E2B}" presName="theList" presStyleCnt="0"/>
      <dgm:spPr/>
    </dgm:pt>
    <dgm:pt modelId="{0E369CB0-7E4E-4153-81B1-29392D910396}" type="pres">
      <dgm:prSet presAssocID="{E20024CD-7AAF-4160-AA9B-12C683E11577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76877AF-220C-46D7-8E95-061D2AB2932E}" type="pres">
      <dgm:prSet presAssocID="{E20024CD-7AAF-4160-AA9B-12C683E11577}" presName="aSpace" presStyleCnt="0"/>
      <dgm:spPr/>
    </dgm:pt>
    <dgm:pt modelId="{877FCD9B-471A-4E96-B915-52C131229DED}" type="pres">
      <dgm:prSet presAssocID="{C1E50ACF-FBCC-4150-82E1-64D305BCFE65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BD8EFB5-663B-42D1-9BB9-1E7BA600C407}" type="pres">
      <dgm:prSet presAssocID="{C1E50ACF-FBCC-4150-82E1-64D305BCFE65}" presName="aSpace" presStyleCnt="0"/>
      <dgm:spPr/>
    </dgm:pt>
    <dgm:pt modelId="{677A5022-E3C3-4544-ACD7-A0AC130CDF70}" type="pres">
      <dgm:prSet presAssocID="{2147834D-DDCD-4921-A20D-26D8CC4D524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DB96A0D-D4B3-473B-AA39-0CB0262AF112}" type="pres">
      <dgm:prSet presAssocID="{2147834D-DDCD-4921-A20D-26D8CC4D524A}" presName="aSpace" presStyleCnt="0"/>
      <dgm:spPr/>
    </dgm:pt>
  </dgm:ptLst>
  <dgm:cxnLst>
    <dgm:cxn modelId="{129B9DB7-5235-44FA-84C9-203B0FB7DC15}" type="presOf" srcId="{E20024CD-7AAF-4160-AA9B-12C683E11577}" destId="{0E369CB0-7E4E-4153-81B1-29392D910396}" srcOrd="0" destOrd="0" presId="urn:microsoft.com/office/officeart/2005/8/layout/pyramid2"/>
    <dgm:cxn modelId="{966E61E3-8F72-4248-9820-0DD5AEF5DE3D}" srcId="{A8A92E2B-FC10-4A29-B0FC-6ABB0B924E2B}" destId="{C1E50ACF-FBCC-4150-82E1-64D305BCFE65}" srcOrd="1" destOrd="0" parTransId="{7F155B47-7B67-47F8-9DBC-70B69AEDB897}" sibTransId="{6DB27169-88B5-4B5F-A93E-1595AB782CE5}"/>
    <dgm:cxn modelId="{27CF1B6A-277E-49F8-971C-456C1BCF1C01}" type="presOf" srcId="{A8A92E2B-FC10-4A29-B0FC-6ABB0B924E2B}" destId="{E867531E-D1F7-46A3-B2ED-0BA557AADFAF}" srcOrd="0" destOrd="0" presId="urn:microsoft.com/office/officeart/2005/8/layout/pyramid2"/>
    <dgm:cxn modelId="{FC6E4992-88C1-40D8-917A-DF88CE10B358}" type="presOf" srcId="{2147834D-DDCD-4921-A20D-26D8CC4D524A}" destId="{677A5022-E3C3-4544-ACD7-A0AC130CDF70}" srcOrd="0" destOrd="0" presId="urn:microsoft.com/office/officeart/2005/8/layout/pyramid2"/>
    <dgm:cxn modelId="{5278259C-6839-4DFF-B9FA-E2730F41583F}" srcId="{A8A92E2B-FC10-4A29-B0FC-6ABB0B924E2B}" destId="{E20024CD-7AAF-4160-AA9B-12C683E11577}" srcOrd="0" destOrd="0" parTransId="{3F8AC949-1833-480E-BFE6-63FEDA86A3D4}" sibTransId="{4AEB99CC-D77C-463C-B992-6B12311FB355}"/>
    <dgm:cxn modelId="{4AAC3F9A-3F7B-481F-BF43-D00CC8A1AE2A}" srcId="{A8A92E2B-FC10-4A29-B0FC-6ABB0B924E2B}" destId="{2147834D-DDCD-4921-A20D-26D8CC4D524A}" srcOrd="2" destOrd="0" parTransId="{B4731A33-D8AA-4BE8-ADCB-F1D878BB1F47}" sibTransId="{6ACFC58D-B210-443D-8EAC-3DEFBEEEAA5A}"/>
    <dgm:cxn modelId="{545EAAF8-2C6D-4174-AA61-35A016F672EC}" type="presOf" srcId="{C1E50ACF-FBCC-4150-82E1-64D305BCFE65}" destId="{877FCD9B-471A-4E96-B915-52C131229DED}" srcOrd="0" destOrd="0" presId="urn:microsoft.com/office/officeart/2005/8/layout/pyramid2"/>
    <dgm:cxn modelId="{29F6FAD1-815A-4061-9396-CBBF3E69DED5}" type="presParOf" srcId="{E867531E-D1F7-46A3-B2ED-0BA557AADFAF}" destId="{14A425B8-62A1-49D5-A230-AEA271436966}" srcOrd="0" destOrd="0" presId="urn:microsoft.com/office/officeart/2005/8/layout/pyramid2"/>
    <dgm:cxn modelId="{5B995E10-11D7-4584-9EE1-FFE17529C7BF}" type="presParOf" srcId="{E867531E-D1F7-46A3-B2ED-0BA557AADFAF}" destId="{77FC4195-566A-4D56-9519-290CB82BE2F6}" srcOrd="1" destOrd="0" presId="urn:microsoft.com/office/officeart/2005/8/layout/pyramid2"/>
    <dgm:cxn modelId="{D863018F-B39C-4188-9515-6E8D39A9D4CA}" type="presParOf" srcId="{77FC4195-566A-4D56-9519-290CB82BE2F6}" destId="{0E369CB0-7E4E-4153-81B1-29392D910396}" srcOrd="0" destOrd="0" presId="urn:microsoft.com/office/officeart/2005/8/layout/pyramid2"/>
    <dgm:cxn modelId="{9B62C21C-50A6-4DF7-A969-65A3648CC04B}" type="presParOf" srcId="{77FC4195-566A-4D56-9519-290CB82BE2F6}" destId="{D76877AF-220C-46D7-8E95-061D2AB2932E}" srcOrd="1" destOrd="0" presId="urn:microsoft.com/office/officeart/2005/8/layout/pyramid2"/>
    <dgm:cxn modelId="{27B25F57-1B77-4934-8AB1-86B3A8638E70}" type="presParOf" srcId="{77FC4195-566A-4D56-9519-290CB82BE2F6}" destId="{877FCD9B-471A-4E96-B915-52C131229DED}" srcOrd="2" destOrd="0" presId="urn:microsoft.com/office/officeart/2005/8/layout/pyramid2"/>
    <dgm:cxn modelId="{FF3D77CF-FD65-4C55-BF5A-C27D4514AE95}" type="presParOf" srcId="{77FC4195-566A-4D56-9519-290CB82BE2F6}" destId="{EBD8EFB5-663B-42D1-9BB9-1E7BA600C407}" srcOrd="3" destOrd="0" presId="urn:microsoft.com/office/officeart/2005/8/layout/pyramid2"/>
    <dgm:cxn modelId="{6FD08C15-2479-4BA5-8214-07520515B5DA}" type="presParOf" srcId="{77FC4195-566A-4D56-9519-290CB82BE2F6}" destId="{677A5022-E3C3-4544-ACD7-A0AC130CDF70}" srcOrd="4" destOrd="0" presId="urn:microsoft.com/office/officeart/2005/8/layout/pyramid2"/>
    <dgm:cxn modelId="{38213D59-28FC-497C-9EB4-CB7D3F277CE1}" type="presParOf" srcId="{77FC4195-566A-4D56-9519-290CB82BE2F6}" destId="{8DB96A0D-D4B3-473B-AA39-0CB0262AF11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A92E2B-FC10-4A29-B0FC-6ABB0B924E2B}" type="doc">
      <dgm:prSet loTypeId="urn:microsoft.com/office/officeart/2005/8/layout/pyramid2" loCatId="pyramid" qsTypeId="urn:microsoft.com/office/officeart/2005/8/quickstyle/simple1" qsCatId="simple" csTypeId="urn:microsoft.com/office/officeart/2005/8/colors/accent4_2" csCatId="accent4" phldr="1"/>
      <dgm:spPr/>
    </dgm:pt>
    <dgm:pt modelId="{E20024CD-7AAF-4160-AA9B-12C683E11577}">
      <dgm:prSet phldrT="[Szöveg]"/>
      <dgm:spPr/>
      <dgm:t>
        <a:bodyPr/>
        <a:lstStyle/>
        <a:p>
          <a:r>
            <a:rPr lang="hu-HU" dirty="0" smtClean="0"/>
            <a:t>rendszer</a:t>
          </a:r>
          <a:br>
            <a:rPr lang="hu-HU" dirty="0" smtClean="0"/>
          </a:br>
          <a:r>
            <a:rPr lang="hu-HU" dirty="0" smtClean="0"/>
            <a:t>mérnök</a:t>
          </a:r>
          <a:endParaRPr lang="hu-HU" dirty="0"/>
        </a:p>
      </dgm:t>
    </dgm:pt>
    <dgm:pt modelId="{3F8AC949-1833-480E-BFE6-63FEDA86A3D4}" type="parTrans" cxnId="{5278259C-6839-4DFF-B9FA-E2730F41583F}">
      <dgm:prSet/>
      <dgm:spPr/>
      <dgm:t>
        <a:bodyPr/>
        <a:lstStyle/>
        <a:p>
          <a:endParaRPr lang="hu-HU"/>
        </a:p>
      </dgm:t>
    </dgm:pt>
    <dgm:pt modelId="{4AEB99CC-D77C-463C-B992-6B12311FB355}" type="sibTrans" cxnId="{5278259C-6839-4DFF-B9FA-E2730F41583F}">
      <dgm:prSet/>
      <dgm:spPr/>
      <dgm:t>
        <a:bodyPr/>
        <a:lstStyle/>
        <a:p>
          <a:endParaRPr lang="hu-HU"/>
        </a:p>
      </dgm:t>
    </dgm:pt>
    <dgm:pt modelId="{C1E50ACF-FBCC-4150-82E1-64D305BCFE65}">
      <dgm:prSet phldrT="[Szöveg]"/>
      <dgm:spPr/>
      <dgm:t>
        <a:bodyPr/>
        <a:lstStyle/>
        <a:p>
          <a:r>
            <a:rPr lang="hu-HU" dirty="0" smtClean="0"/>
            <a:t>rendszergazda</a:t>
          </a:r>
          <a:endParaRPr lang="hu-HU" dirty="0"/>
        </a:p>
      </dgm:t>
    </dgm:pt>
    <dgm:pt modelId="{7F155B47-7B67-47F8-9DBC-70B69AEDB897}" type="parTrans" cxnId="{966E61E3-8F72-4248-9820-0DD5AEF5DE3D}">
      <dgm:prSet/>
      <dgm:spPr/>
      <dgm:t>
        <a:bodyPr/>
        <a:lstStyle/>
        <a:p>
          <a:endParaRPr lang="hu-HU"/>
        </a:p>
      </dgm:t>
    </dgm:pt>
    <dgm:pt modelId="{6DB27169-88B5-4B5F-A93E-1595AB782CE5}" type="sibTrans" cxnId="{966E61E3-8F72-4248-9820-0DD5AEF5DE3D}">
      <dgm:prSet/>
      <dgm:spPr/>
      <dgm:t>
        <a:bodyPr/>
        <a:lstStyle/>
        <a:p>
          <a:endParaRPr lang="hu-HU"/>
        </a:p>
      </dgm:t>
    </dgm:pt>
    <dgm:pt modelId="{2147834D-DDCD-4921-A20D-26D8CC4D524A}">
      <dgm:prSet phldrT="[Szöveg]"/>
      <dgm:spPr/>
      <dgm:t>
        <a:bodyPr/>
        <a:lstStyle/>
        <a:p>
          <a:r>
            <a:rPr lang="hu-HU" dirty="0" smtClean="0"/>
            <a:t>operátor, </a:t>
          </a:r>
          <a:br>
            <a:rPr lang="hu-HU" dirty="0" smtClean="0"/>
          </a:br>
          <a:r>
            <a:rPr lang="hu-HU" dirty="0" err="1" smtClean="0"/>
            <a:t>help</a:t>
          </a:r>
          <a:r>
            <a:rPr lang="hu-HU" dirty="0" smtClean="0"/>
            <a:t> </a:t>
          </a:r>
          <a:r>
            <a:rPr lang="hu-HU" dirty="0" err="1" smtClean="0"/>
            <a:t>desk</a:t>
          </a:r>
          <a:endParaRPr lang="hu-HU" dirty="0"/>
        </a:p>
      </dgm:t>
    </dgm:pt>
    <dgm:pt modelId="{B4731A33-D8AA-4BE8-ADCB-F1D878BB1F47}" type="parTrans" cxnId="{4AAC3F9A-3F7B-481F-BF43-D00CC8A1AE2A}">
      <dgm:prSet/>
      <dgm:spPr/>
      <dgm:t>
        <a:bodyPr/>
        <a:lstStyle/>
        <a:p>
          <a:endParaRPr lang="hu-HU"/>
        </a:p>
      </dgm:t>
    </dgm:pt>
    <dgm:pt modelId="{6ACFC58D-B210-443D-8EAC-3DEFBEEEAA5A}" type="sibTrans" cxnId="{4AAC3F9A-3F7B-481F-BF43-D00CC8A1AE2A}">
      <dgm:prSet/>
      <dgm:spPr/>
      <dgm:t>
        <a:bodyPr/>
        <a:lstStyle/>
        <a:p>
          <a:endParaRPr lang="hu-HU"/>
        </a:p>
      </dgm:t>
    </dgm:pt>
    <dgm:pt modelId="{E867531E-D1F7-46A3-B2ED-0BA557AADFAF}" type="pres">
      <dgm:prSet presAssocID="{A8A92E2B-FC10-4A29-B0FC-6ABB0B924E2B}" presName="compositeShape" presStyleCnt="0">
        <dgm:presLayoutVars>
          <dgm:dir/>
          <dgm:resizeHandles/>
        </dgm:presLayoutVars>
      </dgm:prSet>
      <dgm:spPr/>
    </dgm:pt>
    <dgm:pt modelId="{14A425B8-62A1-49D5-A230-AEA271436966}" type="pres">
      <dgm:prSet presAssocID="{A8A92E2B-FC10-4A29-B0FC-6ABB0B924E2B}" presName="pyramid" presStyleLbl="node1" presStyleIdx="0" presStyleCnt="1"/>
      <dgm:spPr/>
      <dgm:t>
        <a:bodyPr/>
        <a:lstStyle/>
        <a:p>
          <a:endParaRPr lang="hu-HU"/>
        </a:p>
      </dgm:t>
    </dgm:pt>
    <dgm:pt modelId="{77FC4195-566A-4D56-9519-290CB82BE2F6}" type="pres">
      <dgm:prSet presAssocID="{A8A92E2B-FC10-4A29-B0FC-6ABB0B924E2B}" presName="theList" presStyleCnt="0"/>
      <dgm:spPr/>
    </dgm:pt>
    <dgm:pt modelId="{0E369CB0-7E4E-4153-81B1-29392D910396}" type="pres">
      <dgm:prSet presAssocID="{E20024CD-7AAF-4160-AA9B-12C683E11577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76877AF-220C-46D7-8E95-061D2AB2932E}" type="pres">
      <dgm:prSet presAssocID="{E20024CD-7AAF-4160-AA9B-12C683E11577}" presName="aSpace" presStyleCnt="0"/>
      <dgm:spPr/>
    </dgm:pt>
    <dgm:pt modelId="{877FCD9B-471A-4E96-B915-52C131229DED}" type="pres">
      <dgm:prSet presAssocID="{C1E50ACF-FBCC-4150-82E1-64D305BCFE65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BD8EFB5-663B-42D1-9BB9-1E7BA600C407}" type="pres">
      <dgm:prSet presAssocID="{C1E50ACF-FBCC-4150-82E1-64D305BCFE65}" presName="aSpace" presStyleCnt="0"/>
      <dgm:spPr/>
    </dgm:pt>
    <dgm:pt modelId="{677A5022-E3C3-4544-ACD7-A0AC130CDF70}" type="pres">
      <dgm:prSet presAssocID="{2147834D-DDCD-4921-A20D-26D8CC4D524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DB96A0D-D4B3-473B-AA39-0CB0262AF112}" type="pres">
      <dgm:prSet presAssocID="{2147834D-DDCD-4921-A20D-26D8CC4D524A}" presName="aSpace" presStyleCnt="0"/>
      <dgm:spPr/>
    </dgm:pt>
  </dgm:ptLst>
  <dgm:cxnLst>
    <dgm:cxn modelId="{5278259C-6839-4DFF-B9FA-E2730F41583F}" srcId="{A8A92E2B-FC10-4A29-B0FC-6ABB0B924E2B}" destId="{E20024CD-7AAF-4160-AA9B-12C683E11577}" srcOrd="0" destOrd="0" parTransId="{3F8AC949-1833-480E-BFE6-63FEDA86A3D4}" sibTransId="{4AEB99CC-D77C-463C-B992-6B12311FB355}"/>
    <dgm:cxn modelId="{F5F06588-F115-419E-BC72-DD01A03155AF}" type="presOf" srcId="{A8A92E2B-FC10-4A29-B0FC-6ABB0B924E2B}" destId="{E867531E-D1F7-46A3-B2ED-0BA557AADFAF}" srcOrd="0" destOrd="0" presId="urn:microsoft.com/office/officeart/2005/8/layout/pyramid2"/>
    <dgm:cxn modelId="{97187F80-F520-4D86-A58C-A2569A328E60}" type="presOf" srcId="{C1E50ACF-FBCC-4150-82E1-64D305BCFE65}" destId="{877FCD9B-471A-4E96-B915-52C131229DED}" srcOrd="0" destOrd="0" presId="urn:microsoft.com/office/officeart/2005/8/layout/pyramid2"/>
    <dgm:cxn modelId="{966E61E3-8F72-4248-9820-0DD5AEF5DE3D}" srcId="{A8A92E2B-FC10-4A29-B0FC-6ABB0B924E2B}" destId="{C1E50ACF-FBCC-4150-82E1-64D305BCFE65}" srcOrd="1" destOrd="0" parTransId="{7F155B47-7B67-47F8-9DBC-70B69AEDB897}" sibTransId="{6DB27169-88B5-4B5F-A93E-1595AB782CE5}"/>
    <dgm:cxn modelId="{29AB0D06-3E7D-4A3C-BE9D-8717992C0F89}" type="presOf" srcId="{2147834D-DDCD-4921-A20D-26D8CC4D524A}" destId="{677A5022-E3C3-4544-ACD7-A0AC130CDF70}" srcOrd="0" destOrd="0" presId="urn:microsoft.com/office/officeart/2005/8/layout/pyramid2"/>
    <dgm:cxn modelId="{1A3E7566-E2C3-4B00-883B-6FB026BBFAED}" type="presOf" srcId="{E20024CD-7AAF-4160-AA9B-12C683E11577}" destId="{0E369CB0-7E4E-4153-81B1-29392D910396}" srcOrd="0" destOrd="0" presId="urn:microsoft.com/office/officeart/2005/8/layout/pyramid2"/>
    <dgm:cxn modelId="{4AAC3F9A-3F7B-481F-BF43-D00CC8A1AE2A}" srcId="{A8A92E2B-FC10-4A29-B0FC-6ABB0B924E2B}" destId="{2147834D-DDCD-4921-A20D-26D8CC4D524A}" srcOrd="2" destOrd="0" parTransId="{B4731A33-D8AA-4BE8-ADCB-F1D878BB1F47}" sibTransId="{6ACFC58D-B210-443D-8EAC-3DEFBEEEAA5A}"/>
    <dgm:cxn modelId="{26B5EBCA-B2D3-4EF3-8B5C-B1B27E7A1516}" type="presParOf" srcId="{E867531E-D1F7-46A3-B2ED-0BA557AADFAF}" destId="{14A425B8-62A1-49D5-A230-AEA271436966}" srcOrd="0" destOrd="0" presId="urn:microsoft.com/office/officeart/2005/8/layout/pyramid2"/>
    <dgm:cxn modelId="{91CF6546-62C1-419A-A7D8-4363F7DF9874}" type="presParOf" srcId="{E867531E-D1F7-46A3-B2ED-0BA557AADFAF}" destId="{77FC4195-566A-4D56-9519-290CB82BE2F6}" srcOrd="1" destOrd="0" presId="urn:microsoft.com/office/officeart/2005/8/layout/pyramid2"/>
    <dgm:cxn modelId="{F7A68147-BCB0-47D1-B8E0-14830637EF9C}" type="presParOf" srcId="{77FC4195-566A-4D56-9519-290CB82BE2F6}" destId="{0E369CB0-7E4E-4153-81B1-29392D910396}" srcOrd="0" destOrd="0" presId="urn:microsoft.com/office/officeart/2005/8/layout/pyramid2"/>
    <dgm:cxn modelId="{9EE53A5A-7C7F-411B-AC2A-FA76FBF827B0}" type="presParOf" srcId="{77FC4195-566A-4D56-9519-290CB82BE2F6}" destId="{D76877AF-220C-46D7-8E95-061D2AB2932E}" srcOrd="1" destOrd="0" presId="urn:microsoft.com/office/officeart/2005/8/layout/pyramid2"/>
    <dgm:cxn modelId="{1A2C9F45-FF35-45FD-825D-18F4AF2C3C09}" type="presParOf" srcId="{77FC4195-566A-4D56-9519-290CB82BE2F6}" destId="{877FCD9B-471A-4E96-B915-52C131229DED}" srcOrd="2" destOrd="0" presId="urn:microsoft.com/office/officeart/2005/8/layout/pyramid2"/>
    <dgm:cxn modelId="{B665C218-7D0C-46BF-A10B-682FDEF60815}" type="presParOf" srcId="{77FC4195-566A-4D56-9519-290CB82BE2F6}" destId="{EBD8EFB5-663B-42D1-9BB9-1E7BA600C407}" srcOrd="3" destOrd="0" presId="urn:microsoft.com/office/officeart/2005/8/layout/pyramid2"/>
    <dgm:cxn modelId="{97E1331B-7E3E-4BE4-92A7-35B81961BE6D}" type="presParOf" srcId="{77FC4195-566A-4D56-9519-290CB82BE2F6}" destId="{677A5022-E3C3-4544-ACD7-A0AC130CDF70}" srcOrd="4" destOrd="0" presId="urn:microsoft.com/office/officeart/2005/8/layout/pyramid2"/>
    <dgm:cxn modelId="{8B9D3ED4-52D4-4BD0-82FD-6CA876CA7D5B}" type="presParOf" srcId="{77FC4195-566A-4D56-9519-290CB82BE2F6}" destId="{8DB96A0D-D4B3-473B-AA39-0CB0262AF11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8AD39-FB42-47BB-97D0-BECFBFED2622}">
      <dsp:nvSpPr>
        <dsp:cNvPr id="0" name=""/>
        <dsp:cNvSpPr/>
      </dsp:nvSpPr>
      <dsp:spPr>
        <a:xfrm>
          <a:off x="0" y="0"/>
          <a:ext cx="7669516" cy="6351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dirty="0" smtClean="0"/>
            <a:t>Infrastruktúra alapelemek (1E)</a:t>
          </a:r>
          <a:endParaRPr lang="hu-HU" sz="2700" kern="1200" dirty="0"/>
        </a:p>
      </dsp:txBody>
      <dsp:txXfrm>
        <a:off x="1597417" y="0"/>
        <a:ext cx="6072098" cy="635142"/>
      </dsp:txXfrm>
    </dsp:sp>
    <dsp:sp modelId="{4307354D-8688-4DF4-99F2-6361598EAB50}">
      <dsp:nvSpPr>
        <dsp:cNvPr id="0" name=""/>
        <dsp:cNvSpPr/>
      </dsp:nvSpPr>
      <dsp:spPr>
        <a:xfrm>
          <a:off x="400129" y="63514"/>
          <a:ext cx="860673" cy="5081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71E827-BE59-4297-8E4F-C1EFF4D639C2}">
      <dsp:nvSpPr>
        <dsp:cNvPr id="0" name=""/>
        <dsp:cNvSpPr/>
      </dsp:nvSpPr>
      <dsp:spPr>
        <a:xfrm>
          <a:off x="0" y="698657"/>
          <a:ext cx="7669516" cy="6351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dirty="0" smtClean="0"/>
            <a:t>Modellezés (1E+1GY)</a:t>
          </a:r>
          <a:endParaRPr lang="hu-HU" sz="2700" kern="1200" dirty="0"/>
        </a:p>
      </dsp:txBody>
      <dsp:txXfrm>
        <a:off x="1597417" y="698657"/>
        <a:ext cx="6072098" cy="635142"/>
      </dsp:txXfrm>
    </dsp:sp>
    <dsp:sp modelId="{D1007B98-40EB-4D02-9A01-F127A928FF65}">
      <dsp:nvSpPr>
        <dsp:cNvPr id="0" name=""/>
        <dsp:cNvSpPr/>
      </dsp:nvSpPr>
      <dsp:spPr>
        <a:xfrm>
          <a:off x="400129" y="762171"/>
          <a:ext cx="860673" cy="5081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42BCC-B566-4F4F-94C9-8CF0F801A993}">
      <dsp:nvSpPr>
        <dsp:cNvPr id="0" name=""/>
        <dsp:cNvSpPr/>
      </dsp:nvSpPr>
      <dsp:spPr>
        <a:xfrm>
          <a:off x="0" y="1397314"/>
          <a:ext cx="7669516" cy="6351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dirty="0" err="1" smtClean="0"/>
            <a:t>Szkriptelés</a:t>
          </a:r>
          <a:r>
            <a:rPr lang="hu-HU" sz="2700" kern="1200" dirty="0" smtClean="0"/>
            <a:t> alapok (3E+1GY) </a:t>
          </a:r>
          <a:endParaRPr lang="hu-HU" sz="2700" kern="1200" dirty="0"/>
        </a:p>
      </dsp:txBody>
      <dsp:txXfrm>
        <a:off x="1597417" y="1397314"/>
        <a:ext cx="6072098" cy="635142"/>
      </dsp:txXfrm>
    </dsp:sp>
    <dsp:sp modelId="{DE838A53-C0DD-4F87-A956-60F23B3508A0}">
      <dsp:nvSpPr>
        <dsp:cNvPr id="0" name=""/>
        <dsp:cNvSpPr/>
      </dsp:nvSpPr>
      <dsp:spPr>
        <a:xfrm>
          <a:off x="400129" y="1460828"/>
          <a:ext cx="860673" cy="5081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6EE3F9-C36E-4DFC-860F-C9A0139EB890}">
      <dsp:nvSpPr>
        <dsp:cNvPr id="0" name=""/>
        <dsp:cNvSpPr/>
      </dsp:nvSpPr>
      <dsp:spPr>
        <a:xfrm>
          <a:off x="0" y="2095971"/>
          <a:ext cx="7669516" cy="6351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dirty="0" smtClean="0"/>
            <a:t>Címtárak (3E+1GY)</a:t>
          </a:r>
          <a:endParaRPr lang="hu-HU" sz="2700" kern="1200" dirty="0"/>
        </a:p>
      </dsp:txBody>
      <dsp:txXfrm>
        <a:off x="1597417" y="2095971"/>
        <a:ext cx="6072098" cy="635142"/>
      </dsp:txXfrm>
    </dsp:sp>
    <dsp:sp modelId="{E124075D-C8E4-44F0-8305-116499A75D26}">
      <dsp:nvSpPr>
        <dsp:cNvPr id="0" name=""/>
        <dsp:cNvSpPr/>
      </dsp:nvSpPr>
      <dsp:spPr>
        <a:xfrm>
          <a:off x="400129" y="2159486"/>
          <a:ext cx="860673" cy="5081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025DC2-FFFF-477B-AE5D-3EC4EC5FE8C9}">
      <dsp:nvSpPr>
        <dsp:cNvPr id="0" name=""/>
        <dsp:cNvSpPr/>
      </dsp:nvSpPr>
      <dsp:spPr>
        <a:xfrm>
          <a:off x="0" y="2794628"/>
          <a:ext cx="7669516" cy="6351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dirty="0" smtClean="0"/>
            <a:t>Konfigurációkezelés (3E+1GY)</a:t>
          </a:r>
          <a:endParaRPr lang="hu-HU" sz="2700" kern="1200" dirty="0"/>
        </a:p>
      </dsp:txBody>
      <dsp:txXfrm>
        <a:off x="1597417" y="2794628"/>
        <a:ext cx="6072098" cy="635142"/>
      </dsp:txXfrm>
    </dsp:sp>
    <dsp:sp modelId="{A07B0907-DF43-4C33-9628-B870BA770DCA}">
      <dsp:nvSpPr>
        <dsp:cNvPr id="0" name=""/>
        <dsp:cNvSpPr/>
      </dsp:nvSpPr>
      <dsp:spPr>
        <a:xfrm>
          <a:off x="400129" y="2858143"/>
          <a:ext cx="860673" cy="50811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805FE6-B7F3-4023-BF4D-814408CBF359}">
      <dsp:nvSpPr>
        <dsp:cNvPr id="0" name=""/>
        <dsp:cNvSpPr/>
      </dsp:nvSpPr>
      <dsp:spPr>
        <a:xfrm>
          <a:off x="0" y="3493286"/>
          <a:ext cx="7669516" cy="6351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dirty="0" smtClean="0"/>
            <a:t>Monitorozás (3E+1GY)</a:t>
          </a:r>
          <a:endParaRPr lang="hu-HU" sz="2700" kern="1200" dirty="0"/>
        </a:p>
      </dsp:txBody>
      <dsp:txXfrm>
        <a:off x="1597417" y="3493286"/>
        <a:ext cx="6072098" cy="635142"/>
      </dsp:txXfrm>
    </dsp:sp>
    <dsp:sp modelId="{4A9D4739-7892-4A73-BCB6-49E5EE52EF62}">
      <dsp:nvSpPr>
        <dsp:cNvPr id="0" name=""/>
        <dsp:cNvSpPr/>
      </dsp:nvSpPr>
      <dsp:spPr>
        <a:xfrm>
          <a:off x="400129" y="3556800"/>
          <a:ext cx="860673" cy="5081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6F17C9-9697-4E96-BA1D-DD42A7D4F47F}">
      <dsp:nvSpPr>
        <dsp:cNvPr id="0" name=""/>
        <dsp:cNvSpPr/>
      </dsp:nvSpPr>
      <dsp:spPr>
        <a:xfrm>
          <a:off x="0" y="4191943"/>
          <a:ext cx="7669516" cy="6351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dirty="0" smtClean="0"/>
            <a:t>Szolgáltatásbiztonság, hibatűrés (2E+1GY)</a:t>
          </a:r>
          <a:endParaRPr lang="hu-HU" sz="2700" kern="1200" dirty="0"/>
        </a:p>
      </dsp:txBody>
      <dsp:txXfrm>
        <a:off x="1597417" y="4191943"/>
        <a:ext cx="6072098" cy="635142"/>
      </dsp:txXfrm>
    </dsp:sp>
    <dsp:sp modelId="{3930AF67-76AB-421C-9B6F-88C5C4FEDEA2}">
      <dsp:nvSpPr>
        <dsp:cNvPr id="0" name=""/>
        <dsp:cNvSpPr/>
      </dsp:nvSpPr>
      <dsp:spPr>
        <a:xfrm>
          <a:off x="400129" y="4255457"/>
          <a:ext cx="860673" cy="5081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4C00A-2000-496A-BBA2-73DCEDF4F346}">
      <dsp:nvSpPr>
        <dsp:cNvPr id="0" name=""/>
        <dsp:cNvSpPr/>
      </dsp:nvSpPr>
      <dsp:spPr>
        <a:xfrm>
          <a:off x="0" y="4894178"/>
          <a:ext cx="7669516" cy="6351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dirty="0" smtClean="0"/>
            <a:t>Virtualizáció és </a:t>
          </a:r>
          <a:r>
            <a:rPr lang="hu-HU" sz="2700" kern="1200" dirty="0" err="1" smtClean="0"/>
            <a:t>cloud</a:t>
          </a:r>
          <a:r>
            <a:rPr lang="hu-HU" sz="2700" kern="1200" dirty="0" smtClean="0"/>
            <a:t> </a:t>
          </a:r>
          <a:r>
            <a:rPr lang="hu-HU" sz="2700" kern="1200" dirty="0" err="1" smtClean="0"/>
            <a:t>computing</a:t>
          </a:r>
          <a:r>
            <a:rPr lang="hu-HU" sz="2700" kern="1200" dirty="0" smtClean="0"/>
            <a:t> (3E)</a:t>
          </a:r>
          <a:endParaRPr lang="hu-HU" sz="2700" kern="1200" dirty="0"/>
        </a:p>
      </dsp:txBody>
      <dsp:txXfrm>
        <a:off x="1597417" y="4894178"/>
        <a:ext cx="6072098" cy="635142"/>
      </dsp:txXfrm>
    </dsp:sp>
    <dsp:sp modelId="{8BD38868-23A0-400A-B7A0-05DF904AB145}">
      <dsp:nvSpPr>
        <dsp:cNvPr id="0" name=""/>
        <dsp:cNvSpPr/>
      </dsp:nvSpPr>
      <dsp:spPr>
        <a:xfrm>
          <a:off x="400129" y="4954115"/>
          <a:ext cx="860673" cy="5081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425B8-62A1-49D5-A230-AEA271436966}">
      <dsp:nvSpPr>
        <dsp:cNvPr id="0" name=""/>
        <dsp:cNvSpPr/>
      </dsp:nvSpPr>
      <dsp:spPr>
        <a:xfrm>
          <a:off x="0" y="0"/>
          <a:ext cx="3975679" cy="4064000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69CB0-7E4E-4153-81B1-29392D910396}">
      <dsp:nvSpPr>
        <dsp:cNvPr id="0" name=""/>
        <dsp:cNvSpPr/>
      </dsp:nvSpPr>
      <dsp:spPr>
        <a:xfrm>
          <a:off x="1987839" y="408582"/>
          <a:ext cx="2584192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rendszer</a:t>
          </a:r>
          <a:br>
            <a:rPr lang="hu-HU" sz="2400" kern="1200" dirty="0" smtClean="0"/>
          </a:br>
          <a:r>
            <a:rPr lang="hu-HU" sz="2400" kern="1200" dirty="0" smtClean="0"/>
            <a:t>mérnök</a:t>
          </a:r>
          <a:endParaRPr lang="hu-HU" sz="2400" kern="1200" dirty="0"/>
        </a:p>
      </dsp:txBody>
      <dsp:txXfrm>
        <a:off x="2034801" y="455544"/>
        <a:ext cx="2490268" cy="868101"/>
      </dsp:txXfrm>
    </dsp:sp>
    <dsp:sp modelId="{877FCD9B-471A-4E96-B915-52C131229DED}">
      <dsp:nvSpPr>
        <dsp:cNvPr id="0" name=""/>
        <dsp:cNvSpPr/>
      </dsp:nvSpPr>
      <dsp:spPr>
        <a:xfrm>
          <a:off x="1987839" y="1490860"/>
          <a:ext cx="2584192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rendszergazda</a:t>
          </a:r>
          <a:endParaRPr lang="hu-HU" sz="2400" kern="1200" dirty="0"/>
        </a:p>
      </dsp:txBody>
      <dsp:txXfrm>
        <a:off x="2034801" y="1537822"/>
        <a:ext cx="2490268" cy="868101"/>
      </dsp:txXfrm>
    </dsp:sp>
    <dsp:sp modelId="{677A5022-E3C3-4544-ACD7-A0AC130CDF70}">
      <dsp:nvSpPr>
        <dsp:cNvPr id="0" name=""/>
        <dsp:cNvSpPr/>
      </dsp:nvSpPr>
      <dsp:spPr>
        <a:xfrm>
          <a:off x="1987839" y="2573139"/>
          <a:ext cx="2584192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operátor, </a:t>
          </a:r>
          <a:br>
            <a:rPr lang="hu-HU" sz="2400" kern="1200" dirty="0" smtClean="0"/>
          </a:br>
          <a:r>
            <a:rPr lang="hu-HU" sz="2400" kern="1200" dirty="0" err="1" smtClean="0"/>
            <a:t>help</a:t>
          </a:r>
          <a:r>
            <a:rPr lang="hu-HU" sz="2400" kern="1200" dirty="0" smtClean="0"/>
            <a:t> </a:t>
          </a:r>
          <a:r>
            <a:rPr lang="hu-HU" sz="2400" kern="1200" dirty="0" err="1" smtClean="0"/>
            <a:t>desk</a:t>
          </a:r>
          <a:endParaRPr lang="hu-HU" sz="2400" kern="1200" dirty="0"/>
        </a:p>
      </dsp:txBody>
      <dsp:txXfrm>
        <a:off x="2034801" y="2620101"/>
        <a:ext cx="2490268" cy="8681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425B8-62A1-49D5-A230-AEA271436966}">
      <dsp:nvSpPr>
        <dsp:cNvPr id="0" name=""/>
        <dsp:cNvSpPr/>
      </dsp:nvSpPr>
      <dsp:spPr>
        <a:xfrm>
          <a:off x="0" y="0"/>
          <a:ext cx="3975679" cy="4064000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69CB0-7E4E-4153-81B1-29392D910396}">
      <dsp:nvSpPr>
        <dsp:cNvPr id="0" name=""/>
        <dsp:cNvSpPr/>
      </dsp:nvSpPr>
      <dsp:spPr>
        <a:xfrm>
          <a:off x="1987839" y="408582"/>
          <a:ext cx="2584192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rendszer</a:t>
          </a:r>
          <a:br>
            <a:rPr lang="hu-HU" sz="2400" kern="1200" dirty="0" smtClean="0"/>
          </a:br>
          <a:r>
            <a:rPr lang="hu-HU" sz="2400" kern="1200" dirty="0" smtClean="0"/>
            <a:t>mérnök</a:t>
          </a:r>
          <a:endParaRPr lang="hu-HU" sz="2400" kern="1200" dirty="0"/>
        </a:p>
      </dsp:txBody>
      <dsp:txXfrm>
        <a:off x="2034801" y="455544"/>
        <a:ext cx="2490268" cy="868101"/>
      </dsp:txXfrm>
    </dsp:sp>
    <dsp:sp modelId="{877FCD9B-471A-4E96-B915-52C131229DED}">
      <dsp:nvSpPr>
        <dsp:cNvPr id="0" name=""/>
        <dsp:cNvSpPr/>
      </dsp:nvSpPr>
      <dsp:spPr>
        <a:xfrm>
          <a:off x="1987839" y="1490860"/>
          <a:ext cx="2584192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rendszergazda</a:t>
          </a:r>
          <a:endParaRPr lang="hu-HU" sz="2400" kern="1200" dirty="0"/>
        </a:p>
      </dsp:txBody>
      <dsp:txXfrm>
        <a:off x="2034801" y="1537822"/>
        <a:ext cx="2490268" cy="868101"/>
      </dsp:txXfrm>
    </dsp:sp>
    <dsp:sp modelId="{677A5022-E3C3-4544-ACD7-A0AC130CDF70}">
      <dsp:nvSpPr>
        <dsp:cNvPr id="0" name=""/>
        <dsp:cNvSpPr/>
      </dsp:nvSpPr>
      <dsp:spPr>
        <a:xfrm>
          <a:off x="1987839" y="2573139"/>
          <a:ext cx="2584192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operátor, </a:t>
          </a:r>
          <a:br>
            <a:rPr lang="hu-HU" sz="2400" kern="1200" dirty="0" smtClean="0"/>
          </a:br>
          <a:r>
            <a:rPr lang="hu-HU" sz="2400" kern="1200" dirty="0" err="1" smtClean="0"/>
            <a:t>help</a:t>
          </a:r>
          <a:r>
            <a:rPr lang="hu-HU" sz="2400" kern="1200" dirty="0" smtClean="0"/>
            <a:t> </a:t>
          </a:r>
          <a:r>
            <a:rPr lang="hu-HU" sz="2400" kern="1200" dirty="0" err="1" smtClean="0"/>
            <a:t>desk</a:t>
          </a:r>
          <a:endParaRPr lang="hu-HU" sz="2400" kern="1200" dirty="0"/>
        </a:p>
      </dsp:txBody>
      <dsp:txXfrm>
        <a:off x="2034801" y="2620101"/>
        <a:ext cx="2490268" cy="8681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425B8-62A1-49D5-A230-AEA271436966}">
      <dsp:nvSpPr>
        <dsp:cNvPr id="0" name=""/>
        <dsp:cNvSpPr/>
      </dsp:nvSpPr>
      <dsp:spPr>
        <a:xfrm>
          <a:off x="0" y="0"/>
          <a:ext cx="3975679" cy="4064000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69CB0-7E4E-4153-81B1-29392D910396}">
      <dsp:nvSpPr>
        <dsp:cNvPr id="0" name=""/>
        <dsp:cNvSpPr/>
      </dsp:nvSpPr>
      <dsp:spPr>
        <a:xfrm>
          <a:off x="1987839" y="408582"/>
          <a:ext cx="2584192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rendszer</a:t>
          </a:r>
          <a:br>
            <a:rPr lang="hu-HU" sz="2400" kern="1200" dirty="0" smtClean="0"/>
          </a:br>
          <a:r>
            <a:rPr lang="hu-HU" sz="2400" kern="1200" dirty="0" smtClean="0"/>
            <a:t>mérnök</a:t>
          </a:r>
          <a:endParaRPr lang="hu-HU" sz="2400" kern="1200" dirty="0"/>
        </a:p>
      </dsp:txBody>
      <dsp:txXfrm>
        <a:off x="2034801" y="455544"/>
        <a:ext cx="2490268" cy="868101"/>
      </dsp:txXfrm>
    </dsp:sp>
    <dsp:sp modelId="{877FCD9B-471A-4E96-B915-52C131229DED}">
      <dsp:nvSpPr>
        <dsp:cNvPr id="0" name=""/>
        <dsp:cNvSpPr/>
      </dsp:nvSpPr>
      <dsp:spPr>
        <a:xfrm>
          <a:off x="1987839" y="1490860"/>
          <a:ext cx="2584192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rendszergazda</a:t>
          </a:r>
          <a:endParaRPr lang="hu-HU" sz="2400" kern="1200" dirty="0"/>
        </a:p>
      </dsp:txBody>
      <dsp:txXfrm>
        <a:off x="2034801" y="1537822"/>
        <a:ext cx="2490268" cy="868101"/>
      </dsp:txXfrm>
    </dsp:sp>
    <dsp:sp modelId="{677A5022-E3C3-4544-ACD7-A0AC130CDF70}">
      <dsp:nvSpPr>
        <dsp:cNvPr id="0" name=""/>
        <dsp:cNvSpPr/>
      </dsp:nvSpPr>
      <dsp:spPr>
        <a:xfrm>
          <a:off x="1987839" y="2573139"/>
          <a:ext cx="2584192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operátor, </a:t>
          </a:r>
          <a:br>
            <a:rPr lang="hu-HU" sz="2400" kern="1200" dirty="0" smtClean="0"/>
          </a:br>
          <a:r>
            <a:rPr lang="hu-HU" sz="2400" kern="1200" dirty="0" err="1" smtClean="0"/>
            <a:t>help</a:t>
          </a:r>
          <a:r>
            <a:rPr lang="hu-HU" sz="2400" kern="1200" dirty="0" smtClean="0"/>
            <a:t> </a:t>
          </a:r>
          <a:r>
            <a:rPr lang="hu-HU" sz="2400" kern="1200" dirty="0" err="1" smtClean="0"/>
            <a:t>desk</a:t>
          </a:r>
          <a:endParaRPr lang="hu-HU" sz="2400" kern="1200" dirty="0"/>
        </a:p>
      </dsp:txBody>
      <dsp:txXfrm>
        <a:off x="2034801" y="2620101"/>
        <a:ext cx="2490268" cy="868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D4CF-7E0B-4DAE-A87C-C1F6FC9C56E1}" type="datetimeFigureOut">
              <a:rPr lang="hu-HU" smtClean="0"/>
              <a:pPr/>
              <a:t>2013.02.11.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5950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Utolsó módosítás: 2013. 02. 11.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19C360-3484-41CF-8B1C-B0F25B5B4525}" type="slidenum">
              <a:rPr lang="en-GB"/>
              <a:pPr/>
              <a:t>10</a:t>
            </a:fld>
            <a:endParaRPr lang="en-GB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956" y="4344144"/>
            <a:ext cx="5486088" cy="402624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hu-HU" dirty="0" smtClean="0"/>
              <a:t>A félév</a:t>
            </a:r>
            <a:r>
              <a:rPr lang="hu-HU" baseline="0" dirty="0" smtClean="0"/>
              <a:t> folyamán ezeket a területek fogjuk érinteni.</a:t>
            </a:r>
          </a:p>
          <a:p>
            <a:r>
              <a:rPr lang="hu-HU" baseline="0" dirty="0" smtClean="0"/>
              <a:t>V – kapcsolódó gyakorlati feladat a vizsgán</a:t>
            </a:r>
            <a:endParaRPr lang="hu-H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Ezekben a tárgyakban tanultakra építünk, főleg a fent megjelölt területek lesznek azok, amiket érdemes feleleveníteni.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6954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8775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Jó</a:t>
            </a:r>
            <a:r>
              <a:rPr lang="hu-HU" baseline="0" dirty="0" smtClean="0"/>
              <a:t> szoftvert csak úgy lehet írni, ha ismeri a fejlesztő, hogy később az az alkalmazás milyen környezetben fog működni. Már a legelső rendszerterveknél érdemes bevonni a leendő üzemeltetőket, és elgondolkodni, hogy hogyan lehet majd egyszerűen üzemeltetni az adott alkalmazást, beilleszteni az IT környezetbe. Ehhez viszont fontos, hogy egy nyelvet beszéljenek a fejlesztést és az üzemeltetést végzők, ne teljesen szeparált folyamatokban gondolkodjanak.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Forrás: Microsoft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Common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Engineering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Criteria</a:t>
            </a:r>
            <a:r>
              <a:rPr lang="hu-HU" baseline="0" dirty="0" smtClean="0"/>
              <a:t>, http://www.microsoft.com/cec/en/us/cec-overview.aspx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Egy csomó olyan követelmény</a:t>
            </a:r>
            <a:r>
              <a:rPr lang="hu-HU" baseline="0" dirty="0" smtClean="0"/>
              <a:t> van a fejlesztőkkel szemben is, amihez tudni kell, hogy hogyan fogják majd ezeket a rendszereket üzemeltetni. Ismerni kell, hogy mire jó egy központi címtár, hogyan lehet csatlakozni pl. egy </a:t>
            </a:r>
            <a:r>
              <a:rPr lang="hu-HU" baseline="0" dirty="0" err="1" smtClean="0"/>
              <a:t>Active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Directory-hoz</a:t>
            </a:r>
            <a:r>
              <a:rPr lang="hu-HU" baseline="0" dirty="0" smtClean="0"/>
              <a:t>, milyen következményei vannak annak, ha virtuális gépben fut a szerver, amin az alkalmazás később lesz, hogy néz ki egy monitorozó alkalmazás, ami később felügyelni fogja az alkalmazásunkat.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Itt látszik</a:t>
            </a:r>
            <a:r>
              <a:rPr lang="hu-HU" baseline="0" dirty="0" smtClean="0"/>
              <a:t> pár szempont, az összes követelmény megtalálható itt: http://www.microsoft.com/CEC/en/us/Downloads.aspx</a:t>
            </a:r>
          </a:p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Messze</a:t>
            </a:r>
            <a:r>
              <a:rPr lang="hu-HU" baseline="0" dirty="0" smtClean="0"/>
              <a:t> nem fogunk minden üzemeltetési területet érinteni a félév folyamán, csak párat kiemelünk.</a:t>
            </a:r>
          </a:p>
          <a:p>
            <a:r>
              <a:rPr lang="hu-HU" baseline="0" dirty="0" smtClean="0"/>
              <a:t>A hangsúly azon lesz, hogy az általános probléma és az alap technológiák után elgondolkodjunk kicsit, hogy mi is az adott terület általános folyamata, hogyan lehet azt automatizálni, „intelligenssé” tenni.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felosztást</a:t>
            </a:r>
            <a:r>
              <a:rPr lang="hu-HU" baseline="0" dirty="0" smtClean="0"/>
              <a:t> és a pontos elnevezést mindenki máshogy használja, de mindenhol megvannak a szintek. A fólia mondanivalója annyi, hogy az üzemeltetésen belül is vannak különböző szintek, messze nem csak rendszergazdaságról szól ez a szakma.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3501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3637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</a:t>
            </a:r>
            <a:r>
              <a:rPr lang="hu-HU" baseline="0" dirty="0" smtClean="0"/>
              <a:t> tárggyal a kapcsolatos bármilyen kérdéssel keressétek Micskei Zoltánt.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8423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Képek forrása: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err="1" smtClean="0"/>
              <a:t>Damon</a:t>
            </a:r>
            <a:r>
              <a:rPr lang="hu-HU" dirty="0" smtClean="0"/>
              <a:t> Edwards.</a:t>
            </a:r>
            <a:r>
              <a:rPr lang="hu-HU" baseline="0" dirty="0" smtClean="0"/>
              <a:t> </a:t>
            </a:r>
            <a:r>
              <a:rPr lang="en-US" dirty="0" smtClean="0"/>
              <a:t>What is </a:t>
            </a:r>
            <a:r>
              <a:rPr lang="en-US" dirty="0" err="1" smtClean="0"/>
              <a:t>DevOps</a:t>
            </a:r>
            <a:r>
              <a:rPr lang="en-US" dirty="0" smtClean="0"/>
              <a:t> all about?</a:t>
            </a:r>
            <a:r>
              <a:rPr lang="hu-HU" baseline="0" dirty="0" smtClean="0"/>
              <a:t> http://dev2ops.org/2010/02/</a:t>
            </a:r>
            <a:r>
              <a:rPr lang="hu-HU" baseline="0" dirty="0" err="1" smtClean="0"/>
              <a:t>what-is-devops</a:t>
            </a:r>
            <a:r>
              <a:rPr lang="hu-HU" baseline="0" dirty="0" smtClean="0"/>
              <a:t>/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Michael </a:t>
            </a:r>
            <a:r>
              <a:rPr lang="hu-HU" dirty="0" err="1" smtClean="0"/>
              <a:t>Hüttermann</a:t>
            </a:r>
            <a:r>
              <a:rPr lang="hu-HU" dirty="0" smtClean="0"/>
              <a:t>. </a:t>
            </a:r>
            <a:r>
              <a:rPr lang="hu-HU" dirty="0" err="1" smtClean="0"/>
              <a:t>DevOps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Developers</a:t>
            </a:r>
            <a:r>
              <a:rPr lang="hu-HU" dirty="0" smtClean="0"/>
              <a:t>,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Apress</a:t>
            </a:r>
            <a:r>
              <a:rPr lang="hu-HU" baseline="0" dirty="0" smtClean="0"/>
              <a:t>, 2012.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20800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Google</a:t>
            </a:r>
            <a:r>
              <a:rPr lang="hu-HU" dirty="0" smtClean="0"/>
              <a:t>, Morgan Stanley, </a:t>
            </a:r>
            <a:r>
              <a:rPr lang="hu-HU" dirty="0" err="1" smtClean="0"/>
              <a:t>Prezi</a:t>
            </a:r>
            <a:r>
              <a:rPr lang="hu-HU" dirty="0" smtClean="0"/>
              <a:t> álláshirdetések</a:t>
            </a:r>
          </a:p>
          <a:p>
            <a:endParaRPr lang="hu-HU" dirty="0" smtClean="0"/>
          </a:p>
          <a:p>
            <a:r>
              <a:rPr lang="hu-HU" dirty="0" smtClean="0"/>
              <a:t>Érdemes körbenézni a</a:t>
            </a:r>
            <a:r>
              <a:rPr lang="hu-HU" baseline="0" dirty="0" smtClean="0"/>
              <a:t> nagyobb cégeknél, hogy milyen ismeretek jelentenek ott pluszt.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73152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aseline="0" dirty="0" smtClean="0"/>
              <a:t>Ha nem egy játék alkalmazást készítünk, hanem egy nagyvállalati környezetben működő rendszert / kritikus rendszert / igazán nagy méretű webes megoldást.</a:t>
            </a:r>
          </a:p>
          <a:p>
            <a:endParaRPr lang="hu-HU" baseline="0" dirty="0" smtClean="0"/>
          </a:p>
          <a:p>
            <a:r>
              <a:rPr lang="hu-HU" baseline="0" dirty="0" smtClean="0"/>
              <a:t>Az általunk készített alkalmazásoknak együtt kell tudni működni az összes többi komponenssel és alapszolgáltatással ahhoz, hogy tényleg egy jó rendszert kapjunk.</a:t>
            </a:r>
          </a:p>
          <a:p>
            <a:endParaRPr lang="hu-HU" baseline="0" dirty="0" smtClean="0"/>
          </a:p>
          <a:p>
            <a:r>
              <a:rPr lang="hu-HU" baseline="0" dirty="0" smtClean="0"/>
              <a:t>Erre az ábrára még a félév végén visszatérünk.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46605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01619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895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08799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2816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3020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 határidő</a:t>
            </a:r>
            <a:r>
              <a:rPr lang="hu-HU" baseline="0" dirty="0" smtClean="0"/>
              <a:t> szigorú, a határidő lejárta után már nem lehet leadni házi feladatot (akkor se, ha 1 másodpercet késtél, akkor se, ha összeomlott az otthoni gép, stb.). Hagyjunk magunknak elég tartalékot!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smtClean="0"/>
              <a:t>Miért kell Windowst és Linuxot is használni: ez alapján tudjuk megítélni az egyes platformok képességeit, lesz összehasonlítási alapunk. Pont ez az egyetemi képzés lényege, hogy nem csak egy konkrét megoldást ismerünk meg, hanem általánosabb módszereket.</a:t>
            </a:r>
          </a:p>
          <a:p>
            <a:pPr marL="171450" indent="-171450">
              <a:buFont typeface="Arial" pitchFamily="34" charset="0"/>
              <a:buChar char="•"/>
            </a:pPr>
            <a:endParaRPr lang="hu-HU" baseline="0" dirty="0" smtClean="0"/>
          </a:p>
          <a:p>
            <a:pPr marL="0" indent="0">
              <a:buFont typeface="Arial" pitchFamily="34" charset="0"/>
              <a:buNone/>
            </a:pPr>
            <a:r>
              <a:rPr lang="hu-HU" b="1" baseline="0" dirty="0" smtClean="0"/>
              <a:t>A pontos követelményeket lásd: https://www.inf.mit.bme.hu/edu/courses/irf/kovetelmenyek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28</a:t>
            </a:fld>
            <a:endParaRPr lang="hu-H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/>
              <a:t>Opcionális szóbeli: ha valaki úgy érzi, hogy jobbra tudja az anyagot, mint a végén megállapított jegy, akkor a végeláthatatlan reklamálás és pontvadászat helyett inkább jöjjön el a megtekintésre szóban javítani. 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6210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560BD7-5E9D-4E9A-A733-CC234886F30B}" type="slidenum">
              <a:rPr lang="en-GB"/>
              <a:pPr/>
              <a:t>3</a:t>
            </a:fld>
            <a:endParaRPr lang="en-GB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956" y="4344144"/>
            <a:ext cx="5486088" cy="402624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hu-HU" dirty="0" smtClean="0"/>
              <a:t>Weboldal: http://www.inf.mit.bme.hu</a:t>
            </a:r>
            <a:endParaRPr lang="hu-HU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49267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31923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92173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részletes házi</a:t>
            </a:r>
            <a:r>
              <a:rPr lang="hu-HU" baseline="0" dirty="0" smtClean="0"/>
              <a:t> feladat tanácsokat és irányelveket lásd: https://www.inf.mit.bme.hu/edu/courses/irf/hazifeladat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82087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Programmer </a:t>
            </a:r>
            <a:r>
              <a:rPr lang="hu-HU" dirty="0" err="1" smtClean="0"/>
              <a:t>Competency</a:t>
            </a:r>
            <a:r>
              <a:rPr lang="hu-HU" dirty="0" smtClean="0"/>
              <a:t> </a:t>
            </a:r>
            <a:r>
              <a:rPr lang="hu-HU" dirty="0" err="1" smtClean="0"/>
              <a:t>Matrix</a:t>
            </a:r>
            <a:r>
              <a:rPr lang="hu-HU" dirty="0" smtClean="0"/>
              <a:t>, http://www.indiangeek.net/programmer-competency-matrix/</a:t>
            </a:r>
          </a:p>
          <a:p>
            <a:r>
              <a:rPr lang="hu-HU" dirty="0" smtClean="0"/>
              <a:t>Érdemes végignézni a listát, hogy mindenki be tudja lőni</a:t>
            </a:r>
            <a:r>
              <a:rPr lang="hu-HU" baseline="0" dirty="0" smtClean="0"/>
              <a:t> a saját tudásszintjét, és lássa, hogy mit lehetne még fejleszteni.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(Forrás: http://balassygyorgy.wordpress.com/2012/06/21/allasinterju-fejlesztoi-kompetenciak/)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92805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Idén nem kérünk</a:t>
            </a:r>
            <a:r>
              <a:rPr lang="hu-HU" baseline="0" dirty="0" smtClean="0"/>
              <a:t> ilyen dokumentációt a házi feladathoz, de azért érdemes megnézni a fenti linket, önálló laborhoz vagy a későbbiekben még jól jöhet.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03680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 smtClean="0"/>
              <a:t>Figyelem:</a:t>
            </a:r>
            <a:r>
              <a:rPr lang="hu-HU" baseline="0" dirty="0" smtClean="0"/>
              <a:t> az előtanulmányi rendtől még méltányosságival se lehet eltérni, így ha valaki nem teljesíti az </a:t>
            </a:r>
            <a:r>
              <a:rPr lang="hu-HU" baseline="0" dirty="0" err="1" smtClean="0"/>
              <a:t>IRF-et</a:t>
            </a:r>
            <a:r>
              <a:rPr lang="hu-HU" baseline="0" dirty="0" smtClean="0"/>
              <a:t>, az leghamarabb az aktuális utáni 3. félévben veheti fel a Szakdolgozat tantárgyat!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04419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5024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Szemezgetések OHV visszajelzésekből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55042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Az elkészült munka stílusára, hatékonyságára, érthetőségére, minőségére, pontosságára</a:t>
            </a:r>
            <a:r>
              <a:rPr lang="hu-HU" baseline="0" dirty="0" smtClean="0"/>
              <a:t> is kaptok visszajelzést, és nem csak egy jegyet vagy egy pontszámot. Érdemes ezeket higgadtan, alaposan elolvasni, és tanulni belőlük.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6136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Weboldal: https://www.inf.mit.bme.hu/edu/courses/irf/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4034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baseline="0" dirty="0" smtClean="0"/>
              <a:t>honlaphoz való bejelentkezéshez a központi BME Címtár azonosítót lehet használni. </a:t>
            </a:r>
          </a:p>
          <a:p>
            <a:endParaRPr lang="hu-HU" baseline="0" dirty="0" smtClean="0"/>
          </a:p>
          <a:p>
            <a:r>
              <a:rPr lang="hu-HU" baseline="0" dirty="0" smtClean="0"/>
              <a:t>Bővebben lásd: https://www.inf.mit.bme.hu/wiki/it/szolgaltatasok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4787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Webcím: http://q2a.inf.mit.bme.hu/</a:t>
            </a:r>
          </a:p>
          <a:p>
            <a:endParaRPr lang="hu-HU" dirty="0" smtClean="0"/>
          </a:p>
          <a:p>
            <a:r>
              <a:rPr lang="hu-HU" dirty="0" smtClean="0"/>
              <a:t>A levelező listákon könnyen elveszik</a:t>
            </a:r>
            <a:r>
              <a:rPr lang="hu-HU" baseline="0" dirty="0" smtClean="0"/>
              <a:t> egy-egy gyakori probléma megoldása, ezért most kipróbálunk egy Q&amp;A oldalt, amiben a tárggyal kapcsolatos kérdések és azok helyes válaszai sokkal könnyebben megtalálhatóak. Aki nem használt még ilyen oldalt, annak érdemes megnézni a </a:t>
            </a:r>
            <a:r>
              <a:rPr lang="hu-HU" baseline="0" dirty="0" err="1" smtClean="0"/>
              <a:t>Stack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Overflow</a:t>
            </a:r>
            <a:r>
              <a:rPr lang="hu-HU" baseline="0" dirty="0" smtClean="0"/>
              <a:t> leírását.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1064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22AD93-C34B-4D3A-A191-81133BC06F7F}" type="slidenum">
              <a:rPr lang="en-GB"/>
              <a:pPr/>
              <a:t>7</a:t>
            </a:fld>
            <a:endParaRPr lang="en-GB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956" y="4344144"/>
            <a:ext cx="5486088" cy="402624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5802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ACM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Computing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Curricula</a:t>
            </a:r>
            <a:r>
              <a:rPr lang="hu-HU" baseline="0" dirty="0" smtClean="0"/>
              <a:t>: http://www.acm.org/education/curricula-recommendations</a:t>
            </a:r>
          </a:p>
          <a:p>
            <a:endParaRPr lang="hu-HU" baseline="0" dirty="0" smtClean="0"/>
          </a:p>
          <a:p>
            <a:r>
              <a:rPr lang="hu-HU" baseline="0" dirty="0" smtClean="0"/>
              <a:t>Az informatika rendkívül széles spektrumú, ebből az eddigi tárgyak jó néhány területet alig érintettek még. A tárgy a megjelölt területekkel foglalkozik majd.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622" y="5250846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17414" y="142830"/>
            <a:ext cx="1668429" cy="720000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r>
              <a:rPr lang="hu-HU" dirty="0" smtClean="0"/>
              <a:t>DEMO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82765" y="142830"/>
            <a:ext cx="7207308" cy="720000"/>
          </a:xfrm>
          <a:ln>
            <a:solidFill>
              <a:srgbClr val="000000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  <p:sp>
        <p:nvSpPr>
          <p:cNvPr id="10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ikocsis@mit.bme.hu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inf.mit.bme.hu/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.mit.bme.hu/edu/courses/irf/hazifeladat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iangeek.net/programmer-competency-matrix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.mit.bme.hu/edu/other/documentation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q2a.inf.mit.bme.h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stackoverflow.com/about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57158" y="1374767"/>
            <a:ext cx="8501122" cy="2125671"/>
          </a:xfrm>
        </p:spPr>
        <p:txBody>
          <a:bodyPr>
            <a:normAutofit/>
          </a:bodyPr>
          <a:lstStyle/>
          <a:p>
            <a:r>
              <a:rPr lang="hu-HU" noProof="0" dirty="0" smtClean="0"/>
              <a:t>Intelligens rendszerfelügyelet</a:t>
            </a:r>
            <a:br>
              <a:rPr lang="hu-HU" noProof="0" dirty="0" smtClean="0"/>
            </a:br>
            <a:r>
              <a:rPr lang="hu-HU" noProof="0" dirty="0" smtClean="0"/>
              <a:t>(BME VIMIA370)</a:t>
            </a:r>
            <a:endParaRPr lang="hu-HU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noProof="0" dirty="0" smtClean="0"/>
              <a:t>Tematika</a:t>
            </a:r>
            <a:endParaRPr lang="hu-HU" noProof="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057465"/>
              </p:ext>
            </p:extLst>
          </p:nvPr>
        </p:nvGraphicFramePr>
        <p:xfrm>
          <a:off x="142844" y="857232"/>
          <a:ext cx="7669516" cy="552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Lekerekített téglalap 1"/>
          <p:cNvSpPr/>
          <p:nvPr/>
        </p:nvSpPr>
        <p:spPr>
          <a:xfrm>
            <a:off x="8028384" y="1556792"/>
            <a:ext cx="1008112" cy="54000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8028384" y="2996952"/>
            <a:ext cx="1008112" cy="54000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HF1</a:t>
            </a:r>
          </a:p>
        </p:txBody>
      </p:sp>
      <p:sp>
        <p:nvSpPr>
          <p:cNvPr id="6" name="Lekerekített téglalap 4"/>
          <p:cNvSpPr/>
          <p:nvPr/>
        </p:nvSpPr>
        <p:spPr>
          <a:xfrm>
            <a:off x="8009787" y="5085184"/>
            <a:ext cx="1008112" cy="54000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" name="Lekerekített téglalap 5"/>
          <p:cNvSpPr/>
          <p:nvPr/>
        </p:nvSpPr>
        <p:spPr>
          <a:xfrm>
            <a:off x="8009787" y="4365104"/>
            <a:ext cx="1008112" cy="54000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HF3</a:t>
            </a:r>
          </a:p>
        </p:txBody>
      </p:sp>
      <p:sp>
        <p:nvSpPr>
          <p:cNvPr id="8" name="Lekerekített téglalap 6"/>
          <p:cNvSpPr/>
          <p:nvPr/>
        </p:nvSpPr>
        <p:spPr>
          <a:xfrm>
            <a:off x="8009787" y="5769320"/>
            <a:ext cx="1008112" cy="54000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9" name="Lekerekített téglalap 5"/>
          <p:cNvSpPr/>
          <p:nvPr/>
        </p:nvSpPr>
        <p:spPr>
          <a:xfrm>
            <a:off x="8004838" y="3681088"/>
            <a:ext cx="1008112" cy="54000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HF2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07354D-8688-4DF4-99F2-6361598EA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68AD39-FB42-47BB-97D0-BECFBFED2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007B98-40EB-4D02-9A01-F127A928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71E827-BE59-4297-8E4F-C1EFF4D63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838A53-C0DD-4F87-A956-60F23B350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842BCC-B566-4F4F-94C9-8CF0F801A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24075D-C8E4-44F0-8305-116499A75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6EE3F9-C36E-4DFC-860F-C9A0139EB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7B0907-DF43-4C33-9628-B870BA770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025DC2-FFFF-477B-AE5D-3EC4EC5FE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9D4739-7892-4A73-BCB6-49E5EE52E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805FE6-B7F3-4023-BF4D-814408CBF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30AF67-76AB-421C-9B6F-88C5C4FED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6F17C9-9697-4E96-BA1D-DD42A7D4F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D38868-23A0-400A-B7A0-05DF904AB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E4C00A-2000-496A-BBA2-73DCEDF4F3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Előkövetelmények</a:t>
            </a:r>
            <a:r>
              <a:rPr lang="hu-HU" dirty="0" smtClean="0"/>
              <a:t> (témák)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chemeClr val="accent2"/>
                </a:solidFill>
              </a:rPr>
              <a:t>Operációs rendszerek</a:t>
            </a:r>
          </a:p>
          <a:p>
            <a:pPr lvl="1"/>
            <a:r>
              <a:rPr lang="hu-HU" dirty="0" smtClean="0"/>
              <a:t>OS felépítése, szerepe</a:t>
            </a:r>
          </a:p>
          <a:p>
            <a:pPr lvl="1"/>
            <a:r>
              <a:rPr lang="hu-HU" dirty="0" err="1" smtClean="0"/>
              <a:t>Felhasználókezelés</a:t>
            </a:r>
            <a:r>
              <a:rPr lang="hu-HU" dirty="0" smtClean="0"/>
              <a:t>, biztonság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Számítógép hálózatok</a:t>
            </a:r>
          </a:p>
          <a:p>
            <a:pPr lvl="1"/>
            <a:r>
              <a:rPr lang="hu-HU" dirty="0" smtClean="0"/>
              <a:t>TCP/IP alapok</a:t>
            </a:r>
          </a:p>
          <a:p>
            <a:pPr lvl="1"/>
            <a:r>
              <a:rPr lang="hu-HU" dirty="0" smtClean="0"/>
              <a:t>DNS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Szoftvertechnológia és Szoftvertechnikák</a:t>
            </a:r>
          </a:p>
          <a:p>
            <a:pPr lvl="1"/>
            <a:r>
              <a:rPr lang="hu-HU" dirty="0" smtClean="0"/>
              <a:t>Szoftver modellezése, UML</a:t>
            </a:r>
          </a:p>
          <a:p>
            <a:pPr lvl="1"/>
            <a:r>
              <a:rPr lang="hu-HU" dirty="0" smtClean="0"/>
              <a:t>Szoftver architektúrák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Programozás tárgyak</a:t>
            </a:r>
            <a:r>
              <a:rPr lang="hu-HU" dirty="0" smtClean="0"/>
              <a:t> (Java, C#)</a:t>
            </a:r>
          </a:p>
          <a:p>
            <a:r>
              <a:rPr lang="hu-HU" dirty="0" smtClean="0"/>
              <a:t>Mérés 4. és IRÜ: kapcsolódik, de sajnos párhuzamos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 mit tanulhat itt?</a:t>
            </a:r>
            <a:endParaRPr lang="hu-HU" dirty="0"/>
          </a:p>
        </p:txBody>
      </p:sp>
      <p:pic>
        <p:nvPicPr>
          <p:cNvPr id="10" name="Picture 9" descr="C:\Users\micskeiz\Pictures\Microsoft Clip Organizer\j04339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196752"/>
            <a:ext cx="1800000" cy="1800000"/>
          </a:xfrm>
          <a:prstGeom prst="rect">
            <a:avLst/>
          </a:prstGeom>
          <a:noFill/>
        </p:spPr>
      </p:pic>
      <p:sp>
        <p:nvSpPr>
          <p:cNvPr id="11" name="Szövegdoboz 10"/>
          <p:cNvSpPr txBox="1"/>
          <p:nvPr/>
        </p:nvSpPr>
        <p:spPr>
          <a:xfrm>
            <a:off x="285720" y="2916792"/>
            <a:ext cx="25717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 smtClean="0"/>
              <a:t>Szoftverfejlesztő</a:t>
            </a:r>
            <a:endParaRPr lang="hu-H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 mit tanulhat itt?</a:t>
            </a:r>
            <a:endParaRPr lang="hu-HU" dirty="0"/>
          </a:p>
        </p:txBody>
      </p:sp>
      <p:sp>
        <p:nvSpPr>
          <p:cNvPr id="18" name="Lekerekített téglalap feliratnak 17"/>
          <p:cNvSpPr/>
          <p:nvPr/>
        </p:nvSpPr>
        <p:spPr>
          <a:xfrm>
            <a:off x="3214678" y="1142984"/>
            <a:ext cx="4786346" cy="3214710"/>
          </a:xfrm>
          <a:prstGeom prst="wedgeRoundRectCallout">
            <a:avLst>
              <a:gd name="adj1" fmla="val -21112"/>
              <a:gd name="adj2" fmla="val 50077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Felügyeletre tervezés</a:t>
            </a:r>
          </a:p>
          <a:p>
            <a:pPr>
              <a:buFont typeface="Arial" pitchFamily="34" charset="0"/>
              <a:buChar char="•"/>
            </a:pPr>
            <a:endParaRPr lang="hu-HU" sz="3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Nagyvállalati IT elemei</a:t>
            </a:r>
          </a:p>
          <a:p>
            <a:pPr>
              <a:buFont typeface="Arial" pitchFamily="34" charset="0"/>
              <a:buChar char="•"/>
            </a:pPr>
            <a:endParaRPr lang="hu-HU" sz="3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Szoftverfejlesztési ciklus maradék elemei</a:t>
            </a:r>
          </a:p>
        </p:txBody>
      </p:sp>
      <p:pic>
        <p:nvPicPr>
          <p:cNvPr id="6" name="Picture 9" descr="C:\Users\micskeiz\Pictures\Microsoft Clip Organizer\j04339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196752"/>
            <a:ext cx="1800000" cy="1800000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285720" y="2916792"/>
            <a:ext cx="25717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 smtClean="0"/>
              <a:t>Szoftverfejlesztő</a:t>
            </a:r>
            <a:endParaRPr lang="hu-H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MS </a:t>
            </a: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Engineering</a:t>
            </a:r>
            <a:r>
              <a:rPr lang="hu-HU" dirty="0" smtClean="0"/>
              <a:t> </a:t>
            </a:r>
            <a:r>
              <a:rPr lang="hu-HU" dirty="0" err="1" smtClean="0"/>
              <a:t>Criteria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Követelmények a szervertermékekkel szemben:</a:t>
            </a:r>
          </a:p>
          <a:p>
            <a:pPr lvl="1"/>
            <a:r>
              <a:rPr lang="hu-HU" dirty="0" smtClean="0"/>
              <a:t>Állapotmodell definiálása szabványos modellel</a:t>
            </a:r>
          </a:p>
          <a:p>
            <a:pPr lvl="2"/>
            <a:r>
              <a:rPr lang="hu-HU" dirty="0" smtClean="0"/>
              <a:t>Állapotok, események, teljesítményszámlálók…</a:t>
            </a:r>
          </a:p>
          <a:p>
            <a:pPr lvl="1"/>
            <a:r>
              <a:rPr lang="hu-HU" dirty="0" smtClean="0"/>
              <a:t>Management </a:t>
            </a:r>
            <a:r>
              <a:rPr lang="hu-HU" dirty="0" err="1" smtClean="0"/>
              <a:t>Pack</a:t>
            </a:r>
            <a:endParaRPr lang="hu-HU" dirty="0" smtClean="0"/>
          </a:p>
          <a:p>
            <a:pPr lvl="2"/>
            <a:r>
              <a:rPr lang="hu-HU" dirty="0" smtClean="0"/>
              <a:t>Illesztés a rendszerfelügyeleti eszközökhöz</a:t>
            </a:r>
          </a:p>
          <a:p>
            <a:pPr lvl="1"/>
            <a:r>
              <a:rPr lang="hu-HU" dirty="0" err="1" smtClean="0"/>
              <a:t>Virtualizáció</a:t>
            </a:r>
            <a:r>
              <a:rPr lang="hu-HU" dirty="0" smtClean="0"/>
              <a:t> támogatása</a:t>
            </a:r>
          </a:p>
          <a:p>
            <a:pPr lvl="1"/>
            <a:r>
              <a:rPr lang="hu-HU" dirty="0" smtClean="0"/>
              <a:t>….</a:t>
            </a:r>
          </a:p>
          <a:p>
            <a:r>
              <a:rPr lang="hu-HU" dirty="0" smtClean="0"/>
              <a:t>Ezeket már a tervezésnél figyelembe kell venni!</a:t>
            </a: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MS </a:t>
            </a: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Engineering</a:t>
            </a:r>
            <a:r>
              <a:rPr lang="hu-HU" dirty="0" smtClean="0"/>
              <a:t> </a:t>
            </a:r>
            <a:r>
              <a:rPr lang="hu-HU" dirty="0" err="1" smtClean="0"/>
              <a:t>Criteria</a:t>
            </a:r>
            <a:endParaRPr lang="hu-H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344816" cy="549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 mit tanulhat itt?</a:t>
            </a:r>
            <a:endParaRPr lang="hu-HU" dirty="0"/>
          </a:p>
        </p:txBody>
      </p:sp>
      <p:pic>
        <p:nvPicPr>
          <p:cNvPr id="1031" name="Picture 7" descr="C:\Users\micskeiz\Pictures\Microsoft Clip Organizer\j04348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428736"/>
            <a:ext cx="1692869" cy="1893897"/>
          </a:xfrm>
          <a:prstGeom prst="rect">
            <a:avLst/>
          </a:prstGeom>
          <a:noFill/>
        </p:spPr>
      </p:pic>
      <p:sp>
        <p:nvSpPr>
          <p:cNvPr id="16" name="Szövegdoboz 15"/>
          <p:cNvSpPr txBox="1"/>
          <p:nvPr/>
        </p:nvSpPr>
        <p:spPr>
          <a:xfrm>
            <a:off x="6143636" y="3214686"/>
            <a:ext cx="26432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 smtClean="0"/>
              <a:t>Rendszermérnök</a:t>
            </a:r>
            <a:endParaRPr lang="hu-HU" sz="2600" dirty="0"/>
          </a:p>
        </p:txBody>
      </p:sp>
      <p:sp>
        <p:nvSpPr>
          <p:cNvPr id="10" name="Lekerekített téglalap feliratnak 9"/>
          <p:cNvSpPr/>
          <p:nvPr/>
        </p:nvSpPr>
        <p:spPr>
          <a:xfrm>
            <a:off x="714348" y="1214422"/>
            <a:ext cx="4786346" cy="3643338"/>
          </a:xfrm>
          <a:prstGeom prst="wedgeRoundRectCallout">
            <a:avLst>
              <a:gd name="adj1" fmla="val -21112"/>
              <a:gd name="adj2" fmla="val 50077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Üzemeltetési körkép</a:t>
            </a:r>
          </a:p>
          <a:p>
            <a:pPr>
              <a:buFont typeface="Arial" pitchFamily="34" charset="0"/>
              <a:buChar char="•"/>
            </a:pPr>
            <a:endParaRPr lang="hu-HU" sz="3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Hasznos eszközök, alaptechnológiák</a:t>
            </a:r>
          </a:p>
          <a:p>
            <a:pPr>
              <a:buFont typeface="Arial" pitchFamily="34" charset="0"/>
              <a:buChar char="•"/>
            </a:pPr>
            <a:endParaRPr lang="hu-HU" sz="3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Rendszermenedzsment újabb irányzatai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rendszerüzemeltetés szereplői</a:t>
            </a:r>
            <a:endParaRPr lang="hu-HU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0" y="2285992"/>
          <a:ext cx="45720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Lekerekített téglalap feliratnak 5"/>
          <p:cNvSpPr/>
          <p:nvPr/>
        </p:nvSpPr>
        <p:spPr>
          <a:xfrm>
            <a:off x="4214810" y="1357298"/>
            <a:ext cx="4786346" cy="2714644"/>
          </a:xfrm>
          <a:prstGeom prst="wedgeRoundRectCallout">
            <a:avLst>
              <a:gd name="adj1" fmla="val -48816"/>
              <a:gd name="adj2" fmla="val 86362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felhasználók napi problémái</a:t>
            </a:r>
          </a:p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kijelzők figyelése</a:t>
            </a:r>
          </a:p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kábelezés, szerelés </a:t>
            </a:r>
          </a:p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rendszerüzemeltetés szereplői</a:t>
            </a:r>
            <a:endParaRPr lang="hu-HU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0" y="2285992"/>
          <a:ext cx="45720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Lekerekített téglalap feliratnak 5"/>
          <p:cNvSpPr/>
          <p:nvPr/>
        </p:nvSpPr>
        <p:spPr>
          <a:xfrm>
            <a:off x="4143372" y="857232"/>
            <a:ext cx="4786346" cy="2714644"/>
          </a:xfrm>
          <a:prstGeom prst="wedgeRoundRectCallout">
            <a:avLst>
              <a:gd name="adj1" fmla="val -46556"/>
              <a:gd name="adj2" fmla="val 72533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szerver karbantartás</a:t>
            </a:r>
          </a:p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teljesítményfigyelés</a:t>
            </a:r>
          </a:p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új szolgáltatás telepítése </a:t>
            </a:r>
          </a:p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rendszerüzemeltetés szereplői</a:t>
            </a:r>
            <a:endParaRPr lang="hu-HU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0" y="2285992"/>
          <a:ext cx="45720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Lekerekített téglalap feliratnak 5"/>
          <p:cNvSpPr/>
          <p:nvPr/>
        </p:nvSpPr>
        <p:spPr>
          <a:xfrm>
            <a:off x="4286248" y="1643050"/>
            <a:ext cx="4786346" cy="2714644"/>
          </a:xfrm>
          <a:prstGeom prst="wedgeRoundRectCallout">
            <a:avLst>
              <a:gd name="adj1" fmla="val -58507"/>
              <a:gd name="adj2" fmla="val 7075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folyamatok megtervezése</a:t>
            </a:r>
          </a:p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működés finomhangolása</a:t>
            </a:r>
          </a:p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speciális problémák</a:t>
            </a:r>
          </a:p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Bemutatkozás</a:t>
            </a: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127783"/>
              </p:ext>
            </p:extLst>
          </p:nvPr>
        </p:nvGraphicFramePr>
        <p:xfrm>
          <a:off x="142875" y="857250"/>
          <a:ext cx="8858250" cy="53800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8845"/>
                <a:gridCol w="6949405"/>
              </a:tblGrid>
              <a:tr h="1345016">
                <a:tc>
                  <a:txBody>
                    <a:bodyPr/>
                    <a:lstStyle/>
                    <a:p>
                      <a:pPr algn="l"/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400" dirty="0" smtClean="0"/>
                        <a:t>Dr. </a:t>
                      </a:r>
                      <a:r>
                        <a:rPr lang="hu-HU" sz="2400" dirty="0" err="1" smtClean="0"/>
                        <a:t>Pataricza</a:t>
                      </a:r>
                      <a:r>
                        <a:rPr lang="hu-HU" sz="2400" dirty="0" smtClean="0"/>
                        <a:t> András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345016">
                <a:tc>
                  <a:txBody>
                    <a:bodyPr/>
                    <a:lstStyle/>
                    <a:p>
                      <a:pPr algn="l"/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400" dirty="0" smtClean="0"/>
                        <a:t>Micskei Zoltán </a:t>
                      </a:r>
                    </a:p>
                    <a:p>
                      <a:pPr algn="l"/>
                      <a:r>
                        <a:rPr lang="hu-HU" sz="2400" dirty="0" smtClean="0"/>
                        <a:t>(IB417, </a:t>
                      </a:r>
                      <a:r>
                        <a:rPr lang="hu-HU" sz="2400" dirty="0" err="1" smtClean="0"/>
                        <a:t>micskeiz</a:t>
                      </a:r>
                      <a:r>
                        <a:rPr lang="hu-HU" sz="2400" dirty="0" smtClean="0"/>
                        <a:t> AT </a:t>
                      </a:r>
                      <a:r>
                        <a:rPr lang="hu-HU" sz="2400" dirty="0" err="1" smtClean="0"/>
                        <a:t>mit.bme.hu</a:t>
                      </a:r>
                      <a:r>
                        <a:rPr lang="hu-HU" sz="2400" dirty="0" smtClean="0"/>
                        <a:t>)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345016">
                <a:tc>
                  <a:txBody>
                    <a:bodyPr/>
                    <a:lstStyle/>
                    <a:p>
                      <a:pPr algn="l"/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noProof="0" dirty="0" smtClean="0"/>
                        <a:t>Kocsis Imre</a:t>
                      </a:r>
                    </a:p>
                  </a:txBody>
                  <a:tcPr anchor="ctr"/>
                </a:tc>
              </a:tr>
              <a:tr h="1345016">
                <a:tc>
                  <a:txBody>
                    <a:bodyPr/>
                    <a:lstStyle/>
                    <a:p>
                      <a:pPr algn="l"/>
                      <a:endParaRPr lang="hu-HU" sz="2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noProof="0" dirty="0" smtClean="0"/>
                        <a:t>Szatmári Zoltán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07" y="2348880"/>
            <a:ext cx="81009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52"/>
          <a:stretch/>
        </p:blipFill>
        <p:spPr bwMode="auto">
          <a:xfrm>
            <a:off x="642929" y="3717032"/>
            <a:ext cx="925111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007" y="5085184"/>
            <a:ext cx="810001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05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 mit tanulhat itt?</a:t>
            </a:r>
            <a:endParaRPr lang="hu-HU" dirty="0"/>
          </a:p>
        </p:txBody>
      </p:sp>
      <p:pic>
        <p:nvPicPr>
          <p:cNvPr id="7" name="Picture 9" descr="C:\Users\micskeiz\Pictures\Microsoft Clip Organizer\j04339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196752"/>
            <a:ext cx="1800000" cy="1800000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285720" y="2916792"/>
            <a:ext cx="25717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 smtClean="0"/>
              <a:t>Szoftverfejlesztő</a:t>
            </a:r>
            <a:endParaRPr lang="hu-HU" sz="2600" dirty="0"/>
          </a:p>
        </p:txBody>
      </p:sp>
      <p:pic>
        <p:nvPicPr>
          <p:cNvPr id="9" name="Picture 7" descr="C:\Users\micskeiz\Pictures\Microsoft Clip Organizer\j043489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196752"/>
            <a:ext cx="1608939" cy="1800000"/>
          </a:xfrm>
          <a:prstGeom prst="rect">
            <a:avLst/>
          </a:prstGeom>
          <a:noFill/>
        </p:spPr>
      </p:pic>
      <p:sp>
        <p:nvSpPr>
          <p:cNvPr id="11" name="Szövegdoboz 10"/>
          <p:cNvSpPr txBox="1"/>
          <p:nvPr/>
        </p:nvSpPr>
        <p:spPr>
          <a:xfrm>
            <a:off x="6143636" y="2916792"/>
            <a:ext cx="26432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 smtClean="0"/>
              <a:t>Rendszermérnök</a:t>
            </a:r>
            <a:endParaRPr lang="hu-HU" sz="2600" dirty="0"/>
          </a:p>
        </p:txBody>
      </p:sp>
      <p:pic>
        <p:nvPicPr>
          <p:cNvPr id="1028" name="Picture 4" descr="http://dev2ops.org/wp-content/uploads/2010/02/WallOfConfusion_Releas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584" y="3509247"/>
            <a:ext cx="3420607" cy="244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10" y="3578284"/>
            <a:ext cx="5541622" cy="237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Kanyar jobbra 2"/>
          <p:cNvSpPr/>
          <p:nvPr/>
        </p:nvSpPr>
        <p:spPr>
          <a:xfrm flipV="1">
            <a:off x="251520" y="3789040"/>
            <a:ext cx="1542748" cy="1191924"/>
          </a:xfrm>
          <a:prstGeom prst="ben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Kanyar jobbra 12"/>
          <p:cNvSpPr/>
          <p:nvPr/>
        </p:nvSpPr>
        <p:spPr>
          <a:xfrm flipH="1" flipV="1">
            <a:off x="7349732" y="3789040"/>
            <a:ext cx="1542748" cy="1191924"/>
          </a:xfrm>
          <a:prstGeom prst="ben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Tényleg kell ez?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1" y="4609334"/>
            <a:ext cx="9047593" cy="177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9" b="27565"/>
          <a:stretch/>
        </p:blipFill>
        <p:spPr bwMode="auto">
          <a:xfrm>
            <a:off x="179512" y="1164815"/>
            <a:ext cx="7401115" cy="132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21151" y="2987660"/>
            <a:ext cx="982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err="1" smtClean="0"/>
              <a:t>Google</a:t>
            </a:r>
            <a:r>
              <a:rPr lang="hu-HU" b="1" i="1" dirty="0" smtClean="0"/>
              <a:t> </a:t>
            </a:r>
            <a:endParaRPr lang="hu-HU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236296" y="148478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/>
              <a:t>Morgan Stanley</a:t>
            </a:r>
            <a:endParaRPr lang="hu-HU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444208" y="60840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err="1" smtClean="0"/>
              <a:t>Prezi</a:t>
            </a:r>
            <a:endParaRPr lang="hu-HU" b="1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20888"/>
            <a:ext cx="550629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11" y="764704"/>
            <a:ext cx="4943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Álláshirdetések: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392776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églalap 41"/>
          <p:cNvSpPr/>
          <p:nvPr/>
        </p:nvSpPr>
        <p:spPr>
          <a:xfrm>
            <a:off x="639179" y="1988840"/>
            <a:ext cx="5643327" cy="12241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tx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Mire lesz ez az egész jó nekünk?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896469" y="5805264"/>
            <a:ext cx="1152128" cy="5760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HW</a:t>
            </a:r>
          </a:p>
        </p:txBody>
      </p:sp>
      <p:sp>
        <p:nvSpPr>
          <p:cNvPr id="5" name="Téglalap 4"/>
          <p:cNvSpPr/>
          <p:nvPr/>
        </p:nvSpPr>
        <p:spPr>
          <a:xfrm>
            <a:off x="2696669" y="5805264"/>
            <a:ext cx="1224136" cy="5760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HW</a:t>
            </a:r>
          </a:p>
        </p:txBody>
      </p:sp>
      <p:sp>
        <p:nvSpPr>
          <p:cNvPr id="6" name="Téglalap 5"/>
          <p:cNvSpPr/>
          <p:nvPr/>
        </p:nvSpPr>
        <p:spPr>
          <a:xfrm>
            <a:off x="4640885" y="5805264"/>
            <a:ext cx="1224136" cy="5760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HW</a:t>
            </a:r>
          </a:p>
        </p:txBody>
      </p:sp>
      <p:sp>
        <p:nvSpPr>
          <p:cNvPr id="7" name="Téglalap 6"/>
          <p:cNvSpPr/>
          <p:nvPr/>
        </p:nvSpPr>
        <p:spPr>
          <a:xfrm>
            <a:off x="4083279" y="4141382"/>
            <a:ext cx="867079" cy="432048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8" name="Téglalap 7"/>
          <p:cNvSpPr/>
          <p:nvPr/>
        </p:nvSpPr>
        <p:spPr>
          <a:xfrm>
            <a:off x="4083280" y="3717033"/>
            <a:ext cx="867079" cy="432048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App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5406062" y="4133683"/>
            <a:ext cx="876445" cy="432048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10" name="Téglalap 9"/>
          <p:cNvSpPr/>
          <p:nvPr/>
        </p:nvSpPr>
        <p:spPr>
          <a:xfrm>
            <a:off x="5406063" y="3709334"/>
            <a:ext cx="876444" cy="432048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err="1">
                <a:solidFill>
                  <a:schemeClr val="bg1"/>
                </a:solidFill>
              </a:rPr>
              <a:t>App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611560" y="3645024"/>
            <a:ext cx="2818834" cy="9284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tx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11560" y="3645024"/>
            <a:ext cx="188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IT szolgáltatások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700982" y="4069374"/>
            <a:ext cx="865588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LDAP</a:t>
            </a:r>
          </a:p>
        </p:txBody>
      </p:sp>
      <p:sp>
        <p:nvSpPr>
          <p:cNvPr id="14" name="Téglalap 13"/>
          <p:cNvSpPr/>
          <p:nvPr/>
        </p:nvSpPr>
        <p:spPr>
          <a:xfrm>
            <a:off x="632311" y="5157192"/>
            <a:ext cx="565019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Virtualizáció / </a:t>
            </a:r>
            <a:r>
              <a:rPr lang="hu-HU" sz="2400" dirty="0" err="1" smtClean="0">
                <a:solidFill>
                  <a:schemeClr val="tx1"/>
                </a:solidFill>
              </a:rPr>
              <a:t>Cloud</a:t>
            </a:r>
            <a:r>
              <a:rPr lang="hu-HU" sz="2400" dirty="0" smtClean="0">
                <a:solidFill>
                  <a:schemeClr val="tx1"/>
                </a:solidFill>
              </a:rPr>
              <a:t> réteg</a:t>
            </a:r>
          </a:p>
        </p:txBody>
      </p:sp>
      <p:sp>
        <p:nvSpPr>
          <p:cNvPr id="15" name="Téglalap 14"/>
          <p:cNvSpPr/>
          <p:nvPr/>
        </p:nvSpPr>
        <p:spPr>
          <a:xfrm>
            <a:off x="1638578" y="4069374"/>
            <a:ext cx="713188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Fürt</a:t>
            </a:r>
          </a:p>
        </p:txBody>
      </p:sp>
      <p:sp>
        <p:nvSpPr>
          <p:cNvPr id="16" name="Téglalap 15"/>
          <p:cNvSpPr/>
          <p:nvPr/>
        </p:nvSpPr>
        <p:spPr>
          <a:xfrm>
            <a:off x="2430666" y="4069374"/>
            <a:ext cx="639688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Log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3070354" y="414908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…</a:t>
            </a:r>
            <a:endParaRPr lang="hu-HU" dirty="0"/>
          </a:p>
        </p:txBody>
      </p:sp>
      <p:sp>
        <p:nvSpPr>
          <p:cNvPr id="18" name="Téglalap 17"/>
          <p:cNvSpPr/>
          <p:nvPr/>
        </p:nvSpPr>
        <p:spPr>
          <a:xfrm>
            <a:off x="827584" y="2348880"/>
            <a:ext cx="1397265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tx1"/>
                </a:solidFill>
              </a:rPr>
              <a:t>Konfig</a:t>
            </a:r>
            <a:r>
              <a:rPr lang="hu-HU" sz="2400" dirty="0" smtClean="0">
                <a:solidFill>
                  <a:schemeClr val="tx1"/>
                </a:solidFill>
              </a:rPr>
              <a:t>. kezelés</a:t>
            </a:r>
          </a:p>
        </p:txBody>
      </p:sp>
      <p:sp>
        <p:nvSpPr>
          <p:cNvPr id="19" name="Téglalap 18"/>
          <p:cNvSpPr/>
          <p:nvPr/>
        </p:nvSpPr>
        <p:spPr>
          <a:xfrm>
            <a:off x="2387065" y="2348880"/>
            <a:ext cx="1752887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Monitorozás</a:t>
            </a:r>
          </a:p>
        </p:txBody>
      </p:sp>
      <p:sp>
        <p:nvSpPr>
          <p:cNvPr id="20" name="Téglalap 19"/>
          <p:cNvSpPr/>
          <p:nvPr/>
        </p:nvSpPr>
        <p:spPr>
          <a:xfrm>
            <a:off x="4355976" y="2348880"/>
            <a:ext cx="1752887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Esemény-kezelés</a:t>
            </a:r>
          </a:p>
        </p:txBody>
      </p:sp>
      <p:sp>
        <p:nvSpPr>
          <p:cNvPr id="21" name="Téglalap 20"/>
          <p:cNvSpPr/>
          <p:nvPr/>
        </p:nvSpPr>
        <p:spPr>
          <a:xfrm>
            <a:off x="2180265" y="980728"/>
            <a:ext cx="2767111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tx1"/>
                </a:solidFill>
              </a:rPr>
              <a:t>Orchestration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br>
              <a:rPr lang="hu-HU" sz="2400" dirty="0" smtClean="0">
                <a:solidFill>
                  <a:schemeClr val="tx1"/>
                </a:solidFill>
              </a:rPr>
            </a:br>
            <a:r>
              <a:rPr lang="hu-HU" sz="2400" dirty="0" smtClean="0">
                <a:solidFill>
                  <a:schemeClr val="tx1"/>
                </a:solidFill>
              </a:rPr>
              <a:t>(„intelligencia”)</a:t>
            </a:r>
          </a:p>
        </p:txBody>
      </p:sp>
      <p:sp>
        <p:nvSpPr>
          <p:cNvPr id="32" name="Kanyar jobbra 31"/>
          <p:cNvSpPr/>
          <p:nvPr/>
        </p:nvSpPr>
        <p:spPr>
          <a:xfrm>
            <a:off x="35496" y="1172092"/>
            <a:ext cx="524593" cy="2442586"/>
          </a:xfrm>
          <a:prstGeom prst="bentArrow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3" name="Kanyar jobbra 32"/>
          <p:cNvSpPr/>
          <p:nvPr/>
        </p:nvSpPr>
        <p:spPr>
          <a:xfrm flipV="1">
            <a:off x="35496" y="3614678"/>
            <a:ext cx="524593" cy="1836204"/>
          </a:xfrm>
          <a:prstGeom prst="bentArrow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5" name="Jobbra nyíl 34"/>
          <p:cNvSpPr/>
          <p:nvPr/>
        </p:nvSpPr>
        <p:spPr>
          <a:xfrm>
            <a:off x="180661" y="4005064"/>
            <a:ext cx="369734" cy="319391"/>
          </a:xfrm>
          <a:prstGeom prst="rightArrow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6" name="Jobbra nyíl 35"/>
          <p:cNvSpPr/>
          <p:nvPr/>
        </p:nvSpPr>
        <p:spPr>
          <a:xfrm>
            <a:off x="181287" y="2477216"/>
            <a:ext cx="369734" cy="319391"/>
          </a:xfrm>
          <a:prstGeom prst="rightArrow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6516216" y="5157192"/>
            <a:ext cx="2448272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 smtClean="0">
                <a:solidFill>
                  <a:schemeClr val="tx1"/>
                </a:solidFill>
              </a:rPr>
              <a:t>erőforrások elfedése,</a:t>
            </a:r>
          </a:p>
          <a:p>
            <a:r>
              <a:rPr lang="hu-HU" sz="2000" dirty="0" smtClean="0">
                <a:solidFill>
                  <a:schemeClr val="tx1"/>
                </a:solidFill>
              </a:rPr>
              <a:t>„</a:t>
            </a:r>
            <a:r>
              <a:rPr lang="hu-HU" sz="2000" dirty="0" err="1" smtClean="0">
                <a:solidFill>
                  <a:schemeClr val="tx1"/>
                </a:solidFill>
              </a:rPr>
              <a:t>provisioning</a:t>
            </a:r>
            <a:r>
              <a:rPr lang="hu-HU" sz="2000" dirty="0" smtClean="0">
                <a:solidFill>
                  <a:schemeClr val="tx1"/>
                </a:solidFill>
              </a:rPr>
              <a:t>”…</a:t>
            </a:r>
          </a:p>
        </p:txBody>
      </p:sp>
      <p:sp>
        <p:nvSpPr>
          <p:cNvPr id="38" name="Téglalap 37"/>
          <p:cNvSpPr/>
          <p:nvPr/>
        </p:nvSpPr>
        <p:spPr>
          <a:xfrm>
            <a:off x="6504122" y="4213390"/>
            <a:ext cx="2448272" cy="7874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 smtClean="0">
                <a:solidFill>
                  <a:schemeClr val="tx1"/>
                </a:solidFill>
              </a:rPr>
              <a:t>platform szintű</a:t>
            </a:r>
            <a:br>
              <a:rPr lang="hu-HU" sz="2000" dirty="0" smtClean="0">
                <a:solidFill>
                  <a:schemeClr val="tx1"/>
                </a:solidFill>
              </a:rPr>
            </a:br>
            <a:r>
              <a:rPr lang="hu-HU" sz="2000" dirty="0" smtClean="0">
                <a:solidFill>
                  <a:schemeClr val="tx1"/>
                </a:solidFill>
              </a:rPr>
              <a:t>szolgáltatások</a:t>
            </a:r>
          </a:p>
        </p:txBody>
      </p:sp>
      <p:sp>
        <p:nvSpPr>
          <p:cNvPr id="39" name="Téglalap 38"/>
          <p:cNvSpPr/>
          <p:nvPr/>
        </p:nvSpPr>
        <p:spPr>
          <a:xfrm>
            <a:off x="6476040" y="3291953"/>
            <a:ext cx="2448272" cy="7874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 smtClean="0">
                <a:solidFill>
                  <a:schemeClr val="tx1"/>
                </a:solidFill>
              </a:rPr>
              <a:t>Címtár, hibatűrés, mentés, naplók… </a:t>
            </a:r>
          </a:p>
        </p:txBody>
      </p:sp>
      <p:sp>
        <p:nvSpPr>
          <p:cNvPr id="40" name="Téglalap 39"/>
          <p:cNvSpPr/>
          <p:nvPr/>
        </p:nvSpPr>
        <p:spPr>
          <a:xfrm>
            <a:off x="6476040" y="2209510"/>
            <a:ext cx="2448272" cy="7874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 smtClean="0">
                <a:solidFill>
                  <a:schemeClr val="tx1"/>
                </a:solidFill>
              </a:rPr>
              <a:t>„</a:t>
            </a:r>
            <a:r>
              <a:rPr lang="hu-HU" sz="2000" dirty="0" err="1" smtClean="0">
                <a:solidFill>
                  <a:schemeClr val="tx1"/>
                </a:solidFill>
              </a:rPr>
              <a:t>Deployment</a:t>
            </a:r>
            <a:r>
              <a:rPr lang="hu-HU" sz="2000" dirty="0" smtClean="0">
                <a:solidFill>
                  <a:schemeClr val="tx1"/>
                </a:solidFill>
              </a:rPr>
              <a:t>”, </a:t>
            </a:r>
            <a:r>
              <a:rPr lang="hu-HU" sz="2000" dirty="0" err="1" smtClean="0">
                <a:solidFill>
                  <a:schemeClr val="tx1"/>
                </a:solidFill>
              </a:rPr>
              <a:t>detek-tálás</a:t>
            </a:r>
            <a:r>
              <a:rPr lang="hu-HU" sz="2000" dirty="0" smtClean="0">
                <a:solidFill>
                  <a:schemeClr val="tx1"/>
                </a:solidFill>
              </a:rPr>
              <a:t>, </a:t>
            </a:r>
            <a:r>
              <a:rPr lang="hu-HU" sz="2000" dirty="0" err="1" smtClean="0">
                <a:solidFill>
                  <a:schemeClr val="tx1"/>
                </a:solidFill>
              </a:rPr>
              <a:t>bevatkozás</a:t>
            </a:r>
            <a:r>
              <a:rPr lang="hu-HU" sz="2000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41" name="Téglalap 40"/>
          <p:cNvSpPr/>
          <p:nvPr/>
        </p:nvSpPr>
        <p:spPr>
          <a:xfrm>
            <a:off x="6444208" y="990401"/>
            <a:ext cx="2448272" cy="78744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 smtClean="0">
                <a:solidFill>
                  <a:schemeClr val="tx1"/>
                </a:solidFill>
              </a:rPr>
              <a:t>Automatizálás, </a:t>
            </a:r>
            <a:br>
              <a:rPr lang="hu-HU" sz="2000" dirty="0" smtClean="0">
                <a:solidFill>
                  <a:schemeClr val="tx1"/>
                </a:solidFill>
              </a:rPr>
            </a:br>
            <a:r>
              <a:rPr lang="hu-HU" sz="2000" dirty="0" smtClean="0">
                <a:solidFill>
                  <a:schemeClr val="tx1"/>
                </a:solidFill>
              </a:rPr>
              <a:t>autonóm rendszer…</a:t>
            </a:r>
          </a:p>
        </p:txBody>
      </p:sp>
      <p:sp>
        <p:nvSpPr>
          <p:cNvPr id="43" name="Szövegdoboz 42"/>
          <p:cNvSpPr txBox="1"/>
          <p:nvPr/>
        </p:nvSpPr>
        <p:spPr>
          <a:xfrm>
            <a:off x="688346" y="1981463"/>
            <a:ext cx="238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Központi felügyelet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837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Bemutatkozás</a:t>
            </a:r>
          </a:p>
          <a:p>
            <a:endParaRPr lang="hu-HU" dirty="0" smtClean="0"/>
          </a:p>
          <a:p>
            <a:r>
              <a:rPr lang="hu-HU" dirty="0" smtClean="0"/>
              <a:t>Tematika</a:t>
            </a:r>
          </a:p>
          <a:p>
            <a:endParaRPr lang="hu-HU" dirty="0" smtClean="0"/>
          </a:p>
          <a:p>
            <a:r>
              <a:rPr lang="hu-HU" b="1" dirty="0" smtClean="0"/>
              <a:t>Szeminárium</a:t>
            </a:r>
            <a:endParaRPr lang="hu-HU" b="1" dirty="0"/>
          </a:p>
          <a:p>
            <a:endParaRPr lang="hu-HU" dirty="0"/>
          </a:p>
          <a:p>
            <a:r>
              <a:rPr lang="hu-HU" dirty="0" smtClean="0"/>
              <a:t>Követelmények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6674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Szeminárium?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gyakorlatok alternatívája</a:t>
            </a:r>
          </a:p>
          <a:p>
            <a:r>
              <a:rPr lang="hu-HU" dirty="0" smtClean="0"/>
              <a:t>Előadáshoz kapcsolódó „elméleti” témák</a:t>
            </a:r>
          </a:p>
          <a:p>
            <a:r>
              <a:rPr lang="hu-HU" dirty="0" smtClean="0"/>
              <a:t>Maximum 15 fő</a:t>
            </a:r>
          </a:p>
          <a:p>
            <a:endParaRPr lang="hu-HU" dirty="0" smtClean="0"/>
          </a:p>
          <a:p>
            <a:r>
              <a:rPr lang="hu-HU" dirty="0" smtClean="0"/>
              <a:t>Hangsúly:</a:t>
            </a:r>
            <a:endParaRPr lang="hu-HU" dirty="0"/>
          </a:p>
          <a:p>
            <a:pPr lvl="1"/>
            <a:r>
              <a:rPr lang="hu-HU" b="1" dirty="0" smtClean="0"/>
              <a:t>Metodológia</a:t>
            </a:r>
          </a:p>
          <a:p>
            <a:pPr lvl="1"/>
            <a:r>
              <a:rPr lang="hu-HU" b="1" dirty="0" smtClean="0"/>
              <a:t>Algoritmika</a:t>
            </a:r>
          </a:p>
          <a:p>
            <a:pPr lvl="1"/>
            <a:r>
              <a:rPr lang="hu-HU" dirty="0" smtClean="0">
                <a:solidFill>
                  <a:srgbClr val="000000"/>
                </a:solidFill>
              </a:rPr>
              <a:t>(Technológia)</a:t>
            </a:r>
          </a:p>
        </p:txBody>
      </p:sp>
    </p:spTree>
    <p:extLst>
      <p:ext uri="{BB962C8B-B14F-4D97-AF65-F5344CB8AC3E}">
        <p14:creationId xmlns:p14="http://schemas.microsoft.com/office/powerpoint/2010/main" val="256332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Témák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Mérnöki problémamegoldás és </a:t>
            </a:r>
            <a:r>
              <a:rPr lang="hu-HU" b="1" dirty="0" smtClean="0"/>
              <a:t>kényszerkielégítési</a:t>
            </a:r>
            <a:r>
              <a:rPr lang="hu-HU" dirty="0" smtClean="0"/>
              <a:t> problémák</a:t>
            </a:r>
          </a:p>
          <a:p>
            <a:endParaRPr lang="hu-HU" dirty="0" smtClean="0"/>
          </a:p>
          <a:p>
            <a:r>
              <a:rPr lang="hu-HU" b="1" dirty="0" smtClean="0"/>
              <a:t>Adatbiztonsági követelményrendszerek </a:t>
            </a:r>
            <a:r>
              <a:rPr lang="hu-HU" dirty="0" smtClean="0"/>
              <a:t>és vizsgálatuk</a:t>
            </a:r>
          </a:p>
          <a:p>
            <a:endParaRPr lang="hu-HU" dirty="0" smtClean="0"/>
          </a:p>
          <a:p>
            <a:r>
              <a:rPr lang="hu-HU" dirty="0" smtClean="0"/>
              <a:t>Felügyeleti mérések </a:t>
            </a:r>
            <a:r>
              <a:rPr lang="hu-HU" b="1" dirty="0" smtClean="0"/>
              <a:t>vizuális adatfelderítése</a:t>
            </a:r>
          </a:p>
          <a:p>
            <a:endParaRPr lang="hu-HU" dirty="0" smtClean="0"/>
          </a:p>
          <a:p>
            <a:r>
              <a:rPr lang="hu-HU" dirty="0" smtClean="0"/>
              <a:t>Az </a:t>
            </a:r>
            <a:r>
              <a:rPr lang="hu-HU" b="1" dirty="0" smtClean="0"/>
              <a:t>IT teljesítményelemzés </a:t>
            </a:r>
            <a:r>
              <a:rPr lang="hu-HU" dirty="0" smtClean="0"/>
              <a:t>alapjai</a:t>
            </a:r>
          </a:p>
          <a:p>
            <a:endParaRPr lang="hu-HU" dirty="0" smtClean="0"/>
          </a:p>
          <a:p>
            <a:r>
              <a:rPr lang="hu-HU" dirty="0" smtClean="0"/>
              <a:t>Szemelvények a </a:t>
            </a:r>
            <a:r>
              <a:rPr lang="hu-HU" b="1" dirty="0" smtClean="0"/>
              <a:t>diagnosztika</a:t>
            </a:r>
            <a:r>
              <a:rPr lang="hu-HU" dirty="0" smtClean="0"/>
              <a:t>-elmélet területéről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8219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Tudnivalók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Időpont: péntek 10-12 (páros hét)</a:t>
            </a:r>
          </a:p>
          <a:p>
            <a:r>
              <a:rPr lang="hu-HU" dirty="0" smtClean="0"/>
              <a:t>Félév teljesítése:</a:t>
            </a:r>
          </a:p>
          <a:p>
            <a:pPr lvl="1"/>
            <a:r>
              <a:rPr lang="hu-HU" dirty="0" smtClean="0"/>
              <a:t>Szemináriumi jelenlét</a:t>
            </a:r>
          </a:p>
          <a:p>
            <a:pPr lvl="1"/>
            <a:r>
              <a:rPr lang="hu-HU" dirty="0" err="1" smtClean="0"/>
              <a:t>HF-ek</a:t>
            </a:r>
            <a:r>
              <a:rPr lang="hu-HU" dirty="0" smtClean="0"/>
              <a:t> helyett: 1 db „tanulmány” („</a:t>
            </a:r>
            <a:r>
              <a:rPr lang="hu-HU" dirty="0" err="1" smtClean="0"/>
              <a:t>term</a:t>
            </a:r>
            <a:r>
              <a:rPr lang="hu-HU" dirty="0" smtClean="0"/>
              <a:t> </a:t>
            </a:r>
            <a:r>
              <a:rPr lang="hu-HU" dirty="0" err="1" smtClean="0"/>
              <a:t>paper</a:t>
            </a:r>
            <a:r>
              <a:rPr lang="hu-HU" dirty="0" smtClean="0"/>
              <a:t>”) oktatóval egyeztetett témában </a:t>
            </a:r>
            <a:br>
              <a:rPr lang="hu-HU" dirty="0" smtClean="0"/>
            </a:br>
            <a:r>
              <a:rPr lang="hu-HU" dirty="0" smtClean="0"/>
              <a:t>(értékelés </a:t>
            </a:r>
            <a:r>
              <a:rPr lang="hu-HU" dirty="0" smtClean="0">
                <a:sym typeface="Wingdings" pitchFamily="2" charset="2"/>
              </a:rPr>
              <a:t> </a:t>
            </a:r>
            <a:r>
              <a:rPr lang="hu-HU" dirty="0" err="1" smtClean="0">
                <a:sym typeface="Wingdings" pitchFamily="2" charset="2"/>
              </a:rPr>
              <a:t>HF-pontszám</a:t>
            </a:r>
            <a:r>
              <a:rPr lang="hu-HU" dirty="0" smtClean="0"/>
              <a:t>)</a:t>
            </a:r>
          </a:p>
          <a:p>
            <a:r>
              <a:rPr lang="hu-HU" dirty="0" smtClean="0"/>
              <a:t>Jelentkezés: email</a:t>
            </a:r>
            <a:r>
              <a:rPr lang="hu-HU" dirty="0"/>
              <a:t> </a:t>
            </a:r>
            <a:r>
              <a:rPr lang="hu-HU" dirty="0" smtClean="0"/>
              <a:t>- </a:t>
            </a:r>
            <a:r>
              <a:rPr lang="hu-HU" dirty="0" err="1" smtClean="0">
                <a:hlinkClick r:id="rId3"/>
              </a:rPr>
              <a:t>ikocsis</a:t>
            </a:r>
            <a:r>
              <a:rPr lang="hu-HU" dirty="0" smtClean="0">
                <a:hlinkClick r:id="rId3"/>
              </a:rPr>
              <a:t>@</a:t>
            </a:r>
            <a:r>
              <a:rPr lang="hu-HU" dirty="0" err="1" smtClean="0">
                <a:hlinkClick r:id="rId3"/>
              </a:rPr>
              <a:t>mit.bme.hu</a:t>
            </a:r>
            <a:endParaRPr lang="hu-HU" dirty="0" smtClean="0"/>
          </a:p>
          <a:p>
            <a:pPr lvl="1"/>
            <a:r>
              <a:rPr lang="hu-HU" dirty="0" smtClean="0"/>
              <a:t>Motiváció</a:t>
            </a:r>
          </a:p>
          <a:p>
            <a:pPr lvl="1"/>
            <a:r>
              <a:rPr lang="hu-HU" dirty="0" err="1" smtClean="0"/>
              <a:t>Szakiránybekerülési</a:t>
            </a:r>
            <a:r>
              <a:rPr lang="hu-HU" dirty="0"/>
              <a:t> </a:t>
            </a:r>
            <a:r>
              <a:rPr lang="hu-HU" dirty="0" smtClean="0"/>
              <a:t>pontszám</a:t>
            </a:r>
          </a:p>
          <a:p>
            <a:pPr lvl="1"/>
            <a:r>
              <a:rPr lang="hu-HU" dirty="0" smtClean="0"/>
              <a:t>(Név, </a:t>
            </a:r>
            <a:r>
              <a:rPr lang="hu-HU" dirty="0" err="1" smtClean="0"/>
              <a:t>Neptun-kód</a:t>
            </a:r>
            <a:r>
              <a:rPr lang="hu-HU" dirty="0" smtClean="0"/>
              <a:t>)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9165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Bemutatkozás</a:t>
            </a:r>
          </a:p>
          <a:p>
            <a:endParaRPr lang="hu-HU" dirty="0" smtClean="0"/>
          </a:p>
          <a:p>
            <a:r>
              <a:rPr lang="hu-HU" dirty="0" smtClean="0"/>
              <a:t>Tematika</a:t>
            </a:r>
          </a:p>
          <a:p>
            <a:endParaRPr lang="hu-HU" dirty="0" smtClean="0"/>
          </a:p>
          <a:p>
            <a:r>
              <a:rPr lang="hu-HU" dirty="0" smtClean="0"/>
              <a:t>Szeminárium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r>
              <a:rPr lang="hu-HU" b="1" dirty="0" smtClean="0"/>
              <a:t>Követelmények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78922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Követelmények (kivonat) </a:t>
            </a:r>
            <a:r>
              <a:rPr lang="hu-HU" dirty="0" smtClean="0"/>
              <a:t>– aláírás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4288" indent="0">
              <a:lnSpc>
                <a:spcPct val="140000"/>
              </a:lnSpc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b="1" dirty="0" smtClean="0"/>
              <a:t>3 darab kis házi feladat:</a:t>
            </a:r>
          </a:p>
          <a:p>
            <a:pPr marL="230188" indent="-215900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dirty="0" smtClean="0"/>
              <a:t> </a:t>
            </a:r>
            <a:r>
              <a:rPr lang="hu-HU" dirty="0" err="1" smtClean="0"/>
              <a:t>HF-enként</a:t>
            </a:r>
            <a:r>
              <a:rPr lang="hu-HU" dirty="0" smtClean="0"/>
              <a:t>: 0-15 pont (idén nincs dokumentáció!)</a:t>
            </a:r>
          </a:p>
          <a:p>
            <a:pPr marL="630238" lvl="1" indent="-215900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dirty="0" smtClean="0"/>
              <a:t>min 40% </a:t>
            </a:r>
            <a:r>
              <a:rPr lang="hu-HU" dirty="0"/>
              <a:t>szükséges </a:t>
            </a:r>
            <a:r>
              <a:rPr lang="hu-HU" dirty="0" smtClean="0"/>
              <a:t>minden </a:t>
            </a:r>
            <a:r>
              <a:rPr lang="hu-HU" dirty="0" err="1" smtClean="0"/>
              <a:t>HF-ből</a:t>
            </a:r>
            <a:endParaRPr lang="hu-HU" dirty="0" smtClean="0"/>
          </a:p>
          <a:p>
            <a:pPr marL="230188" indent="-215900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dirty="0" smtClean="0"/>
              <a:t> eredménye beleszámít a jegybe (45%)</a:t>
            </a:r>
          </a:p>
          <a:p>
            <a:pPr marL="230188" indent="-215900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dirty="0" smtClean="0"/>
              <a:t> ~ 1-1,5 hetes beadási határidők</a:t>
            </a:r>
          </a:p>
          <a:p>
            <a:pPr marL="230188" indent="-215900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dirty="0" smtClean="0"/>
              <a:t> feltöltés a határidő után automatikusan záródik</a:t>
            </a:r>
          </a:p>
          <a:p>
            <a:pPr marL="230188" indent="-215900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dirty="0" smtClean="0"/>
              <a:t> HF1: ~6. hét / HF2: ~8. hét / HF3: ~10. hét</a:t>
            </a:r>
          </a:p>
          <a:p>
            <a:pPr marL="230188" indent="-215900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dirty="0" smtClean="0"/>
              <a:t>Linux </a:t>
            </a:r>
            <a:r>
              <a:rPr lang="hu-HU" b="1" dirty="0" smtClean="0"/>
              <a:t>ÉS</a:t>
            </a:r>
            <a:r>
              <a:rPr lang="hu-HU" dirty="0" smtClean="0"/>
              <a:t> Windows is</a:t>
            </a:r>
          </a:p>
          <a:p>
            <a:pPr marL="230188" indent="-215900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dirty="0" smtClean="0"/>
              <a:t>Szöveges értékelés (tanuljunk az értékelésből!)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Követelmények (kivonat) </a:t>
            </a:r>
            <a:r>
              <a:rPr lang="hu-HU" dirty="0" smtClean="0"/>
              <a:t>– vizsga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0188" indent="-215900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dirty="0"/>
              <a:t>Vizsga: írásbeli + opcionális </a:t>
            </a:r>
            <a:r>
              <a:rPr lang="hu-HU" dirty="0" smtClean="0"/>
              <a:t>szóbeli</a:t>
            </a:r>
          </a:p>
          <a:p>
            <a:pPr marL="630238" lvl="1" indent="-215900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dirty="0" smtClean="0"/>
              <a:t> Elméleti kiskérdések, 2 gyakorlati feladat</a:t>
            </a:r>
          </a:p>
          <a:p>
            <a:pPr marL="630238" lvl="1" indent="-215900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dirty="0" smtClean="0"/>
              <a:t> Megtekintés, nem reklamálás</a:t>
            </a:r>
            <a:endParaRPr lang="hu-HU" dirty="0"/>
          </a:p>
          <a:p>
            <a:pPr marL="630238" lvl="1" indent="-215900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dirty="0" smtClean="0"/>
              <a:t> Pontvadászat helyett </a:t>
            </a:r>
            <a:r>
              <a:rPr lang="hu-HU" dirty="0"/>
              <a:t>szóbeli javítás (+1/-1 jegy)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9230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noProof="0" smtClean="0"/>
              <a:t>Bemutatkozás (oktatók)</a:t>
            </a:r>
            <a:endParaRPr lang="hu-HU" noProof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142844" y="857232"/>
            <a:ext cx="7453492" cy="5529321"/>
          </a:xfrm>
          <a:ln/>
        </p:spPr>
        <p:txBody>
          <a:bodyPr lIns="0" tIns="0" rIns="0" bIns="0">
            <a:normAutofit/>
          </a:bodyPr>
          <a:lstStyle/>
          <a:p>
            <a:pPr marL="230188" indent="-215900">
              <a:lnSpc>
                <a:spcPct val="93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sz="2800" noProof="0" dirty="0" smtClean="0"/>
              <a:t>Hibatűrő rendszerek kutatócsoport (FTSRG)</a:t>
            </a:r>
          </a:p>
          <a:p>
            <a:pPr lvl="1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sz="2400" noProof="0" dirty="0" smtClean="0"/>
              <a:t>kb. 20 kutató-oktató </a:t>
            </a:r>
          </a:p>
          <a:p>
            <a:pPr lvl="1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sz="2400" dirty="0" smtClean="0"/>
              <a:t>modell alapú tervezés, fejlesztés</a:t>
            </a:r>
            <a:endParaRPr lang="hu-HU" sz="2400" noProof="0" dirty="0" smtClean="0"/>
          </a:p>
          <a:p>
            <a:pPr lvl="1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sz="2400" noProof="0" dirty="0" smtClean="0"/>
              <a:t>informatikai rendszerek verifikációja és </a:t>
            </a:r>
            <a:r>
              <a:rPr lang="hu-HU" sz="2400" noProof="0" dirty="0" err="1" smtClean="0"/>
              <a:t>validációja</a:t>
            </a:r>
            <a:endParaRPr lang="hu-HU" sz="2400" noProof="0" dirty="0" smtClean="0"/>
          </a:p>
          <a:p>
            <a:pPr lvl="1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sz="2400" noProof="0" dirty="0" smtClean="0"/>
              <a:t>informatikai infrastruktúrák analízise és szintézise</a:t>
            </a:r>
          </a:p>
          <a:p>
            <a:pPr marL="230188" indent="-215900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sz="2800" noProof="0" dirty="0" smtClean="0"/>
              <a:t>Számos nemzetközi és ipari kutatási projekt</a:t>
            </a:r>
          </a:p>
          <a:p>
            <a:pPr marL="230188" indent="-215900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sz="2800" dirty="0" smtClean="0"/>
              <a:t>IBM és Intel labor, </a:t>
            </a:r>
            <a:r>
              <a:rPr lang="hu-HU" sz="2800" dirty="0" err="1" smtClean="0"/>
              <a:t>VMware</a:t>
            </a:r>
            <a:r>
              <a:rPr lang="hu-HU" sz="2800" dirty="0" smtClean="0"/>
              <a:t> partner, VCL </a:t>
            </a:r>
            <a:r>
              <a:rPr lang="hu-HU" sz="2800" dirty="0" err="1" smtClean="0"/>
              <a:t>cloud</a:t>
            </a:r>
            <a:endParaRPr lang="hu-HU" sz="2800" noProof="0" dirty="0" smtClean="0"/>
          </a:p>
          <a:p>
            <a:pPr marL="230188" indent="-215900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sz="2800" noProof="0" dirty="0" smtClean="0">
                <a:hlinkClick r:id="rId3"/>
              </a:rPr>
              <a:t>http://www.inf.mit.bme.hu</a:t>
            </a:r>
            <a:endParaRPr lang="hu-HU" sz="2800" noProof="0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334" y="980728"/>
            <a:ext cx="1524000" cy="217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Kép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2" r="7039"/>
          <a:stretch>
            <a:fillRect/>
          </a:stretch>
        </p:blipFill>
        <p:spPr bwMode="auto">
          <a:xfrm>
            <a:off x="7314251" y="4982418"/>
            <a:ext cx="1740166" cy="118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Csoportba foglalás 1"/>
          <p:cNvGrpSpPr/>
          <p:nvPr/>
        </p:nvGrpSpPr>
        <p:grpSpPr>
          <a:xfrm>
            <a:off x="7314251" y="3657275"/>
            <a:ext cx="1692625" cy="923853"/>
            <a:chOff x="7314251" y="3506116"/>
            <a:chExt cx="1692625" cy="923853"/>
          </a:xfrm>
        </p:grpSpPr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4251" y="3532451"/>
              <a:ext cx="762000" cy="364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8" descr="Nokia Siemens Network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1854" y="3506116"/>
              <a:ext cx="745022" cy="417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4251" y="4032325"/>
              <a:ext cx="812518" cy="291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0" descr="Intel logó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3927" y="3897363"/>
              <a:ext cx="742949" cy="532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Az új szervere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957713"/>
            <a:ext cx="1207591" cy="120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Követelmények (kivonat) </a:t>
            </a:r>
            <a:r>
              <a:rPr lang="hu-HU" dirty="0" smtClean="0"/>
              <a:t>– pótlás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Nem leadott vagy elégtelen </a:t>
            </a:r>
            <a:r>
              <a:rPr lang="hu-HU" dirty="0" err="1" smtClean="0"/>
              <a:t>HF-eket</a:t>
            </a:r>
            <a:r>
              <a:rPr lang="hu-HU" dirty="0" smtClean="0"/>
              <a:t> pótolni kell</a:t>
            </a:r>
          </a:p>
          <a:p>
            <a:r>
              <a:rPr lang="hu-HU" dirty="0" smtClean="0"/>
              <a:t>Mindegyik HF pótolható</a:t>
            </a:r>
          </a:p>
          <a:p>
            <a:r>
              <a:rPr lang="hu-HU" dirty="0" smtClean="0"/>
              <a:t>Pótlás </a:t>
            </a:r>
            <a:r>
              <a:rPr lang="hu-HU" dirty="0" err="1" smtClean="0"/>
              <a:t>különeljárási</a:t>
            </a:r>
            <a:r>
              <a:rPr lang="hu-HU" dirty="0" smtClean="0"/>
              <a:t> díj köteles (1800 Ft)</a:t>
            </a:r>
          </a:p>
          <a:p>
            <a:r>
              <a:rPr lang="hu-HU" dirty="0" smtClean="0"/>
              <a:t>DE: Pótlásnál </a:t>
            </a:r>
            <a:r>
              <a:rPr lang="hu-HU" b="1" dirty="0" smtClean="0"/>
              <a:t>új feladatot kell megoldani</a:t>
            </a:r>
          </a:p>
          <a:p>
            <a:pPr lvl="1"/>
            <a:r>
              <a:rPr lang="hu-HU" dirty="0" smtClean="0"/>
              <a:t>Különben nem fair azokkal, akik időben leadták</a:t>
            </a:r>
          </a:p>
          <a:p>
            <a:endParaRPr lang="hu-HU" dirty="0" smtClean="0"/>
          </a:p>
          <a:p>
            <a:r>
              <a:rPr lang="hu-HU" dirty="0" smtClean="0"/>
              <a:t>Elfogadott </a:t>
            </a:r>
            <a:r>
              <a:rPr lang="hu-HU" dirty="0" err="1" smtClean="0"/>
              <a:t>HF-et</a:t>
            </a:r>
            <a:r>
              <a:rPr lang="hu-HU" dirty="0" smtClean="0"/>
              <a:t> lehet javítani </a:t>
            </a:r>
            <a:br>
              <a:rPr lang="hu-HU" dirty="0" smtClean="0"/>
            </a:br>
            <a:r>
              <a:rPr lang="hu-HU" dirty="0" smtClean="0"/>
              <a:t>(ezt is a pótlási héten)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Házi feladatok céljai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3. éves mérnökhallgatóknak szól a tantárgy</a:t>
            </a:r>
          </a:p>
          <a:p>
            <a:r>
              <a:rPr lang="hu-HU" dirty="0" smtClean="0"/>
              <a:t>Tapasztalat és ipari visszajelzés:</a:t>
            </a:r>
          </a:p>
          <a:p>
            <a:pPr lvl="1"/>
            <a:r>
              <a:rPr lang="hu-HU" dirty="0" smtClean="0"/>
              <a:t>Bizonyos képességek hiányoznak a végzősökből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57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Önálló problémamegoldás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Előadás: kérdések és irányok bemutatása</a:t>
            </a:r>
          </a:p>
          <a:p>
            <a:endParaRPr lang="hu-HU" dirty="0" smtClean="0"/>
          </a:p>
          <a:p>
            <a:r>
              <a:rPr lang="hu-HU" dirty="0" smtClean="0"/>
              <a:t>Gyakorlat: technológia alapok kipróbálása</a:t>
            </a:r>
          </a:p>
          <a:p>
            <a:endParaRPr lang="hu-HU" dirty="0"/>
          </a:p>
          <a:p>
            <a:r>
              <a:rPr lang="hu-HU" dirty="0" smtClean="0"/>
              <a:t>HF: egy kis szelet </a:t>
            </a:r>
            <a:r>
              <a:rPr lang="hu-HU" dirty="0" smtClean="0">
                <a:solidFill>
                  <a:schemeClr val="accent2"/>
                </a:solidFill>
              </a:rPr>
              <a:t>önálló megismerése</a:t>
            </a:r>
            <a:endParaRPr lang="hu-HU" dirty="0">
              <a:solidFill>
                <a:schemeClr val="accent2"/>
              </a:solidFill>
            </a:endParaRPr>
          </a:p>
          <a:p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HF értékelési szempont: igényes kód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2598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Értékelés: igényes kód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 smtClean="0"/>
              <a:t>Interfészek betartása, jó paraméterkezelés, ellenőrzött bemenet, konstansok, hatékony lekérdezések, hibakezelés, tesztesek, kommentezés, helyes tagolás… -&gt; lásd a </a:t>
            </a:r>
            <a:r>
              <a:rPr lang="hu-HU" sz="2400" dirty="0" smtClean="0">
                <a:hlinkClick r:id="rId3"/>
              </a:rPr>
              <a:t>weboldalt</a:t>
            </a:r>
            <a:r>
              <a:rPr lang="hu-HU" sz="2400" dirty="0" smtClean="0"/>
              <a:t> (10+8 tanács)</a:t>
            </a:r>
            <a:endParaRPr lang="hu-H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210" y="2204864"/>
            <a:ext cx="6126102" cy="408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21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kéne egy szoftverfejlesztőnek tudni?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Hasznos lista: </a:t>
            </a:r>
            <a:r>
              <a:rPr lang="hu-HU" dirty="0">
                <a:hlinkClick r:id="rId3"/>
              </a:rPr>
              <a:t>Programmer </a:t>
            </a:r>
            <a:r>
              <a:rPr lang="hu-HU" dirty="0" err="1">
                <a:hlinkClick r:id="rId3"/>
              </a:rPr>
              <a:t>Competency</a:t>
            </a:r>
            <a:r>
              <a:rPr lang="hu-HU" dirty="0">
                <a:hlinkClick r:id="rId3"/>
              </a:rPr>
              <a:t> </a:t>
            </a:r>
            <a:r>
              <a:rPr lang="hu-HU" dirty="0" err="1" smtClean="0">
                <a:hlinkClick r:id="rId3"/>
              </a:rPr>
              <a:t>Matrix</a:t>
            </a:r>
            <a:endParaRPr lang="hu-HU" dirty="0" smtClean="0"/>
          </a:p>
          <a:p>
            <a:pPr lvl="1"/>
            <a:r>
              <a:rPr lang="hu-HU" dirty="0" err="1" smtClean="0"/>
              <a:t>Algorithms</a:t>
            </a:r>
            <a:r>
              <a:rPr lang="hu-HU" dirty="0" smtClean="0"/>
              <a:t>, </a:t>
            </a:r>
            <a:r>
              <a:rPr lang="hu-HU" dirty="0" err="1" smtClean="0"/>
              <a:t>code</a:t>
            </a:r>
            <a:r>
              <a:rPr lang="hu-HU" dirty="0" smtClean="0"/>
              <a:t> </a:t>
            </a:r>
            <a:r>
              <a:rPr lang="hu-HU" dirty="0" err="1" smtClean="0"/>
              <a:t>organization</a:t>
            </a:r>
            <a:r>
              <a:rPr lang="hu-HU" dirty="0" smtClean="0"/>
              <a:t>, IDE, </a:t>
            </a:r>
            <a:r>
              <a:rPr lang="hu-HU" dirty="0" err="1" smtClean="0"/>
              <a:t>requirements</a:t>
            </a:r>
            <a:r>
              <a:rPr lang="hu-HU" dirty="0" smtClean="0"/>
              <a:t>, </a:t>
            </a:r>
            <a:r>
              <a:rPr lang="hu-HU" dirty="0" err="1" smtClean="0"/>
              <a:t>database</a:t>
            </a:r>
            <a:r>
              <a:rPr lang="hu-HU" dirty="0" smtClean="0"/>
              <a:t>, platform </a:t>
            </a:r>
            <a:r>
              <a:rPr lang="hu-HU" dirty="0" err="1" smtClean="0"/>
              <a:t>internals</a:t>
            </a:r>
            <a:r>
              <a:rPr lang="hu-HU" dirty="0" smtClean="0"/>
              <a:t>…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78295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74096"/>
            <a:ext cx="77343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94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(Dokumentáció – érdemes tudni)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Része minden mérnöki munkának</a:t>
            </a:r>
          </a:p>
          <a:p>
            <a:r>
              <a:rPr lang="hu-HU" dirty="0" smtClean="0"/>
              <a:t>Olyan információ, ami nincs benne a kódban</a:t>
            </a:r>
          </a:p>
          <a:p>
            <a:r>
              <a:rPr lang="hu-HU" dirty="0" smtClean="0"/>
              <a:t>Ez „adja el” a munkánkat</a:t>
            </a:r>
          </a:p>
          <a:p>
            <a:r>
              <a:rPr lang="hu-HU" dirty="0" smtClean="0"/>
              <a:t>Tanulni, gyakorolni kell</a:t>
            </a:r>
          </a:p>
          <a:p>
            <a:pPr lvl="1"/>
            <a:r>
              <a:rPr lang="hu-HU" dirty="0" smtClean="0"/>
              <a:t>Tévhit: „Majd élesben tudok jót is írni…”</a:t>
            </a:r>
          </a:p>
          <a:p>
            <a:endParaRPr lang="hu-HU" dirty="0" smtClean="0"/>
          </a:p>
          <a:p>
            <a:pPr algn="ctr">
              <a:buNone/>
            </a:pPr>
            <a:r>
              <a:rPr lang="hu-HU" b="1" dirty="0" smtClean="0"/>
              <a:t>Formai, tartalmi tanácsok:</a:t>
            </a:r>
          </a:p>
          <a:p>
            <a:pPr algn="ctr">
              <a:buNone/>
            </a:pPr>
            <a:r>
              <a:rPr lang="hu-HU" sz="2800" dirty="0">
                <a:hlinkClick r:id="rId3"/>
              </a:rPr>
              <a:t>http://</a:t>
            </a:r>
            <a:r>
              <a:rPr lang="hu-HU" sz="2800" dirty="0" smtClean="0">
                <a:hlinkClick r:id="rId3"/>
              </a:rPr>
              <a:t>www.inf.mit.bme.hu/edu/other/documentation</a:t>
            </a:r>
            <a:endParaRPr lang="hu-HU" sz="2800" dirty="0" smtClean="0"/>
          </a:p>
          <a:p>
            <a:pPr algn="ctr"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Nehezek ezek a követelmények?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Nem teljesíthetetlen, csak más, mint eddig</a:t>
            </a:r>
          </a:p>
          <a:p>
            <a:r>
              <a:rPr lang="hu-HU" dirty="0" smtClean="0"/>
              <a:t>HF a szűrő, problémák:</a:t>
            </a:r>
          </a:p>
          <a:p>
            <a:pPr lvl="1"/>
            <a:r>
              <a:rPr lang="hu-HU" dirty="0" smtClean="0"/>
              <a:t>másolás</a:t>
            </a:r>
          </a:p>
          <a:p>
            <a:pPr lvl="1"/>
            <a:r>
              <a:rPr lang="hu-HU" dirty="0" smtClean="0"/>
              <a:t>igénytelen kód</a:t>
            </a:r>
          </a:p>
          <a:p>
            <a:pPr lvl="1"/>
            <a:r>
              <a:rPr lang="hu-HU" dirty="0" smtClean="0"/>
              <a:t>specifikációtól eltérés</a:t>
            </a:r>
            <a:endParaRPr lang="hu-HU" dirty="0"/>
          </a:p>
          <a:p>
            <a:r>
              <a:rPr lang="hu-HU" dirty="0" smtClean="0"/>
              <a:t>Tapasztalat:</a:t>
            </a:r>
          </a:p>
          <a:p>
            <a:pPr lvl="1"/>
            <a:r>
              <a:rPr lang="hu-HU" dirty="0" smtClean="0"/>
              <a:t>2-3 HF már nem pótolható</a:t>
            </a:r>
          </a:p>
          <a:p>
            <a:r>
              <a:rPr lang="hu-HU" b="1" dirty="0" smtClean="0">
                <a:solidFill>
                  <a:schemeClr val="tx2"/>
                </a:solidFill>
              </a:rPr>
              <a:t>Figyelem:</a:t>
            </a:r>
          </a:p>
          <a:p>
            <a:pPr lvl="1"/>
            <a:r>
              <a:rPr lang="hu-HU" b="1" dirty="0" smtClean="0"/>
              <a:t>Nincs keresztfélév</a:t>
            </a:r>
          </a:p>
          <a:p>
            <a:pPr lvl="1"/>
            <a:r>
              <a:rPr lang="hu-HU" b="1" dirty="0" err="1" smtClean="0"/>
              <a:t>Előkövetelmény</a:t>
            </a:r>
            <a:r>
              <a:rPr lang="hu-HU" b="1" dirty="0" smtClean="0"/>
              <a:t> a szakdolgozathoz az IRF jegy</a:t>
            </a:r>
            <a:endParaRPr lang="hu-H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684" y="1479798"/>
            <a:ext cx="3083282" cy="216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245" y="3752812"/>
            <a:ext cx="3165227" cy="205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99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Nehezek ezek a követelmények</a:t>
            </a:r>
            <a:r>
              <a:rPr lang="hu-HU" dirty="0" smtClean="0"/>
              <a:t>? (számok)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39552" y="3937279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2009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4 darab HF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Két </a:t>
            </a:r>
            <a:r>
              <a:rPr lang="hu-HU" dirty="0" err="1" smtClean="0"/>
              <a:t>alfeladat</a:t>
            </a:r>
            <a:r>
              <a:rPr lang="hu-HU" dirty="0" smtClean="0"/>
              <a:t> mindenhol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2555776" y="3937279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2010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4 darab HF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Két </a:t>
            </a:r>
            <a:r>
              <a:rPr lang="hu-HU" dirty="0" err="1" smtClean="0"/>
              <a:t>alfeladat</a:t>
            </a:r>
            <a:r>
              <a:rPr lang="hu-HU" dirty="0" smtClean="0"/>
              <a:t> mindenhol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Kiadott VM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Tavalyi tapasztalat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4788024" y="3937279"/>
            <a:ext cx="1944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2011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3 darab HF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Egy </a:t>
            </a:r>
            <a:r>
              <a:rPr lang="hu-HU" dirty="0" err="1" smtClean="0"/>
              <a:t>alfeladat</a:t>
            </a:r>
            <a:r>
              <a:rPr lang="hu-HU" dirty="0" smtClean="0"/>
              <a:t> mindenhol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~100 oldal segédlet</a:t>
            </a:r>
            <a:endParaRPr lang="hu-HU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908111"/>
              </p:ext>
            </p:extLst>
          </p:nvPr>
        </p:nvGraphicFramePr>
        <p:xfrm>
          <a:off x="0" y="980728"/>
          <a:ext cx="856895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zövegdoboz 6"/>
          <p:cNvSpPr txBox="1"/>
          <p:nvPr/>
        </p:nvSpPr>
        <p:spPr>
          <a:xfrm>
            <a:off x="6588224" y="3937279"/>
            <a:ext cx="223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2012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3 darab HF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Egy </a:t>
            </a:r>
            <a:r>
              <a:rPr lang="hu-HU" dirty="0" err="1" smtClean="0"/>
              <a:t>alfeladat</a:t>
            </a:r>
            <a:r>
              <a:rPr lang="hu-HU" dirty="0" smtClean="0"/>
              <a:t> mindenhol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~100 oldal segédlet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Opcionális</a:t>
            </a:r>
            <a:br>
              <a:rPr lang="hu-HU" dirty="0" smtClean="0"/>
            </a:br>
            <a:r>
              <a:rPr lang="hu-HU" dirty="0" smtClean="0"/>
              <a:t>gyakorlatok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415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Nehezek ezek a követelmények</a:t>
            </a:r>
            <a:r>
              <a:rPr lang="hu-HU" dirty="0" smtClean="0"/>
              <a:t>? (hallgatók)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908720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„…úgy </a:t>
            </a:r>
            <a:r>
              <a:rPr lang="hu-HU" i="1" dirty="0"/>
              <a:t>éreztem, hogy ez a tárgy az egyetem egyik legnehezebb </a:t>
            </a:r>
            <a:r>
              <a:rPr lang="hu-HU" i="1" dirty="0" smtClean="0"/>
              <a:t>tárgya”</a:t>
            </a:r>
            <a:endParaRPr lang="hu-HU" i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5167428" y="1196752"/>
            <a:ext cx="2716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„A </a:t>
            </a:r>
            <a:r>
              <a:rPr lang="hu-HU" i="1" dirty="0"/>
              <a:t>házi feladatokkal ment el sok idő, de megérte</a:t>
            </a:r>
            <a:r>
              <a:rPr lang="hu-HU" i="1" dirty="0" smtClean="0"/>
              <a:t>.”</a:t>
            </a:r>
            <a:endParaRPr lang="hu-HU" i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611560" y="3501008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„Olyan </a:t>
            </a:r>
            <a:r>
              <a:rPr lang="hu-HU" i="1" dirty="0"/>
              <a:t>dolgokat tanultunk, melyekhez - véleményem szerint - mindenkinek érdemes értenie, aki informatikus</a:t>
            </a:r>
            <a:r>
              <a:rPr lang="hu-HU" i="1" dirty="0" smtClean="0"/>
              <a:t>.”</a:t>
            </a:r>
            <a:endParaRPr lang="hu-HU" i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1259632" y="2160731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„A </a:t>
            </a:r>
            <a:r>
              <a:rPr lang="hu-HU" i="1" dirty="0" err="1"/>
              <a:t>házikkal</a:t>
            </a:r>
            <a:r>
              <a:rPr lang="hu-HU" i="1" dirty="0"/>
              <a:t> sok munka volt, több mint egy átlagos aláírás szerzésért szokott lenni. </a:t>
            </a:r>
            <a:r>
              <a:rPr lang="hu-HU" i="1" dirty="0" smtClean="0"/>
              <a:t>”</a:t>
            </a:r>
            <a:endParaRPr lang="hu-HU" i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4690800" y="4449886"/>
            <a:ext cx="3337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„Nagyon tetszett ez a szemlélet amit a tárgy keretein belül megismerhettünk.”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4048" y="2167696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„A </a:t>
            </a:r>
            <a:r>
              <a:rPr lang="hu-HU" i="1" dirty="0"/>
              <a:t>tárgyat a megfelelő energia befektetéssel könnyedén el lehetett végezni. Tényleg csak annyira volt szükség, ami elhangzott előadáson is - időben neki kell feküdni a </a:t>
            </a:r>
            <a:r>
              <a:rPr lang="hu-HU" i="1" dirty="0" err="1"/>
              <a:t>háziknak</a:t>
            </a:r>
            <a:r>
              <a:rPr lang="hu-HU" i="1" dirty="0" smtClean="0"/>
              <a:t>.”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107023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Nehezek ezek a követelmények? (oktatók)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Igen</a:t>
            </a:r>
            <a:r>
              <a:rPr lang="hu-HU" dirty="0" smtClean="0">
                <a:sym typeface="Wingdings" pitchFamily="2" charset="2"/>
              </a:rPr>
              <a:t>…</a:t>
            </a:r>
          </a:p>
          <a:p>
            <a:endParaRPr lang="hu-HU" dirty="0">
              <a:sym typeface="Wingdings" pitchFamily="2" charset="2"/>
            </a:endParaRPr>
          </a:p>
          <a:p>
            <a:r>
              <a:rPr lang="hu-HU" smtClean="0">
                <a:sym typeface="Wingdings" pitchFamily="2" charset="2"/>
              </a:rPr>
              <a:t>~560 </a:t>
            </a:r>
            <a:r>
              <a:rPr lang="hu-HU" dirty="0" smtClean="0">
                <a:sym typeface="Wingdings" pitchFamily="2" charset="2"/>
              </a:rPr>
              <a:t>kijavítandó HF (6 javítóra)</a:t>
            </a:r>
          </a:p>
          <a:p>
            <a:pPr lvl="1"/>
            <a:r>
              <a:rPr lang="hu-HU" dirty="0" smtClean="0">
                <a:sym typeface="Wingdings" pitchFamily="2" charset="2"/>
              </a:rPr>
              <a:t>Megnézni és kipróbálni egy </a:t>
            </a:r>
            <a:r>
              <a:rPr lang="hu-HU" dirty="0" err="1" smtClean="0">
                <a:sym typeface="Wingdings" pitchFamily="2" charset="2"/>
              </a:rPr>
              <a:t>szkriptet</a:t>
            </a:r>
            <a:r>
              <a:rPr lang="hu-HU" dirty="0" smtClean="0">
                <a:sym typeface="Wingdings" pitchFamily="2" charset="2"/>
              </a:rPr>
              <a:t> / programot</a:t>
            </a:r>
          </a:p>
          <a:p>
            <a:pPr lvl="1"/>
            <a:r>
              <a:rPr lang="hu-HU" dirty="0" smtClean="0">
                <a:sym typeface="Wingdings" pitchFamily="2" charset="2"/>
              </a:rPr>
              <a:t>Szöveges visszajelzés mindegyikre</a:t>
            </a:r>
          </a:p>
          <a:p>
            <a:pPr lvl="1"/>
            <a:endParaRPr lang="hu-HU" dirty="0">
              <a:sym typeface="Wingdings" pitchFamily="2" charset="2"/>
            </a:endParaRPr>
          </a:p>
          <a:p>
            <a:r>
              <a:rPr lang="hu-HU" dirty="0" smtClean="0">
                <a:sym typeface="Wingdings" pitchFamily="2" charset="2"/>
              </a:rPr>
              <a:t>~670 munkaóra = 3,9 mérnökhónap (!)</a:t>
            </a:r>
          </a:p>
          <a:p>
            <a:endParaRPr lang="hu-HU" dirty="0">
              <a:sym typeface="Wingdings" pitchFamily="2" charset="2"/>
            </a:endParaRPr>
          </a:p>
          <a:p>
            <a:r>
              <a:rPr lang="hu-HU" dirty="0" smtClean="0">
                <a:sym typeface="Wingdings" pitchFamily="2" charset="2"/>
              </a:rPr>
              <a:t>viszont ebből tanulhattok a legtöbbet…</a:t>
            </a:r>
          </a:p>
          <a:p>
            <a:endParaRPr lang="hu-HU" dirty="0">
              <a:sym typeface="Wingdings" pitchFamily="2" charset="2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010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Honlap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hu-HU" b="1" dirty="0"/>
              <a:t>https://www.inf.mit.bme.hu/edu/courses/irf/</a:t>
            </a:r>
            <a:endParaRPr lang="hu-HU" b="1" dirty="0" smtClean="0"/>
          </a:p>
          <a:p>
            <a:pPr>
              <a:buNone/>
            </a:pPr>
            <a:r>
              <a:rPr lang="hu-HU" dirty="0" smtClean="0"/>
              <a:t>Hírek RSS, előadás anyagok, HF tudnivalók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7416824" cy="368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Honlap: bejelentkezés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 smtClean="0"/>
              <a:t>BME Címtár belépés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744191"/>
            <a:ext cx="741045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33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IRF Q&amp;A oldal (</a:t>
            </a:r>
            <a:r>
              <a:rPr lang="hu-HU" dirty="0" err="1" smtClean="0"/>
              <a:t>beta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Levlista</a:t>
            </a:r>
            <a:r>
              <a:rPr lang="hu-HU" dirty="0" smtClean="0"/>
              <a:t> helyett</a:t>
            </a:r>
          </a:p>
          <a:p>
            <a:r>
              <a:rPr lang="hu-HU" dirty="0">
                <a:hlinkClick r:id="rId3"/>
              </a:rPr>
              <a:t>http://q2a.inf.mit.bme.hu</a:t>
            </a:r>
            <a:r>
              <a:rPr lang="hu-HU" dirty="0" smtClean="0">
                <a:hlinkClick r:id="rId3"/>
              </a:rPr>
              <a:t>/</a:t>
            </a:r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  <a:p>
            <a:r>
              <a:rPr lang="hu-HU" dirty="0" smtClean="0"/>
              <a:t>Q&amp;A oldalak: </a:t>
            </a:r>
            <a:r>
              <a:rPr lang="hu-HU" dirty="0">
                <a:hlinkClick r:id="rId4"/>
              </a:rPr>
              <a:t>http://</a:t>
            </a:r>
            <a:r>
              <a:rPr lang="hu-HU" dirty="0" smtClean="0">
                <a:hlinkClick r:id="rId4"/>
              </a:rPr>
              <a:t>stackoverflow.com/about</a:t>
            </a:r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16249"/>
            <a:ext cx="4848225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46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noProof="0" smtClean="0"/>
              <a:t>A félév menete</a:t>
            </a:r>
            <a:endParaRPr lang="hu-HU" noProof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Előadások</a:t>
            </a:r>
            <a:r>
              <a:rPr lang="hu-HU" dirty="0"/>
              <a:t>: </a:t>
            </a:r>
          </a:p>
          <a:p>
            <a:pPr lvl="1"/>
            <a:r>
              <a:rPr lang="hu-HU" dirty="0"/>
              <a:t>Minden héten: 	</a:t>
            </a:r>
            <a:r>
              <a:rPr lang="hu-HU" dirty="0" smtClean="0"/>
              <a:t>hétfő </a:t>
            </a:r>
            <a:r>
              <a:rPr lang="hu-HU" dirty="0"/>
              <a:t>(</a:t>
            </a:r>
            <a:r>
              <a:rPr lang="hu-HU" dirty="0" smtClean="0"/>
              <a:t>10-12)</a:t>
            </a:r>
            <a:endParaRPr lang="hu-HU" dirty="0"/>
          </a:p>
          <a:p>
            <a:pPr lvl="1"/>
            <a:r>
              <a:rPr lang="hu-HU" dirty="0" smtClean="0"/>
              <a:t>Páratlan </a:t>
            </a:r>
            <a:r>
              <a:rPr lang="hu-HU" dirty="0"/>
              <a:t>héten:	</a:t>
            </a:r>
            <a:r>
              <a:rPr lang="hu-HU" dirty="0" smtClean="0"/>
              <a:t>szerda </a:t>
            </a:r>
            <a:r>
              <a:rPr lang="hu-HU" dirty="0"/>
              <a:t>(8-10)</a:t>
            </a:r>
          </a:p>
          <a:p>
            <a:r>
              <a:rPr lang="hu-HU" b="1" dirty="0"/>
              <a:t>Gyakorlatok</a:t>
            </a:r>
            <a:r>
              <a:rPr lang="hu-HU" dirty="0"/>
              <a:t>:</a:t>
            </a:r>
          </a:p>
          <a:p>
            <a:pPr lvl="1"/>
            <a:r>
              <a:rPr lang="hu-HU" dirty="0"/>
              <a:t>Páros héten:		</a:t>
            </a:r>
            <a:r>
              <a:rPr lang="hu-HU" dirty="0" smtClean="0"/>
              <a:t>csüt. </a:t>
            </a:r>
            <a:r>
              <a:rPr lang="hu-HU" dirty="0"/>
              <a:t>(8-10) vagy péntek (10-12)</a:t>
            </a:r>
          </a:p>
          <a:p>
            <a:pPr lvl="1"/>
            <a:r>
              <a:rPr lang="hu-HU" dirty="0">
                <a:solidFill>
                  <a:schemeClr val="accent2"/>
                </a:solidFill>
              </a:rPr>
              <a:t>Opcionális</a:t>
            </a:r>
            <a:r>
              <a:rPr lang="hu-HU" dirty="0"/>
              <a:t>, </a:t>
            </a:r>
            <a:r>
              <a:rPr lang="hu-HU" dirty="0" smtClean="0"/>
              <a:t>gyakorlatok anyaga </a:t>
            </a:r>
            <a:r>
              <a:rPr lang="hu-HU" dirty="0"/>
              <a:t>otthon is elvégezhető</a:t>
            </a:r>
          </a:p>
          <a:p>
            <a:r>
              <a:rPr lang="hu-HU" b="1" dirty="0" smtClean="0"/>
              <a:t>Fogadóóra</a:t>
            </a:r>
            <a:r>
              <a:rPr lang="hu-HU" dirty="0" smtClean="0"/>
              <a:t>:</a:t>
            </a:r>
            <a:endParaRPr lang="hu-HU" dirty="0"/>
          </a:p>
          <a:p>
            <a:pPr lvl="1"/>
            <a:r>
              <a:rPr lang="hu-HU" dirty="0" smtClean="0"/>
              <a:t>Micskei Zoltán: csütörtök 16:15-17:00</a:t>
            </a:r>
            <a:endParaRPr lang="hu-HU" dirty="0"/>
          </a:p>
          <a:p>
            <a:r>
              <a:rPr lang="hu-HU" b="1" dirty="0"/>
              <a:t>Labor</a:t>
            </a:r>
            <a:r>
              <a:rPr lang="hu-HU" dirty="0"/>
              <a:t>: Informatikai technológiák labor I. </a:t>
            </a:r>
          </a:p>
          <a:p>
            <a:pPr lvl="1"/>
            <a:r>
              <a:rPr lang="hu-HU" dirty="0"/>
              <a:t>AUT + IIT + MIT mérések, beosztás a weben lesz majd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Bemutatkozás</a:t>
            </a:r>
          </a:p>
          <a:p>
            <a:endParaRPr lang="hu-HU" dirty="0" smtClean="0"/>
          </a:p>
          <a:p>
            <a:r>
              <a:rPr lang="hu-HU" b="1" dirty="0" smtClean="0"/>
              <a:t>Tematika</a:t>
            </a:r>
          </a:p>
          <a:p>
            <a:endParaRPr lang="hu-HU" dirty="0" smtClean="0"/>
          </a:p>
          <a:p>
            <a:r>
              <a:rPr lang="hu-HU" dirty="0" smtClean="0"/>
              <a:t>Szeminárium</a:t>
            </a:r>
            <a:endParaRPr lang="hu-HU" dirty="0"/>
          </a:p>
          <a:p>
            <a:endParaRPr lang="hu-HU" dirty="0"/>
          </a:p>
          <a:p>
            <a:r>
              <a:rPr lang="hu-HU" dirty="0" smtClean="0"/>
              <a:t>Követelmények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819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zabadkézi sokszög 19"/>
          <p:cNvSpPr/>
          <p:nvPr/>
        </p:nvSpPr>
        <p:spPr>
          <a:xfrm>
            <a:off x="3714744" y="1571612"/>
            <a:ext cx="5302296" cy="3934724"/>
          </a:xfrm>
          <a:custGeom>
            <a:avLst/>
            <a:gdLst>
              <a:gd name="connsiteX0" fmla="*/ 0 w 4286280"/>
              <a:gd name="connsiteY0" fmla="*/ 1857388 h 3714776"/>
              <a:gd name="connsiteX1" fmla="*/ 739534 w 4286280"/>
              <a:gd name="connsiteY1" fmla="*/ 453781 h 3714776"/>
              <a:gd name="connsiteX2" fmla="*/ 2143143 w 4286280"/>
              <a:gd name="connsiteY2" fmla="*/ 3 h 3714776"/>
              <a:gd name="connsiteX3" fmla="*/ 3546751 w 4286280"/>
              <a:gd name="connsiteY3" fmla="*/ 453785 h 3714776"/>
              <a:gd name="connsiteX4" fmla="*/ 4286281 w 4286280"/>
              <a:gd name="connsiteY4" fmla="*/ 1857395 h 3714776"/>
              <a:gd name="connsiteX5" fmla="*/ 3546748 w 4286280"/>
              <a:gd name="connsiteY5" fmla="*/ 3261003 h 3714776"/>
              <a:gd name="connsiteX6" fmla="*/ 2143140 w 4286280"/>
              <a:gd name="connsiteY6" fmla="*/ 3714783 h 3714776"/>
              <a:gd name="connsiteX7" fmla="*/ 739532 w 4286280"/>
              <a:gd name="connsiteY7" fmla="*/ 3261002 h 3714776"/>
              <a:gd name="connsiteX8" fmla="*/ 1 w 4286280"/>
              <a:gd name="connsiteY8" fmla="*/ 1857393 h 3714776"/>
              <a:gd name="connsiteX9" fmla="*/ 0 w 4286280"/>
              <a:gd name="connsiteY9" fmla="*/ 1857388 h 3714776"/>
              <a:gd name="connsiteX0" fmla="*/ 0 w 5159423"/>
              <a:gd name="connsiteY0" fmla="*/ 2196364 h 4053759"/>
              <a:gd name="connsiteX1" fmla="*/ 739534 w 5159423"/>
              <a:gd name="connsiteY1" fmla="*/ 792757 h 4053759"/>
              <a:gd name="connsiteX2" fmla="*/ 2143143 w 5159423"/>
              <a:gd name="connsiteY2" fmla="*/ 338979 h 4053759"/>
              <a:gd name="connsiteX3" fmla="*/ 4689727 w 5159423"/>
              <a:gd name="connsiteY3" fmla="*/ 292671 h 4053759"/>
              <a:gd name="connsiteX4" fmla="*/ 4286281 w 5159423"/>
              <a:gd name="connsiteY4" fmla="*/ 2196371 h 4053759"/>
              <a:gd name="connsiteX5" fmla="*/ 3546748 w 5159423"/>
              <a:gd name="connsiteY5" fmla="*/ 3599979 h 4053759"/>
              <a:gd name="connsiteX6" fmla="*/ 2143140 w 5159423"/>
              <a:gd name="connsiteY6" fmla="*/ 4053759 h 4053759"/>
              <a:gd name="connsiteX7" fmla="*/ 739532 w 5159423"/>
              <a:gd name="connsiteY7" fmla="*/ 3599978 h 4053759"/>
              <a:gd name="connsiteX8" fmla="*/ 1 w 5159423"/>
              <a:gd name="connsiteY8" fmla="*/ 2196369 h 4053759"/>
              <a:gd name="connsiteX9" fmla="*/ 0 w 5159423"/>
              <a:gd name="connsiteY9" fmla="*/ 2196364 h 4053759"/>
              <a:gd name="connsiteX0" fmla="*/ 0 w 4730763"/>
              <a:gd name="connsiteY0" fmla="*/ 2053512 h 3910907"/>
              <a:gd name="connsiteX1" fmla="*/ 739534 w 4730763"/>
              <a:gd name="connsiteY1" fmla="*/ 649905 h 3910907"/>
              <a:gd name="connsiteX2" fmla="*/ 2143143 w 4730763"/>
              <a:gd name="connsiteY2" fmla="*/ 196127 h 3910907"/>
              <a:gd name="connsiteX3" fmla="*/ 4261067 w 4730763"/>
              <a:gd name="connsiteY3" fmla="*/ 292671 h 3910907"/>
              <a:gd name="connsiteX4" fmla="*/ 4286281 w 4730763"/>
              <a:gd name="connsiteY4" fmla="*/ 2053519 h 3910907"/>
              <a:gd name="connsiteX5" fmla="*/ 3546748 w 4730763"/>
              <a:gd name="connsiteY5" fmla="*/ 3457127 h 3910907"/>
              <a:gd name="connsiteX6" fmla="*/ 2143140 w 4730763"/>
              <a:gd name="connsiteY6" fmla="*/ 3910907 h 3910907"/>
              <a:gd name="connsiteX7" fmla="*/ 739532 w 4730763"/>
              <a:gd name="connsiteY7" fmla="*/ 3457126 h 3910907"/>
              <a:gd name="connsiteX8" fmla="*/ 1 w 4730763"/>
              <a:gd name="connsiteY8" fmla="*/ 2053517 h 3910907"/>
              <a:gd name="connsiteX9" fmla="*/ 0 w 4730763"/>
              <a:gd name="connsiteY9" fmla="*/ 2053512 h 3910907"/>
              <a:gd name="connsiteX0" fmla="*/ 0 w 4730763"/>
              <a:gd name="connsiteY0" fmla="*/ 2053512 h 3910907"/>
              <a:gd name="connsiteX1" fmla="*/ 1453882 w 4730763"/>
              <a:gd name="connsiteY1" fmla="*/ 1364261 h 3910907"/>
              <a:gd name="connsiteX2" fmla="*/ 2143143 w 4730763"/>
              <a:gd name="connsiteY2" fmla="*/ 196127 h 3910907"/>
              <a:gd name="connsiteX3" fmla="*/ 4261067 w 4730763"/>
              <a:gd name="connsiteY3" fmla="*/ 292671 h 3910907"/>
              <a:gd name="connsiteX4" fmla="*/ 4286281 w 4730763"/>
              <a:gd name="connsiteY4" fmla="*/ 2053519 h 3910907"/>
              <a:gd name="connsiteX5" fmla="*/ 3546748 w 4730763"/>
              <a:gd name="connsiteY5" fmla="*/ 3457127 h 3910907"/>
              <a:gd name="connsiteX6" fmla="*/ 2143140 w 4730763"/>
              <a:gd name="connsiteY6" fmla="*/ 3910907 h 3910907"/>
              <a:gd name="connsiteX7" fmla="*/ 739532 w 4730763"/>
              <a:gd name="connsiteY7" fmla="*/ 3457126 h 3910907"/>
              <a:gd name="connsiteX8" fmla="*/ 1 w 4730763"/>
              <a:gd name="connsiteY8" fmla="*/ 2053517 h 3910907"/>
              <a:gd name="connsiteX9" fmla="*/ 0 w 4730763"/>
              <a:gd name="connsiteY9" fmla="*/ 2053512 h 3910907"/>
              <a:gd name="connsiteX0" fmla="*/ 0 w 4730763"/>
              <a:gd name="connsiteY0" fmla="*/ 2053512 h 3934724"/>
              <a:gd name="connsiteX1" fmla="*/ 1453882 w 4730763"/>
              <a:gd name="connsiteY1" fmla="*/ 1364261 h 3934724"/>
              <a:gd name="connsiteX2" fmla="*/ 2143143 w 4730763"/>
              <a:gd name="connsiteY2" fmla="*/ 196127 h 3934724"/>
              <a:gd name="connsiteX3" fmla="*/ 4261067 w 4730763"/>
              <a:gd name="connsiteY3" fmla="*/ 292671 h 3934724"/>
              <a:gd name="connsiteX4" fmla="*/ 4286281 w 4730763"/>
              <a:gd name="connsiteY4" fmla="*/ 2053519 h 3934724"/>
              <a:gd name="connsiteX5" fmla="*/ 3546748 w 4730763"/>
              <a:gd name="connsiteY5" fmla="*/ 3457127 h 3934724"/>
              <a:gd name="connsiteX6" fmla="*/ 2143140 w 4730763"/>
              <a:gd name="connsiteY6" fmla="*/ 3910907 h 3934724"/>
              <a:gd name="connsiteX7" fmla="*/ 1453880 w 4730763"/>
              <a:gd name="connsiteY7" fmla="*/ 3314226 h 3934724"/>
              <a:gd name="connsiteX8" fmla="*/ 1 w 4730763"/>
              <a:gd name="connsiteY8" fmla="*/ 2053517 h 3934724"/>
              <a:gd name="connsiteX9" fmla="*/ 0 w 4730763"/>
              <a:gd name="connsiteY9" fmla="*/ 2053512 h 3934724"/>
              <a:gd name="connsiteX0" fmla="*/ 0 w 5214944"/>
              <a:gd name="connsiteY0" fmla="*/ 2053512 h 3934724"/>
              <a:gd name="connsiteX1" fmla="*/ 1453882 w 5214944"/>
              <a:gd name="connsiteY1" fmla="*/ 1364261 h 3934724"/>
              <a:gd name="connsiteX2" fmla="*/ 2143143 w 5214944"/>
              <a:gd name="connsiteY2" fmla="*/ 196127 h 3934724"/>
              <a:gd name="connsiteX3" fmla="*/ 4261067 w 5214944"/>
              <a:gd name="connsiteY3" fmla="*/ 292671 h 3934724"/>
              <a:gd name="connsiteX4" fmla="*/ 5214943 w 5214944"/>
              <a:gd name="connsiteY4" fmla="*/ 2053519 h 3934724"/>
              <a:gd name="connsiteX5" fmla="*/ 3546748 w 5214944"/>
              <a:gd name="connsiteY5" fmla="*/ 3457127 h 3934724"/>
              <a:gd name="connsiteX6" fmla="*/ 2143140 w 5214944"/>
              <a:gd name="connsiteY6" fmla="*/ 3910907 h 3934724"/>
              <a:gd name="connsiteX7" fmla="*/ 1453880 w 5214944"/>
              <a:gd name="connsiteY7" fmla="*/ 3314226 h 3934724"/>
              <a:gd name="connsiteX8" fmla="*/ 1 w 5214944"/>
              <a:gd name="connsiteY8" fmla="*/ 2053517 h 3934724"/>
              <a:gd name="connsiteX9" fmla="*/ 0 w 5214944"/>
              <a:gd name="connsiteY9" fmla="*/ 2053512 h 3934724"/>
              <a:gd name="connsiteX0" fmla="*/ 0 w 5302296"/>
              <a:gd name="connsiteY0" fmla="*/ 2053512 h 3934724"/>
              <a:gd name="connsiteX1" fmla="*/ 1453882 w 5302296"/>
              <a:gd name="connsiteY1" fmla="*/ 1364261 h 3934724"/>
              <a:gd name="connsiteX2" fmla="*/ 2143143 w 5302296"/>
              <a:gd name="connsiteY2" fmla="*/ 196127 h 3934724"/>
              <a:gd name="connsiteX3" fmla="*/ 4261067 w 5302296"/>
              <a:gd name="connsiteY3" fmla="*/ 292671 h 3934724"/>
              <a:gd name="connsiteX4" fmla="*/ 5214943 w 5302296"/>
              <a:gd name="connsiteY4" fmla="*/ 2053519 h 3934724"/>
              <a:gd name="connsiteX5" fmla="*/ 4832600 w 5302296"/>
              <a:gd name="connsiteY5" fmla="*/ 3457127 h 3934724"/>
              <a:gd name="connsiteX6" fmla="*/ 2143140 w 5302296"/>
              <a:gd name="connsiteY6" fmla="*/ 3910907 h 3934724"/>
              <a:gd name="connsiteX7" fmla="*/ 1453880 w 5302296"/>
              <a:gd name="connsiteY7" fmla="*/ 3314226 h 3934724"/>
              <a:gd name="connsiteX8" fmla="*/ 1 w 5302296"/>
              <a:gd name="connsiteY8" fmla="*/ 2053517 h 3934724"/>
              <a:gd name="connsiteX9" fmla="*/ 0 w 5302296"/>
              <a:gd name="connsiteY9" fmla="*/ 2053512 h 3934724"/>
              <a:gd name="connsiteX0" fmla="*/ 0 w 5302296"/>
              <a:gd name="connsiteY0" fmla="*/ 2053512 h 3934724"/>
              <a:gd name="connsiteX1" fmla="*/ 810908 w 5302296"/>
              <a:gd name="connsiteY1" fmla="*/ 935609 h 3934724"/>
              <a:gd name="connsiteX2" fmla="*/ 2143143 w 5302296"/>
              <a:gd name="connsiteY2" fmla="*/ 196127 h 3934724"/>
              <a:gd name="connsiteX3" fmla="*/ 4261067 w 5302296"/>
              <a:gd name="connsiteY3" fmla="*/ 292671 h 3934724"/>
              <a:gd name="connsiteX4" fmla="*/ 5214943 w 5302296"/>
              <a:gd name="connsiteY4" fmla="*/ 2053519 h 3934724"/>
              <a:gd name="connsiteX5" fmla="*/ 4832600 w 5302296"/>
              <a:gd name="connsiteY5" fmla="*/ 3457127 h 3934724"/>
              <a:gd name="connsiteX6" fmla="*/ 2143140 w 5302296"/>
              <a:gd name="connsiteY6" fmla="*/ 3910907 h 3934724"/>
              <a:gd name="connsiteX7" fmla="*/ 1453880 w 5302296"/>
              <a:gd name="connsiteY7" fmla="*/ 3314226 h 3934724"/>
              <a:gd name="connsiteX8" fmla="*/ 1 w 5302296"/>
              <a:gd name="connsiteY8" fmla="*/ 2053517 h 3934724"/>
              <a:gd name="connsiteX9" fmla="*/ 0 w 5302296"/>
              <a:gd name="connsiteY9" fmla="*/ 2053512 h 393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02296" h="3934724">
                <a:moveTo>
                  <a:pt x="0" y="2053512"/>
                </a:moveTo>
                <a:cubicBezTo>
                  <a:pt x="1" y="1514838"/>
                  <a:pt x="341212" y="1288402"/>
                  <a:pt x="810908" y="935609"/>
                </a:cubicBezTo>
                <a:cubicBezTo>
                  <a:pt x="1200558" y="642939"/>
                  <a:pt x="1568117" y="303283"/>
                  <a:pt x="2143143" y="196127"/>
                </a:cubicBezTo>
                <a:cubicBezTo>
                  <a:pt x="2718169" y="88971"/>
                  <a:pt x="3871418" y="0"/>
                  <a:pt x="4261067" y="292671"/>
                </a:cubicBezTo>
                <a:cubicBezTo>
                  <a:pt x="4730763" y="645466"/>
                  <a:pt x="5214944" y="1514845"/>
                  <a:pt x="5214943" y="2053519"/>
                </a:cubicBezTo>
                <a:cubicBezTo>
                  <a:pt x="5214943" y="2592193"/>
                  <a:pt x="5302296" y="3104333"/>
                  <a:pt x="4832600" y="3457127"/>
                </a:cubicBezTo>
                <a:cubicBezTo>
                  <a:pt x="4442950" y="3749797"/>
                  <a:pt x="2706260" y="3934724"/>
                  <a:pt x="2143140" y="3910907"/>
                </a:cubicBezTo>
                <a:cubicBezTo>
                  <a:pt x="1580020" y="3887090"/>
                  <a:pt x="1843529" y="3606896"/>
                  <a:pt x="1453880" y="3314226"/>
                </a:cubicBezTo>
                <a:cubicBezTo>
                  <a:pt x="984184" y="2961432"/>
                  <a:pt x="0" y="2592191"/>
                  <a:pt x="1" y="2053517"/>
                </a:cubicBezTo>
                <a:cubicBezTo>
                  <a:pt x="1" y="2053515"/>
                  <a:pt x="0" y="2053514"/>
                  <a:pt x="0" y="205351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informatika területei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214414" y="228599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Programming</a:t>
            </a:r>
            <a:r>
              <a:rPr lang="hu-HU" dirty="0" smtClean="0"/>
              <a:t> Fundamentals 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57158" y="1714488"/>
            <a:ext cx="292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/>
              <a:t>Algorithms</a:t>
            </a:r>
            <a:r>
              <a:rPr lang="hu-HU" sz="1600" dirty="0" smtClean="0"/>
              <a:t> and </a:t>
            </a:r>
            <a:r>
              <a:rPr lang="hu-HU" sz="1600" dirty="0" err="1" smtClean="0"/>
              <a:t>Complexity</a:t>
            </a:r>
            <a:r>
              <a:rPr lang="hu-HU" sz="1600" dirty="0" smtClean="0"/>
              <a:t> </a:t>
            </a:r>
            <a:endParaRPr lang="hu-HU" sz="1600" dirty="0"/>
          </a:p>
        </p:txBody>
      </p:sp>
      <p:sp>
        <p:nvSpPr>
          <p:cNvPr id="7" name="Téglalap 6"/>
          <p:cNvSpPr/>
          <p:nvPr/>
        </p:nvSpPr>
        <p:spPr>
          <a:xfrm>
            <a:off x="6929454" y="1785926"/>
            <a:ext cx="1927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/>
              <a:t>Operating</a:t>
            </a:r>
            <a:r>
              <a:rPr lang="hu-HU" dirty="0" smtClean="0"/>
              <a:t> Systems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5929322" y="2357430"/>
            <a:ext cx="24728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smtClean="0"/>
              <a:t>Platform </a:t>
            </a:r>
            <a:r>
              <a:rPr lang="hu-HU" sz="2000" dirty="0" err="1" smtClean="0"/>
              <a:t>technologies</a:t>
            </a:r>
            <a:endParaRPr lang="hu-HU" sz="2000" dirty="0"/>
          </a:p>
        </p:txBody>
      </p:sp>
      <p:sp>
        <p:nvSpPr>
          <p:cNvPr id="9" name="Téglalap 8"/>
          <p:cNvSpPr/>
          <p:nvPr/>
        </p:nvSpPr>
        <p:spPr>
          <a:xfrm>
            <a:off x="214282" y="5214950"/>
            <a:ext cx="24080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dirty="0" err="1" smtClean="0"/>
              <a:t>Graphics</a:t>
            </a:r>
            <a:r>
              <a:rPr lang="hu-HU" sz="1600" dirty="0" smtClean="0"/>
              <a:t> and </a:t>
            </a:r>
            <a:r>
              <a:rPr lang="hu-HU" sz="1600" dirty="0" err="1" smtClean="0"/>
              <a:t>Visualization</a:t>
            </a:r>
            <a:r>
              <a:rPr lang="hu-HU" sz="1600" dirty="0" smtClean="0"/>
              <a:t> </a:t>
            </a:r>
            <a:endParaRPr lang="hu-HU" sz="1600" dirty="0"/>
          </a:p>
        </p:txBody>
      </p:sp>
      <p:sp>
        <p:nvSpPr>
          <p:cNvPr id="10" name="Téglalap 9"/>
          <p:cNvSpPr/>
          <p:nvPr/>
        </p:nvSpPr>
        <p:spPr>
          <a:xfrm>
            <a:off x="3071802" y="4572008"/>
            <a:ext cx="2608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/>
              <a:t>Information</a:t>
            </a:r>
            <a:r>
              <a:rPr lang="hu-HU" dirty="0" smtClean="0"/>
              <a:t> Management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3071802" y="3286124"/>
            <a:ext cx="2987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err="1" smtClean="0"/>
              <a:t>Modeling</a:t>
            </a:r>
            <a:r>
              <a:rPr lang="hu-HU" sz="2400" dirty="0" smtClean="0"/>
              <a:t> and </a:t>
            </a:r>
            <a:r>
              <a:rPr lang="hu-HU" sz="2400" dirty="0" err="1" smtClean="0"/>
              <a:t>Analysis</a:t>
            </a:r>
            <a:endParaRPr lang="hu-HU" sz="2400" dirty="0"/>
          </a:p>
        </p:txBody>
      </p:sp>
      <p:sp>
        <p:nvSpPr>
          <p:cNvPr id="12" name="Téglalap 11"/>
          <p:cNvSpPr/>
          <p:nvPr/>
        </p:nvSpPr>
        <p:spPr>
          <a:xfrm>
            <a:off x="1142976" y="2928934"/>
            <a:ext cx="1762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Software Design 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571472" y="3857628"/>
            <a:ext cx="2555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/>
              <a:t>Software </a:t>
            </a:r>
            <a:r>
              <a:rPr lang="hu-HU" dirty="0" err="1" smtClean="0"/>
              <a:t>Verification</a:t>
            </a:r>
            <a:r>
              <a:rPr lang="hu-HU" dirty="0" smtClean="0"/>
              <a:t> and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 err="1" smtClean="0"/>
              <a:t>Validation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5714920" y="2928934"/>
            <a:ext cx="3429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Software </a:t>
            </a:r>
            <a:r>
              <a:rPr lang="hu-HU" dirty="0" err="1" smtClean="0"/>
              <a:t>Evolution</a:t>
            </a:r>
            <a:r>
              <a:rPr lang="hu-HU" dirty="0" smtClean="0"/>
              <a:t> (</a:t>
            </a:r>
            <a:r>
              <a:rPr lang="hu-HU" dirty="0" err="1" smtClean="0"/>
              <a:t>maintenance</a:t>
            </a:r>
            <a:r>
              <a:rPr lang="hu-HU" dirty="0" smtClean="0"/>
              <a:t>) </a:t>
            </a:r>
            <a:endParaRPr lang="hu-HU" dirty="0"/>
          </a:p>
        </p:txBody>
      </p:sp>
      <p:sp>
        <p:nvSpPr>
          <p:cNvPr id="15" name="Téglalap 14"/>
          <p:cNvSpPr/>
          <p:nvPr/>
        </p:nvSpPr>
        <p:spPr>
          <a:xfrm>
            <a:off x="6929454" y="3571876"/>
            <a:ext cx="10262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err="1" smtClean="0"/>
              <a:t>Security</a:t>
            </a:r>
            <a:endParaRPr lang="hu-HU" sz="2000" dirty="0"/>
          </a:p>
        </p:txBody>
      </p:sp>
      <p:sp>
        <p:nvSpPr>
          <p:cNvPr id="16" name="Téglalap 15"/>
          <p:cNvSpPr/>
          <p:nvPr/>
        </p:nvSpPr>
        <p:spPr>
          <a:xfrm>
            <a:off x="5786446" y="4143380"/>
            <a:ext cx="3151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/>
              <a:t>Systems </a:t>
            </a:r>
            <a:r>
              <a:rPr lang="hu-HU" sz="2400" dirty="0" err="1" smtClean="0"/>
              <a:t>administration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17" name="Téglalap 16"/>
          <p:cNvSpPr/>
          <p:nvPr/>
        </p:nvSpPr>
        <p:spPr>
          <a:xfrm>
            <a:off x="6357950" y="4786322"/>
            <a:ext cx="2073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err="1" smtClean="0"/>
              <a:t>Technical</a:t>
            </a:r>
            <a:r>
              <a:rPr lang="hu-HU" sz="2000" dirty="0" smtClean="0"/>
              <a:t> </a:t>
            </a:r>
            <a:r>
              <a:rPr lang="hu-HU" sz="2000" dirty="0" err="1" smtClean="0"/>
              <a:t>support</a:t>
            </a:r>
            <a:r>
              <a:rPr lang="hu-HU" sz="2000" dirty="0" smtClean="0"/>
              <a:t> </a:t>
            </a:r>
            <a:endParaRPr lang="hu-HU" sz="20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0" y="8572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ACM &amp; IEEE </a:t>
            </a:r>
            <a:r>
              <a:rPr lang="hu-HU" sz="2400" b="1" dirty="0" err="1" smtClean="0"/>
              <a:t>Computing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Curricula</a:t>
            </a:r>
            <a:r>
              <a:rPr lang="hu-HU" sz="2400" b="1" dirty="0" smtClean="0"/>
              <a:t> (részlet)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bme_ftsrg_hun_micskeiz_new_v6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bme_ftsrg_hun_micskeiz_new_v6</Template>
  <TotalTime>1613</TotalTime>
  <Words>1951</Words>
  <Application>Microsoft Office PowerPoint</Application>
  <PresentationFormat>On-screen Show (4:3)</PresentationFormat>
  <Paragraphs>408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bme_ftsrg_hun_micskeiz_new_v6</vt:lpstr>
      <vt:lpstr>Intelligens rendszerfelügyelet (BME VIMIA370)</vt:lpstr>
      <vt:lpstr>Bemutatkozás</vt:lpstr>
      <vt:lpstr>Bemutatkozás (oktatók)</vt:lpstr>
      <vt:lpstr>Honlap</vt:lpstr>
      <vt:lpstr>Honlap: bejelentkezés</vt:lpstr>
      <vt:lpstr>IRF Q&amp;A oldal (beta)</vt:lpstr>
      <vt:lpstr>A félév menete</vt:lpstr>
      <vt:lpstr>Tartalom</vt:lpstr>
      <vt:lpstr>Az informatika területei</vt:lpstr>
      <vt:lpstr>Tematika</vt:lpstr>
      <vt:lpstr>Előkövetelmények (témák)</vt:lpstr>
      <vt:lpstr>Ki mit tanulhat itt?</vt:lpstr>
      <vt:lpstr>Ki mit tanulhat itt?</vt:lpstr>
      <vt:lpstr>Példa: MS Common Engineering Criteria</vt:lpstr>
      <vt:lpstr>Példa: MS Common Engineering Criteria</vt:lpstr>
      <vt:lpstr>Ki mit tanulhat itt?</vt:lpstr>
      <vt:lpstr>A rendszerüzemeltetés szereplői</vt:lpstr>
      <vt:lpstr>A rendszerüzemeltetés szereplői</vt:lpstr>
      <vt:lpstr>A rendszerüzemeltetés szereplői</vt:lpstr>
      <vt:lpstr>Ki mit tanulhat itt?</vt:lpstr>
      <vt:lpstr>Tényleg kell ez?</vt:lpstr>
      <vt:lpstr>Mire lesz ez az egész jó nekünk?</vt:lpstr>
      <vt:lpstr>Tartalom</vt:lpstr>
      <vt:lpstr>Szeminárium?</vt:lpstr>
      <vt:lpstr>Témák</vt:lpstr>
      <vt:lpstr>Tudnivalók</vt:lpstr>
      <vt:lpstr>Tartalom</vt:lpstr>
      <vt:lpstr>Követelmények (kivonat) – aláírás</vt:lpstr>
      <vt:lpstr>Követelmények (kivonat) – vizsga </vt:lpstr>
      <vt:lpstr>Követelmények (kivonat) – pótlás</vt:lpstr>
      <vt:lpstr>Házi feladatok céljai</vt:lpstr>
      <vt:lpstr>Önálló problémamegoldás</vt:lpstr>
      <vt:lpstr>Értékelés: igényes kód</vt:lpstr>
      <vt:lpstr>Mit kéne egy szoftverfejlesztőnek tudni?</vt:lpstr>
      <vt:lpstr>(Dokumentáció – érdemes tudni)</vt:lpstr>
      <vt:lpstr>Nehezek ezek a követelmények?</vt:lpstr>
      <vt:lpstr>Nehezek ezek a követelmények? (számok)</vt:lpstr>
      <vt:lpstr>Nehezek ezek a követelmények? (hallgatók)</vt:lpstr>
      <vt:lpstr>Nehezek ezek a követelmények? (oktatók)</vt:lpstr>
    </vt:vector>
  </TitlesOfParts>
  <Company>Budapesti Műszaki és Gazdaságtudományi Egyetem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IRF bevezető</dc:title>
  <dc:subject>Intelligens rendszerfelügyelet (BME VIMIA370)</dc:subject>
  <dc:creator>Micskei Zoltán</dc:creator>
  <cp:lastModifiedBy>Micskei Zoltán</cp:lastModifiedBy>
  <cp:revision>241</cp:revision>
  <dcterms:created xsi:type="dcterms:W3CDTF">2009-01-14T15:42:15Z</dcterms:created>
  <dcterms:modified xsi:type="dcterms:W3CDTF">2013-02-11T11:47:01Z</dcterms:modified>
  <cp:category>előadás</cp:category>
</cp:coreProperties>
</file>