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63" r:id="rId4"/>
    <p:sldId id="303" r:id="rId5"/>
    <p:sldId id="304" r:id="rId6"/>
    <p:sldId id="259" r:id="rId7"/>
    <p:sldId id="264" r:id="rId8"/>
    <p:sldId id="265" r:id="rId9"/>
    <p:sldId id="302" r:id="rId10"/>
    <p:sldId id="266" r:id="rId11"/>
    <p:sldId id="267" r:id="rId12"/>
    <p:sldId id="268" r:id="rId13"/>
    <p:sldId id="270" r:id="rId14"/>
    <p:sldId id="269" r:id="rId15"/>
    <p:sldId id="260" r:id="rId16"/>
    <p:sldId id="272" r:id="rId17"/>
    <p:sldId id="275" r:id="rId18"/>
    <p:sldId id="273" r:id="rId19"/>
    <p:sldId id="299" r:id="rId20"/>
    <p:sldId id="274" r:id="rId21"/>
    <p:sldId id="289" r:id="rId22"/>
    <p:sldId id="300" r:id="rId23"/>
    <p:sldId id="301" r:id="rId24"/>
    <p:sldId id="271" r:id="rId25"/>
    <p:sldId id="278" r:id="rId26"/>
    <p:sldId id="281" r:id="rId27"/>
    <p:sldId id="283" r:id="rId28"/>
    <p:sldId id="285" r:id="rId29"/>
    <p:sldId id="292" r:id="rId30"/>
    <p:sldId id="307" r:id="rId31"/>
    <p:sldId id="287" r:id="rId32"/>
    <p:sldId id="288" r:id="rId33"/>
    <p:sldId id="295" r:id="rId34"/>
    <p:sldId id="308" r:id="rId35"/>
    <p:sldId id="306" r:id="rId36"/>
    <p:sldId id="305" r:id="rId37"/>
    <p:sldId id="309" r:id="rId38"/>
    <p:sldId id="312" r:id="rId39"/>
    <p:sldId id="310" r:id="rId40"/>
    <p:sldId id="311" r:id="rId41"/>
    <p:sldId id="261" r:id="rId42"/>
    <p:sldId id="296" r:id="rId43"/>
    <p:sldId id="297" r:id="rId4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3A55"/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22" autoAdjust="0"/>
  </p:normalViewPr>
  <p:slideViewPr>
    <p:cSldViewPr>
      <p:cViewPr>
        <p:scale>
          <a:sx n="80" d="100"/>
          <a:sy n="80" d="100"/>
        </p:scale>
        <p:origin x="-1878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3B760-2F86-4E8A-A1E0-8BD53419523F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hu-HU"/>
        </a:p>
      </dgm:t>
    </dgm:pt>
    <dgm:pt modelId="{2D6E7ADE-5BB4-48C9-B9EF-28784E1E7991}">
      <dgm:prSet phldrT="[Szöveg]" custT="1"/>
      <dgm:spPr/>
      <dgm:t>
        <a:bodyPr/>
        <a:lstStyle/>
        <a:p>
          <a:r>
            <a:rPr lang="hu-HU" sz="2000" dirty="0" smtClean="0"/>
            <a:t>(Adat)kapcsolati réteg: Ethernet MAC vagy pont-pont</a:t>
          </a:r>
          <a:endParaRPr lang="hu-HU" sz="2000" dirty="0"/>
        </a:p>
      </dgm:t>
    </dgm:pt>
    <dgm:pt modelId="{3E4087BB-6058-4971-B2F6-479C23C59F02}" type="parTrans" cxnId="{95445BE8-4961-4DB3-813E-CB289F7928FB}">
      <dgm:prSet/>
      <dgm:spPr/>
      <dgm:t>
        <a:bodyPr/>
        <a:lstStyle/>
        <a:p>
          <a:endParaRPr lang="hu-HU" sz="2000"/>
        </a:p>
      </dgm:t>
    </dgm:pt>
    <dgm:pt modelId="{9186DCF7-5728-4B1C-9BEB-3BAED942CC2A}" type="sibTrans" cxnId="{95445BE8-4961-4DB3-813E-CB289F7928FB}">
      <dgm:prSet/>
      <dgm:spPr/>
      <dgm:t>
        <a:bodyPr/>
        <a:lstStyle/>
        <a:p>
          <a:endParaRPr lang="hu-HU" sz="2000"/>
        </a:p>
      </dgm:t>
    </dgm:pt>
    <dgm:pt modelId="{C60ADC33-8D13-44A4-A1DF-934D42AEDA01}">
      <dgm:prSet phldrT="[Szöveg]" custT="1"/>
      <dgm:spPr/>
      <dgm:t>
        <a:bodyPr/>
        <a:lstStyle/>
        <a:p>
          <a:r>
            <a:rPr lang="hu-HU" sz="2000" dirty="0" smtClean="0"/>
            <a:t>Fizikai réteg: pl. Ethernet</a:t>
          </a:r>
          <a:endParaRPr lang="hu-HU" sz="2000" dirty="0"/>
        </a:p>
      </dgm:t>
    </dgm:pt>
    <dgm:pt modelId="{39586CE0-C9BC-4C1A-A50B-D6B545206FB9}" type="parTrans" cxnId="{B498F766-5974-44D0-A291-2ED8001CED07}">
      <dgm:prSet/>
      <dgm:spPr/>
      <dgm:t>
        <a:bodyPr/>
        <a:lstStyle/>
        <a:p>
          <a:endParaRPr lang="hu-HU" sz="2000"/>
        </a:p>
      </dgm:t>
    </dgm:pt>
    <dgm:pt modelId="{90B43BBA-CCC2-4F6D-A101-B4E01E60BAF2}" type="sibTrans" cxnId="{B498F766-5974-44D0-A291-2ED8001CED07}">
      <dgm:prSet/>
      <dgm:spPr/>
      <dgm:t>
        <a:bodyPr/>
        <a:lstStyle/>
        <a:p>
          <a:endParaRPr lang="hu-HU" sz="2000"/>
        </a:p>
      </dgm:t>
    </dgm:pt>
    <dgm:pt modelId="{0EF2BE78-8771-4AE0-BCCE-E270D80C369F}">
      <dgm:prSet phldrT="[Szöveg]" custT="1"/>
      <dgm:spPr/>
      <dgm:t>
        <a:bodyPr/>
        <a:lstStyle/>
        <a:p>
          <a:r>
            <a:rPr lang="hu-HU" sz="1600" dirty="0" smtClean="0"/>
            <a:t>Ide tartoznak a kábelek, hálózati kártyák elektromos jelzés részletei</a:t>
          </a:r>
          <a:endParaRPr lang="hu-HU" sz="1600" dirty="0"/>
        </a:p>
      </dgm:t>
    </dgm:pt>
    <dgm:pt modelId="{41468529-3D43-4769-8FE5-B2C5096F515B}" type="parTrans" cxnId="{C790B158-2C5A-460A-97BB-9917EAC0491C}">
      <dgm:prSet/>
      <dgm:spPr/>
      <dgm:t>
        <a:bodyPr/>
        <a:lstStyle/>
        <a:p>
          <a:endParaRPr lang="hu-HU" sz="2000"/>
        </a:p>
      </dgm:t>
    </dgm:pt>
    <dgm:pt modelId="{A84E767F-FA35-4D4D-862C-FFBDF62F0194}" type="sibTrans" cxnId="{C790B158-2C5A-460A-97BB-9917EAC0491C}">
      <dgm:prSet/>
      <dgm:spPr/>
      <dgm:t>
        <a:bodyPr/>
        <a:lstStyle/>
        <a:p>
          <a:endParaRPr lang="hu-HU" sz="2000"/>
        </a:p>
      </dgm:t>
    </dgm:pt>
    <dgm:pt modelId="{3924523B-B2D5-4F24-B3FF-48EA1E42BC63}">
      <dgm:prSet phldrT="[Szöveg]" custT="1"/>
      <dgm:spPr/>
      <dgm:t>
        <a:bodyPr/>
        <a:lstStyle/>
        <a:p>
          <a:r>
            <a:rPr lang="hu-HU" sz="1600" dirty="0" smtClean="0"/>
            <a:t>A végpontok fizikai címzése</a:t>
          </a:r>
          <a:endParaRPr lang="hu-HU" sz="1600" dirty="0"/>
        </a:p>
      </dgm:t>
    </dgm:pt>
    <dgm:pt modelId="{0647EC66-3173-4CFC-9776-274B3D191C3E}" type="parTrans" cxnId="{6A45366F-2DDA-4E2E-BF65-916634E79E18}">
      <dgm:prSet/>
      <dgm:spPr/>
      <dgm:t>
        <a:bodyPr/>
        <a:lstStyle/>
        <a:p>
          <a:endParaRPr lang="hu-HU" sz="2000"/>
        </a:p>
      </dgm:t>
    </dgm:pt>
    <dgm:pt modelId="{A1EC1C09-6A33-4FEC-8EB0-9E310EFE5100}" type="sibTrans" cxnId="{6A45366F-2DDA-4E2E-BF65-916634E79E18}">
      <dgm:prSet/>
      <dgm:spPr/>
      <dgm:t>
        <a:bodyPr/>
        <a:lstStyle/>
        <a:p>
          <a:endParaRPr lang="hu-HU" sz="2000"/>
        </a:p>
      </dgm:t>
    </dgm:pt>
    <dgm:pt modelId="{3E63B0FF-5CEE-4081-8993-484FC298A12C}">
      <dgm:prSet phldrT="[Szöveg]" custT="1"/>
      <dgm:spPr/>
      <dgm:t>
        <a:bodyPr/>
        <a:lstStyle/>
        <a:p>
          <a:r>
            <a:rPr lang="hu-HU" sz="2000" dirty="0" smtClean="0"/>
            <a:t>Internet réteg: IP</a:t>
          </a:r>
          <a:endParaRPr lang="hu-HU" sz="2000" dirty="0"/>
        </a:p>
      </dgm:t>
    </dgm:pt>
    <dgm:pt modelId="{38F73761-03DB-4B1E-A1DB-CC8910CACF47}" type="parTrans" cxnId="{9B413E54-1057-4FE6-9A04-86CC1A44733F}">
      <dgm:prSet/>
      <dgm:spPr/>
      <dgm:t>
        <a:bodyPr/>
        <a:lstStyle/>
        <a:p>
          <a:endParaRPr lang="hu-HU" sz="2000"/>
        </a:p>
      </dgm:t>
    </dgm:pt>
    <dgm:pt modelId="{C876BDCF-8E25-474F-9A03-1A77FFA22028}" type="sibTrans" cxnId="{9B413E54-1057-4FE6-9A04-86CC1A44733F}">
      <dgm:prSet/>
      <dgm:spPr/>
      <dgm:t>
        <a:bodyPr/>
        <a:lstStyle/>
        <a:p>
          <a:endParaRPr lang="hu-HU" sz="2000"/>
        </a:p>
      </dgm:t>
    </dgm:pt>
    <dgm:pt modelId="{1872E1A4-4BD2-4D57-B6DC-5282554CFCA9}">
      <dgm:prSet phldrT="[Szöveg]" custT="1"/>
      <dgm:spPr/>
      <dgm:t>
        <a:bodyPr/>
        <a:lstStyle/>
        <a:p>
          <a:r>
            <a:rPr lang="hu-HU" sz="1600" dirty="0" smtClean="0"/>
            <a:t>Feladata, hogy távoli hálózatok között is lehessen kommunikálni</a:t>
          </a:r>
          <a:endParaRPr lang="hu-HU" sz="1600" dirty="0"/>
        </a:p>
      </dgm:t>
    </dgm:pt>
    <dgm:pt modelId="{C6AA1441-C909-457D-A812-09E3F13CD27B}" type="parTrans" cxnId="{15EAF717-73F3-4D03-A514-32F269125F03}">
      <dgm:prSet/>
      <dgm:spPr/>
      <dgm:t>
        <a:bodyPr/>
        <a:lstStyle/>
        <a:p>
          <a:endParaRPr lang="hu-HU" sz="2000"/>
        </a:p>
      </dgm:t>
    </dgm:pt>
    <dgm:pt modelId="{F24256D4-0EA3-4CD7-A013-065FD3139F59}" type="sibTrans" cxnId="{15EAF717-73F3-4D03-A514-32F269125F03}">
      <dgm:prSet/>
      <dgm:spPr/>
      <dgm:t>
        <a:bodyPr/>
        <a:lstStyle/>
        <a:p>
          <a:endParaRPr lang="hu-HU" sz="2000"/>
        </a:p>
      </dgm:t>
    </dgm:pt>
    <dgm:pt modelId="{F9E7986F-EDEF-483D-B30A-275D8039870D}">
      <dgm:prSet phldrT="[Szöveg]" custT="1"/>
      <dgm:spPr/>
      <dgm:t>
        <a:bodyPr/>
        <a:lstStyle/>
        <a:p>
          <a:r>
            <a:rPr lang="hu-HU" sz="1600" dirty="0" smtClean="0"/>
            <a:t>Csak egy </a:t>
          </a:r>
          <a:r>
            <a:rPr lang="hu-HU" sz="1600" i="1" dirty="0" smtClean="0"/>
            <a:t>szegmensen</a:t>
          </a:r>
          <a:r>
            <a:rPr lang="hu-HU" sz="1600" dirty="0" smtClean="0"/>
            <a:t> belüli kommunikáció</a:t>
          </a:r>
          <a:endParaRPr lang="hu-HU" sz="1600" dirty="0"/>
        </a:p>
      </dgm:t>
    </dgm:pt>
    <dgm:pt modelId="{04E3475F-B539-46B1-AB83-2C678245ADBB}" type="parTrans" cxnId="{F28256C7-4F18-4E6C-8DCC-4CF5F1896958}">
      <dgm:prSet/>
      <dgm:spPr/>
      <dgm:t>
        <a:bodyPr/>
        <a:lstStyle/>
        <a:p>
          <a:endParaRPr lang="hu-HU" sz="2000"/>
        </a:p>
      </dgm:t>
    </dgm:pt>
    <dgm:pt modelId="{00BBF894-7721-464E-8A66-8316BA8998C3}" type="sibTrans" cxnId="{F28256C7-4F18-4E6C-8DCC-4CF5F1896958}">
      <dgm:prSet/>
      <dgm:spPr/>
      <dgm:t>
        <a:bodyPr/>
        <a:lstStyle/>
        <a:p>
          <a:endParaRPr lang="hu-HU" sz="2000"/>
        </a:p>
      </dgm:t>
    </dgm:pt>
    <dgm:pt modelId="{4A05E8B1-330A-4F03-B017-06A358BFB9F7}">
      <dgm:prSet phldrT="[Szöveg]" custT="1"/>
      <dgm:spPr/>
      <dgm:t>
        <a:bodyPr/>
        <a:lstStyle/>
        <a:p>
          <a:r>
            <a:rPr lang="hu-HU" sz="1600" i="1" dirty="0" smtClean="0"/>
            <a:t>Keretekben</a:t>
          </a:r>
          <a:r>
            <a:rPr lang="hu-HU" sz="1600" dirty="0" smtClean="0"/>
            <a:t> kommunikál</a:t>
          </a:r>
          <a:endParaRPr lang="hu-HU" sz="1600" dirty="0"/>
        </a:p>
      </dgm:t>
    </dgm:pt>
    <dgm:pt modelId="{6D891572-D5B0-402E-8415-E451837AFD63}" type="parTrans" cxnId="{6D261751-AB44-4E18-9917-307D05777287}">
      <dgm:prSet/>
      <dgm:spPr/>
      <dgm:t>
        <a:bodyPr/>
        <a:lstStyle/>
        <a:p>
          <a:endParaRPr lang="hu-HU" sz="2000"/>
        </a:p>
      </dgm:t>
    </dgm:pt>
    <dgm:pt modelId="{01E5A816-0AEA-41EA-8874-361BE7950F68}" type="sibTrans" cxnId="{6D261751-AB44-4E18-9917-307D05777287}">
      <dgm:prSet/>
      <dgm:spPr/>
      <dgm:t>
        <a:bodyPr/>
        <a:lstStyle/>
        <a:p>
          <a:endParaRPr lang="hu-HU" sz="2000"/>
        </a:p>
      </dgm:t>
    </dgm:pt>
    <dgm:pt modelId="{6D3EB644-3222-4563-8D33-F6C70D69F25E}">
      <dgm:prSet phldrT="[Szöveg]" custT="1"/>
      <dgm:spPr/>
      <dgm:t>
        <a:bodyPr/>
        <a:lstStyle/>
        <a:p>
          <a:r>
            <a:rPr lang="hu-HU" sz="1600" dirty="0" smtClean="0"/>
            <a:t>Globálisan egyedi címzést használ (kivétel privát tartományok: 10.0.0.0/8, 192.168.0.0/16, 172.16.0.0/12)</a:t>
          </a:r>
          <a:endParaRPr lang="hu-HU" sz="1600" dirty="0"/>
        </a:p>
      </dgm:t>
    </dgm:pt>
    <dgm:pt modelId="{9369CC09-8EBB-4E10-AF7A-A8F5EBD2000C}" type="parTrans" cxnId="{980C4F7C-293E-402B-9FB2-582621086F43}">
      <dgm:prSet/>
      <dgm:spPr/>
      <dgm:t>
        <a:bodyPr/>
        <a:lstStyle/>
        <a:p>
          <a:endParaRPr lang="hu-HU" sz="2000"/>
        </a:p>
      </dgm:t>
    </dgm:pt>
    <dgm:pt modelId="{AEB2ABB2-FCFC-41FF-8929-1A9941F1CC1C}" type="sibTrans" cxnId="{980C4F7C-293E-402B-9FB2-582621086F43}">
      <dgm:prSet/>
      <dgm:spPr/>
      <dgm:t>
        <a:bodyPr/>
        <a:lstStyle/>
        <a:p>
          <a:endParaRPr lang="hu-HU" sz="2000"/>
        </a:p>
      </dgm:t>
    </dgm:pt>
    <dgm:pt modelId="{6314138F-4490-4E93-895F-6FB048546FDE}">
      <dgm:prSet phldrT="[Szöveg]" custT="1"/>
      <dgm:spPr/>
      <dgm:t>
        <a:bodyPr/>
        <a:lstStyle/>
        <a:p>
          <a:r>
            <a:rPr lang="hu-HU" sz="1600" i="1" dirty="0" smtClean="0"/>
            <a:t>Csomagokban </a:t>
          </a:r>
          <a:r>
            <a:rPr lang="hu-HU" sz="1600" dirty="0" smtClean="0"/>
            <a:t>kommunikál</a:t>
          </a:r>
          <a:endParaRPr lang="hu-HU" sz="1600" dirty="0"/>
        </a:p>
      </dgm:t>
    </dgm:pt>
    <dgm:pt modelId="{B932EF3A-2165-40F8-A05E-31E1402C0035}" type="parTrans" cxnId="{68B33333-9BA2-4730-A520-08B1839C9ECB}">
      <dgm:prSet/>
      <dgm:spPr/>
      <dgm:t>
        <a:bodyPr/>
        <a:lstStyle/>
        <a:p>
          <a:endParaRPr lang="hu-HU" sz="2000"/>
        </a:p>
      </dgm:t>
    </dgm:pt>
    <dgm:pt modelId="{4FFFF8B3-D934-4C8E-B00C-9EEEFC8C348F}" type="sibTrans" cxnId="{68B33333-9BA2-4730-A520-08B1839C9ECB}">
      <dgm:prSet/>
      <dgm:spPr/>
      <dgm:t>
        <a:bodyPr/>
        <a:lstStyle/>
        <a:p>
          <a:endParaRPr lang="hu-HU" sz="2000"/>
        </a:p>
      </dgm:t>
    </dgm:pt>
    <dgm:pt modelId="{C839997E-A27E-43BF-972A-43C2E2BCD8BA}">
      <dgm:prSet phldrT="[Szöveg]" custT="1"/>
      <dgm:spPr/>
      <dgm:t>
        <a:bodyPr/>
        <a:lstStyle/>
        <a:p>
          <a:r>
            <a:rPr lang="hu-HU" sz="2000" dirty="0" smtClean="0"/>
            <a:t>Szállítási réteg: TCP vagy UDP</a:t>
          </a:r>
        </a:p>
      </dgm:t>
    </dgm:pt>
    <dgm:pt modelId="{5CB14EB5-2836-4187-A513-7005352B2745}" type="parTrans" cxnId="{E5592332-B7B6-4144-8A2A-F9814A347AF5}">
      <dgm:prSet/>
      <dgm:spPr/>
      <dgm:t>
        <a:bodyPr/>
        <a:lstStyle/>
        <a:p>
          <a:endParaRPr lang="hu-HU" sz="2000"/>
        </a:p>
      </dgm:t>
    </dgm:pt>
    <dgm:pt modelId="{0042C536-9F8D-497D-91D7-5A4E42372AD0}" type="sibTrans" cxnId="{E5592332-B7B6-4144-8A2A-F9814A347AF5}">
      <dgm:prSet/>
      <dgm:spPr/>
      <dgm:t>
        <a:bodyPr/>
        <a:lstStyle/>
        <a:p>
          <a:endParaRPr lang="hu-HU" sz="2000"/>
        </a:p>
      </dgm:t>
    </dgm:pt>
    <dgm:pt modelId="{7AE66C07-A2BF-4EEF-B043-6859E81A901D}">
      <dgm:prSet phldrT="[Szöveg]" custT="1"/>
      <dgm:spPr/>
      <dgm:t>
        <a:bodyPr/>
        <a:lstStyle/>
        <a:p>
          <a:r>
            <a:rPr lang="hu-HU" sz="1600" dirty="0" smtClean="0"/>
            <a:t>Feladata, egy IP cím felett (több) szolgáltatás, kapcsolat kezelése</a:t>
          </a:r>
        </a:p>
      </dgm:t>
    </dgm:pt>
    <dgm:pt modelId="{5EDB2618-D94E-49CE-9988-830C70796E13}" type="parTrans" cxnId="{CE958E5C-E23C-4282-8BDB-044FD493D254}">
      <dgm:prSet/>
      <dgm:spPr/>
      <dgm:t>
        <a:bodyPr/>
        <a:lstStyle/>
        <a:p>
          <a:endParaRPr lang="hu-HU" sz="2000"/>
        </a:p>
      </dgm:t>
    </dgm:pt>
    <dgm:pt modelId="{E254E450-84BA-405D-8413-08A6EA4C1566}" type="sibTrans" cxnId="{CE958E5C-E23C-4282-8BDB-044FD493D254}">
      <dgm:prSet/>
      <dgm:spPr/>
      <dgm:t>
        <a:bodyPr/>
        <a:lstStyle/>
        <a:p>
          <a:endParaRPr lang="hu-HU" sz="2000"/>
        </a:p>
      </dgm:t>
    </dgm:pt>
    <dgm:pt modelId="{A6D7EF63-D0BA-4D90-A890-5EFD27ADF01D}">
      <dgm:prSet phldrT="[Szöveg]" custT="1"/>
      <dgm:spPr/>
      <dgm:t>
        <a:bodyPr/>
        <a:lstStyle/>
        <a:p>
          <a:r>
            <a:rPr lang="hu-HU" sz="1600" dirty="0" smtClean="0"/>
            <a:t>Másik feladat, csak TCP esetén: adatfolyam </a:t>
          </a:r>
          <a:r>
            <a:rPr lang="hu-HU" sz="1600" i="1" dirty="0" smtClean="0"/>
            <a:t>szegmensekre</a:t>
          </a:r>
          <a:r>
            <a:rPr lang="hu-HU" sz="1600" dirty="0" smtClean="0"/>
            <a:t> bontása és visszaállítása</a:t>
          </a:r>
        </a:p>
      </dgm:t>
    </dgm:pt>
    <dgm:pt modelId="{9719B821-88B2-44B4-B7CC-EE5462BAF282}" type="parTrans" cxnId="{BFA41433-3B43-481E-85C6-2E1486AF7C55}">
      <dgm:prSet/>
      <dgm:spPr/>
      <dgm:t>
        <a:bodyPr/>
        <a:lstStyle/>
        <a:p>
          <a:endParaRPr lang="hu-HU" sz="2000"/>
        </a:p>
      </dgm:t>
    </dgm:pt>
    <dgm:pt modelId="{F7D17433-82C8-4CC1-BE21-53EA49771A33}" type="sibTrans" cxnId="{BFA41433-3B43-481E-85C6-2E1486AF7C55}">
      <dgm:prSet/>
      <dgm:spPr/>
      <dgm:t>
        <a:bodyPr/>
        <a:lstStyle/>
        <a:p>
          <a:endParaRPr lang="hu-HU" sz="2000"/>
        </a:p>
      </dgm:t>
    </dgm:pt>
    <dgm:pt modelId="{50BD779B-AD51-4888-9A4B-41BA14C776D8}">
      <dgm:prSet phldrT="[Szöveg]" custT="1"/>
      <dgm:spPr/>
      <dgm:t>
        <a:bodyPr/>
        <a:lstStyle/>
        <a:p>
          <a:r>
            <a:rPr lang="hu-HU" sz="1600" dirty="0" smtClean="0"/>
            <a:t>A port szám azonosítja a kapcsolatot fenntartó folyamatokat a hálózaton (jól ismert portok)</a:t>
          </a:r>
        </a:p>
      </dgm:t>
    </dgm:pt>
    <dgm:pt modelId="{3EF93B15-2B95-4A06-8D76-A4DD56EC3F32}" type="parTrans" cxnId="{DCFE56CD-11EA-47FC-BE1F-F110CF57306F}">
      <dgm:prSet/>
      <dgm:spPr/>
      <dgm:t>
        <a:bodyPr/>
        <a:lstStyle/>
        <a:p>
          <a:endParaRPr lang="hu-HU" sz="2000"/>
        </a:p>
      </dgm:t>
    </dgm:pt>
    <dgm:pt modelId="{988DAE6E-9236-46E6-80DA-8517318AE4CE}" type="sibTrans" cxnId="{DCFE56CD-11EA-47FC-BE1F-F110CF57306F}">
      <dgm:prSet/>
      <dgm:spPr/>
      <dgm:t>
        <a:bodyPr/>
        <a:lstStyle/>
        <a:p>
          <a:endParaRPr lang="hu-HU" sz="2000"/>
        </a:p>
      </dgm:t>
    </dgm:pt>
    <dgm:pt modelId="{F0F5C57F-6A0A-45EA-82D7-0BD234EBF3EB}">
      <dgm:prSet phldrT="[Szöveg]" custT="1"/>
      <dgm:spPr/>
      <dgm:t>
        <a:bodyPr/>
        <a:lstStyle/>
        <a:p>
          <a:r>
            <a:rPr lang="hu-HU" sz="2000" dirty="0" smtClean="0"/>
            <a:t>Alkalmazási réteg: pl. HTTP vagy SSH, stb.</a:t>
          </a:r>
        </a:p>
      </dgm:t>
    </dgm:pt>
    <dgm:pt modelId="{CF0FF966-325C-411E-82D5-522854574FCC}" type="parTrans" cxnId="{4858518A-0EEF-4760-A15B-C28E56ADDC55}">
      <dgm:prSet/>
      <dgm:spPr/>
      <dgm:t>
        <a:bodyPr/>
        <a:lstStyle/>
        <a:p>
          <a:endParaRPr lang="hu-HU" sz="2000"/>
        </a:p>
      </dgm:t>
    </dgm:pt>
    <dgm:pt modelId="{23C09B04-8816-4EAF-BEEF-368B1D876F83}" type="sibTrans" cxnId="{4858518A-0EEF-4760-A15B-C28E56ADDC55}">
      <dgm:prSet/>
      <dgm:spPr/>
      <dgm:t>
        <a:bodyPr/>
        <a:lstStyle/>
        <a:p>
          <a:endParaRPr lang="hu-HU" sz="2000"/>
        </a:p>
      </dgm:t>
    </dgm:pt>
    <dgm:pt modelId="{9148F14A-FA47-4136-8FBB-81155BF71175}">
      <dgm:prSet phldrT="[Szöveg]" custT="1"/>
      <dgm:spPr/>
      <dgm:t>
        <a:bodyPr/>
        <a:lstStyle/>
        <a:p>
          <a:r>
            <a:rPr lang="hu-HU" sz="1600" dirty="0" smtClean="0"/>
            <a:t>Feladatnak, szolgáltatás protokollnak megfelelő üzenetek</a:t>
          </a:r>
        </a:p>
      </dgm:t>
    </dgm:pt>
    <dgm:pt modelId="{7321C52F-23F7-4BA5-B49E-16395DD6068F}" type="parTrans" cxnId="{64EF739D-9A6D-47BA-B2DB-29E192070B49}">
      <dgm:prSet/>
      <dgm:spPr/>
      <dgm:t>
        <a:bodyPr/>
        <a:lstStyle/>
        <a:p>
          <a:endParaRPr lang="hu-HU" sz="2000"/>
        </a:p>
      </dgm:t>
    </dgm:pt>
    <dgm:pt modelId="{014A5D88-461F-4FFF-A4FE-A1D073B9E871}" type="sibTrans" cxnId="{64EF739D-9A6D-47BA-B2DB-29E192070B49}">
      <dgm:prSet/>
      <dgm:spPr/>
      <dgm:t>
        <a:bodyPr/>
        <a:lstStyle/>
        <a:p>
          <a:endParaRPr lang="hu-HU" sz="2000"/>
        </a:p>
      </dgm:t>
    </dgm:pt>
    <dgm:pt modelId="{422F03C3-4E8A-4333-84E1-7DA66159C872}" type="pres">
      <dgm:prSet presAssocID="{B773B760-2F86-4E8A-A1E0-8BD5341952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B2DAE5F-74E5-40C8-B7E0-D0E2BEE1EAC2}" type="pres">
      <dgm:prSet presAssocID="{F0F5C57F-6A0A-45EA-82D7-0BD234EBF3E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3BF7A4D-3F21-4622-B9D0-E19D15A4C023}" type="pres">
      <dgm:prSet presAssocID="{F0F5C57F-6A0A-45EA-82D7-0BD234EBF3EB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001EB0-D5F2-46AB-A6C9-858A4839735C}" type="pres">
      <dgm:prSet presAssocID="{C839997E-A27E-43BF-972A-43C2E2BCD8B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50EA5A9-D4CF-4A15-AE38-04BC2E562E38}" type="pres">
      <dgm:prSet presAssocID="{C839997E-A27E-43BF-972A-43C2E2BCD8BA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BA313BE-E62E-44B4-B9C8-9E3509080EF8}" type="pres">
      <dgm:prSet presAssocID="{3E63B0FF-5CEE-4081-8993-484FC298A12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D4EFAC-D47B-4C0B-8839-C23842530A2E}" type="pres">
      <dgm:prSet presAssocID="{3E63B0FF-5CEE-4081-8993-484FC298A12C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2B3001-1E3C-4FB6-9934-80FF7582CE7E}" type="pres">
      <dgm:prSet presAssocID="{2D6E7ADE-5BB4-48C9-B9EF-28784E1E799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34E31E4-D579-4D41-8E21-6D934F6F5332}" type="pres">
      <dgm:prSet presAssocID="{2D6E7ADE-5BB4-48C9-B9EF-28784E1E7991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F45DFA-2666-481D-B43A-03FF1A7D35DB}" type="pres">
      <dgm:prSet presAssocID="{C60ADC33-8D13-44A4-A1DF-934D42AEDA0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E2D82C5-2C89-4A52-9592-EAE0BC85FA1D}" type="pres">
      <dgm:prSet presAssocID="{C60ADC33-8D13-44A4-A1DF-934D42AEDA01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28256C7-4F18-4E6C-8DCC-4CF5F1896958}" srcId="{2D6E7ADE-5BB4-48C9-B9EF-28784E1E7991}" destId="{F9E7986F-EDEF-483D-B30A-275D8039870D}" srcOrd="1" destOrd="0" parTransId="{04E3475F-B539-46B1-AB83-2C678245ADBB}" sibTransId="{00BBF894-7721-464E-8A66-8316BA8998C3}"/>
    <dgm:cxn modelId="{C790B158-2C5A-460A-97BB-9917EAC0491C}" srcId="{C60ADC33-8D13-44A4-A1DF-934D42AEDA01}" destId="{0EF2BE78-8771-4AE0-BCCE-E270D80C369F}" srcOrd="0" destOrd="0" parTransId="{41468529-3D43-4769-8FE5-B2C5096F515B}" sibTransId="{A84E767F-FA35-4D4D-862C-FFBDF62F0194}"/>
    <dgm:cxn modelId="{9B413E54-1057-4FE6-9A04-86CC1A44733F}" srcId="{B773B760-2F86-4E8A-A1E0-8BD53419523F}" destId="{3E63B0FF-5CEE-4081-8993-484FC298A12C}" srcOrd="2" destOrd="0" parTransId="{38F73761-03DB-4B1E-A1DB-CC8910CACF47}" sibTransId="{C876BDCF-8E25-474F-9A03-1A77FFA22028}"/>
    <dgm:cxn modelId="{68B33333-9BA2-4730-A520-08B1839C9ECB}" srcId="{3E63B0FF-5CEE-4081-8993-484FC298A12C}" destId="{6314138F-4490-4E93-895F-6FB048546FDE}" srcOrd="2" destOrd="0" parTransId="{B932EF3A-2165-40F8-A05E-31E1402C0035}" sibTransId="{4FFFF8B3-D934-4C8E-B00C-9EEEFC8C348F}"/>
    <dgm:cxn modelId="{980C4F7C-293E-402B-9FB2-582621086F43}" srcId="{3E63B0FF-5CEE-4081-8993-484FC298A12C}" destId="{6D3EB644-3222-4563-8D33-F6C70D69F25E}" srcOrd="1" destOrd="0" parTransId="{9369CC09-8EBB-4E10-AF7A-A8F5EBD2000C}" sibTransId="{AEB2ABB2-FCFC-41FF-8929-1A9941F1CC1C}"/>
    <dgm:cxn modelId="{4515EAEE-B72A-4D79-9F07-05D6530B0A57}" type="presOf" srcId="{6314138F-4490-4E93-895F-6FB048546FDE}" destId="{F7D4EFAC-D47B-4C0B-8839-C23842530A2E}" srcOrd="0" destOrd="2" presId="urn:microsoft.com/office/officeart/2005/8/layout/vList2"/>
    <dgm:cxn modelId="{889E7036-F7D1-40C5-85A5-88C940A64D0A}" type="presOf" srcId="{1872E1A4-4BD2-4D57-B6DC-5282554CFCA9}" destId="{F7D4EFAC-D47B-4C0B-8839-C23842530A2E}" srcOrd="0" destOrd="0" presId="urn:microsoft.com/office/officeart/2005/8/layout/vList2"/>
    <dgm:cxn modelId="{DCFE56CD-11EA-47FC-BE1F-F110CF57306F}" srcId="{C839997E-A27E-43BF-972A-43C2E2BCD8BA}" destId="{50BD779B-AD51-4888-9A4B-41BA14C776D8}" srcOrd="1" destOrd="0" parTransId="{3EF93B15-2B95-4A06-8D76-A4DD56EC3F32}" sibTransId="{988DAE6E-9236-46E6-80DA-8517318AE4CE}"/>
    <dgm:cxn modelId="{4AB8AD23-6E04-48F7-A924-3BA6E0ED197D}" type="presOf" srcId="{0EF2BE78-8771-4AE0-BCCE-E270D80C369F}" destId="{7E2D82C5-2C89-4A52-9592-EAE0BC85FA1D}" srcOrd="0" destOrd="0" presId="urn:microsoft.com/office/officeart/2005/8/layout/vList2"/>
    <dgm:cxn modelId="{B498F766-5974-44D0-A291-2ED8001CED07}" srcId="{B773B760-2F86-4E8A-A1E0-8BD53419523F}" destId="{C60ADC33-8D13-44A4-A1DF-934D42AEDA01}" srcOrd="4" destOrd="0" parTransId="{39586CE0-C9BC-4C1A-A50B-D6B545206FB9}" sibTransId="{90B43BBA-CCC2-4F6D-A101-B4E01E60BAF2}"/>
    <dgm:cxn modelId="{4E777F3D-55F9-4F02-93E2-B1508618F7E6}" type="presOf" srcId="{7AE66C07-A2BF-4EEF-B043-6859E81A901D}" destId="{650EA5A9-D4CF-4A15-AE38-04BC2E562E38}" srcOrd="0" destOrd="0" presId="urn:microsoft.com/office/officeart/2005/8/layout/vList2"/>
    <dgm:cxn modelId="{4858518A-0EEF-4760-A15B-C28E56ADDC55}" srcId="{B773B760-2F86-4E8A-A1E0-8BD53419523F}" destId="{F0F5C57F-6A0A-45EA-82D7-0BD234EBF3EB}" srcOrd="0" destOrd="0" parTransId="{CF0FF966-325C-411E-82D5-522854574FCC}" sibTransId="{23C09B04-8816-4EAF-BEEF-368B1D876F83}"/>
    <dgm:cxn modelId="{87EB35E6-AF8F-4B9E-A4F6-80AA7CBB1784}" type="presOf" srcId="{B773B760-2F86-4E8A-A1E0-8BD53419523F}" destId="{422F03C3-4E8A-4333-84E1-7DA66159C872}" srcOrd="0" destOrd="0" presId="urn:microsoft.com/office/officeart/2005/8/layout/vList2"/>
    <dgm:cxn modelId="{B4BEA21B-10EA-4C63-A788-B4EB3189BA2F}" type="presOf" srcId="{50BD779B-AD51-4888-9A4B-41BA14C776D8}" destId="{650EA5A9-D4CF-4A15-AE38-04BC2E562E38}" srcOrd="0" destOrd="1" presId="urn:microsoft.com/office/officeart/2005/8/layout/vList2"/>
    <dgm:cxn modelId="{53499949-5E56-4979-8D9B-CEEE23ADF687}" type="presOf" srcId="{F0F5C57F-6A0A-45EA-82D7-0BD234EBF3EB}" destId="{5B2DAE5F-74E5-40C8-B7E0-D0E2BEE1EAC2}" srcOrd="0" destOrd="0" presId="urn:microsoft.com/office/officeart/2005/8/layout/vList2"/>
    <dgm:cxn modelId="{F8BD0470-0574-461F-89C1-3AD8FE758CBF}" type="presOf" srcId="{2D6E7ADE-5BB4-48C9-B9EF-28784E1E7991}" destId="{9F2B3001-1E3C-4FB6-9934-80FF7582CE7E}" srcOrd="0" destOrd="0" presId="urn:microsoft.com/office/officeart/2005/8/layout/vList2"/>
    <dgm:cxn modelId="{BA961B8C-830C-47ED-B172-597879DF50C6}" type="presOf" srcId="{6D3EB644-3222-4563-8D33-F6C70D69F25E}" destId="{F7D4EFAC-D47B-4C0B-8839-C23842530A2E}" srcOrd="0" destOrd="1" presId="urn:microsoft.com/office/officeart/2005/8/layout/vList2"/>
    <dgm:cxn modelId="{B9E58F9F-B7EB-4465-9759-105B95EAAF9C}" type="presOf" srcId="{C839997E-A27E-43BF-972A-43C2E2BCD8BA}" destId="{97001EB0-D5F2-46AB-A6C9-858A4839735C}" srcOrd="0" destOrd="0" presId="urn:microsoft.com/office/officeart/2005/8/layout/vList2"/>
    <dgm:cxn modelId="{A40EF9A2-4BF1-4266-BFE7-06EF54125E98}" type="presOf" srcId="{C60ADC33-8D13-44A4-A1DF-934D42AEDA01}" destId="{F7F45DFA-2666-481D-B43A-03FF1A7D35DB}" srcOrd="0" destOrd="0" presId="urn:microsoft.com/office/officeart/2005/8/layout/vList2"/>
    <dgm:cxn modelId="{64EF739D-9A6D-47BA-B2DB-29E192070B49}" srcId="{F0F5C57F-6A0A-45EA-82D7-0BD234EBF3EB}" destId="{9148F14A-FA47-4136-8FBB-81155BF71175}" srcOrd="0" destOrd="0" parTransId="{7321C52F-23F7-4BA5-B49E-16395DD6068F}" sibTransId="{014A5D88-461F-4FFF-A4FE-A1D073B9E871}"/>
    <dgm:cxn modelId="{6D261751-AB44-4E18-9917-307D05777287}" srcId="{2D6E7ADE-5BB4-48C9-B9EF-28784E1E7991}" destId="{4A05E8B1-330A-4F03-B017-06A358BFB9F7}" srcOrd="2" destOrd="0" parTransId="{6D891572-D5B0-402E-8415-E451837AFD63}" sibTransId="{01E5A816-0AEA-41EA-8874-361BE7950F68}"/>
    <dgm:cxn modelId="{E5592332-B7B6-4144-8A2A-F9814A347AF5}" srcId="{B773B760-2F86-4E8A-A1E0-8BD53419523F}" destId="{C839997E-A27E-43BF-972A-43C2E2BCD8BA}" srcOrd="1" destOrd="0" parTransId="{5CB14EB5-2836-4187-A513-7005352B2745}" sibTransId="{0042C536-9F8D-497D-91D7-5A4E42372AD0}"/>
    <dgm:cxn modelId="{F53960D8-E8A9-416E-BB7B-68B02321E602}" type="presOf" srcId="{3924523B-B2D5-4F24-B3FF-48EA1E42BC63}" destId="{434E31E4-D579-4D41-8E21-6D934F6F5332}" srcOrd="0" destOrd="0" presId="urn:microsoft.com/office/officeart/2005/8/layout/vList2"/>
    <dgm:cxn modelId="{9D32AE47-3100-4AD0-BD6A-73DBB130C51E}" type="presOf" srcId="{9148F14A-FA47-4136-8FBB-81155BF71175}" destId="{D3BF7A4D-3F21-4622-B9D0-E19D15A4C023}" srcOrd="0" destOrd="0" presId="urn:microsoft.com/office/officeart/2005/8/layout/vList2"/>
    <dgm:cxn modelId="{6A45366F-2DDA-4E2E-BF65-916634E79E18}" srcId="{2D6E7ADE-5BB4-48C9-B9EF-28784E1E7991}" destId="{3924523B-B2D5-4F24-B3FF-48EA1E42BC63}" srcOrd="0" destOrd="0" parTransId="{0647EC66-3173-4CFC-9776-274B3D191C3E}" sibTransId="{A1EC1C09-6A33-4FEC-8EB0-9E310EFE5100}"/>
    <dgm:cxn modelId="{9995BCBC-1DC7-4F62-A0E8-85C449A1B40D}" type="presOf" srcId="{3E63B0FF-5CEE-4081-8993-484FC298A12C}" destId="{4BA313BE-E62E-44B4-B9C8-9E3509080EF8}" srcOrd="0" destOrd="0" presId="urn:microsoft.com/office/officeart/2005/8/layout/vList2"/>
    <dgm:cxn modelId="{BFA41433-3B43-481E-85C6-2E1486AF7C55}" srcId="{C839997E-A27E-43BF-972A-43C2E2BCD8BA}" destId="{A6D7EF63-D0BA-4D90-A890-5EFD27ADF01D}" srcOrd="2" destOrd="0" parTransId="{9719B821-88B2-44B4-B7CC-EE5462BAF282}" sibTransId="{F7D17433-82C8-4CC1-BE21-53EA49771A33}"/>
    <dgm:cxn modelId="{CE958E5C-E23C-4282-8BDB-044FD493D254}" srcId="{C839997E-A27E-43BF-972A-43C2E2BCD8BA}" destId="{7AE66C07-A2BF-4EEF-B043-6859E81A901D}" srcOrd="0" destOrd="0" parTransId="{5EDB2618-D94E-49CE-9988-830C70796E13}" sibTransId="{E254E450-84BA-405D-8413-08A6EA4C1566}"/>
    <dgm:cxn modelId="{ABDDF140-56D2-43A5-A2A5-E097E2D92C55}" type="presOf" srcId="{A6D7EF63-D0BA-4D90-A890-5EFD27ADF01D}" destId="{650EA5A9-D4CF-4A15-AE38-04BC2E562E38}" srcOrd="0" destOrd="2" presId="urn:microsoft.com/office/officeart/2005/8/layout/vList2"/>
    <dgm:cxn modelId="{C6F98B69-1BEC-42FA-9509-E50F97C26D1C}" type="presOf" srcId="{4A05E8B1-330A-4F03-B017-06A358BFB9F7}" destId="{434E31E4-D579-4D41-8E21-6D934F6F5332}" srcOrd="0" destOrd="2" presId="urn:microsoft.com/office/officeart/2005/8/layout/vList2"/>
    <dgm:cxn modelId="{9C869E53-4983-4667-8777-26DD09DCAEC5}" type="presOf" srcId="{F9E7986F-EDEF-483D-B30A-275D8039870D}" destId="{434E31E4-D579-4D41-8E21-6D934F6F5332}" srcOrd="0" destOrd="1" presId="urn:microsoft.com/office/officeart/2005/8/layout/vList2"/>
    <dgm:cxn modelId="{15EAF717-73F3-4D03-A514-32F269125F03}" srcId="{3E63B0FF-5CEE-4081-8993-484FC298A12C}" destId="{1872E1A4-4BD2-4D57-B6DC-5282554CFCA9}" srcOrd="0" destOrd="0" parTransId="{C6AA1441-C909-457D-A812-09E3F13CD27B}" sibTransId="{F24256D4-0EA3-4CD7-A013-065FD3139F59}"/>
    <dgm:cxn modelId="{95445BE8-4961-4DB3-813E-CB289F7928FB}" srcId="{B773B760-2F86-4E8A-A1E0-8BD53419523F}" destId="{2D6E7ADE-5BB4-48C9-B9EF-28784E1E7991}" srcOrd="3" destOrd="0" parTransId="{3E4087BB-6058-4971-B2F6-479C23C59F02}" sibTransId="{9186DCF7-5728-4B1C-9BEB-3BAED942CC2A}"/>
    <dgm:cxn modelId="{F8DB0EC8-9CBC-4968-8182-8C54B6D59923}" type="presParOf" srcId="{422F03C3-4E8A-4333-84E1-7DA66159C872}" destId="{5B2DAE5F-74E5-40C8-B7E0-D0E2BEE1EAC2}" srcOrd="0" destOrd="0" presId="urn:microsoft.com/office/officeart/2005/8/layout/vList2"/>
    <dgm:cxn modelId="{69A897E5-0F40-4D66-ABEE-8AD8312E9669}" type="presParOf" srcId="{422F03C3-4E8A-4333-84E1-7DA66159C872}" destId="{D3BF7A4D-3F21-4622-B9D0-E19D15A4C023}" srcOrd="1" destOrd="0" presId="urn:microsoft.com/office/officeart/2005/8/layout/vList2"/>
    <dgm:cxn modelId="{F809D2F3-F179-431E-A661-9A448317C169}" type="presParOf" srcId="{422F03C3-4E8A-4333-84E1-7DA66159C872}" destId="{97001EB0-D5F2-46AB-A6C9-858A4839735C}" srcOrd="2" destOrd="0" presId="urn:microsoft.com/office/officeart/2005/8/layout/vList2"/>
    <dgm:cxn modelId="{7DCCF994-EF53-4B1F-BC86-C6C89F2D79D7}" type="presParOf" srcId="{422F03C3-4E8A-4333-84E1-7DA66159C872}" destId="{650EA5A9-D4CF-4A15-AE38-04BC2E562E38}" srcOrd="3" destOrd="0" presId="urn:microsoft.com/office/officeart/2005/8/layout/vList2"/>
    <dgm:cxn modelId="{D438EF98-28FD-417C-B067-6E1FDAB9B1EB}" type="presParOf" srcId="{422F03C3-4E8A-4333-84E1-7DA66159C872}" destId="{4BA313BE-E62E-44B4-B9C8-9E3509080EF8}" srcOrd="4" destOrd="0" presId="urn:microsoft.com/office/officeart/2005/8/layout/vList2"/>
    <dgm:cxn modelId="{5D889D87-FC4A-49B7-8985-5884D1DA31BA}" type="presParOf" srcId="{422F03C3-4E8A-4333-84E1-7DA66159C872}" destId="{F7D4EFAC-D47B-4C0B-8839-C23842530A2E}" srcOrd="5" destOrd="0" presId="urn:microsoft.com/office/officeart/2005/8/layout/vList2"/>
    <dgm:cxn modelId="{67F19300-CF08-4E48-BBE0-F5F375ABCAF3}" type="presParOf" srcId="{422F03C3-4E8A-4333-84E1-7DA66159C872}" destId="{9F2B3001-1E3C-4FB6-9934-80FF7582CE7E}" srcOrd="6" destOrd="0" presId="urn:microsoft.com/office/officeart/2005/8/layout/vList2"/>
    <dgm:cxn modelId="{2086C0E3-5F80-42B6-AFC8-74894106011D}" type="presParOf" srcId="{422F03C3-4E8A-4333-84E1-7DA66159C872}" destId="{434E31E4-D579-4D41-8E21-6D934F6F5332}" srcOrd="7" destOrd="0" presId="urn:microsoft.com/office/officeart/2005/8/layout/vList2"/>
    <dgm:cxn modelId="{0FBD97B8-18CD-45F9-BD31-820B75FA3AE1}" type="presParOf" srcId="{422F03C3-4E8A-4333-84E1-7DA66159C872}" destId="{F7F45DFA-2666-481D-B43A-03FF1A7D35DB}" srcOrd="8" destOrd="0" presId="urn:microsoft.com/office/officeart/2005/8/layout/vList2"/>
    <dgm:cxn modelId="{0F332DF6-856B-404F-BFAF-DAC1C0A69391}" type="presParOf" srcId="{422F03C3-4E8A-4333-84E1-7DA66159C872}" destId="{7E2D82C5-2C89-4A52-9592-EAE0BC85FA1D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DAE5F-74E5-40C8-B7E0-D0E2BEE1EAC2}">
      <dsp:nvSpPr>
        <dsp:cNvPr id="0" name=""/>
        <dsp:cNvSpPr/>
      </dsp:nvSpPr>
      <dsp:spPr>
        <a:xfrm>
          <a:off x="0" y="5282"/>
          <a:ext cx="8858250" cy="4712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Alkalmazási réteg: pl. HTTP vagy SSH, stb.</a:t>
          </a:r>
        </a:p>
      </dsp:txBody>
      <dsp:txXfrm>
        <a:off x="23006" y="28288"/>
        <a:ext cx="8812238" cy="425263"/>
      </dsp:txXfrm>
    </dsp:sp>
    <dsp:sp modelId="{D3BF7A4D-3F21-4622-B9D0-E19D15A4C023}">
      <dsp:nvSpPr>
        <dsp:cNvPr id="0" name=""/>
        <dsp:cNvSpPr/>
      </dsp:nvSpPr>
      <dsp:spPr>
        <a:xfrm>
          <a:off x="0" y="476557"/>
          <a:ext cx="8858250" cy="25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4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Feladatnak, szolgáltatás protokollnak megfelelő üzenetek</a:t>
          </a:r>
        </a:p>
      </dsp:txBody>
      <dsp:txXfrm>
        <a:off x="0" y="476557"/>
        <a:ext cx="8858250" cy="259289"/>
      </dsp:txXfrm>
    </dsp:sp>
    <dsp:sp modelId="{97001EB0-D5F2-46AB-A6C9-858A4839735C}">
      <dsp:nvSpPr>
        <dsp:cNvPr id="0" name=""/>
        <dsp:cNvSpPr/>
      </dsp:nvSpPr>
      <dsp:spPr>
        <a:xfrm>
          <a:off x="0" y="735847"/>
          <a:ext cx="8858250" cy="4712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Szállítási réteg: TCP vagy UDP</a:t>
          </a:r>
        </a:p>
      </dsp:txBody>
      <dsp:txXfrm>
        <a:off x="23006" y="758853"/>
        <a:ext cx="8812238" cy="425263"/>
      </dsp:txXfrm>
    </dsp:sp>
    <dsp:sp modelId="{650EA5A9-D4CF-4A15-AE38-04BC2E562E38}">
      <dsp:nvSpPr>
        <dsp:cNvPr id="0" name=""/>
        <dsp:cNvSpPr/>
      </dsp:nvSpPr>
      <dsp:spPr>
        <a:xfrm>
          <a:off x="0" y="1207123"/>
          <a:ext cx="8858250" cy="81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4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Feladata, egy IP cím felett (több) szolgáltatás, kapcsolat kezelése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A port szám azonosítja a kapcsolatot fenntartó folyamatokat a hálózaton (jól ismert portok)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Másik feladat, csak TCP esetén: adatfolyam </a:t>
          </a:r>
          <a:r>
            <a:rPr lang="hu-HU" sz="1600" i="1" kern="1200" dirty="0" smtClean="0"/>
            <a:t>szegmensekre</a:t>
          </a:r>
          <a:r>
            <a:rPr lang="hu-HU" sz="1600" kern="1200" dirty="0" smtClean="0"/>
            <a:t> bontása és visszaállítása</a:t>
          </a:r>
        </a:p>
      </dsp:txBody>
      <dsp:txXfrm>
        <a:off x="0" y="1207123"/>
        <a:ext cx="8858250" cy="813458"/>
      </dsp:txXfrm>
    </dsp:sp>
    <dsp:sp modelId="{4BA313BE-E62E-44B4-B9C8-9E3509080EF8}">
      <dsp:nvSpPr>
        <dsp:cNvPr id="0" name=""/>
        <dsp:cNvSpPr/>
      </dsp:nvSpPr>
      <dsp:spPr>
        <a:xfrm>
          <a:off x="0" y="2020582"/>
          <a:ext cx="8858250" cy="4712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Internet réteg: IP</a:t>
          </a:r>
          <a:endParaRPr lang="hu-HU" sz="2000" kern="1200" dirty="0"/>
        </a:p>
      </dsp:txBody>
      <dsp:txXfrm>
        <a:off x="23006" y="2043588"/>
        <a:ext cx="8812238" cy="425263"/>
      </dsp:txXfrm>
    </dsp:sp>
    <dsp:sp modelId="{F7D4EFAC-D47B-4C0B-8839-C23842530A2E}">
      <dsp:nvSpPr>
        <dsp:cNvPr id="0" name=""/>
        <dsp:cNvSpPr/>
      </dsp:nvSpPr>
      <dsp:spPr>
        <a:xfrm>
          <a:off x="0" y="2491857"/>
          <a:ext cx="8858250" cy="1016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4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Feladata, hogy távoli hálózatok között is lehessen kommunikálni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Globálisan egyedi címzést használ (kivétel privát tartományok: 10.0.0.0/8, 192.168.0.0/16, 172.16.0.0/12)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i="1" kern="1200" dirty="0" smtClean="0"/>
            <a:t>Csomagokban </a:t>
          </a:r>
          <a:r>
            <a:rPr lang="hu-HU" sz="1600" kern="1200" dirty="0" smtClean="0"/>
            <a:t>kommunikál</a:t>
          </a:r>
          <a:endParaRPr lang="hu-HU" sz="1600" kern="1200" dirty="0"/>
        </a:p>
      </dsp:txBody>
      <dsp:txXfrm>
        <a:off x="0" y="2491857"/>
        <a:ext cx="8858250" cy="1016823"/>
      </dsp:txXfrm>
    </dsp:sp>
    <dsp:sp modelId="{9F2B3001-1E3C-4FB6-9934-80FF7582CE7E}">
      <dsp:nvSpPr>
        <dsp:cNvPr id="0" name=""/>
        <dsp:cNvSpPr/>
      </dsp:nvSpPr>
      <dsp:spPr>
        <a:xfrm>
          <a:off x="0" y="3508680"/>
          <a:ext cx="8858250" cy="4712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(Adat)kapcsolati réteg: Ethernet MAC vagy pont-pont</a:t>
          </a:r>
          <a:endParaRPr lang="hu-HU" sz="2000" kern="1200" dirty="0"/>
        </a:p>
      </dsp:txBody>
      <dsp:txXfrm>
        <a:off x="23006" y="3531686"/>
        <a:ext cx="8812238" cy="425263"/>
      </dsp:txXfrm>
    </dsp:sp>
    <dsp:sp modelId="{434E31E4-D579-4D41-8E21-6D934F6F5332}">
      <dsp:nvSpPr>
        <dsp:cNvPr id="0" name=""/>
        <dsp:cNvSpPr/>
      </dsp:nvSpPr>
      <dsp:spPr>
        <a:xfrm>
          <a:off x="0" y="3979956"/>
          <a:ext cx="8858250" cy="81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4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A végpontok fizikai címzése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Csak egy </a:t>
          </a:r>
          <a:r>
            <a:rPr lang="hu-HU" sz="1600" i="1" kern="1200" dirty="0" smtClean="0"/>
            <a:t>szegmensen</a:t>
          </a:r>
          <a:r>
            <a:rPr lang="hu-HU" sz="1600" kern="1200" dirty="0" smtClean="0"/>
            <a:t> belüli kommunikáció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i="1" kern="1200" dirty="0" smtClean="0"/>
            <a:t>Keretekben</a:t>
          </a:r>
          <a:r>
            <a:rPr lang="hu-HU" sz="1600" kern="1200" dirty="0" smtClean="0"/>
            <a:t> kommunikál</a:t>
          </a:r>
          <a:endParaRPr lang="hu-HU" sz="1600" kern="1200" dirty="0"/>
        </a:p>
      </dsp:txBody>
      <dsp:txXfrm>
        <a:off x="0" y="3979956"/>
        <a:ext cx="8858250" cy="813458"/>
      </dsp:txXfrm>
    </dsp:sp>
    <dsp:sp modelId="{F7F45DFA-2666-481D-B43A-03FF1A7D35DB}">
      <dsp:nvSpPr>
        <dsp:cNvPr id="0" name=""/>
        <dsp:cNvSpPr/>
      </dsp:nvSpPr>
      <dsp:spPr>
        <a:xfrm>
          <a:off x="0" y="4793415"/>
          <a:ext cx="8858250" cy="4712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Fizikai réteg: pl. Ethernet</a:t>
          </a:r>
          <a:endParaRPr lang="hu-HU" sz="2000" kern="1200" dirty="0"/>
        </a:p>
      </dsp:txBody>
      <dsp:txXfrm>
        <a:off x="23006" y="4816421"/>
        <a:ext cx="8812238" cy="425263"/>
      </dsp:txXfrm>
    </dsp:sp>
    <dsp:sp modelId="{7E2D82C5-2C89-4A52-9592-EAE0BC85FA1D}">
      <dsp:nvSpPr>
        <dsp:cNvPr id="0" name=""/>
        <dsp:cNvSpPr/>
      </dsp:nvSpPr>
      <dsp:spPr>
        <a:xfrm>
          <a:off x="0" y="5264690"/>
          <a:ext cx="8858250" cy="25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4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Ide tartoznak a kábelek, hálózati kártyák elektromos jelzés részletei</a:t>
          </a:r>
          <a:endParaRPr lang="hu-HU" sz="1600" kern="1200" dirty="0"/>
        </a:p>
      </dsp:txBody>
      <dsp:txXfrm>
        <a:off x="0" y="5264690"/>
        <a:ext cx="8858250" cy="259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A0553-CEC9-44D5-BDFD-B840AB02BF2B}" type="datetimeFigureOut">
              <a:rPr lang="hu-HU" smtClean="0"/>
              <a:t>2013.02.13.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CB4F0-2CB8-411F-AE63-E4DE3E31B0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9889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63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2013. 02. 13.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fóliasorozatot</a:t>
            </a:r>
            <a:r>
              <a:rPr lang="hu-HU" baseline="0" dirty="0" smtClean="0"/>
              <a:t> eredetileg Tóth Dániel készítette.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Ami kell korábbi tárgyakból.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9611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Itt fontos</a:t>
            </a:r>
            <a:r>
              <a:rPr lang="hu-HU" baseline="0" dirty="0" smtClean="0"/>
              <a:t> kiemelni a kernel szerepét, ami nyilakkal látható az ábrán, az minden a kernel interfészein megy keresztül.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910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Itt már a futtató</a:t>
            </a:r>
            <a:r>
              <a:rPr lang="hu-HU" baseline="0" dirty="0" smtClean="0"/>
              <a:t> hardver és operációs rendszertől elvonatkoztatunk, a szerver folyamatok lehetnek egyazon gépen belül vagy különálló gépeken is.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2987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1032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79833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Itt megemlítendő, hogy</a:t>
            </a:r>
            <a:r>
              <a:rPr lang="hu-HU" baseline="0" dirty="0" smtClean="0"/>
              <a:t> az ábrán egy kissé „hibrid” ISO-OSI + TCP/IP rétegmodell kombináció látható, viszont a gyakorlatban ez a gyakori felállás. A TCP/IP modellje valójában 4 réteget ismer: IP alatti réteg, IP, TCP, </a:t>
            </a:r>
            <a:r>
              <a:rPr lang="hu-HU" baseline="0" dirty="0" err="1" smtClean="0"/>
              <a:t>TCP</a:t>
            </a:r>
            <a:r>
              <a:rPr lang="hu-HU" baseline="0" dirty="0" smtClean="0"/>
              <a:t> feletti réteg, ezeket lehet kreatívan kombinálni is, tipikus alkalmazási példa erre a VPN.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2074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Cél: Informatikai infrastruktúra alapfogalmak áttekintése, a tárgy során</a:t>
            </a:r>
            <a:r>
              <a:rPr lang="hu-HU" baseline="0" dirty="0" smtClean="0"/>
              <a:t> felhasznált alapelemek átismétlése.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1688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630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//</a:t>
            </a:r>
            <a:r>
              <a:rPr lang="hu-HU" dirty="0" err="1" smtClean="0"/>
              <a:t>traceroute</a:t>
            </a:r>
            <a:r>
              <a:rPr lang="hu-HU" dirty="0" smtClean="0"/>
              <a:t> 216.81.59.173</a:t>
            </a:r>
          </a:p>
          <a:p>
            <a:r>
              <a:rPr lang="hu-HU" dirty="0" err="1" smtClean="0"/>
              <a:t>traceroute</a:t>
            </a:r>
            <a:r>
              <a:rPr lang="hu-HU" dirty="0" smtClean="0"/>
              <a:t> </a:t>
            </a:r>
            <a:r>
              <a:rPr lang="hu-HU" dirty="0" err="1" smtClean="0"/>
              <a:t>-m</a:t>
            </a:r>
            <a:r>
              <a:rPr lang="hu-HU" dirty="0" smtClean="0"/>
              <a:t> 100 </a:t>
            </a:r>
            <a:r>
              <a:rPr lang="hu-HU" dirty="0" err="1" smtClean="0"/>
              <a:t>obiwan.scrye.net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4347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73201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11142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7642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Közben meg is nézzük a hálózati interfészeket minden gépen.</a:t>
            </a:r>
          </a:p>
          <a:p>
            <a:r>
              <a:rPr lang="hu-HU" dirty="0" smtClean="0"/>
              <a:t>Itt jön a Bónusz</a:t>
            </a:r>
            <a:r>
              <a:rPr lang="hu-HU" baseline="0" dirty="0" smtClean="0"/>
              <a:t> kérdés: honnan tudja a </a:t>
            </a:r>
            <a:r>
              <a:rPr lang="hu-HU" baseline="0" dirty="0" err="1" smtClean="0"/>
              <a:t>vegas</a:t>
            </a:r>
            <a:r>
              <a:rPr lang="hu-HU" baseline="0" dirty="0" smtClean="0"/>
              <a:t>, hogy hova küldje a válasz IP csomagot egy VPN kliens felől érkező kérésre?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2751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1988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787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5193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88332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03557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03557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1281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9459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17430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496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1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43306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0318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0331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http://www.vmware.com/appliances/</a:t>
            </a:r>
          </a:p>
          <a:p>
            <a:r>
              <a:rPr lang="hu-HU" dirty="0" smtClean="0"/>
              <a:t>http</a:t>
            </a:r>
            <a:r>
              <a:rPr lang="hu-HU" dirty="0" smtClean="0"/>
              <a:t>://www.virtualbox.org/</a:t>
            </a:r>
          </a:p>
          <a:p>
            <a:r>
              <a:rPr lang="hu-HU" dirty="0" smtClean="0"/>
              <a:t>http://www.mit.bme.hu/system/files/oktatas/targyak/vedett/8560/ml4_0_virtualis_gepek-vmware_player_leiras.pdf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0293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u-HU" dirty="0" smtClean="0"/>
              <a:t>http://msdnaa.bme.hu/</a:t>
            </a:r>
          </a:p>
          <a:p>
            <a:pPr marL="171450" indent="-171450">
              <a:buFontTx/>
              <a:buChar char="-"/>
            </a:pPr>
            <a:r>
              <a:rPr lang="hu-HU" dirty="0" smtClean="0"/>
              <a:t>http://technet.microsoft.com/en-us/bb738372.aspx</a:t>
            </a:r>
          </a:p>
          <a:p>
            <a:pPr marL="171450" indent="-171450">
              <a:buFontTx/>
              <a:buChar char="-"/>
            </a:pPr>
            <a:r>
              <a:rPr lang="hu-HU" dirty="0" smtClean="0"/>
              <a:t>http://technet.microsoft.com/en-us/virtuallabs/default.aspx</a:t>
            </a:r>
          </a:p>
          <a:p>
            <a:pPr marL="171450" indent="-171450">
              <a:buFontTx/>
              <a:buChar char="-"/>
            </a:pPr>
            <a:r>
              <a:rPr lang="hu-HU" dirty="0" smtClean="0"/>
              <a:t>http://technetklub.hu/tv/</a:t>
            </a:r>
          </a:p>
          <a:p>
            <a:pPr marL="171450" indent="-171450">
              <a:buFontTx/>
              <a:buChar char="-"/>
            </a:pPr>
            <a:r>
              <a:rPr lang="hu-HU" dirty="0" smtClean="0"/>
              <a:t>https://technetklub.hu/Downloads/Browser.aspx?shareid=1&amp;path=PDF\E-Book+-+Rendszerfel%C3%BCgyelet+rendszergazd%C3%A1knak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5375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Szoftvermérnök (Software </a:t>
            </a:r>
            <a:r>
              <a:rPr lang="hu-HU" dirty="0" err="1" smtClean="0"/>
              <a:t>engineer</a:t>
            </a:r>
            <a:r>
              <a:rPr lang="hu-HU" dirty="0" smtClean="0"/>
              <a:t>) napi munkája</a:t>
            </a:r>
            <a:r>
              <a:rPr lang="hu-HU" baseline="0" dirty="0" smtClean="0"/>
              <a:t> során is előkerülő fogalmak összegyűjtése.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5326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106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3935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9221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968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ware.com/appliances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t.bme.hu/system/files/oktatas/targyak/vedett/8560/ml4_0_virtualis_gepek-vmware_player_leiras.pdf" TargetMode="External"/><Relationship Id="rId4" Type="http://schemas.openxmlformats.org/officeDocument/2006/relationships/hyperlink" Target="http://www.virtualbox.org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aa.bme.hu/" TargetMode="External"/><Relationship Id="rId7" Type="http://schemas.openxmlformats.org/officeDocument/2006/relationships/hyperlink" Target="https://technetklub.hu/Downloads/Browser.aspx?shareid=1&amp;path=PDF\E-Book+-+Rendszerfel%C3%BCgyelet+rendszergazd%C3%A1knak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chnetklub.hu/tv/" TargetMode="External"/><Relationship Id="rId5" Type="http://schemas.openxmlformats.org/officeDocument/2006/relationships/hyperlink" Target="http://technet.microsoft.com/en-us/virtuallabs/default.aspx" TargetMode="External"/><Relationship Id="rId4" Type="http://schemas.openxmlformats.org/officeDocument/2006/relationships/hyperlink" Target="http://technet.microsoft.com/en-us/bb738372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Infrastruktúra alapelemek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Szatmári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 smtClean="0">
                <a:solidFill>
                  <a:schemeClr val="bg1"/>
                </a:solidFill>
              </a:rPr>
              <a:t>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a „szerver”?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4572000" y="4929198"/>
            <a:ext cx="714380" cy="142876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524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9" name="Lekerekített téglalap feliratnak 8"/>
          <p:cNvSpPr/>
          <p:nvPr/>
        </p:nvSpPr>
        <p:spPr>
          <a:xfrm>
            <a:off x="6429388" y="857232"/>
            <a:ext cx="2143140" cy="5429288"/>
          </a:xfrm>
          <a:prstGeom prst="wedgeRoundRectCallout">
            <a:avLst>
              <a:gd name="adj1" fmla="val -75121"/>
              <a:gd name="adj2" fmla="val 27468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23" name="Csoportba foglalás 22"/>
          <p:cNvGrpSpPr/>
          <p:nvPr/>
        </p:nvGrpSpPr>
        <p:grpSpPr>
          <a:xfrm>
            <a:off x="7072330" y="1357298"/>
            <a:ext cx="785818" cy="785818"/>
            <a:chOff x="3071802" y="1214422"/>
            <a:chExt cx="785818" cy="785818"/>
          </a:xfrm>
        </p:grpSpPr>
        <p:sp>
          <p:nvSpPr>
            <p:cNvPr id="10" name="Téglalap 9"/>
            <p:cNvSpPr/>
            <p:nvPr/>
          </p:nvSpPr>
          <p:spPr>
            <a:xfrm>
              <a:off x="3071802" y="1214422"/>
              <a:ext cx="785818" cy="785818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>
            <a:xfrm>
              <a:off x="3214678" y="1357298"/>
              <a:ext cx="500066" cy="500066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Csoportba foglalás 21"/>
          <p:cNvGrpSpPr/>
          <p:nvPr/>
        </p:nvGrpSpPr>
        <p:grpSpPr>
          <a:xfrm>
            <a:off x="6786578" y="2643182"/>
            <a:ext cx="1428760" cy="571504"/>
            <a:chOff x="2786050" y="2357430"/>
            <a:chExt cx="1428760" cy="571504"/>
          </a:xfrm>
        </p:grpSpPr>
        <p:sp>
          <p:nvSpPr>
            <p:cNvPr id="12" name="Téglalap 11"/>
            <p:cNvSpPr/>
            <p:nvPr/>
          </p:nvSpPr>
          <p:spPr>
            <a:xfrm>
              <a:off x="2786050" y="2357430"/>
              <a:ext cx="1428760" cy="571504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>
            <a:xfrm>
              <a:off x="2928926" y="2500306"/>
              <a:ext cx="214314" cy="21431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>
            <a:xfrm>
              <a:off x="3214678" y="2500306"/>
              <a:ext cx="214314" cy="21431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>
            <a:xfrm>
              <a:off x="3571868" y="2500306"/>
              <a:ext cx="214314" cy="21431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6" name="Téglalap 15"/>
            <p:cNvSpPr/>
            <p:nvPr/>
          </p:nvSpPr>
          <p:spPr>
            <a:xfrm>
              <a:off x="3857620" y="2500306"/>
              <a:ext cx="214314" cy="21431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>
            <a:xfrm>
              <a:off x="2857488" y="2857496"/>
              <a:ext cx="1285884" cy="71438"/>
            </a:xfrm>
            <a:prstGeom prst="rect">
              <a:avLst/>
            </a:prstGeom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9" name="Lekerekített téglalap 18"/>
          <p:cNvSpPr/>
          <p:nvPr/>
        </p:nvSpPr>
        <p:spPr>
          <a:xfrm>
            <a:off x="7000892" y="3286124"/>
            <a:ext cx="1071570" cy="1571636"/>
          </a:xfrm>
          <a:prstGeom prst="roundRect">
            <a:avLst>
              <a:gd name="adj" fmla="val 17805"/>
            </a:avLst>
          </a:prstGeom>
          <a:solidFill>
            <a:schemeClr val="bg2">
              <a:lumMod val="65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8000000" lon="1800000" rev="19800000"/>
            </a:camera>
            <a:lightRig rig="threePt" dir="t"/>
          </a:scene3d>
          <a:sp3d extrusionH="203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600" dirty="0" smtClean="0">
                <a:solidFill>
                  <a:schemeClr val="bg1"/>
                </a:solidFill>
              </a:rPr>
              <a:t>HDD</a:t>
            </a:r>
          </a:p>
          <a:p>
            <a:r>
              <a:rPr lang="hu-HU" u="sng" strike="sngStrike" dirty="0" smtClean="0">
                <a:solidFill>
                  <a:schemeClr val="bg1"/>
                </a:solidFill>
              </a:rPr>
              <a:t>====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6858016" y="2143116"/>
            <a:ext cx="1180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Processzor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929454" y="3214686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Memória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929454" y="4714884"/>
            <a:ext cx="1045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Háttértár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6643702" y="928670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Hardver szintjén</a:t>
            </a:r>
            <a:endParaRPr lang="hu-HU" dirty="0"/>
          </a:p>
        </p:txBody>
      </p:sp>
      <p:sp>
        <p:nvSpPr>
          <p:cNvPr id="30" name="Téglalap 29"/>
          <p:cNvSpPr/>
          <p:nvPr/>
        </p:nvSpPr>
        <p:spPr>
          <a:xfrm>
            <a:off x="857224" y="5429264"/>
            <a:ext cx="285752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Hardver</a:t>
            </a:r>
          </a:p>
        </p:txBody>
      </p:sp>
      <p:sp>
        <p:nvSpPr>
          <p:cNvPr id="31" name="Téglalap 30"/>
          <p:cNvSpPr/>
          <p:nvPr/>
        </p:nvSpPr>
        <p:spPr>
          <a:xfrm>
            <a:off x="857224" y="4643446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Operációs rendszer</a:t>
            </a:r>
          </a:p>
        </p:txBody>
      </p:sp>
      <p:sp>
        <p:nvSpPr>
          <p:cNvPr id="32" name="Téglalap 31"/>
          <p:cNvSpPr/>
          <p:nvPr/>
        </p:nvSpPr>
        <p:spPr>
          <a:xfrm>
            <a:off x="857224" y="3857628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Alkalmazások</a:t>
            </a:r>
          </a:p>
        </p:txBody>
      </p:sp>
      <p:grpSp>
        <p:nvGrpSpPr>
          <p:cNvPr id="40" name="Csoportba foglalás 39"/>
          <p:cNvGrpSpPr/>
          <p:nvPr/>
        </p:nvGrpSpPr>
        <p:grpSpPr>
          <a:xfrm>
            <a:off x="6671676" y="5286388"/>
            <a:ext cx="1686538" cy="823324"/>
            <a:chOff x="6671676" y="5286388"/>
            <a:chExt cx="1686538" cy="823324"/>
          </a:xfrm>
        </p:grpSpPr>
        <p:sp>
          <p:nvSpPr>
            <p:cNvPr id="39" name="Folyamatábra: Feldolgozás 38"/>
            <p:cNvSpPr/>
            <p:nvPr/>
          </p:nvSpPr>
          <p:spPr>
            <a:xfrm>
              <a:off x="7215206" y="5286388"/>
              <a:ext cx="1143008" cy="285752"/>
            </a:xfrm>
            <a:prstGeom prst="flowChartProcess">
              <a:avLst/>
            </a:prstGeom>
            <a:ln/>
            <a:scene3d>
              <a:camera prst="orthographicFront">
                <a:rot lat="1800000" lon="1800000" rev="0"/>
              </a:camera>
              <a:lightRig rig="threePt" dir="t"/>
            </a:scene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5" name="Lekerekített téglalap 34"/>
            <p:cNvSpPr/>
            <p:nvPr/>
          </p:nvSpPr>
          <p:spPr>
            <a:xfrm>
              <a:off x="7358082" y="5429264"/>
              <a:ext cx="571504" cy="28575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2378151" lon="15166023" rev="15334613"/>
              </a:camera>
              <a:lightRig rig="threePt" dir="t"/>
            </a:scene3d>
            <a:sp3d extrusionH="177800">
              <a:extrusionClr>
                <a:schemeClr val="accent5">
                  <a:lumMod val="40000"/>
                  <a:lumOff val="60000"/>
                </a:schemeClr>
              </a:extrusionClr>
              <a:contourClr>
                <a:schemeClr val="accent5">
                  <a:lumMod val="40000"/>
                  <a:lumOff val="60000"/>
                </a:schemeClr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8" name="Szabadkézi sokszög 37"/>
            <p:cNvSpPr/>
            <p:nvPr/>
          </p:nvSpPr>
          <p:spPr>
            <a:xfrm>
              <a:off x="6671676" y="5500702"/>
              <a:ext cx="819736" cy="609010"/>
            </a:xfrm>
            <a:custGeom>
              <a:avLst/>
              <a:gdLst>
                <a:gd name="connsiteX0" fmla="*/ 916432 w 916432"/>
                <a:gd name="connsiteY0" fmla="*/ 105664 h 666496"/>
                <a:gd name="connsiteX1" fmla="*/ 111760 w 916432"/>
                <a:gd name="connsiteY1" fmla="*/ 93472 h 666496"/>
                <a:gd name="connsiteX2" fmla="*/ 245872 w 916432"/>
                <a:gd name="connsiteY2" fmla="*/ 666496 h 666496"/>
                <a:gd name="connsiteX3" fmla="*/ 245872 w 916432"/>
                <a:gd name="connsiteY3" fmla="*/ 666496 h 666496"/>
                <a:gd name="connsiteX0" fmla="*/ 773588 w 773588"/>
                <a:gd name="connsiteY0" fmla="*/ 52832 h 613664"/>
                <a:gd name="connsiteX1" fmla="*/ 111760 w 773588"/>
                <a:gd name="connsiteY1" fmla="*/ 326368 h 613664"/>
                <a:gd name="connsiteX2" fmla="*/ 103028 w 773588"/>
                <a:gd name="connsiteY2" fmla="*/ 613664 h 613664"/>
                <a:gd name="connsiteX3" fmla="*/ 103028 w 773588"/>
                <a:gd name="connsiteY3" fmla="*/ 613664 h 613664"/>
                <a:gd name="connsiteX0" fmla="*/ 773588 w 773588"/>
                <a:gd name="connsiteY0" fmla="*/ 52832 h 613664"/>
                <a:gd name="connsiteX1" fmla="*/ 111760 w 773588"/>
                <a:gd name="connsiteY1" fmla="*/ 326368 h 613664"/>
                <a:gd name="connsiteX2" fmla="*/ 103028 w 773588"/>
                <a:gd name="connsiteY2" fmla="*/ 613664 h 613664"/>
                <a:gd name="connsiteX3" fmla="*/ 745938 w 773588"/>
                <a:gd name="connsiteY3" fmla="*/ 613664 h 613664"/>
                <a:gd name="connsiteX0" fmla="*/ 773588 w 796981"/>
                <a:gd name="connsiteY0" fmla="*/ 52832 h 613664"/>
                <a:gd name="connsiteX1" fmla="*/ 111760 w 796981"/>
                <a:gd name="connsiteY1" fmla="*/ 326368 h 613664"/>
                <a:gd name="connsiteX2" fmla="*/ 103028 w 796981"/>
                <a:gd name="connsiteY2" fmla="*/ 613664 h 613664"/>
                <a:gd name="connsiteX3" fmla="*/ 745938 w 796981"/>
                <a:gd name="connsiteY3" fmla="*/ 613664 h 613664"/>
                <a:gd name="connsiteX0" fmla="*/ 773588 w 773588"/>
                <a:gd name="connsiteY0" fmla="*/ 52832 h 613664"/>
                <a:gd name="connsiteX1" fmla="*/ 111760 w 773588"/>
                <a:gd name="connsiteY1" fmla="*/ 326368 h 613664"/>
                <a:gd name="connsiteX2" fmla="*/ 103028 w 773588"/>
                <a:gd name="connsiteY2" fmla="*/ 613664 h 613664"/>
                <a:gd name="connsiteX0" fmla="*/ 773588 w 773588"/>
                <a:gd name="connsiteY0" fmla="*/ 52832 h 613664"/>
                <a:gd name="connsiteX1" fmla="*/ 111760 w 773588"/>
                <a:gd name="connsiteY1" fmla="*/ 326368 h 613664"/>
                <a:gd name="connsiteX2" fmla="*/ 103028 w 773588"/>
                <a:gd name="connsiteY2" fmla="*/ 613664 h 613664"/>
                <a:gd name="connsiteX0" fmla="*/ 773588 w 773588"/>
                <a:gd name="connsiteY0" fmla="*/ 0 h 560832"/>
                <a:gd name="connsiteX1" fmla="*/ 111760 w 773588"/>
                <a:gd name="connsiteY1" fmla="*/ 273536 h 560832"/>
                <a:gd name="connsiteX2" fmla="*/ 103028 w 773588"/>
                <a:gd name="connsiteY2" fmla="*/ 560832 h 560832"/>
                <a:gd name="connsiteX0" fmla="*/ 773588 w 773588"/>
                <a:gd name="connsiteY0" fmla="*/ 0 h 560832"/>
                <a:gd name="connsiteX1" fmla="*/ 111760 w 773588"/>
                <a:gd name="connsiteY1" fmla="*/ 273536 h 560832"/>
                <a:gd name="connsiteX2" fmla="*/ 103028 w 773588"/>
                <a:gd name="connsiteY2" fmla="*/ 560832 h 560832"/>
                <a:gd name="connsiteX0" fmla="*/ 704834 w 704834"/>
                <a:gd name="connsiteY0" fmla="*/ 0 h 560832"/>
                <a:gd name="connsiteX1" fmla="*/ 43006 w 704834"/>
                <a:gd name="connsiteY1" fmla="*/ 273536 h 560832"/>
                <a:gd name="connsiteX2" fmla="*/ 34274 w 704834"/>
                <a:gd name="connsiteY2" fmla="*/ 560832 h 560832"/>
                <a:gd name="connsiteX0" fmla="*/ 761428 w 761428"/>
                <a:gd name="connsiteY0" fmla="*/ 0 h 560832"/>
                <a:gd name="connsiteX1" fmla="*/ 99600 w 761428"/>
                <a:gd name="connsiteY1" fmla="*/ 273536 h 560832"/>
                <a:gd name="connsiteX2" fmla="*/ 90868 w 761428"/>
                <a:gd name="connsiteY2" fmla="*/ 560832 h 560832"/>
                <a:gd name="connsiteX0" fmla="*/ 819736 w 819736"/>
                <a:gd name="connsiteY0" fmla="*/ 0 h 560832"/>
                <a:gd name="connsiteX1" fmla="*/ 157908 w 819736"/>
                <a:gd name="connsiteY1" fmla="*/ 273536 h 560832"/>
                <a:gd name="connsiteX2" fmla="*/ 149176 w 819736"/>
                <a:gd name="connsiteY2" fmla="*/ 560832 h 560832"/>
                <a:gd name="connsiteX0" fmla="*/ 819736 w 819736"/>
                <a:gd name="connsiteY0" fmla="*/ 0 h 609010"/>
                <a:gd name="connsiteX1" fmla="*/ 157908 w 819736"/>
                <a:gd name="connsiteY1" fmla="*/ 273536 h 609010"/>
                <a:gd name="connsiteX2" fmla="*/ 57720 w 819736"/>
                <a:gd name="connsiteY2" fmla="*/ 609010 h 60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736" h="609010">
                  <a:moveTo>
                    <a:pt x="819736" y="0"/>
                  </a:moveTo>
                  <a:cubicBezTo>
                    <a:pt x="358960" y="103554"/>
                    <a:pt x="319180" y="109944"/>
                    <a:pt x="157908" y="273536"/>
                  </a:cubicBezTo>
                  <a:cubicBezTo>
                    <a:pt x="0" y="454204"/>
                    <a:pt x="59175" y="561127"/>
                    <a:pt x="57720" y="609010"/>
                  </a:cubicBezTo>
                </a:path>
              </a:pathLst>
            </a:custGeom>
            <a:ln w="50800">
              <a:solidFill>
                <a:schemeClr val="accent5">
                  <a:lumMod val="40000"/>
                  <a:lumOff val="60000"/>
                </a:schemeClr>
              </a:solidFill>
            </a:ln>
            <a:scene3d>
              <a:camera prst="orthographicFront">
                <a:rot lat="21299999" lon="1500000" rev="0"/>
              </a:camera>
              <a:lightRig rig="threePt" dir="t"/>
            </a:scene3d>
            <a:sp3d extrusionH="50800">
              <a:bevelT/>
              <a:bevelB/>
            </a:sp3d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41" name="Szövegdoboz 40"/>
          <p:cNvSpPr txBox="1"/>
          <p:nvPr/>
        </p:nvSpPr>
        <p:spPr>
          <a:xfrm>
            <a:off x="7000892" y="5786454"/>
            <a:ext cx="884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Hálózat</a:t>
            </a:r>
            <a:endParaRPr lang="hu-HU" dirty="0"/>
          </a:p>
        </p:txBody>
      </p:sp>
      <p:sp>
        <p:nvSpPr>
          <p:cNvPr id="42" name="Téglalap 41"/>
          <p:cNvSpPr/>
          <p:nvPr/>
        </p:nvSpPr>
        <p:spPr>
          <a:xfrm>
            <a:off x="857224" y="3071810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Szolgáltatások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a „szerver”?</a:t>
            </a:r>
            <a:endParaRPr lang="hu-HU" dirty="0"/>
          </a:p>
        </p:txBody>
      </p:sp>
      <p:sp>
        <p:nvSpPr>
          <p:cNvPr id="9" name="Lekerekített téglalap feliratnak 8"/>
          <p:cNvSpPr/>
          <p:nvPr/>
        </p:nvSpPr>
        <p:spPr>
          <a:xfrm>
            <a:off x="4357686" y="857232"/>
            <a:ext cx="4286280" cy="5429288"/>
          </a:xfrm>
          <a:prstGeom prst="wedgeRoundRectCallout">
            <a:avLst>
              <a:gd name="adj1" fmla="val -64209"/>
              <a:gd name="adj2" fmla="val 25896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857224" y="4643446"/>
            <a:ext cx="285752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Operációs rendszer</a:t>
            </a:r>
          </a:p>
        </p:txBody>
      </p:sp>
      <p:sp>
        <p:nvSpPr>
          <p:cNvPr id="27" name="Téglalap 26"/>
          <p:cNvSpPr/>
          <p:nvPr/>
        </p:nvSpPr>
        <p:spPr>
          <a:xfrm>
            <a:off x="857224" y="5429264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Hardver</a:t>
            </a:r>
          </a:p>
        </p:txBody>
      </p:sp>
      <p:sp>
        <p:nvSpPr>
          <p:cNvPr id="28" name="Téglalap 27"/>
          <p:cNvSpPr/>
          <p:nvPr/>
        </p:nvSpPr>
        <p:spPr>
          <a:xfrm>
            <a:off x="857224" y="3857628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Alkalmazások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4714876" y="1000108"/>
            <a:ext cx="3720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Operációs rendszer szintű erőforrások</a:t>
            </a:r>
            <a:endParaRPr lang="hu-HU" dirty="0"/>
          </a:p>
        </p:txBody>
      </p:sp>
      <p:sp>
        <p:nvSpPr>
          <p:cNvPr id="30" name="Henger 29"/>
          <p:cNvSpPr/>
          <p:nvPr/>
        </p:nvSpPr>
        <p:spPr>
          <a:xfrm>
            <a:off x="5143504" y="4286256"/>
            <a:ext cx="857256" cy="857256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2" name="Átellenes sarkain kerekített téglalap 31"/>
          <p:cNvSpPr/>
          <p:nvPr/>
        </p:nvSpPr>
        <p:spPr>
          <a:xfrm>
            <a:off x="4643438" y="2214554"/>
            <a:ext cx="1143008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Folyamat</a:t>
            </a:r>
          </a:p>
        </p:txBody>
      </p:sp>
      <p:sp>
        <p:nvSpPr>
          <p:cNvPr id="33" name="Folyamatábra: Belső tárolás 32"/>
          <p:cNvSpPr/>
          <p:nvPr/>
        </p:nvSpPr>
        <p:spPr>
          <a:xfrm>
            <a:off x="4643438" y="3071810"/>
            <a:ext cx="1214446" cy="857256"/>
          </a:xfrm>
          <a:prstGeom prst="flowChartInternalStorag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Virtuális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Memória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4929190" y="5214950"/>
            <a:ext cx="130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Fájlrendszer</a:t>
            </a:r>
            <a:endParaRPr lang="hu-HU" dirty="0"/>
          </a:p>
        </p:txBody>
      </p:sp>
      <p:sp>
        <p:nvSpPr>
          <p:cNvPr id="35" name="Átellenes sarkain kerekített téglalap 34"/>
          <p:cNvSpPr/>
          <p:nvPr/>
        </p:nvSpPr>
        <p:spPr>
          <a:xfrm>
            <a:off x="7000892" y="2214554"/>
            <a:ext cx="1143008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Folyamat</a:t>
            </a:r>
          </a:p>
        </p:txBody>
      </p:sp>
      <p:sp>
        <p:nvSpPr>
          <p:cNvPr id="37" name="Balra-jobbra nyíl 36"/>
          <p:cNvSpPr/>
          <p:nvPr/>
        </p:nvSpPr>
        <p:spPr>
          <a:xfrm>
            <a:off x="5929322" y="2357430"/>
            <a:ext cx="1000132" cy="357190"/>
          </a:xfrm>
          <a:prstGeom prst="left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5715008" y="1428736"/>
            <a:ext cx="199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Folyamatok közötti </a:t>
            </a:r>
            <a:br>
              <a:rPr lang="hu-HU" dirty="0" smtClean="0"/>
            </a:br>
            <a:r>
              <a:rPr lang="hu-HU" dirty="0" smtClean="0"/>
              <a:t>kommunikáció</a:t>
            </a:r>
            <a:endParaRPr lang="hu-HU" dirty="0"/>
          </a:p>
        </p:txBody>
      </p:sp>
      <p:cxnSp>
        <p:nvCxnSpPr>
          <p:cNvPr id="40" name="Egyenes összekötő 39"/>
          <p:cNvCxnSpPr>
            <a:stCxn id="38" idx="2"/>
            <a:endCxn id="37" idx="1"/>
          </p:cNvCxnSpPr>
          <p:nvPr/>
        </p:nvCxnSpPr>
        <p:spPr>
          <a:xfrm rot="5400000">
            <a:off x="6386281" y="2118175"/>
            <a:ext cx="371661" cy="28544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5" name="Balra-jobbra nyíl 44"/>
          <p:cNvSpPr/>
          <p:nvPr/>
        </p:nvSpPr>
        <p:spPr>
          <a:xfrm>
            <a:off x="8143868" y="2428868"/>
            <a:ext cx="1000132" cy="357190"/>
          </a:xfrm>
          <a:prstGeom prst="left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7072330" y="3143248"/>
            <a:ext cx="1551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Hálózati </a:t>
            </a:r>
            <a:br>
              <a:rPr lang="hu-HU" dirty="0" smtClean="0"/>
            </a:br>
            <a:r>
              <a:rPr lang="hu-HU" dirty="0" smtClean="0"/>
              <a:t>kommunikáció</a:t>
            </a:r>
          </a:p>
          <a:p>
            <a:pPr algn="ctr"/>
            <a:r>
              <a:rPr lang="hu-HU" dirty="0" smtClean="0"/>
              <a:t>a külvilággal</a:t>
            </a:r>
            <a:endParaRPr lang="hu-HU" dirty="0"/>
          </a:p>
        </p:txBody>
      </p:sp>
      <p:cxnSp>
        <p:nvCxnSpPr>
          <p:cNvPr id="50" name="Egyenes összekötő 49"/>
          <p:cNvCxnSpPr>
            <a:stCxn id="46" idx="0"/>
            <a:endCxn id="45" idx="5"/>
          </p:cNvCxnSpPr>
          <p:nvPr/>
        </p:nvCxnSpPr>
        <p:spPr>
          <a:xfrm rot="5400000" flipH="1" flipV="1">
            <a:off x="8022768" y="2522082"/>
            <a:ext cx="446487" cy="79584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Téglalap 51"/>
          <p:cNvSpPr/>
          <p:nvPr/>
        </p:nvSpPr>
        <p:spPr>
          <a:xfrm>
            <a:off x="4714876" y="5643578"/>
            <a:ext cx="3500462" cy="50006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Rendszermag (kernel)</a:t>
            </a:r>
          </a:p>
        </p:txBody>
      </p:sp>
      <p:sp>
        <p:nvSpPr>
          <p:cNvPr id="53" name="Lekerekített téglalap feliratnak 52"/>
          <p:cNvSpPr/>
          <p:nvPr/>
        </p:nvSpPr>
        <p:spPr>
          <a:xfrm>
            <a:off x="6357950" y="4143380"/>
            <a:ext cx="2214578" cy="1285884"/>
          </a:xfrm>
          <a:prstGeom prst="wedgeRoundRectCallout">
            <a:avLst>
              <a:gd name="adj1" fmla="val -68872"/>
              <a:gd name="adj2" fmla="val -17957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Konfigurációs állományok,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programkönyvtárak, adatok</a:t>
            </a:r>
          </a:p>
        </p:txBody>
      </p:sp>
      <p:sp>
        <p:nvSpPr>
          <p:cNvPr id="58" name="Téglalap 57"/>
          <p:cNvSpPr/>
          <p:nvPr/>
        </p:nvSpPr>
        <p:spPr>
          <a:xfrm>
            <a:off x="857224" y="3071810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Szolgáltatások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a „szerver”?</a:t>
            </a:r>
            <a:endParaRPr lang="hu-HU" dirty="0"/>
          </a:p>
        </p:txBody>
      </p:sp>
      <p:sp>
        <p:nvSpPr>
          <p:cNvPr id="9" name="Lekerekített téglalap feliratnak 8"/>
          <p:cNvSpPr/>
          <p:nvPr/>
        </p:nvSpPr>
        <p:spPr>
          <a:xfrm>
            <a:off x="4357686" y="857232"/>
            <a:ext cx="4286280" cy="5429288"/>
          </a:xfrm>
          <a:prstGeom prst="wedgeRoundRectCallout">
            <a:avLst>
              <a:gd name="adj1" fmla="val -64209"/>
              <a:gd name="adj2" fmla="val 13096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857224" y="3857628"/>
            <a:ext cx="285752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Alkalmazások</a:t>
            </a:r>
          </a:p>
        </p:txBody>
      </p:sp>
      <p:sp>
        <p:nvSpPr>
          <p:cNvPr id="27" name="Téglalap 26"/>
          <p:cNvSpPr/>
          <p:nvPr/>
        </p:nvSpPr>
        <p:spPr>
          <a:xfrm>
            <a:off x="857224" y="5429264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Hardver</a:t>
            </a:r>
          </a:p>
        </p:txBody>
      </p:sp>
      <p:sp>
        <p:nvSpPr>
          <p:cNvPr id="28" name="Téglalap 27"/>
          <p:cNvSpPr/>
          <p:nvPr/>
        </p:nvSpPr>
        <p:spPr>
          <a:xfrm>
            <a:off x="857224" y="4643446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Operációs rendszer</a:t>
            </a:r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5500694" y="2000240"/>
            <a:ext cx="1714512" cy="135732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Folyamat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(szerver)</a:t>
            </a:r>
          </a:p>
        </p:txBody>
      </p:sp>
      <p:sp>
        <p:nvSpPr>
          <p:cNvPr id="22" name="Sávnyíl 21"/>
          <p:cNvSpPr/>
          <p:nvPr/>
        </p:nvSpPr>
        <p:spPr>
          <a:xfrm>
            <a:off x="4714876" y="2357430"/>
            <a:ext cx="500066" cy="571504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4429124" y="3000372"/>
            <a:ext cx="1134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Kapcsolat </a:t>
            </a:r>
            <a:br>
              <a:rPr lang="hu-HU" dirty="0" smtClean="0"/>
            </a:br>
            <a:r>
              <a:rPr lang="hu-HU" dirty="0" smtClean="0"/>
              <a:t>fogadás</a:t>
            </a:r>
            <a:endParaRPr lang="hu-HU" dirty="0"/>
          </a:p>
        </p:txBody>
      </p:sp>
      <p:sp>
        <p:nvSpPr>
          <p:cNvPr id="25" name="Folyamatábra: Feldolgozás 24"/>
          <p:cNvSpPr/>
          <p:nvPr/>
        </p:nvSpPr>
        <p:spPr>
          <a:xfrm>
            <a:off x="5500694" y="4357694"/>
            <a:ext cx="1428760" cy="928694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Folyamatábra: Feldolgozás 30"/>
          <p:cNvSpPr/>
          <p:nvPr/>
        </p:nvSpPr>
        <p:spPr>
          <a:xfrm>
            <a:off x="5643570" y="4500570"/>
            <a:ext cx="1428760" cy="928694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6" name="Folyamatábra: Feldolgozás 35"/>
          <p:cNvSpPr/>
          <p:nvPr/>
        </p:nvSpPr>
        <p:spPr>
          <a:xfrm>
            <a:off x="5795970" y="4652970"/>
            <a:ext cx="1428760" cy="928694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Program-könyvtár</a:t>
            </a:r>
          </a:p>
        </p:txBody>
      </p:sp>
      <p:cxnSp>
        <p:nvCxnSpPr>
          <p:cNvPr id="41" name="Egyenes összekötő nyíllal 40"/>
          <p:cNvCxnSpPr/>
          <p:nvPr/>
        </p:nvCxnSpPr>
        <p:spPr>
          <a:xfrm rot="5400000">
            <a:off x="5357818" y="385762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>
            <a:stCxn id="25" idx="0"/>
          </p:cNvCxnSpPr>
          <p:nvPr/>
        </p:nvCxnSpPr>
        <p:spPr>
          <a:xfrm rot="5400000" flipH="1" flipV="1">
            <a:off x="5715008" y="385762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6357950" y="3714752"/>
            <a:ext cx="1248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API hívások</a:t>
            </a:r>
            <a:endParaRPr lang="hu-HU" dirty="0"/>
          </a:p>
        </p:txBody>
      </p:sp>
      <p:sp>
        <p:nvSpPr>
          <p:cNvPr id="49" name="Jobbra nyíl 48"/>
          <p:cNvSpPr/>
          <p:nvPr/>
        </p:nvSpPr>
        <p:spPr>
          <a:xfrm>
            <a:off x="7358082" y="2500306"/>
            <a:ext cx="785818" cy="357190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7000892" y="3000372"/>
            <a:ext cx="1641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dirty="0" smtClean="0"/>
              <a:t>Kapcsolat </a:t>
            </a:r>
            <a:br>
              <a:rPr lang="hu-HU" dirty="0" smtClean="0"/>
            </a:br>
            <a:r>
              <a:rPr lang="hu-HU" dirty="0" smtClean="0"/>
              <a:t>kezdeményezés</a:t>
            </a:r>
          </a:p>
        </p:txBody>
      </p:sp>
      <p:sp>
        <p:nvSpPr>
          <p:cNvPr id="53" name="Lekerekített téglalap feliratnak 52"/>
          <p:cNvSpPr/>
          <p:nvPr/>
        </p:nvSpPr>
        <p:spPr>
          <a:xfrm>
            <a:off x="1214414" y="2143116"/>
            <a:ext cx="1928826" cy="857256"/>
          </a:xfrm>
          <a:prstGeom prst="wedgeRoundRectCallout">
            <a:avLst>
              <a:gd name="adj1" fmla="val 133399"/>
              <a:gd name="adj2" fmla="val -9749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Szolgáltatás elérési pont</a:t>
            </a:r>
          </a:p>
        </p:txBody>
      </p:sp>
      <p:sp>
        <p:nvSpPr>
          <p:cNvPr id="54" name="Lekerekített téglalap feliratnak 53"/>
          <p:cNvSpPr/>
          <p:nvPr/>
        </p:nvSpPr>
        <p:spPr>
          <a:xfrm>
            <a:off x="1214414" y="785794"/>
            <a:ext cx="1928826" cy="1071570"/>
          </a:xfrm>
          <a:prstGeom prst="wedgeRoundRectCallout">
            <a:avLst>
              <a:gd name="adj1" fmla="val 277517"/>
              <a:gd name="adj2" fmla="val 117113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Technikai szolgáltatás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igénybevétel</a:t>
            </a:r>
          </a:p>
        </p:txBody>
      </p:sp>
      <p:sp>
        <p:nvSpPr>
          <p:cNvPr id="55" name="Henger 54"/>
          <p:cNvSpPr/>
          <p:nvPr/>
        </p:nvSpPr>
        <p:spPr>
          <a:xfrm>
            <a:off x="7643834" y="4429132"/>
            <a:ext cx="857256" cy="1143008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6" name="Balra-jobbra nyíl 55"/>
          <p:cNvSpPr/>
          <p:nvPr/>
        </p:nvSpPr>
        <p:spPr>
          <a:xfrm>
            <a:off x="7286644" y="4857760"/>
            <a:ext cx="357190" cy="214314"/>
          </a:xfrm>
          <a:prstGeom prst="left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7" name="Lekerekített téglalap feliratnak 56"/>
          <p:cNvSpPr/>
          <p:nvPr/>
        </p:nvSpPr>
        <p:spPr>
          <a:xfrm>
            <a:off x="3571868" y="5572140"/>
            <a:ext cx="1928826" cy="857256"/>
          </a:xfrm>
          <a:prstGeom prst="wedgeRoundRectCallout">
            <a:avLst>
              <a:gd name="adj1" fmla="val 146673"/>
              <a:gd name="adj2" fmla="val -106459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Erőforrás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használat</a:t>
            </a:r>
          </a:p>
        </p:txBody>
      </p:sp>
      <p:sp>
        <p:nvSpPr>
          <p:cNvPr id="58" name="Téglalap 57"/>
          <p:cNvSpPr/>
          <p:nvPr/>
        </p:nvSpPr>
        <p:spPr>
          <a:xfrm>
            <a:off x="857224" y="3071810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Szolgáltatások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a „szerver”?</a:t>
            </a:r>
            <a:endParaRPr lang="hu-HU" dirty="0"/>
          </a:p>
        </p:txBody>
      </p:sp>
      <p:sp>
        <p:nvSpPr>
          <p:cNvPr id="9" name="Lekerekített téglalap feliratnak 8"/>
          <p:cNvSpPr/>
          <p:nvPr/>
        </p:nvSpPr>
        <p:spPr>
          <a:xfrm>
            <a:off x="4357686" y="857232"/>
            <a:ext cx="4500594" cy="5429288"/>
          </a:xfrm>
          <a:prstGeom prst="wedgeRoundRectCallout">
            <a:avLst>
              <a:gd name="adj1" fmla="val -64209"/>
              <a:gd name="adj2" fmla="val -2174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857224" y="3071810"/>
            <a:ext cx="285752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Szolgáltatások</a:t>
            </a:r>
          </a:p>
        </p:txBody>
      </p:sp>
      <p:sp>
        <p:nvSpPr>
          <p:cNvPr id="27" name="Téglalap 26"/>
          <p:cNvSpPr/>
          <p:nvPr/>
        </p:nvSpPr>
        <p:spPr>
          <a:xfrm>
            <a:off x="857224" y="5429264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Hardver</a:t>
            </a:r>
          </a:p>
        </p:txBody>
      </p:sp>
      <p:sp>
        <p:nvSpPr>
          <p:cNvPr id="28" name="Téglalap 27"/>
          <p:cNvSpPr/>
          <p:nvPr/>
        </p:nvSpPr>
        <p:spPr>
          <a:xfrm>
            <a:off x="857224" y="4643446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Operációs rendszer</a:t>
            </a:r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5143504" y="2500306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24" name="Téglalap 23"/>
          <p:cNvSpPr/>
          <p:nvPr/>
        </p:nvSpPr>
        <p:spPr>
          <a:xfrm>
            <a:off x="857224" y="3857628"/>
            <a:ext cx="2857520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Alkalmazások</a:t>
            </a:r>
          </a:p>
        </p:txBody>
      </p:sp>
      <p:sp>
        <p:nvSpPr>
          <p:cNvPr id="29" name="Átellenes sarkain kerekített téglalap 28"/>
          <p:cNvSpPr/>
          <p:nvPr/>
        </p:nvSpPr>
        <p:spPr>
          <a:xfrm>
            <a:off x="7572396" y="1714488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33" name="Sávnyíl 32"/>
          <p:cNvSpPr/>
          <p:nvPr/>
        </p:nvSpPr>
        <p:spPr>
          <a:xfrm>
            <a:off x="5000628" y="271462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4" name="Sávnyíl 33"/>
          <p:cNvSpPr/>
          <p:nvPr/>
        </p:nvSpPr>
        <p:spPr>
          <a:xfrm>
            <a:off x="7429520" y="1928802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6715140" y="5357826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38" name="Sávnyíl 37"/>
          <p:cNvSpPr/>
          <p:nvPr/>
        </p:nvSpPr>
        <p:spPr>
          <a:xfrm>
            <a:off x="6572264" y="557214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Henger 41"/>
          <p:cNvSpPr/>
          <p:nvPr/>
        </p:nvSpPr>
        <p:spPr>
          <a:xfrm>
            <a:off x="5429256" y="3643314"/>
            <a:ext cx="571504" cy="71438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3" name="Henger 42"/>
          <p:cNvSpPr/>
          <p:nvPr/>
        </p:nvSpPr>
        <p:spPr>
          <a:xfrm>
            <a:off x="8001024" y="2857496"/>
            <a:ext cx="571504" cy="71438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46" name="Egyenes összekötő nyíllal 45"/>
          <p:cNvCxnSpPr>
            <a:endCxn id="43" idx="1"/>
          </p:cNvCxnSpPr>
          <p:nvPr/>
        </p:nvCxnSpPr>
        <p:spPr>
          <a:xfrm rot="5400000">
            <a:off x="8072463" y="2643183"/>
            <a:ext cx="4286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>
            <a:endCxn id="42" idx="1"/>
          </p:cNvCxnSpPr>
          <p:nvPr/>
        </p:nvCxnSpPr>
        <p:spPr>
          <a:xfrm rot="5400000">
            <a:off x="5500694" y="34290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Felhő 61"/>
          <p:cNvSpPr/>
          <p:nvPr/>
        </p:nvSpPr>
        <p:spPr>
          <a:xfrm>
            <a:off x="4429124" y="1357298"/>
            <a:ext cx="1143008" cy="71438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Külvilág</a:t>
            </a:r>
          </a:p>
        </p:txBody>
      </p:sp>
      <p:cxnSp>
        <p:nvCxnSpPr>
          <p:cNvPr id="64" name="Alak 63"/>
          <p:cNvCxnSpPr>
            <a:endCxn id="33" idx="1"/>
          </p:cNvCxnSpPr>
          <p:nvPr/>
        </p:nvCxnSpPr>
        <p:spPr>
          <a:xfrm rot="16200000" flipH="1">
            <a:off x="4518422" y="2268132"/>
            <a:ext cx="821537" cy="428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5" name="Szövegdoboz 64"/>
          <p:cNvSpPr txBox="1"/>
          <p:nvPr/>
        </p:nvSpPr>
        <p:spPr>
          <a:xfrm>
            <a:off x="4429124" y="3000372"/>
            <a:ext cx="1258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Web </a:t>
            </a:r>
            <a:br>
              <a:rPr lang="hu-HU" dirty="0" smtClean="0"/>
            </a:br>
            <a:r>
              <a:rPr lang="hu-HU" dirty="0" smtClean="0"/>
              <a:t>szolgáltatás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6215074" y="1285860"/>
            <a:ext cx="1258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dirty="0" smtClean="0"/>
              <a:t>Adatbázis </a:t>
            </a:r>
            <a:br>
              <a:rPr lang="hu-HU" dirty="0" smtClean="0"/>
            </a:br>
            <a:r>
              <a:rPr lang="hu-HU" dirty="0" smtClean="0"/>
              <a:t>szolgáltatás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5214942" y="5357826"/>
            <a:ext cx="1344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dirty="0" smtClean="0"/>
              <a:t>Felhasználó-</a:t>
            </a:r>
          </a:p>
          <a:p>
            <a:pPr algn="r"/>
            <a:r>
              <a:rPr lang="hu-HU" dirty="0" smtClean="0"/>
              <a:t>kezelés</a:t>
            </a:r>
          </a:p>
          <a:p>
            <a:pPr algn="r"/>
            <a:r>
              <a:rPr lang="hu-HU" dirty="0" smtClean="0"/>
              <a:t>szolgáltatás</a:t>
            </a:r>
            <a:endParaRPr lang="hu-HU" dirty="0"/>
          </a:p>
        </p:txBody>
      </p:sp>
      <p:sp>
        <p:nvSpPr>
          <p:cNvPr id="68" name="Szövegdoboz 67"/>
          <p:cNvSpPr txBox="1"/>
          <p:nvPr/>
        </p:nvSpPr>
        <p:spPr>
          <a:xfrm>
            <a:off x="5214942" y="4429132"/>
            <a:ext cx="1098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Háttértár </a:t>
            </a:r>
            <a:br>
              <a:rPr lang="hu-HU" dirty="0" smtClean="0"/>
            </a:br>
            <a:r>
              <a:rPr lang="hu-HU" dirty="0" smtClean="0"/>
              <a:t>erőforrás</a:t>
            </a:r>
            <a:endParaRPr lang="hu-HU" dirty="0"/>
          </a:p>
        </p:txBody>
      </p:sp>
      <p:sp>
        <p:nvSpPr>
          <p:cNvPr id="69" name="Szövegdoboz 68"/>
          <p:cNvSpPr txBox="1"/>
          <p:nvPr/>
        </p:nvSpPr>
        <p:spPr>
          <a:xfrm>
            <a:off x="7715272" y="3571876"/>
            <a:ext cx="1098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Háttértár </a:t>
            </a:r>
            <a:br>
              <a:rPr lang="hu-HU" dirty="0" smtClean="0"/>
            </a:br>
            <a:r>
              <a:rPr lang="hu-HU" dirty="0" smtClean="0"/>
              <a:t>erőforrás</a:t>
            </a:r>
            <a:endParaRPr lang="hu-HU" dirty="0"/>
          </a:p>
        </p:txBody>
      </p:sp>
      <p:cxnSp>
        <p:nvCxnSpPr>
          <p:cNvPr id="75" name="Alak 74"/>
          <p:cNvCxnSpPr>
            <a:stCxn id="21" idx="0"/>
            <a:endCxn id="38" idx="1"/>
          </p:cNvCxnSpPr>
          <p:nvPr/>
        </p:nvCxnSpPr>
        <p:spPr>
          <a:xfrm>
            <a:off x="6357950" y="2857496"/>
            <a:ext cx="357190" cy="289323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1" name="Szögletes összekötő 80"/>
          <p:cNvCxnSpPr>
            <a:stCxn id="37" idx="0"/>
            <a:endCxn id="34" idx="1"/>
          </p:cNvCxnSpPr>
          <p:nvPr/>
        </p:nvCxnSpPr>
        <p:spPr>
          <a:xfrm flipH="1" flipV="1">
            <a:off x="7572396" y="2107397"/>
            <a:ext cx="357190" cy="3607619"/>
          </a:xfrm>
          <a:prstGeom prst="bentConnector5">
            <a:avLst>
              <a:gd name="adj1" fmla="val -64000"/>
              <a:gd name="adj2" fmla="val 34226"/>
              <a:gd name="adj3" fmla="val 201547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3" name="Szabadkézi sokszög 92"/>
          <p:cNvSpPr/>
          <p:nvPr/>
        </p:nvSpPr>
        <p:spPr>
          <a:xfrm>
            <a:off x="6364224" y="2084832"/>
            <a:ext cx="1133856" cy="609600"/>
          </a:xfrm>
          <a:custGeom>
            <a:avLst/>
            <a:gdLst>
              <a:gd name="connsiteX0" fmla="*/ 0 w 1133856"/>
              <a:gd name="connsiteY0" fmla="*/ 699008 h 798576"/>
              <a:gd name="connsiteX1" fmla="*/ 463296 w 1133856"/>
              <a:gd name="connsiteY1" fmla="*/ 699008 h 798576"/>
              <a:gd name="connsiteX2" fmla="*/ 353568 w 1133856"/>
              <a:gd name="connsiteY2" fmla="*/ 101600 h 798576"/>
              <a:gd name="connsiteX3" fmla="*/ 1133856 w 1133856"/>
              <a:gd name="connsiteY3" fmla="*/ 89408 h 798576"/>
              <a:gd name="connsiteX0" fmla="*/ 0 w 1133856"/>
              <a:gd name="connsiteY0" fmla="*/ 699008 h 699008"/>
              <a:gd name="connsiteX1" fmla="*/ 463296 w 1133856"/>
              <a:gd name="connsiteY1" fmla="*/ 699008 h 699008"/>
              <a:gd name="connsiteX2" fmla="*/ 353568 w 1133856"/>
              <a:gd name="connsiteY2" fmla="*/ 101600 h 699008"/>
              <a:gd name="connsiteX3" fmla="*/ 1133856 w 1133856"/>
              <a:gd name="connsiteY3" fmla="*/ 89408 h 699008"/>
              <a:gd name="connsiteX0" fmla="*/ 0 w 1133856"/>
              <a:gd name="connsiteY0" fmla="*/ 699008 h 699008"/>
              <a:gd name="connsiteX1" fmla="*/ 463296 w 1133856"/>
              <a:gd name="connsiteY1" fmla="*/ 699008 h 699008"/>
              <a:gd name="connsiteX2" fmla="*/ 353568 w 1133856"/>
              <a:gd name="connsiteY2" fmla="*/ 101600 h 699008"/>
              <a:gd name="connsiteX3" fmla="*/ 1133856 w 1133856"/>
              <a:gd name="connsiteY3" fmla="*/ 89408 h 699008"/>
              <a:gd name="connsiteX0" fmla="*/ 0 w 1133856"/>
              <a:gd name="connsiteY0" fmla="*/ 609600 h 609600"/>
              <a:gd name="connsiteX1" fmla="*/ 463296 w 1133856"/>
              <a:gd name="connsiteY1" fmla="*/ 609600 h 609600"/>
              <a:gd name="connsiteX2" fmla="*/ 353568 w 1133856"/>
              <a:gd name="connsiteY2" fmla="*/ 12192 h 609600"/>
              <a:gd name="connsiteX3" fmla="*/ 1133856 w 1133856"/>
              <a:gd name="connsiteY3" fmla="*/ 0 h 609600"/>
              <a:gd name="connsiteX0" fmla="*/ 0 w 1133856"/>
              <a:gd name="connsiteY0" fmla="*/ 609600 h 609600"/>
              <a:gd name="connsiteX1" fmla="*/ 463296 w 1133856"/>
              <a:gd name="connsiteY1" fmla="*/ 609600 h 609600"/>
              <a:gd name="connsiteX2" fmla="*/ 496412 w 1133856"/>
              <a:gd name="connsiteY2" fmla="*/ 12192 h 609600"/>
              <a:gd name="connsiteX3" fmla="*/ 1133856 w 1133856"/>
              <a:gd name="connsiteY3" fmla="*/ 0 h 609600"/>
              <a:gd name="connsiteX0" fmla="*/ 0 w 1133856"/>
              <a:gd name="connsiteY0" fmla="*/ 609600 h 609600"/>
              <a:gd name="connsiteX1" fmla="*/ 749016 w 1133856"/>
              <a:gd name="connsiteY1" fmla="*/ 609600 h 609600"/>
              <a:gd name="connsiteX2" fmla="*/ 496412 w 1133856"/>
              <a:gd name="connsiteY2" fmla="*/ 12192 h 609600"/>
              <a:gd name="connsiteX3" fmla="*/ 1133856 w 1133856"/>
              <a:gd name="connsiteY3" fmla="*/ 0 h 609600"/>
              <a:gd name="connsiteX0" fmla="*/ 0 w 1133856"/>
              <a:gd name="connsiteY0" fmla="*/ 609600 h 609600"/>
              <a:gd name="connsiteX1" fmla="*/ 749016 w 1133856"/>
              <a:gd name="connsiteY1" fmla="*/ 609600 h 609600"/>
              <a:gd name="connsiteX2" fmla="*/ 517174 w 1133856"/>
              <a:gd name="connsiteY2" fmla="*/ 597408 h 609600"/>
              <a:gd name="connsiteX3" fmla="*/ 496412 w 1133856"/>
              <a:gd name="connsiteY3" fmla="*/ 12192 h 609600"/>
              <a:gd name="connsiteX4" fmla="*/ 1133856 w 1133856"/>
              <a:gd name="connsiteY4" fmla="*/ 0 h 609600"/>
              <a:gd name="connsiteX0" fmla="*/ 0 w 1133856"/>
              <a:gd name="connsiteY0" fmla="*/ 609600 h 609600"/>
              <a:gd name="connsiteX1" fmla="*/ 517174 w 1133856"/>
              <a:gd name="connsiteY1" fmla="*/ 597408 h 609600"/>
              <a:gd name="connsiteX2" fmla="*/ 496412 w 1133856"/>
              <a:gd name="connsiteY2" fmla="*/ 12192 h 609600"/>
              <a:gd name="connsiteX3" fmla="*/ 1133856 w 1133856"/>
              <a:gd name="connsiteY3" fmla="*/ 0 h 609600"/>
              <a:gd name="connsiteX0" fmla="*/ 0 w 1133856"/>
              <a:gd name="connsiteY0" fmla="*/ 609600 h 609600"/>
              <a:gd name="connsiteX1" fmla="*/ 517174 w 1133856"/>
              <a:gd name="connsiteY1" fmla="*/ 597408 h 609600"/>
              <a:gd name="connsiteX2" fmla="*/ 496412 w 1133856"/>
              <a:gd name="connsiteY2" fmla="*/ 12192 h 609600"/>
              <a:gd name="connsiteX3" fmla="*/ 1133856 w 1133856"/>
              <a:gd name="connsiteY3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856" h="609600">
                <a:moveTo>
                  <a:pt x="0" y="609600"/>
                </a:moveTo>
                <a:lnTo>
                  <a:pt x="517174" y="597408"/>
                </a:lnTo>
                <a:lnTo>
                  <a:pt x="496412" y="12192"/>
                </a:lnTo>
                <a:lnTo>
                  <a:pt x="1133856" y="0"/>
                </a:ln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Mikből áll egy IT infrastruktúra?</a:t>
            </a:r>
          </a:p>
          <a:p>
            <a:r>
              <a:rPr lang="hu-HU" b="1" dirty="0" smtClean="0"/>
              <a:t>Hogyan kapcsolódnak össze?</a:t>
            </a:r>
          </a:p>
          <a:p>
            <a:pPr lvl="1"/>
            <a:r>
              <a:rPr lang="hu-HU" dirty="0" smtClean="0"/>
              <a:t>(gyors ismétlés számítógép hálózatokból)</a:t>
            </a:r>
          </a:p>
          <a:p>
            <a:endParaRPr lang="hu-HU" dirty="0" smtClean="0"/>
          </a:p>
          <a:p>
            <a:r>
              <a:rPr lang="hu-HU" dirty="0" smtClean="0"/>
              <a:t>Hogyan férünk hozzá?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Példarendszer</a:t>
            </a:r>
            <a:endParaRPr lang="hu-HU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4857752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1" name="Felhő 10"/>
          <p:cNvSpPr/>
          <p:nvPr/>
        </p:nvSpPr>
        <p:spPr>
          <a:xfrm>
            <a:off x="2714612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285720" y="2714620"/>
            <a:ext cx="1500198" cy="1536157"/>
            <a:chOff x="6031054" y="3834164"/>
            <a:chExt cx="1969970" cy="2017189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Lekerekített téglalap 13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6" name="Ellipszis 15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Csoportba foglalás 23"/>
          <p:cNvGrpSpPr/>
          <p:nvPr/>
        </p:nvGrpSpPr>
        <p:grpSpPr>
          <a:xfrm>
            <a:off x="1714480" y="3357562"/>
            <a:ext cx="357190" cy="714380"/>
            <a:chOff x="6429388" y="3929066"/>
            <a:chExt cx="714380" cy="1428760"/>
          </a:xfrm>
        </p:grpSpPr>
        <p:sp>
          <p:nvSpPr>
            <p:cNvPr id="18" name="Lekerekített téglalap 17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21" name="Egyenes összekötő nyíllal 20"/>
          <p:cNvCxnSpPr/>
          <p:nvPr/>
        </p:nvCxnSpPr>
        <p:spPr>
          <a:xfrm>
            <a:off x="2285984" y="34290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4357686" y="34290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500034" y="1857364"/>
            <a:ext cx="1555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Kliens</a:t>
            </a:r>
          </a:p>
          <a:p>
            <a:pPr algn="ctr"/>
            <a:r>
              <a:rPr lang="hu-HU" dirty="0" smtClean="0"/>
              <a:t>Web böngésző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4714876" y="2071678"/>
            <a:ext cx="1340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Web szerver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071934" y="4143380"/>
            <a:ext cx="236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irfdemo.inf.mit.bme.hu</a:t>
            </a:r>
            <a:endParaRPr lang="hu-HU" dirty="0" smtClean="0"/>
          </a:p>
        </p:txBody>
      </p:sp>
      <p:sp>
        <p:nvSpPr>
          <p:cNvPr id="26" name="Lekerekített téglalap feliratnak 25"/>
          <p:cNvSpPr/>
          <p:nvPr/>
        </p:nvSpPr>
        <p:spPr>
          <a:xfrm>
            <a:off x="2285984" y="928670"/>
            <a:ext cx="2643206" cy="1214446"/>
          </a:xfrm>
          <a:prstGeom prst="wedgeRoundRectCallout">
            <a:avLst>
              <a:gd name="adj1" fmla="val 44108"/>
              <a:gd name="adj2" fmla="val 148837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Web szolgáltatás: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HTTP protokoll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TCP port 80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4143372" y="4572008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IP cím: 152.66.252.250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357158" y="4572008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IP cím: *.*.*.*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Hálózatok ismétlés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 jut el a böngésző a szerverig?</a:t>
            </a:r>
          </a:p>
          <a:p>
            <a:pPr lvl="1"/>
            <a:r>
              <a:rPr lang="hu-HU" dirty="0" smtClean="0"/>
              <a:t>IP cím alapján </a:t>
            </a:r>
          </a:p>
          <a:p>
            <a:pPr lvl="2"/>
            <a:r>
              <a:rPr lang="hu-HU" dirty="0" smtClean="0"/>
              <a:t>Mit tud az IP protokoll?</a:t>
            </a:r>
          </a:p>
          <a:p>
            <a:pPr lvl="1"/>
            <a:r>
              <a:rPr lang="hu-HU" dirty="0" smtClean="0"/>
              <a:t>Hogyan lesz meg az IP cím a URL-ből?</a:t>
            </a:r>
          </a:p>
          <a:p>
            <a:pPr lvl="1"/>
            <a:r>
              <a:rPr lang="hu-HU" dirty="0" smtClean="0"/>
              <a:t>Mit tud a TCP (vagy UDP), miért van szükség rá?</a:t>
            </a:r>
          </a:p>
          <a:p>
            <a:pPr lvl="1"/>
            <a:r>
              <a:rPr lang="hu-HU" dirty="0" smtClean="0"/>
              <a:t>Egy gépen lehet több szolgáltatás is? (</a:t>
            </a:r>
            <a:r>
              <a:rPr lang="hu-HU" dirty="0" err="1" smtClean="0"/>
              <a:t>Demo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Mi teszi ezt lehetővé?</a:t>
            </a:r>
          </a:p>
          <a:p>
            <a:pPr lvl="2"/>
            <a:r>
              <a:rPr lang="hu-HU" dirty="0" smtClean="0"/>
              <a:t>Hogyan találjuk meg a gépen a kívánt szolgáltatást?</a:t>
            </a:r>
          </a:p>
          <a:p>
            <a:pPr lvl="1"/>
            <a:r>
              <a:rPr lang="hu-HU" dirty="0" smtClean="0"/>
              <a:t>Hogy lehetséges az, hogy egy Linuxos gépen IIS fut?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 lvl="2"/>
            <a:r>
              <a:rPr lang="hu-HU" dirty="0" smtClean="0">
                <a:sym typeface="Wingdings" pitchFamily="2" charset="2"/>
              </a:rPr>
              <a:t>Furcsa, hogy „</a:t>
            </a:r>
            <a:r>
              <a:rPr lang="hu-HU" dirty="0" err="1" smtClean="0">
                <a:sym typeface="Wingdings" pitchFamily="2" charset="2"/>
              </a:rPr>
              <a:t>irfdemo.inf.mit.bme.hu</a:t>
            </a:r>
            <a:r>
              <a:rPr lang="hu-HU" dirty="0" smtClean="0">
                <a:sym typeface="Wingdings" pitchFamily="2" charset="2"/>
              </a:rPr>
              <a:t>”</a:t>
            </a:r>
            <a:r>
              <a:rPr lang="hu-HU" dirty="0" err="1" smtClean="0">
                <a:sym typeface="Wingdings" pitchFamily="2" charset="2"/>
              </a:rPr>
              <a:t>-nak</a:t>
            </a:r>
            <a:r>
              <a:rPr lang="hu-HU" dirty="0" smtClean="0">
                <a:sym typeface="Wingdings" pitchFamily="2" charset="2"/>
              </a:rPr>
              <a:t> „</a:t>
            </a:r>
            <a:r>
              <a:rPr lang="hu-HU" dirty="0" err="1" smtClean="0">
                <a:sym typeface="Wingdings" pitchFamily="2" charset="2"/>
              </a:rPr>
              <a:t>rome</a:t>
            </a:r>
            <a:r>
              <a:rPr lang="hu-HU" dirty="0" smtClean="0">
                <a:sym typeface="Wingdings" pitchFamily="2" charset="2"/>
              </a:rPr>
              <a:t>” a neve…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Hálózatok ismétlés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713340"/>
              </p:ext>
            </p:extLst>
          </p:nvPr>
        </p:nvGraphicFramePr>
        <p:xfrm>
          <a:off x="142875" y="857250"/>
          <a:ext cx="8858250" cy="552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Példarendszer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4857752" y="2928934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9" name="Felhő 8"/>
          <p:cNvSpPr/>
          <p:nvPr/>
        </p:nvSpPr>
        <p:spPr>
          <a:xfrm>
            <a:off x="2714612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285720" y="2714620"/>
            <a:ext cx="1500198" cy="1536157"/>
            <a:chOff x="6031054" y="3834164"/>
            <a:chExt cx="1969970" cy="2017189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Lekerekített téglalap 11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Ellipszis 13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Csoportba foglalás 23"/>
          <p:cNvGrpSpPr/>
          <p:nvPr/>
        </p:nvGrpSpPr>
        <p:grpSpPr>
          <a:xfrm>
            <a:off x="1714480" y="3357562"/>
            <a:ext cx="357190" cy="714380"/>
            <a:chOff x="6429388" y="3929066"/>
            <a:chExt cx="714380" cy="1428760"/>
          </a:xfrm>
        </p:grpSpPr>
        <p:sp>
          <p:nvSpPr>
            <p:cNvPr id="16" name="Lekerekített téglalap 1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19" name="Egyenes összekötő nyíllal 18"/>
          <p:cNvCxnSpPr/>
          <p:nvPr/>
        </p:nvCxnSpPr>
        <p:spPr>
          <a:xfrm>
            <a:off x="2285984" y="34290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4357686" y="34290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500034" y="1857364"/>
            <a:ext cx="1555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Kliens</a:t>
            </a:r>
          </a:p>
          <a:p>
            <a:pPr algn="ctr"/>
            <a:r>
              <a:rPr lang="hu-HU" dirty="0" smtClean="0"/>
              <a:t>Web böngésző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4714876" y="1785926"/>
            <a:ext cx="134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Web szerver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2928926" y="4143380"/>
            <a:ext cx="236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irfdemo.inf.mit.bme.hu</a:t>
            </a:r>
            <a:endParaRPr lang="hu-HU" dirty="0" smtClean="0"/>
          </a:p>
        </p:txBody>
      </p:sp>
      <p:sp>
        <p:nvSpPr>
          <p:cNvPr id="25" name="Szövegdoboz 24"/>
          <p:cNvSpPr txBox="1"/>
          <p:nvPr/>
        </p:nvSpPr>
        <p:spPr>
          <a:xfrm>
            <a:off x="2928926" y="4429132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IP cím: 152.66.252.250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357158" y="4572008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IP cím: *.*.*.*</a:t>
            </a:r>
            <a:endParaRPr lang="hu-HU" dirty="0"/>
          </a:p>
        </p:txBody>
      </p:sp>
      <p:grpSp>
        <p:nvGrpSpPr>
          <p:cNvPr id="27" name="Csoportba foglalás 26"/>
          <p:cNvGrpSpPr/>
          <p:nvPr/>
        </p:nvGrpSpPr>
        <p:grpSpPr>
          <a:xfrm>
            <a:off x="7715272" y="2928934"/>
            <a:ext cx="535785" cy="1071570"/>
            <a:chOff x="6429388" y="3929066"/>
            <a:chExt cx="714380" cy="1428760"/>
          </a:xfrm>
        </p:grpSpPr>
        <p:sp>
          <p:nvSpPr>
            <p:cNvPr id="28" name="Lekerekített téglalap 27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Téglalap 29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1" name="Téglalap 3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2" name="Lekerekített téglalap 31"/>
          <p:cNvSpPr/>
          <p:nvPr/>
        </p:nvSpPr>
        <p:spPr bwMode="auto">
          <a:xfrm>
            <a:off x="6072198" y="3429000"/>
            <a:ext cx="1143008" cy="18304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34" name="Egyenes összekötő 33"/>
          <p:cNvCxnSpPr>
            <a:stCxn id="23" idx="0"/>
          </p:cNvCxnSpPr>
          <p:nvPr/>
        </p:nvCxnSpPr>
        <p:spPr>
          <a:xfrm rot="5400000" flipH="1" flipV="1">
            <a:off x="4127288" y="3484355"/>
            <a:ext cx="642942" cy="67510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Szövegdoboz 34"/>
          <p:cNvSpPr txBox="1"/>
          <p:nvPr/>
        </p:nvSpPr>
        <p:spPr>
          <a:xfrm>
            <a:off x="5357818" y="4143380"/>
            <a:ext cx="209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rome.thefamily.local</a:t>
            </a:r>
            <a:endParaRPr lang="hu-HU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5357818" y="4429132"/>
            <a:ext cx="209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IP cím: 10.10.10.254</a:t>
            </a:r>
            <a:endParaRPr lang="hu-HU" dirty="0"/>
          </a:p>
        </p:txBody>
      </p:sp>
      <p:cxnSp>
        <p:nvCxnSpPr>
          <p:cNvPr id="40" name="Egyenes összekötő nyíllal 39"/>
          <p:cNvCxnSpPr/>
          <p:nvPr/>
        </p:nvCxnSpPr>
        <p:spPr>
          <a:xfrm>
            <a:off x="5929322" y="342900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>
            <a:off x="7429520" y="342900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>
            <a:endCxn id="35" idx="0"/>
          </p:cNvCxnSpPr>
          <p:nvPr/>
        </p:nvCxnSpPr>
        <p:spPr>
          <a:xfrm rot="16200000" flipH="1">
            <a:off x="5845896" y="3583863"/>
            <a:ext cx="642942" cy="47609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Szövegdoboz 46"/>
          <p:cNvSpPr txBox="1"/>
          <p:nvPr/>
        </p:nvSpPr>
        <p:spPr>
          <a:xfrm>
            <a:off x="7024381" y="4929198"/>
            <a:ext cx="211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vegas.thefamily.local</a:t>
            </a:r>
            <a:endParaRPr lang="hu-HU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7053363" y="5214950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IP cím: 10.10.10.3</a:t>
            </a:r>
            <a:endParaRPr lang="hu-HU" dirty="0"/>
          </a:p>
        </p:txBody>
      </p:sp>
      <p:cxnSp>
        <p:nvCxnSpPr>
          <p:cNvPr id="50" name="Egyenes összekötő 49"/>
          <p:cNvCxnSpPr/>
          <p:nvPr/>
        </p:nvCxnSpPr>
        <p:spPr>
          <a:xfrm rot="16200000" flipV="1">
            <a:off x="6965173" y="4179099"/>
            <a:ext cx="1428760" cy="7143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1" name="Szövegdoboz 50"/>
          <p:cNvSpPr txBox="1"/>
          <p:nvPr/>
        </p:nvSpPr>
        <p:spPr>
          <a:xfrm>
            <a:off x="1000100" y="1142984"/>
            <a:ext cx="7259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Egy gépnek több hálózati interfésze, több IP címe, több neve is lehet.</a:t>
            </a:r>
            <a:endParaRPr lang="hu-HU" sz="2000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4786314" y="2071678"/>
            <a:ext cx="1262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SSH szerver</a:t>
            </a:r>
          </a:p>
        </p:txBody>
      </p:sp>
      <p:sp>
        <p:nvSpPr>
          <p:cNvPr id="53" name="Szövegdoboz 52"/>
          <p:cNvSpPr txBox="1"/>
          <p:nvPr/>
        </p:nvSpPr>
        <p:spPr>
          <a:xfrm>
            <a:off x="4929190" y="2357430"/>
            <a:ext cx="818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Router</a:t>
            </a:r>
            <a:endParaRPr lang="hu-HU" dirty="0" smtClean="0"/>
          </a:p>
        </p:txBody>
      </p:sp>
      <p:sp>
        <p:nvSpPr>
          <p:cNvPr id="54" name="Szövegdoboz 53"/>
          <p:cNvSpPr txBox="1"/>
          <p:nvPr/>
        </p:nvSpPr>
        <p:spPr>
          <a:xfrm>
            <a:off x="7572396" y="2214554"/>
            <a:ext cx="134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Web szerver</a:t>
            </a:r>
          </a:p>
        </p:txBody>
      </p:sp>
      <p:sp>
        <p:nvSpPr>
          <p:cNvPr id="55" name="Szövegdoboz 54"/>
          <p:cNvSpPr txBox="1"/>
          <p:nvPr/>
        </p:nvSpPr>
        <p:spPr>
          <a:xfrm>
            <a:off x="6429388" y="2714620"/>
            <a:ext cx="80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Switch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2" grpId="0" animBg="1"/>
      <p:bldP spid="35" grpId="0"/>
      <p:bldP spid="37" grpId="0"/>
      <p:bldP spid="47" grpId="0"/>
      <p:bldP spid="48" grpId="0"/>
      <p:bldP spid="54" grpId="0"/>
      <p:bldP spid="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félév során használt példarendszer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807982"/>
            <a:ext cx="9097999" cy="562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Mikből áll egy IT infrastruktúra?</a:t>
            </a:r>
          </a:p>
          <a:p>
            <a:r>
              <a:rPr lang="hu-HU" dirty="0" smtClean="0"/>
              <a:t>Hogyan kapcsolódnak össze?</a:t>
            </a:r>
          </a:p>
          <a:p>
            <a:pPr lvl="1"/>
            <a:r>
              <a:rPr lang="hu-HU" dirty="0" smtClean="0"/>
              <a:t>(gyors ismétlés számítógép hálózatokból)</a:t>
            </a:r>
          </a:p>
          <a:p>
            <a:endParaRPr lang="hu-HU" dirty="0" smtClean="0"/>
          </a:p>
          <a:p>
            <a:r>
              <a:rPr lang="hu-HU" dirty="0" smtClean="0"/>
              <a:t>Hogyan férünk hozzá?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Hálózatok ismétlés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böngésző valójában végig a </a:t>
            </a:r>
            <a:r>
              <a:rPr lang="hu-HU" dirty="0" err="1" smtClean="0"/>
              <a:t>vegas-on</a:t>
            </a:r>
            <a:r>
              <a:rPr lang="hu-HU" dirty="0" smtClean="0"/>
              <a:t> futó IIS </a:t>
            </a:r>
            <a:r>
              <a:rPr lang="hu-HU" dirty="0" err="1" smtClean="0"/>
              <a:t>webszerverrel</a:t>
            </a:r>
            <a:r>
              <a:rPr lang="hu-HU" dirty="0" smtClean="0"/>
              <a:t> volt kapcsolatban</a:t>
            </a:r>
          </a:p>
          <a:p>
            <a:pPr lvl="1"/>
            <a:r>
              <a:rPr lang="hu-HU" dirty="0" smtClean="0"/>
              <a:t>Pedig nem tudott róla…</a:t>
            </a:r>
          </a:p>
          <a:p>
            <a:pPr lvl="1"/>
            <a:r>
              <a:rPr lang="hu-HU" dirty="0" smtClean="0"/>
              <a:t>Nem tudta az IP címét sem…</a:t>
            </a:r>
          </a:p>
          <a:p>
            <a:pPr lvl="1"/>
            <a:r>
              <a:rPr lang="hu-HU" dirty="0" smtClean="0"/>
              <a:t>Hogyan lehetséges mindez?</a:t>
            </a:r>
          </a:p>
          <a:p>
            <a:pPr lvl="1"/>
            <a:r>
              <a:rPr lang="hu-HU" dirty="0" smtClean="0"/>
              <a:t>Egyáltalán mi kell ahhoz, hogy egy IP hálózaton két gép kapcsolatba tudjon lépni egymással?</a:t>
            </a:r>
          </a:p>
          <a:p>
            <a:pPr lvl="2"/>
            <a:r>
              <a:rPr lang="hu-HU" dirty="0" smtClean="0"/>
              <a:t>Gyors gyakorlat a táblánál az IP címekről és </a:t>
            </a:r>
            <a:r>
              <a:rPr lang="hu-HU" dirty="0" err="1" smtClean="0"/>
              <a:t>netmaskokról</a:t>
            </a:r>
            <a:r>
              <a:rPr lang="hu-HU" dirty="0" smtClean="0"/>
              <a:t>, </a:t>
            </a:r>
            <a:r>
              <a:rPr lang="hu-HU" dirty="0" err="1" smtClean="0"/>
              <a:t>default</a:t>
            </a:r>
            <a:r>
              <a:rPr lang="hu-HU" dirty="0" smtClean="0"/>
              <a:t> </a:t>
            </a:r>
            <a:r>
              <a:rPr lang="hu-HU" dirty="0" err="1" smtClean="0"/>
              <a:t>gateway-ről</a:t>
            </a:r>
            <a:endParaRPr lang="hu-HU" dirty="0" smtClean="0"/>
          </a:p>
          <a:p>
            <a:pPr lvl="1"/>
            <a:r>
              <a:rPr lang="hu-HU" dirty="0" smtClean="0"/>
              <a:t>Miért csinálunk ilyet?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Külső és Belső hálózat</a:t>
            </a:r>
            <a:endParaRPr lang="hu-HU" dirty="0"/>
          </a:p>
        </p:txBody>
      </p:sp>
      <p:sp>
        <p:nvSpPr>
          <p:cNvPr id="4" name="Felhő 3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6" name="Lekerekített téglalap 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Csoportba foglalás 9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Csoportba foglalás 14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6" name="Lekerekített téglalap 1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19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Csoportba foglalás 33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35" name="Lekerekített téglalap 3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6" name="Lekerekített téglalap 3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Téglalap 3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Ellipszis 3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40" name="Lekerekített téglalap 3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1" name="Téglalap 4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Csoportba foglalás 42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44" name="Lekerekített téglalap 43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5" name="Lekerekített téglalap 44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Téglalap 45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Ellipszis 46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9" name="Lekerekített téglalap 4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0" name="Téglalap 4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Csoportba foglalás 51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53" name="Lekerekített téglalap 52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4" name="Lekerekített téglalap 53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5" name="Téglalap 54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6" name="Ellipszis 55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8" name="Lekerekített téglalap 57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9" name="Téglalap 58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0" name="Téglalap 5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1" name="Lekerekített téglalap 60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63" name="Egyenes összekötő 62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3" name="Szövegdoboz 82"/>
          <p:cNvSpPr txBox="1"/>
          <p:nvPr/>
        </p:nvSpPr>
        <p:spPr>
          <a:xfrm>
            <a:off x="2000232" y="4000504"/>
            <a:ext cx="164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rome</a:t>
            </a:r>
            <a:endParaRPr lang="hu-HU" dirty="0" smtClean="0"/>
          </a:p>
          <a:p>
            <a:pPr algn="ctr"/>
            <a:r>
              <a:rPr lang="hu-HU" dirty="0" smtClean="0"/>
              <a:t>152.66.252.250</a:t>
            </a:r>
          </a:p>
          <a:p>
            <a:pPr algn="ctr"/>
            <a:r>
              <a:rPr lang="hu-HU" dirty="0" smtClean="0"/>
              <a:t>10.10.10.254</a:t>
            </a:r>
            <a:endParaRPr lang="hu-HU" dirty="0"/>
          </a:p>
        </p:txBody>
      </p:sp>
      <p:sp>
        <p:nvSpPr>
          <p:cNvPr id="84" name="Szövegdoboz 83"/>
          <p:cNvSpPr txBox="1"/>
          <p:nvPr/>
        </p:nvSpPr>
        <p:spPr>
          <a:xfrm>
            <a:off x="5143504" y="5000636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vegas</a:t>
            </a:r>
            <a:endParaRPr lang="hu-HU" dirty="0" smtClean="0"/>
          </a:p>
          <a:p>
            <a:pPr algn="ctr"/>
            <a:r>
              <a:rPr lang="hu-HU" dirty="0" smtClean="0"/>
              <a:t>10.10.10.3</a:t>
            </a:r>
          </a:p>
          <a:p>
            <a:pPr algn="ctr"/>
            <a:r>
              <a:rPr lang="hu-HU" dirty="0" smtClean="0"/>
              <a:t>Külső web</a:t>
            </a:r>
            <a:endParaRPr lang="hu-HU" dirty="0"/>
          </a:p>
        </p:txBody>
      </p:sp>
      <p:sp>
        <p:nvSpPr>
          <p:cNvPr id="85" name="Szövegdoboz 84"/>
          <p:cNvSpPr txBox="1"/>
          <p:nvPr/>
        </p:nvSpPr>
        <p:spPr>
          <a:xfrm>
            <a:off x="7143768" y="928670"/>
            <a:ext cx="1725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sicily</a:t>
            </a:r>
            <a:endParaRPr lang="hu-HU" dirty="0" smtClean="0"/>
          </a:p>
          <a:p>
            <a:pPr algn="ctr"/>
            <a:r>
              <a:rPr lang="hu-HU" dirty="0" smtClean="0"/>
              <a:t>10.10.10.1</a:t>
            </a:r>
          </a:p>
          <a:p>
            <a:pPr algn="ctr"/>
            <a:r>
              <a:rPr lang="hu-HU" dirty="0" smtClean="0"/>
              <a:t>DHCP, AD Server</a:t>
            </a:r>
            <a:endParaRPr lang="hu-HU" dirty="0"/>
          </a:p>
        </p:txBody>
      </p:sp>
      <p:sp>
        <p:nvSpPr>
          <p:cNvPr id="86" name="Szövegdoboz 85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87" name="Szövegdoboz 86"/>
          <p:cNvSpPr txBox="1"/>
          <p:nvPr/>
        </p:nvSpPr>
        <p:spPr>
          <a:xfrm>
            <a:off x="8236687" y="4488873"/>
            <a:ext cx="957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florence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88" name="Szövegdoboz 87"/>
          <p:cNvSpPr txBox="1"/>
          <p:nvPr/>
        </p:nvSpPr>
        <p:spPr>
          <a:xfrm>
            <a:off x="8367533" y="3131127"/>
            <a:ext cx="71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don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89" name="Szövegdoboz 88"/>
          <p:cNvSpPr txBox="1"/>
          <p:nvPr/>
        </p:nvSpPr>
        <p:spPr>
          <a:xfrm>
            <a:off x="8346987" y="5786454"/>
            <a:ext cx="79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naples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92" name="Szövegdoboz 91"/>
          <p:cNvSpPr txBox="1"/>
          <p:nvPr/>
        </p:nvSpPr>
        <p:spPr>
          <a:xfrm>
            <a:off x="4786314" y="342900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10.10.10.10</a:t>
            </a:r>
          </a:p>
          <a:p>
            <a:pPr algn="ctr"/>
            <a:r>
              <a:rPr lang="hu-HU" dirty="0" smtClean="0"/>
              <a:t>255.255.255.0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Külső és Belső hálózat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használunk NAT-ot?</a:t>
            </a:r>
          </a:p>
        </p:txBody>
      </p:sp>
      <p:pic>
        <p:nvPicPr>
          <p:cNvPr id="1026" name="Picture 2" descr="Z:\Home\Asztal\IRF\IPv4.png"/>
          <p:cNvPicPr>
            <a:picLocks noChangeAspect="1" noChangeArrowheads="1"/>
          </p:cNvPicPr>
          <p:nvPr/>
        </p:nvPicPr>
        <p:blipFill rotWithShape="1">
          <a:blip r:embed="rId3" cstate="print"/>
          <a:srcRect b="5436"/>
          <a:stretch/>
        </p:blipFill>
        <p:spPr bwMode="auto">
          <a:xfrm>
            <a:off x="179512" y="769739"/>
            <a:ext cx="5086350" cy="5683597"/>
          </a:xfrm>
          <a:prstGeom prst="rect">
            <a:avLst/>
          </a:prstGeom>
          <a:noFill/>
        </p:spPr>
      </p:pic>
      <p:pic>
        <p:nvPicPr>
          <p:cNvPr id="1027" name="Picture 3" descr="Z:\Home\Asztal\IRF\IPv4b.png"/>
          <p:cNvPicPr>
            <a:picLocks noChangeAspect="1" noChangeArrowheads="1"/>
          </p:cNvPicPr>
          <p:nvPr/>
        </p:nvPicPr>
        <p:blipFill rotWithShape="1">
          <a:blip r:embed="rId4" cstate="print"/>
          <a:srcRect b="25249"/>
          <a:stretch/>
        </p:blipFill>
        <p:spPr bwMode="auto">
          <a:xfrm>
            <a:off x="2928926" y="785794"/>
            <a:ext cx="6010275" cy="5667542"/>
          </a:xfrm>
          <a:prstGeom prst="rect">
            <a:avLst/>
          </a:prstGeom>
          <a:noFill/>
        </p:spPr>
      </p:pic>
      <p:pic>
        <p:nvPicPr>
          <p:cNvPr id="1028" name="Picture 4" descr="Z:\Home\Asztal\IRF\IPv4c.png"/>
          <p:cNvPicPr>
            <a:picLocks noChangeAspect="1" noChangeArrowheads="1"/>
          </p:cNvPicPr>
          <p:nvPr/>
        </p:nvPicPr>
        <p:blipFill rotWithShape="1">
          <a:blip r:embed="rId5" cstate="print"/>
          <a:srcRect b="8056"/>
          <a:stretch/>
        </p:blipFill>
        <p:spPr bwMode="auto">
          <a:xfrm>
            <a:off x="1619672" y="764704"/>
            <a:ext cx="6324600" cy="5517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Külső és Belső hálózat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használunk NAT-ot?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Technikai szempontok</a:t>
            </a:r>
          </a:p>
          <a:p>
            <a:pPr lvl="2"/>
            <a:r>
              <a:rPr lang="hu-HU" dirty="0" smtClean="0"/>
              <a:t>IPv4 címek elfogyása</a:t>
            </a:r>
          </a:p>
          <a:p>
            <a:pPr lvl="2"/>
            <a:r>
              <a:rPr lang="hu-HU" dirty="0" smtClean="0"/>
              <a:t>„Betárcsázós” internet megosztása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Tervezési szempontok </a:t>
            </a:r>
          </a:p>
          <a:p>
            <a:pPr lvl="2"/>
            <a:r>
              <a:rPr lang="hu-HU" dirty="0" smtClean="0"/>
              <a:t>Belső hálózat biztonsága</a:t>
            </a:r>
          </a:p>
          <a:p>
            <a:pPr lvl="2"/>
            <a:r>
              <a:rPr lang="hu-HU" dirty="0" smtClean="0"/>
              <a:t>Szolgáltatás elérés egy ponton történik</a:t>
            </a:r>
          </a:p>
        </p:txBody>
      </p:sp>
      <p:sp>
        <p:nvSpPr>
          <p:cNvPr id="7" name="Téglalap 6"/>
          <p:cNvSpPr/>
          <p:nvPr/>
        </p:nvSpPr>
        <p:spPr>
          <a:xfrm rot="20171681">
            <a:off x="2359292" y="2051857"/>
            <a:ext cx="5275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Nem kizárólag!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Mikből áll egy IT infrastruktúra?</a:t>
            </a:r>
          </a:p>
          <a:p>
            <a:r>
              <a:rPr lang="hu-HU" dirty="0" smtClean="0"/>
              <a:t>Hogyan kapcsolódnak össze?</a:t>
            </a:r>
          </a:p>
          <a:p>
            <a:pPr lvl="1"/>
            <a:r>
              <a:rPr lang="hu-HU" dirty="0" smtClean="0"/>
              <a:t>(gyors ismétlés számítógép hálózatokból)</a:t>
            </a:r>
          </a:p>
          <a:p>
            <a:endParaRPr lang="hu-HU" dirty="0" smtClean="0"/>
          </a:p>
          <a:p>
            <a:r>
              <a:rPr lang="hu-HU" b="1" dirty="0" smtClean="0"/>
              <a:t>Hogyan férünk hozzá?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jutunk be?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Kívülről a belső hálózatba hogyan léphetünk be?</a:t>
            </a:r>
          </a:p>
          <a:p>
            <a:pPr lvl="1"/>
            <a:r>
              <a:rPr lang="hu-HU" dirty="0" smtClean="0"/>
              <a:t>Nincs mindenhez port </a:t>
            </a:r>
            <a:r>
              <a:rPr lang="hu-HU" dirty="0" err="1" smtClean="0"/>
              <a:t>forwarding</a:t>
            </a:r>
            <a:r>
              <a:rPr lang="hu-HU" dirty="0" smtClean="0"/>
              <a:t> szabály definiálva</a:t>
            </a:r>
          </a:p>
          <a:p>
            <a:pPr lvl="1"/>
            <a:r>
              <a:rPr lang="hu-HU" dirty="0" smtClean="0"/>
              <a:t>Kellene egy IP cím, ami a belső hálózat tartományában érvényesnek számít</a:t>
            </a:r>
          </a:p>
          <a:p>
            <a:pPr lvl="1"/>
            <a:r>
              <a:rPr lang="hu-HU" dirty="0" smtClean="0"/>
              <a:t>Valahogy el kéne juttatni a csomagjainkat a belső hálózatra</a:t>
            </a:r>
          </a:p>
          <a:p>
            <a:r>
              <a:rPr lang="hu-HU" dirty="0" smtClean="0"/>
              <a:t>Megoldás: VPN (</a:t>
            </a:r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Networking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Olyan, mintha a belső hálózathoz fizikailag kapcsolódnánk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OpenVPN</a:t>
            </a:r>
            <a:endParaRPr lang="hu-HU" dirty="0"/>
          </a:p>
        </p:txBody>
      </p:sp>
      <p:grpSp>
        <p:nvGrpSpPr>
          <p:cNvPr id="29" name="Csoportba foglalás 3"/>
          <p:cNvGrpSpPr/>
          <p:nvPr/>
        </p:nvGrpSpPr>
        <p:grpSpPr>
          <a:xfrm>
            <a:off x="4857752" y="2928934"/>
            <a:ext cx="535785" cy="1071570"/>
            <a:chOff x="6429388" y="3929066"/>
            <a:chExt cx="714380" cy="1428760"/>
          </a:xfrm>
        </p:grpSpPr>
        <p:sp>
          <p:nvSpPr>
            <p:cNvPr id="30" name="Lekerekített téglalap 2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1" name="Téglalap 3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2" name="Téglalap 31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4" name="Felhő 33"/>
          <p:cNvSpPr/>
          <p:nvPr/>
        </p:nvSpPr>
        <p:spPr>
          <a:xfrm>
            <a:off x="2714612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5" name="Csoportba foglalás 9"/>
          <p:cNvGrpSpPr/>
          <p:nvPr/>
        </p:nvGrpSpPr>
        <p:grpSpPr>
          <a:xfrm>
            <a:off x="285720" y="2714620"/>
            <a:ext cx="1500198" cy="1536157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1714480" y="3357562"/>
            <a:ext cx="357190" cy="714380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4" name="Szövegdoboz 43"/>
          <p:cNvSpPr txBox="1"/>
          <p:nvPr/>
        </p:nvSpPr>
        <p:spPr>
          <a:xfrm>
            <a:off x="571472" y="200024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VPN kliens</a:t>
            </a:r>
          </a:p>
        </p:txBody>
      </p:sp>
      <p:sp>
        <p:nvSpPr>
          <p:cNvPr id="45" name="Szövegdoboz 44"/>
          <p:cNvSpPr txBox="1"/>
          <p:nvPr/>
        </p:nvSpPr>
        <p:spPr>
          <a:xfrm>
            <a:off x="2786050" y="4214818"/>
            <a:ext cx="236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irfdemo.inf.mit.bme.hu</a:t>
            </a:r>
            <a:endParaRPr lang="hu-HU" dirty="0" smtClean="0"/>
          </a:p>
        </p:txBody>
      </p:sp>
      <p:sp>
        <p:nvSpPr>
          <p:cNvPr id="46" name="Szövegdoboz 45"/>
          <p:cNvSpPr txBox="1"/>
          <p:nvPr/>
        </p:nvSpPr>
        <p:spPr>
          <a:xfrm>
            <a:off x="3143240" y="4500570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152.66.252.250</a:t>
            </a:r>
            <a:endParaRPr lang="hu-HU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357158" y="4429132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IP cím: *.*.*.*</a:t>
            </a:r>
            <a:endParaRPr lang="hu-HU" dirty="0"/>
          </a:p>
        </p:txBody>
      </p:sp>
      <p:grpSp>
        <p:nvGrpSpPr>
          <p:cNvPr id="48" name="Csoportba foglalás 26"/>
          <p:cNvGrpSpPr/>
          <p:nvPr/>
        </p:nvGrpSpPr>
        <p:grpSpPr>
          <a:xfrm>
            <a:off x="7715272" y="2928934"/>
            <a:ext cx="535785" cy="1071570"/>
            <a:chOff x="6429388" y="3929066"/>
            <a:chExt cx="714380" cy="1428760"/>
          </a:xfrm>
        </p:grpSpPr>
        <p:sp>
          <p:nvSpPr>
            <p:cNvPr id="49" name="Lekerekített téglalap 4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0" name="Téglalap 4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6072198" y="3429000"/>
            <a:ext cx="1143008" cy="18304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>
            <a:stCxn id="45" idx="0"/>
          </p:cNvCxnSpPr>
          <p:nvPr/>
        </p:nvCxnSpPr>
        <p:spPr>
          <a:xfrm rot="5400000" flipH="1" flipV="1">
            <a:off x="4020132" y="3448635"/>
            <a:ext cx="714380" cy="8179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Szövegdoboz 54"/>
          <p:cNvSpPr txBox="1"/>
          <p:nvPr/>
        </p:nvSpPr>
        <p:spPr>
          <a:xfrm>
            <a:off x="6000760" y="4214818"/>
            <a:ext cx="682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rome</a:t>
            </a:r>
            <a:endParaRPr lang="hu-HU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5643570" y="4500570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10.10.10.254</a:t>
            </a:r>
          </a:p>
        </p:txBody>
      </p:sp>
      <p:cxnSp>
        <p:nvCxnSpPr>
          <p:cNvPr id="57" name="Egyenes összekötő 56"/>
          <p:cNvCxnSpPr/>
          <p:nvPr/>
        </p:nvCxnSpPr>
        <p:spPr>
          <a:xfrm rot="16200000" flipH="1">
            <a:off x="5822166" y="3679034"/>
            <a:ext cx="714378" cy="35719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Szövegdoboz 57"/>
          <p:cNvSpPr txBox="1"/>
          <p:nvPr/>
        </p:nvSpPr>
        <p:spPr>
          <a:xfrm>
            <a:off x="7929586" y="4214818"/>
            <a:ext cx="70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vegas</a:t>
            </a:r>
            <a:endParaRPr lang="hu-HU" dirty="0"/>
          </a:p>
        </p:txBody>
      </p:sp>
      <p:sp>
        <p:nvSpPr>
          <p:cNvPr id="59" name="Szövegdoboz 58"/>
          <p:cNvSpPr txBox="1"/>
          <p:nvPr/>
        </p:nvSpPr>
        <p:spPr>
          <a:xfrm>
            <a:off x="7643834" y="4500570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10.10.10.3</a:t>
            </a:r>
            <a:endParaRPr lang="hu-HU" dirty="0"/>
          </a:p>
        </p:txBody>
      </p:sp>
      <p:sp>
        <p:nvSpPr>
          <p:cNvPr id="60" name="Átellenes sarkain kerekített téglalap 59"/>
          <p:cNvSpPr/>
          <p:nvPr/>
        </p:nvSpPr>
        <p:spPr>
          <a:xfrm>
            <a:off x="4857752" y="1928802"/>
            <a:ext cx="928694" cy="500066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VPN</a:t>
            </a:r>
          </a:p>
        </p:txBody>
      </p:sp>
      <p:cxnSp>
        <p:nvCxnSpPr>
          <p:cNvPr id="61" name="Egyenes összekötő nyíllal 60"/>
          <p:cNvCxnSpPr>
            <a:stCxn id="44" idx="3"/>
            <a:endCxn id="60" idx="2"/>
          </p:cNvCxnSpPr>
          <p:nvPr/>
        </p:nvCxnSpPr>
        <p:spPr>
          <a:xfrm flipV="1">
            <a:off x="1745191" y="2178835"/>
            <a:ext cx="3112561" cy="60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85720" y="5000636"/>
            <a:ext cx="33399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Második (VPN) IP cím:</a:t>
            </a:r>
          </a:p>
          <a:p>
            <a:r>
              <a:rPr lang="hu-HU" dirty="0" smtClean="0"/>
              <a:t>10.10.10.225</a:t>
            </a:r>
          </a:p>
          <a:p>
            <a:r>
              <a:rPr lang="hu-HU" dirty="0" err="1" smtClean="0"/>
              <a:t>Útvonalválasztási</a:t>
            </a:r>
            <a:r>
              <a:rPr lang="hu-HU" dirty="0" smtClean="0"/>
              <a:t> szabály:</a:t>
            </a:r>
          </a:p>
          <a:p>
            <a:r>
              <a:rPr lang="hu-HU" dirty="0" smtClean="0"/>
              <a:t>Minden 10.10.10.0/24 ezen megy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572132" y="4929198"/>
            <a:ext cx="25776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Megjelenik egy „virtuális”</a:t>
            </a:r>
          </a:p>
          <a:p>
            <a:r>
              <a:rPr lang="hu-HU" dirty="0" smtClean="0"/>
              <a:t>hálózati interfész a VPN </a:t>
            </a:r>
            <a:br>
              <a:rPr lang="hu-HU" dirty="0" smtClean="0"/>
            </a:br>
            <a:r>
              <a:rPr lang="hu-HU" dirty="0" smtClean="0"/>
              <a:t>kapcsolat szerver-oldali </a:t>
            </a:r>
          </a:p>
          <a:p>
            <a:r>
              <a:rPr lang="hu-HU" dirty="0" smtClean="0"/>
              <a:t>Végpontjaként.</a:t>
            </a:r>
          </a:p>
          <a:p>
            <a:r>
              <a:rPr lang="hu-HU" dirty="0" smtClean="0"/>
              <a:t>10.10.10.224/28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2143108" y="714356"/>
            <a:ext cx="20867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Alagút (</a:t>
            </a:r>
            <a:r>
              <a:rPr lang="hu-HU" dirty="0" err="1" smtClean="0"/>
              <a:t>tunnel</a:t>
            </a:r>
            <a:r>
              <a:rPr lang="hu-HU" dirty="0" smtClean="0"/>
              <a:t>):</a:t>
            </a:r>
          </a:p>
          <a:p>
            <a:r>
              <a:rPr lang="hu-HU" dirty="0" smtClean="0"/>
              <a:t>Egy kapcsolaton</a:t>
            </a:r>
            <a:br>
              <a:rPr lang="hu-HU" dirty="0" smtClean="0"/>
            </a:br>
            <a:r>
              <a:rPr lang="hu-HU" dirty="0" smtClean="0"/>
              <a:t>beágyazva haladnak</a:t>
            </a:r>
          </a:p>
          <a:p>
            <a:r>
              <a:rPr lang="hu-HU" dirty="0" smtClean="0"/>
              <a:t>A 10.10.10.0/24</a:t>
            </a:r>
          </a:p>
          <a:p>
            <a:r>
              <a:rPr lang="hu-HU" dirty="0" smtClean="0"/>
              <a:t>hálózati csomagok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5786446" y="785794"/>
            <a:ext cx="31999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VPN szerver kicsomagolja</a:t>
            </a:r>
          </a:p>
          <a:p>
            <a:r>
              <a:rPr lang="hu-HU" dirty="0" smtClean="0"/>
              <a:t>a klienstől érkező IP csomagokat</a:t>
            </a:r>
          </a:p>
          <a:p>
            <a:r>
              <a:rPr lang="hu-HU" dirty="0" smtClean="0"/>
              <a:t>és a helyi hálózaton kiküldi.</a:t>
            </a:r>
          </a:p>
          <a:p>
            <a:r>
              <a:rPr lang="hu-HU" dirty="0" smtClean="0"/>
              <a:t>A válaszokat becsomagolva </a:t>
            </a:r>
            <a:br>
              <a:rPr lang="hu-HU" dirty="0" smtClean="0"/>
            </a:br>
            <a:r>
              <a:rPr lang="hu-HU" dirty="0" smtClean="0"/>
              <a:t>továbbítja a kliensnek.</a:t>
            </a:r>
            <a:endParaRPr lang="hu-HU" dirty="0"/>
          </a:p>
        </p:txBody>
      </p:sp>
      <p:cxnSp>
        <p:nvCxnSpPr>
          <p:cNvPr id="66" name="Görbe összekötő 65"/>
          <p:cNvCxnSpPr>
            <a:endCxn id="49" idx="1"/>
          </p:cNvCxnSpPr>
          <p:nvPr/>
        </p:nvCxnSpPr>
        <p:spPr>
          <a:xfrm>
            <a:off x="5786446" y="2214554"/>
            <a:ext cx="1928826" cy="1250165"/>
          </a:xfrm>
          <a:prstGeom prst="curvedConnector3">
            <a:avLst>
              <a:gd name="adj1" fmla="val 29773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0" grpId="0" animBg="1"/>
      <p:bldP spid="62" grpId="0"/>
      <p:bldP spid="63" grpId="0"/>
      <p:bldP spid="64" grpId="0"/>
      <p:bldP spid="6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érhetjük el távolról a gépeinket?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Távoli hozzáférés technológiák</a:t>
            </a:r>
          </a:p>
          <a:p>
            <a:r>
              <a:rPr lang="hu-HU" dirty="0" smtClean="0"/>
              <a:t>Elődleges célok:</a:t>
            </a:r>
          </a:p>
          <a:p>
            <a:pPr lvl="1"/>
            <a:r>
              <a:rPr lang="hu-HU" dirty="0" smtClean="0"/>
              <a:t>Fizikai hozzáférés nélküli adminisztráció</a:t>
            </a:r>
          </a:p>
          <a:p>
            <a:pPr lvl="1"/>
            <a:r>
              <a:rPr lang="hu-HU" dirty="0" smtClean="0"/>
              <a:t>Szerverek, karbantartása, konfigurálása</a:t>
            </a:r>
          </a:p>
          <a:p>
            <a:pPr lvl="1"/>
            <a:r>
              <a:rPr lang="hu-HU" dirty="0" smtClean="0"/>
              <a:t>Klienseken hibajavítás, távoli segítségnyújtás</a:t>
            </a:r>
          </a:p>
          <a:p>
            <a:r>
              <a:rPr lang="hu-HU" dirty="0" smtClean="0"/>
              <a:t>Másodlagos célok:</a:t>
            </a:r>
          </a:p>
          <a:p>
            <a:pPr lvl="1"/>
            <a:r>
              <a:rPr lang="hu-HU" dirty="0" smtClean="0"/>
              <a:t>Nagyteljesítményű szerverek használata munkaállomásként</a:t>
            </a:r>
          </a:p>
          <a:p>
            <a:pPr lvl="1"/>
            <a:r>
              <a:rPr lang="hu-HU" dirty="0" smtClean="0"/>
              <a:t>Vékonykliens munkahelyek kiszolgálása</a:t>
            </a:r>
          </a:p>
          <a:p>
            <a:pPr lvl="1"/>
            <a:r>
              <a:rPr lang="hu-HU" dirty="0" smtClean="0"/>
              <a:t>(Előadások, demók élő közvetítése)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 bwMode="auto">
          <a:xfrm>
            <a:off x="4786314" y="5036356"/>
            <a:ext cx="2143140" cy="1551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Távoli hozzáférés megvalósítási lehetőségek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357290" y="4857760"/>
            <a:ext cx="3286148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Hardver</a:t>
            </a:r>
          </a:p>
        </p:txBody>
      </p:sp>
      <p:sp>
        <p:nvSpPr>
          <p:cNvPr id="7" name="Lekerekített téglalap 6"/>
          <p:cNvSpPr/>
          <p:nvPr/>
        </p:nvSpPr>
        <p:spPr bwMode="auto">
          <a:xfrm>
            <a:off x="1643042" y="5036355"/>
            <a:ext cx="1071570" cy="35719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BIOS</a:t>
            </a:r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1357290" y="3500438"/>
            <a:ext cx="3286148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Operációs </a:t>
            </a:r>
            <a:br>
              <a:rPr lang="hu-HU" sz="2000" b="1" dirty="0" smtClean="0">
                <a:solidFill>
                  <a:schemeClr val="bg1"/>
                </a:solidFill>
              </a:rPr>
            </a:br>
            <a:r>
              <a:rPr lang="hu-HU" sz="2000" b="1" dirty="0" smtClean="0">
                <a:solidFill>
                  <a:schemeClr val="bg1"/>
                </a:solidFill>
              </a:rPr>
              <a:t>rendszer</a:t>
            </a: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1357290" y="2143116"/>
            <a:ext cx="3286148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Alkalmazások</a:t>
            </a:r>
          </a:p>
        </p:txBody>
      </p:sp>
      <p:grpSp>
        <p:nvGrpSpPr>
          <p:cNvPr id="3" name="Csoportba foglalás 21"/>
          <p:cNvGrpSpPr/>
          <p:nvPr/>
        </p:nvGrpSpPr>
        <p:grpSpPr>
          <a:xfrm>
            <a:off x="6031054" y="3834164"/>
            <a:ext cx="1969970" cy="2017189"/>
            <a:chOff x="6031054" y="3834164"/>
            <a:chExt cx="1969970" cy="2017189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1">
                  <a:lumMod val="6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Lekerekített téglalap 12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6" name="Ellipszis 15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8" name="Lekerekített téglalap 17"/>
          <p:cNvSpPr/>
          <p:nvPr/>
        </p:nvSpPr>
        <p:spPr bwMode="auto">
          <a:xfrm>
            <a:off x="3571868" y="4857760"/>
            <a:ext cx="1214446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Grafikus kimenet billentyűzet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egér</a:t>
            </a:r>
          </a:p>
        </p:txBody>
      </p:sp>
      <p:sp>
        <p:nvSpPr>
          <p:cNvPr id="19" name="Lekerekített téglalap feliratnak 18"/>
          <p:cNvSpPr/>
          <p:nvPr/>
        </p:nvSpPr>
        <p:spPr bwMode="auto">
          <a:xfrm>
            <a:off x="6725001" y="1928802"/>
            <a:ext cx="2143140" cy="1571636"/>
          </a:xfrm>
          <a:prstGeom prst="wedgeRoundRectCallout">
            <a:avLst>
              <a:gd name="adj1" fmla="val -31361"/>
              <a:gd name="adj2" fmla="val 66278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Munkahely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i="1" dirty="0" smtClean="0">
                <a:solidFill>
                  <a:schemeClr val="bg1"/>
                </a:solidFill>
              </a:rPr>
              <a:t>KVM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hu-HU" sz="2000" dirty="0" err="1" smtClean="0">
                <a:solidFill>
                  <a:schemeClr val="bg1"/>
                </a:solidFill>
              </a:rPr>
              <a:t>Keyboard</a:t>
            </a:r>
            <a:r>
              <a:rPr lang="hu-HU" sz="2000" dirty="0" smtClean="0">
                <a:solidFill>
                  <a:schemeClr val="bg1"/>
                </a:solidFill>
              </a:rPr>
              <a:t>, Video, Mouse)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1214414" y="1014402"/>
            <a:ext cx="678661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400" dirty="0" smtClean="0">
                <a:latin typeface="+mn-lt"/>
              </a:rPr>
              <a:t>Általános eset: közvetlenül a géphez kapcsolt konzol</a:t>
            </a:r>
          </a:p>
          <a:p>
            <a:r>
              <a:rPr lang="hu-HU" sz="2400" dirty="0" smtClean="0">
                <a:latin typeface="+mn-lt"/>
              </a:rPr>
              <a:t>Teljes hozzáférés a hardverhez</a:t>
            </a:r>
            <a:endParaRPr lang="hu-HU" sz="2400" dirty="0">
              <a:latin typeface="+mn-lt"/>
            </a:endParaRPr>
          </a:p>
        </p:txBody>
      </p:sp>
      <p:sp>
        <p:nvSpPr>
          <p:cNvPr id="21" name="Lekerekített téglalap feliratnak 20"/>
          <p:cNvSpPr/>
          <p:nvPr/>
        </p:nvSpPr>
        <p:spPr bwMode="auto">
          <a:xfrm>
            <a:off x="4929190" y="2500306"/>
            <a:ext cx="1643074" cy="1000132"/>
          </a:xfrm>
          <a:prstGeom prst="wedgeRoundRectCallout">
            <a:avLst>
              <a:gd name="adj1" fmla="val -26615"/>
              <a:gd name="adj2" fmla="val 194299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A távolság korlátozott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dirty="0" err="1" smtClean="0">
                <a:solidFill>
                  <a:schemeClr val="bg1"/>
                </a:solidFill>
              </a:rPr>
              <a:t>max</a:t>
            </a:r>
            <a:r>
              <a:rPr lang="hu-HU" sz="2000" dirty="0" smtClean="0">
                <a:solidFill>
                  <a:schemeClr val="bg1"/>
                </a:solidFill>
              </a:rPr>
              <a:t>. ~15m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Csoportba foglalás 23"/>
          <p:cNvGrpSpPr/>
          <p:nvPr/>
        </p:nvGrpSpPr>
        <p:grpSpPr>
          <a:xfrm>
            <a:off x="6393669" y="4321976"/>
            <a:ext cx="357190" cy="714380"/>
            <a:chOff x="6429388" y="3929066"/>
            <a:chExt cx="714380" cy="1428760"/>
          </a:xfrm>
        </p:grpSpPr>
        <p:sp>
          <p:nvSpPr>
            <p:cNvPr id="30" name="Lekerekített téglalap 2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2" name="Téglalap 3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Csoportba foglalás 35"/>
          <p:cNvGrpSpPr/>
          <p:nvPr/>
        </p:nvGrpSpPr>
        <p:grpSpPr>
          <a:xfrm>
            <a:off x="6929454" y="3357562"/>
            <a:ext cx="1969970" cy="2017189"/>
            <a:chOff x="6031054" y="3834164"/>
            <a:chExt cx="1969970" cy="2017189"/>
          </a:xfrm>
        </p:grpSpPr>
        <p:sp>
          <p:nvSpPr>
            <p:cNvPr id="37" name="Lekerekített téglalap 3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1">
                  <a:lumMod val="6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Lekerekített téglalap 3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Téglalap 3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0" name="Ellipszis 3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59" name="Szögletes összekötő 58"/>
          <p:cNvCxnSpPr>
            <a:stCxn id="27" idx="1"/>
            <a:endCxn id="56" idx="0"/>
          </p:cNvCxnSpPr>
          <p:nvPr/>
        </p:nvCxnSpPr>
        <p:spPr bwMode="auto">
          <a:xfrm rot="10800000" flipV="1">
            <a:off x="5816809" y="4679165"/>
            <a:ext cx="576861" cy="1303881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églalap 16"/>
          <p:cNvSpPr/>
          <p:nvPr/>
        </p:nvSpPr>
        <p:spPr bwMode="auto">
          <a:xfrm>
            <a:off x="4786314" y="5036356"/>
            <a:ext cx="428628" cy="1551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Távoli hozzáférés megvalósítási lehetőségek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357290" y="4857760"/>
            <a:ext cx="3286148" cy="149186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Hardver</a:t>
            </a:r>
          </a:p>
        </p:txBody>
      </p:sp>
      <p:sp>
        <p:nvSpPr>
          <p:cNvPr id="7" name="Lekerekített téglalap 6"/>
          <p:cNvSpPr/>
          <p:nvPr/>
        </p:nvSpPr>
        <p:spPr bwMode="auto">
          <a:xfrm>
            <a:off x="1643042" y="5036355"/>
            <a:ext cx="1071570" cy="35719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BIOS</a:t>
            </a:r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1357290" y="3500438"/>
            <a:ext cx="3286148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Operációs </a:t>
            </a:r>
            <a:br>
              <a:rPr lang="hu-HU" sz="2000" b="1" dirty="0" smtClean="0">
                <a:solidFill>
                  <a:schemeClr val="bg1"/>
                </a:solidFill>
              </a:rPr>
            </a:br>
            <a:r>
              <a:rPr lang="hu-HU" sz="2000" b="1" dirty="0" smtClean="0">
                <a:solidFill>
                  <a:schemeClr val="bg1"/>
                </a:solidFill>
              </a:rPr>
              <a:t>rendszer</a:t>
            </a: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1357290" y="2143116"/>
            <a:ext cx="3286148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Alkalmazások</a:t>
            </a:r>
          </a:p>
        </p:txBody>
      </p:sp>
      <p:sp>
        <p:nvSpPr>
          <p:cNvPr id="18" name="Lekerekített téglalap 17"/>
          <p:cNvSpPr/>
          <p:nvPr/>
        </p:nvSpPr>
        <p:spPr bwMode="auto">
          <a:xfrm>
            <a:off x="3571868" y="4857760"/>
            <a:ext cx="1214446" cy="535785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Billentyűzet,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egér, video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1214414" y="1014402"/>
            <a:ext cx="678661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400" dirty="0" smtClean="0">
                <a:latin typeface="+mn-lt"/>
              </a:rPr>
              <a:t>Beépített távoli menedzsment hardver</a:t>
            </a:r>
          </a:p>
          <a:p>
            <a:r>
              <a:rPr lang="hu-HU" sz="2400" dirty="0" smtClean="0">
                <a:latin typeface="+mn-lt"/>
              </a:rPr>
              <a:t>Távoli elérés </a:t>
            </a:r>
            <a:r>
              <a:rPr lang="hu-HU" sz="2400" dirty="0" err="1" smtClean="0">
                <a:latin typeface="+mn-lt"/>
              </a:rPr>
              <a:t>ethernet</a:t>
            </a:r>
            <a:r>
              <a:rPr lang="hu-HU" sz="2400" dirty="0" smtClean="0">
                <a:latin typeface="+mn-lt"/>
              </a:rPr>
              <a:t> hálózaton keresztül</a:t>
            </a:r>
            <a:endParaRPr lang="hu-HU" sz="2400" dirty="0">
              <a:latin typeface="+mn-lt"/>
            </a:endParaRPr>
          </a:p>
        </p:txBody>
      </p:sp>
      <p:sp>
        <p:nvSpPr>
          <p:cNvPr id="21" name="Lekerekített téglalap 20"/>
          <p:cNvSpPr/>
          <p:nvPr/>
        </p:nvSpPr>
        <p:spPr bwMode="auto">
          <a:xfrm>
            <a:off x="3571868" y="5393546"/>
            <a:ext cx="1214446" cy="512631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Távoli elérés hardver</a:t>
            </a:r>
          </a:p>
        </p:txBody>
      </p:sp>
      <p:cxnSp>
        <p:nvCxnSpPr>
          <p:cNvPr id="35" name="Alak 34"/>
          <p:cNvCxnSpPr>
            <a:stCxn id="34" idx="3"/>
          </p:cNvCxnSpPr>
          <p:nvPr/>
        </p:nvCxnSpPr>
        <p:spPr bwMode="auto">
          <a:xfrm>
            <a:off x="4786314" y="6090204"/>
            <a:ext cx="857256" cy="158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Lekerekített téglalap 55"/>
          <p:cNvSpPr/>
          <p:nvPr/>
        </p:nvSpPr>
        <p:spPr bwMode="auto">
          <a:xfrm>
            <a:off x="5423899" y="5983047"/>
            <a:ext cx="78581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254000" prstMaterial="dkEdge">
            <a:bevelT w="254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1" name="Lekerekített téglalap feliratnak 60"/>
          <p:cNvSpPr/>
          <p:nvPr/>
        </p:nvSpPr>
        <p:spPr bwMode="auto">
          <a:xfrm>
            <a:off x="4786314" y="1742179"/>
            <a:ext cx="4214842" cy="2758391"/>
          </a:xfrm>
          <a:prstGeom prst="wedgeRoundRectCallout">
            <a:avLst>
              <a:gd name="adj1" fmla="val -25353"/>
              <a:gd name="adj2" fmla="val 64429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300" b="1" dirty="0" smtClean="0">
                <a:solidFill>
                  <a:schemeClr val="bg1"/>
                </a:solidFill>
              </a:rPr>
              <a:t>Hálózat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 Távolság: TCP/IP felett akárhova eljuttatható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Több gép elérése: külön IP címek egy hálózaton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 Lehet közös az üzemi hálózattal, lehet dedikált menedzsment hálózat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 Biztonság fontos kérdéssé válik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 Többnyire csak szöveges felület (BIOS is), 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 Grafikus kép továbbító külön opció</a:t>
            </a:r>
          </a:p>
        </p:txBody>
      </p:sp>
      <p:sp>
        <p:nvSpPr>
          <p:cNvPr id="64" name="Lekerekített téglalap feliratnak 63"/>
          <p:cNvSpPr/>
          <p:nvPr/>
        </p:nvSpPr>
        <p:spPr bwMode="auto">
          <a:xfrm>
            <a:off x="7000892" y="5422305"/>
            <a:ext cx="1701845" cy="792777"/>
          </a:xfrm>
          <a:prstGeom prst="wedgeRoundRectCallout">
            <a:avLst>
              <a:gd name="adj1" fmla="val -68968"/>
              <a:gd name="adj2" fmla="val -103541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Dedikált kliensprogram</a:t>
            </a:r>
          </a:p>
        </p:txBody>
      </p:sp>
      <p:sp>
        <p:nvSpPr>
          <p:cNvPr id="34" name="Lekerekített téglalap 33"/>
          <p:cNvSpPr/>
          <p:nvPr/>
        </p:nvSpPr>
        <p:spPr bwMode="auto">
          <a:xfrm>
            <a:off x="3571868" y="5830785"/>
            <a:ext cx="1214446" cy="51883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Hálózati interfész</a:t>
            </a:r>
          </a:p>
        </p:txBody>
      </p:sp>
      <p:cxnSp>
        <p:nvCxnSpPr>
          <p:cNvPr id="46" name="Egyenes összekötő 45"/>
          <p:cNvCxnSpPr/>
          <p:nvPr/>
        </p:nvCxnSpPr>
        <p:spPr bwMode="auto">
          <a:xfrm rot="5400000">
            <a:off x="5665072" y="6349097"/>
            <a:ext cx="303473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lát egy átlagfelhasználó egy átlag IT infrastruktúrából?</a:t>
            </a:r>
          </a:p>
          <a:p>
            <a:pPr lvl="1"/>
            <a:r>
              <a:rPr lang="hu-HU" dirty="0" smtClean="0"/>
              <a:t>Egy weboldalt</a:t>
            </a:r>
          </a:p>
          <a:p>
            <a:pPr lvl="1"/>
            <a:r>
              <a:rPr lang="hu-HU" dirty="0" smtClean="0"/>
              <a:t>Egy levélfiókot</a:t>
            </a:r>
          </a:p>
          <a:p>
            <a:pPr lvl="1"/>
            <a:r>
              <a:rPr lang="hu-HU" dirty="0" smtClean="0"/>
              <a:t>Egy fájlszervert</a:t>
            </a:r>
          </a:p>
          <a:p>
            <a:pPr lvl="1"/>
            <a:r>
              <a:rPr lang="hu-HU" dirty="0" smtClean="0"/>
              <a:t>Esetleg egy parancssoros bejelentkezési felületet…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Tudja, hogy van mögötte valami „szerver”</a:t>
            </a:r>
            <a:endParaRPr lang="hu-HU" dirty="0"/>
          </a:p>
        </p:txBody>
      </p:sp>
      <p:pic>
        <p:nvPicPr>
          <p:cNvPr id="4" name="Kép 3" descr="urlb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4000504"/>
            <a:ext cx="6572296" cy="1696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IBM </a:t>
            </a:r>
            <a:r>
              <a:rPr lang="hu-HU" dirty="0" err="1" smtClean="0"/>
              <a:t>Bladecenter</a:t>
            </a:r>
            <a:r>
              <a:rPr lang="hu-HU" dirty="0" smtClean="0"/>
              <a:t> AMM – Advanced Management </a:t>
            </a:r>
            <a:r>
              <a:rPr lang="hu-HU" dirty="0" err="1" smtClean="0"/>
              <a:t>Module</a:t>
            </a:r>
            <a:endParaRPr lang="hu-HU" dirty="0" smtClean="0"/>
          </a:p>
          <a:p>
            <a:r>
              <a:rPr lang="hu-HU" i="1" dirty="0" err="1" smtClean="0"/>
              <a:t>Out-of-band</a:t>
            </a:r>
            <a:r>
              <a:rPr lang="hu-HU" i="1" dirty="0" smtClean="0"/>
              <a:t> Management</a:t>
            </a:r>
            <a:r>
              <a:rPr lang="hu-HU" dirty="0" smtClean="0"/>
              <a:t> – operációs rendszertől független IP cím használat</a:t>
            </a:r>
          </a:p>
          <a:p>
            <a:r>
              <a:rPr lang="hu-HU" dirty="0" err="1" smtClean="0"/>
              <a:t>Baseboard</a:t>
            </a:r>
            <a:r>
              <a:rPr lang="hu-HU" dirty="0" smtClean="0"/>
              <a:t> Management </a:t>
            </a:r>
            <a:r>
              <a:rPr lang="hu-HU" dirty="0" err="1" smtClean="0"/>
              <a:t>Controller</a:t>
            </a:r>
            <a:r>
              <a:rPr lang="hu-HU" dirty="0" smtClean="0"/>
              <a:t> – beépített </a:t>
            </a:r>
            <a:r>
              <a:rPr lang="hu-HU" dirty="0" err="1" smtClean="0"/>
              <a:t>szervízprocesszor</a:t>
            </a:r>
            <a:r>
              <a:rPr lang="hu-HU" dirty="0" smtClean="0"/>
              <a:t>, kikapcsolt állapotban is elérhető</a:t>
            </a:r>
          </a:p>
          <a:p>
            <a:r>
              <a:rPr lang="hu-HU" dirty="0" smtClean="0"/>
              <a:t>Szolgáltatások</a:t>
            </a:r>
          </a:p>
          <a:p>
            <a:pPr lvl="1"/>
            <a:r>
              <a:rPr lang="hu-HU" dirty="0" smtClean="0"/>
              <a:t>Gép ki/be kapcsolása</a:t>
            </a:r>
          </a:p>
          <a:p>
            <a:pPr lvl="1"/>
            <a:r>
              <a:rPr lang="hu-HU" dirty="0"/>
              <a:t>Hardver szenzorok lekérdezése</a:t>
            </a:r>
          </a:p>
          <a:p>
            <a:pPr lvl="1"/>
            <a:r>
              <a:rPr lang="hu-HU" dirty="0" smtClean="0"/>
              <a:t>Konzol megtekintése</a:t>
            </a:r>
          </a:p>
          <a:p>
            <a:pPr lvl="1"/>
            <a:r>
              <a:rPr lang="hu-HU" dirty="0" smtClean="0"/>
              <a:t>Azonosító LED vezérlése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 lvl="1"/>
            <a:endParaRPr lang="hu-HU" dirty="0" smtClean="0">
              <a:sym typeface="Wingdings" pitchFamily="2" charset="2"/>
            </a:endParaRPr>
          </a:p>
          <a:p>
            <a:r>
              <a:rPr lang="hu-HU" dirty="0" smtClean="0">
                <a:sym typeface="Wingdings" pitchFamily="2" charset="2"/>
              </a:rPr>
              <a:t>További hasonló technológia </a:t>
            </a:r>
            <a:r>
              <a:rPr lang="hu-HU" dirty="0" err="1" smtClean="0">
                <a:sym typeface="Wingdings" pitchFamily="2" charset="2"/>
              </a:rPr>
              <a:t>desktopra</a:t>
            </a:r>
            <a:r>
              <a:rPr lang="hu-HU" dirty="0" smtClean="0">
                <a:sym typeface="Wingdings" pitchFamily="2" charset="2"/>
              </a:rPr>
              <a:t>: Intel </a:t>
            </a:r>
            <a:r>
              <a:rPr lang="hu-HU" dirty="0" err="1" smtClean="0">
                <a:sym typeface="Wingdings" pitchFamily="2" charset="2"/>
              </a:rPr>
              <a:t>vPro</a:t>
            </a:r>
            <a:r>
              <a:rPr lang="hu-HU" dirty="0" smtClean="0">
                <a:sym typeface="Wingdings" pitchFamily="2" charset="2"/>
              </a:rPr>
              <a:t>, IPMI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Távoli Elérés Hardver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0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Operációs rendszer távoli elérése</a:t>
            </a:r>
            <a:endParaRPr lang="hu-HU" dirty="0"/>
          </a:p>
        </p:txBody>
      </p:sp>
      <p:cxnSp>
        <p:nvCxnSpPr>
          <p:cNvPr id="20" name="Egyenes összekötő 19"/>
          <p:cNvCxnSpPr/>
          <p:nvPr/>
        </p:nvCxnSpPr>
        <p:spPr bwMode="auto">
          <a:xfrm rot="5400000">
            <a:off x="5376058" y="5678587"/>
            <a:ext cx="875148" cy="159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Lekerekített téglalap 20"/>
          <p:cNvSpPr/>
          <p:nvPr/>
        </p:nvSpPr>
        <p:spPr bwMode="auto">
          <a:xfrm>
            <a:off x="1357290" y="4857760"/>
            <a:ext cx="3286148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Hardver</a:t>
            </a:r>
          </a:p>
        </p:txBody>
      </p:sp>
      <p:cxnSp>
        <p:nvCxnSpPr>
          <p:cNvPr id="22" name="Szögletes összekötő 58"/>
          <p:cNvCxnSpPr>
            <a:stCxn id="24" idx="1"/>
            <a:endCxn id="51" idx="0"/>
          </p:cNvCxnSpPr>
          <p:nvPr/>
        </p:nvCxnSpPr>
        <p:spPr bwMode="auto">
          <a:xfrm rot="10800000" flipV="1">
            <a:off x="5816015" y="4679165"/>
            <a:ext cx="577655" cy="438013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" name="Csoportba foglalás 23"/>
          <p:cNvGrpSpPr/>
          <p:nvPr/>
        </p:nvGrpSpPr>
        <p:grpSpPr>
          <a:xfrm>
            <a:off x="6393669" y="4321976"/>
            <a:ext cx="357190" cy="714380"/>
            <a:chOff x="6429388" y="3929066"/>
            <a:chExt cx="714380" cy="1428760"/>
          </a:xfrm>
        </p:grpSpPr>
        <p:sp>
          <p:nvSpPr>
            <p:cNvPr id="24" name="Lekerekített téglalap 23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églalap 26"/>
          <p:cNvSpPr/>
          <p:nvPr/>
        </p:nvSpPr>
        <p:spPr bwMode="auto">
          <a:xfrm>
            <a:off x="4643438" y="5555194"/>
            <a:ext cx="428628" cy="1551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8" name="Lekerekített téglalap 27"/>
          <p:cNvSpPr/>
          <p:nvPr/>
        </p:nvSpPr>
        <p:spPr bwMode="auto">
          <a:xfrm>
            <a:off x="1643042" y="5036355"/>
            <a:ext cx="1071570" cy="35719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BIOS</a:t>
            </a:r>
          </a:p>
        </p:txBody>
      </p:sp>
      <p:sp>
        <p:nvSpPr>
          <p:cNvPr id="41" name="Lekerekített téglalap 40"/>
          <p:cNvSpPr/>
          <p:nvPr/>
        </p:nvSpPr>
        <p:spPr bwMode="auto">
          <a:xfrm>
            <a:off x="1357290" y="3500438"/>
            <a:ext cx="3286148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Operációs </a:t>
            </a:r>
            <a:br>
              <a:rPr lang="hu-HU" sz="2000" b="1" dirty="0" smtClean="0">
                <a:solidFill>
                  <a:schemeClr val="bg1"/>
                </a:solidFill>
              </a:rPr>
            </a:br>
            <a:r>
              <a:rPr lang="hu-HU" sz="2000" b="1" dirty="0" smtClean="0">
                <a:solidFill>
                  <a:schemeClr val="bg1"/>
                </a:solidFill>
              </a:rPr>
              <a:t>rendszer</a:t>
            </a:r>
          </a:p>
        </p:txBody>
      </p:sp>
      <p:sp>
        <p:nvSpPr>
          <p:cNvPr id="46" name="Lekerekített téglalap 45"/>
          <p:cNvSpPr/>
          <p:nvPr/>
        </p:nvSpPr>
        <p:spPr bwMode="auto">
          <a:xfrm>
            <a:off x="1357290" y="2143116"/>
            <a:ext cx="2214578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Alkalmazások</a:t>
            </a:r>
          </a:p>
        </p:txBody>
      </p:sp>
      <p:sp>
        <p:nvSpPr>
          <p:cNvPr id="47" name="Lekerekített téglalap 46"/>
          <p:cNvSpPr/>
          <p:nvPr/>
        </p:nvSpPr>
        <p:spPr bwMode="auto">
          <a:xfrm>
            <a:off x="3428992" y="5376598"/>
            <a:ext cx="1214446" cy="535785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Billentyűzet,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egér, video</a:t>
            </a:r>
          </a:p>
        </p:txBody>
      </p:sp>
      <p:sp>
        <p:nvSpPr>
          <p:cNvPr id="48" name="Szövegdoboz 47"/>
          <p:cNvSpPr txBox="1"/>
          <p:nvPr/>
        </p:nvSpPr>
        <p:spPr>
          <a:xfrm>
            <a:off x="1214414" y="1014402"/>
            <a:ext cx="678661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400" dirty="0" smtClean="0">
                <a:latin typeface="+mn-lt"/>
              </a:rPr>
              <a:t>Operációs rendszer szintű távoli elérés</a:t>
            </a:r>
            <a:endParaRPr lang="hu-HU" sz="2400" dirty="0">
              <a:latin typeface="+mn-lt"/>
            </a:endParaRPr>
          </a:p>
        </p:txBody>
      </p:sp>
      <p:sp>
        <p:nvSpPr>
          <p:cNvPr id="49" name="Lekerekített téglalap 48"/>
          <p:cNvSpPr/>
          <p:nvPr/>
        </p:nvSpPr>
        <p:spPr bwMode="auto">
          <a:xfrm>
            <a:off x="3571868" y="2143117"/>
            <a:ext cx="1071570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Távoli elérés szerver</a:t>
            </a:r>
          </a:p>
        </p:txBody>
      </p:sp>
      <p:cxnSp>
        <p:nvCxnSpPr>
          <p:cNvPr id="50" name="Alak 49"/>
          <p:cNvCxnSpPr>
            <a:stCxn id="54" idx="3"/>
            <a:endCxn id="51" idx="0"/>
          </p:cNvCxnSpPr>
          <p:nvPr/>
        </p:nvCxnSpPr>
        <p:spPr bwMode="auto">
          <a:xfrm>
            <a:off x="4643438" y="5117179"/>
            <a:ext cx="1172576" cy="1588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Lekerekített téglalap 50"/>
          <p:cNvSpPr/>
          <p:nvPr/>
        </p:nvSpPr>
        <p:spPr bwMode="auto">
          <a:xfrm>
            <a:off x="5423105" y="5117179"/>
            <a:ext cx="78581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254000" prstMaterial="dkEdge">
            <a:bevelT w="254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52" name="Lekerekített téglalap feliratnak 51"/>
          <p:cNvSpPr/>
          <p:nvPr/>
        </p:nvSpPr>
        <p:spPr bwMode="auto">
          <a:xfrm>
            <a:off x="4748308" y="1428736"/>
            <a:ext cx="3752782" cy="2071701"/>
          </a:xfrm>
          <a:prstGeom prst="wedgeRoundRectCallout">
            <a:avLst>
              <a:gd name="adj1" fmla="val -62286"/>
              <a:gd name="adj2" fmla="val 83654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Hálózat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 Előnyei és hátrányai lásd előbb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 Szöveges és grafikus kép továbbítás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Az operációs rendszernek működnie kell ÉS konfigurált hálózattal kell rendelkeznie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dirty="0" smtClean="0">
                <a:solidFill>
                  <a:schemeClr val="bg1"/>
                </a:solidFill>
              </a:rPr>
              <a:t>BIOS, boot előtti hozzáférés nincs</a:t>
            </a:r>
          </a:p>
        </p:txBody>
      </p:sp>
      <p:sp>
        <p:nvSpPr>
          <p:cNvPr id="53" name="Lekerekített téglalap feliratnak 52"/>
          <p:cNvSpPr/>
          <p:nvPr/>
        </p:nvSpPr>
        <p:spPr bwMode="auto">
          <a:xfrm>
            <a:off x="7212399" y="5422305"/>
            <a:ext cx="1490338" cy="694651"/>
          </a:xfrm>
          <a:prstGeom prst="wedgeRoundRectCallout">
            <a:avLst>
              <a:gd name="adj1" fmla="val -82562"/>
              <a:gd name="adj2" fmla="val -111879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Dedikált kliensprogram</a:t>
            </a:r>
          </a:p>
        </p:txBody>
      </p:sp>
      <p:sp>
        <p:nvSpPr>
          <p:cNvPr id="54" name="Lekerekített téglalap 53"/>
          <p:cNvSpPr/>
          <p:nvPr/>
        </p:nvSpPr>
        <p:spPr bwMode="auto">
          <a:xfrm>
            <a:off x="3428992" y="4857760"/>
            <a:ext cx="1214446" cy="51883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Hálózati interfész</a:t>
            </a:r>
          </a:p>
        </p:txBody>
      </p:sp>
      <p:sp>
        <p:nvSpPr>
          <p:cNvPr id="55" name="Visszakanyarodó nyíl 54"/>
          <p:cNvSpPr/>
          <p:nvPr/>
        </p:nvSpPr>
        <p:spPr bwMode="auto">
          <a:xfrm flipH="1" flipV="1">
            <a:off x="3178959" y="3214686"/>
            <a:ext cx="785818" cy="612722"/>
          </a:xfrm>
          <a:prstGeom prst="uturnArrow">
            <a:avLst>
              <a:gd name="adj1" fmla="val 21089"/>
              <a:gd name="adj2" fmla="val 25000"/>
              <a:gd name="adj3" fmla="val 29946"/>
              <a:gd name="adj4" fmla="val 43750"/>
              <a:gd name="adj5" fmla="val 5684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56" name="Téglalap 55"/>
          <p:cNvSpPr/>
          <p:nvPr/>
        </p:nvSpPr>
        <p:spPr bwMode="auto">
          <a:xfrm>
            <a:off x="4143372" y="3214687"/>
            <a:ext cx="142876" cy="164307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grpSp>
        <p:nvGrpSpPr>
          <p:cNvPr id="57" name="Csoportba foglalás 56"/>
          <p:cNvGrpSpPr/>
          <p:nvPr/>
        </p:nvGrpSpPr>
        <p:grpSpPr>
          <a:xfrm>
            <a:off x="6929454" y="3357562"/>
            <a:ext cx="1969970" cy="2017189"/>
            <a:chOff x="6031054" y="3834164"/>
            <a:chExt cx="1969970" cy="2017189"/>
          </a:xfrm>
        </p:grpSpPr>
        <p:sp>
          <p:nvSpPr>
            <p:cNvPr id="58" name="Lekerekített téglalap 57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1">
                  <a:lumMod val="6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9" name="Lekerekített téglalap 58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0" name="Téglalap 59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1" name="Ellipszis 60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Linux alatt parancssor </a:t>
            </a:r>
            <a:r>
              <a:rPr lang="hu-HU" dirty="0" err="1" smtClean="0"/>
              <a:t>SSH-val</a:t>
            </a:r>
            <a:endParaRPr lang="hu-HU" dirty="0" smtClean="0"/>
          </a:p>
          <a:p>
            <a:r>
              <a:rPr lang="hu-HU" dirty="0" smtClean="0"/>
              <a:t>Windows alatt grafikus felület </a:t>
            </a:r>
            <a:r>
              <a:rPr lang="hu-HU" dirty="0" err="1" smtClean="0"/>
              <a:t>RDP-vel</a:t>
            </a:r>
            <a:endParaRPr lang="hu-HU" dirty="0" smtClean="0"/>
          </a:p>
          <a:p>
            <a:r>
              <a:rPr lang="hu-HU" dirty="0" err="1" smtClean="0"/>
              <a:t>Platformfüggetlen</a:t>
            </a:r>
            <a:r>
              <a:rPr lang="hu-HU" dirty="0" smtClean="0"/>
              <a:t> grafikus felület: </a:t>
            </a:r>
            <a:r>
              <a:rPr lang="hu-HU" dirty="0" err="1" smtClean="0"/>
              <a:t>VNC-vel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Operációs rendszer távoli elérése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Csoportba foglalás 23"/>
          <p:cNvGrpSpPr/>
          <p:nvPr/>
        </p:nvGrpSpPr>
        <p:grpSpPr>
          <a:xfrm>
            <a:off x="6393669" y="4321976"/>
            <a:ext cx="357190" cy="714380"/>
            <a:chOff x="6429388" y="3929066"/>
            <a:chExt cx="714380" cy="1428760"/>
          </a:xfrm>
        </p:grpSpPr>
        <p:sp>
          <p:nvSpPr>
            <p:cNvPr id="40" name="Lekerekített téglalap 3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1" name="Téglalap 4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Csoportba foglalás 42"/>
          <p:cNvGrpSpPr/>
          <p:nvPr/>
        </p:nvGrpSpPr>
        <p:grpSpPr>
          <a:xfrm>
            <a:off x="6929454" y="3357562"/>
            <a:ext cx="1969970" cy="2017189"/>
            <a:chOff x="6031054" y="3834164"/>
            <a:chExt cx="1969970" cy="2017189"/>
          </a:xfrm>
        </p:grpSpPr>
        <p:sp>
          <p:nvSpPr>
            <p:cNvPr id="44" name="Lekerekített téglalap 43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1">
                  <a:lumMod val="6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Lekerekített téglalap 4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9" name="Téglalap 4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0" name="Ellipszis 4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0" name="Lekerekített téglalap 29"/>
          <p:cNvSpPr/>
          <p:nvPr/>
        </p:nvSpPr>
        <p:spPr bwMode="auto">
          <a:xfrm>
            <a:off x="1357290" y="4857760"/>
            <a:ext cx="3286148" cy="107157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Hardver</a:t>
            </a:r>
          </a:p>
        </p:txBody>
      </p:sp>
      <p:cxnSp>
        <p:nvCxnSpPr>
          <p:cNvPr id="59" name="Szögletes összekötő 58"/>
          <p:cNvCxnSpPr>
            <a:stCxn id="27" idx="1"/>
            <a:endCxn id="56" idx="0"/>
          </p:cNvCxnSpPr>
          <p:nvPr/>
        </p:nvCxnSpPr>
        <p:spPr bwMode="auto">
          <a:xfrm rot="10800000" flipV="1">
            <a:off x="5817603" y="4679166"/>
            <a:ext cx="576066" cy="387818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églalap 16"/>
          <p:cNvSpPr/>
          <p:nvPr/>
        </p:nvSpPr>
        <p:spPr bwMode="auto">
          <a:xfrm>
            <a:off x="4643438" y="5604991"/>
            <a:ext cx="428628" cy="1551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Távoli hozzáférés megvalósítási lehetőségek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1357290" y="2714620"/>
            <a:ext cx="3286148" cy="508095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Operációs rendszer</a:t>
            </a: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1357290" y="1960715"/>
            <a:ext cx="3286148" cy="57150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Alkalmazások</a:t>
            </a:r>
          </a:p>
        </p:txBody>
      </p:sp>
      <p:sp>
        <p:nvSpPr>
          <p:cNvPr id="18" name="Lekerekített téglalap 17"/>
          <p:cNvSpPr/>
          <p:nvPr/>
        </p:nvSpPr>
        <p:spPr bwMode="auto">
          <a:xfrm>
            <a:off x="3428992" y="5393545"/>
            <a:ext cx="1214446" cy="535785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Billentyűzet,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egér, video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1214414" y="1014402"/>
            <a:ext cx="678661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400" dirty="0" smtClean="0">
                <a:latin typeface="+mn-lt"/>
              </a:rPr>
              <a:t>Virtuális gép virtuális konzolja</a:t>
            </a:r>
          </a:p>
          <a:p>
            <a:r>
              <a:rPr lang="hu-HU" sz="2400" dirty="0" smtClean="0"/>
              <a:t>(Ezt már többször is láttuk)</a:t>
            </a:r>
            <a:endParaRPr lang="hu-HU" sz="2400" dirty="0">
              <a:latin typeface="+mn-lt"/>
            </a:endParaRPr>
          </a:p>
        </p:txBody>
      </p:sp>
      <p:cxnSp>
        <p:nvCxnSpPr>
          <p:cNvPr id="35" name="Alak 34"/>
          <p:cNvCxnSpPr>
            <a:stCxn id="34" idx="3"/>
          </p:cNvCxnSpPr>
          <p:nvPr/>
        </p:nvCxnSpPr>
        <p:spPr bwMode="auto">
          <a:xfrm>
            <a:off x="4643438" y="5134126"/>
            <a:ext cx="1172577" cy="158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Lekerekített téglalap 55"/>
          <p:cNvSpPr/>
          <p:nvPr/>
        </p:nvSpPr>
        <p:spPr bwMode="auto">
          <a:xfrm>
            <a:off x="5424694" y="5066984"/>
            <a:ext cx="78581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254000" prstMaterial="dkEdge">
            <a:bevelT w="254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1" name="Lekerekített téglalap feliratnak 60"/>
          <p:cNvSpPr/>
          <p:nvPr/>
        </p:nvSpPr>
        <p:spPr bwMode="auto">
          <a:xfrm>
            <a:off x="5036232" y="1428736"/>
            <a:ext cx="4005102" cy="2579797"/>
          </a:xfrm>
          <a:prstGeom prst="wedgeRoundRectCallout">
            <a:avLst>
              <a:gd name="adj1" fmla="val -61154"/>
              <a:gd name="adj2" fmla="val 57585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Hálózat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dirty="0" smtClean="0">
                <a:solidFill>
                  <a:schemeClr val="bg1"/>
                </a:solidFill>
              </a:rPr>
              <a:t> Előnyei, hátrányai lásd előbb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dirty="0" smtClean="0">
                <a:solidFill>
                  <a:schemeClr val="bg1"/>
                </a:solidFill>
              </a:rPr>
              <a:t>Virtuális géphez teljes hozzáférés (BIOS, szöveges, grafikus)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 Működő és konfigurált hálózatot csak a </a:t>
            </a:r>
            <a:r>
              <a:rPr lang="hu-HU" sz="2000" b="1" dirty="0" err="1" smtClean="0">
                <a:solidFill>
                  <a:schemeClr val="bg1"/>
                </a:solidFill>
              </a:rPr>
              <a:t>virtualizációs</a:t>
            </a:r>
            <a:r>
              <a:rPr lang="hu-HU" sz="2000" b="1" dirty="0" smtClean="0">
                <a:solidFill>
                  <a:schemeClr val="bg1"/>
                </a:solidFill>
              </a:rPr>
              <a:t> keretrendszer szintjén igényel, a vendég OS szintjén nem</a:t>
            </a:r>
          </a:p>
        </p:txBody>
      </p:sp>
      <p:sp>
        <p:nvSpPr>
          <p:cNvPr id="64" name="Lekerekített téglalap feliratnak 63"/>
          <p:cNvSpPr/>
          <p:nvPr/>
        </p:nvSpPr>
        <p:spPr bwMode="auto">
          <a:xfrm>
            <a:off x="7212399" y="5422305"/>
            <a:ext cx="1490338" cy="694651"/>
          </a:xfrm>
          <a:prstGeom prst="wedgeRoundRectCallout">
            <a:avLst>
              <a:gd name="adj1" fmla="val -82562"/>
              <a:gd name="adj2" fmla="val -111879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Dedikált kliensprogram</a:t>
            </a:r>
          </a:p>
        </p:txBody>
      </p:sp>
      <p:sp>
        <p:nvSpPr>
          <p:cNvPr id="34" name="Lekerekített téglalap 33"/>
          <p:cNvSpPr/>
          <p:nvPr/>
        </p:nvSpPr>
        <p:spPr bwMode="auto">
          <a:xfrm>
            <a:off x="3428992" y="4874707"/>
            <a:ext cx="1214446" cy="51883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Hálózati interfész</a:t>
            </a:r>
          </a:p>
        </p:txBody>
      </p:sp>
      <p:cxnSp>
        <p:nvCxnSpPr>
          <p:cNvPr id="46" name="Egyenes összekötő 45"/>
          <p:cNvCxnSpPr>
            <a:stCxn id="56" idx="2"/>
          </p:cNvCxnSpPr>
          <p:nvPr/>
        </p:nvCxnSpPr>
        <p:spPr bwMode="auto">
          <a:xfrm rot="5400000">
            <a:off x="5425265" y="5672048"/>
            <a:ext cx="783089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Lekerekített téglalap 31"/>
          <p:cNvSpPr/>
          <p:nvPr/>
        </p:nvSpPr>
        <p:spPr bwMode="auto">
          <a:xfrm>
            <a:off x="1353787" y="4120272"/>
            <a:ext cx="3286148" cy="535785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err="1" smtClean="0">
                <a:solidFill>
                  <a:schemeClr val="bg1"/>
                </a:solidFill>
              </a:rPr>
              <a:t>Virtualizációs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br>
              <a:rPr lang="hu-HU" sz="2000" b="1" dirty="0" smtClean="0">
                <a:solidFill>
                  <a:schemeClr val="bg1"/>
                </a:solidFill>
              </a:rPr>
            </a:br>
            <a:r>
              <a:rPr lang="hu-HU" sz="2000" b="1" dirty="0" smtClean="0">
                <a:solidFill>
                  <a:schemeClr val="bg1"/>
                </a:solidFill>
              </a:rPr>
              <a:t>keretrendszer</a:t>
            </a:r>
          </a:p>
        </p:txBody>
      </p:sp>
      <p:sp>
        <p:nvSpPr>
          <p:cNvPr id="37" name="Lekerekített téglalap 36"/>
          <p:cNvSpPr/>
          <p:nvPr/>
        </p:nvSpPr>
        <p:spPr bwMode="auto">
          <a:xfrm>
            <a:off x="1357290" y="3405116"/>
            <a:ext cx="3286148" cy="508095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b="1" dirty="0" smtClean="0">
                <a:solidFill>
                  <a:schemeClr val="bg1"/>
                </a:solidFill>
              </a:rPr>
              <a:t>Virtuális gép</a:t>
            </a:r>
          </a:p>
        </p:txBody>
      </p:sp>
      <p:sp>
        <p:nvSpPr>
          <p:cNvPr id="38" name="Lekerekített téglalap 37"/>
          <p:cNvSpPr/>
          <p:nvPr/>
        </p:nvSpPr>
        <p:spPr bwMode="auto">
          <a:xfrm>
            <a:off x="3428992" y="3405116"/>
            <a:ext cx="1214446" cy="508095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Billentyűzet,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egér, video</a:t>
            </a:r>
          </a:p>
        </p:txBody>
      </p:sp>
      <p:sp>
        <p:nvSpPr>
          <p:cNvPr id="39" name="Lekerekített téglalap 38"/>
          <p:cNvSpPr/>
          <p:nvPr/>
        </p:nvSpPr>
        <p:spPr bwMode="auto">
          <a:xfrm>
            <a:off x="3428992" y="4147962"/>
            <a:ext cx="1214446" cy="508095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Távoli elérés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45" name="Téglalap 44"/>
          <p:cNvSpPr/>
          <p:nvPr/>
        </p:nvSpPr>
        <p:spPr bwMode="auto">
          <a:xfrm>
            <a:off x="4152896" y="3861240"/>
            <a:ext cx="142876" cy="2945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33" name="Téglalap 32"/>
          <p:cNvSpPr/>
          <p:nvPr/>
        </p:nvSpPr>
        <p:spPr bwMode="auto">
          <a:xfrm>
            <a:off x="4143372" y="4580121"/>
            <a:ext cx="142876" cy="2945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6"/>
          <p:cNvSpPr/>
          <p:nvPr/>
        </p:nvSpPr>
        <p:spPr bwMode="auto">
          <a:xfrm>
            <a:off x="2714612" y="3504050"/>
            <a:ext cx="535784" cy="307929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BIOS</a:t>
            </a:r>
          </a:p>
        </p:txBody>
      </p:sp>
      <p:sp>
        <p:nvSpPr>
          <p:cNvPr id="47" name="Lekerekített téglalap 46"/>
          <p:cNvSpPr/>
          <p:nvPr/>
        </p:nvSpPr>
        <p:spPr bwMode="auto">
          <a:xfrm>
            <a:off x="1643042" y="5036355"/>
            <a:ext cx="1071570" cy="35719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BIOS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Hypervisor</a:t>
            </a:r>
            <a:r>
              <a:rPr lang="hu-HU" dirty="0" smtClean="0"/>
              <a:t> által nyújtott támogatással</a:t>
            </a:r>
          </a:p>
          <a:p>
            <a:r>
              <a:rPr lang="hu-HU" dirty="0" smtClean="0"/>
              <a:t>Virtuális gépek menedzsmentje</a:t>
            </a:r>
          </a:p>
          <a:p>
            <a:r>
              <a:rPr lang="hu-HU" dirty="0" smtClean="0"/>
              <a:t>Változatos kliens megoldások</a:t>
            </a:r>
          </a:p>
          <a:p>
            <a:pPr lvl="1"/>
            <a:r>
              <a:rPr lang="hu-HU" dirty="0" smtClean="0"/>
              <a:t>Vastag kliens</a:t>
            </a:r>
          </a:p>
          <a:p>
            <a:pPr lvl="1"/>
            <a:r>
              <a:rPr lang="hu-HU" dirty="0" smtClean="0"/>
              <a:t>Webes kliens</a:t>
            </a:r>
          </a:p>
          <a:p>
            <a:pPr lvl="1"/>
            <a:r>
              <a:rPr lang="hu-HU" dirty="0" smtClean="0"/>
              <a:t>Stb.</a:t>
            </a:r>
          </a:p>
          <a:p>
            <a:pPr lvl="1"/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sz="3600" dirty="0" smtClean="0"/>
              <a:t>Virtuális infrastruktúra távoli elérése</a:t>
            </a:r>
          </a:p>
        </p:txBody>
      </p:sp>
    </p:spTree>
    <p:extLst>
      <p:ext uri="{BB962C8B-B14F-4D97-AF65-F5344CB8AC3E}">
        <p14:creationId xmlns:p14="http://schemas.microsoft.com/office/powerpoint/2010/main" val="7898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Példafeladat - újra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Egy középvállalkozás egy belső ügyviteli rendszert használ munkaidő-nyilvántartására</a:t>
            </a:r>
          </a:p>
          <a:p>
            <a:pPr lvl="1"/>
            <a:r>
              <a:rPr lang="hu-HU" dirty="0" smtClean="0"/>
              <a:t>A rendszer egyrészt belső hálózaton érhető el, ahonnan az alkalmazottak bejelentkezés után rögzíthetik munkaidejüket</a:t>
            </a:r>
          </a:p>
          <a:p>
            <a:pPr lvl="1"/>
            <a:r>
              <a:rPr lang="hu-HU" dirty="0" smtClean="0"/>
              <a:t>A vállalkozás weboldala azonban kívülről is elérhető, ahol minden alkalmazott fel van tüntetve elérhetőségeivel és átlagos munkaidejével.</a:t>
            </a:r>
          </a:p>
          <a:p>
            <a:pPr lvl="1"/>
            <a:r>
              <a:rPr lang="hu-HU" dirty="0" smtClean="0"/>
              <a:t>A vezetőség számára rendelkezésre áll egy jelentéseket készítő komponens, ami a felvitt adatokat összegezve adja vissza.</a:t>
            </a:r>
          </a:p>
          <a:p>
            <a:r>
              <a:rPr lang="hu-HU" dirty="0" smtClean="0"/>
              <a:t>Kaptunk egy szervert, megkaptuk a szoftverkomponenseket, mit kezdjünk velük?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 - 1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Milyen alapvető szoftver komponensekből építkezzünk?</a:t>
            </a:r>
          </a:p>
          <a:p>
            <a:pPr lvl="1"/>
            <a:r>
              <a:rPr lang="hu-HU" dirty="0" smtClean="0"/>
              <a:t>Milyen implementációs technikát válasszunk? </a:t>
            </a:r>
          </a:p>
          <a:p>
            <a:pPr lvl="1"/>
            <a:r>
              <a:rPr lang="hu-HU" dirty="0" smtClean="0"/>
              <a:t>El kell-e kötelezni magunkat egy gyártónál, vagy kölcsönösen cserélhető komponenseket tudunk használni?</a:t>
            </a:r>
          </a:p>
          <a:p>
            <a:r>
              <a:rPr lang="hu-HU" dirty="0" smtClean="0"/>
              <a:t>Milyen fizikai erőforrásokra lesz szükségünk?</a:t>
            </a:r>
          </a:p>
          <a:p>
            <a:pPr lvl="1"/>
            <a:r>
              <a:rPr lang="hu-HU" dirty="0" smtClean="0"/>
              <a:t>Milyen hálózati infrastruktúrát építsünk ki?</a:t>
            </a:r>
          </a:p>
          <a:p>
            <a:pPr lvl="1"/>
            <a:r>
              <a:rPr lang="hu-HU" dirty="0" smtClean="0"/>
              <a:t>Milyen IP tartományokban gondolkozunk?</a:t>
            </a:r>
          </a:p>
          <a:p>
            <a:r>
              <a:rPr lang="hu-HU" dirty="0" smtClean="0"/>
              <a:t>Hogyan biztosítjuk a hitelesítést a különböző szolgáltatásokhoz?</a:t>
            </a:r>
          </a:p>
          <a:p>
            <a:pPr lvl="1"/>
            <a:r>
              <a:rPr lang="hu-HU" dirty="0" smtClean="0"/>
              <a:t>Ki dönti el, hogy melyik felhasználó mihez férhet hozzá?</a:t>
            </a:r>
          </a:p>
          <a:p>
            <a:pPr lvl="1"/>
            <a:r>
              <a:rPr lang="hu-HU" dirty="0" smtClean="0"/>
              <a:t>Hogyan hozom létre az újonnan érkezett 243 alkalmazott felhasználóit és jogosultságait, ha csak valamilyen CSV állományként állnak rendelkezésemre információk?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8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 - 2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Hány jelentés készíthető percenként?</a:t>
            </a:r>
          </a:p>
          <a:p>
            <a:pPr lvl="1"/>
            <a:r>
              <a:rPr lang="hu-HU" dirty="0"/>
              <a:t>Milyen metrikákat érdemes vizsgálni a rendszeren?</a:t>
            </a:r>
          </a:p>
          <a:p>
            <a:pPr lvl="1"/>
            <a:r>
              <a:rPr lang="hu-HU" dirty="0"/>
              <a:t>Mi határozza meg a „teljesítményt”?</a:t>
            </a:r>
          </a:p>
          <a:p>
            <a:pPr lvl="1"/>
            <a:r>
              <a:rPr lang="hu-HU" dirty="0"/>
              <a:t>Milyen állapotai vannak a rendszernek</a:t>
            </a:r>
            <a:r>
              <a:rPr lang="hu-HU" dirty="0" smtClean="0"/>
              <a:t>?</a:t>
            </a:r>
          </a:p>
          <a:p>
            <a:pPr lvl="1"/>
            <a:r>
              <a:rPr lang="hu-HU" dirty="0" smtClean="0"/>
              <a:t>Hogyan magyarázzuk el a kizárólag gazdasági végzettséggel rendelkező főnöknek, hogy kevés a sávszélesség ennyi ügyfél kiszolgálásához?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4378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 - 3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Mennyi tárhelyet használ a rendszerünk összesen?</a:t>
            </a:r>
          </a:p>
          <a:p>
            <a:pPr lvl="1"/>
            <a:r>
              <a:rPr lang="hu-HU" dirty="0"/>
              <a:t>Honnan tudjuk, hogy melyik IP címeket használjuk és melyek a kioszthatóak?</a:t>
            </a:r>
          </a:p>
          <a:p>
            <a:pPr lvl="1"/>
            <a:r>
              <a:rPr lang="hu-HU" dirty="0"/>
              <a:t>Honnan tudjuk, hogy megtelt az adatbázisszerver háttértárolója?</a:t>
            </a:r>
          </a:p>
          <a:p>
            <a:pPr lvl="1"/>
            <a:r>
              <a:rPr lang="hu-HU" dirty="0"/>
              <a:t>Hogyan vizsgáljuk meg a processzorhasználat napközbeni alakulását?</a:t>
            </a:r>
          </a:p>
          <a:p>
            <a:pPr lvl="1"/>
            <a:r>
              <a:rPr lang="hu-HU" dirty="0"/>
              <a:t>Hogyan keressük meg, hogy éjjel 10-kor miért lassú a kiszolgálás?</a:t>
            </a:r>
          </a:p>
          <a:p>
            <a:pPr lvl="1"/>
            <a:r>
              <a:rPr lang="hu-HU" dirty="0"/>
              <a:t>Hogyan tartjuk nyilván a különböző konfigurációs beállításokat?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5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 - 4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Mi történik a webkiszolgáló meghibásodása esetén</a:t>
            </a:r>
            <a:r>
              <a:rPr lang="hu-HU" dirty="0" smtClean="0"/>
              <a:t>?</a:t>
            </a:r>
          </a:p>
          <a:p>
            <a:pPr lvl="1"/>
            <a:r>
              <a:rPr lang="hu-HU" dirty="0" smtClean="0"/>
              <a:t>Milyen hatása van egy szolgáltatás meghibásodásának a többi szolgáltatásra?</a:t>
            </a:r>
            <a:endParaRPr lang="hu-HU" dirty="0"/>
          </a:p>
          <a:p>
            <a:pPr lvl="1"/>
            <a:r>
              <a:rPr lang="hu-HU" dirty="0"/>
              <a:t>Milyen hibajelenségekre mit kell a rendszernek lépnie</a:t>
            </a:r>
            <a:r>
              <a:rPr lang="hu-HU" dirty="0" smtClean="0"/>
              <a:t>?</a:t>
            </a:r>
          </a:p>
          <a:p>
            <a:pPr lvl="1"/>
            <a:r>
              <a:rPr lang="hu-HU" dirty="0" smtClean="0"/>
              <a:t>Hogyan biztosítható a hibatűrő működést?</a:t>
            </a:r>
          </a:p>
          <a:p>
            <a:pPr lvl="2"/>
            <a:r>
              <a:rPr lang="hu-HU" dirty="0" smtClean="0"/>
              <a:t>Milyen állapotai vannak az alkalmazásnak?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6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középvállalkozás egy belső ügyviteli rendszert használ munkaidő-nyilvántartására</a:t>
            </a:r>
          </a:p>
          <a:p>
            <a:pPr lvl="1"/>
            <a:r>
              <a:rPr lang="hu-HU" dirty="0" smtClean="0"/>
              <a:t>A rendszer egyrészt belső hálózaton érhető el, ahonnan az alkalmazottak bejelentkezés után rögzíthetik munkaidejüket.</a:t>
            </a:r>
          </a:p>
          <a:p>
            <a:pPr lvl="1"/>
            <a:r>
              <a:rPr lang="hu-HU" dirty="0" smtClean="0"/>
              <a:t>A vállalkozás weboldala azonban kívülről is elérhető, ahol minden alkalmazott fel van tüntetve elérhetőségeivel és átlagos munkaidejével.</a:t>
            </a:r>
          </a:p>
          <a:p>
            <a:pPr lvl="1"/>
            <a:r>
              <a:rPr lang="hu-HU" dirty="0" smtClean="0"/>
              <a:t>A vezetőség számára rendelkezésre áll egy jelentéseket készítő komponens, ami a felvitt adatokat összegezve adja vissza.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 - 5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 történik, ha a weboldal látogatóinak száma erősen </a:t>
            </a:r>
            <a:r>
              <a:rPr lang="hu-HU" dirty="0" smtClean="0"/>
              <a:t>ingadozik? </a:t>
            </a:r>
          </a:p>
          <a:p>
            <a:pPr lvl="1"/>
            <a:r>
              <a:rPr lang="hu-HU" dirty="0" smtClean="0"/>
              <a:t>Pl</a:t>
            </a:r>
            <a:r>
              <a:rPr lang="hu-HU" dirty="0"/>
              <a:t>. rövid idő alatt kétszeresére emelkedik, máskor pedig felére csökken</a:t>
            </a:r>
            <a:r>
              <a:rPr lang="hu-HU" dirty="0" smtClean="0"/>
              <a:t>?</a:t>
            </a:r>
            <a:endParaRPr lang="hu-HU" dirty="0"/>
          </a:p>
          <a:p>
            <a:pPr lvl="1"/>
            <a:r>
              <a:rPr lang="hu-HU" dirty="0"/>
              <a:t>Mi lesz az esőerdőkkel?</a:t>
            </a:r>
          </a:p>
          <a:p>
            <a:pPr lvl="1"/>
            <a:r>
              <a:rPr lang="hu-HU" dirty="0"/>
              <a:t>Hogyan oldom meg a terheléselosztást?</a:t>
            </a:r>
          </a:p>
          <a:p>
            <a:pPr lvl="2"/>
            <a:r>
              <a:rPr lang="hu-HU" dirty="0"/>
              <a:t>Állapottal rendelkező, vagy állapot nélküli kérésekre kell felkészüljek?</a:t>
            </a:r>
          </a:p>
          <a:p>
            <a:pPr lvl="1"/>
            <a:r>
              <a:rPr lang="hu-HU" dirty="0"/>
              <a:t>Hogyan oldom meg a dinamikus újrakonfigurálást?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3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Szolgáltatás, mint alapfogalom</a:t>
            </a:r>
          </a:p>
          <a:p>
            <a:r>
              <a:rPr lang="hu-HU" dirty="0" smtClean="0"/>
              <a:t>Korábbi ismeretek felfrissítése</a:t>
            </a:r>
          </a:p>
          <a:p>
            <a:pPr lvl="1"/>
            <a:r>
              <a:rPr lang="hu-HU" dirty="0" smtClean="0"/>
              <a:t>Operációs rendszerek alapfogalmai</a:t>
            </a:r>
          </a:p>
          <a:p>
            <a:pPr lvl="1"/>
            <a:r>
              <a:rPr lang="hu-HU" dirty="0" smtClean="0"/>
              <a:t>Számítógép hálózatok alapjai</a:t>
            </a:r>
          </a:p>
          <a:p>
            <a:pPr lvl="1"/>
            <a:r>
              <a:rPr lang="hu-HU" dirty="0" smtClean="0"/>
              <a:t>IP hálózatok összetettebb alkalmazásai (NAT, VPN)</a:t>
            </a:r>
          </a:p>
          <a:p>
            <a:r>
              <a:rPr lang="hu-HU" dirty="0" smtClean="0"/>
              <a:t>Példa rendszer megismerése</a:t>
            </a:r>
          </a:p>
          <a:p>
            <a:r>
              <a:rPr lang="hu-HU" dirty="0" smtClean="0"/>
              <a:t>Távoli hozzáférés technológiák</a:t>
            </a:r>
          </a:p>
          <a:p>
            <a:pPr lvl="1"/>
            <a:r>
              <a:rPr lang="hu-HU" dirty="0" smtClean="0"/>
              <a:t>Windows-t, </a:t>
            </a:r>
            <a:r>
              <a:rPr lang="hu-HU" dirty="0" err="1" smtClean="0"/>
              <a:t>Linux-ot</a:t>
            </a:r>
            <a:r>
              <a:rPr lang="hu-HU" dirty="0" smtClean="0"/>
              <a:t>  futtató gépek távoli használata</a:t>
            </a:r>
          </a:p>
          <a:p>
            <a:pPr lvl="1"/>
            <a:r>
              <a:rPr lang="hu-HU" dirty="0" smtClean="0"/>
              <a:t>Hardveres távoli hozzáférés</a:t>
            </a:r>
          </a:p>
          <a:p>
            <a:pPr lvl="1"/>
            <a:r>
              <a:rPr lang="hu-HU" dirty="0" smtClean="0"/>
              <a:t>Virtuális gépek távoli elérése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próbálhatom ki: virtuális gépek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VMware</a:t>
            </a:r>
            <a:endParaRPr lang="hu-HU" dirty="0" smtClean="0"/>
          </a:p>
          <a:p>
            <a:pPr lvl="1"/>
            <a:r>
              <a:rPr lang="hu-HU" dirty="0" smtClean="0"/>
              <a:t>Ingyenes: </a:t>
            </a:r>
            <a:r>
              <a:rPr lang="hu-HU" dirty="0" err="1" smtClean="0"/>
              <a:t>VMware</a:t>
            </a:r>
            <a:r>
              <a:rPr lang="hu-HU" dirty="0" smtClean="0"/>
              <a:t> Player</a:t>
            </a:r>
          </a:p>
          <a:p>
            <a:pPr lvl="1"/>
            <a:r>
              <a:rPr lang="hu-HU" dirty="0" smtClean="0"/>
              <a:t>Kész virtuális gépek: </a:t>
            </a:r>
            <a:r>
              <a:rPr lang="hu-HU" dirty="0" err="1" smtClean="0">
                <a:hlinkClick r:id="rId3"/>
              </a:rPr>
              <a:t>VMware</a:t>
            </a:r>
            <a:r>
              <a:rPr lang="hu-HU" dirty="0" smtClean="0">
                <a:hlinkClick r:id="rId3"/>
              </a:rPr>
              <a:t> </a:t>
            </a:r>
            <a:r>
              <a:rPr lang="hu-HU" dirty="0" err="1" smtClean="0">
                <a:hlinkClick r:id="rId3"/>
              </a:rPr>
              <a:t>Appliances</a:t>
            </a:r>
            <a:endParaRPr lang="hu-HU" dirty="0" smtClean="0"/>
          </a:p>
          <a:p>
            <a:r>
              <a:rPr lang="hu-HU" dirty="0" smtClean="0"/>
              <a:t>Nyílt </a:t>
            </a:r>
            <a:r>
              <a:rPr lang="hu-HU" dirty="0" smtClean="0"/>
              <a:t>forráskódú (Sun/Oracle)</a:t>
            </a:r>
          </a:p>
          <a:p>
            <a:pPr lvl="1"/>
            <a:r>
              <a:rPr lang="hu-HU" dirty="0" err="1" smtClean="0">
                <a:hlinkClick r:id="rId4"/>
              </a:rPr>
              <a:t>VirtualBox</a:t>
            </a:r>
            <a:endParaRPr lang="hu-HU" dirty="0" smtClean="0"/>
          </a:p>
          <a:p>
            <a:pPr lvl="1"/>
            <a:endParaRPr lang="hu-HU" dirty="0" smtClean="0"/>
          </a:p>
          <a:p>
            <a:r>
              <a:rPr lang="hu-HU" dirty="0" err="1" smtClean="0">
                <a:hlinkClick r:id="rId5"/>
              </a:rPr>
              <a:t>VMware</a:t>
            </a:r>
            <a:r>
              <a:rPr lang="hu-HU" dirty="0" smtClean="0">
                <a:hlinkClick r:id="rId5"/>
              </a:rPr>
              <a:t> </a:t>
            </a:r>
            <a:r>
              <a:rPr lang="hu-HU" dirty="0" err="1" smtClean="0">
                <a:hlinkClick r:id="rId5"/>
              </a:rPr>
              <a:t>Player</a:t>
            </a:r>
            <a:r>
              <a:rPr lang="hu-HU" dirty="0" smtClean="0">
                <a:hlinkClick r:id="rId5"/>
              </a:rPr>
              <a:t> </a:t>
            </a:r>
            <a:r>
              <a:rPr lang="hu-HU" dirty="0" smtClean="0">
                <a:hlinkClick r:id="rId5"/>
              </a:rPr>
              <a:t>leírás</a:t>
            </a:r>
            <a:r>
              <a:rPr lang="hu-HU" dirty="0" smtClean="0"/>
              <a:t> (Mérés labor 4.)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próbálhatom ki: Microsoft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hu-HU" sz="3200" dirty="0" smtClean="0"/>
              <a:t>Szoftver letöltés: 		</a:t>
            </a:r>
            <a:r>
              <a:rPr lang="hu-HU" sz="3200" dirty="0" smtClean="0">
                <a:hlinkClick r:id="rId3"/>
              </a:rPr>
              <a:t>MSDNAA</a:t>
            </a:r>
            <a:endParaRPr lang="hu-HU" sz="3200" dirty="0" smtClean="0"/>
          </a:p>
          <a:p>
            <a:r>
              <a:rPr lang="hu-HU" dirty="0" smtClean="0"/>
              <a:t>Virtuális gép letöltés: 	</a:t>
            </a:r>
            <a:r>
              <a:rPr lang="hu-HU" dirty="0" smtClean="0">
                <a:hlinkClick r:id="rId4"/>
              </a:rPr>
              <a:t>VHD Test Drive</a:t>
            </a:r>
            <a:endParaRPr lang="hu-HU" dirty="0" smtClean="0"/>
          </a:p>
          <a:p>
            <a:r>
              <a:rPr lang="hu-HU" dirty="0" smtClean="0"/>
              <a:t>Online kipróbálás: 		</a:t>
            </a:r>
            <a:r>
              <a:rPr lang="hu-HU" dirty="0" smtClean="0">
                <a:hlinkClick r:id="rId5"/>
              </a:rPr>
              <a:t>TechNet </a:t>
            </a:r>
            <a:r>
              <a:rPr lang="hu-HU" dirty="0" err="1" smtClean="0">
                <a:hlinkClick r:id="rId5"/>
              </a:rPr>
              <a:t>Virtual</a:t>
            </a:r>
            <a:r>
              <a:rPr lang="hu-HU" dirty="0" smtClean="0">
                <a:hlinkClick r:id="rId5"/>
              </a:rPr>
              <a:t> </a:t>
            </a:r>
            <a:r>
              <a:rPr lang="hu-HU" dirty="0" err="1" smtClean="0">
                <a:hlinkClick r:id="rId5"/>
              </a:rPr>
              <a:t>Labs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Magyar </a:t>
            </a:r>
            <a:r>
              <a:rPr lang="hu-HU" dirty="0" err="1" smtClean="0"/>
              <a:t>screencastok</a:t>
            </a:r>
            <a:r>
              <a:rPr lang="hu-HU" dirty="0" smtClean="0"/>
              <a:t>: 	</a:t>
            </a:r>
            <a:r>
              <a:rPr lang="hu-HU" dirty="0" err="1" smtClean="0">
                <a:hlinkClick r:id="rId6"/>
              </a:rPr>
              <a:t>Technet</a:t>
            </a:r>
            <a:r>
              <a:rPr lang="hu-HU" dirty="0" smtClean="0">
                <a:hlinkClick r:id="rId6"/>
              </a:rPr>
              <a:t> Portál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Könyv: Gál Tamás, Szabó Levente, </a:t>
            </a:r>
            <a:r>
              <a:rPr lang="hu-HU" dirty="0" err="1" smtClean="0"/>
              <a:t>Szerényi</a:t>
            </a:r>
            <a:r>
              <a:rPr lang="hu-HU" dirty="0" smtClean="0"/>
              <a:t> László: </a:t>
            </a:r>
            <a:r>
              <a:rPr lang="hu-HU" i="1" dirty="0" smtClean="0"/>
              <a:t>Rendszerfelügyelet rendszergazdáknak</a:t>
            </a:r>
            <a:r>
              <a:rPr lang="hu-HU" dirty="0" smtClean="0"/>
              <a:t>, Szak Kiadó, 2007., elérhető </a:t>
            </a:r>
            <a:r>
              <a:rPr lang="hu-HU" u="sng" dirty="0" smtClean="0">
                <a:hlinkClick r:id="rId7"/>
              </a:rPr>
              <a:t>online</a:t>
            </a:r>
            <a:r>
              <a:rPr lang="hu-HU" dirty="0" smtClean="0"/>
              <a:t> is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lát egy informatikus egy </a:t>
            </a:r>
            <a:r>
              <a:rPr lang="hu-HU" dirty="0"/>
              <a:t>átlag IT </a:t>
            </a:r>
            <a:r>
              <a:rPr lang="hu-HU" dirty="0" smtClean="0"/>
              <a:t>infrastruktúrából?</a:t>
            </a:r>
          </a:p>
          <a:p>
            <a:pPr lvl="1"/>
            <a:r>
              <a:rPr lang="hu-HU" dirty="0" smtClean="0"/>
              <a:t>Szervereket</a:t>
            </a:r>
          </a:p>
          <a:p>
            <a:pPr lvl="1"/>
            <a:r>
              <a:rPr lang="hu-HU" dirty="0" smtClean="0"/>
              <a:t>Szolgáltatásokat</a:t>
            </a:r>
          </a:p>
          <a:p>
            <a:pPr lvl="2"/>
            <a:r>
              <a:rPr lang="hu-HU" dirty="0" smtClean="0"/>
              <a:t>Web szolgáltatás, bejelentkezési szolgáltatás</a:t>
            </a:r>
          </a:p>
          <a:p>
            <a:pPr lvl="1"/>
            <a:r>
              <a:rPr lang="hu-HU" dirty="0" smtClean="0"/>
              <a:t>Hálózati kapcsolatokat</a:t>
            </a:r>
          </a:p>
          <a:p>
            <a:pPr lvl="2"/>
            <a:r>
              <a:rPr lang="hu-HU" dirty="0" smtClean="0"/>
              <a:t>Publikus vagy privát hálózati kapcsolatokat</a:t>
            </a:r>
          </a:p>
          <a:p>
            <a:pPr lvl="1"/>
            <a:r>
              <a:rPr lang="hu-HU" dirty="0" smtClean="0"/>
              <a:t>Biztonsági előírásokat</a:t>
            </a:r>
          </a:p>
          <a:p>
            <a:pPr lvl="2"/>
            <a:r>
              <a:rPr lang="hu-HU" dirty="0" smtClean="0"/>
              <a:t>Jogosultsági kérdéseket</a:t>
            </a:r>
          </a:p>
          <a:p>
            <a:pPr lvl="2"/>
            <a:r>
              <a:rPr lang="hu-HU" dirty="0" smtClean="0"/>
              <a:t>Hálózatbiztonsági kérdéseket</a:t>
            </a:r>
          </a:p>
          <a:p>
            <a:pPr lvl="1"/>
            <a:r>
              <a:rPr lang="hu-HU" dirty="0" smtClean="0"/>
              <a:t>Stb.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698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a „szerver”?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 NEM a szerver?</a:t>
            </a:r>
          </a:p>
          <a:p>
            <a:pPr lvl="1"/>
            <a:r>
              <a:rPr lang="hu-HU" dirty="0" smtClean="0"/>
              <a:t>Nagy fekete/szürke/fehér doboz, ami sok áramot fogyaszt</a:t>
            </a:r>
          </a:p>
          <a:p>
            <a:pPr lvl="1"/>
            <a:r>
              <a:rPr lang="hu-HU" dirty="0" smtClean="0"/>
              <a:t>Az URL, amit a böngészőbe beírunk</a:t>
            </a:r>
          </a:p>
          <a:p>
            <a:r>
              <a:rPr lang="hu-HU" dirty="0" smtClean="0"/>
              <a:t>Szerver egy (elsősorban hálózati) </a:t>
            </a:r>
            <a:r>
              <a:rPr lang="hu-HU" i="1" dirty="0" smtClean="0"/>
              <a:t>szolgáltatást</a:t>
            </a:r>
            <a:r>
              <a:rPr lang="hu-HU" dirty="0" smtClean="0"/>
              <a:t> nyújtó infrastruktúra alkotóelem</a:t>
            </a:r>
            <a:endParaRPr lang="hu-HU" dirty="0"/>
          </a:p>
          <a:p>
            <a:pPr lvl="1"/>
            <a:r>
              <a:rPr lang="hu-HU" dirty="0" smtClean="0"/>
              <a:t>leginkább szoftver, </a:t>
            </a:r>
          </a:p>
          <a:p>
            <a:pPr lvl="1"/>
            <a:r>
              <a:rPr lang="hu-HU" dirty="0" smtClean="0"/>
              <a:t>pontosabban a szoftver egy futó példánya: </a:t>
            </a:r>
            <a:br>
              <a:rPr lang="hu-HU" dirty="0" smtClean="0"/>
            </a:br>
            <a:r>
              <a:rPr lang="hu-HU" dirty="0" smtClean="0"/>
              <a:t>egy folyamat egy operációs rendszerben</a:t>
            </a:r>
          </a:p>
          <a:p>
            <a:r>
              <a:rPr lang="hu-HU" dirty="0" smtClean="0"/>
              <a:t>Elválaszthatatlan az általa nyújtott szolgáltatástól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„Szolgáltatás” az IT rendszermenedzsmentben</a:t>
            </a:r>
          </a:p>
          <a:p>
            <a:pPr lvl="1"/>
            <a:r>
              <a:rPr lang="hu-HU" dirty="0" smtClean="0"/>
              <a:t>Valamilyen önálló technikai vagy üzleti funkcionalitás biztosítása</a:t>
            </a:r>
          </a:p>
          <a:p>
            <a:pPr lvl="1"/>
            <a:r>
              <a:rPr lang="hu-HU" dirty="0" smtClean="0"/>
              <a:t>Az </a:t>
            </a:r>
            <a:r>
              <a:rPr lang="en-US" dirty="0" smtClean="0"/>
              <a:t>OASIS </a:t>
            </a:r>
            <a:r>
              <a:rPr lang="hu-HU" dirty="0" smtClean="0"/>
              <a:t>szolgáltatás definíciója: „</a:t>
            </a:r>
            <a:r>
              <a:rPr lang="hu-HU" b="1" dirty="0" smtClean="0"/>
              <a:t>hozzáférési</a:t>
            </a:r>
            <a:r>
              <a:rPr lang="hu-HU" dirty="0" smtClean="0"/>
              <a:t> mechanizmus valamilyen </a:t>
            </a:r>
            <a:r>
              <a:rPr lang="hu-HU" b="1" dirty="0" err="1" smtClean="0"/>
              <a:t>feladato</a:t>
            </a:r>
            <a:r>
              <a:rPr lang="hu-HU" b="1" dirty="0" smtClean="0"/>
              <a:t>(</a:t>
            </a:r>
            <a:r>
              <a:rPr lang="hu-HU" b="1" dirty="0" err="1" smtClean="0"/>
              <a:t>ka</a:t>
            </a:r>
            <a:r>
              <a:rPr lang="hu-HU" b="1" dirty="0" smtClean="0"/>
              <a:t>)t ellát</a:t>
            </a:r>
            <a:r>
              <a:rPr lang="hu-HU" dirty="0" smtClean="0"/>
              <a:t>ó lehetőséghez, ahol a hozzáférés egy jól meghatározott </a:t>
            </a:r>
            <a:r>
              <a:rPr lang="hu-HU" b="1" dirty="0" smtClean="0"/>
              <a:t>felületen</a:t>
            </a:r>
            <a:r>
              <a:rPr lang="hu-HU" dirty="0" smtClean="0"/>
              <a:t>, meghatározott </a:t>
            </a:r>
            <a:r>
              <a:rPr lang="hu-HU" b="1" dirty="0" smtClean="0"/>
              <a:t>szabályok</a:t>
            </a:r>
            <a:r>
              <a:rPr lang="hu-HU" dirty="0" smtClean="0"/>
              <a:t> szerint történik”</a:t>
            </a:r>
          </a:p>
          <a:p>
            <a:r>
              <a:rPr lang="hu-HU" dirty="0" smtClean="0"/>
              <a:t>Az egész IT rendszerfelügyelet célja a szolgáltatások menedzsmentje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Szolgáltatások és erőforrások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szolgáltatások </a:t>
            </a:r>
            <a:r>
              <a:rPr lang="hu-HU" dirty="0" smtClean="0">
                <a:solidFill>
                  <a:schemeClr val="accent2"/>
                </a:solidFill>
              </a:rPr>
              <a:t>egymásra is épülhetnek</a:t>
            </a:r>
          </a:p>
          <a:p>
            <a:pPr lvl="1"/>
            <a:r>
              <a:rPr lang="hu-HU" dirty="0" smtClean="0"/>
              <a:t>„Technikai” szolgáltatás – más szolgáltató elem számára nyújt szolgáltatást</a:t>
            </a:r>
          </a:p>
          <a:p>
            <a:pPr lvl="1"/>
            <a:r>
              <a:rPr lang="hu-HU" dirty="0" smtClean="0"/>
              <a:t>„Üzleti” szolgáltatás – felhasználók által igénybe vett szolgáltatás</a:t>
            </a:r>
          </a:p>
          <a:p>
            <a:r>
              <a:rPr lang="hu-HU" dirty="0" smtClean="0"/>
              <a:t>Alacsony szintű szolgáltatásokat gyakran </a:t>
            </a:r>
            <a:r>
              <a:rPr lang="hu-HU" i="1" dirty="0" smtClean="0">
                <a:solidFill>
                  <a:schemeClr val="accent2"/>
                </a:solidFill>
              </a:rPr>
              <a:t>Erőforrásnak</a:t>
            </a:r>
            <a:r>
              <a:rPr lang="hu-HU" dirty="0" smtClean="0"/>
              <a:t> nevezzük</a:t>
            </a:r>
          </a:p>
          <a:p>
            <a:pPr lvl="1"/>
            <a:r>
              <a:rPr lang="hu-HU" dirty="0" smtClean="0"/>
              <a:t>Pl. fizikai hardver, mint szolgáltatás futtató környezet</a:t>
            </a:r>
          </a:p>
          <a:p>
            <a:pPr lvl="1"/>
            <a:r>
              <a:rPr lang="hu-HU" dirty="0" smtClean="0"/>
              <a:t>Erőforrás fogalom egyben azt is jelenti, hogy korlátozott mennyiségben érhető el</a:t>
            </a:r>
          </a:p>
          <a:p>
            <a:r>
              <a:rPr lang="hu-HU" dirty="0" smtClean="0"/>
              <a:t>Egy szolgáltatásnak fontos tulajdonsága az </a:t>
            </a:r>
            <a:r>
              <a:rPr lang="hu-HU" dirty="0" smtClean="0">
                <a:solidFill>
                  <a:schemeClr val="accent2"/>
                </a:solidFill>
              </a:rPr>
              <a:t>azonosítója</a:t>
            </a:r>
            <a:r>
              <a:rPr lang="hu-HU" dirty="0" smtClean="0"/>
              <a:t> és </a:t>
            </a:r>
            <a:r>
              <a:rPr lang="hu-HU" dirty="0" smtClean="0">
                <a:solidFill>
                  <a:schemeClr val="accent2"/>
                </a:solidFill>
              </a:rPr>
              <a:t>hozzáférési pontja</a:t>
            </a:r>
          </a:p>
          <a:p>
            <a:pPr lvl="1"/>
            <a:r>
              <a:rPr lang="hu-HU" dirty="0" smtClean="0"/>
              <a:t>Pl. a weboldal URL-je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Szolgáltatások és erőforrások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Egymásra épülő szolgáltatások a középvállalkozás infrastruktúrájában</a:t>
            </a:r>
          </a:p>
          <a:p>
            <a:pPr lvl="1"/>
            <a:r>
              <a:rPr lang="hu-HU" dirty="0" smtClean="0"/>
              <a:t>Webes szolgáltatás </a:t>
            </a:r>
          </a:p>
          <a:p>
            <a:pPr lvl="2"/>
            <a:r>
              <a:rPr lang="hu-HU" dirty="0" smtClean="0"/>
              <a:t>(</a:t>
            </a:r>
            <a:r>
              <a:rPr lang="hu-HU" dirty="0" err="1" smtClean="0"/>
              <a:t>Apache</a:t>
            </a:r>
            <a:r>
              <a:rPr lang="hu-HU" dirty="0" smtClean="0"/>
              <a:t>, IIS, </a:t>
            </a:r>
            <a:r>
              <a:rPr lang="hu-HU" dirty="0" err="1" smtClean="0"/>
              <a:t>Nginx</a:t>
            </a:r>
            <a:r>
              <a:rPr lang="hu-HU" dirty="0" smtClean="0"/>
              <a:t>, …)</a:t>
            </a:r>
          </a:p>
          <a:p>
            <a:pPr lvl="1"/>
            <a:r>
              <a:rPr lang="hu-HU" dirty="0" smtClean="0"/>
              <a:t>Adatbázis szolgáltatás</a:t>
            </a:r>
          </a:p>
          <a:p>
            <a:pPr lvl="2"/>
            <a:r>
              <a:rPr lang="hu-HU" dirty="0" smtClean="0"/>
              <a:t>(Oracle, MSSQL, </a:t>
            </a:r>
            <a:r>
              <a:rPr lang="hu-HU" dirty="0" err="1" smtClean="0"/>
              <a:t>MySQL</a:t>
            </a:r>
            <a:r>
              <a:rPr lang="hu-HU" dirty="0" smtClean="0"/>
              <a:t>, …)</a:t>
            </a:r>
          </a:p>
          <a:p>
            <a:pPr lvl="1"/>
            <a:r>
              <a:rPr lang="hu-HU" dirty="0" smtClean="0"/>
              <a:t>Címtár szolgáltatás</a:t>
            </a:r>
          </a:p>
          <a:p>
            <a:pPr lvl="2"/>
            <a:r>
              <a:rPr lang="hu-HU" dirty="0" smtClean="0"/>
              <a:t>(Microsoft </a:t>
            </a: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, </a:t>
            </a:r>
            <a:r>
              <a:rPr lang="hu-HU" dirty="0" err="1" smtClean="0"/>
              <a:t>OpenLDAP</a:t>
            </a:r>
            <a:r>
              <a:rPr lang="hu-HU" dirty="0" smtClean="0"/>
              <a:t>, …)</a:t>
            </a:r>
          </a:p>
          <a:p>
            <a:pPr lvl="1"/>
            <a:r>
              <a:rPr lang="hu-HU" dirty="0" smtClean="0"/>
              <a:t>Logikai erőforrások</a:t>
            </a:r>
          </a:p>
          <a:p>
            <a:pPr lvl="2"/>
            <a:r>
              <a:rPr lang="hu-HU" dirty="0" smtClean="0"/>
              <a:t>Tárhely</a:t>
            </a:r>
          </a:p>
          <a:p>
            <a:pPr lvl="2"/>
            <a:r>
              <a:rPr lang="hu-HU" dirty="0" smtClean="0"/>
              <a:t>Futtatókörnyezet</a:t>
            </a:r>
          </a:p>
          <a:p>
            <a:pPr lvl="1"/>
            <a:r>
              <a:rPr lang="hu-HU" dirty="0" smtClean="0"/>
              <a:t>Fizikai erőforrások</a:t>
            </a:r>
          </a:p>
          <a:p>
            <a:pPr lvl="2"/>
            <a:r>
              <a:rPr lang="hu-HU" dirty="0" smtClean="0"/>
              <a:t>Hálózati eszközök</a:t>
            </a:r>
          </a:p>
          <a:p>
            <a:pPr lvl="2"/>
            <a:r>
              <a:rPr lang="hu-HU" dirty="0" smtClean="0"/>
              <a:t>Hardver alkatrészek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3914</TotalTime>
  <Words>2143</Words>
  <Application>Microsoft Office PowerPoint</Application>
  <PresentationFormat>On-screen Show (4:3)</PresentationFormat>
  <Paragraphs>512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bme_ftsrg_hun_micskei_v7</vt:lpstr>
      <vt:lpstr>Infrastruktúra alapelemek</vt:lpstr>
      <vt:lpstr>Tartalom</vt:lpstr>
      <vt:lpstr>Példarendszer</vt:lpstr>
      <vt:lpstr>Példafeladat</vt:lpstr>
      <vt:lpstr>Példafeladat</vt:lpstr>
      <vt:lpstr>Mi az a „szerver”?</vt:lpstr>
      <vt:lpstr>Szolgáltatás</vt:lpstr>
      <vt:lpstr>Szolgáltatások és erőforrások</vt:lpstr>
      <vt:lpstr>Szolgáltatások és erőforrások</vt:lpstr>
      <vt:lpstr>Mi az a „szerver”?</vt:lpstr>
      <vt:lpstr>Mi az a „szerver”?</vt:lpstr>
      <vt:lpstr>Mi az a „szerver”?</vt:lpstr>
      <vt:lpstr>Mi az a „szerver”?</vt:lpstr>
      <vt:lpstr>Tartalom</vt:lpstr>
      <vt:lpstr>PowerPoint Presentation</vt:lpstr>
      <vt:lpstr>Hálózatok ismétlés</vt:lpstr>
      <vt:lpstr>Hálózatok ismétlés</vt:lpstr>
      <vt:lpstr>Példarendszer</vt:lpstr>
      <vt:lpstr>A félév során használt példarendszer</vt:lpstr>
      <vt:lpstr>Hálózatok ismétlés</vt:lpstr>
      <vt:lpstr>Külső és Belső hálózat</vt:lpstr>
      <vt:lpstr>Külső és Belső hálózat</vt:lpstr>
      <vt:lpstr>Külső és Belső hálózat</vt:lpstr>
      <vt:lpstr>Tartalom</vt:lpstr>
      <vt:lpstr>Hogyan jutunk be?</vt:lpstr>
      <vt:lpstr>PowerPoint Presentation</vt:lpstr>
      <vt:lpstr>Hogyan érhetjük el távolról a gépeinket?</vt:lpstr>
      <vt:lpstr>Távoli hozzáférés megvalósítási lehetőségek</vt:lpstr>
      <vt:lpstr>Távoli hozzáférés megvalósítási lehetőségek</vt:lpstr>
      <vt:lpstr>PowerPoint Presentation</vt:lpstr>
      <vt:lpstr>PowerPoint Presentation</vt:lpstr>
      <vt:lpstr>PowerPoint Presentation</vt:lpstr>
      <vt:lpstr>Távoli hozzáférés megvalósítási lehetőségek</vt:lpstr>
      <vt:lpstr>PowerPoint Presentation</vt:lpstr>
      <vt:lpstr>Példafeladat - újra</vt:lpstr>
      <vt:lpstr>Kérdések - 1</vt:lpstr>
      <vt:lpstr>Kérdések - 2</vt:lpstr>
      <vt:lpstr>Kérdések - 3</vt:lpstr>
      <vt:lpstr>Kérdések - 4</vt:lpstr>
      <vt:lpstr>Kérdések - 5</vt:lpstr>
      <vt:lpstr>Összefoglalás</vt:lpstr>
      <vt:lpstr>Hogyan próbálhatom ki: virtuális gépek</vt:lpstr>
      <vt:lpstr>Hogyan próbálhatom ki: Microsoft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Infrastruktúra alapelemek</dc:title>
  <dc:subject>Intelligens rendszerfelügyelet (VIMIA370)</dc:subject>
  <dc:creator>Szatmári Zoltán, Tóth Dániel</dc:creator>
  <cp:keywords>szerver, web, NAT</cp:keywords>
  <cp:lastModifiedBy>Micskei Zoltán</cp:lastModifiedBy>
  <cp:revision>205</cp:revision>
  <dcterms:created xsi:type="dcterms:W3CDTF">2009-01-28T13:20:49Z</dcterms:created>
  <dcterms:modified xsi:type="dcterms:W3CDTF">2013-02-13T12:10:07Z</dcterms:modified>
</cp:coreProperties>
</file>