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9" r:id="rId2"/>
    <p:sldId id="260" r:id="rId3"/>
    <p:sldId id="309" r:id="rId4"/>
    <p:sldId id="299" r:id="rId5"/>
    <p:sldId id="261" r:id="rId6"/>
    <p:sldId id="262" r:id="rId7"/>
    <p:sldId id="294" r:id="rId8"/>
    <p:sldId id="272" r:id="rId9"/>
    <p:sldId id="291" r:id="rId10"/>
    <p:sldId id="292" r:id="rId11"/>
    <p:sldId id="300" r:id="rId12"/>
    <p:sldId id="301" r:id="rId13"/>
    <p:sldId id="302" r:id="rId14"/>
    <p:sldId id="303" r:id="rId15"/>
    <p:sldId id="304" r:id="rId16"/>
    <p:sldId id="293" r:id="rId17"/>
    <p:sldId id="264" r:id="rId18"/>
    <p:sldId id="265" r:id="rId19"/>
    <p:sldId id="266" r:id="rId20"/>
    <p:sldId id="267" r:id="rId21"/>
    <p:sldId id="268" r:id="rId22"/>
    <p:sldId id="269" r:id="rId23"/>
    <p:sldId id="271" r:id="rId24"/>
    <p:sldId id="270" r:id="rId25"/>
    <p:sldId id="273" r:id="rId26"/>
    <p:sldId id="274" r:id="rId27"/>
    <p:sldId id="295" r:id="rId28"/>
    <p:sldId id="297" r:id="rId29"/>
    <p:sldId id="298" r:id="rId30"/>
    <p:sldId id="305" r:id="rId31"/>
    <p:sldId id="306" r:id="rId32"/>
    <p:sldId id="275" r:id="rId33"/>
    <p:sldId id="276" r:id="rId34"/>
    <p:sldId id="308" r:id="rId35"/>
    <p:sldId id="307" r:id="rId36"/>
    <p:sldId id="287" r:id="rId3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300"/>
    <a:srgbClr val="000000"/>
    <a:srgbClr val="76253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67" autoAdjust="0"/>
  </p:normalViewPr>
  <p:slideViewPr>
    <p:cSldViewPr>
      <p:cViewPr varScale="1">
        <p:scale>
          <a:sx n="84" d="100"/>
          <a:sy n="84" d="100"/>
        </p:scale>
        <p:origin x="-17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09260-2E57-419C-8C17-5235DF3D505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6FA70C2-5344-4130-A230-5FB82D726505}">
      <dgm:prSet/>
      <dgm:spPr/>
      <dgm:t>
        <a:bodyPr/>
        <a:lstStyle/>
        <a:p>
          <a:pPr rtl="0"/>
          <a:r>
            <a:rPr lang="hu-HU" dirty="0" smtClean="0"/>
            <a:t>Digitális technika</a:t>
          </a:r>
          <a:endParaRPr lang="hu-HU" dirty="0"/>
        </a:p>
      </dgm:t>
    </dgm:pt>
    <dgm:pt modelId="{B2987F0D-975E-469B-A287-4798C8C47B1D}" type="parTrans" cxnId="{C66215A3-693C-4DF2-A34B-F9C1A9040057}">
      <dgm:prSet/>
      <dgm:spPr/>
      <dgm:t>
        <a:bodyPr/>
        <a:lstStyle/>
        <a:p>
          <a:endParaRPr lang="hu-HU"/>
        </a:p>
      </dgm:t>
    </dgm:pt>
    <dgm:pt modelId="{BFE83B48-5315-4C8B-8F08-C310A5D1BAED}" type="sibTrans" cxnId="{C66215A3-693C-4DF2-A34B-F9C1A9040057}">
      <dgm:prSet/>
      <dgm:spPr/>
      <dgm:t>
        <a:bodyPr/>
        <a:lstStyle/>
        <a:p>
          <a:endParaRPr lang="hu-HU"/>
        </a:p>
      </dgm:t>
    </dgm:pt>
    <dgm:pt modelId="{4EFF219C-A729-4F28-9CE8-FD3C0A041994}">
      <dgm:prSet/>
      <dgm:spPr/>
      <dgm:t>
        <a:bodyPr/>
        <a:lstStyle/>
        <a:p>
          <a:pPr rtl="0"/>
          <a:r>
            <a:rPr lang="hu-HU" dirty="0" smtClean="0"/>
            <a:t>Algoritmus</a:t>
          </a:r>
          <a:endParaRPr lang="hu-HU" dirty="0"/>
        </a:p>
      </dgm:t>
    </dgm:pt>
    <dgm:pt modelId="{300C540B-69E7-42B8-965B-0D08383202B4}" type="parTrans" cxnId="{1770F054-5CC7-4C5E-BB9A-8C8F952DD0C7}">
      <dgm:prSet/>
      <dgm:spPr/>
      <dgm:t>
        <a:bodyPr/>
        <a:lstStyle/>
        <a:p>
          <a:endParaRPr lang="hu-HU"/>
        </a:p>
      </dgm:t>
    </dgm:pt>
    <dgm:pt modelId="{EBC80BF9-7CA6-4DEE-9EB4-696A8C96E487}" type="sibTrans" cxnId="{1770F054-5CC7-4C5E-BB9A-8C8F952DD0C7}">
      <dgm:prSet/>
      <dgm:spPr/>
      <dgm:t>
        <a:bodyPr/>
        <a:lstStyle/>
        <a:p>
          <a:endParaRPr lang="hu-HU"/>
        </a:p>
      </dgm:t>
    </dgm:pt>
    <dgm:pt modelId="{BE52480B-D5B0-48B3-A511-DD0AE6B91BAC}">
      <dgm:prSet/>
      <dgm:spPr/>
      <dgm:t>
        <a:bodyPr/>
        <a:lstStyle/>
        <a:p>
          <a:pPr rtl="0"/>
          <a:r>
            <a:rPr lang="hu-HU" dirty="0" smtClean="0"/>
            <a:t>Adatbázis</a:t>
          </a:r>
          <a:endParaRPr lang="hu-HU" dirty="0"/>
        </a:p>
      </dgm:t>
    </dgm:pt>
    <dgm:pt modelId="{0EF7EFA8-E682-423D-9E9C-6BC416D1AF78}" type="parTrans" cxnId="{36505249-5DF6-4495-8EC8-2AA3015308D3}">
      <dgm:prSet/>
      <dgm:spPr/>
      <dgm:t>
        <a:bodyPr/>
        <a:lstStyle/>
        <a:p>
          <a:endParaRPr lang="hu-HU"/>
        </a:p>
      </dgm:t>
    </dgm:pt>
    <dgm:pt modelId="{02FA2AF2-E33F-4905-B85F-45F85CA408E4}" type="sibTrans" cxnId="{36505249-5DF6-4495-8EC8-2AA3015308D3}">
      <dgm:prSet/>
      <dgm:spPr/>
      <dgm:t>
        <a:bodyPr/>
        <a:lstStyle/>
        <a:p>
          <a:endParaRPr lang="hu-HU"/>
        </a:p>
      </dgm:t>
    </dgm:pt>
    <dgm:pt modelId="{B6E868E2-7698-440C-BA0D-45D2328FA5F1}">
      <dgm:prSet/>
      <dgm:spPr/>
      <dgm:t>
        <a:bodyPr/>
        <a:lstStyle/>
        <a:p>
          <a:pPr rtl="0"/>
          <a:r>
            <a:rPr lang="hu-HU" dirty="0" smtClean="0"/>
            <a:t>OO program</a:t>
          </a:r>
          <a:endParaRPr lang="hu-HU" dirty="0"/>
        </a:p>
      </dgm:t>
    </dgm:pt>
    <dgm:pt modelId="{D64760A1-5C83-4142-AFA7-3C20A74677A2}" type="parTrans" cxnId="{08E1D7A0-8EDC-4B4F-A984-C3AD180B9964}">
      <dgm:prSet/>
      <dgm:spPr/>
      <dgm:t>
        <a:bodyPr/>
        <a:lstStyle/>
        <a:p>
          <a:endParaRPr lang="hu-HU"/>
        </a:p>
      </dgm:t>
    </dgm:pt>
    <dgm:pt modelId="{7464A6A4-EFD8-4CDD-BD17-9737234BDDD0}" type="sibTrans" cxnId="{08E1D7A0-8EDC-4B4F-A984-C3AD180B9964}">
      <dgm:prSet/>
      <dgm:spPr/>
      <dgm:t>
        <a:bodyPr/>
        <a:lstStyle/>
        <a:p>
          <a:endParaRPr lang="hu-HU"/>
        </a:p>
      </dgm:t>
    </dgm:pt>
    <dgm:pt modelId="{13A386A7-BF5D-4125-9243-D8E68CEFCA76}">
      <dgm:prSet/>
      <dgm:spPr/>
      <dgm:t>
        <a:bodyPr/>
        <a:lstStyle/>
        <a:p>
          <a:pPr rtl="0"/>
          <a:r>
            <a:rPr lang="hu-HU" dirty="0" smtClean="0"/>
            <a:t>….</a:t>
          </a:r>
          <a:endParaRPr lang="hu-HU" dirty="0"/>
        </a:p>
      </dgm:t>
    </dgm:pt>
    <dgm:pt modelId="{2B3600E0-AD18-4FA3-B225-325FBB3080E9}" type="parTrans" cxnId="{ADF753AC-A0DF-4640-AEE4-0424C4209CF3}">
      <dgm:prSet/>
      <dgm:spPr/>
      <dgm:t>
        <a:bodyPr/>
        <a:lstStyle/>
        <a:p>
          <a:endParaRPr lang="hu-HU"/>
        </a:p>
      </dgm:t>
    </dgm:pt>
    <dgm:pt modelId="{40000C46-8C3D-4BC2-BFD7-CAA7DCE08F1A}" type="sibTrans" cxnId="{ADF753AC-A0DF-4640-AEE4-0424C4209CF3}">
      <dgm:prSet/>
      <dgm:spPr/>
      <dgm:t>
        <a:bodyPr/>
        <a:lstStyle/>
        <a:p>
          <a:endParaRPr lang="hu-HU"/>
        </a:p>
      </dgm:t>
    </dgm:pt>
    <dgm:pt modelId="{DE49FF7C-813A-4914-B60C-3029F0EEA0D6}">
      <dgm:prSet/>
      <dgm:spPr/>
      <dgm:t>
        <a:bodyPr/>
        <a:lstStyle/>
        <a:p>
          <a:pPr rtl="0"/>
          <a:r>
            <a:rPr lang="hu-HU" dirty="0" smtClean="0"/>
            <a:t>automata</a:t>
          </a:r>
          <a:endParaRPr lang="hu-HU" dirty="0"/>
        </a:p>
      </dgm:t>
    </dgm:pt>
    <dgm:pt modelId="{76BE5B8B-9D4F-447F-924A-0747711ADF66}" type="parTrans" cxnId="{16836D58-2B23-423C-87E4-E25F20FE9174}">
      <dgm:prSet/>
      <dgm:spPr/>
      <dgm:t>
        <a:bodyPr/>
        <a:lstStyle/>
        <a:p>
          <a:endParaRPr lang="hu-HU"/>
        </a:p>
      </dgm:t>
    </dgm:pt>
    <dgm:pt modelId="{FB36A949-B46F-4ED1-BDAF-CA97E5713158}" type="sibTrans" cxnId="{16836D58-2B23-423C-87E4-E25F20FE9174}">
      <dgm:prSet/>
      <dgm:spPr/>
      <dgm:t>
        <a:bodyPr/>
        <a:lstStyle/>
        <a:p>
          <a:endParaRPr lang="hu-HU"/>
        </a:p>
      </dgm:t>
    </dgm:pt>
    <dgm:pt modelId="{0E55354C-E697-4ED8-8AAD-033A59801F1F}">
      <dgm:prSet/>
      <dgm:spPr/>
      <dgm:t>
        <a:bodyPr/>
        <a:lstStyle/>
        <a:p>
          <a:pPr rtl="0"/>
          <a:r>
            <a:rPr lang="hu-HU" dirty="0" smtClean="0"/>
            <a:t>folyamatábra, </a:t>
          </a:r>
          <a:r>
            <a:rPr lang="hu-HU" dirty="0" err="1" smtClean="0"/>
            <a:t>pszeudo</a:t>
          </a:r>
          <a:r>
            <a:rPr lang="hu-HU" dirty="0" smtClean="0"/>
            <a:t> kód</a:t>
          </a:r>
          <a:endParaRPr lang="hu-HU" dirty="0"/>
        </a:p>
      </dgm:t>
    </dgm:pt>
    <dgm:pt modelId="{C62F3867-29CC-45E7-9A22-FE9E8407AF96}" type="parTrans" cxnId="{3F3F6BCC-644D-420F-B5A6-A7B9362232CB}">
      <dgm:prSet/>
      <dgm:spPr/>
      <dgm:t>
        <a:bodyPr/>
        <a:lstStyle/>
        <a:p>
          <a:endParaRPr lang="hu-HU"/>
        </a:p>
      </dgm:t>
    </dgm:pt>
    <dgm:pt modelId="{C0F2748C-F2A3-42F7-A8AB-B84D95B13B79}" type="sibTrans" cxnId="{3F3F6BCC-644D-420F-B5A6-A7B9362232CB}">
      <dgm:prSet/>
      <dgm:spPr/>
      <dgm:t>
        <a:bodyPr/>
        <a:lstStyle/>
        <a:p>
          <a:endParaRPr lang="hu-HU"/>
        </a:p>
      </dgm:t>
    </dgm:pt>
    <dgm:pt modelId="{DEF10DC6-896E-4CA2-BB3D-51633344CA50}">
      <dgm:prSet/>
      <dgm:spPr/>
      <dgm:t>
        <a:bodyPr/>
        <a:lstStyle/>
        <a:p>
          <a:pPr rtl="0"/>
          <a:r>
            <a:rPr lang="hu-HU" dirty="0" smtClean="0"/>
            <a:t>E/R diagram</a:t>
          </a:r>
          <a:endParaRPr lang="hu-HU" dirty="0"/>
        </a:p>
      </dgm:t>
    </dgm:pt>
    <dgm:pt modelId="{F4611598-71E2-40A9-B497-1AC8A7ED6D1C}" type="parTrans" cxnId="{410A0C6B-3E21-449D-870B-923C85491B05}">
      <dgm:prSet/>
      <dgm:spPr/>
      <dgm:t>
        <a:bodyPr/>
        <a:lstStyle/>
        <a:p>
          <a:endParaRPr lang="hu-HU"/>
        </a:p>
      </dgm:t>
    </dgm:pt>
    <dgm:pt modelId="{9D2E9AA6-BC3B-4AA8-8735-F44675A5CC82}" type="sibTrans" cxnId="{410A0C6B-3E21-449D-870B-923C85491B05}">
      <dgm:prSet/>
      <dgm:spPr/>
      <dgm:t>
        <a:bodyPr/>
        <a:lstStyle/>
        <a:p>
          <a:endParaRPr lang="hu-HU"/>
        </a:p>
      </dgm:t>
    </dgm:pt>
    <dgm:pt modelId="{E48BC9CE-C7F1-4AA5-BB80-7EA39F43BFFC}">
      <dgm:prSet/>
      <dgm:spPr/>
      <dgm:t>
        <a:bodyPr/>
        <a:lstStyle/>
        <a:p>
          <a:pPr rtl="0"/>
          <a:r>
            <a:rPr lang="hu-HU" dirty="0" smtClean="0"/>
            <a:t>UML diagram</a:t>
          </a:r>
          <a:endParaRPr lang="hu-HU" dirty="0"/>
        </a:p>
      </dgm:t>
    </dgm:pt>
    <dgm:pt modelId="{B59ECCA1-7E8F-462F-895A-1A341CFCA1B8}" type="parTrans" cxnId="{C233A728-68D9-4CE4-8CAA-9037EF3D1D4C}">
      <dgm:prSet/>
      <dgm:spPr/>
      <dgm:t>
        <a:bodyPr/>
        <a:lstStyle/>
        <a:p>
          <a:endParaRPr lang="hu-HU"/>
        </a:p>
      </dgm:t>
    </dgm:pt>
    <dgm:pt modelId="{88B75CED-E758-4AEB-9625-B18D89FB17D5}" type="sibTrans" cxnId="{C233A728-68D9-4CE4-8CAA-9037EF3D1D4C}">
      <dgm:prSet/>
      <dgm:spPr/>
      <dgm:t>
        <a:bodyPr/>
        <a:lstStyle/>
        <a:p>
          <a:endParaRPr lang="hu-HU"/>
        </a:p>
      </dgm:t>
    </dgm:pt>
    <dgm:pt modelId="{7DE751B8-25F2-443B-98D9-FB789C8B7E19}">
      <dgm:prSet/>
      <dgm:spPr/>
      <dgm:t>
        <a:bodyPr/>
        <a:lstStyle/>
        <a:p>
          <a:pPr rtl="0"/>
          <a:r>
            <a:rPr lang="hu-HU" dirty="0" smtClean="0"/>
            <a:t>….</a:t>
          </a:r>
          <a:endParaRPr lang="hu-HU" dirty="0"/>
        </a:p>
      </dgm:t>
    </dgm:pt>
    <dgm:pt modelId="{22267638-9DAF-4DB8-840B-F8C9819477FB}" type="parTrans" cxnId="{C8F63674-853A-4E49-BA15-80640BB1EC24}">
      <dgm:prSet/>
      <dgm:spPr/>
      <dgm:t>
        <a:bodyPr/>
        <a:lstStyle/>
        <a:p>
          <a:endParaRPr lang="hu-HU"/>
        </a:p>
      </dgm:t>
    </dgm:pt>
    <dgm:pt modelId="{DAA5D860-6D1D-49E3-A000-32A2CA6AD03F}" type="sibTrans" cxnId="{C8F63674-853A-4E49-BA15-80640BB1EC24}">
      <dgm:prSet/>
      <dgm:spPr/>
      <dgm:t>
        <a:bodyPr/>
        <a:lstStyle/>
        <a:p>
          <a:endParaRPr lang="hu-HU"/>
        </a:p>
      </dgm:t>
    </dgm:pt>
    <dgm:pt modelId="{F6C1D6D0-D422-4D10-82DD-0FD1A0B6166E}" type="pres">
      <dgm:prSet presAssocID="{34609260-2E57-419C-8C17-5235DF3D50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A22703B-F27C-42C4-B8B9-C3ED12E25A60}" type="pres">
      <dgm:prSet presAssocID="{F6FA70C2-5344-4130-A230-5FB82D726505}" presName="linNode" presStyleCnt="0"/>
      <dgm:spPr/>
    </dgm:pt>
    <dgm:pt modelId="{8904AD6A-3E34-431A-8597-E00765473B68}" type="pres">
      <dgm:prSet presAssocID="{F6FA70C2-5344-4130-A230-5FB82D726505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B6BF2B9-DFA2-4964-B4D3-C1E1D3D5D3E6}" type="pres">
      <dgm:prSet presAssocID="{F6FA70C2-5344-4130-A230-5FB82D726505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9CE91D1-F8D0-4EAD-9D4E-DA46981AB901}" type="pres">
      <dgm:prSet presAssocID="{BFE83B48-5315-4C8B-8F08-C310A5D1BAED}" presName="sp" presStyleCnt="0"/>
      <dgm:spPr/>
    </dgm:pt>
    <dgm:pt modelId="{E6A7C03E-9A93-4320-9401-3DEE9513723B}" type="pres">
      <dgm:prSet presAssocID="{4EFF219C-A729-4F28-9CE8-FD3C0A041994}" presName="linNode" presStyleCnt="0"/>
      <dgm:spPr/>
    </dgm:pt>
    <dgm:pt modelId="{FC445E35-010E-4014-87DD-819ADDAEEF9B}" type="pres">
      <dgm:prSet presAssocID="{4EFF219C-A729-4F28-9CE8-FD3C0A04199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0BACB0-BA89-432B-89F3-FB3F99D153B8}" type="pres">
      <dgm:prSet presAssocID="{4EFF219C-A729-4F28-9CE8-FD3C0A041994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C64B75-96BA-443A-AEE9-91CC13433477}" type="pres">
      <dgm:prSet presAssocID="{EBC80BF9-7CA6-4DEE-9EB4-696A8C96E487}" presName="sp" presStyleCnt="0"/>
      <dgm:spPr/>
    </dgm:pt>
    <dgm:pt modelId="{A883A3AA-300F-427D-8C32-510176C38858}" type="pres">
      <dgm:prSet presAssocID="{BE52480B-D5B0-48B3-A511-DD0AE6B91BAC}" presName="linNode" presStyleCnt="0"/>
      <dgm:spPr/>
    </dgm:pt>
    <dgm:pt modelId="{789759D1-1B78-4898-A910-EBF7E598A3FC}" type="pres">
      <dgm:prSet presAssocID="{BE52480B-D5B0-48B3-A511-DD0AE6B91BA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ABF1DF1-28EB-490D-8452-004C9E643910}" type="pres">
      <dgm:prSet presAssocID="{BE52480B-D5B0-48B3-A511-DD0AE6B91BAC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1B14343-6148-44DE-87FD-9BF1F1266ABF}" type="pres">
      <dgm:prSet presAssocID="{02FA2AF2-E33F-4905-B85F-45F85CA408E4}" presName="sp" presStyleCnt="0"/>
      <dgm:spPr/>
    </dgm:pt>
    <dgm:pt modelId="{ED3FDD55-67E1-443E-8294-A2EF2778B9DF}" type="pres">
      <dgm:prSet presAssocID="{B6E868E2-7698-440C-BA0D-45D2328FA5F1}" presName="linNode" presStyleCnt="0"/>
      <dgm:spPr/>
    </dgm:pt>
    <dgm:pt modelId="{C66B0DBA-5FC0-49BE-BEF8-6A58A4A53944}" type="pres">
      <dgm:prSet presAssocID="{B6E868E2-7698-440C-BA0D-45D2328FA5F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C6E079C-79F5-434D-BACA-9B2C93C7D758}" type="pres">
      <dgm:prSet presAssocID="{B6E868E2-7698-440C-BA0D-45D2328FA5F1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4665B28-F9BB-4733-A36B-C178CE48018F}" type="pres">
      <dgm:prSet presAssocID="{7464A6A4-EFD8-4CDD-BD17-9737234BDDD0}" presName="sp" presStyleCnt="0"/>
      <dgm:spPr/>
    </dgm:pt>
    <dgm:pt modelId="{F61DC29C-FDE2-42D8-B596-CF3E48CCFD4C}" type="pres">
      <dgm:prSet presAssocID="{13A386A7-BF5D-4125-9243-D8E68CEFCA76}" presName="linNode" presStyleCnt="0"/>
      <dgm:spPr/>
    </dgm:pt>
    <dgm:pt modelId="{172000FA-CDE9-4D54-8865-C7BE3298D2EA}" type="pres">
      <dgm:prSet presAssocID="{13A386A7-BF5D-4125-9243-D8E68CEFCA7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1399ED-DBB1-4371-9429-D882240E1F7D}" type="pres">
      <dgm:prSet presAssocID="{13A386A7-BF5D-4125-9243-D8E68CEFCA76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F38DA72-E74F-4D9C-B92B-FF23DEE847B2}" type="presOf" srcId="{F6FA70C2-5344-4130-A230-5FB82D726505}" destId="{8904AD6A-3E34-431A-8597-E00765473B68}" srcOrd="0" destOrd="0" presId="urn:microsoft.com/office/officeart/2005/8/layout/vList5"/>
    <dgm:cxn modelId="{16836D58-2B23-423C-87E4-E25F20FE9174}" srcId="{F6FA70C2-5344-4130-A230-5FB82D726505}" destId="{DE49FF7C-813A-4914-B60C-3029F0EEA0D6}" srcOrd="0" destOrd="0" parTransId="{76BE5B8B-9D4F-447F-924A-0747711ADF66}" sibTransId="{FB36A949-B46F-4ED1-BDAF-CA97E5713158}"/>
    <dgm:cxn modelId="{D04E1DA6-6CC0-404E-AFE3-6233F863D7FC}" type="presOf" srcId="{7DE751B8-25F2-443B-98D9-FB789C8B7E19}" destId="{AF1399ED-DBB1-4371-9429-D882240E1F7D}" srcOrd="0" destOrd="0" presId="urn:microsoft.com/office/officeart/2005/8/layout/vList5"/>
    <dgm:cxn modelId="{C66215A3-693C-4DF2-A34B-F9C1A9040057}" srcId="{34609260-2E57-419C-8C17-5235DF3D5057}" destId="{F6FA70C2-5344-4130-A230-5FB82D726505}" srcOrd="0" destOrd="0" parTransId="{B2987F0D-975E-469B-A287-4798C8C47B1D}" sibTransId="{BFE83B48-5315-4C8B-8F08-C310A5D1BAED}"/>
    <dgm:cxn modelId="{236684E3-9C7F-43EB-BA09-4EBC91115AF8}" type="presOf" srcId="{DE49FF7C-813A-4914-B60C-3029F0EEA0D6}" destId="{2B6BF2B9-DFA2-4964-B4D3-C1E1D3D5D3E6}" srcOrd="0" destOrd="0" presId="urn:microsoft.com/office/officeart/2005/8/layout/vList5"/>
    <dgm:cxn modelId="{08E1D7A0-8EDC-4B4F-A984-C3AD180B9964}" srcId="{34609260-2E57-419C-8C17-5235DF3D5057}" destId="{B6E868E2-7698-440C-BA0D-45D2328FA5F1}" srcOrd="3" destOrd="0" parTransId="{D64760A1-5C83-4142-AFA7-3C20A74677A2}" sibTransId="{7464A6A4-EFD8-4CDD-BD17-9737234BDDD0}"/>
    <dgm:cxn modelId="{36505249-5DF6-4495-8EC8-2AA3015308D3}" srcId="{34609260-2E57-419C-8C17-5235DF3D5057}" destId="{BE52480B-D5B0-48B3-A511-DD0AE6B91BAC}" srcOrd="2" destOrd="0" parTransId="{0EF7EFA8-E682-423D-9E9C-6BC416D1AF78}" sibTransId="{02FA2AF2-E33F-4905-B85F-45F85CA408E4}"/>
    <dgm:cxn modelId="{BDB52A74-DFA3-4036-AD38-923E58078372}" type="presOf" srcId="{E48BC9CE-C7F1-4AA5-BB80-7EA39F43BFFC}" destId="{0C6E079C-79F5-434D-BACA-9B2C93C7D758}" srcOrd="0" destOrd="0" presId="urn:microsoft.com/office/officeart/2005/8/layout/vList5"/>
    <dgm:cxn modelId="{53BEDC41-0A21-4813-A7DF-4C90464293C9}" type="presOf" srcId="{13A386A7-BF5D-4125-9243-D8E68CEFCA76}" destId="{172000FA-CDE9-4D54-8865-C7BE3298D2EA}" srcOrd="0" destOrd="0" presId="urn:microsoft.com/office/officeart/2005/8/layout/vList5"/>
    <dgm:cxn modelId="{3A9E7D3D-C498-4112-B18F-22424FCDBA62}" type="presOf" srcId="{BE52480B-D5B0-48B3-A511-DD0AE6B91BAC}" destId="{789759D1-1B78-4898-A910-EBF7E598A3FC}" srcOrd="0" destOrd="0" presId="urn:microsoft.com/office/officeart/2005/8/layout/vList5"/>
    <dgm:cxn modelId="{A604254C-7E6B-4DC3-9867-3016394A4BB5}" type="presOf" srcId="{DEF10DC6-896E-4CA2-BB3D-51633344CA50}" destId="{1ABF1DF1-28EB-490D-8452-004C9E643910}" srcOrd="0" destOrd="0" presId="urn:microsoft.com/office/officeart/2005/8/layout/vList5"/>
    <dgm:cxn modelId="{FA8E1CDE-CDB9-4F19-B21B-17303EE7B6DE}" type="presOf" srcId="{B6E868E2-7698-440C-BA0D-45D2328FA5F1}" destId="{C66B0DBA-5FC0-49BE-BEF8-6A58A4A53944}" srcOrd="0" destOrd="0" presId="urn:microsoft.com/office/officeart/2005/8/layout/vList5"/>
    <dgm:cxn modelId="{DD8D887C-BFE7-4A9D-B035-2BDB2F65256F}" type="presOf" srcId="{4EFF219C-A729-4F28-9CE8-FD3C0A041994}" destId="{FC445E35-010E-4014-87DD-819ADDAEEF9B}" srcOrd="0" destOrd="0" presId="urn:microsoft.com/office/officeart/2005/8/layout/vList5"/>
    <dgm:cxn modelId="{3B9535B7-E4F5-4B66-9E81-30B86878B583}" type="presOf" srcId="{34609260-2E57-419C-8C17-5235DF3D5057}" destId="{F6C1D6D0-D422-4D10-82DD-0FD1A0B6166E}" srcOrd="0" destOrd="0" presId="urn:microsoft.com/office/officeart/2005/8/layout/vList5"/>
    <dgm:cxn modelId="{410A0C6B-3E21-449D-870B-923C85491B05}" srcId="{BE52480B-D5B0-48B3-A511-DD0AE6B91BAC}" destId="{DEF10DC6-896E-4CA2-BB3D-51633344CA50}" srcOrd="0" destOrd="0" parTransId="{F4611598-71E2-40A9-B497-1AC8A7ED6D1C}" sibTransId="{9D2E9AA6-BC3B-4AA8-8735-F44675A5CC82}"/>
    <dgm:cxn modelId="{4F93E467-6EEB-4EA7-8ACE-E744AD294F08}" type="presOf" srcId="{0E55354C-E697-4ED8-8AAD-033A59801F1F}" destId="{840BACB0-BA89-432B-89F3-FB3F99D153B8}" srcOrd="0" destOrd="0" presId="urn:microsoft.com/office/officeart/2005/8/layout/vList5"/>
    <dgm:cxn modelId="{C233A728-68D9-4CE4-8CAA-9037EF3D1D4C}" srcId="{B6E868E2-7698-440C-BA0D-45D2328FA5F1}" destId="{E48BC9CE-C7F1-4AA5-BB80-7EA39F43BFFC}" srcOrd="0" destOrd="0" parTransId="{B59ECCA1-7E8F-462F-895A-1A341CFCA1B8}" sibTransId="{88B75CED-E758-4AEB-9625-B18D89FB17D5}"/>
    <dgm:cxn modelId="{C8F63674-853A-4E49-BA15-80640BB1EC24}" srcId="{13A386A7-BF5D-4125-9243-D8E68CEFCA76}" destId="{7DE751B8-25F2-443B-98D9-FB789C8B7E19}" srcOrd="0" destOrd="0" parTransId="{22267638-9DAF-4DB8-840B-F8C9819477FB}" sibTransId="{DAA5D860-6D1D-49E3-A000-32A2CA6AD03F}"/>
    <dgm:cxn modelId="{3F3F6BCC-644D-420F-B5A6-A7B9362232CB}" srcId="{4EFF219C-A729-4F28-9CE8-FD3C0A041994}" destId="{0E55354C-E697-4ED8-8AAD-033A59801F1F}" srcOrd="0" destOrd="0" parTransId="{C62F3867-29CC-45E7-9A22-FE9E8407AF96}" sibTransId="{C0F2748C-F2A3-42F7-A8AB-B84D95B13B79}"/>
    <dgm:cxn modelId="{ADF753AC-A0DF-4640-AEE4-0424C4209CF3}" srcId="{34609260-2E57-419C-8C17-5235DF3D5057}" destId="{13A386A7-BF5D-4125-9243-D8E68CEFCA76}" srcOrd="4" destOrd="0" parTransId="{2B3600E0-AD18-4FA3-B225-325FBB3080E9}" sibTransId="{40000C46-8C3D-4BC2-BFD7-CAA7DCE08F1A}"/>
    <dgm:cxn modelId="{1770F054-5CC7-4C5E-BB9A-8C8F952DD0C7}" srcId="{34609260-2E57-419C-8C17-5235DF3D5057}" destId="{4EFF219C-A729-4F28-9CE8-FD3C0A041994}" srcOrd="1" destOrd="0" parTransId="{300C540B-69E7-42B8-965B-0D08383202B4}" sibTransId="{EBC80BF9-7CA6-4DEE-9EB4-696A8C96E487}"/>
    <dgm:cxn modelId="{55497379-1415-4E00-B08A-29253EEA4996}" type="presParOf" srcId="{F6C1D6D0-D422-4D10-82DD-0FD1A0B6166E}" destId="{0A22703B-F27C-42C4-B8B9-C3ED12E25A60}" srcOrd="0" destOrd="0" presId="urn:microsoft.com/office/officeart/2005/8/layout/vList5"/>
    <dgm:cxn modelId="{685B4CE2-72BB-4FC8-A765-1F0438B58E7C}" type="presParOf" srcId="{0A22703B-F27C-42C4-B8B9-C3ED12E25A60}" destId="{8904AD6A-3E34-431A-8597-E00765473B68}" srcOrd="0" destOrd="0" presId="urn:microsoft.com/office/officeart/2005/8/layout/vList5"/>
    <dgm:cxn modelId="{31EDCF38-1E84-4B38-B0ED-7B77173D2599}" type="presParOf" srcId="{0A22703B-F27C-42C4-B8B9-C3ED12E25A60}" destId="{2B6BF2B9-DFA2-4964-B4D3-C1E1D3D5D3E6}" srcOrd="1" destOrd="0" presId="urn:microsoft.com/office/officeart/2005/8/layout/vList5"/>
    <dgm:cxn modelId="{0DB551FF-0B8D-47CD-A7EE-B74EAAF2233B}" type="presParOf" srcId="{F6C1D6D0-D422-4D10-82DD-0FD1A0B6166E}" destId="{39CE91D1-F8D0-4EAD-9D4E-DA46981AB901}" srcOrd="1" destOrd="0" presId="urn:microsoft.com/office/officeart/2005/8/layout/vList5"/>
    <dgm:cxn modelId="{D20EB803-458B-41A6-879C-CAF1424013CA}" type="presParOf" srcId="{F6C1D6D0-D422-4D10-82DD-0FD1A0B6166E}" destId="{E6A7C03E-9A93-4320-9401-3DEE9513723B}" srcOrd="2" destOrd="0" presId="urn:microsoft.com/office/officeart/2005/8/layout/vList5"/>
    <dgm:cxn modelId="{7E177E72-0A8A-4A2B-AECE-F32C985EDAD9}" type="presParOf" srcId="{E6A7C03E-9A93-4320-9401-3DEE9513723B}" destId="{FC445E35-010E-4014-87DD-819ADDAEEF9B}" srcOrd="0" destOrd="0" presId="urn:microsoft.com/office/officeart/2005/8/layout/vList5"/>
    <dgm:cxn modelId="{D03E0C8C-6096-4E53-99FD-E259B9604E9D}" type="presParOf" srcId="{E6A7C03E-9A93-4320-9401-3DEE9513723B}" destId="{840BACB0-BA89-432B-89F3-FB3F99D153B8}" srcOrd="1" destOrd="0" presId="urn:microsoft.com/office/officeart/2005/8/layout/vList5"/>
    <dgm:cxn modelId="{496597ED-8260-4C15-9A22-A5C6713F354F}" type="presParOf" srcId="{F6C1D6D0-D422-4D10-82DD-0FD1A0B6166E}" destId="{19C64B75-96BA-443A-AEE9-91CC13433477}" srcOrd="3" destOrd="0" presId="urn:microsoft.com/office/officeart/2005/8/layout/vList5"/>
    <dgm:cxn modelId="{24DFC6DD-1D73-4A24-A958-38DC081FB77E}" type="presParOf" srcId="{F6C1D6D0-D422-4D10-82DD-0FD1A0B6166E}" destId="{A883A3AA-300F-427D-8C32-510176C38858}" srcOrd="4" destOrd="0" presId="urn:microsoft.com/office/officeart/2005/8/layout/vList5"/>
    <dgm:cxn modelId="{F6D4CC37-C667-4F42-B1B6-828EF135B01B}" type="presParOf" srcId="{A883A3AA-300F-427D-8C32-510176C38858}" destId="{789759D1-1B78-4898-A910-EBF7E598A3FC}" srcOrd="0" destOrd="0" presId="urn:microsoft.com/office/officeart/2005/8/layout/vList5"/>
    <dgm:cxn modelId="{23991A9D-4D99-4FCC-85F1-3F9CDA08B688}" type="presParOf" srcId="{A883A3AA-300F-427D-8C32-510176C38858}" destId="{1ABF1DF1-28EB-490D-8452-004C9E643910}" srcOrd="1" destOrd="0" presId="urn:microsoft.com/office/officeart/2005/8/layout/vList5"/>
    <dgm:cxn modelId="{FF3DDFAE-AE96-4792-B11C-8809E06B8ADE}" type="presParOf" srcId="{F6C1D6D0-D422-4D10-82DD-0FD1A0B6166E}" destId="{11B14343-6148-44DE-87FD-9BF1F1266ABF}" srcOrd="5" destOrd="0" presId="urn:microsoft.com/office/officeart/2005/8/layout/vList5"/>
    <dgm:cxn modelId="{68C28AC1-1FA4-4C81-A61E-FC6F5DAE8857}" type="presParOf" srcId="{F6C1D6D0-D422-4D10-82DD-0FD1A0B6166E}" destId="{ED3FDD55-67E1-443E-8294-A2EF2778B9DF}" srcOrd="6" destOrd="0" presId="urn:microsoft.com/office/officeart/2005/8/layout/vList5"/>
    <dgm:cxn modelId="{B1EDEA4C-5305-4EB5-B3F2-12C969B57C75}" type="presParOf" srcId="{ED3FDD55-67E1-443E-8294-A2EF2778B9DF}" destId="{C66B0DBA-5FC0-49BE-BEF8-6A58A4A53944}" srcOrd="0" destOrd="0" presId="urn:microsoft.com/office/officeart/2005/8/layout/vList5"/>
    <dgm:cxn modelId="{EC165497-34F7-453F-882A-95FDC55A392B}" type="presParOf" srcId="{ED3FDD55-67E1-443E-8294-A2EF2778B9DF}" destId="{0C6E079C-79F5-434D-BACA-9B2C93C7D758}" srcOrd="1" destOrd="0" presId="urn:microsoft.com/office/officeart/2005/8/layout/vList5"/>
    <dgm:cxn modelId="{653DE2B0-3134-4D58-8E1C-E55CDECC8202}" type="presParOf" srcId="{F6C1D6D0-D422-4D10-82DD-0FD1A0B6166E}" destId="{94665B28-F9BB-4733-A36B-C178CE48018F}" srcOrd="7" destOrd="0" presId="urn:microsoft.com/office/officeart/2005/8/layout/vList5"/>
    <dgm:cxn modelId="{7097B436-4879-4787-951B-C1B103EA1729}" type="presParOf" srcId="{F6C1D6D0-D422-4D10-82DD-0FD1A0B6166E}" destId="{F61DC29C-FDE2-42D8-B596-CF3E48CCFD4C}" srcOrd="8" destOrd="0" presId="urn:microsoft.com/office/officeart/2005/8/layout/vList5"/>
    <dgm:cxn modelId="{BB228210-5AB9-45A1-ABD2-CDB9D07253AD}" type="presParOf" srcId="{F61DC29C-FDE2-42D8-B596-CF3E48CCFD4C}" destId="{172000FA-CDE9-4D54-8865-C7BE3298D2EA}" srcOrd="0" destOrd="0" presId="urn:microsoft.com/office/officeart/2005/8/layout/vList5"/>
    <dgm:cxn modelId="{4EA6A65F-4B15-4E76-BA71-4BB3C8EFD4E5}" type="presParOf" srcId="{F61DC29C-FDE2-42D8-B596-CF3E48CCFD4C}" destId="{AF1399ED-DBB1-4371-9429-D882240E1F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742D4A-03F0-4680-ABE2-0C569CE605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7AAC95B-F1F3-48D6-9534-7D3FFB7D7274}">
      <dgm:prSet phldrT="[Szöveg]"/>
      <dgm:spPr/>
      <dgm:t>
        <a:bodyPr/>
        <a:lstStyle/>
        <a:p>
          <a:r>
            <a:rPr lang="hu-HU" dirty="0" smtClean="0"/>
            <a:t>Típusa – példánya kapcsolat</a:t>
          </a:r>
          <a:endParaRPr lang="hu-HU" dirty="0"/>
        </a:p>
      </dgm:t>
    </dgm:pt>
    <dgm:pt modelId="{CE479E21-2E28-450B-A7EB-AE95386F13A3}" type="parTrans" cxnId="{A79B52D2-9186-4179-83BC-63C67D2E109B}">
      <dgm:prSet/>
      <dgm:spPr/>
      <dgm:t>
        <a:bodyPr/>
        <a:lstStyle/>
        <a:p>
          <a:endParaRPr lang="hu-HU"/>
        </a:p>
      </dgm:t>
    </dgm:pt>
    <dgm:pt modelId="{975A396C-0045-4AE7-ACD0-5BB65739C117}" type="sibTrans" cxnId="{A79B52D2-9186-4179-83BC-63C67D2E109B}">
      <dgm:prSet/>
      <dgm:spPr/>
      <dgm:t>
        <a:bodyPr/>
        <a:lstStyle/>
        <a:p>
          <a:endParaRPr lang="hu-HU"/>
        </a:p>
      </dgm:t>
    </dgm:pt>
    <dgm:pt modelId="{A2A25027-B5F3-4148-8EC4-C6B0A46B7D1E}">
      <dgm:prSet phldrT="[Szöveg]"/>
      <dgm:spPr/>
      <dgm:t>
        <a:bodyPr/>
        <a:lstStyle/>
        <a:p>
          <a:r>
            <a:rPr lang="hu-HU" dirty="0" smtClean="0"/>
            <a:t>Sablon definiálása</a:t>
          </a:r>
          <a:endParaRPr lang="hu-HU" dirty="0"/>
        </a:p>
      </dgm:t>
    </dgm:pt>
    <dgm:pt modelId="{C432AD7C-B74D-43C4-9447-0B7D08ADE2F5}" type="parTrans" cxnId="{73927D59-5E68-4110-B16A-1138B2C20322}">
      <dgm:prSet/>
      <dgm:spPr/>
      <dgm:t>
        <a:bodyPr/>
        <a:lstStyle/>
        <a:p>
          <a:endParaRPr lang="hu-HU"/>
        </a:p>
      </dgm:t>
    </dgm:pt>
    <dgm:pt modelId="{63AB2730-64BD-458C-AF40-0B6558BC7969}" type="sibTrans" cxnId="{73927D59-5E68-4110-B16A-1138B2C20322}">
      <dgm:prSet/>
      <dgm:spPr/>
      <dgm:t>
        <a:bodyPr/>
        <a:lstStyle/>
        <a:p>
          <a:endParaRPr lang="hu-HU"/>
        </a:p>
      </dgm:t>
    </dgm:pt>
    <dgm:pt modelId="{BA02E9CF-E09F-44A8-B238-91B5D57A0515}">
      <dgm:prSet phldrT="[Szöveg]"/>
      <dgm:spPr/>
      <dgm:t>
        <a:bodyPr/>
        <a:lstStyle/>
        <a:p>
          <a:r>
            <a:rPr lang="hu-HU" dirty="0" smtClean="0"/>
            <a:t>Kényszerek, összefüggések</a:t>
          </a:r>
          <a:endParaRPr lang="hu-HU" dirty="0"/>
        </a:p>
      </dgm:t>
    </dgm:pt>
    <dgm:pt modelId="{257FC8F9-E5E1-47BB-AA2C-F6F56221F294}" type="parTrans" cxnId="{D6DD9150-C43D-4047-8692-A52E7D6E5A3C}">
      <dgm:prSet/>
      <dgm:spPr/>
      <dgm:t>
        <a:bodyPr/>
        <a:lstStyle/>
        <a:p>
          <a:endParaRPr lang="hu-HU"/>
        </a:p>
      </dgm:t>
    </dgm:pt>
    <dgm:pt modelId="{DE721983-D6E9-48D2-BF26-59BCFE302927}" type="sibTrans" cxnId="{D6DD9150-C43D-4047-8692-A52E7D6E5A3C}">
      <dgm:prSet/>
      <dgm:spPr/>
      <dgm:t>
        <a:bodyPr/>
        <a:lstStyle/>
        <a:p>
          <a:endParaRPr lang="hu-HU"/>
        </a:p>
      </dgm:t>
    </dgm:pt>
    <dgm:pt modelId="{812B566A-1257-44EA-9990-07E67E4E441B}" type="pres">
      <dgm:prSet presAssocID="{2B742D4A-03F0-4680-ABE2-0C569CE605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67B6A97-D5A8-4509-8B4D-270B74DF7744}" type="pres">
      <dgm:prSet presAssocID="{F7AAC95B-F1F3-48D6-9534-7D3FFB7D727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803672-3F5F-47DA-A088-AC6E0E700A26}" type="pres">
      <dgm:prSet presAssocID="{F7AAC95B-F1F3-48D6-9534-7D3FFB7D727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6DD9150-C43D-4047-8692-A52E7D6E5A3C}" srcId="{F7AAC95B-F1F3-48D6-9534-7D3FFB7D7274}" destId="{BA02E9CF-E09F-44A8-B238-91B5D57A0515}" srcOrd="1" destOrd="0" parTransId="{257FC8F9-E5E1-47BB-AA2C-F6F56221F294}" sibTransId="{DE721983-D6E9-48D2-BF26-59BCFE302927}"/>
    <dgm:cxn modelId="{A79B52D2-9186-4179-83BC-63C67D2E109B}" srcId="{2B742D4A-03F0-4680-ABE2-0C569CE605FC}" destId="{F7AAC95B-F1F3-48D6-9534-7D3FFB7D7274}" srcOrd="0" destOrd="0" parTransId="{CE479E21-2E28-450B-A7EB-AE95386F13A3}" sibTransId="{975A396C-0045-4AE7-ACD0-5BB65739C117}"/>
    <dgm:cxn modelId="{73927D59-5E68-4110-B16A-1138B2C20322}" srcId="{F7AAC95B-F1F3-48D6-9534-7D3FFB7D7274}" destId="{A2A25027-B5F3-4148-8EC4-C6B0A46B7D1E}" srcOrd="0" destOrd="0" parTransId="{C432AD7C-B74D-43C4-9447-0B7D08ADE2F5}" sibTransId="{63AB2730-64BD-458C-AF40-0B6558BC7969}"/>
    <dgm:cxn modelId="{4B40E3AD-91FF-439C-ABC2-A45C633848BF}" type="presOf" srcId="{2B742D4A-03F0-4680-ABE2-0C569CE605FC}" destId="{812B566A-1257-44EA-9990-07E67E4E441B}" srcOrd="0" destOrd="0" presId="urn:microsoft.com/office/officeart/2005/8/layout/vList2"/>
    <dgm:cxn modelId="{ED1DBA8C-E402-470C-B30E-1CEC5F0039A8}" type="presOf" srcId="{BA02E9CF-E09F-44A8-B238-91B5D57A0515}" destId="{61803672-3F5F-47DA-A088-AC6E0E700A26}" srcOrd="0" destOrd="1" presId="urn:microsoft.com/office/officeart/2005/8/layout/vList2"/>
    <dgm:cxn modelId="{5466E3B3-BB15-45FD-8CE8-00C8B048AB1C}" type="presOf" srcId="{F7AAC95B-F1F3-48D6-9534-7D3FFB7D7274}" destId="{167B6A97-D5A8-4509-8B4D-270B74DF7744}" srcOrd="0" destOrd="0" presId="urn:microsoft.com/office/officeart/2005/8/layout/vList2"/>
    <dgm:cxn modelId="{48F5062B-08D9-46D9-8199-4607C52250B5}" type="presOf" srcId="{A2A25027-B5F3-4148-8EC4-C6B0A46B7D1E}" destId="{61803672-3F5F-47DA-A088-AC6E0E700A26}" srcOrd="0" destOrd="0" presId="urn:microsoft.com/office/officeart/2005/8/layout/vList2"/>
    <dgm:cxn modelId="{6305E9A4-11C3-4025-A8C1-A1E6BEA34DF6}" type="presParOf" srcId="{812B566A-1257-44EA-9990-07E67E4E441B}" destId="{167B6A97-D5A8-4509-8B4D-270B74DF7744}" srcOrd="0" destOrd="0" presId="urn:microsoft.com/office/officeart/2005/8/layout/vList2"/>
    <dgm:cxn modelId="{228925EC-6834-4497-B1D2-E094085803F4}" type="presParOf" srcId="{812B566A-1257-44EA-9990-07E67E4E441B}" destId="{61803672-3F5F-47DA-A088-AC6E0E700A2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83BFAF-140B-4E0C-89AB-4D4121F363AF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1C22E31-6CD2-48C7-9846-3DB419399627}">
      <dgm:prSet/>
      <dgm:spPr/>
      <dgm:t>
        <a:bodyPr/>
        <a:lstStyle/>
        <a:p>
          <a:pPr rtl="0"/>
          <a:r>
            <a:rPr lang="hu-HU" dirty="0" smtClean="0"/>
            <a:t>Fogalmak összegyűjtése</a:t>
          </a:r>
          <a:endParaRPr lang="hu-HU" dirty="0"/>
        </a:p>
      </dgm:t>
    </dgm:pt>
    <dgm:pt modelId="{EBE5576C-44D0-4304-98A1-7A044A7EC530}" type="parTrans" cxnId="{3A4ABC6C-14DA-43D1-A85D-0A9E9B9C9FE3}">
      <dgm:prSet/>
      <dgm:spPr/>
      <dgm:t>
        <a:bodyPr/>
        <a:lstStyle/>
        <a:p>
          <a:endParaRPr lang="hu-HU"/>
        </a:p>
      </dgm:t>
    </dgm:pt>
    <dgm:pt modelId="{B1265692-4CEE-4D41-B7A1-D7B3D5AC912E}" type="sibTrans" cxnId="{3A4ABC6C-14DA-43D1-A85D-0A9E9B9C9FE3}">
      <dgm:prSet/>
      <dgm:spPr/>
      <dgm:t>
        <a:bodyPr/>
        <a:lstStyle/>
        <a:p>
          <a:endParaRPr lang="hu-HU"/>
        </a:p>
      </dgm:t>
    </dgm:pt>
    <dgm:pt modelId="{FBA9C111-7523-460A-8AF2-FAF5D3159203}">
      <dgm:prSet/>
      <dgm:spPr/>
      <dgm:t>
        <a:bodyPr/>
        <a:lstStyle/>
        <a:p>
          <a:pPr rtl="0"/>
          <a:r>
            <a:rPr lang="hu-HU" dirty="0" smtClean="0"/>
            <a:t>Kapcsolatok, tulajdonságok definiálása</a:t>
          </a:r>
          <a:endParaRPr lang="hu-HU" dirty="0"/>
        </a:p>
      </dgm:t>
    </dgm:pt>
    <dgm:pt modelId="{894E0EAF-10B1-4130-BF0D-2ACACC103243}" type="parTrans" cxnId="{CACBE258-35F4-4E78-835B-99D831415ECD}">
      <dgm:prSet/>
      <dgm:spPr/>
      <dgm:t>
        <a:bodyPr/>
        <a:lstStyle/>
        <a:p>
          <a:endParaRPr lang="hu-HU"/>
        </a:p>
      </dgm:t>
    </dgm:pt>
    <dgm:pt modelId="{F5CDA75A-E448-4BED-B230-1276F766FDE4}" type="sibTrans" cxnId="{CACBE258-35F4-4E78-835B-99D831415ECD}">
      <dgm:prSet/>
      <dgm:spPr/>
      <dgm:t>
        <a:bodyPr/>
        <a:lstStyle/>
        <a:p>
          <a:endParaRPr lang="hu-HU"/>
        </a:p>
      </dgm:t>
    </dgm:pt>
    <dgm:pt modelId="{27FBCA48-F2B2-4313-A4EA-59B7F1EA5C36}">
      <dgm:prSet/>
      <dgm:spPr/>
      <dgm:t>
        <a:bodyPr/>
        <a:lstStyle/>
        <a:p>
          <a:pPr rtl="0"/>
          <a:r>
            <a:rPr lang="hu-HU" dirty="0" smtClean="0"/>
            <a:t>Példány modellek építése, visszacsatolás</a:t>
          </a:r>
          <a:endParaRPr lang="hu-HU" dirty="0"/>
        </a:p>
      </dgm:t>
    </dgm:pt>
    <dgm:pt modelId="{3BF77D08-79B0-4486-8381-E5FB47574B4A}" type="parTrans" cxnId="{CA3B84F2-389E-4F76-B9FB-FC49B65DA2E2}">
      <dgm:prSet/>
      <dgm:spPr/>
      <dgm:t>
        <a:bodyPr/>
        <a:lstStyle/>
        <a:p>
          <a:endParaRPr lang="hu-HU"/>
        </a:p>
      </dgm:t>
    </dgm:pt>
    <dgm:pt modelId="{C03646C9-56F1-4B1A-88F1-02EC05000571}" type="sibTrans" cxnId="{CA3B84F2-389E-4F76-B9FB-FC49B65DA2E2}">
      <dgm:prSet/>
      <dgm:spPr/>
      <dgm:t>
        <a:bodyPr/>
        <a:lstStyle/>
        <a:p>
          <a:endParaRPr lang="hu-HU"/>
        </a:p>
      </dgm:t>
    </dgm:pt>
    <dgm:pt modelId="{690A37A7-A93A-4CE9-B606-69D63AF7BB25}">
      <dgm:prSet/>
      <dgm:spPr/>
      <dgm:t>
        <a:bodyPr/>
        <a:lstStyle/>
        <a:p>
          <a:pPr rtl="0"/>
          <a:r>
            <a:rPr lang="hu-HU" dirty="0" smtClean="0"/>
            <a:t>Modell létrehozása</a:t>
          </a:r>
          <a:endParaRPr lang="hu-HU" dirty="0"/>
        </a:p>
      </dgm:t>
    </dgm:pt>
    <dgm:pt modelId="{9EDA5F56-79B9-426D-BCF3-C6C245E3D61E}" type="parTrans" cxnId="{3403F419-4E40-482C-B9C4-127F888DE331}">
      <dgm:prSet/>
      <dgm:spPr/>
      <dgm:t>
        <a:bodyPr/>
        <a:lstStyle/>
        <a:p>
          <a:endParaRPr lang="hu-HU"/>
        </a:p>
      </dgm:t>
    </dgm:pt>
    <dgm:pt modelId="{6B21313F-A978-4034-8ABE-463984DDCAEA}" type="sibTrans" cxnId="{3403F419-4E40-482C-B9C4-127F888DE331}">
      <dgm:prSet/>
      <dgm:spPr/>
      <dgm:t>
        <a:bodyPr/>
        <a:lstStyle/>
        <a:p>
          <a:endParaRPr lang="hu-HU"/>
        </a:p>
      </dgm:t>
    </dgm:pt>
    <dgm:pt modelId="{5F097A81-B956-4C4E-8074-4F45F51E6785}" type="pres">
      <dgm:prSet presAssocID="{4483BFAF-140B-4E0C-89AB-4D4121F363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6882A6F-0E24-4C0F-A978-44CBB5B8311C}" type="pres">
      <dgm:prSet presAssocID="{27FBCA48-F2B2-4313-A4EA-59B7F1EA5C36}" presName="boxAndChildren" presStyleCnt="0"/>
      <dgm:spPr/>
    </dgm:pt>
    <dgm:pt modelId="{3E0706CD-C329-4B3C-BA23-EB958E257DA2}" type="pres">
      <dgm:prSet presAssocID="{27FBCA48-F2B2-4313-A4EA-59B7F1EA5C36}" presName="parentTextBox" presStyleLbl="node1" presStyleIdx="0" presStyleCnt="4"/>
      <dgm:spPr/>
      <dgm:t>
        <a:bodyPr/>
        <a:lstStyle/>
        <a:p>
          <a:endParaRPr lang="hu-HU"/>
        </a:p>
      </dgm:t>
    </dgm:pt>
    <dgm:pt modelId="{795AF4FB-54DB-4095-A730-0084277FA057}" type="pres">
      <dgm:prSet presAssocID="{6B21313F-A978-4034-8ABE-463984DDCAEA}" presName="sp" presStyleCnt="0"/>
      <dgm:spPr/>
    </dgm:pt>
    <dgm:pt modelId="{09EFD140-EDB0-47F5-AF70-62B2E895347C}" type="pres">
      <dgm:prSet presAssocID="{690A37A7-A93A-4CE9-B606-69D63AF7BB25}" presName="arrowAndChildren" presStyleCnt="0"/>
      <dgm:spPr/>
    </dgm:pt>
    <dgm:pt modelId="{3DC1E0A9-58BC-4E6F-8169-8393B2C37770}" type="pres">
      <dgm:prSet presAssocID="{690A37A7-A93A-4CE9-B606-69D63AF7BB25}" presName="parentTextArrow" presStyleLbl="node1" presStyleIdx="1" presStyleCnt="4"/>
      <dgm:spPr/>
      <dgm:t>
        <a:bodyPr/>
        <a:lstStyle/>
        <a:p>
          <a:endParaRPr lang="hu-HU"/>
        </a:p>
      </dgm:t>
    </dgm:pt>
    <dgm:pt modelId="{487F2D72-1023-43C2-83C0-5493C08F9AE8}" type="pres">
      <dgm:prSet presAssocID="{F5CDA75A-E448-4BED-B230-1276F766FDE4}" presName="sp" presStyleCnt="0"/>
      <dgm:spPr/>
    </dgm:pt>
    <dgm:pt modelId="{CC862CE2-F0C6-42D0-B3B0-9A9F50BB3A1E}" type="pres">
      <dgm:prSet presAssocID="{FBA9C111-7523-460A-8AF2-FAF5D3159203}" presName="arrowAndChildren" presStyleCnt="0"/>
      <dgm:spPr/>
    </dgm:pt>
    <dgm:pt modelId="{094DC0C1-73D5-49BA-8D95-26FAB2D09199}" type="pres">
      <dgm:prSet presAssocID="{FBA9C111-7523-460A-8AF2-FAF5D3159203}" presName="parentTextArrow" presStyleLbl="node1" presStyleIdx="2" presStyleCnt="4"/>
      <dgm:spPr/>
      <dgm:t>
        <a:bodyPr/>
        <a:lstStyle/>
        <a:p>
          <a:endParaRPr lang="hu-HU"/>
        </a:p>
      </dgm:t>
    </dgm:pt>
    <dgm:pt modelId="{8332D3F9-C65D-4C71-9D69-03A4A6AD179E}" type="pres">
      <dgm:prSet presAssocID="{B1265692-4CEE-4D41-B7A1-D7B3D5AC912E}" presName="sp" presStyleCnt="0"/>
      <dgm:spPr/>
    </dgm:pt>
    <dgm:pt modelId="{987C90BA-C3F7-4435-8700-F2EE5E13AAF3}" type="pres">
      <dgm:prSet presAssocID="{B1C22E31-6CD2-48C7-9846-3DB419399627}" presName="arrowAndChildren" presStyleCnt="0"/>
      <dgm:spPr/>
    </dgm:pt>
    <dgm:pt modelId="{A0541BFA-CDC8-45EA-948E-6BA3897668BA}" type="pres">
      <dgm:prSet presAssocID="{B1C22E31-6CD2-48C7-9846-3DB419399627}" presName="parentTextArrow" presStyleLbl="node1" presStyleIdx="3" presStyleCnt="4"/>
      <dgm:spPr/>
      <dgm:t>
        <a:bodyPr/>
        <a:lstStyle/>
        <a:p>
          <a:endParaRPr lang="hu-HU"/>
        </a:p>
      </dgm:t>
    </dgm:pt>
  </dgm:ptLst>
  <dgm:cxnLst>
    <dgm:cxn modelId="{3A4ABC6C-14DA-43D1-A85D-0A9E9B9C9FE3}" srcId="{4483BFAF-140B-4E0C-89AB-4D4121F363AF}" destId="{B1C22E31-6CD2-48C7-9846-3DB419399627}" srcOrd="0" destOrd="0" parTransId="{EBE5576C-44D0-4304-98A1-7A044A7EC530}" sibTransId="{B1265692-4CEE-4D41-B7A1-D7B3D5AC912E}"/>
    <dgm:cxn modelId="{3403F419-4E40-482C-B9C4-127F888DE331}" srcId="{4483BFAF-140B-4E0C-89AB-4D4121F363AF}" destId="{690A37A7-A93A-4CE9-B606-69D63AF7BB25}" srcOrd="2" destOrd="0" parTransId="{9EDA5F56-79B9-426D-BCF3-C6C245E3D61E}" sibTransId="{6B21313F-A978-4034-8ABE-463984DDCAEA}"/>
    <dgm:cxn modelId="{223DA2F0-2F88-4811-8A72-DF4ED20907F1}" type="presOf" srcId="{4483BFAF-140B-4E0C-89AB-4D4121F363AF}" destId="{5F097A81-B956-4C4E-8074-4F45F51E6785}" srcOrd="0" destOrd="0" presId="urn:microsoft.com/office/officeart/2005/8/layout/process4"/>
    <dgm:cxn modelId="{CACBE258-35F4-4E78-835B-99D831415ECD}" srcId="{4483BFAF-140B-4E0C-89AB-4D4121F363AF}" destId="{FBA9C111-7523-460A-8AF2-FAF5D3159203}" srcOrd="1" destOrd="0" parTransId="{894E0EAF-10B1-4130-BF0D-2ACACC103243}" sibTransId="{F5CDA75A-E448-4BED-B230-1276F766FDE4}"/>
    <dgm:cxn modelId="{6CA3DA92-1F56-42A1-9869-7CD91F2389C1}" type="presOf" srcId="{B1C22E31-6CD2-48C7-9846-3DB419399627}" destId="{A0541BFA-CDC8-45EA-948E-6BA3897668BA}" srcOrd="0" destOrd="0" presId="urn:microsoft.com/office/officeart/2005/8/layout/process4"/>
    <dgm:cxn modelId="{644385C4-7A39-44DF-8FDB-2F76F4A782A8}" type="presOf" srcId="{FBA9C111-7523-460A-8AF2-FAF5D3159203}" destId="{094DC0C1-73D5-49BA-8D95-26FAB2D09199}" srcOrd="0" destOrd="0" presId="urn:microsoft.com/office/officeart/2005/8/layout/process4"/>
    <dgm:cxn modelId="{CA3B84F2-389E-4F76-B9FB-FC49B65DA2E2}" srcId="{4483BFAF-140B-4E0C-89AB-4D4121F363AF}" destId="{27FBCA48-F2B2-4313-A4EA-59B7F1EA5C36}" srcOrd="3" destOrd="0" parTransId="{3BF77D08-79B0-4486-8381-E5FB47574B4A}" sibTransId="{C03646C9-56F1-4B1A-88F1-02EC05000571}"/>
    <dgm:cxn modelId="{069D6535-5DCB-4360-A498-1E0B91F1BC1B}" type="presOf" srcId="{690A37A7-A93A-4CE9-B606-69D63AF7BB25}" destId="{3DC1E0A9-58BC-4E6F-8169-8393B2C37770}" srcOrd="0" destOrd="0" presId="urn:microsoft.com/office/officeart/2005/8/layout/process4"/>
    <dgm:cxn modelId="{DB84077E-91D3-41F5-A200-7176FD992278}" type="presOf" srcId="{27FBCA48-F2B2-4313-A4EA-59B7F1EA5C36}" destId="{3E0706CD-C329-4B3C-BA23-EB958E257DA2}" srcOrd="0" destOrd="0" presId="urn:microsoft.com/office/officeart/2005/8/layout/process4"/>
    <dgm:cxn modelId="{62D41620-C66B-4323-990A-29C3726C685C}" type="presParOf" srcId="{5F097A81-B956-4C4E-8074-4F45F51E6785}" destId="{F6882A6F-0E24-4C0F-A978-44CBB5B8311C}" srcOrd="0" destOrd="0" presId="urn:microsoft.com/office/officeart/2005/8/layout/process4"/>
    <dgm:cxn modelId="{F8EEEAC2-6FC6-4A25-8253-F2FA13F5F220}" type="presParOf" srcId="{F6882A6F-0E24-4C0F-A978-44CBB5B8311C}" destId="{3E0706CD-C329-4B3C-BA23-EB958E257DA2}" srcOrd="0" destOrd="0" presId="urn:microsoft.com/office/officeart/2005/8/layout/process4"/>
    <dgm:cxn modelId="{06110579-15E1-44FC-A9E2-8AA49524CE07}" type="presParOf" srcId="{5F097A81-B956-4C4E-8074-4F45F51E6785}" destId="{795AF4FB-54DB-4095-A730-0084277FA057}" srcOrd="1" destOrd="0" presId="urn:microsoft.com/office/officeart/2005/8/layout/process4"/>
    <dgm:cxn modelId="{0BB6CB55-24D2-4E7B-93F1-4B153E8D6C9B}" type="presParOf" srcId="{5F097A81-B956-4C4E-8074-4F45F51E6785}" destId="{09EFD140-EDB0-47F5-AF70-62B2E895347C}" srcOrd="2" destOrd="0" presId="urn:microsoft.com/office/officeart/2005/8/layout/process4"/>
    <dgm:cxn modelId="{11D644BE-033E-40AB-8173-EDC3402E95B2}" type="presParOf" srcId="{09EFD140-EDB0-47F5-AF70-62B2E895347C}" destId="{3DC1E0A9-58BC-4E6F-8169-8393B2C37770}" srcOrd="0" destOrd="0" presId="urn:microsoft.com/office/officeart/2005/8/layout/process4"/>
    <dgm:cxn modelId="{ED24F9F3-2120-4D7F-9A3A-29ED86CBB518}" type="presParOf" srcId="{5F097A81-B956-4C4E-8074-4F45F51E6785}" destId="{487F2D72-1023-43C2-83C0-5493C08F9AE8}" srcOrd="3" destOrd="0" presId="urn:microsoft.com/office/officeart/2005/8/layout/process4"/>
    <dgm:cxn modelId="{B024AB63-B072-4C97-9FF7-825370448C8D}" type="presParOf" srcId="{5F097A81-B956-4C4E-8074-4F45F51E6785}" destId="{CC862CE2-F0C6-42D0-B3B0-9A9F50BB3A1E}" srcOrd="4" destOrd="0" presId="urn:microsoft.com/office/officeart/2005/8/layout/process4"/>
    <dgm:cxn modelId="{C9567CCE-2D5D-4371-B084-76C51D33940D}" type="presParOf" srcId="{CC862CE2-F0C6-42D0-B3B0-9A9F50BB3A1E}" destId="{094DC0C1-73D5-49BA-8D95-26FAB2D09199}" srcOrd="0" destOrd="0" presId="urn:microsoft.com/office/officeart/2005/8/layout/process4"/>
    <dgm:cxn modelId="{E34A481E-D639-4E14-89A7-07ADEEC310A5}" type="presParOf" srcId="{5F097A81-B956-4C4E-8074-4F45F51E6785}" destId="{8332D3F9-C65D-4C71-9D69-03A4A6AD179E}" srcOrd="5" destOrd="0" presId="urn:microsoft.com/office/officeart/2005/8/layout/process4"/>
    <dgm:cxn modelId="{AFAAAB3A-1CC6-4E99-9B13-1948CA1D7B84}" type="presParOf" srcId="{5F097A81-B956-4C4E-8074-4F45F51E6785}" destId="{987C90BA-C3F7-4435-8700-F2EE5E13AAF3}" srcOrd="6" destOrd="0" presId="urn:microsoft.com/office/officeart/2005/8/layout/process4"/>
    <dgm:cxn modelId="{CEBD9B3A-0551-4358-84F4-67F872778F45}" type="presParOf" srcId="{987C90BA-C3F7-4435-8700-F2EE5E13AAF3}" destId="{A0541BFA-CDC8-45EA-948E-6BA3897668B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BF2B9-DFA2-4964-B4D3-C1E1D3D5D3E6}">
      <dsp:nvSpPr>
        <dsp:cNvPr id="0" name=""/>
        <dsp:cNvSpPr/>
      </dsp:nvSpPr>
      <dsp:spPr>
        <a:xfrm rot="5400000">
          <a:off x="5054192" y="-2074970"/>
          <a:ext cx="773051" cy="51206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3200" kern="1200" dirty="0" smtClean="0"/>
            <a:t>automata</a:t>
          </a:r>
          <a:endParaRPr lang="hu-HU" sz="3200" kern="1200" dirty="0"/>
        </a:p>
      </dsp:txBody>
      <dsp:txXfrm rot="-5400000">
        <a:off x="2880381" y="136578"/>
        <a:ext cx="5082938" cy="697577"/>
      </dsp:txXfrm>
    </dsp:sp>
    <dsp:sp modelId="{8904AD6A-3E34-431A-8597-E00765473B68}">
      <dsp:nvSpPr>
        <dsp:cNvPr id="0" name=""/>
        <dsp:cNvSpPr/>
      </dsp:nvSpPr>
      <dsp:spPr>
        <a:xfrm>
          <a:off x="0" y="2210"/>
          <a:ext cx="2880380" cy="966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/>
            <a:t>Digitális technika</a:t>
          </a:r>
          <a:endParaRPr lang="hu-HU" sz="2900" kern="1200" dirty="0"/>
        </a:p>
      </dsp:txBody>
      <dsp:txXfrm>
        <a:off x="47172" y="49382"/>
        <a:ext cx="2786036" cy="871970"/>
      </dsp:txXfrm>
    </dsp:sp>
    <dsp:sp modelId="{840BACB0-BA89-432B-89F3-FB3F99D153B8}">
      <dsp:nvSpPr>
        <dsp:cNvPr id="0" name=""/>
        <dsp:cNvSpPr/>
      </dsp:nvSpPr>
      <dsp:spPr>
        <a:xfrm rot="5400000">
          <a:off x="5054192" y="-1060340"/>
          <a:ext cx="773051" cy="51206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3200" kern="1200" dirty="0" smtClean="0"/>
            <a:t>folyamatábra, </a:t>
          </a:r>
          <a:r>
            <a:rPr lang="hu-HU" sz="3200" kern="1200" dirty="0" err="1" smtClean="0"/>
            <a:t>pszeudo</a:t>
          </a:r>
          <a:r>
            <a:rPr lang="hu-HU" sz="3200" kern="1200" dirty="0" smtClean="0"/>
            <a:t> kód</a:t>
          </a:r>
          <a:endParaRPr lang="hu-HU" sz="3200" kern="1200" dirty="0"/>
        </a:p>
      </dsp:txBody>
      <dsp:txXfrm rot="-5400000">
        <a:off x="2880381" y="1151208"/>
        <a:ext cx="5082938" cy="697577"/>
      </dsp:txXfrm>
    </dsp:sp>
    <dsp:sp modelId="{FC445E35-010E-4014-87DD-819ADDAEEF9B}">
      <dsp:nvSpPr>
        <dsp:cNvPr id="0" name=""/>
        <dsp:cNvSpPr/>
      </dsp:nvSpPr>
      <dsp:spPr>
        <a:xfrm>
          <a:off x="0" y="1016840"/>
          <a:ext cx="2880380" cy="966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/>
            <a:t>Algoritmus</a:t>
          </a:r>
          <a:endParaRPr lang="hu-HU" sz="2900" kern="1200" dirty="0"/>
        </a:p>
      </dsp:txBody>
      <dsp:txXfrm>
        <a:off x="47172" y="1064012"/>
        <a:ext cx="2786036" cy="871970"/>
      </dsp:txXfrm>
    </dsp:sp>
    <dsp:sp modelId="{1ABF1DF1-28EB-490D-8452-004C9E643910}">
      <dsp:nvSpPr>
        <dsp:cNvPr id="0" name=""/>
        <dsp:cNvSpPr/>
      </dsp:nvSpPr>
      <dsp:spPr>
        <a:xfrm rot="5400000">
          <a:off x="5054192" y="-45710"/>
          <a:ext cx="773051" cy="51206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3200" kern="1200" dirty="0" smtClean="0"/>
            <a:t>E/R diagram</a:t>
          </a:r>
          <a:endParaRPr lang="hu-HU" sz="3200" kern="1200" dirty="0"/>
        </a:p>
      </dsp:txBody>
      <dsp:txXfrm rot="-5400000">
        <a:off x="2880381" y="2165838"/>
        <a:ext cx="5082938" cy="697577"/>
      </dsp:txXfrm>
    </dsp:sp>
    <dsp:sp modelId="{789759D1-1B78-4898-A910-EBF7E598A3FC}">
      <dsp:nvSpPr>
        <dsp:cNvPr id="0" name=""/>
        <dsp:cNvSpPr/>
      </dsp:nvSpPr>
      <dsp:spPr>
        <a:xfrm>
          <a:off x="0" y="2031470"/>
          <a:ext cx="2880380" cy="966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/>
            <a:t>Adatbázis</a:t>
          </a:r>
          <a:endParaRPr lang="hu-HU" sz="2900" kern="1200" dirty="0"/>
        </a:p>
      </dsp:txBody>
      <dsp:txXfrm>
        <a:off x="47172" y="2078642"/>
        <a:ext cx="2786036" cy="871970"/>
      </dsp:txXfrm>
    </dsp:sp>
    <dsp:sp modelId="{0C6E079C-79F5-434D-BACA-9B2C93C7D758}">
      <dsp:nvSpPr>
        <dsp:cNvPr id="0" name=""/>
        <dsp:cNvSpPr/>
      </dsp:nvSpPr>
      <dsp:spPr>
        <a:xfrm rot="5400000">
          <a:off x="5054192" y="968919"/>
          <a:ext cx="773051" cy="51206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3200" kern="1200" dirty="0" smtClean="0"/>
            <a:t>UML diagram</a:t>
          </a:r>
          <a:endParaRPr lang="hu-HU" sz="3200" kern="1200" dirty="0"/>
        </a:p>
      </dsp:txBody>
      <dsp:txXfrm rot="-5400000">
        <a:off x="2880381" y="3180468"/>
        <a:ext cx="5082938" cy="697577"/>
      </dsp:txXfrm>
    </dsp:sp>
    <dsp:sp modelId="{C66B0DBA-5FC0-49BE-BEF8-6A58A4A53944}">
      <dsp:nvSpPr>
        <dsp:cNvPr id="0" name=""/>
        <dsp:cNvSpPr/>
      </dsp:nvSpPr>
      <dsp:spPr>
        <a:xfrm>
          <a:off x="0" y="3046100"/>
          <a:ext cx="2880380" cy="966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/>
            <a:t>OO program</a:t>
          </a:r>
          <a:endParaRPr lang="hu-HU" sz="2900" kern="1200" dirty="0"/>
        </a:p>
      </dsp:txBody>
      <dsp:txXfrm>
        <a:off x="47172" y="3093272"/>
        <a:ext cx="2786036" cy="871970"/>
      </dsp:txXfrm>
    </dsp:sp>
    <dsp:sp modelId="{AF1399ED-DBB1-4371-9429-D882240E1F7D}">
      <dsp:nvSpPr>
        <dsp:cNvPr id="0" name=""/>
        <dsp:cNvSpPr/>
      </dsp:nvSpPr>
      <dsp:spPr>
        <a:xfrm rot="5400000">
          <a:off x="5054192" y="1983549"/>
          <a:ext cx="773051" cy="51206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3200" kern="1200" dirty="0" smtClean="0"/>
            <a:t>….</a:t>
          </a:r>
          <a:endParaRPr lang="hu-HU" sz="3200" kern="1200" dirty="0"/>
        </a:p>
      </dsp:txBody>
      <dsp:txXfrm rot="-5400000">
        <a:off x="2880381" y="4195098"/>
        <a:ext cx="5082938" cy="697577"/>
      </dsp:txXfrm>
    </dsp:sp>
    <dsp:sp modelId="{172000FA-CDE9-4D54-8865-C7BE3298D2EA}">
      <dsp:nvSpPr>
        <dsp:cNvPr id="0" name=""/>
        <dsp:cNvSpPr/>
      </dsp:nvSpPr>
      <dsp:spPr>
        <a:xfrm>
          <a:off x="0" y="4060730"/>
          <a:ext cx="2880380" cy="966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/>
            <a:t>….</a:t>
          </a:r>
          <a:endParaRPr lang="hu-HU" sz="2900" kern="1200" dirty="0"/>
        </a:p>
      </dsp:txBody>
      <dsp:txXfrm>
        <a:off x="47172" y="4107902"/>
        <a:ext cx="2786036" cy="871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B6A97-D5A8-4509-8B4D-270B74DF7744}">
      <dsp:nvSpPr>
        <dsp:cNvPr id="0" name=""/>
        <dsp:cNvSpPr/>
      </dsp:nvSpPr>
      <dsp:spPr>
        <a:xfrm>
          <a:off x="0" y="22855"/>
          <a:ext cx="6715172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700" kern="1200" dirty="0" smtClean="0"/>
            <a:t>Típusa – példánya kapcsolat</a:t>
          </a:r>
          <a:endParaRPr lang="hu-HU" sz="3700" kern="1200" dirty="0"/>
        </a:p>
      </dsp:txBody>
      <dsp:txXfrm>
        <a:off x="43321" y="66176"/>
        <a:ext cx="6628530" cy="800803"/>
      </dsp:txXfrm>
    </dsp:sp>
    <dsp:sp modelId="{61803672-3F5F-47DA-A088-AC6E0E700A26}">
      <dsp:nvSpPr>
        <dsp:cNvPr id="0" name=""/>
        <dsp:cNvSpPr/>
      </dsp:nvSpPr>
      <dsp:spPr>
        <a:xfrm>
          <a:off x="0" y="910300"/>
          <a:ext cx="6715172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207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900" kern="1200" dirty="0" smtClean="0"/>
            <a:t>Sablon definiálása</a:t>
          </a:r>
          <a:endParaRPr lang="hu-HU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2900" kern="1200" dirty="0" smtClean="0"/>
            <a:t>Kényszerek, összefüggések</a:t>
          </a:r>
          <a:endParaRPr lang="hu-HU" sz="2900" kern="1200" dirty="0"/>
        </a:p>
      </dsp:txBody>
      <dsp:txXfrm>
        <a:off x="0" y="910300"/>
        <a:ext cx="6715172" cy="995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706CD-C329-4B3C-BA23-EB958E257DA2}">
      <dsp:nvSpPr>
        <dsp:cNvPr id="0" name=""/>
        <dsp:cNvSpPr/>
      </dsp:nvSpPr>
      <dsp:spPr>
        <a:xfrm>
          <a:off x="0" y="3421943"/>
          <a:ext cx="7072362" cy="748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Példány modellek építése, visszacsatolás</a:t>
          </a:r>
          <a:endParaRPr lang="hu-HU" sz="2600" kern="1200" dirty="0"/>
        </a:p>
      </dsp:txBody>
      <dsp:txXfrm>
        <a:off x="0" y="3421943"/>
        <a:ext cx="7072362" cy="748637"/>
      </dsp:txXfrm>
    </dsp:sp>
    <dsp:sp modelId="{3DC1E0A9-58BC-4E6F-8169-8393B2C37770}">
      <dsp:nvSpPr>
        <dsp:cNvPr id="0" name=""/>
        <dsp:cNvSpPr/>
      </dsp:nvSpPr>
      <dsp:spPr>
        <a:xfrm rot="10800000">
          <a:off x="0" y="2281768"/>
          <a:ext cx="7072362" cy="115140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Modell létrehozása</a:t>
          </a:r>
          <a:endParaRPr lang="hu-HU" sz="2600" kern="1200" dirty="0"/>
        </a:p>
      </dsp:txBody>
      <dsp:txXfrm rot="10800000">
        <a:off x="0" y="2281768"/>
        <a:ext cx="7072362" cy="748148"/>
      </dsp:txXfrm>
    </dsp:sp>
    <dsp:sp modelId="{094DC0C1-73D5-49BA-8D95-26FAB2D09199}">
      <dsp:nvSpPr>
        <dsp:cNvPr id="0" name=""/>
        <dsp:cNvSpPr/>
      </dsp:nvSpPr>
      <dsp:spPr>
        <a:xfrm rot="10800000">
          <a:off x="0" y="1141593"/>
          <a:ext cx="7072362" cy="115140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Kapcsolatok, tulajdonságok definiálása</a:t>
          </a:r>
          <a:endParaRPr lang="hu-HU" sz="2600" kern="1200" dirty="0"/>
        </a:p>
      </dsp:txBody>
      <dsp:txXfrm rot="10800000">
        <a:off x="0" y="1141593"/>
        <a:ext cx="7072362" cy="748148"/>
      </dsp:txXfrm>
    </dsp:sp>
    <dsp:sp modelId="{A0541BFA-CDC8-45EA-948E-6BA3897668BA}">
      <dsp:nvSpPr>
        <dsp:cNvPr id="0" name=""/>
        <dsp:cNvSpPr/>
      </dsp:nvSpPr>
      <dsp:spPr>
        <a:xfrm rot="10800000">
          <a:off x="0" y="1418"/>
          <a:ext cx="7072362" cy="115140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Fogalmak összegyűjtése</a:t>
          </a:r>
          <a:endParaRPr lang="hu-HU" sz="2600" kern="1200" dirty="0"/>
        </a:p>
      </dsp:txBody>
      <dsp:txXfrm rot="10800000">
        <a:off x="0" y="1418"/>
        <a:ext cx="7072362" cy="748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2013.02.18.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82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2013. 02. </a:t>
            </a:r>
            <a:r>
              <a:rPr lang="hu-HU" dirty="0" smtClean="0"/>
              <a:t>18.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(Ez itt még nem</a:t>
            </a:r>
            <a:r>
              <a:rPr lang="hu-HU" baseline="0" dirty="0" smtClean="0"/>
              <a:t> az E/R diagram modellezési nyelv pontos definíciója, csak egy részlet a lehetséges nyelvi elemek példáiról.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hu-HU" i="1" dirty="0" smtClean="0"/>
              <a:t>E/R diagram</a:t>
            </a:r>
            <a:r>
              <a:rPr lang="hu-HU" dirty="0" smtClean="0"/>
              <a:t>:</a:t>
            </a:r>
            <a:r>
              <a:rPr lang="hu-HU" baseline="0" dirty="0" smtClean="0"/>
              <a:t> entitások, attribútumaik és kapcsolataik</a:t>
            </a:r>
          </a:p>
          <a:p>
            <a:pPr marL="171450" indent="-171450">
              <a:buFontTx/>
              <a:buChar char="-"/>
            </a:pPr>
            <a:r>
              <a:rPr lang="hu-HU" i="1" baseline="0" dirty="0" smtClean="0"/>
              <a:t>SQL séma</a:t>
            </a:r>
            <a:r>
              <a:rPr lang="hu-HU" baseline="0" dirty="0" smtClean="0"/>
              <a:t>: egy CREATE TABLE … utasítás már konkrétabb ennél, ott benne vannak a konkrét adattípusok, elsődleges és idegen kulcsok explicite megjelennek, több-több kapcsolatokat kapcsolótáblával valósítjuk meg stb.</a:t>
            </a:r>
          </a:p>
          <a:p>
            <a:pPr marL="171450" indent="-171450">
              <a:buFontTx/>
              <a:buChar char="-"/>
            </a:pPr>
            <a:r>
              <a:rPr lang="hu-HU" i="1" baseline="0" dirty="0" smtClean="0"/>
              <a:t>Fizikai tárolás</a:t>
            </a:r>
            <a:r>
              <a:rPr lang="hu-HU" baseline="0" dirty="0" smtClean="0"/>
              <a:t>: az SQL tábla definíció pedig végül valami bináris adatszerkezetre fordul le, amit az adatbázis-kezelő a merevlemezen el tud tárolni.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aseline="0" dirty="0" smtClean="0"/>
              <a:t>(Az ilyen modellekre szoktak még </a:t>
            </a:r>
            <a:r>
              <a:rPr lang="hu-HU" baseline="0" dirty="0" err="1" smtClean="0"/>
              <a:t>domain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model</a:t>
            </a:r>
            <a:r>
              <a:rPr lang="hu-HU" baseline="0" dirty="0" smtClean="0"/>
              <a:t> vagy </a:t>
            </a:r>
            <a:r>
              <a:rPr lang="hu-HU" baseline="0" dirty="0" err="1" smtClean="0"/>
              <a:t>concept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model</a:t>
            </a:r>
            <a:r>
              <a:rPr lang="hu-HU" baseline="0" dirty="0" smtClean="0"/>
              <a:t> néven is hivatkozni, mi most adatmodellnek nevezzük a tárgyban.)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 modell nem feltételül</a:t>
            </a:r>
            <a:r>
              <a:rPr lang="hu-HU" baseline="0" dirty="0" smtClean="0"/>
              <a:t> vizuális, lehet csak szöveges is. A vizuális modellező nyelveknek azonban megvan az a hasznuk, hogy általában gyorsabban megérthetőek, átláthatóak.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egyes</a:t>
            </a:r>
            <a:r>
              <a:rPr lang="hu-HU" baseline="0" dirty="0" smtClean="0"/>
              <a:t> elemekhez tulajdonságokat adunk meg, megmondjuk azoknak mi a típusa </a:t>
            </a:r>
            <a:r>
              <a:rPr lang="hu-HU" baseline="0" dirty="0" smtClean="0">
                <a:sym typeface="Wingdings" pitchFamily="2" charset="2"/>
              </a:rPr>
              <a:t> definiáljuk a </a:t>
            </a:r>
            <a:r>
              <a:rPr lang="hu-HU" baseline="0" dirty="0" err="1" smtClean="0">
                <a:sym typeface="Wingdings" pitchFamily="2" charset="2"/>
              </a:rPr>
              <a:t>metamodellt</a:t>
            </a:r>
            <a:r>
              <a:rPr lang="hu-HU" baseline="0" dirty="0" smtClean="0">
                <a:sym typeface="Wingdings" pitchFamily="2" charset="2"/>
              </a:rPr>
              <a:t>. Például egy számítógéphez most a név, OS, IP cím, memória, lemezméret, alkalmazások tulajdonságok tartoznak. A konkrét ábra ennek a </a:t>
            </a:r>
            <a:r>
              <a:rPr lang="hu-HU" baseline="0" dirty="0" err="1" smtClean="0">
                <a:sym typeface="Wingdings" pitchFamily="2" charset="2"/>
              </a:rPr>
              <a:t>metamodellnek</a:t>
            </a:r>
            <a:r>
              <a:rPr lang="hu-HU" baseline="0" dirty="0" smtClean="0">
                <a:sym typeface="Wingdings" pitchFamily="2" charset="2"/>
              </a:rPr>
              <a:t> egy példányát tartalmazza, ahol konkrét értékeket adunk meg. Ebből a modellből sokkal könnyebb lekérdezni információt, ellenőrizni valamit. 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Visio</a:t>
            </a:r>
            <a:r>
              <a:rPr lang="hu-HU" baseline="0" dirty="0" smtClean="0"/>
              <a:t> Professional: New / </a:t>
            </a:r>
            <a:r>
              <a:rPr lang="hu-HU" baseline="0" dirty="0" err="1" smtClean="0"/>
              <a:t>Getting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started</a:t>
            </a:r>
            <a:r>
              <a:rPr lang="hu-HU" baseline="0" dirty="0" smtClean="0"/>
              <a:t> / </a:t>
            </a:r>
            <a:r>
              <a:rPr lang="hu-HU" baseline="0" dirty="0" err="1" smtClean="0"/>
              <a:t>Samples</a:t>
            </a:r>
            <a:r>
              <a:rPr lang="hu-HU" baseline="0" dirty="0" smtClean="0"/>
              <a:t> / IT </a:t>
            </a:r>
            <a:r>
              <a:rPr lang="hu-HU" baseline="0" dirty="0" err="1" smtClean="0"/>
              <a:t>Asset</a:t>
            </a:r>
            <a:r>
              <a:rPr lang="hu-HU" baseline="0" dirty="0" smtClean="0"/>
              <a:t> Management</a:t>
            </a:r>
          </a:p>
          <a:p>
            <a:r>
              <a:rPr lang="hu-HU" baseline="0" dirty="0" smtClean="0"/>
              <a:t>További példa: </a:t>
            </a:r>
          </a:p>
          <a:p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dirty="0" smtClean="0"/>
              <a:t>How to use Visio 2010 for network installations</a:t>
            </a:r>
            <a:r>
              <a:rPr lang="hu-HU" dirty="0" smtClean="0"/>
              <a:t>,</a:t>
            </a:r>
            <a:r>
              <a:rPr lang="hu-HU" baseline="0" dirty="0" smtClean="0"/>
              <a:t> URL: 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http://visio.microsoft.com/en-us/Get_Started/How_To/Pages/How-to-use-Visio-2010-for-Network-Installation.aspx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aseline="0" dirty="0" smtClean="0"/>
              <a:t>Bonyolult rendszerekkel csak úgy tudunk dolgozni, hogy először egyszerűbb modelleket építünk, és ezeknek a segítségével megvizsgáljuk a rendszert különböző szempontokból.</a:t>
            </a:r>
          </a:p>
          <a:p>
            <a:endParaRPr lang="hu-HU" baseline="0" dirty="0" smtClean="0"/>
          </a:p>
          <a:p>
            <a:r>
              <a:rPr lang="hu-HU" dirty="0" smtClean="0"/>
              <a:t>A modellezés nagyon általános fogalom, majd mindenki</a:t>
            </a:r>
            <a:r>
              <a:rPr lang="hu-HU" baseline="0" dirty="0" smtClean="0"/>
              <a:t> használja, és természetesen teljesen eltérő módokon, úgyhogy nehéz egyértelmű szóhasználatot találni (modell egy fizikai egyenletrendszer, modell egy épületről készített makett, modell egy térkép…).</a:t>
            </a:r>
          </a:p>
          <a:p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A modellezésnek a tantárgyban csak egy kis szeletét érintjük, ami a későbbi előkerülő adatmodellek megértéséhez szükséges. Bővebben majd például a Rendszermodellezés (VIMIA401) vagy későbbi </a:t>
            </a:r>
            <a:r>
              <a:rPr lang="hu-HU" baseline="0" dirty="0" err="1" smtClean="0"/>
              <a:t>MSc</a:t>
            </a:r>
            <a:r>
              <a:rPr lang="hu-HU" baseline="0" dirty="0" smtClean="0"/>
              <a:t> tantárgyakban kerül elő a téma.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szabványos</a:t>
            </a:r>
            <a:r>
              <a:rPr lang="hu-HU" baseline="0" dirty="0" smtClean="0"/>
              <a:t> nyelvek haszna, hogy sokkal könnyebb mással megértetni, eszközt találni hozzá, más rendszerbe átvinni az információt. Ugyanakkor  nem biztos, hogy mindig az lesz a szabvány, ami a legjobb/legalkalmasabb, hanem az, amit a legtöbben használnak, amiben meg tudnak egyezni.</a:t>
            </a:r>
          </a:p>
          <a:p>
            <a:endParaRPr lang="hu-HU" baseline="0" dirty="0" smtClean="0"/>
          </a:p>
          <a:p>
            <a:r>
              <a:rPr lang="hu-HU" baseline="0" dirty="0" smtClean="0"/>
              <a:t>Modellezési nyelv esetén, ahhoz, hogy az tényleg jól definiált és használható legyen, a fenti négy aspektust meg kell adni.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Angol elnevezések: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err="1" smtClean="0"/>
              <a:t>Structural</a:t>
            </a:r>
            <a:r>
              <a:rPr lang="hu-HU" dirty="0" smtClean="0"/>
              <a:t>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class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object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component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deployment</a:t>
            </a:r>
            <a:endParaRPr lang="hu-HU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err="1" smtClean="0"/>
              <a:t>Behavioral</a:t>
            </a:r>
            <a:r>
              <a:rPr lang="hu-HU" baseline="0" dirty="0" smtClean="0"/>
              <a:t>: </a:t>
            </a:r>
            <a:r>
              <a:rPr lang="hu-HU" baseline="0" dirty="0" err="1" smtClean="0"/>
              <a:t>use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case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state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machine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activity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interaction</a:t>
            </a:r>
            <a:endParaRPr lang="hu-HU" baseline="0" dirty="0" smtClean="0"/>
          </a:p>
          <a:p>
            <a:endParaRPr lang="hu-HU" baseline="0" dirty="0" smtClean="0"/>
          </a:p>
          <a:p>
            <a:r>
              <a:rPr lang="hu-HU" baseline="0" dirty="0" smtClean="0"/>
              <a:t>Diagram vs. Modell: a diagram a modellnek csak egy nézete, amikor bizonyos modell elemeket egy nézetben ábrázolunk. Egy modellhez tetszőlegesen sok diagram tartozhat, és igazából a lényegi információ a modellben van, és nem a diagramban. Mégis sokszor az egyszerűség kedvéért, ha ez nem félreérthető, a </a:t>
            </a:r>
            <a:r>
              <a:rPr lang="hu-HU" baseline="0" dirty="0" err="1" smtClean="0"/>
              <a:t>diagrammal</a:t>
            </a:r>
            <a:r>
              <a:rPr lang="hu-HU" baseline="0" dirty="0" smtClean="0"/>
              <a:t> hivatkozunk a modellre, tehát pl. az UML osztálydiagram elemei kifejezést használjuk az UML osztálydiagramon ábrázolt modell elemei kifejezés helyett.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Angol elnevezések: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Osztály</a:t>
            </a:r>
            <a:r>
              <a:rPr lang="hu-HU" baseline="0" dirty="0" smtClean="0"/>
              <a:t> – </a:t>
            </a:r>
            <a:r>
              <a:rPr lang="hu-HU" baseline="0" dirty="0" err="1" smtClean="0"/>
              <a:t>Class</a:t>
            </a:r>
            <a:endParaRPr lang="hu-HU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Öröklés – </a:t>
            </a:r>
            <a:r>
              <a:rPr lang="hu-HU" baseline="0" dirty="0" err="1" smtClean="0"/>
              <a:t>Generalization</a:t>
            </a:r>
            <a:endParaRPr lang="hu-HU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Attribútum</a:t>
            </a:r>
            <a:r>
              <a:rPr lang="hu-HU" baseline="0" dirty="0" smtClean="0"/>
              <a:t> – </a:t>
            </a:r>
            <a:r>
              <a:rPr lang="hu-HU" baseline="0" dirty="0" err="1" smtClean="0"/>
              <a:t>Attribute</a:t>
            </a:r>
            <a:endParaRPr lang="hu-HU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Asszociáció</a:t>
            </a:r>
            <a:r>
              <a:rPr lang="hu-HU" baseline="0" dirty="0" smtClean="0"/>
              <a:t> – </a:t>
            </a:r>
            <a:r>
              <a:rPr lang="hu-HU" baseline="0" dirty="0" err="1" smtClean="0"/>
              <a:t>Association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smtClean="0"/>
              <a:t>Asszociáció: valamilyen kapcsolat van a két típus között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Navigáció: ha csak</a:t>
            </a:r>
            <a:r>
              <a:rPr lang="hu-HU" baseline="0" dirty="0" smtClean="0"/>
              <a:t> az egyik irányba navigálható, pl. A-C az ábrán, akkor az azt jelenti, hogy a C példányából a hozzá tartozó A példánya nem érhető el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Kompozíció: az </a:t>
            </a:r>
            <a:r>
              <a:rPr lang="hu-HU" baseline="0" dirty="0" err="1" smtClean="0"/>
              <a:t>aggregáció</a:t>
            </a:r>
            <a:r>
              <a:rPr lang="hu-HU" baseline="0" dirty="0" smtClean="0"/>
              <a:t> erősebb formája, amikor csak egy kompozícióban vehet rész egy példány egyszerre</a:t>
            </a:r>
          </a:p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56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UML specifikáció:</a:t>
            </a:r>
            <a:r>
              <a:rPr lang="hu-HU" baseline="0" dirty="0" smtClean="0"/>
              <a:t> http://www.omg.org/spec/UML/2.4.1/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Screencast</a:t>
            </a:r>
            <a:r>
              <a:rPr lang="hu-HU" dirty="0" smtClean="0"/>
              <a:t>: http://www.inf.mit.bme.hu/edu/irf</a:t>
            </a:r>
          </a:p>
          <a:p>
            <a:endParaRPr lang="hu-HU" dirty="0" smtClean="0"/>
          </a:p>
          <a:p>
            <a:r>
              <a:rPr lang="hu-HU" dirty="0" smtClean="0"/>
              <a:t>UML modellezés</a:t>
            </a:r>
            <a:r>
              <a:rPr lang="hu-HU" baseline="0" dirty="0" smtClean="0"/>
              <a:t> </a:t>
            </a:r>
            <a:r>
              <a:rPr lang="hu-HU" dirty="0" err="1" smtClean="0"/>
              <a:t>Eclipse-ben</a:t>
            </a:r>
            <a:r>
              <a:rPr lang="hu-HU" baseline="0" dirty="0" smtClean="0"/>
              <a:t> (nem a legkönnyebben használható eszköz, de jó látszik benne a modell absztrakt szintaxisa is):</a:t>
            </a:r>
            <a:endParaRPr lang="hu-HU" dirty="0" smtClean="0"/>
          </a:p>
          <a:p>
            <a:pPr>
              <a:buFontTx/>
              <a:buChar char="-"/>
            </a:pPr>
            <a:r>
              <a:rPr lang="hu-HU" baseline="0" dirty="0" smtClean="0"/>
              <a:t> JDK telepítése: http://java.sun.com</a:t>
            </a:r>
          </a:p>
          <a:p>
            <a:pPr>
              <a:buFontTx/>
              <a:buChar char="-"/>
            </a:pPr>
            <a:r>
              <a:rPr lang="hu-HU" baseline="0" dirty="0" smtClean="0"/>
              <a:t> </a:t>
            </a:r>
            <a:r>
              <a:rPr lang="hu-HU" baseline="0" dirty="0" err="1" smtClean="0"/>
              <a:t>Eclipse</a:t>
            </a:r>
            <a:r>
              <a:rPr lang="hu-HU" baseline="0" dirty="0" smtClean="0"/>
              <a:t> letöltése: http://www.eclipse.org/downloads/, </a:t>
            </a:r>
            <a:r>
              <a:rPr lang="hu-HU" u="none" dirty="0" err="1" smtClean="0">
                <a:solidFill>
                  <a:schemeClr val="tx1"/>
                </a:solidFill>
              </a:rPr>
              <a:t>Eclipse</a:t>
            </a:r>
            <a:r>
              <a:rPr lang="hu-HU" u="none" dirty="0" smtClean="0">
                <a:solidFill>
                  <a:schemeClr val="tx1"/>
                </a:solidFill>
              </a:rPr>
              <a:t> IDE </a:t>
            </a:r>
            <a:r>
              <a:rPr lang="hu-HU" u="none" dirty="0" err="1" smtClean="0">
                <a:solidFill>
                  <a:schemeClr val="tx1"/>
                </a:solidFill>
              </a:rPr>
              <a:t>for</a:t>
            </a:r>
            <a:r>
              <a:rPr lang="hu-HU" u="none" dirty="0" smtClean="0">
                <a:solidFill>
                  <a:schemeClr val="tx1"/>
                </a:solidFill>
              </a:rPr>
              <a:t> Java </a:t>
            </a:r>
            <a:r>
              <a:rPr lang="hu-HU" u="none" dirty="0" err="1" smtClean="0">
                <a:solidFill>
                  <a:schemeClr val="tx1"/>
                </a:solidFill>
              </a:rPr>
              <a:t>Developers</a:t>
            </a:r>
            <a:endParaRPr lang="hu-HU" u="none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hu-HU" dirty="0" smtClean="0"/>
              <a:t> </a:t>
            </a:r>
            <a:r>
              <a:rPr lang="hu-HU" dirty="0" err="1" smtClean="0"/>
              <a:t>Eclipse</a:t>
            </a:r>
            <a:r>
              <a:rPr lang="hu-HU" dirty="0" smtClean="0"/>
              <a:t> elindítása, UML2 </a:t>
            </a:r>
            <a:r>
              <a:rPr lang="hu-HU" baseline="0" dirty="0" smtClean="0"/>
              <a:t>csomag telepítése</a:t>
            </a:r>
            <a:endParaRPr lang="hu-HU" dirty="0" smtClean="0"/>
          </a:p>
          <a:p>
            <a:pPr lvl="1">
              <a:buFontTx/>
              <a:buChar char="-"/>
            </a:pPr>
            <a:r>
              <a:rPr lang="hu-HU" dirty="0" err="1" smtClean="0"/>
              <a:t>Help</a:t>
            </a:r>
            <a:r>
              <a:rPr lang="hu-HU" dirty="0" smtClean="0"/>
              <a:t> / </a:t>
            </a:r>
            <a:r>
              <a:rPr lang="hu-HU" dirty="0" err="1" smtClean="0"/>
              <a:t>Install</a:t>
            </a:r>
            <a:r>
              <a:rPr lang="hu-HU" dirty="0" smtClean="0"/>
              <a:t> </a:t>
            </a:r>
            <a:r>
              <a:rPr lang="hu-HU" dirty="0" err="1" smtClean="0"/>
              <a:t>new</a:t>
            </a:r>
            <a:r>
              <a:rPr lang="hu-HU" dirty="0" smtClean="0"/>
              <a:t> software.. / </a:t>
            </a:r>
            <a:r>
              <a:rPr lang="hu-HU" dirty="0" err="1" smtClean="0"/>
              <a:t>--All</a:t>
            </a:r>
            <a:r>
              <a:rPr lang="hu-HU" dirty="0" smtClean="0"/>
              <a:t> </a:t>
            </a:r>
            <a:r>
              <a:rPr lang="hu-HU" dirty="0" err="1" smtClean="0"/>
              <a:t>Available</a:t>
            </a:r>
            <a:r>
              <a:rPr lang="hu-HU" dirty="0" smtClean="0"/>
              <a:t> </a:t>
            </a:r>
            <a:r>
              <a:rPr lang="hu-HU" dirty="0" err="1" smtClean="0"/>
              <a:t>Sites--</a:t>
            </a:r>
            <a:r>
              <a:rPr lang="hu-HU" baseline="0" dirty="0" smtClean="0"/>
              <a:t> / Keresés: UML2 </a:t>
            </a:r>
            <a:r>
              <a:rPr lang="hu-HU" baseline="0" dirty="0" smtClean="0">
                <a:sym typeface="Wingdings" pitchFamily="2" charset="2"/>
              </a:rPr>
              <a:t> </a:t>
            </a:r>
            <a:r>
              <a:rPr lang="hu-HU" baseline="0" dirty="0" err="1" smtClean="0">
                <a:sym typeface="Wingdings" pitchFamily="2" charset="2"/>
              </a:rPr>
              <a:t>Install</a:t>
            </a:r>
            <a:r>
              <a:rPr lang="hu-HU" baseline="0" dirty="0" smtClean="0">
                <a:sym typeface="Wingdings" pitchFamily="2" charset="2"/>
              </a:rPr>
              <a:t>… (ez letölt még egy csomó egyéb szükséges komponenst is)</a:t>
            </a:r>
          </a:p>
          <a:p>
            <a:pPr lvl="0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File / New project / General / Project</a:t>
            </a:r>
          </a:p>
          <a:p>
            <a:pPr lvl="0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Window</a:t>
            </a:r>
            <a:r>
              <a:rPr lang="hu-HU" baseline="0" dirty="0" smtClean="0">
                <a:sym typeface="Wingdings" pitchFamily="2" charset="2"/>
              </a:rPr>
              <a:t> / Open </a:t>
            </a:r>
            <a:r>
              <a:rPr lang="hu-HU" baseline="0" dirty="0" err="1" smtClean="0">
                <a:sym typeface="Wingdings" pitchFamily="2" charset="2"/>
              </a:rPr>
              <a:t>Perspective</a:t>
            </a:r>
            <a:r>
              <a:rPr lang="hu-HU" baseline="0" dirty="0" smtClean="0">
                <a:sym typeface="Wingdings" pitchFamily="2" charset="2"/>
              </a:rPr>
              <a:t> / </a:t>
            </a:r>
            <a:r>
              <a:rPr lang="hu-HU" baseline="0" dirty="0" err="1" smtClean="0">
                <a:sym typeface="Wingdings" pitchFamily="2" charset="2"/>
              </a:rPr>
              <a:t>Other</a:t>
            </a:r>
            <a:r>
              <a:rPr lang="hu-HU" baseline="0" dirty="0" smtClean="0">
                <a:sym typeface="Wingdings" pitchFamily="2" charset="2"/>
              </a:rPr>
              <a:t>… / </a:t>
            </a:r>
            <a:r>
              <a:rPr lang="hu-HU" baseline="0" dirty="0" err="1" smtClean="0">
                <a:sym typeface="Wingdings" pitchFamily="2" charset="2"/>
              </a:rPr>
              <a:t>Resource</a:t>
            </a:r>
            <a:endParaRPr lang="hu-HU" baseline="0" dirty="0" smtClean="0">
              <a:sym typeface="Wingdings" pitchFamily="2" charset="2"/>
            </a:endParaRPr>
          </a:p>
          <a:p>
            <a:pPr lvl="0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Windows / Show </a:t>
            </a:r>
            <a:r>
              <a:rPr lang="hu-HU" baseline="0" dirty="0" err="1" smtClean="0">
                <a:sym typeface="Wingdings" pitchFamily="2" charset="2"/>
              </a:rPr>
              <a:t>View</a:t>
            </a:r>
            <a:r>
              <a:rPr lang="hu-HU" baseline="0" dirty="0" smtClean="0">
                <a:sym typeface="Wingdings" pitchFamily="2" charset="2"/>
              </a:rPr>
              <a:t> / </a:t>
            </a:r>
            <a:r>
              <a:rPr lang="hu-HU" baseline="0" dirty="0" err="1" smtClean="0">
                <a:sym typeface="Wingdings" pitchFamily="2" charset="2"/>
              </a:rPr>
              <a:t>Properties</a:t>
            </a:r>
            <a:endParaRPr lang="hu-HU" baseline="0" dirty="0" smtClean="0">
              <a:sym typeface="Wingdings" pitchFamily="2" charset="2"/>
            </a:endParaRPr>
          </a:p>
          <a:p>
            <a:pPr lvl="0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File / New / </a:t>
            </a:r>
            <a:r>
              <a:rPr lang="hu-HU" baseline="0" dirty="0" err="1" smtClean="0">
                <a:sym typeface="Wingdings" pitchFamily="2" charset="2"/>
              </a:rPr>
              <a:t>Other</a:t>
            </a:r>
            <a:r>
              <a:rPr lang="hu-HU" baseline="0" dirty="0" smtClean="0">
                <a:sym typeface="Wingdings" pitchFamily="2" charset="2"/>
              </a:rPr>
              <a:t> / </a:t>
            </a:r>
            <a:r>
              <a:rPr lang="hu-HU" baseline="0" dirty="0" err="1" smtClean="0">
                <a:sym typeface="Wingdings" pitchFamily="2" charset="2"/>
              </a:rPr>
              <a:t>Example</a:t>
            </a:r>
            <a:r>
              <a:rPr lang="hu-HU" baseline="0" dirty="0" smtClean="0">
                <a:sym typeface="Wingdings" pitchFamily="2" charset="2"/>
              </a:rPr>
              <a:t> EMF </a:t>
            </a:r>
            <a:r>
              <a:rPr lang="hu-HU" baseline="0" dirty="0" err="1" smtClean="0">
                <a:sym typeface="Wingdings" pitchFamily="2" charset="2"/>
              </a:rPr>
              <a:t>Model</a:t>
            </a: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Creation</a:t>
            </a: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Wizard</a:t>
            </a:r>
            <a:r>
              <a:rPr lang="hu-HU" baseline="0" dirty="0" smtClean="0">
                <a:sym typeface="Wingdings" pitchFamily="2" charset="2"/>
              </a:rPr>
              <a:t> / UML </a:t>
            </a:r>
            <a:r>
              <a:rPr lang="hu-HU" baseline="0" dirty="0" err="1" smtClean="0">
                <a:sym typeface="Wingdings" pitchFamily="2" charset="2"/>
              </a:rPr>
              <a:t>Model</a:t>
            </a:r>
            <a:endParaRPr lang="hu-HU" baseline="0" dirty="0" smtClean="0">
              <a:sym typeface="Wingdings" pitchFamily="2" charset="2"/>
            </a:endParaRPr>
          </a:p>
          <a:p>
            <a:pPr lvl="0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Modell elemek hozzáadása az absztrakt szintaxisnak megfelelően</a:t>
            </a:r>
          </a:p>
          <a:p>
            <a:pPr lvl="1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UML Editor / New </a:t>
            </a:r>
            <a:r>
              <a:rPr lang="hu-HU" baseline="0" dirty="0" err="1" smtClean="0">
                <a:sym typeface="Wingdings" pitchFamily="2" charset="2"/>
              </a:rPr>
              <a:t>Child</a:t>
            </a:r>
            <a:r>
              <a:rPr lang="hu-HU" baseline="0" dirty="0" smtClean="0">
                <a:sym typeface="Wingdings" pitchFamily="2" charset="2"/>
              </a:rPr>
              <a:t> / </a:t>
            </a:r>
            <a:r>
              <a:rPr lang="hu-HU" baseline="0" dirty="0" err="1" smtClean="0">
                <a:sym typeface="Wingdings" pitchFamily="2" charset="2"/>
              </a:rPr>
              <a:t>Nested</a:t>
            </a: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Package</a:t>
            </a:r>
            <a:r>
              <a:rPr lang="hu-HU" baseline="0" dirty="0" smtClean="0">
                <a:sym typeface="Wingdings" pitchFamily="2" charset="2"/>
              </a:rPr>
              <a:t> / </a:t>
            </a:r>
            <a:r>
              <a:rPr lang="hu-HU" baseline="0" dirty="0" err="1" smtClean="0">
                <a:sym typeface="Wingdings" pitchFamily="2" charset="2"/>
              </a:rPr>
              <a:t>Package</a:t>
            </a:r>
            <a:endParaRPr lang="hu-HU" baseline="0" dirty="0" smtClean="0">
              <a:sym typeface="Wingdings" pitchFamily="2" charset="2"/>
            </a:endParaRPr>
          </a:p>
          <a:p>
            <a:pPr lvl="1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UML Editor / New </a:t>
            </a:r>
            <a:r>
              <a:rPr lang="hu-HU" baseline="0" dirty="0" err="1" smtClean="0">
                <a:sym typeface="Wingdings" pitchFamily="2" charset="2"/>
              </a:rPr>
              <a:t>Child</a:t>
            </a:r>
            <a:r>
              <a:rPr lang="hu-HU" baseline="0" dirty="0" smtClean="0">
                <a:sym typeface="Wingdings" pitchFamily="2" charset="2"/>
              </a:rPr>
              <a:t> / </a:t>
            </a:r>
            <a:r>
              <a:rPr lang="hu-HU" baseline="0" dirty="0" err="1" smtClean="0">
                <a:sym typeface="Wingdings" pitchFamily="2" charset="2"/>
              </a:rPr>
              <a:t>Owned</a:t>
            </a: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Type</a:t>
            </a:r>
            <a:r>
              <a:rPr lang="hu-HU" baseline="0" dirty="0" smtClean="0">
                <a:sym typeface="Wingdings" pitchFamily="2" charset="2"/>
              </a:rPr>
              <a:t> / </a:t>
            </a:r>
            <a:r>
              <a:rPr lang="hu-HU" baseline="0" dirty="0" err="1" smtClean="0">
                <a:sym typeface="Wingdings" pitchFamily="2" charset="2"/>
              </a:rPr>
              <a:t>Class</a:t>
            </a:r>
            <a:endParaRPr lang="hu-HU" baseline="0" dirty="0" smtClean="0">
              <a:sym typeface="Wingdings" pitchFamily="2" charset="2"/>
            </a:endParaRPr>
          </a:p>
          <a:p>
            <a:pPr lvl="1">
              <a:buFontTx/>
              <a:buChar char="-"/>
            </a:pPr>
            <a:r>
              <a:rPr lang="hu-HU" baseline="0" dirty="0" smtClean="0">
                <a:sym typeface="Wingdings" pitchFamily="2" charset="2"/>
              </a:rPr>
              <a:t> </a:t>
            </a:r>
            <a:r>
              <a:rPr lang="hu-HU" baseline="0" dirty="0" err="1" smtClean="0">
                <a:sym typeface="Wingdings" pitchFamily="2" charset="2"/>
              </a:rPr>
              <a:t>Properties</a:t>
            </a:r>
            <a:r>
              <a:rPr lang="hu-HU" baseline="0" dirty="0" smtClean="0">
                <a:sym typeface="Wingdings" pitchFamily="2" charset="2"/>
              </a:rPr>
              <a:t> nézetben lehet elnevezni, tulajdonságait megnézni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UML esetén a konkrét szintaxis a dobozok és a</a:t>
            </a:r>
            <a:r>
              <a:rPr lang="hu-HU" baseline="0" dirty="0" smtClean="0"/>
              <a:t> közöttük lévő kapcsolatokat ábrázoló vonalak. A kapcsolatok típusát különböző grafikus jelekkel azonosítjuk.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UML </a:t>
            </a:r>
            <a:r>
              <a:rPr lang="hu-HU" dirty="0" err="1" smtClean="0"/>
              <a:t>metamodell</a:t>
            </a:r>
            <a:r>
              <a:rPr lang="hu-HU" dirty="0" smtClean="0"/>
              <a:t> adja meg pl., hogy</a:t>
            </a:r>
            <a:r>
              <a:rPr lang="hu-HU" baseline="0" dirty="0" smtClean="0"/>
              <a:t> egy osztálydiagramon milyen elemeket használhatunk, mit jelent pontosan az öröklés, stb. Az itt feltüntetett </a:t>
            </a:r>
            <a:r>
              <a:rPr lang="hu-HU" baseline="0" dirty="0" err="1" smtClean="0"/>
              <a:t>metamodell</a:t>
            </a:r>
            <a:r>
              <a:rPr lang="hu-HU" baseline="0" dirty="0" smtClean="0"/>
              <a:t> csak egy kis része a teljes </a:t>
            </a:r>
            <a:r>
              <a:rPr lang="hu-HU" baseline="0" dirty="0" err="1" smtClean="0"/>
              <a:t>metamodellnek</a:t>
            </a:r>
            <a:r>
              <a:rPr lang="hu-HU" baseline="0" dirty="0" smtClean="0"/>
              <a:t>.</a:t>
            </a:r>
          </a:p>
          <a:p>
            <a:endParaRPr lang="hu-HU" baseline="0" dirty="0" smtClean="0"/>
          </a:p>
          <a:p>
            <a:r>
              <a:rPr lang="hu-HU" baseline="0" dirty="0" smtClean="0"/>
              <a:t>Megjegyzés: </a:t>
            </a:r>
            <a:r>
              <a:rPr lang="hu-HU" i="1" baseline="0" dirty="0" smtClean="0">
                <a:sym typeface="Wingdings" pitchFamily="2" charset="2"/>
              </a:rPr>
              <a:t>„</a:t>
            </a:r>
            <a:r>
              <a:rPr lang="en-US" i="1" baseline="0" dirty="0" smtClean="0">
                <a:sym typeface="Wingdings" pitchFamily="2" charset="2"/>
              </a:rPr>
              <a:t>The instances, which are sometimes referred to as “run-time” instances, that are created at M0 from for example Person should not be confused with instances of the </a:t>
            </a:r>
            <a:r>
              <a:rPr lang="en-US" i="1" baseline="0" dirty="0" err="1" smtClean="0">
                <a:sym typeface="Wingdings" pitchFamily="2" charset="2"/>
              </a:rPr>
              <a:t>metaclass</a:t>
            </a:r>
            <a:r>
              <a:rPr lang="en-US" i="1" baseline="0" dirty="0" smtClean="0">
                <a:sym typeface="Wingdings" pitchFamily="2" charset="2"/>
              </a:rPr>
              <a:t> </a:t>
            </a:r>
            <a:r>
              <a:rPr lang="en-US" i="1" baseline="0" dirty="0" err="1" smtClean="0">
                <a:sym typeface="Wingdings" pitchFamily="2" charset="2"/>
              </a:rPr>
              <a:t>InstanceSpecification</a:t>
            </a:r>
            <a:r>
              <a:rPr lang="en-US" i="1" baseline="0" dirty="0" smtClean="0">
                <a:sym typeface="Wingdings" pitchFamily="2" charset="2"/>
              </a:rPr>
              <a:t> that are also defined as part of the UML metamodel. An instance of an </a:t>
            </a:r>
            <a:r>
              <a:rPr lang="en-US" i="1" baseline="0" dirty="0" err="1" smtClean="0">
                <a:sym typeface="Wingdings" pitchFamily="2" charset="2"/>
              </a:rPr>
              <a:t>InstanceSpecification</a:t>
            </a:r>
            <a:r>
              <a:rPr lang="en-US" i="1" baseline="0" dirty="0" smtClean="0">
                <a:sym typeface="Wingdings" pitchFamily="2" charset="2"/>
              </a:rPr>
              <a:t> is defined in a model at the same level as the model elements that it illustrates, as is depicted in Figure 7.7, where the instance specification Mike is an illustration (or a snapshot) of an instance of class Person. </a:t>
            </a:r>
            <a:r>
              <a:rPr lang="hu-HU" i="1" baseline="0" dirty="0" smtClean="0">
                <a:sym typeface="Wingdings" pitchFamily="2" charset="2"/>
              </a:rPr>
              <a:t>”</a:t>
            </a:r>
            <a:r>
              <a:rPr lang="hu-HU" baseline="0" dirty="0" smtClean="0">
                <a:sym typeface="Wingdings" pitchFamily="2" charset="2"/>
              </a:rPr>
              <a:t> (UML </a:t>
            </a:r>
            <a:r>
              <a:rPr lang="hu-HU" baseline="0" dirty="0" err="1" smtClean="0">
                <a:sym typeface="Wingdings" pitchFamily="2" charset="2"/>
              </a:rPr>
              <a:t>Infrastructure</a:t>
            </a:r>
            <a:r>
              <a:rPr lang="hu-HU" baseline="0" dirty="0" smtClean="0">
                <a:sym typeface="Wingdings" pitchFamily="2" charset="2"/>
              </a:rPr>
              <a:t> 2.4.1)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19828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cikkek elérhetőek a BME belső hálózatából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r>
              <a:rPr lang="hu-HU" dirty="0" err="1" smtClean="0"/>
              <a:t>URL-ek</a:t>
            </a:r>
            <a:r>
              <a:rPr lang="hu-HU" dirty="0" smtClean="0"/>
              <a:t>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u="none" dirty="0" smtClean="0"/>
              <a:t>http://www.uml-diagrams.org/</a:t>
            </a:r>
            <a:endParaRPr lang="hu-HU" u="none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u="none" dirty="0" smtClean="0"/>
              <a:t>http://dx.doi.org/10.1007/s10270-003-0020-3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u="none" dirty="0" smtClean="0"/>
              <a:t>http://dx.doi.org/10.1007/s10270-005-0079-0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u="none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hu-HU" u="sng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059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Ez is egy ugyanolyan modell és</a:t>
            </a:r>
            <a:r>
              <a:rPr lang="hu-HU" baseline="0" dirty="0" smtClean="0"/>
              <a:t> modellezési nyelv, mint amiket a későbbiekben fogunk használni. 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Jól definiált elemkészlete van, speciális megjelenítési szimbólumokkal, definiált jelentéssel.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 célja az, hogy egy komplex feladatot könnyebben meg tudjunk oldani.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Lehet koncepciótervhez használni, lehet dokumentációra használni, lehet bevásárlási listát generáltatni belőle…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050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Eddig is rengeteg</a:t>
            </a:r>
            <a:r>
              <a:rPr lang="hu-HU" baseline="0" dirty="0" smtClean="0"/>
              <a:t> modellezési nyelvet használtunk már a tanulmányaink során, mindegyik problémához megvan az annak megfelelő nyelv, amivel a legkényelmesebben/leghatékonyabban/legkezelhetőbben le lehet írni a kérdéses rendszert.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Nagyon</a:t>
            </a:r>
            <a:r>
              <a:rPr lang="hu-HU" baseline="0" dirty="0" smtClean="0"/>
              <a:t> sokféle cél miatt építhetünk modelleket. Ha van egy modellünk, akkor azt felhasználhatjuk:</a:t>
            </a:r>
          </a:p>
          <a:p>
            <a:pPr>
              <a:buFontTx/>
              <a:buChar char="-"/>
            </a:pPr>
            <a:r>
              <a:rPr lang="hu-HU" baseline="0" dirty="0" smtClean="0"/>
              <a:t> dokumentáció készítésére: pl. UML modellből diagramok generálása</a:t>
            </a:r>
          </a:p>
          <a:p>
            <a:pPr>
              <a:buFontTx/>
              <a:buChar char="-"/>
            </a:pPr>
            <a:r>
              <a:rPr lang="hu-HU" baseline="0" dirty="0" smtClean="0"/>
              <a:t> generálásra: pl. működést leíró modellből forráskód készítése</a:t>
            </a:r>
          </a:p>
          <a:p>
            <a:pPr>
              <a:buFontTx/>
              <a:buChar char="-"/>
            </a:pPr>
            <a:r>
              <a:rPr lang="hu-HU" baseline="0" dirty="0" smtClean="0"/>
              <a:t> analízisre: pl. rendszer felépítését leíró modellből teljesítményjellemzők számolása, mennyi kérést tudunk kiszolgálni, elég lesz-e egy adott méretű processzor</a:t>
            </a:r>
          </a:p>
          <a:p>
            <a:pPr>
              <a:buFontTx/>
              <a:buChar char="-"/>
            </a:pPr>
            <a:r>
              <a:rPr lang="hu-HU" baseline="0" dirty="0" smtClean="0"/>
              <a:t> ellenőrzésre: helyességi, biztonsági követelmények ellenőrzése, pl. jók-e a rendszer időzítési viszonyai, párhuzamos szálak között nem alakulhat-e ki versenyhelyzet, van-e olyan változó, amit nem szabadítottunk fel, stb.</a:t>
            </a:r>
          </a:p>
          <a:p>
            <a:pPr>
              <a:buFontTx/>
              <a:buNone/>
            </a:pPr>
            <a:endParaRPr lang="hu-HU" baseline="0" dirty="0" smtClean="0"/>
          </a:p>
          <a:p>
            <a:pPr algn="just">
              <a:buFontTx/>
              <a:buNone/>
            </a:pPr>
            <a:r>
              <a:rPr lang="hu-HU" baseline="0" dirty="0" smtClean="0"/>
              <a:t>Egy modellt természetesen több célra is felhasználhatunk, de sokszor van olyan, hogy a különböző célokra különböző modellt építünk. Például egy program esetén mondjuk UML osztálydiagramon ábrázoljuk az osztályok közötti kapcsolatokat, és ebből generálunk kód vázakat, ezen kívül pedig felrajzoljuk egy </a:t>
            </a:r>
            <a:r>
              <a:rPr lang="hu-HU" baseline="0" dirty="0" err="1" smtClean="0"/>
              <a:t>precedencia-gráfot</a:t>
            </a:r>
            <a:r>
              <a:rPr lang="hu-HU" baseline="0" dirty="0" smtClean="0"/>
              <a:t> a részegységek kommunikációjáról, hogy megvizsgáljuk, hogy melyik részek párhuzamosíthatóak.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Példa arra, hogy van egy rendszerem, és ahhoz a</a:t>
            </a:r>
            <a:r>
              <a:rPr lang="hu-HU" baseline="0" dirty="0" smtClean="0"/>
              <a:t> különféle igényeknek megfelelően különböző modelleket készítek. A rendszert leíró rendkívül sok információból mindegyik modell csak azokat tartalmazza, ami az adott célhoz szükséges, a többit elhanyagolja. A fizikai elhelyezéshez fontos, hogy milyen széles, milyen nehéz egy szerver, ez a tulajdonság azonban nem releváns a hálózati topológiában. A modellező feladata az, hogy megtalálja, hogy mik azok a részletek, amiket az egyes modelleknek tartalmaznia kell.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Ezt a kapcsolatot most nevezzük típusa – példánya (angol elnevezés: </a:t>
            </a:r>
            <a:r>
              <a:rPr lang="hu-HU" baseline="0" dirty="0" err="1" smtClean="0"/>
              <a:t>typeOf</a:t>
            </a:r>
            <a:r>
              <a:rPr lang="hu-HU" baseline="0" dirty="0" smtClean="0"/>
              <a:t> – </a:t>
            </a:r>
            <a:r>
              <a:rPr lang="hu-HU" baseline="0" dirty="0" err="1" smtClean="0"/>
              <a:t>instanceOf</a:t>
            </a:r>
            <a:r>
              <a:rPr lang="hu-HU" baseline="0" dirty="0" smtClean="0"/>
              <a:t>), kapcsolatnak (bár van, aki máshogy hívja).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Mindkét irány</a:t>
            </a:r>
            <a:r>
              <a:rPr lang="hu-HU" baseline="0" dirty="0" smtClean="0"/>
              <a:t> állhat </a:t>
            </a:r>
            <a:r>
              <a:rPr lang="hu-HU" dirty="0" smtClean="0"/>
              <a:t>több, mint</a:t>
            </a:r>
            <a:r>
              <a:rPr lang="hu-HU" baseline="0" dirty="0" smtClean="0"/>
              <a:t> két szintből:</a:t>
            </a:r>
          </a:p>
          <a:p>
            <a:r>
              <a:rPr lang="hu-HU" baseline="0" dirty="0" smtClean="0"/>
              <a:t>- Absztrakciós szintek: több, különböző részletességű modellt építhetünk, az absztrakciós szintek között lépkedve mindig valamilyen részletet elhanyagolunk, leegyszerűsítjük az alacsonyabb absztrakciós szinten található rendszerünket.</a:t>
            </a:r>
          </a:p>
          <a:p>
            <a:pPr>
              <a:buFontTx/>
              <a:buChar char="-"/>
            </a:pPr>
            <a:r>
              <a:rPr lang="hu-HU" dirty="0" smtClean="0"/>
              <a:t> </a:t>
            </a:r>
            <a:r>
              <a:rPr lang="hu-HU" dirty="0" err="1" smtClean="0"/>
              <a:t>Metaszintek</a:t>
            </a:r>
            <a:r>
              <a:rPr lang="hu-HU" dirty="0" smtClean="0"/>
              <a:t>: a </a:t>
            </a:r>
            <a:r>
              <a:rPr lang="hu-HU" dirty="0" err="1" smtClean="0"/>
              <a:t>metamodellnek</a:t>
            </a:r>
            <a:r>
              <a:rPr lang="hu-HU" dirty="0" smtClean="0"/>
              <a:t> is lehet definiálni a </a:t>
            </a:r>
            <a:r>
              <a:rPr lang="hu-HU" dirty="0" err="1" smtClean="0"/>
              <a:t>metamodelljét</a:t>
            </a:r>
            <a:endParaRPr lang="hu-HU" dirty="0" smtClean="0"/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None/>
            </a:pPr>
            <a:r>
              <a:rPr lang="hu-HU" dirty="0" smtClean="0"/>
              <a:t>Figyelem:</a:t>
            </a:r>
            <a:r>
              <a:rPr lang="hu-HU" baseline="0" dirty="0" smtClean="0"/>
              <a:t> az ábra csak illusztráció, nem szabványos rajzjeleket használ!</a:t>
            </a: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aseline="0" dirty="0" smtClean="0"/>
              <a:t>Lehet többszintű a modellezés, ilyenkor az egyik leírás, ami az alsóbb szint </a:t>
            </a:r>
            <a:r>
              <a:rPr lang="hu-HU" baseline="0" dirty="0" err="1" smtClean="0"/>
              <a:t>metamodellje</a:t>
            </a:r>
            <a:r>
              <a:rPr lang="hu-HU" baseline="0" dirty="0" smtClean="0"/>
              <a:t>, az ugyanakkor egy felsőbb szint példánya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7414" y="142830"/>
            <a:ext cx="1668429" cy="720000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lang="hu-HU" dirty="0" smtClean="0"/>
              <a:t>DEMO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82765" y="142830"/>
            <a:ext cx="7207308" cy="720000"/>
          </a:xfrm>
          <a:ln>
            <a:solidFill>
              <a:srgbClr val="000000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it.bme.hu/~micskei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l-diagrams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007/s10270-005-0079-0" TargetMode="External"/><Relationship Id="rId4" Type="http://schemas.openxmlformats.org/officeDocument/2006/relationships/hyperlink" Target="http://dx.doi.org/10.1007/s10270-003-0020-3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IT rendszerek modellezése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Micskei Zoltán</a:t>
            </a:r>
          </a:p>
          <a:p>
            <a:r>
              <a:rPr lang="hu-HU" sz="2400" dirty="0" smtClean="0">
                <a:hlinkClick r:id="rId3"/>
              </a:rPr>
              <a:t>http://mit.bme.hu/~micskeiz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 (VIMIA370)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Több </a:t>
            </a:r>
            <a:r>
              <a:rPr lang="hu-HU" dirty="0" err="1" smtClean="0"/>
              <a:t>metaszint</a:t>
            </a:r>
            <a:r>
              <a:rPr lang="hu-HU" dirty="0" smtClean="0"/>
              <a:t> használata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 rot="10800000">
            <a:off x="428598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1000100" y="1000108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</a:t>
            </a:r>
            <a:r>
              <a:rPr lang="hu-HU" sz="2800" baseline="-25000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714612" y="192880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típusa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-71470" y="257174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példánya</a:t>
            </a:r>
            <a:endParaRPr lang="hu-HU" sz="2400" dirty="0"/>
          </a:p>
        </p:txBody>
      </p:sp>
      <p:cxnSp>
        <p:nvCxnSpPr>
          <p:cNvPr id="9" name="Egyenes összekötő nyíllal 8"/>
          <p:cNvCxnSpPr/>
          <p:nvPr/>
        </p:nvCxnSpPr>
        <p:spPr>
          <a:xfrm rot="5400000" flipH="1" flipV="1">
            <a:off x="1964513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rot="16200000" flipH="1">
            <a:off x="607985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1000100" y="3178967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</a:t>
            </a:r>
            <a:r>
              <a:rPr lang="hu-HU" sz="2800" baseline="-25000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000100" y="5357826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</a:t>
            </a:r>
            <a:r>
              <a:rPr lang="hu-HU" sz="2800" baseline="-25000" dirty="0" smtClean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6" name="Egyenes összekötő 15"/>
          <p:cNvCxnSpPr/>
          <p:nvPr/>
        </p:nvCxnSpPr>
        <p:spPr>
          <a:xfrm rot="10800000">
            <a:off x="428598" y="458907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2714612" y="407194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típusa</a:t>
            </a:r>
            <a:endParaRPr lang="hu-HU" sz="24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-71470" y="471488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példánya</a:t>
            </a:r>
            <a:endParaRPr lang="hu-HU" sz="2400" dirty="0"/>
          </a:p>
        </p:txBody>
      </p:sp>
      <p:cxnSp>
        <p:nvCxnSpPr>
          <p:cNvPr id="19" name="Egyenes összekötő nyíllal 18"/>
          <p:cNvCxnSpPr/>
          <p:nvPr/>
        </p:nvCxnSpPr>
        <p:spPr>
          <a:xfrm rot="5400000" flipH="1" flipV="1">
            <a:off x="1964513" y="460693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rot="16200000" flipH="1">
            <a:off x="607985" y="460693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Lekerekített téglalap feliratnak 20"/>
          <p:cNvSpPr/>
          <p:nvPr/>
        </p:nvSpPr>
        <p:spPr>
          <a:xfrm>
            <a:off x="5072066" y="1142984"/>
            <a:ext cx="3143272" cy="1357322"/>
          </a:xfrm>
          <a:prstGeom prst="wedgeRoundRectCallout">
            <a:avLst>
              <a:gd name="adj1" fmla="val -21343"/>
              <a:gd name="adj2" fmla="val 50681"/>
              <a:gd name="adj3" fmla="val 16667"/>
            </a:avLst>
          </a:prstGeom>
          <a:solidFill>
            <a:srgbClr val="E67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Mindegyikre „modellként” hivatkozunk</a:t>
            </a:r>
          </a:p>
        </p:txBody>
      </p:sp>
      <p:sp>
        <p:nvSpPr>
          <p:cNvPr id="22" name="Lekerekített téglalap feliratnak 21"/>
          <p:cNvSpPr/>
          <p:nvPr/>
        </p:nvSpPr>
        <p:spPr>
          <a:xfrm>
            <a:off x="5072066" y="2786058"/>
            <a:ext cx="3143272" cy="1357322"/>
          </a:xfrm>
          <a:prstGeom prst="wedgeRoundRectCallout">
            <a:avLst>
              <a:gd name="adj1" fmla="val -21343"/>
              <a:gd name="adj2" fmla="val 50681"/>
              <a:gd name="adj3" fmla="val 16667"/>
            </a:avLst>
          </a:prstGeom>
          <a:solidFill>
            <a:srgbClr val="E67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</a:t>
            </a:r>
            <a:r>
              <a:rPr lang="hu-HU" sz="2400" baseline="-25000" dirty="0" smtClean="0">
                <a:solidFill>
                  <a:schemeClr val="bg1"/>
                </a:solidFill>
              </a:rPr>
              <a:t>2</a:t>
            </a:r>
            <a:r>
              <a:rPr lang="hu-HU" sz="2400" dirty="0" smtClean="0">
                <a:solidFill>
                  <a:schemeClr val="bg1"/>
                </a:solidFill>
              </a:rPr>
              <a:t> m</a:t>
            </a:r>
            <a:r>
              <a:rPr lang="hu-HU" sz="2400" baseline="-25000" dirty="0" smtClean="0">
                <a:solidFill>
                  <a:schemeClr val="bg1"/>
                </a:solidFill>
              </a:rPr>
              <a:t>1</a:t>
            </a:r>
            <a:r>
              <a:rPr lang="hu-HU" sz="2400" dirty="0" smtClean="0">
                <a:solidFill>
                  <a:schemeClr val="bg1"/>
                </a:solidFill>
              </a:rPr>
              <a:t>-hez képest </a:t>
            </a:r>
            <a:r>
              <a:rPr lang="hu-HU" sz="2400" dirty="0" err="1" smtClean="0">
                <a:solidFill>
                  <a:schemeClr val="bg1"/>
                </a:solidFill>
              </a:rPr>
              <a:t>metamodell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Lekerekített téglalap feliratnak 22"/>
          <p:cNvSpPr/>
          <p:nvPr/>
        </p:nvSpPr>
        <p:spPr>
          <a:xfrm>
            <a:off x="5072066" y="4500570"/>
            <a:ext cx="3143272" cy="1357322"/>
          </a:xfrm>
          <a:prstGeom prst="wedgeRoundRectCallout">
            <a:avLst>
              <a:gd name="adj1" fmla="val -21343"/>
              <a:gd name="adj2" fmla="val 50681"/>
              <a:gd name="adj3" fmla="val 16667"/>
            </a:avLst>
          </a:prstGeom>
          <a:solidFill>
            <a:srgbClr val="E67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De m</a:t>
            </a:r>
            <a:r>
              <a:rPr lang="hu-HU" sz="2400" baseline="-25000" dirty="0" smtClean="0">
                <a:solidFill>
                  <a:schemeClr val="bg1"/>
                </a:solidFill>
              </a:rPr>
              <a:t>2</a:t>
            </a:r>
            <a:r>
              <a:rPr lang="hu-HU" sz="2400" dirty="0" smtClean="0">
                <a:solidFill>
                  <a:schemeClr val="bg1"/>
                </a:solidFill>
              </a:rPr>
              <a:t> m</a:t>
            </a:r>
            <a:r>
              <a:rPr lang="hu-HU" sz="2400" baseline="-25000" dirty="0" smtClean="0">
                <a:solidFill>
                  <a:schemeClr val="bg1"/>
                </a:solidFill>
              </a:rPr>
              <a:t>3</a:t>
            </a:r>
            <a:r>
              <a:rPr lang="hu-HU" sz="2400" dirty="0" smtClean="0">
                <a:solidFill>
                  <a:schemeClr val="bg1"/>
                </a:solidFill>
              </a:rPr>
              <a:t>-hoz képest példány modell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feliratnak 2"/>
          <p:cNvSpPr/>
          <p:nvPr/>
        </p:nvSpPr>
        <p:spPr>
          <a:xfrm>
            <a:off x="3059832" y="1196752"/>
            <a:ext cx="5112568" cy="1728192"/>
          </a:xfrm>
          <a:prstGeom prst="wedgeRectCallout">
            <a:avLst>
              <a:gd name="adj1" fmla="val -62756"/>
              <a:gd name="adj2" fmla="val 88010"/>
            </a:avLst>
          </a:prstGeom>
          <a:solidFill>
            <a:srgbClr val="E67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több szint használata, adatbázisok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85720" y="3178967"/>
            <a:ext cx="207170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59" y="1314078"/>
            <a:ext cx="48863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95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feliratnak 9"/>
          <p:cNvSpPr/>
          <p:nvPr/>
        </p:nvSpPr>
        <p:spPr>
          <a:xfrm>
            <a:off x="4427984" y="980728"/>
            <a:ext cx="3312368" cy="3600400"/>
          </a:xfrm>
          <a:prstGeom prst="wedgeRectCallout">
            <a:avLst>
              <a:gd name="adj1" fmla="val -108601"/>
              <a:gd name="adj2" fmla="val -40336"/>
            </a:avLst>
          </a:prstGeom>
          <a:solidFill>
            <a:srgbClr val="E67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több szint használata, adatbázisok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85720" y="3178967"/>
            <a:ext cx="207170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 rot="10800000">
            <a:off x="214283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285720" y="928670"/>
            <a:ext cx="2143140" cy="85725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 nyelve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rot="5400000" flipH="1" flipV="1">
            <a:off x="1393010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16200000" flipH="1">
            <a:off x="36482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18" y="1055284"/>
            <a:ext cx="3030218" cy="337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2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több szint használata, adatbázisok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85720" y="3178967"/>
            <a:ext cx="207170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 rot="10800000">
            <a:off x="214283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285720" y="928670"/>
            <a:ext cx="2143140" cy="85725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 nyelve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rot="5400000" flipH="1" flipV="1">
            <a:off x="1393010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16200000" flipH="1">
            <a:off x="36482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3786182" y="3178967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SQL séma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 rot="5400000">
            <a:off x="643704" y="3713958"/>
            <a:ext cx="500066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2500298" y="3357562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2500298" y="3713164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églalap feliratnak 14"/>
          <p:cNvSpPr/>
          <p:nvPr/>
        </p:nvSpPr>
        <p:spPr>
          <a:xfrm>
            <a:off x="5796136" y="908720"/>
            <a:ext cx="3240360" cy="3600400"/>
          </a:xfrm>
          <a:prstGeom prst="wedgeRectCallout">
            <a:avLst>
              <a:gd name="adj1" fmla="val -57448"/>
              <a:gd name="adj2" fmla="val 24971"/>
            </a:avLst>
          </a:prstGeom>
          <a:solidFill>
            <a:srgbClr val="E67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CREATE </a:t>
            </a:r>
            <a:r>
              <a:rPr lang="hu-HU" sz="2400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TABLE </a:t>
            </a:r>
            <a:r>
              <a:rPr lang="hu-HU" sz="2400" b="1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student</a:t>
            </a:r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(</a:t>
            </a:r>
          </a:p>
          <a:p>
            <a:r>
              <a:rPr lang="hu-HU" sz="2400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int NOT NULL,</a:t>
            </a:r>
          </a:p>
          <a:p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2400" b="1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char</a:t>
            </a:r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(50)</a:t>
            </a:r>
            <a:endParaRPr lang="hu-HU" sz="24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endParaRPr lang="hu-HU" sz="24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87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több szint használata, adatbázisok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85720" y="3178967"/>
            <a:ext cx="207170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 rot="10800000">
            <a:off x="214283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285720" y="928670"/>
            <a:ext cx="2143140" cy="85725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 nyelve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rot="5400000" flipH="1" flipV="1">
            <a:off x="1393010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16200000" flipH="1">
            <a:off x="36482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3786182" y="3178967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SQL séma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 rot="5400000">
            <a:off x="643704" y="3713958"/>
            <a:ext cx="500066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2500298" y="3357562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2500298" y="3713164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rot="10800000">
            <a:off x="3286116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églalap feliratnak 14"/>
          <p:cNvSpPr/>
          <p:nvPr/>
        </p:nvSpPr>
        <p:spPr>
          <a:xfrm>
            <a:off x="1357290" y="4221088"/>
            <a:ext cx="7679205" cy="1993994"/>
          </a:xfrm>
          <a:prstGeom prst="wedgeRectCallout">
            <a:avLst>
              <a:gd name="adj1" fmla="val 5829"/>
              <a:gd name="adj2" fmla="val -174527"/>
            </a:avLst>
          </a:prstGeom>
          <a:solidFill>
            <a:srgbClr val="E67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b="1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3286116" y="1000108"/>
            <a:ext cx="2510020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SQL:2008 nyelv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8" name="Egyenes összekötő nyíllal 17"/>
          <p:cNvCxnSpPr/>
          <p:nvPr/>
        </p:nvCxnSpPr>
        <p:spPr>
          <a:xfrm rot="5400000" flipH="1" flipV="1">
            <a:off x="4679157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rot="16200000" flipH="1">
            <a:off x="3322629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65597"/>
            <a:ext cx="74676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1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églalap 23"/>
          <p:cNvSpPr/>
          <p:nvPr/>
        </p:nvSpPr>
        <p:spPr>
          <a:xfrm>
            <a:off x="3286116" y="1000108"/>
            <a:ext cx="2510020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SQL:2008 nyelv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több szint használata, adatbázisok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85720" y="3178967"/>
            <a:ext cx="207170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 rot="10800000">
            <a:off x="214283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285720" y="928670"/>
            <a:ext cx="2143140" cy="85725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 nyelve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rot="5400000" flipH="1" flipV="1">
            <a:off x="1393010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16200000" flipH="1">
            <a:off x="36482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églalap 10"/>
          <p:cNvSpPr/>
          <p:nvPr/>
        </p:nvSpPr>
        <p:spPr>
          <a:xfrm>
            <a:off x="3786182" y="3178967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SQL séma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 rot="5400000">
            <a:off x="643704" y="3713958"/>
            <a:ext cx="500066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2500298" y="3357562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2500298" y="3713164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rot="10800000">
            <a:off x="3286116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rot="5400000" flipH="1" flipV="1">
            <a:off x="4679157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rot="16200000" flipH="1">
            <a:off x="3322629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églalap 19"/>
          <p:cNvSpPr/>
          <p:nvPr/>
        </p:nvSpPr>
        <p:spPr>
          <a:xfrm>
            <a:off x="3786182" y="5357826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Rekordok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 rot="10800000">
            <a:off x="3357553" y="458907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rot="5400000" flipH="1" flipV="1">
            <a:off x="4678363" y="460693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rot="16200000" flipH="1">
            <a:off x="3392479" y="460693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églalap feliratnak 14"/>
          <p:cNvSpPr/>
          <p:nvPr/>
        </p:nvSpPr>
        <p:spPr>
          <a:xfrm>
            <a:off x="4966048" y="1052736"/>
            <a:ext cx="4070448" cy="1993994"/>
          </a:xfrm>
          <a:prstGeom prst="wedgeRectCallout">
            <a:avLst>
              <a:gd name="adj1" fmla="val -37525"/>
              <a:gd name="adj2" fmla="val 165311"/>
            </a:avLst>
          </a:prstGeom>
          <a:solidFill>
            <a:srgbClr val="E673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(1, "</a:t>
            </a:r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Micskei Zoltán")</a:t>
            </a:r>
          </a:p>
          <a:p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(2</a:t>
            </a:r>
            <a:r>
              <a:rPr lang="hu-HU" sz="2400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"Szatmári Zoltán")</a:t>
            </a:r>
          </a:p>
          <a:p>
            <a:r>
              <a:rPr lang="hu-HU" sz="2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652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több szint használata, adatbázisok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 rot="10800000">
            <a:off x="214283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églalap 4"/>
          <p:cNvSpPr/>
          <p:nvPr/>
        </p:nvSpPr>
        <p:spPr>
          <a:xfrm>
            <a:off x="285720" y="928670"/>
            <a:ext cx="2143140" cy="85725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 nyelve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 rot="5400000" flipH="1" flipV="1">
            <a:off x="1393010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rot="16200000" flipH="1">
            <a:off x="36482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églalap 7"/>
          <p:cNvSpPr/>
          <p:nvPr/>
        </p:nvSpPr>
        <p:spPr>
          <a:xfrm>
            <a:off x="285720" y="3178967"/>
            <a:ext cx="207170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E/R diagram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 rot="10800000">
            <a:off x="3286116" y="244593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rot="5400000" flipH="1" flipV="1">
            <a:off x="4679157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rot="16200000" flipH="1">
            <a:off x="3322629" y="246379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églalap 16"/>
          <p:cNvSpPr/>
          <p:nvPr/>
        </p:nvSpPr>
        <p:spPr>
          <a:xfrm>
            <a:off x="3786182" y="3178967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SQL séma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3786182" y="5357826"/>
            <a:ext cx="1714512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Rekordok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 rot="10800000">
            <a:off x="3357553" y="4589074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rot="5400000" flipH="1" flipV="1">
            <a:off x="4678363" y="460693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rot="16200000" flipH="1">
            <a:off x="3392479" y="4606933"/>
            <a:ext cx="1214446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églalap 25"/>
          <p:cNvSpPr/>
          <p:nvPr/>
        </p:nvSpPr>
        <p:spPr>
          <a:xfrm>
            <a:off x="6715140" y="3107529"/>
            <a:ext cx="2286016" cy="892975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Tábla bináris formában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6715140" y="5286388"/>
            <a:ext cx="2286016" cy="92869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Rekord bináris formában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  <p:cxnSp>
        <p:nvCxnSpPr>
          <p:cNvPr id="32" name="Egyenes összekötő 31"/>
          <p:cNvCxnSpPr/>
          <p:nvPr/>
        </p:nvCxnSpPr>
        <p:spPr>
          <a:xfrm rot="5400000">
            <a:off x="643704" y="3713958"/>
            <a:ext cx="500066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 rot="5400000">
            <a:off x="3713950" y="3713958"/>
            <a:ext cx="5000660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/>
          <p:nvPr/>
        </p:nvCxnSpPr>
        <p:spPr>
          <a:xfrm>
            <a:off x="2500298" y="3357562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>
            <a:off x="5643570" y="3357562"/>
            <a:ext cx="928694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 flipH="1">
            <a:off x="5643570" y="3713164"/>
            <a:ext cx="928694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flipH="1">
            <a:off x="2500298" y="3713164"/>
            <a:ext cx="114300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/>
          <p:nvPr/>
        </p:nvCxnSpPr>
        <p:spPr>
          <a:xfrm>
            <a:off x="5715008" y="5500702"/>
            <a:ext cx="928694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/>
          <p:nvPr/>
        </p:nvCxnSpPr>
        <p:spPr>
          <a:xfrm flipH="1">
            <a:off x="5715008" y="5856304"/>
            <a:ext cx="928694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églalap 28"/>
          <p:cNvSpPr/>
          <p:nvPr/>
        </p:nvSpPr>
        <p:spPr>
          <a:xfrm>
            <a:off x="3286116" y="1000108"/>
            <a:ext cx="2510020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SQL:2008 nyelv</a:t>
            </a:r>
            <a:endParaRPr lang="hu-HU" sz="2800" baseline="-25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Egyszerű adat</a:t>
            </a:r>
            <a:r>
              <a:rPr lang="hu-HU" dirty="0" smtClean="0">
                <a:solidFill>
                  <a:schemeClr val="bg1"/>
                </a:solidFill>
              </a:rPr>
              <a:t>modell</a:t>
            </a:r>
            <a:r>
              <a:rPr lang="hu-HU" dirty="0" smtClean="0"/>
              <a:t>ezés folyamata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069709"/>
              </p:ext>
            </p:extLst>
          </p:nvPr>
        </p:nvGraphicFramePr>
        <p:xfrm>
          <a:off x="1142976" y="1500174"/>
          <a:ext cx="7072362" cy="41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IT topológia, rendszerterv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Hogyan írjunk le egy IT rendszert?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Fogalmak: gépek, hálózatok, alkalmazások…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Kézi rajz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71406" y="857232"/>
            <a:ext cx="9001188" cy="550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Modellezés: központi fogalom</a:t>
            </a:r>
          </a:p>
          <a:p>
            <a:pPr lvl="1"/>
            <a:r>
              <a:rPr lang="hu-HU" dirty="0" smtClean="0"/>
              <a:t>életben, mérnöki tudományokban, informatikában…</a:t>
            </a:r>
          </a:p>
          <a:p>
            <a:endParaRPr lang="hu-HU" dirty="0" smtClean="0"/>
          </a:p>
          <a:p>
            <a:r>
              <a:rPr lang="hu-HU" dirty="0" smtClean="0"/>
              <a:t>Modell:</a:t>
            </a:r>
          </a:p>
          <a:p>
            <a:pPr lvl="1"/>
            <a:r>
              <a:rPr lang="hu-HU" dirty="0" smtClean="0"/>
              <a:t>A „valóság” egy részletének egyszerűsített képe</a:t>
            </a:r>
          </a:p>
          <a:p>
            <a:endParaRPr lang="hu-HU" dirty="0" smtClean="0"/>
          </a:p>
          <a:p>
            <a:r>
              <a:rPr lang="hu-HU" dirty="0" smtClean="0"/>
              <a:t>Elvárások:</a:t>
            </a:r>
          </a:p>
          <a:p>
            <a:pPr lvl="1"/>
            <a:r>
              <a:rPr lang="hu-HU" dirty="0" smtClean="0"/>
              <a:t>Leképezés, csökkentés, gyakorlatiasság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Visio ábra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8429684" cy="555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kerekített téglalap feliratnak 4"/>
          <p:cNvSpPr/>
          <p:nvPr/>
        </p:nvSpPr>
        <p:spPr>
          <a:xfrm>
            <a:off x="214282" y="928670"/>
            <a:ext cx="3786214" cy="2071702"/>
          </a:xfrm>
          <a:prstGeom prst="wedgeRoundRectCallout">
            <a:avLst>
              <a:gd name="adj1" fmla="val -21659"/>
              <a:gd name="adj2" fmla="val 5063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Definiált elemek, de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Az információ még mindig strukturálatlan szöveg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Nem lehet ellenőrizni, feldolgozni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897370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Visio ábra + adatkötés</a:t>
            </a:r>
            <a:endParaRPr lang="hu-HU" dirty="0"/>
          </a:p>
        </p:txBody>
      </p:sp>
      <p:sp>
        <p:nvSpPr>
          <p:cNvPr id="5" name="Lekerekített téglalap feliratnak 4"/>
          <p:cNvSpPr/>
          <p:nvPr/>
        </p:nvSpPr>
        <p:spPr>
          <a:xfrm>
            <a:off x="4860032" y="4309626"/>
            <a:ext cx="4032448" cy="2071702"/>
          </a:xfrm>
          <a:prstGeom prst="wedgeRoundRectCallout">
            <a:avLst>
              <a:gd name="adj1" fmla="val -21659"/>
              <a:gd name="adj2" fmla="val 5063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Tulajdonsághalmaz definiálása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Értékek elemhez rendelése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Egységes kezelés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Tulajdonságok megadása elemekhez</a:t>
            </a:r>
          </a:p>
          <a:p>
            <a:pPr lvl="1"/>
            <a:r>
              <a:rPr lang="hu-HU" dirty="0" smtClean="0"/>
              <a:t>Séma: adott elemtípushoz tartozó tulajdonságok</a:t>
            </a:r>
          </a:p>
          <a:p>
            <a:endParaRPr lang="hu-HU" dirty="0" smtClean="0"/>
          </a:p>
          <a:p>
            <a:r>
              <a:rPr lang="hu-HU" dirty="0" smtClean="0"/>
              <a:t>Tárolt és megjelenített adatok szétválasztása</a:t>
            </a:r>
          </a:p>
          <a:p>
            <a:pPr lvl="1"/>
            <a:r>
              <a:rPr lang="hu-HU" dirty="0" smtClean="0"/>
              <a:t>Megjelenítési stílusok, különböző nézetek</a:t>
            </a:r>
          </a:p>
          <a:p>
            <a:endParaRPr lang="hu-HU" dirty="0" smtClean="0"/>
          </a:p>
          <a:p>
            <a:r>
              <a:rPr lang="hu-HU" dirty="0" smtClean="0"/>
              <a:t>Külső adatforrás kötése</a:t>
            </a:r>
          </a:p>
          <a:p>
            <a:pPr lvl="1"/>
            <a:r>
              <a:rPr lang="hu-HU" dirty="0" err="1" smtClean="0"/>
              <a:t>Szinkronizáció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Visio + adatkötés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Szabványos modellezési nyelvek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„Egy közös nyelvet beszéljünk”</a:t>
            </a:r>
          </a:p>
          <a:p>
            <a:endParaRPr lang="hu-HU" dirty="0" smtClean="0"/>
          </a:p>
          <a:p>
            <a:r>
              <a:rPr lang="hu-HU" b="1" dirty="0" smtClean="0"/>
              <a:t>Definiált:</a:t>
            </a:r>
          </a:p>
          <a:p>
            <a:pPr lvl="1"/>
            <a:r>
              <a:rPr lang="hu-HU" dirty="0" smtClean="0"/>
              <a:t>elemkészlet 			(absztrakt szintaxis)</a:t>
            </a:r>
          </a:p>
          <a:p>
            <a:pPr lvl="1"/>
            <a:r>
              <a:rPr lang="hu-HU" dirty="0" smtClean="0"/>
              <a:t>ábrázolásmód 		(konkrét szintaxis)</a:t>
            </a:r>
          </a:p>
          <a:p>
            <a:pPr lvl="1"/>
            <a:r>
              <a:rPr lang="hu-HU" dirty="0" smtClean="0"/>
              <a:t>jelentés 			(formális szemantika)</a:t>
            </a:r>
          </a:p>
          <a:p>
            <a:pPr lvl="1"/>
            <a:r>
              <a:rPr lang="hu-HU" dirty="0" smtClean="0"/>
              <a:t>további kényszerek 		(</a:t>
            </a:r>
            <a:r>
              <a:rPr lang="hu-HU" dirty="0" err="1" smtClean="0"/>
              <a:t>jólformáltsági</a:t>
            </a:r>
            <a:r>
              <a:rPr lang="hu-HU" dirty="0" smtClean="0"/>
              <a:t> szabályok)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Példa: UML (szoftverfejlesztés), SDL (</a:t>
            </a:r>
            <a:r>
              <a:rPr lang="hu-HU" dirty="0" err="1" smtClean="0"/>
              <a:t>telekom</a:t>
            </a:r>
            <a:r>
              <a:rPr lang="hu-HU" dirty="0" smtClean="0"/>
              <a:t>)…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none" dirty="0" smtClean="0"/>
              <a:t>UML (</a:t>
            </a:r>
            <a:r>
              <a:rPr lang="hu-HU" cap="none" dirty="0" err="1" smtClean="0"/>
              <a:t>Unified</a:t>
            </a:r>
            <a:r>
              <a:rPr lang="hu-HU" cap="none" dirty="0" smtClean="0"/>
              <a:t> </a:t>
            </a:r>
            <a:r>
              <a:rPr lang="hu-HU" cap="none" dirty="0" err="1" smtClean="0"/>
              <a:t>Modeling</a:t>
            </a:r>
            <a:r>
              <a:rPr lang="hu-HU" cap="none" dirty="0" smtClean="0"/>
              <a:t> </a:t>
            </a:r>
            <a:r>
              <a:rPr lang="hu-HU" cap="none" dirty="0" err="1" smtClean="0"/>
              <a:t>Language</a:t>
            </a:r>
            <a:r>
              <a:rPr lang="hu-HU" cap="none" dirty="0" smtClean="0"/>
              <a:t>)</a:t>
            </a:r>
            <a:endParaRPr lang="hu-HU" cap="none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hu-HU" b="1" dirty="0" smtClean="0"/>
              <a:t>Kibocsátó:</a:t>
            </a:r>
            <a:r>
              <a:rPr lang="hu-HU" dirty="0" smtClean="0"/>
              <a:t> 	</a:t>
            </a:r>
            <a:r>
              <a:rPr lang="hu-HU" dirty="0" err="1" smtClean="0"/>
              <a:t>Object</a:t>
            </a:r>
            <a:r>
              <a:rPr lang="hu-HU" dirty="0" smtClean="0"/>
              <a:t> Management Group</a:t>
            </a:r>
          </a:p>
          <a:p>
            <a:pPr algn="l"/>
            <a:r>
              <a:rPr lang="hu-HU" b="1" dirty="0" smtClean="0"/>
              <a:t>Megalkotók:</a:t>
            </a:r>
            <a:r>
              <a:rPr lang="hu-HU" dirty="0" smtClean="0"/>
              <a:t> 	</a:t>
            </a:r>
            <a:r>
              <a:rPr lang="hu-HU" dirty="0" err="1" smtClean="0"/>
              <a:t>Rational</a:t>
            </a:r>
            <a:r>
              <a:rPr lang="hu-HU" dirty="0" smtClean="0"/>
              <a:t>, IBM, Oracle, HP, </a:t>
            </a:r>
            <a:r>
              <a:rPr lang="hu-HU" dirty="0" err="1" smtClean="0"/>
              <a:t>Unisys</a:t>
            </a:r>
            <a:r>
              <a:rPr lang="hu-HU" dirty="0" smtClean="0"/>
              <a:t>…</a:t>
            </a:r>
          </a:p>
          <a:p>
            <a:pPr algn="l"/>
            <a:r>
              <a:rPr lang="hu-HU" b="1" dirty="0" smtClean="0"/>
              <a:t>Verziók:</a:t>
            </a:r>
            <a:r>
              <a:rPr lang="hu-HU" dirty="0" smtClean="0"/>
              <a:t> 		UML 1.0 – 1997,     aktuális: UML 2.4.1  – 2011   </a:t>
            </a:r>
          </a:p>
          <a:p>
            <a:pPr algn="l"/>
            <a:r>
              <a:rPr lang="hu-HU" b="1" dirty="0" smtClean="0"/>
              <a:t>Cél:</a:t>
            </a:r>
            <a:r>
              <a:rPr lang="hu-HU" dirty="0" smtClean="0"/>
              <a:t> 		vizuális modellező nyelv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Unified</a:t>
            </a:r>
            <a:r>
              <a:rPr lang="hu-HU" dirty="0" smtClean="0"/>
              <a:t> </a:t>
            </a:r>
            <a:r>
              <a:rPr lang="hu-HU" dirty="0" err="1" smtClean="0"/>
              <a:t>Modeling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r>
              <a:rPr lang="hu-HU" dirty="0" smtClean="0"/>
              <a:t> (UML)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Korábbi OO módszerek egyesítése</a:t>
            </a:r>
          </a:p>
          <a:p>
            <a:pPr lvl="1"/>
            <a:r>
              <a:rPr lang="hu-HU" dirty="0" smtClean="0"/>
              <a:t>UML 1.x: OO rendszerek modellezése</a:t>
            </a:r>
          </a:p>
          <a:p>
            <a:pPr lvl="1"/>
            <a:r>
              <a:rPr lang="hu-HU" dirty="0" smtClean="0"/>
              <a:t>UML 2.0: általános, </a:t>
            </a:r>
            <a:r>
              <a:rPr lang="hu-HU" dirty="0" err="1" smtClean="0"/>
              <a:t>testreszabható</a:t>
            </a:r>
            <a:r>
              <a:rPr lang="hu-HU" dirty="0" smtClean="0"/>
              <a:t> nyelv</a:t>
            </a:r>
          </a:p>
          <a:p>
            <a:endParaRPr lang="hu-HU" dirty="0" smtClean="0"/>
          </a:p>
          <a:p>
            <a:r>
              <a:rPr lang="hu-HU" dirty="0" smtClean="0"/>
              <a:t>Struktúra:</a:t>
            </a:r>
          </a:p>
          <a:p>
            <a:pPr lvl="1"/>
            <a:r>
              <a:rPr lang="hu-HU" dirty="0" smtClean="0"/>
              <a:t>osztály, objektum, komponens, telepítés</a:t>
            </a:r>
          </a:p>
          <a:p>
            <a:r>
              <a:rPr lang="hu-HU" dirty="0" smtClean="0"/>
              <a:t>Viselkedés:</a:t>
            </a:r>
          </a:p>
          <a:p>
            <a:pPr lvl="1"/>
            <a:r>
              <a:rPr lang="hu-HU" dirty="0" smtClean="0"/>
              <a:t>használati eset, állapotgép, aktivitás, interakció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Diagram </a:t>
            </a:r>
            <a:r>
              <a:rPr lang="hu-HU" dirty="0" smtClean="0">
                <a:latin typeface="Calibri"/>
              </a:rPr>
              <a:t>↔ Modell</a:t>
            </a:r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8501122" cy="483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UML elemkészlet (ismétlés)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Osztálydiagram alap elemkészlet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6" name="Téglalap feliratnak 5"/>
          <p:cNvSpPr/>
          <p:nvPr/>
        </p:nvSpPr>
        <p:spPr>
          <a:xfrm>
            <a:off x="6572264" y="5786454"/>
            <a:ext cx="1643074" cy="857256"/>
          </a:xfrm>
          <a:prstGeom prst="wedgeRectCallout">
            <a:avLst>
              <a:gd name="adj1" fmla="val -71351"/>
              <a:gd name="adj2" fmla="val -98629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Osztály</a:t>
            </a:r>
          </a:p>
        </p:txBody>
      </p:sp>
      <p:sp>
        <p:nvSpPr>
          <p:cNvPr id="7" name="Téglalap feliratnak 6"/>
          <p:cNvSpPr/>
          <p:nvPr/>
        </p:nvSpPr>
        <p:spPr>
          <a:xfrm>
            <a:off x="3929058" y="1714488"/>
            <a:ext cx="2071702" cy="857256"/>
          </a:xfrm>
          <a:prstGeom prst="wedgeRectCallout">
            <a:avLst>
              <a:gd name="adj1" fmla="val 3425"/>
              <a:gd name="adj2" fmla="val 122670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Asszociáció</a:t>
            </a:r>
          </a:p>
        </p:txBody>
      </p:sp>
      <p:sp>
        <p:nvSpPr>
          <p:cNvPr id="8" name="Téglalap feliratnak 7"/>
          <p:cNvSpPr/>
          <p:nvPr/>
        </p:nvSpPr>
        <p:spPr>
          <a:xfrm>
            <a:off x="107504" y="3286124"/>
            <a:ext cx="1785982" cy="857256"/>
          </a:xfrm>
          <a:prstGeom prst="wedgeRectCallout">
            <a:avLst>
              <a:gd name="adj1" fmla="val -8567"/>
              <a:gd name="adj2" fmla="val 172964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Attribútum</a:t>
            </a:r>
          </a:p>
        </p:txBody>
      </p:sp>
      <p:sp>
        <p:nvSpPr>
          <p:cNvPr id="9" name="Téglalap feliratnak 8"/>
          <p:cNvSpPr/>
          <p:nvPr/>
        </p:nvSpPr>
        <p:spPr>
          <a:xfrm>
            <a:off x="7643834" y="3286124"/>
            <a:ext cx="1285852" cy="857256"/>
          </a:xfrm>
          <a:prstGeom prst="wedgeRectCallout">
            <a:avLst>
              <a:gd name="adj1" fmla="val -65545"/>
              <a:gd name="adj2" fmla="val 67383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Öröklés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142984"/>
            <a:ext cx="25812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UML elemkészlet (ismétlés)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/>
              <a:t>Asszociáció</a:t>
            </a:r>
          </a:p>
          <a:p>
            <a:pPr lvl="1"/>
            <a:r>
              <a:rPr lang="hu-HU" dirty="0" smtClean="0"/>
              <a:t>Navigálhatóság</a:t>
            </a:r>
          </a:p>
          <a:p>
            <a:pPr lvl="1"/>
            <a:r>
              <a:rPr lang="hu-HU" dirty="0" smtClean="0"/>
              <a:t>Multiplicitás</a:t>
            </a:r>
          </a:p>
          <a:p>
            <a:pPr lvl="1"/>
            <a:r>
              <a:rPr lang="hu-HU" dirty="0" smtClean="0"/>
              <a:t>Tartalmazás: Kompozíció  / </a:t>
            </a:r>
            <a:r>
              <a:rPr lang="hu-HU" dirty="0" err="1" smtClean="0"/>
              <a:t>Aggregáció</a:t>
            </a:r>
            <a:endParaRPr lang="hu-HU" dirty="0" smtClean="0"/>
          </a:p>
          <a:p>
            <a:r>
              <a:rPr lang="hu-HU" b="1" dirty="0" smtClean="0"/>
              <a:t>Példány</a:t>
            </a:r>
          </a:p>
          <a:p>
            <a:pPr lvl="1"/>
            <a:r>
              <a:rPr lang="hu-HU" dirty="0" err="1" smtClean="0"/>
              <a:t>InstanceSpecification</a:t>
            </a:r>
            <a:endParaRPr lang="hu-HU" dirty="0" smtClean="0"/>
          </a:p>
          <a:p>
            <a:pPr lvl="1"/>
            <a:r>
              <a:rPr lang="hu-HU" dirty="0" err="1" smtClean="0"/>
              <a:t>Slot</a:t>
            </a:r>
            <a:endParaRPr lang="hu-HU" dirty="0" smtClean="0"/>
          </a:p>
          <a:p>
            <a:r>
              <a:rPr lang="hu-HU" b="1" dirty="0" smtClean="0"/>
              <a:t>Interfész</a:t>
            </a:r>
          </a:p>
          <a:p>
            <a:pPr lvl="1"/>
            <a:r>
              <a:rPr lang="hu-HU" dirty="0" smtClean="0"/>
              <a:t>Szerződés (elvárt működés)</a:t>
            </a:r>
          </a:p>
          <a:p>
            <a:pPr lvl="1"/>
            <a:r>
              <a:rPr lang="hu-HU" dirty="0" smtClean="0"/>
              <a:t>Javaslat: metódusokat adjon meg</a:t>
            </a:r>
          </a:p>
          <a:p>
            <a:r>
              <a:rPr lang="hu-HU" b="1" dirty="0" smtClean="0"/>
              <a:t>Absztrakt osztály</a:t>
            </a:r>
            <a:r>
              <a:rPr lang="hu-HU" dirty="0" smtClean="0"/>
              <a:t>: nem </a:t>
            </a:r>
            <a:r>
              <a:rPr lang="hu-HU" dirty="0" err="1" smtClean="0"/>
              <a:t>példányosítható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143248"/>
            <a:ext cx="2881080" cy="114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UML elemkészlet (ismétlés)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Jelölések összefoglalása (a specifikációból):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482" y="1428736"/>
            <a:ext cx="2920576" cy="493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433538"/>
            <a:ext cx="3024916" cy="485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UML elemkészlet (ismétlés)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eddigiek csak egy apró szelete az </a:t>
            </a:r>
            <a:r>
              <a:rPr lang="hu-HU" dirty="0" err="1" smtClean="0"/>
              <a:t>UML-nek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tárgyban főleg adatmodellezéssel foglalkozunk</a:t>
            </a:r>
          </a:p>
          <a:p>
            <a:pPr lvl="1"/>
            <a:r>
              <a:rPr lang="hu-HU" dirty="0" smtClean="0"/>
              <a:t>Viselkedés leírása kevésbé hangsúlyos most</a:t>
            </a:r>
          </a:p>
          <a:p>
            <a:endParaRPr lang="hu-HU" dirty="0" smtClean="0"/>
          </a:p>
          <a:p>
            <a:r>
              <a:rPr lang="hu-HU" dirty="0" smtClean="0"/>
              <a:t>Az előbbi elemkészlet jobbára elég lesz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Absztrakció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Modell készítésekor absztrakciót használunk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28800"/>
            <a:ext cx="319325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896" y="1490663"/>
            <a:ext cx="3160568" cy="194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067944" y="2492896"/>
            <a:ext cx="122413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/>
          <a:stretch/>
        </p:blipFill>
        <p:spPr bwMode="auto">
          <a:xfrm>
            <a:off x="689225" y="4005064"/>
            <a:ext cx="2893910" cy="208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87896" y="3933056"/>
            <a:ext cx="3160568" cy="50405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tx1"/>
                </a:solidFill>
              </a:rPr>
              <a:t>Student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87896" y="4437111"/>
            <a:ext cx="3160568" cy="158420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name</a:t>
            </a:r>
            <a:r>
              <a:rPr lang="hu-HU" sz="2400" dirty="0" smtClean="0">
                <a:solidFill>
                  <a:schemeClr val="tx1"/>
                </a:solidFill>
              </a:rPr>
              <a:t> : </a:t>
            </a:r>
            <a:r>
              <a:rPr lang="hu-HU" sz="2400" dirty="0" err="1" smtClean="0">
                <a:solidFill>
                  <a:schemeClr val="tx1"/>
                </a:solidFill>
              </a:rPr>
              <a:t>String</a:t>
            </a:r>
            <a:endParaRPr lang="hu-HU" sz="2400" dirty="0" smtClean="0">
              <a:solidFill>
                <a:schemeClr val="tx1"/>
              </a:solidFill>
            </a:endParaRPr>
          </a:p>
          <a:p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neptun</a:t>
            </a:r>
            <a:r>
              <a:rPr lang="hu-HU" sz="2400" dirty="0" smtClean="0">
                <a:solidFill>
                  <a:schemeClr val="tx1"/>
                </a:solidFill>
              </a:rPr>
              <a:t> : </a:t>
            </a:r>
            <a:r>
              <a:rPr lang="hu-HU" sz="2400" dirty="0" err="1" smtClean="0">
                <a:solidFill>
                  <a:schemeClr val="tx1"/>
                </a:solidFill>
              </a:rPr>
              <a:t>String</a:t>
            </a:r>
            <a:endParaRPr lang="hu-HU" sz="2400" dirty="0" smtClean="0">
              <a:solidFill>
                <a:schemeClr val="tx1"/>
              </a:solidFill>
            </a:endParaRPr>
          </a:p>
          <a:p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</a:rPr>
              <a:t>inHostel</a:t>
            </a:r>
            <a:r>
              <a:rPr lang="hu-HU" sz="2400" dirty="0">
                <a:solidFill>
                  <a:schemeClr val="tx1"/>
                </a:solidFill>
              </a:rPr>
              <a:t> </a:t>
            </a:r>
            <a:r>
              <a:rPr lang="hu-HU" sz="2400" dirty="0" smtClean="0">
                <a:solidFill>
                  <a:schemeClr val="tx1"/>
                </a:solidFill>
              </a:rPr>
              <a:t>: </a:t>
            </a:r>
            <a:r>
              <a:rPr lang="hu-HU" sz="2400" dirty="0" err="1" smtClean="0">
                <a:solidFill>
                  <a:schemeClr val="tx1"/>
                </a:solidFill>
              </a:rPr>
              <a:t>Boolean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67944" y="5013176"/>
            <a:ext cx="122413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95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54" b="21780"/>
          <a:stretch/>
        </p:blipFill>
        <p:spPr bwMode="auto">
          <a:xfrm>
            <a:off x="683568" y="1268760"/>
            <a:ext cx="7776864" cy="485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Részletek megjelenítése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Attól függően, mire van szükség, többféle nézet:</a:t>
            </a:r>
            <a:endParaRPr lang="hu-HU" dirty="0"/>
          </a:p>
        </p:txBody>
      </p:sp>
      <p:sp>
        <p:nvSpPr>
          <p:cNvPr id="5" name="Lekerekített téglalap feliratnak 4"/>
          <p:cNvSpPr/>
          <p:nvPr/>
        </p:nvSpPr>
        <p:spPr>
          <a:xfrm>
            <a:off x="4572000" y="5085184"/>
            <a:ext cx="3528392" cy="1368152"/>
          </a:xfrm>
          <a:prstGeom prst="wedgeRoundRectCallout">
            <a:avLst>
              <a:gd name="adj1" fmla="val -81879"/>
              <a:gd name="adj2" fmla="val -2343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 tipikusan ezen a szinten mozgunk most!</a:t>
            </a:r>
          </a:p>
        </p:txBody>
      </p:sp>
    </p:spTree>
    <p:extLst>
      <p:ext uri="{BB962C8B-B14F-4D97-AF65-F5344CB8AC3E}">
        <p14:creationId xmlns:p14="http://schemas.microsoft.com/office/powerpoint/2010/main" val="420667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Tipikus hibák adatmodellek esetén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Elnevezési koncepciók használata:</a:t>
            </a:r>
          </a:p>
          <a:p>
            <a:pPr lvl="1"/>
            <a:r>
              <a:rPr lang="hu-HU" dirty="0" err="1"/>
              <a:t>PascalCase</a:t>
            </a:r>
            <a:r>
              <a:rPr lang="hu-HU" dirty="0"/>
              <a:t>, </a:t>
            </a:r>
            <a:r>
              <a:rPr lang="hu-HU" dirty="0" err="1"/>
              <a:t>camelCase</a:t>
            </a:r>
            <a:r>
              <a:rPr lang="hu-HU" dirty="0"/>
              <a:t>; objektum név inkább kis kezdőbetű, ékezet ne legyen </a:t>
            </a:r>
            <a:r>
              <a:rPr lang="hu-HU" dirty="0" smtClean="0"/>
              <a:t>benne</a:t>
            </a:r>
          </a:p>
          <a:p>
            <a:r>
              <a:rPr lang="hu-HU" dirty="0" smtClean="0"/>
              <a:t>Asszociációhoz </a:t>
            </a:r>
            <a:r>
              <a:rPr lang="hu-HU" dirty="0"/>
              <a:t>nem </a:t>
            </a:r>
            <a:r>
              <a:rPr lang="hu-HU" dirty="0" smtClean="0"/>
              <a:t>kell attribútumokat felvenni, </a:t>
            </a:r>
            <a:r>
              <a:rPr lang="hu-HU" dirty="0"/>
              <a:t>ez egy implementációs részlet</a:t>
            </a:r>
          </a:p>
          <a:p>
            <a:r>
              <a:rPr lang="hu-HU" dirty="0" smtClean="0"/>
              <a:t>Különböző </a:t>
            </a:r>
            <a:r>
              <a:rPr lang="hu-HU" dirty="0"/>
              <a:t>példányoknak ne legyen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ugyanaz </a:t>
            </a:r>
            <a:r>
              <a:rPr lang="hu-HU" dirty="0"/>
              <a:t>a neve</a:t>
            </a:r>
          </a:p>
          <a:p>
            <a:r>
              <a:rPr lang="hu-HU" dirty="0" smtClean="0"/>
              <a:t>Példány </a:t>
            </a:r>
            <a:r>
              <a:rPr lang="hu-HU" dirty="0"/>
              <a:t>szinten </a:t>
            </a:r>
            <a:r>
              <a:rPr lang="hu-HU" dirty="0" smtClean="0"/>
              <a:t>nem kell jelölni a kompozíciót</a:t>
            </a:r>
          </a:p>
          <a:p>
            <a:r>
              <a:rPr lang="hu-HU" dirty="0" smtClean="0"/>
              <a:t>Interfészben ne legyen attribútum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15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Eclipse</a:t>
            </a:r>
            <a:r>
              <a:rPr lang="hu-HU" dirty="0" smtClean="0"/>
              <a:t> UML2 komponens</a:t>
            </a:r>
          </a:p>
          <a:p>
            <a:endParaRPr lang="hu-HU" dirty="0" smtClean="0"/>
          </a:p>
          <a:p>
            <a:r>
              <a:rPr lang="hu-HU" dirty="0" smtClean="0"/>
              <a:t>UML2 modell létrehozása</a:t>
            </a:r>
          </a:p>
          <a:p>
            <a:pPr lvl="1"/>
            <a:r>
              <a:rPr lang="hu-HU" dirty="0" smtClean="0"/>
              <a:t>absztrakt szintaxis</a:t>
            </a:r>
          </a:p>
          <a:p>
            <a:endParaRPr lang="hu-HU" dirty="0" smtClean="0"/>
          </a:p>
          <a:p>
            <a:r>
              <a:rPr lang="hu-HU" dirty="0" smtClean="0"/>
              <a:t>Osztály diagram rajzolása a modellhez</a:t>
            </a:r>
          </a:p>
          <a:p>
            <a:endParaRPr lang="hu-HU" dirty="0" smtClean="0"/>
          </a:p>
          <a:p>
            <a:r>
              <a:rPr lang="hu-HU" dirty="0" smtClean="0"/>
              <a:t>Tulajdonságok, kapcsolatok, öröklődés</a:t>
            </a:r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UML osztálydiagram </a:t>
            </a:r>
            <a:r>
              <a:rPr lang="hu-HU" dirty="0" err="1" smtClean="0"/>
              <a:t>Eclipse-ben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UML: absztrakt és konkrét szintaxis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43042" y="1214422"/>
            <a:ext cx="2286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/>
              <a:t>Konkrét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429388" y="1214422"/>
            <a:ext cx="2286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/>
              <a:t>Absztrakt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r="7530"/>
          <a:stretch>
            <a:fillRect/>
          </a:stretch>
        </p:blipFill>
        <p:spPr bwMode="auto">
          <a:xfrm>
            <a:off x="5563429" y="2285992"/>
            <a:ext cx="350916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3116"/>
            <a:ext cx="5026960" cy="281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Egyenes összekötő 9"/>
          <p:cNvCxnSpPr/>
          <p:nvPr/>
        </p:nvCxnSpPr>
        <p:spPr>
          <a:xfrm rot="5400000">
            <a:off x="3142446" y="3999710"/>
            <a:ext cx="4286280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UML </a:t>
            </a:r>
            <a:r>
              <a:rPr lang="hu-HU" dirty="0" err="1" smtClean="0"/>
              <a:t>metaszintek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4"/>
          <a:stretch/>
        </p:blipFill>
        <p:spPr bwMode="auto">
          <a:xfrm>
            <a:off x="179512" y="764704"/>
            <a:ext cx="630548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6145559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 smtClean="0"/>
              <a:t>Forrás: UML </a:t>
            </a:r>
            <a:r>
              <a:rPr lang="hu-HU" sz="1400" dirty="0" err="1" smtClean="0"/>
              <a:t>Infrastructure</a:t>
            </a:r>
            <a:r>
              <a:rPr lang="hu-HU" sz="1400" dirty="0" smtClean="0"/>
              <a:t> </a:t>
            </a:r>
            <a:r>
              <a:rPr lang="hu-HU" sz="1400" dirty="0" err="1" smtClean="0"/>
              <a:t>specification</a:t>
            </a:r>
            <a:r>
              <a:rPr lang="hu-HU" sz="1400" dirty="0" smtClean="0"/>
              <a:t> 2.4.1, p. 20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4836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információ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Kirill </a:t>
            </a:r>
            <a:r>
              <a:rPr lang="hu-HU" dirty="0" err="1"/>
              <a:t>Fakhroutdinov</a:t>
            </a:r>
            <a:r>
              <a:rPr lang="hu-HU" dirty="0"/>
              <a:t>. UML </a:t>
            </a:r>
            <a:r>
              <a:rPr lang="hu-HU" dirty="0" err="1"/>
              <a:t>Diagrams</a:t>
            </a:r>
            <a:r>
              <a:rPr lang="hu-HU" dirty="0"/>
              <a:t>. </a:t>
            </a:r>
            <a:r>
              <a:rPr lang="hu-HU" dirty="0" err="1"/>
              <a:t>website</a:t>
            </a:r>
            <a:r>
              <a:rPr lang="hu-HU" dirty="0"/>
              <a:t>, URL: </a:t>
            </a:r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www.uml-diagrams.org/</a:t>
            </a:r>
            <a:endParaRPr lang="hu-HU" u="sng" dirty="0"/>
          </a:p>
          <a:p>
            <a:pPr lvl="1"/>
            <a:r>
              <a:rPr lang="hu-HU" i="1" dirty="0" smtClean="0"/>
              <a:t>Jó webes összefoglaló az </a:t>
            </a:r>
            <a:r>
              <a:rPr lang="hu-HU" i="1" dirty="0" err="1" smtClean="0"/>
              <a:t>UML-ről</a:t>
            </a:r>
            <a:r>
              <a:rPr lang="hu-HU" i="1" dirty="0" smtClean="0"/>
              <a:t>, sok példával</a:t>
            </a:r>
          </a:p>
          <a:p>
            <a:r>
              <a:rPr lang="en-US" dirty="0"/>
              <a:t>J. </a:t>
            </a:r>
            <a:r>
              <a:rPr lang="en-US" dirty="0" err="1" smtClean="0"/>
              <a:t>Ludewig</a:t>
            </a:r>
            <a:r>
              <a:rPr lang="hu-HU" dirty="0" smtClean="0"/>
              <a:t>.</a:t>
            </a:r>
            <a:r>
              <a:rPr lang="en-US" dirty="0" smtClean="0"/>
              <a:t> </a:t>
            </a:r>
            <a:r>
              <a:rPr lang="hu-HU" dirty="0" smtClean="0"/>
              <a:t>„</a:t>
            </a:r>
            <a:r>
              <a:rPr lang="en-US" dirty="0" smtClean="0"/>
              <a:t>Models </a:t>
            </a:r>
            <a:r>
              <a:rPr lang="en-US" dirty="0"/>
              <a:t>in software engineering – an </a:t>
            </a:r>
            <a:r>
              <a:rPr lang="en-US" dirty="0" smtClean="0"/>
              <a:t>introduction</a:t>
            </a:r>
            <a:r>
              <a:rPr lang="hu-HU" dirty="0" smtClean="0"/>
              <a:t>”</a:t>
            </a:r>
            <a:r>
              <a:rPr lang="en-US" dirty="0" smtClean="0"/>
              <a:t>. </a:t>
            </a:r>
            <a:r>
              <a:rPr lang="en-US" dirty="0"/>
              <a:t>Software and Systems </a:t>
            </a:r>
            <a:r>
              <a:rPr lang="en-US" dirty="0" smtClean="0"/>
              <a:t>Modeling </a:t>
            </a:r>
            <a:r>
              <a:rPr lang="en-US" dirty="0"/>
              <a:t>2(1), 2003, pp. </a:t>
            </a:r>
            <a:r>
              <a:rPr lang="en-US" dirty="0" smtClean="0"/>
              <a:t>5</a:t>
            </a:r>
            <a:r>
              <a:rPr lang="en-US" dirty="0"/>
              <a:t>–</a:t>
            </a:r>
            <a:r>
              <a:rPr lang="en-US" dirty="0" smtClean="0"/>
              <a:t>14.</a:t>
            </a:r>
            <a:r>
              <a:rPr lang="hu-HU" dirty="0"/>
              <a:t> DOI: </a:t>
            </a:r>
            <a:r>
              <a:rPr lang="hu-HU" dirty="0">
                <a:hlinkClick r:id="rId4"/>
              </a:rPr>
              <a:t>10.1007/s10270-003-0020-3</a:t>
            </a:r>
            <a:endParaRPr lang="hu-HU" dirty="0" smtClean="0"/>
          </a:p>
          <a:p>
            <a:pPr lvl="1"/>
            <a:r>
              <a:rPr lang="hu-HU" i="1" dirty="0" smtClean="0"/>
              <a:t>Egy olvasmányosabb cikk arról, </a:t>
            </a:r>
            <a:r>
              <a:rPr lang="hu-HU" i="1" dirty="0"/>
              <a:t>hogy mi a szerepük a modelleknek szoftver rendszerekben</a:t>
            </a:r>
            <a:endParaRPr lang="hu-HU" dirty="0" smtClean="0"/>
          </a:p>
          <a:p>
            <a:r>
              <a:rPr lang="en-US" dirty="0" smtClean="0"/>
              <a:t>Jean </a:t>
            </a:r>
            <a:r>
              <a:rPr lang="en-US" dirty="0" err="1"/>
              <a:t>Bézivin</a:t>
            </a:r>
            <a:r>
              <a:rPr lang="en-US" dirty="0"/>
              <a:t>. “On the unification power of models”. Software </a:t>
            </a:r>
            <a:r>
              <a:rPr lang="hu-HU" dirty="0" smtClean="0"/>
              <a:t>and</a:t>
            </a:r>
            <a:r>
              <a:rPr lang="en-US" dirty="0" smtClean="0"/>
              <a:t> </a:t>
            </a:r>
            <a:r>
              <a:rPr lang="en-US" dirty="0"/>
              <a:t>Systems </a:t>
            </a:r>
            <a:r>
              <a:rPr lang="en-US" dirty="0" smtClean="0"/>
              <a:t>Modeling</a:t>
            </a:r>
            <a:r>
              <a:rPr lang="hu-HU" dirty="0" smtClean="0"/>
              <a:t> 4(2),</a:t>
            </a:r>
            <a:r>
              <a:rPr lang="en-US" dirty="0" smtClean="0"/>
              <a:t> </a:t>
            </a:r>
            <a:r>
              <a:rPr lang="hu-HU" dirty="0" smtClean="0"/>
              <a:t>2005, </a:t>
            </a:r>
            <a:r>
              <a:rPr lang="en-US" dirty="0" err="1" smtClean="0"/>
              <a:t>pp</a:t>
            </a:r>
            <a:r>
              <a:rPr lang="hu-HU" dirty="0" smtClean="0"/>
              <a:t>.</a:t>
            </a:r>
            <a:r>
              <a:rPr lang="en-US" dirty="0" smtClean="0"/>
              <a:t> 171–188</a:t>
            </a:r>
            <a:r>
              <a:rPr lang="hu-HU" dirty="0"/>
              <a:t>.</a:t>
            </a:r>
            <a:r>
              <a:rPr lang="en-US" dirty="0" smtClean="0"/>
              <a:t> </a:t>
            </a:r>
            <a:r>
              <a:rPr lang="en-US" dirty="0"/>
              <a:t>DOI: </a:t>
            </a:r>
            <a:r>
              <a:rPr lang="hu-HU" dirty="0" smtClean="0">
                <a:hlinkClick r:id="rId5"/>
              </a:rPr>
              <a:t>10.1007/s10270-005-0079-0</a:t>
            </a:r>
            <a:endParaRPr lang="hu-HU" dirty="0" smtClean="0"/>
          </a:p>
          <a:p>
            <a:pPr lvl="1"/>
            <a:r>
              <a:rPr lang="hu-HU" dirty="0" smtClean="0"/>
              <a:t>Tudományos cikk modellekről, </a:t>
            </a:r>
            <a:r>
              <a:rPr lang="hu-HU" dirty="0" err="1" smtClean="0"/>
              <a:t>metamodellekről</a:t>
            </a:r>
            <a:endParaRPr lang="hu-HU" dirty="0" smtClean="0"/>
          </a:p>
          <a:p>
            <a:pPr lvl="1"/>
            <a:endParaRPr lang="hu-HU" i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73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Modellezés, </a:t>
            </a:r>
            <a:r>
              <a:rPr lang="hu-HU" dirty="0" err="1" smtClean="0"/>
              <a:t>modellezés</a:t>
            </a:r>
            <a:r>
              <a:rPr lang="hu-HU" dirty="0" smtClean="0"/>
              <a:t>, </a:t>
            </a:r>
            <a:r>
              <a:rPr lang="hu-HU" dirty="0" err="1" smtClean="0"/>
              <a:t>modellezés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Megéri először modellezni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Adatmodellezés, </a:t>
            </a:r>
            <a:r>
              <a:rPr lang="hu-HU" dirty="0" err="1" smtClean="0"/>
              <a:t>metamodellezés</a:t>
            </a:r>
            <a:r>
              <a:rPr lang="hu-HU" dirty="0" smtClean="0"/>
              <a:t> szerepe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Modellezés a gyakorlati életben?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Pl.: [svéd cég] webes konyhatervezője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5861"/>
            <a:ext cx="4330998" cy="366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9"/>
          <a:stretch/>
        </p:blipFill>
        <p:spPr bwMode="auto">
          <a:xfrm>
            <a:off x="107504" y="1556792"/>
            <a:ext cx="4268015" cy="266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83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Eddig használt modellezési nyelvek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710907"/>
              </p:ext>
            </p:extLst>
          </p:nvPr>
        </p:nvGraphicFramePr>
        <p:xfrm>
          <a:off x="714348" y="836712"/>
          <a:ext cx="8001056" cy="5029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Lekerekített téglalap 3"/>
          <p:cNvSpPr/>
          <p:nvPr/>
        </p:nvSpPr>
        <p:spPr>
          <a:xfrm>
            <a:off x="1428728" y="5741806"/>
            <a:ext cx="6786610" cy="107157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Minden problémához a neki megfelelő 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nyelv és módszer kiválasztása!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Modellek lehetséges felhasználása</a:t>
            </a:r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500034" y="2857496"/>
            <a:ext cx="1428760" cy="78581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Rendszer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3071802" y="1714488"/>
            <a:ext cx="1428760" cy="78581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Modell 1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3071802" y="3929066"/>
            <a:ext cx="1428760" cy="78581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Modell N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571868" y="300037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…</a:t>
            </a:r>
            <a:endParaRPr lang="hu-HU" sz="2800" dirty="0"/>
          </a:p>
        </p:txBody>
      </p:sp>
      <p:cxnSp>
        <p:nvCxnSpPr>
          <p:cNvPr id="13" name="Egyenes összekötő nyíllal 12"/>
          <p:cNvCxnSpPr>
            <a:endCxn id="9" idx="1"/>
          </p:cNvCxnSpPr>
          <p:nvPr/>
        </p:nvCxnSpPr>
        <p:spPr>
          <a:xfrm flipV="1">
            <a:off x="1928794" y="2107397"/>
            <a:ext cx="1143008" cy="82153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>
            <a:endCxn id="10" idx="1"/>
          </p:cNvCxnSpPr>
          <p:nvPr/>
        </p:nvCxnSpPr>
        <p:spPr>
          <a:xfrm>
            <a:off x="1928794" y="3429000"/>
            <a:ext cx="1143008" cy="892975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Jobbra nyíl 15"/>
          <p:cNvSpPr/>
          <p:nvPr/>
        </p:nvSpPr>
        <p:spPr>
          <a:xfrm>
            <a:off x="5000628" y="2209994"/>
            <a:ext cx="857256" cy="64294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Jobbra nyíl 16"/>
          <p:cNvSpPr/>
          <p:nvPr/>
        </p:nvSpPr>
        <p:spPr>
          <a:xfrm>
            <a:off x="5000628" y="3500438"/>
            <a:ext cx="857256" cy="64294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286512" y="1412776"/>
            <a:ext cx="2571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Dokumentáció</a:t>
            </a:r>
          </a:p>
          <a:p>
            <a:endParaRPr lang="hu-HU" sz="2800" dirty="0" smtClean="0"/>
          </a:p>
          <a:p>
            <a:r>
              <a:rPr lang="hu-HU" sz="2800" dirty="0" smtClean="0"/>
              <a:t>Generálás</a:t>
            </a:r>
          </a:p>
          <a:p>
            <a:endParaRPr lang="hu-HU" sz="2800" dirty="0" smtClean="0"/>
          </a:p>
          <a:p>
            <a:r>
              <a:rPr lang="hu-HU" sz="2800" dirty="0" smtClean="0"/>
              <a:t>Ellenőrzés</a:t>
            </a:r>
          </a:p>
          <a:p>
            <a:endParaRPr lang="hu-HU" sz="2800" dirty="0" smtClean="0"/>
          </a:p>
          <a:p>
            <a:r>
              <a:rPr lang="hu-HU" sz="2800" dirty="0" smtClean="0"/>
              <a:t>Analízis</a:t>
            </a:r>
          </a:p>
          <a:p>
            <a:endParaRPr lang="hu-HU" sz="2800" dirty="0"/>
          </a:p>
          <a:p>
            <a:r>
              <a:rPr lang="hu-HU" sz="2800" dirty="0" smtClean="0"/>
              <a:t>…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modellek felhasználása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500034" y="3214686"/>
            <a:ext cx="1428760" cy="78581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Szerver-terem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643174" y="1214422"/>
            <a:ext cx="2143140" cy="128588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Fizikai elhelyezkedés leírása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2714612" y="3000372"/>
            <a:ext cx="2071702" cy="121444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Logikai hálózati topológia</a:t>
            </a:r>
          </a:p>
        </p:txBody>
      </p:sp>
      <p:cxnSp>
        <p:nvCxnSpPr>
          <p:cNvPr id="8" name="Egyenes összekötő nyíllal 7"/>
          <p:cNvCxnSpPr>
            <a:endCxn id="5" idx="1"/>
          </p:cNvCxnSpPr>
          <p:nvPr/>
        </p:nvCxnSpPr>
        <p:spPr>
          <a:xfrm rot="5400000" flipH="1" flipV="1">
            <a:off x="1571605" y="2143117"/>
            <a:ext cx="1357322" cy="785816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>
            <a:stCxn id="4" idx="3"/>
            <a:endCxn id="6" idx="1"/>
          </p:cNvCxnSpPr>
          <p:nvPr/>
        </p:nvCxnSpPr>
        <p:spPr>
          <a:xfrm>
            <a:off x="1928794" y="3607595"/>
            <a:ext cx="785818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Jobbra nyíl 9"/>
          <p:cNvSpPr/>
          <p:nvPr/>
        </p:nvSpPr>
        <p:spPr>
          <a:xfrm>
            <a:off x="5000628" y="1500174"/>
            <a:ext cx="857256" cy="64294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Jobbra nyíl 10"/>
          <p:cNvSpPr/>
          <p:nvPr/>
        </p:nvSpPr>
        <p:spPr>
          <a:xfrm>
            <a:off x="5000628" y="3214686"/>
            <a:ext cx="857256" cy="64294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286512" y="1285860"/>
            <a:ext cx="2571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Kábelezés,  </a:t>
            </a:r>
            <a:r>
              <a:rPr lang="hu-HU" sz="2800" dirty="0" err="1" smtClean="0"/>
              <a:t>rack</a:t>
            </a:r>
            <a:r>
              <a:rPr lang="hu-HU" sz="2800" dirty="0" smtClean="0"/>
              <a:t> elrendezés</a:t>
            </a:r>
            <a:endParaRPr lang="hu-HU" sz="28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6286512" y="3046397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IP címek, hálózati beállítások</a:t>
            </a:r>
            <a:endParaRPr lang="hu-HU" sz="2800" dirty="0"/>
          </a:p>
        </p:txBody>
      </p:sp>
      <p:sp>
        <p:nvSpPr>
          <p:cNvPr id="23" name="Lekerekített téglalap 22"/>
          <p:cNvSpPr/>
          <p:nvPr/>
        </p:nvSpPr>
        <p:spPr>
          <a:xfrm>
            <a:off x="2714612" y="4786322"/>
            <a:ext cx="2071702" cy="121444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Szolgáltatások modellje</a:t>
            </a:r>
          </a:p>
        </p:txBody>
      </p:sp>
      <p:cxnSp>
        <p:nvCxnSpPr>
          <p:cNvPr id="24" name="Egyenes összekötő nyíllal 23"/>
          <p:cNvCxnSpPr>
            <a:endCxn id="23" idx="1"/>
          </p:cNvCxnSpPr>
          <p:nvPr/>
        </p:nvCxnSpPr>
        <p:spPr>
          <a:xfrm rot="16200000" flipH="1">
            <a:off x="1625184" y="4304116"/>
            <a:ext cx="1393039" cy="78581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Jobbra nyíl 24"/>
          <p:cNvSpPr/>
          <p:nvPr/>
        </p:nvSpPr>
        <p:spPr>
          <a:xfrm>
            <a:off x="5000628" y="5000636"/>
            <a:ext cx="857256" cy="64294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6286512" y="4832347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Alkalmazások telepítése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/>
      <p:bldP spid="22" grpId="0"/>
      <p:bldP spid="23" grpId="0" animBg="1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Modellezési nyelv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Milyen elemeket használhatunk a modellben?</a:t>
            </a:r>
          </a:p>
          <a:p>
            <a:pPr>
              <a:buNone/>
            </a:pPr>
            <a:r>
              <a:rPr lang="hu-HU" dirty="0" smtClean="0">
                <a:latin typeface="Calibri"/>
              </a:rPr>
              <a:t>	→ </a:t>
            </a:r>
            <a:r>
              <a:rPr lang="hu-HU" b="1" dirty="0" err="1" smtClean="0"/>
              <a:t>metamodell</a:t>
            </a:r>
            <a:r>
              <a:rPr lang="hu-HU" b="1" dirty="0" smtClean="0"/>
              <a:t> </a:t>
            </a:r>
            <a:r>
              <a:rPr lang="hu-HU" dirty="0" smtClean="0"/>
              <a:t>(modellezési nyelv modellje)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graphicFrame>
        <p:nvGraphicFramePr>
          <p:cNvPr id="4" name="Tartalom helye 3"/>
          <p:cNvGraphicFramePr>
            <a:graphicFrameLocks/>
          </p:cNvGraphicFramePr>
          <p:nvPr/>
        </p:nvGraphicFramePr>
        <p:xfrm>
          <a:off x="1214414" y="3857628"/>
          <a:ext cx="6715172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Kapcsolatok az egyes szintek között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86644" y="4214818"/>
            <a:ext cx="1500198" cy="100013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Rendszer</a:t>
            </a:r>
          </a:p>
        </p:txBody>
      </p:sp>
      <p:sp>
        <p:nvSpPr>
          <p:cNvPr id="5" name="Téglalap 4"/>
          <p:cNvSpPr/>
          <p:nvPr/>
        </p:nvSpPr>
        <p:spPr>
          <a:xfrm>
            <a:off x="1071538" y="4214818"/>
            <a:ext cx="1571636" cy="100080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Modell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428992" y="528638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absztrakció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357818" y="3610277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konkretizáció</a:t>
            </a:r>
            <a:endParaRPr lang="hu-HU" sz="2400" dirty="0"/>
          </a:p>
        </p:txBody>
      </p:sp>
      <p:cxnSp>
        <p:nvCxnSpPr>
          <p:cNvPr id="11" name="Egyenes összekötő 10"/>
          <p:cNvCxnSpPr/>
          <p:nvPr/>
        </p:nvCxnSpPr>
        <p:spPr>
          <a:xfrm rot="5400000">
            <a:off x="3749669" y="4606933"/>
            <a:ext cx="3071834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rot="10800000">
            <a:off x="428598" y="3213100"/>
            <a:ext cx="2928957" cy="158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églalap 14"/>
          <p:cNvSpPr/>
          <p:nvPr/>
        </p:nvSpPr>
        <p:spPr>
          <a:xfrm>
            <a:off x="785786" y="1000108"/>
            <a:ext cx="2143140" cy="100080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err="1" smtClean="0">
                <a:solidFill>
                  <a:schemeClr val="bg1"/>
                </a:solidFill>
              </a:rPr>
              <a:t>Metamodell</a:t>
            </a:r>
            <a:endParaRPr lang="hu-HU" sz="2800" dirty="0" smtClean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714612" y="2181517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típusa</a:t>
            </a:r>
            <a:endParaRPr lang="hu-HU" sz="24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-71470" y="335756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példánya</a:t>
            </a:r>
            <a:endParaRPr lang="hu-HU" sz="2400" dirty="0"/>
          </a:p>
        </p:txBody>
      </p:sp>
      <p:cxnSp>
        <p:nvCxnSpPr>
          <p:cNvPr id="20" name="Egyenes összekötő nyíllal 19"/>
          <p:cNvCxnSpPr/>
          <p:nvPr/>
        </p:nvCxnSpPr>
        <p:spPr>
          <a:xfrm>
            <a:off x="3143240" y="4286256"/>
            <a:ext cx="3857652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rot="10800000">
            <a:off x="3071802" y="5072074"/>
            <a:ext cx="392909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5286380" y="5929330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absztrakciós szintek</a:t>
            </a:r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9" name="Egyenes összekötő nyíllal 28"/>
          <p:cNvCxnSpPr/>
          <p:nvPr/>
        </p:nvCxnSpPr>
        <p:spPr>
          <a:xfrm rot="5400000" flipH="1" flipV="1">
            <a:off x="1642248" y="3143248"/>
            <a:ext cx="1857388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 rot="16200000" flipH="1">
            <a:off x="286514" y="3142454"/>
            <a:ext cx="1857388" cy="158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3000364" y="2786058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meta szintek</a:t>
            </a:r>
            <a:endParaRPr lang="hu-H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  <p:bldP spid="15" grpId="0" animBg="1"/>
      <p:bldP spid="18" grpId="1"/>
      <p:bldP spid="19" grpId="0"/>
      <p:bldP spid="28" grpId="0"/>
      <p:bldP spid="34" grpId="0"/>
    </p:bldLst>
  </p:timing>
</p:sld>
</file>

<file path=ppt/theme/theme1.xml><?xml version="1.0" encoding="utf-8"?>
<a:theme xmlns:a="http://schemas.openxmlformats.org/drawingml/2006/main" name="bme_ftsrg_hun_micskei_v7">
  <a:themeElements>
    <a:clrScheme name="ftsrg-scheme2">
      <a:dk1>
        <a:srgbClr val="000000"/>
      </a:dk1>
      <a:lt1>
        <a:srgbClr val="FFFFFF"/>
      </a:lt1>
      <a:dk2>
        <a:srgbClr val="0099FF"/>
      </a:dk2>
      <a:lt2>
        <a:srgbClr val="FFFF99"/>
      </a:lt2>
      <a:accent1>
        <a:srgbClr val="762536"/>
      </a:accent1>
      <a:accent2>
        <a:srgbClr val="81511D"/>
      </a:accent2>
      <a:accent3>
        <a:srgbClr val="48662C"/>
      </a:accent3>
      <a:accent4>
        <a:srgbClr val="134C59"/>
      </a:accent4>
      <a:accent5>
        <a:srgbClr val="5A2565"/>
      </a:accent5>
      <a:accent6>
        <a:srgbClr val="5A5A5A"/>
      </a:accent6>
      <a:hlink>
        <a:srgbClr val="002060"/>
      </a:hlink>
      <a:folHlink>
        <a:srgbClr val="002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bme_ftsrg_hun_micskei_v7</Template>
  <TotalTime>3652</TotalTime>
  <Words>2162</Words>
  <Application>Microsoft Office PowerPoint</Application>
  <PresentationFormat>On-screen Show (4:3)</PresentationFormat>
  <Paragraphs>356</Paragraphs>
  <Slides>36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bme_ftsrg_hun_micskei_v7</vt:lpstr>
      <vt:lpstr>IT rendszerek modellezése</vt:lpstr>
      <vt:lpstr>Bevezető</vt:lpstr>
      <vt:lpstr>Absztrakció</vt:lpstr>
      <vt:lpstr>Modellezés a gyakorlati életben?</vt:lpstr>
      <vt:lpstr>Eddig használt modellezési nyelvek</vt:lpstr>
      <vt:lpstr>Modellek lehetséges felhasználása</vt:lpstr>
      <vt:lpstr>Példa: modellek felhasználása</vt:lpstr>
      <vt:lpstr>Modellezési nyelv</vt:lpstr>
      <vt:lpstr>Kapcsolatok az egyes szintek között</vt:lpstr>
      <vt:lpstr>Több metaszint használata</vt:lpstr>
      <vt:lpstr>Példa: több szint használata, adatbázisok</vt:lpstr>
      <vt:lpstr>Példa: több szint használata, adatbázisok</vt:lpstr>
      <vt:lpstr>Példa: több szint használata, adatbázisok</vt:lpstr>
      <vt:lpstr>Példa: több szint használata, adatbázisok</vt:lpstr>
      <vt:lpstr>Példa: több szint használata, adatbázisok</vt:lpstr>
      <vt:lpstr>Példa: több szint használata, adatbázisok</vt:lpstr>
      <vt:lpstr>Egyszerű adatmodellezés folyamata</vt:lpstr>
      <vt:lpstr>Példa: IT topológia, rendszerterv</vt:lpstr>
      <vt:lpstr>Kézi rajz</vt:lpstr>
      <vt:lpstr>Visio ábra</vt:lpstr>
      <vt:lpstr>Visio ábra + adatkötés</vt:lpstr>
      <vt:lpstr>PowerPoint Presentation</vt:lpstr>
      <vt:lpstr>Szabványos modellezési nyelvek</vt:lpstr>
      <vt:lpstr>UML (Unified Modeling Language)</vt:lpstr>
      <vt:lpstr>Unified Modeling Language (UML)</vt:lpstr>
      <vt:lpstr>UML elemkészlet (ismétlés)</vt:lpstr>
      <vt:lpstr>UML elemkészlet (ismétlés)</vt:lpstr>
      <vt:lpstr>UML elemkészlet (ismétlés)</vt:lpstr>
      <vt:lpstr>UML elemkészlet (ismétlés)</vt:lpstr>
      <vt:lpstr>Részletek megjelenítése</vt:lpstr>
      <vt:lpstr>Tipikus hibák adatmodellek esetén</vt:lpstr>
      <vt:lpstr>PowerPoint Presentation</vt:lpstr>
      <vt:lpstr>UML: absztrakt és konkrét szintaxis</vt:lpstr>
      <vt:lpstr>UML metaszintek</vt:lpstr>
      <vt:lpstr>További információ</vt:lpstr>
      <vt:lpstr>Összefoglalás</vt:lpstr>
    </vt:vector>
  </TitlesOfParts>
  <Company>Budapesti Műszaki és Gazdaságtudományi Egyetem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rendszerek modellezése</dc:title>
  <dc:subject>Intelligens rendszerfelügyelet (VIMIA370)</dc:subject>
  <dc:creator>Micskei Zoltán</dc:creator>
  <cp:keywords>modell, UML, absztrakció, metamodell</cp:keywords>
  <cp:lastModifiedBy>Micskei Zoltán</cp:lastModifiedBy>
  <cp:revision>214</cp:revision>
  <dcterms:created xsi:type="dcterms:W3CDTF">2009-01-28T13:15:32Z</dcterms:created>
  <dcterms:modified xsi:type="dcterms:W3CDTF">2013-02-18T14:23:17Z</dcterms:modified>
</cp:coreProperties>
</file>