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81" r:id="rId3"/>
    <p:sldId id="368" r:id="rId4"/>
    <p:sldId id="369" r:id="rId5"/>
    <p:sldId id="370" r:id="rId6"/>
    <p:sldId id="371" r:id="rId7"/>
    <p:sldId id="363" r:id="rId8"/>
    <p:sldId id="367" r:id="rId9"/>
    <p:sldId id="290" r:id="rId10"/>
    <p:sldId id="291" r:id="rId11"/>
    <p:sldId id="374" r:id="rId12"/>
    <p:sldId id="364" r:id="rId13"/>
    <p:sldId id="357" r:id="rId14"/>
    <p:sldId id="361" r:id="rId15"/>
    <p:sldId id="323" r:id="rId16"/>
    <p:sldId id="362" r:id="rId17"/>
    <p:sldId id="283" r:id="rId18"/>
    <p:sldId id="348" r:id="rId19"/>
    <p:sldId id="324" r:id="rId20"/>
    <p:sldId id="284" r:id="rId21"/>
    <p:sldId id="336" r:id="rId22"/>
    <p:sldId id="285" r:id="rId23"/>
    <p:sldId id="349" r:id="rId24"/>
    <p:sldId id="287" r:id="rId25"/>
    <p:sldId id="337" r:id="rId26"/>
    <p:sldId id="376" r:id="rId27"/>
    <p:sldId id="358" r:id="rId28"/>
    <p:sldId id="365" r:id="rId29"/>
    <p:sldId id="332" r:id="rId30"/>
    <p:sldId id="360" r:id="rId31"/>
    <p:sldId id="327" r:id="rId32"/>
    <p:sldId id="378" r:id="rId33"/>
    <p:sldId id="294" r:id="rId34"/>
    <p:sldId id="295" r:id="rId35"/>
    <p:sldId id="322" r:id="rId36"/>
    <p:sldId id="375" r:id="rId37"/>
    <p:sldId id="340" r:id="rId38"/>
    <p:sldId id="352" r:id="rId39"/>
    <p:sldId id="377" r:id="rId40"/>
    <p:sldId id="328" r:id="rId41"/>
    <p:sldId id="366" r:id="rId42"/>
    <p:sldId id="341" r:id="rId43"/>
    <p:sldId id="347" r:id="rId44"/>
    <p:sldId id="342" r:id="rId45"/>
    <p:sldId id="372" r:id="rId46"/>
    <p:sldId id="373" r:id="rId47"/>
    <p:sldId id="353" r:id="rId48"/>
    <p:sldId id="344" r:id="rId49"/>
    <p:sldId id="354" r:id="rId50"/>
    <p:sldId id="345" r:id="rId51"/>
    <p:sldId id="293" r:id="rId5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06" autoAdjust="0"/>
  </p:normalViewPr>
  <p:slideViewPr>
    <p:cSldViewPr>
      <p:cViewPr varScale="1">
        <p:scale>
          <a:sx n="82" d="100"/>
          <a:sy n="82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2013.02.26.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06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uxconfig.org/Bash_scripting_Tutorial" TargetMode="External"/><Relationship Id="rId7" Type="http://schemas.openxmlformats.org/officeDocument/2006/relationships/hyperlink" Target="https://us.pycon.org/2013/" TargetMode="External"/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evelopers.google.com/edu/python/" TargetMode="External"/><Relationship Id="rId5" Type="http://schemas.openxmlformats.org/officeDocument/2006/relationships/hyperlink" Target="http://docs.python.org/3.3/tutorial/" TargetMode="External"/><Relationship Id="rId4" Type="http://schemas.openxmlformats.org/officeDocument/2006/relationships/hyperlink" Target="http://www.hit.bme.hu/~szandi/unix/index.html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2013.</a:t>
            </a:r>
            <a:r>
              <a:rPr lang="hu-HU" baseline="0" dirty="0" smtClean="0"/>
              <a:t> február </a:t>
            </a:r>
            <a:r>
              <a:rPr lang="hu-HU" baseline="0" dirty="0" smtClean="0"/>
              <a:t>26.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231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1448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7470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Érdemes megnézni: https://us.pycon.org/2013/</a:t>
            </a:r>
          </a:p>
          <a:p>
            <a:endParaRPr lang="hu-HU" dirty="0" smtClean="0"/>
          </a:p>
          <a:p>
            <a:r>
              <a:rPr lang="hu-HU" dirty="0" err="1" smtClean="0"/>
              <a:t>Google</a:t>
            </a:r>
            <a:r>
              <a:rPr lang="hu-HU" dirty="0" smtClean="0"/>
              <a:t>: 	https://developers.google.com/edu/python/ http://code.google.com/p/google-api-python-client/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 smtClean="0"/>
              <a:t>Dropbox</a:t>
            </a:r>
            <a:r>
              <a:rPr lang="hu-HU" dirty="0" smtClean="0"/>
              <a:t>: 	https://tech.dropbox.com/2012/12/welcome-guido/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Amazon: 	</a:t>
            </a:r>
            <a:r>
              <a:rPr lang="en-US" dirty="0" smtClean="0"/>
              <a:t>http://aws.amazon.com/python/</a:t>
            </a:r>
            <a:endParaRPr lang="hu-HU" dirty="0" smtClean="0"/>
          </a:p>
          <a:p>
            <a:r>
              <a:rPr lang="hu-HU" dirty="0" err="1" smtClean="0"/>
              <a:t>Twitter</a:t>
            </a:r>
            <a:r>
              <a:rPr lang="hu-HU" dirty="0" smtClean="0"/>
              <a:t>: 	https://github.com/bear/python-twitter</a:t>
            </a:r>
          </a:p>
          <a:p>
            <a:r>
              <a:rPr lang="hu-HU" dirty="0" err="1" smtClean="0"/>
              <a:t>Facebook</a:t>
            </a:r>
            <a:r>
              <a:rPr lang="hu-HU" dirty="0" smtClean="0"/>
              <a:t>: 	https://developers.facebook.com/blog/post/301/</a:t>
            </a:r>
          </a:p>
          <a:p>
            <a:r>
              <a:rPr lang="hu-HU" dirty="0" smtClean="0"/>
              <a:t>Microsoft: 	http://pytools.codeplex.com/</a:t>
            </a:r>
          </a:p>
          <a:p>
            <a:r>
              <a:rPr lang="hu-HU" dirty="0" smtClean="0"/>
              <a:t>HP: 	http://hp.jobs/sunnyvale-ca/software-designer-javapython-engineer/33914192/job/</a:t>
            </a:r>
          </a:p>
          <a:p>
            <a:r>
              <a:rPr lang="hu-HU" dirty="0" err="1" smtClean="0"/>
              <a:t>Spotify</a:t>
            </a:r>
            <a:r>
              <a:rPr lang="hu-HU" dirty="0" smtClean="0"/>
              <a:t>:</a:t>
            </a:r>
            <a:r>
              <a:rPr lang="hu-HU" baseline="0" dirty="0" smtClean="0"/>
              <a:t> 	https://ep2013.europython.eu/conference/talks/spotify-and-python-love-first-sight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932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Figyeljünk arra, hogy a Python hivatalos honlapja hajlamos a 2.x</a:t>
            </a:r>
            <a:r>
              <a:rPr lang="hu-HU" baseline="0" dirty="0" smtClean="0"/>
              <a:t> verziójú dokumentációkat feldobni. Mindig válasszuk ki a 3.3-as verziót!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066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full</a:t>
            </a:r>
            <a:r>
              <a:rPr lang="hu-HU" dirty="0" smtClean="0"/>
              <a:t> </a:t>
            </a:r>
            <a:r>
              <a:rPr lang="hu-HU" dirty="0" err="1" smtClean="0"/>
              <a:t>proposal</a:t>
            </a:r>
            <a:r>
              <a:rPr lang="hu-HU" dirty="0" smtClean="0"/>
              <a:t>:</a:t>
            </a:r>
            <a:r>
              <a:rPr lang="hu-HU" baseline="0" dirty="0" smtClean="0"/>
              <a:t> http://www.python.org/dev/peps/pep-0020/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3826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168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#!/</a:t>
            </a:r>
            <a:r>
              <a:rPr lang="hu-HU" dirty="0" err="1" smtClean="0"/>
              <a:t>usr</a:t>
            </a:r>
            <a:r>
              <a:rPr lang="hu-HU" dirty="0" smtClean="0"/>
              <a:t>/bin/</a:t>
            </a:r>
            <a:r>
              <a:rPr lang="hu-HU" dirty="0" err="1" smtClean="0"/>
              <a:t>env</a:t>
            </a:r>
            <a:r>
              <a:rPr lang="hu-HU" dirty="0" smtClean="0"/>
              <a:t> python3</a:t>
            </a:r>
          </a:p>
          <a:p>
            <a:r>
              <a:rPr lang="hu-HU" dirty="0" smtClean="0"/>
              <a:t>print( "Hello </a:t>
            </a:r>
            <a:r>
              <a:rPr lang="hu-HU" dirty="0" err="1" smtClean="0"/>
              <a:t>world</a:t>
            </a:r>
            <a:r>
              <a:rPr lang="hu-HU" dirty="0" smtClean="0"/>
              <a:t>" 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47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8655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Python 2.x-es verziójában</a:t>
            </a:r>
            <a:r>
              <a:rPr lang="hu-HU" baseline="0" dirty="0" smtClean="0"/>
              <a:t> még működött a print nem függvény változata: print "hello", ez 3.x-nél már csak függvényként működik: print("hello")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702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8206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722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#!/</a:t>
            </a:r>
            <a:r>
              <a:rPr lang="hu-H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usr</a:t>
            </a:r>
            <a:r>
              <a:rPr lang="hu-H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/bin/</a:t>
            </a:r>
            <a:r>
              <a:rPr lang="hu-H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env</a:t>
            </a:r>
            <a:r>
              <a:rPr lang="hu-H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python3</a:t>
            </a:r>
          </a:p>
          <a:p>
            <a:pPr>
              <a:buNone/>
            </a:pP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versionName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12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"Mountain </a:t>
            </a:r>
            <a:r>
              <a:rPr lang="hu-HU" sz="12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Lion</a:t>
            </a:r>
            <a:r>
              <a:rPr lang="hu-HU" sz="12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#Értékadások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major = 10  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minor = 6 + 2</a:t>
            </a:r>
          </a:p>
          <a:p>
            <a:pPr>
              <a:buNone/>
            </a:pP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versionNumber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(major) + "." + 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(minor)</a:t>
            </a:r>
          </a:p>
          <a:p>
            <a:pPr>
              <a:buNone/>
            </a:pP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print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("Mac OS X",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versionName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fr-FR" sz="1200" dirty="0" err="1" smtClean="0">
                <a:latin typeface="Consolas" pitchFamily="49" charset="0"/>
                <a:cs typeface="Consolas" pitchFamily="49" charset="0"/>
              </a:rPr>
              <a:t>versionNumber</a:t>
            </a:r>
            <a:r>
              <a:rPr lang="fr-FR" sz="1200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4 + 6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Print(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versionName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print( 1/2 )			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x = y = z = 0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a, b = 2, 3</a:t>
            </a:r>
          </a:p>
          <a:p>
            <a:pPr>
              <a:buNone/>
            </a:pP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 = "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Bring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us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 a 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shrubbery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!" 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print( 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[2] )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print( 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[11:-1] )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print( 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[:8] )</a:t>
            </a:r>
          </a:p>
          <a:p>
            <a:pPr>
              <a:buNone/>
            </a:pP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print( </a:t>
            </a:r>
            <a:r>
              <a:rPr lang="hu-HU" sz="1200" dirty="0" err="1" smtClean="0"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1200" dirty="0" smtClean="0">
                <a:latin typeface="Consolas" pitchFamily="49" charset="0"/>
                <a:cs typeface="Consolas" pitchFamily="49" charset="0"/>
              </a:rPr>
              <a:t>[:] 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intendálást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TAB-bal</a:t>
            </a:r>
            <a:r>
              <a:rPr lang="hu-HU" baseline="0" dirty="0" smtClean="0"/>
              <a:t> a legegyszerűbb, ilyenkor a SHIFT+</a:t>
            </a:r>
            <a:r>
              <a:rPr lang="hu-HU" baseline="0" dirty="0" err="1" smtClean="0"/>
              <a:t>TAB-bal</a:t>
            </a:r>
            <a:r>
              <a:rPr lang="hu-HU" baseline="0" dirty="0" smtClean="0"/>
              <a:t> az </a:t>
            </a:r>
            <a:r>
              <a:rPr lang="hu-HU" baseline="0" dirty="0" err="1" smtClean="0"/>
              <a:t>intendálás</a:t>
            </a:r>
            <a:r>
              <a:rPr lang="hu-HU" baseline="0" dirty="0" smtClean="0"/>
              <a:t> szintjét lehet </a:t>
            </a:r>
            <a:r>
              <a:rPr lang="hu-HU" baseline="0" dirty="0" smtClean="0"/>
              <a:t>csökkenteni. </a:t>
            </a:r>
          </a:p>
          <a:p>
            <a:endParaRPr lang="hu-HU" baseline="0" dirty="0" smtClean="0"/>
          </a:p>
          <a:p>
            <a:r>
              <a:rPr lang="hu-HU" baseline="0" dirty="0" smtClean="0"/>
              <a:t>(A Python </a:t>
            </a:r>
            <a:r>
              <a:rPr lang="hu-HU" baseline="0" dirty="0" err="1" smtClean="0"/>
              <a:t>Style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Guide</a:t>
            </a:r>
            <a:r>
              <a:rPr lang="hu-HU" baseline="0" dirty="0" smtClean="0"/>
              <a:t> javaslata szerint azonban érdemesebb átállítani a </a:t>
            </a:r>
            <a:r>
              <a:rPr lang="hu-HU" baseline="0" dirty="0" err="1" smtClean="0"/>
              <a:t>szövegszerkesztőkent</a:t>
            </a:r>
            <a:r>
              <a:rPr lang="hu-HU" baseline="0" dirty="0" smtClean="0"/>
              <a:t>, hogy TAB helyett szóközt rakjon, így biztosítva, hogy máshol is ugyanúgy jelenjen meg a kód. A hivatalos ajánlás 4 darab szóköz használata.)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79452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Érdekesség: a </a:t>
            </a:r>
            <a:r>
              <a:rPr lang="hu-HU" dirty="0" err="1" smtClean="0"/>
              <a:t>for</a:t>
            </a:r>
            <a:r>
              <a:rPr lang="hu-HU" dirty="0" smtClean="0"/>
              <a:t> ciklusnak is lehet </a:t>
            </a:r>
            <a:r>
              <a:rPr lang="hu-HU" dirty="0" err="1" smtClean="0"/>
              <a:t>else</a:t>
            </a:r>
            <a:r>
              <a:rPr lang="hu-HU" dirty="0" smtClean="0"/>
              <a:t> ága!</a:t>
            </a:r>
          </a:p>
          <a:p>
            <a:endParaRPr lang="hu-HU" dirty="0" smtClean="0"/>
          </a:p>
          <a:p>
            <a:r>
              <a:rPr lang="hu-HU" dirty="0" smtClean="0"/>
              <a:t>Példa:</a:t>
            </a:r>
            <a:r>
              <a:rPr lang="hu-HU" baseline="0" dirty="0" smtClean="0"/>
              <a:t> http://docs.python.org/3.3/tutorial/controlflow.html</a:t>
            </a:r>
            <a:endParaRPr lang="hu-HU" dirty="0" smtClean="0"/>
          </a:p>
          <a:p>
            <a:r>
              <a:rPr lang="en-US" dirty="0" smtClean="0"/>
              <a:t>for n in range(2, 10):</a:t>
            </a:r>
          </a:p>
          <a:p>
            <a:r>
              <a:rPr lang="en-US" dirty="0" smtClean="0"/>
              <a:t>     for x in range(2, n):</a:t>
            </a:r>
          </a:p>
          <a:p>
            <a:r>
              <a:rPr lang="en-US" dirty="0" smtClean="0"/>
              <a:t>         if n % x == 0:</a:t>
            </a:r>
          </a:p>
          <a:p>
            <a:r>
              <a:rPr lang="en-US" dirty="0" smtClean="0"/>
              <a:t>             print(n, 'equals', x, '*', n//x)</a:t>
            </a:r>
          </a:p>
          <a:p>
            <a:r>
              <a:rPr lang="en-US" dirty="0" smtClean="0"/>
              <a:t>             break</a:t>
            </a:r>
          </a:p>
          <a:p>
            <a:r>
              <a:rPr lang="en-US" dirty="0" smtClean="0"/>
              <a:t>     else:</a:t>
            </a:r>
          </a:p>
          <a:p>
            <a:r>
              <a:rPr lang="en-US" dirty="0" smtClean="0"/>
              <a:t>         # loop fell through without finding a factor</a:t>
            </a:r>
          </a:p>
          <a:p>
            <a:r>
              <a:rPr lang="en-US" dirty="0" smtClean="0"/>
              <a:t>         print(n, 'is a prime number')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4495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Bővebben lásd: Python </a:t>
            </a:r>
            <a:r>
              <a:rPr lang="hu-HU" dirty="0" err="1" smtClean="0"/>
              <a:t>Tutorial</a:t>
            </a:r>
            <a:r>
              <a:rPr lang="hu-HU" dirty="0" smtClean="0"/>
              <a:t>.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Chapter</a:t>
            </a:r>
            <a:r>
              <a:rPr lang="hu-HU" baseline="0" dirty="0" smtClean="0"/>
              <a:t> 6. </a:t>
            </a:r>
            <a:r>
              <a:rPr lang="hu-HU" baseline="0" dirty="0" err="1" smtClean="0"/>
              <a:t>Modules</a:t>
            </a:r>
            <a:r>
              <a:rPr lang="hu-HU" baseline="0" dirty="0" smtClean="0"/>
              <a:t>, URL: http://docs.python.org/3.3/tutorial/modules.html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5358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Documentation</a:t>
            </a:r>
            <a:r>
              <a:rPr lang="hu-HU" dirty="0" smtClean="0"/>
              <a:t>:  http://docs.python.org/dev/library/argparse.html</a:t>
            </a:r>
          </a:p>
          <a:p>
            <a:r>
              <a:rPr lang="hu-HU" dirty="0" err="1" smtClean="0"/>
              <a:t>Tutorial</a:t>
            </a:r>
            <a:r>
              <a:rPr lang="hu-HU" dirty="0" smtClean="0"/>
              <a:t>: http://docs.python.org/dev/howto/argparse.html#id1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8839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8839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710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4975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ParameterHandlingArgParse.py</a:t>
            </a:r>
            <a:endParaRPr lang="hu-HU" dirty="0" smtClean="0"/>
          </a:p>
          <a:p>
            <a:r>
              <a:rPr lang="hu-HU" dirty="0" err="1" smtClean="0"/>
              <a:t>ParameterHandlingArgParse.py</a:t>
            </a:r>
            <a:r>
              <a:rPr lang="hu-HU" baseline="0" dirty="0" smtClean="0"/>
              <a:t> IRF</a:t>
            </a:r>
          </a:p>
          <a:p>
            <a:r>
              <a:rPr lang="hu-HU" baseline="0" dirty="0" err="1" smtClean="0"/>
              <a:t>ParameterHandlingArgParse.py</a:t>
            </a:r>
            <a:r>
              <a:rPr lang="hu-HU" baseline="0" dirty="0" smtClean="0"/>
              <a:t> IRF </a:t>
            </a:r>
            <a:r>
              <a:rPr lang="hu-HU" baseline="0" dirty="0" err="1" smtClean="0"/>
              <a:t>-q</a:t>
            </a:r>
            <a:r>
              <a:rPr lang="hu-HU" baseline="0" dirty="0" smtClean="0"/>
              <a:t> </a:t>
            </a:r>
            <a:r>
              <a:rPr lang="hu-HU" baseline="0" dirty="0" smtClean="0"/>
              <a:t>5</a:t>
            </a:r>
          </a:p>
          <a:p>
            <a:r>
              <a:rPr lang="hu-HU" baseline="0" dirty="0" err="1" smtClean="0"/>
              <a:t>ParameterHandlingArgParse.py</a:t>
            </a:r>
            <a:r>
              <a:rPr lang="hu-HU" baseline="0" dirty="0" smtClean="0"/>
              <a:t> IRF </a:t>
            </a:r>
            <a:r>
              <a:rPr lang="hu-HU" baseline="0" dirty="0" err="1" smtClean="0"/>
              <a:t>-q</a:t>
            </a:r>
            <a:r>
              <a:rPr lang="hu-HU" baseline="0" dirty="0" smtClean="0"/>
              <a:t> </a:t>
            </a:r>
            <a:r>
              <a:rPr lang="hu-HU" baseline="0" dirty="0" smtClean="0"/>
              <a:t>5 </a:t>
            </a:r>
            <a:r>
              <a:rPr lang="hu-HU" baseline="0" dirty="0" err="1" smtClean="0"/>
              <a:t>-file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tmp</a:t>
            </a:r>
            <a:endParaRPr lang="hu-HU" baseline="0" dirty="0" smtClean="0"/>
          </a:p>
          <a:p>
            <a:r>
              <a:rPr lang="hu-HU" baseline="0" dirty="0" err="1" smtClean="0"/>
              <a:t>cat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tmp</a:t>
            </a:r>
            <a:endParaRPr lang="hu-H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err="1" smtClean="0"/>
              <a:t>ParameterHandlingArgParse.py</a:t>
            </a:r>
            <a:r>
              <a:rPr lang="hu-HU" baseline="0" dirty="0" smtClean="0"/>
              <a:t> IRF </a:t>
            </a:r>
            <a:r>
              <a:rPr lang="hu-HU" baseline="0" dirty="0" err="1" smtClean="0"/>
              <a:t>-q</a:t>
            </a:r>
            <a:r>
              <a:rPr lang="hu-HU" baseline="0" dirty="0" smtClean="0"/>
              <a:t> </a:t>
            </a:r>
            <a:r>
              <a:rPr lang="hu-HU" baseline="0" dirty="0" smtClean="0"/>
              <a:t>5 </a:t>
            </a:r>
            <a:r>
              <a:rPr lang="hu-HU" baseline="0" dirty="0" err="1" smtClean="0"/>
              <a:t>-file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tmp</a:t>
            </a: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err="1" smtClean="0"/>
              <a:t>ParameterHandlingArgParse.py</a:t>
            </a:r>
            <a:r>
              <a:rPr lang="hu-HU" baseline="0" dirty="0" smtClean="0"/>
              <a:t> IRF </a:t>
            </a:r>
            <a:r>
              <a:rPr lang="hu-HU" baseline="0" dirty="0" err="1" smtClean="0"/>
              <a:t>-q</a:t>
            </a:r>
            <a:r>
              <a:rPr lang="hu-HU" baseline="0" dirty="0" smtClean="0"/>
              <a:t> </a:t>
            </a:r>
            <a:r>
              <a:rPr lang="hu-HU" baseline="0" dirty="0" smtClean="0"/>
              <a:t>5 </a:t>
            </a:r>
            <a:r>
              <a:rPr lang="hu-HU" baseline="0" dirty="0" err="1" smtClean="0"/>
              <a:t>-file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tmp</a:t>
            </a:r>
            <a:r>
              <a:rPr lang="hu-HU" baseline="0" dirty="0" smtClean="0"/>
              <a:t> -X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10621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48204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0660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30425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 in </a:t>
            </a:r>
            <a:r>
              <a:rPr lang="en-US" dirty="0" err="1" smtClean="0"/>
              <a:t>csv.reader</a:t>
            </a:r>
            <a:r>
              <a:rPr lang="en-US" dirty="0" smtClean="0"/>
              <a:t>(open("csvdemo.csv")):</a:t>
            </a:r>
          </a:p>
          <a:p>
            <a:r>
              <a:rPr lang="hu-HU" baseline="0" dirty="0" smtClean="0"/>
              <a:t>  </a:t>
            </a:r>
            <a:r>
              <a:rPr lang="en-US" dirty="0" smtClean="0"/>
              <a:t>if </a:t>
            </a:r>
            <a:r>
              <a:rPr lang="en-US" dirty="0" err="1" smtClean="0"/>
              <a:t>re.match</a:t>
            </a:r>
            <a:r>
              <a:rPr lang="en-US" dirty="0" smtClean="0"/>
              <a:t>("[A-Z][a-z]* [A-Z][a-z]*", l[0]) == None:</a:t>
            </a:r>
          </a:p>
          <a:p>
            <a:r>
              <a:rPr lang="hu-HU" dirty="0" smtClean="0"/>
              <a:t>     </a:t>
            </a:r>
            <a:r>
              <a:rPr lang="en-US" dirty="0" smtClean="0"/>
              <a:t>print(l, l[0])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36497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2300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cat</a:t>
            </a:r>
            <a:r>
              <a:rPr lang="hu-HU" dirty="0" smtClean="0"/>
              <a:t> </a:t>
            </a:r>
            <a:r>
              <a:rPr lang="hu-HU" dirty="0" err="1" smtClean="0"/>
              <a:t>kutya.txt</a:t>
            </a:r>
            <a:r>
              <a:rPr lang="hu-HU" dirty="0" smtClean="0"/>
              <a:t> | </a:t>
            </a:r>
            <a:r>
              <a:rPr lang="hu-HU" dirty="0" err="1" smtClean="0"/>
              <a:t>sed</a:t>
            </a:r>
            <a:r>
              <a:rPr lang="hu-HU" dirty="0" smtClean="0"/>
              <a:t> "s/kutya/macska/g"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5535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512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38552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PEP8: http://www.python.org/dev/peps/pep-0008/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38552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14184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08563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20136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465849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52013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55400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3273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8914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65476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798510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dirty="0" smtClean="0">
                <a:hlinkClick r:id="rId3"/>
              </a:rPr>
              <a:t>http://www.linuxconfig.org/Bash_scripting_Tutorial</a:t>
            </a:r>
            <a:endParaRPr lang="hu-HU" sz="1200" dirty="0" smtClean="0"/>
          </a:p>
          <a:p>
            <a:r>
              <a:rPr lang="hu-HU" sz="1200" dirty="0" smtClean="0">
                <a:hlinkClick r:id="rId4"/>
              </a:rPr>
              <a:t>http://www.hit.bme.hu/~szandi/unix/index.html</a:t>
            </a:r>
            <a:endParaRPr lang="hu-HU" sz="1200" dirty="0" smtClean="0"/>
          </a:p>
          <a:p>
            <a:r>
              <a:rPr lang="hu-HU" sz="1200" dirty="0" smtClean="0">
                <a:sym typeface="Wingdings" pitchFamily="2" charset="2"/>
                <a:hlinkClick r:id="rId5"/>
              </a:rPr>
              <a:t>http://docs.python.org/3.3/tutorial/</a:t>
            </a:r>
            <a:endParaRPr lang="hu-HU" sz="1200" dirty="0" smtClean="0">
              <a:sym typeface="Wingdings" pitchFamily="2" charset="2"/>
            </a:endParaRPr>
          </a:p>
          <a:p>
            <a:r>
              <a:rPr lang="hu-HU" sz="1200" dirty="0" smtClean="0">
                <a:sym typeface="Wingdings" pitchFamily="2" charset="2"/>
                <a:hlinkClick r:id="rId6"/>
              </a:rPr>
              <a:t>https://developers.google.com/edu/python/</a:t>
            </a:r>
            <a:endParaRPr lang="hu-HU" sz="1200" dirty="0" smtClean="0">
              <a:sym typeface="Wingdings" pitchFamily="2" charset="2"/>
            </a:endParaRPr>
          </a:p>
          <a:p>
            <a:r>
              <a:rPr lang="hu-HU" sz="1200" dirty="0" smtClean="0">
                <a:sym typeface="Wingdings" pitchFamily="2" charset="2"/>
                <a:hlinkClick r:id="rId7"/>
              </a:rPr>
              <a:t>https://us.pycon.org/2013/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524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80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7251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5017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418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1.jpg"/><Relationship Id="rId5" Type="http://schemas.openxmlformats.org/officeDocument/2006/relationships/image" Target="../media/image6.jpeg"/><Relationship Id="rId10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uxconfig.org/Bash_scripting_Tutorial" TargetMode="External"/><Relationship Id="rId7" Type="http://schemas.openxmlformats.org/officeDocument/2006/relationships/hyperlink" Target="https://us.pycon.org/2013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s.google.com/edu/python/" TargetMode="External"/><Relationship Id="rId5" Type="http://schemas.openxmlformats.org/officeDocument/2006/relationships/hyperlink" Target="http://docs.python.org/3.3/tutorial/" TargetMode="External"/><Relationship Id="rId4" Type="http://schemas.openxmlformats.org/officeDocument/2006/relationships/hyperlink" Target="http://www.hit.bme.hu/~szandi/unix/index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Szkriptelés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99692" y="3212976"/>
            <a:ext cx="5144616" cy="1277955"/>
          </a:xfrm>
        </p:spPr>
        <p:txBody>
          <a:bodyPr>
            <a:normAutofit/>
          </a:bodyPr>
          <a:lstStyle/>
          <a:p>
            <a:r>
              <a:rPr lang="hu-HU" dirty="0" smtClean="0"/>
              <a:t>Tóth Dániel, Szatmári Zoltán, Horányi Gergő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>
                <a:solidFill>
                  <a:schemeClr val="bg1"/>
                </a:solidFill>
              </a:rPr>
              <a:t>rendszerfelügyelet (</a:t>
            </a:r>
            <a:r>
              <a:rPr lang="hu-HU" sz="2600" dirty="0" smtClean="0">
                <a:solidFill>
                  <a:schemeClr val="bg1"/>
                </a:solidFill>
              </a:rPr>
              <a:t>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Csővezetékek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30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3000" dirty="0" smtClean="0">
                <a:latin typeface="Consolas" pitchFamily="49" charset="0"/>
                <a:cs typeface="Consolas" pitchFamily="49" charset="0"/>
              </a:rPr>
              <a:t> fájl | </a:t>
            </a:r>
            <a:r>
              <a:rPr lang="hu-HU" sz="3000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sz="3000" dirty="0" smtClean="0">
                <a:latin typeface="Consolas" pitchFamily="49" charset="0"/>
                <a:cs typeface="Consolas" pitchFamily="49" charset="0"/>
              </a:rPr>
              <a:t> 'x'</a:t>
            </a:r>
            <a:br>
              <a:rPr lang="hu-HU" sz="3000" dirty="0" smtClean="0">
                <a:latin typeface="Consolas" pitchFamily="49" charset="0"/>
                <a:cs typeface="Consolas" pitchFamily="49" charset="0"/>
              </a:rPr>
            </a:b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cat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stdout-ját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a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grep</a:t>
            </a:r>
            <a:r>
              <a:rPr lang="hu-HU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3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stdin-jába</a:t>
            </a:r>
            <a:endParaRPr lang="hu-HU" sz="3000" dirty="0" smtClean="0">
              <a:solidFill>
                <a:schemeClr val="tx1">
                  <a:lumMod val="65000"/>
                  <a:lumOff val="3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Láncolhatóak az alkalmazások… DE…</a:t>
            </a:r>
          </a:p>
          <a:p>
            <a:pPr lvl="1"/>
            <a:r>
              <a:rPr lang="hu-HU" dirty="0" smtClean="0"/>
              <a:t>Formázatlan bináris adatátadás történik</a:t>
            </a:r>
          </a:p>
          <a:p>
            <a:pPr lvl="1"/>
            <a:r>
              <a:rPr lang="hu-HU" dirty="0" smtClean="0"/>
              <a:t>Gyors, de strukturált adatot nem kezel</a:t>
            </a:r>
          </a:p>
          <a:p>
            <a:pPr lvl="1"/>
            <a:r>
              <a:rPr lang="hu-HU" dirty="0" smtClean="0"/>
              <a:t>Strukturált adatot szöveges formába kell alakítani (valamilyen módon), majd a fogadó oldalon sorokra, majd azon belül mezőkre bontva feldolgozni</a:t>
            </a:r>
          </a:p>
          <a:p>
            <a:pPr lvl="1"/>
            <a:r>
              <a:rPr lang="hu-HU" dirty="0" smtClean="0"/>
              <a:t>Erre használható programok: </a:t>
            </a:r>
            <a:r>
              <a:rPr lang="hu-HU" dirty="0" err="1" smtClean="0"/>
              <a:t>cut</a:t>
            </a:r>
            <a:r>
              <a:rPr lang="hu-HU" dirty="0" smtClean="0"/>
              <a:t>, </a:t>
            </a:r>
            <a:r>
              <a:rPr lang="hu-HU" dirty="0" err="1" smtClean="0"/>
              <a:t>awk</a:t>
            </a:r>
            <a:r>
              <a:rPr lang="hu-HU" dirty="0" smtClean="0"/>
              <a:t>, </a:t>
            </a:r>
            <a:r>
              <a:rPr lang="hu-HU" dirty="0" err="1" smtClean="0"/>
              <a:t>sed</a:t>
            </a:r>
            <a:r>
              <a:rPr lang="hu-HU" dirty="0" smtClean="0"/>
              <a:t> (</a:t>
            </a:r>
            <a:r>
              <a:rPr lang="hu-HU" dirty="0" err="1" smtClean="0"/>
              <a:t>tokenizálás</a:t>
            </a:r>
            <a:r>
              <a:rPr lang="hu-HU" dirty="0" smtClean="0"/>
              <a:t>, reguláris kifejezések stb.)</a:t>
            </a:r>
          </a:p>
          <a:p>
            <a:pPr lvl="1"/>
            <a:r>
              <a:rPr lang="hu-HU" dirty="0" smtClean="0"/>
              <a:t>Erre jó a </a:t>
            </a:r>
            <a:r>
              <a:rPr lang="hu-HU" dirty="0" err="1" smtClean="0"/>
              <a:t>bash</a:t>
            </a:r>
            <a:r>
              <a:rPr lang="hu-HU" dirty="0" smtClean="0"/>
              <a:t> is, pl. a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pipecmd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read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hu-HU" dirty="0" smtClean="0"/>
              <a:t>vagy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$(</a:t>
            </a:r>
            <a:r>
              <a:rPr lang="hu-HU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pipecmd</a:t>
            </a:r>
            <a:r>
              <a:rPr lang="hu-H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hu-HU" dirty="0" smtClean="0"/>
              <a:t>konstrukciókkal</a:t>
            </a:r>
          </a:p>
          <a:p>
            <a:pPr lvl="1"/>
            <a:r>
              <a:rPr lang="hu-HU" dirty="0" smtClean="0"/>
              <a:t>Egyszerű adatszerkezeteknél még elmegy… </a:t>
            </a:r>
          </a:p>
          <a:p>
            <a:pPr lvl="2"/>
            <a:r>
              <a:rPr lang="hu-HU" dirty="0" smtClean="0"/>
              <a:t>Az emberek itt szokták értékelni a </a:t>
            </a:r>
            <a:r>
              <a:rPr lang="hu-HU" dirty="0" err="1" smtClean="0"/>
              <a:t>Powershellt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Bash</a:t>
            </a:r>
            <a:r>
              <a:rPr lang="hu-HU" dirty="0" smtClean="0"/>
              <a:t> alapfunkciók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Alapvető </a:t>
            </a:r>
            <a:r>
              <a:rPr lang="hu-HU" dirty="0" err="1" smtClean="0"/>
              <a:t>shell</a:t>
            </a:r>
            <a:r>
              <a:rPr lang="hu-HU" dirty="0" smtClean="0"/>
              <a:t> funkciók</a:t>
            </a:r>
          </a:p>
          <a:p>
            <a:r>
              <a:rPr lang="hu-HU" dirty="0" smtClean="0"/>
              <a:t>I/O átirányítások</a:t>
            </a:r>
            <a:endParaRPr lang="hu-HU" dirty="0"/>
          </a:p>
          <a:p>
            <a:r>
              <a:rPr lang="hu-HU" dirty="0"/>
              <a:t>Fájlok másolása Windows és Linux között</a:t>
            </a:r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smtClean="0"/>
              <a:t>Linux és </a:t>
            </a:r>
            <a:r>
              <a:rPr lang="hu-HU" dirty="0" err="1" smtClean="0"/>
              <a:t>Bash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13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Műveletek automatizálása, </a:t>
            </a:r>
            <a:r>
              <a:rPr lang="hu-HU" dirty="0" err="1" smtClean="0"/>
              <a:t>szkriptelés</a:t>
            </a:r>
            <a:endParaRPr lang="hu-HU" dirty="0" smtClean="0"/>
          </a:p>
          <a:p>
            <a:pPr lvl="1"/>
            <a:r>
              <a:rPr lang="hu-HU" dirty="0" smtClean="0"/>
              <a:t>Eltérések az általános programozási nyelvekhez képest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Linux alapok</a:t>
            </a:r>
          </a:p>
          <a:p>
            <a:endParaRPr lang="hu-HU" b="1" dirty="0"/>
          </a:p>
          <a:p>
            <a:r>
              <a:rPr lang="hu-HU" b="1" dirty="0" smtClean="0"/>
              <a:t>Python alapok</a:t>
            </a:r>
          </a:p>
          <a:p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PowerShell</a:t>
            </a:r>
            <a:r>
              <a:rPr lang="hu-HU" dirty="0" smtClean="0"/>
              <a:t> (következő óra)</a:t>
            </a: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5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éppen Python?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Számos elterjedt </a:t>
            </a:r>
            <a:r>
              <a:rPr lang="hu-HU" dirty="0" err="1" smtClean="0"/>
              <a:t>szkript</a:t>
            </a:r>
            <a:r>
              <a:rPr lang="hu-HU" dirty="0" smtClean="0"/>
              <a:t> nyelv létezik</a:t>
            </a:r>
          </a:p>
          <a:p>
            <a:pPr lvl="1"/>
            <a:r>
              <a:rPr lang="hu-HU" dirty="0" err="1" smtClean="0"/>
              <a:t>Bash</a:t>
            </a:r>
            <a:endParaRPr lang="hu-HU" dirty="0" smtClean="0"/>
          </a:p>
          <a:p>
            <a:pPr lvl="1"/>
            <a:r>
              <a:rPr lang="hu-HU" dirty="0" err="1" smtClean="0"/>
              <a:t>Perl</a:t>
            </a:r>
            <a:endParaRPr lang="hu-HU" dirty="0" smtClean="0"/>
          </a:p>
          <a:p>
            <a:pPr lvl="1"/>
            <a:r>
              <a:rPr lang="hu-HU" dirty="0" smtClean="0"/>
              <a:t>Python</a:t>
            </a:r>
          </a:p>
          <a:p>
            <a:pPr lvl="1"/>
            <a:r>
              <a:rPr lang="hu-HU" dirty="0" err="1" smtClean="0"/>
              <a:t>Ruby</a:t>
            </a:r>
            <a:endParaRPr lang="hu-HU" dirty="0" smtClean="0"/>
          </a:p>
          <a:p>
            <a:r>
              <a:rPr lang="hu-HU" dirty="0" smtClean="0"/>
              <a:t>Python</a:t>
            </a:r>
            <a:endParaRPr lang="hu-HU" dirty="0"/>
          </a:p>
          <a:p>
            <a:pPr lvl="1"/>
            <a:r>
              <a:rPr lang="hu-HU" dirty="0" smtClean="0"/>
              <a:t>Hasonlít a már tanult nyelvekhez (C, Java, C#, …)</a:t>
            </a:r>
          </a:p>
          <a:p>
            <a:pPr lvl="1"/>
            <a:r>
              <a:rPr lang="hu-HU" dirty="0" smtClean="0"/>
              <a:t>Nagyon elterjedt, aktívan fejlesztik</a:t>
            </a:r>
          </a:p>
          <a:p>
            <a:pPr lvl="1"/>
            <a:r>
              <a:rPr lang="hu-HU" dirty="0" smtClean="0"/>
              <a:t>Jól dokumentált, rengeteg kiegészítéssel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25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690589"/>
            <a:ext cx="4153644" cy="207682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 használ Pythont?</a:t>
            </a:r>
            <a:endParaRPr lang="en-US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20006"/>
            <a:ext cx="3886156" cy="1416906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260" y="4107371"/>
            <a:ext cx="2125131" cy="219305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550186"/>
            <a:ext cx="2969318" cy="1117029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14" y="791276"/>
            <a:ext cx="3763430" cy="1318474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047" y="4107371"/>
            <a:ext cx="2069415" cy="130833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496" y="2312836"/>
            <a:ext cx="2055722" cy="1416164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32" y="4904109"/>
            <a:ext cx="3444640" cy="1396320"/>
          </a:xfrm>
          <a:prstGeom prst="rect">
            <a:avLst/>
          </a:prstGeom>
        </p:spPr>
      </p:pic>
      <p:sp>
        <p:nvSpPr>
          <p:cNvPr id="16" name="Szövegdoboz 15"/>
          <p:cNvSpPr txBox="1"/>
          <p:nvPr/>
        </p:nvSpPr>
        <p:spPr>
          <a:xfrm>
            <a:off x="7352803" y="5594684"/>
            <a:ext cx="2069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err="1" smtClean="0"/>
              <a:t>stb</a:t>
            </a:r>
            <a:r>
              <a:rPr lang="hu-HU" sz="4800" b="1" dirty="0" smtClean="0"/>
              <a:t>…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52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Python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Python</a:t>
            </a:r>
          </a:p>
          <a:p>
            <a:pPr lvl="1"/>
            <a:r>
              <a:rPr lang="hu-HU" sz="3200" dirty="0" smtClean="0"/>
              <a:t>1991-ben jelent meg az első verzió</a:t>
            </a:r>
          </a:p>
          <a:p>
            <a:pPr lvl="2"/>
            <a:r>
              <a:rPr lang="hu-HU" sz="2800" dirty="0" smtClean="0"/>
              <a:t>Jelenleg a 3.3-as verziót használjuk</a:t>
            </a:r>
          </a:p>
          <a:p>
            <a:pPr lvl="1"/>
            <a:r>
              <a:rPr lang="hu-HU" sz="3200" dirty="0" smtClean="0"/>
              <a:t>Általános célú, magas szintű</a:t>
            </a:r>
          </a:p>
          <a:p>
            <a:pPr lvl="1"/>
            <a:r>
              <a:rPr lang="hu-HU" sz="3200" dirty="0" smtClean="0"/>
              <a:t>Több paradigmát is támogat:</a:t>
            </a:r>
          </a:p>
          <a:p>
            <a:pPr lvl="2"/>
            <a:r>
              <a:rPr lang="hu-HU" sz="2800" dirty="0" smtClean="0"/>
              <a:t>Objektum-orientált</a:t>
            </a:r>
          </a:p>
          <a:p>
            <a:pPr lvl="2"/>
            <a:r>
              <a:rPr lang="hu-HU" sz="2800" dirty="0" smtClean="0"/>
              <a:t>Imperatív</a:t>
            </a:r>
          </a:p>
          <a:p>
            <a:pPr lvl="2"/>
            <a:r>
              <a:rPr lang="hu-HU" sz="2800" dirty="0" smtClean="0"/>
              <a:t>Funkcionális</a:t>
            </a:r>
          </a:p>
          <a:p>
            <a:pPr lvl="1"/>
            <a:r>
              <a:rPr lang="hu-HU" sz="3200" dirty="0" smtClean="0"/>
              <a:t>Nem csak </a:t>
            </a:r>
            <a:r>
              <a:rPr lang="hu-HU" sz="3200" dirty="0" err="1" smtClean="0"/>
              <a:t>szkriptelésre</a:t>
            </a:r>
            <a:r>
              <a:rPr lang="hu-HU" sz="3200" dirty="0" smtClean="0"/>
              <a:t> használható</a:t>
            </a:r>
            <a:endParaRPr lang="en-US" sz="3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Python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3600" i="1" dirty="0" smtClean="0"/>
              <a:t>„</a:t>
            </a:r>
            <a:r>
              <a:rPr lang="en-US" sz="3600" i="1" dirty="0" smtClean="0"/>
              <a:t>Beautiful is better than ugly.</a:t>
            </a:r>
          </a:p>
          <a:p>
            <a:pPr marL="0" indent="0" algn="ctr">
              <a:buNone/>
            </a:pPr>
            <a:r>
              <a:rPr lang="en-US" sz="3600" i="1" dirty="0" smtClean="0"/>
              <a:t>Explicit is better than implicit.</a:t>
            </a:r>
          </a:p>
          <a:p>
            <a:pPr marL="0" indent="0" algn="ctr">
              <a:buNone/>
            </a:pPr>
            <a:r>
              <a:rPr lang="en-US" sz="3600" i="1" dirty="0" smtClean="0"/>
              <a:t>Simple is better than complex.</a:t>
            </a:r>
          </a:p>
          <a:p>
            <a:pPr marL="0" indent="0" algn="ctr">
              <a:buNone/>
            </a:pPr>
            <a:r>
              <a:rPr lang="en-US" sz="3600" i="1" dirty="0" smtClean="0"/>
              <a:t>Complex is better than complicated.</a:t>
            </a:r>
          </a:p>
          <a:p>
            <a:pPr marL="0" indent="0" algn="ctr">
              <a:buNone/>
            </a:pPr>
            <a:r>
              <a:rPr lang="en-US" sz="3600" i="1" dirty="0" smtClean="0"/>
              <a:t>Readability counts.</a:t>
            </a:r>
            <a:r>
              <a:rPr lang="hu-HU" sz="3600" i="1" dirty="0" smtClean="0"/>
              <a:t>”</a:t>
            </a:r>
          </a:p>
          <a:p>
            <a:pPr marL="0" indent="0" algn="r">
              <a:buNone/>
            </a:pPr>
            <a:endParaRPr lang="hu-HU" sz="3600" i="1" dirty="0" smtClean="0"/>
          </a:p>
          <a:p>
            <a:pPr marL="0" indent="0" algn="r">
              <a:buNone/>
            </a:pPr>
            <a:r>
              <a:rPr lang="hu-HU" i="1" dirty="0" smtClean="0"/>
              <a:t>The Zen of Python (PEP20) részlet</a:t>
            </a:r>
            <a:endParaRPr lang="en-US" sz="3200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11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Hello </a:t>
            </a:r>
            <a:r>
              <a:rPr lang="hu-HU" dirty="0" err="1" smtClean="0"/>
              <a:t>world</a:t>
            </a:r>
            <a:r>
              <a:rPr lang="hu-HU" dirty="0" smtClean="0"/>
              <a:t>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Kedvenc editorba írjuk be (</a:t>
            </a:r>
            <a:r>
              <a:rPr lang="hu-HU" dirty="0" err="1" smtClean="0"/>
              <a:t>joe</a:t>
            </a:r>
            <a:r>
              <a:rPr lang="hu-HU" dirty="0" smtClean="0"/>
              <a:t>, </a:t>
            </a:r>
            <a:r>
              <a:rPr lang="hu-HU" dirty="0" err="1" smtClean="0"/>
              <a:t>mcedit</a:t>
            </a:r>
            <a:r>
              <a:rPr lang="hu-HU" dirty="0" smtClean="0"/>
              <a:t>, </a:t>
            </a:r>
            <a:r>
              <a:rPr lang="hu-HU" dirty="0" err="1" smtClean="0"/>
              <a:t>vi</a:t>
            </a:r>
            <a:r>
              <a:rPr lang="hu-HU" dirty="0" smtClean="0"/>
              <a:t>, </a:t>
            </a:r>
            <a:r>
              <a:rPr lang="hu-HU" dirty="0" err="1" smtClean="0"/>
              <a:t>emacs</a:t>
            </a:r>
            <a:r>
              <a:rPr lang="hu-HU" dirty="0" smtClean="0"/>
              <a:t>, </a:t>
            </a:r>
            <a:r>
              <a:rPr lang="hu-HU" dirty="0" err="1" smtClean="0"/>
              <a:t>kwrite</a:t>
            </a:r>
            <a:r>
              <a:rPr lang="hu-HU" dirty="0" smtClean="0"/>
              <a:t>…)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#!/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usr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/bin/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env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 python3</a:t>
            </a:r>
          </a:p>
          <a:p>
            <a:pPr lvl="1"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cs typeface="Consolas" pitchFamily="49" charset="0"/>
              </a:rPr>
              <a:t>#ez egy komment</a:t>
            </a:r>
          </a:p>
          <a:p>
            <a:pPr lvl="1">
              <a:buNone/>
            </a:pPr>
            <a:r>
              <a:rPr lang="hu-HU" b="1" dirty="0" smtClean="0">
                <a:latin typeface="Consolas" pitchFamily="49" charset="0"/>
                <a:cs typeface="Consolas" pitchFamily="49" charset="0"/>
              </a:rPr>
              <a:t>print(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Hello </a:t>
            </a:r>
            <a:r>
              <a:rPr lang="hu-HU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world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 </a:t>
            </a:r>
            <a:r>
              <a:rPr lang="hu-HU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buNone/>
            </a:pPr>
            <a:endParaRPr lang="hu-HU" dirty="0" smtClean="0">
              <a:latin typeface="Lucida Console" pitchFamily="49" charset="0"/>
            </a:endParaRPr>
          </a:p>
          <a:p>
            <a:r>
              <a:rPr lang="hu-HU" dirty="0" smtClean="0"/>
              <a:t>Az első sor kommentje a „</a:t>
            </a:r>
            <a:r>
              <a:rPr lang="hu-HU" dirty="0" err="1" smtClean="0"/>
              <a:t>shebang</a:t>
            </a:r>
            <a:r>
              <a:rPr lang="hu-HU" dirty="0" smtClean="0"/>
              <a:t>”. Egy hint, a </a:t>
            </a:r>
            <a:r>
              <a:rPr lang="hu-HU" sz="2800" dirty="0" smtClean="0">
                <a:latin typeface="Lucida Console" pitchFamily="49" charset="0"/>
              </a:rPr>
              <a:t>file</a:t>
            </a:r>
            <a:r>
              <a:rPr lang="hu-HU" dirty="0" smtClean="0"/>
              <a:t> nevű programnak jelzi, hogy ez milyen fájl is valójában.</a:t>
            </a:r>
          </a:p>
          <a:p>
            <a:r>
              <a:rPr lang="hu-HU" dirty="0" smtClean="0"/>
              <a:t>Adjunk neki futtatási jogot:</a:t>
            </a:r>
          </a:p>
          <a:p>
            <a:pPr lvl="1">
              <a:buNone/>
            </a:pP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 +x </a:t>
            </a: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helloworld.py</a:t>
            </a:r>
            <a:endParaRPr lang="hu-HU" sz="2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Futtassuk (a ./ azért kell, mert az aktuális könyvtár nincs a </a:t>
            </a:r>
            <a:r>
              <a:rPr lang="hu-HU" dirty="0" err="1" smtClean="0"/>
              <a:t>path-ban</a:t>
            </a:r>
            <a:r>
              <a:rPr lang="hu-HU" dirty="0" smtClean="0"/>
              <a:t>)</a:t>
            </a:r>
          </a:p>
          <a:p>
            <a:pPr lvl="1">
              <a:buNone/>
            </a:pPr>
            <a:r>
              <a:rPr lang="hu-HU" sz="2600" dirty="0" smtClean="0">
                <a:latin typeface="Consolas" pitchFamily="49" charset="0"/>
                <a:cs typeface="Consolas" pitchFamily="49" charset="0"/>
              </a:rPr>
              <a:t>./</a:t>
            </a:r>
            <a:r>
              <a:rPr lang="hu-HU" sz="2600" dirty="0" err="1" smtClean="0">
                <a:latin typeface="Consolas" pitchFamily="49" charset="0"/>
                <a:cs typeface="Consolas" pitchFamily="49" charset="0"/>
              </a:rPr>
              <a:t>helloworld.py</a:t>
            </a:r>
            <a:endParaRPr lang="hu-HU" sz="2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Python alapfunkciók áttekintése</a:t>
            </a:r>
          </a:p>
          <a:p>
            <a:r>
              <a:rPr lang="hu-HU" dirty="0" smtClean="0"/>
              <a:t>Hello World példa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Python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szokott típusok elérhetőek</a:t>
            </a:r>
          </a:p>
          <a:p>
            <a:pPr lvl="1"/>
            <a:r>
              <a:rPr lang="hu-HU" dirty="0" smtClean="0"/>
              <a:t>Számok</a:t>
            </a:r>
          </a:p>
          <a:p>
            <a:pPr lvl="1"/>
            <a:r>
              <a:rPr lang="hu-HU" dirty="0" err="1" smtClean="0"/>
              <a:t>Sztringek</a:t>
            </a:r>
            <a:endParaRPr lang="hu-HU" dirty="0" smtClean="0"/>
          </a:p>
          <a:p>
            <a:pPr lvl="1"/>
            <a:r>
              <a:rPr lang="hu-HU" dirty="0" smtClean="0"/>
              <a:t>Listák, …</a:t>
            </a:r>
          </a:p>
          <a:p>
            <a:r>
              <a:rPr lang="hu-HU" dirty="0" err="1" smtClean="0"/>
              <a:t>Szkriptnyelv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 automatikus típusválasztás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ennek ellenére erősen típusos nyelv</a:t>
            </a:r>
          </a:p>
          <a:p>
            <a:r>
              <a:rPr lang="hu-HU" dirty="0" smtClean="0"/>
              <a:t>Változókonvertáló függvények léteznek</a:t>
            </a:r>
          </a:p>
          <a:p>
            <a:pPr lvl="1"/>
            <a:r>
              <a:rPr lang="hu-HU" dirty="0" smtClean="0"/>
              <a:t>pl</a:t>
            </a:r>
            <a:r>
              <a:rPr lang="hu-HU" dirty="0"/>
              <a:t>.: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int("6")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2"/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Műveletek automatizálása, </a:t>
            </a:r>
            <a:r>
              <a:rPr lang="hu-HU" b="1" dirty="0" err="1" smtClean="0"/>
              <a:t>szkriptelés</a:t>
            </a:r>
            <a:endParaRPr lang="hu-HU" b="1" dirty="0" smtClean="0"/>
          </a:p>
          <a:p>
            <a:pPr lvl="1"/>
            <a:r>
              <a:rPr lang="hu-HU" dirty="0" smtClean="0"/>
              <a:t>Eltérések az általános programozási nyelvekhez képest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Linux alapok</a:t>
            </a:r>
          </a:p>
          <a:p>
            <a:endParaRPr lang="hu-HU" b="1" dirty="0"/>
          </a:p>
          <a:p>
            <a:r>
              <a:rPr lang="hu-HU" dirty="0" smtClean="0"/>
              <a:t>Python alapok</a:t>
            </a:r>
          </a:p>
          <a:p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PowerShell</a:t>
            </a:r>
            <a:r>
              <a:rPr lang="hu-HU" dirty="0" smtClean="0"/>
              <a:t> (következő óra)</a:t>
            </a: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#!/</a:t>
            </a:r>
            <a:r>
              <a:rPr lang="hu-H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usr</a:t>
            </a:r>
            <a:r>
              <a:rPr lang="hu-H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/bin/</a:t>
            </a:r>
            <a:r>
              <a:rPr lang="hu-H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env</a:t>
            </a:r>
            <a:r>
              <a:rPr lang="hu-H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python3</a:t>
            </a:r>
          </a:p>
          <a:p>
            <a:pPr>
              <a:buNone/>
            </a:pP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versionName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"Mountain </a:t>
            </a:r>
            <a:r>
              <a:rPr lang="hu-HU" sz="24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Lion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#Értékadások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major = 10  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minor = 6 + 2</a:t>
            </a:r>
          </a:p>
          <a:p>
            <a:pPr>
              <a:buNone/>
            </a:pP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versionNumber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(major) + "." +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(minor)</a:t>
            </a:r>
          </a:p>
          <a:p>
            <a:pPr>
              <a:buNone/>
            </a:pPr>
            <a:endParaRPr lang="hu-HU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&gt; print(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"Mac OS X", </a:t>
            </a:r>
            <a:r>
              <a:rPr lang="hu-HU" sz="24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versionName</a:t>
            </a:r>
            <a:r>
              <a:rPr lang="hu-HU" sz="2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versionNumber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Mac OS X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Mountaion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Lion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10.8</a:t>
            </a:r>
          </a:p>
          <a:p>
            <a:pPr>
              <a:buNone/>
            </a:pPr>
            <a:r>
              <a:rPr lang="hu-HU" sz="2400" b="1" dirty="0">
                <a:latin typeface="Consolas" pitchFamily="49" charset="0"/>
                <a:cs typeface="Consolas" pitchFamily="49" charset="0"/>
              </a:rPr>
              <a:t>&gt; 4 + 6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10</a:t>
            </a:r>
          </a:p>
          <a:p>
            <a:pPr>
              <a:buNone/>
            </a:pPr>
            <a:endParaRPr lang="hu-HU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#!/</a:t>
            </a:r>
            <a:r>
              <a:rPr lang="hu-HU" sz="2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usr</a:t>
            </a:r>
            <a:r>
              <a:rPr lang="hu-HU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/bin/</a:t>
            </a:r>
            <a:r>
              <a:rPr lang="hu-HU" sz="2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env</a:t>
            </a:r>
            <a:r>
              <a:rPr lang="hu-HU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python3</a:t>
            </a:r>
          </a:p>
          <a:p>
            <a:pPr>
              <a:buNone/>
            </a:pP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print (</a:t>
            </a:r>
            <a:r>
              <a:rPr lang="hu-HU" sz="21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versionname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	</a:t>
            </a:r>
            <a:r>
              <a:rPr lang="hu-HU" sz="2100" dirty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Nem definiált változó, hibaüzenet! 					# </a:t>
            </a:r>
            <a:r>
              <a:rPr lang="hu-HU" sz="2100" dirty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(kis-, nagybetű 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számít!)</a:t>
            </a:r>
            <a:endParaRPr lang="hu-HU" sz="2100" dirty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21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print(</a:t>
            </a:r>
            <a:r>
              <a:rPr lang="hu-HU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1/2 </a:t>
            </a:r>
            <a:r>
              <a:rPr lang="hu-HU" sz="2100" b="1" dirty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</a:t>
            </a:r>
            <a:r>
              <a:rPr lang="hu-HU" sz="2100" dirty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nem lesz csonkolva, 0.5-ír ki!</a:t>
            </a:r>
          </a:p>
          <a:p>
            <a:pPr>
              <a:buNone/>
            </a:pPr>
            <a:endParaRPr lang="hu-HU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x = y = z = 0</a:t>
            </a:r>
          </a:p>
          <a:p>
            <a:pPr>
              <a:buNone/>
            </a:pPr>
            <a:r>
              <a:rPr lang="hu-HU" sz="2100" b="1" dirty="0">
                <a:latin typeface="Consolas" pitchFamily="49" charset="0"/>
                <a:cs typeface="Consolas" pitchFamily="49" charset="0"/>
              </a:rPr>
              <a:t>a, b = 2, </a:t>
            </a: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>
              <a:buNone/>
            </a:pPr>
            <a:endParaRPr lang="hu-HU" sz="21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100" b="1" dirty="0" err="1" smtClean="0"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1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1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Bring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1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us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a </a:t>
            </a:r>
            <a:r>
              <a:rPr lang="hu-HU" sz="21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shrubbery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!"   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Hozz nekünk egy rekettyést!</a:t>
            </a:r>
            <a:endParaRPr lang="hu-HU" sz="2100" dirty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print( </a:t>
            </a:r>
            <a:r>
              <a:rPr lang="hu-HU" sz="21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[2</a:t>
            </a:r>
            <a:r>
              <a:rPr lang="hu-HU" sz="21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 ) 		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i</a:t>
            </a:r>
            <a:endParaRPr lang="hu-HU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print( </a:t>
            </a:r>
            <a:r>
              <a:rPr lang="hu-HU" sz="21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[11:-1]</a:t>
            </a: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 )	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</a:t>
            </a:r>
            <a:r>
              <a:rPr lang="hu-HU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shrubbery</a:t>
            </a:r>
            <a:endParaRPr lang="hu-HU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print( </a:t>
            </a:r>
            <a:r>
              <a:rPr lang="hu-HU" sz="21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[:8] </a:t>
            </a: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)		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</a:t>
            </a:r>
            <a:r>
              <a:rPr lang="hu-HU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Bring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</a:t>
            </a:r>
            <a:r>
              <a:rPr lang="hu-HU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us</a:t>
            </a:r>
            <a:endParaRPr lang="hu-HU" sz="21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print( </a:t>
            </a:r>
            <a:r>
              <a:rPr lang="hu-HU" sz="21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quote</a:t>
            </a:r>
            <a:r>
              <a:rPr lang="hu-HU" sz="21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[:] </a:t>
            </a:r>
            <a:r>
              <a:rPr lang="hu-HU" sz="2100" b="1" dirty="0" smtClean="0">
                <a:latin typeface="Consolas" pitchFamily="49" charset="0"/>
                <a:cs typeface="Consolas" pitchFamily="49" charset="0"/>
              </a:rPr>
              <a:t>)		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 </a:t>
            </a:r>
            <a:r>
              <a:rPr lang="hu-HU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Bring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</a:t>
            </a:r>
            <a:r>
              <a:rPr lang="hu-HU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us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 a </a:t>
            </a:r>
            <a:r>
              <a:rPr lang="hu-HU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shrubbery</a:t>
            </a:r>
            <a:r>
              <a:rPr lang="hu-HU" sz="2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! (másolat)</a:t>
            </a:r>
            <a:endParaRPr lang="hu-HU" sz="21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Vannak tömbök!</a:t>
            </a:r>
          </a:p>
          <a:p>
            <a:pPr lvl="1"/>
            <a:r>
              <a:rPr lang="hu-HU" dirty="0" smtClean="0"/>
              <a:t>hasonlóan kezelhetjük, mint a </a:t>
            </a:r>
            <a:r>
              <a:rPr lang="hu-HU" dirty="0" err="1" smtClean="0"/>
              <a:t>sztringeket</a:t>
            </a:r>
            <a:r>
              <a:rPr lang="hu-HU" dirty="0" smtClean="0"/>
              <a:t> tettük</a:t>
            </a:r>
          </a:p>
          <a:p>
            <a:endParaRPr lang="hu-HU" sz="2400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hu-HU" sz="2400" dirty="0" err="1" smtClean="0">
                <a:latin typeface="Lucida Console" pitchFamily="49" charset="0"/>
              </a:rPr>
              <a:t>fruits</a:t>
            </a:r>
            <a:r>
              <a:rPr lang="hu-HU" sz="2400" dirty="0" smtClean="0">
                <a:latin typeface="Lucida Console" pitchFamily="49" charset="0"/>
              </a:rPr>
              <a:t> </a:t>
            </a:r>
            <a:r>
              <a:rPr lang="hu-HU" sz="2400" dirty="0">
                <a:latin typeface="Lucida Console" pitchFamily="49" charset="0"/>
              </a:rPr>
              <a:t>= </a:t>
            </a:r>
            <a:r>
              <a:rPr lang="hu-HU" sz="2400" dirty="0" smtClean="0">
                <a:latin typeface="Lucida Console" pitchFamily="49" charset="0"/>
              </a:rPr>
              <a:t>[</a:t>
            </a:r>
            <a:r>
              <a:rPr lang="hu-HU" sz="2400" dirty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err="1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apple</a:t>
            </a:r>
            <a:r>
              <a:rPr lang="hu-HU" sz="2400" dirty="0" smtClean="0">
                <a:latin typeface="Lucida Console" pitchFamily="49" charset="0"/>
              </a:rPr>
              <a:t>", 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"</a:t>
            </a:r>
            <a:r>
              <a:rPr lang="hu-HU" sz="2400" dirty="0" err="1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pear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"</a:t>
            </a:r>
            <a:r>
              <a:rPr lang="hu-HU" sz="2400" dirty="0" smtClean="0">
                <a:latin typeface="Lucida Console" pitchFamily="49" charset="0"/>
              </a:rPr>
              <a:t>]</a:t>
            </a:r>
          </a:p>
          <a:p>
            <a:pPr marL="0" indent="0">
              <a:buNone/>
            </a:pPr>
            <a:r>
              <a:rPr lang="hu-HU" sz="2400" dirty="0" err="1" smtClean="0">
                <a:latin typeface="Lucida Console" pitchFamily="49" charset="0"/>
              </a:rPr>
              <a:t>fruits.</a:t>
            </a:r>
            <a:r>
              <a:rPr lang="hu-HU" sz="2400" dirty="0" err="1" smtClean="0">
                <a:solidFill>
                  <a:schemeClr val="accent3"/>
                </a:solidFill>
                <a:latin typeface="Lucida Console" pitchFamily="49" charset="0"/>
              </a:rPr>
              <a:t>append</a:t>
            </a:r>
            <a:r>
              <a:rPr lang="hu-HU" sz="2400" dirty="0" smtClean="0">
                <a:latin typeface="Lucida Console" pitchFamily="49" charset="0"/>
              </a:rPr>
              <a:t>(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"</a:t>
            </a:r>
            <a:r>
              <a:rPr lang="hu-HU" sz="2400" dirty="0" err="1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peach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"</a:t>
            </a:r>
            <a:r>
              <a:rPr lang="hu-HU" sz="2400" dirty="0" smtClean="0">
                <a:latin typeface="Lucida Console" pitchFamily="49" charset="0"/>
              </a:rPr>
              <a:t>)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chemeClr val="accent3"/>
                </a:solidFill>
                <a:latin typeface="Lucida Console" pitchFamily="49" charset="0"/>
              </a:rPr>
              <a:t>len</a:t>
            </a:r>
            <a:r>
              <a:rPr lang="hu-HU" sz="2400" dirty="0" smtClean="0">
                <a:latin typeface="Lucida Console" pitchFamily="49" charset="0"/>
              </a:rPr>
              <a:t>(</a:t>
            </a:r>
            <a:r>
              <a:rPr lang="hu-HU" sz="2400" dirty="0" err="1" smtClean="0">
                <a:latin typeface="Lucida Console" pitchFamily="49" charset="0"/>
              </a:rPr>
              <a:t>fruits</a:t>
            </a:r>
            <a:r>
              <a:rPr lang="hu-HU" sz="2400" dirty="0" smtClean="0">
                <a:latin typeface="Lucida Console" pitchFamily="49" charset="0"/>
              </a:rPr>
              <a:t>)</a:t>
            </a:r>
          </a:p>
          <a:p>
            <a:pPr marL="0" indent="0">
              <a:buNone/>
            </a:pPr>
            <a:r>
              <a:rPr lang="hu-HU" sz="2400" dirty="0" err="1" smtClean="0">
                <a:latin typeface="Lucida Console" pitchFamily="49" charset="0"/>
              </a:rPr>
              <a:t>fruits</a:t>
            </a:r>
            <a:r>
              <a:rPr lang="hu-HU" sz="2400" dirty="0" smtClean="0">
                <a:latin typeface="Lucida Console" pitchFamily="49" charset="0"/>
              </a:rPr>
              <a:t>[0:2] </a:t>
            </a:r>
            <a:r>
              <a:rPr lang="hu-HU" sz="2400" dirty="0">
                <a:latin typeface="Lucida Console" pitchFamily="49" charset="0"/>
              </a:rPr>
              <a:t>= </a:t>
            </a:r>
            <a:r>
              <a:rPr lang="hu-HU" sz="2400" dirty="0" smtClean="0">
                <a:latin typeface="Lucida Console" pitchFamily="49" charset="0"/>
              </a:rPr>
              <a:t>[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"</a:t>
            </a:r>
            <a:r>
              <a:rPr lang="hu-HU" sz="2400" dirty="0" err="1" smtClean="0">
                <a:solidFill>
                  <a:schemeClr val="accent5"/>
                </a:solidFill>
                <a:latin typeface="Lucida Console" pitchFamily="49" charset="0"/>
              </a:rPr>
              <a:t>grape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"</a:t>
            </a:r>
            <a:r>
              <a:rPr lang="hu-HU" sz="2400" dirty="0" smtClean="0">
                <a:latin typeface="Lucida Console" pitchFamily="49" charset="0"/>
              </a:rPr>
              <a:t>, 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"</a:t>
            </a:r>
            <a:r>
              <a:rPr lang="hu-HU" sz="2400" dirty="0" err="1" smtClean="0">
                <a:solidFill>
                  <a:schemeClr val="accent5"/>
                </a:solidFill>
                <a:latin typeface="Lucida Console" pitchFamily="49" charset="0"/>
              </a:rPr>
              <a:t>plum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"</a:t>
            </a:r>
            <a:r>
              <a:rPr lang="hu-HU" sz="2400" dirty="0" smtClean="0">
                <a:latin typeface="Lucida Console" pitchFamily="49" charset="0"/>
              </a:rPr>
              <a:t>]</a:t>
            </a:r>
          </a:p>
          <a:p>
            <a:pPr marL="0" indent="0">
              <a:buNone/>
            </a:pPr>
            <a:endParaRPr lang="hu-HU" sz="2400" dirty="0">
              <a:latin typeface="Lucida Console" pitchFamily="49" charset="0"/>
            </a:endParaRPr>
          </a:p>
          <a:p>
            <a:pPr marL="0" indent="0">
              <a:buNone/>
            </a:pPr>
            <a:r>
              <a:rPr lang="hu-HU" sz="2400" dirty="0" err="1" smtClean="0">
                <a:solidFill>
                  <a:schemeClr val="accent3"/>
                </a:solidFill>
                <a:latin typeface="Lucida Console" pitchFamily="49" charset="0"/>
              </a:rPr>
              <a:t>for</a:t>
            </a:r>
            <a:r>
              <a:rPr lang="hu-HU" sz="2400" dirty="0" smtClean="0">
                <a:latin typeface="Lucida Console" pitchFamily="49" charset="0"/>
              </a:rPr>
              <a:t> x </a:t>
            </a:r>
            <a:r>
              <a:rPr lang="hu-HU" sz="2400" dirty="0" err="1" smtClean="0">
                <a:solidFill>
                  <a:schemeClr val="accent3"/>
                </a:solidFill>
                <a:latin typeface="Lucida Console" pitchFamily="49" charset="0"/>
              </a:rPr>
              <a:t>in</a:t>
            </a:r>
            <a:r>
              <a:rPr lang="hu-HU" sz="2400" dirty="0" smtClean="0">
                <a:latin typeface="Lucida Console" pitchFamily="49" charset="0"/>
              </a:rPr>
              <a:t> </a:t>
            </a:r>
            <a:r>
              <a:rPr lang="hu-HU" sz="2400" dirty="0" err="1" smtClean="0">
                <a:latin typeface="Lucida Console" pitchFamily="49" charset="0"/>
              </a:rPr>
              <a:t>fruits</a:t>
            </a:r>
            <a:r>
              <a:rPr lang="hu-HU" sz="2400" dirty="0" smtClean="0">
                <a:latin typeface="Lucida Console" pitchFamily="49" charset="0"/>
              </a:rPr>
              <a:t>:</a:t>
            </a:r>
          </a:p>
          <a:p>
            <a:pPr marL="0" indent="0">
              <a:buNone/>
            </a:pPr>
            <a:r>
              <a:rPr lang="hu-HU" sz="2400" dirty="0">
                <a:latin typeface="Lucida Console" pitchFamily="49" charset="0"/>
              </a:rPr>
              <a:t>	</a:t>
            </a:r>
            <a:r>
              <a:rPr lang="hu-HU" sz="2400" dirty="0">
                <a:solidFill>
                  <a:schemeClr val="accent3"/>
                </a:solidFill>
                <a:latin typeface="Lucida Console" pitchFamily="49" charset="0"/>
              </a:rPr>
              <a:t>print</a:t>
            </a:r>
            <a:r>
              <a:rPr lang="hu-HU" sz="2400" dirty="0" smtClean="0">
                <a:latin typeface="Lucida Console" pitchFamily="49" charset="0"/>
              </a:rPr>
              <a:t>("</a:t>
            </a:r>
            <a:r>
              <a:rPr lang="hu-HU" sz="2400" dirty="0" err="1" smtClean="0">
                <a:solidFill>
                  <a:schemeClr val="accent5"/>
                </a:solidFill>
                <a:latin typeface="Lucida Console" pitchFamily="49" charset="0"/>
              </a:rPr>
              <a:t>This</a:t>
            </a:r>
            <a:r>
              <a:rPr lang="hu-HU" sz="2400" dirty="0" smtClean="0">
                <a:solidFill>
                  <a:schemeClr val="accent5"/>
                </a:solidFill>
                <a:latin typeface="Lucida Console" pitchFamily="49" charset="0"/>
              </a:rPr>
              <a:t> is a </a:t>
            </a:r>
            <a:r>
              <a:rPr lang="hu-HU" sz="2400" dirty="0" err="1" smtClean="0">
                <a:solidFill>
                  <a:schemeClr val="accent5"/>
                </a:solidFill>
                <a:latin typeface="Lucida Console" pitchFamily="49" charset="0"/>
              </a:rPr>
              <a:t>fruit</a:t>
            </a:r>
            <a:r>
              <a:rPr lang="hu-HU" sz="2400" dirty="0" smtClean="0">
                <a:latin typeface="Lucida Console" pitchFamily="49" charset="0"/>
              </a:rPr>
              <a:t>", x, </a:t>
            </a:r>
            <a:r>
              <a:rPr lang="hu-HU" sz="2400" dirty="0" err="1" smtClean="0">
                <a:latin typeface="Lucida Console" pitchFamily="49" charset="0"/>
              </a:rPr>
              <a:t>sep</a:t>
            </a:r>
            <a:r>
              <a:rPr lang="hu-HU" sz="2400" dirty="0">
                <a:latin typeface="Lucida Console" pitchFamily="49" charset="0"/>
              </a:rPr>
              <a:t>="</a:t>
            </a:r>
            <a:r>
              <a:rPr lang="hu-HU" sz="2400" dirty="0">
                <a:solidFill>
                  <a:schemeClr val="accent5"/>
                </a:solidFill>
                <a:latin typeface="Lucida Console" pitchFamily="49" charset="0"/>
              </a:rPr>
              <a:t>:</a:t>
            </a:r>
            <a:r>
              <a:rPr lang="hu-HU" sz="2400" dirty="0">
                <a:latin typeface="Lucida Console" pitchFamily="49" charset="0"/>
              </a:rPr>
              <a:t> </a:t>
            </a:r>
            <a:r>
              <a:rPr lang="hu-HU" sz="2400" dirty="0" smtClean="0">
                <a:latin typeface="Lucida Console" pitchFamily="49" charset="0"/>
              </a:rPr>
              <a:t>")</a:t>
            </a:r>
            <a:endParaRPr lang="hu-HU" sz="2400" dirty="0">
              <a:latin typeface="Lucida Console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Változók, értékadások</a:t>
            </a:r>
          </a:p>
          <a:p>
            <a:r>
              <a:rPr lang="hu-HU" dirty="0" smtClean="0"/>
              <a:t>Szövegek kezelése</a:t>
            </a:r>
          </a:p>
          <a:p>
            <a:r>
              <a:rPr lang="hu-HU" dirty="0" smtClean="0"/>
              <a:t>Tömbök kezelése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Változókezelés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Elágazás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Pythonban zárójelezés helyett blokkok behúzása (</a:t>
            </a:r>
            <a:r>
              <a:rPr lang="hu-HU" b="1" dirty="0" err="1" smtClean="0"/>
              <a:t>indentation</a:t>
            </a:r>
            <a:r>
              <a:rPr lang="hu-HU" b="1" dirty="0" smtClean="0"/>
              <a:t>) van!</a:t>
            </a:r>
          </a:p>
          <a:p>
            <a:pPr marL="342900" lvl="1" indent="-342900">
              <a:lnSpc>
                <a:spcPct val="90000"/>
              </a:lnSpc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number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= 2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number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&lt; 3: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>	print("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Small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number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")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 err="1">
                <a:latin typeface="Consolas" pitchFamily="49" charset="0"/>
                <a:cs typeface="Consolas" pitchFamily="49" charset="0"/>
              </a:rPr>
              <a:t>elif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number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0: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>	print("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Negative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number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")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 err="1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: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print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("Big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number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 lvl="0"/>
            <a:endParaRPr lang="hu-HU" dirty="0" smtClean="0">
              <a:solidFill>
                <a:srgbClr val="000000"/>
              </a:solidFill>
            </a:endParaRPr>
          </a:p>
          <a:p>
            <a:pPr lvl="0"/>
            <a:r>
              <a:rPr lang="hu-HU" dirty="0" smtClean="0">
                <a:solidFill>
                  <a:srgbClr val="000000"/>
                </a:solidFill>
              </a:rPr>
              <a:t>Szóköz </a:t>
            </a:r>
            <a:r>
              <a:rPr lang="hu-HU" b="1" dirty="0" smtClean="0">
                <a:solidFill>
                  <a:srgbClr val="000000"/>
                </a:solidFill>
              </a:rPr>
              <a:t>VAGY</a:t>
            </a:r>
            <a:r>
              <a:rPr lang="hu-HU" dirty="0" smtClean="0">
                <a:solidFill>
                  <a:srgbClr val="000000"/>
                </a:solidFill>
              </a:rPr>
              <a:t> TAB karakterekkel, de csak az egyikkel</a:t>
            </a:r>
          </a:p>
          <a:p>
            <a:pPr lvl="0"/>
            <a:r>
              <a:rPr lang="hu-HU" dirty="0" smtClean="0">
                <a:solidFill>
                  <a:srgbClr val="000000"/>
                </a:solidFill>
              </a:rPr>
              <a:t>Akár parancssori értelmezőben használhatjuk</a:t>
            </a:r>
          </a:p>
          <a:p>
            <a:pPr lvl="0"/>
            <a:r>
              <a:rPr lang="hu-HU" dirty="0" smtClean="0">
                <a:solidFill>
                  <a:srgbClr val="000000"/>
                </a:solidFill>
              </a:rPr>
              <a:t>Ne felejtsük le a kettőspontot a végéről</a:t>
            </a:r>
          </a:p>
          <a:p>
            <a:pPr lvl="0"/>
            <a:r>
              <a:rPr lang="hu-HU" dirty="0" smtClean="0">
                <a:solidFill>
                  <a:srgbClr val="000000"/>
                </a:solidFill>
              </a:rPr>
              <a:t>Logikai és/vagy: and/</a:t>
            </a:r>
            <a:r>
              <a:rPr lang="hu-HU" dirty="0" err="1" smtClean="0">
                <a:solidFill>
                  <a:srgbClr val="000000"/>
                </a:solidFill>
              </a:rPr>
              <a:t>or</a:t>
            </a:r>
            <a:endParaRPr lang="hu-HU" dirty="0" smtClean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Ciklusok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Létezik </a:t>
            </a:r>
            <a:r>
              <a:rPr lang="hu-HU" i="1" dirty="0" err="1" smtClean="0"/>
              <a:t>foreach</a:t>
            </a:r>
            <a:r>
              <a:rPr lang="hu-HU" dirty="0" smtClean="0"/>
              <a:t> ciklus:</a:t>
            </a:r>
            <a:br>
              <a:rPr lang="hu-HU" dirty="0" smtClean="0"/>
            </a:br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x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in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[1, 2, "alma"]: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>	print(x)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 err="1">
                <a:latin typeface="Consolas" pitchFamily="49" charset="0"/>
                <a:cs typeface="Consolas" pitchFamily="49" charset="0"/>
              </a:rPr>
              <a:t>for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i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in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range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(0, 5):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print(i)</a:t>
            </a:r>
            <a:br>
              <a:rPr lang="hu-HU" sz="2200" dirty="0" smtClean="0">
                <a:latin typeface="Consolas" pitchFamily="49" charset="0"/>
                <a:cs typeface="Consolas" pitchFamily="49" charset="0"/>
              </a:rPr>
            </a:br>
            <a:endParaRPr lang="hu-HU" dirty="0" smtClean="0"/>
          </a:p>
          <a:p>
            <a:r>
              <a:rPr lang="hu-HU" dirty="0" smtClean="0"/>
              <a:t>És </a:t>
            </a:r>
            <a:r>
              <a:rPr lang="hu-HU" i="1" dirty="0" err="1" smtClean="0"/>
              <a:t>while</a:t>
            </a:r>
            <a:r>
              <a:rPr lang="hu-HU" dirty="0" smtClean="0"/>
              <a:t> is:</a:t>
            </a:r>
            <a:br>
              <a:rPr lang="hu-HU" dirty="0" smtClean="0"/>
            </a:b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Fibonacci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>a, b = 0, 1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 err="1"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b &lt; 1000: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>	print(b, end=',')</a:t>
            </a:r>
            <a:br>
              <a:rPr lang="hu-HU" sz="2200" dirty="0">
                <a:latin typeface="Consolas" pitchFamily="49" charset="0"/>
                <a:cs typeface="Consolas" pitchFamily="49" charset="0"/>
              </a:rPr>
            </a:br>
            <a:r>
              <a:rPr lang="hu-HU" sz="2200" dirty="0">
                <a:latin typeface="Consolas" pitchFamily="49" charset="0"/>
                <a:cs typeface="Consolas" pitchFamily="49" charset="0"/>
              </a:rPr>
              <a:t>	a, b =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b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, a+b</a:t>
            </a:r>
          </a:p>
          <a:p>
            <a:pPr>
              <a:buNone/>
            </a:pP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Modulok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Előre elkészített segédmodulokat használhatunk</a:t>
            </a:r>
          </a:p>
          <a:p>
            <a:pPr lvl="1"/>
            <a:r>
              <a:rPr lang="hu-HU" dirty="0" smtClean="0"/>
              <a:t>CSV kezelés 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csv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Operációs rendszer hívásai 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os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Reguláris kifejezések kezelése (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re</a:t>
            </a:r>
            <a:r>
              <a:rPr lang="hu-HU" dirty="0" smtClean="0"/>
              <a:t>)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Használatuk:</a:t>
            </a:r>
          </a:p>
          <a:p>
            <a:pPr lvl="1"/>
            <a:r>
              <a:rPr lang="hu-HU" dirty="0">
                <a:latin typeface="Consolas" pitchFamily="49" charset="0"/>
                <a:cs typeface="Consolas" pitchFamily="49" charset="0"/>
              </a:rPr>
              <a:t>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mport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modulename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243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Parancssori paraméterek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listában megkapjuk </a:t>
            </a:r>
            <a:r>
              <a:rPr lang="hu-HU" dirty="0" smtClean="0">
                <a:sym typeface="Wingdings" pitchFamily="2" charset="2"/>
              </a:rPr>
              <a:t> azt csinálunk vele amit akarunk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persze ez nehézkes lenne, tehát: </a:t>
            </a:r>
            <a:r>
              <a:rPr lang="hu-HU" b="1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argparse</a:t>
            </a:r>
            <a:endParaRPr lang="hu-HU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argparse</a:t>
            </a:r>
            <a:endParaRPr lang="hu-HU" b="1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nevesített paraméterek (rövid és hosszú névvel)</a:t>
            </a:r>
          </a:p>
          <a:p>
            <a:pPr lvl="1"/>
            <a:r>
              <a:rPr lang="hu-HU" dirty="0" err="1" smtClean="0"/>
              <a:t>flag-ek</a:t>
            </a:r>
            <a:endParaRPr lang="hu-HU" dirty="0" smtClean="0"/>
          </a:p>
          <a:p>
            <a:pPr lvl="1"/>
            <a:r>
              <a:rPr lang="hu-HU" dirty="0" err="1" smtClean="0"/>
              <a:t>pozícionális</a:t>
            </a:r>
            <a:r>
              <a:rPr lang="hu-HU" dirty="0" smtClean="0"/>
              <a:t> paraméterek</a:t>
            </a:r>
          </a:p>
          <a:p>
            <a:pPr lvl="1"/>
            <a:r>
              <a:rPr lang="hu-HU" dirty="0" smtClean="0"/>
              <a:t>opcionális paraméterek</a:t>
            </a:r>
          </a:p>
          <a:p>
            <a:pPr lvl="1"/>
            <a:r>
              <a:rPr lang="hu-HU" dirty="0" smtClean="0"/>
              <a:t>tömbparaméterek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4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Argparse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hu-HU" dirty="0" smtClean="0">
                <a:solidFill>
                  <a:srgbClr val="000000"/>
                </a:solidFill>
              </a:rPr>
              <a:t>Példakód:</a:t>
            </a:r>
            <a:endParaRPr lang="hu-HU" sz="2000" b="1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parser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argparse.ArgumentParser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800100" lvl="2" indent="0"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parser.add_argument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name",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help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="The name to be greeted.",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type=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parser.add_argument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("-q", "--quantity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",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help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="Amount of greetings.",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800100" lvl="2" indent="0"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type=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default=1)</a:t>
            </a:r>
          </a:p>
          <a:p>
            <a:pPr marL="800100" lvl="2" indent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parser.parse_args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lvl="0"/>
            <a:endParaRPr lang="hu-HU" dirty="0" smtClean="0">
              <a:solidFill>
                <a:srgbClr val="000000"/>
              </a:solidFill>
            </a:endParaRPr>
          </a:p>
          <a:p>
            <a:pPr lvl="0"/>
            <a:r>
              <a:rPr lang="hu-HU" dirty="0">
                <a:solidFill>
                  <a:srgbClr val="000000"/>
                </a:solidFill>
              </a:rPr>
              <a:t>A szükséges ellenőrzéseket elvégzi helyettünk</a:t>
            </a:r>
          </a:p>
          <a:p>
            <a:pPr lvl="0"/>
            <a:r>
              <a:rPr lang="hu-HU" dirty="0">
                <a:solidFill>
                  <a:srgbClr val="000000"/>
                </a:solidFill>
              </a:rPr>
              <a:t>Még [</a:t>
            </a:r>
            <a:r>
              <a:rPr lang="hu-HU" dirty="0" err="1">
                <a:solidFill>
                  <a:srgbClr val="000000"/>
                </a:solidFill>
              </a:rPr>
              <a:t>-h</a:t>
            </a:r>
            <a:r>
              <a:rPr lang="hu-HU" dirty="0">
                <a:solidFill>
                  <a:srgbClr val="000000"/>
                </a:solidFill>
              </a:rPr>
              <a:t>]</a:t>
            </a:r>
            <a:r>
              <a:rPr lang="hu-HU" dirty="0" err="1">
                <a:solidFill>
                  <a:srgbClr val="000000"/>
                </a:solidFill>
              </a:rPr>
              <a:t>elpet</a:t>
            </a:r>
            <a:r>
              <a:rPr lang="hu-HU" dirty="0">
                <a:solidFill>
                  <a:srgbClr val="000000"/>
                </a:solidFill>
              </a:rPr>
              <a:t> is </a:t>
            </a:r>
            <a:r>
              <a:rPr lang="hu-HU" dirty="0" smtClean="0">
                <a:solidFill>
                  <a:srgbClr val="000000"/>
                </a:solidFill>
              </a:rPr>
              <a:t>generál</a:t>
            </a:r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99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Visszatérési érték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Minden parancsnak van visszatérési értéke</a:t>
            </a:r>
          </a:p>
          <a:p>
            <a:pPr lvl="1"/>
            <a:r>
              <a:rPr lang="hu-HU" dirty="0" smtClean="0"/>
              <a:t>Következtethetünk belőle a lefutás eredményére</a:t>
            </a:r>
          </a:p>
          <a:p>
            <a:pPr lvl="1"/>
            <a:r>
              <a:rPr lang="hu-HU" dirty="0" smtClean="0"/>
              <a:t>Ha minden rendben, akkor 0</a:t>
            </a:r>
          </a:p>
          <a:p>
            <a:pPr lvl="1"/>
            <a:endParaRPr lang="hu-HU" dirty="0" smtClean="0"/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import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sys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args.quantity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&lt; 0:</a:t>
            </a:r>
          </a:p>
          <a:p>
            <a:pPr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print("ERROR: Quantity shall be a positive number.")</a:t>
            </a:r>
          </a:p>
          <a:p>
            <a:pPr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sys.exit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(1)</a:t>
            </a:r>
            <a:endParaRPr lang="hu-HU" sz="28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Fájlok csoportos átnevezése</a:t>
            </a:r>
          </a:p>
          <a:p>
            <a:r>
              <a:rPr lang="hu-HU" dirty="0" smtClean="0"/>
              <a:t>MP3 csoportos átkódolás</a:t>
            </a:r>
          </a:p>
          <a:p>
            <a:r>
              <a:rPr lang="hu-HU" dirty="0" smtClean="0"/>
              <a:t>Több fejlesztési projekt együttes fordítása</a:t>
            </a:r>
          </a:p>
          <a:p>
            <a:r>
              <a:rPr lang="hu-HU" dirty="0" smtClean="0"/>
              <a:t>Felhasználók csoportos felvétele</a:t>
            </a:r>
          </a:p>
          <a:p>
            <a:r>
              <a:rPr lang="hu-HU" dirty="0" smtClean="0"/>
              <a:t>Laborgépek menedzsmentje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135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ParameterHandlingArgParse.py</a:t>
            </a:r>
            <a:endParaRPr lang="hu-HU" dirty="0" smtClean="0"/>
          </a:p>
          <a:p>
            <a:pPr lvl="1"/>
            <a:r>
              <a:rPr lang="hu-HU" dirty="0" smtClean="0"/>
              <a:t>Paraméterek definiálása</a:t>
            </a:r>
          </a:p>
          <a:p>
            <a:pPr lvl="1"/>
            <a:r>
              <a:rPr lang="hu-HU" dirty="0" smtClean="0"/>
              <a:t>Nevesített paraméterek használata</a:t>
            </a:r>
          </a:p>
          <a:p>
            <a:pPr lvl="1"/>
            <a:r>
              <a:rPr lang="hu-HU" dirty="0" smtClean="0"/>
              <a:t>Paraméterhibák kezelése</a:t>
            </a:r>
          </a:p>
          <a:p>
            <a:r>
              <a:rPr lang="hu-HU" dirty="0" smtClean="0"/>
              <a:t>Visszatérési érték</a:t>
            </a:r>
          </a:p>
          <a:p>
            <a:pPr lvl="1"/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Parancssori paraméterek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85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String</a:t>
            </a:r>
            <a:r>
              <a:rPr lang="hu-HU" dirty="0" smtClean="0"/>
              <a:t> darabolás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dirty="0" err="1" smtClean="0">
                <a:solidFill>
                  <a:srgbClr val="000000"/>
                </a:solidFill>
              </a:rPr>
              <a:t>String</a:t>
            </a:r>
            <a:r>
              <a:rPr lang="hu-HU" dirty="0" smtClean="0">
                <a:solidFill>
                  <a:srgbClr val="000000"/>
                </a:solidFill>
              </a:rPr>
              <a:t> objektum </a:t>
            </a:r>
            <a:r>
              <a:rPr lang="hu-HU" i="1" dirty="0" err="1" smtClean="0">
                <a:solidFill>
                  <a:srgbClr val="000000"/>
                </a:solidFill>
              </a:rPr>
              <a:t>partition</a:t>
            </a:r>
            <a:r>
              <a:rPr lang="hu-HU" dirty="0" smtClean="0">
                <a:solidFill>
                  <a:srgbClr val="000000"/>
                </a:solidFill>
              </a:rPr>
              <a:t> vagy </a:t>
            </a:r>
            <a:r>
              <a:rPr lang="hu-HU" i="1" dirty="0" err="1" smtClean="0">
                <a:solidFill>
                  <a:srgbClr val="000000"/>
                </a:solidFill>
              </a:rPr>
              <a:t>split</a:t>
            </a:r>
            <a:r>
              <a:rPr lang="hu-HU" dirty="0" smtClean="0">
                <a:solidFill>
                  <a:srgbClr val="000000"/>
                </a:solidFill>
              </a:rPr>
              <a:t> metódusával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passwd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root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:*:0: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:/bin/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sh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>
                <a:latin typeface="Consolas" pitchFamily="49" charset="0"/>
                <a:cs typeface="Consolas" pitchFamily="49" charset="0"/>
              </a:rPr>
            </a:br>
            <a:r>
              <a:rPr lang="hu-HU" sz="2400" dirty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>
                <a:latin typeface="Consolas" pitchFamily="49" charset="0"/>
                <a:cs typeface="Consolas" pitchFamily="49" charset="0"/>
              </a:rPr>
            </a:br>
            <a:r>
              <a:rPr lang="hu-HU" sz="2400" dirty="0" err="1">
                <a:latin typeface="Consolas" pitchFamily="49" charset="0"/>
                <a:cs typeface="Consolas" pitchFamily="49" charset="0"/>
              </a:rPr>
              <a:t>first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sep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remainders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passwd.partition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(":")</a:t>
            </a:r>
          </a:p>
          <a:p>
            <a:pPr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all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passwd.split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(":")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print(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first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print(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remainders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print(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all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root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&gt; *:0: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:/bin/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['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root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', '*', '0', '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', '/bin/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']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Külső parancsok hívása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>
                <a:latin typeface="Consolas" pitchFamily="49" charset="0"/>
                <a:cs typeface="Consolas" pitchFamily="49" charset="0"/>
              </a:rPr>
              <a:t>os.system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hu-HU" dirty="0" smtClean="0"/>
              <a:t>Parancsok hívása az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stdin</a:t>
            </a:r>
            <a:r>
              <a:rPr lang="hu-HU" dirty="0" smtClean="0"/>
              <a:t> és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stdout</a:t>
            </a:r>
            <a:r>
              <a:rPr lang="hu-HU" dirty="0" smtClean="0"/>
              <a:t> használata nélkül</a:t>
            </a:r>
          </a:p>
          <a:p>
            <a:r>
              <a:rPr lang="hu-HU" sz="2800" dirty="0" err="1">
                <a:latin typeface="Consolas" pitchFamily="49" charset="0"/>
                <a:cs typeface="Consolas" pitchFamily="49" charset="0"/>
              </a:rPr>
              <a:t>os.popen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hu-HU" dirty="0"/>
              <a:t>Parancsok hívása az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stdin</a:t>
            </a:r>
            <a:r>
              <a:rPr lang="hu-HU" dirty="0"/>
              <a:t> és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stdout</a:t>
            </a:r>
            <a:r>
              <a:rPr lang="hu-HU" dirty="0"/>
              <a:t> </a:t>
            </a:r>
            <a:r>
              <a:rPr lang="hu-HU" dirty="0" smtClean="0"/>
              <a:t>felhasználásával</a:t>
            </a:r>
          </a:p>
          <a:p>
            <a:pPr lvl="1"/>
            <a:r>
              <a:rPr lang="hu-HU" dirty="0" smtClean="0"/>
              <a:t>Ha szükséges a parancs kimenetének feldolgozása</a:t>
            </a:r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69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helyen használhatjuk őket</a:t>
            </a:r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sed</a:t>
            </a:r>
            <a:r>
              <a:rPr lang="hu-HU" dirty="0" smtClean="0"/>
              <a:t>, </a:t>
            </a:r>
            <a:r>
              <a:rPr lang="hu-HU" dirty="0" err="1" smtClean="0"/>
              <a:t>awk</a:t>
            </a:r>
            <a:r>
              <a:rPr lang="hu-HU" dirty="0" smtClean="0"/>
              <a:t>, </a:t>
            </a:r>
            <a:r>
              <a:rPr lang="hu-HU" dirty="0" err="1" smtClean="0"/>
              <a:t>grep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 err="1" smtClean="0"/>
              <a:t>Perl</a:t>
            </a:r>
            <a:r>
              <a:rPr lang="hu-HU" dirty="0" smtClean="0"/>
              <a:t>, Java, C#...)</a:t>
            </a:r>
          </a:p>
          <a:p>
            <a:pPr lvl="1"/>
            <a:r>
              <a:rPr lang="hu-HU" dirty="0" smtClean="0"/>
              <a:t>Egyszerű </a:t>
            </a:r>
            <a:r>
              <a:rPr lang="hu-HU" dirty="0" err="1" smtClean="0"/>
              <a:t>string</a:t>
            </a:r>
            <a:r>
              <a:rPr lang="hu-HU" dirty="0" smtClean="0"/>
              <a:t> manipulációt nagyon megkönnyíti</a:t>
            </a:r>
          </a:p>
          <a:p>
            <a:r>
              <a:rPr lang="hu-HU" dirty="0" smtClean="0"/>
              <a:t>Példa kinek a nevét írtuk rosszul</a:t>
            </a:r>
            <a:endParaRPr lang="hu-HU" dirty="0"/>
          </a:p>
        </p:txBody>
      </p:sp>
      <p:pic>
        <p:nvPicPr>
          <p:cNvPr id="6" name="Kép 5" descr="table.png"/>
          <p:cNvPicPr>
            <a:picLocks noChangeAspect="1"/>
          </p:cNvPicPr>
          <p:nvPr/>
        </p:nvPicPr>
        <p:blipFill>
          <a:blip r:embed="rId3" cstate="print"/>
          <a:srcRect t="3079"/>
          <a:stretch>
            <a:fillRect/>
          </a:stretch>
        </p:blipFill>
        <p:spPr>
          <a:xfrm>
            <a:off x="1285852" y="3571876"/>
            <a:ext cx="6715173" cy="2248529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Megoldás:</a:t>
            </a:r>
          </a:p>
          <a:p>
            <a:pPr lvl="1"/>
            <a:r>
              <a:rPr lang="hu-HU" dirty="0" smtClean="0"/>
              <a:t>Exportáljuk </a:t>
            </a:r>
            <a:r>
              <a:rPr lang="hu-HU" dirty="0" err="1" smtClean="0"/>
              <a:t>CSV-be</a:t>
            </a:r>
            <a:r>
              <a:rPr lang="hu-HU" dirty="0" smtClean="0"/>
              <a:t> a táblázatot, így fog kinézni: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"Személy","Kedvenc étel","mennyiség"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"Don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Mascarpone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Tiramisu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torta","3 szelet"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Vito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Mascarpone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","Bolognai spagetti","2 tányér"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"Kicsi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Angelo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Gelato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fagylalt","5 gombóc"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"Nagy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Luzio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Gelato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fagylalt","2 gombóc"</a:t>
            </a:r>
          </a:p>
          <a:p>
            <a:pPr lvl="1"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"Federico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mortellini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","mogyoró","nagy zsák"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+mj-lt"/>
              </a:rPr>
              <a:t>Egy lehetséges megoldás</a:t>
            </a:r>
            <a:r>
              <a:rPr lang="pl-PL" sz="3600" dirty="0" smtClean="0">
                <a:latin typeface="+mj-lt"/>
              </a:rPr>
              <a:t>:</a:t>
            </a:r>
            <a:r>
              <a:rPr lang="pl-PL" sz="2800" dirty="0" smtClean="0">
                <a:latin typeface="Lucida Console" pitchFamily="49" charset="0"/>
              </a:rPr>
              <a:t/>
            </a:r>
            <a:br>
              <a:rPr lang="pl-PL" sz="2800" dirty="0" smtClean="0">
                <a:latin typeface="Lucida Console" pitchFamily="49" charset="0"/>
              </a:rPr>
            </a:br>
            <a:endParaRPr lang="pl-PL" sz="2800" dirty="0" smtClean="0">
              <a:latin typeface="Lucida Console" pitchFamily="49" charset="0"/>
            </a:endParaRPr>
          </a:p>
          <a:p>
            <a:pPr marL="0" indent="0">
              <a:buNone/>
            </a:pPr>
            <a:r>
              <a:rPr lang="pl-PL" sz="2000" dirty="0">
                <a:latin typeface="Lucida Console" pitchFamily="49" charset="0"/>
              </a:rPr>
              <a:t> </a:t>
            </a:r>
            <a:r>
              <a:rPr lang="pl-PL" sz="2000" dirty="0" smtClean="0">
                <a:latin typeface="Lucida Console" pitchFamily="49" charset="0"/>
              </a:rPr>
              <a:t> import csv</a:t>
            </a:r>
          </a:p>
          <a:p>
            <a:pPr marL="0" indent="0">
              <a:buNone/>
            </a:pPr>
            <a:r>
              <a:rPr lang="pl-PL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2200" dirty="0" smtClean="0">
                <a:latin typeface="Consolas" pitchFamily="49" charset="0"/>
                <a:cs typeface="Consolas" pitchFamily="49" charset="0"/>
              </a:rPr>
              <a:t>import re</a:t>
            </a:r>
          </a:p>
          <a:p>
            <a:pPr marL="0" indent="0">
              <a:buNone/>
            </a:pPr>
            <a:r>
              <a:rPr lang="pl-PL" sz="2200" dirty="0" smtClean="0">
                <a:latin typeface="Consolas" pitchFamily="49" charset="0"/>
                <a:cs typeface="Consolas" pitchFamily="49" charset="0"/>
              </a:rPr>
              <a:t>  for l in csv.reader(open("csvdemo.csv")):</a:t>
            </a:r>
          </a:p>
          <a:p>
            <a:pPr marL="0" indent="0">
              <a:buNone/>
            </a:pPr>
            <a:r>
              <a:rPr lang="pl-PL" sz="2200" dirty="0" smtClean="0">
                <a:latin typeface="Consolas" pitchFamily="49" charset="0"/>
                <a:cs typeface="Consolas" pitchFamily="49" charset="0"/>
              </a:rPr>
              <a:t>    if re.match(</a:t>
            </a:r>
            <a:r>
              <a:rPr lang="pl-PL" sz="22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pl-PL" sz="22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[A-Z][a-z]* [A-Z][a-z</a:t>
            </a:r>
            <a:r>
              <a:rPr lang="pl-PL" sz="22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]*"</a:t>
            </a:r>
            <a:r>
              <a:rPr lang="pl-PL" sz="2200" dirty="0">
                <a:latin typeface="Consolas" pitchFamily="49" charset="0"/>
                <a:cs typeface="Consolas" pitchFamily="49" charset="0"/>
              </a:rPr>
              <a:t>, </a:t>
            </a:r>
            <a:endParaRPr lang="pl-PL" sz="2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l-PL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2200" dirty="0" smtClean="0">
                <a:latin typeface="Consolas" pitchFamily="49" charset="0"/>
                <a:cs typeface="Consolas" pitchFamily="49" charset="0"/>
              </a:rPr>
              <a:t>		l[0]) </a:t>
            </a:r>
            <a:r>
              <a:rPr lang="pl-PL" sz="2200" dirty="0">
                <a:latin typeface="Consolas" pitchFamily="49" charset="0"/>
                <a:cs typeface="Consolas" pitchFamily="49" charset="0"/>
              </a:rPr>
              <a:t>== </a:t>
            </a:r>
            <a:r>
              <a:rPr lang="pl-PL" sz="2200" dirty="0" smtClean="0">
                <a:latin typeface="Consolas" pitchFamily="49" charset="0"/>
                <a:cs typeface="Consolas" pitchFamily="49" charset="0"/>
              </a:rPr>
              <a:t>None:</a:t>
            </a:r>
          </a:p>
          <a:p>
            <a:pPr marL="0" indent="0">
              <a:buNone/>
            </a:pPr>
            <a:r>
              <a:rPr lang="pl-PL" sz="2200" dirty="0" smtClean="0">
                <a:latin typeface="Consolas" pitchFamily="49" charset="0"/>
                <a:cs typeface="Consolas" pitchFamily="49" charset="0"/>
              </a:rPr>
              <a:t>       print(l[0])</a:t>
            </a:r>
          </a:p>
          <a:p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Eredmény</a:t>
            </a:r>
            <a:r>
              <a:rPr lang="hu-HU" sz="2800" dirty="0" smtClean="0">
                <a:latin typeface="+mj-lt"/>
              </a:rPr>
              <a:t>:</a:t>
            </a:r>
            <a:r>
              <a:rPr lang="hu-HU" sz="2800" dirty="0" smtClean="0">
                <a:latin typeface="Lucida Console" pitchFamily="49" charset="0"/>
              </a:rPr>
              <a:t/>
            </a:r>
            <a:br>
              <a:rPr lang="hu-HU" sz="2800" dirty="0" smtClean="0">
                <a:latin typeface="Lucida Console" pitchFamily="49" charset="0"/>
              </a:rPr>
            </a:b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"Személy" </a:t>
            </a:r>
            <a:br>
              <a:rPr lang="hu-HU" sz="2800" dirty="0" smtClean="0">
                <a:latin typeface="Consolas" pitchFamily="49" charset="0"/>
                <a:cs typeface="Consolas" pitchFamily="49" charset="0"/>
              </a:rPr>
            </a:b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"Federico </a:t>
            </a:r>
            <a:r>
              <a:rPr lang="hu-HU" sz="2800" dirty="0" err="1" smtClean="0">
                <a:latin typeface="Consolas" pitchFamily="49" charset="0"/>
                <a:cs typeface="Consolas" pitchFamily="49" charset="0"/>
              </a:rPr>
              <a:t>mortellini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"</a:t>
            </a:r>
            <a:endParaRPr lang="hu-HU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CSV kezelés</a:t>
            </a:r>
          </a:p>
          <a:p>
            <a:r>
              <a:rPr lang="hu-HU" dirty="0" smtClean="0"/>
              <a:t>Reguláris kifejezés kezelés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Reguláris kifejezések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Reguláris kifejezések Pythonon kívül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SED == </a:t>
            </a:r>
            <a:r>
              <a:rPr lang="hu-HU" dirty="0" err="1" smtClean="0"/>
              <a:t>Stream</a:t>
            </a:r>
            <a:r>
              <a:rPr lang="hu-HU" dirty="0" smtClean="0"/>
              <a:t> </a:t>
            </a:r>
            <a:r>
              <a:rPr lang="hu-HU" dirty="0" err="1" smtClean="0"/>
              <a:t>EDitor</a:t>
            </a:r>
            <a:endParaRPr lang="hu-HU" dirty="0" smtClean="0"/>
          </a:p>
          <a:p>
            <a:pPr lvl="1"/>
            <a:r>
              <a:rPr lang="hu-HU" dirty="0" smtClean="0"/>
              <a:t>Alapvetően az </a:t>
            </a:r>
            <a:r>
              <a:rPr lang="hu-HU" dirty="0" err="1" smtClean="0"/>
              <a:t>stdinről</a:t>
            </a:r>
            <a:r>
              <a:rPr lang="hu-HU" dirty="0" smtClean="0"/>
              <a:t> olvasott </a:t>
            </a:r>
            <a:r>
              <a:rPr lang="hu-HU" dirty="0" err="1" smtClean="0"/>
              <a:t>szöveg-streamen</a:t>
            </a:r>
            <a:r>
              <a:rPr lang="hu-HU" dirty="0" smtClean="0"/>
              <a:t> végez programozható átalakításokat, és az eredményt az </a:t>
            </a:r>
            <a:r>
              <a:rPr lang="hu-HU" dirty="0" err="1" smtClean="0"/>
              <a:t>stdoutra</a:t>
            </a:r>
            <a:r>
              <a:rPr lang="hu-HU" dirty="0" smtClean="0"/>
              <a:t> írja.</a:t>
            </a:r>
          </a:p>
          <a:p>
            <a:pPr lvl="1"/>
            <a:r>
              <a:rPr lang="hu-HU" dirty="0" smtClean="0"/>
              <a:t>Egyszerre valósítja meg többek között a </a:t>
            </a:r>
            <a:r>
              <a:rPr lang="hu-HU" i="1" dirty="0" err="1" smtClean="0"/>
              <a:t>cut</a:t>
            </a:r>
            <a:r>
              <a:rPr lang="hu-HU" dirty="0" smtClean="0"/>
              <a:t>, a</a:t>
            </a:r>
            <a:r>
              <a:rPr lang="hu-HU" i="1" dirty="0" smtClean="0"/>
              <a:t> </a:t>
            </a:r>
            <a:r>
              <a:rPr lang="hu-HU" i="1" dirty="0" err="1" smtClean="0"/>
              <a:t>grep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i="1" dirty="0" err="1" smtClean="0"/>
              <a:t>tr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i="1" dirty="0" err="1" smtClean="0"/>
              <a:t>head</a:t>
            </a:r>
            <a:r>
              <a:rPr lang="hu-HU" dirty="0" smtClean="0"/>
              <a:t> és a </a:t>
            </a:r>
            <a:r>
              <a:rPr lang="hu-HU" i="1" dirty="0" err="1" smtClean="0"/>
              <a:t>tail</a:t>
            </a:r>
            <a:r>
              <a:rPr lang="hu-HU" dirty="0" smtClean="0"/>
              <a:t> parancsot.</a:t>
            </a:r>
          </a:p>
          <a:p>
            <a:pPr lvl="1"/>
            <a:r>
              <a:rPr lang="hu-HU" dirty="0" err="1" smtClean="0"/>
              <a:t>Write-only</a:t>
            </a:r>
            <a:r>
              <a:rPr lang="hu-HU" dirty="0" smtClean="0"/>
              <a:t> programozás</a:t>
            </a:r>
          </a:p>
          <a:p>
            <a:pPr lvl="2"/>
            <a:r>
              <a:rPr lang="hu-HU" dirty="0" smtClean="0"/>
              <a:t>Példa: Hanoi tornyai </a:t>
            </a:r>
          </a:p>
          <a:p>
            <a:pPr lvl="2">
              <a:buNone/>
            </a:pPr>
            <a:r>
              <a:rPr lang="hu-HU" sz="2200" dirty="0" smtClean="0">
                <a:latin typeface="Consolas" pitchFamily="49" charset="0"/>
              </a:rPr>
              <a:t>	s~^</a:t>
            </a:r>
            <a:r>
              <a:rPr lang="hu-HU" sz="2200" dirty="0" err="1" smtClean="0">
                <a:latin typeface="Consolas" pitchFamily="49" charset="0"/>
              </a:rPr>
              <a:t>xx</a:t>
            </a:r>
            <a:r>
              <a:rPr lang="hu-HU" sz="2200" dirty="0" smtClean="0">
                <a:latin typeface="Consolas" pitchFamily="49" charset="0"/>
              </a:rPr>
              <a:t>*$~:n:3:2:1:&amp;:~;</a:t>
            </a:r>
            <a:r>
              <a:rPr lang="hu-HU" sz="2200" dirty="0" err="1" smtClean="0">
                <a:latin typeface="Consolas" pitchFamily="49" charset="0"/>
              </a:rPr>
              <a:t>tB</a:t>
            </a:r>
            <a:r>
              <a:rPr lang="hu-HU" sz="2200" dirty="0" smtClean="0">
                <a:latin typeface="Consolas" pitchFamily="49" charset="0"/>
              </a:rPr>
              <a:t>;d;:B;/^:$/d;h s~^:.:\(.\):.:\(.\):*:.*~\2 --&gt; \1~;x /^:y:.:.:.:*:.*/b0;/^:n:.:.:.:x:.*/b1 s~:n:\(.\):\(.\):\(.:x*\)</a:t>
            </a:r>
            <a:r>
              <a:rPr lang="hu-HU" sz="2200" dirty="0" err="1" smtClean="0">
                <a:latin typeface="Consolas" pitchFamily="49" charset="0"/>
              </a:rPr>
              <a:t>x</a:t>
            </a:r>
            <a:r>
              <a:rPr lang="hu-HU" sz="2200" dirty="0" smtClean="0">
                <a:latin typeface="Consolas" pitchFamily="49" charset="0"/>
              </a:rPr>
              <a:t>:\(.*\)~:n:\2:\1:\3:y:\1:\2:\3x:\4~ 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r>
              <a:rPr lang="hu-HU" sz="2200" dirty="0" smtClean="0">
                <a:latin typeface="Consolas" pitchFamily="49" charset="0"/>
              </a:rPr>
              <a:t>;:1;x;p;x;s~^:n:.:.:.:x:\(.*\)~:\1~;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r>
              <a:rPr lang="hu-HU" sz="2200" dirty="0" smtClean="0">
                <a:latin typeface="Consolas" pitchFamily="49" charset="0"/>
              </a:rPr>
              <a:t>;:0;x;p;x s~^:y:\(.\):\(.\):\(.\):x\(</a:t>
            </a:r>
            <a:r>
              <a:rPr lang="hu-HU" sz="2200" dirty="0" err="1" smtClean="0">
                <a:latin typeface="Consolas" pitchFamily="49" charset="0"/>
              </a:rPr>
              <a:t>x</a:t>
            </a:r>
            <a:r>
              <a:rPr lang="hu-HU" sz="2200" dirty="0" smtClean="0">
                <a:latin typeface="Consolas" pitchFamily="49" charset="0"/>
              </a:rPr>
              <a:t>*:*\)~:n:\1:\3:\2:\4~ </a:t>
            </a:r>
            <a:r>
              <a:rPr lang="hu-HU" sz="2200" dirty="0" err="1" smtClean="0">
                <a:latin typeface="Consolas" pitchFamily="49" charset="0"/>
              </a:rPr>
              <a:t>bB</a:t>
            </a:r>
            <a:endParaRPr lang="hu-HU" sz="2200" dirty="0">
              <a:latin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Hanoi tornyai megoldása SED segítségével</a:t>
            </a:r>
          </a:p>
          <a:p>
            <a:r>
              <a:rPr lang="hu-HU" dirty="0" smtClean="0"/>
              <a:t>Kutya – macska karakterlánc csere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SED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Kommentek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Hagyományos és sorvégi kommentek</a:t>
            </a:r>
          </a:p>
          <a:p>
            <a:pPr lvl="1"/>
            <a:r>
              <a:rPr lang="hu-HU" dirty="0" smtClean="0"/>
              <a:t># karakter használatával</a:t>
            </a:r>
          </a:p>
          <a:p>
            <a:r>
              <a:rPr lang="hu-HU" dirty="0" smtClean="0"/>
              <a:t>Fejkommentek (</a:t>
            </a:r>
            <a:r>
              <a:rPr lang="hu-HU" dirty="0" err="1" smtClean="0"/>
              <a:t>docstring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Függvény, osztály, modul elején</a:t>
            </a:r>
          </a:p>
          <a:p>
            <a:pPr lvl="1"/>
            <a:r>
              <a:rPr lang="hu-HU" dirty="0" smtClean="0"/>
              <a:t>3-3 </a:t>
            </a:r>
            <a:r>
              <a:rPr lang="hu-HU" dirty="0"/>
              <a:t>idézőjel </a:t>
            </a:r>
            <a:r>
              <a:rPr lang="hu-HU" dirty="0" smtClean="0"/>
              <a:t>(") használatával</a:t>
            </a:r>
          </a:p>
          <a:p>
            <a:pPr lvl="1"/>
            <a:endParaRPr lang="hu-HU" dirty="0" smtClean="0"/>
          </a:p>
          <a:p>
            <a:pPr marL="457200" lvl="1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function(a, b):</a:t>
            </a:r>
          </a:p>
          <a:p>
            <a:pPr marL="45720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"""function(a, b) -&gt; list"""</a:t>
            </a:r>
          </a:p>
          <a:p>
            <a:pPr lvl="1"/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09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Nem szükséges speciális fejlesztői környezet</a:t>
            </a:r>
          </a:p>
          <a:p>
            <a:r>
              <a:rPr lang="hu-HU" dirty="0" smtClean="0"/>
              <a:t>A legtöbb számítógépen könnyen elérhető futtatókörnyezet hozzá</a:t>
            </a:r>
          </a:p>
          <a:p>
            <a:r>
              <a:rPr lang="hu-HU" dirty="0" smtClean="0"/>
              <a:t>Gyors és hatékony eszköz</a:t>
            </a:r>
          </a:p>
          <a:p>
            <a:r>
              <a:rPr lang="hu-HU" dirty="0" smtClean="0"/>
              <a:t>Sok online segédanyag, példa elérhető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Miben fejlesszünk?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Parancssori fejlesztőeszköz (</a:t>
            </a:r>
            <a:r>
              <a:rPr lang="hu-HU" sz="2800" dirty="0" err="1">
                <a:latin typeface="Consolas" pitchFamily="49" charset="0"/>
                <a:cs typeface="Consolas" pitchFamily="49" charset="0"/>
              </a:rPr>
              <a:t>mcedit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800" dirty="0" err="1">
                <a:latin typeface="Consolas" pitchFamily="49" charset="0"/>
                <a:cs typeface="Consolas" pitchFamily="49" charset="0"/>
              </a:rPr>
              <a:t>nano</a:t>
            </a:r>
            <a:r>
              <a:rPr lang="hu-HU" sz="2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800" dirty="0" smtClean="0">
                <a:latin typeface="Consolas" pitchFamily="49" charset="0"/>
                <a:cs typeface="Consolas" pitchFamily="49" charset="0"/>
              </a:rPr>
              <a:t>…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>
                <a:sym typeface="Wingdings"/>
              </a:rPr>
              <a:t>bármilyen szövegszerkesztő</a:t>
            </a:r>
          </a:p>
          <a:p>
            <a:r>
              <a:rPr lang="hu-HU" dirty="0" smtClean="0">
                <a:sym typeface="Wingdings"/>
              </a:rPr>
              <a:t>Integrált fejlesztőkörnyezet (IDE): </a:t>
            </a:r>
            <a:r>
              <a:rPr lang="hu-HU" dirty="0" err="1" smtClean="0">
                <a:sym typeface="Wingdings"/>
              </a:rPr>
              <a:t>PyDev</a:t>
            </a:r>
            <a:endParaRPr lang="hu-HU" dirty="0" smtClean="0">
              <a:sym typeface="Wingdings"/>
            </a:endParaRPr>
          </a:p>
          <a:p>
            <a:pPr marL="0" indent="0">
              <a:buNone/>
            </a:pPr>
            <a:endParaRPr lang="hu-HU" dirty="0" smtClean="0">
              <a:sym typeface="Wingding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7740352" cy="4219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Tanácsok, hibakeresés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Legyen komment a </a:t>
            </a:r>
            <a:r>
              <a:rPr lang="hu-HU" dirty="0" err="1" smtClean="0"/>
              <a:t>szkript</a:t>
            </a:r>
            <a:r>
              <a:rPr lang="hu-HU" dirty="0" smtClean="0"/>
              <a:t> elején</a:t>
            </a:r>
          </a:p>
          <a:p>
            <a:pPr lvl="1"/>
            <a:r>
              <a:rPr lang="hu-HU" dirty="0" smtClean="0"/>
              <a:t>Ki írta, mire való, hogy kell paraméterezni</a:t>
            </a:r>
          </a:p>
          <a:p>
            <a:r>
              <a:rPr lang="hu-HU" dirty="0" smtClean="0"/>
              <a:t>A bemenő paramétereket ellenőrizzük</a:t>
            </a:r>
          </a:p>
          <a:p>
            <a:pPr lvl="1"/>
            <a:r>
              <a:rPr lang="hu-HU" dirty="0" smtClean="0"/>
              <a:t>Mindent vizsgáljunk meg!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szkript</a:t>
            </a:r>
            <a:r>
              <a:rPr lang="hu-HU" dirty="0" smtClean="0"/>
              <a:t> NE töröljön vagy írjon felül olyan fájlokat, amire nem kértük </a:t>
            </a:r>
          </a:p>
          <a:p>
            <a:pPr lvl="1"/>
            <a:r>
              <a:rPr lang="hu-HU" sz="3500" dirty="0" smtClean="0">
                <a:sym typeface="Wingdings"/>
              </a:rPr>
              <a:t></a:t>
            </a:r>
          </a:p>
          <a:p>
            <a:pPr lvl="1"/>
            <a:r>
              <a:rPr lang="hu-HU" dirty="0" smtClean="0">
                <a:sym typeface="Wingdings"/>
              </a:rPr>
              <a:t>Ideiglenes fájlokhoz használjuk az </a:t>
            </a:r>
            <a:r>
              <a:rPr lang="hu-HU" dirty="0" err="1" smtClean="0">
                <a:sym typeface="Wingdings"/>
              </a:rPr>
              <a:t>mktemp</a:t>
            </a:r>
            <a:r>
              <a:rPr lang="hu-HU" dirty="0" smtClean="0">
                <a:sym typeface="Wingdings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  <a:sym typeface="Wingdings"/>
              </a:rPr>
              <a:t>tempfile</a:t>
            </a:r>
            <a:r>
              <a:rPr lang="hu-HU" dirty="0" err="1" smtClean="0">
                <a:sym typeface="Wingdings"/>
              </a:rPr>
              <a:t>-t</a:t>
            </a:r>
            <a:endParaRPr lang="hu-HU" dirty="0" smtClean="0">
              <a:sym typeface="Wingdings"/>
            </a:endParaRPr>
          </a:p>
          <a:p>
            <a:r>
              <a:rPr lang="hu-HU" dirty="0" smtClean="0">
                <a:sym typeface="Wingdings"/>
              </a:rPr>
              <a:t>Tartsuk be a Python </a:t>
            </a:r>
            <a:r>
              <a:rPr lang="hu-HU" dirty="0" err="1" smtClean="0">
                <a:sym typeface="Wingdings"/>
              </a:rPr>
              <a:t>Style</a:t>
            </a:r>
            <a:r>
              <a:rPr lang="hu-HU" dirty="0" smtClean="0">
                <a:sym typeface="Wingdings"/>
              </a:rPr>
              <a:t> </a:t>
            </a:r>
            <a:r>
              <a:rPr lang="hu-HU" dirty="0" err="1" smtClean="0">
                <a:sym typeface="Wingdings"/>
              </a:rPr>
              <a:t>Guide-ot</a:t>
            </a:r>
            <a:r>
              <a:rPr lang="hu-HU" dirty="0" smtClean="0">
                <a:sym typeface="Wingdings"/>
              </a:rPr>
              <a:t> (PEP8)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65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8000" indent="0">
              <a:buNone/>
            </a:pPr>
            <a:r>
              <a:rPr lang="hu-HU" dirty="0" smtClean="0"/>
              <a:t>Készítsen egy Python </a:t>
            </a:r>
            <a:r>
              <a:rPr lang="hu-HU" dirty="0" err="1" smtClean="0"/>
              <a:t>szkriptet</a:t>
            </a:r>
            <a:r>
              <a:rPr lang="hu-HU" dirty="0" smtClean="0"/>
              <a:t>, ami fogad egy felhasználó és hozzárendelt könyvtár listát CSV formátumban, létrehozza a felhasználókat és a könyvtárakat és beállítja a jogosultságokat úgy, hogy minden felhasználó be tudjon lépni, olvasni és írni is tudjon a hozzárendelt összes könyvtárban, de ne tudjon belépni egyéb könyvtárakba, amikhez nem volt hozzárendelve. Egy felhasználó több könyvtárhoz és is lehet rendelve és egy könyvtárhoz is több felhasználó lehet rendelve. </a:t>
            </a:r>
            <a:r>
              <a:rPr lang="hu-HU" dirty="0" err="1" smtClean="0"/>
              <a:t>Posix</a:t>
            </a:r>
            <a:r>
              <a:rPr lang="hu-HU" dirty="0" smtClean="0"/>
              <a:t> </a:t>
            </a:r>
            <a:r>
              <a:rPr lang="hu-HU" dirty="0" err="1" smtClean="0"/>
              <a:t>ACL-eket</a:t>
            </a:r>
            <a:r>
              <a:rPr lang="hu-HU" dirty="0" smtClean="0"/>
              <a:t> nem használhat, viszont szükség esetén létrehozhat új csoportokat. Ha a rendszeren meglévő felhasználót talál, azt ne módosítsa, hagyja ki teljesen! Feltételezhet angol </a:t>
            </a:r>
            <a:r>
              <a:rPr lang="hu-HU" dirty="0" err="1" smtClean="0"/>
              <a:t>locale</a:t>
            </a:r>
            <a:r>
              <a:rPr lang="hu-HU" dirty="0" smtClean="0"/>
              <a:t> beállítást. A bemenetet a következő formátumban kapja meg:</a:t>
            </a:r>
          </a:p>
          <a:p>
            <a:pPr marL="288000" indent="0">
              <a:buNone/>
            </a:pPr>
            <a:endParaRPr lang="hu-HU" dirty="0" smtClean="0"/>
          </a:p>
          <a:p>
            <a:pPr indent="0">
              <a:buNone/>
            </a:pPr>
            <a:r>
              <a:rPr lang="hu-HU" dirty="0" smtClean="0"/>
              <a:t>konyvtar1:usernev1</a:t>
            </a:r>
            <a:br>
              <a:rPr lang="hu-HU" dirty="0" smtClean="0"/>
            </a:br>
            <a:r>
              <a:rPr lang="hu-HU" dirty="0" smtClean="0"/>
              <a:t>konyvtar1:usernev2</a:t>
            </a:r>
            <a:br>
              <a:rPr lang="hu-HU" dirty="0" smtClean="0"/>
            </a:br>
            <a:r>
              <a:rPr lang="hu-HU" dirty="0" smtClean="0"/>
              <a:t>konyvtar2:usernev2</a:t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#!/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usr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/bin/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python3</a:t>
            </a:r>
          </a:p>
          <a:p>
            <a:pPr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"""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This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script receives a CSV file with directories and associated users and an output folder.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Created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on 2013.02.19.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@author: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Gergo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Horanyi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"""</a:t>
            </a:r>
          </a:p>
          <a:p>
            <a:pPr>
              <a:buNone/>
            </a:pP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argparse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os.path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sys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csv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# Initialize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argparser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parser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argparse.ArgumentParser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parser.add_argument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("input", help="The path to the input CSV file containing the directories and users to be created.")</a:t>
            </a:r>
          </a:p>
          <a:p>
            <a:pPr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parser.add_argument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("output", help="The parent directory where the new directories shall be created.")</a:t>
            </a:r>
          </a:p>
          <a:p>
            <a:pPr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b="1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7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# Parameter checking</a:t>
            </a:r>
          </a:p>
          <a:p>
            <a:pPr>
              <a:buNone/>
            </a:pPr>
            <a:r>
              <a:rPr lang="en-US" sz="16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parser.parse_args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en-US" sz="1600" b="1" dirty="0"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not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os.path.exists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args.input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("ERROR: The given input file does not exist.")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sys.exit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(1)</a:t>
            </a:r>
          </a:p>
          <a:p>
            <a:pPr>
              <a:buNone/>
            </a:pP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not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os.path.isdir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args.output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):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("ERROR: The give output directory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does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not exist or not a directory.")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sys.exit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(2)</a:t>
            </a:r>
          </a:p>
          <a:p>
            <a:pPr>
              <a:buNone/>
            </a:pPr>
            <a:r>
              <a:rPr lang="en-US" sz="1600" b="1" dirty="0" err="1">
                <a:latin typeface="Consolas" pitchFamily="49" charset="0"/>
                <a:cs typeface="Consolas" pitchFamily="49" charset="0"/>
              </a:rPr>
              <a:t>elif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os.popen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("id -nu").read() != "root":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1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("ERROR: The script shall be started as root (with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sudo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).")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sys.exit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(3)</a:t>
            </a:r>
          </a:p>
          <a:p>
            <a:pPr>
              <a:buNone/>
            </a:pP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Everything seems to be all right</a:t>
            </a:r>
          </a:p>
          <a:p>
            <a:pPr>
              <a:buNone/>
            </a:pPr>
            <a:endParaRPr lang="hu-HU" sz="1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92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b="1" dirty="0" smtClean="0"/>
              <a:t>Bemenetből a felhasználók és könyvtárak kigyűjtése</a:t>
            </a:r>
          </a:p>
          <a:p>
            <a:r>
              <a:rPr lang="hu-HU" b="1" dirty="0" smtClean="0"/>
              <a:t>Még nem létező felhasználók létrehozása</a:t>
            </a:r>
          </a:p>
          <a:p>
            <a:r>
              <a:rPr lang="hu-HU" dirty="0"/>
              <a:t>Még nem létező </a:t>
            </a:r>
            <a:r>
              <a:rPr lang="hu-HU" dirty="0" smtClean="0"/>
              <a:t>könyvtárak létrehozása</a:t>
            </a:r>
          </a:p>
          <a:p>
            <a:r>
              <a:rPr lang="hu-HU" dirty="0" smtClean="0"/>
              <a:t>Csoportok létrehozása az egyes könyvtárakhoz</a:t>
            </a:r>
          </a:p>
          <a:p>
            <a:r>
              <a:rPr lang="hu-HU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779999"/>
            <a:ext cx="9144000" cy="552932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inputFile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1600" b="1" dirty="0" err="1">
                <a:latin typeface="Consolas" pitchFamily="49" charset="0"/>
                <a:cs typeface="Consolas" pitchFamily="49" charset="0"/>
              </a:rPr>
              <a:t>open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args.input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Iterate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over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rows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of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CSV file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b="1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row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>
                <a:latin typeface="Consolas" pitchFamily="49" charset="0"/>
                <a:cs typeface="Consolas" pitchFamily="49" charset="0"/>
              </a:rPr>
              <a:t>in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csv.reader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inputFile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).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readLines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():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directory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row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[0]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row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[1]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int(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os.popen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("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grep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"+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+"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/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etc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/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passwd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grep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-c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':'").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read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()) == 0: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#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Check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whether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exists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b="1" dirty="0" smtClean="0">
                <a:latin typeface="Consolas" pitchFamily="49" charset="0"/>
                <a:cs typeface="Consolas" pitchFamily="49" charset="0"/>
              </a:rPr>
              <a:t>print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("New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shall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be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added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:",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os.system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("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useradd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" +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b="1" dirty="0" err="1">
                <a:latin typeface="Consolas" pitchFamily="49" charset="0"/>
                <a:cs typeface="Consolas" pitchFamily="49" charset="0"/>
              </a:rPr>
              <a:t>not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args.output.endswith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("/"):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#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Check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whether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output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parameter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has an "/"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parent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args.output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+ "/"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parent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args.output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Paraméterek ellenőrzése</a:t>
            </a:r>
          </a:p>
          <a:p>
            <a:r>
              <a:rPr lang="hu-HU" dirty="0" smtClean="0"/>
              <a:t>Bemenetből a felhasználók és könyvtárak kigyűjtése</a:t>
            </a:r>
          </a:p>
          <a:p>
            <a:r>
              <a:rPr lang="hu-HU" dirty="0" smtClean="0"/>
              <a:t>Még nem létező felhasználók létrehozása</a:t>
            </a:r>
          </a:p>
          <a:p>
            <a:r>
              <a:rPr lang="hu-HU" b="1" dirty="0"/>
              <a:t>Még nem létező </a:t>
            </a:r>
            <a:r>
              <a:rPr lang="hu-HU" b="1" dirty="0" smtClean="0"/>
              <a:t>könyvtárak létrehozása</a:t>
            </a:r>
          </a:p>
          <a:p>
            <a:r>
              <a:rPr lang="hu-HU" b="1" dirty="0" smtClean="0"/>
              <a:t>Csoportok létrehozása az egyes könyvtárakhoz</a:t>
            </a:r>
          </a:p>
          <a:p>
            <a:r>
              <a:rPr lang="hu-HU" b="1" dirty="0" smtClean="0"/>
              <a:t>Jogok beállítása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Szkriptelés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Általában a </a:t>
            </a:r>
            <a:r>
              <a:rPr lang="hu-HU" dirty="0" err="1" smtClean="0"/>
              <a:t>szkript</a:t>
            </a:r>
            <a:r>
              <a:rPr lang="hu-HU" dirty="0" smtClean="0"/>
              <a:t> nyelvek jellegzetességei</a:t>
            </a:r>
          </a:p>
          <a:p>
            <a:pPr lvl="1"/>
            <a:r>
              <a:rPr lang="hu-HU" dirty="0" err="1" smtClean="0"/>
              <a:t>Interpreter</a:t>
            </a:r>
            <a:r>
              <a:rPr lang="hu-HU" dirty="0" smtClean="0"/>
              <a:t> futtatja</a:t>
            </a:r>
          </a:p>
          <a:p>
            <a:pPr lvl="1"/>
            <a:r>
              <a:rPr lang="hu-HU" dirty="0" smtClean="0"/>
              <a:t>Akár soronként is értelmezhető</a:t>
            </a:r>
          </a:p>
          <a:p>
            <a:pPr lvl="1"/>
            <a:r>
              <a:rPr lang="hu-HU" dirty="0" smtClean="0"/>
              <a:t>Minden futási időben értékelődik ki</a:t>
            </a:r>
          </a:p>
          <a:p>
            <a:pPr lvl="1"/>
            <a:r>
              <a:rPr lang="hu-HU" dirty="0" smtClean="0"/>
              <a:t>Sok esetben típustalan (de a Python ez alól kivétel)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4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Create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not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exists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not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os.path.isdir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parent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):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os.makedirs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parent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groupname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= 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irf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example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group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_"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Create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group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for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os.system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groupadd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"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groupname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Set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group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of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os.system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chgrp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-R "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groupname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 " "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parent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Revoke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all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permissions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from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os.system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a-rwx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"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parent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Add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all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permissions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for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os.system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chmod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g+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rwx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"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parent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directory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Add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to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group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os.system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usermod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-a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-G "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groupname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+ " " +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user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sys.exit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hu-HU" sz="4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</a:t>
            </a:r>
            <a:r>
              <a:rPr lang="hu-HU" dirty="0" err="1" smtClean="0"/>
              <a:t>info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 smtClean="0"/>
              <a:t>LinuxConfig</a:t>
            </a:r>
            <a:r>
              <a:rPr lang="hu-HU" sz="2800" dirty="0"/>
              <a:t>: „</a:t>
            </a:r>
            <a:r>
              <a:rPr lang="hu-HU" sz="2800" dirty="0" err="1"/>
              <a:t>Bash</a:t>
            </a:r>
            <a:r>
              <a:rPr lang="hu-HU" sz="2800" dirty="0"/>
              <a:t> scripting </a:t>
            </a:r>
            <a:r>
              <a:rPr lang="hu-HU" sz="2800" dirty="0" err="1"/>
              <a:t>Tutorial</a:t>
            </a:r>
            <a:r>
              <a:rPr lang="hu-HU" sz="2800" dirty="0"/>
              <a:t>”, </a:t>
            </a:r>
            <a:r>
              <a:rPr lang="hu-HU" sz="2800" dirty="0" smtClean="0">
                <a:hlinkClick r:id="rId3"/>
              </a:rPr>
              <a:t>http://www.linuxconfig.org/Bash_scripting_Tutorial</a:t>
            </a:r>
            <a:endParaRPr lang="hu-HU" sz="2800" dirty="0" smtClean="0"/>
          </a:p>
          <a:p>
            <a:r>
              <a:rPr lang="hu-HU" sz="2800" dirty="0" smtClean="0"/>
              <a:t>A </a:t>
            </a:r>
            <a:r>
              <a:rPr lang="hu-HU" sz="2800" dirty="0"/>
              <a:t>Unix operációs </a:t>
            </a:r>
            <a:r>
              <a:rPr lang="hu-HU" sz="2800" dirty="0" smtClean="0"/>
              <a:t>rendszer: </a:t>
            </a:r>
            <a:r>
              <a:rPr lang="hu-HU" sz="2800" dirty="0" smtClean="0">
                <a:hlinkClick r:id="rId4"/>
              </a:rPr>
              <a:t>http://www.hit.bme.hu/~</a:t>
            </a:r>
            <a:r>
              <a:rPr lang="hu-HU" sz="2800" dirty="0" smtClean="0">
                <a:hlinkClick r:id="rId4"/>
              </a:rPr>
              <a:t>szandi/unix/index.html</a:t>
            </a:r>
            <a:endParaRPr lang="hu-HU" sz="2800" dirty="0" smtClean="0"/>
          </a:p>
          <a:p>
            <a:r>
              <a:rPr lang="hu-HU" sz="2800" dirty="0" smtClean="0"/>
              <a:t>man </a:t>
            </a:r>
            <a:r>
              <a:rPr lang="hu-HU" sz="2800" dirty="0" err="1" smtClean="0"/>
              <a:t>bash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</a:t>
            </a:r>
            <a:r>
              <a:rPr lang="hu-HU" sz="2800" dirty="0" err="1" smtClean="0"/>
              <a:t>sed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</a:t>
            </a:r>
            <a:r>
              <a:rPr lang="hu-HU" sz="2800" dirty="0" err="1" smtClean="0"/>
              <a:t>cut</a:t>
            </a:r>
            <a:r>
              <a:rPr lang="hu-HU" sz="2800" dirty="0" smtClean="0"/>
              <a:t>, </a:t>
            </a:r>
            <a:r>
              <a:rPr lang="hu-HU" sz="2800" dirty="0" err="1" smtClean="0"/>
              <a:t>man</a:t>
            </a:r>
            <a:r>
              <a:rPr lang="hu-HU" sz="2800" dirty="0" smtClean="0"/>
              <a:t> sort, man </a:t>
            </a:r>
            <a:r>
              <a:rPr lang="hu-HU" sz="2800" dirty="0" err="1" smtClean="0"/>
              <a:t>grep</a:t>
            </a:r>
            <a:r>
              <a:rPr lang="hu-HU" sz="2800" dirty="0" smtClean="0"/>
              <a:t>… </a:t>
            </a:r>
            <a:r>
              <a:rPr lang="hu-HU" sz="2800" dirty="0" smtClean="0">
                <a:sym typeface="Wingdings" pitchFamily="2" charset="2"/>
              </a:rPr>
              <a:t></a:t>
            </a:r>
          </a:p>
          <a:p>
            <a:r>
              <a:rPr lang="hu-HU" sz="2800" dirty="0" err="1" smtClean="0">
                <a:sym typeface="Wingdings" pitchFamily="2" charset="2"/>
              </a:rPr>
              <a:t>Official</a:t>
            </a:r>
            <a:r>
              <a:rPr lang="hu-HU" sz="2800" dirty="0" smtClean="0">
                <a:sym typeface="Wingdings" pitchFamily="2" charset="2"/>
              </a:rPr>
              <a:t> Python </a:t>
            </a:r>
            <a:r>
              <a:rPr lang="hu-HU" sz="2800" dirty="0" err="1" smtClean="0">
                <a:sym typeface="Wingdings" pitchFamily="2" charset="2"/>
              </a:rPr>
              <a:t>tutorial</a:t>
            </a:r>
            <a:r>
              <a:rPr lang="hu-HU" sz="2800" dirty="0">
                <a:sym typeface="Wingdings" pitchFamily="2" charset="2"/>
              </a:rPr>
              <a:t>: </a:t>
            </a:r>
            <a:r>
              <a:rPr lang="hu-HU" sz="2800" dirty="0">
                <a:sym typeface="Wingdings" pitchFamily="2" charset="2"/>
                <a:hlinkClick r:id="rId5"/>
              </a:rPr>
              <a:t>http://docs.python.org/3.3/tutorial</a:t>
            </a:r>
            <a:r>
              <a:rPr lang="hu-HU" sz="2800" dirty="0" smtClean="0">
                <a:sym typeface="Wingdings" pitchFamily="2" charset="2"/>
                <a:hlinkClick r:id="rId5"/>
              </a:rPr>
              <a:t>/</a:t>
            </a:r>
            <a:endParaRPr lang="hu-HU" sz="2800" dirty="0" smtClean="0">
              <a:sym typeface="Wingdings" pitchFamily="2" charset="2"/>
            </a:endParaRPr>
          </a:p>
          <a:p>
            <a:r>
              <a:rPr lang="hu-HU" sz="2800" dirty="0" err="1" smtClean="0">
                <a:sym typeface="Wingdings" pitchFamily="2" charset="2"/>
              </a:rPr>
              <a:t>Google</a:t>
            </a:r>
            <a:r>
              <a:rPr lang="hu-HU" sz="2800" dirty="0" smtClean="0">
                <a:sym typeface="Wingdings" pitchFamily="2" charset="2"/>
              </a:rPr>
              <a:t> Python </a:t>
            </a:r>
            <a:r>
              <a:rPr lang="hu-HU" sz="2800" dirty="0" err="1" smtClean="0">
                <a:sym typeface="Wingdings" pitchFamily="2" charset="2"/>
              </a:rPr>
              <a:t>class</a:t>
            </a:r>
            <a:r>
              <a:rPr lang="hu-HU" sz="2800" dirty="0">
                <a:sym typeface="Wingdings" pitchFamily="2" charset="2"/>
              </a:rPr>
              <a:t>: </a:t>
            </a:r>
            <a:r>
              <a:rPr lang="hu-HU" sz="2800" dirty="0">
                <a:sym typeface="Wingdings" pitchFamily="2" charset="2"/>
                <a:hlinkClick r:id="rId6"/>
              </a:rPr>
              <a:t>https://developers.google.com/edu/python</a:t>
            </a:r>
            <a:r>
              <a:rPr lang="hu-HU" sz="2800" dirty="0" smtClean="0">
                <a:sym typeface="Wingdings" pitchFamily="2" charset="2"/>
                <a:hlinkClick r:id="rId6"/>
              </a:rPr>
              <a:t>/</a:t>
            </a:r>
            <a:endParaRPr lang="hu-HU" sz="2800" dirty="0" smtClean="0">
              <a:sym typeface="Wingdings" pitchFamily="2" charset="2"/>
            </a:endParaRPr>
          </a:p>
          <a:p>
            <a:r>
              <a:rPr lang="hu-HU" sz="2800" dirty="0" err="1" smtClean="0">
                <a:sym typeface="Wingdings" pitchFamily="2" charset="2"/>
              </a:rPr>
              <a:t>PyCon</a:t>
            </a:r>
            <a:r>
              <a:rPr lang="hu-HU" sz="2800" dirty="0" smtClean="0">
                <a:sym typeface="Wingdings" pitchFamily="2" charset="2"/>
              </a:rPr>
              <a:t> 2013 konferencia</a:t>
            </a:r>
            <a:r>
              <a:rPr lang="hu-HU" sz="2800" dirty="0">
                <a:sym typeface="Wingdings" pitchFamily="2" charset="2"/>
              </a:rPr>
              <a:t/>
            </a:r>
            <a:br>
              <a:rPr lang="hu-HU" sz="2800" dirty="0">
                <a:sym typeface="Wingdings" pitchFamily="2" charset="2"/>
              </a:rPr>
            </a:br>
            <a:r>
              <a:rPr lang="hu-HU" sz="2800" dirty="0">
                <a:sym typeface="Wingdings" pitchFamily="2" charset="2"/>
                <a:hlinkClick r:id="rId7"/>
              </a:rPr>
              <a:t>https://us.pycon.org/2013</a:t>
            </a:r>
            <a:r>
              <a:rPr lang="hu-HU" sz="2800" dirty="0" smtClean="0">
                <a:sym typeface="Wingdings" pitchFamily="2" charset="2"/>
                <a:hlinkClick r:id="rId7"/>
              </a:rPr>
              <a:t>/</a:t>
            </a:r>
            <a:endParaRPr lang="hu-HU" sz="2800" dirty="0" smtClean="0">
              <a:sym typeface="Wingdings" pitchFamily="2" charset="2"/>
            </a:endParaRPr>
          </a:p>
          <a:p>
            <a:endParaRPr lang="hu-HU" sz="2800" dirty="0" smtClean="0">
              <a:sym typeface="Wingdings" pitchFamily="2" charset="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Műveletek automatizálása, </a:t>
            </a:r>
            <a:r>
              <a:rPr lang="hu-HU" dirty="0" err="1" smtClean="0"/>
              <a:t>szkriptelés</a:t>
            </a:r>
            <a:endParaRPr lang="hu-HU" dirty="0" smtClean="0"/>
          </a:p>
          <a:p>
            <a:pPr lvl="1"/>
            <a:r>
              <a:rPr lang="hu-HU" dirty="0" smtClean="0"/>
              <a:t>Eltérések az általános programozási nyelvekhez képest</a:t>
            </a:r>
          </a:p>
          <a:p>
            <a:pPr lvl="1"/>
            <a:endParaRPr lang="hu-HU" dirty="0" smtClean="0"/>
          </a:p>
          <a:p>
            <a:r>
              <a:rPr lang="hu-HU" b="1" dirty="0" smtClean="0"/>
              <a:t>Linux alapok</a:t>
            </a:r>
          </a:p>
          <a:p>
            <a:endParaRPr lang="hu-HU" b="1" dirty="0"/>
          </a:p>
          <a:p>
            <a:r>
              <a:rPr lang="hu-HU" dirty="0" smtClean="0"/>
              <a:t>Python alapok</a:t>
            </a:r>
          </a:p>
          <a:p>
            <a:endParaRPr lang="hu-HU" dirty="0" smtClean="0"/>
          </a:p>
          <a:p>
            <a:r>
              <a:rPr lang="hu-HU" dirty="0" smtClean="0"/>
              <a:t>Windows </a:t>
            </a:r>
            <a:r>
              <a:rPr lang="hu-HU" dirty="0" err="1" smtClean="0"/>
              <a:t>PowerShell</a:t>
            </a:r>
            <a:r>
              <a:rPr lang="hu-HU" dirty="0" smtClean="0"/>
              <a:t> (következő óra)</a:t>
            </a: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89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Linux alapok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Bash</a:t>
            </a:r>
            <a:r>
              <a:rPr lang="hu-HU" dirty="0" smtClean="0"/>
              <a:t> </a:t>
            </a:r>
            <a:r>
              <a:rPr lang="hu-HU" dirty="0" err="1" smtClean="0"/>
              <a:t>szkriptnyelven</a:t>
            </a:r>
            <a:r>
              <a:rPr lang="hu-HU" dirty="0" smtClean="0"/>
              <a:t> lehet alapvetően programozni</a:t>
            </a:r>
          </a:p>
          <a:p>
            <a:r>
              <a:rPr lang="hu-HU" dirty="0" smtClean="0"/>
              <a:t>Csak az alapokat nézzük meg, aztán Python</a:t>
            </a:r>
          </a:p>
          <a:p>
            <a:r>
              <a:rPr lang="hu-HU" dirty="0" smtClean="0"/>
              <a:t>Fontos alapparancsok: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dirty="0" smtClean="0"/>
              <a:t>: file tartalom kiírása konzolra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grep</a:t>
            </a:r>
            <a:r>
              <a:rPr lang="hu-HU" dirty="0" smtClean="0"/>
              <a:t>: keresés fájlban reguláris kifejezéssel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/>
              <a:t>: könyvtárak </a:t>
            </a:r>
            <a:r>
              <a:rPr lang="hu-HU" dirty="0" err="1" smtClean="0"/>
              <a:t>kilistázása</a:t>
            </a:r>
            <a:r>
              <a:rPr lang="hu-HU" dirty="0" smtClean="0"/>
              <a:t> („</a:t>
            </a:r>
            <a:r>
              <a:rPr lang="hu-HU" dirty="0" err="1" smtClean="0"/>
              <a:t>dir</a:t>
            </a:r>
            <a:r>
              <a:rPr lang="hu-HU" dirty="0" smtClean="0"/>
              <a:t>”)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cp</a:t>
            </a:r>
            <a:r>
              <a:rPr lang="hu-HU" dirty="0" smtClean="0"/>
              <a:t>: fájlmásolás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rm</a:t>
            </a:r>
            <a:r>
              <a:rPr lang="hu-HU" dirty="0" smtClean="0"/>
              <a:t>: fájltörlés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chmod</a:t>
            </a:r>
            <a:r>
              <a:rPr lang="hu-HU" dirty="0" smtClean="0"/>
              <a:t>: fájl jogosultságának állítása</a:t>
            </a:r>
          </a:p>
          <a:p>
            <a:pPr lvl="1"/>
            <a:r>
              <a:rPr lang="hu-HU" dirty="0" smtClean="0"/>
              <a:t>… </a:t>
            </a:r>
            <a:r>
              <a:rPr lang="hu-HU" i="1" dirty="0" smtClean="0"/>
              <a:t>(lásd még: gyakorlaton)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5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Linux alapok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Alapvető </a:t>
            </a:r>
            <a:r>
              <a:rPr lang="hu-HU" dirty="0" err="1" smtClean="0"/>
              <a:t>Bash</a:t>
            </a:r>
            <a:r>
              <a:rPr lang="hu-HU" dirty="0" smtClean="0"/>
              <a:t> funkciók</a:t>
            </a:r>
          </a:p>
          <a:p>
            <a:pPr lvl="1"/>
            <a:r>
              <a:rPr lang="hu-HU" dirty="0" smtClean="0"/>
              <a:t>Automatikus kiegészítés</a:t>
            </a: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TAB</a:t>
            </a:r>
            <a:r>
              <a:rPr lang="hu-HU" dirty="0" smtClean="0"/>
              <a:t> billentyű</a:t>
            </a:r>
          </a:p>
          <a:p>
            <a:pPr lvl="1"/>
            <a:r>
              <a:rPr lang="hu-HU" dirty="0" smtClean="0"/>
              <a:t>Parancs előzmények tárolása</a:t>
            </a: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Fel</a:t>
            </a:r>
            <a:r>
              <a:rPr lang="hu-HU" dirty="0" smtClean="0"/>
              <a:t> és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Le</a:t>
            </a:r>
            <a:r>
              <a:rPr lang="hu-HU" dirty="0" smtClean="0"/>
              <a:t> gombokkal navigálás</a:t>
            </a: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CTRL+R</a:t>
            </a:r>
            <a:r>
              <a:rPr lang="hu-HU" dirty="0" smtClean="0"/>
              <a:t> billentyű kombinációval keresés</a:t>
            </a:r>
          </a:p>
          <a:p>
            <a:pPr lvl="2"/>
            <a:r>
              <a:rPr lang="hu-HU" dirty="0" err="1" smtClean="0">
                <a:latin typeface="Consolas" pitchFamily="49" charset="0"/>
                <a:cs typeface="Consolas" pitchFamily="49" charset="0"/>
              </a:rPr>
              <a:t>history</a:t>
            </a:r>
            <a:r>
              <a:rPr lang="hu-HU" dirty="0" smtClean="0"/>
              <a:t> parancs</a:t>
            </a:r>
          </a:p>
          <a:p>
            <a:pPr lvl="1"/>
            <a:r>
              <a:rPr lang="hu-HU" dirty="0" smtClean="0"/>
              <a:t>Terminál gyors bezárása</a:t>
            </a:r>
          </a:p>
          <a:p>
            <a:pPr lvl="2"/>
            <a:r>
              <a:rPr lang="hu-HU" dirty="0" smtClean="0">
                <a:latin typeface="Consolas" pitchFamily="49" charset="0"/>
                <a:cs typeface="Consolas" pitchFamily="49" charset="0"/>
              </a:rPr>
              <a:t>CTRL+D</a:t>
            </a:r>
            <a:r>
              <a:rPr lang="hu-HU" dirty="0" smtClean="0"/>
              <a:t> billentyűkombináció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9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Átirányítások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529321"/>
          </a:xfrm>
        </p:spPr>
        <p:txBody>
          <a:bodyPr>
            <a:normAutofit/>
          </a:bodyPr>
          <a:lstStyle/>
          <a:p>
            <a:r>
              <a:rPr lang="hu-HU" dirty="0" smtClean="0"/>
              <a:t>Standard I/O, minden programnak</a:t>
            </a:r>
          </a:p>
          <a:p>
            <a:pPr lvl="1"/>
            <a:r>
              <a:rPr lang="hu-HU" dirty="0" smtClean="0"/>
              <a:t>0 – </a:t>
            </a:r>
            <a:r>
              <a:rPr lang="hu-HU" dirty="0" err="1" smtClean="0"/>
              <a:t>stdin</a:t>
            </a:r>
            <a:endParaRPr lang="hu-HU" dirty="0" smtClean="0"/>
          </a:p>
          <a:p>
            <a:pPr lvl="1"/>
            <a:r>
              <a:rPr lang="hu-HU" dirty="0" smtClean="0"/>
              <a:t>1 – </a:t>
            </a:r>
            <a:r>
              <a:rPr lang="hu-HU" dirty="0" err="1" smtClean="0"/>
              <a:t>stdout</a:t>
            </a:r>
            <a:endParaRPr lang="hu-HU" dirty="0" smtClean="0"/>
          </a:p>
          <a:p>
            <a:pPr lvl="1"/>
            <a:r>
              <a:rPr lang="hu-HU" dirty="0" smtClean="0"/>
              <a:t>2 – </a:t>
            </a:r>
            <a:r>
              <a:rPr lang="hu-HU" dirty="0" err="1" smtClean="0"/>
              <a:t>stderr</a:t>
            </a:r>
            <a:endParaRPr lang="hu-HU" dirty="0" smtClean="0"/>
          </a:p>
          <a:p>
            <a:r>
              <a:rPr lang="hu-HU" dirty="0" smtClean="0"/>
              <a:t>Átirányítás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           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endParaRPr lang="hu-HU" sz="2200" dirty="0" smtClean="0">
              <a:solidFill>
                <a:schemeClr val="tx1">
                  <a:lumMod val="65000"/>
                  <a:lumOff val="35000"/>
                </a:schemeClr>
              </a:solidFill>
              <a:cs typeface="Consolas" pitchFamily="49" charset="0"/>
            </a:endParaRP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2&gt;&amp;1       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stderr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endParaRPr lang="hu-HU" sz="2200" dirty="0" smtClean="0">
              <a:solidFill>
                <a:schemeClr val="tx1">
                  <a:lumMod val="65000"/>
                  <a:lumOff val="35000"/>
                </a:schemeClr>
              </a:solidFill>
              <a:cs typeface="Consolas" pitchFamily="49" charset="0"/>
            </a:endParaRP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&gt; másikfájl 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→másikfájl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2&gt; másikfájl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#fájl→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stdout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, </a:t>
            </a:r>
            <a:r>
              <a:rPr lang="hu-HU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stderr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→másikfájl</a:t>
            </a:r>
          </a:p>
          <a:p>
            <a:pPr lvl="1"/>
            <a:r>
              <a:rPr lang="hu-HU" sz="2200" dirty="0" err="1" smtClean="0">
                <a:latin typeface="Consolas" pitchFamily="49" charset="0"/>
                <a:cs typeface="Consolas" pitchFamily="49" charset="0"/>
              </a:rPr>
              <a:t>cat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fájlnév &amp;&gt; másikfájl </a:t>
            </a:r>
            <a:r>
              <a:rPr lang="hu-H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onsolas" pitchFamily="49" charset="0"/>
              </a:rPr>
              <a:t>#minden a fájlba ömlesztve</a:t>
            </a:r>
            <a:r>
              <a:rPr lang="hu-HU" sz="2200" dirty="0" smtClean="0">
                <a:cs typeface="Consolas" pitchFamily="49" charset="0"/>
              </a:rPr>
              <a:t>  </a:t>
            </a:r>
          </a:p>
          <a:p>
            <a:pPr lvl="1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8937</TotalTime>
  <Words>2027</Words>
  <Application>Microsoft Office PowerPoint</Application>
  <PresentationFormat>On-screen Show (4:3)</PresentationFormat>
  <Paragraphs>601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bme_ftsrg_hun_micskei_v7</vt:lpstr>
      <vt:lpstr>Szkriptelés alapok</vt:lpstr>
      <vt:lpstr>Tartalom</vt:lpstr>
      <vt:lpstr>Motiváció</vt:lpstr>
      <vt:lpstr>Motiváció 2.</vt:lpstr>
      <vt:lpstr>Szkriptelés</vt:lpstr>
      <vt:lpstr>Tartalom</vt:lpstr>
      <vt:lpstr>Linux alapok</vt:lpstr>
      <vt:lpstr>Linux alapok</vt:lpstr>
      <vt:lpstr>Átirányítások</vt:lpstr>
      <vt:lpstr>Csővezetékek</vt:lpstr>
      <vt:lpstr>PowerPoint Presentation</vt:lpstr>
      <vt:lpstr>Tartalom</vt:lpstr>
      <vt:lpstr>Miért éppen Python?</vt:lpstr>
      <vt:lpstr>Ki használ Pythont?</vt:lpstr>
      <vt:lpstr>Python</vt:lpstr>
      <vt:lpstr>Python</vt:lpstr>
      <vt:lpstr>Hello world példa</vt:lpstr>
      <vt:lpstr>PowerPoint Presentation</vt:lpstr>
      <vt:lpstr>Változókezelés</vt:lpstr>
      <vt:lpstr>Változókezelés</vt:lpstr>
      <vt:lpstr>Változókezelés</vt:lpstr>
      <vt:lpstr>Tömbök</vt:lpstr>
      <vt:lpstr>PowerPoint Presentation</vt:lpstr>
      <vt:lpstr>Elágazás</vt:lpstr>
      <vt:lpstr>Ciklusok</vt:lpstr>
      <vt:lpstr>Modulok</vt:lpstr>
      <vt:lpstr>Parancssori paraméterek</vt:lpstr>
      <vt:lpstr>Argparse</vt:lpstr>
      <vt:lpstr>Visszatérési érték</vt:lpstr>
      <vt:lpstr>PowerPoint Presentation</vt:lpstr>
      <vt:lpstr>String darabolás</vt:lpstr>
      <vt:lpstr>Külső parancsok hívása</vt:lpstr>
      <vt:lpstr>Reguláris kifejezések</vt:lpstr>
      <vt:lpstr>Reguláris kifejezések</vt:lpstr>
      <vt:lpstr>Reguláris kifejezések</vt:lpstr>
      <vt:lpstr>PowerPoint Presentation</vt:lpstr>
      <vt:lpstr>Reguláris kifejezések Pythonon kívül</vt:lpstr>
      <vt:lpstr>PowerPoint Presentation</vt:lpstr>
      <vt:lpstr>Kommentek</vt:lpstr>
      <vt:lpstr>Miben fejlesszünk?</vt:lpstr>
      <vt:lpstr>Tanácsok, hibakeresés</vt:lpstr>
      <vt:lpstr>Feladatmegoldás</vt:lpstr>
      <vt:lpstr>Megoldás felépítés</vt:lpstr>
      <vt:lpstr>Feladatmegoldás</vt:lpstr>
      <vt:lpstr>Megoldás felépítés</vt:lpstr>
      <vt:lpstr>Feladatmegoldás</vt:lpstr>
      <vt:lpstr>Megoldás felépítés</vt:lpstr>
      <vt:lpstr>Feladatmegoldás</vt:lpstr>
      <vt:lpstr>Megoldás felépítés</vt:lpstr>
      <vt:lpstr>Feladatmegoldás</vt:lpstr>
      <vt:lpstr>További info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Szkriptelés alapok</dc:title>
  <dc:subject>Intelligens rendszerfelügyelet (VIMIA370)</dc:subject>
  <dc:creator>Tóth Dániel, Szatmári Zoltán, Horányi Gergő</dc:creator>
  <cp:keywords>Linux, script, Python</cp:keywords>
  <cp:lastModifiedBy>Micskei Zoltán</cp:lastModifiedBy>
  <cp:revision>351</cp:revision>
  <dcterms:created xsi:type="dcterms:W3CDTF">2009-01-28T13:20:49Z</dcterms:created>
  <dcterms:modified xsi:type="dcterms:W3CDTF">2013-02-26T09:09:46Z</dcterms:modified>
</cp:coreProperties>
</file>