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46" r:id="rId3"/>
    <p:sldId id="329" r:id="rId4"/>
    <p:sldId id="342" r:id="rId5"/>
    <p:sldId id="350" r:id="rId6"/>
    <p:sldId id="330" r:id="rId7"/>
    <p:sldId id="349" r:id="rId8"/>
    <p:sldId id="348" r:id="rId9"/>
    <p:sldId id="344" r:id="rId10"/>
    <p:sldId id="331" r:id="rId11"/>
    <p:sldId id="347" r:id="rId12"/>
    <p:sldId id="352" r:id="rId13"/>
    <p:sldId id="353" r:id="rId14"/>
    <p:sldId id="332" r:id="rId15"/>
    <p:sldId id="333" r:id="rId16"/>
    <p:sldId id="356" r:id="rId17"/>
    <p:sldId id="334" r:id="rId18"/>
    <p:sldId id="335" r:id="rId19"/>
    <p:sldId id="336" r:id="rId20"/>
    <p:sldId id="337" r:id="rId21"/>
    <p:sldId id="338" r:id="rId22"/>
    <p:sldId id="351" r:id="rId23"/>
    <p:sldId id="339" r:id="rId24"/>
    <p:sldId id="340" r:id="rId25"/>
    <p:sldId id="345" r:id="rId26"/>
    <p:sldId id="357" r:id="rId27"/>
    <p:sldId id="355" r:id="rId28"/>
    <p:sldId id="363" r:id="rId29"/>
    <p:sldId id="364" r:id="rId30"/>
    <p:sldId id="341" r:id="rId31"/>
    <p:sldId id="358" r:id="rId32"/>
    <p:sldId id="359" r:id="rId33"/>
    <p:sldId id="360" r:id="rId34"/>
    <p:sldId id="361" r:id="rId35"/>
    <p:sldId id="362" r:id="rId36"/>
    <p:sldId id="343" r:id="rId3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00" autoAdjust="0"/>
  </p:normalViewPr>
  <p:slideViewPr>
    <p:cSldViewPr>
      <p:cViewPr varScale="1">
        <p:scale>
          <a:sx n="84" d="100"/>
          <a:sy n="84" d="100"/>
        </p:scale>
        <p:origin x="-175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888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2013.02.28.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741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2013.</a:t>
            </a:r>
            <a:r>
              <a:rPr lang="hu-HU" baseline="0" dirty="0" smtClean="0"/>
              <a:t> február 26.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9655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918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Súgó</a:t>
            </a:r>
            <a:r>
              <a:rPr lang="hu-HU" baseline="0" dirty="0" smtClean="0"/>
              <a:t> a weben:</a:t>
            </a:r>
          </a:p>
          <a:p>
            <a:pPr marL="171450" indent="-171450">
              <a:buFontTx/>
              <a:buChar char="-"/>
            </a:pPr>
            <a:r>
              <a:rPr lang="en-US" b="0" dirty="0" smtClean="0">
                <a:effectLst/>
              </a:rPr>
              <a:t>Windows PowerShell Core </a:t>
            </a:r>
            <a:r>
              <a:rPr lang="en-US" b="0" dirty="0" err="1" smtClean="0">
                <a:effectLst/>
              </a:rPr>
              <a:t>Cmdlet</a:t>
            </a:r>
            <a:r>
              <a:rPr lang="en-US" b="0" dirty="0" smtClean="0">
                <a:effectLst/>
              </a:rPr>
              <a:t> Help Topics</a:t>
            </a:r>
            <a:r>
              <a:rPr lang="hu-HU" b="0" dirty="0" smtClean="0">
                <a:effectLst/>
              </a:rPr>
              <a:t>, http://technet.microsoft.com/en-us/library/jj583014.aspx</a:t>
            </a:r>
          </a:p>
          <a:p>
            <a:pPr marL="171450" indent="-171450">
              <a:buFontTx/>
              <a:buChar char="-"/>
            </a:pPr>
            <a:r>
              <a:rPr lang="en-US" b="0" dirty="0" smtClean="0">
                <a:effectLst/>
              </a:rPr>
              <a:t>Windows PowerShell Core About Help Topics</a:t>
            </a:r>
            <a:r>
              <a:rPr lang="hu-HU" b="0" dirty="0" smtClean="0">
                <a:effectLst/>
              </a:rPr>
              <a:t>, http://technet.microsoft.com/en-us/library/jj583016.aspx</a:t>
            </a:r>
            <a:endParaRPr lang="hu-H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0157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5934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Figyeljünk, hogy az </a:t>
            </a:r>
            <a:r>
              <a:rPr lang="hu-HU" dirty="0" err="1" smtClean="0"/>
              <a:t>escape</a:t>
            </a:r>
            <a:r>
              <a:rPr lang="hu-HU" dirty="0" smtClean="0"/>
              <a:t> karakter</a:t>
            </a:r>
            <a:r>
              <a:rPr lang="hu-HU" baseline="0" dirty="0" smtClean="0"/>
              <a:t> a </a:t>
            </a:r>
            <a:r>
              <a:rPr lang="hu-HU" baseline="0" dirty="0" err="1" smtClean="0"/>
              <a:t>backtick</a:t>
            </a:r>
            <a:r>
              <a:rPr lang="hu-HU" baseline="0" dirty="0" smtClean="0"/>
              <a:t> (magyar billentyűzeten az </a:t>
            </a:r>
            <a:r>
              <a:rPr lang="hu-HU" baseline="0" dirty="0" err="1" smtClean="0"/>
              <a:t>AltGr</a:t>
            </a:r>
            <a:r>
              <a:rPr lang="hu-HU" baseline="0" dirty="0" smtClean="0"/>
              <a:t>+7)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`t: tabulátor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`n: új sor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`$: $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Továbbiak: </a:t>
            </a:r>
            <a:r>
              <a:rPr lang="hu-HU" baseline="0" dirty="0" err="1" smtClean="0"/>
              <a:t>about</a:t>
            </a:r>
            <a:r>
              <a:rPr lang="hu-HU" baseline="0" dirty="0" smtClean="0"/>
              <a:t>_</a:t>
            </a:r>
            <a:r>
              <a:rPr lang="hu-HU" baseline="0" dirty="0" err="1" smtClean="0"/>
              <a:t>Escape</a:t>
            </a:r>
            <a:r>
              <a:rPr lang="hu-HU" baseline="0" dirty="0" smtClean="0"/>
              <a:t>_</a:t>
            </a:r>
            <a:r>
              <a:rPr lang="hu-HU" baseline="0" dirty="0" err="1" smtClean="0"/>
              <a:t>Characters</a:t>
            </a:r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62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3900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9835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4371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csővezetékben mindig típusos, strukturált objektumok utaznak, így</a:t>
            </a:r>
            <a:r>
              <a:rPr lang="hu-HU" baseline="0" dirty="0" smtClean="0"/>
              <a:t> sokkal könnyebb kezelni őket.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 csővezeték hatékonyan van implementálva, érdemes használni.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10E3-7EBE-4883-A496-FDFBBF073366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362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Ez egy gyorsan összedobott megoldás, majd a gyakorlati anyagok közé bekerül egy szép változat is:</a:t>
            </a:r>
          </a:p>
          <a:p>
            <a:r>
              <a:rPr lang="hu-HU" dirty="0" smtClean="0"/>
              <a:t>--------------------------------</a:t>
            </a: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$AccessToken</a:t>
            </a:r>
            <a:r>
              <a:rPr lang="hu-H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"XXXXXX"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$friendsUri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"https://graph.facebook.com/me/friends?access_token=" +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$AccessToken</a:t>
            </a: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$friends = Invoke-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RestMethod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-Uri $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friendsUri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ErrorAction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Stop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$friends.data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| % {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$pictureUri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"https://graph.facebook.com/" + $_.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"/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picture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large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      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Invoke-WebRequest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-Uri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$pictureUri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-OutFile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($_.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".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jpg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")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-ErrorAction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Continue</a:t>
            </a: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95436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26179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Érdemes</a:t>
            </a:r>
            <a:r>
              <a:rPr lang="hu-HU" baseline="0" dirty="0" smtClean="0"/>
              <a:t> ilyen stílusú fejkommentet használni, mert így a </a:t>
            </a:r>
            <a:r>
              <a:rPr lang="hu-HU" baseline="0" dirty="0" err="1" smtClean="0"/>
              <a:t>Get-Help</a:t>
            </a:r>
            <a:r>
              <a:rPr lang="hu-HU" baseline="0" dirty="0" smtClean="0"/>
              <a:t> tud bővebb információt megadni majd később a saját </a:t>
            </a:r>
            <a:r>
              <a:rPr lang="hu-HU" baseline="0" dirty="0" err="1" smtClean="0"/>
              <a:t>szkriptünkről</a:t>
            </a:r>
            <a:r>
              <a:rPr lang="hu-HU" baseline="0" dirty="0" smtClean="0"/>
              <a:t> is.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 fejkommentben használható elemek listája és további tanácsok:</a:t>
            </a:r>
          </a:p>
          <a:p>
            <a:r>
              <a:rPr lang="hu-HU" baseline="0" dirty="0" smtClean="0"/>
              <a:t>	</a:t>
            </a:r>
            <a:r>
              <a:rPr lang="hu-HU" baseline="0" dirty="0" err="1" smtClean="0"/>
              <a:t>Get-Help</a:t>
            </a:r>
            <a:r>
              <a:rPr lang="hu-HU" baseline="0" dirty="0" smtClean="0"/>
              <a:t> </a:t>
            </a:r>
            <a:r>
              <a:rPr lang="hu-HU" b="0" dirty="0" err="1" smtClean="0">
                <a:effectLst/>
              </a:rPr>
              <a:t>about</a:t>
            </a:r>
            <a:r>
              <a:rPr lang="hu-HU" b="0" dirty="0" smtClean="0">
                <a:effectLst/>
              </a:rPr>
              <a:t>_Comment_</a:t>
            </a:r>
            <a:r>
              <a:rPr lang="hu-HU" b="0" dirty="0" err="1" smtClean="0">
                <a:effectLst/>
              </a:rPr>
              <a:t>Based</a:t>
            </a:r>
            <a:r>
              <a:rPr lang="hu-HU" b="0" dirty="0" smtClean="0">
                <a:effectLst/>
              </a:rPr>
              <a:t>_</a:t>
            </a:r>
            <a:r>
              <a:rPr lang="hu-HU" b="0" dirty="0" err="1" smtClean="0">
                <a:effectLst/>
              </a:rPr>
              <a:t>Help</a:t>
            </a:r>
            <a:endParaRPr lang="hu-H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77656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Bővebben a felhasználható</a:t>
            </a:r>
            <a:r>
              <a:rPr lang="hu-HU" baseline="0" dirty="0" smtClean="0"/>
              <a:t> tulajdonságok és ellenőrzések:</a:t>
            </a:r>
          </a:p>
          <a:p>
            <a:r>
              <a:rPr lang="hu-HU" b="0" baseline="0" dirty="0" smtClean="0"/>
              <a:t>- </a:t>
            </a:r>
            <a:r>
              <a:rPr lang="hu-HU" b="0" baseline="0" dirty="0" err="1" smtClean="0"/>
              <a:t>PowerShell</a:t>
            </a:r>
            <a:r>
              <a:rPr lang="hu-HU" b="0" baseline="0" dirty="0" smtClean="0"/>
              <a:t> </a:t>
            </a:r>
            <a:r>
              <a:rPr lang="hu-HU" b="0" baseline="0" dirty="0" err="1" smtClean="0"/>
              <a:t>help</a:t>
            </a:r>
            <a:r>
              <a:rPr lang="hu-HU" b="0" baseline="0" dirty="0" smtClean="0"/>
              <a:t>: </a:t>
            </a:r>
            <a:r>
              <a:rPr lang="hu-HU" b="0" dirty="0" err="1" smtClean="0">
                <a:effectLst/>
              </a:rPr>
              <a:t>about</a:t>
            </a:r>
            <a:r>
              <a:rPr lang="hu-HU" b="0" dirty="0" smtClean="0">
                <a:effectLst/>
              </a:rPr>
              <a:t>_</a:t>
            </a:r>
            <a:r>
              <a:rPr lang="hu-HU" b="0" dirty="0" err="1" smtClean="0">
                <a:effectLst/>
              </a:rPr>
              <a:t>Functions</a:t>
            </a:r>
            <a:r>
              <a:rPr lang="hu-HU" b="0" dirty="0" smtClean="0">
                <a:effectLst/>
              </a:rPr>
              <a:t>_Advanced_</a:t>
            </a:r>
            <a:r>
              <a:rPr lang="hu-HU" b="0" dirty="0" err="1" smtClean="0">
                <a:effectLst/>
              </a:rPr>
              <a:t>Parameters</a:t>
            </a:r>
            <a:r>
              <a:rPr lang="hu-HU" b="0" dirty="0" smtClean="0">
                <a:effectLst/>
              </a:rPr>
              <a:t>, http://technet.microsoft.com/en-us/library/hh847743.aspx</a:t>
            </a:r>
            <a:endParaRPr lang="hu-H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294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33467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 lehetséges megoldás:</a:t>
            </a:r>
          </a:p>
          <a:p>
            <a:endParaRPr lang="hu-HU" dirty="0" smtClean="0"/>
          </a:p>
          <a:p>
            <a:r>
              <a:rPr lang="hu-HU" dirty="0" err="1" smtClean="0"/>
              <a:t>$svchosts</a:t>
            </a:r>
            <a:r>
              <a:rPr lang="hu-HU" dirty="0" smtClean="0"/>
              <a:t> = </a:t>
            </a:r>
            <a:r>
              <a:rPr lang="hu-HU" dirty="0" err="1" smtClean="0"/>
              <a:t>Get-Process</a:t>
            </a:r>
            <a:r>
              <a:rPr lang="hu-HU" dirty="0" smtClean="0"/>
              <a:t> | </a:t>
            </a:r>
            <a:r>
              <a:rPr lang="hu-HU" dirty="0" err="1" smtClean="0"/>
              <a:t>Where-Object</a:t>
            </a:r>
            <a:r>
              <a:rPr lang="hu-HU" dirty="0" smtClean="0"/>
              <a:t> {$_.</a:t>
            </a:r>
            <a:r>
              <a:rPr lang="hu-HU" dirty="0" err="1" smtClean="0"/>
              <a:t>ProcessName</a:t>
            </a:r>
            <a:r>
              <a:rPr lang="hu-HU" dirty="0" smtClean="0"/>
              <a:t> </a:t>
            </a:r>
            <a:r>
              <a:rPr lang="hu-HU" dirty="0" err="1" smtClean="0"/>
              <a:t>-eq</a:t>
            </a:r>
            <a:r>
              <a:rPr lang="hu-HU" dirty="0" smtClean="0"/>
              <a:t> "</a:t>
            </a:r>
            <a:r>
              <a:rPr lang="hu-HU" dirty="0" err="1" smtClean="0"/>
              <a:t>svchost</a:t>
            </a:r>
            <a:r>
              <a:rPr lang="hu-HU" dirty="0" smtClean="0"/>
              <a:t>"}</a:t>
            </a:r>
          </a:p>
          <a:p>
            <a:r>
              <a:rPr lang="hu-HU" dirty="0" err="1" smtClean="0"/>
              <a:t>Write-Output</a:t>
            </a:r>
            <a:r>
              <a:rPr lang="hu-HU" dirty="0" smtClean="0"/>
              <a:t> "</a:t>
            </a:r>
            <a:r>
              <a:rPr lang="hu-HU" dirty="0" err="1" smtClean="0"/>
              <a:t>Selected</a:t>
            </a:r>
            <a:r>
              <a:rPr lang="hu-HU" dirty="0" smtClean="0"/>
              <a:t> $(</a:t>
            </a:r>
            <a:r>
              <a:rPr lang="hu-HU" dirty="0" err="1" smtClean="0"/>
              <a:t>$svchosts.Length</a:t>
            </a:r>
            <a:r>
              <a:rPr lang="hu-HU" dirty="0" smtClean="0"/>
              <a:t>) </a:t>
            </a:r>
            <a:r>
              <a:rPr lang="hu-HU" dirty="0" err="1" smtClean="0"/>
              <a:t>svchost</a:t>
            </a:r>
            <a:r>
              <a:rPr lang="hu-HU" dirty="0" smtClean="0"/>
              <a:t> </a:t>
            </a:r>
            <a:r>
              <a:rPr lang="hu-HU" dirty="0" err="1" smtClean="0"/>
              <a:t>processes</a:t>
            </a:r>
            <a:r>
              <a:rPr lang="hu-HU" dirty="0" smtClean="0"/>
              <a:t>"</a:t>
            </a:r>
          </a:p>
          <a:p>
            <a:endParaRPr lang="hu-HU" dirty="0" smtClean="0"/>
          </a:p>
          <a:p>
            <a:r>
              <a:rPr lang="hu-HU" dirty="0" err="1" smtClean="0"/>
              <a:t>if</a:t>
            </a:r>
            <a:r>
              <a:rPr lang="hu-HU" dirty="0" smtClean="0"/>
              <a:t> ((</a:t>
            </a:r>
            <a:r>
              <a:rPr lang="hu-HU" dirty="0" err="1" smtClean="0"/>
              <a:t>$svchosts</a:t>
            </a:r>
            <a:r>
              <a:rPr lang="hu-HU" dirty="0" smtClean="0"/>
              <a:t> | </a:t>
            </a:r>
            <a:r>
              <a:rPr lang="hu-HU" dirty="0" err="1" smtClean="0"/>
              <a:t>Measure-Object</a:t>
            </a:r>
            <a:r>
              <a:rPr lang="hu-HU" dirty="0" smtClean="0"/>
              <a:t> </a:t>
            </a:r>
            <a:r>
              <a:rPr lang="hu-HU" dirty="0" err="1" smtClean="0"/>
              <a:t>-property</a:t>
            </a:r>
            <a:r>
              <a:rPr lang="hu-HU" dirty="0" smtClean="0"/>
              <a:t> WS </a:t>
            </a:r>
            <a:r>
              <a:rPr lang="hu-HU" dirty="0" err="1" smtClean="0"/>
              <a:t>-maximum</a:t>
            </a:r>
            <a:r>
              <a:rPr lang="hu-HU" dirty="0" smtClean="0"/>
              <a:t>).Maximum </a:t>
            </a:r>
            <a:r>
              <a:rPr lang="hu-HU" dirty="0" err="1" smtClean="0"/>
              <a:t>-gt</a:t>
            </a:r>
            <a:r>
              <a:rPr lang="hu-HU" dirty="0" smtClean="0"/>
              <a:t> 10MB)</a:t>
            </a:r>
          </a:p>
          <a:p>
            <a:r>
              <a:rPr lang="hu-HU" dirty="0" smtClean="0"/>
              <a:t>{</a:t>
            </a:r>
          </a:p>
          <a:p>
            <a:r>
              <a:rPr lang="hu-HU" dirty="0" smtClean="0"/>
              <a:t>    </a:t>
            </a:r>
            <a:r>
              <a:rPr lang="hu-HU" dirty="0" err="1" smtClean="0"/>
              <a:t>Write-Output</a:t>
            </a:r>
            <a:r>
              <a:rPr lang="hu-HU" dirty="0" smtClean="0"/>
              <a:t> "</a:t>
            </a:r>
            <a:r>
              <a:rPr lang="hu-HU" dirty="0" err="1" smtClean="0"/>
              <a:t>Too</a:t>
            </a:r>
            <a:r>
              <a:rPr lang="hu-HU" dirty="0" smtClean="0"/>
              <a:t> </a:t>
            </a:r>
            <a:r>
              <a:rPr lang="hu-HU" dirty="0" err="1" smtClean="0"/>
              <a:t>much</a:t>
            </a:r>
            <a:r>
              <a:rPr lang="hu-HU" dirty="0" smtClean="0"/>
              <a:t> </a:t>
            </a:r>
            <a:r>
              <a:rPr lang="hu-HU" dirty="0" err="1" smtClean="0"/>
              <a:t>memory</a:t>
            </a:r>
            <a:r>
              <a:rPr lang="hu-HU" dirty="0" smtClean="0"/>
              <a:t> </a:t>
            </a:r>
            <a:r>
              <a:rPr lang="hu-HU" dirty="0" err="1" smtClean="0"/>
              <a:t>consumed</a:t>
            </a:r>
            <a:r>
              <a:rPr lang="hu-HU" dirty="0" smtClean="0"/>
              <a:t>.."</a:t>
            </a:r>
          </a:p>
          <a:p>
            <a:r>
              <a:rPr lang="hu-HU" dirty="0" smtClean="0"/>
              <a:t>}</a:t>
            </a:r>
          </a:p>
          <a:p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smtClean="0"/>
              <a:t>{</a:t>
            </a:r>
          </a:p>
          <a:p>
            <a:r>
              <a:rPr lang="hu-HU" dirty="0" smtClean="0"/>
              <a:t>    </a:t>
            </a:r>
            <a:r>
              <a:rPr lang="hu-HU" dirty="0" err="1" smtClean="0"/>
              <a:t>Write-Output</a:t>
            </a:r>
            <a:r>
              <a:rPr lang="hu-HU" dirty="0" smtClean="0"/>
              <a:t> "</a:t>
            </a:r>
            <a:r>
              <a:rPr lang="hu-HU" dirty="0" err="1" smtClean="0"/>
              <a:t>Memory</a:t>
            </a:r>
            <a:r>
              <a:rPr lang="hu-HU" dirty="0" smtClean="0"/>
              <a:t> ok"</a:t>
            </a:r>
          </a:p>
          <a:p>
            <a:r>
              <a:rPr lang="hu-HU" dirty="0" smtClean="0"/>
              <a:t>}</a:t>
            </a:r>
          </a:p>
          <a:p>
            <a:endParaRPr lang="hu-HU" dirty="0" smtClean="0"/>
          </a:p>
          <a:p>
            <a:r>
              <a:rPr lang="hu-HU" dirty="0" smtClean="0"/>
              <a:t>-----</a:t>
            </a:r>
          </a:p>
          <a:p>
            <a:r>
              <a:rPr lang="hu-HU" dirty="0" smtClean="0"/>
              <a:t>Vagy </a:t>
            </a:r>
            <a:r>
              <a:rPr lang="hu-HU" dirty="0" err="1" smtClean="0"/>
              <a:t>powershellesebben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r>
              <a:rPr lang="hu-HU" dirty="0" smtClean="0"/>
              <a:t>(</a:t>
            </a:r>
            <a:r>
              <a:rPr lang="hu-HU" dirty="0" err="1" smtClean="0"/>
              <a:t>Get-Process</a:t>
            </a:r>
            <a:r>
              <a:rPr lang="hu-HU" dirty="0" smtClean="0"/>
              <a:t> | </a:t>
            </a:r>
            <a:r>
              <a:rPr lang="hu-HU" dirty="0" err="1" smtClean="0"/>
              <a:t>Where-Object</a:t>
            </a:r>
            <a:r>
              <a:rPr lang="hu-HU" dirty="0" smtClean="0"/>
              <a:t> {$_.</a:t>
            </a:r>
            <a:r>
              <a:rPr lang="hu-HU" dirty="0" err="1" smtClean="0"/>
              <a:t>ProcessName</a:t>
            </a:r>
            <a:r>
              <a:rPr lang="hu-HU" dirty="0" smtClean="0"/>
              <a:t> </a:t>
            </a:r>
            <a:r>
              <a:rPr lang="hu-HU" dirty="0" err="1" smtClean="0"/>
              <a:t>-eq</a:t>
            </a:r>
            <a:r>
              <a:rPr lang="hu-HU" dirty="0" smtClean="0"/>
              <a:t> "</a:t>
            </a:r>
            <a:r>
              <a:rPr lang="hu-HU" dirty="0" err="1" smtClean="0"/>
              <a:t>svchost</a:t>
            </a:r>
            <a:r>
              <a:rPr lang="hu-HU" dirty="0" smtClean="0"/>
              <a:t>"} | </a:t>
            </a:r>
            <a:r>
              <a:rPr lang="hu-HU" dirty="0" err="1" smtClean="0"/>
              <a:t>Measure-Object</a:t>
            </a:r>
            <a:r>
              <a:rPr lang="hu-HU" dirty="0" smtClean="0"/>
              <a:t> </a:t>
            </a:r>
            <a:r>
              <a:rPr lang="hu-HU" dirty="0" err="1" smtClean="0"/>
              <a:t>-property</a:t>
            </a:r>
            <a:r>
              <a:rPr lang="hu-HU" dirty="0" smtClean="0"/>
              <a:t> WS </a:t>
            </a:r>
            <a:r>
              <a:rPr lang="hu-HU" dirty="0" err="1" smtClean="0"/>
              <a:t>-maximum</a:t>
            </a:r>
            <a:r>
              <a:rPr lang="hu-HU" dirty="0" smtClean="0"/>
              <a:t>).Maximum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-gt</a:t>
            </a:r>
            <a:r>
              <a:rPr lang="hu-HU" baseline="0" smtClean="0"/>
              <a:t> </a:t>
            </a:r>
            <a:r>
              <a:rPr lang="hu-HU" baseline="0" smtClean="0"/>
              <a:t>10MB</a:t>
            </a:r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>
                <a:solidFill>
                  <a:prstClr val="black"/>
                </a:solidFill>
              </a:rPr>
              <a:pPr/>
              <a:t>24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43733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93531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58376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Bővebben:</a:t>
            </a:r>
            <a:r>
              <a:rPr lang="hu-HU" baseline="0" dirty="0" smtClean="0"/>
              <a:t> </a:t>
            </a:r>
          </a:p>
          <a:p>
            <a:r>
              <a:rPr lang="hu-HU" baseline="0" dirty="0" smtClean="0"/>
              <a:t>	</a:t>
            </a:r>
            <a:r>
              <a:rPr lang="hu-HU" baseline="0" dirty="0" err="1" smtClean="0"/>
              <a:t>Get-Help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about</a:t>
            </a:r>
            <a:r>
              <a:rPr lang="hu-HU" baseline="0" dirty="0" smtClean="0"/>
              <a:t>_</a:t>
            </a:r>
            <a:r>
              <a:rPr lang="hu-HU" baseline="0" dirty="0" err="1" smtClean="0"/>
              <a:t>CommonParameters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79209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Lásd a súgóban: </a:t>
            </a:r>
            <a:r>
              <a:rPr lang="hu-HU" dirty="0" err="1" smtClean="0"/>
              <a:t>about</a:t>
            </a:r>
            <a:r>
              <a:rPr lang="hu-HU" dirty="0" smtClean="0"/>
              <a:t>_</a:t>
            </a:r>
            <a:r>
              <a:rPr lang="hu-HU" dirty="0" err="1" smtClean="0"/>
              <a:t>Throw</a:t>
            </a:r>
            <a:r>
              <a:rPr lang="hu-HU" dirty="0" smtClean="0"/>
              <a:t>, </a:t>
            </a:r>
            <a:r>
              <a:rPr lang="hu-HU" dirty="0" err="1" smtClean="0"/>
              <a:t>about</a:t>
            </a:r>
            <a:r>
              <a:rPr lang="hu-HU" dirty="0" smtClean="0"/>
              <a:t>_</a:t>
            </a:r>
            <a:r>
              <a:rPr lang="hu-HU" dirty="0" err="1" smtClean="0"/>
              <a:t>Try</a:t>
            </a:r>
            <a:r>
              <a:rPr lang="hu-HU" dirty="0" smtClean="0"/>
              <a:t>_</a:t>
            </a:r>
            <a:r>
              <a:rPr lang="hu-HU" dirty="0" err="1" smtClean="0"/>
              <a:t>Catch</a:t>
            </a:r>
            <a:r>
              <a:rPr lang="hu-HU" dirty="0" smtClean="0"/>
              <a:t>_</a:t>
            </a:r>
            <a:r>
              <a:rPr lang="hu-HU" dirty="0" err="1" smtClean="0"/>
              <a:t>Finally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880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Get-Process | Select-Object id, name -first 2 | format-list</a:t>
            </a: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663A8A-88FA-4BEA-BA73-45BA4D99D6BE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03115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88507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29565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MSDN. „</a:t>
            </a:r>
            <a:r>
              <a:rPr lang="hu-HU" dirty="0" err="1" smtClean="0"/>
              <a:t>FileSystemAccessRule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”, URL: http://msdn.microsoft.com/en-us/library/system.security.accesscontrol.filesystemaccessrule.aspx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59148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00956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2441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hu-HU" dirty="0" smtClean="0"/>
              <a:t>Soós Tibor</a:t>
            </a:r>
            <a:r>
              <a:rPr lang="hu-HU" baseline="0" dirty="0" smtClean="0"/>
              <a:t>. „</a:t>
            </a:r>
            <a:r>
              <a:rPr lang="hu-HU" baseline="0" dirty="0" err="1" smtClean="0"/>
              <a:t>PowerShell</a:t>
            </a:r>
            <a:r>
              <a:rPr lang="hu-HU" baseline="0" dirty="0" smtClean="0"/>
              <a:t>”, </a:t>
            </a:r>
            <a:r>
              <a:rPr lang="hu-HU" dirty="0" err="1" smtClean="0"/>
              <a:t>TechnetKlub</a:t>
            </a:r>
            <a:r>
              <a:rPr lang="hu-HU" dirty="0" smtClean="0"/>
              <a:t> SHOT (</a:t>
            </a:r>
            <a:r>
              <a:rPr lang="hu-HU" dirty="0" err="1" smtClean="0"/>
              <a:t>Short</a:t>
            </a:r>
            <a:r>
              <a:rPr lang="hu-HU" dirty="0" smtClean="0"/>
              <a:t> Online </a:t>
            </a:r>
            <a:r>
              <a:rPr lang="hu-HU" dirty="0" err="1" smtClean="0"/>
              <a:t>Training</a:t>
            </a:r>
            <a:r>
              <a:rPr lang="hu-HU" dirty="0" smtClean="0"/>
              <a:t>), URL:</a:t>
            </a:r>
            <a:r>
              <a:rPr lang="hu-HU" baseline="0" dirty="0" smtClean="0"/>
              <a:t> https://technetklub.hu/shot/#5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Soós Tibor</a:t>
            </a:r>
            <a:r>
              <a:rPr lang="hu-HU" dirty="0" smtClean="0"/>
              <a:t>.</a:t>
            </a:r>
            <a:r>
              <a:rPr lang="en-US" dirty="0" smtClean="0"/>
              <a:t> </a:t>
            </a:r>
            <a:r>
              <a:rPr lang="hu-HU" dirty="0" smtClean="0"/>
              <a:t>„</a:t>
            </a:r>
            <a:r>
              <a:rPr lang="en-US" dirty="0" smtClean="0"/>
              <a:t>Microsoft PowerShell 2.0 </a:t>
            </a:r>
            <a:r>
              <a:rPr lang="en-US" dirty="0" err="1" smtClean="0"/>
              <a:t>rendszergazdáknak</a:t>
            </a:r>
            <a:r>
              <a:rPr lang="en-US" dirty="0" smtClean="0"/>
              <a:t> – </a:t>
            </a:r>
            <a:r>
              <a:rPr lang="en-US" dirty="0" err="1" smtClean="0"/>
              <a:t>elmélet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gyakorlat</a:t>
            </a:r>
            <a:r>
              <a:rPr lang="hu-HU" dirty="0" smtClean="0"/>
              <a:t>”, Microsoft Magyarország, 2010. URL:</a:t>
            </a:r>
            <a:r>
              <a:rPr lang="hu-HU" baseline="0" dirty="0" smtClean="0"/>
              <a:t> https://technetklub.hu/Downloads/Browser.aspx?shareid=1&amp;path=PDF\E-Book+-+PowerShell+2.0+tank%C3%B6nyv</a:t>
            </a:r>
          </a:p>
          <a:p>
            <a:pPr marL="171450" indent="-171450">
              <a:buFontTx/>
              <a:buChar char="-"/>
            </a:pPr>
            <a:r>
              <a:rPr lang="hu-HU" dirty="0" err="1" smtClean="0"/>
              <a:t>PowerShell</a:t>
            </a:r>
            <a:r>
              <a:rPr lang="hu-HU" baseline="0" dirty="0" smtClean="0"/>
              <a:t> Pro. „</a:t>
            </a:r>
            <a:r>
              <a:rPr lang="hu-HU" baseline="0" dirty="0" err="1" smtClean="0"/>
              <a:t>PowerShell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Tutorial</a:t>
            </a:r>
            <a:r>
              <a:rPr lang="hu-HU" baseline="0" dirty="0" smtClean="0"/>
              <a:t>”, URL: http://www.powershellpro.com/powershell-tutorial-introduction/tutorial-windows-powershell-console/</a:t>
            </a:r>
          </a:p>
          <a:p>
            <a:pPr marL="171450" indent="-171450">
              <a:buFontTx/>
              <a:buChar char="-"/>
            </a:pPr>
            <a:r>
              <a:rPr lang="hu-HU" baseline="0" dirty="0" err="1" smtClean="0"/>
              <a:t>Dzone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Refcardz</a:t>
            </a:r>
            <a:r>
              <a:rPr lang="hu-HU" baseline="0" dirty="0" smtClean="0"/>
              <a:t>. „Windows </a:t>
            </a:r>
            <a:r>
              <a:rPr lang="hu-HU" baseline="0" dirty="0" err="1" smtClean="0"/>
              <a:t>PowerShell</a:t>
            </a:r>
            <a:r>
              <a:rPr lang="hu-HU" baseline="0" dirty="0" smtClean="0"/>
              <a:t>”, URL: http://refcardz.dzone.com/refcardz/windows-powershell</a:t>
            </a:r>
          </a:p>
          <a:p>
            <a:pPr marL="0" indent="0">
              <a:buFontTx/>
              <a:buNone/>
            </a:pPr>
            <a:endParaRPr lang="hu-HU" baseline="0" dirty="0" smtClean="0"/>
          </a:p>
          <a:p>
            <a:pPr marL="171450" indent="-171450">
              <a:buFontTx/>
              <a:buChar char="-"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1538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Forrás:</a:t>
            </a:r>
            <a:r>
              <a:rPr lang="hu-HU" baseline="0" dirty="0" smtClean="0"/>
              <a:t> Soós Tibor, </a:t>
            </a:r>
            <a:r>
              <a:rPr lang="hu-HU" dirty="0" smtClean="0"/>
              <a:t>Windows Server 2008 </a:t>
            </a:r>
            <a:r>
              <a:rPr lang="hu-HU" dirty="0" smtClean="0">
                <a:solidFill>
                  <a:srgbClr val="FF3300"/>
                </a:solidFill>
                <a:latin typeface="Segoe Light" pitchFamily="34" charset="0"/>
              </a:rPr>
              <a:t>{ </a:t>
            </a:r>
            <a:r>
              <a:rPr lang="hu-HU" dirty="0" err="1" smtClean="0"/>
              <a:t>PowerShell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3300"/>
                </a:solidFill>
                <a:latin typeface="Segoe Light" pitchFamily="34" charset="0"/>
              </a:rPr>
              <a:t>}, http://www.microsoft.com/hun/dl.aspx?id=45d50c9b-c4b5-440c-8eb2-cd6e01a79464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A9213D-4C4A-4EDA-AB70-5C6C201E97DD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hu-HU" dirty="0" smtClean="0"/>
              <a:t>VS </a:t>
            </a:r>
            <a:r>
              <a:rPr lang="hu-HU" dirty="0" err="1" smtClean="0"/>
              <a:t>PowerConsole</a:t>
            </a:r>
            <a:r>
              <a:rPr lang="hu-HU" dirty="0" smtClean="0"/>
              <a:t>, http://visualstudiogallery.msdn.microsoft.com/67620d8c-93dd-4e57-aa86-c9404acbd7b3/</a:t>
            </a:r>
          </a:p>
          <a:p>
            <a:pPr marL="171450" indent="-171450">
              <a:buFontTx/>
              <a:buChar char="-"/>
            </a:pPr>
            <a:r>
              <a:rPr lang="hu-HU" dirty="0" err="1" smtClean="0"/>
              <a:t>VMware</a:t>
            </a:r>
            <a:r>
              <a:rPr lang="hu-HU" dirty="0" smtClean="0"/>
              <a:t> </a:t>
            </a:r>
            <a:r>
              <a:rPr lang="hu-HU" dirty="0" err="1" smtClean="0"/>
              <a:t>PowerCLI</a:t>
            </a:r>
            <a:r>
              <a:rPr lang="hu-HU" dirty="0" smtClean="0"/>
              <a:t>, http://www.vmware.com/go/powercli</a:t>
            </a:r>
          </a:p>
          <a:p>
            <a:pPr marL="171450" indent="-171450">
              <a:buFontTx/>
              <a:buChar char="-"/>
            </a:pPr>
            <a:r>
              <a:rPr lang="hu-HU" dirty="0" err="1" smtClean="0"/>
              <a:t>Sense</a:t>
            </a:r>
            <a:r>
              <a:rPr lang="hu-HU" dirty="0" smtClean="0"/>
              <a:t>/Net,</a:t>
            </a:r>
            <a:r>
              <a:rPr lang="hu-HU" baseline="0" dirty="0" smtClean="0"/>
              <a:t> http://blog.sensenet.com/post/2008/10/19/Geek-paradise-access-your-ECMS-from-PowerShell-command-line.aspx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34417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0" dirty="0" smtClean="0"/>
              <a:t>Windows Management Framework 3.0, http://www.microsoft.com/en-us/download/details.aspx?id=34595</a:t>
            </a:r>
          </a:p>
          <a:p>
            <a:endParaRPr lang="hu-HU" b="0" dirty="0" smtClean="0"/>
          </a:p>
          <a:p>
            <a:r>
              <a:rPr lang="hu-HU" b="0" dirty="0" smtClean="0"/>
              <a:t>A korábbi </a:t>
            </a:r>
            <a:r>
              <a:rPr lang="hu-HU" b="0" dirty="0" err="1" smtClean="0"/>
              <a:t>PowerShell</a:t>
            </a:r>
            <a:r>
              <a:rPr lang="hu-HU" b="0" dirty="0" smtClean="0"/>
              <a:t> verziók</a:t>
            </a:r>
            <a:r>
              <a:rPr lang="hu-HU" b="0" baseline="0" dirty="0" smtClean="0"/>
              <a:t> elérhetőek Windows </a:t>
            </a:r>
            <a:r>
              <a:rPr lang="hu-HU" b="0" baseline="0" dirty="0" err="1" smtClean="0"/>
              <a:t>XP-re</a:t>
            </a:r>
            <a:r>
              <a:rPr lang="hu-HU" b="0" baseline="0" dirty="0" smtClean="0"/>
              <a:t> is, de a 3.0-ás már nem. Ennek megfelelően Windows XP használata nem javasolt a házi feladatok megoldása során.</a:t>
            </a:r>
            <a:endParaRPr lang="hu-HU" b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28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9558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0146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783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facebook.com/docs/reference/ap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system.security.accesscontrol.filesystemaccessrule.aspx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klub.hu/shot/" TargetMode="External"/><Relationship Id="rId7" Type="http://schemas.openxmlformats.org/officeDocument/2006/relationships/hyperlink" Target="http://refcardz.dzone.com/refcardz/windows-powershell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rosoft.com/hun/technet/article/?id=66396adb-3c70-4c6d-ac33-aad75f68805e" TargetMode="External"/><Relationship Id="rId5" Type="http://schemas.openxmlformats.org/officeDocument/2006/relationships/hyperlink" Target="http://download.microsoft.com/download/5/8/8/5886EEB0-BFB5-4854-9D17-AAEDE66825D3/konyvek/PowerShell_v2/Microsoft_Powershell_2_konyv.pdf" TargetMode="External"/><Relationship Id="rId4" Type="http://schemas.openxmlformats.org/officeDocument/2006/relationships/hyperlink" Target="http://www.powershellpro.com/powershell-tutorial-introduction/tutorial-windows-powershell-consol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isualstudiogallery.msdn.microsoft.com/67620d8c-93dd-4e57-aa86-c9404acbd7b3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sensenet.com/post/2008/10/19/Geek-paradise-access-your-ECMS-from-PowerShell-command-line.aspx" TargetMode="External"/><Relationship Id="rId4" Type="http://schemas.openxmlformats.org/officeDocument/2006/relationships/hyperlink" Target="http://www.vmware.com/go/powercl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Szkriptelés</a:t>
            </a:r>
            <a:r>
              <a:rPr lang="hu-HU" dirty="0" smtClean="0"/>
              <a:t> alapok (</a:t>
            </a:r>
            <a:r>
              <a:rPr lang="hu-HU" dirty="0" err="1" smtClean="0"/>
              <a:t>PowerShell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Micskei Zoltán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</a:t>
            </a:r>
            <a:r>
              <a:rPr lang="hu-HU" sz="2600" dirty="0">
                <a:solidFill>
                  <a:schemeClr val="bg1"/>
                </a:solidFill>
              </a:rPr>
              <a:t>rendszerfelügyelet (VIMIA370)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alapok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cmdlet</a:t>
            </a:r>
            <a:endParaRPr lang="hu-HU" b="1" dirty="0" smtClean="0"/>
          </a:p>
          <a:p>
            <a:pPr lvl="1"/>
            <a:r>
              <a:rPr lang="hu-HU" dirty="0" smtClean="0"/>
              <a:t>Általában </a:t>
            </a:r>
            <a:r>
              <a:rPr lang="hu-HU" dirty="0" err="1" smtClean="0"/>
              <a:t>Ige-Főnév</a:t>
            </a:r>
            <a:r>
              <a:rPr lang="hu-HU" dirty="0" smtClean="0"/>
              <a:t> elnevezés</a:t>
            </a:r>
          </a:p>
          <a:p>
            <a:pPr lvl="1"/>
            <a:r>
              <a:rPr lang="hu-HU" dirty="0"/>
              <a:t>Adott funkciót megvalósító „</a:t>
            </a:r>
            <a:r>
              <a:rPr lang="hu-HU" dirty="0" smtClean="0"/>
              <a:t>parancs”</a:t>
            </a:r>
            <a:endParaRPr lang="hu-HU" dirty="0"/>
          </a:p>
          <a:p>
            <a:pPr lvl="1"/>
            <a:r>
              <a:rPr lang="hu-HU" dirty="0"/>
              <a:t>(háttérben: </a:t>
            </a:r>
            <a:r>
              <a:rPr lang="hu-HU" dirty="0" err="1"/>
              <a:t>Cmdlet</a:t>
            </a:r>
            <a:r>
              <a:rPr lang="hu-HU" dirty="0"/>
              <a:t> .NET osztály leszármazottai)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Alap parancsokhoz megszokott </a:t>
            </a:r>
            <a:r>
              <a:rPr lang="hu-HU" dirty="0" err="1" smtClean="0"/>
              <a:t>aliasok</a:t>
            </a:r>
            <a:endParaRPr lang="hu-HU" dirty="0" smtClean="0"/>
          </a:p>
          <a:p>
            <a:pPr lvl="1"/>
            <a:r>
              <a:rPr lang="hu-HU" dirty="0" smtClean="0"/>
              <a:t>Pl. </a:t>
            </a:r>
            <a:r>
              <a:rPr lang="hu-HU" dirty="0" err="1" smtClean="0"/>
              <a:t>cp</a:t>
            </a:r>
            <a:r>
              <a:rPr lang="hu-HU" dirty="0" smtClean="0"/>
              <a:t>, </a:t>
            </a:r>
            <a:r>
              <a:rPr lang="hu-HU" dirty="0" err="1" smtClean="0"/>
              <a:t>copy</a:t>
            </a:r>
            <a:r>
              <a:rPr lang="hu-HU" dirty="0" smtClean="0"/>
              <a:t> -&gt; </a:t>
            </a:r>
            <a:r>
              <a:rPr lang="hu-HU" dirty="0" err="1" smtClean="0"/>
              <a:t>Copy-Item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Nyelv </a:t>
            </a:r>
            <a:r>
              <a:rPr lang="hu-HU" dirty="0"/>
              <a:t>nem kis/nagybetű érzékeny</a:t>
            </a:r>
          </a:p>
          <a:p>
            <a:pPr marL="0" indent="0">
              <a:buNone/>
            </a:pPr>
            <a:endParaRPr lang="hu-HU" dirty="0" smtClean="0"/>
          </a:p>
          <a:p>
            <a:pPr lvl="2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Cmdlet</a:t>
            </a:r>
            <a:r>
              <a:rPr lang="hu-HU" dirty="0" smtClean="0"/>
              <a:t> paraméterek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Cmdlet</a:t>
            </a:r>
            <a:r>
              <a:rPr lang="hu-HU" dirty="0" smtClean="0"/>
              <a:t> paraméterek:</a:t>
            </a:r>
          </a:p>
          <a:p>
            <a:pPr lvl="1"/>
            <a:r>
              <a:rPr lang="hu-HU" dirty="0" smtClean="0"/>
              <a:t>Ezekre is működik a TAB!</a:t>
            </a:r>
          </a:p>
          <a:p>
            <a:pPr lvl="1"/>
            <a:r>
              <a:rPr lang="hu-HU" dirty="0" smtClean="0"/>
              <a:t>Lehet kötelező vagy opcionális</a:t>
            </a:r>
          </a:p>
          <a:p>
            <a:pPr lvl="1"/>
            <a:r>
              <a:rPr lang="hu-HU" dirty="0" smtClean="0"/>
              <a:t>Nevesített, </a:t>
            </a:r>
            <a:r>
              <a:rPr lang="hu-HU" dirty="0" err="1" smtClean="0"/>
              <a:t>pozícionális</a:t>
            </a:r>
            <a:endParaRPr lang="hu-HU" dirty="0" smtClean="0"/>
          </a:p>
          <a:p>
            <a:pPr lvl="1"/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Get-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ChildItem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.\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subdir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-filter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*.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txt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Recurse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1"/>
            <a:endParaRPr lang="hu-HU" dirty="0" smtClean="0"/>
          </a:p>
          <a:p>
            <a:pPr lvl="1"/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5" name="Lekerekített téglalap feliratnak 4"/>
          <p:cNvSpPr/>
          <p:nvPr/>
        </p:nvSpPr>
        <p:spPr>
          <a:xfrm>
            <a:off x="395536" y="4581128"/>
            <a:ext cx="2592288" cy="1224136"/>
          </a:xfrm>
          <a:prstGeom prst="wedgeRoundRectCallout">
            <a:avLst>
              <a:gd name="adj1" fmla="val 71634"/>
              <a:gd name="adj2" fmla="val -8756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-Path</a:t>
            </a:r>
            <a:r>
              <a:rPr lang="hu-HU" sz="2400" dirty="0" smtClean="0">
                <a:solidFill>
                  <a:schemeClr val="bg1"/>
                </a:solidFill>
              </a:rPr>
              <a:t> paraméter, </a:t>
            </a:r>
            <a:r>
              <a:rPr lang="hu-HU" sz="2400" dirty="0" err="1">
                <a:solidFill>
                  <a:schemeClr val="bg1"/>
                </a:solidFill>
              </a:rPr>
              <a:t>p</a:t>
            </a:r>
            <a:r>
              <a:rPr lang="hu-HU" sz="2400" dirty="0" err="1" smtClean="0">
                <a:solidFill>
                  <a:schemeClr val="bg1"/>
                </a:solidFill>
              </a:rPr>
              <a:t>ozícionális</a:t>
            </a:r>
            <a:r>
              <a:rPr lang="hu-HU" sz="2400" dirty="0" smtClean="0">
                <a:solidFill>
                  <a:schemeClr val="bg1"/>
                </a:solidFill>
              </a:rPr>
              <a:t> (1.) </a:t>
            </a:r>
          </a:p>
        </p:txBody>
      </p:sp>
      <p:sp>
        <p:nvSpPr>
          <p:cNvPr id="6" name="Lekerekített téglalap feliratnak 5"/>
          <p:cNvSpPr/>
          <p:nvPr/>
        </p:nvSpPr>
        <p:spPr>
          <a:xfrm>
            <a:off x="3624938" y="4581128"/>
            <a:ext cx="2747262" cy="1224136"/>
          </a:xfrm>
          <a:prstGeom prst="wedgeRoundRectCallout">
            <a:avLst>
              <a:gd name="adj1" fmla="val 30042"/>
              <a:gd name="adj2" fmla="val -9586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Nevesített, értékkel rendelkezik </a:t>
            </a:r>
          </a:p>
        </p:txBody>
      </p:sp>
      <p:sp>
        <p:nvSpPr>
          <p:cNvPr id="7" name="Lekerekített téglalap feliratnak 6"/>
          <p:cNvSpPr/>
          <p:nvPr/>
        </p:nvSpPr>
        <p:spPr>
          <a:xfrm>
            <a:off x="6588224" y="4581128"/>
            <a:ext cx="2171198" cy="1224136"/>
          </a:xfrm>
          <a:prstGeom prst="wedgeRoundRectCallout">
            <a:avLst>
              <a:gd name="adj1" fmla="val 9764"/>
              <a:gd name="adj2" fmla="val -8664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Nevesített, </a:t>
            </a:r>
            <a:r>
              <a:rPr lang="hu-HU" sz="2400" dirty="0" err="1" smtClean="0">
                <a:solidFill>
                  <a:schemeClr val="bg1"/>
                </a:solidFill>
              </a:rPr>
              <a:t>switch</a:t>
            </a:r>
            <a:r>
              <a:rPr lang="hu-HU" sz="2400" dirty="0" smtClean="0">
                <a:solidFill>
                  <a:schemeClr val="bg1"/>
                </a:solidFill>
              </a:rPr>
              <a:t> típusú</a:t>
            </a:r>
          </a:p>
        </p:txBody>
      </p:sp>
    </p:spTree>
    <p:extLst>
      <p:ext uri="{BB962C8B-B14F-4D97-AF65-F5344CB8AC3E}">
        <p14:creationId xmlns:p14="http://schemas.microsoft.com/office/powerpoint/2010/main" val="238267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Segítség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Súgó </a:t>
            </a:r>
            <a:r>
              <a:rPr lang="hu-HU" i="1" dirty="0" err="1" smtClean="0"/>
              <a:t>cmdlet</a:t>
            </a:r>
            <a:r>
              <a:rPr lang="hu-HU" dirty="0" err="1" smtClean="0"/>
              <a:t>ek</a:t>
            </a:r>
            <a:r>
              <a:rPr lang="hu-HU" dirty="0"/>
              <a:t>:</a:t>
            </a:r>
          </a:p>
          <a:p>
            <a:pPr lvl="1"/>
            <a:r>
              <a:rPr lang="hu-HU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Get-Command</a:t>
            </a:r>
            <a:r>
              <a:rPr lang="hu-HU" dirty="0"/>
              <a:t>: parancsok listázása</a:t>
            </a:r>
          </a:p>
          <a:p>
            <a:pPr lvl="2"/>
            <a:r>
              <a:rPr lang="hu-HU" sz="2800" dirty="0">
                <a:cs typeface="Consolas" pitchFamily="49" charset="0"/>
              </a:rPr>
              <a:t>Szűrés pl.:</a:t>
            </a:r>
            <a:r>
              <a:rPr lang="hu-HU" sz="2800" dirty="0">
                <a:solidFill>
                  <a:schemeClr val="accent2"/>
                </a:solidFill>
                <a:cs typeface="Consolas" pitchFamily="49" charset="0"/>
              </a:rPr>
              <a:t> </a:t>
            </a:r>
            <a:r>
              <a:rPr lang="hu-HU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Get-Command</a:t>
            </a:r>
            <a:r>
              <a:rPr lang="hu-HU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-Noun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csv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Get-Help</a:t>
            </a:r>
            <a:r>
              <a:rPr lang="hu-HU" dirty="0"/>
              <a:t>: súgó, paraméter leírás, példák</a:t>
            </a:r>
          </a:p>
          <a:p>
            <a:pPr lvl="2"/>
            <a:r>
              <a:rPr lang="hu-HU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Get-Help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-examples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hu-HU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Get-Help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about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_*</a:t>
            </a:r>
          </a:p>
          <a:p>
            <a:endParaRPr lang="hu-HU" dirty="0" smtClean="0"/>
          </a:p>
          <a:p>
            <a:r>
              <a:rPr lang="hu-HU" dirty="0" smtClean="0"/>
              <a:t>Grafikus választás: </a:t>
            </a:r>
            <a:r>
              <a:rPr lang="hu-HU" sz="28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Show-Command</a:t>
            </a:r>
            <a:endParaRPr lang="hu-HU" sz="2800" dirty="0">
              <a:solidFill>
                <a:schemeClr val="accent2"/>
              </a:solidFill>
              <a:latin typeface="Consolas" pitchFamily="49" charset="0"/>
              <a:cs typeface="Consolas" pitchFamily="49" charset="0"/>
            </a:endParaRPr>
          </a:p>
          <a:p>
            <a:endParaRPr lang="hu-HU" dirty="0"/>
          </a:p>
          <a:p>
            <a:r>
              <a:rPr lang="hu-HU" dirty="0" smtClean="0"/>
              <a:t>Súgó frissíthető (</a:t>
            </a:r>
            <a:r>
              <a:rPr lang="hu-HU" sz="24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Update-Help</a:t>
            </a:r>
            <a:r>
              <a:rPr lang="hu-HU" dirty="0" smtClean="0"/>
              <a:t>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612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Get-Command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man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Get-Command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-full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Get-Command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-Verb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Show-Command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Get-ChildItem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err="1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|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Get-Member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).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Count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cs typeface="Consolas" pitchFamily="49" charset="0"/>
              </a:rPr>
              <a:t>Külső program meghívása: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ipconfig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all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endParaRPr lang="hu-HU" dirty="0" smtClean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PowerShell</a:t>
            </a:r>
            <a:r>
              <a:rPr lang="hu-HU" dirty="0" smtClean="0"/>
              <a:t> alapok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18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Változó: </a:t>
            </a:r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$name</a:t>
            </a:r>
            <a:endParaRPr lang="hu-HU" dirty="0" smtClean="0">
              <a:solidFill>
                <a:schemeClr val="accent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Típuskonverzió automatikus</a:t>
            </a:r>
          </a:p>
          <a:p>
            <a:pPr lvl="1"/>
            <a:r>
              <a:rPr lang="hu-HU" dirty="0" smtClean="0"/>
              <a:t>Pl.: </a:t>
            </a:r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= "Hello" 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hu-HU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System.String</a:t>
            </a:r>
            <a:endParaRPr lang="hu-HU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/>
              <a:t>De: </a:t>
            </a: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[int] </a:t>
            </a:r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$year</a:t>
            </a: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	 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explicit megadás</a:t>
            </a:r>
          </a:p>
          <a:p>
            <a:r>
              <a:rPr lang="hu-HU" dirty="0" smtClean="0"/>
              <a:t>Lehet bármilyen .NET objektumot létrehozni:</a:t>
            </a:r>
          </a:p>
          <a:p>
            <a:pPr lvl="1"/>
            <a:r>
              <a:rPr lang="hu-HU" sz="24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$list</a:t>
            </a:r>
            <a:r>
              <a:rPr lang="hu-HU" sz="24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New-Object</a:t>
            </a:r>
            <a:r>
              <a:rPr lang="hu-HU" sz="24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System.Collections.ArrayList</a:t>
            </a:r>
            <a:endParaRPr lang="hu-HU" dirty="0" smtClean="0">
              <a:solidFill>
                <a:schemeClr val="accent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Mit csinálhatok egy változóval?</a:t>
            </a:r>
          </a:p>
          <a:p>
            <a:pPr lvl="1"/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Get-Member</a:t>
            </a: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–</a:t>
            </a:r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InputObject</a:t>
            </a: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$list</a:t>
            </a:r>
            <a:endParaRPr lang="hu-HU" dirty="0" smtClean="0">
              <a:solidFill>
                <a:schemeClr val="accent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/>
              <a:t>Escape</a:t>
            </a:r>
            <a:r>
              <a:rPr lang="hu-HU" dirty="0" smtClean="0"/>
              <a:t> szekvenciák: `t, `n 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 behelyettesítések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28637"/>
            <a:ext cx="8858312" cy="5529321"/>
          </a:xfrm>
        </p:spPr>
        <p:txBody>
          <a:bodyPr/>
          <a:lstStyle/>
          <a:p>
            <a:r>
              <a:rPr lang="hu-HU" dirty="0" smtClean="0"/>
              <a:t>Hasonló a </a:t>
            </a:r>
            <a:r>
              <a:rPr lang="hu-HU" dirty="0" err="1" smtClean="0"/>
              <a:t>Bash-hez</a:t>
            </a:r>
            <a:endParaRPr lang="hu-HU" dirty="0" smtClean="0"/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$s = "world"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	 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"Hello $s"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behelyettesít</a:t>
            </a:r>
            <a:endParaRPr lang="en-US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'Hello $s'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nem helyettesít be</a:t>
            </a:r>
          </a:p>
          <a:p>
            <a:r>
              <a:rPr lang="hu-HU" dirty="0" smtClean="0"/>
              <a:t>Kiértékelés kikényszerítése</a:t>
            </a: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1</a:t>
            </a: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Write-Output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"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+ 1</a:t>
            </a:r>
            <a:r>
              <a:rPr lang="en-US" dirty="0" smtClean="0"/>
              <a:t> 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1 + </a:t>
            </a:r>
            <a:r>
              <a:rPr lang="hu-HU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hu-HU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Write-Output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"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$(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+ 1)</a:t>
            </a:r>
            <a:r>
              <a:rPr lang="en-US" dirty="0" smtClean="0"/>
              <a:t> 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2</a:t>
            </a:r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Expression</a:t>
            </a:r>
            <a:r>
              <a:rPr lang="hu-HU" dirty="0" smtClean="0"/>
              <a:t> mód: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2 +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2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>
                <a:latin typeface="Consolas" pitchFamily="49" charset="0"/>
                <a:cs typeface="Consolas" pitchFamily="49" charset="0"/>
              </a:rPr>
              <a:t>3 * 1024Gb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hi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" + "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powershell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hu-HU" dirty="0" smtClean="0"/>
              <a:t>Változók használata:</a:t>
            </a: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= "scripting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"; 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$a.GetType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gm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-InputObject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$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$a.Replace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("s", "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sz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"hello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$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"`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értéke: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endParaRPr lang="hu-HU" dirty="0" smtClean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PowerShell</a:t>
            </a:r>
            <a:r>
              <a:rPr lang="hu-HU" dirty="0" smtClean="0"/>
              <a:t> változók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64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Tömb, </a:t>
            </a:r>
            <a:r>
              <a:rPr lang="hu-HU" dirty="0" err="1" smtClean="0"/>
              <a:t>hash</a:t>
            </a:r>
            <a:r>
              <a:rPr lang="hu-HU" dirty="0" smtClean="0"/>
              <a:t> tábla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Tömb létrehozása: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$numbers1 = @() 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üres tömb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$numbers2 = 1, 2, 5</a:t>
            </a:r>
          </a:p>
          <a:p>
            <a:r>
              <a:rPr lang="hu-HU" dirty="0" smtClean="0"/>
              <a:t>Elemre hivatkozás: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$numbers2[0] 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0-tól indexelődik</a:t>
            </a:r>
          </a:p>
          <a:p>
            <a:endParaRPr lang="hu-HU" dirty="0" smtClean="0"/>
          </a:p>
          <a:p>
            <a:r>
              <a:rPr lang="hu-HU" dirty="0" err="1" smtClean="0"/>
              <a:t>Hash</a:t>
            </a:r>
            <a:r>
              <a:rPr lang="hu-HU" dirty="0" smtClean="0"/>
              <a:t> tábla:</a:t>
            </a: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@{"MZ" = 3; "TD" = 4}</a:t>
            </a: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["MZ"]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Csővezeték (</a:t>
            </a:r>
            <a:r>
              <a:rPr lang="hu-HU" dirty="0" err="1" smtClean="0"/>
              <a:t>pipe</a:t>
            </a:r>
            <a:r>
              <a:rPr lang="hu-HU" dirty="0" smtClean="0"/>
              <a:t>) kezelése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Pipeline</a:t>
            </a:r>
            <a:r>
              <a:rPr lang="hu-HU" dirty="0" smtClean="0"/>
              <a:t>: legfontosabb művelet (jele: |)</a:t>
            </a: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Get-Service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Format-List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Rendezés és kiválasztás: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Get-Service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| </a:t>
            </a:r>
            <a:r>
              <a:rPr lang="en-US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Select-Object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name, status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-first 10 | </a:t>
            </a:r>
            <a:r>
              <a:rPr lang="en-US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Sort-Object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Status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Művelet elvégzése minden elemen (jele: %):</a:t>
            </a:r>
          </a:p>
          <a:p>
            <a:pPr lvl="1">
              <a:buNone/>
            </a:pP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Get-Process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300" dirty="0" smtClean="0">
                <a:latin typeface="Consolas" pitchFamily="49" charset="0"/>
                <a:cs typeface="Consolas" pitchFamily="49" charset="0"/>
              </a:rPr>
              <a:t>|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Foreach-Object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300" dirty="0" smtClean="0">
                <a:latin typeface="Consolas" pitchFamily="49" charset="0"/>
                <a:cs typeface="Consolas" pitchFamily="49" charset="0"/>
              </a:rPr>
              <a:t>{</a:t>
            </a: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Write-Output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300" dirty="0" smtClean="0">
                <a:latin typeface="Consolas" pitchFamily="49" charset="0"/>
                <a:cs typeface="Consolas" pitchFamily="49" charset="0"/>
              </a:rPr>
              <a:t>$_.</a:t>
            </a:r>
            <a:r>
              <a:rPr lang="hu-HU" sz="2300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3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>
              <a:buNone/>
            </a:pP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$_</a:t>
            </a:r>
            <a:r>
              <a:rPr lang="hu-HU" dirty="0" smtClean="0"/>
              <a:t>: aktuális elem</a:t>
            </a:r>
          </a:p>
          <a:p>
            <a:r>
              <a:rPr lang="hu-HU" dirty="0" smtClean="0"/>
              <a:t>Szűrés (jele: ?):</a:t>
            </a:r>
          </a:p>
          <a:p>
            <a:pPr lvl="1">
              <a:buNone/>
            </a:pP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Get-Process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300" dirty="0" smtClean="0">
                <a:latin typeface="Consolas" pitchFamily="49" charset="0"/>
                <a:cs typeface="Consolas" pitchFamily="49" charset="0"/>
              </a:rPr>
              <a:t>|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Where-Object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300" dirty="0" smtClean="0">
                <a:latin typeface="Consolas" pitchFamily="49" charset="0"/>
                <a:cs typeface="Consolas" pitchFamily="49" charset="0"/>
              </a:rPr>
              <a:t>{$_.</a:t>
            </a:r>
            <a:r>
              <a:rPr lang="hu-HU" sz="2300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2300" dirty="0" smtClean="0">
                <a:latin typeface="Consolas" pitchFamily="49" charset="0"/>
                <a:cs typeface="Consolas" pitchFamily="49" charset="0"/>
              </a:rPr>
              <a:t> –</a:t>
            </a:r>
            <a:r>
              <a:rPr lang="hu-HU" sz="2300" dirty="0" err="1" smtClean="0">
                <a:latin typeface="Consolas" pitchFamily="49" charset="0"/>
                <a:cs typeface="Consolas" pitchFamily="49" charset="0"/>
              </a:rPr>
              <a:t>eq</a:t>
            </a:r>
            <a:r>
              <a:rPr lang="hu-HU" sz="2300" dirty="0" smtClean="0">
                <a:latin typeface="Consolas" pitchFamily="49" charset="0"/>
                <a:cs typeface="Consolas" pitchFamily="49" charset="0"/>
              </a:rPr>
              <a:t> 4}</a:t>
            </a:r>
            <a:endParaRPr lang="hu-HU" sz="23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Kiválasztás, szűrés, rendezés</a:t>
            </a:r>
          </a:p>
          <a:p>
            <a:pPr lvl="1"/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select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CreationTime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Get-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ChildItem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| where {$_.Name -like "D*"}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sz="2400" dirty="0" err="1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|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Sort-Object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LastWriteTime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-Descending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Művelet elvégzése minden elemen:</a:t>
            </a:r>
            <a:endParaRPr lang="hu-HU" dirty="0"/>
          </a:p>
          <a:p>
            <a:pPr lvl="1"/>
            <a:r>
              <a:rPr lang="hu-HU" sz="2400" dirty="0" err="1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| % {$_.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Name.Split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("-")[0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]}</a:t>
            </a:r>
          </a:p>
          <a:p>
            <a:r>
              <a:rPr lang="hu-HU" dirty="0" smtClean="0">
                <a:cs typeface="Consolas" pitchFamily="49" charset="0"/>
              </a:rPr>
              <a:t>Összesítés számolása</a:t>
            </a:r>
          </a:p>
          <a:p>
            <a:pPr lvl="1"/>
            <a:r>
              <a:rPr lang="en-US" sz="2400" dirty="0">
                <a:latin typeface="Consolas" pitchFamily="49" charset="0"/>
                <a:cs typeface="Consolas" pitchFamily="49" charset="0"/>
              </a:rPr>
              <a:t>Get-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ChildItem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C:\Windows\system32 -Filter *.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dll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| Measure-Object -Maximum -Property length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PowerShell</a:t>
            </a:r>
            <a:r>
              <a:rPr lang="hu-HU" dirty="0" smtClean="0"/>
              <a:t> parancsok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Le szeretnénk tölteni a FB ismerőseink profilképét</a:t>
            </a:r>
            <a:endParaRPr lang="hu-HU" dirty="0" smtClean="0"/>
          </a:p>
          <a:p>
            <a:r>
              <a:rPr lang="hu-HU" dirty="0" smtClean="0"/>
              <a:t>Könnyen </a:t>
            </a:r>
            <a:r>
              <a:rPr lang="hu-HU" dirty="0" smtClean="0"/>
              <a:t>automatizálható feladat</a:t>
            </a:r>
          </a:p>
          <a:p>
            <a:pPr lvl="1"/>
            <a:r>
              <a:rPr lang="hu-HU" dirty="0" err="1" smtClean="0"/>
              <a:t>FB-nak</a:t>
            </a:r>
            <a:r>
              <a:rPr lang="hu-HU" dirty="0" smtClean="0"/>
              <a:t> van </a:t>
            </a:r>
            <a:r>
              <a:rPr lang="hu-HU" dirty="0" err="1" smtClean="0"/>
              <a:t>API-ja</a:t>
            </a:r>
            <a:r>
              <a:rPr lang="hu-HU" dirty="0" smtClean="0"/>
              <a:t>, később </a:t>
            </a:r>
            <a:r>
              <a:rPr lang="hu-HU" dirty="0" smtClean="0"/>
              <a:t>is </a:t>
            </a:r>
            <a:r>
              <a:rPr lang="hu-HU" dirty="0" smtClean="0"/>
              <a:t>kellhet még ez</a:t>
            </a:r>
            <a:endParaRPr lang="hu-HU" dirty="0" smtClean="0"/>
          </a:p>
          <a:p>
            <a:r>
              <a:rPr lang="hu-HU" dirty="0" smtClean="0"/>
              <a:t>Biztos van rá freeware/shareware, de</a:t>
            </a:r>
          </a:p>
          <a:p>
            <a:pPr lvl="1"/>
            <a:r>
              <a:rPr lang="hu-HU" dirty="0" smtClean="0"/>
              <a:t>Megbízható? Azt csinálja, ami nekünk kell?</a:t>
            </a:r>
          </a:p>
          <a:p>
            <a:pPr lvl="1"/>
            <a:r>
              <a:rPr lang="hu-HU" dirty="0" smtClean="0"/>
              <a:t>Informatikusok vagyunk, meg tudjuk írni</a:t>
            </a:r>
            <a:r>
              <a:rPr lang="hu-HU" dirty="0" smtClean="0">
                <a:sym typeface="Wingdings" pitchFamily="2" charset="2"/>
              </a:rPr>
              <a:t></a:t>
            </a:r>
          </a:p>
          <a:p>
            <a:r>
              <a:rPr lang="hu-HU" dirty="0" err="1" smtClean="0">
                <a:sym typeface="Wingdings" pitchFamily="2" charset="2"/>
              </a:rPr>
              <a:t>Szkript</a:t>
            </a:r>
            <a:r>
              <a:rPr lang="hu-HU" dirty="0" smtClean="0">
                <a:sym typeface="Wingdings" pitchFamily="2" charset="2"/>
              </a:rPr>
              <a:t> &lt;10 perc alatt </a:t>
            </a:r>
            <a:r>
              <a:rPr lang="hu-HU" dirty="0" smtClean="0">
                <a:sym typeface="Wingdings" pitchFamily="2" charset="2"/>
              </a:rPr>
              <a:t>elkészülhet</a:t>
            </a:r>
          </a:p>
          <a:p>
            <a:pPr lvl="1"/>
            <a:r>
              <a:rPr lang="hu-HU" sz="2400" dirty="0">
                <a:sym typeface="Wingdings" pitchFamily="2" charset="2"/>
              </a:rPr>
              <a:t>FB API: </a:t>
            </a:r>
            <a:r>
              <a:rPr lang="hu-HU" sz="2400" dirty="0">
                <a:sym typeface="Wingdings" pitchFamily="2" charset="2"/>
                <a:hlinkClick r:id="rId3"/>
              </a:rPr>
              <a:t>https://developers.facebook.com/docs/reference/api</a:t>
            </a:r>
            <a:r>
              <a:rPr lang="hu-HU" sz="2400" dirty="0" smtClean="0">
                <a:sym typeface="Wingdings" pitchFamily="2" charset="2"/>
                <a:hlinkClick r:id="rId3"/>
              </a:rPr>
              <a:t>/</a:t>
            </a:r>
            <a:endParaRPr lang="hu-HU" sz="2400" dirty="0" smtClean="0">
              <a:sym typeface="Wingdings" pitchFamily="2" charset="2"/>
            </a:endParaRPr>
          </a:p>
          <a:p>
            <a:pPr lvl="1"/>
            <a:r>
              <a:rPr lang="hu-HU" sz="2400" dirty="0" err="1" smtClean="0">
                <a:sym typeface="Wingdings" pitchFamily="2" charset="2"/>
              </a:rPr>
              <a:t>PowerShell</a:t>
            </a:r>
            <a:r>
              <a:rPr lang="hu-HU" sz="2400" dirty="0" smtClean="0">
                <a:sym typeface="Wingdings" pitchFamily="2" charset="2"/>
              </a:rPr>
              <a:t>: </a:t>
            </a:r>
            <a:r>
              <a:rPr lang="hu-HU" sz="2400" dirty="0" err="1" smtClean="0">
                <a:sym typeface="Wingdings" pitchFamily="2" charset="2"/>
              </a:rPr>
              <a:t>Invoke-RestMethod</a:t>
            </a:r>
            <a:r>
              <a:rPr lang="hu-HU" sz="2400" dirty="0" smtClean="0">
                <a:sym typeface="Wingdings" pitchFamily="2" charset="2"/>
              </a:rPr>
              <a:t>, </a:t>
            </a:r>
            <a:r>
              <a:rPr lang="hu-HU" sz="2400" dirty="0" err="1" smtClean="0">
                <a:sym typeface="Wingdings" pitchFamily="2" charset="2"/>
              </a:rPr>
              <a:t>Invoke-WebRequest</a:t>
            </a:r>
            <a:endParaRPr lang="hu-HU" dirty="0" smtClean="0">
              <a:sym typeface="Wingdings" pitchFamily="2" charset="2"/>
            </a:endParaRPr>
          </a:p>
          <a:p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Kedvcsináló: </a:t>
            </a:r>
            <a:r>
              <a:rPr lang="hu-HU" dirty="0" err="1" smtClean="0"/>
              <a:t>Facebok</a:t>
            </a:r>
            <a:r>
              <a:rPr lang="hu-HU" dirty="0" smtClean="0"/>
              <a:t> képek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565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Vezérlési szerkezetek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C#</a:t>
            </a:r>
            <a:r>
              <a:rPr lang="hu-HU" dirty="0" err="1" smtClean="0"/>
              <a:t>-ból</a:t>
            </a:r>
            <a:r>
              <a:rPr lang="hu-HU" dirty="0" smtClean="0"/>
              <a:t> ismerős szerkezetek: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hu-HU" dirty="0" smtClean="0"/>
              <a:t>…</a:t>
            </a:r>
          </a:p>
          <a:p>
            <a:pPr lvl="1"/>
            <a:r>
              <a:rPr lang="hu-HU" dirty="0" smtClean="0"/>
              <a:t>Sokszor kiváltható </a:t>
            </a:r>
            <a:r>
              <a:rPr lang="hu-HU" dirty="0" err="1" smtClean="0"/>
              <a:t>pipe</a:t>
            </a:r>
            <a:r>
              <a:rPr lang="hu-HU" dirty="0" smtClean="0"/>
              <a:t> segítségével</a:t>
            </a:r>
          </a:p>
          <a:p>
            <a:pPr lvl="2"/>
            <a:r>
              <a:rPr lang="hu-HU" dirty="0" smtClean="0"/>
              <a:t>Pl. </a:t>
            </a:r>
            <a:r>
              <a:rPr lang="hu-HU" dirty="0" err="1" smtClean="0"/>
              <a:t>for</a:t>
            </a:r>
            <a:r>
              <a:rPr lang="hu-HU" dirty="0" smtClean="0"/>
              <a:t> ciklus helyett: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1..10 | % {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$_}</a:t>
            </a:r>
          </a:p>
          <a:p>
            <a:r>
              <a:rPr lang="hu-HU" dirty="0" smtClean="0"/>
              <a:t>Összehasonlítás: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-eq</a:t>
            </a:r>
            <a:r>
              <a:rPr lang="hu-HU" dirty="0" smtClean="0"/>
              <a:t>: egyenlő (</a:t>
            </a:r>
            <a:r>
              <a:rPr lang="hu-HU" dirty="0" err="1" smtClean="0"/>
              <a:t>equal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-lt</a:t>
            </a:r>
            <a:r>
              <a:rPr lang="hu-HU" dirty="0" smtClean="0"/>
              <a:t>: kisebb mint (less </a:t>
            </a:r>
            <a:r>
              <a:rPr lang="hu-HU" dirty="0" err="1" smtClean="0"/>
              <a:t>than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…</a:t>
            </a:r>
          </a:p>
          <a:p>
            <a:r>
              <a:rPr lang="hu-HU" dirty="0" smtClean="0"/>
              <a:t>Logikai operátorok: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-and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-not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Egyszerű </a:t>
            </a:r>
            <a:r>
              <a:rPr lang="hu-HU" dirty="0" err="1" smtClean="0"/>
              <a:t>szkript</a:t>
            </a:r>
            <a:r>
              <a:rPr lang="hu-HU" dirty="0" smtClean="0"/>
              <a:t> sablon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&lt;#</a:t>
            </a:r>
          </a:p>
          <a:p>
            <a:pPr>
              <a:buNone/>
            </a:pP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.SYNOPSIS</a:t>
            </a:r>
          </a:p>
          <a:p>
            <a:pPr>
              <a:buNone/>
            </a:pPr>
            <a:r>
              <a:rPr lang="hu-HU" sz="18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Writes</a:t>
            </a: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out a </a:t>
            </a:r>
            <a:r>
              <a:rPr lang="hu-HU" sz="18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greeting</a:t>
            </a: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message</a:t>
            </a:r>
            <a:endParaRPr lang="hu-HU" sz="1800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sz="1800" dirty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.PARAMETER Hello</a:t>
            </a:r>
          </a:p>
          <a:p>
            <a:pPr>
              <a:buNone/>
            </a:pPr>
            <a:r>
              <a:rPr lang="hu-HU" sz="18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Message</a:t>
            </a: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to</a:t>
            </a:r>
            <a:r>
              <a:rPr lang="hu-HU" sz="18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write</a:t>
            </a:r>
            <a:r>
              <a:rPr lang="hu-HU" sz="18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out</a:t>
            </a:r>
          </a:p>
          <a:p>
            <a:pPr>
              <a:buNone/>
            </a:pPr>
            <a:endParaRPr lang="hu-HU" sz="1800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.NOTES</a:t>
            </a:r>
          </a:p>
          <a:p>
            <a:pPr>
              <a:buNone/>
            </a:pPr>
            <a:r>
              <a:rPr lang="hu-HU" sz="18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Author</a:t>
            </a: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: Micskei </a:t>
            </a:r>
            <a:r>
              <a:rPr lang="hu-HU" sz="18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Zoltan</a:t>
            </a: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, 2013.02.26.</a:t>
            </a:r>
          </a:p>
          <a:p>
            <a:pPr>
              <a:buNone/>
            </a:pPr>
            <a:r>
              <a:rPr lang="hu-HU" sz="18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#&gt;</a:t>
            </a:r>
          </a:p>
          <a:p>
            <a:pPr>
              <a:buNone/>
            </a:pP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(</a:t>
            </a:r>
          </a:p>
          <a:p>
            <a:pPr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Parameter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Mandatory</a:t>
            </a:r>
            <a:r>
              <a:rPr lang="hu-HU" sz="1800" dirty="0">
                <a:latin typeface="Consolas" pitchFamily="49" charset="0"/>
                <a:cs typeface="Consolas" pitchFamily="49" charset="0"/>
              </a:rPr>
              <a:t>=</a:t>
            </a:r>
            <a:r>
              <a:rPr lang="hu-HU" sz="1800" dirty="0" err="1">
                <a:latin typeface="Consolas" pitchFamily="49" charset="0"/>
                <a:cs typeface="Consolas" pitchFamily="49" charset="0"/>
              </a:rPr>
              <a:t>$true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)][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]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$Hello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hu-HU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Write-Output</a:t>
            </a:r>
            <a:r>
              <a:rPr lang="hu-HU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800" dirty="0" err="1" smtClean="0">
                <a:latin typeface="Consolas" pitchFamily="49" charset="0"/>
                <a:cs typeface="Consolas" pitchFamily="49" charset="0"/>
              </a:rPr>
              <a:t>$hello</a:t>
            </a:r>
            <a:endParaRPr lang="hu-HU" sz="1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Lekerekített téglalap feliratnak 5"/>
          <p:cNvSpPr/>
          <p:nvPr/>
        </p:nvSpPr>
        <p:spPr>
          <a:xfrm>
            <a:off x="6500826" y="928670"/>
            <a:ext cx="2000264" cy="928694"/>
          </a:xfrm>
          <a:prstGeom prst="wedgeRoundRectCallout">
            <a:avLst>
              <a:gd name="adj1" fmla="val -143900"/>
              <a:gd name="adj2" fmla="val 1064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FFFF"/>
                </a:solidFill>
              </a:rPr>
              <a:t>Fejkomment</a:t>
            </a:r>
            <a:endParaRPr lang="hu-HU" sz="2400" dirty="0">
              <a:solidFill>
                <a:srgbClr val="FFFFFF"/>
              </a:solidFill>
            </a:endParaRPr>
          </a:p>
        </p:txBody>
      </p:sp>
      <p:sp>
        <p:nvSpPr>
          <p:cNvPr id="7" name="Lekerekített téglalap feliratnak 6"/>
          <p:cNvSpPr/>
          <p:nvPr/>
        </p:nvSpPr>
        <p:spPr>
          <a:xfrm>
            <a:off x="6929454" y="3000372"/>
            <a:ext cx="2000264" cy="928694"/>
          </a:xfrm>
          <a:prstGeom prst="wedgeRoundRectCallout">
            <a:avLst>
              <a:gd name="adj1" fmla="val -90285"/>
              <a:gd name="adj2" fmla="val 115922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FFFF"/>
                </a:solidFill>
              </a:rPr>
              <a:t>Paraméter megadás</a:t>
            </a:r>
            <a:endParaRPr lang="hu-HU" sz="2400" dirty="0">
              <a:solidFill>
                <a:srgbClr val="FFFFFF"/>
              </a:solidFill>
            </a:endParaRP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  <p:sp>
        <p:nvSpPr>
          <p:cNvPr id="9" name="Lekerekített téglalap feliratnak 6"/>
          <p:cNvSpPr/>
          <p:nvPr/>
        </p:nvSpPr>
        <p:spPr>
          <a:xfrm>
            <a:off x="6929454" y="5085184"/>
            <a:ext cx="2000264" cy="928694"/>
          </a:xfrm>
          <a:prstGeom prst="wedgeRoundRectCallout">
            <a:avLst>
              <a:gd name="adj1" fmla="val -126969"/>
              <a:gd name="adj2" fmla="val 4663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FFFF"/>
                </a:solidFill>
              </a:rPr>
              <a:t>Utasítások</a:t>
            </a:r>
            <a:endParaRPr lang="hu-HU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Paraméterek ellenőrzése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0532" y="836712"/>
            <a:ext cx="8858312" cy="5529321"/>
          </a:xfrm>
        </p:spPr>
        <p:txBody>
          <a:bodyPr>
            <a:noAutofit/>
          </a:bodyPr>
          <a:lstStyle/>
          <a:p>
            <a:r>
              <a:rPr lang="hu-HU" sz="24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hu-HU" sz="2400" dirty="0" smtClean="0"/>
              <a:t> kulcsszó, megadható: </a:t>
            </a:r>
          </a:p>
          <a:p>
            <a:pPr lvl="1"/>
            <a:r>
              <a:rPr lang="hu-HU" sz="2400" dirty="0" smtClean="0"/>
              <a:t>Típus, alapérték, kötelezőség, pozíció, ellenőrzés</a:t>
            </a:r>
          </a:p>
          <a:p>
            <a:r>
              <a:rPr lang="hu-HU" sz="2400" dirty="0" smtClean="0"/>
              <a:t>Test-Param.ps1:</a:t>
            </a:r>
          </a:p>
          <a:p>
            <a:pPr>
              <a:buNone/>
            </a:pPr>
            <a:r>
              <a:rPr lang="hu-HU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</a:t>
            </a:r>
          </a:p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[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Parameter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Mandatory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=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$true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,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Position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=0)][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string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] </a:t>
            </a:r>
            <a:r>
              <a:rPr lang="hu-HU" sz="2000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$Message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[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ValidateRange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(0,10)][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Parameter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Mandatory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=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$false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)][int] </a:t>
            </a:r>
            <a:r>
              <a:rPr lang="hu-HU" sz="2000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$Number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2,</a:t>
            </a:r>
          </a:p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[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switch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] </a:t>
            </a:r>
            <a:r>
              <a:rPr lang="hu-HU" sz="2000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$Flag</a:t>
            </a:r>
            <a:endParaRPr lang="hu-HU" sz="2000" dirty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sz="2400" dirty="0" err="1" smtClean="0"/>
              <a:t>ParamTest</a:t>
            </a:r>
            <a:r>
              <a:rPr lang="hu-HU" sz="2400" dirty="0" smtClean="0"/>
              <a:t> meghívására példák: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.\</a:t>
            </a:r>
            <a:r>
              <a:rPr lang="hu-HU" sz="2400" dirty="0"/>
              <a:t>Test-Param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.ps1 "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hello"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-Flag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.\</a:t>
            </a:r>
            <a:r>
              <a:rPr lang="hu-HU" sz="2400" dirty="0"/>
              <a:t>Test-Param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.ps1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-Number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3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-Message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hello"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...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32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Fontosabb </a:t>
            </a:r>
            <a:r>
              <a:rPr lang="hu-HU" dirty="0" err="1" smtClean="0"/>
              <a:t>cmdlet-ek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Import-Csv</a:t>
            </a:r>
            <a:r>
              <a:rPr lang="hu-HU" dirty="0" smtClean="0"/>
              <a:t> 		CSV fájl importálása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Get-Content</a:t>
            </a:r>
            <a:r>
              <a:rPr lang="hu-HU" dirty="0" smtClean="0"/>
              <a:t>	Fájl tartalmát beolvasni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dirty="0" smtClean="0"/>
              <a:t>	Gyerekelemek lekérése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New-Item</a:t>
            </a:r>
            <a:r>
              <a:rPr lang="hu-HU" dirty="0" smtClean="0"/>
              <a:t>		Új elem (fájl, </a:t>
            </a:r>
            <a:r>
              <a:rPr lang="hu-HU" dirty="0" err="1" smtClean="0"/>
              <a:t>registry</a:t>
            </a:r>
            <a:r>
              <a:rPr lang="hu-HU" dirty="0" smtClean="0"/>
              <a:t> kulcs…)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Write-Output</a:t>
            </a:r>
            <a:r>
              <a:rPr lang="hu-HU" dirty="0" smtClean="0"/>
              <a:t>	Szöveg kiírása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Select-String</a:t>
            </a:r>
            <a:r>
              <a:rPr lang="hu-HU" dirty="0" smtClean="0"/>
              <a:t>	Szöveg keresése</a:t>
            </a:r>
          </a:p>
          <a:p>
            <a:endParaRPr lang="hu-HU" dirty="0" smtClean="0"/>
          </a:p>
          <a:p>
            <a:r>
              <a:rPr lang="hu-HU" dirty="0" smtClean="0"/>
              <a:t>Valamint a teljes .NET Framework !</a:t>
            </a:r>
          </a:p>
          <a:p>
            <a:pPr lvl="1"/>
            <a:r>
              <a:rPr lang="hu-HU" dirty="0" smtClean="0"/>
              <a:t>Pl. szöveg manipuláció -&gt; </a:t>
            </a:r>
            <a:r>
              <a:rPr lang="hu-HU" dirty="0" err="1" smtClean="0"/>
              <a:t>System.String</a:t>
            </a:r>
            <a:r>
              <a:rPr lang="hu-HU" dirty="0" smtClean="0"/>
              <a:t> metódusai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Használjunk </a:t>
            </a:r>
            <a:r>
              <a:rPr lang="hu-HU" dirty="0" err="1" smtClean="0"/>
              <a:t>PowerShell</a:t>
            </a:r>
            <a:r>
              <a:rPr lang="hu-HU" dirty="0" smtClean="0"/>
              <a:t> </a:t>
            </a:r>
            <a:r>
              <a:rPr lang="hu-HU" dirty="0" err="1" smtClean="0"/>
              <a:t>ISE-t</a:t>
            </a:r>
            <a:endParaRPr lang="hu-HU" dirty="0" smtClean="0"/>
          </a:p>
          <a:p>
            <a:pPr lvl="1"/>
            <a:r>
              <a:rPr lang="hu-HU" dirty="0" err="1" smtClean="0"/>
              <a:t>Breakpoint</a:t>
            </a:r>
            <a:r>
              <a:rPr lang="hu-HU" dirty="0" smtClean="0"/>
              <a:t>, változók értékei, kiíratás…</a:t>
            </a:r>
          </a:p>
          <a:p>
            <a:endParaRPr lang="hu-HU" dirty="0" smtClean="0"/>
          </a:p>
          <a:p>
            <a:r>
              <a:rPr lang="hu-HU" dirty="0" smtClean="0"/>
              <a:t>Írjunk egy scriptet, ami lekérdezi, hogy hány </a:t>
            </a:r>
            <a:r>
              <a:rPr lang="hu-HU" dirty="0" err="1" smtClean="0"/>
              <a:t>svchost.exe</a:t>
            </a:r>
            <a:r>
              <a:rPr lang="hu-HU" dirty="0" smtClean="0"/>
              <a:t> fut, és hogy a legtöbb memóriát foglaló az 10 MB-nál többet használ-e!</a:t>
            </a:r>
          </a:p>
          <a:p>
            <a:endParaRPr lang="hu-HU" dirty="0" smtClean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PowerShell</a:t>
            </a:r>
            <a:r>
              <a:rPr lang="hu-HU" dirty="0" smtClean="0"/>
              <a:t> scriptek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.NET osztálykönyvtár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Statikus metódus meghívása:</a:t>
            </a:r>
          </a:p>
          <a:p>
            <a:pPr lvl="1"/>
            <a:r>
              <a:rPr lang="hu-HU" sz="2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nevter.osztaly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]::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metodus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(param1,param2…)</a:t>
            </a:r>
          </a:p>
          <a:p>
            <a:pPr lvl="1"/>
            <a:r>
              <a:rPr lang="hu-HU" sz="2400" dirty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System.Math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]::Tan(3.14)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Új objektum példányosítása:</a:t>
            </a:r>
          </a:p>
          <a:p>
            <a:pPr lvl="1"/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New-Object</a:t>
            </a:r>
            <a:r>
              <a:rPr lang="hu-HU" dirty="0" smtClean="0"/>
              <a:t> </a:t>
            </a:r>
            <a:r>
              <a:rPr lang="hu-HU" dirty="0" err="1" smtClean="0"/>
              <a:t>cmdlet</a:t>
            </a:r>
            <a:r>
              <a:rPr lang="hu-HU" dirty="0" smtClean="0"/>
              <a:t>, pl.:</a:t>
            </a:r>
          </a:p>
          <a:p>
            <a:pPr marL="457200" lvl="1" indent="0"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$aes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new-object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System.Security.Cryptography.AesManaged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457200" lvl="1" indent="0"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$aes.GenerateKey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hu-HU" dirty="0" smtClean="0"/>
              <a:t>Metódusait meghívhatom, tulajdonságait elérem…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291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Friss </a:t>
            </a:r>
            <a:r>
              <a:rPr lang="hu-HU" dirty="0" err="1" smtClean="0"/>
              <a:t>blogbejegyzések</a:t>
            </a:r>
            <a:r>
              <a:rPr lang="hu-HU" dirty="0" smtClean="0"/>
              <a:t> lekérdezése</a:t>
            </a:r>
            <a:br>
              <a:rPr lang="hu-HU" dirty="0" smtClean="0"/>
            </a:br>
            <a:r>
              <a:rPr lang="hu-HU" dirty="0" smtClean="0"/>
              <a:t>(forrás: </a:t>
            </a:r>
            <a:r>
              <a:rPr lang="hu-HU" dirty="0" err="1" smtClean="0"/>
              <a:t>Wikipedia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rssUrl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'http://blogs.msdn.com/powershell/rss.aspx'</a:t>
            </a:r>
          </a:p>
          <a:p>
            <a:pPr marL="0" indent="0">
              <a:buNone/>
            </a:pPr>
            <a:r>
              <a:rPr lang="hu-HU" sz="2000" dirty="0" err="1">
                <a:latin typeface="Consolas" pitchFamily="49" charset="0"/>
                <a:cs typeface="Consolas" pitchFamily="49" charset="0"/>
              </a:rPr>
              <a:t>$blog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[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xml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](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new-object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System.Net.WebClient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).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DownloadString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$rssUrl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hu-HU" sz="2000" dirty="0" err="1">
                <a:latin typeface="Consolas" pitchFamily="49" charset="0"/>
                <a:cs typeface="Consolas" pitchFamily="49" charset="0"/>
              </a:rPr>
              <a:t>$blog.rss.channel.item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|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select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title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-first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4</a:t>
            </a:r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.NET osztályok használata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414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PSDrive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 forrás hasonlóan épül fel</a:t>
            </a:r>
          </a:p>
          <a:p>
            <a:pPr lvl="1"/>
            <a:r>
              <a:rPr lang="hu-HU" dirty="0" smtClean="0"/>
              <a:t>Fájlrendszer, </a:t>
            </a:r>
            <a:r>
              <a:rPr lang="hu-HU" dirty="0" err="1" smtClean="0"/>
              <a:t>registry</a:t>
            </a:r>
            <a:r>
              <a:rPr lang="hu-HU" dirty="0" smtClean="0"/>
              <a:t>…</a:t>
            </a:r>
          </a:p>
          <a:p>
            <a:r>
              <a:rPr lang="hu-HU" dirty="0" smtClean="0"/>
              <a:t>Kezeljük ezeket azonoson!</a:t>
            </a:r>
          </a:p>
          <a:p>
            <a:pPr lvl="1"/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Get-Item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New-Item</a:t>
            </a:r>
            <a:r>
              <a:rPr lang="hu-HU" sz="2400" dirty="0" smtClean="0"/>
              <a:t>…</a:t>
            </a:r>
          </a:p>
          <a:p>
            <a:r>
              <a:rPr lang="hu-HU" dirty="0" smtClean="0"/>
              <a:t>Ugyanúgy lehet átváltani:</a:t>
            </a:r>
          </a:p>
          <a:p>
            <a:pPr lvl="1"/>
            <a:r>
              <a:rPr lang="hu-HU" dirty="0" smtClean="0"/>
              <a:t>Fájlrendszer 	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cd c:</a:t>
            </a:r>
          </a:p>
          <a:p>
            <a:pPr lvl="1"/>
            <a:r>
              <a:rPr lang="hu-HU" dirty="0" err="1" smtClean="0"/>
              <a:t>Registry</a:t>
            </a:r>
            <a:r>
              <a:rPr lang="hu-HU" dirty="0" smtClean="0"/>
              <a:t>	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cd HKLM:</a:t>
            </a:r>
          </a:p>
          <a:p>
            <a:pPr lvl="1"/>
            <a:r>
              <a:rPr lang="hu-HU" dirty="0" smtClean="0"/>
              <a:t>Környezeti változó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cd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env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hu-HU" dirty="0" err="1" smtClean="0"/>
              <a:t>PSDrive</a:t>
            </a:r>
            <a:r>
              <a:rPr lang="hu-HU" dirty="0" smtClean="0"/>
              <a:t> lista: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Get-PSDrive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809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Közös paraméterek (</a:t>
            </a:r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parameters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Mindegyik beépített </a:t>
            </a:r>
            <a:r>
              <a:rPr lang="hu-HU" dirty="0" err="1" smtClean="0"/>
              <a:t>cmdlet</a:t>
            </a:r>
            <a:r>
              <a:rPr lang="hu-HU" dirty="0" smtClean="0"/>
              <a:t> ismeri ezeket</a:t>
            </a:r>
          </a:p>
          <a:p>
            <a:pPr lvl="1"/>
            <a:r>
              <a:rPr lang="hu-HU" dirty="0" err="1" smtClean="0"/>
              <a:t>Debug</a:t>
            </a:r>
            <a:r>
              <a:rPr lang="hu-HU" dirty="0" smtClean="0"/>
              <a:t>, </a:t>
            </a:r>
            <a:r>
              <a:rPr lang="hu-HU" dirty="0" err="1" smtClean="0"/>
              <a:t>Verbose</a:t>
            </a:r>
            <a:r>
              <a:rPr lang="hu-HU" dirty="0" smtClean="0"/>
              <a:t>, </a:t>
            </a:r>
            <a:r>
              <a:rPr lang="hu-HU" dirty="0" err="1" smtClean="0"/>
              <a:t>ErrorAction</a:t>
            </a:r>
            <a:r>
              <a:rPr lang="hu-HU" dirty="0" smtClean="0"/>
              <a:t>…</a:t>
            </a:r>
          </a:p>
          <a:p>
            <a:endParaRPr lang="hu-HU" dirty="0" smtClean="0"/>
          </a:p>
          <a:p>
            <a:r>
              <a:rPr lang="hu-HU" dirty="0" smtClean="0"/>
              <a:t>Használhatjuk saját </a:t>
            </a:r>
            <a:r>
              <a:rPr lang="hu-HU" dirty="0" err="1" smtClean="0"/>
              <a:t>szkriptben</a:t>
            </a:r>
            <a:r>
              <a:rPr lang="hu-HU" dirty="0" smtClean="0"/>
              <a:t> is:</a:t>
            </a:r>
          </a:p>
          <a:p>
            <a:pPr lvl="1"/>
            <a:r>
              <a:rPr lang="hu-HU" dirty="0">
                <a:latin typeface="Consolas" pitchFamily="49" charset="0"/>
                <a:cs typeface="Consolas" pitchFamily="49" charset="0"/>
              </a:rPr>
              <a:t>[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CmdletBinding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()]</a:t>
            </a:r>
          </a:p>
          <a:p>
            <a:endParaRPr lang="hu-HU" dirty="0" smtClean="0"/>
          </a:p>
          <a:p>
            <a:r>
              <a:rPr lang="hu-HU" dirty="0" smtClean="0"/>
              <a:t>Példa: 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Write-Verbose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text"</a:t>
            </a:r>
          </a:p>
          <a:p>
            <a:pPr lvl="1"/>
            <a:r>
              <a:rPr lang="hu-HU" dirty="0" smtClean="0"/>
              <a:t>Csak akkor írja ki, ha a </a:t>
            </a:r>
            <a:r>
              <a:rPr lang="hu-HU" dirty="0" err="1"/>
              <a:t>-Verbose</a:t>
            </a:r>
            <a:r>
              <a:rPr lang="hu-HU" dirty="0" smtClean="0"/>
              <a:t> paramétert megadjuk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514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Hibakezelés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Non-terminating</a:t>
            </a:r>
            <a:r>
              <a:rPr lang="hu-HU" dirty="0" smtClean="0"/>
              <a:t> / </a:t>
            </a:r>
            <a:r>
              <a:rPr lang="hu-HU" dirty="0" err="1" smtClean="0"/>
              <a:t>terminating</a:t>
            </a:r>
            <a:r>
              <a:rPr lang="hu-HU" dirty="0" smtClean="0"/>
              <a:t> hiba</a:t>
            </a:r>
            <a:endParaRPr lang="hu-HU" dirty="0"/>
          </a:p>
          <a:p>
            <a:endParaRPr lang="hu-HU" dirty="0">
              <a:solidFill>
                <a:schemeClr val="accent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$error</a:t>
            </a:r>
            <a:r>
              <a:rPr lang="hu-HU" dirty="0" smtClean="0"/>
              <a:t>: bekövetkezett hibák listája</a:t>
            </a:r>
          </a:p>
          <a:p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-ErrorAction</a:t>
            </a:r>
            <a:r>
              <a:rPr lang="hu-HU" dirty="0" smtClean="0"/>
              <a:t>: mi történjen hiba esetén</a:t>
            </a:r>
          </a:p>
          <a:p>
            <a:pPr lvl="1"/>
            <a:r>
              <a:rPr lang="hu-HU" dirty="0" err="1" smtClean="0"/>
              <a:t>Continue</a:t>
            </a:r>
            <a:r>
              <a:rPr lang="hu-HU" dirty="0" smtClean="0"/>
              <a:t> (alapértelmezett), </a:t>
            </a:r>
            <a:r>
              <a:rPr lang="hu-HU" dirty="0" err="1" smtClean="0"/>
              <a:t>SilentlyContinue</a:t>
            </a:r>
            <a:r>
              <a:rPr lang="hu-HU" dirty="0" smtClean="0"/>
              <a:t>, Stop…</a:t>
            </a:r>
          </a:p>
          <a:p>
            <a:r>
              <a:rPr lang="hu-HU" dirty="0" smtClean="0"/>
              <a:t>Kulcsszavak: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try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catch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throw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Kiírás: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Write-Warning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Write-Error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 smtClean="0"/>
          </a:p>
          <a:p>
            <a:r>
              <a:rPr lang="hu-HU" dirty="0" smtClean="0"/>
              <a:t>Figyeljük meg a beépített </a:t>
            </a:r>
            <a:r>
              <a:rPr lang="hu-HU" dirty="0" err="1" smtClean="0"/>
              <a:t>cmdletek</a:t>
            </a:r>
            <a:r>
              <a:rPr lang="hu-HU" dirty="0" smtClean="0"/>
              <a:t> működését!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97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</a:t>
            </a:r>
          </a:p>
        </p:txBody>
      </p:sp>
      <p:sp>
        <p:nvSpPr>
          <p:cNvPr id="12800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Új </a:t>
            </a:r>
            <a:r>
              <a:rPr lang="hu-HU" dirty="0" err="1" smtClean="0"/>
              <a:t>szkript</a:t>
            </a:r>
            <a:r>
              <a:rPr lang="hu-HU" dirty="0" smtClean="0"/>
              <a:t> környezet a Windowsban (2006-)</a:t>
            </a:r>
          </a:p>
          <a:p>
            <a:r>
              <a:rPr lang="hu-HU" dirty="0" err="1" smtClean="0"/>
              <a:t>bash</a:t>
            </a:r>
            <a:r>
              <a:rPr lang="hu-HU" dirty="0" smtClean="0"/>
              <a:t>/</a:t>
            </a:r>
            <a:r>
              <a:rPr lang="hu-HU" dirty="0" err="1" smtClean="0"/>
              <a:t>Perl</a:t>
            </a:r>
            <a:r>
              <a:rPr lang="hu-HU" dirty="0" smtClean="0"/>
              <a:t>/stb. tapasztalatok alapján</a:t>
            </a:r>
          </a:p>
          <a:p>
            <a:r>
              <a:rPr lang="hu-HU" dirty="0" smtClean="0"/>
              <a:t>Újdonság: </a:t>
            </a:r>
          </a:p>
          <a:p>
            <a:pPr lvl="1"/>
            <a:r>
              <a:rPr lang="hu-HU" dirty="0" smtClean="0"/>
              <a:t>teljesen objektumorientált, </a:t>
            </a:r>
          </a:p>
          <a:p>
            <a:pPr lvl="1"/>
            <a:r>
              <a:rPr lang="hu-HU" dirty="0" smtClean="0"/>
              <a:t>.</a:t>
            </a:r>
            <a:r>
              <a:rPr lang="hu-HU" dirty="0" err="1" smtClean="0"/>
              <a:t>NET-tel</a:t>
            </a:r>
            <a:r>
              <a:rPr lang="hu-HU" dirty="0" smtClean="0"/>
              <a:t> integrált</a:t>
            </a:r>
          </a:p>
        </p:txBody>
      </p:sp>
      <p:pic>
        <p:nvPicPr>
          <p:cNvPr id="12800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04" y="3700291"/>
            <a:ext cx="874913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kerekített téglalap feliratnak 5"/>
          <p:cNvSpPr/>
          <p:nvPr/>
        </p:nvSpPr>
        <p:spPr>
          <a:xfrm>
            <a:off x="3714744" y="4653136"/>
            <a:ext cx="4500594" cy="1928826"/>
          </a:xfrm>
          <a:prstGeom prst="wedgeRoundRectCallout">
            <a:avLst>
              <a:gd name="adj1" fmla="val -66000"/>
              <a:gd name="adj2" fmla="val -6540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>
                <a:solidFill>
                  <a:srgbClr val="FFFFFF"/>
                </a:solidFill>
              </a:rPr>
              <a:t>Itt nem </a:t>
            </a:r>
            <a:r>
              <a:rPr lang="hu-HU" sz="2400" b="1" dirty="0" err="1">
                <a:solidFill>
                  <a:srgbClr val="FFFFFF"/>
                </a:solidFill>
              </a:rPr>
              <a:t>string</a:t>
            </a:r>
            <a:r>
              <a:rPr lang="hu-HU" sz="2400" b="1" dirty="0">
                <a:solidFill>
                  <a:srgbClr val="FFFFFF"/>
                </a:solidFill>
              </a:rPr>
              <a:t> ment át a csővezetéken, hanem egy </a:t>
            </a:r>
            <a:r>
              <a:rPr lang="hu-HU" sz="2400" b="1" dirty="0" err="1">
                <a:solidFill>
                  <a:srgbClr val="FFFFFF"/>
                </a:solidFill>
              </a:rPr>
              <a:t>System.Diagnostics.Process</a:t>
            </a:r>
            <a:r>
              <a:rPr lang="hu-HU" sz="2400" b="1" dirty="0">
                <a:solidFill>
                  <a:srgbClr val="FFFFFF"/>
                </a:solidFill>
              </a:rPr>
              <a:t> objektumokból álló gyűjtemény!</a:t>
            </a:r>
            <a:endParaRPr lang="hu-HU" sz="2400" dirty="0">
              <a:solidFill>
                <a:srgbClr val="FFFFFF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tippek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&amp; parancs </a:t>
            </a:r>
            <a:r>
              <a:rPr lang="hu-HU" dirty="0" smtClean="0"/>
              <a:t>– </a:t>
            </a:r>
            <a:r>
              <a:rPr lang="hu-HU" dirty="0" err="1" smtClean="0"/>
              <a:t>parancs</a:t>
            </a:r>
            <a:r>
              <a:rPr lang="hu-HU" dirty="0" smtClean="0"/>
              <a:t> végrehajtása</a:t>
            </a:r>
          </a:p>
          <a:p>
            <a:endParaRPr lang="hu-HU" dirty="0" smtClean="0"/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$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?</a:t>
            </a:r>
            <a:r>
              <a:rPr lang="hu-HU" dirty="0" smtClean="0"/>
              <a:t> – sikeres volt-e az előző utasítás</a:t>
            </a:r>
          </a:p>
          <a:p>
            <a:endParaRPr lang="hu-HU" dirty="0" smtClean="0"/>
          </a:p>
          <a:p>
            <a:r>
              <a:rPr lang="hu-HU" dirty="0" smtClean="0"/>
              <a:t>Sortörés: ` (HU billentyűzeten: </a:t>
            </a:r>
            <a:r>
              <a:rPr lang="hu-HU" dirty="0" err="1" smtClean="0"/>
              <a:t>AltGr</a:t>
            </a:r>
            <a:r>
              <a:rPr lang="hu-HU" dirty="0" smtClean="0"/>
              <a:t> + 7)</a:t>
            </a:r>
          </a:p>
          <a:p>
            <a:endParaRPr lang="hu-HU" dirty="0" smtClean="0"/>
          </a:p>
          <a:p>
            <a:r>
              <a:rPr lang="hu-HU" dirty="0" smtClean="0"/>
              <a:t>Számított tulajdonságok:</a:t>
            </a:r>
          </a:p>
          <a:p>
            <a:pPr lvl="1">
              <a:buNone/>
            </a:pP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Get-process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select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-property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@{n="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nev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"; e={$_.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}}, @{n="nap"; e={$_.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StartTime.Day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}}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Komplexebb feladat</a:t>
            </a:r>
            <a:endParaRPr lang="hu-HU" dirty="0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Fájl jogosultságok beállítása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296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szövege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Készítsünk </a:t>
            </a:r>
            <a:r>
              <a:rPr lang="hu-HU" dirty="0"/>
              <a:t>egy </a:t>
            </a:r>
            <a:r>
              <a:rPr lang="hu-HU" dirty="0" err="1"/>
              <a:t>PowerShell</a:t>
            </a:r>
            <a:r>
              <a:rPr lang="hu-HU" dirty="0"/>
              <a:t> scriptet, ami könyvtárakra állít be </a:t>
            </a:r>
            <a:r>
              <a:rPr lang="hu-HU" dirty="0" smtClean="0"/>
              <a:t>további </a:t>
            </a:r>
            <a:r>
              <a:rPr lang="hu-HU" dirty="0" err="1" smtClean="0"/>
              <a:t>ACL-eket</a:t>
            </a:r>
            <a:r>
              <a:rPr lang="hu-HU" dirty="0" smtClean="0"/>
              <a:t> </a:t>
            </a:r>
            <a:r>
              <a:rPr lang="hu-HU" dirty="0"/>
              <a:t>egy paraméterként kapott CSV alapján. A bemeneti CSV: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folder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principal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allow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deny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c:\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temp\a,Administrators,Read;Write,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c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:\temp\a,Users,Read,Write</a:t>
            </a:r>
          </a:p>
          <a:p>
            <a:pPr marL="0" indent="0">
              <a:buNone/>
            </a:pPr>
            <a:r>
              <a:rPr lang="hu-HU" dirty="0"/>
              <a:t>Egy sor tehát megad egy adott könyvtárat, egy szereplőt (helyi felhasználót vagy csoportot), akire a jogosultságok érvényesek, valamint engedélyező és tiltó jogokat. Az </a:t>
            </a:r>
            <a:r>
              <a:rPr lang="hu-HU" dirty="0" err="1"/>
              <a:t>allow</a:t>
            </a:r>
            <a:r>
              <a:rPr lang="hu-HU" dirty="0"/>
              <a:t> és </a:t>
            </a:r>
            <a:r>
              <a:rPr lang="hu-HU" dirty="0" err="1"/>
              <a:t>deny</a:t>
            </a:r>
            <a:r>
              <a:rPr lang="hu-HU" dirty="0"/>
              <a:t> résznél több jog is szerepelhet, ezek ilyenkor pontosvesszővel vannak elválasztva. Az is megengedett, hogy az </a:t>
            </a:r>
            <a:r>
              <a:rPr lang="hu-HU" dirty="0" err="1"/>
              <a:t>allow</a:t>
            </a:r>
            <a:r>
              <a:rPr lang="hu-HU" dirty="0"/>
              <a:t> vagy a </a:t>
            </a:r>
            <a:r>
              <a:rPr lang="hu-HU" dirty="0" err="1"/>
              <a:t>deny</a:t>
            </a:r>
            <a:r>
              <a:rPr lang="hu-HU" dirty="0"/>
              <a:t> részek valamelyike üres legyen.</a:t>
            </a:r>
          </a:p>
        </p:txBody>
      </p:sp>
    </p:spTree>
    <p:extLst>
      <p:ext uri="{BB962C8B-B14F-4D97-AF65-F5344CB8AC3E}">
        <p14:creationId xmlns:p14="http://schemas.microsoft.com/office/powerpoint/2010/main" val="35785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álljunk neki?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Megkeresni, hogy hogyan lehet </a:t>
            </a:r>
            <a:r>
              <a:rPr lang="hu-HU" dirty="0" err="1" smtClean="0"/>
              <a:t>PowerShellben</a:t>
            </a:r>
            <a:r>
              <a:rPr lang="hu-HU" dirty="0" smtClean="0"/>
              <a:t> fájlrendszer jogokat kezelni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Get-Acl</a:t>
            </a:r>
            <a:r>
              <a:rPr lang="hu-HU" dirty="0" smtClean="0"/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Set-Acl</a:t>
            </a:r>
            <a:r>
              <a:rPr lang="hu-HU" dirty="0" smtClean="0"/>
              <a:t> </a:t>
            </a:r>
            <a:r>
              <a:rPr lang="hu-HU" dirty="0" err="1" smtClean="0"/>
              <a:t>cmdlet</a:t>
            </a:r>
            <a:endParaRPr lang="hu-HU" dirty="0" smtClean="0"/>
          </a:p>
          <a:p>
            <a:r>
              <a:rPr lang="hu-HU" dirty="0" smtClean="0"/>
              <a:t>Játszani kicsit ezekkel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Get-Acl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testdir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Get-Acl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testdir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).Access</a:t>
            </a:r>
          </a:p>
          <a:p>
            <a:r>
              <a:rPr lang="hu-HU" dirty="0" smtClean="0"/>
              <a:t>Megnézni, hogy a </a:t>
            </a:r>
            <a:r>
              <a:rPr lang="hu-HU" dirty="0" err="1" smtClean="0"/>
              <a:t>Set-Acl</a:t>
            </a:r>
            <a:r>
              <a:rPr lang="hu-HU" dirty="0" smtClean="0"/>
              <a:t> hogyan működik</a:t>
            </a:r>
            <a:endParaRPr lang="hu-HU" dirty="0"/>
          </a:p>
          <a:p>
            <a:pPr lvl="1"/>
            <a:r>
              <a:rPr lang="hu-HU" dirty="0" err="1" smtClean="0"/>
              <a:t>FileSystemAccessRule</a:t>
            </a:r>
            <a:r>
              <a:rPr lang="hu-HU" dirty="0" smtClean="0"/>
              <a:t> objektumokat kell hozzáadni</a:t>
            </a:r>
          </a:p>
          <a:p>
            <a:pPr lvl="1"/>
            <a:r>
              <a:rPr lang="hu-HU" dirty="0" smtClean="0">
                <a:hlinkClick r:id="rId3"/>
              </a:rPr>
              <a:t>MSDN leírás</a:t>
            </a:r>
            <a:endParaRPr lang="hu-HU" dirty="0" smtClean="0"/>
          </a:p>
          <a:p>
            <a:r>
              <a:rPr lang="hu-HU" dirty="0" smtClean="0"/>
              <a:t>Nem specifikált: meglévő jogokkal mi legyen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64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Fejkomment</a:t>
            </a:r>
          </a:p>
          <a:p>
            <a:r>
              <a:rPr lang="hu-HU" dirty="0" smtClean="0"/>
              <a:t>Bemenet ellenőrzése</a:t>
            </a:r>
          </a:p>
          <a:p>
            <a:r>
              <a:rPr lang="hu-HU" dirty="0" err="1" smtClean="0"/>
              <a:t>CSV-n</a:t>
            </a:r>
            <a:r>
              <a:rPr lang="hu-HU" dirty="0" smtClean="0"/>
              <a:t> végigiterálni</a:t>
            </a:r>
          </a:p>
          <a:p>
            <a:pPr lvl="1"/>
            <a:r>
              <a:rPr lang="hu-HU" dirty="0" err="1" smtClean="0"/>
              <a:t>Import-Csv</a:t>
            </a:r>
            <a:r>
              <a:rPr lang="hu-HU" dirty="0" smtClean="0"/>
              <a:t> – típusos feldolgozás!</a:t>
            </a:r>
          </a:p>
          <a:p>
            <a:pPr lvl="1"/>
            <a:r>
              <a:rPr lang="hu-HU" dirty="0" smtClean="0"/>
              <a:t>Könyvtár létrehozása, ha kell</a:t>
            </a:r>
          </a:p>
          <a:p>
            <a:pPr lvl="1"/>
            <a:r>
              <a:rPr lang="hu-HU" dirty="0" err="1" smtClean="0"/>
              <a:t>Allow</a:t>
            </a:r>
            <a:r>
              <a:rPr lang="hu-HU" dirty="0" smtClean="0"/>
              <a:t> jogok feldolgozása</a:t>
            </a:r>
          </a:p>
          <a:p>
            <a:pPr lvl="1"/>
            <a:r>
              <a:rPr lang="hu-HU" dirty="0" err="1" smtClean="0"/>
              <a:t>Deny</a:t>
            </a:r>
            <a:r>
              <a:rPr lang="hu-HU" dirty="0" smtClean="0"/>
              <a:t> jogok feldolgozása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502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17413" y="764704"/>
            <a:ext cx="8872659" cy="5621849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&lt;#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.SYNOPSYS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Creates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folders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from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a CSV file, and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adds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prescribed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security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descriptors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 </a:t>
            </a:r>
            <a:r>
              <a:rPr lang="hu-HU" sz="900" dirty="0" smtClean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PARAMETER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CsvPath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Full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path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of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the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CSV input file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 </a:t>
            </a:r>
            <a:r>
              <a:rPr lang="hu-HU" sz="900" dirty="0" smtClean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NOTES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Author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: Micskei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Zoltan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, 2013.02.26.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#&gt;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 err="1">
                <a:solidFill>
                  <a:srgbClr val="00008B"/>
                </a:solidFill>
                <a:latin typeface="Consolas" pitchFamily="49" charset="0"/>
                <a:ea typeface="Calibri"/>
                <a:cs typeface="Consolas" pitchFamily="49" charset="0"/>
              </a:rPr>
              <a:t>param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( 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[</a:t>
            </a:r>
            <a:r>
              <a:rPr lang="hu-HU" sz="900" dirty="0" err="1">
                <a:solidFill>
                  <a:srgbClr val="00BFFF"/>
                </a:solidFill>
                <a:latin typeface="Consolas" pitchFamily="49" charset="0"/>
                <a:ea typeface="Calibri"/>
                <a:cs typeface="Consolas" pitchFamily="49" charset="0"/>
              </a:rPr>
              <a:t>Parameter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Mandatory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=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$true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)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][</a:t>
            </a:r>
            <a:r>
              <a:rPr lang="hu-HU" sz="900" dirty="0" err="1">
                <a:solidFill>
                  <a:srgbClr val="008080"/>
                </a:solidFill>
                <a:latin typeface="Consolas" pitchFamily="49" charset="0"/>
                <a:ea typeface="Calibri"/>
                <a:cs typeface="Consolas" pitchFamily="49" charset="0"/>
              </a:rPr>
              <a:t>string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]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$CsvPath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 err="1">
                <a:solidFill>
                  <a:srgbClr val="00008B"/>
                </a:solidFill>
                <a:latin typeface="Consolas" pitchFamily="49" charset="0"/>
                <a:ea typeface="Calibri"/>
                <a:cs typeface="Consolas" pitchFamily="49" charset="0"/>
              </a:rPr>
              <a:t>foreach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$folderAccess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008B"/>
                </a:solidFill>
                <a:latin typeface="Consolas" pitchFamily="49" charset="0"/>
                <a:ea typeface="Calibri"/>
                <a:cs typeface="Consolas" pitchFamily="49" charset="0"/>
              </a:rPr>
              <a:t>in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Import-Csv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$csvPath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){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hu-HU" sz="900" dirty="0" err="1">
                <a:solidFill>
                  <a:srgbClr val="00008B"/>
                </a:solidFill>
                <a:latin typeface="Consolas" pitchFamily="49" charset="0"/>
                <a:ea typeface="Calibri"/>
                <a:cs typeface="Consolas" pitchFamily="49" charset="0"/>
              </a:rPr>
              <a:t>if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( 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!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hu-HU" sz="900" dirty="0" err="1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Test-Path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$folderAccess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folder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) ) {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    </a:t>
            </a:r>
            <a:r>
              <a:rPr lang="hu-HU" sz="900" dirty="0" err="1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New-Item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-type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8A2BE2"/>
                </a:solidFill>
                <a:latin typeface="Consolas" pitchFamily="49" charset="0"/>
                <a:ea typeface="Calibri"/>
                <a:cs typeface="Consolas" pitchFamily="49" charset="0"/>
              </a:rPr>
              <a:t>directory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$folderAccess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folder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&gt;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$null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}    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hu-HU" sz="900" dirty="0" err="1">
                <a:solidFill>
                  <a:srgbClr val="00008B"/>
                </a:solidFill>
                <a:latin typeface="Consolas" pitchFamily="49" charset="0"/>
                <a:ea typeface="Calibri"/>
                <a:cs typeface="Consolas" pitchFamily="49" charset="0"/>
              </a:rPr>
              <a:t>foreach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$permission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008B"/>
                </a:solidFill>
                <a:latin typeface="Consolas" pitchFamily="49" charset="0"/>
                <a:ea typeface="Calibri"/>
                <a:cs typeface="Consolas" pitchFamily="49" charset="0"/>
              </a:rPr>
              <a:t>in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$folderAccess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Allow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)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Split(</a:t>
            </a:r>
            <a:r>
              <a:rPr lang="hu-HU" sz="900" dirty="0">
                <a:solidFill>
                  <a:srgbClr val="8B0000"/>
                </a:solidFill>
                <a:latin typeface="Consolas" pitchFamily="49" charset="0"/>
                <a:ea typeface="Calibri"/>
                <a:cs typeface="Consolas" pitchFamily="49" charset="0"/>
              </a:rPr>
              <a:t>";"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)){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    </a:t>
            </a:r>
            <a:r>
              <a:rPr lang="hu-HU" sz="900" dirty="0" err="1">
                <a:solidFill>
                  <a:srgbClr val="00008B"/>
                </a:solidFill>
                <a:latin typeface="Consolas" pitchFamily="49" charset="0"/>
                <a:ea typeface="Calibri"/>
                <a:cs typeface="Consolas" pitchFamily="49" charset="0"/>
              </a:rPr>
              <a:t>if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( 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!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$permission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length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-eq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>
                <a:solidFill>
                  <a:srgbClr val="800080"/>
                </a:solidFill>
                <a:latin typeface="Consolas" pitchFamily="49" charset="0"/>
                <a:ea typeface="Calibri"/>
                <a:cs typeface="Consolas" pitchFamily="49" charset="0"/>
              </a:rPr>
              <a:t>0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) ){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       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$acl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=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Get-Acl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$folderAccess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folder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       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$accessRule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=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New-Object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 smtClean="0">
                <a:solidFill>
                  <a:srgbClr val="8A2BE2"/>
                </a:solidFill>
                <a:latin typeface="Consolas" pitchFamily="49" charset="0"/>
                <a:ea typeface="Calibri"/>
                <a:cs typeface="Consolas" pitchFamily="49" charset="0"/>
              </a:rPr>
              <a:t>System.Security.AccessControl.FileSystemAccessRule</a:t>
            </a:r>
            <a:r>
              <a:rPr lang="hu-HU" sz="900" dirty="0" smtClean="0">
                <a:solidFill>
                  <a:srgbClr val="8A2BE2"/>
                </a:solidFill>
                <a:latin typeface="Consolas" pitchFamily="49" charset="0"/>
                <a:ea typeface="Calibri"/>
                <a:cs typeface="Consolas" pitchFamily="49" charset="0"/>
              </a:rPr>
              <a:t> `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solidFill>
                  <a:srgbClr val="8A2BE2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hu-HU" sz="900" dirty="0" smtClean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>
                <a:solidFill>
                  <a:srgbClr val="8B000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$(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$folderAccess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principal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)</a:t>
            </a:r>
            <a:r>
              <a:rPr lang="hu-HU" sz="900" dirty="0">
                <a:solidFill>
                  <a:srgbClr val="8B000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,</a:t>
            </a:r>
            <a:r>
              <a:rPr lang="hu-HU" sz="900" dirty="0">
                <a:solidFill>
                  <a:srgbClr val="8B000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$permission</a:t>
            </a:r>
            <a:r>
              <a:rPr lang="hu-HU" sz="900" dirty="0">
                <a:solidFill>
                  <a:srgbClr val="8B000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hu-HU" sz="900" dirty="0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,</a:t>
            </a:r>
            <a:r>
              <a:rPr lang="hu-HU" sz="900" dirty="0">
                <a:solidFill>
                  <a:srgbClr val="8B000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r>
              <a:rPr lang="hu-HU" sz="900" dirty="0" err="1">
                <a:solidFill>
                  <a:srgbClr val="8B0000"/>
                </a:solidFill>
                <a:latin typeface="Consolas" pitchFamily="49" charset="0"/>
                <a:ea typeface="Calibri"/>
                <a:cs typeface="Consolas" pitchFamily="49" charset="0"/>
              </a:rPr>
              <a:t>Allow</a:t>
            </a:r>
            <a:r>
              <a:rPr lang="hu-HU" sz="900" dirty="0">
                <a:solidFill>
                  <a:srgbClr val="8B0000"/>
                </a:solidFill>
                <a:latin typeface="Consolas" pitchFamily="49" charset="0"/>
                <a:ea typeface="Calibri"/>
                <a:cs typeface="Consolas" pitchFamily="49" charset="0"/>
              </a:rPr>
              <a:t>"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       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$acl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SetAccessRule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$accessRule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        </a:t>
            </a:r>
            <a:r>
              <a:rPr lang="hu-HU" sz="900" dirty="0" err="1">
                <a:solidFill>
                  <a:srgbClr val="0000FF"/>
                </a:solidFill>
                <a:latin typeface="Consolas" pitchFamily="49" charset="0"/>
                <a:ea typeface="Calibri"/>
                <a:cs typeface="Consolas" pitchFamily="49" charset="0"/>
              </a:rPr>
              <a:t>Set-Acl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0080"/>
                </a:solidFill>
                <a:latin typeface="Consolas" pitchFamily="49" charset="0"/>
                <a:ea typeface="Calibri"/>
                <a:cs typeface="Consolas" pitchFamily="49" charset="0"/>
              </a:rPr>
              <a:t>-aclObject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$acl</a:t>
            </a: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FF4500"/>
                </a:solidFill>
                <a:latin typeface="Consolas" pitchFamily="49" charset="0"/>
                <a:ea typeface="Calibri"/>
                <a:cs typeface="Consolas" pitchFamily="49" charset="0"/>
              </a:rPr>
              <a:t>$folderAccess</a:t>
            </a:r>
            <a:r>
              <a:rPr lang="hu-HU" sz="900" dirty="0" err="1">
                <a:solidFill>
                  <a:srgbClr val="A9A9A9"/>
                </a:solidFill>
                <a:latin typeface="Consolas" pitchFamily="49" charset="0"/>
                <a:ea typeface="Calibri"/>
                <a:cs typeface="Consolas" pitchFamily="49" charset="0"/>
              </a:rPr>
              <a:t>.</a:t>
            </a:r>
            <a:r>
              <a:rPr lang="hu-HU" sz="900" dirty="0" err="1">
                <a:latin typeface="Consolas" pitchFamily="49" charset="0"/>
                <a:ea typeface="Calibri"/>
                <a:cs typeface="Consolas" pitchFamily="49" charset="0"/>
              </a:rPr>
              <a:t>folder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    }      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}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    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#TODO: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finish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Deny</a:t>
            </a:r>
            <a:r>
              <a:rPr lang="hu-HU" sz="900" dirty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 smtClean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permissions</a:t>
            </a:r>
            <a:r>
              <a:rPr lang="hu-HU" sz="900" dirty="0" smtClean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, add </a:t>
            </a:r>
            <a:r>
              <a:rPr lang="hu-HU" sz="900" dirty="0" err="1" smtClean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error</a:t>
            </a:r>
            <a:r>
              <a:rPr lang="hu-HU" sz="900" dirty="0" smtClean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u-HU" sz="900" dirty="0" err="1" smtClean="0">
                <a:solidFill>
                  <a:srgbClr val="006400"/>
                </a:solidFill>
                <a:latin typeface="Consolas" pitchFamily="49" charset="0"/>
                <a:ea typeface="Calibri"/>
                <a:cs typeface="Consolas" pitchFamily="49" charset="0"/>
              </a:rPr>
              <a:t>handling</a:t>
            </a:r>
            <a:endParaRPr lang="hu-HU" sz="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900" dirty="0">
                <a:latin typeface="Consolas" pitchFamily="49" charset="0"/>
                <a:ea typeface="Calibri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hu-HU" sz="9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Példakód (nem túl </a:t>
            </a:r>
            <a:r>
              <a:rPr lang="hu-HU" dirty="0" err="1"/>
              <a:t>p</a:t>
            </a:r>
            <a:r>
              <a:rPr lang="hu-HU" dirty="0" err="1" smtClean="0"/>
              <a:t>owerShelles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18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információ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hlinkClick r:id="rId3"/>
              </a:rPr>
              <a:t>SHOT</a:t>
            </a:r>
            <a:r>
              <a:rPr lang="hu-HU" dirty="0" smtClean="0"/>
              <a:t> – 10x10 perc online </a:t>
            </a:r>
            <a:r>
              <a:rPr lang="hu-HU" dirty="0" err="1" smtClean="0"/>
              <a:t>screencast</a:t>
            </a:r>
            <a:r>
              <a:rPr lang="hu-HU" dirty="0" smtClean="0"/>
              <a:t> magyarul</a:t>
            </a:r>
            <a:endParaRPr lang="hu-HU" dirty="0" smtClean="0">
              <a:hlinkClick r:id="rId4"/>
            </a:endParaRPr>
          </a:p>
          <a:p>
            <a:endParaRPr lang="hu-HU" dirty="0" smtClean="0">
              <a:hlinkClick r:id="rId4"/>
            </a:endParaRPr>
          </a:p>
          <a:p>
            <a:r>
              <a:rPr lang="hu-HU" dirty="0">
                <a:hlinkClick r:id="rId5"/>
              </a:rPr>
              <a:t>Soós Tibor: </a:t>
            </a:r>
            <a:r>
              <a:rPr lang="hu-HU" dirty="0" err="1">
                <a:hlinkClick r:id="rId5"/>
              </a:rPr>
              <a:t>PowerShell</a:t>
            </a:r>
            <a:r>
              <a:rPr lang="hu-HU" dirty="0">
                <a:hlinkClick r:id="rId5"/>
              </a:rPr>
              <a:t> 2 tankönyv</a:t>
            </a:r>
            <a:r>
              <a:rPr lang="hu-HU" dirty="0"/>
              <a:t> (magyarul)</a:t>
            </a:r>
          </a:p>
          <a:p>
            <a:endParaRPr lang="hu-HU" dirty="0" smtClean="0">
              <a:hlinkClick r:id="rId4"/>
            </a:endParaRPr>
          </a:p>
          <a:p>
            <a:r>
              <a:rPr lang="hu-HU" dirty="0" err="1" smtClean="0">
                <a:hlinkClick r:id="rId4"/>
              </a:rPr>
              <a:t>PowerShell</a:t>
            </a:r>
            <a:r>
              <a:rPr lang="hu-HU" dirty="0" smtClean="0">
                <a:hlinkClick r:id="rId4"/>
              </a:rPr>
              <a:t> </a:t>
            </a:r>
            <a:r>
              <a:rPr lang="hu-HU" dirty="0" err="1" smtClean="0">
                <a:hlinkClick r:id="rId4"/>
              </a:rPr>
              <a:t>Tutorial</a:t>
            </a:r>
            <a:r>
              <a:rPr lang="hu-HU" dirty="0" smtClean="0"/>
              <a:t> (10 részben, kicsit régi már)</a:t>
            </a:r>
          </a:p>
          <a:p>
            <a:endParaRPr lang="hu-HU" dirty="0" smtClean="0">
              <a:hlinkClick r:id="rId6"/>
            </a:endParaRPr>
          </a:p>
          <a:p>
            <a:r>
              <a:rPr lang="hu-HU" dirty="0" err="1" smtClean="0">
                <a:hlinkClick r:id="rId7"/>
              </a:rPr>
              <a:t>PowerShell</a:t>
            </a:r>
            <a:r>
              <a:rPr lang="hu-HU" dirty="0" smtClean="0">
                <a:hlinkClick r:id="rId7"/>
              </a:rPr>
              <a:t> </a:t>
            </a:r>
            <a:r>
              <a:rPr lang="hu-HU" dirty="0" err="1" smtClean="0">
                <a:hlinkClick r:id="rId7"/>
              </a:rPr>
              <a:t>cheat</a:t>
            </a:r>
            <a:r>
              <a:rPr lang="hu-HU" dirty="0" smtClean="0">
                <a:hlinkClick r:id="rId7"/>
              </a:rPr>
              <a:t> </a:t>
            </a:r>
            <a:r>
              <a:rPr lang="hu-HU" dirty="0" err="1" smtClean="0">
                <a:hlinkClick r:id="rId7"/>
              </a:rPr>
              <a:t>sheet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fontos a </a:t>
            </a:r>
            <a:r>
              <a:rPr lang="hu-HU" dirty="0" err="1" smtClean="0"/>
              <a:t>PowerShell</a:t>
            </a:r>
            <a:r>
              <a:rPr lang="hu-HU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ctr">
              <a:buSzPct val="95000"/>
              <a:buNone/>
            </a:pPr>
            <a:r>
              <a:rPr lang="hu-HU" sz="3200" dirty="0" smtClean="0"/>
              <a:t>Ez az új automatizálási motor Windowson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20" y="4736568"/>
            <a:ext cx="4000528" cy="8958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FFFF"/>
                </a:solidFill>
              </a:rPr>
              <a:t>Szerver-funkcionalitás</a:t>
            </a:r>
          </a:p>
          <a:p>
            <a:pPr algn="ctr"/>
            <a:r>
              <a:rPr lang="hu-HU" sz="2800" dirty="0">
                <a:solidFill>
                  <a:srgbClr val="FFFFFF"/>
                </a:solidFill>
              </a:rPr>
              <a:t>Múlt</a:t>
            </a:r>
          </a:p>
        </p:txBody>
      </p:sp>
      <p:sp>
        <p:nvSpPr>
          <p:cNvPr id="5" name="Rectangle 4"/>
          <p:cNvSpPr/>
          <p:nvPr/>
        </p:nvSpPr>
        <p:spPr>
          <a:xfrm>
            <a:off x="4786314" y="4736568"/>
            <a:ext cx="3980606" cy="8958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FFFF"/>
                </a:solidFill>
              </a:rPr>
              <a:t>Szerver-funkcionalitás</a:t>
            </a:r>
          </a:p>
          <a:p>
            <a:pPr algn="ctr"/>
            <a:r>
              <a:rPr lang="hu-HU" sz="2800" dirty="0">
                <a:solidFill>
                  <a:srgbClr val="FFFFFF"/>
                </a:solidFill>
              </a:rPr>
              <a:t>Jelen, jövő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20" y="1950486"/>
            <a:ext cx="4000528" cy="2786082"/>
          </a:xfrm>
          <a:prstGeom prst="rect">
            <a:avLst/>
          </a:prstGeom>
          <a:solidFill>
            <a:schemeClr val="accent3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2800" dirty="0">
                <a:solidFill>
                  <a:srgbClr val="FFFFFF"/>
                </a:solidFill>
              </a:rPr>
              <a:t>Adminisztrációs felület,       MMC</a:t>
            </a: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5786" y="3807874"/>
            <a:ext cx="1714512" cy="92869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000000"/>
                </a:solidFill>
              </a:rPr>
              <a:t>COM felület</a:t>
            </a:r>
          </a:p>
        </p:txBody>
      </p:sp>
      <p:sp>
        <p:nvSpPr>
          <p:cNvPr id="8" name="Rectangle 7"/>
          <p:cNvSpPr/>
          <p:nvPr/>
        </p:nvSpPr>
        <p:spPr>
          <a:xfrm>
            <a:off x="785786" y="2879180"/>
            <a:ext cx="1714512" cy="92869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>
                <a:solidFill>
                  <a:srgbClr val="FFFFFF"/>
                </a:solidFill>
              </a:rPr>
              <a:t>Szkript</a:t>
            </a:r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6314" y="4093626"/>
            <a:ext cx="4000528" cy="6429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000000"/>
                </a:solidFill>
              </a:rPr>
              <a:t>.NET Framework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86314" y="2807742"/>
            <a:ext cx="4000528" cy="64294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FFFF"/>
                </a:solidFill>
              </a:rPr>
              <a:t>                        </a:t>
            </a:r>
            <a:r>
              <a:rPr lang="hu-HU" sz="2800" dirty="0" err="1">
                <a:solidFill>
                  <a:srgbClr val="FFFFFF"/>
                </a:solidFill>
              </a:rPr>
              <a:t>Szkript</a:t>
            </a:r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6314" y="3450684"/>
            <a:ext cx="4000528" cy="642942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>
                <a:solidFill>
                  <a:srgbClr val="FFFFFF"/>
                </a:solidFill>
              </a:rPr>
              <a:t>PowerShell</a:t>
            </a:r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86314" y="1950486"/>
            <a:ext cx="2214578" cy="1500198"/>
          </a:xfrm>
          <a:prstGeom prst="rect">
            <a:avLst/>
          </a:prstGeom>
          <a:solidFill>
            <a:schemeClr val="accent3">
              <a:lumMod val="9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>
                <a:solidFill>
                  <a:srgbClr val="FFFFFF"/>
                </a:solidFill>
              </a:rPr>
              <a:t>Admin</a:t>
            </a:r>
            <a:r>
              <a:rPr lang="hu-HU" sz="2800" dirty="0">
                <a:solidFill>
                  <a:srgbClr val="FFFFFF"/>
                </a:solidFill>
              </a:rPr>
              <a:t> UI</a:t>
            </a: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5"/>
          </p:nvPr>
        </p:nvSpPr>
        <p:spPr>
          <a:xfrm>
            <a:off x="3214678" y="5808138"/>
            <a:ext cx="2971800" cy="357166"/>
          </a:xfrm>
        </p:spPr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alkalmazás nyújt </a:t>
            </a:r>
            <a:r>
              <a:rPr lang="hu-HU" dirty="0" err="1" smtClean="0"/>
              <a:t>PowerShell</a:t>
            </a:r>
            <a:r>
              <a:rPr lang="hu-HU" dirty="0" smtClean="0"/>
              <a:t> </a:t>
            </a:r>
            <a:r>
              <a:rPr lang="hu-HU" dirty="0" err="1" smtClean="0"/>
              <a:t>API-t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Összes újabb MS szerver</a:t>
            </a:r>
          </a:p>
          <a:p>
            <a:pPr lvl="1"/>
            <a:r>
              <a:rPr lang="hu-HU" dirty="0" smtClean="0"/>
              <a:t>Exchange, SQL Server, System Center </a:t>
            </a:r>
            <a:r>
              <a:rPr lang="hu-HU" dirty="0" err="1" smtClean="0"/>
              <a:t>Operations</a:t>
            </a:r>
            <a:r>
              <a:rPr lang="hu-HU" dirty="0" smtClean="0"/>
              <a:t> Manager, System Center VMM, IIS…</a:t>
            </a:r>
          </a:p>
          <a:p>
            <a:r>
              <a:rPr lang="hu-HU" dirty="0" smtClean="0"/>
              <a:t>Fejlesztő környezet:</a:t>
            </a:r>
          </a:p>
          <a:p>
            <a:pPr lvl="1"/>
            <a:r>
              <a:rPr lang="hu-HU" dirty="0" smtClean="0"/>
              <a:t>Visual </a:t>
            </a:r>
            <a:r>
              <a:rPr lang="hu-HU" dirty="0" err="1" smtClean="0"/>
              <a:t>Studio</a:t>
            </a:r>
            <a:r>
              <a:rPr lang="hu-HU" dirty="0" smtClean="0"/>
              <a:t> 2010: </a:t>
            </a:r>
            <a:r>
              <a:rPr lang="hu-HU" dirty="0" err="1" smtClean="0">
                <a:hlinkClick r:id="rId3"/>
              </a:rPr>
              <a:t>PowerConsole</a:t>
            </a:r>
            <a:endParaRPr lang="hu-HU" dirty="0" smtClean="0"/>
          </a:p>
          <a:p>
            <a:r>
              <a:rPr lang="hu-HU" dirty="0" err="1" smtClean="0"/>
              <a:t>VMware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>
                <a:hlinkClick r:id="rId4"/>
              </a:rPr>
              <a:t>PowerCLI</a:t>
            </a:r>
            <a:r>
              <a:rPr lang="hu-HU" dirty="0" smtClean="0"/>
              <a:t> – </a:t>
            </a:r>
            <a:r>
              <a:rPr lang="hu-HU" dirty="0" err="1" smtClean="0"/>
              <a:t>virtualizációs</a:t>
            </a:r>
            <a:r>
              <a:rPr lang="hu-HU" dirty="0" smtClean="0"/>
              <a:t> környezet automatizálása</a:t>
            </a:r>
          </a:p>
          <a:p>
            <a:r>
              <a:rPr lang="hu-HU" dirty="0" err="1">
                <a:hlinkClick r:id="rId5"/>
              </a:rPr>
              <a:t>Sense</a:t>
            </a:r>
            <a:r>
              <a:rPr lang="hu-HU" dirty="0">
                <a:hlinkClick r:id="rId5"/>
              </a:rPr>
              <a:t>/Net </a:t>
            </a:r>
            <a:r>
              <a:rPr lang="hu-HU" dirty="0" smtClean="0">
                <a:hlinkClick r:id="rId5"/>
              </a:rPr>
              <a:t>6.0 portál motor</a:t>
            </a:r>
            <a:endParaRPr lang="hu-HU" dirty="0" smtClean="0"/>
          </a:p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71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Elindulás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</a:t>
            </a:r>
            <a:r>
              <a:rPr lang="hu-HU" b="1" dirty="0" smtClean="0"/>
              <a:t>3.0</a:t>
            </a:r>
            <a:r>
              <a:rPr lang="hu-HU" dirty="0" smtClean="0"/>
              <a:t> letöltése</a:t>
            </a:r>
          </a:p>
          <a:p>
            <a:pPr lvl="1"/>
            <a:r>
              <a:rPr lang="hu-HU" i="1" dirty="0" smtClean="0"/>
              <a:t>Windows Management Framework</a:t>
            </a:r>
            <a:r>
              <a:rPr lang="hu-HU" dirty="0" smtClean="0"/>
              <a:t> kiegészítés része</a:t>
            </a:r>
          </a:p>
          <a:p>
            <a:pPr lvl="1"/>
            <a:r>
              <a:rPr lang="hu-HU" dirty="0" smtClean="0"/>
              <a:t>Windows 8-on fent van, de elérhető Windows 7-re is</a:t>
            </a:r>
          </a:p>
          <a:p>
            <a:r>
              <a:rPr lang="hu-HU" dirty="0" err="1" smtClean="0"/>
              <a:t>PowerShell</a:t>
            </a:r>
            <a:r>
              <a:rPr lang="hu-HU" dirty="0" smtClean="0"/>
              <a:t> ISE</a:t>
            </a:r>
          </a:p>
          <a:p>
            <a:pPr lvl="1"/>
            <a:r>
              <a:rPr lang="hu-HU" dirty="0" smtClean="0"/>
              <a:t>GUI szerkesztő, </a:t>
            </a:r>
            <a:r>
              <a:rPr lang="hu-HU" dirty="0" err="1" smtClean="0"/>
              <a:t>debugger</a:t>
            </a:r>
            <a:endParaRPr lang="hu-H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643314"/>
            <a:ext cx="3918209" cy="254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45024"/>
            <a:ext cx="4320480" cy="2538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felhasználása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Interaktív mód</a:t>
            </a:r>
          </a:p>
          <a:p>
            <a:pPr lvl="1"/>
            <a:r>
              <a:rPr lang="hu-HU" dirty="0" err="1" smtClean="0"/>
              <a:t>PowerShell</a:t>
            </a:r>
            <a:r>
              <a:rPr lang="hu-HU" dirty="0" smtClean="0"/>
              <a:t> konzol</a:t>
            </a:r>
          </a:p>
          <a:p>
            <a:pPr lvl="1"/>
            <a:endParaRPr lang="hu-HU" dirty="0"/>
          </a:p>
          <a:p>
            <a:r>
              <a:rPr lang="hu-HU" dirty="0" err="1" smtClean="0"/>
              <a:t>Szkript</a:t>
            </a:r>
            <a:r>
              <a:rPr lang="hu-HU" dirty="0" smtClean="0"/>
              <a:t> készítése és meghívása</a:t>
            </a:r>
          </a:p>
          <a:p>
            <a:pPr lvl="1"/>
            <a:r>
              <a:rPr lang="hu-HU" b="1" dirty="0" smtClean="0"/>
              <a:t>ps1</a:t>
            </a:r>
            <a:r>
              <a:rPr lang="hu-HU" dirty="0" smtClean="0"/>
              <a:t> kiterjesztésű fájl</a:t>
            </a:r>
          </a:p>
          <a:p>
            <a:pPr lvl="1"/>
            <a:endParaRPr lang="hu-HU" dirty="0"/>
          </a:p>
          <a:p>
            <a:r>
              <a:rPr lang="hu-HU" dirty="0" smtClean="0"/>
              <a:t>(</a:t>
            </a:r>
            <a:r>
              <a:rPr lang="hu-HU" dirty="0" err="1" smtClean="0"/>
              <a:t>PowerShell</a:t>
            </a:r>
            <a:r>
              <a:rPr lang="hu-HU" dirty="0" smtClean="0"/>
              <a:t> függvények, modulok készítése)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16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Figyelem! </a:t>
            </a:r>
            <a:r>
              <a:rPr lang="hu-HU" dirty="0" err="1" smtClean="0"/>
              <a:t>Szkriptnyelv</a:t>
            </a:r>
            <a:r>
              <a:rPr lang="hu-HU" dirty="0" smtClean="0"/>
              <a:t>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Célok:</a:t>
            </a:r>
          </a:p>
          <a:p>
            <a:r>
              <a:rPr lang="hu-HU" dirty="0" smtClean="0"/>
              <a:t>Utasításonként értelmezhető</a:t>
            </a:r>
          </a:p>
          <a:p>
            <a:r>
              <a:rPr lang="hu-HU" dirty="0" smtClean="0"/>
              <a:t>Fájl útvonalak könnyen kezelhetők</a:t>
            </a:r>
            <a:br>
              <a:rPr lang="hu-HU" dirty="0" smtClean="0"/>
            </a:br>
            <a:r>
              <a:rPr lang="hu-HU" dirty="0" smtClean="0"/>
              <a:t>(ne kelljen </a:t>
            </a:r>
            <a:r>
              <a:rPr lang="hu-HU" dirty="0" err="1" smtClean="0"/>
              <a:t>escape</a:t>
            </a:r>
            <a:r>
              <a:rPr lang="hu-HU" dirty="0" smtClean="0"/>
              <a:t> szekvenciát használni)</a:t>
            </a:r>
          </a:p>
          <a:p>
            <a:r>
              <a:rPr lang="hu-HU" dirty="0" smtClean="0"/>
              <a:t>Tömör legyen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ls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$home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*.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txt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|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?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{$_.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length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–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100}</a:t>
            </a:r>
          </a:p>
          <a:p>
            <a:r>
              <a:rPr lang="hu-HU" dirty="0" smtClean="0"/>
              <a:t>Könnyű legyen külső programot meghívni</a:t>
            </a:r>
          </a:p>
          <a:p>
            <a:r>
              <a:rPr lang="hu-HU" dirty="0" smtClean="0"/>
              <a:t>Siker esetén nincs visszajelzés általában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rgbClr val="FF0000"/>
                </a:solidFill>
              </a:rPr>
              <a:t>Emiatt néhol elsőre furcsa a szintaktika!</a:t>
            </a:r>
            <a:endParaRPr lang="hu-HU" dirty="0">
              <a:solidFill>
                <a:srgbClr val="FF0000"/>
              </a:solidFill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461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konzol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PowerShell</a:t>
            </a:r>
            <a:r>
              <a:rPr lang="hu-HU" dirty="0" smtClean="0"/>
              <a:t> konzol: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Legfontosabb </a:t>
            </a:r>
            <a:r>
              <a:rPr lang="hu-HU" dirty="0"/>
              <a:t>billentyű: TAB</a:t>
            </a:r>
          </a:p>
          <a:p>
            <a:pPr lvl="1"/>
            <a:r>
              <a:rPr lang="hu-HU" dirty="0"/>
              <a:t>Automatikus kiegészítés: </a:t>
            </a:r>
            <a:r>
              <a:rPr lang="hu-HU" dirty="0" err="1"/>
              <a:t>cmdlet</a:t>
            </a:r>
            <a:r>
              <a:rPr lang="hu-HU" dirty="0"/>
              <a:t>, paraméter, változók</a:t>
            </a:r>
            <a:r>
              <a:rPr lang="hu-HU" dirty="0" smtClean="0"/>
              <a:t>…</a:t>
            </a:r>
          </a:p>
          <a:p>
            <a:pPr lvl="1"/>
            <a:r>
              <a:rPr lang="hu-HU" dirty="0" smtClean="0"/>
              <a:t>SHIFT + TAB: visszafelé lépked</a:t>
            </a:r>
          </a:p>
          <a:p>
            <a:r>
              <a:rPr lang="hu-HU" dirty="0" smtClean="0"/>
              <a:t>F7 – parancs előzmény</a:t>
            </a:r>
          </a:p>
          <a:p>
            <a:r>
              <a:rPr lang="hu-HU" dirty="0" smtClean="0"/>
              <a:t>ESC – aktuális sor törlése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938463"/>
            <a:ext cx="4725169" cy="2418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5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5497</TotalTime>
  <Words>1678</Words>
  <Application>Microsoft Office PowerPoint</Application>
  <PresentationFormat>On-screen Show (4:3)</PresentationFormat>
  <Paragraphs>494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bme_ftsrg_hun_micskei_v7</vt:lpstr>
      <vt:lpstr>Szkriptelés alapok (PowerShell)</vt:lpstr>
      <vt:lpstr>PowerPoint Presentation</vt:lpstr>
      <vt:lpstr>PowerShell </vt:lpstr>
      <vt:lpstr>Miért fontos a PowerShell?</vt:lpstr>
      <vt:lpstr>Milyen alkalmazás nyújt PowerShell API-t?</vt:lpstr>
      <vt:lpstr>Elindulás </vt:lpstr>
      <vt:lpstr>PowerShell felhasználása</vt:lpstr>
      <vt:lpstr>Figyelem! Szkriptnyelv!</vt:lpstr>
      <vt:lpstr>PowerShell konzol</vt:lpstr>
      <vt:lpstr>PowerShell alapok</vt:lpstr>
      <vt:lpstr>Cmdlet paraméterek</vt:lpstr>
      <vt:lpstr>Segítség</vt:lpstr>
      <vt:lpstr>PowerPoint Presentation</vt:lpstr>
      <vt:lpstr>Powershell változók</vt:lpstr>
      <vt:lpstr>Változó behelyettesítések</vt:lpstr>
      <vt:lpstr>PowerPoint Presentation</vt:lpstr>
      <vt:lpstr>Tömb, hash tábla</vt:lpstr>
      <vt:lpstr>Csővezeték (pipe) kezelése</vt:lpstr>
      <vt:lpstr>PowerPoint Presentation</vt:lpstr>
      <vt:lpstr>Vezérlési szerkezetek</vt:lpstr>
      <vt:lpstr>Egyszerű szkript sablon</vt:lpstr>
      <vt:lpstr>Paraméterek ellenőrzése</vt:lpstr>
      <vt:lpstr>Fontosabb cmdlet-ek</vt:lpstr>
      <vt:lpstr>PowerPoint Presentation</vt:lpstr>
      <vt:lpstr>.NET osztálykönyvtár használata</vt:lpstr>
      <vt:lpstr>PowerPoint Presentation</vt:lpstr>
      <vt:lpstr>PSDrive</vt:lpstr>
      <vt:lpstr>Közös paraméterek (Common parameters)</vt:lpstr>
      <vt:lpstr>Hibakezelés</vt:lpstr>
      <vt:lpstr>További tippek</vt:lpstr>
      <vt:lpstr>Komplexebb feladat</vt:lpstr>
      <vt:lpstr>Feladat szövege</vt:lpstr>
      <vt:lpstr>Hogyan álljunk neki?</vt:lpstr>
      <vt:lpstr>Megoldás felépítése</vt:lpstr>
      <vt:lpstr>PowerPoint Presentation</vt:lpstr>
      <vt:lpstr>További információ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Szkriptelés alapok (PowerShell)</dc:title>
  <dc:subject>Intelligens rendszerfelügyelet (VIMIA370)</dc:subject>
  <dc:creator>Micskei Zoltán</dc:creator>
  <cp:keywords>PowerShell, script, szkript</cp:keywords>
  <cp:lastModifiedBy>Micskei Zoltán</cp:lastModifiedBy>
  <cp:revision>252</cp:revision>
  <dcterms:created xsi:type="dcterms:W3CDTF">2009-01-28T13:20:49Z</dcterms:created>
  <dcterms:modified xsi:type="dcterms:W3CDTF">2013-02-28T16:41:55Z</dcterms:modified>
</cp:coreProperties>
</file>