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74" r:id="rId3"/>
    <p:sldId id="265" r:id="rId4"/>
    <p:sldId id="285" r:id="rId5"/>
    <p:sldId id="266" r:id="rId6"/>
    <p:sldId id="268" r:id="rId7"/>
    <p:sldId id="269" r:id="rId8"/>
    <p:sldId id="270" r:id="rId9"/>
    <p:sldId id="271" r:id="rId10"/>
    <p:sldId id="272" r:id="rId11"/>
    <p:sldId id="288" r:id="rId12"/>
    <p:sldId id="275" r:id="rId13"/>
    <p:sldId id="276" r:id="rId14"/>
    <p:sldId id="277" r:id="rId15"/>
    <p:sldId id="286" r:id="rId16"/>
    <p:sldId id="287" r:id="rId17"/>
    <p:sldId id="278" r:id="rId18"/>
    <p:sldId id="279" r:id="rId19"/>
    <p:sldId id="283" r:id="rId20"/>
    <p:sldId id="293" r:id="rId21"/>
    <p:sldId id="284" r:id="rId22"/>
    <p:sldId id="295" r:id="rId23"/>
    <p:sldId id="296" r:id="rId24"/>
    <p:sldId id="298" r:id="rId25"/>
    <p:sldId id="297" r:id="rId26"/>
    <p:sldId id="299" r:id="rId27"/>
    <p:sldId id="300" r:id="rId28"/>
    <p:sldId id="303" r:id="rId29"/>
    <p:sldId id="302" r:id="rId30"/>
    <p:sldId id="301" r:id="rId31"/>
    <p:sldId id="294" r:id="rId32"/>
    <p:sldId id="282" r:id="rId33"/>
    <p:sldId id="289" r:id="rId34"/>
    <p:sldId id="261" r:id="rId35"/>
    <p:sldId id="262" r:id="rId3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3A55"/>
    <a:srgbClr val="FEF8D5"/>
    <a:srgbClr val="762536"/>
    <a:srgbClr val="000000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538" autoAdjust="0"/>
  </p:normalViewPr>
  <p:slideViewPr>
    <p:cSldViewPr>
      <p:cViewPr varScale="1">
        <p:scale>
          <a:sx n="91" d="100"/>
          <a:sy n="91" d="100"/>
        </p:scale>
        <p:origin x="-157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748"/>
    </p:cViewPr>
  </p:sorterViewPr>
  <p:notesViewPr>
    <p:cSldViewPr>
      <p:cViewPr varScale="1">
        <p:scale>
          <a:sx n="59" d="100"/>
          <a:sy n="59" d="100"/>
        </p:scale>
        <p:origin x="-249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2D4CF-7E0B-4DAE-A87C-C1F6FC9C56E1}" type="datetimeFigureOut">
              <a:rPr lang="hu-HU" smtClean="0"/>
              <a:pPr/>
              <a:t>2013.03.13.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6C690-4F62-4AFC-8745-06DC9BF0793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61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msdn.com/b/adpowershell/archive/2009/04/06/active-directory-web-services-overview.aspx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msdn.com/b/adpowershell/archive/2009/03/05/active-directory-powershell-overview.aspx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etklub.hu/Downloads/Browser.aspx?shareid=1&amp;path=PDF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Utolsó módosítás: 2013. 03. 13.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képen</a:t>
            </a:r>
            <a:r>
              <a:rPr lang="hu-HU" baseline="0" dirty="0" smtClean="0"/>
              <a:t> egy csoportnak az attribútumai láthatóak. Vannak szabványosak, pl. </a:t>
            </a:r>
            <a:r>
              <a:rPr lang="hu-HU" baseline="0" dirty="0" err="1" smtClean="0"/>
              <a:t>objectClass</a:t>
            </a:r>
            <a:r>
              <a:rPr lang="hu-HU" baseline="0" dirty="0" smtClean="0"/>
              <a:t> vagy a </a:t>
            </a:r>
            <a:r>
              <a:rPr lang="hu-HU" baseline="0" dirty="0" err="1" smtClean="0"/>
              <a:t>cn</a:t>
            </a:r>
            <a:r>
              <a:rPr lang="hu-HU" baseline="0" dirty="0" smtClean="0"/>
              <a:t>, és vannak a Windows specifikusak, pl. </a:t>
            </a:r>
            <a:r>
              <a:rPr lang="hu-HU" baseline="0" dirty="0" err="1" smtClean="0"/>
              <a:t>objectSID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sAMAccountName</a:t>
            </a:r>
            <a:r>
              <a:rPr lang="hu-HU" baseline="0" dirty="0" smtClean="0"/>
              <a:t>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10</a:t>
            </a:fld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11</a:t>
            </a:fld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12</a:t>
            </a:fld>
            <a:endParaRPr 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13</a:t>
            </a:fld>
            <a:endParaRPr 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i="1" dirty="0" smtClean="0"/>
              <a:t>Csoportházirend</a:t>
            </a:r>
            <a:r>
              <a:rPr lang="hu-HU" dirty="0" smtClean="0"/>
              <a:t>:</a:t>
            </a:r>
            <a:r>
              <a:rPr lang="hu-HU" baseline="0" dirty="0" smtClean="0"/>
              <a:t> olyan technológia, amivel központilag definiálhatunk kötelezően érvényre jutó felhasználó és </a:t>
            </a:r>
            <a:r>
              <a:rPr lang="hu-HU" baseline="0" dirty="0" err="1" smtClean="0"/>
              <a:t>gépspecifikus</a:t>
            </a:r>
            <a:r>
              <a:rPr lang="hu-HU" baseline="0" dirty="0" smtClean="0"/>
              <a:t> beállítások tartományi környezetben.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14</a:t>
            </a:fld>
            <a:endParaRPr 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Policy részben</a:t>
            </a:r>
            <a:r>
              <a:rPr lang="hu-HU" baseline="0" dirty="0" smtClean="0"/>
              <a:t> kötelezően érvényre jutó beállítások vannak, a </a:t>
            </a:r>
            <a:r>
              <a:rPr lang="hu-HU" baseline="0" dirty="0" err="1" smtClean="0"/>
              <a:t>Preferences</a:t>
            </a:r>
            <a:r>
              <a:rPr lang="hu-HU" baseline="0" dirty="0" smtClean="0"/>
              <a:t> részben olyan beállítások vannak, amit a felhasználó később felül tud definiálni.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15</a:t>
            </a:fld>
            <a:endParaRPr lang="hu-H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Ha egy adott beállítást több helyen is definiálunk,</a:t>
            </a:r>
            <a:r>
              <a:rPr lang="hu-HU" baseline="0" dirty="0" smtClean="0"/>
              <a:t> és azok értéke ütközik egymással, akkor mindig a legspecifikusabb jut érvényre. Például nézzünk egy olyan számítógépet, ami benne van a </a:t>
            </a:r>
            <a:r>
              <a:rPr lang="hu-HU" baseline="0" dirty="0" err="1" smtClean="0"/>
              <a:t>Clients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OU-ban</a:t>
            </a:r>
            <a:r>
              <a:rPr lang="hu-HU" baseline="0" dirty="0" smtClean="0"/>
              <a:t>. A „komplex jelszó használata kötelező” beállítás NEM értékre van állítva a helyi házirend szintjén, és NEM DEFINIÁLT értékű az alapértelmezett tartományi házirendben. Ilyenkor, bár a tartományi beállításnak nagyobb a prioritása, de mivel annál nem definiált érték van megadva, ezért a helyi jut érvényre. Ha viszont a </a:t>
            </a:r>
            <a:r>
              <a:rPr lang="hu-HU" baseline="0" dirty="0" err="1" smtClean="0"/>
              <a:t>MachinesGPO-ban</a:t>
            </a:r>
            <a:r>
              <a:rPr lang="hu-HU" baseline="0" dirty="0" smtClean="0"/>
              <a:t> is meg van adva (NEM), és a </a:t>
            </a:r>
            <a:r>
              <a:rPr lang="hu-HU" baseline="0" dirty="0" err="1" smtClean="0"/>
              <a:t>ClientGPO-ban</a:t>
            </a:r>
            <a:r>
              <a:rPr lang="hu-HU" baseline="0" dirty="0" smtClean="0"/>
              <a:t> is (IGEN), akkor a helyi beállítást figyelmen kívül hagyja, és az adott géphez legközelebb eső OU beállítása jut érvényre (tehát a </a:t>
            </a:r>
            <a:r>
              <a:rPr lang="hu-HU" baseline="0" dirty="0" err="1" smtClean="0"/>
              <a:t>ClientGPO</a:t>
            </a:r>
            <a:r>
              <a:rPr lang="hu-HU" baseline="0" dirty="0" smtClean="0"/>
              <a:t> IGEN értéke).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16</a:t>
            </a:fld>
            <a:endParaRPr lang="hu-H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Group Policy Settings Reference for Windows and Windows Server</a:t>
            </a:r>
            <a:endParaRPr lang="hu-HU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http://www.microsoft.com/en-us/download/details.aspx?id=25250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17</a:t>
            </a:fld>
            <a:endParaRPr lang="hu-H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18</a:t>
            </a:fld>
            <a:endParaRPr lang="hu-H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Felügyelet</a:t>
            </a:r>
            <a:r>
              <a:rPr lang="hu-HU" baseline="0" dirty="0" smtClean="0"/>
              <a:t>i sablonok helye: C:\Windows\PolicyDefinitions</a:t>
            </a:r>
            <a:endParaRPr lang="hu-H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A háttérben a csoportházirendek</a:t>
            </a:r>
            <a:r>
              <a:rPr lang="hu-HU" baseline="0" dirty="0" smtClean="0"/>
              <a:t> </a:t>
            </a:r>
            <a:r>
              <a:rPr lang="hu-HU" baseline="0" dirty="0" err="1" smtClean="0"/>
              <a:t>registry</a:t>
            </a:r>
            <a:r>
              <a:rPr lang="hu-HU" baseline="0" dirty="0" smtClean="0"/>
              <a:t> beállítások. Készíthetőek olyan felügyeleti sablon fájlok, amik ezeknek a </a:t>
            </a:r>
            <a:r>
              <a:rPr lang="hu-HU" baseline="0" dirty="0" err="1" smtClean="0"/>
              <a:t>registry</a:t>
            </a:r>
            <a:r>
              <a:rPr lang="hu-HU" baseline="0" dirty="0" smtClean="0"/>
              <a:t> beállításoknak a megadását vezetik ki a csoportházirend felületre.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Példa külső csoportházirend:</a:t>
            </a:r>
            <a:r>
              <a:rPr lang="hu-HU" baseline="0" dirty="0" smtClean="0"/>
              <a:t> </a:t>
            </a:r>
            <a:r>
              <a:rPr lang="hu-HU" baseline="0" dirty="0" err="1" smtClean="0"/>
              <a:t>Lenovo</a:t>
            </a:r>
            <a:r>
              <a:rPr lang="hu-HU" baseline="0" dirty="0" smtClean="0"/>
              <a:t> System Update </a:t>
            </a:r>
            <a:r>
              <a:rPr lang="hu-HU" baseline="0" dirty="0" err="1" smtClean="0"/>
              <a:t>Administrator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Tools</a:t>
            </a:r>
            <a:r>
              <a:rPr lang="hu-HU" baseline="0" dirty="0" smtClean="0"/>
              <a:t>, http://support.lenovo.com/en_US/detail.page?LegacyDocID=TVAN-ADMIN#tvsu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19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</a:t>
            </a:fld>
            <a:endParaRPr lang="hu-H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20</a:t>
            </a:fld>
            <a:endParaRPr lang="hu-H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21</a:t>
            </a:fld>
            <a:endParaRPr lang="hu-H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55726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55726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55726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55726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55726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61110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Forrás:</a:t>
            </a:r>
            <a:r>
              <a:rPr lang="hu-HU" baseline="0" dirty="0" smtClean="0"/>
              <a:t> </a:t>
            </a:r>
            <a:r>
              <a:rPr lang="hu-HU" sz="1200" u="non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Active</a:t>
            </a:r>
            <a:r>
              <a:rPr lang="hu-HU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u="non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Directory</a:t>
            </a:r>
            <a:r>
              <a:rPr lang="hu-HU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PowerShell </a:t>
            </a:r>
            <a:r>
              <a:rPr lang="hu-HU" sz="1200" u="non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Blog</a:t>
            </a:r>
            <a:r>
              <a:rPr lang="hu-HU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„</a:t>
            </a:r>
            <a:r>
              <a:rPr lang="hu-HU" sz="1200" u="non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Active</a:t>
            </a:r>
            <a:r>
              <a:rPr lang="hu-HU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u="non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Directory</a:t>
            </a:r>
            <a:r>
              <a:rPr lang="hu-HU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Web </a:t>
            </a:r>
            <a:r>
              <a:rPr lang="hu-HU" sz="1200" u="non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Services</a:t>
            </a:r>
            <a:r>
              <a:rPr lang="hu-HU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u="non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Overview</a:t>
            </a:r>
            <a:r>
              <a:rPr lang="hu-HU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”, 6 </a:t>
            </a:r>
            <a:r>
              <a:rPr lang="hu-HU" sz="1200" u="non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Apr</a:t>
            </a:r>
            <a:r>
              <a:rPr lang="hu-HU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2009, elérhető online: </a:t>
            </a:r>
            <a:r>
              <a:rPr lang="hu-H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http://blogs.msdn.com/b/adpowershell/archive/2009/04/06/active-directory-web-services-overview.aspx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76420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Kép forrása: </a:t>
            </a:r>
            <a:r>
              <a:rPr lang="hu-HU" sz="1200" u="non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Active</a:t>
            </a:r>
            <a:r>
              <a:rPr lang="hu-HU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u="non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Directory</a:t>
            </a:r>
            <a:r>
              <a:rPr lang="hu-HU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PowerShell </a:t>
            </a:r>
            <a:r>
              <a:rPr lang="hu-HU" sz="1200" u="non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Blog</a:t>
            </a:r>
            <a:r>
              <a:rPr lang="hu-HU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„</a:t>
            </a:r>
            <a:r>
              <a:rPr lang="hu-HU" sz="1200" u="non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Active</a:t>
            </a:r>
            <a:r>
              <a:rPr lang="hu-HU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u="non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Directory</a:t>
            </a:r>
            <a:r>
              <a:rPr lang="hu-HU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PowerShell </a:t>
            </a:r>
            <a:r>
              <a:rPr lang="hu-HU" sz="1200" u="non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Overview</a:t>
            </a:r>
            <a:r>
              <a:rPr lang="hu-HU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”, 4 Mar 2009, elérhető online: </a:t>
            </a:r>
            <a:r>
              <a:rPr lang="hu-H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http://blogs.msdn.com/b/adpowershell/archive/2009/03/05/active-directory-powershell-overview.aspx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Néhány</a:t>
            </a:r>
            <a:r>
              <a:rPr lang="hu-HU" baseline="0" dirty="0" smtClean="0"/>
              <a:t> példa </a:t>
            </a:r>
            <a:r>
              <a:rPr lang="hu-HU" baseline="0" dirty="0" err="1" smtClean="0"/>
              <a:t>cmdlet</a:t>
            </a:r>
            <a:r>
              <a:rPr lang="hu-HU" baseline="0" dirty="0" smtClean="0"/>
              <a:t>: </a:t>
            </a:r>
            <a:r>
              <a:rPr lang="en-US" baseline="0" dirty="0" smtClean="0"/>
              <a:t>Get-</a:t>
            </a:r>
            <a:r>
              <a:rPr lang="en-US" baseline="0" dirty="0" err="1" smtClean="0"/>
              <a:t>ADUser</a:t>
            </a:r>
            <a:r>
              <a:rPr lang="en-US" baseline="0" dirty="0" smtClean="0"/>
              <a:t>, Get-</a:t>
            </a:r>
            <a:r>
              <a:rPr lang="en-US" baseline="0" dirty="0" err="1" smtClean="0"/>
              <a:t>ADGroup</a:t>
            </a:r>
            <a:r>
              <a:rPr lang="hu-HU" baseline="0" dirty="0" smtClean="0"/>
              <a:t>, </a:t>
            </a:r>
            <a:r>
              <a:rPr lang="en-US" baseline="0" dirty="0" smtClean="0"/>
              <a:t>New-</a:t>
            </a:r>
            <a:r>
              <a:rPr lang="en-US" baseline="0" dirty="0" err="1" smtClean="0"/>
              <a:t>ADUser</a:t>
            </a:r>
            <a:r>
              <a:rPr lang="en-US" baseline="0" dirty="0" smtClean="0"/>
              <a:t>, New</a:t>
            </a:r>
            <a:r>
              <a:rPr lang="hu-HU" baseline="0" dirty="0" smtClean="0"/>
              <a:t>-</a:t>
            </a:r>
            <a:r>
              <a:rPr lang="en-US" baseline="0" dirty="0" err="1" smtClean="0"/>
              <a:t>ADOrganizationalUnit</a:t>
            </a:r>
            <a:r>
              <a:rPr lang="hu-HU" baseline="0" dirty="0" smtClean="0"/>
              <a:t>, </a:t>
            </a:r>
            <a:r>
              <a:rPr lang="en-US" baseline="0" dirty="0" smtClean="0"/>
              <a:t>Set-</a:t>
            </a:r>
            <a:r>
              <a:rPr lang="en-US" baseline="0" dirty="0" err="1" smtClean="0"/>
              <a:t>ADAccountPassword</a:t>
            </a:r>
            <a:r>
              <a:rPr lang="en-US" baseline="0" dirty="0" smtClean="0"/>
              <a:t>, Set-</a:t>
            </a:r>
            <a:r>
              <a:rPr lang="en-US" baseline="0" dirty="0" err="1" smtClean="0"/>
              <a:t>ADObject</a:t>
            </a:r>
            <a:r>
              <a:rPr lang="hu-HU" baseline="0" dirty="0" smtClean="0"/>
              <a:t>, </a:t>
            </a:r>
            <a:r>
              <a:rPr lang="en-US" baseline="0" dirty="0" smtClean="0"/>
              <a:t>Search-</a:t>
            </a:r>
            <a:r>
              <a:rPr lang="en-US" baseline="0" dirty="0" err="1" smtClean="0"/>
              <a:t>ADAccount</a:t>
            </a:r>
            <a:endParaRPr lang="en-US" baseline="0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8232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</a:t>
            </a:fld>
            <a:endParaRPr lang="hu-H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1" dirty="0" smtClean="0"/>
              <a:t>Példák:</a:t>
            </a:r>
          </a:p>
          <a:p>
            <a:r>
              <a:rPr lang="hu-HU" dirty="0" err="1" smtClean="0"/>
              <a:t>Import-Module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ActiveDirectory</a:t>
            </a:r>
            <a:endParaRPr lang="hu-HU" baseline="0" dirty="0" smtClean="0"/>
          </a:p>
          <a:p>
            <a:r>
              <a:rPr lang="hu-HU" baseline="0" dirty="0" smtClean="0"/>
              <a:t>cd AD:</a:t>
            </a:r>
          </a:p>
          <a:p>
            <a:r>
              <a:rPr lang="hu-HU" baseline="0" dirty="0" err="1" smtClean="0"/>
              <a:t>ls</a:t>
            </a:r>
            <a:endParaRPr lang="hu-HU" baseline="0" dirty="0" smtClean="0"/>
          </a:p>
          <a:p>
            <a:r>
              <a:rPr lang="hu-HU" baseline="0" dirty="0" smtClean="0"/>
              <a:t>cd '.\</a:t>
            </a:r>
            <a:r>
              <a:rPr lang="hu-HU" baseline="0" dirty="0" err="1" smtClean="0"/>
              <a:t>dc</a:t>
            </a:r>
            <a:r>
              <a:rPr lang="hu-HU" baseline="0" dirty="0" smtClean="0"/>
              <a:t>=</a:t>
            </a:r>
            <a:r>
              <a:rPr lang="hu-HU" baseline="0" dirty="0" err="1" smtClean="0"/>
              <a:t>irfdemo</a:t>
            </a:r>
            <a:r>
              <a:rPr lang="hu-HU" baseline="0" dirty="0" smtClean="0"/>
              <a:t>,</a:t>
            </a:r>
            <a:r>
              <a:rPr lang="hu-HU" baseline="0" dirty="0" err="1" smtClean="0"/>
              <a:t>dc</a:t>
            </a:r>
            <a:r>
              <a:rPr lang="hu-HU" baseline="0" dirty="0" smtClean="0"/>
              <a:t>=local'</a:t>
            </a:r>
          </a:p>
          <a:p>
            <a:r>
              <a:rPr lang="hu-HU" dirty="0" err="1" smtClean="0"/>
              <a:t>ls</a:t>
            </a:r>
            <a:r>
              <a:rPr lang="hu-HU" dirty="0" smtClean="0"/>
              <a:t> </a:t>
            </a:r>
            <a:r>
              <a:rPr lang="hu-HU" dirty="0" err="1" smtClean="0"/>
              <a:t>-Recurese</a:t>
            </a:r>
            <a:r>
              <a:rPr lang="hu-HU" dirty="0" smtClean="0"/>
              <a:t> .\OU=</a:t>
            </a:r>
            <a:r>
              <a:rPr lang="hu-HU" dirty="0" err="1" smtClean="0"/>
              <a:t>People</a:t>
            </a:r>
            <a:endParaRPr lang="hu-HU" dirty="0" smtClean="0"/>
          </a:p>
          <a:p>
            <a:r>
              <a:rPr lang="hu-HU" dirty="0" err="1" smtClean="0"/>
              <a:t>ls</a:t>
            </a:r>
            <a:r>
              <a:rPr lang="hu-HU" dirty="0" smtClean="0"/>
              <a:t> </a:t>
            </a:r>
            <a:r>
              <a:rPr lang="hu-HU" dirty="0" err="1" smtClean="0"/>
              <a:t>-Recurse</a:t>
            </a:r>
            <a:r>
              <a:rPr lang="hu-HU" dirty="0" smtClean="0"/>
              <a:t> .\</a:t>
            </a:r>
            <a:r>
              <a:rPr lang="hu-HU" dirty="0" err="1" smtClean="0"/>
              <a:t>ou</a:t>
            </a:r>
            <a:r>
              <a:rPr lang="hu-HU" dirty="0" smtClean="0"/>
              <a:t>=</a:t>
            </a:r>
            <a:r>
              <a:rPr lang="hu-HU" dirty="0" err="1" smtClean="0"/>
              <a:t>people</a:t>
            </a:r>
            <a:r>
              <a:rPr lang="hu-HU" dirty="0" smtClean="0"/>
              <a:t> | ? { $_.</a:t>
            </a:r>
            <a:r>
              <a:rPr lang="hu-HU" dirty="0" err="1" smtClean="0"/>
              <a:t>objectClass</a:t>
            </a:r>
            <a:r>
              <a:rPr lang="hu-HU" dirty="0" smtClean="0"/>
              <a:t> </a:t>
            </a:r>
            <a:r>
              <a:rPr lang="hu-HU" dirty="0" err="1" smtClean="0"/>
              <a:t>-eq</a:t>
            </a:r>
            <a:r>
              <a:rPr lang="hu-HU" baseline="0" dirty="0" smtClean="0"/>
              <a:t> "</a:t>
            </a:r>
            <a:r>
              <a:rPr lang="hu-HU" baseline="0" dirty="0" err="1" smtClean="0"/>
              <a:t>group</a:t>
            </a:r>
            <a:r>
              <a:rPr lang="hu-HU" baseline="0" dirty="0" smtClean="0"/>
              <a:t>"</a:t>
            </a:r>
            <a:r>
              <a:rPr lang="hu-HU" dirty="0" smtClean="0"/>
              <a:t> }</a:t>
            </a:r>
          </a:p>
          <a:p>
            <a:endParaRPr lang="hu-HU" dirty="0" smtClean="0"/>
          </a:p>
          <a:p>
            <a:r>
              <a:rPr lang="hu-HU" dirty="0" err="1" smtClean="0"/>
              <a:t>Get-Command</a:t>
            </a:r>
            <a:r>
              <a:rPr lang="hu-HU" dirty="0" smtClean="0"/>
              <a:t> </a:t>
            </a:r>
            <a:r>
              <a:rPr lang="hu-HU" dirty="0" err="1" smtClean="0"/>
              <a:t>-Module</a:t>
            </a:r>
            <a:r>
              <a:rPr lang="hu-HU" dirty="0" smtClean="0"/>
              <a:t> </a:t>
            </a:r>
            <a:r>
              <a:rPr lang="hu-HU" dirty="0" err="1" smtClean="0"/>
              <a:t>ActiveDirectory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err="1" smtClean="0"/>
              <a:t>Get-ADUser</a:t>
            </a:r>
            <a:r>
              <a:rPr lang="hu-HU" dirty="0" smtClean="0"/>
              <a:t> </a:t>
            </a:r>
            <a:r>
              <a:rPr lang="hu-HU" dirty="0" err="1" smtClean="0"/>
              <a:t>-filter</a:t>
            </a:r>
            <a:r>
              <a:rPr lang="hu-HU" dirty="0" smtClean="0"/>
              <a:t> '</a:t>
            </a:r>
            <a:r>
              <a:rPr lang="hu-HU" dirty="0" err="1" smtClean="0"/>
              <a:t>name</a:t>
            </a:r>
            <a:r>
              <a:rPr lang="hu-HU" dirty="0" smtClean="0"/>
              <a:t> </a:t>
            </a:r>
            <a:r>
              <a:rPr lang="hu-HU" dirty="0" err="1" smtClean="0"/>
              <a:t>-like</a:t>
            </a:r>
            <a:r>
              <a:rPr lang="hu-HU" baseline="0" dirty="0" smtClean="0"/>
              <a:t> "m*" '</a:t>
            </a:r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79873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31</a:t>
            </a:fld>
            <a:endParaRPr lang="hu-H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32</a:t>
            </a:fld>
            <a:endParaRPr lang="hu-H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33</a:t>
            </a:fld>
            <a:endParaRPr lang="hu-H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34</a:t>
            </a:fld>
            <a:endParaRPr lang="hu-H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r>
              <a:rPr lang="hu-HU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Gál Tamás, Szabó Levente, </a:t>
            </a:r>
            <a:r>
              <a:rPr lang="hu-HU" sz="1200" u="non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Szerényi</a:t>
            </a:r>
            <a:r>
              <a:rPr lang="hu-HU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László. „Rendszerfelügyelet rendszergazdáknak”. Szak Kiadó, 2007., elérhető online: </a:t>
            </a:r>
            <a:r>
              <a:rPr lang="hu-H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https://technetklub.hu/Downloads/Browser.aspx?shareid=1&amp;path=PDF</a:t>
            </a:r>
            <a:endParaRPr lang="hu-HU" sz="12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hu-HU" sz="1200" u="non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hu-HU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Gál Tamás: Windows Server 2008 R2 – A kihívás állandó, JOS, 2011., elérhető online: </a:t>
            </a:r>
            <a:r>
              <a:rPr lang="hu-HU" sz="1200" u="sng" kern="1200" dirty="0" smtClean="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https://technetklub.hu/Downloads/Browser.aspx?shareid=1&amp;path=PDF/E-Book+-+Windows+Server+2008+R2+-+A+kih%C3%ADv%C3%A1s+%C3%A1lland%C3%B3</a:t>
            </a:r>
          </a:p>
          <a:p>
            <a:pPr marL="171450" indent="-171450">
              <a:buFontTx/>
              <a:buChar char="-"/>
            </a:pPr>
            <a:endParaRPr lang="hu-HU" sz="1200" u="non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hu-HU" sz="1200" u="non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Active</a:t>
            </a:r>
            <a:r>
              <a:rPr lang="hu-HU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u="non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Directory</a:t>
            </a:r>
            <a:r>
              <a:rPr lang="hu-HU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u="non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Powershell</a:t>
            </a:r>
            <a:r>
              <a:rPr lang="hu-HU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u="non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Blog</a:t>
            </a:r>
            <a:r>
              <a:rPr lang="hu-HU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http://blogs.msdn.com/b/adpowershell/</a:t>
            </a:r>
          </a:p>
          <a:p>
            <a:pPr marL="171450" indent="-171450">
              <a:buFontTx/>
              <a:buChar char="-"/>
            </a:pPr>
            <a:endParaRPr lang="hu-HU" sz="1200" u="non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hu-HU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Soós Tibor, „Microsoft PowerShell 2.0 rendszergazdáknak – elmélet és gyakorlat”, Microsoft Magyarország, 2010., elérhető online: </a:t>
            </a:r>
            <a:r>
              <a:rPr lang="hu-H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https://technetklub.hu/Downloads/Browser.aspx?shareid=1&amp;path=PDF</a:t>
            </a:r>
            <a:endParaRPr lang="hu-HU" sz="1200" u="non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35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Delegálás: adott részfa menedzselését</a:t>
            </a:r>
            <a:r>
              <a:rPr lang="hu-HU" baseline="0" dirty="0" smtClean="0"/>
              <a:t> át tudjuk adni másoknak. Nagy szervezet esetén hasznos ez. A címtár szerkezetét úgy kell kialakítani, hogy egybe tartozó elemek felügyeletét lehessen együtt delegálni.</a:t>
            </a:r>
          </a:p>
          <a:p>
            <a:endParaRPr lang="hu-HU" baseline="0" dirty="0" smtClean="0"/>
          </a:p>
          <a:p>
            <a:r>
              <a:rPr lang="hu-HU" baseline="0" dirty="0" smtClean="0"/>
              <a:t>Házirendek: működést szabályozó beállítások összessége (lásd később). Házirendeket is </a:t>
            </a:r>
            <a:r>
              <a:rPr lang="hu-HU" baseline="0" dirty="0" err="1" smtClean="0"/>
              <a:t>OU-ra</a:t>
            </a:r>
            <a:r>
              <a:rPr lang="hu-HU" baseline="0" dirty="0" smtClean="0"/>
              <a:t> lehet definiálni.</a:t>
            </a:r>
          </a:p>
          <a:p>
            <a:endParaRPr lang="hu-HU" baseline="0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u-HU" dirty="0" smtClean="0"/>
              <a:t> Az </a:t>
            </a:r>
            <a:r>
              <a:rPr lang="hu-HU" dirty="0" err="1" smtClean="0"/>
              <a:t>Active</a:t>
            </a:r>
            <a:r>
              <a:rPr lang="hu-HU" dirty="0" smtClean="0"/>
              <a:t> </a:t>
            </a:r>
            <a:r>
              <a:rPr lang="hu-HU" dirty="0" err="1" smtClean="0"/>
              <a:t>Directory</a:t>
            </a:r>
            <a:r>
              <a:rPr lang="hu-HU" dirty="0" smtClean="0"/>
              <a:t> (AD) egysége</a:t>
            </a:r>
            <a:r>
              <a:rPr lang="hu-HU" baseline="0" dirty="0" smtClean="0"/>
              <a:t> a tartomány (</a:t>
            </a:r>
            <a:r>
              <a:rPr lang="hu-HU" baseline="0" dirty="0" err="1" smtClean="0"/>
              <a:t>domain</a:t>
            </a:r>
            <a:r>
              <a:rPr lang="hu-HU" baseline="0" dirty="0" smtClean="0"/>
              <a:t>), az ebben lévő elemeket kezeljük közösen. </a:t>
            </a:r>
          </a:p>
          <a:p>
            <a:pPr>
              <a:buFontTx/>
              <a:buChar char="-"/>
            </a:pPr>
            <a:r>
              <a:rPr lang="hu-HU" baseline="0" dirty="0" smtClean="0"/>
              <a:t> A tartományoknak lehetnek gyerek tartományaik (</a:t>
            </a:r>
            <a:r>
              <a:rPr lang="hu-HU" baseline="0" dirty="0" err="1" smtClean="0"/>
              <a:t>child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domain</a:t>
            </a:r>
            <a:r>
              <a:rPr lang="hu-HU" baseline="0" dirty="0" smtClean="0"/>
              <a:t>). A szülő felhasználói is elérhetőek a gyerek tartományokban, azonban a két tartomány között a szinkronizálás már szabályozható, így egymástól távoli telephelyeken is lehetnek, amik lassú hálózati kapcsolattal vannak összekötve. Így alakul ki egy fa (</a:t>
            </a:r>
            <a:r>
              <a:rPr lang="hu-HU" baseline="0" dirty="0" err="1" smtClean="0"/>
              <a:t>tree</a:t>
            </a:r>
            <a:r>
              <a:rPr lang="hu-HU" baseline="0" dirty="0" smtClean="0"/>
              <a:t>).</a:t>
            </a:r>
          </a:p>
          <a:p>
            <a:pPr>
              <a:buFontTx/>
              <a:buChar char="-"/>
            </a:pPr>
            <a:r>
              <a:rPr lang="hu-HU" baseline="0" dirty="0" smtClean="0"/>
              <a:t> Az AD legnagyobb egysége az erdő (</a:t>
            </a:r>
            <a:r>
              <a:rPr lang="hu-HU" baseline="0" dirty="0" err="1" smtClean="0"/>
              <a:t>forest</a:t>
            </a:r>
            <a:r>
              <a:rPr lang="hu-HU" baseline="0" dirty="0" smtClean="0"/>
              <a:t>). Egy erdőbe tartozó tartományoknak közös a sémája, van egy közös katalógusok a kereséshez, és a tartományok között kétirányú bizalmi kapcsolatokat (</a:t>
            </a:r>
            <a:r>
              <a:rPr lang="hu-HU" baseline="0" dirty="0" err="1" smtClean="0"/>
              <a:t>trust</a:t>
            </a:r>
            <a:r>
              <a:rPr lang="hu-HU" baseline="0" dirty="0" smtClean="0"/>
              <a:t>) vannak.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6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Tartományvezérlő: ezek a gépek tárolják magát a címtárat. Mindegyik tárol egy-egy példányt, és a változásokat egymás között szinkronizálják</a:t>
            </a:r>
            <a:r>
              <a:rPr lang="hu-HU" baseline="0" dirty="0" smtClean="0"/>
              <a:t> (úgynevezett </a:t>
            </a:r>
            <a:r>
              <a:rPr lang="hu-HU" baseline="0" dirty="0" err="1" smtClean="0"/>
              <a:t>multimaster</a:t>
            </a:r>
            <a:r>
              <a:rPr lang="hu-HU" baseline="0" dirty="0" smtClean="0"/>
              <a:t> </a:t>
            </a:r>
            <a:r>
              <a:rPr lang="hu-HU" baseline="0" dirty="0" err="1" smtClean="0"/>
              <a:t>replikáció</a:t>
            </a:r>
            <a:r>
              <a:rPr lang="hu-HU" baseline="0" dirty="0" smtClean="0"/>
              <a:t> segítségével, lásd később a hibatűrés előadásokat a félév folyamán).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Fontos, hogy mindig válasszuk</a:t>
            </a:r>
            <a:r>
              <a:rPr lang="hu-HU" baseline="0" dirty="0" smtClean="0"/>
              <a:t> szét </a:t>
            </a:r>
            <a:r>
              <a:rPr lang="hu-HU" baseline="0" dirty="0" err="1" smtClean="0"/>
              <a:t>Active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Directory</a:t>
            </a:r>
            <a:r>
              <a:rPr lang="hu-HU" baseline="0" dirty="0" smtClean="0"/>
              <a:t> esetén a belső AD tartomány nevét a külső DNS névtől, erre jó konvenció a .local végződés a belső tartomány DNS nevére (tipikusan egy Windows infrastruktúrában nem szeretnénk a tartományvezérlőt publikusan elérhetővé tenni).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7</a:t>
            </a:fld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Az </a:t>
            </a:r>
            <a:r>
              <a:rPr lang="hu-HU" dirty="0" err="1" smtClean="0"/>
              <a:t>Active</a:t>
            </a:r>
            <a:r>
              <a:rPr lang="hu-HU" dirty="0" smtClean="0"/>
              <a:t> </a:t>
            </a:r>
            <a:r>
              <a:rPr lang="hu-HU" dirty="0" err="1" smtClean="0"/>
              <a:t>Directory</a:t>
            </a:r>
            <a:r>
              <a:rPr lang="hu-HU" dirty="0" smtClean="0"/>
              <a:t> esetén a kliensek ezeknek</a:t>
            </a:r>
            <a:r>
              <a:rPr lang="hu-HU" baseline="0" dirty="0" smtClean="0"/>
              <a:t> az SRV rekordoknak a segítségével találják meg, hogy hol találhatóak az egyes szolgáltatások, pl. ki az LDAP szerver.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8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Ha</a:t>
            </a:r>
            <a:r>
              <a:rPr lang="hu-HU" baseline="0" dirty="0" smtClean="0"/>
              <a:t> megnézzük a </a:t>
            </a:r>
            <a:r>
              <a:rPr lang="hu-HU" baseline="0" dirty="0" err="1" smtClean="0"/>
              <a:t>sysinternals</a:t>
            </a:r>
            <a:r>
              <a:rPr lang="hu-HU" baseline="0" dirty="0" smtClean="0"/>
              <a:t> AD Explorer eszközével, akkor belül ez is egy LDAP címtár.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9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374767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246435"/>
            <a:ext cx="6400800" cy="127795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635635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" name="Text Box 10"/>
          <p:cNvSpPr txBox="1">
            <a:spLocks noChangeArrowheads="1"/>
          </p:cNvSpPr>
          <p:nvPr userDrawn="1"/>
        </p:nvSpPr>
        <p:spPr bwMode="auto">
          <a:xfrm>
            <a:off x="-17463" y="6413500"/>
            <a:ext cx="3649663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defTabSz="762000"/>
            <a:r>
              <a:rPr lang="hu-HU" sz="1000" b="1" dirty="0">
                <a:solidFill>
                  <a:schemeClr val="bg1"/>
                </a:solidFill>
                <a:latin typeface="+mn-lt"/>
              </a:rPr>
              <a:t>Budapesti Műszaki és Gazdaságtudományi Egyetem</a:t>
            </a:r>
          </a:p>
          <a:p>
            <a:pPr algn="l" defTabSz="762000"/>
            <a:r>
              <a:rPr lang="hu-HU" sz="1000" b="1" dirty="0">
                <a:solidFill>
                  <a:schemeClr val="bg1"/>
                </a:solidFill>
                <a:latin typeface="+mn-lt"/>
              </a:rPr>
              <a:t>Méréstechnika és Információs Rendszerek Tanszék</a:t>
            </a:r>
          </a:p>
        </p:txBody>
      </p:sp>
      <p:pic>
        <p:nvPicPr>
          <p:cNvPr id="9" name="Picture 18" descr="muegyetem_logo_bord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125" y="6384925"/>
            <a:ext cx="1666875" cy="473075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2622" y="5250846"/>
            <a:ext cx="1888860" cy="63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ia számának helye 6"/>
          <p:cNvSpPr>
            <a:spLocks noGrp="1"/>
          </p:cNvSpPr>
          <p:nvPr userDrawn="1"/>
        </p:nvSpPr>
        <p:spPr>
          <a:xfrm>
            <a:off x="3286116" y="6500834"/>
            <a:ext cx="2971800" cy="357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D86C690-4F62-4AFC-8745-06DC9BF07935}" type="slidenum">
              <a:rPr lang="hu-HU" sz="1400" smtClean="0">
                <a:solidFill>
                  <a:schemeClr val="bg1"/>
                </a:solidFill>
              </a:rPr>
              <a:pPr algn="ctr"/>
              <a:t>‹#›</a:t>
            </a:fld>
            <a:endParaRPr lang="hu-H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596" y="2844792"/>
            <a:ext cx="7776000" cy="1362075"/>
          </a:xfr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596" y="4195773"/>
            <a:ext cx="7772400" cy="1500187"/>
          </a:xfrm>
          <a:ln>
            <a:solidFill>
              <a:srgbClr val="000000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17414" y="836578"/>
            <a:ext cx="4378386" cy="551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199" y="836577"/>
            <a:ext cx="4341873" cy="5513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ia számának helye 6"/>
          <p:cNvSpPr>
            <a:spLocks noGrp="1"/>
          </p:cNvSpPr>
          <p:nvPr userDrawn="1"/>
        </p:nvSpPr>
        <p:spPr>
          <a:xfrm>
            <a:off x="3286116" y="6500834"/>
            <a:ext cx="2971800" cy="357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D86C690-4F62-4AFC-8745-06DC9BF07935}" type="slidenum">
              <a:rPr lang="hu-HU" sz="1400" smtClean="0">
                <a:solidFill>
                  <a:schemeClr val="bg1"/>
                </a:solidFill>
              </a:rPr>
              <a:pPr algn="ctr"/>
              <a:t>‹#›</a:t>
            </a:fld>
            <a:endParaRPr lang="hu-H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6"/>
          <p:cNvSpPr>
            <a:spLocks noGrp="1"/>
          </p:cNvSpPr>
          <p:nvPr userDrawn="1"/>
        </p:nvSpPr>
        <p:spPr>
          <a:xfrm>
            <a:off x="3286116" y="6500834"/>
            <a:ext cx="2971800" cy="357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D86C690-4F62-4AFC-8745-06DC9BF07935}" type="slidenum">
              <a:rPr lang="hu-HU" sz="1400" smtClean="0">
                <a:solidFill>
                  <a:schemeClr val="bg1"/>
                </a:solidFill>
              </a:rPr>
              <a:pPr algn="ctr"/>
              <a:t>‹#›</a:t>
            </a:fld>
            <a:endParaRPr lang="hu-H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7413" y="1019142"/>
            <a:ext cx="8872659" cy="5367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650960" y="0"/>
            <a:ext cx="7493040" cy="720000"/>
          </a:xfrm>
          <a:ln w="19050"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4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églalap 4"/>
          <p:cNvSpPr/>
          <p:nvPr userDrawn="1"/>
        </p:nvSpPr>
        <p:spPr>
          <a:xfrm>
            <a:off x="0" y="0"/>
            <a:ext cx="1679597" cy="730260"/>
          </a:xfrm>
          <a:prstGeom prst="rect">
            <a:avLst/>
          </a:prstGeom>
          <a:solidFill>
            <a:srgbClr val="76253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hu-HU" sz="4000" dirty="0" smtClean="0">
                <a:solidFill>
                  <a:schemeClr val="bg1"/>
                </a:solidFill>
              </a:rPr>
              <a:t>DEMO</a:t>
            </a:r>
          </a:p>
        </p:txBody>
      </p:sp>
      <p:cxnSp>
        <p:nvCxnSpPr>
          <p:cNvPr id="7" name="Egyenes összekötő 6"/>
          <p:cNvCxnSpPr/>
          <p:nvPr userDrawn="1"/>
        </p:nvCxnSpPr>
        <p:spPr>
          <a:xfrm>
            <a:off x="0" y="727038"/>
            <a:ext cx="9136125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ia számának helye 6"/>
          <p:cNvSpPr>
            <a:spLocks noGrp="1"/>
          </p:cNvSpPr>
          <p:nvPr userDrawn="1"/>
        </p:nvSpPr>
        <p:spPr>
          <a:xfrm>
            <a:off x="3286116" y="6500834"/>
            <a:ext cx="2971800" cy="357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D86C690-4F62-4AFC-8745-06DC9BF07935}" type="slidenum">
              <a:rPr lang="hu-HU" sz="1400" smtClean="0">
                <a:solidFill>
                  <a:schemeClr val="bg1"/>
                </a:solidFill>
              </a:rPr>
              <a:pPr algn="ctr"/>
              <a:t>‹#›</a:t>
            </a:fld>
            <a:endParaRPr lang="hu-H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  <a:prstGeom prst="rect">
            <a:avLst/>
          </a:prstGeom>
          <a:solidFill>
            <a:srgbClr val="76253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42844" y="857232"/>
            <a:ext cx="8858312" cy="5529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flip="none" rotWithShape="1">
            <a:gsLst>
              <a:gs pos="0">
                <a:srgbClr val="762536"/>
              </a:gs>
              <a:gs pos="50000">
                <a:srgbClr val="762536"/>
              </a:gs>
              <a:gs pos="100000">
                <a:srgbClr val="A3334B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 dirty="0"/>
          </a:p>
        </p:txBody>
      </p:sp>
      <p:pic>
        <p:nvPicPr>
          <p:cNvPr id="8" name="Picture 41" descr="muegyetem_logo_bord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486299"/>
            <a:ext cx="1269711" cy="360000"/>
          </a:xfrm>
          <a:prstGeom prst="rect">
            <a:avLst/>
          </a:prstGeom>
          <a:noFill/>
        </p:spPr>
      </p:pic>
      <p:pic>
        <p:nvPicPr>
          <p:cNvPr id="9" name="Kép 8" descr="ftsrg_logo_new-transparen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040735" y="6498024"/>
            <a:ext cx="1066973" cy="36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F8F8F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6253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62536"/>
        </a:buClr>
        <a:buFont typeface="Courier New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-307.ibm.com/pc/support/site.wss/document.do?lndocid=TVAN-ADMIN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hun/technet/article/?id=f0c8cf69-ae4c-4b1b-b333-9feeda419509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logs.msdn.com/b/adpowershell/" TargetMode="External"/><Relationship Id="rId5" Type="http://schemas.openxmlformats.org/officeDocument/2006/relationships/hyperlink" Target="http://technet.microsoft.com/en-us/library/dd578336(WS.10).aspx" TargetMode="External"/><Relationship Id="rId4" Type="http://schemas.openxmlformats.org/officeDocument/2006/relationships/hyperlink" Target="https://technetklub.hu/Downloads/Browser.aspx?shareid=1&amp;path=PDF/E-Book+-+Windows+Server+2008+R2+-+A+kih%C3%ADv%C3%A1s+%C3%A1lland%C3%B3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 smtClean="0"/>
              <a:t>Active</a:t>
            </a:r>
            <a:r>
              <a:rPr lang="hu-HU" dirty="0" smtClean="0"/>
              <a:t> </a:t>
            </a:r>
            <a:r>
              <a:rPr lang="hu-HU" dirty="0" err="1" smtClean="0"/>
              <a:t>Directory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Micskei Zoltán</a:t>
            </a:r>
          </a:p>
          <a:p>
            <a:r>
              <a:rPr lang="hu-HU" sz="2400" dirty="0" smtClean="0"/>
              <a:t>http://mit.bme.hu/~micskeiz/</a:t>
            </a:r>
            <a:endParaRPr lang="hu-HU" sz="2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600" dirty="0" smtClean="0">
                <a:solidFill>
                  <a:schemeClr val="bg1"/>
                </a:solidFill>
              </a:rPr>
              <a:t>Intelligens rendszerfelügyelet (VIMIA370)</a:t>
            </a:r>
            <a:endParaRPr lang="hu-HU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Elem: belső attribútum nevek</a:t>
            </a:r>
          </a:p>
          <a:p>
            <a:r>
              <a:rPr lang="hu-HU" dirty="0" err="1" smtClean="0"/>
              <a:t>Configuration</a:t>
            </a:r>
            <a:endParaRPr lang="hu-HU" dirty="0" smtClean="0"/>
          </a:p>
          <a:p>
            <a:r>
              <a:rPr lang="hu-HU" dirty="0" smtClean="0"/>
              <a:t>Séma: pl. </a:t>
            </a:r>
            <a:r>
              <a:rPr lang="hu-HU" dirty="0" err="1" smtClean="0"/>
              <a:t>User</a:t>
            </a:r>
            <a:r>
              <a:rPr lang="hu-HU" dirty="0" smtClean="0"/>
              <a:t>, </a:t>
            </a:r>
            <a:r>
              <a:rPr lang="hu-HU" dirty="0" err="1" smtClean="0"/>
              <a:t>People</a:t>
            </a:r>
            <a:r>
              <a:rPr lang="hu-HU" dirty="0" smtClean="0"/>
              <a:t>, Computer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 </a:t>
            </a:r>
            <a:r>
              <a:rPr lang="hu-HU" dirty="0" err="1" smtClean="0"/>
              <a:t>Sysinternals</a:t>
            </a:r>
            <a:r>
              <a:rPr lang="hu-HU" dirty="0" smtClean="0"/>
              <a:t> AD Explorer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781865"/>
            <a:ext cx="8358246" cy="3647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További AD szolgáltatások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>
                <a:solidFill>
                  <a:schemeClr val="accent4"/>
                </a:solidFill>
              </a:rPr>
              <a:t>Active</a:t>
            </a:r>
            <a:r>
              <a:rPr lang="hu-HU" dirty="0" smtClean="0">
                <a:solidFill>
                  <a:schemeClr val="accent4"/>
                </a:solidFill>
              </a:rPr>
              <a:t> </a:t>
            </a:r>
            <a:r>
              <a:rPr lang="hu-HU" dirty="0" err="1" smtClean="0">
                <a:solidFill>
                  <a:schemeClr val="accent4"/>
                </a:solidFill>
              </a:rPr>
              <a:t>Directory</a:t>
            </a:r>
            <a:r>
              <a:rPr lang="hu-HU" dirty="0" smtClean="0">
                <a:solidFill>
                  <a:schemeClr val="accent4"/>
                </a:solidFill>
              </a:rPr>
              <a:t> Domain </a:t>
            </a:r>
            <a:r>
              <a:rPr lang="hu-HU" dirty="0" err="1" smtClean="0">
                <a:solidFill>
                  <a:schemeClr val="accent4"/>
                </a:solidFill>
              </a:rPr>
              <a:t>Services</a:t>
            </a:r>
            <a:endParaRPr lang="hu-HU" dirty="0" smtClean="0">
              <a:solidFill>
                <a:schemeClr val="accent4"/>
              </a:solidFill>
            </a:endParaRPr>
          </a:p>
          <a:p>
            <a:pPr lvl="1"/>
            <a:r>
              <a:rPr lang="hu-HU" dirty="0" smtClean="0"/>
              <a:t>Címtár, erről volt szó eddig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Active Directory Rights Management Services</a:t>
            </a:r>
            <a:endParaRPr lang="hu-HU" dirty="0" smtClean="0">
              <a:solidFill>
                <a:schemeClr val="accent4"/>
              </a:solidFill>
            </a:endParaRPr>
          </a:p>
          <a:p>
            <a:pPr lvl="1"/>
            <a:r>
              <a:rPr lang="hu-HU" dirty="0" smtClean="0"/>
              <a:t>DRM megoldás</a:t>
            </a:r>
          </a:p>
          <a:p>
            <a:r>
              <a:rPr lang="hu-HU" dirty="0" err="1" smtClean="0">
                <a:solidFill>
                  <a:schemeClr val="accent4"/>
                </a:solidFill>
              </a:rPr>
              <a:t>Active</a:t>
            </a:r>
            <a:r>
              <a:rPr lang="hu-HU" dirty="0" smtClean="0">
                <a:solidFill>
                  <a:schemeClr val="accent4"/>
                </a:solidFill>
              </a:rPr>
              <a:t> </a:t>
            </a:r>
            <a:r>
              <a:rPr lang="hu-HU" dirty="0" err="1" smtClean="0">
                <a:solidFill>
                  <a:schemeClr val="accent4"/>
                </a:solidFill>
              </a:rPr>
              <a:t>Directory</a:t>
            </a:r>
            <a:r>
              <a:rPr lang="hu-HU" dirty="0" smtClean="0">
                <a:solidFill>
                  <a:schemeClr val="accent4"/>
                </a:solidFill>
              </a:rPr>
              <a:t> </a:t>
            </a:r>
            <a:r>
              <a:rPr lang="hu-HU" dirty="0" err="1" smtClean="0">
                <a:solidFill>
                  <a:schemeClr val="accent4"/>
                </a:solidFill>
              </a:rPr>
              <a:t>Federation</a:t>
            </a:r>
            <a:r>
              <a:rPr lang="hu-HU" dirty="0" smtClean="0">
                <a:solidFill>
                  <a:schemeClr val="accent4"/>
                </a:solidFill>
              </a:rPr>
              <a:t> </a:t>
            </a:r>
            <a:r>
              <a:rPr lang="hu-HU" dirty="0" err="1" smtClean="0">
                <a:solidFill>
                  <a:schemeClr val="accent4"/>
                </a:solidFill>
              </a:rPr>
              <a:t>Services</a:t>
            </a:r>
            <a:endParaRPr lang="hu-HU" dirty="0" smtClean="0">
              <a:solidFill>
                <a:schemeClr val="accent4"/>
              </a:solidFill>
            </a:endParaRPr>
          </a:p>
          <a:p>
            <a:pPr lvl="1"/>
            <a:r>
              <a:rPr lang="hu-HU" dirty="0" smtClean="0"/>
              <a:t>Címtárak összekapcsolása más </a:t>
            </a:r>
            <a:r>
              <a:rPr lang="hu-HU" dirty="0" err="1" smtClean="0"/>
              <a:t>felhasználókezelővel</a:t>
            </a:r>
            <a:endParaRPr lang="hu-HU" dirty="0" smtClean="0"/>
          </a:p>
          <a:p>
            <a:r>
              <a:rPr lang="hu-HU" dirty="0" err="1" smtClean="0">
                <a:solidFill>
                  <a:schemeClr val="accent4"/>
                </a:solidFill>
              </a:rPr>
              <a:t>Active</a:t>
            </a:r>
            <a:r>
              <a:rPr lang="hu-HU" dirty="0" smtClean="0">
                <a:solidFill>
                  <a:schemeClr val="accent4"/>
                </a:solidFill>
              </a:rPr>
              <a:t> </a:t>
            </a:r>
            <a:r>
              <a:rPr lang="hu-HU" dirty="0" err="1" smtClean="0">
                <a:solidFill>
                  <a:schemeClr val="accent4"/>
                </a:solidFill>
              </a:rPr>
              <a:t>Directory</a:t>
            </a:r>
            <a:r>
              <a:rPr lang="hu-HU" dirty="0" smtClean="0">
                <a:solidFill>
                  <a:schemeClr val="accent4"/>
                </a:solidFill>
              </a:rPr>
              <a:t> </a:t>
            </a:r>
            <a:r>
              <a:rPr lang="hu-HU" dirty="0" err="1" smtClean="0">
                <a:solidFill>
                  <a:schemeClr val="accent4"/>
                </a:solidFill>
              </a:rPr>
              <a:t>Certificate</a:t>
            </a:r>
            <a:r>
              <a:rPr lang="hu-HU" dirty="0" smtClean="0">
                <a:solidFill>
                  <a:schemeClr val="accent4"/>
                </a:solidFill>
              </a:rPr>
              <a:t> </a:t>
            </a:r>
            <a:r>
              <a:rPr lang="hu-HU" dirty="0" err="1" smtClean="0">
                <a:solidFill>
                  <a:schemeClr val="accent4"/>
                </a:solidFill>
              </a:rPr>
              <a:t>Services</a:t>
            </a:r>
            <a:endParaRPr lang="hu-HU" dirty="0" smtClean="0">
              <a:solidFill>
                <a:schemeClr val="accent4"/>
              </a:solidFill>
            </a:endParaRPr>
          </a:p>
          <a:p>
            <a:pPr lvl="1"/>
            <a:r>
              <a:rPr lang="hu-HU" dirty="0" smtClean="0"/>
              <a:t>Tanúsítványok kiállítása, központi kezelése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Active Directory Lightweight Directory Services</a:t>
            </a:r>
            <a:endParaRPr lang="hu-HU" dirty="0" smtClean="0">
              <a:solidFill>
                <a:schemeClr val="accent4"/>
              </a:solidFill>
            </a:endParaRPr>
          </a:p>
          <a:p>
            <a:pPr lvl="1"/>
            <a:r>
              <a:rPr lang="hu-HU" dirty="0" smtClean="0"/>
              <a:t>Saját alkalmazásunk adatainak tárolása a címtárban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Az </a:t>
            </a:r>
            <a:r>
              <a:rPr lang="hu-HU" dirty="0" err="1" smtClean="0"/>
              <a:t>Active</a:t>
            </a:r>
            <a:r>
              <a:rPr lang="hu-HU" dirty="0" smtClean="0"/>
              <a:t> </a:t>
            </a:r>
            <a:r>
              <a:rPr lang="hu-HU" dirty="0" err="1" smtClean="0"/>
              <a:t>Directory</a:t>
            </a:r>
            <a:r>
              <a:rPr lang="hu-HU" dirty="0" smtClean="0"/>
              <a:t> felépítése</a:t>
            </a:r>
          </a:p>
          <a:p>
            <a:endParaRPr lang="hu-HU" dirty="0" smtClean="0"/>
          </a:p>
          <a:p>
            <a:r>
              <a:rPr lang="hu-HU" b="1" dirty="0" smtClean="0"/>
              <a:t>Központosított felügyelet és jogosultságkezelés</a:t>
            </a:r>
          </a:p>
          <a:p>
            <a:endParaRPr lang="hu-HU" dirty="0" smtClean="0"/>
          </a:p>
          <a:p>
            <a:r>
              <a:rPr lang="hu-HU" dirty="0" smtClean="0"/>
              <a:t>AD elérése programozottan</a:t>
            </a:r>
          </a:p>
          <a:p>
            <a:endParaRPr lang="hu-HU" dirty="0" smtClean="0"/>
          </a:p>
          <a:p>
            <a:r>
              <a:rPr lang="hu-HU" dirty="0" smtClean="0"/>
              <a:t>Kitekintés</a:t>
            </a:r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Központosított jogosultságkezelés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Egy gépen beállítottam a böngészőt, vírusirtót…</a:t>
            </a:r>
          </a:p>
          <a:p>
            <a:pPr lvl="1"/>
            <a:r>
              <a:rPr lang="hu-HU" dirty="0" smtClean="0"/>
              <a:t>Mi lesz a többi 10-zel??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Megoldás:</a:t>
            </a:r>
          </a:p>
          <a:p>
            <a:pPr lvl="1"/>
            <a:r>
              <a:rPr lang="hu-HU" dirty="0" smtClean="0"/>
              <a:t>Kézzel végigmegyek mindegyiken: 1000 gép esetén?</a:t>
            </a:r>
          </a:p>
          <a:p>
            <a:pPr lvl="1"/>
            <a:r>
              <a:rPr lang="hu-HU" dirty="0" err="1" smtClean="0"/>
              <a:t>Szkript</a:t>
            </a:r>
            <a:r>
              <a:rPr lang="hu-HU" dirty="0" smtClean="0"/>
              <a:t>: aktuális állapot, frissítés?</a:t>
            </a:r>
          </a:p>
          <a:p>
            <a:pPr lvl="1"/>
            <a:r>
              <a:rPr lang="hu-HU" dirty="0" smtClean="0"/>
              <a:t>Központi tárolás, érvényesítés, lekérdezés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Csoportházirend (Group Policy)</a:t>
            </a:r>
            <a:endParaRPr lang="hu-H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Windowsos gépek adminisztrálásához alap</a:t>
            </a:r>
          </a:p>
          <a:p>
            <a:r>
              <a:rPr lang="hu-HU" dirty="0" smtClean="0"/>
              <a:t>~3500 beállítás</a:t>
            </a:r>
          </a:p>
          <a:p>
            <a:pPr lvl="1"/>
            <a:r>
              <a:rPr lang="hu-HU" dirty="0" smtClean="0"/>
              <a:t>start menü elemei, IE honlap…</a:t>
            </a:r>
          </a:p>
          <a:p>
            <a:r>
              <a:rPr lang="hu-HU" dirty="0" smtClean="0"/>
              <a:t>Kötelezően érvényre jutó beállítások</a:t>
            </a:r>
          </a:p>
          <a:p>
            <a:r>
              <a:rPr lang="hu-HU" dirty="0" smtClean="0"/>
              <a:t>Helyi rendszergazda nem tudja felülbírálni</a:t>
            </a:r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3707156"/>
            <a:ext cx="5072098" cy="2650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Csoportházirend fajtái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Számítógép szintű</a:t>
            </a:r>
          </a:p>
          <a:p>
            <a:pPr lvl="1"/>
            <a:r>
              <a:rPr lang="hu-HU" dirty="0" smtClean="0"/>
              <a:t>SW telepítés, tűzfal, Windows Update…</a:t>
            </a:r>
          </a:p>
          <a:p>
            <a:r>
              <a:rPr lang="hu-HU" dirty="0" smtClean="0"/>
              <a:t>Felhasználó szintű</a:t>
            </a:r>
          </a:p>
          <a:p>
            <a:pPr lvl="1"/>
            <a:r>
              <a:rPr lang="hu-HU" dirty="0" smtClean="0"/>
              <a:t>mappa átirányítás, képernyő beállítás, nyomtatók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Beépített: szoftver telepítés, biztonsági beállítás…</a:t>
            </a:r>
          </a:p>
          <a:p>
            <a:r>
              <a:rPr lang="hu-HU" dirty="0" smtClean="0"/>
              <a:t>Felügyeleti sablon (</a:t>
            </a:r>
            <a:r>
              <a:rPr lang="hu-HU" dirty="0" err="1" smtClean="0"/>
              <a:t>admx</a:t>
            </a:r>
            <a:r>
              <a:rPr lang="hu-HU" dirty="0" smtClean="0"/>
              <a:t> fájl): kiegészítések</a:t>
            </a:r>
          </a:p>
          <a:p>
            <a:endParaRPr lang="hu-HU" dirty="0" smtClean="0"/>
          </a:p>
          <a:p>
            <a:r>
              <a:rPr lang="hu-HU" dirty="0" smtClean="0"/>
              <a:t>Policy vs. </a:t>
            </a:r>
            <a:r>
              <a:rPr lang="hu-HU" dirty="0" err="1" smtClean="0"/>
              <a:t>Preferences</a:t>
            </a:r>
            <a:r>
              <a:rPr lang="hu-HU" dirty="0" smtClean="0"/>
              <a:t> (Server 2008 óta)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Csoportházirend kiértékelés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857233"/>
            <a:ext cx="8858312" cy="1285884"/>
          </a:xfrm>
        </p:spPr>
        <p:txBody>
          <a:bodyPr/>
          <a:lstStyle/>
          <a:p>
            <a:r>
              <a:rPr lang="hu-HU" dirty="0" smtClean="0"/>
              <a:t>Házirend: örökölhető, felül </a:t>
            </a:r>
            <a:r>
              <a:rPr lang="hu-HU" dirty="0" err="1" smtClean="0"/>
              <a:t>definálható</a:t>
            </a:r>
            <a:endParaRPr lang="hu-HU" dirty="0" smtClean="0"/>
          </a:p>
          <a:p>
            <a:r>
              <a:rPr lang="hu-HU" dirty="0" smtClean="0"/>
              <a:t>Tipikus értékek: Igen / Nem / </a:t>
            </a:r>
            <a:r>
              <a:rPr lang="hu-HU" dirty="0" err="1" smtClean="0"/>
              <a:t>Nem</a:t>
            </a:r>
            <a:r>
              <a:rPr lang="hu-HU" dirty="0" smtClean="0"/>
              <a:t> definiált</a:t>
            </a:r>
          </a:p>
          <a:p>
            <a:endParaRPr lang="hu-H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214554"/>
            <a:ext cx="4208019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artalom helye 2"/>
          <p:cNvSpPr txBox="1">
            <a:spLocks/>
          </p:cNvSpPr>
          <p:nvPr/>
        </p:nvSpPr>
        <p:spPr>
          <a:xfrm>
            <a:off x="4572000" y="2357430"/>
            <a:ext cx="4143436" cy="3714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62536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Helyi szintű házirend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62536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hu-HU" sz="3200" dirty="0" smtClean="0"/>
              <a:t>Telephely szintű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62536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Tartomány szintű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62536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hu-HU" sz="3200" noProof="0" dirty="0" smtClean="0"/>
              <a:t>OU szintű (legalsóbb szintű felé)</a:t>
            </a:r>
            <a:endParaRPr kumimoji="0" lang="hu-H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62536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Egyenes összekötő nyíllal 8"/>
          <p:cNvCxnSpPr/>
          <p:nvPr/>
        </p:nvCxnSpPr>
        <p:spPr>
          <a:xfrm rot="5400000">
            <a:off x="7428726" y="3714752"/>
            <a:ext cx="271464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Group Policy Management </a:t>
            </a:r>
            <a:r>
              <a:rPr lang="hu-HU" dirty="0" err="1" smtClean="0"/>
              <a:t>Console</a:t>
            </a:r>
            <a:endParaRPr lang="hu-HU" dirty="0" smtClean="0"/>
          </a:p>
          <a:p>
            <a:pPr lvl="1"/>
            <a:r>
              <a:rPr lang="hu-HU" dirty="0" smtClean="0"/>
              <a:t>szerkesztés</a:t>
            </a:r>
          </a:p>
          <a:p>
            <a:pPr lvl="1"/>
            <a:r>
              <a:rPr lang="hu-HU" dirty="0" smtClean="0"/>
              <a:t>eredő házirend</a:t>
            </a:r>
          </a:p>
          <a:p>
            <a:r>
              <a:rPr lang="hu-HU" dirty="0" smtClean="0"/>
              <a:t>Group Policy </a:t>
            </a:r>
            <a:r>
              <a:rPr lang="hu-HU" dirty="0" err="1" smtClean="0"/>
              <a:t>Settings</a:t>
            </a:r>
            <a:r>
              <a:rPr lang="hu-HU" dirty="0" smtClean="0"/>
              <a:t> </a:t>
            </a:r>
            <a:r>
              <a:rPr lang="hu-HU" dirty="0" err="1" smtClean="0"/>
              <a:t>Reference</a:t>
            </a:r>
            <a:r>
              <a:rPr lang="hu-HU" dirty="0" smtClean="0"/>
              <a:t> XLS</a:t>
            </a:r>
          </a:p>
          <a:p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 Csoportházirend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3433763"/>
            <a:ext cx="88106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Group Policy Management </a:t>
            </a:r>
            <a:r>
              <a:rPr lang="hu-HU" dirty="0" err="1" smtClean="0"/>
              <a:t>Console</a:t>
            </a:r>
            <a:endParaRPr lang="hu-HU" dirty="0" smtClean="0"/>
          </a:p>
          <a:p>
            <a:pPr lvl="1"/>
            <a:r>
              <a:rPr lang="hu-HU" dirty="0" smtClean="0"/>
              <a:t>Keresés (Angol billentyűzetkiosztás legyen!)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Beállítások:</a:t>
            </a:r>
          </a:p>
          <a:p>
            <a:pPr lvl="1"/>
            <a:r>
              <a:rPr lang="hu-HU" dirty="0" smtClean="0"/>
              <a:t>Számítógép szintű: tűzfal bekapcsolása (helyi gépről nem kapcsolható ki)</a:t>
            </a:r>
          </a:p>
          <a:p>
            <a:pPr lvl="1"/>
            <a:r>
              <a:rPr lang="hu-HU" dirty="0" smtClean="0"/>
              <a:t>Felhasználó: profil méretének korlátozása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Frissítés: </a:t>
            </a:r>
          </a:p>
          <a:p>
            <a:pPr lvl="1"/>
            <a:r>
              <a:rPr lang="hu-HU" dirty="0" err="1" smtClean="0">
                <a:latin typeface="Consolas" pitchFamily="49" charset="0"/>
                <a:cs typeface="Consolas" pitchFamily="49" charset="0"/>
              </a:rPr>
              <a:t>gpupdate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/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force</a:t>
            </a:r>
            <a:endParaRPr lang="hu-HU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 Csoportházirend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Saját GP készítése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Csoportházirend: XML leíró (ADMX fájl)</a:t>
            </a:r>
          </a:p>
          <a:p>
            <a:pPr>
              <a:buNone/>
            </a:pPr>
            <a:endParaRPr lang="hu-HU" sz="2000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&lt;</a:t>
            </a:r>
            <a:r>
              <a:rPr lang="hu-HU" sz="2000" dirty="0" smtClean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policy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 err="1" smtClean="0">
                <a:solidFill>
                  <a:schemeClr val="accent3"/>
                </a:solidFill>
                <a:latin typeface="Consolas" pitchFamily="49" charset="0"/>
                <a:cs typeface="Consolas" pitchFamily="49" charset="0"/>
              </a:rPr>
              <a:t>name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="</a:t>
            </a:r>
            <a:r>
              <a:rPr lang="hu-HU" sz="2000" dirty="0" err="1" smtClean="0">
                <a:latin typeface="Consolas" pitchFamily="49" charset="0"/>
                <a:cs typeface="Consolas" pitchFamily="49" charset="0"/>
              </a:rPr>
              <a:t>NoAutoUpdate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" </a:t>
            </a:r>
            <a:r>
              <a:rPr lang="hu-HU" sz="2000" dirty="0" err="1" smtClean="0">
                <a:solidFill>
                  <a:schemeClr val="accent3"/>
                </a:solidFill>
                <a:latin typeface="Consolas" pitchFamily="49" charset="0"/>
                <a:cs typeface="Consolas" pitchFamily="49" charset="0"/>
              </a:rPr>
              <a:t>class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="</a:t>
            </a:r>
            <a:r>
              <a:rPr lang="hu-HU" sz="2000" dirty="0" err="1">
                <a:latin typeface="Consolas" pitchFamily="49" charset="0"/>
                <a:cs typeface="Consolas" pitchFamily="49" charset="0"/>
              </a:rPr>
              <a:t>User</a:t>
            </a:r>
            <a:r>
              <a:rPr lang="hu-HU" sz="2000" dirty="0">
                <a:latin typeface="Consolas" pitchFamily="49" charset="0"/>
                <a:cs typeface="Consolas" pitchFamily="49" charset="0"/>
              </a:rPr>
              <a:t>" </a:t>
            </a:r>
            <a:r>
              <a:rPr lang="hu-HU" sz="2000" dirty="0" err="1" smtClean="0">
                <a:solidFill>
                  <a:schemeClr val="accent3"/>
                </a:solidFill>
                <a:latin typeface="Consolas" pitchFamily="49" charset="0"/>
                <a:cs typeface="Consolas" pitchFamily="49" charset="0"/>
              </a:rPr>
              <a:t>key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="Software\Microsoft\Windows\</a:t>
            </a:r>
            <a:r>
              <a:rPr lang="hu-HU" sz="2000" dirty="0" err="1" smtClean="0">
                <a:latin typeface="Consolas" pitchFamily="49" charset="0"/>
                <a:cs typeface="Consolas" pitchFamily="49" charset="0"/>
              </a:rPr>
              <a:t>CurrentVersion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\</a:t>
            </a:r>
            <a:r>
              <a:rPr lang="hu-HU" sz="2000" dirty="0" err="1" smtClean="0">
                <a:latin typeface="Consolas" pitchFamily="49" charset="0"/>
                <a:cs typeface="Consolas" pitchFamily="49" charset="0"/>
              </a:rPr>
              <a:t>Policies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\Explorer" </a:t>
            </a:r>
            <a:r>
              <a:rPr lang="hu-HU" sz="2000" dirty="0" err="1" smtClean="0">
                <a:solidFill>
                  <a:schemeClr val="accent3"/>
                </a:solidFill>
                <a:latin typeface="Consolas" pitchFamily="49" charset="0"/>
                <a:cs typeface="Consolas" pitchFamily="49" charset="0"/>
              </a:rPr>
              <a:t>valueName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="</a:t>
            </a:r>
            <a:r>
              <a:rPr lang="hu-HU" sz="2000" dirty="0" err="1" smtClean="0">
                <a:latin typeface="Consolas" pitchFamily="49" charset="0"/>
                <a:cs typeface="Consolas" pitchFamily="49" charset="0"/>
              </a:rPr>
              <a:t>NoAutoUpdate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"&gt;</a:t>
            </a:r>
          </a:p>
          <a:p>
            <a:pPr>
              <a:buNone/>
            </a:pP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		&lt;</a:t>
            </a:r>
            <a:r>
              <a:rPr lang="hu-HU" sz="2000" dirty="0" err="1" smtClean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enabledValue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&gt;&lt;</a:t>
            </a:r>
            <a:r>
              <a:rPr lang="hu-HU" sz="2000" dirty="0" err="1" smtClean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decimal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 err="1" smtClean="0">
                <a:solidFill>
                  <a:schemeClr val="accent3"/>
                </a:solidFill>
                <a:latin typeface="Consolas" pitchFamily="49" charset="0"/>
                <a:cs typeface="Consolas" pitchFamily="49" charset="0"/>
              </a:rPr>
              <a:t>value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="1" /&gt;&lt;/</a:t>
            </a:r>
            <a:r>
              <a:rPr lang="hu-HU" sz="2000" dirty="0" err="1" smtClean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enabledValue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&gt;</a:t>
            </a:r>
          </a:p>
          <a:p>
            <a:pPr>
              <a:buNone/>
            </a:pP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&lt;/</a:t>
            </a:r>
            <a:r>
              <a:rPr lang="hu-HU" sz="2000" dirty="0" smtClean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policy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&gt;</a:t>
            </a:r>
            <a:endParaRPr lang="hu-HU" dirty="0" smtClean="0">
              <a:latin typeface="Consolas" pitchFamily="49" charset="0"/>
              <a:cs typeface="Consolas" pitchFamily="49" charset="0"/>
            </a:endParaRPr>
          </a:p>
          <a:p>
            <a:endParaRPr lang="hu-HU" dirty="0" smtClean="0"/>
          </a:p>
          <a:p>
            <a:r>
              <a:rPr lang="hu-HU" dirty="0" smtClean="0"/>
              <a:t>Saját alkalmazásunkhoz is készíthető ilyen</a:t>
            </a:r>
          </a:p>
          <a:p>
            <a:pPr lvl="1"/>
            <a:r>
              <a:rPr lang="hu-HU" dirty="0" smtClean="0"/>
              <a:t>Nagyvállalati környezetben erősen ajánlott</a:t>
            </a:r>
          </a:p>
          <a:p>
            <a:r>
              <a:rPr lang="hu-HU" dirty="0" smtClean="0"/>
              <a:t>Pl. </a:t>
            </a:r>
            <a:r>
              <a:rPr lang="hu-HU" dirty="0" err="1" smtClean="0">
                <a:hlinkClick r:id="rId3"/>
              </a:rPr>
              <a:t>Lenovo</a:t>
            </a:r>
            <a:r>
              <a:rPr lang="hu-HU" dirty="0" smtClean="0">
                <a:hlinkClick r:id="rId3"/>
              </a:rPr>
              <a:t> System Update </a:t>
            </a:r>
            <a:r>
              <a:rPr lang="hu-HU" dirty="0" err="1" smtClean="0">
                <a:hlinkClick r:id="rId3"/>
              </a:rPr>
              <a:t>Administrator</a:t>
            </a:r>
            <a:r>
              <a:rPr lang="hu-HU" dirty="0" smtClean="0">
                <a:hlinkClick r:id="rId3"/>
              </a:rPr>
              <a:t> </a:t>
            </a:r>
            <a:r>
              <a:rPr lang="hu-HU" dirty="0" err="1" smtClean="0">
                <a:hlinkClick r:id="rId3"/>
              </a:rPr>
              <a:t>Tools</a:t>
            </a:r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előző részek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Modellezés</a:t>
            </a:r>
          </a:p>
          <a:p>
            <a:endParaRPr lang="hu-HU" dirty="0" smtClean="0"/>
          </a:p>
          <a:p>
            <a:r>
              <a:rPr lang="hu-HU" dirty="0" err="1" smtClean="0"/>
              <a:t>Szkriptelés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Központosított </a:t>
            </a:r>
            <a:r>
              <a:rPr lang="hu-HU" dirty="0" err="1" smtClean="0"/>
              <a:t>felhasználókezelés</a:t>
            </a:r>
            <a:r>
              <a:rPr lang="hu-HU" dirty="0" smtClean="0"/>
              <a:t>, címtárak</a:t>
            </a:r>
          </a:p>
          <a:p>
            <a:pPr lvl="1"/>
            <a:r>
              <a:rPr lang="hu-HU" dirty="0" smtClean="0"/>
              <a:t>LDAP</a:t>
            </a:r>
          </a:p>
          <a:p>
            <a:pPr lvl="1"/>
            <a:r>
              <a:rPr lang="hu-HU" b="1" dirty="0" err="1" smtClean="0"/>
              <a:t>Active</a:t>
            </a:r>
            <a:r>
              <a:rPr lang="hu-HU" b="1" dirty="0" smtClean="0"/>
              <a:t> </a:t>
            </a:r>
            <a:r>
              <a:rPr lang="hu-HU" b="1" dirty="0" err="1" smtClean="0"/>
              <a:t>Directory</a:t>
            </a:r>
            <a:endParaRPr lang="hu-H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Az </a:t>
            </a:r>
            <a:r>
              <a:rPr lang="hu-HU" dirty="0" err="1" smtClean="0"/>
              <a:t>Active</a:t>
            </a:r>
            <a:r>
              <a:rPr lang="hu-HU" dirty="0" smtClean="0"/>
              <a:t> </a:t>
            </a:r>
            <a:r>
              <a:rPr lang="hu-HU" dirty="0" err="1" smtClean="0"/>
              <a:t>Directory</a:t>
            </a:r>
            <a:r>
              <a:rPr lang="hu-HU" dirty="0" smtClean="0"/>
              <a:t> felépítése</a:t>
            </a:r>
          </a:p>
          <a:p>
            <a:endParaRPr lang="hu-HU" dirty="0" smtClean="0"/>
          </a:p>
          <a:p>
            <a:r>
              <a:rPr lang="hu-HU" dirty="0" smtClean="0"/>
              <a:t>Központosított felügyelet és jogosultságkezelés</a:t>
            </a:r>
          </a:p>
          <a:p>
            <a:endParaRPr lang="hu-HU" dirty="0" smtClean="0"/>
          </a:p>
          <a:p>
            <a:r>
              <a:rPr lang="hu-HU" b="1" dirty="0" smtClean="0"/>
              <a:t>AD elérése programozottan</a:t>
            </a:r>
          </a:p>
          <a:p>
            <a:endParaRPr lang="hu-HU" dirty="0" smtClean="0"/>
          </a:p>
          <a:p>
            <a:r>
              <a:rPr lang="hu-HU" dirty="0" smtClean="0"/>
              <a:t>Kitekintés</a:t>
            </a:r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 elérése programozottan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>
                <a:latin typeface="Consolas" pitchFamily="49" charset="0"/>
                <a:cs typeface="Consolas" pitchFamily="49" charset="0"/>
              </a:rPr>
              <a:t>ds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*</a:t>
            </a:r>
            <a:r>
              <a:rPr lang="hu-HU" dirty="0" smtClean="0"/>
              <a:t> parancsok (pl.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dsadd</a:t>
            </a:r>
            <a:r>
              <a:rPr lang="hu-HU" dirty="0" smtClean="0"/>
              <a:t>,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dsquery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Egyszerű műveletek</a:t>
            </a:r>
          </a:p>
          <a:p>
            <a:r>
              <a:rPr lang="hu-HU" dirty="0" smtClean="0"/>
              <a:t>Tetszőleges LDAP kliens</a:t>
            </a:r>
          </a:p>
          <a:p>
            <a:pPr lvl="1"/>
            <a:r>
              <a:rPr lang="hu-HU" dirty="0" smtClean="0"/>
              <a:t>Pl. Java-s kliensek is</a:t>
            </a:r>
          </a:p>
          <a:p>
            <a:endParaRPr lang="hu-HU" dirty="0" smtClean="0"/>
          </a:p>
          <a:p>
            <a:r>
              <a:rPr lang="hu-HU" dirty="0" smtClean="0"/>
              <a:t>.NET kódból</a:t>
            </a:r>
          </a:p>
          <a:p>
            <a:pPr lvl="1"/>
            <a:r>
              <a:rPr lang="hu-HU" dirty="0" err="1" smtClean="0">
                <a:latin typeface="Consolas" pitchFamily="49" charset="0"/>
                <a:cs typeface="Consolas" pitchFamily="49" charset="0"/>
              </a:rPr>
              <a:t>System.DirectoryServices</a:t>
            </a:r>
            <a:r>
              <a:rPr lang="hu-HU" dirty="0" smtClean="0"/>
              <a:t> névtér osztályai</a:t>
            </a:r>
          </a:p>
          <a:p>
            <a:r>
              <a:rPr lang="hu-HU" dirty="0" err="1" smtClean="0"/>
              <a:t>PowerShell</a:t>
            </a:r>
            <a:endParaRPr lang="hu-HU" dirty="0" smtClean="0"/>
          </a:p>
          <a:p>
            <a:pPr lvl="1"/>
            <a:r>
              <a:rPr lang="hu-HU" dirty="0" smtClean="0"/>
              <a:t>AD Service </a:t>
            </a:r>
            <a:r>
              <a:rPr lang="hu-HU" dirty="0" err="1" smtClean="0"/>
              <a:t>Interface</a:t>
            </a:r>
            <a:r>
              <a:rPr lang="hu-HU" dirty="0" smtClean="0"/>
              <a:t> (ADSI)</a:t>
            </a:r>
          </a:p>
          <a:p>
            <a:pPr lvl="1"/>
            <a:r>
              <a:rPr lang="hu-HU" dirty="0" err="1" smtClean="0"/>
              <a:t>Active</a:t>
            </a:r>
            <a:r>
              <a:rPr lang="hu-HU" dirty="0" smtClean="0"/>
              <a:t> </a:t>
            </a:r>
            <a:r>
              <a:rPr lang="hu-HU" dirty="0" err="1" smtClean="0"/>
              <a:t>Directory</a:t>
            </a:r>
            <a:r>
              <a:rPr lang="hu-HU" dirty="0" smtClean="0"/>
              <a:t> </a:t>
            </a:r>
            <a:r>
              <a:rPr lang="hu-HU" dirty="0" err="1" smtClean="0"/>
              <a:t>module</a:t>
            </a:r>
            <a:r>
              <a:rPr lang="hu-HU" dirty="0" smtClean="0"/>
              <a:t> (Windows Server 2008 R2)</a:t>
            </a:r>
          </a:p>
          <a:p>
            <a:pPr lvl="1"/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16916"/>
            <a:ext cx="3620120" cy="2000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Keresés LDAP címtárban</a:t>
            </a:r>
            <a:endParaRPr lang="hu-HU" dirty="0"/>
          </a:p>
        </p:txBody>
      </p:sp>
      <p:sp>
        <p:nvSpPr>
          <p:cNvPr id="4" name="Ellipszis 3"/>
          <p:cNvSpPr/>
          <p:nvPr/>
        </p:nvSpPr>
        <p:spPr>
          <a:xfrm>
            <a:off x="1979712" y="1412776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1115616" y="2167896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" name="Ellipszis 5"/>
          <p:cNvSpPr/>
          <p:nvPr/>
        </p:nvSpPr>
        <p:spPr>
          <a:xfrm>
            <a:off x="2708176" y="2160290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1829196" y="2234691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" name="Ellipszis 7"/>
          <p:cNvSpPr/>
          <p:nvPr/>
        </p:nvSpPr>
        <p:spPr>
          <a:xfrm>
            <a:off x="539552" y="2996952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9" name="Ellipszis 8"/>
          <p:cNvSpPr/>
          <p:nvPr/>
        </p:nvSpPr>
        <p:spPr>
          <a:xfrm>
            <a:off x="1403648" y="2989829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0" name="Ellipszis 9"/>
          <p:cNvSpPr/>
          <p:nvPr/>
        </p:nvSpPr>
        <p:spPr>
          <a:xfrm>
            <a:off x="2132112" y="2989829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1" name="Ellipszis 10"/>
          <p:cNvSpPr/>
          <p:nvPr/>
        </p:nvSpPr>
        <p:spPr>
          <a:xfrm>
            <a:off x="2915816" y="2989829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251520" y="4005064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3" name="Ellipszis 12"/>
          <p:cNvSpPr/>
          <p:nvPr/>
        </p:nvSpPr>
        <p:spPr>
          <a:xfrm>
            <a:off x="917560" y="4005064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4" name="Ellipszis 13"/>
          <p:cNvSpPr/>
          <p:nvPr/>
        </p:nvSpPr>
        <p:spPr>
          <a:xfrm>
            <a:off x="1771146" y="4005064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5" name="Ellipszis 14"/>
          <p:cNvSpPr/>
          <p:nvPr/>
        </p:nvSpPr>
        <p:spPr>
          <a:xfrm>
            <a:off x="2708176" y="3927497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6" name="Ellipszis 15"/>
          <p:cNvSpPr/>
          <p:nvPr/>
        </p:nvSpPr>
        <p:spPr>
          <a:xfrm>
            <a:off x="3362703" y="3895966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7" name="Ellipszis 16"/>
          <p:cNvSpPr/>
          <p:nvPr/>
        </p:nvSpPr>
        <p:spPr>
          <a:xfrm>
            <a:off x="3995936" y="3927497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cxnSp>
        <p:nvCxnSpPr>
          <p:cNvPr id="19" name="Egyenes összekötő 18"/>
          <p:cNvCxnSpPr>
            <a:stCxn id="4" idx="3"/>
            <a:endCxn id="5" idx="7"/>
          </p:cNvCxnSpPr>
          <p:nvPr/>
        </p:nvCxnSpPr>
        <p:spPr>
          <a:xfrm flipH="1">
            <a:off x="1361467" y="1658627"/>
            <a:ext cx="660426" cy="5514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>
            <a:stCxn id="4" idx="5"/>
            <a:endCxn id="6" idx="0"/>
          </p:cNvCxnSpPr>
          <p:nvPr/>
        </p:nvCxnSpPr>
        <p:spPr>
          <a:xfrm>
            <a:off x="2225563" y="1658627"/>
            <a:ext cx="626629" cy="5016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Egyenes összekötő 22"/>
          <p:cNvCxnSpPr>
            <a:stCxn id="4" idx="4"/>
            <a:endCxn id="7" idx="1"/>
          </p:cNvCxnSpPr>
          <p:nvPr/>
        </p:nvCxnSpPr>
        <p:spPr>
          <a:xfrm flipH="1">
            <a:off x="1871377" y="1700808"/>
            <a:ext cx="252351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Egyenes összekötő 27"/>
          <p:cNvCxnSpPr>
            <a:stCxn id="5" idx="3"/>
          </p:cNvCxnSpPr>
          <p:nvPr/>
        </p:nvCxnSpPr>
        <p:spPr>
          <a:xfrm flipH="1">
            <a:off x="710817" y="2413747"/>
            <a:ext cx="446980" cy="5665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Egyenes összekötő 31"/>
          <p:cNvCxnSpPr>
            <a:stCxn id="5" idx="5"/>
            <a:endCxn id="9" idx="0"/>
          </p:cNvCxnSpPr>
          <p:nvPr/>
        </p:nvCxnSpPr>
        <p:spPr>
          <a:xfrm>
            <a:off x="1361467" y="2413747"/>
            <a:ext cx="186197" cy="5760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Egyenes összekötő 34"/>
          <p:cNvCxnSpPr>
            <a:stCxn id="6" idx="4"/>
            <a:endCxn id="10" idx="0"/>
          </p:cNvCxnSpPr>
          <p:nvPr/>
        </p:nvCxnSpPr>
        <p:spPr>
          <a:xfrm flipH="1">
            <a:off x="2276128" y="2448322"/>
            <a:ext cx="576064" cy="54150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Egyenes összekötő 38"/>
          <p:cNvCxnSpPr>
            <a:stCxn id="6" idx="5"/>
            <a:endCxn id="11" idx="0"/>
          </p:cNvCxnSpPr>
          <p:nvPr/>
        </p:nvCxnSpPr>
        <p:spPr>
          <a:xfrm>
            <a:off x="2954027" y="2406141"/>
            <a:ext cx="105805" cy="5836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Egyenes összekötő 41"/>
          <p:cNvCxnSpPr>
            <a:stCxn id="8" idx="3"/>
            <a:endCxn id="12" idx="0"/>
          </p:cNvCxnSpPr>
          <p:nvPr/>
        </p:nvCxnSpPr>
        <p:spPr>
          <a:xfrm flipH="1">
            <a:off x="395536" y="3242803"/>
            <a:ext cx="186197" cy="76226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Egyenes összekötő 44"/>
          <p:cNvCxnSpPr>
            <a:stCxn id="8" idx="5"/>
            <a:endCxn id="13" idx="0"/>
          </p:cNvCxnSpPr>
          <p:nvPr/>
        </p:nvCxnSpPr>
        <p:spPr>
          <a:xfrm>
            <a:off x="785403" y="3242803"/>
            <a:ext cx="276173" cy="76226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Egyenes összekötő 47"/>
          <p:cNvCxnSpPr>
            <a:stCxn id="10" idx="3"/>
            <a:endCxn id="14" idx="0"/>
          </p:cNvCxnSpPr>
          <p:nvPr/>
        </p:nvCxnSpPr>
        <p:spPr>
          <a:xfrm flipH="1">
            <a:off x="1915162" y="3235680"/>
            <a:ext cx="259131" cy="76938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Egyenes összekötő 51"/>
          <p:cNvCxnSpPr>
            <a:stCxn id="15" idx="0"/>
            <a:endCxn id="11" idx="3"/>
          </p:cNvCxnSpPr>
          <p:nvPr/>
        </p:nvCxnSpPr>
        <p:spPr>
          <a:xfrm flipV="1">
            <a:off x="2852192" y="3235680"/>
            <a:ext cx="105805" cy="69181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Egyenes összekötő 54"/>
          <p:cNvCxnSpPr>
            <a:stCxn id="11" idx="4"/>
            <a:endCxn id="16" idx="0"/>
          </p:cNvCxnSpPr>
          <p:nvPr/>
        </p:nvCxnSpPr>
        <p:spPr>
          <a:xfrm>
            <a:off x="3059832" y="3277861"/>
            <a:ext cx="446887" cy="61810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Egyenes összekötő 57"/>
          <p:cNvCxnSpPr>
            <a:stCxn id="11" idx="5"/>
            <a:endCxn id="17" idx="0"/>
          </p:cNvCxnSpPr>
          <p:nvPr/>
        </p:nvCxnSpPr>
        <p:spPr>
          <a:xfrm>
            <a:off x="3161667" y="3235680"/>
            <a:ext cx="978285" cy="69181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8" name="Szövegdoboz 67"/>
          <p:cNvSpPr txBox="1"/>
          <p:nvPr/>
        </p:nvSpPr>
        <p:spPr>
          <a:xfrm>
            <a:off x="5004048" y="126876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/>
              <a:t>SearchRoot</a:t>
            </a:r>
            <a:r>
              <a:rPr lang="hu-HU" sz="2400" dirty="0" smtClean="0"/>
              <a:t>: honnan</a:t>
            </a:r>
            <a:endParaRPr lang="hu-HU" sz="2400" dirty="0"/>
          </a:p>
        </p:txBody>
      </p:sp>
      <p:cxnSp>
        <p:nvCxnSpPr>
          <p:cNvPr id="70" name="Egyenes összekötő nyíllal 69"/>
          <p:cNvCxnSpPr/>
          <p:nvPr/>
        </p:nvCxnSpPr>
        <p:spPr>
          <a:xfrm flipH="1">
            <a:off x="3161667" y="1556792"/>
            <a:ext cx="1770373" cy="6532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2" name="Szövegdoboz 71"/>
          <p:cNvSpPr txBox="1"/>
          <p:nvPr/>
        </p:nvSpPr>
        <p:spPr>
          <a:xfrm>
            <a:off x="5076056" y="1988840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/>
              <a:t>PageSize</a:t>
            </a:r>
            <a:r>
              <a:rPr lang="hu-HU" sz="2400" dirty="0" smtClean="0"/>
              <a:t>: hány elemet</a:t>
            </a:r>
            <a:endParaRPr lang="hu-HU" sz="2400" dirty="0"/>
          </a:p>
        </p:txBody>
      </p:sp>
      <p:sp>
        <p:nvSpPr>
          <p:cNvPr id="73" name="Szövegdoboz 72"/>
          <p:cNvSpPr txBox="1"/>
          <p:nvPr/>
        </p:nvSpPr>
        <p:spPr>
          <a:xfrm>
            <a:off x="5096196" y="2749454"/>
            <a:ext cx="37242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/>
              <a:t>Scope</a:t>
            </a:r>
            <a:r>
              <a:rPr lang="hu-HU" sz="2400" dirty="0" smtClean="0"/>
              <a:t>:</a:t>
            </a:r>
          </a:p>
          <a:p>
            <a:pPr marL="342900" indent="-342900">
              <a:buFontTx/>
              <a:buChar char="-"/>
            </a:pPr>
            <a:r>
              <a:rPr lang="hu-HU" sz="2400" dirty="0" err="1" smtClean="0"/>
              <a:t>Base</a:t>
            </a:r>
            <a:r>
              <a:rPr lang="hu-HU" sz="2400" dirty="0" smtClean="0"/>
              <a:t>: csak az az egy elem</a:t>
            </a:r>
          </a:p>
          <a:p>
            <a:pPr marL="342900" indent="-342900">
              <a:buFontTx/>
              <a:buChar char="-"/>
            </a:pPr>
            <a:r>
              <a:rPr lang="hu-HU" sz="2400" dirty="0" err="1" smtClean="0"/>
              <a:t>OneLevel</a:t>
            </a:r>
            <a:r>
              <a:rPr lang="hu-HU" sz="2400" dirty="0" smtClean="0"/>
              <a:t>: gyerek közt</a:t>
            </a:r>
          </a:p>
          <a:p>
            <a:pPr marL="342900" indent="-342900">
              <a:buFontTx/>
              <a:buChar char="-"/>
            </a:pPr>
            <a:r>
              <a:rPr lang="hu-HU" sz="2400" dirty="0" err="1" smtClean="0"/>
              <a:t>Subtree</a:t>
            </a:r>
            <a:r>
              <a:rPr lang="hu-HU" sz="2400" dirty="0" smtClean="0"/>
              <a:t>: teljes részfa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07370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2" grpId="0"/>
      <p:bldP spid="7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Keresés LDAP címtárban</a:t>
            </a:r>
            <a:endParaRPr lang="hu-HU" dirty="0"/>
          </a:p>
        </p:txBody>
      </p:sp>
      <p:sp>
        <p:nvSpPr>
          <p:cNvPr id="4" name="Ellipszis 3"/>
          <p:cNvSpPr/>
          <p:nvPr/>
        </p:nvSpPr>
        <p:spPr>
          <a:xfrm>
            <a:off x="1979712" y="1412776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1115616" y="2167896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" name="Ellipszis 5"/>
          <p:cNvSpPr/>
          <p:nvPr/>
        </p:nvSpPr>
        <p:spPr>
          <a:xfrm>
            <a:off x="2708176" y="2160290"/>
            <a:ext cx="288032" cy="28803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1829196" y="2234691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" name="Ellipszis 7"/>
          <p:cNvSpPr/>
          <p:nvPr/>
        </p:nvSpPr>
        <p:spPr>
          <a:xfrm>
            <a:off x="539552" y="2996952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9" name="Ellipszis 8"/>
          <p:cNvSpPr/>
          <p:nvPr/>
        </p:nvSpPr>
        <p:spPr>
          <a:xfrm>
            <a:off x="1403648" y="2989829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0" name="Ellipszis 9"/>
          <p:cNvSpPr/>
          <p:nvPr/>
        </p:nvSpPr>
        <p:spPr>
          <a:xfrm>
            <a:off x="2132112" y="2989829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1" name="Ellipszis 10"/>
          <p:cNvSpPr/>
          <p:nvPr/>
        </p:nvSpPr>
        <p:spPr>
          <a:xfrm>
            <a:off x="2915816" y="2989829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251520" y="4005064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3" name="Ellipszis 12"/>
          <p:cNvSpPr/>
          <p:nvPr/>
        </p:nvSpPr>
        <p:spPr>
          <a:xfrm>
            <a:off x="917560" y="4005064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4" name="Ellipszis 13"/>
          <p:cNvSpPr/>
          <p:nvPr/>
        </p:nvSpPr>
        <p:spPr>
          <a:xfrm>
            <a:off x="1771146" y="4005064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5" name="Ellipszis 14"/>
          <p:cNvSpPr/>
          <p:nvPr/>
        </p:nvSpPr>
        <p:spPr>
          <a:xfrm>
            <a:off x="2708176" y="3927497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6" name="Ellipszis 15"/>
          <p:cNvSpPr/>
          <p:nvPr/>
        </p:nvSpPr>
        <p:spPr>
          <a:xfrm>
            <a:off x="3362703" y="3895966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7" name="Ellipszis 16"/>
          <p:cNvSpPr/>
          <p:nvPr/>
        </p:nvSpPr>
        <p:spPr>
          <a:xfrm>
            <a:off x="3995936" y="3927497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cxnSp>
        <p:nvCxnSpPr>
          <p:cNvPr id="19" name="Egyenes összekötő 18"/>
          <p:cNvCxnSpPr>
            <a:stCxn id="4" idx="3"/>
            <a:endCxn id="5" idx="7"/>
          </p:cNvCxnSpPr>
          <p:nvPr/>
        </p:nvCxnSpPr>
        <p:spPr>
          <a:xfrm flipH="1">
            <a:off x="1361467" y="1658627"/>
            <a:ext cx="660426" cy="5514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>
            <a:stCxn id="4" idx="5"/>
            <a:endCxn id="6" idx="0"/>
          </p:cNvCxnSpPr>
          <p:nvPr/>
        </p:nvCxnSpPr>
        <p:spPr>
          <a:xfrm>
            <a:off x="2225563" y="1658627"/>
            <a:ext cx="626629" cy="5016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Egyenes összekötő 22"/>
          <p:cNvCxnSpPr>
            <a:stCxn id="4" idx="4"/>
            <a:endCxn id="7" idx="1"/>
          </p:cNvCxnSpPr>
          <p:nvPr/>
        </p:nvCxnSpPr>
        <p:spPr>
          <a:xfrm flipH="1">
            <a:off x="1871377" y="1700808"/>
            <a:ext cx="252351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Egyenes összekötő 27"/>
          <p:cNvCxnSpPr>
            <a:stCxn id="5" idx="3"/>
          </p:cNvCxnSpPr>
          <p:nvPr/>
        </p:nvCxnSpPr>
        <p:spPr>
          <a:xfrm flipH="1">
            <a:off x="710817" y="2413747"/>
            <a:ext cx="446980" cy="5665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Egyenes összekötő 31"/>
          <p:cNvCxnSpPr>
            <a:stCxn id="5" idx="5"/>
            <a:endCxn id="9" idx="0"/>
          </p:cNvCxnSpPr>
          <p:nvPr/>
        </p:nvCxnSpPr>
        <p:spPr>
          <a:xfrm>
            <a:off x="1361467" y="2413747"/>
            <a:ext cx="186197" cy="5760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Egyenes összekötő 34"/>
          <p:cNvCxnSpPr>
            <a:stCxn id="6" idx="4"/>
            <a:endCxn id="10" idx="0"/>
          </p:cNvCxnSpPr>
          <p:nvPr/>
        </p:nvCxnSpPr>
        <p:spPr>
          <a:xfrm flipH="1">
            <a:off x="2276128" y="2448322"/>
            <a:ext cx="576064" cy="54150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Egyenes összekötő 38"/>
          <p:cNvCxnSpPr>
            <a:stCxn id="6" idx="5"/>
            <a:endCxn id="11" idx="0"/>
          </p:cNvCxnSpPr>
          <p:nvPr/>
        </p:nvCxnSpPr>
        <p:spPr>
          <a:xfrm>
            <a:off x="2954027" y="2406141"/>
            <a:ext cx="105805" cy="5836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Egyenes összekötő 41"/>
          <p:cNvCxnSpPr>
            <a:stCxn id="8" idx="3"/>
            <a:endCxn id="12" idx="0"/>
          </p:cNvCxnSpPr>
          <p:nvPr/>
        </p:nvCxnSpPr>
        <p:spPr>
          <a:xfrm flipH="1">
            <a:off x="395536" y="3242803"/>
            <a:ext cx="186197" cy="76226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Egyenes összekötő 44"/>
          <p:cNvCxnSpPr>
            <a:stCxn id="8" idx="5"/>
            <a:endCxn id="13" idx="0"/>
          </p:cNvCxnSpPr>
          <p:nvPr/>
        </p:nvCxnSpPr>
        <p:spPr>
          <a:xfrm>
            <a:off x="785403" y="3242803"/>
            <a:ext cx="276173" cy="76226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Egyenes összekötő 47"/>
          <p:cNvCxnSpPr>
            <a:stCxn id="10" idx="3"/>
            <a:endCxn id="14" idx="0"/>
          </p:cNvCxnSpPr>
          <p:nvPr/>
        </p:nvCxnSpPr>
        <p:spPr>
          <a:xfrm flipH="1">
            <a:off x="1915162" y="3235680"/>
            <a:ext cx="259131" cy="76938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Egyenes összekötő 51"/>
          <p:cNvCxnSpPr>
            <a:stCxn id="15" idx="0"/>
            <a:endCxn id="11" idx="3"/>
          </p:cNvCxnSpPr>
          <p:nvPr/>
        </p:nvCxnSpPr>
        <p:spPr>
          <a:xfrm flipV="1">
            <a:off x="2852192" y="3235680"/>
            <a:ext cx="105805" cy="69181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Egyenes összekötő 54"/>
          <p:cNvCxnSpPr>
            <a:stCxn id="11" idx="4"/>
            <a:endCxn id="16" idx="0"/>
          </p:cNvCxnSpPr>
          <p:nvPr/>
        </p:nvCxnSpPr>
        <p:spPr>
          <a:xfrm>
            <a:off x="3059832" y="3277861"/>
            <a:ext cx="446887" cy="61810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Egyenes összekötő 57"/>
          <p:cNvCxnSpPr>
            <a:stCxn id="11" idx="5"/>
            <a:endCxn id="17" idx="0"/>
          </p:cNvCxnSpPr>
          <p:nvPr/>
        </p:nvCxnSpPr>
        <p:spPr>
          <a:xfrm>
            <a:off x="3161667" y="3235680"/>
            <a:ext cx="978285" cy="69181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8" name="Szövegdoboz 67"/>
          <p:cNvSpPr txBox="1"/>
          <p:nvPr/>
        </p:nvSpPr>
        <p:spPr>
          <a:xfrm>
            <a:off x="5004048" y="126876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/>
              <a:t>SearchRoot</a:t>
            </a:r>
            <a:r>
              <a:rPr lang="hu-HU" sz="2400" dirty="0" smtClean="0"/>
              <a:t>: honnan</a:t>
            </a:r>
            <a:endParaRPr lang="hu-HU" sz="2400" dirty="0"/>
          </a:p>
        </p:txBody>
      </p:sp>
      <p:cxnSp>
        <p:nvCxnSpPr>
          <p:cNvPr id="70" name="Egyenes összekötő nyíllal 69"/>
          <p:cNvCxnSpPr/>
          <p:nvPr/>
        </p:nvCxnSpPr>
        <p:spPr>
          <a:xfrm flipH="1">
            <a:off x="3161667" y="1556792"/>
            <a:ext cx="1770373" cy="6532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2" name="Szövegdoboz 71"/>
          <p:cNvSpPr txBox="1"/>
          <p:nvPr/>
        </p:nvSpPr>
        <p:spPr>
          <a:xfrm>
            <a:off x="5076056" y="1988840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/>
              <a:t>PageSize</a:t>
            </a:r>
            <a:r>
              <a:rPr lang="hu-HU" sz="2400" dirty="0" smtClean="0"/>
              <a:t>: hány elemet</a:t>
            </a:r>
            <a:endParaRPr lang="hu-HU" sz="2400" dirty="0"/>
          </a:p>
        </p:txBody>
      </p:sp>
      <p:sp>
        <p:nvSpPr>
          <p:cNvPr id="73" name="Szövegdoboz 72"/>
          <p:cNvSpPr txBox="1"/>
          <p:nvPr/>
        </p:nvSpPr>
        <p:spPr>
          <a:xfrm>
            <a:off x="5096196" y="2749454"/>
            <a:ext cx="37242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/>
              <a:t>Scope</a:t>
            </a:r>
            <a:r>
              <a:rPr lang="hu-HU" sz="2400" dirty="0" smtClean="0"/>
              <a:t>: mik között</a:t>
            </a:r>
          </a:p>
          <a:p>
            <a:pPr marL="342900" indent="-342900">
              <a:buFontTx/>
              <a:buChar char="-"/>
            </a:pPr>
            <a:r>
              <a:rPr lang="hu-HU" sz="2400" dirty="0" err="1" smtClean="0">
                <a:solidFill>
                  <a:schemeClr val="accent2"/>
                </a:solidFill>
              </a:rPr>
              <a:t>Base</a:t>
            </a:r>
            <a:r>
              <a:rPr lang="hu-HU" sz="2400" dirty="0" smtClean="0">
                <a:solidFill>
                  <a:schemeClr val="accent2"/>
                </a:solidFill>
              </a:rPr>
              <a:t>: csak az az egy elem</a:t>
            </a:r>
          </a:p>
          <a:p>
            <a:pPr marL="342900" indent="-342900">
              <a:buFontTx/>
              <a:buChar char="-"/>
            </a:pPr>
            <a:r>
              <a:rPr lang="hu-HU" sz="2400" dirty="0" err="1" smtClean="0"/>
              <a:t>OneLevel</a:t>
            </a:r>
            <a:r>
              <a:rPr lang="hu-HU" sz="2400" dirty="0" smtClean="0"/>
              <a:t>: gyerek közt</a:t>
            </a:r>
          </a:p>
          <a:p>
            <a:pPr marL="342900" indent="-342900">
              <a:buFontTx/>
              <a:buChar char="-"/>
            </a:pPr>
            <a:r>
              <a:rPr lang="hu-HU" sz="2400" dirty="0" err="1" smtClean="0"/>
              <a:t>Subtree</a:t>
            </a:r>
            <a:r>
              <a:rPr lang="hu-HU" sz="2400" dirty="0" smtClean="0"/>
              <a:t>: teljes részfa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01225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Keresés LDAP címtárban</a:t>
            </a:r>
            <a:endParaRPr lang="hu-HU" dirty="0"/>
          </a:p>
        </p:txBody>
      </p:sp>
      <p:sp>
        <p:nvSpPr>
          <p:cNvPr id="4" name="Ellipszis 3"/>
          <p:cNvSpPr/>
          <p:nvPr/>
        </p:nvSpPr>
        <p:spPr>
          <a:xfrm>
            <a:off x="1979712" y="1412776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1115616" y="2167896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" name="Ellipszis 5"/>
          <p:cNvSpPr/>
          <p:nvPr/>
        </p:nvSpPr>
        <p:spPr>
          <a:xfrm>
            <a:off x="2708176" y="2160290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1829196" y="2234691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" name="Ellipszis 7"/>
          <p:cNvSpPr/>
          <p:nvPr/>
        </p:nvSpPr>
        <p:spPr>
          <a:xfrm>
            <a:off x="539552" y="2996952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9" name="Ellipszis 8"/>
          <p:cNvSpPr/>
          <p:nvPr/>
        </p:nvSpPr>
        <p:spPr>
          <a:xfrm>
            <a:off x="1403648" y="2989829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0" name="Ellipszis 9"/>
          <p:cNvSpPr/>
          <p:nvPr/>
        </p:nvSpPr>
        <p:spPr>
          <a:xfrm>
            <a:off x="2132112" y="2989829"/>
            <a:ext cx="288032" cy="28803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1" name="Ellipszis 10"/>
          <p:cNvSpPr/>
          <p:nvPr/>
        </p:nvSpPr>
        <p:spPr>
          <a:xfrm>
            <a:off x="2915816" y="2989829"/>
            <a:ext cx="288032" cy="28803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251520" y="4005064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3" name="Ellipszis 12"/>
          <p:cNvSpPr/>
          <p:nvPr/>
        </p:nvSpPr>
        <p:spPr>
          <a:xfrm>
            <a:off x="917560" y="4005064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4" name="Ellipszis 13"/>
          <p:cNvSpPr/>
          <p:nvPr/>
        </p:nvSpPr>
        <p:spPr>
          <a:xfrm>
            <a:off x="1771146" y="4005064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5" name="Ellipszis 14"/>
          <p:cNvSpPr/>
          <p:nvPr/>
        </p:nvSpPr>
        <p:spPr>
          <a:xfrm>
            <a:off x="2708176" y="3927497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6" name="Ellipszis 15"/>
          <p:cNvSpPr/>
          <p:nvPr/>
        </p:nvSpPr>
        <p:spPr>
          <a:xfrm>
            <a:off x="3362703" y="3895966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7" name="Ellipszis 16"/>
          <p:cNvSpPr/>
          <p:nvPr/>
        </p:nvSpPr>
        <p:spPr>
          <a:xfrm>
            <a:off x="3995936" y="3927497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cxnSp>
        <p:nvCxnSpPr>
          <p:cNvPr id="19" name="Egyenes összekötő 18"/>
          <p:cNvCxnSpPr>
            <a:stCxn id="4" idx="3"/>
            <a:endCxn id="5" idx="7"/>
          </p:cNvCxnSpPr>
          <p:nvPr/>
        </p:nvCxnSpPr>
        <p:spPr>
          <a:xfrm flipH="1">
            <a:off x="1361467" y="1658627"/>
            <a:ext cx="660426" cy="5514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>
            <a:stCxn id="4" idx="5"/>
            <a:endCxn id="6" idx="0"/>
          </p:cNvCxnSpPr>
          <p:nvPr/>
        </p:nvCxnSpPr>
        <p:spPr>
          <a:xfrm>
            <a:off x="2225563" y="1658627"/>
            <a:ext cx="626629" cy="5016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Egyenes összekötő 22"/>
          <p:cNvCxnSpPr>
            <a:stCxn id="4" idx="4"/>
            <a:endCxn id="7" idx="1"/>
          </p:cNvCxnSpPr>
          <p:nvPr/>
        </p:nvCxnSpPr>
        <p:spPr>
          <a:xfrm flipH="1">
            <a:off x="1871377" y="1700808"/>
            <a:ext cx="252351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Egyenes összekötő 27"/>
          <p:cNvCxnSpPr>
            <a:stCxn id="5" idx="3"/>
          </p:cNvCxnSpPr>
          <p:nvPr/>
        </p:nvCxnSpPr>
        <p:spPr>
          <a:xfrm flipH="1">
            <a:off x="710817" y="2413747"/>
            <a:ext cx="446980" cy="5665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Egyenes összekötő 31"/>
          <p:cNvCxnSpPr>
            <a:stCxn id="5" idx="5"/>
            <a:endCxn id="9" idx="0"/>
          </p:cNvCxnSpPr>
          <p:nvPr/>
        </p:nvCxnSpPr>
        <p:spPr>
          <a:xfrm>
            <a:off x="1361467" y="2413747"/>
            <a:ext cx="186197" cy="5760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Egyenes összekötő 34"/>
          <p:cNvCxnSpPr>
            <a:stCxn id="6" idx="4"/>
            <a:endCxn id="10" idx="0"/>
          </p:cNvCxnSpPr>
          <p:nvPr/>
        </p:nvCxnSpPr>
        <p:spPr>
          <a:xfrm flipH="1">
            <a:off x="2276128" y="2448322"/>
            <a:ext cx="576064" cy="54150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Egyenes összekötő 38"/>
          <p:cNvCxnSpPr>
            <a:stCxn id="6" idx="5"/>
            <a:endCxn id="11" idx="0"/>
          </p:cNvCxnSpPr>
          <p:nvPr/>
        </p:nvCxnSpPr>
        <p:spPr>
          <a:xfrm>
            <a:off x="2954027" y="2406141"/>
            <a:ext cx="105805" cy="5836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Egyenes összekötő 41"/>
          <p:cNvCxnSpPr>
            <a:stCxn id="8" idx="3"/>
            <a:endCxn id="12" idx="0"/>
          </p:cNvCxnSpPr>
          <p:nvPr/>
        </p:nvCxnSpPr>
        <p:spPr>
          <a:xfrm flipH="1">
            <a:off x="395536" y="3242803"/>
            <a:ext cx="186197" cy="76226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Egyenes összekötő 44"/>
          <p:cNvCxnSpPr>
            <a:stCxn id="8" idx="5"/>
            <a:endCxn id="13" idx="0"/>
          </p:cNvCxnSpPr>
          <p:nvPr/>
        </p:nvCxnSpPr>
        <p:spPr>
          <a:xfrm>
            <a:off x="785403" y="3242803"/>
            <a:ext cx="276173" cy="76226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Egyenes összekötő 47"/>
          <p:cNvCxnSpPr>
            <a:stCxn id="10" idx="3"/>
            <a:endCxn id="14" idx="0"/>
          </p:cNvCxnSpPr>
          <p:nvPr/>
        </p:nvCxnSpPr>
        <p:spPr>
          <a:xfrm flipH="1">
            <a:off x="1915162" y="3235680"/>
            <a:ext cx="259131" cy="76938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Egyenes összekötő 51"/>
          <p:cNvCxnSpPr>
            <a:stCxn id="15" idx="0"/>
            <a:endCxn id="11" idx="3"/>
          </p:cNvCxnSpPr>
          <p:nvPr/>
        </p:nvCxnSpPr>
        <p:spPr>
          <a:xfrm flipV="1">
            <a:off x="2852192" y="3235680"/>
            <a:ext cx="105805" cy="69181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Egyenes összekötő 54"/>
          <p:cNvCxnSpPr>
            <a:stCxn id="11" idx="4"/>
            <a:endCxn id="16" idx="0"/>
          </p:cNvCxnSpPr>
          <p:nvPr/>
        </p:nvCxnSpPr>
        <p:spPr>
          <a:xfrm>
            <a:off x="3059832" y="3277861"/>
            <a:ext cx="446887" cy="61810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Egyenes összekötő 57"/>
          <p:cNvCxnSpPr>
            <a:stCxn id="11" idx="5"/>
            <a:endCxn id="17" idx="0"/>
          </p:cNvCxnSpPr>
          <p:nvPr/>
        </p:nvCxnSpPr>
        <p:spPr>
          <a:xfrm>
            <a:off x="3161667" y="3235680"/>
            <a:ext cx="978285" cy="69181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8" name="Szövegdoboz 67"/>
          <p:cNvSpPr txBox="1"/>
          <p:nvPr/>
        </p:nvSpPr>
        <p:spPr>
          <a:xfrm>
            <a:off x="5004048" y="126876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/>
              <a:t>SearchRoot</a:t>
            </a:r>
            <a:r>
              <a:rPr lang="hu-HU" sz="2400" dirty="0" smtClean="0"/>
              <a:t>: honnan</a:t>
            </a:r>
            <a:endParaRPr lang="hu-HU" sz="2400" dirty="0"/>
          </a:p>
        </p:txBody>
      </p:sp>
      <p:cxnSp>
        <p:nvCxnSpPr>
          <p:cNvPr id="70" name="Egyenes összekötő nyíllal 69"/>
          <p:cNvCxnSpPr/>
          <p:nvPr/>
        </p:nvCxnSpPr>
        <p:spPr>
          <a:xfrm flipH="1">
            <a:off x="3161667" y="1556792"/>
            <a:ext cx="1770373" cy="6532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2" name="Szövegdoboz 71"/>
          <p:cNvSpPr txBox="1"/>
          <p:nvPr/>
        </p:nvSpPr>
        <p:spPr>
          <a:xfrm>
            <a:off x="5076056" y="1988840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/>
              <a:t>PageSize</a:t>
            </a:r>
            <a:r>
              <a:rPr lang="hu-HU" sz="2400" dirty="0" smtClean="0"/>
              <a:t>: hány elemet</a:t>
            </a:r>
            <a:endParaRPr lang="hu-HU" sz="2400" dirty="0"/>
          </a:p>
        </p:txBody>
      </p:sp>
      <p:sp>
        <p:nvSpPr>
          <p:cNvPr id="73" name="Szövegdoboz 72"/>
          <p:cNvSpPr txBox="1"/>
          <p:nvPr/>
        </p:nvSpPr>
        <p:spPr>
          <a:xfrm>
            <a:off x="5096196" y="2749454"/>
            <a:ext cx="37242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/>
              <a:t>Scope</a:t>
            </a:r>
            <a:r>
              <a:rPr lang="hu-HU" sz="2400" dirty="0" smtClean="0"/>
              <a:t>: </a:t>
            </a:r>
            <a:r>
              <a:rPr lang="hu-HU" sz="2400" dirty="0"/>
              <a:t>mik között</a:t>
            </a:r>
            <a:endParaRPr lang="hu-HU" sz="2400" dirty="0" smtClean="0"/>
          </a:p>
          <a:p>
            <a:pPr marL="342900" indent="-342900">
              <a:buFontTx/>
              <a:buChar char="-"/>
            </a:pPr>
            <a:r>
              <a:rPr lang="hu-HU" sz="2400" dirty="0" err="1" smtClean="0"/>
              <a:t>Base</a:t>
            </a:r>
            <a:r>
              <a:rPr lang="hu-HU" sz="2400" dirty="0" smtClean="0"/>
              <a:t>: csak az az egy elem</a:t>
            </a:r>
          </a:p>
          <a:p>
            <a:pPr marL="342900" indent="-342900">
              <a:buFontTx/>
              <a:buChar char="-"/>
            </a:pPr>
            <a:r>
              <a:rPr lang="hu-HU" sz="2400" dirty="0" err="1" smtClean="0">
                <a:solidFill>
                  <a:schemeClr val="accent2"/>
                </a:solidFill>
              </a:rPr>
              <a:t>OneLevel</a:t>
            </a:r>
            <a:r>
              <a:rPr lang="hu-HU" sz="2400" dirty="0" smtClean="0">
                <a:solidFill>
                  <a:schemeClr val="accent2"/>
                </a:solidFill>
              </a:rPr>
              <a:t>: gyerek közt</a:t>
            </a:r>
          </a:p>
          <a:p>
            <a:pPr marL="342900" indent="-342900">
              <a:buFontTx/>
              <a:buChar char="-"/>
            </a:pPr>
            <a:r>
              <a:rPr lang="hu-HU" sz="2400" dirty="0" err="1" smtClean="0"/>
              <a:t>Subtree</a:t>
            </a:r>
            <a:r>
              <a:rPr lang="hu-HU" sz="2400" dirty="0" smtClean="0"/>
              <a:t>: teljes részfa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55833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Keresés LDAP címtárban</a:t>
            </a:r>
            <a:endParaRPr lang="hu-HU" dirty="0"/>
          </a:p>
        </p:txBody>
      </p:sp>
      <p:sp>
        <p:nvSpPr>
          <p:cNvPr id="4" name="Ellipszis 3"/>
          <p:cNvSpPr/>
          <p:nvPr/>
        </p:nvSpPr>
        <p:spPr>
          <a:xfrm>
            <a:off x="1979712" y="1412776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1115616" y="2167896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" name="Ellipszis 5"/>
          <p:cNvSpPr/>
          <p:nvPr/>
        </p:nvSpPr>
        <p:spPr>
          <a:xfrm>
            <a:off x="2708176" y="2160290"/>
            <a:ext cx="288032" cy="28803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1829196" y="2234691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" name="Ellipszis 7"/>
          <p:cNvSpPr/>
          <p:nvPr/>
        </p:nvSpPr>
        <p:spPr>
          <a:xfrm>
            <a:off x="539552" y="2996952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9" name="Ellipszis 8"/>
          <p:cNvSpPr/>
          <p:nvPr/>
        </p:nvSpPr>
        <p:spPr>
          <a:xfrm>
            <a:off x="1403648" y="2989829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0" name="Ellipszis 9"/>
          <p:cNvSpPr/>
          <p:nvPr/>
        </p:nvSpPr>
        <p:spPr>
          <a:xfrm>
            <a:off x="2132112" y="2989829"/>
            <a:ext cx="288032" cy="28803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1" name="Ellipszis 10"/>
          <p:cNvSpPr/>
          <p:nvPr/>
        </p:nvSpPr>
        <p:spPr>
          <a:xfrm>
            <a:off x="2915816" y="2989829"/>
            <a:ext cx="288032" cy="28803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251520" y="4005064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3" name="Ellipszis 12"/>
          <p:cNvSpPr/>
          <p:nvPr/>
        </p:nvSpPr>
        <p:spPr>
          <a:xfrm>
            <a:off x="917560" y="4005064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4" name="Ellipszis 13"/>
          <p:cNvSpPr/>
          <p:nvPr/>
        </p:nvSpPr>
        <p:spPr>
          <a:xfrm>
            <a:off x="1771146" y="4005064"/>
            <a:ext cx="288032" cy="28803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5" name="Ellipszis 14"/>
          <p:cNvSpPr/>
          <p:nvPr/>
        </p:nvSpPr>
        <p:spPr>
          <a:xfrm>
            <a:off x="2708176" y="3927497"/>
            <a:ext cx="288032" cy="28803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6" name="Ellipszis 15"/>
          <p:cNvSpPr/>
          <p:nvPr/>
        </p:nvSpPr>
        <p:spPr>
          <a:xfrm>
            <a:off x="3362703" y="3895966"/>
            <a:ext cx="288032" cy="28803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7" name="Ellipszis 16"/>
          <p:cNvSpPr/>
          <p:nvPr/>
        </p:nvSpPr>
        <p:spPr>
          <a:xfrm>
            <a:off x="3995936" y="3927497"/>
            <a:ext cx="288032" cy="28803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cxnSp>
        <p:nvCxnSpPr>
          <p:cNvPr id="19" name="Egyenes összekötő 18"/>
          <p:cNvCxnSpPr>
            <a:stCxn id="4" idx="3"/>
            <a:endCxn id="5" idx="7"/>
          </p:cNvCxnSpPr>
          <p:nvPr/>
        </p:nvCxnSpPr>
        <p:spPr>
          <a:xfrm flipH="1">
            <a:off x="1361467" y="1658627"/>
            <a:ext cx="660426" cy="5514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>
            <a:stCxn id="4" idx="5"/>
            <a:endCxn id="6" idx="0"/>
          </p:cNvCxnSpPr>
          <p:nvPr/>
        </p:nvCxnSpPr>
        <p:spPr>
          <a:xfrm>
            <a:off x="2225563" y="1658627"/>
            <a:ext cx="626629" cy="5016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Egyenes összekötő 22"/>
          <p:cNvCxnSpPr>
            <a:stCxn id="4" idx="4"/>
            <a:endCxn id="7" idx="1"/>
          </p:cNvCxnSpPr>
          <p:nvPr/>
        </p:nvCxnSpPr>
        <p:spPr>
          <a:xfrm flipH="1">
            <a:off x="1871377" y="1700808"/>
            <a:ext cx="252351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Egyenes összekötő 27"/>
          <p:cNvCxnSpPr>
            <a:stCxn id="5" idx="3"/>
          </p:cNvCxnSpPr>
          <p:nvPr/>
        </p:nvCxnSpPr>
        <p:spPr>
          <a:xfrm flipH="1">
            <a:off x="710817" y="2413747"/>
            <a:ext cx="446980" cy="5665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Egyenes összekötő 31"/>
          <p:cNvCxnSpPr>
            <a:stCxn id="5" idx="5"/>
            <a:endCxn id="9" idx="0"/>
          </p:cNvCxnSpPr>
          <p:nvPr/>
        </p:nvCxnSpPr>
        <p:spPr>
          <a:xfrm>
            <a:off x="1361467" y="2413747"/>
            <a:ext cx="186197" cy="5760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Egyenes összekötő 34"/>
          <p:cNvCxnSpPr>
            <a:stCxn id="6" idx="4"/>
            <a:endCxn id="10" idx="0"/>
          </p:cNvCxnSpPr>
          <p:nvPr/>
        </p:nvCxnSpPr>
        <p:spPr>
          <a:xfrm flipH="1">
            <a:off x="2276128" y="2448322"/>
            <a:ext cx="576064" cy="54150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Egyenes összekötő 38"/>
          <p:cNvCxnSpPr>
            <a:stCxn id="6" idx="5"/>
            <a:endCxn id="11" idx="0"/>
          </p:cNvCxnSpPr>
          <p:nvPr/>
        </p:nvCxnSpPr>
        <p:spPr>
          <a:xfrm>
            <a:off x="2954027" y="2406141"/>
            <a:ext cx="105805" cy="5836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Egyenes összekötő 41"/>
          <p:cNvCxnSpPr>
            <a:stCxn id="8" idx="3"/>
            <a:endCxn id="12" idx="0"/>
          </p:cNvCxnSpPr>
          <p:nvPr/>
        </p:nvCxnSpPr>
        <p:spPr>
          <a:xfrm flipH="1">
            <a:off x="395536" y="3242803"/>
            <a:ext cx="186197" cy="76226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Egyenes összekötő 44"/>
          <p:cNvCxnSpPr>
            <a:stCxn id="8" idx="5"/>
            <a:endCxn id="13" idx="0"/>
          </p:cNvCxnSpPr>
          <p:nvPr/>
        </p:nvCxnSpPr>
        <p:spPr>
          <a:xfrm>
            <a:off x="785403" y="3242803"/>
            <a:ext cx="276173" cy="76226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Egyenes összekötő 47"/>
          <p:cNvCxnSpPr>
            <a:stCxn id="10" idx="3"/>
            <a:endCxn id="14" idx="0"/>
          </p:cNvCxnSpPr>
          <p:nvPr/>
        </p:nvCxnSpPr>
        <p:spPr>
          <a:xfrm flipH="1">
            <a:off x="1915162" y="3235680"/>
            <a:ext cx="259131" cy="76938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Egyenes összekötő 51"/>
          <p:cNvCxnSpPr>
            <a:stCxn id="15" idx="0"/>
            <a:endCxn id="11" idx="3"/>
          </p:cNvCxnSpPr>
          <p:nvPr/>
        </p:nvCxnSpPr>
        <p:spPr>
          <a:xfrm flipV="1">
            <a:off x="2852192" y="3235680"/>
            <a:ext cx="105805" cy="69181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Egyenes összekötő 54"/>
          <p:cNvCxnSpPr>
            <a:stCxn id="11" idx="4"/>
            <a:endCxn id="16" idx="0"/>
          </p:cNvCxnSpPr>
          <p:nvPr/>
        </p:nvCxnSpPr>
        <p:spPr>
          <a:xfrm>
            <a:off x="3059832" y="3277861"/>
            <a:ext cx="446887" cy="61810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Egyenes összekötő 57"/>
          <p:cNvCxnSpPr>
            <a:stCxn id="11" idx="5"/>
            <a:endCxn id="17" idx="0"/>
          </p:cNvCxnSpPr>
          <p:nvPr/>
        </p:nvCxnSpPr>
        <p:spPr>
          <a:xfrm>
            <a:off x="3161667" y="3235680"/>
            <a:ext cx="978285" cy="69181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8" name="Szövegdoboz 67"/>
          <p:cNvSpPr txBox="1"/>
          <p:nvPr/>
        </p:nvSpPr>
        <p:spPr>
          <a:xfrm>
            <a:off x="5004048" y="126876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/>
              <a:t>SearchRoot</a:t>
            </a:r>
            <a:r>
              <a:rPr lang="hu-HU" sz="2400" dirty="0" smtClean="0"/>
              <a:t>: honnan</a:t>
            </a:r>
            <a:endParaRPr lang="hu-HU" sz="2400" dirty="0"/>
          </a:p>
        </p:txBody>
      </p:sp>
      <p:cxnSp>
        <p:nvCxnSpPr>
          <p:cNvPr id="70" name="Egyenes összekötő nyíllal 69"/>
          <p:cNvCxnSpPr/>
          <p:nvPr/>
        </p:nvCxnSpPr>
        <p:spPr>
          <a:xfrm flipH="1">
            <a:off x="3161667" y="1556792"/>
            <a:ext cx="1770373" cy="6532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2" name="Szövegdoboz 71"/>
          <p:cNvSpPr txBox="1"/>
          <p:nvPr/>
        </p:nvSpPr>
        <p:spPr>
          <a:xfrm>
            <a:off x="5076056" y="1988840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/>
              <a:t>PageSize</a:t>
            </a:r>
            <a:r>
              <a:rPr lang="hu-HU" sz="2400" dirty="0" smtClean="0"/>
              <a:t>: hány elemet</a:t>
            </a:r>
            <a:endParaRPr lang="hu-HU" sz="2400" dirty="0"/>
          </a:p>
        </p:txBody>
      </p:sp>
      <p:sp>
        <p:nvSpPr>
          <p:cNvPr id="73" name="Szövegdoboz 72"/>
          <p:cNvSpPr txBox="1"/>
          <p:nvPr/>
        </p:nvSpPr>
        <p:spPr>
          <a:xfrm>
            <a:off x="5096196" y="2749454"/>
            <a:ext cx="37242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/>
              <a:t>Scope</a:t>
            </a:r>
            <a:r>
              <a:rPr lang="hu-HU" sz="2400" dirty="0" smtClean="0"/>
              <a:t>: </a:t>
            </a:r>
            <a:r>
              <a:rPr lang="hu-HU" sz="2400" dirty="0"/>
              <a:t>mik között</a:t>
            </a:r>
            <a:endParaRPr lang="hu-HU" sz="2400" dirty="0" smtClean="0"/>
          </a:p>
          <a:p>
            <a:pPr marL="342900" indent="-342900">
              <a:buFontTx/>
              <a:buChar char="-"/>
            </a:pPr>
            <a:r>
              <a:rPr lang="hu-HU" sz="2400" dirty="0" err="1" smtClean="0"/>
              <a:t>Base</a:t>
            </a:r>
            <a:r>
              <a:rPr lang="hu-HU" sz="2400" dirty="0" smtClean="0"/>
              <a:t>: csak az az egy elem</a:t>
            </a:r>
          </a:p>
          <a:p>
            <a:pPr marL="342900" indent="-342900">
              <a:buFontTx/>
              <a:buChar char="-"/>
            </a:pPr>
            <a:r>
              <a:rPr lang="hu-HU" sz="2400" dirty="0" err="1" smtClean="0"/>
              <a:t>OneLevel</a:t>
            </a:r>
            <a:r>
              <a:rPr lang="hu-HU" sz="2400" dirty="0" smtClean="0"/>
              <a:t>: gyerek közt</a:t>
            </a:r>
          </a:p>
          <a:p>
            <a:pPr marL="342900" indent="-342900">
              <a:buFontTx/>
              <a:buChar char="-"/>
            </a:pPr>
            <a:r>
              <a:rPr lang="hu-HU" sz="2400" dirty="0" err="1" smtClean="0">
                <a:solidFill>
                  <a:schemeClr val="accent2"/>
                </a:solidFill>
              </a:rPr>
              <a:t>Subtree</a:t>
            </a:r>
            <a:r>
              <a:rPr lang="hu-HU" sz="2400" dirty="0" smtClean="0">
                <a:solidFill>
                  <a:schemeClr val="accent2"/>
                </a:solidFill>
              </a:rPr>
              <a:t>: teljes részfa</a:t>
            </a:r>
            <a:endParaRPr lang="hu-HU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58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Keresés LDAP címtárban</a:t>
            </a:r>
            <a:endParaRPr lang="hu-HU" dirty="0"/>
          </a:p>
        </p:txBody>
      </p:sp>
      <p:sp>
        <p:nvSpPr>
          <p:cNvPr id="4" name="Ellipszis 3"/>
          <p:cNvSpPr/>
          <p:nvPr/>
        </p:nvSpPr>
        <p:spPr>
          <a:xfrm>
            <a:off x="1979712" y="1412776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1115616" y="2167896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" name="Ellipszis 5"/>
          <p:cNvSpPr/>
          <p:nvPr/>
        </p:nvSpPr>
        <p:spPr>
          <a:xfrm>
            <a:off x="2708176" y="2160290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1829196" y="2234691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" name="Ellipszis 7"/>
          <p:cNvSpPr/>
          <p:nvPr/>
        </p:nvSpPr>
        <p:spPr>
          <a:xfrm>
            <a:off x="539552" y="2996952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9" name="Ellipszis 8"/>
          <p:cNvSpPr/>
          <p:nvPr/>
        </p:nvSpPr>
        <p:spPr>
          <a:xfrm>
            <a:off x="1403648" y="2989829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0" name="Ellipszis 9"/>
          <p:cNvSpPr/>
          <p:nvPr/>
        </p:nvSpPr>
        <p:spPr>
          <a:xfrm>
            <a:off x="2132112" y="2989829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1" name="Ellipszis 10"/>
          <p:cNvSpPr/>
          <p:nvPr/>
        </p:nvSpPr>
        <p:spPr>
          <a:xfrm>
            <a:off x="2915816" y="2989829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251520" y="4005064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3" name="Ellipszis 12"/>
          <p:cNvSpPr/>
          <p:nvPr/>
        </p:nvSpPr>
        <p:spPr>
          <a:xfrm>
            <a:off x="917560" y="4005064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4" name="Ellipszis 13"/>
          <p:cNvSpPr/>
          <p:nvPr/>
        </p:nvSpPr>
        <p:spPr>
          <a:xfrm>
            <a:off x="1771146" y="4005064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5" name="Ellipszis 14"/>
          <p:cNvSpPr/>
          <p:nvPr/>
        </p:nvSpPr>
        <p:spPr>
          <a:xfrm>
            <a:off x="2708176" y="3927497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6" name="Ellipszis 15"/>
          <p:cNvSpPr/>
          <p:nvPr/>
        </p:nvSpPr>
        <p:spPr>
          <a:xfrm>
            <a:off x="3362703" y="3895966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7" name="Ellipszis 16"/>
          <p:cNvSpPr/>
          <p:nvPr/>
        </p:nvSpPr>
        <p:spPr>
          <a:xfrm>
            <a:off x="3995936" y="3927497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cxnSp>
        <p:nvCxnSpPr>
          <p:cNvPr id="19" name="Egyenes összekötő 18"/>
          <p:cNvCxnSpPr>
            <a:stCxn id="4" idx="3"/>
            <a:endCxn id="5" idx="7"/>
          </p:cNvCxnSpPr>
          <p:nvPr/>
        </p:nvCxnSpPr>
        <p:spPr>
          <a:xfrm flipH="1">
            <a:off x="1361467" y="1658627"/>
            <a:ext cx="660426" cy="5514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>
            <a:stCxn id="4" idx="5"/>
            <a:endCxn id="6" idx="0"/>
          </p:cNvCxnSpPr>
          <p:nvPr/>
        </p:nvCxnSpPr>
        <p:spPr>
          <a:xfrm>
            <a:off x="2225563" y="1658627"/>
            <a:ext cx="626629" cy="5016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Egyenes összekötő 22"/>
          <p:cNvCxnSpPr>
            <a:stCxn id="4" idx="4"/>
            <a:endCxn id="7" idx="1"/>
          </p:cNvCxnSpPr>
          <p:nvPr/>
        </p:nvCxnSpPr>
        <p:spPr>
          <a:xfrm flipH="1">
            <a:off x="1871377" y="1700808"/>
            <a:ext cx="252351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Egyenes összekötő 27"/>
          <p:cNvCxnSpPr>
            <a:stCxn id="5" idx="3"/>
          </p:cNvCxnSpPr>
          <p:nvPr/>
        </p:nvCxnSpPr>
        <p:spPr>
          <a:xfrm flipH="1">
            <a:off x="710817" y="2413747"/>
            <a:ext cx="446980" cy="5665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Egyenes összekötő 31"/>
          <p:cNvCxnSpPr>
            <a:stCxn id="5" idx="5"/>
            <a:endCxn id="9" idx="0"/>
          </p:cNvCxnSpPr>
          <p:nvPr/>
        </p:nvCxnSpPr>
        <p:spPr>
          <a:xfrm>
            <a:off x="1361467" y="2413747"/>
            <a:ext cx="186197" cy="5760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Egyenes összekötő 34"/>
          <p:cNvCxnSpPr>
            <a:stCxn id="6" idx="4"/>
            <a:endCxn id="10" idx="0"/>
          </p:cNvCxnSpPr>
          <p:nvPr/>
        </p:nvCxnSpPr>
        <p:spPr>
          <a:xfrm flipH="1">
            <a:off x="2276128" y="2448322"/>
            <a:ext cx="576064" cy="54150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Egyenes összekötő 38"/>
          <p:cNvCxnSpPr>
            <a:stCxn id="6" idx="5"/>
            <a:endCxn id="11" idx="0"/>
          </p:cNvCxnSpPr>
          <p:nvPr/>
        </p:nvCxnSpPr>
        <p:spPr>
          <a:xfrm>
            <a:off x="2954027" y="2406141"/>
            <a:ext cx="105805" cy="5836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Egyenes összekötő 41"/>
          <p:cNvCxnSpPr>
            <a:stCxn id="8" idx="3"/>
            <a:endCxn id="12" idx="0"/>
          </p:cNvCxnSpPr>
          <p:nvPr/>
        </p:nvCxnSpPr>
        <p:spPr>
          <a:xfrm flipH="1">
            <a:off x="395536" y="3242803"/>
            <a:ext cx="186197" cy="76226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Egyenes összekötő 44"/>
          <p:cNvCxnSpPr>
            <a:stCxn id="8" idx="5"/>
            <a:endCxn id="13" idx="0"/>
          </p:cNvCxnSpPr>
          <p:nvPr/>
        </p:nvCxnSpPr>
        <p:spPr>
          <a:xfrm>
            <a:off x="785403" y="3242803"/>
            <a:ext cx="276173" cy="76226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Egyenes összekötő 47"/>
          <p:cNvCxnSpPr>
            <a:stCxn id="10" idx="3"/>
            <a:endCxn id="14" idx="0"/>
          </p:cNvCxnSpPr>
          <p:nvPr/>
        </p:nvCxnSpPr>
        <p:spPr>
          <a:xfrm flipH="1">
            <a:off x="1915162" y="3235680"/>
            <a:ext cx="259131" cy="76938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Egyenes összekötő 51"/>
          <p:cNvCxnSpPr>
            <a:stCxn id="15" idx="0"/>
            <a:endCxn id="11" idx="3"/>
          </p:cNvCxnSpPr>
          <p:nvPr/>
        </p:nvCxnSpPr>
        <p:spPr>
          <a:xfrm flipV="1">
            <a:off x="2852192" y="3235680"/>
            <a:ext cx="105805" cy="69181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Egyenes összekötő 54"/>
          <p:cNvCxnSpPr>
            <a:stCxn id="11" idx="4"/>
            <a:endCxn id="16" idx="0"/>
          </p:cNvCxnSpPr>
          <p:nvPr/>
        </p:nvCxnSpPr>
        <p:spPr>
          <a:xfrm>
            <a:off x="3059832" y="3277861"/>
            <a:ext cx="446887" cy="61810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Egyenes összekötő 57"/>
          <p:cNvCxnSpPr>
            <a:stCxn id="11" idx="5"/>
            <a:endCxn id="17" idx="0"/>
          </p:cNvCxnSpPr>
          <p:nvPr/>
        </p:nvCxnSpPr>
        <p:spPr>
          <a:xfrm>
            <a:off x="3161667" y="3235680"/>
            <a:ext cx="978285" cy="69181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8" name="Szövegdoboz 67"/>
          <p:cNvSpPr txBox="1"/>
          <p:nvPr/>
        </p:nvSpPr>
        <p:spPr>
          <a:xfrm>
            <a:off x="5004048" y="126876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/>
              <a:t>SearchRoot</a:t>
            </a:r>
            <a:r>
              <a:rPr lang="hu-HU" sz="2400" dirty="0" smtClean="0"/>
              <a:t>: honnan</a:t>
            </a:r>
            <a:endParaRPr lang="hu-HU" sz="2400" dirty="0"/>
          </a:p>
        </p:txBody>
      </p:sp>
      <p:cxnSp>
        <p:nvCxnSpPr>
          <p:cNvPr id="70" name="Egyenes összekötő nyíllal 69"/>
          <p:cNvCxnSpPr/>
          <p:nvPr/>
        </p:nvCxnSpPr>
        <p:spPr>
          <a:xfrm flipH="1">
            <a:off x="3161667" y="1556792"/>
            <a:ext cx="1770373" cy="6532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2" name="Szövegdoboz 71"/>
          <p:cNvSpPr txBox="1"/>
          <p:nvPr/>
        </p:nvSpPr>
        <p:spPr>
          <a:xfrm>
            <a:off x="5076056" y="1988840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/>
              <a:t>PageSize</a:t>
            </a:r>
            <a:r>
              <a:rPr lang="hu-HU" sz="2400" dirty="0" smtClean="0"/>
              <a:t>: hány elemet</a:t>
            </a:r>
            <a:endParaRPr lang="hu-HU" sz="2400" dirty="0"/>
          </a:p>
        </p:txBody>
      </p:sp>
      <p:sp>
        <p:nvSpPr>
          <p:cNvPr id="73" name="Szövegdoboz 72"/>
          <p:cNvSpPr txBox="1"/>
          <p:nvPr/>
        </p:nvSpPr>
        <p:spPr>
          <a:xfrm>
            <a:off x="5096196" y="2749454"/>
            <a:ext cx="37242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/>
              <a:t>Scope</a:t>
            </a:r>
            <a:r>
              <a:rPr lang="hu-HU" sz="2400" dirty="0" smtClean="0"/>
              <a:t>: </a:t>
            </a:r>
            <a:r>
              <a:rPr lang="hu-HU" sz="2400" dirty="0"/>
              <a:t>mik között</a:t>
            </a:r>
            <a:endParaRPr lang="hu-HU" sz="2400" dirty="0" smtClean="0"/>
          </a:p>
          <a:p>
            <a:pPr marL="342900" indent="-342900">
              <a:buFontTx/>
              <a:buChar char="-"/>
            </a:pPr>
            <a:r>
              <a:rPr lang="hu-HU" sz="2400" dirty="0" err="1" smtClean="0"/>
              <a:t>Base</a:t>
            </a:r>
            <a:r>
              <a:rPr lang="hu-HU" sz="2400" dirty="0" smtClean="0"/>
              <a:t>: csak az az egy elem</a:t>
            </a:r>
          </a:p>
          <a:p>
            <a:pPr marL="342900" indent="-342900">
              <a:buFontTx/>
              <a:buChar char="-"/>
            </a:pPr>
            <a:r>
              <a:rPr lang="hu-HU" sz="2400" dirty="0" err="1" smtClean="0"/>
              <a:t>OneLevel</a:t>
            </a:r>
            <a:r>
              <a:rPr lang="hu-HU" sz="2400" dirty="0" smtClean="0"/>
              <a:t>: gyerek közt</a:t>
            </a:r>
          </a:p>
          <a:p>
            <a:pPr marL="342900" indent="-342900">
              <a:buFontTx/>
              <a:buChar char="-"/>
            </a:pPr>
            <a:r>
              <a:rPr lang="hu-HU" sz="2400" dirty="0" err="1" smtClean="0"/>
              <a:t>Subtree</a:t>
            </a:r>
            <a:r>
              <a:rPr lang="hu-HU" sz="2400" dirty="0" smtClean="0"/>
              <a:t>: teljes részfa</a:t>
            </a:r>
            <a:endParaRPr lang="hu-HU" sz="2400" dirty="0"/>
          </a:p>
        </p:txBody>
      </p:sp>
      <p:sp>
        <p:nvSpPr>
          <p:cNvPr id="34" name="Szövegdoboz 33"/>
          <p:cNvSpPr txBox="1"/>
          <p:nvPr/>
        </p:nvSpPr>
        <p:spPr>
          <a:xfrm>
            <a:off x="5228456" y="4653136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Filter: mit keresünk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56727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ActiveDirectory</a:t>
            </a:r>
            <a:r>
              <a:rPr lang="hu-HU" dirty="0" smtClean="0"/>
              <a:t> </a:t>
            </a:r>
            <a:r>
              <a:rPr lang="hu-HU" dirty="0" err="1" smtClean="0"/>
              <a:t>module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/>
              <a:t>PowerShell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857233"/>
            <a:ext cx="8858312" cy="5524096"/>
          </a:xfrm>
        </p:spPr>
        <p:txBody>
          <a:bodyPr/>
          <a:lstStyle/>
          <a:p>
            <a:r>
              <a:rPr lang="hu-HU" dirty="0" smtClean="0"/>
              <a:t>Windows Server 2008 R2-ban megjelent: </a:t>
            </a:r>
          </a:p>
          <a:p>
            <a:pPr lvl="1"/>
            <a:r>
              <a:rPr lang="hu-HU" dirty="0" err="1" smtClean="0"/>
              <a:t>ActiveDirectory</a:t>
            </a:r>
            <a:r>
              <a:rPr lang="hu-HU" dirty="0" smtClean="0"/>
              <a:t> modul </a:t>
            </a:r>
            <a:r>
              <a:rPr lang="hu-HU" dirty="0" err="1" smtClean="0"/>
              <a:t>PowerShellhez</a:t>
            </a:r>
            <a:endParaRPr lang="hu-HU" dirty="0" smtClean="0"/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r>
              <a:rPr lang="hu-HU" dirty="0" smtClean="0"/>
              <a:t>Natív PowerShell </a:t>
            </a:r>
            <a:r>
              <a:rPr lang="hu-HU" dirty="0" err="1" smtClean="0"/>
              <a:t>cmdletek</a:t>
            </a:r>
            <a:r>
              <a:rPr lang="hu-HU" dirty="0" smtClean="0"/>
              <a:t> </a:t>
            </a:r>
            <a:r>
              <a:rPr lang="hu-HU" dirty="0" err="1" smtClean="0"/>
              <a:t>AD-hez</a:t>
            </a:r>
            <a:r>
              <a:rPr lang="hu-HU" dirty="0" smtClean="0"/>
              <a:t> (76 db)</a:t>
            </a:r>
          </a:p>
          <a:p>
            <a:endParaRPr lang="hu-HU" dirty="0" smtClean="0"/>
          </a:p>
          <a:p>
            <a:r>
              <a:rPr lang="hu-HU" dirty="0" smtClean="0"/>
              <a:t>AD </a:t>
            </a:r>
            <a:r>
              <a:rPr lang="hu-HU" dirty="0" err="1" smtClean="0"/>
              <a:t>Provider</a:t>
            </a:r>
            <a:endParaRPr lang="hu-HU" dirty="0" smtClean="0"/>
          </a:p>
          <a:p>
            <a:pPr lvl="1"/>
            <a:r>
              <a:rPr lang="hu-HU" dirty="0" smtClean="0"/>
              <a:t>AD: meghajtón keresztül elérhető a címtár</a:t>
            </a:r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280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ActiveDirectory</a:t>
            </a:r>
            <a:r>
              <a:rPr lang="hu-HU" dirty="0" smtClean="0"/>
              <a:t> modul architektúrája</a:t>
            </a:r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3"/>
          <a:stretch>
            <a:fillRect/>
          </a:stretch>
        </p:blipFill>
        <p:spPr>
          <a:xfrm>
            <a:off x="539552" y="980728"/>
            <a:ext cx="820891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5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ActiveDirectory</a:t>
            </a:r>
            <a:r>
              <a:rPr lang="hu-HU" dirty="0" smtClean="0"/>
              <a:t> </a:t>
            </a:r>
            <a:r>
              <a:rPr lang="hu-HU" dirty="0" err="1" smtClean="0"/>
              <a:t>cmdletek</a:t>
            </a:r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3"/>
          <a:stretch>
            <a:fillRect/>
          </a:stretch>
        </p:blipFill>
        <p:spPr>
          <a:xfrm>
            <a:off x="1825625" y="764703"/>
            <a:ext cx="5492750" cy="558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03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Active</a:t>
            </a:r>
            <a:r>
              <a:rPr lang="hu-HU" dirty="0" smtClean="0"/>
              <a:t> </a:t>
            </a:r>
            <a:r>
              <a:rPr lang="hu-HU" dirty="0" err="1" smtClean="0"/>
              <a:t>Directory</a:t>
            </a:r>
            <a:r>
              <a:rPr lang="hu-HU" dirty="0" smtClean="0"/>
              <a:t> (AD)</a:t>
            </a:r>
            <a:endParaRPr lang="hu-HU" dirty="0"/>
          </a:p>
        </p:txBody>
      </p:sp>
      <p:sp>
        <p:nvSpPr>
          <p:cNvPr id="107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Microsoft címtár implementációja</a:t>
            </a:r>
          </a:p>
          <a:p>
            <a:r>
              <a:rPr lang="hu-HU" dirty="0" smtClean="0"/>
              <a:t>Infrastruktúra alapja</a:t>
            </a:r>
          </a:p>
          <a:p>
            <a:pPr lvl="1"/>
            <a:r>
              <a:rPr lang="hu-HU" dirty="0" smtClean="0"/>
              <a:t>hitelesítés, menedzsment</a:t>
            </a:r>
          </a:p>
          <a:p>
            <a:pPr lvl="1"/>
            <a:r>
              <a:rPr lang="hu-HU" dirty="0" smtClean="0"/>
              <a:t>sok szervertermék és alkalmazás igényli</a:t>
            </a:r>
          </a:p>
          <a:p>
            <a:r>
              <a:rPr lang="hu-HU" dirty="0" smtClean="0"/>
              <a:t>Tárolt elemek</a:t>
            </a:r>
          </a:p>
          <a:p>
            <a:pPr lvl="1"/>
            <a:r>
              <a:rPr lang="hu-HU" dirty="0" smtClean="0"/>
              <a:t>felhasználók, csoportok</a:t>
            </a:r>
          </a:p>
          <a:p>
            <a:pPr lvl="1"/>
            <a:r>
              <a:rPr lang="hu-HU" dirty="0" smtClean="0"/>
              <a:t>gépek, nyomtatók</a:t>
            </a:r>
          </a:p>
          <a:p>
            <a:pPr lvl="1"/>
            <a:r>
              <a:rPr lang="hu-HU" dirty="0" smtClean="0"/>
              <a:t>megosztott könyvtárak</a:t>
            </a:r>
          </a:p>
          <a:p>
            <a:pPr lvl="1"/>
            <a:r>
              <a:rPr lang="hu-HU" dirty="0" smtClean="0"/>
              <a:t>…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176468"/>
            <a:ext cx="3571900" cy="289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 smtClean="0"/>
              <a:t>AD </a:t>
            </a:r>
            <a:r>
              <a:rPr lang="hu-HU" dirty="0" err="1" smtClean="0"/>
              <a:t>Provider</a:t>
            </a:r>
            <a:r>
              <a:rPr lang="hu-HU" dirty="0"/>
              <a:t> </a:t>
            </a:r>
            <a:r>
              <a:rPr lang="hu-HU" dirty="0" smtClean="0"/>
              <a:t>használata:</a:t>
            </a:r>
          </a:p>
          <a:p>
            <a:pPr marL="457200" lvl="1" indent="0">
              <a:buNone/>
            </a:pPr>
            <a:r>
              <a:rPr lang="hu-HU" dirty="0" smtClean="0">
                <a:latin typeface="Consolas" pitchFamily="49" charset="0"/>
                <a:cs typeface="Consolas" pitchFamily="49" charset="0"/>
              </a:rPr>
              <a:t>cd AD:</a:t>
            </a:r>
          </a:p>
          <a:p>
            <a:pPr marL="457200" lvl="1" indent="0">
              <a:buNone/>
            </a:pPr>
            <a:r>
              <a:rPr lang="hu-HU" dirty="0">
                <a:latin typeface="Consolas" pitchFamily="49" charset="0"/>
                <a:cs typeface="Consolas" pitchFamily="49" charset="0"/>
              </a:rPr>
              <a:t>cd "DC=</a:t>
            </a:r>
            <a:r>
              <a:rPr lang="hu-HU" dirty="0" err="1">
                <a:latin typeface="Consolas" pitchFamily="49" charset="0"/>
                <a:cs typeface="Consolas" pitchFamily="49" charset="0"/>
              </a:rPr>
              <a:t>irfhf</a:t>
            </a:r>
            <a:r>
              <a:rPr lang="hu-HU" dirty="0">
                <a:latin typeface="Consolas" pitchFamily="49" charset="0"/>
                <a:cs typeface="Consolas" pitchFamily="49" charset="0"/>
              </a:rPr>
              <a:t>,</a:t>
            </a:r>
            <a:r>
              <a:rPr lang="hu-HU" dirty="0" err="1">
                <a:latin typeface="Consolas" pitchFamily="49" charset="0"/>
                <a:cs typeface="Consolas" pitchFamily="49" charset="0"/>
              </a:rPr>
              <a:t>DC</a:t>
            </a:r>
            <a:r>
              <a:rPr lang="hu-HU" dirty="0">
                <a:latin typeface="Consolas" pitchFamily="49" charset="0"/>
                <a:cs typeface="Consolas" pitchFamily="49" charset="0"/>
              </a:rPr>
              <a:t>=local"</a:t>
            </a:r>
            <a:endParaRPr lang="hu-HU" dirty="0" smtClean="0">
              <a:latin typeface="Consolas" pitchFamily="49" charset="0"/>
              <a:cs typeface="Consolas" pitchFamily="49" charset="0"/>
            </a:endParaRPr>
          </a:p>
          <a:p>
            <a:pPr marL="457200" lvl="1" indent="0">
              <a:buNone/>
            </a:pPr>
            <a:endParaRPr lang="hu-HU" dirty="0"/>
          </a:p>
          <a:p>
            <a:r>
              <a:rPr lang="hu-HU" dirty="0" smtClean="0"/>
              <a:t>Keresés:</a:t>
            </a:r>
          </a:p>
          <a:p>
            <a:pPr marL="0" indent="0">
              <a:buNone/>
            </a:pPr>
            <a:r>
              <a:rPr lang="hu-HU" sz="2400" b="1" dirty="0" err="1" smtClean="0">
                <a:latin typeface="Consolas" pitchFamily="49" charset="0"/>
                <a:cs typeface="Consolas" pitchFamily="49" charset="0"/>
              </a:rPr>
              <a:t>Get-ADGroup</a:t>
            </a:r>
            <a:r>
              <a:rPr lang="hu-HU" sz="2400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400" b="1" dirty="0" err="1">
                <a:latin typeface="Consolas" pitchFamily="49" charset="0"/>
                <a:cs typeface="Consolas" pitchFamily="49" charset="0"/>
              </a:rPr>
              <a:t>-Filter</a:t>
            </a:r>
            <a:r>
              <a:rPr lang="hu-HU" sz="2400" b="1" dirty="0">
                <a:latin typeface="Consolas" pitchFamily="49" charset="0"/>
                <a:cs typeface="Consolas" pitchFamily="49" charset="0"/>
              </a:rPr>
              <a:t> 'CN </a:t>
            </a:r>
            <a:r>
              <a:rPr lang="hu-HU" sz="2400" b="1" dirty="0" err="1">
                <a:latin typeface="Consolas" pitchFamily="49" charset="0"/>
                <a:cs typeface="Consolas" pitchFamily="49" charset="0"/>
              </a:rPr>
              <a:t>-like</a:t>
            </a:r>
            <a:r>
              <a:rPr lang="hu-HU" sz="2400" b="1" dirty="0">
                <a:latin typeface="Consolas" pitchFamily="49" charset="0"/>
                <a:cs typeface="Consolas" pitchFamily="49" charset="0"/>
              </a:rPr>
              <a:t> "e*"' </a:t>
            </a:r>
            <a:r>
              <a:rPr lang="hu-HU" sz="2400" b="1" dirty="0" err="1">
                <a:latin typeface="Consolas" pitchFamily="49" charset="0"/>
                <a:cs typeface="Consolas" pitchFamily="49" charset="0"/>
              </a:rPr>
              <a:t>-SearchScope</a:t>
            </a:r>
            <a:r>
              <a:rPr lang="hu-HU" sz="2400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400" b="1" dirty="0" err="1" smtClean="0">
                <a:latin typeface="Consolas" pitchFamily="49" charset="0"/>
                <a:cs typeface="Consolas" pitchFamily="49" charset="0"/>
              </a:rPr>
              <a:t>Subtree</a:t>
            </a:r>
            <a:r>
              <a:rPr lang="hu-HU" sz="2400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400" b="1" dirty="0" err="1">
                <a:latin typeface="Consolas" pitchFamily="49" charset="0"/>
                <a:cs typeface="Consolas" pitchFamily="49" charset="0"/>
              </a:rPr>
              <a:t>-SearchBase</a:t>
            </a:r>
            <a:r>
              <a:rPr lang="hu-HU" sz="2400" b="1" dirty="0">
                <a:latin typeface="Consolas" pitchFamily="49" charset="0"/>
                <a:cs typeface="Consolas" pitchFamily="49" charset="0"/>
              </a:rPr>
              <a:t> "OU=</a:t>
            </a:r>
            <a:r>
              <a:rPr lang="hu-HU" sz="2400" b="1" dirty="0" err="1">
                <a:latin typeface="Consolas" pitchFamily="49" charset="0"/>
                <a:cs typeface="Consolas" pitchFamily="49" charset="0"/>
              </a:rPr>
              <a:t>People</a:t>
            </a:r>
            <a:r>
              <a:rPr lang="hu-HU" sz="2400" b="1" dirty="0">
                <a:latin typeface="Consolas" pitchFamily="49" charset="0"/>
                <a:cs typeface="Consolas" pitchFamily="49" charset="0"/>
              </a:rPr>
              <a:t>,DC=</a:t>
            </a:r>
            <a:r>
              <a:rPr lang="hu-HU" sz="2400" b="1" dirty="0" err="1">
                <a:latin typeface="Consolas" pitchFamily="49" charset="0"/>
                <a:cs typeface="Consolas" pitchFamily="49" charset="0"/>
              </a:rPr>
              <a:t>irfhf</a:t>
            </a:r>
            <a:r>
              <a:rPr lang="hu-HU" sz="2400" b="1" dirty="0">
                <a:latin typeface="Consolas" pitchFamily="49" charset="0"/>
                <a:cs typeface="Consolas" pitchFamily="49" charset="0"/>
              </a:rPr>
              <a:t>,</a:t>
            </a:r>
            <a:r>
              <a:rPr lang="hu-HU" sz="2400" b="1" dirty="0" err="1">
                <a:latin typeface="Consolas" pitchFamily="49" charset="0"/>
                <a:cs typeface="Consolas" pitchFamily="49" charset="0"/>
              </a:rPr>
              <a:t>DC</a:t>
            </a:r>
            <a:r>
              <a:rPr lang="hu-HU" sz="2400" b="1" dirty="0">
                <a:latin typeface="Consolas" pitchFamily="49" charset="0"/>
                <a:cs typeface="Consolas" pitchFamily="49" charset="0"/>
              </a:rPr>
              <a:t>=local" | % {</a:t>
            </a:r>
            <a:r>
              <a:rPr lang="hu-HU" sz="2400" b="1" dirty="0" err="1">
                <a:latin typeface="Consolas" pitchFamily="49" charset="0"/>
                <a:cs typeface="Consolas" pitchFamily="49" charset="0"/>
              </a:rPr>
              <a:t>echo</a:t>
            </a:r>
            <a:r>
              <a:rPr lang="hu-HU" sz="2400" b="1" dirty="0">
                <a:latin typeface="Consolas" pitchFamily="49" charset="0"/>
                <a:cs typeface="Consolas" pitchFamily="49" charset="0"/>
              </a:rPr>
              <a:t> "</a:t>
            </a:r>
            <a:r>
              <a:rPr lang="hu-HU" sz="2400" b="1" dirty="0" err="1">
                <a:latin typeface="Consolas" pitchFamily="49" charset="0"/>
                <a:cs typeface="Consolas" pitchFamily="49" charset="0"/>
              </a:rPr>
              <a:t>Name</a:t>
            </a:r>
            <a:r>
              <a:rPr lang="hu-HU" sz="2400" b="1" dirty="0">
                <a:latin typeface="Consolas" pitchFamily="49" charset="0"/>
                <a:cs typeface="Consolas" pitchFamily="49" charset="0"/>
              </a:rPr>
              <a:t>: $($_.</a:t>
            </a:r>
            <a:r>
              <a:rPr lang="hu-HU" sz="2400" b="1" dirty="0" err="1">
                <a:latin typeface="Consolas" pitchFamily="49" charset="0"/>
                <a:cs typeface="Consolas" pitchFamily="49" charset="0"/>
              </a:rPr>
              <a:t>name</a:t>
            </a:r>
            <a:r>
              <a:rPr lang="hu-HU" sz="2400" b="1" dirty="0">
                <a:latin typeface="Consolas" pitchFamily="49" charset="0"/>
                <a:cs typeface="Consolas" pitchFamily="49" charset="0"/>
              </a:rPr>
              <a:t>), DN: </a:t>
            </a:r>
            <a:r>
              <a:rPr lang="hu-HU" sz="2400" b="1" dirty="0" smtClean="0">
                <a:latin typeface="Consolas" pitchFamily="49" charset="0"/>
                <a:cs typeface="Consolas" pitchFamily="49" charset="0"/>
              </a:rPr>
              <a:t>$($_.</a:t>
            </a:r>
            <a:r>
              <a:rPr lang="hu-HU" sz="2400" b="1" dirty="0" err="1">
                <a:latin typeface="Consolas" pitchFamily="49" charset="0"/>
                <a:cs typeface="Consolas" pitchFamily="49" charset="0"/>
              </a:rPr>
              <a:t>DistinguishedName</a:t>
            </a:r>
            <a:r>
              <a:rPr lang="hu-HU" sz="2400" b="1" dirty="0">
                <a:latin typeface="Consolas" pitchFamily="49" charset="0"/>
                <a:cs typeface="Consolas" pitchFamily="49" charset="0"/>
              </a:rPr>
              <a:t>)"}</a:t>
            </a:r>
            <a:endParaRPr lang="hu-HU" sz="2400" b="1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hu-HU" b="1" dirty="0"/>
          </a:p>
          <a:p>
            <a:r>
              <a:rPr lang="hu-HU" dirty="0" smtClean="0"/>
              <a:t>Lásd még:</a:t>
            </a:r>
          </a:p>
          <a:p>
            <a:pPr lvl="1"/>
            <a:r>
              <a:rPr lang="hu-HU" dirty="0" err="1" smtClean="0"/>
              <a:t>Get-Help</a:t>
            </a:r>
            <a:r>
              <a:rPr lang="hu-HU" dirty="0"/>
              <a:t> </a:t>
            </a:r>
            <a:r>
              <a:rPr lang="hu-HU" dirty="0" err="1" smtClean="0"/>
              <a:t>about</a:t>
            </a:r>
            <a:r>
              <a:rPr lang="hu-HU" dirty="0" smtClean="0"/>
              <a:t>_</a:t>
            </a:r>
            <a:r>
              <a:rPr lang="hu-HU" dirty="0" err="1" smtClean="0"/>
              <a:t>ActiveDirectory</a:t>
            </a:r>
            <a:r>
              <a:rPr lang="hu-HU" dirty="0" smtClean="0"/>
              <a:t>*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 AD </a:t>
            </a:r>
            <a:r>
              <a:rPr lang="hu-HU" dirty="0" err="1" smtClean="0"/>
              <a:t>module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PowerShell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6492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Az </a:t>
            </a:r>
            <a:r>
              <a:rPr lang="hu-HU" dirty="0" err="1" smtClean="0"/>
              <a:t>Active</a:t>
            </a:r>
            <a:r>
              <a:rPr lang="hu-HU" dirty="0" smtClean="0"/>
              <a:t> </a:t>
            </a:r>
            <a:r>
              <a:rPr lang="hu-HU" dirty="0" err="1" smtClean="0"/>
              <a:t>Directory</a:t>
            </a:r>
            <a:r>
              <a:rPr lang="hu-HU" dirty="0" smtClean="0"/>
              <a:t> felépítése</a:t>
            </a:r>
          </a:p>
          <a:p>
            <a:endParaRPr lang="hu-HU" dirty="0" smtClean="0"/>
          </a:p>
          <a:p>
            <a:r>
              <a:rPr lang="hu-HU" dirty="0" smtClean="0"/>
              <a:t>Központosított felügyelet és jogosultságkezelés</a:t>
            </a:r>
          </a:p>
          <a:p>
            <a:endParaRPr lang="hu-HU" dirty="0" smtClean="0"/>
          </a:p>
          <a:p>
            <a:r>
              <a:rPr lang="hu-HU" dirty="0" smtClean="0"/>
              <a:t>AD elérése programozottan</a:t>
            </a:r>
          </a:p>
          <a:p>
            <a:endParaRPr lang="hu-HU" dirty="0" smtClean="0"/>
          </a:p>
          <a:p>
            <a:r>
              <a:rPr lang="hu-HU" b="1" dirty="0" smtClean="0"/>
              <a:t>Kitekintés</a:t>
            </a:r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Kitekintés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Készen vagyunk?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539754"/>
            <a:ext cx="7786742" cy="4811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zabadkézi sokszög 8"/>
          <p:cNvSpPr/>
          <p:nvPr/>
        </p:nvSpPr>
        <p:spPr>
          <a:xfrm>
            <a:off x="531628" y="3444949"/>
            <a:ext cx="5454502" cy="2892056"/>
          </a:xfrm>
          <a:custGeom>
            <a:avLst/>
            <a:gdLst>
              <a:gd name="connsiteX0" fmla="*/ 0 w 5454502"/>
              <a:gd name="connsiteY0" fmla="*/ 0 h 2892056"/>
              <a:gd name="connsiteX1" fmla="*/ 0 w 5454502"/>
              <a:gd name="connsiteY1" fmla="*/ 2828260 h 2892056"/>
              <a:gd name="connsiteX2" fmla="*/ 5454502 w 5454502"/>
              <a:gd name="connsiteY2" fmla="*/ 2892056 h 2892056"/>
              <a:gd name="connsiteX3" fmla="*/ 5380074 w 5454502"/>
              <a:gd name="connsiteY3" fmla="*/ 999460 h 2892056"/>
              <a:gd name="connsiteX4" fmla="*/ 2881423 w 5454502"/>
              <a:gd name="connsiteY4" fmla="*/ 404037 h 2892056"/>
              <a:gd name="connsiteX5" fmla="*/ 2349795 w 5454502"/>
              <a:gd name="connsiteY5" fmla="*/ 0 h 2892056"/>
              <a:gd name="connsiteX6" fmla="*/ 0 w 5454502"/>
              <a:gd name="connsiteY6" fmla="*/ 0 h 2892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54502" h="2892056">
                <a:moveTo>
                  <a:pt x="0" y="0"/>
                </a:moveTo>
                <a:lnTo>
                  <a:pt x="0" y="2828260"/>
                </a:lnTo>
                <a:lnTo>
                  <a:pt x="5454502" y="2892056"/>
                </a:lnTo>
                <a:lnTo>
                  <a:pt x="5380074" y="999460"/>
                </a:lnTo>
                <a:lnTo>
                  <a:pt x="2881423" y="404037"/>
                </a:lnTo>
                <a:lnTo>
                  <a:pt x="2349795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8D5">
              <a:alpha val="2902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0" name="Szabadkézi sokszög 9"/>
          <p:cNvSpPr/>
          <p:nvPr/>
        </p:nvSpPr>
        <p:spPr>
          <a:xfrm>
            <a:off x="606056" y="1541721"/>
            <a:ext cx="7899991" cy="2977116"/>
          </a:xfrm>
          <a:custGeom>
            <a:avLst/>
            <a:gdLst>
              <a:gd name="connsiteX0" fmla="*/ 0 w 7899991"/>
              <a:gd name="connsiteY0" fmla="*/ 0 h 2977116"/>
              <a:gd name="connsiteX1" fmla="*/ 0 w 7899991"/>
              <a:gd name="connsiteY1" fmla="*/ 1690577 h 2977116"/>
              <a:gd name="connsiteX2" fmla="*/ 4295553 w 7899991"/>
              <a:gd name="connsiteY2" fmla="*/ 1701209 h 2977116"/>
              <a:gd name="connsiteX3" fmla="*/ 5741581 w 7899991"/>
              <a:gd name="connsiteY3" fmla="*/ 2977116 h 2977116"/>
              <a:gd name="connsiteX4" fmla="*/ 7899991 w 7899991"/>
              <a:gd name="connsiteY4" fmla="*/ 2977116 h 2977116"/>
              <a:gd name="connsiteX5" fmla="*/ 7889358 w 7899991"/>
              <a:gd name="connsiteY5" fmla="*/ 1414130 h 2977116"/>
              <a:gd name="connsiteX6" fmla="*/ 4688958 w 7899991"/>
              <a:gd name="connsiteY6" fmla="*/ 148856 h 2977116"/>
              <a:gd name="connsiteX7" fmla="*/ 4433777 w 7899991"/>
              <a:gd name="connsiteY7" fmla="*/ 42530 h 2977116"/>
              <a:gd name="connsiteX8" fmla="*/ 0 w 7899991"/>
              <a:gd name="connsiteY8" fmla="*/ 0 h 2977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99991" h="2977116">
                <a:moveTo>
                  <a:pt x="0" y="0"/>
                </a:moveTo>
                <a:lnTo>
                  <a:pt x="0" y="1690577"/>
                </a:lnTo>
                <a:lnTo>
                  <a:pt x="4295553" y="1701209"/>
                </a:lnTo>
                <a:lnTo>
                  <a:pt x="5741581" y="2977116"/>
                </a:lnTo>
                <a:lnTo>
                  <a:pt x="7899991" y="2977116"/>
                </a:lnTo>
                <a:cubicBezTo>
                  <a:pt x="7896447" y="2456121"/>
                  <a:pt x="7892902" y="1935125"/>
                  <a:pt x="7889358" y="1414130"/>
                </a:cubicBezTo>
                <a:lnTo>
                  <a:pt x="4688958" y="148856"/>
                </a:lnTo>
                <a:lnTo>
                  <a:pt x="4433777" y="42530"/>
                </a:lnTo>
                <a:lnTo>
                  <a:pt x="0" y="0"/>
                </a:lnTo>
                <a:close/>
              </a:path>
            </a:pathLst>
          </a:custGeom>
          <a:solidFill>
            <a:srgbClr val="B83A55">
              <a:alpha val="32941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4214810" y="1071546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err="1" smtClean="0">
                <a:solidFill>
                  <a:schemeClr val="accent4"/>
                </a:solidFill>
              </a:rPr>
              <a:t>OpenLDAP</a:t>
            </a:r>
            <a:endParaRPr lang="hu-HU" sz="2400" b="1" dirty="0">
              <a:solidFill>
                <a:schemeClr val="accent4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6072198" y="5929330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err="1" smtClean="0">
                <a:solidFill>
                  <a:schemeClr val="accent2"/>
                </a:solidFill>
              </a:rPr>
              <a:t>Active</a:t>
            </a:r>
            <a:r>
              <a:rPr lang="hu-HU" sz="2400" b="1" dirty="0" smtClean="0">
                <a:solidFill>
                  <a:schemeClr val="accent2"/>
                </a:solidFill>
              </a:rPr>
              <a:t> </a:t>
            </a:r>
            <a:r>
              <a:rPr lang="hu-HU" sz="2400" b="1" dirty="0" err="1" smtClean="0">
                <a:solidFill>
                  <a:schemeClr val="accent2"/>
                </a:solidFill>
              </a:rPr>
              <a:t>Directory</a:t>
            </a:r>
            <a:endParaRPr lang="hu-HU" sz="24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Identity</a:t>
            </a:r>
            <a:r>
              <a:rPr lang="hu-HU" dirty="0" smtClean="0"/>
              <a:t> management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Több, különböző felhasználói siló jött létre</a:t>
            </a:r>
          </a:p>
          <a:p>
            <a:r>
              <a:rPr lang="hu-HU" dirty="0" smtClean="0"/>
              <a:t>Megoldások</a:t>
            </a:r>
          </a:p>
          <a:p>
            <a:pPr lvl="1"/>
            <a:r>
              <a:rPr lang="hu-HU" dirty="0" smtClean="0"/>
              <a:t>Címtárak </a:t>
            </a:r>
            <a:r>
              <a:rPr lang="hu-HU" dirty="0" err="1" smtClean="0"/>
              <a:t>szinkronizációja</a:t>
            </a:r>
            <a:endParaRPr lang="hu-HU" dirty="0" smtClean="0"/>
          </a:p>
          <a:p>
            <a:pPr lvl="1"/>
            <a:r>
              <a:rPr lang="hu-HU" dirty="0" err="1" smtClean="0"/>
              <a:t>Metacímtár</a:t>
            </a:r>
            <a:endParaRPr lang="hu-HU" dirty="0" smtClean="0"/>
          </a:p>
          <a:p>
            <a:pPr lvl="1"/>
            <a:r>
              <a:rPr lang="hu-HU" dirty="0" err="1" smtClean="0"/>
              <a:t>Identity</a:t>
            </a:r>
            <a:r>
              <a:rPr lang="hu-HU" dirty="0" smtClean="0"/>
              <a:t> </a:t>
            </a:r>
            <a:r>
              <a:rPr lang="hu-HU" dirty="0" err="1" smtClean="0"/>
              <a:t>mgmt</a:t>
            </a:r>
            <a:r>
              <a:rPr lang="hu-HU" dirty="0" smtClean="0"/>
              <a:t> rendszer</a:t>
            </a:r>
          </a:p>
          <a:p>
            <a:pPr lvl="1"/>
            <a:r>
              <a:rPr lang="hu-HU" dirty="0" smtClean="0"/>
              <a:t>…</a:t>
            </a:r>
          </a:p>
          <a:p>
            <a:pPr marL="457200" lvl="1" indent="0">
              <a:buNone/>
            </a:pPr>
            <a:endParaRPr lang="hu-HU" dirty="0" smtClean="0"/>
          </a:p>
          <a:p>
            <a:r>
              <a:rPr lang="hu-HU" dirty="0" smtClean="0"/>
              <a:t>További feladatok:</a:t>
            </a:r>
          </a:p>
          <a:p>
            <a:pPr lvl="1"/>
            <a:r>
              <a:rPr lang="hu-HU" dirty="0" smtClean="0"/>
              <a:t>Munkafolyamatok: új alkalmazott, elbocsátás…</a:t>
            </a:r>
          </a:p>
          <a:p>
            <a:pPr lvl="1"/>
            <a:r>
              <a:rPr lang="hu-HU" dirty="0" smtClean="0"/>
              <a:t>Jelentések készítése, elemzések 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Összefoglalás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Active</a:t>
            </a:r>
            <a:r>
              <a:rPr lang="hu-HU" dirty="0" smtClean="0"/>
              <a:t> </a:t>
            </a:r>
            <a:r>
              <a:rPr lang="hu-HU" dirty="0" err="1" smtClean="0"/>
              <a:t>Directory</a:t>
            </a:r>
            <a:endParaRPr lang="hu-HU" dirty="0" smtClean="0"/>
          </a:p>
          <a:p>
            <a:pPr lvl="1"/>
            <a:r>
              <a:rPr lang="hu-HU" dirty="0" smtClean="0"/>
              <a:t>Windows alapú IT rendszer lelke</a:t>
            </a:r>
          </a:p>
          <a:p>
            <a:pPr lvl="1"/>
            <a:r>
              <a:rPr lang="hu-HU" dirty="0" smtClean="0"/>
              <a:t>Kötelező ismerni vállalati környezetben</a:t>
            </a:r>
          </a:p>
          <a:p>
            <a:r>
              <a:rPr lang="hu-HU" dirty="0" smtClean="0"/>
              <a:t>Csoportházirend</a:t>
            </a:r>
          </a:p>
          <a:p>
            <a:pPr lvl="1"/>
            <a:r>
              <a:rPr lang="hu-HU" dirty="0" smtClean="0"/>
              <a:t>Központi felügyelet és jogosultság kezelés</a:t>
            </a:r>
          </a:p>
          <a:p>
            <a:r>
              <a:rPr lang="hu-HU" dirty="0" smtClean="0"/>
              <a:t>Sokféle API az AD kezelésére</a:t>
            </a:r>
          </a:p>
          <a:p>
            <a:r>
              <a:rPr lang="hu-HU" dirty="0" err="1" smtClean="0"/>
              <a:t>Felhasználókezelés</a:t>
            </a:r>
            <a:r>
              <a:rPr lang="hu-HU" dirty="0" smtClean="0"/>
              <a:t>:</a:t>
            </a:r>
          </a:p>
          <a:p>
            <a:pPr lvl="1"/>
            <a:r>
              <a:rPr lang="hu-HU" dirty="0" smtClean="0"/>
              <a:t>Címtár:  OK</a:t>
            </a:r>
          </a:p>
          <a:p>
            <a:pPr lvl="1"/>
            <a:r>
              <a:rPr lang="hu-HU" dirty="0" err="1" smtClean="0"/>
              <a:t>Identity</a:t>
            </a:r>
            <a:r>
              <a:rPr lang="hu-HU" dirty="0" smtClean="0"/>
              <a:t> management: még csak most kezdődne…</a:t>
            </a:r>
          </a:p>
          <a:p>
            <a:pPr lvl="1"/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4786322"/>
            <a:ext cx="3524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További információ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err="1" smtClean="0"/>
              <a:t>Active</a:t>
            </a:r>
            <a:r>
              <a:rPr lang="hu-HU" dirty="0" smtClean="0"/>
              <a:t> </a:t>
            </a:r>
            <a:r>
              <a:rPr lang="hu-HU" dirty="0" err="1" smtClean="0"/>
              <a:t>Directory</a:t>
            </a:r>
            <a:r>
              <a:rPr lang="hu-HU" dirty="0" smtClean="0"/>
              <a:t>:</a:t>
            </a:r>
          </a:p>
          <a:p>
            <a:r>
              <a:rPr lang="hu-HU" sz="2800" dirty="0" smtClean="0"/>
              <a:t>Gál Tamás, Szabó Levente, </a:t>
            </a:r>
            <a:r>
              <a:rPr lang="hu-HU" sz="2800" dirty="0" err="1" smtClean="0"/>
              <a:t>Szerényi</a:t>
            </a:r>
            <a:r>
              <a:rPr lang="hu-HU" sz="2800" dirty="0" smtClean="0"/>
              <a:t> László: </a:t>
            </a:r>
            <a:r>
              <a:rPr lang="hu-HU" sz="2800" i="1" dirty="0" smtClean="0">
                <a:hlinkClick r:id="rId3"/>
              </a:rPr>
              <a:t>Rendszerfelügyelet rendszergazdáknak</a:t>
            </a:r>
            <a:r>
              <a:rPr lang="hu-HU" sz="2800" dirty="0" smtClean="0"/>
              <a:t>, Szak Kiadó, 2007.</a:t>
            </a:r>
          </a:p>
          <a:p>
            <a:r>
              <a:rPr lang="hu-HU" sz="2800" dirty="0" smtClean="0"/>
              <a:t>Gál Tamás: </a:t>
            </a:r>
            <a:r>
              <a:rPr lang="hu-HU" sz="2800" dirty="0" smtClean="0">
                <a:hlinkClick r:id="rId4"/>
              </a:rPr>
              <a:t>Windows Server 2008 R2 – A kihívás állandó</a:t>
            </a:r>
            <a:r>
              <a:rPr lang="hu-HU" sz="2800" dirty="0" smtClean="0"/>
              <a:t>, JOS, 2011. (WS 2008 R2 újdonságok)</a:t>
            </a:r>
          </a:p>
          <a:p>
            <a:r>
              <a:rPr lang="hu-HU" sz="2800" dirty="0" smtClean="0"/>
              <a:t>Microsoft </a:t>
            </a:r>
            <a:r>
              <a:rPr lang="hu-HU" sz="2800" dirty="0" err="1" smtClean="0"/>
              <a:t>Technet</a:t>
            </a:r>
            <a:r>
              <a:rPr lang="hu-HU" sz="2800" dirty="0" smtClean="0"/>
              <a:t>: </a:t>
            </a:r>
            <a:r>
              <a:rPr lang="hu-HU" sz="2800" dirty="0" err="1" smtClean="0">
                <a:hlinkClick r:id="rId5"/>
              </a:rPr>
              <a:t>Active</a:t>
            </a:r>
            <a:r>
              <a:rPr lang="hu-HU" sz="2800" dirty="0" smtClean="0">
                <a:hlinkClick r:id="rId5"/>
              </a:rPr>
              <a:t> </a:t>
            </a:r>
            <a:r>
              <a:rPr lang="hu-HU" sz="2800" dirty="0" err="1" smtClean="0">
                <a:hlinkClick r:id="rId5"/>
              </a:rPr>
              <a:t>Directory</a:t>
            </a:r>
            <a:r>
              <a:rPr lang="hu-HU" sz="2800" dirty="0" smtClean="0">
                <a:hlinkClick r:id="rId5"/>
              </a:rPr>
              <a:t> </a:t>
            </a:r>
            <a:r>
              <a:rPr lang="hu-HU" sz="2800" dirty="0" err="1" smtClean="0">
                <a:hlinkClick r:id="rId5"/>
              </a:rPr>
              <a:t>Services</a:t>
            </a:r>
            <a:endParaRPr lang="hu-HU" sz="2800" dirty="0" smtClean="0"/>
          </a:p>
          <a:p>
            <a:pPr lvl="1"/>
            <a:r>
              <a:rPr lang="hu-HU" sz="2400" dirty="0" err="1" smtClean="0"/>
              <a:t>Planning</a:t>
            </a:r>
            <a:r>
              <a:rPr lang="hu-HU" sz="2400" dirty="0" smtClean="0"/>
              <a:t>, </a:t>
            </a:r>
            <a:r>
              <a:rPr lang="hu-HU" sz="2400" dirty="0" err="1" smtClean="0"/>
              <a:t>Deployment</a:t>
            </a:r>
            <a:r>
              <a:rPr lang="hu-HU" sz="2400" dirty="0" smtClean="0"/>
              <a:t>, </a:t>
            </a:r>
            <a:r>
              <a:rPr lang="hu-HU" sz="2400" dirty="0" err="1" smtClean="0"/>
              <a:t>Operations</a:t>
            </a:r>
            <a:r>
              <a:rPr lang="hu-HU" sz="2400" dirty="0" smtClean="0"/>
              <a:t>, </a:t>
            </a:r>
            <a:r>
              <a:rPr lang="hu-HU" sz="2400" dirty="0" err="1" smtClean="0"/>
              <a:t>Troubleshoot</a:t>
            </a:r>
            <a:endParaRPr lang="hu-HU" sz="2400" dirty="0"/>
          </a:p>
          <a:p>
            <a:pPr marL="57150" indent="0">
              <a:buNone/>
            </a:pPr>
            <a:r>
              <a:rPr lang="hu-HU" dirty="0" err="1" smtClean="0"/>
              <a:t>ActiveDirectory</a:t>
            </a:r>
            <a:r>
              <a:rPr lang="hu-HU" dirty="0" smtClean="0"/>
              <a:t> PowerShell modul:</a:t>
            </a:r>
          </a:p>
          <a:p>
            <a:pPr marL="514350" indent="-457200"/>
            <a:r>
              <a:rPr lang="hu-HU" sz="2800" dirty="0" err="1" smtClean="0">
                <a:hlinkClick r:id="rId6"/>
              </a:rPr>
              <a:t>Active</a:t>
            </a:r>
            <a:r>
              <a:rPr lang="hu-HU" sz="2800" dirty="0" smtClean="0">
                <a:hlinkClick r:id="rId6"/>
              </a:rPr>
              <a:t> </a:t>
            </a:r>
            <a:r>
              <a:rPr lang="hu-HU" sz="2800" dirty="0" err="1" smtClean="0">
                <a:hlinkClick r:id="rId6"/>
              </a:rPr>
              <a:t>Directory</a:t>
            </a:r>
            <a:r>
              <a:rPr lang="hu-HU" sz="2800" dirty="0" smtClean="0">
                <a:hlinkClick r:id="rId6"/>
              </a:rPr>
              <a:t> PowerShell</a:t>
            </a:r>
            <a:r>
              <a:rPr lang="hu-HU" sz="2800" dirty="0" smtClean="0"/>
              <a:t> </a:t>
            </a:r>
            <a:r>
              <a:rPr lang="hu-HU" sz="2800" dirty="0" err="1" smtClean="0"/>
              <a:t>blog</a:t>
            </a:r>
            <a:endParaRPr lang="hu-HU" sz="2800" dirty="0" smtClean="0"/>
          </a:p>
          <a:p>
            <a:pPr marL="514350" indent="-457200"/>
            <a:r>
              <a:rPr lang="hu-HU" sz="2800" dirty="0"/>
              <a:t>Soós </a:t>
            </a:r>
            <a:r>
              <a:rPr lang="hu-HU" sz="2800" dirty="0" smtClean="0"/>
              <a:t>Tibor: </a:t>
            </a:r>
            <a:r>
              <a:rPr lang="hu-HU" sz="2800" dirty="0" smtClean="0">
                <a:hlinkClick r:id="rId4"/>
              </a:rPr>
              <a:t>Microsoft </a:t>
            </a:r>
            <a:r>
              <a:rPr lang="hu-HU" sz="2800" dirty="0">
                <a:hlinkClick r:id="rId4"/>
              </a:rPr>
              <a:t>PowerShell 2.0 </a:t>
            </a:r>
            <a:r>
              <a:rPr lang="hu-HU" sz="2800" dirty="0" smtClean="0">
                <a:hlinkClick r:id="rId4"/>
              </a:rPr>
              <a:t/>
            </a:r>
            <a:br>
              <a:rPr lang="hu-HU" sz="2800" dirty="0" smtClean="0">
                <a:hlinkClick r:id="rId4"/>
              </a:rPr>
            </a:br>
            <a:r>
              <a:rPr lang="hu-HU" sz="2800" dirty="0" smtClean="0">
                <a:hlinkClick r:id="rId4"/>
              </a:rPr>
              <a:t>rendszergazdáknak </a:t>
            </a:r>
            <a:r>
              <a:rPr lang="hu-HU" sz="2800" dirty="0">
                <a:hlinkClick r:id="rId4"/>
              </a:rPr>
              <a:t>– elmélet és </a:t>
            </a:r>
            <a:r>
              <a:rPr lang="hu-HU" sz="2800" dirty="0" smtClean="0">
                <a:hlinkClick r:id="rId4"/>
              </a:rPr>
              <a:t>gyakorlat</a:t>
            </a:r>
            <a:r>
              <a:rPr lang="hu-HU" sz="2800" dirty="0" smtClean="0"/>
              <a:t>, 2010.</a:t>
            </a:r>
            <a:endParaRPr lang="hu-H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 címtár szerkezete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Fa szerkezet, LDAP címtár (csak el van fedve:)</a:t>
            </a:r>
          </a:p>
          <a:p>
            <a:endParaRPr lang="hu-HU" dirty="0" smtClean="0"/>
          </a:p>
          <a:p>
            <a:pPr marL="342900" lvl="1" indent="-342900">
              <a:buFont typeface="Wingdings" pitchFamily="2" charset="2"/>
              <a:buChar char="§"/>
            </a:pPr>
            <a:r>
              <a:rPr lang="hu-HU" dirty="0" smtClean="0"/>
              <a:t>Hierarchia eleme: </a:t>
            </a:r>
            <a:r>
              <a:rPr lang="hu-HU" b="1" dirty="0" smtClean="0"/>
              <a:t>szervezeti egység </a:t>
            </a:r>
            <a:r>
              <a:rPr lang="hu-HU" dirty="0" smtClean="0"/>
              <a:t>(</a:t>
            </a:r>
            <a:r>
              <a:rPr lang="hu-HU" dirty="0" err="1" smtClean="0"/>
              <a:t>organizational</a:t>
            </a:r>
            <a:r>
              <a:rPr lang="hu-HU" dirty="0" smtClean="0"/>
              <a:t> unit)</a:t>
            </a:r>
          </a:p>
          <a:p>
            <a:pPr marL="342900" lvl="1" indent="-342900">
              <a:buFont typeface="Wingdings" pitchFamily="2" charset="2"/>
              <a:buChar char="§"/>
            </a:pPr>
            <a:endParaRPr lang="hu-HU" dirty="0" smtClean="0"/>
          </a:p>
          <a:p>
            <a:pPr marL="342900" lvl="1" indent="-342900">
              <a:buFont typeface="Wingdings" pitchFamily="2" charset="2"/>
              <a:buChar char="§"/>
            </a:pPr>
            <a:r>
              <a:rPr lang="hu-HU" dirty="0" smtClean="0"/>
              <a:t>Struktúra kialakításának alapja:   </a:t>
            </a:r>
          </a:p>
          <a:p>
            <a:pPr marL="742950" lvl="2" indent="-342900">
              <a:buFont typeface="Wingdings" pitchFamily="2" charset="2"/>
              <a:buChar char="§"/>
            </a:pPr>
            <a:r>
              <a:rPr lang="hu-HU" dirty="0" smtClean="0"/>
              <a:t>Delegálás</a:t>
            </a:r>
          </a:p>
          <a:p>
            <a:pPr marL="742950" lvl="2" indent="-342900">
              <a:buFont typeface="Wingdings" pitchFamily="2" charset="2"/>
              <a:buChar char="§"/>
            </a:pPr>
            <a:r>
              <a:rPr lang="hu-HU" dirty="0" smtClean="0"/>
              <a:t>Házirendek </a:t>
            </a:r>
          </a:p>
          <a:p>
            <a:pPr marL="342900" lvl="1" indent="-342900">
              <a:buFont typeface="Wingdings" pitchFamily="2" charset="2"/>
              <a:buChar char="§"/>
            </a:pPr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117413" y="1019142"/>
            <a:ext cx="4954653" cy="5367411"/>
          </a:xfrm>
        </p:spPr>
        <p:txBody>
          <a:bodyPr/>
          <a:lstStyle/>
          <a:p>
            <a:pPr lvl="1"/>
            <a:r>
              <a:rPr lang="hu-HU" dirty="0" smtClean="0"/>
              <a:t>fa szerkezet, tárolók és elemek</a:t>
            </a:r>
          </a:p>
          <a:p>
            <a:pPr lvl="1"/>
            <a:r>
              <a:rPr lang="hu-HU" dirty="0" smtClean="0"/>
              <a:t>felhasználó létrehozása</a:t>
            </a:r>
          </a:p>
          <a:p>
            <a:pPr lvl="2"/>
            <a:r>
              <a:rPr lang="hu-HU" dirty="0" smtClean="0"/>
              <a:t>nevek, jelszó opciók</a:t>
            </a:r>
          </a:p>
          <a:p>
            <a:pPr lvl="1"/>
            <a:r>
              <a:rPr lang="hu-HU" dirty="0" smtClean="0"/>
              <a:t>felhasználó tulajdonságai</a:t>
            </a:r>
          </a:p>
          <a:p>
            <a:pPr lvl="2"/>
            <a:r>
              <a:rPr lang="hu-HU" dirty="0" smtClean="0"/>
              <a:t>adatok, címek, profil, </a:t>
            </a:r>
            <a:r>
              <a:rPr lang="hu-HU" dirty="0" err="1" smtClean="0"/>
              <a:t>dial-in</a:t>
            </a:r>
            <a:endParaRPr lang="hu-HU" dirty="0" smtClean="0"/>
          </a:p>
          <a:p>
            <a:pPr lvl="1"/>
            <a:r>
              <a:rPr lang="hu-HU" dirty="0" smtClean="0"/>
              <a:t>csoport</a:t>
            </a:r>
          </a:p>
          <a:p>
            <a:pPr lvl="2"/>
            <a:r>
              <a:rPr lang="hu-HU" dirty="0" smtClean="0"/>
              <a:t>jogosultságosztás (RBAC)</a:t>
            </a:r>
          </a:p>
          <a:p>
            <a:pPr lvl="2"/>
            <a:r>
              <a:rPr lang="hu-HU" dirty="0" smtClean="0"/>
              <a:t>levélküldés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b="1" dirty="0" smtClean="0"/>
              <a:t> AD </a:t>
            </a:r>
            <a:r>
              <a:rPr lang="hu-HU" b="1" dirty="0" err="1" smtClean="0"/>
              <a:t>Users</a:t>
            </a:r>
            <a:r>
              <a:rPr lang="hu-HU" b="1" dirty="0" smtClean="0"/>
              <a:t> and </a:t>
            </a:r>
            <a:r>
              <a:rPr lang="hu-HU" b="1" dirty="0" err="1" smtClean="0"/>
              <a:t>Computers</a:t>
            </a:r>
            <a:endParaRPr lang="hu-HU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142984"/>
            <a:ext cx="3606616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 szerkezet</a:t>
            </a:r>
            <a:endParaRPr lang="hu-HU" dirty="0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2077407" y="3614817"/>
            <a:ext cx="106488" cy="11979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" y="54"/>
              </a:cxn>
              <a:cxn ang="0">
                <a:pos x="48" y="26"/>
              </a:cxn>
              <a:cxn ang="0">
                <a:pos x="0" y="0"/>
              </a:cxn>
            </a:cxnLst>
            <a:rect l="0" t="0" r="r" b="b"/>
            <a:pathLst>
              <a:path w="48" h="54">
                <a:moveTo>
                  <a:pt x="0" y="0"/>
                </a:moveTo>
                <a:lnTo>
                  <a:pt x="1" y="54"/>
                </a:lnTo>
                <a:lnTo>
                  <a:pt x="48" y="2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2651996" y="2529975"/>
            <a:ext cx="104269" cy="122017"/>
          </a:xfrm>
          <a:custGeom>
            <a:avLst/>
            <a:gdLst/>
            <a:ahLst/>
            <a:cxnLst>
              <a:cxn ang="0">
                <a:pos x="47" y="55"/>
              </a:cxn>
              <a:cxn ang="0">
                <a:pos x="47" y="0"/>
              </a:cxn>
              <a:cxn ang="0">
                <a:pos x="0" y="28"/>
              </a:cxn>
              <a:cxn ang="0">
                <a:pos x="47" y="55"/>
              </a:cxn>
            </a:cxnLst>
            <a:rect l="0" t="0" r="r" b="b"/>
            <a:pathLst>
              <a:path w="47" h="55">
                <a:moveTo>
                  <a:pt x="47" y="55"/>
                </a:moveTo>
                <a:lnTo>
                  <a:pt x="47" y="0"/>
                </a:lnTo>
                <a:lnTo>
                  <a:pt x="0" y="28"/>
                </a:lnTo>
                <a:lnTo>
                  <a:pt x="47" y="5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grpSp>
        <p:nvGrpSpPr>
          <p:cNvPr id="32" name="Group 31"/>
          <p:cNvGrpSpPr/>
          <p:nvPr/>
        </p:nvGrpSpPr>
        <p:grpSpPr>
          <a:xfrm>
            <a:off x="2077407" y="2529975"/>
            <a:ext cx="678858" cy="1204641"/>
            <a:chOff x="2077407" y="2529975"/>
            <a:chExt cx="678858" cy="1204641"/>
          </a:xfrm>
        </p:grpSpPr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077407" y="3614817"/>
              <a:ext cx="106488" cy="1197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54"/>
                </a:cxn>
                <a:cxn ang="0">
                  <a:pos x="48" y="26"/>
                </a:cxn>
                <a:cxn ang="0">
                  <a:pos x="0" y="0"/>
                </a:cxn>
              </a:cxnLst>
              <a:rect l="0" t="0" r="r" b="b"/>
              <a:pathLst>
                <a:path w="48" h="54">
                  <a:moveTo>
                    <a:pt x="0" y="0"/>
                  </a:moveTo>
                  <a:lnTo>
                    <a:pt x="1" y="54"/>
                  </a:lnTo>
                  <a:lnTo>
                    <a:pt x="48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121777" y="2529975"/>
              <a:ext cx="634488" cy="1129211"/>
              <a:chOff x="2121777" y="2529975"/>
              <a:chExt cx="634488" cy="1129211"/>
            </a:xfrm>
          </p:grpSpPr>
          <p:sp>
            <p:nvSpPr>
              <p:cNvPr id="8" name="Line 7"/>
              <p:cNvSpPr>
                <a:spLocks noChangeShapeType="1"/>
              </p:cNvSpPr>
              <p:nvPr/>
            </p:nvSpPr>
            <p:spPr bwMode="auto">
              <a:xfrm flipH="1">
                <a:off x="2121777" y="2605403"/>
                <a:ext cx="590119" cy="105378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2651996" y="2529975"/>
                <a:ext cx="104269" cy="122017"/>
              </a:xfrm>
              <a:custGeom>
                <a:avLst/>
                <a:gdLst/>
                <a:ahLst/>
                <a:cxnLst>
                  <a:cxn ang="0">
                    <a:pos x="47" y="55"/>
                  </a:cxn>
                  <a:cxn ang="0">
                    <a:pos x="47" y="0"/>
                  </a:cxn>
                  <a:cxn ang="0">
                    <a:pos x="0" y="28"/>
                  </a:cxn>
                  <a:cxn ang="0">
                    <a:pos x="47" y="55"/>
                  </a:cxn>
                </a:cxnLst>
                <a:rect l="0" t="0" r="r" b="b"/>
                <a:pathLst>
                  <a:path w="47" h="55">
                    <a:moveTo>
                      <a:pt x="47" y="55"/>
                    </a:moveTo>
                    <a:lnTo>
                      <a:pt x="47" y="0"/>
                    </a:lnTo>
                    <a:lnTo>
                      <a:pt x="0" y="28"/>
                    </a:lnTo>
                    <a:lnTo>
                      <a:pt x="47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</p:grpSp>
      <p:sp>
        <p:nvSpPr>
          <p:cNvPr id="11" name="Freeform 10"/>
          <p:cNvSpPr>
            <a:spLocks/>
          </p:cNvSpPr>
          <p:nvPr/>
        </p:nvSpPr>
        <p:spPr bwMode="auto">
          <a:xfrm>
            <a:off x="4908202" y="3614817"/>
            <a:ext cx="106488" cy="119799"/>
          </a:xfrm>
          <a:custGeom>
            <a:avLst/>
            <a:gdLst/>
            <a:ahLst/>
            <a:cxnLst>
              <a:cxn ang="0">
                <a:pos x="0" y="26"/>
              </a:cxn>
              <a:cxn ang="0">
                <a:pos x="47" y="54"/>
              </a:cxn>
              <a:cxn ang="0">
                <a:pos x="48" y="0"/>
              </a:cxn>
              <a:cxn ang="0">
                <a:pos x="0" y="26"/>
              </a:cxn>
            </a:cxnLst>
            <a:rect l="0" t="0" r="r" b="b"/>
            <a:pathLst>
              <a:path w="48" h="54">
                <a:moveTo>
                  <a:pt x="0" y="26"/>
                </a:moveTo>
                <a:lnTo>
                  <a:pt x="47" y="54"/>
                </a:lnTo>
                <a:lnTo>
                  <a:pt x="48" y="0"/>
                </a:lnTo>
                <a:lnTo>
                  <a:pt x="0" y="2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335832" y="2529975"/>
            <a:ext cx="106488" cy="122017"/>
          </a:xfrm>
          <a:custGeom>
            <a:avLst/>
            <a:gdLst/>
            <a:ahLst/>
            <a:cxnLst>
              <a:cxn ang="0">
                <a:pos x="48" y="28"/>
              </a:cxn>
              <a:cxn ang="0">
                <a:pos x="1" y="0"/>
              </a:cxn>
              <a:cxn ang="0">
                <a:pos x="0" y="55"/>
              </a:cxn>
              <a:cxn ang="0">
                <a:pos x="48" y="28"/>
              </a:cxn>
            </a:cxnLst>
            <a:rect l="0" t="0" r="r" b="b"/>
            <a:pathLst>
              <a:path w="48" h="55">
                <a:moveTo>
                  <a:pt x="48" y="28"/>
                </a:moveTo>
                <a:lnTo>
                  <a:pt x="1" y="0"/>
                </a:lnTo>
                <a:lnTo>
                  <a:pt x="0" y="55"/>
                </a:lnTo>
                <a:lnTo>
                  <a:pt x="48" y="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grpSp>
        <p:nvGrpSpPr>
          <p:cNvPr id="33" name="Group 32"/>
          <p:cNvGrpSpPr/>
          <p:nvPr/>
        </p:nvGrpSpPr>
        <p:grpSpPr>
          <a:xfrm>
            <a:off x="4335832" y="2529975"/>
            <a:ext cx="678858" cy="1204641"/>
            <a:chOff x="4335832" y="2529975"/>
            <a:chExt cx="678858" cy="1204641"/>
          </a:xfrm>
        </p:grpSpPr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4908202" y="3614817"/>
              <a:ext cx="106488" cy="119799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47" y="54"/>
                </a:cxn>
                <a:cxn ang="0">
                  <a:pos x="48" y="0"/>
                </a:cxn>
                <a:cxn ang="0">
                  <a:pos x="0" y="26"/>
                </a:cxn>
              </a:cxnLst>
              <a:rect l="0" t="0" r="r" b="b"/>
              <a:pathLst>
                <a:path w="48" h="54">
                  <a:moveTo>
                    <a:pt x="0" y="26"/>
                  </a:moveTo>
                  <a:lnTo>
                    <a:pt x="47" y="54"/>
                  </a:lnTo>
                  <a:lnTo>
                    <a:pt x="48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335832" y="2529975"/>
              <a:ext cx="634488" cy="1129211"/>
              <a:chOff x="4335832" y="2529975"/>
              <a:chExt cx="634488" cy="1129211"/>
            </a:xfrm>
          </p:grpSpPr>
          <p:sp>
            <p:nvSpPr>
              <p:cNvPr id="13" name="Line 12"/>
              <p:cNvSpPr>
                <a:spLocks noChangeShapeType="1"/>
              </p:cNvSpPr>
              <p:nvPr/>
            </p:nvSpPr>
            <p:spPr bwMode="auto">
              <a:xfrm>
                <a:off x="4377983" y="2605403"/>
                <a:ext cx="592337" cy="105378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>
                <a:off x="4335832" y="2529975"/>
                <a:ext cx="106488" cy="122017"/>
              </a:xfrm>
              <a:custGeom>
                <a:avLst/>
                <a:gdLst/>
                <a:ahLst/>
                <a:cxnLst>
                  <a:cxn ang="0">
                    <a:pos x="48" y="28"/>
                  </a:cxn>
                  <a:cxn ang="0">
                    <a:pos x="1" y="0"/>
                  </a:cxn>
                  <a:cxn ang="0">
                    <a:pos x="0" y="55"/>
                  </a:cxn>
                  <a:cxn ang="0">
                    <a:pos x="48" y="28"/>
                  </a:cxn>
                </a:cxnLst>
                <a:rect l="0" t="0" r="r" b="b"/>
                <a:pathLst>
                  <a:path w="48" h="55">
                    <a:moveTo>
                      <a:pt x="48" y="28"/>
                    </a:moveTo>
                    <a:lnTo>
                      <a:pt x="1" y="0"/>
                    </a:lnTo>
                    <a:lnTo>
                      <a:pt x="0" y="55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2782887" y="917131"/>
            <a:ext cx="1550726" cy="1550726"/>
            <a:chOff x="2782887" y="917131"/>
            <a:chExt cx="1550726" cy="1550726"/>
          </a:xfrm>
        </p:grpSpPr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2782887" y="917131"/>
              <a:ext cx="1550726" cy="1550726"/>
            </a:xfrm>
            <a:custGeom>
              <a:avLst/>
              <a:gdLst/>
              <a:ahLst/>
              <a:cxnLst>
                <a:cxn ang="0">
                  <a:pos x="0" y="699"/>
                </a:cxn>
                <a:cxn ang="0">
                  <a:pos x="349" y="0"/>
                </a:cxn>
                <a:cxn ang="0">
                  <a:pos x="699" y="699"/>
                </a:cxn>
                <a:cxn ang="0">
                  <a:pos x="0" y="699"/>
                </a:cxn>
              </a:cxnLst>
              <a:rect l="0" t="0" r="r" b="b"/>
              <a:pathLst>
                <a:path w="699" h="699">
                  <a:moveTo>
                    <a:pt x="0" y="699"/>
                  </a:moveTo>
                  <a:lnTo>
                    <a:pt x="349" y="0"/>
                  </a:lnTo>
                  <a:lnTo>
                    <a:pt x="699" y="699"/>
                  </a:lnTo>
                  <a:lnTo>
                    <a:pt x="0" y="699"/>
                  </a:lnTo>
                  <a:close/>
                </a:path>
              </a:pathLst>
            </a:custGeom>
            <a:solidFill>
              <a:srgbClr val="F5F5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2782887" y="917131"/>
              <a:ext cx="1550726" cy="1550726"/>
            </a:xfrm>
            <a:custGeom>
              <a:avLst/>
              <a:gdLst/>
              <a:ahLst/>
              <a:cxnLst>
                <a:cxn ang="0">
                  <a:pos x="0" y="699"/>
                </a:cxn>
                <a:cxn ang="0">
                  <a:pos x="349" y="0"/>
                </a:cxn>
                <a:cxn ang="0">
                  <a:pos x="699" y="699"/>
                </a:cxn>
                <a:cxn ang="0">
                  <a:pos x="0" y="699"/>
                </a:cxn>
              </a:cxnLst>
              <a:rect l="0" t="0" r="r" b="b"/>
              <a:pathLst>
                <a:path w="699" h="699">
                  <a:moveTo>
                    <a:pt x="0" y="699"/>
                  </a:moveTo>
                  <a:lnTo>
                    <a:pt x="349" y="0"/>
                  </a:lnTo>
                  <a:lnTo>
                    <a:pt x="699" y="699"/>
                  </a:lnTo>
                  <a:lnTo>
                    <a:pt x="0" y="699"/>
                  </a:ln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153375" y="1846679"/>
            <a:ext cx="867430" cy="41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00" dirty="0">
                <a:solidFill>
                  <a:srgbClr val="000000"/>
                </a:solidFill>
                <a:latin typeface="Franklin Gothic Book" pitchFamily="34" charset="0"/>
              </a:rPr>
              <a:t>parent</a:t>
            </a:r>
            <a:endParaRPr lang="en-US" sz="2400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953711" y="2572126"/>
            <a:ext cx="12417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hu-HU" sz="1600" dirty="0" err="1" smtClean="0">
                <a:solidFill>
                  <a:srgbClr val="000000"/>
                </a:solidFill>
                <a:latin typeface="Franklin Gothic Book" pitchFamily="34" charset="0"/>
              </a:rPr>
              <a:t>thefamily.local</a:t>
            </a:r>
            <a:endParaRPr lang="en-US" sz="24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5380741" y="917131"/>
            <a:ext cx="1552944" cy="1881249"/>
            <a:chOff x="5380741" y="917131"/>
            <a:chExt cx="1552944" cy="1881249"/>
          </a:xfrm>
        </p:grpSpPr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5380741" y="917131"/>
              <a:ext cx="1552944" cy="1550726"/>
            </a:xfrm>
            <a:custGeom>
              <a:avLst/>
              <a:gdLst/>
              <a:ahLst/>
              <a:cxnLst>
                <a:cxn ang="0">
                  <a:pos x="0" y="699"/>
                </a:cxn>
                <a:cxn ang="0">
                  <a:pos x="350" y="0"/>
                </a:cxn>
                <a:cxn ang="0">
                  <a:pos x="700" y="699"/>
                </a:cxn>
                <a:cxn ang="0">
                  <a:pos x="0" y="699"/>
                </a:cxn>
              </a:cxnLst>
              <a:rect l="0" t="0" r="r" b="b"/>
              <a:pathLst>
                <a:path w="700" h="699">
                  <a:moveTo>
                    <a:pt x="0" y="699"/>
                  </a:moveTo>
                  <a:lnTo>
                    <a:pt x="350" y="0"/>
                  </a:lnTo>
                  <a:lnTo>
                    <a:pt x="700" y="699"/>
                  </a:lnTo>
                  <a:lnTo>
                    <a:pt x="0" y="699"/>
                  </a:lnTo>
                  <a:close/>
                </a:path>
              </a:pathLst>
            </a:custGeom>
            <a:solidFill>
              <a:srgbClr val="F5F5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5380741" y="917131"/>
              <a:ext cx="1552944" cy="1550726"/>
            </a:xfrm>
            <a:custGeom>
              <a:avLst/>
              <a:gdLst/>
              <a:ahLst/>
              <a:cxnLst>
                <a:cxn ang="0">
                  <a:pos x="0" y="699"/>
                </a:cxn>
                <a:cxn ang="0">
                  <a:pos x="350" y="0"/>
                </a:cxn>
                <a:cxn ang="0">
                  <a:pos x="700" y="699"/>
                </a:cxn>
                <a:cxn ang="0">
                  <a:pos x="0" y="699"/>
                </a:cxn>
              </a:cxnLst>
              <a:rect l="0" t="0" r="r" b="b"/>
              <a:pathLst>
                <a:path w="700" h="699">
                  <a:moveTo>
                    <a:pt x="0" y="699"/>
                  </a:moveTo>
                  <a:lnTo>
                    <a:pt x="350" y="0"/>
                  </a:lnTo>
                  <a:lnTo>
                    <a:pt x="700" y="699"/>
                  </a:lnTo>
                  <a:lnTo>
                    <a:pt x="0" y="699"/>
                  </a:ln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 flipH="1">
              <a:off x="5746792" y="1578242"/>
              <a:ext cx="552404" cy="54796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5538254" y="1924326"/>
              <a:ext cx="414858" cy="417076"/>
            </a:xfrm>
            <a:prstGeom prst="ellipse">
              <a:avLst/>
            </a:prstGeom>
            <a:solidFill>
              <a:srgbClr val="FFC94B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5538254" y="1924326"/>
              <a:ext cx="414858" cy="417076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5582624" y="1984226"/>
              <a:ext cx="450354" cy="381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ou</a:t>
              </a:r>
              <a:endParaRPr lang="en-US" sz="2400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6090659" y="1371922"/>
              <a:ext cx="417076" cy="414858"/>
            </a:xfrm>
            <a:prstGeom prst="ellipse">
              <a:avLst/>
            </a:prstGeom>
            <a:solidFill>
              <a:srgbClr val="FFC94B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6090659" y="1371922"/>
              <a:ext cx="417076" cy="4148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6139465" y="1429603"/>
              <a:ext cx="450354" cy="381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ou</a:t>
              </a:r>
              <a:endParaRPr lang="en-US" sz="2400"/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5451733" y="2552159"/>
              <a:ext cx="101643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hu-HU" sz="1600" dirty="0" err="1" smtClean="0">
                  <a:solidFill>
                    <a:srgbClr val="000000"/>
                  </a:solidFill>
                  <a:latin typeface="Franklin Gothic Book" pitchFamily="34" charset="0"/>
                </a:rPr>
                <a:t>maffia.local</a:t>
              </a:r>
              <a:endParaRPr lang="en-US" sz="2400" dirty="0"/>
            </a:p>
          </p:txBody>
        </p:sp>
      </p:grp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6798357" y="1360830"/>
            <a:ext cx="1630591" cy="41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00">
                <a:solidFill>
                  <a:srgbClr val="000000"/>
                </a:solidFill>
                <a:latin typeface="Franklin Gothic Book" pitchFamily="34" charset="0"/>
              </a:rPr>
              <a:t>Domain tree </a:t>
            </a:r>
            <a:endParaRPr lang="en-US" sz="2400"/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6798357" y="1709133"/>
            <a:ext cx="554623" cy="41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00">
                <a:solidFill>
                  <a:srgbClr val="000000"/>
                </a:solidFill>
                <a:latin typeface="Franklin Gothic Book" pitchFamily="34" charset="0"/>
              </a:rPr>
              <a:t>root</a:t>
            </a:r>
            <a:endParaRPr lang="en-US" sz="2400"/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1800096" y="1083518"/>
            <a:ext cx="1424272" cy="41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00" dirty="0">
                <a:solidFill>
                  <a:srgbClr val="000000"/>
                </a:solidFill>
                <a:latin typeface="Franklin Gothic Book" pitchFamily="34" charset="0"/>
              </a:rPr>
              <a:t>Forest root </a:t>
            </a:r>
            <a:endParaRPr lang="en-US" sz="2400" dirty="0"/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1816262" y="1429602"/>
            <a:ext cx="73526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00" dirty="0" smtClean="0">
                <a:solidFill>
                  <a:srgbClr val="000000"/>
                </a:solidFill>
                <a:latin typeface="Franklin Gothic Book" pitchFamily="34" charset="0"/>
              </a:rPr>
              <a:t>tree </a:t>
            </a:r>
            <a:r>
              <a:rPr lang="en-US" sz="1600" dirty="0">
                <a:solidFill>
                  <a:srgbClr val="000000"/>
                </a:solidFill>
                <a:latin typeface="Franklin Gothic Book" pitchFamily="34" charset="0"/>
              </a:rPr>
              <a:t>root</a:t>
            </a:r>
            <a:endParaRPr lang="en-US" sz="24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1214414" y="3763456"/>
            <a:ext cx="1808957" cy="1905652"/>
            <a:chOff x="1214414" y="3763456"/>
            <a:chExt cx="1808957" cy="1905652"/>
          </a:xfrm>
        </p:grpSpPr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1276531" y="3763456"/>
              <a:ext cx="1550726" cy="1548507"/>
            </a:xfrm>
            <a:custGeom>
              <a:avLst/>
              <a:gdLst/>
              <a:ahLst/>
              <a:cxnLst>
                <a:cxn ang="0">
                  <a:pos x="0" y="698"/>
                </a:cxn>
                <a:cxn ang="0">
                  <a:pos x="350" y="0"/>
                </a:cxn>
                <a:cxn ang="0">
                  <a:pos x="699" y="698"/>
                </a:cxn>
                <a:cxn ang="0">
                  <a:pos x="0" y="698"/>
                </a:cxn>
              </a:cxnLst>
              <a:rect l="0" t="0" r="r" b="b"/>
              <a:pathLst>
                <a:path w="699" h="698">
                  <a:moveTo>
                    <a:pt x="0" y="698"/>
                  </a:moveTo>
                  <a:lnTo>
                    <a:pt x="350" y="0"/>
                  </a:lnTo>
                  <a:lnTo>
                    <a:pt x="699" y="698"/>
                  </a:lnTo>
                  <a:lnTo>
                    <a:pt x="0" y="698"/>
                  </a:lnTo>
                  <a:close/>
                </a:path>
              </a:pathLst>
            </a:custGeom>
            <a:solidFill>
              <a:srgbClr val="F5F5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1276531" y="3763456"/>
              <a:ext cx="1550726" cy="1548507"/>
            </a:xfrm>
            <a:custGeom>
              <a:avLst/>
              <a:gdLst/>
              <a:ahLst/>
              <a:cxnLst>
                <a:cxn ang="0">
                  <a:pos x="0" y="698"/>
                </a:cxn>
                <a:cxn ang="0">
                  <a:pos x="350" y="0"/>
                </a:cxn>
                <a:cxn ang="0">
                  <a:pos x="699" y="698"/>
                </a:cxn>
                <a:cxn ang="0">
                  <a:pos x="0" y="698"/>
                </a:cxn>
              </a:cxnLst>
              <a:rect l="0" t="0" r="r" b="b"/>
              <a:pathLst>
                <a:path w="699" h="698">
                  <a:moveTo>
                    <a:pt x="0" y="698"/>
                  </a:moveTo>
                  <a:lnTo>
                    <a:pt x="350" y="0"/>
                  </a:lnTo>
                  <a:lnTo>
                    <a:pt x="699" y="698"/>
                  </a:lnTo>
                  <a:lnTo>
                    <a:pt x="0" y="698"/>
                  </a:ln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1764600" y="4693004"/>
              <a:ext cx="658892" cy="417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600">
                  <a:solidFill>
                    <a:srgbClr val="000000"/>
                  </a:solidFill>
                  <a:latin typeface="Franklin Gothic Book" pitchFamily="34" charset="0"/>
                </a:rPr>
                <a:t>child</a:t>
              </a:r>
              <a:endParaRPr lang="en-US" sz="2400"/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1214414" y="5422887"/>
              <a:ext cx="180895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1600" dirty="0" err="1" smtClean="0">
                  <a:solidFill>
                    <a:srgbClr val="000000"/>
                  </a:solidFill>
                  <a:latin typeface="Franklin Gothic Book" pitchFamily="34" charset="0"/>
                </a:rPr>
                <a:t>north.thefamily.local</a:t>
              </a:r>
              <a:endParaRPr lang="en-US" sz="24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251529" y="3763456"/>
            <a:ext cx="1842620" cy="1905652"/>
            <a:chOff x="4251529" y="3763456"/>
            <a:chExt cx="1842620" cy="1905652"/>
          </a:xfrm>
        </p:grpSpPr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4300336" y="3763456"/>
              <a:ext cx="1550726" cy="1548507"/>
            </a:xfrm>
            <a:custGeom>
              <a:avLst/>
              <a:gdLst/>
              <a:ahLst/>
              <a:cxnLst>
                <a:cxn ang="0">
                  <a:pos x="0" y="698"/>
                </a:cxn>
                <a:cxn ang="0">
                  <a:pos x="350" y="0"/>
                </a:cxn>
                <a:cxn ang="0">
                  <a:pos x="699" y="698"/>
                </a:cxn>
                <a:cxn ang="0">
                  <a:pos x="0" y="698"/>
                </a:cxn>
              </a:cxnLst>
              <a:rect l="0" t="0" r="r" b="b"/>
              <a:pathLst>
                <a:path w="699" h="698">
                  <a:moveTo>
                    <a:pt x="0" y="698"/>
                  </a:moveTo>
                  <a:lnTo>
                    <a:pt x="350" y="0"/>
                  </a:lnTo>
                  <a:lnTo>
                    <a:pt x="699" y="698"/>
                  </a:lnTo>
                  <a:lnTo>
                    <a:pt x="0" y="698"/>
                  </a:lnTo>
                  <a:close/>
                </a:path>
              </a:pathLst>
            </a:custGeom>
            <a:solidFill>
              <a:srgbClr val="F5F5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4300336" y="3763456"/>
              <a:ext cx="1550726" cy="1548507"/>
            </a:xfrm>
            <a:custGeom>
              <a:avLst/>
              <a:gdLst/>
              <a:ahLst/>
              <a:cxnLst>
                <a:cxn ang="0">
                  <a:pos x="0" y="698"/>
                </a:cxn>
                <a:cxn ang="0">
                  <a:pos x="350" y="0"/>
                </a:cxn>
                <a:cxn ang="0">
                  <a:pos x="699" y="698"/>
                </a:cxn>
                <a:cxn ang="0">
                  <a:pos x="0" y="698"/>
                </a:cxn>
              </a:cxnLst>
              <a:rect l="0" t="0" r="r" b="b"/>
              <a:pathLst>
                <a:path w="699" h="698">
                  <a:moveTo>
                    <a:pt x="0" y="698"/>
                  </a:moveTo>
                  <a:lnTo>
                    <a:pt x="350" y="0"/>
                  </a:lnTo>
                  <a:lnTo>
                    <a:pt x="699" y="698"/>
                  </a:lnTo>
                  <a:lnTo>
                    <a:pt x="0" y="698"/>
                  </a:ln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4783967" y="4693004"/>
              <a:ext cx="658892" cy="417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600">
                  <a:solidFill>
                    <a:srgbClr val="000000"/>
                  </a:solidFill>
                  <a:latin typeface="Franklin Gothic Book" pitchFamily="34" charset="0"/>
                </a:rPr>
                <a:t>child</a:t>
              </a:r>
              <a:endParaRPr lang="en-US" sz="2400"/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4251529" y="5422887"/>
              <a:ext cx="184262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hu-HU" sz="1600" dirty="0" err="1" smtClean="0">
                  <a:solidFill>
                    <a:srgbClr val="000000"/>
                  </a:solidFill>
                  <a:latin typeface="Franklin Gothic Book" pitchFamily="34" charset="0"/>
                </a:rPr>
                <a:t>south.thefamily.local</a:t>
              </a:r>
              <a:endParaRPr lang="en-US" sz="2400" dirty="0"/>
            </a:p>
          </p:txBody>
        </p:sp>
      </p:grpSp>
      <p:sp>
        <p:nvSpPr>
          <p:cNvPr id="54" name="Freeform 53"/>
          <p:cNvSpPr>
            <a:spLocks/>
          </p:cNvSpPr>
          <p:nvPr/>
        </p:nvSpPr>
        <p:spPr bwMode="auto">
          <a:xfrm>
            <a:off x="6001919" y="859450"/>
            <a:ext cx="104269" cy="119799"/>
          </a:xfrm>
          <a:custGeom>
            <a:avLst/>
            <a:gdLst/>
            <a:ahLst/>
            <a:cxnLst>
              <a:cxn ang="0">
                <a:pos x="0" y="54"/>
              </a:cxn>
              <a:cxn ang="0">
                <a:pos x="47" y="27"/>
              </a:cxn>
              <a:cxn ang="0">
                <a:pos x="0" y="0"/>
              </a:cxn>
              <a:cxn ang="0">
                <a:pos x="0" y="54"/>
              </a:cxn>
            </a:cxnLst>
            <a:rect l="0" t="0" r="r" b="b"/>
            <a:pathLst>
              <a:path w="47" h="54">
                <a:moveTo>
                  <a:pt x="0" y="54"/>
                </a:moveTo>
                <a:lnTo>
                  <a:pt x="47" y="27"/>
                </a:lnTo>
                <a:lnTo>
                  <a:pt x="0" y="0"/>
                </a:lnTo>
                <a:lnTo>
                  <a:pt x="0" y="5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5" name="Freeform 54"/>
          <p:cNvSpPr>
            <a:spLocks/>
          </p:cNvSpPr>
          <p:nvPr/>
        </p:nvSpPr>
        <p:spPr bwMode="auto">
          <a:xfrm>
            <a:off x="3608166" y="857232"/>
            <a:ext cx="106488" cy="122017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0" y="27"/>
              </a:cxn>
              <a:cxn ang="0">
                <a:pos x="48" y="55"/>
              </a:cxn>
              <a:cxn ang="0">
                <a:pos x="48" y="0"/>
              </a:cxn>
            </a:cxnLst>
            <a:rect l="0" t="0" r="r" b="b"/>
            <a:pathLst>
              <a:path w="48" h="55">
                <a:moveTo>
                  <a:pt x="48" y="0"/>
                </a:moveTo>
                <a:lnTo>
                  <a:pt x="0" y="27"/>
                </a:lnTo>
                <a:lnTo>
                  <a:pt x="48" y="55"/>
                </a:lnTo>
                <a:lnTo>
                  <a:pt x="4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grpSp>
        <p:nvGrpSpPr>
          <p:cNvPr id="42" name="Group 41"/>
          <p:cNvGrpSpPr/>
          <p:nvPr/>
        </p:nvGrpSpPr>
        <p:grpSpPr>
          <a:xfrm>
            <a:off x="3608166" y="857232"/>
            <a:ext cx="2498022" cy="122017"/>
            <a:chOff x="3608166" y="857232"/>
            <a:chExt cx="2498022" cy="122017"/>
          </a:xfrm>
        </p:grpSpPr>
        <p:sp>
          <p:nvSpPr>
            <p:cNvPr id="56" name="Line 55"/>
            <p:cNvSpPr>
              <a:spLocks noChangeShapeType="1"/>
            </p:cNvSpPr>
            <p:nvPr/>
          </p:nvSpPr>
          <p:spPr bwMode="auto">
            <a:xfrm>
              <a:off x="3694687" y="917131"/>
              <a:ext cx="2324979" cy="221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6001919" y="859450"/>
              <a:ext cx="104269" cy="119799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7" y="27"/>
                </a:cxn>
                <a:cxn ang="0">
                  <a:pos x="0" y="0"/>
                </a:cxn>
                <a:cxn ang="0">
                  <a:pos x="0" y="54"/>
                </a:cxn>
              </a:cxnLst>
              <a:rect l="0" t="0" r="r" b="b"/>
              <a:pathLst>
                <a:path w="47" h="54">
                  <a:moveTo>
                    <a:pt x="0" y="54"/>
                  </a:moveTo>
                  <a:lnTo>
                    <a:pt x="47" y="27"/>
                  </a:lnTo>
                  <a:lnTo>
                    <a:pt x="0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3608166" y="857232"/>
              <a:ext cx="106488" cy="122017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27"/>
                </a:cxn>
                <a:cxn ang="0">
                  <a:pos x="48" y="55"/>
                </a:cxn>
                <a:cxn ang="0">
                  <a:pos x="48" y="0"/>
                </a:cxn>
              </a:cxnLst>
              <a:rect l="0" t="0" r="r" b="b"/>
              <a:pathLst>
                <a:path w="48" h="55">
                  <a:moveTo>
                    <a:pt x="48" y="0"/>
                  </a:moveTo>
                  <a:lnTo>
                    <a:pt x="0" y="27"/>
                  </a:lnTo>
                  <a:lnTo>
                    <a:pt x="48" y="5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45" name="Lekerekített téglalap feliratnak 44"/>
          <p:cNvSpPr/>
          <p:nvPr/>
        </p:nvSpPr>
        <p:spPr>
          <a:xfrm>
            <a:off x="6215074" y="3214686"/>
            <a:ext cx="2643206" cy="1643074"/>
          </a:xfrm>
          <a:prstGeom prst="wedgeRoundRectCallout">
            <a:avLst>
              <a:gd name="adj1" fmla="val -36094"/>
              <a:gd name="adj2" fmla="val 50035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Tartomány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Fa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Erdő</a:t>
            </a:r>
            <a:endParaRPr lang="hu-H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34" grpId="0"/>
      <p:bldP spid="35" grpId="0"/>
      <p:bldP spid="36" grpId="0"/>
      <p:bldP spid="37" grpId="0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 működése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Tartományvezérlő (Domain </a:t>
            </a:r>
            <a:r>
              <a:rPr lang="hu-HU" dirty="0" err="1" smtClean="0"/>
              <a:t>Controller</a:t>
            </a:r>
            <a:r>
              <a:rPr lang="hu-HU" dirty="0" smtClean="0"/>
              <a:t>, DC)</a:t>
            </a:r>
          </a:p>
          <a:p>
            <a:r>
              <a:rPr lang="hu-HU" dirty="0" smtClean="0"/>
              <a:t>Címtár adatbázis</a:t>
            </a:r>
          </a:p>
          <a:p>
            <a:pPr lvl="1"/>
            <a:r>
              <a:rPr lang="hu-HU" dirty="0" smtClean="0"/>
              <a:t>C:\WINDOWS\NTDS\ntds.dit</a:t>
            </a:r>
          </a:p>
          <a:p>
            <a:pPr lvl="1"/>
            <a:r>
              <a:rPr lang="hu-HU" dirty="0" smtClean="0"/>
              <a:t>SYSVOL megosztás: házirend, </a:t>
            </a:r>
            <a:r>
              <a:rPr lang="hu-HU" dirty="0" err="1" smtClean="0"/>
              <a:t>logon</a:t>
            </a:r>
            <a:r>
              <a:rPr lang="hu-HU" dirty="0" smtClean="0"/>
              <a:t> script</a:t>
            </a:r>
          </a:p>
          <a:p>
            <a:endParaRPr lang="hu-HU" dirty="0" smtClean="0"/>
          </a:p>
          <a:p>
            <a:r>
              <a:rPr lang="hu-HU" dirty="0" smtClean="0"/>
              <a:t>DNS</a:t>
            </a:r>
          </a:p>
          <a:p>
            <a:pPr lvl="1"/>
            <a:r>
              <a:rPr lang="hu-HU" dirty="0" smtClean="0"/>
              <a:t>AD tartomány </a:t>
            </a:r>
            <a:r>
              <a:rPr lang="hu-HU" dirty="0" smtClean="0">
                <a:cs typeface="Arial"/>
              </a:rPr>
              <a:t>↔ publikus DNS név</a:t>
            </a:r>
            <a:br>
              <a:rPr lang="hu-HU" dirty="0" smtClean="0">
                <a:cs typeface="Arial"/>
              </a:rPr>
            </a:br>
            <a:r>
              <a:rPr lang="hu-HU" dirty="0" err="1" smtClean="0">
                <a:cs typeface="Arial"/>
              </a:rPr>
              <a:t>thefamily.local</a:t>
            </a:r>
            <a:r>
              <a:rPr lang="hu-HU" dirty="0" smtClean="0">
                <a:cs typeface="Arial"/>
              </a:rPr>
              <a:t> ↔ </a:t>
            </a:r>
            <a:r>
              <a:rPr lang="hu-HU" dirty="0" err="1" smtClean="0">
                <a:cs typeface="Arial"/>
              </a:rPr>
              <a:t>thefamily.it</a:t>
            </a:r>
            <a:endParaRPr lang="hu-HU" dirty="0" smtClean="0">
              <a:cs typeface="Arial"/>
            </a:endParaRPr>
          </a:p>
          <a:p>
            <a:pPr lvl="1"/>
            <a:r>
              <a:rPr lang="hu-HU" dirty="0" smtClean="0">
                <a:cs typeface="Arial"/>
              </a:rPr>
              <a:t>Szerverek megtalálása: SRV rekordok </a:t>
            </a:r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Forward</a:t>
            </a:r>
            <a:r>
              <a:rPr lang="hu-HU" dirty="0" smtClean="0"/>
              <a:t> </a:t>
            </a:r>
            <a:r>
              <a:rPr lang="hu-HU" dirty="0" err="1" smtClean="0"/>
              <a:t>Lookup</a:t>
            </a:r>
            <a:r>
              <a:rPr lang="hu-HU" dirty="0" smtClean="0"/>
              <a:t> </a:t>
            </a:r>
            <a:r>
              <a:rPr lang="hu-HU" dirty="0" err="1" smtClean="0"/>
              <a:t>Zones</a:t>
            </a:r>
            <a:endParaRPr lang="hu-HU" dirty="0" smtClean="0"/>
          </a:p>
          <a:p>
            <a:pPr lvl="1"/>
            <a:r>
              <a:rPr lang="hu-HU" dirty="0" smtClean="0"/>
              <a:t>A rekordok</a:t>
            </a:r>
          </a:p>
          <a:p>
            <a:pPr lvl="1"/>
            <a:r>
              <a:rPr lang="hu-HU" dirty="0" smtClean="0"/>
              <a:t>SRV rekordok</a:t>
            </a:r>
          </a:p>
          <a:p>
            <a:r>
              <a:rPr lang="hu-HU" dirty="0" err="1" smtClean="0"/>
              <a:t>Reverse</a:t>
            </a:r>
            <a:r>
              <a:rPr lang="hu-HU" dirty="0" smtClean="0"/>
              <a:t> </a:t>
            </a:r>
            <a:r>
              <a:rPr lang="hu-HU" dirty="0" err="1" smtClean="0"/>
              <a:t>Lookup</a:t>
            </a:r>
            <a:r>
              <a:rPr lang="hu-HU" dirty="0" smtClean="0"/>
              <a:t> </a:t>
            </a:r>
            <a:r>
              <a:rPr lang="hu-HU" dirty="0" err="1" smtClean="0"/>
              <a:t>Zones</a:t>
            </a:r>
            <a:endParaRPr lang="hu-HU" dirty="0" smtClean="0"/>
          </a:p>
          <a:p>
            <a:r>
              <a:rPr lang="hu-HU" dirty="0" err="1" smtClean="0"/>
              <a:t>Forwarders</a:t>
            </a:r>
            <a:endParaRPr lang="hu-HU" dirty="0" smtClean="0"/>
          </a:p>
          <a:p>
            <a:pPr>
              <a:buNone/>
            </a:pP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 AD integrált DNS</a:t>
            </a:r>
            <a:endParaRPr lang="hu-H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890982"/>
            <a:ext cx="873442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 belső felépítése</a:t>
            </a:r>
            <a:endParaRPr lang="hu-H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7625" y="762000"/>
            <a:ext cx="8534400" cy="5562600"/>
          </a:xfrm>
        </p:spPr>
        <p:txBody>
          <a:bodyPr/>
          <a:lstStyle/>
          <a:p>
            <a:r>
              <a:rPr lang="hu-HU" dirty="0" smtClean="0"/>
              <a:t>Partíciók</a:t>
            </a:r>
          </a:p>
          <a:p>
            <a:pPr lvl="1"/>
            <a:r>
              <a:rPr lang="hu-HU" dirty="0" smtClean="0"/>
              <a:t>Tartomány</a:t>
            </a:r>
          </a:p>
          <a:p>
            <a:pPr lvl="1"/>
            <a:r>
              <a:rPr lang="hu-HU" dirty="0" smtClean="0"/>
              <a:t>Konfiguráció</a:t>
            </a:r>
          </a:p>
          <a:p>
            <a:pPr lvl="2"/>
            <a:r>
              <a:rPr lang="hu-HU" dirty="0" smtClean="0"/>
              <a:t>szerverek, telephelyek</a:t>
            </a:r>
          </a:p>
          <a:p>
            <a:pPr lvl="1"/>
            <a:r>
              <a:rPr lang="hu-HU" dirty="0" smtClean="0"/>
              <a:t>Séma</a:t>
            </a:r>
          </a:p>
          <a:p>
            <a:pPr lvl="2"/>
            <a:r>
              <a:rPr lang="hu-HU" dirty="0" smtClean="0"/>
              <a:t>osztályok, attribútumok</a:t>
            </a:r>
          </a:p>
          <a:p>
            <a:pPr lvl="1"/>
            <a:r>
              <a:rPr lang="hu-HU" dirty="0" smtClean="0"/>
              <a:t>Egyéb alkalmazás</a:t>
            </a:r>
          </a:p>
          <a:p>
            <a:r>
              <a:rPr lang="hu-HU" dirty="0" smtClean="0"/>
              <a:t>Elem megnevezése</a:t>
            </a:r>
          </a:p>
          <a:p>
            <a:pPr lvl="1"/>
            <a:r>
              <a:rPr lang="hu-HU" dirty="0" smtClean="0"/>
              <a:t>CN: </a:t>
            </a:r>
            <a:r>
              <a:rPr lang="hu-HU" dirty="0" err="1" smtClean="0"/>
              <a:t>common</a:t>
            </a:r>
            <a:r>
              <a:rPr lang="hu-HU" dirty="0" smtClean="0"/>
              <a:t> </a:t>
            </a:r>
            <a:r>
              <a:rPr lang="hu-HU" dirty="0" err="1" smtClean="0"/>
              <a:t>name</a:t>
            </a:r>
            <a:endParaRPr lang="hu-HU" dirty="0" smtClean="0"/>
          </a:p>
          <a:p>
            <a:pPr lvl="1"/>
            <a:r>
              <a:rPr lang="hu-HU" dirty="0" smtClean="0"/>
              <a:t>DC: </a:t>
            </a:r>
            <a:r>
              <a:rPr lang="hu-HU" dirty="0" err="1" smtClean="0"/>
              <a:t>domain</a:t>
            </a:r>
            <a:r>
              <a:rPr lang="hu-HU" dirty="0" smtClean="0"/>
              <a:t> </a:t>
            </a:r>
            <a:r>
              <a:rPr lang="hu-HU" dirty="0" err="1" smtClean="0"/>
              <a:t>component</a:t>
            </a: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3385" y="1214422"/>
            <a:ext cx="4757771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rf-2009-sablon-v3">
  <a:themeElements>
    <a:clrScheme name="ftsrg-scheme">
      <a:dk1>
        <a:srgbClr val="000000"/>
      </a:dk1>
      <a:lt1>
        <a:srgbClr val="FFFFFF"/>
      </a:lt1>
      <a:dk2>
        <a:srgbClr val="621E0F"/>
      </a:dk2>
      <a:lt2>
        <a:srgbClr val="FFFFFF"/>
      </a:lt2>
      <a:accent1>
        <a:srgbClr val="F9DD2F"/>
      </a:accent1>
      <a:accent2>
        <a:srgbClr val="E67300"/>
      </a:accent2>
      <a:accent3>
        <a:srgbClr val="007D00"/>
      </a:accent3>
      <a:accent4>
        <a:srgbClr val="762536"/>
      </a:accent4>
      <a:accent5>
        <a:srgbClr val="2B56CF"/>
      </a:accent5>
      <a:accent6>
        <a:srgbClr val="929598"/>
      </a:accent6>
      <a:hlink>
        <a:srgbClr val="0038AE"/>
      </a:hlink>
      <a:folHlink>
        <a:srgbClr val="0038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83A55"/>
        </a:solidFill>
        <a:ln w="381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2400" dirty="0" smtClean="0">
            <a:solidFill>
              <a:schemeClr val="bg1"/>
            </a:solidFill>
          </a:defRPr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</a:objectDefaults>
  <a:extraClrSchemeLst>
    <a:extraClrScheme>
      <a:clrScheme name="ftsrg-scheme">
        <a:dk1>
          <a:srgbClr val="000000"/>
        </a:dk1>
        <a:lt1>
          <a:srgbClr val="FFFFFF"/>
        </a:lt1>
        <a:dk2>
          <a:srgbClr val="621E0F"/>
        </a:dk2>
        <a:lt2>
          <a:srgbClr val="FFFFFF"/>
        </a:lt2>
        <a:accent1>
          <a:srgbClr val="F9DD2F"/>
        </a:accent1>
        <a:accent2>
          <a:srgbClr val="E67300"/>
        </a:accent2>
        <a:accent3>
          <a:srgbClr val="007D00"/>
        </a:accent3>
        <a:accent4>
          <a:srgbClr val="762536"/>
        </a:accent4>
        <a:accent5>
          <a:srgbClr val="2B56CF"/>
        </a:accent5>
        <a:accent6>
          <a:srgbClr val="929598"/>
        </a:accent6>
        <a:hlink>
          <a:srgbClr val="0038AE"/>
        </a:hlink>
        <a:folHlink>
          <a:srgbClr val="0038AE"/>
        </a:folHlink>
      </a:clrScheme>
    </a:extraClrScheme>
    <a:extraClrScheme>
      <a:clrScheme name="ftsrg-scheme2">
        <a:dk1>
          <a:srgbClr val="000000"/>
        </a:dk1>
        <a:lt1>
          <a:srgbClr val="FFFFFF"/>
        </a:lt1>
        <a:dk2>
          <a:srgbClr val="0099FF"/>
        </a:dk2>
        <a:lt2>
          <a:srgbClr val="FFFF99"/>
        </a:lt2>
        <a:accent1>
          <a:srgbClr val="762536"/>
        </a:accent1>
        <a:accent2>
          <a:srgbClr val="81511D"/>
        </a:accent2>
        <a:accent3>
          <a:srgbClr val="48662C"/>
        </a:accent3>
        <a:accent4>
          <a:srgbClr val="134C59"/>
        </a:accent4>
        <a:accent5>
          <a:srgbClr val="5A2565"/>
        </a:accent5>
        <a:accent6>
          <a:srgbClr val="5A5A5A"/>
        </a:accent6>
        <a:hlink>
          <a:srgbClr val="002060"/>
        </a:hlink>
        <a:folHlink>
          <a:srgbClr val="002060"/>
        </a:folHlink>
      </a:clrScheme>
    </a:extraClrScheme>
    <a:extraClrScheme>
      <a:clrScheme name="SAF-color-scheme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00B686"/>
        </a:accent2>
        <a:accent3>
          <a:srgbClr val="FFCC00"/>
        </a:accent3>
        <a:accent4>
          <a:srgbClr val="000000"/>
        </a:accent4>
        <a:accent5>
          <a:srgbClr val="FFADAA"/>
        </a:accent5>
        <a:accent6>
          <a:srgbClr val="0098CE"/>
        </a:accent6>
        <a:hlink>
          <a:srgbClr val="0098CE"/>
        </a:hlink>
        <a:folHlink>
          <a:srgbClr val="FFCC00"/>
        </a:folHlink>
      </a:clrScheme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irf-2009-sablon-v3</Template>
  <TotalTime>3172</TotalTime>
  <Words>1748</Words>
  <Application>Microsoft Office PowerPoint</Application>
  <PresentationFormat>On-screen Show (4:3)</PresentationFormat>
  <Paragraphs>363</Paragraphs>
  <Slides>35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irf-2009-sablon-v3</vt:lpstr>
      <vt:lpstr>Active Directory</vt:lpstr>
      <vt:lpstr>Az előző részek</vt:lpstr>
      <vt:lpstr>Active Directory (AD)</vt:lpstr>
      <vt:lpstr>AD címtár szerkezete</vt:lpstr>
      <vt:lpstr>PowerPoint Presentation</vt:lpstr>
      <vt:lpstr>AD szerkezet</vt:lpstr>
      <vt:lpstr>AD működése</vt:lpstr>
      <vt:lpstr>PowerPoint Presentation</vt:lpstr>
      <vt:lpstr>AD belső felépítése</vt:lpstr>
      <vt:lpstr>PowerPoint Presentation</vt:lpstr>
      <vt:lpstr>További AD szolgáltatások</vt:lpstr>
      <vt:lpstr>Tartalom</vt:lpstr>
      <vt:lpstr>Központosított jogosultságkezelés</vt:lpstr>
      <vt:lpstr>Csoportházirend (Group Policy)</vt:lpstr>
      <vt:lpstr>Csoportházirend fajtái</vt:lpstr>
      <vt:lpstr>Csoportházirend kiértékelés</vt:lpstr>
      <vt:lpstr>PowerPoint Presentation</vt:lpstr>
      <vt:lpstr>PowerPoint Presentation</vt:lpstr>
      <vt:lpstr>Saját GP készítése</vt:lpstr>
      <vt:lpstr>Tartalom</vt:lpstr>
      <vt:lpstr>AD elérése programozottan</vt:lpstr>
      <vt:lpstr>Keresés LDAP címtárban</vt:lpstr>
      <vt:lpstr>Keresés LDAP címtárban</vt:lpstr>
      <vt:lpstr>Keresés LDAP címtárban</vt:lpstr>
      <vt:lpstr>Keresés LDAP címtárban</vt:lpstr>
      <vt:lpstr>Keresés LDAP címtárban</vt:lpstr>
      <vt:lpstr>ActiveDirectory module for PowerShell</vt:lpstr>
      <vt:lpstr>ActiveDirectory modul architektúrája</vt:lpstr>
      <vt:lpstr>ActiveDirectory cmdletek</vt:lpstr>
      <vt:lpstr>PowerPoint Presentation</vt:lpstr>
      <vt:lpstr>Tartalom</vt:lpstr>
      <vt:lpstr>Kitekintés</vt:lpstr>
      <vt:lpstr>Identity management</vt:lpstr>
      <vt:lpstr>Összefoglalás</vt:lpstr>
      <vt:lpstr>További információ</vt:lpstr>
    </vt:vector>
  </TitlesOfParts>
  <Company>BME 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Active Directory</dc:title>
  <dc:subject>Intelligens rendszerfelügyelet (VIMIA370)</dc:subject>
  <dc:creator>Micskei Zoltán</dc:creator>
  <cp:keywords>címtár, AD, Active Directory, PowerShell, ADSI, group policy</cp:keywords>
  <cp:lastModifiedBy>Micskei Zoltán</cp:lastModifiedBy>
  <cp:revision>126</cp:revision>
  <dcterms:created xsi:type="dcterms:W3CDTF">2010-03-01T13:29:33Z</dcterms:created>
  <dcterms:modified xsi:type="dcterms:W3CDTF">2013-03-13T09:37:04Z</dcterms:modified>
</cp:coreProperties>
</file>