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67" r:id="rId2"/>
    <p:sldId id="260" r:id="rId3"/>
    <p:sldId id="257" r:id="rId4"/>
    <p:sldId id="311" r:id="rId5"/>
    <p:sldId id="312" r:id="rId6"/>
    <p:sldId id="331" r:id="rId7"/>
    <p:sldId id="315" r:id="rId8"/>
    <p:sldId id="316" r:id="rId9"/>
    <p:sldId id="314" r:id="rId10"/>
    <p:sldId id="313" r:id="rId11"/>
    <p:sldId id="317" r:id="rId12"/>
    <p:sldId id="318" r:id="rId13"/>
    <p:sldId id="319" r:id="rId14"/>
    <p:sldId id="320" r:id="rId15"/>
    <p:sldId id="321" r:id="rId16"/>
    <p:sldId id="329" r:id="rId17"/>
    <p:sldId id="322" r:id="rId18"/>
    <p:sldId id="326" r:id="rId19"/>
    <p:sldId id="323" r:id="rId20"/>
    <p:sldId id="330" r:id="rId21"/>
    <p:sldId id="325" r:id="rId22"/>
    <p:sldId id="328" r:id="rId23"/>
    <p:sldId id="332" r:id="rId24"/>
    <p:sldId id="327" r:id="rId25"/>
    <p:sldId id="297" r:id="rId26"/>
    <p:sldId id="299" r:id="rId27"/>
    <p:sldId id="298" r:id="rId28"/>
    <p:sldId id="301" r:id="rId29"/>
    <p:sldId id="302" r:id="rId30"/>
    <p:sldId id="309" r:id="rId31"/>
    <p:sldId id="262" r:id="rId32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62536"/>
    <a:srgbClr val="00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507" autoAdjust="0"/>
  </p:normalViewPr>
  <p:slideViewPr>
    <p:cSldViewPr>
      <p:cViewPr>
        <p:scale>
          <a:sx n="50" d="100"/>
          <a:sy n="50" d="100"/>
        </p:scale>
        <p:origin x="-2748" y="-8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02C966-9B53-44DD-9B80-92C320FD3F00}" type="doc">
      <dgm:prSet loTypeId="urn:microsoft.com/office/officeart/2005/8/layout/cycle6" loCatId="cycle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AC357D5-F804-40F7-A63B-3300296A7C51}">
      <dgm:prSet phldrT="[Text]"/>
      <dgm:spPr/>
      <dgm:t>
        <a:bodyPr/>
        <a:lstStyle/>
        <a:p>
          <a:r>
            <a:rPr lang="hu-HU" dirty="0" smtClean="0"/>
            <a:t>Konfigurációs modell</a:t>
          </a:r>
          <a:endParaRPr lang="en-US" dirty="0"/>
        </a:p>
      </dgm:t>
    </dgm:pt>
    <dgm:pt modelId="{78B3975E-541A-40DD-B6F6-34A47757DFB5}" type="parTrans" cxnId="{23A9784B-576F-435C-B9C1-AD615191271A}">
      <dgm:prSet/>
      <dgm:spPr/>
      <dgm:t>
        <a:bodyPr/>
        <a:lstStyle/>
        <a:p>
          <a:endParaRPr lang="en-US"/>
        </a:p>
      </dgm:t>
    </dgm:pt>
    <dgm:pt modelId="{8EBCDE50-91D5-4D11-981F-63CAA5F04F7D}" type="sibTrans" cxnId="{23A9784B-576F-435C-B9C1-AD615191271A}">
      <dgm:prSet/>
      <dgm:spPr/>
      <dgm:t>
        <a:bodyPr/>
        <a:lstStyle/>
        <a:p>
          <a:endParaRPr lang="en-US" dirty="0"/>
        </a:p>
      </dgm:t>
    </dgm:pt>
    <dgm:pt modelId="{F2169469-F16B-4793-9342-6F4515B214B0}">
      <dgm:prSet phldrT="[Text]"/>
      <dgm:spPr/>
      <dgm:t>
        <a:bodyPr/>
        <a:lstStyle/>
        <a:p>
          <a:r>
            <a:rPr lang="hu-HU" dirty="0" smtClean="0"/>
            <a:t>Gépvezérelt konfigurálás</a:t>
          </a:r>
          <a:endParaRPr lang="en-US" dirty="0"/>
        </a:p>
      </dgm:t>
    </dgm:pt>
    <dgm:pt modelId="{CE2AF958-DA2A-408E-93C7-90929FDA3D70}" type="parTrans" cxnId="{042B6AD4-E668-4188-AA8F-780C13F0F067}">
      <dgm:prSet/>
      <dgm:spPr/>
      <dgm:t>
        <a:bodyPr/>
        <a:lstStyle/>
        <a:p>
          <a:endParaRPr lang="en-US"/>
        </a:p>
      </dgm:t>
    </dgm:pt>
    <dgm:pt modelId="{4CC58316-E144-4CF4-8AA8-31EA64C55029}" type="sibTrans" cxnId="{042B6AD4-E668-4188-AA8F-780C13F0F067}">
      <dgm:prSet/>
      <dgm:spPr/>
      <dgm:t>
        <a:bodyPr/>
        <a:lstStyle/>
        <a:p>
          <a:endParaRPr lang="en-US" dirty="0"/>
        </a:p>
      </dgm:t>
    </dgm:pt>
    <dgm:pt modelId="{9E58279B-A521-4256-B468-AE2FD7DBC739}">
      <dgm:prSet phldrT="[Text]"/>
      <dgm:spPr/>
      <dgm:t>
        <a:bodyPr/>
        <a:lstStyle/>
        <a:p>
          <a:r>
            <a:rPr lang="hu-HU" dirty="0" smtClean="0"/>
            <a:t>Monitorozás</a:t>
          </a:r>
          <a:endParaRPr lang="en-US" dirty="0"/>
        </a:p>
      </dgm:t>
    </dgm:pt>
    <dgm:pt modelId="{E99E773C-1043-4BD3-979F-CC47CB71D958}" type="parTrans" cxnId="{938955DA-1689-4013-9597-B32436128CBD}">
      <dgm:prSet/>
      <dgm:spPr/>
      <dgm:t>
        <a:bodyPr/>
        <a:lstStyle/>
        <a:p>
          <a:endParaRPr lang="en-US"/>
        </a:p>
      </dgm:t>
    </dgm:pt>
    <dgm:pt modelId="{1893D5CA-BEF7-407A-BAE1-7789DEE1756B}" type="sibTrans" cxnId="{938955DA-1689-4013-9597-B32436128CBD}">
      <dgm:prSet/>
      <dgm:spPr/>
      <dgm:t>
        <a:bodyPr/>
        <a:lstStyle/>
        <a:p>
          <a:endParaRPr lang="en-US" dirty="0"/>
        </a:p>
      </dgm:t>
    </dgm:pt>
    <dgm:pt modelId="{2AD273AB-F4B3-43FE-9279-147CF15E0A38}">
      <dgm:prSet phldrT="[Text]"/>
      <dgm:spPr/>
      <dgm:t>
        <a:bodyPr/>
        <a:lstStyle/>
        <a:p>
          <a:r>
            <a:rPr lang="hu-HU" dirty="0" smtClean="0"/>
            <a:t>Beavatkozás</a:t>
          </a:r>
          <a:endParaRPr lang="en-US" dirty="0"/>
        </a:p>
      </dgm:t>
    </dgm:pt>
    <dgm:pt modelId="{BB2DCC3B-B440-470A-A94A-E46DEDA6CAD6}" type="parTrans" cxnId="{D3771348-1FFF-474C-B2D6-7D15AB7235CC}">
      <dgm:prSet/>
      <dgm:spPr/>
      <dgm:t>
        <a:bodyPr/>
        <a:lstStyle/>
        <a:p>
          <a:endParaRPr lang="en-US"/>
        </a:p>
      </dgm:t>
    </dgm:pt>
    <dgm:pt modelId="{0C7FF2B7-A6BF-41FE-B1AF-CCAAA16D965D}" type="sibTrans" cxnId="{D3771348-1FFF-474C-B2D6-7D15AB7235CC}">
      <dgm:prSet/>
      <dgm:spPr/>
      <dgm:t>
        <a:bodyPr/>
        <a:lstStyle/>
        <a:p>
          <a:endParaRPr lang="en-US" dirty="0"/>
        </a:p>
      </dgm:t>
    </dgm:pt>
    <dgm:pt modelId="{A9127D8F-7AEC-4DC0-8A0F-C39DB1D3090F}" type="pres">
      <dgm:prSet presAssocID="{AC02C966-9B53-44DD-9B80-92C320FD3F0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E52404-1F7A-48CA-8FB7-633FB4E427EC}" type="pres">
      <dgm:prSet presAssocID="{EAC357D5-F804-40F7-A63B-3300296A7C5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84ECF6-227D-425C-8640-017BA4991CB2}" type="pres">
      <dgm:prSet presAssocID="{EAC357D5-F804-40F7-A63B-3300296A7C51}" presName="spNode" presStyleCnt="0"/>
      <dgm:spPr/>
    </dgm:pt>
    <dgm:pt modelId="{2D432414-D18A-4586-A643-B4173503E318}" type="pres">
      <dgm:prSet presAssocID="{8EBCDE50-91D5-4D11-981F-63CAA5F04F7D}" presName="sibTrans" presStyleLbl="sibTrans1D1" presStyleIdx="0" presStyleCnt="4"/>
      <dgm:spPr/>
      <dgm:t>
        <a:bodyPr/>
        <a:lstStyle/>
        <a:p>
          <a:endParaRPr lang="en-US"/>
        </a:p>
      </dgm:t>
    </dgm:pt>
    <dgm:pt modelId="{CAEBF662-19E7-4854-A09C-6E195C451054}" type="pres">
      <dgm:prSet presAssocID="{F2169469-F16B-4793-9342-6F4515B214B0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76BA3B-DED2-4EEB-9188-68D81C4804F4}" type="pres">
      <dgm:prSet presAssocID="{F2169469-F16B-4793-9342-6F4515B214B0}" presName="spNode" presStyleCnt="0"/>
      <dgm:spPr/>
    </dgm:pt>
    <dgm:pt modelId="{EFD4FD8D-F2CE-4B02-A797-ABA61CAA86D6}" type="pres">
      <dgm:prSet presAssocID="{4CC58316-E144-4CF4-8AA8-31EA64C55029}" presName="sibTrans" presStyleLbl="sibTrans1D1" presStyleIdx="1" presStyleCnt="4"/>
      <dgm:spPr/>
      <dgm:t>
        <a:bodyPr/>
        <a:lstStyle/>
        <a:p>
          <a:endParaRPr lang="en-US"/>
        </a:p>
      </dgm:t>
    </dgm:pt>
    <dgm:pt modelId="{91603EF1-809B-436E-95D0-39548EE8359F}" type="pres">
      <dgm:prSet presAssocID="{9E58279B-A521-4256-B468-AE2FD7DBC73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E41294-F761-4ABC-9F02-6A96EA242C29}" type="pres">
      <dgm:prSet presAssocID="{9E58279B-A521-4256-B468-AE2FD7DBC739}" presName="spNode" presStyleCnt="0"/>
      <dgm:spPr/>
    </dgm:pt>
    <dgm:pt modelId="{5A1B462F-431D-469D-992C-363A3DBABA4C}" type="pres">
      <dgm:prSet presAssocID="{1893D5CA-BEF7-407A-BAE1-7789DEE1756B}" presName="sibTrans" presStyleLbl="sibTrans1D1" presStyleIdx="2" presStyleCnt="4"/>
      <dgm:spPr/>
      <dgm:t>
        <a:bodyPr/>
        <a:lstStyle/>
        <a:p>
          <a:endParaRPr lang="en-US"/>
        </a:p>
      </dgm:t>
    </dgm:pt>
    <dgm:pt modelId="{F4B27CD2-3959-4B3F-BC5D-E594B7B18EF7}" type="pres">
      <dgm:prSet presAssocID="{2AD273AB-F4B3-43FE-9279-147CF15E0A38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D5AEAB-D452-4BE9-97C9-CA67BEE44F51}" type="pres">
      <dgm:prSet presAssocID="{2AD273AB-F4B3-43FE-9279-147CF15E0A38}" presName="spNode" presStyleCnt="0"/>
      <dgm:spPr/>
    </dgm:pt>
    <dgm:pt modelId="{166EA4F5-F710-4956-9B02-0E96DE3C2ECB}" type="pres">
      <dgm:prSet presAssocID="{0C7FF2B7-A6BF-41FE-B1AF-CCAAA16D965D}" presName="sibTrans" presStyleLbl="sibTrans1D1" presStyleIdx="3" presStyleCnt="4"/>
      <dgm:spPr/>
      <dgm:t>
        <a:bodyPr/>
        <a:lstStyle/>
        <a:p>
          <a:endParaRPr lang="en-US"/>
        </a:p>
      </dgm:t>
    </dgm:pt>
  </dgm:ptLst>
  <dgm:cxnLst>
    <dgm:cxn modelId="{09BCE22F-7527-4E5B-84C3-22B381847203}" type="presOf" srcId="{4CC58316-E144-4CF4-8AA8-31EA64C55029}" destId="{EFD4FD8D-F2CE-4B02-A797-ABA61CAA86D6}" srcOrd="0" destOrd="0" presId="urn:microsoft.com/office/officeart/2005/8/layout/cycle6"/>
    <dgm:cxn modelId="{938955DA-1689-4013-9597-B32436128CBD}" srcId="{AC02C966-9B53-44DD-9B80-92C320FD3F00}" destId="{9E58279B-A521-4256-B468-AE2FD7DBC739}" srcOrd="2" destOrd="0" parTransId="{E99E773C-1043-4BD3-979F-CC47CB71D958}" sibTransId="{1893D5CA-BEF7-407A-BAE1-7789DEE1756B}"/>
    <dgm:cxn modelId="{5CF0C4A8-9C8E-4B88-9D63-AA53B64E88A1}" type="presOf" srcId="{9E58279B-A521-4256-B468-AE2FD7DBC739}" destId="{91603EF1-809B-436E-95D0-39548EE8359F}" srcOrd="0" destOrd="0" presId="urn:microsoft.com/office/officeart/2005/8/layout/cycle6"/>
    <dgm:cxn modelId="{0B94958E-33C0-46C6-A3F0-FA896B00100A}" type="presOf" srcId="{8EBCDE50-91D5-4D11-981F-63CAA5F04F7D}" destId="{2D432414-D18A-4586-A643-B4173503E318}" srcOrd="0" destOrd="0" presId="urn:microsoft.com/office/officeart/2005/8/layout/cycle6"/>
    <dgm:cxn modelId="{1AD99F19-DC0D-4E6A-BE5C-B582E1B75BDD}" type="presOf" srcId="{AC02C966-9B53-44DD-9B80-92C320FD3F00}" destId="{A9127D8F-7AEC-4DC0-8A0F-C39DB1D3090F}" srcOrd="0" destOrd="0" presId="urn:microsoft.com/office/officeart/2005/8/layout/cycle6"/>
    <dgm:cxn modelId="{D7ECEC46-DE21-404C-B0FE-19645DA02C87}" type="presOf" srcId="{2AD273AB-F4B3-43FE-9279-147CF15E0A38}" destId="{F4B27CD2-3959-4B3F-BC5D-E594B7B18EF7}" srcOrd="0" destOrd="0" presId="urn:microsoft.com/office/officeart/2005/8/layout/cycle6"/>
    <dgm:cxn modelId="{042B6AD4-E668-4188-AA8F-780C13F0F067}" srcId="{AC02C966-9B53-44DD-9B80-92C320FD3F00}" destId="{F2169469-F16B-4793-9342-6F4515B214B0}" srcOrd="1" destOrd="0" parTransId="{CE2AF958-DA2A-408E-93C7-90929FDA3D70}" sibTransId="{4CC58316-E144-4CF4-8AA8-31EA64C55029}"/>
    <dgm:cxn modelId="{D3771348-1FFF-474C-B2D6-7D15AB7235CC}" srcId="{AC02C966-9B53-44DD-9B80-92C320FD3F00}" destId="{2AD273AB-F4B3-43FE-9279-147CF15E0A38}" srcOrd="3" destOrd="0" parTransId="{BB2DCC3B-B440-470A-A94A-E46DEDA6CAD6}" sibTransId="{0C7FF2B7-A6BF-41FE-B1AF-CCAAA16D965D}"/>
    <dgm:cxn modelId="{FCDE4A12-8126-444E-8767-F4CCA76CEB4B}" type="presOf" srcId="{EAC357D5-F804-40F7-A63B-3300296A7C51}" destId="{61E52404-1F7A-48CA-8FB7-633FB4E427EC}" srcOrd="0" destOrd="0" presId="urn:microsoft.com/office/officeart/2005/8/layout/cycle6"/>
    <dgm:cxn modelId="{5B2FFA3F-0ADA-4B52-BE5E-4FC86403A690}" type="presOf" srcId="{0C7FF2B7-A6BF-41FE-B1AF-CCAAA16D965D}" destId="{166EA4F5-F710-4956-9B02-0E96DE3C2ECB}" srcOrd="0" destOrd="0" presId="urn:microsoft.com/office/officeart/2005/8/layout/cycle6"/>
    <dgm:cxn modelId="{23A9784B-576F-435C-B9C1-AD615191271A}" srcId="{AC02C966-9B53-44DD-9B80-92C320FD3F00}" destId="{EAC357D5-F804-40F7-A63B-3300296A7C51}" srcOrd="0" destOrd="0" parTransId="{78B3975E-541A-40DD-B6F6-34A47757DFB5}" sibTransId="{8EBCDE50-91D5-4D11-981F-63CAA5F04F7D}"/>
    <dgm:cxn modelId="{F5A8802B-C17F-465A-AA48-448D0CCB3DE6}" type="presOf" srcId="{1893D5CA-BEF7-407A-BAE1-7789DEE1756B}" destId="{5A1B462F-431D-469D-992C-363A3DBABA4C}" srcOrd="0" destOrd="0" presId="urn:microsoft.com/office/officeart/2005/8/layout/cycle6"/>
    <dgm:cxn modelId="{2336550F-3032-4EB3-8C82-10E8156F455C}" type="presOf" srcId="{F2169469-F16B-4793-9342-6F4515B214B0}" destId="{CAEBF662-19E7-4854-A09C-6E195C451054}" srcOrd="0" destOrd="0" presId="urn:microsoft.com/office/officeart/2005/8/layout/cycle6"/>
    <dgm:cxn modelId="{9C094744-FEC2-457F-BE9C-0C3666D3595F}" type="presParOf" srcId="{A9127D8F-7AEC-4DC0-8A0F-C39DB1D3090F}" destId="{61E52404-1F7A-48CA-8FB7-633FB4E427EC}" srcOrd="0" destOrd="0" presId="urn:microsoft.com/office/officeart/2005/8/layout/cycle6"/>
    <dgm:cxn modelId="{FEE1AE0A-65A7-471B-845D-033E9B4EAE15}" type="presParOf" srcId="{A9127D8F-7AEC-4DC0-8A0F-C39DB1D3090F}" destId="{8584ECF6-227D-425C-8640-017BA4991CB2}" srcOrd="1" destOrd="0" presId="urn:microsoft.com/office/officeart/2005/8/layout/cycle6"/>
    <dgm:cxn modelId="{3551E05C-0497-418C-9BDB-9A7728C09CE1}" type="presParOf" srcId="{A9127D8F-7AEC-4DC0-8A0F-C39DB1D3090F}" destId="{2D432414-D18A-4586-A643-B4173503E318}" srcOrd="2" destOrd="0" presId="urn:microsoft.com/office/officeart/2005/8/layout/cycle6"/>
    <dgm:cxn modelId="{B8EEDFBE-A097-4F06-9D4B-CF89454A14C6}" type="presParOf" srcId="{A9127D8F-7AEC-4DC0-8A0F-C39DB1D3090F}" destId="{CAEBF662-19E7-4854-A09C-6E195C451054}" srcOrd="3" destOrd="0" presId="urn:microsoft.com/office/officeart/2005/8/layout/cycle6"/>
    <dgm:cxn modelId="{78885955-3CE4-4691-A447-3E647B3818CB}" type="presParOf" srcId="{A9127D8F-7AEC-4DC0-8A0F-C39DB1D3090F}" destId="{9176BA3B-DED2-4EEB-9188-68D81C4804F4}" srcOrd="4" destOrd="0" presId="urn:microsoft.com/office/officeart/2005/8/layout/cycle6"/>
    <dgm:cxn modelId="{6754793F-3C55-4136-867B-0A5572735363}" type="presParOf" srcId="{A9127D8F-7AEC-4DC0-8A0F-C39DB1D3090F}" destId="{EFD4FD8D-F2CE-4B02-A797-ABA61CAA86D6}" srcOrd="5" destOrd="0" presId="urn:microsoft.com/office/officeart/2005/8/layout/cycle6"/>
    <dgm:cxn modelId="{EEC27EC1-8768-4313-AA40-0451E6FBEC10}" type="presParOf" srcId="{A9127D8F-7AEC-4DC0-8A0F-C39DB1D3090F}" destId="{91603EF1-809B-436E-95D0-39548EE8359F}" srcOrd="6" destOrd="0" presId="urn:microsoft.com/office/officeart/2005/8/layout/cycle6"/>
    <dgm:cxn modelId="{2B5DEA3E-7610-4925-9251-AAE1391475EF}" type="presParOf" srcId="{A9127D8F-7AEC-4DC0-8A0F-C39DB1D3090F}" destId="{69E41294-F761-4ABC-9F02-6A96EA242C29}" srcOrd="7" destOrd="0" presId="urn:microsoft.com/office/officeart/2005/8/layout/cycle6"/>
    <dgm:cxn modelId="{3E94833E-6EFA-42AD-92CA-217B5A987745}" type="presParOf" srcId="{A9127D8F-7AEC-4DC0-8A0F-C39DB1D3090F}" destId="{5A1B462F-431D-469D-992C-363A3DBABA4C}" srcOrd="8" destOrd="0" presId="urn:microsoft.com/office/officeart/2005/8/layout/cycle6"/>
    <dgm:cxn modelId="{54C29884-16B5-4741-9B75-9A3B324A6538}" type="presParOf" srcId="{A9127D8F-7AEC-4DC0-8A0F-C39DB1D3090F}" destId="{F4B27CD2-3959-4B3F-BC5D-E594B7B18EF7}" srcOrd="9" destOrd="0" presId="urn:microsoft.com/office/officeart/2005/8/layout/cycle6"/>
    <dgm:cxn modelId="{C3FC5F11-A0D1-4E32-BDBC-75214DBCCCB0}" type="presParOf" srcId="{A9127D8F-7AEC-4DC0-8A0F-C39DB1D3090F}" destId="{48D5AEAB-D452-4BE9-97C9-CA67BEE44F51}" srcOrd="10" destOrd="0" presId="urn:microsoft.com/office/officeart/2005/8/layout/cycle6"/>
    <dgm:cxn modelId="{9304ADB8-6EA2-4CC2-82F9-C143864A3503}" type="presParOf" srcId="{A9127D8F-7AEC-4DC0-8A0F-C39DB1D3090F}" destId="{166EA4F5-F710-4956-9B02-0E96DE3C2ECB}" srcOrd="11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E52404-1F7A-48CA-8FB7-633FB4E427EC}">
      <dsp:nvSpPr>
        <dsp:cNvPr id="0" name=""/>
        <dsp:cNvSpPr/>
      </dsp:nvSpPr>
      <dsp:spPr>
        <a:xfrm>
          <a:off x="3440789" y="1426"/>
          <a:ext cx="1976670" cy="1284835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Konfigurációs modell</a:t>
          </a:r>
          <a:endParaRPr lang="en-US" sz="2400" kern="1200" dirty="0"/>
        </a:p>
      </dsp:txBody>
      <dsp:txXfrm>
        <a:off x="3503509" y="64146"/>
        <a:ext cx="1851230" cy="1159395"/>
      </dsp:txXfrm>
    </dsp:sp>
    <dsp:sp modelId="{2D432414-D18A-4586-A643-B4173503E318}">
      <dsp:nvSpPr>
        <dsp:cNvPr id="0" name=""/>
        <dsp:cNvSpPr/>
      </dsp:nvSpPr>
      <dsp:spPr>
        <a:xfrm>
          <a:off x="2308337" y="643844"/>
          <a:ext cx="4241574" cy="4241574"/>
        </a:xfrm>
        <a:custGeom>
          <a:avLst/>
          <a:gdLst/>
          <a:ahLst/>
          <a:cxnLst/>
          <a:rect l="0" t="0" r="0" b="0"/>
          <a:pathLst>
            <a:path>
              <a:moveTo>
                <a:pt x="3123331" y="251925"/>
              </a:moveTo>
              <a:arcTo wR="2120787" hR="2120787" stAng="17892670" swAng="2623280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AEBF662-19E7-4854-A09C-6E195C451054}">
      <dsp:nvSpPr>
        <dsp:cNvPr id="0" name=""/>
        <dsp:cNvSpPr/>
      </dsp:nvSpPr>
      <dsp:spPr>
        <a:xfrm>
          <a:off x="5561577" y="2122213"/>
          <a:ext cx="1976670" cy="1284835"/>
        </a:xfrm>
        <a:prstGeom prst="roundRect">
          <a:avLst/>
        </a:prstGeom>
        <a:solidFill>
          <a:schemeClr val="accent2">
            <a:hueOff val="1800003"/>
            <a:satOff val="0"/>
            <a:lumOff val="-68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Gépvezérelt konfigurálás</a:t>
          </a:r>
          <a:endParaRPr lang="en-US" sz="2400" kern="1200" dirty="0"/>
        </a:p>
      </dsp:txBody>
      <dsp:txXfrm>
        <a:off x="5624297" y="2184933"/>
        <a:ext cx="1851230" cy="1159395"/>
      </dsp:txXfrm>
    </dsp:sp>
    <dsp:sp modelId="{EFD4FD8D-F2CE-4B02-A797-ABA61CAA86D6}">
      <dsp:nvSpPr>
        <dsp:cNvPr id="0" name=""/>
        <dsp:cNvSpPr/>
      </dsp:nvSpPr>
      <dsp:spPr>
        <a:xfrm>
          <a:off x="2308337" y="643844"/>
          <a:ext cx="4241574" cy="4241574"/>
        </a:xfrm>
        <a:custGeom>
          <a:avLst/>
          <a:gdLst/>
          <a:ahLst/>
          <a:cxnLst/>
          <a:rect l="0" t="0" r="0" b="0"/>
          <a:pathLst>
            <a:path>
              <a:moveTo>
                <a:pt x="4137002" y="2778522"/>
              </a:moveTo>
              <a:arcTo wR="2120787" hR="2120787" stAng="1084050" swAng="2623280"/>
            </a:path>
          </a:pathLst>
        </a:custGeom>
        <a:noFill/>
        <a:ln w="9525" cap="flat" cmpd="sng" algn="ctr">
          <a:solidFill>
            <a:schemeClr val="accent2">
              <a:hueOff val="1800003"/>
              <a:satOff val="0"/>
              <a:lumOff val="-686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603EF1-809B-436E-95D0-39548EE8359F}">
      <dsp:nvSpPr>
        <dsp:cNvPr id="0" name=""/>
        <dsp:cNvSpPr/>
      </dsp:nvSpPr>
      <dsp:spPr>
        <a:xfrm>
          <a:off x="3440789" y="4243001"/>
          <a:ext cx="1976670" cy="1284835"/>
        </a:xfrm>
        <a:prstGeom prst="roundRect">
          <a:avLst/>
        </a:prstGeom>
        <a:solidFill>
          <a:schemeClr val="accent2">
            <a:hueOff val="3600005"/>
            <a:satOff val="0"/>
            <a:lumOff val="-137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Monitorozás</a:t>
          </a:r>
          <a:endParaRPr lang="en-US" sz="2400" kern="1200" dirty="0"/>
        </a:p>
      </dsp:txBody>
      <dsp:txXfrm>
        <a:off x="3503509" y="4305721"/>
        <a:ext cx="1851230" cy="1159395"/>
      </dsp:txXfrm>
    </dsp:sp>
    <dsp:sp modelId="{5A1B462F-431D-469D-992C-363A3DBABA4C}">
      <dsp:nvSpPr>
        <dsp:cNvPr id="0" name=""/>
        <dsp:cNvSpPr/>
      </dsp:nvSpPr>
      <dsp:spPr>
        <a:xfrm>
          <a:off x="2308337" y="643844"/>
          <a:ext cx="4241574" cy="4241574"/>
        </a:xfrm>
        <a:custGeom>
          <a:avLst/>
          <a:gdLst/>
          <a:ahLst/>
          <a:cxnLst/>
          <a:rect l="0" t="0" r="0" b="0"/>
          <a:pathLst>
            <a:path>
              <a:moveTo>
                <a:pt x="1118243" y="3989649"/>
              </a:moveTo>
              <a:arcTo wR="2120787" hR="2120787" stAng="7092670" swAng="2623280"/>
            </a:path>
          </a:pathLst>
        </a:custGeom>
        <a:noFill/>
        <a:ln w="9525" cap="flat" cmpd="sng" algn="ctr">
          <a:solidFill>
            <a:schemeClr val="accent2">
              <a:hueOff val="3600005"/>
              <a:satOff val="0"/>
              <a:lumOff val="-13725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B27CD2-3959-4B3F-BC5D-E594B7B18EF7}">
      <dsp:nvSpPr>
        <dsp:cNvPr id="0" name=""/>
        <dsp:cNvSpPr/>
      </dsp:nvSpPr>
      <dsp:spPr>
        <a:xfrm>
          <a:off x="1320002" y="2122213"/>
          <a:ext cx="1976670" cy="1284835"/>
        </a:xfrm>
        <a:prstGeom prst="roundRect">
          <a:avLst/>
        </a:prstGeom>
        <a:solidFill>
          <a:schemeClr val="accent2">
            <a:hueOff val="5400008"/>
            <a:satOff val="0"/>
            <a:lumOff val="-2058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400" kern="1200" dirty="0" smtClean="0"/>
            <a:t>Beavatkozás</a:t>
          </a:r>
          <a:endParaRPr lang="en-US" sz="2400" kern="1200" dirty="0"/>
        </a:p>
      </dsp:txBody>
      <dsp:txXfrm>
        <a:off x="1382722" y="2184933"/>
        <a:ext cx="1851230" cy="1159395"/>
      </dsp:txXfrm>
    </dsp:sp>
    <dsp:sp modelId="{166EA4F5-F710-4956-9B02-0E96DE3C2ECB}">
      <dsp:nvSpPr>
        <dsp:cNvPr id="0" name=""/>
        <dsp:cNvSpPr/>
      </dsp:nvSpPr>
      <dsp:spPr>
        <a:xfrm>
          <a:off x="2308337" y="643844"/>
          <a:ext cx="4241574" cy="4241574"/>
        </a:xfrm>
        <a:custGeom>
          <a:avLst/>
          <a:gdLst/>
          <a:ahLst/>
          <a:cxnLst/>
          <a:rect l="0" t="0" r="0" b="0"/>
          <a:pathLst>
            <a:path>
              <a:moveTo>
                <a:pt x="104572" y="1463052"/>
              </a:moveTo>
              <a:arcTo wR="2120787" hR="2120787" stAng="11884050" swAng="2623280"/>
            </a:path>
          </a:pathLst>
        </a:custGeom>
        <a:noFill/>
        <a:ln w="9525" cap="flat" cmpd="sng" algn="ctr">
          <a:solidFill>
            <a:schemeClr val="accent2">
              <a:hueOff val="5400008"/>
              <a:satOff val="0"/>
              <a:lumOff val="-2058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B2D4CF-7E0B-4DAE-A87C-C1F6FC9C56E1}" type="datetimeFigureOut">
              <a:rPr lang="hu-HU" smtClean="0"/>
              <a:pPr/>
              <a:t>2013.04.09.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86C690-4F62-4AFC-8745-06DC9BF0793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7975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Utolsó módosítás: 2013.04.08.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</a:t>
            </a:fld>
            <a:endParaRPr lang="hu-H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err="1" smtClean="0"/>
              <a:t>Role</a:t>
            </a:r>
            <a:r>
              <a:rPr lang="hu-HU" dirty="0" smtClean="0"/>
              <a:t>, </a:t>
            </a:r>
            <a:r>
              <a:rPr lang="hu-HU" dirty="0" err="1" smtClean="0"/>
              <a:t>node</a:t>
            </a:r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88697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398799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knife search node "</a:t>
            </a:r>
            <a:r>
              <a:rPr lang="en-US" dirty="0" err="1" smtClean="0"/>
              <a:t>role:webserver</a:t>
            </a:r>
            <a:r>
              <a:rPr lang="en-US" dirty="0" smtClean="0"/>
              <a:t>„</a:t>
            </a:r>
            <a:endParaRPr lang="hu-HU" dirty="0" smtClean="0"/>
          </a:p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6857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knife ec2 server create --groups=all --</a:t>
            </a:r>
            <a:r>
              <a:rPr lang="en-US" dirty="0" err="1" smtClean="0"/>
              <a:t>ssh</a:t>
            </a:r>
            <a:r>
              <a:rPr lang="en-US" dirty="0" smtClean="0"/>
              <a:t>-user=</a:t>
            </a:r>
            <a:r>
              <a:rPr lang="en-US" dirty="0" err="1" smtClean="0"/>
              <a:t>ubuntu</a:t>
            </a:r>
            <a:r>
              <a:rPr lang="en-US" dirty="0" smtClean="0"/>
              <a:t> --</a:t>
            </a:r>
            <a:r>
              <a:rPr lang="en-US" dirty="0" err="1" smtClean="0"/>
              <a:t>ssh</a:t>
            </a:r>
            <a:r>
              <a:rPr lang="en-US" dirty="0" smtClean="0"/>
              <a:t>-key=</a:t>
            </a:r>
            <a:r>
              <a:rPr lang="en-US" dirty="0" err="1" smtClean="0"/>
              <a:t>irf</a:t>
            </a:r>
            <a:r>
              <a:rPr lang="en-US" dirty="0" smtClean="0"/>
              <a:t> --identity-file=~/</a:t>
            </a:r>
            <a:r>
              <a:rPr lang="en-US" dirty="0" err="1" smtClean="0"/>
              <a:t>irf.pem</a:t>
            </a:r>
            <a:endParaRPr lang="hu-HU" dirty="0" smtClean="0"/>
          </a:p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312171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http://www.opscode.com/chef</a:t>
            </a:r>
          </a:p>
          <a:p>
            <a:r>
              <a:rPr lang="hu-HU" dirty="0" smtClean="0"/>
              <a:t>https://github.com/linkedin/glu</a:t>
            </a:r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86C690-4F62-4AFC-8745-06DC9BF07935}" type="slidenum">
              <a:rPr lang="hu-HU" smtClean="0"/>
              <a:pPr/>
              <a:t>31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4952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374767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246435"/>
            <a:ext cx="6400800" cy="1277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 dirty="0"/>
          </a:p>
        </p:txBody>
      </p:sp>
      <p:sp>
        <p:nvSpPr>
          <p:cNvPr id="7" name="Rectangle 9"/>
          <p:cNvSpPr>
            <a:spLocks noChangeArrowheads="1"/>
          </p:cNvSpPr>
          <p:nvPr userDrawn="1"/>
        </p:nvSpPr>
        <p:spPr bwMode="auto">
          <a:xfrm>
            <a:off x="0" y="635635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  <p:sp>
        <p:nvSpPr>
          <p:cNvPr id="8" name="Text Box 10"/>
          <p:cNvSpPr txBox="1">
            <a:spLocks noChangeArrowheads="1"/>
          </p:cNvSpPr>
          <p:nvPr userDrawn="1"/>
        </p:nvSpPr>
        <p:spPr bwMode="auto">
          <a:xfrm>
            <a:off x="-17463" y="6413500"/>
            <a:ext cx="3649663" cy="3968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Budapesti Műszaki és Gazdaságtudományi Egyetem</a:t>
            </a:r>
          </a:p>
          <a:p>
            <a:pPr algn="l" defTabSz="762000"/>
            <a:r>
              <a:rPr lang="hu-HU" sz="1000" b="1" dirty="0">
                <a:solidFill>
                  <a:schemeClr val="bg1"/>
                </a:solidFill>
                <a:latin typeface="+mn-lt"/>
              </a:rPr>
              <a:t>Méréstechnika és Információs Rendszerek Tanszék</a:t>
            </a:r>
          </a:p>
        </p:txBody>
      </p:sp>
      <p:pic>
        <p:nvPicPr>
          <p:cNvPr id="9" name="Picture 18" descr="muegyetem_logo_bord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77125" y="6384925"/>
            <a:ext cx="1666875" cy="473075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12622" y="5250846"/>
            <a:ext cx="1888860" cy="6373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501650"/>
          </a:xfrm>
          <a:prstGeom prst="rect">
            <a:avLst/>
          </a:prstGeom>
          <a:solidFill>
            <a:srgbClr val="76253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28596" y="2844792"/>
            <a:ext cx="7776000" cy="1362075"/>
          </a:xfrm>
        </p:spPr>
        <p:txBody>
          <a:bodyPr anchor="ctr"/>
          <a:lstStyle>
            <a:lvl1pPr algn="ctr">
              <a:defRPr sz="4000" b="1" cap="none" baseline="0"/>
            </a:lvl1pPr>
          </a:lstStyle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28596" y="4195773"/>
            <a:ext cx="7772400" cy="1500187"/>
          </a:xfrm>
          <a:ln>
            <a:solidFill>
              <a:srgbClr val="000000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117414" y="836578"/>
            <a:ext cx="4378386" cy="55134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199" y="836577"/>
            <a:ext cx="4341873" cy="5513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7413" y="1019142"/>
            <a:ext cx="8872659" cy="53674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650960" y="0"/>
            <a:ext cx="7493040" cy="720000"/>
          </a:xfrm>
          <a:ln w="19050">
            <a:noFill/>
          </a:ln>
        </p:spPr>
        <p:txBody>
          <a:bodyPr anchor="ctr">
            <a:noAutofit/>
          </a:bodyPr>
          <a:lstStyle>
            <a:lvl1pPr marL="0" indent="0">
              <a:buNone/>
              <a:defRPr sz="4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églalap 4"/>
          <p:cNvSpPr/>
          <p:nvPr userDrawn="1"/>
        </p:nvSpPr>
        <p:spPr>
          <a:xfrm>
            <a:off x="0" y="0"/>
            <a:ext cx="1679597" cy="730260"/>
          </a:xfrm>
          <a:prstGeom prst="rect">
            <a:avLst/>
          </a:prstGeom>
          <a:solidFill>
            <a:srgbClr val="762536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algn="ctr" defTabSz="914400" rtl="0" eaLnBrk="1" latinLnBrk="0" hangingPunct="1"/>
            <a:r>
              <a:rPr lang="hu-HU" sz="4000" dirty="0" smtClean="0">
                <a:solidFill>
                  <a:schemeClr val="bg1"/>
                </a:solidFill>
              </a:rPr>
              <a:t>DEMO</a:t>
            </a:r>
          </a:p>
        </p:txBody>
      </p:sp>
      <p:cxnSp>
        <p:nvCxnSpPr>
          <p:cNvPr id="7" name="Egyenes összekötő 6"/>
          <p:cNvCxnSpPr/>
          <p:nvPr userDrawn="1"/>
        </p:nvCxnSpPr>
        <p:spPr>
          <a:xfrm>
            <a:off x="0" y="727038"/>
            <a:ext cx="9136125" cy="158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20000"/>
          </a:xfrm>
          <a:prstGeom prst="rect">
            <a:avLst/>
          </a:prstGeom>
          <a:solidFill>
            <a:srgbClr val="76253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42844" y="857232"/>
            <a:ext cx="8858312" cy="5529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0" y="6477000"/>
            <a:ext cx="9144000" cy="381000"/>
          </a:xfrm>
          <a:prstGeom prst="rect">
            <a:avLst/>
          </a:prstGeom>
          <a:gradFill flip="none" rotWithShape="1">
            <a:gsLst>
              <a:gs pos="0">
                <a:srgbClr val="762536"/>
              </a:gs>
              <a:gs pos="50000">
                <a:srgbClr val="762536"/>
              </a:gs>
              <a:gs pos="100000">
                <a:srgbClr val="A3334B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hu-HU" dirty="0"/>
          </a:p>
        </p:txBody>
      </p:sp>
      <p:pic>
        <p:nvPicPr>
          <p:cNvPr id="8" name="Picture 41" descr="muegyetem_logo_bordo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6486299"/>
            <a:ext cx="1269711" cy="360000"/>
          </a:xfrm>
          <a:prstGeom prst="rect">
            <a:avLst/>
          </a:prstGeom>
          <a:noFill/>
        </p:spPr>
      </p:pic>
      <p:pic>
        <p:nvPicPr>
          <p:cNvPr id="9" name="Kép 8" descr="ftsrg_logo_new-transparent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040735" y="6498024"/>
            <a:ext cx="1066973" cy="360000"/>
          </a:xfrm>
          <a:prstGeom prst="rect">
            <a:avLst/>
          </a:prstGeom>
        </p:spPr>
      </p:pic>
      <p:sp>
        <p:nvSpPr>
          <p:cNvPr id="10" name="Dia számának helye 6"/>
          <p:cNvSpPr>
            <a:spLocks noGrp="1"/>
          </p:cNvSpPr>
          <p:nvPr userDrawn="1"/>
        </p:nvSpPr>
        <p:spPr>
          <a:xfrm>
            <a:off x="3286116" y="6500834"/>
            <a:ext cx="2971800" cy="3571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3D86C690-4F62-4AFC-8745-06DC9BF07935}" type="slidenum">
              <a:rPr lang="hu-HU" sz="1400" smtClean="0">
                <a:solidFill>
                  <a:schemeClr val="bg1"/>
                </a:solidFill>
              </a:rPr>
              <a:pPr algn="ctr"/>
              <a:t>‹#›</a:t>
            </a:fld>
            <a:endParaRPr lang="hu-HU" sz="1400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5" r:id="rId5"/>
    <p:sldLayoutId id="2147483656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rgbClr val="F8F8F8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62536"/>
        </a:buClr>
        <a:buFont typeface="Wingdings" pitchFamily="2" charset="2"/>
        <a:buChar char="§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762536"/>
        </a:buClr>
        <a:buFont typeface="Courier New" pitchFamily="49" charset="0"/>
        <a:buChar char="o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762536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ppetlabs.com/" TargetMode="External"/><Relationship Id="rId2" Type="http://schemas.openxmlformats.org/officeDocument/2006/relationships/hyperlink" Target="https://github.com/linkedin/glu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scode.com/chef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Automatikus infrastruktúra menedzsment és alkalmazástelepítés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Szatmári Zoltán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600" dirty="0" smtClean="0">
                <a:solidFill>
                  <a:schemeClr val="bg1"/>
                </a:solidFill>
              </a:rPr>
              <a:t>Intelligens </a:t>
            </a:r>
            <a:r>
              <a:rPr lang="hu-HU" sz="2600" dirty="0" smtClean="0">
                <a:solidFill>
                  <a:schemeClr val="bg1"/>
                </a:solidFill>
              </a:rPr>
              <a:t>rendszerfelügyelet (VIMIA370)</a:t>
            </a:r>
            <a:endParaRPr lang="hu-HU" sz="2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Deklaratív </a:t>
            </a:r>
            <a:r>
              <a:rPr lang="hu-HU" dirty="0" err="1" smtClean="0"/>
              <a:t>konfigurációmegadás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/>
              <a:t>Recept (recipe)</a:t>
            </a:r>
          </a:p>
          <a:p>
            <a:pPr lvl="1"/>
            <a:r>
              <a:rPr lang="hu-HU" dirty="0" smtClean="0"/>
              <a:t>Erőforrások deklaratív megadása</a:t>
            </a:r>
          </a:p>
          <a:p>
            <a:pPr lvl="1"/>
            <a:r>
              <a:rPr lang="hu-HU" dirty="0" err="1" smtClean="0"/>
              <a:t>Ruby</a:t>
            </a:r>
            <a:r>
              <a:rPr lang="hu-HU" dirty="0" smtClean="0"/>
              <a:t> nyelv</a:t>
            </a:r>
          </a:p>
          <a:p>
            <a:r>
              <a:rPr lang="hu-HU" b="1" dirty="0" smtClean="0"/>
              <a:t>Szakácskönyv (</a:t>
            </a:r>
            <a:r>
              <a:rPr lang="hu-HU" b="1" dirty="0" err="1" smtClean="0"/>
              <a:t>cookbook</a:t>
            </a:r>
            <a:r>
              <a:rPr lang="hu-HU" b="1" dirty="0" smtClean="0"/>
              <a:t>)</a:t>
            </a:r>
            <a:endParaRPr lang="hu-HU" b="1" dirty="0"/>
          </a:p>
          <a:p>
            <a:pPr lvl="1"/>
            <a:r>
              <a:rPr lang="hu-HU" dirty="0" smtClean="0"/>
              <a:t>Receptek</a:t>
            </a:r>
          </a:p>
          <a:p>
            <a:pPr lvl="1"/>
            <a:r>
              <a:rPr lang="hu-HU" dirty="0" smtClean="0"/>
              <a:t>Attribútumok</a:t>
            </a:r>
          </a:p>
          <a:p>
            <a:pPr lvl="1"/>
            <a:r>
              <a:rPr lang="hu-HU" dirty="0" smtClean="0"/>
              <a:t>Sablonok</a:t>
            </a:r>
          </a:p>
          <a:p>
            <a:pPr lvl="1"/>
            <a:r>
              <a:rPr lang="hu-HU" dirty="0" smtClean="0"/>
              <a:t>Stb.</a:t>
            </a:r>
          </a:p>
        </p:txBody>
      </p:sp>
    </p:spTree>
    <p:extLst>
      <p:ext uri="{BB962C8B-B14F-4D97-AF65-F5344CB8AC3E}">
        <p14:creationId xmlns:p14="http://schemas.microsoft.com/office/powerpoint/2010/main" val="128206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Deklaratív </a:t>
            </a:r>
            <a:r>
              <a:rPr lang="hu-HU" dirty="0" err="1" smtClean="0"/>
              <a:t>konfigurációmegadás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dirty="0" smtClean="0"/>
              <a:t>Szerep (</a:t>
            </a:r>
            <a:r>
              <a:rPr lang="hu-HU" b="1" dirty="0" err="1" smtClean="0"/>
              <a:t>role</a:t>
            </a:r>
            <a:r>
              <a:rPr lang="hu-HU" b="1" dirty="0" smtClean="0"/>
              <a:t>)</a:t>
            </a:r>
          </a:p>
          <a:p>
            <a:pPr lvl="1"/>
            <a:r>
              <a:rPr lang="hu-HU" dirty="0" smtClean="0"/>
              <a:t>Receptek felsorolása</a:t>
            </a:r>
          </a:p>
          <a:p>
            <a:r>
              <a:rPr lang="hu-HU" b="1" dirty="0" smtClean="0"/>
              <a:t>Csomópont (</a:t>
            </a:r>
            <a:r>
              <a:rPr lang="hu-HU" b="1" dirty="0" err="1"/>
              <a:t>n</a:t>
            </a:r>
            <a:r>
              <a:rPr lang="hu-HU" b="1" dirty="0" err="1" smtClean="0"/>
              <a:t>ode</a:t>
            </a:r>
            <a:r>
              <a:rPr lang="hu-HU" b="1" dirty="0" smtClean="0"/>
              <a:t>)</a:t>
            </a:r>
          </a:p>
          <a:p>
            <a:pPr lvl="1"/>
            <a:r>
              <a:rPr lang="hu-HU" dirty="0" smtClean="0"/>
              <a:t>Szerepek</a:t>
            </a:r>
          </a:p>
          <a:p>
            <a:pPr lvl="1"/>
            <a:r>
              <a:rPr lang="hu-HU" dirty="0" smtClean="0"/>
              <a:t>Receptek</a:t>
            </a:r>
          </a:p>
          <a:p>
            <a:pPr lvl="1"/>
            <a:r>
              <a:rPr lang="hu-HU" dirty="0" smtClean="0"/>
              <a:t>Attribútumok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431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Receptek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dirty="0" err="1" smtClean="0">
                <a:latin typeface="Consolas" pitchFamily="49" charset="0"/>
                <a:cs typeface="Consolas" pitchFamily="49" charset="0"/>
              </a:rPr>
              <a:t>package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 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"apache2"</a:t>
            </a:r>
          </a:p>
          <a:p>
            <a:pPr marL="0" indent="0">
              <a:buNone/>
            </a:pPr>
            <a:r>
              <a:rPr lang="hu-HU" dirty="0" err="1">
                <a:latin typeface="Consolas" pitchFamily="49" charset="0"/>
                <a:cs typeface="Consolas" pitchFamily="49" charset="0"/>
              </a:rPr>
              <a:t>package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"apache2-mpm-prefork"</a:t>
            </a:r>
          </a:p>
          <a:p>
            <a:pPr marL="0" indent="0">
              <a:buNone/>
            </a:pP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a2enmod "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ldap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" do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file "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ldap.load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"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notifies :reload, "service[apache2]"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end</a:t>
            </a:r>
          </a:p>
          <a:p>
            <a:pPr marL="0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service "apache2" do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supports :status =&gt; true, :restart =&gt; 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dirty="0">
                <a:latin typeface="Consolas" pitchFamily="49" charset="0"/>
                <a:cs typeface="Consolas" pitchFamily="49" charset="0"/>
              </a:rPr>
              <a:t>	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		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true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, :reload =&gt; true  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action :enable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end</a:t>
            </a:r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277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Fontosabb erőforrások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Csomag</a:t>
            </a:r>
          </a:p>
          <a:p>
            <a:r>
              <a:rPr lang="hu-HU" dirty="0" smtClean="0"/>
              <a:t>Felhasználó</a:t>
            </a:r>
          </a:p>
          <a:p>
            <a:r>
              <a:rPr lang="hu-HU" dirty="0" smtClean="0"/>
              <a:t>Csoport</a:t>
            </a:r>
          </a:p>
          <a:p>
            <a:r>
              <a:rPr lang="hu-HU" dirty="0" err="1" smtClean="0"/>
              <a:t>Cronjob</a:t>
            </a:r>
            <a:endParaRPr lang="hu-HU" dirty="0" smtClean="0"/>
          </a:p>
          <a:p>
            <a:r>
              <a:rPr lang="hu-HU" dirty="0" smtClean="0"/>
              <a:t>SVN </a:t>
            </a:r>
            <a:r>
              <a:rPr lang="hu-HU" dirty="0" err="1" smtClean="0"/>
              <a:t>repository</a:t>
            </a:r>
            <a:endParaRPr lang="hu-HU" dirty="0" smtClean="0"/>
          </a:p>
          <a:p>
            <a:r>
              <a:rPr lang="hu-HU" dirty="0" smtClean="0"/>
              <a:t>Mount</a:t>
            </a:r>
          </a:p>
          <a:p>
            <a:r>
              <a:rPr lang="hu-HU" dirty="0" err="1" smtClean="0"/>
              <a:t>IPConfig</a:t>
            </a:r>
            <a:endParaRPr lang="hu-HU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257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Fontosabb erőforrások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Fájlok</a:t>
            </a:r>
          </a:p>
          <a:p>
            <a:pPr lvl="1"/>
            <a:r>
              <a:rPr lang="hu-HU" dirty="0" err="1" smtClean="0"/>
              <a:t>Cookbookban</a:t>
            </a:r>
            <a:r>
              <a:rPr lang="hu-HU" dirty="0" smtClean="0"/>
              <a:t> definiált</a:t>
            </a:r>
          </a:p>
          <a:p>
            <a:pPr lvl="1"/>
            <a:r>
              <a:rPr lang="hu-HU" dirty="0" smtClean="0"/>
              <a:t>Távoli URL-en elérhető</a:t>
            </a:r>
          </a:p>
          <a:p>
            <a:r>
              <a:rPr lang="hu-HU" dirty="0" smtClean="0"/>
              <a:t>Könyvtárak</a:t>
            </a:r>
          </a:p>
          <a:p>
            <a:pPr lvl="1"/>
            <a:r>
              <a:rPr lang="hu-HU" dirty="0" err="1" smtClean="0"/>
              <a:t>Cookbookban</a:t>
            </a:r>
            <a:r>
              <a:rPr lang="hu-HU" dirty="0" smtClean="0"/>
              <a:t> definiált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59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Fontosabb erőforrások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Sablonok</a:t>
            </a:r>
          </a:p>
          <a:p>
            <a:pPr lvl="1"/>
            <a:r>
              <a:rPr lang="hu-HU" dirty="0" smtClean="0"/>
              <a:t>Paraméterezhető fájlok</a:t>
            </a:r>
          </a:p>
          <a:p>
            <a:pPr lvl="1"/>
            <a:r>
              <a:rPr lang="hu-HU" dirty="0" smtClean="0"/>
              <a:t>Különböző típusú paraméterek</a:t>
            </a:r>
          </a:p>
          <a:p>
            <a:pPr lvl="2"/>
            <a:r>
              <a:rPr lang="hu-HU" dirty="0" smtClean="0"/>
              <a:t>Egész érték</a:t>
            </a:r>
          </a:p>
          <a:p>
            <a:pPr lvl="2"/>
            <a:r>
              <a:rPr lang="hu-HU" dirty="0" err="1" smtClean="0"/>
              <a:t>String</a:t>
            </a:r>
            <a:r>
              <a:rPr lang="hu-HU" dirty="0" smtClean="0"/>
              <a:t> érték</a:t>
            </a:r>
          </a:p>
          <a:p>
            <a:pPr lvl="2"/>
            <a:r>
              <a:rPr lang="hu-HU" dirty="0" smtClean="0"/>
              <a:t>Objektum</a:t>
            </a:r>
          </a:p>
          <a:p>
            <a:pPr marL="0" indent="0">
              <a:buNone/>
            </a:pP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# 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ports.conf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by chef</a:t>
            </a:r>
          </a:p>
          <a:p>
            <a:pPr marL="0" indent="0"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&lt;% 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@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ports.each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 do |l| -%&gt;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Listen &lt;%= l %&gt;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&lt;% end -%&gt;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781036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Fontosabb erőforrások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template "/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etc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/apache2/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ports.conf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" do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source "apache2/</a:t>
            </a:r>
            <a:r>
              <a:rPr lang="en-US" dirty="0" err="1">
                <a:latin typeface="Consolas" pitchFamily="49" charset="0"/>
                <a:cs typeface="Consolas" pitchFamily="49" charset="0"/>
              </a:rPr>
              <a:t>ports.conf.erb</a:t>
            </a:r>
            <a:r>
              <a:rPr lang="en-US" dirty="0">
                <a:latin typeface="Consolas" pitchFamily="49" charset="0"/>
                <a:cs typeface="Consolas" pitchFamily="49" charset="0"/>
              </a:rPr>
              <a:t>"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mode 644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owner "root"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group "root"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variables(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  :ports =&gt; node[:apache2][:ports]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)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  notifies :reload, "service[apache2]"</a:t>
            </a:r>
          </a:p>
          <a:p>
            <a:pPr marL="0" indent="0">
              <a:buNone/>
            </a:pPr>
            <a:r>
              <a:rPr lang="en-US" dirty="0">
                <a:latin typeface="Consolas" pitchFamily="49" charset="0"/>
                <a:cs typeface="Consolas" pitchFamily="49" charset="0"/>
              </a:rPr>
              <a:t>end</a:t>
            </a:r>
          </a:p>
          <a:p>
            <a:pPr marL="0" indent="0">
              <a:buNone/>
            </a:pPr>
            <a:endParaRPr lang="en-US" dirty="0"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361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Változók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Mitől lesz ez </a:t>
            </a:r>
            <a:r>
              <a:rPr lang="hu-HU" dirty="0" smtClean="0"/>
              <a:t>testre szabható?</a:t>
            </a:r>
          </a:p>
          <a:p>
            <a:endParaRPr lang="hu-HU" dirty="0"/>
          </a:p>
          <a:p>
            <a:r>
              <a:rPr lang="hu-HU" dirty="0" smtClean="0"/>
              <a:t>Változók definiálása</a:t>
            </a:r>
          </a:p>
          <a:p>
            <a:pPr lvl="1"/>
            <a:r>
              <a:rPr lang="hu-HU" dirty="0" err="1" smtClean="0"/>
              <a:t>Cookbook</a:t>
            </a:r>
            <a:r>
              <a:rPr lang="hu-HU" dirty="0" smtClean="0"/>
              <a:t> szinten</a:t>
            </a:r>
          </a:p>
          <a:p>
            <a:pPr lvl="1"/>
            <a:r>
              <a:rPr lang="hu-HU" dirty="0" err="1" smtClean="0"/>
              <a:t>Role</a:t>
            </a:r>
            <a:r>
              <a:rPr lang="hu-HU" dirty="0" smtClean="0"/>
              <a:t> szinten</a:t>
            </a:r>
          </a:p>
          <a:p>
            <a:pPr lvl="1"/>
            <a:r>
              <a:rPr lang="hu-HU" dirty="0" err="1" smtClean="0"/>
              <a:t>Node</a:t>
            </a:r>
            <a:r>
              <a:rPr lang="hu-HU" dirty="0" smtClean="0"/>
              <a:t> szinten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31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Attribútum beállítása</a:t>
            </a:r>
          </a:p>
          <a:p>
            <a:pPr lvl="1"/>
            <a:r>
              <a:rPr lang="hu-HU" dirty="0" err="1" smtClean="0"/>
              <a:t>Role-tól</a:t>
            </a:r>
            <a:r>
              <a:rPr lang="hu-HU" dirty="0" smtClean="0"/>
              <a:t> függően</a:t>
            </a:r>
          </a:p>
          <a:p>
            <a:pPr lvl="1"/>
            <a:r>
              <a:rPr lang="hu-HU" dirty="0" err="1" smtClean="0"/>
              <a:t>Node-tól</a:t>
            </a:r>
            <a:r>
              <a:rPr lang="hu-HU" dirty="0" smtClean="0"/>
              <a:t> függően</a:t>
            </a:r>
          </a:p>
          <a:p>
            <a:pPr lvl="1"/>
            <a:endParaRPr lang="hu-HU" dirty="0"/>
          </a:p>
          <a:p>
            <a:r>
              <a:rPr lang="hu-HU" dirty="0" smtClean="0"/>
              <a:t>Pl.:</a:t>
            </a:r>
          </a:p>
          <a:p>
            <a:pPr lvl="1"/>
            <a:r>
              <a:rPr lang="hu-HU" dirty="0" smtClean="0"/>
              <a:t>HTTP port beállítása</a:t>
            </a:r>
          </a:p>
          <a:p>
            <a:pPr lvl="1"/>
            <a:r>
              <a:rPr lang="hu-HU" dirty="0" smtClean="0"/>
              <a:t>Alkalmazás paraméterének beállítása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sz="3200" dirty="0" smtClean="0"/>
              <a:t> Webes rendszer testreszabott beállítása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319090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Chef </a:t>
            </a:r>
            <a:r>
              <a:rPr lang="hu-HU" dirty="0" err="1" smtClean="0"/>
              <a:t>search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Mitől lesz környezetfüggő a konfiguráció?</a:t>
            </a:r>
          </a:p>
          <a:p>
            <a:endParaRPr lang="hu-HU" dirty="0"/>
          </a:p>
          <a:p>
            <a:r>
              <a:rPr lang="hu-HU" dirty="0" smtClean="0"/>
              <a:t>Konfiguráció adatbázisban információk vannak a </a:t>
            </a:r>
            <a:r>
              <a:rPr lang="hu-HU" dirty="0" err="1" smtClean="0"/>
              <a:t>hosztokról</a:t>
            </a:r>
            <a:endParaRPr lang="hu-HU" dirty="0" smtClean="0"/>
          </a:p>
          <a:p>
            <a:pPr lvl="1"/>
            <a:r>
              <a:rPr lang="hu-HU" dirty="0" smtClean="0"/>
              <a:t>IP cím</a:t>
            </a:r>
          </a:p>
          <a:p>
            <a:pPr lvl="1"/>
            <a:r>
              <a:rPr lang="hu-HU" dirty="0" err="1" smtClean="0"/>
              <a:t>Hoszt</a:t>
            </a:r>
            <a:r>
              <a:rPr lang="hu-HU" dirty="0" smtClean="0"/>
              <a:t> neve</a:t>
            </a:r>
          </a:p>
          <a:p>
            <a:pPr lvl="1"/>
            <a:r>
              <a:rPr lang="hu-HU" dirty="0" smtClean="0"/>
              <a:t>Lefuttatott receptek</a:t>
            </a:r>
          </a:p>
          <a:p>
            <a:pPr lvl="1"/>
            <a:r>
              <a:rPr lang="hu-HU" dirty="0" smtClean="0"/>
              <a:t>OS típus, verzió</a:t>
            </a:r>
          </a:p>
          <a:p>
            <a:pPr lvl="1"/>
            <a:r>
              <a:rPr lang="hu-HU" dirty="0" smtClean="0"/>
              <a:t>Stb.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418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Telepítés kézzel</a:t>
            </a:r>
          </a:p>
          <a:p>
            <a:pPr lvl="1"/>
            <a:r>
              <a:rPr lang="hu-HU" dirty="0" smtClean="0"/>
              <a:t>„</a:t>
            </a:r>
            <a:r>
              <a:rPr lang="hu-HU" dirty="0" err="1" smtClean="0"/>
              <a:t>Release</a:t>
            </a:r>
            <a:r>
              <a:rPr lang="hu-HU" dirty="0" smtClean="0"/>
              <a:t> unit”</a:t>
            </a:r>
          </a:p>
          <a:p>
            <a:pPr lvl="1"/>
            <a:r>
              <a:rPr lang="hu-HU" dirty="0" smtClean="0"/>
              <a:t>Másolás utáni egyéb beállítások: pl. </a:t>
            </a:r>
            <a:r>
              <a:rPr lang="hu-HU" dirty="0" err="1" smtClean="0"/>
              <a:t>registry</a:t>
            </a:r>
            <a:endParaRPr lang="hu-HU" dirty="0" smtClean="0"/>
          </a:p>
          <a:p>
            <a:r>
              <a:rPr lang="hu-HU" dirty="0" smtClean="0"/>
              <a:t>Telepítő script</a:t>
            </a:r>
          </a:p>
          <a:p>
            <a:pPr lvl="1"/>
            <a:r>
              <a:rPr lang="hu-HU" dirty="0" smtClean="0"/>
              <a:t>Telepítés automatizálása</a:t>
            </a:r>
          </a:p>
          <a:p>
            <a:pPr lvl="1"/>
            <a:r>
              <a:rPr lang="hu-HU" dirty="0" smtClean="0"/>
              <a:t>Általános és gép/felhasználó-specifikus beállítások szétválasztása</a:t>
            </a:r>
          </a:p>
          <a:p>
            <a:r>
              <a:rPr lang="hu-HU" dirty="0" smtClean="0"/>
              <a:t>Felügyelet??</a:t>
            </a:r>
          </a:p>
          <a:p>
            <a:pPr lvl="1"/>
            <a:r>
              <a:rPr lang="hu-HU" dirty="0" smtClean="0"/>
              <a:t>Hova, mikor, ki, miért telepítette</a:t>
            </a:r>
          </a:p>
          <a:p>
            <a:pPr lvl="1"/>
            <a:r>
              <a:rPr lang="hu-HU" dirty="0" smtClean="0"/>
              <a:t>Most pontosan mi is van fent?</a:t>
            </a:r>
          </a:p>
          <a:p>
            <a:pPr lvl="1"/>
            <a:r>
              <a:rPr lang="hu-HU" dirty="0" smtClean="0"/>
              <a:t>Milyen infrastruktúrával tudok számolni?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 Egyszerű alkalmazás telepítése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Chef </a:t>
            </a:r>
            <a:r>
              <a:rPr lang="hu-HU" dirty="0" err="1" smtClean="0"/>
              <a:t>search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CMDB információk felhasználása</a:t>
            </a:r>
          </a:p>
          <a:p>
            <a:pPr lvl="1"/>
            <a:r>
              <a:rPr lang="hu-HU" dirty="0" smtClean="0"/>
              <a:t>Receptekben</a:t>
            </a:r>
          </a:p>
          <a:p>
            <a:pPr lvl="1"/>
            <a:r>
              <a:rPr lang="hu-HU" dirty="0" smtClean="0"/>
              <a:t>Sablonokban</a:t>
            </a:r>
          </a:p>
          <a:p>
            <a:pPr lvl="1"/>
            <a:endParaRPr lang="hu-HU" dirty="0" smtClean="0"/>
          </a:p>
          <a:p>
            <a:r>
              <a:rPr lang="hu-HU" dirty="0" smtClean="0"/>
              <a:t>Pl.:</a:t>
            </a:r>
          </a:p>
          <a:p>
            <a:pPr marL="0" indent="0">
              <a:buNone/>
            </a:pPr>
            <a:endParaRPr lang="hu-HU" dirty="0" smtClean="0"/>
          </a:p>
          <a:p>
            <a:pPr marL="0" indent="0">
              <a:buNone/>
            </a:pPr>
            <a:r>
              <a:rPr lang="hu-HU" dirty="0" err="1">
                <a:latin typeface="Consolas" pitchFamily="49" charset="0"/>
                <a:cs typeface="Consolas" pitchFamily="49" charset="0"/>
              </a:rPr>
              <a:t>hosts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 = </a:t>
            </a:r>
            <a:endParaRPr lang="hu-HU" dirty="0" smtClean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search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(: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node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, "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recipes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: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irf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::</a:t>
            </a:r>
            <a:r>
              <a:rPr lang="hu-HU" dirty="0" err="1" smtClean="0">
                <a:latin typeface="Consolas" pitchFamily="49" charset="0"/>
                <a:cs typeface="Consolas" pitchFamily="49" charset="0"/>
              </a:rPr>
              <a:t>app</a:t>
            </a:r>
            <a:r>
              <a:rPr lang="hu-HU" dirty="0" smtClean="0">
                <a:latin typeface="Consolas" pitchFamily="49" charset="0"/>
                <a:cs typeface="Consolas" pitchFamily="49" charset="0"/>
              </a:rPr>
              <a:t>")</a:t>
            </a:r>
          </a:p>
          <a:p>
            <a:pPr marL="0" indent="0">
              <a:buNone/>
            </a:pPr>
            <a:r>
              <a:rPr lang="hu-HU" dirty="0" smtClean="0">
                <a:latin typeface="Consolas" pitchFamily="49" charset="0"/>
                <a:cs typeface="Consolas" pitchFamily="49" charset="0"/>
              </a:rPr>
              <a:t>   .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map { |n| 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webhost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_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data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(</a:t>
            </a:r>
            <a:r>
              <a:rPr lang="hu-HU" dirty="0" err="1">
                <a:latin typeface="Consolas" pitchFamily="49" charset="0"/>
                <a:cs typeface="Consolas" pitchFamily="49" charset="0"/>
              </a:rPr>
              <a:t>n</a:t>
            </a:r>
            <a:r>
              <a:rPr lang="hu-HU" dirty="0">
                <a:latin typeface="Consolas" pitchFamily="49" charset="0"/>
                <a:cs typeface="Consolas" pitchFamily="49" charset="0"/>
              </a:rPr>
              <a:t>) }</a:t>
            </a:r>
          </a:p>
        </p:txBody>
      </p:sp>
    </p:spTree>
    <p:extLst>
      <p:ext uri="{BB962C8B-B14F-4D97-AF65-F5344CB8AC3E}">
        <p14:creationId xmlns:p14="http://schemas.microsoft.com/office/powerpoint/2010/main" val="167729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Egyszerű HTTP proxy (</a:t>
            </a:r>
            <a:r>
              <a:rPr lang="hu-HU" dirty="0" err="1" smtClean="0"/>
              <a:t>HAProxy</a:t>
            </a:r>
            <a:r>
              <a:rPr lang="hu-HU" dirty="0" smtClean="0"/>
              <a:t>)</a:t>
            </a:r>
          </a:p>
          <a:p>
            <a:pPr lvl="1"/>
            <a:r>
              <a:rPr lang="hu-HU" dirty="0" smtClean="0"/>
              <a:t>Telepítés</a:t>
            </a:r>
          </a:p>
          <a:p>
            <a:pPr lvl="1"/>
            <a:r>
              <a:rPr lang="hu-HU" dirty="0" smtClean="0"/>
              <a:t>Konfigurálás</a:t>
            </a:r>
          </a:p>
          <a:p>
            <a:pPr lvl="2"/>
            <a:r>
              <a:rPr lang="hu-HU" dirty="0" smtClean="0"/>
              <a:t>Működő </a:t>
            </a:r>
            <a:r>
              <a:rPr lang="hu-HU" dirty="0" err="1" smtClean="0"/>
              <a:t>webszerverek</a:t>
            </a:r>
            <a:r>
              <a:rPr lang="hu-HU" dirty="0" smtClean="0"/>
              <a:t> felsorolása</a:t>
            </a:r>
          </a:p>
          <a:p>
            <a:endParaRPr lang="hu-HU" dirty="0" smtClean="0"/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 Webes terheléselosztó beállítása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8524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Modern, skálázható alkalmazások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Cloud környezet</a:t>
            </a:r>
          </a:p>
          <a:p>
            <a:r>
              <a:rPr lang="hu-HU" dirty="0" smtClean="0"/>
              <a:t>Igény szerinti rendszerkonfiguráció</a:t>
            </a:r>
          </a:p>
          <a:p>
            <a:pPr lvl="1"/>
            <a:r>
              <a:rPr lang="hu-HU" dirty="0" smtClean="0"/>
              <a:t>Pl.: Terhelés függő webszerver mennyiség</a:t>
            </a:r>
          </a:p>
          <a:p>
            <a:pPr lvl="1"/>
            <a:r>
              <a:rPr lang="hu-HU" dirty="0" smtClean="0"/>
              <a:t>VM gyorsan </a:t>
            </a:r>
            <a:r>
              <a:rPr lang="hu-HU" dirty="0"/>
              <a:t>i</a:t>
            </a:r>
            <a:r>
              <a:rPr lang="hu-HU" dirty="0" smtClean="0"/>
              <a:t>gényelhető és eldobható</a:t>
            </a:r>
          </a:p>
          <a:p>
            <a:r>
              <a:rPr lang="hu-HU" dirty="0" smtClean="0"/>
              <a:t>Alkalmazásnak is támogatnia kell</a:t>
            </a:r>
          </a:p>
          <a:p>
            <a:pPr lvl="1"/>
            <a:r>
              <a:rPr lang="hu-HU" dirty="0" smtClean="0"/>
              <a:t>Állapotmentes komponensek</a:t>
            </a:r>
          </a:p>
          <a:p>
            <a:pPr lvl="1"/>
            <a:r>
              <a:rPr lang="hu-HU" dirty="0" smtClean="0"/>
              <a:t>Laza csatolás</a:t>
            </a:r>
          </a:p>
          <a:p>
            <a:pPr lvl="1"/>
            <a:r>
              <a:rPr lang="hu-HU" dirty="0" smtClean="0"/>
              <a:t>Minden komponens kívülről konfigurálható</a:t>
            </a:r>
          </a:p>
          <a:p>
            <a:pPr lvl="1"/>
            <a:endParaRPr lang="hu-HU" dirty="0"/>
          </a:p>
          <a:p>
            <a:r>
              <a:rPr lang="hu-HU" dirty="0" smtClean="0"/>
              <a:t>Lásd félév második felében: Virtualizáció és Cloud </a:t>
            </a:r>
          </a:p>
        </p:txBody>
      </p:sp>
    </p:spTree>
    <p:extLst>
      <p:ext uri="{BB962C8B-B14F-4D97-AF65-F5344CB8AC3E}">
        <p14:creationId xmlns:p14="http://schemas.microsoft.com/office/powerpoint/2010/main" val="186041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EC2 </a:t>
            </a:r>
            <a:r>
              <a:rPr lang="hu-HU" dirty="0" err="1" smtClean="0"/>
              <a:t>Instance</a:t>
            </a:r>
            <a:r>
              <a:rPr lang="hu-HU" dirty="0" smtClean="0"/>
              <a:t> indítása</a:t>
            </a:r>
          </a:p>
          <a:p>
            <a:pPr lvl="1"/>
            <a:r>
              <a:rPr lang="hu-HU" dirty="0" err="1" smtClean="0"/>
              <a:t>Instance</a:t>
            </a:r>
            <a:r>
              <a:rPr lang="hu-HU" dirty="0" smtClean="0"/>
              <a:t> létrehozása</a:t>
            </a:r>
          </a:p>
          <a:p>
            <a:pPr lvl="1"/>
            <a:r>
              <a:rPr lang="hu-HU" dirty="0" smtClean="0"/>
              <a:t>Chef </a:t>
            </a:r>
            <a:r>
              <a:rPr lang="hu-HU" dirty="0" err="1" smtClean="0"/>
              <a:t>bootstrap</a:t>
            </a:r>
            <a:endParaRPr lang="hu-HU" dirty="0" smtClean="0"/>
          </a:p>
          <a:p>
            <a:pPr lvl="1"/>
            <a:r>
              <a:rPr lang="hu-HU" dirty="0" smtClean="0"/>
              <a:t>Szerepek beállítása</a:t>
            </a:r>
            <a:endParaRPr lang="en-US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 AWS </a:t>
            </a:r>
            <a:r>
              <a:rPr lang="hu-HU" dirty="0" smtClean="0"/>
              <a:t>EC2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888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Állapotgép alapú megközelítés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Visszafele is működik?</a:t>
            </a:r>
          </a:p>
          <a:p>
            <a:pPr lvl="1"/>
            <a:r>
              <a:rPr lang="hu-HU" dirty="0" smtClean="0"/>
              <a:t>El tudom távolítani a telepített erőforrásokat?</a:t>
            </a:r>
          </a:p>
          <a:p>
            <a:pPr lvl="1"/>
            <a:r>
              <a:rPr lang="hu-HU" dirty="0" smtClean="0"/>
              <a:t>Le tudom állítani a szolgáltatásokat?</a:t>
            </a:r>
          </a:p>
          <a:p>
            <a:pPr lvl="1"/>
            <a:endParaRPr lang="hu-HU" dirty="0"/>
          </a:p>
          <a:p>
            <a:r>
              <a:rPr lang="hu-HU" dirty="0" smtClean="0"/>
              <a:t>Mi történik, ha valami futás közben változik?</a:t>
            </a:r>
          </a:p>
          <a:p>
            <a:pPr lvl="1"/>
            <a:r>
              <a:rPr lang="hu-HU" dirty="0" smtClean="0"/>
              <a:t>Hiba lép fel?</a:t>
            </a:r>
          </a:p>
          <a:p>
            <a:pPr lvl="1"/>
            <a:r>
              <a:rPr lang="hu-HU" dirty="0" smtClean="0"/>
              <a:t>Túlterhelés következik be?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206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Motiváció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u-HU" b="1" dirty="0" smtClean="0"/>
              <a:t>Adottságok</a:t>
            </a:r>
          </a:p>
          <a:p>
            <a:r>
              <a:rPr lang="hu-HU" dirty="0" smtClean="0"/>
              <a:t>Dinamikusan változó terhelés</a:t>
            </a:r>
          </a:p>
          <a:p>
            <a:pPr lvl="1"/>
            <a:r>
              <a:rPr lang="hu-HU" dirty="0" smtClean="0"/>
              <a:t>időszakos</a:t>
            </a:r>
          </a:p>
          <a:p>
            <a:pPr lvl="1"/>
            <a:r>
              <a:rPr lang="hu-HU" dirty="0" smtClean="0"/>
              <a:t>tervezett</a:t>
            </a:r>
          </a:p>
          <a:p>
            <a:endParaRPr lang="hu-HU" dirty="0" smtClean="0"/>
          </a:p>
          <a:p>
            <a:r>
              <a:rPr lang="hu-HU" dirty="0" smtClean="0"/>
              <a:t>Konfigurációk telepítése/ karbantartása</a:t>
            </a:r>
          </a:p>
          <a:p>
            <a:endParaRPr lang="hu-HU" dirty="0" smtClean="0"/>
          </a:p>
          <a:p>
            <a:r>
              <a:rPr lang="hu-HU" dirty="0" smtClean="0"/>
              <a:t>Hibás viselkedés automatikus észlelése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u-HU" b="1" dirty="0" smtClean="0"/>
              <a:t>Szükséges támogatás</a:t>
            </a:r>
          </a:p>
          <a:p>
            <a:r>
              <a:rPr lang="hu-HU" dirty="0" smtClean="0"/>
              <a:t>Jól skálázható (scalable)</a:t>
            </a:r>
          </a:p>
          <a:p>
            <a:pPr lvl="1"/>
            <a:r>
              <a:rPr lang="hu-HU" dirty="0" smtClean="0"/>
              <a:t>alkalmazások</a:t>
            </a:r>
          </a:p>
          <a:p>
            <a:pPr lvl="1"/>
            <a:r>
              <a:rPr lang="hu-HU" dirty="0" smtClean="0"/>
              <a:t>infrastruktúra</a:t>
            </a:r>
          </a:p>
          <a:p>
            <a:pPr lvl="2"/>
            <a:r>
              <a:rPr lang="hu-HU" b="1" dirty="0" smtClean="0"/>
              <a:t>Cloud</a:t>
            </a:r>
            <a:endParaRPr lang="en-US" b="1" dirty="0" smtClean="0"/>
          </a:p>
          <a:p>
            <a:endParaRPr lang="hu-HU" dirty="0" smtClean="0"/>
          </a:p>
          <a:p>
            <a:r>
              <a:rPr lang="hu-HU" dirty="0" smtClean="0"/>
              <a:t>Gép által vezérelt megvalósítás</a:t>
            </a:r>
          </a:p>
          <a:p>
            <a:endParaRPr lang="hu-HU" dirty="0" smtClean="0"/>
          </a:p>
          <a:p>
            <a:r>
              <a:rPr lang="hu-HU" b="1" dirty="0" smtClean="0"/>
              <a:t>Monitorozás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081524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Megközelítések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hu-HU" dirty="0" smtClean="0"/>
              <a:t>Állapotgép alapú megközelítés</a:t>
            </a:r>
          </a:p>
          <a:p>
            <a:pPr lvl="1"/>
            <a:r>
              <a:rPr lang="hu-HU" dirty="0" smtClean="0"/>
              <a:t>Eszköz példa</a:t>
            </a:r>
          </a:p>
          <a:p>
            <a:pPr lvl="2"/>
            <a:r>
              <a:rPr lang="hu-HU" dirty="0" err="1" smtClean="0"/>
              <a:t>ZooKepper</a:t>
            </a:r>
            <a:endParaRPr lang="hu-HU" dirty="0" smtClean="0"/>
          </a:p>
          <a:p>
            <a:pPr lvl="2"/>
            <a:r>
              <a:rPr lang="hu-HU" b="1" dirty="0" smtClean="0"/>
              <a:t>GLU (az előadáson ezzel foglalkozunk) </a:t>
            </a:r>
            <a:r>
              <a:rPr lang="hu-HU" b="1" dirty="0" smtClean="0">
                <a:hlinkClick r:id="rId2"/>
              </a:rPr>
              <a:t>https://github.com/linkedin/glu</a:t>
            </a:r>
            <a:endParaRPr lang="hu-HU" b="1" dirty="0" smtClean="0"/>
          </a:p>
          <a:p>
            <a:pPr lvl="1"/>
            <a:r>
              <a:rPr lang="hu-HU" dirty="0" smtClean="0"/>
              <a:t>Megvalósítás alapja</a:t>
            </a:r>
          </a:p>
          <a:p>
            <a:pPr lvl="2"/>
            <a:r>
              <a:rPr lang="hu-HU" dirty="0" smtClean="0"/>
              <a:t>A szolgáltatások konfigurációjának állapotgépként való leírása</a:t>
            </a:r>
          </a:p>
          <a:p>
            <a:pPr lvl="1"/>
            <a:r>
              <a:rPr lang="hu-HU" dirty="0" smtClean="0"/>
              <a:t>Mikor jó</a:t>
            </a:r>
          </a:p>
          <a:p>
            <a:pPr lvl="2"/>
            <a:r>
              <a:rPr lang="hu-HU" dirty="0" smtClean="0"/>
              <a:t>Statikus és dinamikus konfigurációra is</a:t>
            </a:r>
          </a:p>
          <a:p>
            <a:pPr lvl="2"/>
            <a:r>
              <a:rPr lang="hu-HU" dirty="0" smtClean="0"/>
              <a:t>Statikusnál jelentős lehet az overhead</a:t>
            </a:r>
          </a:p>
          <a:p>
            <a:pPr lvl="2"/>
            <a:endParaRPr lang="hu-HU" dirty="0" smtClean="0"/>
          </a:p>
          <a:p>
            <a:r>
              <a:rPr lang="hu-HU" dirty="0" smtClean="0"/>
              <a:t>Célkonfiguráció deklarálása és állapot fenntartása</a:t>
            </a:r>
          </a:p>
          <a:p>
            <a:pPr lvl="1"/>
            <a:r>
              <a:rPr lang="hu-HU" dirty="0" smtClean="0"/>
              <a:t>Eszköz példa</a:t>
            </a:r>
          </a:p>
          <a:p>
            <a:pPr lvl="2"/>
            <a:r>
              <a:rPr lang="hu-HU" dirty="0" err="1" smtClean="0"/>
              <a:t>Puppet</a:t>
            </a:r>
            <a:r>
              <a:rPr lang="hu-HU" dirty="0" smtClean="0"/>
              <a:t> </a:t>
            </a:r>
            <a:r>
              <a:rPr lang="hu-HU" dirty="0" smtClean="0">
                <a:hlinkClick r:id="rId3"/>
              </a:rPr>
              <a:t>http://www.puppetlabs.com/</a:t>
            </a:r>
            <a:endParaRPr lang="hu-HU" dirty="0" smtClean="0"/>
          </a:p>
          <a:p>
            <a:pPr lvl="1"/>
            <a:r>
              <a:rPr lang="hu-HU" dirty="0" smtClean="0"/>
              <a:t>Megvalósítás alapja</a:t>
            </a:r>
          </a:p>
          <a:p>
            <a:pPr lvl="2"/>
            <a:r>
              <a:rPr lang="hu-HU" dirty="0" smtClean="0"/>
              <a:t>Erőforrásháló alapján</a:t>
            </a:r>
          </a:p>
          <a:p>
            <a:pPr lvl="1"/>
            <a:r>
              <a:rPr lang="hu-HU" dirty="0" smtClean="0"/>
              <a:t>Mikor jó</a:t>
            </a:r>
          </a:p>
          <a:p>
            <a:pPr lvl="2"/>
            <a:r>
              <a:rPr lang="hu-HU" dirty="0" smtClean="0"/>
              <a:t>Viszonylag statikus konfiguráció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922638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kofigurációs rendszer főbb feladatai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</p:nvPr>
        </p:nvGraphicFramePr>
        <p:xfrm>
          <a:off x="142875" y="857250"/>
          <a:ext cx="8858250" cy="55292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1044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Állapotgép alapú megoldás – GLU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2844" y="857233"/>
            <a:ext cx="8858312" cy="1131608"/>
          </a:xfrm>
        </p:spPr>
        <p:txBody>
          <a:bodyPr>
            <a:normAutofit/>
          </a:bodyPr>
          <a:lstStyle/>
          <a:p>
            <a:r>
              <a:rPr lang="hu-HU" dirty="0" smtClean="0"/>
              <a:t>Konfigurációs állapotgép </a:t>
            </a:r>
            <a:br>
              <a:rPr lang="hu-HU" dirty="0" smtClean="0"/>
            </a:br>
            <a:r>
              <a:rPr lang="hu-HU" dirty="0" smtClean="0"/>
              <a:t>	= egy véges állapotgép (Finite State Machine)</a:t>
            </a:r>
            <a:endParaRPr lang="en-US" dirty="0"/>
          </a:p>
        </p:txBody>
      </p:sp>
      <p:pic>
        <p:nvPicPr>
          <p:cNvPr id="1026" name="Picture 2" descr="State Machine diagr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852936"/>
            <a:ext cx="7620000" cy="2028826"/>
          </a:xfrm>
          <a:prstGeom prst="rect">
            <a:avLst/>
          </a:prstGeom>
          <a:noFill/>
        </p:spPr>
      </p:pic>
      <p:sp>
        <p:nvSpPr>
          <p:cNvPr id="8" name="Rounded Rectangular Callout 7"/>
          <p:cNvSpPr/>
          <p:nvPr/>
        </p:nvSpPr>
        <p:spPr>
          <a:xfrm>
            <a:off x="6732240" y="4941168"/>
            <a:ext cx="2160240" cy="1080120"/>
          </a:xfrm>
          <a:prstGeom prst="wedgeRoundRectCallout">
            <a:avLst>
              <a:gd name="adj1" fmla="val 9114"/>
              <a:gd name="adj2" fmla="val -149143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Konfigurációs állapot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9" name="Rounded Rectangular Callout 8"/>
          <p:cNvSpPr/>
          <p:nvPr/>
        </p:nvSpPr>
        <p:spPr>
          <a:xfrm>
            <a:off x="4355976" y="5157192"/>
            <a:ext cx="2160240" cy="1080120"/>
          </a:xfrm>
          <a:prstGeom prst="wedgeRoundRectCallout">
            <a:avLst>
              <a:gd name="adj1" fmla="val 31337"/>
              <a:gd name="adj2" fmla="val -98349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Konfigurációs átmenet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7" name="Rounded Rectangular Callout 5"/>
          <p:cNvSpPr/>
          <p:nvPr/>
        </p:nvSpPr>
        <p:spPr>
          <a:xfrm>
            <a:off x="107504" y="5157192"/>
            <a:ext cx="1944216" cy="936104"/>
          </a:xfrm>
          <a:prstGeom prst="wedgeRoundRectCallout">
            <a:avLst>
              <a:gd name="adj1" fmla="val -1796"/>
              <a:gd name="adj2" fmla="val -194548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Kezdőállapot (Kályha)</a:t>
            </a:r>
            <a:endParaRPr lang="en-US" sz="2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235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Véges állapotgép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44" y="857233"/>
            <a:ext cx="8858312" cy="2355743"/>
          </a:xfrm>
        </p:spPr>
        <p:txBody>
          <a:bodyPr/>
          <a:lstStyle/>
          <a:p>
            <a:r>
              <a:rPr lang="hu-HU" dirty="0" smtClean="0"/>
              <a:t>1 token van a rendszerben</a:t>
            </a:r>
          </a:p>
          <a:p>
            <a:r>
              <a:rPr lang="hu-HU" dirty="0" smtClean="0"/>
              <a:t>Nem keletkeznek és nem is tűnnek el tokenek</a:t>
            </a:r>
          </a:p>
          <a:p>
            <a:r>
              <a:rPr lang="hu-HU" dirty="0" smtClean="0"/>
              <a:t>A token jelöli ki az aktuális állapotot</a:t>
            </a:r>
          </a:p>
          <a:p>
            <a:r>
              <a:rPr lang="hu-HU" dirty="0" smtClean="0"/>
              <a:t>(Digitből ismerősnek kell lennie)</a:t>
            </a:r>
          </a:p>
        </p:txBody>
      </p:sp>
      <p:pic>
        <p:nvPicPr>
          <p:cNvPr id="4" name="Picture 2" descr="State Machine diagra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356992"/>
            <a:ext cx="7620000" cy="2028826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683568" y="4077072"/>
            <a:ext cx="288032" cy="216024"/>
          </a:xfrm>
          <a:prstGeom prst="ellipse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 smtClean="0">
              <a:solidFill>
                <a:schemeClr val="bg1"/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251520" y="5301208"/>
            <a:ext cx="1512168" cy="612648"/>
          </a:xfrm>
          <a:prstGeom prst="wedgeRoundRectCallout">
            <a:avLst>
              <a:gd name="adj1" fmla="val -1796"/>
              <a:gd name="adj2" fmla="val -194548"/>
              <a:gd name="adj3" fmla="val 16667"/>
            </a:avLst>
          </a:prstGeom>
          <a:solidFill>
            <a:srgbClr val="B83A55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bg1"/>
                </a:solidFill>
              </a:rPr>
              <a:t>Kezdőállapot (Kályha)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8398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0.00138 C 0.01893 -0.01366 0.07743 -0.0875 0.11702 -0.08843 C 0.1566 -0.08936 0.19497 -0.00463 0.23698 -0.00348 C 0.27899 -0.00232 0.32691 -0.08218 0.36962 -0.08195 C 0.41233 -0.08172 0.44948 -0.00232 0.49323 -0.00186 C 0.53698 -0.00139 0.58854 -0.0794 0.63212 -0.07848 C 0.6757 -0.07755 0.7342 -0.01042 0.75452 0.00324 " pathEditMode="relative" rAng="0" ptsTypes="aaaaaaa">
                                      <p:cBhvr>
                                        <p:cTn id="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700" y="-4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r>
              <a:rPr lang="hu-HU" dirty="0" smtClean="0"/>
              <a:t>Automatikus konfigurációkezelés</a:t>
            </a:r>
          </a:p>
          <a:p>
            <a:pPr lvl="1"/>
            <a:r>
              <a:rPr lang="hu-HU" dirty="0" smtClean="0"/>
              <a:t>Környezetfüggő konfiguráció</a:t>
            </a:r>
          </a:p>
          <a:p>
            <a:pPr lvl="1"/>
            <a:r>
              <a:rPr lang="hu-HU" dirty="0" smtClean="0"/>
              <a:t>Dinamikus konfigurációk</a:t>
            </a:r>
          </a:p>
          <a:p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8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9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20" dur="indefinite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Miért jó ez az egész?</a:t>
            </a:r>
            <a:endParaRPr lang="en-US" dirty="0"/>
          </a:p>
        </p:txBody>
      </p:sp>
      <p:sp>
        <p:nvSpPr>
          <p:cNvPr id="5" name="Tartalom hely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Automatikusan tudunk telepíteni 10, 100, 1000… gépet</a:t>
            </a:r>
          </a:p>
          <a:p>
            <a:r>
              <a:rPr lang="hu-HU" dirty="0" smtClean="0"/>
              <a:t>Ha ügyesen írjuk meg a </a:t>
            </a:r>
            <a:r>
              <a:rPr lang="hu-HU" dirty="0" err="1" smtClean="0"/>
              <a:t>szkripteket</a:t>
            </a:r>
            <a:r>
              <a:rPr lang="hu-HU" dirty="0" smtClean="0"/>
              <a:t>, akkor szinte autonóm rendszert kapunk</a:t>
            </a:r>
          </a:p>
          <a:p>
            <a:r>
              <a:rPr lang="hu-HU" dirty="0" smtClean="0"/>
              <a:t>Hol használják?</a:t>
            </a:r>
          </a:p>
          <a:p>
            <a:pPr lvl="1"/>
            <a:r>
              <a:rPr lang="hu-HU" dirty="0" smtClean="0"/>
              <a:t>GLU</a:t>
            </a:r>
          </a:p>
          <a:p>
            <a:pPr lvl="2"/>
            <a:r>
              <a:rPr lang="hu-HU" dirty="0" err="1"/>
              <a:t>L</a:t>
            </a:r>
            <a:r>
              <a:rPr lang="hu-HU" dirty="0" err="1" smtClean="0"/>
              <a:t>inkedIn</a:t>
            </a:r>
            <a:endParaRPr lang="hu-HU" dirty="0" smtClean="0"/>
          </a:p>
          <a:p>
            <a:pPr lvl="1"/>
            <a:r>
              <a:rPr lang="hu-HU" dirty="0" smtClean="0"/>
              <a:t>Chef</a:t>
            </a:r>
          </a:p>
          <a:p>
            <a:pPr lvl="2"/>
            <a:r>
              <a:rPr lang="hu-HU" dirty="0" err="1" smtClean="0"/>
              <a:t>Amazoon</a:t>
            </a:r>
            <a:r>
              <a:rPr lang="hu-HU" dirty="0" smtClean="0"/>
              <a:t> EC2</a:t>
            </a:r>
          </a:p>
          <a:p>
            <a:pPr lvl="2"/>
            <a:r>
              <a:rPr lang="hu-HU" dirty="0" smtClean="0"/>
              <a:t>Stb.</a:t>
            </a:r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21949529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További információ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 dirty="0" smtClean="0">
              <a:hlinkClick r:id="rId3"/>
            </a:endParaRPr>
          </a:p>
          <a:p>
            <a:r>
              <a:rPr lang="hu-HU" dirty="0" smtClean="0">
                <a:hlinkClick r:id="rId3"/>
              </a:rPr>
              <a:t>Chef</a:t>
            </a:r>
            <a:r>
              <a:rPr lang="hu-HU" dirty="0">
                <a:hlinkClick r:id="rId3"/>
              </a:rPr>
              <a:t>: </a:t>
            </a:r>
            <a:r>
              <a:rPr lang="hu-HU" dirty="0" err="1">
                <a:hlinkClick r:id="rId3"/>
              </a:rPr>
              <a:t>systems</a:t>
            </a:r>
            <a:r>
              <a:rPr lang="hu-HU" dirty="0">
                <a:hlinkClick r:id="rId3"/>
              </a:rPr>
              <a:t> </a:t>
            </a:r>
            <a:r>
              <a:rPr lang="hu-HU" dirty="0" err="1">
                <a:hlinkClick r:id="rId3"/>
              </a:rPr>
              <a:t>integration</a:t>
            </a:r>
            <a:r>
              <a:rPr lang="hu-HU" dirty="0">
                <a:hlinkClick r:id="rId3"/>
              </a:rPr>
              <a:t> </a:t>
            </a:r>
            <a:r>
              <a:rPr lang="hu-HU" dirty="0" err="1">
                <a:hlinkClick r:id="rId3"/>
              </a:rPr>
              <a:t>framework</a:t>
            </a:r>
            <a:endParaRPr lang="hu-HU" dirty="0" smtClean="0">
              <a:hlinkClick r:id="rId3"/>
            </a:endParaRPr>
          </a:p>
          <a:p>
            <a:endParaRPr lang="hu-HU" dirty="0">
              <a:hlinkClick r:id="rId3"/>
            </a:endParaRPr>
          </a:p>
          <a:p>
            <a:r>
              <a:rPr lang="hu-HU" dirty="0" smtClean="0">
                <a:hlinkClick r:id="rId3"/>
              </a:rPr>
              <a:t>GLU: </a:t>
            </a:r>
            <a:r>
              <a:rPr lang="hu-HU" dirty="0" err="1">
                <a:hlinkClick r:id="rId3"/>
              </a:rPr>
              <a:t>Deployment</a:t>
            </a:r>
            <a:r>
              <a:rPr lang="hu-HU" dirty="0">
                <a:hlinkClick r:id="rId3"/>
              </a:rPr>
              <a:t> </a:t>
            </a:r>
            <a:r>
              <a:rPr lang="hu-HU" dirty="0" err="1">
                <a:hlinkClick r:id="rId3"/>
              </a:rPr>
              <a:t>Automation</a:t>
            </a:r>
            <a:r>
              <a:rPr lang="hu-HU" dirty="0">
                <a:hlinkClick r:id="rId3"/>
              </a:rPr>
              <a:t> Platform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Motiváció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Nagyméretű infrastruktúra menedzsmentje</a:t>
            </a:r>
          </a:p>
          <a:p>
            <a:pPr lvl="1"/>
            <a:r>
              <a:rPr lang="hu-HU" dirty="0" smtClean="0"/>
              <a:t>Központosított megoldás</a:t>
            </a:r>
          </a:p>
          <a:p>
            <a:r>
              <a:rPr lang="hu-HU" dirty="0" smtClean="0"/>
              <a:t>Hasonló konfigurációs igények, ismétlődő feladatok</a:t>
            </a:r>
          </a:p>
          <a:p>
            <a:pPr lvl="1"/>
            <a:r>
              <a:rPr lang="hu-HU" dirty="0" smtClean="0"/>
              <a:t>Sablon alapú technológia</a:t>
            </a:r>
          </a:p>
          <a:p>
            <a:r>
              <a:rPr lang="hu-HU" dirty="0" smtClean="0"/>
              <a:t>Automatikus alkalmazástelepítés</a:t>
            </a:r>
          </a:p>
          <a:p>
            <a:pPr lvl="1"/>
            <a:r>
              <a:rPr lang="hu-HU" dirty="0" smtClean="0"/>
              <a:t>Felügyelő és beavatkozó komponensek</a:t>
            </a:r>
          </a:p>
          <a:p>
            <a:r>
              <a:rPr lang="hu-HU" dirty="0" smtClean="0"/>
              <a:t>Dinamikus infrastruktúra menedzsment</a:t>
            </a:r>
          </a:p>
          <a:p>
            <a:pPr lvl="1"/>
            <a:r>
              <a:rPr lang="hu-HU" dirty="0" smtClean="0"/>
              <a:t>Automatikus igény szerinti alkalmazás telepítés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31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Konfigurációmenedzsment eszköz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Lehetővé teszi</a:t>
            </a:r>
          </a:p>
          <a:p>
            <a:pPr lvl="1"/>
            <a:r>
              <a:rPr lang="hu-HU" dirty="0" smtClean="0"/>
              <a:t>Konfigurációs beállítások deklaratív megadását</a:t>
            </a:r>
          </a:p>
          <a:p>
            <a:pPr lvl="1"/>
            <a:r>
              <a:rPr lang="hu-HU" dirty="0" smtClean="0"/>
              <a:t>Igény esetén a konfiguráció elvégzését</a:t>
            </a:r>
          </a:p>
          <a:p>
            <a:r>
              <a:rPr lang="hu-HU" dirty="0" smtClean="0"/>
              <a:t>Legtöbbször tartalmaz valamilyen CMDB megoldást</a:t>
            </a:r>
          </a:p>
          <a:p>
            <a:endParaRPr lang="hu-HU" dirty="0"/>
          </a:p>
          <a:p>
            <a:r>
              <a:rPr lang="hu-HU" dirty="0" smtClean="0"/>
              <a:t>Technológiák</a:t>
            </a:r>
          </a:p>
          <a:p>
            <a:pPr lvl="1"/>
            <a:r>
              <a:rPr lang="hu-HU" dirty="0" err="1" smtClean="0"/>
              <a:t>CFEngine</a:t>
            </a:r>
            <a:endParaRPr lang="hu-HU" dirty="0" smtClean="0"/>
          </a:p>
          <a:p>
            <a:pPr lvl="1"/>
            <a:r>
              <a:rPr lang="hu-HU" dirty="0" err="1" smtClean="0"/>
              <a:t>Puppet</a:t>
            </a:r>
            <a:endParaRPr lang="hu-HU" dirty="0" smtClean="0"/>
          </a:p>
          <a:p>
            <a:pPr lvl="1"/>
            <a:r>
              <a:rPr lang="hu-HU" b="1" dirty="0" smtClean="0"/>
              <a:t>Chef</a:t>
            </a:r>
          </a:p>
          <a:p>
            <a:pPr lvl="1"/>
            <a:r>
              <a:rPr lang="hu-HU" dirty="0" smtClean="0"/>
              <a:t>stb.</a:t>
            </a:r>
          </a:p>
        </p:txBody>
      </p:sp>
    </p:spTree>
    <p:extLst>
      <p:ext uri="{BB962C8B-B14F-4D97-AF65-F5344CB8AC3E}">
        <p14:creationId xmlns:p14="http://schemas.microsoft.com/office/powerpoint/2010/main" val="42952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Konfigurációmenedzsment eszköz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Jellemző komponensek:</a:t>
            </a:r>
          </a:p>
          <a:p>
            <a:pPr lvl="1"/>
            <a:r>
              <a:rPr lang="hu-HU" dirty="0" smtClean="0"/>
              <a:t>Központi konfigurációmenedzsment szerver</a:t>
            </a:r>
          </a:p>
          <a:p>
            <a:pPr lvl="1"/>
            <a:r>
              <a:rPr lang="hu-HU" dirty="0" smtClean="0"/>
              <a:t>Menedzselt csomópont ágense</a:t>
            </a:r>
          </a:p>
          <a:p>
            <a:pPr lvl="1"/>
            <a:endParaRPr lang="hu-HU" dirty="0"/>
          </a:p>
          <a:p>
            <a:r>
              <a:rPr lang="hu-HU" dirty="0" smtClean="0"/>
              <a:t>Hol történik a döntés a végrehajtandó lépésekről?</a:t>
            </a:r>
          </a:p>
          <a:p>
            <a:pPr lvl="1"/>
            <a:r>
              <a:rPr lang="hu-HU" dirty="0" err="1" smtClean="0"/>
              <a:t>Puppet</a:t>
            </a:r>
            <a:r>
              <a:rPr lang="hu-HU" dirty="0" smtClean="0"/>
              <a:t>: a szerver kész konfigurációs lépéseket állít elő</a:t>
            </a:r>
          </a:p>
          <a:p>
            <a:pPr lvl="1"/>
            <a:r>
              <a:rPr lang="hu-HU" dirty="0" err="1" smtClean="0"/>
              <a:t>CFEngine</a:t>
            </a:r>
            <a:r>
              <a:rPr lang="hu-HU" dirty="0" smtClean="0"/>
              <a:t>, Chef: az ágens hozza meg a döntést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948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Chef – főzzünk egy infrastruktúrát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Infrastruktúra automatizációs megoldás</a:t>
            </a:r>
          </a:p>
          <a:p>
            <a:endParaRPr lang="hu-HU" dirty="0" smtClean="0"/>
          </a:p>
          <a:p>
            <a:r>
              <a:rPr lang="hu-HU" dirty="0" smtClean="0"/>
              <a:t>Deklaratív </a:t>
            </a:r>
            <a:r>
              <a:rPr lang="hu-HU" dirty="0" err="1" smtClean="0"/>
              <a:t>konfigurációleírás</a:t>
            </a:r>
            <a:r>
              <a:rPr lang="hu-HU" dirty="0" smtClean="0"/>
              <a:t> támogatása</a:t>
            </a:r>
          </a:p>
          <a:p>
            <a:pPr lvl="1"/>
            <a:r>
              <a:rPr lang="hu-HU" dirty="0" smtClean="0"/>
              <a:t>Azt </a:t>
            </a:r>
            <a:r>
              <a:rPr lang="hu-HU" dirty="0"/>
              <a:t>mondjuk, mit szeretnénk, nem azt, hogyan</a:t>
            </a:r>
          </a:p>
          <a:p>
            <a:pPr lvl="1"/>
            <a:r>
              <a:rPr lang="hu-HU" dirty="0" err="1" smtClean="0"/>
              <a:t>Cookbooks</a:t>
            </a:r>
            <a:r>
              <a:rPr lang="hu-HU" dirty="0" smtClean="0"/>
              <a:t>, </a:t>
            </a:r>
            <a:r>
              <a:rPr lang="hu-HU" dirty="0" err="1" smtClean="0"/>
              <a:t>recipes</a:t>
            </a:r>
            <a:endParaRPr lang="hu-HU" dirty="0" smtClean="0"/>
          </a:p>
          <a:p>
            <a:endParaRPr lang="hu-HU" dirty="0" smtClean="0"/>
          </a:p>
          <a:p>
            <a:r>
              <a:rPr lang="hu-HU" dirty="0" smtClean="0"/>
              <a:t>Központi infrastruktúra adatbázis</a:t>
            </a:r>
          </a:p>
          <a:p>
            <a:pPr lvl="1"/>
            <a:r>
              <a:rPr lang="hu-HU" dirty="0" smtClean="0"/>
              <a:t>Attribútumok, futási listák (</a:t>
            </a:r>
            <a:r>
              <a:rPr lang="hu-HU" dirty="0" err="1" smtClean="0"/>
              <a:t>run</a:t>
            </a:r>
            <a:r>
              <a:rPr lang="hu-HU" dirty="0" smtClean="0"/>
              <a:t> </a:t>
            </a:r>
            <a:r>
              <a:rPr lang="hu-HU" dirty="0" err="1" smtClean="0"/>
              <a:t>list</a:t>
            </a:r>
            <a:r>
              <a:rPr lang="hu-HU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896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Egyenes összekötő nyíllal 31"/>
          <p:cNvCxnSpPr>
            <a:stCxn id="10" idx="3"/>
            <a:endCxn id="17" idx="1"/>
          </p:cNvCxnSpPr>
          <p:nvPr/>
        </p:nvCxnSpPr>
        <p:spPr>
          <a:xfrm>
            <a:off x="5125719" y="2013696"/>
            <a:ext cx="1585548" cy="1563715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Chef architektúra</a:t>
            </a:r>
            <a:endParaRPr lang="en-US" dirty="0"/>
          </a:p>
        </p:txBody>
      </p:sp>
      <p:grpSp>
        <p:nvGrpSpPr>
          <p:cNvPr id="4" name="Csoportba foglalás 3"/>
          <p:cNvGrpSpPr/>
          <p:nvPr/>
        </p:nvGrpSpPr>
        <p:grpSpPr>
          <a:xfrm>
            <a:off x="618262" y="2900955"/>
            <a:ext cx="1500198" cy="1536157"/>
            <a:chOff x="6031054" y="3834164"/>
            <a:chExt cx="1969970" cy="2017189"/>
          </a:xfrm>
        </p:grpSpPr>
        <p:sp>
          <p:nvSpPr>
            <p:cNvPr id="5" name="Lekerekített téglalap 4"/>
            <p:cNvSpPr/>
            <p:nvPr/>
          </p:nvSpPr>
          <p:spPr bwMode="auto">
            <a:xfrm>
              <a:off x="6031054" y="3834164"/>
              <a:ext cx="1928826" cy="1357322"/>
            </a:xfrm>
            <a:prstGeom prst="round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balanced" dir="t">
                <a:rot lat="0" lon="0" rev="0"/>
              </a:lightRig>
            </a:scene3d>
            <a:sp3d extrusionH="127000" prstMaterial="softEdge">
              <a:bevelT w="184150" h="25400" prst="hardEdge"/>
              <a:extrusionClr>
                <a:schemeClr val="bg2">
                  <a:lumMod val="75000"/>
                </a:schemeClr>
              </a:extrusionClr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6" name="Lekerekített téglalap 5"/>
            <p:cNvSpPr/>
            <p:nvPr/>
          </p:nvSpPr>
          <p:spPr bwMode="auto">
            <a:xfrm>
              <a:off x="6181527" y="3979451"/>
              <a:ext cx="1615044" cy="1056904"/>
            </a:xfrm>
            <a:prstGeom prst="roundRect">
              <a:avLst>
                <a:gd name="adj" fmla="val 5981"/>
              </a:avLst>
            </a:prstGeom>
            <a:gradFill flip="none" rotWithShape="1">
              <a:gsLst>
                <a:gs pos="0">
                  <a:srgbClr val="8488C4"/>
                </a:gs>
                <a:gs pos="83000">
                  <a:srgbClr val="C3D1FF"/>
                </a:gs>
              </a:gsLst>
              <a:lin ang="5400000" scaled="1"/>
              <a:tileRect/>
            </a:gra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7" name="Téglalap 6"/>
            <p:cNvSpPr/>
            <p:nvPr/>
          </p:nvSpPr>
          <p:spPr bwMode="auto">
            <a:xfrm>
              <a:off x="6181527" y="5191486"/>
              <a:ext cx="1421163" cy="535785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331870" lon="2163153" rev="19320000"/>
              </a:camera>
              <a:lightRig rig="threePt" dir="t">
                <a:rot lat="0" lon="0" rev="1500000"/>
              </a:lightRig>
            </a:scene3d>
            <a:sp3d extrusionH="19050" prstMaterial="plastic">
              <a:bevelT w="50800" h="31750"/>
            </a:sp3d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8" name="Ellipszis 7"/>
            <p:cNvSpPr/>
            <p:nvPr/>
          </p:nvSpPr>
          <p:spPr bwMode="auto">
            <a:xfrm>
              <a:off x="7796571" y="5603189"/>
              <a:ext cx="204453" cy="248164"/>
            </a:xfrm>
            <a:prstGeom prst="ellipse">
              <a:avLst/>
            </a:prstGeom>
            <a:solidFill>
              <a:schemeClr val="bg1">
                <a:lumMod val="75000"/>
              </a:schemeClr>
            </a:solidFill>
            <a:ln>
              <a:headEnd type="none" w="med" len="med"/>
              <a:tailEnd type="none" w="med" len="med"/>
            </a:ln>
            <a:scene3d>
              <a:camera prst="orthographicFront">
                <a:rot lat="18600000" lon="1200000" rev="0"/>
              </a:camera>
              <a:lightRig rig="threePt" dir="t">
                <a:rot lat="0" lon="0" rev="2400000"/>
              </a:lightRig>
            </a:scene3d>
            <a:sp3d extrusionH="19050"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9" name="Csoportba foglalás 8"/>
          <p:cNvGrpSpPr/>
          <p:nvPr/>
        </p:nvGrpSpPr>
        <p:grpSpPr>
          <a:xfrm>
            <a:off x="4589934" y="1477911"/>
            <a:ext cx="535785" cy="1071570"/>
            <a:chOff x="6429388" y="3929066"/>
            <a:chExt cx="714380" cy="1428760"/>
          </a:xfrm>
        </p:grpSpPr>
        <p:sp>
          <p:nvSpPr>
            <p:cNvPr id="10" name="Lekerekített téglalap 9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2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600000" lon="1500000" rev="0"/>
              </a:camera>
              <a:lightRig rig="harsh" dir="t">
                <a:rot lat="0" lon="0" rev="7200000"/>
              </a:lightRig>
            </a:scene3d>
            <a:sp3d extrusionH="1270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1" name="Téglalap 10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2" name="Téglalap 11"/>
            <p:cNvSpPr/>
            <p:nvPr/>
          </p:nvSpPr>
          <p:spPr bwMode="auto">
            <a:xfrm>
              <a:off x="6572264" y="4511919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3" name="Téglalap 12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600000" lon="15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14" name="Szövegdoboz 13"/>
          <p:cNvSpPr txBox="1"/>
          <p:nvPr/>
        </p:nvSpPr>
        <p:spPr>
          <a:xfrm>
            <a:off x="878683" y="4437112"/>
            <a:ext cx="7906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Kliens </a:t>
            </a:r>
            <a:endParaRPr lang="hu-HU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3142935" y="889950"/>
            <a:ext cx="3429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Konfigurációmenedzsment szerver</a:t>
            </a:r>
            <a:endParaRPr lang="hu-HU" dirty="0"/>
          </a:p>
        </p:txBody>
      </p:sp>
      <p:grpSp>
        <p:nvGrpSpPr>
          <p:cNvPr id="16" name="Csoportba foglalás 23"/>
          <p:cNvGrpSpPr/>
          <p:nvPr/>
        </p:nvGrpSpPr>
        <p:grpSpPr>
          <a:xfrm>
            <a:off x="6711267" y="3220221"/>
            <a:ext cx="357190" cy="714380"/>
            <a:chOff x="6429388" y="3929066"/>
            <a:chExt cx="714380" cy="1428760"/>
          </a:xfrm>
        </p:grpSpPr>
        <p:sp>
          <p:nvSpPr>
            <p:cNvPr id="17" name="Lekerekített téglalap 16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8" name="Téglalap 17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19" name="Téglalap 18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Csoportba foglalás 23"/>
          <p:cNvGrpSpPr/>
          <p:nvPr/>
        </p:nvGrpSpPr>
        <p:grpSpPr>
          <a:xfrm>
            <a:off x="6863667" y="3372621"/>
            <a:ext cx="357190" cy="714380"/>
            <a:chOff x="6429388" y="3929066"/>
            <a:chExt cx="714380" cy="1428760"/>
          </a:xfrm>
        </p:grpSpPr>
        <p:sp>
          <p:nvSpPr>
            <p:cNvPr id="21" name="Lekerekített téglalap 20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2" name="Téglalap 21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3" name="Téglalap 22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4" name="Csoportba foglalás 23"/>
          <p:cNvGrpSpPr/>
          <p:nvPr/>
        </p:nvGrpSpPr>
        <p:grpSpPr>
          <a:xfrm>
            <a:off x="7016067" y="3525021"/>
            <a:ext cx="357190" cy="714380"/>
            <a:chOff x="6429388" y="3929066"/>
            <a:chExt cx="714380" cy="1428760"/>
          </a:xfrm>
        </p:grpSpPr>
        <p:sp>
          <p:nvSpPr>
            <p:cNvPr id="25" name="Lekerekített téglalap 24"/>
            <p:cNvSpPr/>
            <p:nvPr/>
          </p:nvSpPr>
          <p:spPr bwMode="auto">
            <a:xfrm>
              <a:off x="6429388" y="3929066"/>
              <a:ext cx="714380" cy="1428760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headEnd type="none" w="med" len="med"/>
              <a:tailEnd type="none" w="med" len="med"/>
            </a:ln>
            <a:effectLst/>
            <a:scene3d>
              <a:camera prst="orthographicFront">
                <a:rot lat="1200000" lon="1200000" rev="0"/>
              </a:camera>
              <a:lightRig rig="harsh" dir="t">
                <a:rot lat="0" lon="0" rev="7200000"/>
              </a:lightRig>
            </a:scene3d>
            <a:sp3d extrusionH="635000"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6" name="Téglalap 25"/>
            <p:cNvSpPr/>
            <p:nvPr/>
          </p:nvSpPr>
          <p:spPr bwMode="auto">
            <a:xfrm>
              <a:off x="6572264" y="4112535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  <p:sp>
          <p:nvSpPr>
            <p:cNvPr id="27" name="Téglalap 26"/>
            <p:cNvSpPr/>
            <p:nvPr/>
          </p:nvSpPr>
          <p:spPr bwMode="auto">
            <a:xfrm>
              <a:off x="6572264" y="4312227"/>
              <a:ext cx="428628" cy="133128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  <a:headEnd type="none" w="med" len="med"/>
              <a:tailEnd type="none" w="med" len="med"/>
            </a:ln>
            <a:scene3d>
              <a:camera prst="orthographicFront">
                <a:rot lat="1200000" lon="1200000" rev="0"/>
              </a:camera>
              <a:lightRig rig="threePt" dir="t"/>
            </a:scene3d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  <a:normAutofit fontScale="25000" lnSpcReduction="20000"/>
            </a:bodyPr>
            <a:lstStyle/>
            <a:p>
              <a:pPr marL="0" marR="0" indent="0" algn="ctr" defTabSz="7620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lang="hu-HU" sz="2000" b="1" dirty="0" err="1" smtClean="0">
                <a:solidFill>
                  <a:schemeClr val="bg1"/>
                </a:solidFill>
              </a:endParaRPr>
            </a:p>
          </p:txBody>
        </p:sp>
      </p:grpSp>
      <p:sp>
        <p:nvSpPr>
          <p:cNvPr id="28" name="Szövegdoboz 27"/>
          <p:cNvSpPr txBox="1"/>
          <p:nvPr/>
        </p:nvSpPr>
        <p:spPr>
          <a:xfrm>
            <a:off x="5888282" y="4463339"/>
            <a:ext cx="2612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dirty="0" smtClean="0"/>
              <a:t>Menedzselt csomópontok</a:t>
            </a:r>
            <a:endParaRPr lang="hu-HU" dirty="0"/>
          </a:p>
        </p:txBody>
      </p:sp>
      <p:cxnSp>
        <p:nvCxnSpPr>
          <p:cNvPr id="30" name="Egyenes összekötő nyíllal 29"/>
          <p:cNvCxnSpPr>
            <a:stCxn id="5" idx="3"/>
          </p:cNvCxnSpPr>
          <p:nvPr/>
        </p:nvCxnSpPr>
        <p:spPr>
          <a:xfrm flipV="1">
            <a:off x="2087127" y="2014897"/>
            <a:ext cx="2502807" cy="1402881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5" name="Lekerekített téglalap feliratnak 34"/>
          <p:cNvSpPr/>
          <p:nvPr/>
        </p:nvSpPr>
        <p:spPr>
          <a:xfrm>
            <a:off x="6839825" y="1815205"/>
            <a:ext cx="2103654" cy="842321"/>
          </a:xfrm>
          <a:prstGeom prst="wedgeRoundRectCallout">
            <a:avLst>
              <a:gd name="adj1" fmla="val -27702"/>
              <a:gd name="adj2" fmla="val 131279"/>
              <a:gd name="adj3" fmla="val 16667"/>
            </a:avLst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Ágens: </a:t>
            </a:r>
            <a:br>
              <a:rPr lang="hu-HU" sz="2400" dirty="0" smtClean="0">
                <a:solidFill>
                  <a:schemeClr val="bg1"/>
                </a:solidFill>
              </a:rPr>
            </a:br>
            <a:r>
              <a:rPr lang="hu-HU" sz="2400" dirty="0" err="1" smtClean="0">
                <a:solidFill>
                  <a:schemeClr val="bg1"/>
                </a:solidFill>
              </a:rPr>
              <a:t>chef-client</a:t>
            </a:r>
            <a:endParaRPr lang="hu-HU" sz="2400" dirty="0" smtClean="0">
              <a:solidFill>
                <a:schemeClr val="bg1"/>
              </a:solidFill>
            </a:endParaRPr>
          </a:p>
        </p:txBody>
      </p:sp>
      <p:sp>
        <p:nvSpPr>
          <p:cNvPr id="36" name="Lekerekített téglalap feliratnak 35"/>
          <p:cNvSpPr/>
          <p:nvPr/>
        </p:nvSpPr>
        <p:spPr>
          <a:xfrm>
            <a:off x="2754173" y="4239661"/>
            <a:ext cx="2103654" cy="1120781"/>
          </a:xfrm>
          <a:prstGeom prst="wedgeRoundRectCallout">
            <a:avLst>
              <a:gd name="adj1" fmla="val -78414"/>
              <a:gd name="adj2" fmla="val -92415"/>
              <a:gd name="adj3" fmla="val 16667"/>
            </a:avLst>
          </a:prstGeom>
          <a:solidFill>
            <a:schemeClr val="accent2"/>
          </a:solidFill>
          <a:ln w="38100"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smtClean="0">
                <a:solidFill>
                  <a:schemeClr val="bg1"/>
                </a:solidFill>
              </a:rPr>
              <a:t>Kliens:</a:t>
            </a:r>
            <a:br>
              <a:rPr lang="hu-HU" sz="2400" dirty="0" smtClean="0">
                <a:solidFill>
                  <a:schemeClr val="bg1"/>
                </a:solidFill>
              </a:rPr>
            </a:br>
            <a:r>
              <a:rPr lang="hu-HU" sz="2400" dirty="0" smtClean="0">
                <a:solidFill>
                  <a:schemeClr val="bg1"/>
                </a:solidFill>
              </a:rPr>
              <a:t>Böngésző vagy </a:t>
            </a:r>
            <a:r>
              <a:rPr lang="hu-HU" sz="2400" dirty="0" err="1" smtClean="0">
                <a:solidFill>
                  <a:schemeClr val="bg1"/>
                </a:solidFill>
              </a:rPr>
              <a:t>Knife</a:t>
            </a:r>
            <a:r>
              <a:rPr lang="hu-HU" sz="2400" dirty="0" smtClean="0">
                <a:solidFill>
                  <a:schemeClr val="bg1"/>
                </a:solidFill>
              </a:rPr>
              <a:t> eszköz</a:t>
            </a:r>
          </a:p>
        </p:txBody>
      </p:sp>
    </p:spTree>
    <p:extLst>
      <p:ext uri="{BB962C8B-B14F-4D97-AF65-F5344CB8AC3E}">
        <p14:creationId xmlns:p14="http://schemas.microsoft.com/office/powerpoint/2010/main" val="1820616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artalom helye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Szükséges erőforrások</a:t>
            </a:r>
          </a:p>
          <a:p>
            <a:pPr lvl="1"/>
            <a:r>
              <a:rPr lang="hu-HU" dirty="0" smtClean="0"/>
              <a:t>Webszerver (</a:t>
            </a:r>
            <a:r>
              <a:rPr lang="hu-HU" dirty="0" err="1" smtClean="0"/>
              <a:t>Apache</a:t>
            </a:r>
            <a:r>
              <a:rPr lang="hu-HU" dirty="0" smtClean="0"/>
              <a:t>), PHP, stb.</a:t>
            </a:r>
          </a:p>
          <a:p>
            <a:pPr lvl="1"/>
            <a:r>
              <a:rPr lang="hu-HU" dirty="0" smtClean="0"/>
              <a:t>Webes alkalmazás</a:t>
            </a:r>
          </a:p>
          <a:p>
            <a:pPr lvl="1"/>
            <a:r>
              <a:rPr lang="hu-HU" dirty="0" smtClean="0"/>
              <a:t>Konfigurációs beállítások</a:t>
            </a:r>
            <a:endParaRPr lang="hu-HU" dirty="0"/>
          </a:p>
          <a:p>
            <a:r>
              <a:rPr lang="hu-HU" dirty="0" smtClean="0"/>
              <a:t>1 gép esetén kézzel, 10 vagy 100 esetén már automatizáltan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 Webes alkalmazás telepítése</a:t>
            </a:r>
            <a:endParaRPr lang="hu-HU" dirty="0"/>
          </a:p>
        </p:txBody>
      </p:sp>
      <p:pic>
        <p:nvPicPr>
          <p:cNvPr id="1026" name="Picture 2" descr="Z:\Home\20120302_170202_laborgep_cloud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717029"/>
            <a:ext cx="3672408" cy="27543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9389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rf-2009-sablon-v2">
  <a:themeElements>
    <a:clrScheme name="ftsrg-scheme">
      <a:dk1>
        <a:srgbClr val="000000"/>
      </a:dk1>
      <a:lt1>
        <a:srgbClr val="FFFFFF"/>
      </a:lt1>
      <a:dk2>
        <a:srgbClr val="621E0F"/>
      </a:dk2>
      <a:lt2>
        <a:srgbClr val="FFFFFF"/>
      </a:lt2>
      <a:accent1>
        <a:srgbClr val="F9DD2F"/>
      </a:accent1>
      <a:accent2>
        <a:srgbClr val="E67300"/>
      </a:accent2>
      <a:accent3>
        <a:srgbClr val="007D00"/>
      </a:accent3>
      <a:accent4>
        <a:srgbClr val="762536"/>
      </a:accent4>
      <a:accent5>
        <a:srgbClr val="2B56CF"/>
      </a:accent5>
      <a:accent6>
        <a:srgbClr val="929598"/>
      </a:accent6>
      <a:hlink>
        <a:srgbClr val="0038AE"/>
      </a:hlink>
      <a:folHlink>
        <a:srgbClr val="0038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B83A55"/>
        </a:solidFill>
        <a:ln w="38100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dirty="0" smtClean="0">
            <a:solidFill>
              <a:schemeClr val="bg1"/>
            </a:solidFill>
          </a:defRPr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</a:objectDefaults>
  <a:extraClrSchemeLst>
    <a:extraClrScheme>
      <a:clrScheme name="ftsrg-scheme">
        <a:dk1>
          <a:srgbClr val="000000"/>
        </a:dk1>
        <a:lt1>
          <a:srgbClr val="FFFFFF"/>
        </a:lt1>
        <a:dk2>
          <a:srgbClr val="621E0F"/>
        </a:dk2>
        <a:lt2>
          <a:srgbClr val="FFFFFF"/>
        </a:lt2>
        <a:accent1>
          <a:srgbClr val="F9DD2F"/>
        </a:accent1>
        <a:accent2>
          <a:srgbClr val="E67300"/>
        </a:accent2>
        <a:accent3>
          <a:srgbClr val="007D00"/>
        </a:accent3>
        <a:accent4>
          <a:srgbClr val="762536"/>
        </a:accent4>
        <a:accent5>
          <a:srgbClr val="2B56CF"/>
        </a:accent5>
        <a:accent6>
          <a:srgbClr val="929598"/>
        </a:accent6>
        <a:hlink>
          <a:srgbClr val="0038AE"/>
        </a:hlink>
        <a:folHlink>
          <a:srgbClr val="0038AE"/>
        </a:folHlink>
      </a:clrScheme>
    </a:extraClrScheme>
    <a:extraClrScheme>
      <a:clrScheme name="ftsrg-scheme2">
        <a:dk1>
          <a:srgbClr val="000000"/>
        </a:dk1>
        <a:lt1>
          <a:srgbClr val="FFFFFF"/>
        </a:lt1>
        <a:dk2>
          <a:srgbClr val="0099FF"/>
        </a:dk2>
        <a:lt2>
          <a:srgbClr val="FFFF99"/>
        </a:lt2>
        <a:accent1>
          <a:srgbClr val="762536"/>
        </a:accent1>
        <a:accent2>
          <a:srgbClr val="81511D"/>
        </a:accent2>
        <a:accent3>
          <a:srgbClr val="48662C"/>
        </a:accent3>
        <a:accent4>
          <a:srgbClr val="134C59"/>
        </a:accent4>
        <a:accent5>
          <a:srgbClr val="5A2565"/>
        </a:accent5>
        <a:accent6>
          <a:srgbClr val="5A5A5A"/>
        </a:accent6>
        <a:hlink>
          <a:srgbClr val="002060"/>
        </a:hlink>
        <a:folHlink>
          <a:srgbClr val="002060"/>
        </a:folHlink>
      </a:clrScheme>
    </a:extraClrScheme>
    <a:extraClrScheme>
      <a:clrScheme name="SAF-color-scheme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00B686"/>
        </a:accent2>
        <a:accent3>
          <a:srgbClr val="FFCC00"/>
        </a:accent3>
        <a:accent4>
          <a:srgbClr val="000000"/>
        </a:accent4>
        <a:accent5>
          <a:srgbClr val="FFADAA"/>
        </a:accent5>
        <a:accent6>
          <a:srgbClr val="0098CE"/>
        </a:accent6>
        <a:hlink>
          <a:srgbClr val="0098CE"/>
        </a:hlink>
        <a:folHlink>
          <a:srgbClr val="FFCC00"/>
        </a:folHlink>
      </a:clrScheme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irf-2009-sablon-v2</Template>
  <TotalTime>3395</TotalTime>
  <Words>845</Words>
  <Application>Microsoft Office PowerPoint</Application>
  <PresentationFormat>On-screen Show (4:3)</PresentationFormat>
  <Paragraphs>277</Paragraphs>
  <Slides>31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irf-2009-sablon-v2</vt:lpstr>
      <vt:lpstr>Automatikus infrastruktúra menedzsment és alkalmazástelepítés</vt:lpstr>
      <vt:lpstr>PowerPoint Presentation</vt:lpstr>
      <vt:lpstr>Tartalom</vt:lpstr>
      <vt:lpstr>Motiváció</vt:lpstr>
      <vt:lpstr>Konfigurációmenedzsment eszköz</vt:lpstr>
      <vt:lpstr>Konfigurációmenedzsment eszköz</vt:lpstr>
      <vt:lpstr>Chef – főzzünk egy infrastruktúrát</vt:lpstr>
      <vt:lpstr>Chef architektúra</vt:lpstr>
      <vt:lpstr>PowerPoint Presentation</vt:lpstr>
      <vt:lpstr>Deklaratív konfigurációmegadás</vt:lpstr>
      <vt:lpstr>Deklaratív konfigurációmegadás</vt:lpstr>
      <vt:lpstr>Receptek</vt:lpstr>
      <vt:lpstr>Fontosabb erőforrások</vt:lpstr>
      <vt:lpstr>Fontosabb erőforrások</vt:lpstr>
      <vt:lpstr>Fontosabb erőforrások</vt:lpstr>
      <vt:lpstr>Fontosabb erőforrások</vt:lpstr>
      <vt:lpstr>Változók</vt:lpstr>
      <vt:lpstr>PowerPoint Presentation</vt:lpstr>
      <vt:lpstr>Chef search</vt:lpstr>
      <vt:lpstr>Chef search</vt:lpstr>
      <vt:lpstr>PowerPoint Presentation</vt:lpstr>
      <vt:lpstr>Modern, skálázható alkalmazások</vt:lpstr>
      <vt:lpstr>PowerPoint Presentation</vt:lpstr>
      <vt:lpstr>Állapotgép alapú megközelítés</vt:lpstr>
      <vt:lpstr>Motiváció</vt:lpstr>
      <vt:lpstr>Megközelítések</vt:lpstr>
      <vt:lpstr>A kofigurációs rendszer főbb feladatai</vt:lpstr>
      <vt:lpstr>Állapotgép alapú megoldás – GLU</vt:lpstr>
      <vt:lpstr>Véges állapotgép</vt:lpstr>
      <vt:lpstr>Miért jó ez az egész?</vt:lpstr>
      <vt:lpstr>További információ</vt:lpstr>
    </vt:vector>
  </TitlesOfParts>
  <Company>Budapesti Műszaki és Gazdaságtudományi Egyetem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Automatikus infrastruktúra menedzsment és alkalmazástelepítés</dc:title>
  <dc:subject>Intelligens rendszerfelügyelet (VIMIA370)</dc:subject>
  <dc:creator>Szatmári Zoltán</dc:creator>
  <cp:keywords>Chef, deployment, telepítés</cp:keywords>
  <cp:lastModifiedBy>Micskei Zoltán</cp:lastModifiedBy>
  <cp:revision>123</cp:revision>
  <dcterms:created xsi:type="dcterms:W3CDTF">2009-04-14T08:58:34Z</dcterms:created>
  <dcterms:modified xsi:type="dcterms:W3CDTF">2013-04-09T09:08:12Z</dcterms:modified>
</cp:coreProperties>
</file>