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31" r:id="rId3"/>
    <p:sldId id="334" r:id="rId4"/>
    <p:sldId id="263" r:id="rId5"/>
    <p:sldId id="264" r:id="rId6"/>
    <p:sldId id="265" r:id="rId7"/>
    <p:sldId id="267" r:id="rId8"/>
    <p:sldId id="386" r:id="rId9"/>
    <p:sldId id="384" r:id="rId10"/>
    <p:sldId id="387" r:id="rId11"/>
    <p:sldId id="388" r:id="rId12"/>
    <p:sldId id="408" r:id="rId13"/>
    <p:sldId id="389" r:id="rId14"/>
    <p:sldId id="390" r:id="rId15"/>
    <p:sldId id="391" r:id="rId16"/>
    <p:sldId id="268" r:id="rId17"/>
    <p:sldId id="266" r:id="rId18"/>
    <p:sldId id="398" r:id="rId19"/>
    <p:sldId id="397" r:id="rId20"/>
    <p:sldId id="392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288" r:id="rId33"/>
    <p:sldId id="327" r:id="rId34"/>
    <p:sldId id="328" r:id="rId35"/>
    <p:sldId id="393" r:id="rId36"/>
    <p:sldId id="353" r:id="rId37"/>
    <p:sldId id="394" r:id="rId38"/>
    <p:sldId id="354" r:id="rId39"/>
    <p:sldId id="355" r:id="rId40"/>
    <p:sldId id="356" r:id="rId41"/>
    <p:sldId id="357" r:id="rId42"/>
    <p:sldId id="395" r:id="rId43"/>
    <p:sldId id="359" r:id="rId44"/>
    <p:sldId id="396" r:id="rId45"/>
    <p:sldId id="360" r:id="rId46"/>
    <p:sldId id="362" r:id="rId47"/>
    <p:sldId id="361" r:id="rId48"/>
    <p:sldId id="363" r:id="rId49"/>
    <p:sldId id="364" r:id="rId50"/>
    <p:sldId id="369" r:id="rId51"/>
    <p:sldId id="370" r:id="rId52"/>
    <p:sldId id="365" r:id="rId53"/>
    <p:sldId id="366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367" r:id="rId63"/>
    <p:sldId id="368" r:id="rId64"/>
    <p:sldId id="376" r:id="rId65"/>
    <p:sldId id="377" r:id="rId66"/>
    <p:sldId id="378" r:id="rId67"/>
    <p:sldId id="407" r:id="rId68"/>
    <p:sldId id="379" r:id="rId69"/>
    <p:sldId id="381" r:id="rId70"/>
    <p:sldId id="382" r:id="rId71"/>
    <p:sldId id="383" r:id="rId72"/>
    <p:sldId id="380" r:id="rId7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A55"/>
    <a:srgbClr val="000000"/>
    <a:srgbClr val="F8F8F8"/>
    <a:srgbClr val="76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92" autoAdjust="0"/>
    <p:restoredTop sz="81991" autoAdjust="0"/>
  </p:normalViewPr>
  <p:slideViewPr>
    <p:cSldViewPr>
      <p:cViewPr>
        <p:scale>
          <a:sx n="90" d="100"/>
          <a:sy n="90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2013. </a:t>
            </a:r>
            <a:r>
              <a:rPr lang="hu-HU" dirty="0" smtClean="0"/>
              <a:t>04. </a:t>
            </a:r>
            <a:r>
              <a:rPr lang="hu-HU" dirty="0" smtClean="0"/>
              <a:t>10.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Az Ethernet kapcsoló (</a:t>
            </a:r>
            <a:r>
              <a:rPr lang="hu-HU" dirty="0" err="1" smtClean="0"/>
              <a:t>switch</a:t>
            </a:r>
            <a:r>
              <a:rPr lang="hu-HU" dirty="0" smtClean="0"/>
              <a:t>) csak az Ethernet protokoll rétegében működik, nem ismeri a TCP/IP-t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Hardver állapota belső állapotregiszterekből olvasható ki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Lehetnek parancsregiszterek is beavatkozásra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Mindez közvetlen elektromos kapcsolatot igényel, nem vezethető ki a készülékből, vagy legalábbis nagyon kényelmetlen lenne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Megoldás: helyezzünk el egy kis beágyazott processzort a dobozba, ami közvetlenül össze van kötve a </a:t>
            </a:r>
            <a:r>
              <a:rPr lang="hu-HU" dirty="0" err="1" smtClean="0"/>
              <a:t>switch</a:t>
            </a:r>
            <a:r>
              <a:rPr lang="hu-HU" dirty="0" smtClean="0"/>
              <a:t> hardverrel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beágyazott processzoron futó szoftver támogatja TCP/IP protokollkészletet és tartalmazza az ágenst, aminek segítségével a hálózatról lekérdezhetjük a hardver állapotát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(Demonstrációs ábra,</a:t>
            </a:r>
            <a:r>
              <a:rPr lang="hu-HU" baseline="0" dirty="0" smtClean="0"/>
              <a:t> é</a:t>
            </a:r>
            <a:r>
              <a:rPr lang="hu-HU" dirty="0" smtClean="0"/>
              <a:t>kezet</a:t>
            </a:r>
            <a:r>
              <a:rPr lang="hu-HU" baseline="0" dirty="0" smtClean="0"/>
              <a:t> és szóköz valódi modellben ne legyen osztály- és </a:t>
            </a:r>
            <a:r>
              <a:rPr lang="hu-HU" baseline="0" dirty="0" err="1" smtClean="0"/>
              <a:t>attribútumnévben</a:t>
            </a:r>
            <a:r>
              <a:rPr lang="hu-HU" baseline="0" dirty="0" smtClean="0"/>
              <a:t>!)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külső webnek, mint szolgáltatásnak</a:t>
            </a:r>
            <a:r>
              <a:rPr lang="hu-HU" baseline="0" dirty="0" smtClean="0"/>
              <a:t> a</a:t>
            </a:r>
            <a:r>
              <a:rPr lang="hu-HU" dirty="0" smtClean="0"/>
              <a:t> megcélzott</a:t>
            </a:r>
            <a:r>
              <a:rPr lang="hu-HU" baseline="0" dirty="0" smtClean="0"/>
              <a:t> </a:t>
            </a:r>
            <a:r>
              <a:rPr lang="hu-HU" dirty="0" smtClean="0"/>
              <a:t>szolgáltatás elérési pontja </a:t>
            </a:r>
            <a:r>
              <a:rPr lang="hu-HU" baseline="0" dirty="0" smtClean="0"/>
              <a:t>a tűzfalon kívül van -&gt; akkor van „jó” állapotban a külső web, ha kívülről nézve működik. A monitorozó szerver viszont belül van, ezért kell egy távoli ágens, amit megkérhet, hogy kívülről is megnézze a szolgáltatást.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A84F1-B68C-4F40-A061-4BBE53467F58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98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A84F1-B68C-4F40-A061-4BBE53467F58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43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55776" y="0"/>
            <a:ext cx="6588224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2555776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Táblánál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ios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Rendszermonitorozás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Tóth Dániel, Kocsis Imre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</a:t>
            </a:r>
            <a:r>
              <a:rPr lang="hu-HU" sz="2600" dirty="0" smtClean="0">
                <a:solidFill>
                  <a:schemeClr val="bg1"/>
                </a:solidFill>
              </a:rPr>
              <a:t>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1689770"/>
            <a:ext cx="878497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err="1" smtClean="0"/>
              <a:t>Reporting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analysis</a:t>
            </a:r>
            <a:r>
              <a:rPr lang="hu-HU" sz="3200" i="1" dirty="0" smtClean="0"/>
              <a:t>, </a:t>
            </a:r>
            <a:r>
              <a:rPr lang="hu-HU" sz="3200" i="1" dirty="0" err="1" smtClean="0"/>
              <a:t>production</a:t>
            </a:r>
            <a:r>
              <a:rPr lang="hu-HU" sz="3200" i="1" dirty="0" smtClean="0"/>
              <a:t> and </a:t>
            </a:r>
            <a:r>
              <a:rPr lang="hu-HU" sz="3200" i="1" dirty="0" err="1" smtClean="0"/>
              <a:t>distribution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output of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monitoring </a:t>
            </a:r>
            <a:r>
              <a:rPr lang="hu-HU" sz="3200" i="1" dirty="0" err="1" smtClean="0"/>
              <a:t>activity</a:t>
            </a:r>
            <a:r>
              <a:rPr lang="hu-HU" sz="3200" i="1" dirty="0" smtClean="0"/>
              <a:t>.”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jelentéskészítés </a:t>
            </a:r>
            <a:r>
              <a:rPr lang="hu-HU" sz="3200" dirty="0" smtClean="0"/>
              <a:t>a monitorozás kimenetének analízisét, „eredményének” előállítását és az eredmények megfelelő terítését fedi.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389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1689770"/>
            <a:ext cx="878497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err="1" smtClean="0"/>
              <a:t>Control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process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managing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utilization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or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behaviour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of</a:t>
            </a:r>
            <a:r>
              <a:rPr lang="hu-HU" sz="3200" i="1" dirty="0" smtClean="0"/>
              <a:t> a </a:t>
            </a:r>
            <a:r>
              <a:rPr lang="hu-HU" sz="3200" i="1" dirty="0" err="1" smtClean="0"/>
              <a:t>device</a:t>
            </a:r>
            <a:r>
              <a:rPr lang="hu-HU" sz="3200" i="1" dirty="0" smtClean="0"/>
              <a:t>, </a:t>
            </a:r>
            <a:r>
              <a:rPr lang="hu-HU" sz="3200" i="1" dirty="0" err="1" smtClean="0"/>
              <a:t>system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or</a:t>
            </a:r>
            <a:r>
              <a:rPr lang="hu-HU" sz="3200" i="1" dirty="0" smtClean="0"/>
              <a:t> service. […]”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vezérlés</a:t>
            </a:r>
            <a:r>
              <a:rPr lang="hu-HU" sz="3200" dirty="0" smtClean="0"/>
              <a:t> egy eszköz, rendszer vagy szolgáltatás kihasználtsága vagy viselkedése menedzselésének a folyamata.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41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546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63468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>
          <a:xfrm>
            <a:off x="193904" y="5162628"/>
            <a:ext cx="1728192" cy="1170420"/>
          </a:xfrm>
          <a:prstGeom prst="wedgeRectCallout">
            <a:avLst>
              <a:gd name="adj1" fmla="val 123324"/>
              <a:gd name="adj2" fmla="val -40554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LAMP rendszer EC2-n</a:t>
            </a:r>
          </a:p>
        </p:txBody>
      </p:sp>
      <p:sp>
        <p:nvSpPr>
          <p:cNvPr id="6" name="Téglalap feliratnak 5"/>
          <p:cNvSpPr/>
          <p:nvPr/>
        </p:nvSpPr>
        <p:spPr>
          <a:xfrm>
            <a:off x="6084168" y="4797152"/>
            <a:ext cx="2929944" cy="1584176"/>
          </a:xfrm>
          <a:prstGeom prst="wedgeRectCallout">
            <a:avLst>
              <a:gd name="adj1" fmla="val -73641"/>
              <a:gd name="adj2" fmla="val -3863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 szintű: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Válaszidő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Áteresztőképesség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Hibaráták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193904" y="3284984"/>
            <a:ext cx="3168352" cy="1584176"/>
          </a:xfrm>
          <a:prstGeom prst="wedgeRectCallout">
            <a:avLst>
              <a:gd name="adj1" fmla="val 93365"/>
              <a:gd name="adj2" fmla="val 38408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CloudWatch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</a:rPr>
              <a:t>t</a:t>
            </a:r>
            <a:r>
              <a:rPr lang="hu-HU" sz="2400" dirty="0" smtClean="0">
                <a:solidFill>
                  <a:schemeClr val="bg1"/>
                </a:solidFill>
              </a:rPr>
              <a:t>op, </a:t>
            </a:r>
            <a:r>
              <a:rPr lang="hu-HU" sz="2400" dirty="0" err="1" smtClean="0">
                <a:solidFill>
                  <a:schemeClr val="bg1"/>
                </a:solidFill>
              </a:rPr>
              <a:t>iostat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netstat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  <a:p>
            <a:pPr marL="342900" indent="-342900" algn="ctr"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mysqladmin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87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ITIL ‚Monitor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’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99493"/>
              </p:ext>
            </p:extLst>
          </p:nvPr>
        </p:nvGraphicFramePr>
        <p:xfrm>
          <a:off x="1907704" y="908720"/>
          <a:ext cx="4946158" cy="519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3473196" imgH="3648456" progId="Visio.Drawing.11">
                  <p:embed/>
                </p:oleObj>
              </mc:Choice>
              <mc:Fallback>
                <p:oleObj name="Visio" r:id="rId3" imgW="3473196" imgH="36484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8720"/>
                        <a:ext cx="4946158" cy="519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>
          <a:xfrm>
            <a:off x="690752" y="4156824"/>
            <a:ext cx="2304256" cy="1381008"/>
          </a:xfrm>
          <a:prstGeom prst="wedgeRectCallout">
            <a:avLst>
              <a:gd name="adj1" fmla="val 29408"/>
              <a:gd name="adj2" fmla="val -12636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Pl. szolgáltatás-leállítás, mentés, új DB VM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5580112" y="4370540"/>
            <a:ext cx="3168352" cy="1584176"/>
          </a:xfrm>
          <a:prstGeom prst="wedgeRectCallout">
            <a:avLst>
              <a:gd name="adj1" fmla="val -48051"/>
              <a:gd name="adj2" fmla="val -1289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Válaszidő leromlott…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… és a DB VM „</a:t>
            </a:r>
            <a:r>
              <a:rPr lang="hu-HU" sz="2400" dirty="0" err="1" smtClean="0">
                <a:solidFill>
                  <a:schemeClr val="bg1"/>
                </a:solidFill>
              </a:rPr>
              <a:t>steal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time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  <a:r>
              <a:rPr lang="hu-HU" sz="2400" dirty="0" err="1" smtClean="0">
                <a:solidFill>
                  <a:schemeClr val="bg1"/>
                </a:solidFill>
              </a:rPr>
              <a:t>-ja</a:t>
            </a:r>
            <a:r>
              <a:rPr lang="hu-HU" sz="2400" dirty="0" smtClean="0">
                <a:solidFill>
                  <a:schemeClr val="bg1"/>
                </a:solidFill>
              </a:rPr>
              <a:t> túl magas</a:t>
            </a:r>
          </a:p>
        </p:txBody>
      </p:sp>
    </p:spTree>
    <p:extLst>
      <p:ext uri="{BB962C8B-B14F-4D97-AF65-F5344CB8AC3E}">
        <p14:creationId xmlns:p14="http://schemas.microsoft.com/office/powerpoint/2010/main" val="42323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és egyéb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Érezhető a kapcsolat egyéb folyamatokkal</a:t>
            </a:r>
          </a:p>
          <a:p>
            <a:pPr lvl="1"/>
            <a:r>
              <a:rPr lang="hu-HU" dirty="0" smtClean="0"/>
              <a:t>Kapacitástervezés</a:t>
            </a:r>
          </a:p>
          <a:p>
            <a:pPr lvl="1"/>
            <a:r>
              <a:rPr lang="hu-HU" dirty="0" smtClean="0"/>
              <a:t>Eseménykezelés</a:t>
            </a:r>
          </a:p>
          <a:p>
            <a:pPr lvl="1"/>
            <a:r>
              <a:rPr lang="hu-HU" dirty="0" smtClean="0"/>
              <a:t>Konfiguráció-menedzsment</a:t>
            </a:r>
          </a:p>
          <a:p>
            <a:pPr lvl="1"/>
            <a:r>
              <a:rPr lang="hu-HU" dirty="0" smtClean="0"/>
              <a:t>„Proaktív </a:t>
            </a:r>
            <a:r>
              <a:rPr lang="hu-HU" dirty="0" err="1" smtClean="0"/>
              <a:t>Probléma-Menedzsment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/>
          </a:p>
          <a:p>
            <a:r>
              <a:rPr lang="hu-HU" dirty="0" smtClean="0"/>
              <a:t>De ezekkel itt, most nem foglalkozunk.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45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rendszer túl bonyolult</a:t>
            </a:r>
          </a:p>
          <a:p>
            <a:pPr lvl="1"/>
            <a:r>
              <a:rPr lang="hu-HU" dirty="0" smtClean="0"/>
              <a:t>Ember nem látja át a teljes működését</a:t>
            </a:r>
          </a:p>
          <a:p>
            <a:pPr lvl="1"/>
            <a:r>
              <a:rPr lang="hu-HU" dirty="0" smtClean="0"/>
              <a:t>Valami mindig történik benne…</a:t>
            </a:r>
          </a:p>
          <a:p>
            <a:pPr lvl="1"/>
            <a:r>
              <a:rPr lang="hu-HU" dirty="0" smtClean="0"/>
              <a:t>Csak akkor értesülünk róla, ha a felhasználók nyaggatnak, hogy valami nem megy </a:t>
            </a:r>
          </a:p>
          <a:p>
            <a:pPr lvl="2"/>
            <a:r>
              <a:rPr lang="hu-HU" dirty="0" smtClean="0"/>
              <a:t>($$$!)</a:t>
            </a:r>
          </a:p>
          <a:p>
            <a:pPr lvl="1"/>
            <a:r>
              <a:rPr lang="hu-HU" dirty="0" smtClean="0"/>
              <a:t>Csak akkor vesszük észre, hogy baj van, ha már tényleg nagy baj van (jó lett volna előbb preventív jelleggel)</a:t>
            </a:r>
          </a:p>
          <a:p>
            <a:pPr lvl="1"/>
            <a:r>
              <a:rPr lang="hu-HU" dirty="0" smtClean="0"/>
              <a:t>A rendszer teljesítményéről, kihasználtságáról nincs elképzelésünk</a:t>
            </a:r>
          </a:p>
          <a:p>
            <a:pPr lvl="2"/>
            <a:r>
              <a:rPr lang="hu-HU" dirty="0" smtClean="0"/>
              <a:t>Pedig ilyen adatok nélkül nehéz tervezni…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Rendszermonitorozás: állapotkép fenntartása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Infrastrukturális komponensek és szolgáltatások működőképességéről</a:t>
            </a:r>
          </a:p>
          <a:p>
            <a:endParaRPr lang="hu-HU" dirty="0" smtClean="0"/>
          </a:p>
          <a:p>
            <a:r>
              <a:rPr lang="hu-HU" dirty="0" smtClean="0"/>
              <a:t>Terhelésről, erőforrások kihasználtságáról</a:t>
            </a:r>
          </a:p>
          <a:p>
            <a:endParaRPr lang="hu-HU" dirty="0" smtClean="0"/>
          </a:p>
          <a:p>
            <a:r>
              <a:rPr lang="hu-HU" dirty="0" smtClean="0"/>
              <a:t>Topológiáról, konfigurációról</a:t>
            </a:r>
          </a:p>
          <a:p>
            <a:pPr lvl="1"/>
            <a:r>
              <a:rPr lang="hu-HU" dirty="0" smtClean="0"/>
              <a:t>Kapcsolat a konfiguráció-menedzsmenttel!</a:t>
            </a:r>
          </a:p>
          <a:p>
            <a:endParaRPr lang="hu-HU" dirty="0"/>
          </a:p>
          <a:p>
            <a:r>
              <a:rPr lang="hu-HU" dirty="0" smtClean="0"/>
              <a:t>(Elosztott) feladat-végrehajtás állapotáról</a:t>
            </a:r>
          </a:p>
          <a:p>
            <a:endParaRPr lang="hu-HU" dirty="0" smtClean="0"/>
          </a:p>
          <a:p>
            <a:r>
              <a:rPr lang="hu-HU" dirty="0" smtClean="0"/>
              <a:t>(Adat)biztonságról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típusai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Aktív vagy passzív</a:t>
            </a:r>
          </a:p>
          <a:p>
            <a:pPr lvl="1"/>
            <a:r>
              <a:rPr lang="hu-HU" dirty="0" smtClean="0"/>
              <a:t>Eszköz/rendszer ismételt lekérdezése vs. </a:t>
            </a:r>
            <a:r>
              <a:rPr lang="hu-HU" dirty="0"/>
              <a:t>g</a:t>
            </a:r>
            <a:r>
              <a:rPr lang="hu-HU" dirty="0" smtClean="0"/>
              <a:t>enerált események fogadása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Reaktív vagy proaktív</a:t>
            </a:r>
          </a:p>
          <a:p>
            <a:pPr lvl="1"/>
            <a:r>
              <a:rPr lang="hu-HU" dirty="0" smtClean="0"/>
              <a:t>Reakció a hibák után vagy előtt</a:t>
            </a:r>
          </a:p>
          <a:p>
            <a:pPr lvl="1"/>
            <a:r>
              <a:rPr lang="hu-HU" dirty="0" smtClean="0"/>
              <a:t>Nem mindenképp a monitorozás alá tartozik</a:t>
            </a:r>
          </a:p>
        </p:txBody>
      </p:sp>
    </p:spTree>
    <p:extLst>
      <p:ext uri="{BB962C8B-B14F-4D97-AF65-F5344CB8AC3E}">
        <p14:creationId xmlns:p14="http://schemas.microsoft.com/office/powerpoint/2010/main" val="27040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típusai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hu-HU" dirty="0" smtClean="0"/>
          </a:p>
          <a:p>
            <a:r>
              <a:rPr lang="hu-HU" dirty="0" smtClean="0"/>
              <a:t>Folyamatos vagy kivétel-alapú mérés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Continuous</a:t>
            </a:r>
            <a:r>
              <a:rPr lang="hu-HU" dirty="0" smtClean="0"/>
              <a:t> vs. </a:t>
            </a:r>
            <a:r>
              <a:rPr lang="hu-HU" dirty="0" err="1" smtClean="0"/>
              <a:t>Exception-Based</a:t>
            </a:r>
            <a:r>
              <a:rPr lang="hu-HU" dirty="0" smtClean="0"/>
              <a:t> </a:t>
            </a:r>
            <a:r>
              <a:rPr lang="hu-HU" dirty="0" err="1" smtClean="0"/>
              <a:t>Measurement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Folyamatos, valós idejű ellenőrzés vagy detektálás és jelentés „kivételes helyzetek” esetén</a:t>
            </a:r>
          </a:p>
          <a:p>
            <a:pPr lvl="1"/>
            <a:r>
              <a:rPr lang="hu-HU" dirty="0" smtClean="0"/>
              <a:t>Aktív monitorozás: nem feltétlenül folyamatos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en-US" i="1" dirty="0" smtClean="0"/>
              <a:t>When </a:t>
            </a:r>
            <a:r>
              <a:rPr lang="en-US" i="1" dirty="0"/>
              <a:t>you can measure what you are speaking about, and express it in numbers, you know something about </a:t>
            </a:r>
            <a:r>
              <a:rPr lang="en-US" i="1" dirty="0" smtClean="0"/>
              <a:t>it</a:t>
            </a:r>
            <a:r>
              <a:rPr lang="en-US" i="1" dirty="0"/>
              <a:t>; but when you cannot measure it, when you cannot express it in numbers, your knowledge of it is of a meager and unsatisfactory </a:t>
            </a:r>
            <a:r>
              <a:rPr lang="en-US" i="1" dirty="0" smtClean="0"/>
              <a:t>kind</a:t>
            </a:r>
            <a:r>
              <a:rPr lang="hu-HU" i="1" dirty="0" smtClean="0"/>
              <a:t>”</a:t>
            </a:r>
          </a:p>
          <a:p>
            <a:pPr marL="0" indent="0">
              <a:buNone/>
            </a:pPr>
            <a:endParaRPr lang="hu-HU" i="1" dirty="0"/>
          </a:p>
          <a:p>
            <a:pPr marL="0" indent="0" algn="r">
              <a:buNone/>
            </a:pPr>
            <a:r>
              <a:rPr lang="hu-HU" i="1" dirty="0" smtClean="0"/>
              <a:t>Lord Kelvin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01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Jellegzetes követelmény: </a:t>
            </a:r>
          </a:p>
          <a:p>
            <a:pPr lvl="1"/>
            <a:r>
              <a:rPr lang="hu-HU" dirty="0" smtClean="0"/>
              <a:t>A rendszerünk nagy, sok különálló elemből áll</a:t>
            </a:r>
          </a:p>
          <a:p>
            <a:pPr lvl="1"/>
            <a:r>
              <a:rPr lang="hu-HU" dirty="0" smtClean="0"/>
              <a:t>Az adatokat hálózaton keresztül olvassuk le</a:t>
            </a:r>
          </a:p>
          <a:p>
            <a:r>
              <a:rPr lang="hu-HU" dirty="0" smtClean="0"/>
              <a:t>A kulcselem az </a:t>
            </a:r>
            <a:r>
              <a:rPr lang="hu-HU" i="1" dirty="0" smtClean="0"/>
              <a:t>ágens</a:t>
            </a:r>
          </a:p>
          <a:p>
            <a:pPr lvl="1"/>
            <a:r>
              <a:rPr lang="hu-HU" dirty="0" smtClean="0"/>
              <a:t>Kis beépülő komponens minden berendezésbe, aminek célja:</a:t>
            </a:r>
          </a:p>
          <a:p>
            <a:pPr lvl="2"/>
            <a:r>
              <a:rPr lang="hu-HU" dirty="0" smtClean="0"/>
              <a:t>adatszolgáltatás valamilyen (hálózati) interfészen</a:t>
            </a:r>
          </a:p>
          <a:p>
            <a:pPr lvl="2"/>
            <a:r>
              <a:rPr lang="hu-HU" dirty="0" smtClean="0"/>
              <a:t>értesítés különféle események bekövetkezéséről</a:t>
            </a:r>
          </a:p>
          <a:p>
            <a:pPr lvl="2"/>
            <a:r>
              <a:rPr lang="hu-HU" dirty="0" smtClean="0"/>
              <a:t>egyszerű beavatkozások elvégzése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2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hardverben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941367" y="1745672"/>
            <a:ext cx="2919846" cy="467591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1270000"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 bwMode="auto">
          <a:xfrm>
            <a:off x="987137" y="2649682"/>
            <a:ext cx="7138554" cy="3491345"/>
          </a:xfrm>
          <a:prstGeom prst="wedgeRoundRectCallout">
            <a:avLst>
              <a:gd name="adj1" fmla="val 5513"/>
              <a:gd name="adj2" fmla="val -574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92982" y="12988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Berendezés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pl.: Ethernet </a:t>
            </a:r>
            <a:r>
              <a:rPr lang="hu-HU" sz="2000" dirty="0" err="1" smtClean="0">
                <a:latin typeface="+mn-lt"/>
              </a:rPr>
              <a:t>switch</a:t>
            </a:r>
            <a:endParaRPr lang="hu-HU" sz="2000" dirty="0">
              <a:latin typeface="+mn-lt"/>
            </a:endParaRP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631373" y="3834247"/>
            <a:ext cx="3886200" cy="11014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Ethernet keret kapcsoló logika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641763" y="5174672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500746" y="5171208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3401290" y="5178135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260271" y="5164280"/>
            <a:ext cx="654628" cy="477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Port</a:t>
            </a:r>
          </a:p>
        </p:txBody>
      </p:sp>
      <p:cxnSp>
        <p:nvCxnSpPr>
          <p:cNvPr id="15" name="Egyenes összekötő 14"/>
          <p:cNvCxnSpPr>
            <a:stCxn id="10" idx="0"/>
          </p:cNvCxnSpPr>
          <p:nvPr/>
        </p:nvCxnSpPr>
        <p:spPr bwMode="auto">
          <a:xfrm rot="16200000" flipV="1">
            <a:off x="1846985" y="5052579"/>
            <a:ext cx="238990" cy="519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>
            <a:stCxn id="11" idx="0"/>
          </p:cNvCxnSpPr>
          <p:nvPr/>
        </p:nvCxnSpPr>
        <p:spPr bwMode="auto">
          <a:xfrm rot="16200000" flipV="1">
            <a:off x="2709431" y="5052578"/>
            <a:ext cx="235526" cy="17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>
            <a:stCxn id="12" idx="0"/>
          </p:cNvCxnSpPr>
          <p:nvPr/>
        </p:nvCxnSpPr>
        <p:spPr bwMode="auto">
          <a:xfrm rot="5400000" flipH="1" flipV="1">
            <a:off x="3608244" y="5056043"/>
            <a:ext cx="242453" cy="17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>
            <a:stCxn id="13" idx="0"/>
          </p:cNvCxnSpPr>
          <p:nvPr/>
        </p:nvCxnSpPr>
        <p:spPr bwMode="auto">
          <a:xfrm rot="16200000" flipV="1">
            <a:off x="4470689" y="5047384"/>
            <a:ext cx="228598" cy="51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ekerekített téglalap 29"/>
          <p:cNvSpPr/>
          <p:nvPr/>
        </p:nvSpPr>
        <p:spPr bwMode="auto">
          <a:xfrm>
            <a:off x="5725391" y="3823855"/>
            <a:ext cx="1880754" cy="11222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Menedzsment processzor</a:t>
            </a:r>
          </a:p>
        </p:txBody>
      </p:sp>
      <p:sp>
        <p:nvSpPr>
          <p:cNvPr id="33" name="Szabadkézi sokszög 32"/>
          <p:cNvSpPr/>
          <p:nvPr/>
        </p:nvSpPr>
        <p:spPr bwMode="auto">
          <a:xfrm>
            <a:off x="5140037" y="4935682"/>
            <a:ext cx="1530927" cy="737754"/>
          </a:xfrm>
          <a:custGeom>
            <a:avLst/>
            <a:gdLst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65808 w 1911927"/>
              <a:gd name="connsiteY2" fmla="*/ 592282 h 787977"/>
              <a:gd name="connsiteX3" fmla="*/ 263236 w 1911927"/>
              <a:gd name="connsiteY3" fmla="*/ 737754 h 787977"/>
              <a:gd name="connsiteX4" fmla="*/ 1645227 w 1911927"/>
              <a:gd name="connsiteY4" fmla="*/ 758536 h 787977"/>
              <a:gd name="connsiteX5" fmla="*/ 1863436 w 1911927"/>
              <a:gd name="connsiteY5" fmla="*/ 561109 h 787977"/>
              <a:gd name="connsiteX6" fmla="*/ 1894608 w 1911927"/>
              <a:gd name="connsiteY6" fmla="*/ 0 h 787977"/>
              <a:gd name="connsiteX0" fmla="*/ 65808 w 1911927"/>
              <a:gd name="connsiteY0" fmla="*/ 0 h 787977"/>
              <a:gd name="connsiteX1" fmla="*/ 65808 w 1911927"/>
              <a:gd name="connsiteY1" fmla="*/ 592282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65809 w 1911928"/>
              <a:gd name="connsiteY2" fmla="*/ 592282 h 787977"/>
              <a:gd name="connsiteX3" fmla="*/ 263237 w 1911928"/>
              <a:gd name="connsiteY3" fmla="*/ 737754 h 787977"/>
              <a:gd name="connsiteX4" fmla="*/ 1645228 w 1911928"/>
              <a:gd name="connsiteY4" fmla="*/ 758536 h 787977"/>
              <a:gd name="connsiteX5" fmla="*/ 1863437 w 1911928"/>
              <a:gd name="connsiteY5" fmla="*/ 561109 h 787977"/>
              <a:gd name="connsiteX6" fmla="*/ 1894609 w 1911928"/>
              <a:gd name="connsiteY6" fmla="*/ 0 h 787977"/>
              <a:gd name="connsiteX0" fmla="*/ 65809 w 1911928"/>
              <a:gd name="connsiteY0" fmla="*/ 0 h 787977"/>
              <a:gd name="connsiteX1" fmla="*/ 65809 w 1911928"/>
              <a:gd name="connsiteY1" fmla="*/ 592282 h 787977"/>
              <a:gd name="connsiteX2" fmla="*/ 263237 w 1911928"/>
              <a:gd name="connsiteY2" fmla="*/ 737754 h 787977"/>
              <a:gd name="connsiteX3" fmla="*/ 1645228 w 1911928"/>
              <a:gd name="connsiteY3" fmla="*/ 758536 h 787977"/>
              <a:gd name="connsiteX4" fmla="*/ 1863437 w 1911928"/>
              <a:gd name="connsiteY4" fmla="*/ 561109 h 787977"/>
              <a:gd name="connsiteX5" fmla="*/ 1894609 w 1911928"/>
              <a:gd name="connsiteY5" fmla="*/ 0 h 787977"/>
              <a:gd name="connsiteX0" fmla="*/ 65808 w 1911927"/>
              <a:gd name="connsiteY0" fmla="*/ 0 h 787977"/>
              <a:gd name="connsiteX1" fmla="*/ 65808 w 1911927"/>
              <a:gd name="connsiteY1" fmla="*/ 467591 h 787977"/>
              <a:gd name="connsiteX2" fmla="*/ 263236 w 1911927"/>
              <a:gd name="connsiteY2" fmla="*/ 737754 h 787977"/>
              <a:gd name="connsiteX3" fmla="*/ 1645227 w 1911927"/>
              <a:gd name="connsiteY3" fmla="*/ 758536 h 787977"/>
              <a:gd name="connsiteX4" fmla="*/ 1863436 w 1911927"/>
              <a:gd name="connsiteY4" fmla="*/ 561109 h 787977"/>
              <a:gd name="connsiteX5" fmla="*/ 1894608 w 1911927"/>
              <a:gd name="connsiteY5" fmla="*/ 0 h 787977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238991 h 758536"/>
              <a:gd name="connsiteX6" fmla="*/ 1894608 w 1911927"/>
              <a:gd name="connsiteY6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894608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6 w 1911927"/>
              <a:gd name="connsiteY5" fmla="*/ 0 h 758536"/>
              <a:gd name="connsiteX0" fmla="*/ 65808 w 1911927"/>
              <a:gd name="connsiteY0" fmla="*/ 0 h 758536"/>
              <a:gd name="connsiteX1" fmla="*/ 65808 w 1911927"/>
              <a:gd name="connsiteY1" fmla="*/ 467591 h 758536"/>
              <a:gd name="connsiteX2" fmla="*/ 263236 w 1911927"/>
              <a:gd name="connsiteY2" fmla="*/ 737754 h 758536"/>
              <a:gd name="connsiteX3" fmla="*/ 1645227 w 1911927"/>
              <a:gd name="connsiteY3" fmla="*/ 758536 h 758536"/>
              <a:gd name="connsiteX4" fmla="*/ 1863436 w 1911927"/>
              <a:gd name="connsiteY4" fmla="*/ 561109 h 758536"/>
              <a:gd name="connsiteX5" fmla="*/ 1530927 w 1911927"/>
              <a:gd name="connsiteY5" fmla="*/ 529936 h 758536"/>
              <a:gd name="connsiteX6" fmla="*/ 1530926 w 1911927"/>
              <a:gd name="connsiteY6" fmla="*/ 0 h 758536"/>
              <a:gd name="connsiteX0" fmla="*/ 65808 w 1856509"/>
              <a:gd name="connsiteY0" fmla="*/ 0 h 758536"/>
              <a:gd name="connsiteX1" fmla="*/ 65808 w 1856509"/>
              <a:gd name="connsiteY1" fmla="*/ 467591 h 758536"/>
              <a:gd name="connsiteX2" fmla="*/ 263236 w 1856509"/>
              <a:gd name="connsiteY2" fmla="*/ 737754 h 758536"/>
              <a:gd name="connsiteX3" fmla="*/ 1645227 w 1856509"/>
              <a:gd name="connsiteY3" fmla="*/ 758536 h 758536"/>
              <a:gd name="connsiteX4" fmla="*/ 1530927 w 1856509"/>
              <a:gd name="connsiteY4" fmla="*/ 529936 h 758536"/>
              <a:gd name="connsiteX5" fmla="*/ 1530926 w 1856509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33500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167246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549977"/>
              <a:gd name="connsiteY0" fmla="*/ 0 h 775855"/>
              <a:gd name="connsiteX1" fmla="*/ 65808 w 1549977"/>
              <a:gd name="connsiteY1" fmla="*/ 467591 h 775855"/>
              <a:gd name="connsiteX2" fmla="*/ 263236 w 1549977"/>
              <a:gd name="connsiteY2" fmla="*/ 737754 h 775855"/>
              <a:gd name="connsiteX3" fmla="*/ 1312719 w 1549977"/>
              <a:gd name="connsiteY3" fmla="*/ 758536 h 775855"/>
              <a:gd name="connsiteX4" fmla="*/ 1530927 w 1549977"/>
              <a:gd name="connsiteY4" fmla="*/ 529936 h 775855"/>
              <a:gd name="connsiteX5" fmla="*/ 1530926 w 1549977"/>
              <a:gd name="connsiteY5" fmla="*/ 0 h 775855"/>
              <a:gd name="connsiteX0" fmla="*/ 65808 w 1549977"/>
              <a:gd name="connsiteY0" fmla="*/ 0 h 758536"/>
              <a:gd name="connsiteX1" fmla="*/ 65808 w 1549977"/>
              <a:gd name="connsiteY1" fmla="*/ 467591 h 758536"/>
              <a:gd name="connsiteX2" fmla="*/ 263236 w 1549977"/>
              <a:gd name="connsiteY2" fmla="*/ 737754 h 758536"/>
              <a:gd name="connsiteX3" fmla="*/ 1312719 w 1549977"/>
              <a:gd name="connsiteY3" fmla="*/ 758536 h 758536"/>
              <a:gd name="connsiteX4" fmla="*/ 1530927 w 1549977"/>
              <a:gd name="connsiteY4" fmla="*/ 529936 h 758536"/>
              <a:gd name="connsiteX5" fmla="*/ 1530926 w 1549977"/>
              <a:gd name="connsiteY5" fmla="*/ 0 h 758536"/>
              <a:gd name="connsiteX0" fmla="*/ 65808 w 1858240"/>
              <a:gd name="connsiteY0" fmla="*/ 0 h 786245"/>
              <a:gd name="connsiteX1" fmla="*/ 65808 w 1858240"/>
              <a:gd name="connsiteY1" fmla="*/ 467591 h 786245"/>
              <a:gd name="connsiteX2" fmla="*/ 263236 w 1858240"/>
              <a:gd name="connsiteY2" fmla="*/ 737754 h 786245"/>
              <a:gd name="connsiteX3" fmla="*/ 1312719 w 1858240"/>
              <a:gd name="connsiteY3" fmla="*/ 758536 h 786245"/>
              <a:gd name="connsiteX4" fmla="*/ 1821872 w 1858240"/>
              <a:gd name="connsiteY4" fmla="*/ 748145 h 786245"/>
              <a:gd name="connsiteX5" fmla="*/ 1530927 w 1858240"/>
              <a:gd name="connsiteY5" fmla="*/ 529936 h 786245"/>
              <a:gd name="connsiteX6" fmla="*/ 1530926 w 1858240"/>
              <a:gd name="connsiteY6" fmla="*/ 0 h 786245"/>
              <a:gd name="connsiteX0" fmla="*/ 65808 w 1530927"/>
              <a:gd name="connsiteY0" fmla="*/ 0 h 758536"/>
              <a:gd name="connsiteX1" fmla="*/ 65808 w 1530927"/>
              <a:gd name="connsiteY1" fmla="*/ 467591 h 758536"/>
              <a:gd name="connsiteX2" fmla="*/ 263236 w 1530927"/>
              <a:gd name="connsiteY2" fmla="*/ 737754 h 758536"/>
              <a:gd name="connsiteX3" fmla="*/ 1312719 w 1530927"/>
              <a:gd name="connsiteY3" fmla="*/ 758536 h 758536"/>
              <a:gd name="connsiteX4" fmla="*/ 1530927 w 1530927"/>
              <a:gd name="connsiteY4" fmla="*/ 529936 h 758536"/>
              <a:gd name="connsiteX5" fmla="*/ 1530926 w 1530927"/>
              <a:gd name="connsiteY5" fmla="*/ 0 h 758536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928255 w 1530927"/>
              <a:gd name="connsiteY3" fmla="*/ 49876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  <a:gd name="connsiteX0" fmla="*/ 65808 w 1530927"/>
              <a:gd name="connsiteY0" fmla="*/ 0 h 737754"/>
              <a:gd name="connsiteX1" fmla="*/ 65808 w 1530927"/>
              <a:gd name="connsiteY1" fmla="*/ 467591 h 737754"/>
              <a:gd name="connsiteX2" fmla="*/ 263236 w 1530927"/>
              <a:gd name="connsiteY2" fmla="*/ 737754 h 737754"/>
              <a:gd name="connsiteX3" fmla="*/ 1312719 w 1530927"/>
              <a:gd name="connsiteY3" fmla="*/ 737754 h 737754"/>
              <a:gd name="connsiteX4" fmla="*/ 1530927 w 1530927"/>
              <a:gd name="connsiteY4" fmla="*/ 529936 h 737754"/>
              <a:gd name="connsiteX5" fmla="*/ 1530926 w 1530927"/>
              <a:gd name="connsiteY5" fmla="*/ 0 h 73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927" h="737754">
                <a:moveTo>
                  <a:pt x="65808" y="0"/>
                </a:moveTo>
                <a:lnTo>
                  <a:pt x="65808" y="467591"/>
                </a:lnTo>
                <a:cubicBezTo>
                  <a:pt x="98713" y="491836"/>
                  <a:pt x="0" y="689263"/>
                  <a:pt x="263236" y="737754"/>
                </a:cubicBezTo>
                <a:lnTo>
                  <a:pt x="1312719" y="737754"/>
                </a:lnTo>
                <a:cubicBezTo>
                  <a:pt x="1524001" y="703118"/>
                  <a:pt x="1494559" y="656359"/>
                  <a:pt x="1530927" y="529936"/>
                </a:cubicBezTo>
                <a:cubicBezTo>
                  <a:pt x="1530927" y="353291"/>
                  <a:pt x="1530926" y="176645"/>
                  <a:pt x="153092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6660572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TCP/IP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725391" y="3345873"/>
            <a:ext cx="893619" cy="4052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7" name="Balra-felfelé nyíl 36"/>
          <p:cNvSpPr/>
          <p:nvPr/>
        </p:nvSpPr>
        <p:spPr bwMode="auto">
          <a:xfrm flipH="1" flipV="1">
            <a:off x="3363192" y="3429002"/>
            <a:ext cx="2362199" cy="405245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4861213" y="5683827"/>
            <a:ext cx="2996935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(rejtett) </a:t>
            </a:r>
            <a:r>
              <a:rPr lang="hu-HU" sz="2000" dirty="0" err="1" smtClean="0">
                <a:latin typeface="+mn-lt"/>
              </a:rPr>
              <a:t>ethernet</a:t>
            </a:r>
            <a:r>
              <a:rPr lang="hu-HU" sz="2000" dirty="0" smtClean="0">
                <a:latin typeface="+mn-lt"/>
              </a:rPr>
              <a:t> port</a:t>
            </a:r>
            <a:endParaRPr lang="hu-HU" sz="2000" dirty="0">
              <a:latin typeface="+mn-lt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024050" y="2772434"/>
            <a:ext cx="2678284" cy="6565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belső hardveres interfész </a:t>
            </a:r>
          </a:p>
          <a:p>
            <a:r>
              <a:rPr lang="hu-HU" sz="2000" dirty="0" smtClean="0">
                <a:latin typeface="+mn-lt"/>
              </a:rPr>
              <a:t>(I</a:t>
            </a:r>
            <a:r>
              <a:rPr lang="hu-HU" sz="2000" baseline="30000" dirty="0" smtClean="0">
                <a:latin typeface="+mn-lt"/>
              </a:rPr>
              <a:t>2</a:t>
            </a:r>
            <a:r>
              <a:rPr lang="hu-HU" sz="2000" dirty="0" smtClean="0">
                <a:latin typeface="+mn-lt"/>
              </a:rPr>
              <a:t>C, JTAG, PCI, GPIO)</a:t>
            </a:r>
            <a:endParaRPr lang="hu-HU" sz="2000" dirty="0">
              <a:latin typeface="+mn-lt"/>
            </a:endParaRPr>
          </a:p>
        </p:txBody>
      </p:sp>
      <p:grpSp>
        <p:nvGrpSpPr>
          <p:cNvPr id="3" name="Csoportba foglalás 45"/>
          <p:cNvGrpSpPr/>
          <p:nvPr/>
        </p:nvGrpSpPr>
        <p:grpSpPr>
          <a:xfrm>
            <a:off x="2500746" y="3929066"/>
            <a:ext cx="1285884" cy="254568"/>
            <a:chOff x="1867763" y="3929066"/>
            <a:chExt cx="1285884" cy="254568"/>
          </a:xfrm>
        </p:grpSpPr>
        <p:sp>
          <p:nvSpPr>
            <p:cNvPr id="40" name="Téglalap 39"/>
            <p:cNvSpPr/>
            <p:nvPr/>
          </p:nvSpPr>
          <p:spPr bwMode="auto">
            <a:xfrm>
              <a:off x="186776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2082077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2296391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10705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2725019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2939333" y="3929066"/>
              <a:ext cx="214314" cy="254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7" name="Szövegdoboz 46"/>
          <p:cNvSpPr txBox="1"/>
          <p:nvPr/>
        </p:nvSpPr>
        <p:spPr>
          <a:xfrm>
            <a:off x="3789858" y="3929066"/>
            <a:ext cx="1595454" cy="3558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400" dirty="0" smtClean="0">
                <a:solidFill>
                  <a:schemeClr val="bg1"/>
                </a:solidFill>
                <a:latin typeface="+mn-lt"/>
              </a:rPr>
              <a:t>Állapotregiszterek</a:t>
            </a:r>
            <a:endParaRPr lang="hu-H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lyamatábra: Feldolgozás 3"/>
          <p:cNvSpPr/>
          <p:nvPr/>
        </p:nvSpPr>
        <p:spPr>
          <a:xfrm>
            <a:off x="179512" y="836712"/>
            <a:ext cx="3959850" cy="1267736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Lásd még: IPMI, Intel </a:t>
            </a:r>
            <a:r>
              <a:rPr lang="hu-HU" sz="2400" dirty="0" err="1" smtClean="0">
                <a:solidFill>
                  <a:schemeClr val="bg1"/>
                </a:solidFill>
              </a:rPr>
              <a:t>vPro</a:t>
            </a:r>
            <a:r>
              <a:rPr lang="hu-HU" sz="2400" dirty="0" smtClean="0">
                <a:solidFill>
                  <a:schemeClr val="bg1"/>
                </a:solidFill>
              </a:rPr>
              <a:t>, IBM </a:t>
            </a:r>
            <a:r>
              <a:rPr lang="hu-HU" sz="2400" dirty="0" err="1" smtClean="0">
                <a:solidFill>
                  <a:schemeClr val="bg1"/>
                </a:solidFill>
              </a:rPr>
              <a:t>BladeCenter</a:t>
            </a:r>
            <a:r>
              <a:rPr lang="hu-HU" sz="2400" dirty="0" smtClean="0">
                <a:solidFill>
                  <a:schemeClr val="bg1"/>
                </a:solidFill>
              </a:rPr>
              <a:t> Management </a:t>
            </a:r>
            <a:r>
              <a:rPr lang="hu-HU" sz="2400" dirty="0" err="1" smtClean="0">
                <a:solidFill>
                  <a:schemeClr val="bg1"/>
                </a:solidFill>
              </a:rPr>
              <a:t>Module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0156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38" grpId="0"/>
      <p:bldP spid="39" grpId="0"/>
      <p:bldP spid="47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b="1" dirty="0" smtClean="0"/>
              <a:t>Olyan szoftver komponenst akarunk megfigyelni, ami nincs erre felkészítve</a:t>
            </a:r>
          </a:p>
          <a:p>
            <a:pPr lvl="2"/>
            <a:r>
              <a:rPr lang="hu-HU" dirty="0" smtClean="0"/>
              <a:t>Az ágens külön folyamat az operációs rendszeren</a:t>
            </a:r>
          </a:p>
          <a:p>
            <a:pPr lvl="2"/>
            <a:r>
              <a:rPr lang="hu-HU" dirty="0" smtClean="0"/>
              <a:t>Olyan hívásokat végezhet el, ami csak egy gépen futó folyamatok között lehetséges (de a belső adatszerkezetekhez többnyire nem férünk hozzá)</a:t>
            </a:r>
          </a:p>
          <a:p>
            <a:pPr lvl="2"/>
            <a:r>
              <a:rPr lang="hu-HU" dirty="0" smtClean="0"/>
              <a:t>Az operációs rendszer segítségével követi a megfigyelt folyamatot (futási állapot, létrehozott fájlok tartalma, </a:t>
            </a:r>
            <a:r>
              <a:rPr lang="hu-HU" dirty="0" err="1" smtClean="0"/>
              <a:t>erőforráshasználat</a:t>
            </a:r>
            <a:r>
              <a:rPr lang="hu-HU" dirty="0" smtClean="0"/>
              <a:t>, stb.)</a:t>
            </a:r>
          </a:p>
          <a:p>
            <a:pPr lvl="1"/>
            <a:r>
              <a:rPr lang="hu-HU" dirty="0" smtClean="0"/>
              <a:t>Az ágens integrált része a szoftvernek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1865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 bwMode="auto">
          <a:xfrm>
            <a:off x="2514592" y="4079084"/>
            <a:ext cx="3857652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2514592" y="3221828"/>
            <a:ext cx="1714512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 vagy szerver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4586294" y="3221828"/>
            <a:ext cx="1785950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9" name="Lekerekített téglalap feliratnak 8"/>
          <p:cNvSpPr/>
          <p:nvPr/>
        </p:nvSpPr>
        <p:spPr bwMode="auto">
          <a:xfrm>
            <a:off x="1585898" y="1364440"/>
            <a:ext cx="3000396" cy="1428760"/>
          </a:xfrm>
          <a:prstGeom prst="wedgeRoundRectCallout">
            <a:avLst>
              <a:gd name="adj1" fmla="val -2750"/>
              <a:gd name="adj2" fmla="val 78785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Hálózaton nem kommunikáló komponens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VAGY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állapota nem kérdezhető le hálózatról</a:t>
            </a:r>
          </a:p>
        </p:txBody>
      </p:sp>
      <p:sp>
        <p:nvSpPr>
          <p:cNvPr id="10" name="Balra-jobbra nyíl 9"/>
          <p:cNvSpPr/>
          <p:nvPr/>
        </p:nvSpPr>
        <p:spPr bwMode="auto">
          <a:xfrm>
            <a:off x="4229104" y="3507580"/>
            <a:ext cx="357190" cy="21431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Felfelé-lefelé nyíl 10"/>
          <p:cNvSpPr/>
          <p:nvPr/>
        </p:nvSpPr>
        <p:spPr bwMode="auto">
          <a:xfrm>
            <a:off x="5872178" y="3793332"/>
            <a:ext cx="285752" cy="1357322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57844" y="522209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Hálózat</a:t>
            </a:r>
            <a:endParaRPr lang="hu-HU" sz="2000" dirty="0">
              <a:latin typeface="+mn-lt"/>
            </a:endParaRP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5457844" y="1364440"/>
            <a:ext cx="1843094" cy="1071570"/>
          </a:xfrm>
          <a:prstGeom prst="wedgeRoundRectCallout">
            <a:avLst>
              <a:gd name="adj1" fmla="val -105068"/>
              <a:gd name="adj2" fmla="val 147150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Lokális hozzáférést igénylő hívások</a:t>
            </a:r>
          </a:p>
        </p:txBody>
      </p:sp>
      <p:sp>
        <p:nvSpPr>
          <p:cNvPr id="14" name="Visszakanyarodó nyíl 13"/>
          <p:cNvSpPr/>
          <p:nvPr/>
        </p:nvSpPr>
        <p:spPr bwMode="auto">
          <a:xfrm flipH="1" flipV="1">
            <a:off x="3999173" y="3846580"/>
            <a:ext cx="785818" cy="389662"/>
          </a:xfrm>
          <a:prstGeom prst="uturnArrow">
            <a:avLst>
              <a:gd name="adj1" fmla="val 26903"/>
              <a:gd name="adj2" fmla="val 25000"/>
              <a:gd name="adj3" fmla="val 29946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 bwMode="auto">
          <a:xfrm>
            <a:off x="442890" y="4079084"/>
            <a:ext cx="2071702" cy="1421620"/>
          </a:xfrm>
          <a:prstGeom prst="wedgeRoundRectCallout">
            <a:avLst>
              <a:gd name="adj1" fmla="val 119512"/>
              <a:gd name="adj2" fmla="val -55418"/>
              <a:gd name="adj3" fmla="val 16667"/>
            </a:avLst>
          </a:prstGeom>
          <a:solidFill>
            <a:srgbClr val="B83A5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Működés követése az operációs rendszer  szolgáltatásai segítségével</a:t>
            </a: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6516216" y="2852936"/>
            <a:ext cx="2483768" cy="1410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 fut a megfelelő </a:t>
            </a:r>
            <a:r>
              <a:rPr lang="hu-HU" sz="2000" b="1" dirty="0" err="1" smtClean="0">
                <a:solidFill>
                  <a:schemeClr val="bg1"/>
                </a:solidFill>
              </a:rPr>
              <a:t>PID-ű</a:t>
            </a:r>
            <a:r>
              <a:rPr lang="hu-HU" sz="2000" b="1" dirty="0" smtClean="0">
                <a:solidFill>
                  <a:schemeClr val="bg1"/>
                </a:solidFill>
              </a:rPr>
              <a:t> folyamat, akkor UP…</a:t>
            </a:r>
          </a:p>
        </p:txBody>
      </p:sp>
    </p:spTree>
    <p:extLst>
      <p:ext uri="{BB962C8B-B14F-4D97-AF65-F5344CB8AC3E}">
        <p14:creationId xmlns:p14="http://schemas.microsoft.com/office/powerpoint/2010/main" val="100970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 megvalósítása szoftverben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alapesetek:</a:t>
            </a:r>
          </a:p>
          <a:p>
            <a:pPr lvl="1"/>
            <a:r>
              <a:rPr lang="hu-HU" dirty="0" smtClean="0"/>
              <a:t>Olyan szoftver komponenst akarunk megfigyelni, ami nincs erre felkészítve</a:t>
            </a:r>
          </a:p>
          <a:p>
            <a:pPr lvl="1"/>
            <a:r>
              <a:rPr lang="hu-HU" b="1" dirty="0" smtClean="0"/>
              <a:t>Az ágens integrált része a szoftvernek</a:t>
            </a:r>
          </a:p>
          <a:p>
            <a:pPr lvl="2"/>
            <a:r>
              <a:rPr lang="hu-HU" dirty="0" smtClean="0"/>
              <a:t>Hozzáférünk a belső adatszerkezetekhez</a:t>
            </a:r>
          </a:p>
          <a:p>
            <a:pPr lvl="2"/>
            <a:r>
              <a:rPr lang="hu-HU" dirty="0" smtClean="0"/>
              <a:t>Közvetlenül végezhetünk függvényhívásokat</a:t>
            </a:r>
          </a:p>
          <a:p>
            <a:pPr lvl="2"/>
            <a:r>
              <a:rPr lang="hu-HU" dirty="0" smtClean="0"/>
              <a:t>Forráskód </a:t>
            </a:r>
            <a:r>
              <a:rPr lang="hu-HU" i="1" dirty="0" err="1" smtClean="0"/>
              <a:t>instrumentálás</a:t>
            </a:r>
            <a:r>
              <a:rPr lang="hu-HU" dirty="0" smtClean="0"/>
              <a:t> (mérő, adatgyűjtő hívások elhelyezése a forráskódban) lehetséges</a:t>
            </a:r>
          </a:p>
          <a:p>
            <a:pPr lvl="2"/>
            <a:r>
              <a:rPr lang="hu-HU" dirty="0" smtClean="0"/>
              <a:t>A lényeg: a belső mérési lehetőségeket kívülről is elérhetővé kell tenni</a:t>
            </a: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2536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Hozzáférés belső adatszerkezethez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7286644" y="2786058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7286644" y="3000372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7858148" y="2000240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7858148" y="2214554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143768" y="1250141"/>
            <a:ext cx="714380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7143768" y="1464455"/>
            <a:ext cx="714380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2"/>
              </a:solidFill>
            </a:endParaRPr>
          </a:p>
        </p:txBody>
      </p:sp>
      <p:cxnSp>
        <p:nvCxnSpPr>
          <p:cNvPr id="18" name="Szögletes összekötő 17"/>
          <p:cNvCxnSpPr>
            <a:stCxn id="13" idx="2"/>
            <a:endCxn id="10" idx="1"/>
          </p:cNvCxnSpPr>
          <p:nvPr/>
        </p:nvCxnSpPr>
        <p:spPr bwMode="auto">
          <a:xfrm rot="16200000" flipH="1">
            <a:off x="7536677" y="1785926"/>
            <a:ext cx="285752" cy="357190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Alak 19"/>
          <p:cNvCxnSpPr>
            <a:stCxn id="11" idx="2"/>
            <a:endCxn id="8" idx="3"/>
          </p:cNvCxnSpPr>
          <p:nvPr/>
        </p:nvCxnSpPr>
        <p:spPr bwMode="auto">
          <a:xfrm rot="5400000">
            <a:off x="7947446" y="2625322"/>
            <a:ext cx="321471" cy="214314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zögletes összekötő 23"/>
          <p:cNvCxnSpPr>
            <a:stCxn id="7" idx="3"/>
          </p:cNvCxnSpPr>
          <p:nvPr/>
        </p:nvCxnSpPr>
        <p:spPr bwMode="auto">
          <a:xfrm>
            <a:off x="6500826" y="2500306"/>
            <a:ext cx="785818" cy="64294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zögletes összekötő 26"/>
          <p:cNvCxnSpPr>
            <a:stCxn id="5" idx="3"/>
            <a:endCxn id="13" idx="1"/>
          </p:cNvCxnSpPr>
          <p:nvPr/>
        </p:nvCxnSpPr>
        <p:spPr bwMode="auto">
          <a:xfrm flipV="1">
            <a:off x="6500826" y="1643050"/>
            <a:ext cx="642942" cy="28575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Folyamatábra: Döntés 28"/>
          <p:cNvSpPr/>
          <p:nvPr/>
        </p:nvSpPr>
        <p:spPr bwMode="auto">
          <a:xfrm flipV="1">
            <a:off x="6500826" y="242757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30" name="Folyamatábra: Döntés 29"/>
          <p:cNvSpPr/>
          <p:nvPr/>
        </p:nvSpPr>
        <p:spPr bwMode="auto">
          <a:xfrm flipV="1">
            <a:off x="6500826" y="1856066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0" name="Folyamatábra: Döntés 39"/>
          <p:cNvSpPr/>
          <p:nvPr/>
        </p:nvSpPr>
        <p:spPr bwMode="auto">
          <a:xfrm rot="5400000" flipV="1">
            <a:off x="7376267" y="1873600"/>
            <a:ext cx="249382" cy="145472"/>
          </a:xfrm>
          <a:prstGeom prst="flowChartDecision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accent4"/>
              </a:solidFill>
            </a:endParaRP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643570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768" y="857232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Belső adatszerkezet</a:t>
            </a:r>
            <a:endParaRPr lang="hu-HU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429388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smtClean="0">
                <a:latin typeface="+mn-lt"/>
              </a:rPr>
              <a:t>Kívülről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29454" y="40719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smtClean="0">
                <a:latin typeface="+mn-lt"/>
              </a:rPr>
              <a:t>Kívülről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2880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64" name="Balra-jobbra nyíl 63"/>
          <p:cNvSpPr/>
          <p:nvPr/>
        </p:nvSpPr>
        <p:spPr bwMode="auto">
          <a:xfrm>
            <a:off x="2857488" y="1821645"/>
            <a:ext cx="1928826" cy="28575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5" name="Balra-jobbra nyíl 64"/>
          <p:cNvSpPr/>
          <p:nvPr/>
        </p:nvSpPr>
        <p:spPr bwMode="auto">
          <a:xfrm>
            <a:off x="2857488" y="2278520"/>
            <a:ext cx="4716206" cy="28803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8" name="Téglalap 67"/>
          <p:cNvSpPr/>
          <p:nvPr/>
        </p:nvSpPr>
        <p:spPr bwMode="auto">
          <a:xfrm>
            <a:off x="1194955" y="1628799"/>
            <a:ext cx="1143000" cy="478597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8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2" grpId="0"/>
      <p:bldP spid="64" grpId="0" animBg="1"/>
      <p:bldP spid="65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Forráskód </a:t>
            </a:r>
            <a:r>
              <a:rPr lang="hu-HU" dirty="0" err="1" smtClean="0"/>
              <a:t>instrumentáció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4786314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Belső osztály</a:t>
            </a:r>
          </a:p>
        </p:txBody>
      </p:sp>
      <p:sp>
        <p:nvSpPr>
          <p:cNvPr id="5" name="Téglalap 4"/>
          <p:cNvSpPr/>
          <p:nvPr/>
        </p:nvSpPr>
        <p:spPr bwMode="auto">
          <a:xfrm>
            <a:off x="4786314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belső_attribútum2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4786314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belső_metódus2</a:t>
            </a:r>
          </a:p>
        </p:txBody>
      </p:sp>
      <p:sp>
        <p:nvSpPr>
          <p:cNvPr id="41" name="Téglalap 40"/>
          <p:cNvSpPr/>
          <p:nvPr/>
        </p:nvSpPr>
        <p:spPr bwMode="auto">
          <a:xfrm>
            <a:off x="4536932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Külső interfész</a:t>
            </a:r>
          </a:p>
        </p:txBody>
      </p:sp>
      <p:sp>
        <p:nvSpPr>
          <p:cNvPr id="42" name="Téglalap 41"/>
          <p:cNvSpPr/>
          <p:nvPr/>
        </p:nvSpPr>
        <p:spPr bwMode="auto">
          <a:xfrm>
            <a:off x="4536932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 bwMode="auto">
          <a:xfrm>
            <a:off x="4536932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1"/>
                </a:solidFill>
              </a:rPr>
              <a:t>+ alkalmazás_metódus</a:t>
            </a:r>
          </a:p>
        </p:txBody>
      </p:sp>
      <p:cxnSp>
        <p:nvCxnSpPr>
          <p:cNvPr id="45" name="Egyenes összekötő nyíllal 44"/>
          <p:cNvCxnSpPr/>
          <p:nvPr/>
        </p:nvCxnSpPr>
        <p:spPr bwMode="auto">
          <a:xfrm rot="5400000">
            <a:off x="4893471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Szövegdoboz 45"/>
          <p:cNvSpPr txBox="1"/>
          <p:nvPr/>
        </p:nvSpPr>
        <p:spPr>
          <a:xfrm>
            <a:off x="5968265" y="324196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cxnSp>
        <p:nvCxnSpPr>
          <p:cNvPr id="49" name="Egyenes összekötő 48"/>
          <p:cNvCxnSpPr/>
          <p:nvPr/>
        </p:nvCxnSpPr>
        <p:spPr bwMode="auto">
          <a:xfrm>
            <a:off x="500034" y="4000504"/>
            <a:ext cx="8072494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6715140" y="35718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nem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972320" y="40290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b="1" dirty="0" err="1" smtClean="0">
                <a:latin typeface="+mn-lt"/>
              </a:rPr>
              <a:t>Kivülről</a:t>
            </a:r>
            <a:r>
              <a:rPr lang="hu-HU" sz="2000" b="1" dirty="0" smtClean="0">
                <a:latin typeface="+mn-lt"/>
              </a:rPr>
              <a:t> elérhető</a:t>
            </a:r>
            <a:endParaRPr lang="hu-HU" sz="2000" b="1" dirty="0">
              <a:latin typeface="+mn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42976" y="1285860"/>
            <a:ext cx="1714512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osztály</a:t>
            </a:r>
          </a:p>
        </p:txBody>
      </p:sp>
      <p:sp>
        <p:nvSpPr>
          <p:cNvPr id="54" name="Téglalap 53"/>
          <p:cNvSpPr/>
          <p:nvPr/>
        </p:nvSpPr>
        <p:spPr bwMode="auto">
          <a:xfrm>
            <a:off x="1142976" y="1643050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mérőszám1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mérőszám2</a:t>
            </a:r>
          </a:p>
        </p:txBody>
      </p:sp>
      <p:sp>
        <p:nvSpPr>
          <p:cNvPr id="55" name="Téglalap 54"/>
          <p:cNvSpPr/>
          <p:nvPr/>
        </p:nvSpPr>
        <p:spPr bwMode="auto">
          <a:xfrm>
            <a:off x="1142976" y="2214554"/>
            <a:ext cx="1714512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eseménykezelés</a:t>
            </a:r>
          </a:p>
        </p:txBody>
      </p:sp>
      <p:sp>
        <p:nvSpPr>
          <p:cNvPr id="58" name="Téglalap 57"/>
          <p:cNvSpPr/>
          <p:nvPr/>
        </p:nvSpPr>
        <p:spPr bwMode="auto">
          <a:xfrm>
            <a:off x="893594" y="4286256"/>
            <a:ext cx="196389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2"/>
                </a:solidFill>
              </a:rPr>
              <a:t>Ágens interfész</a:t>
            </a:r>
          </a:p>
        </p:txBody>
      </p:sp>
      <p:sp>
        <p:nvSpPr>
          <p:cNvPr id="59" name="Téglalap 58"/>
          <p:cNvSpPr/>
          <p:nvPr/>
        </p:nvSpPr>
        <p:spPr bwMode="auto">
          <a:xfrm>
            <a:off x="893594" y="4643446"/>
            <a:ext cx="1963894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b="1" dirty="0" smtClean="0">
              <a:solidFill>
                <a:schemeClr val="bg2"/>
              </a:solidFill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893594" y="4786322"/>
            <a:ext cx="1963894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b="1" dirty="0" smtClean="0">
                <a:solidFill>
                  <a:schemeClr val="bg2"/>
                </a:solidFill>
              </a:rPr>
              <a:t>+ lekérdezés</a:t>
            </a:r>
          </a:p>
        </p:txBody>
      </p:sp>
      <p:cxnSp>
        <p:nvCxnSpPr>
          <p:cNvPr id="61" name="Egyenes összekötő nyíllal 60"/>
          <p:cNvCxnSpPr/>
          <p:nvPr/>
        </p:nvCxnSpPr>
        <p:spPr bwMode="auto">
          <a:xfrm rot="5400000">
            <a:off x="1250133" y="3536157"/>
            <a:ext cx="150019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zövegdoboz 61"/>
          <p:cNvSpPr txBox="1"/>
          <p:nvPr/>
        </p:nvSpPr>
        <p:spPr>
          <a:xfrm>
            <a:off x="2000232" y="3286124"/>
            <a:ext cx="914400" cy="357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Corbel"/>
              </a:rPr>
              <a:t>«</a:t>
            </a:r>
            <a:r>
              <a:rPr lang="hu-HU" sz="1800" dirty="0" err="1" smtClean="0">
                <a:latin typeface="+mn-lt"/>
              </a:rPr>
              <a:t>implements</a:t>
            </a:r>
            <a:r>
              <a:rPr lang="hu-HU" sz="1800" dirty="0" smtClean="0">
                <a:latin typeface="Corbel"/>
              </a:rPr>
              <a:t>»</a:t>
            </a:r>
            <a:endParaRPr lang="hu-HU" sz="1800" dirty="0">
              <a:latin typeface="+mn-lt"/>
            </a:endParaRPr>
          </a:p>
        </p:txBody>
      </p:sp>
      <p:sp>
        <p:nvSpPr>
          <p:cNvPr id="39" name="Lekerekített téglalap feliratnak 38"/>
          <p:cNvSpPr/>
          <p:nvPr/>
        </p:nvSpPr>
        <p:spPr bwMode="auto">
          <a:xfrm>
            <a:off x="3500430" y="2857496"/>
            <a:ext cx="5214974" cy="3643338"/>
          </a:xfrm>
          <a:prstGeom prst="wedgeRoundRectCallout">
            <a:avLst>
              <a:gd name="adj1" fmla="val -19117"/>
              <a:gd name="adj2" fmla="val -60577"/>
              <a:gd name="adj3" fmla="val 16667"/>
            </a:avLst>
          </a:prstGeom>
          <a:solidFill>
            <a:srgbClr val="B83A55"/>
          </a:solidFill>
          <a:ln w="1905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doBusinessMethod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IPerson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IBankTransfer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t =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BankConnectionFactory.newTransfer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t.setSource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payer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t.setDestination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me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t.setCurrency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Currencies.Dollar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t.setAmmount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(1000000);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{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t.execute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}</a:t>
            </a:r>
          </a:p>
          <a:p>
            <a:pPr lvl="1" algn="l" defTabSz="762000"/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e) { </a:t>
            </a:r>
          </a:p>
          <a:p>
            <a:pPr lvl="1" algn="l" defTabSz="762000"/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hu-HU" sz="1600" b="1" dirty="0" err="1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e.printStackTrace</a:t>
            </a: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();  // :-)</a:t>
            </a:r>
          </a:p>
          <a:p>
            <a:pPr lvl="1" algn="l" defTabSz="762000"/>
            <a:endParaRPr lang="hu-HU" sz="16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    }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       }</a:t>
            </a:r>
            <a:endParaRPr lang="hu-HU" sz="1400" b="1" dirty="0" smtClean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églalap 43"/>
          <p:cNvSpPr/>
          <p:nvPr/>
        </p:nvSpPr>
        <p:spPr bwMode="auto">
          <a:xfrm>
            <a:off x="4786314" y="2214554"/>
            <a:ext cx="1571636" cy="2857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143372" y="32861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Events.MethodCalled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4857752" y="57150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Agent.event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b="1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Events.MethodFail</a:t>
            </a:r>
            <a:r>
              <a:rPr lang="hu-HU" sz="16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hu-HU" sz="1600" b="1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3" name="Görbe összekötő 62"/>
          <p:cNvCxnSpPr/>
          <p:nvPr/>
        </p:nvCxnSpPr>
        <p:spPr bwMode="auto">
          <a:xfrm rot="10800000">
            <a:off x="2928926" y="2643182"/>
            <a:ext cx="1214446" cy="857258"/>
          </a:xfrm>
          <a:prstGeom prst="curvedConnector3">
            <a:avLst>
              <a:gd name="adj1" fmla="val 5642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Görbe összekötő 76"/>
          <p:cNvCxnSpPr/>
          <p:nvPr/>
        </p:nvCxnSpPr>
        <p:spPr bwMode="auto">
          <a:xfrm rot="16200000" flipV="1">
            <a:off x="2214546" y="3286124"/>
            <a:ext cx="3071834" cy="2214578"/>
          </a:xfrm>
          <a:prstGeom prst="curvedConnector3">
            <a:avLst>
              <a:gd name="adj1" fmla="val -9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Szalagnyíl balra 82"/>
          <p:cNvSpPr/>
          <p:nvPr/>
        </p:nvSpPr>
        <p:spPr bwMode="auto">
          <a:xfrm flipH="1" flipV="1">
            <a:off x="893594" y="1908033"/>
            <a:ext cx="250684" cy="714380"/>
          </a:xfrm>
          <a:prstGeom prst="curvedLef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899592" y="692696"/>
            <a:ext cx="7272808" cy="80633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Bővebben: felügyeletre tervezés előadás</a:t>
            </a:r>
          </a:p>
        </p:txBody>
      </p:sp>
    </p:spTree>
    <p:extLst>
      <p:ext uri="{BB962C8B-B14F-4D97-AF65-F5344CB8AC3E}">
        <p14:creationId xmlns:p14="http://schemas.microsoft.com/office/powerpoint/2010/main" val="330037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  <p:bldP spid="51" grpId="0"/>
      <p:bldP spid="83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kérdezzük le az ágenstől a mért adatokat?</a:t>
            </a:r>
          </a:p>
          <a:p>
            <a:r>
              <a:rPr lang="hu-HU" dirty="0" smtClean="0"/>
              <a:t>Jó lenne…</a:t>
            </a:r>
          </a:p>
          <a:p>
            <a:pPr lvl="1"/>
            <a:r>
              <a:rPr lang="hu-HU" dirty="0" smtClean="0"/>
              <a:t>hálózaton keresztül</a:t>
            </a:r>
          </a:p>
          <a:p>
            <a:pPr lvl="1"/>
            <a:r>
              <a:rPr lang="hu-HU" dirty="0" smtClean="0"/>
              <a:t>szabványos interfész, protokoll</a:t>
            </a:r>
          </a:p>
          <a:p>
            <a:pPr lvl="1"/>
            <a:r>
              <a:rPr lang="hu-HU" dirty="0" smtClean="0"/>
              <a:t>Egységesen: gyártók, készülékek, szoftver/hardver</a:t>
            </a:r>
          </a:p>
          <a:p>
            <a:pPr lvl="2"/>
            <a:r>
              <a:rPr lang="hu-HU" dirty="0" smtClean="0"/>
              <a:t>Adatok széles skálájának támogatása</a:t>
            </a:r>
          </a:p>
          <a:p>
            <a:pPr lvl="1"/>
            <a:r>
              <a:rPr lang="hu-HU" dirty="0" smtClean="0"/>
              <a:t>ha azt is le tudnánk kérdezni, hogy pontosan miket lehet lekérdezni az ágenstől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1403648" y="5373216"/>
            <a:ext cx="6048672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Konfigurációmenedzsment: hasonlóság!</a:t>
            </a:r>
          </a:p>
        </p:txBody>
      </p:sp>
    </p:spTree>
    <p:extLst>
      <p:ext uri="{BB962C8B-B14F-4D97-AF65-F5344CB8AC3E}">
        <p14:creationId xmlns:p14="http://schemas.microsoft.com/office/powerpoint/2010/main" val="2044169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Jellegzetes alapfunkciók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Pillanatnyi értékek</a:t>
            </a:r>
          </a:p>
          <a:p>
            <a:pPr lvl="1"/>
            <a:r>
              <a:rPr lang="hu-HU" dirty="0" smtClean="0"/>
              <a:t>Skalár mennyiség: CPU kihasználtság, RAM, tárhely telitettség, …</a:t>
            </a:r>
          </a:p>
          <a:p>
            <a:pPr lvl="1"/>
            <a:r>
              <a:rPr lang="hu-HU" dirty="0" smtClean="0"/>
              <a:t>Diszkrét értékkészlet: Kiszolgáló-folyamat UP/DOWN/ERROR, …</a:t>
            </a:r>
          </a:p>
          <a:p>
            <a:endParaRPr lang="hu-HU" dirty="0" smtClean="0"/>
          </a:p>
          <a:p>
            <a:r>
              <a:rPr lang="hu-HU" dirty="0" smtClean="0"/>
              <a:t>Összegyűjtött mérési adatok</a:t>
            </a:r>
          </a:p>
          <a:p>
            <a:pPr lvl="1"/>
            <a:r>
              <a:rPr lang="hu-HU" dirty="0" smtClean="0"/>
              <a:t>Skalár mennyiség (pl. kumulatív hálózati forgalom)</a:t>
            </a:r>
          </a:p>
          <a:p>
            <a:pPr lvl="1"/>
            <a:r>
              <a:rPr lang="hu-HU" dirty="0" smtClean="0"/>
              <a:t>Napló bejegyzések</a:t>
            </a:r>
          </a:p>
          <a:p>
            <a:endParaRPr lang="hu-HU" dirty="0" smtClean="0"/>
          </a:p>
          <a:p>
            <a:r>
              <a:rPr lang="hu-HU" dirty="0" smtClean="0"/>
              <a:t>Értesítés eseményekről</a:t>
            </a:r>
          </a:p>
          <a:p>
            <a:pPr lvl="1"/>
            <a:r>
              <a:rPr lang="hu-HU" dirty="0" smtClean="0"/>
              <a:t>Diszkrét állapotváltozás (ok</a:t>
            </a:r>
            <a:r>
              <a:rPr lang="hu-HU" dirty="0" smtClean="0">
                <a:sym typeface="Wingdings"/>
              </a:rPr>
              <a:t></a:t>
            </a:r>
            <a:r>
              <a:rPr lang="hu-HU" dirty="0" smtClean="0"/>
              <a:t>down)</a:t>
            </a:r>
          </a:p>
          <a:p>
            <a:pPr lvl="1"/>
            <a:r>
              <a:rPr lang="hu-HU" dirty="0" smtClean="0"/>
              <a:t>Határérték túllépés (diszk telítettség </a:t>
            </a:r>
            <a:r>
              <a:rPr lang="hu-HU" dirty="0" smtClean="0">
                <a:latin typeface="Corbel"/>
              </a:rPr>
              <a:t> &gt;90%)</a:t>
            </a:r>
            <a:endParaRPr lang="hu-HU" dirty="0" smtClean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625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Kézbentartott</a:t>
            </a:r>
            <a:r>
              <a:rPr lang="hu-HU" dirty="0" smtClean="0"/>
              <a:t>” rendszer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Csoportba foglalás 5"/>
          <p:cNvGrpSpPr/>
          <p:nvPr/>
        </p:nvGrpSpPr>
        <p:grpSpPr>
          <a:xfrm>
            <a:off x="1857356" y="3357562"/>
            <a:ext cx="357190" cy="785818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Csoportba foglalás 5"/>
          <p:cNvGrpSpPr/>
          <p:nvPr/>
        </p:nvGrpSpPr>
        <p:grpSpPr>
          <a:xfrm>
            <a:off x="1857356" y="4286256"/>
            <a:ext cx="357190" cy="785818"/>
            <a:chOff x="6429388" y="3929066"/>
            <a:chExt cx="714380" cy="1428760"/>
          </a:xfrm>
        </p:grpSpPr>
        <p:sp>
          <p:nvSpPr>
            <p:cNvPr id="54" name="Lekerekített téglalap 5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6" name="Téglalap 55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5"/>
          <p:cNvGrpSpPr/>
          <p:nvPr/>
        </p:nvGrpSpPr>
        <p:grpSpPr>
          <a:xfrm>
            <a:off x="1857356" y="5214950"/>
            <a:ext cx="357190" cy="785818"/>
            <a:chOff x="6429388" y="3929066"/>
            <a:chExt cx="714380" cy="1428760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62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Csoportba foglalás 5"/>
          <p:cNvGrpSpPr/>
          <p:nvPr/>
        </p:nvGrpSpPr>
        <p:grpSpPr>
          <a:xfrm>
            <a:off x="6500826" y="3714752"/>
            <a:ext cx="714380" cy="1571636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778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Ágens lekérdezési interfész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Ágens interfészek működési elv szerint</a:t>
            </a:r>
          </a:p>
          <a:p>
            <a:pPr lvl="1"/>
            <a:r>
              <a:rPr lang="hu-HU" b="1" dirty="0" err="1" smtClean="0"/>
              <a:t>Pull</a:t>
            </a:r>
            <a:r>
              <a:rPr lang="hu-HU" dirty="0" smtClean="0"/>
              <a:t> – a központi adatgyűjtő kezdeményezi az ágensek lekérdezést</a:t>
            </a:r>
          </a:p>
          <a:p>
            <a:pPr lvl="1"/>
            <a:r>
              <a:rPr lang="hu-HU" b="1" dirty="0" err="1" smtClean="0"/>
              <a:t>Push</a:t>
            </a:r>
            <a:r>
              <a:rPr lang="hu-HU" dirty="0" smtClean="0"/>
              <a:t> – az ágens kezdeményezi az adatok elküldését a feliratkozott adatgyűjtő központnak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 bwMode="auto">
          <a:xfrm>
            <a:off x="7286644" y="4786322"/>
            <a:ext cx="642942" cy="71438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2357422" y="387994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3" name="Lekerekített téglalap 32"/>
          <p:cNvSpPr/>
          <p:nvPr/>
        </p:nvSpPr>
        <p:spPr bwMode="auto">
          <a:xfrm>
            <a:off x="2357422" y="4786322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2357422" y="5653904"/>
            <a:ext cx="571504" cy="2979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Ágens</a:t>
            </a:r>
          </a:p>
        </p:txBody>
      </p:sp>
      <p:sp>
        <p:nvSpPr>
          <p:cNvPr id="35" name="Lekerekített téglalap 34"/>
          <p:cNvSpPr/>
          <p:nvPr/>
        </p:nvSpPr>
        <p:spPr bwMode="auto">
          <a:xfrm>
            <a:off x="5429256" y="4705055"/>
            <a:ext cx="1143008" cy="4604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Adatgyűjtő</a:t>
            </a:r>
          </a:p>
        </p:txBody>
      </p:sp>
      <p:cxnSp>
        <p:nvCxnSpPr>
          <p:cNvPr id="37" name="Szögletes összekötő 36"/>
          <p:cNvCxnSpPr>
            <a:stCxn id="35" idx="1"/>
            <a:endCxn id="32" idx="3"/>
          </p:cNvCxnSpPr>
          <p:nvPr/>
        </p:nvCxnSpPr>
        <p:spPr bwMode="auto">
          <a:xfrm rot="10800000">
            <a:off x="2928926" y="4028912"/>
            <a:ext cx="2500330" cy="90637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zögletes összekötő 38"/>
          <p:cNvCxnSpPr>
            <a:stCxn id="35" idx="1"/>
            <a:endCxn id="33" idx="3"/>
          </p:cNvCxnSpPr>
          <p:nvPr/>
        </p:nvCxnSpPr>
        <p:spPr bwMode="auto">
          <a:xfrm rot="10800000">
            <a:off x="2928926" y="4935290"/>
            <a:ext cx="2500330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zögletes összekötő 40"/>
          <p:cNvCxnSpPr>
            <a:stCxn id="35" idx="1"/>
            <a:endCxn id="34" idx="3"/>
          </p:cNvCxnSpPr>
          <p:nvPr/>
        </p:nvCxnSpPr>
        <p:spPr bwMode="auto">
          <a:xfrm rot="10800000" flipV="1">
            <a:off x="2928926" y="4935290"/>
            <a:ext cx="2500330" cy="8675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Balra nyíl 44"/>
          <p:cNvSpPr/>
          <p:nvPr/>
        </p:nvSpPr>
        <p:spPr bwMode="auto">
          <a:xfrm>
            <a:off x="3178959" y="363113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6" name="Balra nyíl 45"/>
          <p:cNvSpPr/>
          <p:nvPr/>
        </p:nvSpPr>
        <p:spPr bwMode="auto">
          <a:xfrm>
            <a:off x="3178959" y="4520640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47" name="Balra nyíl 46"/>
          <p:cNvSpPr/>
          <p:nvPr/>
        </p:nvSpPr>
        <p:spPr bwMode="auto">
          <a:xfrm>
            <a:off x="3178959" y="5429041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Balra nyíl 60"/>
          <p:cNvSpPr/>
          <p:nvPr/>
        </p:nvSpPr>
        <p:spPr bwMode="auto">
          <a:xfrm flipH="1">
            <a:off x="3286116" y="364331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2" name="Balra nyíl 61"/>
          <p:cNvSpPr/>
          <p:nvPr/>
        </p:nvSpPr>
        <p:spPr bwMode="auto">
          <a:xfrm flipH="1">
            <a:off x="3286116" y="4532824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3" name="Balra nyíl 62"/>
          <p:cNvSpPr/>
          <p:nvPr/>
        </p:nvSpPr>
        <p:spPr bwMode="auto">
          <a:xfrm flipH="1">
            <a:off x="3286116" y="5441225"/>
            <a:ext cx="500066" cy="248814"/>
          </a:xfrm>
          <a:prstGeom prst="leftArrow">
            <a:avLst/>
          </a:prstGeom>
          <a:solidFill>
            <a:srgbClr val="B83A55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61" grpId="0" animBg="1"/>
      <p:bldP spid="62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protokollok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95536" y="980728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SNMP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259632" y="335699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RMON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5436096" y="1268760"/>
            <a:ext cx="2736304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Netflow</a:t>
            </a:r>
            <a:r>
              <a:rPr lang="hu-HU" sz="3200" b="1" dirty="0" smtClean="0">
                <a:solidFill>
                  <a:schemeClr val="bg1"/>
                </a:solidFill>
              </a:rPr>
              <a:t>/IPFIX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3203848" y="501317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SFlow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6588224" y="263691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CMIP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2627784" y="21328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Syslog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5436096" y="393305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Netconf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67544" y="4653136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JMX</a:t>
            </a: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3995936" y="29969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5940152" y="5301208"/>
            <a:ext cx="3024336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err="1" smtClean="0">
                <a:solidFill>
                  <a:schemeClr val="bg1"/>
                </a:solidFill>
              </a:rPr>
              <a:t>WS-Management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2915816" y="1196752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WSDM</a:t>
            </a:r>
          </a:p>
        </p:txBody>
      </p:sp>
      <p:sp>
        <p:nvSpPr>
          <p:cNvPr id="17" name="Lekerekített téglalap 16"/>
          <p:cNvSpPr/>
          <p:nvPr/>
        </p:nvSpPr>
        <p:spPr bwMode="auto">
          <a:xfrm>
            <a:off x="216024" y="2348880"/>
            <a:ext cx="2232248" cy="69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49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„Ágens alapú” és „ágens nélküli” technológiák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Igazából nincs olyan, hogy ágens nélküli</a:t>
            </a:r>
          </a:p>
          <a:p>
            <a:pPr lvl="1"/>
            <a:r>
              <a:rPr lang="hu-HU" dirty="0" smtClean="0"/>
              <a:t>Parancssoros belépés és értéklekérdezés: távoli hozzáférés kiszolgáló az „ágens”</a:t>
            </a:r>
          </a:p>
          <a:p>
            <a:pPr lvl="1"/>
            <a:r>
              <a:rPr lang="hu-HU" dirty="0" smtClean="0"/>
              <a:t>Inkább: specializáltság alapján</a:t>
            </a:r>
          </a:p>
        </p:txBody>
      </p:sp>
      <p:sp>
        <p:nvSpPr>
          <p:cNvPr id="4" name="Balra-jobbra nyíl 3"/>
          <p:cNvSpPr/>
          <p:nvPr/>
        </p:nvSpPr>
        <p:spPr bwMode="auto">
          <a:xfrm>
            <a:off x="857224" y="3877578"/>
            <a:ext cx="7500990" cy="571504"/>
          </a:xfrm>
          <a:prstGeom prst="leftRight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24906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„Ágens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nélküli”</a:t>
            </a:r>
            <a:endParaRPr lang="hu-HU" sz="2000" dirty="0"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63466" y="41915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000" dirty="0" smtClean="0">
                <a:latin typeface="+mn-lt"/>
              </a:rPr>
              <a:t>Dedikált </a:t>
            </a:r>
          </a:p>
          <a:p>
            <a:r>
              <a:rPr lang="hu-HU" sz="2000" dirty="0" smtClean="0">
                <a:latin typeface="+mn-lt"/>
              </a:rPr>
              <a:t>ágenst 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igényel</a:t>
            </a:r>
            <a:endParaRPr lang="hu-HU" sz="2000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57290" y="3320368"/>
            <a:ext cx="914400" cy="4286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Telnet, SSH</a:t>
            </a:r>
            <a:endParaRPr lang="hu-HU" sz="18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14394" y="36061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Soros port</a:t>
            </a:r>
            <a:endParaRPr lang="hu-HU" sz="1800" dirty="0">
              <a:latin typeface="+mn-lt"/>
            </a:endParaRPr>
          </a:p>
        </p:txBody>
      </p:sp>
      <p:sp>
        <p:nvSpPr>
          <p:cNvPr id="10" name="Jobb oldali kapcsos zárójel 9"/>
          <p:cNvSpPr/>
          <p:nvPr/>
        </p:nvSpPr>
        <p:spPr bwMode="auto">
          <a:xfrm rot="5400000">
            <a:off x="17049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Jobb oldali kapcsos zárójel 10"/>
          <p:cNvSpPr/>
          <p:nvPr/>
        </p:nvSpPr>
        <p:spPr bwMode="auto">
          <a:xfrm rot="5400000">
            <a:off x="349090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Jobb oldali kapcsos zárójel 11"/>
          <p:cNvSpPr/>
          <p:nvPr/>
        </p:nvSpPr>
        <p:spPr bwMode="auto">
          <a:xfrm rot="5400000">
            <a:off x="5276856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Jobb oldali kapcsos zárójel 12"/>
          <p:cNvSpPr/>
          <p:nvPr/>
        </p:nvSpPr>
        <p:spPr bwMode="auto">
          <a:xfrm rot="5400000">
            <a:off x="7072330" y="3858514"/>
            <a:ext cx="357190" cy="1643074"/>
          </a:xfrm>
          <a:prstGeom prst="rightBrace">
            <a:avLst>
              <a:gd name="adj1" fmla="val 2917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33838" y="3587056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SNMP</a:t>
            </a:r>
            <a:endParaRPr lang="hu-HU" sz="1800" dirty="0">
              <a:latin typeface="+mn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19438" y="360612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WMI</a:t>
            </a:r>
            <a:endParaRPr lang="hu-HU" sz="1800" dirty="0"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033838" y="32917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WS-man</a:t>
            </a:r>
            <a:endParaRPr lang="hu-HU" sz="1800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928926" y="3291796"/>
            <a:ext cx="914400" cy="4143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Syslog</a:t>
            </a:r>
            <a:endParaRPr lang="hu-HU" sz="1800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8728" y="496344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Általános célú</a:t>
            </a:r>
          </a:p>
          <a:p>
            <a:pPr algn="ctr"/>
            <a:r>
              <a:rPr lang="hu-HU" dirty="0" smtClean="0">
                <a:latin typeface="+mn-lt"/>
              </a:rPr>
              <a:t>távoli hozzáférést</a:t>
            </a:r>
          </a:p>
          <a:p>
            <a:pPr algn="ctr"/>
            <a:r>
              <a:rPr lang="hu-HU" dirty="0" smtClean="0">
                <a:latin typeface="+mn-lt"/>
              </a:rPr>
              <a:t>használ</a:t>
            </a:r>
            <a:endParaRPr lang="hu-HU" dirty="0"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Alapértelmezetten</a:t>
            </a:r>
          </a:p>
          <a:p>
            <a:pPr algn="ctr"/>
            <a:r>
              <a:rPr lang="hu-HU" dirty="0" smtClean="0">
                <a:latin typeface="+mn-lt"/>
              </a:rPr>
              <a:t>része a rendszernek</a:t>
            </a:r>
            <a:endParaRPr lang="hu-HU" dirty="0">
              <a:latin typeface="+mn-lt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71487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szabványos ágens</a:t>
            </a:r>
            <a:endParaRPr lang="hu-HU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271690" y="3587056"/>
            <a:ext cx="914400" cy="3095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ping</a:t>
            </a:r>
            <a:endParaRPr lang="hu-HU" sz="1800" dirty="0">
              <a:latin typeface="+mn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500826" y="50348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dirty="0" smtClean="0">
                <a:latin typeface="+mn-lt"/>
              </a:rPr>
              <a:t>Telepítést igénylő</a:t>
            </a:r>
          </a:p>
          <a:p>
            <a:r>
              <a:rPr lang="hu-HU" dirty="0" smtClean="0">
                <a:latin typeface="+mn-lt"/>
              </a:rPr>
              <a:t>speciális ágens</a:t>
            </a:r>
            <a:endParaRPr lang="hu-HU" dirty="0"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5793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Munin-node</a:t>
            </a:r>
            <a:endParaRPr lang="hu-HU" sz="1800" dirty="0"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134112" y="3610890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err="1" smtClean="0">
                <a:latin typeface="+mn-lt"/>
              </a:rPr>
              <a:t>Nagios</a:t>
            </a:r>
            <a:endParaRPr lang="hu-HU" sz="1800" dirty="0"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429520" y="3320368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Tivoli Monitoring</a:t>
            </a:r>
          </a:p>
          <a:p>
            <a:r>
              <a:rPr lang="hu-HU" sz="1800" dirty="0" err="1" smtClean="0">
                <a:latin typeface="+mn-lt"/>
              </a:rPr>
              <a:t>Universal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 err="1" smtClean="0">
                <a:latin typeface="+mn-lt"/>
              </a:rPr>
              <a:t>Agent</a:t>
            </a:r>
            <a:endParaRPr lang="hu-HU" sz="1800" dirty="0">
              <a:latin typeface="+mn-lt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948238" y="3560869"/>
            <a:ext cx="914400" cy="2905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1800" dirty="0" smtClean="0">
                <a:latin typeface="+mn-lt"/>
              </a:rPr>
              <a:t>WSDM</a:t>
            </a:r>
            <a:endParaRPr lang="hu-HU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Szondázás - </a:t>
            </a:r>
            <a:r>
              <a:rPr lang="hu-HU" dirty="0" err="1" smtClean="0"/>
              <a:t>probing</a:t>
            </a:r>
            <a:endParaRPr lang="hu-HU" dirty="0" smtClean="0"/>
          </a:p>
          <a:p>
            <a:pPr lvl="1"/>
            <a:r>
              <a:rPr lang="hu-HU" dirty="0" smtClean="0"/>
              <a:t>Tipikusan „ágens nélküli”: nem „belenézni” akarunk a célrendszerbe, hanem a távolról elérhető szolgáltatását kipróbálni</a:t>
            </a:r>
          </a:p>
          <a:p>
            <a:pPr lvl="1"/>
            <a:r>
              <a:rPr lang="hu-HU" dirty="0" smtClean="0"/>
              <a:t>A monitorozó rendszer hálózati kliens szerepben</a:t>
            </a:r>
          </a:p>
          <a:p>
            <a:pPr lvl="1"/>
            <a:r>
              <a:rPr lang="hu-HU" dirty="0" smtClean="0"/>
              <a:t>Ilyenkor is kellhet ágens</a:t>
            </a:r>
          </a:p>
          <a:p>
            <a:pPr lvl="2"/>
            <a:r>
              <a:rPr lang="hu-HU" b="1" dirty="0"/>
              <a:t>S</a:t>
            </a:r>
            <a:r>
              <a:rPr lang="hu-HU" b="1" dirty="0" smtClean="0"/>
              <a:t>zolgáltatás elérési pontról</a:t>
            </a:r>
            <a:r>
              <a:rPr lang="hu-HU" dirty="0" smtClean="0"/>
              <a:t> (Service Access </a:t>
            </a:r>
            <a:r>
              <a:rPr lang="hu-HU" dirty="0" err="1" smtClean="0"/>
              <a:t>Point</a:t>
            </a:r>
            <a:r>
              <a:rPr lang="hu-HU" dirty="0" smtClean="0"/>
              <a:t>) nézve akarunk képet kapni a szolgáltatásról</a:t>
            </a:r>
          </a:p>
          <a:p>
            <a:pPr lvl="2"/>
            <a:endParaRPr lang="hu-HU" dirty="0"/>
          </a:p>
          <a:p>
            <a:r>
              <a:rPr lang="hu-HU" b="1" dirty="0" smtClean="0"/>
              <a:t>Mellékhatás: hibajelzés több elem hibájára! 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 példa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214546" y="4000504"/>
            <a:ext cx="166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Külső web </a:t>
            </a:r>
            <a:br>
              <a:rPr lang="hu-HU" dirty="0" smtClean="0"/>
            </a:br>
            <a:r>
              <a:rPr lang="hu-HU" dirty="0" smtClean="0"/>
              <a:t>port </a:t>
            </a:r>
            <a:r>
              <a:rPr lang="hu-HU" dirty="0" err="1" smtClean="0"/>
              <a:t>forwarding</a:t>
            </a:r>
            <a:endParaRPr lang="hu-HU" dirty="0" smtClean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2214546" y="1000108"/>
            <a:ext cx="1785950" cy="100013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Monitorozó szerver</a:t>
            </a: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5072066" y="5000636"/>
            <a:ext cx="1714512" cy="107157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 web szervere</a:t>
            </a: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142844" y="2143116"/>
            <a:ext cx="1357322" cy="857256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Távoli Ágens</a:t>
            </a:r>
          </a:p>
        </p:txBody>
      </p:sp>
      <p:cxnSp>
        <p:nvCxnSpPr>
          <p:cNvPr id="74" name="Egyenes összekötő nyíllal 73"/>
          <p:cNvCxnSpPr/>
          <p:nvPr/>
        </p:nvCxnSpPr>
        <p:spPr>
          <a:xfrm rot="10800000" flipV="1">
            <a:off x="1643042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1643042" y="278605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3786182" y="364331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5000628" y="400050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23"/>
          <p:cNvGrpSpPr/>
          <p:nvPr/>
        </p:nvGrpSpPr>
        <p:grpSpPr>
          <a:xfrm>
            <a:off x="642910" y="3643314"/>
            <a:ext cx="257525" cy="515049"/>
            <a:chOff x="6429388" y="3929066"/>
            <a:chExt cx="714380" cy="1428760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00100" y="3643314"/>
            <a:ext cx="257525" cy="515049"/>
            <a:chOff x="6429388" y="3929066"/>
            <a:chExt cx="714380" cy="1428760"/>
          </a:xfrm>
        </p:grpSpPr>
        <p:sp>
          <p:nvSpPr>
            <p:cNvPr id="25" name="Lekerekített téglalap 2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Rendszermonitorozás részei</a:t>
            </a:r>
            <a:endParaRPr lang="hu-HU" dirty="0"/>
          </a:p>
        </p:txBody>
      </p:sp>
      <p:grpSp>
        <p:nvGrpSpPr>
          <p:cNvPr id="8" name="Csoportba foglalás 23"/>
          <p:cNvGrpSpPr/>
          <p:nvPr/>
        </p:nvGrpSpPr>
        <p:grpSpPr>
          <a:xfrm>
            <a:off x="642910" y="3000372"/>
            <a:ext cx="257525" cy="515049"/>
            <a:chOff x="6429388" y="3929066"/>
            <a:chExt cx="714380" cy="1428760"/>
          </a:xfrm>
        </p:grpSpPr>
        <p:sp>
          <p:nvSpPr>
            <p:cNvPr id="9" name="Lekerekített téglalap 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23"/>
          <p:cNvGrpSpPr/>
          <p:nvPr/>
        </p:nvGrpSpPr>
        <p:grpSpPr>
          <a:xfrm>
            <a:off x="1000100" y="3000372"/>
            <a:ext cx="257525" cy="515049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23"/>
          <p:cNvGrpSpPr/>
          <p:nvPr/>
        </p:nvGrpSpPr>
        <p:grpSpPr>
          <a:xfrm>
            <a:off x="642910" y="2357430"/>
            <a:ext cx="257525" cy="515049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3"/>
          <p:cNvGrpSpPr/>
          <p:nvPr/>
        </p:nvGrpSpPr>
        <p:grpSpPr>
          <a:xfrm>
            <a:off x="1000100" y="2357430"/>
            <a:ext cx="257525" cy="515049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Jobbra nyíl 27"/>
          <p:cNvSpPr/>
          <p:nvPr/>
        </p:nvSpPr>
        <p:spPr>
          <a:xfrm>
            <a:off x="1857356" y="2928934"/>
            <a:ext cx="1357322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547664" y="3717032"/>
            <a:ext cx="1996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Adatgyűjtés</a:t>
            </a:r>
          </a:p>
          <a:p>
            <a:r>
              <a:rPr lang="hu-HU" sz="2400" dirty="0" smtClean="0"/>
              <a:t>(„folyamatos”)</a:t>
            </a:r>
            <a:endParaRPr lang="hu-HU" sz="2400" dirty="0"/>
          </a:p>
        </p:txBody>
      </p:sp>
      <p:sp>
        <p:nvSpPr>
          <p:cNvPr id="30" name="Henger 29"/>
          <p:cNvSpPr/>
          <p:nvPr/>
        </p:nvSpPr>
        <p:spPr>
          <a:xfrm>
            <a:off x="3929058" y="2571744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500430" y="3714752"/>
            <a:ext cx="211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Pillanatnyi </a:t>
            </a:r>
            <a:br>
              <a:rPr lang="hu-HU" sz="2400" dirty="0" smtClean="0"/>
            </a:br>
            <a:r>
              <a:rPr lang="hu-HU" sz="2400" dirty="0" smtClean="0"/>
              <a:t>állapot tárolása</a:t>
            </a:r>
            <a:endParaRPr lang="hu-HU" sz="2400" dirty="0"/>
          </a:p>
        </p:txBody>
      </p:sp>
      <p:grpSp>
        <p:nvGrpSpPr>
          <p:cNvPr id="32" name="Csoportba foglalás 34"/>
          <p:cNvGrpSpPr/>
          <p:nvPr/>
        </p:nvGrpSpPr>
        <p:grpSpPr>
          <a:xfrm>
            <a:off x="6143636" y="1357298"/>
            <a:ext cx="1059014" cy="745232"/>
            <a:chOff x="6031054" y="3834164"/>
            <a:chExt cx="1928826" cy="1357322"/>
          </a:xfrm>
        </p:grpSpPr>
        <p:sp>
          <p:nvSpPr>
            <p:cNvPr id="33" name="Lekerekített téglalap 3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Lekerekített téglalap 3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Jobbra nyíl 36"/>
          <p:cNvSpPr/>
          <p:nvPr/>
        </p:nvSpPr>
        <p:spPr>
          <a:xfrm rot="19520583">
            <a:off x="5072066" y="2071678"/>
            <a:ext cx="1000132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857884" y="2285992"/>
            <a:ext cx="180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Megjelenítés</a:t>
            </a:r>
            <a:endParaRPr lang="hu-HU" sz="2400" dirty="0"/>
          </a:p>
        </p:txBody>
      </p:sp>
      <p:sp>
        <p:nvSpPr>
          <p:cNvPr id="39" name="Jobbra nyíl 38"/>
          <p:cNvSpPr/>
          <p:nvPr/>
        </p:nvSpPr>
        <p:spPr>
          <a:xfrm>
            <a:off x="5286380" y="2928934"/>
            <a:ext cx="1071570" cy="500066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7000892" y="2571744"/>
            <a:ext cx="785818" cy="71438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7" lon="0" rev="0"/>
            </a:camera>
            <a:lightRig rig="balanced" dir="t">
              <a:rot lat="0" lon="0" rev="21594000"/>
            </a:lightRig>
          </a:scene3d>
          <a:sp3d>
            <a:bevelT w="95250" h="71120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429388" y="2643182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(</a:t>
            </a:r>
            <a:r>
              <a:rPr lang="hu-HU" sz="4000" dirty="0" smtClean="0"/>
              <a:t>(</a:t>
            </a:r>
            <a:r>
              <a:rPr lang="hu-HU" sz="3200" dirty="0" smtClean="0"/>
              <a:t>(        )</a:t>
            </a:r>
            <a:r>
              <a:rPr lang="hu-HU" sz="4000" dirty="0" smtClean="0"/>
              <a:t>)</a:t>
            </a:r>
            <a:r>
              <a:rPr lang="hu-HU" sz="4800" dirty="0" smtClean="0"/>
              <a:t>)</a:t>
            </a:r>
            <a:endParaRPr lang="hu-HU" sz="48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786578" y="3786190"/>
            <a:ext cx="117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Riasztás</a:t>
            </a:r>
            <a:endParaRPr lang="hu-HU" sz="2400" dirty="0"/>
          </a:p>
        </p:txBody>
      </p:sp>
      <p:sp>
        <p:nvSpPr>
          <p:cNvPr id="44" name="Henger 43"/>
          <p:cNvSpPr/>
          <p:nvPr/>
        </p:nvSpPr>
        <p:spPr>
          <a:xfrm>
            <a:off x="4000496" y="4643446"/>
            <a:ext cx="1071570" cy="107157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Szalagnyíl balra 44"/>
          <p:cNvSpPr/>
          <p:nvPr/>
        </p:nvSpPr>
        <p:spPr>
          <a:xfrm>
            <a:off x="5357818" y="3500438"/>
            <a:ext cx="785818" cy="1857388"/>
          </a:xfrm>
          <a:prstGeom prst="curved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2357422" y="4857760"/>
            <a:ext cx="1585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Historikus</a:t>
            </a:r>
          </a:p>
          <a:p>
            <a:pPr algn="ctr"/>
            <a:r>
              <a:rPr lang="hu-HU" sz="2400" dirty="0" smtClean="0"/>
              <a:t>adattárolás</a:t>
            </a:r>
            <a:endParaRPr lang="hu-HU" sz="2400" dirty="0"/>
          </a:p>
        </p:txBody>
      </p:sp>
      <p:sp>
        <p:nvSpPr>
          <p:cNvPr id="47" name="Balra nyíl 46"/>
          <p:cNvSpPr/>
          <p:nvPr/>
        </p:nvSpPr>
        <p:spPr>
          <a:xfrm>
            <a:off x="1857356" y="2428868"/>
            <a:ext cx="1285884" cy="500066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785918" y="200024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Beavatkozás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283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7" grpId="0" animBg="1"/>
      <p:bldP spid="38" grpId="0"/>
      <p:bldP spid="39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 példa: Nagios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Nagios</a:t>
            </a:r>
          </a:p>
          <a:p>
            <a:pPr lvl="1"/>
            <a:r>
              <a:rPr lang="hu-HU" dirty="0"/>
              <a:t>Free, open source</a:t>
            </a:r>
          </a:p>
          <a:p>
            <a:pPr lvl="1"/>
            <a:r>
              <a:rPr lang="hu-HU" dirty="0">
                <a:hlinkClick r:id="rId2"/>
              </a:rPr>
              <a:t>http://www.nagios.org/</a:t>
            </a:r>
            <a:endParaRPr lang="hu-HU" dirty="0"/>
          </a:p>
          <a:p>
            <a:pPr lvl="1"/>
            <a:r>
              <a:rPr lang="hu-HU" dirty="0" smtClean="0"/>
              <a:t>„Kevés” </a:t>
            </a:r>
            <a:r>
              <a:rPr lang="hu-HU" dirty="0"/>
              <a:t>(&lt;100) </a:t>
            </a:r>
            <a:r>
              <a:rPr lang="hu-HU" dirty="0" smtClean="0"/>
              <a:t>gépre javasolt</a:t>
            </a:r>
            <a:endParaRPr lang="hu-HU" dirty="0"/>
          </a:p>
          <a:p>
            <a:pPr lvl="1"/>
            <a:r>
              <a:rPr lang="hu-HU" dirty="0" smtClean="0"/>
              <a:t>Főleg:</a:t>
            </a:r>
          </a:p>
          <a:p>
            <a:pPr lvl="2"/>
            <a:r>
              <a:rPr lang="hu-HU" dirty="0" smtClean="0"/>
              <a:t>állapot áttekintésére</a:t>
            </a:r>
          </a:p>
          <a:p>
            <a:pPr lvl="2"/>
            <a:r>
              <a:rPr lang="hu-HU" dirty="0" smtClean="0"/>
              <a:t>automatikus riasztásra</a:t>
            </a:r>
            <a:endParaRPr lang="hu-HU" dirty="0"/>
          </a:p>
          <a:p>
            <a:r>
              <a:rPr lang="hu-HU" dirty="0"/>
              <a:t>Tactical overview</a:t>
            </a:r>
          </a:p>
          <a:p>
            <a:pPr lvl="1"/>
            <a:r>
              <a:rPr lang="hu-HU" dirty="0"/>
              <a:t>Monitorozott szolgáltatások</a:t>
            </a:r>
          </a:p>
          <a:p>
            <a:pPr lvl="1"/>
            <a:r>
              <a:rPr lang="hu-HU" dirty="0"/>
              <a:t>Grafikus </a:t>
            </a:r>
            <a:r>
              <a:rPr lang="hu-HU" dirty="0" smtClean="0"/>
              <a:t>megjelenítés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Monitorozó rendszer példa: Nagios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Rendelkezésreállás</a:t>
            </a:r>
            <a:r>
              <a:rPr lang="hu-HU" dirty="0" smtClean="0"/>
              <a:t> </a:t>
            </a:r>
            <a:r>
              <a:rPr lang="hu-HU" dirty="0"/>
              <a:t>és teljesítmény jelentés</a:t>
            </a:r>
          </a:p>
          <a:p>
            <a:endParaRPr lang="hu-HU" dirty="0" smtClean="0"/>
          </a:p>
          <a:p>
            <a:r>
              <a:rPr lang="hu-HU" dirty="0" smtClean="0"/>
              <a:t>Naplók </a:t>
            </a:r>
            <a:r>
              <a:rPr lang="hu-HU" dirty="0"/>
              <a:t>és riasztások</a:t>
            </a:r>
          </a:p>
          <a:p>
            <a:endParaRPr lang="hu-HU" dirty="0" smtClean="0"/>
          </a:p>
          <a:p>
            <a:r>
              <a:rPr lang="hu-HU" dirty="0" smtClean="0"/>
              <a:t>Főleg </a:t>
            </a:r>
            <a:r>
              <a:rPr lang="hu-HU" dirty="0"/>
              <a:t>aktív </a:t>
            </a:r>
            <a:r>
              <a:rPr lang="hu-HU" dirty="0" smtClean="0"/>
              <a:t>szondázás</a:t>
            </a:r>
          </a:p>
          <a:p>
            <a:pPr lvl="1"/>
            <a:r>
              <a:rPr lang="hu-HU" dirty="0" smtClean="0"/>
              <a:t>kézi konfigurálás…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Saját </a:t>
            </a:r>
            <a:r>
              <a:rPr lang="hu-HU" dirty="0"/>
              <a:t>ágens </a:t>
            </a:r>
            <a:r>
              <a:rPr lang="hu-HU" dirty="0" smtClean="0"/>
              <a:t>protokoll </a:t>
            </a:r>
            <a:endParaRPr lang="hu-HU" dirty="0"/>
          </a:p>
          <a:p>
            <a:pPr lvl="1"/>
            <a:r>
              <a:rPr lang="hu-HU" dirty="0" smtClean="0"/>
              <a:t>Egyszerű, szöveges, bővíthető </a:t>
            </a:r>
            <a:r>
              <a:rPr lang="hu-HU" dirty="0" err="1"/>
              <a:t>shell</a:t>
            </a:r>
            <a:r>
              <a:rPr lang="hu-HU" dirty="0"/>
              <a:t> </a:t>
            </a:r>
            <a:r>
              <a:rPr lang="hu-HU" dirty="0" err="1" smtClean="0"/>
              <a:t>szkriptekkel</a:t>
            </a:r>
            <a:endParaRPr lang="hu-HU" dirty="0"/>
          </a:p>
          <a:p>
            <a:pPr lvl="1"/>
            <a:r>
              <a:rPr lang="hu-HU" dirty="0"/>
              <a:t>Támogat szabványos protokollokat is</a:t>
            </a:r>
          </a:p>
        </p:txBody>
      </p:sp>
    </p:spTree>
    <p:extLst>
      <p:ext uri="{BB962C8B-B14F-4D97-AF65-F5344CB8AC3E}">
        <p14:creationId xmlns:p14="http://schemas.microsoft.com/office/powerpoint/2010/main" val="6850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tactical overview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3577"/>
            <a:ext cx="9144000" cy="61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Kézbentartott</a:t>
            </a:r>
            <a:r>
              <a:rPr lang="hu-HU" dirty="0" smtClean="0"/>
              <a:t>” rendszer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100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tactical overview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077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Nagios: service detail</a:t>
            </a:r>
            <a:endParaRPr lang="hu-HU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456"/>
            <a:ext cx="9144000" cy="40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megoldások?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2442" cy="52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ompuware.com/application-performance-management/i/MQ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552950" cy="484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Adatgyűjtéstől a diagnosztikáig: szondázás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729363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Huh, sikerült helyrerakni…</a:t>
            </a: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2" name="Lekerekített téglalap feliratnak 111"/>
          <p:cNvSpPr/>
          <p:nvPr/>
        </p:nvSpPr>
        <p:spPr>
          <a:xfrm>
            <a:off x="4357686" y="3357562"/>
            <a:ext cx="2571768" cy="714380"/>
          </a:xfrm>
          <a:prstGeom prst="wedgeRoundRectCallout">
            <a:avLst>
              <a:gd name="adj1" fmla="val 92256"/>
              <a:gd name="adj2" fmla="val -1859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Túl lassú az email!</a:t>
            </a:r>
          </a:p>
        </p:txBody>
      </p:sp>
      <p:sp>
        <p:nvSpPr>
          <p:cNvPr id="102" name="Szövegdoboz 101"/>
          <p:cNvSpPr txBox="1"/>
          <p:nvPr/>
        </p:nvSpPr>
        <p:spPr>
          <a:xfrm>
            <a:off x="7286644" y="107154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5" name="Szövegdoboz 104"/>
          <p:cNvSpPr txBox="1"/>
          <p:nvPr/>
        </p:nvSpPr>
        <p:spPr>
          <a:xfrm>
            <a:off x="5286380" y="471488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Szövegdoboz 105"/>
          <p:cNvSpPr txBox="1"/>
          <p:nvPr/>
        </p:nvSpPr>
        <p:spPr>
          <a:xfrm>
            <a:off x="5286380" y="514351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5286380" y="5572140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4" name="Szövegdoboz 113"/>
          <p:cNvSpPr txBox="1"/>
          <p:nvPr/>
        </p:nvSpPr>
        <p:spPr>
          <a:xfrm>
            <a:off x="8501090" y="300037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4" grpId="0" animBg="1"/>
      <p:bldP spid="1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Diagnosztika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megy a webkiszolgáló. De </a:t>
            </a:r>
            <a:r>
              <a:rPr lang="hu-HU" i="1" dirty="0" smtClean="0"/>
              <a:t>miért</a:t>
            </a:r>
            <a:r>
              <a:rPr lang="hu-HU" dirty="0" smtClean="0"/>
              <a:t> nem?</a:t>
            </a:r>
          </a:p>
          <a:p>
            <a:pPr lvl="1"/>
            <a:r>
              <a:rPr lang="hu-HU" dirty="0" smtClean="0"/>
              <a:t>Megfelelő megfigyelések kellenek</a:t>
            </a:r>
          </a:p>
          <a:p>
            <a:endParaRPr lang="hu-HU" dirty="0"/>
          </a:p>
          <a:p>
            <a:r>
              <a:rPr lang="hu-HU" dirty="0" smtClean="0"/>
              <a:t>Adott hibahatás okának felderítéséhez mit figyeljünk?</a:t>
            </a:r>
          </a:p>
          <a:p>
            <a:pPr lvl="1"/>
            <a:r>
              <a:rPr lang="hu-HU" dirty="0" smtClean="0"/>
              <a:t>Pl. </a:t>
            </a:r>
            <a:r>
              <a:rPr lang="hu-HU" i="1" dirty="0" smtClean="0"/>
              <a:t>egy</a:t>
            </a:r>
            <a:r>
              <a:rPr lang="hu-HU" dirty="0" smtClean="0"/>
              <a:t> ESX hoszt több száz valósidejű metrikát definiál magán + VM-ek metrikái</a:t>
            </a:r>
          </a:p>
          <a:p>
            <a:pPr lvl="1"/>
            <a:r>
              <a:rPr lang="hu-HU" dirty="0" smtClean="0"/>
              <a:t>Egy operációs rendszer még bonyolultabb lehet</a:t>
            </a:r>
          </a:p>
          <a:p>
            <a:pPr lvl="1"/>
            <a:endParaRPr lang="hu-HU" dirty="0"/>
          </a:p>
          <a:p>
            <a:r>
              <a:rPr lang="hu-HU" dirty="0" smtClean="0"/>
              <a:t>Hogyan következtessünk a hibaokra?</a:t>
            </a:r>
          </a:p>
        </p:txBody>
      </p:sp>
    </p:spTree>
    <p:extLst>
      <p:ext uri="{BB962C8B-B14F-4D97-AF65-F5344CB8AC3E}">
        <p14:creationId xmlns:p14="http://schemas.microsoft.com/office/powerpoint/2010/main" val="47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Diagnosztika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Hibaok-detektálás (fault detection): van-e hibahatást (failure) okozó jelenség a rendszerben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Hibaok-lokalizáció (fault localization): a hibahatást kiváltó pontos hibaokok meghatározása</a:t>
            </a:r>
          </a:p>
          <a:p>
            <a:endParaRPr lang="hu-HU" dirty="0" smtClean="0"/>
          </a:p>
          <a:p>
            <a:r>
              <a:rPr lang="hu-HU" dirty="0" smtClean="0"/>
              <a:t>Szondázás: olyan teszttranzakció, melynek kimenetele több komponens állapotától is függhet</a:t>
            </a:r>
          </a:p>
          <a:p>
            <a:pPr lvl="1"/>
            <a:r>
              <a:rPr lang="hu-HU" dirty="0" smtClean="0"/>
              <a:t>Gondoljuk végig: VM-ben futó Apache-re wget távolról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I. Rish et al. </a:t>
            </a:r>
            <a:r>
              <a:rPr lang="hu-HU" dirty="0"/>
              <a:t>(2005). Adaptive diagnosis in distributed systems. </a:t>
            </a:r>
            <a:r>
              <a:rPr lang="hu-HU" i="1" dirty="0"/>
              <a:t>IEEE transactions on neural </a:t>
            </a:r>
            <a:r>
              <a:rPr lang="hu-HU" i="1" dirty="0" smtClean="0"/>
              <a:t>networks</a:t>
            </a:r>
            <a:r>
              <a:rPr lang="hu-HU" dirty="0" smtClean="0"/>
              <a:t>, </a:t>
            </a:r>
            <a:r>
              <a:rPr lang="hu-HU" i="1" dirty="0"/>
              <a:t>16</a:t>
            </a:r>
            <a:r>
              <a:rPr lang="hu-HU" dirty="0"/>
              <a:t>(5), 1088-1109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2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Függőségek</a:t>
            </a:r>
            <a:endParaRPr lang="hu-HU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5755"/>
            <a:ext cx="6977608" cy="43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(Kiterjesztett) függőségi mátrix</a:t>
            </a:r>
            <a:endParaRPr lang="hu-H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764"/>
            <a:ext cx="6041504" cy="53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583275" y="1086894"/>
            <a:ext cx="2448272" cy="2054074"/>
          </a:xfrm>
          <a:prstGeom prst="wedgeRoundRectCallout">
            <a:avLst>
              <a:gd name="adj1" fmla="val -73849"/>
              <a:gd name="adj2" fmla="val -358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Egyszeres hibaok-feltételezésnél a hibaaktivációs kombinációk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83275" y="3861048"/>
            <a:ext cx="2448272" cy="936104"/>
          </a:xfrm>
          <a:prstGeom prst="wedgeRoundRectCallout">
            <a:avLst>
              <a:gd name="adj1" fmla="val -106930"/>
              <a:gd name="adj2" fmla="val -4473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Szonda futásának eredménye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35896" y="4581128"/>
            <a:ext cx="4903713" cy="1618765"/>
          </a:xfrm>
          <a:prstGeom prst="wedgeRoundRectCallout">
            <a:avLst>
              <a:gd name="adj1" fmla="val -38694"/>
              <a:gd name="adj2" fmla="val -729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!!! Implicit tudás: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topológia-modell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Szolgáltatás-függőségi modell</a:t>
            </a:r>
          </a:p>
          <a:p>
            <a:pPr marL="342900" indent="-342900"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(Egyszerű) hiba(terjedési) modell</a:t>
            </a:r>
          </a:p>
        </p:txBody>
      </p:sp>
    </p:spTree>
    <p:extLst>
      <p:ext uri="{BB962C8B-B14F-4D97-AF65-F5344CB8AC3E}">
        <p14:creationId xmlns:p14="http://schemas.microsoft.com/office/powerpoint/2010/main" val="18974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Detektálás/lokalizálás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8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ekerekített téglalap feliratnak 102"/>
          <p:cNvSpPr/>
          <p:nvPr/>
        </p:nvSpPr>
        <p:spPr>
          <a:xfrm>
            <a:off x="500034" y="4929198"/>
            <a:ext cx="3071834" cy="1071570"/>
          </a:xfrm>
          <a:prstGeom prst="wedgeRoundRectCallout">
            <a:avLst>
              <a:gd name="adj1" fmla="val -8926"/>
              <a:gd name="adj2" fmla="val -31887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Megnézem…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grpSp>
        <p:nvGrpSpPr>
          <p:cNvPr id="44" name="Csoportba foglalás 99"/>
          <p:cNvGrpSpPr/>
          <p:nvPr/>
        </p:nvGrpSpPr>
        <p:grpSpPr>
          <a:xfrm>
            <a:off x="1500166" y="928670"/>
            <a:ext cx="727542" cy="737414"/>
            <a:chOff x="1357290" y="977074"/>
            <a:chExt cx="727542" cy="737414"/>
          </a:xfrm>
        </p:grpSpPr>
        <p:sp>
          <p:nvSpPr>
            <p:cNvPr id="99" name="Henger 98"/>
            <p:cNvSpPr/>
            <p:nvPr/>
          </p:nvSpPr>
          <p:spPr>
            <a:xfrm>
              <a:off x="1357290" y="1357298"/>
              <a:ext cx="727542" cy="35719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Háromszög 88"/>
            <p:cNvSpPr/>
            <p:nvPr/>
          </p:nvSpPr>
          <p:spPr>
            <a:xfrm>
              <a:off x="1623250" y="97707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Háromszög 89"/>
            <p:cNvSpPr/>
            <p:nvPr/>
          </p:nvSpPr>
          <p:spPr>
            <a:xfrm>
              <a:off x="1643042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500166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Háromszög 92"/>
            <p:cNvSpPr/>
            <p:nvPr/>
          </p:nvSpPr>
          <p:spPr>
            <a:xfrm>
              <a:off x="1357290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Háromszög 93"/>
            <p:cNvSpPr/>
            <p:nvPr/>
          </p:nvSpPr>
          <p:spPr>
            <a:xfrm>
              <a:off x="1785918" y="1000108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1785918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Háromszög 91"/>
            <p:cNvSpPr/>
            <p:nvPr/>
          </p:nvSpPr>
          <p:spPr>
            <a:xfrm>
              <a:off x="1500166" y="1142984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Háromszög 95"/>
            <p:cNvSpPr/>
            <p:nvPr/>
          </p:nvSpPr>
          <p:spPr>
            <a:xfrm>
              <a:off x="1643042" y="1214422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Háromszög 97"/>
            <p:cNvSpPr/>
            <p:nvPr/>
          </p:nvSpPr>
          <p:spPr>
            <a:xfrm>
              <a:off x="1928794" y="1071546"/>
              <a:ext cx="142876" cy="357190"/>
            </a:xfrm>
            <a:prstGeom prst="triangle">
              <a:avLst/>
            </a:prstGeom>
            <a:solidFill>
              <a:srgbClr val="FFC000"/>
            </a:solidFill>
            <a:ln w="38100"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Lekerekített téglalap feliratnak 99"/>
          <p:cNvSpPr/>
          <p:nvPr/>
        </p:nvSpPr>
        <p:spPr>
          <a:xfrm>
            <a:off x="4000496" y="2428868"/>
            <a:ext cx="3143272" cy="1143008"/>
          </a:xfrm>
          <a:prstGeom prst="wedgeRoundRectCallout">
            <a:avLst>
              <a:gd name="adj1" fmla="val 84282"/>
              <a:gd name="adj2" fmla="val -503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Nem megy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„Az Internetem”!</a:t>
            </a:r>
          </a:p>
        </p:txBody>
      </p:sp>
      <p:sp>
        <p:nvSpPr>
          <p:cNvPr id="101" name="Lekerekített téglalap feliratnak 100"/>
          <p:cNvSpPr/>
          <p:nvPr/>
        </p:nvSpPr>
        <p:spPr>
          <a:xfrm>
            <a:off x="500034" y="3714752"/>
            <a:ext cx="3071834" cy="1071570"/>
          </a:xfrm>
          <a:prstGeom prst="wedgeRoundRectCallout">
            <a:avLst>
              <a:gd name="adj1" fmla="val -10117"/>
              <a:gd name="adj2" fmla="val -2005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 de mégis mi a probléma?</a:t>
            </a:r>
          </a:p>
        </p:txBody>
      </p:sp>
      <p:sp>
        <p:nvSpPr>
          <p:cNvPr id="102" name="Lekerekített téglalap feliratnak 101"/>
          <p:cNvSpPr/>
          <p:nvPr/>
        </p:nvSpPr>
        <p:spPr>
          <a:xfrm>
            <a:off x="4000496" y="3714752"/>
            <a:ext cx="3143272" cy="1143008"/>
          </a:xfrm>
          <a:prstGeom prst="wedgeRoundRectCallout">
            <a:avLst>
              <a:gd name="adj1" fmla="val 84282"/>
              <a:gd name="adj2" fmla="val -1548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Hát a böngészőben nem látom a weboldalunkat…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0" grpId="0" animBg="1"/>
      <p:bldP spid="101" grpId="0" animBg="1"/>
      <p:bldP spid="10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07849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89259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amire minden oszlopösszeg &gt; 0</a:t>
            </a:r>
          </a:p>
          <a:p>
            <a:pPr lvl="1"/>
            <a:r>
              <a:rPr lang="hu-HU" dirty="0" smtClean="0"/>
              <a:t>NP-nehéz 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== minimális halmazfedés („minimum set cover”)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De: igen jó heurisztikák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0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4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260810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98855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006980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972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63088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874591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0" name="Szövegdoboz 99"/>
          <p:cNvSpPr txBox="1"/>
          <p:nvPr/>
        </p:nvSpPr>
        <p:spPr>
          <a:xfrm>
            <a:off x="6000760" y="27860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1" name="Szövegdoboz 100"/>
          <p:cNvSpPr txBox="1"/>
          <p:nvPr/>
        </p:nvSpPr>
        <p:spPr>
          <a:xfrm>
            <a:off x="5214942" y="464344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2" name="Szövegdoboz 101"/>
          <p:cNvSpPr txBox="1"/>
          <p:nvPr/>
        </p:nvSpPr>
        <p:spPr>
          <a:xfrm>
            <a:off x="8643966" y="235743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105" name="Szövegdoboz 104"/>
          <p:cNvSpPr txBox="1"/>
          <p:nvPr/>
        </p:nvSpPr>
        <p:spPr>
          <a:xfrm>
            <a:off x="7286644" y="10001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?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5" grpId="0"/>
      <p:bldP spid="10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77772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6275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6" name="Egyenes összekötő 5"/>
          <p:cNvCxnSpPr/>
          <p:nvPr/>
        </p:nvCxnSpPr>
        <p:spPr>
          <a:xfrm>
            <a:off x="107504" y="3212976"/>
            <a:ext cx="900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yamatábra: Feldolgozás 6"/>
          <p:cNvSpPr/>
          <p:nvPr/>
        </p:nvSpPr>
        <p:spPr>
          <a:xfrm>
            <a:off x="5868144" y="5157192"/>
            <a:ext cx="3074640" cy="1188712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Figyelem: ehhez kell az egyszeres </a:t>
            </a:r>
            <a:r>
              <a:rPr lang="hu-HU" sz="2400" dirty="0" err="1" smtClean="0">
                <a:solidFill>
                  <a:schemeClr val="bg1"/>
                </a:solidFill>
              </a:rPr>
              <a:t>hibaok</a:t>
            </a:r>
            <a:r>
              <a:rPr lang="hu-HU" sz="2400" dirty="0" smtClean="0">
                <a:solidFill>
                  <a:schemeClr val="bg1"/>
                </a:solidFill>
              </a:rPr>
              <a:t> feltételezés!</a:t>
            </a:r>
          </a:p>
        </p:txBody>
      </p:sp>
    </p:spTree>
    <p:extLst>
      <p:ext uri="{BB962C8B-B14F-4D97-AF65-F5344CB8AC3E}">
        <p14:creationId xmlns:p14="http://schemas.microsoft.com/office/powerpoint/2010/main" val="31619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ahol minden hibaok-párt meg tudunk még különböztetni </a:t>
            </a:r>
            <a:r>
              <a:rPr lang="hu-HU" dirty="0" smtClean="0">
                <a:sym typeface="Wingdings" pitchFamily="2" charset="2"/>
              </a:rPr>
              <a:t> páronként különböző oszlopok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NP-nehéz 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Szintén jó heurisztikák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adatok gyűjtése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09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 jó lenne, ha…</a:t>
            </a:r>
          </a:p>
          <a:p>
            <a:pPr lvl="1"/>
            <a:r>
              <a:rPr lang="hu-HU" dirty="0" smtClean="0"/>
              <a:t>Visszamenőleg látnánk, hogy mi történt</a:t>
            </a:r>
          </a:p>
          <a:p>
            <a:pPr lvl="1"/>
            <a:r>
              <a:rPr lang="hu-HU" dirty="0" smtClean="0"/>
              <a:t>Látnánk a tendenciákat</a:t>
            </a:r>
          </a:p>
          <a:p>
            <a:pPr lvl="1"/>
            <a:r>
              <a:rPr lang="hu-HU" dirty="0" smtClean="0"/>
              <a:t>Következtetéseket vonhatnánk le. Pl.:</a:t>
            </a:r>
          </a:p>
          <a:p>
            <a:pPr lvl="2"/>
            <a:r>
              <a:rPr lang="hu-HU" dirty="0" smtClean="0"/>
              <a:t>Mi van túlterhelve, mi nincs kihasználva (bővítés tervezése)</a:t>
            </a:r>
          </a:p>
          <a:p>
            <a:pPr lvl="2"/>
            <a:r>
              <a:rPr lang="hu-HU" dirty="0" smtClean="0"/>
              <a:t>Hogy néz ki, amikor 500 hallgató megrohanja a szervert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Mennyi idő alatt sülnek meg a gépek, ha leáll a klímaberendezés (katasztrófa elhárítási terv)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Nem kezdett-e el valami elfogyni/elhasználódni, amit majd cserélni, pótolni kéne? (Proaktív beavatkozás) Pl. szabad tárhely, UPS akkumulátorok, merevlemezek, nyomtató </a:t>
            </a:r>
            <a:r>
              <a:rPr lang="hu-HU" dirty="0" err="1" smtClean="0">
                <a:sym typeface="Wingdings" pitchFamily="2" charset="2"/>
              </a:rPr>
              <a:t>toner</a:t>
            </a:r>
            <a:r>
              <a:rPr lang="hu-HU" dirty="0" smtClean="0">
                <a:sym typeface="Wingdings" pitchFamily="2" charset="2"/>
              </a:rPr>
              <a:t> stb.</a:t>
            </a:r>
          </a:p>
        </p:txBody>
      </p:sp>
    </p:spTree>
    <p:extLst>
      <p:ext uri="{BB962C8B-B14F-4D97-AF65-F5344CB8AC3E}">
        <p14:creationId xmlns:p14="http://schemas.microsoft.com/office/powerpoint/2010/main" val="18524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</a:p>
          <a:p>
            <a:pPr lvl="1"/>
            <a:r>
              <a:rPr lang="hu-HU" dirty="0" err="1" smtClean="0"/>
              <a:t>Periodikusan</a:t>
            </a:r>
            <a:r>
              <a:rPr lang="hu-HU" dirty="0" smtClean="0"/>
              <a:t> (mondjuk percenként mintavételezve) tároljuk el a mért értékeket</a:t>
            </a:r>
          </a:p>
          <a:p>
            <a:pPr lvl="1"/>
            <a:r>
              <a:rPr lang="hu-HU" dirty="0" smtClean="0"/>
              <a:t>Mi ezzel a baj?</a:t>
            </a:r>
          </a:p>
          <a:p>
            <a:pPr lvl="1"/>
            <a:r>
              <a:rPr lang="hu-HU" dirty="0" smtClean="0"/>
              <a:t>Számoljunk utána: belefulladunk az adathalmazba</a:t>
            </a:r>
          </a:p>
          <a:p>
            <a:pPr lvl="1"/>
            <a:r>
              <a:rPr lang="hu-HU" dirty="0" smtClean="0"/>
              <a:t>Biztos, hogy tudni akarjuk, hogy pontosan mi történt 1 éve 5 hónapja, 13 napja, 8 óra 13 perce?</a:t>
            </a:r>
          </a:p>
          <a:p>
            <a:pPr lvl="1"/>
            <a:r>
              <a:rPr lang="hu-HU" dirty="0" smtClean="0"/>
              <a:t>Attól függ:</a:t>
            </a:r>
          </a:p>
          <a:p>
            <a:pPr lvl="2"/>
            <a:r>
              <a:rPr lang="hu-HU" dirty="0" smtClean="0"/>
              <a:t>Trend megállapításhoz: ilyen pontosan nem, de azért hozzávetőlegesen igen</a:t>
            </a:r>
          </a:p>
          <a:p>
            <a:pPr lvl="2"/>
            <a:r>
              <a:rPr lang="hu-HU" dirty="0" smtClean="0"/>
              <a:t>Konkrét esemény dokumentálásához: kell a nagy pontosság</a:t>
            </a:r>
            <a:endParaRPr lang="hu-H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2276872"/>
            <a:ext cx="3960440" cy="648072"/>
          </a:xfrm>
          <a:prstGeom prst="wedgeRoundRectCallout">
            <a:avLst>
              <a:gd name="adj1" fmla="val -33286"/>
              <a:gd name="adj2" fmla="val -11163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Van, amihez ez is kevés...</a:t>
            </a:r>
          </a:p>
        </p:txBody>
      </p:sp>
    </p:spTree>
    <p:extLst>
      <p:ext uri="{BB962C8B-B14F-4D97-AF65-F5344CB8AC3E}">
        <p14:creationId xmlns:p14="http://schemas.microsoft.com/office/powerpoint/2010/main" val="24550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Historikus adatgyűjtés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42844" y="857232"/>
            <a:ext cx="4143404" cy="5529321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 smtClean="0">
                <a:solidFill>
                  <a:schemeClr val="accent2"/>
                </a:solidFill>
              </a:rPr>
              <a:t>Aggregáció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„Adattárházas” fogalom</a:t>
            </a:r>
          </a:p>
          <a:p>
            <a:pPr lvl="1"/>
            <a:r>
              <a:rPr lang="hu-HU" dirty="0" smtClean="0"/>
              <a:t>Több adatot vonunk össze egyetlen értékbe (felbontás rontás, pl. átlagolással)</a:t>
            </a:r>
          </a:p>
          <a:p>
            <a:pPr lvl="1"/>
            <a:r>
              <a:rPr lang="hu-HU" dirty="0" smtClean="0"/>
              <a:t>Mit veszítünk vele?</a:t>
            </a:r>
          </a:p>
          <a:p>
            <a:pPr lvl="2"/>
            <a:r>
              <a:rPr lang="hu-HU" dirty="0" smtClean="0"/>
              <a:t>Konkrét, rövid események lefutása</a:t>
            </a:r>
          </a:p>
          <a:p>
            <a:pPr lvl="2"/>
            <a:r>
              <a:rPr lang="hu-HU" dirty="0" err="1" smtClean="0"/>
              <a:t>Börsztösség</a:t>
            </a:r>
            <a:endParaRPr lang="hu-HU" dirty="0" smtClean="0"/>
          </a:p>
          <a:p>
            <a:pPr lvl="1"/>
            <a:r>
              <a:rPr lang="hu-HU" dirty="0" smtClean="0"/>
              <a:t>Mit lehet tenni ellene?</a:t>
            </a:r>
          </a:p>
          <a:p>
            <a:pPr lvl="2"/>
            <a:r>
              <a:rPr lang="hu-HU" dirty="0" smtClean="0"/>
              <a:t>külön archiválni kell az „érdekes” részeket -&gt; eseménykorreláció</a:t>
            </a:r>
          </a:p>
          <a:p>
            <a:pPr lvl="2"/>
            <a:r>
              <a:rPr lang="hu-HU" dirty="0" smtClean="0"/>
              <a:t>Összevont MIN/MAX/AVG értéket tárolni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929190" y="1214422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29322" y="1714488"/>
            <a:ext cx="2717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 órás idősor</a:t>
            </a:r>
          </a:p>
          <a:p>
            <a:r>
              <a:rPr lang="hu-HU" dirty="0" smtClean="0"/>
              <a:t>Mintavételi periódus: 1min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 rot="5400000">
            <a:off x="5036347" y="1393017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5322893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5608645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5894397" y="139222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4929190" y="3143248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00760" y="3643314"/>
            <a:ext cx="2718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60 napos idősor</a:t>
            </a:r>
          </a:p>
          <a:p>
            <a:r>
              <a:rPr lang="hu-HU" dirty="0" smtClean="0"/>
              <a:t>Mintavételi periódus: 1 óra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 rot="5400000">
            <a:off x="5036347" y="332184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>
            <a:off x="5322893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>
            <a:off x="5608645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5894397" y="332104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5400000">
            <a:off x="4250529" y="2393149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>
            <a:off x="4822033" y="2107397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929190" y="4929198"/>
            <a:ext cx="3571900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000760" y="5429264"/>
            <a:ext cx="276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éves idősor (kb.)</a:t>
            </a:r>
          </a:p>
          <a:p>
            <a:r>
              <a:rPr lang="hu-HU" dirty="0" smtClean="0"/>
              <a:t>Mintavételi periódus: 1 nap</a:t>
            </a:r>
          </a:p>
          <a:p>
            <a:r>
              <a:rPr lang="hu-HU" dirty="0" smtClean="0"/>
              <a:t>Összesen: 1440 érték</a:t>
            </a:r>
            <a:endParaRPr lang="hu-HU" dirty="0"/>
          </a:p>
        </p:txBody>
      </p:sp>
      <p:cxnSp>
        <p:nvCxnSpPr>
          <p:cNvPr id="25" name="Egyenes összekötő 24"/>
          <p:cNvCxnSpPr/>
          <p:nvPr/>
        </p:nvCxnSpPr>
        <p:spPr>
          <a:xfrm rot="5400000">
            <a:off x="5036347" y="5107793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5322893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rot="5400000">
            <a:off x="5608645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rot="5400000">
            <a:off x="5894397" y="5106999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4250529" y="425053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4822033" y="3964785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13" grpId="0" animBg="1"/>
      <p:bldP spid="14" grpId="0"/>
      <p:bldP spid="23" grpId="0" animBg="1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Kitekintés: adatfelderítés és monitorozási konfiguráció tervezése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0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BigBlueButton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" y="764704"/>
            <a:ext cx="8863905" cy="568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8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Rövid tranziens – hosszú kicsengés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718245"/>
            <a:ext cx="6120680" cy="584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6087104" y="1372617"/>
            <a:ext cx="2376264" cy="4536504"/>
          </a:xfrm>
          <a:prstGeom prst="rect">
            <a:avLst/>
          </a:prstGeom>
          <a:noFill/>
          <a:ln w="38100">
            <a:solidFill>
              <a:srgbClr val="8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9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6" t="3448" r="4427" b="10784"/>
          <a:stretch/>
        </p:blipFill>
        <p:spPr>
          <a:xfrm>
            <a:off x="6087104" y="1196751"/>
            <a:ext cx="2715033" cy="5300056"/>
          </a:xfrm>
          <a:prstGeom prst="rect">
            <a:avLst/>
          </a:prstGeom>
          <a:ln w="38100">
            <a:solidFill>
              <a:srgbClr val="8A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5" t="4799" r="5625" b="12868"/>
          <a:stretch/>
        </p:blipFill>
        <p:spPr>
          <a:xfrm>
            <a:off x="3024336" y="1196751"/>
            <a:ext cx="2608232" cy="5300055"/>
          </a:xfrm>
          <a:prstGeom prst="rect">
            <a:avLst/>
          </a:prstGeom>
          <a:ln w="38100">
            <a:solidFill>
              <a:srgbClr val="8A0000"/>
            </a:solidFill>
          </a:ln>
        </p:spPr>
      </p:pic>
      <p:sp>
        <p:nvSpPr>
          <p:cNvPr id="4" name="Robbanás 1 3"/>
          <p:cNvSpPr/>
          <p:nvPr/>
        </p:nvSpPr>
        <p:spPr>
          <a:xfrm>
            <a:off x="2836208" y="3116049"/>
            <a:ext cx="6272296" cy="2952328"/>
          </a:xfrm>
          <a:prstGeom prst="irregularSeal1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Exponenciális függvény – hibatárolási jelenség!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1"/>
              <p:cNvSpPr/>
              <p:nvPr/>
            </p:nvSpPr>
            <p:spPr>
              <a:xfrm>
                <a:off x="61472" y="1804664"/>
                <a:ext cx="2664296" cy="3064495"/>
              </a:xfrm>
              <a:prstGeom prst="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400" b="1" dirty="0" smtClean="0">
                    <a:solidFill>
                      <a:schemeClr val="bg1"/>
                    </a:solidFill>
                  </a:rPr>
                  <a:t>Alacsony felh.szám</a:t>
                </a:r>
              </a:p>
              <a:p>
                <a:endParaRPr lang="hu-HU" sz="24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idő</a:t>
                </a:r>
              </a:p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átlagos késleltetés</a:t>
                </a:r>
              </a:p>
              <a:p>
                <a:endParaRPr lang="hu-HU" sz="2400" b="1" dirty="0">
                  <a:solidFill>
                    <a:schemeClr val="bg1"/>
                  </a:solidFill>
                </a:endParaRPr>
              </a:p>
              <a:p>
                <a:r>
                  <a:rPr lang="hu-HU" sz="2400" b="1" dirty="0" smtClean="0">
                    <a:solidFill>
                      <a:schemeClr val="bg1"/>
                    </a:solidFill>
                  </a:rPr>
                  <a:t>Tranziens CPU-túlterhelés</a:t>
                </a:r>
              </a:p>
            </p:txBody>
          </p:sp>
        </mc:Choice>
        <mc:Fallback xmlns="">
          <p:sp>
            <p:nvSpPr>
              <p:cNvPr id="11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2" y="1804664"/>
                <a:ext cx="2664296" cy="30644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ekerekített téglalap feliratnak 110"/>
          <p:cNvSpPr/>
          <p:nvPr/>
        </p:nvSpPr>
        <p:spPr>
          <a:xfrm>
            <a:off x="285720" y="5143512"/>
            <a:ext cx="2286016" cy="1214446"/>
          </a:xfrm>
          <a:prstGeom prst="wedgeRoundRectCallout">
            <a:avLst>
              <a:gd name="adj1" fmla="val 14824"/>
              <a:gd name="adj2" fmla="val -3044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Húú</a:t>
            </a:r>
            <a:r>
              <a:rPr lang="hu-HU" sz="2400" dirty="0" smtClean="0">
                <a:solidFill>
                  <a:schemeClr val="bg1"/>
                </a:solidFill>
              </a:rPr>
              <a:t>, hát itt sok mindennel baj van…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Káosz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" name="Csoportba foglalás 5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20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2" name="Lekerekített téglalap 2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25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27" name="Lekerekített téglalap 2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34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43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45" name="Lekerekített téglalap 4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Lekerekített téglalap 4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zis 4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Átellenes sarkain kerekített téglalap 67"/>
          <p:cNvSpPr/>
          <p:nvPr/>
        </p:nvSpPr>
        <p:spPr>
          <a:xfrm>
            <a:off x="4857752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Átellenes sarkain kerekített téglalap 68"/>
          <p:cNvSpPr/>
          <p:nvPr/>
        </p:nvSpPr>
        <p:spPr>
          <a:xfrm>
            <a:off x="4857752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Átellenes sarkain kerekített téglalap 69"/>
          <p:cNvSpPr/>
          <p:nvPr/>
        </p:nvSpPr>
        <p:spPr>
          <a:xfrm>
            <a:off x="6786578" y="121442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Átellenes sarkain kerekített téglalap 70"/>
          <p:cNvSpPr/>
          <p:nvPr/>
        </p:nvSpPr>
        <p:spPr>
          <a:xfrm>
            <a:off x="6786578" y="164305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Átellenes sarkain kerekített téglalap 71"/>
          <p:cNvSpPr/>
          <p:nvPr/>
        </p:nvSpPr>
        <p:spPr>
          <a:xfrm>
            <a:off x="8501090" y="278605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Átellenes sarkain kerekített téglalap 72"/>
          <p:cNvSpPr/>
          <p:nvPr/>
        </p:nvSpPr>
        <p:spPr>
          <a:xfrm>
            <a:off x="8501090" y="407194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Átellenes sarkain kerekített téglalap 73"/>
          <p:cNvSpPr/>
          <p:nvPr/>
        </p:nvSpPr>
        <p:spPr>
          <a:xfrm>
            <a:off x="8501090" y="5429264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Átellenes sarkain kerekített téglalap 74"/>
          <p:cNvSpPr/>
          <p:nvPr/>
        </p:nvSpPr>
        <p:spPr>
          <a:xfrm>
            <a:off x="4714876" y="492919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Átellenes sarkain kerekített téglalap 75"/>
          <p:cNvSpPr/>
          <p:nvPr/>
        </p:nvSpPr>
        <p:spPr>
          <a:xfrm>
            <a:off x="4714876" y="5357826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Henger 76"/>
          <p:cNvSpPr/>
          <p:nvPr/>
        </p:nvSpPr>
        <p:spPr>
          <a:xfrm>
            <a:off x="4714876" y="5715016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Henger 77"/>
          <p:cNvSpPr/>
          <p:nvPr/>
        </p:nvSpPr>
        <p:spPr>
          <a:xfrm>
            <a:off x="6786578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Henger 78"/>
          <p:cNvSpPr/>
          <p:nvPr/>
        </p:nvSpPr>
        <p:spPr>
          <a:xfrm>
            <a:off x="7215206" y="2000240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Henger 79"/>
          <p:cNvSpPr/>
          <p:nvPr/>
        </p:nvSpPr>
        <p:spPr>
          <a:xfrm>
            <a:off x="4929190" y="2071678"/>
            <a:ext cx="285752" cy="35719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Átellenes sarkain kerekített téglalap 81"/>
          <p:cNvSpPr/>
          <p:nvPr/>
        </p:nvSpPr>
        <p:spPr>
          <a:xfrm>
            <a:off x="8501090" y="585789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Átellenes sarkain kerekített téglalap 82"/>
          <p:cNvSpPr/>
          <p:nvPr/>
        </p:nvSpPr>
        <p:spPr>
          <a:xfrm>
            <a:off x="3214678" y="3000372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4" name="Átellenes sarkain kerekített téglalap 83"/>
          <p:cNvSpPr/>
          <p:nvPr/>
        </p:nvSpPr>
        <p:spPr>
          <a:xfrm>
            <a:off x="3214678" y="3429000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5" name="Átellenes sarkain kerekített téglalap 84"/>
          <p:cNvSpPr/>
          <p:nvPr/>
        </p:nvSpPr>
        <p:spPr>
          <a:xfrm>
            <a:off x="3214678" y="3857628"/>
            <a:ext cx="500066" cy="28575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8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92869" cy="1893897"/>
          </a:xfrm>
          <a:prstGeom prst="rect">
            <a:avLst/>
          </a:prstGeom>
          <a:noFill/>
        </p:spPr>
      </p:pic>
      <p:pic>
        <p:nvPicPr>
          <p:cNvPr id="97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01" name="Szövegdoboz 100"/>
          <p:cNvSpPr txBox="1"/>
          <p:nvPr/>
        </p:nvSpPr>
        <p:spPr>
          <a:xfrm>
            <a:off x="5214942" y="4643446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3" name="Szövegdoboz 102"/>
          <p:cNvSpPr txBox="1"/>
          <p:nvPr/>
        </p:nvSpPr>
        <p:spPr>
          <a:xfrm>
            <a:off x="3714744" y="2857496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Lekerekített téglalap feliratnak 103"/>
          <p:cNvSpPr/>
          <p:nvPr/>
        </p:nvSpPr>
        <p:spPr>
          <a:xfrm>
            <a:off x="285720" y="4143380"/>
            <a:ext cx="2286016" cy="857256"/>
          </a:xfrm>
          <a:prstGeom prst="wedgeRoundRectCallout">
            <a:avLst>
              <a:gd name="adj1" fmla="val 14291"/>
              <a:gd name="adj2" fmla="val -2991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 vajon mi nem működik?</a:t>
            </a:r>
          </a:p>
        </p:txBody>
      </p:sp>
      <p:sp>
        <p:nvSpPr>
          <p:cNvPr id="93" name="Szövegdoboz 92"/>
          <p:cNvSpPr txBox="1"/>
          <p:nvPr/>
        </p:nvSpPr>
        <p:spPr>
          <a:xfrm>
            <a:off x="5214942" y="5143512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5214942" y="5572140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5" name="Szövegdoboz 94"/>
          <p:cNvSpPr txBox="1"/>
          <p:nvPr/>
        </p:nvSpPr>
        <p:spPr>
          <a:xfrm>
            <a:off x="3714744" y="328612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3714744" y="371475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98" name="Szövegdoboz 97"/>
          <p:cNvSpPr txBox="1"/>
          <p:nvPr/>
        </p:nvSpPr>
        <p:spPr>
          <a:xfrm>
            <a:off x="8698044" y="292893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99" name="Szövegdoboz 98"/>
          <p:cNvSpPr txBox="1"/>
          <p:nvPr/>
        </p:nvSpPr>
        <p:spPr>
          <a:xfrm>
            <a:off x="6143636" y="2643182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08" name="Szövegdoboz 107"/>
          <p:cNvSpPr txBox="1"/>
          <p:nvPr/>
        </p:nvSpPr>
        <p:spPr>
          <a:xfrm>
            <a:off x="7286644" y="928670"/>
            <a:ext cx="36901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!</a:t>
            </a:r>
            <a:endParaRPr lang="hu-HU" sz="4400" b="1" dirty="0">
              <a:solidFill>
                <a:srgbClr val="92D050"/>
              </a:solidFill>
            </a:endParaRPr>
          </a:p>
        </p:txBody>
      </p:sp>
      <p:sp>
        <p:nvSpPr>
          <p:cNvPr id="109" name="Szövegdoboz 108"/>
          <p:cNvSpPr txBox="1"/>
          <p:nvPr/>
        </p:nvSpPr>
        <p:spPr>
          <a:xfrm>
            <a:off x="7286644" y="150017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sp>
        <p:nvSpPr>
          <p:cNvPr id="110" name="Szövegdoboz 109"/>
          <p:cNvSpPr txBox="1"/>
          <p:nvPr/>
        </p:nvSpPr>
        <p:spPr>
          <a:xfrm>
            <a:off x="7429520" y="1857364"/>
            <a:ext cx="50687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hu-HU" sz="3200" b="1" dirty="0">
              <a:solidFill>
                <a:srgbClr val="92D050"/>
              </a:solidFill>
            </a:endParaRPr>
          </a:p>
        </p:txBody>
      </p:sp>
      <p:pic>
        <p:nvPicPr>
          <p:cNvPr id="113" name="Picture 2" descr="C:\Documents and Settings\xmi\Local Settings\Temporary Internet Files\Content.IE5\GXIBCHI7\MCj033850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1428736"/>
            <a:ext cx="147283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1" grpId="0"/>
      <p:bldP spid="103" grpId="0"/>
      <p:bldP spid="93" grpId="0"/>
      <p:bldP spid="94" grpId="0"/>
      <p:bldP spid="95" grpId="0"/>
      <p:bldP spid="96" grpId="0"/>
      <p:bldP spid="98" grpId="0"/>
      <p:bldP spid="99" grpId="0"/>
      <p:bldP spid="108" grpId="0"/>
      <p:bldP spid="109" grpId="0"/>
      <p:bldP spid="1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Erőforrásmetrikákkal korreláció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" y="2780927"/>
            <a:ext cx="4461287" cy="36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780927"/>
            <a:ext cx="4330196" cy="36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861120" y="2924944"/>
            <a:ext cx="7992888" cy="9361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Dstat metrika és QoS korrelációja: 0.94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179512" y="908721"/>
                <a:ext cx="4307237" cy="1584176"/>
              </a:xfrm>
              <a:prstGeom prst="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idő</a:t>
                </a:r>
              </a:p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hu-HU" sz="2400" b="1" dirty="0">
                    <a:solidFill>
                      <a:schemeClr val="bg1"/>
                    </a:solidFill>
                  </a:rPr>
                  <a:t>d</a:t>
                </a:r>
                <a:r>
                  <a:rPr lang="hu-HU" sz="2400" b="1" dirty="0" smtClean="0">
                    <a:solidFill>
                      <a:schemeClr val="bg1"/>
                    </a:solidFill>
                  </a:rPr>
                  <a:t>stat load_avg_15min</a:t>
                </a:r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1"/>
                <a:ext cx="4307237" cy="1584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4647209" y="908721"/>
                <a:ext cx="4290991" cy="1584176"/>
              </a:xfrm>
              <a:prstGeom prst="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tidő</a:t>
                </a:r>
              </a:p>
              <a:p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hu-HU" sz="2400" b="1" dirty="0" smtClean="0">
                    <a:solidFill>
                      <a:schemeClr val="bg1"/>
                    </a:solidFill>
                  </a:rPr>
                  <a:t>: átlagos késleltetés</a:t>
                </a:r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209" y="908721"/>
                <a:ext cx="4290991" cy="1584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5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Metrikák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dstat: Linux monitorozó eszköz</a:t>
            </a:r>
          </a:p>
          <a:p>
            <a:pPr lvl="1"/>
            <a:r>
              <a:rPr lang="hu-HU" dirty="0" smtClean="0"/>
              <a:t>CPU, disk, paging, load, memory, network, processes, IO, swap, ...</a:t>
            </a:r>
          </a:p>
          <a:p>
            <a:r>
              <a:rPr lang="hu-HU" dirty="0" smtClean="0"/>
              <a:t>Unix load</a:t>
            </a:r>
          </a:p>
          <a:p>
            <a:pPr lvl="1"/>
            <a:r>
              <a:rPr lang="hu-HU" dirty="0" smtClean="0"/>
              <a:t>„load number”: CPU-ra váró vagy azt használó folyamatok (ready queue/run queue)</a:t>
            </a:r>
          </a:p>
          <a:p>
            <a:pPr lvl="1"/>
            <a:r>
              <a:rPr lang="hu-HU" dirty="0" smtClean="0"/>
              <a:t>1/5/15 perces metrika: exponenciálisan súlyozott csúszóablakos átlag</a:t>
            </a:r>
          </a:p>
        </p:txBody>
      </p:sp>
    </p:spTree>
    <p:extLst>
      <p:ext uri="{BB962C8B-B14F-4D97-AF65-F5344CB8AC3E}">
        <p14:creationId xmlns:p14="http://schemas.microsoft.com/office/powerpoint/2010/main" val="456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Megfigyeléstől a menedzselésig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Nade miket mérjünk?</a:t>
            </a:r>
          </a:p>
          <a:p>
            <a:pPr lvl="1"/>
            <a:r>
              <a:rPr lang="hu-HU" dirty="0"/>
              <a:t>dstat </a:t>
            </a:r>
            <a:r>
              <a:rPr lang="hu-HU" dirty="0" smtClean="0"/>
              <a:t>–Tcdglmnprsy: önmagában több tucat metrika</a:t>
            </a:r>
          </a:p>
          <a:p>
            <a:r>
              <a:rPr lang="hu-HU" dirty="0" smtClean="0"/>
              <a:t>Milyen felbontással?</a:t>
            </a:r>
          </a:p>
          <a:p>
            <a:r>
              <a:rPr lang="hu-HU" dirty="0" smtClean="0"/>
              <a:t>Mi a diagnosztikai logika?</a:t>
            </a:r>
          </a:p>
          <a:p>
            <a:endParaRPr lang="hu-HU" dirty="0" smtClean="0"/>
          </a:p>
          <a:p>
            <a:r>
              <a:rPr lang="hu-HU" dirty="0" smtClean="0"/>
              <a:t>Mi a cél?</a:t>
            </a:r>
          </a:p>
          <a:p>
            <a:pPr lvl="1"/>
            <a:r>
              <a:rPr lang="hu-HU" dirty="0" smtClean="0"/>
              <a:t>Post-mortem analízis?</a:t>
            </a:r>
          </a:p>
          <a:p>
            <a:pPr lvl="1"/>
            <a:r>
              <a:rPr lang="hu-HU" dirty="0" smtClean="0"/>
              <a:t>Hibaok-megelőzés?</a:t>
            </a:r>
          </a:p>
          <a:p>
            <a:pPr lvl="1"/>
            <a:r>
              <a:rPr lang="hu-HU" dirty="0" smtClean="0"/>
              <a:t>Detektálás adott időablakon belül?</a:t>
            </a:r>
          </a:p>
          <a:p>
            <a:pPr lvl="1"/>
            <a:r>
              <a:rPr lang="hu-HU" dirty="0" smtClean="0"/>
              <a:t>Proaktív javítás?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44208" y="4005064"/>
            <a:ext cx="2448272" cy="1261986"/>
            <a:chOff x="6444208" y="4005064"/>
            <a:chExt cx="2448272" cy="126198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6444208" y="4005064"/>
              <a:ext cx="2448272" cy="1261986"/>
            </a:xfrm>
            <a:prstGeom prst="wedgeRoundRectCallout">
              <a:avLst>
                <a:gd name="adj1" fmla="val -79939"/>
                <a:gd name="adj2" fmla="val 25052"/>
                <a:gd name="adj3" fmla="val 16667"/>
              </a:avLst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Inkább futásidejű, mint historikus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6444208" y="4005064"/>
              <a:ext cx="2448272" cy="1261986"/>
            </a:xfrm>
            <a:prstGeom prst="wedgeRoundRectCallout">
              <a:avLst>
                <a:gd name="adj1" fmla="val -85622"/>
                <a:gd name="adj2" fmla="val 75457"/>
                <a:gd name="adj3" fmla="val 16667"/>
              </a:avLst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Inkább futásidejű, mint historikus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4860032" y="800708"/>
            <a:ext cx="3960440" cy="1260140"/>
          </a:xfrm>
          <a:prstGeom prst="wedgeRoundRectCallout">
            <a:avLst>
              <a:gd name="adj1" fmla="val -65966"/>
              <a:gd name="adj2" fmla="val -2048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Vizuális analízis +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dimenzióredukció / változószelekció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60032" y="2276872"/>
            <a:ext cx="3960440" cy="864096"/>
          </a:xfrm>
          <a:prstGeom prst="wedgeRoundRectCallout">
            <a:avLst>
              <a:gd name="adj1" fmla="val -66719"/>
              <a:gd name="adj2" fmla="val -1028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Méréstechnika és méréselmélet</a:t>
            </a:r>
          </a:p>
        </p:txBody>
      </p:sp>
    </p:spTree>
    <p:extLst>
      <p:ext uri="{BB962C8B-B14F-4D97-AF65-F5344CB8AC3E}">
        <p14:creationId xmlns:p14="http://schemas.microsoft.com/office/powerpoint/2010/main" val="18253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(ITIL)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808" y="2060848"/>
            <a:ext cx="8784976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smtClean="0"/>
              <a:t>Monitoring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refers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activity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observing</a:t>
            </a:r>
            <a:r>
              <a:rPr lang="hu-HU" sz="3200" i="1" dirty="0" smtClean="0"/>
              <a:t> a </a:t>
            </a:r>
            <a:r>
              <a:rPr lang="hu-HU" sz="3200" i="1" dirty="0" err="1" smtClean="0"/>
              <a:t>situation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detect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changes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that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happen</a:t>
            </a:r>
            <a:r>
              <a:rPr lang="hu-HU" sz="3200" i="1" dirty="0" smtClean="0"/>
              <a:t> over </a:t>
            </a:r>
            <a:r>
              <a:rPr lang="hu-HU" sz="3200" i="1" dirty="0" err="1" smtClean="0"/>
              <a:t>time</a:t>
            </a:r>
            <a:r>
              <a:rPr lang="hu-HU" sz="3200" i="1" dirty="0" smtClean="0"/>
              <a:t>.”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b="1" dirty="0" smtClean="0"/>
              <a:t>monitorozás</a:t>
            </a:r>
            <a:r>
              <a:rPr lang="hu-HU" sz="3200" dirty="0" smtClean="0"/>
              <a:t> valamely „helyzet” megfigyelése, mely során az időbeni változásokat kívánjuk érzékelni.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35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Monitorozás jellemzői (ITIL)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Fontos </a:t>
            </a:r>
            <a:r>
              <a:rPr lang="hu-HU" dirty="0" err="1" smtClean="0"/>
              <a:t>CI-k</a:t>
            </a:r>
            <a:r>
              <a:rPr lang="hu-HU" dirty="0" smtClean="0"/>
              <a:t> és tevékenységek (cél)eszközökkel megfigyelése</a:t>
            </a:r>
          </a:p>
          <a:p>
            <a:r>
              <a:rPr lang="hu-HU" dirty="0" smtClean="0"/>
              <a:t>Meghatározott feltételek teljesülése </a:t>
            </a:r>
            <a:r>
              <a:rPr lang="hu-HU" dirty="0" smtClean="0">
                <a:sym typeface="Wingdings" pitchFamily="2" charset="2"/>
              </a:rPr>
              <a:t> riasztás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Megfelelőség ellenőrzése: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Rsz.-komponensek</a:t>
            </a:r>
            <a:r>
              <a:rPr lang="hu-HU" dirty="0" smtClean="0">
                <a:sym typeface="Wingdings" pitchFamily="2" charset="2"/>
              </a:rPr>
              <a:t> teljesítménye/kihasználtsága</a:t>
            </a:r>
          </a:p>
          <a:p>
            <a:pPr lvl="1"/>
            <a:r>
              <a:rPr lang="hu-HU" dirty="0" smtClean="0"/>
              <a:t>Nem normális tevékenységek/tevékenységi szintek</a:t>
            </a:r>
          </a:p>
          <a:p>
            <a:pPr lvl="1"/>
            <a:r>
              <a:rPr lang="hu-HU" dirty="0" smtClean="0"/>
              <a:t>Nem engedélyezett változtatások</a:t>
            </a:r>
          </a:p>
          <a:p>
            <a:pPr lvl="1"/>
            <a:r>
              <a:rPr lang="hu-HU" dirty="0" smtClean="0"/>
              <a:t>Eljárásrendek</a:t>
            </a:r>
          </a:p>
          <a:p>
            <a:pPr lvl="1"/>
            <a:r>
              <a:rPr lang="hu-HU" dirty="0" smtClean="0"/>
              <a:t>„Szolgáltatások” minősége</a:t>
            </a:r>
          </a:p>
          <a:p>
            <a:pPr lvl="1"/>
            <a:r>
              <a:rPr lang="hu-HU" dirty="0" err="1" smtClean="0"/>
              <a:t>KPI-k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92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</TotalTime>
  <Words>2929</Words>
  <Application>Microsoft Office PowerPoint</Application>
  <PresentationFormat>On-screen Show (4:3)</PresentationFormat>
  <Paragraphs>1250</Paragraphs>
  <Slides>72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bme_ftsrg_hun_micskei_v7</vt:lpstr>
      <vt:lpstr>Visio</vt:lpstr>
      <vt:lpstr>Rendszermonitorozás</vt:lpstr>
      <vt:lpstr>PowerPoint Presentation</vt:lpstr>
      <vt:lpstr>„Kézbentartott” rendszer</vt:lpstr>
      <vt:lpstr>„Kézbentartott” rendszer</vt:lpstr>
      <vt:lpstr>Káosz</vt:lpstr>
      <vt:lpstr>Káosz</vt:lpstr>
      <vt:lpstr>Káosz</vt:lpstr>
      <vt:lpstr>Alapfogalmak (ITIL)</vt:lpstr>
      <vt:lpstr>Monitorozás jellemzői (ITIL)</vt:lpstr>
      <vt:lpstr>Alapfogalmak (ITIL)</vt:lpstr>
      <vt:lpstr>Alapfogalmak (ITIL)</vt:lpstr>
      <vt:lpstr>Az ITIL ‚Monitor Control Loop’</vt:lpstr>
      <vt:lpstr>Az ITIL ‚Monitor Control Loop’</vt:lpstr>
      <vt:lpstr>Az ITIL ‚Monitor Control Loop’</vt:lpstr>
      <vt:lpstr>Monitorozás és egyéb folyamatok</vt:lpstr>
      <vt:lpstr>Rendszermonitorozás</vt:lpstr>
      <vt:lpstr>Rendszermonitorozás: állapotkép fenntartása</vt:lpstr>
      <vt:lpstr>Monitorozás típusai (ITIL)</vt:lpstr>
      <vt:lpstr>Monitorozás típusai (ITIL)</vt:lpstr>
      <vt:lpstr>Adatgyűjtés</vt:lpstr>
      <vt:lpstr>Adatgyűjtés megvalósítása</vt:lpstr>
      <vt:lpstr>Adatgyűjtés megvalósítása hardverben</vt:lpstr>
      <vt:lpstr>Adatgyűjtés megvalósítása szoftverben I.</vt:lpstr>
      <vt:lpstr>Adatgyűjtés megvalósítása szoftverben I.</vt:lpstr>
      <vt:lpstr>Adatgyűjtés megvalósítása szoftverben II.</vt:lpstr>
      <vt:lpstr>Hozzáférés belső adatszerkezethez</vt:lpstr>
      <vt:lpstr>Forráskód instrumentáció</vt:lpstr>
      <vt:lpstr>Ágens lekérdezési interfész</vt:lpstr>
      <vt:lpstr>Jellegzetes alapfunkciók</vt:lpstr>
      <vt:lpstr>Ágens lekérdezési interfész</vt:lpstr>
      <vt:lpstr>Szabványos protokollok</vt:lpstr>
      <vt:lpstr>„Ágens alapú” és „ágens nélküli” technológiák</vt:lpstr>
      <vt:lpstr>Szondázás</vt:lpstr>
      <vt:lpstr>Szondázás példa</vt:lpstr>
      <vt:lpstr>Monitorozó rendszerek</vt:lpstr>
      <vt:lpstr>Rendszermonitorozás részei</vt:lpstr>
      <vt:lpstr>Monitorozó rendszer példa: Nagios</vt:lpstr>
      <vt:lpstr>Monitorozó rendszer példa: Nagios</vt:lpstr>
      <vt:lpstr>Nagios: tactical overview</vt:lpstr>
      <vt:lpstr>Nagios: tactical overview</vt:lpstr>
      <vt:lpstr>Nagios: service detail</vt:lpstr>
      <vt:lpstr>Egyéb megoldások?</vt:lpstr>
      <vt:lpstr>Adatgyűjtéstől a diagnosztikáig: szondázás</vt:lpstr>
      <vt:lpstr>Káosz</vt:lpstr>
      <vt:lpstr>Diagnosztika</vt:lpstr>
      <vt:lpstr>Diagnosztika</vt:lpstr>
      <vt:lpstr>Függőségek</vt:lpstr>
      <vt:lpstr>(Kiterjesztett) függőségi mátrix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Historikus adatok gyűjtése</vt:lpstr>
      <vt:lpstr>Historikus adatgyűjtés</vt:lpstr>
      <vt:lpstr>Historikus adatgyűjtés</vt:lpstr>
      <vt:lpstr>Historikus adatgyűjtés</vt:lpstr>
      <vt:lpstr>Kitekintés: adatfelderítés és monitorozási konfiguráció tervezése</vt:lpstr>
      <vt:lpstr>BigBlueButton</vt:lpstr>
      <vt:lpstr>Rövid tranziens – hosszú kicsengés</vt:lpstr>
      <vt:lpstr>Erőforrásmetrikákkal korreláció</vt:lpstr>
      <vt:lpstr>Metrikák</vt:lpstr>
      <vt:lpstr>Megfigyeléstől a menedzselésig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Rendszermonitorozás</dc:title>
  <dc:subject>Intelligens rendszerfelügyelet (VIMIA370)</dc:subject>
  <dc:creator>Tóth Dániel, Kocsis Imre</dc:creator>
  <cp:keywords>monitorozás, adatgyűjtés, teljesítmény</cp:keywords>
  <cp:lastModifiedBy>Micskei Zoltán</cp:lastModifiedBy>
  <cp:revision>233</cp:revision>
  <dcterms:created xsi:type="dcterms:W3CDTF">2009-01-28T13:20:49Z</dcterms:created>
  <dcterms:modified xsi:type="dcterms:W3CDTF">2013-04-10T09:34:57Z</dcterms:modified>
</cp:coreProperties>
</file>