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12" r:id="rId3"/>
    <p:sldId id="261" r:id="rId4"/>
    <p:sldId id="264" r:id="rId5"/>
    <p:sldId id="329" r:id="rId6"/>
    <p:sldId id="285" r:id="rId7"/>
    <p:sldId id="313" r:id="rId8"/>
    <p:sldId id="314" r:id="rId9"/>
    <p:sldId id="327" r:id="rId10"/>
    <p:sldId id="328" r:id="rId11"/>
    <p:sldId id="324" r:id="rId12"/>
    <p:sldId id="272" r:id="rId13"/>
    <p:sldId id="330" r:id="rId14"/>
    <p:sldId id="267" r:id="rId15"/>
    <p:sldId id="292" r:id="rId16"/>
    <p:sldId id="334" r:id="rId17"/>
    <p:sldId id="274" r:id="rId18"/>
    <p:sldId id="277" r:id="rId19"/>
    <p:sldId id="275" r:id="rId20"/>
    <p:sldId id="335" r:id="rId21"/>
    <p:sldId id="276" r:id="rId22"/>
    <p:sldId id="321" r:id="rId23"/>
    <p:sldId id="322" r:id="rId24"/>
    <p:sldId id="326" r:id="rId25"/>
    <p:sldId id="279" r:id="rId26"/>
    <p:sldId id="336" r:id="rId27"/>
    <p:sldId id="311" r:id="rId28"/>
    <p:sldId id="289" r:id="rId29"/>
    <p:sldId id="332" r:id="rId30"/>
    <p:sldId id="299" r:id="rId31"/>
    <p:sldId id="316" r:id="rId32"/>
    <p:sldId id="317" r:id="rId33"/>
    <p:sldId id="331" r:id="rId34"/>
    <p:sldId id="333" r:id="rId35"/>
    <p:sldId id="298" r:id="rId36"/>
    <p:sldId id="310" r:id="rId37"/>
    <p:sldId id="300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emutatkozás" id="{BE24F650-2C5F-452D-921B-0632D06245DB}">
          <p14:sldIdLst>
            <p14:sldId id="256"/>
            <p14:sldId id="312"/>
            <p14:sldId id="261"/>
            <p14:sldId id="264"/>
            <p14:sldId id="329"/>
            <p14:sldId id="285"/>
            <p14:sldId id="313"/>
            <p14:sldId id="314"/>
            <p14:sldId id="327"/>
            <p14:sldId id="328"/>
          </p14:sldIdLst>
        </p14:section>
        <p14:section name="Tematika" id="{40AF31BA-46E0-4ED5-9374-A7AC6887F6D8}">
          <p14:sldIdLst>
            <p14:sldId id="324"/>
            <p14:sldId id="272"/>
            <p14:sldId id="330"/>
            <p14:sldId id="267"/>
            <p14:sldId id="292"/>
            <p14:sldId id="334"/>
            <p14:sldId id="274"/>
            <p14:sldId id="277"/>
            <p14:sldId id="275"/>
            <p14:sldId id="335"/>
            <p14:sldId id="276"/>
            <p14:sldId id="321"/>
            <p14:sldId id="322"/>
          </p14:sldIdLst>
        </p14:section>
        <p14:section name="Követelmények" id="{F07AC65E-ADDB-4A4D-A2FF-10109A72513F}">
          <p14:sldIdLst>
            <p14:sldId id="326"/>
            <p14:sldId id="279"/>
            <p14:sldId id="336"/>
            <p14:sldId id="311"/>
            <p14:sldId id="289"/>
            <p14:sldId id="332"/>
            <p14:sldId id="299"/>
            <p14:sldId id="316"/>
            <p14:sldId id="317"/>
            <p14:sldId id="331"/>
            <p14:sldId id="333"/>
            <p14:sldId id="298"/>
            <p14:sldId id="310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D2F"/>
    <a:srgbClr val="FEF8D5"/>
    <a:srgbClr val="762536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Világos stílus 1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5917" autoAdjust="0"/>
  </p:normalViewPr>
  <p:slideViewPr>
    <p:cSldViewPr>
      <p:cViewPr varScale="1">
        <p:scale>
          <a:sx n="96" d="100"/>
          <a:sy n="96" d="100"/>
        </p:scale>
        <p:origin x="14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3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939F5-0A29-4C08-9750-98AD95E292DC}" type="doc">
      <dgm:prSet loTypeId="urn:microsoft.com/office/officeart/2005/8/layout/vList4#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hu-HU"/>
        </a:p>
      </dgm:t>
    </dgm:pt>
    <dgm:pt modelId="{D4CCD408-D219-4679-A055-315F8A67B32D}">
      <dgm:prSet/>
      <dgm:spPr/>
      <dgm:t>
        <a:bodyPr/>
        <a:lstStyle/>
        <a:p>
          <a:pPr rtl="0"/>
          <a:r>
            <a:rPr lang="hu-HU" dirty="0" smtClean="0"/>
            <a:t>Címtárak (3E+1GY)</a:t>
          </a:r>
          <a:endParaRPr lang="hu-HU" dirty="0"/>
        </a:p>
      </dgm:t>
    </dgm:pt>
    <dgm:pt modelId="{311EDDB8-4842-4D75-8161-A7CF38220CA1}" type="parTrans" cxnId="{26844B19-D95A-4ED1-8661-1FDDEA228EBA}">
      <dgm:prSet/>
      <dgm:spPr/>
      <dgm:t>
        <a:bodyPr/>
        <a:lstStyle/>
        <a:p>
          <a:endParaRPr lang="hu-HU"/>
        </a:p>
      </dgm:t>
    </dgm:pt>
    <dgm:pt modelId="{9A3C46D0-C59A-4E23-B559-1D9C0EFA2EAD}" type="sibTrans" cxnId="{26844B19-D95A-4ED1-8661-1FDDEA228EBA}">
      <dgm:prSet/>
      <dgm:spPr/>
      <dgm:t>
        <a:bodyPr/>
        <a:lstStyle/>
        <a:p>
          <a:endParaRPr lang="hu-HU"/>
        </a:p>
      </dgm:t>
    </dgm:pt>
    <dgm:pt modelId="{B13972F5-845E-439D-888B-7DC729AF5EC8}">
      <dgm:prSet/>
      <dgm:spPr/>
      <dgm:t>
        <a:bodyPr/>
        <a:lstStyle/>
        <a:p>
          <a:pPr rtl="0"/>
          <a:r>
            <a:rPr lang="hu-HU" dirty="0" err="1" smtClean="0"/>
            <a:t>Szkriptelés</a:t>
          </a:r>
          <a:r>
            <a:rPr lang="hu-HU" dirty="0" smtClean="0"/>
            <a:t> alapok (2E+1GY) </a:t>
          </a:r>
          <a:endParaRPr lang="hu-HU" dirty="0"/>
        </a:p>
      </dgm:t>
    </dgm:pt>
    <dgm:pt modelId="{F55DB8F3-8E38-40B9-9DFA-F4B782C67D12}" type="parTrans" cxnId="{020B8D66-FB59-498B-99DA-5CEC3067CBCB}">
      <dgm:prSet/>
      <dgm:spPr/>
      <dgm:t>
        <a:bodyPr/>
        <a:lstStyle/>
        <a:p>
          <a:endParaRPr lang="hu-HU"/>
        </a:p>
      </dgm:t>
    </dgm:pt>
    <dgm:pt modelId="{DACEC90C-28D5-4E90-A0E7-9D0B366BFB0B}" type="sibTrans" cxnId="{020B8D66-FB59-498B-99DA-5CEC3067CBCB}">
      <dgm:prSet/>
      <dgm:spPr/>
      <dgm:t>
        <a:bodyPr/>
        <a:lstStyle/>
        <a:p>
          <a:endParaRPr lang="hu-HU"/>
        </a:p>
      </dgm:t>
    </dgm:pt>
    <dgm:pt modelId="{BD31CD2C-29F3-47CB-8EA4-FA6CE19ECE39}">
      <dgm:prSet/>
      <dgm:spPr/>
      <dgm:t>
        <a:bodyPr/>
        <a:lstStyle/>
        <a:p>
          <a:pPr rtl="0"/>
          <a:r>
            <a:rPr lang="hu-HU" dirty="0" smtClean="0"/>
            <a:t>Konfigurációkezelés (3E+1GY)</a:t>
          </a:r>
          <a:endParaRPr lang="hu-HU" dirty="0"/>
        </a:p>
      </dgm:t>
    </dgm:pt>
    <dgm:pt modelId="{89E2BF2E-F0B8-4133-A8D9-F66684FBE0F6}" type="parTrans" cxnId="{76464095-E72B-4B02-9459-EB08B0A00058}">
      <dgm:prSet/>
      <dgm:spPr/>
      <dgm:t>
        <a:bodyPr/>
        <a:lstStyle/>
        <a:p>
          <a:endParaRPr lang="hu-HU"/>
        </a:p>
      </dgm:t>
    </dgm:pt>
    <dgm:pt modelId="{3C7E5ECA-A81D-41B0-9389-BD9B45BAB530}" type="sibTrans" cxnId="{76464095-E72B-4B02-9459-EB08B0A00058}">
      <dgm:prSet/>
      <dgm:spPr/>
      <dgm:t>
        <a:bodyPr/>
        <a:lstStyle/>
        <a:p>
          <a:endParaRPr lang="hu-HU"/>
        </a:p>
      </dgm:t>
    </dgm:pt>
    <dgm:pt modelId="{EF5256F4-BBAA-4D9E-9669-CF750E26BDAF}">
      <dgm:prSet/>
      <dgm:spPr/>
      <dgm:t>
        <a:bodyPr/>
        <a:lstStyle/>
        <a:p>
          <a:pPr rtl="0"/>
          <a:r>
            <a:rPr lang="hu-HU" dirty="0" smtClean="0"/>
            <a:t>Monitorozás, felügyelet (3E+1GY)</a:t>
          </a:r>
          <a:endParaRPr lang="hu-HU" dirty="0"/>
        </a:p>
      </dgm:t>
    </dgm:pt>
    <dgm:pt modelId="{6C45399A-5820-48EC-A6E8-2695BED9D207}" type="parTrans" cxnId="{4BB93EE3-0FDD-41A0-9C38-EFA567178E61}">
      <dgm:prSet/>
      <dgm:spPr/>
      <dgm:t>
        <a:bodyPr/>
        <a:lstStyle/>
        <a:p>
          <a:endParaRPr lang="hu-HU"/>
        </a:p>
      </dgm:t>
    </dgm:pt>
    <dgm:pt modelId="{3C214376-8132-4263-B86F-8DE447F72A44}" type="sibTrans" cxnId="{4BB93EE3-0FDD-41A0-9C38-EFA567178E61}">
      <dgm:prSet/>
      <dgm:spPr/>
      <dgm:t>
        <a:bodyPr/>
        <a:lstStyle/>
        <a:p>
          <a:endParaRPr lang="hu-HU"/>
        </a:p>
      </dgm:t>
    </dgm:pt>
    <dgm:pt modelId="{F55E1FC1-4F60-47C1-8ED2-8FE12FFBCBBD}">
      <dgm:prSet/>
      <dgm:spPr/>
      <dgm:t>
        <a:bodyPr/>
        <a:lstStyle/>
        <a:p>
          <a:pPr rtl="0"/>
          <a:r>
            <a:rPr lang="hu-HU" dirty="0" smtClean="0"/>
            <a:t>Szolgáltatásbiztonság, hibatűrés (2E+1GY)</a:t>
          </a:r>
          <a:endParaRPr lang="hu-HU" dirty="0"/>
        </a:p>
      </dgm:t>
    </dgm:pt>
    <dgm:pt modelId="{B43B47F4-023F-4467-ADAD-7A5036733C40}" type="parTrans" cxnId="{0F081DF0-5CF6-4F6D-9777-0EB27AE822C5}">
      <dgm:prSet/>
      <dgm:spPr/>
      <dgm:t>
        <a:bodyPr/>
        <a:lstStyle/>
        <a:p>
          <a:endParaRPr lang="hu-HU"/>
        </a:p>
      </dgm:t>
    </dgm:pt>
    <dgm:pt modelId="{588D4464-E3BB-418A-BE8E-53F1291AF578}" type="sibTrans" cxnId="{0F081DF0-5CF6-4F6D-9777-0EB27AE822C5}">
      <dgm:prSet/>
      <dgm:spPr/>
      <dgm:t>
        <a:bodyPr/>
        <a:lstStyle/>
        <a:p>
          <a:endParaRPr lang="hu-HU"/>
        </a:p>
      </dgm:t>
    </dgm:pt>
    <dgm:pt modelId="{C9A41E3D-CC9D-4FB7-9DB7-9D41C2FAC47C}">
      <dgm:prSet/>
      <dgm:spPr/>
      <dgm:t>
        <a:bodyPr/>
        <a:lstStyle/>
        <a:p>
          <a:pPr rtl="0"/>
          <a:r>
            <a:rPr lang="hu-HU" dirty="0" smtClean="0"/>
            <a:t>Modellezés (1E+1GY)</a:t>
          </a:r>
          <a:endParaRPr lang="hu-HU" dirty="0"/>
        </a:p>
      </dgm:t>
    </dgm:pt>
    <dgm:pt modelId="{B03866A8-3114-436B-9429-DBF1BADCF414}" type="parTrans" cxnId="{DA74A96C-2974-4369-BF46-7EC093121E73}">
      <dgm:prSet/>
      <dgm:spPr/>
      <dgm:t>
        <a:bodyPr/>
        <a:lstStyle/>
        <a:p>
          <a:endParaRPr lang="hu-HU"/>
        </a:p>
      </dgm:t>
    </dgm:pt>
    <dgm:pt modelId="{76ED8102-C6C1-448A-B678-BF66879BAE8E}" type="sibTrans" cxnId="{DA74A96C-2974-4369-BF46-7EC093121E73}">
      <dgm:prSet/>
      <dgm:spPr/>
      <dgm:t>
        <a:bodyPr/>
        <a:lstStyle/>
        <a:p>
          <a:endParaRPr lang="hu-HU"/>
        </a:p>
      </dgm:t>
    </dgm:pt>
    <dgm:pt modelId="{86F7F970-C26E-452C-BCE9-72A0FB4C6740}">
      <dgm:prSet/>
      <dgm:spPr/>
      <dgm:t>
        <a:bodyPr/>
        <a:lstStyle/>
        <a:p>
          <a:pPr rtl="0"/>
          <a:r>
            <a:rPr lang="hu-HU" dirty="0" smtClean="0"/>
            <a:t>Infrastruktúra, </a:t>
          </a:r>
          <a:r>
            <a:rPr lang="hu-HU" dirty="0" err="1" smtClean="0"/>
            <a:t>cloud</a:t>
          </a:r>
          <a:r>
            <a:rPr lang="hu-HU" dirty="0" smtClean="0"/>
            <a:t> (2E)</a:t>
          </a:r>
          <a:endParaRPr lang="hu-HU" dirty="0"/>
        </a:p>
      </dgm:t>
    </dgm:pt>
    <dgm:pt modelId="{31F93C24-6B81-4820-ADBF-C884C3E6DE18}" type="sibTrans" cxnId="{A3A33AE0-9136-4259-8D3A-E81D17D6B368}">
      <dgm:prSet/>
      <dgm:spPr/>
      <dgm:t>
        <a:bodyPr/>
        <a:lstStyle/>
        <a:p>
          <a:endParaRPr lang="hu-HU"/>
        </a:p>
      </dgm:t>
    </dgm:pt>
    <dgm:pt modelId="{B2332429-42A6-43C3-860B-8F05755A759A}" type="parTrans" cxnId="{A3A33AE0-9136-4259-8D3A-E81D17D6B368}">
      <dgm:prSet/>
      <dgm:spPr/>
      <dgm:t>
        <a:bodyPr/>
        <a:lstStyle/>
        <a:p>
          <a:endParaRPr lang="hu-HU"/>
        </a:p>
      </dgm:t>
    </dgm:pt>
    <dgm:pt modelId="{AFD46F31-6B5E-4C61-9DBD-183F9F78236A}" type="pres">
      <dgm:prSet presAssocID="{BC8939F5-0A29-4C08-9750-98AD95E292D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27DD002-1C6B-4775-8117-F267BB221E7C}" type="pres">
      <dgm:prSet presAssocID="{C9A41E3D-CC9D-4FB7-9DB7-9D41C2FAC47C}" presName="comp" presStyleCnt="0"/>
      <dgm:spPr/>
    </dgm:pt>
    <dgm:pt modelId="{8FE30D72-0F69-4782-AAAD-B62E991D3812}" type="pres">
      <dgm:prSet presAssocID="{C9A41E3D-CC9D-4FB7-9DB7-9D41C2FAC47C}" presName="box" presStyleLbl="node1" presStyleIdx="0" presStyleCnt="7"/>
      <dgm:spPr/>
      <dgm:t>
        <a:bodyPr/>
        <a:lstStyle/>
        <a:p>
          <a:endParaRPr lang="hu-HU"/>
        </a:p>
      </dgm:t>
    </dgm:pt>
    <dgm:pt modelId="{30CD79BF-D31A-4651-8453-4A198864A5DE}" type="pres">
      <dgm:prSet presAssocID="{C9A41E3D-CC9D-4FB7-9DB7-9D41C2FAC47C}" presName="img" presStyleLbl="fgImgPlace1" presStyleIdx="0" presStyleCnt="7" custScaleX="5953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1000" b="-71000"/>
          </a:stretch>
        </a:blipFill>
      </dgm:spPr>
      <dgm:t>
        <a:bodyPr/>
        <a:lstStyle/>
        <a:p>
          <a:endParaRPr lang="hu-HU"/>
        </a:p>
      </dgm:t>
    </dgm:pt>
    <dgm:pt modelId="{B128E328-DD06-4F5F-9591-77D0DC562332}" type="pres">
      <dgm:prSet presAssocID="{C9A41E3D-CC9D-4FB7-9DB7-9D41C2FAC47C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67E2D34-3B21-440A-8543-C1629456E666}" type="pres">
      <dgm:prSet presAssocID="{76ED8102-C6C1-448A-B678-BF66879BAE8E}" presName="spacer" presStyleCnt="0"/>
      <dgm:spPr/>
    </dgm:pt>
    <dgm:pt modelId="{415AFBA9-0BCF-4BBE-943C-ADBE2B0CFCEE}" type="pres">
      <dgm:prSet presAssocID="{86F7F970-C26E-452C-BCE9-72A0FB4C6740}" presName="comp" presStyleCnt="0"/>
      <dgm:spPr/>
    </dgm:pt>
    <dgm:pt modelId="{CC974CA4-282B-415B-B826-45AFC97E2C99}" type="pres">
      <dgm:prSet presAssocID="{86F7F970-C26E-452C-BCE9-72A0FB4C6740}" presName="box" presStyleLbl="node1" presStyleIdx="1" presStyleCnt="7"/>
      <dgm:spPr/>
      <dgm:t>
        <a:bodyPr/>
        <a:lstStyle/>
        <a:p>
          <a:endParaRPr lang="hu-HU"/>
        </a:p>
      </dgm:t>
    </dgm:pt>
    <dgm:pt modelId="{25158D0B-79C2-4B43-8BCA-72D2FCFC51AA}" type="pres">
      <dgm:prSet presAssocID="{86F7F970-C26E-452C-BCE9-72A0FB4C6740}" presName="img" presStyleLbl="fgImgPlace1" presStyleIdx="1" presStyleCnt="7" custScaleX="61337" custScaleY="10441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hu-HU"/>
        </a:p>
      </dgm:t>
    </dgm:pt>
    <dgm:pt modelId="{05AD222C-4C6A-451E-8A23-B76BD4BC3468}" type="pres">
      <dgm:prSet presAssocID="{86F7F970-C26E-452C-BCE9-72A0FB4C6740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5BD2C55-8090-48A1-A748-EC52CA1F894D}" type="pres">
      <dgm:prSet presAssocID="{31F93C24-6B81-4820-ADBF-C884C3E6DE18}" presName="spacer" presStyleCnt="0"/>
      <dgm:spPr/>
    </dgm:pt>
    <dgm:pt modelId="{1D8272D2-A13D-4260-8D64-A189376BF31C}" type="pres">
      <dgm:prSet presAssocID="{B13972F5-845E-439D-888B-7DC729AF5EC8}" presName="comp" presStyleCnt="0"/>
      <dgm:spPr/>
    </dgm:pt>
    <dgm:pt modelId="{F3842BCC-B566-4F4F-94C9-8CF0F801A993}" type="pres">
      <dgm:prSet presAssocID="{B13972F5-845E-439D-888B-7DC729AF5EC8}" presName="box" presStyleLbl="node1" presStyleIdx="2" presStyleCnt="7"/>
      <dgm:spPr/>
      <dgm:t>
        <a:bodyPr/>
        <a:lstStyle/>
        <a:p>
          <a:endParaRPr lang="hu-HU"/>
        </a:p>
      </dgm:t>
    </dgm:pt>
    <dgm:pt modelId="{DE838A53-C0DD-4F87-A956-60F23B3508A0}" type="pres">
      <dgm:prSet presAssocID="{B13972F5-845E-439D-888B-7DC729AF5EC8}" presName="img" presStyleLbl="fgImgPlace1" presStyleIdx="2" presStyleCnt="7" custScaleX="561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5C6FDB43-76E1-4CE5-8980-37497E9C742E}" type="pres">
      <dgm:prSet presAssocID="{B13972F5-845E-439D-888B-7DC729AF5EC8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6B7767-794A-43C5-8E33-77D0E17E0CA8}" type="pres">
      <dgm:prSet presAssocID="{DACEC90C-28D5-4E90-A0E7-9D0B366BFB0B}" presName="spacer" presStyleCnt="0"/>
      <dgm:spPr/>
    </dgm:pt>
    <dgm:pt modelId="{B5BC6DF8-879F-4A0B-A1B8-859DB0A9B826}" type="pres">
      <dgm:prSet presAssocID="{D4CCD408-D219-4679-A055-315F8A67B32D}" presName="comp" presStyleCnt="0"/>
      <dgm:spPr/>
    </dgm:pt>
    <dgm:pt modelId="{E26EE3F9-C36E-4DFC-860F-C9A0139EB890}" type="pres">
      <dgm:prSet presAssocID="{D4CCD408-D219-4679-A055-315F8A67B32D}" presName="box" presStyleLbl="node1" presStyleIdx="3" presStyleCnt="7"/>
      <dgm:spPr/>
      <dgm:t>
        <a:bodyPr/>
        <a:lstStyle/>
        <a:p>
          <a:endParaRPr lang="hu-HU"/>
        </a:p>
      </dgm:t>
    </dgm:pt>
    <dgm:pt modelId="{E124075D-C8E4-44F0-8305-116499A75D26}" type="pres">
      <dgm:prSet presAssocID="{D4CCD408-D219-4679-A055-315F8A67B32D}" presName="img" presStyleLbl="fgImgPlace1" presStyleIdx="3" presStyleCnt="7" custScaleX="5611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hu-HU"/>
        </a:p>
      </dgm:t>
    </dgm:pt>
    <dgm:pt modelId="{03F685B8-24E0-42AF-BC34-8604CFD81D7C}" type="pres">
      <dgm:prSet presAssocID="{D4CCD408-D219-4679-A055-315F8A67B32D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D49FCF5-ACAC-427E-A60D-D87D67AB961B}" type="pres">
      <dgm:prSet presAssocID="{9A3C46D0-C59A-4E23-B559-1D9C0EFA2EAD}" presName="spacer" presStyleCnt="0"/>
      <dgm:spPr/>
    </dgm:pt>
    <dgm:pt modelId="{7B8D9E98-FAEA-4452-BB86-D4B5708D6715}" type="pres">
      <dgm:prSet presAssocID="{BD31CD2C-29F3-47CB-8EA4-FA6CE19ECE39}" presName="comp" presStyleCnt="0"/>
      <dgm:spPr/>
    </dgm:pt>
    <dgm:pt modelId="{A9025DC2-FFFF-477B-AE5D-3EC4EC5FE8C9}" type="pres">
      <dgm:prSet presAssocID="{BD31CD2C-29F3-47CB-8EA4-FA6CE19ECE39}" presName="box" presStyleLbl="node1" presStyleIdx="4" presStyleCnt="7"/>
      <dgm:spPr/>
      <dgm:t>
        <a:bodyPr/>
        <a:lstStyle/>
        <a:p>
          <a:endParaRPr lang="hu-HU"/>
        </a:p>
      </dgm:t>
    </dgm:pt>
    <dgm:pt modelId="{A07B0907-DF43-4C33-9628-B870BA770DCA}" type="pres">
      <dgm:prSet presAssocID="{BD31CD2C-29F3-47CB-8EA4-FA6CE19ECE39}" presName="img" presStyleLbl="fgImgPlace1" presStyleIdx="4" presStyleCnt="7" custScaleX="5611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F99938F6-ACC8-4A4F-BC6A-84429DD2A0F9}" type="pres">
      <dgm:prSet presAssocID="{BD31CD2C-29F3-47CB-8EA4-FA6CE19ECE39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9C0882-3C73-4117-9338-74829771B561}" type="pres">
      <dgm:prSet presAssocID="{3C7E5ECA-A81D-41B0-9389-BD9B45BAB530}" presName="spacer" presStyleCnt="0"/>
      <dgm:spPr/>
    </dgm:pt>
    <dgm:pt modelId="{C56D7DE8-7064-423F-B155-D7C7AB378585}" type="pres">
      <dgm:prSet presAssocID="{EF5256F4-BBAA-4D9E-9669-CF750E26BDAF}" presName="comp" presStyleCnt="0"/>
      <dgm:spPr/>
    </dgm:pt>
    <dgm:pt modelId="{B5805FE6-B7F3-4023-BF4D-814408CBF359}" type="pres">
      <dgm:prSet presAssocID="{EF5256F4-BBAA-4D9E-9669-CF750E26BDAF}" presName="box" presStyleLbl="node1" presStyleIdx="5" presStyleCnt="7"/>
      <dgm:spPr/>
      <dgm:t>
        <a:bodyPr/>
        <a:lstStyle/>
        <a:p>
          <a:endParaRPr lang="hu-HU"/>
        </a:p>
      </dgm:t>
    </dgm:pt>
    <dgm:pt modelId="{4A9D4739-7892-4A73-BCB6-49E5EE52EF62}" type="pres">
      <dgm:prSet presAssocID="{EF5256F4-BBAA-4D9E-9669-CF750E26BDAF}" presName="img" presStyleLbl="fgImgPlace1" presStyleIdx="5" presStyleCnt="7" custScaleX="5611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0DD7C877-96BC-474E-99D7-5995343AC433}" type="pres">
      <dgm:prSet presAssocID="{EF5256F4-BBAA-4D9E-9669-CF750E26BDAF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324631B-845A-491E-914A-E09AD67CC0BC}" type="pres">
      <dgm:prSet presAssocID="{3C214376-8132-4263-B86F-8DE447F72A44}" presName="spacer" presStyleCnt="0"/>
      <dgm:spPr/>
    </dgm:pt>
    <dgm:pt modelId="{216B5C04-014B-4E72-A56E-0763DBD86265}" type="pres">
      <dgm:prSet presAssocID="{F55E1FC1-4F60-47C1-8ED2-8FE12FFBCBBD}" presName="comp" presStyleCnt="0"/>
      <dgm:spPr/>
    </dgm:pt>
    <dgm:pt modelId="{876F17C9-9697-4E96-BA1D-DD42A7D4F47F}" type="pres">
      <dgm:prSet presAssocID="{F55E1FC1-4F60-47C1-8ED2-8FE12FFBCBBD}" presName="box" presStyleLbl="node1" presStyleIdx="6" presStyleCnt="7"/>
      <dgm:spPr/>
      <dgm:t>
        <a:bodyPr/>
        <a:lstStyle/>
        <a:p>
          <a:endParaRPr lang="hu-HU"/>
        </a:p>
      </dgm:t>
    </dgm:pt>
    <dgm:pt modelId="{3930AF67-76AB-421C-9B6F-88C5C4FEDEA2}" type="pres">
      <dgm:prSet presAssocID="{F55E1FC1-4F60-47C1-8ED2-8FE12FFBCBBD}" presName="img" presStyleLbl="fgImgPlace1" presStyleIdx="6" presStyleCnt="7" custScaleX="56110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hu-HU"/>
        </a:p>
      </dgm:t>
    </dgm:pt>
    <dgm:pt modelId="{9F9DD220-E774-482B-89CF-993001EC3232}" type="pres">
      <dgm:prSet presAssocID="{F55E1FC1-4F60-47C1-8ED2-8FE12FFBCBBD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C947310-D438-472C-A556-B1AB80EE3E86}" type="presOf" srcId="{86F7F970-C26E-452C-BCE9-72A0FB4C6740}" destId="{CC974CA4-282B-415B-B826-45AFC97E2C99}" srcOrd="0" destOrd="0" presId="urn:microsoft.com/office/officeart/2005/8/layout/vList4#1"/>
    <dgm:cxn modelId="{03DBDFEA-8A20-4D3D-9647-B785BCFDE094}" type="presOf" srcId="{D4CCD408-D219-4679-A055-315F8A67B32D}" destId="{03F685B8-24E0-42AF-BC34-8604CFD81D7C}" srcOrd="1" destOrd="0" presId="urn:microsoft.com/office/officeart/2005/8/layout/vList4#1"/>
    <dgm:cxn modelId="{CC6019A0-CCAA-4D56-847C-CC7C08DBBA88}" type="presOf" srcId="{F55E1FC1-4F60-47C1-8ED2-8FE12FFBCBBD}" destId="{876F17C9-9697-4E96-BA1D-DD42A7D4F47F}" srcOrd="0" destOrd="0" presId="urn:microsoft.com/office/officeart/2005/8/layout/vList4#1"/>
    <dgm:cxn modelId="{A3E440B8-A42F-4FE5-AA44-8AFC71AE08A2}" type="presOf" srcId="{F55E1FC1-4F60-47C1-8ED2-8FE12FFBCBBD}" destId="{9F9DD220-E774-482B-89CF-993001EC3232}" srcOrd="1" destOrd="0" presId="urn:microsoft.com/office/officeart/2005/8/layout/vList4#1"/>
    <dgm:cxn modelId="{76464095-E72B-4B02-9459-EB08B0A00058}" srcId="{BC8939F5-0A29-4C08-9750-98AD95E292DC}" destId="{BD31CD2C-29F3-47CB-8EA4-FA6CE19ECE39}" srcOrd="4" destOrd="0" parTransId="{89E2BF2E-F0B8-4133-A8D9-F66684FBE0F6}" sibTransId="{3C7E5ECA-A81D-41B0-9389-BD9B45BAB530}"/>
    <dgm:cxn modelId="{F304BB62-27BB-46BF-B715-D4FC6471180E}" type="presOf" srcId="{C9A41E3D-CC9D-4FB7-9DB7-9D41C2FAC47C}" destId="{B128E328-DD06-4F5F-9591-77D0DC562332}" srcOrd="1" destOrd="0" presId="urn:microsoft.com/office/officeart/2005/8/layout/vList4#1"/>
    <dgm:cxn modelId="{A3A33AE0-9136-4259-8D3A-E81D17D6B368}" srcId="{BC8939F5-0A29-4C08-9750-98AD95E292DC}" destId="{86F7F970-C26E-452C-BCE9-72A0FB4C6740}" srcOrd="1" destOrd="0" parTransId="{B2332429-42A6-43C3-860B-8F05755A759A}" sibTransId="{31F93C24-6B81-4820-ADBF-C884C3E6DE18}"/>
    <dgm:cxn modelId="{26844B19-D95A-4ED1-8661-1FDDEA228EBA}" srcId="{BC8939F5-0A29-4C08-9750-98AD95E292DC}" destId="{D4CCD408-D219-4679-A055-315F8A67B32D}" srcOrd="3" destOrd="0" parTransId="{311EDDB8-4842-4D75-8161-A7CF38220CA1}" sibTransId="{9A3C46D0-C59A-4E23-B559-1D9C0EFA2EAD}"/>
    <dgm:cxn modelId="{9B0CC476-3FE6-40D3-B48B-B97B808799C2}" type="presOf" srcId="{BD31CD2C-29F3-47CB-8EA4-FA6CE19ECE39}" destId="{A9025DC2-FFFF-477B-AE5D-3EC4EC5FE8C9}" srcOrd="0" destOrd="0" presId="urn:microsoft.com/office/officeart/2005/8/layout/vList4#1"/>
    <dgm:cxn modelId="{0F081DF0-5CF6-4F6D-9777-0EB27AE822C5}" srcId="{BC8939F5-0A29-4C08-9750-98AD95E292DC}" destId="{F55E1FC1-4F60-47C1-8ED2-8FE12FFBCBBD}" srcOrd="6" destOrd="0" parTransId="{B43B47F4-023F-4467-ADAD-7A5036733C40}" sibTransId="{588D4464-E3BB-418A-BE8E-53F1291AF578}"/>
    <dgm:cxn modelId="{385B0118-8DE4-439A-BA59-66AB33CC7C26}" type="presOf" srcId="{EF5256F4-BBAA-4D9E-9669-CF750E26BDAF}" destId="{0DD7C877-96BC-474E-99D7-5995343AC433}" srcOrd="1" destOrd="0" presId="urn:microsoft.com/office/officeart/2005/8/layout/vList4#1"/>
    <dgm:cxn modelId="{CE52251C-8948-45A0-8BE2-1BBB0B162467}" type="presOf" srcId="{EF5256F4-BBAA-4D9E-9669-CF750E26BDAF}" destId="{B5805FE6-B7F3-4023-BF4D-814408CBF359}" srcOrd="0" destOrd="0" presId="urn:microsoft.com/office/officeart/2005/8/layout/vList4#1"/>
    <dgm:cxn modelId="{FB2A4EB5-77BA-4F65-A08D-A4575A3891F1}" type="presOf" srcId="{C9A41E3D-CC9D-4FB7-9DB7-9D41C2FAC47C}" destId="{8FE30D72-0F69-4782-AAAD-B62E991D3812}" srcOrd="0" destOrd="0" presId="urn:microsoft.com/office/officeart/2005/8/layout/vList4#1"/>
    <dgm:cxn modelId="{9755F6C7-0EBF-4AEC-AA48-0A69048023B7}" type="presOf" srcId="{BD31CD2C-29F3-47CB-8EA4-FA6CE19ECE39}" destId="{F99938F6-ACC8-4A4F-BC6A-84429DD2A0F9}" srcOrd="1" destOrd="0" presId="urn:microsoft.com/office/officeart/2005/8/layout/vList4#1"/>
    <dgm:cxn modelId="{0B960BC6-0E23-46F2-B8DD-94732BFCCBE0}" type="presOf" srcId="{D4CCD408-D219-4679-A055-315F8A67B32D}" destId="{E26EE3F9-C36E-4DFC-860F-C9A0139EB890}" srcOrd="0" destOrd="0" presId="urn:microsoft.com/office/officeart/2005/8/layout/vList4#1"/>
    <dgm:cxn modelId="{0F8F46DC-EEEC-4004-B542-CC2D6CBB6B09}" type="presOf" srcId="{BC8939F5-0A29-4C08-9750-98AD95E292DC}" destId="{AFD46F31-6B5E-4C61-9DBD-183F9F78236A}" srcOrd="0" destOrd="0" presId="urn:microsoft.com/office/officeart/2005/8/layout/vList4#1"/>
    <dgm:cxn modelId="{B7EA51EF-49B3-4D09-8AE0-76240AF8C3C1}" type="presOf" srcId="{B13972F5-845E-439D-888B-7DC729AF5EC8}" destId="{F3842BCC-B566-4F4F-94C9-8CF0F801A993}" srcOrd="0" destOrd="0" presId="urn:microsoft.com/office/officeart/2005/8/layout/vList4#1"/>
    <dgm:cxn modelId="{4BB93EE3-0FDD-41A0-9C38-EFA567178E61}" srcId="{BC8939F5-0A29-4C08-9750-98AD95E292DC}" destId="{EF5256F4-BBAA-4D9E-9669-CF750E26BDAF}" srcOrd="5" destOrd="0" parTransId="{6C45399A-5820-48EC-A6E8-2695BED9D207}" sibTransId="{3C214376-8132-4263-B86F-8DE447F72A44}"/>
    <dgm:cxn modelId="{DA74A96C-2974-4369-BF46-7EC093121E73}" srcId="{BC8939F5-0A29-4C08-9750-98AD95E292DC}" destId="{C9A41E3D-CC9D-4FB7-9DB7-9D41C2FAC47C}" srcOrd="0" destOrd="0" parTransId="{B03866A8-3114-436B-9429-DBF1BADCF414}" sibTransId="{76ED8102-C6C1-448A-B678-BF66879BAE8E}"/>
    <dgm:cxn modelId="{AA3BA99A-D08D-4089-97B5-78A74D020F39}" type="presOf" srcId="{86F7F970-C26E-452C-BCE9-72A0FB4C6740}" destId="{05AD222C-4C6A-451E-8A23-B76BD4BC3468}" srcOrd="1" destOrd="0" presId="urn:microsoft.com/office/officeart/2005/8/layout/vList4#1"/>
    <dgm:cxn modelId="{020B8D66-FB59-498B-99DA-5CEC3067CBCB}" srcId="{BC8939F5-0A29-4C08-9750-98AD95E292DC}" destId="{B13972F5-845E-439D-888B-7DC729AF5EC8}" srcOrd="2" destOrd="0" parTransId="{F55DB8F3-8E38-40B9-9DFA-F4B782C67D12}" sibTransId="{DACEC90C-28D5-4E90-A0E7-9D0B366BFB0B}"/>
    <dgm:cxn modelId="{74296FA0-CA05-46E7-B979-67929EDCEF21}" type="presOf" srcId="{B13972F5-845E-439D-888B-7DC729AF5EC8}" destId="{5C6FDB43-76E1-4CE5-8980-37497E9C742E}" srcOrd="1" destOrd="0" presId="urn:microsoft.com/office/officeart/2005/8/layout/vList4#1"/>
    <dgm:cxn modelId="{19AB4851-5696-4EBB-AEF3-B6AB475CA125}" type="presParOf" srcId="{AFD46F31-6B5E-4C61-9DBD-183F9F78236A}" destId="{827DD002-1C6B-4775-8117-F267BB221E7C}" srcOrd="0" destOrd="0" presId="urn:microsoft.com/office/officeart/2005/8/layout/vList4#1"/>
    <dgm:cxn modelId="{F09E70D1-1CFB-48D2-8935-949AD634ED7C}" type="presParOf" srcId="{827DD002-1C6B-4775-8117-F267BB221E7C}" destId="{8FE30D72-0F69-4782-AAAD-B62E991D3812}" srcOrd="0" destOrd="0" presId="urn:microsoft.com/office/officeart/2005/8/layout/vList4#1"/>
    <dgm:cxn modelId="{4B57CDF3-7B89-40AD-992E-21F7295AC95B}" type="presParOf" srcId="{827DD002-1C6B-4775-8117-F267BB221E7C}" destId="{30CD79BF-D31A-4651-8453-4A198864A5DE}" srcOrd="1" destOrd="0" presId="urn:microsoft.com/office/officeart/2005/8/layout/vList4#1"/>
    <dgm:cxn modelId="{76EBF3BD-4880-4047-A6D8-8768EA56EEA7}" type="presParOf" srcId="{827DD002-1C6B-4775-8117-F267BB221E7C}" destId="{B128E328-DD06-4F5F-9591-77D0DC562332}" srcOrd="2" destOrd="0" presId="urn:microsoft.com/office/officeart/2005/8/layout/vList4#1"/>
    <dgm:cxn modelId="{D335F661-938F-46DC-8B06-AE0CE77B48A1}" type="presParOf" srcId="{AFD46F31-6B5E-4C61-9DBD-183F9F78236A}" destId="{267E2D34-3B21-440A-8543-C1629456E666}" srcOrd="1" destOrd="0" presId="urn:microsoft.com/office/officeart/2005/8/layout/vList4#1"/>
    <dgm:cxn modelId="{A6994A8F-1570-417C-9C81-1B0D4DDA2E26}" type="presParOf" srcId="{AFD46F31-6B5E-4C61-9DBD-183F9F78236A}" destId="{415AFBA9-0BCF-4BBE-943C-ADBE2B0CFCEE}" srcOrd="2" destOrd="0" presId="urn:microsoft.com/office/officeart/2005/8/layout/vList4#1"/>
    <dgm:cxn modelId="{2656C3E6-77FF-4842-A930-F8B6FFACE352}" type="presParOf" srcId="{415AFBA9-0BCF-4BBE-943C-ADBE2B0CFCEE}" destId="{CC974CA4-282B-415B-B826-45AFC97E2C99}" srcOrd="0" destOrd="0" presId="urn:microsoft.com/office/officeart/2005/8/layout/vList4#1"/>
    <dgm:cxn modelId="{61DC53FA-50A7-46FB-B305-3EEC03B3DA8D}" type="presParOf" srcId="{415AFBA9-0BCF-4BBE-943C-ADBE2B0CFCEE}" destId="{25158D0B-79C2-4B43-8BCA-72D2FCFC51AA}" srcOrd="1" destOrd="0" presId="urn:microsoft.com/office/officeart/2005/8/layout/vList4#1"/>
    <dgm:cxn modelId="{4CCDB2E7-DE46-44E5-AE55-BB1B4293ED49}" type="presParOf" srcId="{415AFBA9-0BCF-4BBE-943C-ADBE2B0CFCEE}" destId="{05AD222C-4C6A-451E-8A23-B76BD4BC3468}" srcOrd="2" destOrd="0" presId="urn:microsoft.com/office/officeart/2005/8/layout/vList4#1"/>
    <dgm:cxn modelId="{EDA5C575-D0CE-4F4B-9E1E-311D2F770DC0}" type="presParOf" srcId="{AFD46F31-6B5E-4C61-9DBD-183F9F78236A}" destId="{F5BD2C55-8090-48A1-A748-EC52CA1F894D}" srcOrd="3" destOrd="0" presId="urn:microsoft.com/office/officeart/2005/8/layout/vList4#1"/>
    <dgm:cxn modelId="{B7A0E63A-0D25-4D2B-A944-CA8100C85835}" type="presParOf" srcId="{AFD46F31-6B5E-4C61-9DBD-183F9F78236A}" destId="{1D8272D2-A13D-4260-8D64-A189376BF31C}" srcOrd="4" destOrd="0" presId="urn:microsoft.com/office/officeart/2005/8/layout/vList4#1"/>
    <dgm:cxn modelId="{DC911821-D8B2-4412-B59B-A2B5C1EDC72C}" type="presParOf" srcId="{1D8272D2-A13D-4260-8D64-A189376BF31C}" destId="{F3842BCC-B566-4F4F-94C9-8CF0F801A993}" srcOrd="0" destOrd="0" presId="urn:microsoft.com/office/officeart/2005/8/layout/vList4#1"/>
    <dgm:cxn modelId="{E264D136-5299-4DB3-B6B4-BE778EAA71D6}" type="presParOf" srcId="{1D8272D2-A13D-4260-8D64-A189376BF31C}" destId="{DE838A53-C0DD-4F87-A956-60F23B3508A0}" srcOrd="1" destOrd="0" presId="urn:microsoft.com/office/officeart/2005/8/layout/vList4#1"/>
    <dgm:cxn modelId="{1A799487-F55E-4BE5-8E00-40D8250B3700}" type="presParOf" srcId="{1D8272D2-A13D-4260-8D64-A189376BF31C}" destId="{5C6FDB43-76E1-4CE5-8980-37497E9C742E}" srcOrd="2" destOrd="0" presId="urn:microsoft.com/office/officeart/2005/8/layout/vList4#1"/>
    <dgm:cxn modelId="{C2057C93-ABAF-45C7-9A09-95CDBB863A1D}" type="presParOf" srcId="{AFD46F31-6B5E-4C61-9DBD-183F9F78236A}" destId="{396B7767-794A-43C5-8E33-77D0E17E0CA8}" srcOrd="5" destOrd="0" presId="urn:microsoft.com/office/officeart/2005/8/layout/vList4#1"/>
    <dgm:cxn modelId="{C3B86BDB-BAB0-4987-87CD-781DA0AC04D6}" type="presParOf" srcId="{AFD46F31-6B5E-4C61-9DBD-183F9F78236A}" destId="{B5BC6DF8-879F-4A0B-A1B8-859DB0A9B826}" srcOrd="6" destOrd="0" presId="urn:microsoft.com/office/officeart/2005/8/layout/vList4#1"/>
    <dgm:cxn modelId="{C7DF0061-87FD-4AB9-AE94-514C91B4E44A}" type="presParOf" srcId="{B5BC6DF8-879F-4A0B-A1B8-859DB0A9B826}" destId="{E26EE3F9-C36E-4DFC-860F-C9A0139EB890}" srcOrd="0" destOrd="0" presId="urn:microsoft.com/office/officeart/2005/8/layout/vList4#1"/>
    <dgm:cxn modelId="{A6AE9439-B192-49B1-9A10-EA7862072851}" type="presParOf" srcId="{B5BC6DF8-879F-4A0B-A1B8-859DB0A9B826}" destId="{E124075D-C8E4-44F0-8305-116499A75D26}" srcOrd="1" destOrd="0" presId="urn:microsoft.com/office/officeart/2005/8/layout/vList4#1"/>
    <dgm:cxn modelId="{A54AAEB0-770B-49AA-A5F2-A5FA630095CD}" type="presParOf" srcId="{B5BC6DF8-879F-4A0B-A1B8-859DB0A9B826}" destId="{03F685B8-24E0-42AF-BC34-8604CFD81D7C}" srcOrd="2" destOrd="0" presId="urn:microsoft.com/office/officeart/2005/8/layout/vList4#1"/>
    <dgm:cxn modelId="{E7D86FA7-064F-4B98-A852-48A93EF7531A}" type="presParOf" srcId="{AFD46F31-6B5E-4C61-9DBD-183F9F78236A}" destId="{BD49FCF5-ACAC-427E-A60D-D87D67AB961B}" srcOrd="7" destOrd="0" presId="urn:microsoft.com/office/officeart/2005/8/layout/vList4#1"/>
    <dgm:cxn modelId="{07C91444-BFD0-462C-B87A-9F255A0A1BCE}" type="presParOf" srcId="{AFD46F31-6B5E-4C61-9DBD-183F9F78236A}" destId="{7B8D9E98-FAEA-4452-BB86-D4B5708D6715}" srcOrd="8" destOrd="0" presId="urn:microsoft.com/office/officeart/2005/8/layout/vList4#1"/>
    <dgm:cxn modelId="{266AF2B0-996D-4731-9D94-2D38AE017591}" type="presParOf" srcId="{7B8D9E98-FAEA-4452-BB86-D4B5708D6715}" destId="{A9025DC2-FFFF-477B-AE5D-3EC4EC5FE8C9}" srcOrd="0" destOrd="0" presId="urn:microsoft.com/office/officeart/2005/8/layout/vList4#1"/>
    <dgm:cxn modelId="{29FFBA6F-D6FA-430E-BB7F-BBBAD229011C}" type="presParOf" srcId="{7B8D9E98-FAEA-4452-BB86-D4B5708D6715}" destId="{A07B0907-DF43-4C33-9628-B870BA770DCA}" srcOrd="1" destOrd="0" presId="urn:microsoft.com/office/officeart/2005/8/layout/vList4#1"/>
    <dgm:cxn modelId="{612EB035-476D-4BF2-8823-9C39686F7066}" type="presParOf" srcId="{7B8D9E98-FAEA-4452-BB86-D4B5708D6715}" destId="{F99938F6-ACC8-4A4F-BC6A-84429DD2A0F9}" srcOrd="2" destOrd="0" presId="urn:microsoft.com/office/officeart/2005/8/layout/vList4#1"/>
    <dgm:cxn modelId="{0B10201F-60D0-4F6A-BE93-EF236C1F8C43}" type="presParOf" srcId="{AFD46F31-6B5E-4C61-9DBD-183F9F78236A}" destId="{C19C0882-3C73-4117-9338-74829771B561}" srcOrd="9" destOrd="0" presId="urn:microsoft.com/office/officeart/2005/8/layout/vList4#1"/>
    <dgm:cxn modelId="{5D0E18E3-50E3-43BF-822F-F8BB0163A907}" type="presParOf" srcId="{AFD46F31-6B5E-4C61-9DBD-183F9F78236A}" destId="{C56D7DE8-7064-423F-B155-D7C7AB378585}" srcOrd="10" destOrd="0" presId="urn:microsoft.com/office/officeart/2005/8/layout/vList4#1"/>
    <dgm:cxn modelId="{5424E2E7-6384-4AF7-8799-7C88E71610F6}" type="presParOf" srcId="{C56D7DE8-7064-423F-B155-D7C7AB378585}" destId="{B5805FE6-B7F3-4023-BF4D-814408CBF359}" srcOrd="0" destOrd="0" presId="urn:microsoft.com/office/officeart/2005/8/layout/vList4#1"/>
    <dgm:cxn modelId="{F4EE9473-2552-4337-9108-0FDB51578AC1}" type="presParOf" srcId="{C56D7DE8-7064-423F-B155-D7C7AB378585}" destId="{4A9D4739-7892-4A73-BCB6-49E5EE52EF62}" srcOrd="1" destOrd="0" presId="urn:microsoft.com/office/officeart/2005/8/layout/vList4#1"/>
    <dgm:cxn modelId="{7950BA2E-ACD7-4A84-BE8C-1BBCFDB1A0E2}" type="presParOf" srcId="{C56D7DE8-7064-423F-B155-D7C7AB378585}" destId="{0DD7C877-96BC-474E-99D7-5995343AC433}" srcOrd="2" destOrd="0" presId="urn:microsoft.com/office/officeart/2005/8/layout/vList4#1"/>
    <dgm:cxn modelId="{F4355168-4F9E-40C2-9C85-78B421138500}" type="presParOf" srcId="{AFD46F31-6B5E-4C61-9DBD-183F9F78236A}" destId="{C324631B-845A-491E-914A-E09AD67CC0BC}" srcOrd="11" destOrd="0" presId="urn:microsoft.com/office/officeart/2005/8/layout/vList4#1"/>
    <dgm:cxn modelId="{12DDF815-5799-467E-BBAE-8E797F694845}" type="presParOf" srcId="{AFD46F31-6B5E-4C61-9DBD-183F9F78236A}" destId="{216B5C04-014B-4E72-A56E-0763DBD86265}" srcOrd="12" destOrd="0" presId="urn:microsoft.com/office/officeart/2005/8/layout/vList4#1"/>
    <dgm:cxn modelId="{7CFFE7CF-1992-4987-BEF5-D9062B99A4EC}" type="presParOf" srcId="{216B5C04-014B-4E72-A56E-0763DBD86265}" destId="{876F17C9-9697-4E96-BA1D-DD42A7D4F47F}" srcOrd="0" destOrd="0" presId="urn:microsoft.com/office/officeart/2005/8/layout/vList4#1"/>
    <dgm:cxn modelId="{622109A9-683C-4F80-91FB-9D1497E499C3}" type="presParOf" srcId="{216B5C04-014B-4E72-A56E-0763DBD86265}" destId="{3930AF67-76AB-421C-9B6F-88C5C4FEDEA2}" srcOrd="1" destOrd="0" presId="urn:microsoft.com/office/officeart/2005/8/layout/vList4#1"/>
    <dgm:cxn modelId="{C83B1430-9546-4C65-8F01-CCD35D31F6DC}" type="presParOf" srcId="{216B5C04-014B-4E72-A56E-0763DBD86265}" destId="{9F9DD220-E774-482B-89CF-993001EC323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2D4CF-7E0B-4DAE-A87C-C1F6FC9C56E1}" type="datetimeFigureOut">
              <a:rPr lang="hu-HU" smtClean="0"/>
              <a:pPr/>
              <a:t>2014.02.10.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6C690-4F62-4AFC-8745-06DC9BF0793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595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Utolsó módosítás: 2014. 02. 10.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3524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ACM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Computing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Curricula</a:t>
            </a:r>
            <a:r>
              <a:rPr lang="hu-HU" baseline="0" dirty="0" smtClean="0"/>
              <a:t>: http://www.acm.org/education/curricula-recommendations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informatika rendkívül széles spektrumú, ebből az eddigi tárgyak jó néhány területet alig érintettek még. A tárgy a megjelölt területekkel foglalkozik majd.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2485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774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19C360-3484-41CF-8B1C-B0F25B5B4525}" type="slidenum">
              <a:rPr lang="en-GB"/>
              <a:pPr/>
              <a:t>14</a:t>
            </a:fld>
            <a:endParaRPr lang="en-GB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6088" cy="40262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hu-HU" dirty="0" smtClean="0"/>
              <a:t>A félév</a:t>
            </a:r>
            <a:r>
              <a:rPr lang="hu-HU" baseline="0" dirty="0" smtClean="0"/>
              <a:t> folyamán ezeket a területek fogjuk érinteni.</a:t>
            </a:r>
          </a:p>
          <a:p>
            <a:r>
              <a:rPr lang="hu-HU" baseline="0" dirty="0" smtClean="0"/>
              <a:t>HF – az adott témához kapcsolódik az egyik házi feladat</a:t>
            </a:r>
          </a:p>
          <a:p>
            <a:r>
              <a:rPr lang="hu-HU" baseline="0" dirty="0" smtClean="0"/>
              <a:t>V – kapcsolódó gyakorlati feladat a vizsgán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7530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Ezekben a tárgyakban tanultakra építünk, főleg a fent megjelölt területek lesznek azok, amiket érdemes feleleveníteni.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954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3704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Jó</a:t>
            </a:r>
            <a:r>
              <a:rPr lang="hu-HU" baseline="0" dirty="0" smtClean="0"/>
              <a:t> szoftvert csak úgy lehet írni, ha ismeri a fejlesztő, hogy később az az alkalmazás milyen környezetben fog működni. Már a legelső rendszerterveknél érdemes bevonni a leendő üzemeltetőket, és elgondolkodni, hogy hogyan lehet majd egyszerűen üzemeltetni az adott alkalmazást, beilleszteni az IT környezetbe. Fontos, hogy az alkalmazás illeszkedjen az azt futtató infrastruktúrába.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307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Forrás: Microsoft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Common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Engineering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Criteria</a:t>
            </a:r>
            <a:r>
              <a:rPr lang="hu-HU" baseline="0" dirty="0" smtClean="0"/>
              <a:t>, http://www.microsoft.com/cec/en/us/cec-overview.aspx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4807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9783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Információ</a:t>
            </a:r>
            <a:r>
              <a:rPr lang="hu-HU" baseline="0" dirty="0" smtClean="0"/>
              <a:t> forrása: „</a:t>
            </a:r>
            <a:r>
              <a:rPr lang="en-US" baseline="0" dirty="0" smtClean="0"/>
              <a:t>What Powers Instagram: Hundreds of Instances, Dozens of Technologies</a:t>
            </a:r>
            <a:r>
              <a:rPr lang="hu-HU" baseline="0" dirty="0" smtClean="0"/>
              <a:t>”, </a:t>
            </a:r>
          </a:p>
          <a:p>
            <a:r>
              <a:rPr lang="hu-HU" dirty="0" smtClean="0"/>
              <a:t>http://instagram-engineering.tumblr.com/post/13649370142/what-powers-instagram-hundreds-of-instances-dozens-of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888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 </a:t>
            </a:r>
            <a:r>
              <a:rPr lang="en-US" dirty="0" smtClean="0"/>
              <a:t>What is </a:t>
            </a:r>
            <a:r>
              <a:rPr lang="en-US" dirty="0" err="1" smtClean="0"/>
              <a:t>DevOps</a:t>
            </a:r>
            <a:r>
              <a:rPr lang="en-US" dirty="0" smtClean="0"/>
              <a:t> all about?</a:t>
            </a:r>
            <a:r>
              <a:rPr lang="hu-HU" baseline="0" dirty="0" smtClean="0"/>
              <a:t> http://dev2ops.org/</a:t>
            </a:r>
            <a:r>
              <a:rPr lang="hu-HU" baseline="0" dirty="0" err="1" smtClean="0"/>
              <a:t>blog</a:t>
            </a:r>
            <a:r>
              <a:rPr lang="hu-HU" baseline="0" dirty="0" smtClean="0"/>
              <a:t>/2010/2/22/</a:t>
            </a:r>
            <a:r>
              <a:rPr lang="hu-HU" baseline="0" dirty="0" err="1" smtClean="0"/>
              <a:t>what-is-devops.html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08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</a:t>
            </a:r>
            <a:r>
              <a:rPr lang="hu-HU" baseline="0" dirty="0" smtClean="0"/>
              <a:t> tárggyal a kapcsolatos bármilyen kérdéssel keressétek Micskei Zoltánt.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8423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Google</a:t>
            </a:r>
            <a:r>
              <a:rPr lang="hu-HU" dirty="0" smtClean="0"/>
              <a:t>, Morgan Stanley, </a:t>
            </a:r>
            <a:r>
              <a:rPr lang="hu-HU" dirty="0" err="1" smtClean="0"/>
              <a:t>Prezi</a:t>
            </a:r>
            <a:r>
              <a:rPr lang="hu-HU" dirty="0" smtClean="0"/>
              <a:t> álláshirdetések</a:t>
            </a:r>
          </a:p>
          <a:p>
            <a:endParaRPr lang="hu-HU" dirty="0" smtClean="0"/>
          </a:p>
          <a:p>
            <a:r>
              <a:rPr lang="hu-HU" dirty="0" smtClean="0"/>
              <a:t>Érdemes körbenézni a</a:t>
            </a:r>
            <a:r>
              <a:rPr lang="hu-HU" baseline="0" dirty="0" smtClean="0"/>
              <a:t> nagyobb cégeknél, hogy milyen ismeretek jelentenek ott pluszt.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315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aseline="0" dirty="0" smtClean="0"/>
              <a:t>Ha nem egy játék alkalmazást készítünk, hanem egy nagyvállalati környezetben működő rendszert / kritikus rendszert / igazán nagy méretű webes megoldást.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általunk készített alkalmazásoknak együtt kell tudni működni az összes többi komponenssel és alapszolgáltatással ahhoz, hogy tényleg egy jó rendszert kapjunk.</a:t>
            </a:r>
          </a:p>
          <a:p>
            <a:endParaRPr lang="hu-HU" baseline="0" dirty="0" smtClean="0"/>
          </a:p>
          <a:p>
            <a:r>
              <a:rPr lang="hu-HU" baseline="0" dirty="0" smtClean="0"/>
              <a:t>Erre az ábrára még a félév végén visszatérünk.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4660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hu-HU" dirty="0" smtClean="0"/>
              <a:t>A határidő</a:t>
            </a:r>
            <a:r>
              <a:rPr lang="hu-HU" baseline="0" dirty="0" smtClean="0"/>
              <a:t> szigorú, a határidő lejárta után már nem lehet leadni házi feladatot (akkor se, ha 1 másodpercet késtél, akkor se, ha összeomlott az otthoni gép, stb.). Hagyjunk magunknak elég tartalékot!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hu-HU" baseline="0" dirty="0" smtClean="0"/>
              <a:t>Miért kell Windowst és Linuxot is használni: ez alapján tudjuk megítélni az egyes platformok képességeit, lesz összehasonlítási alapunk. Pont ez az egyetemi képzés lényege, hogy nem csak egy konkrét megoldást ismerünk meg, hanem általánosabb módszereket.</a:t>
            </a:r>
          </a:p>
          <a:p>
            <a:pPr marL="171450" indent="-171450">
              <a:buFont typeface="Arial" pitchFamily="34" charset="0"/>
              <a:buChar char="•"/>
            </a:pPr>
            <a:endParaRPr lang="hu-HU" baseline="0" dirty="0" smtClean="0"/>
          </a:p>
          <a:p>
            <a:pPr marL="0" indent="0">
              <a:buFont typeface="Arial" pitchFamily="34" charset="0"/>
              <a:buNone/>
            </a:pPr>
            <a:r>
              <a:rPr lang="hu-HU" b="1" baseline="0" dirty="0" smtClean="0"/>
              <a:t>A pontos követelményeket lásd: https://www.inf.mit.bme.hu/edu/courses/irf/kovetelmenyek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7848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baseline="0" dirty="0" smtClean="0"/>
              <a:t>Opcionális szóbeli: ha valaki úgy érzi, hogy jobbra tudja az anyagot, mint a végén megállapított jegy, akkor a végeláthatatlan reklamálás és pontvadászat helyett az a lehetősége van, hogy szóbelizhet. Szóbelin az elméleti anyagba kérdezünk bele, ezzel +/- 1 jegyet lehet változtatni az elért eredményen. 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6210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4926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fegyelmi menetét</a:t>
            </a:r>
            <a:r>
              <a:rPr lang="hu-HU" baseline="0" dirty="0" smtClean="0"/>
              <a:t> lásd: „</a:t>
            </a:r>
            <a:r>
              <a:rPr lang="hu-HU" i="1" baseline="0" dirty="0" smtClean="0"/>
              <a:t>A BME hallgatók fegyelmi, kártérítési jogorvoslati szabályzata</a:t>
            </a:r>
            <a:r>
              <a:rPr lang="hu-HU" baseline="0" dirty="0" smtClean="0"/>
              <a:t>”</a:t>
            </a:r>
          </a:p>
          <a:p>
            <a:r>
              <a:rPr lang="hu-HU" baseline="0" dirty="0" smtClean="0"/>
              <a:t>(elérhető: http://gmf.bme.hu/tartalom/01_szabalyzat/011_szab.html)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64998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3192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részletes házi</a:t>
            </a:r>
            <a:r>
              <a:rPr lang="hu-HU" baseline="0" dirty="0" smtClean="0"/>
              <a:t> feladat tanácsokat és irányelveket lásd: https://www.inf.mit.bme.hu/edu/courses/irf/hazifeladat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208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Ezeket a hibákat</a:t>
            </a:r>
            <a:r>
              <a:rPr lang="hu-HU" baseline="0" dirty="0" smtClean="0"/>
              <a:t> a ~200 hallgatóból átlagosan 1-2 hallgató elköveti minden évben minden házi feladat leadásakor.</a:t>
            </a:r>
          </a:p>
          <a:p>
            <a:endParaRPr lang="hu-HU" baseline="0" dirty="0" smtClean="0"/>
          </a:p>
          <a:p>
            <a:r>
              <a:rPr lang="hu-HU" baseline="0" dirty="0" smtClean="0"/>
              <a:t>Az ilyen hibákat csak úgy tudjuk elkerülni, ha mindig ellenőrizzük a saját munkánkat!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830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b="1" dirty="0" smtClean="0"/>
              <a:t>Figyelem:</a:t>
            </a:r>
            <a:r>
              <a:rPr lang="hu-HU" baseline="0" dirty="0" smtClean="0"/>
              <a:t> az előtanulmányi rendtől még méltányosságival se lehet eltérni, így ha valaki nem teljesíti az </a:t>
            </a:r>
            <a:r>
              <a:rPr lang="hu-HU" baseline="0" dirty="0" err="1" smtClean="0"/>
              <a:t>IRF-et</a:t>
            </a:r>
            <a:r>
              <a:rPr lang="hu-HU" baseline="0" dirty="0" smtClean="0"/>
              <a:t>, az leghamarabb az aktuális utáni 3. félévben veheti fel a Szakdolgozat tantárgyat!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0441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560BD7-5E9D-4E9A-A733-CC234886F30B}" type="slidenum">
              <a:rPr lang="en-GB"/>
              <a:pPr/>
              <a:t>3</a:t>
            </a:fld>
            <a:endParaRPr lang="en-GB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6088" cy="40262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773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OHV visszajelzések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504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Az elkészült munka stílusára, hatékonyságára, érthetőségére, minőségére, pontosságára</a:t>
            </a:r>
            <a:r>
              <a:rPr lang="hu-HU" baseline="0" dirty="0" smtClean="0"/>
              <a:t> is kaptok visszajelzést, és nem csak egy jegyet vagy egy pontszámot. Érdemes ezeket higgadtan, alaposan elolvasni, és tanulni belőlük.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136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22AD93-C34B-4D3A-A191-81133BC06F7F}" type="slidenum">
              <a:rPr lang="en-GB"/>
              <a:pPr/>
              <a:t>4</a:t>
            </a:fld>
            <a:endParaRPr lang="en-GB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956" y="4344144"/>
            <a:ext cx="5486088" cy="402624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2748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Kép forrása:</a:t>
            </a:r>
            <a:r>
              <a:rPr lang="hu-HU" baseline="0" dirty="0" smtClean="0"/>
              <a:t> http://www.bmeme.hu/post/132/az-ora-lenyegeben-elmarad</a:t>
            </a:r>
          </a:p>
          <a:p>
            <a:endParaRPr lang="hu-HU" baseline="0" dirty="0" smtClean="0"/>
          </a:p>
          <a:p>
            <a:r>
              <a:rPr lang="hu-HU" baseline="0" dirty="0" smtClean="0"/>
              <a:t>A gyakorlatok nem vezetettek, hanem mindenki önállóan halad végig a kiadott gyakorlati útmutatón, és így lehet megismerkedni az adott technológiával. Minden anyag elérhető már a gyakorlatok előtt publikusan, így akár otthon is el lehet végezni a feladatokat. Ha valaki bejön a fizikai gyakorlatokra, akkor is érdemes előtte rá felkészülni, legalább átfutni a segédanyagot, így sokkal hatékonyabban lehet a gyakorlati alkalmon dolgozni és kihasználni az ott lévő oktatói segítséget.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9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tárgy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RSS-híreire</a:t>
            </a:r>
            <a:r>
              <a:rPr lang="hu-HU" baseline="0" dirty="0" smtClean="0"/>
              <a:t> javasolt feliratkozni, mert itt tesszük közzé a tantárggyal kapcsolatos aktuális információkat.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403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baseline="0" dirty="0" smtClean="0"/>
              <a:t>honlaphoz való bejelentkezéshez a központi BME Címtár azonosítót kell használni. Bővebben lásd: https://www.inf.mit.bme.hu/wiki/it/szolgaltatasok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787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levelező listákon könnyen elveszik</a:t>
            </a:r>
            <a:r>
              <a:rPr lang="hu-HU" baseline="0" dirty="0" smtClean="0"/>
              <a:t> egy-egy gyakori probléma megoldása, ezért egy Q&amp;A oldalt használunk, amiben a tárggyal kapcsolatos kérdések és azok helyes válaszai sokkal könnyebben megtalálhatóak. </a:t>
            </a:r>
          </a:p>
          <a:p>
            <a:endParaRPr lang="hu-HU" baseline="0" dirty="0" smtClean="0"/>
          </a:p>
          <a:p>
            <a:r>
              <a:rPr lang="hu-HU" baseline="0" dirty="0" smtClean="0"/>
              <a:t>Aki nem használt még ilyen oldalt, annak érdemes megnézni a </a:t>
            </a:r>
            <a:r>
              <a:rPr lang="hu-HU" baseline="0" dirty="0" err="1" smtClean="0"/>
              <a:t>Stack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Overflow</a:t>
            </a:r>
            <a:r>
              <a:rPr lang="hu-HU" baseline="0" dirty="0" smtClean="0"/>
              <a:t> leírását.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106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To Ask Questions The Smart Way</a:t>
            </a:r>
            <a:r>
              <a:rPr lang="hu-HU" dirty="0" smtClean="0"/>
              <a:t>: http://www.catb.org/~esr/faqs/smart-questions.html#before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(Ezt a leírást érdemes elolvasni,</a:t>
            </a:r>
            <a:r>
              <a:rPr lang="hu-HU" baseline="0" dirty="0" smtClean="0"/>
              <a:t> sokat lehet belőle tanulni!</a:t>
            </a:r>
            <a:r>
              <a:rPr lang="hu-HU" dirty="0" smtClean="0"/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Kérünk mindenkit, hogy mielőtt kérdez valamit</a:t>
            </a:r>
            <a:r>
              <a:rPr lang="hu-HU" baseline="0" dirty="0" smtClean="0"/>
              <a:t> a Q&amp;A oldalon: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nézze meg, hogy nem válaszolták-e már meg a kérdést,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nem triviális a kérdése, nincs-e benne a kiadott előadás vagy gyakorlati anyagban,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baseline="0" dirty="0" smtClean="0"/>
              <a:t>ha kérdez, akkor megadott-e minden szükséges információt ahhoz, hogy valaki segíteni tudjon.</a:t>
            </a:r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6C690-4F62-4AFC-8745-06DC9BF0793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99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374767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246435"/>
            <a:ext cx="6400800" cy="12779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5635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-17463" y="6413500"/>
            <a:ext cx="364966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Budapesti Műszaki és Gazdaságtudományi Egyetem</a:t>
            </a:r>
          </a:p>
          <a:p>
            <a:pPr algn="l" defTabSz="762000"/>
            <a:r>
              <a:rPr lang="hu-HU" sz="1000" b="1" dirty="0">
                <a:solidFill>
                  <a:schemeClr val="bg1"/>
                </a:solidFill>
                <a:latin typeface="+mn-lt"/>
              </a:rPr>
              <a:t>Méréstechnika és Információs Rendszerek Tanszék</a:t>
            </a:r>
          </a:p>
        </p:txBody>
      </p:sp>
      <p:pic>
        <p:nvPicPr>
          <p:cNvPr id="9" name="Picture 18" descr="muegyetem_logo_bord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7125" y="6384925"/>
            <a:ext cx="1666875" cy="473075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2622" y="5250846"/>
            <a:ext cx="1888860" cy="6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501650"/>
          </a:xfrm>
          <a:prstGeom prst="rect">
            <a:avLst/>
          </a:prstGeom>
          <a:solidFill>
            <a:srgbClr val="76253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596" y="2844792"/>
            <a:ext cx="77760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596" y="4195773"/>
            <a:ext cx="7772400" cy="1500187"/>
          </a:xfrm>
          <a:ln>
            <a:solidFill>
              <a:srgbClr val="000000"/>
            </a:solidFill>
          </a:ln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17414" y="836578"/>
            <a:ext cx="4378386" cy="551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836577"/>
            <a:ext cx="4341873" cy="5513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117414" y="142830"/>
            <a:ext cx="1668429" cy="720000"/>
          </a:xfrm>
        </p:spPr>
        <p:txBody>
          <a:bodyPr anchor="ctr">
            <a:noAutofit/>
          </a:bodyPr>
          <a:lstStyle>
            <a:lvl1pPr algn="l">
              <a:defRPr sz="4000" b="1"/>
            </a:lvl1pPr>
          </a:lstStyle>
          <a:p>
            <a:r>
              <a:rPr lang="hu-HU" dirty="0" smtClean="0"/>
              <a:t>DEMO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13" y="1019142"/>
            <a:ext cx="8872659" cy="53674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82765" y="142830"/>
            <a:ext cx="7207308" cy="720000"/>
          </a:xfrm>
          <a:ln>
            <a:solidFill>
              <a:srgbClr val="000000"/>
            </a:solidFill>
          </a:ln>
        </p:spPr>
        <p:txBody>
          <a:bodyPr anchor="ctr">
            <a:noAutofit/>
          </a:bodyPr>
          <a:lstStyle>
            <a:lvl1pPr marL="0" indent="0">
              <a:buNone/>
              <a:defRPr sz="4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76253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2844" y="857232"/>
            <a:ext cx="8858312" cy="5529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762536"/>
              </a:gs>
              <a:gs pos="50000">
                <a:srgbClr val="762536"/>
              </a:gs>
              <a:gs pos="100000">
                <a:srgbClr val="A3334B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 dirty="0"/>
          </a:p>
        </p:txBody>
      </p:sp>
      <p:pic>
        <p:nvPicPr>
          <p:cNvPr id="8" name="Picture 41" descr="muegyetem_logo_bor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486299"/>
            <a:ext cx="1269711" cy="360000"/>
          </a:xfrm>
          <a:prstGeom prst="rect">
            <a:avLst/>
          </a:prstGeom>
          <a:noFill/>
        </p:spPr>
      </p:pic>
      <p:pic>
        <p:nvPicPr>
          <p:cNvPr id="9" name="Kép 8" descr="ftsrg_logo_new-transparen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0735" y="6498024"/>
            <a:ext cx="1066973" cy="360000"/>
          </a:xfrm>
          <a:prstGeom prst="rect">
            <a:avLst/>
          </a:prstGeom>
        </p:spPr>
      </p:pic>
      <p:sp>
        <p:nvSpPr>
          <p:cNvPr id="10" name="Dia számának helye 6"/>
          <p:cNvSpPr>
            <a:spLocks noGrp="1"/>
          </p:cNvSpPr>
          <p:nvPr userDrawn="1"/>
        </p:nvSpPr>
        <p:spPr>
          <a:xfrm>
            <a:off x="3286116" y="6500834"/>
            <a:ext cx="2971800" cy="357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D86C690-4F62-4AFC-8745-06DC9BF07935}" type="slidenum">
              <a:rPr lang="hu-HU" sz="1400" smtClean="0">
                <a:solidFill>
                  <a:schemeClr val="bg1"/>
                </a:solidFill>
              </a:rPr>
              <a:pPr algn="ctr"/>
              <a:t>‹#›</a:t>
            </a:fld>
            <a:endParaRPr lang="hu-HU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8F8F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6253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62536"/>
        </a:buClr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6253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.mit.bme.hu/wiki/it/szolgaltatasok/clou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.mit.bme.h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.mit.bme.hu/edu/courses/irf/hazifelada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q2a.inf.mit.bme.h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stackoverflow.com/abou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b.org/~esr/faqs/smart-question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57158" y="1374767"/>
            <a:ext cx="8501122" cy="2125671"/>
          </a:xfrm>
        </p:spPr>
        <p:txBody>
          <a:bodyPr>
            <a:normAutofit/>
          </a:bodyPr>
          <a:lstStyle/>
          <a:p>
            <a:r>
              <a:rPr lang="hu-HU" noProof="0" dirty="0" smtClean="0"/>
              <a:t>Intelligens rendszerfelügyelet</a:t>
            </a:r>
            <a:br>
              <a:rPr lang="hu-HU" noProof="0" dirty="0" smtClean="0"/>
            </a:br>
            <a:r>
              <a:rPr lang="hu-HU" noProof="0" dirty="0" smtClean="0"/>
              <a:t>(BME VIMIA370)</a:t>
            </a:r>
            <a:endParaRPr lang="hu-HU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Virtual</a:t>
            </a:r>
            <a:r>
              <a:rPr lang="hu-HU" dirty="0" smtClean="0"/>
              <a:t> </a:t>
            </a:r>
            <a:r>
              <a:rPr lang="hu-HU" dirty="0" err="1" smtClean="0"/>
              <a:t>Computing</a:t>
            </a:r>
            <a:r>
              <a:rPr lang="hu-HU" dirty="0" smtClean="0"/>
              <a:t> </a:t>
            </a:r>
            <a:r>
              <a:rPr lang="hu-HU" dirty="0" err="1" smtClean="0"/>
              <a:t>Lab</a:t>
            </a:r>
            <a:r>
              <a:rPr lang="hu-HU" dirty="0" smtClean="0"/>
              <a:t> (VCL)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863925"/>
            <a:ext cx="5293252" cy="5529321"/>
          </a:xfrm>
        </p:spPr>
        <p:txBody>
          <a:bodyPr>
            <a:normAutofit/>
          </a:bodyPr>
          <a:lstStyle/>
          <a:p>
            <a:r>
              <a:rPr lang="hu-HU" dirty="0" smtClean="0"/>
              <a:t>„Oktatási felhő”</a:t>
            </a:r>
          </a:p>
          <a:p>
            <a:endParaRPr lang="hu-HU" dirty="0"/>
          </a:p>
          <a:p>
            <a:r>
              <a:rPr lang="hu-HU" dirty="0" smtClean="0"/>
              <a:t>Virtuális gépek igényelhetők a </a:t>
            </a:r>
            <a:r>
              <a:rPr lang="hu-HU" dirty="0" err="1" smtClean="0"/>
              <a:t>HF-hez</a:t>
            </a:r>
            <a:r>
              <a:rPr lang="hu-HU" dirty="0" smtClean="0"/>
              <a:t>, gyakorlathoz</a:t>
            </a:r>
          </a:p>
          <a:p>
            <a:endParaRPr lang="hu-HU" dirty="0" smtClean="0"/>
          </a:p>
          <a:p>
            <a:r>
              <a:rPr lang="hu-HU" dirty="0" smtClean="0"/>
              <a:t>„Best </a:t>
            </a:r>
            <a:r>
              <a:rPr lang="hu-HU" dirty="0" err="1" smtClean="0"/>
              <a:t>effort</a:t>
            </a:r>
            <a:r>
              <a:rPr lang="hu-HU" dirty="0" smtClean="0"/>
              <a:t>” jellegű kapacitás (leadás napján)</a:t>
            </a:r>
            <a:endParaRPr lang="hu-HU" dirty="0"/>
          </a:p>
          <a:p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863925"/>
            <a:ext cx="1905000" cy="533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4744"/>
            <a:ext cx="2922805" cy="2952328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42844" y="5158933"/>
            <a:ext cx="8749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Útmutató (bejelentkezés szükséges): </a:t>
            </a:r>
          </a:p>
          <a:p>
            <a:pPr algn="ctr"/>
            <a:r>
              <a:rPr lang="hu-HU" sz="2400" dirty="0">
                <a:hlinkClick r:id="rId4"/>
              </a:rPr>
              <a:t>https://</a:t>
            </a:r>
            <a:r>
              <a:rPr lang="hu-HU" sz="2400" dirty="0" smtClean="0">
                <a:hlinkClick r:id="rId4"/>
              </a:rPr>
              <a:t>www.inf.mit.bme.hu/wiki/it/szolgaltatasok/cloud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224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Bemutatkozás</a:t>
            </a:r>
          </a:p>
          <a:p>
            <a:endParaRPr lang="hu-HU" dirty="0" smtClean="0"/>
          </a:p>
          <a:p>
            <a:r>
              <a:rPr lang="hu-HU" b="1" dirty="0" smtClean="0"/>
              <a:t>Tematika</a:t>
            </a:r>
          </a:p>
          <a:p>
            <a:endParaRPr lang="hu-HU" dirty="0"/>
          </a:p>
          <a:p>
            <a:r>
              <a:rPr lang="hu-HU" dirty="0" smtClean="0"/>
              <a:t>Követelmények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81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zabadkézi sokszög 19"/>
          <p:cNvSpPr/>
          <p:nvPr/>
        </p:nvSpPr>
        <p:spPr>
          <a:xfrm>
            <a:off x="3714744" y="1571612"/>
            <a:ext cx="5302296" cy="3934724"/>
          </a:xfrm>
          <a:custGeom>
            <a:avLst/>
            <a:gdLst>
              <a:gd name="connsiteX0" fmla="*/ 0 w 4286280"/>
              <a:gd name="connsiteY0" fmla="*/ 1857388 h 3714776"/>
              <a:gd name="connsiteX1" fmla="*/ 739534 w 4286280"/>
              <a:gd name="connsiteY1" fmla="*/ 453781 h 3714776"/>
              <a:gd name="connsiteX2" fmla="*/ 2143143 w 4286280"/>
              <a:gd name="connsiteY2" fmla="*/ 3 h 3714776"/>
              <a:gd name="connsiteX3" fmla="*/ 3546751 w 4286280"/>
              <a:gd name="connsiteY3" fmla="*/ 453785 h 3714776"/>
              <a:gd name="connsiteX4" fmla="*/ 4286281 w 4286280"/>
              <a:gd name="connsiteY4" fmla="*/ 1857395 h 3714776"/>
              <a:gd name="connsiteX5" fmla="*/ 3546748 w 4286280"/>
              <a:gd name="connsiteY5" fmla="*/ 3261003 h 3714776"/>
              <a:gd name="connsiteX6" fmla="*/ 2143140 w 4286280"/>
              <a:gd name="connsiteY6" fmla="*/ 3714783 h 3714776"/>
              <a:gd name="connsiteX7" fmla="*/ 739532 w 4286280"/>
              <a:gd name="connsiteY7" fmla="*/ 3261002 h 3714776"/>
              <a:gd name="connsiteX8" fmla="*/ 1 w 4286280"/>
              <a:gd name="connsiteY8" fmla="*/ 1857393 h 3714776"/>
              <a:gd name="connsiteX9" fmla="*/ 0 w 4286280"/>
              <a:gd name="connsiteY9" fmla="*/ 1857388 h 3714776"/>
              <a:gd name="connsiteX0" fmla="*/ 0 w 5159423"/>
              <a:gd name="connsiteY0" fmla="*/ 2196364 h 4053759"/>
              <a:gd name="connsiteX1" fmla="*/ 739534 w 5159423"/>
              <a:gd name="connsiteY1" fmla="*/ 792757 h 4053759"/>
              <a:gd name="connsiteX2" fmla="*/ 2143143 w 5159423"/>
              <a:gd name="connsiteY2" fmla="*/ 338979 h 4053759"/>
              <a:gd name="connsiteX3" fmla="*/ 4689727 w 5159423"/>
              <a:gd name="connsiteY3" fmla="*/ 292671 h 4053759"/>
              <a:gd name="connsiteX4" fmla="*/ 4286281 w 5159423"/>
              <a:gd name="connsiteY4" fmla="*/ 2196371 h 4053759"/>
              <a:gd name="connsiteX5" fmla="*/ 3546748 w 5159423"/>
              <a:gd name="connsiteY5" fmla="*/ 3599979 h 4053759"/>
              <a:gd name="connsiteX6" fmla="*/ 2143140 w 5159423"/>
              <a:gd name="connsiteY6" fmla="*/ 4053759 h 4053759"/>
              <a:gd name="connsiteX7" fmla="*/ 739532 w 5159423"/>
              <a:gd name="connsiteY7" fmla="*/ 3599978 h 4053759"/>
              <a:gd name="connsiteX8" fmla="*/ 1 w 5159423"/>
              <a:gd name="connsiteY8" fmla="*/ 2196369 h 4053759"/>
              <a:gd name="connsiteX9" fmla="*/ 0 w 5159423"/>
              <a:gd name="connsiteY9" fmla="*/ 2196364 h 4053759"/>
              <a:gd name="connsiteX0" fmla="*/ 0 w 4730763"/>
              <a:gd name="connsiteY0" fmla="*/ 2053512 h 3910907"/>
              <a:gd name="connsiteX1" fmla="*/ 739534 w 4730763"/>
              <a:gd name="connsiteY1" fmla="*/ 649905 h 3910907"/>
              <a:gd name="connsiteX2" fmla="*/ 2143143 w 4730763"/>
              <a:gd name="connsiteY2" fmla="*/ 196127 h 3910907"/>
              <a:gd name="connsiteX3" fmla="*/ 4261067 w 4730763"/>
              <a:gd name="connsiteY3" fmla="*/ 292671 h 3910907"/>
              <a:gd name="connsiteX4" fmla="*/ 4286281 w 4730763"/>
              <a:gd name="connsiteY4" fmla="*/ 2053519 h 3910907"/>
              <a:gd name="connsiteX5" fmla="*/ 3546748 w 4730763"/>
              <a:gd name="connsiteY5" fmla="*/ 3457127 h 3910907"/>
              <a:gd name="connsiteX6" fmla="*/ 2143140 w 4730763"/>
              <a:gd name="connsiteY6" fmla="*/ 3910907 h 3910907"/>
              <a:gd name="connsiteX7" fmla="*/ 739532 w 4730763"/>
              <a:gd name="connsiteY7" fmla="*/ 3457126 h 3910907"/>
              <a:gd name="connsiteX8" fmla="*/ 1 w 4730763"/>
              <a:gd name="connsiteY8" fmla="*/ 2053517 h 3910907"/>
              <a:gd name="connsiteX9" fmla="*/ 0 w 4730763"/>
              <a:gd name="connsiteY9" fmla="*/ 2053512 h 3910907"/>
              <a:gd name="connsiteX0" fmla="*/ 0 w 4730763"/>
              <a:gd name="connsiteY0" fmla="*/ 2053512 h 3910907"/>
              <a:gd name="connsiteX1" fmla="*/ 1453882 w 4730763"/>
              <a:gd name="connsiteY1" fmla="*/ 1364261 h 3910907"/>
              <a:gd name="connsiteX2" fmla="*/ 2143143 w 4730763"/>
              <a:gd name="connsiteY2" fmla="*/ 196127 h 3910907"/>
              <a:gd name="connsiteX3" fmla="*/ 4261067 w 4730763"/>
              <a:gd name="connsiteY3" fmla="*/ 292671 h 3910907"/>
              <a:gd name="connsiteX4" fmla="*/ 4286281 w 4730763"/>
              <a:gd name="connsiteY4" fmla="*/ 2053519 h 3910907"/>
              <a:gd name="connsiteX5" fmla="*/ 3546748 w 4730763"/>
              <a:gd name="connsiteY5" fmla="*/ 3457127 h 3910907"/>
              <a:gd name="connsiteX6" fmla="*/ 2143140 w 4730763"/>
              <a:gd name="connsiteY6" fmla="*/ 3910907 h 3910907"/>
              <a:gd name="connsiteX7" fmla="*/ 739532 w 4730763"/>
              <a:gd name="connsiteY7" fmla="*/ 3457126 h 3910907"/>
              <a:gd name="connsiteX8" fmla="*/ 1 w 4730763"/>
              <a:gd name="connsiteY8" fmla="*/ 2053517 h 3910907"/>
              <a:gd name="connsiteX9" fmla="*/ 0 w 4730763"/>
              <a:gd name="connsiteY9" fmla="*/ 2053512 h 3910907"/>
              <a:gd name="connsiteX0" fmla="*/ 0 w 4730763"/>
              <a:gd name="connsiteY0" fmla="*/ 2053512 h 3934724"/>
              <a:gd name="connsiteX1" fmla="*/ 1453882 w 4730763"/>
              <a:gd name="connsiteY1" fmla="*/ 1364261 h 3934724"/>
              <a:gd name="connsiteX2" fmla="*/ 2143143 w 4730763"/>
              <a:gd name="connsiteY2" fmla="*/ 196127 h 3934724"/>
              <a:gd name="connsiteX3" fmla="*/ 4261067 w 4730763"/>
              <a:gd name="connsiteY3" fmla="*/ 292671 h 3934724"/>
              <a:gd name="connsiteX4" fmla="*/ 4286281 w 4730763"/>
              <a:gd name="connsiteY4" fmla="*/ 2053519 h 3934724"/>
              <a:gd name="connsiteX5" fmla="*/ 3546748 w 4730763"/>
              <a:gd name="connsiteY5" fmla="*/ 3457127 h 3934724"/>
              <a:gd name="connsiteX6" fmla="*/ 2143140 w 4730763"/>
              <a:gd name="connsiteY6" fmla="*/ 3910907 h 3934724"/>
              <a:gd name="connsiteX7" fmla="*/ 1453880 w 4730763"/>
              <a:gd name="connsiteY7" fmla="*/ 3314226 h 3934724"/>
              <a:gd name="connsiteX8" fmla="*/ 1 w 4730763"/>
              <a:gd name="connsiteY8" fmla="*/ 2053517 h 3934724"/>
              <a:gd name="connsiteX9" fmla="*/ 0 w 4730763"/>
              <a:gd name="connsiteY9" fmla="*/ 2053512 h 3934724"/>
              <a:gd name="connsiteX0" fmla="*/ 0 w 5214944"/>
              <a:gd name="connsiteY0" fmla="*/ 2053512 h 3934724"/>
              <a:gd name="connsiteX1" fmla="*/ 1453882 w 5214944"/>
              <a:gd name="connsiteY1" fmla="*/ 1364261 h 3934724"/>
              <a:gd name="connsiteX2" fmla="*/ 2143143 w 5214944"/>
              <a:gd name="connsiteY2" fmla="*/ 196127 h 3934724"/>
              <a:gd name="connsiteX3" fmla="*/ 4261067 w 5214944"/>
              <a:gd name="connsiteY3" fmla="*/ 292671 h 3934724"/>
              <a:gd name="connsiteX4" fmla="*/ 5214943 w 5214944"/>
              <a:gd name="connsiteY4" fmla="*/ 2053519 h 3934724"/>
              <a:gd name="connsiteX5" fmla="*/ 3546748 w 5214944"/>
              <a:gd name="connsiteY5" fmla="*/ 3457127 h 3934724"/>
              <a:gd name="connsiteX6" fmla="*/ 2143140 w 5214944"/>
              <a:gd name="connsiteY6" fmla="*/ 3910907 h 3934724"/>
              <a:gd name="connsiteX7" fmla="*/ 1453880 w 5214944"/>
              <a:gd name="connsiteY7" fmla="*/ 3314226 h 3934724"/>
              <a:gd name="connsiteX8" fmla="*/ 1 w 5214944"/>
              <a:gd name="connsiteY8" fmla="*/ 2053517 h 3934724"/>
              <a:gd name="connsiteX9" fmla="*/ 0 w 5214944"/>
              <a:gd name="connsiteY9" fmla="*/ 2053512 h 3934724"/>
              <a:gd name="connsiteX0" fmla="*/ 0 w 5302296"/>
              <a:gd name="connsiteY0" fmla="*/ 2053512 h 3934724"/>
              <a:gd name="connsiteX1" fmla="*/ 1453882 w 5302296"/>
              <a:gd name="connsiteY1" fmla="*/ 1364261 h 3934724"/>
              <a:gd name="connsiteX2" fmla="*/ 2143143 w 5302296"/>
              <a:gd name="connsiteY2" fmla="*/ 196127 h 3934724"/>
              <a:gd name="connsiteX3" fmla="*/ 4261067 w 5302296"/>
              <a:gd name="connsiteY3" fmla="*/ 292671 h 3934724"/>
              <a:gd name="connsiteX4" fmla="*/ 5214943 w 5302296"/>
              <a:gd name="connsiteY4" fmla="*/ 2053519 h 3934724"/>
              <a:gd name="connsiteX5" fmla="*/ 4832600 w 5302296"/>
              <a:gd name="connsiteY5" fmla="*/ 3457127 h 3934724"/>
              <a:gd name="connsiteX6" fmla="*/ 2143140 w 5302296"/>
              <a:gd name="connsiteY6" fmla="*/ 3910907 h 3934724"/>
              <a:gd name="connsiteX7" fmla="*/ 1453880 w 5302296"/>
              <a:gd name="connsiteY7" fmla="*/ 3314226 h 3934724"/>
              <a:gd name="connsiteX8" fmla="*/ 1 w 5302296"/>
              <a:gd name="connsiteY8" fmla="*/ 2053517 h 3934724"/>
              <a:gd name="connsiteX9" fmla="*/ 0 w 5302296"/>
              <a:gd name="connsiteY9" fmla="*/ 2053512 h 3934724"/>
              <a:gd name="connsiteX0" fmla="*/ 0 w 5302296"/>
              <a:gd name="connsiteY0" fmla="*/ 2053512 h 3934724"/>
              <a:gd name="connsiteX1" fmla="*/ 810908 w 5302296"/>
              <a:gd name="connsiteY1" fmla="*/ 935609 h 3934724"/>
              <a:gd name="connsiteX2" fmla="*/ 2143143 w 5302296"/>
              <a:gd name="connsiteY2" fmla="*/ 196127 h 3934724"/>
              <a:gd name="connsiteX3" fmla="*/ 4261067 w 5302296"/>
              <a:gd name="connsiteY3" fmla="*/ 292671 h 3934724"/>
              <a:gd name="connsiteX4" fmla="*/ 5214943 w 5302296"/>
              <a:gd name="connsiteY4" fmla="*/ 2053519 h 3934724"/>
              <a:gd name="connsiteX5" fmla="*/ 4832600 w 5302296"/>
              <a:gd name="connsiteY5" fmla="*/ 3457127 h 3934724"/>
              <a:gd name="connsiteX6" fmla="*/ 2143140 w 5302296"/>
              <a:gd name="connsiteY6" fmla="*/ 3910907 h 3934724"/>
              <a:gd name="connsiteX7" fmla="*/ 1453880 w 5302296"/>
              <a:gd name="connsiteY7" fmla="*/ 3314226 h 3934724"/>
              <a:gd name="connsiteX8" fmla="*/ 1 w 5302296"/>
              <a:gd name="connsiteY8" fmla="*/ 2053517 h 3934724"/>
              <a:gd name="connsiteX9" fmla="*/ 0 w 5302296"/>
              <a:gd name="connsiteY9" fmla="*/ 2053512 h 39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02296" h="3934724">
                <a:moveTo>
                  <a:pt x="0" y="2053512"/>
                </a:moveTo>
                <a:cubicBezTo>
                  <a:pt x="1" y="1514838"/>
                  <a:pt x="341212" y="1288402"/>
                  <a:pt x="810908" y="935609"/>
                </a:cubicBezTo>
                <a:cubicBezTo>
                  <a:pt x="1200558" y="642939"/>
                  <a:pt x="1568117" y="303283"/>
                  <a:pt x="2143143" y="196127"/>
                </a:cubicBezTo>
                <a:cubicBezTo>
                  <a:pt x="2718169" y="88971"/>
                  <a:pt x="3871418" y="0"/>
                  <a:pt x="4261067" y="292671"/>
                </a:cubicBezTo>
                <a:cubicBezTo>
                  <a:pt x="4730763" y="645466"/>
                  <a:pt x="5214944" y="1514845"/>
                  <a:pt x="5214943" y="2053519"/>
                </a:cubicBezTo>
                <a:cubicBezTo>
                  <a:pt x="5214943" y="2592193"/>
                  <a:pt x="5302296" y="3104333"/>
                  <a:pt x="4832600" y="3457127"/>
                </a:cubicBezTo>
                <a:cubicBezTo>
                  <a:pt x="4442950" y="3749797"/>
                  <a:pt x="2706260" y="3934724"/>
                  <a:pt x="2143140" y="3910907"/>
                </a:cubicBezTo>
                <a:cubicBezTo>
                  <a:pt x="1580020" y="3887090"/>
                  <a:pt x="1843529" y="3606896"/>
                  <a:pt x="1453880" y="3314226"/>
                </a:cubicBezTo>
                <a:cubicBezTo>
                  <a:pt x="984184" y="2961432"/>
                  <a:pt x="0" y="2592191"/>
                  <a:pt x="1" y="2053517"/>
                </a:cubicBezTo>
                <a:cubicBezTo>
                  <a:pt x="1" y="2053515"/>
                  <a:pt x="0" y="2053514"/>
                  <a:pt x="0" y="2053512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informatika területei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1214414" y="22859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Programming</a:t>
            </a:r>
            <a:r>
              <a:rPr lang="hu-HU" dirty="0" smtClean="0"/>
              <a:t> Fundamentals 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7158" y="1714488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 smtClean="0"/>
              <a:t>Algorithms</a:t>
            </a:r>
            <a:r>
              <a:rPr lang="hu-HU" sz="1600" dirty="0" smtClean="0"/>
              <a:t> and </a:t>
            </a:r>
            <a:r>
              <a:rPr lang="hu-HU" sz="1600" dirty="0" err="1" smtClean="0"/>
              <a:t>Complexity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7" name="Téglalap 6"/>
          <p:cNvSpPr/>
          <p:nvPr/>
        </p:nvSpPr>
        <p:spPr>
          <a:xfrm>
            <a:off x="6929454" y="1785926"/>
            <a:ext cx="192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Operating</a:t>
            </a:r>
            <a:r>
              <a:rPr lang="hu-HU" dirty="0" smtClean="0"/>
              <a:t> Systems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5929322" y="2357430"/>
            <a:ext cx="24728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smtClean="0"/>
              <a:t>Platform </a:t>
            </a:r>
            <a:r>
              <a:rPr lang="hu-HU" sz="2000" dirty="0" err="1" smtClean="0"/>
              <a:t>technologies</a:t>
            </a:r>
            <a:endParaRPr lang="hu-HU" sz="2000" dirty="0"/>
          </a:p>
        </p:txBody>
      </p:sp>
      <p:sp>
        <p:nvSpPr>
          <p:cNvPr id="9" name="Téglalap 8"/>
          <p:cNvSpPr/>
          <p:nvPr/>
        </p:nvSpPr>
        <p:spPr>
          <a:xfrm>
            <a:off x="214282" y="5214950"/>
            <a:ext cx="2408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dirty="0" err="1" smtClean="0"/>
              <a:t>Graphics</a:t>
            </a:r>
            <a:r>
              <a:rPr lang="hu-HU" sz="1600" dirty="0" smtClean="0"/>
              <a:t> and </a:t>
            </a:r>
            <a:r>
              <a:rPr lang="hu-HU" sz="1600" dirty="0" err="1" smtClean="0"/>
              <a:t>Visualization</a:t>
            </a:r>
            <a:r>
              <a:rPr lang="hu-HU" sz="1600" dirty="0" smtClean="0"/>
              <a:t> </a:t>
            </a:r>
            <a:endParaRPr lang="hu-HU" sz="1600" dirty="0"/>
          </a:p>
        </p:txBody>
      </p:sp>
      <p:sp>
        <p:nvSpPr>
          <p:cNvPr id="10" name="Téglalap 9"/>
          <p:cNvSpPr/>
          <p:nvPr/>
        </p:nvSpPr>
        <p:spPr>
          <a:xfrm>
            <a:off x="3071802" y="4572008"/>
            <a:ext cx="2608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Information</a:t>
            </a:r>
            <a:r>
              <a:rPr lang="hu-HU" dirty="0" smtClean="0"/>
              <a:t> Management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071802" y="3286124"/>
            <a:ext cx="2987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err="1" smtClean="0"/>
              <a:t>Modeling</a:t>
            </a:r>
            <a:r>
              <a:rPr lang="hu-HU" sz="2400" dirty="0" smtClean="0"/>
              <a:t> and </a:t>
            </a:r>
            <a:r>
              <a:rPr lang="hu-HU" sz="2400" dirty="0" err="1" smtClean="0"/>
              <a:t>Analysis</a:t>
            </a:r>
            <a:endParaRPr lang="hu-HU" sz="2400" dirty="0"/>
          </a:p>
        </p:txBody>
      </p:sp>
      <p:sp>
        <p:nvSpPr>
          <p:cNvPr id="12" name="Téglalap 11"/>
          <p:cNvSpPr/>
          <p:nvPr/>
        </p:nvSpPr>
        <p:spPr>
          <a:xfrm>
            <a:off x="1142976" y="2928934"/>
            <a:ext cx="1762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Software Design 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571472" y="3857628"/>
            <a:ext cx="2555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Software </a:t>
            </a:r>
            <a:r>
              <a:rPr lang="hu-HU" dirty="0" err="1" smtClean="0"/>
              <a:t>Verification</a:t>
            </a:r>
            <a:r>
              <a:rPr lang="hu-HU" dirty="0" smtClean="0"/>
              <a:t> and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 err="1" smtClean="0"/>
              <a:t>Validation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714920" y="2928934"/>
            <a:ext cx="342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Software </a:t>
            </a:r>
            <a:r>
              <a:rPr lang="hu-HU" dirty="0" err="1" smtClean="0"/>
              <a:t>Evolution</a:t>
            </a:r>
            <a:r>
              <a:rPr lang="hu-HU" dirty="0" smtClean="0"/>
              <a:t> (</a:t>
            </a:r>
            <a:r>
              <a:rPr lang="hu-HU" dirty="0" err="1" smtClean="0"/>
              <a:t>maintenance</a:t>
            </a:r>
            <a:r>
              <a:rPr lang="hu-HU" dirty="0" smtClean="0"/>
              <a:t>) 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6929454" y="3571876"/>
            <a:ext cx="10262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err="1" smtClean="0"/>
              <a:t>Security</a:t>
            </a:r>
            <a:endParaRPr lang="hu-HU" sz="2000" dirty="0"/>
          </a:p>
        </p:txBody>
      </p:sp>
      <p:sp>
        <p:nvSpPr>
          <p:cNvPr id="16" name="Téglalap 15"/>
          <p:cNvSpPr/>
          <p:nvPr/>
        </p:nvSpPr>
        <p:spPr>
          <a:xfrm>
            <a:off x="5786446" y="4191471"/>
            <a:ext cx="315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dirty="0" smtClean="0"/>
              <a:t>Systems </a:t>
            </a:r>
            <a:r>
              <a:rPr lang="hu-HU" sz="2400" dirty="0" err="1" smtClean="0"/>
              <a:t>administration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17" name="Téglalap 16"/>
          <p:cNvSpPr/>
          <p:nvPr/>
        </p:nvSpPr>
        <p:spPr>
          <a:xfrm>
            <a:off x="6357950" y="5549170"/>
            <a:ext cx="2073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dirty="0" err="1" smtClean="0"/>
              <a:t>Technical</a:t>
            </a:r>
            <a:r>
              <a:rPr lang="hu-HU" sz="2000" dirty="0" smtClean="0"/>
              <a:t> </a:t>
            </a:r>
            <a:r>
              <a:rPr lang="hu-HU" sz="2000" dirty="0" err="1" smtClean="0"/>
              <a:t>support</a:t>
            </a:r>
            <a:r>
              <a:rPr lang="hu-HU" sz="2000" dirty="0" smtClean="0"/>
              <a:t> </a:t>
            </a:r>
            <a:endParaRPr lang="hu-HU" sz="2000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0" y="85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ACM &amp; IEEE </a:t>
            </a:r>
            <a:r>
              <a:rPr lang="hu-HU" sz="2400" b="1" dirty="0" err="1" smtClean="0"/>
              <a:t>Computing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Curricula</a:t>
            </a:r>
            <a:r>
              <a:rPr lang="hu-HU" sz="2400" b="1" dirty="0" smtClean="0"/>
              <a:t> (részlet)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395536" y="1124744"/>
            <a:ext cx="56886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Bemutatni a</a:t>
            </a:r>
          </a:p>
          <a:p>
            <a:endParaRPr lang="hu-HU" sz="4000" dirty="0" smtClean="0"/>
          </a:p>
          <a:p>
            <a:r>
              <a:rPr lang="hu-HU" sz="4000" dirty="0" smtClean="0"/>
              <a:t>  </a:t>
            </a:r>
            <a:r>
              <a:rPr lang="hu-HU" sz="4000" dirty="0" smtClean="0">
                <a:solidFill>
                  <a:schemeClr val="accent2"/>
                </a:solidFill>
              </a:rPr>
              <a:t>jól felügyelhető</a:t>
            </a:r>
            <a:r>
              <a:rPr lang="hu-HU" sz="4000" dirty="0" smtClean="0"/>
              <a:t> </a:t>
            </a:r>
          </a:p>
          <a:p>
            <a:endParaRPr lang="hu-HU" sz="4000" dirty="0" smtClean="0"/>
          </a:p>
          <a:p>
            <a:r>
              <a:rPr lang="hu-HU" sz="4000" dirty="0" smtClean="0"/>
              <a:t>  </a:t>
            </a:r>
            <a:r>
              <a:rPr lang="hu-HU" sz="4000" dirty="0" smtClean="0">
                <a:solidFill>
                  <a:srgbClr val="C00000"/>
                </a:solidFill>
              </a:rPr>
              <a:t>szoftverek </a:t>
            </a:r>
            <a:r>
              <a:rPr lang="hu-HU" sz="4000" dirty="0">
                <a:solidFill>
                  <a:srgbClr val="C00000"/>
                </a:solidFill>
              </a:rPr>
              <a:t>és </a:t>
            </a:r>
            <a:r>
              <a:rPr lang="hu-HU" sz="4000" dirty="0" smtClean="0">
                <a:solidFill>
                  <a:srgbClr val="C00000"/>
                </a:solidFill>
              </a:rPr>
              <a:t>rendszerek</a:t>
            </a:r>
          </a:p>
          <a:p>
            <a:r>
              <a:rPr lang="hu-HU" sz="4000" dirty="0" smtClean="0"/>
              <a:t> </a:t>
            </a:r>
          </a:p>
          <a:p>
            <a:r>
              <a:rPr lang="hu-HU" sz="4000" dirty="0" smtClean="0"/>
              <a:t>  </a:t>
            </a:r>
            <a:r>
              <a:rPr lang="hu-HU" sz="4000" dirty="0" smtClean="0">
                <a:solidFill>
                  <a:schemeClr val="accent2">
                    <a:lumMod val="75000"/>
                  </a:schemeClr>
                </a:solidFill>
              </a:rPr>
              <a:t>tervezését </a:t>
            </a:r>
            <a:r>
              <a:rPr lang="hu-HU" sz="4000" dirty="0">
                <a:solidFill>
                  <a:schemeClr val="accent2">
                    <a:lumMod val="75000"/>
                  </a:schemeClr>
                </a:solidFill>
              </a:rPr>
              <a:t>és </a:t>
            </a:r>
            <a:r>
              <a:rPr lang="hu-HU" sz="4000" dirty="0" smtClean="0">
                <a:solidFill>
                  <a:schemeClr val="accent2">
                    <a:lumMod val="75000"/>
                  </a:schemeClr>
                </a:solidFill>
              </a:rPr>
              <a:t>fejlesztését</a:t>
            </a:r>
            <a:endParaRPr lang="hu-H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Célkitűzés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465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670350"/>
              </p:ext>
            </p:extLst>
          </p:nvPr>
        </p:nvGraphicFramePr>
        <p:xfrm>
          <a:off x="251520" y="872776"/>
          <a:ext cx="7669516" cy="552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noProof="0" dirty="0" smtClean="0"/>
              <a:t>Tematika</a:t>
            </a:r>
            <a:endParaRPr lang="hu-HU" noProof="0" dirty="0"/>
          </a:p>
        </p:txBody>
      </p:sp>
      <p:sp>
        <p:nvSpPr>
          <p:cNvPr id="2" name="Lekerekített téglalap 1"/>
          <p:cNvSpPr/>
          <p:nvPr/>
        </p:nvSpPr>
        <p:spPr>
          <a:xfrm>
            <a:off x="8028384" y="980728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8028384" y="3356992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HF1</a:t>
            </a:r>
          </a:p>
        </p:txBody>
      </p:sp>
      <p:sp>
        <p:nvSpPr>
          <p:cNvPr id="6" name="Lekerekített téglalap 4"/>
          <p:cNvSpPr/>
          <p:nvPr/>
        </p:nvSpPr>
        <p:spPr>
          <a:xfrm>
            <a:off x="8009787" y="5769320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7" name="Lekerekített téglalap 5"/>
          <p:cNvSpPr/>
          <p:nvPr/>
        </p:nvSpPr>
        <p:spPr>
          <a:xfrm>
            <a:off x="8009787" y="4941168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HF3</a:t>
            </a:r>
          </a:p>
        </p:txBody>
      </p:sp>
      <p:sp>
        <p:nvSpPr>
          <p:cNvPr id="8" name="Lekerekített téglalap 6"/>
          <p:cNvSpPr/>
          <p:nvPr/>
        </p:nvSpPr>
        <p:spPr>
          <a:xfrm>
            <a:off x="8002202" y="1736872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9" name="Lekerekített téglalap 5"/>
          <p:cNvSpPr/>
          <p:nvPr/>
        </p:nvSpPr>
        <p:spPr>
          <a:xfrm>
            <a:off x="8004838" y="4149080"/>
            <a:ext cx="1008112" cy="540000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HF2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CD79BF-D31A-4651-8453-4A198864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E30D72-0F69-4782-AAAD-B62E991D3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158D0B-79C2-4B43-8BCA-72D2FCFC5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974CA4-282B-415B-B826-45AFC97E2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838A53-C0DD-4F87-A956-60F23B35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842BCC-B566-4F4F-94C9-8CF0F801A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4075D-C8E4-44F0-8305-116499A75D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EE3F9-C36E-4DFC-860F-C9A0139EB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B0907-DF43-4C33-9628-B870BA770D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025DC2-FFFF-477B-AE5D-3EC4EC5F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D4739-7892-4A73-BCB6-49E5EE52EF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805FE6-B7F3-4023-BF4D-814408CBF3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30AF67-76AB-421C-9B6F-88C5C4FED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6F17C9-9697-4E96-BA1D-DD42A7D4F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Előkövetelmények</a:t>
            </a:r>
            <a:r>
              <a:rPr lang="hu-HU" dirty="0" smtClean="0"/>
              <a:t> (témák)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chemeClr val="accent2"/>
                </a:solidFill>
              </a:rPr>
              <a:t>Operációs rendszerek</a:t>
            </a:r>
          </a:p>
          <a:p>
            <a:pPr lvl="1"/>
            <a:r>
              <a:rPr lang="hu-HU" dirty="0" smtClean="0"/>
              <a:t>OS felépítése, szerepe</a:t>
            </a:r>
          </a:p>
          <a:p>
            <a:pPr lvl="1"/>
            <a:r>
              <a:rPr lang="hu-HU" dirty="0" smtClean="0"/>
              <a:t>Felhasználó kezelés, biztonság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Számítógép hálózatok</a:t>
            </a:r>
          </a:p>
          <a:p>
            <a:pPr lvl="1"/>
            <a:r>
              <a:rPr lang="hu-HU" dirty="0" smtClean="0"/>
              <a:t>TCP/IP alapok</a:t>
            </a:r>
          </a:p>
          <a:p>
            <a:pPr lvl="1"/>
            <a:r>
              <a:rPr lang="hu-HU" dirty="0" smtClean="0"/>
              <a:t>DNS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Szoftvertechnológia és Szoftvertechnikák</a:t>
            </a:r>
          </a:p>
          <a:p>
            <a:pPr lvl="1"/>
            <a:r>
              <a:rPr lang="hu-HU" dirty="0" smtClean="0"/>
              <a:t>Szoftver modellezése, UML</a:t>
            </a:r>
          </a:p>
          <a:p>
            <a:pPr lvl="1"/>
            <a:r>
              <a:rPr lang="hu-HU" dirty="0" smtClean="0"/>
              <a:t>Szoftver architektúrák</a:t>
            </a:r>
          </a:p>
          <a:p>
            <a:r>
              <a:rPr lang="hu-HU" dirty="0" smtClean="0">
                <a:solidFill>
                  <a:schemeClr val="accent2"/>
                </a:solidFill>
              </a:rPr>
              <a:t>Programozás tárgyak</a:t>
            </a:r>
            <a:r>
              <a:rPr lang="hu-HU" dirty="0" smtClean="0"/>
              <a:t> (Java, C#)</a:t>
            </a:r>
          </a:p>
          <a:p>
            <a:r>
              <a:rPr lang="hu-HU" dirty="0" smtClean="0"/>
              <a:t>Mérés 4. és IRÜ: kapcsolódik, de sajnos párhuzamos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Miért lesz ez jó nekem?</a:t>
            </a:r>
            <a:endParaRPr lang="hu-HU" dirty="0"/>
          </a:p>
        </p:txBody>
      </p:sp>
      <p:pic>
        <p:nvPicPr>
          <p:cNvPr id="10" name="Picture 9" descr="C:\Users\micskeiz\Pictures\Microsoft Clip Organizer\j04339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96752"/>
            <a:ext cx="1800000" cy="180000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285720" y="2916792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Szoftverfejlesztő</a:t>
            </a:r>
            <a:endParaRPr lang="hu-HU" sz="2600" dirty="0"/>
          </a:p>
        </p:txBody>
      </p:sp>
      <p:pic>
        <p:nvPicPr>
          <p:cNvPr id="6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86776" y="1149803"/>
            <a:ext cx="1692869" cy="1893897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6156176" y="2916791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Rendszermérnök</a:t>
            </a:r>
            <a:endParaRPr lang="hu-HU" sz="2600" dirty="0"/>
          </a:p>
        </p:txBody>
      </p:sp>
      <p:sp>
        <p:nvSpPr>
          <p:cNvPr id="2" name="Lekerekített téglalapbuborék 1"/>
          <p:cNvSpPr/>
          <p:nvPr/>
        </p:nvSpPr>
        <p:spPr>
          <a:xfrm>
            <a:off x="323528" y="3861048"/>
            <a:ext cx="4104456" cy="2376264"/>
          </a:xfrm>
          <a:prstGeom prst="wedgeRoundRectCallout">
            <a:avLst>
              <a:gd name="adj1" fmla="val -21340"/>
              <a:gd name="adj2" fmla="val -6951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solidFill>
                  <a:schemeClr val="bg1"/>
                </a:solidFill>
              </a:rPr>
              <a:t>„Fejlesztő vagyok, nem kell tudnom, hogy mi az IP-cím”</a:t>
            </a:r>
          </a:p>
          <a:p>
            <a:endParaRPr lang="hu-HU" sz="2400" dirty="0" smtClean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„Ha fordul az </a:t>
            </a:r>
            <a:r>
              <a:rPr lang="hu-HU" sz="2400" dirty="0" err="1" smtClean="0">
                <a:solidFill>
                  <a:schemeClr val="bg1"/>
                </a:solidFill>
              </a:rPr>
              <a:t>IDE-ben</a:t>
            </a:r>
            <a:r>
              <a:rPr lang="hu-HU" sz="2400" dirty="0" smtClean="0">
                <a:solidFill>
                  <a:schemeClr val="bg1"/>
                </a:solidFill>
              </a:rPr>
              <a:t>, onnantól nem az én dolgom”</a:t>
            </a:r>
          </a:p>
        </p:txBody>
      </p:sp>
      <p:sp>
        <p:nvSpPr>
          <p:cNvPr id="8" name="Lekerekített téglalapbuborék 7"/>
          <p:cNvSpPr/>
          <p:nvPr/>
        </p:nvSpPr>
        <p:spPr>
          <a:xfrm>
            <a:off x="4860032" y="3825345"/>
            <a:ext cx="4104456" cy="2376264"/>
          </a:xfrm>
          <a:prstGeom prst="wedgeRoundRectCallout">
            <a:avLst>
              <a:gd name="adj1" fmla="val -3517"/>
              <a:gd name="adj2" fmla="val -6951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>
                <a:solidFill>
                  <a:schemeClr val="bg1"/>
                </a:solidFill>
              </a:rPr>
              <a:t>„Fejből tudom az összes szerverem nevét és címét</a:t>
            </a:r>
            <a:r>
              <a:rPr lang="hu-HU" sz="2400" dirty="0" smtClean="0">
                <a:solidFill>
                  <a:schemeClr val="bg1"/>
                </a:solidFill>
              </a:rPr>
              <a:t>”</a:t>
            </a:r>
          </a:p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 smtClean="0">
                <a:solidFill>
                  <a:schemeClr val="bg1"/>
                </a:solidFill>
              </a:rPr>
              <a:t>„Nekem nem kell kódot írni, csak a </a:t>
            </a:r>
            <a:r>
              <a:rPr lang="hu-HU" sz="2400" dirty="0" err="1" smtClean="0">
                <a:solidFill>
                  <a:schemeClr val="bg1"/>
                </a:solidFill>
              </a:rPr>
              <a:t>CLI-t</a:t>
            </a:r>
            <a:r>
              <a:rPr lang="hu-HU" sz="2400" dirty="0" smtClean="0">
                <a:solidFill>
                  <a:schemeClr val="bg1"/>
                </a:solidFill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</a:rPr>
              <a:t>GUI-t</a:t>
            </a:r>
            <a:r>
              <a:rPr lang="hu-HU" sz="2400" dirty="0" smtClean="0">
                <a:solidFill>
                  <a:schemeClr val="bg1"/>
                </a:solidFill>
              </a:rPr>
              <a:t> használom”</a:t>
            </a:r>
          </a:p>
        </p:txBody>
      </p:sp>
      <p:sp>
        <p:nvSpPr>
          <p:cNvPr id="3" name="Téglalap 2"/>
          <p:cNvSpPr/>
          <p:nvPr/>
        </p:nvSpPr>
        <p:spPr>
          <a:xfrm>
            <a:off x="2774830" y="980728"/>
            <a:ext cx="3216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/>
              <a:t>Tipikus tévhitek</a:t>
            </a:r>
          </a:p>
        </p:txBody>
      </p:sp>
    </p:spTree>
    <p:extLst>
      <p:ext uri="{BB962C8B-B14F-4D97-AF65-F5344CB8AC3E}">
        <p14:creationId xmlns:p14="http://schemas.microsoft.com/office/powerpoint/2010/main" val="403841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2" grpId="0" animBg="1"/>
      <p:bldP spid="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sp>
        <p:nvSpPr>
          <p:cNvPr id="18" name="Lekerekített téglalap feliratnak 17"/>
          <p:cNvSpPr/>
          <p:nvPr/>
        </p:nvSpPr>
        <p:spPr>
          <a:xfrm>
            <a:off x="3214678" y="1142984"/>
            <a:ext cx="4786346" cy="3214710"/>
          </a:xfrm>
          <a:prstGeom prst="wedgeRoundRectCallout">
            <a:avLst>
              <a:gd name="adj1" fmla="val -21112"/>
              <a:gd name="adj2" fmla="val 50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Felügyeletre tervezés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Modern infrastruktúra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Szoftverfejlesztési ciklus maradék elemei</a:t>
            </a:r>
          </a:p>
        </p:txBody>
      </p:sp>
      <p:pic>
        <p:nvPicPr>
          <p:cNvPr id="6" name="Picture 9" descr="C:\Users\micskeiz\Pictures\Microsoft Clip Organizer\j04339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196752"/>
            <a:ext cx="1800000" cy="1800000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85720" y="2916792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Szoftverfejlesztő</a:t>
            </a:r>
            <a:endParaRPr lang="hu-H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MS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Engineering</a:t>
            </a:r>
            <a:r>
              <a:rPr lang="hu-HU" dirty="0" smtClean="0"/>
              <a:t> </a:t>
            </a:r>
            <a:r>
              <a:rPr lang="hu-HU" dirty="0" err="1" smtClean="0"/>
              <a:t>Criteria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Követelmények a szervertermékeknél:</a:t>
            </a:r>
          </a:p>
          <a:p>
            <a:pPr lvl="1"/>
            <a:r>
              <a:rPr lang="hu-HU" dirty="0" smtClean="0"/>
              <a:t>Állapotmodell definiálása szabványos modellel</a:t>
            </a:r>
          </a:p>
          <a:p>
            <a:pPr lvl="2"/>
            <a:r>
              <a:rPr lang="hu-HU" dirty="0" smtClean="0"/>
              <a:t>Állapotok, események, teljesítményszámlálók…</a:t>
            </a:r>
          </a:p>
          <a:p>
            <a:pPr lvl="1"/>
            <a:r>
              <a:rPr lang="hu-HU" dirty="0" smtClean="0"/>
              <a:t>Management </a:t>
            </a:r>
            <a:r>
              <a:rPr lang="hu-HU" dirty="0" err="1" smtClean="0"/>
              <a:t>Pack</a:t>
            </a:r>
            <a:endParaRPr lang="hu-HU" dirty="0" smtClean="0"/>
          </a:p>
          <a:p>
            <a:pPr lvl="2"/>
            <a:r>
              <a:rPr lang="hu-HU" dirty="0" smtClean="0"/>
              <a:t>Illesztés a rendszerfelügyeleti eszközökhöz</a:t>
            </a:r>
          </a:p>
          <a:p>
            <a:pPr lvl="1"/>
            <a:r>
              <a:rPr lang="hu-HU" dirty="0" err="1" smtClean="0"/>
              <a:t>Virtualizáció</a:t>
            </a:r>
            <a:r>
              <a:rPr lang="hu-HU" dirty="0" smtClean="0"/>
              <a:t> támogatása</a:t>
            </a:r>
          </a:p>
          <a:p>
            <a:pPr lvl="1"/>
            <a:r>
              <a:rPr lang="hu-HU" dirty="0" smtClean="0"/>
              <a:t>….</a:t>
            </a:r>
          </a:p>
          <a:p>
            <a:r>
              <a:rPr lang="hu-HU" dirty="0" smtClean="0"/>
              <a:t>Ezeket már a tervezésnél figyelembe kell venni!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669" y="3027150"/>
            <a:ext cx="2336487" cy="1189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pic>
        <p:nvPicPr>
          <p:cNvPr id="1031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736"/>
            <a:ext cx="1692869" cy="1893897"/>
          </a:xfrm>
          <a:prstGeom prst="rect">
            <a:avLst/>
          </a:prstGeom>
          <a:noFill/>
        </p:spPr>
      </p:pic>
      <p:sp>
        <p:nvSpPr>
          <p:cNvPr id="16" name="Szövegdoboz 15"/>
          <p:cNvSpPr txBox="1"/>
          <p:nvPr/>
        </p:nvSpPr>
        <p:spPr>
          <a:xfrm>
            <a:off x="6143636" y="3214686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Rendszermérnök</a:t>
            </a:r>
            <a:endParaRPr lang="hu-HU" sz="2600" dirty="0"/>
          </a:p>
        </p:txBody>
      </p:sp>
      <p:sp>
        <p:nvSpPr>
          <p:cNvPr id="10" name="Lekerekített téglalap feliratnak 9"/>
          <p:cNvSpPr/>
          <p:nvPr/>
        </p:nvSpPr>
        <p:spPr>
          <a:xfrm>
            <a:off x="714348" y="1214422"/>
            <a:ext cx="4786346" cy="3643338"/>
          </a:xfrm>
          <a:prstGeom prst="wedgeRoundRectCallout">
            <a:avLst>
              <a:gd name="adj1" fmla="val -21112"/>
              <a:gd name="adj2" fmla="val 50077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</a:t>
            </a:r>
            <a:r>
              <a:rPr lang="hu-HU" sz="3000" dirty="0" err="1" smtClean="0">
                <a:solidFill>
                  <a:schemeClr val="bg1"/>
                </a:solidFill>
              </a:rPr>
              <a:t>Virtualizáció</a:t>
            </a:r>
            <a:r>
              <a:rPr lang="hu-HU" sz="3000" dirty="0" smtClean="0">
                <a:solidFill>
                  <a:schemeClr val="bg1"/>
                </a:solidFill>
              </a:rPr>
              <a:t> / felhő alapú infrastruktúra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Automatizálás alapjai</a:t>
            </a:r>
          </a:p>
          <a:p>
            <a:pPr>
              <a:buFont typeface="Arial" pitchFamily="34" charset="0"/>
              <a:buChar char="•"/>
            </a:pPr>
            <a:endParaRPr lang="hu-HU" sz="3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/>
                </a:solidFill>
              </a:rPr>
              <a:t> Automatikus felügyelet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Bemutatkozás</a:t>
            </a:r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460987"/>
              </p:ext>
            </p:extLst>
          </p:nvPr>
        </p:nvGraphicFramePr>
        <p:xfrm>
          <a:off x="142875" y="857250"/>
          <a:ext cx="8858250" cy="50200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8845"/>
                <a:gridCol w="6949405"/>
              </a:tblGrid>
              <a:tr h="1673341">
                <a:tc>
                  <a:txBody>
                    <a:bodyPr/>
                    <a:lstStyle/>
                    <a:p>
                      <a:pPr algn="l"/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/>
                        <a:t>Dr. Micskei Zoltán </a:t>
                      </a:r>
                    </a:p>
                    <a:p>
                      <a:pPr algn="l"/>
                      <a:r>
                        <a:rPr lang="hu-HU" sz="2400" dirty="0" smtClean="0"/>
                        <a:t>(IB421, </a:t>
                      </a:r>
                      <a:r>
                        <a:rPr lang="hu-HU" sz="2400" dirty="0" err="1" smtClean="0"/>
                        <a:t>micskeiz</a:t>
                      </a:r>
                      <a:r>
                        <a:rPr lang="hu-HU" sz="2400" dirty="0" smtClean="0"/>
                        <a:t> AT </a:t>
                      </a:r>
                      <a:r>
                        <a:rPr lang="hu-HU" sz="2400" dirty="0" err="1" smtClean="0"/>
                        <a:t>mit.bme.hu</a:t>
                      </a:r>
                      <a:r>
                        <a:rPr lang="hu-HU" sz="2400" dirty="0" smtClean="0"/>
                        <a:t>)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1673341">
                <a:tc>
                  <a:txBody>
                    <a:bodyPr/>
                    <a:lstStyle/>
                    <a:p>
                      <a:pPr algn="l"/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noProof="0" dirty="0" smtClean="0"/>
                        <a:t>Kocsis Imre</a:t>
                      </a:r>
                    </a:p>
                  </a:txBody>
                  <a:tcPr anchor="ctr"/>
                </a:tc>
              </a:tr>
              <a:tr h="1673341">
                <a:tc>
                  <a:txBody>
                    <a:bodyPr/>
                    <a:lstStyle/>
                    <a:p>
                      <a:pPr algn="l"/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noProof="0" dirty="0" smtClean="0"/>
                        <a:t>Szatmári Zoltán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0" y="1195433"/>
            <a:ext cx="81009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 bwMode="auto">
          <a:xfrm>
            <a:off x="652861" y="2780928"/>
            <a:ext cx="925111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9" y="4450244"/>
            <a:ext cx="85725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Kép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01" y="1628800"/>
            <a:ext cx="1893588" cy="63959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Példa: </a:t>
            </a:r>
            <a:r>
              <a:rPr lang="hu-HU" dirty="0" err="1" smtClean="0"/>
              <a:t>Instagram</a:t>
            </a:r>
            <a:r>
              <a:rPr lang="hu-HU" dirty="0" smtClean="0"/>
              <a:t> (14 millió felhasználó)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139788"/>
            <a:ext cx="2304256" cy="90128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260018"/>
            <a:ext cx="1152525" cy="7810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341" y="4267239"/>
            <a:ext cx="1152525" cy="78105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9960" y="4199903"/>
            <a:ext cx="1152525" cy="781050"/>
          </a:xfrm>
          <a:prstGeom prst="rect">
            <a:avLst/>
          </a:prstGeom>
        </p:spPr>
      </p:pic>
      <p:sp>
        <p:nvSpPr>
          <p:cNvPr id="9" name="Jobb oldali kapcsos zárójel 8"/>
          <p:cNvSpPr/>
          <p:nvPr/>
        </p:nvSpPr>
        <p:spPr>
          <a:xfrm rot="5400000">
            <a:off x="3152066" y="2175346"/>
            <a:ext cx="288032" cy="6233139"/>
          </a:xfrm>
          <a:prstGeom prst="rightBrace">
            <a:avLst>
              <a:gd name="adj1" fmla="val 8333"/>
              <a:gd name="adj2" fmla="val 4689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2483768" y="5507940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100+ virtuális gép</a:t>
            </a:r>
            <a:endParaRPr lang="hu-HU" sz="20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02" y="2911227"/>
            <a:ext cx="1514475" cy="561975"/>
          </a:xfrm>
          <a:prstGeom prst="rect">
            <a:avLst/>
          </a:prstGeom>
        </p:spPr>
      </p:pic>
      <p:grpSp>
        <p:nvGrpSpPr>
          <p:cNvPr id="37" name="Csoportba foglalás 36"/>
          <p:cNvGrpSpPr/>
          <p:nvPr/>
        </p:nvGrpSpPr>
        <p:grpSpPr>
          <a:xfrm>
            <a:off x="5780418" y="2610727"/>
            <a:ext cx="663790" cy="936104"/>
            <a:chOff x="6068450" y="2564904"/>
            <a:chExt cx="663790" cy="936104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4474" y="2883423"/>
              <a:ext cx="447766" cy="617585"/>
            </a:xfrm>
            <a:prstGeom prst="rect">
              <a:avLst/>
            </a:prstGeom>
          </p:spPr>
        </p:pic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4474" y="2596012"/>
              <a:ext cx="447766" cy="617585"/>
            </a:xfrm>
            <a:prstGeom prst="rect">
              <a:avLst/>
            </a:prstGeom>
          </p:spPr>
        </p:pic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8450" y="2852315"/>
              <a:ext cx="447766" cy="617585"/>
            </a:xfrm>
            <a:prstGeom prst="rect">
              <a:avLst/>
            </a:prstGeom>
          </p:spPr>
        </p:pic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68450" y="2564904"/>
              <a:ext cx="447766" cy="617585"/>
            </a:xfrm>
            <a:prstGeom prst="rect">
              <a:avLst/>
            </a:prstGeom>
          </p:spPr>
        </p:pic>
      </p:grpSp>
      <p:sp>
        <p:nvSpPr>
          <p:cNvPr id="16" name="Szövegdoboz 15"/>
          <p:cNvSpPr txBox="1"/>
          <p:nvPr/>
        </p:nvSpPr>
        <p:spPr>
          <a:xfrm>
            <a:off x="4255751" y="3580568"/>
            <a:ext cx="2332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err="1" smtClean="0"/>
              <a:t>replikált</a:t>
            </a:r>
            <a:r>
              <a:rPr lang="hu-HU" sz="2000" dirty="0" smtClean="0"/>
              <a:t> </a:t>
            </a:r>
            <a:r>
              <a:rPr lang="hu-HU" sz="2000" dirty="0" err="1" smtClean="0"/>
              <a:t>PostgreSQL</a:t>
            </a:r>
            <a:endParaRPr lang="hu-HU" sz="2000" dirty="0"/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4556282" y="2625782"/>
            <a:ext cx="751516" cy="905994"/>
            <a:chOff x="4844314" y="2564904"/>
            <a:chExt cx="751516" cy="905994"/>
          </a:xfrm>
        </p:grpSpPr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8064" y="2853313"/>
              <a:ext cx="447766" cy="617585"/>
            </a:xfrm>
            <a:prstGeom prst="rect">
              <a:avLst/>
            </a:prstGeom>
          </p:spPr>
        </p:pic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48064" y="2565281"/>
              <a:ext cx="447766" cy="617585"/>
            </a:xfrm>
            <a:prstGeom prst="rect">
              <a:avLst/>
            </a:prstGeom>
          </p:spPr>
        </p:pic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4314" y="2852936"/>
              <a:ext cx="447766" cy="617585"/>
            </a:xfrm>
            <a:prstGeom prst="rect">
              <a:avLst/>
            </a:prstGeom>
          </p:spPr>
        </p:pic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4314" y="2564904"/>
              <a:ext cx="447766" cy="617585"/>
            </a:xfrm>
            <a:prstGeom prst="rect">
              <a:avLst/>
            </a:prstGeom>
          </p:spPr>
        </p:pic>
      </p:grpSp>
      <p:sp>
        <p:nvSpPr>
          <p:cNvPr id="21" name="Lefelé nyíl 20"/>
          <p:cNvSpPr/>
          <p:nvPr/>
        </p:nvSpPr>
        <p:spPr>
          <a:xfrm rot="16200000">
            <a:off x="5413468" y="2929247"/>
            <a:ext cx="344322" cy="299066"/>
          </a:xfrm>
          <a:prstGeom prst="downArrow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3044" y="2642729"/>
            <a:ext cx="480938" cy="872100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4130" y="2642729"/>
            <a:ext cx="480938" cy="872100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768" y="1031049"/>
            <a:ext cx="1523917" cy="965147"/>
          </a:xfrm>
          <a:prstGeom prst="rect">
            <a:avLst/>
          </a:prstGeom>
        </p:spPr>
      </p:pic>
      <p:sp>
        <p:nvSpPr>
          <p:cNvPr id="25" name="Szövegdoboz 24"/>
          <p:cNvSpPr txBox="1"/>
          <p:nvPr/>
        </p:nvSpPr>
        <p:spPr>
          <a:xfrm>
            <a:off x="2439977" y="3580568"/>
            <a:ext cx="1289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web+</a:t>
            </a:r>
            <a:r>
              <a:rPr lang="hu-HU" sz="2000" dirty="0" err="1" smtClean="0"/>
              <a:t>app</a:t>
            </a:r>
            <a:endParaRPr lang="hu-HU" sz="2000" dirty="0"/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11" y="1031049"/>
            <a:ext cx="640691" cy="168050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2490411" y="1974919"/>
            <a:ext cx="151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monitorozás</a:t>
            </a:r>
            <a:endParaRPr lang="hu-HU" sz="2000" dirty="0"/>
          </a:p>
        </p:txBody>
      </p:sp>
      <p:sp>
        <p:nvSpPr>
          <p:cNvPr id="31" name="Szalagnyíl jobbra 30"/>
          <p:cNvSpPr/>
          <p:nvPr/>
        </p:nvSpPr>
        <p:spPr>
          <a:xfrm rot="10800000" flipH="1">
            <a:off x="2088877" y="1700808"/>
            <a:ext cx="401534" cy="1210419"/>
          </a:xfrm>
          <a:prstGeom prst="curved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2" name="Szalagnyíl jobbra 31"/>
          <p:cNvSpPr/>
          <p:nvPr/>
        </p:nvSpPr>
        <p:spPr>
          <a:xfrm rot="8501802">
            <a:off x="4329767" y="1612351"/>
            <a:ext cx="401534" cy="1210419"/>
          </a:xfrm>
          <a:prstGeom prst="curvedRight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pic>
        <p:nvPicPr>
          <p:cNvPr id="33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31580" y="883294"/>
            <a:ext cx="1154574" cy="1291680"/>
          </a:xfrm>
          <a:prstGeom prst="rect">
            <a:avLst/>
          </a:prstGeom>
          <a:noFill/>
        </p:spPr>
      </p:pic>
      <p:sp>
        <p:nvSpPr>
          <p:cNvPr id="34" name="Szövegdoboz 33"/>
          <p:cNvSpPr txBox="1"/>
          <p:nvPr/>
        </p:nvSpPr>
        <p:spPr>
          <a:xfrm>
            <a:off x="7596336" y="2204864"/>
            <a:ext cx="1547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3 mérnök (!)</a:t>
            </a:r>
            <a:endParaRPr lang="hu-HU" sz="2000" b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729478" y="2894113"/>
            <a:ext cx="55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5868144" y="4859001"/>
            <a:ext cx="3235835" cy="168840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Valósidejű adatok + automatizálás = </a:t>
            </a:r>
            <a:br>
              <a:rPr lang="hu-HU" sz="2400" dirty="0" smtClean="0">
                <a:solidFill>
                  <a:schemeClr val="bg1"/>
                </a:solidFill>
              </a:rPr>
            </a:br>
            <a:r>
              <a:rPr lang="hu-HU" sz="2400" dirty="0" smtClean="0">
                <a:solidFill>
                  <a:schemeClr val="bg1"/>
                </a:solidFill>
              </a:rPr>
              <a:t>20 perc alatt </a:t>
            </a:r>
            <a:r>
              <a:rPr lang="hu-HU" sz="2400" dirty="0" err="1" smtClean="0">
                <a:solidFill>
                  <a:schemeClr val="bg1"/>
                </a:solidFill>
              </a:rPr>
              <a:t>átkon-figurálható</a:t>
            </a:r>
            <a:r>
              <a:rPr lang="hu-HU" sz="2400" dirty="0" smtClean="0">
                <a:solidFill>
                  <a:schemeClr val="bg1"/>
                </a:solidFill>
              </a:rPr>
              <a:t> a rendszer</a:t>
            </a:r>
          </a:p>
        </p:txBody>
      </p:sp>
    </p:spTree>
    <p:extLst>
      <p:ext uri="{BB962C8B-B14F-4D97-AF65-F5344CB8AC3E}">
        <p14:creationId xmlns:p14="http://schemas.microsoft.com/office/powerpoint/2010/main" val="5161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 mit tanulhat itt?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3424717" y="5589240"/>
            <a:ext cx="2294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 smtClean="0">
                <a:solidFill>
                  <a:schemeClr val="accent2"/>
                </a:solidFill>
              </a:rPr>
              <a:t>DevOps</a:t>
            </a:r>
            <a:endParaRPr lang="hu-HU" sz="40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605228"/>
            <a:ext cx="28575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C:\Users\micskeiz\Pictures\Microsoft Clip Organizer\j043393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196752"/>
            <a:ext cx="1800000" cy="1800000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85720" y="2916792"/>
            <a:ext cx="2571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Szoftverfejlesztő</a:t>
            </a:r>
            <a:endParaRPr lang="hu-HU" sz="2600" dirty="0"/>
          </a:p>
        </p:txBody>
      </p:sp>
      <p:pic>
        <p:nvPicPr>
          <p:cNvPr id="9" name="Picture 7" descr="C:\Users\micskeiz\Pictures\Microsoft Clip Organizer\j043489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196752"/>
            <a:ext cx="1608939" cy="1800000"/>
          </a:xfrm>
          <a:prstGeom prst="rect">
            <a:avLst/>
          </a:prstGeom>
          <a:noFill/>
        </p:spPr>
      </p:pic>
      <p:sp>
        <p:nvSpPr>
          <p:cNvPr id="11" name="Szövegdoboz 10"/>
          <p:cNvSpPr txBox="1"/>
          <p:nvPr/>
        </p:nvSpPr>
        <p:spPr>
          <a:xfrm>
            <a:off x="6143636" y="2916792"/>
            <a:ext cx="2643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Rendszermérnök</a:t>
            </a:r>
            <a:endParaRPr lang="hu-HU" sz="2600" dirty="0"/>
          </a:p>
        </p:txBody>
      </p:sp>
      <p:sp>
        <p:nvSpPr>
          <p:cNvPr id="3" name="Kanyar jobbra 2"/>
          <p:cNvSpPr/>
          <p:nvPr/>
        </p:nvSpPr>
        <p:spPr>
          <a:xfrm flipV="1">
            <a:off x="1115616" y="3789040"/>
            <a:ext cx="1542748" cy="1191924"/>
          </a:xfrm>
          <a:prstGeom prst="ben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13" name="Kanyar jobbra 12"/>
          <p:cNvSpPr/>
          <p:nvPr/>
        </p:nvSpPr>
        <p:spPr>
          <a:xfrm flipH="1" flipV="1">
            <a:off x="6500826" y="3789040"/>
            <a:ext cx="1542748" cy="1191924"/>
          </a:xfrm>
          <a:prstGeom prst="bentArrow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Tényleg kell ez?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1" y="4499828"/>
            <a:ext cx="8975585" cy="17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69" b="27565"/>
          <a:stretch/>
        </p:blipFill>
        <p:spPr bwMode="auto">
          <a:xfrm>
            <a:off x="790091" y="1366235"/>
            <a:ext cx="6278639" cy="11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592313"/>
            <a:ext cx="44481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11" y="908720"/>
            <a:ext cx="4943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Álláshirdetések:</a:t>
            </a:r>
            <a:endParaRPr lang="hu-HU" sz="2000" b="1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1208" y="3008725"/>
            <a:ext cx="1758664" cy="64630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033" y="1173655"/>
            <a:ext cx="2738455" cy="52715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831" y="4327613"/>
            <a:ext cx="2060823" cy="11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églalap 41"/>
          <p:cNvSpPr/>
          <p:nvPr/>
        </p:nvSpPr>
        <p:spPr>
          <a:xfrm>
            <a:off x="639179" y="1988840"/>
            <a:ext cx="5643327" cy="122413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Mire lesz ez az egész jó nekünk?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96469" y="5805264"/>
            <a:ext cx="1152128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5" name="Téglalap 4"/>
          <p:cNvSpPr/>
          <p:nvPr/>
        </p:nvSpPr>
        <p:spPr>
          <a:xfrm>
            <a:off x="2696669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6" name="Téglalap 5"/>
          <p:cNvSpPr/>
          <p:nvPr/>
        </p:nvSpPr>
        <p:spPr>
          <a:xfrm>
            <a:off x="4640885" y="5805264"/>
            <a:ext cx="1224136" cy="57606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HW</a:t>
            </a:r>
          </a:p>
        </p:txBody>
      </p:sp>
      <p:sp>
        <p:nvSpPr>
          <p:cNvPr id="7" name="Téglalap 6"/>
          <p:cNvSpPr/>
          <p:nvPr/>
        </p:nvSpPr>
        <p:spPr>
          <a:xfrm>
            <a:off x="4083279" y="4141382"/>
            <a:ext cx="867079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8" name="Téglalap 7"/>
          <p:cNvSpPr/>
          <p:nvPr/>
        </p:nvSpPr>
        <p:spPr>
          <a:xfrm>
            <a:off x="4083280" y="3717033"/>
            <a:ext cx="867079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bg1"/>
                </a:solidFill>
              </a:rPr>
              <a:t>App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406062" y="4133683"/>
            <a:ext cx="876445" cy="432048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OS</a:t>
            </a:r>
          </a:p>
        </p:txBody>
      </p:sp>
      <p:sp>
        <p:nvSpPr>
          <p:cNvPr id="10" name="Téglalap 9"/>
          <p:cNvSpPr/>
          <p:nvPr/>
        </p:nvSpPr>
        <p:spPr>
          <a:xfrm>
            <a:off x="5406063" y="3709334"/>
            <a:ext cx="876444" cy="432048"/>
          </a:xfrm>
          <a:prstGeom prst="rect">
            <a:avLst/>
          </a:prstGeom>
          <a:solidFill>
            <a:schemeClr val="accent3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>
                <a:solidFill>
                  <a:schemeClr val="bg1"/>
                </a:solidFill>
              </a:rPr>
              <a:t>App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611560" y="3645024"/>
            <a:ext cx="2818834" cy="928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611560" y="3645024"/>
            <a:ext cx="188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IT szolgáltatások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700982" y="4069374"/>
            <a:ext cx="8655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LDAP</a:t>
            </a:r>
          </a:p>
        </p:txBody>
      </p:sp>
      <p:sp>
        <p:nvSpPr>
          <p:cNvPr id="14" name="Téglalap 13"/>
          <p:cNvSpPr/>
          <p:nvPr/>
        </p:nvSpPr>
        <p:spPr>
          <a:xfrm>
            <a:off x="632311" y="5157192"/>
            <a:ext cx="565019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Virtualizáció / </a:t>
            </a:r>
            <a:r>
              <a:rPr lang="hu-HU" sz="2400" dirty="0" err="1" smtClean="0">
                <a:solidFill>
                  <a:schemeClr val="tx1"/>
                </a:solidFill>
              </a:rPr>
              <a:t>Cloud</a:t>
            </a:r>
            <a:r>
              <a:rPr lang="hu-HU" sz="2400" dirty="0" smtClean="0">
                <a:solidFill>
                  <a:schemeClr val="tx1"/>
                </a:solidFill>
              </a:rPr>
              <a:t> réteg</a:t>
            </a:r>
          </a:p>
        </p:txBody>
      </p:sp>
      <p:sp>
        <p:nvSpPr>
          <p:cNvPr id="15" name="Téglalap 14"/>
          <p:cNvSpPr/>
          <p:nvPr/>
        </p:nvSpPr>
        <p:spPr>
          <a:xfrm>
            <a:off x="1638578" y="4069374"/>
            <a:ext cx="7131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Fürt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2430666" y="4069374"/>
            <a:ext cx="639688" cy="43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070354" y="4149081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…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827584" y="2348880"/>
            <a:ext cx="1397265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Konfig</a:t>
            </a:r>
            <a:r>
              <a:rPr lang="hu-HU" sz="2400" dirty="0" smtClean="0">
                <a:solidFill>
                  <a:schemeClr val="tx1"/>
                </a:solidFill>
              </a:rPr>
              <a:t>. kezelés</a:t>
            </a:r>
          </a:p>
        </p:txBody>
      </p:sp>
      <p:sp>
        <p:nvSpPr>
          <p:cNvPr id="19" name="Téglalap 18"/>
          <p:cNvSpPr/>
          <p:nvPr/>
        </p:nvSpPr>
        <p:spPr>
          <a:xfrm>
            <a:off x="2387065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Monitorozás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355976" y="2348880"/>
            <a:ext cx="1752887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tx1"/>
                </a:solidFill>
              </a:rPr>
              <a:t>Esemény-kezelés</a:t>
            </a:r>
          </a:p>
        </p:txBody>
      </p:sp>
      <p:sp>
        <p:nvSpPr>
          <p:cNvPr id="21" name="Téglalap 20"/>
          <p:cNvSpPr/>
          <p:nvPr/>
        </p:nvSpPr>
        <p:spPr>
          <a:xfrm>
            <a:off x="2180265" y="980728"/>
            <a:ext cx="2767111" cy="792088"/>
          </a:xfrm>
          <a:prstGeom prst="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err="1" smtClean="0">
                <a:solidFill>
                  <a:schemeClr val="tx1"/>
                </a:solidFill>
              </a:rPr>
              <a:t>Orchestration</a:t>
            </a:r>
            <a:r>
              <a:rPr lang="hu-HU" sz="2400" dirty="0" smtClean="0">
                <a:solidFill>
                  <a:schemeClr val="tx1"/>
                </a:solidFill>
              </a:rPr>
              <a:t> </a:t>
            </a:r>
            <a:br>
              <a:rPr lang="hu-HU" sz="2400" dirty="0" smtClean="0">
                <a:solidFill>
                  <a:schemeClr val="tx1"/>
                </a:solidFill>
              </a:rPr>
            </a:br>
            <a:r>
              <a:rPr lang="hu-HU" sz="2400" dirty="0" smtClean="0">
                <a:solidFill>
                  <a:schemeClr val="tx1"/>
                </a:solidFill>
              </a:rPr>
              <a:t>(„intelligencia”)</a:t>
            </a:r>
          </a:p>
        </p:txBody>
      </p:sp>
      <p:sp>
        <p:nvSpPr>
          <p:cNvPr id="32" name="Kanyar jobbra 31"/>
          <p:cNvSpPr/>
          <p:nvPr/>
        </p:nvSpPr>
        <p:spPr>
          <a:xfrm>
            <a:off x="35496" y="1172092"/>
            <a:ext cx="524593" cy="2442586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3" name="Kanyar jobbra 32"/>
          <p:cNvSpPr/>
          <p:nvPr/>
        </p:nvSpPr>
        <p:spPr>
          <a:xfrm flipV="1">
            <a:off x="35496" y="3614678"/>
            <a:ext cx="524593" cy="1836204"/>
          </a:xfrm>
          <a:prstGeom prst="ben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5" name="Jobbra nyíl 34"/>
          <p:cNvSpPr/>
          <p:nvPr/>
        </p:nvSpPr>
        <p:spPr>
          <a:xfrm>
            <a:off x="180661" y="4005064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6" name="Jobbra nyíl 35"/>
          <p:cNvSpPr/>
          <p:nvPr/>
        </p:nvSpPr>
        <p:spPr>
          <a:xfrm>
            <a:off x="181287" y="2477216"/>
            <a:ext cx="369734" cy="319391"/>
          </a:xfrm>
          <a:prstGeom prst="rightArrow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 sz="2400" dirty="0" smtClean="0">
              <a:solidFill>
                <a:schemeClr val="bg1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6516216" y="5157192"/>
            <a:ext cx="2448272" cy="792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erőforrások elfedése és igénylése, …</a:t>
            </a:r>
          </a:p>
        </p:txBody>
      </p:sp>
      <p:sp>
        <p:nvSpPr>
          <p:cNvPr id="38" name="Téglalap 37"/>
          <p:cNvSpPr/>
          <p:nvPr/>
        </p:nvSpPr>
        <p:spPr>
          <a:xfrm>
            <a:off x="6504122" y="4213390"/>
            <a:ext cx="2448272" cy="7874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platform szintű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szolgáltatások</a:t>
            </a:r>
          </a:p>
        </p:txBody>
      </p:sp>
      <p:sp>
        <p:nvSpPr>
          <p:cNvPr id="39" name="Téglalap 38"/>
          <p:cNvSpPr/>
          <p:nvPr/>
        </p:nvSpPr>
        <p:spPr>
          <a:xfrm>
            <a:off x="6476040" y="3291953"/>
            <a:ext cx="2448272" cy="7874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Címtár, hibatűrés, mentés, naplók… </a:t>
            </a:r>
          </a:p>
        </p:txBody>
      </p:sp>
      <p:sp>
        <p:nvSpPr>
          <p:cNvPr id="40" name="Téglalap 39"/>
          <p:cNvSpPr/>
          <p:nvPr/>
        </p:nvSpPr>
        <p:spPr>
          <a:xfrm>
            <a:off x="6476040" y="2209510"/>
            <a:ext cx="2448272" cy="7874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err="1" smtClean="0">
                <a:solidFill>
                  <a:schemeClr val="tx1"/>
                </a:solidFill>
              </a:rPr>
              <a:t>Deployment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detek-tálás</a:t>
            </a:r>
            <a:r>
              <a:rPr lang="hu-HU" sz="2000" dirty="0" smtClean="0">
                <a:solidFill>
                  <a:schemeClr val="tx1"/>
                </a:solidFill>
              </a:rPr>
              <a:t>, </a:t>
            </a:r>
            <a:r>
              <a:rPr lang="hu-HU" sz="2000" dirty="0" err="1" smtClean="0">
                <a:solidFill>
                  <a:schemeClr val="tx1"/>
                </a:solidFill>
              </a:rPr>
              <a:t>bevatkozás</a:t>
            </a:r>
            <a:r>
              <a:rPr lang="hu-HU" sz="20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1" name="Téglalap 40"/>
          <p:cNvSpPr/>
          <p:nvPr/>
        </p:nvSpPr>
        <p:spPr>
          <a:xfrm>
            <a:off x="6444208" y="990401"/>
            <a:ext cx="2448272" cy="787442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 smtClean="0">
                <a:solidFill>
                  <a:schemeClr val="tx1"/>
                </a:solidFill>
              </a:rPr>
              <a:t>skálázás, hibakezelés, </a:t>
            </a:r>
            <a:br>
              <a:rPr lang="hu-HU" sz="2000" dirty="0" smtClean="0">
                <a:solidFill>
                  <a:schemeClr val="tx1"/>
                </a:solidFill>
              </a:rPr>
            </a:br>
            <a:r>
              <a:rPr lang="hu-HU" sz="2000" dirty="0" smtClean="0">
                <a:solidFill>
                  <a:schemeClr val="tx1"/>
                </a:solidFill>
              </a:rPr>
              <a:t>autonóm rendszer…</a:t>
            </a:r>
          </a:p>
        </p:txBody>
      </p:sp>
      <p:sp>
        <p:nvSpPr>
          <p:cNvPr id="43" name="Szövegdoboz 42"/>
          <p:cNvSpPr txBox="1"/>
          <p:nvPr/>
        </p:nvSpPr>
        <p:spPr>
          <a:xfrm>
            <a:off x="688346" y="1981463"/>
            <a:ext cx="23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Központi felügyelet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3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Bemutatkozás</a:t>
            </a:r>
          </a:p>
          <a:p>
            <a:endParaRPr lang="hu-HU" dirty="0" smtClean="0"/>
          </a:p>
          <a:p>
            <a:r>
              <a:rPr lang="hu-HU" dirty="0" smtClean="0"/>
              <a:t>Tematika</a:t>
            </a:r>
          </a:p>
          <a:p>
            <a:endParaRPr lang="hu-HU" dirty="0"/>
          </a:p>
          <a:p>
            <a:r>
              <a:rPr lang="hu-HU" b="1" dirty="0" smtClean="0"/>
              <a:t>Követelmények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9967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Követelmények (kivonat) </a:t>
            </a:r>
            <a:r>
              <a:rPr lang="hu-HU" dirty="0" smtClean="0"/>
              <a:t>– aláírás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4288" indent="0">
              <a:lnSpc>
                <a:spcPct val="140000"/>
              </a:lnSpc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b="1" dirty="0" smtClean="0"/>
              <a:t>3 darab kis házi feladat: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</a:t>
            </a:r>
            <a:r>
              <a:rPr lang="hu-HU" dirty="0" err="1" smtClean="0"/>
              <a:t>HF-enként</a:t>
            </a:r>
            <a:r>
              <a:rPr lang="hu-HU" dirty="0" smtClean="0"/>
              <a:t>: 0-15 pont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min 40% </a:t>
            </a:r>
            <a:r>
              <a:rPr lang="hu-HU" dirty="0"/>
              <a:t>szükséges </a:t>
            </a:r>
            <a:r>
              <a:rPr lang="hu-HU" dirty="0" err="1"/>
              <a:t>HF-enként</a:t>
            </a:r>
            <a:r>
              <a:rPr lang="hu-HU" dirty="0"/>
              <a:t> </a:t>
            </a:r>
            <a:endParaRPr lang="hu-HU" dirty="0" smtClean="0"/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eredménye beleszámít a jegybe (45%)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~ 1-1,5 hetes beadási határidők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feltöltés a határidő után automatikusan záródik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HF1: ~6. hét / HF2: ~8. hét / HF3: ~10. hét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Linux </a:t>
            </a:r>
            <a:r>
              <a:rPr lang="hu-HU" b="1" dirty="0" smtClean="0"/>
              <a:t>ÉS</a:t>
            </a:r>
            <a:r>
              <a:rPr lang="hu-HU" dirty="0" smtClean="0"/>
              <a:t> Windows is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Szöveges értékelés (tanuljunk az értékelésből!)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Követelmények (kivonat) – aláírás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1" dirty="0" smtClean="0"/>
              <a:t>HF védés</a:t>
            </a:r>
            <a:endParaRPr lang="hu-HU" dirty="0" smtClean="0"/>
          </a:p>
          <a:p>
            <a:r>
              <a:rPr lang="hu-HU" dirty="0" smtClean="0"/>
              <a:t>szorgalmi időszak utolsó hetében</a:t>
            </a:r>
          </a:p>
          <a:p>
            <a:r>
              <a:rPr lang="hu-HU" dirty="0" smtClean="0"/>
              <a:t>Kb. 10-15 perc a javítóval</a:t>
            </a:r>
          </a:p>
          <a:p>
            <a:pPr lvl="1"/>
            <a:r>
              <a:rPr lang="hu-HU" dirty="0" smtClean="0"/>
              <a:t>Ti: 	kérdezhettek az értékeléssel kapcsolatban</a:t>
            </a:r>
          </a:p>
          <a:p>
            <a:pPr lvl="1"/>
            <a:r>
              <a:rPr lang="hu-HU" dirty="0" smtClean="0"/>
              <a:t>Mi: 	belekérdezünk a </a:t>
            </a:r>
            <a:r>
              <a:rPr lang="hu-HU" dirty="0" err="1" smtClean="0"/>
              <a:t>HF-ekbe</a:t>
            </a:r>
            <a:endParaRPr lang="hu-HU" dirty="0" smtClean="0"/>
          </a:p>
          <a:p>
            <a:r>
              <a:rPr lang="hu-HU" dirty="0" smtClean="0"/>
              <a:t>Pontot CSAK ekkor módosítunk</a:t>
            </a:r>
          </a:p>
          <a:p>
            <a:r>
              <a:rPr lang="hu-HU" dirty="0" smtClean="0"/>
              <a:t>Kötelező (ha kimarad, pótolni kell)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55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Követelmények (kivonat) </a:t>
            </a:r>
            <a:r>
              <a:rPr lang="hu-HU" dirty="0" smtClean="0"/>
              <a:t>– vizsga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4288" indent="0">
              <a:lnSpc>
                <a:spcPct val="140000"/>
              </a:lnSpc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b="1" dirty="0"/>
              <a:t>Vizsga</a:t>
            </a:r>
            <a:r>
              <a:rPr lang="hu-HU" dirty="0"/>
              <a:t>: írásbeli + opcionális </a:t>
            </a:r>
            <a:r>
              <a:rPr lang="hu-HU" dirty="0" smtClean="0"/>
              <a:t>szóbeli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Elméleti kiskérdések, 2 gyakorlati feladat</a:t>
            </a:r>
          </a:p>
          <a:p>
            <a:pPr marL="630238" lvl="1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Mindkét részből külön-külön legalább 40% (!)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Megtekintés, nem reklamálás</a:t>
            </a:r>
            <a:endParaRPr lang="hu-HU" dirty="0"/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dirty="0" smtClean="0"/>
              <a:t> Pontvadászat helyett </a:t>
            </a:r>
            <a:r>
              <a:rPr lang="hu-HU" dirty="0"/>
              <a:t>szóbeli javítás (+1/-1 jegy)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23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Követelmények (kivonat) </a:t>
            </a:r>
            <a:r>
              <a:rPr lang="hu-HU" dirty="0" smtClean="0"/>
              <a:t>– pótlás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leadott vagy elégtelen </a:t>
            </a:r>
            <a:r>
              <a:rPr lang="hu-HU" dirty="0" err="1" smtClean="0"/>
              <a:t>HF-eket</a:t>
            </a:r>
            <a:r>
              <a:rPr lang="hu-HU" dirty="0" smtClean="0"/>
              <a:t> pótolni kell</a:t>
            </a:r>
          </a:p>
          <a:p>
            <a:r>
              <a:rPr lang="hu-HU" dirty="0" smtClean="0"/>
              <a:t>Mindegyik HF pótolható</a:t>
            </a:r>
          </a:p>
          <a:p>
            <a:r>
              <a:rPr lang="hu-HU" dirty="0" smtClean="0"/>
              <a:t>Pótlás </a:t>
            </a:r>
            <a:r>
              <a:rPr lang="hu-HU" dirty="0" err="1" smtClean="0"/>
              <a:t>különeljárási</a:t>
            </a:r>
            <a:r>
              <a:rPr lang="hu-HU" dirty="0" smtClean="0"/>
              <a:t> díj köteles (1800 Ft)</a:t>
            </a:r>
          </a:p>
          <a:p>
            <a:r>
              <a:rPr lang="hu-HU" dirty="0" smtClean="0"/>
              <a:t>DE: Pótlásnál </a:t>
            </a:r>
            <a:r>
              <a:rPr lang="hu-HU" b="1" dirty="0" smtClean="0"/>
              <a:t>új feladatot kell megoldani</a:t>
            </a:r>
          </a:p>
          <a:p>
            <a:pPr lvl="1"/>
            <a:r>
              <a:rPr lang="hu-HU" dirty="0" smtClean="0"/>
              <a:t>Különben nem fair azokkal, akik időben leadták</a:t>
            </a:r>
          </a:p>
          <a:p>
            <a:endParaRPr lang="hu-HU" dirty="0" smtClean="0"/>
          </a:p>
          <a:p>
            <a:r>
              <a:rPr lang="hu-HU" dirty="0" smtClean="0"/>
              <a:t>Elfogadott </a:t>
            </a:r>
            <a:r>
              <a:rPr lang="hu-HU" dirty="0" err="1" smtClean="0"/>
              <a:t>HF-et</a:t>
            </a:r>
            <a:r>
              <a:rPr lang="hu-HU" dirty="0" smtClean="0"/>
              <a:t> lehet javítani </a:t>
            </a:r>
            <a:br>
              <a:rPr lang="hu-HU" dirty="0" smtClean="0"/>
            </a:br>
            <a:r>
              <a:rPr lang="hu-HU" dirty="0" smtClean="0"/>
              <a:t>(ezt is a pótlási héten)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HF-ek</a:t>
            </a:r>
            <a:r>
              <a:rPr lang="hu-HU" dirty="0" smtClean="0"/>
              <a:t> másolása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</a:t>
            </a:r>
            <a:r>
              <a:rPr lang="hu-HU" dirty="0"/>
              <a:t>tilos másokkal megbeszélni a feladatot, </a:t>
            </a:r>
            <a:r>
              <a:rPr lang="hu-HU" dirty="0" smtClean="0"/>
              <a:t>de önállóan </a:t>
            </a:r>
            <a:r>
              <a:rPr lang="hu-HU" dirty="0"/>
              <a:t>kell megoldani a </a:t>
            </a:r>
            <a:r>
              <a:rPr lang="hu-HU" dirty="0" smtClean="0"/>
              <a:t>feladatot</a:t>
            </a:r>
          </a:p>
          <a:p>
            <a:r>
              <a:rPr lang="hu-HU" dirty="0" smtClean="0"/>
              <a:t>Házi </a:t>
            </a:r>
            <a:r>
              <a:rPr lang="hu-HU" dirty="0"/>
              <a:t>feladat másolása </a:t>
            </a:r>
            <a:r>
              <a:rPr lang="hu-HU" b="1" dirty="0"/>
              <a:t>fegyelmi vétség</a:t>
            </a:r>
            <a:r>
              <a:rPr lang="hu-HU" dirty="0"/>
              <a:t> 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Lehetséges következmények: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Aláírás megtagadása </a:t>
            </a:r>
            <a:r>
              <a:rPr lang="hu-HU" b="1" dirty="0" smtClean="0"/>
              <a:t>minden</a:t>
            </a:r>
            <a:r>
              <a:rPr lang="hu-HU" dirty="0" smtClean="0"/>
              <a:t> érintettnek</a:t>
            </a:r>
          </a:p>
          <a:p>
            <a:pPr marL="971550" lvl="1" indent="-514350">
              <a:buFont typeface="+mj-lt"/>
              <a:buAutoNum type="arabicPeriod"/>
            </a:pPr>
            <a:r>
              <a:rPr lang="hu-HU" dirty="0" smtClean="0"/>
              <a:t>Fegyelmi eljárás</a:t>
            </a:r>
          </a:p>
          <a:p>
            <a:pPr marL="1371600" lvl="2" indent="-514350"/>
            <a:r>
              <a:rPr lang="hu-HU" dirty="0" smtClean="0"/>
              <a:t>Minimális büntetés: két félév passzív</a:t>
            </a:r>
          </a:p>
          <a:p>
            <a:pPr marL="1371600" lvl="2" indent="-514350"/>
            <a:r>
              <a:rPr lang="hu-HU" dirty="0" smtClean="0"/>
              <a:t>További fokozatok: megrovás, kizárás</a:t>
            </a:r>
          </a:p>
          <a:p>
            <a:pPr marL="971550" lvl="1" indent="-514350">
              <a:buFont typeface="+mj-lt"/>
              <a:buAutoNum type="arabicPeriod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5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noProof="0" smtClean="0"/>
              <a:t>Bemutatkozás (oktatók)</a:t>
            </a:r>
            <a:endParaRPr lang="hu-HU" noProof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857232"/>
            <a:ext cx="5077228" cy="5529321"/>
          </a:xfrm>
          <a:ln/>
        </p:spPr>
        <p:txBody>
          <a:bodyPr lIns="0" tIns="0" rIns="0" bIns="0">
            <a:normAutofit/>
          </a:bodyPr>
          <a:lstStyle/>
          <a:p>
            <a:pPr marL="230188" indent="-215900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600" noProof="0" dirty="0" smtClean="0"/>
              <a:t>Hibatűrő rendszerek kutatócsoport (FTSRG)</a:t>
            </a:r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200" noProof="0" dirty="0" smtClean="0"/>
              <a:t>kb. 20 kutató-oktató </a:t>
            </a:r>
          </a:p>
          <a:p>
            <a:pPr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600" dirty="0" smtClean="0"/>
              <a:t>Kutatási területek</a:t>
            </a:r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200" dirty="0" smtClean="0"/>
              <a:t>modell alapú tervezés, fejlesztés</a:t>
            </a:r>
            <a:endParaRPr lang="hu-HU" sz="2200" noProof="0" dirty="0" smtClean="0"/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200" noProof="0" dirty="0" smtClean="0"/>
              <a:t>rendszerek verifikációja és </a:t>
            </a:r>
            <a:r>
              <a:rPr lang="hu-HU" sz="2200" noProof="0" dirty="0" err="1" smtClean="0"/>
              <a:t>validációja</a:t>
            </a:r>
            <a:endParaRPr lang="hu-HU" sz="2200" noProof="0" dirty="0" smtClean="0"/>
          </a:p>
          <a:p>
            <a:pPr lvl="1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200" noProof="0" dirty="0" smtClean="0"/>
              <a:t>informatikai infrastruktúrák vizsgálata</a:t>
            </a:r>
          </a:p>
          <a:p>
            <a:pPr marL="230188" indent="-215900">
              <a:lnSpc>
                <a:spcPct val="14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hu-HU" sz="2600" noProof="0" dirty="0" smtClean="0"/>
              <a:t>Számos nemzetközi és ipari projekt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536" y="537321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u="sng" dirty="0">
                <a:hlinkClick r:id="rId3"/>
              </a:rPr>
              <a:t>http://</a:t>
            </a:r>
            <a:r>
              <a:rPr lang="hu-HU" sz="2800" b="1" u="sng" dirty="0" smtClean="0">
                <a:hlinkClick r:id="rId3"/>
              </a:rPr>
              <a:t>www.inf.mit.bme.hu</a:t>
            </a:r>
            <a:endParaRPr lang="hu-HU" sz="2800" b="1" u="sng" dirty="0"/>
          </a:p>
        </p:txBody>
      </p:sp>
      <p:pic>
        <p:nvPicPr>
          <p:cNvPr id="4" name="Picture 2" descr="https://inf.mit.bme.hu/sites/default/files/edu/rendszertervezes-pos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816424" cy="546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feladatok céljai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3. éves mérnökhallgatóknak szól a tantárgy</a:t>
            </a:r>
          </a:p>
          <a:p>
            <a:r>
              <a:rPr lang="hu-HU" dirty="0" smtClean="0"/>
              <a:t>Tapasztalat és ipari visszajelzés:</a:t>
            </a:r>
          </a:p>
          <a:p>
            <a:pPr lvl="1"/>
            <a:r>
              <a:rPr lang="hu-HU" dirty="0" smtClean="0"/>
              <a:t>Bizonyos képességek hiányoznak a végzősökből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Önálló problémamegoldás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Előadás: kérdések és irányok bemutatása</a:t>
            </a:r>
          </a:p>
          <a:p>
            <a:endParaRPr lang="hu-HU" dirty="0" smtClean="0"/>
          </a:p>
          <a:p>
            <a:r>
              <a:rPr lang="hu-HU" dirty="0" smtClean="0"/>
              <a:t>Gyakorlat: technológia alapok kipróbálása</a:t>
            </a:r>
          </a:p>
          <a:p>
            <a:endParaRPr lang="hu-HU" dirty="0"/>
          </a:p>
          <a:p>
            <a:r>
              <a:rPr lang="hu-HU" dirty="0" smtClean="0"/>
              <a:t>HF: egy kis szelet </a:t>
            </a:r>
            <a:r>
              <a:rPr lang="hu-HU" dirty="0" smtClean="0">
                <a:solidFill>
                  <a:schemeClr val="accent2"/>
                </a:solidFill>
              </a:rPr>
              <a:t>önálló megismerése</a:t>
            </a:r>
            <a:endParaRPr lang="hu-HU" dirty="0">
              <a:solidFill>
                <a:schemeClr val="accent2"/>
              </a:solidFill>
            </a:endParaRPr>
          </a:p>
          <a:p>
            <a:endParaRPr lang="hu-HU" dirty="0" smtClean="0"/>
          </a:p>
          <a:p>
            <a:pPr marL="0" indent="0" algn="ctr">
              <a:buNone/>
            </a:pPr>
            <a:r>
              <a:rPr lang="hu-HU" dirty="0" smtClean="0"/>
              <a:t>HF értékelési szempont: igényes kód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598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Értékelés: igényes kód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Interfészek betartása, jó paraméterkezelés, ellenőrzött bemenet, konstansok, hatékony lekérdezések, hibakezelés, tesztesetek, kommentezés, helyes tagolás… -&gt; lásd a </a:t>
            </a:r>
            <a:r>
              <a:rPr lang="hu-HU" sz="2400" dirty="0" smtClean="0">
                <a:hlinkClick r:id="rId3"/>
              </a:rPr>
              <a:t>weboldalt</a:t>
            </a:r>
            <a:r>
              <a:rPr lang="hu-HU" sz="2400" dirty="0" smtClean="0"/>
              <a:t> (10+9 tanács)</a:t>
            </a:r>
            <a:endParaRPr lang="hu-H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10" y="2204864"/>
            <a:ext cx="6126102" cy="408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21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Hogyan lehet </a:t>
            </a:r>
            <a:r>
              <a:rPr lang="hu-HU" dirty="0" err="1" smtClean="0"/>
              <a:t>IRF-ből</a:t>
            </a:r>
            <a:r>
              <a:rPr lang="hu-HU" dirty="0" smtClean="0"/>
              <a:t> (</a:t>
            </a:r>
            <a:r>
              <a:rPr lang="hu-HU" dirty="0" err="1" smtClean="0"/>
              <a:t>HF-et</a:t>
            </a:r>
            <a:r>
              <a:rPr lang="hu-HU" dirty="0" smtClean="0"/>
              <a:t>) bukni?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855922"/>
              </p:ext>
            </p:extLst>
          </p:nvPr>
        </p:nvGraphicFramePr>
        <p:xfrm>
          <a:off x="-3" y="842437"/>
          <a:ext cx="4644011" cy="4929574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644011"/>
              </a:tblGrid>
              <a:tr h="426323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Tipikus hibák</a:t>
                      </a:r>
                      <a:endParaRPr lang="hu-HU" sz="2200" dirty="0"/>
                    </a:p>
                  </a:txBody>
                  <a:tcPr/>
                </a:tc>
              </a:tr>
              <a:tr h="727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 smtClean="0"/>
                        <a:t>Nem a megadott </a:t>
                      </a:r>
                      <a:r>
                        <a:rPr lang="hu-HU" sz="2200" dirty="0" err="1" smtClean="0"/>
                        <a:t>szkriptnevet</a:t>
                      </a:r>
                      <a:r>
                        <a:rPr lang="hu-HU" sz="2200" dirty="0" smtClean="0"/>
                        <a:t> / interfészt használjuk.</a:t>
                      </a:r>
                    </a:p>
                  </a:txBody>
                  <a:tcPr/>
                </a:tc>
              </a:tr>
              <a:tr h="727427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Más</a:t>
                      </a:r>
                      <a:r>
                        <a:rPr lang="hu-HU" sz="2200" baseline="0" dirty="0" smtClean="0"/>
                        <a:t> fájlt töltünk fel a megoldás helyett.</a:t>
                      </a:r>
                      <a:endParaRPr lang="hu-HU" sz="2200" dirty="0"/>
                    </a:p>
                  </a:txBody>
                  <a:tcPr/>
                </a:tc>
              </a:tr>
              <a:tr h="727427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Leadás előtt 1 perccel kezdjük</a:t>
                      </a:r>
                      <a:r>
                        <a:rPr lang="hu-HU" sz="2200" baseline="0" dirty="0" smtClean="0"/>
                        <a:t> meg a feltöltést, és kicsúszunk a határidőből</a:t>
                      </a:r>
                      <a:endParaRPr lang="hu-HU" sz="2200" dirty="0"/>
                    </a:p>
                  </a:txBody>
                  <a:tcPr/>
                </a:tc>
              </a:tr>
              <a:tr h="727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 smtClean="0"/>
                        <a:t>Szintaktikai</a:t>
                      </a:r>
                      <a:r>
                        <a:rPr lang="hu-HU" sz="2200" baseline="0" dirty="0" smtClean="0"/>
                        <a:t>lag hibás a megoldásunk.</a:t>
                      </a:r>
                      <a:endParaRPr lang="hu-HU" sz="2200" dirty="0" smtClean="0"/>
                    </a:p>
                  </a:txBody>
                  <a:tcPr/>
                </a:tc>
              </a:tr>
              <a:tr h="727427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A programunk csak a</a:t>
                      </a:r>
                      <a:r>
                        <a:rPr lang="hu-HU" sz="2200" baseline="0" dirty="0" smtClean="0"/>
                        <a:t> legegyszerűbb bemenetre működik.</a:t>
                      </a:r>
                      <a:endParaRPr lang="hu-HU" sz="2200" dirty="0"/>
                    </a:p>
                  </a:txBody>
                  <a:tcPr/>
                </a:tc>
              </a:tr>
              <a:tr h="727427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Leadás előtti nap állunk neki a </a:t>
                      </a:r>
                      <a:r>
                        <a:rPr lang="hu-HU" sz="2200" dirty="0" err="1" smtClean="0"/>
                        <a:t>HF-nek</a:t>
                      </a:r>
                      <a:r>
                        <a:rPr lang="hu-HU" sz="2200" dirty="0" smtClean="0"/>
                        <a:t>.</a:t>
                      </a:r>
                      <a:endParaRPr lang="hu-HU" sz="2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95641"/>
              </p:ext>
            </p:extLst>
          </p:nvPr>
        </p:nvGraphicFramePr>
        <p:xfrm>
          <a:off x="4720984" y="830191"/>
          <a:ext cx="4423015" cy="490306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423015"/>
              </a:tblGrid>
              <a:tr h="432048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Ellenőrzés</a:t>
                      </a:r>
                      <a:endParaRPr lang="hu-HU" sz="2200" dirty="0"/>
                    </a:p>
                  </a:txBody>
                  <a:tcPr/>
                </a:tc>
              </a:tr>
              <a:tr h="761677">
                <a:tc>
                  <a:txBody>
                    <a:bodyPr/>
                    <a:lstStyle/>
                    <a:p>
                      <a:r>
                        <a:rPr lang="hu-HU" sz="2200" dirty="0" smtClean="0"/>
                        <a:t>Olvassuk el</a:t>
                      </a:r>
                      <a:r>
                        <a:rPr lang="hu-HU" sz="2200" baseline="0" dirty="0" smtClean="0"/>
                        <a:t> többször a kiírást!</a:t>
                      </a:r>
                    </a:p>
                    <a:p>
                      <a:r>
                        <a:rPr lang="hu-HU" sz="2200" baseline="0" dirty="0" smtClean="0"/>
                        <a:t>Használjuk a kiadott teszt csonkokat!</a:t>
                      </a:r>
                      <a:endParaRPr lang="hu-HU" sz="2200" dirty="0" smtClean="0"/>
                    </a:p>
                  </a:txBody>
                  <a:tcPr/>
                </a:tc>
              </a:tr>
              <a:tr h="750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 smtClean="0"/>
                        <a:t>Feltöltés</a:t>
                      </a:r>
                      <a:r>
                        <a:rPr lang="hu-HU" sz="2200" baseline="0" dirty="0" smtClean="0"/>
                        <a:t> után töltsük le a megoldást, és ellenőrizzük!</a:t>
                      </a:r>
                      <a:endParaRPr lang="hu-HU" sz="2200" dirty="0" smtClean="0"/>
                    </a:p>
                  </a:txBody>
                  <a:tcPr/>
                </a:tc>
              </a:tr>
              <a:tr h="76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 smtClean="0"/>
                        <a:t>Lehet többször</a:t>
                      </a:r>
                      <a:r>
                        <a:rPr lang="hu-HU" sz="2200" baseline="0" dirty="0" smtClean="0"/>
                        <a:t> is feltölteni, idejében töltsünk fel valamit!</a:t>
                      </a:r>
                      <a:endParaRPr lang="hu-HU" sz="2200" dirty="0" smtClean="0"/>
                    </a:p>
                  </a:txBody>
                  <a:tcPr/>
                </a:tc>
              </a:tr>
              <a:tr h="7616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 smtClean="0"/>
                        <a:t>Feltöltés</a:t>
                      </a:r>
                      <a:r>
                        <a:rPr lang="hu-HU" sz="2200" baseline="0" dirty="0" smtClean="0"/>
                        <a:t> után töltsük le a megoldást, és próbáljuk azt lefuttatni!</a:t>
                      </a:r>
                      <a:endParaRPr lang="hu-HU" sz="2200" dirty="0" smtClean="0"/>
                    </a:p>
                  </a:txBody>
                  <a:tcPr/>
                </a:tc>
              </a:tr>
              <a:tr h="661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 smtClean="0"/>
                        <a:t>Teszteljük a</a:t>
                      </a:r>
                      <a:r>
                        <a:rPr lang="hu-HU" sz="2200" baseline="0" dirty="0" smtClean="0"/>
                        <a:t> megoldásunkat szisztematikusan!</a:t>
                      </a:r>
                      <a:endParaRPr lang="hu-HU" sz="2200" dirty="0" smtClean="0"/>
                    </a:p>
                  </a:txBody>
                  <a:tcPr/>
                </a:tc>
              </a:tr>
              <a:tr h="6610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200" dirty="0" smtClean="0"/>
                        <a:t>Kezdjünk neki időben!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Lekerekített téglalap 4"/>
          <p:cNvSpPr/>
          <p:nvPr/>
        </p:nvSpPr>
        <p:spPr>
          <a:xfrm>
            <a:off x="863588" y="5661248"/>
            <a:ext cx="7416824" cy="792088"/>
          </a:xfrm>
          <a:prstGeom prst="roundRect">
            <a:avLst/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1"/>
                </a:solidFill>
              </a:rPr>
              <a:t>Ezeket csak ellenőrzéssel tudjuk elkerülni!</a:t>
            </a:r>
          </a:p>
        </p:txBody>
      </p:sp>
    </p:spTree>
    <p:extLst>
      <p:ext uri="{BB962C8B-B14F-4D97-AF65-F5344CB8AC3E}">
        <p14:creationId xmlns:p14="http://schemas.microsoft.com/office/powerpoint/2010/main" val="90075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Házi feladatok tipikus ütemezése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359983"/>
              </p:ext>
            </p:extLst>
          </p:nvPr>
        </p:nvGraphicFramePr>
        <p:xfrm>
          <a:off x="611563" y="1268760"/>
          <a:ext cx="8064893" cy="245669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2047"/>
                <a:gridCol w="1728192"/>
                <a:gridCol w="792088"/>
                <a:gridCol w="1446705"/>
                <a:gridCol w="733173"/>
                <a:gridCol w="1492530"/>
                <a:gridCol w="777944"/>
                <a:gridCol w="662214"/>
              </a:tblGrid>
              <a:tr h="370840"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H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K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Sze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Cs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P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err="1" smtClean="0"/>
                        <a:t>Szo</a:t>
                      </a:r>
                      <a:endParaRPr lang="hu-H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/>
                        <a:t>V</a:t>
                      </a:r>
                      <a:endParaRPr lang="hu-HU" sz="2400" dirty="0"/>
                    </a:p>
                  </a:txBody>
                  <a:tcPr/>
                </a:tc>
              </a:tr>
              <a:tr h="719336"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1: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>
                          <a:solidFill>
                            <a:schemeClr val="accent2"/>
                          </a:solidFill>
                        </a:rPr>
                        <a:t>Előadás</a:t>
                      </a:r>
                      <a:endParaRPr lang="hu-HU" sz="2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>
                          <a:solidFill>
                            <a:schemeClr val="accent2"/>
                          </a:solidFill>
                        </a:rPr>
                        <a:t>Előadás</a:t>
                      </a:r>
                      <a:endParaRPr lang="hu-HU" sz="24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>
                          <a:solidFill>
                            <a:schemeClr val="tx1"/>
                          </a:solidFill>
                        </a:rPr>
                        <a:t>2:</a:t>
                      </a:r>
                      <a:endParaRPr lang="hu-H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>
                          <a:solidFill>
                            <a:schemeClr val="accent2"/>
                          </a:solidFill>
                        </a:rPr>
                        <a:t>Előadás</a:t>
                      </a:r>
                    </a:p>
                    <a:p>
                      <a:pPr algn="l"/>
                      <a:r>
                        <a:rPr lang="hu-HU" sz="2400" dirty="0" smtClean="0">
                          <a:solidFill>
                            <a:schemeClr val="accent5"/>
                          </a:solidFill>
                        </a:rPr>
                        <a:t>HF ki</a:t>
                      </a:r>
                      <a:endParaRPr lang="hu-HU" sz="24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>
                          <a:solidFill>
                            <a:schemeClr val="accent3"/>
                          </a:solidFill>
                        </a:rPr>
                        <a:t>Gyakorlat</a:t>
                      </a:r>
                      <a:endParaRPr lang="hu-HU" sz="2400" dirty="0">
                        <a:solidFill>
                          <a:schemeClr val="accent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/>
                        <a:t>3:</a:t>
                      </a:r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/>
                        <a:t>(Előadás)</a:t>
                      </a:r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dirty="0" smtClean="0"/>
                        <a:t>(Előadás)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400" dirty="0" smtClean="0">
                          <a:solidFill>
                            <a:schemeClr val="accent5"/>
                          </a:solidFill>
                        </a:rPr>
                        <a:t>HF beadás</a:t>
                      </a:r>
                      <a:endParaRPr lang="hu-HU" sz="24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hu-H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hu-H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Lekerekített téglalapbuborék 6"/>
          <p:cNvSpPr/>
          <p:nvPr/>
        </p:nvSpPr>
        <p:spPr>
          <a:xfrm>
            <a:off x="2051720" y="4293096"/>
            <a:ext cx="1800200" cy="1368152"/>
          </a:xfrm>
          <a:prstGeom prst="wedgeRoundRectCallout">
            <a:avLst>
              <a:gd name="adj1" fmla="val -34899"/>
              <a:gd name="adj2" fmla="val -148544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Gyakorlati anyag és HF kikerül</a:t>
            </a:r>
          </a:p>
        </p:txBody>
      </p:sp>
      <p:sp>
        <p:nvSpPr>
          <p:cNvPr id="8" name="Lekerekített téglalapbuborék 7"/>
          <p:cNvSpPr/>
          <p:nvPr/>
        </p:nvSpPr>
        <p:spPr>
          <a:xfrm>
            <a:off x="4083680" y="4293096"/>
            <a:ext cx="2576551" cy="1728192"/>
          </a:xfrm>
          <a:prstGeom prst="wedgeRoundRectCallout">
            <a:avLst>
              <a:gd name="adj1" fmla="val -46490"/>
              <a:gd name="adj2" fmla="val -130892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Ismerkedjünk az anyaggal, </a:t>
            </a:r>
            <a:r>
              <a:rPr lang="hu-HU" sz="2400" dirty="0" err="1" smtClean="0">
                <a:solidFill>
                  <a:schemeClr val="bg1"/>
                </a:solidFill>
              </a:rPr>
              <a:t>HF-fel</a:t>
            </a:r>
            <a:r>
              <a:rPr lang="hu-HU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Jelentkezés a gyakorlatra</a:t>
            </a:r>
          </a:p>
        </p:txBody>
      </p:sp>
      <p:sp>
        <p:nvSpPr>
          <p:cNvPr id="9" name="Lekerekített téglalapbuborék 8"/>
          <p:cNvSpPr/>
          <p:nvPr/>
        </p:nvSpPr>
        <p:spPr>
          <a:xfrm>
            <a:off x="6948264" y="4293096"/>
            <a:ext cx="2016224" cy="1368152"/>
          </a:xfrm>
          <a:prstGeom prst="wedgeRoundRectCallout">
            <a:avLst>
              <a:gd name="adj1" fmla="val -41846"/>
              <a:gd name="adj2" fmla="val -146488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Gyakorlaton lehet haladni, kérdezni</a:t>
            </a:r>
          </a:p>
        </p:txBody>
      </p:sp>
      <p:sp>
        <p:nvSpPr>
          <p:cNvPr id="11" name="Lekerekített téglalapbuborék 10"/>
          <p:cNvSpPr/>
          <p:nvPr/>
        </p:nvSpPr>
        <p:spPr>
          <a:xfrm>
            <a:off x="35496" y="4293096"/>
            <a:ext cx="1800200" cy="1368152"/>
          </a:xfrm>
          <a:prstGeom prst="wedgeRoundRectCallout">
            <a:avLst>
              <a:gd name="adj1" fmla="val 42465"/>
              <a:gd name="adj2" fmla="val -105359"/>
              <a:gd name="adj3" fmla="val 16667"/>
            </a:avLst>
          </a:prstGeom>
          <a:solidFill>
            <a:srgbClr val="B83A55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Hét elejére készüljünk el a </a:t>
            </a:r>
            <a:r>
              <a:rPr lang="hu-HU" sz="2400" dirty="0" err="1" smtClean="0">
                <a:solidFill>
                  <a:schemeClr val="bg1"/>
                </a:solidFill>
              </a:rPr>
              <a:t>HF-fel</a:t>
            </a:r>
            <a:endParaRPr lang="hu-H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49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Nehezek ezek a követelmények?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 teljesíthetetlen, csak más, mint eddig</a:t>
            </a:r>
          </a:p>
          <a:p>
            <a:r>
              <a:rPr lang="hu-HU" dirty="0" smtClean="0"/>
              <a:t>HF a szűrő, problémák:</a:t>
            </a:r>
          </a:p>
          <a:p>
            <a:pPr lvl="1"/>
            <a:r>
              <a:rPr lang="hu-HU" dirty="0" smtClean="0"/>
              <a:t>másolás</a:t>
            </a:r>
          </a:p>
          <a:p>
            <a:pPr lvl="1"/>
            <a:r>
              <a:rPr lang="hu-HU" dirty="0" smtClean="0"/>
              <a:t>igénytelen kód</a:t>
            </a:r>
          </a:p>
          <a:p>
            <a:pPr lvl="1"/>
            <a:r>
              <a:rPr lang="hu-HU" dirty="0" smtClean="0"/>
              <a:t>specifikációtól eltérés</a:t>
            </a:r>
            <a:endParaRPr lang="hu-HU" dirty="0"/>
          </a:p>
          <a:p>
            <a:r>
              <a:rPr lang="hu-HU" dirty="0" smtClean="0"/>
              <a:t>Tapasztalat:</a:t>
            </a:r>
          </a:p>
          <a:p>
            <a:pPr lvl="1"/>
            <a:r>
              <a:rPr lang="hu-HU" dirty="0" smtClean="0"/>
              <a:t>2-3 HF már nem pótolható</a:t>
            </a:r>
          </a:p>
          <a:p>
            <a:r>
              <a:rPr lang="hu-HU" b="1" dirty="0" smtClean="0">
                <a:solidFill>
                  <a:schemeClr val="tx2"/>
                </a:solidFill>
              </a:rPr>
              <a:t>Figyelem:</a:t>
            </a:r>
          </a:p>
          <a:p>
            <a:pPr lvl="1"/>
            <a:r>
              <a:rPr lang="hu-HU" b="1" dirty="0" smtClean="0"/>
              <a:t>Nincs keresztfélév</a:t>
            </a:r>
          </a:p>
          <a:p>
            <a:pPr lvl="1"/>
            <a:r>
              <a:rPr lang="hu-HU" b="1" dirty="0" err="1" smtClean="0"/>
              <a:t>Előkövetelmény</a:t>
            </a:r>
            <a:r>
              <a:rPr lang="hu-HU" b="1" dirty="0" smtClean="0"/>
              <a:t> a szakdolgozathoz az IRF jegy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743" y="1391419"/>
            <a:ext cx="3345195" cy="225360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744" y="3712497"/>
            <a:ext cx="3345195" cy="20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Nehezek ezek a követelmények</a:t>
            </a:r>
            <a:r>
              <a:rPr lang="hu-HU" dirty="0" smtClean="0"/>
              <a:t>? (hallgatók)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9087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„…úgy </a:t>
            </a:r>
            <a:r>
              <a:rPr lang="hu-HU" i="1" dirty="0"/>
              <a:t>éreztem, hogy ez a tárgy az egyetem egyik legnehezebb </a:t>
            </a:r>
            <a:r>
              <a:rPr lang="hu-HU" i="1" dirty="0" smtClean="0"/>
              <a:t>tárgya”</a:t>
            </a:r>
            <a:endParaRPr lang="hu-HU" i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5148064" y="1987608"/>
            <a:ext cx="271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 </a:t>
            </a:r>
            <a:r>
              <a:rPr lang="hu-HU" i="1" dirty="0"/>
              <a:t>házi feladatokkal ment el sok idő, de megérte</a:t>
            </a:r>
            <a:r>
              <a:rPr lang="hu-HU" i="1" dirty="0" smtClean="0"/>
              <a:t>.”</a:t>
            </a:r>
            <a:endParaRPr lang="hu-HU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3501008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„Olyan </a:t>
            </a:r>
            <a:r>
              <a:rPr lang="hu-HU" i="1" dirty="0"/>
              <a:t>dolgokat tanultunk, melyekhez - véleményem szerint - mindenkinek érdemes értenie, aki informatikus</a:t>
            </a:r>
            <a:r>
              <a:rPr lang="hu-HU" i="1" dirty="0" smtClean="0"/>
              <a:t>.”</a:t>
            </a:r>
            <a:endParaRPr lang="hu-HU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259632" y="2160731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 </a:t>
            </a:r>
            <a:r>
              <a:rPr lang="hu-HU" i="1" dirty="0" err="1"/>
              <a:t>házikkal</a:t>
            </a:r>
            <a:r>
              <a:rPr lang="hu-HU" i="1" dirty="0"/>
              <a:t> sok munka volt, több mint egy átlagos aláírás szerzésért szokott lenni. </a:t>
            </a:r>
            <a:r>
              <a:rPr lang="hu-HU" i="1" dirty="0" smtClean="0"/>
              <a:t>”</a:t>
            </a:r>
            <a:endParaRPr lang="hu-HU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4716016" y="5081657"/>
            <a:ext cx="333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„Nagyon tetszett ez a szemlélet amit a tárgy keretein belül megismerhettünk.”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3084061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 </a:t>
            </a:r>
            <a:r>
              <a:rPr lang="hu-HU" i="1" dirty="0"/>
              <a:t>tárgyat a megfelelő energia befektetéssel könnyedén el lehetett végezni. Tényleg csak annyira volt szükség, ami elhangzott előadáson is - időben neki kell feküdni a </a:t>
            </a:r>
            <a:r>
              <a:rPr lang="hu-HU" i="1" dirty="0" err="1"/>
              <a:t>háziknak</a:t>
            </a:r>
            <a:r>
              <a:rPr lang="hu-HU" i="1" dirty="0" smtClean="0"/>
              <a:t>.”</a:t>
            </a:r>
            <a:endParaRPr lang="hu-HU" i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4283968" y="903328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smtClean="0"/>
              <a:t>„Az </a:t>
            </a:r>
            <a:r>
              <a:rPr lang="hu-HU" i="1" dirty="0" err="1"/>
              <a:t>IRF-hez</a:t>
            </a:r>
            <a:r>
              <a:rPr lang="hu-HU" i="1" dirty="0"/>
              <a:t> hasonló ingyen kredites tárgyak miatt egyre inkább értéktelen a diploma</a:t>
            </a:r>
            <a:r>
              <a:rPr lang="hu-HU" i="1" dirty="0" smtClean="0"/>
              <a:t>.”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0702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3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Nehezek ezek a követelmények? (oktatók)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Igen</a:t>
            </a:r>
            <a:r>
              <a:rPr lang="hu-HU" dirty="0" smtClean="0">
                <a:sym typeface="Wingdings" pitchFamily="2" charset="2"/>
              </a:rPr>
              <a:t>…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~610 kijavítandó HF (7 javítóra)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Megnézni és kipróbálni egy </a:t>
            </a:r>
            <a:r>
              <a:rPr lang="hu-HU" dirty="0" err="1" smtClean="0">
                <a:sym typeface="Wingdings" pitchFamily="2" charset="2"/>
              </a:rPr>
              <a:t>szkriptet</a:t>
            </a:r>
            <a:r>
              <a:rPr lang="hu-HU" dirty="0" smtClean="0">
                <a:sym typeface="Wingdings" pitchFamily="2" charset="2"/>
              </a:rPr>
              <a:t> / programot</a:t>
            </a:r>
          </a:p>
          <a:p>
            <a:pPr lvl="1"/>
            <a:r>
              <a:rPr lang="hu-HU" dirty="0" smtClean="0">
                <a:sym typeface="Wingdings" pitchFamily="2" charset="2"/>
              </a:rPr>
              <a:t>Szöveges visszajelzés mindegyikre</a:t>
            </a:r>
          </a:p>
          <a:p>
            <a:pPr lvl="1"/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~700 munkaóra = 3,9 mérnökhónap (!)</a:t>
            </a:r>
          </a:p>
          <a:p>
            <a:endParaRPr lang="hu-HU" dirty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viszont ebből tanulhattok a legtöbbet…</a:t>
            </a:r>
          </a:p>
          <a:p>
            <a:endParaRPr lang="hu-HU" dirty="0">
              <a:sym typeface="Wingdings" pitchFamily="2" charset="2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1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noProof="0" smtClean="0"/>
              <a:t>A félév menete</a:t>
            </a:r>
            <a:endParaRPr lang="hu-HU" noProof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Előadások</a:t>
            </a:r>
            <a:r>
              <a:rPr lang="hu-HU" dirty="0"/>
              <a:t>: </a:t>
            </a:r>
          </a:p>
          <a:p>
            <a:pPr lvl="1"/>
            <a:r>
              <a:rPr lang="hu-HU" dirty="0"/>
              <a:t>Minden héten: 	hétfő </a:t>
            </a:r>
            <a:r>
              <a:rPr lang="hu-HU" dirty="0" smtClean="0"/>
              <a:t> (10-12)</a:t>
            </a:r>
            <a:endParaRPr lang="hu-HU" dirty="0"/>
          </a:p>
          <a:p>
            <a:pPr lvl="1"/>
            <a:r>
              <a:rPr lang="hu-HU" dirty="0" smtClean="0"/>
              <a:t>Páratlan </a:t>
            </a:r>
            <a:r>
              <a:rPr lang="hu-HU" dirty="0"/>
              <a:t>héten:	</a:t>
            </a:r>
            <a:r>
              <a:rPr lang="hu-HU" dirty="0" smtClean="0"/>
              <a:t>szerda </a:t>
            </a:r>
            <a:r>
              <a:rPr lang="hu-HU" dirty="0"/>
              <a:t>(8-10)</a:t>
            </a:r>
          </a:p>
          <a:p>
            <a:r>
              <a:rPr lang="hu-HU" b="1" dirty="0"/>
              <a:t>Gyakorlatok</a:t>
            </a:r>
            <a:r>
              <a:rPr lang="hu-HU" dirty="0"/>
              <a:t>:</a:t>
            </a:r>
          </a:p>
          <a:p>
            <a:pPr lvl="1"/>
            <a:r>
              <a:rPr lang="hu-HU" dirty="0"/>
              <a:t>Páros héten:		</a:t>
            </a:r>
            <a:r>
              <a:rPr lang="hu-HU" dirty="0" smtClean="0"/>
              <a:t>péntek (10-12) </a:t>
            </a:r>
            <a:r>
              <a:rPr lang="hu-HU" dirty="0"/>
              <a:t>vagy </a:t>
            </a:r>
            <a:r>
              <a:rPr lang="hu-HU" dirty="0" smtClean="0"/>
              <a:t>(14-16)</a:t>
            </a:r>
            <a:endParaRPr lang="hu-HU" dirty="0"/>
          </a:p>
          <a:p>
            <a:pPr lvl="1"/>
            <a:r>
              <a:rPr lang="hu-HU" dirty="0">
                <a:solidFill>
                  <a:schemeClr val="accent2"/>
                </a:solidFill>
              </a:rPr>
              <a:t>Opcionális</a:t>
            </a:r>
            <a:r>
              <a:rPr lang="hu-HU" dirty="0"/>
              <a:t>, </a:t>
            </a:r>
            <a:r>
              <a:rPr lang="hu-HU" dirty="0" smtClean="0"/>
              <a:t>gyakorlatok anyaga </a:t>
            </a:r>
            <a:r>
              <a:rPr lang="hu-HU" dirty="0"/>
              <a:t>otthon is elvégezhető</a:t>
            </a:r>
          </a:p>
          <a:p>
            <a:r>
              <a:rPr lang="hu-HU" b="1" dirty="0" smtClean="0"/>
              <a:t>Fogadóóra</a:t>
            </a:r>
            <a:r>
              <a:rPr lang="hu-HU" dirty="0" smtClean="0"/>
              <a:t>:</a:t>
            </a:r>
            <a:endParaRPr lang="hu-HU" dirty="0"/>
          </a:p>
          <a:p>
            <a:pPr lvl="1"/>
            <a:r>
              <a:rPr lang="hu-HU" dirty="0" smtClean="0"/>
              <a:t>Micskei Zoltán: csütörtök du (időpont: email)</a:t>
            </a:r>
            <a:endParaRPr lang="hu-HU" dirty="0"/>
          </a:p>
          <a:p>
            <a:r>
              <a:rPr lang="hu-HU" b="1" dirty="0"/>
              <a:t>Labor</a:t>
            </a:r>
            <a:r>
              <a:rPr lang="hu-HU" dirty="0"/>
              <a:t>: Informatikai technológiák labor I. </a:t>
            </a:r>
          </a:p>
          <a:p>
            <a:pPr lvl="1"/>
            <a:r>
              <a:rPr lang="hu-HU" dirty="0"/>
              <a:t>AUT + IIT + MIT mérések, beosztás a weben lesz majd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Gyakorlatok szerepe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6016" y="857232"/>
            <a:ext cx="4285139" cy="5529321"/>
          </a:xfrm>
        </p:spPr>
        <p:txBody>
          <a:bodyPr>
            <a:normAutofit/>
          </a:bodyPr>
          <a:lstStyle/>
          <a:p>
            <a:r>
              <a:rPr lang="hu-HU" sz="2800" dirty="0" smtClean="0"/>
              <a:t>Otthon, saját tempóban is elvégezhető</a:t>
            </a:r>
          </a:p>
          <a:p>
            <a:endParaRPr lang="hu-HU" sz="2800" dirty="0" smtClean="0"/>
          </a:p>
          <a:p>
            <a:r>
              <a:rPr lang="hu-HU" sz="2800" dirty="0" smtClean="0"/>
              <a:t>Fizikai gyakorlaton lehet kérdezni: technológia, HF</a:t>
            </a:r>
          </a:p>
          <a:p>
            <a:endParaRPr lang="hu-HU" sz="2800" dirty="0"/>
          </a:p>
          <a:p>
            <a:r>
              <a:rPr lang="hu-HU" sz="2800" dirty="0" smtClean="0"/>
              <a:t>DE: felkészülten jöjjünk!</a:t>
            </a:r>
          </a:p>
          <a:p>
            <a:pPr lvl="1"/>
            <a:r>
              <a:rPr lang="hu-HU" sz="2400" dirty="0" smtClean="0"/>
              <a:t>előadások átnézése</a:t>
            </a:r>
          </a:p>
          <a:p>
            <a:pPr lvl="1"/>
            <a:r>
              <a:rPr lang="hu-HU" sz="2400" dirty="0" smtClean="0"/>
              <a:t>összefoglaló elolvasása</a:t>
            </a:r>
          </a:p>
          <a:p>
            <a:pPr lvl="1"/>
            <a:r>
              <a:rPr lang="hu-HU" sz="2400" dirty="0" smtClean="0"/>
              <a:t>HF feladat megnézése</a:t>
            </a:r>
          </a:p>
          <a:p>
            <a:pPr lvl="1"/>
            <a:r>
              <a:rPr lang="hu-HU" sz="2400" dirty="0" smtClean="0"/>
              <a:t>(hosszú a gyakorlati anyag)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t="13748"/>
          <a:stretch/>
        </p:blipFill>
        <p:spPr>
          <a:xfrm>
            <a:off x="12577" y="987478"/>
            <a:ext cx="4631431" cy="502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Honlap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/>
              <a:t>https://www.inf.mit.bme.hu/edu/courses/irf/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>Hírek RSS, előadás anyagok, HF tudnivalók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54" y="2348880"/>
            <a:ext cx="7392491" cy="3603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Honlap: BME </a:t>
            </a:r>
            <a:r>
              <a:rPr lang="hu-HU" dirty="0"/>
              <a:t>C</a:t>
            </a:r>
            <a:r>
              <a:rPr lang="hu-HU" dirty="0" smtClean="0"/>
              <a:t>ímtár bejelentkezés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744191"/>
            <a:ext cx="74104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3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IRF Q&amp;A oldal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Levlista</a:t>
            </a:r>
            <a:r>
              <a:rPr lang="hu-HU" dirty="0" smtClean="0"/>
              <a:t> helyett</a:t>
            </a:r>
          </a:p>
          <a:p>
            <a:r>
              <a:rPr lang="hu-HU" dirty="0">
                <a:hlinkClick r:id="rId3"/>
              </a:rPr>
              <a:t>http://q2a.inf.mit.bme.hu</a:t>
            </a:r>
            <a:r>
              <a:rPr lang="hu-HU" dirty="0" smtClean="0">
                <a:hlinkClick r:id="rId3"/>
              </a:rPr>
              <a:t>/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r>
              <a:rPr lang="hu-HU" sz="2800" dirty="0" smtClean="0"/>
              <a:t>Mi a Q&amp;A: </a:t>
            </a:r>
            <a:r>
              <a:rPr lang="hu-HU" sz="2800" dirty="0">
                <a:hlinkClick r:id="rId4"/>
              </a:rPr>
              <a:t>http://</a:t>
            </a:r>
            <a:r>
              <a:rPr lang="hu-HU" sz="2800" dirty="0" smtClean="0">
                <a:hlinkClick r:id="rId4"/>
              </a:rPr>
              <a:t>stackoverflow.com/about</a:t>
            </a:r>
            <a:endParaRPr lang="hu-HU" sz="2800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2132856"/>
            <a:ext cx="6832252" cy="33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Q&amp;A oldal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Korábbi hallgatói kérdések:</a:t>
            </a:r>
          </a:p>
          <a:p>
            <a:pPr lvl="1"/>
            <a:r>
              <a:rPr lang="hu-HU" dirty="0" smtClean="0"/>
              <a:t>[megkaptam KB-ban az eredményt, de]</a:t>
            </a:r>
            <a:r>
              <a:rPr lang="sv-SE" dirty="0" smtClean="0"/>
              <a:t> </a:t>
            </a:r>
            <a:r>
              <a:rPr lang="hu-HU" dirty="0" smtClean="0"/>
              <a:t>„</a:t>
            </a:r>
            <a:r>
              <a:rPr lang="sv-SE" dirty="0" smtClean="0"/>
              <a:t>byteokban </a:t>
            </a:r>
            <a:r>
              <a:rPr lang="sv-SE" dirty="0"/>
              <a:t>kell. Hogyan tudom konvertálni?</a:t>
            </a:r>
            <a:r>
              <a:rPr lang="hu-HU" dirty="0" smtClean="0"/>
              <a:t>”</a:t>
            </a:r>
          </a:p>
          <a:p>
            <a:pPr lvl="1"/>
            <a:r>
              <a:rPr lang="hu-HU" dirty="0" smtClean="0"/>
              <a:t>„Lefuttattam </a:t>
            </a:r>
            <a:r>
              <a:rPr lang="hu-HU" dirty="0"/>
              <a:t>a lekérdezést és valami piros hibaüzenetet kaptam. Mi a megoldás</a:t>
            </a:r>
            <a:r>
              <a:rPr lang="hu-HU" dirty="0" smtClean="0"/>
              <a:t>?”</a:t>
            </a:r>
            <a:endParaRPr lang="hu-HU" dirty="0"/>
          </a:p>
          <a:p>
            <a:pPr marL="457200" lvl="1" indent="0" algn="ctr">
              <a:buNone/>
            </a:pPr>
            <a:endParaRPr lang="hu-HU" b="1" u="sng" dirty="0"/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 smtClean="0"/>
              <a:t>Oktatói </a:t>
            </a:r>
            <a:r>
              <a:rPr lang="hu-HU" dirty="0"/>
              <a:t>válasz: </a:t>
            </a:r>
            <a:r>
              <a:rPr lang="hu-HU" dirty="0" smtClean="0"/>
              <a:t>nehéz kérdések </a:t>
            </a:r>
            <a:r>
              <a:rPr lang="hu-HU" dirty="0"/>
              <a:t>(szavazatok)</a:t>
            </a:r>
          </a:p>
          <a:p>
            <a:pPr marL="457200" lvl="1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1343295" y="1126485"/>
            <a:ext cx="645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/>
              <a:t>Nem helyettesíti a gondolkozást!</a:t>
            </a:r>
            <a:endParaRPr lang="hu-HU" sz="3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979711" y="472514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hlinkClick r:id="rId3"/>
              </a:rPr>
              <a:t>How To Ask Questions The Smart </a:t>
            </a:r>
            <a:r>
              <a:rPr lang="en-US" sz="2400" b="1" u="sng" dirty="0" smtClean="0">
                <a:hlinkClick r:id="rId3"/>
              </a:rPr>
              <a:t>Way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28401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me_ftsrg_hun_micskeiz_new_v6">
  <a:themeElements>
    <a:clrScheme name="ftsrg-scheme">
      <a:dk1>
        <a:srgbClr val="000000"/>
      </a:dk1>
      <a:lt1>
        <a:srgbClr val="FFFFFF"/>
      </a:lt1>
      <a:dk2>
        <a:srgbClr val="621E0F"/>
      </a:dk2>
      <a:lt2>
        <a:srgbClr val="FFFFFF"/>
      </a:lt2>
      <a:accent1>
        <a:srgbClr val="F9DD2F"/>
      </a:accent1>
      <a:accent2>
        <a:srgbClr val="E67300"/>
      </a:accent2>
      <a:accent3>
        <a:srgbClr val="007D00"/>
      </a:accent3>
      <a:accent4>
        <a:srgbClr val="762536"/>
      </a:accent4>
      <a:accent5>
        <a:srgbClr val="2B56CF"/>
      </a:accent5>
      <a:accent6>
        <a:srgbClr val="929598"/>
      </a:accent6>
      <a:hlink>
        <a:srgbClr val="0038AE"/>
      </a:hlink>
      <a:folHlink>
        <a:srgbClr val="0038A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3A55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bg1"/>
            </a:solidFill>
          </a:defRPr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>
    <a:extraClrScheme>
      <a:clrScheme name="ftsrg-scheme">
        <a:dk1>
          <a:srgbClr val="000000"/>
        </a:dk1>
        <a:lt1>
          <a:srgbClr val="FFFFFF"/>
        </a:lt1>
        <a:dk2>
          <a:srgbClr val="621E0F"/>
        </a:dk2>
        <a:lt2>
          <a:srgbClr val="FFFFFF"/>
        </a:lt2>
        <a:accent1>
          <a:srgbClr val="F9DD2F"/>
        </a:accent1>
        <a:accent2>
          <a:srgbClr val="E67300"/>
        </a:accent2>
        <a:accent3>
          <a:srgbClr val="007D00"/>
        </a:accent3>
        <a:accent4>
          <a:srgbClr val="762536"/>
        </a:accent4>
        <a:accent5>
          <a:srgbClr val="2B56CF"/>
        </a:accent5>
        <a:accent6>
          <a:srgbClr val="929598"/>
        </a:accent6>
        <a:hlink>
          <a:srgbClr val="0038AE"/>
        </a:hlink>
        <a:folHlink>
          <a:srgbClr val="0038AE"/>
        </a:folHlink>
      </a:clrScheme>
    </a:extraClrScheme>
    <a:extraClrScheme>
      <a:clrScheme name="ftsrg-scheme2">
        <a:dk1>
          <a:srgbClr val="000000"/>
        </a:dk1>
        <a:lt1>
          <a:srgbClr val="FFFFFF"/>
        </a:lt1>
        <a:dk2>
          <a:srgbClr val="0099FF"/>
        </a:dk2>
        <a:lt2>
          <a:srgbClr val="FFFF99"/>
        </a:lt2>
        <a:accent1>
          <a:srgbClr val="762536"/>
        </a:accent1>
        <a:accent2>
          <a:srgbClr val="81511D"/>
        </a:accent2>
        <a:accent3>
          <a:srgbClr val="48662C"/>
        </a:accent3>
        <a:accent4>
          <a:srgbClr val="134C59"/>
        </a:accent4>
        <a:accent5>
          <a:srgbClr val="5A2565"/>
        </a:accent5>
        <a:accent6>
          <a:srgbClr val="5A5A5A"/>
        </a:accent6>
        <a:hlink>
          <a:srgbClr val="002060"/>
        </a:hlink>
        <a:folHlink>
          <a:srgbClr val="002060"/>
        </a:folHlink>
      </a:clrScheme>
    </a:extraClrScheme>
    <a:extraClrScheme>
      <a:clrScheme name="SAF-color-scheme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00B686"/>
        </a:accent2>
        <a:accent3>
          <a:srgbClr val="FFCC00"/>
        </a:accent3>
        <a:accent4>
          <a:srgbClr val="000000"/>
        </a:accent4>
        <a:accent5>
          <a:srgbClr val="FFADAA"/>
        </a:accent5>
        <a:accent6>
          <a:srgbClr val="0098CE"/>
        </a:accent6>
        <a:hlink>
          <a:srgbClr val="0098CE"/>
        </a:hlink>
        <a:folHlink>
          <a:srgbClr val="FFCC00"/>
        </a:folHlink>
      </a:clrScheme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bme_ftsrg_hun_micskeiz_new_v6</Template>
  <TotalTime>2268</TotalTime>
  <Words>2086</Words>
  <Application>Microsoft Office PowerPoint</Application>
  <PresentationFormat>Diavetítés a képernyőre (4:3 oldalarány)</PresentationFormat>
  <Paragraphs>414</Paragraphs>
  <Slides>37</Slides>
  <Notes>31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Arial</vt:lpstr>
      <vt:lpstr>Calibri</vt:lpstr>
      <vt:lpstr>Courier New</vt:lpstr>
      <vt:lpstr>Wingdings</vt:lpstr>
      <vt:lpstr>bme_ftsrg_hun_micskeiz_new_v6</vt:lpstr>
      <vt:lpstr>Intelligens rendszerfelügyelet (BME VIMIA370)</vt:lpstr>
      <vt:lpstr>Bemutatkozás</vt:lpstr>
      <vt:lpstr>Bemutatkozás (oktatók)</vt:lpstr>
      <vt:lpstr>A félév menete</vt:lpstr>
      <vt:lpstr>Gyakorlatok szerepe</vt:lpstr>
      <vt:lpstr>Honlap</vt:lpstr>
      <vt:lpstr>Honlap: BME Címtár bejelentkezés</vt:lpstr>
      <vt:lpstr>IRF Q&amp;A oldal</vt:lpstr>
      <vt:lpstr>Q&amp;A oldal használata</vt:lpstr>
      <vt:lpstr>Virtual Computing Lab (VCL)</vt:lpstr>
      <vt:lpstr>Tartalom</vt:lpstr>
      <vt:lpstr>Az informatika területei</vt:lpstr>
      <vt:lpstr>Célkitűzés</vt:lpstr>
      <vt:lpstr>Tematika</vt:lpstr>
      <vt:lpstr>Előkövetelmények (témák)</vt:lpstr>
      <vt:lpstr>Miért lesz ez jó nekem?</vt:lpstr>
      <vt:lpstr>Ki mit tanulhat itt?</vt:lpstr>
      <vt:lpstr>Példa: MS Common Engineering Criteria</vt:lpstr>
      <vt:lpstr>Ki mit tanulhat itt?</vt:lpstr>
      <vt:lpstr>Példa: Instagram (14 millió felhasználó)</vt:lpstr>
      <vt:lpstr>Ki mit tanulhat itt?</vt:lpstr>
      <vt:lpstr>Tényleg kell ez?</vt:lpstr>
      <vt:lpstr>Mire lesz ez az egész jó nekünk?</vt:lpstr>
      <vt:lpstr>Tartalom</vt:lpstr>
      <vt:lpstr>Követelmények (kivonat) – aláírás</vt:lpstr>
      <vt:lpstr>Követelmények (kivonat) – aláírás</vt:lpstr>
      <vt:lpstr>Követelmények (kivonat) – vizsga </vt:lpstr>
      <vt:lpstr>Követelmények (kivonat) – pótlás</vt:lpstr>
      <vt:lpstr>HF-ek másolása</vt:lpstr>
      <vt:lpstr>Házi feladatok céljai</vt:lpstr>
      <vt:lpstr>Önálló problémamegoldás</vt:lpstr>
      <vt:lpstr>Értékelés: igényes kód</vt:lpstr>
      <vt:lpstr>Hogyan lehet IRF-ből (HF-et) bukni?</vt:lpstr>
      <vt:lpstr>Házi feladatok tipikus ütemezése</vt:lpstr>
      <vt:lpstr>Nehezek ezek a követelmények?</vt:lpstr>
      <vt:lpstr>Nehezek ezek a követelmények? (hallgatók)</vt:lpstr>
      <vt:lpstr>Nehezek ezek a követelmények? (oktatók)</vt:lpstr>
    </vt:vector>
  </TitlesOfParts>
  <Company>Budapesti Műszaki és Gazdaságtudományi Egyetem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IRF bevezető</dc:title>
  <dc:subject>Intelligens rendszerfelügyelet (BME VIMIA370)</dc:subject>
  <dc:creator>Micskei Zoltán</dc:creator>
  <cp:lastModifiedBy>Micskei Zoltán</cp:lastModifiedBy>
  <cp:revision>321</cp:revision>
  <dcterms:created xsi:type="dcterms:W3CDTF">2009-01-14T15:42:15Z</dcterms:created>
  <dcterms:modified xsi:type="dcterms:W3CDTF">2014-02-10T16:55:58Z</dcterms:modified>
  <cp:category>előadás</cp:category>
</cp:coreProperties>
</file>