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handoutMasterIdLst>
    <p:handoutMasterId r:id="rId33"/>
  </p:handoutMasterIdLst>
  <p:sldIdLst>
    <p:sldId id="416" r:id="rId2"/>
    <p:sldId id="387" r:id="rId3"/>
    <p:sldId id="388" r:id="rId4"/>
    <p:sldId id="389" r:id="rId5"/>
    <p:sldId id="390" r:id="rId6"/>
    <p:sldId id="391" r:id="rId7"/>
    <p:sldId id="392" r:id="rId8"/>
    <p:sldId id="393" r:id="rId9"/>
    <p:sldId id="394" r:id="rId10"/>
    <p:sldId id="395" r:id="rId11"/>
    <p:sldId id="396" r:id="rId12"/>
    <p:sldId id="397" r:id="rId13"/>
    <p:sldId id="398" r:id="rId14"/>
    <p:sldId id="399" r:id="rId15"/>
    <p:sldId id="400" r:id="rId16"/>
    <p:sldId id="401" r:id="rId17"/>
    <p:sldId id="402" r:id="rId18"/>
    <p:sldId id="403" r:id="rId19"/>
    <p:sldId id="404" r:id="rId20"/>
    <p:sldId id="405" r:id="rId21"/>
    <p:sldId id="406" r:id="rId22"/>
    <p:sldId id="407" r:id="rId23"/>
    <p:sldId id="409" r:id="rId24"/>
    <p:sldId id="410" r:id="rId25"/>
    <p:sldId id="411" r:id="rId26"/>
    <p:sldId id="408" r:id="rId27"/>
    <p:sldId id="412" r:id="rId28"/>
    <p:sldId id="413" r:id="rId29"/>
    <p:sldId id="414" r:id="rId30"/>
    <p:sldId id="415" r:id="rId31"/>
  </p:sldIdLst>
  <p:sldSz cx="9144000" cy="6858000" type="screen4x3"/>
  <p:notesSz cx="6797675" cy="9926638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62536"/>
    <a:srgbClr val="000000"/>
    <a:srgbClr val="F8F8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8D230F3-CF80-4859-8CE7-A43EE81993B5}" styleName="Világos stílus 1 – 6. jelölőszín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3706" autoAdjust="0"/>
  </p:normalViewPr>
  <p:slideViewPr>
    <p:cSldViewPr>
      <p:cViewPr varScale="1">
        <p:scale>
          <a:sx n="83" d="100"/>
          <a:sy n="83" d="100"/>
        </p:scale>
        <p:origin x="181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B2E960-6BB1-4CD3-9B0D-AF15B4C177F9}" type="datetimeFigureOut">
              <a:rPr lang="hu-HU" smtClean="0"/>
              <a:t>2014.03.10.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B1E01A-BB05-42E2-A863-5DDE953621F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687082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B2D4CF-7E0B-4DAE-A87C-C1F6FC9C56E1}" type="datetimeFigureOut">
              <a:rPr lang="hu-HU" smtClean="0"/>
              <a:pPr/>
              <a:t>2014.03.10.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86C690-4F62-4AFC-8745-06DC9BF07935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810693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smtClean="0"/>
              <a:t>Utolsó</a:t>
            </a:r>
            <a:r>
              <a:rPr lang="hu-HU" baseline="0" smtClean="0"/>
              <a:t> módosítás: 2014.03.10.</a:t>
            </a:r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258337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1374767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246435"/>
            <a:ext cx="6400800" cy="127795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 dirty="0"/>
          </a:p>
        </p:txBody>
      </p:sp>
      <p:sp>
        <p:nvSpPr>
          <p:cNvPr id="7" name="Rectangle 9"/>
          <p:cNvSpPr>
            <a:spLocks noChangeArrowheads="1"/>
          </p:cNvSpPr>
          <p:nvPr userDrawn="1"/>
        </p:nvSpPr>
        <p:spPr bwMode="auto">
          <a:xfrm>
            <a:off x="0" y="6356350"/>
            <a:ext cx="9144000" cy="501650"/>
          </a:xfrm>
          <a:prstGeom prst="rect">
            <a:avLst/>
          </a:prstGeom>
          <a:solidFill>
            <a:srgbClr val="762536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u-HU"/>
          </a:p>
        </p:txBody>
      </p:sp>
      <p:sp>
        <p:nvSpPr>
          <p:cNvPr id="8" name="Text Box 10"/>
          <p:cNvSpPr txBox="1">
            <a:spLocks noChangeArrowheads="1"/>
          </p:cNvSpPr>
          <p:nvPr userDrawn="1"/>
        </p:nvSpPr>
        <p:spPr bwMode="auto">
          <a:xfrm>
            <a:off x="-17463" y="6413500"/>
            <a:ext cx="3649663" cy="396875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defTabSz="762000"/>
            <a:r>
              <a:rPr lang="hu-HU" sz="1000" b="1" dirty="0">
                <a:solidFill>
                  <a:schemeClr val="bg1"/>
                </a:solidFill>
                <a:latin typeface="+mn-lt"/>
              </a:rPr>
              <a:t>Budapesti Műszaki és Gazdaságtudományi Egyetem</a:t>
            </a:r>
          </a:p>
          <a:p>
            <a:pPr algn="l" defTabSz="762000"/>
            <a:r>
              <a:rPr lang="hu-HU" sz="1000" b="1" dirty="0">
                <a:solidFill>
                  <a:schemeClr val="bg1"/>
                </a:solidFill>
                <a:latin typeface="+mn-lt"/>
              </a:rPr>
              <a:t>Méréstechnika és Információs Rendszerek Tanszék</a:t>
            </a:r>
          </a:p>
        </p:txBody>
      </p:sp>
      <p:pic>
        <p:nvPicPr>
          <p:cNvPr id="9" name="Picture 18" descr="muegyetem_logo_bordo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77125" y="6384925"/>
            <a:ext cx="1666875" cy="473075"/>
          </a:xfrm>
          <a:prstGeom prst="rect">
            <a:avLst/>
          </a:prstGeom>
          <a:noFill/>
        </p:spPr>
      </p:pic>
      <p:pic>
        <p:nvPicPr>
          <p:cNvPr id="10" name="Picture 2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12622" y="5250846"/>
            <a:ext cx="1888860" cy="637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Rectangle 20"/>
          <p:cNvSpPr>
            <a:spLocks noChangeArrowheads="1"/>
          </p:cNvSpPr>
          <p:nvPr userDrawn="1"/>
        </p:nvSpPr>
        <p:spPr bwMode="auto">
          <a:xfrm>
            <a:off x="0" y="0"/>
            <a:ext cx="9144000" cy="501650"/>
          </a:xfrm>
          <a:prstGeom prst="rect">
            <a:avLst/>
          </a:prstGeom>
          <a:solidFill>
            <a:srgbClr val="762536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214678" y="6500834"/>
            <a:ext cx="2971800" cy="35716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fld id="{3D86C690-4F62-4AFC-8745-06DC9BF07935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28596" y="2844792"/>
            <a:ext cx="7776000" cy="1362075"/>
          </a:xfrm>
        </p:spPr>
        <p:txBody>
          <a:bodyPr anchor="ctr"/>
          <a:lstStyle>
            <a:lvl1pPr algn="ctr">
              <a:defRPr sz="4000" b="1" cap="none" baseline="0"/>
            </a:lvl1pPr>
          </a:lstStyle>
          <a:p>
            <a:r>
              <a:rPr lang="hu-HU" smtClean="0"/>
              <a:t>Mintacím szerkesztése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628596" y="4195773"/>
            <a:ext cx="7772400" cy="1500187"/>
          </a:xfrm>
          <a:ln>
            <a:solidFill>
              <a:srgbClr val="000000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117414" y="836578"/>
            <a:ext cx="4378386" cy="55134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 dirty="0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199" y="836577"/>
            <a:ext cx="4341873" cy="55134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214678" y="6500834"/>
            <a:ext cx="2971800" cy="35716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fld id="{3D86C690-4F62-4AFC-8745-06DC9BF07935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214678" y="6500834"/>
            <a:ext cx="2971800" cy="35716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fld id="{3D86C690-4F62-4AFC-8745-06DC9BF07935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M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17413" y="1019142"/>
            <a:ext cx="8872659" cy="536741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650960" y="0"/>
            <a:ext cx="7493040" cy="720000"/>
          </a:xfrm>
          <a:ln w="19050">
            <a:noFill/>
          </a:ln>
        </p:spPr>
        <p:txBody>
          <a:bodyPr anchor="ctr">
            <a:noAutofit/>
          </a:bodyPr>
          <a:lstStyle>
            <a:lvl1pPr marL="0" indent="0">
              <a:buNone/>
              <a:defRPr sz="4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Téglalap 4"/>
          <p:cNvSpPr/>
          <p:nvPr userDrawn="1"/>
        </p:nvSpPr>
        <p:spPr>
          <a:xfrm>
            <a:off x="0" y="0"/>
            <a:ext cx="1679597" cy="730260"/>
          </a:xfrm>
          <a:prstGeom prst="rect">
            <a:avLst/>
          </a:prstGeom>
          <a:solidFill>
            <a:srgbClr val="762536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algn="ctr" defTabSz="914400" rtl="0" eaLnBrk="1" latinLnBrk="0" hangingPunct="1"/>
            <a:r>
              <a:rPr lang="hu-HU" sz="4000" dirty="0" smtClean="0">
                <a:solidFill>
                  <a:schemeClr val="bg1"/>
                </a:solidFill>
              </a:rPr>
              <a:t>DEMO</a:t>
            </a:r>
          </a:p>
        </p:txBody>
      </p:sp>
      <p:cxnSp>
        <p:nvCxnSpPr>
          <p:cNvPr id="7" name="Egyenes összekötő 6"/>
          <p:cNvCxnSpPr/>
          <p:nvPr userDrawn="1"/>
        </p:nvCxnSpPr>
        <p:spPr>
          <a:xfrm>
            <a:off x="0" y="727038"/>
            <a:ext cx="9136125" cy="158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214678" y="6500834"/>
            <a:ext cx="2971800" cy="35716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fld id="{3D86C690-4F62-4AFC-8745-06DC9BF07935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20000"/>
          </a:xfrm>
          <a:prstGeom prst="rect">
            <a:avLst/>
          </a:prstGeom>
          <a:solidFill>
            <a:srgbClr val="762536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142844" y="857232"/>
            <a:ext cx="8858312" cy="552932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7" name="Rectangle 22"/>
          <p:cNvSpPr>
            <a:spLocks noChangeArrowheads="1"/>
          </p:cNvSpPr>
          <p:nvPr/>
        </p:nvSpPr>
        <p:spPr bwMode="auto">
          <a:xfrm>
            <a:off x="0" y="6477000"/>
            <a:ext cx="9144000" cy="381000"/>
          </a:xfrm>
          <a:prstGeom prst="rect">
            <a:avLst/>
          </a:prstGeom>
          <a:gradFill flip="none" rotWithShape="1">
            <a:gsLst>
              <a:gs pos="0">
                <a:srgbClr val="762536"/>
              </a:gs>
              <a:gs pos="50000">
                <a:srgbClr val="762536"/>
              </a:gs>
              <a:gs pos="100000">
                <a:srgbClr val="A3334B"/>
              </a:gs>
            </a:gsLst>
            <a:lin ang="0" scaled="1"/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u-HU" dirty="0"/>
          </a:p>
        </p:txBody>
      </p:sp>
      <p:pic>
        <p:nvPicPr>
          <p:cNvPr id="8" name="Picture 41" descr="muegyetem_logo_bordo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0" y="6486299"/>
            <a:ext cx="1269711" cy="360000"/>
          </a:xfrm>
          <a:prstGeom prst="rect">
            <a:avLst/>
          </a:prstGeom>
          <a:noFill/>
        </p:spPr>
      </p:pic>
      <p:pic>
        <p:nvPicPr>
          <p:cNvPr id="9" name="Kép 8" descr="ftsrg_logo_new-transparent.pn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8040735" y="6498024"/>
            <a:ext cx="1066973" cy="360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5" r:id="rId5"/>
    <p:sldLayoutId id="2147483656" r:id="rId6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000" kern="1200">
          <a:solidFill>
            <a:srgbClr val="F8F8F8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762536"/>
        </a:buClr>
        <a:buFont typeface="Wingdings" pitchFamily="2" charset="2"/>
        <a:buChar char="§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762536"/>
        </a:buClr>
        <a:buFont typeface="Courier New" pitchFamily="49" charset="0"/>
        <a:buChar char="o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762536"/>
        </a:buClr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rgbClr val="762536"/>
        </a:buClr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rgbClr val="762536"/>
        </a:buClr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mit.bme.hu/~micskeiz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hyperlink" Target="https://inf.mit.bme.hu/content/tesztelesi-alapok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err="1"/>
              <a:t>Szkriptelési</a:t>
            </a:r>
            <a:r>
              <a:rPr lang="hu-HU" dirty="0"/>
              <a:t> feladat megoldása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dirty="0" smtClean="0"/>
              <a:t>Micskei Zoltán</a:t>
            </a:r>
          </a:p>
          <a:p>
            <a:r>
              <a:rPr lang="hu-HU" sz="2600" dirty="0" smtClean="0">
                <a:hlinkClick r:id="rId3"/>
              </a:rPr>
              <a:t>http://mit.bme.hu/~micskeiz</a:t>
            </a:r>
            <a:endParaRPr lang="hu-HU" sz="2600" dirty="0"/>
          </a:p>
        </p:txBody>
      </p:sp>
      <p:sp>
        <p:nvSpPr>
          <p:cNvPr id="4" name="Szövegdoboz 3"/>
          <p:cNvSpPr txBox="1"/>
          <p:nvPr/>
        </p:nvSpPr>
        <p:spPr>
          <a:xfrm>
            <a:off x="0" y="-27384"/>
            <a:ext cx="91440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hu-H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hu-HU" sz="2600" dirty="0" smtClean="0">
                <a:solidFill>
                  <a:schemeClr val="bg1"/>
                </a:solidFill>
              </a:rPr>
              <a:t>Intelligens rendszerfelügyelet (VIMIA370)</a:t>
            </a:r>
            <a:endParaRPr lang="hu-HU" sz="2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20327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3. Paraméterek ellenőrzése (érték)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Most már van funkcionalitás + ellenőrzés hozzá</a:t>
            </a:r>
          </a:p>
          <a:p>
            <a:pPr lvl="1"/>
            <a:r>
              <a:rPr lang="hu-HU" dirty="0" smtClean="0"/>
              <a:t>Van egy tesztesetünk</a:t>
            </a:r>
            <a:r>
              <a:rPr lang="hu-HU" dirty="0" smtClean="0">
                <a:sym typeface="Wingdings" panose="05000000000000000000" pitchFamily="2" charset="2"/>
              </a:rPr>
              <a:t></a:t>
            </a:r>
          </a:p>
          <a:p>
            <a:endParaRPr lang="hu-HU" dirty="0" smtClean="0"/>
          </a:p>
          <a:p>
            <a:r>
              <a:rPr lang="hu-HU" dirty="0" smtClean="0"/>
              <a:t>Jegyezzük fel:</a:t>
            </a:r>
          </a:p>
          <a:p>
            <a:pPr lvl="1"/>
            <a:r>
              <a:rPr lang="hu-HU" dirty="0" smtClean="0"/>
              <a:t>Bemenet:</a:t>
            </a:r>
          </a:p>
          <a:p>
            <a:pPr lvl="2"/>
            <a:r>
              <a:rPr lang="hu-HU" dirty="0">
                <a:latin typeface="Consolas" panose="020B0609020204030204" pitchFamily="49" charset="0"/>
                <a:cs typeface="Consolas" panose="020B0609020204030204" pitchFamily="49" charset="0"/>
              </a:rPr>
              <a:t>Collect-Content.ps1 c:\notexists</a:t>
            </a:r>
            <a:endParaRPr lang="hu-HU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lvl="1"/>
            <a:r>
              <a:rPr lang="hu-HU" dirty="0" smtClean="0"/>
              <a:t>Elvárt eredmény:</a:t>
            </a:r>
          </a:p>
          <a:p>
            <a:pPr lvl="2"/>
            <a:r>
              <a:rPr lang="hu-HU" dirty="0" smtClean="0"/>
              <a:t>Kivétel</a:t>
            </a:r>
          </a:p>
          <a:p>
            <a:pPr lvl="2"/>
            <a:endParaRPr lang="hu-HU" dirty="0"/>
          </a:p>
          <a:p>
            <a:r>
              <a:rPr lang="hu-HU" dirty="0" smtClean="0"/>
              <a:t>(Erre lehetne teszt </a:t>
            </a:r>
            <a:r>
              <a:rPr lang="hu-HU" dirty="0" err="1" smtClean="0"/>
              <a:t>szkriptet</a:t>
            </a:r>
            <a:r>
              <a:rPr lang="hu-HU" dirty="0" smtClean="0"/>
              <a:t> írni)</a:t>
            </a: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10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710785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3. Paraméterek ellenőrzése (összesítés)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hu-HU" dirty="0"/>
              <a:t>Milyen értékeket vehetnek fel a paraméterek?</a:t>
            </a:r>
          </a:p>
          <a:p>
            <a:endParaRPr lang="hu-HU" dirty="0"/>
          </a:p>
          <a:p>
            <a:r>
              <a:rPr lang="hu-HU" dirty="0" err="1">
                <a:latin typeface="Consolas" panose="020B0609020204030204" pitchFamily="49" charset="0"/>
                <a:cs typeface="Consolas" panose="020B0609020204030204" pitchFamily="49" charset="0"/>
              </a:rPr>
              <a:t>Folder</a:t>
            </a:r>
            <a:endParaRPr lang="hu-HU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lvl="1"/>
            <a:r>
              <a:rPr lang="hu-HU" dirty="0"/>
              <a:t>Nincs megadva	</a:t>
            </a:r>
            <a:r>
              <a:rPr lang="hu-HU" dirty="0" smtClean="0"/>
              <a:t>	</a:t>
            </a:r>
            <a:r>
              <a:rPr lang="hu-HU" dirty="0" smtClean="0">
                <a:sym typeface="Wingdings" panose="05000000000000000000" pitchFamily="2" charset="2"/>
              </a:rPr>
              <a:t> </a:t>
            </a:r>
            <a:r>
              <a:rPr lang="hu-HU" dirty="0">
                <a:sym typeface="Wingdings" panose="05000000000000000000" pitchFamily="2" charset="2"/>
              </a:rPr>
              <a:t>	</a:t>
            </a:r>
            <a:r>
              <a:rPr lang="hu-HU" dirty="0">
                <a:solidFill>
                  <a:schemeClr val="accent3"/>
                </a:solidFill>
                <a:sym typeface="Wingdings" panose="05000000000000000000" pitchFamily="2" charset="2"/>
              </a:rPr>
              <a:t>Kezelve (bekéri)</a:t>
            </a:r>
            <a:endParaRPr lang="hu-HU" dirty="0">
              <a:solidFill>
                <a:schemeClr val="accent3"/>
              </a:solidFill>
            </a:endParaRPr>
          </a:p>
          <a:p>
            <a:pPr lvl="1"/>
            <a:r>
              <a:rPr lang="hu-HU" dirty="0"/>
              <a:t>Megadva</a:t>
            </a:r>
          </a:p>
          <a:p>
            <a:pPr lvl="2"/>
            <a:r>
              <a:rPr lang="hu-HU" dirty="0"/>
              <a:t>Nem érvényes könyvtár	</a:t>
            </a:r>
            <a:r>
              <a:rPr lang="hu-HU" dirty="0">
                <a:sym typeface="Wingdings" panose="05000000000000000000" pitchFamily="2" charset="2"/>
              </a:rPr>
              <a:t> </a:t>
            </a:r>
            <a:r>
              <a:rPr lang="hu-HU" dirty="0" smtClean="0">
                <a:solidFill>
                  <a:schemeClr val="accent3"/>
                </a:solidFill>
                <a:sym typeface="Wingdings" panose="05000000000000000000" pitchFamily="2" charset="2"/>
              </a:rPr>
              <a:t>Kezelve (kivétel)</a:t>
            </a:r>
            <a:endParaRPr lang="hu-HU" dirty="0">
              <a:solidFill>
                <a:schemeClr val="accent3"/>
              </a:solidFill>
            </a:endParaRPr>
          </a:p>
          <a:p>
            <a:pPr lvl="2"/>
            <a:r>
              <a:rPr lang="hu-HU" dirty="0"/>
              <a:t>Érvényes </a:t>
            </a:r>
            <a:r>
              <a:rPr lang="hu-HU" dirty="0" smtClean="0"/>
              <a:t>könyvtár		</a:t>
            </a:r>
            <a:r>
              <a:rPr lang="hu-HU" dirty="0" smtClean="0">
                <a:sym typeface="Wingdings" panose="05000000000000000000" pitchFamily="2" charset="2"/>
              </a:rPr>
              <a:t> </a:t>
            </a:r>
            <a:r>
              <a:rPr lang="hu-HU" dirty="0" smtClean="0">
                <a:solidFill>
                  <a:schemeClr val="accent2"/>
                </a:solidFill>
                <a:sym typeface="Wingdings" panose="05000000000000000000" pitchFamily="2" charset="2"/>
              </a:rPr>
              <a:t>Finomítani kell még (funkció)</a:t>
            </a:r>
            <a:endParaRPr lang="hu-HU" dirty="0">
              <a:solidFill>
                <a:schemeClr val="accent2"/>
              </a:solidFill>
            </a:endParaRPr>
          </a:p>
          <a:p>
            <a:pPr lvl="1"/>
            <a:endParaRPr lang="hu-HU" dirty="0"/>
          </a:p>
          <a:p>
            <a:r>
              <a:rPr lang="hu-HU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Extensions</a:t>
            </a:r>
            <a:r>
              <a:rPr lang="hu-HU" dirty="0" smtClean="0">
                <a:latin typeface="Consolas" panose="020B0609020204030204" pitchFamily="49" charset="0"/>
                <a:cs typeface="Consolas" panose="020B0609020204030204" pitchFamily="49" charset="0"/>
              </a:rPr>
              <a:t>		</a:t>
            </a:r>
            <a:r>
              <a:rPr lang="hu-HU" dirty="0" smtClean="0">
                <a:latin typeface="Consolas" panose="020B0609020204030204" pitchFamily="49" charset="0"/>
                <a:cs typeface="Consolas" panose="020B0609020204030204" pitchFamily="49" charset="0"/>
                <a:sym typeface="Wingdings" panose="05000000000000000000" pitchFamily="2" charset="2"/>
              </a:rPr>
              <a:t>	</a:t>
            </a:r>
            <a:r>
              <a:rPr lang="hu-HU" dirty="0" smtClean="0">
                <a:solidFill>
                  <a:schemeClr val="accent3"/>
                </a:solidFill>
                <a:latin typeface="+mj-lt"/>
                <a:cs typeface="Consolas" panose="020B0609020204030204" pitchFamily="49" charset="0"/>
                <a:sym typeface="Wingdings" panose="05000000000000000000" pitchFamily="2" charset="2"/>
              </a:rPr>
              <a:t>Nem kell ellenőrizni</a:t>
            </a:r>
            <a:endParaRPr lang="hu-HU" dirty="0">
              <a:solidFill>
                <a:schemeClr val="accent3"/>
              </a:solidFill>
              <a:latin typeface="+mj-lt"/>
              <a:cs typeface="Consolas" panose="020B0609020204030204" pitchFamily="49" charset="0"/>
            </a:endParaRPr>
          </a:p>
          <a:p>
            <a:pPr lvl="1"/>
            <a:r>
              <a:rPr lang="hu-HU" dirty="0"/>
              <a:t>Nincs megadva</a:t>
            </a:r>
          </a:p>
          <a:p>
            <a:pPr lvl="1"/>
            <a:r>
              <a:rPr lang="hu-HU" dirty="0"/>
              <a:t>Megadva</a:t>
            </a:r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11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104918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4. Paraméterek értékei (funkció)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hu-HU" dirty="0"/>
              <a:t>Milyen értékeket vehetnek fel a paraméterek?</a:t>
            </a:r>
          </a:p>
          <a:p>
            <a:r>
              <a:rPr lang="hu-HU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Folder</a:t>
            </a:r>
            <a:endParaRPr lang="hu-HU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lvl="1"/>
            <a:r>
              <a:rPr lang="hu-HU" dirty="0"/>
              <a:t>Nincs megadva	</a:t>
            </a:r>
            <a:endParaRPr lang="hu-HU" dirty="0">
              <a:solidFill>
                <a:schemeClr val="accent3"/>
              </a:solidFill>
            </a:endParaRPr>
          </a:p>
          <a:p>
            <a:pPr lvl="1"/>
            <a:r>
              <a:rPr lang="hu-HU" dirty="0"/>
              <a:t>Megadva</a:t>
            </a:r>
          </a:p>
          <a:p>
            <a:pPr lvl="2"/>
            <a:r>
              <a:rPr lang="hu-HU" dirty="0"/>
              <a:t>Nem érvényes könyvtár	</a:t>
            </a:r>
            <a:endParaRPr lang="hu-HU" dirty="0">
              <a:solidFill>
                <a:schemeClr val="accent3"/>
              </a:solidFill>
            </a:endParaRPr>
          </a:p>
          <a:p>
            <a:pPr lvl="2"/>
            <a:r>
              <a:rPr lang="hu-HU" dirty="0"/>
              <a:t>Érvényes könyvtár		</a:t>
            </a:r>
            <a:r>
              <a:rPr lang="hu-HU" dirty="0">
                <a:sym typeface="Wingdings" panose="05000000000000000000" pitchFamily="2" charset="2"/>
              </a:rPr>
              <a:t> </a:t>
            </a:r>
            <a:r>
              <a:rPr lang="hu-HU" dirty="0">
                <a:solidFill>
                  <a:schemeClr val="accent2"/>
                </a:solidFill>
                <a:sym typeface="Wingdings" panose="05000000000000000000" pitchFamily="2" charset="2"/>
              </a:rPr>
              <a:t>Finomítani kell még (funkció</a:t>
            </a:r>
            <a:r>
              <a:rPr lang="hu-HU" dirty="0" smtClean="0">
                <a:solidFill>
                  <a:schemeClr val="accent2"/>
                </a:solidFill>
                <a:sym typeface="Wingdings" panose="05000000000000000000" pitchFamily="2" charset="2"/>
              </a:rPr>
              <a:t>)</a:t>
            </a:r>
          </a:p>
          <a:p>
            <a:pPr lvl="3"/>
            <a:r>
              <a:rPr lang="hu-HU" dirty="0" smtClean="0">
                <a:sym typeface="Wingdings" panose="05000000000000000000" pitchFamily="2" charset="2"/>
              </a:rPr>
              <a:t>Nincs alkönyvtára</a:t>
            </a:r>
          </a:p>
          <a:p>
            <a:pPr lvl="3"/>
            <a:r>
              <a:rPr lang="hu-HU" dirty="0" smtClean="0">
                <a:sym typeface="Wingdings" panose="05000000000000000000" pitchFamily="2" charset="2"/>
              </a:rPr>
              <a:t>1 alkönyvtára van</a:t>
            </a:r>
          </a:p>
          <a:p>
            <a:pPr lvl="3"/>
            <a:r>
              <a:rPr lang="hu-HU" dirty="0" smtClean="0">
                <a:sym typeface="Wingdings" panose="05000000000000000000" pitchFamily="2" charset="2"/>
              </a:rPr>
              <a:t>több alkönyvtára van</a:t>
            </a:r>
          </a:p>
          <a:p>
            <a:pPr lvl="3"/>
            <a:r>
              <a:rPr lang="hu-HU" dirty="0" smtClean="0">
                <a:sym typeface="Wingdings" panose="05000000000000000000" pitchFamily="2" charset="2"/>
              </a:rPr>
              <a:t>alkönyvtárainak is van alkönyvtára	 </a:t>
            </a:r>
            <a:r>
              <a:rPr lang="hu-HU" dirty="0" smtClean="0">
                <a:solidFill>
                  <a:srgbClr val="FF0000"/>
                </a:solidFill>
                <a:sym typeface="Wingdings" panose="05000000000000000000" pitchFamily="2" charset="2"/>
              </a:rPr>
              <a:t>Ilyenkor mit tegyünk?</a:t>
            </a:r>
            <a:endParaRPr lang="hu-HU" dirty="0">
              <a:solidFill>
                <a:srgbClr val="FF0000"/>
              </a:solidFill>
            </a:endParaRPr>
          </a:p>
          <a:p>
            <a:r>
              <a:rPr lang="hu-HU" dirty="0" err="1">
                <a:latin typeface="Consolas" panose="020B0609020204030204" pitchFamily="49" charset="0"/>
                <a:cs typeface="Consolas" panose="020B0609020204030204" pitchFamily="49" charset="0"/>
              </a:rPr>
              <a:t>Extensions</a:t>
            </a:r>
            <a:r>
              <a:rPr lang="hu-HU" dirty="0">
                <a:latin typeface="Consolas" panose="020B0609020204030204" pitchFamily="49" charset="0"/>
                <a:cs typeface="Consolas" panose="020B0609020204030204" pitchFamily="49" charset="0"/>
              </a:rPr>
              <a:t>		</a:t>
            </a:r>
            <a:endParaRPr lang="hu-HU" dirty="0">
              <a:solidFill>
                <a:schemeClr val="accent3"/>
              </a:solidFill>
              <a:cs typeface="Consolas" panose="020B0609020204030204" pitchFamily="49" charset="0"/>
            </a:endParaRPr>
          </a:p>
          <a:p>
            <a:pPr lvl="1"/>
            <a:r>
              <a:rPr lang="hu-HU" dirty="0"/>
              <a:t>Nincs megadva</a:t>
            </a:r>
          </a:p>
          <a:p>
            <a:pPr lvl="1"/>
            <a:r>
              <a:rPr lang="hu-HU" dirty="0"/>
              <a:t>Megadva</a:t>
            </a:r>
          </a:p>
          <a:p>
            <a:pPr marL="0" indent="0">
              <a:buNone/>
            </a:pP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12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203246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4. Tesztek a főbb esetekhez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Mik a tesztek ehhez a programhoz?</a:t>
            </a:r>
          </a:p>
          <a:p>
            <a:pPr lvl="1"/>
            <a:r>
              <a:rPr lang="hu-HU" dirty="0" smtClean="0"/>
              <a:t>Igazából adott könyvtárak (fájlokkal és könyvtárakkal)</a:t>
            </a:r>
          </a:p>
          <a:p>
            <a:pPr lvl="1"/>
            <a:r>
              <a:rPr lang="hu-HU" dirty="0" smtClean="0"/>
              <a:t>Hozzunk létre ilyen példa könyvtárakat!</a:t>
            </a:r>
          </a:p>
          <a:p>
            <a:pPr lvl="1"/>
            <a:endParaRPr lang="hu-HU" dirty="0"/>
          </a:p>
          <a:p>
            <a:r>
              <a:rPr lang="hu-HU" dirty="0" smtClean="0"/>
              <a:t>Ezeket érdemes a kód megírása előtt (lásd TDD)</a:t>
            </a:r>
          </a:p>
          <a:p>
            <a:pPr lvl="1"/>
            <a:r>
              <a:rPr lang="hu-HU" dirty="0" smtClean="0"/>
              <a:t>Segít végiggondolni a funkcionalitást</a:t>
            </a:r>
          </a:p>
          <a:p>
            <a:pPr lvl="1"/>
            <a:r>
              <a:rPr lang="hu-HU" dirty="0" smtClean="0"/>
              <a:t>Kis, ellenőrzött kódrészleteink lesznek</a:t>
            </a:r>
          </a:p>
          <a:p>
            <a:pPr lvl="1"/>
            <a:endParaRPr lang="hu-HU" dirty="0"/>
          </a:p>
          <a:p>
            <a:r>
              <a:rPr lang="hu-HU" dirty="0"/>
              <a:t>[</a:t>
            </a:r>
            <a:r>
              <a:rPr lang="hu-HU" dirty="0" smtClean="0"/>
              <a:t>Lehetne izolálni (</a:t>
            </a:r>
            <a:r>
              <a:rPr lang="hu-HU" dirty="0" err="1" smtClean="0"/>
              <a:t>mock</a:t>
            </a:r>
            <a:r>
              <a:rPr lang="hu-HU" dirty="0" smtClean="0"/>
              <a:t>, </a:t>
            </a:r>
            <a:r>
              <a:rPr lang="hu-HU" dirty="0" err="1" smtClean="0"/>
              <a:t>stub</a:t>
            </a:r>
            <a:r>
              <a:rPr lang="hu-HU" dirty="0" smtClean="0"/>
              <a:t>…), hogy ne függjünk a fájlrendszertől, de most jó ez így]</a:t>
            </a: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13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906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4. Tesztek a főbb esetekhez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42844" y="3861048"/>
            <a:ext cx="8858312" cy="2525505"/>
          </a:xfrm>
        </p:spPr>
        <p:txBody>
          <a:bodyPr/>
          <a:lstStyle/>
          <a:p>
            <a:r>
              <a:rPr lang="hu-HU" dirty="0" smtClean="0"/>
              <a:t>test1: nincs alkönyvtára</a:t>
            </a:r>
          </a:p>
          <a:p>
            <a:r>
              <a:rPr lang="hu-HU" dirty="0" smtClean="0"/>
              <a:t>test2: 1 alkönyvtára</a:t>
            </a:r>
          </a:p>
          <a:p>
            <a:r>
              <a:rPr lang="hu-HU" dirty="0" smtClean="0"/>
              <a:t>test3: több alkönyvtár (+szóköz, ékezetes betűk)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14</a:t>
            </a:fld>
            <a:endParaRPr lang="hu-HU"/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552" y="980727"/>
            <a:ext cx="3600400" cy="26963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04302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4. Tesztek a főbb esetekhez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u-HU" dirty="0" smtClean="0"/>
              <a:t>Tesztesetek:</a:t>
            </a:r>
          </a:p>
          <a:p>
            <a:r>
              <a:rPr lang="hu-HU" dirty="0" smtClean="0"/>
              <a:t>1.</a:t>
            </a:r>
          </a:p>
          <a:p>
            <a:pPr lvl="1"/>
            <a:r>
              <a:rPr lang="hu-HU" dirty="0" smtClean="0"/>
              <a:t>Bemenet:		</a:t>
            </a:r>
            <a:r>
              <a:rPr lang="hu-HU" sz="2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Collect-Content.ps1 </a:t>
            </a:r>
            <a:r>
              <a:rPr lang="hu-HU" sz="2600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test1</a:t>
            </a:r>
          </a:p>
          <a:p>
            <a:pPr lvl="1"/>
            <a:r>
              <a:rPr lang="hu-HU" dirty="0" smtClean="0"/>
              <a:t>Elvárt eredmény:	</a:t>
            </a:r>
            <a:r>
              <a:rPr lang="hu-HU" dirty="0" smtClean="0">
                <a:solidFill>
                  <a:srgbClr val="FF0000"/>
                </a:solidFill>
              </a:rPr>
              <a:t>&lt;Mi legyen a kimenet formája?&gt;</a:t>
            </a:r>
          </a:p>
          <a:p>
            <a:r>
              <a:rPr lang="hu-HU" dirty="0" smtClean="0"/>
              <a:t>2.</a:t>
            </a:r>
            <a:endParaRPr lang="hu-HU" dirty="0"/>
          </a:p>
          <a:p>
            <a:pPr lvl="1"/>
            <a:r>
              <a:rPr lang="hu-HU" dirty="0"/>
              <a:t>Bemenet:</a:t>
            </a:r>
          </a:p>
          <a:p>
            <a:pPr lvl="1"/>
            <a:r>
              <a:rPr lang="hu-HU" dirty="0"/>
              <a:t>Elvárt eredmény</a:t>
            </a:r>
            <a:r>
              <a:rPr lang="hu-HU" dirty="0" smtClean="0"/>
              <a:t>:</a:t>
            </a:r>
          </a:p>
          <a:p>
            <a:r>
              <a:rPr lang="hu-HU" dirty="0" smtClean="0"/>
              <a:t>3.</a:t>
            </a:r>
            <a:endParaRPr lang="hu-HU" dirty="0"/>
          </a:p>
          <a:p>
            <a:pPr lvl="1"/>
            <a:r>
              <a:rPr lang="hu-HU" dirty="0"/>
              <a:t>Bemenet:</a:t>
            </a:r>
          </a:p>
          <a:p>
            <a:pPr lvl="1"/>
            <a:r>
              <a:rPr lang="hu-HU" dirty="0"/>
              <a:t>Elvárt eredmény:</a:t>
            </a: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15</a:t>
            </a:fld>
            <a:endParaRPr lang="hu-HU"/>
          </a:p>
        </p:txBody>
      </p:sp>
      <p:sp>
        <p:nvSpPr>
          <p:cNvPr id="5" name="Lekerekített téglalapbuborék 4"/>
          <p:cNvSpPr/>
          <p:nvPr/>
        </p:nvSpPr>
        <p:spPr>
          <a:xfrm>
            <a:off x="4572000" y="857232"/>
            <a:ext cx="4429156" cy="843576"/>
          </a:xfrm>
          <a:prstGeom prst="wedgeRoundRectCallout">
            <a:avLst>
              <a:gd name="adj1" fmla="val 26947"/>
              <a:gd name="adj2" fmla="val 100919"/>
              <a:gd name="adj3" fmla="val 16667"/>
            </a:avLst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800" dirty="0" smtClean="0">
                <a:solidFill>
                  <a:schemeClr val="bg1"/>
                </a:solidFill>
              </a:rPr>
              <a:t>Abszolút vagy relatív elérés?</a:t>
            </a:r>
          </a:p>
        </p:txBody>
      </p:sp>
    </p:spTree>
    <p:extLst>
      <p:ext uri="{BB962C8B-B14F-4D97-AF65-F5344CB8AC3E}">
        <p14:creationId xmlns:p14="http://schemas.microsoft.com/office/powerpoint/2010/main" val="241880085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4. Tesztek a főbb esetekhez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u-HU" dirty="0" smtClean="0"/>
              <a:t>Tesztesetek:</a:t>
            </a:r>
          </a:p>
          <a:p>
            <a:r>
              <a:rPr lang="hu-HU" dirty="0" smtClean="0"/>
              <a:t>1.</a:t>
            </a:r>
          </a:p>
          <a:p>
            <a:pPr lvl="1"/>
            <a:r>
              <a:rPr lang="hu-HU" dirty="0" smtClean="0"/>
              <a:t>Bemenet:		</a:t>
            </a:r>
            <a:r>
              <a:rPr lang="hu-HU" sz="2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Collect-Content.ps1 test1</a:t>
            </a:r>
          </a:p>
          <a:p>
            <a:pPr lvl="1"/>
            <a:r>
              <a:rPr lang="hu-HU" dirty="0" smtClean="0"/>
              <a:t>Elvárt eredmény:	</a:t>
            </a:r>
            <a:r>
              <a:rPr lang="hu-HU" sz="26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Subfolders</a:t>
            </a:r>
            <a:r>
              <a:rPr lang="hu-HU" sz="2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hu-HU" sz="26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in</a:t>
            </a:r>
            <a:r>
              <a:rPr lang="hu-HU" sz="2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&lt;</a:t>
            </a:r>
            <a:r>
              <a:rPr lang="hu-HU" sz="26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Folder</a:t>
            </a:r>
            <a:r>
              <a:rPr lang="hu-HU" sz="2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&gt; : 0</a:t>
            </a:r>
          </a:p>
          <a:p>
            <a:r>
              <a:rPr lang="hu-HU" dirty="0" smtClean="0"/>
              <a:t>2.</a:t>
            </a:r>
            <a:endParaRPr lang="hu-HU" dirty="0"/>
          </a:p>
          <a:p>
            <a:pPr lvl="1"/>
            <a:r>
              <a:rPr lang="hu-HU" dirty="0"/>
              <a:t>Bemenet</a:t>
            </a:r>
            <a:r>
              <a:rPr lang="hu-HU" dirty="0" smtClean="0"/>
              <a:t>:		</a:t>
            </a:r>
            <a:r>
              <a:rPr lang="hu-HU" sz="2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Collect-Content.ps1 test2</a:t>
            </a:r>
            <a:endParaRPr lang="hu-HU" sz="2600" dirty="0"/>
          </a:p>
          <a:p>
            <a:pPr lvl="1"/>
            <a:r>
              <a:rPr lang="hu-HU" dirty="0"/>
              <a:t>Elvárt eredmény</a:t>
            </a:r>
            <a:r>
              <a:rPr lang="hu-HU" dirty="0" smtClean="0"/>
              <a:t>:	</a:t>
            </a:r>
            <a:r>
              <a:rPr lang="hu-HU" sz="26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Subfolders</a:t>
            </a:r>
            <a:r>
              <a:rPr lang="hu-HU" sz="2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hu-HU" sz="2600" dirty="0" err="1">
                <a:latin typeface="Consolas" panose="020B0609020204030204" pitchFamily="49" charset="0"/>
                <a:cs typeface="Consolas" panose="020B0609020204030204" pitchFamily="49" charset="0"/>
              </a:rPr>
              <a:t>in</a:t>
            </a:r>
            <a:r>
              <a:rPr lang="hu-HU" sz="2600" dirty="0">
                <a:latin typeface="Consolas" panose="020B0609020204030204" pitchFamily="49" charset="0"/>
                <a:cs typeface="Consolas" panose="020B0609020204030204" pitchFamily="49" charset="0"/>
              </a:rPr>
              <a:t> &lt;</a:t>
            </a:r>
            <a:r>
              <a:rPr lang="hu-HU" sz="2600" dirty="0" err="1">
                <a:latin typeface="Consolas" panose="020B0609020204030204" pitchFamily="49" charset="0"/>
                <a:cs typeface="Consolas" panose="020B0609020204030204" pitchFamily="49" charset="0"/>
              </a:rPr>
              <a:t>Folder</a:t>
            </a:r>
            <a:r>
              <a:rPr lang="hu-HU" sz="2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&gt; : 1</a:t>
            </a:r>
            <a:endParaRPr lang="hu-HU" sz="2600" dirty="0" smtClean="0"/>
          </a:p>
          <a:p>
            <a:r>
              <a:rPr lang="hu-HU" dirty="0" smtClean="0"/>
              <a:t>3.</a:t>
            </a:r>
            <a:endParaRPr lang="hu-HU" dirty="0"/>
          </a:p>
          <a:p>
            <a:pPr lvl="1"/>
            <a:r>
              <a:rPr lang="hu-HU" dirty="0"/>
              <a:t>Bemenet</a:t>
            </a:r>
            <a:r>
              <a:rPr lang="hu-HU" dirty="0" smtClean="0"/>
              <a:t>:		</a:t>
            </a:r>
            <a:r>
              <a:rPr lang="hu-HU" sz="2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Collect-Content.ps1 test3</a:t>
            </a:r>
            <a:endParaRPr lang="hu-HU" sz="2600" dirty="0"/>
          </a:p>
          <a:p>
            <a:pPr lvl="1"/>
            <a:r>
              <a:rPr lang="hu-HU" dirty="0"/>
              <a:t>Elvárt eredmény</a:t>
            </a:r>
            <a:r>
              <a:rPr lang="hu-HU" dirty="0" smtClean="0"/>
              <a:t>:	</a:t>
            </a:r>
            <a:r>
              <a:rPr lang="hu-HU" sz="26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Subfolders</a:t>
            </a:r>
            <a:r>
              <a:rPr lang="hu-HU" sz="2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hu-HU" sz="2600" dirty="0" err="1">
                <a:latin typeface="Consolas" panose="020B0609020204030204" pitchFamily="49" charset="0"/>
                <a:cs typeface="Consolas" panose="020B0609020204030204" pitchFamily="49" charset="0"/>
              </a:rPr>
              <a:t>in</a:t>
            </a:r>
            <a:r>
              <a:rPr lang="hu-HU" sz="2600" dirty="0">
                <a:latin typeface="Consolas" panose="020B0609020204030204" pitchFamily="49" charset="0"/>
                <a:cs typeface="Consolas" panose="020B0609020204030204" pitchFamily="49" charset="0"/>
              </a:rPr>
              <a:t> &lt;</a:t>
            </a:r>
            <a:r>
              <a:rPr lang="hu-HU" sz="2600" dirty="0" err="1">
                <a:latin typeface="Consolas" panose="020B0609020204030204" pitchFamily="49" charset="0"/>
                <a:cs typeface="Consolas" panose="020B0609020204030204" pitchFamily="49" charset="0"/>
              </a:rPr>
              <a:t>Folder</a:t>
            </a:r>
            <a:r>
              <a:rPr lang="hu-HU" sz="2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&gt; : 3</a:t>
            </a:r>
            <a:endParaRPr lang="hu-HU" sz="2600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16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2898989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4. Alkönyvtárak megszámolás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u-HU" sz="2000" dirty="0"/>
              <a:t> </a:t>
            </a:r>
            <a:r>
              <a:rPr lang="hu-HU" sz="2000" dirty="0">
                <a:solidFill>
                  <a:srgbClr val="006400"/>
                </a:solidFill>
                <a:latin typeface="Consolas" panose="020B0609020204030204" pitchFamily="49" charset="0"/>
              </a:rPr>
              <a:t># </a:t>
            </a:r>
            <a:r>
              <a:rPr lang="hu-HU" sz="2000" dirty="0" err="1">
                <a:solidFill>
                  <a:srgbClr val="006400"/>
                </a:solidFill>
                <a:latin typeface="Consolas" panose="020B0609020204030204" pitchFamily="49" charset="0"/>
              </a:rPr>
              <a:t>count</a:t>
            </a:r>
            <a:r>
              <a:rPr lang="hu-HU" sz="2000" dirty="0">
                <a:solidFill>
                  <a:srgbClr val="006400"/>
                </a:solidFill>
                <a:latin typeface="Consolas" panose="020B0609020204030204" pitchFamily="49" charset="0"/>
              </a:rPr>
              <a:t> </a:t>
            </a:r>
            <a:r>
              <a:rPr lang="hu-HU" sz="2000" dirty="0" err="1">
                <a:solidFill>
                  <a:srgbClr val="006400"/>
                </a:solidFill>
                <a:latin typeface="Consolas" panose="020B0609020204030204" pitchFamily="49" charset="0"/>
              </a:rPr>
              <a:t>subfolders</a:t>
            </a:r>
            <a:endParaRPr lang="hu-HU" sz="2000" dirty="0">
              <a:solidFill>
                <a:prstClr val="black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2000" dirty="0">
                <a:solidFill>
                  <a:srgbClr val="FF4500"/>
                </a:solidFill>
                <a:latin typeface="Consolas" panose="020B0609020204030204" pitchFamily="49" charset="0"/>
              </a:rPr>
              <a:t>$subfolders</a:t>
            </a:r>
            <a:r>
              <a:rPr lang="en-US" sz="2000" dirty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en-US" sz="2000" dirty="0">
                <a:solidFill>
                  <a:srgbClr val="A9A9A9"/>
                </a:solidFill>
                <a:latin typeface="Consolas" panose="020B0609020204030204" pitchFamily="49" charset="0"/>
              </a:rPr>
              <a:t>=</a:t>
            </a:r>
            <a:r>
              <a:rPr lang="en-US" sz="2000" dirty="0">
                <a:solidFill>
                  <a:prstClr val="black"/>
                </a:solidFill>
                <a:latin typeface="Consolas" panose="020B0609020204030204" pitchFamily="49" charset="0"/>
              </a:rPr>
              <a:t> (</a:t>
            </a:r>
            <a:r>
              <a:rPr lang="en-US" sz="2000" dirty="0">
                <a:solidFill>
                  <a:srgbClr val="0000FF"/>
                </a:solidFill>
                <a:latin typeface="Consolas" panose="020B0609020204030204" pitchFamily="49" charset="0"/>
              </a:rPr>
              <a:t>Get-</a:t>
            </a:r>
            <a:r>
              <a:rPr lang="en-US" sz="2000" dirty="0" err="1">
                <a:solidFill>
                  <a:srgbClr val="0000FF"/>
                </a:solidFill>
                <a:latin typeface="Consolas" panose="020B0609020204030204" pitchFamily="49" charset="0"/>
              </a:rPr>
              <a:t>ChildItem</a:t>
            </a:r>
            <a:r>
              <a:rPr lang="en-US" sz="2000" dirty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en-US" sz="2000" dirty="0">
                <a:solidFill>
                  <a:srgbClr val="000080"/>
                </a:solidFill>
                <a:latin typeface="Consolas" panose="020B0609020204030204" pitchFamily="49" charset="0"/>
              </a:rPr>
              <a:t>-Path</a:t>
            </a:r>
            <a:r>
              <a:rPr lang="en-US" sz="2000" dirty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en-US" sz="2000" dirty="0">
                <a:solidFill>
                  <a:srgbClr val="FF4500"/>
                </a:solidFill>
                <a:latin typeface="Consolas" panose="020B0609020204030204" pitchFamily="49" charset="0"/>
              </a:rPr>
              <a:t>$Folder</a:t>
            </a:r>
            <a:r>
              <a:rPr lang="en-US" sz="2000" dirty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en-US" sz="2000" dirty="0">
                <a:solidFill>
                  <a:srgbClr val="000080"/>
                </a:solidFill>
                <a:latin typeface="Consolas" panose="020B0609020204030204" pitchFamily="49" charset="0"/>
              </a:rPr>
              <a:t>-Directory</a:t>
            </a:r>
            <a:r>
              <a:rPr lang="en-US" sz="2000" dirty="0">
                <a:solidFill>
                  <a:prstClr val="black"/>
                </a:solidFill>
                <a:latin typeface="Consolas" panose="020B0609020204030204" pitchFamily="49" charset="0"/>
              </a:rPr>
              <a:t>)</a:t>
            </a:r>
            <a:r>
              <a:rPr lang="en-US" sz="2000" dirty="0">
                <a:solidFill>
                  <a:srgbClr val="A9A9A9"/>
                </a:solidFill>
                <a:latin typeface="Consolas" panose="020B0609020204030204" pitchFamily="49" charset="0"/>
              </a:rPr>
              <a:t>.</a:t>
            </a:r>
            <a:r>
              <a:rPr lang="en-US" sz="2000" dirty="0">
                <a:solidFill>
                  <a:prstClr val="black"/>
                </a:solidFill>
                <a:latin typeface="Consolas" panose="020B0609020204030204" pitchFamily="49" charset="0"/>
              </a:rPr>
              <a:t>Count</a:t>
            </a:r>
          </a:p>
          <a:p>
            <a:pPr marL="0" indent="0">
              <a:buNone/>
            </a:pPr>
            <a:endParaRPr lang="hu-HU" sz="2000" dirty="0">
              <a:solidFill>
                <a:prstClr val="black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2000" dirty="0">
                <a:solidFill>
                  <a:srgbClr val="0000FF"/>
                </a:solidFill>
                <a:latin typeface="Consolas" panose="020B0609020204030204" pitchFamily="49" charset="0"/>
              </a:rPr>
              <a:t>Write-Output</a:t>
            </a:r>
            <a:r>
              <a:rPr lang="en-US" sz="2000" dirty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en-US" sz="2000" dirty="0">
                <a:solidFill>
                  <a:srgbClr val="8B0000"/>
                </a:solidFill>
                <a:latin typeface="Consolas" panose="020B0609020204030204" pitchFamily="49" charset="0"/>
              </a:rPr>
              <a:t>"Subfolders in </a:t>
            </a:r>
            <a:r>
              <a:rPr lang="en-US" sz="2000" dirty="0">
                <a:solidFill>
                  <a:srgbClr val="FF4500"/>
                </a:solidFill>
                <a:latin typeface="Consolas" panose="020B0609020204030204" pitchFamily="49" charset="0"/>
              </a:rPr>
              <a:t>$Folder</a:t>
            </a:r>
            <a:r>
              <a:rPr lang="en-US" sz="2000" dirty="0">
                <a:solidFill>
                  <a:srgbClr val="8B0000"/>
                </a:solidFill>
                <a:latin typeface="Consolas" panose="020B0609020204030204" pitchFamily="49" charset="0"/>
              </a:rPr>
              <a:t> : </a:t>
            </a:r>
            <a:r>
              <a:rPr lang="en-US" sz="2000" dirty="0">
                <a:solidFill>
                  <a:srgbClr val="FF4500"/>
                </a:solidFill>
                <a:latin typeface="Consolas" panose="020B0609020204030204" pitchFamily="49" charset="0"/>
              </a:rPr>
              <a:t>$subfolders</a:t>
            </a:r>
            <a:r>
              <a:rPr lang="en-US" sz="2000" dirty="0">
                <a:solidFill>
                  <a:srgbClr val="8B0000"/>
                </a:solidFill>
                <a:latin typeface="Consolas" panose="020B0609020204030204" pitchFamily="49" charset="0"/>
              </a:rPr>
              <a:t>" </a:t>
            </a:r>
          </a:p>
          <a:p>
            <a:pPr marL="0" indent="0">
              <a:buNone/>
            </a:pPr>
            <a:r>
              <a:rPr lang="en-US" sz="2200" dirty="0" smtClean="0">
                <a:solidFill>
                  <a:srgbClr val="8B0000"/>
                </a:solidFill>
                <a:latin typeface="Consolas" panose="020B0609020204030204" pitchFamily="49" charset="0"/>
              </a:rPr>
              <a:t> </a:t>
            </a:r>
          </a:p>
          <a:p>
            <a:pPr marL="0" indent="0">
              <a:buNone/>
            </a:pPr>
            <a:endParaRPr lang="hu-HU" sz="22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hu-HU" sz="2800" dirty="0" smtClean="0">
                <a:latin typeface="+mj-lt"/>
                <a:cs typeface="Consolas" panose="020B0609020204030204" pitchFamily="49" charset="0"/>
              </a:rPr>
              <a:t>Futtassuk a tesztjeinket!</a:t>
            </a:r>
          </a:p>
          <a:p>
            <a:pPr lvl="1"/>
            <a:r>
              <a:rPr lang="hu-HU" sz="2400" dirty="0" smtClean="0">
                <a:latin typeface="+mj-lt"/>
                <a:cs typeface="Consolas" panose="020B0609020204030204" pitchFamily="49" charset="0"/>
              </a:rPr>
              <a:t>Most már jól jönne legalább egy </a:t>
            </a:r>
            <a:r>
              <a:rPr lang="hu-HU" sz="2400" dirty="0" err="1" smtClean="0">
                <a:latin typeface="+mj-lt"/>
                <a:cs typeface="Consolas" panose="020B0609020204030204" pitchFamily="49" charset="0"/>
              </a:rPr>
              <a:t>szkript</a:t>
            </a:r>
            <a:r>
              <a:rPr lang="hu-HU" sz="2400" dirty="0" smtClean="0">
                <a:latin typeface="+mj-lt"/>
                <a:cs typeface="Consolas" panose="020B0609020204030204" pitchFamily="49" charset="0"/>
              </a:rPr>
              <a:t> a bemenetekkel</a:t>
            </a:r>
          </a:p>
          <a:p>
            <a:endParaRPr lang="hu-HU" dirty="0" smtClean="0"/>
          </a:p>
          <a:p>
            <a:r>
              <a:rPr lang="hu-HU" dirty="0" smtClean="0"/>
              <a:t>Eredmény: </a:t>
            </a:r>
            <a:r>
              <a:rPr lang="hu-HU" dirty="0" smtClean="0">
                <a:solidFill>
                  <a:schemeClr val="accent3"/>
                </a:solidFill>
              </a:rPr>
              <a:t>OK</a:t>
            </a:r>
            <a:endParaRPr lang="hu-HU" dirty="0">
              <a:solidFill>
                <a:schemeClr val="accent3"/>
              </a:solidFill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17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5710113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5. Alkönyvtárak megszámolása (rekurzív)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Bővítsük a teszteket a rekurzív számolással</a:t>
            </a:r>
          </a:p>
          <a:p>
            <a:endParaRPr lang="hu-HU" dirty="0"/>
          </a:p>
          <a:p>
            <a:endParaRPr lang="hu-HU" dirty="0" smtClean="0"/>
          </a:p>
          <a:p>
            <a:endParaRPr lang="hu-HU" dirty="0"/>
          </a:p>
          <a:p>
            <a:endParaRPr lang="hu-HU" dirty="0" smtClean="0"/>
          </a:p>
          <a:p>
            <a:endParaRPr lang="hu-HU" dirty="0" smtClean="0"/>
          </a:p>
          <a:p>
            <a:pPr marL="0" indent="0">
              <a:buNone/>
            </a:pPr>
            <a:r>
              <a:rPr lang="en-US" sz="2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Collect-Content.ps1 .\</a:t>
            </a:r>
            <a:r>
              <a:rPr lang="en-US" sz="2600" dirty="0">
                <a:latin typeface="Consolas" panose="020B0609020204030204" pitchFamily="49" charset="0"/>
                <a:cs typeface="Consolas" panose="020B0609020204030204" pitchFamily="49" charset="0"/>
              </a:rPr>
              <a:t>tests\test4</a:t>
            </a:r>
          </a:p>
          <a:p>
            <a:pPr marL="0" indent="0">
              <a:buNone/>
            </a:pPr>
            <a:r>
              <a:rPr lang="en-US" sz="2600" dirty="0">
                <a:latin typeface="Consolas" panose="020B0609020204030204" pitchFamily="49" charset="0"/>
                <a:cs typeface="Consolas" panose="020B0609020204030204" pitchFamily="49" charset="0"/>
              </a:rPr>
              <a:t>Subfolders in .\tests\test4 : 3</a:t>
            </a:r>
            <a:endParaRPr lang="hu-HU" sz="26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hu-HU" dirty="0" smtClean="0"/>
              <a:t>Eredmény: </a:t>
            </a:r>
            <a:r>
              <a:rPr lang="hu-HU" dirty="0" smtClean="0">
                <a:solidFill>
                  <a:srgbClr val="FF0000"/>
                </a:solidFill>
              </a:rPr>
              <a:t>HIBA</a:t>
            </a:r>
            <a:endParaRPr lang="hu-HU" dirty="0">
              <a:solidFill>
                <a:srgbClr val="FF0000"/>
              </a:solidFill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18</a:t>
            </a:fld>
            <a:endParaRPr lang="hu-HU"/>
          </a:p>
        </p:txBody>
      </p:sp>
      <p:pic>
        <p:nvPicPr>
          <p:cNvPr id="6" name="Kép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9592" y="1628800"/>
            <a:ext cx="3528392" cy="2266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824459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5. Alkönyvtárak megszámolása (rekurzív)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Bővítsük a kódot is</a:t>
            </a:r>
          </a:p>
          <a:p>
            <a:pPr marL="0" indent="0">
              <a:buNone/>
            </a:pPr>
            <a:r>
              <a:rPr lang="hu-HU" sz="1800" dirty="0"/>
              <a:t> </a:t>
            </a:r>
            <a:r>
              <a:rPr lang="hu-HU" sz="1800" dirty="0">
                <a:solidFill>
                  <a:srgbClr val="006400"/>
                </a:solidFill>
                <a:latin typeface="Consolas" panose="020B0609020204030204" pitchFamily="49" charset="0"/>
              </a:rPr>
              <a:t># </a:t>
            </a:r>
            <a:r>
              <a:rPr lang="hu-HU" sz="1800" dirty="0" err="1">
                <a:solidFill>
                  <a:srgbClr val="006400"/>
                </a:solidFill>
                <a:latin typeface="Consolas" panose="020B0609020204030204" pitchFamily="49" charset="0"/>
              </a:rPr>
              <a:t>count</a:t>
            </a:r>
            <a:r>
              <a:rPr lang="hu-HU" sz="1800" dirty="0">
                <a:solidFill>
                  <a:srgbClr val="006400"/>
                </a:solidFill>
                <a:latin typeface="Consolas" panose="020B0609020204030204" pitchFamily="49" charset="0"/>
              </a:rPr>
              <a:t> </a:t>
            </a:r>
            <a:r>
              <a:rPr lang="hu-HU" sz="1800" dirty="0" err="1">
                <a:solidFill>
                  <a:srgbClr val="006400"/>
                </a:solidFill>
                <a:latin typeface="Consolas" panose="020B0609020204030204" pitchFamily="49" charset="0"/>
              </a:rPr>
              <a:t>subfolders</a:t>
            </a:r>
            <a:endParaRPr lang="hu-HU" sz="1800" dirty="0">
              <a:solidFill>
                <a:prstClr val="black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800" dirty="0">
                <a:solidFill>
                  <a:srgbClr val="FF4500"/>
                </a:solidFill>
                <a:latin typeface="Consolas" panose="020B0609020204030204" pitchFamily="49" charset="0"/>
              </a:rPr>
              <a:t>$subfolders</a:t>
            </a:r>
            <a:r>
              <a:rPr lang="en-US" sz="1800" dirty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en-US" sz="1800" dirty="0">
                <a:solidFill>
                  <a:srgbClr val="A9A9A9"/>
                </a:solidFill>
                <a:latin typeface="Consolas" panose="020B0609020204030204" pitchFamily="49" charset="0"/>
              </a:rPr>
              <a:t>=</a:t>
            </a:r>
            <a:r>
              <a:rPr lang="en-US" sz="1800" dirty="0">
                <a:solidFill>
                  <a:prstClr val="black"/>
                </a:solidFill>
                <a:latin typeface="Consolas" panose="020B0609020204030204" pitchFamily="49" charset="0"/>
              </a:rPr>
              <a:t> (</a:t>
            </a:r>
            <a:r>
              <a:rPr lang="en-US" sz="1800" dirty="0">
                <a:solidFill>
                  <a:srgbClr val="0000FF"/>
                </a:solidFill>
                <a:latin typeface="Consolas" panose="020B0609020204030204" pitchFamily="49" charset="0"/>
              </a:rPr>
              <a:t>Get-</a:t>
            </a:r>
            <a:r>
              <a:rPr lang="en-US" sz="1800" dirty="0" err="1">
                <a:solidFill>
                  <a:srgbClr val="0000FF"/>
                </a:solidFill>
                <a:latin typeface="Consolas" panose="020B0609020204030204" pitchFamily="49" charset="0"/>
              </a:rPr>
              <a:t>ChildItem</a:t>
            </a:r>
            <a:r>
              <a:rPr lang="en-US" sz="1800" dirty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en-US" sz="1800" dirty="0">
                <a:solidFill>
                  <a:srgbClr val="000080"/>
                </a:solidFill>
                <a:latin typeface="Consolas" panose="020B0609020204030204" pitchFamily="49" charset="0"/>
              </a:rPr>
              <a:t>-Path</a:t>
            </a:r>
            <a:r>
              <a:rPr lang="en-US" sz="1800" dirty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en-US" sz="1800" dirty="0">
                <a:solidFill>
                  <a:srgbClr val="FF4500"/>
                </a:solidFill>
                <a:latin typeface="Consolas" panose="020B0609020204030204" pitchFamily="49" charset="0"/>
              </a:rPr>
              <a:t>$Folder</a:t>
            </a:r>
            <a:r>
              <a:rPr lang="en-US" sz="1800" dirty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en-US" sz="1800" dirty="0">
                <a:solidFill>
                  <a:srgbClr val="000080"/>
                </a:solidFill>
                <a:latin typeface="Consolas" panose="020B0609020204030204" pitchFamily="49" charset="0"/>
              </a:rPr>
              <a:t>-Directory</a:t>
            </a:r>
            <a:r>
              <a:rPr lang="en-US" sz="1800" dirty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en-US" sz="1800" b="1" dirty="0">
                <a:solidFill>
                  <a:srgbClr val="000080"/>
                </a:solidFill>
                <a:latin typeface="Consolas" panose="020B0609020204030204" pitchFamily="49" charset="0"/>
              </a:rPr>
              <a:t>-</a:t>
            </a:r>
            <a:r>
              <a:rPr lang="en-US" sz="1800" b="1" dirty="0" err="1">
                <a:solidFill>
                  <a:srgbClr val="000080"/>
                </a:solidFill>
                <a:latin typeface="Consolas" panose="020B0609020204030204" pitchFamily="49" charset="0"/>
              </a:rPr>
              <a:t>Recurse</a:t>
            </a:r>
            <a:r>
              <a:rPr lang="en-US" sz="1800" dirty="0">
                <a:solidFill>
                  <a:prstClr val="black"/>
                </a:solidFill>
                <a:latin typeface="Consolas" panose="020B0609020204030204" pitchFamily="49" charset="0"/>
              </a:rPr>
              <a:t>)</a:t>
            </a:r>
            <a:r>
              <a:rPr lang="en-US" sz="1800" dirty="0">
                <a:solidFill>
                  <a:srgbClr val="A9A9A9"/>
                </a:solidFill>
                <a:latin typeface="Consolas" panose="020B0609020204030204" pitchFamily="49" charset="0"/>
              </a:rPr>
              <a:t>.</a:t>
            </a:r>
            <a:r>
              <a:rPr lang="en-US" sz="1800" dirty="0">
                <a:solidFill>
                  <a:prstClr val="black"/>
                </a:solidFill>
                <a:latin typeface="Consolas" panose="020B0609020204030204" pitchFamily="49" charset="0"/>
              </a:rPr>
              <a:t>Count</a:t>
            </a:r>
          </a:p>
          <a:p>
            <a:pPr marL="0" indent="0">
              <a:buNone/>
            </a:pPr>
            <a:endParaRPr lang="hu-HU" sz="1800" dirty="0">
              <a:solidFill>
                <a:prstClr val="black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800" dirty="0">
                <a:solidFill>
                  <a:srgbClr val="0000FF"/>
                </a:solidFill>
                <a:latin typeface="Consolas" panose="020B0609020204030204" pitchFamily="49" charset="0"/>
              </a:rPr>
              <a:t>Write-Output</a:t>
            </a:r>
            <a:r>
              <a:rPr lang="en-US" sz="1800" dirty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en-US" sz="1800" dirty="0">
                <a:solidFill>
                  <a:srgbClr val="8B0000"/>
                </a:solidFill>
                <a:latin typeface="Consolas" panose="020B0609020204030204" pitchFamily="49" charset="0"/>
              </a:rPr>
              <a:t>"Subfolders in </a:t>
            </a:r>
            <a:r>
              <a:rPr lang="en-US" sz="1800" dirty="0">
                <a:solidFill>
                  <a:srgbClr val="FF4500"/>
                </a:solidFill>
                <a:latin typeface="Consolas" panose="020B0609020204030204" pitchFamily="49" charset="0"/>
              </a:rPr>
              <a:t>$Folder</a:t>
            </a:r>
            <a:r>
              <a:rPr lang="en-US" sz="1800" dirty="0">
                <a:solidFill>
                  <a:srgbClr val="8B0000"/>
                </a:solidFill>
                <a:latin typeface="Consolas" panose="020B0609020204030204" pitchFamily="49" charset="0"/>
              </a:rPr>
              <a:t> : </a:t>
            </a:r>
            <a:r>
              <a:rPr lang="en-US" sz="1800" dirty="0">
                <a:solidFill>
                  <a:srgbClr val="FF4500"/>
                </a:solidFill>
                <a:latin typeface="Consolas" panose="020B0609020204030204" pitchFamily="49" charset="0"/>
              </a:rPr>
              <a:t>$subfolders</a:t>
            </a:r>
            <a:r>
              <a:rPr lang="en-US" sz="1800" dirty="0">
                <a:solidFill>
                  <a:srgbClr val="8B0000"/>
                </a:solidFill>
                <a:latin typeface="Consolas" panose="020B0609020204030204" pitchFamily="49" charset="0"/>
              </a:rPr>
              <a:t>" </a:t>
            </a:r>
          </a:p>
          <a:p>
            <a:pPr marL="0" indent="0">
              <a:buNone/>
            </a:pPr>
            <a:endParaRPr lang="hu-HU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hu-HU" dirty="0" smtClean="0"/>
              <a:t>Nézzük meg, hogy jó-e az új tesztre</a:t>
            </a:r>
          </a:p>
          <a:p>
            <a:endParaRPr lang="hu-HU" dirty="0"/>
          </a:p>
          <a:p>
            <a:r>
              <a:rPr lang="hu-HU" dirty="0" smtClean="0"/>
              <a:t>Nézzük meg, hogy nem rontotta-e el a régieket (!)</a:t>
            </a:r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19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92507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Feladat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r>
              <a:rPr lang="hu-HU" dirty="0" smtClean="0"/>
              <a:t>Készítsünk egy olyan </a:t>
            </a:r>
            <a:r>
              <a:rPr lang="hu-HU" dirty="0" err="1" smtClean="0"/>
              <a:t>szkriptet</a:t>
            </a:r>
            <a:r>
              <a:rPr lang="hu-HU" dirty="0" smtClean="0"/>
              <a:t>, ami</a:t>
            </a:r>
          </a:p>
          <a:p>
            <a:r>
              <a:rPr lang="hu-HU" dirty="0" smtClean="0"/>
              <a:t>paraméterként kap egy könyvtárnevet</a:t>
            </a:r>
          </a:p>
          <a:p>
            <a:r>
              <a:rPr lang="hu-HU" dirty="0" smtClean="0"/>
              <a:t>kiírja, hogy hány alkönyvtár van benne</a:t>
            </a:r>
          </a:p>
          <a:p>
            <a:r>
              <a:rPr lang="hu-HU" dirty="0" smtClean="0"/>
              <a:t>opcionálisan kiírja, hogy melyik kiterjesztésből van a legtöbb a könyvtárban lévő fájloknál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96424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6. Kiterjesztések megszámolása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u-HU" dirty="0" smtClean="0"/>
              <a:t>Mik az esetek a kiterjesztések számolásakor?</a:t>
            </a:r>
          </a:p>
          <a:p>
            <a:r>
              <a:rPr lang="hu-HU" dirty="0" smtClean="0"/>
              <a:t>Nincs egy fájl sem</a:t>
            </a:r>
          </a:p>
          <a:p>
            <a:r>
              <a:rPr lang="hu-HU" dirty="0" smtClean="0"/>
              <a:t>Csak 1 fájl </a:t>
            </a:r>
            <a:r>
              <a:rPr lang="hu-HU" dirty="0" smtClean="0"/>
              <a:t>van, </a:t>
            </a:r>
            <a:r>
              <a:rPr lang="hu-HU" dirty="0" err="1" smtClean="0"/>
              <a:t>van</a:t>
            </a:r>
            <a:r>
              <a:rPr lang="hu-HU" dirty="0" smtClean="0"/>
              <a:t> kiterjesztése</a:t>
            </a:r>
            <a:endParaRPr lang="hu-HU" dirty="0" smtClean="0"/>
          </a:p>
          <a:p>
            <a:r>
              <a:rPr lang="hu-HU" dirty="0" smtClean="0"/>
              <a:t>Több fájl, többféle kiterjesztéssel</a:t>
            </a:r>
          </a:p>
          <a:p>
            <a:r>
              <a:rPr lang="hu-HU" dirty="0" smtClean="0"/>
              <a:t>Több fájl, </a:t>
            </a:r>
            <a:r>
              <a:rPr lang="hu-HU" dirty="0"/>
              <a:t>többféle </a:t>
            </a:r>
            <a:r>
              <a:rPr lang="hu-HU" dirty="0" smtClean="0"/>
              <a:t>kiterjesztéssel, több legtöbb kiterjesztés</a:t>
            </a:r>
          </a:p>
          <a:p>
            <a:r>
              <a:rPr lang="hu-HU" dirty="0" smtClean="0"/>
              <a:t>Van olyan fájl, aminek nincs kiterjesztése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20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5095639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6. </a:t>
            </a:r>
            <a:r>
              <a:rPr lang="hu-HU" dirty="0"/>
              <a:t>Kiterjesztések megszámolása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117414" y="2060848"/>
            <a:ext cx="4378386" cy="4289192"/>
          </a:xfrm>
        </p:spPr>
        <p:txBody>
          <a:bodyPr>
            <a:normAutofit/>
          </a:bodyPr>
          <a:lstStyle/>
          <a:p>
            <a:r>
              <a:rPr lang="hu-HU" dirty="0" smtClean="0"/>
              <a:t>test1</a:t>
            </a:r>
            <a:r>
              <a:rPr lang="hu-HU" dirty="0" smtClean="0"/>
              <a:t>	</a:t>
            </a:r>
            <a:r>
              <a:rPr lang="hu-HU" dirty="0" smtClean="0"/>
              <a:t>(</a:t>
            </a:r>
            <a:r>
              <a:rPr lang="hu-HU" dirty="0" smtClean="0"/>
              <a:t>üres)</a:t>
            </a:r>
          </a:p>
          <a:p>
            <a:r>
              <a:rPr lang="hu-HU" dirty="0" smtClean="0"/>
              <a:t>test2</a:t>
            </a:r>
          </a:p>
          <a:p>
            <a:pPr lvl="1"/>
            <a:r>
              <a:rPr lang="hu-HU" dirty="0" err="1" smtClean="0"/>
              <a:t>file.txt</a:t>
            </a:r>
            <a:endParaRPr lang="hu-HU" dirty="0" smtClean="0"/>
          </a:p>
          <a:p>
            <a:r>
              <a:rPr lang="hu-HU" dirty="0" smtClean="0"/>
              <a:t>test3</a:t>
            </a:r>
          </a:p>
          <a:p>
            <a:pPr lvl="1"/>
            <a:r>
              <a:rPr lang="hu-HU" dirty="0" smtClean="0"/>
              <a:t>New Text </a:t>
            </a:r>
            <a:r>
              <a:rPr lang="hu-HU" dirty="0" err="1" smtClean="0"/>
              <a:t>Document.txt</a:t>
            </a:r>
            <a:endParaRPr lang="hu-HU" dirty="0" smtClean="0"/>
          </a:p>
          <a:p>
            <a:pPr lvl="1"/>
            <a:r>
              <a:rPr lang="hu-HU" dirty="0" err="1" smtClean="0"/>
              <a:t>other.txt</a:t>
            </a:r>
            <a:endParaRPr lang="hu-HU" dirty="0" smtClean="0"/>
          </a:p>
          <a:p>
            <a:pPr lvl="1"/>
            <a:r>
              <a:rPr lang="hu-HU" dirty="0" err="1" smtClean="0"/>
              <a:t>szöveg.txt</a:t>
            </a:r>
            <a:endParaRPr lang="hu-HU" dirty="0" smtClean="0"/>
          </a:p>
          <a:p>
            <a:pPr lvl="1"/>
            <a:r>
              <a:rPr lang="hu-HU" dirty="0" err="1" smtClean="0"/>
              <a:t>command.cmd</a:t>
            </a:r>
            <a:endParaRPr lang="hu-HU" dirty="0" smtClean="0"/>
          </a:p>
          <a:p>
            <a:pPr lvl="1"/>
            <a:r>
              <a:rPr lang="hu-HU" dirty="0" err="1" smtClean="0"/>
              <a:t>lista.cmd</a:t>
            </a:r>
            <a:endParaRPr lang="hu-HU" dirty="0"/>
          </a:p>
        </p:txBody>
      </p:sp>
      <p:sp>
        <p:nvSpPr>
          <p:cNvPr id="5" name="Tartalom helye 4"/>
          <p:cNvSpPr>
            <a:spLocks noGrp="1"/>
          </p:cNvSpPr>
          <p:nvPr>
            <p:ph sz="half" idx="2"/>
          </p:nvPr>
        </p:nvSpPr>
        <p:spPr>
          <a:xfrm>
            <a:off x="4648199" y="2060848"/>
            <a:ext cx="4341873" cy="4289192"/>
          </a:xfrm>
        </p:spPr>
        <p:txBody>
          <a:bodyPr>
            <a:normAutofit/>
          </a:bodyPr>
          <a:lstStyle/>
          <a:p>
            <a:r>
              <a:rPr lang="hu-HU" dirty="0" smtClean="0"/>
              <a:t>test4</a:t>
            </a:r>
          </a:p>
          <a:p>
            <a:pPr lvl="1"/>
            <a:r>
              <a:rPr lang="hu-HU" dirty="0"/>
              <a:t>New Text </a:t>
            </a:r>
            <a:r>
              <a:rPr lang="hu-HU" dirty="0" err="1"/>
              <a:t>Document.txt</a:t>
            </a:r>
            <a:endParaRPr lang="hu-HU" dirty="0"/>
          </a:p>
          <a:p>
            <a:pPr lvl="1"/>
            <a:r>
              <a:rPr lang="hu-HU" dirty="0" err="1"/>
              <a:t>other.txt</a:t>
            </a:r>
            <a:endParaRPr lang="hu-HU" dirty="0"/>
          </a:p>
          <a:p>
            <a:pPr lvl="1"/>
            <a:r>
              <a:rPr lang="hu-HU" dirty="0" err="1" smtClean="0"/>
              <a:t>command.cmd</a:t>
            </a:r>
            <a:endParaRPr lang="hu-HU" dirty="0"/>
          </a:p>
          <a:p>
            <a:pPr lvl="1"/>
            <a:r>
              <a:rPr lang="hu-HU" dirty="0" err="1" smtClean="0"/>
              <a:t>lista.cmd</a:t>
            </a:r>
            <a:endParaRPr lang="hu-HU" dirty="0" smtClean="0"/>
          </a:p>
          <a:p>
            <a:pPr lvl="1"/>
            <a:r>
              <a:rPr lang="hu-HU" dirty="0" err="1" smtClean="0"/>
              <a:t>program.exe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21</a:t>
            </a:fld>
            <a:endParaRPr lang="hu-HU"/>
          </a:p>
        </p:txBody>
      </p:sp>
      <p:sp>
        <p:nvSpPr>
          <p:cNvPr id="6" name="Szövegdoboz 5"/>
          <p:cNvSpPr txBox="1"/>
          <p:nvPr/>
        </p:nvSpPr>
        <p:spPr>
          <a:xfrm>
            <a:off x="107504" y="870794"/>
            <a:ext cx="888256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800" dirty="0"/>
              <a:t>Tesztesetek: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hu-HU" sz="2800" dirty="0"/>
              <a:t>Egybe az előző könyvtárakkal (előny/hátrány</a:t>
            </a:r>
            <a:r>
              <a:rPr lang="hu-HU" sz="2800" dirty="0" smtClean="0"/>
              <a:t>?)</a:t>
            </a:r>
            <a:endParaRPr lang="hu-HU" sz="2800" dirty="0"/>
          </a:p>
        </p:txBody>
      </p:sp>
    </p:spTree>
    <p:extLst>
      <p:ext uri="{BB962C8B-B14F-4D97-AF65-F5344CB8AC3E}">
        <p14:creationId xmlns:p14="http://schemas.microsoft.com/office/powerpoint/2010/main" val="250216521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ím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6. Kiterjesztések megszámolása</a:t>
            </a:r>
            <a:endParaRPr lang="hu-HU" dirty="0"/>
          </a:p>
        </p:txBody>
      </p:sp>
      <p:sp>
        <p:nvSpPr>
          <p:cNvPr id="7" name="Tartalom helye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u-HU" sz="2600" dirty="0" smtClean="0">
                <a:latin typeface="+mj-lt"/>
                <a:cs typeface="Consolas" panose="020B0609020204030204" pitchFamily="49" charset="0"/>
              </a:rPr>
              <a:t>Első próbálkozás: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rgbClr val="FF4500"/>
                </a:solidFill>
                <a:latin typeface="Consolas" panose="020B0609020204030204" pitchFamily="49" charset="0"/>
              </a:rPr>
              <a:t>$</a:t>
            </a:r>
            <a:r>
              <a:rPr lang="en-US" sz="2000" dirty="0" err="1">
                <a:solidFill>
                  <a:srgbClr val="FF4500"/>
                </a:solidFill>
                <a:latin typeface="Consolas" panose="020B0609020204030204" pitchFamily="49" charset="0"/>
              </a:rPr>
              <a:t>maxExtension</a:t>
            </a:r>
            <a:r>
              <a:rPr lang="en-US" sz="2000" dirty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en-US" sz="2000" dirty="0">
                <a:solidFill>
                  <a:srgbClr val="A9A9A9"/>
                </a:solidFill>
                <a:latin typeface="Consolas" panose="020B0609020204030204" pitchFamily="49" charset="0"/>
              </a:rPr>
              <a:t>=</a:t>
            </a:r>
            <a:r>
              <a:rPr lang="en-US" sz="2000" dirty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en-US" sz="2000" dirty="0">
                <a:solidFill>
                  <a:srgbClr val="0000FF"/>
                </a:solidFill>
                <a:latin typeface="Consolas" panose="020B0609020204030204" pitchFamily="49" charset="0"/>
              </a:rPr>
              <a:t>Get-</a:t>
            </a:r>
            <a:r>
              <a:rPr lang="en-US" sz="2000" dirty="0" err="1">
                <a:solidFill>
                  <a:srgbClr val="0000FF"/>
                </a:solidFill>
                <a:latin typeface="Consolas" panose="020B0609020204030204" pitchFamily="49" charset="0"/>
              </a:rPr>
              <a:t>ChildItem</a:t>
            </a:r>
            <a:r>
              <a:rPr lang="en-US" sz="2000" dirty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en-US" sz="2000" dirty="0">
                <a:solidFill>
                  <a:srgbClr val="000080"/>
                </a:solidFill>
                <a:latin typeface="Consolas" panose="020B0609020204030204" pitchFamily="49" charset="0"/>
              </a:rPr>
              <a:t>-Path</a:t>
            </a:r>
            <a:r>
              <a:rPr lang="en-US" sz="2000" dirty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en-US" sz="2000" dirty="0">
                <a:solidFill>
                  <a:srgbClr val="FF4500"/>
                </a:solidFill>
                <a:latin typeface="Consolas" panose="020B0609020204030204" pitchFamily="49" charset="0"/>
              </a:rPr>
              <a:t>$Folder</a:t>
            </a:r>
            <a:r>
              <a:rPr lang="en-US" sz="2000" dirty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en-US" sz="2000" dirty="0">
                <a:solidFill>
                  <a:srgbClr val="000080"/>
                </a:solidFill>
                <a:latin typeface="Consolas" panose="020B0609020204030204" pitchFamily="49" charset="0"/>
              </a:rPr>
              <a:t>-</a:t>
            </a:r>
            <a:r>
              <a:rPr lang="en-US" sz="2000" dirty="0" err="1">
                <a:solidFill>
                  <a:srgbClr val="000080"/>
                </a:solidFill>
                <a:latin typeface="Consolas" panose="020B0609020204030204" pitchFamily="49" charset="0"/>
              </a:rPr>
              <a:t>Recurse</a:t>
            </a:r>
            <a:r>
              <a:rPr lang="en-US" sz="2000" dirty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en-US" sz="2000" dirty="0">
                <a:solidFill>
                  <a:srgbClr val="000080"/>
                </a:solidFill>
                <a:latin typeface="Consolas" panose="020B0609020204030204" pitchFamily="49" charset="0"/>
              </a:rPr>
              <a:t>-File</a:t>
            </a:r>
            <a:r>
              <a:rPr lang="en-US" sz="2000" dirty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en-US" sz="2000" dirty="0" smtClean="0">
                <a:solidFill>
                  <a:srgbClr val="A9A9A9"/>
                </a:solidFill>
                <a:latin typeface="Consolas" panose="020B0609020204030204" pitchFamily="49" charset="0"/>
              </a:rPr>
              <a:t>|</a:t>
            </a:r>
            <a:endParaRPr lang="hu-HU" sz="2000" dirty="0" smtClean="0">
              <a:solidFill>
                <a:srgbClr val="A9A9A9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hu-HU" sz="2000" dirty="0" smtClean="0">
                <a:solidFill>
                  <a:srgbClr val="0000FF"/>
                </a:solidFill>
                <a:latin typeface="Consolas" panose="020B0609020204030204" pitchFamily="49" charset="0"/>
              </a:rPr>
              <a:t> </a:t>
            </a:r>
            <a:r>
              <a:rPr lang="en-US" sz="2000" dirty="0" smtClean="0">
                <a:solidFill>
                  <a:srgbClr val="0000FF"/>
                </a:solidFill>
                <a:latin typeface="Consolas" panose="020B0609020204030204" pitchFamily="49" charset="0"/>
              </a:rPr>
              <a:t>Group-Object</a:t>
            </a:r>
            <a:r>
              <a:rPr lang="en-US" sz="2000" dirty="0" smtClean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en-US" sz="2000" dirty="0">
                <a:solidFill>
                  <a:srgbClr val="000080"/>
                </a:solidFill>
                <a:latin typeface="Consolas" panose="020B0609020204030204" pitchFamily="49" charset="0"/>
              </a:rPr>
              <a:t>-Property</a:t>
            </a:r>
            <a:r>
              <a:rPr lang="en-US" sz="2000" dirty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en-US" sz="2000" dirty="0">
                <a:solidFill>
                  <a:srgbClr val="8A2BE2"/>
                </a:solidFill>
                <a:latin typeface="Consolas" panose="020B0609020204030204" pitchFamily="49" charset="0"/>
              </a:rPr>
              <a:t>extension</a:t>
            </a:r>
            <a:r>
              <a:rPr lang="en-US" sz="2000" dirty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en-US" sz="2000" dirty="0">
                <a:solidFill>
                  <a:srgbClr val="A9A9A9"/>
                </a:solidFill>
                <a:latin typeface="Consolas" panose="020B0609020204030204" pitchFamily="49" charset="0"/>
              </a:rPr>
              <a:t>|</a:t>
            </a:r>
            <a:r>
              <a:rPr lang="en-US" sz="2000" dirty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endParaRPr lang="hu-HU" sz="2000" dirty="0" smtClean="0">
              <a:solidFill>
                <a:prstClr val="black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hu-HU" sz="2000" dirty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en-US" sz="2000" dirty="0" smtClean="0">
                <a:solidFill>
                  <a:srgbClr val="0000FF"/>
                </a:solidFill>
                <a:latin typeface="Consolas" panose="020B0609020204030204" pitchFamily="49" charset="0"/>
              </a:rPr>
              <a:t>Sort-Object</a:t>
            </a:r>
            <a:r>
              <a:rPr lang="en-US" sz="2000" dirty="0" smtClean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en-US" sz="2000" dirty="0">
                <a:solidFill>
                  <a:srgbClr val="000080"/>
                </a:solidFill>
                <a:latin typeface="Consolas" panose="020B0609020204030204" pitchFamily="49" charset="0"/>
              </a:rPr>
              <a:t>-Property</a:t>
            </a:r>
            <a:r>
              <a:rPr lang="en-US" sz="2000" dirty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en-US" sz="2000" dirty="0">
                <a:solidFill>
                  <a:srgbClr val="8A2BE2"/>
                </a:solidFill>
                <a:latin typeface="Consolas" panose="020B0609020204030204" pitchFamily="49" charset="0"/>
              </a:rPr>
              <a:t>Count</a:t>
            </a:r>
            <a:r>
              <a:rPr lang="en-US" sz="2000" dirty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en-US" sz="2000" dirty="0">
                <a:solidFill>
                  <a:srgbClr val="000080"/>
                </a:solidFill>
                <a:latin typeface="Consolas" panose="020B0609020204030204" pitchFamily="49" charset="0"/>
              </a:rPr>
              <a:t>-Descending</a:t>
            </a:r>
            <a:r>
              <a:rPr lang="en-US" sz="2000" dirty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en-US" sz="2000" dirty="0">
                <a:solidFill>
                  <a:srgbClr val="A9A9A9"/>
                </a:solidFill>
                <a:latin typeface="Consolas" panose="020B0609020204030204" pitchFamily="49" charset="0"/>
              </a:rPr>
              <a:t>|</a:t>
            </a:r>
            <a:r>
              <a:rPr lang="en-US" sz="2000" dirty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</a:p>
          <a:p>
            <a:pPr marL="0" indent="0">
              <a:buNone/>
            </a:pPr>
            <a:r>
              <a:rPr lang="hu-HU" sz="2000" dirty="0" smtClean="0">
                <a:solidFill>
                  <a:srgbClr val="0000FF"/>
                </a:solidFill>
                <a:latin typeface="Consolas" panose="020B0609020204030204" pitchFamily="49" charset="0"/>
              </a:rPr>
              <a:t> </a:t>
            </a:r>
            <a:r>
              <a:rPr lang="hu-HU" sz="2000" dirty="0" err="1" smtClean="0">
                <a:solidFill>
                  <a:srgbClr val="0000FF"/>
                </a:solidFill>
                <a:latin typeface="Consolas" panose="020B0609020204030204" pitchFamily="49" charset="0"/>
              </a:rPr>
              <a:t>Select-Object</a:t>
            </a:r>
            <a:r>
              <a:rPr lang="hu-HU" sz="2000" dirty="0" smtClean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hu-HU" sz="2000" dirty="0" err="1">
                <a:solidFill>
                  <a:srgbClr val="000080"/>
                </a:solidFill>
                <a:latin typeface="Consolas" panose="020B0609020204030204" pitchFamily="49" charset="0"/>
              </a:rPr>
              <a:t>-First</a:t>
            </a:r>
            <a:r>
              <a:rPr lang="hu-HU" sz="2000" dirty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hu-HU" sz="2000" dirty="0">
                <a:solidFill>
                  <a:srgbClr val="800080"/>
                </a:solidFill>
                <a:latin typeface="Consolas" panose="020B0609020204030204" pitchFamily="49" charset="0"/>
              </a:rPr>
              <a:t>1 </a:t>
            </a:r>
            <a:endParaRPr lang="hu-HU" sz="2000" dirty="0" smtClean="0">
              <a:solidFill>
                <a:srgbClr val="80008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endParaRPr lang="hu-HU" sz="26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2000" dirty="0"/>
              <a:t> </a:t>
            </a:r>
            <a:r>
              <a:rPr lang="en-US" sz="2000" dirty="0">
                <a:solidFill>
                  <a:srgbClr val="0000FF"/>
                </a:solidFill>
                <a:latin typeface="Consolas" panose="020B0609020204030204" pitchFamily="49" charset="0"/>
              </a:rPr>
              <a:t>Write-Output</a:t>
            </a:r>
            <a:r>
              <a:rPr lang="en-US" sz="2000" dirty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en-US" sz="2000" dirty="0">
                <a:solidFill>
                  <a:srgbClr val="8B0000"/>
                </a:solidFill>
                <a:latin typeface="Consolas" panose="020B0609020204030204" pitchFamily="49" charset="0"/>
              </a:rPr>
              <a:t>"Most frequent extension: </a:t>
            </a:r>
            <a:r>
              <a:rPr lang="en-US" sz="2000" dirty="0">
                <a:solidFill>
                  <a:prstClr val="black"/>
                </a:solidFill>
                <a:latin typeface="Consolas" panose="020B0609020204030204" pitchFamily="49" charset="0"/>
              </a:rPr>
              <a:t>$(</a:t>
            </a:r>
            <a:r>
              <a:rPr lang="en-US" sz="2000" dirty="0">
                <a:solidFill>
                  <a:srgbClr val="FF4500"/>
                </a:solidFill>
                <a:latin typeface="Consolas" panose="020B0609020204030204" pitchFamily="49" charset="0"/>
              </a:rPr>
              <a:t>$</a:t>
            </a:r>
            <a:r>
              <a:rPr lang="en-US" sz="2000" dirty="0" err="1">
                <a:solidFill>
                  <a:srgbClr val="FF4500"/>
                </a:solidFill>
                <a:latin typeface="Consolas" panose="020B0609020204030204" pitchFamily="49" charset="0"/>
              </a:rPr>
              <a:t>maxExtension</a:t>
            </a:r>
            <a:r>
              <a:rPr lang="en-US" sz="2000" dirty="0" err="1">
                <a:solidFill>
                  <a:srgbClr val="A9A9A9"/>
                </a:solidFill>
                <a:latin typeface="Consolas" panose="020B0609020204030204" pitchFamily="49" charset="0"/>
              </a:rPr>
              <a:t>.</a:t>
            </a:r>
            <a:r>
              <a:rPr lang="en-US" sz="2000" dirty="0" err="1">
                <a:solidFill>
                  <a:prstClr val="black"/>
                </a:solidFill>
                <a:latin typeface="Consolas" panose="020B0609020204030204" pitchFamily="49" charset="0"/>
              </a:rPr>
              <a:t>Name</a:t>
            </a:r>
            <a:r>
              <a:rPr lang="en-US" sz="2000" dirty="0">
                <a:solidFill>
                  <a:prstClr val="black"/>
                </a:solidFill>
                <a:latin typeface="Consolas" panose="020B0609020204030204" pitchFamily="49" charset="0"/>
              </a:rPr>
              <a:t>)</a:t>
            </a:r>
            <a:r>
              <a:rPr lang="en-US" sz="2000" dirty="0">
                <a:solidFill>
                  <a:srgbClr val="8B0000"/>
                </a:solidFill>
                <a:latin typeface="Consolas" panose="020B0609020204030204" pitchFamily="49" charset="0"/>
              </a:rPr>
              <a:t> (</a:t>
            </a:r>
            <a:r>
              <a:rPr lang="en-US" sz="2000" dirty="0">
                <a:solidFill>
                  <a:prstClr val="black"/>
                </a:solidFill>
                <a:latin typeface="Consolas" panose="020B0609020204030204" pitchFamily="49" charset="0"/>
              </a:rPr>
              <a:t>$(</a:t>
            </a:r>
            <a:r>
              <a:rPr lang="en-US" sz="2000" dirty="0">
                <a:solidFill>
                  <a:srgbClr val="FF4500"/>
                </a:solidFill>
                <a:latin typeface="Consolas" panose="020B0609020204030204" pitchFamily="49" charset="0"/>
              </a:rPr>
              <a:t>$</a:t>
            </a:r>
            <a:r>
              <a:rPr lang="en-US" sz="2000" dirty="0" err="1">
                <a:solidFill>
                  <a:srgbClr val="FF4500"/>
                </a:solidFill>
                <a:latin typeface="Consolas" panose="020B0609020204030204" pitchFamily="49" charset="0"/>
              </a:rPr>
              <a:t>maxExtension</a:t>
            </a:r>
            <a:r>
              <a:rPr lang="en-US" sz="2000" dirty="0" err="1">
                <a:solidFill>
                  <a:srgbClr val="A9A9A9"/>
                </a:solidFill>
                <a:latin typeface="Consolas" panose="020B0609020204030204" pitchFamily="49" charset="0"/>
              </a:rPr>
              <a:t>.</a:t>
            </a:r>
            <a:r>
              <a:rPr lang="en-US" sz="2000" dirty="0" err="1">
                <a:solidFill>
                  <a:prstClr val="black"/>
                </a:solidFill>
                <a:latin typeface="Consolas" panose="020B0609020204030204" pitchFamily="49" charset="0"/>
              </a:rPr>
              <a:t>Count</a:t>
            </a:r>
            <a:r>
              <a:rPr lang="en-US" sz="2000" dirty="0">
                <a:solidFill>
                  <a:prstClr val="black"/>
                </a:solidFill>
                <a:latin typeface="Consolas" panose="020B0609020204030204" pitchFamily="49" charset="0"/>
              </a:rPr>
              <a:t>)</a:t>
            </a:r>
            <a:r>
              <a:rPr lang="en-US" sz="2000" dirty="0">
                <a:solidFill>
                  <a:srgbClr val="8B0000"/>
                </a:solidFill>
                <a:latin typeface="Consolas" panose="020B0609020204030204" pitchFamily="49" charset="0"/>
              </a:rPr>
              <a:t>)" </a:t>
            </a:r>
          </a:p>
          <a:p>
            <a:pPr marL="0" indent="0">
              <a:buNone/>
            </a:pPr>
            <a:endParaRPr lang="hu-HU" sz="26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hu-HU" sz="2600" dirty="0" smtClean="0"/>
              <a:t>Eredmény:</a:t>
            </a:r>
          </a:p>
          <a:p>
            <a:r>
              <a:rPr lang="hu-HU" sz="2600" dirty="0" smtClean="0">
                <a:solidFill>
                  <a:srgbClr val="FF0000"/>
                </a:solidFill>
              </a:rPr>
              <a:t>HIBA</a:t>
            </a:r>
            <a:r>
              <a:rPr lang="hu-HU" sz="2600" dirty="0" smtClean="0"/>
              <a:t>, ha nincs fájl</a:t>
            </a:r>
            <a:r>
              <a:rPr lang="hu-HU" sz="2600" dirty="0"/>
              <a:t>: </a:t>
            </a:r>
            <a:r>
              <a:rPr lang="hu-HU" sz="2600" dirty="0" smtClean="0"/>
              <a:t>	Most </a:t>
            </a:r>
            <a:r>
              <a:rPr lang="hu-HU" sz="2600" dirty="0" err="1"/>
              <a:t>frequent</a:t>
            </a:r>
            <a:r>
              <a:rPr lang="hu-HU" sz="2600" dirty="0"/>
              <a:t> </a:t>
            </a:r>
            <a:r>
              <a:rPr lang="hu-HU" sz="2600" dirty="0" err="1"/>
              <a:t>extension</a:t>
            </a:r>
            <a:r>
              <a:rPr lang="hu-HU" sz="2600" dirty="0"/>
              <a:t>:  (0</a:t>
            </a:r>
            <a:r>
              <a:rPr lang="hu-HU" sz="2600" dirty="0" smtClean="0"/>
              <a:t>)</a:t>
            </a:r>
          </a:p>
          <a:p>
            <a:r>
              <a:rPr lang="hu-HU" sz="2600" dirty="0">
                <a:solidFill>
                  <a:srgbClr val="FF0000"/>
                </a:solidFill>
              </a:rPr>
              <a:t>HIBA</a:t>
            </a:r>
            <a:r>
              <a:rPr lang="hu-HU" sz="2600" dirty="0"/>
              <a:t>, ha </a:t>
            </a:r>
            <a:r>
              <a:rPr lang="hu-HU" sz="2600" dirty="0" smtClean="0"/>
              <a:t>több kiterjesztés a leggyakoribb</a:t>
            </a:r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endParaRPr lang="hu-HU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22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78033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7. </a:t>
            </a:r>
            <a:r>
              <a:rPr lang="hu-HU" dirty="0"/>
              <a:t>Kiterjesztések </a:t>
            </a:r>
            <a:r>
              <a:rPr lang="hu-HU" dirty="0" smtClean="0"/>
              <a:t>megszámolása (javítás)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0" y="857232"/>
            <a:ext cx="9144000" cy="552932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hu-HU" sz="1600" dirty="0"/>
              <a:t> </a:t>
            </a:r>
            <a:r>
              <a:rPr lang="hu-HU" sz="1600" dirty="0">
                <a:solidFill>
                  <a:srgbClr val="006400"/>
                </a:solidFill>
                <a:latin typeface="Consolas" panose="020B0609020204030204" pitchFamily="49" charset="0"/>
              </a:rPr>
              <a:t># </a:t>
            </a:r>
            <a:r>
              <a:rPr lang="hu-HU" sz="1600" dirty="0" err="1">
                <a:solidFill>
                  <a:srgbClr val="006400"/>
                </a:solidFill>
                <a:latin typeface="Consolas" panose="020B0609020204030204" pitchFamily="49" charset="0"/>
              </a:rPr>
              <a:t>count</a:t>
            </a:r>
            <a:r>
              <a:rPr lang="hu-HU" sz="1600" dirty="0">
                <a:solidFill>
                  <a:srgbClr val="006400"/>
                </a:solidFill>
                <a:latin typeface="Consolas" panose="020B0609020204030204" pitchFamily="49" charset="0"/>
              </a:rPr>
              <a:t> </a:t>
            </a:r>
            <a:r>
              <a:rPr lang="hu-HU" sz="1600" dirty="0" err="1">
                <a:solidFill>
                  <a:srgbClr val="006400"/>
                </a:solidFill>
                <a:latin typeface="Consolas" panose="020B0609020204030204" pitchFamily="49" charset="0"/>
              </a:rPr>
              <a:t>extensions</a:t>
            </a:r>
            <a:endParaRPr lang="hu-HU" sz="1600" dirty="0">
              <a:solidFill>
                <a:prstClr val="black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hu-HU" sz="1600" dirty="0" err="1">
                <a:solidFill>
                  <a:srgbClr val="00008B"/>
                </a:solidFill>
                <a:latin typeface="Consolas" panose="020B0609020204030204" pitchFamily="49" charset="0"/>
              </a:rPr>
              <a:t>if</a:t>
            </a:r>
            <a:r>
              <a:rPr lang="hu-HU" sz="1600" dirty="0">
                <a:solidFill>
                  <a:prstClr val="black"/>
                </a:solidFill>
                <a:latin typeface="Consolas" panose="020B0609020204030204" pitchFamily="49" charset="0"/>
              </a:rPr>
              <a:t> (</a:t>
            </a:r>
            <a:r>
              <a:rPr lang="hu-HU" sz="1600" dirty="0" err="1">
                <a:solidFill>
                  <a:srgbClr val="FF4500"/>
                </a:solidFill>
                <a:latin typeface="Consolas" panose="020B0609020204030204" pitchFamily="49" charset="0"/>
              </a:rPr>
              <a:t>$Extensions</a:t>
            </a:r>
            <a:r>
              <a:rPr lang="hu-HU" sz="1600" dirty="0">
                <a:solidFill>
                  <a:prstClr val="black"/>
                </a:solidFill>
                <a:latin typeface="Consolas" panose="020B0609020204030204" pitchFamily="49" charset="0"/>
              </a:rPr>
              <a:t>){</a:t>
            </a:r>
          </a:p>
          <a:p>
            <a:pPr marL="0" indent="0">
              <a:buNone/>
            </a:pPr>
            <a:r>
              <a:rPr lang="en-US" sz="1600" dirty="0">
                <a:solidFill>
                  <a:prstClr val="black"/>
                </a:solidFill>
                <a:latin typeface="Consolas" panose="020B0609020204030204" pitchFamily="49" charset="0"/>
              </a:rPr>
              <a:t>  </a:t>
            </a:r>
            <a:r>
              <a:rPr lang="en-US" sz="1600" dirty="0" smtClean="0">
                <a:solidFill>
                  <a:srgbClr val="FF4500"/>
                </a:solidFill>
                <a:latin typeface="Consolas" panose="020B0609020204030204" pitchFamily="49" charset="0"/>
              </a:rPr>
              <a:t>$</a:t>
            </a:r>
            <a:r>
              <a:rPr lang="en-US" sz="1600" dirty="0" err="1">
                <a:solidFill>
                  <a:srgbClr val="FF4500"/>
                </a:solidFill>
                <a:latin typeface="Consolas" panose="020B0609020204030204" pitchFamily="49" charset="0"/>
              </a:rPr>
              <a:t>extensionsGroup</a:t>
            </a:r>
            <a:r>
              <a:rPr lang="en-US" sz="1600" dirty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A9A9A9"/>
                </a:solidFill>
                <a:latin typeface="Consolas" panose="020B0609020204030204" pitchFamily="49" charset="0"/>
              </a:rPr>
              <a:t>=</a:t>
            </a:r>
            <a:r>
              <a:rPr lang="en-US" sz="1600" dirty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</a:rPr>
              <a:t>Get-</a:t>
            </a:r>
            <a:r>
              <a:rPr lang="en-US" sz="1600" dirty="0" err="1">
                <a:solidFill>
                  <a:srgbClr val="0000FF"/>
                </a:solidFill>
                <a:latin typeface="Consolas" panose="020B0609020204030204" pitchFamily="49" charset="0"/>
              </a:rPr>
              <a:t>ChildItem</a:t>
            </a:r>
            <a:r>
              <a:rPr lang="en-US" sz="1600" dirty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000080"/>
                </a:solidFill>
                <a:latin typeface="Consolas" panose="020B0609020204030204" pitchFamily="49" charset="0"/>
              </a:rPr>
              <a:t>-Path</a:t>
            </a:r>
            <a:r>
              <a:rPr lang="en-US" sz="1600" dirty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FF4500"/>
                </a:solidFill>
                <a:latin typeface="Consolas" panose="020B0609020204030204" pitchFamily="49" charset="0"/>
              </a:rPr>
              <a:t>$Folder</a:t>
            </a:r>
            <a:r>
              <a:rPr lang="en-US" sz="1600" dirty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000080"/>
                </a:solidFill>
                <a:latin typeface="Consolas" panose="020B0609020204030204" pitchFamily="49" charset="0"/>
              </a:rPr>
              <a:t>-</a:t>
            </a:r>
            <a:r>
              <a:rPr lang="en-US" sz="1600" dirty="0" err="1">
                <a:solidFill>
                  <a:srgbClr val="000080"/>
                </a:solidFill>
                <a:latin typeface="Consolas" panose="020B0609020204030204" pitchFamily="49" charset="0"/>
              </a:rPr>
              <a:t>Recurse</a:t>
            </a:r>
            <a:r>
              <a:rPr lang="en-US" sz="1600" dirty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000080"/>
                </a:solidFill>
                <a:latin typeface="Consolas" panose="020B0609020204030204" pitchFamily="49" charset="0"/>
              </a:rPr>
              <a:t>-File</a:t>
            </a:r>
            <a:r>
              <a:rPr lang="en-US" sz="1600" dirty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A9A9A9"/>
                </a:solidFill>
                <a:latin typeface="Consolas" panose="020B0609020204030204" pitchFamily="49" charset="0"/>
              </a:rPr>
              <a:t>|</a:t>
            </a:r>
            <a:r>
              <a:rPr lang="en-US" sz="1600" dirty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endParaRPr lang="hu-HU" sz="1600" dirty="0" smtClean="0">
              <a:solidFill>
                <a:prstClr val="black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hu-HU" sz="1600" dirty="0" smtClean="0">
                <a:solidFill>
                  <a:prstClr val="black"/>
                </a:solidFill>
                <a:latin typeface="Consolas" panose="020B0609020204030204" pitchFamily="49" charset="0"/>
              </a:rPr>
              <a:t>   </a:t>
            </a:r>
            <a:r>
              <a:rPr lang="en-US" sz="1600" dirty="0" smtClean="0">
                <a:solidFill>
                  <a:srgbClr val="0000FF"/>
                </a:solidFill>
                <a:latin typeface="Consolas" panose="020B0609020204030204" pitchFamily="49" charset="0"/>
              </a:rPr>
              <a:t>Group-Object</a:t>
            </a:r>
            <a:r>
              <a:rPr lang="en-US" sz="1600" dirty="0" smtClean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000080"/>
                </a:solidFill>
                <a:latin typeface="Consolas" panose="020B0609020204030204" pitchFamily="49" charset="0"/>
              </a:rPr>
              <a:t>-Property</a:t>
            </a:r>
            <a:r>
              <a:rPr lang="en-US" sz="1600" dirty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8A2BE2"/>
                </a:solidFill>
                <a:latin typeface="Consolas" panose="020B0609020204030204" pitchFamily="49" charset="0"/>
              </a:rPr>
              <a:t>extension</a:t>
            </a:r>
            <a:endParaRPr lang="en-US" sz="1600" dirty="0">
              <a:solidFill>
                <a:prstClr val="black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600" dirty="0">
                <a:solidFill>
                  <a:prstClr val="black"/>
                </a:solidFill>
                <a:latin typeface="Consolas" panose="020B0609020204030204" pitchFamily="49" charset="0"/>
              </a:rPr>
              <a:t>  </a:t>
            </a:r>
            <a:r>
              <a:rPr lang="en-US" sz="1600" dirty="0" smtClean="0">
                <a:solidFill>
                  <a:srgbClr val="FF4500"/>
                </a:solidFill>
                <a:latin typeface="Consolas" panose="020B0609020204030204" pitchFamily="49" charset="0"/>
              </a:rPr>
              <a:t>$</a:t>
            </a:r>
            <a:r>
              <a:rPr lang="en-US" sz="1600" dirty="0" err="1">
                <a:solidFill>
                  <a:srgbClr val="FF4500"/>
                </a:solidFill>
                <a:latin typeface="Consolas" panose="020B0609020204030204" pitchFamily="49" charset="0"/>
              </a:rPr>
              <a:t>maximalCount</a:t>
            </a:r>
            <a:r>
              <a:rPr lang="en-US" sz="1600" dirty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A9A9A9"/>
                </a:solidFill>
                <a:latin typeface="Consolas" panose="020B0609020204030204" pitchFamily="49" charset="0"/>
              </a:rPr>
              <a:t>=</a:t>
            </a:r>
            <a:r>
              <a:rPr lang="en-US" sz="1600" dirty="0">
                <a:solidFill>
                  <a:prstClr val="black"/>
                </a:solidFill>
                <a:latin typeface="Consolas" panose="020B0609020204030204" pitchFamily="49" charset="0"/>
              </a:rPr>
              <a:t> (</a:t>
            </a:r>
            <a:r>
              <a:rPr lang="en-US" sz="1600" dirty="0">
                <a:solidFill>
                  <a:srgbClr val="FF4500"/>
                </a:solidFill>
                <a:latin typeface="Consolas" panose="020B0609020204030204" pitchFamily="49" charset="0"/>
              </a:rPr>
              <a:t>$</a:t>
            </a:r>
            <a:r>
              <a:rPr lang="en-US" sz="1600" dirty="0" err="1">
                <a:solidFill>
                  <a:srgbClr val="FF4500"/>
                </a:solidFill>
                <a:latin typeface="Consolas" panose="020B0609020204030204" pitchFamily="49" charset="0"/>
              </a:rPr>
              <a:t>extensionsGroup</a:t>
            </a:r>
            <a:r>
              <a:rPr lang="en-US" sz="1600" dirty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A9A9A9"/>
                </a:solidFill>
                <a:latin typeface="Consolas" panose="020B0609020204030204" pitchFamily="49" charset="0"/>
              </a:rPr>
              <a:t>|</a:t>
            </a:r>
            <a:r>
              <a:rPr lang="en-US" sz="1600" dirty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endParaRPr lang="hu-HU" sz="1600" dirty="0" smtClean="0">
              <a:solidFill>
                <a:prstClr val="black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hu-HU" sz="1600" dirty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hu-HU" sz="1600" dirty="0" smtClean="0">
                <a:solidFill>
                  <a:prstClr val="black"/>
                </a:solidFill>
                <a:latin typeface="Consolas" panose="020B0609020204030204" pitchFamily="49" charset="0"/>
              </a:rPr>
              <a:t>  </a:t>
            </a:r>
            <a:r>
              <a:rPr lang="en-US" sz="1600" dirty="0" smtClean="0">
                <a:solidFill>
                  <a:srgbClr val="0000FF"/>
                </a:solidFill>
                <a:latin typeface="Consolas" panose="020B0609020204030204" pitchFamily="49" charset="0"/>
              </a:rPr>
              <a:t>Measure-Object</a:t>
            </a:r>
            <a:r>
              <a:rPr lang="en-US" sz="1600" dirty="0" smtClean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000080"/>
                </a:solidFill>
                <a:latin typeface="Consolas" panose="020B0609020204030204" pitchFamily="49" charset="0"/>
              </a:rPr>
              <a:t>-Property</a:t>
            </a:r>
            <a:r>
              <a:rPr lang="en-US" sz="1600" dirty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8A2BE2"/>
                </a:solidFill>
                <a:latin typeface="Consolas" panose="020B0609020204030204" pitchFamily="49" charset="0"/>
              </a:rPr>
              <a:t>Count</a:t>
            </a:r>
            <a:r>
              <a:rPr lang="en-US" sz="1600" dirty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000080"/>
                </a:solidFill>
                <a:latin typeface="Consolas" panose="020B0609020204030204" pitchFamily="49" charset="0"/>
              </a:rPr>
              <a:t>-Maximum</a:t>
            </a:r>
            <a:r>
              <a:rPr lang="en-US" sz="1600" dirty="0">
                <a:solidFill>
                  <a:prstClr val="black"/>
                </a:solidFill>
                <a:latin typeface="Consolas" panose="020B0609020204030204" pitchFamily="49" charset="0"/>
              </a:rPr>
              <a:t>)</a:t>
            </a:r>
            <a:r>
              <a:rPr lang="en-US" sz="1600" dirty="0">
                <a:solidFill>
                  <a:srgbClr val="A9A9A9"/>
                </a:solidFill>
                <a:latin typeface="Consolas" panose="020B0609020204030204" pitchFamily="49" charset="0"/>
              </a:rPr>
              <a:t>.</a:t>
            </a:r>
            <a:r>
              <a:rPr lang="en-US" sz="1600" dirty="0">
                <a:solidFill>
                  <a:prstClr val="black"/>
                </a:solidFill>
                <a:latin typeface="Consolas" panose="020B0609020204030204" pitchFamily="49" charset="0"/>
              </a:rPr>
              <a:t>Maximum</a:t>
            </a:r>
          </a:p>
          <a:p>
            <a:pPr marL="0" indent="0">
              <a:buNone/>
            </a:pPr>
            <a:endParaRPr lang="hu-HU" sz="1600" dirty="0">
              <a:solidFill>
                <a:prstClr val="black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600" dirty="0">
                <a:solidFill>
                  <a:prstClr val="black"/>
                </a:solidFill>
                <a:latin typeface="Consolas" panose="020B0609020204030204" pitchFamily="49" charset="0"/>
              </a:rPr>
              <a:t>  </a:t>
            </a:r>
            <a:r>
              <a:rPr lang="en-US" sz="1600" dirty="0" smtClean="0">
                <a:solidFill>
                  <a:srgbClr val="006400"/>
                </a:solidFill>
                <a:latin typeface="Consolas" panose="020B0609020204030204" pitchFamily="49" charset="0"/>
              </a:rPr>
              <a:t># </a:t>
            </a:r>
            <a:r>
              <a:rPr lang="en-US" sz="1600" dirty="0">
                <a:solidFill>
                  <a:srgbClr val="006400"/>
                </a:solidFill>
                <a:latin typeface="Consolas" panose="020B0609020204030204" pitchFamily="49" charset="0"/>
              </a:rPr>
              <a:t>get that / those extensions that are the most frequent</a:t>
            </a:r>
            <a:endParaRPr lang="en-US" sz="1600" dirty="0">
              <a:solidFill>
                <a:prstClr val="black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hu-HU" sz="1600" dirty="0">
                <a:solidFill>
                  <a:prstClr val="black"/>
                </a:solidFill>
                <a:latin typeface="Consolas" panose="020B0609020204030204" pitchFamily="49" charset="0"/>
              </a:rPr>
              <a:t>  </a:t>
            </a:r>
            <a:r>
              <a:rPr lang="hu-HU" sz="1600" dirty="0" err="1" smtClean="0">
                <a:solidFill>
                  <a:srgbClr val="FF4500"/>
                </a:solidFill>
                <a:latin typeface="Consolas" panose="020B0609020204030204" pitchFamily="49" charset="0"/>
              </a:rPr>
              <a:t>$</a:t>
            </a:r>
            <a:r>
              <a:rPr lang="hu-HU" sz="1600" dirty="0" err="1">
                <a:solidFill>
                  <a:srgbClr val="FF4500"/>
                </a:solidFill>
                <a:latin typeface="Consolas" panose="020B0609020204030204" pitchFamily="49" charset="0"/>
              </a:rPr>
              <a:t>frequentExtension</a:t>
            </a:r>
            <a:r>
              <a:rPr lang="hu-HU" sz="1600" dirty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hu-HU" sz="1600" dirty="0">
                <a:solidFill>
                  <a:srgbClr val="A9A9A9"/>
                </a:solidFill>
                <a:latin typeface="Consolas" panose="020B0609020204030204" pitchFamily="49" charset="0"/>
              </a:rPr>
              <a:t>=</a:t>
            </a:r>
            <a:r>
              <a:rPr lang="hu-HU" sz="1600" dirty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hu-HU" sz="1600" dirty="0" err="1">
                <a:solidFill>
                  <a:srgbClr val="FF4500"/>
                </a:solidFill>
                <a:latin typeface="Consolas" panose="020B0609020204030204" pitchFamily="49" charset="0"/>
              </a:rPr>
              <a:t>$extensionsGroup</a:t>
            </a:r>
            <a:r>
              <a:rPr lang="hu-HU" sz="1600" dirty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hu-HU" sz="1600" dirty="0">
                <a:solidFill>
                  <a:srgbClr val="A9A9A9"/>
                </a:solidFill>
                <a:latin typeface="Consolas" panose="020B0609020204030204" pitchFamily="49" charset="0"/>
              </a:rPr>
              <a:t>|</a:t>
            </a:r>
            <a:r>
              <a:rPr lang="hu-HU" sz="1600" dirty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hu-HU" sz="1600" dirty="0">
                <a:solidFill>
                  <a:srgbClr val="0000FF"/>
                </a:solidFill>
                <a:latin typeface="Consolas" panose="020B0609020204030204" pitchFamily="49" charset="0"/>
              </a:rPr>
              <a:t>?</a:t>
            </a:r>
            <a:r>
              <a:rPr lang="hu-HU" sz="1600" dirty="0">
                <a:solidFill>
                  <a:prstClr val="black"/>
                </a:solidFill>
                <a:latin typeface="Consolas" panose="020B0609020204030204" pitchFamily="49" charset="0"/>
              </a:rPr>
              <a:t> {</a:t>
            </a:r>
            <a:r>
              <a:rPr lang="hu-HU" sz="1600" dirty="0">
                <a:solidFill>
                  <a:srgbClr val="FF4500"/>
                </a:solidFill>
                <a:latin typeface="Consolas" panose="020B0609020204030204" pitchFamily="49" charset="0"/>
              </a:rPr>
              <a:t>$_</a:t>
            </a:r>
            <a:r>
              <a:rPr lang="hu-HU" sz="1600" dirty="0">
                <a:solidFill>
                  <a:srgbClr val="A9A9A9"/>
                </a:solidFill>
                <a:latin typeface="Consolas" panose="020B0609020204030204" pitchFamily="49" charset="0"/>
              </a:rPr>
              <a:t>.</a:t>
            </a:r>
            <a:r>
              <a:rPr lang="hu-HU" sz="1600" dirty="0" err="1">
                <a:solidFill>
                  <a:prstClr val="black"/>
                </a:solidFill>
                <a:latin typeface="Consolas" panose="020B0609020204030204" pitchFamily="49" charset="0"/>
              </a:rPr>
              <a:t>Count</a:t>
            </a:r>
            <a:r>
              <a:rPr lang="hu-HU" sz="1600" dirty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hu-HU" sz="1600" dirty="0" err="1">
                <a:solidFill>
                  <a:srgbClr val="A9A9A9"/>
                </a:solidFill>
                <a:latin typeface="Consolas" panose="020B0609020204030204" pitchFamily="49" charset="0"/>
              </a:rPr>
              <a:t>-eq</a:t>
            </a:r>
            <a:r>
              <a:rPr lang="hu-HU" sz="1600" dirty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hu-HU" sz="1600" dirty="0" err="1">
                <a:solidFill>
                  <a:srgbClr val="FF4500"/>
                </a:solidFill>
                <a:latin typeface="Consolas" panose="020B0609020204030204" pitchFamily="49" charset="0"/>
              </a:rPr>
              <a:t>$maximalCount</a:t>
            </a:r>
            <a:r>
              <a:rPr lang="hu-HU" sz="1600" dirty="0">
                <a:solidFill>
                  <a:prstClr val="black"/>
                </a:solidFill>
                <a:latin typeface="Consolas" panose="020B0609020204030204" pitchFamily="49" charset="0"/>
              </a:rPr>
              <a:t>}</a:t>
            </a:r>
          </a:p>
          <a:p>
            <a:pPr marL="0" indent="0">
              <a:buNone/>
            </a:pPr>
            <a:r>
              <a:rPr lang="hu-HU" sz="1600" dirty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</a:p>
          <a:p>
            <a:pPr marL="0" indent="0">
              <a:buNone/>
            </a:pPr>
            <a:r>
              <a:rPr lang="hu-HU" sz="1600" dirty="0">
                <a:solidFill>
                  <a:prstClr val="black"/>
                </a:solidFill>
                <a:latin typeface="Consolas" panose="020B0609020204030204" pitchFamily="49" charset="0"/>
              </a:rPr>
              <a:t>  </a:t>
            </a:r>
            <a:r>
              <a:rPr lang="hu-HU" sz="1600" dirty="0" err="1" smtClean="0">
                <a:solidFill>
                  <a:srgbClr val="00008B"/>
                </a:solidFill>
                <a:latin typeface="Consolas" panose="020B0609020204030204" pitchFamily="49" charset="0"/>
              </a:rPr>
              <a:t>if</a:t>
            </a:r>
            <a:r>
              <a:rPr lang="hu-HU" sz="1600" dirty="0" smtClean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hu-HU" sz="1600" dirty="0">
                <a:solidFill>
                  <a:prstClr val="black"/>
                </a:solidFill>
                <a:latin typeface="Consolas" panose="020B0609020204030204" pitchFamily="49" charset="0"/>
              </a:rPr>
              <a:t>(</a:t>
            </a:r>
            <a:r>
              <a:rPr lang="hu-HU" sz="1600" dirty="0" err="1">
                <a:solidFill>
                  <a:srgbClr val="FF4500"/>
                </a:solidFill>
                <a:latin typeface="Consolas" panose="020B0609020204030204" pitchFamily="49" charset="0"/>
              </a:rPr>
              <a:t>$extensionsGroup</a:t>
            </a:r>
            <a:r>
              <a:rPr lang="hu-HU" sz="1600" dirty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hu-HU" sz="1600" dirty="0" err="1">
                <a:solidFill>
                  <a:srgbClr val="A9A9A9"/>
                </a:solidFill>
                <a:latin typeface="Consolas" panose="020B0609020204030204" pitchFamily="49" charset="0"/>
              </a:rPr>
              <a:t>-eq</a:t>
            </a:r>
            <a:r>
              <a:rPr lang="hu-HU" sz="1600" dirty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hu-HU" sz="1600" dirty="0" err="1">
                <a:solidFill>
                  <a:srgbClr val="FF4500"/>
                </a:solidFill>
                <a:latin typeface="Consolas" panose="020B0609020204030204" pitchFamily="49" charset="0"/>
              </a:rPr>
              <a:t>$null</a:t>
            </a:r>
            <a:r>
              <a:rPr lang="hu-HU" sz="1600" dirty="0">
                <a:solidFill>
                  <a:prstClr val="black"/>
                </a:solidFill>
                <a:latin typeface="Consolas" panose="020B0609020204030204" pitchFamily="49" charset="0"/>
              </a:rPr>
              <a:t>){</a:t>
            </a:r>
          </a:p>
          <a:p>
            <a:pPr marL="0" indent="0">
              <a:buNone/>
            </a:pPr>
            <a:r>
              <a:rPr lang="en-US" sz="1600" dirty="0">
                <a:solidFill>
                  <a:prstClr val="black"/>
                </a:solidFill>
                <a:latin typeface="Consolas" panose="020B0609020204030204" pitchFamily="49" charset="0"/>
              </a:rPr>
              <a:t>    </a:t>
            </a:r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</a:rPr>
              <a:t>Write-Output</a:t>
            </a:r>
            <a:r>
              <a:rPr lang="en-US" sz="1600" dirty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8B0000"/>
                </a:solidFill>
                <a:latin typeface="Consolas" panose="020B0609020204030204" pitchFamily="49" charset="0"/>
              </a:rPr>
              <a:t>"No files in the folder"</a:t>
            </a:r>
            <a:endParaRPr lang="en-US" sz="1600" dirty="0">
              <a:solidFill>
                <a:prstClr val="black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hu-HU" sz="1600" dirty="0">
                <a:solidFill>
                  <a:prstClr val="black"/>
                </a:solidFill>
                <a:latin typeface="Consolas" panose="020B0609020204030204" pitchFamily="49" charset="0"/>
              </a:rPr>
              <a:t>  </a:t>
            </a:r>
            <a:r>
              <a:rPr lang="hu-HU" sz="1600" dirty="0" smtClean="0">
                <a:solidFill>
                  <a:prstClr val="black"/>
                </a:solidFill>
                <a:latin typeface="Consolas" panose="020B0609020204030204" pitchFamily="49" charset="0"/>
              </a:rPr>
              <a:t>} </a:t>
            </a:r>
            <a:r>
              <a:rPr lang="hu-HU" sz="1600" dirty="0" err="1">
                <a:solidFill>
                  <a:srgbClr val="00008B"/>
                </a:solidFill>
                <a:latin typeface="Consolas" panose="020B0609020204030204" pitchFamily="49" charset="0"/>
              </a:rPr>
              <a:t>elseif</a:t>
            </a:r>
            <a:r>
              <a:rPr lang="hu-HU" sz="1600" dirty="0">
                <a:solidFill>
                  <a:prstClr val="black"/>
                </a:solidFill>
                <a:latin typeface="Consolas" panose="020B0609020204030204" pitchFamily="49" charset="0"/>
              </a:rPr>
              <a:t> (</a:t>
            </a:r>
            <a:r>
              <a:rPr lang="hu-HU" sz="1600" dirty="0" err="1">
                <a:solidFill>
                  <a:srgbClr val="FF4500"/>
                </a:solidFill>
                <a:latin typeface="Consolas" panose="020B0609020204030204" pitchFamily="49" charset="0"/>
              </a:rPr>
              <a:t>$frequentExtension</a:t>
            </a:r>
            <a:r>
              <a:rPr lang="hu-HU" sz="1600" dirty="0" err="1">
                <a:solidFill>
                  <a:srgbClr val="A9A9A9"/>
                </a:solidFill>
                <a:latin typeface="Consolas" panose="020B0609020204030204" pitchFamily="49" charset="0"/>
              </a:rPr>
              <a:t>.</a:t>
            </a:r>
            <a:r>
              <a:rPr lang="hu-HU" sz="1600" dirty="0" err="1">
                <a:solidFill>
                  <a:prstClr val="black"/>
                </a:solidFill>
                <a:latin typeface="Consolas" panose="020B0609020204030204" pitchFamily="49" charset="0"/>
              </a:rPr>
              <a:t>Length</a:t>
            </a:r>
            <a:r>
              <a:rPr lang="hu-HU" sz="1600" dirty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hu-HU" sz="1600" dirty="0" err="1">
                <a:solidFill>
                  <a:srgbClr val="A9A9A9"/>
                </a:solidFill>
                <a:latin typeface="Consolas" panose="020B0609020204030204" pitchFamily="49" charset="0"/>
              </a:rPr>
              <a:t>-eq</a:t>
            </a:r>
            <a:r>
              <a:rPr lang="hu-HU" sz="1600" dirty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hu-HU" sz="1600" dirty="0">
                <a:solidFill>
                  <a:srgbClr val="800080"/>
                </a:solidFill>
                <a:latin typeface="Consolas" panose="020B0609020204030204" pitchFamily="49" charset="0"/>
              </a:rPr>
              <a:t>1</a:t>
            </a:r>
            <a:r>
              <a:rPr lang="hu-HU" sz="1600" dirty="0">
                <a:solidFill>
                  <a:prstClr val="black"/>
                </a:solidFill>
                <a:latin typeface="Consolas" panose="020B0609020204030204" pitchFamily="49" charset="0"/>
              </a:rPr>
              <a:t>) {</a:t>
            </a:r>
          </a:p>
          <a:p>
            <a:pPr marL="0" indent="0">
              <a:buNone/>
            </a:pPr>
            <a:r>
              <a:rPr lang="en-US" sz="1600" dirty="0">
                <a:solidFill>
                  <a:prstClr val="black"/>
                </a:solidFill>
                <a:latin typeface="Consolas" panose="020B0609020204030204" pitchFamily="49" charset="0"/>
              </a:rPr>
              <a:t>    </a:t>
            </a:r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</a:rPr>
              <a:t>Write-Output</a:t>
            </a:r>
            <a:r>
              <a:rPr lang="en-US" sz="1600" dirty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8B0000"/>
                </a:solidFill>
                <a:latin typeface="Consolas" panose="020B0609020204030204" pitchFamily="49" charset="0"/>
              </a:rPr>
              <a:t>"Most frequent extension: </a:t>
            </a:r>
            <a:r>
              <a:rPr lang="en-US" sz="1600" dirty="0">
                <a:solidFill>
                  <a:prstClr val="black"/>
                </a:solidFill>
                <a:latin typeface="Consolas" panose="020B0609020204030204" pitchFamily="49" charset="0"/>
              </a:rPr>
              <a:t>$(</a:t>
            </a:r>
            <a:r>
              <a:rPr lang="en-US" sz="1600" dirty="0">
                <a:solidFill>
                  <a:srgbClr val="FF4500"/>
                </a:solidFill>
                <a:latin typeface="Consolas" panose="020B0609020204030204" pitchFamily="49" charset="0"/>
              </a:rPr>
              <a:t>$</a:t>
            </a:r>
            <a:r>
              <a:rPr lang="en-US" sz="1600" dirty="0" err="1">
                <a:solidFill>
                  <a:srgbClr val="FF4500"/>
                </a:solidFill>
                <a:latin typeface="Consolas" panose="020B0609020204030204" pitchFamily="49" charset="0"/>
              </a:rPr>
              <a:t>frequentExtension</a:t>
            </a:r>
            <a:r>
              <a:rPr lang="en-US" sz="1600" dirty="0" err="1">
                <a:solidFill>
                  <a:srgbClr val="A9A9A9"/>
                </a:solidFill>
                <a:latin typeface="Consolas" panose="020B0609020204030204" pitchFamily="49" charset="0"/>
              </a:rPr>
              <a:t>.</a:t>
            </a:r>
            <a:r>
              <a:rPr lang="en-US" sz="1600" dirty="0" err="1">
                <a:solidFill>
                  <a:prstClr val="black"/>
                </a:solidFill>
                <a:latin typeface="Consolas" panose="020B0609020204030204" pitchFamily="49" charset="0"/>
              </a:rPr>
              <a:t>Name</a:t>
            </a:r>
            <a:r>
              <a:rPr lang="en-US" sz="1600" dirty="0">
                <a:solidFill>
                  <a:prstClr val="black"/>
                </a:solidFill>
                <a:latin typeface="Consolas" panose="020B0609020204030204" pitchFamily="49" charset="0"/>
              </a:rPr>
              <a:t>)</a:t>
            </a:r>
            <a:r>
              <a:rPr lang="en-US" sz="1600" dirty="0">
                <a:solidFill>
                  <a:srgbClr val="8B0000"/>
                </a:solidFill>
                <a:latin typeface="Consolas" panose="020B0609020204030204" pitchFamily="49" charset="0"/>
              </a:rPr>
              <a:t> (</a:t>
            </a:r>
            <a:r>
              <a:rPr lang="en-US" sz="1600" dirty="0">
                <a:solidFill>
                  <a:prstClr val="black"/>
                </a:solidFill>
                <a:latin typeface="Consolas" panose="020B0609020204030204" pitchFamily="49" charset="0"/>
              </a:rPr>
              <a:t>$(</a:t>
            </a:r>
            <a:r>
              <a:rPr lang="en-US" sz="1600" dirty="0">
                <a:solidFill>
                  <a:srgbClr val="FF4500"/>
                </a:solidFill>
                <a:latin typeface="Consolas" panose="020B0609020204030204" pitchFamily="49" charset="0"/>
              </a:rPr>
              <a:t>$</a:t>
            </a:r>
            <a:r>
              <a:rPr lang="en-US" sz="1600" dirty="0" err="1">
                <a:solidFill>
                  <a:srgbClr val="FF4500"/>
                </a:solidFill>
                <a:latin typeface="Consolas" panose="020B0609020204030204" pitchFamily="49" charset="0"/>
              </a:rPr>
              <a:t>frequentExtension</a:t>
            </a:r>
            <a:r>
              <a:rPr lang="en-US" sz="1600" dirty="0" err="1">
                <a:solidFill>
                  <a:srgbClr val="A9A9A9"/>
                </a:solidFill>
                <a:latin typeface="Consolas" panose="020B0609020204030204" pitchFamily="49" charset="0"/>
              </a:rPr>
              <a:t>.</a:t>
            </a:r>
            <a:r>
              <a:rPr lang="en-US" sz="1600" dirty="0" err="1">
                <a:solidFill>
                  <a:prstClr val="black"/>
                </a:solidFill>
                <a:latin typeface="Consolas" panose="020B0609020204030204" pitchFamily="49" charset="0"/>
              </a:rPr>
              <a:t>Count</a:t>
            </a:r>
            <a:r>
              <a:rPr lang="en-US" sz="1600" dirty="0">
                <a:solidFill>
                  <a:prstClr val="black"/>
                </a:solidFill>
                <a:latin typeface="Consolas" panose="020B0609020204030204" pitchFamily="49" charset="0"/>
              </a:rPr>
              <a:t>)</a:t>
            </a:r>
            <a:r>
              <a:rPr lang="en-US" sz="1600" dirty="0">
                <a:solidFill>
                  <a:srgbClr val="8B0000"/>
                </a:solidFill>
                <a:latin typeface="Consolas" panose="020B0609020204030204" pitchFamily="49" charset="0"/>
              </a:rPr>
              <a:t>)"</a:t>
            </a:r>
            <a:endParaRPr lang="en-US" sz="1600" dirty="0">
              <a:solidFill>
                <a:prstClr val="black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hu-HU" sz="1600" dirty="0">
                <a:solidFill>
                  <a:prstClr val="black"/>
                </a:solidFill>
                <a:latin typeface="Consolas" panose="020B0609020204030204" pitchFamily="49" charset="0"/>
              </a:rPr>
              <a:t>  </a:t>
            </a:r>
            <a:r>
              <a:rPr lang="hu-HU" sz="1600" dirty="0" smtClean="0">
                <a:solidFill>
                  <a:prstClr val="black"/>
                </a:solidFill>
                <a:latin typeface="Consolas" panose="020B0609020204030204" pitchFamily="49" charset="0"/>
              </a:rPr>
              <a:t>} </a:t>
            </a:r>
            <a:r>
              <a:rPr lang="hu-HU" sz="1600" dirty="0" err="1">
                <a:solidFill>
                  <a:srgbClr val="00008B"/>
                </a:solidFill>
                <a:latin typeface="Consolas" panose="020B0609020204030204" pitchFamily="49" charset="0"/>
              </a:rPr>
              <a:t>else</a:t>
            </a:r>
            <a:r>
              <a:rPr lang="hu-HU" sz="1600" dirty="0">
                <a:solidFill>
                  <a:prstClr val="black"/>
                </a:solidFill>
                <a:latin typeface="Consolas" panose="020B0609020204030204" pitchFamily="49" charset="0"/>
              </a:rPr>
              <a:t> {</a:t>
            </a:r>
          </a:p>
          <a:p>
            <a:pPr marL="0" indent="0">
              <a:buNone/>
            </a:pPr>
            <a:r>
              <a:rPr lang="hu-HU" sz="1600" dirty="0">
                <a:solidFill>
                  <a:prstClr val="black"/>
                </a:solidFill>
                <a:latin typeface="Consolas" panose="020B0609020204030204" pitchFamily="49" charset="0"/>
              </a:rPr>
              <a:t>    </a:t>
            </a:r>
            <a:r>
              <a:rPr lang="hu-HU" sz="1600" dirty="0" err="1">
                <a:solidFill>
                  <a:srgbClr val="0000FF"/>
                </a:solidFill>
                <a:latin typeface="Consolas" panose="020B0609020204030204" pitchFamily="49" charset="0"/>
              </a:rPr>
              <a:t>Write-Output</a:t>
            </a:r>
            <a:r>
              <a:rPr lang="hu-HU" sz="1600" dirty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hu-HU" sz="1600" dirty="0">
                <a:solidFill>
                  <a:srgbClr val="8B0000"/>
                </a:solidFill>
                <a:latin typeface="Consolas" panose="020B0609020204030204" pitchFamily="49" charset="0"/>
              </a:rPr>
              <a:t>"Most </a:t>
            </a:r>
            <a:r>
              <a:rPr lang="hu-HU" sz="1600" dirty="0" err="1">
                <a:solidFill>
                  <a:srgbClr val="8B0000"/>
                </a:solidFill>
                <a:latin typeface="Consolas" panose="020B0609020204030204" pitchFamily="49" charset="0"/>
              </a:rPr>
              <a:t>frequent</a:t>
            </a:r>
            <a:r>
              <a:rPr lang="hu-HU" sz="1600" dirty="0">
                <a:solidFill>
                  <a:srgbClr val="8B0000"/>
                </a:solidFill>
                <a:latin typeface="Consolas" panose="020B0609020204030204" pitchFamily="49" charset="0"/>
              </a:rPr>
              <a:t> </a:t>
            </a:r>
            <a:r>
              <a:rPr lang="hu-HU" sz="1600" dirty="0" err="1">
                <a:solidFill>
                  <a:srgbClr val="8B0000"/>
                </a:solidFill>
                <a:latin typeface="Consolas" panose="020B0609020204030204" pitchFamily="49" charset="0"/>
              </a:rPr>
              <a:t>extensions</a:t>
            </a:r>
            <a:r>
              <a:rPr lang="hu-HU" sz="1600" dirty="0">
                <a:solidFill>
                  <a:srgbClr val="8B0000"/>
                </a:solidFill>
                <a:latin typeface="Consolas" panose="020B0609020204030204" pitchFamily="49" charset="0"/>
              </a:rPr>
              <a:t>:"</a:t>
            </a:r>
            <a:endParaRPr lang="hu-HU" sz="1600" dirty="0">
              <a:solidFill>
                <a:prstClr val="black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hu-HU" sz="1600" dirty="0">
                <a:solidFill>
                  <a:prstClr val="black"/>
                </a:solidFill>
                <a:latin typeface="Consolas" panose="020B0609020204030204" pitchFamily="49" charset="0"/>
              </a:rPr>
              <a:t>    </a:t>
            </a:r>
            <a:r>
              <a:rPr lang="hu-HU" sz="1600" dirty="0" err="1">
                <a:solidFill>
                  <a:srgbClr val="FF4500"/>
                </a:solidFill>
                <a:latin typeface="Consolas" panose="020B0609020204030204" pitchFamily="49" charset="0"/>
              </a:rPr>
              <a:t>$frequentExtension</a:t>
            </a:r>
            <a:r>
              <a:rPr lang="hu-HU" sz="1600" dirty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hu-HU" sz="1600" dirty="0">
                <a:solidFill>
                  <a:srgbClr val="A9A9A9"/>
                </a:solidFill>
                <a:latin typeface="Consolas" panose="020B0609020204030204" pitchFamily="49" charset="0"/>
              </a:rPr>
              <a:t>|</a:t>
            </a:r>
            <a:r>
              <a:rPr lang="hu-HU" sz="1600" dirty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hu-HU" sz="1600" dirty="0">
                <a:solidFill>
                  <a:srgbClr val="0000FF"/>
                </a:solidFill>
                <a:latin typeface="Consolas" panose="020B0609020204030204" pitchFamily="49" charset="0"/>
              </a:rPr>
              <a:t>%</a:t>
            </a:r>
            <a:r>
              <a:rPr lang="hu-HU" sz="1600" dirty="0">
                <a:solidFill>
                  <a:prstClr val="black"/>
                </a:solidFill>
                <a:latin typeface="Consolas" panose="020B0609020204030204" pitchFamily="49" charset="0"/>
              </a:rPr>
              <a:t> {</a:t>
            </a:r>
            <a:r>
              <a:rPr lang="hu-HU" sz="1600" dirty="0" err="1">
                <a:solidFill>
                  <a:srgbClr val="0000FF"/>
                </a:solidFill>
                <a:latin typeface="Consolas" panose="020B0609020204030204" pitchFamily="49" charset="0"/>
              </a:rPr>
              <a:t>Write-Output</a:t>
            </a:r>
            <a:r>
              <a:rPr lang="hu-HU" sz="1600" dirty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hu-HU" sz="1600" dirty="0">
                <a:solidFill>
                  <a:srgbClr val="8B0000"/>
                </a:solidFill>
                <a:latin typeface="Consolas" panose="020B0609020204030204" pitchFamily="49" charset="0"/>
              </a:rPr>
              <a:t>"  </a:t>
            </a:r>
            <a:r>
              <a:rPr lang="hu-HU" sz="1600" dirty="0">
                <a:solidFill>
                  <a:prstClr val="black"/>
                </a:solidFill>
                <a:latin typeface="Consolas" panose="020B0609020204030204" pitchFamily="49" charset="0"/>
              </a:rPr>
              <a:t>$(</a:t>
            </a:r>
            <a:r>
              <a:rPr lang="hu-HU" sz="1600" dirty="0">
                <a:solidFill>
                  <a:srgbClr val="FF4500"/>
                </a:solidFill>
                <a:latin typeface="Consolas" panose="020B0609020204030204" pitchFamily="49" charset="0"/>
              </a:rPr>
              <a:t>$_</a:t>
            </a:r>
            <a:r>
              <a:rPr lang="hu-HU" sz="1600" dirty="0">
                <a:solidFill>
                  <a:srgbClr val="A9A9A9"/>
                </a:solidFill>
                <a:latin typeface="Consolas" panose="020B0609020204030204" pitchFamily="49" charset="0"/>
              </a:rPr>
              <a:t>.</a:t>
            </a:r>
            <a:r>
              <a:rPr lang="hu-HU" sz="1600" dirty="0" err="1">
                <a:solidFill>
                  <a:prstClr val="black"/>
                </a:solidFill>
                <a:latin typeface="Consolas" panose="020B0609020204030204" pitchFamily="49" charset="0"/>
              </a:rPr>
              <a:t>Name</a:t>
            </a:r>
            <a:r>
              <a:rPr lang="hu-HU" sz="1600" dirty="0">
                <a:solidFill>
                  <a:prstClr val="black"/>
                </a:solidFill>
                <a:latin typeface="Consolas" panose="020B0609020204030204" pitchFamily="49" charset="0"/>
              </a:rPr>
              <a:t>)</a:t>
            </a:r>
            <a:r>
              <a:rPr lang="hu-HU" sz="1600" dirty="0">
                <a:solidFill>
                  <a:srgbClr val="8B0000"/>
                </a:solidFill>
                <a:latin typeface="Consolas" panose="020B0609020204030204" pitchFamily="49" charset="0"/>
              </a:rPr>
              <a:t> (</a:t>
            </a:r>
            <a:r>
              <a:rPr lang="hu-HU" sz="1600" dirty="0">
                <a:solidFill>
                  <a:prstClr val="black"/>
                </a:solidFill>
                <a:latin typeface="Consolas" panose="020B0609020204030204" pitchFamily="49" charset="0"/>
              </a:rPr>
              <a:t>$(</a:t>
            </a:r>
            <a:r>
              <a:rPr lang="hu-HU" sz="1600" dirty="0">
                <a:solidFill>
                  <a:srgbClr val="FF4500"/>
                </a:solidFill>
                <a:latin typeface="Consolas" panose="020B0609020204030204" pitchFamily="49" charset="0"/>
              </a:rPr>
              <a:t>$_</a:t>
            </a:r>
            <a:r>
              <a:rPr lang="hu-HU" sz="1600" dirty="0">
                <a:solidFill>
                  <a:srgbClr val="A9A9A9"/>
                </a:solidFill>
                <a:latin typeface="Consolas" panose="020B0609020204030204" pitchFamily="49" charset="0"/>
              </a:rPr>
              <a:t>.</a:t>
            </a:r>
            <a:r>
              <a:rPr lang="hu-HU" sz="1600" dirty="0" err="1">
                <a:solidFill>
                  <a:prstClr val="black"/>
                </a:solidFill>
                <a:latin typeface="Consolas" panose="020B0609020204030204" pitchFamily="49" charset="0"/>
              </a:rPr>
              <a:t>Count</a:t>
            </a:r>
            <a:r>
              <a:rPr lang="hu-HU" sz="1600" dirty="0">
                <a:solidFill>
                  <a:prstClr val="black"/>
                </a:solidFill>
                <a:latin typeface="Consolas" panose="020B0609020204030204" pitchFamily="49" charset="0"/>
              </a:rPr>
              <a:t>)</a:t>
            </a:r>
            <a:r>
              <a:rPr lang="hu-HU" sz="1600" dirty="0">
                <a:solidFill>
                  <a:srgbClr val="8B0000"/>
                </a:solidFill>
                <a:latin typeface="Consolas" panose="020B0609020204030204" pitchFamily="49" charset="0"/>
              </a:rPr>
              <a:t>)"</a:t>
            </a:r>
            <a:r>
              <a:rPr lang="hu-HU" sz="1600" dirty="0">
                <a:solidFill>
                  <a:prstClr val="black"/>
                </a:solidFill>
                <a:latin typeface="Consolas" panose="020B0609020204030204" pitchFamily="49" charset="0"/>
              </a:rPr>
              <a:t>}</a:t>
            </a:r>
          </a:p>
          <a:p>
            <a:pPr marL="0" indent="0">
              <a:buNone/>
            </a:pPr>
            <a:r>
              <a:rPr lang="hu-HU" sz="1600" dirty="0">
                <a:solidFill>
                  <a:prstClr val="black"/>
                </a:solidFill>
                <a:latin typeface="Consolas" panose="020B0609020204030204" pitchFamily="49" charset="0"/>
              </a:rPr>
              <a:t>  </a:t>
            </a:r>
            <a:r>
              <a:rPr lang="hu-HU" sz="1600" dirty="0" smtClean="0">
                <a:solidFill>
                  <a:prstClr val="black"/>
                </a:solidFill>
                <a:latin typeface="Consolas" panose="020B0609020204030204" pitchFamily="49" charset="0"/>
              </a:rPr>
              <a:t>}</a:t>
            </a:r>
            <a:endParaRPr lang="hu-HU" sz="1600" dirty="0">
              <a:solidFill>
                <a:prstClr val="black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hu-HU" sz="1600" dirty="0" smtClean="0">
                <a:solidFill>
                  <a:prstClr val="black"/>
                </a:solidFill>
                <a:latin typeface="Consolas" panose="020B0609020204030204" pitchFamily="49" charset="0"/>
              </a:rPr>
              <a:t>}</a:t>
            </a:r>
            <a:endParaRPr lang="hu-HU" sz="2000" dirty="0" smtClean="0"/>
          </a:p>
          <a:p>
            <a:pPr marL="0" indent="0">
              <a:buNone/>
            </a:pP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23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84585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7. Kiterjesztések megszámolása (javítás)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hu-HU" dirty="0" smtClean="0"/>
              <a:t>Tesztek eredménye:</a:t>
            </a:r>
          </a:p>
          <a:p>
            <a:pPr marL="0" indent="0">
              <a:buNone/>
            </a:pPr>
            <a:r>
              <a:rPr lang="en-US" sz="20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Collect-Content.ps1 </a:t>
            </a: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-Extensions -Folder .\tests\test1</a:t>
            </a:r>
          </a:p>
          <a:p>
            <a:pPr marL="0" indent="0">
              <a:buNone/>
            </a:pPr>
            <a:r>
              <a:rPr lang="hu-HU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Subfolders</a:t>
            </a:r>
            <a:r>
              <a:rPr lang="hu-HU" sz="20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hu-HU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in</a:t>
            </a:r>
            <a:r>
              <a:rPr lang="hu-HU" sz="2000" dirty="0">
                <a:latin typeface="Consolas" panose="020B0609020204030204" pitchFamily="49" charset="0"/>
                <a:cs typeface="Consolas" panose="020B0609020204030204" pitchFamily="49" charset="0"/>
              </a:rPr>
              <a:t> .\</a:t>
            </a:r>
            <a:r>
              <a:rPr lang="hu-HU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tests</a:t>
            </a:r>
            <a:r>
              <a:rPr lang="hu-HU" sz="2000" dirty="0">
                <a:latin typeface="Consolas" panose="020B0609020204030204" pitchFamily="49" charset="0"/>
                <a:cs typeface="Consolas" panose="020B0609020204030204" pitchFamily="49" charset="0"/>
              </a:rPr>
              <a:t>\test1 : 0</a:t>
            </a:r>
          </a:p>
          <a:p>
            <a:pPr marL="0" indent="0">
              <a:buNone/>
            </a:pP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No files in the folder</a:t>
            </a:r>
          </a:p>
          <a:p>
            <a:pPr marL="0" indent="0">
              <a:buNone/>
            </a:pPr>
            <a:endParaRPr lang="hu-HU" sz="20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Collect-Content.ps1 </a:t>
            </a: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-Extensions -Folder .\tests\test2</a:t>
            </a:r>
          </a:p>
          <a:p>
            <a:pPr marL="0" indent="0">
              <a:buNone/>
            </a:pPr>
            <a:r>
              <a:rPr lang="hu-HU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Subfolders</a:t>
            </a:r>
            <a:r>
              <a:rPr lang="hu-HU" sz="20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hu-HU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in</a:t>
            </a:r>
            <a:r>
              <a:rPr lang="hu-HU" sz="2000" dirty="0">
                <a:latin typeface="Consolas" panose="020B0609020204030204" pitchFamily="49" charset="0"/>
                <a:cs typeface="Consolas" panose="020B0609020204030204" pitchFamily="49" charset="0"/>
              </a:rPr>
              <a:t> .\</a:t>
            </a:r>
            <a:r>
              <a:rPr lang="hu-HU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tests</a:t>
            </a:r>
            <a:r>
              <a:rPr lang="hu-HU" sz="2000" dirty="0">
                <a:latin typeface="Consolas" panose="020B0609020204030204" pitchFamily="49" charset="0"/>
                <a:cs typeface="Consolas" panose="020B0609020204030204" pitchFamily="49" charset="0"/>
              </a:rPr>
              <a:t>\test2 : 1</a:t>
            </a:r>
          </a:p>
          <a:p>
            <a:pPr marL="0" indent="0">
              <a:buNone/>
            </a:pP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Most frequent extension: .txt (1)</a:t>
            </a:r>
          </a:p>
          <a:p>
            <a:pPr marL="0" indent="0">
              <a:buNone/>
            </a:pPr>
            <a:endParaRPr lang="hu-HU" sz="20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Collect-Content.ps1 </a:t>
            </a: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-Extensions -Folder .\tests\test3</a:t>
            </a:r>
          </a:p>
          <a:p>
            <a:pPr marL="0" indent="0">
              <a:buNone/>
            </a:pPr>
            <a:r>
              <a:rPr lang="hu-HU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Subfolders</a:t>
            </a:r>
            <a:r>
              <a:rPr lang="hu-HU" sz="20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hu-HU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in</a:t>
            </a:r>
            <a:r>
              <a:rPr lang="hu-HU" sz="2000" dirty="0">
                <a:latin typeface="Consolas" panose="020B0609020204030204" pitchFamily="49" charset="0"/>
                <a:cs typeface="Consolas" panose="020B0609020204030204" pitchFamily="49" charset="0"/>
              </a:rPr>
              <a:t> .\</a:t>
            </a:r>
            <a:r>
              <a:rPr lang="hu-HU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tests</a:t>
            </a:r>
            <a:r>
              <a:rPr lang="hu-HU" sz="2000" dirty="0">
                <a:latin typeface="Consolas" panose="020B0609020204030204" pitchFamily="49" charset="0"/>
                <a:cs typeface="Consolas" panose="020B0609020204030204" pitchFamily="49" charset="0"/>
              </a:rPr>
              <a:t>\test3 : 3</a:t>
            </a:r>
          </a:p>
          <a:p>
            <a:pPr marL="0" indent="0">
              <a:buNone/>
            </a:pP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Most frequent extension: .txt (3)</a:t>
            </a:r>
          </a:p>
          <a:p>
            <a:pPr marL="0" indent="0">
              <a:buNone/>
            </a:pPr>
            <a:endParaRPr lang="hu-HU" sz="20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Collect-Content.ps1 </a:t>
            </a: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-Extensions -Folder .\tests\test4</a:t>
            </a:r>
          </a:p>
          <a:p>
            <a:pPr marL="0" indent="0">
              <a:buNone/>
            </a:pPr>
            <a:r>
              <a:rPr lang="hu-HU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Subfolders</a:t>
            </a:r>
            <a:r>
              <a:rPr lang="hu-HU" sz="20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hu-HU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in</a:t>
            </a:r>
            <a:r>
              <a:rPr lang="hu-HU" sz="2000" dirty="0">
                <a:latin typeface="Consolas" panose="020B0609020204030204" pitchFamily="49" charset="0"/>
                <a:cs typeface="Consolas" panose="020B0609020204030204" pitchFamily="49" charset="0"/>
              </a:rPr>
              <a:t> .\</a:t>
            </a:r>
            <a:r>
              <a:rPr lang="hu-HU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tests</a:t>
            </a:r>
            <a:r>
              <a:rPr lang="hu-HU" sz="2000" dirty="0">
                <a:latin typeface="Consolas" panose="020B0609020204030204" pitchFamily="49" charset="0"/>
                <a:cs typeface="Consolas" panose="020B0609020204030204" pitchFamily="49" charset="0"/>
              </a:rPr>
              <a:t>\test4 : 7</a:t>
            </a:r>
          </a:p>
          <a:p>
            <a:pPr marL="0" indent="0">
              <a:buNone/>
            </a:pPr>
            <a:r>
              <a:rPr lang="hu-HU" sz="2000" dirty="0">
                <a:latin typeface="Consolas" panose="020B0609020204030204" pitchFamily="49" charset="0"/>
                <a:cs typeface="Consolas" panose="020B0609020204030204" pitchFamily="49" charset="0"/>
              </a:rPr>
              <a:t>Most </a:t>
            </a:r>
            <a:r>
              <a:rPr lang="hu-HU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frequent</a:t>
            </a:r>
            <a:r>
              <a:rPr lang="hu-HU" sz="20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hu-HU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extensions</a:t>
            </a:r>
            <a:r>
              <a:rPr lang="hu-HU" sz="2000" dirty="0"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</a:p>
          <a:p>
            <a:pPr marL="0" indent="0">
              <a:buNone/>
            </a:pPr>
            <a:r>
              <a:rPr lang="hu-HU" sz="2000" dirty="0">
                <a:latin typeface="Consolas" panose="020B0609020204030204" pitchFamily="49" charset="0"/>
                <a:cs typeface="Consolas" panose="020B0609020204030204" pitchFamily="49" charset="0"/>
              </a:rPr>
              <a:t>  .</a:t>
            </a:r>
            <a:r>
              <a:rPr lang="hu-HU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cmd</a:t>
            </a:r>
            <a:r>
              <a:rPr lang="hu-HU" sz="2000" dirty="0">
                <a:latin typeface="Consolas" panose="020B0609020204030204" pitchFamily="49" charset="0"/>
                <a:cs typeface="Consolas" panose="020B0609020204030204" pitchFamily="49" charset="0"/>
              </a:rPr>
              <a:t> (2)</a:t>
            </a:r>
          </a:p>
          <a:p>
            <a:pPr marL="0" indent="0">
              <a:buNone/>
            </a:pPr>
            <a:r>
              <a:rPr lang="hu-HU" sz="2000" dirty="0">
                <a:latin typeface="Consolas" panose="020B0609020204030204" pitchFamily="49" charset="0"/>
                <a:cs typeface="Consolas" panose="020B0609020204030204" pitchFamily="49" charset="0"/>
              </a:rPr>
              <a:t>  .</a:t>
            </a:r>
            <a:r>
              <a:rPr lang="hu-HU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txt</a:t>
            </a:r>
            <a:r>
              <a:rPr lang="hu-HU" sz="2000" dirty="0">
                <a:latin typeface="Consolas" panose="020B0609020204030204" pitchFamily="49" charset="0"/>
                <a:cs typeface="Consolas" panose="020B0609020204030204" pitchFamily="49" charset="0"/>
              </a:rPr>
              <a:t> (2)</a:t>
            </a:r>
          </a:p>
          <a:p>
            <a:pPr marL="0" indent="0">
              <a:buNone/>
            </a:pPr>
            <a:endParaRPr lang="hu-HU" sz="20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Collect-Content.ps1 </a:t>
            </a: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-Extensions -Folder .\tests\test5</a:t>
            </a:r>
          </a:p>
          <a:p>
            <a:pPr marL="0" indent="0">
              <a:buNone/>
            </a:pPr>
            <a:r>
              <a:rPr lang="hu-HU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Subfolders</a:t>
            </a:r>
            <a:r>
              <a:rPr lang="hu-HU" sz="20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hu-HU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in</a:t>
            </a:r>
            <a:r>
              <a:rPr lang="hu-HU" sz="2000" dirty="0">
                <a:latin typeface="Consolas" panose="020B0609020204030204" pitchFamily="49" charset="0"/>
                <a:cs typeface="Consolas" panose="020B0609020204030204" pitchFamily="49" charset="0"/>
              </a:rPr>
              <a:t> .\</a:t>
            </a:r>
            <a:r>
              <a:rPr lang="hu-HU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tests</a:t>
            </a:r>
            <a:r>
              <a:rPr lang="hu-HU" sz="2000" dirty="0">
                <a:latin typeface="Consolas" panose="020B0609020204030204" pitchFamily="49" charset="0"/>
                <a:cs typeface="Consolas" panose="020B0609020204030204" pitchFamily="49" charset="0"/>
              </a:rPr>
              <a:t>\test5 : 0</a:t>
            </a:r>
          </a:p>
          <a:p>
            <a:pPr marL="0" indent="0">
              <a:buNone/>
            </a:pPr>
            <a:r>
              <a:rPr lang="hu-HU" sz="2000" dirty="0">
                <a:latin typeface="Consolas" panose="020B0609020204030204" pitchFamily="49" charset="0"/>
                <a:cs typeface="Consolas" panose="020B0609020204030204" pitchFamily="49" charset="0"/>
              </a:rPr>
              <a:t>Most </a:t>
            </a:r>
            <a:r>
              <a:rPr lang="hu-HU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frequent</a:t>
            </a:r>
            <a:r>
              <a:rPr lang="hu-HU" sz="20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hu-HU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extension</a:t>
            </a:r>
            <a:r>
              <a:rPr lang="hu-HU" sz="2000" dirty="0">
                <a:latin typeface="Consolas" panose="020B0609020204030204" pitchFamily="49" charset="0"/>
                <a:cs typeface="Consolas" panose="020B0609020204030204" pitchFamily="49" charset="0"/>
              </a:rPr>
              <a:t>:  (2) </a:t>
            </a:r>
          </a:p>
          <a:p>
            <a:pPr marL="0" indent="0">
              <a:buNone/>
            </a:pPr>
            <a:endParaRPr lang="hu-HU" sz="20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24</a:t>
            </a:fld>
            <a:endParaRPr lang="hu-HU"/>
          </a:p>
        </p:txBody>
      </p:sp>
      <p:sp>
        <p:nvSpPr>
          <p:cNvPr id="5" name="Lekerekített téglalapbuborék 4"/>
          <p:cNvSpPr/>
          <p:nvPr/>
        </p:nvSpPr>
        <p:spPr>
          <a:xfrm>
            <a:off x="6300192" y="5157192"/>
            <a:ext cx="2700964" cy="1152128"/>
          </a:xfrm>
          <a:prstGeom prst="wedgeRoundRectCallout">
            <a:avLst>
              <a:gd name="adj1" fmla="val -120683"/>
              <a:gd name="adj2" fmla="val 42981"/>
              <a:gd name="adj3" fmla="val 16667"/>
            </a:avLst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smtClean="0">
                <a:solidFill>
                  <a:schemeClr val="bg1"/>
                </a:solidFill>
              </a:rPr>
              <a:t>Nincs kiterjesztése a fájlnak, mi az elvárt?</a:t>
            </a:r>
            <a:endParaRPr lang="hu-HU" sz="24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017119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8. Fejkomment hozzáadása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42844" y="857233"/>
            <a:ext cx="8858312" cy="321984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&lt;#</a:t>
            </a:r>
          </a:p>
          <a:p>
            <a:pPr marL="0" indent="0">
              <a:buNone/>
            </a:pP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.SYNOPSIS</a:t>
            </a:r>
          </a:p>
          <a:p>
            <a:pPr marL="0" indent="0">
              <a:buNone/>
            </a:pP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Counts the subfolders and most frequent extensions in a folder.</a:t>
            </a:r>
          </a:p>
          <a:p>
            <a:pPr marL="0" indent="0">
              <a:buNone/>
            </a:pPr>
            <a:endParaRPr lang="en-US" sz="20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.PARAMETER Folder</a:t>
            </a:r>
          </a:p>
          <a:p>
            <a:pPr marL="0" indent="0">
              <a:buNone/>
            </a:pP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The folder to process.</a:t>
            </a:r>
          </a:p>
          <a:p>
            <a:pPr marL="0" indent="0">
              <a:buNone/>
            </a:pPr>
            <a:endParaRPr lang="en-US" sz="20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.PARAMETER Extensions</a:t>
            </a:r>
          </a:p>
          <a:p>
            <a:pPr marL="0" indent="0">
              <a:buNone/>
            </a:pP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If present, the most frequent extension(s) is listed also.</a:t>
            </a:r>
          </a:p>
          <a:p>
            <a:pPr marL="0" indent="0">
              <a:buNone/>
            </a:pPr>
            <a:endParaRPr lang="en-US" sz="20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#&gt;</a:t>
            </a:r>
            <a:endParaRPr lang="hu-HU" sz="20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25</a:t>
            </a:fld>
            <a:endParaRPr lang="hu-HU"/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3608" y="4077073"/>
            <a:ext cx="7200800" cy="22368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775380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ím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HF ellenőrző lista (1)</a:t>
            </a:r>
            <a:endParaRPr lang="hu-HU" dirty="0"/>
          </a:p>
        </p:txBody>
      </p:sp>
      <p:sp>
        <p:nvSpPr>
          <p:cNvPr id="7" name="Tartalom helye 6"/>
          <p:cNvSpPr>
            <a:spLocks noGrp="1"/>
          </p:cNvSpPr>
          <p:nvPr>
            <p:ph idx="1"/>
          </p:nvPr>
        </p:nvSpPr>
        <p:spPr>
          <a:xfrm>
            <a:off x="142844" y="857232"/>
            <a:ext cx="8858312" cy="564360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dirty="0" smtClean="0"/>
              <a:t>Menjünk végig a HF ellenőrző listán (lásd honlap)</a:t>
            </a:r>
          </a:p>
          <a:p>
            <a:r>
              <a:rPr lang="hu-HU" b="1" dirty="0" smtClean="0"/>
              <a:t>SZ1</a:t>
            </a:r>
            <a:r>
              <a:rPr lang="hu-HU" dirty="0" smtClean="0"/>
              <a:t> Szintaktikai hibás megoldás</a:t>
            </a:r>
          </a:p>
          <a:p>
            <a:pPr lvl="1"/>
            <a:r>
              <a:rPr lang="hu-HU" dirty="0" smtClean="0"/>
              <a:t>Futtatjuk még egyszer a tesztekkel: </a:t>
            </a:r>
            <a:r>
              <a:rPr lang="hu-HU" dirty="0" smtClean="0">
                <a:solidFill>
                  <a:schemeClr val="accent3"/>
                </a:solidFill>
              </a:rPr>
              <a:t>OK</a:t>
            </a:r>
          </a:p>
          <a:p>
            <a:r>
              <a:rPr lang="hu-HU" b="1" dirty="0" smtClean="0"/>
              <a:t>SZ2</a:t>
            </a:r>
            <a:r>
              <a:rPr lang="hu-HU" dirty="0" smtClean="0"/>
              <a:t> Pontosan specifikált interfész</a:t>
            </a:r>
          </a:p>
          <a:p>
            <a:pPr lvl="1"/>
            <a:r>
              <a:rPr lang="hu-HU" dirty="0" smtClean="0"/>
              <a:t>Megegyezik betűről-betűre az elvárt </a:t>
            </a:r>
            <a:r>
              <a:rPr lang="hu-HU" dirty="0" err="1" smtClean="0"/>
              <a:t>interfésszel</a:t>
            </a:r>
            <a:r>
              <a:rPr lang="hu-HU" dirty="0" smtClean="0"/>
              <a:t>:</a:t>
            </a:r>
          </a:p>
          <a:p>
            <a:endParaRPr lang="hu-HU" dirty="0" smtClean="0"/>
          </a:p>
          <a:p>
            <a:r>
              <a:rPr lang="hu-HU" b="1" dirty="0" smtClean="0"/>
              <a:t>SZ3</a:t>
            </a:r>
            <a:r>
              <a:rPr lang="hu-HU" dirty="0" smtClean="0"/>
              <a:t> Ne csak a fejlesztői környezetből fusson</a:t>
            </a:r>
          </a:p>
          <a:p>
            <a:pPr lvl="1"/>
            <a:r>
              <a:rPr lang="hu-HU" dirty="0" smtClean="0"/>
              <a:t>Nem az </a:t>
            </a:r>
            <a:r>
              <a:rPr lang="hu-HU" dirty="0" err="1" smtClean="0"/>
              <a:t>ISE-ből</a:t>
            </a:r>
            <a:r>
              <a:rPr lang="hu-HU" dirty="0" smtClean="0"/>
              <a:t> indulva is fut a kód: </a:t>
            </a:r>
            <a:r>
              <a:rPr lang="hu-HU" dirty="0">
                <a:solidFill>
                  <a:schemeClr val="accent3"/>
                </a:solidFill>
              </a:rPr>
              <a:t>OK</a:t>
            </a:r>
            <a:endParaRPr lang="hu-HU" dirty="0" smtClean="0"/>
          </a:p>
          <a:p>
            <a:r>
              <a:rPr lang="hu-HU" b="1" dirty="0" smtClean="0"/>
              <a:t>SZ4</a:t>
            </a:r>
            <a:r>
              <a:rPr lang="hu-HU" dirty="0" smtClean="0"/>
              <a:t> Használjunk nevesített paramétereket</a:t>
            </a:r>
          </a:p>
          <a:p>
            <a:pPr lvl="1"/>
            <a:r>
              <a:rPr lang="hu-HU" dirty="0" err="1" smtClean="0"/>
              <a:t>param</a:t>
            </a:r>
            <a:r>
              <a:rPr lang="hu-HU" dirty="0" smtClean="0"/>
              <a:t> kulcsszó megoldja: </a:t>
            </a:r>
            <a:r>
              <a:rPr lang="hu-HU" dirty="0">
                <a:solidFill>
                  <a:schemeClr val="accent3"/>
                </a:solidFill>
              </a:rPr>
              <a:t>OK</a:t>
            </a:r>
            <a:endParaRPr lang="hu-HU" dirty="0"/>
          </a:p>
          <a:p>
            <a:endParaRPr lang="hu-HU" dirty="0" smtClean="0"/>
          </a:p>
          <a:p>
            <a:endParaRPr lang="hu-HU" dirty="0" smtClean="0"/>
          </a:p>
          <a:p>
            <a:endParaRPr lang="hu-HU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26</a:t>
            </a:fld>
            <a:endParaRPr lang="hu-HU"/>
          </a:p>
        </p:txBody>
      </p:sp>
      <p:pic>
        <p:nvPicPr>
          <p:cNvPr id="8" name="Kép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3608" y="3621892"/>
            <a:ext cx="6562725" cy="400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37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HF ellenőrző lista </a:t>
            </a:r>
            <a:r>
              <a:rPr lang="hu-HU" dirty="0" smtClean="0"/>
              <a:t>(2)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b="1" dirty="0" smtClean="0"/>
              <a:t>SZ5</a:t>
            </a:r>
            <a:r>
              <a:rPr lang="hu-HU" dirty="0" smtClean="0"/>
              <a:t> Ne tegyen olyat, amit nem kértünk</a:t>
            </a:r>
          </a:p>
          <a:p>
            <a:pPr lvl="1"/>
            <a:r>
              <a:rPr lang="hu-HU" dirty="0" smtClean="0"/>
              <a:t>Csak olvas, nem ír/módosít: </a:t>
            </a:r>
            <a:r>
              <a:rPr lang="hu-HU" dirty="0">
                <a:solidFill>
                  <a:schemeClr val="accent3"/>
                </a:solidFill>
              </a:rPr>
              <a:t>OK</a:t>
            </a:r>
            <a:endParaRPr lang="hu-HU" dirty="0" smtClean="0"/>
          </a:p>
          <a:p>
            <a:r>
              <a:rPr lang="hu-HU" b="1" dirty="0" smtClean="0"/>
              <a:t>SZ6</a:t>
            </a:r>
            <a:r>
              <a:rPr lang="hu-HU" dirty="0" smtClean="0"/>
              <a:t> Ne használjunk bedrótozott neveket</a:t>
            </a:r>
          </a:p>
          <a:p>
            <a:pPr lvl="1"/>
            <a:r>
              <a:rPr lang="hu-HU" dirty="0" smtClean="0"/>
              <a:t>Paraméterként kapja a könyvtárat: </a:t>
            </a:r>
            <a:r>
              <a:rPr lang="hu-HU" dirty="0">
                <a:solidFill>
                  <a:schemeClr val="accent3"/>
                </a:solidFill>
              </a:rPr>
              <a:t>OK</a:t>
            </a:r>
            <a:endParaRPr lang="hu-HU" dirty="0"/>
          </a:p>
          <a:p>
            <a:r>
              <a:rPr lang="hu-HU" b="1" dirty="0" smtClean="0"/>
              <a:t>SZ7</a:t>
            </a:r>
            <a:r>
              <a:rPr lang="hu-HU" dirty="0" smtClean="0"/>
              <a:t> Ellenőrizzük a bemenetet</a:t>
            </a:r>
          </a:p>
          <a:p>
            <a:pPr lvl="1"/>
            <a:r>
              <a:rPr lang="hu-HU" dirty="0" smtClean="0"/>
              <a:t>Könyvtár létezését ellenőrizzük: </a:t>
            </a:r>
            <a:r>
              <a:rPr lang="hu-HU" dirty="0">
                <a:solidFill>
                  <a:schemeClr val="accent3"/>
                </a:solidFill>
              </a:rPr>
              <a:t>OK</a:t>
            </a:r>
            <a:endParaRPr lang="hu-HU" dirty="0"/>
          </a:p>
          <a:p>
            <a:r>
              <a:rPr lang="hu-HU" b="1" dirty="0" smtClean="0"/>
              <a:t>SZ8</a:t>
            </a:r>
            <a:r>
              <a:rPr lang="hu-HU" dirty="0" smtClean="0"/>
              <a:t> Adatforgalom, teljesítmény</a:t>
            </a:r>
          </a:p>
          <a:p>
            <a:pPr lvl="1"/>
            <a:r>
              <a:rPr lang="hu-HU" dirty="0" smtClean="0"/>
              <a:t>Nincs távoli lekérdezés, de</a:t>
            </a:r>
          </a:p>
          <a:p>
            <a:pPr lvl="1"/>
            <a:r>
              <a:rPr lang="hu-HU" dirty="0" smtClean="0"/>
              <a:t>~11ezer alkönyvtár esetén 20 sec (</a:t>
            </a:r>
            <a:r>
              <a:rPr lang="hu-HU" dirty="0" smtClean="0">
                <a:solidFill>
                  <a:schemeClr val="accent2"/>
                </a:solidFill>
              </a:rPr>
              <a:t>elfogadható?</a:t>
            </a:r>
            <a:r>
              <a:rPr lang="hu-HU" dirty="0" smtClean="0"/>
              <a:t>)</a:t>
            </a:r>
          </a:p>
          <a:p>
            <a:r>
              <a:rPr lang="hu-HU" b="1" dirty="0" smtClean="0"/>
              <a:t>SZ9 </a:t>
            </a:r>
            <a:r>
              <a:rPr lang="hu-HU" dirty="0" smtClean="0"/>
              <a:t>Távoli fél hibájára felkészülés N/A </a:t>
            </a:r>
          </a:p>
          <a:p>
            <a:endParaRPr lang="hu-HU" dirty="0"/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27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9329873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HF ellenőrző lista (3)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42844" y="857232"/>
            <a:ext cx="8858312" cy="5643602"/>
          </a:xfrm>
        </p:spPr>
        <p:txBody>
          <a:bodyPr>
            <a:normAutofit/>
          </a:bodyPr>
          <a:lstStyle/>
          <a:p>
            <a:r>
              <a:rPr lang="hu-HU" b="1" dirty="0" smtClean="0"/>
              <a:t>SZ10</a:t>
            </a:r>
            <a:r>
              <a:rPr lang="hu-HU" dirty="0" smtClean="0"/>
              <a:t> Legyenek részletes tesztesetek</a:t>
            </a:r>
          </a:p>
          <a:p>
            <a:pPr lvl="1"/>
            <a:r>
              <a:rPr lang="hu-HU" dirty="0" smtClean="0"/>
              <a:t>Végén 10 teszteset (bemenet+elvárt kimenet): </a:t>
            </a:r>
            <a:r>
              <a:rPr lang="hu-HU" dirty="0" smtClean="0">
                <a:solidFill>
                  <a:schemeClr val="accent3"/>
                </a:solidFill>
              </a:rPr>
              <a:t>OK</a:t>
            </a:r>
            <a:endParaRPr lang="hu-HU" dirty="0" smtClean="0"/>
          </a:p>
          <a:p>
            <a:pPr lvl="1"/>
            <a:endParaRPr lang="hu-HU" dirty="0"/>
          </a:p>
          <a:p>
            <a:r>
              <a:rPr lang="hu-HU" b="1" dirty="0" smtClean="0"/>
              <a:t> SZ20</a:t>
            </a:r>
            <a:r>
              <a:rPr lang="hu-HU" dirty="0" smtClean="0"/>
              <a:t> Hibakezelés</a:t>
            </a:r>
          </a:p>
          <a:p>
            <a:pPr lvl="1"/>
            <a:r>
              <a:rPr lang="hu-HU" dirty="0" smtClean="0"/>
              <a:t>Nem létező könyvtár esetén kivétel: </a:t>
            </a:r>
            <a:r>
              <a:rPr lang="hu-HU" dirty="0">
                <a:solidFill>
                  <a:schemeClr val="accent3"/>
                </a:solidFill>
              </a:rPr>
              <a:t>OK</a:t>
            </a:r>
            <a:endParaRPr lang="hu-HU" dirty="0"/>
          </a:p>
          <a:p>
            <a:r>
              <a:rPr lang="hu-HU" b="1" dirty="0" smtClean="0"/>
              <a:t>SZ21 </a:t>
            </a:r>
            <a:r>
              <a:rPr lang="hu-HU" dirty="0" smtClean="0"/>
              <a:t>Beszédes, differenciált hibaüzenetek</a:t>
            </a:r>
          </a:p>
          <a:p>
            <a:pPr lvl="1"/>
            <a:r>
              <a:rPr lang="hu-HU" dirty="0" smtClean="0"/>
              <a:t>(Most csak egy hibaüzenetünk van)</a:t>
            </a:r>
          </a:p>
          <a:p>
            <a:r>
              <a:rPr lang="hu-HU" b="1" dirty="0" smtClean="0"/>
              <a:t>SZ22</a:t>
            </a:r>
            <a:r>
              <a:rPr lang="hu-HU" dirty="0"/>
              <a:t> Kerüljük a kód duplikálását: </a:t>
            </a:r>
            <a:r>
              <a:rPr lang="hu-HU" dirty="0">
                <a:solidFill>
                  <a:schemeClr val="accent3"/>
                </a:solidFill>
              </a:rPr>
              <a:t>OK</a:t>
            </a:r>
          </a:p>
          <a:p>
            <a:r>
              <a:rPr lang="hu-HU" b="1" dirty="0" smtClean="0"/>
              <a:t>SZ23</a:t>
            </a:r>
            <a:r>
              <a:rPr lang="hu-HU" dirty="0" smtClean="0"/>
              <a:t> Legyen fejkomment: </a:t>
            </a:r>
            <a:r>
              <a:rPr lang="hu-HU" dirty="0">
                <a:solidFill>
                  <a:schemeClr val="accent3"/>
                </a:solidFill>
              </a:rPr>
              <a:t>OK</a:t>
            </a:r>
            <a:endParaRPr lang="hu-HU" dirty="0" smtClean="0"/>
          </a:p>
          <a:p>
            <a:r>
              <a:rPr lang="hu-HU" b="1" dirty="0" smtClean="0"/>
              <a:t>SZ24</a:t>
            </a:r>
            <a:r>
              <a:rPr lang="hu-HU" dirty="0" smtClean="0"/>
              <a:t> Legyen kommentezve: </a:t>
            </a:r>
            <a:r>
              <a:rPr lang="hu-HU" dirty="0">
                <a:solidFill>
                  <a:schemeClr val="accent3"/>
                </a:solidFill>
              </a:rPr>
              <a:t>OK</a:t>
            </a:r>
            <a:endParaRPr lang="hu-HU" dirty="0" smtClean="0"/>
          </a:p>
          <a:p>
            <a:endParaRPr lang="hu-HU" dirty="0" smtClean="0"/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28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2368877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HF ellenőrző lista (4)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b="1" dirty="0" smtClean="0"/>
              <a:t>SZ25</a:t>
            </a:r>
            <a:r>
              <a:rPr lang="hu-HU" dirty="0" smtClean="0"/>
              <a:t> Angol változónevek: </a:t>
            </a:r>
            <a:r>
              <a:rPr lang="hu-HU" dirty="0">
                <a:solidFill>
                  <a:schemeClr val="accent3"/>
                </a:solidFill>
              </a:rPr>
              <a:t>OK</a:t>
            </a:r>
            <a:endParaRPr lang="hu-HU" dirty="0" smtClean="0"/>
          </a:p>
          <a:p>
            <a:r>
              <a:rPr lang="hu-HU" b="1" dirty="0" smtClean="0"/>
              <a:t>SZ26</a:t>
            </a:r>
            <a:r>
              <a:rPr lang="hu-HU" dirty="0" smtClean="0"/>
              <a:t> Tagoljuk a kódot: </a:t>
            </a:r>
            <a:r>
              <a:rPr lang="hu-HU" dirty="0">
                <a:solidFill>
                  <a:schemeClr val="accent3"/>
                </a:solidFill>
              </a:rPr>
              <a:t>OK</a:t>
            </a:r>
            <a:endParaRPr lang="hu-HU" dirty="0" smtClean="0"/>
          </a:p>
          <a:p>
            <a:pPr lvl="1"/>
            <a:r>
              <a:rPr lang="hu-HU" dirty="0" smtClean="0"/>
              <a:t>Főbb részek üres sorral elkülönítve, </a:t>
            </a:r>
            <a:r>
              <a:rPr lang="hu-HU" dirty="0" err="1" smtClean="0"/>
              <a:t>if</a:t>
            </a:r>
            <a:r>
              <a:rPr lang="hu-HU" dirty="0"/>
              <a:t> </a:t>
            </a:r>
            <a:r>
              <a:rPr lang="hu-HU" dirty="0" smtClean="0"/>
              <a:t>esetén behúzás</a:t>
            </a:r>
          </a:p>
          <a:p>
            <a:r>
              <a:rPr lang="hu-HU" b="1" dirty="0" smtClean="0"/>
              <a:t>SZ27</a:t>
            </a:r>
            <a:r>
              <a:rPr lang="hu-HU" dirty="0" smtClean="0"/>
              <a:t> Adott környezet kihasználása</a:t>
            </a:r>
          </a:p>
          <a:p>
            <a:pPr lvl="1"/>
            <a:r>
              <a:rPr lang="hu-HU" dirty="0" smtClean="0"/>
              <a:t>Rekurzív bejárást nem implementáltuk újra: </a:t>
            </a:r>
            <a:r>
              <a:rPr lang="hu-HU" dirty="0">
                <a:solidFill>
                  <a:schemeClr val="accent3"/>
                </a:solidFill>
              </a:rPr>
              <a:t>OK</a:t>
            </a:r>
            <a:endParaRPr lang="hu-HU" dirty="0" smtClean="0"/>
          </a:p>
          <a:p>
            <a:r>
              <a:rPr lang="hu-HU" b="1" dirty="0" smtClean="0"/>
              <a:t>SZ28</a:t>
            </a:r>
            <a:r>
              <a:rPr lang="hu-HU" dirty="0" smtClean="0"/>
              <a:t> Beszédes változónevek</a:t>
            </a:r>
          </a:p>
          <a:p>
            <a:pPr lvl="1"/>
            <a:r>
              <a:rPr lang="hu-HU" dirty="0" err="1"/>
              <a:t>$</a:t>
            </a:r>
            <a:r>
              <a:rPr lang="hu-HU" dirty="0" err="1" smtClean="0"/>
              <a:t>maximalCount</a:t>
            </a:r>
            <a:r>
              <a:rPr lang="hu-HU" dirty="0" smtClean="0"/>
              <a:t>, </a:t>
            </a:r>
            <a:r>
              <a:rPr lang="hu-HU" dirty="0" err="1" smtClean="0"/>
              <a:t>$subfolders</a:t>
            </a:r>
            <a:r>
              <a:rPr lang="hu-HU" dirty="0" smtClean="0"/>
              <a:t> és nem </a:t>
            </a:r>
            <a:r>
              <a:rPr lang="hu-HU" dirty="0" err="1" smtClean="0"/>
              <a:t>$m</a:t>
            </a:r>
            <a:r>
              <a:rPr lang="hu-HU" dirty="0" smtClean="0"/>
              <a:t>, </a:t>
            </a:r>
            <a:r>
              <a:rPr lang="hu-HU" dirty="0" err="1" smtClean="0"/>
              <a:t>$s</a:t>
            </a:r>
            <a:r>
              <a:rPr lang="hu-HU" dirty="0" smtClean="0"/>
              <a:t>: </a:t>
            </a:r>
            <a:r>
              <a:rPr lang="hu-HU" dirty="0" smtClean="0">
                <a:solidFill>
                  <a:schemeClr val="accent3"/>
                </a:solidFill>
              </a:rPr>
              <a:t>OK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29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581595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0. Interfész pontosítása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 dirty="0" smtClean="0"/>
          </a:p>
          <a:p>
            <a:pPr marL="0" indent="0">
              <a:buNone/>
            </a:pPr>
            <a:r>
              <a:rPr lang="hu-HU" dirty="0" smtClean="0">
                <a:latin typeface="Consolas" panose="020B0609020204030204" pitchFamily="49" charset="0"/>
                <a:cs typeface="Consolas" panose="020B0609020204030204" pitchFamily="49" charset="0"/>
              </a:rPr>
              <a:t>Collect-Content.ps1 </a:t>
            </a:r>
            <a:br>
              <a:rPr lang="hu-HU" dirty="0" smtClean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hu-HU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hu-HU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-Folder</a:t>
            </a:r>
            <a:r>
              <a:rPr lang="hu-HU" dirty="0" smtClean="0">
                <a:latin typeface="Consolas" panose="020B0609020204030204" pitchFamily="49" charset="0"/>
                <a:cs typeface="Consolas" panose="020B0609020204030204" pitchFamily="49" charset="0"/>
              </a:rPr>
              <a:t> &lt;</a:t>
            </a:r>
            <a:r>
              <a:rPr lang="hu-HU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String</a:t>
            </a:r>
            <a:r>
              <a:rPr lang="hu-HU" dirty="0" smtClean="0">
                <a:latin typeface="Consolas" panose="020B0609020204030204" pitchFamily="49" charset="0"/>
                <a:cs typeface="Consolas" panose="020B0609020204030204" pitchFamily="49" charset="0"/>
              </a:rPr>
              <a:t>&gt; </a:t>
            </a:r>
            <a:br>
              <a:rPr lang="hu-HU" dirty="0" smtClean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hu-HU" dirty="0" smtClean="0">
                <a:latin typeface="Consolas" panose="020B0609020204030204" pitchFamily="49" charset="0"/>
                <a:cs typeface="Consolas" panose="020B0609020204030204" pitchFamily="49" charset="0"/>
              </a:rPr>
              <a:t> [</a:t>
            </a:r>
            <a:r>
              <a:rPr lang="hu-HU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-Extensions</a:t>
            </a:r>
            <a:r>
              <a:rPr lang="hu-HU" dirty="0" smtClean="0">
                <a:latin typeface="Consolas" panose="020B0609020204030204" pitchFamily="49" charset="0"/>
                <a:cs typeface="Consolas" panose="020B0609020204030204" pitchFamily="49" charset="0"/>
              </a:rPr>
              <a:t>]</a:t>
            </a:r>
            <a:endParaRPr lang="hu-HU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endParaRPr lang="hu-HU" dirty="0" smtClean="0"/>
          </a:p>
          <a:p>
            <a:r>
              <a:rPr lang="hu-HU" dirty="0" err="1" smtClean="0"/>
              <a:t>Folder</a:t>
            </a:r>
            <a:r>
              <a:rPr lang="hu-HU" dirty="0" smtClean="0"/>
              <a:t> paraméter kötelező</a:t>
            </a:r>
          </a:p>
          <a:p>
            <a:r>
              <a:rPr lang="hu-HU" dirty="0" err="1" smtClean="0"/>
              <a:t>Extensions</a:t>
            </a:r>
            <a:r>
              <a:rPr lang="hu-HU" dirty="0" smtClean="0"/>
              <a:t> </a:t>
            </a:r>
            <a:r>
              <a:rPr lang="hu-HU" dirty="0" err="1" smtClean="0"/>
              <a:t>switch</a:t>
            </a:r>
            <a:r>
              <a:rPr lang="hu-HU" dirty="0" smtClean="0"/>
              <a:t> típusú, opcionális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31305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Összefoglalás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Paraméterek végiggondolása</a:t>
            </a:r>
          </a:p>
          <a:p>
            <a:pPr lvl="1"/>
            <a:r>
              <a:rPr lang="hu-HU" dirty="0" smtClean="0"/>
              <a:t>Szintaxis, kötelezőség</a:t>
            </a:r>
          </a:p>
          <a:p>
            <a:pPr lvl="1"/>
            <a:r>
              <a:rPr lang="hu-HU" dirty="0" smtClean="0"/>
              <a:t>Értékek lehetséges osztályai</a:t>
            </a:r>
          </a:p>
          <a:p>
            <a:pPr lvl="1"/>
            <a:endParaRPr lang="hu-HU" dirty="0"/>
          </a:p>
          <a:p>
            <a:r>
              <a:rPr lang="hu-HU" dirty="0" smtClean="0"/>
              <a:t>Tesztesetek végiggondolása</a:t>
            </a:r>
          </a:p>
          <a:p>
            <a:pPr lvl="1"/>
            <a:r>
              <a:rPr lang="hu-HU" dirty="0" smtClean="0"/>
              <a:t>Paraméterosztályok alapján</a:t>
            </a:r>
          </a:p>
          <a:p>
            <a:pPr lvl="1"/>
            <a:r>
              <a:rPr lang="hu-HU" dirty="0" smtClean="0"/>
              <a:t>Egyszerű teszteket előre elkészíteni</a:t>
            </a:r>
          </a:p>
          <a:p>
            <a:pPr lvl="1"/>
            <a:r>
              <a:rPr lang="hu-HU" sz="2600" dirty="0"/>
              <a:t>Lásd: </a:t>
            </a:r>
            <a:r>
              <a:rPr lang="hu-HU" sz="2600" dirty="0">
                <a:hlinkClick r:id="rId2"/>
              </a:rPr>
              <a:t>https://</a:t>
            </a:r>
            <a:r>
              <a:rPr lang="hu-HU" sz="2600" dirty="0" smtClean="0">
                <a:hlinkClick r:id="rId2"/>
              </a:rPr>
              <a:t>inf.mit.bme.hu/content/tesztelesi-alapok</a:t>
            </a:r>
            <a:endParaRPr lang="hu-HU" sz="2600" dirty="0" smtClean="0"/>
          </a:p>
          <a:p>
            <a:pPr marL="457200" lvl="1" indent="0">
              <a:buNone/>
            </a:pPr>
            <a:endParaRPr lang="hu-HU" dirty="0"/>
          </a:p>
          <a:p>
            <a:r>
              <a:rPr lang="hu-HU" dirty="0" smtClean="0"/>
              <a:t>HF ellenőrző lista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30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801191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1. Interfész definíció (</a:t>
            </a:r>
            <a:r>
              <a:rPr lang="hu-HU" dirty="0" err="1" smtClean="0"/>
              <a:t>params</a:t>
            </a:r>
            <a:r>
              <a:rPr lang="hu-HU" dirty="0" smtClean="0"/>
              <a:t>)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u-HU" sz="2800" dirty="0"/>
              <a:t> </a:t>
            </a:r>
            <a:r>
              <a:rPr lang="hu-HU" sz="2800" dirty="0" err="1">
                <a:solidFill>
                  <a:srgbClr val="00008B"/>
                </a:solidFill>
                <a:latin typeface="Consolas" panose="020B0609020204030204" pitchFamily="49" charset="0"/>
              </a:rPr>
              <a:t>param</a:t>
            </a:r>
            <a:r>
              <a:rPr lang="hu-HU" sz="2800" dirty="0">
                <a:solidFill>
                  <a:prstClr val="black"/>
                </a:solidFill>
                <a:latin typeface="Consolas" panose="020B0609020204030204" pitchFamily="49" charset="0"/>
              </a:rPr>
              <a:t> (</a:t>
            </a:r>
          </a:p>
          <a:p>
            <a:pPr marL="0" indent="0">
              <a:buNone/>
            </a:pPr>
            <a:r>
              <a:rPr lang="hu-HU" sz="2800" dirty="0" smtClean="0">
                <a:solidFill>
                  <a:srgbClr val="A9A9A9"/>
                </a:solidFill>
                <a:latin typeface="Consolas" panose="020B0609020204030204" pitchFamily="49" charset="0"/>
              </a:rPr>
              <a:t>	[</a:t>
            </a:r>
            <a:r>
              <a:rPr lang="hu-HU" sz="2800" dirty="0" err="1">
                <a:solidFill>
                  <a:srgbClr val="008080"/>
                </a:solidFill>
                <a:latin typeface="Consolas" panose="020B0609020204030204" pitchFamily="49" charset="0"/>
              </a:rPr>
              <a:t>string</a:t>
            </a:r>
            <a:r>
              <a:rPr lang="hu-HU" sz="2800" dirty="0">
                <a:solidFill>
                  <a:srgbClr val="A9A9A9"/>
                </a:solidFill>
                <a:latin typeface="Consolas" panose="020B0609020204030204" pitchFamily="49" charset="0"/>
              </a:rPr>
              <a:t>]</a:t>
            </a:r>
            <a:r>
              <a:rPr lang="hu-HU" sz="2800" dirty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hu-HU" sz="2800" dirty="0" err="1">
                <a:solidFill>
                  <a:srgbClr val="FF4500"/>
                </a:solidFill>
                <a:latin typeface="Consolas" panose="020B0609020204030204" pitchFamily="49" charset="0"/>
              </a:rPr>
              <a:t>$Folder</a:t>
            </a:r>
            <a:r>
              <a:rPr lang="hu-HU" sz="2800" dirty="0">
                <a:solidFill>
                  <a:srgbClr val="A9A9A9"/>
                </a:solidFill>
                <a:latin typeface="Consolas" panose="020B0609020204030204" pitchFamily="49" charset="0"/>
              </a:rPr>
              <a:t>,</a:t>
            </a:r>
            <a:endParaRPr lang="hu-HU" sz="2800" dirty="0">
              <a:solidFill>
                <a:prstClr val="black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hu-HU" sz="2800" dirty="0" smtClean="0">
                <a:solidFill>
                  <a:srgbClr val="A9A9A9"/>
                </a:solidFill>
                <a:latin typeface="Consolas" panose="020B0609020204030204" pitchFamily="49" charset="0"/>
              </a:rPr>
              <a:t>	[</a:t>
            </a:r>
            <a:r>
              <a:rPr lang="hu-HU" sz="2800" dirty="0" err="1">
                <a:solidFill>
                  <a:srgbClr val="008080"/>
                </a:solidFill>
                <a:latin typeface="Consolas" panose="020B0609020204030204" pitchFamily="49" charset="0"/>
              </a:rPr>
              <a:t>switch</a:t>
            </a:r>
            <a:r>
              <a:rPr lang="hu-HU" sz="2800" dirty="0">
                <a:solidFill>
                  <a:srgbClr val="A9A9A9"/>
                </a:solidFill>
                <a:latin typeface="Consolas" panose="020B0609020204030204" pitchFamily="49" charset="0"/>
              </a:rPr>
              <a:t>]</a:t>
            </a:r>
            <a:r>
              <a:rPr lang="hu-HU" sz="2800" dirty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hu-HU" sz="2800" dirty="0" err="1">
                <a:solidFill>
                  <a:srgbClr val="FF4500"/>
                </a:solidFill>
                <a:latin typeface="Consolas" panose="020B0609020204030204" pitchFamily="49" charset="0"/>
              </a:rPr>
              <a:t>$Extensions</a:t>
            </a:r>
            <a:endParaRPr lang="hu-HU" sz="2800" dirty="0">
              <a:solidFill>
                <a:prstClr val="black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hu-HU" sz="2800" dirty="0">
                <a:solidFill>
                  <a:prstClr val="black"/>
                </a:solidFill>
                <a:latin typeface="Consolas" panose="020B0609020204030204" pitchFamily="49" charset="0"/>
              </a:rPr>
              <a:t>) </a:t>
            </a:r>
            <a:endParaRPr lang="hu-HU" sz="28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hu-HU" dirty="0" smtClean="0"/>
              <a:t>Ellenőrzés</a:t>
            </a:r>
            <a:r>
              <a:rPr lang="hu-HU" dirty="0" smtClean="0"/>
              <a:t>:</a:t>
            </a:r>
          </a:p>
          <a:p>
            <a:pPr marL="457200" lvl="1" indent="0">
              <a:buNone/>
            </a:pPr>
            <a:r>
              <a:rPr lang="hu-HU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Get-Help</a:t>
            </a:r>
            <a:r>
              <a:rPr lang="hu-HU" dirty="0" smtClean="0">
                <a:latin typeface="Consolas" panose="020B0609020204030204" pitchFamily="49" charset="0"/>
                <a:cs typeface="Consolas" panose="020B0609020204030204" pitchFamily="49" charset="0"/>
              </a:rPr>
              <a:t> .\Collect-Content.ps1</a:t>
            </a:r>
          </a:p>
          <a:p>
            <a:r>
              <a:rPr lang="hu-HU" dirty="0" smtClean="0"/>
              <a:t>Kimenet:</a:t>
            </a:r>
          </a:p>
          <a:p>
            <a:pPr marL="457200" lvl="1" indent="0">
              <a:buNone/>
            </a:pPr>
            <a:r>
              <a:rPr lang="hu-HU" sz="2100" dirty="0">
                <a:latin typeface="Consolas" panose="020B0609020204030204" pitchFamily="49" charset="0"/>
                <a:cs typeface="Consolas" panose="020B0609020204030204" pitchFamily="49" charset="0"/>
              </a:rPr>
              <a:t>Collect-Content.ps1 [[</a:t>
            </a:r>
            <a:r>
              <a:rPr lang="hu-HU" sz="2100" dirty="0" err="1">
                <a:latin typeface="Consolas" panose="020B0609020204030204" pitchFamily="49" charset="0"/>
                <a:cs typeface="Consolas" panose="020B0609020204030204" pitchFamily="49" charset="0"/>
              </a:rPr>
              <a:t>-Folder</a:t>
            </a:r>
            <a:r>
              <a:rPr lang="hu-HU" sz="2100" dirty="0">
                <a:latin typeface="Consolas" panose="020B0609020204030204" pitchFamily="49" charset="0"/>
                <a:cs typeface="Consolas" panose="020B0609020204030204" pitchFamily="49" charset="0"/>
              </a:rPr>
              <a:t>] &lt;</a:t>
            </a:r>
            <a:r>
              <a:rPr lang="hu-HU" sz="2100" dirty="0" err="1">
                <a:latin typeface="Consolas" panose="020B0609020204030204" pitchFamily="49" charset="0"/>
                <a:cs typeface="Consolas" panose="020B0609020204030204" pitchFamily="49" charset="0"/>
              </a:rPr>
              <a:t>string</a:t>
            </a:r>
            <a:r>
              <a:rPr lang="hu-HU" sz="2100" dirty="0">
                <a:latin typeface="Consolas" panose="020B0609020204030204" pitchFamily="49" charset="0"/>
                <a:cs typeface="Consolas" panose="020B0609020204030204" pitchFamily="49" charset="0"/>
              </a:rPr>
              <a:t>&gt;] [</a:t>
            </a:r>
            <a:r>
              <a:rPr lang="hu-HU" sz="2100" dirty="0" err="1">
                <a:latin typeface="Consolas" panose="020B0609020204030204" pitchFamily="49" charset="0"/>
                <a:cs typeface="Consolas" panose="020B0609020204030204" pitchFamily="49" charset="0"/>
              </a:rPr>
              <a:t>-Extensions</a:t>
            </a:r>
            <a:r>
              <a:rPr lang="hu-HU" sz="2100" dirty="0">
                <a:latin typeface="Consolas" panose="020B0609020204030204" pitchFamily="49" charset="0"/>
                <a:cs typeface="Consolas" panose="020B0609020204030204" pitchFamily="49" charset="0"/>
              </a:rPr>
              <a:t>]</a:t>
            </a:r>
          </a:p>
          <a:p>
            <a:r>
              <a:rPr lang="hu-HU" dirty="0" smtClean="0"/>
              <a:t>Eredmény:</a:t>
            </a:r>
          </a:p>
          <a:p>
            <a:pPr lvl="1"/>
            <a:r>
              <a:rPr lang="hu-HU" dirty="0" smtClean="0">
                <a:solidFill>
                  <a:srgbClr val="FF0000"/>
                </a:solidFill>
              </a:rPr>
              <a:t>Hiba</a:t>
            </a:r>
            <a:r>
              <a:rPr lang="hu-HU" dirty="0" smtClean="0"/>
              <a:t>: </a:t>
            </a:r>
            <a:r>
              <a:rPr lang="hu-HU" dirty="0" err="1" smtClean="0"/>
              <a:t>Folder</a:t>
            </a:r>
            <a:r>
              <a:rPr lang="hu-HU" dirty="0" smtClean="0"/>
              <a:t> nem kötelező így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4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52353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1. Interfész definíció (</a:t>
            </a:r>
            <a:r>
              <a:rPr lang="hu-HU" dirty="0" err="1" smtClean="0"/>
              <a:t>params</a:t>
            </a:r>
            <a:r>
              <a:rPr lang="hu-HU" dirty="0" smtClean="0"/>
              <a:t>, </a:t>
            </a:r>
            <a:r>
              <a:rPr lang="hu-HU" dirty="0" err="1" smtClean="0"/>
              <a:t>mandatory</a:t>
            </a:r>
            <a:r>
              <a:rPr lang="hu-HU" dirty="0" smtClean="0"/>
              <a:t>) 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hu-HU" sz="2500" dirty="0" err="1" smtClean="0">
                <a:solidFill>
                  <a:srgbClr val="00008B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param</a:t>
            </a:r>
            <a:r>
              <a:rPr lang="hu-HU" sz="2500" dirty="0" smtClean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hu-HU" sz="2500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</a:p>
          <a:p>
            <a:pPr marL="0" indent="0">
              <a:buNone/>
            </a:pPr>
            <a:r>
              <a:rPr lang="hu-HU" sz="2500" dirty="0" smtClean="0">
                <a:solidFill>
                  <a:srgbClr val="A9A9A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[</a:t>
            </a:r>
            <a:r>
              <a:rPr lang="hu-HU" sz="2500" dirty="0" err="1">
                <a:solidFill>
                  <a:srgbClr val="00BF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Parameter</a:t>
            </a:r>
            <a:r>
              <a:rPr lang="hu-HU" sz="2500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hu-HU" sz="2500" dirty="0" err="1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Mandatory</a:t>
            </a:r>
            <a:r>
              <a:rPr lang="hu-HU" sz="2500" dirty="0">
                <a:solidFill>
                  <a:srgbClr val="A9A9A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=</a:t>
            </a:r>
            <a:r>
              <a:rPr lang="hu-HU" sz="2500" dirty="0" err="1">
                <a:solidFill>
                  <a:srgbClr val="FF45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$true</a:t>
            </a:r>
            <a:r>
              <a:rPr lang="hu-HU" sz="2500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  <a:r>
              <a:rPr lang="hu-HU" sz="2500" dirty="0">
                <a:solidFill>
                  <a:srgbClr val="A9A9A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][</a:t>
            </a:r>
            <a:r>
              <a:rPr lang="hu-HU" sz="2500" dirty="0" err="1">
                <a:solidFill>
                  <a:srgbClr val="00808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string</a:t>
            </a:r>
            <a:r>
              <a:rPr lang="hu-HU" sz="2500" dirty="0">
                <a:solidFill>
                  <a:srgbClr val="A9A9A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]</a:t>
            </a:r>
            <a:r>
              <a:rPr lang="hu-HU" sz="2500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hu-HU" sz="2500" dirty="0" err="1">
                <a:solidFill>
                  <a:srgbClr val="FF45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$Folder</a:t>
            </a:r>
            <a:r>
              <a:rPr lang="hu-HU" sz="2500" dirty="0">
                <a:solidFill>
                  <a:srgbClr val="A9A9A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</a:t>
            </a:r>
            <a:endParaRPr lang="hu-HU" sz="2500" dirty="0">
              <a:solidFill>
                <a:prstClr val="black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hu-HU" sz="2500" dirty="0" smtClean="0">
                <a:solidFill>
                  <a:srgbClr val="A9A9A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[</a:t>
            </a:r>
            <a:r>
              <a:rPr lang="hu-HU" sz="2500" dirty="0" err="1">
                <a:solidFill>
                  <a:srgbClr val="00808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switch</a:t>
            </a:r>
            <a:r>
              <a:rPr lang="hu-HU" sz="2500" dirty="0">
                <a:solidFill>
                  <a:srgbClr val="A9A9A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]</a:t>
            </a:r>
            <a:r>
              <a:rPr lang="hu-HU" sz="2500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hu-HU" sz="2500" dirty="0" err="1">
                <a:solidFill>
                  <a:srgbClr val="FF45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$Extensions</a:t>
            </a:r>
            <a:endParaRPr lang="hu-HU" sz="2500" dirty="0">
              <a:solidFill>
                <a:prstClr val="black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hu-HU" sz="2500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 </a:t>
            </a:r>
            <a:endParaRPr lang="hu-HU" sz="2500" dirty="0" smtClean="0">
              <a:solidFill>
                <a:prstClr val="black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endParaRPr lang="hu-HU" sz="24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hu-HU" dirty="0" smtClean="0"/>
              <a:t>Ellenőrzés</a:t>
            </a:r>
            <a:r>
              <a:rPr lang="hu-HU" dirty="0"/>
              <a:t>:</a:t>
            </a:r>
          </a:p>
          <a:p>
            <a:pPr marL="457200" lvl="1" indent="0">
              <a:buNone/>
            </a:pPr>
            <a:r>
              <a:rPr lang="hu-HU" dirty="0" err="1">
                <a:latin typeface="Consolas" panose="020B0609020204030204" pitchFamily="49" charset="0"/>
                <a:cs typeface="Consolas" panose="020B0609020204030204" pitchFamily="49" charset="0"/>
              </a:rPr>
              <a:t>Get-Help</a:t>
            </a:r>
            <a:r>
              <a:rPr lang="hu-HU" dirty="0">
                <a:latin typeface="Consolas" panose="020B0609020204030204" pitchFamily="49" charset="0"/>
                <a:cs typeface="Consolas" panose="020B0609020204030204" pitchFamily="49" charset="0"/>
              </a:rPr>
              <a:t> .\Collect-Content.ps1</a:t>
            </a:r>
          </a:p>
          <a:p>
            <a:r>
              <a:rPr lang="hu-HU" dirty="0"/>
              <a:t>Kimenet:</a:t>
            </a:r>
          </a:p>
          <a:p>
            <a:pPr marL="457200" lvl="1" indent="0">
              <a:buNone/>
            </a:pPr>
            <a:r>
              <a:rPr lang="en-US" sz="2100" dirty="0">
                <a:latin typeface="Consolas" panose="020B0609020204030204" pitchFamily="49" charset="0"/>
                <a:cs typeface="Consolas" panose="020B0609020204030204" pitchFamily="49" charset="0"/>
              </a:rPr>
              <a:t>Collect-Content.ps1 [-Folder] &lt;string&gt; [-Extensions] [&lt;</a:t>
            </a:r>
            <a:r>
              <a:rPr lang="en-US" sz="2100" dirty="0" err="1">
                <a:latin typeface="Consolas" panose="020B0609020204030204" pitchFamily="49" charset="0"/>
                <a:cs typeface="Consolas" panose="020B0609020204030204" pitchFamily="49" charset="0"/>
              </a:rPr>
              <a:t>CommonParameters</a:t>
            </a:r>
            <a:r>
              <a:rPr lang="en-US" sz="2100" dirty="0" smtClean="0">
                <a:latin typeface="Consolas" panose="020B0609020204030204" pitchFamily="49" charset="0"/>
                <a:cs typeface="Consolas" panose="020B0609020204030204" pitchFamily="49" charset="0"/>
              </a:rPr>
              <a:t>&gt;]</a:t>
            </a:r>
            <a:endParaRPr lang="hu-HU" sz="21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hu-HU" dirty="0"/>
              <a:t>Eredmény:</a:t>
            </a:r>
          </a:p>
          <a:p>
            <a:pPr lvl="1"/>
            <a:r>
              <a:rPr lang="hu-HU" dirty="0" smtClean="0">
                <a:solidFill>
                  <a:schemeClr val="accent3"/>
                </a:solidFill>
              </a:rPr>
              <a:t>~OK</a:t>
            </a:r>
            <a:r>
              <a:rPr lang="hu-HU" dirty="0" smtClean="0"/>
              <a:t>, </a:t>
            </a:r>
            <a:r>
              <a:rPr lang="hu-HU" dirty="0" err="1" smtClean="0"/>
              <a:t>Folder</a:t>
            </a:r>
            <a:r>
              <a:rPr lang="hu-HU" dirty="0"/>
              <a:t> </a:t>
            </a:r>
            <a:r>
              <a:rPr lang="hu-HU" dirty="0" err="1" smtClean="0"/>
              <a:t>pozícionális</a:t>
            </a:r>
            <a:r>
              <a:rPr lang="hu-HU" dirty="0" smtClean="0"/>
              <a:t> is (maradhat?)</a:t>
            </a:r>
            <a:endParaRPr lang="hu-HU" dirty="0"/>
          </a:p>
          <a:p>
            <a:pPr marL="0" indent="0">
              <a:buNone/>
            </a:pP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84791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2. Paraméterek ellenőrzése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u-HU" dirty="0" smtClean="0"/>
              <a:t>Milyen értékeket vehetnek fel a paraméterek?</a:t>
            </a:r>
          </a:p>
          <a:p>
            <a:endParaRPr lang="hu-HU" dirty="0"/>
          </a:p>
          <a:p>
            <a:r>
              <a:rPr lang="hu-HU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Folder</a:t>
            </a:r>
            <a:endParaRPr lang="hu-HU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lvl="1"/>
            <a:r>
              <a:rPr lang="hu-HU" dirty="0" smtClean="0"/>
              <a:t>Nincs megadva	</a:t>
            </a:r>
            <a:r>
              <a:rPr lang="hu-HU" dirty="0" smtClean="0"/>
              <a:t>	</a:t>
            </a:r>
            <a:r>
              <a:rPr lang="hu-HU" dirty="0" smtClean="0">
                <a:sym typeface="Wingdings" panose="05000000000000000000" pitchFamily="2" charset="2"/>
              </a:rPr>
              <a:t> </a:t>
            </a:r>
            <a:r>
              <a:rPr lang="hu-HU" dirty="0" smtClean="0">
                <a:sym typeface="Wingdings" panose="05000000000000000000" pitchFamily="2" charset="2"/>
              </a:rPr>
              <a:t>	</a:t>
            </a:r>
            <a:r>
              <a:rPr lang="hu-HU" dirty="0" smtClean="0">
                <a:solidFill>
                  <a:schemeClr val="accent3"/>
                </a:solidFill>
                <a:sym typeface="Wingdings" panose="05000000000000000000" pitchFamily="2" charset="2"/>
              </a:rPr>
              <a:t>Kezelve (bekéri)</a:t>
            </a:r>
            <a:endParaRPr lang="hu-HU" dirty="0" smtClean="0">
              <a:solidFill>
                <a:schemeClr val="accent3"/>
              </a:solidFill>
            </a:endParaRPr>
          </a:p>
          <a:p>
            <a:pPr lvl="1"/>
            <a:r>
              <a:rPr lang="hu-HU" dirty="0" smtClean="0"/>
              <a:t>Megadva</a:t>
            </a:r>
          </a:p>
          <a:p>
            <a:pPr lvl="1"/>
            <a:endParaRPr lang="hu-HU" dirty="0"/>
          </a:p>
          <a:p>
            <a:r>
              <a:rPr lang="hu-HU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Extensions</a:t>
            </a:r>
            <a:endParaRPr lang="hu-HU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lvl="1"/>
            <a:r>
              <a:rPr lang="hu-HU" dirty="0"/>
              <a:t>Nincs megadva</a:t>
            </a:r>
          </a:p>
          <a:p>
            <a:pPr lvl="1"/>
            <a:r>
              <a:rPr lang="hu-HU" dirty="0"/>
              <a:t>Megadva</a:t>
            </a:r>
          </a:p>
          <a:p>
            <a:pPr lvl="1"/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6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093207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2. Paraméterek ellenőrzése (finomítás)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hu-HU" dirty="0" smtClean="0"/>
              <a:t>Milyen értékeket vehetnek fel a paraméterek?</a:t>
            </a:r>
          </a:p>
          <a:p>
            <a:endParaRPr lang="hu-HU" dirty="0"/>
          </a:p>
          <a:p>
            <a:r>
              <a:rPr lang="hu-HU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Folder</a:t>
            </a:r>
            <a:endParaRPr lang="hu-HU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lvl="1"/>
            <a:r>
              <a:rPr lang="hu-HU" dirty="0" smtClean="0"/>
              <a:t>Nincs megadva	</a:t>
            </a:r>
            <a:r>
              <a:rPr lang="hu-HU" dirty="0" smtClean="0"/>
              <a:t>	</a:t>
            </a:r>
            <a:r>
              <a:rPr lang="hu-HU" dirty="0" smtClean="0">
                <a:sym typeface="Wingdings" panose="05000000000000000000" pitchFamily="2" charset="2"/>
              </a:rPr>
              <a:t> </a:t>
            </a:r>
            <a:r>
              <a:rPr lang="hu-HU" dirty="0" smtClean="0">
                <a:sym typeface="Wingdings" panose="05000000000000000000" pitchFamily="2" charset="2"/>
              </a:rPr>
              <a:t>	</a:t>
            </a:r>
            <a:r>
              <a:rPr lang="hu-HU" dirty="0" smtClean="0">
                <a:solidFill>
                  <a:schemeClr val="accent3"/>
                </a:solidFill>
                <a:sym typeface="Wingdings" panose="05000000000000000000" pitchFamily="2" charset="2"/>
              </a:rPr>
              <a:t>Kezelve (bekéri)</a:t>
            </a:r>
            <a:endParaRPr lang="hu-HU" dirty="0" smtClean="0">
              <a:solidFill>
                <a:schemeClr val="accent3"/>
              </a:solidFill>
            </a:endParaRPr>
          </a:p>
          <a:p>
            <a:pPr lvl="1"/>
            <a:r>
              <a:rPr lang="hu-HU" dirty="0" smtClean="0"/>
              <a:t>Megadva</a:t>
            </a:r>
          </a:p>
          <a:p>
            <a:pPr lvl="2"/>
            <a:r>
              <a:rPr lang="hu-HU" dirty="0" smtClean="0"/>
              <a:t>Nem érvényes könyvtár	</a:t>
            </a:r>
            <a:r>
              <a:rPr lang="hu-HU" dirty="0" smtClean="0">
                <a:sym typeface="Wingdings" panose="05000000000000000000" pitchFamily="2" charset="2"/>
              </a:rPr>
              <a:t> </a:t>
            </a:r>
            <a:r>
              <a:rPr lang="hu-HU" dirty="0" smtClean="0">
                <a:solidFill>
                  <a:srgbClr val="FF0000"/>
                </a:solidFill>
                <a:sym typeface="Wingdings" panose="05000000000000000000" pitchFamily="2" charset="2"/>
              </a:rPr>
              <a:t>Hibás eset, kezelni kell</a:t>
            </a:r>
            <a:endParaRPr lang="hu-HU" dirty="0" smtClean="0">
              <a:solidFill>
                <a:srgbClr val="FF0000"/>
              </a:solidFill>
            </a:endParaRPr>
          </a:p>
          <a:p>
            <a:pPr lvl="2"/>
            <a:r>
              <a:rPr lang="hu-HU" dirty="0" smtClean="0"/>
              <a:t>Érvényes könyvtár</a:t>
            </a:r>
          </a:p>
          <a:p>
            <a:pPr lvl="1"/>
            <a:endParaRPr lang="hu-HU" dirty="0"/>
          </a:p>
          <a:p>
            <a:r>
              <a:rPr lang="hu-HU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Extensions</a:t>
            </a:r>
            <a:endParaRPr lang="hu-HU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lvl="1"/>
            <a:r>
              <a:rPr lang="hu-HU" dirty="0"/>
              <a:t>Nincs megadva</a:t>
            </a:r>
          </a:p>
          <a:p>
            <a:pPr lvl="1"/>
            <a:r>
              <a:rPr lang="hu-HU" dirty="0"/>
              <a:t>Megadva</a:t>
            </a:r>
          </a:p>
          <a:p>
            <a:pPr lvl="1"/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7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788239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3. Paraméterek ellenőrzése (érték)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hu-HU" dirty="0" err="1" smtClean="0"/>
              <a:t>Folder</a:t>
            </a:r>
            <a:r>
              <a:rPr lang="hu-HU" dirty="0" smtClean="0"/>
              <a:t> értékének ellenőrzése</a:t>
            </a:r>
          </a:p>
          <a:p>
            <a:r>
              <a:rPr lang="hu-HU" dirty="0"/>
              <a:t>Vizsgálat: </a:t>
            </a:r>
            <a:r>
              <a:rPr lang="hu-HU" dirty="0" err="1">
                <a:latin typeface="Consolas" panose="020B0609020204030204" pitchFamily="49" charset="0"/>
                <a:cs typeface="Consolas" panose="020B0609020204030204" pitchFamily="49" charset="0"/>
              </a:rPr>
              <a:t>Test-Path</a:t>
            </a:r>
            <a:endParaRPr lang="hu-HU" dirty="0" smtClean="0"/>
          </a:p>
          <a:p>
            <a:r>
              <a:rPr lang="hu-HU" dirty="0" smtClean="0">
                <a:latin typeface="+mj-lt"/>
                <a:cs typeface="Consolas" panose="020B0609020204030204" pitchFamily="49" charset="0"/>
              </a:rPr>
              <a:t>Hibakezelés:</a:t>
            </a:r>
          </a:p>
          <a:p>
            <a:pPr lvl="1"/>
            <a:r>
              <a:rPr lang="hu-HU" dirty="0" smtClean="0">
                <a:latin typeface="+mj-lt"/>
                <a:cs typeface="Consolas" panose="020B0609020204030204" pitchFamily="49" charset="0"/>
              </a:rPr>
              <a:t>Mit tegyünk hiba esetén?</a:t>
            </a:r>
          </a:p>
          <a:p>
            <a:pPr lvl="1"/>
            <a:r>
              <a:rPr lang="hu-HU" dirty="0" smtClean="0">
                <a:latin typeface="+mj-lt"/>
                <a:cs typeface="Consolas" panose="020B0609020204030204" pitchFamily="49" charset="0"/>
              </a:rPr>
              <a:t>Mit tesznek a beépített </a:t>
            </a:r>
            <a:r>
              <a:rPr lang="hu-HU" dirty="0" err="1" smtClean="0">
                <a:latin typeface="+mj-lt"/>
                <a:cs typeface="Consolas" panose="020B0609020204030204" pitchFamily="49" charset="0"/>
              </a:rPr>
              <a:t>cmdletek</a:t>
            </a:r>
            <a:r>
              <a:rPr lang="hu-HU" dirty="0" smtClean="0">
                <a:latin typeface="+mj-lt"/>
                <a:cs typeface="Consolas" panose="020B0609020204030204" pitchFamily="49" charset="0"/>
              </a:rPr>
              <a:t>?</a:t>
            </a:r>
          </a:p>
          <a:p>
            <a:pPr lvl="2"/>
            <a:r>
              <a:rPr lang="hu-HU" dirty="0" smtClean="0">
                <a:latin typeface="+mj-lt"/>
                <a:cs typeface="Consolas" panose="020B0609020204030204" pitchFamily="49" charset="0"/>
              </a:rPr>
              <a:t>Pl. </a:t>
            </a:r>
            <a:r>
              <a:rPr lang="hu-HU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Remove-Item</a:t>
            </a:r>
            <a:r>
              <a:rPr lang="hu-HU" dirty="0" smtClean="0">
                <a:latin typeface="Consolas" panose="020B0609020204030204" pitchFamily="49" charset="0"/>
                <a:cs typeface="Consolas" panose="020B0609020204030204" pitchFamily="49" charset="0"/>
              </a:rPr>
              <a:t> c:\notexists</a:t>
            </a:r>
          </a:p>
          <a:p>
            <a:pPr lvl="2"/>
            <a:r>
              <a:rPr lang="hu-HU" dirty="0" smtClean="0">
                <a:latin typeface="+mj-lt"/>
                <a:cs typeface="Consolas" panose="020B0609020204030204" pitchFamily="49" charset="0"/>
              </a:rPr>
              <a:t>Eredmény: kivételt dob</a:t>
            </a:r>
          </a:p>
          <a:p>
            <a:pPr marL="0" indent="0">
              <a:buNone/>
            </a:pPr>
            <a:endParaRPr lang="hu-HU" sz="26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hu-HU" sz="2800" dirty="0" err="1" smtClean="0">
                <a:solidFill>
                  <a:srgbClr val="00008B"/>
                </a:solidFill>
                <a:latin typeface="Consolas" panose="020B0609020204030204" pitchFamily="49" charset="0"/>
              </a:rPr>
              <a:t>if</a:t>
            </a:r>
            <a:r>
              <a:rPr lang="hu-HU" sz="2800" dirty="0" smtClean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hu-HU" sz="2800" dirty="0">
                <a:solidFill>
                  <a:prstClr val="black"/>
                </a:solidFill>
                <a:latin typeface="Consolas" panose="020B0609020204030204" pitchFamily="49" charset="0"/>
              </a:rPr>
              <a:t>(</a:t>
            </a:r>
            <a:r>
              <a:rPr lang="hu-HU" sz="2800" dirty="0">
                <a:solidFill>
                  <a:srgbClr val="A9A9A9"/>
                </a:solidFill>
                <a:latin typeface="Consolas" panose="020B0609020204030204" pitchFamily="49" charset="0"/>
              </a:rPr>
              <a:t>!</a:t>
            </a:r>
            <a:r>
              <a:rPr lang="hu-HU" sz="2800" dirty="0">
                <a:solidFill>
                  <a:prstClr val="black"/>
                </a:solidFill>
                <a:latin typeface="Consolas" panose="020B0609020204030204" pitchFamily="49" charset="0"/>
              </a:rPr>
              <a:t> (</a:t>
            </a:r>
            <a:r>
              <a:rPr lang="hu-HU" sz="2800" dirty="0" err="1">
                <a:solidFill>
                  <a:srgbClr val="0000FF"/>
                </a:solidFill>
                <a:latin typeface="Consolas" panose="020B0609020204030204" pitchFamily="49" charset="0"/>
              </a:rPr>
              <a:t>Test-Path</a:t>
            </a:r>
            <a:r>
              <a:rPr lang="hu-HU" sz="2800" dirty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hu-HU" sz="2800" dirty="0" err="1">
                <a:solidFill>
                  <a:srgbClr val="FF4500"/>
                </a:solidFill>
                <a:latin typeface="Consolas" panose="020B0609020204030204" pitchFamily="49" charset="0"/>
              </a:rPr>
              <a:t>$Folder</a:t>
            </a:r>
            <a:r>
              <a:rPr lang="hu-HU" sz="2800" dirty="0">
                <a:solidFill>
                  <a:prstClr val="black"/>
                </a:solidFill>
                <a:latin typeface="Consolas" panose="020B0609020204030204" pitchFamily="49" charset="0"/>
              </a:rPr>
              <a:t>)){</a:t>
            </a:r>
          </a:p>
          <a:p>
            <a:pPr marL="0" indent="0">
              <a:buNone/>
            </a:pPr>
            <a:r>
              <a:rPr lang="hu-HU" sz="2800" dirty="0" smtClean="0">
                <a:solidFill>
                  <a:srgbClr val="00008B"/>
                </a:solidFill>
                <a:latin typeface="Consolas" panose="020B0609020204030204" pitchFamily="49" charset="0"/>
              </a:rPr>
              <a:t>	</a:t>
            </a:r>
            <a:r>
              <a:rPr lang="en-US" sz="2800" dirty="0" smtClean="0">
                <a:solidFill>
                  <a:srgbClr val="00008B"/>
                </a:solidFill>
                <a:latin typeface="Consolas" panose="020B0609020204030204" pitchFamily="49" charset="0"/>
              </a:rPr>
              <a:t>throw</a:t>
            </a:r>
            <a:r>
              <a:rPr lang="en-US" sz="2800" dirty="0" smtClean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  <a:r>
              <a:rPr lang="en-US" sz="2800" dirty="0">
                <a:solidFill>
                  <a:srgbClr val="8B0000"/>
                </a:solidFill>
                <a:latin typeface="Consolas" panose="020B0609020204030204" pitchFamily="49" charset="0"/>
              </a:rPr>
              <a:t>"</a:t>
            </a:r>
            <a:r>
              <a:rPr lang="en-US" sz="2800" dirty="0">
                <a:solidFill>
                  <a:srgbClr val="FF4500"/>
                </a:solidFill>
                <a:latin typeface="Consolas" panose="020B0609020204030204" pitchFamily="49" charset="0"/>
              </a:rPr>
              <a:t>$Folder</a:t>
            </a:r>
            <a:r>
              <a:rPr lang="en-US" sz="2800" dirty="0">
                <a:solidFill>
                  <a:srgbClr val="8B0000"/>
                </a:solidFill>
                <a:latin typeface="Consolas" panose="020B0609020204030204" pitchFamily="49" charset="0"/>
              </a:rPr>
              <a:t> does not exist!"</a:t>
            </a:r>
            <a:endParaRPr lang="en-US" sz="2800" dirty="0">
              <a:solidFill>
                <a:prstClr val="black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hu-HU" sz="2800" dirty="0">
                <a:solidFill>
                  <a:prstClr val="black"/>
                </a:solidFill>
                <a:latin typeface="Consolas" panose="020B0609020204030204" pitchFamily="49" charset="0"/>
              </a:rPr>
              <a:t>}</a:t>
            </a:r>
          </a:p>
          <a:p>
            <a:pPr marL="0" indent="0">
              <a:buNone/>
            </a:pPr>
            <a:endParaRPr lang="hu-HU" sz="2800" dirty="0">
              <a:solidFill>
                <a:prstClr val="black"/>
              </a:solidFill>
              <a:latin typeface="Consolas" panose="020B0609020204030204" pitchFamily="49" charset="0"/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8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679542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3. Paraméterek ellenőrzése (érték)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42844" y="5517231"/>
            <a:ext cx="8858312" cy="869321"/>
          </a:xfrm>
        </p:spPr>
        <p:txBody>
          <a:bodyPr/>
          <a:lstStyle/>
          <a:p>
            <a:r>
              <a:rPr lang="hu-HU" dirty="0" smtClean="0"/>
              <a:t>[Még lehetne finomítani, de egyelőre jó így]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9</a:t>
            </a:fld>
            <a:endParaRPr lang="hu-HU"/>
          </a:p>
        </p:txBody>
      </p:sp>
      <p:pic>
        <p:nvPicPr>
          <p:cNvPr id="6" name="Kép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7544" y="1004831"/>
            <a:ext cx="8424936" cy="39363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1764950"/>
      </p:ext>
    </p:extLst>
  </p:cSld>
  <p:clrMapOvr>
    <a:masterClrMapping/>
  </p:clrMapOvr>
</p:sld>
</file>

<file path=ppt/theme/theme1.xml><?xml version="1.0" encoding="utf-8"?>
<a:theme xmlns:a="http://schemas.openxmlformats.org/drawingml/2006/main" name="bme_ftsrg_hun_micskei_v7">
  <a:themeElements>
    <a:clrScheme name="ftsrg-scheme">
      <a:dk1>
        <a:srgbClr val="000000"/>
      </a:dk1>
      <a:lt1>
        <a:srgbClr val="FFFFFF"/>
      </a:lt1>
      <a:dk2>
        <a:srgbClr val="621E0F"/>
      </a:dk2>
      <a:lt2>
        <a:srgbClr val="FFFFFF"/>
      </a:lt2>
      <a:accent1>
        <a:srgbClr val="F9DD2F"/>
      </a:accent1>
      <a:accent2>
        <a:srgbClr val="E67300"/>
      </a:accent2>
      <a:accent3>
        <a:srgbClr val="007D00"/>
      </a:accent3>
      <a:accent4>
        <a:srgbClr val="762536"/>
      </a:accent4>
      <a:accent5>
        <a:srgbClr val="2B56CF"/>
      </a:accent5>
      <a:accent6>
        <a:srgbClr val="929598"/>
      </a:accent6>
      <a:hlink>
        <a:srgbClr val="0038AE"/>
      </a:hlink>
      <a:folHlink>
        <a:srgbClr val="0038A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B83A55"/>
        </a:solidFill>
        <a:ln w="38100">
          <a:solidFill>
            <a:schemeClr val="tx1"/>
          </a:solidFill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a:spPr>
      <a:bodyPr rtlCol="0" anchor="ctr"/>
      <a:lstStyle>
        <a:defPPr algn="ctr">
          <a:defRPr sz="2400" dirty="0" smtClean="0">
            <a:solidFill>
              <a:schemeClr val="bg1"/>
            </a:solidFill>
          </a:defRPr>
        </a:defPPr>
      </a:lstStyle>
      <a:style>
        <a:lnRef idx="2">
          <a:schemeClr val="accent4">
            <a:shade val="50000"/>
          </a:schemeClr>
        </a:lnRef>
        <a:fillRef idx="1">
          <a:schemeClr val="accent4"/>
        </a:fillRef>
        <a:effectRef idx="0">
          <a:schemeClr val="accent4"/>
        </a:effectRef>
        <a:fontRef idx="minor">
          <a:schemeClr val="lt1"/>
        </a:fontRef>
      </a:style>
    </a:spDef>
  </a:objectDefaults>
  <a:extraClrSchemeLst>
    <a:extraClrScheme>
      <a:clrScheme name="ftsrg-scheme">
        <a:dk1>
          <a:srgbClr val="000000"/>
        </a:dk1>
        <a:lt1>
          <a:srgbClr val="FFFFFF"/>
        </a:lt1>
        <a:dk2>
          <a:srgbClr val="621E0F"/>
        </a:dk2>
        <a:lt2>
          <a:srgbClr val="FFFFFF"/>
        </a:lt2>
        <a:accent1>
          <a:srgbClr val="F9DD2F"/>
        </a:accent1>
        <a:accent2>
          <a:srgbClr val="E67300"/>
        </a:accent2>
        <a:accent3>
          <a:srgbClr val="007D00"/>
        </a:accent3>
        <a:accent4>
          <a:srgbClr val="762536"/>
        </a:accent4>
        <a:accent5>
          <a:srgbClr val="2B56CF"/>
        </a:accent5>
        <a:accent6>
          <a:srgbClr val="929598"/>
        </a:accent6>
        <a:hlink>
          <a:srgbClr val="0038AE"/>
        </a:hlink>
        <a:folHlink>
          <a:srgbClr val="0038AE"/>
        </a:folHlink>
      </a:clrScheme>
    </a:extraClrScheme>
    <a:extraClrScheme>
      <a:clrScheme name="ftsrg-scheme2">
        <a:dk1>
          <a:srgbClr val="000000"/>
        </a:dk1>
        <a:lt1>
          <a:srgbClr val="FFFFFF"/>
        </a:lt1>
        <a:dk2>
          <a:srgbClr val="0099FF"/>
        </a:dk2>
        <a:lt2>
          <a:srgbClr val="FFFF99"/>
        </a:lt2>
        <a:accent1>
          <a:srgbClr val="762536"/>
        </a:accent1>
        <a:accent2>
          <a:srgbClr val="81511D"/>
        </a:accent2>
        <a:accent3>
          <a:srgbClr val="48662C"/>
        </a:accent3>
        <a:accent4>
          <a:srgbClr val="134C59"/>
        </a:accent4>
        <a:accent5>
          <a:srgbClr val="5A2565"/>
        </a:accent5>
        <a:accent6>
          <a:srgbClr val="5A5A5A"/>
        </a:accent6>
        <a:hlink>
          <a:srgbClr val="002060"/>
        </a:hlink>
        <a:folHlink>
          <a:srgbClr val="002060"/>
        </a:folHlink>
      </a:clrScheme>
    </a:extraClrScheme>
    <a:extraClrScheme>
      <a:clrScheme name="SAF-color-scheme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3300"/>
        </a:accent1>
        <a:accent2>
          <a:srgbClr val="00B686"/>
        </a:accent2>
        <a:accent3>
          <a:srgbClr val="FFCC00"/>
        </a:accent3>
        <a:accent4>
          <a:srgbClr val="000000"/>
        </a:accent4>
        <a:accent5>
          <a:srgbClr val="FFADAA"/>
        </a:accent5>
        <a:accent6>
          <a:srgbClr val="0098CE"/>
        </a:accent6>
        <a:hlink>
          <a:srgbClr val="0098CE"/>
        </a:hlink>
        <a:folHlink>
          <a:srgbClr val="FFCC00"/>
        </a:folHlink>
      </a:clrScheme>
    </a:extraClrScheme>
  </a:extraClrScheme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10006</TotalTime>
  <Words>1228</Words>
  <Application>Microsoft Office PowerPoint</Application>
  <PresentationFormat>Diavetítés a képernyőre (4:3 oldalarány)</PresentationFormat>
  <Paragraphs>357</Paragraphs>
  <Slides>30</Slides>
  <Notes>1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5</vt:i4>
      </vt:variant>
      <vt:variant>
        <vt:lpstr>Téma</vt:lpstr>
      </vt:variant>
      <vt:variant>
        <vt:i4>1</vt:i4>
      </vt:variant>
      <vt:variant>
        <vt:lpstr>Diacímek</vt:lpstr>
      </vt:variant>
      <vt:variant>
        <vt:i4>30</vt:i4>
      </vt:variant>
    </vt:vector>
  </HeadingPairs>
  <TitlesOfParts>
    <vt:vector size="36" baseType="lpstr">
      <vt:lpstr>Arial</vt:lpstr>
      <vt:lpstr>Calibri</vt:lpstr>
      <vt:lpstr>Consolas</vt:lpstr>
      <vt:lpstr>Courier New</vt:lpstr>
      <vt:lpstr>Wingdings</vt:lpstr>
      <vt:lpstr>bme_ftsrg_hun_micskei_v7</vt:lpstr>
      <vt:lpstr>Szkriptelési feladat megoldása</vt:lpstr>
      <vt:lpstr>Feladat</vt:lpstr>
      <vt:lpstr>0. Interfész pontosítása</vt:lpstr>
      <vt:lpstr>1. Interfész definíció (params)</vt:lpstr>
      <vt:lpstr>1. Interfész definíció (params, mandatory) </vt:lpstr>
      <vt:lpstr>2. Paraméterek ellenőrzése</vt:lpstr>
      <vt:lpstr>2. Paraméterek ellenőrzése (finomítás)</vt:lpstr>
      <vt:lpstr>3. Paraméterek ellenőrzése (érték)</vt:lpstr>
      <vt:lpstr>3. Paraméterek ellenőrzése (érték)</vt:lpstr>
      <vt:lpstr>3. Paraméterek ellenőrzése (érték)</vt:lpstr>
      <vt:lpstr>3. Paraméterek ellenőrzése (összesítés)</vt:lpstr>
      <vt:lpstr>4. Paraméterek értékei (funkció)</vt:lpstr>
      <vt:lpstr>4. Tesztek a főbb esetekhez</vt:lpstr>
      <vt:lpstr>4. Tesztek a főbb esetekhez</vt:lpstr>
      <vt:lpstr>4. Tesztek a főbb esetekhez</vt:lpstr>
      <vt:lpstr>4. Tesztek a főbb esetekhez</vt:lpstr>
      <vt:lpstr>4. Alkönyvtárak megszámolás</vt:lpstr>
      <vt:lpstr>5. Alkönyvtárak megszámolása (rekurzív)</vt:lpstr>
      <vt:lpstr>5. Alkönyvtárak megszámolása (rekurzív)</vt:lpstr>
      <vt:lpstr>6. Kiterjesztések megszámolása</vt:lpstr>
      <vt:lpstr>6. Kiterjesztések megszámolása</vt:lpstr>
      <vt:lpstr>6. Kiterjesztések megszámolása</vt:lpstr>
      <vt:lpstr>7. Kiterjesztések megszámolása (javítás)</vt:lpstr>
      <vt:lpstr>7. Kiterjesztések megszámolása (javítás)</vt:lpstr>
      <vt:lpstr>8. Fejkomment hozzáadása</vt:lpstr>
      <vt:lpstr>HF ellenőrző lista (1)</vt:lpstr>
      <vt:lpstr>HF ellenőrző lista (2)</vt:lpstr>
      <vt:lpstr>HF ellenőrző lista (3)</vt:lpstr>
      <vt:lpstr>HF ellenőrző lista (4)</vt:lpstr>
      <vt:lpstr>Összefoglalás</vt:lpstr>
    </vt:vector>
  </TitlesOfParts>
  <Company>Budapesti Műszaki és Gazdaságtudományi Egyetem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Szkriptelési feladat megoldása</dc:title>
  <dc:subject>Intelligens rendszerfelügyelet (VIMIA370)</dc:subject>
  <dc:creator>Micskei Zoltán</dc:creator>
  <cp:keywords>PowerShell</cp:keywords>
  <cp:lastModifiedBy>Micskei Zoltán</cp:lastModifiedBy>
  <cp:revision>623</cp:revision>
  <cp:lastPrinted>2014-02-26T06:45:43Z</cp:lastPrinted>
  <dcterms:created xsi:type="dcterms:W3CDTF">2009-01-28T13:20:49Z</dcterms:created>
  <dcterms:modified xsi:type="dcterms:W3CDTF">2014-03-10T15:20:53Z</dcterms:modified>
</cp:coreProperties>
</file>