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264" r:id="rId3"/>
    <p:sldId id="310" r:id="rId4"/>
    <p:sldId id="333" r:id="rId5"/>
    <p:sldId id="268" r:id="rId6"/>
    <p:sldId id="269" r:id="rId7"/>
    <p:sldId id="313" r:id="rId8"/>
    <p:sldId id="314" r:id="rId9"/>
    <p:sldId id="315" r:id="rId10"/>
    <p:sldId id="316" r:id="rId11"/>
    <p:sldId id="317" r:id="rId12"/>
    <p:sldId id="271" r:id="rId13"/>
    <p:sldId id="272" r:id="rId14"/>
    <p:sldId id="330" r:id="rId15"/>
    <p:sldId id="274" r:id="rId16"/>
    <p:sldId id="335" r:id="rId17"/>
    <p:sldId id="336" r:id="rId18"/>
    <p:sldId id="318" r:id="rId19"/>
    <p:sldId id="276" r:id="rId20"/>
    <p:sldId id="320" r:id="rId21"/>
    <p:sldId id="338" r:id="rId22"/>
    <p:sldId id="341" r:id="rId23"/>
    <p:sldId id="277" r:id="rId24"/>
    <p:sldId id="342" r:id="rId25"/>
    <p:sldId id="343" r:id="rId26"/>
    <p:sldId id="279" r:id="rId27"/>
    <p:sldId id="344" r:id="rId28"/>
    <p:sldId id="340" r:id="rId29"/>
    <p:sldId id="337" r:id="rId30"/>
    <p:sldId id="280" r:id="rId31"/>
    <p:sldId id="281" r:id="rId32"/>
    <p:sldId id="283" r:id="rId33"/>
    <p:sldId id="284" r:id="rId34"/>
    <p:sldId id="346" r:id="rId35"/>
    <p:sldId id="326" r:id="rId36"/>
    <p:sldId id="345" r:id="rId37"/>
    <p:sldId id="285" r:id="rId38"/>
    <p:sldId id="352" r:id="rId39"/>
    <p:sldId id="289" r:id="rId40"/>
    <p:sldId id="348" r:id="rId41"/>
    <p:sldId id="327" r:id="rId42"/>
    <p:sldId id="288" r:id="rId43"/>
    <p:sldId id="328" r:id="rId44"/>
    <p:sldId id="293" r:id="rId45"/>
    <p:sldId id="294" r:id="rId46"/>
    <p:sldId id="350" r:id="rId47"/>
    <p:sldId id="329" r:id="rId48"/>
    <p:sldId id="296" r:id="rId49"/>
    <p:sldId id="297" r:id="rId50"/>
    <p:sldId id="322" r:id="rId51"/>
    <p:sldId id="331" r:id="rId52"/>
    <p:sldId id="332" r:id="rId53"/>
    <p:sldId id="351" r:id="rId54"/>
    <p:sldId id="290" r:id="rId55"/>
    <p:sldId id="299" r:id="rId56"/>
    <p:sldId id="300" r:id="rId57"/>
    <p:sldId id="349" r:id="rId58"/>
    <p:sldId id="325" r:id="rId59"/>
    <p:sldId id="347" r:id="rId60"/>
    <p:sldId id="291" r:id="rId61"/>
  </p:sldIdLst>
  <p:sldSz cx="9144000" cy="6858000" type="screen4x3"/>
  <p:notesSz cx="6669088" cy="99282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tiváció" id="{EA952795-55E6-4232-9702-79446FC98FDD}">
          <p14:sldIdLst>
            <p14:sldId id="256"/>
            <p14:sldId id="264"/>
            <p14:sldId id="310"/>
          </p14:sldIdLst>
        </p14:section>
        <p14:section name="Bevezető" id="{8D44C877-B39B-4A00-9CE2-A8783CB59C14}">
          <p14:sldIdLst>
            <p14:sldId id="333"/>
            <p14:sldId id="268"/>
            <p14:sldId id="269"/>
            <p14:sldId id="313"/>
            <p14:sldId id="314"/>
            <p14:sldId id="315"/>
            <p14:sldId id="316"/>
            <p14:sldId id="317"/>
            <p14:sldId id="271"/>
            <p14:sldId id="272"/>
            <p14:sldId id="330"/>
            <p14:sldId id="274"/>
            <p14:sldId id="335"/>
            <p14:sldId id="336"/>
          </p14:sldIdLst>
        </p14:section>
        <p14:section name="CIM" id="{02F5A07F-E5AF-4722-890A-917362F17B41}">
          <p14:sldIdLst>
            <p14:sldId id="318"/>
            <p14:sldId id="276"/>
            <p14:sldId id="320"/>
            <p14:sldId id="338"/>
            <p14:sldId id="341"/>
            <p14:sldId id="277"/>
            <p14:sldId id="342"/>
            <p14:sldId id="343"/>
            <p14:sldId id="279"/>
            <p14:sldId id="344"/>
            <p14:sldId id="340"/>
            <p14:sldId id="337"/>
            <p14:sldId id="280"/>
            <p14:sldId id="281"/>
            <p14:sldId id="283"/>
            <p14:sldId id="284"/>
            <p14:sldId id="346"/>
            <p14:sldId id="326"/>
            <p14:sldId id="345"/>
            <p14:sldId id="285"/>
            <p14:sldId id="352"/>
            <p14:sldId id="289"/>
            <p14:sldId id="348"/>
            <p14:sldId id="327"/>
            <p14:sldId id="288"/>
          </p14:sldIdLst>
        </p14:section>
        <p14:section name="WBEM" id="{35DAE8B3-F060-4A36-98B6-39AAA1434142}">
          <p14:sldIdLst>
            <p14:sldId id="328"/>
            <p14:sldId id="293"/>
            <p14:sldId id="294"/>
            <p14:sldId id="350"/>
            <p14:sldId id="329"/>
            <p14:sldId id="296"/>
            <p14:sldId id="297"/>
            <p14:sldId id="322"/>
            <p14:sldId id="331"/>
            <p14:sldId id="332"/>
            <p14:sldId id="351"/>
            <p14:sldId id="290"/>
            <p14:sldId id="299"/>
            <p14:sldId id="300"/>
            <p14:sldId id="349"/>
            <p14:sldId id="325"/>
            <p14:sldId id="347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3A55"/>
    <a:srgbClr val="762536"/>
    <a:srgbClr val="00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134" autoAdjust="0"/>
  </p:normalViewPr>
  <p:slideViewPr>
    <p:cSldViewPr>
      <p:cViewPr varScale="1">
        <p:scale>
          <a:sx n="85" d="100"/>
          <a:sy n="85" d="100"/>
        </p:scale>
        <p:origin x="17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74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7F5A95-DBB0-4B80-8B32-CE3F4C930F21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526F4CF1-6ED5-4718-B95F-69F1A9EE73BF}">
      <dgm:prSet phldrT="[Szöveg]"/>
      <dgm:spPr>
        <a:solidFill>
          <a:srgbClr val="762536"/>
        </a:solidFill>
      </dgm:spPr>
      <dgm:t>
        <a:bodyPr/>
        <a:lstStyle/>
        <a:p>
          <a:r>
            <a:rPr lang="hu-HU" b="1" dirty="0" smtClean="0"/>
            <a:t>1. Alapok, modellezés, szabványok</a:t>
          </a:r>
          <a:endParaRPr lang="hu-HU" b="1" dirty="0"/>
        </a:p>
      </dgm:t>
    </dgm:pt>
    <dgm:pt modelId="{BF750225-0C56-44E0-B5CA-CD6C2DF493EB}" type="parTrans" cxnId="{5B1BC070-AAA5-4438-9E7C-370C5EDA1C48}">
      <dgm:prSet/>
      <dgm:spPr/>
      <dgm:t>
        <a:bodyPr/>
        <a:lstStyle/>
        <a:p>
          <a:endParaRPr lang="hu-HU"/>
        </a:p>
      </dgm:t>
    </dgm:pt>
    <dgm:pt modelId="{FDF45599-4844-4012-B5D7-D466D85CB281}" type="sibTrans" cxnId="{5B1BC070-AAA5-4438-9E7C-370C5EDA1C48}">
      <dgm:prSet/>
      <dgm:spPr/>
      <dgm:t>
        <a:bodyPr/>
        <a:lstStyle/>
        <a:p>
          <a:endParaRPr lang="hu-HU"/>
        </a:p>
      </dgm:t>
    </dgm:pt>
    <dgm:pt modelId="{D9FEFEB4-906D-4B68-8A95-4681EA0B09B9}">
      <dgm:prSet phldrT="[Szöveg]"/>
      <dgm:spPr/>
      <dgm:t>
        <a:bodyPr/>
        <a:lstStyle/>
        <a:p>
          <a:r>
            <a:rPr lang="hu-HU" b="1" dirty="0" smtClean="0"/>
            <a:t>szabványos modellezés</a:t>
          </a:r>
          <a:endParaRPr lang="hu-HU" b="1" dirty="0"/>
        </a:p>
      </dgm:t>
    </dgm:pt>
    <dgm:pt modelId="{40595054-FEB5-489A-B46F-3A8993BF2A0F}" type="parTrans" cxnId="{2EE7D9E8-1259-45B8-A284-134F0614FBF9}">
      <dgm:prSet/>
      <dgm:spPr/>
      <dgm:t>
        <a:bodyPr/>
        <a:lstStyle/>
        <a:p>
          <a:endParaRPr lang="hu-HU"/>
        </a:p>
      </dgm:t>
    </dgm:pt>
    <dgm:pt modelId="{C6BA6D8E-D863-4FE1-97BC-C0C82C023D02}" type="sibTrans" cxnId="{2EE7D9E8-1259-45B8-A284-134F0614FBF9}">
      <dgm:prSet/>
      <dgm:spPr/>
      <dgm:t>
        <a:bodyPr/>
        <a:lstStyle/>
        <a:p>
          <a:endParaRPr lang="hu-HU"/>
        </a:p>
      </dgm:t>
    </dgm:pt>
    <dgm:pt modelId="{59E8B373-9D60-41B9-9D15-463D436DED87}">
      <dgm:prSet phldrT="[Szöveg]"/>
      <dgm:spPr/>
      <dgm:t>
        <a:bodyPr/>
        <a:lstStyle/>
        <a:p>
          <a:r>
            <a:rPr lang="hu-HU" b="1" dirty="0" smtClean="0"/>
            <a:t>eszközök</a:t>
          </a:r>
          <a:endParaRPr lang="hu-HU" b="1" dirty="0"/>
        </a:p>
      </dgm:t>
    </dgm:pt>
    <dgm:pt modelId="{1B075BD1-5D65-4ACE-9F9E-3488865EF4C3}" type="parTrans" cxnId="{336A25D0-CDC3-4930-8D7F-A0DB0F01CD3C}">
      <dgm:prSet/>
      <dgm:spPr/>
      <dgm:t>
        <a:bodyPr/>
        <a:lstStyle/>
        <a:p>
          <a:endParaRPr lang="hu-HU"/>
        </a:p>
      </dgm:t>
    </dgm:pt>
    <dgm:pt modelId="{88EB22A6-18BF-4585-8B4B-6164603DE557}" type="sibTrans" cxnId="{336A25D0-CDC3-4930-8D7F-A0DB0F01CD3C}">
      <dgm:prSet/>
      <dgm:spPr/>
      <dgm:t>
        <a:bodyPr/>
        <a:lstStyle/>
        <a:p>
          <a:endParaRPr lang="hu-HU"/>
        </a:p>
      </dgm:t>
    </dgm:pt>
    <dgm:pt modelId="{874A5FD6-1C96-492C-9C94-F5B518F82DF2}">
      <dgm:prSet phldrT="[Szöveg]"/>
      <dgm:spPr>
        <a:solidFill>
          <a:srgbClr val="762536"/>
        </a:solidFill>
      </dgm:spPr>
      <dgm:t>
        <a:bodyPr/>
        <a:lstStyle/>
        <a:p>
          <a:r>
            <a:rPr lang="hu-HU" b="1" dirty="0" smtClean="0"/>
            <a:t>2. Windows konfigurációkezelés </a:t>
          </a:r>
          <a:endParaRPr lang="hu-HU" b="1" dirty="0"/>
        </a:p>
      </dgm:t>
    </dgm:pt>
    <dgm:pt modelId="{7EE93E1C-3624-49A3-B3A2-C2E95A53AB30}" type="parTrans" cxnId="{F6E6AFD3-3063-4C79-84AC-FE8366CF44DB}">
      <dgm:prSet/>
      <dgm:spPr/>
      <dgm:t>
        <a:bodyPr/>
        <a:lstStyle/>
        <a:p>
          <a:endParaRPr lang="hu-HU"/>
        </a:p>
      </dgm:t>
    </dgm:pt>
    <dgm:pt modelId="{0035212F-1CAE-4FB4-B4E2-F2F3AC36CEE3}" type="sibTrans" cxnId="{F6E6AFD3-3063-4C79-84AC-FE8366CF44DB}">
      <dgm:prSet/>
      <dgm:spPr/>
      <dgm:t>
        <a:bodyPr/>
        <a:lstStyle/>
        <a:p>
          <a:endParaRPr lang="hu-HU"/>
        </a:p>
      </dgm:t>
    </dgm:pt>
    <dgm:pt modelId="{F115C3BD-0BE2-488A-9BD6-E7AB113E6340}">
      <dgm:prSet phldrT="[Szöveg]"/>
      <dgm:spPr/>
      <dgm:t>
        <a:bodyPr/>
        <a:lstStyle/>
        <a:p>
          <a:r>
            <a:rPr lang="hu-HU" b="1" dirty="0" smtClean="0"/>
            <a:t>WMI: alapok, architektúra</a:t>
          </a:r>
          <a:endParaRPr lang="hu-HU" b="1" dirty="0"/>
        </a:p>
      </dgm:t>
    </dgm:pt>
    <dgm:pt modelId="{58D58C47-BC08-4E0E-B5EE-C4DD692F6A47}" type="parTrans" cxnId="{14D6CC53-1C42-4C88-9212-5D25B9DC6CB4}">
      <dgm:prSet/>
      <dgm:spPr/>
      <dgm:t>
        <a:bodyPr/>
        <a:lstStyle/>
        <a:p>
          <a:endParaRPr lang="hu-HU"/>
        </a:p>
      </dgm:t>
    </dgm:pt>
    <dgm:pt modelId="{5C712452-240C-4A44-95B3-85931D0A770C}" type="sibTrans" cxnId="{14D6CC53-1C42-4C88-9212-5D25B9DC6CB4}">
      <dgm:prSet/>
      <dgm:spPr/>
      <dgm:t>
        <a:bodyPr/>
        <a:lstStyle/>
        <a:p>
          <a:endParaRPr lang="hu-HU"/>
        </a:p>
      </dgm:t>
    </dgm:pt>
    <dgm:pt modelId="{D133ABE0-7970-4086-9D60-E0CE735CE89D}">
      <dgm:prSet phldrT="[Szöveg]"/>
      <dgm:spPr>
        <a:solidFill>
          <a:srgbClr val="762536"/>
        </a:solidFill>
      </dgm:spPr>
      <dgm:t>
        <a:bodyPr/>
        <a:lstStyle/>
        <a:p>
          <a:r>
            <a:rPr lang="hu-HU" b="1" dirty="0" smtClean="0"/>
            <a:t>3. </a:t>
          </a:r>
          <a:r>
            <a:rPr lang="hu-HU" b="1" dirty="0" err="1" smtClean="0"/>
            <a:t>CMDB-k</a:t>
          </a:r>
          <a:endParaRPr lang="hu-HU" b="1" dirty="0"/>
        </a:p>
      </dgm:t>
    </dgm:pt>
    <dgm:pt modelId="{1EFB2741-F57D-4AA4-A139-A3078EE23C5D}" type="parTrans" cxnId="{048212DE-E710-4488-829E-AD88F75E9DC3}">
      <dgm:prSet/>
      <dgm:spPr/>
      <dgm:t>
        <a:bodyPr/>
        <a:lstStyle/>
        <a:p>
          <a:endParaRPr lang="hu-HU"/>
        </a:p>
      </dgm:t>
    </dgm:pt>
    <dgm:pt modelId="{4C664B7A-9AB3-4F77-A667-6038F70620E8}" type="sibTrans" cxnId="{048212DE-E710-4488-829E-AD88F75E9DC3}">
      <dgm:prSet/>
      <dgm:spPr/>
      <dgm:t>
        <a:bodyPr/>
        <a:lstStyle/>
        <a:p>
          <a:endParaRPr lang="hu-HU"/>
        </a:p>
      </dgm:t>
    </dgm:pt>
    <dgm:pt modelId="{EBE56E8E-02CE-416F-A554-13F73B373CA3}">
      <dgm:prSet phldrT="[Szöveg]"/>
      <dgm:spPr/>
      <dgm:t>
        <a:bodyPr/>
        <a:lstStyle/>
        <a:p>
          <a:r>
            <a:rPr lang="hu-HU" b="1" dirty="0" smtClean="0"/>
            <a:t>Az ITIL CMDB fogalma</a:t>
          </a:r>
          <a:endParaRPr lang="hu-HU" b="1" dirty="0"/>
        </a:p>
      </dgm:t>
    </dgm:pt>
    <dgm:pt modelId="{16B99AEE-B490-45CA-967B-9D02C11123AC}" type="parTrans" cxnId="{9261367A-9C33-4354-974C-F22D28386E0B}">
      <dgm:prSet/>
      <dgm:spPr/>
      <dgm:t>
        <a:bodyPr/>
        <a:lstStyle/>
        <a:p>
          <a:endParaRPr lang="hu-HU"/>
        </a:p>
      </dgm:t>
    </dgm:pt>
    <dgm:pt modelId="{69E5565E-AB93-4556-B4E4-CD5AF4C93437}" type="sibTrans" cxnId="{9261367A-9C33-4354-974C-F22D28386E0B}">
      <dgm:prSet/>
      <dgm:spPr/>
      <dgm:t>
        <a:bodyPr/>
        <a:lstStyle/>
        <a:p>
          <a:endParaRPr lang="hu-HU"/>
        </a:p>
      </dgm:t>
    </dgm:pt>
    <dgm:pt modelId="{FA41FFFE-B3A4-4E6D-B60E-0F2E67E7FCA7}">
      <dgm:prSet phldrT="[Szöveg]"/>
      <dgm:spPr/>
      <dgm:t>
        <a:bodyPr/>
        <a:lstStyle/>
        <a:p>
          <a:r>
            <a:rPr lang="hu-HU" b="1" dirty="0" smtClean="0"/>
            <a:t>Funkcionális jellemzők</a:t>
          </a:r>
          <a:endParaRPr lang="hu-HU" b="1" dirty="0"/>
        </a:p>
      </dgm:t>
    </dgm:pt>
    <dgm:pt modelId="{4BBC668F-AA93-4E94-8D1A-E8133CE321B4}" type="parTrans" cxnId="{7E17BAD1-D5B5-442A-96DC-3FD151F0582D}">
      <dgm:prSet/>
      <dgm:spPr/>
      <dgm:t>
        <a:bodyPr/>
        <a:lstStyle/>
        <a:p>
          <a:endParaRPr lang="hu-HU"/>
        </a:p>
      </dgm:t>
    </dgm:pt>
    <dgm:pt modelId="{9391C735-9FA4-4579-930E-44B617D0A915}" type="sibTrans" cxnId="{7E17BAD1-D5B5-442A-96DC-3FD151F0582D}">
      <dgm:prSet/>
      <dgm:spPr/>
      <dgm:t>
        <a:bodyPr/>
        <a:lstStyle/>
        <a:p>
          <a:endParaRPr lang="hu-HU"/>
        </a:p>
      </dgm:t>
    </dgm:pt>
    <dgm:pt modelId="{52EA63E4-FCCC-46A8-A5AA-D4B9D551D225}">
      <dgm:prSet phldrT="[Szöveg]"/>
      <dgm:spPr/>
      <dgm:t>
        <a:bodyPr/>
        <a:lstStyle/>
        <a:p>
          <a:r>
            <a:rPr lang="hu-HU" b="1" dirty="0" smtClean="0"/>
            <a:t>szabványos távoli hozzáférés</a:t>
          </a:r>
          <a:endParaRPr lang="hu-HU" b="1" dirty="0"/>
        </a:p>
      </dgm:t>
    </dgm:pt>
    <dgm:pt modelId="{410B2AEA-4694-4938-9972-F33F3DEDF630}" type="parTrans" cxnId="{86D22290-6BA0-48BC-AB8E-8F8E6300DCEA}">
      <dgm:prSet/>
      <dgm:spPr/>
      <dgm:t>
        <a:bodyPr/>
        <a:lstStyle/>
        <a:p>
          <a:endParaRPr lang="hu-HU"/>
        </a:p>
      </dgm:t>
    </dgm:pt>
    <dgm:pt modelId="{17C4189D-723C-4C4F-8C59-9D4450BE421C}" type="sibTrans" cxnId="{86D22290-6BA0-48BC-AB8E-8F8E6300DCEA}">
      <dgm:prSet/>
      <dgm:spPr/>
      <dgm:t>
        <a:bodyPr/>
        <a:lstStyle/>
        <a:p>
          <a:endParaRPr lang="hu-HU"/>
        </a:p>
      </dgm:t>
    </dgm:pt>
    <dgm:pt modelId="{A58623CE-8000-4DA4-A449-82632018D11E}">
      <dgm:prSet phldrT="[Szöveg]"/>
      <dgm:spPr/>
      <dgm:t>
        <a:bodyPr/>
        <a:lstStyle/>
        <a:p>
          <a:r>
            <a:rPr lang="hu-HU" b="1" dirty="0" err="1" smtClean="0"/>
            <a:t>WS-Management</a:t>
          </a:r>
          <a:r>
            <a:rPr lang="hu-HU" b="1" dirty="0" smtClean="0"/>
            <a:t> (</a:t>
          </a:r>
          <a:r>
            <a:rPr lang="hu-HU" b="1" dirty="0" err="1" smtClean="0"/>
            <a:t>WinRM</a:t>
          </a:r>
          <a:r>
            <a:rPr lang="hu-HU" b="1" dirty="0" smtClean="0"/>
            <a:t>)</a:t>
          </a:r>
          <a:endParaRPr lang="hu-HU" b="1" dirty="0"/>
        </a:p>
      </dgm:t>
    </dgm:pt>
    <dgm:pt modelId="{350EB7F4-4FC3-4DD2-8C8E-6BBAE3387082}" type="parTrans" cxnId="{38633763-7D53-40E8-BA07-3E7D1B6EA990}">
      <dgm:prSet/>
      <dgm:spPr/>
      <dgm:t>
        <a:bodyPr/>
        <a:lstStyle/>
        <a:p>
          <a:endParaRPr lang="hu-HU"/>
        </a:p>
      </dgm:t>
    </dgm:pt>
    <dgm:pt modelId="{FC7FA087-5117-4880-B9ED-59F58B921D31}" type="sibTrans" cxnId="{38633763-7D53-40E8-BA07-3E7D1B6EA990}">
      <dgm:prSet/>
      <dgm:spPr/>
      <dgm:t>
        <a:bodyPr/>
        <a:lstStyle/>
        <a:p>
          <a:endParaRPr lang="hu-HU"/>
        </a:p>
      </dgm:t>
    </dgm:pt>
    <dgm:pt modelId="{DCF265BB-BC32-4CB5-914D-CB0778CCAF7C}">
      <dgm:prSet phldrT="[Szöveg]"/>
      <dgm:spPr/>
      <dgm:t>
        <a:bodyPr/>
        <a:lstStyle/>
        <a:p>
          <a:r>
            <a:rPr lang="hu-HU" b="1" dirty="0" smtClean="0"/>
            <a:t>WMI: eszközök, </a:t>
          </a:r>
          <a:r>
            <a:rPr lang="hu-HU" b="1" dirty="0" err="1" smtClean="0"/>
            <a:t>PowerShell</a:t>
          </a:r>
          <a:endParaRPr lang="hu-HU" b="1" dirty="0"/>
        </a:p>
      </dgm:t>
    </dgm:pt>
    <dgm:pt modelId="{4C6B0D83-2026-489B-8F6C-4864461DB545}" type="parTrans" cxnId="{FD669475-FE6E-4C60-A2B5-A7259D5B0562}">
      <dgm:prSet/>
      <dgm:spPr/>
      <dgm:t>
        <a:bodyPr/>
        <a:lstStyle/>
        <a:p>
          <a:endParaRPr lang="hu-HU"/>
        </a:p>
      </dgm:t>
    </dgm:pt>
    <dgm:pt modelId="{DDE92F77-5030-40FB-9EC6-FD22689BB894}" type="sibTrans" cxnId="{FD669475-FE6E-4C60-A2B5-A7259D5B0562}">
      <dgm:prSet/>
      <dgm:spPr/>
      <dgm:t>
        <a:bodyPr/>
        <a:lstStyle/>
        <a:p>
          <a:endParaRPr lang="hu-HU"/>
        </a:p>
      </dgm:t>
    </dgm:pt>
    <dgm:pt modelId="{25A74D7E-89F3-4939-8085-6485089B19AD}">
      <dgm:prSet phldrT="[Szöveg]"/>
      <dgm:spPr/>
      <dgm:t>
        <a:bodyPr/>
        <a:lstStyle/>
        <a:p>
          <a:r>
            <a:rPr lang="hu-HU" b="1" dirty="0" smtClean="0"/>
            <a:t>Felderítés</a:t>
          </a:r>
          <a:endParaRPr lang="hu-HU" b="1" dirty="0"/>
        </a:p>
      </dgm:t>
    </dgm:pt>
    <dgm:pt modelId="{C52C71C7-AC1E-4FF0-A65F-02A4C7002597}" type="parTrans" cxnId="{D56282E5-EE71-4662-9EEA-3A5630C8333D}">
      <dgm:prSet/>
      <dgm:spPr/>
      <dgm:t>
        <a:bodyPr/>
        <a:lstStyle/>
        <a:p>
          <a:endParaRPr lang="hu-HU"/>
        </a:p>
      </dgm:t>
    </dgm:pt>
    <dgm:pt modelId="{C72939D1-93CA-497B-9A9B-E3719F5CCFA5}" type="sibTrans" cxnId="{D56282E5-EE71-4662-9EEA-3A5630C8333D}">
      <dgm:prSet/>
      <dgm:spPr/>
      <dgm:t>
        <a:bodyPr/>
        <a:lstStyle/>
        <a:p>
          <a:endParaRPr lang="hu-HU"/>
        </a:p>
      </dgm:t>
    </dgm:pt>
    <dgm:pt modelId="{5ACA3069-79BF-455E-A40E-E2140DA14CD7}" type="pres">
      <dgm:prSet presAssocID="{A77F5A95-DBB0-4B80-8B32-CE3F4C930F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C3DDAB88-1695-4DBC-9663-BDBC43204AE0}" type="pres">
      <dgm:prSet presAssocID="{526F4CF1-6ED5-4718-B95F-69F1A9EE73BF}" presName="linNode" presStyleCnt="0"/>
      <dgm:spPr/>
    </dgm:pt>
    <dgm:pt modelId="{9E093E4A-30D5-4F0C-B936-81624685BCAA}" type="pres">
      <dgm:prSet presAssocID="{526F4CF1-6ED5-4718-B95F-69F1A9EE73B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9D215D0-AFF1-48BC-9BE4-984366551D11}" type="pres">
      <dgm:prSet presAssocID="{526F4CF1-6ED5-4718-B95F-69F1A9EE73B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F4768F4-60EB-4648-A8E7-E789E1DB06BF}" type="pres">
      <dgm:prSet presAssocID="{FDF45599-4844-4012-B5D7-D466D85CB281}" presName="sp" presStyleCnt="0"/>
      <dgm:spPr/>
    </dgm:pt>
    <dgm:pt modelId="{6F71D72C-121C-472B-9383-B319B098B615}" type="pres">
      <dgm:prSet presAssocID="{874A5FD6-1C96-492C-9C94-F5B518F82DF2}" presName="linNode" presStyleCnt="0"/>
      <dgm:spPr/>
    </dgm:pt>
    <dgm:pt modelId="{4CF87882-CED5-4359-B351-40AD8B93146F}" type="pres">
      <dgm:prSet presAssocID="{874A5FD6-1C96-492C-9C94-F5B518F82DF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E83C77B-7AEA-42B8-91C1-AC57C746E535}" type="pres">
      <dgm:prSet presAssocID="{874A5FD6-1C96-492C-9C94-F5B518F82DF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19D0BAD-0145-4E4B-9252-AFA5DD6CFEEF}" type="pres">
      <dgm:prSet presAssocID="{0035212F-1CAE-4FB4-B4E2-F2F3AC36CEE3}" presName="sp" presStyleCnt="0"/>
      <dgm:spPr/>
    </dgm:pt>
    <dgm:pt modelId="{6987C5E7-2F53-4FD8-92DB-44BB6087E906}" type="pres">
      <dgm:prSet presAssocID="{D133ABE0-7970-4086-9D60-E0CE735CE89D}" presName="linNode" presStyleCnt="0"/>
      <dgm:spPr/>
    </dgm:pt>
    <dgm:pt modelId="{42C5B866-57EB-4A85-BC32-BBCFCCE3D4A1}" type="pres">
      <dgm:prSet presAssocID="{D133ABE0-7970-4086-9D60-E0CE735CE89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5B465AD-72E5-44E8-8FE8-75B0AE5D1962}" type="pres">
      <dgm:prSet presAssocID="{D133ABE0-7970-4086-9D60-E0CE735CE89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E520358-0D13-4390-B02A-0077084D5914}" type="presOf" srcId="{A77F5A95-DBB0-4B80-8B32-CE3F4C930F21}" destId="{5ACA3069-79BF-455E-A40E-E2140DA14CD7}" srcOrd="0" destOrd="0" presId="urn:microsoft.com/office/officeart/2005/8/layout/vList5"/>
    <dgm:cxn modelId="{EEB53CE6-606C-40CF-BE47-EC3B1E083D3F}" type="presOf" srcId="{59E8B373-9D60-41B9-9D15-463D436DED87}" destId="{89D215D0-AFF1-48BC-9BE4-984366551D11}" srcOrd="0" destOrd="2" presId="urn:microsoft.com/office/officeart/2005/8/layout/vList5"/>
    <dgm:cxn modelId="{341EB7C2-88E8-424C-ACAA-03671ED1AAEE}" type="presOf" srcId="{DCF265BB-BC32-4CB5-914D-CB0778CCAF7C}" destId="{9E83C77B-7AEA-42B8-91C1-AC57C746E535}" srcOrd="0" destOrd="1" presId="urn:microsoft.com/office/officeart/2005/8/layout/vList5"/>
    <dgm:cxn modelId="{9261367A-9C33-4354-974C-F22D28386E0B}" srcId="{D133ABE0-7970-4086-9D60-E0CE735CE89D}" destId="{EBE56E8E-02CE-416F-A554-13F73B373CA3}" srcOrd="0" destOrd="0" parTransId="{16B99AEE-B490-45CA-967B-9D02C11123AC}" sibTransId="{69E5565E-AB93-4556-B4E4-CD5AF4C93437}"/>
    <dgm:cxn modelId="{2EE7D9E8-1259-45B8-A284-134F0614FBF9}" srcId="{526F4CF1-6ED5-4718-B95F-69F1A9EE73BF}" destId="{D9FEFEB4-906D-4B68-8A95-4681EA0B09B9}" srcOrd="0" destOrd="0" parTransId="{40595054-FEB5-489A-B46F-3A8993BF2A0F}" sibTransId="{C6BA6D8E-D863-4FE1-97BC-C0C82C023D02}"/>
    <dgm:cxn modelId="{FD669475-FE6E-4C60-A2B5-A7259D5B0562}" srcId="{874A5FD6-1C96-492C-9C94-F5B518F82DF2}" destId="{DCF265BB-BC32-4CB5-914D-CB0778CCAF7C}" srcOrd="1" destOrd="0" parTransId="{4C6B0D83-2026-489B-8F6C-4864461DB545}" sibTransId="{DDE92F77-5030-40FB-9EC6-FD22689BB894}"/>
    <dgm:cxn modelId="{5B1BC070-AAA5-4438-9E7C-370C5EDA1C48}" srcId="{A77F5A95-DBB0-4B80-8B32-CE3F4C930F21}" destId="{526F4CF1-6ED5-4718-B95F-69F1A9EE73BF}" srcOrd="0" destOrd="0" parTransId="{BF750225-0C56-44E0-B5CA-CD6C2DF493EB}" sibTransId="{FDF45599-4844-4012-B5D7-D466D85CB281}"/>
    <dgm:cxn modelId="{86D22290-6BA0-48BC-AB8E-8F8E6300DCEA}" srcId="{526F4CF1-6ED5-4718-B95F-69F1A9EE73BF}" destId="{52EA63E4-FCCC-46A8-A5AA-D4B9D551D225}" srcOrd="1" destOrd="0" parTransId="{410B2AEA-4694-4938-9972-F33F3DEDF630}" sibTransId="{17C4189D-723C-4C4F-8C59-9D4450BE421C}"/>
    <dgm:cxn modelId="{F6E6AFD3-3063-4C79-84AC-FE8366CF44DB}" srcId="{A77F5A95-DBB0-4B80-8B32-CE3F4C930F21}" destId="{874A5FD6-1C96-492C-9C94-F5B518F82DF2}" srcOrd="1" destOrd="0" parTransId="{7EE93E1C-3624-49A3-B3A2-C2E95A53AB30}" sibTransId="{0035212F-1CAE-4FB4-B4E2-F2F3AC36CEE3}"/>
    <dgm:cxn modelId="{F012BFB7-EF2B-4DD8-A97F-A11497A12FDC}" type="presOf" srcId="{F115C3BD-0BE2-488A-9BD6-E7AB113E6340}" destId="{9E83C77B-7AEA-42B8-91C1-AC57C746E535}" srcOrd="0" destOrd="0" presId="urn:microsoft.com/office/officeart/2005/8/layout/vList5"/>
    <dgm:cxn modelId="{9C468C13-7E50-4908-8484-ED4DA45B8A5C}" type="presOf" srcId="{FA41FFFE-B3A4-4E6D-B60E-0F2E67E7FCA7}" destId="{95B465AD-72E5-44E8-8FE8-75B0AE5D1962}" srcOrd="0" destOrd="1" presId="urn:microsoft.com/office/officeart/2005/8/layout/vList5"/>
    <dgm:cxn modelId="{A42EB732-07D0-4CDF-94D3-E006FED69718}" type="presOf" srcId="{A58623CE-8000-4DA4-A449-82632018D11E}" destId="{9E83C77B-7AEA-42B8-91C1-AC57C746E535}" srcOrd="0" destOrd="2" presId="urn:microsoft.com/office/officeart/2005/8/layout/vList5"/>
    <dgm:cxn modelId="{2C35EDA0-236A-49DE-B32C-37565172C239}" type="presOf" srcId="{D133ABE0-7970-4086-9D60-E0CE735CE89D}" destId="{42C5B866-57EB-4A85-BC32-BBCFCCE3D4A1}" srcOrd="0" destOrd="0" presId="urn:microsoft.com/office/officeart/2005/8/layout/vList5"/>
    <dgm:cxn modelId="{D95605DA-7017-498F-A87A-17E55667022E}" type="presOf" srcId="{526F4CF1-6ED5-4718-B95F-69F1A9EE73BF}" destId="{9E093E4A-30D5-4F0C-B936-81624685BCAA}" srcOrd="0" destOrd="0" presId="urn:microsoft.com/office/officeart/2005/8/layout/vList5"/>
    <dgm:cxn modelId="{336A25D0-CDC3-4930-8D7F-A0DB0F01CD3C}" srcId="{526F4CF1-6ED5-4718-B95F-69F1A9EE73BF}" destId="{59E8B373-9D60-41B9-9D15-463D436DED87}" srcOrd="2" destOrd="0" parTransId="{1B075BD1-5D65-4ACE-9F9E-3488865EF4C3}" sibTransId="{88EB22A6-18BF-4585-8B4B-6164603DE557}"/>
    <dgm:cxn modelId="{38633763-7D53-40E8-BA07-3E7D1B6EA990}" srcId="{874A5FD6-1C96-492C-9C94-F5B518F82DF2}" destId="{A58623CE-8000-4DA4-A449-82632018D11E}" srcOrd="2" destOrd="0" parTransId="{350EB7F4-4FC3-4DD2-8C8E-6BBAE3387082}" sibTransId="{FC7FA087-5117-4880-B9ED-59F58B921D31}"/>
    <dgm:cxn modelId="{8301E94A-3AAF-4063-915F-6E22A84D6B90}" type="presOf" srcId="{52EA63E4-FCCC-46A8-A5AA-D4B9D551D225}" destId="{89D215D0-AFF1-48BC-9BE4-984366551D11}" srcOrd="0" destOrd="1" presId="urn:microsoft.com/office/officeart/2005/8/layout/vList5"/>
    <dgm:cxn modelId="{F5982521-3436-4704-8D29-3B4A51B3C8E0}" type="presOf" srcId="{EBE56E8E-02CE-416F-A554-13F73B373CA3}" destId="{95B465AD-72E5-44E8-8FE8-75B0AE5D1962}" srcOrd="0" destOrd="0" presId="urn:microsoft.com/office/officeart/2005/8/layout/vList5"/>
    <dgm:cxn modelId="{B6411B9F-C5F4-4634-8AAA-5A2605FE2CCA}" type="presOf" srcId="{874A5FD6-1C96-492C-9C94-F5B518F82DF2}" destId="{4CF87882-CED5-4359-B351-40AD8B93146F}" srcOrd="0" destOrd="0" presId="urn:microsoft.com/office/officeart/2005/8/layout/vList5"/>
    <dgm:cxn modelId="{14D6CC53-1C42-4C88-9212-5D25B9DC6CB4}" srcId="{874A5FD6-1C96-492C-9C94-F5B518F82DF2}" destId="{F115C3BD-0BE2-488A-9BD6-E7AB113E6340}" srcOrd="0" destOrd="0" parTransId="{58D58C47-BC08-4E0E-B5EE-C4DD692F6A47}" sibTransId="{5C712452-240C-4A44-95B3-85931D0A770C}"/>
    <dgm:cxn modelId="{048212DE-E710-4488-829E-AD88F75E9DC3}" srcId="{A77F5A95-DBB0-4B80-8B32-CE3F4C930F21}" destId="{D133ABE0-7970-4086-9D60-E0CE735CE89D}" srcOrd="2" destOrd="0" parTransId="{1EFB2741-F57D-4AA4-A139-A3078EE23C5D}" sibTransId="{4C664B7A-9AB3-4F77-A667-6038F70620E8}"/>
    <dgm:cxn modelId="{95DF0F3A-BF33-473C-8DEB-D5B11FA7702D}" type="presOf" srcId="{25A74D7E-89F3-4939-8085-6485089B19AD}" destId="{95B465AD-72E5-44E8-8FE8-75B0AE5D1962}" srcOrd="0" destOrd="2" presId="urn:microsoft.com/office/officeart/2005/8/layout/vList5"/>
    <dgm:cxn modelId="{D56282E5-EE71-4662-9EEA-3A5630C8333D}" srcId="{D133ABE0-7970-4086-9D60-E0CE735CE89D}" destId="{25A74D7E-89F3-4939-8085-6485089B19AD}" srcOrd="2" destOrd="0" parTransId="{C52C71C7-AC1E-4FF0-A65F-02A4C7002597}" sibTransId="{C72939D1-93CA-497B-9A9B-E3719F5CCFA5}"/>
    <dgm:cxn modelId="{1E45D34C-1DC8-4788-9784-85F25C4DBDEB}" type="presOf" srcId="{D9FEFEB4-906D-4B68-8A95-4681EA0B09B9}" destId="{89D215D0-AFF1-48BC-9BE4-984366551D11}" srcOrd="0" destOrd="0" presId="urn:microsoft.com/office/officeart/2005/8/layout/vList5"/>
    <dgm:cxn modelId="{7E17BAD1-D5B5-442A-96DC-3FD151F0582D}" srcId="{D133ABE0-7970-4086-9D60-E0CE735CE89D}" destId="{FA41FFFE-B3A4-4E6D-B60E-0F2E67E7FCA7}" srcOrd="1" destOrd="0" parTransId="{4BBC668F-AA93-4E94-8D1A-E8133CE321B4}" sibTransId="{9391C735-9FA4-4579-930E-44B617D0A915}"/>
    <dgm:cxn modelId="{B7B35C1E-96E1-40FC-BE90-CE5136510AB5}" type="presParOf" srcId="{5ACA3069-79BF-455E-A40E-E2140DA14CD7}" destId="{C3DDAB88-1695-4DBC-9663-BDBC43204AE0}" srcOrd="0" destOrd="0" presId="urn:microsoft.com/office/officeart/2005/8/layout/vList5"/>
    <dgm:cxn modelId="{1A459DCC-78F2-43FF-932E-75F99AF6E97E}" type="presParOf" srcId="{C3DDAB88-1695-4DBC-9663-BDBC43204AE0}" destId="{9E093E4A-30D5-4F0C-B936-81624685BCAA}" srcOrd="0" destOrd="0" presId="urn:microsoft.com/office/officeart/2005/8/layout/vList5"/>
    <dgm:cxn modelId="{7A20683F-D710-4846-B595-C5FA5DFB4F48}" type="presParOf" srcId="{C3DDAB88-1695-4DBC-9663-BDBC43204AE0}" destId="{89D215D0-AFF1-48BC-9BE4-984366551D11}" srcOrd="1" destOrd="0" presId="urn:microsoft.com/office/officeart/2005/8/layout/vList5"/>
    <dgm:cxn modelId="{AB3CBB49-3793-41B6-98E0-5B7A5CD97444}" type="presParOf" srcId="{5ACA3069-79BF-455E-A40E-E2140DA14CD7}" destId="{CF4768F4-60EB-4648-A8E7-E789E1DB06BF}" srcOrd="1" destOrd="0" presId="urn:microsoft.com/office/officeart/2005/8/layout/vList5"/>
    <dgm:cxn modelId="{D34E1456-7B14-4830-97C3-3FA11431C350}" type="presParOf" srcId="{5ACA3069-79BF-455E-A40E-E2140DA14CD7}" destId="{6F71D72C-121C-472B-9383-B319B098B615}" srcOrd="2" destOrd="0" presId="urn:microsoft.com/office/officeart/2005/8/layout/vList5"/>
    <dgm:cxn modelId="{1B3D0905-D40A-483F-862D-E6DE3FD1008B}" type="presParOf" srcId="{6F71D72C-121C-472B-9383-B319B098B615}" destId="{4CF87882-CED5-4359-B351-40AD8B93146F}" srcOrd="0" destOrd="0" presId="urn:microsoft.com/office/officeart/2005/8/layout/vList5"/>
    <dgm:cxn modelId="{30383719-88E7-4E52-BBA0-30AD3685110C}" type="presParOf" srcId="{6F71D72C-121C-472B-9383-B319B098B615}" destId="{9E83C77B-7AEA-42B8-91C1-AC57C746E535}" srcOrd="1" destOrd="0" presId="urn:microsoft.com/office/officeart/2005/8/layout/vList5"/>
    <dgm:cxn modelId="{50A21F44-FCE8-4459-A0A6-893693EDB1ED}" type="presParOf" srcId="{5ACA3069-79BF-455E-A40E-E2140DA14CD7}" destId="{119D0BAD-0145-4E4B-9252-AFA5DD6CFEEF}" srcOrd="3" destOrd="0" presId="urn:microsoft.com/office/officeart/2005/8/layout/vList5"/>
    <dgm:cxn modelId="{25B38524-1B00-4E5E-802A-377BDFECDCFD}" type="presParOf" srcId="{5ACA3069-79BF-455E-A40E-E2140DA14CD7}" destId="{6987C5E7-2F53-4FD8-92DB-44BB6087E906}" srcOrd="4" destOrd="0" presId="urn:microsoft.com/office/officeart/2005/8/layout/vList5"/>
    <dgm:cxn modelId="{F36DEA98-A1E7-425B-85D1-8FE0C892BD23}" type="presParOf" srcId="{6987C5E7-2F53-4FD8-92DB-44BB6087E906}" destId="{42C5B866-57EB-4A85-BC32-BBCFCCE3D4A1}" srcOrd="0" destOrd="0" presId="urn:microsoft.com/office/officeart/2005/8/layout/vList5"/>
    <dgm:cxn modelId="{42D0F5CA-BFDE-4818-BF70-10F0DEDF97C4}" type="presParOf" srcId="{6987C5E7-2F53-4FD8-92DB-44BB6087E906}" destId="{95B465AD-72E5-44E8-8FE8-75B0AE5D196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215D0-AFF1-48BC-9BE4-984366551D11}">
      <dsp:nvSpPr>
        <dsp:cNvPr id="0" name=""/>
        <dsp:cNvSpPr/>
      </dsp:nvSpPr>
      <dsp:spPr>
        <a:xfrm rot="5400000">
          <a:off x="5310853" y="-1940994"/>
          <a:ext cx="1425513" cy="56692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500" b="1" kern="1200" dirty="0" smtClean="0"/>
            <a:t>szabványos modellezés</a:t>
          </a:r>
          <a:endParaRPr lang="hu-HU" sz="2500" b="1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500" b="1" kern="1200" dirty="0" smtClean="0"/>
            <a:t>szabványos távoli hozzáférés</a:t>
          </a:r>
          <a:endParaRPr lang="hu-HU" sz="2500" b="1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500" b="1" kern="1200" dirty="0" smtClean="0"/>
            <a:t>eszközök</a:t>
          </a:r>
          <a:endParaRPr lang="hu-HU" sz="2500" b="1" kern="1200" dirty="0"/>
        </a:p>
      </dsp:txBody>
      <dsp:txXfrm rot="-5400000">
        <a:off x="3188970" y="250477"/>
        <a:ext cx="5599692" cy="1286337"/>
      </dsp:txXfrm>
    </dsp:sp>
    <dsp:sp modelId="{9E093E4A-30D5-4F0C-B936-81624685BCAA}">
      <dsp:nvSpPr>
        <dsp:cNvPr id="0" name=""/>
        <dsp:cNvSpPr/>
      </dsp:nvSpPr>
      <dsp:spPr>
        <a:xfrm>
          <a:off x="0" y="2699"/>
          <a:ext cx="3188970" cy="1781891"/>
        </a:xfrm>
        <a:prstGeom prst="roundRect">
          <a:avLst/>
        </a:prstGeom>
        <a:solidFill>
          <a:srgbClr val="76253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b="1" kern="1200" dirty="0" smtClean="0"/>
            <a:t>1. Alapok, modellezés, szabványok</a:t>
          </a:r>
          <a:endParaRPr lang="hu-HU" sz="2600" b="1" kern="1200" dirty="0"/>
        </a:p>
      </dsp:txBody>
      <dsp:txXfrm>
        <a:off x="86985" y="89684"/>
        <a:ext cx="3015000" cy="1607921"/>
      </dsp:txXfrm>
    </dsp:sp>
    <dsp:sp modelId="{9E83C77B-7AEA-42B8-91C1-AC57C746E535}">
      <dsp:nvSpPr>
        <dsp:cNvPr id="0" name=""/>
        <dsp:cNvSpPr/>
      </dsp:nvSpPr>
      <dsp:spPr>
        <a:xfrm rot="5400000">
          <a:off x="5310853" y="-70008"/>
          <a:ext cx="1425513" cy="56692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500" b="1" kern="1200" dirty="0" smtClean="0"/>
            <a:t>WMI: alapok, architektúra</a:t>
          </a:r>
          <a:endParaRPr lang="hu-HU" sz="2500" b="1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500" b="1" kern="1200" dirty="0" smtClean="0"/>
            <a:t>WMI: eszközök, </a:t>
          </a:r>
          <a:r>
            <a:rPr lang="hu-HU" sz="2500" b="1" kern="1200" dirty="0" err="1" smtClean="0"/>
            <a:t>PowerShell</a:t>
          </a:r>
          <a:endParaRPr lang="hu-HU" sz="2500" b="1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500" b="1" kern="1200" dirty="0" err="1" smtClean="0"/>
            <a:t>WS-Management</a:t>
          </a:r>
          <a:r>
            <a:rPr lang="hu-HU" sz="2500" b="1" kern="1200" dirty="0" smtClean="0"/>
            <a:t> (</a:t>
          </a:r>
          <a:r>
            <a:rPr lang="hu-HU" sz="2500" b="1" kern="1200" dirty="0" err="1" smtClean="0"/>
            <a:t>WinRM</a:t>
          </a:r>
          <a:r>
            <a:rPr lang="hu-HU" sz="2500" b="1" kern="1200" dirty="0" smtClean="0"/>
            <a:t>)</a:t>
          </a:r>
          <a:endParaRPr lang="hu-HU" sz="2500" b="1" kern="1200" dirty="0"/>
        </a:p>
      </dsp:txBody>
      <dsp:txXfrm rot="-5400000">
        <a:off x="3188970" y="2121463"/>
        <a:ext cx="5599692" cy="1286337"/>
      </dsp:txXfrm>
    </dsp:sp>
    <dsp:sp modelId="{4CF87882-CED5-4359-B351-40AD8B93146F}">
      <dsp:nvSpPr>
        <dsp:cNvPr id="0" name=""/>
        <dsp:cNvSpPr/>
      </dsp:nvSpPr>
      <dsp:spPr>
        <a:xfrm>
          <a:off x="0" y="1873685"/>
          <a:ext cx="3188970" cy="1781891"/>
        </a:xfrm>
        <a:prstGeom prst="roundRect">
          <a:avLst/>
        </a:prstGeom>
        <a:solidFill>
          <a:srgbClr val="76253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b="1" kern="1200" dirty="0" smtClean="0"/>
            <a:t>2. Windows konfigurációkezelés </a:t>
          </a:r>
          <a:endParaRPr lang="hu-HU" sz="2600" b="1" kern="1200" dirty="0"/>
        </a:p>
      </dsp:txBody>
      <dsp:txXfrm>
        <a:off x="86985" y="1960670"/>
        <a:ext cx="3015000" cy="1607921"/>
      </dsp:txXfrm>
    </dsp:sp>
    <dsp:sp modelId="{95B465AD-72E5-44E8-8FE8-75B0AE5D1962}">
      <dsp:nvSpPr>
        <dsp:cNvPr id="0" name=""/>
        <dsp:cNvSpPr/>
      </dsp:nvSpPr>
      <dsp:spPr>
        <a:xfrm rot="5400000">
          <a:off x="5310853" y="1800977"/>
          <a:ext cx="1425513" cy="56692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500" b="1" kern="1200" dirty="0" smtClean="0"/>
            <a:t>Az ITIL CMDB fogalma</a:t>
          </a:r>
          <a:endParaRPr lang="hu-HU" sz="2500" b="1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500" b="1" kern="1200" dirty="0" smtClean="0"/>
            <a:t>Funkcionális jellemzők</a:t>
          </a:r>
          <a:endParaRPr lang="hu-HU" sz="2500" b="1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500" b="1" kern="1200" dirty="0" smtClean="0"/>
            <a:t>Felderítés</a:t>
          </a:r>
          <a:endParaRPr lang="hu-HU" sz="2500" b="1" kern="1200" dirty="0"/>
        </a:p>
      </dsp:txBody>
      <dsp:txXfrm rot="-5400000">
        <a:off x="3188970" y="3992448"/>
        <a:ext cx="5599692" cy="1286337"/>
      </dsp:txXfrm>
    </dsp:sp>
    <dsp:sp modelId="{42C5B866-57EB-4A85-BC32-BBCFCCE3D4A1}">
      <dsp:nvSpPr>
        <dsp:cNvPr id="0" name=""/>
        <dsp:cNvSpPr/>
      </dsp:nvSpPr>
      <dsp:spPr>
        <a:xfrm>
          <a:off x="0" y="3744671"/>
          <a:ext cx="3188970" cy="1781891"/>
        </a:xfrm>
        <a:prstGeom prst="roundRect">
          <a:avLst/>
        </a:prstGeom>
        <a:solidFill>
          <a:srgbClr val="76253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b="1" kern="1200" dirty="0" smtClean="0"/>
            <a:t>3. </a:t>
          </a:r>
          <a:r>
            <a:rPr lang="hu-HU" sz="2600" b="1" kern="1200" dirty="0" err="1" smtClean="0"/>
            <a:t>CMDB-k</a:t>
          </a:r>
          <a:endParaRPr lang="hu-HU" sz="2600" b="1" kern="1200" dirty="0"/>
        </a:p>
      </dsp:txBody>
      <dsp:txXfrm>
        <a:off x="86985" y="3831656"/>
        <a:ext cx="3015000" cy="1607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7AB35-61F0-419A-932F-26798DA4908A}" type="datetimeFigureOut">
              <a:rPr lang="hu-HU" smtClean="0"/>
              <a:pPr/>
              <a:t>2014.03.24.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5FB6B-57D7-4861-88B9-9E4C6960420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3199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D4CF-7E0B-4DAE-A87C-C1F6FC9C56E1}" type="datetimeFigureOut">
              <a:rPr lang="hu-HU" smtClean="0"/>
              <a:pPr/>
              <a:t>2014.03.24.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5643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8" Type="http://schemas.openxmlformats.org/officeDocument/2006/relationships/hyperlink" Target="http://sblim.wiki.sourceforge.net/" TargetMode="External"/><Relationship Id="rId3" Type="http://schemas.openxmlformats.org/officeDocument/2006/relationships/hyperlink" Target="http://dmtf.org/standards/cim" TargetMode="External"/><Relationship Id="rId7" Type="http://schemas.openxmlformats.org/officeDocument/2006/relationships/hyperlink" Target="http://www.dmtf.org/standards/wsman/" TargetMode="External"/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dmtf.org/standards/wbem/CIM-XML" TargetMode="External"/><Relationship Id="rId5" Type="http://schemas.openxmlformats.org/officeDocument/2006/relationships/hyperlink" Target="http://www.dmtf.org/standards/wbem/" TargetMode="External"/><Relationship Id="rId4" Type="http://schemas.openxmlformats.org/officeDocument/2006/relationships/hyperlink" Target="http://dmtf.org/about/faq/cim_faq" TargetMode="External"/><Relationship Id="rId9" Type="http://schemas.openxmlformats.org/officeDocument/2006/relationships/hyperlink" Target="http://www.openpegasus.org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Utolsó módosítás: 2014.03.24.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652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csatlakozáshoz szükséges funkciókat tipikusan jól meg lehet valósítani</a:t>
            </a:r>
            <a:r>
              <a:rPr lang="hu-HU" baseline="0" dirty="0" smtClean="0"/>
              <a:t> egy megosztott könyvtárban vagy komponensben, ami például elfedi a távoli géppel való kommunikáció nehézségeinek egy részét.</a:t>
            </a:r>
          </a:p>
          <a:p>
            <a:endParaRPr lang="hu-HU" baseline="0" dirty="0" smtClean="0"/>
          </a:p>
          <a:p>
            <a:r>
              <a:rPr lang="hu-HU" baseline="0" dirty="0" smtClean="0"/>
              <a:t>A menedzselendő eszközök kezelése és lekérdezése általában már problémásabb, itt majd sokféle egymástól független technológiával fogunk találkozni.</a:t>
            </a:r>
          </a:p>
          <a:p>
            <a:endParaRPr lang="hu-HU" baseline="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3153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6187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Maga</a:t>
            </a:r>
            <a:r>
              <a:rPr lang="hu-HU" baseline="0" dirty="0" smtClean="0"/>
              <a:t> a technológiai segítség megvalósítása általában még kevés, legalább annyira fontos a megfelelő támogató folyamatok kitalálása és betartása. Erre ad például egy jó ajánlásgyűjteményt az ITIL.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5473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Federált</a:t>
            </a:r>
            <a:r>
              <a:rPr lang="hu-HU" baseline="0" dirty="0" smtClean="0"/>
              <a:t> adatbázis: olyan </a:t>
            </a:r>
            <a:r>
              <a:rPr lang="hu-HU" baseline="0" dirty="0" err="1" smtClean="0"/>
              <a:t>adatbáziskezelő</a:t>
            </a:r>
            <a:r>
              <a:rPr lang="hu-HU" baseline="0" dirty="0" smtClean="0"/>
              <a:t> rendszer (ha nagyon pontosak akarunk lenni: „</a:t>
            </a:r>
            <a:r>
              <a:rPr lang="hu-HU" baseline="0" dirty="0" err="1" smtClean="0"/>
              <a:t>metadatbázis-kezelő</a:t>
            </a:r>
            <a:r>
              <a:rPr lang="hu-HU" baseline="0" dirty="0" smtClean="0"/>
              <a:t> rendszer”), mely több autonóm </a:t>
            </a:r>
            <a:r>
              <a:rPr lang="hu-HU" baseline="0" dirty="0" err="1" smtClean="0"/>
              <a:t>adatbáziskezelő</a:t>
            </a:r>
            <a:r>
              <a:rPr lang="hu-HU" baseline="0" dirty="0" smtClean="0"/>
              <a:t> szolgáltatásait a saját felhasználói számára transzparens módon integrálja.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4085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tantárgyban</a:t>
            </a:r>
            <a:r>
              <a:rPr lang="hu-HU" baseline="0" dirty="0" smtClean="0"/>
              <a:t> idén az 1. és 2. anyagokkal foglalkozunk. A HF2 keretében ezekhez a területekhez kapcsolódó feladatot kell majd megoldani.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789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31205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5334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3834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69172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Rövid</a:t>
            </a:r>
            <a:r>
              <a:rPr lang="hu-HU" baseline="0" dirty="0" smtClean="0"/>
              <a:t> összefoglaló arról, hogy mi is a CIM:</a:t>
            </a:r>
            <a:endParaRPr lang="hu-HU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hu-HU" dirty="0" err="1" smtClean="0"/>
              <a:t>What</a:t>
            </a:r>
            <a:r>
              <a:rPr lang="hu-HU" dirty="0" smtClean="0"/>
              <a:t> is CIM? http://dmtf.org/about/faq/cim_faq#C1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2525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Komplexebb vagy dinamikusan változó rendszerek esetén már pusztán az</a:t>
            </a:r>
            <a:r>
              <a:rPr lang="hu-HU" baseline="0" dirty="0" smtClean="0"/>
              <a:t> is egy nem triviális feladat, hogy megmondjuk, hogy jelenleg hány kiszolgálónk van és azok pontosan mit csinálnak. </a:t>
            </a:r>
          </a:p>
          <a:p>
            <a:endParaRPr lang="hu-HU" baseline="0" dirty="0" smtClean="0"/>
          </a:p>
          <a:p>
            <a:r>
              <a:rPr lang="hu-HU" baseline="0" dirty="0" smtClean="0"/>
              <a:t>Lehet egyszerűen csak nagyon sok gépünk és szolgáltatások (jó példa a CERN: http://malandes.web.cern.ch/malandes/cc.html) vagy használhatunk részben/egészben felhő alapú szolgáltatásokat, ott pedig a folyamatosan változó, az igényekhez igazodó foglalások és a megjegyezhetetlen gépnevek a gyakoriak.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26076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CIM adja</a:t>
            </a:r>
            <a:r>
              <a:rPr lang="hu-HU" baseline="0" dirty="0" smtClean="0"/>
              <a:t> meg, hogy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smtClean="0"/>
              <a:t>a konfigurációs adatbázisunkban milyen típusú adatokat tároljunk,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smtClean="0"/>
              <a:t>és ezeket hogyan lehessen exportálni és importálni.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7653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44746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90859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hu-HU" dirty="0" smtClean="0"/>
              <a:t>A</a:t>
            </a:r>
            <a:r>
              <a:rPr lang="hu-HU" baseline="0" dirty="0" smtClean="0"/>
              <a:t> CIM Meta </a:t>
            </a:r>
            <a:r>
              <a:rPr lang="hu-HU" baseline="0" dirty="0" err="1" smtClean="0"/>
              <a:t>Schema</a:t>
            </a:r>
            <a:r>
              <a:rPr lang="hu-HU" baseline="0" dirty="0" smtClean="0"/>
              <a:t> az </a:t>
            </a:r>
            <a:r>
              <a:rPr lang="hu-HU" baseline="0" dirty="0" err="1" smtClean="0"/>
              <a:t>UML-től</a:t>
            </a:r>
            <a:r>
              <a:rPr lang="hu-HU" baseline="0" dirty="0" smtClean="0"/>
              <a:t> kicsit eltérő fogalmakat használ néha, mert egyrészt más területre dolgozták ki, másrészt részben korábbi is, mint az UML 2.0. 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(Régebben CIM Meta </a:t>
            </a:r>
            <a:r>
              <a:rPr lang="hu-HU" baseline="0" dirty="0" err="1" smtClean="0"/>
              <a:t>Schema</a:t>
            </a:r>
            <a:r>
              <a:rPr lang="hu-HU" baseline="0" dirty="0" smtClean="0"/>
              <a:t> néven hivatkoztak a </a:t>
            </a:r>
            <a:r>
              <a:rPr lang="hu-HU" baseline="0" dirty="0" err="1" smtClean="0"/>
              <a:t>Metamodelre</a:t>
            </a:r>
            <a:r>
              <a:rPr lang="hu-HU" baseline="0" dirty="0" smtClean="0"/>
              <a:t>.)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18559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teljes Meta </a:t>
            </a:r>
            <a:r>
              <a:rPr lang="hu-HU" dirty="0" err="1" smtClean="0"/>
              <a:t>Schema</a:t>
            </a:r>
            <a:r>
              <a:rPr lang="hu-HU" dirty="0" smtClean="0"/>
              <a:t> megtalálható a</a:t>
            </a:r>
            <a:r>
              <a:rPr lang="hu-HU" baseline="0" dirty="0" smtClean="0"/>
              <a:t> CIM Metamodel PDF-ben: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http://dmtf.org/standards/cim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hu-HU" dirty="0" smtClean="0"/>
              <a:t>És innen: CIM Metamodel (</a:t>
            </a:r>
            <a:r>
              <a:rPr lang="hu-HU" baseline="0" dirty="0" smtClean="0"/>
              <a:t>DSP0004</a:t>
            </a:r>
            <a:r>
              <a:rPr lang="hu-HU" dirty="0" smtClean="0"/>
              <a:t>)</a:t>
            </a:r>
            <a:endParaRPr lang="hu-HU" baseline="0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hu-HU" baseline="0" dirty="0" smtClean="0"/>
              <a:t>3.0.0-s verzióban: 31. oldal, </a:t>
            </a:r>
            <a:r>
              <a:rPr lang="en-US" baseline="0" dirty="0" smtClean="0"/>
              <a:t>Figure 1 – Overview of CIM Metamodel</a:t>
            </a:r>
            <a:r>
              <a:rPr lang="it-IT" baseline="0" dirty="0" smtClean="0"/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4826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Néhány fontosabb elem definíciója (idézet a szabványból):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err="1" smtClean="0"/>
              <a:t>NamedElement</a:t>
            </a:r>
            <a:r>
              <a:rPr lang="hu-HU" dirty="0" smtClean="0"/>
              <a:t>: </a:t>
            </a:r>
            <a:r>
              <a:rPr lang="en-US" dirty="0" smtClean="0"/>
              <a:t>A </a:t>
            </a:r>
            <a:r>
              <a:rPr lang="en-US" dirty="0" err="1" smtClean="0"/>
              <a:t>NamedElement</a:t>
            </a:r>
            <a:r>
              <a:rPr lang="en-US" dirty="0" smtClean="0"/>
              <a:t> is an abstract </a:t>
            </a:r>
            <a:r>
              <a:rPr lang="en-US" dirty="0" err="1" smtClean="0"/>
              <a:t>metaelement</a:t>
            </a:r>
            <a:r>
              <a:rPr lang="en-US" dirty="0" smtClean="0"/>
              <a:t> that models elements that have a name.</a:t>
            </a:r>
            <a:endParaRPr lang="hu-HU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hu-HU" dirty="0" err="1" smtClean="0"/>
              <a:t>Schema</a:t>
            </a:r>
            <a:r>
              <a:rPr lang="hu-HU" dirty="0" smtClean="0"/>
              <a:t>:</a:t>
            </a:r>
            <a:r>
              <a:rPr lang="en-US" dirty="0" smtClean="0"/>
              <a:t>A schema provides a context for assigning schema unique names to the definition of elements</a:t>
            </a:r>
            <a:r>
              <a:rPr lang="en-US" baseline="0" dirty="0" smtClean="0"/>
              <a:t>.</a:t>
            </a:r>
            <a:endParaRPr lang="hu-HU" baseline="0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Fully-qualified class names are in the form &lt;schema name&gt;_&lt;class name</a:t>
            </a:r>
            <a:r>
              <a:rPr lang="hu-HU" baseline="0" dirty="0" smtClean="0"/>
              <a:t>&gt;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err="1" smtClean="0"/>
              <a:t>Class</a:t>
            </a:r>
            <a:r>
              <a:rPr lang="hu-HU" baseline="0" dirty="0" smtClean="0"/>
              <a:t>: </a:t>
            </a:r>
            <a:r>
              <a:rPr lang="en-US" baseline="0" dirty="0" smtClean="0"/>
              <a:t>A class models an aspect of a managed resource. A class is a type that has zero or more properties, methods, and qualifiers and may define local structures and enumerations </a:t>
            </a:r>
            <a:r>
              <a:rPr lang="hu-HU" baseline="0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err="1" smtClean="0"/>
              <a:t>Qualifier</a:t>
            </a:r>
            <a:r>
              <a:rPr lang="hu-HU" baseline="0" dirty="0" smtClean="0"/>
              <a:t>: </a:t>
            </a:r>
            <a:r>
              <a:rPr lang="en-US" baseline="0" dirty="0" smtClean="0"/>
              <a:t>A CIM qualifier is meta data that</a:t>
            </a:r>
            <a:r>
              <a:rPr lang="hu-HU" baseline="0" dirty="0" smtClean="0"/>
              <a:t> </a:t>
            </a:r>
            <a:r>
              <a:rPr lang="en-US" baseline="0" dirty="0" smtClean="0"/>
              <a:t>provides additional information about the element on which the qualifier is specified. The specification of a qualifier on an element defines a value for the qualifier on that element.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48269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55661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52501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98592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1192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Bármilyen állapotfrissítés</a:t>
            </a:r>
            <a:r>
              <a:rPr lang="hu-HU" baseline="0" dirty="0" smtClean="0"/>
              <a:t> vagy beavatkozás nehézkes lehet, ha </a:t>
            </a:r>
            <a:r>
              <a:rPr lang="hu-HU" baseline="0" dirty="0" err="1" smtClean="0"/>
              <a:t>összetet</a:t>
            </a:r>
            <a:r>
              <a:rPr lang="hu-HU" baseline="0" dirty="0" smtClean="0"/>
              <a:t> és/vagy heterogén rendszerünk van. Akár üzemeltetnünk kell a rendszert, akár fejleszteni rá valami alkalmazást, ha nincs megfelelő automatizálási megoldás, akkor a telepítés és felügyelet nagyon nehézkes lesz. Az alapfunkciókat (távoli gépek összegyűjtése, állapot lekérdezése, egyszerűbb beavatkozások végrehajtása) pedig jó lenne mindenhol ugyanúgy megvalósítani, erre mutat megoldásokat az előadás.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05062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dirty="0" smtClean="0"/>
              <a:t>Itt</a:t>
            </a:r>
            <a:r>
              <a:rPr lang="hu-HU" baseline="0" dirty="0" smtClean="0"/>
              <a:t> nagyon általános, alapvető fogalmak szerepelnek még csak, amik a későbbiek csoportosításához lesznek hasznosak.</a:t>
            </a:r>
            <a:endParaRPr lang="hu-HU" dirty="0" smtClean="0"/>
          </a:p>
        </p:txBody>
      </p:sp>
      <p:sp>
        <p:nvSpPr>
          <p:cNvPr id="23555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1EE27A-7A20-448D-ABAE-3CE13D1C4CF0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04622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dirty="0" err="1" smtClean="0"/>
              <a:t>Common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model</a:t>
            </a:r>
            <a:r>
              <a:rPr lang="hu-HU" baseline="0" dirty="0" smtClean="0"/>
              <a:t>: </a:t>
            </a:r>
            <a:r>
              <a:rPr lang="hu-HU" dirty="0" smtClean="0"/>
              <a:t>Itt már konkrét menedzselhető</a:t>
            </a:r>
            <a:r>
              <a:rPr lang="hu-HU" baseline="0" dirty="0" smtClean="0"/>
              <a:t> elemek és tulajdonságaik jelennek meg, de még platform- és </a:t>
            </a:r>
            <a:r>
              <a:rPr lang="hu-HU" baseline="0" dirty="0" err="1" smtClean="0"/>
              <a:t>gyártófüggetlen</a:t>
            </a:r>
            <a:r>
              <a:rPr lang="hu-HU" baseline="0" dirty="0" smtClean="0"/>
              <a:t> módon.</a:t>
            </a:r>
            <a:endParaRPr lang="hu-HU" dirty="0" smtClean="0"/>
          </a:p>
        </p:txBody>
      </p:sp>
      <p:sp>
        <p:nvSpPr>
          <p:cNvPr id="25603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4D7168-1CC5-4108-A460-2A5EDD1A4C23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07598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dirty="0" smtClean="0"/>
              <a:t>Érdemes megnézni, hogy például csak a hálózati végpontok esetén mennyi</a:t>
            </a:r>
            <a:r>
              <a:rPr lang="hu-HU" baseline="0" dirty="0" smtClean="0"/>
              <a:t> mindent kell modellezni, ami később konkrét rendszerek leírása esetén kellhet.</a:t>
            </a:r>
            <a:endParaRPr lang="hu-HU" dirty="0" smtClean="0"/>
          </a:p>
        </p:txBody>
      </p:sp>
      <p:sp>
        <p:nvSpPr>
          <p:cNvPr id="29699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CF8911-A195-4A83-9246-F510C1671B4A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6753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Ráadásul</a:t>
            </a:r>
            <a:r>
              <a:rPr lang="hu-HU" baseline="0" dirty="0" smtClean="0"/>
              <a:t> a modellt folyamatosan frissítik, kb. 4-6 havonta publikálnak egy friss verziót, ami 20-30 új osztályt ad hozzá a modellhez.</a:t>
            </a:r>
          </a:p>
          <a:p>
            <a:endParaRPr lang="hu-HU" baseline="0" dirty="0" smtClean="0"/>
          </a:p>
          <a:p>
            <a:r>
              <a:rPr lang="hu-HU" baseline="0" dirty="0" smtClean="0"/>
              <a:t>A teljes modell a http://www.dmtf.org/standards/cim oldalról tölthető le szöveges és grafikus formában is.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39274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50218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43823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82768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96440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MOF esetén egy MOF fájlban lévő osztály- és típusdefiníciók</a:t>
            </a:r>
            <a:r>
              <a:rPr lang="hu-HU" baseline="0" dirty="0" smtClean="0"/>
              <a:t> importálását fordításnak (</a:t>
            </a:r>
            <a:r>
              <a:rPr lang="hu-HU" baseline="0" dirty="0" err="1" smtClean="0"/>
              <a:t>compile</a:t>
            </a:r>
            <a:r>
              <a:rPr lang="hu-HU" baseline="0" dirty="0" smtClean="0"/>
              <a:t>) szokták hívni.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39505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4721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53299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54898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48551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03986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5643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20909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21612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49395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52951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49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77494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3042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Az látszik, hogy a „konfiguráció” fogalma nem csak műszaki területről területre, de az egyes</a:t>
            </a:r>
            <a:r>
              <a:rPr lang="hu-HU" baseline="0" dirty="0" smtClean="0"/>
              <a:t> alkalmazási esetek között is változik, attól függően hogy milyen rendszeraspektusokat és azok közötti kapcsolatokat akarunk nyilvántartani.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57070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dirty="0" smtClean="0"/>
              <a:t>Miért érdemes megnézni egy ilyen üzenetet:</a:t>
            </a: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hu-HU" dirty="0" smtClean="0"/>
              <a:t>Valószínűleg</a:t>
            </a:r>
            <a:r>
              <a:rPr lang="hu-HU" baseline="0" dirty="0" smtClean="0"/>
              <a:t> nekünk kézzel nem kell megírni, arra megvannak a megfelelő programok/könyvtárak.</a:t>
            </a: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hu-HU" dirty="0" smtClean="0"/>
              <a:t>De  hibakeresés esetén van, hogy csak</a:t>
            </a:r>
            <a:r>
              <a:rPr lang="hu-HU" baseline="0" dirty="0" smtClean="0"/>
              <a:t> az segít, hogy ha megnézzük, hogy mi megy át a hálózaton. Ilyenkor jó, ha tisztában vagyunk, hogy a CIM hogyan képződik le XML-re.</a:t>
            </a:r>
            <a:endParaRPr lang="hu-HU" dirty="0" smtClean="0"/>
          </a:p>
        </p:txBody>
      </p:sp>
      <p:sp>
        <p:nvSpPr>
          <p:cNvPr id="79875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DCC0F4-AB2E-45BE-BA4D-CE08EA30AB28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27071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2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dirty="0" smtClean="0"/>
          </a:p>
        </p:txBody>
      </p:sp>
      <p:sp>
        <p:nvSpPr>
          <p:cNvPr id="81923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41286F-03C7-4D7E-B0E5-B2474265AE9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12957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Ezek az úgynevezett</a:t>
            </a:r>
            <a:r>
              <a:rPr lang="hu-HU" baseline="0" dirty="0" smtClean="0"/>
              <a:t> </a:t>
            </a:r>
            <a:r>
              <a:rPr lang="hu-HU" b="1" baseline="0" dirty="0" err="1" smtClean="0"/>
              <a:t>intrinsic</a:t>
            </a:r>
            <a:r>
              <a:rPr lang="hu-HU" baseline="0" dirty="0" smtClean="0"/>
              <a:t> metódusok, amik maguk a </a:t>
            </a:r>
            <a:r>
              <a:rPr lang="hu-HU" baseline="0" dirty="0" err="1" smtClean="0"/>
              <a:t>CIM-műveletek</a:t>
            </a:r>
            <a:r>
              <a:rPr lang="hu-HU" baseline="0" dirty="0" smtClean="0"/>
              <a:t>, ezeken kívül még a menedzselt elem is definiálhat saját metódusokat, amiket meg lehet rajta hívni.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37207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dirty="0" smtClean="0"/>
              <a:t>A</a:t>
            </a:r>
            <a:r>
              <a:rPr lang="hu-HU" baseline="0" dirty="0" smtClean="0"/>
              <a:t> terminológia angolul:</a:t>
            </a:r>
          </a:p>
          <a:p>
            <a:pPr eaLnBrk="1" hangingPunct="1">
              <a:spcBef>
                <a:spcPct val="0"/>
              </a:spcBef>
            </a:pPr>
            <a:endParaRPr lang="hu-HU" baseline="0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baseline="0" dirty="0" err="1" smtClean="0"/>
              <a:t>Object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name</a:t>
            </a:r>
            <a:endParaRPr lang="hu-HU" baseline="0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baseline="0" dirty="0" err="1" smtClean="0"/>
              <a:t>Namespace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Path</a:t>
            </a:r>
            <a:endParaRPr lang="hu-HU" baseline="0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baseline="0" dirty="0" err="1" smtClean="0"/>
              <a:t>Model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Path</a:t>
            </a:r>
            <a:endParaRPr lang="hu-HU" baseline="0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baseline="0" dirty="0" err="1" smtClean="0"/>
              <a:t>Namespace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type</a:t>
            </a:r>
            <a:endParaRPr lang="hu-HU" baseline="0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baseline="0" dirty="0" err="1" smtClean="0"/>
              <a:t>Namespace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handle</a:t>
            </a:r>
            <a:endParaRPr lang="hu-HU" dirty="0" smtClean="0"/>
          </a:p>
        </p:txBody>
      </p:sp>
      <p:sp>
        <p:nvSpPr>
          <p:cNvPr id="46083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396CA-A8FB-4499-A9C0-B1B7B4130BE0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83965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55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32976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56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802400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450430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b="1" dirty="0" smtClean="0"/>
              <a:t>Telepítés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Csomagok: </a:t>
            </a:r>
            <a:r>
              <a:rPr lang="hu-HU" dirty="0" err="1" smtClean="0"/>
              <a:t>sblim-sfcb</a:t>
            </a:r>
            <a:r>
              <a:rPr lang="hu-HU" dirty="0" smtClean="0"/>
              <a:t>,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sblim-wbemcli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sblim-cmpi-base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yawn</a:t>
            </a:r>
            <a:endParaRPr lang="hu-HU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err="1" smtClean="0"/>
              <a:t>sfcb</a:t>
            </a:r>
            <a:r>
              <a:rPr lang="hu-HU" baseline="0" dirty="0" smtClean="0"/>
              <a:t> indítása/leállítása: /</a:t>
            </a:r>
            <a:r>
              <a:rPr lang="hu-HU" baseline="0" dirty="0" err="1" smtClean="0"/>
              <a:t>etc</a:t>
            </a:r>
            <a:r>
              <a:rPr lang="hu-HU" baseline="0" dirty="0" smtClean="0"/>
              <a:t>/</a:t>
            </a:r>
            <a:r>
              <a:rPr lang="hu-HU" baseline="0" dirty="0" err="1" smtClean="0"/>
              <a:t>init.d</a:t>
            </a:r>
            <a:r>
              <a:rPr lang="hu-HU" baseline="0" dirty="0" smtClean="0"/>
              <a:t>/</a:t>
            </a:r>
            <a:r>
              <a:rPr lang="hu-HU" baseline="0" dirty="0" err="1" smtClean="0"/>
              <a:t>sblim-sfcb</a:t>
            </a:r>
            <a:endParaRPr lang="hu-HU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smtClean="0"/>
              <a:t>Milyen </a:t>
            </a:r>
            <a:r>
              <a:rPr lang="hu-HU" baseline="0" dirty="0" err="1" smtClean="0"/>
              <a:t>portol</a:t>
            </a:r>
            <a:r>
              <a:rPr lang="hu-HU" baseline="0" dirty="0" smtClean="0"/>
              <a:t> figyel az </a:t>
            </a:r>
            <a:r>
              <a:rPr lang="hu-HU" baseline="0" dirty="0" err="1" smtClean="0"/>
              <a:t>sfcb</a:t>
            </a:r>
            <a:r>
              <a:rPr lang="hu-HU" baseline="0" dirty="0" smtClean="0"/>
              <a:t>?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hu-HU" baseline="0" dirty="0" err="1" smtClean="0"/>
              <a:t>sudo</a:t>
            </a:r>
            <a:r>
              <a:rPr lang="hu-HU" baseline="0" dirty="0" smtClean="0"/>
              <a:t> </a:t>
            </a:r>
            <a:r>
              <a:rPr lang="nb-NO" baseline="0" dirty="0" smtClean="0"/>
              <a:t>netstat -t -l -p | grep </a:t>
            </a:r>
            <a:r>
              <a:rPr lang="hu-HU" baseline="0" dirty="0" err="1" smtClean="0"/>
              <a:t>sfcb</a:t>
            </a:r>
            <a:endParaRPr lang="hu-HU" baseline="0" dirty="0" smtClean="0"/>
          </a:p>
          <a:p>
            <a:endParaRPr lang="hu-HU" baseline="0" dirty="0" smtClean="0"/>
          </a:p>
          <a:p>
            <a:r>
              <a:rPr lang="hu-HU" b="1" baseline="0" dirty="0" smtClean="0"/>
              <a:t>YAWN</a:t>
            </a:r>
          </a:p>
          <a:p>
            <a:r>
              <a:rPr lang="hu-HU" baseline="0" dirty="0" smtClean="0"/>
              <a:t>http://localhost/yawn</a:t>
            </a:r>
          </a:p>
          <a:p>
            <a:r>
              <a:rPr lang="hu-HU" baseline="0" dirty="0" smtClean="0"/>
              <a:t>Osztályok és példányok listázása</a:t>
            </a:r>
          </a:p>
          <a:p>
            <a:endParaRPr lang="hu-HU" baseline="0" dirty="0" smtClean="0"/>
          </a:p>
          <a:p>
            <a:r>
              <a:rPr lang="hu-HU" b="1" baseline="0" dirty="0" err="1" smtClean="0"/>
              <a:t>wbemcli</a:t>
            </a:r>
            <a:endParaRPr lang="hu-HU" b="1" baseline="0" dirty="0" smtClean="0"/>
          </a:p>
          <a:p>
            <a:r>
              <a:rPr lang="hu-HU" baseline="0" dirty="0" smtClean="0"/>
              <a:t>man </a:t>
            </a:r>
            <a:r>
              <a:rPr lang="hu-HU" baseline="0" dirty="0" err="1" smtClean="0"/>
              <a:t>wbemcli</a:t>
            </a:r>
            <a:r>
              <a:rPr lang="hu-HU" baseline="0" dirty="0" smtClean="0"/>
              <a:t> </a:t>
            </a:r>
            <a:r>
              <a:rPr lang="hu-HU" baseline="0" dirty="0" smtClean="0">
                <a:sym typeface="Wingdings" pitchFamily="2" charset="2"/>
              </a:rPr>
              <a:t>(ami fontos: operációk)</a:t>
            </a:r>
          </a:p>
          <a:p>
            <a:endParaRPr lang="hu-HU" dirty="0" smtClean="0"/>
          </a:p>
          <a:p>
            <a:r>
              <a:rPr lang="hu-HU" dirty="0" smtClean="0"/>
              <a:t>Lássuk mit tud</a:t>
            </a:r>
          </a:p>
          <a:p>
            <a:pPr marL="171450" indent="-171450">
              <a:buFontTx/>
              <a:buChar char="-"/>
            </a:pPr>
            <a:r>
              <a:rPr lang="hu-HU" baseline="0" dirty="0" err="1" smtClean="0"/>
              <a:t>wbemcli</a:t>
            </a:r>
            <a:endParaRPr lang="hu-HU" baseline="0" dirty="0" smtClean="0"/>
          </a:p>
          <a:p>
            <a:pPr marL="171450" indent="-171450">
              <a:buFontTx/>
              <a:buChar char="-"/>
            </a:pPr>
            <a:r>
              <a:rPr lang="hu-HU" dirty="0" smtClean="0"/>
              <a:t>Kiírja a </a:t>
            </a:r>
            <a:r>
              <a:rPr lang="hu-HU" dirty="0" err="1" smtClean="0"/>
              <a:t>helpet</a:t>
            </a:r>
            <a:endParaRPr lang="hu-HU" dirty="0" smtClean="0"/>
          </a:p>
          <a:p>
            <a:pPr marL="0" indent="0">
              <a:buFontTx/>
              <a:buNone/>
            </a:pPr>
            <a:endParaRPr lang="hu-HU" dirty="0" smtClean="0"/>
          </a:p>
          <a:p>
            <a:pPr marL="0" indent="0">
              <a:buFontTx/>
              <a:buNone/>
            </a:pPr>
            <a:r>
              <a:rPr lang="hu-HU" dirty="0" smtClean="0"/>
              <a:t>Próbáljuk</a:t>
            </a:r>
            <a:r>
              <a:rPr lang="hu-HU" baseline="0" dirty="0" smtClean="0"/>
              <a:t> egy biztosan létező alap osztályt lekérdezni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A </a:t>
            </a:r>
            <a:r>
              <a:rPr lang="hu-HU" baseline="0" dirty="0" err="1" smtClean="0"/>
              <a:t>netstat</a:t>
            </a:r>
            <a:r>
              <a:rPr lang="hu-HU" baseline="0" dirty="0" smtClean="0"/>
              <a:t> segítségével megfigyelt </a:t>
            </a:r>
            <a:r>
              <a:rPr lang="hu-HU" baseline="0" dirty="0" err="1" smtClean="0"/>
              <a:t>porton</a:t>
            </a:r>
            <a:r>
              <a:rPr lang="hu-HU" baseline="0" dirty="0" smtClean="0"/>
              <a:t> nézzük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Használjuk az objektum megnevezésre a szabványos </a:t>
            </a:r>
            <a:r>
              <a:rPr lang="hu-HU" baseline="0" dirty="0" err="1" smtClean="0"/>
              <a:t>objectPath-t</a:t>
            </a:r>
            <a:r>
              <a:rPr lang="hu-HU" baseline="0" dirty="0" smtClean="0"/>
              <a:t>, az alap osztályok a </a:t>
            </a:r>
            <a:r>
              <a:rPr lang="hu-HU" baseline="0" dirty="0" err="1" smtClean="0"/>
              <a:t>root</a:t>
            </a:r>
            <a:r>
              <a:rPr lang="hu-HU" baseline="0" dirty="0" smtClean="0"/>
              <a:t>/cimv2 névtérben szoktak lenni</a:t>
            </a:r>
          </a:p>
          <a:p>
            <a:pPr marL="171450" indent="-171450">
              <a:buFontTx/>
              <a:buChar char="-"/>
            </a:pPr>
            <a:r>
              <a:rPr lang="hu-HU" dirty="0" err="1" smtClean="0"/>
              <a:t>wbemcli</a:t>
            </a:r>
            <a:r>
              <a:rPr lang="hu-HU" dirty="0" smtClean="0"/>
              <a:t> </a:t>
            </a:r>
            <a:r>
              <a:rPr lang="hu-HU" dirty="0" err="1" smtClean="0"/>
              <a:t>gc</a:t>
            </a:r>
            <a:r>
              <a:rPr lang="hu-HU" dirty="0" smtClean="0"/>
              <a:t> 'http://localhost:5988/root/cimv2:CIM_OperatingSystem'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Eredmény: </a:t>
            </a:r>
            <a:r>
              <a:rPr lang="hu-HU" dirty="0" err="1" smtClean="0"/>
              <a:t>username</a:t>
            </a:r>
            <a:r>
              <a:rPr lang="hu-HU" dirty="0" smtClean="0"/>
              <a:t>/</a:t>
            </a:r>
            <a:r>
              <a:rPr lang="hu-HU" dirty="0" err="1" smtClean="0"/>
              <a:t>password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required</a:t>
            </a:r>
            <a:endParaRPr lang="hu-HU" dirty="0" smtClean="0"/>
          </a:p>
          <a:p>
            <a:pPr marL="171450" indent="-171450">
              <a:buFontTx/>
              <a:buChar char="-"/>
            </a:pPr>
            <a:endParaRPr lang="hu-HU" dirty="0" smtClean="0"/>
          </a:p>
          <a:p>
            <a:pPr marL="0" indent="0">
              <a:buFontTx/>
              <a:buNone/>
            </a:pPr>
            <a:r>
              <a:rPr lang="hu-HU" dirty="0" smtClean="0"/>
              <a:t>Adjunk meg</a:t>
            </a:r>
            <a:r>
              <a:rPr lang="hu-HU" baseline="0" dirty="0" smtClean="0"/>
              <a:t> felhasználónevet és jelszavat is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/>
              <a:t>- </a:t>
            </a:r>
            <a:r>
              <a:rPr lang="hu-HU" dirty="0" err="1" smtClean="0"/>
              <a:t>wbemcli</a:t>
            </a:r>
            <a:r>
              <a:rPr lang="hu-HU" dirty="0" smtClean="0"/>
              <a:t> </a:t>
            </a:r>
            <a:r>
              <a:rPr lang="hu-HU" dirty="0" err="1" smtClean="0"/>
              <a:t>gc</a:t>
            </a:r>
            <a:r>
              <a:rPr lang="hu-HU" dirty="0" smtClean="0"/>
              <a:t> 'http://root:LaborImage@localhost:5988/root/cimv2:CIM_OperatingSystem'</a:t>
            </a:r>
          </a:p>
          <a:p>
            <a:pPr marL="0" indent="0">
              <a:buFontTx/>
              <a:buNone/>
            </a:pPr>
            <a:endParaRPr lang="hu-HU" dirty="0" smtClean="0"/>
          </a:p>
          <a:p>
            <a:pPr marL="0" indent="0">
              <a:buFontTx/>
              <a:buNone/>
            </a:pPr>
            <a:r>
              <a:rPr lang="hu-HU" dirty="0" smtClean="0"/>
              <a:t>Jó lesz, csak nehezen olvasható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Az </a:t>
            </a:r>
            <a:r>
              <a:rPr lang="hu-HU" dirty="0" err="1" smtClean="0"/>
              <a:t>nl</a:t>
            </a:r>
            <a:r>
              <a:rPr lang="hu-HU" dirty="0" smtClean="0"/>
              <a:t> kapcsoló megadásával új</a:t>
            </a:r>
            <a:r>
              <a:rPr lang="hu-HU" baseline="0" dirty="0" smtClean="0"/>
              <a:t> sort szúr be minden tulajdonság után</a:t>
            </a:r>
          </a:p>
          <a:p>
            <a:pPr marL="171450" indent="-171450">
              <a:buFontTx/>
              <a:buChar char="-"/>
            </a:pPr>
            <a:r>
              <a:rPr lang="hu-HU" dirty="0" err="1" smtClean="0"/>
              <a:t>wbemcli</a:t>
            </a:r>
            <a:r>
              <a:rPr lang="hu-HU" dirty="0" smtClean="0"/>
              <a:t> </a:t>
            </a:r>
            <a:r>
              <a:rPr lang="hu-HU" dirty="0" err="1" smtClean="0"/>
              <a:t>-nl</a:t>
            </a:r>
            <a:r>
              <a:rPr lang="hu-HU" dirty="0" smtClean="0"/>
              <a:t> </a:t>
            </a:r>
            <a:r>
              <a:rPr lang="hu-HU" dirty="0" err="1" smtClean="0"/>
              <a:t>gc</a:t>
            </a:r>
            <a:r>
              <a:rPr lang="hu-HU" dirty="0" smtClean="0"/>
              <a:t> 'http://root:LaborImage@localhost:5988/root/cimv2:CIM_OperatingSystem‚</a:t>
            </a:r>
          </a:p>
          <a:p>
            <a:pPr marL="171450" indent="-171450">
              <a:buFontTx/>
              <a:buChar char="-"/>
            </a:pPr>
            <a:endParaRPr lang="hu-HU" dirty="0" smtClean="0"/>
          </a:p>
          <a:p>
            <a:pPr marL="0" indent="0">
              <a:buFontTx/>
              <a:buNone/>
            </a:pPr>
            <a:r>
              <a:rPr lang="hu-HU" dirty="0" smtClean="0"/>
              <a:t>Most nézzünk</a:t>
            </a:r>
            <a:r>
              <a:rPr lang="hu-HU" baseline="0" dirty="0" smtClean="0"/>
              <a:t> meg ennek az osztálynak a példányait:</a:t>
            </a:r>
          </a:p>
          <a:p>
            <a:pPr marL="0" indent="0">
              <a:buFontTx/>
              <a:buNone/>
            </a:pPr>
            <a:r>
              <a:rPr lang="hu-HU" dirty="0" smtClean="0"/>
              <a:t>- </a:t>
            </a:r>
            <a:r>
              <a:rPr lang="hu-HU" dirty="0" err="1" smtClean="0"/>
              <a:t>wbemcli</a:t>
            </a:r>
            <a:r>
              <a:rPr lang="hu-HU" dirty="0" smtClean="0"/>
              <a:t> </a:t>
            </a:r>
            <a:r>
              <a:rPr lang="hu-HU" dirty="0" err="1" smtClean="0"/>
              <a:t>-nl</a:t>
            </a:r>
            <a:r>
              <a:rPr lang="hu-HU" dirty="0" smtClean="0"/>
              <a:t> </a:t>
            </a:r>
            <a:r>
              <a:rPr lang="hu-HU" dirty="0" err="1" smtClean="0"/>
              <a:t>ei</a:t>
            </a:r>
            <a:r>
              <a:rPr lang="hu-HU" dirty="0" smtClean="0"/>
              <a:t> 'http://root:LaborImage@localhost:5988/root/cimv2:CIM_OperatingSystem'</a:t>
            </a:r>
          </a:p>
          <a:p>
            <a:pPr marL="171450" indent="-171450">
              <a:buFontTx/>
              <a:buChar char="-"/>
            </a:pPr>
            <a:endParaRPr lang="hu-HU" dirty="0" smtClean="0"/>
          </a:p>
          <a:p>
            <a:pPr marL="0" indent="0">
              <a:buFontTx/>
              <a:buNone/>
            </a:pPr>
            <a:r>
              <a:rPr lang="hu-HU" dirty="0" smtClean="0"/>
              <a:t>Működik! Nézzük, mit lehet még lekérdezni:</a:t>
            </a:r>
          </a:p>
          <a:p>
            <a:pPr marL="171450" indent="-171450">
              <a:buFontTx/>
              <a:buChar char="-"/>
            </a:pPr>
            <a:r>
              <a:rPr lang="hu-HU" baseline="0" dirty="0" err="1" smtClean="0"/>
              <a:t>wbemcli</a:t>
            </a:r>
            <a:r>
              <a:rPr lang="hu-HU" baseline="0" dirty="0" smtClean="0"/>
              <a:t> </a:t>
            </a:r>
            <a:r>
              <a:rPr lang="hu-HU" baseline="0" dirty="0" err="1" smtClean="0"/>
              <a:t>-nl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ei</a:t>
            </a:r>
            <a:r>
              <a:rPr lang="hu-HU" baseline="0" dirty="0" smtClean="0"/>
              <a:t> 'http://root:LaborImage@localhost:5988/root/cimv2:Linux_KernelParameter'</a:t>
            </a:r>
          </a:p>
          <a:p>
            <a:pPr marL="171450" indent="-171450">
              <a:buFontTx/>
              <a:buChar char="-"/>
            </a:pPr>
            <a:endParaRPr lang="hu-HU" baseline="0" dirty="0" smtClean="0"/>
          </a:p>
          <a:p>
            <a:pPr marL="0" indent="0">
              <a:buFontTx/>
              <a:buNone/>
            </a:pPr>
            <a:r>
              <a:rPr lang="hu-HU" baseline="0" dirty="0" smtClean="0"/>
              <a:t>Kérdezzünk most csak le egy konkrét példányt: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Ehhez a kulcs tulajdonságait meg kell adni, ez a Linux_</a:t>
            </a:r>
            <a:r>
              <a:rPr lang="hu-HU" baseline="0" dirty="0" err="1" smtClean="0"/>
              <a:t>KernelParameter</a:t>
            </a:r>
            <a:r>
              <a:rPr lang="hu-HU" baseline="0" dirty="0" smtClean="0"/>
              <a:t> esetén a </a:t>
            </a:r>
            <a:r>
              <a:rPr lang="hu-HU" baseline="0" dirty="0" err="1" smtClean="0"/>
              <a:t>SettingID</a:t>
            </a:r>
            <a:endParaRPr lang="hu-HU" baseline="0" dirty="0" smtClean="0"/>
          </a:p>
          <a:p>
            <a:pPr marL="171450" indent="-171450">
              <a:buFontTx/>
              <a:buChar char="-"/>
            </a:pPr>
            <a:r>
              <a:rPr lang="nb-NO" baseline="0" dirty="0" smtClean="0"/>
              <a:t> wbemcli -nl gi 'http://</a:t>
            </a:r>
            <a:r>
              <a:rPr lang="hu-HU" baseline="0" dirty="0" err="1" smtClean="0"/>
              <a:t>root</a:t>
            </a:r>
            <a:r>
              <a:rPr lang="nb-NO" baseline="0" dirty="0" smtClean="0"/>
              <a:t>:LaborImage@localhost:598</a:t>
            </a:r>
            <a:r>
              <a:rPr lang="hu-HU" baseline="0" dirty="0" smtClean="0"/>
              <a:t>8</a:t>
            </a:r>
            <a:r>
              <a:rPr lang="nb-NO" baseline="0" dirty="0" smtClean="0"/>
              <a:t>/root/cimv2:Linux_KernelParameter.SettingID="/proc/sys/kernel/sched_interactive"'</a:t>
            </a:r>
            <a:endParaRPr lang="hu-HU" baseline="0" dirty="0" smtClean="0"/>
          </a:p>
          <a:p>
            <a:pPr marL="171450" indent="-171450">
              <a:buFontTx/>
              <a:buChar char="-"/>
            </a:pPr>
            <a:r>
              <a:rPr lang="hu-HU" baseline="0" dirty="0" smtClean="0"/>
              <a:t>Így már csak egy konkrét példányt kapunk vissza</a:t>
            </a:r>
          </a:p>
          <a:p>
            <a:pPr marL="171450" indent="-171450">
              <a:buFontTx/>
              <a:buChar char="-"/>
            </a:pPr>
            <a:endParaRPr lang="hu-HU" baseline="0" dirty="0" smtClean="0"/>
          </a:p>
          <a:p>
            <a:pPr marL="0" indent="0">
              <a:buFontTx/>
              <a:buNone/>
            </a:pPr>
            <a:r>
              <a:rPr lang="hu-HU" baseline="0" dirty="0" smtClean="0"/>
              <a:t>Nézzük meg, hogy ilyenkor hogyan néz ki a CIM-XML kérés és válaszüzenet</a:t>
            </a:r>
          </a:p>
          <a:p>
            <a:pPr marL="0" indent="0">
              <a:buFontTx/>
              <a:buNone/>
            </a:pPr>
            <a:r>
              <a:rPr lang="hu-HU" baseline="0" dirty="0" smtClean="0"/>
              <a:t>- </a:t>
            </a:r>
            <a:r>
              <a:rPr lang="nb-NO" baseline="0" dirty="0" smtClean="0"/>
              <a:t>wbemcli -dx -nl gi 'http://</a:t>
            </a:r>
            <a:r>
              <a:rPr lang="hu-HU" baseline="0" dirty="0" err="1" smtClean="0"/>
              <a:t>root</a:t>
            </a:r>
            <a:r>
              <a:rPr lang="nb-NO" baseline="0" dirty="0" smtClean="0"/>
              <a:t>:LaborImage@localhost:598</a:t>
            </a:r>
            <a:r>
              <a:rPr lang="hu-HU" baseline="0" dirty="0" smtClean="0"/>
              <a:t>8</a:t>
            </a:r>
            <a:r>
              <a:rPr lang="nb-NO" baseline="0" dirty="0" smtClean="0"/>
              <a:t>/root/cimv2:Linux_KernelParameter.SettingID="/proc/sys/kernel/sched_interactive"'</a:t>
            </a:r>
          </a:p>
          <a:p>
            <a:pPr marL="0" indent="0">
              <a:buFontTx/>
              <a:buNone/>
            </a:pPr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967431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49202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hlinkClick r:id="rId3"/>
              </a:rPr>
              <a:t>http://dmtf.org/standards/cim</a:t>
            </a:r>
            <a:endParaRPr lang="hu-HU" dirty="0" smtClean="0"/>
          </a:p>
          <a:p>
            <a:r>
              <a:rPr lang="hu-H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http://dmtf.org/about/faq/cim_faq</a:t>
            </a:r>
            <a:endParaRPr lang="hu-HU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dirty="0" smtClean="0">
                <a:hlinkClick r:id="rId5"/>
              </a:rPr>
              <a:t>http://www.dmtf.org/standards/wbem/</a:t>
            </a:r>
            <a:endParaRPr lang="hu-HU" dirty="0" smtClean="0"/>
          </a:p>
          <a:p>
            <a:r>
              <a:rPr lang="hu-HU" dirty="0" smtClean="0">
                <a:hlinkClick r:id="rId6"/>
              </a:rPr>
              <a:t>http://www.dmtf.org/standards/wbem/CIM-XML</a:t>
            </a:r>
            <a:endParaRPr lang="hu-HU" dirty="0" smtClean="0"/>
          </a:p>
          <a:p>
            <a:r>
              <a:rPr lang="hu-HU" dirty="0" smtClean="0">
                <a:hlinkClick r:id="rId7"/>
              </a:rPr>
              <a:t>http://www.dmtf.org/standards/wsman/</a:t>
            </a:r>
            <a:endParaRPr lang="hu-HU" dirty="0" smtClean="0"/>
          </a:p>
          <a:p>
            <a:r>
              <a:rPr lang="hu-HU" dirty="0" smtClean="0">
                <a:hlinkClick r:id="rId8"/>
              </a:rPr>
              <a:t>http://sblim.wiki.sourceforge.net/</a:t>
            </a:r>
            <a:endParaRPr lang="hu-HU" dirty="0" smtClean="0"/>
          </a:p>
          <a:p>
            <a:r>
              <a:rPr lang="hu-HU" dirty="0" smtClean="0">
                <a:hlinkClick r:id="rId9"/>
              </a:rPr>
              <a:t>http://www.openpegasus.org/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60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5208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228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Kell egy</a:t>
            </a:r>
            <a:r>
              <a:rPr lang="hu-HU" baseline="0" dirty="0" smtClean="0"/>
              <a:t> konfigurációs adatbázis, ami be tudja gyűjteni az információkat, és igény esetén be is tud avatkozni (=műveleteket hajt végre a rendszer elemein).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3895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Ebben</a:t>
            </a:r>
            <a:r>
              <a:rPr lang="hu-HU" baseline="0" dirty="0" smtClean="0"/>
              <a:t> az adatbázisban lévő adatokat jó lenne, ha exportálni és importálni tudnánk könnyen, akár más gépre/más gyártójú adatbázisba átvinni.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321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Ha megvannak</a:t>
            </a:r>
            <a:r>
              <a:rPr lang="hu-HU" baseline="0" dirty="0" smtClean="0"/>
              <a:t> már az adataink, le is kell kérdezni azokat valahogyan. Szeretnénk, ha nem kéne minden termékhez külön-külön klienst készíteni, és teljesen újrakezdeni egy-egy új platform használata esetén.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724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622" y="5250846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50960" y="0"/>
            <a:ext cx="7493040" cy="720000"/>
          </a:xfrm>
          <a:ln w="19050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0" y="0"/>
            <a:ext cx="1679597" cy="730260"/>
          </a:xfrm>
          <a:prstGeom prst="rect">
            <a:avLst/>
          </a:prstGeom>
          <a:solidFill>
            <a:srgbClr val="7625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hu-HU" sz="4000" dirty="0" smtClean="0">
                <a:solidFill>
                  <a:schemeClr val="bg1"/>
                </a:solidFill>
              </a:rPr>
              <a:t>DEMO</a:t>
            </a: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0" y="727038"/>
            <a:ext cx="91361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  <p:sp>
        <p:nvSpPr>
          <p:cNvPr id="10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mtf.org/standards/cim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0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://sblim.wiki.sourceforge.net/" TargetMode="External"/><Relationship Id="rId3" Type="http://schemas.openxmlformats.org/officeDocument/2006/relationships/hyperlink" Target="http://dmtf.org/standards/cim" TargetMode="External"/><Relationship Id="rId7" Type="http://schemas.openxmlformats.org/officeDocument/2006/relationships/hyperlink" Target="http://www.dmtf.org/standards/wsman/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mtf.org/standards/wbem/CIM-XML" TargetMode="External"/><Relationship Id="rId5" Type="http://schemas.openxmlformats.org/officeDocument/2006/relationships/hyperlink" Target="http://www.dmtf.org/standards/wbem/" TargetMode="External"/><Relationship Id="rId4" Type="http://schemas.openxmlformats.org/officeDocument/2006/relationships/hyperlink" Target="http://dmtf.org/about/faq/cim_faq" TargetMode="External"/><Relationship Id="rId9" Type="http://schemas.openxmlformats.org/officeDocument/2006/relationships/hyperlink" Target="http://www.openpegasus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Konfigurációkezelés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Kocsis Imre, Micskei Zoltán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dirty="0" smtClean="0">
                <a:solidFill>
                  <a:schemeClr val="bg1"/>
                </a:solidFill>
              </a:rPr>
              <a:t>Intelligens rendszerfelügyelet (VIMIA370)</a:t>
            </a:r>
            <a:endParaRPr lang="hu-HU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Egyenes összekötő 20"/>
          <p:cNvCxnSpPr/>
          <p:nvPr/>
        </p:nvCxnSpPr>
        <p:spPr>
          <a:xfrm>
            <a:off x="785786" y="4929198"/>
            <a:ext cx="6858048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714348" y="2786058"/>
            <a:ext cx="6858048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Konfigurációkezelés – architektúra?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1784212" y="3429000"/>
            <a:ext cx="4572032" cy="11287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Konfigurációs adatbázis/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Konfiguráció-menedzser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28596" y="5214950"/>
          <a:ext cx="70231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6" name="Visio" r:id="rId4" imgW="7023010" imgH="1127709" progId="Visio.Drawing.11">
                  <p:embed/>
                </p:oleObj>
              </mc:Choice>
              <mc:Fallback>
                <p:oleObj name="Visio" r:id="rId4" imgW="7023010" imgH="112770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5214950"/>
                        <a:ext cx="7023100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elé nyíl 7"/>
          <p:cNvSpPr/>
          <p:nvPr/>
        </p:nvSpPr>
        <p:spPr>
          <a:xfrm rot="10800000">
            <a:off x="3515864" y="4714884"/>
            <a:ext cx="484632" cy="571503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4214810" y="4714885"/>
            <a:ext cx="484632" cy="571503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3071802" y="85723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3" name="Felfelé-lefelé nyíl 12"/>
          <p:cNvSpPr/>
          <p:nvPr/>
        </p:nvSpPr>
        <p:spPr>
          <a:xfrm>
            <a:off x="3714744" y="2071678"/>
            <a:ext cx="571504" cy="1285884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0" name="Lekerekített téglalap feliratnak 19"/>
          <p:cNvSpPr/>
          <p:nvPr/>
        </p:nvSpPr>
        <p:spPr>
          <a:xfrm>
            <a:off x="5072066" y="1714488"/>
            <a:ext cx="3857652" cy="785818"/>
          </a:xfrm>
          <a:prstGeom prst="wedgeRoundRectCallout">
            <a:avLst>
              <a:gd name="adj1" fmla="val -46762"/>
              <a:gd name="adj2" fmla="val 81611"/>
              <a:gd name="adj3" fmla="val 16667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Jellemző gép határ</a:t>
            </a:r>
          </a:p>
        </p:txBody>
      </p:sp>
      <p:sp>
        <p:nvSpPr>
          <p:cNvPr id="22" name="Lekerekített téglalap feliratnak 21"/>
          <p:cNvSpPr/>
          <p:nvPr/>
        </p:nvSpPr>
        <p:spPr>
          <a:xfrm>
            <a:off x="5286348" y="5022864"/>
            <a:ext cx="3857652" cy="785818"/>
          </a:xfrm>
          <a:prstGeom prst="wedgeRoundRectCallout">
            <a:avLst>
              <a:gd name="adj1" fmla="val -57212"/>
              <a:gd name="adj2" fmla="val -52151"/>
              <a:gd name="adj3" fmla="val 16667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Technológiafüggő</a:t>
            </a:r>
          </a:p>
        </p:txBody>
      </p:sp>
      <p:sp>
        <p:nvSpPr>
          <p:cNvPr id="23" name="Téglalap 22"/>
          <p:cNvSpPr/>
          <p:nvPr/>
        </p:nvSpPr>
        <p:spPr>
          <a:xfrm>
            <a:off x="3357554" y="1571612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Egyenes összekötő nyíllal 33"/>
          <p:cNvCxnSpPr/>
          <p:nvPr/>
        </p:nvCxnSpPr>
        <p:spPr>
          <a:xfrm rot="10800000">
            <a:off x="3000364" y="2143116"/>
            <a:ext cx="3929090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architektúra, amire szabványokat illesztünk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3571868" y="3071810"/>
            <a:ext cx="4286280" cy="11287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Konfigurációs adatbázis/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Konfiguráció-menedzser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549692" y="5551852"/>
          <a:ext cx="5022836" cy="806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1" name="Visio" r:id="rId4" imgW="7023010" imgH="1127709" progId="Visio.Drawing.11">
                  <p:embed/>
                </p:oleObj>
              </mc:Choice>
              <mc:Fallback>
                <p:oleObj name="Visio" r:id="rId4" imgW="7023010" imgH="112770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92" y="5551852"/>
                        <a:ext cx="5022836" cy="806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elé nyíl 7"/>
          <p:cNvSpPr/>
          <p:nvPr/>
        </p:nvSpPr>
        <p:spPr>
          <a:xfrm rot="10800000">
            <a:off x="6121461" y="4214817"/>
            <a:ext cx="484632" cy="428626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5478518" y="4214818"/>
            <a:ext cx="484632" cy="428627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3906882" y="85723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3" name="Felfelé-lefelé nyíl 12"/>
          <p:cNvSpPr/>
          <p:nvPr/>
        </p:nvSpPr>
        <p:spPr>
          <a:xfrm>
            <a:off x="4549824" y="2000240"/>
            <a:ext cx="571504" cy="1071570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>
            <a:off x="3621130" y="2571744"/>
            <a:ext cx="4786346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églalap 22"/>
          <p:cNvSpPr/>
          <p:nvPr/>
        </p:nvSpPr>
        <p:spPr>
          <a:xfrm>
            <a:off x="4192634" y="1571612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6121460" y="871526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6" name="Felfelé-lefelé nyíl 15"/>
          <p:cNvSpPr/>
          <p:nvPr/>
        </p:nvSpPr>
        <p:spPr>
          <a:xfrm>
            <a:off x="6835840" y="1714488"/>
            <a:ext cx="571504" cy="1357322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47641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8" name="Ellipszis 17"/>
          <p:cNvSpPr/>
          <p:nvPr/>
        </p:nvSpPr>
        <p:spPr>
          <a:xfrm>
            <a:off x="49165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5" name="Ellipszis 24"/>
          <p:cNvSpPr/>
          <p:nvPr/>
        </p:nvSpPr>
        <p:spPr>
          <a:xfrm>
            <a:off x="5049890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6" name="Ellipszis 25"/>
          <p:cNvSpPr/>
          <p:nvPr/>
        </p:nvSpPr>
        <p:spPr>
          <a:xfrm>
            <a:off x="5192766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8" name="Lekerekített téglalap 27"/>
          <p:cNvSpPr/>
          <p:nvPr/>
        </p:nvSpPr>
        <p:spPr>
          <a:xfrm>
            <a:off x="285720" y="1785926"/>
            <a:ext cx="2714644" cy="171451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Hordozóprotokoll</a:t>
            </a:r>
          </a:p>
        </p:txBody>
      </p:sp>
      <p:sp>
        <p:nvSpPr>
          <p:cNvPr id="29" name="Lekerekített téglalap 28"/>
          <p:cNvSpPr/>
          <p:nvPr/>
        </p:nvSpPr>
        <p:spPr>
          <a:xfrm>
            <a:off x="357158" y="2285992"/>
            <a:ext cx="257176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Operációk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428596" y="2800352"/>
            <a:ext cx="2428892" cy="41433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Adatok</a:t>
            </a:r>
          </a:p>
        </p:txBody>
      </p:sp>
      <p:cxnSp>
        <p:nvCxnSpPr>
          <p:cNvPr id="31" name="Egyenes összekötő nyíllal 30"/>
          <p:cNvCxnSpPr/>
          <p:nvPr/>
        </p:nvCxnSpPr>
        <p:spPr>
          <a:xfrm rot="10800000">
            <a:off x="3000364" y="2357430"/>
            <a:ext cx="1714512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Alak 39"/>
          <p:cNvCxnSpPr>
            <a:stCxn id="9" idx="1"/>
            <a:endCxn id="28" idx="2"/>
          </p:cNvCxnSpPr>
          <p:nvPr/>
        </p:nvCxnSpPr>
        <p:spPr>
          <a:xfrm rot="10800000">
            <a:off x="1643042" y="3500438"/>
            <a:ext cx="3835476" cy="928694"/>
          </a:xfrm>
          <a:prstGeom prst="bentConnector2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Balra-jobbra nyíl 42"/>
          <p:cNvSpPr/>
          <p:nvPr/>
        </p:nvSpPr>
        <p:spPr>
          <a:xfrm>
            <a:off x="7858148" y="3357562"/>
            <a:ext cx="928694" cy="484632"/>
          </a:xfrm>
          <a:prstGeom prst="left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4" name="Lekerekített téglalap feliratnak 23"/>
          <p:cNvSpPr/>
          <p:nvPr/>
        </p:nvSpPr>
        <p:spPr>
          <a:xfrm>
            <a:off x="35496" y="5136935"/>
            <a:ext cx="3240360" cy="956361"/>
          </a:xfrm>
          <a:prstGeom prst="wedgeRoundRectCallout">
            <a:avLst>
              <a:gd name="adj1" fmla="val -49118"/>
              <a:gd name="adj2" fmla="val -37960"/>
              <a:gd name="adj3" fmla="val 16667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Hogy valósítanánk </a:t>
            </a:r>
            <a:br>
              <a:rPr lang="hu-HU" sz="2800" b="1" dirty="0" smtClean="0">
                <a:solidFill>
                  <a:schemeClr val="bg1"/>
                </a:solidFill>
              </a:rPr>
            </a:br>
            <a:r>
              <a:rPr lang="hu-HU" sz="2800" b="1" dirty="0" smtClean="0">
                <a:solidFill>
                  <a:schemeClr val="bg1"/>
                </a:solidFill>
              </a:rPr>
              <a:t>ezt még?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Folyamatok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Igény</a:t>
            </a:r>
            <a:r>
              <a:rPr lang="hu-HU" dirty="0" smtClean="0"/>
              <a:t>: megfelelő folyamatok</a:t>
            </a:r>
          </a:p>
          <a:p>
            <a:pPr lvl="1"/>
            <a:r>
              <a:rPr lang="hu-HU" dirty="0" smtClean="0"/>
              <a:t>Konfiguráció-változás bevezetésére</a:t>
            </a:r>
          </a:p>
          <a:p>
            <a:pPr lvl="1"/>
            <a:r>
              <a:rPr lang="hu-HU" dirty="0" smtClean="0"/>
              <a:t>Eltérés monitorozására és kezelésére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Mennyire jól szabványosítható?</a:t>
            </a:r>
          </a:p>
          <a:p>
            <a:endParaRPr lang="hu-HU" dirty="0" smtClean="0"/>
          </a:p>
          <a:p>
            <a:r>
              <a:rPr lang="hu-HU" dirty="0" smtClean="0"/>
              <a:t>„</a:t>
            </a:r>
            <a:r>
              <a:rPr lang="hu-HU" dirty="0" err="1" smtClean="0"/>
              <a:t>best</a:t>
            </a:r>
            <a:r>
              <a:rPr lang="hu-HU" dirty="0" smtClean="0"/>
              <a:t> </a:t>
            </a:r>
            <a:r>
              <a:rPr lang="hu-HU" dirty="0" err="1" smtClean="0"/>
              <a:t>practice</a:t>
            </a:r>
            <a:r>
              <a:rPr lang="hu-HU" dirty="0" smtClean="0"/>
              <a:t>” gyűjtemények: minták</a:t>
            </a:r>
          </a:p>
          <a:p>
            <a:pPr lvl="1"/>
            <a:r>
              <a:rPr lang="hu-HU" dirty="0" smtClean="0"/>
              <a:t>Minimálisan: fogalmi keretrendszer</a:t>
            </a:r>
          </a:p>
          <a:p>
            <a:pPr lvl="1"/>
            <a:r>
              <a:rPr lang="hu-HU" b="1" dirty="0" smtClean="0">
                <a:solidFill>
                  <a:srgbClr val="C00000"/>
                </a:solidFill>
              </a:rPr>
              <a:t>ITIL</a:t>
            </a:r>
            <a:r>
              <a:rPr lang="hu-HU" dirty="0" smtClean="0"/>
              <a:t> – „</a:t>
            </a:r>
            <a:r>
              <a:rPr lang="hu-HU" dirty="0" err="1" smtClean="0"/>
              <a:t>adapt</a:t>
            </a:r>
            <a:r>
              <a:rPr lang="hu-HU" dirty="0" smtClean="0"/>
              <a:t> &amp; </a:t>
            </a:r>
            <a:r>
              <a:rPr lang="hu-HU" dirty="0" err="1" smtClean="0"/>
              <a:t>adopt</a:t>
            </a:r>
            <a:r>
              <a:rPr lang="hu-HU" dirty="0" smtClean="0"/>
              <a:t>”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CMDB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Igény:</a:t>
            </a:r>
            <a:r>
              <a:rPr lang="hu-HU" dirty="0" smtClean="0"/>
              <a:t> konfigurációs adatbázisok között kapcsolat</a:t>
            </a:r>
          </a:p>
          <a:p>
            <a:pPr lvl="1"/>
            <a:r>
              <a:rPr lang="hu-HU" dirty="0" smtClean="0"/>
              <a:t>Pl.: fizikai hely, IP-cím és szolgáltatás más </a:t>
            </a:r>
            <a:r>
              <a:rPr lang="hu-HU" dirty="0" err="1" smtClean="0"/>
              <a:t>DB-ben</a:t>
            </a:r>
            <a:endParaRPr lang="hu-HU" dirty="0" smtClean="0"/>
          </a:p>
          <a:p>
            <a:pPr lvl="1"/>
            <a:r>
              <a:rPr lang="hu-HU" dirty="0" smtClean="0"/>
              <a:t>Egyesítés? Federáció?</a:t>
            </a:r>
          </a:p>
          <a:p>
            <a:pPr lvl="1"/>
            <a:r>
              <a:rPr lang="hu-HU" dirty="0" err="1" smtClean="0"/>
              <a:t>Metamodellek</a:t>
            </a:r>
            <a:r>
              <a:rPr lang="hu-HU" dirty="0" smtClean="0"/>
              <a:t> egyesítése?</a:t>
            </a:r>
          </a:p>
          <a:p>
            <a:endParaRPr lang="hu-HU" sz="1000" dirty="0" smtClean="0"/>
          </a:p>
          <a:p>
            <a:r>
              <a:rPr lang="hu-HU" dirty="0" smtClean="0"/>
              <a:t>Hiányzó kapcsolatok</a:t>
            </a:r>
          </a:p>
          <a:p>
            <a:pPr lvl="1"/>
            <a:r>
              <a:rPr lang="hu-HU" dirty="0" smtClean="0"/>
              <a:t>Az igazi hozzáadott érték…</a:t>
            </a:r>
          </a:p>
          <a:p>
            <a:pPr lvl="1"/>
            <a:r>
              <a:rPr lang="hu-HU" dirty="0" smtClean="0"/>
              <a:t>… cserébe nehéz feladat</a:t>
            </a:r>
          </a:p>
          <a:p>
            <a:endParaRPr lang="hu-HU" sz="800" dirty="0" smtClean="0"/>
          </a:p>
          <a:p>
            <a:r>
              <a:rPr lang="hu-HU" dirty="0" smtClean="0"/>
              <a:t>ITIL v3: „</a:t>
            </a:r>
            <a:r>
              <a:rPr lang="hu-HU" dirty="0" err="1" smtClean="0">
                <a:solidFill>
                  <a:srgbClr val="C00000"/>
                </a:solidFill>
              </a:rPr>
              <a:t>Configuration</a:t>
            </a:r>
            <a:r>
              <a:rPr lang="hu-HU" dirty="0" smtClean="0">
                <a:solidFill>
                  <a:srgbClr val="C00000"/>
                </a:solidFill>
              </a:rPr>
              <a:t> Management </a:t>
            </a:r>
            <a:r>
              <a:rPr lang="hu-HU" dirty="0" err="1" smtClean="0">
                <a:solidFill>
                  <a:srgbClr val="C00000"/>
                </a:solidFill>
              </a:rPr>
              <a:t>DataBase</a:t>
            </a:r>
            <a:r>
              <a:rPr lang="hu-HU" dirty="0" smtClean="0"/>
              <a:t>”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Konfigurációkezelés - tematika</a:t>
            </a: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675832"/>
              </p:ext>
            </p:extLst>
          </p:nvPr>
        </p:nvGraphicFramePr>
        <p:xfrm>
          <a:off x="142875" y="857250"/>
          <a:ext cx="8858250" cy="552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Lekerekített téglalap 3"/>
          <p:cNvSpPr/>
          <p:nvPr/>
        </p:nvSpPr>
        <p:spPr>
          <a:xfrm>
            <a:off x="4429124" y="2287132"/>
            <a:ext cx="4572032" cy="781828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Házi feladat: CIM és WMI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581128"/>
            <a:ext cx="9001156" cy="0"/>
          </a:xfrm>
          <a:prstGeom prst="line">
            <a:avLst/>
          </a:prstGeom>
          <a:ln w="57150">
            <a:solidFill>
              <a:srgbClr val="B83A55"/>
            </a:solidFill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R</a:t>
            </a:r>
            <a:r>
              <a:rPr lang="en-US" smtClean="0"/>
              <a:t>endszermenedzsment</a:t>
            </a:r>
            <a:r>
              <a:rPr lang="hu-HU" smtClean="0"/>
              <a:t> és modellezés</a:t>
            </a:r>
            <a:endParaRPr lang="en-US" smtClean="0"/>
          </a:p>
        </p:txBody>
      </p:sp>
      <p:sp>
        <p:nvSpPr>
          <p:cNvPr id="13314" name="Tartalom helye 2"/>
          <p:cNvSpPr>
            <a:spLocks noGrp="1"/>
          </p:cNvSpPr>
          <p:nvPr>
            <p:ph idx="1"/>
          </p:nvPr>
        </p:nvSpPr>
        <p:spPr>
          <a:xfrm>
            <a:off x="304800" y="762000"/>
            <a:ext cx="8458200" cy="5562600"/>
          </a:xfrm>
        </p:spPr>
        <p:txBody>
          <a:bodyPr/>
          <a:lstStyle/>
          <a:p>
            <a:pPr eaLnBrk="1" hangingPunct="1"/>
            <a:r>
              <a:rPr lang="hu-HU" dirty="0" smtClean="0"/>
              <a:t>Rendszermenedzsment: OO szemlélet adódik</a:t>
            </a:r>
          </a:p>
          <a:p>
            <a:pPr lvl="1" eaLnBrk="1" hangingPunct="1"/>
            <a:r>
              <a:rPr lang="hu-HU" dirty="0" smtClean="0"/>
              <a:t>Különösen a konfiguráció-menedzsmentben</a:t>
            </a:r>
          </a:p>
        </p:txBody>
      </p:sp>
      <p:pic>
        <p:nvPicPr>
          <p:cNvPr id="1331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2590800"/>
            <a:ext cx="76946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R</a:t>
            </a:r>
            <a:r>
              <a:rPr lang="en-US" smtClean="0"/>
              <a:t>endszermenedzsment</a:t>
            </a:r>
            <a:r>
              <a:rPr lang="hu-HU" smtClean="0"/>
              <a:t> és modellezés</a:t>
            </a:r>
            <a:endParaRPr lang="en-US" smtClean="0"/>
          </a:p>
        </p:txBody>
      </p:sp>
      <p:sp>
        <p:nvSpPr>
          <p:cNvPr id="13314" name="Tartalom helye 2"/>
          <p:cNvSpPr>
            <a:spLocks noGrp="1"/>
          </p:cNvSpPr>
          <p:nvPr>
            <p:ph idx="1"/>
          </p:nvPr>
        </p:nvSpPr>
        <p:spPr>
          <a:xfrm>
            <a:off x="304800" y="762000"/>
            <a:ext cx="8458200" cy="5562600"/>
          </a:xfrm>
        </p:spPr>
        <p:txBody>
          <a:bodyPr/>
          <a:lstStyle/>
          <a:p>
            <a:pPr eaLnBrk="1" hangingPunct="1"/>
            <a:r>
              <a:rPr lang="hu-HU" dirty="0" smtClean="0"/>
              <a:t>Rendszermenedzsment: OO szemlélet adódik</a:t>
            </a:r>
          </a:p>
          <a:p>
            <a:pPr lvl="1" eaLnBrk="1" hangingPunct="1"/>
            <a:r>
              <a:rPr lang="hu-HU" dirty="0" smtClean="0"/>
              <a:t>Különösen a konfiguráció-menedzsmentben</a:t>
            </a:r>
          </a:p>
        </p:txBody>
      </p:sp>
      <p:pic>
        <p:nvPicPr>
          <p:cNvPr id="1331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2590800"/>
            <a:ext cx="76946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kerekített téglalap feliratnak 4"/>
          <p:cNvSpPr/>
          <p:nvPr/>
        </p:nvSpPr>
        <p:spPr>
          <a:xfrm>
            <a:off x="3491880" y="2500306"/>
            <a:ext cx="4857214" cy="714380"/>
          </a:xfrm>
          <a:prstGeom prst="wedgeRoundRectCallout">
            <a:avLst>
              <a:gd name="adj1" fmla="val -51650"/>
              <a:gd name="adj2" fmla="val 115654"/>
              <a:gd name="adj3" fmla="val 16667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>
              <a:defRPr/>
            </a:pPr>
            <a:r>
              <a:rPr lang="hu-HU" sz="2800" b="1" dirty="0" smtClean="0">
                <a:solidFill>
                  <a:schemeClr val="bg1"/>
                </a:solidFill>
              </a:rPr>
              <a:t>Tulajdonságok modellezése</a:t>
            </a:r>
            <a:endParaRPr lang="hu-HU" sz="2800" b="1" dirty="0">
              <a:solidFill>
                <a:schemeClr val="bg1"/>
              </a:solidFill>
            </a:endParaRPr>
          </a:p>
        </p:txBody>
      </p:sp>
      <p:sp>
        <p:nvSpPr>
          <p:cNvPr id="6" name="Lekerekített téglalap feliratnak 5"/>
          <p:cNvSpPr/>
          <p:nvPr/>
        </p:nvSpPr>
        <p:spPr>
          <a:xfrm>
            <a:off x="107504" y="1838554"/>
            <a:ext cx="2786082" cy="1014382"/>
          </a:xfrm>
          <a:prstGeom prst="wedgeRoundRectCallout">
            <a:avLst>
              <a:gd name="adj1" fmla="val -18864"/>
              <a:gd name="adj2" fmla="val 322682"/>
              <a:gd name="adj3" fmla="val 16667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>
              <a:defRPr/>
            </a:pPr>
            <a:r>
              <a:rPr lang="hu-HU" sz="2800" b="1" dirty="0" smtClean="0">
                <a:solidFill>
                  <a:schemeClr val="bg1"/>
                </a:solidFill>
              </a:rPr>
              <a:t>Menedzsment akciók</a:t>
            </a:r>
            <a:endParaRPr lang="hu-HU" sz="2800" b="1" dirty="0">
              <a:solidFill>
                <a:schemeClr val="bg1"/>
              </a:solidFill>
            </a:endParaRPr>
          </a:p>
        </p:txBody>
      </p:sp>
      <p:sp>
        <p:nvSpPr>
          <p:cNvPr id="7" name="Lekerekített téglalap feliratnak 6"/>
          <p:cNvSpPr/>
          <p:nvPr/>
        </p:nvSpPr>
        <p:spPr>
          <a:xfrm>
            <a:off x="4071934" y="5500702"/>
            <a:ext cx="4929222" cy="928694"/>
          </a:xfrm>
          <a:prstGeom prst="wedgeRoundRectCallout">
            <a:avLst>
              <a:gd name="adj1" fmla="val -41236"/>
              <a:gd name="adj2" fmla="val -85982"/>
              <a:gd name="adj3" fmla="val 16667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>
              <a:defRPr/>
            </a:pPr>
            <a:r>
              <a:rPr lang="hu-HU" sz="2800" b="1" dirty="0" smtClean="0">
                <a:solidFill>
                  <a:schemeClr val="bg1"/>
                </a:solidFill>
              </a:rPr>
              <a:t>Kapcsolatok, tartalmazások modellezése</a:t>
            </a:r>
            <a:endParaRPr lang="hu-H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979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Modellek megadása (emlékeztető)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 kell adatmodellek megadásához?</a:t>
            </a:r>
          </a:p>
          <a:p>
            <a:r>
              <a:rPr lang="hu-HU" dirty="0" smtClean="0"/>
              <a:t>Mi kell egy modellezési nyelv precíz megadásához?</a:t>
            </a:r>
          </a:p>
          <a:p>
            <a:endParaRPr lang="hu-HU" dirty="0"/>
          </a:p>
          <a:p>
            <a:r>
              <a:rPr lang="hu-HU" dirty="0" smtClean="0"/>
              <a:t>Kell(</a:t>
            </a:r>
            <a:r>
              <a:rPr lang="hu-HU" dirty="0" err="1" smtClean="0"/>
              <a:t>enek</a:t>
            </a:r>
            <a:r>
              <a:rPr lang="hu-HU" dirty="0" smtClean="0"/>
              <a:t>) </a:t>
            </a:r>
            <a:r>
              <a:rPr lang="hu-HU" dirty="0" err="1" smtClean="0"/>
              <a:t>metamodell</a:t>
            </a:r>
            <a:r>
              <a:rPr lang="hu-HU" dirty="0" smtClean="0"/>
              <a:t>(</a:t>
            </a:r>
            <a:r>
              <a:rPr lang="hu-HU" dirty="0" err="1" smtClean="0"/>
              <a:t>ek</a:t>
            </a:r>
            <a:r>
              <a:rPr lang="hu-HU" dirty="0" smtClean="0"/>
              <a:t>)</a:t>
            </a:r>
          </a:p>
          <a:p>
            <a:endParaRPr lang="hu-HU" dirty="0"/>
          </a:p>
          <a:p>
            <a:r>
              <a:rPr lang="hu-HU" dirty="0" smtClean="0"/>
              <a:t>Kellenek:</a:t>
            </a:r>
          </a:p>
          <a:p>
            <a:pPr lvl="1"/>
            <a:r>
              <a:rPr lang="hu-HU" dirty="0" smtClean="0"/>
              <a:t>Absztrakt és konkrét szintaxis</a:t>
            </a:r>
          </a:p>
          <a:p>
            <a:pPr lvl="1"/>
            <a:r>
              <a:rPr lang="hu-HU" dirty="0" smtClean="0"/>
              <a:t>Jól </a:t>
            </a:r>
            <a:r>
              <a:rPr lang="hu-HU" dirty="0" err="1" smtClean="0"/>
              <a:t>formáltsági</a:t>
            </a:r>
            <a:r>
              <a:rPr lang="hu-HU" dirty="0" smtClean="0"/>
              <a:t> szabályok, szemantika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8408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28596" y="2487602"/>
            <a:ext cx="7776000" cy="1362075"/>
          </a:xfrm>
        </p:spPr>
        <p:txBody>
          <a:bodyPr/>
          <a:lstStyle/>
          <a:p>
            <a:r>
              <a:rPr lang="hu-HU" cap="none" dirty="0" smtClean="0"/>
              <a:t>CIM (</a:t>
            </a: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Information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r>
              <a:rPr lang="hu-HU" cap="none" dirty="0" smtClean="0"/>
              <a:t>)</a:t>
            </a:r>
            <a:endParaRPr lang="hu-HU" cap="none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628596" y="3838583"/>
            <a:ext cx="7772400" cy="180499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hu-HU" b="1" dirty="0" smtClean="0"/>
              <a:t>Kibocsájtó:</a:t>
            </a:r>
            <a:r>
              <a:rPr lang="hu-HU" dirty="0" smtClean="0"/>
              <a:t> 	</a:t>
            </a:r>
            <a:r>
              <a:rPr lang="hu-HU" dirty="0" err="1" smtClean="0"/>
              <a:t>Distributed</a:t>
            </a:r>
            <a:r>
              <a:rPr lang="hu-HU" dirty="0" smtClean="0"/>
              <a:t> Management </a:t>
            </a:r>
            <a:r>
              <a:rPr lang="hu-HU" dirty="0" err="1" smtClean="0"/>
              <a:t>Task</a:t>
            </a:r>
            <a:r>
              <a:rPr lang="hu-HU" dirty="0" smtClean="0"/>
              <a:t> </a:t>
            </a:r>
            <a:r>
              <a:rPr lang="hu-HU" dirty="0" err="1" smtClean="0"/>
              <a:t>Force</a:t>
            </a:r>
            <a:r>
              <a:rPr lang="hu-HU" dirty="0" smtClean="0"/>
              <a:t> (DMTF)</a:t>
            </a:r>
          </a:p>
          <a:p>
            <a:pPr algn="l"/>
            <a:r>
              <a:rPr lang="hu-HU" b="1" dirty="0" smtClean="0"/>
              <a:t>Megalkotók:</a:t>
            </a:r>
            <a:r>
              <a:rPr lang="hu-HU" dirty="0" smtClean="0"/>
              <a:t> 	IBM, HP, EMC, </a:t>
            </a:r>
            <a:r>
              <a:rPr lang="hu-HU" dirty="0" err="1" smtClean="0"/>
              <a:t>VMware</a:t>
            </a:r>
            <a:r>
              <a:rPr lang="hu-HU" dirty="0" smtClean="0"/>
              <a:t>, Symantec, Microsoft …</a:t>
            </a:r>
          </a:p>
          <a:p>
            <a:pPr algn="l"/>
            <a:r>
              <a:rPr lang="hu-HU" b="1" dirty="0" smtClean="0"/>
              <a:t>Verziók:</a:t>
            </a:r>
            <a:r>
              <a:rPr lang="hu-HU" dirty="0" smtClean="0"/>
              <a:t> 		CIM </a:t>
            </a:r>
            <a:r>
              <a:rPr lang="hu-HU" dirty="0" err="1" smtClean="0"/>
              <a:t>Schema</a:t>
            </a:r>
            <a:r>
              <a:rPr lang="hu-HU" dirty="0" smtClean="0"/>
              <a:t>: 2.40.0 (2014)					CIM </a:t>
            </a:r>
            <a:r>
              <a:rPr lang="hu-HU" dirty="0" err="1" smtClean="0"/>
              <a:t>Infrastructure</a:t>
            </a:r>
            <a:r>
              <a:rPr lang="hu-HU" dirty="0" smtClean="0"/>
              <a:t> Metamodel: 3.0.0 (2013)</a:t>
            </a:r>
          </a:p>
          <a:p>
            <a:pPr algn="l"/>
            <a:r>
              <a:rPr lang="hu-HU" b="1" dirty="0" smtClean="0"/>
              <a:t>Cél:</a:t>
            </a:r>
            <a:r>
              <a:rPr lang="hu-HU" dirty="0" smtClean="0"/>
              <a:t> 		menedzsment információk objektum-orientált 			modellezése és szabványos modellek megadása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 </a:t>
            </a: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Information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r>
              <a:rPr lang="hu-HU" dirty="0" smtClean="0"/>
              <a:t> (CIM)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dirty="0" smtClean="0"/>
              <a:t>Szabványos, kiterjeszthető IT adatmodell</a:t>
            </a:r>
          </a:p>
          <a:p>
            <a:pPr lvl="1">
              <a:defRPr/>
            </a:pPr>
            <a:r>
              <a:rPr lang="hu-HU" dirty="0" smtClean="0"/>
              <a:t>Használják is</a:t>
            </a:r>
            <a:r>
              <a:rPr lang="hu-HU" dirty="0"/>
              <a:t>: </a:t>
            </a:r>
            <a:r>
              <a:rPr lang="hu-HU" dirty="0" err="1"/>
              <a:t>VMware</a:t>
            </a:r>
            <a:r>
              <a:rPr lang="hu-HU" dirty="0"/>
              <a:t> ESX, HP, IBM </a:t>
            </a:r>
            <a:r>
              <a:rPr lang="hu-HU" dirty="0" smtClean="0"/>
              <a:t>termékek, Windows Management </a:t>
            </a:r>
            <a:r>
              <a:rPr lang="hu-HU" dirty="0" err="1" smtClean="0"/>
              <a:t>Instrumentation</a:t>
            </a:r>
            <a:r>
              <a:rPr lang="hu-HU" dirty="0" smtClean="0"/>
              <a:t>…</a:t>
            </a:r>
          </a:p>
          <a:p>
            <a:pPr lvl="1">
              <a:defRPr/>
            </a:pPr>
            <a:endParaRPr lang="hu-HU" dirty="0"/>
          </a:p>
          <a:p>
            <a:pPr>
              <a:defRPr/>
            </a:pPr>
            <a:r>
              <a:rPr lang="hu-HU" dirty="0" smtClean="0"/>
              <a:t>Cél:</a:t>
            </a:r>
          </a:p>
          <a:p>
            <a:pPr lvl="1">
              <a:defRPr/>
            </a:pPr>
            <a:r>
              <a:rPr lang="hu-HU" dirty="0" smtClean="0"/>
              <a:t>Különböző gyártók termékei együtt tudjanak működni</a:t>
            </a:r>
          </a:p>
          <a:p>
            <a:pPr lvl="1">
              <a:defRPr/>
            </a:pPr>
            <a:r>
              <a:rPr lang="hu-HU" dirty="0" smtClean="0"/>
              <a:t>Ugyanazt értsük az adott fogalmak alatt</a:t>
            </a:r>
          </a:p>
          <a:p>
            <a:pPr lvl="1">
              <a:defRPr/>
            </a:pPr>
            <a:r>
              <a:rPr lang="hu-HU" dirty="0" smtClean="0"/>
              <a:t>Könnyen kiterjeszthető legyen saját fogalmakkal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755" y="2045042"/>
            <a:ext cx="44196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Motiváció</a:t>
            </a:r>
            <a:endParaRPr lang="hu-HU" dirty="0"/>
          </a:p>
        </p:txBody>
      </p:sp>
      <p:pic>
        <p:nvPicPr>
          <p:cNvPr id="3" name="Picture 7" descr="C:\Users\micskeiz\Pictures\Microsoft Clip Organizer\j043489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692696"/>
            <a:ext cx="1692869" cy="1893897"/>
          </a:xfrm>
          <a:prstGeom prst="rect">
            <a:avLst/>
          </a:prstGeom>
          <a:noFill/>
        </p:spPr>
      </p:pic>
      <p:sp>
        <p:nvSpPr>
          <p:cNvPr id="24" name="Lekerekített téglalap feliratnak 23"/>
          <p:cNvSpPr/>
          <p:nvPr/>
        </p:nvSpPr>
        <p:spPr>
          <a:xfrm>
            <a:off x="142844" y="2708921"/>
            <a:ext cx="3857652" cy="1152128"/>
          </a:xfrm>
          <a:prstGeom prst="wedgeRoundRectCallout">
            <a:avLst>
              <a:gd name="adj1" fmla="val -17857"/>
              <a:gd name="adj2" fmla="val -73709"/>
              <a:gd name="adj3" fmla="val 16667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Melyik szerverekre kell felrakni az új verziót?</a:t>
            </a:r>
          </a:p>
        </p:txBody>
      </p:sp>
      <p:sp>
        <p:nvSpPr>
          <p:cNvPr id="26" name="Lekerekített téglalap feliratnak 25"/>
          <p:cNvSpPr/>
          <p:nvPr/>
        </p:nvSpPr>
        <p:spPr>
          <a:xfrm>
            <a:off x="2699792" y="642918"/>
            <a:ext cx="6215106" cy="1214446"/>
          </a:xfrm>
          <a:prstGeom prst="wedgeRoundRectCallout">
            <a:avLst>
              <a:gd name="adj1" fmla="val -60188"/>
              <a:gd name="adj2" fmla="val 20952"/>
              <a:gd name="adj3" fmla="val 16667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Megérkezett a webes cache komponens új verziója – telepíteni kellene.</a:t>
            </a:r>
          </a:p>
        </p:txBody>
      </p:sp>
      <p:sp>
        <p:nvSpPr>
          <p:cNvPr id="27" name="Lekerekített téglalap 26"/>
          <p:cNvSpPr/>
          <p:nvPr/>
        </p:nvSpPr>
        <p:spPr>
          <a:xfrm>
            <a:off x="142844" y="4059579"/>
            <a:ext cx="4843490" cy="2316835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defTabSz="762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hu-HU" sz="2800" b="1" dirty="0" smtClean="0">
                <a:solidFill>
                  <a:schemeClr val="bg1"/>
                </a:solidFill>
              </a:rPr>
              <a:t>Munkavállalói emlékezet</a:t>
            </a:r>
          </a:p>
          <a:p>
            <a:pPr marL="457200" indent="-457200" defTabSz="762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hu-HU" sz="2800" b="1" dirty="0" smtClean="0">
                <a:solidFill>
                  <a:schemeClr val="bg1"/>
                </a:solidFill>
              </a:rPr>
              <a:t>„Kockás füzet”</a:t>
            </a:r>
          </a:p>
          <a:p>
            <a:pPr marL="457200" indent="-457200" defTabSz="762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hu-HU" sz="2800" b="1" dirty="0" smtClean="0">
                <a:solidFill>
                  <a:schemeClr val="bg1"/>
                </a:solidFill>
              </a:rPr>
              <a:t>Visio</a:t>
            </a:r>
          </a:p>
          <a:p>
            <a:pPr marL="457200" indent="-457200" defTabSz="762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hu-HU" sz="2800" b="1" dirty="0" smtClean="0">
                <a:solidFill>
                  <a:schemeClr val="bg1"/>
                </a:solidFill>
              </a:rPr>
              <a:t>(Konfiguráció) adatbázis?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Egyenes összekötő 18"/>
          <p:cNvCxnSpPr/>
          <p:nvPr/>
        </p:nvCxnSpPr>
        <p:spPr>
          <a:xfrm>
            <a:off x="2311967" y="2871790"/>
            <a:ext cx="4786346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CIM jellemző alkalmazásai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2262705" y="3371856"/>
            <a:ext cx="4286280" cy="1128714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„CIM </a:t>
            </a:r>
            <a:r>
              <a:rPr lang="hu-HU" sz="2800" dirty="0" err="1" smtClean="0">
                <a:solidFill>
                  <a:schemeClr val="bg1"/>
                </a:solidFill>
              </a:rPr>
              <a:t>Object</a:t>
            </a:r>
            <a:r>
              <a:rPr lang="hu-HU" sz="2800" dirty="0" smtClean="0">
                <a:solidFill>
                  <a:schemeClr val="bg1"/>
                </a:solidFill>
              </a:rPr>
              <a:t> Manager”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(CIMOM)</a:t>
            </a:r>
          </a:p>
        </p:txBody>
      </p:sp>
      <p:sp>
        <p:nvSpPr>
          <p:cNvPr id="8" name="Lefelé nyíl 7"/>
          <p:cNvSpPr/>
          <p:nvPr/>
        </p:nvSpPr>
        <p:spPr>
          <a:xfrm rot="10800000">
            <a:off x="4812298" y="4514863"/>
            <a:ext cx="484632" cy="428626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4169355" y="4514864"/>
            <a:ext cx="484632" cy="428627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2597719" y="1157278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3" name="Felfelé-lefelé nyíl 12"/>
          <p:cNvSpPr/>
          <p:nvPr/>
        </p:nvSpPr>
        <p:spPr>
          <a:xfrm>
            <a:off x="3240661" y="2300286"/>
            <a:ext cx="571504" cy="1071570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2883471" y="1871658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4812297" y="117157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6" name="Felfelé-lefelé nyíl 15"/>
          <p:cNvSpPr/>
          <p:nvPr/>
        </p:nvSpPr>
        <p:spPr>
          <a:xfrm>
            <a:off x="5526677" y="2014534"/>
            <a:ext cx="571504" cy="1357322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3454975" y="4943492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8" name="Ellipszis 17"/>
          <p:cNvSpPr/>
          <p:nvPr/>
        </p:nvSpPr>
        <p:spPr>
          <a:xfrm>
            <a:off x="3607375" y="4943492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5" name="Ellipszis 24"/>
          <p:cNvSpPr/>
          <p:nvPr/>
        </p:nvSpPr>
        <p:spPr>
          <a:xfrm>
            <a:off x="3740727" y="4943492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6" name="Ellipszis 25"/>
          <p:cNvSpPr/>
          <p:nvPr/>
        </p:nvSpPr>
        <p:spPr>
          <a:xfrm>
            <a:off x="3883603" y="4943492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43" name="Balra-jobbra nyíl 42"/>
          <p:cNvSpPr/>
          <p:nvPr/>
        </p:nvSpPr>
        <p:spPr>
          <a:xfrm>
            <a:off x="6548985" y="3657608"/>
            <a:ext cx="928694" cy="484632"/>
          </a:xfrm>
          <a:prstGeom prst="leftRightArrow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Miket tartalmaz a CIM?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2"/>
            <a:ext cx="9001156" cy="5529321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2"/>
                </a:solidFill>
              </a:rPr>
              <a:t>CIM </a:t>
            </a:r>
            <a:r>
              <a:rPr lang="hu-HU" dirty="0" err="1" smtClean="0">
                <a:solidFill>
                  <a:schemeClr val="accent2"/>
                </a:solidFill>
              </a:rPr>
              <a:t>Specification</a:t>
            </a:r>
            <a:endParaRPr lang="hu-HU" dirty="0" smtClean="0">
              <a:solidFill>
                <a:schemeClr val="accent2"/>
              </a:solidFill>
            </a:endParaRPr>
          </a:p>
          <a:p>
            <a:pPr lvl="1"/>
            <a:r>
              <a:rPr lang="hu-HU" dirty="0" smtClean="0"/>
              <a:t>Szöveges dokumentum embereknek</a:t>
            </a:r>
          </a:p>
          <a:p>
            <a:pPr lvl="1"/>
            <a:r>
              <a:rPr lang="hu-HU" dirty="0" smtClean="0"/>
              <a:t>Hogyan kell értelmezni ezt az egészet</a:t>
            </a:r>
            <a:endParaRPr lang="hu-HU" dirty="0"/>
          </a:p>
          <a:p>
            <a:r>
              <a:rPr lang="hu-HU" dirty="0" smtClean="0">
                <a:solidFill>
                  <a:schemeClr val="accent2"/>
                </a:solidFill>
              </a:rPr>
              <a:t>CIM Metamodel</a:t>
            </a:r>
          </a:p>
          <a:p>
            <a:pPr lvl="1"/>
            <a:r>
              <a:rPr lang="hu-HU" dirty="0" err="1" smtClean="0"/>
              <a:t>Metamodell</a:t>
            </a:r>
            <a:r>
              <a:rPr lang="hu-HU" dirty="0" smtClean="0"/>
              <a:t> a későbbiekben definiált elemekhez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CIM </a:t>
            </a:r>
            <a:r>
              <a:rPr lang="hu-HU" dirty="0" err="1" smtClean="0">
                <a:solidFill>
                  <a:schemeClr val="accent2"/>
                </a:solidFill>
              </a:rPr>
              <a:t>Schema</a:t>
            </a:r>
            <a:endParaRPr lang="hu-HU" dirty="0" smtClean="0">
              <a:solidFill>
                <a:schemeClr val="accent2"/>
              </a:solidFill>
            </a:endParaRPr>
          </a:p>
          <a:p>
            <a:pPr lvl="1"/>
            <a:r>
              <a:rPr lang="hu-HU" dirty="0" smtClean="0"/>
              <a:t>Konfigurációs adatokhoz modellek</a:t>
            </a:r>
          </a:p>
          <a:p>
            <a:pPr lvl="1"/>
            <a:r>
              <a:rPr lang="hu-HU" dirty="0" smtClean="0"/>
              <a:t>CIM </a:t>
            </a:r>
            <a:r>
              <a:rPr lang="hu-HU" dirty="0" err="1" smtClean="0"/>
              <a:t>Metamodelben</a:t>
            </a:r>
            <a:r>
              <a:rPr lang="hu-HU" dirty="0" smtClean="0"/>
              <a:t> definiált elemek példányai</a:t>
            </a:r>
          </a:p>
          <a:p>
            <a:r>
              <a:rPr lang="hu-HU" dirty="0" err="1" smtClean="0">
                <a:solidFill>
                  <a:schemeClr val="accent2"/>
                </a:solidFill>
              </a:rPr>
              <a:t>Managed</a:t>
            </a:r>
            <a:r>
              <a:rPr lang="hu-HU" dirty="0" smtClean="0">
                <a:solidFill>
                  <a:schemeClr val="accent2"/>
                </a:solidFill>
              </a:rPr>
              <a:t> </a:t>
            </a:r>
            <a:r>
              <a:rPr lang="hu-HU" dirty="0" err="1" smtClean="0">
                <a:solidFill>
                  <a:schemeClr val="accent2"/>
                </a:solidFill>
              </a:rPr>
              <a:t>Object</a:t>
            </a:r>
            <a:r>
              <a:rPr lang="hu-HU" dirty="0" smtClean="0">
                <a:solidFill>
                  <a:schemeClr val="accent2"/>
                </a:solidFill>
              </a:rPr>
              <a:t> </a:t>
            </a:r>
            <a:r>
              <a:rPr lang="hu-HU" dirty="0" err="1" smtClean="0">
                <a:solidFill>
                  <a:schemeClr val="accent2"/>
                </a:solidFill>
              </a:rPr>
              <a:t>Format</a:t>
            </a:r>
            <a:r>
              <a:rPr lang="hu-HU" dirty="0" smtClean="0">
                <a:solidFill>
                  <a:schemeClr val="accent2"/>
                </a:solidFill>
              </a:rPr>
              <a:t> (MOF)</a:t>
            </a:r>
          </a:p>
          <a:p>
            <a:pPr lvl="1"/>
            <a:r>
              <a:rPr lang="hu-HU" dirty="0" smtClean="0"/>
              <a:t> konkrét szintaxis CIM </a:t>
            </a:r>
            <a:r>
              <a:rPr lang="hu-HU" dirty="0" err="1" smtClean="0"/>
              <a:t>Schema</a:t>
            </a:r>
            <a:r>
              <a:rPr lang="hu-HU" dirty="0" smtClean="0"/>
              <a:t> elemekhez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121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Miket tartalmaz a CIM?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2"/>
            <a:ext cx="9001156" cy="5529321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2"/>
                </a:solidFill>
              </a:rPr>
              <a:t>CIM </a:t>
            </a:r>
            <a:r>
              <a:rPr lang="hu-HU" dirty="0" err="1" smtClean="0">
                <a:solidFill>
                  <a:schemeClr val="accent2"/>
                </a:solidFill>
              </a:rPr>
              <a:t>Specification</a:t>
            </a:r>
            <a:endParaRPr lang="hu-HU" dirty="0" smtClean="0">
              <a:solidFill>
                <a:schemeClr val="accent2"/>
              </a:solidFill>
            </a:endParaRPr>
          </a:p>
          <a:p>
            <a:pPr lvl="1"/>
            <a:r>
              <a:rPr lang="hu-HU" dirty="0" smtClean="0"/>
              <a:t>Szöveges dokumentum embereknek</a:t>
            </a:r>
          </a:p>
          <a:p>
            <a:pPr lvl="1"/>
            <a:r>
              <a:rPr lang="hu-HU" dirty="0" smtClean="0"/>
              <a:t>Hogyan kell értelmezni ezt az egészet</a:t>
            </a:r>
            <a:endParaRPr lang="hu-HU" dirty="0"/>
          </a:p>
          <a:p>
            <a:r>
              <a:rPr lang="hu-HU" b="1" dirty="0" smtClean="0">
                <a:solidFill>
                  <a:schemeClr val="accent2"/>
                </a:solidFill>
              </a:rPr>
              <a:t>CIM </a:t>
            </a:r>
            <a:r>
              <a:rPr lang="hu-HU" b="1" dirty="0">
                <a:solidFill>
                  <a:schemeClr val="accent2"/>
                </a:solidFill>
              </a:rPr>
              <a:t>Metamodel</a:t>
            </a:r>
            <a:endParaRPr lang="hu-HU" b="1" dirty="0" smtClean="0">
              <a:solidFill>
                <a:schemeClr val="accent2"/>
              </a:solidFill>
            </a:endParaRPr>
          </a:p>
          <a:p>
            <a:pPr lvl="1"/>
            <a:r>
              <a:rPr lang="hu-HU" b="1" dirty="0" err="1" smtClean="0"/>
              <a:t>Metamodell</a:t>
            </a:r>
            <a:r>
              <a:rPr lang="hu-HU" b="1" dirty="0" smtClean="0"/>
              <a:t> a későbbiekben definiált elemekhez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CIM </a:t>
            </a:r>
            <a:r>
              <a:rPr lang="hu-HU" dirty="0" err="1" smtClean="0">
                <a:solidFill>
                  <a:schemeClr val="accent2"/>
                </a:solidFill>
              </a:rPr>
              <a:t>Schema</a:t>
            </a:r>
            <a:endParaRPr lang="hu-HU" dirty="0" smtClean="0">
              <a:solidFill>
                <a:schemeClr val="accent2"/>
              </a:solidFill>
            </a:endParaRPr>
          </a:p>
          <a:p>
            <a:pPr lvl="1"/>
            <a:r>
              <a:rPr lang="hu-HU" dirty="0" smtClean="0"/>
              <a:t>Konfigurációs adatokhoz modellek</a:t>
            </a:r>
          </a:p>
          <a:p>
            <a:pPr lvl="1"/>
            <a:r>
              <a:rPr lang="hu-HU" dirty="0" smtClean="0"/>
              <a:t>CIM </a:t>
            </a:r>
            <a:r>
              <a:rPr lang="hu-HU" dirty="0" err="1" smtClean="0"/>
              <a:t>Metamodelben</a:t>
            </a:r>
            <a:r>
              <a:rPr lang="hu-HU" dirty="0" smtClean="0"/>
              <a:t> definiált elemek példányai</a:t>
            </a:r>
          </a:p>
          <a:p>
            <a:r>
              <a:rPr lang="hu-HU" dirty="0" err="1" smtClean="0">
                <a:solidFill>
                  <a:schemeClr val="accent2"/>
                </a:solidFill>
              </a:rPr>
              <a:t>Managed</a:t>
            </a:r>
            <a:r>
              <a:rPr lang="hu-HU" dirty="0" smtClean="0">
                <a:solidFill>
                  <a:schemeClr val="accent2"/>
                </a:solidFill>
              </a:rPr>
              <a:t> </a:t>
            </a:r>
            <a:r>
              <a:rPr lang="hu-HU" dirty="0" err="1" smtClean="0">
                <a:solidFill>
                  <a:schemeClr val="accent2"/>
                </a:solidFill>
              </a:rPr>
              <a:t>Object</a:t>
            </a:r>
            <a:r>
              <a:rPr lang="hu-HU" dirty="0" smtClean="0">
                <a:solidFill>
                  <a:schemeClr val="accent2"/>
                </a:solidFill>
              </a:rPr>
              <a:t> </a:t>
            </a:r>
            <a:r>
              <a:rPr lang="hu-HU" dirty="0" err="1" smtClean="0">
                <a:solidFill>
                  <a:schemeClr val="accent2"/>
                </a:solidFill>
              </a:rPr>
              <a:t>Format</a:t>
            </a:r>
            <a:r>
              <a:rPr lang="hu-HU" dirty="0" smtClean="0">
                <a:solidFill>
                  <a:schemeClr val="accent2"/>
                </a:solidFill>
              </a:rPr>
              <a:t> (MOF)</a:t>
            </a:r>
          </a:p>
          <a:p>
            <a:pPr lvl="1"/>
            <a:r>
              <a:rPr lang="hu-HU" dirty="0" smtClean="0"/>
              <a:t> konkrét szintaxis CIM </a:t>
            </a:r>
            <a:r>
              <a:rPr lang="hu-HU" dirty="0" err="1" smtClean="0"/>
              <a:t>Schema</a:t>
            </a:r>
            <a:r>
              <a:rPr lang="hu-HU" dirty="0" smtClean="0"/>
              <a:t> elemekhez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4022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 CIM Metamodel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Szokásos fogalmak</a:t>
            </a:r>
          </a:p>
          <a:p>
            <a:pPr lvl="1" eaLnBrk="1" hangingPunct="1">
              <a:defRPr/>
            </a:pPr>
            <a:r>
              <a:rPr lang="hu-HU" dirty="0" smtClean="0"/>
              <a:t>Osztály, példány, metódus, tulajdonság, asszociáció</a:t>
            </a:r>
          </a:p>
          <a:p>
            <a:pPr eaLnBrk="1" hangingPunct="1">
              <a:defRPr/>
            </a:pPr>
            <a:r>
              <a:rPr lang="hu-HU" dirty="0" smtClean="0"/>
              <a:t>CIM specifikus fogalmak</a:t>
            </a:r>
          </a:p>
          <a:p>
            <a:pPr lvl="1" eaLnBrk="1" hangingPunct="1">
              <a:defRPr/>
            </a:pPr>
            <a:r>
              <a:rPr lang="hu-HU" dirty="0" smtClean="0"/>
              <a:t>Séma, minősítő (</a:t>
            </a:r>
            <a:r>
              <a:rPr lang="hu-HU" dirty="0" err="1" smtClean="0"/>
              <a:t>qualifier</a:t>
            </a:r>
            <a:r>
              <a:rPr lang="hu-HU" dirty="0" smtClean="0"/>
              <a:t>)…</a:t>
            </a:r>
          </a:p>
          <a:p>
            <a:pPr lvl="1"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(3.0.0-tól kezdve) UML metamodel + OCL kényszerek segítségével van definiálva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CIM </a:t>
            </a:r>
            <a:r>
              <a:rPr lang="hu-HU" dirty="0" smtClean="0"/>
              <a:t>Metamodel </a:t>
            </a:r>
            <a:r>
              <a:rPr lang="hu-HU" dirty="0"/>
              <a:t>(részlet)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157288"/>
            <a:ext cx="905827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05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157288"/>
            <a:ext cx="905827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CIM </a:t>
            </a:r>
            <a:r>
              <a:rPr lang="hu-HU" dirty="0" smtClean="0"/>
              <a:t>Metamodel </a:t>
            </a:r>
            <a:r>
              <a:rPr lang="hu-HU" dirty="0"/>
              <a:t>(részlet)</a:t>
            </a:r>
          </a:p>
        </p:txBody>
      </p:sp>
      <p:sp>
        <p:nvSpPr>
          <p:cNvPr id="5" name="Téglalap feliratnak 4"/>
          <p:cNvSpPr/>
          <p:nvPr/>
        </p:nvSpPr>
        <p:spPr bwMode="auto">
          <a:xfrm>
            <a:off x="5292080" y="857232"/>
            <a:ext cx="3076604" cy="1123968"/>
          </a:xfrm>
          <a:prstGeom prst="wedgeRectCallout">
            <a:avLst>
              <a:gd name="adj1" fmla="val 48688"/>
              <a:gd name="adj2" fmla="val 132086"/>
            </a:avLst>
          </a:prstGeom>
          <a:solidFill>
            <a:srgbClr val="B83A55"/>
          </a:solidFill>
          <a:ln w="2540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balanced" dir="t"/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defTabSz="762000" eaLnBrk="0" hangingPunct="0">
              <a:defRPr/>
            </a:pPr>
            <a:r>
              <a:rPr lang="hu-HU" sz="2400" b="1" dirty="0">
                <a:solidFill>
                  <a:schemeClr val="bg1"/>
                </a:solidFill>
              </a:rPr>
              <a:t>egy osztálynév egy sémában egyedi kell legyen</a:t>
            </a:r>
          </a:p>
        </p:txBody>
      </p:sp>
      <p:sp>
        <p:nvSpPr>
          <p:cNvPr id="8" name="Téglalap feliratnak 7"/>
          <p:cNvSpPr/>
          <p:nvPr/>
        </p:nvSpPr>
        <p:spPr bwMode="auto">
          <a:xfrm>
            <a:off x="971600" y="3212976"/>
            <a:ext cx="3857652" cy="987772"/>
          </a:xfrm>
          <a:prstGeom prst="wedgeRectCallout">
            <a:avLst>
              <a:gd name="adj1" fmla="val -7562"/>
              <a:gd name="adj2" fmla="val -110377"/>
            </a:avLst>
          </a:prstGeom>
          <a:solidFill>
            <a:srgbClr val="B83A55"/>
          </a:solidFill>
          <a:ln w="2540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balanced" dir="t"/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algn="ctr" defTabSz="762000" eaLnBrk="0" hangingPunct="0">
              <a:defRPr/>
            </a:pPr>
            <a:r>
              <a:rPr lang="hu-HU" sz="2400" b="1" dirty="0" err="1">
                <a:solidFill>
                  <a:schemeClr val="bg1"/>
                </a:solidFill>
              </a:rPr>
              <a:t>Metaadat-típusok</a:t>
            </a:r>
            <a:r>
              <a:rPr lang="hu-HU" sz="2400" b="1" dirty="0">
                <a:solidFill>
                  <a:schemeClr val="bg1"/>
                </a:solidFill>
              </a:rPr>
              <a:t> kontrollált </a:t>
            </a:r>
            <a:r>
              <a:rPr lang="hu-HU" sz="2400" b="1" dirty="0" smtClean="0">
                <a:solidFill>
                  <a:schemeClr val="bg1"/>
                </a:solidFill>
              </a:rPr>
              <a:t>bővíthetőségéért (pl</a:t>
            </a:r>
            <a:r>
              <a:rPr lang="hu-HU" sz="2400" b="1" dirty="0">
                <a:solidFill>
                  <a:schemeClr val="bg1"/>
                </a:solidFill>
              </a:rPr>
              <a:t>. </a:t>
            </a:r>
            <a:r>
              <a:rPr lang="hu-HU" sz="2400" b="1" dirty="0" smtClean="0">
                <a:solidFill>
                  <a:schemeClr val="bg1"/>
                </a:solidFill>
              </a:rPr>
              <a:t>verzió, mértékegység megadása)</a:t>
            </a:r>
            <a:endParaRPr lang="hu-H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7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CIM Metamodel – adattípusok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u-HU" dirty="0" smtClean="0"/>
              <a:t>Tulajdonságok, referenciák, paraméterek, visszatérési értékek, minősítők: van típusuk</a:t>
            </a: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r>
              <a:rPr lang="hu-HU" dirty="0" smtClean="0"/>
              <a:t>Csak a beépített típusok vagy azok tömbjei:</a:t>
            </a:r>
          </a:p>
          <a:p>
            <a:pPr lvl="1">
              <a:defRPr/>
            </a:pPr>
            <a:r>
              <a:rPr lang="hu-HU" dirty="0" smtClean="0"/>
              <a:t>{u/s}int{8/16/32/64</a:t>
            </a:r>
            <a:r>
              <a:rPr lang="hu-HU" dirty="0"/>
              <a:t>}, </a:t>
            </a:r>
            <a:r>
              <a:rPr lang="hu-HU" dirty="0" err="1"/>
              <a:t>string</a:t>
            </a:r>
            <a:r>
              <a:rPr lang="hu-HU" dirty="0"/>
              <a:t>, </a:t>
            </a:r>
            <a:r>
              <a:rPr lang="hu-HU" dirty="0" err="1"/>
              <a:t>boolean</a:t>
            </a:r>
            <a:r>
              <a:rPr lang="hu-HU" dirty="0"/>
              <a:t>, </a:t>
            </a:r>
            <a:r>
              <a:rPr lang="hu-HU" dirty="0" err="1"/>
              <a:t>real</a:t>
            </a:r>
            <a:r>
              <a:rPr lang="hu-HU" dirty="0"/>
              <a:t>{32/64}, </a:t>
            </a:r>
            <a:r>
              <a:rPr lang="hu-HU" dirty="0" err="1"/>
              <a:t>Datetime</a:t>
            </a:r>
            <a:r>
              <a:rPr lang="hu-HU" dirty="0"/>
              <a:t>, </a:t>
            </a:r>
            <a:r>
              <a:rPr lang="hu-HU" dirty="0" err="1"/>
              <a:t>char</a:t>
            </a:r>
            <a:r>
              <a:rPr lang="hu-HU" dirty="0"/>
              <a:t> 16</a:t>
            </a:r>
          </a:p>
          <a:p>
            <a:pPr lvl="1">
              <a:defRPr/>
            </a:pPr>
            <a:r>
              <a:rPr lang="hu-HU" dirty="0" smtClean="0"/>
              <a:t>&lt;</a:t>
            </a:r>
            <a:r>
              <a:rPr lang="hu-HU" dirty="0" err="1"/>
              <a:t>classname</a:t>
            </a:r>
            <a:r>
              <a:rPr lang="hu-HU" dirty="0"/>
              <a:t>&gt; </a:t>
            </a:r>
            <a:r>
              <a:rPr lang="hu-HU" dirty="0" err="1" smtClean="0"/>
              <a:t>ref</a:t>
            </a:r>
            <a:endParaRPr lang="hu-HU" dirty="0"/>
          </a:p>
          <a:p>
            <a:pPr lvl="1">
              <a:defRPr/>
            </a:pPr>
            <a:r>
              <a:rPr lang="hu-HU" dirty="0" smtClean="0"/>
              <a:t>NULL </a:t>
            </a:r>
            <a:r>
              <a:rPr lang="hu-HU" dirty="0"/>
              <a:t>(de nem asszociációban)</a:t>
            </a:r>
          </a:p>
          <a:p>
            <a:pPr lvl="1" eaLnBrk="1" hangingPunct="1">
              <a:defRPr/>
            </a:pP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CIM Metamodel - minősítők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err="1" smtClean="0"/>
              <a:t>Qualifier</a:t>
            </a:r>
            <a:r>
              <a:rPr lang="hu-HU" b="1" dirty="0" smtClean="0"/>
              <a:t> (minősítő)</a:t>
            </a:r>
          </a:p>
          <a:p>
            <a:pPr lvl="1"/>
            <a:r>
              <a:rPr lang="hu-HU" dirty="0" smtClean="0"/>
              <a:t>Kicsit hasonlít az UML </a:t>
            </a:r>
            <a:r>
              <a:rPr lang="hu-HU" dirty="0" err="1" smtClean="0"/>
              <a:t>szterotípiára</a:t>
            </a:r>
            <a:endParaRPr lang="hu-HU" dirty="0" smtClean="0"/>
          </a:p>
          <a:p>
            <a:pPr lvl="1"/>
            <a:r>
              <a:rPr lang="hu-HU" dirty="0" smtClean="0"/>
              <a:t>Csak osztályokon szerepelhet, példányon nem!</a:t>
            </a:r>
          </a:p>
          <a:p>
            <a:r>
              <a:rPr lang="hu-HU" dirty="0" smtClean="0"/>
              <a:t>Gyakori minősítők:</a:t>
            </a: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Abstract</a:t>
            </a:r>
            <a:r>
              <a:rPr lang="hu-HU" dirty="0" smtClean="0"/>
              <a:t> 		absztrakt osztály jelölése</a:t>
            </a:r>
          </a:p>
          <a:p>
            <a:pPr lvl="1"/>
            <a:r>
              <a:rPr lang="hu-HU" dirty="0" err="1">
                <a:latin typeface="Consolas" pitchFamily="49" charset="0"/>
                <a:cs typeface="Consolas" pitchFamily="49" charset="0"/>
              </a:rPr>
              <a:t>Description</a:t>
            </a:r>
            <a:r>
              <a:rPr lang="hu-HU" dirty="0" smtClean="0"/>
              <a:t> 	elem leírása</a:t>
            </a:r>
          </a:p>
          <a:p>
            <a:pPr lvl="1"/>
            <a:r>
              <a:rPr lang="hu-HU" dirty="0" err="1">
                <a:latin typeface="Consolas" pitchFamily="49" charset="0"/>
                <a:cs typeface="Consolas" pitchFamily="49" charset="0"/>
              </a:rPr>
              <a:t>In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, Out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hu-HU" dirty="0" smtClean="0"/>
              <a:t>paraméter irány megadása</a:t>
            </a:r>
          </a:p>
          <a:p>
            <a:pPr lvl="1"/>
            <a:r>
              <a:rPr lang="hu-HU" dirty="0">
                <a:latin typeface="Consolas" pitchFamily="49" charset="0"/>
                <a:cs typeface="Consolas" pitchFamily="49" charset="0"/>
              </a:rPr>
              <a:t>Key</a:t>
            </a:r>
            <a:r>
              <a:rPr lang="hu-HU" dirty="0" smtClean="0"/>
              <a:t> 			mik a kulcsok az osztályban</a:t>
            </a:r>
          </a:p>
          <a:p>
            <a:pPr lvl="1"/>
            <a:r>
              <a:rPr lang="hu-HU" dirty="0" err="1">
                <a:latin typeface="Consolas" pitchFamily="49" charset="0"/>
                <a:cs typeface="Consolas" pitchFamily="49" charset="0"/>
              </a:rPr>
              <a:t>PUnit</a:t>
            </a:r>
            <a:r>
              <a:rPr lang="hu-HU" dirty="0" smtClean="0"/>
              <a:t> 			mértékegység megadása</a:t>
            </a:r>
          </a:p>
          <a:p>
            <a:pPr lvl="1"/>
            <a:r>
              <a:rPr lang="hu-HU" dirty="0">
                <a:latin typeface="Consolas" pitchFamily="49" charset="0"/>
                <a:cs typeface="Consolas" pitchFamily="49" charset="0"/>
              </a:rPr>
              <a:t>Version</a:t>
            </a:r>
            <a:r>
              <a:rPr lang="hu-HU" dirty="0" smtClean="0"/>
              <a:t> </a:t>
            </a:r>
            <a:r>
              <a:rPr lang="hu-HU" dirty="0"/>
              <a:t>	</a:t>
            </a:r>
            <a:r>
              <a:rPr lang="hu-HU" dirty="0" smtClean="0"/>
              <a:t>	verziószám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8678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Miket tartalmaz a CIM?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2"/>
            <a:ext cx="9001156" cy="5529321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2"/>
                </a:solidFill>
              </a:rPr>
              <a:t>CIM </a:t>
            </a:r>
            <a:r>
              <a:rPr lang="hu-HU" dirty="0" err="1" smtClean="0">
                <a:solidFill>
                  <a:schemeClr val="accent2"/>
                </a:solidFill>
              </a:rPr>
              <a:t>Specification</a:t>
            </a:r>
            <a:endParaRPr lang="hu-HU" dirty="0" smtClean="0">
              <a:solidFill>
                <a:schemeClr val="accent2"/>
              </a:solidFill>
            </a:endParaRPr>
          </a:p>
          <a:p>
            <a:pPr lvl="1"/>
            <a:r>
              <a:rPr lang="hu-HU" dirty="0" smtClean="0"/>
              <a:t>Szöveges dokumentum embereknek</a:t>
            </a:r>
          </a:p>
          <a:p>
            <a:pPr lvl="1"/>
            <a:r>
              <a:rPr lang="hu-HU" dirty="0" smtClean="0"/>
              <a:t>Hogyan kell értelmezni ezt az egészet</a:t>
            </a:r>
            <a:endParaRPr lang="hu-HU" dirty="0"/>
          </a:p>
          <a:p>
            <a:r>
              <a:rPr lang="hu-HU" dirty="0" smtClean="0">
                <a:solidFill>
                  <a:schemeClr val="accent2"/>
                </a:solidFill>
              </a:rPr>
              <a:t>CIM Metamodel</a:t>
            </a:r>
          </a:p>
          <a:p>
            <a:pPr lvl="1"/>
            <a:r>
              <a:rPr lang="hu-HU" dirty="0" err="1" smtClean="0"/>
              <a:t>Metamodell</a:t>
            </a:r>
            <a:r>
              <a:rPr lang="hu-HU" dirty="0" smtClean="0"/>
              <a:t> a későbbiekben definiált elemekhez</a:t>
            </a:r>
          </a:p>
          <a:p>
            <a:r>
              <a:rPr lang="hu-HU" b="1" dirty="0" smtClean="0">
                <a:solidFill>
                  <a:schemeClr val="accent2"/>
                </a:solidFill>
              </a:rPr>
              <a:t>CIM </a:t>
            </a:r>
            <a:r>
              <a:rPr lang="hu-HU" b="1" dirty="0" err="1" smtClean="0">
                <a:solidFill>
                  <a:schemeClr val="accent2"/>
                </a:solidFill>
              </a:rPr>
              <a:t>Schema</a:t>
            </a:r>
            <a:endParaRPr lang="hu-HU" b="1" dirty="0" smtClean="0">
              <a:solidFill>
                <a:schemeClr val="accent2"/>
              </a:solidFill>
            </a:endParaRPr>
          </a:p>
          <a:p>
            <a:pPr lvl="1"/>
            <a:r>
              <a:rPr lang="hu-HU" b="1" dirty="0" smtClean="0"/>
              <a:t>Konfigurációs adatokhoz modellek</a:t>
            </a:r>
          </a:p>
          <a:p>
            <a:pPr lvl="1"/>
            <a:r>
              <a:rPr lang="hu-HU" b="1" dirty="0" smtClean="0"/>
              <a:t>CIM </a:t>
            </a:r>
            <a:r>
              <a:rPr lang="hu-HU" b="1" dirty="0" err="1" smtClean="0"/>
              <a:t>Metamodelben</a:t>
            </a:r>
            <a:r>
              <a:rPr lang="hu-HU" b="1" dirty="0" smtClean="0"/>
              <a:t> definiált elemek példányai</a:t>
            </a:r>
          </a:p>
          <a:p>
            <a:r>
              <a:rPr lang="hu-HU" dirty="0" err="1" smtClean="0">
                <a:solidFill>
                  <a:schemeClr val="accent2"/>
                </a:solidFill>
              </a:rPr>
              <a:t>Managed</a:t>
            </a:r>
            <a:r>
              <a:rPr lang="hu-HU" dirty="0" smtClean="0">
                <a:solidFill>
                  <a:schemeClr val="accent2"/>
                </a:solidFill>
              </a:rPr>
              <a:t> </a:t>
            </a:r>
            <a:r>
              <a:rPr lang="hu-HU" dirty="0" err="1" smtClean="0">
                <a:solidFill>
                  <a:schemeClr val="accent2"/>
                </a:solidFill>
              </a:rPr>
              <a:t>Object</a:t>
            </a:r>
            <a:r>
              <a:rPr lang="hu-HU" dirty="0" smtClean="0">
                <a:solidFill>
                  <a:schemeClr val="accent2"/>
                </a:solidFill>
              </a:rPr>
              <a:t> </a:t>
            </a:r>
            <a:r>
              <a:rPr lang="hu-HU" dirty="0" err="1" smtClean="0">
                <a:solidFill>
                  <a:schemeClr val="accent2"/>
                </a:solidFill>
              </a:rPr>
              <a:t>Format</a:t>
            </a:r>
            <a:r>
              <a:rPr lang="hu-HU" dirty="0" smtClean="0">
                <a:solidFill>
                  <a:schemeClr val="accent2"/>
                </a:solidFill>
              </a:rPr>
              <a:t> (MOF)</a:t>
            </a:r>
          </a:p>
          <a:p>
            <a:pPr lvl="1"/>
            <a:r>
              <a:rPr lang="hu-HU" dirty="0" smtClean="0"/>
              <a:t> konkrét szintaxis CIM </a:t>
            </a:r>
            <a:r>
              <a:rPr lang="hu-HU" dirty="0" err="1" smtClean="0"/>
              <a:t>Schema</a:t>
            </a:r>
            <a:r>
              <a:rPr lang="hu-HU" dirty="0" smtClean="0"/>
              <a:t> elemekhez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2897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CIM </a:t>
            </a:r>
            <a:r>
              <a:rPr lang="hu-HU" dirty="0" err="1" smtClean="0"/>
              <a:t>Schema</a:t>
            </a:r>
            <a:r>
              <a:rPr lang="hu-HU" dirty="0" smtClean="0"/>
              <a:t> szintjei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hu-HU" dirty="0" smtClean="0"/>
              <a:t>Három szintbe szokás szervezni</a:t>
            </a:r>
          </a:p>
          <a:p>
            <a:pPr lvl="1">
              <a:defRPr/>
            </a:pPr>
            <a:r>
              <a:rPr lang="hu-HU" dirty="0" smtClean="0"/>
              <a:t>Figyelem: ezek nem </a:t>
            </a:r>
            <a:r>
              <a:rPr lang="hu-HU" dirty="0" err="1" smtClean="0"/>
              <a:t>metaszintek</a:t>
            </a:r>
            <a:r>
              <a:rPr lang="hu-HU" dirty="0" smtClean="0"/>
              <a:t>!</a:t>
            </a:r>
          </a:p>
          <a:p>
            <a:pPr lvl="1">
              <a:defRPr/>
            </a:pPr>
            <a:r>
              <a:rPr lang="hu-HU" dirty="0" smtClean="0"/>
              <a:t>Az egyes szintek elemei között öröklés van általában</a:t>
            </a:r>
          </a:p>
          <a:p>
            <a:pPr>
              <a:defRPr/>
            </a:pPr>
            <a:r>
              <a:rPr lang="hu-HU" b="1" dirty="0" err="1" smtClean="0"/>
              <a:t>Core</a:t>
            </a:r>
            <a:r>
              <a:rPr lang="hu-HU" b="1" dirty="0" smtClean="0"/>
              <a:t> </a:t>
            </a:r>
            <a:r>
              <a:rPr lang="hu-HU" b="1" dirty="0" err="1"/>
              <a:t>Model</a:t>
            </a:r>
            <a:r>
              <a:rPr lang="hu-HU" dirty="0"/>
              <a:t>: általános fogalmak</a:t>
            </a:r>
          </a:p>
          <a:p>
            <a:pPr lvl="1">
              <a:defRPr/>
            </a:pPr>
            <a:r>
              <a:rPr lang="hu-HU" dirty="0"/>
              <a:t>Példák: </a:t>
            </a:r>
            <a:r>
              <a:rPr lang="hu-HU" dirty="0" err="1"/>
              <a:t>ManagedElement</a:t>
            </a:r>
            <a:r>
              <a:rPr lang="hu-HU" dirty="0"/>
              <a:t>, </a:t>
            </a:r>
            <a:r>
              <a:rPr lang="hu-HU" dirty="0" err="1"/>
              <a:t>Setting</a:t>
            </a:r>
            <a:r>
              <a:rPr lang="hu-HU" dirty="0"/>
              <a:t>, </a:t>
            </a:r>
            <a:r>
              <a:rPr lang="hu-HU" dirty="0" err="1"/>
              <a:t>Location</a:t>
            </a:r>
            <a:r>
              <a:rPr lang="hu-HU" dirty="0"/>
              <a:t>, FRU</a:t>
            </a:r>
          </a:p>
          <a:p>
            <a:pPr>
              <a:defRPr/>
            </a:pPr>
            <a:r>
              <a:rPr lang="hu-HU" b="1" dirty="0" err="1"/>
              <a:t>Common</a:t>
            </a:r>
            <a:r>
              <a:rPr lang="hu-HU" b="1" dirty="0"/>
              <a:t> </a:t>
            </a:r>
            <a:r>
              <a:rPr lang="hu-HU" b="1" dirty="0" err="1"/>
              <a:t>Model</a:t>
            </a:r>
            <a:r>
              <a:rPr lang="hu-HU" dirty="0"/>
              <a:t>: szokásos területek technológia-független modelljei</a:t>
            </a:r>
          </a:p>
          <a:p>
            <a:pPr lvl="1">
              <a:defRPr/>
            </a:pPr>
            <a:r>
              <a:rPr lang="hu-HU" dirty="0"/>
              <a:t>Példák: </a:t>
            </a:r>
            <a:r>
              <a:rPr lang="hu-HU" dirty="0" err="1"/>
              <a:t>Application</a:t>
            </a:r>
            <a:r>
              <a:rPr lang="hu-HU" dirty="0"/>
              <a:t>, </a:t>
            </a:r>
            <a:r>
              <a:rPr lang="hu-HU" dirty="0" err="1"/>
              <a:t>Database</a:t>
            </a:r>
            <a:r>
              <a:rPr lang="hu-HU" dirty="0"/>
              <a:t>, </a:t>
            </a:r>
            <a:r>
              <a:rPr lang="hu-HU" dirty="0" err="1"/>
              <a:t>Device</a:t>
            </a:r>
            <a:endParaRPr lang="hu-HU" dirty="0"/>
          </a:p>
          <a:p>
            <a:pPr>
              <a:defRPr/>
            </a:pPr>
            <a:r>
              <a:rPr lang="hu-HU" b="1" dirty="0" err="1"/>
              <a:t>Extension</a:t>
            </a:r>
            <a:r>
              <a:rPr lang="hu-HU" b="1" dirty="0"/>
              <a:t> </a:t>
            </a:r>
            <a:r>
              <a:rPr lang="hu-HU" b="1" dirty="0" err="1"/>
              <a:t>Schemas</a:t>
            </a:r>
            <a:r>
              <a:rPr lang="hu-HU" dirty="0"/>
              <a:t>: </a:t>
            </a:r>
            <a:r>
              <a:rPr lang="hu-HU" dirty="0" err="1" smtClean="0"/>
              <a:t>gyártóspecifikus</a:t>
            </a:r>
            <a:r>
              <a:rPr lang="hu-HU" dirty="0" smtClean="0"/>
              <a:t> kiterjesztések</a:t>
            </a:r>
          </a:p>
          <a:p>
            <a:pPr lvl="1">
              <a:defRPr/>
            </a:pPr>
            <a:r>
              <a:rPr lang="hu-HU" dirty="0"/>
              <a:t>Példák: </a:t>
            </a:r>
            <a:r>
              <a:rPr lang="hu-HU" dirty="0" smtClean="0"/>
              <a:t>SAP_</a:t>
            </a:r>
            <a:r>
              <a:rPr lang="hu-HU" dirty="0" err="1" smtClean="0"/>
              <a:t>SWProduct</a:t>
            </a:r>
            <a:r>
              <a:rPr lang="hu-HU" dirty="0"/>
              <a:t>, </a:t>
            </a:r>
            <a:r>
              <a:rPr lang="hu-HU" dirty="0" smtClean="0"/>
              <a:t>HP_</a:t>
            </a:r>
            <a:r>
              <a:rPr lang="hu-HU" dirty="0" err="1" smtClean="0"/>
              <a:t>BladeEnclosureCS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8611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755" y="2045042"/>
            <a:ext cx="44196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Motiváció</a:t>
            </a:r>
          </a:p>
        </p:txBody>
      </p:sp>
      <p:pic>
        <p:nvPicPr>
          <p:cNvPr id="3" name="Picture 7" descr="C:\Users\micskeiz\Pictures\Microsoft Clip Organizer\j043489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692696"/>
            <a:ext cx="1692869" cy="1893897"/>
          </a:xfrm>
          <a:prstGeom prst="rect">
            <a:avLst/>
          </a:prstGeom>
          <a:noFill/>
        </p:spPr>
      </p:pic>
      <p:sp>
        <p:nvSpPr>
          <p:cNvPr id="27" name="Lekerekített téglalap feliratnak 26"/>
          <p:cNvSpPr/>
          <p:nvPr/>
        </p:nvSpPr>
        <p:spPr>
          <a:xfrm>
            <a:off x="2357422" y="772114"/>
            <a:ext cx="4857784" cy="928694"/>
          </a:xfrm>
          <a:prstGeom prst="wedgeRoundRectCallout">
            <a:avLst>
              <a:gd name="adj1" fmla="val -57317"/>
              <a:gd name="adj2" fmla="val 23848"/>
              <a:gd name="adj3" fmla="val 16667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És ha nem frissek az adatok?</a:t>
            </a:r>
          </a:p>
        </p:txBody>
      </p:sp>
      <p:sp>
        <p:nvSpPr>
          <p:cNvPr id="28" name="Lekerekített téglalap 27"/>
          <p:cNvSpPr/>
          <p:nvPr/>
        </p:nvSpPr>
        <p:spPr>
          <a:xfrm>
            <a:off x="179512" y="2911225"/>
            <a:ext cx="4392488" cy="2173959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defTabSz="762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hu-HU" sz="2800" b="1" dirty="0" smtClean="0">
                <a:solidFill>
                  <a:schemeClr val="bg1"/>
                </a:solidFill>
              </a:rPr>
              <a:t>Odamegyünk</a:t>
            </a:r>
          </a:p>
          <a:p>
            <a:pPr marL="457200" indent="-457200" defTabSz="762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hu-HU" sz="2800" b="1" dirty="0" err="1" smtClean="0">
                <a:solidFill>
                  <a:schemeClr val="bg1"/>
                </a:solidFill>
              </a:rPr>
              <a:t>ssh</a:t>
            </a:r>
            <a:r>
              <a:rPr lang="hu-HU" sz="2800" b="1" dirty="0" smtClean="0">
                <a:solidFill>
                  <a:schemeClr val="bg1"/>
                </a:solidFill>
              </a:rPr>
              <a:t>/RDP/VNC/…</a:t>
            </a:r>
          </a:p>
          <a:p>
            <a:pPr marL="457200" indent="-457200" defTabSz="762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hu-HU" sz="2800" b="1" dirty="0" smtClean="0">
                <a:solidFill>
                  <a:schemeClr val="bg1"/>
                </a:solidFill>
              </a:rPr>
              <a:t>Házilagos „varázslat”…</a:t>
            </a:r>
          </a:p>
          <a:p>
            <a:pPr marL="457200" indent="-457200" defTabSz="762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hu-HU" sz="2800" b="1" dirty="0" smtClean="0">
                <a:solidFill>
                  <a:schemeClr val="bg1"/>
                </a:solidFill>
              </a:rPr>
              <a:t>Platformtámogatás?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Példa: CIM_Core részlet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500034" y="785794"/>
          <a:ext cx="8302645" cy="5589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" name="Visio" r:id="rId4" imgW="5445215" imgH="3664782" progId="Visio.Drawing.11">
                  <p:embed/>
                </p:oleObj>
              </mc:Choice>
              <mc:Fallback>
                <p:oleObj name="Visio" r:id="rId4" imgW="5445215" imgH="3664782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785794"/>
                        <a:ext cx="8302645" cy="55891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Példa: CIM_System részlet (</a:t>
            </a:r>
            <a:r>
              <a:rPr lang="hu-HU" dirty="0" err="1" smtClean="0"/>
              <a:t>Common</a:t>
            </a:r>
            <a:r>
              <a:rPr lang="hu-HU" dirty="0" smtClean="0"/>
              <a:t>)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21538" y="857233"/>
          <a:ext cx="9051056" cy="5572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0" name="Visio" r:id="rId4" imgW="5806934" imgH="3575041" progId="Visio.Drawing.11">
                  <p:embed/>
                </p:oleObj>
              </mc:Choice>
              <mc:Fallback>
                <p:oleObj name="Visio" r:id="rId4" imgW="5806934" imgH="3575041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38" y="857233"/>
                        <a:ext cx="9051056" cy="55721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CIM_Network </a:t>
            </a:r>
            <a:r>
              <a:rPr lang="hu-HU" dirty="0"/>
              <a:t>részlet (</a:t>
            </a:r>
            <a:r>
              <a:rPr lang="hu-HU" dirty="0" err="1"/>
              <a:t>Common</a:t>
            </a:r>
            <a:r>
              <a:rPr lang="hu-HU" dirty="0"/>
              <a:t>)</a:t>
            </a:r>
            <a:endParaRPr lang="hu-HU" dirty="0" smtClean="0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714480" y="714356"/>
          <a:ext cx="5788051" cy="5776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3" name="Visio" r:id="rId4" imgW="4146537" imgH="4139166" progId="Visio.Drawing.11">
                  <p:embed/>
                </p:oleObj>
              </mc:Choice>
              <mc:Fallback>
                <p:oleObj name="Visio" r:id="rId4" imgW="4146537" imgH="4139166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714356"/>
                        <a:ext cx="5788051" cy="5776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 CIM </a:t>
            </a:r>
            <a:r>
              <a:rPr lang="hu-HU" dirty="0" err="1" smtClean="0"/>
              <a:t>Schema</a:t>
            </a:r>
            <a:r>
              <a:rPr lang="hu-HU" dirty="0" smtClean="0"/>
              <a:t> (v2.40) struktúrája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eaLnBrk="1" hangingPunct="1">
              <a:buNone/>
              <a:defRPr/>
            </a:pPr>
            <a:r>
              <a:rPr lang="hu-HU" b="1" dirty="0" smtClean="0"/>
              <a:t>CIM_</a:t>
            </a:r>
            <a:r>
              <a:rPr lang="hu-HU" b="1" dirty="0" err="1" smtClean="0"/>
              <a:t>Schema</a:t>
            </a:r>
            <a:r>
              <a:rPr lang="hu-HU" b="1" dirty="0" smtClean="0"/>
              <a:t> (összesen ~1400 osztály!)</a:t>
            </a:r>
          </a:p>
          <a:p>
            <a:pPr lvl="1" eaLnBrk="1" hangingPunct="1">
              <a:defRPr/>
            </a:pPr>
            <a:r>
              <a:rPr lang="hu-HU" dirty="0" smtClean="0"/>
              <a:t>CIM_</a:t>
            </a:r>
            <a:r>
              <a:rPr lang="hu-HU" dirty="0" err="1" smtClean="0"/>
              <a:t>Application</a:t>
            </a:r>
            <a:r>
              <a:rPr lang="hu-HU" dirty="0" smtClean="0"/>
              <a:t> (139 osztály)</a:t>
            </a:r>
          </a:p>
          <a:p>
            <a:pPr lvl="1" eaLnBrk="1" hangingPunct="1">
              <a:defRPr/>
            </a:pPr>
            <a:r>
              <a:rPr lang="hu-HU" dirty="0" smtClean="0"/>
              <a:t>CIM_</a:t>
            </a:r>
            <a:r>
              <a:rPr lang="hu-HU" dirty="0" err="1" smtClean="0"/>
              <a:t>Core</a:t>
            </a:r>
            <a:r>
              <a:rPr lang="hu-HU" dirty="0" smtClean="0"/>
              <a:t> (175 osztály)</a:t>
            </a:r>
          </a:p>
          <a:p>
            <a:pPr lvl="1" eaLnBrk="1" hangingPunct="1">
              <a:defRPr/>
            </a:pPr>
            <a:r>
              <a:rPr lang="hu-HU" dirty="0" smtClean="0"/>
              <a:t>CIM_</a:t>
            </a:r>
            <a:r>
              <a:rPr lang="hu-HU" dirty="0" err="1" smtClean="0"/>
              <a:t>Database</a:t>
            </a:r>
            <a:r>
              <a:rPr lang="hu-HU" dirty="0" smtClean="0"/>
              <a:t> (19 osztály)</a:t>
            </a:r>
          </a:p>
          <a:p>
            <a:pPr lvl="1" eaLnBrk="1" hangingPunct="1">
              <a:defRPr/>
            </a:pPr>
            <a:r>
              <a:rPr lang="hu-HU" dirty="0" smtClean="0"/>
              <a:t>CIM_</a:t>
            </a:r>
            <a:r>
              <a:rPr lang="hu-HU" dirty="0" err="1" smtClean="0"/>
              <a:t>Device</a:t>
            </a:r>
            <a:r>
              <a:rPr lang="hu-HU" dirty="0" smtClean="0"/>
              <a:t> (296 osztály)</a:t>
            </a:r>
          </a:p>
          <a:p>
            <a:pPr lvl="1" eaLnBrk="1" hangingPunct="1">
              <a:defRPr/>
            </a:pPr>
            <a:r>
              <a:rPr lang="hu-HU" dirty="0" smtClean="0"/>
              <a:t>CIM_</a:t>
            </a:r>
            <a:r>
              <a:rPr lang="hu-HU" dirty="0" err="1" smtClean="0"/>
              <a:t>Event</a:t>
            </a:r>
            <a:r>
              <a:rPr lang="hu-HU" dirty="0" smtClean="0"/>
              <a:t> (30 osztály)</a:t>
            </a:r>
          </a:p>
          <a:p>
            <a:pPr lvl="1" eaLnBrk="1" hangingPunct="1">
              <a:defRPr/>
            </a:pPr>
            <a:r>
              <a:rPr lang="hu-HU" dirty="0" smtClean="0"/>
              <a:t>CIM_</a:t>
            </a:r>
            <a:r>
              <a:rPr lang="hu-HU" dirty="0" err="1" smtClean="0"/>
              <a:t>Interop</a:t>
            </a:r>
            <a:r>
              <a:rPr lang="hu-HU" dirty="0" smtClean="0"/>
              <a:t> (32 osztály)</a:t>
            </a:r>
          </a:p>
          <a:p>
            <a:pPr lvl="1" eaLnBrk="1" hangingPunct="1">
              <a:defRPr/>
            </a:pPr>
            <a:r>
              <a:rPr lang="hu-HU" dirty="0" smtClean="0"/>
              <a:t>CIM_</a:t>
            </a:r>
            <a:r>
              <a:rPr lang="hu-HU" dirty="0" err="1" smtClean="0"/>
              <a:t>IPsecPolicy</a:t>
            </a:r>
            <a:r>
              <a:rPr lang="hu-HU" dirty="0" smtClean="0"/>
              <a:t> (25 osztály)</a:t>
            </a:r>
          </a:p>
          <a:p>
            <a:pPr lvl="1" eaLnBrk="1" hangingPunct="1">
              <a:defRPr/>
            </a:pPr>
            <a:r>
              <a:rPr lang="hu-HU" dirty="0" smtClean="0"/>
              <a:t>CIM_</a:t>
            </a:r>
            <a:r>
              <a:rPr lang="hu-HU" dirty="0" err="1" smtClean="0"/>
              <a:t>Metrics</a:t>
            </a:r>
            <a:r>
              <a:rPr lang="hu-HU" dirty="0" smtClean="0"/>
              <a:t> (21 osztály)</a:t>
            </a:r>
          </a:p>
          <a:p>
            <a:pPr lvl="1" eaLnBrk="1" hangingPunct="1">
              <a:defRPr/>
            </a:pPr>
            <a:r>
              <a:rPr lang="hu-HU" dirty="0" smtClean="0"/>
              <a:t>CIM_Network (277 osztály)</a:t>
            </a:r>
          </a:p>
          <a:p>
            <a:pPr lvl="1" eaLnBrk="1" hangingPunct="1">
              <a:defRPr/>
            </a:pPr>
            <a:r>
              <a:rPr lang="hu-HU" dirty="0" smtClean="0"/>
              <a:t>CIM_</a:t>
            </a:r>
            <a:r>
              <a:rPr lang="hu-HU" dirty="0" err="1" smtClean="0"/>
              <a:t>Physical</a:t>
            </a:r>
            <a:r>
              <a:rPr lang="hu-HU" dirty="0" smtClean="0"/>
              <a:t> (46 osztály)</a:t>
            </a:r>
          </a:p>
          <a:p>
            <a:pPr lvl="1" eaLnBrk="1" hangingPunct="1">
              <a:defRPr/>
            </a:pPr>
            <a:r>
              <a:rPr lang="hu-HU" dirty="0" smtClean="0"/>
              <a:t>CIM_Policy (56 osztály)</a:t>
            </a:r>
          </a:p>
          <a:p>
            <a:pPr lvl="1" eaLnBrk="1" hangingPunct="1">
              <a:defRPr/>
            </a:pPr>
            <a:r>
              <a:rPr lang="hu-HU" dirty="0" smtClean="0"/>
              <a:t>CIM_</a:t>
            </a:r>
            <a:r>
              <a:rPr lang="hu-HU" dirty="0" err="1" smtClean="0"/>
              <a:t>Support</a:t>
            </a:r>
            <a:r>
              <a:rPr lang="hu-HU" dirty="0" smtClean="0"/>
              <a:t> (61 osztály)</a:t>
            </a:r>
          </a:p>
          <a:p>
            <a:pPr lvl="1" eaLnBrk="1" hangingPunct="1">
              <a:defRPr/>
            </a:pPr>
            <a:r>
              <a:rPr lang="hu-HU" dirty="0" smtClean="0"/>
              <a:t>CIM_System (145 osztály)</a:t>
            </a:r>
          </a:p>
          <a:p>
            <a:pPr lvl="1" eaLnBrk="1" hangingPunct="1">
              <a:defRPr/>
            </a:pPr>
            <a:r>
              <a:rPr lang="hu-HU" dirty="0" smtClean="0"/>
              <a:t>CIM_</a:t>
            </a:r>
            <a:r>
              <a:rPr lang="hu-HU" dirty="0" err="1" smtClean="0"/>
              <a:t>User</a:t>
            </a:r>
            <a:r>
              <a:rPr lang="hu-HU" dirty="0" smtClean="0"/>
              <a:t> (116 osztály)</a:t>
            </a:r>
            <a:endParaRPr lang="hu-HU" dirty="0"/>
          </a:p>
        </p:txBody>
      </p:sp>
      <p:sp>
        <p:nvSpPr>
          <p:cNvPr id="5" name="Lekerekített téglalap 4"/>
          <p:cNvSpPr/>
          <p:nvPr/>
        </p:nvSpPr>
        <p:spPr>
          <a:xfrm>
            <a:off x="4357686" y="3501008"/>
            <a:ext cx="4714908" cy="278608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A teljes modell hatalmas. </a:t>
            </a:r>
          </a:p>
          <a:p>
            <a:pPr algn="ctr"/>
            <a:endParaRPr lang="hu-HU" sz="2800" dirty="0" smtClean="0">
              <a:solidFill>
                <a:schemeClr val="bg1"/>
              </a:solidFill>
            </a:endParaRP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(Viszont: egy eszköz „CIM megfelelősége” pusztán a képesség MOF állományok betöltésére és exportálására)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CIM Metamodel és </a:t>
            </a:r>
            <a:r>
              <a:rPr lang="hu-HU" dirty="0" err="1" smtClean="0"/>
              <a:t>Schema</a:t>
            </a:r>
            <a:r>
              <a:rPr lang="hu-HU" dirty="0" smtClean="0"/>
              <a:t> viszonya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35496" y="980728"/>
            <a:ext cx="1584176" cy="50405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tx1"/>
                </a:solidFill>
              </a:rPr>
              <a:t>Class</a:t>
            </a:r>
            <a:endParaRPr lang="hu-HU" sz="2400" dirty="0" smtClean="0">
              <a:solidFill>
                <a:schemeClr val="tx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899592" y="2420888"/>
            <a:ext cx="2894880" cy="50405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CIM_</a:t>
            </a:r>
            <a:r>
              <a:rPr lang="hu-HU" sz="2400" dirty="0" err="1" smtClean="0">
                <a:solidFill>
                  <a:schemeClr val="tx1"/>
                </a:solidFill>
              </a:rPr>
              <a:t>LogicalElement</a:t>
            </a:r>
            <a:endParaRPr lang="hu-HU" sz="2400" dirty="0" smtClean="0">
              <a:solidFill>
                <a:schemeClr val="tx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755576" y="3284984"/>
            <a:ext cx="3168352" cy="50405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CIM_</a:t>
            </a:r>
            <a:r>
              <a:rPr lang="hu-HU" sz="2400" dirty="0" err="1" smtClean="0">
                <a:solidFill>
                  <a:schemeClr val="tx1"/>
                </a:solidFill>
              </a:rPr>
              <a:t>NetworkAdapter</a:t>
            </a:r>
            <a:endParaRPr lang="hu-HU" sz="2400" dirty="0" smtClean="0">
              <a:solidFill>
                <a:schemeClr val="tx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611560" y="4149080"/>
            <a:ext cx="3456384" cy="50405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Win32_</a:t>
            </a:r>
            <a:r>
              <a:rPr lang="hu-HU" sz="2400" dirty="0" err="1" smtClean="0">
                <a:solidFill>
                  <a:schemeClr val="tx1"/>
                </a:solidFill>
              </a:rPr>
              <a:t>NetworkAdapter</a:t>
            </a:r>
            <a:endParaRPr lang="hu-HU" sz="2400" dirty="0" smtClean="0">
              <a:solidFill>
                <a:schemeClr val="tx1"/>
              </a:solidFill>
            </a:endParaRPr>
          </a:p>
        </p:txBody>
      </p:sp>
      <p:cxnSp>
        <p:nvCxnSpPr>
          <p:cNvPr id="9" name="Egyenes összekötő nyíllal 8"/>
          <p:cNvCxnSpPr>
            <a:stCxn id="6" idx="0"/>
            <a:endCxn id="5" idx="2"/>
          </p:cNvCxnSpPr>
          <p:nvPr/>
        </p:nvCxnSpPr>
        <p:spPr>
          <a:xfrm flipV="1">
            <a:off x="2339752" y="2924944"/>
            <a:ext cx="7280" cy="360040"/>
          </a:xfrm>
          <a:prstGeom prst="straightConnector1">
            <a:avLst/>
          </a:prstGeom>
          <a:ln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V="1">
            <a:off x="2326184" y="3789040"/>
            <a:ext cx="0" cy="324036"/>
          </a:xfrm>
          <a:prstGeom prst="straightConnector1">
            <a:avLst/>
          </a:prstGeom>
          <a:ln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107504" y="1988840"/>
            <a:ext cx="446449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zögletes összekötő 18"/>
          <p:cNvCxnSpPr>
            <a:endCxn id="5" idx="1"/>
          </p:cNvCxnSpPr>
          <p:nvPr/>
        </p:nvCxnSpPr>
        <p:spPr>
          <a:xfrm rot="16200000" flipH="1">
            <a:off x="89502" y="1862826"/>
            <a:ext cx="1188132" cy="43204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zögletes összekötő 19"/>
          <p:cNvCxnSpPr>
            <a:endCxn id="6" idx="1"/>
          </p:cNvCxnSpPr>
          <p:nvPr/>
        </p:nvCxnSpPr>
        <p:spPr>
          <a:xfrm rot="16200000" flipH="1">
            <a:off x="-486562" y="2294874"/>
            <a:ext cx="2052228" cy="43204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zögletes összekötő 26"/>
          <p:cNvCxnSpPr>
            <a:endCxn id="7" idx="1"/>
          </p:cNvCxnSpPr>
          <p:nvPr/>
        </p:nvCxnSpPr>
        <p:spPr>
          <a:xfrm rot="16200000" flipH="1">
            <a:off x="-1062626" y="2726922"/>
            <a:ext cx="2916324" cy="43204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zögletes összekötő 28"/>
          <p:cNvCxnSpPr/>
          <p:nvPr/>
        </p:nvCxnSpPr>
        <p:spPr>
          <a:xfrm rot="16200000" flipH="1">
            <a:off x="7508752" y="980726"/>
            <a:ext cx="510402" cy="22237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Szövegdoboz 32"/>
          <p:cNvSpPr txBox="1"/>
          <p:nvPr/>
        </p:nvSpPr>
        <p:spPr>
          <a:xfrm>
            <a:off x="7928768" y="9087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példány</a:t>
            </a:r>
            <a:endParaRPr lang="hu-HU" dirty="0"/>
          </a:p>
        </p:txBody>
      </p:sp>
      <p:cxnSp>
        <p:nvCxnSpPr>
          <p:cNvPr id="34" name="Egyenes összekötő nyíllal 33"/>
          <p:cNvCxnSpPr/>
          <p:nvPr/>
        </p:nvCxnSpPr>
        <p:spPr>
          <a:xfrm>
            <a:off x="7779605" y="1484784"/>
            <a:ext cx="7280" cy="360040"/>
          </a:xfrm>
          <a:prstGeom prst="straightConnector1">
            <a:avLst/>
          </a:prstGeom>
          <a:ln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Szövegdoboz 34"/>
          <p:cNvSpPr txBox="1"/>
          <p:nvPr/>
        </p:nvSpPr>
        <p:spPr>
          <a:xfrm>
            <a:off x="7956376" y="148478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öröklés</a:t>
            </a:r>
            <a:endParaRPr lang="hu-HU" dirty="0"/>
          </a:p>
        </p:txBody>
      </p:sp>
      <p:cxnSp>
        <p:nvCxnSpPr>
          <p:cNvPr id="36" name="Egyenes összekötő 35"/>
          <p:cNvCxnSpPr/>
          <p:nvPr/>
        </p:nvCxnSpPr>
        <p:spPr>
          <a:xfrm>
            <a:off x="107504" y="4941168"/>
            <a:ext cx="446449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Szövegdoboz 36"/>
          <p:cNvSpPr txBox="1"/>
          <p:nvPr/>
        </p:nvSpPr>
        <p:spPr>
          <a:xfrm>
            <a:off x="5076056" y="10434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Metamodel</a:t>
            </a:r>
            <a:endParaRPr lang="hu-HU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5076056" y="24112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Core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endParaRPr lang="hu-HU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5076056" y="33016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endParaRPr lang="hu-HU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5076056" y="4162440"/>
            <a:ext cx="2159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Extension</a:t>
            </a:r>
            <a:r>
              <a:rPr lang="hu-HU" dirty="0" smtClean="0"/>
              <a:t> </a:t>
            </a:r>
            <a:r>
              <a:rPr lang="hu-HU" dirty="0" err="1" smtClean="0"/>
              <a:t>Schema</a:t>
            </a:r>
            <a:endParaRPr lang="hu-HU" dirty="0"/>
          </a:p>
        </p:txBody>
      </p:sp>
      <p:sp>
        <p:nvSpPr>
          <p:cNvPr id="41" name="Téglalap 40"/>
          <p:cNvSpPr/>
          <p:nvPr/>
        </p:nvSpPr>
        <p:spPr>
          <a:xfrm>
            <a:off x="181720" y="5373216"/>
            <a:ext cx="5038352" cy="50405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Win32_</a:t>
            </a:r>
            <a:r>
              <a:rPr lang="hu-HU" sz="2400" dirty="0" err="1" smtClean="0">
                <a:solidFill>
                  <a:schemeClr val="tx1"/>
                </a:solidFill>
              </a:rPr>
              <a:t>NetworkAdapter.DeviceID</a:t>
            </a:r>
            <a:r>
              <a:rPr lang="hu-HU" sz="2400" dirty="0" smtClean="0">
                <a:solidFill>
                  <a:schemeClr val="tx1"/>
                </a:solidFill>
              </a:rPr>
              <a:t>=</a:t>
            </a:r>
            <a:r>
              <a:rPr lang="hu-HU" sz="2400" dirty="0">
                <a:solidFill>
                  <a:schemeClr val="tx1"/>
                </a:solidFill>
              </a:rPr>
              <a:t> </a:t>
            </a:r>
            <a:r>
              <a:rPr lang="hu-HU" sz="2400" dirty="0" smtClean="0">
                <a:solidFill>
                  <a:schemeClr val="tx1"/>
                </a:solidFill>
              </a:rPr>
              <a:t>"0"</a:t>
            </a:r>
          </a:p>
        </p:txBody>
      </p:sp>
      <p:cxnSp>
        <p:nvCxnSpPr>
          <p:cNvPr id="42" name="Szögletes összekötő 41"/>
          <p:cNvCxnSpPr/>
          <p:nvPr/>
        </p:nvCxnSpPr>
        <p:spPr>
          <a:xfrm rot="16200000" flipH="1">
            <a:off x="667156" y="4918403"/>
            <a:ext cx="687251" cy="222378"/>
          </a:xfrm>
          <a:prstGeom prst="bentConnector3">
            <a:avLst>
              <a:gd name="adj1" fmla="val 66632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Szövegdoboz 44"/>
          <p:cNvSpPr txBox="1"/>
          <p:nvPr/>
        </p:nvSpPr>
        <p:spPr>
          <a:xfrm>
            <a:off x="5364088" y="5440578"/>
            <a:ext cx="2159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Példány szint</a:t>
            </a:r>
            <a:endParaRPr lang="hu-HU" dirty="0"/>
          </a:p>
        </p:txBody>
      </p:sp>
      <p:sp>
        <p:nvSpPr>
          <p:cNvPr id="3" name="Jobb oldali kapcsos zárójel 2"/>
          <p:cNvSpPr/>
          <p:nvPr/>
        </p:nvSpPr>
        <p:spPr>
          <a:xfrm>
            <a:off x="6948264" y="2339256"/>
            <a:ext cx="287412" cy="224187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Szövegdoboz 25"/>
          <p:cNvSpPr txBox="1"/>
          <p:nvPr/>
        </p:nvSpPr>
        <p:spPr>
          <a:xfrm>
            <a:off x="7381756" y="3275526"/>
            <a:ext cx="1366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CIM </a:t>
            </a:r>
            <a:r>
              <a:rPr lang="hu-HU" dirty="0" err="1" smtClean="0"/>
              <a:t>Schema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9274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8" grpId="0"/>
      <p:bldP spid="39" grpId="0"/>
      <p:bldP spid="40" grpId="0"/>
      <p:bldP spid="41" grpId="0" animBg="1"/>
      <p:bldP spid="45" grpId="0"/>
      <p:bldP spid="3" grpId="0" animBg="1"/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hlinkClick r:id="rId3"/>
              </a:rPr>
              <a:t>http://www.dmtf.org/standards/cim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err="1" smtClean="0"/>
              <a:t>Specification</a:t>
            </a:r>
            <a:r>
              <a:rPr lang="hu-HU" dirty="0" smtClean="0"/>
              <a:t>: terminológia, </a:t>
            </a:r>
            <a:r>
              <a:rPr lang="hu-HU" dirty="0" err="1" smtClean="0"/>
              <a:t>metamodell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err="1" smtClean="0"/>
              <a:t>Schema</a:t>
            </a:r>
            <a:r>
              <a:rPr lang="hu-HU" dirty="0" smtClean="0"/>
              <a:t> leírások: PDF ábrák</a:t>
            </a:r>
          </a:p>
          <a:p>
            <a:endParaRPr lang="hu-HU" dirty="0" smtClean="0"/>
          </a:p>
          <a:p>
            <a:pPr lvl="1"/>
            <a:endParaRPr lang="hu-HU" dirty="0" smtClean="0">
              <a:sym typeface="Wingdings" pitchFamily="2" charset="2"/>
            </a:endParaRPr>
          </a:p>
          <a:p>
            <a:endParaRPr lang="hu-HU" dirty="0" smtClean="0"/>
          </a:p>
          <a:p>
            <a:endParaRPr lang="hu-HU" dirty="0" smtClean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CIM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Miket tartalmaz a CIM?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529321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2"/>
                </a:solidFill>
              </a:rPr>
              <a:t>CIM </a:t>
            </a:r>
            <a:r>
              <a:rPr lang="hu-HU" dirty="0" err="1" smtClean="0">
                <a:solidFill>
                  <a:schemeClr val="accent2"/>
                </a:solidFill>
              </a:rPr>
              <a:t>Specification</a:t>
            </a:r>
            <a:endParaRPr lang="hu-HU" dirty="0" smtClean="0">
              <a:solidFill>
                <a:schemeClr val="accent2"/>
              </a:solidFill>
            </a:endParaRPr>
          </a:p>
          <a:p>
            <a:pPr lvl="1"/>
            <a:r>
              <a:rPr lang="hu-HU" dirty="0" smtClean="0"/>
              <a:t>Szöveges dokumentum embereknek</a:t>
            </a:r>
          </a:p>
          <a:p>
            <a:pPr lvl="1"/>
            <a:r>
              <a:rPr lang="hu-HU" dirty="0" smtClean="0"/>
              <a:t>Hogyan kell értelmezni ezt az egészet</a:t>
            </a:r>
            <a:endParaRPr lang="hu-HU" dirty="0"/>
          </a:p>
          <a:p>
            <a:r>
              <a:rPr lang="hu-HU" dirty="0" smtClean="0">
                <a:solidFill>
                  <a:schemeClr val="accent2"/>
                </a:solidFill>
              </a:rPr>
              <a:t>CIM Metamodel</a:t>
            </a:r>
          </a:p>
          <a:p>
            <a:pPr lvl="1"/>
            <a:r>
              <a:rPr lang="hu-HU" dirty="0" err="1" smtClean="0"/>
              <a:t>Metamodell</a:t>
            </a:r>
            <a:r>
              <a:rPr lang="hu-HU" dirty="0" smtClean="0"/>
              <a:t> a későbbiekben definiált elemekhez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CIM </a:t>
            </a:r>
            <a:r>
              <a:rPr lang="hu-HU" dirty="0" err="1" smtClean="0">
                <a:solidFill>
                  <a:schemeClr val="accent2"/>
                </a:solidFill>
              </a:rPr>
              <a:t>Schema</a:t>
            </a:r>
            <a:endParaRPr lang="hu-HU" dirty="0" smtClean="0">
              <a:solidFill>
                <a:schemeClr val="accent2"/>
              </a:solidFill>
            </a:endParaRPr>
          </a:p>
          <a:p>
            <a:pPr lvl="1"/>
            <a:r>
              <a:rPr lang="hu-HU" dirty="0" smtClean="0"/>
              <a:t>Konfigurációs adatokhoz modellek</a:t>
            </a:r>
          </a:p>
          <a:p>
            <a:pPr lvl="1"/>
            <a:r>
              <a:rPr lang="hu-HU" dirty="0" smtClean="0"/>
              <a:t>CIM </a:t>
            </a:r>
            <a:r>
              <a:rPr lang="hu-HU" dirty="0" err="1" smtClean="0"/>
              <a:t>Metamodelben</a:t>
            </a:r>
            <a:r>
              <a:rPr lang="hu-HU" dirty="0" smtClean="0"/>
              <a:t> definiált elemek példányai</a:t>
            </a:r>
          </a:p>
          <a:p>
            <a:r>
              <a:rPr lang="hu-HU" b="1" dirty="0" err="1" smtClean="0">
                <a:solidFill>
                  <a:schemeClr val="accent2"/>
                </a:solidFill>
              </a:rPr>
              <a:t>Managed</a:t>
            </a:r>
            <a:r>
              <a:rPr lang="hu-HU" b="1" dirty="0" smtClean="0">
                <a:solidFill>
                  <a:schemeClr val="accent2"/>
                </a:solidFill>
              </a:rPr>
              <a:t> </a:t>
            </a:r>
            <a:r>
              <a:rPr lang="hu-HU" b="1" dirty="0" err="1" smtClean="0">
                <a:solidFill>
                  <a:schemeClr val="accent2"/>
                </a:solidFill>
              </a:rPr>
              <a:t>Object</a:t>
            </a:r>
            <a:r>
              <a:rPr lang="hu-HU" b="1" dirty="0" smtClean="0">
                <a:solidFill>
                  <a:schemeClr val="accent2"/>
                </a:solidFill>
              </a:rPr>
              <a:t> </a:t>
            </a:r>
            <a:r>
              <a:rPr lang="hu-HU" b="1" dirty="0" err="1" smtClean="0">
                <a:solidFill>
                  <a:schemeClr val="accent2"/>
                </a:solidFill>
              </a:rPr>
              <a:t>Format</a:t>
            </a:r>
            <a:r>
              <a:rPr lang="hu-HU" b="1" dirty="0" smtClean="0">
                <a:solidFill>
                  <a:schemeClr val="accent2"/>
                </a:solidFill>
              </a:rPr>
              <a:t> (MOF)</a:t>
            </a:r>
          </a:p>
          <a:p>
            <a:pPr lvl="1"/>
            <a:r>
              <a:rPr lang="hu-HU" b="1" dirty="0" smtClean="0"/>
              <a:t>konkrét szintaxis CIM </a:t>
            </a:r>
            <a:r>
              <a:rPr lang="hu-HU" b="1" dirty="0" err="1" smtClean="0"/>
              <a:t>Schema</a:t>
            </a:r>
            <a:r>
              <a:rPr lang="hu-HU" b="1" dirty="0" smtClean="0"/>
              <a:t> elemekhez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22642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Managed</a:t>
            </a:r>
            <a:r>
              <a:rPr lang="hu-HU" dirty="0" smtClean="0"/>
              <a:t> </a:t>
            </a:r>
            <a:r>
              <a:rPr lang="hu-HU" dirty="0" err="1" smtClean="0"/>
              <a:t>Object</a:t>
            </a:r>
            <a:r>
              <a:rPr lang="hu-HU" dirty="0" smtClean="0"/>
              <a:t> </a:t>
            </a:r>
            <a:r>
              <a:rPr lang="hu-HU" dirty="0" err="1" smtClean="0"/>
              <a:t>Format</a:t>
            </a:r>
            <a:r>
              <a:rPr lang="hu-HU" dirty="0" smtClean="0"/>
              <a:t> (MOF)</a:t>
            </a:r>
          </a:p>
        </p:txBody>
      </p:sp>
      <p:sp>
        <p:nvSpPr>
          <p:cNvPr id="29698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Szöveges leírónyelv</a:t>
            </a:r>
          </a:p>
          <a:p>
            <a:pPr lvl="1" eaLnBrk="1" hangingPunct="1"/>
            <a:r>
              <a:rPr lang="hu-HU" dirty="0" smtClean="0"/>
              <a:t>Felfogható a CIM Metamodel konkrét szintaxisaként</a:t>
            </a:r>
          </a:p>
          <a:p>
            <a:pPr lvl="1" eaLnBrk="1" hangingPunct="1"/>
            <a:r>
              <a:rPr lang="hu-HU" dirty="0" smtClean="0"/>
              <a:t>CIMOM import/export megvalósítása</a:t>
            </a:r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err="1" smtClean="0"/>
              <a:t>Metamodellek</a:t>
            </a:r>
            <a:r>
              <a:rPr lang="hu-HU" dirty="0" smtClean="0"/>
              <a:t> és modellek egy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.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mof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állományban is lehetnek!</a:t>
            </a:r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(A szintaxisra itt nem térünk ki részletesen)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CIM kapcsolóosztályok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400" b="1" dirty="0" smtClean="0">
                <a:cs typeface="Consolas" pitchFamily="49" charset="0"/>
              </a:rPr>
              <a:t>Asszociáció megadása:</a:t>
            </a:r>
          </a:p>
          <a:p>
            <a:pPr marL="0" indent="0">
              <a:buNone/>
            </a:pP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hu-HU" sz="2400" dirty="0" err="1">
                <a:latin typeface="Consolas" pitchFamily="49" charset="0"/>
                <a:cs typeface="Consolas" pitchFamily="49" charset="0"/>
              </a:rPr>
              <a:t>Association</a:t>
            </a:r>
            <a:r>
              <a:rPr lang="hu-HU" sz="2400" dirty="0">
                <a:latin typeface="Consolas" pitchFamily="49" charset="0"/>
                <a:cs typeface="Consolas" pitchFamily="49" charset="0"/>
              </a:rPr>
              <a:t>]</a:t>
            </a:r>
          </a:p>
          <a:p>
            <a:pPr marL="0" indent="0">
              <a:buNone/>
            </a:pPr>
            <a:r>
              <a:rPr lang="hu-HU" sz="2400" dirty="0" err="1">
                <a:latin typeface="Consolas" pitchFamily="49" charset="0"/>
                <a:cs typeface="Consolas" pitchFamily="49" charset="0"/>
              </a:rPr>
              <a:t>class</a:t>
            </a:r>
            <a:r>
              <a:rPr lang="hu-HU" sz="2400" dirty="0">
                <a:latin typeface="Consolas" pitchFamily="49" charset="0"/>
                <a:cs typeface="Consolas" pitchFamily="49" charset="0"/>
              </a:rPr>
              <a:t> CIM_</a:t>
            </a:r>
            <a:r>
              <a:rPr lang="hu-HU" sz="2400" dirty="0" err="1">
                <a:latin typeface="Consolas" pitchFamily="49" charset="0"/>
                <a:cs typeface="Consolas" pitchFamily="49" charset="0"/>
              </a:rPr>
              <a:t>RunningOS</a:t>
            </a:r>
            <a:r>
              <a:rPr lang="hu-HU" sz="2400" dirty="0">
                <a:latin typeface="Consolas" pitchFamily="49" charset="0"/>
                <a:cs typeface="Consolas" pitchFamily="49" charset="0"/>
              </a:rPr>
              <a:t> : </a:t>
            </a:r>
            <a:r>
              <a:rPr lang="hu-HU" sz="2400" dirty="0" err="1">
                <a:latin typeface="Consolas" pitchFamily="49" charset="0"/>
                <a:cs typeface="Consolas" pitchFamily="49" charset="0"/>
              </a:rPr>
              <a:t>CIM</a:t>
            </a:r>
            <a:r>
              <a:rPr lang="hu-HU" sz="2400" dirty="0">
                <a:latin typeface="Consolas" pitchFamily="49" charset="0"/>
                <a:cs typeface="Consolas" pitchFamily="49" charset="0"/>
              </a:rPr>
              <a:t>_</a:t>
            </a:r>
            <a:r>
              <a:rPr lang="hu-HU" sz="2400" dirty="0" err="1">
                <a:latin typeface="Consolas" pitchFamily="49" charset="0"/>
                <a:cs typeface="Consolas" pitchFamily="49" charset="0"/>
              </a:rPr>
              <a:t>Dependency</a:t>
            </a:r>
            <a:r>
              <a:rPr lang="hu-HU" sz="2400" dirty="0">
                <a:latin typeface="Consolas" pitchFamily="49" charset="0"/>
                <a:cs typeface="Consolas" pitchFamily="49" charset="0"/>
              </a:rPr>
              <a:t> {</a:t>
            </a:r>
          </a:p>
          <a:p>
            <a:pPr marL="0" indent="0">
              <a:buNone/>
            </a:pPr>
            <a:r>
              <a:rPr lang="hu-HU" sz="2400" dirty="0">
                <a:latin typeface="Consolas" pitchFamily="49" charset="0"/>
                <a:cs typeface="Consolas" pitchFamily="49" charset="0"/>
              </a:rPr>
              <a:t>   CIM_</a:t>
            </a:r>
            <a:r>
              <a:rPr lang="hu-HU" sz="2400" dirty="0" err="1">
                <a:latin typeface="Consolas" pitchFamily="49" charset="0"/>
                <a:cs typeface="Consolas" pitchFamily="49" charset="0"/>
              </a:rPr>
              <a:t>OperatingSystem</a:t>
            </a:r>
            <a:r>
              <a:rPr lang="hu-HU" sz="2400" dirty="0">
                <a:latin typeface="Consolas" pitchFamily="49" charset="0"/>
                <a:cs typeface="Consolas" pitchFamily="49" charset="0"/>
              </a:rPr>
              <a:t> REF </a:t>
            </a:r>
            <a:r>
              <a:rPr lang="hu-HU" sz="2400" dirty="0" err="1">
                <a:latin typeface="Consolas" pitchFamily="49" charset="0"/>
                <a:cs typeface="Consolas" pitchFamily="49" charset="0"/>
              </a:rPr>
              <a:t>Antecedent</a:t>
            </a:r>
            <a:r>
              <a:rPr lang="hu-HU" sz="24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2400" dirty="0">
                <a:latin typeface="Consolas" pitchFamily="49" charset="0"/>
                <a:cs typeface="Consolas" pitchFamily="49" charset="0"/>
              </a:rPr>
              <a:t>   CIM_</a:t>
            </a:r>
            <a:r>
              <a:rPr lang="hu-HU" sz="2400" dirty="0" err="1">
                <a:latin typeface="Consolas" pitchFamily="49" charset="0"/>
                <a:cs typeface="Consolas" pitchFamily="49" charset="0"/>
              </a:rPr>
              <a:t>ComputerSystem</a:t>
            </a:r>
            <a:r>
              <a:rPr lang="hu-HU" sz="2400" dirty="0">
                <a:latin typeface="Consolas" pitchFamily="49" charset="0"/>
                <a:cs typeface="Consolas" pitchFamily="49" charset="0"/>
              </a:rPr>
              <a:t> REF </a:t>
            </a:r>
            <a:r>
              <a:rPr lang="hu-HU" sz="2400" dirty="0" err="1">
                <a:latin typeface="Consolas" pitchFamily="49" charset="0"/>
                <a:cs typeface="Consolas" pitchFamily="49" charset="0"/>
              </a:rPr>
              <a:t>Dependent</a:t>
            </a:r>
            <a:r>
              <a:rPr lang="hu-HU" sz="24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};</a:t>
            </a:r>
          </a:p>
          <a:p>
            <a:pPr marL="0" indent="0">
              <a:buNone/>
            </a:pPr>
            <a:r>
              <a:rPr lang="hu-HU" sz="2400" b="1" dirty="0" smtClean="0">
                <a:cs typeface="Consolas" pitchFamily="49" charset="0"/>
              </a:rPr>
              <a:t>Kompozíció megadása:</a:t>
            </a:r>
            <a:endParaRPr lang="hu-HU" sz="2400" b="1" dirty="0">
              <a:cs typeface="Consolas" pitchFamily="49" charset="0"/>
            </a:endParaRPr>
          </a:p>
          <a:p>
            <a:pPr marL="0" indent="0">
              <a:buNone/>
            </a:pPr>
            <a:r>
              <a:rPr lang="hu-HU" sz="2400" dirty="0">
                <a:latin typeface="Consolas" pitchFamily="49" charset="0"/>
                <a:cs typeface="Consolas" pitchFamily="49" charset="0"/>
              </a:rPr>
              <a:t>[</a:t>
            </a:r>
            <a:r>
              <a:rPr lang="hu-HU" sz="2400" dirty="0" err="1">
                <a:latin typeface="Consolas" pitchFamily="49" charset="0"/>
                <a:cs typeface="Consolas" pitchFamily="49" charset="0"/>
              </a:rPr>
              <a:t>Association</a:t>
            </a:r>
            <a:r>
              <a:rPr lang="hu-HU" sz="2400" dirty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2400" dirty="0" err="1">
                <a:latin typeface="Consolas" pitchFamily="49" charset="0"/>
                <a:cs typeface="Consolas" pitchFamily="49" charset="0"/>
              </a:rPr>
              <a:t>Aggregation</a:t>
            </a:r>
            <a:r>
              <a:rPr lang="hu-HU" sz="2400" dirty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2400" dirty="0" err="1">
                <a:latin typeface="Consolas" pitchFamily="49" charset="0"/>
                <a:cs typeface="Consolas" pitchFamily="49" charset="0"/>
              </a:rPr>
              <a:t>Composition</a:t>
            </a:r>
            <a:r>
              <a:rPr lang="hu-HU" sz="2400" dirty="0">
                <a:latin typeface="Consolas" pitchFamily="49" charset="0"/>
                <a:cs typeface="Consolas" pitchFamily="49" charset="0"/>
              </a:rPr>
              <a:t>]</a:t>
            </a:r>
          </a:p>
          <a:p>
            <a:pPr marL="0" indent="0">
              <a:buNone/>
            </a:pPr>
            <a:r>
              <a:rPr lang="hu-HU" sz="2400" dirty="0" err="1">
                <a:latin typeface="Consolas" pitchFamily="49" charset="0"/>
                <a:cs typeface="Consolas" pitchFamily="49" charset="0"/>
              </a:rPr>
              <a:t>class</a:t>
            </a:r>
            <a:r>
              <a:rPr lang="hu-HU" sz="2400" dirty="0">
                <a:latin typeface="Consolas" pitchFamily="49" charset="0"/>
                <a:cs typeface="Consolas" pitchFamily="49" charset="0"/>
              </a:rPr>
              <a:t> CIM_</a:t>
            </a:r>
            <a:r>
              <a:rPr lang="hu-HU" sz="2400" dirty="0" err="1">
                <a:latin typeface="Consolas" pitchFamily="49" charset="0"/>
                <a:cs typeface="Consolas" pitchFamily="49" charset="0"/>
              </a:rPr>
              <a:t>ComputerSystemResource</a:t>
            </a:r>
            <a:r>
              <a:rPr lang="hu-HU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{</a:t>
            </a:r>
            <a:endParaRPr lang="hu-HU" sz="24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2400" dirty="0">
                <a:latin typeface="Consolas" pitchFamily="49" charset="0"/>
                <a:cs typeface="Consolas" pitchFamily="49" charset="0"/>
              </a:rPr>
              <a:t>   [</a:t>
            </a:r>
            <a:r>
              <a:rPr lang="hu-HU" sz="2400" dirty="0" err="1">
                <a:latin typeface="Consolas" pitchFamily="49" charset="0"/>
                <a:cs typeface="Consolas" pitchFamily="49" charset="0"/>
              </a:rPr>
              <a:t>Aggregate</a:t>
            </a:r>
            <a:r>
              <a:rPr lang="hu-HU" sz="2400" dirty="0">
                <a:latin typeface="Consolas" pitchFamily="49" charset="0"/>
                <a:cs typeface="Consolas" pitchFamily="49" charset="0"/>
              </a:rPr>
              <a:t>] </a:t>
            </a:r>
          </a:p>
          <a:p>
            <a:pPr marL="0" indent="0">
              <a:buNone/>
            </a:pP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   CIM_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ComputerSystem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400" dirty="0">
                <a:latin typeface="Consolas" pitchFamily="49" charset="0"/>
                <a:cs typeface="Consolas" pitchFamily="49" charset="0"/>
              </a:rPr>
              <a:t>REF </a:t>
            </a:r>
            <a:r>
              <a:rPr lang="hu-HU" sz="2400" dirty="0" err="1">
                <a:latin typeface="Consolas" pitchFamily="49" charset="0"/>
                <a:cs typeface="Consolas" pitchFamily="49" charset="0"/>
              </a:rPr>
              <a:t>GroupComponent</a:t>
            </a:r>
            <a:r>
              <a:rPr lang="hu-HU" sz="24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2400" dirty="0">
                <a:latin typeface="Consolas" pitchFamily="49" charset="0"/>
                <a:cs typeface="Consolas" pitchFamily="49" charset="0"/>
              </a:rPr>
              <a:t>   CIM_</a:t>
            </a:r>
            <a:r>
              <a:rPr lang="hu-HU" sz="2400" dirty="0" err="1">
                <a:latin typeface="Consolas" pitchFamily="49" charset="0"/>
                <a:cs typeface="Consolas" pitchFamily="49" charset="0"/>
              </a:rPr>
              <a:t>SystemResource</a:t>
            </a:r>
            <a:r>
              <a:rPr lang="hu-HU" sz="2400" dirty="0">
                <a:latin typeface="Consolas" pitchFamily="49" charset="0"/>
                <a:cs typeface="Consolas" pitchFamily="49" charset="0"/>
              </a:rPr>
              <a:t> REF </a:t>
            </a:r>
            <a:r>
              <a:rPr lang="hu-HU" sz="2400" dirty="0" err="1">
                <a:latin typeface="Consolas" pitchFamily="49" charset="0"/>
                <a:cs typeface="Consolas" pitchFamily="49" charset="0"/>
              </a:rPr>
              <a:t>PartComponent</a:t>
            </a:r>
            <a:r>
              <a:rPr lang="hu-HU" sz="24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};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92534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MOF állomány alapú adatcsere</a:t>
            </a:r>
          </a:p>
        </p:txBody>
      </p:sp>
      <p:graphicFrame>
        <p:nvGraphicFramePr>
          <p:cNvPr id="102407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729375"/>
              </p:ext>
            </p:extLst>
          </p:nvPr>
        </p:nvGraphicFramePr>
        <p:xfrm>
          <a:off x="835025" y="812800"/>
          <a:ext cx="7548563" cy="551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" name="Visio" r:id="rId4" imgW="7348777" imgH="5368779" progId="Visio.Drawing.11">
                  <p:embed/>
                </p:oleObj>
              </mc:Choice>
              <mc:Fallback>
                <p:oleObj name="Visio" r:id="rId4" imgW="7348777" imgH="536877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812800"/>
                        <a:ext cx="7548563" cy="551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églalap feliratnak 4"/>
          <p:cNvSpPr/>
          <p:nvPr/>
        </p:nvSpPr>
        <p:spPr bwMode="auto">
          <a:xfrm>
            <a:off x="2051720" y="5661248"/>
            <a:ext cx="6540525" cy="1095568"/>
          </a:xfrm>
          <a:prstGeom prst="wedgeRectCallout">
            <a:avLst>
              <a:gd name="adj1" fmla="val 23879"/>
              <a:gd name="adj2" fmla="val -96755"/>
            </a:avLst>
          </a:prstGeom>
          <a:solidFill>
            <a:srgbClr val="B83A55"/>
          </a:solidFill>
          <a:ln w="2540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balanced" dir="t"/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defTabSz="762000" eaLnBrk="0" hangingPunct="0">
              <a:defRPr/>
            </a:pPr>
            <a:r>
              <a:rPr lang="hu-HU" sz="2400" dirty="0">
                <a:solidFill>
                  <a:schemeClr val="bg1"/>
                </a:solidFill>
              </a:rPr>
              <a:t>Névtér: „olyan objektum, amely által megadott hatókörben az objektumok kulcsaik szerint egyediek”</a:t>
            </a:r>
            <a:endParaRPr lang="hu-H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Konfigurációkezelés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Igények és kihívások összegyűjtése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0565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MOF állomány alapú adatcsere</a:t>
            </a:r>
          </a:p>
        </p:txBody>
      </p:sp>
      <p:graphicFrame>
        <p:nvGraphicFramePr>
          <p:cNvPr id="102407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0361524"/>
              </p:ext>
            </p:extLst>
          </p:nvPr>
        </p:nvGraphicFramePr>
        <p:xfrm>
          <a:off x="835025" y="812800"/>
          <a:ext cx="7548563" cy="551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0" name="Visio" r:id="rId4" imgW="7348777" imgH="5368779" progId="Visio.Drawing.11">
                  <p:embed/>
                </p:oleObj>
              </mc:Choice>
              <mc:Fallback>
                <p:oleObj name="Visio" r:id="rId4" imgW="7348777" imgH="536877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812800"/>
                        <a:ext cx="7548563" cy="551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4042"/>
              </p:ext>
            </p:extLst>
          </p:nvPr>
        </p:nvGraphicFramePr>
        <p:xfrm>
          <a:off x="5486400" y="685800"/>
          <a:ext cx="3130550" cy="571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1" name="Visio" r:id="rId6" imgW="3094619" imgH="5620702" progId="Visio.Drawing.11">
                  <p:embed/>
                </p:oleObj>
              </mc:Choice>
              <mc:Fallback>
                <p:oleObj name="Visio" r:id="rId6" imgW="3094619" imgH="562070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685800"/>
                        <a:ext cx="3130550" cy="571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7307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CIM </a:t>
            </a:r>
            <a:r>
              <a:rPr lang="hu-HU" dirty="0" err="1" smtClean="0"/>
              <a:t>Schema</a:t>
            </a:r>
            <a:r>
              <a:rPr lang="hu-HU" dirty="0" smtClean="0"/>
              <a:t> MOF leírása</a:t>
            </a:r>
          </a:p>
          <a:p>
            <a:pPr lvl="1"/>
            <a:r>
              <a:rPr lang="hu-HU" dirty="0" smtClean="0"/>
              <a:t>Pl.: CIM_</a:t>
            </a:r>
            <a:r>
              <a:rPr lang="hu-HU" dirty="0" err="1" smtClean="0"/>
              <a:t>Location</a:t>
            </a:r>
            <a:endParaRPr lang="hu-HU" dirty="0" smtClean="0"/>
          </a:p>
          <a:p>
            <a:pPr lvl="1"/>
            <a:r>
              <a:rPr lang="hu-HU" dirty="0" smtClean="0"/>
              <a:t>Minősítők [ ] között</a:t>
            </a:r>
          </a:p>
          <a:p>
            <a:r>
              <a:rPr lang="hu-HU" dirty="0" err="1" smtClean="0"/>
              <a:t>Wbemtest.exe</a:t>
            </a:r>
            <a:endParaRPr lang="hu-HU" dirty="0" smtClean="0"/>
          </a:p>
          <a:p>
            <a:pPr lvl="1"/>
            <a:r>
              <a:rPr lang="hu-HU" dirty="0" err="1" smtClean="0"/>
              <a:t>root</a:t>
            </a:r>
            <a:r>
              <a:rPr lang="hu-HU" dirty="0" smtClean="0"/>
              <a:t>\cimv2 névtérhez csatlakozás</a:t>
            </a:r>
          </a:p>
          <a:p>
            <a:pPr lvl="1"/>
            <a:r>
              <a:rPr lang="hu-HU" dirty="0" smtClean="0"/>
              <a:t>CIM_</a:t>
            </a:r>
            <a:r>
              <a:rPr lang="hu-HU" dirty="0" err="1" smtClean="0"/>
              <a:t>LogicalDevice</a:t>
            </a:r>
            <a:r>
              <a:rPr lang="hu-HU" dirty="0" smtClean="0"/>
              <a:t> osztály leszármazottai</a:t>
            </a:r>
          </a:p>
          <a:p>
            <a:pPr lvl="2"/>
            <a:r>
              <a:rPr lang="hu-HU" dirty="0" smtClean="0"/>
              <a:t>Osztály definíció (minősítők, tulajdonságok, metódusok)</a:t>
            </a:r>
          </a:p>
          <a:p>
            <a:pPr lvl="2"/>
            <a:r>
              <a:rPr lang="hu-HU" dirty="0" smtClean="0"/>
              <a:t>MOF megnézése</a:t>
            </a:r>
          </a:p>
          <a:p>
            <a:pPr lvl="2"/>
            <a:r>
              <a:rPr lang="hu-HU" dirty="0" smtClean="0"/>
              <a:t>Példányait megnézni, tulajdonságok értékei, MOF megnézése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CIM névterek, MOF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CIM összefoglaló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dirty="0" smtClean="0"/>
              <a:t>A </a:t>
            </a: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Information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r>
              <a:rPr lang="hu-HU" dirty="0" smtClean="0"/>
              <a:t>:</a:t>
            </a:r>
          </a:p>
          <a:p>
            <a:pPr lvl="1" eaLnBrk="1" hangingPunct="1">
              <a:defRPr/>
            </a:pPr>
            <a:r>
              <a:rPr lang="hu-HU" dirty="0" smtClean="0"/>
              <a:t>Definiál egy nyelvet menedzsment adatok objektum orientált modellezésére</a:t>
            </a:r>
          </a:p>
          <a:p>
            <a:pPr lvl="1" eaLnBrk="1" hangingPunct="1">
              <a:defRPr/>
            </a:pPr>
            <a:r>
              <a:rPr lang="hu-HU" dirty="0" smtClean="0"/>
              <a:t>Megadja modelleknek egy igen tág, konkrét technológiáktól független, hierarchikus, kiterjeszthető halmazát</a:t>
            </a:r>
          </a:p>
          <a:p>
            <a:pPr eaLnBrk="1" hangingPunct="1">
              <a:defRPr/>
            </a:pPr>
            <a:r>
              <a:rPr lang="hu-HU" dirty="0" smtClean="0"/>
              <a:t>A modellek </a:t>
            </a:r>
            <a:r>
              <a:rPr lang="hu-HU" dirty="0" err="1" smtClean="0"/>
              <a:t>UML-ben</a:t>
            </a:r>
            <a:r>
              <a:rPr lang="hu-HU" dirty="0" smtClean="0"/>
              <a:t> jól vizualizálhatóak</a:t>
            </a:r>
          </a:p>
          <a:p>
            <a:pPr eaLnBrk="1" hangingPunct="1">
              <a:defRPr/>
            </a:pPr>
            <a:r>
              <a:rPr lang="hu-HU" dirty="0" smtClean="0"/>
              <a:t>A modellek (sémák) MOF és grafikus formátumban is elérhetőek</a:t>
            </a:r>
          </a:p>
          <a:p>
            <a:pPr eaLnBrk="1" hangingPunct="1">
              <a:defRPr/>
            </a:pPr>
            <a:endParaRPr lang="hu-H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28596" y="2487602"/>
            <a:ext cx="7776000" cy="1362075"/>
          </a:xfrm>
        </p:spPr>
        <p:txBody>
          <a:bodyPr>
            <a:normAutofit/>
          </a:bodyPr>
          <a:lstStyle/>
          <a:p>
            <a:r>
              <a:rPr lang="hu-HU" cap="none" dirty="0" smtClean="0"/>
              <a:t>Web </a:t>
            </a:r>
            <a:r>
              <a:rPr lang="hu-HU" cap="none" dirty="0" err="1" smtClean="0"/>
              <a:t>Based</a:t>
            </a:r>
            <a:r>
              <a:rPr lang="hu-HU" cap="none" dirty="0" smtClean="0"/>
              <a:t> </a:t>
            </a:r>
            <a:r>
              <a:rPr lang="hu-HU" cap="none" dirty="0" err="1" smtClean="0"/>
              <a:t>Enterprise</a:t>
            </a:r>
            <a:r>
              <a:rPr lang="hu-HU" cap="none" dirty="0" smtClean="0"/>
              <a:t> Management (WBEM)</a:t>
            </a:r>
            <a:endParaRPr lang="hu-HU" cap="none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628596" y="3838583"/>
            <a:ext cx="7772400" cy="1804995"/>
          </a:xfrm>
        </p:spPr>
        <p:txBody>
          <a:bodyPr>
            <a:normAutofit/>
          </a:bodyPr>
          <a:lstStyle/>
          <a:p>
            <a:pPr algn="l"/>
            <a:r>
              <a:rPr lang="hu-HU" b="1" dirty="0" smtClean="0"/>
              <a:t>Kibocsájtó:</a:t>
            </a:r>
            <a:r>
              <a:rPr lang="hu-HU" dirty="0" smtClean="0"/>
              <a:t> 	</a:t>
            </a:r>
            <a:r>
              <a:rPr lang="hu-HU" dirty="0" err="1" smtClean="0"/>
              <a:t>Distributed</a:t>
            </a:r>
            <a:r>
              <a:rPr lang="hu-HU" dirty="0" smtClean="0"/>
              <a:t> Management </a:t>
            </a:r>
            <a:r>
              <a:rPr lang="hu-HU" dirty="0" err="1" smtClean="0"/>
              <a:t>Task</a:t>
            </a:r>
            <a:r>
              <a:rPr lang="hu-HU" dirty="0" smtClean="0"/>
              <a:t> </a:t>
            </a:r>
            <a:r>
              <a:rPr lang="hu-HU" dirty="0" err="1" smtClean="0"/>
              <a:t>Force</a:t>
            </a:r>
            <a:r>
              <a:rPr lang="hu-HU" dirty="0" smtClean="0"/>
              <a:t> (DMTF)</a:t>
            </a:r>
          </a:p>
          <a:p>
            <a:pPr algn="l"/>
            <a:r>
              <a:rPr lang="hu-HU" b="1" dirty="0" smtClean="0"/>
              <a:t>Cél:</a:t>
            </a:r>
            <a:r>
              <a:rPr lang="hu-HU" dirty="0" smtClean="0"/>
              <a:t> 		</a:t>
            </a:r>
            <a:r>
              <a:rPr lang="hu-HU" dirty="0" err="1" smtClean="0"/>
              <a:t>CIM-et</a:t>
            </a:r>
            <a:r>
              <a:rPr lang="hu-HU" dirty="0" smtClean="0"/>
              <a:t> támogató rendszermenedzsment 			protokollok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Szabványos adatmodelltől a protokollokig</a:t>
            </a:r>
          </a:p>
        </p:txBody>
      </p:sp>
      <p:sp>
        <p:nvSpPr>
          <p:cNvPr id="141314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Az alap CIM szabvány sok mindent nem definiál:</a:t>
            </a:r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Hozzáférési protokoll</a:t>
            </a:r>
          </a:p>
          <a:p>
            <a:pPr lvl="1" eaLnBrk="1" hangingPunct="1"/>
            <a:r>
              <a:rPr lang="hu-HU" dirty="0" smtClean="0"/>
              <a:t>Egy CIMOM, mint kiszolgáló milyen kéréseket értelmezzen?</a:t>
            </a:r>
          </a:p>
          <a:p>
            <a:pPr lvl="1" eaLnBrk="1" hangingPunct="1"/>
            <a:r>
              <a:rPr lang="hu-HU" dirty="0" smtClean="0"/>
              <a:t>Hogyan válaszoljon?</a:t>
            </a:r>
          </a:p>
          <a:p>
            <a:pPr lvl="1" eaLnBrk="1" hangingPunct="1"/>
            <a:r>
              <a:rPr lang="hu-HU" dirty="0" smtClean="0"/>
              <a:t>Milyen protokollon keresztül legyen elérhető?</a:t>
            </a:r>
          </a:p>
          <a:p>
            <a:pPr eaLnBrk="1" hangingPunct="1"/>
            <a:r>
              <a:rPr lang="hu-HU" dirty="0" smtClean="0"/>
              <a:t>Lekérdezőnyelv?</a:t>
            </a:r>
          </a:p>
          <a:p>
            <a:pPr eaLnBrk="1" hangingPunct="1"/>
            <a:r>
              <a:rPr lang="hu-HU" dirty="0" smtClean="0"/>
              <a:t>Szolgáltatás-felderítés?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Web Based Enterprise Management</a:t>
            </a:r>
          </a:p>
        </p:txBody>
      </p:sp>
      <p:sp>
        <p:nvSpPr>
          <p:cNvPr id="142338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hu-HU" sz="3600" dirty="0" smtClean="0"/>
          </a:p>
          <a:p>
            <a:pPr eaLnBrk="1" hangingPunct="1"/>
            <a:r>
              <a:rPr lang="hu-HU" sz="3600" dirty="0" smtClean="0"/>
              <a:t>A WBEM nem egy szabvány, hanem szabvány-készlet</a:t>
            </a:r>
          </a:p>
          <a:p>
            <a:pPr lvl="1"/>
            <a:r>
              <a:rPr lang="hu-HU" sz="3200" dirty="0" smtClean="0">
                <a:solidFill>
                  <a:schemeClr val="accent2"/>
                </a:solidFill>
              </a:rPr>
              <a:t>Protokoll:</a:t>
            </a:r>
            <a:r>
              <a:rPr lang="hu-HU" sz="3200" dirty="0" smtClean="0"/>
              <a:t> CIM-XML </a:t>
            </a:r>
            <a:r>
              <a:rPr lang="hu-HU" sz="3200" b="1" dirty="0" smtClean="0"/>
              <a:t>vagy</a:t>
            </a:r>
            <a:r>
              <a:rPr lang="hu-HU" sz="3200" dirty="0" smtClean="0"/>
              <a:t> </a:t>
            </a:r>
            <a:r>
              <a:rPr lang="hu-HU" sz="3200" dirty="0" err="1" smtClean="0"/>
              <a:t>WS-Management</a:t>
            </a:r>
            <a:endParaRPr lang="hu-HU" sz="3200" dirty="0" smtClean="0"/>
          </a:p>
          <a:p>
            <a:pPr lvl="2"/>
            <a:r>
              <a:rPr lang="hu-HU" dirty="0"/>
              <a:t>2013-tól: új CIM-RS (CIM </a:t>
            </a:r>
            <a:r>
              <a:rPr lang="hu-HU" dirty="0" err="1"/>
              <a:t>RESTful</a:t>
            </a:r>
            <a:r>
              <a:rPr lang="hu-HU" dirty="0"/>
              <a:t> </a:t>
            </a:r>
            <a:r>
              <a:rPr lang="hu-HU" dirty="0" err="1"/>
              <a:t>Services</a:t>
            </a:r>
            <a:r>
              <a:rPr lang="hu-HU" dirty="0"/>
              <a:t>)</a:t>
            </a:r>
            <a:endParaRPr lang="hu-HU" dirty="0" smtClean="0"/>
          </a:p>
          <a:p>
            <a:pPr lvl="1"/>
            <a:r>
              <a:rPr lang="hu-HU" sz="3200" dirty="0" smtClean="0">
                <a:solidFill>
                  <a:schemeClr val="accent2"/>
                </a:solidFill>
              </a:rPr>
              <a:t>Lekérdezőnyelv</a:t>
            </a:r>
            <a:r>
              <a:rPr lang="hu-HU" sz="3200" dirty="0" smtClean="0"/>
              <a:t>: CIM </a:t>
            </a:r>
            <a:r>
              <a:rPr lang="hu-HU" sz="3200" dirty="0" err="1" smtClean="0"/>
              <a:t>Query</a:t>
            </a:r>
            <a:r>
              <a:rPr lang="hu-HU" sz="3200" dirty="0" smtClean="0"/>
              <a:t> </a:t>
            </a:r>
            <a:r>
              <a:rPr lang="hu-HU" sz="3200" dirty="0" err="1" smtClean="0"/>
              <a:t>Language</a:t>
            </a:r>
            <a:r>
              <a:rPr lang="hu-HU" sz="3200" dirty="0" smtClean="0"/>
              <a:t> (CQL)</a:t>
            </a:r>
          </a:p>
          <a:p>
            <a:pPr lvl="1"/>
            <a:r>
              <a:rPr lang="hu-HU" sz="3200" dirty="0" smtClean="0">
                <a:solidFill>
                  <a:schemeClr val="accent2"/>
                </a:solidFill>
              </a:rPr>
              <a:t>Szolgáltatás-felderítés</a:t>
            </a:r>
            <a:r>
              <a:rPr lang="hu-HU" sz="3200" dirty="0" smtClean="0"/>
              <a:t>: </a:t>
            </a:r>
            <a:r>
              <a:rPr lang="en-US" sz="3200" dirty="0" smtClean="0"/>
              <a:t>WBEM Discovery Using the Service Location Protocol (SLP)</a:t>
            </a:r>
            <a:endParaRPr lang="hu-HU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DMTF Technologies Diagram</a:t>
            </a:r>
            <a:endParaRPr lang="hu-H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395631"/>
            <a:ext cx="8352929" cy="397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788024" y="5445224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400" dirty="0"/>
              <a:t>forrás: http://dmtf.org/standards/stackmap</a:t>
            </a:r>
          </a:p>
        </p:txBody>
      </p:sp>
    </p:spTree>
    <p:extLst>
      <p:ext uri="{BB962C8B-B14F-4D97-AF65-F5344CB8AC3E}">
        <p14:creationId xmlns:p14="http://schemas.microsoft.com/office/powerpoint/2010/main" val="312587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WBEM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4236986" y="3071810"/>
            <a:ext cx="4286280" cy="1128714"/>
          </a:xfrm>
          <a:prstGeom prst="roundRect">
            <a:avLst/>
          </a:prstGeom>
          <a:gradFill flip="none" rotWithShape="1">
            <a:gsLst>
              <a:gs pos="0">
                <a:srgbClr val="762536"/>
              </a:gs>
              <a:gs pos="100000">
                <a:schemeClr val="accent2"/>
              </a:gs>
            </a:gsLst>
            <a:lin ang="10800000" scaled="1"/>
            <a:tileRect/>
          </a:gra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„CIM </a:t>
            </a:r>
            <a:r>
              <a:rPr lang="hu-HU" sz="2800" dirty="0" err="1" smtClean="0">
                <a:solidFill>
                  <a:schemeClr val="bg1"/>
                </a:solidFill>
              </a:rPr>
              <a:t>Object</a:t>
            </a:r>
            <a:r>
              <a:rPr lang="hu-HU" sz="2800" dirty="0" smtClean="0">
                <a:solidFill>
                  <a:schemeClr val="bg1"/>
                </a:solidFill>
              </a:rPr>
              <a:t> Manager”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(CIMOM)</a:t>
            </a:r>
          </a:p>
        </p:txBody>
      </p:sp>
      <p:sp>
        <p:nvSpPr>
          <p:cNvPr id="8" name="Lefelé nyíl 7"/>
          <p:cNvSpPr/>
          <p:nvPr/>
        </p:nvSpPr>
        <p:spPr>
          <a:xfrm rot="10800000">
            <a:off x="6786579" y="4214817"/>
            <a:ext cx="484632" cy="428626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6143636" y="4214818"/>
            <a:ext cx="484632" cy="428627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4572000" y="85723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3" name="Felfelé-lefelé nyíl 12"/>
          <p:cNvSpPr/>
          <p:nvPr/>
        </p:nvSpPr>
        <p:spPr>
          <a:xfrm>
            <a:off x="5214942" y="2000240"/>
            <a:ext cx="571504" cy="1071570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>
            <a:off x="4286248" y="2571744"/>
            <a:ext cx="4786346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églalap 22"/>
          <p:cNvSpPr/>
          <p:nvPr/>
        </p:nvSpPr>
        <p:spPr>
          <a:xfrm>
            <a:off x="4857752" y="1571612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6786578" y="871526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6" name="Felfelé-lefelé nyíl 15"/>
          <p:cNvSpPr/>
          <p:nvPr/>
        </p:nvSpPr>
        <p:spPr>
          <a:xfrm>
            <a:off x="7500958" y="1714488"/>
            <a:ext cx="571504" cy="1357322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5429256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8" name="Ellipszis 17"/>
          <p:cNvSpPr/>
          <p:nvPr/>
        </p:nvSpPr>
        <p:spPr>
          <a:xfrm>
            <a:off x="5581656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5" name="Ellipszis 24"/>
          <p:cNvSpPr/>
          <p:nvPr/>
        </p:nvSpPr>
        <p:spPr>
          <a:xfrm>
            <a:off x="571500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6" name="Ellipszis 25"/>
          <p:cNvSpPr/>
          <p:nvPr/>
        </p:nvSpPr>
        <p:spPr>
          <a:xfrm>
            <a:off x="5857884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8" name="Lekerekített téglalap 27"/>
          <p:cNvSpPr/>
          <p:nvPr/>
        </p:nvSpPr>
        <p:spPr>
          <a:xfrm>
            <a:off x="950838" y="1785926"/>
            <a:ext cx="2714644" cy="171451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Hordozóprotokoll</a:t>
            </a:r>
          </a:p>
        </p:txBody>
      </p:sp>
      <p:sp>
        <p:nvSpPr>
          <p:cNvPr id="29" name="Lekerekített téglalap 28"/>
          <p:cNvSpPr/>
          <p:nvPr/>
        </p:nvSpPr>
        <p:spPr>
          <a:xfrm>
            <a:off x="1022276" y="2285992"/>
            <a:ext cx="2571768" cy="1071570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Operációk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1093714" y="2800352"/>
            <a:ext cx="2428892" cy="414334"/>
          </a:xfrm>
          <a:prstGeom prst="roundRect">
            <a:avLst/>
          </a:prstGeom>
          <a:gradFill flip="none" rotWithShape="1">
            <a:gsLst>
              <a:gs pos="0">
                <a:srgbClr val="762536"/>
              </a:gs>
              <a:gs pos="100000">
                <a:schemeClr val="accent2"/>
              </a:gs>
            </a:gsLst>
            <a:lin ang="0" scaled="0"/>
            <a:tileRect/>
          </a:gra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Adatok</a:t>
            </a:r>
          </a:p>
        </p:txBody>
      </p:sp>
      <p:cxnSp>
        <p:nvCxnSpPr>
          <p:cNvPr id="31" name="Egyenes összekötő nyíllal 30"/>
          <p:cNvCxnSpPr/>
          <p:nvPr/>
        </p:nvCxnSpPr>
        <p:spPr>
          <a:xfrm rot="10800000">
            <a:off x="3665482" y="2357430"/>
            <a:ext cx="1714512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 rot="10800000">
            <a:off x="3665482" y="2143116"/>
            <a:ext cx="3929090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68338" y="1587500"/>
            <a:ext cx="7920037" cy="1362075"/>
          </a:xfrm>
        </p:spPr>
        <p:txBody>
          <a:bodyPr/>
          <a:lstStyle/>
          <a:p>
            <a:pPr eaLnBrk="1" hangingPunct="1">
              <a:defRPr/>
            </a:pPr>
            <a:r>
              <a:rPr lang="hu-HU" dirty="0" smtClean="0"/>
              <a:t>CIM-XML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663575" y="2936875"/>
            <a:ext cx="7916863" cy="1817688"/>
          </a:xfrm>
          <a:ln>
            <a:solidFill>
              <a:schemeClr val="accent4"/>
            </a:solidFill>
          </a:ln>
        </p:spPr>
        <p:txBody>
          <a:bodyPr anchor="ctr">
            <a:normAutofit fontScale="92500" lnSpcReduction="20000"/>
          </a:bodyPr>
          <a:lstStyle/>
          <a:p>
            <a:pPr algn="l" eaLnBrk="1" hangingPunct="1">
              <a:defRPr/>
            </a:pPr>
            <a:r>
              <a:rPr lang="hu-HU" b="1" dirty="0" smtClean="0"/>
              <a:t>Kibocsájtó:</a:t>
            </a:r>
            <a:r>
              <a:rPr lang="hu-HU" dirty="0" smtClean="0"/>
              <a:t> 	</a:t>
            </a:r>
            <a:r>
              <a:rPr lang="hu-HU" dirty="0" err="1" smtClean="0"/>
              <a:t>Distributed</a:t>
            </a:r>
            <a:r>
              <a:rPr lang="hu-HU" dirty="0" smtClean="0"/>
              <a:t> Management </a:t>
            </a:r>
            <a:r>
              <a:rPr lang="hu-HU" dirty="0" err="1" smtClean="0"/>
              <a:t>Task</a:t>
            </a:r>
            <a:r>
              <a:rPr lang="hu-HU" dirty="0" smtClean="0"/>
              <a:t> </a:t>
            </a:r>
            <a:r>
              <a:rPr lang="hu-HU" dirty="0" err="1" smtClean="0"/>
              <a:t>Force</a:t>
            </a:r>
            <a:endParaRPr lang="hu-HU" dirty="0" smtClean="0"/>
          </a:p>
          <a:p>
            <a:pPr algn="l" eaLnBrk="1" hangingPunct="1">
              <a:defRPr/>
            </a:pPr>
            <a:r>
              <a:rPr lang="hu-HU" b="1" dirty="0" smtClean="0"/>
              <a:t>Verzió:	</a:t>
            </a:r>
            <a:r>
              <a:rPr lang="hu-HU" dirty="0" smtClean="0"/>
              <a:t> 	XML DTD: 2.3.1 (</a:t>
            </a:r>
            <a:r>
              <a:rPr lang="hu-HU" dirty="0" err="1" smtClean="0"/>
              <a:t>final</a:t>
            </a:r>
            <a:r>
              <a:rPr lang="hu-HU" dirty="0" smtClean="0"/>
              <a:t>, 2009)</a:t>
            </a:r>
          </a:p>
          <a:p>
            <a:pPr algn="l" eaLnBrk="1" hangingPunct="1">
              <a:defRPr/>
            </a:pPr>
            <a:r>
              <a:rPr lang="hu-HU" dirty="0" smtClean="0"/>
              <a:t>		</a:t>
            </a:r>
            <a:r>
              <a:rPr lang="hu-HU" dirty="0" err="1" smtClean="0"/>
              <a:t>Representation</a:t>
            </a:r>
            <a:r>
              <a:rPr lang="hu-HU" dirty="0" smtClean="0"/>
              <a:t> of CIM </a:t>
            </a:r>
            <a:r>
              <a:rPr lang="hu-HU" dirty="0" err="1" smtClean="0"/>
              <a:t>in</a:t>
            </a:r>
            <a:r>
              <a:rPr lang="hu-HU" dirty="0" smtClean="0"/>
              <a:t> XML: 2.4 (</a:t>
            </a:r>
            <a:r>
              <a:rPr lang="hu-HU" dirty="0" err="1" smtClean="0"/>
              <a:t>final</a:t>
            </a:r>
            <a:r>
              <a:rPr lang="hu-HU" dirty="0" smtClean="0"/>
              <a:t>, 2014)</a:t>
            </a:r>
          </a:p>
          <a:p>
            <a:pPr algn="l" eaLnBrk="1" hangingPunct="1">
              <a:defRPr/>
            </a:pPr>
            <a:r>
              <a:rPr lang="hu-HU" dirty="0" smtClean="0"/>
              <a:t>		CIM </a:t>
            </a:r>
            <a:r>
              <a:rPr lang="hu-HU" dirty="0" err="1" smtClean="0"/>
              <a:t>Operations</a:t>
            </a:r>
            <a:r>
              <a:rPr lang="hu-HU" dirty="0" smtClean="0"/>
              <a:t> over HTTP: 1.4 (</a:t>
            </a:r>
            <a:r>
              <a:rPr lang="hu-HU" dirty="0" err="1" smtClean="0"/>
              <a:t>final</a:t>
            </a:r>
            <a:r>
              <a:rPr lang="hu-HU" dirty="0" smtClean="0"/>
              <a:t>, 2014)</a:t>
            </a:r>
          </a:p>
          <a:p>
            <a:pPr algn="l" eaLnBrk="1" hangingPunct="1">
              <a:defRPr/>
            </a:pPr>
            <a:r>
              <a:rPr lang="hu-HU" b="1" dirty="0" smtClean="0"/>
              <a:t>Cél:</a:t>
            </a:r>
            <a:r>
              <a:rPr lang="hu-HU" dirty="0" smtClean="0"/>
              <a:t> 		CIM hordozó és </a:t>
            </a:r>
            <a:r>
              <a:rPr lang="hu-HU" dirty="0" err="1" smtClean="0"/>
              <a:t>interop</a:t>
            </a:r>
            <a:r>
              <a:rPr lang="hu-HU" dirty="0" smtClean="0"/>
              <a:t>. protokoll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CIM-XML</a:t>
            </a:r>
          </a:p>
        </p:txBody>
      </p:sp>
      <p:sp>
        <p:nvSpPr>
          <p:cNvPr id="145410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Cél:</a:t>
            </a:r>
            <a:r>
              <a:rPr lang="hu-HU" dirty="0" smtClean="0"/>
              <a:t> XML-ben reprezentált CIM adatok HTTP felett</a:t>
            </a:r>
          </a:p>
          <a:p>
            <a:endParaRPr lang="hu-HU" dirty="0" smtClean="0"/>
          </a:p>
          <a:p>
            <a:r>
              <a:rPr lang="hu-HU" dirty="0" smtClean="0"/>
              <a:t>Részei:</a:t>
            </a:r>
          </a:p>
          <a:p>
            <a:pPr lvl="1"/>
            <a:r>
              <a:rPr lang="hu-HU" sz="3000" dirty="0" smtClean="0"/>
              <a:t>Információ-reprezentáció XML-ben</a:t>
            </a:r>
            <a:br>
              <a:rPr lang="hu-HU" sz="3000" dirty="0" smtClean="0"/>
            </a:br>
            <a:r>
              <a:rPr lang="hu-HU" sz="3000" i="1" dirty="0" smtClean="0"/>
              <a:t>(</a:t>
            </a:r>
            <a:r>
              <a:rPr lang="hu-HU" sz="3000" i="1" dirty="0" err="1" smtClean="0"/>
              <a:t>Representation</a:t>
            </a:r>
            <a:r>
              <a:rPr lang="hu-HU" sz="3000" i="1" dirty="0" smtClean="0"/>
              <a:t> of CIM </a:t>
            </a:r>
            <a:r>
              <a:rPr lang="hu-HU" sz="3000" i="1" dirty="0" err="1" smtClean="0"/>
              <a:t>in</a:t>
            </a:r>
            <a:r>
              <a:rPr lang="hu-HU" sz="3000" i="1" dirty="0" smtClean="0"/>
              <a:t> XML</a:t>
            </a:r>
            <a:r>
              <a:rPr lang="hu-HU" sz="3000" dirty="0" smtClean="0"/>
              <a:t>)</a:t>
            </a:r>
          </a:p>
          <a:p>
            <a:pPr lvl="1"/>
            <a:r>
              <a:rPr lang="hu-HU" sz="3000" dirty="0" smtClean="0"/>
              <a:t>Műveletek definíciója</a:t>
            </a:r>
            <a:r>
              <a:rPr lang="hu-HU" sz="3000" i="1" dirty="0" smtClean="0"/>
              <a:t/>
            </a:r>
            <a:br>
              <a:rPr lang="hu-HU" sz="3000" i="1" dirty="0" smtClean="0"/>
            </a:br>
            <a:r>
              <a:rPr lang="hu-HU" sz="3000" i="1" dirty="0" smtClean="0"/>
              <a:t>(CIM </a:t>
            </a:r>
            <a:r>
              <a:rPr lang="hu-HU" sz="3000" i="1" dirty="0" err="1" smtClean="0"/>
              <a:t>Operations</a:t>
            </a:r>
            <a:r>
              <a:rPr lang="hu-HU" sz="3000" i="1" dirty="0" smtClean="0"/>
              <a:t> over HTTP</a:t>
            </a:r>
            <a:r>
              <a:rPr lang="hu-HU" sz="3000" dirty="0"/>
              <a:t>)</a:t>
            </a:r>
            <a:endParaRPr lang="hu-HU" sz="3000" dirty="0" smtClean="0"/>
          </a:p>
          <a:p>
            <a:pPr lvl="1"/>
            <a:r>
              <a:rPr lang="hu-HU" sz="3000" dirty="0" smtClean="0"/>
              <a:t>Lekérdezéshez nyelv</a:t>
            </a:r>
            <a:r>
              <a:rPr lang="hu-HU" sz="3000" i="1" dirty="0" smtClean="0"/>
              <a:t/>
            </a:r>
            <a:br>
              <a:rPr lang="hu-HU" sz="3000" i="1" dirty="0" smtClean="0"/>
            </a:br>
            <a:r>
              <a:rPr lang="hu-HU" sz="3000" i="1" dirty="0" smtClean="0"/>
              <a:t>(CIM </a:t>
            </a:r>
            <a:r>
              <a:rPr lang="hu-HU" sz="3000" i="1" dirty="0" err="1" smtClean="0"/>
              <a:t>Query</a:t>
            </a:r>
            <a:r>
              <a:rPr lang="hu-HU" sz="3000" i="1" dirty="0" smtClean="0"/>
              <a:t> </a:t>
            </a:r>
            <a:r>
              <a:rPr lang="hu-HU" sz="3000" i="1" dirty="0" err="1" smtClean="0"/>
              <a:t>Language</a:t>
            </a:r>
            <a:r>
              <a:rPr lang="hu-HU" sz="3000" i="1" dirty="0" smtClean="0"/>
              <a:t> </a:t>
            </a:r>
            <a:r>
              <a:rPr lang="hu-HU" sz="3000" i="1" dirty="0" err="1" smtClean="0"/>
              <a:t>Specification</a:t>
            </a:r>
            <a:r>
              <a:rPr lang="hu-HU" sz="3000" i="1" dirty="0" smtClean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Konfiguráció-adatbázisok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5562600"/>
          </a:xfrm>
        </p:spPr>
        <p:txBody>
          <a:bodyPr>
            <a:normAutofit/>
          </a:bodyPr>
          <a:lstStyle/>
          <a:p>
            <a:endParaRPr lang="hu-HU" sz="800" dirty="0" smtClean="0"/>
          </a:p>
          <a:p>
            <a:r>
              <a:rPr lang="hu-HU" sz="2800" b="1" dirty="0" smtClean="0"/>
              <a:t>Igény</a:t>
            </a:r>
            <a:r>
              <a:rPr lang="hu-HU" sz="2800" dirty="0" smtClean="0"/>
              <a:t>: konfiguráció-adatbázisok</a:t>
            </a:r>
          </a:p>
          <a:p>
            <a:pPr lvl="1"/>
            <a:r>
              <a:rPr lang="hu-HU" sz="2400" dirty="0" smtClean="0"/>
              <a:t>Nem triviális méretű rendszerek</a:t>
            </a:r>
          </a:p>
          <a:p>
            <a:r>
              <a:rPr lang="hu-HU" sz="2800" dirty="0" smtClean="0"/>
              <a:t>Területek és „silók” szerint több adatbázis lesz!</a:t>
            </a:r>
          </a:p>
          <a:p>
            <a:pPr lvl="1"/>
            <a:r>
              <a:rPr lang="hu-HU" sz="2400" dirty="0" smtClean="0"/>
              <a:t>HW</a:t>
            </a:r>
          </a:p>
          <a:p>
            <a:pPr lvl="1"/>
            <a:r>
              <a:rPr lang="hu-HU" sz="2400" dirty="0" smtClean="0"/>
              <a:t>Hálózati eszközök és topológia (~IP szintig)</a:t>
            </a:r>
          </a:p>
          <a:p>
            <a:pPr lvl="1"/>
            <a:r>
              <a:rPr lang="hu-HU" sz="2400" dirty="0" smtClean="0"/>
              <a:t>OS platformok és szoftverek – leltár</a:t>
            </a:r>
          </a:p>
          <a:p>
            <a:pPr lvl="1"/>
            <a:r>
              <a:rPr lang="hu-HU" sz="2400" dirty="0" smtClean="0"/>
              <a:t>SW </a:t>
            </a:r>
            <a:r>
              <a:rPr lang="hu-HU" sz="2400" dirty="0" err="1" smtClean="0"/>
              <a:t>licenszek</a:t>
            </a:r>
            <a:endParaRPr lang="hu-HU" sz="2400" dirty="0" smtClean="0"/>
          </a:p>
          <a:p>
            <a:pPr lvl="1"/>
            <a:r>
              <a:rPr lang="hu-HU" sz="2400" dirty="0" smtClean="0"/>
              <a:t>OS és alkalmazás/kiszolgáló beállítások</a:t>
            </a:r>
          </a:p>
          <a:p>
            <a:pPr lvl="1"/>
            <a:r>
              <a:rPr lang="hu-HU" sz="2400" dirty="0" smtClean="0"/>
              <a:t>Szolgáltatások </a:t>
            </a:r>
            <a:r>
              <a:rPr lang="hu-HU" sz="2400" dirty="0" smtClean="0">
                <a:sym typeface="Wingdings" pitchFamily="2" charset="2"/>
              </a:rPr>
              <a:t>erőforrások</a:t>
            </a:r>
          </a:p>
          <a:p>
            <a:pPr lvl="1"/>
            <a:r>
              <a:rPr lang="hu-HU" sz="2400" dirty="0" smtClean="0">
                <a:sym typeface="Wingdings" pitchFamily="2" charset="2"/>
              </a:rPr>
              <a:t>…</a:t>
            </a:r>
            <a:endParaRPr lang="hu-HU" sz="2400" dirty="0" smtClean="0"/>
          </a:p>
        </p:txBody>
      </p:sp>
      <p:sp>
        <p:nvSpPr>
          <p:cNvPr id="5" name="Lekerekített téglalap 4"/>
          <p:cNvSpPr/>
          <p:nvPr/>
        </p:nvSpPr>
        <p:spPr>
          <a:xfrm>
            <a:off x="683568" y="5085184"/>
            <a:ext cx="7858180" cy="144016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800" b="1" dirty="0" smtClean="0">
                <a:solidFill>
                  <a:schemeClr val="bg1"/>
                </a:solidFill>
              </a:rPr>
              <a:t>Ha tényleg adatbázis: modellezni is kell… </a:t>
            </a:r>
          </a:p>
          <a:p>
            <a:pPr marL="457200" indent="-457200"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800" b="1" dirty="0" smtClean="0">
                <a:solidFill>
                  <a:schemeClr val="bg1"/>
                </a:solidFill>
              </a:rPr>
              <a:t>Minden esetben új adatmodell?</a:t>
            </a:r>
          </a:p>
          <a:p>
            <a:pPr marL="457200" indent="-457200"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800" b="1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hu-HU" sz="2800" b="1" dirty="0" err="1" smtClean="0">
                <a:solidFill>
                  <a:schemeClr val="bg1"/>
                </a:solidFill>
                <a:sym typeface="Wingdings" pitchFamily="2" charset="2"/>
              </a:rPr>
              <a:t>Common</a:t>
            </a:r>
            <a:r>
              <a:rPr lang="hu-HU" sz="2800" b="1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hu-HU" sz="2800" b="1" dirty="0" err="1" smtClean="0">
                <a:solidFill>
                  <a:schemeClr val="bg1"/>
                </a:solidFill>
                <a:sym typeface="Wingdings" pitchFamily="2" charset="2"/>
              </a:rPr>
              <a:t>Information</a:t>
            </a:r>
            <a:r>
              <a:rPr lang="hu-HU" sz="2800" b="1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hu-HU" sz="2800" b="1" dirty="0" err="1" smtClean="0">
                <a:solidFill>
                  <a:schemeClr val="bg1"/>
                </a:solidFill>
                <a:sym typeface="Wingdings" pitchFamily="2" charset="2"/>
              </a:rPr>
              <a:t>Model</a:t>
            </a:r>
            <a:endParaRPr lang="hu-HU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WBEM: CIM-XML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4236986" y="3071810"/>
            <a:ext cx="4286280" cy="11287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„CIM </a:t>
            </a:r>
            <a:r>
              <a:rPr lang="hu-HU" sz="2400" dirty="0" err="1">
                <a:solidFill>
                  <a:schemeClr val="bg1"/>
                </a:solidFill>
              </a:rPr>
              <a:t>Object</a:t>
            </a:r>
            <a:r>
              <a:rPr lang="hu-HU" sz="2400" dirty="0">
                <a:solidFill>
                  <a:schemeClr val="bg1"/>
                </a:solidFill>
              </a:rPr>
              <a:t> Manager”</a:t>
            </a:r>
          </a:p>
          <a:p>
            <a:pPr algn="ctr"/>
            <a:r>
              <a:rPr lang="hu-HU" sz="2400" dirty="0">
                <a:solidFill>
                  <a:schemeClr val="bg1"/>
                </a:solidFill>
              </a:rPr>
              <a:t>(CIMOM)</a:t>
            </a:r>
          </a:p>
        </p:txBody>
      </p:sp>
      <p:sp>
        <p:nvSpPr>
          <p:cNvPr id="8" name="Lefelé nyíl 7"/>
          <p:cNvSpPr/>
          <p:nvPr/>
        </p:nvSpPr>
        <p:spPr>
          <a:xfrm rot="10800000">
            <a:off x="6786579" y="4214817"/>
            <a:ext cx="484632" cy="428626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6143636" y="4214818"/>
            <a:ext cx="484632" cy="428627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4572000" y="85723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3" name="Felfelé-lefelé nyíl 12"/>
          <p:cNvSpPr/>
          <p:nvPr/>
        </p:nvSpPr>
        <p:spPr>
          <a:xfrm>
            <a:off x="5214942" y="2000240"/>
            <a:ext cx="571504" cy="1071570"/>
          </a:xfrm>
          <a:prstGeom prst="upDownArrow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>
            <a:off x="4286248" y="2571744"/>
            <a:ext cx="4786346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églalap 22"/>
          <p:cNvSpPr/>
          <p:nvPr/>
        </p:nvSpPr>
        <p:spPr>
          <a:xfrm>
            <a:off x="4857752" y="1571612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6786578" y="871526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6" name="Felfelé-lefelé nyíl 15"/>
          <p:cNvSpPr/>
          <p:nvPr/>
        </p:nvSpPr>
        <p:spPr>
          <a:xfrm>
            <a:off x="7500958" y="1714488"/>
            <a:ext cx="571504" cy="1357322"/>
          </a:xfrm>
          <a:prstGeom prst="upDownArrow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5429256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8" name="Ellipszis 17"/>
          <p:cNvSpPr/>
          <p:nvPr/>
        </p:nvSpPr>
        <p:spPr>
          <a:xfrm>
            <a:off x="5581656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5" name="Ellipszis 24"/>
          <p:cNvSpPr/>
          <p:nvPr/>
        </p:nvSpPr>
        <p:spPr>
          <a:xfrm>
            <a:off x="571500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6" name="Ellipszis 25"/>
          <p:cNvSpPr/>
          <p:nvPr/>
        </p:nvSpPr>
        <p:spPr>
          <a:xfrm>
            <a:off x="5857884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8" name="Lekerekített téglalap 27"/>
          <p:cNvSpPr/>
          <p:nvPr/>
        </p:nvSpPr>
        <p:spPr>
          <a:xfrm>
            <a:off x="950838" y="1785926"/>
            <a:ext cx="2714644" cy="171451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HTTP</a:t>
            </a:r>
          </a:p>
        </p:txBody>
      </p:sp>
      <p:sp>
        <p:nvSpPr>
          <p:cNvPr id="29" name="Lekerekített téglalap 28"/>
          <p:cNvSpPr/>
          <p:nvPr/>
        </p:nvSpPr>
        <p:spPr>
          <a:xfrm>
            <a:off x="1022276" y="2285992"/>
            <a:ext cx="2571768" cy="1071570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Operations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1093714" y="2800352"/>
            <a:ext cx="2428892" cy="414334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„CIM </a:t>
            </a:r>
            <a:r>
              <a:rPr lang="hu-HU" sz="2400" dirty="0" err="1" smtClean="0">
                <a:solidFill>
                  <a:schemeClr val="bg1"/>
                </a:solidFill>
              </a:rPr>
              <a:t>in</a:t>
            </a:r>
            <a:r>
              <a:rPr lang="hu-HU" sz="2400" dirty="0" smtClean="0">
                <a:solidFill>
                  <a:schemeClr val="bg1"/>
                </a:solidFill>
              </a:rPr>
              <a:t> XML”</a:t>
            </a:r>
          </a:p>
        </p:txBody>
      </p:sp>
      <p:cxnSp>
        <p:nvCxnSpPr>
          <p:cNvPr id="31" name="Egyenes összekötő nyíllal 30"/>
          <p:cNvCxnSpPr/>
          <p:nvPr/>
        </p:nvCxnSpPr>
        <p:spPr>
          <a:xfrm rot="10800000">
            <a:off x="3665482" y="2357430"/>
            <a:ext cx="1714512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 rot="10800000">
            <a:off x="3665482" y="2143116"/>
            <a:ext cx="3929090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dirty="0" smtClean="0"/>
              <a:t>Példa: egy tulajdonság lekérdezése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81000" y="762000"/>
            <a:ext cx="8153400" cy="556260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&lt;?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xml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version="1.0" 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encoding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="utf-8" ?&gt; 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&lt;CIM CIMVERSION="2.0" DTDVERSION="2.0"&gt;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&lt;MESSAGE ID="87872" PROTOCOLVERSION="1.0"&gt;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 &lt;SIMPLEREQ&gt;&lt;IMETHODCALL NAME="</a:t>
            </a:r>
            <a:r>
              <a:rPr lang="hu-HU" sz="2000" b="1" dirty="0" err="1">
                <a:solidFill>
                  <a:schemeClr val="accent2"/>
                </a:solidFill>
                <a:latin typeface="Courier New" pitchFamily="49" charset="0"/>
              </a:rPr>
              <a:t>GetProperty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"&gt;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    &lt;LOCALNAMESPACEPATH&gt;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   &lt;NAMESPACE NAME="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root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"/&gt;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   &lt;NAMESPACE NAME="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myNamespace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"/&gt;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 &lt;/LOCALNAMESPACEPATH&gt;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 &lt;IPARAMVALUE NAME="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InstanceName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"&gt;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   &lt;INSTANCENAME CLASSNAME="</a:t>
            </a:r>
            <a:r>
              <a:rPr lang="hu-HU" sz="2000" b="1" dirty="0" err="1">
                <a:solidFill>
                  <a:schemeClr val="accent2"/>
                </a:solidFill>
                <a:latin typeface="Courier New" pitchFamily="49" charset="0"/>
              </a:rPr>
              <a:t>MyDisk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"&gt;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    &lt;KEYBINDING NAME="</a:t>
            </a:r>
            <a:r>
              <a:rPr lang="hu-HU" sz="2000" b="1" dirty="0" err="1">
                <a:solidFill>
                  <a:schemeClr val="accent2"/>
                </a:solidFill>
                <a:latin typeface="Courier New" pitchFamily="49" charset="0"/>
              </a:rPr>
              <a:t>DeviceID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"&gt;</a:t>
            </a:r>
            <a:endParaRPr lang="en-GB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&lt;KEYVALUE&gt;</a:t>
            </a:r>
            <a:r>
              <a:rPr lang="hu-HU" sz="2000" b="1" dirty="0">
                <a:solidFill>
                  <a:schemeClr val="accent2"/>
                </a:solidFill>
                <a:latin typeface="Courier New" pitchFamily="49" charset="0"/>
              </a:rPr>
              <a:t>C: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&lt;/KEYVALUE&gt;&lt;/KEYBINDING&gt;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   &lt;/INSTANCENAME&gt; 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    &lt;/IPARAMVALUE&gt;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    &lt;IPARAMVALUE NAME="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PropertyName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"&gt;</a:t>
            </a:r>
            <a:endParaRPr lang="en-GB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&lt;VALUE&gt;</a:t>
            </a:r>
            <a:r>
              <a:rPr lang="hu-HU" sz="2000" b="1" dirty="0" err="1">
                <a:solidFill>
                  <a:schemeClr val="accent2"/>
                </a:solidFill>
                <a:latin typeface="Courier New" pitchFamily="49" charset="0"/>
              </a:rPr>
              <a:t>FreeSpace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&lt;/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VALUE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&gt;[…]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 &lt;/IMETHODCALL&gt;&lt;/SIMPLEREQ&gt;&lt;/MESSAGE&gt;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&lt;/CIM&gt;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Példa: lekérdezésre válasz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28600" y="762000"/>
            <a:ext cx="8610600" cy="5486400"/>
          </a:xfrm>
          <a:prstGeom prst="rect">
            <a:avLst/>
          </a:prstGeom>
          <a:noFill/>
        </p:spPr>
        <p:txBody>
          <a:bodyPr wrap="none"/>
          <a:lstStyle/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HTTP/1.1 200 OK </a:t>
            </a:r>
          </a:p>
          <a:p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Content-Type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: 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application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/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xml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; 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charset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="utf-8" </a:t>
            </a:r>
          </a:p>
          <a:p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Content-Length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: 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xxxx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  <a:p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Ext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: </a:t>
            </a:r>
          </a:p>
          <a:p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Cache-Control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: no-cache 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Man: http://www.dmtf.org/cim/mapping/http/v1.0 ; 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ns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=73 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73-CIMOperation: 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MethodResponse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&lt;?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xml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version="1.0" 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encoding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="utf-8" ?&gt; 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&lt;CIM CIMVERSION="2.0" DTDVERSION="2.0"&gt;  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&lt;MESSAGE ID="87872" PROTOCOLVERSION="1.0"&gt;&lt;SIMPLERSP&gt;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 &lt;IMETHODRESPONSE NAME="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GetProperty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"&gt;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  &lt;IRETURNVALUE&gt;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   &lt;VALUE&gt;</a:t>
            </a:r>
            <a:r>
              <a:rPr lang="hu-HU" sz="2000" b="1" dirty="0">
                <a:solidFill>
                  <a:schemeClr val="accent2"/>
                </a:solidFill>
                <a:latin typeface="Courier New" pitchFamily="49" charset="0"/>
              </a:rPr>
              <a:t>6752332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&lt;/VALUE&gt;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  &lt;/IRETURNVALUE&gt;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 &lt;/IMETHODRESPONSE&gt;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 &lt;/SIMPLERSP&gt;&lt;/MESSAGE&gt;&lt;/CIM&gt;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CIM-XML műveletek (részlet)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Osztály</a:t>
            </a:r>
          </a:p>
          <a:p>
            <a:pPr lvl="1"/>
            <a:r>
              <a:rPr lang="hu-HU" dirty="0" err="1" smtClean="0"/>
              <a:t>GetClass</a:t>
            </a:r>
            <a:endParaRPr lang="hu-HU" dirty="0" smtClean="0"/>
          </a:p>
          <a:p>
            <a:pPr lvl="1"/>
            <a:r>
              <a:rPr lang="hu-HU" dirty="0" err="1" smtClean="0"/>
              <a:t>EnumerateClasses</a:t>
            </a:r>
            <a:endParaRPr lang="hu-HU" dirty="0" smtClean="0"/>
          </a:p>
          <a:p>
            <a:pPr lvl="1"/>
            <a:r>
              <a:rPr lang="hu-HU" dirty="0" err="1"/>
              <a:t>EnumerateClassNames</a:t>
            </a:r>
            <a:r>
              <a:rPr lang="hu-HU" dirty="0"/>
              <a:t> </a:t>
            </a:r>
            <a:endParaRPr lang="hu-HU" dirty="0" smtClean="0"/>
          </a:p>
          <a:p>
            <a:pPr lvl="1"/>
            <a:r>
              <a:rPr lang="hu-HU" dirty="0" smtClean="0"/>
              <a:t>…</a:t>
            </a:r>
          </a:p>
          <a:p>
            <a:r>
              <a:rPr lang="hu-HU" dirty="0" smtClean="0"/>
              <a:t>Kapcsolatok</a:t>
            </a:r>
          </a:p>
          <a:p>
            <a:pPr lvl="1"/>
            <a:r>
              <a:rPr lang="hu-HU" dirty="0" err="1"/>
              <a:t>Associators</a:t>
            </a:r>
            <a:r>
              <a:rPr lang="hu-HU" dirty="0"/>
              <a:t> </a:t>
            </a:r>
            <a:endParaRPr lang="hu-HU" dirty="0" smtClean="0"/>
          </a:p>
          <a:p>
            <a:pPr lvl="1"/>
            <a:r>
              <a:rPr lang="hu-HU" dirty="0" err="1"/>
              <a:t>AssociatorNames</a:t>
            </a:r>
            <a:r>
              <a:rPr lang="hu-HU" dirty="0"/>
              <a:t> </a:t>
            </a:r>
            <a:endParaRPr lang="hu-HU" dirty="0" smtClean="0"/>
          </a:p>
          <a:p>
            <a:pPr lvl="1"/>
            <a:r>
              <a:rPr lang="hu-HU" dirty="0" err="1"/>
              <a:t>References</a:t>
            </a:r>
            <a:r>
              <a:rPr lang="hu-HU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Példány</a:t>
            </a:r>
          </a:p>
          <a:p>
            <a:pPr lvl="1"/>
            <a:r>
              <a:rPr lang="hu-HU" dirty="0" err="1" smtClean="0"/>
              <a:t>GetInstance</a:t>
            </a:r>
            <a:endParaRPr lang="hu-HU" dirty="0" smtClean="0"/>
          </a:p>
          <a:p>
            <a:pPr lvl="1"/>
            <a:r>
              <a:rPr lang="hu-HU" dirty="0" err="1"/>
              <a:t>EnumerateInstances</a:t>
            </a:r>
            <a:r>
              <a:rPr lang="hu-HU" dirty="0"/>
              <a:t> </a:t>
            </a:r>
            <a:endParaRPr lang="hu-HU" dirty="0" smtClean="0"/>
          </a:p>
          <a:p>
            <a:pPr lvl="1"/>
            <a:r>
              <a:rPr lang="hu-HU" dirty="0" err="1" smtClean="0"/>
              <a:t>EnumerateInstanceNames</a:t>
            </a:r>
            <a:endParaRPr lang="hu-HU" dirty="0" smtClean="0"/>
          </a:p>
          <a:p>
            <a:pPr lvl="1"/>
            <a:r>
              <a:rPr lang="hu-HU" dirty="0" err="1"/>
              <a:t>GetProperty</a:t>
            </a:r>
            <a:r>
              <a:rPr lang="hu-HU" dirty="0"/>
              <a:t> </a:t>
            </a:r>
            <a:endParaRPr lang="hu-HU" dirty="0" smtClean="0"/>
          </a:p>
          <a:p>
            <a:pPr lvl="1"/>
            <a:r>
              <a:rPr lang="hu-HU" dirty="0" smtClean="0"/>
              <a:t>…</a:t>
            </a:r>
          </a:p>
          <a:p>
            <a:r>
              <a:rPr lang="hu-HU" dirty="0" smtClean="0"/>
              <a:t>Lekérdezés</a:t>
            </a:r>
          </a:p>
          <a:p>
            <a:pPr lvl="1"/>
            <a:r>
              <a:rPr lang="hu-HU" dirty="0" err="1"/>
              <a:t>ExecQuery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207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0" y="1714500"/>
            <a:ext cx="66675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CIM objektumok megnevezése</a:t>
            </a:r>
          </a:p>
        </p:txBody>
      </p:sp>
      <p:sp>
        <p:nvSpPr>
          <p:cNvPr id="5" name="Téglalap feliratnak 4"/>
          <p:cNvSpPr/>
          <p:nvPr/>
        </p:nvSpPr>
        <p:spPr bwMode="auto">
          <a:xfrm>
            <a:off x="228600" y="838200"/>
            <a:ext cx="4495800" cy="762000"/>
          </a:xfrm>
          <a:prstGeom prst="wedgeRectCallout">
            <a:avLst>
              <a:gd name="adj1" fmla="val 16445"/>
              <a:gd name="adj2" fmla="val 194153"/>
            </a:avLst>
          </a:prstGeom>
          <a:solidFill>
            <a:srgbClr val="B83A55"/>
          </a:solidFill>
          <a:ln w="2540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balanced" dir="t"/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 defTabSz="762000" eaLnBrk="0" hangingPunct="0">
              <a:defRPr/>
            </a:pPr>
            <a:r>
              <a:rPr lang="hu-HU" sz="2400" dirty="0">
                <a:solidFill>
                  <a:schemeClr val="bg1"/>
                </a:solidFill>
              </a:rPr>
              <a:t>Teljes mértékben implementációfüggő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6" name="Téglalap feliratnak 5"/>
          <p:cNvSpPr/>
          <p:nvPr/>
        </p:nvSpPr>
        <p:spPr bwMode="auto">
          <a:xfrm>
            <a:off x="5943600" y="990600"/>
            <a:ext cx="2971800" cy="762000"/>
          </a:xfrm>
          <a:prstGeom prst="wedgeRectCallout">
            <a:avLst>
              <a:gd name="adj1" fmla="val -17850"/>
              <a:gd name="adj2" fmla="val 174153"/>
            </a:avLst>
          </a:prstGeom>
          <a:solidFill>
            <a:srgbClr val="B83A55"/>
          </a:solidFill>
          <a:ln w="2540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balanced" dir="t"/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 defTabSz="762000" eaLnBrk="0" hangingPunct="0">
              <a:defRPr/>
            </a:pPr>
            <a:r>
              <a:rPr lang="hu-HU" sz="2400" dirty="0">
                <a:solidFill>
                  <a:schemeClr val="bg1"/>
                </a:solidFill>
              </a:rPr>
              <a:t>Implementáció-független</a:t>
            </a:r>
            <a:endParaRPr lang="hu-H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WBEM (CIM-XML): eszköztámogatás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dirty="0" err="1" smtClean="0"/>
              <a:t>OpenPegasus</a:t>
            </a:r>
            <a:endParaRPr lang="hu-HU" dirty="0" smtClean="0"/>
          </a:p>
          <a:p>
            <a:pPr lvl="1" eaLnBrk="1" hangingPunct="1">
              <a:defRPr/>
            </a:pPr>
            <a:r>
              <a:rPr lang="hu-HU" dirty="0" smtClean="0"/>
              <a:t>The Open Group fejleszti, nyílt forráskódú</a:t>
            </a:r>
          </a:p>
          <a:p>
            <a:pPr lvl="1" eaLnBrk="1" hangingPunct="1">
              <a:defRPr/>
            </a:pPr>
            <a:r>
              <a:rPr lang="hu-HU" dirty="0" smtClean="0"/>
              <a:t>Red Hat </a:t>
            </a:r>
            <a:r>
              <a:rPr lang="hu-HU" dirty="0" err="1" smtClean="0"/>
              <a:t>Enterprise</a:t>
            </a:r>
            <a:r>
              <a:rPr lang="hu-HU" dirty="0" smtClean="0"/>
              <a:t> Linux, HP WBEM </a:t>
            </a:r>
            <a:r>
              <a:rPr lang="hu-HU" dirty="0" err="1" smtClean="0"/>
              <a:t>Services</a:t>
            </a:r>
            <a:r>
              <a:rPr lang="hu-HU" dirty="0" smtClean="0"/>
              <a:t>…</a:t>
            </a:r>
          </a:p>
          <a:p>
            <a:pPr lvl="1"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SBLIM („</a:t>
            </a:r>
            <a:r>
              <a:rPr lang="hu-HU" dirty="0" err="1" smtClean="0"/>
              <a:t>sublime</a:t>
            </a:r>
            <a:r>
              <a:rPr lang="hu-HU" dirty="0" smtClean="0"/>
              <a:t>”)</a:t>
            </a:r>
          </a:p>
          <a:p>
            <a:pPr lvl="1">
              <a:defRPr/>
            </a:pPr>
            <a:r>
              <a:rPr lang="hu-HU" dirty="0" err="1" smtClean="0"/>
              <a:t>Standards</a:t>
            </a:r>
            <a:r>
              <a:rPr lang="hu-HU" dirty="0" smtClean="0"/>
              <a:t> </a:t>
            </a:r>
            <a:r>
              <a:rPr lang="hu-HU" dirty="0" err="1" smtClean="0"/>
              <a:t>Based</a:t>
            </a:r>
            <a:r>
              <a:rPr lang="hu-HU" dirty="0" smtClean="0"/>
              <a:t> Linux </a:t>
            </a:r>
            <a:r>
              <a:rPr lang="hu-HU" dirty="0" err="1" smtClean="0"/>
              <a:t>Instrumentation</a:t>
            </a:r>
            <a:endParaRPr lang="hu-HU" dirty="0" smtClean="0"/>
          </a:p>
          <a:p>
            <a:pPr lvl="1">
              <a:defRPr/>
            </a:pPr>
            <a:r>
              <a:rPr lang="hu-HU" dirty="0" smtClean="0"/>
              <a:t>összefogó projekt </a:t>
            </a:r>
          </a:p>
          <a:p>
            <a:pPr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Standards Based Linux Instrumentation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dirty="0" smtClean="0"/>
              <a:t>Nyílt forrású, ingyenes projekt</a:t>
            </a:r>
          </a:p>
          <a:p>
            <a:pPr lvl="1" eaLnBrk="1" hangingPunct="1">
              <a:defRPr/>
            </a:pPr>
            <a:r>
              <a:rPr lang="hu-HU" dirty="0" smtClean="0"/>
              <a:t>Eredetileg IBM fejlesztés</a:t>
            </a:r>
          </a:p>
          <a:p>
            <a:pPr lvl="1" eaLnBrk="1" hangingPunct="1">
              <a:defRPr/>
            </a:pPr>
            <a:r>
              <a:rPr lang="hu-HU" dirty="0" smtClean="0"/>
              <a:t>Több részprojekt</a:t>
            </a:r>
          </a:p>
          <a:p>
            <a:pPr>
              <a:defRPr/>
            </a:pPr>
            <a:r>
              <a:rPr lang="hu-HU" dirty="0"/>
              <a:t>CIMOM: </a:t>
            </a:r>
            <a:r>
              <a:rPr lang="hu-HU" dirty="0">
                <a:solidFill>
                  <a:schemeClr val="accent2"/>
                </a:solidFill>
              </a:rPr>
              <a:t>SFCB </a:t>
            </a:r>
            <a:r>
              <a:rPr lang="hu-HU" dirty="0"/>
              <a:t>(</a:t>
            </a:r>
            <a:r>
              <a:rPr lang="hu-HU" dirty="0" err="1"/>
              <a:t>Small</a:t>
            </a:r>
            <a:r>
              <a:rPr lang="hu-HU" dirty="0"/>
              <a:t> </a:t>
            </a:r>
            <a:r>
              <a:rPr lang="hu-HU" dirty="0" err="1"/>
              <a:t>Footprint</a:t>
            </a:r>
            <a:r>
              <a:rPr lang="hu-HU" dirty="0"/>
              <a:t> CIM </a:t>
            </a:r>
            <a:r>
              <a:rPr lang="hu-HU" dirty="0" err="1"/>
              <a:t>Broker</a:t>
            </a:r>
            <a:r>
              <a:rPr lang="hu-HU" dirty="0"/>
              <a:t>)</a:t>
            </a:r>
          </a:p>
          <a:p>
            <a:pPr>
              <a:defRPr/>
            </a:pPr>
            <a:r>
              <a:rPr lang="hu-HU" dirty="0"/>
              <a:t>Linux </a:t>
            </a:r>
            <a:r>
              <a:rPr lang="hu-HU" dirty="0">
                <a:solidFill>
                  <a:schemeClr val="accent2"/>
                </a:solidFill>
              </a:rPr>
              <a:t>CMPI </a:t>
            </a:r>
            <a:r>
              <a:rPr lang="hu-HU" dirty="0" err="1">
                <a:solidFill>
                  <a:schemeClr val="accent2"/>
                </a:solidFill>
              </a:rPr>
              <a:t>Provider</a:t>
            </a:r>
            <a:r>
              <a:rPr lang="hu-HU" dirty="0" err="1"/>
              <a:t>-ek</a:t>
            </a:r>
            <a:r>
              <a:rPr lang="hu-HU" dirty="0"/>
              <a:t> (lásd CMPI)</a:t>
            </a:r>
          </a:p>
          <a:p>
            <a:pPr lvl="1">
              <a:defRPr/>
            </a:pPr>
            <a:r>
              <a:rPr lang="hu-HU" dirty="0" err="1"/>
              <a:t>cmpi-base</a:t>
            </a:r>
            <a:r>
              <a:rPr lang="hu-HU" dirty="0"/>
              <a:t>, </a:t>
            </a:r>
            <a:r>
              <a:rPr lang="hu-HU" dirty="0" err="1" smtClean="0"/>
              <a:t>cmpi-network</a:t>
            </a:r>
            <a:r>
              <a:rPr lang="hu-HU" dirty="0" smtClean="0"/>
              <a:t>,</a:t>
            </a:r>
            <a:r>
              <a:rPr lang="hu-HU" dirty="0" err="1" smtClean="0"/>
              <a:t>cmpi-service</a:t>
            </a:r>
            <a:r>
              <a:rPr lang="hu-HU" dirty="0"/>
              <a:t>, </a:t>
            </a:r>
            <a:r>
              <a:rPr lang="hu-HU" dirty="0" err="1" smtClean="0"/>
              <a:t>cmpi-syslog</a:t>
            </a:r>
            <a:r>
              <a:rPr lang="hu-HU" dirty="0" smtClean="0"/>
              <a:t> </a:t>
            </a:r>
            <a:r>
              <a:rPr lang="hu-HU" dirty="0"/>
              <a:t>…</a:t>
            </a:r>
          </a:p>
          <a:p>
            <a:pPr eaLnBrk="1" hangingPunct="1">
              <a:defRPr/>
            </a:pPr>
            <a:r>
              <a:rPr lang="hu-HU" dirty="0" smtClean="0"/>
              <a:t>Kliens:</a:t>
            </a:r>
            <a:r>
              <a:rPr lang="hu-HU" dirty="0" smtClean="0">
                <a:solidFill>
                  <a:schemeClr val="accent2"/>
                </a:solidFill>
              </a:rPr>
              <a:t> Java CIM </a:t>
            </a:r>
            <a:r>
              <a:rPr lang="hu-HU" dirty="0" err="1" smtClean="0">
                <a:solidFill>
                  <a:schemeClr val="accent2"/>
                </a:solidFill>
              </a:rPr>
              <a:t>Client</a:t>
            </a:r>
            <a:endParaRPr lang="hu-HU" dirty="0" smtClean="0">
              <a:solidFill>
                <a:schemeClr val="accent2"/>
              </a:solidFill>
            </a:endParaRPr>
          </a:p>
          <a:p>
            <a:pPr lvl="1" eaLnBrk="1" hangingPunct="1">
              <a:defRPr/>
            </a:pPr>
            <a:r>
              <a:rPr lang="hu-HU" dirty="0" smtClean="0"/>
              <a:t>JSR 48 implementáció (~ WBEM Java API)</a:t>
            </a:r>
          </a:p>
          <a:p>
            <a:pPr>
              <a:defRPr/>
            </a:pPr>
            <a:r>
              <a:rPr lang="hu-HU" dirty="0"/>
              <a:t>Kliens:</a:t>
            </a:r>
            <a:r>
              <a:rPr lang="hu-HU" dirty="0">
                <a:solidFill>
                  <a:schemeClr val="accent2"/>
                </a:solidFill>
              </a:rPr>
              <a:t> </a:t>
            </a:r>
            <a:r>
              <a:rPr lang="hu-HU" dirty="0" err="1" smtClean="0">
                <a:solidFill>
                  <a:schemeClr val="accent2"/>
                </a:solidFill>
              </a:rPr>
              <a:t>wbemcli</a:t>
            </a:r>
            <a:r>
              <a:rPr lang="hu-HU" dirty="0" smtClean="0">
                <a:solidFill>
                  <a:schemeClr val="accent2"/>
                </a:solidFill>
              </a:rPr>
              <a:t> </a:t>
            </a:r>
            <a:r>
              <a:rPr lang="hu-HU" dirty="0" smtClean="0"/>
              <a:t>(parancssori)</a:t>
            </a:r>
          </a:p>
          <a:p>
            <a:pPr eaLnBrk="1" hangingPunct="1">
              <a:defRPr/>
            </a:pP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wbemcli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Egyszerű parancssori CIM kliens</a:t>
            </a:r>
          </a:p>
          <a:p>
            <a:r>
              <a:rPr lang="hu-HU" dirty="0" smtClean="0"/>
              <a:t>Szintaxis:</a:t>
            </a: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wbemcli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&lt;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op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&gt;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objectPath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dirty="0" smtClean="0"/>
              <a:t>Műveletek (</a:t>
            </a:r>
            <a:r>
              <a:rPr lang="hu-HU" dirty="0" err="1" smtClean="0"/>
              <a:t>op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 smtClean="0"/>
              <a:t>gc</a:t>
            </a:r>
            <a:r>
              <a:rPr lang="hu-HU" dirty="0" smtClean="0"/>
              <a:t> – </a:t>
            </a:r>
            <a:r>
              <a:rPr lang="hu-HU" dirty="0" err="1" smtClean="0"/>
              <a:t>get</a:t>
            </a:r>
            <a:r>
              <a:rPr lang="hu-HU" dirty="0" smtClean="0"/>
              <a:t> </a:t>
            </a:r>
            <a:r>
              <a:rPr lang="hu-HU" dirty="0" err="1" smtClean="0"/>
              <a:t>class</a:t>
            </a:r>
            <a:r>
              <a:rPr lang="hu-HU" dirty="0" smtClean="0"/>
              <a:t>, </a:t>
            </a:r>
            <a:r>
              <a:rPr lang="hu-HU" dirty="0" err="1" smtClean="0"/>
              <a:t>gi</a:t>
            </a:r>
            <a:r>
              <a:rPr lang="hu-HU" dirty="0" smtClean="0"/>
              <a:t> – </a:t>
            </a:r>
            <a:r>
              <a:rPr lang="hu-HU" dirty="0" err="1" smtClean="0"/>
              <a:t>get</a:t>
            </a:r>
            <a:r>
              <a:rPr lang="hu-HU" dirty="0" smtClean="0"/>
              <a:t> </a:t>
            </a:r>
            <a:r>
              <a:rPr lang="hu-HU" dirty="0" err="1" smtClean="0"/>
              <a:t>instance</a:t>
            </a:r>
            <a:endParaRPr lang="hu-HU" dirty="0" smtClean="0"/>
          </a:p>
          <a:p>
            <a:pPr lvl="1"/>
            <a:r>
              <a:rPr lang="hu-HU" dirty="0" err="1" smtClean="0"/>
              <a:t>ei</a:t>
            </a:r>
            <a:r>
              <a:rPr lang="hu-HU" dirty="0" smtClean="0"/>
              <a:t> – </a:t>
            </a:r>
            <a:r>
              <a:rPr lang="hu-HU" dirty="0" err="1" smtClean="0"/>
              <a:t>enumerate</a:t>
            </a:r>
            <a:r>
              <a:rPr lang="hu-HU" dirty="0" smtClean="0"/>
              <a:t> </a:t>
            </a:r>
            <a:r>
              <a:rPr lang="hu-HU" dirty="0" err="1" smtClean="0"/>
              <a:t>instances</a:t>
            </a:r>
            <a:endParaRPr lang="hu-HU" dirty="0" smtClean="0"/>
          </a:p>
          <a:p>
            <a:pPr lvl="1"/>
            <a:r>
              <a:rPr lang="hu-HU" dirty="0" smtClean="0"/>
              <a:t>…</a:t>
            </a:r>
            <a:endParaRPr lang="hu-HU" dirty="0"/>
          </a:p>
          <a:p>
            <a:r>
              <a:rPr lang="hu-HU" dirty="0" err="1" smtClean="0"/>
              <a:t>ObjectPath</a:t>
            </a:r>
            <a:r>
              <a:rPr lang="hu-HU" dirty="0" smtClean="0"/>
              <a:t>: CIM objektum teljes neve</a:t>
            </a:r>
          </a:p>
          <a:p>
            <a:pPr lvl="1"/>
            <a:r>
              <a:rPr lang="hu-HU" sz="24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scheme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&gt;://[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user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: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pwd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@]&lt;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host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&gt;:&lt;port&gt;/&lt;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namespace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hu-HU" sz="2400" dirty="0" smtClean="0">
                <a:latin typeface="Consolas" pitchFamily="49" charset="0"/>
                <a:cs typeface="Consolas" pitchFamily="49" charset="0"/>
              </a:rPr>
            </a:b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[/…]&gt;:&lt;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class-name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&gt;[.&lt;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key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value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[,…]&gt;] </a:t>
            </a:r>
            <a:endParaRPr lang="hu-HU" sz="24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97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Környezet: </a:t>
            </a:r>
            <a:r>
              <a:rPr lang="hu-HU" dirty="0" err="1" smtClean="0"/>
              <a:t>openSUSE</a:t>
            </a:r>
            <a:r>
              <a:rPr lang="hu-HU" dirty="0" smtClean="0"/>
              <a:t> 13</a:t>
            </a:r>
          </a:p>
          <a:p>
            <a:pPr lvl="1"/>
            <a:r>
              <a:rPr lang="hu-HU" dirty="0" err="1" smtClean="0"/>
              <a:t>sblim-sfcb</a:t>
            </a:r>
            <a:r>
              <a:rPr lang="hu-HU" dirty="0" smtClean="0"/>
              <a:t>, SBLIM </a:t>
            </a:r>
            <a:r>
              <a:rPr lang="hu-HU" dirty="0" err="1" smtClean="0"/>
              <a:t>providerek</a:t>
            </a:r>
            <a:r>
              <a:rPr lang="hu-HU" dirty="0" smtClean="0"/>
              <a:t> és </a:t>
            </a:r>
            <a:r>
              <a:rPr lang="hu-HU" dirty="0" err="1" smtClean="0"/>
              <a:t>wbemcli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Tipikus portok: </a:t>
            </a:r>
            <a:r>
              <a:rPr lang="hu-HU" dirty="0" err="1" smtClean="0"/>
              <a:t>wbem-http</a:t>
            </a:r>
            <a:r>
              <a:rPr lang="hu-HU" dirty="0" smtClean="0"/>
              <a:t> (5988), </a:t>
            </a:r>
            <a:r>
              <a:rPr lang="hu-HU" dirty="0" err="1" smtClean="0"/>
              <a:t>wbem-https</a:t>
            </a:r>
            <a:r>
              <a:rPr lang="hu-HU" dirty="0" smtClean="0"/>
              <a:t> (5989)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YAWN (</a:t>
            </a:r>
            <a:r>
              <a:rPr lang="hu-HU" dirty="0" err="1" smtClean="0"/>
              <a:t>Yet</a:t>
            </a:r>
            <a:r>
              <a:rPr lang="hu-HU" dirty="0" smtClean="0"/>
              <a:t> </a:t>
            </a:r>
            <a:r>
              <a:rPr lang="hu-HU" dirty="0" err="1" smtClean="0"/>
              <a:t>Another</a:t>
            </a:r>
            <a:r>
              <a:rPr lang="hu-HU" dirty="0" smtClean="0"/>
              <a:t> WBEM Navigator)</a:t>
            </a:r>
          </a:p>
          <a:p>
            <a:endParaRPr lang="hu-HU" dirty="0" smtClean="0"/>
          </a:p>
          <a:p>
            <a:r>
              <a:rPr lang="hu-HU" dirty="0" err="1" smtClean="0"/>
              <a:t>wbemcli</a:t>
            </a:r>
            <a:endParaRPr lang="hu-HU" dirty="0" smtClean="0"/>
          </a:p>
          <a:p>
            <a:pPr lvl="1"/>
            <a:r>
              <a:rPr lang="hu-HU" dirty="0" smtClean="0"/>
              <a:t>Szolgáltatott osztályok listázása</a:t>
            </a:r>
          </a:p>
          <a:p>
            <a:pPr lvl="1"/>
            <a:r>
              <a:rPr lang="hu-HU" dirty="0" smtClean="0"/>
              <a:t>Linux_</a:t>
            </a:r>
            <a:r>
              <a:rPr lang="hu-HU" dirty="0" err="1" smtClean="0"/>
              <a:t>OperatingSystem</a:t>
            </a:r>
            <a:endParaRPr lang="hu-HU" dirty="0" smtClean="0"/>
          </a:p>
          <a:p>
            <a:pPr lvl="1"/>
            <a:r>
              <a:rPr lang="hu-HU" dirty="0" smtClean="0"/>
              <a:t>Linux_</a:t>
            </a:r>
            <a:r>
              <a:rPr lang="hu-HU" dirty="0" err="1" smtClean="0"/>
              <a:t>UnixProcess</a:t>
            </a:r>
            <a:r>
              <a:rPr lang="hu-HU" dirty="0" smtClean="0"/>
              <a:t>;  XML nézet</a:t>
            </a:r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r>
              <a:rPr lang="hu-HU" dirty="0" err="1" smtClean="0"/>
              <a:t>sblim-sfcb</a:t>
            </a:r>
            <a:r>
              <a:rPr lang="hu-HU" dirty="0" smtClean="0"/>
              <a:t> és </a:t>
            </a:r>
            <a:r>
              <a:rPr lang="hu-HU" dirty="0" err="1" smtClean="0"/>
              <a:t>wbemcli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cxnSp>
        <p:nvCxnSpPr>
          <p:cNvPr id="4" name="Egyenes összekötő nyíllal 3"/>
          <p:cNvCxnSpPr/>
          <p:nvPr/>
        </p:nvCxnSpPr>
        <p:spPr>
          <a:xfrm rot="10800000">
            <a:off x="3000364" y="2143116"/>
            <a:ext cx="3929090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ekerekített téglalap 4"/>
          <p:cNvSpPr/>
          <p:nvPr/>
        </p:nvSpPr>
        <p:spPr>
          <a:xfrm>
            <a:off x="3571868" y="3071810"/>
            <a:ext cx="4286280" cy="11287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Konfigurációs adatbázis/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Konfiguráció-menedzser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3549692" y="5551852"/>
          <a:ext cx="5022836" cy="806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3" name="Visio" r:id="rId4" imgW="7023010" imgH="1127709" progId="Visio.Drawing.11">
                  <p:embed/>
                </p:oleObj>
              </mc:Choice>
              <mc:Fallback>
                <p:oleObj name="Visio" r:id="rId4" imgW="7023010" imgH="112770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92" y="5551852"/>
                        <a:ext cx="5022836" cy="806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elé nyíl 6"/>
          <p:cNvSpPr/>
          <p:nvPr/>
        </p:nvSpPr>
        <p:spPr>
          <a:xfrm rot="10800000">
            <a:off x="6121461" y="4214817"/>
            <a:ext cx="484632" cy="428626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" name="Lefelé nyíl 7"/>
          <p:cNvSpPr/>
          <p:nvPr/>
        </p:nvSpPr>
        <p:spPr>
          <a:xfrm>
            <a:off x="5478518" y="4214818"/>
            <a:ext cx="484632" cy="428627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3906882" y="85723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0" name="Felfelé-lefelé nyíl 9"/>
          <p:cNvSpPr/>
          <p:nvPr/>
        </p:nvSpPr>
        <p:spPr>
          <a:xfrm>
            <a:off x="4549824" y="2000240"/>
            <a:ext cx="571504" cy="1071570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1" name="Egyenes összekötő 10"/>
          <p:cNvCxnSpPr/>
          <p:nvPr/>
        </p:nvCxnSpPr>
        <p:spPr>
          <a:xfrm>
            <a:off x="3621130" y="2571744"/>
            <a:ext cx="4786346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4192634" y="1571612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6121460" y="871526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4" name="Felfelé-lefelé nyíl 13"/>
          <p:cNvSpPr/>
          <p:nvPr/>
        </p:nvSpPr>
        <p:spPr>
          <a:xfrm>
            <a:off x="6835840" y="1714488"/>
            <a:ext cx="571504" cy="1357322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47641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6" name="Ellipszis 15"/>
          <p:cNvSpPr/>
          <p:nvPr/>
        </p:nvSpPr>
        <p:spPr>
          <a:xfrm>
            <a:off x="49165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7" name="Ellipszis 16"/>
          <p:cNvSpPr/>
          <p:nvPr/>
        </p:nvSpPr>
        <p:spPr>
          <a:xfrm>
            <a:off x="5049890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8" name="Ellipszis 17"/>
          <p:cNvSpPr/>
          <p:nvPr/>
        </p:nvSpPr>
        <p:spPr>
          <a:xfrm>
            <a:off x="5192766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9" name="Lekerekített téglalap 18"/>
          <p:cNvSpPr/>
          <p:nvPr/>
        </p:nvSpPr>
        <p:spPr>
          <a:xfrm>
            <a:off x="285720" y="1785926"/>
            <a:ext cx="2714644" cy="171451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Hordozóprotokoll</a:t>
            </a:r>
          </a:p>
        </p:txBody>
      </p:sp>
      <p:sp>
        <p:nvSpPr>
          <p:cNvPr id="20" name="Lekerekített téglalap 19"/>
          <p:cNvSpPr/>
          <p:nvPr/>
        </p:nvSpPr>
        <p:spPr>
          <a:xfrm>
            <a:off x="357158" y="2285992"/>
            <a:ext cx="257176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Operációk</a:t>
            </a:r>
          </a:p>
        </p:txBody>
      </p:sp>
      <p:sp>
        <p:nvSpPr>
          <p:cNvPr id="21" name="Lekerekített téglalap 20"/>
          <p:cNvSpPr/>
          <p:nvPr/>
        </p:nvSpPr>
        <p:spPr>
          <a:xfrm>
            <a:off x="428596" y="2800352"/>
            <a:ext cx="2428892" cy="41433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Adatok</a:t>
            </a:r>
          </a:p>
        </p:txBody>
      </p:sp>
      <p:cxnSp>
        <p:nvCxnSpPr>
          <p:cNvPr id="22" name="Egyenes összekötő nyíllal 21"/>
          <p:cNvCxnSpPr/>
          <p:nvPr/>
        </p:nvCxnSpPr>
        <p:spPr>
          <a:xfrm rot="10800000">
            <a:off x="3000364" y="2357430"/>
            <a:ext cx="1714512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Alak 39"/>
          <p:cNvCxnSpPr>
            <a:stCxn id="8" idx="1"/>
            <a:endCxn id="19" idx="2"/>
          </p:cNvCxnSpPr>
          <p:nvPr/>
        </p:nvCxnSpPr>
        <p:spPr>
          <a:xfrm rot="10800000">
            <a:off x="1643042" y="3500438"/>
            <a:ext cx="3835476" cy="928694"/>
          </a:xfrm>
          <a:prstGeom prst="bentConnector2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Balra-jobbra nyíl 23"/>
          <p:cNvSpPr/>
          <p:nvPr/>
        </p:nvSpPr>
        <p:spPr>
          <a:xfrm>
            <a:off x="7858148" y="3357562"/>
            <a:ext cx="928694" cy="484632"/>
          </a:xfrm>
          <a:prstGeom prst="left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6" name="Lekerekített téglalap 25"/>
          <p:cNvSpPr/>
          <p:nvPr/>
        </p:nvSpPr>
        <p:spPr>
          <a:xfrm>
            <a:off x="6736558" y="3397071"/>
            <a:ext cx="932127" cy="45090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CIM</a:t>
            </a:r>
          </a:p>
        </p:txBody>
      </p:sp>
      <p:sp>
        <p:nvSpPr>
          <p:cNvPr id="27" name="Lekerekített téglalap 26"/>
          <p:cNvSpPr/>
          <p:nvPr/>
        </p:nvSpPr>
        <p:spPr>
          <a:xfrm>
            <a:off x="8119609" y="3954470"/>
            <a:ext cx="932127" cy="45090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MOF</a:t>
            </a:r>
          </a:p>
        </p:txBody>
      </p:sp>
      <p:sp>
        <p:nvSpPr>
          <p:cNvPr id="28" name="Lekerekített téglalap 27"/>
          <p:cNvSpPr/>
          <p:nvPr/>
        </p:nvSpPr>
        <p:spPr>
          <a:xfrm>
            <a:off x="6593614" y="4305393"/>
            <a:ext cx="932127" cy="45090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CMPI</a:t>
            </a:r>
          </a:p>
        </p:txBody>
      </p:sp>
      <p:sp>
        <p:nvSpPr>
          <p:cNvPr id="29" name="Lekerekített téglalap 28"/>
          <p:cNvSpPr/>
          <p:nvPr/>
        </p:nvSpPr>
        <p:spPr>
          <a:xfrm>
            <a:off x="3216387" y="2258018"/>
            <a:ext cx="1427621" cy="45090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CIM-XML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3216387" y="1346161"/>
            <a:ext cx="1355043" cy="450902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wbemcli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1" name="Lekerekített téglalap 30"/>
          <p:cNvSpPr/>
          <p:nvPr/>
        </p:nvSpPr>
        <p:spPr>
          <a:xfrm>
            <a:off x="3837723" y="3176366"/>
            <a:ext cx="2069423" cy="450902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OpenPegasus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2" name="Lekerekített téglalap 31"/>
          <p:cNvSpPr/>
          <p:nvPr/>
        </p:nvSpPr>
        <p:spPr>
          <a:xfrm>
            <a:off x="5121329" y="3771684"/>
            <a:ext cx="1000132" cy="450902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SFCB</a:t>
            </a:r>
          </a:p>
        </p:txBody>
      </p:sp>
      <p:sp>
        <p:nvSpPr>
          <p:cNvPr id="33" name="Lekerekített téglalap 32"/>
          <p:cNvSpPr/>
          <p:nvPr/>
        </p:nvSpPr>
        <p:spPr>
          <a:xfrm>
            <a:off x="4716016" y="5013176"/>
            <a:ext cx="1000132" cy="450902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SBLIM</a:t>
            </a:r>
          </a:p>
        </p:txBody>
      </p:sp>
      <p:sp>
        <p:nvSpPr>
          <p:cNvPr id="34" name="Lekerekített téglalap 33"/>
          <p:cNvSpPr/>
          <p:nvPr/>
        </p:nvSpPr>
        <p:spPr>
          <a:xfrm>
            <a:off x="6161222" y="1363607"/>
            <a:ext cx="2246254" cy="450902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Java CIM </a:t>
            </a:r>
            <a:r>
              <a:rPr lang="hu-HU" sz="2400" dirty="0" err="1" smtClean="0">
                <a:solidFill>
                  <a:schemeClr val="bg1"/>
                </a:solidFill>
              </a:rPr>
              <a:t>Client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8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Szabványosítás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762000"/>
            <a:ext cx="8410604" cy="5562600"/>
          </a:xfrm>
        </p:spPr>
        <p:txBody>
          <a:bodyPr>
            <a:normAutofit/>
          </a:bodyPr>
          <a:lstStyle/>
          <a:p>
            <a:r>
              <a:rPr lang="hu-HU" b="1" dirty="0" smtClean="0"/>
              <a:t>Igény:</a:t>
            </a:r>
            <a:r>
              <a:rPr lang="hu-HU" dirty="0" smtClean="0"/>
              <a:t> konfigurációs adatok távoli lekérdezése/módosítása</a:t>
            </a:r>
          </a:p>
          <a:p>
            <a:endParaRPr lang="hu-HU" sz="800" dirty="0" smtClean="0"/>
          </a:p>
          <a:p>
            <a:r>
              <a:rPr lang="hu-HU" dirty="0"/>
              <a:t>(A „konfigurációkezelés” </a:t>
            </a:r>
            <a:r>
              <a:rPr lang="hu-HU" dirty="0" smtClean="0"/>
              <a:t>erősen </a:t>
            </a:r>
            <a:r>
              <a:rPr lang="hu-HU" dirty="0"/>
              <a:t>keveredik egyéb operatív </a:t>
            </a:r>
            <a:r>
              <a:rPr lang="hu-HU" dirty="0" smtClean="0"/>
              <a:t>feladatokkal, pl. monitorozás!)</a:t>
            </a:r>
            <a:endParaRPr lang="hu-HU" dirty="0"/>
          </a:p>
          <a:p>
            <a:endParaRPr lang="hu-HU" dirty="0" smtClean="0"/>
          </a:p>
          <a:p>
            <a:r>
              <a:rPr lang="hu-HU" dirty="0" smtClean="0"/>
              <a:t>Nagy rendszerre nem skálázódik:</a:t>
            </a:r>
          </a:p>
          <a:p>
            <a:pPr lvl="1"/>
            <a:r>
              <a:rPr lang="hu-HU" dirty="0" smtClean="0"/>
              <a:t>SSH + ad hoc parancsok</a:t>
            </a:r>
          </a:p>
          <a:p>
            <a:pPr lvl="1"/>
            <a:r>
              <a:rPr lang="hu-HU" dirty="0" smtClean="0"/>
              <a:t>SSH + </a:t>
            </a:r>
            <a:r>
              <a:rPr lang="hu-HU" dirty="0" err="1" smtClean="0"/>
              <a:t>szkriptek</a:t>
            </a:r>
            <a:endParaRPr lang="hu-HU" dirty="0" smtClean="0"/>
          </a:p>
          <a:p>
            <a:pPr lvl="1"/>
            <a:r>
              <a:rPr lang="hu-HU" dirty="0" smtClean="0"/>
              <a:t>…</a:t>
            </a:r>
          </a:p>
          <a:p>
            <a:pPr lvl="1"/>
            <a:r>
              <a:rPr lang="hu-HU" dirty="0" smtClean="0"/>
              <a:t>Windows…?</a:t>
            </a:r>
          </a:p>
          <a:p>
            <a:pPr lvl="1"/>
            <a:endParaRPr lang="hu-HU" sz="900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Linkek</a:t>
            </a:r>
            <a:endParaRPr lang="hu-HU" smtClean="0"/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hu-HU" sz="3400" dirty="0" smtClean="0"/>
              <a:t>DMTF: </a:t>
            </a:r>
            <a:r>
              <a:rPr lang="hu-HU" sz="3400" dirty="0" err="1" smtClean="0"/>
              <a:t>Common</a:t>
            </a:r>
            <a:r>
              <a:rPr lang="hu-HU" sz="3400" dirty="0" smtClean="0"/>
              <a:t> </a:t>
            </a:r>
            <a:r>
              <a:rPr lang="hu-HU" sz="3400" dirty="0" err="1" smtClean="0"/>
              <a:t>Information</a:t>
            </a:r>
            <a:r>
              <a:rPr lang="hu-HU" sz="3400" dirty="0" smtClean="0"/>
              <a:t> </a:t>
            </a:r>
            <a:r>
              <a:rPr lang="hu-HU" sz="3400" dirty="0" err="1" smtClean="0"/>
              <a:t>Model</a:t>
            </a:r>
            <a:r>
              <a:rPr lang="hu-HU" sz="3400" dirty="0" smtClean="0"/>
              <a:t> szabványok</a:t>
            </a:r>
          </a:p>
          <a:p>
            <a:pPr lvl="1">
              <a:defRPr/>
            </a:pP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dmtf.org/standards/cim</a:t>
            </a:r>
            <a:endParaRPr lang="hu-HU" dirty="0" smtClean="0"/>
          </a:p>
          <a:p>
            <a:pPr lvl="1">
              <a:defRPr/>
            </a:pPr>
            <a:r>
              <a:rPr lang="hu-HU" dirty="0" smtClean="0">
                <a:latin typeface="+mj-lt"/>
              </a:rPr>
              <a:t>CIM </a:t>
            </a:r>
            <a:r>
              <a:rPr lang="hu-HU" dirty="0">
                <a:latin typeface="+mj-lt"/>
              </a:rPr>
              <a:t>FAQ, </a:t>
            </a:r>
            <a:r>
              <a:rPr lang="hu-HU" dirty="0">
                <a:latin typeface="+mj-lt"/>
                <a:hlinkClick r:id="rId4"/>
              </a:rPr>
              <a:t>http://</a:t>
            </a:r>
            <a:r>
              <a:rPr lang="hu-HU" dirty="0" smtClean="0">
                <a:latin typeface="+mj-lt"/>
                <a:hlinkClick r:id="rId4"/>
              </a:rPr>
              <a:t>dmtf.org/about/faq/cim_faq</a:t>
            </a:r>
            <a:endParaRPr lang="hu-HU" dirty="0" smtClean="0">
              <a:latin typeface="+mj-lt"/>
            </a:endParaRPr>
          </a:p>
          <a:p>
            <a:r>
              <a:rPr lang="hu-HU" dirty="0"/>
              <a:t>Web</a:t>
            </a:r>
            <a:r>
              <a:rPr lang="en-GB" dirty="0"/>
              <a:t> </a:t>
            </a:r>
            <a:r>
              <a:rPr lang="hu-HU" dirty="0" err="1"/>
              <a:t>Based</a:t>
            </a:r>
            <a:r>
              <a:rPr lang="hu-HU" dirty="0"/>
              <a:t> </a:t>
            </a:r>
            <a:r>
              <a:rPr lang="hu-HU" dirty="0" err="1"/>
              <a:t>Enterprise</a:t>
            </a:r>
            <a:r>
              <a:rPr lang="hu-HU" dirty="0"/>
              <a:t> Management</a:t>
            </a:r>
          </a:p>
          <a:p>
            <a:pPr lvl="1"/>
            <a:r>
              <a:rPr lang="hu-HU" dirty="0">
                <a:hlinkClick r:id="rId5"/>
              </a:rPr>
              <a:t>http://www.dmtf.org/standards/wbem/</a:t>
            </a:r>
            <a:endParaRPr lang="en-GB" dirty="0"/>
          </a:p>
          <a:p>
            <a:pPr lvl="1"/>
            <a:r>
              <a:rPr lang="hu-HU" dirty="0"/>
              <a:t>CIM-XML</a:t>
            </a:r>
            <a:r>
              <a:rPr lang="en-GB" dirty="0"/>
              <a:t> protocol</a:t>
            </a:r>
            <a:endParaRPr lang="hu-HU" dirty="0"/>
          </a:p>
          <a:p>
            <a:pPr lvl="2"/>
            <a:r>
              <a:rPr lang="hu-HU" dirty="0">
                <a:hlinkClick r:id="rId6"/>
              </a:rPr>
              <a:t>http://www.dmtf.org/standards/wbem/CIM-XML</a:t>
            </a:r>
            <a:endParaRPr lang="en-GB" dirty="0"/>
          </a:p>
          <a:p>
            <a:pPr lvl="1"/>
            <a:r>
              <a:rPr lang="en-GB" dirty="0"/>
              <a:t>Web Services for Management</a:t>
            </a:r>
            <a:endParaRPr lang="hu-HU" dirty="0"/>
          </a:p>
          <a:p>
            <a:pPr lvl="2"/>
            <a:r>
              <a:rPr lang="hu-HU" dirty="0">
                <a:hlinkClick r:id="rId7"/>
              </a:rPr>
              <a:t>http://www.dmtf.org/standards/wsman/</a:t>
            </a:r>
            <a:endParaRPr lang="hu-HU" dirty="0"/>
          </a:p>
          <a:p>
            <a:pPr>
              <a:defRPr/>
            </a:pPr>
            <a:r>
              <a:rPr lang="hu-HU" dirty="0" smtClean="0">
                <a:latin typeface="+mj-lt"/>
              </a:rPr>
              <a:t>Implementációk</a:t>
            </a:r>
          </a:p>
          <a:p>
            <a:pPr lvl="1"/>
            <a:r>
              <a:rPr lang="hu-HU" dirty="0" smtClean="0"/>
              <a:t>SBLIM </a:t>
            </a:r>
            <a:r>
              <a:rPr lang="hu-HU" dirty="0" smtClean="0">
                <a:hlinkClick r:id="rId8"/>
              </a:rPr>
              <a:t>http</a:t>
            </a:r>
            <a:r>
              <a:rPr lang="hu-HU" dirty="0">
                <a:hlinkClick r:id="rId8"/>
              </a:rPr>
              <a:t>://sblim.wiki.sourceforge.net</a:t>
            </a:r>
            <a:r>
              <a:rPr lang="hu-HU" dirty="0" smtClean="0">
                <a:hlinkClick r:id="rId8"/>
              </a:rPr>
              <a:t>/</a:t>
            </a:r>
            <a:endParaRPr lang="hu-HU" dirty="0" smtClean="0"/>
          </a:p>
          <a:p>
            <a:pPr lvl="1"/>
            <a:r>
              <a:rPr lang="hu-HU" dirty="0" err="1"/>
              <a:t>OpenPegasus</a:t>
            </a:r>
            <a:r>
              <a:rPr lang="hu-HU" dirty="0"/>
              <a:t>, </a:t>
            </a:r>
            <a:r>
              <a:rPr lang="hu-HU" dirty="0">
                <a:hlinkClick r:id="rId9"/>
              </a:rPr>
              <a:t>http://www.openpegasus.org/</a:t>
            </a:r>
            <a:endParaRPr lang="hu-HU" dirty="0"/>
          </a:p>
          <a:p>
            <a:pPr lvl="1">
              <a:defRPr/>
            </a:pPr>
            <a:endParaRPr lang="hu-HU" dirty="0" smtClean="0">
              <a:latin typeface="+mj-lt"/>
            </a:endParaRPr>
          </a:p>
          <a:p>
            <a:pPr>
              <a:defRPr/>
            </a:pPr>
            <a:endParaRPr lang="en-GB" dirty="0" smtClean="0">
              <a:latin typeface="+mj-lt"/>
            </a:endParaRPr>
          </a:p>
          <a:p>
            <a:pPr eaLnBrk="1" hangingPunct="1">
              <a:defRPr/>
            </a:pPr>
            <a:endParaRPr lang="hu-HU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Konfigurációkezelés – architektúra?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2071670" y="1714488"/>
            <a:ext cx="4572032" cy="11287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Konfigurációs adatbázis/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Konfiguráció-menedzser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857224" y="4659329"/>
          <a:ext cx="70231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" name="Visio" r:id="rId4" imgW="7023010" imgH="1127709" progId="Visio.Drawing.11">
                  <p:embed/>
                </p:oleObj>
              </mc:Choice>
              <mc:Fallback>
                <p:oleObj name="Visio" r:id="rId4" imgW="7023010" imgH="1127709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4659329"/>
                        <a:ext cx="7023100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efelé nyíl 22"/>
          <p:cNvSpPr/>
          <p:nvPr/>
        </p:nvSpPr>
        <p:spPr>
          <a:xfrm rot="10800000">
            <a:off x="3531298" y="3071809"/>
            <a:ext cx="484632" cy="1373205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6" name="Lekerekített téglalap feliratnak 25"/>
          <p:cNvSpPr/>
          <p:nvPr/>
        </p:nvSpPr>
        <p:spPr>
          <a:xfrm>
            <a:off x="214282" y="3214686"/>
            <a:ext cx="2928990" cy="1357322"/>
          </a:xfrm>
          <a:prstGeom prst="wedgeRoundRectCallout">
            <a:avLst>
              <a:gd name="adj1" fmla="val 61617"/>
              <a:gd name="adj2" fmla="val 12230"/>
              <a:gd name="adj3" fmla="val 16667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Tárolás vagy igény esetén lekérdezés</a:t>
            </a:r>
          </a:p>
        </p:txBody>
      </p:sp>
      <p:sp>
        <p:nvSpPr>
          <p:cNvPr id="27" name="Lekerekített téglalap feliratnak 26"/>
          <p:cNvSpPr/>
          <p:nvPr/>
        </p:nvSpPr>
        <p:spPr>
          <a:xfrm>
            <a:off x="5500662" y="3214686"/>
            <a:ext cx="2928990" cy="1357322"/>
          </a:xfrm>
          <a:prstGeom prst="wedgeRoundRectCallout">
            <a:avLst>
              <a:gd name="adj1" fmla="val -60270"/>
              <a:gd name="adj2" fmla="val 46"/>
              <a:gd name="adj3" fmla="val 16667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Beavatkozás</a:t>
            </a:r>
          </a:p>
        </p:txBody>
      </p:sp>
      <p:sp>
        <p:nvSpPr>
          <p:cNvPr id="28" name="Lefelé nyíl 27"/>
          <p:cNvSpPr/>
          <p:nvPr/>
        </p:nvSpPr>
        <p:spPr>
          <a:xfrm>
            <a:off x="4587434" y="3071810"/>
            <a:ext cx="484632" cy="1373205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Konfigurációkezelés – architektúra?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1500166" y="2714620"/>
            <a:ext cx="4572032" cy="11287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Konfigurációs adatbázis/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Konfiguráció-menedzser</a:t>
            </a:r>
          </a:p>
        </p:txBody>
      </p:sp>
      <p:sp>
        <p:nvSpPr>
          <p:cNvPr id="5" name="Lekerekített téglalap feliratnak 4"/>
          <p:cNvSpPr/>
          <p:nvPr/>
        </p:nvSpPr>
        <p:spPr>
          <a:xfrm>
            <a:off x="35496" y="1000108"/>
            <a:ext cx="4012122" cy="1357322"/>
          </a:xfrm>
          <a:prstGeom prst="wedgeRoundRectCallout">
            <a:avLst>
              <a:gd name="adj1" fmla="val 31293"/>
              <a:gd name="adj2" fmla="val 85104"/>
              <a:gd name="adj3" fmla="val 16667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Relációs adatbázis, OO adatbázis/modelltér, ...</a:t>
            </a: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6143636" y="3000372"/>
            <a:ext cx="2753583" cy="2141164"/>
            <a:chOff x="6572264" y="3214686"/>
            <a:chExt cx="2753583" cy="2141164"/>
          </a:xfrm>
        </p:grpSpPr>
        <p:sp>
          <p:nvSpPr>
            <p:cNvPr id="6" name="Balra-jobbra nyíl 5"/>
            <p:cNvSpPr/>
            <p:nvPr/>
          </p:nvSpPr>
          <p:spPr>
            <a:xfrm>
              <a:off x="6572264" y="3214686"/>
              <a:ext cx="1216152" cy="484632"/>
            </a:xfrm>
            <a:prstGeom prst="leftRightArrow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" name="Szövegdoboz 6"/>
            <p:cNvSpPr txBox="1"/>
            <p:nvPr/>
          </p:nvSpPr>
          <p:spPr>
            <a:xfrm>
              <a:off x="6643702" y="3786190"/>
              <a:ext cx="268214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 smtClean="0"/>
                <a:t>Export/import:</a:t>
              </a:r>
            </a:p>
            <a:p>
              <a:r>
                <a:rPr lang="hu-HU" sz="3200" dirty="0" smtClean="0"/>
                <a:t>Adatmodell</a:t>
              </a:r>
            </a:p>
            <a:p>
              <a:r>
                <a:rPr lang="hu-HU" sz="3200" dirty="0" smtClean="0"/>
                <a:t>Adatok</a:t>
              </a:r>
              <a:endParaRPr lang="hu-HU" sz="3200" dirty="0"/>
            </a:p>
          </p:txBody>
        </p:sp>
      </p:grp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28596" y="5214950"/>
          <a:ext cx="70231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9" name="Visio" r:id="rId4" imgW="7023010" imgH="1127709" progId="Visio.Drawing.11">
                  <p:embed/>
                </p:oleObj>
              </mc:Choice>
              <mc:Fallback>
                <p:oleObj name="Visio" r:id="rId4" imgW="7023010" imgH="112770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5214950"/>
                        <a:ext cx="7023100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elé nyíl 7"/>
          <p:cNvSpPr/>
          <p:nvPr/>
        </p:nvSpPr>
        <p:spPr>
          <a:xfrm rot="10800000">
            <a:off x="3102670" y="4071942"/>
            <a:ext cx="484632" cy="1000131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4158806" y="4071942"/>
            <a:ext cx="484632" cy="1000131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1" name="Lekerekített téglalap feliratnak 10"/>
          <p:cNvSpPr/>
          <p:nvPr/>
        </p:nvSpPr>
        <p:spPr>
          <a:xfrm>
            <a:off x="4158806" y="1031844"/>
            <a:ext cx="4960910" cy="1357322"/>
          </a:xfrm>
          <a:prstGeom prst="wedgeRoundRectCallout">
            <a:avLst>
              <a:gd name="adj1" fmla="val 17638"/>
              <a:gd name="adj2" fmla="val 105709"/>
              <a:gd name="adj3" fmla="val 16667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Jól szabványosítható:</a:t>
            </a:r>
          </a:p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Adatmodell leírónyelve</a:t>
            </a:r>
          </a:p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Adatmodellek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Konfigurációkezelés – architektúra?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1498460" y="3429000"/>
            <a:ext cx="4572032" cy="11287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Konfigurációs adatbázis/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Konfiguráció-menedzser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42844" y="5214950"/>
          <a:ext cx="70231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3" name="Visio" r:id="rId4" imgW="7023010" imgH="1127709" progId="Visio.Drawing.11">
                  <p:embed/>
                </p:oleObj>
              </mc:Choice>
              <mc:Fallback>
                <p:oleObj name="Visio" r:id="rId4" imgW="7023010" imgH="112770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5214950"/>
                        <a:ext cx="7023100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elé nyíl 7"/>
          <p:cNvSpPr/>
          <p:nvPr/>
        </p:nvSpPr>
        <p:spPr>
          <a:xfrm rot="10800000">
            <a:off x="3230112" y="4714884"/>
            <a:ext cx="484632" cy="571503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3929058" y="4714885"/>
            <a:ext cx="484632" cy="571503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2857488" y="857232"/>
            <a:ext cx="178595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3" name="Felfelé-lefelé nyíl 12"/>
          <p:cNvSpPr/>
          <p:nvPr/>
        </p:nvSpPr>
        <p:spPr>
          <a:xfrm>
            <a:off x="3428992" y="1785926"/>
            <a:ext cx="571504" cy="1571636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Lekerekített téglalap 14"/>
          <p:cNvSpPr/>
          <p:nvPr/>
        </p:nvSpPr>
        <p:spPr>
          <a:xfrm>
            <a:off x="5643570" y="1000108"/>
            <a:ext cx="2714644" cy="171451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Hordozóprotokoll</a:t>
            </a:r>
          </a:p>
        </p:txBody>
      </p:sp>
      <p:sp>
        <p:nvSpPr>
          <p:cNvPr id="14" name="Lekerekített téglalap 13"/>
          <p:cNvSpPr/>
          <p:nvPr/>
        </p:nvSpPr>
        <p:spPr>
          <a:xfrm>
            <a:off x="5715008" y="1500174"/>
            <a:ext cx="257176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Operációk</a:t>
            </a:r>
          </a:p>
        </p:txBody>
      </p:sp>
      <p:sp>
        <p:nvSpPr>
          <p:cNvPr id="16" name="Lekerekített téglalap 15"/>
          <p:cNvSpPr/>
          <p:nvPr/>
        </p:nvSpPr>
        <p:spPr>
          <a:xfrm>
            <a:off x="5786446" y="2014534"/>
            <a:ext cx="2428892" cy="41433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Adatok</a:t>
            </a:r>
          </a:p>
        </p:txBody>
      </p:sp>
      <p:cxnSp>
        <p:nvCxnSpPr>
          <p:cNvPr id="18" name="Egyenes összekötő nyíllal 17"/>
          <p:cNvCxnSpPr>
            <a:stCxn id="13" idx="6"/>
          </p:cNvCxnSpPr>
          <p:nvPr/>
        </p:nvCxnSpPr>
        <p:spPr>
          <a:xfrm flipV="1">
            <a:off x="3857620" y="2071678"/>
            <a:ext cx="1714512" cy="50006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ekerekített téglalap feliratnak 22"/>
          <p:cNvSpPr/>
          <p:nvPr/>
        </p:nvSpPr>
        <p:spPr>
          <a:xfrm>
            <a:off x="6156176" y="3725582"/>
            <a:ext cx="2952328" cy="1071570"/>
          </a:xfrm>
          <a:prstGeom prst="wedgeRoundRectCallout">
            <a:avLst>
              <a:gd name="adj1" fmla="val -15647"/>
              <a:gd name="adj2" fmla="val -139976"/>
              <a:gd name="adj3" fmla="val 16667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Tipikusan jól szabványosítható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irf-2009-sablon-v2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irf-2009-sablon-v2</Template>
  <TotalTime>2398</TotalTime>
  <Words>2973</Words>
  <Application>Microsoft Office PowerPoint</Application>
  <PresentationFormat>Diavetítés a képernyőre (4:3 oldalarány)</PresentationFormat>
  <Paragraphs>688</Paragraphs>
  <Slides>60</Slides>
  <Notes>59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60</vt:i4>
      </vt:variant>
    </vt:vector>
  </HeadingPairs>
  <TitlesOfParts>
    <vt:vector size="67" baseType="lpstr">
      <vt:lpstr>Arial</vt:lpstr>
      <vt:lpstr>Calibri</vt:lpstr>
      <vt:lpstr>Consolas</vt:lpstr>
      <vt:lpstr>Courier New</vt:lpstr>
      <vt:lpstr>Wingdings</vt:lpstr>
      <vt:lpstr>irf-2009-sablon-v2</vt:lpstr>
      <vt:lpstr>Visio</vt:lpstr>
      <vt:lpstr>Konfigurációkezelés</vt:lpstr>
      <vt:lpstr>Motiváció</vt:lpstr>
      <vt:lpstr>Motiváció</vt:lpstr>
      <vt:lpstr>Konfigurációkezelés</vt:lpstr>
      <vt:lpstr>1. Konfiguráció-adatbázisok</vt:lpstr>
      <vt:lpstr>2. Szabványosítás</vt:lpstr>
      <vt:lpstr>Konfigurációkezelés – architektúra?</vt:lpstr>
      <vt:lpstr>Konfigurációkezelés – architektúra?</vt:lpstr>
      <vt:lpstr>Konfigurációkezelés – architektúra?</vt:lpstr>
      <vt:lpstr>Konfigurációkezelés – architektúra?</vt:lpstr>
      <vt:lpstr>Az architektúra, amire szabványokat illesztünk</vt:lpstr>
      <vt:lpstr>3. Folyamatok</vt:lpstr>
      <vt:lpstr>4. CMDB </vt:lpstr>
      <vt:lpstr>Konfigurációkezelés - tematika</vt:lpstr>
      <vt:lpstr>Rendszermenedzsment és modellezés</vt:lpstr>
      <vt:lpstr>Rendszermenedzsment és modellezés</vt:lpstr>
      <vt:lpstr>Modellek megadása (emlékeztető)</vt:lpstr>
      <vt:lpstr>CIM (Common Information Model)</vt:lpstr>
      <vt:lpstr>A Common Information Model (CIM)</vt:lpstr>
      <vt:lpstr>A CIM jellemző alkalmazásai</vt:lpstr>
      <vt:lpstr>Miket tartalmaz a CIM?</vt:lpstr>
      <vt:lpstr>Miket tartalmaz a CIM?</vt:lpstr>
      <vt:lpstr>A CIM Metamodel</vt:lpstr>
      <vt:lpstr>A CIM Metamodel (részlet)</vt:lpstr>
      <vt:lpstr>A CIM Metamodel (részlet)</vt:lpstr>
      <vt:lpstr>CIM Metamodel – adattípusok </vt:lpstr>
      <vt:lpstr>CIM Metamodel - minősítők</vt:lpstr>
      <vt:lpstr>Miket tartalmaz a CIM?</vt:lpstr>
      <vt:lpstr>A CIM Schema szintjei</vt:lpstr>
      <vt:lpstr>Példa: CIM_Core részlet</vt:lpstr>
      <vt:lpstr>Példa: CIM_System részlet (Common)</vt:lpstr>
      <vt:lpstr>Példa: CIM_Network részlet (Common)</vt:lpstr>
      <vt:lpstr>A CIM Schema (v2.40) struktúrája</vt:lpstr>
      <vt:lpstr>CIM Metamodel és Schema viszonya</vt:lpstr>
      <vt:lpstr>PowerPoint bemutató</vt:lpstr>
      <vt:lpstr>Miket tartalmaz a CIM?</vt:lpstr>
      <vt:lpstr>Managed Object Format (MOF)</vt:lpstr>
      <vt:lpstr>Példa: CIM kapcsolóosztályok</vt:lpstr>
      <vt:lpstr>MOF állomány alapú adatcsere</vt:lpstr>
      <vt:lpstr>MOF állomány alapú adatcsere</vt:lpstr>
      <vt:lpstr>PowerPoint bemutató</vt:lpstr>
      <vt:lpstr>CIM összefoglaló</vt:lpstr>
      <vt:lpstr>Web Based Enterprise Management (WBEM)</vt:lpstr>
      <vt:lpstr>Szabványos adatmodelltől a protokollokig</vt:lpstr>
      <vt:lpstr>Web Based Enterprise Management</vt:lpstr>
      <vt:lpstr>DMTF Technologies Diagram</vt:lpstr>
      <vt:lpstr>WBEM</vt:lpstr>
      <vt:lpstr>CIM-XML</vt:lpstr>
      <vt:lpstr>CIM-XML</vt:lpstr>
      <vt:lpstr>WBEM: CIM-XML</vt:lpstr>
      <vt:lpstr>Példa: egy tulajdonság lekérdezése</vt:lpstr>
      <vt:lpstr>Példa: lekérdezésre válasz</vt:lpstr>
      <vt:lpstr>CIM-XML műveletek (részlet)</vt:lpstr>
      <vt:lpstr>CIM objektumok megnevezése</vt:lpstr>
      <vt:lpstr>WBEM (CIM-XML): eszköztámogatás</vt:lpstr>
      <vt:lpstr>Standards Based Linux Instrumentation</vt:lpstr>
      <vt:lpstr>wbemcli</vt:lpstr>
      <vt:lpstr>PowerPoint bemutató</vt:lpstr>
      <vt:lpstr>Összefoglalás</vt:lpstr>
      <vt:lpstr>Linkek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Konfigurációkezelés</dc:title>
  <dc:subject>Intelligens rendszerfelügyelet (VIMIA370)</dc:subject>
  <dc:creator>Kocsis Imre, Micskei Zoltán</dc:creator>
  <cp:keywords>CIM, MOF, WBEM, CMPI, CIM-XML</cp:keywords>
  <cp:lastModifiedBy>Micskei Zoltán</cp:lastModifiedBy>
  <cp:revision>236</cp:revision>
  <dcterms:created xsi:type="dcterms:W3CDTF">2009-03-07T14:33:45Z</dcterms:created>
  <dcterms:modified xsi:type="dcterms:W3CDTF">2014-03-24T12:24:26Z</dcterms:modified>
</cp:coreProperties>
</file>