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426" r:id="rId2"/>
    <p:sldId id="497" r:id="rId3"/>
    <p:sldId id="467" r:id="rId4"/>
    <p:sldId id="485" r:id="rId5"/>
    <p:sldId id="486" r:id="rId6"/>
    <p:sldId id="367" r:id="rId7"/>
    <p:sldId id="368" r:id="rId8"/>
    <p:sldId id="491" r:id="rId9"/>
    <p:sldId id="492" r:id="rId10"/>
    <p:sldId id="501" r:id="rId11"/>
    <p:sldId id="502" r:id="rId12"/>
    <p:sldId id="504" r:id="rId13"/>
    <p:sldId id="516" r:id="rId14"/>
    <p:sldId id="464" r:id="rId15"/>
    <p:sldId id="505" r:id="rId16"/>
    <p:sldId id="468" r:id="rId17"/>
    <p:sldId id="469" r:id="rId18"/>
    <p:sldId id="470" r:id="rId19"/>
    <p:sldId id="471" r:id="rId20"/>
    <p:sldId id="472" r:id="rId21"/>
    <p:sldId id="517" r:id="rId22"/>
    <p:sldId id="473" r:id="rId23"/>
    <p:sldId id="474" r:id="rId24"/>
    <p:sldId id="394" r:id="rId25"/>
    <p:sldId id="506" r:id="rId26"/>
    <p:sldId id="475" r:id="rId27"/>
    <p:sldId id="509" r:id="rId28"/>
    <p:sldId id="508" r:id="rId29"/>
    <p:sldId id="510" r:id="rId30"/>
    <p:sldId id="476" r:id="rId31"/>
    <p:sldId id="477" r:id="rId32"/>
    <p:sldId id="478" r:id="rId33"/>
    <p:sldId id="399" r:id="rId34"/>
    <p:sldId id="400" r:id="rId35"/>
    <p:sldId id="401" r:id="rId36"/>
    <p:sldId id="480" r:id="rId37"/>
    <p:sldId id="481" r:id="rId38"/>
    <p:sldId id="511" r:id="rId39"/>
    <p:sldId id="479" r:id="rId40"/>
    <p:sldId id="483" r:id="rId41"/>
    <p:sldId id="514" r:id="rId42"/>
    <p:sldId id="493" r:id="rId43"/>
    <p:sldId id="503" r:id="rId44"/>
    <p:sldId id="494" r:id="rId45"/>
    <p:sldId id="495" r:id="rId46"/>
    <p:sldId id="496" r:id="rId47"/>
    <p:sldId id="515" r:id="rId48"/>
    <p:sldId id="512" r:id="rId49"/>
    <p:sldId id="499" r:id="rId50"/>
    <p:sldId id="513" r:id="rId51"/>
    <p:sldId id="393" r:id="rId52"/>
  </p:sldIdLst>
  <p:sldSz cx="9144000" cy="6858000" type="screen4x3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evezető" id="{3309FCDB-4CC1-4BF6-87EA-FEDC9B6A19F4}">
          <p14:sldIdLst>
            <p14:sldId id="426"/>
            <p14:sldId id="497"/>
            <p14:sldId id="467"/>
            <p14:sldId id="485"/>
            <p14:sldId id="486"/>
            <p14:sldId id="367"/>
            <p14:sldId id="368"/>
            <p14:sldId id="491"/>
            <p14:sldId id="492"/>
            <p14:sldId id="501"/>
            <p14:sldId id="502"/>
            <p14:sldId id="504"/>
            <p14:sldId id="516"/>
          </p14:sldIdLst>
        </p14:section>
        <p14:section name="Változók" id="{33757129-E587-46B1-BB6B-ED2A28351F4D}">
          <p14:sldIdLst>
            <p14:sldId id="464"/>
            <p14:sldId id="505"/>
            <p14:sldId id="468"/>
            <p14:sldId id="469"/>
            <p14:sldId id="470"/>
            <p14:sldId id="471"/>
            <p14:sldId id="472"/>
            <p14:sldId id="517"/>
          </p14:sldIdLst>
        </p14:section>
        <p14:section name="Diagramok" id="{2FC9E5A6-232D-4063-A265-414E698F0B88}">
          <p14:sldIdLst>
            <p14:sldId id="473"/>
            <p14:sldId id="474"/>
            <p14:sldId id="394"/>
            <p14:sldId id="506"/>
            <p14:sldId id="475"/>
            <p14:sldId id="509"/>
            <p14:sldId id="508"/>
            <p14:sldId id="510"/>
            <p14:sldId id="476"/>
            <p14:sldId id="477"/>
            <p14:sldId id="478"/>
            <p14:sldId id="399"/>
            <p14:sldId id="400"/>
            <p14:sldId id="401"/>
            <p14:sldId id="480"/>
            <p14:sldId id="481"/>
            <p14:sldId id="511"/>
            <p14:sldId id="479"/>
            <p14:sldId id="483"/>
            <p14:sldId id="514"/>
          </p14:sldIdLst>
        </p14:section>
        <p14:section name="Eszközfunkciók" id="{1637869B-4A20-4A3C-BFD4-28679F82B4FC}">
          <p14:sldIdLst>
            <p14:sldId id="493"/>
            <p14:sldId id="503"/>
            <p14:sldId id="494"/>
            <p14:sldId id="495"/>
            <p14:sldId id="496"/>
            <p14:sldId id="515"/>
          </p14:sldIdLst>
        </p14:section>
        <p14:section name="Demo" id="{457E5BA1-9AB4-4500-9419-1002F1C69096}">
          <p14:sldIdLst>
            <p14:sldId id="512"/>
          </p14:sldIdLst>
        </p14:section>
        <p14:section name="Összefoglalás" id="{2F4FE26D-05E6-4348-87ED-DD1799FB6F55}">
          <p14:sldIdLst>
            <p14:sldId id="499"/>
            <p14:sldId id="513"/>
            <p14:sldId id="3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Szerző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2536"/>
    <a:srgbClr val="F8F8F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529" autoAdjust="0"/>
  </p:normalViewPr>
  <p:slideViewPr>
    <p:cSldViewPr>
      <p:cViewPr varScale="1">
        <p:scale>
          <a:sx n="98" d="100"/>
          <a:sy n="98" d="100"/>
        </p:scale>
        <p:origin x="136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-10290"/>
    </p:cViewPr>
  </p:sorterViewPr>
  <p:notesViewPr>
    <p:cSldViewPr>
      <p:cViewPr varScale="1">
        <p:scale>
          <a:sx n="51" d="100"/>
          <a:sy n="51" d="100"/>
        </p:scale>
        <p:origin x="-2268" y="-10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294" y="0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r">
              <a:defRPr sz="1200"/>
            </a:lvl1pPr>
          </a:lstStyle>
          <a:p>
            <a:fld id="{D686F69C-62C4-4248-BC49-0B75DE1C544D}" type="datetimeFigureOut">
              <a:rPr lang="hu-HU" smtClean="0"/>
              <a:pPr/>
              <a:t>2014.05.08.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305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294" y="9429305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r">
              <a:defRPr sz="1200"/>
            </a:lvl1pPr>
          </a:lstStyle>
          <a:p>
            <a:fld id="{CD0E4AE5-4DC3-41DC-AB9D-5CB1EEE58A3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9379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22B2D4CF-7E0B-4DAE-A87C-C1F6FC9C56E1}" type="datetimeFigureOut">
              <a:rPr lang="hu-HU" smtClean="0"/>
              <a:pPr/>
              <a:t>2014.05.08.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62" tIns="47781" rIns="95562" bIns="47781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3D86C690-4F62-4AFC-8745-06DC9BF0793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2380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Utolsó módosítás: 2014.05.08.</a:t>
            </a:r>
          </a:p>
          <a:p>
            <a:endParaRPr lang="hu-HU" dirty="0" smtClean="0"/>
          </a:p>
          <a:p>
            <a:r>
              <a:rPr lang="hu-HU" dirty="0" smtClean="0"/>
              <a:t>Dr. </a:t>
            </a:r>
            <a:r>
              <a:rPr lang="hu-HU" dirty="0" err="1" smtClean="0"/>
              <a:t>Pataricza</a:t>
            </a:r>
            <a:r>
              <a:rPr lang="hu-HU" dirty="0" smtClean="0"/>
              <a:t> </a:t>
            </a:r>
            <a:r>
              <a:rPr lang="hu-HU" dirty="0" smtClean="0"/>
              <a:t>András (Rendszermodellezés) és Kocsis Imre (Big Data elemzési módszerek)</a:t>
            </a:r>
            <a:r>
              <a:rPr lang="hu-HU" baseline="0" dirty="0" smtClean="0"/>
              <a:t> idevágó fóliáit felhasználva.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9071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>
                <a:solidFill>
                  <a:schemeClr val="bg1"/>
                </a:solidFill>
              </a:rPr>
              <a:t>Bal oldali ábra forrása: [3]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73582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Mi a baj ekkora mennyiségnél? </a:t>
            </a:r>
            <a:r>
              <a:rPr lang="hu-HU" dirty="0" smtClean="0"/>
              <a:t>A</a:t>
            </a:r>
            <a:r>
              <a:rPr lang="hu-HU" baseline="0" dirty="0" smtClean="0"/>
              <a:t> </a:t>
            </a:r>
            <a:r>
              <a:rPr lang="hu-HU" baseline="0" dirty="0" smtClean="0"/>
              <a:t>táblázatokat </a:t>
            </a:r>
            <a:endParaRPr lang="hu-HU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hu-HU" baseline="0" dirty="0" smtClean="0"/>
              <a:t>vagy </a:t>
            </a:r>
            <a:r>
              <a:rPr lang="hu-HU" baseline="0" dirty="0" smtClean="0"/>
              <a:t>nagyon sokáig kell böngészni, vagy </a:t>
            </a:r>
            <a:endParaRPr lang="hu-HU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hu-HU" baseline="0" dirty="0" smtClean="0"/>
              <a:t>az </a:t>
            </a:r>
            <a:r>
              <a:rPr lang="hu-HU" baseline="0" dirty="0" smtClean="0"/>
              <a:t>aggregálás a világon mindent kisimít ekkora távon, a trend éppen látszik, a tranziensek pont nem és ez baj, mert minket általában az érdekel, hol és mikor történt valami </a:t>
            </a:r>
            <a:r>
              <a:rPr lang="hu-HU" baseline="0" dirty="0" smtClean="0"/>
              <a:t>hiba.</a:t>
            </a: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78312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47989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Rekord: általában</a:t>
            </a:r>
            <a:r>
              <a:rPr lang="hu-HU" baseline="0" dirty="0" smtClean="0"/>
              <a:t> egy egyértelműen azonosítható mérési </a:t>
            </a:r>
            <a:r>
              <a:rPr lang="hu-HU" baseline="0" dirty="0" err="1" smtClean="0"/>
              <a:t>regisztrátum</a:t>
            </a:r>
            <a:endParaRPr lang="hu-HU" baseline="0" dirty="0" smtClean="0"/>
          </a:p>
          <a:p>
            <a:r>
              <a:rPr lang="hu-HU" baseline="0" dirty="0" smtClean="0"/>
              <a:t>Változó: minden, amit az adott pillanatban tudunk a mérésről és a mért adatról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38793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aseline="0" dirty="0" smtClean="0"/>
              <a:t>Mindig a kísérletből </a:t>
            </a:r>
            <a:r>
              <a:rPr lang="hu-HU" baseline="0" dirty="0" smtClean="0"/>
              <a:t>derül ki, hogy egy adott változó az kontextus vagy viselkedési. Például:</a:t>
            </a:r>
            <a:endParaRPr lang="hu-HU" baseline="0" dirty="0" smtClean="0"/>
          </a:p>
          <a:p>
            <a:r>
              <a:rPr lang="hu-HU" baseline="0" dirty="0" smtClean="0"/>
              <a:t>a) Hőmérsékletet mérünk </a:t>
            </a:r>
            <a:r>
              <a:rPr lang="hu-HU" baseline="0" dirty="0" err="1" smtClean="0"/>
              <a:t>MO-n</a:t>
            </a:r>
            <a:r>
              <a:rPr lang="hu-HU" baseline="0" dirty="0" smtClean="0"/>
              <a:t>: a hőmérséklet viselkedési</a:t>
            </a:r>
          </a:p>
          <a:p>
            <a:r>
              <a:rPr lang="hu-HU" baseline="0" dirty="0" smtClean="0"/>
              <a:t>b) Adott hőmérsékletre felmelegítjük a szerver szobát és számoljuk, hány gép adja meg magát: a hőmérséklet kontextus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81609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Nem</a:t>
            </a:r>
            <a:r>
              <a:rPr lang="hu-HU" baseline="0" dirty="0" smtClean="0"/>
              <a:t> a reprezentáció a lényeg, hanem az interpretáció! </a:t>
            </a:r>
          </a:p>
          <a:p>
            <a:r>
              <a:rPr lang="hu-HU" baseline="0" dirty="0" smtClean="0"/>
              <a:t>Ha a nem az {1, 2} halmazból veszi fel az értékét (és nem a {nő, férfi}</a:t>
            </a:r>
            <a:r>
              <a:rPr lang="hu-HU" baseline="0" dirty="0" err="1" smtClean="0"/>
              <a:t>-ból</a:t>
            </a:r>
            <a:r>
              <a:rPr lang="hu-HU" baseline="0" dirty="0" smtClean="0"/>
              <a:t>), akkor is kategorikus lesz, mert minden művelet értelmetlen rá.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6884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Miért fontos, hogy tudjuk a típust?</a:t>
            </a:r>
            <a:r>
              <a:rPr lang="hu-HU" baseline="0" dirty="0"/>
              <a:t> </a:t>
            </a:r>
            <a:r>
              <a:rPr lang="hu-HU" baseline="0" dirty="0" smtClean="0"/>
              <a:t>Mert tudnunk kell, milyen ábrázolásmód passzol hozzá.</a:t>
            </a: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00871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Ha tudjuk a megfelelő ábrázolásmódot,</a:t>
            </a:r>
            <a:r>
              <a:rPr lang="hu-HU" baseline="0" dirty="0" smtClean="0"/>
              <a:t> onnan akár vissza is következtethetünk a típusra: pl. az RT vs. </a:t>
            </a:r>
            <a:r>
              <a:rPr lang="hu-HU" baseline="0" dirty="0" err="1" smtClean="0"/>
              <a:t>Start.time</a:t>
            </a:r>
            <a:r>
              <a:rPr lang="hu-HU" baseline="0" dirty="0" smtClean="0"/>
              <a:t> inkább </a:t>
            </a:r>
            <a:r>
              <a:rPr lang="hu-HU" baseline="0" dirty="0" err="1" smtClean="0"/>
              <a:t>scatterplotra</a:t>
            </a:r>
            <a:r>
              <a:rPr lang="hu-HU" baseline="0" dirty="0" smtClean="0"/>
              <a:t> menjen és nem </a:t>
            </a:r>
            <a:r>
              <a:rPr lang="hu-HU" baseline="0" dirty="0" err="1" smtClean="0"/>
              <a:t>mozaikplotra</a:t>
            </a:r>
            <a:r>
              <a:rPr lang="hu-HU" baseline="0" dirty="0" smtClean="0"/>
              <a:t> </a:t>
            </a:r>
            <a:r>
              <a:rPr lang="hu-HU" baseline="0" dirty="0" smtClean="0">
                <a:sym typeface="Wingdings" panose="05000000000000000000" pitchFamily="2" charset="2"/>
              </a:rPr>
              <a:t> inkább legyen numerikus, mint kategorikus.</a:t>
            </a:r>
          </a:p>
          <a:p>
            <a:r>
              <a:rPr lang="hu-HU" baseline="0" dirty="0" smtClean="0">
                <a:sym typeface="Wingdings" panose="05000000000000000000" pitchFamily="2" charset="2"/>
              </a:rPr>
              <a:t>A folytonos-diszkrét általában értelmezés kérdése.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79555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43095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0711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Az alsó</a:t>
            </a:r>
            <a:r>
              <a:rPr lang="hu-HU" baseline="0" dirty="0" smtClean="0"/>
              <a:t> három </a:t>
            </a:r>
            <a:r>
              <a:rPr lang="hu-HU" baseline="0" dirty="0" smtClean="0"/>
              <a:t>szinttel foglalkoztak már a korábbi előadások. A </a:t>
            </a:r>
            <a:r>
              <a:rPr lang="hu-HU" baseline="0" dirty="0" smtClean="0"/>
              <a:t>vizuális analízis a monitorozott adatokat használja bemenetként, a rendszerbe általában a Központi felügyelet blokkba kapcsolódik vissza.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338781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Kezdőpont függés:</a:t>
            </a:r>
          </a:p>
          <a:p>
            <a:r>
              <a:rPr lang="hu-HU" dirty="0" smtClean="0"/>
              <a:t>S := {1.0, 2.0, 3.0},</a:t>
            </a:r>
            <a:r>
              <a:rPr lang="hu-HU" baseline="0" dirty="0" smtClean="0"/>
              <a:t> az </a:t>
            </a:r>
            <a:r>
              <a:rPr lang="hu-HU" baseline="0" dirty="0" smtClean="0"/>
              <a:t>oszlopszélesség </a:t>
            </a:r>
            <a:r>
              <a:rPr lang="hu-HU" baseline="0" dirty="0" smtClean="0"/>
              <a:t>legyen 1.5. </a:t>
            </a:r>
          </a:p>
          <a:p>
            <a:r>
              <a:rPr lang="hu-HU" baseline="0" dirty="0" smtClean="0"/>
              <a:t>Két különböző hisztogram is ér: ([0, 1.5), [</a:t>
            </a:r>
            <a:r>
              <a:rPr lang="hu-HU" baseline="0" dirty="0" err="1" smtClean="0"/>
              <a:t>1.5</a:t>
            </a:r>
            <a:r>
              <a:rPr lang="hu-HU" baseline="0" dirty="0" smtClean="0"/>
              <a:t>, 3.0]) és ([1.0, 2.5), [</a:t>
            </a:r>
            <a:r>
              <a:rPr lang="hu-HU" baseline="0" dirty="0" err="1" smtClean="0"/>
              <a:t>2.5</a:t>
            </a:r>
            <a:r>
              <a:rPr lang="hu-HU" baseline="0" dirty="0" smtClean="0"/>
              <a:t>, 4.0]) </a:t>
            </a:r>
            <a:r>
              <a:rPr lang="hu-HU" baseline="0" dirty="0" smtClean="0">
                <a:sym typeface="Wingdings" panose="05000000000000000000" pitchFamily="2" charset="2"/>
              </a:rPr>
              <a:t> ezek mindegyike érvényes, csak máshonnan indul!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34242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56302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24713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Felső: eloszlásfüggvény, alsó: sűrűségfüggvény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43998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Ha</a:t>
            </a:r>
            <a:r>
              <a:rPr lang="hu-HU" baseline="0" dirty="0" smtClean="0"/>
              <a:t> az </a:t>
            </a:r>
            <a:r>
              <a:rPr lang="hu-HU" baseline="0" dirty="0" err="1" smtClean="0"/>
              <a:t>outlierekre</a:t>
            </a:r>
            <a:r>
              <a:rPr lang="hu-HU" baseline="0" dirty="0" smtClean="0"/>
              <a:t> vagyunk kíváncsiak, akkor persze számoljunk átlagot, de ha az adatsort jellemezni szeretnénk, akkor jobb robusztus statisztikákat használni.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861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80468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Két diszkrét numerikusnál – ritka, szét kell szedni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61640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Két folytonosná</a:t>
            </a:r>
            <a:r>
              <a:rPr lang="hu-HU" baseline="0" dirty="0" smtClean="0"/>
              <a:t>l</a:t>
            </a:r>
            <a:r>
              <a:rPr lang="hu-HU" dirty="0" smtClean="0"/>
              <a:t>:</a:t>
            </a:r>
            <a:r>
              <a:rPr lang="hu-HU" baseline="0" dirty="0" smtClean="0"/>
              <a:t> túl sűrű, szedjük szét!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14907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49138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Alak</a:t>
            </a:r>
            <a:r>
              <a:rPr lang="hu-HU" baseline="0" dirty="0" smtClean="0"/>
              <a:t> (telített pötty vagy sima, csillag, négyzet stb.) + szín + méret – 3 extra dimenzió, szerencsés esetben akár 5 dimenziót is ábrázolhatunk egyszerre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5933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Kísérlet eredeti célja: hogyan befolyásolják a kliens/szerver implementációk/helyszínek</a:t>
            </a:r>
            <a:r>
              <a:rPr lang="hu-HU" baseline="0" dirty="0" smtClean="0"/>
              <a:t> egy MS </a:t>
            </a:r>
            <a:r>
              <a:rPr lang="hu-HU" baseline="0" dirty="0" err="1" smtClean="0"/>
              <a:t>Azure-ban</a:t>
            </a:r>
            <a:r>
              <a:rPr lang="hu-HU" baseline="0" dirty="0" smtClean="0"/>
              <a:t> futó </a:t>
            </a:r>
            <a:r>
              <a:rPr lang="hu-HU" baseline="0" dirty="0" err="1" smtClean="0"/>
              <a:t>webszolgáltatás</a:t>
            </a:r>
            <a:r>
              <a:rPr lang="hu-HU" baseline="0" dirty="0" smtClean="0"/>
              <a:t> teljesítményét?</a:t>
            </a:r>
          </a:p>
          <a:p>
            <a:r>
              <a:rPr lang="hu-HU" baseline="0" dirty="0" smtClean="0"/>
              <a:t>Felhasználói szemszög: a </a:t>
            </a:r>
            <a:r>
              <a:rPr lang="hu-HU" baseline="0" dirty="0" err="1" smtClean="0"/>
              <a:t>QoS</a:t>
            </a:r>
            <a:r>
              <a:rPr lang="hu-HU" baseline="0" dirty="0" smtClean="0"/>
              <a:t> metrikánk ezúttal a válaszidő</a:t>
            </a:r>
            <a:r>
              <a:rPr lang="hu-HU" baseline="0" dirty="0" smtClean="0"/>
              <a:t>.</a:t>
            </a:r>
          </a:p>
          <a:p>
            <a:endParaRPr lang="hu-HU" baseline="0" dirty="0" smtClean="0"/>
          </a:p>
          <a:p>
            <a:r>
              <a:rPr lang="hu-HU" baseline="0" dirty="0" smtClean="0"/>
              <a:t>Az eredeti esettanulmányát lásd a [6] cikkben.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25041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Scatterplot</a:t>
            </a:r>
            <a:r>
              <a:rPr lang="hu-HU" dirty="0" smtClean="0"/>
              <a:t> </a:t>
            </a:r>
            <a:r>
              <a:rPr lang="hu-HU" dirty="0" err="1" smtClean="0"/>
              <a:t>matrix</a:t>
            </a:r>
            <a:r>
              <a:rPr lang="hu-HU" dirty="0" smtClean="0"/>
              <a:t>: rettenetesen rosszul</a:t>
            </a:r>
            <a:r>
              <a:rPr lang="hu-HU" baseline="0" dirty="0" smtClean="0"/>
              <a:t> skálázódik </a:t>
            </a:r>
            <a:r>
              <a:rPr lang="hu-HU" baseline="0" dirty="0" smtClean="0">
                <a:sym typeface="Wingdings" panose="05000000000000000000" pitchFamily="2" charset="2"/>
              </a:rPr>
              <a:t>, gyorsan kiszűrhetők az egymással asszociáló változópárok </a:t>
            </a:r>
          </a:p>
          <a:p>
            <a:endParaRPr lang="hu-HU" baseline="0" dirty="0" smtClean="0"/>
          </a:p>
          <a:p>
            <a:r>
              <a:rPr lang="hu-HU" baseline="0" dirty="0" smtClean="0"/>
              <a:t>Párhuzamos koordináták: a tengelyek különböző nagyságrendje torzíthat az összefüggésen </a:t>
            </a:r>
            <a:r>
              <a:rPr lang="hu-HU" baseline="0" dirty="0" smtClean="0">
                <a:sym typeface="Wingdings" panose="05000000000000000000" pitchFamily="2" charset="2"/>
              </a:rPr>
              <a:t>, aki érti a geometriáját, az könnyen/gyorsan következtet (Pl. egy pontban metszik a tengelyek egymást  1-es vagy -1-es korreláció látszik)   Optimális változósorrendet találni? 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04595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61065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48153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66244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49973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Szűk keresztmetszetek keresése,</a:t>
            </a:r>
            <a:r>
              <a:rPr lang="hu-HU" baseline="0" dirty="0" smtClean="0"/>
              <a:t> legyen az szolgáltatásbiztonság vagy teljesítménymenedzsment : időbeli/térbeli függés fontos lehet.</a:t>
            </a:r>
          </a:p>
          <a:p>
            <a:r>
              <a:rPr lang="hu-HU" baseline="0" dirty="0" smtClean="0"/>
              <a:t>Kapacitástervezés, monitorozás: RTT befolyásol inkább, mint az RPT, akkor monitorozzuk/javítsuk ezt a részét a dolgoknak, felesleges jobb processzort venni, inkább a hálózatunk legyen normálisan bekonfigurálva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41183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Nagyrészt a központi felügyelet dobozkába vezetjük vissza az eredményeket, legfeljebb az IT szolgáltatásokhoz.</a:t>
            </a:r>
            <a:r>
              <a:rPr lang="hu-HU" baseline="0" dirty="0" smtClean="0"/>
              <a:t> </a:t>
            </a:r>
            <a:endParaRPr lang="hu-HU" baseline="0" dirty="0" smtClean="0"/>
          </a:p>
          <a:p>
            <a:r>
              <a:rPr lang="hu-HU" baseline="0" dirty="0" smtClean="0"/>
              <a:t>Az </a:t>
            </a:r>
            <a:r>
              <a:rPr lang="hu-HU" baseline="0" dirty="0" smtClean="0"/>
              <a:t>adatelemző nem tudja, mi van az adatok mögött, a rendszermérnök kompetenciája viszont jól használható.</a:t>
            </a: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50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80339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WSsDAT</a:t>
            </a:r>
            <a:r>
              <a:rPr lang="hu-HU" baseline="0" dirty="0" smtClean="0"/>
              <a:t> – percenként kiküld egy ilyen kérést a megfelelő szerverhez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 smtClean="0"/>
              <a:t>vizsgált </a:t>
            </a:r>
            <a:r>
              <a:rPr lang="hu-HU" dirty="0" err="1" smtClean="0"/>
              <a:t>webszolgáltatás</a:t>
            </a:r>
            <a:r>
              <a:rPr lang="hu-HU" dirty="0" smtClean="0"/>
              <a:t>:</a:t>
            </a:r>
            <a:r>
              <a:rPr lang="hu-HU" baseline="0" dirty="0" smtClean="0"/>
              <a:t> kérésre egy</a:t>
            </a:r>
            <a:r>
              <a:rPr lang="hu-HU" dirty="0" smtClean="0"/>
              <a:t> 50x50x50-es mátrixot rendezzünk ellenkező irányba,</a:t>
            </a:r>
            <a:r>
              <a:rPr lang="hu-HU" baseline="0" dirty="0" smtClean="0"/>
              <a:t> majd ennek az első 100KByte-nyi adatával térjünk vissza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8843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CV </a:t>
            </a:r>
            <a:r>
              <a:rPr lang="hu-HU" dirty="0" smtClean="0"/>
              <a:t>-- </a:t>
            </a:r>
            <a:r>
              <a:rPr lang="hu-HU" dirty="0" err="1" smtClean="0"/>
              <a:t>coefficient</a:t>
            </a:r>
            <a:r>
              <a:rPr lang="hu-HU" dirty="0" smtClean="0"/>
              <a:t> of </a:t>
            </a:r>
            <a:r>
              <a:rPr lang="hu-HU" dirty="0" err="1" smtClean="0"/>
              <a:t>variation</a:t>
            </a:r>
            <a:r>
              <a:rPr lang="hu-HU" dirty="0" smtClean="0"/>
              <a:t>: szórás</a:t>
            </a:r>
            <a:r>
              <a:rPr lang="hu-HU" baseline="0" dirty="0" smtClean="0"/>
              <a:t> / </a:t>
            </a:r>
            <a:r>
              <a:rPr lang="hu-HU" baseline="0" dirty="0" smtClean="0"/>
              <a:t>átlag. Miért fontos: mert pl. </a:t>
            </a:r>
            <a:r>
              <a:rPr lang="hu-HU" baseline="0" dirty="0" smtClean="0"/>
              <a:t>a 2 </a:t>
            </a:r>
            <a:r>
              <a:rPr lang="hu-HU" baseline="0" dirty="0" err="1" smtClean="0"/>
              <a:t>ms-es</a:t>
            </a:r>
            <a:r>
              <a:rPr lang="hu-HU" baseline="0" dirty="0" smtClean="0"/>
              <a:t> szórás mást jelent 4 </a:t>
            </a:r>
            <a:r>
              <a:rPr lang="hu-HU" baseline="0" dirty="0" err="1" smtClean="0"/>
              <a:t>ms-os</a:t>
            </a:r>
            <a:r>
              <a:rPr lang="hu-HU" baseline="0" dirty="0" smtClean="0"/>
              <a:t> átlag válaszidőnél és egy 4 </a:t>
            </a:r>
            <a:r>
              <a:rPr lang="hu-HU" baseline="0" dirty="0" err="1" smtClean="0"/>
              <a:t>s-os</a:t>
            </a:r>
            <a:r>
              <a:rPr lang="hu-HU" baseline="0" dirty="0" smtClean="0"/>
              <a:t> átlagos válaszidőnél.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7845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i="0" dirty="0" smtClean="0"/>
              <a:t>Statisztikai tradíció: ugyanolyan</a:t>
            </a:r>
            <a:r>
              <a:rPr lang="hu-HU" i="0" baseline="0" dirty="0" smtClean="0"/>
              <a:t> mint a matematikai statisztikából leadott </a:t>
            </a:r>
            <a:r>
              <a:rPr lang="hu-HU" i="0" baseline="0" dirty="0" err="1" smtClean="0"/>
              <a:t>Confirmatory</a:t>
            </a:r>
            <a:r>
              <a:rPr lang="hu-HU" i="0" baseline="0" dirty="0" smtClean="0"/>
              <a:t> </a:t>
            </a:r>
            <a:r>
              <a:rPr lang="hu-HU" i="0" baseline="0" dirty="0" err="1" smtClean="0"/>
              <a:t>Analysis</a:t>
            </a:r>
            <a:r>
              <a:rPr lang="hu-HU" i="0" baseline="0" dirty="0" smtClean="0"/>
              <a:t> (</a:t>
            </a:r>
            <a:r>
              <a:rPr lang="hu-HU" i="0" dirty="0" smtClean="0"/>
              <a:t>h</a:t>
            </a:r>
            <a:r>
              <a:rPr lang="hu-HU" dirty="0" smtClean="0"/>
              <a:t>ipotézistesztelés, modellválasztás, paraméterillesztés – amit </a:t>
            </a:r>
            <a:r>
              <a:rPr lang="hu-HU" dirty="0" err="1" smtClean="0"/>
              <a:t>valószínűségszámításból</a:t>
            </a:r>
            <a:r>
              <a:rPr lang="hu-HU" baseline="0" dirty="0" smtClean="0"/>
              <a:t> tanultunk</a:t>
            </a:r>
            <a:r>
              <a:rPr lang="hu-HU" dirty="0" smtClean="0"/>
              <a:t>).</a:t>
            </a:r>
            <a:endParaRPr lang="hu-HU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dirty="0" smtClean="0"/>
              <a:t>Koncepcionális és számítási eszközök: nem</a:t>
            </a:r>
            <a:r>
              <a:rPr lang="hu-HU" baseline="0" dirty="0" smtClean="0"/>
              <a:t> használunk mély statisztikát, elemi számításokat és ábrákat annál inkább + az interpretáció sikeressége nagyban függ a szakértői </a:t>
            </a:r>
            <a:r>
              <a:rPr lang="hu-HU" baseline="0" dirty="0" smtClean="0"/>
              <a:t>tudástól.</a:t>
            </a:r>
            <a:endParaRPr lang="hu-HU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baseline="0" dirty="0" smtClean="0"/>
              <a:t>Minták felismerését és hipotézisek felállítását segíti: valahol tehát az adatbányászat és a statisztika </a:t>
            </a:r>
            <a:r>
              <a:rPr lang="hu-HU" baseline="0" dirty="0" smtClean="0"/>
              <a:t>között van.</a:t>
            </a:r>
            <a:endParaRPr lang="hu-HU" i="1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4066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Erősen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ad-hoc</a:t>
            </a:r>
            <a:r>
              <a:rPr lang="hu-HU" baseline="0" dirty="0" smtClean="0"/>
              <a:t>: az adatok szisztematikus átvizsgálása, de nincs jól bevált recept, leginkább mélységi keresést végzünk, ha találunk valami érdekeset, akkor aztán megfogalmazunk egy hipotézist („Statisztikailag szignifikáns-e a válaszidő várható értékének különbsége Java és .Net kliens esetén?” vagy „Normál eloszlást követ-e az RPT?”), aztán a megfelelő teszttel leellenőrizzük. Valamit mond a teszt, aztán görgetünk vissza és folytatjuk a felderítést.</a:t>
            </a:r>
          </a:p>
          <a:p>
            <a:endParaRPr lang="hu-HU" baseline="0" dirty="0" smtClean="0"/>
          </a:p>
          <a:p>
            <a:r>
              <a:rPr lang="hu-HU" baseline="0" dirty="0" smtClean="0"/>
              <a:t>Mi nem kell hozzá? Mély statisztikai ismeret: se centrális határeloszlás tétel, se nagy számok törvénye, az majd a 2. fázisban</a:t>
            </a:r>
          </a:p>
          <a:p>
            <a:r>
              <a:rPr lang="hu-HU" baseline="0" dirty="0" smtClean="0"/>
              <a:t>Mi kell hozzá? Szakértői tudás nélkül nem megy – ezért beszélünk róla egyáltalán </a:t>
            </a:r>
            <a:r>
              <a:rPr lang="hu-HU" baseline="0" dirty="0" err="1" smtClean="0"/>
              <a:t>IRF-ből</a:t>
            </a:r>
            <a:r>
              <a:rPr lang="hu-HU" baseline="0" dirty="0" smtClean="0"/>
              <a:t>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2075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1007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0609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374767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246435"/>
            <a:ext cx="6400800" cy="127795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0" y="635635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8" name="Text Box 10"/>
          <p:cNvSpPr txBox="1">
            <a:spLocks noChangeArrowheads="1"/>
          </p:cNvSpPr>
          <p:nvPr userDrawn="1"/>
        </p:nvSpPr>
        <p:spPr bwMode="auto">
          <a:xfrm>
            <a:off x="-17463" y="6413500"/>
            <a:ext cx="3649663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defTabSz="762000"/>
            <a:r>
              <a:rPr lang="hu-HU" sz="1000" b="1" dirty="0">
                <a:solidFill>
                  <a:schemeClr val="bg1"/>
                </a:solidFill>
                <a:latin typeface="+mn-lt"/>
              </a:rPr>
              <a:t>Budapesti Műszaki és Gazdaságtudományi Egyetem</a:t>
            </a:r>
          </a:p>
          <a:p>
            <a:pPr algn="l" defTabSz="762000"/>
            <a:r>
              <a:rPr lang="hu-HU" sz="1000" b="1" dirty="0">
                <a:solidFill>
                  <a:schemeClr val="bg1"/>
                </a:solidFill>
                <a:latin typeface="+mn-lt"/>
              </a:rPr>
              <a:t>Méréstechnika és Információs Rendszerek Tanszék</a:t>
            </a:r>
          </a:p>
        </p:txBody>
      </p:sp>
      <p:pic>
        <p:nvPicPr>
          <p:cNvPr id="9" name="Picture 18" descr="muegyetem_logo_bord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7125" y="6384925"/>
            <a:ext cx="1666875" cy="473075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2622" y="5250846"/>
            <a:ext cx="1888860" cy="63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596" y="2844792"/>
            <a:ext cx="7776000" cy="1362075"/>
          </a:xfrm>
        </p:spPr>
        <p:txBody>
          <a:bodyPr anchor="ctr"/>
          <a:lstStyle>
            <a:lvl1pPr algn="ctr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596" y="4195773"/>
            <a:ext cx="7772400" cy="1500187"/>
          </a:xfrm>
          <a:ln>
            <a:solidFill>
              <a:srgbClr val="000000"/>
            </a:solidFill>
          </a:ln>
        </p:spPr>
        <p:txBody>
          <a:bodyPr anchor="ctr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17414" y="836578"/>
            <a:ext cx="4378386" cy="551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199" y="836577"/>
            <a:ext cx="4341873" cy="5513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117414" y="142830"/>
            <a:ext cx="1668429" cy="720000"/>
          </a:xfrm>
        </p:spPr>
        <p:txBody>
          <a:bodyPr anchor="ctr">
            <a:noAutofit/>
          </a:bodyPr>
          <a:lstStyle>
            <a:lvl1pPr algn="l">
              <a:defRPr sz="4000" b="1"/>
            </a:lvl1pPr>
          </a:lstStyle>
          <a:p>
            <a:r>
              <a:rPr lang="hu-HU" dirty="0" smtClean="0"/>
              <a:t>DEMO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7413" y="1019142"/>
            <a:ext cx="8872659" cy="53674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82765" y="142830"/>
            <a:ext cx="7207308" cy="720000"/>
          </a:xfrm>
          <a:ln>
            <a:solidFill>
              <a:srgbClr val="000000"/>
            </a:solidFill>
          </a:ln>
        </p:spPr>
        <p:txBody>
          <a:bodyPr anchor="ctr">
            <a:noAutofit/>
          </a:bodyPr>
          <a:lstStyle>
            <a:lvl1pPr marL="0" indent="0">
              <a:buNone/>
              <a:defRPr sz="4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  <a:prstGeom prst="rect">
            <a:avLst/>
          </a:prstGeom>
          <a:solidFill>
            <a:srgbClr val="762536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42844" y="857232"/>
            <a:ext cx="8858312" cy="5529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flip="none" rotWithShape="1">
            <a:gsLst>
              <a:gs pos="0">
                <a:srgbClr val="762536"/>
              </a:gs>
              <a:gs pos="50000">
                <a:srgbClr val="762536"/>
              </a:gs>
              <a:gs pos="100000">
                <a:srgbClr val="A3334B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 dirty="0"/>
          </a:p>
        </p:txBody>
      </p:sp>
      <p:pic>
        <p:nvPicPr>
          <p:cNvPr id="8" name="Picture 41" descr="muegyetem_logo_bord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486299"/>
            <a:ext cx="1269711" cy="360000"/>
          </a:xfrm>
          <a:prstGeom prst="rect">
            <a:avLst/>
          </a:prstGeom>
          <a:noFill/>
        </p:spPr>
      </p:pic>
      <p:pic>
        <p:nvPicPr>
          <p:cNvPr id="9" name="Kép 8" descr="ftsrg_logo_new-transparent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040735" y="6498024"/>
            <a:ext cx="1066973" cy="36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F8F8F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6253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62536"/>
        </a:buClr>
        <a:buFont typeface="Courier New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flowingdata.com/" TargetMode="External"/><Relationship Id="rId2" Type="http://schemas.openxmlformats.org/officeDocument/2006/relationships/hyperlink" Target="http://junkcharts.typepad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/>
              <a:t>IT adatok vizuális elemzése</a:t>
            </a:r>
            <a:endParaRPr lang="en-US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>
          <a:xfrm>
            <a:off x="1371600" y="3246435"/>
            <a:ext cx="6400800" cy="1838749"/>
          </a:xfrm>
        </p:spPr>
        <p:txBody>
          <a:bodyPr>
            <a:normAutofit/>
          </a:bodyPr>
          <a:lstStyle/>
          <a:p>
            <a:r>
              <a:rPr lang="hu-HU" dirty="0" smtClean="0"/>
              <a:t>Salánki Ágnes</a:t>
            </a:r>
          </a:p>
          <a:p>
            <a:r>
              <a:rPr lang="hu-HU" dirty="0" smtClean="0"/>
              <a:t> </a:t>
            </a:r>
            <a:endParaRPr lang="hu-HU" dirty="0" smtClean="0"/>
          </a:p>
        </p:txBody>
      </p:sp>
      <p:sp>
        <p:nvSpPr>
          <p:cNvPr id="6" name="Szövegdoboz 3"/>
          <p:cNvSpPr txBox="1"/>
          <p:nvPr/>
        </p:nvSpPr>
        <p:spPr>
          <a:xfrm>
            <a:off x="0" y="-15771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2600" dirty="0" smtClean="0">
                <a:solidFill>
                  <a:schemeClr val="bg1"/>
                </a:solidFill>
              </a:rPr>
              <a:t>Intelligens rendszerfelügyelet (VIMIA370)</a:t>
            </a:r>
            <a:endParaRPr lang="hu-HU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68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Prezentáció vs. felderítés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 smtClean="0"/>
              <a:t>Prezentáció</a:t>
            </a:r>
          </a:p>
          <a:p>
            <a:pPr lvl="1"/>
            <a:r>
              <a:rPr lang="hu-HU" dirty="0" smtClean="0"/>
              <a:t>Statikus</a:t>
            </a:r>
          </a:p>
          <a:p>
            <a:pPr lvl="1"/>
            <a:r>
              <a:rPr lang="hu-HU" dirty="0" smtClean="0"/>
              <a:t>Jó minőségű</a:t>
            </a:r>
          </a:p>
          <a:p>
            <a:pPr lvl="1"/>
            <a:r>
              <a:rPr lang="hu-HU" dirty="0" smtClean="0"/>
              <a:t>Tömör</a:t>
            </a:r>
          </a:p>
          <a:p>
            <a:pPr lvl="1"/>
            <a:r>
              <a:rPr lang="hu-HU" dirty="0" smtClean="0"/>
              <a:t>Sok annotáció: nagy közönség</a:t>
            </a:r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r>
              <a:rPr lang="hu-HU" dirty="0" smtClean="0"/>
              <a:t>~ bizonyítás </a:t>
            </a:r>
          </a:p>
          <a:p>
            <a:r>
              <a:rPr lang="hu-HU" dirty="0" smtClean="0"/>
              <a:t>ggplot2 csomag (R)</a:t>
            </a:r>
            <a:br>
              <a:rPr lang="hu-HU" dirty="0" smtClean="0"/>
            </a:br>
            <a:r>
              <a:rPr lang="hu-HU" dirty="0" smtClean="0"/>
              <a:t>Adobe </a:t>
            </a:r>
            <a:r>
              <a:rPr lang="hu-HU" dirty="0" err="1" smtClean="0"/>
              <a:t>Illustrator</a:t>
            </a:r>
            <a:r>
              <a:rPr lang="hu-HU" dirty="0" smtClean="0"/>
              <a:t>, </a:t>
            </a:r>
            <a:r>
              <a:rPr lang="hu-HU" dirty="0" err="1" smtClean="0"/>
              <a:t>Inkscape</a:t>
            </a:r>
            <a:endParaRPr lang="hu-HU" dirty="0" smtClean="0"/>
          </a:p>
          <a:p>
            <a:pPr lvl="1"/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dirty="0" smtClean="0"/>
              <a:t>Felderítő ábrázolás</a:t>
            </a:r>
          </a:p>
          <a:p>
            <a:pPr lvl="1"/>
            <a:r>
              <a:rPr lang="hu-HU" dirty="0" smtClean="0"/>
              <a:t>Interaktív</a:t>
            </a:r>
          </a:p>
          <a:p>
            <a:pPr lvl="1"/>
            <a:r>
              <a:rPr lang="hu-HU" dirty="0" smtClean="0"/>
              <a:t>Gyors</a:t>
            </a:r>
          </a:p>
          <a:p>
            <a:pPr lvl="1"/>
            <a:r>
              <a:rPr lang="hu-HU" dirty="0" smtClean="0"/>
              <a:t>Több különálló ábrát kapcsol össze</a:t>
            </a:r>
          </a:p>
          <a:p>
            <a:pPr lvl="1"/>
            <a:r>
              <a:rPr lang="hu-HU" dirty="0" smtClean="0"/>
              <a:t>Néha tengelyfeliratok sem: az elemző az </a:t>
            </a:r>
            <a:r>
              <a:rPr lang="hu-HU" dirty="0" err="1" smtClean="0"/>
              <a:t>interpreter</a:t>
            </a: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r>
              <a:rPr lang="hu-HU" dirty="0" smtClean="0"/>
              <a:t>~ matematikatörténet</a:t>
            </a:r>
          </a:p>
          <a:p>
            <a:r>
              <a:rPr lang="hu-HU" dirty="0" smtClean="0"/>
              <a:t>Pl. </a:t>
            </a:r>
            <a:r>
              <a:rPr lang="hu-HU" dirty="0" err="1" smtClean="0"/>
              <a:t>Mondrian</a:t>
            </a:r>
            <a:r>
              <a:rPr lang="hu-HU" dirty="0" smtClean="0"/>
              <a:t>, </a:t>
            </a:r>
            <a:r>
              <a:rPr lang="hu-HU" dirty="0" err="1" smtClean="0"/>
              <a:t>iplots</a:t>
            </a:r>
            <a:r>
              <a:rPr lang="hu-HU" dirty="0" smtClean="0"/>
              <a:t> (R)</a:t>
            </a:r>
            <a:br>
              <a:rPr lang="hu-HU" dirty="0" smtClean="0"/>
            </a:br>
            <a:r>
              <a:rPr lang="hu-HU" dirty="0" err="1" smtClean="0"/>
              <a:t>Many</a:t>
            </a:r>
            <a:r>
              <a:rPr lang="hu-HU" dirty="0" smtClean="0"/>
              <a:t> </a:t>
            </a:r>
            <a:r>
              <a:rPr lang="hu-HU" dirty="0" err="1" smtClean="0"/>
              <a:t>Eyes</a:t>
            </a:r>
            <a:r>
              <a:rPr lang="hu-HU" dirty="0" smtClean="0"/>
              <a:t>, </a:t>
            </a:r>
            <a:r>
              <a:rPr lang="hu-HU" dirty="0" err="1" smtClean="0"/>
              <a:t>Tableau</a:t>
            </a:r>
            <a:r>
              <a:rPr lang="hu-HU" dirty="0" smtClean="0"/>
              <a:t> </a:t>
            </a:r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2679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Prezentáció vs. felderítés</a:t>
            </a:r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24" y="836613"/>
            <a:ext cx="4065627" cy="5513387"/>
          </a:xfr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620" y="1480333"/>
            <a:ext cx="4658404" cy="422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1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Adatmennyiség?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u-HU" dirty="0" smtClean="0"/>
                  <a:t>Instrumentáció: pl. HF3</a:t>
                </a:r>
              </a:p>
              <a:p>
                <a:pPr lvl="1"/>
                <a:r>
                  <a:rPr lang="hu-HU" dirty="0" smtClean="0"/>
                  <a:t>8 metrika, egyperces mintavételezéssel egy hónapig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×60×</m:t>
                    </m:r>
                    <m:r>
                      <a:rPr lang="hu-H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24</m:t>
                    </m:r>
                    <m:r>
                      <a:rPr lang="hu-H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hu-H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30≈</m:t>
                    </m:r>
                    <m:r>
                      <a:rPr lang="hu-HU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350 000  </m:t>
                    </m:r>
                  </m:oMath>
                </a14:m>
                <a:r>
                  <a:rPr lang="hu-HU" dirty="0" smtClean="0"/>
                  <a:t>adatpont</a:t>
                </a:r>
              </a:p>
              <a:p>
                <a:pPr lvl="1"/>
                <a:endParaRPr lang="hu-HU" dirty="0" smtClean="0"/>
              </a:p>
              <a:p>
                <a:r>
                  <a:rPr lang="hu-HU" dirty="0" smtClean="0"/>
                  <a:t>Hipotézismentes adatgyűjtés</a:t>
                </a:r>
              </a:p>
              <a:p>
                <a:pPr lvl="1"/>
                <a:r>
                  <a:rPr lang="hu-HU" dirty="0" smtClean="0"/>
                  <a:t>1 Windows 7 OS: </a:t>
                </a:r>
                <a:r>
                  <a:rPr lang="hu-HU" dirty="0" err="1" smtClean="0"/>
                  <a:t>perfmon</a:t>
                </a:r>
                <a:endParaRPr lang="hu-HU" dirty="0"/>
              </a:p>
              <a:p>
                <a:pPr lvl="2"/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hu-H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</m:t>
                    </m:r>
                  </m:oMath>
                </a14:m>
                <a:r>
                  <a:rPr lang="hu-HU" dirty="0" smtClean="0"/>
                  <a:t> körüli metrikaszám, egy másodperces mintavétel</a:t>
                </a:r>
              </a:p>
              <a:p>
                <a:pPr lvl="2"/>
                <a:r>
                  <a:rPr lang="hu-HU" dirty="0" smtClean="0"/>
                  <a:t>Egy nap alatt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00</m:t>
                    </m:r>
                    <m:r>
                      <a:rPr lang="hu-H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hu-H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3600</m:t>
                    </m:r>
                    <m:r>
                      <a:rPr lang="hu-H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×24≈</m:t>
                    </m:r>
                    <m:r>
                      <a:rPr lang="hu-HU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860</m:t>
                    </m:r>
                    <m:r>
                      <a:rPr lang="hu-HU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000 </m:t>
                    </m:r>
                  </m:oMath>
                </a14:m>
                <a:endParaRPr lang="hu-HU" dirty="0" smtClean="0"/>
              </a:p>
              <a:p>
                <a:pPr lvl="1"/>
                <a:r>
                  <a:rPr lang="hu-HU" dirty="0" smtClean="0"/>
                  <a:t>Tanszéki VCL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hu-H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hu-H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70</m:t>
                    </m:r>
                  </m:oMath>
                </a14:m>
                <a:r>
                  <a:rPr lang="hu-HU" dirty="0" smtClean="0"/>
                  <a:t> metrika, </a:t>
                </a:r>
                <a:r>
                  <a:rPr lang="hu-HU" dirty="0" err="1" smtClean="0"/>
                  <a:t>hosztonként</a:t>
                </a:r>
                <a:r>
                  <a:rPr lang="hu-HU" dirty="0" smtClean="0"/>
                  <a:t> 20 mp-es mintavételezéssel</a:t>
                </a:r>
              </a:p>
              <a:p>
                <a:pPr lvl="2"/>
                <a:r>
                  <a:rPr lang="hu-HU" dirty="0" smtClean="0"/>
                  <a:t>Egy hónap alatt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hu-H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hu-H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  <m:r>
                      <a:rPr lang="hu-H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hu-H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180</m:t>
                    </m:r>
                    <m:r>
                      <a:rPr lang="hu-H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hu-H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24</m:t>
                    </m:r>
                    <m:r>
                      <a:rPr lang="hu-H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hu-H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30</m:t>
                    </m:r>
                    <m:r>
                      <a:rPr lang="hu-H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hu-HU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90</m:t>
                    </m:r>
                  </m:oMath>
                </a14:m>
                <a:r>
                  <a:rPr lang="hu-HU" dirty="0" smtClean="0">
                    <a:solidFill>
                      <a:srgbClr val="FF0000"/>
                    </a:solidFill>
                  </a:rPr>
                  <a:t>M</a:t>
                </a:r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513" t="-1433" b="-165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179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Miről lesz szó?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 smtClean="0"/>
              <a:t>Adatelemzési alapfogalmak</a:t>
            </a:r>
          </a:p>
          <a:p>
            <a:r>
              <a:rPr lang="hu-HU" dirty="0" smtClean="0"/>
              <a:t>Alapvető diagramtípusok</a:t>
            </a:r>
          </a:p>
          <a:p>
            <a:r>
              <a:rPr lang="hu-HU" dirty="0" smtClean="0"/>
              <a:t>Interaktív EDA eszközök – elvárt  funkcionalitás</a:t>
            </a:r>
          </a:p>
          <a:p>
            <a:endParaRPr lang="hu-HU" dirty="0"/>
          </a:p>
          <a:p>
            <a:r>
              <a:rPr lang="hu-HU" dirty="0" smtClean="0"/>
              <a:t>Esettanulmány: </a:t>
            </a:r>
            <a:r>
              <a:rPr lang="hu-HU" dirty="0" err="1" smtClean="0"/>
              <a:t>cloud</a:t>
            </a:r>
            <a:r>
              <a:rPr lang="hu-HU" dirty="0" smtClean="0"/>
              <a:t> benchmarking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5016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Változók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1252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 rotWithShape="1">
          <a:blip r:embed="rId3"/>
          <a:srcRect l="480" t="10477" r="43948" b="32772"/>
          <a:stretch/>
        </p:blipFill>
        <p:spPr>
          <a:xfrm>
            <a:off x="497366" y="1521708"/>
            <a:ext cx="7416811" cy="4112292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Rekordok és változók</a:t>
            </a:r>
            <a:endParaRPr lang="hu-HU" dirty="0"/>
          </a:p>
        </p:txBody>
      </p:sp>
      <p:sp>
        <p:nvSpPr>
          <p:cNvPr id="5" name="Lekerekített téglalapbuborék 4"/>
          <p:cNvSpPr/>
          <p:nvPr/>
        </p:nvSpPr>
        <p:spPr>
          <a:xfrm>
            <a:off x="4232019" y="3093776"/>
            <a:ext cx="4248472" cy="3369728"/>
          </a:xfrm>
          <a:prstGeom prst="wedgeRoundRectCallout">
            <a:avLst>
              <a:gd name="adj1" fmla="val -34840"/>
              <a:gd name="adj2" fmla="val -77776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b="1" dirty="0" smtClean="0">
                <a:solidFill>
                  <a:schemeClr val="bg1"/>
                </a:solidFill>
              </a:rPr>
              <a:t>Változók/Attribútumok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err="1" smtClean="0">
                <a:solidFill>
                  <a:schemeClr val="bg1"/>
                </a:solidFill>
              </a:rPr>
              <a:t>Start.time</a:t>
            </a:r>
            <a:endParaRPr lang="hu-HU" sz="24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Country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err="1" smtClean="0">
                <a:solidFill>
                  <a:schemeClr val="bg1"/>
                </a:solidFill>
              </a:rPr>
              <a:t>Location</a:t>
            </a:r>
            <a:endParaRPr lang="hu-HU" sz="24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err="1" smtClean="0">
                <a:solidFill>
                  <a:schemeClr val="bg1"/>
                </a:solidFill>
              </a:rPr>
              <a:t>Client.type</a:t>
            </a:r>
            <a:endParaRPr lang="hu-HU" sz="24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DC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bg1"/>
                </a:solidFill>
              </a:rPr>
              <a:t>RT, RPT, </a:t>
            </a:r>
            <a:r>
              <a:rPr lang="hu-HU" sz="2400" dirty="0" smtClean="0">
                <a:solidFill>
                  <a:schemeClr val="bg1"/>
                </a:solidFill>
              </a:rPr>
              <a:t>RTT</a:t>
            </a:r>
          </a:p>
        </p:txBody>
      </p:sp>
      <p:sp>
        <p:nvSpPr>
          <p:cNvPr id="6" name="Lekerekített téglalapbuborék 5"/>
          <p:cNvSpPr/>
          <p:nvPr/>
        </p:nvSpPr>
        <p:spPr>
          <a:xfrm>
            <a:off x="497366" y="738708"/>
            <a:ext cx="3024336" cy="792088"/>
          </a:xfrm>
          <a:prstGeom prst="wedgeRoundRectCallout">
            <a:avLst>
              <a:gd name="adj1" fmla="val -11208"/>
              <a:gd name="adj2" fmla="val 125993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Rekord/megfigyelés</a:t>
            </a:r>
          </a:p>
        </p:txBody>
      </p:sp>
    </p:spTree>
    <p:extLst>
      <p:ext uri="{BB962C8B-B14F-4D97-AF65-F5344CB8AC3E}">
        <p14:creationId xmlns:p14="http://schemas.microsoft.com/office/powerpoint/2010/main" val="71575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Változók: kontextus és viselkedési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Kontextus</a:t>
            </a:r>
          </a:p>
          <a:p>
            <a:pPr lvl="1"/>
            <a:r>
              <a:rPr lang="hu-HU" dirty="0"/>
              <a:t>a</a:t>
            </a:r>
            <a:r>
              <a:rPr lang="hu-HU" dirty="0" smtClean="0"/>
              <a:t> mérési konfigurációt jellemzi</a:t>
            </a:r>
          </a:p>
          <a:p>
            <a:r>
              <a:rPr lang="hu-HU" dirty="0" smtClean="0"/>
              <a:t>Viselkedési</a:t>
            </a:r>
          </a:p>
          <a:p>
            <a:pPr lvl="1"/>
            <a:r>
              <a:rPr lang="hu-HU" dirty="0"/>
              <a:t>m</a:t>
            </a:r>
            <a:r>
              <a:rPr lang="hu-HU" dirty="0" smtClean="0"/>
              <a:t>aga a mért érték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323528" y="3023137"/>
            <a:ext cx="8352928" cy="3384376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b="1" dirty="0">
                <a:solidFill>
                  <a:schemeClr val="bg1"/>
                </a:solidFill>
              </a:rPr>
              <a:t>Változók/Attribútumok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err="1">
                <a:solidFill>
                  <a:schemeClr val="bg1"/>
                </a:solidFill>
              </a:rPr>
              <a:t>Start.time</a:t>
            </a:r>
            <a:endParaRPr lang="hu-HU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bg1"/>
                </a:solidFill>
              </a:rPr>
              <a:t>Country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err="1">
                <a:solidFill>
                  <a:schemeClr val="bg1"/>
                </a:solidFill>
              </a:rPr>
              <a:t>Location</a:t>
            </a:r>
            <a:endParaRPr lang="hu-HU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bg1"/>
                </a:solidFill>
              </a:rPr>
              <a:t>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err="1">
                <a:solidFill>
                  <a:schemeClr val="bg1"/>
                </a:solidFill>
              </a:rPr>
              <a:t>Client.type</a:t>
            </a:r>
            <a:endParaRPr lang="hu-HU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bg1"/>
                </a:solidFill>
              </a:rPr>
              <a:t>DC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bg1"/>
                </a:solidFill>
              </a:rPr>
              <a:t>RT, RPT, RTT</a:t>
            </a:r>
          </a:p>
        </p:txBody>
      </p:sp>
      <p:sp>
        <p:nvSpPr>
          <p:cNvPr id="5" name="Jobb oldali kapcsos zárójel 4"/>
          <p:cNvSpPr/>
          <p:nvPr/>
        </p:nvSpPr>
        <p:spPr>
          <a:xfrm>
            <a:off x="3707904" y="3645024"/>
            <a:ext cx="576064" cy="1944216"/>
          </a:xfrm>
          <a:prstGeom prst="rightBrac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8" name="Egyenes összekötő nyíllal 7"/>
          <p:cNvCxnSpPr/>
          <p:nvPr/>
        </p:nvCxnSpPr>
        <p:spPr>
          <a:xfrm>
            <a:off x="3275856" y="5949280"/>
            <a:ext cx="1224136" cy="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övegdoboz 8"/>
          <p:cNvSpPr txBox="1"/>
          <p:nvPr/>
        </p:nvSpPr>
        <p:spPr>
          <a:xfrm>
            <a:off x="4535016" y="4293966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solidFill>
                  <a:schemeClr val="bg1"/>
                </a:solidFill>
              </a:rPr>
              <a:t>Kontextus</a:t>
            </a:r>
            <a:endParaRPr lang="hu-HU" sz="3600" b="1" dirty="0">
              <a:solidFill>
                <a:schemeClr val="bg1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4535016" y="5589240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solidFill>
                  <a:schemeClr val="bg1"/>
                </a:solidFill>
              </a:rPr>
              <a:t>Viselkedési</a:t>
            </a:r>
            <a:endParaRPr lang="hu-H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10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Egyenes összekötő 13"/>
          <p:cNvCxnSpPr/>
          <p:nvPr/>
        </p:nvCxnSpPr>
        <p:spPr>
          <a:xfrm>
            <a:off x="7004324" y="2564904"/>
            <a:ext cx="1152128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Numerikus és kategorikus változók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857232"/>
            <a:ext cx="6861480" cy="5529321"/>
          </a:xfrm>
        </p:spPr>
        <p:txBody>
          <a:bodyPr/>
          <a:lstStyle/>
          <a:p>
            <a:r>
              <a:rPr lang="hu-HU" dirty="0" smtClean="0"/>
              <a:t>Numerikus (</a:t>
            </a:r>
            <a:r>
              <a:rPr lang="hu-HU" dirty="0" err="1" smtClean="0"/>
              <a:t>numerical</a:t>
            </a:r>
            <a:r>
              <a:rPr lang="hu-HU" dirty="0" smtClean="0"/>
              <a:t>)</a:t>
            </a:r>
          </a:p>
          <a:p>
            <a:pPr lvl="1"/>
            <a:r>
              <a:rPr lang="hu-HU" dirty="0"/>
              <a:t>a</a:t>
            </a:r>
            <a:r>
              <a:rPr lang="hu-HU" dirty="0" smtClean="0"/>
              <a:t>z alapvető aritmetikai műveletek értelmesek</a:t>
            </a:r>
          </a:p>
          <a:p>
            <a:pPr lvl="1"/>
            <a:r>
              <a:rPr lang="hu-HU" dirty="0" smtClean="0"/>
              <a:t>Pl. napi átlaghőmérséklet, kor</a:t>
            </a:r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r>
              <a:rPr lang="hu-HU" dirty="0" smtClean="0"/>
              <a:t>Kategorikus (</a:t>
            </a:r>
            <a:r>
              <a:rPr lang="hu-HU" dirty="0" err="1" smtClean="0"/>
              <a:t>categorical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Csak a megkülönböztetés miatt</a:t>
            </a:r>
          </a:p>
          <a:p>
            <a:pPr lvl="1"/>
            <a:r>
              <a:rPr lang="hu-HU" dirty="0" smtClean="0"/>
              <a:t>Pl. telefonszám, nem</a:t>
            </a:r>
          </a:p>
        </p:txBody>
      </p:sp>
      <p:cxnSp>
        <p:nvCxnSpPr>
          <p:cNvPr id="9" name="Egyenes összekötő 8"/>
          <p:cNvCxnSpPr>
            <a:stCxn id="11" idx="2"/>
            <a:endCxn id="12" idx="0"/>
          </p:cNvCxnSpPr>
          <p:nvPr/>
        </p:nvCxnSpPr>
        <p:spPr>
          <a:xfrm flipH="1">
            <a:off x="5636172" y="2564904"/>
            <a:ext cx="1368152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églalap 10"/>
          <p:cNvSpPr/>
          <p:nvPr/>
        </p:nvSpPr>
        <p:spPr>
          <a:xfrm>
            <a:off x="6212236" y="1700808"/>
            <a:ext cx="1584176" cy="864096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Változók</a:t>
            </a:r>
          </a:p>
        </p:txBody>
      </p:sp>
      <p:sp>
        <p:nvSpPr>
          <p:cNvPr id="12" name="Téglalap 11"/>
          <p:cNvSpPr/>
          <p:nvPr/>
        </p:nvSpPr>
        <p:spPr>
          <a:xfrm>
            <a:off x="4772076" y="2924944"/>
            <a:ext cx="1728192" cy="864096"/>
          </a:xfrm>
          <a:prstGeom prst="rect">
            <a:avLst/>
          </a:prstGeom>
          <a:solidFill>
            <a:srgbClr val="B83A55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Numerikus</a:t>
            </a:r>
          </a:p>
        </p:txBody>
      </p:sp>
      <p:sp>
        <p:nvSpPr>
          <p:cNvPr id="13" name="Téglalap 12"/>
          <p:cNvSpPr/>
          <p:nvPr/>
        </p:nvSpPr>
        <p:spPr>
          <a:xfrm>
            <a:off x="7292356" y="2924944"/>
            <a:ext cx="1728192" cy="864096"/>
          </a:xfrm>
          <a:prstGeom prst="rect">
            <a:avLst/>
          </a:prstGeom>
          <a:solidFill>
            <a:srgbClr val="B83A55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Kategorikus</a:t>
            </a:r>
          </a:p>
        </p:txBody>
      </p:sp>
    </p:spTree>
    <p:extLst>
      <p:ext uri="{BB962C8B-B14F-4D97-AF65-F5344CB8AC3E}">
        <p14:creationId xmlns:p14="http://schemas.microsoft.com/office/powerpoint/2010/main" val="222796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Egyenes összekötő 7"/>
          <p:cNvCxnSpPr>
            <a:stCxn id="4" idx="2"/>
            <a:endCxn id="6" idx="0"/>
          </p:cNvCxnSpPr>
          <p:nvPr/>
        </p:nvCxnSpPr>
        <p:spPr>
          <a:xfrm>
            <a:off x="7004324" y="2564904"/>
            <a:ext cx="1152128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>
            <a:stCxn id="4" idx="2"/>
            <a:endCxn id="5" idx="0"/>
          </p:cNvCxnSpPr>
          <p:nvPr/>
        </p:nvCxnSpPr>
        <p:spPr>
          <a:xfrm flipH="1">
            <a:off x="5636172" y="2564904"/>
            <a:ext cx="1368152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>
            <a:stCxn id="5" idx="2"/>
            <a:endCxn id="9" idx="0"/>
          </p:cNvCxnSpPr>
          <p:nvPr/>
        </p:nvCxnSpPr>
        <p:spPr>
          <a:xfrm flipH="1">
            <a:off x="4340028" y="3789040"/>
            <a:ext cx="1296144" cy="2186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>
            <a:stCxn id="5" idx="2"/>
            <a:endCxn id="11" idx="0"/>
          </p:cNvCxnSpPr>
          <p:nvPr/>
        </p:nvCxnSpPr>
        <p:spPr>
          <a:xfrm>
            <a:off x="5636172" y="3789040"/>
            <a:ext cx="1080120" cy="2186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Numerikus változók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Folytonos</a:t>
            </a:r>
          </a:p>
          <a:p>
            <a:pPr lvl="1"/>
            <a:r>
              <a:rPr lang="hu-HU" dirty="0" smtClean="0"/>
              <a:t>Mért – tetszőleges értéket felvehet </a:t>
            </a:r>
          </a:p>
          <a:p>
            <a:pPr lvl="2"/>
            <a:r>
              <a:rPr lang="hu-HU" dirty="0" smtClean="0"/>
              <a:t>adott tartományon belül</a:t>
            </a:r>
          </a:p>
          <a:p>
            <a:pPr lvl="2"/>
            <a:r>
              <a:rPr lang="hu-HU" dirty="0" smtClean="0"/>
              <a:t>adott pontosság mellett</a:t>
            </a:r>
          </a:p>
          <a:p>
            <a:pPr lvl="1"/>
            <a:r>
              <a:rPr lang="hu-HU" dirty="0" smtClean="0"/>
              <a:t>Pl. a teremben ülők IRF </a:t>
            </a:r>
            <a:br>
              <a:rPr lang="hu-HU" dirty="0" smtClean="0"/>
            </a:br>
            <a:r>
              <a:rPr lang="hu-HU" dirty="0" smtClean="0"/>
              <a:t>jegyének átlaga</a:t>
            </a:r>
          </a:p>
          <a:p>
            <a:endParaRPr lang="hu-HU" dirty="0" smtClean="0"/>
          </a:p>
          <a:p>
            <a:r>
              <a:rPr lang="hu-HU" dirty="0" smtClean="0"/>
              <a:t>Diszkrét</a:t>
            </a:r>
          </a:p>
          <a:p>
            <a:pPr lvl="1"/>
            <a:r>
              <a:rPr lang="hu-HU" dirty="0" smtClean="0"/>
              <a:t>Számolt – véges sok értéket vehet fel adott tartományban</a:t>
            </a:r>
          </a:p>
          <a:p>
            <a:pPr lvl="1"/>
            <a:r>
              <a:rPr lang="hu-HU" dirty="0" smtClean="0"/>
              <a:t>Pl. IRF előadáson ülők száma</a:t>
            </a:r>
          </a:p>
        </p:txBody>
      </p:sp>
      <p:sp>
        <p:nvSpPr>
          <p:cNvPr id="4" name="Téglalap 3"/>
          <p:cNvSpPr/>
          <p:nvPr/>
        </p:nvSpPr>
        <p:spPr>
          <a:xfrm>
            <a:off x="6212236" y="1700808"/>
            <a:ext cx="1584176" cy="864096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Változók</a:t>
            </a:r>
          </a:p>
        </p:txBody>
      </p:sp>
      <p:sp>
        <p:nvSpPr>
          <p:cNvPr id="5" name="Téglalap 4"/>
          <p:cNvSpPr/>
          <p:nvPr/>
        </p:nvSpPr>
        <p:spPr>
          <a:xfrm>
            <a:off x="4772076" y="2924944"/>
            <a:ext cx="1728192" cy="864096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Numerikus</a:t>
            </a:r>
          </a:p>
        </p:txBody>
      </p:sp>
      <p:sp>
        <p:nvSpPr>
          <p:cNvPr id="6" name="Téglalap 5"/>
          <p:cNvSpPr/>
          <p:nvPr/>
        </p:nvSpPr>
        <p:spPr>
          <a:xfrm>
            <a:off x="7292356" y="2924944"/>
            <a:ext cx="1728192" cy="864096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Kategorikus</a:t>
            </a:r>
          </a:p>
        </p:txBody>
      </p:sp>
      <p:sp>
        <p:nvSpPr>
          <p:cNvPr id="9" name="Téglalap 8"/>
          <p:cNvSpPr/>
          <p:nvPr/>
        </p:nvSpPr>
        <p:spPr>
          <a:xfrm>
            <a:off x="3475932" y="4007676"/>
            <a:ext cx="1728192" cy="864096"/>
          </a:xfrm>
          <a:prstGeom prst="rect">
            <a:avLst/>
          </a:prstGeom>
          <a:solidFill>
            <a:srgbClr val="B83A55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Folytonos</a:t>
            </a:r>
          </a:p>
        </p:txBody>
      </p:sp>
      <p:sp>
        <p:nvSpPr>
          <p:cNvPr id="11" name="Téglalap 10"/>
          <p:cNvSpPr/>
          <p:nvPr/>
        </p:nvSpPr>
        <p:spPr>
          <a:xfrm>
            <a:off x="5852196" y="4007676"/>
            <a:ext cx="1728192" cy="864096"/>
          </a:xfrm>
          <a:prstGeom prst="rect">
            <a:avLst/>
          </a:prstGeom>
          <a:solidFill>
            <a:srgbClr val="B83A55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Diszkrét</a:t>
            </a:r>
          </a:p>
        </p:txBody>
      </p:sp>
    </p:spTree>
    <p:extLst>
      <p:ext uri="{BB962C8B-B14F-4D97-AF65-F5344CB8AC3E}">
        <p14:creationId xmlns:p14="http://schemas.microsoft.com/office/powerpoint/2010/main" val="195914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Egyenes összekötő 11"/>
          <p:cNvCxnSpPr>
            <a:stCxn id="19" idx="2"/>
            <a:endCxn id="9" idx="0"/>
          </p:cNvCxnSpPr>
          <p:nvPr/>
        </p:nvCxnSpPr>
        <p:spPr>
          <a:xfrm flipH="1">
            <a:off x="5806436" y="3789040"/>
            <a:ext cx="2350016" cy="4115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>
            <a:stCxn id="19" idx="2"/>
            <a:endCxn id="11" idx="0"/>
          </p:cNvCxnSpPr>
          <p:nvPr/>
        </p:nvCxnSpPr>
        <p:spPr>
          <a:xfrm>
            <a:off x="8156452" y="3789040"/>
            <a:ext cx="26248" cy="4115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Kategorikus változók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Szokásos kategorikus (</a:t>
            </a:r>
            <a:r>
              <a:rPr lang="hu-HU" dirty="0" err="1" smtClean="0"/>
              <a:t>regular</a:t>
            </a:r>
            <a:r>
              <a:rPr lang="hu-HU" dirty="0" smtClean="0"/>
              <a:t>)</a:t>
            </a:r>
          </a:p>
          <a:p>
            <a:endParaRPr lang="hu-HU" dirty="0" smtClean="0"/>
          </a:p>
          <a:p>
            <a:r>
              <a:rPr lang="hu-HU" dirty="0" smtClean="0"/>
              <a:t>Rendezett</a:t>
            </a:r>
          </a:p>
          <a:p>
            <a:pPr lvl="1"/>
            <a:r>
              <a:rPr lang="hu-HU" dirty="0" smtClean="0"/>
              <a:t>szintek között hierarchia</a:t>
            </a:r>
          </a:p>
        </p:txBody>
      </p:sp>
      <p:sp>
        <p:nvSpPr>
          <p:cNvPr id="9" name="Téglalap 8"/>
          <p:cNvSpPr/>
          <p:nvPr/>
        </p:nvSpPr>
        <p:spPr>
          <a:xfrm>
            <a:off x="4942340" y="4200568"/>
            <a:ext cx="1728192" cy="864096"/>
          </a:xfrm>
          <a:prstGeom prst="rect">
            <a:avLst/>
          </a:prstGeom>
          <a:solidFill>
            <a:srgbClr val="B83A55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Rendezett</a:t>
            </a:r>
          </a:p>
        </p:txBody>
      </p:sp>
      <p:sp>
        <p:nvSpPr>
          <p:cNvPr id="11" name="Téglalap 10"/>
          <p:cNvSpPr/>
          <p:nvPr/>
        </p:nvSpPr>
        <p:spPr>
          <a:xfrm>
            <a:off x="7318604" y="4200568"/>
            <a:ext cx="1728192" cy="864096"/>
          </a:xfrm>
          <a:prstGeom prst="rect">
            <a:avLst/>
          </a:prstGeom>
          <a:solidFill>
            <a:srgbClr val="B83A55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Szokásos kategorikus</a:t>
            </a:r>
          </a:p>
        </p:txBody>
      </p:sp>
      <p:cxnSp>
        <p:nvCxnSpPr>
          <p:cNvPr id="13" name="Egyenes összekötő 12"/>
          <p:cNvCxnSpPr>
            <a:stCxn id="17" idx="2"/>
            <a:endCxn id="19" idx="0"/>
          </p:cNvCxnSpPr>
          <p:nvPr/>
        </p:nvCxnSpPr>
        <p:spPr>
          <a:xfrm>
            <a:off x="7004324" y="2564904"/>
            <a:ext cx="1152128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>
            <a:stCxn id="17" idx="2"/>
            <a:endCxn id="18" idx="0"/>
          </p:cNvCxnSpPr>
          <p:nvPr/>
        </p:nvCxnSpPr>
        <p:spPr>
          <a:xfrm flipH="1">
            <a:off x="5636172" y="2564904"/>
            <a:ext cx="1368152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églalap 16"/>
          <p:cNvSpPr/>
          <p:nvPr/>
        </p:nvSpPr>
        <p:spPr>
          <a:xfrm>
            <a:off x="6212236" y="1700808"/>
            <a:ext cx="1584176" cy="864096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Változók</a:t>
            </a:r>
          </a:p>
        </p:txBody>
      </p:sp>
      <p:sp>
        <p:nvSpPr>
          <p:cNvPr id="18" name="Téglalap 17"/>
          <p:cNvSpPr/>
          <p:nvPr/>
        </p:nvSpPr>
        <p:spPr>
          <a:xfrm>
            <a:off x="4772076" y="2924944"/>
            <a:ext cx="1728192" cy="864096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Numerikus</a:t>
            </a:r>
          </a:p>
        </p:txBody>
      </p:sp>
      <p:sp>
        <p:nvSpPr>
          <p:cNvPr id="19" name="Téglalap 18"/>
          <p:cNvSpPr/>
          <p:nvPr/>
        </p:nvSpPr>
        <p:spPr>
          <a:xfrm>
            <a:off x="7292356" y="2924944"/>
            <a:ext cx="1728192" cy="864096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Kategorikus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/>
          <a:srcRect l="37895" t="45948" r="31844" b="26691"/>
          <a:stretch/>
        </p:blipFill>
        <p:spPr>
          <a:xfrm>
            <a:off x="51053" y="3356992"/>
            <a:ext cx="4629010" cy="22724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0374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églalap 41"/>
          <p:cNvSpPr/>
          <p:nvPr/>
        </p:nvSpPr>
        <p:spPr>
          <a:xfrm>
            <a:off x="639179" y="1988840"/>
            <a:ext cx="5643327" cy="12241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tx1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Mire lesz ez az egész jó nekünk?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896469" y="5805264"/>
            <a:ext cx="1152128" cy="5760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HW</a:t>
            </a:r>
          </a:p>
        </p:txBody>
      </p:sp>
      <p:sp>
        <p:nvSpPr>
          <p:cNvPr id="5" name="Téglalap 4"/>
          <p:cNvSpPr/>
          <p:nvPr/>
        </p:nvSpPr>
        <p:spPr>
          <a:xfrm>
            <a:off x="2696669" y="5805264"/>
            <a:ext cx="1224136" cy="5760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HW</a:t>
            </a:r>
          </a:p>
        </p:txBody>
      </p:sp>
      <p:sp>
        <p:nvSpPr>
          <p:cNvPr id="6" name="Téglalap 5"/>
          <p:cNvSpPr/>
          <p:nvPr/>
        </p:nvSpPr>
        <p:spPr>
          <a:xfrm>
            <a:off x="4640885" y="5805264"/>
            <a:ext cx="1224136" cy="5760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HW</a:t>
            </a:r>
          </a:p>
        </p:txBody>
      </p:sp>
      <p:sp>
        <p:nvSpPr>
          <p:cNvPr id="7" name="Téglalap 6"/>
          <p:cNvSpPr/>
          <p:nvPr/>
        </p:nvSpPr>
        <p:spPr>
          <a:xfrm>
            <a:off x="4083279" y="4141382"/>
            <a:ext cx="867079" cy="432048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OS</a:t>
            </a:r>
          </a:p>
        </p:txBody>
      </p:sp>
      <p:sp>
        <p:nvSpPr>
          <p:cNvPr id="8" name="Téglalap 7"/>
          <p:cNvSpPr/>
          <p:nvPr/>
        </p:nvSpPr>
        <p:spPr>
          <a:xfrm>
            <a:off x="4083280" y="3717033"/>
            <a:ext cx="867079" cy="432048"/>
          </a:xfrm>
          <a:prstGeom prst="rect">
            <a:avLst/>
          </a:prstGeom>
          <a:solidFill>
            <a:schemeClr val="accent3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App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5406062" y="4133683"/>
            <a:ext cx="876445" cy="432048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OS</a:t>
            </a:r>
          </a:p>
        </p:txBody>
      </p:sp>
      <p:sp>
        <p:nvSpPr>
          <p:cNvPr id="10" name="Téglalap 9"/>
          <p:cNvSpPr/>
          <p:nvPr/>
        </p:nvSpPr>
        <p:spPr>
          <a:xfrm>
            <a:off x="5406063" y="3709334"/>
            <a:ext cx="876444" cy="432048"/>
          </a:xfrm>
          <a:prstGeom prst="rect">
            <a:avLst/>
          </a:prstGeom>
          <a:solidFill>
            <a:schemeClr val="accent3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err="1">
                <a:solidFill>
                  <a:schemeClr val="bg1"/>
                </a:solidFill>
              </a:rPr>
              <a:t>App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611560" y="3645024"/>
            <a:ext cx="2818834" cy="92840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tx1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611560" y="3645024"/>
            <a:ext cx="1882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IT szolgáltatások</a:t>
            </a:r>
            <a:endParaRPr lang="hu-HU" dirty="0"/>
          </a:p>
        </p:txBody>
      </p:sp>
      <p:sp>
        <p:nvSpPr>
          <p:cNvPr id="13" name="Téglalap 12"/>
          <p:cNvSpPr/>
          <p:nvPr/>
        </p:nvSpPr>
        <p:spPr>
          <a:xfrm>
            <a:off x="700982" y="4069374"/>
            <a:ext cx="865588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LDAP</a:t>
            </a:r>
          </a:p>
        </p:txBody>
      </p:sp>
      <p:sp>
        <p:nvSpPr>
          <p:cNvPr id="14" name="Téglalap 13"/>
          <p:cNvSpPr/>
          <p:nvPr/>
        </p:nvSpPr>
        <p:spPr>
          <a:xfrm>
            <a:off x="632311" y="5157192"/>
            <a:ext cx="5650196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Virtualizáció / </a:t>
            </a:r>
            <a:r>
              <a:rPr lang="hu-HU" sz="2400" dirty="0" err="1" smtClean="0">
                <a:solidFill>
                  <a:schemeClr val="tx1"/>
                </a:solidFill>
              </a:rPr>
              <a:t>Cloud</a:t>
            </a:r>
            <a:r>
              <a:rPr lang="hu-HU" sz="2400" dirty="0" smtClean="0">
                <a:solidFill>
                  <a:schemeClr val="tx1"/>
                </a:solidFill>
              </a:rPr>
              <a:t> réteg</a:t>
            </a:r>
          </a:p>
        </p:txBody>
      </p:sp>
      <p:sp>
        <p:nvSpPr>
          <p:cNvPr id="15" name="Téglalap 14"/>
          <p:cNvSpPr/>
          <p:nvPr/>
        </p:nvSpPr>
        <p:spPr>
          <a:xfrm>
            <a:off x="1638578" y="4069374"/>
            <a:ext cx="713188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Fürt</a:t>
            </a:r>
          </a:p>
        </p:txBody>
      </p:sp>
      <p:sp>
        <p:nvSpPr>
          <p:cNvPr id="16" name="Téglalap 15"/>
          <p:cNvSpPr/>
          <p:nvPr/>
        </p:nvSpPr>
        <p:spPr>
          <a:xfrm>
            <a:off x="2430666" y="4069374"/>
            <a:ext cx="639688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Log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3070354" y="4149081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…</a:t>
            </a:r>
            <a:endParaRPr lang="hu-HU" dirty="0"/>
          </a:p>
        </p:txBody>
      </p:sp>
      <p:sp>
        <p:nvSpPr>
          <p:cNvPr id="18" name="Téglalap 17"/>
          <p:cNvSpPr/>
          <p:nvPr/>
        </p:nvSpPr>
        <p:spPr>
          <a:xfrm>
            <a:off x="827584" y="2348880"/>
            <a:ext cx="1397265" cy="72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tx1"/>
                </a:solidFill>
              </a:rPr>
              <a:t>Konfig</a:t>
            </a:r>
            <a:r>
              <a:rPr lang="hu-HU" sz="2400" dirty="0" smtClean="0">
                <a:solidFill>
                  <a:schemeClr val="tx1"/>
                </a:solidFill>
              </a:rPr>
              <a:t>. kezelés</a:t>
            </a:r>
          </a:p>
        </p:txBody>
      </p:sp>
      <p:sp>
        <p:nvSpPr>
          <p:cNvPr id="19" name="Téglalap 18"/>
          <p:cNvSpPr/>
          <p:nvPr/>
        </p:nvSpPr>
        <p:spPr>
          <a:xfrm>
            <a:off x="2387065" y="2348880"/>
            <a:ext cx="1752887" cy="72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Monitorozás</a:t>
            </a:r>
          </a:p>
        </p:txBody>
      </p:sp>
      <p:sp>
        <p:nvSpPr>
          <p:cNvPr id="20" name="Téglalap 19"/>
          <p:cNvSpPr/>
          <p:nvPr/>
        </p:nvSpPr>
        <p:spPr>
          <a:xfrm>
            <a:off x="4355976" y="2348880"/>
            <a:ext cx="1752887" cy="72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Esemény-kezelés</a:t>
            </a:r>
          </a:p>
        </p:txBody>
      </p:sp>
      <p:sp>
        <p:nvSpPr>
          <p:cNvPr id="21" name="Téglalap 20"/>
          <p:cNvSpPr/>
          <p:nvPr/>
        </p:nvSpPr>
        <p:spPr>
          <a:xfrm>
            <a:off x="2180265" y="980728"/>
            <a:ext cx="2767111" cy="792088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tx1"/>
                </a:solidFill>
              </a:rPr>
              <a:t>Orchestration</a:t>
            </a:r>
            <a:r>
              <a:rPr lang="hu-HU" sz="2400" dirty="0" smtClean="0">
                <a:solidFill>
                  <a:schemeClr val="tx1"/>
                </a:solidFill>
              </a:rPr>
              <a:t> </a:t>
            </a:r>
            <a:br>
              <a:rPr lang="hu-HU" sz="2400" dirty="0" smtClean="0">
                <a:solidFill>
                  <a:schemeClr val="tx1"/>
                </a:solidFill>
              </a:rPr>
            </a:br>
            <a:r>
              <a:rPr lang="hu-HU" sz="2400" dirty="0" smtClean="0">
                <a:solidFill>
                  <a:schemeClr val="tx1"/>
                </a:solidFill>
              </a:rPr>
              <a:t>(„intelligencia”)</a:t>
            </a:r>
          </a:p>
        </p:txBody>
      </p:sp>
      <p:sp>
        <p:nvSpPr>
          <p:cNvPr id="32" name="Kanyar jobbra 31"/>
          <p:cNvSpPr/>
          <p:nvPr/>
        </p:nvSpPr>
        <p:spPr>
          <a:xfrm>
            <a:off x="35496" y="1172092"/>
            <a:ext cx="524593" cy="2442586"/>
          </a:xfrm>
          <a:prstGeom prst="bentArrow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3" name="Kanyar jobbra 32"/>
          <p:cNvSpPr/>
          <p:nvPr/>
        </p:nvSpPr>
        <p:spPr>
          <a:xfrm flipV="1">
            <a:off x="35496" y="3614678"/>
            <a:ext cx="524593" cy="1836204"/>
          </a:xfrm>
          <a:prstGeom prst="bentArrow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5" name="Jobbra nyíl 34"/>
          <p:cNvSpPr/>
          <p:nvPr/>
        </p:nvSpPr>
        <p:spPr>
          <a:xfrm>
            <a:off x="180661" y="4005064"/>
            <a:ext cx="369734" cy="319391"/>
          </a:xfrm>
          <a:prstGeom prst="rightArrow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6" name="Jobbra nyíl 35"/>
          <p:cNvSpPr/>
          <p:nvPr/>
        </p:nvSpPr>
        <p:spPr>
          <a:xfrm>
            <a:off x="181287" y="2477216"/>
            <a:ext cx="369734" cy="319391"/>
          </a:xfrm>
          <a:prstGeom prst="rightArrow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7" name="Téglalap 36"/>
          <p:cNvSpPr/>
          <p:nvPr/>
        </p:nvSpPr>
        <p:spPr>
          <a:xfrm>
            <a:off x="6516216" y="5157192"/>
            <a:ext cx="2448272" cy="7920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 dirty="0" smtClean="0">
                <a:solidFill>
                  <a:schemeClr val="tx1"/>
                </a:solidFill>
              </a:rPr>
              <a:t>erőforrások elfedése és igénylése, …</a:t>
            </a:r>
          </a:p>
        </p:txBody>
      </p:sp>
      <p:sp>
        <p:nvSpPr>
          <p:cNvPr id="38" name="Téglalap 37"/>
          <p:cNvSpPr/>
          <p:nvPr/>
        </p:nvSpPr>
        <p:spPr>
          <a:xfrm>
            <a:off x="6504122" y="4213390"/>
            <a:ext cx="2448272" cy="7874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 dirty="0" smtClean="0">
                <a:solidFill>
                  <a:schemeClr val="tx1"/>
                </a:solidFill>
              </a:rPr>
              <a:t>platform szintű</a:t>
            </a:r>
            <a:br>
              <a:rPr lang="hu-HU" sz="2000" dirty="0" smtClean="0">
                <a:solidFill>
                  <a:schemeClr val="tx1"/>
                </a:solidFill>
              </a:rPr>
            </a:br>
            <a:r>
              <a:rPr lang="hu-HU" sz="2000" dirty="0" smtClean="0">
                <a:solidFill>
                  <a:schemeClr val="tx1"/>
                </a:solidFill>
              </a:rPr>
              <a:t>szolgáltatások</a:t>
            </a:r>
          </a:p>
        </p:txBody>
      </p:sp>
      <p:sp>
        <p:nvSpPr>
          <p:cNvPr id="39" name="Téglalap 38"/>
          <p:cNvSpPr/>
          <p:nvPr/>
        </p:nvSpPr>
        <p:spPr>
          <a:xfrm>
            <a:off x="6476040" y="3291953"/>
            <a:ext cx="2448272" cy="78744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 dirty="0" smtClean="0">
                <a:solidFill>
                  <a:schemeClr val="tx1"/>
                </a:solidFill>
              </a:rPr>
              <a:t>Címtár, hibatűrés, mentés, naplók… </a:t>
            </a:r>
          </a:p>
        </p:txBody>
      </p:sp>
      <p:sp>
        <p:nvSpPr>
          <p:cNvPr id="40" name="Téglalap 39"/>
          <p:cNvSpPr/>
          <p:nvPr/>
        </p:nvSpPr>
        <p:spPr>
          <a:xfrm>
            <a:off x="6476040" y="2209510"/>
            <a:ext cx="2448272" cy="7874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 dirty="0" err="1" smtClean="0">
                <a:solidFill>
                  <a:schemeClr val="tx1"/>
                </a:solidFill>
              </a:rPr>
              <a:t>Deployment</a:t>
            </a:r>
            <a:r>
              <a:rPr lang="hu-HU" sz="2000" dirty="0" smtClean="0">
                <a:solidFill>
                  <a:schemeClr val="tx1"/>
                </a:solidFill>
              </a:rPr>
              <a:t>, </a:t>
            </a:r>
            <a:r>
              <a:rPr lang="hu-HU" sz="2000" dirty="0" err="1" smtClean="0">
                <a:solidFill>
                  <a:schemeClr val="tx1"/>
                </a:solidFill>
              </a:rPr>
              <a:t>detek-tálás</a:t>
            </a:r>
            <a:r>
              <a:rPr lang="hu-HU" sz="2000" dirty="0" smtClean="0">
                <a:solidFill>
                  <a:schemeClr val="tx1"/>
                </a:solidFill>
              </a:rPr>
              <a:t>, </a:t>
            </a:r>
            <a:r>
              <a:rPr lang="hu-HU" sz="2000" dirty="0" err="1" smtClean="0">
                <a:solidFill>
                  <a:schemeClr val="tx1"/>
                </a:solidFill>
              </a:rPr>
              <a:t>bevatkozás</a:t>
            </a:r>
            <a:r>
              <a:rPr lang="hu-HU" sz="2000" dirty="0" smtClean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41" name="Téglalap 40"/>
          <p:cNvSpPr/>
          <p:nvPr/>
        </p:nvSpPr>
        <p:spPr>
          <a:xfrm>
            <a:off x="6444208" y="990401"/>
            <a:ext cx="2448272" cy="78744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 dirty="0" smtClean="0">
                <a:solidFill>
                  <a:schemeClr val="tx1"/>
                </a:solidFill>
              </a:rPr>
              <a:t>skálázás, hibakezelés, </a:t>
            </a:r>
            <a:br>
              <a:rPr lang="hu-HU" sz="2000" dirty="0" smtClean="0">
                <a:solidFill>
                  <a:schemeClr val="tx1"/>
                </a:solidFill>
              </a:rPr>
            </a:br>
            <a:r>
              <a:rPr lang="hu-HU" sz="2000" dirty="0" smtClean="0">
                <a:solidFill>
                  <a:schemeClr val="tx1"/>
                </a:solidFill>
              </a:rPr>
              <a:t>autonóm rendszer…</a:t>
            </a:r>
          </a:p>
        </p:txBody>
      </p:sp>
      <p:sp>
        <p:nvSpPr>
          <p:cNvPr id="43" name="Szövegdoboz 42"/>
          <p:cNvSpPr txBox="1"/>
          <p:nvPr/>
        </p:nvSpPr>
        <p:spPr>
          <a:xfrm>
            <a:off x="688346" y="1981463"/>
            <a:ext cx="238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Központi felügyelet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0638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Típusok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u-HU" dirty="0" err="1" smtClean="0"/>
              <a:t>Start.time</a:t>
            </a:r>
            <a:r>
              <a:rPr lang="hu-HU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Country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 err="1" smtClean="0"/>
              <a:t>Location</a:t>
            </a:r>
            <a:endParaRPr lang="hu-HU" dirty="0"/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IP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 err="1" smtClean="0"/>
              <a:t>Client.type</a:t>
            </a:r>
            <a:endParaRPr lang="hu-HU" dirty="0"/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DC</a:t>
            </a:r>
            <a:endParaRPr lang="hu-HU" dirty="0"/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RT, RPT, </a:t>
            </a:r>
            <a:r>
              <a:rPr lang="hu-HU" dirty="0" smtClean="0"/>
              <a:t>RTT</a:t>
            </a:r>
            <a:endParaRPr lang="hu-HU" dirty="0"/>
          </a:p>
          <a:p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2483768" y="857232"/>
            <a:ext cx="6660232" cy="4407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rgbClr val="762536"/>
              </a:buClr>
            </a:pPr>
            <a:r>
              <a:rPr lang="hu-HU" sz="3200" dirty="0"/>
              <a:t>– numerikus, </a:t>
            </a:r>
            <a:r>
              <a:rPr lang="hu-HU" sz="3200" dirty="0" smtClean="0"/>
              <a:t>folytonos</a:t>
            </a:r>
            <a:endParaRPr lang="hu-HU" sz="3200" dirty="0"/>
          </a:p>
          <a:p>
            <a:pPr>
              <a:spcBef>
                <a:spcPct val="20000"/>
              </a:spcBef>
              <a:buClr>
                <a:srgbClr val="762536"/>
              </a:buClr>
            </a:pPr>
            <a:r>
              <a:rPr lang="hu-HU" sz="3200" dirty="0"/>
              <a:t>– szokásos </a:t>
            </a:r>
            <a:r>
              <a:rPr lang="hu-HU" sz="3200" dirty="0" smtClean="0"/>
              <a:t>kategorikus</a:t>
            </a:r>
          </a:p>
          <a:p>
            <a:pPr>
              <a:spcBef>
                <a:spcPct val="20000"/>
              </a:spcBef>
              <a:buClr>
                <a:srgbClr val="762536"/>
              </a:buClr>
            </a:pPr>
            <a:r>
              <a:rPr lang="hu-HU" sz="3200" dirty="0"/>
              <a:t>– szokásos kategorikus</a:t>
            </a:r>
          </a:p>
          <a:p>
            <a:pPr>
              <a:spcBef>
                <a:spcPct val="20000"/>
              </a:spcBef>
              <a:buClr>
                <a:srgbClr val="762536"/>
              </a:buClr>
            </a:pPr>
            <a:r>
              <a:rPr lang="hu-HU" sz="3200" dirty="0"/>
              <a:t>– szokásos </a:t>
            </a:r>
            <a:r>
              <a:rPr lang="hu-HU" sz="3200" dirty="0" smtClean="0"/>
              <a:t>kategorikus</a:t>
            </a:r>
          </a:p>
          <a:p>
            <a:pPr>
              <a:spcBef>
                <a:spcPct val="20000"/>
              </a:spcBef>
              <a:buClr>
                <a:srgbClr val="762536"/>
              </a:buClr>
            </a:pPr>
            <a:r>
              <a:rPr lang="hu-HU" sz="3200" dirty="0"/>
              <a:t>– szokásos kategorikus</a:t>
            </a:r>
          </a:p>
          <a:p>
            <a:pPr>
              <a:spcBef>
                <a:spcPct val="20000"/>
              </a:spcBef>
              <a:buClr>
                <a:srgbClr val="762536"/>
              </a:buClr>
            </a:pPr>
            <a:r>
              <a:rPr lang="hu-HU" sz="3200" dirty="0"/>
              <a:t>– szokásos kategorikus</a:t>
            </a:r>
          </a:p>
          <a:p>
            <a:pPr>
              <a:spcBef>
                <a:spcPct val="20000"/>
              </a:spcBef>
              <a:buClr>
                <a:srgbClr val="762536"/>
              </a:buClr>
            </a:pPr>
            <a:r>
              <a:rPr lang="hu-HU" sz="3200" dirty="0"/>
              <a:t>– numerikus, </a:t>
            </a:r>
            <a:r>
              <a:rPr lang="hu-HU" sz="3200" dirty="0" smtClean="0"/>
              <a:t>folytonos</a:t>
            </a:r>
            <a:endParaRPr lang="hu-HU" sz="32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4375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Miről lesz szó?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Adatelemzési alapfogalmak</a:t>
            </a:r>
          </a:p>
          <a:p>
            <a:r>
              <a:rPr lang="hu-HU" b="1" dirty="0" smtClean="0"/>
              <a:t>Alapvető diagramtípusok</a:t>
            </a:r>
          </a:p>
          <a:p>
            <a:r>
              <a:rPr lang="hu-HU" dirty="0" smtClean="0"/>
              <a:t>Interaktív EDA eszközök – elvárt  funkcionalitás</a:t>
            </a:r>
          </a:p>
          <a:p>
            <a:endParaRPr lang="hu-HU" dirty="0"/>
          </a:p>
          <a:p>
            <a:r>
              <a:rPr lang="hu-HU" dirty="0" smtClean="0"/>
              <a:t>Esettanulmány: </a:t>
            </a:r>
            <a:r>
              <a:rPr lang="hu-HU" dirty="0" err="1" smtClean="0"/>
              <a:t>cloud</a:t>
            </a:r>
            <a:r>
              <a:rPr lang="hu-HU" dirty="0" smtClean="0"/>
              <a:t> benchmarking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616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Alapvető diagramtípusok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7418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 változó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3789040"/>
            <a:ext cx="8858312" cy="259751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>
            <a:off x="142844" y="3009297"/>
            <a:ext cx="3709076" cy="3377255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 {RPT: 609, 613, 913, …}</a:t>
            </a:r>
          </a:p>
          <a:p>
            <a:pPr algn="ctr"/>
            <a:endParaRPr lang="hu-HU" sz="2400" dirty="0">
              <a:solidFill>
                <a:schemeClr val="bg1"/>
              </a:solidFill>
            </a:endParaRPr>
          </a:p>
          <a:p>
            <a:pPr algn="ctr"/>
            <a:endParaRPr lang="hu-HU" sz="2400" dirty="0" smtClean="0">
              <a:solidFill>
                <a:schemeClr val="bg1"/>
              </a:solidFill>
            </a:endParaRPr>
          </a:p>
          <a:p>
            <a:pPr algn="ctr"/>
            <a:endParaRPr lang="hu-HU" sz="2400" dirty="0">
              <a:solidFill>
                <a:schemeClr val="bg1"/>
              </a:solidFill>
            </a:endParaRPr>
          </a:p>
          <a:p>
            <a:pPr algn="ctr"/>
            <a:endParaRPr lang="hu-HU" sz="2400" dirty="0" smtClean="0">
              <a:solidFill>
                <a:schemeClr val="bg1"/>
              </a:solidFill>
            </a:endParaRPr>
          </a:p>
          <a:p>
            <a:pPr algn="ctr"/>
            <a:endParaRPr lang="hu-HU" sz="2400" dirty="0">
              <a:solidFill>
                <a:schemeClr val="bg1"/>
              </a:solidFill>
            </a:endParaRPr>
          </a:p>
          <a:p>
            <a:pPr algn="ctr"/>
            <a:endParaRPr lang="hu-HU" sz="2400" dirty="0" smtClean="0">
              <a:solidFill>
                <a:schemeClr val="bg1"/>
              </a:solidFill>
            </a:endParaRPr>
          </a:p>
          <a:p>
            <a:pPr algn="ctr"/>
            <a:endParaRPr lang="hu-HU" sz="2400" dirty="0" smtClean="0">
              <a:solidFill>
                <a:schemeClr val="bg1"/>
              </a:solidFill>
            </a:endParaRPr>
          </a:p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4644008" y="3009297"/>
            <a:ext cx="4032448" cy="3377255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{</a:t>
            </a:r>
            <a:r>
              <a:rPr lang="hu-HU" sz="2400" dirty="0" err="1" smtClean="0">
                <a:solidFill>
                  <a:schemeClr val="bg1"/>
                </a:solidFill>
              </a:rPr>
              <a:t>location</a:t>
            </a:r>
            <a:r>
              <a:rPr lang="hu-HU" sz="2400" dirty="0" smtClean="0">
                <a:solidFill>
                  <a:schemeClr val="bg1"/>
                </a:solidFill>
              </a:rPr>
              <a:t>: </a:t>
            </a:r>
            <a:r>
              <a:rPr lang="hu-HU" sz="2400" dirty="0" err="1" smtClean="0">
                <a:solidFill>
                  <a:schemeClr val="bg1"/>
                </a:solidFill>
              </a:rPr>
              <a:t>Peyton</a:t>
            </a:r>
            <a:r>
              <a:rPr lang="hu-HU" sz="2400" dirty="0" smtClean="0">
                <a:solidFill>
                  <a:schemeClr val="bg1"/>
                </a:solidFill>
              </a:rPr>
              <a:t>, </a:t>
            </a:r>
            <a:r>
              <a:rPr lang="hu-HU" sz="2400" dirty="0" err="1" smtClean="0">
                <a:solidFill>
                  <a:schemeClr val="bg1"/>
                </a:solidFill>
              </a:rPr>
              <a:t>Durham</a:t>
            </a:r>
            <a:r>
              <a:rPr lang="hu-HU" sz="2400" dirty="0" smtClean="0">
                <a:solidFill>
                  <a:schemeClr val="bg1"/>
                </a:solidFill>
              </a:rPr>
              <a:t>, …}</a:t>
            </a:r>
          </a:p>
          <a:p>
            <a:pPr algn="ctr"/>
            <a:endParaRPr lang="hu-HU" sz="2400" dirty="0">
              <a:solidFill>
                <a:schemeClr val="bg1"/>
              </a:solidFill>
            </a:endParaRPr>
          </a:p>
          <a:p>
            <a:pPr algn="ctr"/>
            <a:endParaRPr lang="hu-HU" sz="2400" dirty="0" smtClean="0">
              <a:solidFill>
                <a:schemeClr val="bg1"/>
              </a:solidFill>
            </a:endParaRPr>
          </a:p>
          <a:p>
            <a:pPr algn="ctr"/>
            <a:endParaRPr lang="hu-HU" sz="2400" dirty="0">
              <a:solidFill>
                <a:schemeClr val="bg1"/>
              </a:solidFill>
            </a:endParaRPr>
          </a:p>
          <a:p>
            <a:pPr algn="ctr"/>
            <a:endParaRPr lang="hu-HU" sz="2400" dirty="0" smtClean="0">
              <a:solidFill>
                <a:schemeClr val="bg1"/>
              </a:solidFill>
            </a:endParaRPr>
          </a:p>
          <a:p>
            <a:pPr algn="ctr"/>
            <a:endParaRPr lang="hu-HU" sz="2400" dirty="0" smtClean="0">
              <a:solidFill>
                <a:schemeClr val="bg1"/>
              </a:solidFill>
            </a:endParaRPr>
          </a:p>
          <a:p>
            <a:pPr algn="ctr"/>
            <a:endParaRPr lang="hu-HU" sz="2400" dirty="0">
              <a:solidFill>
                <a:schemeClr val="bg1"/>
              </a:solidFill>
            </a:endParaRPr>
          </a:p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grpSp>
        <p:nvGrpSpPr>
          <p:cNvPr id="11" name="Csoportba foglalás 10"/>
          <p:cNvGrpSpPr/>
          <p:nvPr/>
        </p:nvGrpSpPr>
        <p:grpSpPr>
          <a:xfrm>
            <a:off x="2123728" y="921066"/>
            <a:ext cx="4248472" cy="2088232"/>
            <a:chOff x="2123728" y="921066"/>
            <a:chExt cx="4248472" cy="2088232"/>
          </a:xfrm>
        </p:grpSpPr>
        <p:cxnSp>
          <p:nvCxnSpPr>
            <p:cNvPr id="12" name="Egyenes összekötő 11"/>
            <p:cNvCxnSpPr>
              <a:stCxn id="14" idx="2"/>
              <a:endCxn id="16" idx="0"/>
            </p:cNvCxnSpPr>
            <p:nvPr/>
          </p:nvCxnSpPr>
          <p:spPr>
            <a:xfrm>
              <a:off x="4355976" y="1785162"/>
              <a:ext cx="1152128" cy="3600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gyenes összekötő 12"/>
            <p:cNvCxnSpPr>
              <a:stCxn id="14" idx="2"/>
              <a:endCxn id="15" idx="0"/>
            </p:cNvCxnSpPr>
            <p:nvPr/>
          </p:nvCxnSpPr>
          <p:spPr>
            <a:xfrm flipH="1">
              <a:off x="2987824" y="1785162"/>
              <a:ext cx="1368152" cy="3600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églalap 13"/>
            <p:cNvSpPr/>
            <p:nvPr/>
          </p:nvSpPr>
          <p:spPr>
            <a:xfrm>
              <a:off x="3563888" y="921066"/>
              <a:ext cx="1584176" cy="864096"/>
            </a:xfrm>
            <a:prstGeom prst="rect">
              <a:avLst/>
            </a:prstGeom>
            <a:solidFill>
              <a:srgbClr val="B83A55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400" dirty="0" smtClean="0">
                  <a:solidFill>
                    <a:schemeClr val="bg1"/>
                  </a:solidFill>
                </a:rPr>
                <a:t>Változók</a:t>
              </a:r>
            </a:p>
          </p:txBody>
        </p:sp>
        <p:sp>
          <p:nvSpPr>
            <p:cNvPr id="15" name="Téglalap 14"/>
            <p:cNvSpPr/>
            <p:nvPr/>
          </p:nvSpPr>
          <p:spPr>
            <a:xfrm>
              <a:off x="2123728" y="2145202"/>
              <a:ext cx="1728192" cy="864096"/>
            </a:xfrm>
            <a:prstGeom prst="rect">
              <a:avLst/>
            </a:prstGeom>
            <a:solidFill>
              <a:srgbClr val="B83A55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400" dirty="0" smtClean="0">
                  <a:solidFill>
                    <a:schemeClr val="bg1"/>
                  </a:solidFill>
                </a:rPr>
                <a:t>Numerikus</a:t>
              </a:r>
            </a:p>
          </p:txBody>
        </p:sp>
        <p:sp>
          <p:nvSpPr>
            <p:cNvPr id="16" name="Téglalap 15"/>
            <p:cNvSpPr/>
            <p:nvPr/>
          </p:nvSpPr>
          <p:spPr>
            <a:xfrm>
              <a:off x="4644008" y="2145202"/>
              <a:ext cx="1728192" cy="864096"/>
            </a:xfrm>
            <a:prstGeom prst="rect">
              <a:avLst/>
            </a:prstGeom>
            <a:solidFill>
              <a:srgbClr val="B83A55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400" dirty="0" smtClean="0">
                  <a:solidFill>
                    <a:schemeClr val="bg1"/>
                  </a:solidFill>
                </a:rPr>
                <a:t>Kategorikus</a:t>
              </a:r>
            </a:p>
          </p:txBody>
        </p:sp>
      </p:grpSp>
      <p:grpSp>
        <p:nvGrpSpPr>
          <p:cNvPr id="17" name="Csoportba foglalás 16"/>
          <p:cNvGrpSpPr/>
          <p:nvPr/>
        </p:nvGrpSpPr>
        <p:grpSpPr>
          <a:xfrm>
            <a:off x="2123728" y="921066"/>
            <a:ext cx="4248472" cy="2088232"/>
            <a:chOff x="2123728" y="921066"/>
            <a:chExt cx="4248472" cy="2088232"/>
          </a:xfrm>
        </p:grpSpPr>
        <p:cxnSp>
          <p:nvCxnSpPr>
            <p:cNvPr id="18" name="Egyenes összekötő 17"/>
            <p:cNvCxnSpPr>
              <a:stCxn id="20" idx="2"/>
              <a:endCxn id="22" idx="0"/>
            </p:cNvCxnSpPr>
            <p:nvPr/>
          </p:nvCxnSpPr>
          <p:spPr>
            <a:xfrm>
              <a:off x="4355976" y="1785162"/>
              <a:ext cx="1152128" cy="3600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gyenes összekötő 18"/>
            <p:cNvCxnSpPr>
              <a:stCxn id="20" idx="2"/>
              <a:endCxn id="21" idx="0"/>
            </p:cNvCxnSpPr>
            <p:nvPr/>
          </p:nvCxnSpPr>
          <p:spPr>
            <a:xfrm flipH="1">
              <a:off x="2987824" y="1785162"/>
              <a:ext cx="1368152" cy="3600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églalap 19"/>
            <p:cNvSpPr/>
            <p:nvPr/>
          </p:nvSpPr>
          <p:spPr>
            <a:xfrm>
              <a:off x="3563888" y="921066"/>
              <a:ext cx="1584176" cy="864096"/>
            </a:xfrm>
            <a:prstGeom prst="rect">
              <a:avLst/>
            </a:prstGeom>
            <a:solidFill>
              <a:srgbClr val="B83A55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400" dirty="0" smtClean="0">
                  <a:solidFill>
                    <a:schemeClr val="bg1"/>
                  </a:solidFill>
                </a:rPr>
                <a:t>Változók</a:t>
              </a:r>
            </a:p>
          </p:txBody>
        </p:sp>
        <p:sp>
          <p:nvSpPr>
            <p:cNvPr id="21" name="Téglalap 20"/>
            <p:cNvSpPr/>
            <p:nvPr/>
          </p:nvSpPr>
          <p:spPr>
            <a:xfrm>
              <a:off x="2123728" y="2145202"/>
              <a:ext cx="1728192" cy="864096"/>
            </a:xfrm>
            <a:prstGeom prst="rect">
              <a:avLst/>
            </a:prstGeom>
            <a:solidFill>
              <a:srgbClr val="B83A55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400" dirty="0" smtClean="0">
                  <a:solidFill>
                    <a:schemeClr val="bg1"/>
                  </a:solidFill>
                </a:rPr>
                <a:t>Numerikus</a:t>
              </a:r>
            </a:p>
          </p:txBody>
        </p:sp>
        <p:sp>
          <p:nvSpPr>
            <p:cNvPr id="22" name="Téglalap 21"/>
            <p:cNvSpPr/>
            <p:nvPr/>
          </p:nvSpPr>
          <p:spPr>
            <a:xfrm>
              <a:off x="4644008" y="2145202"/>
              <a:ext cx="1728192" cy="864096"/>
            </a:xfrm>
            <a:prstGeom prst="rect">
              <a:avLst/>
            </a:prstGeom>
            <a:solidFill>
              <a:srgbClr val="B83A55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400" dirty="0" smtClean="0">
                  <a:solidFill>
                    <a:schemeClr val="bg1"/>
                  </a:solidFill>
                </a:rPr>
                <a:t>Kategorikus</a:t>
              </a:r>
            </a:p>
          </p:txBody>
        </p:sp>
      </p:grp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3616221"/>
            <a:ext cx="2448272" cy="269309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428" y="3666577"/>
            <a:ext cx="3110460" cy="271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88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Oszlopdiagram (bar chart)</a:t>
            </a:r>
            <a:endParaRPr lang="hu-H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hu-HU" dirty="0"/>
              <a:t>Megjelenített </a:t>
            </a:r>
            <a:r>
              <a:rPr lang="hu-HU" dirty="0" smtClean="0"/>
              <a:t>dimenziók száma: 1</a:t>
            </a:r>
            <a:endParaRPr lang="hu-HU" sz="2000" dirty="0"/>
          </a:p>
          <a:p>
            <a:pPr>
              <a:buFont typeface="Arial" pitchFamily="34" charset="0"/>
              <a:buChar char="•"/>
            </a:pPr>
            <a:r>
              <a:rPr lang="hu-HU" dirty="0"/>
              <a:t>Ábrázolt </a:t>
            </a:r>
            <a:r>
              <a:rPr lang="hu-HU" dirty="0" smtClean="0"/>
              <a:t>összefüggés:</a:t>
            </a:r>
          </a:p>
          <a:p>
            <a:pPr lvl="1">
              <a:buFont typeface="Arial" pitchFamily="34" charset="0"/>
              <a:buChar char="•"/>
            </a:pPr>
            <a:r>
              <a:rPr lang="hu-HU" sz="2600" dirty="0" smtClean="0"/>
              <a:t>Kategorikus </a:t>
            </a:r>
            <a:r>
              <a:rPr lang="hu-HU" sz="2600" dirty="0"/>
              <a:t>változó egyes</a:t>
            </a:r>
            <a:br>
              <a:rPr lang="hu-HU" sz="2600" dirty="0"/>
            </a:br>
            <a:r>
              <a:rPr lang="hu-HU" sz="2600" dirty="0"/>
              <a:t>értékeinek abszolút </a:t>
            </a:r>
            <a:br>
              <a:rPr lang="hu-HU" sz="2600" dirty="0"/>
            </a:br>
            <a:r>
              <a:rPr lang="hu-HU" sz="2600" dirty="0" smtClean="0"/>
              <a:t>gyakorisága</a:t>
            </a:r>
            <a:endParaRPr lang="hu-HU" sz="2600" dirty="0"/>
          </a:p>
          <a:p>
            <a:pPr>
              <a:buFont typeface="Arial" pitchFamily="34" charset="0"/>
              <a:buChar char="•"/>
            </a:pPr>
            <a:r>
              <a:rPr lang="hu-HU" dirty="0"/>
              <a:t>Adategység:</a:t>
            </a:r>
          </a:p>
          <a:p>
            <a:pPr marL="754063" lvl="2"/>
            <a:r>
              <a:rPr lang="hu-HU" sz="2600" dirty="0"/>
              <a:t>Oszlop </a:t>
            </a:r>
            <a:r>
              <a:rPr lang="hu-HU" sz="2600" dirty="0" smtClean="0"/>
              <a:t>– magassága: </a:t>
            </a:r>
            <a:r>
              <a:rPr lang="hu-HU" sz="2600" dirty="0"/>
              <a:t/>
            </a:r>
            <a:br>
              <a:rPr lang="hu-HU" sz="2600" dirty="0"/>
            </a:br>
            <a:r>
              <a:rPr lang="hu-HU" sz="2600" dirty="0" smtClean="0"/>
              <a:t>adott </a:t>
            </a:r>
            <a:r>
              <a:rPr lang="hu-HU" sz="2600" dirty="0"/>
              <a:t>érték </a:t>
            </a:r>
            <a:r>
              <a:rPr lang="hu-HU" sz="2600" dirty="0" smtClean="0"/>
              <a:t>gyakorisága</a:t>
            </a:r>
          </a:p>
          <a:p>
            <a:pPr marL="754063" lvl="2"/>
            <a:endParaRPr lang="hu-HU" sz="2000" dirty="0"/>
          </a:p>
          <a:p>
            <a:pPr marL="0" lvl="1">
              <a:buFont typeface="Arial" pitchFamily="34" charset="0"/>
              <a:buChar char="•"/>
            </a:pPr>
            <a:r>
              <a:rPr lang="hu-HU" sz="3200" dirty="0"/>
              <a:t>Tervezői döntés:</a:t>
            </a:r>
          </a:p>
          <a:p>
            <a:pPr marL="457200" lvl="2"/>
            <a:r>
              <a:rPr lang="hu-HU" sz="2600" dirty="0" smtClean="0"/>
              <a:t>Értékkészlet </a:t>
            </a:r>
            <a:r>
              <a:rPr lang="hu-HU" sz="2600" dirty="0"/>
              <a:t>darabolása?</a:t>
            </a:r>
          </a:p>
          <a:p>
            <a:pPr lvl="1">
              <a:buFont typeface="Arial" pitchFamily="34" charset="0"/>
              <a:buChar char="•"/>
            </a:pPr>
            <a:endParaRPr lang="hu-HU" sz="2000" dirty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6" name="Kép 5" descr="ohv_segeda_plo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0255" y="2509996"/>
            <a:ext cx="4873745" cy="36553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164920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53"/>
          <a:stretch/>
        </p:blipFill>
        <p:spPr>
          <a:xfrm>
            <a:off x="4558014" y="1988840"/>
            <a:ext cx="4465236" cy="34563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Hisztogram</a:t>
            </a:r>
            <a:endParaRPr lang="hu-H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hu-HU" dirty="0"/>
              <a:t>Megjelenített </a:t>
            </a:r>
            <a:r>
              <a:rPr lang="hu-HU" dirty="0" smtClean="0"/>
              <a:t>dimenziók száma: 1</a:t>
            </a:r>
            <a:endParaRPr lang="hu-HU" sz="2000" dirty="0"/>
          </a:p>
          <a:p>
            <a:pPr>
              <a:buFont typeface="Arial" pitchFamily="34" charset="0"/>
              <a:buChar char="•"/>
            </a:pPr>
            <a:r>
              <a:rPr lang="hu-HU" dirty="0"/>
              <a:t>Ábrázolt </a:t>
            </a:r>
            <a:r>
              <a:rPr lang="hu-HU" dirty="0" smtClean="0"/>
              <a:t>összefüggés:</a:t>
            </a:r>
          </a:p>
          <a:p>
            <a:pPr lvl="1">
              <a:buFont typeface="Arial" pitchFamily="34" charset="0"/>
              <a:buChar char="•"/>
            </a:pPr>
            <a:r>
              <a:rPr lang="hu-HU" sz="2600" dirty="0" smtClean="0"/>
              <a:t>Folytonos változó </a:t>
            </a:r>
            <a:r>
              <a:rPr lang="hu-HU" sz="2600" dirty="0"/>
              <a:t>egyes</a:t>
            </a:r>
            <a:br>
              <a:rPr lang="hu-HU" sz="2600" dirty="0"/>
            </a:br>
            <a:r>
              <a:rPr lang="hu-HU" sz="2600" dirty="0"/>
              <a:t>értékeinek abszolút </a:t>
            </a:r>
            <a:br>
              <a:rPr lang="hu-HU" sz="2600" dirty="0"/>
            </a:br>
            <a:r>
              <a:rPr lang="hu-HU" sz="2600" dirty="0" smtClean="0"/>
              <a:t>gyakorisága</a:t>
            </a:r>
            <a:endParaRPr lang="hu-HU" sz="2600" dirty="0"/>
          </a:p>
          <a:p>
            <a:pPr>
              <a:buFont typeface="Arial" pitchFamily="34" charset="0"/>
              <a:buChar char="•"/>
            </a:pPr>
            <a:r>
              <a:rPr lang="hu-HU" dirty="0"/>
              <a:t>Adategység:</a:t>
            </a:r>
          </a:p>
          <a:p>
            <a:pPr marL="754063" lvl="2"/>
            <a:r>
              <a:rPr lang="hu-HU" sz="2600" dirty="0"/>
              <a:t>Oszlop </a:t>
            </a:r>
            <a:r>
              <a:rPr lang="hu-HU" sz="2600" dirty="0" smtClean="0"/>
              <a:t>– magassága: </a:t>
            </a:r>
            <a:r>
              <a:rPr lang="hu-HU" sz="2600" dirty="0"/>
              <a:t/>
            </a:r>
            <a:br>
              <a:rPr lang="hu-HU" sz="2600" dirty="0"/>
            </a:br>
            <a:r>
              <a:rPr lang="hu-HU" sz="2600" dirty="0" smtClean="0"/>
              <a:t>adott </a:t>
            </a:r>
            <a:r>
              <a:rPr lang="hu-HU" sz="2600" dirty="0"/>
              <a:t>érték </a:t>
            </a:r>
            <a:r>
              <a:rPr lang="hu-HU" sz="2600" dirty="0" smtClean="0"/>
              <a:t>gyakorisága</a:t>
            </a:r>
          </a:p>
          <a:p>
            <a:pPr marL="754063" lvl="2"/>
            <a:endParaRPr lang="hu-HU" sz="2000" dirty="0"/>
          </a:p>
          <a:p>
            <a:pPr marL="0" lvl="1">
              <a:buFont typeface="Arial" pitchFamily="34" charset="0"/>
              <a:buChar char="•"/>
            </a:pPr>
            <a:r>
              <a:rPr lang="hu-HU" sz="3200" dirty="0"/>
              <a:t>Tervezői döntés:</a:t>
            </a:r>
          </a:p>
          <a:p>
            <a:pPr marL="457200" lvl="2"/>
            <a:r>
              <a:rPr lang="hu-HU" sz="2600" dirty="0" smtClean="0"/>
              <a:t>Oszlopszélesség/kezdőpont?</a:t>
            </a:r>
            <a:endParaRPr lang="hu-HU" sz="2600" dirty="0"/>
          </a:p>
          <a:p>
            <a:pPr lvl="1">
              <a:buFont typeface="Arial" pitchFamily="34" charset="0"/>
              <a:buChar char="•"/>
            </a:pPr>
            <a:endParaRPr lang="hu-HU" sz="2000" dirty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26"/>
          <a:stretch/>
        </p:blipFill>
        <p:spPr>
          <a:xfrm>
            <a:off x="4557600" y="1990800"/>
            <a:ext cx="4464000" cy="34712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églalap 7"/>
          <p:cNvSpPr/>
          <p:nvPr/>
        </p:nvSpPr>
        <p:spPr>
          <a:xfrm>
            <a:off x="5146526" y="1348720"/>
            <a:ext cx="3286148" cy="57150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Fontos </a:t>
            </a:r>
            <a:r>
              <a:rPr lang="hu-HU" sz="2400" dirty="0" err="1" smtClean="0">
                <a:solidFill>
                  <a:schemeClr val="bg1"/>
                </a:solidFill>
              </a:rPr>
              <a:t>percentilisek</a:t>
            </a:r>
            <a:r>
              <a:rPr lang="hu-HU" sz="2400" dirty="0" smtClean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252350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 kis leíró statisztika…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hu-HU" dirty="0" smtClean="0"/>
                  <a:t>Átlag, medián, </a:t>
                </a:r>
                <a:r>
                  <a:rPr lang="hu-HU" dirty="0" err="1" smtClean="0"/>
                  <a:t>módusz</a:t>
                </a:r>
                <a:endParaRPr lang="hu-HU" dirty="0" smtClean="0"/>
              </a:p>
              <a:p>
                <a:pPr lvl="1"/>
                <a:endParaRPr lang="hu-HU" dirty="0" smtClean="0"/>
              </a:p>
              <a:p>
                <a:r>
                  <a:rPr lang="hu-HU" dirty="0" err="1" smtClean="0"/>
                  <a:t>Percentilis</a:t>
                </a:r>
                <a:endParaRPr lang="hu-HU" dirty="0"/>
              </a:p>
              <a:p>
                <a:pPr lvl="1"/>
                <a:r>
                  <a:rPr lang="hu-HU" dirty="0" smtClean="0"/>
                  <a:t>Az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hu-HU" dirty="0" smtClean="0"/>
                  <a:t>-edik </a:t>
                </a:r>
                <a:r>
                  <a:rPr lang="hu-HU" dirty="0" err="1" smtClean="0"/>
                  <a:t>percentilisnél</a:t>
                </a:r>
                <a:r>
                  <a:rPr lang="hu-HU" dirty="0" smtClean="0"/>
                  <a:t> az adatok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hu-HU" dirty="0" err="1" smtClean="0"/>
                  <a:t>-a</a:t>
                </a:r>
                <a:r>
                  <a:rPr lang="hu-HU" dirty="0" smtClean="0"/>
                  <a:t> kisebb</a:t>
                </a:r>
              </a:p>
              <a:p>
                <a:r>
                  <a:rPr lang="hu-HU" dirty="0" smtClean="0"/>
                  <a:t>Kvartilis</a:t>
                </a:r>
              </a:p>
              <a:p>
                <a:pPr lvl="1"/>
                <a:r>
                  <a:rPr lang="hu-HU" dirty="0" smtClean="0"/>
                  <a:t>Q1, Q3: 25. és 75. </a:t>
                </a:r>
                <a:r>
                  <a:rPr lang="hu-HU" dirty="0" err="1" smtClean="0"/>
                  <a:t>percentilis</a:t>
                </a:r>
                <a:endParaRPr lang="hu-HU" dirty="0" smtClean="0"/>
              </a:p>
              <a:p>
                <a:pPr lvl="1"/>
                <a:r>
                  <a:rPr lang="hu-HU" dirty="0" smtClean="0"/>
                  <a:t>Q2: medián</a:t>
                </a:r>
              </a:p>
              <a:p>
                <a:pPr lvl="1"/>
                <a:endParaRPr lang="hu-HU" dirty="0" smtClean="0"/>
              </a:p>
              <a:p>
                <a:r>
                  <a:rPr lang="hu-HU" dirty="0" err="1"/>
                  <a:t>Inter-quartile</a:t>
                </a:r>
                <a:r>
                  <a:rPr lang="hu-HU" dirty="0"/>
                  <a:t> </a:t>
                </a:r>
                <a:r>
                  <a:rPr lang="hu-HU" dirty="0" err="1" smtClean="0"/>
                  <a:t>range</a:t>
                </a:r>
                <a:r>
                  <a:rPr lang="hu-HU" dirty="0" smtClean="0"/>
                  <a:t> (IQR)</a:t>
                </a:r>
              </a:p>
              <a:p>
                <a:pPr lvl="1"/>
                <a:r>
                  <a:rPr lang="hu-HU" dirty="0" smtClean="0"/>
                  <a:t>Q3 – Q1</a:t>
                </a:r>
                <a:endParaRPr lang="hu-HU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513" t="-1433" b="-99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504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Doboz diagram (boxplot)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2844" y="857232"/>
            <a:ext cx="8858312" cy="574012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hu-HU" dirty="0"/>
              <a:t>Megjelenített </a:t>
            </a:r>
            <a:r>
              <a:rPr lang="hu-HU" dirty="0" smtClean="0"/>
              <a:t>dimenziók száma: 1</a:t>
            </a:r>
            <a:endParaRPr lang="hu-HU" sz="2000" dirty="0"/>
          </a:p>
          <a:p>
            <a:pPr>
              <a:buFont typeface="Arial" pitchFamily="34" charset="0"/>
              <a:buChar char="•"/>
            </a:pPr>
            <a:r>
              <a:rPr lang="hu-HU" dirty="0"/>
              <a:t>Ábrázolt </a:t>
            </a:r>
            <a:r>
              <a:rPr lang="hu-HU" dirty="0" smtClean="0"/>
              <a:t>összefüggés:</a:t>
            </a:r>
          </a:p>
          <a:p>
            <a:pPr lvl="1">
              <a:buFont typeface="Arial" pitchFamily="34" charset="0"/>
              <a:buChar char="•"/>
            </a:pPr>
            <a:r>
              <a:rPr lang="hu-HU" sz="2600" dirty="0" smtClean="0"/>
              <a:t>Folytonos változó fontos </a:t>
            </a:r>
            <a:br>
              <a:rPr lang="hu-HU" sz="2600" dirty="0" smtClean="0"/>
            </a:br>
            <a:r>
              <a:rPr lang="hu-HU" sz="2600" dirty="0" err="1" smtClean="0"/>
              <a:t>percentilisei</a:t>
            </a:r>
            <a:endParaRPr lang="hu-HU" sz="2600" dirty="0" smtClean="0"/>
          </a:p>
          <a:p>
            <a:pPr lvl="1">
              <a:buFont typeface="Arial" pitchFamily="34" charset="0"/>
              <a:buChar char="•"/>
            </a:pPr>
            <a:r>
              <a:rPr lang="hu-HU" sz="2600" dirty="0" smtClean="0"/>
              <a:t>Általában 5 fontos érték</a:t>
            </a:r>
          </a:p>
          <a:p>
            <a:pPr lvl="1">
              <a:buFont typeface="Arial" pitchFamily="34" charset="0"/>
              <a:buChar char="•"/>
            </a:pPr>
            <a:endParaRPr lang="hu-HU" sz="2600" dirty="0" smtClean="0"/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Adategység</a:t>
            </a:r>
            <a:r>
              <a:rPr lang="hu-HU" dirty="0"/>
              <a:t>:</a:t>
            </a:r>
          </a:p>
          <a:p>
            <a:pPr marL="754063" lvl="2"/>
            <a:r>
              <a:rPr lang="hu-HU" sz="2600" dirty="0" smtClean="0"/>
              <a:t>Doboz</a:t>
            </a:r>
          </a:p>
          <a:p>
            <a:pPr marL="754063" lvl="2"/>
            <a:endParaRPr lang="hu-HU" sz="3000" dirty="0" smtClean="0"/>
          </a:p>
          <a:p>
            <a:pPr marL="354013" lvl="1"/>
            <a:r>
              <a:rPr lang="hu-HU" sz="3000" dirty="0" smtClean="0"/>
              <a:t>Tervezői döntés:</a:t>
            </a:r>
          </a:p>
          <a:p>
            <a:pPr marL="754063" lvl="2"/>
            <a:r>
              <a:rPr lang="hu-HU" sz="2600" dirty="0" err="1" smtClean="0"/>
              <a:t>Outlierek</a:t>
            </a:r>
            <a:r>
              <a:rPr lang="hu-HU" sz="2600" dirty="0" smtClean="0"/>
              <a:t>?</a:t>
            </a:r>
          </a:p>
          <a:p>
            <a:endParaRPr lang="hu-HU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1" b="7118"/>
          <a:stretch/>
        </p:blipFill>
        <p:spPr>
          <a:xfrm>
            <a:off x="4917300" y="1755118"/>
            <a:ext cx="2897908" cy="469821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0" name="Szövegdoboz 9"/>
          <p:cNvSpPr txBox="1"/>
          <p:nvPr/>
        </p:nvSpPr>
        <p:spPr>
          <a:xfrm>
            <a:off x="7815208" y="4130990"/>
            <a:ext cx="670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Q3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7815208" y="4402097"/>
            <a:ext cx="1291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Medián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7849516" y="4680601"/>
            <a:ext cx="670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Q1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3" name="Egyenes összekötő 12"/>
          <p:cNvCxnSpPr/>
          <p:nvPr/>
        </p:nvCxnSpPr>
        <p:spPr>
          <a:xfrm>
            <a:off x="6456898" y="2208952"/>
            <a:ext cx="1116549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/>
          <p:nvPr/>
        </p:nvCxnSpPr>
        <p:spPr>
          <a:xfrm>
            <a:off x="5076056" y="4879061"/>
            <a:ext cx="2691541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/>
        </p:nvCxnSpPr>
        <p:spPr>
          <a:xfrm flipV="1">
            <a:off x="6456898" y="5953368"/>
            <a:ext cx="1116549" cy="2168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/>
        </p:nvCxnSpPr>
        <p:spPr>
          <a:xfrm>
            <a:off x="5076056" y="4433223"/>
            <a:ext cx="2690624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>
            <a:off x="7101499" y="4643259"/>
            <a:ext cx="720195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zövegdoboz 17"/>
          <p:cNvSpPr txBox="1"/>
          <p:nvPr/>
        </p:nvSpPr>
        <p:spPr>
          <a:xfrm>
            <a:off x="7599651" y="1947342"/>
            <a:ext cx="1058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Max.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7599651" y="5691758"/>
            <a:ext cx="1058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Min.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4204083" y="4402097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IQR </a:t>
            </a:r>
            <a:endParaRPr lang="en-US" dirty="0"/>
          </a:p>
        </p:txBody>
      </p:sp>
      <p:cxnSp>
        <p:nvCxnSpPr>
          <p:cNvPr id="21" name="Egyenes összekötő 20"/>
          <p:cNvCxnSpPr/>
          <p:nvPr/>
        </p:nvCxnSpPr>
        <p:spPr>
          <a:xfrm>
            <a:off x="5155772" y="5511374"/>
            <a:ext cx="1301126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21"/>
          <p:cNvCxnSpPr/>
          <p:nvPr/>
        </p:nvCxnSpPr>
        <p:spPr>
          <a:xfrm>
            <a:off x="5076056" y="3796197"/>
            <a:ext cx="1373201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22"/>
          <p:cNvCxnSpPr/>
          <p:nvPr/>
        </p:nvCxnSpPr>
        <p:spPr>
          <a:xfrm>
            <a:off x="5183726" y="4433223"/>
            <a:ext cx="0" cy="445838"/>
          </a:xfrm>
          <a:prstGeom prst="line">
            <a:avLst/>
          </a:prstGeom>
          <a:ln w="28575">
            <a:solidFill>
              <a:srgbClr val="000000"/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zövegdoboz 23"/>
          <p:cNvSpPr txBox="1"/>
          <p:nvPr/>
        </p:nvSpPr>
        <p:spPr>
          <a:xfrm>
            <a:off x="3428992" y="3585303"/>
            <a:ext cx="1712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FF0000"/>
                </a:solidFill>
              </a:rPr>
              <a:t>Q3 + 1.5IQR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3428992" y="5228377"/>
            <a:ext cx="1712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FF0000"/>
                </a:solidFill>
              </a:rPr>
              <a:t>Q1 – 1.5IQR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9558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8" grpId="0"/>
      <p:bldP spid="19" grpId="0"/>
      <p:bldP spid="20" grpId="0"/>
      <p:bldP spid="24" grpId="0"/>
      <p:bldP spid="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Kép 33" descr="kom_eloszlas2.png"/>
          <p:cNvPicPr>
            <a:picLocks noChangeAspect="1"/>
          </p:cNvPicPr>
          <p:nvPr/>
        </p:nvPicPr>
        <p:blipFill>
          <a:blip r:embed="rId3"/>
          <a:srcRect r="14949" b="11363"/>
          <a:stretch>
            <a:fillRect/>
          </a:stretch>
        </p:blipFill>
        <p:spPr>
          <a:xfrm>
            <a:off x="484388" y="648000"/>
            <a:ext cx="7945264" cy="2428892"/>
          </a:xfrm>
          <a:prstGeom prst="rect">
            <a:avLst/>
          </a:prstGeom>
        </p:spPr>
      </p:pic>
      <p:pic>
        <p:nvPicPr>
          <p:cNvPr id="33" name="Tartalom helye 32" descr="kom_boxplot2.png"/>
          <p:cNvPicPr>
            <a:picLocks noGrp="1" noChangeAspect="1"/>
          </p:cNvPicPr>
          <p:nvPr>
            <p:ph idx="1"/>
          </p:nvPr>
        </p:nvPicPr>
        <p:blipFill>
          <a:blip r:embed="rId4"/>
          <a:srcRect b="14814"/>
          <a:stretch>
            <a:fillRect/>
          </a:stretch>
        </p:blipFill>
        <p:spPr>
          <a:xfrm>
            <a:off x="1285851" y="3196800"/>
            <a:ext cx="7072363" cy="16683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Hisztogram: fontos </a:t>
            </a:r>
            <a:r>
              <a:rPr lang="hu-HU" dirty="0" err="1" smtClean="0"/>
              <a:t>percentilisek</a:t>
            </a:r>
            <a:r>
              <a:rPr lang="hu-HU" dirty="0" smtClean="0"/>
              <a:t>?</a:t>
            </a:r>
            <a:endParaRPr lang="hu-HU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5429256" y="2643182"/>
            <a:ext cx="670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Q3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4929190" y="2285992"/>
            <a:ext cx="1291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Medián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6" name="Szövegdoboz 25"/>
          <p:cNvSpPr txBox="1"/>
          <p:nvPr/>
        </p:nvSpPr>
        <p:spPr>
          <a:xfrm>
            <a:off x="3929058" y="2643182"/>
            <a:ext cx="670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Q1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7" name="Szövegdoboz 26"/>
          <p:cNvSpPr txBox="1"/>
          <p:nvPr/>
        </p:nvSpPr>
        <p:spPr>
          <a:xfrm>
            <a:off x="7858148" y="2285992"/>
            <a:ext cx="1058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Max.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2000232" y="2214554"/>
            <a:ext cx="1058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Min.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6" name="Egyenes összekötő 15"/>
          <p:cNvCxnSpPr/>
          <p:nvPr/>
        </p:nvCxnSpPr>
        <p:spPr>
          <a:xfrm rot="16200000" flipH="1">
            <a:off x="3378086" y="3797865"/>
            <a:ext cx="2181231" cy="4759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/>
          <p:cNvCxnSpPr/>
          <p:nvPr/>
        </p:nvCxnSpPr>
        <p:spPr>
          <a:xfrm rot="16200000" flipH="1">
            <a:off x="6670186" y="3794783"/>
            <a:ext cx="2331026" cy="33064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22"/>
          <p:cNvCxnSpPr/>
          <p:nvPr/>
        </p:nvCxnSpPr>
        <p:spPr>
          <a:xfrm rot="16200000" flipH="1">
            <a:off x="3831768" y="3892101"/>
            <a:ext cx="2209814" cy="9524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29"/>
          <p:cNvCxnSpPr/>
          <p:nvPr/>
        </p:nvCxnSpPr>
        <p:spPr>
          <a:xfrm rot="5400000">
            <a:off x="750861" y="3678239"/>
            <a:ext cx="2499536" cy="794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30"/>
          <p:cNvCxnSpPr/>
          <p:nvPr/>
        </p:nvCxnSpPr>
        <p:spPr>
          <a:xfrm rot="16200000" flipH="1">
            <a:off x="4290445" y="3813742"/>
            <a:ext cx="2252664" cy="9525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Kép 21" descr="kom_suruseg2.png"/>
          <p:cNvPicPr>
            <a:picLocks noChangeAspect="1"/>
          </p:cNvPicPr>
          <p:nvPr/>
        </p:nvPicPr>
        <p:blipFill>
          <a:blip r:embed="rId5"/>
          <a:srcRect t="7000" b="14979"/>
          <a:stretch>
            <a:fillRect/>
          </a:stretch>
        </p:blipFill>
        <p:spPr>
          <a:xfrm>
            <a:off x="1000100" y="4968000"/>
            <a:ext cx="7370536" cy="159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27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Robusztus mérőszámok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785794"/>
            <a:ext cx="8858312" cy="5529321"/>
          </a:xfrm>
        </p:spPr>
        <p:txBody>
          <a:bodyPr/>
          <a:lstStyle/>
          <a:p>
            <a:r>
              <a:rPr lang="hu-HU" dirty="0" smtClean="0"/>
              <a:t>Alaphalmaz</a:t>
            </a:r>
          </a:p>
          <a:p>
            <a:pPr lvl="1"/>
            <a:r>
              <a:rPr lang="hu-HU" dirty="0" smtClean="0"/>
              <a:t>1000 pont ~ U(1, 5) egyenletes eloszlás</a:t>
            </a:r>
          </a:p>
          <a:p>
            <a:pPr lvl="2"/>
            <a:r>
              <a:rPr lang="hu-HU" i="1" dirty="0" smtClean="0"/>
              <a:t>átlag = medián = 3 </a:t>
            </a:r>
            <a:r>
              <a:rPr lang="hu-HU" i="1" dirty="0" err="1" smtClean="0"/>
              <a:t>ms</a:t>
            </a:r>
            <a:endParaRPr lang="hu-HU" i="1" dirty="0" smtClean="0"/>
          </a:p>
        </p:txBody>
      </p:sp>
      <p:cxnSp>
        <p:nvCxnSpPr>
          <p:cNvPr id="5" name="Egyenes összekötő nyíllal 4"/>
          <p:cNvCxnSpPr/>
          <p:nvPr/>
        </p:nvCxnSpPr>
        <p:spPr>
          <a:xfrm>
            <a:off x="2071670" y="3714752"/>
            <a:ext cx="5143536" cy="1588"/>
          </a:xfrm>
          <a:prstGeom prst="straightConnector1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églalap 5"/>
          <p:cNvSpPr/>
          <p:nvPr/>
        </p:nvSpPr>
        <p:spPr>
          <a:xfrm>
            <a:off x="2571736" y="3500438"/>
            <a:ext cx="857256" cy="4286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cxnSp>
        <p:nvCxnSpPr>
          <p:cNvPr id="8" name="Egyenes összekötő 7"/>
          <p:cNvCxnSpPr>
            <a:stCxn id="6" idx="0"/>
            <a:endCxn id="6" idx="2"/>
          </p:cNvCxnSpPr>
          <p:nvPr/>
        </p:nvCxnSpPr>
        <p:spPr>
          <a:xfrm rot="16200000" flipH="1">
            <a:off x="2786050" y="3714752"/>
            <a:ext cx="428628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>
            <a:off x="3000364" y="3286124"/>
            <a:ext cx="428628" cy="1588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/>
          <p:nvPr/>
        </p:nvCxnSpPr>
        <p:spPr>
          <a:xfrm rot="5400000" flipH="1" flipV="1">
            <a:off x="2858282" y="3356768"/>
            <a:ext cx="285752" cy="158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/>
        </p:nvCxnSpPr>
        <p:spPr>
          <a:xfrm rot="5400000" flipH="1" flipV="1">
            <a:off x="2322497" y="3392487"/>
            <a:ext cx="500066" cy="1588"/>
          </a:xfrm>
          <a:prstGeom prst="line">
            <a:avLst/>
          </a:prstGeom>
          <a:ln w="28575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 rot="5400000" flipH="1" flipV="1">
            <a:off x="3179753" y="3392487"/>
            <a:ext cx="500066" cy="1588"/>
          </a:xfrm>
          <a:prstGeom prst="line">
            <a:avLst/>
          </a:prstGeom>
          <a:ln w="28575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/>
          <p:nvPr/>
        </p:nvCxnSpPr>
        <p:spPr>
          <a:xfrm>
            <a:off x="2571736" y="3286124"/>
            <a:ext cx="428628" cy="1588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zövegdoboz 19"/>
          <p:cNvSpPr txBox="1"/>
          <p:nvPr/>
        </p:nvSpPr>
        <p:spPr>
          <a:xfrm>
            <a:off x="2285984" y="2714620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3ms ± 2 </a:t>
            </a:r>
            <a:r>
              <a:rPr lang="hu-HU" sz="2400" b="1" dirty="0" err="1" smtClean="0"/>
              <a:t>ms</a:t>
            </a:r>
            <a:endParaRPr lang="hu-HU" sz="2400" b="1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0" y="3429000"/>
            <a:ext cx="2071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err="1" smtClean="0">
                <a:solidFill>
                  <a:schemeClr val="accent4">
                    <a:lumMod val="75000"/>
                  </a:schemeClr>
                </a:solidFill>
              </a:rPr>
              <a:t>Response</a:t>
            </a:r>
            <a:r>
              <a:rPr lang="hu-HU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hu-HU" sz="2400" b="1" dirty="0" err="1" smtClean="0">
                <a:solidFill>
                  <a:schemeClr val="accent4">
                    <a:lumMod val="75000"/>
                  </a:schemeClr>
                </a:solidFill>
              </a:rPr>
              <a:t>time</a:t>
            </a:r>
            <a:endParaRPr lang="hu-H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23" name="Egyenes összekötő 22"/>
          <p:cNvCxnSpPr/>
          <p:nvPr/>
        </p:nvCxnSpPr>
        <p:spPr>
          <a:xfrm>
            <a:off x="2071670" y="4786322"/>
            <a:ext cx="5143536" cy="1588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zövegdoboz 23"/>
          <p:cNvSpPr txBox="1"/>
          <p:nvPr/>
        </p:nvSpPr>
        <p:spPr>
          <a:xfrm>
            <a:off x="0" y="4500570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err="1" smtClean="0">
                <a:solidFill>
                  <a:schemeClr val="accent5">
                    <a:lumMod val="75000"/>
                  </a:schemeClr>
                </a:solidFill>
              </a:rPr>
              <a:t>Resp</a:t>
            </a:r>
            <a:r>
              <a:rPr lang="hu-HU" sz="2400" b="1" dirty="0" smtClean="0">
                <a:solidFill>
                  <a:schemeClr val="accent5">
                    <a:lumMod val="75000"/>
                  </a:schemeClr>
                </a:solidFill>
              </a:rPr>
              <a:t>. t. </a:t>
            </a:r>
            <a:r>
              <a:rPr lang="hu-HU" sz="2400" b="1" dirty="0" err="1" smtClean="0">
                <a:solidFill>
                  <a:schemeClr val="accent5">
                    <a:lumMod val="75000"/>
                  </a:schemeClr>
                </a:solidFill>
              </a:rPr>
              <a:t>median</a:t>
            </a:r>
            <a:endParaRPr lang="hu-H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26" name="Egyenes összekötő 25"/>
          <p:cNvCxnSpPr/>
          <p:nvPr/>
        </p:nvCxnSpPr>
        <p:spPr>
          <a:xfrm>
            <a:off x="2071670" y="5500702"/>
            <a:ext cx="5143536" cy="1588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zövegdoboz 26"/>
          <p:cNvSpPr txBox="1"/>
          <p:nvPr/>
        </p:nvSpPr>
        <p:spPr>
          <a:xfrm>
            <a:off x="0" y="5214950"/>
            <a:ext cx="2071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err="1" smtClean="0">
                <a:solidFill>
                  <a:srgbClr val="FF0000"/>
                </a:solidFill>
              </a:rPr>
              <a:t>Resp</a:t>
            </a:r>
            <a:r>
              <a:rPr lang="hu-HU" sz="2400" b="1" dirty="0" smtClean="0">
                <a:solidFill>
                  <a:srgbClr val="FF0000"/>
                </a:solidFill>
              </a:rPr>
              <a:t>. t. </a:t>
            </a:r>
            <a:r>
              <a:rPr lang="hu-HU" sz="2400" b="1" dirty="0" err="1" smtClean="0">
                <a:solidFill>
                  <a:srgbClr val="FF0000"/>
                </a:solidFill>
              </a:rPr>
              <a:t>mean</a:t>
            </a:r>
            <a:endParaRPr lang="hu-HU" sz="2400" b="1" dirty="0">
              <a:solidFill>
                <a:srgbClr val="FF0000"/>
              </a:solidFill>
            </a:endParaRPr>
          </a:p>
        </p:txBody>
      </p:sp>
      <p:sp>
        <p:nvSpPr>
          <p:cNvPr id="34" name="Ellipszis 33"/>
          <p:cNvSpPr/>
          <p:nvPr/>
        </p:nvSpPr>
        <p:spPr>
          <a:xfrm>
            <a:off x="2928926" y="4714884"/>
            <a:ext cx="142876" cy="14287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6" name="Ellipszis 35"/>
          <p:cNvSpPr/>
          <p:nvPr/>
        </p:nvSpPr>
        <p:spPr>
          <a:xfrm>
            <a:off x="2928926" y="5429264"/>
            <a:ext cx="142876" cy="142876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8" name="Ellipszis 37"/>
          <p:cNvSpPr/>
          <p:nvPr/>
        </p:nvSpPr>
        <p:spPr>
          <a:xfrm>
            <a:off x="6643702" y="3643314"/>
            <a:ext cx="115200" cy="115200"/>
          </a:xfrm>
          <a:prstGeom prst="ellipse">
            <a:avLst/>
          </a:prstGeom>
          <a:solidFill>
            <a:srgbClr val="000000"/>
          </a:solidFill>
          <a:ln w="38100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41" name="Robbanás 1 40"/>
          <p:cNvSpPr/>
          <p:nvPr/>
        </p:nvSpPr>
        <p:spPr>
          <a:xfrm>
            <a:off x="4786314" y="1857364"/>
            <a:ext cx="3746126" cy="1571636"/>
          </a:xfrm>
          <a:prstGeom prst="irregularSeal1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chemeClr val="bg1"/>
                </a:solidFill>
              </a:rPr>
              <a:t>1 pont: 20 s</a:t>
            </a:r>
          </a:p>
        </p:txBody>
      </p:sp>
      <p:sp>
        <p:nvSpPr>
          <p:cNvPr id="42" name="Téglalap 41"/>
          <p:cNvSpPr/>
          <p:nvPr/>
        </p:nvSpPr>
        <p:spPr>
          <a:xfrm>
            <a:off x="2357422" y="4071942"/>
            <a:ext cx="6786578" cy="35719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chemeClr val="bg1"/>
                </a:solidFill>
              </a:rPr>
              <a:t>Új medián: sort(</a:t>
            </a:r>
            <a:r>
              <a:rPr lang="hu-HU" sz="2400" b="1" dirty="0" err="1" smtClean="0">
                <a:solidFill>
                  <a:schemeClr val="bg1"/>
                </a:solidFill>
              </a:rPr>
              <a:t>resp</a:t>
            </a:r>
            <a:r>
              <a:rPr lang="hu-HU" sz="2400" b="1" dirty="0" smtClean="0">
                <a:solidFill>
                  <a:schemeClr val="bg1"/>
                </a:solidFill>
              </a:rPr>
              <a:t>. </a:t>
            </a:r>
            <a:r>
              <a:rPr lang="hu-HU" sz="2400" b="1" dirty="0" err="1" smtClean="0">
                <a:solidFill>
                  <a:schemeClr val="bg1"/>
                </a:solidFill>
              </a:rPr>
              <a:t>times</a:t>
            </a:r>
            <a:r>
              <a:rPr lang="hu-HU" sz="2400" b="1" dirty="0" smtClean="0">
                <a:solidFill>
                  <a:schemeClr val="bg1"/>
                </a:solidFill>
              </a:rPr>
              <a:t>)[501] = 3.02 </a:t>
            </a:r>
            <a:r>
              <a:rPr lang="hu-HU" sz="2400" b="1" dirty="0" err="1" smtClean="0">
                <a:solidFill>
                  <a:schemeClr val="bg1"/>
                </a:solidFill>
              </a:rPr>
              <a:t>ms</a:t>
            </a:r>
            <a:endParaRPr lang="hu-HU" sz="2400" b="1" dirty="0" smtClean="0">
              <a:solidFill>
                <a:schemeClr val="bg1"/>
              </a:solidFill>
            </a:endParaRPr>
          </a:p>
        </p:txBody>
      </p:sp>
      <p:sp>
        <p:nvSpPr>
          <p:cNvPr id="45" name="Ellipszis 44"/>
          <p:cNvSpPr/>
          <p:nvPr/>
        </p:nvSpPr>
        <p:spPr>
          <a:xfrm>
            <a:off x="2928926" y="5429264"/>
            <a:ext cx="142876" cy="142876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47" name="Ellipszis 46"/>
          <p:cNvSpPr/>
          <p:nvPr/>
        </p:nvSpPr>
        <p:spPr>
          <a:xfrm>
            <a:off x="2928926" y="4714884"/>
            <a:ext cx="142876" cy="14287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48" name="Téglalap 47"/>
          <p:cNvSpPr/>
          <p:nvPr/>
        </p:nvSpPr>
        <p:spPr>
          <a:xfrm>
            <a:off x="2357422" y="5857892"/>
            <a:ext cx="6786578" cy="35719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chemeClr val="bg1"/>
                </a:solidFill>
              </a:rPr>
              <a:t>Új átlag: (2 * 10^4 + 3 * 10^3 )/ 1001 = 25 </a:t>
            </a:r>
            <a:r>
              <a:rPr lang="hu-HU" sz="2400" b="1" dirty="0" err="1" smtClean="0">
                <a:solidFill>
                  <a:schemeClr val="bg1"/>
                </a:solidFill>
              </a:rPr>
              <a:t>ms</a:t>
            </a:r>
            <a:r>
              <a:rPr lang="hu-HU" sz="2400" b="1" dirty="0" smtClean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28" name="Szövegdoboz 27"/>
          <p:cNvSpPr txBox="1"/>
          <p:nvPr/>
        </p:nvSpPr>
        <p:spPr>
          <a:xfrm>
            <a:off x="7215206" y="4500570"/>
            <a:ext cx="19287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00" b="1" dirty="0" smtClean="0">
                <a:solidFill>
                  <a:schemeClr val="accent3">
                    <a:lumMod val="75000"/>
                  </a:schemeClr>
                </a:solidFill>
                <a:sym typeface="Wingdings"/>
              </a:rPr>
              <a:t></a:t>
            </a:r>
            <a:r>
              <a:rPr lang="hu-HU" sz="2600" b="1" dirty="0" smtClean="0">
                <a:solidFill>
                  <a:schemeClr val="accent3">
                    <a:lumMod val="75000"/>
                  </a:schemeClr>
                </a:solidFill>
              </a:rPr>
              <a:t>Robusztus</a:t>
            </a:r>
            <a:endParaRPr lang="hu-HU" sz="2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7143768" y="5214950"/>
            <a:ext cx="20002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00" b="1" dirty="0" smtClean="0">
                <a:solidFill>
                  <a:srgbClr val="FF0000"/>
                </a:solidFill>
                <a:sym typeface="Wingdings"/>
              </a:rPr>
              <a:t></a:t>
            </a:r>
            <a:r>
              <a:rPr lang="hu-HU" sz="2600" b="1" dirty="0" smtClean="0">
                <a:solidFill>
                  <a:srgbClr val="FF0000"/>
                </a:solidFill>
              </a:rPr>
              <a:t>Nem </a:t>
            </a:r>
            <a:r>
              <a:rPr lang="hu-HU" sz="2600" b="1" dirty="0" err="1" smtClean="0">
                <a:solidFill>
                  <a:srgbClr val="FF0000"/>
                </a:solidFill>
              </a:rPr>
              <a:t>rob</a:t>
            </a:r>
            <a:r>
              <a:rPr lang="hu-HU" sz="2600" b="1" dirty="0" smtClean="0">
                <a:solidFill>
                  <a:srgbClr val="FF0000"/>
                </a:solidFill>
              </a:rPr>
              <a:t>.</a:t>
            </a:r>
            <a:endParaRPr lang="hu-HU" sz="2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70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97E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C97E1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02969 -3.33333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5538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5538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68208E-6 L 0.09462 0.0004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1" grpId="0" animBg="1"/>
      <p:bldP spid="42" grpId="0" animBg="1"/>
      <p:bldP spid="45" grpId="0" animBg="1"/>
      <p:bldP spid="47" grpId="0" animBg="1"/>
      <p:bldP spid="48" grpId="0" animBg="1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Esettanulmány: </a:t>
            </a:r>
            <a:r>
              <a:rPr lang="hu-HU" dirty="0" err="1" smtClean="0"/>
              <a:t>cloud</a:t>
            </a:r>
            <a:r>
              <a:rPr lang="hu-HU" dirty="0" smtClean="0"/>
              <a:t> benchmarking</a:t>
            </a:r>
            <a:endParaRPr lang="hu-HU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2088043"/>
            <a:ext cx="8858250" cy="3067677"/>
          </a:xfrm>
        </p:spPr>
      </p:pic>
      <p:sp>
        <p:nvSpPr>
          <p:cNvPr id="8" name="Ellipszis 7"/>
          <p:cNvSpPr/>
          <p:nvPr/>
        </p:nvSpPr>
        <p:spPr>
          <a:xfrm>
            <a:off x="6804248" y="2088043"/>
            <a:ext cx="1008112" cy="1124933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9" name="Ellipszis 8"/>
          <p:cNvSpPr/>
          <p:nvPr/>
        </p:nvSpPr>
        <p:spPr>
          <a:xfrm>
            <a:off x="119211" y="2780928"/>
            <a:ext cx="1008112" cy="1124933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0" name="Ellipszis 9"/>
          <p:cNvSpPr/>
          <p:nvPr/>
        </p:nvSpPr>
        <p:spPr>
          <a:xfrm>
            <a:off x="1475656" y="3429000"/>
            <a:ext cx="2376264" cy="1124933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1" name="Ellipszis 10"/>
          <p:cNvSpPr/>
          <p:nvPr/>
        </p:nvSpPr>
        <p:spPr>
          <a:xfrm>
            <a:off x="6588224" y="2304067"/>
            <a:ext cx="1800200" cy="908909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763688" y="652534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Ábra forrása: [6], [7]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6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 változó kapcsolata</a:t>
            </a:r>
            <a:endParaRPr lang="hu-HU" dirty="0"/>
          </a:p>
        </p:txBody>
      </p:sp>
      <p:grpSp>
        <p:nvGrpSpPr>
          <p:cNvPr id="6" name="Csoportba foglalás 5"/>
          <p:cNvGrpSpPr/>
          <p:nvPr/>
        </p:nvGrpSpPr>
        <p:grpSpPr>
          <a:xfrm>
            <a:off x="2123728" y="921066"/>
            <a:ext cx="4248472" cy="2088232"/>
            <a:chOff x="2123728" y="921066"/>
            <a:chExt cx="4248472" cy="2088232"/>
          </a:xfrm>
        </p:grpSpPr>
        <p:cxnSp>
          <p:nvCxnSpPr>
            <p:cNvPr id="4" name="Egyenes összekötő 3"/>
            <p:cNvCxnSpPr>
              <a:stCxn id="8" idx="2"/>
              <a:endCxn id="10" idx="0"/>
            </p:cNvCxnSpPr>
            <p:nvPr/>
          </p:nvCxnSpPr>
          <p:spPr>
            <a:xfrm>
              <a:off x="4355976" y="1785162"/>
              <a:ext cx="1152128" cy="3600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Egyenes összekötő 4"/>
            <p:cNvCxnSpPr>
              <a:stCxn id="8" idx="2"/>
              <a:endCxn id="9" idx="0"/>
            </p:cNvCxnSpPr>
            <p:nvPr/>
          </p:nvCxnSpPr>
          <p:spPr>
            <a:xfrm flipH="1">
              <a:off x="2987824" y="1785162"/>
              <a:ext cx="1368152" cy="3600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églalap 7"/>
            <p:cNvSpPr/>
            <p:nvPr/>
          </p:nvSpPr>
          <p:spPr>
            <a:xfrm>
              <a:off x="3563888" y="921066"/>
              <a:ext cx="1584176" cy="864096"/>
            </a:xfrm>
            <a:prstGeom prst="rect">
              <a:avLst/>
            </a:prstGeom>
            <a:solidFill>
              <a:srgbClr val="B83A55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400" dirty="0" smtClean="0">
                  <a:solidFill>
                    <a:schemeClr val="bg1"/>
                  </a:solidFill>
                </a:rPr>
                <a:t>Változók</a:t>
              </a:r>
            </a:p>
          </p:txBody>
        </p:sp>
        <p:sp>
          <p:nvSpPr>
            <p:cNvPr id="9" name="Téglalap 8"/>
            <p:cNvSpPr/>
            <p:nvPr/>
          </p:nvSpPr>
          <p:spPr>
            <a:xfrm>
              <a:off x="2123728" y="2145202"/>
              <a:ext cx="1728192" cy="864096"/>
            </a:xfrm>
            <a:prstGeom prst="rect">
              <a:avLst/>
            </a:prstGeom>
            <a:solidFill>
              <a:srgbClr val="B83A55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400" dirty="0" smtClean="0">
                  <a:solidFill>
                    <a:schemeClr val="bg1"/>
                  </a:solidFill>
                </a:rPr>
                <a:t>Numerikus</a:t>
              </a:r>
            </a:p>
          </p:txBody>
        </p:sp>
        <p:sp>
          <p:nvSpPr>
            <p:cNvPr id="10" name="Téglalap 9"/>
            <p:cNvSpPr/>
            <p:nvPr/>
          </p:nvSpPr>
          <p:spPr>
            <a:xfrm>
              <a:off x="4644008" y="2145202"/>
              <a:ext cx="1728192" cy="864096"/>
            </a:xfrm>
            <a:prstGeom prst="rect">
              <a:avLst/>
            </a:prstGeom>
            <a:solidFill>
              <a:srgbClr val="B83A55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400" dirty="0" smtClean="0">
                  <a:solidFill>
                    <a:schemeClr val="bg1"/>
                  </a:solidFill>
                </a:rPr>
                <a:t>Kategorikus</a:t>
              </a:r>
            </a:p>
          </p:txBody>
        </p:sp>
      </p:grpSp>
      <p:grpSp>
        <p:nvGrpSpPr>
          <p:cNvPr id="11" name="Csoportba foglalás 10"/>
          <p:cNvGrpSpPr/>
          <p:nvPr/>
        </p:nvGrpSpPr>
        <p:grpSpPr>
          <a:xfrm>
            <a:off x="2123728" y="921066"/>
            <a:ext cx="4248472" cy="2088232"/>
            <a:chOff x="2123728" y="921066"/>
            <a:chExt cx="4248472" cy="2088232"/>
          </a:xfrm>
        </p:grpSpPr>
        <p:cxnSp>
          <p:nvCxnSpPr>
            <p:cNvPr id="12" name="Egyenes összekötő 11"/>
            <p:cNvCxnSpPr>
              <a:stCxn id="14" idx="2"/>
              <a:endCxn id="16" idx="0"/>
            </p:cNvCxnSpPr>
            <p:nvPr/>
          </p:nvCxnSpPr>
          <p:spPr>
            <a:xfrm>
              <a:off x="4355976" y="1785162"/>
              <a:ext cx="1152128" cy="3600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gyenes összekötő 12"/>
            <p:cNvCxnSpPr>
              <a:stCxn id="14" idx="2"/>
              <a:endCxn id="15" idx="0"/>
            </p:cNvCxnSpPr>
            <p:nvPr/>
          </p:nvCxnSpPr>
          <p:spPr>
            <a:xfrm flipH="1">
              <a:off x="2987824" y="1785162"/>
              <a:ext cx="1368152" cy="3600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églalap 13"/>
            <p:cNvSpPr/>
            <p:nvPr/>
          </p:nvSpPr>
          <p:spPr>
            <a:xfrm>
              <a:off x="3563888" y="921066"/>
              <a:ext cx="1584176" cy="864096"/>
            </a:xfrm>
            <a:prstGeom prst="rect">
              <a:avLst/>
            </a:prstGeom>
            <a:solidFill>
              <a:srgbClr val="B83A55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400" dirty="0" smtClean="0">
                  <a:solidFill>
                    <a:schemeClr val="bg1"/>
                  </a:solidFill>
                </a:rPr>
                <a:t>Változók</a:t>
              </a:r>
            </a:p>
          </p:txBody>
        </p:sp>
        <p:sp>
          <p:nvSpPr>
            <p:cNvPr id="15" name="Téglalap 14"/>
            <p:cNvSpPr/>
            <p:nvPr/>
          </p:nvSpPr>
          <p:spPr>
            <a:xfrm>
              <a:off x="2123728" y="2145202"/>
              <a:ext cx="1728192" cy="864096"/>
            </a:xfrm>
            <a:prstGeom prst="rect">
              <a:avLst/>
            </a:prstGeom>
            <a:solidFill>
              <a:srgbClr val="B83A55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400" dirty="0" smtClean="0">
                  <a:solidFill>
                    <a:schemeClr val="bg1"/>
                  </a:solidFill>
                </a:rPr>
                <a:t>Numerikus</a:t>
              </a:r>
            </a:p>
          </p:txBody>
        </p:sp>
        <p:sp>
          <p:nvSpPr>
            <p:cNvPr id="16" name="Téglalap 15"/>
            <p:cNvSpPr/>
            <p:nvPr/>
          </p:nvSpPr>
          <p:spPr>
            <a:xfrm>
              <a:off x="4644008" y="2145202"/>
              <a:ext cx="1728192" cy="864096"/>
            </a:xfrm>
            <a:prstGeom prst="rect">
              <a:avLst/>
            </a:prstGeom>
            <a:solidFill>
              <a:srgbClr val="B83A55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400" dirty="0" smtClean="0">
                  <a:solidFill>
                    <a:schemeClr val="bg1"/>
                  </a:solidFill>
                </a:rPr>
                <a:t>Kategorikus</a:t>
              </a:r>
            </a:p>
          </p:txBody>
        </p:sp>
      </p:grpSp>
      <p:sp>
        <p:nvSpPr>
          <p:cNvPr id="7" name="Lekerekített téglalap 6"/>
          <p:cNvSpPr/>
          <p:nvPr/>
        </p:nvSpPr>
        <p:spPr>
          <a:xfrm>
            <a:off x="142844" y="3369338"/>
            <a:ext cx="2628956" cy="70773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2 numerikus</a:t>
            </a:r>
          </a:p>
        </p:txBody>
      </p:sp>
      <p:sp>
        <p:nvSpPr>
          <p:cNvPr id="17" name="Lekerekített téglalap 16"/>
          <p:cNvSpPr/>
          <p:nvPr/>
        </p:nvSpPr>
        <p:spPr>
          <a:xfrm>
            <a:off x="6012160" y="3369338"/>
            <a:ext cx="2628956" cy="70773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2 kategorikus</a:t>
            </a:r>
          </a:p>
        </p:txBody>
      </p:sp>
      <p:sp>
        <p:nvSpPr>
          <p:cNvPr id="18" name="Lekerekített téglalap 17"/>
          <p:cNvSpPr/>
          <p:nvPr/>
        </p:nvSpPr>
        <p:spPr>
          <a:xfrm>
            <a:off x="3077502" y="3369338"/>
            <a:ext cx="2628956" cy="70773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bg1"/>
                </a:solidFill>
              </a:rPr>
              <a:t>1</a:t>
            </a:r>
            <a:r>
              <a:rPr lang="hu-HU" sz="2400" dirty="0" smtClean="0">
                <a:solidFill>
                  <a:schemeClr val="bg1"/>
                </a:solidFill>
              </a:rPr>
              <a:t> numerikus, </a:t>
            </a:r>
            <a:br>
              <a:rPr lang="hu-HU" sz="2400" dirty="0" smtClean="0">
                <a:solidFill>
                  <a:schemeClr val="bg1"/>
                </a:solidFill>
              </a:rPr>
            </a:br>
            <a:r>
              <a:rPr lang="hu-HU" sz="2400" dirty="0" smtClean="0">
                <a:solidFill>
                  <a:schemeClr val="bg1"/>
                </a:solidFill>
              </a:rPr>
              <a:t>1 kategorikus</a:t>
            </a:r>
          </a:p>
        </p:txBody>
      </p:sp>
    </p:spTree>
    <p:extLst>
      <p:ext uri="{BB962C8B-B14F-4D97-AF65-F5344CB8AC3E}">
        <p14:creationId xmlns:p14="http://schemas.microsoft.com/office/powerpoint/2010/main" val="42959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-0.20868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34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0.27952 0.0030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76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Numerikus kategóriánként</a:t>
            </a:r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35"/>
          <a:stretch/>
        </p:blipFill>
        <p:spPr>
          <a:xfrm>
            <a:off x="4644008" y="2852936"/>
            <a:ext cx="4434182" cy="3369940"/>
          </a:xfrm>
          <a:ln>
            <a:solidFill>
              <a:schemeClr val="tx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764704"/>
            <a:ext cx="4572000" cy="30099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6706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 változó kapcsolata</a:t>
            </a:r>
            <a:endParaRPr lang="hu-HU" dirty="0"/>
          </a:p>
        </p:txBody>
      </p:sp>
      <p:grpSp>
        <p:nvGrpSpPr>
          <p:cNvPr id="6" name="Csoportba foglalás 5"/>
          <p:cNvGrpSpPr/>
          <p:nvPr/>
        </p:nvGrpSpPr>
        <p:grpSpPr>
          <a:xfrm>
            <a:off x="170970" y="968506"/>
            <a:ext cx="4248472" cy="2088232"/>
            <a:chOff x="2123728" y="921066"/>
            <a:chExt cx="4248472" cy="2088232"/>
          </a:xfrm>
        </p:grpSpPr>
        <p:cxnSp>
          <p:nvCxnSpPr>
            <p:cNvPr id="4" name="Egyenes összekötő 3"/>
            <p:cNvCxnSpPr>
              <a:stCxn id="8" idx="2"/>
              <a:endCxn id="10" idx="0"/>
            </p:cNvCxnSpPr>
            <p:nvPr/>
          </p:nvCxnSpPr>
          <p:spPr>
            <a:xfrm>
              <a:off x="4355976" y="1785162"/>
              <a:ext cx="1152128" cy="3600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Egyenes összekötő 4"/>
            <p:cNvCxnSpPr>
              <a:stCxn id="8" idx="2"/>
              <a:endCxn id="9" idx="0"/>
            </p:cNvCxnSpPr>
            <p:nvPr/>
          </p:nvCxnSpPr>
          <p:spPr>
            <a:xfrm flipH="1">
              <a:off x="2987824" y="1785162"/>
              <a:ext cx="1368152" cy="3600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églalap 7"/>
            <p:cNvSpPr/>
            <p:nvPr/>
          </p:nvSpPr>
          <p:spPr>
            <a:xfrm>
              <a:off x="3563888" y="921066"/>
              <a:ext cx="1584176" cy="864096"/>
            </a:xfrm>
            <a:prstGeom prst="rect">
              <a:avLst/>
            </a:prstGeom>
            <a:solidFill>
              <a:srgbClr val="B83A55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400" dirty="0" smtClean="0">
                  <a:solidFill>
                    <a:schemeClr val="bg1"/>
                  </a:solidFill>
                </a:rPr>
                <a:t>Változók</a:t>
              </a:r>
            </a:p>
          </p:txBody>
        </p:sp>
        <p:sp>
          <p:nvSpPr>
            <p:cNvPr id="9" name="Téglalap 8"/>
            <p:cNvSpPr/>
            <p:nvPr/>
          </p:nvSpPr>
          <p:spPr>
            <a:xfrm>
              <a:off x="2123728" y="2145202"/>
              <a:ext cx="1728192" cy="864096"/>
            </a:xfrm>
            <a:prstGeom prst="rect">
              <a:avLst/>
            </a:prstGeom>
            <a:solidFill>
              <a:srgbClr val="B83A55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400" dirty="0" smtClean="0">
                  <a:solidFill>
                    <a:schemeClr val="bg1"/>
                  </a:solidFill>
                </a:rPr>
                <a:t>Numerikus</a:t>
              </a:r>
            </a:p>
          </p:txBody>
        </p:sp>
        <p:sp>
          <p:nvSpPr>
            <p:cNvPr id="10" name="Téglalap 9"/>
            <p:cNvSpPr/>
            <p:nvPr/>
          </p:nvSpPr>
          <p:spPr>
            <a:xfrm>
              <a:off x="4644008" y="2145202"/>
              <a:ext cx="1728192" cy="864096"/>
            </a:xfrm>
            <a:prstGeom prst="rect">
              <a:avLst/>
            </a:prstGeom>
            <a:solidFill>
              <a:srgbClr val="B83A55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400" dirty="0" smtClean="0">
                  <a:solidFill>
                    <a:schemeClr val="bg1"/>
                  </a:solidFill>
                </a:rPr>
                <a:t>Kategorikus</a:t>
              </a:r>
            </a:p>
          </p:txBody>
        </p:sp>
      </p:grpSp>
      <p:sp>
        <p:nvSpPr>
          <p:cNvPr id="7" name="Lekerekített téglalap 6"/>
          <p:cNvSpPr/>
          <p:nvPr/>
        </p:nvSpPr>
        <p:spPr>
          <a:xfrm>
            <a:off x="142844" y="3369338"/>
            <a:ext cx="2628956" cy="70773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2 numerikus</a:t>
            </a:r>
          </a:p>
        </p:txBody>
      </p:sp>
      <p:sp>
        <p:nvSpPr>
          <p:cNvPr id="17" name="Lekerekített téglalap 16"/>
          <p:cNvSpPr/>
          <p:nvPr/>
        </p:nvSpPr>
        <p:spPr>
          <a:xfrm>
            <a:off x="6012160" y="3369338"/>
            <a:ext cx="2628956" cy="70773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2 kategorikus</a:t>
            </a:r>
          </a:p>
        </p:txBody>
      </p:sp>
      <p:sp>
        <p:nvSpPr>
          <p:cNvPr id="18" name="Lekerekített téglalap 17"/>
          <p:cNvSpPr/>
          <p:nvPr/>
        </p:nvSpPr>
        <p:spPr>
          <a:xfrm>
            <a:off x="3077502" y="3369338"/>
            <a:ext cx="2628956" cy="70773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bg1"/>
                </a:solidFill>
              </a:rPr>
              <a:t>1</a:t>
            </a:r>
            <a:r>
              <a:rPr lang="hu-HU" sz="2400" dirty="0" smtClean="0">
                <a:solidFill>
                  <a:schemeClr val="bg1"/>
                </a:solidFill>
              </a:rPr>
              <a:t> numerikus, </a:t>
            </a:r>
            <a:br>
              <a:rPr lang="hu-HU" sz="2400" dirty="0" smtClean="0">
                <a:solidFill>
                  <a:schemeClr val="bg1"/>
                </a:solidFill>
              </a:rPr>
            </a:br>
            <a:r>
              <a:rPr lang="hu-HU" sz="2400" dirty="0" smtClean="0">
                <a:solidFill>
                  <a:schemeClr val="bg1"/>
                </a:solidFill>
              </a:rPr>
              <a:t>1 kategorikus</a:t>
            </a:r>
          </a:p>
        </p:txBody>
      </p:sp>
      <p:grpSp>
        <p:nvGrpSpPr>
          <p:cNvPr id="19" name="Csoportba foglalás 18"/>
          <p:cNvGrpSpPr/>
          <p:nvPr/>
        </p:nvGrpSpPr>
        <p:grpSpPr>
          <a:xfrm>
            <a:off x="4563458" y="961499"/>
            <a:ext cx="4248472" cy="2088232"/>
            <a:chOff x="2123728" y="921066"/>
            <a:chExt cx="4248472" cy="2088232"/>
          </a:xfrm>
        </p:grpSpPr>
        <p:cxnSp>
          <p:nvCxnSpPr>
            <p:cNvPr id="20" name="Egyenes összekötő 19"/>
            <p:cNvCxnSpPr>
              <a:stCxn id="22" idx="2"/>
              <a:endCxn id="24" idx="0"/>
            </p:cNvCxnSpPr>
            <p:nvPr/>
          </p:nvCxnSpPr>
          <p:spPr>
            <a:xfrm>
              <a:off x="4355976" y="1785162"/>
              <a:ext cx="1152128" cy="3600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gyenes összekötő 20"/>
            <p:cNvCxnSpPr>
              <a:stCxn id="22" idx="2"/>
              <a:endCxn id="23" idx="0"/>
            </p:cNvCxnSpPr>
            <p:nvPr/>
          </p:nvCxnSpPr>
          <p:spPr>
            <a:xfrm flipH="1">
              <a:off x="2987824" y="1785162"/>
              <a:ext cx="1368152" cy="3600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églalap 21"/>
            <p:cNvSpPr/>
            <p:nvPr/>
          </p:nvSpPr>
          <p:spPr>
            <a:xfrm>
              <a:off x="3563888" y="921066"/>
              <a:ext cx="1584176" cy="864096"/>
            </a:xfrm>
            <a:prstGeom prst="rect">
              <a:avLst/>
            </a:prstGeom>
            <a:solidFill>
              <a:srgbClr val="B83A55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400" dirty="0" smtClean="0">
                  <a:solidFill>
                    <a:schemeClr val="bg1"/>
                  </a:solidFill>
                </a:rPr>
                <a:t>Változók</a:t>
              </a:r>
            </a:p>
          </p:txBody>
        </p:sp>
        <p:sp>
          <p:nvSpPr>
            <p:cNvPr id="23" name="Téglalap 22"/>
            <p:cNvSpPr/>
            <p:nvPr/>
          </p:nvSpPr>
          <p:spPr>
            <a:xfrm>
              <a:off x="2123728" y="2145202"/>
              <a:ext cx="1728192" cy="864096"/>
            </a:xfrm>
            <a:prstGeom prst="rect">
              <a:avLst/>
            </a:prstGeom>
            <a:solidFill>
              <a:srgbClr val="B83A55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400" dirty="0" smtClean="0">
                  <a:solidFill>
                    <a:schemeClr val="bg1"/>
                  </a:solidFill>
                </a:rPr>
                <a:t>Numerikus</a:t>
              </a:r>
            </a:p>
          </p:txBody>
        </p:sp>
        <p:sp>
          <p:nvSpPr>
            <p:cNvPr id="24" name="Téglalap 23"/>
            <p:cNvSpPr/>
            <p:nvPr/>
          </p:nvSpPr>
          <p:spPr>
            <a:xfrm>
              <a:off x="4644008" y="2145202"/>
              <a:ext cx="1728192" cy="864096"/>
            </a:xfrm>
            <a:prstGeom prst="rect">
              <a:avLst/>
            </a:prstGeom>
            <a:solidFill>
              <a:srgbClr val="B83A55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400" dirty="0" smtClean="0">
                  <a:solidFill>
                    <a:schemeClr val="bg1"/>
                  </a:solidFill>
                </a:rPr>
                <a:t>Kategorikus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428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1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Pont – </a:t>
            </a:r>
            <a:r>
              <a:rPr lang="hu-HU" dirty="0" err="1" smtClean="0"/>
              <a:t>pont</a:t>
            </a:r>
            <a:r>
              <a:rPr lang="hu-HU" dirty="0" smtClean="0"/>
              <a:t> diagram (</a:t>
            </a:r>
            <a:r>
              <a:rPr lang="hu-HU" dirty="0" err="1" smtClean="0"/>
              <a:t>scatterplot</a:t>
            </a:r>
            <a:r>
              <a:rPr lang="hu-HU" dirty="0" smtClean="0"/>
              <a:t>)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/>
              <p:cNvSpPr txBox="1"/>
              <p:nvPr/>
            </p:nvSpPr>
            <p:spPr>
              <a:xfrm>
                <a:off x="0" y="714356"/>
                <a:ext cx="4932040" cy="6217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 typeface="Arial" pitchFamily="34" charset="0"/>
                  <a:buChar char="•"/>
                </a:pPr>
                <a:r>
                  <a:rPr lang="hu-HU" sz="3200" dirty="0" smtClean="0"/>
                  <a:t>Megjelenített dimenziók: 2</a:t>
                </a:r>
              </a:p>
              <a:p>
                <a:pPr>
                  <a:buFont typeface="Arial" pitchFamily="34" charset="0"/>
                  <a:buChar char="•"/>
                </a:pPr>
                <a:endParaRPr lang="hu-HU" sz="2000" dirty="0" smtClean="0"/>
              </a:p>
              <a:p>
                <a:pPr>
                  <a:buFont typeface="Arial" pitchFamily="34" charset="0"/>
                  <a:buChar char="•"/>
                </a:pPr>
                <a:r>
                  <a:rPr lang="hu-HU" sz="3200" dirty="0" smtClean="0"/>
                  <a:t>Ábrázolt összefüggés:</a:t>
                </a:r>
              </a:p>
              <a:p>
                <a:pPr marL="354013" lvl="1">
                  <a:buFont typeface="Arial" pitchFamily="34" charset="0"/>
                  <a:buChar char="•"/>
                </a:pPr>
                <a:r>
                  <a:rPr lang="hu-HU" sz="2000" dirty="0" smtClean="0"/>
                  <a:t>folytonos változók együttes eloszlása</a:t>
                </a:r>
              </a:p>
              <a:p>
                <a:pPr lvl="1">
                  <a:buFont typeface="Arial" pitchFamily="34" charset="0"/>
                  <a:buChar char="•"/>
                </a:pPr>
                <a:endParaRPr lang="hu-HU" sz="2000" dirty="0" smtClean="0"/>
              </a:p>
              <a:p>
                <a:pPr>
                  <a:buFont typeface="Arial" pitchFamily="34" charset="0"/>
                  <a:buChar char="•"/>
                </a:pPr>
                <a:r>
                  <a:rPr lang="hu-HU" sz="3200" dirty="0" smtClean="0"/>
                  <a:t>Adategység:</a:t>
                </a:r>
              </a:p>
              <a:p>
                <a:pPr marL="354013" lvl="1">
                  <a:buFont typeface="Arial" pitchFamily="34" charset="0"/>
                  <a:buChar char="•"/>
                </a:pPr>
                <a:r>
                  <a:rPr lang="hu-HU" sz="2000" dirty="0" smtClean="0"/>
                  <a:t>pont –  </a:t>
                </a:r>
                <a14:m>
                  <m:oMath xmlns:m="http://schemas.openxmlformats.org/officeDocument/2006/math">
                    <m:r>
                      <a:rPr lang="hu-HU" sz="2000" i="1" dirty="0" smtClean="0">
                        <a:latin typeface="Cambria Math"/>
                      </a:rPr>
                      <m:t>𝑋</m:t>
                    </m:r>
                    <m:r>
                      <a:rPr lang="hu-HU" sz="2000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hu-HU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000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hu-HU" sz="2000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hu-HU" sz="2000" i="1" dirty="0" smtClean="0">
                        <a:latin typeface="Cambria Math"/>
                      </a:rPr>
                      <m:t>, </m:t>
                    </m:r>
                    <m:r>
                      <a:rPr lang="hu-HU" sz="2000" i="1" dirty="0" smtClean="0">
                        <a:latin typeface="Cambria Math"/>
                      </a:rPr>
                      <m:t>𝑌</m:t>
                    </m:r>
                    <m:r>
                      <a:rPr lang="hu-HU" sz="2000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hu-HU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000" b="0" i="1" dirty="0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hu-HU" sz="2000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hu-HU" sz="2000" dirty="0" smtClean="0"/>
                  <a:t> </a:t>
                </a:r>
                <a:br>
                  <a:rPr lang="hu-HU" sz="2000" dirty="0" smtClean="0"/>
                </a:br>
                <a:r>
                  <a:rPr lang="hu-HU" sz="2000" dirty="0" smtClean="0"/>
                  <a:t>előfordulás</a:t>
                </a:r>
              </a:p>
              <a:p>
                <a:pPr lvl="1">
                  <a:buFont typeface="Arial" pitchFamily="34" charset="0"/>
                  <a:buChar char="•"/>
                </a:pPr>
                <a:endParaRPr lang="hu-HU" sz="2000" dirty="0" smtClean="0"/>
              </a:p>
              <a:p>
                <a:pPr>
                  <a:buFont typeface="Arial" pitchFamily="34" charset="0"/>
                  <a:buChar char="•"/>
                </a:pPr>
                <a:r>
                  <a:rPr lang="hu-HU" sz="3200" dirty="0" smtClean="0"/>
                  <a:t>Korlát:</a:t>
                </a:r>
              </a:p>
              <a:p>
                <a:pPr marL="354013" lvl="1">
                  <a:buFont typeface="Arial" pitchFamily="34" charset="0"/>
                  <a:buChar char="•"/>
                </a:pPr>
                <a:r>
                  <a:rPr lang="hu-HU" sz="2000" dirty="0" smtClean="0"/>
                  <a:t>ha az egyik változó értéke </a:t>
                </a:r>
                <a:br>
                  <a:rPr lang="hu-HU" sz="2000" dirty="0" smtClean="0"/>
                </a:br>
                <a:r>
                  <a:rPr lang="hu-HU" sz="2000" dirty="0" smtClean="0"/>
                  <a:t>hiányzik, nem tudjuk felrajzolni</a:t>
                </a:r>
              </a:p>
              <a:p>
                <a:pPr marL="354013" lvl="1">
                  <a:buFont typeface="Arial" pitchFamily="34" charset="0"/>
                  <a:buChar char="•"/>
                </a:pPr>
                <a:endParaRPr lang="hu-HU" sz="2000" dirty="0" smtClean="0"/>
              </a:p>
              <a:p>
                <a:pPr marL="0" lvl="1">
                  <a:buFont typeface="Arial" pitchFamily="34" charset="0"/>
                  <a:buChar char="•"/>
                </a:pPr>
                <a:r>
                  <a:rPr lang="hu-HU" sz="3200" dirty="0" smtClean="0"/>
                  <a:t>Tervezői döntés:</a:t>
                </a:r>
              </a:p>
              <a:p>
                <a:pPr marL="457200" lvl="2">
                  <a:buFont typeface="Arial" pitchFamily="34" charset="0"/>
                  <a:buChar char="•"/>
                </a:pPr>
                <a:r>
                  <a:rPr lang="hu-HU" sz="2000" dirty="0" err="1" smtClean="0"/>
                  <a:t>Overplotting</a:t>
                </a:r>
                <a:r>
                  <a:rPr lang="hu-HU" sz="2000" dirty="0" smtClean="0"/>
                  <a:t>?</a:t>
                </a:r>
              </a:p>
              <a:p>
                <a:pPr lvl="1">
                  <a:buFont typeface="Arial" pitchFamily="34" charset="0"/>
                  <a:buChar char="•"/>
                </a:pPr>
                <a:endParaRPr lang="hu-HU" sz="2000" dirty="0" smtClean="0"/>
              </a:p>
              <a:p>
                <a:endParaRPr lang="hu-HU" dirty="0"/>
              </a:p>
            </p:txBody>
          </p:sp>
        </mc:Choice>
        <mc:Fallback xmlns="">
          <p:sp>
            <p:nvSpPr>
              <p:cNvPr id="7" name="Szövegdoboz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14356"/>
                <a:ext cx="4932040" cy="6217087"/>
              </a:xfrm>
              <a:prstGeom prst="rect">
                <a:avLst/>
              </a:prstGeom>
              <a:blipFill rotWithShape="0">
                <a:blip r:embed="rId3"/>
                <a:stretch>
                  <a:fillRect l="-2843" t="-127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3050" y="1844824"/>
            <a:ext cx="4739597" cy="459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576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Overplotting</a:t>
            </a:r>
            <a:r>
              <a:rPr lang="hu-HU" dirty="0" smtClean="0"/>
              <a:t> megoldások 1: </a:t>
            </a:r>
            <a:r>
              <a:rPr lang="hu-HU" dirty="0" err="1" smtClean="0"/>
              <a:t>jitter</a:t>
            </a:r>
            <a:endParaRPr lang="hu-H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2" y="878676"/>
            <a:ext cx="7315215" cy="5486411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0879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Overplotting</a:t>
            </a:r>
            <a:r>
              <a:rPr lang="hu-HU" dirty="0"/>
              <a:t> megoldások 1: </a:t>
            </a:r>
            <a:r>
              <a:rPr lang="hu-HU" dirty="0" err="1"/>
              <a:t>jitter</a:t>
            </a:r>
            <a:endParaRPr lang="hu-H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2" y="878676"/>
            <a:ext cx="7315215" cy="5486411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6905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Overplotting</a:t>
            </a:r>
            <a:r>
              <a:rPr lang="hu-HU" dirty="0"/>
              <a:t> megoldások </a:t>
            </a:r>
            <a:r>
              <a:rPr lang="hu-HU" dirty="0" smtClean="0"/>
              <a:t>2: átlátszóság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5" y="857232"/>
            <a:ext cx="5697513" cy="552932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4" y="857232"/>
            <a:ext cx="5697514" cy="552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21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 változó kapcsolata</a:t>
            </a:r>
            <a:endParaRPr lang="hu-HU" dirty="0"/>
          </a:p>
        </p:txBody>
      </p:sp>
      <p:grpSp>
        <p:nvGrpSpPr>
          <p:cNvPr id="6" name="Csoportba foglalás 5"/>
          <p:cNvGrpSpPr/>
          <p:nvPr/>
        </p:nvGrpSpPr>
        <p:grpSpPr>
          <a:xfrm>
            <a:off x="238004" y="918639"/>
            <a:ext cx="4248472" cy="2088232"/>
            <a:chOff x="2123728" y="921066"/>
            <a:chExt cx="4248472" cy="2088232"/>
          </a:xfrm>
        </p:grpSpPr>
        <p:cxnSp>
          <p:nvCxnSpPr>
            <p:cNvPr id="4" name="Egyenes összekötő 3"/>
            <p:cNvCxnSpPr>
              <a:stCxn id="8" idx="2"/>
              <a:endCxn id="10" idx="0"/>
            </p:cNvCxnSpPr>
            <p:nvPr/>
          </p:nvCxnSpPr>
          <p:spPr>
            <a:xfrm>
              <a:off x="4355976" y="1785162"/>
              <a:ext cx="1152128" cy="3600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Egyenes összekötő 4"/>
            <p:cNvCxnSpPr>
              <a:stCxn id="8" idx="2"/>
              <a:endCxn id="9" idx="0"/>
            </p:cNvCxnSpPr>
            <p:nvPr/>
          </p:nvCxnSpPr>
          <p:spPr>
            <a:xfrm flipH="1">
              <a:off x="2987824" y="1785162"/>
              <a:ext cx="1368152" cy="3600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églalap 7"/>
            <p:cNvSpPr/>
            <p:nvPr/>
          </p:nvSpPr>
          <p:spPr>
            <a:xfrm>
              <a:off x="3563888" y="921066"/>
              <a:ext cx="1584176" cy="864096"/>
            </a:xfrm>
            <a:prstGeom prst="rect">
              <a:avLst/>
            </a:prstGeom>
            <a:solidFill>
              <a:srgbClr val="B83A55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400" dirty="0" smtClean="0">
                  <a:solidFill>
                    <a:schemeClr val="bg1"/>
                  </a:solidFill>
                </a:rPr>
                <a:t>Változók</a:t>
              </a:r>
            </a:p>
          </p:txBody>
        </p:sp>
        <p:sp>
          <p:nvSpPr>
            <p:cNvPr id="9" name="Téglalap 8"/>
            <p:cNvSpPr/>
            <p:nvPr/>
          </p:nvSpPr>
          <p:spPr>
            <a:xfrm>
              <a:off x="2123728" y="2145202"/>
              <a:ext cx="1728192" cy="864096"/>
            </a:xfrm>
            <a:prstGeom prst="rect">
              <a:avLst/>
            </a:prstGeom>
            <a:solidFill>
              <a:srgbClr val="B83A55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400" dirty="0" smtClean="0">
                  <a:solidFill>
                    <a:schemeClr val="bg1"/>
                  </a:solidFill>
                </a:rPr>
                <a:t>Numerikus</a:t>
              </a:r>
            </a:p>
          </p:txBody>
        </p:sp>
        <p:sp>
          <p:nvSpPr>
            <p:cNvPr id="10" name="Téglalap 9"/>
            <p:cNvSpPr/>
            <p:nvPr/>
          </p:nvSpPr>
          <p:spPr>
            <a:xfrm>
              <a:off x="4644008" y="2145202"/>
              <a:ext cx="1728192" cy="864096"/>
            </a:xfrm>
            <a:prstGeom prst="rect">
              <a:avLst/>
            </a:prstGeom>
            <a:solidFill>
              <a:srgbClr val="B83A55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400" dirty="0" smtClean="0">
                  <a:solidFill>
                    <a:schemeClr val="bg1"/>
                  </a:solidFill>
                </a:rPr>
                <a:t>Kategorikus</a:t>
              </a:r>
            </a:p>
          </p:txBody>
        </p:sp>
      </p:grpSp>
      <p:grpSp>
        <p:nvGrpSpPr>
          <p:cNvPr id="11" name="Csoportba foglalás 10"/>
          <p:cNvGrpSpPr/>
          <p:nvPr/>
        </p:nvGrpSpPr>
        <p:grpSpPr>
          <a:xfrm>
            <a:off x="4716016" y="921066"/>
            <a:ext cx="4248472" cy="2088232"/>
            <a:chOff x="2123728" y="921066"/>
            <a:chExt cx="4248472" cy="2088232"/>
          </a:xfrm>
        </p:grpSpPr>
        <p:cxnSp>
          <p:nvCxnSpPr>
            <p:cNvPr id="12" name="Egyenes összekötő 11"/>
            <p:cNvCxnSpPr>
              <a:stCxn id="14" idx="2"/>
              <a:endCxn id="16" idx="0"/>
            </p:cNvCxnSpPr>
            <p:nvPr/>
          </p:nvCxnSpPr>
          <p:spPr>
            <a:xfrm>
              <a:off x="4355976" y="1785162"/>
              <a:ext cx="1152128" cy="3600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gyenes összekötő 12"/>
            <p:cNvCxnSpPr>
              <a:stCxn id="14" idx="2"/>
              <a:endCxn id="15" idx="0"/>
            </p:cNvCxnSpPr>
            <p:nvPr/>
          </p:nvCxnSpPr>
          <p:spPr>
            <a:xfrm flipH="1">
              <a:off x="2987824" y="1785162"/>
              <a:ext cx="1368152" cy="3600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églalap 13"/>
            <p:cNvSpPr/>
            <p:nvPr/>
          </p:nvSpPr>
          <p:spPr>
            <a:xfrm>
              <a:off x="3563888" y="921066"/>
              <a:ext cx="1584176" cy="864096"/>
            </a:xfrm>
            <a:prstGeom prst="rect">
              <a:avLst/>
            </a:prstGeom>
            <a:solidFill>
              <a:srgbClr val="B83A55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400" dirty="0" smtClean="0">
                  <a:solidFill>
                    <a:schemeClr val="bg1"/>
                  </a:solidFill>
                </a:rPr>
                <a:t>Változók</a:t>
              </a:r>
            </a:p>
          </p:txBody>
        </p:sp>
        <p:sp>
          <p:nvSpPr>
            <p:cNvPr id="15" name="Téglalap 14"/>
            <p:cNvSpPr/>
            <p:nvPr/>
          </p:nvSpPr>
          <p:spPr>
            <a:xfrm>
              <a:off x="2123728" y="2145202"/>
              <a:ext cx="1728192" cy="864096"/>
            </a:xfrm>
            <a:prstGeom prst="rect">
              <a:avLst/>
            </a:prstGeom>
            <a:solidFill>
              <a:srgbClr val="B83A55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400" dirty="0" smtClean="0">
                  <a:solidFill>
                    <a:schemeClr val="bg1"/>
                  </a:solidFill>
                </a:rPr>
                <a:t>Numerikus</a:t>
              </a:r>
            </a:p>
          </p:txBody>
        </p:sp>
        <p:sp>
          <p:nvSpPr>
            <p:cNvPr id="16" name="Téglalap 15"/>
            <p:cNvSpPr/>
            <p:nvPr/>
          </p:nvSpPr>
          <p:spPr>
            <a:xfrm>
              <a:off x="4644008" y="2145202"/>
              <a:ext cx="1728192" cy="864096"/>
            </a:xfrm>
            <a:prstGeom prst="rect">
              <a:avLst/>
            </a:prstGeom>
            <a:solidFill>
              <a:srgbClr val="B83A55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400" dirty="0" smtClean="0">
                  <a:solidFill>
                    <a:schemeClr val="bg1"/>
                  </a:solidFill>
                </a:rPr>
                <a:t>Kategorikus</a:t>
              </a:r>
            </a:p>
          </p:txBody>
        </p:sp>
      </p:grpSp>
      <p:sp>
        <p:nvSpPr>
          <p:cNvPr id="7" name="Lekerekített téglalap 6"/>
          <p:cNvSpPr/>
          <p:nvPr/>
        </p:nvSpPr>
        <p:spPr>
          <a:xfrm>
            <a:off x="142844" y="3369338"/>
            <a:ext cx="2628956" cy="70773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2 numerikus</a:t>
            </a:r>
          </a:p>
        </p:txBody>
      </p:sp>
      <p:sp>
        <p:nvSpPr>
          <p:cNvPr id="17" name="Lekerekített téglalap 16"/>
          <p:cNvSpPr/>
          <p:nvPr/>
        </p:nvSpPr>
        <p:spPr>
          <a:xfrm>
            <a:off x="6012160" y="3369338"/>
            <a:ext cx="2628956" cy="70773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2 kategorikus</a:t>
            </a:r>
          </a:p>
        </p:txBody>
      </p:sp>
      <p:sp>
        <p:nvSpPr>
          <p:cNvPr id="18" name="Lekerekített téglalap 17"/>
          <p:cNvSpPr/>
          <p:nvPr/>
        </p:nvSpPr>
        <p:spPr>
          <a:xfrm>
            <a:off x="3077502" y="3369338"/>
            <a:ext cx="2628956" cy="70773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bg1"/>
                </a:solidFill>
              </a:rPr>
              <a:t>1</a:t>
            </a:r>
            <a:r>
              <a:rPr lang="hu-HU" sz="2400" dirty="0" smtClean="0">
                <a:solidFill>
                  <a:schemeClr val="bg1"/>
                </a:solidFill>
              </a:rPr>
              <a:t> numerikus, </a:t>
            </a:r>
            <a:br>
              <a:rPr lang="hu-HU" sz="2400" dirty="0" smtClean="0">
                <a:solidFill>
                  <a:schemeClr val="bg1"/>
                </a:solidFill>
              </a:rPr>
            </a:br>
            <a:r>
              <a:rPr lang="hu-HU" sz="2400" dirty="0" smtClean="0">
                <a:solidFill>
                  <a:schemeClr val="bg1"/>
                </a:solidFill>
              </a:rPr>
              <a:t>1 kategorikus</a:t>
            </a:r>
          </a:p>
        </p:txBody>
      </p:sp>
    </p:spTree>
    <p:extLst>
      <p:ext uri="{BB962C8B-B14F-4D97-AF65-F5344CB8AC3E}">
        <p14:creationId xmlns:p14="http://schemas.microsoft.com/office/powerpoint/2010/main" val="309241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1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Mozaik diagram (</a:t>
            </a:r>
            <a:r>
              <a:rPr lang="hu-HU" dirty="0" err="1"/>
              <a:t>mosaic</a:t>
            </a:r>
            <a:r>
              <a:rPr lang="hu-HU" dirty="0"/>
              <a:t> </a:t>
            </a:r>
            <a:r>
              <a:rPr lang="hu-HU" dirty="0" err="1"/>
              <a:t>plot</a:t>
            </a:r>
            <a:r>
              <a:rPr lang="hu-HU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142844" y="720000"/>
                <a:ext cx="8858312" cy="5805344"/>
              </a:xfrm>
            </p:spPr>
            <p:txBody>
              <a:bodyPr>
                <a:normAutofit/>
              </a:bodyPr>
              <a:lstStyle/>
              <a:p>
                <a:pPr>
                  <a:buFont typeface="Arial" pitchFamily="34" charset="0"/>
                  <a:buChar char="•"/>
                </a:pPr>
                <a:r>
                  <a:rPr lang="hu-HU" dirty="0"/>
                  <a:t>Megjelenített </a:t>
                </a:r>
                <a:r>
                  <a:rPr lang="hu-HU" dirty="0" smtClean="0"/>
                  <a:t>dimenziók száma: 2</a:t>
                </a:r>
                <a:endParaRPr lang="hu-HU" sz="2000" dirty="0"/>
              </a:p>
              <a:p>
                <a:pPr>
                  <a:buFont typeface="Arial" pitchFamily="34" charset="0"/>
                  <a:buChar char="•"/>
                </a:pPr>
                <a:r>
                  <a:rPr lang="hu-HU" dirty="0"/>
                  <a:t>Ábrázolt </a:t>
                </a:r>
                <a:r>
                  <a:rPr lang="hu-HU" dirty="0" smtClean="0"/>
                  <a:t>összefüggés:</a:t>
                </a:r>
              </a:p>
              <a:p>
                <a:pPr lvl="1">
                  <a:buFont typeface="Arial" pitchFamily="34" charset="0"/>
                  <a:buChar char="•"/>
                </a:pPr>
                <a:r>
                  <a:rPr lang="hu-HU" sz="2600" dirty="0" smtClean="0"/>
                  <a:t>2 diszkrét változó e. e.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hu-HU" dirty="0" smtClean="0"/>
                  <a:t>Adategység</a:t>
                </a:r>
                <a:r>
                  <a:rPr lang="hu-HU" dirty="0"/>
                  <a:t>:</a:t>
                </a:r>
              </a:p>
              <a:p>
                <a:pPr marL="754063" lvl="2"/>
                <a:r>
                  <a:rPr lang="hu-HU" sz="2800" dirty="0" smtClean="0"/>
                  <a:t>Téglalap –</a:t>
                </a:r>
                <a:r>
                  <a:rPr lang="hu-HU" sz="2800" dirty="0"/>
                  <a:t/>
                </a:r>
                <a:br>
                  <a:rPr lang="hu-HU" sz="2800" dirty="0"/>
                </a:br>
                <a:r>
                  <a:rPr lang="hu-HU" sz="2800" i="1" dirty="0" smtClean="0"/>
                  <a:t>területe</a:t>
                </a:r>
                <a:r>
                  <a:rPr lang="hu-HU" sz="2800" dirty="0" smtClean="0"/>
                  <a:t> </a:t>
                </a:r>
                <a:r>
                  <a:rPr lang="hu-HU" sz="2800" dirty="0"/>
                  <a:t>arányos az </a:t>
                </a:r>
                <a:r>
                  <a:rPr lang="hu-HU" sz="2800" dirty="0" smtClean="0"/>
                  <a:t/>
                </a:r>
                <a:br>
                  <a:rPr lang="hu-HU" sz="2800" dirty="0" smtClean="0"/>
                </a:br>
                <a:r>
                  <a:rPr lang="hu-HU" sz="2800" dirty="0" smtClean="0"/>
                  <a:t>(</a:t>
                </a:r>
                <a14:m>
                  <m:oMath xmlns:m="http://schemas.openxmlformats.org/officeDocument/2006/math">
                    <m:r>
                      <a:rPr lang="hu-HU" sz="280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hu-HU" sz="2800" i="1" dirty="0"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hu-HU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800" i="1" dirty="0" err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u-HU" sz="2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hu-HU" sz="28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hu-HU" sz="2800" i="1" dirty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hu-HU" sz="2800" i="1" dirty="0"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hu-HU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800" i="1" dirty="0" err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hu-HU" sz="2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hu-HU" sz="2800" dirty="0"/>
                  <a:t>) </a:t>
                </a:r>
                <a:r>
                  <a:rPr lang="hu-HU" sz="2800" dirty="0" smtClean="0"/>
                  <a:t/>
                </a:r>
                <a:br>
                  <a:rPr lang="hu-HU" sz="2800" dirty="0" smtClean="0"/>
                </a:br>
                <a:r>
                  <a:rPr lang="hu-HU" sz="2800" dirty="0" smtClean="0"/>
                  <a:t>értékpárok </a:t>
                </a:r>
                <a:br>
                  <a:rPr lang="hu-HU" sz="2800" dirty="0" smtClean="0"/>
                </a:br>
                <a:r>
                  <a:rPr lang="hu-HU" sz="2800" dirty="0" smtClean="0"/>
                  <a:t>gyakoriságával</a:t>
                </a:r>
                <a:endParaRPr lang="hu-HU" sz="3000" dirty="0" smtClean="0"/>
              </a:p>
              <a:p>
                <a:pPr marL="354013" lvl="1"/>
                <a:r>
                  <a:rPr lang="hu-HU" sz="3000" dirty="0" smtClean="0"/>
                  <a:t>Korlát:</a:t>
                </a:r>
              </a:p>
              <a:p>
                <a:pPr marL="754063" lvl="2"/>
                <a:r>
                  <a:rPr lang="hu-HU" sz="2600" dirty="0" smtClean="0"/>
                  <a:t>Sorfolytonos olvasás?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44" y="720000"/>
                <a:ext cx="8858312" cy="5805344"/>
              </a:xfrm>
              <a:blipFill rotWithShape="0">
                <a:blip r:embed="rId3"/>
                <a:stretch>
                  <a:fillRect l="-1582" t="-136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1700808"/>
            <a:ext cx="4786314" cy="4733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7" name="Egyenes összekötő nyíllal 26"/>
          <p:cNvCxnSpPr/>
          <p:nvPr/>
        </p:nvCxnSpPr>
        <p:spPr>
          <a:xfrm rot="5400000">
            <a:off x="5464975" y="4755163"/>
            <a:ext cx="2928958" cy="1588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nyíllal 27"/>
          <p:cNvCxnSpPr/>
          <p:nvPr/>
        </p:nvCxnSpPr>
        <p:spPr>
          <a:xfrm>
            <a:off x="6928660" y="2658989"/>
            <a:ext cx="794" cy="582334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églalap 28"/>
          <p:cNvSpPr/>
          <p:nvPr/>
        </p:nvSpPr>
        <p:spPr>
          <a:xfrm>
            <a:off x="6228184" y="784621"/>
            <a:ext cx="2772972" cy="857256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A túlsúlyosak nagy része férfi!</a:t>
            </a:r>
          </a:p>
        </p:txBody>
      </p:sp>
    </p:spTree>
    <p:extLst>
      <p:ext uri="{BB962C8B-B14F-4D97-AF65-F5344CB8AC3E}">
        <p14:creationId xmlns:p14="http://schemas.microsoft.com/office/powerpoint/2010/main" val="30498189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ím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hu-H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hu-HU" dirty="0" smtClean="0"/>
                  <a:t> változó – mesterséges dimenziók</a:t>
                </a:r>
                <a:endParaRPr lang="hu-HU" dirty="0"/>
              </a:p>
            </p:txBody>
          </p:sp>
        </mc:Choice>
        <mc:Fallback xmlns="">
          <p:sp>
            <p:nvSpPr>
              <p:cNvPr id="2" name="Cím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t="-13559" b="-3559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Kép 11" descr="scatterplot.png"/>
          <p:cNvPicPr>
            <a:picLocks noChangeAspect="1"/>
          </p:cNvPicPr>
          <p:nvPr/>
        </p:nvPicPr>
        <p:blipFill>
          <a:blip r:embed="rId4"/>
          <a:srcRect r="6666"/>
          <a:stretch>
            <a:fillRect/>
          </a:stretch>
        </p:blipFill>
        <p:spPr>
          <a:xfrm>
            <a:off x="5004048" y="2132856"/>
            <a:ext cx="3996539" cy="4155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 descr="final_bubble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30652" y="1035650"/>
            <a:ext cx="4639705" cy="39775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6632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Esettanulmány: </a:t>
            </a:r>
            <a:r>
              <a:rPr lang="hu-HU" dirty="0" err="1" smtClean="0"/>
              <a:t>cloud</a:t>
            </a:r>
            <a:r>
              <a:rPr lang="hu-HU" dirty="0" smtClean="0"/>
              <a:t> benchmarking</a:t>
            </a:r>
            <a:endParaRPr lang="hu-H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55696"/>
            <a:ext cx="8126103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églalap 4"/>
          <p:cNvSpPr/>
          <p:nvPr/>
        </p:nvSpPr>
        <p:spPr>
          <a:xfrm>
            <a:off x="3316117" y="5284088"/>
            <a:ext cx="648072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067408" y="5637344"/>
            <a:ext cx="648072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879527" y="5284088"/>
            <a:ext cx="648072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" name="Lekerekített téglalapbuborék 7"/>
          <p:cNvSpPr/>
          <p:nvPr/>
        </p:nvSpPr>
        <p:spPr>
          <a:xfrm>
            <a:off x="215516" y="720000"/>
            <a:ext cx="3424637" cy="980808"/>
          </a:xfrm>
          <a:prstGeom prst="wedgeRoundRectCallout">
            <a:avLst>
              <a:gd name="adj1" fmla="val -23503"/>
              <a:gd name="adj2" fmla="val 93576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Web Service </a:t>
            </a:r>
            <a:r>
              <a:rPr lang="hu-HU" sz="2400" dirty="0" err="1" smtClean="0">
                <a:solidFill>
                  <a:schemeClr val="bg1"/>
                </a:solidFill>
              </a:rPr>
              <a:t>Dependability</a:t>
            </a:r>
            <a:r>
              <a:rPr lang="hu-HU" sz="2400" dirty="0" smtClean="0">
                <a:solidFill>
                  <a:schemeClr val="bg1"/>
                </a:solidFill>
              </a:rPr>
              <a:t> </a:t>
            </a:r>
            <a:r>
              <a:rPr lang="hu-HU" sz="2400" dirty="0" err="1" smtClean="0">
                <a:solidFill>
                  <a:schemeClr val="bg1"/>
                </a:solidFill>
              </a:rPr>
              <a:t>Assessment</a:t>
            </a:r>
            <a:r>
              <a:rPr lang="hu-HU" sz="2400" dirty="0" smtClean="0">
                <a:solidFill>
                  <a:schemeClr val="bg1"/>
                </a:solidFill>
              </a:rPr>
              <a:t> </a:t>
            </a:r>
            <a:r>
              <a:rPr lang="hu-HU" sz="2400" dirty="0" err="1" smtClean="0">
                <a:solidFill>
                  <a:schemeClr val="bg1"/>
                </a:solidFill>
              </a:rPr>
              <a:t>Tool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763688" y="6525344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chemeClr val="bg1"/>
                </a:solidFill>
              </a:rPr>
              <a:t>Ábra forrása: [8]</a:t>
            </a:r>
            <a:endParaRPr lang="hu-HU" sz="1200" dirty="0">
              <a:solidFill>
                <a:schemeClr val="bg1"/>
              </a:solidFill>
            </a:endParaRPr>
          </a:p>
        </p:txBody>
      </p:sp>
      <p:sp>
        <p:nvSpPr>
          <p:cNvPr id="10" name="Ív 9"/>
          <p:cNvSpPr/>
          <p:nvPr/>
        </p:nvSpPr>
        <p:spPr>
          <a:xfrm>
            <a:off x="5508104" y="3140968"/>
            <a:ext cx="1944216" cy="1224136"/>
          </a:xfrm>
          <a:prstGeom prst="arc">
            <a:avLst>
              <a:gd name="adj1" fmla="val 17036751"/>
              <a:gd name="adj2" fmla="val 4282947"/>
            </a:avLst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Lekerekített téglalapbuborék 10"/>
          <p:cNvSpPr/>
          <p:nvPr/>
        </p:nvSpPr>
        <p:spPr>
          <a:xfrm>
            <a:off x="5868144" y="980728"/>
            <a:ext cx="2304256" cy="957336"/>
          </a:xfrm>
          <a:prstGeom prst="wedgeRoundRectCallout">
            <a:avLst>
              <a:gd name="adj1" fmla="val -16916"/>
              <a:gd name="adj2" fmla="val 148525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err="1" smtClean="0">
                <a:solidFill>
                  <a:schemeClr val="bg1"/>
                </a:solidFill>
              </a:rPr>
              <a:t>R</a:t>
            </a:r>
            <a:r>
              <a:rPr lang="hu-HU" sz="2400" dirty="0" err="1" smtClean="0">
                <a:solidFill>
                  <a:schemeClr val="bg1"/>
                </a:solidFill>
              </a:rPr>
              <a:t>equest</a:t>
            </a:r>
            <a:r>
              <a:rPr lang="hu-HU" sz="2400" dirty="0" smtClean="0">
                <a:solidFill>
                  <a:schemeClr val="bg1"/>
                </a:solidFill>
              </a:rPr>
              <a:t> </a:t>
            </a:r>
            <a:r>
              <a:rPr lang="hu-HU" sz="2400" b="1" dirty="0" err="1" smtClean="0">
                <a:solidFill>
                  <a:schemeClr val="bg1"/>
                </a:solidFill>
              </a:rPr>
              <a:t>P</a:t>
            </a:r>
            <a:r>
              <a:rPr lang="hu-HU" sz="2400" dirty="0" err="1" smtClean="0">
                <a:solidFill>
                  <a:schemeClr val="bg1"/>
                </a:solidFill>
              </a:rPr>
              <a:t>rocessing</a:t>
            </a:r>
            <a:r>
              <a:rPr lang="hu-HU" sz="2400" dirty="0" smtClean="0">
                <a:solidFill>
                  <a:schemeClr val="bg1"/>
                </a:solidFill>
              </a:rPr>
              <a:t> </a:t>
            </a:r>
            <a:r>
              <a:rPr lang="hu-HU" sz="2400" b="1" dirty="0" smtClean="0">
                <a:solidFill>
                  <a:schemeClr val="bg1"/>
                </a:solidFill>
              </a:rPr>
              <a:t>T</a:t>
            </a:r>
            <a:r>
              <a:rPr lang="hu-HU" sz="2400" dirty="0" smtClean="0">
                <a:solidFill>
                  <a:schemeClr val="bg1"/>
                </a:solidFill>
              </a:rPr>
              <a:t>ime</a:t>
            </a:r>
          </a:p>
        </p:txBody>
      </p:sp>
      <p:cxnSp>
        <p:nvCxnSpPr>
          <p:cNvPr id="13" name="Egyenes összekötő nyíllal 12"/>
          <p:cNvCxnSpPr/>
          <p:nvPr/>
        </p:nvCxnSpPr>
        <p:spPr>
          <a:xfrm>
            <a:off x="1483530" y="3140968"/>
            <a:ext cx="434054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/>
          <p:nvPr/>
        </p:nvCxnSpPr>
        <p:spPr>
          <a:xfrm flipH="1">
            <a:off x="1469880" y="4221088"/>
            <a:ext cx="434054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ekerekített téglalapbuborék 15"/>
          <p:cNvSpPr/>
          <p:nvPr/>
        </p:nvSpPr>
        <p:spPr>
          <a:xfrm>
            <a:off x="3626701" y="1298260"/>
            <a:ext cx="1872208" cy="914872"/>
          </a:xfrm>
          <a:prstGeom prst="wedgeRoundRectCallout">
            <a:avLst>
              <a:gd name="adj1" fmla="val -18391"/>
              <a:gd name="adj2" fmla="val 142459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err="1" smtClean="0">
                <a:solidFill>
                  <a:schemeClr val="bg1"/>
                </a:solidFill>
              </a:rPr>
              <a:t>R</a:t>
            </a:r>
            <a:r>
              <a:rPr lang="hu-HU" sz="2400" dirty="0" err="1" smtClean="0">
                <a:solidFill>
                  <a:schemeClr val="bg1"/>
                </a:solidFill>
              </a:rPr>
              <a:t>ound</a:t>
            </a:r>
            <a:r>
              <a:rPr lang="hu-HU" sz="2400" dirty="0" smtClean="0">
                <a:solidFill>
                  <a:schemeClr val="bg1"/>
                </a:solidFill>
              </a:rPr>
              <a:t> </a:t>
            </a:r>
            <a:r>
              <a:rPr lang="hu-HU" sz="2400" b="1" dirty="0" err="1" smtClean="0">
                <a:solidFill>
                  <a:schemeClr val="bg1"/>
                </a:solidFill>
              </a:rPr>
              <a:t>T</a:t>
            </a:r>
            <a:r>
              <a:rPr lang="hu-HU" sz="2400" dirty="0" err="1" smtClean="0">
                <a:solidFill>
                  <a:schemeClr val="bg1"/>
                </a:solidFill>
              </a:rPr>
              <a:t>rip</a:t>
            </a:r>
            <a:r>
              <a:rPr lang="hu-HU" sz="2400" dirty="0" smtClean="0">
                <a:solidFill>
                  <a:schemeClr val="bg1"/>
                </a:solidFill>
              </a:rPr>
              <a:t> </a:t>
            </a:r>
            <a:r>
              <a:rPr lang="hu-HU" sz="2400" b="1" dirty="0" smtClean="0">
                <a:solidFill>
                  <a:schemeClr val="bg1"/>
                </a:solidFill>
              </a:rPr>
              <a:t>T</a:t>
            </a:r>
            <a:r>
              <a:rPr lang="hu-HU" sz="2400" dirty="0" smtClean="0">
                <a:solidFill>
                  <a:schemeClr val="bg1"/>
                </a:solidFill>
              </a:rPr>
              <a:t>ime</a:t>
            </a:r>
          </a:p>
        </p:txBody>
      </p:sp>
      <p:sp>
        <p:nvSpPr>
          <p:cNvPr id="20" name="Lekerekített téglalapbuborék 19"/>
          <p:cNvSpPr/>
          <p:nvPr/>
        </p:nvSpPr>
        <p:spPr>
          <a:xfrm>
            <a:off x="254596" y="1724713"/>
            <a:ext cx="2196244" cy="914872"/>
          </a:xfrm>
          <a:prstGeom prst="wedgeRoundRectCallout">
            <a:avLst>
              <a:gd name="adj1" fmla="val 4401"/>
              <a:gd name="adj2" fmla="val 75827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err="1" smtClean="0">
                <a:solidFill>
                  <a:schemeClr val="bg1"/>
                </a:solidFill>
              </a:rPr>
              <a:t>Response</a:t>
            </a:r>
            <a:r>
              <a:rPr lang="hu-HU" sz="2400" b="1" dirty="0" smtClean="0">
                <a:solidFill>
                  <a:schemeClr val="bg1"/>
                </a:solidFill>
              </a:rPr>
              <a:t> Time</a:t>
            </a:r>
          </a:p>
        </p:txBody>
      </p:sp>
    </p:spTree>
    <p:extLst>
      <p:ext uri="{BB962C8B-B14F-4D97-AF65-F5344CB8AC3E}">
        <p14:creationId xmlns:p14="http://schemas.microsoft.com/office/powerpoint/2010/main" val="79252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8" grpId="1" animBg="1"/>
      <p:bldP spid="10" grpId="0" animBg="1"/>
      <p:bldP spid="11" grpId="0" animBg="1"/>
      <p:bldP spid="16" grpId="0" animBg="1"/>
      <p:bldP spid="2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ím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hu-H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hu-HU" dirty="0" smtClean="0"/>
                  <a:t> változó – általánosítás</a:t>
                </a:r>
                <a:endParaRPr lang="hu-HU" dirty="0"/>
              </a:p>
            </p:txBody>
          </p:sp>
        </mc:Choice>
        <mc:Fallback xmlns="">
          <p:sp>
            <p:nvSpPr>
              <p:cNvPr id="2" name="Cím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t="-13559" b="-3559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 t="4902"/>
          <a:stretch>
            <a:fillRect/>
          </a:stretch>
        </p:blipFill>
        <p:spPr bwMode="auto">
          <a:xfrm>
            <a:off x="75401" y="836712"/>
            <a:ext cx="4524375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Kép 6" descr="parcoords-80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1840" y="802503"/>
            <a:ext cx="5940722" cy="41981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Lekerekített téglalap feliratnak 7"/>
          <p:cNvSpPr/>
          <p:nvPr/>
        </p:nvSpPr>
        <p:spPr>
          <a:xfrm>
            <a:off x="5508104" y="5883398"/>
            <a:ext cx="3275558" cy="663368"/>
          </a:xfrm>
          <a:prstGeom prst="wedgeRoundRectCallout">
            <a:avLst>
              <a:gd name="adj1" fmla="val 10421"/>
              <a:gd name="adj2" fmla="val -183176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Az új autókban a tömeg kisebb…</a:t>
            </a:r>
          </a:p>
        </p:txBody>
      </p:sp>
      <p:sp>
        <p:nvSpPr>
          <p:cNvPr id="9" name="Lekerekített téglalap feliratnak 8"/>
          <p:cNvSpPr/>
          <p:nvPr/>
        </p:nvSpPr>
        <p:spPr>
          <a:xfrm>
            <a:off x="1605456" y="5733256"/>
            <a:ext cx="2966544" cy="663368"/>
          </a:xfrm>
          <a:prstGeom prst="wedgeRoundRectCallout">
            <a:avLst>
              <a:gd name="adj1" fmla="val 12096"/>
              <a:gd name="adj2" fmla="val -186658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… de a fogyasztás nagyobb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979712" y="654676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Ábra forrása: [4], [5]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7947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Miről lesz szó?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Adatelemzési alapfogalmak</a:t>
            </a:r>
          </a:p>
          <a:p>
            <a:r>
              <a:rPr lang="hu-HU" dirty="0" smtClean="0"/>
              <a:t>Alapvető diagramtípusok</a:t>
            </a:r>
          </a:p>
          <a:p>
            <a:r>
              <a:rPr lang="hu-HU" b="1" dirty="0" smtClean="0"/>
              <a:t>Interaktív EDA eszközök – elvárt  funkcionalitás</a:t>
            </a:r>
          </a:p>
          <a:p>
            <a:endParaRPr lang="hu-HU" dirty="0"/>
          </a:p>
          <a:p>
            <a:r>
              <a:rPr lang="hu-HU" dirty="0" smtClean="0"/>
              <a:t>Esettanulmány: </a:t>
            </a:r>
            <a:r>
              <a:rPr lang="hu-HU" dirty="0" err="1" smtClean="0"/>
              <a:t>cloud</a:t>
            </a:r>
            <a:r>
              <a:rPr lang="hu-HU" dirty="0" smtClean="0"/>
              <a:t> benchmarking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8887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Funkcionalitás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4603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Prezentáció vs. felderítés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 smtClean="0"/>
              <a:t>Prezentáció</a:t>
            </a:r>
          </a:p>
          <a:p>
            <a:pPr lvl="1"/>
            <a:r>
              <a:rPr lang="hu-HU" dirty="0" smtClean="0"/>
              <a:t>Statikus</a:t>
            </a:r>
          </a:p>
          <a:p>
            <a:pPr lvl="1"/>
            <a:r>
              <a:rPr lang="hu-HU" dirty="0" smtClean="0"/>
              <a:t>Jó minőségű</a:t>
            </a:r>
          </a:p>
          <a:p>
            <a:pPr lvl="1"/>
            <a:r>
              <a:rPr lang="hu-HU" dirty="0" smtClean="0"/>
              <a:t>Tömör</a:t>
            </a:r>
          </a:p>
          <a:p>
            <a:pPr lvl="1"/>
            <a:r>
              <a:rPr lang="hu-HU" dirty="0" smtClean="0"/>
              <a:t>Sok annotáció: nagy közönség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~ bizonyítás a matematikában</a:t>
            </a:r>
          </a:p>
          <a:p>
            <a:pPr lvl="1"/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dirty="0" smtClean="0"/>
              <a:t>Felderítő ábrázolás</a:t>
            </a:r>
          </a:p>
          <a:p>
            <a:pPr lvl="1"/>
            <a:r>
              <a:rPr lang="hu-HU" dirty="0" smtClean="0"/>
              <a:t>Interaktív</a:t>
            </a:r>
          </a:p>
          <a:p>
            <a:pPr lvl="1"/>
            <a:r>
              <a:rPr lang="hu-HU" dirty="0" smtClean="0"/>
              <a:t>Gyors</a:t>
            </a:r>
          </a:p>
          <a:p>
            <a:pPr lvl="1"/>
            <a:r>
              <a:rPr lang="hu-HU" dirty="0" smtClean="0"/>
              <a:t>Több különálló ábrát kapcsol össze</a:t>
            </a:r>
          </a:p>
          <a:p>
            <a:pPr lvl="1"/>
            <a:r>
              <a:rPr lang="hu-HU" dirty="0" smtClean="0"/>
              <a:t>Néha még tengelyfeliratok sem: egyedül az elemző kell hogy megértse</a:t>
            </a:r>
          </a:p>
          <a:p>
            <a:endParaRPr lang="hu-HU" dirty="0"/>
          </a:p>
          <a:p>
            <a:r>
              <a:rPr lang="hu-HU" dirty="0" smtClean="0"/>
              <a:t>~ matematikatörténet</a:t>
            </a:r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872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Adatkötés</a:t>
            </a:r>
            <a:endParaRPr lang="hu-H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64" y="1052736"/>
            <a:ext cx="9007573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80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Lekérdezések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845440"/>
            <a:ext cx="5832648" cy="547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06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Színezés/átlátszóság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/>
          <a:srcRect l="9203" t="9336" r="73082" b="52274"/>
          <a:stretch/>
        </p:blipFill>
        <p:spPr>
          <a:xfrm>
            <a:off x="1260000" y="846000"/>
            <a:ext cx="5544616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03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Miről lesz szó?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Adatelemzési alapfogalmak</a:t>
            </a:r>
          </a:p>
          <a:p>
            <a:r>
              <a:rPr lang="hu-HU" dirty="0" smtClean="0"/>
              <a:t>Alapvető diagramtípusok</a:t>
            </a:r>
          </a:p>
          <a:p>
            <a:r>
              <a:rPr lang="hu-HU" dirty="0" smtClean="0"/>
              <a:t>Interaktív EDA eszközök – elvárt  funkcionalitás</a:t>
            </a:r>
          </a:p>
          <a:p>
            <a:endParaRPr lang="hu-HU" dirty="0"/>
          </a:p>
          <a:p>
            <a:r>
              <a:rPr lang="hu-HU" b="1" dirty="0" smtClean="0"/>
              <a:t>Esettanulmány: </a:t>
            </a:r>
            <a:r>
              <a:rPr lang="hu-HU" b="1" dirty="0" err="1" smtClean="0"/>
              <a:t>cloud</a:t>
            </a:r>
            <a:r>
              <a:rPr lang="hu-HU" b="1" dirty="0" smtClean="0"/>
              <a:t> benchmarking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50124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Alapvető </a:t>
            </a:r>
            <a:r>
              <a:rPr lang="hu-HU" dirty="0" smtClean="0"/>
              <a:t>RT-RTT összefüggések</a:t>
            </a:r>
          </a:p>
          <a:p>
            <a:endParaRPr lang="hu-HU" dirty="0" smtClean="0"/>
          </a:p>
          <a:p>
            <a:r>
              <a:rPr lang="hu-HU" dirty="0" smtClean="0"/>
              <a:t>Kísérlettervezési hiányosságok</a:t>
            </a:r>
          </a:p>
          <a:p>
            <a:endParaRPr lang="hu-HU" dirty="0" smtClean="0"/>
          </a:p>
          <a:p>
            <a:r>
              <a:rPr lang="hu-HU" dirty="0" smtClean="0"/>
              <a:t>Konfiguráció hibák</a:t>
            </a:r>
          </a:p>
          <a:p>
            <a:endParaRPr lang="hu-HU" dirty="0" smtClean="0"/>
          </a:p>
          <a:p>
            <a:r>
              <a:rPr lang="hu-HU" dirty="0" smtClean="0"/>
              <a:t>Térbeli/időbeli/kliensbeli függőségek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err="1" smtClean="0"/>
              <a:t>Cloud</a:t>
            </a:r>
            <a:r>
              <a:rPr lang="hu-HU" dirty="0" smtClean="0"/>
              <a:t> benchmarking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8460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Összefoglalás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Miért jó?</a:t>
            </a:r>
          </a:p>
          <a:p>
            <a:pPr lvl="1"/>
            <a:r>
              <a:rPr lang="hu-HU" dirty="0" smtClean="0"/>
              <a:t>Összehasonlítás</a:t>
            </a:r>
          </a:p>
          <a:p>
            <a:pPr lvl="1"/>
            <a:r>
              <a:rPr lang="hu-HU" dirty="0" smtClean="0"/>
              <a:t>Tetszőleges mélység</a:t>
            </a:r>
          </a:p>
          <a:p>
            <a:r>
              <a:rPr lang="hu-HU" dirty="0" smtClean="0"/>
              <a:t>Mire jó?</a:t>
            </a:r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142844" y="2996953"/>
            <a:ext cx="3925100" cy="338960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dirty="0" smtClean="0">
                <a:solidFill>
                  <a:schemeClr val="bg1"/>
                </a:solidFill>
              </a:rPr>
              <a:t>EDA</a:t>
            </a:r>
          </a:p>
          <a:p>
            <a:pPr algn="ctr"/>
            <a:endParaRPr lang="hu-HU" sz="2400" dirty="0">
              <a:solidFill>
                <a:schemeClr val="bg1"/>
              </a:solidFill>
            </a:endParaRPr>
          </a:p>
          <a:p>
            <a:pPr algn="ctr"/>
            <a:endParaRPr lang="hu-HU" sz="2400" dirty="0" smtClean="0">
              <a:solidFill>
                <a:schemeClr val="bg1"/>
              </a:solidFill>
            </a:endParaRPr>
          </a:p>
          <a:p>
            <a:pPr algn="ctr"/>
            <a:endParaRPr lang="hu-HU" sz="2400" dirty="0">
              <a:solidFill>
                <a:schemeClr val="bg1"/>
              </a:solidFill>
            </a:endParaRPr>
          </a:p>
          <a:p>
            <a:pPr algn="ctr"/>
            <a:endParaRPr lang="hu-HU" sz="2400" dirty="0" smtClean="0">
              <a:solidFill>
                <a:schemeClr val="bg1"/>
              </a:solidFill>
            </a:endParaRPr>
          </a:p>
          <a:p>
            <a:pPr algn="ctr"/>
            <a:endParaRPr lang="hu-HU" sz="2400" dirty="0">
              <a:solidFill>
                <a:schemeClr val="bg1"/>
              </a:solidFill>
            </a:endParaRPr>
          </a:p>
          <a:p>
            <a:pPr algn="ctr"/>
            <a:endParaRPr lang="hu-HU" sz="2400" dirty="0" smtClean="0">
              <a:solidFill>
                <a:schemeClr val="bg1"/>
              </a:solidFill>
            </a:endParaRPr>
          </a:p>
          <a:p>
            <a:pPr algn="ctr"/>
            <a:endParaRPr lang="hu-HU" sz="2400" dirty="0" smtClean="0">
              <a:solidFill>
                <a:schemeClr val="bg1"/>
              </a:solidFill>
            </a:endParaRPr>
          </a:p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pic>
        <p:nvPicPr>
          <p:cNvPr id="8" name="Kép 7" descr="parcoords-80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338" y="4581128"/>
            <a:ext cx="2224002" cy="15716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53116"/>
            <a:ext cx="2455112" cy="137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5"/>
          <a:srcRect l="9203" t="9336" r="73082" b="52274"/>
          <a:stretch/>
        </p:blipFill>
        <p:spPr>
          <a:xfrm>
            <a:off x="2530842" y="3653115"/>
            <a:ext cx="1382495" cy="1400449"/>
          </a:xfrm>
          <a:prstGeom prst="rect">
            <a:avLst/>
          </a:prstGeom>
        </p:spPr>
      </p:pic>
      <p:sp>
        <p:nvSpPr>
          <p:cNvPr id="9" name="Lekerekített téglalap 8"/>
          <p:cNvSpPr/>
          <p:nvPr/>
        </p:nvSpPr>
        <p:spPr>
          <a:xfrm>
            <a:off x="5292080" y="2564904"/>
            <a:ext cx="3709076" cy="72008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chemeClr val="bg1"/>
                </a:solidFill>
              </a:rPr>
              <a:t>Kapacitástervezés</a:t>
            </a:r>
          </a:p>
        </p:txBody>
      </p:sp>
      <p:sp>
        <p:nvSpPr>
          <p:cNvPr id="10" name="Lekerekített téglalap 9"/>
          <p:cNvSpPr/>
          <p:nvPr/>
        </p:nvSpPr>
        <p:spPr>
          <a:xfrm>
            <a:off x="5273986" y="3356992"/>
            <a:ext cx="3727170" cy="72008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chemeClr val="bg1"/>
                </a:solidFill>
              </a:rPr>
              <a:t>Teljesítménymenedzsment</a:t>
            </a:r>
          </a:p>
        </p:txBody>
      </p:sp>
      <p:sp>
        <p:nvSpPr>
          <p:cNvPr id="11" name="Lekerekített téglalap 10"/>
          <p:cNvSpPr/>
          <p:nvPr/>
        </p:nvSpPr>
        <p:spPr>
          <a:xfrm>
            <a:off x="5297368" y="4149080"/>
            <a:ext cx="3727170" cy="72008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chemeClr val="bg1"/>
                </a:solidFill>
              </a:rPr>
              <a:t>Monitorozási szabályok</a:t>
            </a:r>
          </a:p>
        </p:txBody>
      </p:sp>
      <p:sp>
        <p:nvSpPr>
          <p:cNvPr id="12" name="Lekerekített téglalap 11"/>
          <p:cNvSpPr/>
          <p:nvPr/>
        </p:nvSpPr>
        <p:spPr>
          <a:xfrm>
            <a:off x="5309326" y="4941168"/>
            <a:ext cx="3727170" cy="72008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chemeClr val="bg1"/>
                </a:solidFill>
              </a:rPr>
              <a:t>Rendelkezésre állás növelés</a:t>
            </a:r>
          </a:p>
        </p:txBody>
      </p:sp>
      <p:cxnSp>
        <p:nvCxnSpPr>
          <p:cNvPr id="14" name="Egyenes összekötő nyíllal 13"/>
          <p:cNvCxnSpPr>
            <a:stCxn id="4" idx="3"/>
            <a:endCxn id="9" idx="1"/>
          </p:cNvCxnSpPr>
          <p:nvPr/>
        </p:nvCxnSpPr>
        <p:spPr>
          <a:xfrm flipV="1">
            <a:off x="4067944" y="2924944"/>
            <a:ext cx="1224136" cy="176680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>
            <a:stCxn id="4" idx="3"/>
            <a:endCxn id="10" idx="1"/>
          </p:cNvCxnSpPr>
          <p:nvPr/>
        </p:nvCxnSpPr>
        <p:spPr>
          <a:xfrm flipV="1">
            <a:off x="4067944" y="3717032"/>
            <a:ext cx="1206042" cy="97472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>
            <a:stCxn id="4" idx="3"/>
            <a:endCxn id="11" idx="1"/>
          </p:cNvCxnSpPr>
          <p:nvPr/>
        </p:nvCxnSpPr>
        <p:spPr>
          <a:xfrm flipV="1">
            <a:off x="4067944" y="4509120"/>
            <a:ext cx="1229424" cy="18263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>
            <a:stCxn id="4" idx="3"/>
            <a:endCxn id="12" idx="1"/>
          </p:cNvCxnSpPr>
          <p:nvPr/>
        </p:nvCxnSpPr>
        <p:spPr>
          <a:xfrm>
            <a:off x="4067944" y="4691753"/>
            <a:ext cx="1241382" cy="60945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Lekerekített téglalap 20"/>
          <p:cNvSpPr/>
          <p:nvPr/>
        </p:nvSpPr>
        <p:spPr>
          <a:xfrm>
            <a:off x="5334856" y="5733256"/>
            <a:ext cx="3727170" cy="72008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chemeClr val="bg1"/>
                </a:solidFill>
              </a:rPr>
              <a:t>Kísérlettervezés</a:t>
            </a:r>
          </a:p>
        </p:txBody>
      </p:sp>
      <p:cxnSp>
        <p:nvCxnSpPr>
          <p:cNvPr id="22" name="Egyenes összekötő nyíllal 21"/>
          <p:cNvCxnSpPr>
            <a:stCxn id="4" idx="3"/>
            <a:endCxn id="21" idx="1"/>
          </p:cNvCxnSpPr>
          <p:nvPr/>
        </p:nvCxnSpPr>
        <p:spPr>
          <a:xfrm>
            <a:off x="4067944" y="4691753"/>
            <a:ext cx="1266912" cy="140154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925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Elemzési megközelítés 1: leíró statisztika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828" y="836712"/>
            <a:ext cx="6822344" cy="5582865"/>
          </a:xfrm>
        </p:spPr>
      </p:pic>
    </p:spTree>
    <p:extLst>
      <p:ext uri="{BB962C8B-B14F-4D97-AF65-F5344CB8AC3E}">
        <p14:creationId xmlns:p14="http://schemas.microsoft.com/office/powerpoint/2010/main" val="385264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églalap 41"/>
          <p:cNvSpPr/>
          <p:nvPr/>
        </p:nvSpPr>
        <p:spPr>
          <a:xfrm>
            <a:off x="639179" y="1988840"/>
            <a:ext cx="5643327" cy="12241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tx1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Mire lesz ez az egész jó nekünk?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896469" y="5805264"/>
            <a:ext cx="1152128" cy="5760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HW</a:t>
            </a:r>
          </a:p>
        </p:txBody>
      </p:sp>
      <p:sp>
        <p:nvSpPr>
          <p:cNvPr id="5" name="Téglalap 4"/>
          <p:cNvSpPr/>
          <p:nvPr/>
        </p:nvSpPr>
        <p:spPr>
          <a:xfrm>
            <a:off x="2696669" y="5805264"/>
            <a:ext cx="1224136" cy="5760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HW</a:t>
            </a:r>
          </a:p>
        </p:txBody>
      </p:sp>
      <p:sp>
        <p:nvSpPr>
          <p:cNvPr id="6" name="Téglalap 5"/>
          <p:cNvSpPr/>
          <p:nvPr/>
        </p:nvSpPr>
        <p:spPr>
          <a:xfrm>
            <a:off x="4640885" y="5805264"/>
            <a:ext cx="1224136" cy="5760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HW</a:t>
            </a:r>
          </a:p>
        </p:txBody>
      </p:sp>
      <p:sp>
        <p:nvSpPr>
          <p:cNvPr id="7" name="Téglalap 6"/>
          <p:cNvSpPr/>
          <p:nvPr/>
        </p:nvSpPr>
        <p:spPr>
          <a:xfrm>
            <a:off x="4083279" y="4141382"/>
            <a:ext cx="867079" cy="432048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OS</a:t>
            </a:r>
          </a:p>
        </p:txBody>
      </p:sp>
      <p:sp>
        <p:nvSpPr>
          <p:cNvPr id="8" name="Téglalap 7"/>
          <p:cNvSpPr/>
          <p:nvPr/>
        </p:nvSpPr>
        <p:spPr>
          <a:xfrm>
            <a:off x="4083280" y="3717033"/>
            <a:ext cx="867079" cy="432048"/>
          </a:xfrm>
          <a:prstGeom prst="rect">
            <a:avLst/>
          </a:prstGeom>
          <a:solidFill>
            <a:schemeClr val="accent3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App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5406062" y="4133683"/>
            <a:ext cx="876445" cy="432048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OS</a:t>
            </a:r>
          </a:p>
        </p:txBody>
      </p:sp>
      <p:sp>
        <p:nvSpPr>
          <p:cNvPr id="10" name="Téglalap 9"/>
          <p:cNvSpPr/>
          <p:nvPr/>
        </p:nvSpPr>
        <p:spPr>
          <a:xfrm>
            <a:off x="5406063" y="3709334"/>
            <a:ext cx="876444" cy="432048"/>
          </a:xfrm>
          <a:prstGeom prst="rect">
            <a:avLst/>
          </a:prstGeom>
          <a:solidFill>
            <a:schemeClr val="accent3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err="1">
                <a:solidFill>
                  <a:schemeClr val="bg1"/>
                </a:solidFill>
              </a:rPr>
              <a:t>App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611560" y="3645024"/>
            <a:ext cx="2818834" cy="92840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tx1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611560" y="3645024"/>
            <a:ext cx="1882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IT szolgáltatások</a:t>
            </a:r>
            <a:endParaRPr lang="hu-HU" dirty="0"/>
          </a:p>
        </p:txBody>
      </p:sp>
      <p:sp>
        <p:nvSpPr>
          <p:cNvPr id="13" name="Téglalap 12"/>
          <p:cNvSpPr/>
          <p:nvPr/>
        </p:nvSpPr>
        <p:spPr>
          <a:xfrm>
            <a:off x="700982" y="4069374"/>
            <a:ext cx="865588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LDAP</a:t>
            </a:r>
          </a:p>
        </p:txBody>
      </p:sp>
      <p:sp>
        <p:nvSpPr>
          <p:cNvPr id="14" name="Téglalap 13"/>
          <p:cNvSpPr/>
          <p:nvPr/>
        </p:nvSpPr>
        <p:spPr>
          <a:xfrm>
            <a:off x="632311" y="5157192"/>
            <a:ext cx="5650196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Virtualizáció / </a:t>
            </a:r>
            <a:r>
              <a:rPr lang="hu-HU" sz="2400" dirty="0" err="1" smtClean="0">
                <a:solidFill>
                  <a:schemeClr val="tx1"/>
                </a:solidFill>
              </a:rPr>
              <a:t>Cloud</a:t>
            </a:r>
            <a:r>
              <a:rPr lang="hu-HU" sz="2400" dirty="0" smtClean="0">
                <a:solidFill>
                  <a:schemeClr val="tx1"/>
                </a:solidFill>
              </a:rPr>
              <a:t> réteg</a:t>
            </a:r>
          </a:p>
        </p:txBody>
      </p:sp>
      <p:sp>
        <p:nvSpPr>
          <p:cNvPr id="15" name="Téglalap 14"/>
          <p:cNvSpPr/>
          <p:nvPr/>
        </p:nvSpPr>
        <p:spPr>
          <a:xfrm>
            <a:off x="1638578" y="4069374"/>
            <a:ext cx="713188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Fürt</a:t>
            </a:r>
          </a:p>
        </p:txBody>
      </p:sp>
      <p:sp>
        <p:nvSpPr>
          <p:cNvPr id="16" name="Téglalap 15"/>
          <p:cNvSpPr/>
          <p:nvPr/>
        </p:nvSpPr>
        <p:spPr>
          <a:xfrm>
            <a:off x="2430666" y="4069374"/>
            <a:ext cx="639688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Log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3070354" y="4149081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…</a:t>
            </a:r>
            <a:endParaRPr lang="hu-HU" dirty="0"/>
          </a:p>
        </p:txBody>
      </p:sp>
      <p:sp>
        <p:nvSpPr>
          <p:cNvPr id="18" name="Téglalap 17"/>
          <p:cNvSpPr/>
          <p:nvPr/>
        </p:nvSpPr>
        <p:spPr>
          <a:xfrm>
            <a:off x="827584" y="2348880"/>
            <a:ext cx="1397265" cy="72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tx1"/>
                </a:solidFill>
              </a:rPr>
              <a:t>Konfig</a:t>
            </a:r>
            <a:r>
              <a:rPr lang="hu-HU" sz="2400" dirty="0" smtClean="0">
                <a:solidFill>
                  <a:schemeClr val="tx1"/>
                </a:solidFill>
              </a:rPr>
              <a:t>. kezelés</a:t>
            </a:r>
          </a:p>
        </p:txBody>
      </p:sp>
      <p:sp>
        <p:nvSpPr>
          <p:cNvPr id="19" name="Téglalap 18"/>
          <p:cNvSpPr/>
          <p:nvPr/>
        </p:nvSpPr>
        <p:spPr>
          <a:xfrm>
            <a:off x="2387065" y="2348880"/>
            <a:ext cx="1752887" cy="72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Monitorozás</a:t>
            </a:r>
          </a:p>
        </p:txBody>
      </p:sp>
      <p:sp>
        <p:nvSpPr>
          <p:cNvPr id="20" name="Téglalap 19"/>
          <p:cNvSpPr/>
          <p:nvPr/>
        </p:nvSpPr>
        <p:spPr>
          <a:xfrm>
            <a:off x="4355976" y="2348880"/>
            <a:ext cx="1752887" cy="72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Esemény-kezelés</a:t>
            </a:r>
          </a:p>
        </p:txBody>
      </p:sp>
      <p:sp>
        <p:nvSpPr>
          <p:cNvPr id="21" name="Téglalap 20"/>
          <p:cNvSpPr/>
          <p:nvPr/>
        </p:nvSpPr>
        <p:spPr>
          <a:xfrm>
            <a:off x="2180265" y="980728"/>
            <a:ext cx="2767111" cy="792088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tx1"/>
                </a:solidFill>
              </a:rPr>
              <a:t>Orchestration</a:t>
            </a:r>
            <a:r>
              <a:rPr lang="hu-HU" sz="2400" dirty="0" smtClean="0">
                <a:solidFill>
                  <a:schemeClr val="tx1"/>
                </a:solidFill>
              </a:rPr>
              <a:t> </a:t>
            </a:r>
            <a:br>
              <a:rPr lang="hu-HU" sz="2400" dirty="0" smtClean="0">
                <a:solidFill>
                  <a:schemeClr val="tx1"/>
                </a:solidFill>
              </a:rPr>
            </a:br>
            <a:r>
              <a:rPr lang="hu-HU" sz="2400" dirty="0" smtClean="0">
                <a:solidFill>
                  <a:schemeClr val="tx1"/>
                </a:solidFill>
              </a:rPr>
              <a:t>(„intelligencia”)</a:t>
            </a:r>
          </a:p>
        </p:txBody>
      </p:sp>
      <p:sp>
        <p:nvSpPr>
          <p:cNvPr id="32" name="Kanyar jobbra 31"/>
          <p:cNvSpPr/>
          <p:nvPr/>
        </p:nvSpPr>
        <p:spPr>
          <a:xfrm>
            <a:off x="35496" y="1172092"/>
            <a:ext cx="524593" cy="2442586"/>
          </a:xfrm>
          <a:prstGeom prst="bentArrow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3" name="Kanyar jobbra 32"/>
          <p:cNvSpPr/>
          <p:nvPr/>
        </p:nvSpPr>
        <p:spPr>
          <a:xfrm flipV="1">
            <a:off x="35496" y="3614678"/>
            <a:ext cx="524593" cy="1836204"/>
          </a:xfrm>
          <a:prstGeom prst="bentArrow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5" name="Jobbra nyíl 34"/>
          <p:cNvSpPr/>
          <p:nvPr/>
        </p:nvSpPr>
        <p:spPr>
          <a:xfrm>
            <a:off x="180661" y="4005064"/>
            <a:ext cx="369734" cy="319391"/>
          </a:xfrm>
          <a:prstGeom prst="rightArrow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6" name="Jobbra nyíl 35"/>
          <p:cNvSpPr/>
          <p:nvPr/>
        </p:nvSpPr>
        <p:spPr>
          <a:xfrm>
            <a:off x="181287" y="2477216"/>
            <a:ext cx="369734" cy="319391"/>
          </a:xfrm>
          <a:prstGeom prst="rightArrow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7" name="Téglalap 36"/>
          <p:cNvSpPr/>
          <p:nvPr/>
        </p:nvSpPr>
        <p:spPr>
          <a:xfrm>
            <a:off x="6660232" y="5157192"/>
            <a:ext cx="2448272" cy="7920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 dirty="0" smtClean="0">
                <a:solidFill>
                  <a:schemeClr val="tx1"/>
                </a:solidFill>
              </a:rPr>
              <a:t>erőforrások elfedése és igénylése, …</a:t>
            </a:r>
          </a:p>
        </p:txBody>
      </p:sp>
      <p:sp>
        <p:nvSpPr>
          <p:cNvPr id="38" name="Téglalap 37"/>
          <p:cNvSpPr/>
          <p:nvPr/>
        </p:nvSpPr>
        <p:spPr>
          <a:xfrm>
            <a:off x="6648138" y="4213390"/>
            <a:ext cx="2448272" cy="7874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 dirty="0" smtClean="0">
                <a:solidFill>
                  <a:schemeClr val="tx1"/>
                </a:solidFill>
              </a:rPr>
              <a:t>platform szintű</a:t>
            </a:r>
            <a:br>
              <a:rPr lang="hu-HU" sz="2000" dirty="0" smtClean="0">
                <a:solidFill>
                  <a:schemeClr val="tx1"/>
                </a:solidFill>
              </a:rPr>
            </a:br>
            <a:r>
              <a:rPr lang="hu-HU" sz="2000" dirty="0" smtClean="0">
                <a:solidFill>
                  <a:schemeClr val="tx1"/>
                </a:solidFill>
              </a:rPr>
              <a:t>szolgáltatások</a:t>
            </a:r>
          </a:p>
        </p:txBody>
      </p:sp>
      <p:sp>
        <p:nvSpPr>
          <p:cNvPr id="39" name="Téglalap 38"/>
          <p:cNvSpPr/>
          <p:nvPr/>
        </p:nvSpPr>
        <p:spPr>
          <a:xfrm>
            <a:off x="6620056" y="3291953"/>
            <a:ext cx="2448272" cy="78744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 dirty="0" smtClean="0">
                <a:solidFill>
                  <a:schemeClr val="tx1"/>
                </a:solidFill>
              </a:rPr>
              <a:t>Címtár, hibatűrés, mentés, naplók… </a:t>
            </a:r>
          </a:p>
        </p:txBody>
      </p:sp>
      <p:sp>
        <p:nvSpPr>
          <p:cNvPr id="40" name="Téglalap 39"/>
          <p:cNvSpPr/>
          <p:nvPr/>
        </p:nvSpPr>
        <p:spPr>
          <a:xfrm>
            <a:off x="6620056" y="2209510"/>
            <a:ext cx="2448272" cy="7874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 dirty="0" err="1" smtClean="0">
                <a:solidFill>
                  <a:schemeClr val="tx1"/>
                </a:solidFill>
              </a:rPr>
              <a:t>Deployment</a:t>
            </a:r>
            <a:r>
              <a:rPr lang="hu-HU" sz="2000" dirty="0" smtClean="0">
                <a:solidFill>
                  <a:schemeClr val="tx1"/>
                </a:solidFill>
              </a:rPr>
              <a:t>, </a:t>
            </a:r>
            <a:r>
              <a:rPr lang="hu-HU" sz="2000" dirty="0" err="1" smtClean="0">
                <a:solidFill>
                  <a:schemeClr val="tx1"/>
                </a:solidFill>
              </a:rPr>
              <a:t>detek-tálás</a:t>
            </a:r>
            <a:r>
              <a:rPr lang="hu-HU" sz="2000" dirty="0" smtClean="0">
                <a:solidFill>
                  <a:schemeClr val="tx1"/>
                </a:solidFill>
              </a:rPr>
              <a:t>, </a:t>
            </a:r>
            <a:r>
              <a:rPr lang="hu-HU" sz="2000" dirty="0" err="1" smtClean="0">
                <a:solidFill>
                  <a:schemeClr val="tx1"/>
                </a:solidFill>
              </a:rPr>
              <a:t>bevatkozás</a:t>
            </a:r>
            <a:r>
              <a:rPr lang="hu-HU" sz="2000" dirty="0" smtClean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41" name="Téglalap 40"/>
          <p:cNvSpPr/>
          <p:nvPr/>
        </p:nvSpPr>
        <p:spPr>
          <a:xfrm>
            <a:off x="6588224" y="990401"/>
            <a:ext cx="2448272" cy="78744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 dirty="0" smtClean="0">
                <a:solidFill>
                  <a:schemeClr val="tx1"/>
                </a:solidFill>
              </a:rPr>
              <a:t>skálázás, hibakezelés, </a:t>
            </a:r>
            <a:br>
              <a:rPr lang="hu-HU" sz="2000" dirty="0" smtClean="0">
                <a:solidFill>
                  <a:schemeClr val="tx1"/>
                </a:solidFill>
              </a:rPr>
            </a:br>
            <a:r>
              <a:rPr lang="hu-HU" sz="2000" dirty="0" smtClean="0">
                <a:solidFill>
                  <a:schemeClr val="tx1"/>
                </a:solidFill>
              </a:rPr>
              <a:t>autonóm rendszer…</a:t>
            </a:r>
          </a:p>
        </p:txBody>
      </p:sp>
      <p:sp>
        <p:nvSpPr>
          <p:cNvPr id="43" name="Szövegdoboz 42"/>
          <p:cNvSpPr txBox="1"/>
          <p:nvPr/>
        </p:nvSpPr>
        <p:spPr>
          <a:xfrm>
            <a:off x="688346" y="1981463"/>
            <a:ext cx="238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Központi felügyelet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6817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Hivatkozások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u-HU" dirty="0" smtClean="0"/>
              <a:t>[1] </a:t>
            </a:r>
            <a:r>
              <a:rPr lang="en-US" dirty="0"/>
              <a:t>Behrens, J.T.: Principles and procedures of exploratory data analysis. Psychological </a:t>
            </a:r>
            <a:r>
              <a:rPr lang="en-US" dirty="0" smtClean="0"/>
              <a:t>Methods </a:t>
            </a:r>
            <a:r>
              <a:rPr lang="en-US" dirty="0"/>
              <a:t>2, 131–160 (1997</a:t>
            </a:r>
            <a:r>
              <a:rPr lang="en-US" dirty="0" smtClean="0"/>
              <a:t>)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[2] </a:t>
            </a:r>
            <a:r>
              <a:rPr lang="en-US" dirty="0" err="1"/>
              <a:t>Tukey</a:t>
            </a:r>
            <a:r>
              <a:rPr lang="en-US" dirty="0"/>
              <a:t>, J.: We need both exploratory and confirmatory. The American Statistician 34, </a:t>
            </a:r>
            <a:r>
              <a:rPr lang="en-US" dirty="0" smtClean="0"/>
              <a:t>23–25 </a:t>
            </a:r>
            <a:r>
              <a:rPr lang="en-US" dirty="0"/>
              <a:t>(1980</a:t>
            </a:r>
            <a:r>
              <a:rPr lang="en-US" dirty="0" smtClean="0"/>
              <a:t>)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[3] </a:t>
            </a:r>
            <a:r>
              <a:rPr lang="en-US" dirty="0" err="1"/>
              <a:t>Yau</a:t>
            </a:r>
            <a:r>
              <a:rPr lang="en-US" dirty="0"/>
              <a:t>, Nathan. </a:t>
            </a:r>
            <a:r>
              <a:rPr lang="en-US" i="1" dirty="0"/>
              <a:t>Visualize this: the </a:t>
            </a:r>
            <a:r>
              <a:rPr lang="en-US" i="1" dirty="0" err="1"/>
              <a:t>FlowingData</a:t>
            </a:r>
            <a:r>
              <a:rPr lang="en-US" i="1" dirty="0"/>
              <a:t> guide to design, visualization, and statistics</a:t>
            </a:r>
            <a:r>
              <a:rPr lang="en-US" dirty="0"/>
              <a:t>. John Wiley &amp; Sons, 2011.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[4] </a:t>
            </a:r>
            <a:r>
              <a:rPr lang="en-US" dirty="0" err="1" smtClean="0"/>
              <a:t>Inselberg</a:t>
            </a:r>
            <a:r>
              <a:rPr lang="en-US" dirty="0"/>
              <a:t>, A.: Parallel Coordinates: Visual Multidimensional Geometry and its </a:t>
            </a:r>
            <a:r>
              <a:rPr lang="en-US" dirty="0" smtClean="0"/>
              <a:t>Applications</a:t>
            </a:r>
            <a:r>
              <a:rPr lang="en-US" dirty="0"/>
              <a:t>. Springer </a:t>
            </a:r>
            <a:r>
              <a:rPr lang="en-US" dirty="0" err="1"/>
              <a:t>Science+Business</a:t>
            </a:r>
            <a:r>
              <a:rPr lang="en-US" dirty="0"/>
              <a:t> Media, New York (2009</a:t>
            </a:r>
            <a:r>
              <a:rPr lang="en-US" dirty="0" smtClean="0"/>
              <a:t>)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[5] </a:t>
            </a:r>
            <a:r>
              <a:rPr lang="en-US" dirty="0" err="1" smtClean="0"/>
              <a:t>Theus</a:t>
            </a:r>
            <a:r>
              <a:rPr lang="en-US" dirty="0"/>
              <a:t>, M., </a:t>
            </a:r>
            <a:r>
              <a:rPr lang="en-US" dirty="0" err="1"/>
              <a:t>Urbanek</a:t>
            </a:r>
            <a:r>
              <a:rPr lang="en-US" dirty="0"/>
              <a:t>, S.: Interactive graphics for data analysis: principles and </a:t>
            </a:r>
            <a:r>
              <a:rPr lang="en-US" dirty="0" smtClean="0"/>
              <a:t>examples.</a:t>
            </a:r>
            <a:r>
              <a:rPr lang="hu-HU" dirty="0" smtClean="0"/>
              <a:t> </a:t>
            </a:r>
            <a:r>
              <a:rPr lang="en-US" dirty="0" smtClean="0"/>
              <a:t>CRC </a:t>
            </a:r>
            <a:r>
              <a:rPr lang="en-US" dirty="0"/>
              <a:t>Press (2011</a:t>
            </a:r>
            <a:r>
              <a:rPr lang="en-US" dirty="0" smtClean="0"/>
              <a:t>)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[6] </a:t>
            </a:r>
            <a:r>
              <a:rPr lang="hu-HU" dirty="0" err="1" smtClean="0"/>
              <a:t>Gorbenko</a:t>
            </a:r>
            <a:r>
              <a:rPr lang="hu-HU" dirty="0"/>
              <a:t>, A., </a:t>
            </a:r>
            <a:r>
              <a:rPr lang="hu-HU" dirty="0" err="1"/>
              <a:t>Kharchenko</a:t>
            </a:r>
            <a:r>
              <a:rPr lang="hu-HU" dirty="0"/>
              <a:t>, V., </a:t>
            </a:r>
            <a:r>
              <a:rPr lang="hu-HU" dirty="0" err="1"/>
              <a:t>Mamutov</a:t>
            </a:r>
            <a:r>
              <a:rPr lang="hu-HU" dirty="0"/>
              <a:t>, S., </a:t>
            </a:r>
            <a:r>
              <a:rPr lang="hu-HU" dirty="0" err="1"/>
              <a:t>Tarasyuk</a:t>
            </a:r>
            <a:r>
              <a:rPr lang="hu-HU" dirty="0"/>
              <a:t>, O., </a:t>
            </a:r>
            <a:r>
              <a:rPr lang="hu-HU" dirty="0" err="1"/>
              <a:t>Romanovsky</a:t>
            </a:r>
            <a:r>
              <a:rPr lang="hu-HU" dirty="0"/>
              <a:t>, A.: </a:t>
            </a:r>
            <a:r>
              <a:rPr lang="hu-HU" dirty="0" err="1" smtClean="0"/>
              <a:t>Exploring</a:t>
            </a:r>
            <a:r>
              <a:rPr lang="hu-HU" dirty="0" smtClean="0"/>
              <a:t> </a:t>
            </a:r>
            <a:r>
              <a:rPr lang="hu-HU" dirty="0" err="1" smtClean="0"/>
              <a:t>Uncertainty</a:t>
            </a:r>
            <a:r>
              <a:rPr lang="hu-HU" dirty="0" smtClean="0"/>
              <a:t> </a:t>
            </a:r>
            <a:r>
              <a:rPr lang="hu-HU" dirty="0"/>
              <a:t>of </a:t>
            </a:r>
            <a:r>
              <a:rPr lang="hu-HU" dirty="0" err="1"/>
              <a:t>Delays</a:t>
            </a:r>
            <a:r>
              <a:rPr lang="hu-HU" dirty="0"/>
              <a:t> </a:t>
            </a:r>
            <a:r>
              <a:rPr lang="hu-HU" dirty="0" err="1"/>
              <a:t>as</a:t>
            </a:r>
            <a:r>
              <a:rPr lang="hu-HU" dirty="0"/>
              <a:t> a </a:t>
            </a:r>
            <a:r>
              <a:rPr lang="hu-HU" dirty="0" err="1"/>
              <a:t>Factor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End-to-End</a:t>
            </a:r>
            <a:r>
              <a:rPr lang="hu-HU" dirty="0"/>
              <a:t> </a:t>
            </a:r>
            <a:r>
              <a:rPr lang="hu-HU" dirty="0" err="1"/>
              <a:t>Cloud</a:t>
            </a:r>
            <a:r>
              <a:rPr lang="hu-HU" dirty="0"/>
              <a:t> </a:t>
            </a:r>
            <a:r>
              <a:rPr lang="hu-HU" dirty="0" err="1"/>
              <a:t>Response</a:t>
            </a:r>
            <a:r>
              <a:rPr lang="hu-HU" dirty="0"/>
              <a:t> Time. </a:t>
            </a:r>
            <a:r>
              <a:rPr lang="hu-HU" dirty="0" err="1" smtClean="0"/>
              <a:t>In</a:t>
            </a:r>
            <a:r>
              <a:rPr lang="hu-HU" dirty="0"/>
              <a:t>: 2012 </a:t>
            </a:r>
            <a:r>
              <a:rPr lang="hu-HU" dirty="0" err="1" smtClean="0"/>
              <a:t>Ninth</a:t>
            </a:r>
            <a:r>
              <a:rPr lang="hu-HU" dirty="0" smtClean="0"/>
              <a:t> European </a:t>
            </a:r>
            <a:r>
              <a:rPr lang="hu-HU" dirty="0" err="1"/>
              <a:t>Dependable</a:t>
            </a:r>
            <a:r>
              <a:rPr lang="hu-HU" dirty="0"/>
              <a:t> </a:t>
            </a:r>
            <a:r>
              <a:rPr lang="hu-HU" dirty="0" err="1"/>
              <a:t>Computing</a:t>
            </a:r>
            <a:r>
              <a:rPr lang="hu-HU" dirty="0"/>
              <a:t> </a:t>
            </a:r>
            <a:r>
              <a:rPr lang="hu-HU" dirty="0" err="1"/>
              <a:t>Conference</a:t>
            </a:r>
            <a:r>
              <a:rPr lang="hu-HU" dirty="0"/>
              <a:t>, pp. 185–190. IEEE (2012)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[7] </a:t>
            </a:r>
            <a:r>
              <a:rPr lang="en-US" dirty="0" err="1" smtClean="0"/>
              <a:t>Pataricza</a:t>
            </a:r>
            <a:r>
              <a:rPr lang="en-US" dirty="0"/>
              <a:t>, </a:t>
            </a:r>
            <a:r>
              <a:rPr lang="en-US" dirty="0" err="1"/>
              <a:t>András</a:t>
            </a:r>
            <a:r>
              <a:rPr lang="en-US" dirty="0"/>
              <a:t>, et al</a:t>
            </a:r>
            <a:r>
              <a:rPr lang="en-US" dirty="0" smtClean="0"/>
              <a:t>.</a:t>
            </a:r>
            <a:r>
              <a:rPr lang="hu-HU" dirty="0" smtClean="0"/>
              <a:t>:</a:t>
            </a:r>
            <a:r>
              <a:rPr lang="en-US" dirty="0" smtClean="0"/>
              <a:t> Empirical </a:t>
            </a:r>
            <a:r>
              <a:rPr lang="en-US" dirty="0"/>
              <a:t>Assessment of Resilience</a:t>
            </a:r>
            <a:r>
              <a:rPr lang="en-US" dirty="0" smtClean="0"/>
              <a:t>.</a:t>
            </a:r>
            <a:r>
              <a:rPr lang="en-US" dirty="0"/>
              <a:t> Software Engineering for Resilient Systems. </a:t>
            </a:r>
            <a:r>
              <a:rPr lang="en-US" dirty="0" smtClean="0"/>
              <a:t>1-16.</a:t>
            </a:r>
            <a:r>
              <a:rPr lang="hu-HU" dirty="0" smtClean="0"/>
              <a:t> (2013)</a:t>
            </a:r>
          </a:p>
          <a:p>
            <a:pPr marL="0" indent="0">
              <a:buNone/>
            </a:pPr>
            <a:r>
              <a:rPr lang="hu-HU" dirty="0" smtClean="0"/>
              <a:t>[8] </a:t>
            </a:r>
            <a:r>
              <a:rPr lang="hu-HU" dirty="0" err="1" smtClean="0"/>
              <a:t>Funk</a:t>
            </a:r>
            <a:r>
              <a:rPr lang="hu-HU" dirty="0"/>
              <a:t>, </a:t>
            </a:r>
            <a:r>
              <a:rPr lang="hu-HU" dirty="0" smtClean="0"/>
              <a:t>Kaiser:</a:t>
            </a:r>
            <a:r>
              <a:rPr lang="hu-HU" dirty="0" smtClean="0"/>
              <a:t> </a:t>
            </a:r>
            <a:r>
              <a:rPr lang="hu-HU" dirty="0" err="1" smtClean="0"/>
              <a:t>Junk</a:t>
            </a:r>
            <a:r>
              <a:rPr lang="hu-HU" dirty="0" smtClean="0"/>
              <a:t> </a:t>
            </a:r>
            <a:r>
              <a:rPr lang="hu-HU" dirty="0" err="1" smtClean="0"/>
              <a:t>Charts</a:t>
            </a:r>
            <a:r>
              <a:rPr lang="hu-HU" dirty="0" smtClean="0"/>
              <a:t> </a:t>
            </a:r>
            <a:r>
              <a:rPr lang="hu-HU" dirty="0" err="1" smtClean="0"/>
              <a:t>blog</a:t>
            </a:r>
            <a:r>
              <a:rPr lang="hu-HU" dirty="0" smtClean="0"/>
              <a:t>, URL: </a:t>
            </a:r>
            <a:r>
              <a:rPr lang="hu-HU" dirty="0" smtClean="0">
                <a:hlinkClick r:id="rId2"/>
              </a:rPr>
              <a:t>http</a:t>
            </a:r>
            <a:r>
              <a:rPr lang="hu-HU" dirty="0">
                <a:hlinkClick r:id="rId2"/>
              </a:rPr>
              <a:t>://junkcharts.typepad.com</a:t>
            </a:r>
            <a:r>
              <a:rPr lang="hu-HU" dirty="0" smtClean="0">
                <a:hlinkClick r:id="rId2"/>
              </a:rPr>
              <a:t>/</a:t>
            </a:r>
            <a:endParaRPr lang="hu-HU" dirty="0" smtClean="0"/>
          </a:p>
          <a:p>
            <a:pPr marL="0" lvl="1" indent="0">
              <a:buNone/>
            </a:pPr>
            <a:r>
              <a:rPr lang="hu-HU" sz="3300" dirty="0" smtClean="0"/>
              <a:t>[</a:t>
            </a:r>
            <a:r>
              <a:rPr lang="hu-HU" sz="3300" dirty="0"/>
              <a:t>9</a:t>
            </a:r>
            <a:r>
              <a:rPr lang="hu-HU" sz="3300" dirty="0" smtClean="0"/>
              <a:t>] </a:t>
            </a:r>
            <a:r>
              <a:rPr lang="hu-HU" sz="3300" dirty="0" err="1" smtClean="0"/>
              <a:t>Y</a:t>
            </a:r>
            <a:r>
              <a:rPr lang="hu-HU" sz="3300" dirty="0" err="1" smtClean="0"/>
              <a:t>au</a:t>
            </a:r>
            <a:r>
              <a:rPr lang="hu-HU" sz="3300" dirty="0" smtClean="0"/>
              <a:t>, Nathan: </a:t>
            </a:r>
            <a:r>
              <a:rPr lang="hu-HU" sz="3300" dirty="0" err="1" smtClean="0"/>
              <a:t>FlowingData</a:t>
            </a:r>
            <a:r>
              <a:rPr lang="hu-HU" sz="3300" dirty="0" smtClean="0"/>
              <a:t> </a:t>
            </a:r>
            <a:r>
              <a:rPr lang="hu-HU" sz="3300" dirty="0" err="1" smtClean="0"/>
              <a:t>blog</a:t>
            </a:r>
            <a:r>
              <a:rPr lang="hu-HU" sz="3300" dirty="0" smtClean="0"/>
              <a:t>, URL: </a:t>
            </a:r>
            <a:r>
              <a:rPr lang="hu-HU" sz="3300" dirty="0" smtClean="0">
                <a:hlinkClick r:id="rId3"/>
              </a:rPr>
              <a:t>http</a:t>
            </a:r>
            <a:r>
              <a:rPr lang="hu-HU" sz="3300" dirty="0">
                <a:hlinkClick r:id="rId3"/>
              </a:rPr>
              <a:t>://flowingdata.com</a:t>
            </a:r>
            <a:r>
              <a:rPr lang="hu-HU" sz="3300" dirty="0" smtClean="0">
                <a:hlinkClick r:id="rId3"/>
              </a:rPr>
              <a:t>/</a:t>
            </a:r>
            <a:r>
              <a:rPr lang="hu-HU" sz="3300" dirty="0" smtClean="0"/>
              <a:t> </a:t>
            </a:r>
            <a:endParaRPr lang="hu-HU" sz="3300" dirty="0"/>
          </a:p>
          <a:p>
            <a:endParaRPr lang="hu-HU" dirty="0" smtClean="0"/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09221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Elemzési megközelítés 2: felderítő adatanalízis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857232"/>
            <a:ext cx="8858312" cy="5054790"/>
          </a:xfrm>
        </p:spPr>
        <p:txBody>
          <a:bodyPr>
            <a:normAutofit/>
          </a:bodyPr>
          <a:lstStyle/>
          <a:p>
            <a:r>
              <a:rPr lang="hu-HU" i="1" dirty="0" err="1" smtClean="0"/>
              <a:t>Exploratory</a:t>
            </a:r>
            <a:r>
              <a:rPr lang="hu-HU" i="1" dirty="0" smtClean="0"/>
              <a:t> Data </a:t>
            </a:r>
            <a:r>
              <a:rPr lang="hu-HU" i="1" dirty="0" err="1" smtClean="0"/>
              <a:t>Analysis</a:t>
            </a:r>
            <a:r>
              <a:rPr lang="hu-HU" i="1" dirty="0" smtClean="0"/>
              <a:t> (EDA)</a:t>
            </a:r>
            <a:endParaRPr lang="hu-HU" dirty="0"/>
          </a:p>
          <a:p>
            <a:pPr lvl="1"/>
            <a:r>
              <a:rPr lang="hu-HU" dirty="0" smtClean="0"/>
              <a:t>statisztikai tradíció,</a:t>
            </a:r>
          </a:p>
          <a:p>
            <a:pPr lvl="1"/>
            <a:r>
              <a:rPr lang="hu-HU" dirty="0" smtClean="0"/>
              <a:t>mely koncepcionális </a:t>
            </a:r>
          </a:p>
          <a:p>
            <a:pPr lvl="1"/>
            <a:r>
              <a:rPr lang="hu-HU" dirty="0" smtClean="0"/>
              <a:t>és számítási eszközökkel segíti </a:t>
            </a:r>
          </a:p>
          <a:p>
            <a:pPr lvl="1"/>
            <a:r>
              <a:rPr lang="hu-HU" dirty="0" smtClean="0"/>
              <a:t>minták felismerését és ezen keresztül </a:t>
            </a:r>
          </a:p>
          <a:p>
            <a:pPr lvl="1"/>
            <a:r>
              <a:rPr lang="hu-HU" dirty="0" smtClean="0"/>
              <a:t>hipotézisek felállítását és finomítását.</a:t>
            </a:r>
          </a:p>
          <a:p>
            <a:endParaRPr lang="hu-HU" dirty="0" smtClean="0"/>
          </a:p>
        </p:txBody>
      </p:sp>
      <p:sp>
        <p:nvSpPr>
          <p:cNvPr id="4" name="Szövegdoboz 3"/>
          <p:cNvSpPr txBox="1"/>
          <p:nvPr/>
        </p:nvSpPr>
        <p:spPr>
          <a:xfrm>
            <a:off x="323528" y="5912022"/>
            <a:ext cx="1399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/>
              <a:t>[1] és [2] alapján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5947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Exploratory</a:t>
            </a:r>
            <a:r>
              <a:rPr lang="hu-HU" dirty="0"/>
              <a:t> Data </a:t>
            </a:r>
            <a:r>
              <a:rPr lang="hu-HU" dirty="0" err="1"/>
              <a:t>Analysis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Cél: adatok „megértése”</a:t>
            </a:r>
          </a:p>
          <a:p>
            <a:pPr lvl="1"/>
            <a:r>
              <a:rPr lang="hu-HU" dirty="0" smtClean="0"/>
              <a:t>„detektívmunka”</a:t>
            </a:r>
          </a:p>
          <a:p>
            <a:pPr lvl="1"/>
            <a:r>
              <a:rPr lang="hu-HU" dirty="0" smtClean="0"/>
              <a:t>erősen </a:t>
            </a:r>
            <a:r>
              <a:rPr lang="hu-HU" dirty="0" err="1" smtClean="0"/>
              <a:t>ad-hoc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Fő eszköz: adatok „bejárása” grafikus reprezentációkkal</a:t>
            </a:r>
          </a:p>
          <a:p>
            <a:endParaRPr lang="hu-HU" dirty="0" smtClean="0"/>
          </a:p>
          <a:p>
            <a:r>
              <a:rPr lang="hu-HU" dirty="0" smtClean="0"/>
              <a:t>Hipotézisteszteléssel: iteratív folyamat</a:t>
            </a:r>
          </a:p>
          <a:p>
            <a:pPr marL="0" indent="0">
              <a:buNone/>
            </a:pP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57867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Miről lesz szó?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Adatelemzési alapfogalmak</a:t>
            </a:r>
          </a:p>
          <a:p>
            <a:r>
              <a:rPr lang="hu-HU" dirty="0" smtClean="0"/>
              <a:t>Alapvető diagramtípusok</a:t>
            </a:r>
          </a:p>
          <a:p>
            <a:r>
              <a:rPr lang="hu-HU" dirty="0" smtClean="0"/>
              <a:t>Interaktív EDA eszközök – elvárt  funkcionalitás</a:t>
            </a:r>
          </a:p>
          <a:p>
            <a:endParaRPr lang="hu-HU" dirty="0"/>
          </a:p>
          <a:p>
            <a:r>
              <a:rPr lang="hu-HU" dirty="0" smtClean="0"/>
              <a:t>Esettanulmány: </a:t>
            </a:r>
            <a:r>
              <a:rPr lang="hu-HU" dirty="0" err="1" smtClean="0"/>
              <a:t>cloud</a:t>
            </a:r>
            <a:r>
              <a:rPr lang="hu-HU" dirty="0" smtClean="0"/>
              <a:t> benchmarking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7433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Miről </a:t>
            </a:r>
            <a:r>
              <a:rPr lang="hu-HU" u="sng" dirty="0" smtClean="0"/>
              <a:t>nem</a:t>
            </a:r>
            <a:r>
              <a:rPr lang="hu-HU" dirty="0" smtClean="0"/>
              <a:t> lesz szó?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Adatbányászat</a:t>
            </a:r>
          </a:p>
          <a:p>
            <a:endParaRPr lang="hu-HU" dirty="0"/>
          </a:p>
          <a:p>
            <a:r>
              <a:rPr lang="hu-HU" dirty="0" smtClean="0"/>
              <a:t>Hipotézistesztelés</a:t>
            </a:r>
          </a:p>
          <a:p>
            <a:r>
              <a:rPr lang="hu-HU" dirty="0" smtClean="0"/>
              <a:t>Kísérlettervezés</a:t>
            </a:r>
          </a:p>
          <a:p>
            <a:pPr lvl="1"/>
            <a:r>
              <a:rPr lang="hu-HU" dirty="0" smtClean="0"/>
              <a:t>Pl. Rendszermodellezés tárgyunk</a:t>
            </a:r>
          </a:p>
          <a:p>
            <a:pPr marL="0" indent="0">
              <a:buNone/>
            </a:pPr>
            <a:endParaRPr lang="hu-HU" dirty="0"/>
          </a:p>
          <a:p>
            <a:r>
              <a:rPr lang="hu-HU" dirty="0"/>
              <a:t>Számítógépes grafika</a:t>
            </a:r>
          </a:p>
          <a:p>
            <a:r>
              <a:rPr lang="hu-HU" dirty="0" err="1"/>
              <a:t>Információvizualizáció</a:t>
            </a:r>
            <a:endParaRPr lang="hu-HU" dirty="0"/>
          </a:p>
          <a:p>
            <a:pPr lvl="1"/>
            <a:r>
              <a:rPr lang="hu-HU" dirty="0"/>
              <a:t>Pl. </a:t>
            </a:r>
            <a:r>
              <a:rPr lang="hu-HU" dirty="0" err="1" smtClean="0"/>
              <a:t>blogok</a:t>
            </a:r>
            <a:r>
              <a:rPr lang="hu-HU" dirty="0" smtClean="0"/>
              <a:t>: </a:t>
            </a:r>
            <a:r>
              <a:rPr lang="hu-HU" dirty="0" err="1" smtClean="0"/>
              <a:t>Junk</a:t>
            </a:r>
            <a:r>
              <a:rPr lang="hu-HU" dirty="0" smtClean="0"/>
              <a:t> </a:t>
            </a:r>
            <a:r>
              <a:rPr lang="hu-HU" dirty="0" err="1" smtClean="0"/>
              <a:t>charts</a:t>
            </a:r>
            <a:r>
              <a:rPr lang="hu-HU" dirty="0" smtClean="0"/>
              <a:t> [</a:t>
            </a:r>
            <a:r>
              <a:rPr lang="hu-HU" dirty="0"/>
              <a:t>8], </a:t>
            </a:r>
            <a:r>
              <a:rPr lang="hu-HU" dirty="0" err="1"/>
              <a:t>Flowing</a:t>
            </a:r>
            <a:r>
              <a:rPr lang="hu-HU" dirty="0"/>
              <a:t> </a:t>
            </a:r>
            <a:r>
              <a:rPr lang="hu-HU" dirty="0" err="1"/>
              <a:t>data</a:t>
            </a:r>
            <a:r>
              <a:rPr lang="hu-HU" dirty="0"/>
              <a:t> [9]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6417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me_ftsrg_hun_micskeiz_new_v6">
  <a:themeElements>
    <a:clrScheme name="ftsrg-scheme">
      <a:dk1>
        <a:srgbClr val="000000"/>
      </a:dk1>
      <a:lt1>
        <a:srgbClr val="FFFFFF"/>
      </a:lt1>
      <a:dk2>
        <a:srgbClr val="621E0F"/>
      </a:dk2>
      <a:lt2>
        <a:srgbClr val="FFFFFF"/>
      </a:lt2>
      <a:accent1>
        <a:srgbClr val="F9DD2F"/>
      </a:accent1>
      <a:accent2>
        <a:srgbClr val="E67300"/>
      </a:accent2>
      <a:accent3>
        <a:srgbClr val="007D00"/>
      </a:accent3>
      <a:accent4>
        <a:srgbClr val="762536"/>
      </a:accent4>
      <a:accent5>
        <a:srgbClr val="2B56CF"/>
      </a:accent5>
      <a:accent6>
        <a:srgbClr val="929598"/>
      </a:accent6>
      <a:hlink>
        <a:srgbClr val="0038AE"/>
      </a:hlink>
      <a:folHlink>
        <a:srgbClr val="0038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83A55"/>
        </a:solidFill>
        <a:ln w="3810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2400" dirty="0" smtClean="0">
            <a:solidFill>
              <a:schemeClr val="bg1"/>
            </a:solidFill>
          </a:defRPr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</a:objectDefaults>
  <a:extraClrSchemeLst>
    <a:extraClrScheme>
      <a:clrScheme name="ftsrg-scheme">
        <a:dk1>
          <a:srgbClr val="000000"/>
        </a:dk1>
        <a:lt1>
          <a:srgbClr val="FFFFFF"/>
        </a:lt1>
        <a:dk2>
          <a:srgbClr val="621E0F"/>
        </a:dk2>
        <a:lt2>
          <a:srgbClr val="FFFFFF"/>
        </a:lt2>
        <a:accent1>
          <a:srgbClr val="F9DD2F"/>
        </a:accent1>
        <a:accent2>
          <a:srgbClr val="E67300"/>
        </a:accent2>
        <a:accent3>
          <a:srgbClr val="007D00"/>
        </a:accent3>
        <a:accent4>
          <a:srgbClr val="762536"/>
        </a:accent4>
        <a:accent5>
          <a:srgbClr val="2B56CF"/>
        </a:accent5>
        <a:accent6>
          <a:srgbClr val="929598"/>
        </a:accent6>
        <a:hlink>
          <a:srgbClr val="0038AE"/>
        </a:hlink>
        <a:folHlink>
          <a:srgbClr val="0038AE"/>
        </a:folHlink>
      </a:clrScheme>
    </a:extraClrScheme>
    <a:extraClrScheme>
      <a:clrScheme name="ftsrg-scheme2">
        <a:dk1>
          <a:srgbClr val="000000"/>
        </a:dk1>
        <a:lt1>
          <a:srgbClr val="FFFFFF"/>
        </a:lt1>
        <a:dk2>
          <a:srgbClr val="0099FF"/>
        </a:dk2>
        <a:lt2>
          <a:srgbClr val="FFFF99"/>
        </a:lt2>
        <a:accent1>
          <a:srgbClr val="762536"/>
        </a:accent1>
        <a:accent2>
          <a:srgbClr val="81511D"/>
        </a:accent2>
        <a:accent3>
          <a:srgbClr val="48662C"/>
        </a:accent3>
        <a:accent4>
          <a:srgbClr val="134C59"/>
        </a:accent4>
        <a:accent5>
          <a:srgbClr val="5A2565"/>
        </a:accent5>
        <a:accent6>
          <a:srgbClr val="5A5A5A"/>
        </a:accent6>
        <a:hlink>
          <a:srgbClr val="002060"/>
        </a:hlink>
        <a:folHlink>
          <a:srgbClr val="002060"/>
        </a:folHlink>
      </a:clrScheme>
    </a:extraClrScheme>
    <a:extraClrScheme>
      <a:clrScheme name="SAF-color-scheme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00B686"/>
        </a:accent2>
        <a:accent3>
          <a:srgbClr val="FFCC00"/>
        </a:accent3>
        <a:accent4>
          <a:srgbClr val="000000"/>
        </a:accent4>
        <a:accent5>
          <a:srgbClr val="FFADAA"/>
        </a:accent5>
        <a:accent6>
          <a:srgbClr val="0098CE"/>
        </a:accent6>
        <a:hlink>
          <a:srgbClr val="0098CE"/>
        </a:hlink>
        <a:folHlink>
          <a:srgbClr val="FFCC00"/>
        </a:folHlink>
      </a:clrScheme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bme_ftsrg_hun_micskeiz_new_v6</Template>
  <TotalTime>0</TotalTime>
  <Words>1995</Words>
  <Application>Microsoft Office PowerPoint</Application>
  <PresentationFormat>Diavetítés a képernyőre (4:3 oldalarány)</PresentationFormat>
  <Paragraphs>518</Paragraphs>
  <Slides>51</Slides>
  <Notes>36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51</vt:i4>
      </vt:variant>
    </vt:vector>
  </HeadingPairs>
  <TitlesOfParts>
    <vt:vector size="57" baseType="lpstr">
      <vt:lpstr>Arial</vt:lpstr>
      <vt:lpstr>Calibri</vt:lpstr>
      <vt:lpstr>Cambria Math</vt:lpstr>
      <vt:lpstr>Courier New</vt:lpstr>
      <vt:lpstr>Wingdings</vt:lpstr>
      <vt:lpstr>bme_ftsrg_hun_micskeiz_new_v6</vt:lpstr>
      <vt:lpstr>IT adatok vizuális elemzése</vt:lpstr>
      <vt:lpstr>Mire lesz ez az egész jó nekünk?</vt:lpstr>
      <vt:lpstr>Esettanulmány: cloud benchmarking</vt:lpstr>
      <vt:lpstr>Esettanulmány: cloud benchmarking</vt:lpstr>
      <vt:lpstr>Elemzési megközelítés 1: leíró statisztika</vt:lpstr>
      <vt:lpstr>Elemzési megközelítés 2: felderítő adatanalízis</vt:lpstr>
      <vt:lpstr>Exploratory Data Analysis</vt:lpstr>
      <vt:lpstr>Miről lesz szó?</vt:lpstr>
      <vt:lpstr>Miről nem lesz szó?</vt:lpstr>
      <vt:lpstr>Prezentáció vs. felderítés</vt:lpstr>
      <vt:lpstr>Prezentáció vs. felderítés</vt:lpstr>
      <vt:lpstr>Adatmennyiség?</vt:lpstr>
      <vt:lpstr>Miről lesz szó?</vt:lpstr>
      <vt:lpstr>Változók</vt:lpstr>
      <vt:lpstr>Rekordok és változók</vt:lpstr>
      <vt:lpstr>Változók: kontextus és viselkedési</vt:lpstr>
      <vt:lpstr>Numerikus és kategorikus változók</vt:lpstr>
      <vt:lpstr>Numerikus változók</vt:lpstr>
      <vt:lpstr>Kategorikus változók</vt:lpstr>
      <vt:lpstr>Típusok</vt:lpstr>
      <vt:lpstr>Miről lesz szó?</vt:lpstr>
      <vt:lpstr>Alapvető diagramtípusok</vt:lpstr>
      <vt:lpstr>1 változó</vt:lpstr>
      <vt:lpstr>Oszlopdiagram (bar chart)</vt:lpstr>
      <vt:lpstr>Hisztogram</vt:lpstr>
      <vt:lpstr>Egy kis leíró statisztika…</vt:lpstr>
      <vt:lpstr>Doboz diagram (boxplot)</vt:lpstr>
      <vt:lpstr>Hisztogram: fontos percentilisek?</vt:lpstr>
      <vt:lpstr>Robusztus mérőszámok</vt:lpstr>
      <vt:lpstr>2 változó kapcsolata</vt:lpstr>
      <vt:lpstr>Numerikus kategóriánként</vt:lpstr>
      <vt:lpstr>2 változó kapcsolata</vt:lpstr>
      <vt:lpstr>Pont – pont diagram (scatterplot)</vt:lpstr>
      <vt:lpstr>Overplotting megoldások 1: jitter</vt:lpstr>
      <vt:lpstr>Overplotting megoldások 1: jitter</vt:lpstr>
      <vt:lpstr>Overplotting megoldások 2: átlátszóság</vt:lpstr>
      <vt:lpstr>2 változó kapcsolata</vt:lpstr>
      <vt:lpstr>Mozaik diagram (mosaic plot)</vt:lpstr>
      <vt:lpstr>≥3 változó – mesterséges dimenziók</vt:lpstr>
      <vt:lpstr>≥3 változó – általánosítás</vt:lpstr>
      <vt:lpstr>Miről lesz szó?</vt:lpstr>
      <vt:lpstr>Funkcionalitás</vt:lpstr>
      <vt:lpstr>Prezentáció vs. felderítés</vt:lpstr>
      <vt:lpstr>Adatkötés</vt:lpstr>
      <vt:lpstr>Lekérdezések</vt:lpstr>
      <vt:lpstr>Színezés/átlátszóság</vt:lpstr>
      <vt:lpstr>Miről lesz szó?</vt:lpstr>
      <vt:lpstr>PowerPoint bemutató</vt:lpstr>
      <vt:lpstr>Összefoglalás</vt:lpstr>
      <vt:lpstr>Mire lesz ez az egész jó nekünk?</vt:lpstr>
      <vt:lpstr>Hivatkozások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adatok vizuális elemzése</dc:title>
  <dc:subject>Intelligens rendszerfelügyelet (VIMIA370)</dc:subject>
  <dc:creator/>
  <cp:keywords>EDA. statisztika, cloud, benchmark, hisztogram, adatelemzés</cp:keywords>
  <cp:lastModifiedBy/>
  <cp:revision>1</cp:revision>
  <dcterms:created xsi:type="dcterms:W3CDTF">2009-02-12T09:01:42Z</dcterms:created>
  <dcterms:modified xsi:type="dcterms:W3CDTF">2014-05-08T10:00:38Z</dcterms:modified>
</cp:coreProperties>
</file>