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sldIdLst>
    <p:sldId id="256" r:id="rId2"/>
    <p:sldId id="312" r:id="rId3"/>
    <p:sldId id="313" r:id="rId4"/>
    <p:sldId id="257" r:id="rId5"/>
    <p:sldId id="314" r:id="rId6"/>
    <p:sldId id="317" r:id="rId7"/>
    <p:sldId id="316" r:id="rId8"/>
    <p:sldId id="318" r:id="rId9"/>
    <p:sldId id="319" r:id="rId10"/>
    <p:sldId id="320" r:id="rId11"/>
    <p:sldId id="315" r:id="rId12"/>
    <p:sldId id="323" r:id="rId13"/>
    <p:sldId id="324" r:id="rId14"/>
    <p:sldId id="263" r:id="rId15"/>
    <p:sldId id="269" r:id="rId16"/>
    <p:sldId id="261" r:id="rId17"/>
    <p:sldId id="290" r:id="rId18"/>
    <p:sldId id="287" r:id="rId19"/>
    <p:sldId id="307" r:id="rId20"/>
    <p:sldId id="289" r:id="rId21"/>
    <p:sldId id="292" r:id="rId22"/>
    <p:sldId id="322" r:id="rId23"/>
    <p:sldId id="321" r:id="rId24"/>
    <p:sldId id="326" r:id="rId25"/>
    <p:sldId id="327" r:id="rId26"/>
    <p:sldId id="328" r:id="rId27"/>
    <p:sldId id="329" r:id="rId28"/>
    <p:sldId id="330" r:id="rId29"/>
    <p:sldId id="293" r:id="rId30"/>
    <p:sldId id="308" r:id="rId31"/>
    <p:sldId id="294" r:id="rId32"/>
    <p:sldId id="310" r:id="rId33"/>
    <p:sldId id="311" r:id="rId34"/>
    <p:sldId id="304" r:id="rId35"/>
    <p:sldId id="303" r:id="rId36"/>
    <p:sldId id="306" r:id="rId37"/>
    <p:sldId id="331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80" autoAdjust="0"/>
  </p:normalViewPr>
  <p:slideViewPr>
    <p:cSldViewPr>
      <p:cViewPr>
        <p:scale>
          <a:sx n="75" d="100"/>
          <a:sy n="75" d="100"/>
        </p:scale>
        <p:origin x="-18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2011.12.31.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9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iderman-2.laas.fr/DBench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2011.11.14.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Ábra?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Példák jegyzetben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SUT = System </a:t>
            </a:r>
            <a:r>
              <a:rPr lang="hu-HU" dirty="0" err="1" smtClean="0"/>
              <a:t>Under</a:t>
            </a:r>
            <a:r>
              <a:rPr lang="hu-HU" dirty="0" smtClean="0"/>
              <a:t> Test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915471" y="4343056"/>
            <a:ext cx="5027059" cy="4114877"/>
          </a:xfrm>
          <a:noFill/>
        </p:spPr>
        <p:txBody>
          <a:bodyPr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04484" name="Dia számának helye 3"/>
          <p:cNvSpPr txBox="1">
            <a:spLocks noGrp="1"/>
          </p:cNvSpPr>
          <p:nvPr/>
        </p:nvSpPr>
        <p:spPr bwMode="auto">
          <a:xfrm>
            <a:off x="3885130" y="8686111"/>
            <a:ext cx="2972870" cy="45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 defTabSz="928688" eaLnBrk="0" hangingPunct="0"/>
            <a:fld id="{5BA4ED10-7D94-47BA-B4CA-A7C2AA3E541E}" type="slidenum">
              <a:rPr lang="hu-HU" sz="1200">
                <a:solidFill>
                  <a:schemeClr val="bg1"/>
                </a:solidFill>
              </a:rPr>
              <a:pPr algn="r" defTabSz="928688" eaLnBrk="0" hangingPunct="0"/>
              <a:t>11</a:t>
            </a:fld>
            <a:endParaRPr lang="hu-HU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Példák:</a:t>
            </a:r>
          </a:p>
          <a:p>
            <a:pPr>
              <a:buFontTx/>
              <a:buChar char="-"/>
            </a:pPr>
            <a:r>
              <a:rPr lang="hu-HU" dirty="0" smtClean="0"/>
              <a:t>CPU órajel nem</a:t>
            </a:r>
            <a:r>
              <a:rPr lang="hu-HU" baseline="0" dirty="0" smtClean="0"/>
              <a:t> jó teljesítménymérő még a CPU számításokra sem, mert az architektúrák eltérései miatt egy feladattal nagyon eltérő idő alatt végezhetnek azonos órajelű processzorok is</a:t>
            </a:r>
          </a:p>
          <a:p>
            <a:pPr>
              <a:buFontTx/>
              <a:buChar char="-"/>
            </a:pPr>
            <a:r>
              <a:rPr lang="hu-HU" baseline="0" dirty="0" smtClean="0"/>
              <a:t>Nem releváns metrika egy olyan teszt eredménye, ami főleg a processzorral számoltat, ha a tényleges alkalmazás főleg az I/O-ra vár</a:t>
            </a:r>
            <a:endParaRPr lang="en-US" dirty="0" smtClean="0"/>
          </a:p>
          <a:p>
            <a:r>
              <a:rPr lang="hu-HU" dirty="0" smtClean="0"/>
              <a:t>-”Rátanulunk” a benchmarkra, </a:t>
            </a:r>
            <a:r>
              <a:rPr lang="hu-HU" dirty="0" err="1" smtClean="0"/>
              <a:t>pl</a:t>
            </a:r>
            <a:r>
              <a:rPr lang="hu-HU" dirty="0" smtClean="0"/>
              <a:t> </a:t>
            </a:r>
            <a:r>
              <a:rPr lang="hu-HU" dirty="0" err="1" smtClean="0"/>
              <a:t>gcc</a:t>
            </a:r>
            <a:r>
              <a:rPr lang="hu-HU" dirty="0" smtClean="0"/>
              <a:t> helyett saját fordítót használunk,</a:t>
            </a:r>
            <a:r>
              <a:rPr lang="hu-HU" baseline="0" dirty="0" smtClean="0"/>
              <a:t> amit megtehetünk, de kérdés, hogy érdemes-e.</a:t>
            </a:r>
          </a:p>
          <a:p>
            <a:r>
              <a:rPr lang="hu-HU" baseline="0" dirty="0" err="1" smtClean="0"/>
              <a:t>-Rejtett</a:t>
            </a:r>
            <a:r>
              <a:rPr lang="hu-HU" baseline="0" dirty="0" smtClean="0"/>
              <a:t> paraméter okozhat teljesítménytöbbletet is (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 nagy </a:t>
            </a:r>
            <a:r>
              <a:rPr lang="hu-HU" baseline="0" dirty="0" err="1" smtClean="0"/>
              <a:t>overheaddel</a:t>
            </a:r>
            <a:r>
              <a:rPr lang="hu-HU" baseline="0" dirty="0" smtClean="0"/>
              <a:t> járó funkciók ideiglenes kikapcsolás, 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loggolás</a:t>
            </a:r>
            <a:r>
              <a:rPr lang="hu-HU" baseline="0" dirty="0" smtClean="0"/>
              <a:t>)!</a:t>
            </a:r>
            <a:endParaRPr lang="hu-H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Zavaró tényezőknél figyelembe veendő:</a:t>
            </a:r>
            <a:r>
              <a:rPr lang="hu-HU" baseline="0" dirty="0" smtClean="0"/>
              <a:t> a CPU teljesítménye egy adott feladat végrehajtásakor nagyban függ attól, hogy korábban mit hajtott végre. A cache tartalma, TLB bejegyzések a korábban futó taszk számára hasznos adatokat tartalmaznak, az új taszk számára ezek az adatok haszontalanok („hideg a cache”). Minden taszkváltásnál az újonnan futó folyamat eleinte lassan fut, mert kevés a cache találat, eközben „</a:t>
            </a:r>
            <a:r>
              <a:rPr lang="hu-HU" baseline="0" dirty="0" err="1" smtClean="0"/>
              <a:t>kitújra</a:t>
            </a:r>
            <a:r>
              <a:rPr lang="hu-HU" baseline="0" dirty="0" smtClean="0"/>
              <a:t>” az előző folyamat adatait. Ezt hívják cache használatáért versenyzésnek (cache </a:t>
            </a:r>
            <a:r>
              <a:rPr lang="hu-HU" baseline="0" dirty="0" err="1" smtClean="0"/>
              <a:t>contention</a:t>
            </a:r>
            <a:r>
              <a:rPr lang="hu-HU" baseline="0" dirty="0" smtClean="0"/>
              <a:t>). Ezért félrevezető eredményt szolgáltat, ha a benchmark közben más folyamat is fut, még akkor is, ha korrigáljuk az operációs rendszer ütemezője által adott időeredményekkel -&gt; az OS CPU terhelés mérője rossz mérőszám! Hasonló probléma fordulhat elő (bár sokkal nagyobb időléptékben) a diszk cache esetén is. A benchmarkok fajtájától erősen függ, hogy mennyire érzékenyek ilyen jellegű zavarásra.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>
                <a:hlinkClick r:id="rId3"/>
              </a:rPr>
              <a:t>http://spiderman-2.laas.fr/DBench/</a:t>
            </a:r>
            <a:endParaRPr lang="hu-HU" sz="1200" dirty="0" smtClean="0"/>
          </a:p>
          <a:p>
            <a:endParaRPr lang="hu-HU" sz="1200" dirty="0" smtClean="0"/>
          </a:p>
          <a:p>
            <a:r>
              <a:rPr lang="en-US" sz="1200" dirty="0" smtClean="0"/>
              <a:t>Vieira, M. (2003). A dependability benchmark for OLTP application environments. </a:t>
            </a:r>
            <a:r>
              <a:rPr lang="en-US" sz="1200" i="1" dirty="0" smtClean="0"/>
              <a:t>of the 29th international conference on Very large data bases</a:t>
            </a:r>
            <a:r>
              <a:rPr lang="en-US" sz="1200" dirty="0" smtClean="0"/>
              <a:t> (Vol. 94, p. 753). doi:10.1.1.101.8680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69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effectLst/>
              </a:rPr>
              <a:t>Coleman, J., Lau, T., Lokhande, B., Shum, P., Wisniewski, R., &amp; Yost, M. P. (2008). The autonomic computing benchmark. </a:t>
            </a:r>
            <a:r>
              <a:rPr lang="hu-HU" i="1" dirty="0" smtClean="0">
                <a:effectLst/>
              </a:rPr>
              <a:t>Dependability Benchmarking for Computer Systems</a:t>
            </a:r>
            <a:r>
              <a:rPr lang="hu-HU" dirty="0" smtClean="0">
                <a:effectLst/>
              </a:rPr>
              <a:t> (pp. 1-21). IEEE Computer Society. Retrieved from http://media.wiley.com/product_data/excerpt/5X/04702305/047023055X.pdf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417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Ábra?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Ábra?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25413"/>
            <a:ext cx="8642350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250825" y="1628775"/>
            <a:ext cx="8642350" cy="460851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250825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268538" y="6356350"/>
            <a:ext cx="46085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88175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0D33AB-6AF6-469F-8AEC-95FDC7488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42875" y="857250"/>
            <a:ext cx="4352925" cy="55292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352925" cy="55292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Benchmarkok és szolgáltatásbiztonság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Autonóm és hibatűrő informatikai rendszerek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SPEC</a:t>
            </a:r>
            <a:endParaRPr lang="hu-HU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82910"/>
            <a:ext cx="67818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5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857250"/>
            <a:ext cx="8685213" cy="5311775"/>
          </a:xfrm>
          <a:ln/>
        </p:spPr>
        <p:txBody>
          <a:bodyPr>
            <a:normAutofit/>
          </a:bodyPr>
          <a:lstStyle/>
          <a:p>
            <a:r>
              <a:rPr lang="hu-HU" sz="2400" dirty="0" smtClean="0"/>
              <a:t>Tudományos/műszaki rendszerek</a:t>
            </a:r>
          </a:p>
          <a:p>
            <a:pPr lvl="1"/>
            <a:r>
              <a:rPr lang="hu-HU" sz="2000" dirty="0" smtClean="0"/>
              <a:t>number crunching, párhuzamosság</a:t>
            </a:r>
            <a:endParaRPr lang="hu-HU" sz="2400" dirty="0" smtClean="0"/>
          </a:p>
          <a:p>
            <a:r>
              <a:rPr lang="hu-HU" sz="2400" dirty="0" smtClean="0"/>
              <a:t>Tranzakciókezelés (OLTP)</a:t>
            </a:r>
          </a:p>
          <a:p>
            <a:pPr lvl="1"/>
            <a:r>
              <a:rPr lang="hu-HU" sz="2000" dirty="0" smtClean="0"/>
              <a:t>kliens-szerver környezet, párhuzamos tranzakciók</a:t>
            </a:r>
            <a:endParaRPr lang="hu-HU" sz="2400" dirty="0" smtClean="0"/>
          </a:p>
          <a:p>
            <a:r>
              <a:rPr lang="hu-HU" sz="2400" dirty="0" smtClean="0"/>
              <a:t>Batch jellegű adatfeldolgozás</a:t>
            </a:r>
          </a:p>
          <a:p>
            <a:pPr lvl="1"/>
            <a:r>
              <a:rPr lang="hu-HU" sz="2000" dirty="0" smtClean="0"/>
              <a:t>riport készítés nagy mennyiségű adatból</a:t>
            </a:r>
            <a:endParaRPr lang="hu-HU" sz="2400" dirty="0" smtClean="0"/>
          </a:p>
          <a:p>
            <a:r>
              <a:rPr lang="hu-HU" sz="2400" dirty="0" smtClean="0"/>
              <a:t>Döntéstámogatás</a:t>
            </a:r>
          </a:p>
          <a:p>
            <a:pPr lvl="1"/>
            <a:r>
              <a:rPr lang="hu-HU" sz="2000" dirty="0" smtClean="0"/>
              <a:t>kevés, bonyolult lekérdezés; ad hoc műveletek; „big data”</a:t>
            </a:r>
            <a:endParaRPr lang="hu-HU" sz="2400" dirty="0" smtClean="0"/>
          </a:p>
          <a:p>
            <a:r>
              <a:rPr lang="hu-HU" sz="2400" dirty="0" smtClean="0"/>
              <a:t>Virtualizáció</a:t>
            </a:r>
          </a:p>
          <a:p>
            <a:pPr lvl="1"/>
            <a:r>
              <a:rPr lang="hu-HU" sz="2000" dirty="0" smtClean="0"/>
              <a:t>Kompozit teljesítmény (VM mix); deployment dinamika; interferencia-védelem</a:t>
            </a:r>
            <a:endParaRPr lang="hu-HU" sz="2000" dirty="0"/>
          </a:p>
          <a:p>
            <a:r>
              <a:rPr lang="hu-HU" sz="2400" dirty="0" smtClean="0"/>
              <a:t>Cloud?</a:t>
            </a:r>
          </a:p>
          <a:p>
            <a:pPr lvl="1"/>
            <a:r>
              <a:rPr lang="hu-HU" sz="2000" dirty="0" smtClean="0"/>
              <a:t>Adatelérés, fel- és leskálázás, durva párhuzamosítás, költséghatékonyság</a:t>
            </a:r>
          </a:p>
        </p:txBody>
      </p:sp>
      <p:sp>
        <p:nvSpPr>
          <p:cNvPr id="403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Benchmark terhelési modellek és szempontok</a:t>
            </a:r>
          </a:p>
        </p:txBody>
      </p:sp>
    </p:spTree>
    <p:extLst>
      <p:ext uri="{BB962C8B-B14F-4D97-AF65-F5344CB8AC3E}">
        <p14:creationId xmlns:p14="http://schemas.microsoft.com/office/powerpoint/2010/main" val="1272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Database single-VM measurements</a:t>
            </a:r>
          </a:p>
        </p:txBody>
      </p:sp>
      <p:pic>
        <p:nvPicPr>
          <p:cNvPr id="26627" name="Kép 3" descr="gra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5175"/>
            <a:ext cx="4175125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4176712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Kép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44900"/>
            <a:ext cx="4152900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300788" y="765175"/>
            <a:ext cx="1357312" cy="64293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10 </a:t>
            </a:r>
            <a:r>
              <a:rPr lang="hu-HU" sz="2400" dirty="0" err="1">
                <a:solidFill>
                  <a:schemeClr val="bg1"/>
                </a:solidFill>
              </a:rPr>
              <a:t>users</a:t>
            </a:r>
            <a:endParaRPr lang="hu-HU" sz="2400" baseline="-25000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950" y="3068638"/>
            <a:ext cx="1357313" cy="642937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20 </a:t>
            </a:r>
            <a:r>
              <a:rPr lang="hu-HU" sz="2400" dirty="0" err="1">
                <a:solidFill>
                  <a:schemeClr val="bg1"/>
                </a:solidFill>
              </a:rPr>
              <a:t>users</a:t>
            </a:r>
            <a:endParaRPr lang="hu-HU" sz="2400" baseline="-25000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667625" y="3068638"/>
            <a:ext cx="1357313" cy="642937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50 </a:t>
            </a:r>
            <a:r>
              <a:rPr lang="hu-HU" sz="2400" dirty="0" err="1">
                <a:solidFill>
                  <a:schemeClr val="bg1"/>
                </a:solidFill>
              </a:rPr>
              <a:t>users</a:t>
            </a:r>
            <a:endParaRPr lang="hu-HU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4" descr="gra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9138"/>
            <a:ext cx="4537075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Example: database + dbench</a:t>
            </a:r>
          </a:p>
        </p:txBody>
      </p:sp>
      <p:pic>
        <p:nvPicPr>
          <p:cNvPr id="27652" name="Kép 3" descr="gra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537075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5508625" y="5373688"/>
            <a:ext cx="2592388" cy="79216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 err="1">
                <a:solidFill>
                  <a:schemeClr val="bg1"/>
                </a:solidFill>
              </a:rPr>
              <a:t>Difference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with</a:t>
            </a:r>
            <a:r>
              <a:rPr lang="hu-HU" sz="2400" dirty="0">
                <a:solidFill>
                  <a:schemeClr val="bg1"/>
                </a:solidFill>
              </a:rPr>
              <a:t> „</a:t>
            </a:r>
            <a:r>
              <a:rPr lang="hu-HU" sz="2400" dirty="0" err="1">
                <a:solidFill>
                  <a:schemeClr val="bg1"/>
                </a:solidFill>
              </a:rPr>
              <a:t>disturbance</a:t>
            </a:r>
            <a:r>
              <a:rPr lang="hu-HU" sz="2400" dirty="0">
                <a:solidFill>
                  <a:schemeClr val="bg1"/>
                </a:solidFill>
              </a:rPr>
              <a:t>”</a:t>
            </a:r>
            <a:endParaRPr lang="hu-HU" sz="2400" baseline="-25000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71550" y="5373688"/>
            <a:ext cx="2592388" cy="79216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 err="1">
                <a:solidFill>
                  <a:schemeClr val="bg1"/>
                </a:solidFill>
              </a:rPr>
              <a:t>Baseline</a:t>
            </a:r>
            <a:r>
              <a:rPr lang="hu-HU" sz="2400" dirty="0">
                <a:solidFill>
                  <a:schemeClr val="bg1"/>
                </a:solidFill>
              </a:rPr>
              <a:t> (10 </a:t>
            </a:r>
            <a:r>
              <a:rPr lang="hu-HU" sz="2400" dirty="0" err="1">
                <a:solidFill>
                  <a:schemeClr val="bg1"/>
                </a:solidFill>
              </a:rPr>
              <a:t>users</a:t>
            </a:r>
            <a:r>
              <a:rPr lang="hu-HU" sz="2400" dirty="0">
                <a:solidFill>
                  <a:schemeClr val="bg1"/>
                </a:solidFill>
              </a:rPr>
              <a:t>)</a:t>
            </a:r>
            <a:endParaRPr lang="hu-HU" sz="2400" baseline="-25000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950" y="908050"/>
            <a:ext cx="5040313" cy="85725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 err="1">
                <a:solidFill>
                  <a:schemeClr val="bg1"/>
                </a:solidFill>
              </a:rPr>
              <a:t>This</a:t>
            </a:r>
            <a:r>
              <a:rPr lang="hu-HU" sz="2400" dirty="0">
                <a:solidFill>
                  <a:schemeClr val="bg1"/>
                </a:solidFill>
              </a:rPr>
              <a:t> is </a:t>
            </a:r>
            <a:r>
              <a:rPr lang="hu-HU" sz="2400" dirty="0" err="1">
                <a:solidFill>
                  <a:schemeClr val="bg1"/>
                </a:solidFill>
              </a:rPr>
              <a:t>the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effect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in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the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QoS</a:t>
            </a:r>
            <a:r>
              <a:rPr lang="hu-HU" sz="2400" dirty="0">
                <a:solidFill>
                  <a:schemeClr val="bg1"/>
                </a:solidFill>
              </a:rPr>
              <a:t>.</a:t>
            </a:r>
          </a:p>
          <a:p>
            <a:pPr algn="ctr">
              <a:defRPr/>
            </a:pPr>
            <a:r>
              <a:rPr lang="hu-HU" sz="2400" dirty="0" err="1">
                <a:solidFill>
                  <a:srgbClr val="FFC000"/>
                </a:solidFill>
              </a:rPr>
              <a:t>Relationship</a:t>
            </a:r>
            <a:r>
              <a:rPr lang="hu-HU" sz="2400" dirty="0">
                <a:solidFill>
                  <a:srgbClr val="FFC000"/>
                </a:solidFill>
              </a:rPr>
              <a:t> </a:t>
            </a:r>
            <a:r>
              <a:rPr lang="hu-HU" sz="2400" dirty="0" err="1">
                <a:solidFill>
                  <a:srgbClr val="FFC000"/>
                </a:solidFill>
              </a:rPr>
              <a:t>with</a:t>
            </a:r>
            <a:r>
              <a:rPr lang="hu-HU" sz="2400" dirty="0">
                <a:solidFill>
                  <a:srgbClr val="FFC000"/>
                </a:solidFill>
              </a:rPr>
              <a:t> platform </a:t>
            </a:r>
            <a:r>
              <a:rPr lang="hu-HU" sz="2400" dirty="0" err="1">
                <a:solidFill>
                  <a:srgbClr val="FFC000"/>
                </a:solidFill>
              </a:rPr>
              <a:t>metrics</a:t>
            </a:r>
            <a:r>
              <a:rPr lang="hu-HU" sz="2400" dirty="0">
                <a:solidFill>
                  <a:srgbClr val="FFC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5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smtClean="0"/>
              <a:t>Hogyan specifikáljuk?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Megkötések a mért objektum környezetén (HW/SW)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„Szolgáltatás” definíciója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Munkaterhelés definíciója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Üzemviszonyok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Metrikák mérése/számítása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Dokumentáció</a:t>
            </a:r>
          </a:p>
          <a:p>
            <a:pPr>
              <a:lnSpc>
                <a:spcPct val="90000"/>
              </a:lnSpc>
            </a:pP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Alapelvek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kölcsönös zavarás minimalizálása (üzem közben)</a:t>
            </a:r>
          </a:p>
          <a:p>
            <a:pPr lvl="1">
              <a:lnSpc>
                <a:spcPct val="90000"/>
              </a:lnSpc>
            </a:pPr>
            <a:r>
              <a:rPr lang="hu-HU" sz="2400" dirty="0" smtClean="0"/>
              <a:t>terhelés közelítse a valós mintát (profilok)</a:t>
            </a:r>
          </a:p>
        </p:txBody>
      </p:sp>
      <p:sp>
        <p:nvSpPr>
          <p:cNvPr id="402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/>
              <a:t>Bechmark</a:t>
            </a:r>
            <a:r>
              <a:rPr lang="hu-HU" dirty="0" smtClean="0"/>
              <a:t> környezet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smtClean="0"/>
              <a:t>Tipikus problémák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857250"/>
            <a:ext cx="8858250" cy="5167313"/>
          </a:xfrm>
          <a:ln/>
        </p:spPr>
        <p:txBody>
          <a:bodyPr>
            <a:normAutofit/>
          </a:bodyPr>
          <a:lstStyle/>
          <a:p>
            <a:r>
              <a:rPr lang="hu-HU" dirty="0" smtClean="0"/>
              <a:t>Túl kicsi problémaméret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hu-HU" sz="3200" dirty="0" smtClean="0"/>
              <a:t>A felhasználási terület számára releváns eredmény?</a:t>
            </a:r>
            <a:endParaRPr lang="hu-HU" dirty="0" smtClean="0"/>
          </a:p>
          <a:p>
            <a:r>
              <a:rPr lang="hu-HU" dirty="0" smtClean="0"/>
              <a:t>„Rejtett” paraméterek</a:t>
            </a:r>
          </a:p>
          <a:p>
            <a:pPr lvl="1"/>
            <a:r>
              <a:rPr lang="hu-HU" dirty="0" smtClean="0"/>
              <a:t>konfigurációs beállítások</a:t>
            </a:r>
          </a:p>
          <a:p>
            <a:pPr lvl="1"/>
            <a:r>
              <a:rPr lang="hu-HU" dirty="0" smtClean="0"/>
              <a:t>adott környezet specifikus tulajdonságai</a:t>
            </a:r>
          </a:p>
          <a:p>
            <a:r>
              <a:rPr lang="hu-HU" dirty="0" smtClean="0"/>
              <a:t>Elfogultság</a:t>
            </a:r>
          </a:p>
          <a:p>
            <a:r>
              <a:rPr lang="hu-HU" dirty="0" smtClean="0"/>
              <a:t>Hiányos specifikáció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Benchmark elvégzése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Relevancia biztosítása</a:t>
            </a:r>
          </a:p>
          <a:p>
            <a:pPr lvl="1"/>
            <a:r>
              <a:rPr lang="hu-HU" dirty="0" smtClean="0"/>
              <a:t>Tényleg azt az alkalmazást mérjük, amit kell</a:t>
            </a:r>
          </a:p>
          <a:p>
            <a:pPr lvl="2"/>
            <a:r>
              <a:rPr lang="hu-HU" dirty="0" smtClean="0"/>
              <a:t>Különböző </a:t>
            </a:r>
            <a:r>
              <a:rPr lang="hu-HU" dirty="0" err="1" smtClean="0"/>
              <a:t>macrobenchmarkok</a:t>
            </a:r>
            <a:r>
              <a:rPr lang="hu-HU" dirty="0" smtClean="0"/>
              <a:t> eredményei többnyire nem vihetőek át egymás között.</a:t>
            </a:r>
          </a:p>
          <a:p>
            <a:pPr lvl="1"/>
            <a:r>
              <a:rPr lang="hu-HU" dirty="0" smtClean="0"/>
              <a:t>Terhelésgenerálás jellege közelítse a valódi terhelést</a:t>
            </a:r>
          </a:p>
          <a:p>
            <a:pPr lvl="2"/>
            <a:r>
              <a:rPr lang="hu-HU" dirty="0" smtClean="0"/>
              <a:t>Főleg </a:t>
            </a:r>
            <a:r>
              <a:rPr lang="hu-HU" dirty="0" err="1" smtClean="0"/>
              <a:t>macrobenchmarkoknál</a:t>
            </a:r>
            <a:r>
              <a:rPr lang="hu-HU" dirty="0" smtClean="0"/>
              <a:t> fontos, időben szétosztott valódi  terhelést félrevezető lehet egy összefüggő batch terheléssel helyettesíteni.</a:t>
            </a:r>
          </a:p>
          <a:p>
            <a:pPr lvl="2"/>
            <a:r>
              <a:rPr lang="hu-HU" dirty="0" smtClean="0"/>
              <a:t>Ügyeljünk a terhelésgenerátorra ható visszacsatolásokra</a:t>
            </a:r>
          </a:p>
          <a:p>
            <a:pPr lvl="1"/>
            <a:r>
              <a:rPr lang="hu-HU" dirty="0" smtClean="0"/>
              <a:t>Minimalizáljuk a zavaró tényezőket </a:t>
            </a:r>
          </a:p>
          <a:p>
            <a:pPr lvl="2"/>
            <a:r>
              <a:rPr lang="hu-HU" dirty="0" smtClean="0"/>
              <a:t>Főleg </a:t>
            </a:r>
            <a:r>
              <a:rPr lang="hu-HU" dirty="0" err="1" smtClean="0"/>
              <a:t>microbenchmarknál</a:t>
            </a:r>
            <a:r>
              <a:rPr lang="hu-HU" dirty="0" smtClean="0"/>
              <a:t> fontos, Pl.: ne mérjünk bele véletlenül diszk I/O-t a memória áteresztőképességébe, ne fusson más alkalmazás közben</a:t>
            </a:r>
          </a:p>
          <a:p>
            <a:pPr lvl="2"/>
            <a:r>
              <a:rPr lang="hu-HU" dirty="0" smtClean="0"/>
              <a:t>Futási eredmények szórását kezelni kell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SPECweb2009</a:t>
            </a:r>
            <a:endParaRPr lang="hu-HU" b="1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53681"/>
            <a:ext cx="8244408" cy="620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SPECjvm2008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Ingyenes!</a:t>
            </a:r>
          </a:p>
          <a:p>
            <a:r>
              <a:rPr lang="hu-HU" dirty="0" smtClean="0"/>
              <a:t>JRE teljesítmény</a:t>
            </a:r>
          </a:p>
          <a:p>
            <a:pPr lvl="1"/>
            <a:r>
              <a:rPr lang="hu-HU" dirty="0" smtClean="0"/>
              <a:t>CPU / memória</a:t>
            </a:r>
          </a:p>
          <a:p>
            <a:pPr lvl="1"/>
            <a:r>
              <a:rPr lang="hu-HU" smtClean="0"/>
              <a:t>Kevés állomány </a:t>
            </a:r>
            <a:r>
              <a:rPr lang="hu-HU" dirty="0" smtClean="0"/>
              <a:t>I/O, nincs hálózati I/O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Alkalmazások</a:t>
            </a:r>
          </a:p>
          <a:p>
            <a:pPr lvl="1"/>
            <a:r>
              <a:rPr lang="hu-HU" dirty="0" smtClean="0"/>
              <a:t>Javac, LZW, Startup, MPEGaudio, Xml (transzformáció és validáció), Crypto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SPECvirt</a:t>
            </a:r>
            <a:r>
              <a:rPr lang="hu-HU" b="1" dirty="0" smtClean="0"/>
              <a:t>_sc2010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2009Q4: a szerverek 18%-a virtualizált</a:t>
            </a:r>
          </a:p>
          <a:p>
            <a:endParaRPr lang="hu-HU" dirty="0" smtClean="0"/>
          </a:p>
          <a:p>
            <a:r>
              <a:rPr lang="hu-HU" dirty="0"/>
              <a:t>S</a:t>
            </a:r>
            <a:r>
              <a:rPr lang="hu-HU" dirty="0" smtClean="0"/>
              <a:t>kálázhatóság / energiahatékonyság</a:t>
            </a:r>
          </a:p>
          <a:p>
            <a:pPr lvl="1"/>
            <a:r>
              <a:rPr lang="hu-HU" dirty="0" smtClean="0"/>
              <a:t>„Hány VM konszolidálható egy hosztra?”</a:t>
            </a:r>
          </a:p>
          <a:p>
            <a:r>
              <a:rPr lang="hu-HU" dirty="0" smtClean="0"/>
              <a:t>1 „tile”: 6 VM</a:t>
            </a:r>
          </a:p>
          <a:p>
            <a:r>
              <a:rPr lang="hu-HU" dirty="0" smtClean="0"/>
              <a:t>Munkaterhelés</a:t>
            </a:r>
          </a:p>
          <a:p>
            <a:pPr lvl="1"/>
            <a:r>
              <a:rPr lang="hu-HU" dirty="0" smtClean="0"/>
              <a:t>Tile-ok számának növelése telítődésig / QoS határig</a:t>
            </a:r>
          </a:p>
          <a:p>
            <a:r>
              <a:rPr lang="hu-HU" dirty="0" smtClean="0"/>
              <a:t>Metrika</a:t>
            </a:r>
          </a:p>
          <a:p>
            <a:pPr lvl="1"/>
            <a:r>
              <a:rPr lang="hu-HU" dirty="0" smtClean="0"/>
              <a:t>komponensek normalizált áteresztőképesség-metrikái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Benchmarking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i="1" dirty="0" smtClean="0"/>
              <a:t>„</a:t>
            </a:r>
            <a:r>
              <a:rPr lang="en-US" i="1" dirty="0" smtClean="0"/>
              <a:t>In </a:t>
            </a:r>
            <a:r>
              <a:rPr lang="en-US" b="1" i="1" dirty="0"/>
              <a:t>computing</a:t>
            </a:r>
            <a:r>
              <a:rPr lang="en-US" i="1" dirty="0"/>
              <a:t>, a benchmark is the </a:t>
            </a:r>
            <a:r>
              <a:rPr lang="en-US" b="1" i="1" dirty="0"/>
              <a:t>act of running</a:t>
            </a:r>
            <a:r>
              <a:rPr lang="en-US" i="1" dirty="0"/>
              <a:t> a computer program, a set of programs, or other operations, in order to assess the </a:t>
            </a:r>
            <a:r>
              <a:rPr lang="en-US" b="1" i="1" dirty="0"/>
              <a:t>relative performance</a:t>
            </a:r>
            <a:r>
              <a:rPr lang="en-US" i="1" dirty="0"/>
              <a:t> of an object, normally by running a number of </a:t>
            </a:r>
            <a:r>
              <a:rPr lang="en-US" b="1" i="1" dirty="0"/>
              <a:t>standard</a:t>
            </a:r>
            <a:r>
              <a:rPr lang="en-US" i="1" dirty="0"/>
              <a:t> tests and trials against it. The term 'benchmark' is also mostly utilized for the purposes of elaborately-designed benchmarking programs themselves</a:t>
            </a:r>
            <a:r>
              <a:rPr lang="en-US" i="1" dirty="0" smtClean="0"/>
              <a:t>.</a:t>
            </a:r>
            <a:r>
              <a:rPr lang="hu-HU" i="1" dirty="0" smtClean="0"/>
              <a:t>”</a:t>
            </a:r>
          </a:p>
          <a:p>
            <a:pPr marL="0" indent="0" algn="ctr">
              <a:buNone/>
            </a:pPr>
            <a:endParaRPr lang="hu-HU" i="1" dirty="0"/>
          </a:p>
          <a:p>
            <a:pPr marL="0" indent="0" algn="ctr">
              <a:buNone/>
            </a:pPr>
            <a:r>
              <a:rPr lang="hu-HU" i="1" dirty="0" smtClean="0"/>
              <a:t>(wikipedia)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9722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/>
              <a:t>SPECvirt</a:t>
            </a:r>
            <a:r>
              <a:rPr lang="hu-HU" b="1" dirty="0" smtClean="0"/>
              <a:t>_sc2010</a:t>
            </a:r>
            <a:endParaRPr lang="hu-H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753427"/>
            <a:ext cx="8964488" cy="610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/>
              <a:t>SPECvirt</a:t>
            </a:r>
            <a:r>
              <a:rPr lang="hu-HU" b="1" dirty="0" smtClean="0"/>
              <a:t>_sc2010</a:t>
            </a:r>
            <a:endParaRPr lang="hu-HU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53102"/>
            <a:ext cx="8604448" cy="620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TPC-C publikus eredmények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0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Dependability benchmarking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szolgáltatásbiztonság is benchmarkolható</a:t>
            </a:r>
          </a:p>
          <a:p>
            <a:r>
              <a:rPr lang="hu-HU" dirty="0" smtClean="0"/>
              <a:t>Jellemző megközelítés:</a:t>
            </a:r>
          </a:p>
          <a:p>
            <a:pPr lvl="1"/>
            <a:r>
              <a:rPr lang="hu-HU" dirty="0" smtClean="0"/>
              <a:t>Teljesítmény-benchmark +</a:t>
            </a:r>
          </a:p>
          <a:p>
            <a:pPr lvl="1"/>
            <a:r>
              <a:rPr lang="hu-HU" dirty="0" smtClean="0"/>
              <a:t>„Hibaterhelés” (fault load) +</a:t>
            </a:r>
          </a:p>
          <a:p>
            <a:pPr lvl="1"/>
            <a:r>
              <a:rPr lang="hu-HU" dirty="0" smtClean="0"/>
              <a:t>szolgáltatásbiztonság metrikái</a:t>
            </a:r>
          </a:p>
          <a:p>
            <a:pPr lvl="2"/>
            <a:r>
              <a:rPr lang="hu-HU" dirty="0" smtClean="0"/>
              <a:t>Ismétlés: mik ezek? (Lehet implicit!)</a:t>
            </a:r>
          </a:p>
          <a:p>
            <a:pPr lvl="1"/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71" y="4605598"/>
            <a:ext cx="6154241" cy="177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5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Mérési kampány struktúrája</a:t>
            </a:r>
            <a:endParaRPr lang="hu-HU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2" y="1484784"/>
            <a:ext cx="8872450" cy="43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3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Metrikák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DBench-OLTP</a:t>
            </a:r>
          </a:p>
          <a:p>
            <a:pPr lvl="1"/>
            <a:r>
              <a:rPr lang="hu-HU" dirty="0" smtClean="0"/>
              <a:t>TPC-C alapú</a:t>
            </a:r>
          </a:p>
          <a:p>
            <a:endParaRPr lang="hu-HU" dirty="0"/>
          </a:p>
          <a:p>
            <a:r>
              <a:rPr lang="hu-HU" dirty="0" smtClean="0"/>
              <a:t>„baseline performance”: </a:t>
            </a:r>
            <a:r>
              <a:rPr lang="hu-HU" i="1" dirty="0" smtClean="0"/>
              <a:t>tpmC</a:t>
            </a:r>
            <a:r>
              <a:rPr lang="hu-HU" dirty="0" smtClean="0"/>
              <a:t>, </a:t>
            </a:r>
            <a:r>
              <a:rPr lang="hu-HU" i="1" dirty="0" smtClean="0"/>
              <a:t>$/tpmC</a:t>
            </a:r>
          </a:p>
          <a:p>
            <a:r>
              <a:rPr lang="hu-HU" dirty="0" smtClean="0"/>
              <a:t>Hibaterhelések alatti (átlagos) teljesítmény</a:t>
            </a:r>
          </a:p>
          <a:p>
            <a:pPr lvl="1"/>
            <a:r>
              <a:rPr lang="hu-HU" i="1" dirty="0" smtClean="0"/>
              <a:t>Tf</a:t>
            </a:r>
            <a:r>
              <a:rPr lang="hu-HU" dirty="0" smtClean="0"/>
              <a:t>, </a:t>
            </a:r>
            <a:r>
              <a:rPr lang="hu-HU" i="1" dirty="0" smtClean="0"/>
              <a:t>$/Tf</a:t>
            </a:r>
          </a:p>
          <a:p>
            <a:pPr lvl="1"/>
            <a:r>
              <a:rPr lang="hu-HU" dirty="0" smtClean="0"/>
              <a:t>Értelmezési tartomány: Phase 2</a:t>
            </a:r>
          </a:p>
          <a:p>
            <a:r>
              <a:rPr lang="hu-HU" dirty="0" smtClean="0"/>
              <a:t>Szolgáltatásbiztonsági metrikák</a:t>
            </a:r>
          </a:p>
          <a:p>
            <a:pPr lvl="1"/>
            <a:r>
              <a:rPr lang="hu-HU" i="1" dirty="0" smtClean="0"/>
              <a:t>Ne</a:t>
            </a:r>
            <a:r>
              <a:rPr lang="hu-HU" dirty="0" smtClean="0"/>
              <a:t>: integritásellenőrzésnél feltárt adathibák</a:t>
            </a:r>
          </a:p>
          <a:p>
            <a:pPr lvl="1"/>
            <a:r>
              <a:rPr lang="hu-HU" i="1" dirty="0" smtClean="0"/>
              <a:t>AvtS</a:t>
            </a:r>
            <a:r>
              <a:rPr lang="hu-HU" dirty="0" smtClean="0"/>
              <a:t>: SUT oldali rendelkezésreállás (</a:t>
            </a:r>
            <a:r>
              <a:rPr lang="hu-HU" dirty="0"/>
              <a:t>válaszidő-korlát</a:t>
            </a:r>
            <a:r>
              <a:rPr lang="hu-HU" dirty="0" smtClean="0"/>
              <a:t>!)</a:t>
            </a:r>
          </a:p>
          <a:p>
            <a:pPr lvl="1"/>
            <a:r>
              <a:rPr lang="hu-HU" i="1" dirty="0" smtClean="0"/>
              <a:t>AvtC</a:t>
            </a:r>
            <a:r>
              <a:rPr lang="hu-HU" dirty="0" smtClean="0"/>
              <a:t>: kliensoldali rendelkezésreállás (válaszidő-korlát!)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Hibaterhelés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544"/>
            <a:ext cx="9122048" cy="578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9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Hibaterhelés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Itt: operátori hibákkal közelítés</a:t>
            </a:r>
          </a:p>
          <a:p>
            <a:endParaRPr lang="hu-HU" dirty="0"/>
          </a:p>
          <a:p>
            <a:r>
              <a:rPr lang="hu-HU" dirty="0" smtClean="0"/>
              <a:t>Okok:</a:t>
            </a:r>
          </a:p>
          <a:p>
            <a:pPr lvl="1"/>
            <a:r>
              <a:rPr lang="hu-HU" dirty="0" smtClean="0"/>
              <a:t>SW/HW hibák elfogadható emulálása</a:t>
            </a:r>
          </a:p>
          <a:p>
            <a:pPr lvl="1"/>
            <a:r>
              <a:rPr lang="hu-HU" dirty="0" smtClean="0"/>
              <a:t>Adatbázis-kiszolgálók közötti hordozhatóság!</a:t>
            </a:r>
          </a:p>
          <a:p>
            <a:pPr lvl="2"/>
            <a:r>
              <a:rPr lang="hu-HU" dirty="0" smtClean="0"/>
              <a:t>A TPC-C </a:t>
            </a:r>
            <a:r>
              <a:rPr lang="hu-HU" i="1" dirty="0" smtClean="0"/>
              <a:t>munka</a:t>
            </a:r>
            <a:r>
              <a:rPr lang="hu-HU" dirty="0" smtClean="0"/>
              <a:t>terhelésnél ez nem probléma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„Miért nehéz a Software Implemented Fault Injection (SWIFI)” – másik tárgy</a:t>
            </a:r>
          </a:p>
          <a:p>
            <a:endParaRPr lang="hu-HU" dirty="0" smtClean="0"/>
          </a:p>
          <a:p>
            <a:r>
              <a:rPr lang="hu-HU" dirty="0" smtClean="0"/>
              <a:t>Figyelem</a:t>
            </a:r>
            <a:r>
              <a:rPr lang="hu-HU" dirty="0"/>
              <a:t>: a funkcionalitás mellett a detektálás + helyreállítás is a SUT része</a:t>
            </a:r>
          </a:p>
          <a:p>
            <a:pPr lvl="1"/>
            <a:r>
              <a:rPr lang="hu-HU" dirty="0"/>
              <a:t>Horribile dictu implicit módon még folyamatokat is mérünk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1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eredmény</a:t>
            </a:r>
            <a:endParaRPr lang="hu-HU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0" y="1196752"/>
            <a:ext cx="9019072" cy="43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37160" y="4544008"/>
            <a:ext cx="7323112" cy="194347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G. Pintér</a:t>
            </a:r>
            <a:r>
              <a:rPr lang="hu-HU" sz="2400" dirty="0">
                <a:solidFill>
                  <a:schemeClr val="bg1"/>
                </a:solidFill>
              </a:rPr>
              <a:t>, </a:t>
            </a:r>
            <a:r>
              <a:rPr lang="hu-HU" sz="2400" dirty="0" smtClean="0">
                <a:solidFill>
                  <a:schemeClr val="bg1"/>
                </a:solidFill>
              </a:rPr>
              <a:t>H. Madeira, M. Vieira, I. Majzik, A. Pataricza:</a:t>
            </a:r>
            <a:endParaRPr lang="hu-HU" sz="2400" dirty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>
                <a:solidFill>
                  <a:schemeClr val="bg1"/>
                </a:solidFill>
              </a:rPr>
              <a:t>Data Mining Approach to Identify Key Factors in Dependability </a:t>
            </a:r>
            <a:r>
              <a:rPr lang="hu-HU" sz="2400" dirty="0" smtClean="0">
                <a:solidFill>
                  <a:schemeClr val="bg1"/>
                </a:solidFill>
              </a:rPr>
              <a:t>Experiments, Dependable </a:t>
            </a:r>
            <a:r>
              <a:rPr lang="hu-HU" sz="2400" dirty="0">
                <a:solidFill>
                  <a:schemeClr val="bg1"/>
                </a:solidFill>
              </a:rPr>
              <a:t>Computing - EDCC </a:t>
            </a:r>
            <a:r>
              <a:rPr lang="hu-HU" sz="2400" dirty="0" smtClean="0">
                <a:solidFill>
                  <a:schemeClr val="bg1"/>
                </a:solidFill>
              </a:rPr>
              <a:t>5, LNCS</a:t>
            </a:r>
          </a:p>
        </p:txBody>
      </p:sp>
    </p:spTree>
    <p:extLst>
      <p:ext uri="{BB962C8B-B14F-4D97-AF65-F5344CB8AC3E}">
        <p14:creationId xmlns:p14="http://schemas.microsoft.com/office/powerpoint/2010/main" val="32713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Autonomic Computing Benchmark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42875" y="857250"/>
            <a:ext cx="8786843" cy="5529263"/>
          </a:xfrm>
        </p:spPr>
        <p:txBody>
          <a:bodyPr>
            <a:normAutofit/>
          </a:bodyPr>
          <a:lstStyle/>
          <a:p>
            <a:r>
              <a:rPr lang="hu-HU" dirty="0" smtClean="0"/>
              <a:t>Nagyvállalati környezet „rugalmasságának” vizsgálata (</a:t>
            </a:r>
            <a:r>
              <a:rPr lang="en-US" dirty="0" smtClean="0"/>
              <a:t>resilience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Self</a:t>
            </a:r>
            <a:r>
              <a:rPr lang="hu-HU" dirty="0" smtClean="0"/>
              <a:t> * mérése (önmenedzselés)</a:t>
            </a:r>
          </a:p>
          <a:p>
            <a:pPr lvl="1"/>
            <a:r>
              <a:rPr lang="hu-HU" dirty="0" smtClean="0"/>
              <a:t>Hibainjektálással</a:t>
            </a:r>
          </a:p>
          <a:p>
            <a:pPr lvl="1"/>
            <a:r>
              <a:rPr lang="hu-HU" dirty="0" smtClean="0"/>
              <a:t>A rendszer </a:t>
            </a:r>
            <a:r>
              <a:rPr lang="hu-HU" u="sng" dirty="0" smtClean="0"/>
              <a:t>robosztusságát</a:t>
            </a:r>
            <a:r>
              <a:rPr lang="hu-HU" dirty="0" smtClean="0"/>
              <a:t> és </a:t>
            </a:r>
            <a:r>
              <a:rPr lang="hu-HU" u="sng" dirty="0" smtClean="0"/>
              <a:t>automatizáltságát</a:t>
            </a:r>
            <a:r>
              <a:rPr lang="hu-HU" dirty="0" smtClean="0"/>
              <a:t> vizsgálja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Cél: kevés metrika</a:t>
            </a:r>
          </a:p>
          <a:p>
            <a:pPr lvl="1"/>
            <a:r>
              <a:rPr lang="hu-HU" dirty="0" smtClean="0"/>
              <a:t>Rendszer evolúciójának vizsgálata</a:t>
            </a:r>
          </a:p>
          <a:p>
            <a:pPr lvl="1"/>
            <a:r>
              <a:rPr lang="hu-HU" dirty="0" smtClean="0"/>
              <a:t>Különböző rendszerek összehasonlítása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Benchmarking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[...]</a:t>
            </a:r>
          </a:p>
          <a:p>
            <a:endParaRPr lang="hu-HU" i="1" dirty="0" smtClean="0"/>
          </a:p>
          <a:p>
            <a:r>
              <a:rPr lang="en-US" b="1" i="1" dirty="0" smtClean="0"/>
              <a:t>Another </a:t>
            </a:r>
            <a:r>
              <a:rPr lang="en-US" b="1" i="1" dirty="0"/>
              <a:t>type </a:t>
            </a:r>
            <a:r>
              <a:rPr lang="en-US" i="1" dirty="0"/>
              <a:t>of test program, namely test suites or validation suites, are intended to assess the </a:t>
            </a:r>
            <a:r>
              <a:rPr lang="en-US" b="1" i="1" dirty="0"/>
              <a:t>correctness of software</a:t>
            </a:r>
            <a:r>
              <a:rPr lang="en-US" i="1" dirty="0" smtClean="0"/>
              <a:t>.</a:t>
            </a:r>
            <a:endParaRPr lang="hu-HU" i="1" dirty="0" smtClean="0"/>
          </a:p>
          <a:p>
            <a:endParaRPr lang="en-US" i="1" dirty="0"/>
          </a:p>
          <a:p>
            <a:r>
              <a:rPr lang="en-US" i="1" dirty="0"/>
              <a:t>Benchmarks provide a </a:t>
            </a:r>
            <a:r>
              <a:rPr lang="en-US" b="1" i="1" dirty="0"/>
              <a:t>method of comparing the performance of various subsystems</a:t>
            </a:r>
            <a:r>
              <a:rPr lang="en-US" i="1" dirty="0"/>
              <a:t> across different chip/system architectures.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5474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Architektúra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42875" y="857250"/>
            <a:ext cx="8786843" cy="5529263"/>
          </a:xfrm>
        </p:spPr>
        <p:txBody>
          <a:bodyPr>
            <a:normAutofit/>
          </a:bodyPr>
          <a:lstStyle/>
          <a:p>
            <a:r>
              <a:rPr lang="hu-HU" dirty="0" smtClean="0"/>
              <a:t>Elvben bármi lehet</a:t>
            </a:r>
          </a:p>
          <a:p>
            <a:r>
              <a:rPr lang="hu-HU" dirty="0" smtClean="0"/>
              <a:t>Példa: SPECjAppServer2004 architektúra / benchmark</a:t>
            </a:r>
          </a:p>
          <a:p>
            <a:pPr lvl="1"/>
            <a:r>
              <a:rPr lang="hu-HU" dirty="0" err="1" smtClean="0"/>
              <a:t>Webszerver</a:t>
            </a:r>
            <a:endParaRPr lang="hu-HU" dirty="0" smtClean="0"/>
          </a:p>
          <a:p>
            <a:pPr lvl="1"/>
            <a:r>
              <a:rPr lang="hu-HU" dirty="0" smtClean="0"/>
              <a:t>Alkalmazásszerver</a:t>
            </a:r>
          </a:p>
          <a:p>
            <a:pPr lvl="1"/>
            <a:r>
              <a:rPr lang="hu-HU" dirty="0" smtClean="0"/>
              <a:t>Adatbázis</a:t>
            </a:r>
          </a:p>
          <a:p>
            <a:pPr lvl="1"/>
            <a:r>
              <a:rPr lang="hu-HU" dirty="0" smtClean="0"/>
              <a:t>Üzenetküldő szerver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Metrikák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42875" y="857250"/>
            <a:ext cx="8786843" cy="5529263"/>
          </a:xfrm>
        </p:spPr>
        <p:txBody>
          <a:bodyPr>
            <a:normAutofit/>
          </a:bodyPr>
          <a:lstStyle/>
          <a:p>
            <a:r>
              <a:rPr lang="hu-HU" dirty="0" smtClean="0"/>
              <a:t>Áteresztőképesség index</a:t>
            </a:r>
          </a:p>
          <a:p>
            <a:pPr lvl="1"/>
            <a:r>
              <a:rPr lang="hu-HU" dirty="0" smtClean="0"/>
              <a:t>Zavarok hatása az áteresztőképességre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Érettségi index (maturity index): mennyire automatizált a</a:t>
            </a:r>
          </a:p>
          <a:p>
            <a:pPr lvl="1"/>
            <a:r>
              <a:rPr lang="hu-HU" dirty="0" smtClean="0"/>
              <a:t>hibadetektálás,</a:t>
            </a:r>
          </a:p>
          <a:p>
            <a:pPr lvl="1"/>
            <a:r>
              <a:rPr lang="hu-HU" dirty="0" smtClean="0"/>
              <a:t>hibaanalízis,</a:t>
            </a:r>
          </a:p>
          <a:p>
            <a:pPr lvl="1"/>
            <a:r>
              <a:rPr lang="hu-HU" dirty="0" smtClean="0"/>
              <a:t>helyreállás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Mechanizmus</a:t>
            </a:r>
            <a:endParaRPr lang="hu-HU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408" y="1556792"/>
            <a:ext cx="699773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588884"/>
            <a:ext cx="9011592" cy="293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42875" y="857250"/>
            <a:ext cx="8786843" cy="5529263"/>
          </a:xfrm>
        </p:spPr>
        <p:txBody>
          <a:bodyPr>
            <a:normAutofit/>
          </a:bodyPr>
          <a:lstStyle/>
          <a:p>
            <a:r>
              <a:rPr lang="hu-HU" dirty="0" smtClean="0"/>
              <a:t>3 fázis: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Tesztfázis: Egymás utáni slot-okban hibainjektálás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Mechanizmus – 1 </a:t>
            </a:r>
            <a:r>
              <a:rPr lang="hu-HU" dirty="0" err="1" smtClean="0"/>
              <a:t>slot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42875" y="857251"/>
            <a:ext cx="8786843" cy="5092029"/>
          </a:xfrm>
        </p:spPr>
        <p:txBody>
          <a:bodyPr>
            <a:normAutofit/>
          </a:bodyPr>
          <a:lstStyle/>
          <a:p>
            <a:r>
              <a:rPr lang="hu-HU" dirty="0" smtClean="0"/>
              <a:t>Állandósult állapotba kerül a rendszer</a:t>
            </a:r>
          </a:p>
          <a:p>
            <a:r>
              <a:rPr lang="hu-HU" dirty="0" smtClean="0"/>
              <a:t>Hibainjektálás</a:t>
            </a:r>
          </a:p>
          <a:p>
            <a:r>
              <a:rPr lang="hu-HU" dirty="0" smtClean="0"/>
              <a:t>Hibadetektálás</a:t>
            </a:r>
          </a:p>
          <a:p>
            <a:pPr lvl="1"/>
            <a:r>
              <a:rPr lang="hu-HU" dirty="0" smtClean="0"/>
              <a:t>Automatikus</a:t>
            </a:r>
          </a:p>
          <a:p>
            <a:pPr lvl="1"/>
            <a:r>
              <a:rPr lang="hu-HU" dirty="0" smtClean="0"/>
              <a:t>Bizonyos idő elteltével (emberi interakció szimulálása)</a:t>
            </a:r>
          </a:p>
          <a:p>
            <a:r>
              <a:rPr lang="hu-HU" dirty="0" smtClean="0"/>
              <a:t>Helyreállítás</a:t>
            </a:r>
          </a:p>
          <a:p>
            <a:r>
              <a:rPr lang="hu-HU" dirty="0" smtClean="0"/>
              <a:t>Újraindítás</a:t>
            </a:r>
          </a:p>
          <a:p>
            <a:r>
              <a:rPr lang="hu-HU" dirty="0" smtClean="0"/>
              <a:t>Rendszer futtatása</a:t>
            </a:r>
          </a:p>
          <a:p>
            <a:pPr lvl="1"/>
            <a:r>
              <a:rPr lang="hu-HU" dirty="0" smtClean="0"/>
              <a:t>Degradálódott-e a szolgáltatás?</a:t>
            </a:r>
          </a:p>
          <a:p>
            <a:pPr lvl="2"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Hibafajták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42875" y="857250"/>
            <a:ext cx="8786843" cy="5529263"/>
          </a:xfrm>
        </p:spPr>
        <p:txBody>
          <a:bodyPr>
            <a:normAutofit/>
          </a:bodyPr>
          <a:lstStyle/>
          <a:p>
            <a:r>
              <a:rPr lang="hu-HU" dirty="0" smtClean="0"/>
              <a:t>Hibák (példa):</a:t>
            </a:r>
          </a:p>
          <a:p>
            <a:pPr lvl="1"/>
            <a:r>
              <a:rPr lang="hu-HU" dirty="0" smtClean="0"/>
              <a:t>Váratlan leállás (</a:t>
            </a:r>
            <a:r>
              <a:rPr lang="hu-HU" dirty="0" err="1" smtClean="0"/>
              <a:t>hw</a:t>
            </a:r>
            <a:r>
              <a:rPr lang="hu-HU" dirty="0" smtClean="0"/>
              <a:t>, </a:t>
            </a:r>
            <a:r>
              <a:rPr lang="hu-HU" dirty="0" err="1" smtClean="0"/>
              <a:t>os</a:t>
            </a:r>
            <a:r>
              <a:rPr lang="hu-HU" dirty="0" smtClean="0"/>
              <a:t>, </a:t>
            </a:r>
            <a:r>
              <a:rPr lang="hu-HU" dirty="0" err="1" smtClean="0"/>
              <a:t>sw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Erőforrás versenyhelyzet (CPU, </a:t>
            </a:r>
            <a:r>
              <a:rPr lang="hu-HU" dirty="0" err="1" smtClean="0"/>
              <a:t>mem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Adatvesztés (file, DBMS)</a:t>
            </a:r>
          </a:p>
          <a:p>
            <a:pPr lvl="1"/>
            <a:r>
              <a:rPr lang="hu-HU" dirty="0" smtClean="0"/>
              <a:t>Terhelésváltozás („karácsonyi roham”)</a:t>
            </a:r>
          </a:p>
          <a:p>
            <a:pPr lvl="1"/>
            <a:r>
              <a:rPr lang="hu-HU" dirty="0" smtClean="0"/>
              <a:t>Sikertelen újraindítás detektálása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Metrikák (folyt)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42875" y="857250"/>
            <a:ext cx="8786843" cy="55292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Áteresztőképesség index: P_i / P_</a:t>
            </a:r>
            <a:r>
              <a:rPr lang="hu-HU" dirty="0" err="1" smtClean="0"/>
              <a:t>base</a:t>
            </a:r>
            <a:endParaRPr lang="hu-HU" dirty="0" smtClean="0"/>
          </a:p>
          <a:p>
            <a:pPr lvl="1"/>
            <a:r>
              <a:rPr lang="hu-HU" dirty="0" smtClean="0"/>
              <a:t>Figyelem! Nem rendelkezésre állás.</a:t>
            </a:r>
          </a:p>
          <a:p>
            <a:r>
              <a:rPr lang="hu-HU" dirty="0" smtClean="0"/>
              <a:t>Fejlettség index</a:t>
            </a:r>
          </a:p>
          <a:p>
            <a:pPr lvl="1"/>
            <a:r>
              <a:rPr lang="hu-HU" dirty="0" smtClean="0"/>
              <a:t>Kifejezi mennyire automatizált a rendszer</a:t>
            </a:r>
          </a:p>
          <a:p>
            <a:pPr lvl="1"/>
            <a:r>
              <a:rPr lang="hu-HU" dirty="0" smtClean="0"/>
              <a:t>Mennyi emberi beavatkozás kell</a:t>
            </a:r>
          </a:p>
          <a:p>
            <a:pPr lvl="1"/>
            <a:r>
              <a:rPr lang="hu-HU" dirty="0" smtClean="0"/>
              <a:t>A SUT egy lista alapján pontokat kap</a:t>
            </a:r>
          </a:p>
          <a:p>
            <a:pPr lvl="1"/>
            <a:r>
              <a:rPr lang="hu-HU" dirty="0" smtClean="0"/>
              <a:t>Nemlineáris skála</a:t>
            </a:r>
          </a:p>
          <a:p>
            <a:pPr lvl="1"/>
            <a:r>
              <a:rPr lang="hu-HU" dirty="0" smtClean="0"/>
              <a:t>Átlagolunk, normalizáljuk</a:t>
            </a:r>
          </a:p>
          <a:p>
            <a:pPr lvl="1"/>
            <a:r>
              <a:rPr lang="hu-HU" dirty="0" smtClean="0"/>
              <a:t>Index 0—1 között</a:t>
            </a:r>
          </a:p>
          <a:p>
            <a:pPr lvl="2"/>
            <a:r>
              <a:rPr lang="hu-HU" dirty="0" smtClean="0"/>
              <a:t>0 nincs automatizmus</a:t>
            </a:r>
          </a:p>
          <a:p>
            <a:pPr lvl="2"/>
            <a:r>
              <a:rPr lang="hu-HU" dirty="0" smtClean="0"/>
              <a:t>1 nem kell emberi közbeavatkozás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Nehézségek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42875" y="857250"/>
            <a:ext cx="8786843" cy="55292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Zavar megtervezése</a:t>
            </a:r>
          </a:p>
          <a:p>
            <a:pPr lvl="1"/>
            <a:r>
              <a:rPr lang="hu-HU" dirty="0" smtClean="0"/>
              <a:t>Zavarok katalógusának összegyűjtése</a:t>
            </a:r>
          </a:p>
          <a:p>
            <a:pPr lvl="1"/>
            <a:r>
              <a:rPr lang="hu-HU" dirty="0" smtClean="0"/>
              <a:t>Szimuláció?</a:t>
            </a:r>
          </a:p>
          <a:p>
            <a:r>
              <a:rPr lang="hu-HU" dirty="0" smtClean="0"/>
              <a:t>Eredmények összehasonlítása</a:t>
            </a:r>
          </a:p>
          <a:p>
            <a:pPr lvl="1"/>
            <a:r>
              <a:rPr lang="hu-HU" dirty="0" smtClean="0"/>
              <a:t>Terhelés</a:t>
            </a:r>
          </a:p>
          <a:p>
            <a:pPr lvl="1"/>
            <a:r>
              <a:rPr lang="hu-HU" dirty="0" smtClean="0"/>
              <a:t>Skálázódás</a:t>
            </a:r>
          </a:p>
          <a:p>
            <a:pPr lvl="2"/>
            <a:r>
              <a:rPr lang="hu-HU" dirty="0" smtClean="0"/>
              <a:t>a metrika nem skálázódik feltétlenül együtt a rendszermérettel</a:t>
            </a:r>
          </a:p>
          <a:p>
            <a:pPr lvl="1"/>
            <a:r>
              <a:rPr lang="hu-HU" dirty="0" smtClean="0"/>
              <a:t>Ár</a:t>
            </a:r>
          </a:p>
          <a:p>
            <a:pPr lvl="2"/>
            <a:r>
              <a:rPr lang="hu-HU" dirty="0" smtClean="0"/>
              <a:t>Robosztus és automatizált rendszer nagyon költséges</a:t>
            </a:r>
          </a:p>
          <a:p>
            <a:r>
              <a:rPr lang="hu-HU" dirty="0" smtClean="0"/>
              <a:t>Benchmark során: emberi interakció becslés! 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Érettségi szintek</a:t>
            </a:r>
            <a:endParaRPr lang="hu-HU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9029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Benchmarking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Cél: SW/HW teljesítmény-összehasonlítása</a:t>
            </a:r>
          </a:p>
          <a:p>
            <a:pPr lvl="1"/>
            <a:r>
              <a:rPr lang="hu-HU" dirty="0" smtClean="0"/>
              <a:t>Kapacitástervezési döntéstámogatás </a:t>
            </a:r>
          </a:p>
          <a:p>
            <a:pPr lvl="1"/>
            <a:r>
              <a:rPr lang="hu-HU" dirty="0" smtClean="0"/>
              <a:t>Kvalitatív teljesítménytesztelés </a:t>
            </a:r>
          </a:p>
          <a:p>
            <a:pPr lvl="2"/>
            <a:r>
              <a:rPr lang="hu-HU" dirty="0" smtClean="0"/>
              <a:t>!= valódi teljesítménytesztelés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Összehasonlítás!</a:t>
            </a:r>
          </a:p>
          <a:p>
            <a:pPr lvl="1"/>
            <a:r>
              <a:rPr lang="hu-HU" dirty="0" smtClean="0"/>
              <a:t>„Akármilyen” metrikát használhatunk</a:t>
            </a:r>
          </a:p>
          <a:p>
            <a:pPr lvl="1"/>
            <a:r>
              <a:rPr lang="hu-HU" dirty="0" smtClean="0"/>
              <a:t>Viszont nem „abszolút” teljesítmény</a:t>
            </a:r>
          </a:p>
          <a:p>
            <a:pPr lvl="2"/>
            <a:r>
              <a:rPr lang="hu-HU" dirty="0" smtClean="0"/>
              <a:t>metrika-definíció</a:t>
            </a:r>
          </a:p>
          <a:p>
            <a:pPr lvl="2"/>
            <a:r>
              <a:rPr lang="hu-HU" dirty="0" smtClean="0"/>
              <a:t>Mérési környezet, terhelés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Benchmarking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N.B. benchmarkolni szokás még...</a:t>
            </a:r>
          </a:p>
          <a:p>
            <a:pPr lvl="1"/>
            <a:r>
              <a:rPr lang="hu-HU" dirty="0" smtClean="0"/>
              <a:t>Üzleti folyamatokat</a:t>
            </a:r>
          </a:p>
          <a:p>
            <a:pPr lvl="1"/>
            <a:r>
              <a:rPr lang="hu-HU" dirty="0" smtClean="0"/>
              <a:t>Hitelkihelyezési eljárásrendeket</a:t>
            </a:r>
          </a:p>
          <a:p>
            <a:pPr lvl="1"/>
            <a:r>
              <a:rPr lang="hu-HU" dirty="0" smtClean="0"/>
              <a:t>Szervezeti hatékonyságot</a:t>
            </a:r>
          </a:p>
          <a:p>
            <a:pPr lvl="1"/>
            <a:r>
              <a:rPr lang="hu-HU" dirty="0" smtClean="0"/>
              <a:t>...</a:t>
            </a:r>
          </a:p>
          <a:p>
            <a:endParaRPr lang="hu-HU" dirty="0"/>
          </a:p>
          <a:p>
            <a:r>
              <a:rPr lang="hu-HU" dirty="0" smtClean="0"/>
              <a:t>A koncepció nem informatika-specifikus</a:t>
            </a:r>
          </a:p>
        </p:txBody>
      </p:sp>
    </p:spTree>
    <p:extLst>
      <p:ext uri="{BB962C8B-B14F-4D97-AF65-F5344CB8AC3E}">
        <p14:creationId xmlns:p14="http://schemas.microsoft.com/office/powerpoint/2010/main" val="19377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Benchmark terminológia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Macrobenchmark</a:t>
            </a:r>
          </a:p>
          <a:p>
            <a:pPr lvl="1"/>
            <a:r>
              <a:rPr lang="hu-HU" dirty="0" smtClean="0"/>
              <a:t>nagy összetett alkalmazás/szolgáltatás</a:t>
            </a:r>
          </a:p>
          <a:p>
            <a:pPr lvl="1"/>
            <a:r>
              <a:rPr lang="hu-HU" dirty="0" smtClean="0"/>
              <a:t>relevancia biztosításával közvetlenül használható eredményeket ad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Microbenchmark</a:t>
            </a:r>
            <a:endParaRPr lang="hu-HU" dirty="0"/>
          </a:p>
          <a:p>
            <a:pPr lvl="1"/>
            <a:r>
              <a:rPr lang="hu-HU" dirty="0" smtClean="0"/>
              <a:t>alkalmazás kis része/adott kódrészlet</a:t>
            </a:r>
          </a:p>
          <a:p>
            <a:endParaRPr lang="hu-HU" dirty="0" smtClean="0"/>
          </a:p>
          <a:p>
            <a:r>
              <a:rPr lang="hu-HU" dirty="0" smtClean="0"/>
              <a:t>Nanobenchmark</a:t>
            </a:r>
          </a:p>
          <a:p>
            <a:pPr lvl="1"/>
            <a:r>
              <a:rPr lang="hu-HU" dirty="0" smtClean="0"/>
              <a:t>atomi műveletek teljesítménymérése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Benchmarkok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Szabványosság, auditálás, verifikálás</a:t>
            </a:r>
          </a:p>
          <a:p>
            <a:pPr lvl="1"/>
            <a:r>
              <a:rPr lang="hu-HU" dirty="0" smtClean="0"/>
              <a:t>Transaction Processing Performance Council (TPC)</a:t>
            </a:r>
          </a:p>
          <a:p>
            <a:pPr lvl="1"/>
            <a:r>
              <a:rPr lang="hu-HU" dirty="0" smtClean="0"/>
              <a:t>Standard Performance Evaluation Corporation (SPEC)</a:t>
            </a:r>
          </a:p>
          <a:p>
            <a:pPr lvl="1"/>
            <a:r>
              <a:rPr lang="hu-HU" dirty="0" smtClean="0"/>
              <a:t>Business Applications Performance Corporation (BAPCo)</a:t>
            </a:r>
          </a:p>
          <a:p>
            <a:pPr lvl="1"/>
            <a:r>
              <a:rPr lang="hu-HU" dirty="0" smtClean="0"/>
              <a:t>...</a:t>
            </a:r>
          </a:p>
          <a:p>
            <a:pPr lvl="1"/>
            <a:endParaRPr lang="hu-HU" dirty="0"/>
          </a:p>
          <a:p>
            <a:r>
              <a:rPr lang="hu-HU" dirty="0" smtClean="0"/>
              <a:t>Nem ipari szervezethez kötött</a:t>
            </a:r>
          </a:p>
          <a:p>
            <a:pPr lvl="1"/>
            <a:r>
              <a:rPr lang="hu-HU" dirty="0" smtClean="0"/>
              <a:t>VMMark, openbenchmarking.org, Dhrystone, Whetstone, ...</a:t>
            </a:r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55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TPC Benchmarkok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TPC-C</a:t>
            </a:r>
          </a:p>
          <a:p>
            <a:pPr lvl="1"/>
            <a:r>
              <a:rPr lang="hu-HU" dirty="0" smtClean="0"/>
              <a:t>kereskedelmi jellegű adatbázis-tranzakciók + felhasználó-populáció</a:t>
            </a:r>
          </a:p>
          <a:p>
            <a:pPr lvl="1"/>
            <a:r>
              <a:rPr lang="hu-HU" dirty="0" smtClean="0"/>
              <a:t>Tranzakció-ráta: tpmC, $/tpmC</a:t>
            </a:r>
          </a:p>
          <a:p>
            <a:r>
              <a:rPr lang="hu-HU" dirty="0" smtClean="0"/>
              <a:t>TPC-E</a:t>
            </a:r>
          </a:p>
          <a:p>
            <a:pPr lvl="1"/>
            <a:r>
              <a:rPr lang="hu-HU" dirty="0" smtClean="0"/>
              <a:t>OLTP, „brokerage firm”</a:t>
            </a:r>
          </a:p>
          <a:p>
            <a:pPr lvl="1"/>
            <a:r>
              <a:rPr lang="hu-HU" dirty="0" smtClean="0"/>
              <a:t>tps</a:t>
            </a:r>
          </a:p>
          <a:p>
            <a:r>
              <a:rPr lang="hu-HU" dirty="0" smtClean="0"/>
              <a:t>TPC-H</a:t>
            </a:r>
          </a:p>
          <a:p>
            <a:pPr lvl="1"/>
            <a:r>
              <a:rPr lang="hu-HU" dirty="0" smtClean="0"/>
              <a:t>Döntéstámogatási rendszerek</a:t>
            </a:r>
          </a:p>
          <a:p>
            <a:pPr lvl="1"/>
            <a:r>
              <a:rPr lang="hu-HU" dirty="0" smtClean="0"/>
              <a:t>„TPC-H </a:t>
            </a:r>
            <a:r>
              <a:rPr lang="hu-HU" dirty="0"/>
              <a:t>Composite Query-per-Hour Performance Metric (QphH@Size</a:t>
            </a:r>
            <a:r>
              <a:rPr lang="hu-HU" dirty="0" smtClean="0"/>
              <a:t>)”</a:t>
            </a:r>
          </a:p>
          <a:p>
            <a:r>
              <a:rPr lang="hu-HU" dirty="0" smtClean="0"/>
              <a:t>TPC-Energy</a:t>
            </a:r>
          </a:p>
          <a:p>
            <a:pPr lvl="1"/>
            <a:r>
              <a:rPr lang="hu-HU" dirty="0" smtClean="0"/>
              <a:t>Additív opcionális benchmark</a:t>
            </a:r>
          </a:p>
          <a:p>
            <a:r>
              <a:rPr lang="hu-HU" dirty="0" smtClean="0"/>
              <a:t>Obsolete: TPC-A, TPC-B, TPC-D, TPC-R, TPC-W, TPC-App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06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SPEC</a:t>
            </a:r>
            <a:endParaRPr lang="hu-HU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9168"/>
            <a:ext cx="5612110" cy="558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208463" y="724204"/>
            <a:ext cx="4970809" cy="118439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Benchmark: </a:t>
            </a:r>
            <a:r>
              <a:rPr lang="hu-HU" sz="2000" b="1" dirty="0" smtClean="0"/>
              <a:t>szolgáltatás</a:t>
            </a:r>
          </a:p>
          <a:p>
            <a:pPr algn="ctr"/>
            <a:r>
              <a:rPr lang="hu-HU" sz="2000" b="1" dirty="0" smtClean="0"/>
              <a:t>„forráskódot </a:t>
            </a:r>
            <a:r>
              <a:rPr lang="hu-HU" sz="2000" b="1" dirty="0"/>
              <a:t>adnak, nekünk kell </a:t>
            </a:r>
            <a:r>
              <a:rPr lang="hu-HU" sz="2000" b="1" dirty="0" smtClean="0"/>
              <a:t>fordítani”</a:t>
            </a:r>
          </a:p>
          <a:p>
            <a:pPr algn="ctr"/>
            <a:r>
              <a:rPr lang="hu-HU" sz="2000" b="1" dirty="0" smtClean="0"/>
              <a:t>Licenszdíj!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6660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6411</TotalTime>
  <Words>1389</Words>
  <Application>Microsoft Office PowerPoint</Application>
  <PresentationFormat>On-screen Show (4:3)</PresentationFormat>
  <Paragraphs>280</Paragraphs>
  <Slides>37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irf-2009-sablon-v2</vt:lpstr>
      <vt:lpstr>Benchmarkok és szolgáltatásbiztonság</vt:lpstr>
      <vt:lpstr>Benchmarking</vt:lpstr>
      <vt:lpstr>Benchmarking</vt:lpstr>
      <vt:lpstr>Benchmarking</vt:lpstr>
      <vt:lpstr>Benchmarking</vt:lpstr>
      <vt:lpstr>Benchmark terminológia</vt:lpstr>
      <vt:lpstr>Benchmarkok</vt:lpstr>
      <vt:lpstr>TPC Benchmarkok</vt:lpstr>
      <vt:lpstr>SPEC</vt:lpstr>
      <vt:lpstr>SPEC</vt:lpstr>
      <vt:lpstr>Benchmark terhelési modellek és szempontok</vt:lpstr>
      <vt:lpstr>Database single-VM measurements</vt:lpstr>
      <vt:lpstr>Example: database + dbench</vt:lpstr>
      <vt:lpstr>Bechmark környezet</vt:lpstr>
      <vt:lpstr>Tipikus problémák</vt:lpstr>
      <vt:lpstr>Benchmark elvégzése</vt:lpstr>
      <vt:lpstr>SPECweb2009</vt:lpstr>
      <vt:lpstr>SPECjvm2008</vt:lpstr>
      <vt:lpstr>SPECvirt_sc2010</vt:lpstr>
      <vt:lpstr>SPECvirt_sc2010</vt:lpstr>
      <vt:lpstr>SPECvirt_sc2010</vt:lpstr>
      <vt:lpstr>Demo</vt:lpstr>
      <vt:lpstr>Dependability benchmarking</vt:lpstr>
      <vt:lpstr>Mérési kampány struktúrája</vt:lpstr>
      <vt:lpstr>Metrikák</vt:lpstr>
      <vt:lpstr>Hibaterhelés</vt:lpstr>
      <vt:lpstr>Hibaterhelés</vt:lpstr>
      <vt:lpstr>Néhány eredmény</vt:lpstr>
      <vt:lpstr>The Autonomic Computing Benchmark</vt:lpstr>
      <vt:lpstr>Architektúra</vt:lpstr>
      <vt:lpstr>Metrikák</vt:lpstr>
      <vt:lpstr>Mechanizmus</vt:lpstr>
      <vt:lpstr>Mechanizmus – 1 slot</vt:lpstr>
      <vt:lpstr>Hibafajták</vt:lpstr>
      <vt:lpstr>Metrikák (folyt)</vt:lpstr>
      <vt:lpstr>Nehézségek</vt:lpstr>
      <vt:lpstr>Érettségi szintek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Benchmarkok és szolgáltatásbiztonság</dc:title>
  <dc:creator>Kocsis Imre; Szombath István</dc:creator>
  <cp:lastModifiedBy>ikocsis</cp:lastModifiedBy>
  <cp:revision>111</cp:revision>
  <dcterms:created xsi:type="dcterms:W3CDTF">2009-05-03T10:24:34Z</dcterms:created>
  <dcterms:modified xsi:type="dcterms:W3CDTF">2011-12-31T12:33:35Z</dcterms:modified>
</cp:coreProperties>
</file>