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5" r:id="rId2"/>
    <p:sldId id="365" r:id="rId3"/>
    <p:sldId id="366" r:id="rId4"/>
    <p:sldId id="367" r:id="rId5"/>
    <p:sldId id="363" r:id="rId6"/>
    <p:sldId id="364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8228" autoAdjust="0"/>
  </p:normalViewPr>
  <p:slideViewPr>
    <p:cSldViewPr>
      <p:cViewPr varScale="1">
        <p:scale>
          <a:sx n="104" d="100"/>
          <a:sy n="104" d="100"/>
        </p:scale>
        <p:origin x="-20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90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3988" y="6500813"/>
            <a:ext cx="1006475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646F-D7F7-4DB4-AF92-024B25547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20800" y="6500813"/>
            <a:ext cx="618490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4th Annual Proactive Problem Prediction, Avoidance and Diagnosis Conference , April 2006</a:t>
            </a:r>
          </a:p>
        </p:txBody>
      </p:sp>
    </p:spTree>
    <p:extLst>
      <p:ext uri="{BB962C8B-B14F-4D97-AF65-F5344CB8AC3E}">
        <p14:creationId xmlns:p14="http://schemas.microsoft.com/office/powerpoint/2010/main" val="83794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3988" y="6500813"/>
            <a:ext cx="1006475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CBD-29C5-4DF8-951A-7837D0FB1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20800" y="6500813"/>
            <a:ext cx="618490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4th Annual Proactive Problem Prediction, Avoidance and Diagnosis Conference , April 2006</a:t>
            </a:r>
          </a:p>
        </p:txBody>
      </p:sp>
    </p:spTree>
    <p:extLst>
      <p:ext uri="{BB962C8B-B14F-4D97-AF65-F5344CB8AC3E}">
        <p14:creationId xmlns:p14="http://schemas.microsoft.com/office/powerpoint/2010/main" val="419441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kocsis@mit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Szondázás alapú diagnosztika 1.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838749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Autonóm és hibatűrő információs rendszerek</a:t>
            </a:r>
          </a:p>
          <a:p>
            <a:endParaRPr lang="hu-HU" dirty="0" smtClean="0"/>
          </a:p>
          <a:p>
            <a:r>
              <a:rPr lang="hu-HU" dirty="0" smtClean="0"/>
              <a:t>Kocsis Imre</a:t>
            </a:r>
          </a:p>
          <a:p>
            <a:r>
              <a:rPr lang="hu-HU" dirty="0" err="1" smtClean="0">
                <a:hlinkClick r:id="rId2"/>
              </a:rPr>
              <a:t>ikocsis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mit.bme.hu</a:t>
            </a:r>
            <a:r>
              <a:rPr lang="hu-HU" dirty="0" smtClean="0"/>
              <a:t> </a:t>
            </a:r>
            <a:endParaRPr lang="hu-HU" dirty="0" smtClean="0"/>
          </a:p>
          <a:p>
            <a:r>
              <a:rPr lang="hu-HU" dirty="0" smtClean="0"/>
              <a:t>2013.09.19.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Szondázás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telnet</a:t>
            </a:r>
          </a:p>
          <a:p>
            <a:r>
              <a:rPr lang="hu-HU" dirty="0" err="1" smtClean="0"/>
              <a:t>wget</a:t>
            </a:r>
            <a:endParaRPr lang="hu-HU" dirty="0" smtClean="0"/>
          </a:p>
          <a:p>
            <a:r>
              <a:rPr lang="hu-HU" dirty="0" smtClean="0"/>
              <a:t>db2</a:t>
            </a:r>
          </a:p>
          <a:p>
            <a:r>
              <a:rPr lang="hu-HU" dirty="0" smtClean="0"/>
              <a:t>…</a:t>
            </a: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i="1" dirty="0" err="1" smtClean="0"/>
              <a:t>End-to-end</a:t>
            </a:r>
            <a:r>
              <a:rPr lang="hu-HU" i="1" dirty="0" smtClean="0"/>
              <a:t> </a:t>
            </a:r>
            <a:r>
              <a:rPr lang="hu-HU" i="1" dirty="0" err="1" smtClean="0"/>
              <a:t>probing</a:t>
            </a:r>
            <a:r>
              <a:rPr lang="hu-HU" dirty="0" smtClean="0"/>
              <a:t>”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12770" cy="553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i="1" dirty="0" err="1" smtClean="0"/>
              <a:t>End-to-end</a:t>
            </a:r>
            <a:r>
              <a:rPr lang="hu-HU" i="1" dirty="0" smtClean="0"/>
              <a:t> </a:t>
            </a:r>
            <a:r>
              <a:rPr lang="hu-HU" i="1" dirty="0" err="1" smtClean="0"/>
              <a:t>probing</a:t>
            </a:r>
            <a:r>
              <a:rPr lang="hu-HU" dirty="0" smtClean="0"/>
              <a:t>”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12770" cy="553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gyenes összekötő 14"/>
          <p:cNvCxnSpPr/>
          <p:nvPr/>
        </p:nvCxnSpPr>
        <p:spPr>
          <a:xfrm>
            <a:off x="395536" y="5157192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3923928" y="4653136"/>
            <a:ext cx="792088" cy="5040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4716016" y="4653136"/>
            <a:ext cx="864096" cy="5040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4644008" y="3573016"/>
            <a:ext cx="936104" cy="158417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3995936" y="2780928"/>
            <a:ext cx="648072" cy="7920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V="1">
            <a:off x="3995936" y="2132856"/>
            <a:ext cx="400236" cy="64807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3995936" y="1484784"/>
            <a:ext cx="400236" cy="648072"/>
          </a:xfrm>
          <a:prstGeom prst="line">
            <a:avLst/>
          </a:prstGeom>
          <a:ln w="25400">
            <a:solidFill>
              <a:srgbClr val="C0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5364088" y="3429000"/>
            <a:ext cx="1062396" cy="1306440"/>
          </a:xfrm>
          <a:prstGeom prst="line">
            <a:avLst/>
          </a:prstGeom>
          <a:ln w="25400">
            <a:solidFill>
              <a:srgbClr val="FFC00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5292080" y="2132856"/>
            <a:ext cx="0" cy="648072"/>
          </a:xfrm>
          <a:prstGeom prst="line">
            <a:avLst/>
          </a:prstGeom>
          <a:ln w="25400">
            <a:solidFill>
              <a:srgbClr val="FFC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5601825" y="4735440"/>
            <a:ext cx="842383" cy="414872"/>
          </a:xfrm>
          <a:prstGeom prst="line">
            <a:avLst/>
          </a:prstGeom>
          <a:ln w="25400">
            <a:solidFill>
              <a:srgbClr val="FFC00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5292080" y="2780928"/>
            <a:ext cx="72572" cy="658368"/>
          </a:xfrm>
          <a:prstGeom prst="line">
            <a:avLst/>
          </a:prstGeom>
          <a:ln w="25400">
            <a:solidFill>
              <a:srgbClr val="FFC000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H="1" flipV="1">
            <a:off x="4150809" y="1484784"/>
            <a:ext cx="421191" cy="648072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V="1">
            <a:off x="4196054" y="2132856"/>
            <a:ext cx="365659" cy="648072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flipH="1" flipV="1">
            <a:off x="4213200" y="2767044"/>
            <a:ext cx="1388625" cy="2246132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H="1" flipV="1">
            <a:off x="5444480" y="3429000"/>
            <a:ext cx="1071736" cy="130644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5386160" y="2204864"/>
            <a:ext cx="36286" cy="1220548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kerekített téglalap 39"/>
          <p:cNvSpPr/>
          <p:nvPr/>
        </p:nvSpPr>
        <p:spPr>
          <a:xfrm>
            <a:off x="7812360" y="1196752"/>
            <a:ext cx="1236124" cy="615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</a:rPr>
              <a:t>usw</a:t>
            </a:r>
            <a:r>
              <a:rPr lang="hu-HU" sz="32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5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Szondatervezés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Tervezési probléma</a:t>
            </a:r>
          </a:p>
          <a:p>
            <a:pPr lvl="1"/>
            <a:r>
              <a:rPr lang="hu-HU" dirty="0" smtClean="0"/>
              <a:t>Állomások kijelölése</a:t>
            </a:r>
          </a:p>
          <a:p>
            <a:pPr lvl="1"/>
            <a:r>
              <a:rPr lang="hu-HU" dirty="0" smtClean="0"/>
              <a:t>Célpontok kiválasztása</a:t>
            </a:r>
          </a:p>
          <a:p>
            <a:pPr lvl="1"/>
            <a:r>
              <a:rPr lang="hu-HU" dirty="0" smtClean="0"/>
              <a:t>Tranzakciók kiválasztása</a:t>
            </a:r>
          </a:p>
          <a:p>
            <a:pPr lvl="1"/>
            <a:r>
              <a:rPr lang="hu-HU" dirty="0" smtClean="0"/>
              <a:t>Diagnosztikai szabályrendszer</a:t>
            </a:r>
          </a:p>
          <a:p>
            <a:pPr lvl="1"/>
            <a:endParaRPr lang="hu-HU" dirty="0"/>
          </a:p>
          <a:p>
            <a:r>
              <a:rPr lang="hu-HU" dirty="0" smtClean="0"/>
              <a:t>Offline tervezés (</a:t>
            </a:r>
            <a:r>
              <a:rPr lang="hu-HU" i="1" dirty="0" err="1" smtClean="0"/>
              <a:t>preplanned</a:t>
            </a:r>
            <a:r>
              <a:rPr lang="hu-HU" i="1" dirty="0" smtClean="0"/>
              <a:t> </a:t>
            </a:r>
            <a:r>
              <a:rPr lang="hu-HU" i="1" dirty="0" err="1" smtClean="0"/>
              <a:t>probing</a:t>
            </a:r>
            <a:r>
              <a:rPr lang="hu-HU" dirty="0" smtClean="0"/>
              <a:t>) és ütemezett lekérdezés?</a:t>
            </a:r>
          </a:p>
          <a:p>
            <a:pPr lvl="1"/>
            <a:r>
              <a:rPr lang="hu-HU" dirty="0" smtClean="0"/>
              <a:t>Magas folytonos terhelés; késleltetés</a:t>
            </a:r>
          </a:p>
          <a:p>
            <a:r>
              <a:rPr lang="hu-HU" dirty="0" smtClean="0"/>
              <a:t>„kötegelt” feldolgozás</a:t>
            </a:r>
          </a:p>
          <a:p>
            <a:pPr lvl="1"/>
            <a:r>
              <a:rPr lang="hu-HU" dirty="0" err="1" smtClean="0"/>
              <a:t>Inkrementalitás</a:t>
            </a:r>
            <a:endParaRPr lang="hu-HU" dirty="0" smtClean="0"/>
          </a:p>
          <a:p>
            <a:r>
              <a:rPr lang="hu-HU" dirty="0" smtClean="0"/>
              <a:t>Változástűrés?</a:t>
            </a:r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Rendszermodell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hu-HU" dirty="0" smtClean="0"/>
                  <a:t>Komponensek: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</a:rPr>
                      <m:t>𝑵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hu-HU" b="0" dirty="0" smtClean="0"/>
              </a:p>
              <a:p>
                <a:r>
                  <a:rPr lang="hu-HU" dirty="0" smtClean="0"/>
                  <a:t>Rendszerállapot: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</a:rPr>
                      <m:t>𝑿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hu-HU" b="0" dirty="0" smtClean="0"/>
              </a:p>
              <a:p>
                <a:r>
                  <a:rPr lang="hu-HU" dirty="0" smtClean="0"/>
                  <a:t>Komponens-állapot:</a:t>
                </a:r>
              </a:p>
              <a:p>
                <a:pPr lvl="1"/>
                <a:r>
                  <a:rPr lang="hu-HU" b="0" dirty="0" smtClean="0"/>
                  <a:t>Hibás: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hu-HU" dirty="0" smtClean="0"/>
                  <a:t> </a:t>
                </a:r>
              </a:p>
              <a:p>
                <a:pPr lvl="1"/>
                <a:r>
                  <a:rPr lang="hu-HU" dirty="0" smtClean="0"/>
                  <a:t>OK: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hu-HU" i="1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0</m:t>
                    </m:r>
                  </m:oMath>
                </a14:m>
                <a:endParaRPr lang="hu-HU" dirty="0" smtClean="0"/>
              </a:p>
              <a:p>
                <a:r>
                  <a:rPr lang="hu-HU" dirty="0" smtClean="0"/>
                  <a:t>A T szonda által tesztelt komponensek: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hu-HU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hu-HU" b="1" i="1" smtClean="0">
                        <a:latin typeface="Cambria Math"/>
                        <a:ea typeface="Cambria Math"/>
                      </a:rPr>
                      <m:t>𝑵</m:t>
                    </m:r>
                  </m:oMath>
                </a14:m>
                <a:endParaRPr lang="hu-HU" dirty="0" smtClean="0"/>
              </a:p>
              <a:p>
                <a:r>
                  <a:rPr lang="hu-HU" dirty="0" smtClean="0"/>
                  <a:t>T szonda kimenete:</a:t>
                </a:r>
              </a:p>
              <a:p>
                <a:pPr lvl="1"/>
                <a:r>
                  <a:rPr lang="hu-HU" dirty="0" smtClean="0"/>
                  <a:t>Minden tesztelt komponens OK: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𝑇</m:t>
                    </m:r>
                    <m:r>
                      <a:rPr lang="hu-HU" i="1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0</m:t>
                    </m:r>
                  </m:oMath>
                </a14:m>
                <a:endParaRPr lang="hu-HU" dirty="0" smtClean="0"/>
              </a:p>
              <a:p>
                <a:pPr lvl="1"/>
                <a:r>
                  <a:rPr lang="hu-HU" dirty="0" smtClean="0"/>
                  <a:t>Legalább egy hibás: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𝑇</m:t>
                    </m:r>
                    <m:r>
                      <a:rPr lang="hu-HU" i="1">
                        <a:latin typeface="Cambria Math"/>
                      </a:rPr>
                      <m:t>=1</m:t>
                    </m:r>
                  </m:oMath>
                </a14:m>
                <a:endParaRPr lang="hu-HU" dirty="0" smtClean="0"/>
              </a:p>
              <a:p>
                <a:pPr lvl="1"/>
                <a:endParaRPr lang="en-US" dirty="0" smtClean="0"/>
              </a:p>
              <a:p>
                <a:r>
                  <a:rPr lang="hu-HU" dirty="0" smtClean="0"/>
                  <a:t>Figyelem: ez </a:t>
                </a:r>
                <a:r>
                  <a:rPr lang="hu-HU" b="1" dirty="0" smtClean="0"/>
                  <a:t>nem</a:t>
                </a:r>
                <a:r>
                  <a:rPr lang="hu-HU" dirty="0" smtClean="0"/>
                  <a:t> a F/E/F modell, annál egyszerűbb</a:t>
                </a:r>
              </a:p>
              <a:p>
                <a:r>
                  <a:rPr lang="hu-HU" dirty="0" smtClean="0"/>
                  <a:t>Kiterjeszthető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76" t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0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Diag</a:t>
            </a:r>
            <a:r>
              <a:rPr lang="hu-HU" dirty="0" smtClean="0"/>
              <a:t>. problémák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Hibadetektálás (</a:t>
                </a:r>
                <a:r>
                  <a:rPr lang="hu-HU" i="1" dirty="0" smtClean="0"/>
                  <a:t>fault </a:t>
                </a:r>
                <a:r>
                  <a:rPr lang="hu-HU" i="1" dirty="0" err="1" smtClean="0"/>
                  <a:t>detection</a:t>
                </a:r>
                <a:r>
                  <a:rPr lang="hu-HU" dirty="0" smtClean="0"/>
                  <a:t>): </a:t>
                </a:r>
                <a:r>
                  <a:rPr lang="hu-HU" b="1" dirty="0" smtClean="0"/>
                  <a:t>van-e</a:t>
                </a:r>
                <a:r>
                  <a:rPr lang="hu-HU" dirty="0" smtClean="0"/>
                  <a:t> hibás elem a rendszerben</a:t>
                </a:r>
              </a:p>
              <a:p>
                <a:endParaRPr lang="hu-HU" dirty="0"/>
              </a:p>
              <a:p>
                <a:r>
                  <a:rPr lang="hu-HU" dirty="0" smtClean="0"/>
                  <a:t>Hibadiagnózis/hibalokalizálás (</a:t>
                </a:r>
                <a:r>
                  <a:rPr lang="hu-HU" i="1" dirty="0" smtClean="0"/>
                  <a:t>fault </a:t>
                </a:r>
                <a:r>
                  <a:rPr lang="hu-HU" i="1" dirty="0" err="1" smtClean="0"/>
                  <a:t>localization</a:t>
                </a:r>
                <a:r>
                  <a:rPr lang="hu-HU" dirty="0" smtClean="0"/>
                  <a:t>): </a:t>
                </a:r>
                <a:r>
                  <a:rPr lang="hu-HU" b="1" dirty="0" smtClean="0"/>
                  <a:t>melyek </a:t>
                </a:r>
                <a:r>
                  <a:rPr lang="hu-HU" dirty="0" smtClean="0"/>
                  <a:t>a hibás elemek</a:t>
                </a:r>
              </a:p>
              <a:p>
                <a:endParaRPr lang="hu-HU" dirty="0"/>
              </a:p>
              <a:p>
                <a:r>
                  <a:rPr lang="hu-HU" dirty="0" smtClean="0"/>
                  <a:t>Függőségi mátrix (</a:t>
                </a:r>
                <a:r>
                  <a:rPr lang="hu-HU" i="1" dirty="0" err="1" smtClean="0"/>
                  <a:t>dependency</a:t>
                </a:r>
                <a:r>
                  <a:rPr lang="hu-HU" i="1" dirty="0" smtClean="0"/>
                  <a:t> </a:t>
                </a:r>
                <a:r>
                  <a:rPr lang="hu-HU" i="1" dirty="0" err="1" smtClean="0"/>
                  <a:t>matrix</a:t>
                </a:r>
                <a:r>
                  <a:rPr lang="hu-HU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hu-HU" b="1" i="1" smtClean="0">
                              <a:latin typeface="Cambria Math"/>
                            </a:rPr>
                            <m:t>𝑻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,</m:t>
                          </m:r>
                          <m:r>
                            <a:rPr lang="hu-HU" b="1" i="1" smtClean="0">
                              <a:latin typeface="Cambria Math"/>
                            </a:rPr>
                            <m:t>𝑵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=1, </m:t>
                      </m:r>
                      <m:r>
                        <a:rPr lang="hu-HU" b="0" i="1" smtClean="0">
                          <a:latin typeface="Cambria Math"/>
                        </a:rPr>
                        <m:t>h𝑎</m:t>
                      </m:r>
                      <m:r>
                        <a:rPr lang="hu-HU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∈</m:t>
                      </m:r>
                      <m:r>
                        <a:rPr lang="hu-HU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b="0" dirty="0" smtClean="0"/>
              </a:p>
              <a:p>
                <a:pPr marL="0" indent="0">
                  <a:buNone/>
                </a:pPr>
                <a:r>
                  <a:rPr lang="hu-HU" dirty="0" smtClean="0"/>
                  <a:t>				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u-HU" b="0" dirty="0" smtClean="0"/>
                  <a:t> egyébként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13" t="-1433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7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Diagnosztikai modell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hu-HU" b="1" dirty="0" smtClean="0"/>
                  <a:t>F</a:t>
                </a:r>
                <a:r>
                  <a:rPr lang="hu-HU" dirty="0" smtClean="0"/>
                  <a:t>: megengedett rendszerállapotok</a:t>
                </a:r>
              </a:p>
              <a:p>
                <a:pPr lvl="1"/>
                <a:r>
                  <a:rPr lang="hu-HU" dirty="0" smtClean="0"/>
                  <a:t>Gyakorlatilag hibaaktivációs vektorok</a:t>
                </a:r>
              </a:p>
              <a:p>
                <a:pPr lvl="1"/>
                <a:r>
                  <a:rPr lang="hu-HU" dirty="0" smtClean="0"/>
                  <a:t>Fókusz: egyszeres hibamód feltételezés </a:t>
                </a:r>
              </a:p>
              <a:p>
                <a:pPr lvl="1"/>
                <a:r>
                  <a:rPr lang="hu-HU" i="1" dirty="0" err="1" smtClean="0"/>
                  <a:t>single</a:t>
                </a:r>
                <a:r>
                  <a:rPr lang="hu-HU" i="1" dirty="0" smtClean="0"/>
                  <a:t> fault </a:t>
                </a:r>
                <a:r>
                  <a:rPr lang="hu-HU" i="1" dirty="0" err="1" smtClean="0"/>
                  <a:t>assumption</a:t>
                </a:r>
                <a:endParaRPr lang="hu-HU" dirty="0" smtClean="0"/>
              </a:p>
              <a:p>
                <a:endParaRPr lang="hu-HU" dirty="0"/>
              </a:p>
              <a:p>
                <a:r>
                  <a:rPr lang="hu-HU" dirty="0" smtClean="0"/>
                  <a:t>Kiterjesztett függőségi mátrix (</a:t>
                </a:r>
                <a:r>
                  <a:rPr lang="hu-HU" i="1" dirty="0" err="1" smtClean="0"/>
                  <a:t>extended</a:t>
                </a:r>
                <a:r>
                  <a:rPr lang="hu-HU" i="1" dirty="0" smtClean="0"/>
                  <a:t> </a:t>
                </a:r>
                <a:r>
                  <a:rPr lang="hu-HU" i="1" dirty="0" err="1" smtClean="0"/>
                  <a:t>dep</a:t>
                </a:r>
                <a:r>
                  <a:rPr lang="hu-HU" i="1" dirty="0" smtClean="0"/>
                  <a:t>. </a:t>
                </a:r>
                <a:r>
                  <a:rPr lang="hu-HU" i="1" dirty="0" err="1" smtClean="0"/>
                  <a:t>matrix</a:t>
                </a:r>
                <a:r>
                  <a:rPr lang="hu-HU" dirty="0" smtClean="0"/>
                  <a:t>)</a:t>
                </a:r>
              </a:p>
              <a:p>
                <a:pPr marL="0" indent="0">
                  <a:buNone/>
                </a:pPr>
                <a:endParaRPr lang="hu-HU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hu-H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hu-HU" b="1" i="1">
                              <a:latin typeface="Cambria Math"/>
                            </a:rPr>
                            <m:t>𝑻</m:t>
                          </m:r>
                          <m:r>
                            <a:rPr lang="hu-HU" i="1">
                              <a:latin typeface="Cambria Math"/>
                            </a:rPr>
                            <m:t>,</m:t>
                          </m:r>
                          <m:r>
                            <a:rPr lang="hu-HU" b="1" i="1" smtClean="0">
                              <a:latin typeface="Cambria Math"/>
                            </a:rPr>
                            <m:t>𝑭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/>
                            </a:rPr>
                            <m:t>𝑖</m:t>
                          </m:r>
                          <m:r>
                            <a:rPr lang="hu-HU" i="1">
                              <a:latin typeface="Cambria Math"/>
                            </a:rPr>
                            <m:t>,</m:t>
                          </m:r>
                          <m:r>
                            <a:rPr lang="hu-HU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hu-HU" i="1">
                          <a:latin typeface="Cambria Math"/>
                        </a:rPr>
                        <m:t>=1, </m:t>
                      </m:r>
                      <m:r>
                        <a:rPr lang="hu-HU" i="1">
                          <a:latin typeface="Cambria Math"/>
                        </a:rPr>
                        <m:t>h𝑎</m:t>
                      </m:r>
                      <m:r>
                        <a:rPr lang="hu-HU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hu-HU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⋂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≠∅</m:t>
                          </m:r>
                        </m:e>
                        <m:sub/>
                      </m:sSub>
                    </m:oMath>
                  </m:oMathPara>
                </a14:m>
                <a:endParaRPr lang="hu-HU" dirty="0" smtClean="0"/>
              </a:p>
              <a:p>
                <a:endParaRPr lang="hu-HU" dirty="0" smtClean="0"/>
              </a:p>
              <a:p>
                <a:r>
                  <a:rPr lang="hu-HU" dirty="0" smtClean="0"/>
                  <a:t>Figyelem: általános esetben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dirty="0" smtClean="0"/>
                  <a:t> oszlop</a:t>
                </a:r>
              </a:p>
              <a:p>
                <a:r>
                  <a:rPr lang="hu-HU" dirty="0" smtClean="0"/>
                  <a:t>Trükk: topológia + hibaterjedés „elkódolva”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76" t="-2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4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9624"/>
            <a:ext cx="7263009" cy="451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32" y="828582"/>
            <a:ext cx="5963022" cy="537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8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(Kiterjesztett) függőségi mátrix</a:t>
            </a:r>
            <a:endParaRPr lang="hu-HU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9764"/>
            <a:ext cx="6041504" cy="532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583275" y="1086894"/>
            <a:ext cx="2448272" cy="2054074"/>
          </a:xfrm>
          <a:prstGeom prst="wedgeRoundRectCallout">
            <a:avLst>
              <a:gd name="adj1" fmla="val -73849"/>
              <a:gd name="adj2" fmla="val -3589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Egyszeres hibaok-feltételezésnél a hibaaktivációs kombinációk</a:t>
            </a:r>
          </a:p>
        </p:txBody>
      </p:sp>
    </p:spTree>
    <p:extLst>
      <p:ext uri="{BB962C8B-B14F-4D97-AF65-F5344CB8AC3E}">
        <p14:creationId xmlns:p14="http://schemas.microsoft.com/office/powerpoint/2010/main" val="25780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3" y="2928934"/>
            <a:ext cx="9011461" cy="324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Documents and Settings\xmi\Local Settings\Temporary Internet Files\Content.IE5\WD6BG5EB\MCj0434894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2790" y="1441736"/>
            <a:ext cx="1393194" cy="1558636"/>
          </a:xfrm>
          <a:prstGeom prst="rect">
            <a:avLst/>
          </a:prstGeom>
          <a:noFill/>
        </p:spPr>
      </p:pic>
      <p:pic>
        <p:nvPicPr>
          <p:cNvPr id="2052" name="Picture 4" descr="C:\Users\ikocsis\AppData\Local\Microsoft\Windows\Temporary Internet Files\Content.IE5\HM16APFX\MCj043253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4128" y="3571876"/>
            <a:ext cx="877674" cy="877674"/>
          </a:xfrm>
          <a:prstGeom prst="rect">
            <a:avLst/>
          </a:prstGeom>
          <a:noFill/>
        </p:spPr>
      </p:pic>
      <p:sp>
        <p:nvSpPr>
          <p:cNvPr id="19" name="Lekerekített téglalap feliratnak 18"/>
          <p:cNvSpPr/>
          <p:nvPr/>
        </p:nvSpPr>
        <p:spPr>
          <a:xfrm>
            <a:off x="2357422" y="1000108"/>
            <a:ext cx="1143008" cy="642942"/>
          </a:xfrm>
          <a:prstGeom prst="wedgeRoundRectCallout">
            <a:avLst>
              <a:gd name="adj1" fmla="val -63760"/>
              <a:gd name="adj2" fmla="val 8479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…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Detektálás/lokalizálás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detektáló</a:t>
            </a:r>
            <a:r>
              <a:rPr lang="hu-HU" dirty="0" smtClean="0"/>
              <a:t> szondahalmaz választása?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31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371603"/>
              </p:ext>
            </p:extLst>
          </p:nvPr>
        </p:nvGraphicFramePr>
        <p:xfrm>
          <a:off x="142875" y="857250"/>
          <a:ext cx="885825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648072"/>
                <a:gridCol w="792088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4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263607"/>
              </p:ext>
            </p:extLst>
          </p:nvPr>
        </p:nvGraphicFramePr>
        <p:xfrm>
          <a:off x="142875" y="857250"/>
          <a:ext cx="885825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648072"/>
                <a:gridCol w="792088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8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detektáló</a:t>
            </a:r>
            <a:r>
              <a:rPr lang="hu-HU" dirty="0" smtClean="0"/>
              <a:t> szondahalmaz választása?</a:t>
            </a:r>
          </a:p>
          <a:p>
            <a:pPr lvl="1"/>
            <a:r>
              <a:rPr lang="hu-HU" dirty="0" smtClean="0"/>
              <a:t>Az a minimális szondahalmaz, amire minden oszlopösszeg &gt; 0</a:t>
            </a:r>
          </a:p>
          <a:p>
            <a:pPr lvl="1"/>
            <a:r>
              <a:rPr lang="hu-HU" dirty="0" smtClean="0"/>
              <a:t>NP-nehéz </a:t>
            </a:r>
            <a:r>
              <a:rPr lang="hu-HU" dirty="0" smtClean="0">
                <a:sym typeface="Wingdings" pitchFamily="2" charset="2"/>
              </a:rPr>
              <a:t>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== minimális halmazfedés („minimum set cover”)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De: igen jó heurisztikák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47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lokalizáló</a:t>
            </a:r>
            <a:r>
              <a:rPr lang="hu-HU" dirty="0" smtClean="0"/>
              <a:t> szondahalmaz választása?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74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216513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7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349158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1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896156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7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186362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74253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1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3" y="2928934"/>
            <a:ext cx="9011461" cy="324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Documents and Settings\xmi\Local Settings\Temporary Internet Files\Content.IE5\WD6BG5EB\MCj0434894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857760"/>
            <a:ext cx="1393194" cy="1558636"/>
          </a:xfrm>
          <a:prstGeom prst="rect">
            <a:avLst/>
          </a:prstGeom>
          <a:noFill/>
        </p:spPr>
      </p:pic>
      <p:pic>
        <p:nvPicPr>
          <p:cNvPr id="2052" name="Picture 4" descr="C:\Users\ikocsis\AppData\Local\Microsoft\Windows\Temporary Internet Files\Content.IE5\HM16APFX\MCj043253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4128" y="3571876"/>
            <a:ext cx="877674" cy="877674"/>
          </a:xfrm>
          <a:prstGeom prst="rect">
            <a:avLst/>
          </a:prstGeom>
          <a:noFill/>
        </p:spPr>
      </p:pic>
      <p:grpSp>
        <p:nvGrpSpPr>
          <p:cNvPr id="15" name="Csoportba foglalás 14"/>
          <p:cNvGrpSpPr/>
          <p:nvPr/>
        </p:nvGrpSpPr>
        <p:grpSpPr>
          <a:xfrm>
            <a:off x="928662" y="1214422"/>
            <a:ext cx="2000264" cy="2264292"/>
            <a:chOff x="928662" y="1214422"/>
            <a:chExt cx="2000264" cy="2264292"/>
          </a:xfrm>
        </p:grpSpPr>
        <p:sp>
          <p:nvSpPr>
            <p:cNvPr id="7" name="Lekerekített téglalap 6"/>
            <p:cNvSpPr/>
            <p:nvPr/>
          </p:nvSpPr>
          <p:spPr>
            <a:xfrm>
              <a:off x="928662" y="1214422"/>
              <a:ext cx="2000264" cy="1500198"/>
            </a:xfrm>
            <a:prstGeom prst="round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Szolgáltatás UP </a:t>
              </a:r>
              <a:r>
                <a:rPr lang="hu-HU" sz="2400" dirty="0" smtClean="0">
                  <a:solidFill>
                    <a:schemeClr val="bg1"/>
                  </a:solidFill>
                  <a:sym typeface="Wingdings" pitchFamily="2" charset="2"/>
                </a:rPr>
                <a:t> DOWN</a:t>
              </a:r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Jobbra nyíl 10"/>
            <p:cNvSpPr/>
            <p:nvPr/>
          </p:nvSpPr>
          <p:spPr>
            <a:xfrm rot="16200000">
              <a:off x="2003377" y="2854351"/>
              <a:ext cx="764094" cy="484632"/>
            </a:xfrm>
            <a:prstGeom prst="right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3000364" y="1214422"/>
            <a:ext cx="2000264" cy="3286148"/>
            <a:chOff x="3000364" y="1214422"/>
            <a:chExt cx="2000264" cy="3286148"/>
          </a:xfrm>
        </p:grpSpPr>
        <p:sp>
          <p:nvSpPr>
            <p:cNvPr id="9" name="Lekerekített téglalap 8"/>
            <p:cNvSpPr/>
            <p:nvPr/>
          </p:nvSpPr>
          <p:spPr>
            <a:xfrm>
              <a:off x="3000364" y="1214422"/>
              <a:ext cx="2000264" cy="1500198"/>
            </a:xfrm>
            <a:prstGeom prst="round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Log: hibakódok az alkalmazás-szervertől</a:t>
              </a:r>
            </a:p>
          </p:txBody>
        </p:sp>
        <p:sp>
          <p:nvSpPr>
            <p:cNvPr id="12" name="Jobbra nyíl 11"/>
            <p:cNvSpPr/>
            <p:nvPr/>
          </p:nvSpPr>
          <p:spPr>
            <a:xfrm rot="16200000">
              <a:off x="3707027" y="3365279"/>
              <a:ext cx="1785950" cy="484632"/>
            </a:xfrm>
            <a:prstGeom prst="right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5072066" y="1214422"/>
            <a:ext cx="2000264" cy="3143272"/>
            <a:chOff x="5072066" y="1214422"/>
            <a:chExt cx="2000264" cy="3143272"/>
          </a:xfrm>
        </p:grpSpPr>
        <p:sp>
          <p:nvSpPr>
            <p:cNvPr id="10" name="Lekerekített téglalap 9"/>
            <p:cNvSpPr/>
            <p:nvPr/>
          </p:nvSpPr>
          <p:spPr>
            <a:xfrm>
              <a:off x="5072066" y="1214422"/>
              <a:ext cx="2000264" cy="1500198"/>
            </a:xfrm>
            <a:prstGeom prst="round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Windows: a szolgáltatás fut</a:t>
              </a:r>
            </a:p>
          </p:txBody>
        </p:sp>
        <p:sp>
          <p:nvSpPr>
            <p:cNvPr id="13" name="Jobbra nyíl 12"/>
            <p:cNvSpPr/>
            <p:nvPr/>
          </p:nvSpPr>
          <p:spPr>
            <a:xfrm rot="16200000">
              <a:off x="5421539" y="3293841"/>
              <a:ext cx="1643074" cy="484632"/>
            </a:xfrm>
            <a:prstGeom prst="right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7143736" y="1214422"/>
            <a:ext cx="2000264" cy="2214578"/>
            <a:chOff x="7143736" y="1214422"/>
            <a:chExt cx="2000264" cy="2214578"/>
          </a:xfrm>
        </p:grpSpPr>
        <p:sp>
          <p:nvSpPr>
            <p:cNvPr id="8" name="Lekerekített téglalap 7"/>
            <p:cNvSpPr/>
            <p:nvPr/>
          </p:nvSpPr>
          <p:spPr>
            <a:xfrm>
              <a:off x="7143736" y="1214422"/>
              <a:ext cx="2000264" cy="1500198"/>
            </a:xfrm>
            <a:prstGeom prst="round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Monitorozás: lecsökkent terhelés</a:t>
              </a:r>
            </a:p>
          </p:txBody>
        </p:sp>
        <p:sp>
          <p:nvSpPr>
            <p:cNvPr id="14" name="Jobbra nyíl 13"/>
            <p:cNvSpPr/>
            <p:nvPr/>
          </p:nvSpPr>
          <p:spPr>
            <a:xfrm rot="16200000">
              <a:off x="8029026" y="2829494"/>
              <a:ext cx="714380" cy="484632"/>
            </a:xfrm>
            <a:prstGeom prst="right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2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196616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09167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4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098701"/>
              </p:ext>
            </p:extLst>
          </p:nvPr>
        </p:nvGraphicFramePr>
        <p:xfrm>
          <a:off x="142875" y="857250"/>
          <a:ext cx="8858250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813"/>
                <a:gridCol w="720080"/>
                <a:gridCol w="720080"/>
                <a:gridCol w="792088"/>
                <a:gridCol w="792088"/>
                <a:gridCol w="1152128"/>
                <a:gridCol w="1092473"/>
                <a:gridCol w="1139775"/>
                <a:gridCol w="828725"/>
              </a:tblGrid>
              <a:tr h="370840">
                <a:tc>
                  <a:txBody>
                    <a:bodyPr/>
                    <a:lstStyle/>
                    <a:p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HWS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HAS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HDBS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NF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pingR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pingWS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pingAS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pingDBS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1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0</a:t>
                      </a:r>
                      <a:endParaRPr lang="hu-HU" sz="2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6" name="Egyenes összekötő 5"/>
          <p:cNvCxnSpPr/>
          <p:nvPr/>
        </p:nvCxnSpPr>
        <p:spPr>
          <a:xfrm>
            <a:off x="107504" y="3212976"/>
            <a:ext cx="9001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yamatábra: Feldolgozás 6"/>
          <p:cNvSpPr/>
          <p:nvPr/>
        </p:nvSpPr>
        <p:spPr>
          <a:xfrm>
            <a:off x="5868144" y="5157192"/>
            <a:ext cx="3074640" cy="1188712"/>
          </a:xfrm>
          <a:prstGeom prst="flowChartProcess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Figyelem: ehhez kell az egyszeres </a:t>
            </a:r>
            <a:r>
              <a:rPr lang="hu-HU" sz="2400" dirty="0" err="1" smtClean="0">
                <a:solidFill>
                  <a:schemeClr val="bg1"/>
                </a:solidFill>
              </a:rPr>
              <a:t>hibaok</a:t>
            </a:r>
            <a:r>
              <a:rPr lang="hu-HU" sz="2400" dirty="0" smtClean="0">
                <a:solidFill>
                  <a:schemeClr val="bg1"/>
                </a:solidFill>
              </a:rPr>
              <a:t> feltételezés!</a:t>
            </a:r>
          </a:p>
        </p:txBody>
      </p:sp>
    </p:spTree>
    <p:extLst>
      <p:ext uri="{BB962C8B-B14F-4D97-AF65-F5344CB8AC3E}">
        <p14:creationId xmlns:p14="http://schemas.microsoft.com/office/powerpoint/2010/main" val="30062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Detektálás/lokalizálás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Minimális hiba</a:t>
            </a:r>
            <a:r>
              <a:rPr lang="hu-HU" i="1" dirty="0" smtClean="0"/>
              <a:t>lokalizáló</a:t>
            </a:r>
            <a:r>
              <a:rPr lang="hu-HU" dirty="0" smtClean="0"/>
              <a:t> szondahalmaz választása?</a:t>
            </a:r>
          </a:p>
          <a:p>
            <a:pPr lvl="1"/>
            <a:r>
              <a:rPr lang="hu-HU" dirty="0" smtClean="0"/>
              <a:t>Az a minimális szondahalmaz, ahol minden hibaok-párt meg tudunk még különböztetni </a:t>
            </a:r>
            <a:r>
              <a:rPr lang="hu-HU" dirty="0" smtClean="0">
                <a:sym typeface="Wingdings" pitchFamily="2" charset="2"/>
              </a:rPr>
              <a:t> páronként különböző oszlopok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NP-nehéz 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Szintén jó heurisztikák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18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Heurisztikák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02986"/>
            <a:ext cx="7920880" cy="565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Heurisztikák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680"/>
            <a:ext cx="7848872" cy="56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Kölcsönös feltételes információ</a:t>
            </a:r>
            <a:endParaRPr lang="en-US" dirty="0"/>
          </a:p>
        </p:txBody>
      </p:sp>
      <p:pic>
        <p:nvPicPr>
          <p:cNvPr id="6148" name="Picture 4" descr="I(X;Y|Z) = \mathbb E_Z \big(I(X;Y)|Z\big)&#10;    = \sum_{z\in Z} p_Z(z) \sum_{y\in Y} \sum_{x\in X}&#10;      p_{X,Y|Z}(x,y|z) \log \frac{p_{X,Y|Z}(x,y|z)}{p_{X|Z}(x|z)p_{Y|Z}(y|z)}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761507" cy="6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3" y="2928934"/>
            <a:ext cx="9011461" cy="324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Documents and Settings\xmi\Local Settings\Temporary Internet Files\Content.IE5\WD6BG5EB\MCj0434894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5720" y="1428736"/>
            <a:ext cx="1393194" cy="1558636"/>
          </a:xfrm>
          <a:prstGeom prst="rect">
            <a:avLst/>
          </a:prstGeom>
          <a:noFill/>
        </p:spPr>
      </p:pic>
      <p:pic>
        <p:nvPicPr>
          <p:cNvPr id="2052" name="Picture 4" descr="C:\Users\ikocsis\AppData\Local\Microsoft\Windows\Temporary Internet Files\Content.IE5\HM16APFX\MCj043253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4128" y="3571876"/>
            <a:ext cx="877674" cy="877674"/>
          </a:xfrm>
          <a:prstGeom prst="rect">
            <a:avLst/>
          </a:prstGeom>
          <a:noFill/>
        </p:spPr>
      </p:pic>
      <p:pic>
        <p:nvPicPr>
          <p:cNvPr id="3076" name="Picture 4" descr="C:\Users\ikocsis\AppData\Local\Microsoft\Windows\Temporary Internet Files\Content.IE5\3DEFU4DS\MCj0433883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000504"/>
            <a:ext cx="1643074" cy="1643074"/>
          </a:xfrm>
          <a:prstGeom prst="rect">
            <a:avLst/>
          </a:prstGeom>
          <a:noFill/>
        </p:spPr>
      </p:pic>
      <p:sp>
        <p:nvSpPr>
          <p:cNvPr id="22" name="Lekerekített téglalap feliratnak 21"/>
          <p:cNvSpPr/>
          <p:nvPr/>
        </p:nvSpPr>
        <p:spPr>
          <a:xfrm>
            <a:off x="2357422" y="1000108"/>
            <a:ext cx="6357982" cy="1500198"/>
          </a:xfrm>
          <a:prstGeom prst="wedgeRoundRectCallout">
            <a:avLst>
              <a:gd name="adj1" fmla="val -59107"/>
              <a:gd name="adj2" fmla="val 1577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Az események széleskörű figyelése elengedhetetlen; igaz, sok egyidejű esemény intelligens feldolgozása nehéz.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214282" y="5572140"/>
            <a:ext cx="5929354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Naplózás ≠ eseménykezelés!</a:t>
            </a:r>
          </a:p>
        </p:txBody>
      </p:sp>
    </p:spTree>
    <p:extLst>
      <p:ext uri="{BB962C8B-B14F-4D97-AF65-F5344CB8AC3E}">
        <p14:creationId xmlns:p14="http://schemas.microsoft.com/office/powerpoint/2010/main" val="25672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noProof="0" dirty="0" smtClean="0"/>
              <a:t>Motiváció 2.</a:t>
            </a:r>
            <a:endParaRPr lang="en-US" sz="3200" noProof="0" dirty="0"/>
          </a:p>
        </p:txBody>
      </p:sp>
      <p:pic>
        <p:nvPicPr>
          <p:cNvPr id="5" name="Picture 4" descr="DGRM_DRS_R2_Q408_Com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487622" cy="40217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1043608" y="764704"/>
            <a:ext cx="6768752" cy="90010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~2 dozen </a:t>
            </a:r>
            <a:r>
              <a:rPr lang="en-US" sz="2400" b="1" dirty="0" smtClean="0">
                <a:solidFill>
                  <a:srgbClr val="0070C0"/>
                </a:solidFill>
              </a:rPr>
              <a:t>VM/host </a:t>
            </a:r>
            <a:endParaRPr lang="hu-H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~</a:t>
            </a:r>
            <a:r>
              <a:rPr lang="en-US" sz="2400" b="1" dirty="0">
                <a:solidFill>
                  <a:srgbClr val="0070C0"/>
                </a:solidFill>
              </a:rPr>
              <a:t>20 ESX </a:t>
            </a:r>
            <a:r>
              <a:rPr lang="en-US" sz="2400" b="1" dirty="0" smtClean="0">
                <a:solidFill>
                  <a:srgbClr val="0070C0"/>
                </a:solidFill>
              </a:rPr>
              <a:t>metrics/VM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(CPU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mem</a:t>
            </a:r>
            <a:r>
              <a:rPr lang="hu-HU" sz="2400" b="1" dirty="0" err="1" smtClean="0">
                <a:solidFill>
                  <a:srgbClr val="0070C0"/>
                </a:solidFill>
              </a:rPr>
              <a:t>ory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>
                <a:solidFill>
                  <a:srgbClr val="0070C0"/>
                </a:solidFill>
              </a:rPr>
              <a:t>net)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79512" y="5373216"/>
            <a:ext cx="3528392" cy="900100"/>
          </a:xfrm>
          <a:prstGeom prst="wedgeRoundRectCallout">
            <a:avLst>
              <a:gd name="adj1" fmla="val -20833"/>
              <a:gd name="adj2" fmla="val -80723"/>
              <a:gd name="adj3" fmla="val 16667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~1 </a:t>
            </a:r>
            <a:r>
              <a:rPr lang="en-US" sz="2400" b="1" dirty="0">
                <a:solidFill>
                  <a:schemeClr val="bg1"/>
                </a:solidFill>
              </a:rPr>
              <a:t>dozen </a:t>
            </a:r>
            <a:r>
              <a:rPr lang="en-US" sz="2400" b="1" dirty="0" smtClean="0">
                <a:solidFill>
                  <a:schemeClr val="bg1"/>
                </a:solidFill>
              </a:rPr>
              <a:t>host/cluster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~</a:t>
            </a:r>
            <a:r>
              <a:rPr lang="en-US" sz="2400" b="1" dirty="0">
                <a:solidFill>
                  <a:schemeClr val="bg1"/>
                </a:solidFill>
              </a:rPr>
              <a:t>50 ESX </a:t>
            </a:r>
            <a:r>
              <a:rPr lang="en-US" sz="2400" b="1" dirty="0" smtClean="0">
                <a:solidFill>
                  <a:schemeClr val="bg1"/>
                </a:solidFill>
              </a:rPr>
              <a:t>metrics/host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850710" y="5553236"/>
            <a:ext cx="3816424" cy="900100"/>
          </a:xfrm>
          <a:prstGeom prst="wedgeRoundRectCallout">
            <a:avLst>
              <a:gd name="adj1" fmla="val -20833"/>
              <a:gd name="adj2" fmla="val -7739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Cluster: ~</a:t>
            </a:r>
            <a:r>
              <a:rPr lang="en-US" sz="2400" b="1" dirty="0" smtClean="0">
                <a:solidFill>
                  <a:schemeClr val="bg1"/>
                </a:solidFill>
              </a:rPr>
              <a:t>70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metrics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/>
            </a:r>
            <a:br>
              <a:rPr lang="hu-HU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derived by aggregation)</a:t>
            </a:r>
          </a:p>
        </p:txBody>
      </p:sp>
      <p:sp>
        <p:nvSpPr>
          <p:cNvPr id="10" name="Oval 9"/>
          <p:cNvSpPr/>
          <p:nvPr/>
        </p:nvSpPr>
        <p:spPr>
          <a:xfrm>
            <a:off x="395536" y="4437112"/>
            <a:ext cx="8271598" cy="93610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Rendszerszintű diagnosztika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események és metrikák: kétirányú átjárás</a:t>
            </a:r>
          </a:p>
          <a:p>
            <a:endParaRPr lang="hu-HU" dirty="0"/>
          </a:p>
          <a:p>
            <a:r>
              <a:rPr lang="hu-HU" dirty="0" smtClean="0"/>
              <a:t>Cél: </a:t>
            </a:r>
            <a:r>
              <a:rPr lang="hu-HU" dirty="0" err="1" smtClean="0"/>
              <a:t>hibaok</a:t>
            </a:r>
            <a:r>
              <a:rPr lang="hu-HU" dirty="0" smtClean="0"/>
              <a:t> megkeresése</a:t>
            </a:r>
          </a:p>
          <a:p>
            <a:endParaRPr lang="hu-HU" dirty="0" smtClean="0"/>
          </a:p>
          <a:p>
            <a:r>
              <a:rPr lang="hu-HU" dirty="0" smtClean="0"/>
              <a:t>Felbontás: </a:t>
            </a:r>
          </a:p>
          <a:p>
            <a:pPr lvl="1"/>
            <a:r>
              <a:rPr lang="hu-HU" dirty="0" smtClean="0"/>
              <a:t>Hibaok-javítás vagy</a:t>
            </a:r>
          </a:p>
          <a:p>
            <a:pPr lvl="1"/>
            <a:r>
              <a:rPr lang="hu-HU" dirty="0" smtClean="0"/>
              <a:t>Hibás állapot megszüntetése vagy</a:t>
            </a:r>
          </a:p>
          <a:p>
            <a:pPr lvl="1"/>
            <a:r>
              <a:rPr lang="hu-HU" dirty="0" smtClean="0"/>
              <a:t>Hibás állapot elfedése</a:t>
            </a:r>
          </a:p>
          <a:p>
            <a:pPr lvl="1"/>
            <a:endParaRPr lang="hu-HU" dirty="0"/>
          </a:p>
          <a:p>
            <a:r>
              <a:rPr lang="hu-HU" dirty="0"/>
              <a:t>J</a:t>
            </a:r>
            <a:r>
              <a:rPr lang="hu-HU" dirty="0" smtClean="0"/>
              <a:t>avító akciók: rendszertervezési feladat</a:t>
            </a:r>
          </a:p>
          <a:p>
            <a:r>
              <a:rPr lang="hu-HU" dirty="0" smtClean="0"/>
              <a:t>… diagnosztika: szintén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Eseménykorreláció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Minél teljesebb </a:t>
            </a:r>
            <a:r>
              <a:rPr lang="hu-HU" dirty="0" err="1" smtClean="0"/>
              <a:t>instrumentáció</a:t>
            </a:r>
            <a:endParaRPr lang="hu-HU" dirty="0" smtClean="0"/>
          </a:p>
          <a:p>
            <a:r>
              <a:rPr lang="hu-HU" dirty="0" smtClean="0"/>
              <a:t>Eseményforrások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push</a:t>
            </a:r>
            <a:r>
              <a:rPr lang="hu-HU" dirty="0" smtClean="0"/>
              <a:t>” (esemény-)értesítések</a:t>
            </a:r>
          </a:p>
          <a:p>
            <a:pPr lvl="1"/>
            <a:r>
              <a:rPr lang="hu-HU" dirty="0" smtClean="0"/>
              <a:t>Központosított monitorozással eseményfolyam</a:t>
            </a:r>
          </a:p>
          <a:p>
            <a:endParaRPr lang="hu-HU" dirty="0"/>
          </a:p>
          <a:p>
            <a:r>
              <a:rPr lang="hu-HU" dirty="0" err="1" smtClean="0"/>
              <a:t>Erőforrásigényes</a:t>
            </a:r>
            <a:endParaRPr lang="hu-HU" dirty="0" smtClean="0"/>
          </a:p>
          <a:p>
            <a:r>
              <a:rPr lang="hu-HU" dirty="0" err="1" smtClean="0"/>
              <a:t>Karbantartásigényes</a:t>
            </a:r>
            <a:endParaRPr lang="hu-HU" dirty="0" smtClean="0"/>
          </a:p>
          <a:p>
            <a:r>
              <a:rPr lang="hu-HU" dirty="0" smtClean="0"/>
              <a:t>Korrelációs logika: „felesleges” feladatok, pl.</a:t>
            </a:r>
          </a:p>
          <a:p>
            <a:pPr lvl="1"/>
            <a:r>
              <a:rPr lang="hu-HU" dirty="0" smtClean="0"/>
              <a:t>Hatáslánc-szimptómák leválogatása</a:t>
            </a:r>
          </a:p>
          <a:p>
            <a:pPr lvl="1"/>
            <a:r>
              <a:rPr lang="hu-HU" dirty="0" smtClean="0"/>
              <a:t>Események „elnyomása” a hatásláncban</a:t>
            </a:r>
          </a:p>
          <a:p>
            <a:endParaRPr lang="hu-HU" dirty="0" smtClean="0"/>
          </a:p>
          <a:p>
            <a:r>
              <a:rPr lang="hu-HU" dirty="0" smtClean="0"/>
              <a:t>N.B. a korrelációs logika klasszikusan nem modell alapú</a:t>
            </a:r>
          </a:p>
          <a:p>
            <a:r>
              <a:rPr lang="hu-HU" dirty="0" smtClean="0"/>
              <a:t>N.B. 2: vö. „Big Data” és „</a:t>
            </a:r>
            <a:r>
              <a:rPr lang="hu-HU" dirty="0" err="1" smtClean="0"/>
              <a:t>cloud</a:t>
            </a:r>
            <a:r>
              <a:rPr lang="hu-HU" dirty="0" smtClean="0"/>
              <a:t>” környezetek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0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Szondázás (</a:t>
            </a:r>
            <a:r>
              <a:rPr lang="hu-HU" i="1" dirty="0" err="1" smtClean="0"/>
              <a:t>probing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Szonda (</a:t>
            </a:r>
            <a:r>
              <a:rPr lang="hu-HU" i="1" dirty="0" err="1" smtClean="0"/>
              <a:t>probe</a:t>
            </a:r>
            <a:r>
              <a:rPr lang="hu-HU" dirty="0" smtClean="0"/>
              <a:t>): teszt-tranzakció, melynek eredménye a rendszer valamely komponenseinek állapotától függ</a:t>
            </a:r>
          </a:p>
          <a:p>
            <a:endParaRPr lang="hu-HU" dirty="0"/>
          </a:p>
          <a:p>
            <a:r>
              <a:rPr lang="hu-HU" dirty="0" smtClean="0"/>
              <a:t>Elosztott rendszerekben:</a:t>
            </a:r>
          </a:p>
          <a:p>
            <a:pPr lvl="1"/>
            <a:r>
              <a:rPr lang="hu-HU" dirty="0" smtClean="0"/>
              <a:t>(Távoli) kiszolgálónak parancs vagy tranzakció küldése</a:t>
            </a:r>
          </a:p>
          <a:p>
            <a:pPr lvl="1"/>
            <a:r>
              <a:rPr lang="hu-HU" dirty="0" smtClean="0"/>
              <a:t>Válasz „mérése”</a:t>
            </a:r>
          </a:p>
          <a:p>
            <a:pPr lvl="1"/>
            <a:endParaRPr lang="hu-HU" dirty="0"/>
          </a:p>
          <a:p>
            <a:r>
              <a:rPr lang="hu-HU" dirty="0" smtClean="0"/>
              <a:t>„Szondázó állomás” (</a:t>
            </a:r>
            <a:r>
              <a:rPr lang="hu-HU" i="1" dirty="0" err="1" smtClean="0"/>
              <a:t>probing</a:t>
            </a:r>
            <a:r>
              <a:rPr lang="hu-HU" i="1" dirty="0" smtClean="0"/>
              <a:t> </a:t>
            </a:r>
            <a:r>
              <a:rPr lang="hu-HU" i="1" dirty="0" err="1" smtClean="0"/>
              <a:t>station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Alapgondolat: a köztes elemeket is „méri”!</a:t>
            </a:r>
          </a:p>
          <a:p>
            <a:pPr lvl="1"/>
            <a:r>
              <a:rPr lang="hu-HU" dirty="0" smtClean="0"/>
              <a:t>Persze ettől aszimmetrikus (lehet) egy szonda eredményének információtartalma</a:t>
            </a:r>
          </a:p>
          <a:p>
            <a:pPr lvl="1"/>
            <a:r>
              <a:rPr lang="hu-HU" dirty="0" smtClean="0"/>
              <a:t>„</a:t>
            </a:r>
            <a:r>
              <a:rPr lang="hu-HU" i="1" dirty="0" err="1" smtClean="0"/>
              <a:t>End-to-end</a:t>
            </a:r>
            <a:r>
              <a:rPr lang="hu-HU" i="1" dirty="0" smtClean="0"/>
              <a:t> </a:t>
            </a:r>
            <a:r>
              <a:rPr lang="hu-HU" i="1" dirty="0" err="1" smtClean="0"/>
              <a:t>probing</a:t>
            </a:r>
            <a:r>
              <a:rPr lang="hu-HU" dirty="0" smtClean="0"/>
              <a:t>”</a:t>
            </a:r>
          </a:p>
          <a:p>
            <a:pPr lvl="1"/>
            <a:endParaRPr lang="hu-HU" dirty="0"/>
          </a:p>
          <a:p>
            <a:r>
              <a:rPr lang="hu-HU" dirty="0"/>
              <a:t>Feldolgozott cikk: </a:t>
            </a:r>
            <a:r>
              <a:rPr lang="hu-HU" dirty="0" err="1"/>
              <a:t>Rish</a:t>
            </a:r>
            <a:r>
              <a:rPr lang="hu-HU" dirty="0"/>
              <a:t>, I., </a:t>
            </a:r>
            <a:r>
              <a:rPr lang="hu-HU" dirty="0" smtClean="0"/>
              <a:t>et </a:t>
            </a:r>
            <a:r>
              <a:rPr lang="hu-HU" dirty="0" err="1" smtClean="0"/>
              <a:t>al</a:t>
            </a:r>
            <a:r>
              <a:rPr lang="hu-HU" dirty="0" smtClean="0"/>
              <a:t>. </a:t>
            </a:r>
            <a:r>
              <a:rPr lang="hu-HU" dirty="0"/>
              <a:t>(2005). </a:t>
            </a:r>
            <a:r>
              <a:rPr lang="hu-HU" dirty="0" err="1"/>
              <a:t>Adaptive</a:t>
            </a:r>
            <a:r>
              <a:rPr lang="hu-HU" dirty="0"/>
              <a:t> </a:t>
            </a:r>
            <a:r>
              <a:rPr lang="hu-HU" dirty="0" err="1"/>
              <a:t>diagnosis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distributed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. IEEE </a:t>
            </a:r>
            <a:r>
              <a:rPr lang="hu-HU" dirty="0" err="1"/>
              <a:t>transactions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neural</a:t>
            </a:r>
            <a:r>
              <a:rPr lang="hu-HU" dirty="0"/>
              <a:t> </a:t>
            </a:r>
            <a:r>
              <a:rPr lang="hu-HU" dirty="0" err="1" smtClean="0"/>
              <a:t>networks</a:t>
            </a:r>
            <a:r>
              <a:rPr lang="hu-HU" dirty="0" smtClean="0"/>
              <a:t>, </a:t>
            </a:r>
            <a:r>
              <a:rPr lang="hu-HU" dirty="0"/>
              <a:t>16(5), 1088–1109.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Szondázás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555544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ping</a:t>
            </a:r>
            <a:r>
              <a:rPr lang="hu-HU" dirty="0" smtClean="0"/>
              <a:t>, </a:t>
            </a:r>
            <a:r>
              <a:rPr lang="hu-HU" dirty="0" err="1" smtClean="0"/>
              <a:t>traceroute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504" y="1435998"/>
            <a:ext cx="8928992" cy="4801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1     </a:t>
            </a:r>
            <a:r>
              <a:rPr lang="en-US" b="1" dirty="0">
                <a:solidFill>
                  <a:srgbClr val="00B050"/>
                </a:solidFill>
              </a:rPr>
              <a:t>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&lt;1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&lt;1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gw.mit.bme.hu [152.66.253.254]</a:t>
            </a:r>
          </a:p>
          <a:p>
            <a:r>
              <a:rPr lang="en-US" b="1" dirty="0">
                <a:solidFill>
                  <a:srgbClr val="00B050"/>
                </a:solidFill>
              </a:rPr>
              <a:t>  2     4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5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4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xge10-2.taz.net.bme.hu [152.66.0.121]</a:t>
            </a:r>
          </a:p>
          <a:p>
            <a:r>
              <a:rPr lang="en-US" b="1" dirty="0">
                <a:solidFill>
                  <a:srgbClr val="00B050"/>
                </a:solidFill>
              </a:rPr>
              <a:t>  3     1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&lt;1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te0-1-0-0.rtr.bme.hbone.hu [195.111.97.102]</a:t>
            </a:r>
          </a:p>
          <a:p>
            <a:r>
              <a:rPr lang="en-US" b="1" dirty="0">
                <a:solidFill>
                  <a:srgbClr val="00B050"/>
                </a:solidFill>
              </a:rPr>
              <a:t>  4     1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hungarnet-gw.mx1.bud.hu.geant.net [</a:t>
            </a:r>
            <a:r>
              <a:rPr lang="en-US" b="1" dirty="0" smtClean="0">
                <a:solidFill>
                  <a:srgbClr val="00B050"/>
                </a:solidFill>
              </a:rPr>
              <a:t>62.40.124.102]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  5     1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&lt;1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hungarnet.mx1.bud.hu.geant.net [62.40.124.101]</a:t>
            </a:r>
          </a:p>
          <a:p>
            <a:r>
              <a:rPr lang="en-US" b="1" dirty="0">
                <a:solidFill>
                  <a:srgbClr val="00B050"/>
                </a:solidFill>
              </a:rPr>
              <a:t>  6     3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3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3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ae0.mx2.bra.sk.geant.net [62.40.98.111]</a:t>
            </a:r>
          </a:p>
          <a:p>
            <a:r>
              <a:rPr lang="en-US" b="1" dirty="0">
                <a:solidFill>
                  <a:srgbClr val="00B050"/>
                </a:solidFill>
              </a:rPr>
              <a:t>  7     7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7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  7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ae1.mx1.pra.cz.geant.net [62.40.98.54]</a:t>
            </a:r>
          </a:p>
          <a:p>
            <a:r>
              <a:rPr lang="en-US" b="1" dirty="0">
                <a:solidFill>
                  <a:srgbClr val="FFC000"/>
                </a:solidFill>
              </a:rPr>
              <a:t>  8    14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  14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  14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ae2.mx1.fra.de.geant.net [62.40.98.53]</a:t>
            </a:r>
          </a:p>
          <a:p>
            <a:r>
              <a:rPr lang="en-US" b="1" dirty="0">
                <a:solidFill>
                  <a:srgbClr val="FFC000"/>
                </a:solidFill>
              </a:rPr>
              <a:t>  9   128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 128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 128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abilene-wash-gw.mx1.fra.de.geant.net [</a:t>
            </a:r>
            <a:r>
              <a:rPr lang="en-US" b="1" dirty="0" smtClean="0">
                <a:solidFill>
                  <a:srgbClr val="FFC000"/>
                </a:solidFill>
              </a:rPr>
              <a:t>62.40.125.18</a:t>
            </a:r>
            <a:r>
              <a:rPr lang="en-US" b="1" dirty="0">
                <a:solidFill>
                  <a:srgbClr val="FFC000"/>
                </a:solidFill>
              </a:rPr>
              <a:t>]</a:t>
            </a:r>
          </a:p>
          <a:p>
            <a:r>
              <a:rPr lang="en-US" b="1" dirty="0">
                <a:solidFill>
                  <a:srgbClr val="00B050"/>
                </a:solidFill>
              </a:rPr>
              <a:t> 10   136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135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137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rtpcrs-gw-to-internet2-wash.ncren.net [</a:t>
            </a:r>
            <a:r>
              <a:rPr lang="en-US" b="1" dirty="0" smtClean="0">
                <a:solidFill>
                  <a:srgbClr val="00B050"/>
                </a:solidFill>
              </a:rPr>
              <a:t>198.86.17.77</a:t>
            </a:r>
            <a:r>
              <a:rPr lang="en-US" b="1" dirty="0">
                <a:solidFill>
                  <a:srgbClr val="00B050"/>
                </a:solidFill>
              </a:rPr>
              <a:t>]</a:t>
            </a:r>
          </a:p>
          <a:p>
            <a:r>
              <a:rPr lang="en-US" b="1" dirty="0">
                <a:solidFill>
                  <a:srgbClr val="00B050"/>
                </a:solidFill>
              </a:rPr>
              <a:t> 11   127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127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126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chltcrs-gw-to-rtpcrs-gw.ncren.net [</a:t>
            </a:r>
            <a:r>
              <a:rPr lang="en-US" b="1" dirty="0" smtClean="0">
                <a:solidFill>
                  <a:srgbClr val="00B050"/>
                </a:solidFill>
              </a:rPr>
              <a:t>128.109.212.2]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 12   124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124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123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chlt7600-gw-sec-to-chltcrs-gw.ncren.net [</a:t>
            </a:r>
            <a:r>
              <a:rPr lang="en-US" b="1" dirty="0" smtClean="0">
                <a:solidFill>
                  <a:srgbClr val="00B050"/>
                </a:solidFill>
              </a:rPr>
              <a:t>128.109.9.14</a:t>
            </a:r>
            <a:r>
              <a:rPr lang="en-US" b="1" dirty="0">
                <a:solidFill>
                  <a:srgbClr val="00B050"/>
                </a:solidFill>
              </a:rPr>
              <a:t>]</a:t>
            </a:r>
          </a:p>
          <a:p>
            <a:r>
              <a:rPr lang="en-US" b="1" dirty="0">
                <a:solidFill>
                  <a:srgbClr val="00B050"/>
                </a:solidFill>
              </a:rPr>
              <a:t> 13   128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128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 128 </a:t>
            </a:r>
            <a:r>
              <a:rPr lang="en-US" b="1" dirty="0" err="1">
                <a:solidFill>
                  <a:srgbClr val="00B050"/>
                </a:solidFill>
              </a:rPr>
              <a:t>ms</a:t>
            </a:r>
            <a:r>
              <a:rPr lang="en-US" b="1" dirty="0">
                <a:solidFill>
                  <a:srgbClr val="00B050"/>
                </a:solidFill>
              </a:rPr>
              <a:t>  ncsu-gw-2-to-chlt7600-gw.ncren.net [</a:t>
            </a:r>
            <a:r>
              <a:rPr lang="en-US" b="1" dirty="0" smtClean="0">
                <a:solidFill>
                  <a:srgbClr val="00B050"/>
                </a:solidFill>
              </a:rPr>
              <a:t>128.109.248.62</a:t>
            </a:r>
            <a:r>
              <a:rPr lang="en-US" b="1" dirty="0">
                <a:solidFill>
                  <a:srgbClr val="00B050"/>
                </a:solidFill>
              </a:rPr>
              <a:t>]</a:t>
            </a: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14   142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 142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 142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cmdfcore-gi1-13.ncstate.net [152.1.6.77]</a:t>
            </a:r>
          </a:p>
          <a:p>
            <a:r>
              <a:rPr lang="en-US" b="1" dirty="0">
                <a:solidFill>
                  <a:srgbClr val="FFC000"/>
                </a:solidFill>
              </a:rPr>
              <a:t> 15     *        *        *     Request timed out.</a:t>
            </a:r>
          </a:p>
          <a:p>
            <a:r>
              <a:rPr lang="en-US" b="1" dirty="0">
                <a:solidFill>
                  <a:srgbClr val="FFC000"/>
                </a:solidFill>
              </a:rPr>
              <a:t> 16     *        *        *     Request timed out.</a:t>
            </a:r>
          </a:p>
          <a:p>
            <a:r>
              <a:rPr lang="en-US" b="1" dirty="0">
                <a:solidFill>
                  <a:srgbClr val="FFC000"/>
                </a:solidFill>
              </a:rPr>
              <a:t> 17   136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 135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 136 </a:t>
            </a:r>
            <a:r>
              <a:rPr lang="en-US" b="1" dirty="0" err="1">
                <a:solidFill>
                  <a:srgbClr val="FFC000"/>
                </a:solidFill>
              </a:rPr>
              <a:t>ms</a:t>
            </a:r>
            <a:r>
              <a:rPr lang="en-US" b="1" dirty="0">
                <a:solidFill>
                  <a:srgbClr val="FFC000"/>
                </a:solidFill>
              </a:rPr>
              <a:t>  ip-ncsu-vcl.eos.ncsu.edu [152.1.227.26]</a:t>
            </a:r>
          </a:p>
        </p:txBody>
      </p:sp>
    </p:spTree>
    <p:extLst>
      <p:ext uri="{BB962C8B-B14F-4D97-AF65-F5344CB8AC3E}">
        <p14:creationId xmlns:p14="http://schemas.microsoft.com/office/powerpoint/2010/main" val="40622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bme_ftsrg_hun_micskei_v7</Template>
  <TotalTime>2277</TotalTime>
  <Words>1574</Words>
  <Application>Microsoft Office PowerPoint</Application>
  <PresentationFormat>Diavetítés a képernyőre (4:3 oldalarány)</PresentationFormat>
  <Paragraphs>880</Paragraphs>
  <Slides>36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bme_ftsrg_hun_micskei_v7</vt:lpstr>
      <vt:lpstr>Szondázás alapú diagnosztika 1.</vt:lpstr>
      <vt:lpstr>Motiváció</vt:lpstr>
      <vt:lpstr>Motiváció</vt:lpstr>
      <vt:lpstr>Motiváció</vt:lpstr>
      <vt:lpstr>Motiváció 2.</vt:lpstr>
      <vt:lpstr>Rendszerszintű diagnosztika</vt:lpstr>
      <vt:lpstr>Eseménykorreláció</vt:lpstr>
      <vt:lpstr>Szondázás (probing)</vt:lpstr>
      <vt:lpstr>Szondázás</vt:lpstr>
      <vt:lpstr>Szondázás</vt:lpstr>
      <vt:lpstr>„End-to-end probing”</vt:lpstr>
      <vt:lpstr>„End-to-end probing”</vt:lpstr>
      <vt:lpstr>Szondatervezés</vt:lpstr>
      <vt:lpstr>Rendszermodell</vt:lpstr>
      <vt:lpstr>Diag. problémák</vt:lpstr>
      <vt:lpstr>Diagnosztikai modell</vt:lpstr>
      <vt:lpstr>Példa</vt:lpstr>
      <vt:lpstr>Példa</vt:lpstr>
      <vt:lpstr>(Kiterjesztett) függőségi mátrix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Detektálás/lokalizálás</vt:lpstr>
      <vt:lpstr>Heurisztikák</vt:lpstr>
      <vt:lpstr>Heurisztikák</vt:lpstr>
      <vt:lpstr>Kölcsönös feltételes információ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Autonóm és hibatűrő  informatikai rendszerek</dc:title>
  <cp:lastModifiedBy>ikocsis</cp:lastModifiedBy>
  <cp:revision>182</cp:revision>
  <dcterms:created xsi:type="dcterms:W3CDTF">2010-10-15T11:51:12Z</dcterms:created>
  <dcterms:modified xsi:type="dcterms:W3CDTF">2013-10-01T09:28:53Z</dcterms:modified>
</cp:coreProperties>
</file>