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29"/>
  </p:notesMasterIdLst>
  <p:sldIdLst>
    <p:sldId id="359" r:id="rId2"/>
    <p:sldId id="332" r:id="rId3"/>
    <p:sldId id="334" r:id="rId4"/>
    <p:sldId id="335" r:id="rId5"/>
    <p:sldId id="338" r:id="rId6"/>
    <p:sldId id="339" r:id="rId7"/>
    <p:sldId id="337" r:id="rId8"/>
    <p:sldId id="340" r:id="rId9"/>
    <p:sldId id="341" r:id="rId10"/>
    <p:sldId id="342" r:id="rId11"/>
    <p:sldId id="343" r:id="rId12"/>
    <p:sldId id="344" r:id="rId13"/>
    <p:sldId id="345" r:id="rId14"/>
    <p:sldId id="347" r:id="rId15"/>
    <p:sldId id="346" r:id="rId16"/>
    <p:sldId id="349" r:id="rId17"/>
    <p:sldId id="350" r:id="rId18"/>
    <p:sldId id="351" r:id="rId19"/>
    <p:sldId id="348" r:id="rId20"/>
    <p:sldId id="352" r:id="rId21"/>
    <p:sldId id="353" r:id="rId22"/>
    <p:sldId id="354" r:id="rId23"/>
    <p:sldId id="355" r:id="rId24"/>
    <p:sldId id="356" r:id="rId25"/>
    <p:sldId id="357" r:id="rId26"/>
    <p:sldId id="358" r:id="rId27"/>
    <p:sldId id="360" r:id="rId28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62536"/>
    <a:srgbClr val="000000"/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8580" autoAdjust="0"/>
  </p:normalViewPr>
  <p:slideViewPr>
    <p:cSldViewPr>
      <p:cViewPr>
        <p:scale>
          <a:sx n="75" d="100"/>
          <a:sy n="75" d="100"/>
        </p:scale>
        <p:origin x="-2664" y="-4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7" d="100"/>
        <a:sy n="77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B2D4CF-7E0B-4DAE-A87C-C1F6FC9C56E1}" type="datetimeFigureOut">
              <a:rPr lang="hu-HU" smtClean="0"/>
              <a:pPr/>
              <a:t>2013.11.05.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86C690-4F62-4AFC-8745-06DC9BF07935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089939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1374767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246435"/>
            <a:ext cx="6400800" cy="127795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 dirty="0"/>
          </a:p>
        </p:txBody>
      </p:sp>
      <p:sp>
        <p:nvSpPr>
          <p:cNvPr id="7" name="Rectangle 9"/>
          <p:cNvSpPr>
            <a:spLocks noChangeArrowheads="1"/>
          </p:cNvSpPr>
          <p:nvPr userDrawn="1"/>
        </p:nvSpPr>
        <p:spPr bwMode="auto">
          <a:xfrm>
            <a:off x="0" y="6356350"/>
            <a:ext cx="9144000" cy="501650"/>
          </a:xfrm>
          <a:prstGeom prst="rect">
            <a:avLst/>
          </a:prstGeom>
          <a:solidFill>
            <a:srgbClr val="762536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u-HU"/>
          </a:p>
        </p:txBody>
      </p:sp>
      <p:sp>
        <p:nvSpPr>
          <p:cNvPr id="8" name="Text Box 10"/>
          <p:cNvSpPr txBox="1">
            <a:spLocks noChangeArrowheads="1"/>
          </p:cNvSpPr>
          <p:nvPr userDrawn="1"/>
        </p:nvSpPr>
        <p:spPr bwMode="auto">
          <a:xfrm>
            <a:off x="-17463" y="6413500"/>
            <a:ext cx="3649663" cy="39687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defTabSz="762000"/>
            <a:r>
              <a:rPr lang="hu-HU" sz="1000" b="1" dirty="0">
                <a:solidFill>
                  <a:schemeClr val="bg1"/>
                </a:solidFill>
                <a:latin typeface="+mn-lt"/>
              </a:rPr>
              <a:t>Budapesti Műszaki és Gazdaságtudományi Egyetem</a:t>
            </a:r>
          </a:p>
          <a:p>
            <a:pPr algn="l" defTabSz="762000"/>
            <a:r>
              <a:rPr lang="hu-HU" sz="1000" b="1" dirty="0">
                <a:solidFill>
                  <a:schemeClr val="bg1"/>
                </a:solidFill>
                <a:latin typeface="+mn-lt"/>
              </a:rPr>
              <a:t>Méréstechnika és Információs Rendszerek Tanszék</a:t>
            </a:r>
          </a:p>
        </p:txBody>
      </p:sp>
      <p:pic>
        <p:nvPicPr>
          <p:cNvPr id="9" name="Picture 18" descr="muegyetem_logo_bordo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77125" y="6384925"/>
            <a:ext cx="1666875" cy="473075"/>
          </a:xfrm>
          <a:prstGeom prst="rect">
            <a:avLst/>
          </a:prstGeom>
          <a:noFill/>
        </p:spPr>
      </p:pic>
      <p:pic>
        <p:nvPicPr>
          <p:cNvPr id="10" name="Picture 2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12622" y="5250846"/>
            <a:ext cx="1888860" cy="637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Rectangle 20"/>
          <p:cNvSpPr>
            <a:spLocks noChangeArrowheads="1"/>
          </p:cNvSpPr>
          <p:nvPr userDrawn="1"/>
        </p:nvSpPr>
        <p:spPr bwMode="auto">
          <a:xfrm>
            <a:off x="0" y="0"/>
            <a:ext cx="9144000" cy="501650"/>
          </a:xfrm>
          <a:prstGeom prst="rect">
            <a:avLst/>
          </a:prstGeom>
          <a:solidFill>
            <a:srgbClr val="762536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28596" y="2844792"/>
            <a:ext cx="7776000" cy="1362075"/>
          </a:xfrm>
        </p:spPr>
        <p:txBody>
          <a:bodyPr anchor="ctr"/>
          <a:lstStyle>
            <a:lvl1pPr algn="ctr">
              <a:defRPr sz="4000" b="1" cap="none" baseline="0"/>
            </a:lvl1pPr>
          </a:lstStyle>
          <a:p>
            <a:r>
              <a:rPr lang="hu-HU" smtClean="0"/>
              <a:t>Mintacím szerkesztése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628596" y="4195773"/>
            <a:ext cx="7772400" cy="1500187"/>
          </a:xfrm>
          <a:ln>
            <a:solidFill>
              <a:srgbClr val="000000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117414" y="836578"/>
            <a:ext cx="4378386" cy="5513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 dirty="0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199" y="836577"/>
            <a:ext cx="4341873" cy="55134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M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17413" y="1019142"/>
            <a:ext cx="8872659" cy="536741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650960" y="0"/>
            <a:ext cx="7493040" cy="720000"/>
          </a:xfrm>
          <a:ln w="19050">
            <a:noFill/>
          </a:ln>
        </p:spPr>
        <p:txBody>
          <a:bodyPr anchor="ctr">
            <a:noAutofit/>
          </a:bodyPr>
          <a:lstStyle>
            <a:lvl1pPr marL="0" indent="0">
              <a:buNone/>
              <a:defRPr sz="4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Téglalap 4"/>
          <p:cNvSpPr/>
          <p:nvPr userDrawn="1"/>
        </p:nvSpPr>
        <p:spPr>
          <a:xfrm>
            <a:off x="0" y="0"/>
            <a:ext cx="1679597" cy="730260"/>
          </a:xfrm>
          <a:prstGeom prst="rect">
            <a:avLst/>
          </a:prstGeom>
          <a:solidFill>
            <a:srgbClr val="762536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algn="ctr" defTabSz="914400" rtl="0" eaLnBrk="1" latinLnBrk="0" hangingPunct="1"/>
            <a:r>
              <a:rPr lang="hu-HU" sz="4000" dirty="0" smtClean="0">
                <a:solidFill>
                  <a:schemeClr val="bg1"/>
                </a:solidFill>
              </a:rPr>
              <a:t>DEMO</a:t>
            </a:r>
          </a:p>
        </p:txBody>
      </p:sp>
      <p:cxnSp>
        <p:nvCxnSpPr>
          <p:cNvPr id="7" name="Egyenes összekötő 6"/>
          <p:cNvCxnSpPr/>
          <p:nvPr userDrawn="1"/>
        </p:nvCxnSpPr>
        <p:spPr>
          <a:xfrm>
            <a:off x="0" y="727038"/>
            <a:ext cx="9136125" cy="15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Cím és tábláz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50825" y="125413"/>
            <a:ext cx="8642350" cy="14319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áblázat helye 2"/>
          <p:cNvSpPr>
            <a:spLocks noGrp="1"/>
          </p:cNvSpPr>
          <p:nvPr>
            <p:ph type="tbl" idx="1"/>
          </p:nvPr>
        </p:nvSpPr>
        <p:spPr>
          <a:xfrm>
            <a:off x="250825" y="1628775"/>
            <a:ext cx="8642350" cy="4608513"/>
          </a:xfrm>
        </p:spPr>
        <p:txBody>
          <a:bodyPr/>
          <a:lstStyle/>
          <a:p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>
          <a:xfrm>
            <a:off x="250825" y="635635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>
          <a:xfrm>
            <a:off x="2268538" y="6356350"/>
            <a:ext cx="4608512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6988175" y="635635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F90D33AB-6AF6-469F-8AEC-95FDC748870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20000"/>
          </a:xfrm>
          <a:prstGeom prst="rect">
            <a:avLst/>
          </a:prstGeom>
          <a:solidFill>
            <a:srgbClr val="762536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142844" y="857232"/>
            <a:ext cx="8858312" cy="552932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7" name="Rectangle 22"/>
          <p:cNvSpPr>
            <a:spLocks noChangeArrowheads="1"/>
          </p:cNvSpPr>
          <p:nvPr/>
        </p:nvSpPr>
        <p:spPr bwMode="auto">
          <a:xfrm>
            <a:off x="0" y="6477000"/>
            <a:ext cx="9144000" cy="381000"/>
          </a:xfrm>
          <a:prstGeom prst="rect">
            <a:avLst/>
          </a:prstGeom>
          <a:gradFill flip="none" rotWithShape="1">
            <a:gsLst>
              <a:gs pos="0">
                <a:srgbClr val="762536"/>
              </a:gs>
              <a:gs pos="50000">
                <a:srgbClr val="762536"/>
              </a:gs>
              <a:gs pos="100000">
                <a:srgbClr val="A3334B"/>
              </a:gs>
            </a:gsLst>
            <a:lin ang="0" scaled="1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u-HU" dirty="0"/>
          </a:p>
        </p:txBody>
      </p:sp>
      <p:pic>
        <p:nvPicPr>
          <p:cNvPr id="8" name="Picture 41" descr="muegyetem_logo_bordo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0" y="6486299"/>
            <a:ext cx="1269711" cy="360000"/>
          </a:xfrm>
          <a:prstGeom prst="rect">
            <a:avLst/>
          </a:prstGeom>
          <a:noFill/>
        </p:spPr>
      </p:pic>
      <p:pic>
        <p:nvPicPr>
          <p:cNvPr id="9" name="Kép 8" descr="ftsrg_logo_new-transparent.pn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8040735" y="6498024"/>
            <a:ext cx="1066973" cy="360000"/>
          </a:xfrm>
          <a:prstGeom prst="rect">
            <a:avLst/>
          </a:prstGeom>
        </p:spPr>
      </p:pic>
      <p:sp>
        <p:nvSpPr>
          <p:cNvPr id="10" name="Dia számának helye 6"/>
          <p:cNvSpPr>
            <a:spLocks noGrp="1"/>
          </p:cNvSpPr>
          <p:nvPr userDrawn="1"/>
        </p:nvSpPr>
        <p:spPr>
          <a:xfrm>
            <a:off x="3286116" y="6500834"/>
            <a:ext cx="2971800" cy="35716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hu-H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3D86C690-4F62-4AFC-8745-06DC9BF07935}" type="slidenum">
              <a:rPr lang="hu-HU" sz="1400" smtClean="0">
                <a:solidFill>
                  <a:schemeClr val="bg1"/>
                </a:solidFill>
              </a:rPr>
              <a:pPr algn="ctr"/>
              <a:t>‹#›</a:t>
            </a:fld>
            <a:endParaRPr lang="hu-HU" sz="1400" dirty="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5" r:id="rId5"/>
    <p:sldLayoutId id="2147483656" r:id="rId6"/>
    <p:sldLayoutId id="2147483657" r:id="rId7"/>
  </p:sldLayoutIdLst>
  <p:txStyles>
    <p:titleStyle>
      <a:lvl1pPr algn="ctr" defTabSz="914400" rtl="0" eaLnBrk="1" latinLnBrk="0" hangingPunct="1">
        <a:spcBef>
          <a:spcPct val="0"/>
        </a:spcBef>
        <a:buNone/>
        <a:defRPr sz="4000" kern="1200">
          <a:solidFill>
            <a:srgbClr val="F8F8F8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762536"/>
        </a:buClr>
        <a:buFont typeface="Wingdings" pitchFamily="2" charset="2"/>
        <a:buChar char="§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762536"/>
        </a:buClr>
        <a:buFont typeface="Courier New" pitchFamily="49" charset="0"/>
        <a:buChar char="o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762536"/>
        </a:buClr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762536"/>
        </a:buClr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762536"/>
        </a:buClr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ikocsis@mit.bme.hu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http://hdl.handle.net/10455/2981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Elosztott</a:t>
            </a:r>
            <a:r>
              <a:rPr lang="en-US" dirty="0"/>
              <a:t> </a:t>
            </a:r>
            <a:r>
              <a:rPr lang="en-US" dirty="0" err="1"/>
              <a:t>tagsági</a:t>
            </a:r>
            <a:r>
              <a:rPr lang="en-US" dirty="0"/>
              <a:t> </a:t>
            </a:r>
            <a:r>
              <a:rPr lang="en-US" dirty="0" err="1"/>
              <a:t>kép</a:t>
            </a:r>
            <a:r>
              <a:rPr lang="en-US" dirty="0"/>
              <a:t> </a:t>
            </a:r>
            <a:r>
              <a:rPr lang="en-US" dirty="0" err="1"/>
              <a:t>és</a:t>
            </a:r>
            <a:r>
              <a:rPr lang="en-US" dirty="0"/>
              <a:t> </a:t>
            </a:r>
            <a:r>
              <a:rPr lang="en-US" dirty="0" err="1"/>
              <a:t>hatékony</a:t>
            </a:r>
            <a:r>
              <a:rPr lang="en-US" dirty="0"/>
              <a:t> multicast</a:t>
            </a:r>
          </a:p>
        </p:txBody>
      </p:sp>
      <p:sp>
        <p:nvSpPr>
          <p:cNvPr id="5" name="Alcím 4"/>
          <p:cNvSpPr>
            <a:spLocks noGrp="1"/>
          </p:cNvSpPr>
          <p:nvPr>
            <p:ph type="subTitle" idx="1"/>
          </p:nvPr>
        </p:nvSpPr>
        <p:spPr>
          <a:xfrm>
            <a:off x="1371600" y="3246435"/>
            <a:ext cx="6400800" cy="1838749"/>
          </a:xfrm>
        </p:spPr>
        <p:txBody>
          <a:bodyPr>
            <a:normAutofit fontScale="70000" lnSpcReduction="20000"/>
          </a:bodyPr>
          <a:lstStyle/>
          <a:p>
            <a:r>
              <a:rPr lang="hu-HU" dirty="0" smtClean="0"/>
              <a:t>Autonóm és hibatűrő információs rendszerek</a:t>
            </a:r>
          </a:p>
          <a:p>
            <a:endParaRPr lang="hu-HU" dirty="0" smtClean="0"/>
          </a:p>
          <a:p>
            <a:r>
              <a:rPr lang="hu-HU" dirty="0" smtClean="0"/>
              <a:t>Kocsis Imre</a:t>
            </a:r>
          </a:p>
          <a:p>
            <a:r>
              <a:rPr lang="hu-HU" dirty="0" err="1" smtClean="0">
                <a:hlinkClick r:id="rId2"/>
              </a:rPr>
              <a:t>ikocsis</a:t>
            </a:r>
            <a:r>
              <a:rPr lang="hu-HU" dirty="0" smtClean="0">
                <a:hlinkClick r:id="rId2"/>
              </a:rPr>
              <a:t>@</a:t>
            </a:r>
            <a:r>
              <a:rPr lang="hu-HU" dirty="0" err="1" smtClean="0">
                <a:hlinkClick r:id="rId2"/>
              </a:rPr>
              <a:t>mit.bme.hu</a:t>
            </a:r>
            <a:r>
              <a:rPr lang="hu-HU" dirty="0" smtClean="0"/>
              <a:t> </a:t>
            </a:r>
          </a:p>
          <a:p>
            <a:r>
              <a:rPr lang="hu-HU" dirty="0" smtClean="0"/>
              <a:t>2013.10.03.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9835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HyParView</a:t>
            </a:r>
            <a:endParaRPr lang="hu-HU" dirty="0"/>
          </a:p>
        </p:txBody>
      </p:sp>
      <p:pic>
        <p:nvPicPr>
          <p:cNvPr id="15360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088" y="1484784"/>
            <a:ext cx="8295182" cy="41372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55879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HyParView</a:t>
            </a:r>
            <a:endParaRPr lang="hu-HU" dirty="0"/>
          </a:p>
        </p:txBody>
      </p:sp>
      <p:pic>
        <p:nvPicPr>
          <p:cNvPr id="1546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2131" y="1412776"/>
            <a:ext cx="9196131" cy="37444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52146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„Pletyka” broadcast HyParView felett</a:t>
            </a:r>
            <a:endParaRPr lang="hu-H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i="1" dirty="0" smtClean="0"/>
              <a:t>c</a:t>
            </a:r>
            <a:r>
              <a:rPr lang="hu-HU" dirty="0" smtClean="0"/>
              <a:t> üzenetet akar broadcastolni</a:t>
            </a:r>
          </a:p>
          <a:p>
            <a:endParaRPr lang="hu-HU" dirty="0" smtClean="0"/>
          </a:p>
          <a:p>
            <a:r>
              <a:rPr lang="hu-HU" dirty="0" smtClean="0"/>
              <a:t>Kiválaszt </a:t>
            </a:r>
            <a:r>
              <a:rPr lang="hu-HU" i="1" dirty="0" smtClean="0"/>
              <a:t>t</a:t>
            </a:r>
            <a:r>
              <a:rPr lang="hu-HU" dirty="0" smtClean="0"/>
              <a:t> csomópontot</a:t>
            </a:r>
          </a:p>
          <a:p>
            <a:pPr lvl="1"/>
            <a:r>
              <a:rPr lang="hu-HU" dirty="0" smtClean="0"/>
              <a:t>Ez a fanout</a:t>
            </a:r>
          </a:p>
          <a:p>
            <a:endParaRPr lang="hu-HU" dirty="0" smtClean="0"/>
          </a:p>
          <a:p>
            <a:r>
              <a:rPr lang="hu-HU" dirty="0" smtClean="0"/>
              <a:t>Elküldi nekik az üzenetet</a:t>
            </a:r>
          </a:p>
          <a:p>
            <a:endParaRPr lang="hu-HU" dirty="0" smtClean="0"/>
          </a:p>
          <a:p>
            <a:r>
              <a:rPr lang="hu-HU" dirty="0" smtClean="0"/>
              <a:t>Első kézhezvételkor mindenki ugyanezt teszi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512778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HyParView mint monitorozási overlay?</a:t>
            </a:r>
            <a:endParaRPr lang="hu-H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REQ1: minden </a:t>
            </a:r>
            <a:r>
              <a:rPr lang="hu-HU" i="1" dirty="0"/>
              <a:t>c</a:t>
            </a:r>
            <a:r>
              <a:rPr lang="hu-HU" dirty="0"/>
              <a:t> komponenst legalább </a:t>
            </a:r>
            <a:r>
              <a:rPr lang="hu-HU" i="1" dirty="0" smtClean="0"/>
              <a:t>t</a:t>
            </a:r>
            <a:r>
              <a:rPr lang="hu-HU" dirty="0" smtClean="0"/>
              <a:t> másik </a:t>
            </a:r>
            <a:r>
              <a:rPr lang="hu-HU" dirty="0"/>
              <a:t>monitorozzon</a:t>
            </a:r>
          </a:p>
          <a:p>
            <a:r>
              <a:rPr lang="hu-HU" dirty="0" smtClean="0"/>
              <a:t>REQ2</a:t>
            </a:r>
            <a:r>
              <a:rPr lang="hu-HU" dirty="0"/>
              <a:t>: „monitoring load” szétosztása a rendszerben</a:t>
            </a:r>
          </a:p>
          <a:p>
            <a:r>
              <a:rPr lang="hu-HU" dirty="0"/>
              <a:t>REQ3: </a:t>
            </a:r>
            <a:r>
              <a:rPr lang="hu-HU" dirty="0" smtClean="0"/>
              <a:t>monitorozási </a:t>
            </a:r>
            <a:r>
              <a:rPr lang="hu-HU" dirty="0"/>
              <a:t>adatok </a:t>
            </a:r>
            <a:r>
              <a:rPr lang="hu-HU" dirty="0" smtClean="0"/>
              <a:t>(riasztások) megbízható disszeminálása</a:t>
            </a:r>
          </a:p>
          <a:p>
            <a:endParaRPr lang="hu-HU" dirty="0"/>
          </a:p>
          <a:p>
            <a:r>
              <a:rPr lang="hu-HU" dirty="0" smtClean="0"/>
              <a:t>N.B.: explicit „LEAVE” kell kiegészítésként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493460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Broadcast / multicast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419387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Gossip vs feszítőfák</a:t>
            </a:r>
            <a:endParaRPr lang="hu-H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Gossip</a:t>
            </a:r>
          </a:p>
          <a:p>
            <a:pPr lvl="1"/>
            <a:r>
              <a:rPr lang="hu-HU" dirty="0" smtClean="0"/>
              <a:t>Stabil állapot: pazarló</a:t>
            </a:r>
          </a:p>
          <a:p>
            <a:pPr lvl="1"/>
            <a:r>
              <a:rPr lang="hu-HU" dirty="0" smtClean="0"/>
              <a:t>Hibatűrés/</a:t>
            </a:r>
            <a:r>
              <a:rPr lang="hu-HU" b="1" i="1" dirty="0" smtClean="0"/>
              <a:t>megbízhatóság</a:t>
            </a:r>
            <a:r>
              <a:rPr lang="hu-HU" dirty="0" smtClean="0"/>
              <a:t>: igen jó</a:t>
            </a:r>
          </a:p>
          <a:p>
            <a:pPr lvl="1"/>
            <a:endParaRPr lang="hu-HU" dirty="0"/>
          </a:p>
          <a:p>
            <a:r>
              <a:rPr lang="hu-HU" dirty="0" smtClean="0"/>
              <a:t>Feszítőfák</a:t>
            </a:r>
          </a:p>
          <a:p>
            <a:pPr lvl="1"/>
            <a:r>
              <a:rPr lang="hu-HU" dirty="0" smtClean="0"/>
              <a:t>Stabil állapot: alacsony üzenetkomplexitás</a:t>
            </a:r>
          </a:p>
          <a:p>
            <a:pPr lvl="1"/>
            <a:r>
              <a:rPr lang="hu-HU" dirty="0" smtClean="0"/>
              <a:t>Hibák esetén: sérülékenyek</a:t>
            </a:r>
          </a:p>
          <a:p>
            <a:pPr lvl="1"/>
            <a:endParaRPr lang="hu-HU" dirty="0"/>
          </a:p>
          <a:p>
            <a:r>
              <a:rPr lang="hu-HU" dirty="0" smtClean="0"/>
              <a:t>Kevert stratégiák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938266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Kitérő és példa: hogyan építsünk feszítőfát?</a:t>
            </a:r>
            <a:endParaRPr lang="hu-H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Elárasztással, kijelölt gyökérből, tetszőleges késésekkel, ismert gráfra</a:t>
            </a:r>
          </a:p>
          <a:p>
            <a:endParaRPr lang="hu-HU" dirty="0" smtClean="0"/>
          </a:p>
          <a:p>
            <a:r>
              <a:rPr lang="hu-HU" dirty="0" smtClean="0"/>
              <a:t>Kód a P</a:t>
            </a:r>
            <a:r>
              <a:rPr lang="hu-HU" baseline="-25000" dirty="0" smtClean="0"/>
              <a:t>k</a:t>
            </a:r>
            <a:r>
              <a:rPr lang="hu-HU" dirty="0" smtClean="0"/>
              <a:t>, 0 &lt; k &lt; n+1 csomópontokra</a:t>
            </a:r>
          </a:p>
          <a:p>
            <a:endParaRPr lang="hu-HU" dirty="0"/>
          </a:p>
          <a:p>
            <a:pPr marL="0" indent="0">
              <a:buNone/>
            </a:pPr>
            <a:r>
              <a:rPr lang="hu-HU" dirty="0" smtClean="0"/>
              <a:t>INIT</a:t>
            </a:r>
          </a:p>
          <a:p>
            <a:pPr marL="0" indent="0">
              <a:buNone/>
            </a:pPr>
            <a:r>
              <a:rPr lang="hu-HU" dirty="0" smtClean="0"/>
              <a:t>	Szülő </a:t>
            </a:r>
            <a:r>
              <a:rPr lang="hu-HU" dirty="0" smtClean="0">
                <a:sym typeface="Wingdings" pitchFamily="2" charset="2"/>
              </a:rPr>
              <a:t> NIL</a:t>
            </a:r>
          </a:p>
          <a:p>
            <a:pPr marL="0" indent="0">
              <a:buNone/>
            </a:pPr>
            <a:r>
              <a:rPr lang="hu-HU" dirty="0" smtClean="0">
                <a:sym typeface="Wingdings" pitchFamily="2" charset="2"/>
              </a:rPr>
              <a:t>	Gyerekek  0</a:t>
            </a:r>
          </a:p>
          <a:p>
            <a:pPr marL="0" indent="0">
              <a:buNone/>
            </a:pPr>
            <a:r>
              <a:rPr lang="hu-HU" dirty="0" smtClean="0">
                <a:sym typeface="Wingdings" pitchFamily="2" charset="2"/>
              </a:rPr>
              <a:t>	Egyéb  0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339821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Kitérő és példa: hogyan építsünk feszítőfát?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hu-HU" dirty="0" smtClean="0"/>
              <a:t>UPON „kijelöl” a j élen</a:t>
            </a:r>
          </a:p>
          <a:p>
            <a:pPr marL="0" indent="0">
              <a:buNone/>
            </a:pPr>
            <a:r>
              <a:rPr lang="hu-HU" dirty="0" smtClean="0"/>
              <a:t>	If szülő = NIL</a:t>
            </a:r>
          </a:p>
          <a:p>
            <a:pPr marL="0" indent="0">
              <a:buNone/>
            </a:pPr>
            <a:r>
              <a:rPr lang="hu-HU" dirty="0" smtClean="0"/>
              <a:t>	Then szülő </a:t>
            </a:r>
            <a:r>
              <a:rPr lang="hu-HU" dirty="0" smtClean="0">
                <a:sym typeface="Wingdings" pitchFamily="2" charset="2"/>
              </a:rPr>
              <a:t> j</a:t>
            </a:r>
          </a:p>
          <a:p>
            <a:pPr marL="0" indent="0">
              <a:buNone/>
            </a:pPr>
            <a:r>
              <a:rPr lang="hu-HU" dirty="0" smtClean="0">
                <a:sym typeface="Wingdings" pitchFamily="2" charset="2"/>
              </a:rPr>
              <a:t>		„jóváhagyva” küldése a j élre</a:t>
            </a:r>
          </a:p>
          <a:p>
            <a:pPr marL="0" indent="0">
              <a:buNone/>
            </a:pPr>
            <a:r>
              <a:rPr lang="hu-HU" dirty="0" smtClean="0">
                <a:sym typeface="Wingdings" pitchFamily="2" charset="2"/>
              </a:rPr>
              <a:t>		„kijelöl” küldése minden nem j</a:t>
            </a:r>
          </a:p>
          <a:p>
            <a:pPr marL="0" indent="0">
              <a:buNone/>
            </a:pPr>
            <a:r>
              <a:rPr lang="hu-HU" dirty="0">
                <a:sym typeface="Wingdings" pitchFamily="2" charset="2"/>
              </a:rPr>
              <a:t>	</a:t>
            </a:r>
            <a:r>
              <a:rPr lang="hu-HU" dirty="0" smtClean="0">
                <a:sym typeface="Wingdings" pitchFamily="2" charset="2"/>
              </a:rPr>
              <a:t>	szomszédra</a:t>
            </a:r>
          </a:p>
          <a:p>
            <a:pPr marL="0" indent="0">
              <a:buNone/>
            </a:pPr>
            <a:r>
              <a:rPr lang="hu-HU" dirty="0" smtClean="0">
                <a:sym typeface="Wingdings" pitchFamily="2" charset="2"/>
              </a:rPr>
              <a:t>	Else „visszautasít” küldése a j élre</a:t>
            </a:r>
          </a:p>
          <a:p>
            <a:pPr marL="0" indent="0">
              <a:buNone/>
            </a:pPr>
            <a:endParaRPr lang="hu-HU" dirty="0">
              <a:sym typeface="Wingdings" pitchFamily="2" charset="2"/>
            </a:endParaRPr>
          </a:p>
          <a:p>
            <a:pPr marL="0" indent="0">
              <a:buNone/>
            </a:pPr>
            <a:r>
              <a:rPr lang="hu-HU" dirty="0" smtClean="0">
                <a:sym typeface="Wingdings" pitchFamily="2" charset="2"/>
              </a:rPr>
              <a:t>UPON „jóváhagyva” a j élen</a:t>
            </a:r>
          </a:p>
          <a:p>
            <a:pPr marL="0" indent="0">
              <a:buNone/>
            </a:pPr>
            <a:r>
              <a:rPr lang="hu-HU" dirty="0">
                <a:sym typeface="Wingdings" pitchFamily="2" charset="2"/>
              </a:rPr>
              <a:t>	</a:t>
            </a:r>
            <a:r>
              <a:rPr lang="hu-HU" dirty="0" smtClean="0">
                <a:sym typeface="Wingdings" pitchFamily="2" charset="2"/>
              </a:rPr>
              <a:t>gyerekek  gyerekek U {j}</a:t>
            </a:r>
          </a:p>
          <a:p>
            <a:pPr marL="0" indent="0">
              <a:buNone/>
            </a:pPr>
            <a:r>
              <a:rPr lang="hu-HU" dirty="0">
                <a:sym typeface="Wingdings" pitchFamily="2" charset="2"/>
              </a:rPr>
              <a:t>	</a:t>
            </a:r>
            <a:r>
              <a:rPr lang="hu-HU" dirty="0" smtClean="0">
                <a:sym typeface="Wingdings" pitchFamily="2" charset="2"/>
              </a:rPr>
              <a:t>if gyerekek U egyéb = szomszédok \ {szülő}</a:t>
            </a:r>
          </a:p>
          <a:p>
            <a:pPr marL="0" indent="0">
              <a:buNone/>
            </a:pPr>
            <a:r>
              <a:rPr lang="hu-HU" dirty="0">
                <a:sym typeface="Wingdings" pitchFamily="2" charset="2"/>
              </a:rPr>
              <a:t>	</a:t>
            </a:r>
            <a:r>
              <a:rPr lang="hu-HU" dirty="0" smtClean="0">
                <a:sym typeface="Wingdings" pitchFamily="2" charset="2"/>
              </a:rPr>
              <a:t>then terminate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350452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Kitérő és példa: hogyan építsünk feszítőfát?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u-HU" dirty="0" smtClean="0"/>
              <a:t>UPON „visszautasít” a j élen</a:t>
            </a:r>
          </a:p>
          <a:p>
            <a:pPr marL="0" indent="0">
              <a:buNone/>
            </a:pPr>
            <a:r>
              <a:rPr lang="hu-HU" dirty="0"/>
              <a:t>	</a:t>
            </a:r>
            <a:r>
              <a:rPr lang="hu-HU" dirty="0" smtClean="0"/>
              <a:t>egyéb </a:t>
            </a:r>
            <a:r>
              <a:rPr lang="hu-HU" dirty="0" smtClean="0">
                <a:sym typeface="Wingdings" pitchFamily="2" charset="2"/>
              </a:rPr>
              <a:t> egyéb U {j}</a:t>
            </a:r>
          </a:p>
          <a:p>
            <a:pPr marL="0" indent="0">
              <a:buNone/>
            </a:pPr>
            <a:r>
              <a:rPr lang="hu-HU" dirty="0" smtClean="0">
                <a:sym typeface="Wingdings" pitchFamily="2" charset="2"/>
              </a:rPr>
              <a:t>	If gyerekek U egyéb = szomszédok \ {szülő}</a:t>
            </a:r>
          </a:p>
          <a:p>
            <a:pPr marL="0" indent="0">
              <a:buNone/>
            </a:pPr>
            <a:r>
              <a:rPr lang="hu-HU" dirty="0">
                <a:sym typeface="Wingdings" pitchFamily="2" charset="2"/>
              </a:rPr>
              <a:t>	</a:t>
            </a:r>
            <a:r>
              <a:rPr lang="hu-HU" dirty="0" smtClean="0">
                <a:sym typeface="Wingdings" pitchFamily="2" charset="2"/>
              </a:rPr>
              <a:t>then terminate</a:t>
            </a:r>
          </a:p>
          <a:p>
            <a:pPr marL="0" indent="0">
              <a:buNone/>
            </a:pPr>
            <a:endParaRPr lang="hu-HU" dirty="0">
              <a:sym typeface="Wingdings" pitchFamily="2" charset="2"/>
            </a:endParaRPr>
          </a:p>
          <a:p>
            <a:pPr marL="0" indent="0">
              <a:buNone/>
            </a:pPr>
            <a:r>
              <a:rPr lang="hu-HU" dirty="0" smtClean="0">
                <a:sym typeface="Wingdings" pitchFamily="2" charset="2"/>
              </a:rPr>
              <a:t>P</a:t>
            </a:r>
            <a:r>
              <a:rPr lang="hu-HU" baseline="-25000" dirty="0" smtClean="0">
                <a:sym typeface="Wingdings" pitchFamily="2" charset="2"/>
              </a:rPr>
              <a:t>r</a:t>
            </a:r>
            <a:r>
              <a:rPr lang="hu-HU" dirty="0" smtClean="0">
                <a:sym typeface="Wingdings" pitchFamily="2" charset="2"/>
              </a:rPr>
              <a:t> processzorra:</a:t>
            </a:r>
          </a:p>
          <a:p>
            <a:pPr marL="0" indent="0">
              <a:buNone/>
            </a:pPr>
            <a:r>
              <a:rPr lang="hu-HU" dirty="0" smtClean="0">
                <a:sym typeface="Wingdings" pitchFamily="2" charset="2"/>
              </a:rPr>
              <a:t>	If szülő = NIL</a:t>
            </a:r>
          </a:p>
          <a:p>
            <a:pPr marL="0" indent="0">
              <a:buNone/>
            </a:pPr>
            <a:r>
              <a:rPr lang="hu-HU" dirty="0" smtClean="0">
                <a:sym typeface="Wingdings" pitchFamily="2" charset="2"/>
              </a:rPr>
              <a:t>	Then szülő  NINCS</a:t>
            </a:r>
          </a:p>
          <a:p>
            <a:pPr marL="0" indent="0">
              <a:buNone/>
            </a:pPr>
            <a:r>
              <a:rPr lang="hu-HU" dirty="0">
                <a:sym typeface="Wingdings" pitchFamily="2" charset="2"/>
              </a:rPr>
              <a:t>	</a:t>
            </a:r>
            <a:r>
              <a:rPr lang="hu-HU" dirty="0" smtClean="0">
                <a:sym typeface="Wingdings" pitchFamily="2" charset="2"/>
              </a:rPr>
              <a:t>	„kijelöl” az összes szomszédok-beli élre</a:t>
            </a:r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508964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Plumtree</a:t>
            </a:r>
            <a:endParaRPr lang="hu-HU" dirty="0"/>
          </a:p>
        </p:txBody>
      </p:sp>
      <p:pic>
        <p:nvPicPr>
          <p:cNvPr id="1556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718" y="1196752"/>
            <a:ext cx="8766846" cy="47388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7078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Monitorozás autonóm elosztott rendszerekben</a:t>
            </a:r>
            <a:endParaRPr lang="hu-H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Központosított monitorozás</a:t>
            </a:r>
          </a:p>
          <a:p>
            <a:pPr lvl="1"/>
            <a:r>
              <a:rPr lang="hu-HU" dirty="0" smtClean="0"/>
              <a:t>Nagyméretű rendszerek</a:t>
            </a:r>
          </a:p>
          <a:p>
            <a:pPr lvl="1"/>
            <a:r>
              <a:rPr lang="hu-HU" dirty="0" smtClean="0"/>
              <a:t>Dinamikus rendszerek</a:t>
            </a:r>
          </a:p>
          <a:p>
            <a:pPr lvl="1"/>
            <a:r>
              <a:rPr lang="hu-HU" dirty="0" smtClean="0"/>
              <a:t>Hálózati hibák</a:t>
            </a:r>
          </a:p>
          <a:p>
            <a:r>
              <a:rPr lang="hu-HU" dirty="0" smtClean="0"/>
              <a:t>Elosztott monitorozás konfigurálása?</a:t>
            </a:r>
          </a:p>
          <a:p>
            <a:pPr lvl="1"/>
            <a:r>
              <a:rPr lang="hu-HU" dirty="0" smtClean="0"/>
              <a:t>Rendszerméret</a:t>
            </a:r>
          </a:p>
          <a:p>
            <a:pPr lvl="1"/>
            <a:r>
              <a:rPr lang="hu-HU" dirty="0" smtClean="0"/>
              <a:t>Dinamikus rendszerek</a:t>
            </a:r>
          </a:p>
          <a:p>
            <a:pPr lvl="1"/>
            <a:r>
              <a:rPr lang="hu-HU" dirty="0" smtClean="0">
                <a:sym typeface="Wingdings" pitchFamily="2" charset="2"/>
              </a:rPr>
              <a:t>Self-configuration!</a:t>
            </a:r>
            <a:endParaRPr lang="hu-HU" dirty="0" smtClean="0"/>
          </a:p>
          <a:p>
            <a:pPr lvl="1"/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659404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Plumtree</a:t>
            </a:r>
            <a:endParaRPr lang="hu-H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dirty="0" smtClean="0"/>
              <a:t>Gossip stratégiák</a:t>
            </a:r>
          </a:p>
          <a:p>
            <a:pPr lvl="1"/>
            <a:r>
              <a:rPr lang="hu-HU" dirty="0" smtClean="0"/>
              <a:t>„Eager push”</a:t>
            </a:r>
          </a:p>
          <a:p>
            <a:pPr lvl="1"/>
            <a:r>
              <a:rPr lang="hu-HU" dirty="0" smtClean="0"/>
              <a:t>„Pull”</a:t>
            </a:r>
          </a:p>
          <a:p>
            <a:pPr lvl="1"/>
            <a:r>
              <a:rPr lang="hu-HU" dirty="0" smtClean="0"/>
              <a:t>„Lazy push”</a:t>
            </a:r>
          </a:p>
          <a:p>
            <a:pPr lvl="1"/>
            <a:endParaRPr lang="hu-HU" dirty="0"/>
          </a:p>
          <a:p>
            <a:r>
              <a:rPr lang="hu-HU" u="sng" dirty="0"/>
              <a:t>P</a:t>
            </a:r>
            <a:r>
              <a:rPr lang="hu-HU" dirty="0"/>
              <a:t>ush-</a:t>
            </a:r>
            <a:r>
              <a:rPr lang="hu-HU" u="sng" dirty="0"/>
              <a:t>l</a:t>
            </a:r>
            <a:r>
              <a:rPr lang="hu-HU" dirty="0"/>
              <a:t>azy-p</a:t>
            </a:r>
            <a:r>
              <a:rPr lang="hu-HU" u="sng" dirty="0"/>
              <a:t>u</a:t>
            </a:r>
            <a:r>
              <a:rPr lang="hu-HU" dirty="0"/>
              <a:t>sh </a:t>
            </a:r>
            <a:r>
              <a:rPr lang="hu-HU" u="sng" dirty="0"/>
              <a:t>m</a:t>
            </a:r>
            <a:r>
              <a:rPr lang="hu-HU" dirty="0"/>
              <a:t>ulticast </a:t>
            </a:r>
            <a:r>
              <a:rPr lang="hu-HU" u="sng" dirty="0"/>
              <a:t>tree</a:t>
            </a:r>
          </a:p>
          <a:p>
            <a:endParaRPr lang="hu-HU" dirty="0" smtClean="0"/>
          </a:p>
          <a:p>
            <a:r>
              <a:rPr lang="hu-HU" dirty="0" smtClean="0"/>
              <a:t>Plumtree</a:t>
            </a:r>
          </a:p>
          <a:p>
            <a:pPr lvl="1"/>
            <a:r>
              <a:rPr lang="hu-HU" dirty="0" smtClean="0"/>
              <a:t>„Eager peers” („buzgó szomszédok”): feszítőfává alakulnak</a:t>
            </a:r>
          </a:p>
          <a:p>
            <a:pPr lvl="1"/>
            <a:r>
              <a:rPr lang="hu-HU" dirty="0" smtClean="0"/>
              <a:t>„Lazy peers”: üzenet-szintű redundancia a javításhoz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060170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Plumtree</a:t>
            </a:r>
            <a:endParaRPr lang="hu-HU" dirty="0"/>
          </a:p>
        </p:txBody>
      </p:sp>
      <p:pic>
        <p:nvPicPr>
          <p:cNvPr id="1566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908719"/>
            <a:ext cx="8784976" cy="44325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05677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Plumtree</a:t>
            </a:r>
            <a:endParaRPr lang="hu-HU" dirty="0"/>
          </a:p>
        </p:txBody>
      </p:sp>
      <p:pic>
        <p:nvPicPr>
          <p:cNvPr id="1576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908720"/>
            <a:ext cx="7920880" cy="5470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94051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Plumtree</a:t>
            </a:r>
            <a:endParaRPr lang="hu-HU" dirty="0"/>
          </a:p>
        </p:txBody>
      </p:sp>
      <p:pic>
        <p:nvPicPr>
          <p:cNvPr id="1587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836712"/>
            <a:ext cx="8280920" cy="54352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18690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Plumtree</a:t>
            </a:r>
            <a:endParaRPr lang="hu-HU" dirty="0"/>
          </a:p>
        </p:txBody>
      </p:sp>
      <p:pic>
        <p:nvPicPr>
          <p:cNvPr id="1597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855" y="2132856"/>
            <a:ext cx="8171343" cy="12961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86905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Plumtree</a:t>
            </a:r>
            <a:endParaRPr lang="hu-HU" dirty="0"/>
          </a:p>
        </p:txBody>
      </p:sp>
      <p:pic>
        <p:nvPicPr>
          <p:cNvPr id="1607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0588" y="980728"/>
            <a:ext cx="9156094" cy="41764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20427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Plumtree</a:t>
            </a:r>
            <a:endParaRPr lang="hu-HU" dirty="0"/>
          </a:p>
        </p:txBody>
      </p:sp>
      <p:pic>
        <p:nvPicPr>
          <p:cNvPr id="1617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980728"/>
            <a:ext cx="8700542" cy="50491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91240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Hivatkozások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[1] </a:t>
            </a:r>
            <a:r>
              <a:rPr lang="en-US" dirty="0" err="1" smtClean="0"/>
              <a:t>Leitao</a:t>
            </a:r>
            <a:r>
              <a:rPr lang="en-US" dirty="0"/>
              <a:t>, J., Pereira, J., &amp; Rodrigues, L. (2007). </a:t>
            </a:r>
            <a:r>
              <a:rPr lang="en-US" dirty="0" err="1"/>
              <a:t>HyParView</a:t>
            </a:r>
            <a:r>
              <a:rPr lang="en-US" dirty="0"/>
              <a:t>: A Membership Protocol for Reliable Gossip-Based Broadcast. </a:t>
            </a:r>
            <a:r>
              <a:rPr lang="en-US" dirty="0" err="1"/>
              <a:t>Lisboa</a:t>
            </a:r>
            <a:r>
              <a:rPr lang="en-US" dirty="0"/>
              <a:t>, Portugal: IEEE. Retrieved from </a:t>
            </a:r>
            <a:r>
              <a:rPr lang="en-US" dirty="0">
                <a:hlinkClick r:id="rId2" tooltip="http://hdl.handle.net/10455/2981"/>
              </a:rPr>
              <a:t>http://hdl.handle.net/10455/2981</a:t>
            </a:r>
            <a:endParaRPr lang="en-US" dirty="0"/>
          </a:p>
          <a:p>
            <a:r>
              <a:rPr lang="hu-HU" dirty="0" smtClean="0"/>
              <a:t>[2] </a:t>
            </a:r>
            <a:r>
              <a:rPr lang="en-US" dirty="0" err="1" smtClean="0"/>
              <a:t>Leitao</a:t>
            </a:r>
            <a:r>
              <a:rPr lang="en-US" dirty="0"/>
              <a:t>, J., Pereira, J., &amp; Rodrigues, L. (2007). Epidemic broadcast trees. In Proceedings of the 26th IEEE International Symposium on Reliable Distributed Systems (pp. 301–310). IEEE Computer Society.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22868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Monitorozás overlay network-ökkel</a:t>
            </a:r>
            <a:endParaRPr lang="hu-H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dirty="0" smtClean="0"/>
              <a:t>Egy megközelítés: öngyógyító, strukturálatlan P2P overlay</a:t>
            </a:r>
          </a:p>
          <a:p>
            <a:endParaRPr lang="hu-HU" dirty="0"/>
          </a:p>
          <a:p>
            <a:r>
              <a:rPr lang="hu-HU" dirty="0" smtClean="0"/>
              <a:t>REQ1: minden </a:t>
            </a:r>
            <a:r>
              <a:rPr lang="hu-HU" i="1" dirty="0" smtClean="0"/>
              <a:t>c</a:t>
            </a:r>
            <a:r>
              <a:rPr lang="hu-HU" dirty="0" smtClean="0"/>
              <a:t> komponenst legalább egy </a:t>
            </a:r>
            <a:r>
              <a:rPr lang="hu-HU" i="1" dirty="0" smtClean="0"/>
              <a:t>m</a:t>
            </a:r>
            <a:r>
              <a:rPr lang="hu-HU" dirty="0" smtClean="0"/>
              <a:t> monitorozzon</a:t>
            </a:r>
          </a:p>
          <a:p>
            <a:pPr lvl="1"/>
            <a:r>
              <a:rPr lang="hu-HU" dirty="0" smtClean="0"/>
              <a:t>Még inkább: &gt; 1 treshold (egyfajta redundancia)</a:t>
            </a:r>
          </a:p>
          <a:p>
            <a:pPr lvl="1"/>
            <a:r>
              <a:rPr lang="hu-HU" dirty="0" smtClean="0"/>
              <a:t>Join-ok/Leave-ek ellenére igaz maradjon</a:t>
            </a:r>
          </a:p>
          <a:p>
            <a:r>
              <a:rPr lang="hu-HU" dirty="0" smtClean="0"/>
              <a:t>REQ2: „monitoring load” szétosztása a rendszerben</a:t>
            </a:r>
          </a:p>
          <a:p>
            <a:r>
              <a:rPr lang="hu-HU" dirty="0" smtClean="0"/>
              <a:t>REQ3: monitorozási adatok megbízható disszeminálása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542492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Monitorozás overlay </a:t>
            </a:r>
            <a:r>
              <a:rPr lang="hu-HU" dirty="0" smtClean="0"/>
              <a:t>network-ökkel</a:t>
            </a:r>
            <a:endParaRPr lang="hu-H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u-HU" dirty="0" smtClean="0"/>
              <a:t>„</a:t>
            </a:r>
            <a:r>
              <a:rPr lang="en-US" dirty="0" smtClean="0"/>
              <a:t>Overlay</a:t>
            </a:r>
            <a:r>
              <a:rPr lang="hu-HU" dirty="0" smtClean="0"/>
              <a:t> </a:t>
            </a:r>
            <a:r>
              <a:rPr lang="en-US" dirty="0" smtClean="0"/>
              <a:t>networks </a:t>
            </a:r>
            <a:r>
              <a:rPr lang="en-US" dirty="0"/>
              <a:t>are logical networks supported, usually, by a membership service </a:t>
            </a:r>
            <a:r>
              <a:rPr lang="en-US" dirty="0" smtClean="0"/>
              <a:t>which</a:t>
            </a:r>
            <a:r>
              <a:rPr lang="hu-HU" dirty="0" smtClean="0"/>
              <a:t> </a:t>
            </a:r>
            <a:r>
              <a:rPr lang="en-US" dirty="0" smtClean="0"/>
              <a:t>maintains </a:t>
            </a:r>
            <a:r>
              <a:rPr lang="en-US" dirty="0"/>
              <a:t>neighboring associations between </a:t>
            </a:r>
            <a:r>
              <a:rPr lang="en-US" dirty="0" smtClean="0"/>
              <a:t>nodes</a:t>
            </a:r>
            <a:r>
              <a:rPr lang="hu-HU" dirty="0" smtClean="0"/>
              <a:t>”</a:t>
            </a:r>
          </a:p>
          <a:p>
            <a:endParaRPr lang="hu-HU" dirty="0"/>
          </a:p>
          <a:p>
            <a:r>
              <a:rPr lang="hu-HU" dirty="0" smtClean="0"/>
              <a:t>Csomópontok: teljes vagy részleges tagsági kép?</a:t>
            </a:r>
          </a:p>
          <a:p>
            <a:pPr lvl="1"/>
            <a:r>
              <a:rPr lang="hu-HU" dirty="0" smtClean="0"/>
              <a:t>Rendszerméret</a:t>
            </a:r>
          </a:p>
          <a:p>
            <a:pPr lvl="1"/>
            <a:r>
              <a:rPr lang="hu-HU" dirty="0" smtClean="0"/>
              <a:t>Karbantartás</a:t>
            </a:r>
          </a:p>
          <a:p>
            <a:pPr lvl="2"/>
            <a:r>
              <a:rPr lang="hu-HU" dirty="0" smtClean="0"/>
              <a:t>Konzisztenciamodellek?</a:t>
            </a:r>
          </a:p>
          <a:p>
            <a:pPr lvl="2"/>
            <a:endParaRPr lang="hu-HU" dirty="0" smtClean="0"/>
          </a:p>
          <a:p>
            <a:r>
              <a:rPr lang="hu-HU" dirty="0" smtClean="0"/>
              <a:t>Részleges kép: ha véletlenszerű „peer sampling”, az overlay </a:t>
            </a:r>
            <a:r>
              <a:rPr lang="hu-HU" i="1" dirty="0" smtClean="0"/>
              <a:t>strukturálatlan</a:t>
            </a:r>
          </a:p>
          <a:p>
            <a:pPr lvl="1"/>
            <a:r>
              <a:rPr lang="hu-HU" dirty="0" smtClean="0">
                <a:sym typeface="Wingdings" pitchFamily="2" charset="2"/>
              </a:rPr>
              <a:t> </a:t>
            </a:r>
            <a:r>
              <a:rPr lang="hu-HU" dirty="0" smtClean="0"/>
              <a:t>Hatékony és megbízható alkalmazási szintű multicast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336608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Részleges nézetek: karbantartás</a:t>
            </a:r>
            <a:endParaRPr lang="hu-H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hu-HU" dirty="0" smtClean="0"/>
          </a:p>
          <a:p>
            <a:r>
              <a:rPr lang="hu-HU" dirty="0" smtClean="0"/>
              <a:t>Reaktív stratégia</a:t>
            </a:r>
          </a:p>
          <a:p>
            <a:pPr lvl="1"/>
            <a:r>
              <a:rPr lang="hu-HU" dirty="0" smtClean="0"/>
              <a:t>A nézet csak külső eseményre módosul (pl. </a:t>
            </a:r>
            <a:r>
              <a:rPr lang="hu-HU" dirty="0"/>
              <a:t>j</a:t>
            </a:r>
            <a:r>
              <a:rPr lang="hu-HU" dirty="0" smtClean="0"/>
              <a:t>oin/leave)</a:t>
            </a:r>
          </a:p>
          <a:p>
            <a:pPr lvl="1"/>
            <a:r>
              <a:rPr lang="hu-HU" dirty="0" smtClean="0"/>
              <a:t>Stabil állapotban: nem változik</a:t>
            </a:r>
            <a:endParaRPr lang="hu-HU" dirty="0"/>
          </a:p>
          <a:p>
            <a:pPr lvl="1"/>
            <a:endParaRPr lang="hu-HU" dirty="0" smtClean="0"/>
          </a:p>
          <a:p>
            <a:r>
              <a:rPr lang="hu-HU" dirty="0" smtClean="0"/>
              <a:t>Ciklikus stratégia</a:t>
            </a:r>
          </a:p>
          <a:p>
            <a:pPr lvl="1"/>
            <a:r>
              <a:rPr lang="hu-HU" dirty="0" smtClean="0"/>
              <a:t>Időközöként frissítés (ált. információcsere a szomszédokkal)</a:t>
            </a:r>
          </a:p>
          <a:p>
            <a:pPr lvl="1"/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970669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Definiált gráf: tulajdonságok</a:t>
            </a:r>
            <a:endParaRPr lang="hu-H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hu-HU" dirty="0" smtClean="0"/>
              <a:t>Összefüggőség</a:t>
            </a:r>
          </a:p>
          <a:p>
            <a:endParaRPr lang="hu-HU" dirty="0"/>
          </a:p>
          <a:p>
            <a:r>
              <a:rPr lang="hu-HU" dirty="0"/>
              <a:t>Fokszám-eloszlás (in/out degree</a:t>
            </a:r>
            <a:r>
              <a:rPr lang="hu-HU" dirty="0" smtClean="0"/>
              <a:t>!)</a:t>
            </a:r>
          </a:p>
          <a:p>
            <a:endParaRPr lang="hu-HU" dirty="0"/>
          </a:p>
          <a:p>
            <a:r>
              <a:rPr lang="hu-HU" dirty="0"/>
              <a:t>Átlagos </a:t>
            </a:r>
            <a:r>
              <a:rPr lang="hu-HU" dirty="0" smtClean="0"/>
              <a:t>úthossz</a:t>
            </a:r>
          </a:p>
          <a:p>
            <a:endParaRPr lang="hu-HU" dirty="0"/>
          </a:p>
          <a:p>
            <a:r>
              <a:rPr lang="hu-HU" dirty="0"/>
              <a:t>Klaszterezési </a:t>
            </a:r>
            <a:r>
              <a:rPr lang="hu-HU" dirty="0" smtClean="0"/>
              <a:t>koefficiens (clustering coefficient)</a:t>
            </a:r>
          </a:p>
          <a:p>
            <a:pPr lvl="1"/>
            <a:r>
              <a:rPr lang="hu-HU" dirty="0" smtClean="0"/>
              <a:t>Csomópont: szomszédjai közötti élek száma / MAX</a:t>
            </a:r>
          </a:p>
          <a:p>
            <a:pPr lvl="1"/>
            <a:r>
              <a:rPr lang="hu-HU" dirty="0" smtClean="0"/>
              <a:t>Gráf: csomópont-koefficiensek átlaga</a:t>
            </a:r>
          </a:p>
          <a:p>
            <a:pPr lvl="1"/>
            <a:r>
              <a:rPr lang="hu-HU" dirty="0" smtClean="0"/>
              <a:t>„Elárasztás”/gossip broadcast esetén redundancia mértéke</a:t>
            </a:r>
          </a:p>
          <a:p>
            <a:pPr lvl="1"/>
            <a:r>
              <a:rPr lang="hu-HU" dirty="0" smtClean="0"/>
              <a:t>Könnyen izolálódó részek</a:t>
            </a:r>
          </a:p>
          <a:p>
            <a:endParaRPr lang="hu-HU" dirty="0" smtClean="0"/>
          </a:p>
          <a:p>
            <a:r>
              <a:rPr lang="hu-HU" dirty="0" smtClean="0"/>
              <a:t>„Pontosság” (Accuracy)</a:t>
            </a:r>
          </a:p>
          <a:p>
            <a:pPr lvl="1"/>
            <a:r>
              <a:rPr lang="hu-HU" dirty="0" smtClean="0"/>
              <a:t>Csomópont: működő szomszédok száma  / SUM</a:t>
            </a:r>
          </a:p>
          <a:p>
            <a:pPr lvl="1"/>
            <a:r>
              <a:rPr lang="hu-HU" dirty="0" smtClean="0"/>
              <a:t>Gráf: működő csomópontok pontosságának az átlaga</a:t>
            </a:r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165299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HyParView</a:t>
            </a:r>
            <a:endParaRPr lang="hu-H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Példa: </a:t>
            </a:r>
            <a:r>
              <a:rPr lang="hu-HU" i="1" dirty="0" smtClean="0"/>
              <a:t>Hy</a:t>
            </a:r>
            <a:r>
              <a:rPr lang="hu-HU" dirty="0" smtClean="0"/>
              <a:t>brid </a:t>
            </a:r>
            <a:r>
              <a:rPr lang="hu-HU" i="1" dirty="0" smtClean="0"/>
              <a:t>Par</a:t>
            </a:r>
            <a:r>
              <a:rPr lang="hu-HU" dirty="0" smtClean="0"/>
              <a:t>tial </a:t>
            </a:r>
            <a:r>
              <a:rPr lang="hu-HU" i="1" dirty="0" smtClean="0"/>
              <a:t>View</a:t>
            </a:r>
            <a:r>
              <a:rPr lang="hu-HU" dirty="0" smtClean="0"/>
              <a:t> tagsági protokoll</a:t>
            </a:r>
          </a:p>
          <a:p>
            <a:endParaRPr lang="hu-HU" dirty="0" smtClean="0"/>
          </a:p>
          <a:p>
            <a:r>
              <a:rPr lang="hu-HU" dirty="0" smtClean="0"/>
              <a:t>Kicsi, szimmetrikus „aktív nézet” (active view)</a:t>
            </a:r>
          </a:p>
          <a:p>
            <a:pPr lvl="1"/>
            <a:r>
              <a:rPr lang="hu-HU" dirty="0" smtClean="0"/>
              <a:t>Méret: „fanout” + 1</a:t>
            </a:r>
          </a:p>
          <a:p>
            <a:pPr lvl="1"/>
            <a:r>
              <a:rPr lang="hu-HU" dirty="0" smtClean="0"/>
              <a:t>Szimmetrikus!</a:t>
            </a:r>
          </a:p>
          <a:p>
            <a:pPr lvl="1"/>
            <a:r>
              <a:rPr lang="hu-HU" dirty="0" smtClean="0"/>
              <a:t>Monitorozás: nyitott / nyitva tartott TCP kapcsolat</a:t>
            </a:r>
          </a:p>
          <a:p>
            <a:pPr lvl="1"/>
            <a:r>
              <a:rPr lang="hu-HU" dirty="0" smtClean="0"/>
              <a:t>Ezeket használó broadcast / gossip protokoll: implicit, gyors hibadetektálás (a teljes nézeten)</a:t>
            </a:r>
          </a:p>
          <a:p>
            <a:pPr lvl="1"/>
            <a:r>
              <a:rPr lang="hu-HU" dirty="0" smtClean="0"/>
              <a:t>Reaktív karbantartás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332398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HyParView</a:t>
            </a:r>
            <a:endParaRPr lang="hu-H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/>
          </a:p>
          <a:p>
            <a:r>
              <a:rPr lang="hu-HU" dirty="0" smtClean="0"/>
              <a:t>nagyobb „passzív nézet” (passive view)</a:t>
            </a:r>
          </a:p>
          <a:p>
            <a:pPr lvl="1"/>
            <a:r>
              <a:rPr lang="hu-HU" dirty="0" smtClean="0"/>
              <a:t>Legyen &gt; log(n)</a:t>
            </a:r>
          </a:p>
          <a:p>
            <a:pPr lvl="1"/>
            <a:r>
              <a:rPr lang="hu-HU" dirty="0" smtClean="0"/>
              <a:t>„tartalék lista”</a:t>
            </a:r>
          </a:p>
          <a:p>
            <a:pPr lvl="1"/>
            <a:r>
              <a:rPr lang="hu-HU" dirty="0" smtClean="0"/>
              <a:t>„SHUFFLE”</a:t>
            </a:r>
          </a:p>
          <a:p>
            <a:pPr lvl="2"/>
            <a:r>
              <a:rPr lang="hu-HU" dirty="0" smtClean="0"/>
              <a:t>Aktív nézet + passzív nézet egy részének</a:t>
            </a:r>
          </a:p>
          <a:p>
            <a:pPr lvl="2"/>
            <a:r>
              <a:rPr lang="hu-HU" dirty="0" smtClean="0"/>
              <a:t>Ciklikus cseréje</a:t>
            </a:r>
          </a:p>
          <a:p>
            <a:pPr lvl="2"/>
            <a:r>
              <a:rPr lang="hu-HU" dirty="0" smtClean="0"/>
              <a:t>Az aktív nézet egy tagja iránáyba indított</a:t>
            </a:r>
          </a:p>
          <a:p>
            <a:pPr lvl="2"/>
            <a:r>
              <a:rPr lang="hu-HU" dirty="0" smtClean="0"/>
              <a:t>„Véletlen sétával”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236705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HyParView</a:t>
            </a:r>
            <a:endParaRPr lang="hu-HU" dirty="0"/>
          </a:p>
        </p:txBody>
      </p:sp>
      <p:pic>
        <p:nvPicPr>
          <p:cNvPr id="15257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901731"/>
            <a:ext cx="8291264" cy="53355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49601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rf-2009-sablon-v2">
  <a:themeElements>
    <a:clrScheme name="ftsrg-scheme">
      <a:dk1>
        <a:srgbClr val="000000"/>
      </a:dk1>
      <a:lt1>
        <a:srgbClr val="FFFFFF"/>
      </a:lt1>
      <a:dk2>
        <a:srgbClr val="621E0F"/>
      </a:dk2>
      <a:lt2>
        <a:srgbClr val="FFFFFF"/>
      </a:lt2>
      <a:accent1>
        <a:srgbClr val="F9DD2F"/>
      </a:accent1>
      <a:accent2>
        <a:srgbClr val="E67300"/>
      </a:accent2>
      <a:accent3>
        <a:srgbClr val="007D00"/>
      </a:accent3>
      <a:accent4>
        <a:srgbClr val="762536"/>
      </a:accent4>
      <a:accent5>
        <a:srgbClr val="2B56CF"/>
      </a:accent5>
      <a:accent6>
        <a:srgbClr val="929598"/>
      </a:accent6>
      <a:hlink>
        <a:srgbClr val="0038AE"/>
      </a:hlink>
      <a:folHlink>
        <a:srgbClr val="0038A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B83A55"/>
        </a:solidFill>
        <a:ln w="38100">
          <a:solidFill>
            <a:schemeClr val="tx1"/>
          </a:solidFill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a:spPr>
      <a:bodyPr rtlCol="0" anchor="ctr"/>
      <a:lstStyle>
        <a:defPPr algn="ctr">
          <a:defRPr sz="2400" dirty="0" smtClean="0">
            <a:solidFill>
              <a:schemeClr val="bg1"/>
            </a:solidFill>
          </a:defRPr>
        </a:defPPr>
      </a:lstStyle>
      <a:style>
        <a:lnRef idx="2">
          <a:schemeClr val="accent4">
            <a:shade val="50000"/>
          </a:schemeClr>
        </a:lnRef>
        <a:fillRef idx="1">
          <a:schemeClr val="accent4"/>
        </a:fillRef>
        <a:effectRef idx="0">
          <a:schemeClr val="accent4"/>
        </a:effectRef>
        <a:fontRef idx="minor">
          <a:schemeClr val="lt1"/>
        </a:fontRef>
      </a:style>
    </a:spDef>
  </a:objectDefaults>
  <a:extraClrSchemeLst>
    <a:extraClrScheme>
      <a:clrScheme name="ftsrg-scheme">
        <a:dk1>
          <a:srgbClr val="000000"/>
        </a:dk1>
        <a:lt1>
          <a:srgbClr val="FFFFFF"/>
        </a:lt1>
        <a:dk2>
          <a:srgbClr val="621E0F"/>
        </a:dk2>
        <a:lt2>
          <a:srgbClr val="FFFFFF"/>
        </a:lt2>
        <a:accent1>
          <a:srgbClr val="F9DD2F"/>
        </a:accent1>
        <a:accent2>
          <a:srgbClr val="E67300"/>
        </a:accent2>
        <a:accent3>
          <a:srgbClr val="007D00"/>
        </a:accent3>
        <a:accent4>
          <a:srgbClr val="762536"/>
        </a:accent4>
        <a:accent5>
          <a:srgbClr val="2B56CF"/>
        </a:accent5>
        <a:accent6>
          <a:srgbClr val="929598"/>
        </a:accent6>
        <a:hlink>
          <a:srgbClr val="0038AE"/>
        </a:hlink>
        <a:folHlink>
          <a:srgbClr val="0038AE"/>
        </a:folHlink>
      </a:clrScheme>
    </a:extraClrScheme>
    <a:extraClrScheme>
      <a:clrScheme name="ftsrg-scheme2">
        <a:dk1>
          <a:srgbClr val="000000"/>
        </a:dk1>
        <a:lt1>
          <a:srgbClr val="FFFFFF"/>
        </a:lt1>
        <a:dk2>
          <a:srgbClr val="0099FF"/>
        </a:dk2>
        <a:lt2>
          <a:srgbClr val="FFFF99"/>
        </a:lt2>
        <a:accent1>
          <a:srgbClr val="762536"/>
        </a:accent1>
        <a:accent2>
          <a:srgbClr val="81511D"/>
        </a:accent2>
        <a:accent3>
          <a:srgbClr val="48662C"/>
        </a:accent3>
        <a:accent4>
          <a:srgbClr val="134C59"/>
        </a:accent4>
        <a:accent5>
          <a:srgbClr val="5A2565"/>
        </a:accent5>
        <a:accent6>
          <a:srgbClr val="5A5A5A"/>
        </a:accent6>
        <a:hlink>
          <a:srgbClr val="002060"/>
        </a:hlink>
        <a:folHlink>
          <a:srgbClr val="002060"/>
        </a:folHlink>
      </a:clrScheme>
    </a:extraClrScheme>
    <a:extraClrScheme>
      <a:clrScheme name="SAF-color-scheme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3300"/>
        </a:accent1>
        <a:accent2>
          <a:srgbClr val="00B686"/>
        </a:accent2>
        <a:accent3>
          <a:srgbClr val="FFCC00"/>
        </a:accent3>
        <a:accent4>
          <a:srgbClr val="000000"/>
        </a:accent4>
        <a:accent5>
          <a:srgbClr val="FFADAA"/>
        </a:accent5>
        <a:accent6>
          <a:srgbClr val="0098CE"/>
        </a:accent6>
        <a:hlink>
          <a:srgbClr val="0098CE"/>
        </a:hlink>
        <a:folHlink>
          <a:srgbClr val="FFCC00"/>
        </a:folHlink>
      </a:clrScheme>
    </a:extraClrScheme>
  </a:extraClrScheme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irf-2009-sablon-v2</Template>
  <TotalTime>7898</TotalTime>
  <Words>565</Words>
  <Application>Microsoft Office PowerPoint</Application>
  <PresentationFormat>Diavetítés a képernyőre (4:3 oldalarány)</PresentationFormat>
  <Paragraphs>158</Paragraphs>
  <Slides>27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27</vt:i4>
      </vt:variant>
    </vt:vector>
  </HeadingPairs>
  <TitlesOfParts>
    <vt:vector size="28" baseType="lpstr">
      <vt:lpstr>irf-2009-sablon-v2</vt:lpstr>
      <vt:lpstr>Elosztott tagsági kép és hatékony multicast</vt:lpstr>
      <vt:lpstr>Monitorozás autonóm elosztott rendszerekben</vt:lpstr>
      <vt:lpstr>Monitorozás overlay network-ökkel</vt:lpstr>
      <vt:lpstr>Monitorozás overlay network-ökkel</vt:lpstr>
      <vt:lpstr>Részleges nézetek: karbantartás</vt:lpstr>
      <vt:lpstr>Definiált gráf: tulajdonságok</vt:lpstr>
      <vt:lpstr>HyParView</vt:lpstr>
      <vt:lpstr>HyParView</vt:lpstr>
      <vt:lpstr>HyParView</vt:lpstr>
      <vt:lpstr>HyParView</vt:lpstr>
      <vt:lpstr>HyParView</vt:lpstr>
      <vt:lpstr>„Pletyka” broadcast HyParView felett</vt:lpstr>
      <vt:lpstr>HyParView mint monitorozási overlay?</vt:lpstr>
      <vt:lpstr>Broadcast / multicast</vt:lpstr>
      <vt:lpstr>Gossip vs feszítőfák</vt:lpstr>
      <vt:lpstr>Kitérő és példa: hogyan építsünk feszítőfát?</vt:lpstr>
      <vt:lpstr>Kitérő és példa: hogyan építsünk feszítőfát?</vt:lpstr>
      <vt:lpstr>Kitérő és példa: hogyan építsünk feszítőfát?</vt:lpstr>
      <vt:lpstr>Plumtree</vt:lpstr>
      <vt:lpstr>Plumtree</vt:lpstr>
      <vt:lpstr>Plumtree</vt:lpstr>
      <vt:lpstr>Plumtree</vt:lpstr>
      <vt:lpstr>Plumtree</vt:lpstr>
      <vt:lpstr>Plumtree</vt:lpstr>
      <vt:lpstr>Plumtree</vt:lpstr>
      <vt:lpstr>Plumtree</vt:lpstr>
      <vt:lpstr>Hivatkozások</vt:lpstr>
    </vt:vector>
  </TitlesOfParts>
  <Company>Budapesti Műszaki és Gazdaságtudományi Egyetem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Benchmarkok és szolgáltatásbiztonság</dc:title>
  <dc:creator>Kocsis Imre; Szombath István</dc:creator>
  <cp:lastModifiedBy>ikocsis</cp:lastModifiedBy>
  <cp:revision>134</cp:revision>
  <dcterms:created xsi:type="dcterms:W3CDTF">2009-05-03T10:24:34Z</dcterms:created>
  <dcterms:modified xsi:type="dcterms:W3CDTF">2013-11-04T23:20:35Z</dcterms:modified>
</cp:coreProperties>
</file>