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65" r:id="rId2"/>
    <p:sldId id="347" r:id="rId3"/>
    <p:sldId id="348" r:id="rId4"/>
    <p:sldId id="345" r:id="rId5"/>
    <p:sldId id="288" r:id="rId6"/>
    <p:sldId id="289" r:id="rId7"/>
    <p:sldId id="346" r:id="rId8"/>
    <p:sldId id="349" r:id="rId9"/>
    <p:sldId id="358" r:id="rId10"/>
    <p:sldId id="364" r:id="rId11"/>
    <p:sldId id="367" r:id="rId12"/>
    <p:sldId id="350" r:id="rId13"/>
    <p:sldId id="291" r:id="rId14"/>
    <p:sldId id="292" r:id="rId15"/>
    <p:sldId id="351" r:id="rId16"/>
    <p:sldId id="352" r:id="rId17"/>
    <p:sldId id="353" r:id="rId18"/>
    <p:sldId id="293" r:id="rId19"/>
    <p:sldId id="354" r:id="rId20"/>
    <p:sldId id="359" r:id="rId21"/>
    <p:sldId id="297" r:id="rId22"/>
    <p:sldId id="298" r:id="rId23"/>
    <p:sldId id="336" r:id="rId24"/>
    <p:sldId id="360" r:id="rId25"/>
    <p:sldId id="361" r:id="rId26"/>
    <p:sldId id="362" r:id="rId27"/>
    <p:sldId id="363" r:id="rId28"/>
    <p:sldId id="366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6253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00" autoAdjust="0"/>
  </p:normalViewPr>
  <p:slideViewPr>
    <p:cSldViewPr>
      <p:cViewPr varScale="1">
        <p:scale>
          <a:sx n="76" d="100"/>
          <a:sy n="76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2014.09.22.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42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0026B-5F30-4079-9B23-A8CCF32641EE}" type="slidenum">
              <a:rPr lang="en-US"/>
              <a:pPr/>
              <a:t>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63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F384F-4F22-40C5-8AE8-F3ECE0053EF0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7404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FA1B-FFA6-4D29-9475-E8C2BE7192CD}" type="slidenum">
              <a:rPr lang="en-US"/>
              <a:pPr/>
              <a:t>13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9006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65FBD-8871-4E05-B913-BCA223F2C1A7}" type="slidenum">
              <a:rPr lang="en-US"/>
              <a:pPr/>
              <a:t>14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9786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FCDF1-F6EC-4FA6-97E9-A84D4465FA3F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2347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524A2-C46F-46EB-A49C-4B4AE72C1518}" type="slidenum">
              <a:rPr lang="en-US"/>
              <a:pPr/>
              <a:t>21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8497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76F1C-0943-4D9D-8711-FD413DDF7CAB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44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825" y="125413"/>
            <a:ext cx="864235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250825" y="6356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608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88175" y="6356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A20169-A9B5-47EB-A104-41C32CB46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825" y="125413"/>
            <a:ext cx="864235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250825" y="1628775"/>
            <a:ext cx="4244975" cy="46085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244975" cy="46085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250825" y="6356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608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988175" y="6356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142782-383A-4E32-8295-908FF8E72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kocsis@mit.bm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n.fr/z-info/sdemasse/gccat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zinc.org/" TargetMode="External"/><Relationship Id="rId2" Type="http://schemas.openxmlformats.org/officeDocument/2006/relationships/hyperlink" Target="http://www.emn.fr/z-info/choco-solv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 smtClean="0"/>
              <a:t>Korlátkielégítési</a:t>
            </a:r>
            <a:r>
              <a:rPr lang="hu-HU" b="1" dirty="0" smtClean="0"/>
              <a:t> problémák</a:t>
            </a:r>
            <a:endParaRPr lang="en-US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838749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Autonóm és hibatűrő információs rendszerek</a:t>
            </a:r>
          </a:p>
          <a:p>
            <a:endParaRPr lang="hu-HU" dirty="0" smtClean="0"/>
          </a:p>
          <a:p>
            <a:r>
              <a:rPr lang="hu-HU" dirty="0" smtClean="0"/>
              <a:t>Kocsis Imre</a:t>
            </a:r>
          </a:p>
          <a:p>
            <a:r>
              <a:rPr lang="hu-HU" dirty="0" err="1" smtClean="0">
                <a:hlinkClick r:id="rId2"/>
              </a:rPr>
              <a:t>ikocsis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mit.bme.hu</a:t>
            </a:r>
            <a:r>
              <a:rPr lang="hu-HU" dirty="0" smtClean="0"/>
              <a:t> </a:t>
            </a:r>
          </a:p>
          <a:p>
            <a:r>
              <a:rPr lang="hu-HU" dirty="0" smtClean="0"/>
              <a:t>2014.09.22.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Choco</a:t>
            </a:r>
            <a:r>
              <a:rPr lang="hu-HU" dirty="0" smtClean="0"/>
              <a:t> 3: Int korlátok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Eclipse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5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lehet még így kifejezni?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Konfiguráció-tervezés</a:t>
            </a:r>
          </a:p>
          <a:p>
            <a:pPr lvl="1"/>
            <a:r>
              <a:rPr lang="hu-HU" dirty="0" err="1" smtClean="0"/>
              <a:t>VM-ek</a:t>
            </a:r>
            <a:r>
              <a:rPr lang="hu-HU" dirty="0" smtClean="0"/>
              <a:t> adatközpont(ok)</a:t>
            </a:r>
            <a:r>
              <a:rPr lang="hu-HU" dirty="0" err="1" smtClean="0"/>
              <a:t>ban</a:t>
            </a:r>
            <a:r>
              <a:rPr lang="hu-HU" dirty="0" smtClean="0"/>
              <a:t>, taszkok elhelyezése mikrokontrollereken</a:t>
            </a:r>
          </a:p>
          <a:p>
            <a:r>
              <a:rPr lang="hu-HU" dirty="0" smtClean="0"/>
              <a:t>„Tiszta” pakolási problémák</a:t>
            </a:r>
          </a:p>
          <a:p>
            <a:pPr lvl="1"/>
            <a:r>
              <a:rPr lang="hu-HU" dirty="0" smtClean="0"/>
              <a:t>Logisztika</a:t>
            </a:r>
          </a:p>
          <a:p>
            <a:r>
              <a:rPr lang="hu-HU" dirty="0" smtClean="0"/>
              <a:t>Ütemezés</a:t>
            </a:r>
          </a:p>
          <a:p>
            <a:pPr lvl="1"/>
            <a:r>
              <a:rPr lang="hu-HU" dirty="0" smtClean="0"/>
              <a:t>Órarend … Gyártás</a:t>
            </a:r>
          </a:p>
          <a:p>
            <a:pPr lvl="1"/>
            <a:endParaRPr lang="hu-HU" dirty="0"/>
          </a:p>
          <a:p>
            <a:r>
              <a:rPr lang="hu-HU" b="1" dirty="0" err="1" smtClean="0"/>
              <a:t>Trajektória-tervezésre</a:t>
            </a:r>
            <a:r>
              <a:rPr lang="hu-HU" b="1" dirty="0" smtClean="0"/>
              <a:t> miért </a:t>
            </a:r>
            <a:r>
              <a:rPr lang="hu-HU" b="1" i="1" dirty="0" smtClean="0"/>
              <a:t>nem </a:t>
            </a:r>
            <a:r>
              <a:rPr lang="hu-HU" b="1" dirty="0" smtClean="0"/>
              <a:t>jó?</a:t>
            </a:r>
          </a:p>
          <a:p>
            <a:pPr lvl="1"/>
            <a:r>
              <a:rPr lang="hu-HU" dirty="0" smtClean="0"/>
              <a:t>Illetve mik a megkötések</a:t>
            </a:r>
          </a:p>
          <a:p>
            <a:endParaRPr lang="hu-HU" dirty="0" smtClean="0"/>
          </a:p>
          <a:p>
            <a:r>
              <a:rPr lang="hu-HU" dirty="0" smtClean="0"/>
              <a:t>Modern megoldók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18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CSP(FD): kényszerek ábrázolása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Elméleti lehetőségek:</a:t>
            </a:r>
          </a:p>
          <a:p>
            <a:pPr lvl="1"/>
            <a:r>
              <a:rPr lang="hu-HU" dirty="0" smtClean="0"/>
              <a:t>Explicit </a:t>
            </a:r>
            <a:r>
              <a:rPr lang="hu-HU" dirty="0" smtClean="0"/>
              <a:t>reláció</a:t>
            </a:r>
          </a:p>
          <a:p>
            <a:pPr lvl="1"/>
            <a:r>
              <a:rPr lang="hu-HU" dirty="0" smtClean="0"/>
              <a:t>Algebrai kifejezések</a:t>
            </a:r>
          </a:p>
          <a:p>
            <a:pPr lvl="1"/>
            <a:r>
              <a:rPr lang="hu-HU" dirty="0" smtClean="0"/>
              <a:t>Propozicionális formulák</a:t>
            </a:r>
          </a:p>
          <a:p>
            <a:endParaRPr lang="hu-HU" dirty="0" smtClean="0"/>
          </a:p>
          <a:p>
            <a:r>
              <a:rPr lang="hu-HU" dirty="0" smtClean="0"/>
              <a:t>Praktikusan:</a:t>
            </a:r>
          </a:p>
          <a:p>
            <a:pPr lvl="1"/>
            <a:r>
              <a:rPr lang="hu-HU" dirty="0" smtClean="0"/>
              <a:t>Kényszer-gráf</a:t>
            </a:r>
            <a:endParaRPr lang="hu-HU" dirty="0" smtClean="0"/>
          </a:p>
          <a:p>
            <a:pPr lvl="2"/>
            <a:r>
              <a:rPr lang="hu-HU" dirty="0" smtClean="0"/>
              <a:t>Bináris esetben egyszerű gráf („trükkök” nélkül)</a:t>
            </a:r>
          </a:p>
          <a:p>
            <a:pPr lvl="1"/>
            <a:r>
              <a:rPr lang="hu-HU" dirty="0" smtClean="0"/>
              <a:t>Értékkészlet-i</a:t>
            </a:r>
            <a:r>
              <a:rPr lang="hu-HU" dirty="0" smtClean="0"/>
              <a:t>ntervallumok (pl. SICSTUS </a:t>
            </a:r>
            <a:r>
              <a:rPr lang="hu-HU" dirty="0" err="1" smtClean="0"/>
              <a:t>Prolog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…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reláció-algebra operációi egyszerűen adódnak!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497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CSP megoldás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736"/>
            <a:ext cx="8642350" cy="532901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visszalépéses</a:t>
            </a:r>
            <a:r>
              <a:rPr lang="en-US" dirty="0"/>
              <a:t> </a:t>
            </a:r>
            <a:r>
              <a:rPr lang="en-US" dirty="0" err="1"/>
              <a:t>iteratív</a:t>
            </a:r>
            <a:r>
              <a:rPr lang="en-US" dirty="0"/>
              <a:t> </a:t>
            </a:r>
            <a:r>
              <a:rPr lang="en-US" dirty="0" err="1"/>
              <a:t>keresés</a:t>
            </a:r>
            <a:r>
              <a:rPr lang="en-US" dirty="0"/>
              <a:t> (backtracking</a:t>
            </a:r>
            <a:r>
              <a:rPr lang="en-US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trashing</a:t>
            </a:r>
            <a:r>
              <a:rPr lang="hu-HU" dirty="0" smtClean="0"/>
              <a:t>” veszélye!</a:t>
            </a:r>
          </a:p>
          <a:p>
            <a:pPr lvl="1"/>
            <a:r>
              <a:rPr lang="hu-HU" dirty="0" smtClean="0"/>
              <a:t>Vezérlés?</a:t>
            </a:r>
            <a:endParaRPr lang="en-US" dirty="0"/>
          </a:p>
          <a:p>
            <a:r>
              <a:rPr lang="en-US" dirty="0" err="1"/>
              <a:t>korlát-terjesztés</a:t>
            </a:r>
            <a:r>
              <a:rPr lang="en-US" dirty="0"/>
              <a:t> (constraint propagation</a:t>
            </a:r>
            <a:r>
              <a:rPr lang="en-US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tightening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kényszerhez </a:t>
            </a:r>
            <a:r>
              <a:rPr lang="hu-HU" dirty="0" smtClean="0"/>
              <a:t>kötött, konzisztenciát fenntartó </a:t>
            </a:r>
            <a:r>
              <a:rPr lang="hu-HU" dirty="0" smtClean="0"/>
              <a:t>szűrésen keresztül (</a:t>
            </a:r>
            <a:r>
              <a:rPr lang="hu-HU" dirty="0" err="1" smtClean="0"/>
              <a:t>filtering</a:t>
            </a:r>
            <a:r>
              <a:rPr lang="hu-HU" dirty="0" smtClean="0"/>
              <a:t>)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inél jobb, annál költségesebb</a:t>
            </a:r>
            <a:endParaRPr lang="en-US" dirty="0"/>
          </a:p>
          <a:p>
            <a:r>
              <a:rPr lang="en-US" dirty="0" err="1"/>
              <a:t>lokális</a:t>
            </a:r>
            <a:r>
              <a:rPr lang="en-US" dirty="0"/>
              <a:t> </a:t>
            </a:r>
            <a:r>
              <a:rPr lang="en-US" dirty="0" err="1"/>
              <a:t>keresés</a:t>
            </a:r>
            <a:r>
              <a:rPr lang="en-US" dirty="0"/>
              <a:t> (local search)</a:t>
            </a:r>
          </a:p>
          <a:p>
            <a:endParaRPr lang="hu-HU" dirty="0" smtClean="0"/>
          </a:p>
          <a:p>
            <a:r>
              <a:rPr lang="en-US" dirty="0" smtClean="0"/>
              <a:t>a </a:t>
            </a:r>
            <a:r>
              <a:rPr lang="en-US" dirty="0" err="1"/>
              <a:t>gyakorlatban</a:t>
            </a:r>
            <a:r>
              <a:rPr lang="en-US" dirty="0"/>
              <a:t> </a:t>
            </a:r>
            <a:r>
              <a:rPr lang="en-US" dirty="0" err="1"/>
              <a:t>ezek</a:t>
            </a:r>
            <a:r>
              <a:rPr lang="en-US" dirty="0"/>
              <a:t> </a:t>
            </a:r>
            <a:r>
              <a:rPr lang="en-US" dirty="0" err="1" smtClean="0"/>
              <a:t>együttműködése</a:t>
            </a:r>
            <a:endParaRPr lang="hu-HU" dirty="0" smtClean="0"/>
          </a:p>
          <a:p>
            <a:r>
              <a:rPr lang="hu-HU" dirty="0" smtClean="0"/>
              <a:t>szokásos minta: „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store</a:t>
            </a:r>
            <a:r>
              <a:rPr lang="hu-HU" dirty="0" smtClean="0"/>
              <a:t>”</a:t>
            </a:r>
            <a:endParaRPr lang="en-US" dirty="0"/>
          </a:p>
          <a:p>
            <a:r>
              <a:rPr lang="en-US" dirty="0" err="1"/>
              <a:t>Általánosságban</a:t>
            </a:r>
            <a:r>
              <a:rPr lang="en-US" dirty="0"/>
              <a:t>: NP-</a:t>
            </a:r>
            <a:r>
              <a:rPr lang="en-US" dirty="0" err="1"/>
              <a:t>teljes</a:t>
            </a:r>
            <a:r>
              <a:rPr lang="en-US" dirty="0"/>
              <a:t> </a:t>
            </a:r>
            <a:r>
              <a:rPr lang="en-US" dirty="0" err="1"/>
              <a:t>probléma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CSP megoldás - visszalépéses iteratív keresés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5040313"/>
          </a:xfrm>
        </p:spPr>
        <p:txBody>
          <a:bodyPr/>
          <a:lstStyle/>
          <a:p>
            <a:r>
              <a:rPr lang="hu-HU" sz="2800" dirty="0"/>
              <a:t>Változó kiválasztása</a:t>
            </a:r>
          </a:p>
          <a:p>
            <a:r>
              <a:rPr lang="hu-HU" sz="2800" dirty="0"/>
              <a:t>Döntési pont: változó lehetséges </a:t>
            </a:r>
            <a:r>
              <a:rPr lang="hu-HU" sz="2800" dirty="0" smtClean="0"/>
              <a:t>értékei</a:t>
            </a:r>
          </a:p>
          <a:p>
            <a:pPr lvl="1"/>
            <a:r>
              <a:rPr lang="hu-HU" sz="2400" dirty="0" smtClean="0"/>
              <a:t>Mélységi keresés</a:t>
            </a:r>
            <a:endParaRPr lang="hu-HU" sz="2400" dirty="0"/>
          </a:p>
          <a:p>
            <a:r>
              <a:rPr lang="hu-HU" sz="2800" dirty="0"/>
              <a:t>Lekötés, </a:t>
            </a:r>
            <a:r>
              <a:rPr lang="hu-HU" sz="2800" dirty="0" err="1"/>
              <a:t>konzisztenciaellenőrzés</a:t>
            </a:r>
            <a:endParaRPr lang="hu-HU" sz="2800" dirty="0"/>
          </a:p>
          <a:p>
            <a:r>
              <a:rPr lang="hu-HU" sz="2800" dirty="0" smtClean="0"/>
              <a:t>Fail: backtracking</a:t>
            </a:r>
          </a:p>
          <a:p>
            <a:endParaRPr lang="hu-HU" sz="2800" dirty="0"/>
          </a:p>
          <a:p>
            <a:r>
              <a:rPr lang="hu-HU" sz="2800" dirty="0"/>
              <a:t>Több változat</a:t>
            </a:r>
          </a:p>
          <a:p>
            <a:pPr lvl="1"/>
            <a:r>
              <a:rPr lang="hu-HU" sz="2400" dirty="0"/>
              <a:t>V</a:t>
            </a:r>
            <a:r>
              <a:rPr lang="hu-HU" sz="2400" dirty="0" smtClean="0"/>
              <a:t>áltozó-sorrendezés</a:t>
            </a:r>
            <a:endParaRPr lang="hu-HU" sz="2400" dirty="0"/>
          </a:p>
          <a:p>
            <a:pPr lvl="1"/>
            <a:r>
              <a:rPr lang="hu-HU" sz="2400" dirty="0"/>
              <a:t>Keresési stratégiák</a:t>
            </a:r>
          </a:p>
          <a:p>
            <a:pPr lvl="1"/>
            <a:endParaRPr lang="hu-HU" sz="2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Visszalépéses keresés - példa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Webreq = WebPing OR WebS</a:t>
            </a:r>
          </a:p>
          <a:p>
            <a:r>
              <a:rPr lang="hu-HU" dirty="0" smtClean="0"/>
              <a:t>WebPing  = R OR WebHW</a:t>
            </a:r>
          </a:p>
          <a:p>
            <a:r>
              <a:rPr lang="hu-HU" dirty="0" smtClean="0"/>
              <a:t>1 &gt;= R + WebHW</a:t>
            </a:r>
          </a:p>
          <a:p>
            <a:r>
              <a:rPr lang="hu-HU" dirty="0" smtClean="0"/>
              <a:t>Webreq = 1</a:t>
            </a:r>
          </a:p>
        </p:txBody>
      </p:sp>
    </p:spTree>
    <p:extLst>
      <p:ext uri="{BB962C8B-B14F-4D97-AF65-F5344CB8AC3E}">
        <p14:creationId xmlns:p14="http://schemas.microsoft.com/office/powerpoint/2010/main" val="4890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Visszalépéses keresés - példa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261851"/>
              </p:ext>
            </p:extLst>
          </p:nvPr>
        </p:nvGraphicFramePr>
        <p:xfrm>
          <a:off x="107504" y="980728"/>
          <a:ext cx="9104716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Visio" r:id="rId3" imgW="5900166" imgH="3406902" progId="Visio.Drawing.11">
                  <p:embed/>
                </p:oleObj>
              </mc:Choice>
              <mc:Fallback>
                <p:oleObj name="Visio" r:id="rId3" imgW="5900166" imgH="340690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980728"/>
                        <a:ext cx="9104716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7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Hogyan tegyük ezt hatékonyabbá?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Keresés előtt</a:t>
            </a:r>
          </a:p>
          <a:p>
            <a:pPr lvl="1"/>
            <a:r>
              <a:rPr lang="hu-HU" dirty="0" smtClean="0"/>
              <a:t>Konzisztencia-algoritmusok (N.B. Nem csak előtte)</a:t>
            </a:r>
          </a:p>
          <a:p>
            <a:pPr lvl="1"/>
            <a:r>
              <a:rPr lang="hu-HU" dirty="0" smtClean="0"/>
              <a:t>Alkalmas (fix) változósorrendezés</a:t>
            </a:r>
          </a:p>
          <a:p>
            <a:endParaRPr lang="hu-HU" dirty="0" smtClean="0"/>
          </a:p>
          <a:p>
            <a:r>
              <a:rPr lang="hu-HU" dirty="0" smtClean="0"/>
              <a:t>Keresés közben</a:t>
            </a:r>
          </a:p>
          <a:p>
            <a:pPr lvl="1"/>
            <a:r>
              <a:rPr lang="hu-HU" dirty="0" smtClean="0"/>
              <a:t>„Előrenéző” megoldások</a:t>
            </a:r>
          </a:p>
          <a:p>
            <a:pPr lvl="2"/>
            <a:r>
              <a:rPr lang="hu-HU" dirty="0" smtClean="0"/>
              <a:t>Értékrendezés („legkevésbé megszorító” érték választása)</a:t>
            </a:r>
          </a:p>
          <a:p>
            <a:pPr lvl="2"/>
            <a:r>
              <a:rPr lang="hu-HU" dirty="0" smtClean="0"/>
              <a:t>Változórendezés (a „legjobban megszorító” változó választása)</a:t>
            </a:r>
          </a:p>
          <a:p>
            <a:pPr lvl="1"/>
            <a:r>
              <a:rPr lang="hu-HU" dirty="0" smtClean="0"/>
              <a:t>„Hátranéző” megoldások</a:t>
            </a:r>
          </a:p>
          <a:p>
            <a:pPr lvl="2"/>
            <a:r>
              <a:rPr lang="hu-HU" dirty="0" smtClean="0"/>
              <a:t>...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12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CSP-</a:t>
            </a:r>
            <a:r>
              <a:rPr lang="en-US" sz="4000" dirty="0" err="1"/>
              <a:t>megoldás</a:t>
            </a:r>
            <a:r>
              <a:rPr lang="en-US" sz="4000" dirty="0"/>
              <a:t> - </a:t>
            </a:r>
            <a:r>
              <a:rPr lang="hu-HU" sz="4000" dirty="0" smtClean="0"/>
              <a:t>konzisztencia</a:t>
            </a:r>
            <a:endParaRPr lang="en-US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642350" cy="56886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dirty="0"/>
              <a:t>Változók/korlátok egy csoportja valamilyen konzisztenciájának </a:t>
            </a:r>
            <a:r>
              <a:rPr lang="hu-HU" dirty="0" smtClean="0"/>
              <a:t>fenntartása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Cél: keresési tér szűkítése</a:t>
            </a:r>
          </a:p>
          <a:p>
            <a:pPr lvl="1">
              <a:lnSpc>
                <a:spcPct val="90000"/>
              </a:lnSpc>
            </a:pPr>
            <a:endParaRPr lang="hu-HU" sz="2800" dirty="0"/>
          </a:p>
          <a:p>
            <a:pPr>
              <a:lnSpc>
                <a:spcPct val="90000"/>
              </a:lnSpc>
            </a:pPr>
            <a:r>
              <a:rPr lang="hu-HU" dirty="0" smtClean="0"/>
              <a:t>Csomópont </a:t>
            </a:r>
            <a:r>
              <a:rPr lang="hu-HU" dirty="0"/>
              <a:t>(node): unáris korlát teljesül az érintett változó doménjén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X &lt; </a:t>
            </a:r>
            <a:r>
              <a:rPr lang="hu-HU" dirty="0" smtClean="0"/>
              <a:t>23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hu-HU" dirty="0" smtClean="0"/>
              <a:t>Él (arc): egy változó </a:t>
            </a:r>
            <a:r>
              <a:rPr lang="hu-HU" dirty="0" err="1" smtClean="0"/>
              <a:t>élkonzisztens</a:t>
            </a:r>
            <a:r>
              <a:rPr lang="hu-HU" dirty="0" smtClean="0"/>
              <a:t> egy másikkal, ha minden megengedett értékéhez létezik a másiknak megengedett értéke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Konzisztencia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i-konzisztencia: i-1 változó konzisztens egy i-edikkel, ha az i-1 minden konzisztens lekötése az i-edikben konzisztensen kiterjeszthető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i-ben exponenciálisan </a:t>
            </a:r>
            <a:r>
              <a:rPr lang="hu-HU" dirty="0" smtClean="0"/>
              <a:t>bonyolult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Erős i-konzisztencia: minden j &lt;= i-re j-konzisztencia</a:t>
            </a:r>
            <a:endParaRPr lang="hu-HU" dirty="0"/>
          </a:p>
          <a:p>
            <a:pPr>
              <a:lnSpc>
                <a:spcPct val="90000"/>
              </a:lnSpc>
            </a:pPr>
            <a:endParaRPr lang="hu-HU" sz="2800" dirty="0"/>
          </a:p>
          <a:p>
            <a:pPr>
              <a:lnSpc>
                <a:spcPct val="90000"/>
              </a:lnSpc>
            </a:pPr>
            <a:r>
              <a:rPr lang="hu-HU" dirty="0"/>
              <a:t>Terjesztés: (informálisan) a konzisztencia kikényszerítésének szükségessége változóról változóra „terjed</a:t>
            </a:r>
            <a:r>
              <a:rPr lang="hu-HU" dirty="0" smtClean="0"/>
              <a:t>”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Lehet „előre”...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... </a:t>
            </a:r>
            <a:r>
              <a:rPr lang="hu-HU" dirty="0"/>
              <a:t>v</a:t>
            </a:r>
            <a:r>
              <a:rPr lang="hu-HU" dirty="0" smtClean="0"/>
              <a:t>agy minden keresési lépés előtt</a:t>
            </a:r>
            <a:endParaRPr lang="en-US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85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Minimum set cover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8184" y="857232"/>
                <a:ext cx="8858312" cy="5529321"/>
              </a:xfrm>
            </p:spPr>
            <p:txBody>
              <a:bodyPr/>
              <a:lstStyle/>
              <a:p>
                <a:r>
                  <a:rPr lang="hu-HU" dirty="0" smtClean="0"/>
                  <a:t>legyen: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</a:rPr>
                        <m:t>∈{0,1}</m:t>
                      </m:r>
                    </m:oMath>
                  </m:oMathPara>
                </a14:m>
                <a:endParaRPr lang="hu-HU" dirty="0" smtClean="0"/>
              </a:p>
              <a:p>
                <a:endParaRPr lang="hu-HU" dirty="0" smtClean="0"/>
              </a:p>
              <a:p>
                <a:r>
                  <a:rPr lang="hu-HU" dirty="0" smtClean="0"/>
                  <a:t>minimalizáljuk: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hu-HU" i="1">
                              <a:latin typeface="Cambria Math"/>
                              <a:ea typeface="Cambria Math"/>
                            </a:rPr>
                            <m:t>Σ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∈</m:t>
                          </m:r>
                          <m:r>
                            <a:rPr lang="hu-HU" b="0" i="1" smtClean="0">
                              <a:latin typeface="Cambria Math"/>
                            </a:rPr>
                            <m:t>𝑆</m:t>
                          </m:r>
                        </m:sub>
                        <m:sup/>
                      </m:sSubSup>
                      <m:r>
                        <a:rPr lang="hu-HU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hu-HU" b="0" dirty="0" smtClean="0"/>
              </a:p>
              <a:p>
                <a:endParaRPr lang="hu-HU" dirty="0" smtClean="0"/>
              </a:p>
              <a:p>
                <a:r>
                  <a:rPr lang="hu-HU" dirty="0" smtClean="0"/>
                  <a:t>és legyen igaz szintén: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Σ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𝑠</m:t>
                        </m:r>
                        <m:r>
                          <a:rPr lang="hu-HU" b="0" i="1" smtClean="0">
                            <a:latin typeface="Cambria Math"/>
                          </a:rPr>
                          <m:t>:</m:t>
                        </m:r>
                        <m:r>
                          <a:rPr lang="hu-HU" b="0" i="1" smtClean="0">
                            <a:latin typeface="Cambria Math"/>
                          </a:rPr>
                          <m:t>𝑒</m:t>
                        </m:r>
                        <m:r>
                          <a:rPr lang="hu-HU" b="0" i="1" smtClean="0">
                            <a:latin typeface="Cambria Math"/>
                          </a:rPr>
                          <m:t>∈</m:t>
                        </m:r>
                        <m:r>
                          <a:rPr lang="hu-HU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</m:sSubSup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hu-HU" b="0" i="1" smtClean="0">
                        <a:latin typeface="Cambria Math"/>
                        <a:ea typeface="Cambria Math"/>
                      </a:rPr>
                      <m:t>≥1</m:t>
                    </m:r>
                  </m:oMath>
                </a14:m>
                <a:r>
                  <a:rPr lang="hu-HU" dirty="0" smtClean="0"/>
                  <a:t> minden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𝑒</m:t>
                    </m:r>
                    <m:r>
                      <a:rPr lang="hu-HU" b="0" i="1" smtClean="0">
                        <a:latin typeface="Cambria Math"/>
                      </a:rPr>
                      <m:t>∈</m:t>
                    </m:r>
                    <m:r>
                      <a:rPr lang="hu-HU" b="0" i="1" smtClean="0">
                        <a:latin typeface="Cambria Math"/>
                      </a:rPr>
                      <m:t>𝑈</m:t>
                    </m:r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8184" y="857232"/>
                <a:ext cx="8858312" cy="5529321"/>
              </a:xfrm>
              <a:blipFill rotWithShape="1">
                <a:blip r:embed="rId2"/>
                <a:stretch>
                  <a:fillRect l="-1514" t="-14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rocess 3"/>
          <p:cNvSpPr/>
          <p:nvPr/>
        </p:nvSpPr>
        <p:spPr>
          <a:xfrm>
            <a:off x="6876256" y="5661248"/>
            <a:ext cx="2016224" cy="612648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Kényszerek</a:t>
            </a:r>
          </a:p>
        </p:txBody>
      </p:sp>
    </p:spTree>
    <p:extLst>
      <p:ext uri="{BB962C8B-B14F-4D97-AF65-F5344CB8AC3E}">
        <p14:creationId xmlns:p14="http://schemas.microsoft.com/office/powerpoint/2010/main" val="128693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96"/>
            <a:ext cx="9144000" cy="683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kerekített téglalap feliratnak 3"/>
          <p:cNvSpPr/>
          <p:nvPr/>
        </p:nvSpPr>
        <p:spPr>
          <a:xfrm>
            <a:off x="3848580" y="766102"/>
            <a:ext cx="3171691" cy="612648"/>
          </a:xfrm>
          <a:prstGeom prst="wedgeRoundRectCallout">
            <a:avLst>
              <a:gd name="adj1" fmla="val -83928"/>
              <a:gd name="adj2" fmla="val 11170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 sémája (vált. sorozat)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3059833" y="2492896"/>
            <a:ext cx="1224136" cy="612648"/>
          </a:xfrm>
          <a:prstGeom prst="wedgeRoundRectCallout">
            <a:avLst>
              <a:gd name="adj1" fmla="val -167497"/>
              <a:gd name="adj2" fmla="val -15236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n-es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5364088" y="1196752"/>
            <a:ext cx="3312368" cy="612648"/>
          </a:xfrm>
          <a:prstGeom prst="wedgeRoundRectCallout">
            <a:avLst>
              <a:gd name="adj1" fmla="val -131630"/>
              <a:gd name="adj2" fmla="val 17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Probléma-domén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Korlát</a:t>
            </a:r>
            <a:r>
              <a:rPr lang="hu-HU" dirty="0"/>
              <a:t>-</a:t>
            </a:r>
            <a:r>
              <a:rPr lang="en-US" dirty="0" err="1"/>
              <a:t>logikai</a:t>
            </a:r>
            <a:r>
              <a:rPr lang="en-US" dirty="0"/>
              <a:t> </a:t>
            </a:r>
            <a:r>
              <a:rPr lang="en-US" dirty="0" err="1" smtClean="0"/>
              <a:t>programozás</a:t>
            </a:r>
            <a:r>
              <a:rPr lang="hu-HU" dirty="0" smtClean="0"/>
              <a:t> (</a:t>
            </a:r>
            <a:r>
              <a:rPr lang="hu-HU" i="1" dirty="0" smtClean="0"/>
              <a:t>kitekintés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64235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LP: Prolog </a:t>
            </a:r>
            <a:r>
              <a:rPr lang="en-US" dirty="0" err="1"/>
              <a:t>rezolúció</a:t>
            </a:r>
            <a:r>
              <a:rPr lang="en-US" dirty="0"/>
              <a:t> + </a:t>
            </a:r>
            <a:r>
              <a:rPr lang="en-US" dirty="0" err="1"/>
              <a:t>visszalépés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általános</a:t>
            </a:r>
            <a:r>
              <a:rPr lang="en-US" dirty="0"/>
              <a:t> </a:t>
            </a:r>
            <a:r>
              <a:rPr lang="en-US" dirty="0" err="1"/>
              <a:t>modell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CSP: </a:t>
            </a:r>
            <a:r>
              <a:rPr lang="en-US" dirty="0" err="1"/>
              <a:t>korlát-tár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új</a:t>
            </a:r>
            <a:r>
              <a:rPr lang="en-US" dirty="0"/>
              <a:t> </a:t>
            </a:r>
            <a:r>
              <a:rPr lang="en-US" dirty="0" err="1"/>
              <a:t>korlát</a:t>
            </a:r>
            <a:r>
              <a:rPr lang="en-US" dirty="0"/>
              <a:t> </a:t>
            </a:r>
            <a:r>
              <a:rPr lang="en-US" dirty="0" err="1"/>
              <a:t>felvétele</a:t>
            </a:r>
            <a:r>
              <a:rPr lang="en-US" dirty="0"/>
              <a:t>: </a:t>
            </a:r>
            <a:r>
              <a:rPr lang="en-US" dirty="0" err="1"/>
              <a:t>predikátum</a:t>
            </a:r>
            <a:r>
              <a:rPr lang="en-US" dirty="0"/>
              <a:t> </a:t>
            </a:r>
            <a:r>
              <a:rPr lang="en-US" dirty="0" err="1"/>
              <a:t>hívás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"</a:t>
            </a:r>
            <a:r>
              <a:rPr lang="en-US" dirty="0" err="1"/>
              <a:t>osztott</a:t>
            </a:r>
            <a:r>
              <a:rPr lang="en-US" dirty="0"/>
              <a:t>" </a:t>
            </a:r>
            <a:r>
              <a:rPr lang="en-US" dirty="0" err="1"/>
              <a:t>változók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közös</a:t>
            </a:r>
            <a:r>
              <a:rPr lang="en-US" dirty="0"/>
              <a:t> </a:t>
            </a:r>
            <a:r>
              <a:rPr lang="en-US" dirty="0" err="1"/>
              <a:t>visszalépés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Prolog </a:t>
            </a:r>
            <a:r>
              <a:rPr lang="en-US" dirty="0" err="1"/>
              <a:t>meghiúsulás</a:t>
            </a:r>
            <a:r>
              <a:rPr lang="en-US" dirty="0"/>
              <a:t>: a </a:t>
            </a:r>
            <a:r>
              <a:rPr lang="en-US" dirty="0" err="1"/>
              <a:t>tár</a:t>
            </a:r>
            <a:r>
              <a:rPr lang="en-US" dirty="0"/>
              <a:t> is </a:t>
            </a:r>
            <a:r>
              <a:rPr lang="en-US" dirty="0" err="1"/>
              <a:t>visszalép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err="1"/>
              <a:t>tár</a:t>
            </a:r>
            <a:r>
              <a:rPr lang="en-US" dirty="0"/>
              <a:t> </a:t>
            </a:r>
            <a:r>
              <a:rPr lang="en-US" dirty="0" err="1"/>
              <a:t>inkonzisztenssé</a:t>
            </a:r>
            <a:r>
              <a:rPr lang="en-US" dirty="0"/>
              <a:t> </a:t>
            </a:r>
            <a:r>
              <a:rPr lang="en-US" dirty="0" err="1"/>
              <a:t>válása</a:t>
            </a:r>
            <a:r>
              <a:rPr lang="en-US" dirty="0"/>
              <a:t>: </a:t>
            </a:r>
            <a:r>
              <a:rPr lang="en-US" dirty="0" err="1"/>
              <a:t>visszalépés</a:t>
            </a:r>
            <a:r>
              <a:rPr lang="en-US" dirty="0"/>
              <a:t> a  </a:t>
            </a:r>
            <a:r>
              <a:rPr lang="en-US" dirty="0" err="1"/>
              <a:t>legutolsó</a:t>
            </a:r>
            <a:r>
              <a:rPr lang="en-US" dirty="0"/>
              <a:t> Prolog </a:t>
            </a:r>
            <a:r>
              <a:rPr lang="en-US" dirty="0" err="1"/>
              <a:t>choicepoint-ig</a:t>
            </a:r>
            <a:endParaRPr lang="hu-HU" dirty="0"/>
          </a:p>
          <a:p>
            <a:pPr lvl="1">
              <a:lnSpc>
                <a:spcPct val="90000"/>
              </a:lnSpc>
            </a:pPr>
            <a:r>
              <a:rPr lang="en-US" dirty="0" err="1"/>
              <a:t>tár-konzisztencia</a:t>
            </a:r>
            <a:r>
              <a:rPr lang="en-US" dirty="0"/>
              <a:t>: </a:t>
            </a:r>
            <a:r>
              <a:rPr lang="en-US" dirty="0" err="1"/>
              <a:t>automatikus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keresés</a:t>
            </a:r>
            <a:r>
              <a:rPr lang="en-US" dirty="0"/>
              <a:t>: </a:t>
            </a:r>
            <a:r>
              <a:rPr lang="en-US" dirty="0" err="1"/>
              <a:t>speciális</a:t>
            </a:r>
            <a:r>
              <a:rPr lang="en-US" dirty="0"/>
              <a:t> </a:t>
            </a:r>
            <a:r>
              <a:rPr lang="en-US" dirty="0" err="1" smtClean="0"/>
              <a:t>predikátumok</a:t>
            </a:r>
            <a:r>
              <a:rPr lang="hu-HU" dirty="0" smtClean="0"/>
              <a:t> (pl. „</a:t>
            </a:r>
            <a:r>
              <a:rPr lang="hu-HU" dirty="0" err="1" smtClean="0"/>
              <a:t>labeling</a:t>
            </a:r>
            <a:r>
              <a:rPr lang="hu-HU" dirty="0" smtClean="0"/>
              <a:t>”)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CLP(FD</a:t>
            </a:r>
            <a:r>
              <a:rPr lang="en-US" dirty="0" smtClean="0"/>
              <a:t>) Prolog-ban</a:t>
            </a:r>
            <a:r>
              <a:rPr lang="hu-HU" dirty="0"/>
              <a:t> (</a:t>
            </a:r>
            <a:r>
              <a:rPr lang="hu-HU" i="1" dirty="0"/>
              <a:t>kitekintés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Domének</a:t>
            </a:r>
            <a:r>
              <a:rPr lang="en-US" sz="2800" dirty="0"/>
              <a:t>: </a:t>
            </a:r>
            <a:r>
              <a:rPr lang="en-US" sz="2800" dirty="0" err="1"/>
              <a:t>egész</a:t>
            </a:r>
            <a:r>
              <a:rPr lang="en-US" sz="2800" dirty="0"/>
              <a:t> </a:t>
            </a:r>
            <a:r>
              <a:rPr lang="en-US" sz="2800" dirty="0" err="1"/>
              <a:t>számok</a:t>
            </a:r>
            <a:r>
              <a:rPr lang="en-US" sz="2800" dirty="0"/>
              <a:t> </a:t>
            </a:r>
            <a:r>
              <a:rPr lang="en-US" sz="2800" dirty="0" err="1"/>
              <a:t>véges</a:t>
            </a:r>
            <a:r>
              <a:rPr lang="en-US" sz="2800" dirty="0"/>
              <a:t> </a:t>
            </a:r>
            <a:r>
              <a:rPr lang="en-US" sz="2800" dirty="0" err="1"/>
              <a:t>halmazai</a:t>
            </a:r>
            <a:endParaRPr lang="en-US" sz="2800" dirty="0"/>
          </a:p>
          <a:p>
            <a:r>
              <a:rPr lang="en-US" sz="2800" dirty="0" err="1"/>
              <a:t>beépített</a:t>
            </a:r>
            <a:r>
              <a:rPr lang="en-US" sz="2800" dirty="0"/>
              <a:t> </a:t>
            </a:r>
            <a:r>
              <a:rPr lang="en-US" sz="2800" dirty="0" err="1"/>
              <a:t>korlátok</a:t>
            </a:r>
            <a:endParaRPr lang="en-US" sz="2800" dirty="0"/>
          </a:p>
          <a:p>
            <a:pPr lvl="1"/>
            <a:r>
              <a:rPr lang="en-US" sz="2400" dirty="0" err="1"/>
              <a:t>Aritmetikai</a:t>
            </a:r>
            <a:r>
              <a:rPr lang="hu-HU" sz="2400" dirty="0"/>
              <a:t>, </a:t>
            </a:r>
            <a:r>
              <a:rPr lang="en-US" sz="2400" dirty="0" err="1"/>
              <a:t>domén</a:t>
            </a:r>
            <a:r>
              <a:rPr lang="en-US" sz="2400" dirty="0"/>
              <a:t>/</a:t>
            </a:r>
            <a:r>
              <a:rPr lang="en-US" sz="2400" dirty="0" err="1"/>
              <a:t>tagsági</a:t>
            </a:r>
            <a:r>
              <a:rPr lang="hu-HU" sz="2400" dirty="0"/>
              <a:t>, </a:t>
            </a:r>
            <a:r>
              <a:rPr lang="en-US" sz="2400" dirty="0" err="1"/>
              <a:t>propozicionális</a:t>
            </a:r>
            <a:r>
              <a:rPr lang="hu-HU" sz="2400" dirty="0"/>
              <a:t>, </a:t>
            </a:r>
            <a:r>
              <a:rPr lang="en-US" sz="2400" dirty="0" err="1"/>
              <a:t>kombinatorikai</a:t>
            </a:r>
            <a:endParaRPr lang="en-US" sz="2400" dirty="0"/>
          </a:p>
          <a:p>
            <a:pPr lvl="1"/>
            <a:r>
              <a:rPr lang="en-US" sz="2400" dirty="0" err="1"/>
              <a:t>felhasználói</a:t>
            </a:r>
            <a:r>
              <a:rPr lang="en-US" sz="2400" dirty="0"/>
              <a:t> </a:t>
            </a:r>
            <a:r>
              <a:rPr lang="en-US" sz="2400" dirty="0" err="1"/>
              <a:t>kiterjesztések</a:t>
            </a:r>
            <a:endParaRPr lang="en-US" sz="2400" dirty="0"/>
          </a:p>
          <a:p>
            <a:pPr lvl="2"/>
            <a:r>
              <a:rPr lang="hu-HU" sz="2000" dirty="0"/>
              <a:t>i</a:t>
            </a:r>
            <a:r>
              <a:rPr lang="en-US" sz="2000" dirty="0" err="1"/>
              <a:t>ndexikálisok</a:t>
            </a:r>
            <a:endParaRPr lang="hu-HU" sz="2000" dirty="0"/>
          </a:p>
          <a:p>
            <a:pPr lvl="2"/>
            <a:r>
              <a:rPr lang="en-US" sz="2000" dirty="0" err="1"/>
              <a:t>globális</a:t>
            </a:r>
            <a:r>
              <a:rPr lang="en-US" sz="2000" dirty="0"/>
              <a:t> </a:t>
            </a:r>
            <a:r>
              <a:rPr lang="en-US" sz="2000" dirty="0" err="1"/>
              <a:t>korlátok</a:t>
            </a:r>
            <a:endParaRPr lang="hu-HU" sz="2000" dirty="0"/>
          </a:p>
          <a:p>
            <a:r>
              <a:rPr lang="en-US" sz="2800" dirty="0" err="1"/>
              <a:t>monoton</a:t>
            </a:r>
            <a:r>
              <a:rPr lang="en-US" sz="2800" dirty="0"/>
              <a:t> </a:t>
            </a:r>
            <a:r>
              <a:rPr lang="en-US" sz="2800" dirty="0" err="1"/>
              <a:t>következtetés</a:t>
            </a:r>
            <a:endParaRPr lang="en-US" sz="2800" dirty="0"/>
          </a:p>
          <a:p>
            <a:r>
              <a:rPr lang="en-US" sz="2800" dirty="0" err="1"/>
              <a:t>belső</a:t>
            </a:r>
            <a:r>
              <a:rPr lang="en-US" sz="2800" dirty="0"/>
              <a:t> </a:t>
            </a:r>
            <a:r>
              <a:rPr lang="en-US" sz="2800" dirty="0" err="1"/>
              <a:t>megvalósítás</a:t>
            </a:r>
            <a:endParaRPr lang="en-US" sz="2800" dirty="0"/>
          </a:p>
          <a:p>
            <a:pPr lvl="1"/>
            <a:endParaRPr lang="en-US" sz="2400" dirty="0"/>
          </a:p>
          <a:p>
            <a:pPr lvl="2"/>
            <a:endParaRPr lang="en-US" sz="20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Rövid példa: diagnosztika TMR modell felett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Rövid GNU </a:t>
            </a:r>
            <a:r>
              <a:rPr lang="hu-HU" dirty="0" err="1" smtClean="0"/>
              <a:t>Prolog</a:t>
            </a:r>
            <a:r>
              <a:rPr lang="hu-HU" dirty="0" smtClean="0"/>
              <a:t> </a:t>
            </a:r>
            <a:r>
              <a:rPr lang="hu-HU" dirty="0" err="1" smtClean="0"/>
              <a:t>demo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+ az eredeti példánk CLP(FD)</a:t>
            </a:r>
            <a:r>
              <a:rPr lang="hu-HU" dirty="0" err="1" smtClean="0"/>
              <a:t>-ben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CSP alkalmazása - példák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Önálló</a:t>
            </a:r>
          </a:p>
          <a:p>
            <a:pPr lvl="1"/>
            <a:r>
              <a:rPr lang="hu-HU" dirty="0" smtClean="0"/>
              <a:t>Pl. IBM ILOG CP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Imperatív nyelvbe ágyazva</a:t>
            </a:r>
          </a:p>
          <a:p>
            <a:pPr lvl="1"/>
            <a:r>
              <a:rPr lang="hu-HU" dirty="0" smtClean="0"/>
              <a:t>Java: </a:t>
            </a:r>
            <a:r>
              <a:rPr lang="hu-HU" dirty="0" err="1" smtClean="0"/>
              <a:t>Choco</a:t>
            </a:r>
            <a:r>
              <a:rPr lang="hu-HU" dirty="0" smtClean="0"/>
              <a:t>, </a:t>
            </a:r>
            <a:r>
              <a:rPr lang="hu-HU" dirty="0" err="1" smtClean="0"/>
              <a:t>Koalog</a:t>
            </a:r>
            <a:r>
              <a:rPr lang="hu-HU" dirty="0" smtClean="0"/>
              <a:t>, </a:t>
            </a:r>
            <a:r>
              <a:rPr lang="hu-HU" dirty="0" err="1" smtClean="0"/>
              <a:t>Jacop</a:t>
            </a:r>
            <a:r>
              <a:rPr lang="hu-HU" dirty="0" smtClean="0"/>
              <a:t>, …</a:t>
            </a:r>
          </a:p>
          <a:p>
            <a:pPr lvl="1"/>
            <a:r>
              <a:rPr lang="hu-HU" dirty="0" smtClean="0"/>
              <a:t>C++: </a:t>
            </a:r>
            <a:r>
              <a:rPr lang="hu-HU" dirty="0" err="1" smtClean="0"/>
              <a:t>Mistral</a:t>
            </a:r>
            <a:r>
              <a:rPr lang="hu-HU" dirty="0" smtClean="0"/>
              <a:t>, </a:t>
            </a:r>
            <a:r>
              <a:rPr lang="hu-HU" dirty="0" err="1" smtClean="0"/>
              <a:t>Minion</a:t>
            </a:r>
            <a:r>
              <a:rPr lang="hu-HU" dirty="0" smtClean="0"/>
              <a:t>, </a:t>
            </a:r>
            <a:r>
              <a:rPr lang="hu-HU" dirty="0" err="1" smtClean="0"/>
              <a:t>GeCode</a:t>
            </a:r>
            <a:r>
              <a:rPr lang="hu-HU" dirty="0" smtClean="0"/>
              <a:t>…</a:t>
            </a:r>
          </a:p>
          <a:p>
            <a:pPr lvl="1"/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or-tools</a:t>
            </a:r>
            <a:endParaRPr lang="hu-HU" dirty="0" smtClean="0"/>
          </a:p>
          <a:p>
            <a:pPr lvl="1"/>
            <a:endParaRPr lang="hu-HU" dirty="0"/>
          </a:p>
          <a:p>
            <a:r>
              <a:rPr lang="hu-HU" dirty="0" smtClean="0"/>
              <a:t>Deklaratív nyelvbe ágyazva</a:t>
            </a:r>
          </a:p>
          <a:p>
            <a:pPr lvl="1"/>
            <a:r>
              <a:rPr lang="hu-HU" dirty="0" err="1" smtClean="0"/>
              <a:t>Sicstus</a:t>
            </a:r>
            <a:r>
              <a:rPr lang="hu-HU" dirty="0" smtClean="0"/>
              <a:t> és GNU </a:t>
            </a:r>
            <a:r>
              <a:rPr lang="hu-HU" dirty="0" err="1" smtClean="0"/>
              <a:t>Prolog</a:t>
            </a:r>
            <a:r>
              <a:rPr lang="hu-HU" dirty="0" smtClean="0"/>
              <a:t>, ...</a:t>
            </a:r>
          </a:p>
          <a:p>
            <a:pPr lvl="1"/>
            <a:r>
              <a:rPr lang="hu-HU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94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JSR331: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Programming</a:t>
            </a:r>
            <a:r>
              <a:rPr lang="hu-HU" dirty="0" smtClean="0"/>
              <a:t> API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966273" cy="5596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355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„Global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Catalog</a:t>
            </a:r>
            <a:r>
              <a:rPr lang="hu-HU" dirty="0" smtClean="0"/>
              <a:t>”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http://www.emn.fr/z-info/sdemasse/gccat</a:t>
            </a:r>
            <a:r>
              <a:rPr lang="en-US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 smtClean="0"/>
              <a:t>Példa: </a:t>
            </a:r>
            <a:r>
              <a:rPr lang="hu-HU" dirty="0" err="1" smtClean="0"/>
              <a:t>atleast</a:t>
            </a:r>
            <a:r>
              <a:rPr lang="hu-HU" dirty="0" smtClean="0"/>
              <a:t>_</a:t>
            </a:r>
            <a:r>
              <a:rPr lang="hu-HU" dirty="0" err="1" smtClean="0"/>
              <a:t>nvalue</a:t>
            </a:r>
            <a:endParaRPr lang="hu-HU" dirty="0" smtClean="0"/>
          </a:p>
          <a:p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31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MiniZinc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3"/>
            <a:ext cx="7992888" cy="5593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547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[1] </a:t>
            </a:r>
            <a:r>
              <a:rPr lang="en-US" dirty="0" smtClean="0"/>
              <a:t>Rossi</a:t>
            </a:r>
            <a:r>
              <a:rPr lang="en-US" dirty="0"/>
              <a:t>, F., </a:t>
            </a:r>
            <a:r>
              <a:rPr lang="en-US" dirty="0" err="1"/>
              <a:t>Beek</a:t>
            </a:r>
            <a:r>
              <a:rPr lang="en-US" dirty="0"/>
              <a:t>, P. Van, &amp; Walsh, T. (Eds.). (2006). Handbook of Constraint Programming (Vol. 2). Elsevier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hu-HU" dirty="0" smtClean="0"/>
              <a:t>[2] </a:t>
            </a:r>
            <a:r>
              <a:rPr lang="en-US" dirty="0" smtClean="0"/>
              <a:t>A </a:t>
            </a:r>
            <a:r>
              <a:rPr lang="en-US" dirty="0"/>
              <a:t>Choco CSP </a:t>
            </a:r>
            <a:r>
              <a:rPr lang="hu-HU" dirty="0" err="1" smtClean="0"/>
              <a:t>solver</a:t>
            </a:r>
            <a:r>
              <a:rPr lang="hu-HU" dirty="0" smtClean="0"/>
              <a:t> </a:t>
            </a:r>
            <a:r>
              <a:rPr lang="en-US" dirty="0" err="1" smtClean="0"/>
              <a:t>honalpja</a:t>
            </a:r>
            <a:r>
              <a:rPr lang="en-US" dirty="0"/>
              <a:t>: </a:t>
            </a:r>
            <a:r>
              <a:rPr lang="en-US" dirty="0">
                <a:hlinkClick r:id="rId2"/>
              </a:rPr>
              <a:t>http://www.emn.fr/z-info/choco-solver</a:t>
            </a:r>
            <a:r>
              <a:rPr lang="en-US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 smtClean="0"/>
              <a:t>[3] A </a:t>
            </a:r>
            <a:r>
              <a:rPr lang="hu-HU" dirty="0" err="1" smtClean="0"/>
              <a:t>MiniZinc</a:t>
            </a:r>
            <a:r>
              <a:rPr lang="hu-HU" dirty="0" smtClean="0"/>
              <a:t> és </a:t>
            </a:r>
            <a:r>
              <a:rPr lang="hu-HU" dirty="0" err="1" smtClean="0"/>
              <a:t>FlatZinc</a:t>
            </a:r>
            <a:r>
              <a:rPr lang="hu-HU" dirty="0" smtClean="0"/>
              <a:t> leírónyelvek honlapja: </a:t>
            </a:r>
            <a:r>
              <a:rPr lang="en-US" dirty="0">
                <a:hlinkClick r:id="rId3"/>
              </a:rPr>
              <a:t>http://www.minizinc.org/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0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</a:t>
            </a:r>
            <a:r>
              <a:rPr lang="hu-HU" dirty="0" smtClean="0"/>
              <a:t>iagnosztika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bar>
                      <m:bar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hu-HU" b="0" i="1" smtClean="0">
                            <a:latin typeface="Cambria Math"/>
                          </a:rPr>
                          <m:t>𝑋</m:t>
                        </m:r>
                      </m:e>
                    </m:bar>
                    <m:r>
                      <a:rPr lang="hu-HU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u-HU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hu-HU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hu-HU" b="0" i="1" smtClean="0">
                        <a:latin typeface="Cambria Math"/>
                      </a:rPr>
                      <m:t>, ∀</m:t>
                    </m:r>
                    <m:r>
                      <a:rPr lang="hu-HU" b="0" i="1" smtClean="0">
                        <a:latin typeface="Cambria Math"/>
                      </a:rPr>
                      <m:t>𝑖</m:t>
                    </m:r>
                    <m:r>
                      <a:rPr lang="hu-HU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/>
                          </a:rPr>
                          <m:t>𝑛</m:t>
                        </m:r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≥</m:t>
                        </m:r>
                        <m:r>
                          <a:rPr lang="hu-HU" b="0" i="1" smtClean="0">
                            <a:latin typeface="Cambria Math"/>
                          </a:rPr>
                          <m:t>𝑖</m:t>
                        </m:r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≥1</m:t>
                        </m:r>
                      </m:e>
                    </m:d>
                    <m:r>
                      <a:rPr lang="hu-HU" b="0" i="1" smtClean="0">
                        <a:latin typeface="Cambria Math"/>
                        <a:ea typeface="Cambria Math"/>
                      </a:rPr>
                      <m:t>: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hu-HU" b="0" i="1" smtClean="0">
                        <a:latin typeface="Cambria Math"/>
                        <a:ea typeface="Cambria Math"/>
                      </a:rPr>
                      <m:t>∈{0,1}</m:t>
                    </m:r>
                  </m:oMath>
                </a14:m>
                <a:r>
                  <a:rPr lang="hu-HU" b="0" dirty="0" smtClean="0"/>
                  <a:t> </a:t>
                </a:r>
              </a:p>
              <a:p>
                <a:pPr lvl="1"/>
                <a:r>
                  <a:rPr lang="hu-HU" dirty="0" smtClean="0"/>
                  <a:t>OK/hibás</a:t>
                </a:r>
                <a:endParaRPr lang="hu-HU" dirty="0"/>
              </a:p>
              <a:p>
                <a:endParaRPr lang="hu-HU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𝐻𝑊𝐴𝑆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𝑟𝑜𝑢𝑡𝑒𝑟</m:t>
                        </m:r>
                      </m:sub>
                    </m:sSub>
                    <m:r>
                      <a:rPr lang="hu-HU" b="0" i="1" smtClean="0">
                        <a:latin typeface="Cambria Math"/>
                        <a:ea typeface="Cambria Math"/>
                      </a:rPr>
                      <m:t>∨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𝐴𝑆</m:t>
                        </m:r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_</m:t>
                        </m:r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𝐻𝑊</m:t>
                        </m:r>
                      </m:sub>
                    </m:sSub>
                  </m:oMath>
                </a14:m>
                <a:endParaRPr lang="hu-HU" b="0" dirty="0" smtClean="0"/>
              </a:p>
              <a:p>
                <a:endParaRPr lang="hu-HU" dirty="0" smtClean="0"/>
              </a:p>
              <a:p>
                <a:r>
                  <a:rPr lang="hu-HU" dirty="0" smtClean="0"/>
                  <a:t>Single fault assumption?</a:t>
                </a:r>
                <a:endParaRPr lang="hu-H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1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rocess 3"/>
          <p:cNvSpPr/>
          <p:nvPr/>
        </p:nvSpPr>
        <p:spPr>
          <a:xfrm>
            <a:off x="6804248" y="5517232"/>
            <a:ext cx="2016224" cy="612648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Kényszerek</a:t>
            </a:r>
          </a:p>
        </p:txBody>
      </p:sp>
    </p:spTree>
    <p:extLst>
      <p:ext uri="{BB962C8B-B14F-4D97-AF65-F5344CB8AC3E}">
        <p14:creationId xmlns:p14="http://schemas.microsoft.com/office/powerpoint/2010/main" val="325481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Diagnosztika, mint </a:t>
            </a:r>
            <a:r>
              <a:rPr lang="hu-HU" dirty="0" err="1" smtClean="0"/>
              <a:t>korlátkielégítés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Satisfaction</a:t>
            </a:r>
            <a:r>
              <a:rPr lang="hu-HU" dirty="0" smtClean="0"/>
              <a:t> </a:t>
            </a:r>
            <a:r>
              <a:rPr lang="hu-HU" dirty="0" err="1" smtClean="0"/>
              <a:t>Problems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diagnosztika egyik klasszikus mérnöki eszköze</a:t>
            </a:r>
          </a:p>
          <a:p>
            <a:endParaRPr lang="hu-HU" dirty="0" smtClean="0"/>
          </a:p>
          <a:p>
            <a:r>
              <a:rPr lang="hu-HU" dirty="0" smtClean="0"/>
              <a:t>Probléma-definíció és hatékony (keresés-alapú) megoldás szétcsatolása</a:t>
            </a:r>
          </a:p>
          <a:p>
            <a:pPr lvl="1"/>
            <a:r>
              <a:rPr lang="hu-HU" dirty="0" smtClean="0"/>
              <a:t>Kész, hatékony kereskedelmi és nyílt/ingyenes eszközök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CSP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 </a:t>
            </a:r>
            <a:r>
              <a:rPr lang="en-US" sz="2800" dirty="0" smtClean="0"/>
              <a:t>C</a:t>
            </a:r>
            <a:r>
              <a:rPr lang="hu-HU" sz="2800" dirty="0" smtClean="0"/>
              <a:t>S</a:t>
            </a:r>
            <a:r>
              <a:rPr lang="en-US" sz="2800" dirty="0" smtClean="0"/>
              <a:t>P(X</a:t>
            </a:r>
            <a:r>
              <a:rPr lang="en-US" sz="2800" dirty="0"/>
              <a:t>) </a:t>
            </a:r>
            <a:r>
              <a:rPr lang="en-US" sz="2800" dirty="0" err="1"/>
              <a:t>séma</a:t>
            </a:r>
            <a:r>
              <a:rPr lang="hu-HU" sz="28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X </a:t>
            </a:r>
            <a:r>
              <a:rPr lang="en-US" sz="2400" dirty="0" err="1"/>
              <a:t>adattartomány</a:t>
            </a:r>
            <a:r>
              <a:rPr lang="en-US" sz="2400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</a:t>
            </a:r>
            <a:r>
              <a:rPr lang="en-US" sz="2400" dirty="0" err="1"/>
              <a:t>azon</a:t>
            </a:r>
            <a:r>
              <a:rPr lang="en-US" sz="2400" dirty="0"/>
              <a:t> </a:t>
            </a:r>
            <a:r>
              <a:rPr lang="en-US" sz="2400" dirty="0" err="1"/>
              <a:t>értelmezett</a:t>
            </a:r>
            <a:r>
              <a:rPr lang="en-US" sz="2400" dirty="0"/>
              <a:t> </a:t>
            </a:r>
            <a:endParaRPr lang="hu-HU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korlátok</a:t>
            </a:r>
            <a:r>
              <a:rPr lang="en-US" sz="2400" dirty="0"/>
              <a:t> (</a:t>
            </a:r>
            <a:r>
              <a:rPr lang="en-US" sz="2400" dirty="0" err="1"/>
              <a:t>relációk</a:t>
            </a:r>
            <a:r>
              <a:rPr lang="en-US" sz="2400" dirty="0"/>
              <a:t>) </a:t>
            </a:r>
            <a:r>
              <a:rPr lang="hu-HU" sz="2400" dirty="0"/>
              <a:t>X-en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Példák</a:t>
            </a:r>
            <a:r>
              <a:rPr lang="en-US" sz="2800" dirty="0" smtClean="0"/>
              <a:t> </a:t>
            </a:r>
            <a:r>
              <a:rPr lang="en-US" sz="2800" dirty="0"/>
              <a:t>X</a:t>
            </a:r>
            <a:r>
              <a:rPr lang="hu-HU" sz="2800" dirty="0" err="1"/>
              <a:t>-re</a:t>
            </a:r>
            <a:endParaRPr lang="hu-HU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X = Q </a:t>
            </a:r>
            <a:r>
              <a:rPr lang="en-US" sz="2400" dirty="0" err="1"/>
              <a:t>vagy</a:t>
            </a:r>
            <a:r>
              <a:rPr lang="en-US" sz="2400" dirty="0"/>
              <a:t> R </a:t>
            </a:r>
            <a:endParaRPr lang="hu-HU" sz="2400" dirty="0"/>
          </a:p>
          <a:p>
            <a:pPr lvl="2">
              <a:lnSpc>
                <a:spcPct val="80000"/>
              </a:lnSpc>
            </a:pPr>
            <a:r>
              <a:rPr lang="en-US" sz="2000" dirty="0" err="1"/>
              <a:t>lineáris</a:t>
            </a:r>
            <a:r>
              <a:rPr lang="en-US" sz="2000" dirty="0"/>
              <a:t> </a:t>
            </a:r>
            <a:r>
              <a:rPr lang="en-US" sz="2000" dirty="0" err="1"/>
              <a:t>egyenl</a:t>
            </a:r>
            <a:r>
              <a:rPr lang="hu-HU" sz="2000" dirty="0"/>
              <a:t>ő</a:t>
            </a:r>
            <a:r>
              <a:rPr lang="en-US" sz="2000" dirty="0" err="1"/>
              <a:t>ségek</a:t>
            </a:r>
            <a:r>
              <a:rPr lang="hu-HU" sz="2000" dirty="0"/>
              <a:t>/</a:t>
            </a:r>
            <a:r>
              <a:rPr lang="en-US" sz="2000" dirty="0" err="1"/>
              <a:t>egyenl</a:t>
            </a:r>
            <a:r>
              <a:rPr lang="hu-HU" sz="2000" dirty="0"/>
              <a:t>ő</a:t>
            </a:r>
            <a:r>
              <a:rPr lang="en-US" sz="2000" dirty="0" err="1"/>
              <a:t>tlenségek</a:t>
            </a:r>
            <a:r>
              <a:rPr lang="en-US" sz="2000" dirty="0"/>
              <a:t> </a:t>
            </a:r>
            <a:endParaRPr lang="hu-HU" sz="2000" dirty="0"/>
          </a:p>
          <a:p>
            <a:pPr lvl="2">
              <a:lnSpc>
                <a:spcPct val="80000"/>
              </a:lnSpc>
            </a:pPr>
            <a:r>
              <a:rPr lang="hu-HU" sz="2000" dirty="0"/>
              <a:t>k</a:t>
            </a:r>
            <a:r>
              <a:rPr lang="en-US" sz="2000" dirty="0" err="1"/>
              <a:t>övetkeztetés</a:t>
            </a:r>
            <a:r>
              <a:rPr lang="hu-HU" sz="2000" dirty="0"/>
              <a:t>:</a:t>
            </a:r>
            <a:r>
              <a:rPr lang="en-US" sz="2000" dirty="0"/>
              <a:t> </a:t>
            </a:r>
            <a:r>
              <a:rPr lang="en-US" sz="2000" dirty="0" err="1" smtClean="0"/>
              <a:t>Gau</a:t>
            </a:r>
            <a:r>
              <a:rPr lang="hu-HU" sz="2000" dirty="0" err="1" smtClean="0"/>
              <a:t>ss</a:t>
            </a:r>
            <a:r>
              <a:rPr lang="en-US" sz="2000" dirty="0" smtClean="0"/>
              <a:t> </a:t>
            </a:r>
            <a:r>
              <a:rPr lang="en-US" sz="2000" dirty="0" err="1"/>
              <a:t>elimináció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szimplex</a:t>
            </a:r>
            <a:r>
              <a:rPr lang="en-US" sz="2000" dirty="0"/>
              <a:t> </a:t>
            </a:r>
            <a:r>
              <a:rPr lang="en-US" sz="2000" dirty="0" err="1"/>
              <a:t>módszer</a:t>
            </a:r>
            <a:r>
              <a:rPr lang="en-US" sz="2000" dirty="0"/>
              <a:t> </a:t>
            </a:r>
            <a:endParaRPr lang="hu-HU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X = FD </a:t>
            </a:r>
            <a:endParaRPr lang="hu-HU" sz="2400" dirty="0"/>
          </a:p>
          <a:p>
            <a:pPr lvl="2">
              <a:lnSpc>
                <a:spcPct val="80000"/>
              </a:lnSpc>
            </a:pPr>
            <a:r>
              <a:rPr lang="en-US" sz="2000" dirty="0" err="1"/>
              <a:t>korlátok</a:t>
            </a:r>
            <a:r>
              <a:rPr lang="en-US" sz="2000" dirty="0"/>
              <a:t> = </a:t>
            </a:r>
            <a:r>
              <a:rPr lang="en-US" sz="2000" dirty="0" err="1"/>
              <a:t>aritmetikai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kombinatorikus</a:t>
            </a:r>
            <a:r>
              <a:rPr lang="en-US" sz="2000" dirty="0"/>
              <a:t> </a:t>
            </a:r>
            <a:r>
              <a:rPr lang="en-US" sz="2000" dirty="0" err="1"/>
              <a:t>relációk</a:t>
            </a:r>
            <a:endParaRPr lang="hu-HU" sz="2000" dirty="0"/>
          </a:p>
          <a:p>
            <a:pPr lvl="2">
              <a:lnSpc>
                <a:spcPct val="80000"/>
              </a:lnSpc>
            </a:pPr>
            <a:r>
              <a:rPr lang="hu-HU" sz="2000" dirty="0"/>
              <a:t>következtetés:</a:t>
            </a:r>
            <a:r>
              <a:rPr lang="en-US" sz="2000" dirty="0"/>
              <a:t> MI CSP–</a:t>
            </a:r>
            <a:r>
              <a:rPr lang="en-US" sz="2000" dirty="0" err="1"/>
              <a:t>módszerek</a:t>
            </a:r>
            <a:r>
              <a:rPr lang="en-US" sz="2000" dirty="0"/>
              <a:t> </a:t>
            </a:r>
            <a:endParaRPr lang="hu-HU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X = B</a:t>
            </a:r>
            <a:endParaRPr lang="hu-HU" sz="2400" dirty="0"/>
          </a:p>
          <a:p>
            <a:pPr lvl="2">
              <a:lnSpc>
                <a:spcPct val="80000"/>
              </a:lnSpc>
            </a:pPr>
            <a:r>
              <a:rPr lang="en-US" sz="2000" dirty="0" err="1"/>
              <a:t>korlátok</a:t>
            </a:r>
            <a:r>
              <a:rPr lang="en-US" sz="2000" dirty="0"/>
              <a:t> = </a:t>
            </a:r>
            <a:r>
              <a:rPr lang="en-US" sz="2000" dirty="0" err="1"/>
              <a:t>ítéletkalkulusbeli</a:t>
            </a:r>
            <a:r>
              <a:rPr lang="en-US" sz="2000" dirty="0"/>
              <a:t> </a:t>
            </a:r>
            <a:r>
              <a:rPr lang="en-US" sz="2000" dirty="0" err="1"/>
              <a:t>relációk</a:t>
            </a:r>
            <a:r>
              <a:rPr lang="en-US" sz="2000" dirty="0"/>
              <a:t> </a:t>
            </a:r>
            <a:endParaRPr lang="hu-HU" sz="2000" dirty="0"/>
          </a:p>
          <a:p>
            <a:pPr lvl="2">
              <a:lnSpc>
                <a:spcPct val="80000"/>
              </a:lnSpc>
            </a:pPr>
            <a:r>
              <a:rPr lang="hu-HU" sz="2000" dirty="0"/>
              <a:t>Következetés: </a:t>
            </a:r>
            <a:r>
              <a:rPr lang="hu-HU" sz="2000" dirty="0" err="1"/>
              <a:t>SAT-solving</a:t>
            </a:r>
            <a:endParaRPr lang="en-US" sz="20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5288" y="6158631"/>
            <a:ext cx="7443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i="1" dirty="0" smtClean="0"/>
              <a:t>(a </a:t>
            </a:r>
            <a:r>
              <a:rPr lang="hu-HU" i="1" dirty="0"/>
              <a:t>BME Nagyhatékonyságú Logikai Programozás kurzusának </a:t>
            </a:r>
            <a:r>
              <a:rPr lang="hu-HU" i="1" dirty="0" smtClean="0"/>
              <a:t>jegyzete alapján)</a:t>
            </a:r>
            <a:endParaRPr lang="en-US" i="1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50825" y="3789040"/>
            <a:ext cx="8569325" cy="1008708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CSP(FD</a:t>
            </a:r>
            <a:r>
              <a:rPr lang="en-US" dirty="0"/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642350" cy="5112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Fo</a:t>
            </a:r>
            <a:r>
              <a:rPr lang="hu-HU" sz="2400" dirty="0" err="1"/>
              <a:t>rmálisan</a:t>
            </a:r>
            <a:r>
              <a:rPr lang="hu-HU" sz="2400" dirty="0"/>
              <a:t>:</a:t>
            </a:r>
            <a:r>
              <a:rPr lang="en-US" sz="2400" dirty="0"/>
              <a:t> </a:t>
            </a:r>
            <a:endParaRPr lang="hu-HU" sz="24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CSP = &lt; </a:t>
            </a:r>
            <a:r>
              <a:rPr lang="en-US" sz="2400" dirty="0"/>
              <a:t>X,D,C</a:t>
            </a:r>
            <a:r>
              <a:rPr lang="hu-HU" sz="2400" dirty="0"/>
              <a:t> &gt;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X változók halmaza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D értékek </a:t>
            </a:r>
            <a:r>
              <a:rPr lang="hu-HU" sz="2400" dirty="0" err="1"/>
              <a:t>doménje</a:t>
            </a:r>
            <a:endParaRPr lang="hu-HU" sz="24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C korlátok halmaza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Korlát: &lt;t, R&gt;, ahol t változó n-es és R egy |t| szignatúrájú reláció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Változók egy lekötése: v: X </a:t>
            </a:r>
            <a:r>
              <a:rPr lang="hu-HU" sz="2400" dirty="0">
                <a:sym typeface="Wingdings" pitchFamily="2" charset="2"/>
              </a:rPr>
              <a:t> D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Egy lekötés kielégít egy &lt;(x</a:t>
            </a:r>
            <a:r>
              <a:rPr lang="hu-HU" sz="2400" baseline="-25000" dirty="0"/>
              <a:t>1</a:t>
            </a:r>
            <a:r>
              <a:rPr lang="hu-HU" sz="2400" dirty="0"/>
              <a:t>, …, </a:t>
            </a:r>
            <a:r>
              <a:rPr lang="hu-HU" sz="2400" dirty="0" err="1"/>
              <a:t>x</a:t>
            </a:r>
            <a:r>
              <a:rPr lang="hu-HU" sz="2400" baseline="-25000" dirty="0" err="1"/>
              <a:t>n</a:t>
            </a:r>
            <a:r>
              <a:rPr lang="hu-HU" sz="2400" dirty="0"/>
              <a:t>), R&gt; korlátot, ha</a:t>
            </a:r>
            <a:r>
              <a:rPr lang="en-US" sz="2400" dirty="0"/>
              <a:t> </a:t>
            </a:r>
            <a:r>
              <a:rPr lang="hu-HU" sz="2400" dirty="0"/>
              <a:t>(v(x</a:t>
            </a:r>
            <a:r>
              <a:rPr lang="hu-HU" sz="2400" baseline="-25000" dirty="0"/>
              <a:t>1</a:t>
            </a:r>
            <a:r>
              <a:rPr lang="hu-HU" sz="2400" dirty="0"/>
              <a:t>), …, v(</a:t>
            </a:r>
            <a:r>
              <a:rPr lang="hu-HU" sz="2400" dirty="0" err="1"/>
              <a:t>x</a:t>
            </a:r>
            <a:r>
              <a:rPr lang="hu-HU" sz="2400" baseline="-25000" dirty="0" err="1"/>
              <a:t>n</a:t>
            </a:r>
            <a:r>
              <a:rPr lang="hu-HU" sz="2400" dirty="0"/>
              <a:t>))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hu-HU" sz="2400" dirty="0">
                <a:sym typeface="Symbol" pitchFamily="18" charset="2"/>
              </a:rPr>
              <a:t> R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Egy megoldás egy olyan lekötés, mely minden korlátot kielégít</a:t>
            </a:r>
          </a:p>
          <a:p>
            <a:pPr lvl="1">
              <a:lnSpc>
                <a:spcPct val="90000"/>
              </a:lnSpc>
            </a:pPr>
            <a:endParaRPr lang="hu-HU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FD: D </a:t>
            </a:r>
            <a:r>
              <a:rPr lang="en-US" sz="2400" dirty="0" err="1"/>
              <a:t>véges</a:t>
            </a:r>
            <a:r>
              <a:rPr lang="en-US" sz="2400" dirty="0"/>
              <a:t> </a:t>
            </a:r>
            <a:r>
              <a:rPr lang="en-US" sz="2400" dirty="0" err="1" smtClean="0"/>
              <a:t>halmaz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8-queens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5293252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Cél: 8 királynő, egyik se támadja valamely másikat</a:t>
            </a:r>
          </a:p>
          <a:p>
            <a:endParaRPr lang="hu-HU" dirty="0" smtClean="0"/>
          </a:p>
          <a:p>
            <a:r>
              <a:rPr lang="hu-HU" dirty="0" smtClean="0"/>
              <a:t>Változók: királynő pozíciója a sorokban vagy oszlopokban</a:t>
            </a:r>
          </a:p>
          <a:p>
            <a:r>
              <a:rPr lang="hu-HU" dirty="0" err="1" smtClean="0"/>
              <a:t>Domainek</a:t>
            </a:r>
            <a:r>
              <a:rPr lang="hu-HU" dirty="0" smtClean="0"/>
              <a:t>: 1…8</a:t>
            </a:r>
          </a:p>
          <a:p>
            <a:endParaRPr lang="hu-HU" dirty="0" smtClean="0"/>
          </a:p>
          <a:p>
            <a:r>
              <a:rPr lang="hu-HU" dirty="0" smtClean="0"/>
              <a:t>Korlátok?</a:t>
            </a:r>
          </a:p>
          <a:p>
            <a:pPr lvl="1"/>
            <a:r>
              <a:rPr lang="hu-HU" dirty="0" err="1" smtClean="0"/>
              <a:t>x</a:t>
            </a:r>
            <a:r>
              <a:rPr lang="hu-HU" baseline="-25000" dirty="0" err="1" smtClean="0"/>
              <a:t>i</a:t>
            </a:r>
            <a:r>
              <a:rPr lang="hu-HU" dirty="0" smtClean="0"/>
              <a:t> != </a:t>
            </a:r>
            <a:r>
              <a:rPr lang="hu-HU" dirty="0" err="1" smtClean="0"/>
              <a:t>x</a:t>
            </a:r>
            <a:r>
              <a:rPr lang="hu-HU" baseline="-25000" dirty="0" err="1" smtClean="0"/>
              <a:t>j</a:t>
            </a:r>
            <a:endParaRPr lang="hu-HU" baseline="-25000" dirty="0" smtClean="0"/>
          </a:p>
          <a:p>
            <a:pPr lvl="1"/>
            <a:r>
              <a:rPr lang="hu-HU" dirty="0" err="1" smtClean="0"/>
              <a:t>x</a:t>
            </a:r>
            <a:r>
              <a:rPr lang="hu-HU" baseline="-25000" dirty="0" err="1" smtClean="0"/>
              <a:t>i</a:t>
            </a:r>
            <a:r>
              <a:rPr lang="hu-HU" dirty="0" smtClean="0"/>
              <a:t> – </a:t>
            </a:r>
            <a:r>
              <a:rPr lang="hu-HU" dirty="0" err="1" smtClean="0"/>
              <a:t>x</a:t>
            </a:r>
            <a:r>
              <a:rPr lang="hu-HU" baseline="-25000" dirty="0" err="1" smtClean="0"/>
              <a:t>j</a:t>
            </a:r>
            <a:r>
              <a:rPr lang="hu-HU" baseline="-25000" dirty="0" smtClean="0"/>
              <a:t> </a:t>
            </a:r>
            <a:r>
              <a:rPr lang="hu-HU" dirty="0" smtClean="0"/>
              <a:t>!= </a:t>
            </a:r>
            <a:r>
              <a:rPr lang="hu-HU" dirty="0" err="1" smtClean="0"/>
              <a:t>i-j</a:t>
            </a:r>
            <a:endParaRPr lang="hu-HU" dirty="0" smtClean="0"/>
          </a:p>
          <a:p>
            <a:pPr lvl="1"/>
            <a:r>
              <a:rPr lang="hu-HU" dirty="0" err="1" smtClean="0"/>
              <a:t>x</a:t>
            </a:r>
            <a:r>
              <a:rPr lang="hu-HU" baseline="-25000" dirty="0" err="1" smtClean="0"/>
              <a:t>j</a:t>
            </a:r>
            <a:r>
              <a:rPr lang="hu-HU" dirty="0" smtClean="0"/>
              <a:t> – 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</a:t>
            </a:r>
            <a:r>
              <a:rPr lang="hu-HU" baseline="-25000" dirty="0" smtClean="0"/>
              <a:t> </a:t>
            </a:r>
            <a:r>
              <a:rPr lang="hu-HU" dirty="0" smtClean="0"/>
              <a:t>!= </a:t>
            </a:r>
            <a:r>
              <a:rPr lang="hu-HU" dirty="0" err="1" smtClean="0"/>
              <a:t>i-j</a:t>
            </a:r>
            <a:endParaRPr lang="hu-HU" dirty="0" smtClean="0"/>
          </a:p>
          <a:p>
            <a:pPr lvl="1"/>
            <a:endParaRPr lang="hu-HU" baseline="-25000" dirty="0" smtClean="0"/>
          </a:p>
          <a:p>
            <a:pPr lvl="1"/>
            <a:endParaRPr lang="hu-HU" baseline="-25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0000" y="1844824"/>
            <a:ext cx="3534000" cy="358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Kényszertípusok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u-HU" dirty="0" smtClean="0"/>
                  <a:t>Unáris kényszerek</a:t>
                </a:r>
              </a:p>
              <a:p>
                <a:pPr lvl="1"/>
                <a:r>
                  <a:rPr lang="hu-HU" dirty="0" smtClean="0"/>
                  <a:t>Megfigyelés: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𝑤𝑒𝑏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=1</m:t>
                    </m:r>
                  </m:oMath>
                </a14:m>
                <a:endParaRPr lang="hu-HU" dirty="0"/>
              </a:p>
              <a:p>
                <a:r>
                  <a:rPr lang="hu-HU" dirty="0" smtClean="0"/>
                  <a:t>Bináris kényszerek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𝑤𝑒𝑏</m:t>
                        </m:r>
                      </m:sub>
                    </m:sSub>
                    <m:r>
                      <a:rPr lang="hu-HU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𝑟𝑜𝑢𝑡𝑒𝑟</m:t>
                        </m:r>
                      </m:sub>
                    </m:sSub>
                  </m:oMath>
                </a14:m>
                <a:endParaRPr lang="hu-HU" dirty="0"/>
              </a:p>
              <a:p>
                <a:r>
                  <a:rPr lang="hu-HU" dirty="0" smtClean="0"/>
                  <a:t>…</a:t>
                </a:r>
                <a:endParaRPr lang="hu-HU" dirty="0" smtClean="0"/>
              </a:p>
              <a:p>
                <a:r>
                  <a:rPr lang="hu-HU" dirty="0" smtClean="0"/>
                  <a:t>Globális kényszerek: „</a:t>
                </a:r>
                <a:r>
                  <a:rPr lang="hu-HU" dirty="0" err="1" smtClean="0"/>
                  <a:t>kényszerek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konjunkciójából</a:t>
                </a:r>
                <a:r>
                  <a:rPr lang="hu-HU" dirty="0" smtClean="0"/>
                  <a:t> képezett kényszerek”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hu-HU" b="0" i="1" smtClean="0">
                        <a:latin typeface="Cambria Math"/>
                      </a:rPr>
                      <m:t>𝑎𝑙𝑙𝑑𝑖𝑓𝑓𝑒𝑟𝑒𝑛𝑡</m:t>
                    </m:r>
                    <m:r>
                      <a:rPr lang="hu-HU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, …,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hu-HU" b="0" i="1" smtClean="0">
                        <a:latin typeface="Cambria Math"/>
                      </a:rPr>
                      <m:t>)</m:t>
                    </m:r>
                  </m:oMath>
                </a14:m>
                <a:endParaRPr lang="hu-HU" dirty="0" smtClean="0"/>
              </a:p>
              <a:p>
                <a:pPr lvl="1"/>
                <a:r>
                  <a:rPr lang="hu-HU" dirty="0" smtClean="0"/>
                  <a:t>Struktúra; hatékony </a:t>
                </a:r>
                <a:r>
                  <a:rPr lang="hu-HU" dirty="0" smtClean="0"/>
                  <a:t>filterek</a:t>
                </a:r>
              </a:p>
              <a:p>
                <a:r>
                  <a:rPr lang="hu-HU" dirty="0" err="1" smtClean="0"/>
                  <a:t>Reifikált</a:t>
                </a:r>
                <a:r>
                  <a:rPr lang="hu-HU" dirty="0" smtClean="0"/>
                  <a:t> kényszerek</a:t>
                </a:r>
              </a:p>
              <a:p>
                <a:pPr lvl="1"/>
                <a:r>
                  <a:rPr lang="hu-HU" dirty="0" smtClean="0"/>
                  <a:t>C korlát </a:t>
                </a:r>
                <a:r>
                  <a:rPr lang="hu-HU" dirty="0" err="1" smtClean="0"/>
                  <a:t>reifikált</a:t>
                </a:r>
                <a:r>
                  <a:rPr lang="hu-HU" dirty="0" smtClean="0"/>
                  <a:t> x változóra, ha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↔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∈{0,1}</m:t>
                    </m:r>
                  </m:oMath>
                </a14:m>
                <a:endParaRPr lang="hu-HU" dirty="0" smtClean="0"/>
              </a:p>
              <a:p>
                <a:pPr lvl="1"/>
                <a:endParaRPr lang="hu-H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76" t="-2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példa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Forráskód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21440"/>
      </p:ext>
    </p:extLst>
  </p:cSld>
  <p:clrMapOvr>
    <a:masterClrMapping/>
  </p:clrMapOvr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7550</TotalTime>
  <Words>824</Words>
  <Application>Microsoft Office PowerPoint</Application>
  <PresentationFormat>On-screen Show (4:3)</PresentationFormat>
  <Paragraphs>222</Paragraphs>
  <Slides>28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Symbol</vt:lpstr>
      <vt:lpstr>Wingdings</vt:lpstr>
      <vt:lpstr>irf-2009-sablon-v2</vt:lpstr>
      <vt:lpstr>Visio</vt:lpstr>
      <vt:lpstr>Korlátkielégítési problémák</vt:lpstr>
      <vt:lpstr>Minimum set cover</vt:lpstr>
      <vt:lpstr>Diagnosztika</vt:lpstr>
      <vt:lpstr>Diagnosztika, mint korlátkielégítés</vt:lpstr>
      <vt:lpstr>CSP</vt:lpstr>
      <vt:lpstr>CSP(FD)</vt:lpstr>
      <vt:lpstr>8-queens</vt:lpstr>
      <vt:lpstr>Kényszertípusok</vt:lpstr>
      <vt:lpstr>Egy példa</vt:lpstr>
      <vt:lpstr>Choco 3: Int korlátok</vt:lpstr>
      <vt:lpstr>Mit lehet még így kifejezni?</vt:lpstr>
      <vt:lpstr>CSP(FD): kényszerek ábrázolása</vt:lpstr>
      <vt:lpstr>CSP megoldás</vt:lpstr>
      <vt:lpstr>CSP megoldás - visszalépéses iteratív keresés</vt:lpstr>
      <vt:lpstr>Visszalépéses keresés - példa</vt:lpstr>
      <vt:lpstr>Visszalépéses keresés - példa</vt:lpstr>
      <vt:lpstr>Hogyan tegyük ezt hatékonyabbá?</vt:lpstr>
      <vt:lpstr>CSP-megoldás - konzisztencia</vt:lpstr>
      <vt:lpstr>Konzisztencia</vt:lpstr>
      <vt:lpstr>PowerPoint Presentation</vt:lpstr>
      <vt:lpstr>Korlát-logikai programozás (kitekintés)</vt:lpstr>
      <vt:lpstr>CLP(FD) Prolog-ban (kitekintés)</vt:lpstr>
      <vt:lpstr>Rövid példa: diagnosztika TMR modell felett</vt:lpstr>
      <vt:lpstr>CSP alkalmazása - példák</vt:lpstr>
      <vt:lpstr>JSR331: Constraint Programming API</vt:lpstr>
      <vt:lpstr>„Global Constraint Catalog”</vt:lpstr>
      <vt:lpstr>MiniZinc</vt:lpstr>
      <vt:lpstr>Hivatkozások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Kocsis Imre</dc:creator>
  <cp:lastModifiedBy>Microsoft account</cp:lastModifiedBy>
  <cp:revision>345</cp:revision>
  <dcterms:created xsi:type="dcterms:W3CDTF">2010-09-12T22:31:26Z</dcterms:created>
  <dcterms:modified xsi:type="dcterms:W3CDTF">2014-09-22T08:16:03Z</dcterms:modified>
</cp:coreProperties>
</file>