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93" r:id="rId2"/>
    <p:sldId id="505" r:id="rId3"/>
    <p:sldId id="479" r:id="rId4"/>
    <p:sldId id="495" r:id="rId5"/>
    <p:sldId id="318" r:id="rId6"/>
    <p:sldId id="496" r:id="rId7"/>
    <p:sldId id="319" r:id="rId8"/>
    <p:sldId id="339" r:id="rId9"/>
    <p:sldId id="320" r:id="rId10"/>
    <p:sldId id="321" r:id="rId11"/>
    <p:sldId id="322" r:id="rId12"/>
    <p:sldId id="323" r:id="rId13"/>
    <p:sldId id="499" r:id="rId14"/>
    <p:sldId id="324" r:id="rId15"/>
    <p:sldId id="500" r:id="rId16"/>
    <p:sldId id="503" r:id="rId17"/>
    <p:sldId id="325" r:id="rId18"/>
    <p:sldId id="501" r:id="rId19"/>
    <p:sldId id="502" r:id="rId20"/>
    <p:sldId id="334" r:id="rId21"/>
    <p:sldId id="326" r:id="rId22"/>
    <p:sldId id="335" r:id="rId23"/>
    <p:sldId id="336" r:id="rId24"/>
    <p:sldId id="329" r:id="rId25"/>
    <p:sldId id="504" r:id="rId26"/>
    <p:sldId id="330" r:id="rId27"/>
    <p:sldId id="341" r:id="rId28"/>
    <p:sldId id="343" r:id="rId29"/>
    <p:sldId id="360" r:id="rId30"/>
    <p:sldId id="344" r:id="rId31"/>
    <p:sldId id="494" r:id="rId32"/>
    <p:sldId id="340" r:id="rId33"/>
    <p:sldId id="498" r:id="rId34"/>
    <p:sldId id="497"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480" r:id="rId4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A55"/>
    <a:srgbClr val="762536"/>
    <a:srgbClr val="000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9625" autoAdjust="0"/>
  </p:normalViewPr>
  <p:slideViewPr>
    <p:cSldViewPr>
      <p:cViewPr varScale="1">
        <p:scale>
          <a:sx n="114" d="100"/>
          <a:sy n="114" d="100"/>
        </p:scale>
        <p:origin x="156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3A0553-CEC9-44D5-BDFD-B840AB02BF2B}" type="datetimeFigureOut">
              <a:rPr lang="hu-HU" smtClean="0"/>
              <a:t>2019. 11. 19.</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9CB4F0-2CB8-411F-AE63-E4DE3E31B0CB}" type="slidenum">
              <a:rPr lang="hu-HU" smtClean="0"/>
              <a:t>‹#›</a:t>
            </a:fld>
            <a:endParaRPr lang="hu-HU"/>
          </a:p>
        </p:txBody>
      </p:sp>
    </p:spTree>
    <p:extLst>
      <p:ext uri="{BB962C8B-B14F-4D97-AF65-F5344CB8AC3E}">
        <p14:creationId xmlns:p14="http://schemas.microsoft.com/office/powerpoint/2010/main" val="415988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D4CF-7E0B-4DAE-A87C-C1F6FC9C56E1}" type="datetimeFigureOut">
              <a:rPr lang="hu-HU" smtClean="0"/>
              <a:pPr/>
              <a:t>2019. 11. 19.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6C690-4F62-4AFC-8745-06DC9BF07935}" type="slidenum">
              <a:rPr lang="hu-HU" smtClean="0"/>
              <a:pPr/>
              <a:t>‹#›</a:t>
            </a:fld>
            <a:endParaRPr lang="hu-HU"/>
          </a:p>
        </p:txBody>
      </p:sp>
    </p:spTree>
    <p:extLst>
      <p:ext uri="{BB962C8B-B14F-4D97-AF65-F5344CB8AC3E}">
        <p14:creationId xmlns:p14="http://schemas.microsoft.com/office/powerpoint/2010/main" val="409963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ommons.wikimedia.org/wiki/File:Parking_lot_in_front_of_Wikimedia_Hungary_office.JPG"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commons.wikimedia.org/wiki/File:Ural-4320-3951-58_truck_in_Russia_(4).jp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5</a:t>
            </a:fld>
            <a:endParaRPr lang="hu-HU"/>
          </a:p>
        </p:txBody>
      </p:sp>
    </p:spTree>
    <p:extLst>
      <p:ext uri="{BB962C8B-B14F-4D97-AF65-F5344CB8AC3E}">
        <p14:creationId xmlns:p14="http://schemas.microsoft.com/office/powerpoint/2010/main" val="123157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20</a:t>
            </a:fld>
            <a:endParaRPr lang="hu-HU"/>
          </a:p>
        </p:txBody>
      </p:sp>
    </p:spTree>
    <p:extLst>
      <p:ext uri="{BB962C8B-B14F-4D97-AF65-F5344CB8AC3E}">
        <p14:creationId xmlns:p14="http://schemas.microsoft.com/office/powerpoint/2010/main" val="382035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21</a:t>
            </a:fld>
            <a:endParaRPr lang="hu-HU"/>
          </a:p>
        </p:txBody>
      </p:sp>
    </p:spTree>
    <p:extLst>
      <p:ext uri="{BB962C8B-B14F-4D97-AF65-F5344CB8AC3E}">
        <p14:creationId xmlns:p14="http://schemas.microsoft.com/office/powerpoint/2010/main" val="371667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Forrás: http://www.zdnet.com/blog/btl/oracles-cloud-vs-amazon-web-services-will-security-be-the-difference</a:t>
            </a:r>
            <a:endParaRPr lang="en-US" dirty="0"/>
          </a:p>
        </p:txBody>
      </p:sp>
      <p:sp>
        <p:nvSpPr>
          <p:cNvPr id="4" name="Dia számának helye 3"/>
          <p:cNvSpPr>
            <a:spLocks noGrp="1"/>
          </p:cNvSpPr>
          <p:nvPr>
            <p:ph type="sldNum" sz="quarter" idx="10"/>
          </p:nvPr>
        </p:nvSpPr>
        <p:spPr/>
        <p:txBody>
          <a:bodyPr/>
          <a:lstStyle/>
          <a:p>
            <a:fld id="{3D86C690-4F62-4AFC-8745-06DC9BF07935}" type="slidenum">
              <a:rPr lang="hu-HU" smtClean="0"/>
              <a:pPr/>
              <a:t>22</a:t>
            </a:fld>
            <a:endParaRPr lang="hu-HU"/>
          </a:p>
        </p:txBody>
      </p:sp>
    </p:spTree>
    <p:extLst>
      <p:ext uri="{BB962C8B-B14F-4D97-AF65-F5344CB8AC3E}">
        <p14:creationId xmlns:p14="http://schemas.microsoft.com/office/powerpoint/2010/main" val="192075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23</a:t>
            </a:fld>
            <a:endParaRPr lang="hu-HU"/>
          </a:p>
        </p:txBody>
      </p:sp>
    </p:spTree>
    <p:extLst>
      <p:ext uri="{BB962C8B-B14F-4D97-AF65-F5344CB8AC3E}">
        <p14:creationId xmlns:p14="http://schemas.microsoft.com/office/powerpoint/2010/main" val="193820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24</a:t>
            </a:fld>
            <a:endParaRPr lang="hu-HU"/>
          </a:p>
        </p:txBody>
      </p:sp>
    </p:spTree>
    <p:extLst>
      <p:ext uri="{BB962C8B-B14F-4D97-AF65-F5344CB8AC3E}">
        <p14:creationId xmlns:p14="http://schemas.microsoft.com/office/powerpoint/2010/main" val="278234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26</a:t>
            </a:fld>
            <a:endParaRPr lang="hu-HU"/>
          </a:p>
        </p:txBody>
      </p:sp>
    </p:spTree>
    <p:extLst>
      <p:ext uri="{BB962C8B-B14F-4D97-AF65-F5344CB8AC3E}">
        <p14:creationId xmlns:p14="http://schemas.microsoft.com/office/powerpoint/2010/main" val="65054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dirty="0"/>
              <a:t>Kiegészítő kompetenciák: Adatközpontot jól üzemeltetni nehéz. Jó keresőmotort írni is. Lehet, hogy nem tudunk.</a:t>
            </a:r>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a:t>„</a:t>
            </a:r>
            <a:r>
              <a:rPr lang="hu-HU" dirty="0" err="1"/>
              <a:t>Core</a:t>
            </a:r>
            <a:r>
              <a:rPr lang="hu-HU" dirty="0"/>
              <a:t> and </a:t>
            </a:r>
            <a:r>
              <a:rPr lang="hu-HU" dirty="0" err="1"/>
              <a:t>context</a:t>
            </a:r>
            <a:r>
              <a:rPr lang="hu-HU" dirty="0"/>
              <a:t>”: A nem differenciáló tevékenységek kiszervezése (</a:t>
            </a:r>
            <a:r>
              <a:rPr lang="hu-HU" dirty="0" err="1"/>
              <a:t>IaaS</a:t>
            </a:r>
            <a:r>
              <a:rPr lang="hu-HU" dirty="0"/>
              <a:t>…</a:t>
            </a:r>
            <a:r>
              <a:rPr lang="hu-HU" dirty="0" err="1"/>
              <a:t>SaaS</a:t>
            </a:r>
            <a:r>
              <a:rPr lang="hu-HU" dirty="0"/>
              <a:t>)</a:t>
            </a:r>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a:t>Cash flow: </a:t>
            </a:r>
            <a:r>
              <a:rPr lang="hu-HU" dirty="0" err="1"/>
              <a:t>Startup</a:t>
            </a:r>
            <a:r>
              <a:rPr lang="hu-HU" dirty="0"/>
              <a:t>!</a:t>
            </a:r>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a:t>BC/DR: </a:t>
            </a:r>
            <a:r>
              <a:rPr lang="hu-HU" dirty="0" err="1"/>
              <a:t>Secondary</a:t>
            </a:r>
            <a:r>
              <a:rPr lang="hu-HU" dirty="0"/>
              <a:t> site” helyett</a:t>
            </a:r>
          </a:p>
          <a:p>
            <a:pPr marL="0" marR="0" lvl="1" indent="0" algn="l" defTabSz="914400" rtl="0" eaLnBrk="1" fontAlgn="auto" latinLnBrk="0" hangingPunct="1">
              <a:lnSpc>
                <a:spcPct val="100000"/>
              </a:lnSpc>
              <a:spcBef>
                <a:spcPts val="0"/>
              </a:spcBef>
              <a:spcAft>
                <a:spcPts val="0"/>
              </a:spcAft>
              <a:buClrTx/>
              <a:buSzTx/>
              <a:buFontTx/>
              <a:buNone/>
              <a:tabLst/>
              <a:defRPr/>
            </a:pPr>
            <a:r>
              <a:rPr lang="hu-HU" dirty="0"/>
              <a:t>„Sebesség”: Jellemzően gyorsabb működésbe lépés</a:t>
            </a:r>
          </a:p>
          <a:p>
            <a:endParaRPr lang="hu-HU"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36</a:t>
            </a:fld>
            <a:endParaRPr lang="hu-HU"/>
          </a:p>
        </p:txBody>
      </p:sp>
    </p:spTree>
    <p:extLst>
      <p:ext uri="{BB962C8B-B14F-4D97-AF65-F5344CB8AC3E}">
        <p14:creationId xmlns:p14="http://schemas.microsoft.com/office/powerpoint/2010/main" val="27539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[2], p 9: „</a:t>
            </a:r>
            <a:r>
              <a:rPr lang="en-US" dirty="0"/>
              <a:t>This fall in throughput with increasing request rate is due to the CPU resources spent on protocol processing for incoming requests (SYN packets) that are eventually dropped due to the backlog on the listen socket (the full accept queue)</a:t>
            </a:r>
            <a:r>
              <a:rPr lang="hu-HU" dirty="0"/>
              <a:t>”</a:t>
            </a:r>
            <a:endParaRPr lang="en-US"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39</a:t>
            </a:fld>
            <a:endParaRPr lang="hu-HU"/>
          </a:p>
        </p:txBody>
      </p:sp>
    </p:spTree>
    <p:extLst>
      <p:ext uri="{BB962C8B-B14F-4D97-AF65-F5344CB8AC3E}">
        <p14:creationId xmlns:p14="http://schemas.microsoft.com/office/powerpoint/2010/main" val="2317100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Képek forrása: </a:t>
            </a:r>
            <a:r>
              <a:rPr lang="hu-HU" dirty="0">
                <a:hlinkClick r:id="rId3"/>
              </a:rPr>
              <a:t>http://commons.wikimedia.org/wiki/File:Parking_lot_in_front_of_Wikimedia_Hungary_office.JPG</a:t>
            </a:r>
            <a:r>
              <a:rPr lang="hu-HU" dirty="0"/>
              <a:t> és </a:t>
            </a:r>
            <a:r>
              <a:rPr lang="hu-HU" dirty="0">
                <a:hlinkClick r:id="rId4"/>
              </a:rPr>
              <a:t>http://commons.wikimedia.org/wiki/File:Ural-4320-3951-58_truck_in_Russia_(4).jpg</a:t>
            </a:r>
            <a:endParaRPr lang="hu-HU" dirty="0"/>
          </a:p>
          <a:p>
            <a:endParaRPr lang="hu-HU"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40</a:t>
            </a:fld>
            <a:endParaRPr lang="hu-HU"/>
          </a:p>
        </p:txBody>
      </p:sp>
    </p:spTree>
    <p:extLst>
      <p:ext uri="{BB962C8B-B14F-4D97-AF65-F5344CB8AC3E}">
        <p14:creationId xmlns:p14="http://schemas.microsoft.com/office/powerpoint/2010/main" val="2792261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From</a:t>
            </a:r>
            <a:r>
              <a:rPr lang="hu-HU" dirty="0"/>
              <a:t> </a:t>
            </a:r>
            <a:r>
              <a:rPr lang="hu-HU" dirty="0" err="1"/>
              <a:t>Wikipedia</a:t>
            </a:r>
            <a:r>
              <a:rPr lang="hu-HU" dirty="0"/>
              <a:t>:</a:t>
            </a:r>
            <a:r>
              <a:rPr lang="hu-HU" baseline="0" dirty="0"/>
              <a:t> „</a:t>
            </a:r>
            <a:r>
              <a:rPr lang="en-US" sz="1200" b="0" i="0" kern="1200" dirty="0" err="1">
                <a:solidFill>
                  <a:schemeClr val="tx1"/>
                </a:solidFill>
                <a:effectLst/>
                <a:latin typeface="+mn-lt"/>
                <a:ea typeface="+mn-ea"/>
                <a:cs typeface="+mn-cs"/>
              </a:rPr>
              <a:t>Quantcast</a:t>
            </a:r>
            <a:r>
              <a:rPr lang="en-US" sz="1200" b="0" i="0" kern="1200" dirty="0">
                <a:solidFill>
                  <a:schemeClr val="tx1"/>
                </a:solidFill>
                <a:effectLst/>
                <a:latin typeface="+mn-lt"/>
                <a:ea typeface="+mn-ea"/>
                <a:cs typeface="+mn-cs"/>
              </a:rPr>
              <a:t> relies primarily on tracking pixels that publishers install on the pages of their sites to measure audience data, which is then used to compile visitor profiles and build a detailed picture of web audiences</a:t>
            </a:r>
            <a:r>
              <a:rPr lang="hu-HU" baseline="0" dirty="0"/>
              <a:t>”</a:t>
            </a:r>
            <a:endParaRPr lang="en-US"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42</a:t>
            </a:fld>
            <a:endParaRPr lang="hu-HU"/>
          </a:p>
        </p:txBody>
      </p:sp>
    </p:spTree>
    <p:extLst>
      <p:ext uri="{BB962C8B-B14F-4D97-AF65-F5344CB8AC3E}">
        <p14:creationId xmlns:p14="http://schemas.microsoft.com/office/powerpoint/2010/main" val="81353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NIST. „</a:t>
            </a:r>
            <a:r>
              <a:rPr lang="en-US" dirty="0"/>
              <a:t>A NIST Definition of Cloud </a:t>
            </a:r>
            <a:r>
              <a:rPr lang="en-US" dirty="0" err="1"/>
              <a:t>Computin</a:t>
            </a:r>
            <a:r>
              <a:rPr lang="hu-HU" dirty="0"/>
              <a:t>g”, SP 800-145, </a:t>
            </a:r>
            <a:r>
              <a:rPr lang="hu-HU" dirty="0" err="1"/>
              <a:t>Sept</a:t>
            </a:r>
            <a:r>
              <a:rPr lang="hu-HU" dirty="0"/>
              <a:t>. 2011,</a:t>
            </a:r>
            <a:r>
              <a:rPr lang="hu-HU" baseline="0" dirty="0"/>
              <a:t> URL: http://csrc.nist.gov/publications/nistpubs/800-145/SP800-145.pdf</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7</a:t>
            </a:fld>
            <a:endParaRPr lang="hu-HU"/>
          </a:p>
        </p:txBody>
      </p:sp>
    </p:spTree>
    <p:extLst>
      <p:ext uri="{BB962C8B-B14F-4D97-AF65-F5344CB8AC3E}">
        <p14:creationId xmlns:p14="http://schemas.microsoft.com/office/powerpoint/2010/main" val="364452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NIST. „</a:t>
            </a:r>
            <a:r>
              <a:rPr lang="en-US" dirty="0"/>
              <a:t>A NIST Definition of Cloud </a:t>
            </a:r>
            <a:r>
              <a:rPr lang="en-US" dirty="0" err="1"/>
              <a:t>Computin</a:t>
            </a:r>
            <a:r>
              <a:rPr lang="hu-HU" dirty="0"/>
              <a:t>g”, SP 800-145, </a:t>
            </a:r>
            <a:r>
              <a:rPr lang="hu-HU" dirty="0" err="1"/>
              <a:t>Sept</a:t>
            </a:r>
            <a:r>
              <a:rPr lang="hu-HU" dirty="0"/>
              <a:t>. 2011,</a:t>
            </a:r>
            <a:r>
              <a:rPr lang="hu-HU" baseline="0" dirty="0"/>
              <a:t> URL: http://csrc.nist.gov/publications/nistpubs/800-145/SP800-145.pdf</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8</a:t>
            </a:fld>
            <a:endParaRPr lang="hu-HU"/>
          </a:p>
        </p:txBody>
      </p:sp>
    </p:spTree>
    <p:extLst>
      <p:ext uri="{BB962C8B-B14F-4D97-AF65-F5344CB8AC3E}">
        <p14:creationId xmlns:p14="http://schemas.microsoft.com/office/powerpoint/2010/main" val="74524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9</a:t>
            </a:fld>
            <a:endParaRPr lang="hu-HU"/>
          </a:p>
        </p:txBody>
      </p:sp>
    </p:spTree>
    <p:extLst>
      <p:ext uri="{BB962C8B-B14F-4D97-AF65-F5344CB8AC3E}">
        <p14:creationId xmlns:p14="http://schemas.microsoft.com/office/powerpoint/2010/main" val="46066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extLst>
      <p:ext uri="{BB962C8B-B14F-4D97-AF65-F5344CB8AC3E}">
        <p14:creationId xmlns:p14="http://schemas.microsoft.com/office/powerpoint/2010/main" val="334729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A</a:t>
            </a:r>
            <a:r>
              <a:rPr lang="hu-HU" baseline="0" dirty="0"/>
              <a:t> finom felbontású taxonómia a két általánosan elfogadott közül az egyik; az NIST </a:t>
            </a:r>
            <a:r>
              <a:rPr lang="hu-HU" baseline="0" dirty="0" err="1"/>
              <a:t>draft</a:t>
            </a:r>
            <a:r>
              <a:rPr lang="hu-HU" baseline="0" dirty="0"/>
              <a:t> az </a:t>
            </a:r>
            <a:r>
              <a:rPr lang="hu-HU" baseline="0" dirty="0" err="1"/>
              <a:t>SaaS</a:t>
            </a:r>
            <a:r>
              <a:rPr lang="hu-HU" baseline="0" dirty="0"/>
              <a:t> – </a:t>
            </a:r>
            <a:r>
              <a:rPr lang="hu-HU" baseline="0" dirty="0" err="1"/>
              <a:t>PaaS</a:t>
            </a:r>
            <a:r>
              <a:rPr lang="hu-HU" baseline="0" dirty="0"/>
              <a:t> – </a:t>
            </a:r>
            <a:r>
              <a:rPr lang="hu-HU" baseline="0" dirty="0" err="1"/>
              <a:t>IaaS</a:t>
            </a:r>
            <a:r>
              <a:rPr lang="hu-HU" baseline="0" dirty="0"/>
              <a:t> rétegeket különbözteti meg.</a:t>
            </a:r>
            <a:endParaRPr lang="hu-HU" dirty="0"/>
          </a:p>
          <a:p>
            <a:endParaRPr lang="hu-HU" dirty="0"/>
          </a:p>
          <a:p>
            <a:r>
              <a:rPr lang="hu-HU" dirty="0"/>
              <a:t>A rövidítések feloldása:</a:t>
            </a:r>
          </a:p>
          <a:p>
            <a:r>
              <a:rPr lang="hu-HU" dirty="0"/>
              <a:t>Software </a:t>
            </a:r>
            <a:r>
              <a:rPr lang="hu-HU" dirty="0" err="1"/>
              <a:t>as</a:t>
            </a:r>
            <a:r>
              <a:rPr lang="hu-HU" dirty="0"/>
              <a:t> a Service</a:t>
            </a:r>
          </a:p>
          <a:p>
            <a:r>
              <a:rPr lang="hu-HU" dirty="0"/>
              <a:t>Platform </a:t>
            </a:r>
            <a:r>
              <a:rPr lang="hu-HU" dirty="0" err="1"/>
              <a:t>as</a:t>
            </a:r>
            <a:r>
              <a:rPr lang="hu-HU" dirty="0"/>
              <a:t> a Service</a:t>
            </a:r>
          </a:p>
          <a:p>
            <a:r>
              <a:rPr lang="hu-HU" dirty="0" err="1"/>
              <a:t>Infrastructure</a:t>
            </a:r>
            <a:r>
              <a:rPr lang="hu-HU" dirty="0"/>
              <a:t> </a:t>
            </a:r>
            <a:r>
              <a:rPr lang="hu-HU" dirty="0" err="1"/>
              <a:t>as</a:t>
            </a:r>
            <a:r>
              <a:rPr lang="hu-HU" dirty="0"/>
              <a:t> a Service</a:t>
            </a:r>
          </a:p>
          <a:p>
            <a:r>
              <a:rPr lang="hu-HU" dirty="0"/>
              <a:t>Data-Storage </a:t>
            </a:r>
            <a:r>
              <a:rPr lang="hu-HU" dirty="0" err="1"/>
              <a:t>as</a:t>
            </a:r>
            <a:r>
              <a:rPr lang="hu-HU" dirty="0"/>
              <a:t> a Service</a:t>
            </a:r>
          </a:p>
          <a:p>
            <a:r>
              <a:rPr lang="hu-HU" dirty="0" err="1"/>
              <a:t>Communication</a:t>
            </a:r>
            <a:r>
              <a:rPr lang="hu-HU" dirty="0"/>
              <a:t> </a:t>
            </a:r>
            <a:r>
              <a:rPr lang="hu-HU" dirty="0" err="1"/>
              <a:t>as</a:t>
            </a:r>
            <a:r>
              <a:rPr lang="hu-HU" dirty="0"/>
              <a:t> a Service</a:t>
            </a:r>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extLst>
      <p:ext uri="{BB962C8B-B14F-4D97-AF65-F5344CB8AC3E}">
        <p14:creationId xmlns:p14="http://schemas.microsoft.com/office/powerpoint/2010/main" val="367072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12</a:t>
            </a:fld>
            <a:endParaRPr lang="hu-HU"/>
          </a:p>
        </p:txBody>
      </p:sp>
    </p:spTree>
    <p:extLst>
      <p:ext uri="{BB962C8B-B14F-4D97-AF65-F5344CB8AC3E}">
        <p14:creationId xmlns:p14="http://schemas.microsoft.com/office/powerpoint/2010/main" val="237596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14</a:t>
            </a:fld>
            <a:endParaRPr lang="hu-HU"/>
          </a:p>
        </p:txBody>
      </p:sp>
    </p:spTree>
    <p:extLst>
      <p:ext uri="{BB962C8B-B14F-4D97-AF65-F5344CB8AC3E}">
        <p14:creationId xmlns:p14="http://schemas.microsoft.com/office/powerpoint/2010/main" val="332462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17</a:t>
            </a:fld>
            <a:endParaRPr lang="hu-HU"/>
          </a:p>
        </p:txBody>
      </p:sp>
    </p:spTree>
    <p:extLst>
      <p:ext uri="{BB962C8B-B14F-4D97-AF65-F5344CB8AC3E}">
        <p14:creationId xmlns:p14="http://schemas.microsoft.com/office/powerpoint/2010/main" val="952148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74767"/>
            <a:ext cx="7772400" cy="1470025"/>
          </a:xfrm>
        </p:spPr>
        <p:txBody>
          <a:bodyPr/>
          <a:lstStyle/>
          <a:p>
            <a:r>
              <a:rPr lang="hu-HU"/>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hu-HU" dirty="0"/>
          </a:p>
        </p:txBody>
      </p:sp>
      <p:sp>
        <p:nvSpPr>
          <p:cNvPr id="7" name="Rectangle 9"/>
          <p:cNvSpPr>
            <a:spLocks noChangeArrowheads="1"/>
          </p:cNvSpPr>
          <p:nvPr userDrawn="1"/>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endParaRPr lang="hu-HU"/>
          </a:p>
        </p:txBody>
      </p:sp>
      <p:sp>
        <p:nvSpPr>
          <p:cNvPr id="8" name="Text Box 10"/>
          <p:cNvSpPr txBox="1">
            <a:spLocks noChangeArrowheads="1"/>
          </p:cNvSpPr>
          <p:nvPr userDrawn="1"/>
        </p:nvSpPr>
        <p:spPr bwMode="auto">
          <a:xfrm>
            <a:off x="-17463" y="6413500"/>
            <a:ext cx="3649663" cy="396875"/>
          </a:xfrm>
          <a:prstGeom prst="rect">
            <a:avLst/>
          </a:prstGeom>
          <a:noFill/>
          <a:ln w="12700" algn="ctr">
            <a:noFill/>
            <a:miter lim="800000"/>
            <a:headEnd/>
            <a:tailEnd/>
          </a:ln>
          <a:effectLst/>
        </p:spPr>
        <p:txBody>
          <a:bodyPr>
            <a:spAutoFit/>
          </a:bodyPr>
          <a:lstStyle/>
          <a:p>
            <a:pPr algn="l" defTabSz="762000"/>
            <a:r>
              <a:rPr lang="hu-HU" sz="1000" b="1" dirty="0">
                <a:solidFill>
                  <a:schemeClr val="bg1"/>
                </a:solidFill>
                <a:latin typeface="+mn-lt"/>
              </a:rPr>
              <a:t>Budapesti Műszaki és Gazdaságtudományi Egyetem</a:t>
            </a:r>
          </a:p>
          <a:p>
            <a:pPr algn="l" defTabSz="762000"/>
            <a:r>
              <a:rPr lang="hu-HU" sz="1000" b="1" dirty="0">
                <a:solidFill>
                  <a:schemeClr val="bg1"/>
                </a:solidFill>
                <a:latin typeface="+mn-lt"/>
              </a:rPr>
              <a:t>Méréstechnika és Információs Rendszerek Tanszék</a:t>
            </a:r>
          </a:p>
        </p:txBody>
      </p:sp>
      <p:pic>
        <p:nvPicPr>
          <p:cNvPr id="9" name="Picture 18" descr="muegyetem_logo_bordo"/>
          <p:cNvPicPr>
            <a:picLocks noChangeAspect="1" noChangeArrowheads="1"/>
          </p:cNvPicPr>
          <p:nvPr userDrawn="1"/>
        </p:nvPicPr>
        <p:blipFill>
          <a:blip r:embed="rId2" cstate="print"/>
          <a:srcRect/>
          <a:stretch>
            <a:fillRect/>
          </a:stretch>
        </p:blipFill>
        <p:spPr bwMode="auto">
          <a:xfrm>
            <a:off x="7477125" y="6384925"/>
            <a:ext cx="1666875" cy="473075"/>
          </a:xfrm>
          <a:prstGeom prst="rect">
            <a:avLst/>
          </a:prstGeom>
          <a:noFill/>
        </p:spPr>
      </p:pic>
      <p:pic>
        <p:nvPicPr>
          <p:cNvPr id="10" name="Picture 2"/>
          <p:cNvPicPr>
            <a:picLocks noChangeAspect="1" noChangeArrowheads="1"/>
          </p:cNvPicPr>
          <p:nvPr userDrawn="1"/>
        </p:nvPicPr>
        <p:blipFill>
          <a:blip r:embed="rId3" cstate="print"/>
          <a:srcRect/>
          <a:stretch>
            <a:fillRect/>
          </a:stretch>
        </p:blipFill>
        <p:spPr bwMode="auto">
          <a:xfrm>
            <a:off x="3612622" y="5250846"/>
            <a:ext cx="1888860" cy="637307"/>
          </a:xfrm>
          <a:prstGeom prst="rect">
            <a:avLst/>
          </a:prstGeom>
          <a:noFill/>
          <a:ln w="9525">
            <a:noFill/>
            <a:miter lim="800000"/>
            <a:headEnd/>
            <a:tailEnd/>
          </a:ln>
          <a:effectLst/>
        </p:spPr>
      </p:pic>
      <p:sp>
        <p:nvSpPr>
          <p:cNvPr id="11" name="Rectangle 20"/>
          <p:cNvSpPr>
            <a:spLocks noChangeArrowheads="1"/>
          </p:cNvSpPr>
          <p:nvPr userDrawn="1"/>
        </p:nvSpPr>
        <p:spPr bwMode="auto">
          <a:xfrm>
            <a:off x="0" y="0"/>
            <a:ext cx="9144000" cy="501650"/>
          </a:xfrm>
          <a:prstGeom prst="rect">
            <a:avLst/>
          </a:prstGeom>
          <a:solidFill>
            <a:srgbClr val="762536"/>
          </a:solidFill>
          <a:ln w="12700">
            <a:noFill/>
            <a:miter lim="800000"/>
            <a:headEnd/>
            <a:tailEnd/>
          </a:ln>
          <a:effectLst/>
        </p:spPr>
        <p:txBody>
          <a:bodyPr wrap="none" anchor="ctr"/>
          <a:lstStyle/>
          <a:p>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nchor="ctr"/>
          <a:lstStyle>
            <a:lvl1pPr algn="ctr">
              <a:defRPr sz="4000" b="1" cap="none" baseline="0"/>
            </a:lvl1pPr>
          </a:lstStyle>
          <a:p>
            <a:r>
              <a:rPr lang="hu-HU"/>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Tartalom helye 2"/>
          <p:cNvSpPr>
            <a:spLocks noGrp="1"/>
          </p:cNvSpPr>
          <p:nvPr>
            <p:ph idx="1"/>
          </p:nvPr>
        </p:nvSpPr>
        <p:spPr>
          <a:xfrm>
            <a:off x="117413" y="1019142"/>
            <a:ext cx="8872659" cy="5367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1650960" y="0"/>
            <a:ext cx="7493040" cy="720000"/>
          </a:xfrm>
          <a:ln w="19050">
            <a:noFill/>
          </a:ln>
        </p:spPr>
        <p:txBody>
          <a:bodyPr anchor="ctr">
            <a:noAutofit/>
          </a:bodyPr>
          <a:lstStyle>
            <a:lvl1pPr marL="0" indent="0">
              <a:buNone/>
              <a:defRPr sz="4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églalap 4"/>
          <p:cNvSpPr/>
          <p:nvPr userDrawn="1"/>
        </p:nvSpPr>
        <p:spPr>
          <a:xfrm>
            <a:off x="0" y="0"/>
            <a:ext cx="1679597" cy="730260"/>
          </a:xfrm>
          <a:prstGeom prst="rect">
            <a:avLst/>
          </a:prstGeom>
          <a:solidFill>
            <a:srgbClr val="762536"/>
          </a:solidFill>
          <a:ln>
            <a:noFill/>
          </a:ln>
        </p:spPr>
        <p:style>
          <a:lnRef idx="2">
            <a:schemeClr val="dk1"/>
          </a:lnRef>
          <a:fillRef idx="1">
            <a:schemeClr val="lt1"/>
          </a:fillRef>
          <a:effectRef idx="0">
            <a:schemeClr val="dk1"/>
          </a:effectRef>
          <a:fontRef idx="minor">
            <a:schemeClr val="dk1"/>
          </a:fontRef>
        </p:style>
        <p:txBody>
          <a:bodyPr rtlCol="0" anchor="ctr"/>
          <a:lstStyle/>
          <a:p>
            <a:pPr marL="0" algn="ctr" defTabSz="914400" rtl="0" eaLnBrk="1" latinLnBrk="0" hangingPunct="1"/>
            <a:r>
              <a:rPr lang="hu-HU" sz="4000" dirty="0">
                <a:solidFill>
                  <a:schemeClr val="bg1"/>
                </a:solidFill>
              </a:rPr>
              <a:t>DEMO</a:t>
            </a:r>
          </a:p>
        </p:txBody>
      </p:sp>
      <p:cxnSp>
        <p:nvCxnSpPr>
          <p:cNvPr id="7" name="Egyenes összekötő 6"/>
          <p:cNvCxnSpPr/>
          <p:nvPr userDrawn="1"/>
        </p:nvCxnSpPr>
        <p:spPr>
          <a:xfrm>
            <a:off x="0" y="727038"/>
            <a:ext cx="91361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0" y="0"/>
            <a:ext cx="9144000" cy="720000"/>
          </a:xfrm>
          <a:prstGeom prst="rect">
            <a:avLst/>
          </a:prstGeom>
          <a:solidFill>
            <a:srgbClr val="762536"/>
          </a:solidFill>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142844" y="857232"/>
            <a:ext cx="8858312" cy="5529321"/>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Rectangle 22"/>
          <p:cNvSpPr>
            <a:spLocks noChangeArrowheads="1"/>
          </p:cNvSpPr>
          <p:nvPr/>
        </p:nvSpPr>
        <p:spPr bwMode="auto">
          <a:xfrm>
            <a:off x="0" y="6477000"/>
            <a:ext cx="9144000" cy="381000"/>
          </a:xfrm>
          <a:prstGeom prst="rect">
            <a:avLst/>
          </a:prstGeom>
          <a:gradFill flip="none" rotWithShape="1">
            <a:gsLst>
              <a:gs pos="0">
                <a:srgbClr val="762536"/>
              </a:gs>
              <a:gs pos="50000">
                <a:srgbClr val="762536"/>
              </a:gs>
              <a:gs pos="100000">
                <a:srgbClr val="A3334B"/>
              </a:gs>
            </a:gsLst>
            <a:lin ang="0" scaled="1"/>
            <a:tileRect/>
          </a:gradFill>
          <a:ln w="9525">
            <a:noFill/>
            <a:miter lim="800000"/>
            <a:headEnd/>
            <a:tailEnd/>
          </a:ln>
          <a:effectLst/>
        </p:spPr>
        <p:txBody>
          <a:bodyPr wrap="none" anchor="ctr"/>
          <a:lstStyle/>
          <a:p>
            <a:endParaRPr lang="hu-HU" dirty="0"/>
          </a:p>
        </p:txBody>
      </p:sp>
      <p:pic>
        <p:nvPicPr>
          <p:cNvPr id="8" name="Picture 41" descr="muegyetem_logo_bordo"/>
          <p:cNvPicPr>
            <a:picLocks noChangeAspect="1" noChangeArrowheads="1"/>
          </p:cNvPicPr>
          <p:nvPr/>
        </p:nvPicPr>
        <p:blipFill>
          <a:blip r:embed="rId8" cstate="print"/>
          <a:srcRect/>
          <a:stretch>
            <a:fillRect/>
          </a:stretch>
        </p:blipFill>
        <p:spPr bwMode="auto">
          <a:xfrm>
            <a:off x="0" y="6486299"/>
            <a:ext cx="1269711" cy="360000"/>
          </a:xfrm>
          <a:prstGeom prst="rect">
            <a:avLst/>
          </a:prstGeom>
          <a:noFill/>
        </p:spPr>
      </p:pic>
      <p:pic>
        <p:nvPicPr>
          <p:cNvPr id="9" name="Kép 8" descr="ftsrg_logo_new-transparent.png"/>
          <p:cNvPicPr>
            <a:picLocks noChangeAspect="1"/>
          </p:cNvPicPr>
          <p:nvPr/>
        </p:nvPicPr>
        <p:blipFill>
          <a:blip r:embed="rId9" cstate="print"/>
          <a:stretch>
            <a:fillRect/>
          </a:stretch>
        </p:blipFill>
        <p:spPr>
          <a:xfrm>
            <a:off x="8040735" y="6498024"/>
            <a:ext cx="1066973" cy="360000"/>
          </a:xfrm>
          <a:prstGeom prst="rect">
            <a:avLst/>
          </a:prstGeom>
        </p:spPr>
      </p:pic>
      <p:sp>
        <p:nvSpPr>
          <p:cNvPr id="10" name="Dia számának helye 6"/>
          <p:cNvSpPr>
            <a:spLocks noGrp="1"/>
          </p:cNvSpPr>
          <p:nvPr userDrawn="1"/>
        </p:nvSpPr>
        <p:spPr>
          <a:xfrm>
            <a:off x="3286116" y="6500834"/>
            <a:ext cx="2971800" cy="357166"/>
          </a:xfrm>
          <a:prstGeom prst="rect">
            <a:avLst/>
          </a:prstGeom>
        </p:spPr>
        <p:txBody>
          <a:bodyPr vert="horz" lIns="91440" tIns="45720" rIns="91440" bIns="45720" rtlCol="0" anchor="ct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86C690-4F62-4AFC-8745-06DC9BF07935}" type="slidenum">
              <a:rPr lang="hu-HU" sz="1400" smtClean="0">
                <a:solidFill>
                  <a:schemeClr val="bg1"/>
                </a:solidFill>
              </a:rPr>
              <a:pPr algn="ctr"/>
              <a:t>‹#›</a:t>
            </a:fld>
            <a:endParaRPr lang="hu-HU"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txStyles>
    <p:titleStyle>
      <a:lvl1pPr algn="ctr" defTabSz="914400" rtl="0" eaLnBrk="1" latinLnBrk="0" hangingPunct="1">
        <a:spcBef>
          <a:spcPct val="0"/>
        </a:spcBef>
        <a:buNone/>
        <a:defRPr sz="4000" kern="1200">
          <a:solidFill>
            <a:srgbClr val="F8F8F8"/>
          </a:solidFill>
          <a:latin typeface="+mj-lt"/>
          <a:ea typeface="+mj-ea"/>
          <a:cs typeface="+mj-cs"/>
        </a:defRPr>
      </a:lvl1pPr>
    </p:titleStyle>
    <p:body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kocsis@mit.bme.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ws.amazon.com/ec2/instance-typ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3-us-west-2.amazonaws.com/cloudformation-templates-us-west-2/WordPress_Multi_AZ.templat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open.blogs.nytimes.com/2008/05/21/the-new-york-times-archives-amazon-web-services-timesmachine/" TargetMode="External"/><Relationship Id="rId3" Type="http://schemas.openxmlformats.org/officeDocument/2006/relationships/hyperlink" Target="http://www.gartner.com/technology/reprints.do?id=1-1IMDMZ5&amp;ct=130819&amp;st=sb" TargetMode="External"/><Relationship Id="rId7" Type="http://schemas.openxmlformats.org/officeDocument/2006/relationships/hyperlink" Target="http://timesmachine.nytimes.com/browser" TargetMode="External"/><Relationship Id="rId2" Type="http://schemas.openxmlformats.org/officeDocument/2006/relationships/hyperlink" Target="https://blog.twitter.com/2013/new-tweets-per-second-record-and-how" TargetMode="External"/><Relationship Id="rId1" Type="http://schemas.openxmlformats.org/officeDocument/2006/relationships/slideLayout" Target="../slideLayouts/slideLayout2.xml"/><Relationship Id="rId6" Type="http://schemas.openxmlformats.org/officeDocument/2006/relationships/hyperlink" Target="http://csmic.org/wp-content/uploads/2011/09/SMI-Overview-110913_v1F1.pdf" TargetMode="External"/><Relationship Id="rId5" Type="http://schemas.openxmlformats.org/officeDocument/2006/relationships/hyperlink" Target="http://en.wikipedia.org/wiki/Central_limit_theorem" TargetMode="External"/><Relationship Id="rId10" Type="http://schemas.openxmlformats.org/officeDocument/2006/relationships/hyperlink" Target="http://hortonworks.com/blog/hdp-2-0-community-preview-and-launch-of-hortonworks-certification-program-for-apache-hadoop-yarn/" TargetMode="External"/><Relationship Id="rId4" Type="http://schemas.openxmlformats.org/officeDocument/2006/relationships/hyperlink" Target="http://www.joeweinman.com/Resources/Joe_Weinman_Smooth_Operator_Demand_Aggregation.pdf" TargetMode="External"/><Relationship Id="rId9" Type="http://schemas.openxmlformats.org/officeDocument/2006/relationships/hyperlink" Target="http://www.redbooks.ibm.com/abstracts/sg247865.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Felhő</a:t>
            </a:r>
            <a:r>
              <a:rPr lang="en-US" dirty="0"/>
              <a:t> </a:t>
            </a:r>
            <a:r>
              <a:rPr lang="en-US" dirty="0" err="1"/>
              <a:t>számítástechnika</a:t>
            </a:r>
            <a:endParaRPr lang="en-US" dirty="0"/>
          </a:p>
        </p:txBody>
      </p:sp>
      <p:sp>
        <p:nvSpPr>
          <p:cNvPr id="4" name="Subtitle 3"/>
          <p:cNvSpPr>
            <a:spLocks noGrp="1"/>
          </p:cNvSpPr>
          <p:nvPr>
            <p:ph type="subTitle" idx="1"/>
          </p:nvPr>
        </p:nvSpPr>
        <p:spPr>
          <a:xfrm>
            <a:off x="685800" y="3246435"/>
            <a:ext cx="7772400" cy="1694733"/>
          </a:xfrm>
        </p:spPr>
        <p:txBody>
          <a:bodyPr>
            <a:normAutofit fontScale="92500"/>
          </a:bodyPr>
          <a:lstStyle/>
          <a:p>
            <a:r>
              <a:rPr lang="en-US" dirty="0"/>
              <a:t>A </a:t>
            </a:r>
            <a:r>
              <a:rPr lang="en-US" dirty="0" err="1"/>
              <a:t>kiberfizikai</a:t>
            </a:r>
            <a:r>
              <a:rPr lang="en-US" dirty="0"/>
              <a:t> </a:t>
            </a:r>
            <a:r>
              <a:rPr lang="en-US" dirty="0" err="1"/>
              <a:t>rendszerek</a:t>
            </a:r>
            <a:r>
              <a:rPr lang="en-US" dirty="0"/>
              <a:t> (VIMIMA02) </a:t>
            </a:r>
            <a:r>
              <a:rPr lang="en-US" dirty="0" err="1"/>
              <a:t>tárgyban</a:t>
            </a:r>
            <a:endParaRPr lang="en-US" dirty="0"/>
          </a:p>
          <a:p>
            <a:r>
              <a:rPr lang="en-US" dirty="0"/>
              <a:t>Dr. Kocsis Imre, </a:t>
            </a:r>
            <a:r>
              <a:rPr lang="en-US" dirty="0">
                <a:hlinkClick r:id="rId2"/>
              </a:rPr>
              <a:t>ikocsis@mit.bme.hu</a:t>
            </a:r>
            <a:endParaRPr lang="en-US" dirty="0"/>
          </a:p>
          <a:p>
            <a:r>
              <a:rPr lang="en-US" dirty="0"/>
              <a:t>2019. </a:t>
            </a:r>
            <a:r>
              <a:rPr lang="en-US" dirty="0" err="1"/>
              <a:t>ősz</a:t>
            </a:r>
            <a:endParaRPr lang="en-US" dirty="0"/>
          </a:p>
        </p:txBody>
      </p:sp>
    </p:spTree>
    <p:extLst>
      <p:ext uri="{BB962C8B-B14F-4D97-AF65-F5344CB8AC3E}">
        <p14:creationId xmlns:p14="http://schemas.microsoft.com/office/powerpoint/2010/main" val="223474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Alapvető tulajdonságok</a:t>
            </a:r>
          </a:p>
        </p:txBody>
      </p:sp>
      <p:sp>
        <p:nvSpPr>
          <p:cNvPr id="3" name="Tartalom helye 2"/>
          <p:cNvSpPr>
            <a:spLocks noGrp="1"/>
          </p:cNvSpPr>
          <p:nvPr>
            <p:ph idx="1"/>
          </p:nvPr>
        </p:nvSpPr>
        <p:spPr/>
        <p:txBody>
          <a:bodyPr/>
          <a:lstStyle/>
          <a:p>
            <a:endParaRPr lang="hu-HU" dirty="0"/>
          </a:p>
          <a:p>
            <a:r>
              <a:rPr lang="hu-HU" dirty="0">
                <a:solidFill>
                  <a:schemeClr val="accent2"/>
                </a:solidFill>
              </a:rPr>
              <a:t>Rugalmas fel- és leskálázás</a:t>
            </a:r>
          </a:p>
          <a:p>
            <a:pPr lvl="1"/>
            <a:r>
              <a:rPr lang="hu-HU" dirty="0"/>
              <a:t>Látszólag végtelen, </a:t>
            </a:r>
          </a:p>
          <a:p>
            <a:pPr lvl="1"/>
            <a:r>
              <a:rPr lang="hu-HU" dirty="0"/>
              <a:t>akármikor előfizethető erőforrások</a:t>
            </a:r>
          </a:p>
          <a:p>
            <a:endParaRPr lang="hu-HU" dirty="0"/>
          </a:p>
          <a:p>
            <a:r>
              <a:rPr lang="hu-HU" dirty="0">
                <a:solidFill>
                  <a:schemeClr val="accent2"/>
                </a:solidFill>
              </a:rPr>
              <a:t>Mért szolgáltatások</a:t>
            </a:r>
          </a:p>
          <a:p>
            <a:pPr lvl="1"/>
            <a:r>
              <a:rPr lang="hu-HU" dirty="0"/>
              <a:t>Szolgáltatás/erőforrás „használata”</a:t>
            </a:r>
          </a:p>
          <a:p>
            <a:pPr lvl="1"/>
            <a:r>
              <a:rPr lang="hu-HU" dirty="0"/>
              <a:t>Sokszor: használat alapú számlázás</a:t>
            </a:r>
          </a:p>
          <a:p>
            <a:endParaRPr lang="hu-HU" dirty="0"/>
          </a:p>
        </p:txBody>
      </p:sp>
    </p:spTree>
    <p:extLst>
      <p:ext uri="{BB962C8B-B14F-4D97-AF65-F5344CB8AC3E}">
        <p14:creationId xmlns:p14="http://schemas.microsoft.com/office/powerpoint/2010/main" val="171253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Szolgáltatás-terminológia</a:t>
            </a:r>
          </a:p>
        </p:txBody>
      </p:sp>
      <p:graphicFrame>
        <p:nvGraphicFramePr>
          <p:cNvPr id="126978" name="Object 2"/>
          <p:cNvGraphicFramePr>
            <a:graphicFrameLocks noChangeAspect="1"/>
          </p:cNvGraphicFramePr>
          <p:nvPr/>
        </p:nvGraphicFramePr>
        <p:xfrm>
          <a:off x="214282" y="936637"/>
          <a:ext cx="8765733" cy="5349883"/>
        </p:xfrm>
        <a:graphic>
          <a:graphicData uri="http://schemas.openxmlformats.org/presentationml/2006/ole">
            <mc:AlternateContent xmlns:mc="http://schemas.openxmlformats.org/markup-compatibility/2006">
              <mc:Choice xmlns:v="urn:schemas-microsoft-com:vml" Requires="v">
                <p:oleObj spid="_x0000_s2177" name="Visio" r:id="rId4" imgW="6896139" imgH="4210797" progId="Visio.Drawing.11">
                  <p:embed/>
                </p:oleObj>
              </mc:Choice>
              <mc:Fallback>
                <p:oleObj name="Visio" r:id="rId4" imgW="6896139" imgH="421079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936637"/>
                        <a:ext cx="8765733" cy="534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Csoportba foglalás 5"/>
          <p:cNvGrpSpPr/>
          <p:nvPr/>
        </p:nvGrpSpPr>
        <p:grpSpPr>
          <a:xfrm>
            <a:off x="323528" y="3284984"/>
            <a:ext cx="8727093" cy="2232248"/>
            <a:chOff x="323528" y="3284984"/>
            <a:chExt cx="8727093" cy="2232248"/>
          </a:xfrm>
        </p:grpSpPr>
        <p:sp>
          <p:nvSpPr>
            <p:cNvPr id="4" name="Téglalap 3"/>
            <p:cNvSpPr/>
            <p:nvPr/>
          </p:nvSpPr>
          <p:spPr>
            <a:xfrm>
              <a:off x="323528" y="3284984"/>
              <a:ext cx="8568952" cy="914400"/>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a:solidFill>
                  <a:schemeClr val="bg1"/>
                </a:solidFill>
              </a:endParaRPr>
            </a:p>
          </p:txBody>
        </p:sp>
        <p:sp>
          <p:nvSpPr>
            <p:cNvPr id="5" name="Lekerekített téglalap feliratnak 4"/>
            <p:cNvSpPr/>
            <p:nvPr/>
          </p:nvSpPr>
          <p:spPr>
            <a:xfrm>
              <a:off x="5882269" y="4653136"/>
              <a:ext cx="3168352" cy="864096"/>
            </a:xfrm>
            <a:prstGeom prst="wedgeRoundRectCallout">
              <a:avLst>
                <a:gd name="adj1" fmla="val 15574"/>
                <a:gd name="adj2" fmla="val -11049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Lehet együtt is </a:t>
              </a:r>
              <a:r>
                <a:rPr lang="hu-HU" sz="2400" dirty="0" err="1">
                  <a:solidFill>
                    <a:schemeClr val="bg1"/>
                  </a:solidFill>
                </a:rPr>
                <a:t>IaaS</a:t>
              </a:r>
              <a:r>
                <a:rPr lang="hu-HU" sz="2400" dirty="0">
                  <a:solidFill>
                    <a:schemeClr val="bg1"/>
                  </a:solidFill>
                </a:rPr>
                <a:t> (pl. NIST terminológia)</a:t>
              </a:r>
            </a:p>
          </p:txBody>
        </p:sp>
      </p:grpSp>
      <p:sp>
        <p:nvSpPr>
          <p:cNvPr id="3" name="Rectangle 2"/>
          <p:cNvSpPr/>
          <p:nvPr/>
        </p:nvSpPr>
        <p:spPr>
          <a:xfrm>
            <a:off x="5508104" y="720000"/>
            <a:ext cx="3312368" cy="49009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bg1"/>
                </a:solidFill>
              </a:rPr>
              <a:t>”Algorithm as a Service”</a:t>
            </a:r>
          </a:p>
        </p:txBody>
      </p:sp>
    </p:spTree>
    <p:extLst>
      <p:ext uri="{BB962C8B-B14F-4D97-AF65-F5344CB8AC3E}">
        <p14:creationId xmlns:p14="http://schemas.microsoft.com/office/powerpoint/2010/main" val="758667409"/>
      </p:ext>
    </p:extLst>
  </p:cSld>
  <p:clrMapOvr>
    <a:masterClrMapping/>
  </p:clrMapOvr>
  <p:transition advTm="1061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SaaS</a:t>
            </a:r>
            <a:endParaRPr lang="hu-HU" dirty="0"/>
          </a:p>
        </p:txBody>
      </p:sp>
      <p:sp>
        <p:nvSpPr>
          <p:cNvPr id="3" name="Tartalom helye 2"/>
          <p:cNvSpPr>
            <a:spLocks noGrp="1"/>
          </p:cNvSpPr>
          <p:nvPr>
            <p:ph idx="1"/>
          </p:nvPr>
        </p:nvSpPr>
        <p:spPr/>
        <p:txBody>
          <a:bodyPr>
            <a:normAutofit fontScale="92500" lnSpcReduction="20000"/>
          </a:bodyPr>
          <a:lstStyle/>
          <a:p>
            <a:r>
              <a:rPr lang="hu-HU" dirty="0"/>
              <a:t>Képesség: szolgáltató </a:t>
            </a:r>
            <a:r>
              <a:rPr lang="hu-HU" b="1" i="1" dirty="0"/>
              <a:t>alkalmazásainak</a:t>
            </a:r>
            <a:r>
              <a:rPr lang="hu-HU" dirty="0"/>
              <a:t> használata</a:t>
            </a:r>
          </a:p>
          <a:p>
            <a:pPr lvl="1"/>
            <a:r>
              <a:rPr lang="hu-HU" dirty="0"/>
              <a:t>Hozzáférés: jellemzően vékony kliens</a:t>
            </a:r>
          </a:p>
          <a:p>
            <a:pPr lvl="1"/>
            <a:r>
              <a:rPr lang="hu-HU" dirty="0"/>
              <a:t>Nem új koncepció</a:t>
            </a:r>
          </a:p>
          <a:p>
            <a:endParaRPr lang="hu-HU" dirty="0"/>
          </a:p>
          <a:p>
            <a:r>
              <a:rPr lang="hu-HU" dirty="0"/>
              <a:t>Példák</a:t>
            </a:r>
          </a:p>
          <a:p>
            <a:pPr lvl="1"/>
            <a:r>
              <a:rPr lang="hu-HU" dirty="0" err="1"/>
              <a:t>Google</a:t>
            </a:r>
            <a:r>
              <a:rPr lang="hu-HU" dirty="0"/>
              <a:t> </a:t>
            </a:r>
            <a:r>
              <a:rPr lang="hu-HU" dirty="0" err="1"/>
              <a:t>Apps</a:t>
            </a:r>
            <a:endParaRPr lang="hu-HU" dirty="0"/>
          </a:p>
          <a:p>
            <a:pPr lvl="1"/>
            <a:r>
              <a:rPr lang="hu-HU" dirty="0" err="1"/>
              <a:t>Salesforce</a:t>
            </a:r>
            <a:r>
              <a:rPr lang="hu-HU" dirty="0"/>
              <a:t> CRM</a:t>
            </a:r>
          </a:p>
          <a:p>
            <a:pPr lvl="1"/>
            <a:r>
              <a:rPr lang="hu-HU" dirty="0" err="1"/>
              <a:t>LotusLive</a:t>
            </a:r>
            <a:endParaRPr lang="hu-HU" dirty="0"/>
          </a:p>
          <a:p>
            <a:pPr lvl="1"/>
            <a:r>
              <a:rPr lang="hu-HU" dirty="0"/>
              <a:t>Microsoft </a:t>
            </a:r>
            <a:r>
              <a:rPr lang="en-US" dirty="0"/>
              <a:t>Business Productivity Online Suite (BPOS)</a:t>
            </a:r>
            <a:endParaRPr lang="hu-HU" dirty="0"/>
          </a:p>
          <a:p>
            <a:endParaRPr lang="hu-HU" dirty="0"/>
          </a:p>
          <a:p>
            <a:r>
              <a:rPr lang="hu-HU" dirty="0"/>
              <a:t>Néhány igen sikeres terület: kollaboráció, könyvelés, CRM, ERP, HRM, CM, PM, …</a:t>
            </a:r>
          </a:p>
        </p:txBody>
      </p:sp>
    </p:spTree>
    <p:extLst>
      <p:ext uri="{BB962C8B-B14F-4D97-AF65-F5344CB8AC3E}">
        <p14:creationId xmlns:p14="http://schemas.microsoft.com/office/powerpoint/2010/main" val="659021553"/>
      </p:ext>
    </p:extLst>
  </p:cSld>
  <p:clrMapOvr>
    <a:masterClrMapping/>
  </p:clrMapOvr>
  <p:transition advTm="17538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9B1B-6C76-49F3-8AE1-B6738F25FD53}"/>
              </a:ext>
            </a:extLst>
          </p:cNvPr>
          <p:cNvSpPr>
            <a:spLocks noGrp="1"/>
          </p:cNvSpPr>
          <p:nvPr>
            <p:ph type="title"/>
          </p:nvPr>
        </p:nvSpPr>
        <p:spPr/>
        <p:txBody>
          <a:bodyPr/>
          <a:lstStyle/>
          <a:p>
            <a:r>
              <a:rPr lang="en-US" dirty="0"/>
              <a:t>Modern SaaS </a:t>
            </a:r>
            <a:r>
              <a:rPr lang="en-US" dirty="0" err="1"/>
              <a:t>használati</a:t>
            </a:r>
            <a:r>
              <a:rPr lang="en-US" dirty="0"/>
              <a:t> </a:t>
            </a:r>
            <a:r>
              <a:rPr lang="en-US" dirty="0" err="1"/>
              <a:t>esetek</a:t>
            </a:r>
            <a:endParaRPr lang="en-US" dirty="0"/>
          </a:p>
        </p:txBody>
      </p:sp>
      <p:sp>
        <p:nvSpPr>
          <p:cNvPr id="3" name="Content Placeholder 2">
            <a:extLst>
              <a:ext uri="{FF2B5EF4-FFF2-40B4-BE49-F238E27FC236}">
                <a16:creationId xmlns:a16="http://schemas.microsoft.com/office/drawing/2014/main" id="{03FDB6C3-1A12-4056-A9D0-8ABA98466B3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7172DEB-D1E6-4929-BDD1-4DBB79C459E5}"/>
              </a:ext>
            </a:extLst>
          </p:cNvPr>
          <p:cNvPicPr>
            <a:picLocks noChangeAspect="1"/>
          </p:cNvPicPr>
          <p:nvPr/>
        </p:nvPicPr>
        <p:blipFill>
          <a:blip r:embed="rId2"/>
          <a:stretch>
            <a:fillRect/>
          </a:stretch>
        </p:blipFill>
        <p:spPr>
          <a:xfrm>
            <a:off x="-25887" y="850773"/>
            <a:ext cx="5245960" cy="5979417"/>
          </a:xfrm>
          <a:prstGeom prst="rect">
            <a:avLst/>
          </a:prstGeom>
        </p:spPr>
      </p:pic>
      <p:pic>
        <p:nvPicPr>
          <p:cNvPr id="4" name="Picture 3">
            <a:extLst>
              <a:ext uri="{FF2B5EF4-FFF2-40B4-BE49-F238E27FC236}">
                <a16:creationId xmlns:a16="http://schemas.microsoft.com/office/drawing/2014/main" id="{0A9790E2-1CFC-46E0-AF87-55EEA4877946}"/>
              </a:ext>
            </a:extLst>
          </p:cNvPr>
          <p:cNvPicPr>
            <a:picLocks noChangeAspect="1"/>
          </p:cNvPicPr>
          <p:nvPr/>
        </p:nvPicPr>
        <p:blipFill>
          <a:blip r:embed="rId3"/>
          <a:stretch>
            <a:fillRect/>
          </a:stretch>
        </p:blipFill>
        <p:spPr>
          <a:xfrm>
            <a:off x="3779912" y="2657322"/>
            <a:ext cx="5364088" cy="4200677"/>
          </a:xfrm>
          <a:prstGeom prst="rect">
            <a:avLst/>
          </a:prstGeom>
        </p:spPr>
      </p:pic>
      <p:sp>
        <p:nvSpPr>
          <p:cNvPr id="6" name="TextBox 5">
            <a:extLst>
              <a:ext uri="{FF2B5EF4-FFF2-40B4-BE49-F238E27FC236}">
                <a16:creationId xmlns:a16="http://schemas.microsoft.com/office/drawing/2014/main" id="{B76D4B14-8850-4C16-9885-2D03E5DBE78B}"/>
              </a:ext>
            </a:extLst>
          </p:cNvPr>
          <p:cNvSpPr txBox="1"/>
          <p:nvPr/>
        </p:nvSpPr>
        <p:spPr>
          <a:xfrm>
            <a:off x="5292080" y="864150"/>
            <a:ext cx="1355371" cy="461665"/>
          </a:xfrm>
          <a:prstGeom prst="rect">
            <a:avLst/>
          </a:prstGeom>
          <a:noFill/>
        </p:spPr>
        <p:txBody>
          <a:bodyPr wrap="none" rtlCol="0">
            <a:spAutoFit/>
          </a:bodyPr>
          <a:lstStyle/>
          <a:p>
            <a:r>
              <a:rPr lang="en-US" sz="2400" i="1" dirty="0"/>
              <a:t>Azure ML</a:t>
            </a:r>
          </a:p>
        </p:txBody>
      </p:sp>
    </p:spTree>
    <p:extLst>
      <p:ext uri="{BB962C8B-B14F-4D97-AF65-F5344CB8AC3E}">
        <p14:creationId xmlns:p14="http://schemas.microsoft.com/office/powerpoint/2010/main" val="39451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PaaS</a:t>
            </a:r>
            <a:endParaRPr lang="hu-HU" dirty="0"/>
          </a:p>
        </p:txBody>
      </p:sp>
      <p:sp>
        <p:nvSpPr>
          <p:cNvPr id="3" name="Tartalom helye 2"/>
          <p:cNvSpPr>
            <a:spLocks noGrp="1"/>
          </p:cNvSpPr>
          <p:nvPr>
            <p:ph idx="1"/>
          </p:nvPr>
        </p:nvSpPr>
        <p:spPr/>
        <p:txBody>
          <a:bodyPr>
            <a:normAutofit/>
          </a:bodyPr>
          <a:lstStyle/>
          <a:p>
            <a:r>
              <a:rPr lang="hu-HU" dirty="0"/>
              <a:t>Képesség: saját/beszerzett alkalmazás telepítése bérelt </a:t>
            </a:r>
            <a:r>
              <a:rPr lang="hu-HU" b="1" i="1" dirty="0"/>
              <a:t>futtatókörnyezet</a:t>
            </a:r>
            <a:r>
              <a:rPr lang="hu-HU" dirty="0"/>
              <a:t>be</a:t>
            </a:r>
          </a:p>
          <a:p>
            <a:pPr lvl="1"/>
            <a:r>
              <a:rPr lang="hu-HU" dirty="0"/>
              <a:t>Adott környezeti szolgáltatások</a:t>
            </a:r>
          </a:p>
          <a:p>
            <a:pPr lvl="1"/>
            <a:r>
              <a:rPr lang="hu-HU" dirty="0"/>
              <a:t>Adott használható </a:t>
            </a:r>
            <a:r>
              <a:rPr lang="hu-HU" dirty="0" err="1"/>
              <a:t>API-k</a:t>
            </a:r>
            <a:r>
              <a:rPr lang="hu-HU" dirty="0"/>
              <a:t>, nyelvek</a:t>
            </a:r>
          </a:p>
          <a:p>
            <a:pPr lvl="1"/>
            <a:r>
              <a:rPr lang="hu-HU" dirty="0"/>
              <a:t>Konfigurálható környezet</a:t>
            </a:r>
          </a:p>
          <a:p>
            <a:pPr lvl="1"/>
            <a:r>
              <a:rPr lang="hu-HU" dirty="0"/>
              <a:t>Korlátozhatja az alkalmazás-modellt</a:t>
            </a:r>
          </a:p>
          <a:p>
            <a:endParaRPr lang="hu-HU" dirty="0"/>
          </a:p>
          <a:p>
            <a:r>
              <a:rPr lang="hu-HU" dirty="0" err="1"/>
              <a:t>Google</a:t>
            </a:r>
            <a:r>
              <a:rPr lang="hu-HU" dirty="0"/>
              <a:t> </a:t>
            </a:r>
            <a:r>
              <a:rPr lang="hu-HU" dirty="0" err="1"/>
              <a:t>AppEngine</a:t>
            </a:r>
            <a:endParaRPr lang="hu-HU" dirty="0"/>
          </a:p>
          <a:p>
            <a:r>
              <a:rPr lang="hu-HU" dirty="0"/>
              <a:t>Microsoft Windows </a:t>
            </a:r>
            <a:r>
              <a:rPr lang="hu-HU" dirty="0" err="1"/>
              <a:t>Azure</a:t>
            </a:r>
            <a:r>
              <a:rPr lang="hu-HU" dirty="0"/>
              <a:t> Platform</a:t>
            </a:r>
          </a:p>
          <a:p>
            <a:r>
              <a:rPr lang="hu-HU" dirty="0"/>
              <a:t>Amazon </a:t>
            </a:r>
            <a:r>
              <a:rPr lang="hu-HU" dirty="0" err="1"/>
              <a:t>Beanstalk</a:t>
            </a:r>
            <a:endParaRPr lang="hu-HU" dirty="0"/>
          </a:p>
        </p:txBody>
      </p:sp>
    </p:spTree>
    <p:extLst>
      <p:ext uri="{BB962C8B-B14F-4D97-AF65-F5344CB8AC3E}">
        <p14:creationId xmlns:p14="http://schemas.microsoft.com/office/powerpoint/2010/main" val="3692031200"/>
      </p:ext>
    </p:extLst>
  </p:cSld>
  <p:clrMapOvr>
    <a:masterClrMapping/>
  </p:clrMapOvr>
  <p:transition advTm="32474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C0EC-4826-4B62-B34B-5E83F4888E7B}"/>
              </a:ext>
            </a:extLst>
          </p:cNvPr>
          <p:cNvSpPr>
            <a:spLocks noGrp="1"/>
          </p:cNvSpPr>
          <p:nvPr>
            <p:ph type="title"/>
          </p:nvPr>
        </p:nvSpPr>
        <p:spPr/>
        <p:txBody>
          <a:bodyPr/>
          <a:lstStyle/>
          <a:p>
            <a:r>
              <a:rPr lang="en-US" dirty="0"/>
              <a:t>Modern PaaS </a:t>
            </a:r>
            <a:r>
              <a:rPr lang="en-US" dirty="0" err="1"/>
              <a:t>használati</a:t>
            </a:r>
            <a:r>
              <a:rPr lang="en-US" dirty="0"/>
              <a:t> </a:t>
            </a:r>
            <a:r>
              <a:rPr lang="en-US" dirty="0" err="1"/>
              <a:t>esetek</a:t>
            </a:r>
            <a:endParaRPr lang="en-US" dirty="0"/>
          </a:p>
        </p:txBody>
      </p:sp>
      <p:pic>
        <p:nvPicPr>
          <p:cNvPr id="3074" name="Picture 2" descr="How AWS Lambda Works">
            <a:extLst>
              <a:ext uri="{FF2B5EF4-FFF2-40B4-BE49-F238E27FC236}">
                <a16:creationId xmlns:a16="http://schemas.microsoft.com/office/drawing/2014/main" id="{878279E3-8ED2-4CC8-B4C4-9C7BFFD66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058275"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7C08EC-9723-4D65-9B8E-8C51D415203E}"/>
              </a:ext>
            </a:extLst>
          </p:cNvPr>
          <p:cNvSpPr txBox="1"/>
          <p:nvPr/>
        </p:nvSpPr>
        <p:spPr>
          <a:xfrm>
            <a:off x="5796136" y="5229200"/>
            <a:ext cx="3091231" cy="461665"/>
          </a:xfrm>
          <a:prstGeom prst="rect">
            <a:avLst/>
          </a:prstGeom>
          <a:noFill/>
        </p:spPr>
        <p:txBody>
          <a:bodyPr wrap="none" rtlCol="0">
            <a:spAutoFit/>
          </a:bodyPr>
          <a:lstStyle/>
          <a:p>
            <a:r>
              <a:rPr lang="en-US" sz="2400" i="1" dirty="0"/>
              <a:t>“Serverless computing”</a:t>
            </a:r>
          </a:p>
        </p:txBody>
      </p:sp>
    </p:spTree>
    <p:extLst>
      <p:ext uri="{BB962C8B-B14F-4D97-AF65-F5344CB8AC3E}">
        <p14:creationId xmlns:p14="http://schemas.microsoft.com/office/powerpoint/2010/main" val="244957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6A04-F594-4B08-AB97-EC353510ECA0}"/>
              </a:ext>
            </a:extLst>
          </p:cNvPr>
          <p:cNvSpPr>
            <a:spLocks noGrp="1"/>
          </p:cNvSpPr>
          <p:nvPr>
            <p:ph type="title"/>
          </p:nvPr>
        </p:nvSpPr>
        <p:spPr/>
        <p:txBody>
          <a:bodyPr/>
          <a:lstStyle/>
          <a:p>
            <a:r>
              <a:rPr lang="en-US" dirty="0"/>
              <a:t>Modern PaaS </a:t>
            </a:r>
            <a:r>
              <a:rPr lang="en-US" dirty="0" err="1"/>
              <a:t>használati</a:t>
            </a:r>
            <a:r>
              <a:rPr lang="en-US" dirty="0"/>
              <a:t> </a:t>
            </a:r>
            <a:r>
              <a:rPr lang="en-US" dirty="0" err="1"/>
              <a:t>esetek</a:t>
            </a:r>
            <a:endParaRPr lang="en-US" dirty="0"/>
          </a:p>
        </p:txBody>
      </p:sp>
      <p:sp>
        <p:nvSpPr>
          <p:cNvPr id="3" name="Content Placeholder 2">
            <a:extLst>
              <a:ext uri="{FF2B5EF4-FFF2-40B4-BE49-F238E27FC236}">
                <a16:creationId xmlns:a16="http://schemas.microsoft.com/office/drawing/2014/main" id="{138EF639-D81E-474C-A165-8FABD4C058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3C86121-1886-4158-826B-21B16034B84C}"/>
              </a:ext>
            </a:extLst>
          </p:cNvPr>
          <p:cNvPicPr>
            <a:picLocks noChangeAspect="1"/>
          </p:cNvPicPr>
          <p:nvPr/>
        </p:nvPicPr>
        <p:blipFill>
          <a:blip r:embed="rId2"/>
          <a:stretch>
            <a:fillRect/>
          </a:stretch>
        </p:blipFill>
        <p:spPr>
          <a:xfrm>
            <a:off x="3077899" y="857232"/>
            <a:ext cx="5919192" cy="2834222"/>
          </a:xfrm>
          <a:prstGeom prst="rect">
            <a:avLst/>
          </a:prstGeom>
        </p:spPr>
      </p:pic>
      <p:pic>
        <p:nvPicPr>
          <p:cNvPr id="5" name="Picture 4">
            <a:extLst>
              <a:ext uri="{FF2B5EF4-FFF2-40B4-BE49-F238E27FC236}">
                <a16:creationId xmlns:a16="http://schemas.microsoft.com/office/drawing/2014/main" id="{7A925311-3A12-4FCC-8F6D-12A06FBD3340}"/>
              </a:ext>
            </a:extLst>
          </p:cNvPr>
          <p:cNvPicPr>
            <a:picLocks noChangeAspect="1"/>
          </p:cNvPicPr>
          <p:nvPr/>
        </p:nvPicPr>
        <p:blipFill>
          <a:blip r:embed="rId3"/>
          <a:stretch>
            <a:fillRect/>
          </a:stretch>
        </p:blipFill>
        <p:spPr>
          <a:xfrm>
            <a:off x="131062" y="3253251"/>
            <a:ext cx="7236876" cy="3120701"/>
          </a:xfrm>
          <a:prstGeom prst="rect">
            <a:avLst/>
          </a:prstGeom>
        </p:spPr>
      </p:pic>
      <p:sp>
        <p:nvSpPr>
          <p:cNvPr id="6" name="Rectangle 5">
            <a:extLst>
              <a:ext uri="{FF2B5EF4-FFF2-40B4-BE49-F238E27FC236}">
                <a16:creationId xmlns:a16="http://schemas.microsoft.com/office/drawing/2014/main" id="{9FEF50FC-596E-49C9-A522-7DA2608F638D}"/>
              </a:ext>
            </a:extLst>
          </p:cNvPr>
          <p:cNvSpPr/>
          <p:nvPr/>
        </p:nvSpPr>
        <p:spPr>
          <a:xfrm>
            <a:off x="5404048" y="5382685"/>
            <a:ext cx="3576842" cy="864096"/>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bg1"/>
                </a:solidFill>
              </a:rPr>
              <a:t>+ “</a:t>
            </a:r>
            <a:r>
              <a:rPr lang="en-US" sz="2400" dirty="0" err="1">
                <a:solidFill>
                  <a:schemeClr val="bg1"/>
                </a:solidFill>
              </a:rPr>
              <a:t>kulcsrakész</a:t>
            </a:r>
            <a:r>
              <a:rPr lang="en-US" sz="2400" dirty="0">
                <a:solidFill>
                  <a:schemeClr val="bg1"/>
                </a:solidFill>
              </a:rPr>
              <a:t>” DM </a:t>
            </a:r>
            <a:r>
              <a:rPr lang="en-US" sz="2400" dirty="0" err="1">
                <a:solidFill>
                  <a:schemeClr val="bg1"/>
                </a:solidFill>
              </a:rPr>
              <a:t>és</a:t>
            </a:r>
            <a:r>
              <a:rPr lang="en-US" sz="2400" dirty="0">
                <a:solidFill>
                  <a:schemeClr val="bg1"/>
                </a:solidFill>
              </a:rPr>
              <a:t> ML </a:t>
            </a:r>
            <a:r>
              <a:rPr lang="en-US" sz="2400" dirty="0" err="1">
                <a:solidFill>
                  <a:schemeClr val="bg1"/>
                </a:solidFill>
              </a:rPr>
              <a:t>különböző</a:t>
            </a:r>
            <a:r>
              <a:rPr lang="en-US" sz="2400" dirty="0">
                <a:solidFill>
                  <a:schemeClr val="bg1"/>
                </a:solidFill>
              </a:rPr>
              <a:t> </a:t>
            </a:r>
            <a:r>
              <a:rPr lang="en-US" sz="2400" dirty="0" err="1">
                <a:solidFill>
                  <a:schemeClr val="bg1"/>
                </a:solidFill>
              </a:rPr>
              <a:t>formái</a:t>
            </a:r>
            <a:endParaRPr lang="en-US" sz="2400" dirty="0">
              <a:solidFill>
                <a:schemeClr val="bg1"/>
              </a:solidFill>
            </a:endParaRPr>
          </a:p>
        </p:txBody>
      </p:sp>
    </p:spTree>
    <p:extLst>
      <p:ext uri="{BB962C8B-B14F-4D97-AF65-F5344CB8AC3E}">
        <p14:creationId xmlns:p14="http://schemas.microsoft.com/office/powerpoint/2010/main" val="14819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IaaS</a:t>
            </a:r>
            <a:endParaRPr lang="hu-HU" dirty="0"/>
          </a:p>
        </p:txBody>
      </p:sp>
      <p:sp>
        <p:nvSpPr>
          <p:cNvPr id="3" name="Tartalom helye 2"/>
          <p:cNvSpPr>
            <a:spLocks noGrp="1"/>
          </p:cNvSpPr>
          <p:nvPr>
            <p:ph idx="1"/>
          </p:nvPr>
        </p:nvSpPr>
        <p:spPr/>
        <p:txBody>
          <a:bodyPr>
            <a:normAutofit fontScale="92500"/>
          </a:bodyPr>
          <a:lstStyle/>
          <a:p>
            <a:r>
              <a:rPr lang="hu-HU" dirty="0"/>
              <a:t>Képesség: alapvető számítási </a:t>
            </a:r>
            <a:r>
              <a:rPr lang="hu-HU" b="1" dirty="0"/>
              <a:t>erőforrások foglalása</a:t>
            </a:r>
            <a:r>
              <a:rPr lang="hu-HU" dirty="0"/>
              <a:t> </a:t>
            </a:r>
          </a:p>
          <a:p>
            <a:pPr lvl="1"/>
            <a:r>
              <a:rPr lang="hu-HU" dirty="0"/>
              <a:t>A felhasználó „tetszőleges” szoftvert futtat</a:t>
            </a:r>
          </a:p>
          <a:p>
            <a:pPr lvl="1"/>
            <a:r>
              <a:rPr lang="hu-HU" dirty="0"/>
              <a:t>Jellemzően logikai/virtuális erőforrások</a:t>
            </a:r>
          </a:p>
          <a:p>
            <a:pPr lvl="1"/>
            <a:r>
              <a:rPr lang="hu-HU" dirty="0"/>
              <a:t>Kontroll: OS, tárolás, alkalmazások, hálózati aspektusok </a:t>
            </a:r>
            <a:r>
              <a:rPr lang="hu-HU" i="1" dirty="0"/>
              <a:t>egy része</a:t>
            </a:r>
          </a:p>
          <a:p>
            <a:endParaRPr lang="hu-HU" dirty="0"/>
          </a:p>
          <a:p>
            <a:r>
              <a:rPr lang="hu-HU" dirty="0"/>
              <a:t>Amazon </a:t>
            </a:r>
            <a:r>
              <a:rPr lang="hu-HU" dirty="0" err="1"/>
              <a:t>Elastic</a:t>
            </a:r>
            <a:r>
              <a:rPr lang="hu-HU" dirty="0"/>
              <a:t> </a:t>
            </a:r>
            <a:r>
              <a:rPr lang="hu-HU" dirty="0" err="1"/>
              <a:t>Compute</a:t>
            </a:r>
            <a:r>
              <a:rPr lang="hu-HU" dirty="0"/>
              <a:t> </a:t>
            </a:r>
            <a:r>
              <a:rPr lang="hu-HU" dirty="0" err="1"/>
              <a:t>Cloud</a:t>
            </a:r>
            <a:r>
              <a:rPr lang="hu-HU" dirty="0"/>
              <a:t> (EC2)</a:t>
            </a:r>
          </a:p>
          <a:p>
            <a:pPr lvl="1"/>
            <a:r>
              <a:rPr lang="hu-HU" dirty="0" err="1"/>
              <a:t>Xen</a:t>
            </a:r>
            <a:r>
              <a:rPr lang="hu-HU" dirty="0"/>
              <a:t> alapú </a:t>
            </a:r>
            <a:r>
              <a:rPr lang="hu-HU" dirty="0" err="1"/>
              <a:t>virtualizáció</a:t>
            </a:r>
            <a:endParaRPr lang="hu-HU" dirty="0"/>
          </a:p>
          <a:p>
            <a:pPr lvl="1"/>
            <a:r>
              <a:rPr lang="hu-HU" dirty="0"/>
              <a:t>Egyre teljesebb ökoszisztéma</a:t>
            </a:r>
          </a:p>
          <a:p>
            <a:pPr lvl="1"/>
            <a:r>
              <a:rPr lang="hu-HU" dirty="0"/>
              <a:t>Az alapszolgáltatás: „tömegtermék”</a:t>
            </a:r>
          </a:p>
          <a:p>
            <a:pPr lvl="1"/>
            <a:r>
              <a:rPr lang="hu-HU" dirty="0"/>
              <a:t>Érdekesség: gépidőre licitálás („</a:t>
            </a:r>
            <a:r>
              <a:rPr lang="hu-HU" dirty="0" err="1"/>
              <a:t>bidding</a:t>
            </a:r>
            <a:r>
              <a:rPr lang="hu-HU" dirty="0"/>
              <a:t>”)</a:t>
            </a:r>
          </a:p>
          <a:p>
            <a:pPr lvl="1"/>
            <a:endParaRPr lang="hu-HU" dirty="0"/>
          </a:p>
        </p:txBody>
      </p:sp>
    </p:spTree>
    <p:extLst>
      <p:ext uri="{BB962C8B-B14F-4D97-AF65-F5344CB8AC3E}">
        <p14:creationId xmlns:p14="http://schemas.microsoft.com/office/powerpoint/2010/main" val="1965888465"/>
      </p:ext>
    </p:extLst>
  </p:cSld>
  <p:clrMapOvr>
    <a:masterClrMapping/>
  </p:clrMapOvr>
  <p:transition advTm="29589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A568-AF99-43DC-98C5-2C406ACF00B1}"/>
              </a:ext>
            </a:extLst>
          </p:cNvPr>
          <p:cNvSpPr>
            <a:spLocks noGrp="1"/>
          </p:cNvSpPr>
          <p:nvPr>
            <p:ph type="title"/>
          </p:nvPr>
        </p:nvSpPr>
        <p:spPr/>
        <p:txBody>
          <a:bodyPr/>
          <a:lstStyle/>
          <a:p>
            <a:r>
              <a:rPr lang="en-US" dirty="0"/>
              <a:t>Modern IaaS</a:t>
            </a:r>
          </a:p>
        </p:txBody>
      </p:sp>
      <p:sp>
        <p:nvSpPr>
          <p:cNvPr id="3" name="Content Placeholder 2">
            <a:extLst>
              <a:ext uri="{FF2B5EF4-FFF2-40B4-BE49-F238E27FC236}">
                <a16:creationId xmlns:a16="http://schemas.microsoft.com/office/drawing/2014/main" id="{A818BCD5-4024-45AF-B289-9F1A442CCCF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13F8645-9DB8-483D-8DA3-200ACEB1335C}"/>
              </a:ext>
            </a:extLst>
          </p:cNvPr>
          <p:cNvPicPr>
            <a:picLocks noChangeAspect="1"/>
          </p:cNvPicPr>
          <p:nvPr/>
        </p:nvPicPr>
        <p:blipFill>
          <a:blip r:embed="rId2"/>
          <a:stretch>
            <a:fillRect/>
          </a:stretch>
        </p:blipFill>
        <p:spPr>
          <a:xfrm>
            <a:off x="385762" y="720000"/>
            <a:ext cx="8372475" cy="5666553"/>
          </a:xfrm>
          <a:prstGeom prst="rect">
            <a:avLst/>
          </a:prstGeom>
        </p:spPr>
      </p:pic>
    </p:spTree>
    <p:extLst>
      <p:ext uri="{BB962C8B-B14F-4D97-AF65-F5344CB8AC3E}">
        <p14:creationId xmlns:p14="http://schemas.microsoft.com/office/powerpoint/2010/main" val="177991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620E-D092-4AF2-A78F-03BBF9195536}"/>
              </a:ext>
            </a:extLst>
          </p:cNvPr>
          <p:cNvSpPr>
            <a:spLocks noGrp="1"/>
          </p:cNvSpPr>
          <p:nvPr>
            <p:ph type="title"/>
          </p:nvPr>
        </p:nvSpPr>
        <p:spPr/>
        <p:txBody>
          <a:bodyPr/>
          <a:lstStyle/>
          <a:p>
            <a:r>
              <a:rPr lang="en-US" dirty="0"/>
              <a:t>Modern IaaS</a:t>
            </a:r>
          </a:p>
        </p:txBody>
      </p:sp>
      <p:sp>
        <p:nvSpPr>
          <p:cNvPr id="3" name="Content Placeholder 2">
            <a:extLst>
              <a:ext uri="{FF2B5EF4-FFF2-40B4-BE49-F238E27FC236}">
                <a16:creationId xmlns:a16="http://schemas.microsoft.com/office/drawing/2014/main" id="{4A02CCDD-A76D-4EBD-B664-B1561F7CA6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0A5C56-41A8-4F1A-94BC-AE1433D15FF9}"/>
              </a:ext>
            </a:extLst>
          </p:cNvPr>
          <p:cNvPicPr>
            <a:picLocks noChangeAspect="1"/>
          </p:cNvPicPr>
          <p:nvPr/>
        </p:nvPicPr>
        <p:blipFill>
          <a:blip r:embed="rId2"/>
          <a:stretch>
            <a:fillRect/>
          </a:stretch>
        </p:blipFill>
        <p:spPr>
          <a:xfrm>
            <a:off x="10666" y="788598"/>
            <a:ext cx="9092086" cy="5666587"/>
          </a:xfrm>
          <a:prstGeom prst="rect">
            <a:avLst/>
          </a:prstGeom>
        </p:spPr>
      </p:pic>
      <p:sp>
        <p:nvSpPr>
          <p:cNvPr id="5" name="Flowchart: Process 4">
            <a:extLst>
              <a:ext uri="{FF2B5EF4-FFF2-40B4-BE49-F238E27FC236}">
                <a16:creationId xmlns:a16="http://schemas.microsoft.com/office/drawing/2014/main" id="{5C07F448-D326-4C3C-8F2A-054A0AEDBC52}"/>
              </a:ext>
            </a:extLst>
          </p:cNvPr>
          <p:cNvSpPr/>
          <p:nvPr/>
        </p:nvSpPr>
        <p:spPr>
          <a:xfrm>
            <a:off x="142844" y="6386552"/>
            <a:ext cx="8858312" cy="352025"/>
          </a:xfrm>
          <a:prstGeom prst="flowChartProcess">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err="1">
                <a:solidFill>
                  <a:schemeClr val="bg1"/>
                </a:solidFill>
              </a:rPr>
              <a:t>Javasolt</a:t>
            </a:r>
            <a:r>
              <a:rPr lang="en-US" sz="1600" b="1" dirty="0">
                <a:solidFill>
                  <a:schemeClr val="bg1"/>
                </a:solidFill>
              </a:rPr>
              <a:t> </a:t>
            </a:r>
            <a:r>
              <a:rPr lang="en-US" sz="1600" b="1" dirty="0" err="1">
                <a:solidFill>
                  <a:schemeClr val="bg1"/>
                </a:solidFill>
              </a:rPr>
              <a:t>olvasmány</a:t>
            </a:r>
            <a:r>
              <a:rPr lang="en-US" sz="1600" b="1" dirty="0">
                <a:solidFill>
                  <a:schemeClr val="bg1"/>
                </a:solidFill>
              </a:rPr>
              <a:t>: http://www.kdnuggets.com/2015/11/big-ram-big-data-size-datasets.html</a:t>
            </a:r>
          </a:p>
        </p:txBody>
      </p:sp>
    </p:spTree>
    <p:extLst>
      <p:ext uri="{BB962C8B-B14F-4D97-AF65-F5344CB8AC3E}">
        <p14:creationId xmlns:p14="http://schemas.microsoft.com/office/powerpoint/2010/main" val="4957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D60E-06E8-4E3A-B471-1F438FBDC351}"/>
              </a:ext>
            </a:extLst>
          </p:cNvPr>
          <p:cNvSpPr>
            <a:spLocks noGrp="1"/>
          </p:cNvSpPr>
          <p:nvPr>
            <p:ph type="title"/>
          </p:nvPr>
        </p:nvSpPr>
        <p:spPr/>
        <p:txBody>
          <a:bodyPr/>
          <a:lstStyle/>
          <a:p>
            <a:r>
              <a:rPr lang="en-US" dirty="0"/>
              <a:t>Cloud </a:t>
            </a:r>
            <a:r>
              <a:rPr lang="en-US" dirty="0" err="1"/>
              <a:t>témakörök</a:t>
            </a:r>
            <a:r>
              <a:rPr lang="en-US" dirty="0"/>
              <a:t> (</a:t>
            </a:r>
            <a:r>
              <a:rPr lang="en-US" dirty="0" err="1"/>
              <a:t>tervezett</a:t>
            </a:r>
            <a:r>
              <a:rPr lang="en-US" dirty="0"/>
              <a:t>)</a:t>
            </a:r>
          </a:p>
        </p:txBody>
      </p:sp>
      <p:sp>
        <p:nvSpPr>
          <p:cNvPr id="3" name="Content Placeholder 2">
            <a:extLst>
              <a:ext uri="{FF2B5EF4-FFF2-40B4-BE49-F238E27FC236}">
                <a16:creationId xmlns:a16="http://schemas.microsoft.com/office/drawing/2014/main" id="{37571DB6-F485-4EEC-8381-6512FCD9AE6B}"/>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err="1"/>
              <a:t>Szolgáltatás-modell</a:t>
            </a:r>
            <a:r>
              <a:rPr lang="en-US" dirty="0"/>
              <a:t> </a:t>
            </a:r>
            <a:r>
              <a:rPr lang="en-US" dirty="0" err="1"/>
              <a:t>és</a:t>
            </a:r>
            <a:r>
              <a:rPr lang="en-US" dirty="0"/>
              <a:t> </a:t>
            </a:r>
            <a:r>
              <a:rPr lang="en-US" dirty="0" err="1"/>
              <a:t>funkcionális</a:t>
            </a:r>
            <a:r>
              <a:rPr lang="en-US" dirty="0"/>
              <a:t> </a:t>
            </a:r>
            <a:r>
              <a:rPr lang="en-US" dirty="0" err="1"/>
              <a:t>jellemzők</a:t>
            </a:r>
            <a:endParaRPr lang="en-US" dirty="0"/>
          </a:p>
          <a:p>
            <a:pPr marL="514350" indent="-514350">
              <a:buFont typeface="+mj-lt"/>
              <a:buAutoNum type="arabicPeriod"/>
            </a:pPr>
            <a:r>
              <a:rPr lang="en-US" dirty="0"/>
              <a:t>“</a:t>
            </a:r>
            <a:r>
              <a:rPr lang="en-US" dirty="0" err="1"/>
              <a:t>Cloudonomics</a:t>
            </a:r>
            <a:r>
              <a:rPr lang="en-US" dirty="0"/>
              <a:t>” / QoS / (m</a:t>
            </a:r>
            <a:r>
              <a:rPr lang="hu-HU" dirty="0"/>
              <a:t>ű</a:t>
            </a:r>
            <a:r>
              <a:rPr lang="en-US" dirty="0" err="1"/>
              <a:t>szaki</a:t>
            </a:r>
            <a:r>
              <a:rPr lang="en-US" dirty="0"/>
              <a:t>) </a:t>
            </a:r>
            <a:r>
              <a:rPr lang="en-US" dirty="0" err="1"/>
              <a:t>kockázatok</a:t>
            </a:r>
            <a:endParaRPr lang="en-US" dirty="0"/>
          </a:p>
          <a:p>
            <a:pPr marL="514350" indent="-514350">
              <a:buFont typeface="+mj-lt"/>
              <a:buAutoNum type="arabicPeriod"/>
            </a:pPr>
            <a:r>
              <a:rPr lang="en-US" dirty="0" err="1"/>
              <a:t>Alkalmazás-architektúra</a:t>
            </a:r>
            <a:r>
              <a:rPr lang="en-US" dirty="0"/>
              <a:t> </a:t>
            </a:r>
            <a:r>
              <a:rPr lang="en-US" dirty="0" err="1"/>
              <a:t>minták</a:t>
            </a:r>
            <a:r>
              <a:rPr lang="en-US" dirty="0"/>
              <a:t> / “</a:t>
            </a:r>
            <a:r>
              <a:rPr lang="en-US" dirty="0" err="1"/>
              <a:t>vezérlés</a:t>
            </a:r>
            <a:r>
              <a:rPr lang="en-US" dirty="0"/>
              <a:t>”</a:t>
            </a:r>
          </a:p>
          <a:p>
            <a:pPr marL="514350" indent="-514350">
              <a:buFont typeface="+mj-lt"/>
              <a:buAutoNum type="arabicPeriod"/>
            </a:pPr>
            <a:r>
              <a:rPr lang="en-US" dirty="0"/>
              <a:t>Edge </a:t>
            </a:r>
            <a:r>
              <a:rPr lang="en-US" dirty="0" err="1"/>
              <a:t>és</a:t>
            </a:r>
            <a:r>
              <a:rPr lang="en-US" dirty="0"/>
              <a:t> fog / Kubernetes</a:t>
            </a:r>
          </a:p>
          <a:p>
            <a:endParaRPr lang="en-US" dirty="0"/>
          </a:p>
        </p:txBody>
      </p:sp>
    </p:spTree>
    <p:extLst>
      <p:ext uri="{BB962C8B-B14F-4D97-AF65-F5344CB8AC3E}">
        <p14:creationId xmlns:p14="http://schemas.microsoft.com/office/powerpoint/2010/main" val="320416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Szolgáltatásmodellek összehasonlítása</a:t>
            </a:r>
            <a:endParaRPr lang="en-US" dirty="0"/>
          </a:p>
        </p:txBody>
      </p:sp>
      <p:pic>
        <p:nvPicPr>
          <p:cNvPr id="4" name="Tartalom hely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7" y="764704"/>
            <a:ext cx="8352927" cy="5331655"/>
          </a:xfrm>
        </p:spPr>
      </p:pic>
      <p:sp>
        <p:nvSpPr>
          <p:cNvPr id="5" name="Szövegdoboz 4"/>
          <p:cNvSpPr txBox="1"/>
          <p:nvPr/>
        </p:nvSpPr>
        <p:spPr>
          <a:xfrm>
            <a:off x="2285080" y="6005163"/>
            <a:ext cx="6842451" cy="369332"/>
          </a:xfrm>
          <a:prstGeom prst="rect">
            <a:avLst/>
          </a:prstGeom>
          <a:noFill/>
        </p:spPr>
        <p:txBody>
          <a:bodyPr wrap="none" rtlCol="0">
            <a:spAutoFit/>
          </a:bodyPr>
          <a:lstStyle/>
          <a:p>
            <a:r>
              <a:rPr lang="hu-HU" dirty="0"/>
              <a:t>Forrás:  http://cloud.dzone.com/articles/introduction-cloud-computing</a:t>
            </a:r>
            <a:endParaRPr lang="en-US" dirty="0"/>
          </a:p>
        </p:txBody>
      </p:sp>
      <p:sp>
        <p:nvSpPr>
          <p:cNvPr id="3" name="Rectangle 2">
            <a:extLst>
              <a:ext uri="{FF2B5EF4-FFF2-40B4-BE49-F238E27FC236}">
                <a16:creationId xmlns:a16="http://schemas.microsoft.com/office/drawing/2014/main" id="{24512B7A-5A86-48AC-B1E5-838028DE22C5}"/>
              </a:ext>
            </a:extLst>
          </p:cNvPr>
          <p:cNvSpPr/>
          <p:nvPr/>
        </p:nvSpPr>
        <p:spPr>
          <a:xfrm>
            <a:off x="107504" y="6141063"/>
            <a:ext cx="5976664" cy="641864"/>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bg1"/>
                </a:solidFill>
              </a:rPr>
              <a:t>Ma </a:t>
            </a:r>
            <a:r>
              <a:rPr lang="en-US" sz="2400" dirty="0" err="1">
                <a:solidFill>
                  <a:schemeClr val="bg1"/>
                </a:solidFill>
              </a:rPr>
              <a:t>már</a:t>
            </a:r>
            <a:r>
              <a:rPr lang="en-US" sz="2400" dirty="0">
                <a:solidFill>
                  <a:schemeClr val="bg1"/>
                </a:solidFill>
              </a:rPr>
              <a:t> </a:t>
            </a:r>
            <a:r>
              <a:rPr lang="en-US" sz="2400" b="1" i="1" dirty="0" err="1">
                <a:solidFill>
                  <a:schemeClr val="bg1"/>
                </a:solidFill>
              </a:rPr>
              <a:t>messze</a:t>
            </a:r>
            <a:r>
              <a:rPr lang="en-US" sz="2400" b="1" i="1" dirty="0">
                <a:solidFill>
                  <a:schemeClr val="bg1"/>
                </a:solidFill>
              </a:rPr>
              <a:t> </a:t>
            </a:r>
            <a:r>
              <a:rPr lang="en-US" sz="2400" dirty="0" err="1">
                <a:solidFill>
                  <a:schemeClr val="bg1"/>
                </a:solidFill>
              </a:rPr>
              <a:t>nem</a:t>
            </a:r>
            <a:r>
              <a:rPr lang="en-US" sz="2400" dirty="0">
                <a:solidFill>
                  <a:schemeClr val="bg1"/>
                </a:solidFill>
              </a:rPr>
              <a:t> </a:t>
            </a:r>
            <a:r>
              <a:rPr lang="en-US" sz="2400" dirty="0" err="1">
                <a:solidFill>
                  <a:schemeClr val="bg1"/>
                </a:solidFill>
              </a:rPr>
              <a:t>ilyen</a:t>
            </a:r>
            <a:r>
              <a:rPr lang="en-US" sz="2400" dirty="0">
                <a:solidFill>
                  <a:schemeClr val="bg1"/>
                </a:solidFill>
              </a:rPr>
              <a:t> </a:t>
            </a:r>
            <a:r>
              <a:rPr lang="en-US" sz="2400" dirty="0" err="1">
                <a:solidFill>
                  <a:schemeClr val="bg1"/>
                </a:solidFill>
              </a:rPr>
              <a:t>tiszta</a:t>
            </a:r>
            <a:r>
              <a:rPr lang="en-US" sz="2400" dirty="0">
                <a:solidFill>
                  <a:schemeClr val="bg1"/>
                </a:solidFill>
              </a:rPr>
              <a:t> a </a:t>
            </a:r>
            <a:r>
              <a:rPr lang="en-US" sz="2400" dirty="0" err="1">
                <a:solidFill>
                  <a:schemeClr val="bg1"/>
                </a:solidFill>
              </a:rPr>
              <a:t>kép</a:t>
            </a:r>
            <a:endParaRPr lang="en-US" sz="2400" dirty="0">
              <a:solidFill>
                <a:schemeClr val="bg1"/>
              </a:solidFill>
            </a:endParaRPr>
          </a:p>
        </p:txBody>
      </p:sp>
    </p:spTree>
    <p:extLst>
      <p:ext uri="{BB962C8B-B14F-4D97-AF65-F5344CB8AC3E}">
        <p14:creationId xmlns:p14="http://schemas.microsoft.com/office/powerpoint/2010/main" val="193783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Amazon EC2</a:t>
            </a:r>
          </a:p>
        </p:txBody>
      </p:sp>
      <p:sp>
        <p:nvSpPr>
          <p:cNvPr id="3" name="Tartalom helye 2"/>
          <p:cNvSpPr>
            <a:spLocks noGrp="1"/>
          </p:cNvSpPr>
          <p:nvPr>
            <p:ph idx="1"/>
          </p:nvPr>
        </p:nvSpPr>
        <p:spPr/>
        <p:txBody>
          <a:bodyPr>
            <a:normAutofit/>
          </a:bodyPr>
          <a:lstStyle/>
          <a:p>
            <a:r>
              <a:rPr lang="en-US" dirty="0"/>
              <a:t>EC2: </a:t>
            </a:r>
            <a:r>
              <a:rPr lang="hu-HU" dirty="0" err="1"/>
              <a:t>Infrastructure</a:t>
            </a:r>
            <a:r>
              <a:rPr lang="hu-HU" dirty="0"/>
              <a:t> </a:t>
            </a:r>
            <a:r>
              <a:rPr lang="hu-HU" dirty="0" err="1"/>
              <a:t>as</a:t>
            </a:r>
            <a:r>
              <a:rPr lang="hu-HU" dirty="0"/>
              <a:t> a Service</a:t>
            </a:r>
          </a:p>
          <a:p>
            <a:pPr lvl="1"/>
            <a:r>
              <a:rPr lang="en-US" dirty="0"/>
              <a:t>S</a:t>
            </a:r>
            <a:r>
              <a:rPr lang="hu-HU" dirty="0"/>
              <a:t>okáig „A” </a:t>
            </a:r>
            <a:r>
              <a:rPr lang="hu-HU" dirty="0" err="1"/>
              <a:t>Cloud</a:t>
            </a:r>
            <a:r>
              <a:rPr lang="hu-HU" dirty="0"/>
              <a:t> </a:t>
            </a:r>
            <a:r>
              <a:rPr lang="hu-HU" dirty="0" err="1"/>
              <a:t>Computing</a:t>
            </a:r>
            <a:r>
              <a:rPr lang="hu-HU" dirty="0"/>
              <a:t> (</a:t>
            </a:r>
            <a:r>
              <a:rPr lang="hu-HU" dirty="0" err="1"/>
              <a:t>IaaS-re</a:t>
            </a:r>
            <a:r>
              <a:rPr lang="hu-HU" dirty="0"/>
              <a:t>)</a:t>
            </a:r>
            <a:endParaRPr lang="en-US" dirty="0"/>
          </a:p>
          <a:p>
            <a:endParaRPr lang="hu-HU" dirty="0"/>
          </a:p>
          <a:p>
            <a:r>
              <a:rPr lang="hu-HU" dirty="0"/>
              <a:t>Nem csak csupasz OS lehet</a:t>
            </a:r>
          </a:p>
          <a:p>
            <a:pPr lvl="1"/>
            <a:r>
              <a:rPr lang="hu-HU" dirty="0"/>
              <a:t>DB2, </a:t>
            </a:r>
            <a:r>
              <a:rPr lang="hu-HU" dirty="0" err="1"/>
              <a:t>WebSphere</a:t>
            </a:r>
            <a:r>
              <a:rPr lang="hu-HU" dirty="0"/>
              <a:t>, </a:t>
            </a:r>
            <a:r>
              <a:rPr lang="hu-HU" dirty="0" err="1"/>
              <a:t>InfoSphere</a:t>
            </a:r>
            <a:r>
              <a:rPr lang="hu-HU" dirty="0"/>
              <a:t>, </a:t>
            </a:r>
            <a:r>
              <a:rPr lang="hu-HU" dirty="0" err="1"/>
              <a:t>Lotus</a:t>
            </a:r>
            <a:r>
              <a:rPr lang="hu-HU" dirty="0"/>
              <a:t> </a:t>
            </a:r>
            <a:r>
              <a:rPr lang="hu-HU" dirty="0" err="1"/>
              <a:t>Forms</a:t>
            </a:r>
            <a:r>
              <a:rPr lang="hu-HU" dirty="0"/>
              <a:t>, Windows Server 2003/2008, MS SQL, …</a:t>
            </a:r>
          </a:p>
          <a:p>
            <a:pPr lvl="1">
              <a:buNone/>
            </a:pPr>
            <a:endParaRPr lang="hu-HU" dirty="0"/>
          </a:p>
          <a:p>
            <a:r>
              <a:rPr lang="hu-HU" dirty="0"/>
              <a:t>Szoros integráció a többi Amazon Web </a:t>
            </a:r>
            <a:r>
              <a:rPr lang="hu-HU" dirty="0" err="1"/>
              <a:t>Service-szel</a:t>
            </a:r>
            <a:endParaRPr lang="en-US" dirty="0"/>
          </a:p>
          <a:p>
            <a:endParaRPr lang="en-US" dirty="0"/>
          </a:p>
          <a:p>
            <a:r>
              <a:rPr lang="en-US" dirty="0"/>
              <a:t>N.B. </a:t>
            </a:r>
            <a:r>
              <a:rPr lang="en-US" dirty="0" err="1"/>
              <a:t>az</a:t>
            </a:r>
            <a:r>
              <a:rPr lang="en-US" dirty="0"/>
              <a:t> AWS </a:t>
            </a:r>
            <a:r>
              <a:rPr lang="en-US" dirty="0" err="1"/>
              <a:t>itt</a:t>
            </a:r>
            <a:r>
              <a:rPr lang="en-US" dirty="0"/>
              <a:t> </a:t>
            </a:r>
            <a:r>
              <a:rPr lang="en-US" b="1" i="1" dirty="0" err="1"/>
              <a:t>példa</a:t>
            </a:r>
            <a:endParaRPr lang="hu-HU" b="1" i="1" dirty="0"/>
          </a:p>
        </p:txBody>
      </p:sp>
      <p:pic>
        <p:nvPicPr>
          <p:cNvPr id="3074" name="Picture 2" descr="Z:\Home\Asztal\IRF\2014\Cloud előadás\aws-logo-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5266" y="5157192"/>
            <a:ext cx="3047978" cy="112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30692"/>
      </p:ext>
    </p:extLst>
  </p:cSld>
  <p:clrMapOvr>
    <a:masterClrMapping/>
  </p:clrMapOvr>
  <p:transition advTm="6946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Amazon Web </a:t>
            </a:r>
            <a:r>
              <a:rPr lang="hu-HU" dirty="0" err="1"/>
              <a:t>Services</a:t>
            </a:r>
            <a:endParaRPr lang="en-US" dirty="0"/>
          </a:p>
        </p:txBody>
      </p:sp>
      <p:pic>
        <p:nvPicPr>
          <p:cNvPr id="4" name="Tartalom hely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75" y="764704"/>
            <a:ext cx="8858250" cy="5250444"/>
          </a:xfrm>
        </p:spPr>
      </p:pic>
      <p:sp>
        <p:nvSpPr>
          <p:cNvPr id="5" name="Szövegdoboz 4"/>
          <p:cNvSpPr txBox="1"/>
          <p:nvPr/>
        </p:nvSpPr>
        <p:spPr>
          <a:xfrm>
            <a:off x="5514032" y="6084004"/>
            <a:ext cx="3629968" cy="369332"/>
          </a:xfrm>
          <a:prstGeom prst="rect">
            <a:avLst/>
          </a:prstGeom>
          <a:noFill/>
        </p:spPr>
        <p:txBody>
          <a:bodyPr wrap="none" rtlCol="0">
            <a:spAutoFit/>
          </a:bodyPr>
          <a:lstStyle/>
          <a:p>
            <a:r>
              <a:rPr lang="hu-HU" dirty="0"/>
              <a:t>Forrás: http://www.zdnet.com/blog/</a:t>
            </a:r>
            <a:endParaRPr lang="en-US" dirty="0"/>
          </a:p>
        </p:txBody>
      </p:sp>
      <p:sp>
        <p:nvSpPr>
          <p:cNvPr id="6" name="Rectangle 5">
            <a:extLst>
              <a:ext uri="{FF2B5EF4-FFF2-40B4-BE49-F238E27FC236}">
                <a16:creationId xmlns:a16="http://schemas.microsoft.com/office/drawing/2014/main" id="{C1BEA263-9B58-42CC-B338-8B16E4BDBCFE}"/>
              </a:ext>
            </a:extLst>
          </p:cNvPr>
          <p:cNvSpPr/>
          <p:nvPr/>
        </p:nvSpPr>
        <p:spPr>
          <a:xfrm>
            <a:off x="107504" y="6237311"/>
            <a:ext cx="5406528" cy="545615"/>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solidFill>
                  <a:schemeClr val="bg1"/>
                </a:solidFill>
              </a:rPr>
              <a:t>Figyeljük</a:t>
            </a:r>
            <a:r>
              <a:rPr lang="en-US" sz="2400" dirty="0">
                <a:solidFill>
                  <a:schemeClr val="bg1"/>
                </a:solidFill>
              </a:rPr>
              <a:t> meg a </a:t>
            </a:r>
            <a:r>
              <a:rPr lang="en-US" sz="2400" dirty="0" err="1">
                <a:solidFill>
                  <a:schemeClr val="bg1"/>
                </a:solidFill>
              </a:rPr>
              <a:t>komponálhatóságot</a:t>
            </a:r>
            <a:r>
              <a:rPr lang="en-US" sz="2400" dirty="0">
                <a:solidFill>
                  <a:schemeClr val="bg1"/>
                </a:solidFill>
              </a:rPr>
              <a:t>!</a:t>
            </a:r>
          </a:p>
        </p:txBody>
      </p:sp>
    </p:spTree>
    <p:extLst>
      <p:ext uri="{BB962C8B-B14F-4D97-AF65-F5344CB8AC3E}">
        <p14:creationId xmlns:p14="http://schemas.microsoft.com/office/powerpoint/2010/main" val="42196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608" y="8880"/>
            <a:ext cx="7441825" cy="6858000"/>
          </a:xfrm>
          <a:prstGeom prst="rect">
            <a:avLst/>
          </a:prstGeom>
        </p:spPr>
      </p:pic>
    </p:spTree>
    <p:extLst>
      <p:ext uri="{BB962C8B-B14F-4D97-AF65-F5344CB8AC3E}">
        <p14:creationId xmlns:p14="http://schemas.microsoft.com/office/powerpoint/2010/main" val="338093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Amazon EC2 - alapfogalmak</a:t>
            </a:r>
          </a:p>
        </p:txBody>
      </p:sp>
      <p:pic>
        <p:nvPicPr>
          <p:cNvPr id="4" name="Kép 3" descr="InstanceCentric.jpg"/>
          <p:cNvPicPr/>
          <p:nvPr/>
        </p:nvPicPr>
        <p:blipFill>
          <a:blip r:embed="rId3" cstate="print"/>
          <a:stretch>
            <a:fillRect/>
          </a:stretch>
        </p:blipFill>
        <p:spPr>
          <a:xfrm>
            <a:off x="785786" y="714356"/>
            <a:ext cx="7672405" cy="5715010"/>
          </a:xfrm>
          <a:prstGeom prst="rect">
            <a:avLst/>
          </a:prstGeom>
        </p:spPr>
      </p:pic>
      <p:sp>
        <p:nvSpPr>
          <p:cNvPr id="5" name="Rectangle 4">
            <a:extLst>
              <a:ext uri="{FF2B5EF4-FFF2-40B4-BE49-F238E27FC236}">
                <a16:creationId xmlns:a16="http://schemas.microsoft.com/office/drawing/2014/main" id="{ABC46AE5-E082-4966-A078-634F86663621}"/>
              </a:ext>
            </a:extLst>
          </p:cNvPr>
          <p:cNvSpPr/>
          <p:nvPr/>
        </p:nvSpPr>
        <p:spPr>
          <a:xfrm>
            <a:off x="107504" y="6237311"/>
            <a:ext cx="5406528" cy="545615"/>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solidFill>
                  <a:schemeClr val="bg1"/>
                </a:solidFill>
              </a:rPr>
              <a:t>Hát</a:t>
            </a:r>
            <a:r>
              <a:rPr lang="en-US" sz="2400" dirty="0">
                <a:solidFill>
                  <a:schemeClr val="bg1"/>
                </a:solidFill>
              </a:rPr>
              <a:t>… </a:t>
            </a:r>
            <a:r>
              <a:rPr lang="en-US" sz="2400" dirty="0" err="1">
                <a:solidFill>
                  <a:schemeClr val="bg1"/>
                </a:solidFill>
              </a:rPr>
              <a:t>Régen</a:t>
            </a:r>
            <a:r>
              <a:rPr lang="en-US" sz="2400" dirty="0">
                <a:solidFill>
                  <a:schemeClr val="bg1"/>
                </a:solidFill>
              </a:rPr>
              <a:t> </a:t>
            </a:r>
            <a:r>
              <a:rPr lang="en-US" sz="2400" dirty="0" err="1">
                <a:solidFill>
                  <a:schemeClr val="bg1"/>
                </a:solidFill>
              </a:rPr>
              <a:t>legalábbis</a:t>
            </a:r>
            <a:r>
              <a:rPr lang="en-US" sz="2400" dirty="0">
                <a:solidFill>
                  <a:schemeClr val="bg1"/>
                </a:solidFill>
              </a:rPr>
              <a:t> </a:t>
            </a:r>
            <a:r>
              <a:rPr lang="en-US" sz="2400" dirty="0" err="1">
                <a:solidFill>
                  <a:schemeClr val="bg1"/>
                </a:solidFill>
              </a:rPr>
              <a:t>ilyen</a:t>
            </a:r>
            <a:r>
              <a:rPr lang="en-US" sz="2400" dirty="0">
                <a:solidFill>
                  <a:schemeClr val="bg1"/>
                </a:solidFill>
              </a:rPr>
              <a:t> </a:t>
            </a:r>
            <a:r>
              <a:rPr lang="en-US" sz="2400" dirty="0" err="1">
                <a:solidFill>
                  <a:schemeClr val="bg1"/>
                </a:solidFill>
              </a:rPr>
              <a:t>egyszerű</a:t>
            </a:r>
            <a:r>
              <a:rPr lang="en-US" sz="2400" dirty="0">
                <a:solidFill>
                  <a:schemeClr val="bg1"/>
                </a:solidFill>
              </a:rPr>
              <a:t> volt.</a:t>
            </a:r>
          </a:p>
        </p:txBody>
      </p:sp>
    </p:spTree>
    <p:extLst>
      <p:ext uri="{BB962C8B-B14F-4D97-AF65-F5344CB8AC3E}">
        <p14:creationId xmlns:p14="http://schemas.microsoft.com/office/powerpoint/2010/main" val="1942717567"/>
      </p:ext>
    </p:extLst>
  </p:cSld>
  <p:clrMapOvr>
    <a:masterClrMapping/>
  </p:clrMapOvr>
  <p:transition advTm="487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A0A2-00B9-463E-B07F-432F3396006F}"/>
              </a:ext>
            </a:extLst>
          </p:cNvPr>
          <p:cNvSpPr>
            <a:spLocks noGrp="1"/>
          </p:cNvSpPr>
          <p:nvPr>
            <p:ph type="title"/>
          </p:nvPr>
        </p:nvSpPr>
        <p:spPr/>
        <p:txBody>
          <a:bodyPr/>
          <a:lstStyle/>
          <a:p>
            <a:r>
              <a:rPr lang="en-US" dirty="0"/>
              <a:t>EC2 </a:t>
            </a:r>
            <a:r>
              <a:rPr lang="en-US" dirty="0" err="1"/>
              <a:t>példány-típusok</a:t>
            </a:r>
            <a:r>
              <a:rPr lang="en-US" dirty="0"/>
              <a:t> ma</a:t>
            </a:r>
          </a:p>
        </p:txBody>
      </p:sp>
      <p:sp>
        <p:nvSpPr>
          <p:cNvPr id="3" name="Content Placeholder 2">
            <a:extLst>
              <a:ext uri="{FF2B5EF4-FFF2-40B4-BE49-F238E27FC236}">
                <a16:creationId xmlns:a16="http://schemas.microsoft.com/office/drawing/2014/main" id="{F1437069-BBBB-4993-B9A0-F8E891E40E0F}"/>
              </a:ext>
            </a:extLst>
          </p:cNvPr>
          <p:cNvSpPr>
            <a:spLocks noGrp="1"/>
          </p:cNvSpPr>
          <p:nvPr>
            <p:ph idx="1"/>
          </p:nvPr>
        </p:nvSpPr>
        <p:spPr/>
        <p:txBody>
          <a:bodyPr/>
          <a:lstStyle/>
          <a:p>
            <a:r>
              <a:rPr lang="en-US" dirty="0">
                <a:hlinkClick r:id="rId2"/>
              </a:rPr>
              <a:t>https://aws.amazon.com/ec2/instance-types/</a:t>
            </a:r>
            <a:endParaRPr lang="en-US" dirty="0"/>
          </a:p>
        </p:txBody>
      </p:sp>
    </p:spTree>
    <p:extLst>
      <p:ext uri="{BB962C8B-B14F-4D97-AF65-F5344CB8AC3E}">
        <p14:creationId xmlns:p14="http://schemas.microsoft.com/office/powerpoint/2010/main" val="3312212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idx="1"/>
          </p:nvPr>
        </p:nvSpPr>
        <p:spPr/>
        <p:txBody>
          <a:bodyPr/>
          <a:lstStyle/>
          <a:p>
            <a:r>
              <a:rPr lang="hu-HU" dirty="0"/>
              <a:t>Alapvető műveletek</a:t>
            </a:r>
          </a:p>
          <a:p>
            <a:r>
              <a:rPr lang="hu-HU" dirty="0"/>
              <a:t>Példányok létrehozása</a:t>
            </a:r>
          </a:p>
          <a:p>
            <a:endParaRPr lang="hu-HU" dirty="0"/>
          </a:p>
          <a:p>
            <a:r>
              <a:rPr lang="hu-HU" dirty="0"/>
              <a:t>Nagy(</a:t>
            </a:r>
            <a:r>
              <a:rPr lang="hu-HU" dirty="0" err="1"/>
              <a:t>ob</a:t>
            </a:r>
            <a:r>
              <a:rPr lang="hu-HU" dirty="0"/>
              <a:t>)</a:t>
            </a:r>
            <a:r>
              <a:rPr lang="hu-HU" dirty="0" err="1"/>
              <a:t>ban</a:t>
            </a:r>
            <a:r>
              <a:rPr lang="hu-HU" dirty="0"/>
              <a:t> építkezés: pl. AWS </a:t>
            </a:r>
            <a:r>
              <a:rPr lang="hu-HU" dirty="0" err="1"/>
              <a:t>CloudFormation</a:t>
            </a:r>
            <a:endParaRPr lang="hu-HU" dirty="0"/>
          </a:p>
          <a:p>
            <a:pPr lvl="1"/>
            <a:r>
              <a:rPr lang="hu-HU" dirty="0"/>
              <a:t>Példa: </a:t>
            </a:r>
            <a:r>
              <a:rPr lang="hu-HU" dirty="0">
                <a:hlinkClick r:id="rId3"/>
              </a:rPr>
              <a:t>https://s3-us-west-2.amazonaws.com/cloudformation-templates-us-west-2/WordPress_Multi_AZ.template</a:t>
            </a:r>
            <a:r>
              <a:rPr lang="hu-HU" dirty="0"/>
              <a:t> (</a:t>
            </a:r>
            <a:r>
              <a:rPr lang="hu-HU" dirty="0" err="1"/>
              <a:t>jsonviewer.stack.hu</a:t>
            </a:r>
            <a:r>
              <a:rPr lang="hu-HU" dirty="0"/>
              <a:t>)</a:t>
            </a:r>
          </a:p>
          <a:p>
            <a:pPr lvl="1"/>
            <a:endParaRPr lang="hu-HU" dirty="0"/>
          </a:p>
        </p:txBody>
      </p:sp>
      <p:sp>
        <p:nvSpPr>
          <p:cNvPr id="5" name="Szöveg helye 4"/>
          <p:cNvSpPr>
            <a:spLocks noGrp="1"/>
          </p:cNvSpPr>
          <p:nvPr>
            <p:ph type="body" sz="half" idx="2"/>
          </p:nvPr>
        </p:nvSpPr>
        <p:spPr/>
        <p:txBody>
          <a:bodyPr/>
          <a:lstStyle/>
          <a:p>
            <a:r>
              <a:rPr lang="hu-HU" dirty="0"/>
              <a:t> Amazon EC2</a:t>
            </a:r>
          </a:p>
        </p:txBody>
      </p:sp>
    </p:spTree>
    <p:extLst>
      <p:ext uri="{BB962C8B-B14F-4D97-AF65-F5344CB8AC3E}">
        <p14:creationId xmlns:p14="http://schemas.microsoft.com/office/powerpoint/2010/main" val="230571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Az infrastruktúra a szolgáltatás mögött</a:t>
            </a:r>
            <a:endParaRPr lang="en-US" dirty="0"/>
          </a:p>
        </p:txBody>
      </p:sp>
      <p:pic>
        <p:nvPicPr>
          <p:cNvPr id="6146" name="Picture 2" descr="AWS Global Infra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5" y="1052736"/>
            <a:ext cx="9010909" cy="5108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0157139-399E-4820-87DA-CF106EC941B1}"/>
              </a:ext>
            </a:extLst>
          </p:cNvPr>
          <p:cNvPicPr>
            <a:picLocks noChangeAspect="1"/>
          </p:cNvPicPr>
          <p:nvPr/>
        </p:nvPicPr>
        <p:blipFill>
          <a:blip r:embed="rId3"/>
          <a:stretch>
            <a:fillRect/>
          </a:stretch>
        </p:blipFill>
        <p:spPr>
          <a:xfrm>
            <a:off x="-1" y="836712"/>
            <a:ext cx="9144000" cy="5729867"/>
          </a:xfrm>
          <a:prstGeom prst="rect">
            <a:avLst/>
          </a:prstGeom>
        </p:spPr>
      </p:pic>
      <p:sp>
        <p:nvSpPr>
          <p:cNvPr id="3" name="Rounded Rectangle 2"/>
          <p:cNvSpPr/>
          <p:nvPr/>
        </p:nvSpPr>
        <p:spPr>
          <a:xfrm>
            <a:off x="2380710" y="4948808"/>
            <a:ext cx="6696744" cy="1617771"/>
          </a:xfrm>
          <a:prstGeom prst="round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indent="228600"/>
            <a:r>
              <a:rPr lang="en-US" sz="2000" dirty="0"/>
              <a:t>- High Availability Through Multiple Availability Zones</a:t>
            </a:r>
          </a:p>
          <a:p>
            <a:pPr indent="228600"/>
            <a:r>
              <a:rPr lang="en-US" sz="2000" dirty="0"/>
              <a:t>- Improving Continuity With Replication Between Regions</a:t>
            </a:r>
          </a:p>
          <a:p>
            <a:pPr indent="228600"/>
            <a:r>
              <a:rPr lang="en-US" sz="2000" dirty="0"/>
              <a:t>- Meeting Compliance and Data Residency Requirements</a:t>
            </a:r>
          </a:p>
          <a:p>
            <a:pPr indent="228600"/>
            <a:r>
              <a:rPr lang="en-US" sz="2000" dirty="0"/>
              <a:t>- Geographic Expansion</a:t>
            </a:r>
            <a:endParaRPr lang="en-US" sz="2000" dirty="0">
              <a:solidFill>
                <a:schemeClr val="bg1"/>
              </a:solidFill>
            </a:endParaRPr>
          </a:p>
        </p:txBody>
      </p:sp>
    </p:spTree>
    <p:extLst>
      <p:ext uri="{BB962C8B-B14F-4D97-AF65-F5344CB8AC3E}">
        <p14:creationId xmlns:p14="http://schemas.microsoft.com/office/powerpoint/2010/main" val="42602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Az infrastruktúra a szolgáltatás mögött</a:t>
            </a:r>
            <a:endParaRPr lang="en-US" dirty="0"/>
          </a:p>
        </p:txBody>
      </p:sp>
      <p:sp>
        <p:nvSpPr>
          <p:cNvPr id="3" name="Content Placeholder 2"/>
          <p:cNvSpPr>
            <a:spLocks noGrp="1"/>
          </p:cNvSpPr>
          <p:nvPr>
            <p:ph idx="1"/>
          </p:nvPr>
        </p:nvSpPr>
        <p:spPr/>
        <p:txBody>
          <a:bodyPr>
            <a:normAutofit lnSpcReduction="10000"/>
          </a:bodyPr>
          <a:lstStyle/>
          <a:p>
            <a:endParaRPr lang="hu-HU" dirty="0"/>
          </a:p>
          <a:p>
            <a:r>
              <a:rPr lang="hu-HU" dirty="0"/>
              <a:t>Titkos, de valószínűsíthetően óriási méretek</a:t>
            </a:r>
          </a:p>
          <a:p>
            <a:endParaRPr lang="hu-HU" dirty="0"/>
          </a:p>
          <a:p>
            <a:r>
              <a:rPr lang="hu-HU" dirty="0"/>
              <a:t>Min. 1,4 millió, de inkább 2,8-5,6 kiszolgáló*</a:t>
            </a:r>
          </a:p>
          <a:p>
            <a:endParaRPr lang="hu-HU" dirty="0"/>
          </a:p>
          <a:p>
            <a:r>
              <a:rPr lang="hu-HU" dirty="0" err="1"/>
              <a:t>Konténerizáció</a:t>
            </a:r>
            <a:r>
              <a:rPr lang="hu-HU" dirty="0"/>
              <a:t>, saját link adatközpontok között, integrált saját CDN, …</a:t>
            </a:r>
          </a:p>
          <a:p>
            <a:endParaRPr lang="hu-HU" dirty="0"/>
          </a:p>
          <a:p>
            <a:r>
              <a:rPr lang="hu-HU" dirty="0"/>
              <a:t>Más szolgáltatók: kisebbek</a:t>
            </a:r>
          </a:p>
          <a:p>
            <a:pPr lvl="1"/>
            <a:r>
              <a:rPr lang="hu-HU" dirty="0"/>
              <a:t>De gondoljunk bele, hogy -1 nagyságrend mi…</a:t>
            </a:r>
            <a:endParaRPr lang="en-US" dirty="0"/>
          </a:p>
        </p:txBody>
      </p:sp>
      <p:sp>
        <p:nvSpPr>
          <p:cNvPr id="4" name="TextBox 3"/>
          <p:cNvSpPr txBox="1"/>
          <p:nvPr/>
        </p:nvSpPr>
        <p:spPr>
          <a:xfrm>
            <a:off x="4572000" y="6140332"/>
            <a:ext cx="4592924" cy="246221"/>
          </a:xfrm>
          <a:prstGeom prst="rect">
            <a:avLst/>
          </a:prstGeom>
          <a:noFill/>
        </p:spPr>
        <p:txBody>
          <a:bodyPr wrap="none" rtlCol="0">
            <a:spAutoFit/>
          </a:bodyPr>
          <a:lstStyle/>
          <a:p>
            <a:r>
              <a:rPr lang="hu-HU" sz="1000" dirty="0"/>
              <a:t>*Forrás: http://www.enterprisetech.com/2014/11/14/rare-peek-massive-scale-aws/</a:t>
            </a:r>
            <a:endParaRPr lang="en-US" sz="1000" dirty="0"/>
          </a:p>
        </p:txBody>
      </p:sp>
    </p:spTree>
    <p:extLst>
      <p:ext uri="{BB962C8B-B14F-4D97-AF65-F5344CB8AC3E}">
        <p14:creationId xmlns:p14="http://schemas.microsoft.com/office/powerpoint/2010/main" val="100314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err="1"/>
              <a:t>Cloud</a:t>
            </a:r>
            <a:r>
              <a:rPr lang="hu-HU" dirty="0"/>
              <a:t> „telepítési” (</a:t>
            </a:r>
            <a:r>
              <a:rPr lang="hu-HU" i="1" dirty="0" err="1"/>
              <a:t>deployment</a:t>
            </a:r>
            <a:r>
              <a:rPr lang="hu-HU" dirty="0"/>
              <a:t>) modellek</a:t>
            </a:r>
          </a:p>
        </p:txBody>
      </p:sp>
      <p:sp>
        <p:nvSpPr>
          <p:cNvPr id="3" name="Content Placeholder 2"/>
          <p:cNvSpPr>
            <a:spLocks noGrp="1"/>
          </p:cNvSpPr>
          <p:nvPr>
            <p:ph idx="1"/>
          </p:nvPr>
        </p:nvSpPr>
        <p:spPr/>
        <p:txBody>
          <a:bodyPr>
            <a:normAutofit fontScale="92500" lnSpcReduction="20000"/>
          </a:bodyPr>
          <a:lstStyle/>
          <a:p>
            <a:r>
              <a:rPr lang="hu-HU" dirty="0"/>
              <a:t>Privát: egy szervezet számára, több fogyasztó (pl. üzleti egységek). </a:t>
            </a:r>
            <a:r>
              <a:rPr lang="hu-HU" i="1" dirty="0"/>
              <a:t>Lehet</a:t>
            </a:r>
            <a:r>
              <a:rPr lang="hu-HU" dirty="0"/>
              <a:t> saját tulajdonú és helyben üzemeltetett.</a:t>
            </a:r>
          </a:p>
          <a:p>
            <a:endParaRPr lang="hu-HU" dirty="0"/>
          </a:p>
          <a:p>
            <a:r>
              <a:rPr lang="hu-HU" dirty="0"/>
              <a:t>Közösségi (</a:t>
            </a:r>
            <a:r>
              <a:rPr lang="hu-HU" i="1" dirty="0" err="1"/>
              <a:t>community</a:t>
            </a:r>
            <a:r>
              <a:rPr lang="hu-HU" dirty="0"/>
              <a:t>): egy szervezeteken átívelő, igényeken osztozó közösség kizárólagos használatára.</a:t>
            </a:r>
          </a:p>
          <a:p>
            <a:pPr lvl="1"/>
            <a:r>
              <a:rPr lang="hu-HU" dirty="0"/>
              <a:t>Kormányzat, egészségügy, pénzügy, oktatás, …</a:t>
            </a:r>
          </a:p>
          <a:p>
            <a:pPr lvl="1"/>
            <a:endParaRPr lang="hu-HU" dirty="0"/>
          </a:p>
          <a:p>
            <a:r>
              <a:rPr lang="hu-HU" dirty="0"/>
              <a:t>Publikus: nyílt (persze nem szabad) hozzáférésű. Fizikailag a szolgáltatónál.</a:t>
            </a:r>
          </a:p>
          <a:p>
            <a:endParaRPr lang="hu-HU" dirty="0"/>
          </a:p>
          <a:p>
            <a:r>
              <a:rPr lang="hu-HU" dirty="0"/>
              <a:t>Hibrid: kettő vagy több különálló felhő kompozíciója adat- és alkalmazás-hordozhatósággal.</a:t>
            </a:r>
          </a:p>
          <a:p>
            <a:endParaRPr lang="hu-HU" dirty="0"/>
          </a:p>
        </p:txBody>
      </p:sp>
    </p:spTree>
    <p:extLst>
      <p:ext uri="{BB962C8B-B14F-4D97-AF65-F5344CB8AC3E}">
        <p14:creationId xmlns:p14="http://schemas.microsoft.com/office/powerpoint/2010/main" val="8087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Felhő</a:t>
            </a:r>
            <a:r>
              <a:rPr lang="en-US" dirty="0"/>
              <a:t> </a:t>
            </a:r>
            <a:r>
              <a:rPr lang="en-US" dirty="0" err="1"/>
              <a:t>számítástechnika</a:t>
            </a:r>
            <a:endParaRPr lang="en-US" dirty="0"/>
          </a:p>
        </p:txBody>
      </p:sp>
    </p:spTree>
    <p:extLst>
      <p:ext uri="{BB962C8B-B14F-4D97-AF65-F5344CB8AC3E}">
        <p14:creationId xmlns:p14="http://schemas.microsoft.com/office/powerpoint/2010/main" val="2173194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Gartner </a:t>
            </a:r>
            <a:r>
              <a:rPr lang="hu-HU" dirty="0" err="1"/>
              <a:t>IaaS</a:t>
            </a:r>
            <a:r>
              <a:rPr lang="hu-HU" dirty="0"/>
              <a:t> MQ 2014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307" y="764704"/>
            <a:ext cx="5691386" cy="5691386"/>
          </a:xfrm>
        </p:spPr>
      </p:pic>
    </p:spTree>
    <p:extLst>
      <p:ext uri="{BB962C8B-B14F-4D97-AF65-F5344CB8AC3E}">
        <p14:creationId xmlns:p14="http://schemas.microsoft.com/office/powerpoint/2010/main" val="251051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Gartner </a:t>
            </a:r>
            <a:r>
              <a:rPr lang="hu-HU" dirty="0" err="1"/>
              <a:t>IaaS</a:t>
            </a:r>
            <a:r>
              <a:rPr lang="hu-HU" dirty="0"/>
              <a:t> MQ 201</a:t>
            </a:r>
            <a:r>
              <a:rPr lang="en-US" dirty="0"/>
              <a:t>8</a:t>
            </a:r>
          </a:p>
        </p:txBody>
      </p:sp>
      <p:sp>
        <p:nvSpPr>
          <p:cNvPr id="3" name="Content Placeholder 2"/>
          <p:cNvSpPr>
            <a:spLocks noGrp="1"/>
          </p:cNvSpPr>
          <p:nvPr>
            <p:ph idx="1"/>
          </p:nvPr>
        </p:nvSpPr>
        <p:spPr/>
        <p:txBody>
          <a:bodyPr/>
          <a:lstStyle/>
          <a:p>
            <a:endParaRPr lang="en-US"/>
          </a:p>
        </p:txBody>
      </p:sp>
      <p:pic>
        <p:nvPicPr>
          <p:cNvPr id="3074" name="Picture 2" descr="https://blogs.bmc.com/wp-content/uploads/2018/08/Magic-QA.png"/>
          <p:cNvPicPr>
            <a:picLocks noChangeAspect="1" noChangeArrowheads="1"/>
          </p:cNvPicPr>
          <p:nvPr/>
        </p:nvPicPr>
        <p:blipFill rotWithShape="1">
          <a:blip r:embed="rId2">
            <a:extLst>
              <a:ext uri="{28A0092B-C50C-407E-A947-70E740481C1C}">
                <a14:useLocalDpi xmlns:a14="http://schemas.microsoft.com/office/drawing/2010/main" val="0"/>
              </a:ext>
            </a:extLst>
          </a:blip>
          <a:srcRect t="4167"/>
          <a:stretch/>
        </p:blipFill>
        <p:spPr bwMode="auto">
          <a:xfrm>
            <a:off x="1786544" y="720000"/>
            <a:ext cx="5881800" cy="578314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490688" y="3578533"/>
            <a:ext cx="7525500" cy="3218656"/>
          </a:xfrm>
          <a:prstGeom prst="round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i="1" dirty="0">
                <a:solidFill>
                  <a:schemeClr val="bg1"/>
                </a:solidFill>
              </a:rPr>
              <a:t>“This year, we chose more stringent inclusion criteria, which had the effect of only including </a:t>
            </a:r>
            <a:r>
              <a:rPr lang="en-US" sz="2400" i="1" dirty="0">
                <a:solidFill>
                  <a:srgbClr val="FFC000"/>
                </a:solidFill>
                <a:effectLst>
                  <a:outerShdw blurRad="38100" dist="38100" dir="2700000" algn="tl">
                    <a:srgbClr val="000000">
                      <a:alpha val="43137"/>
                    </a:srgbClr>
                  </a:outerShdw>
                </a:effectLst>
              </a:rPr>
              <a:t>global vendors </a:t>
            </a:r>
            <a:r>
              <a:rPr lang="en-US" sz="2400" i="1" dirty="0">
                <a:solidFill>
                  <a:schemeClr val="bg1"/>
                </a:solidFill>
              </a:rPr>
              <a:t>that currently have </a:t>
            </a:r>
            <a:r>
              <a:rPr lang="en-US" sz="2400" i="1" dirty="0" err="1">
                <a:solidFill>
                  <a:srgbClr val="FFC000"/>
                </a:solidFill>
                <a:effectLst>
                  <a:outerShdw blurRad="38100" dist="38100" dir="2700000" algn="tl">
                    <a:srgbClr val="000000">
                      <a:alpha val="43137"/>
                    </a:srgbClr>
                  </a:outerShdw>
                </a:effectLst>
              </a:rPr>
              <a:t>hyperscale</a:t>
            </a:r>
            <a:r>
              <a:rPr lang="en-US" sz="2400" i="1" dirty="0">
                <a:solidFill>
                  <a:srgbClr val="FFC000"/>
                </a:solidFill>
                <a:effectLst>
                  <a:outerShdw blurRad="38100" dist="38100" dir="2700000" algn="tl">
                    <a:srgbClr val="000000">
                      <a:alpha val="43137"/>
                    </a:srgbClr>
                  </a:outerShdw>
                </a:effectLst>
              </a:rPr>
              <a:t> integrated IaaS and PaaS </a:t>
            </a:r>
            <a:r>
              <a:rPr lang="en-US" sz="2400" i="1" dirty="0">
                <a:solidFill>
                  <a:schemeClr val="bg1"/>
                </a:solidFill>
              </a:rPr>
              <a:t>offerings, or that are currently developing those offerings. These changes reflect Gartner’s belief that customer evaluations are currently primarily focused on vendors for strategic adoption across a broad range of use cases.”</a:t>
            </a:r>
          </a:p>
        </p:txBody>
      </p:sp>
    </p:spTree>
    <p:extLst>
      <p:ext uri="{BB962C8B-B14F-4D97-AF65-F5344CB8AC3E}">
        <p14:creationId xmlns:p14="http://schemas.microsoft.com/office/powerpoint/2010/main" val="41983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Jelentősége </a:t>
            </a:r>
            <a:endParaRPr lang="en-US" dirty="0"/>
          </a:p>
        </p:txBody>
      </p:sp>
      <p:sp>
        <p:nvSpPr>
          <p:cNvPr id="3" name="Content Placeholder 2"/>
          <p:cNvSpPr>
            <a:spLocks noGrp="1"/>
          </p:cNvSpPr>
          <p:nvPr>
            <p:ph idx="1"/>
          </p:nvPr>
        </p:nvSpPr>
        <p:spPr/>
        <p:txBody>
          <a:bodyPr>
            <a:normAutofit fontScale="85000" lnSpcReduction="20000"/>
          </a:bodyPr>
          <a:lstStyle/>
          <a:p>
            <a:r>
              <a:rPr lang="hu-HU" dirty="0"/>
              <a:t>Ha nem építitek/üzemeltetitek, akkor használ</a:t>
            </a:r>
            <a:r>
              <a:rPr lang="en-US" dirty="0" err="1"/>
              <a:t>játok</a:t>
            </a:r>
            <a:endParaRPr lang="hu-HU" dirty="0"/>
          </a:p>
          <a:p>
            <a:pPr lvl="1"/>
            <a:r>
              <a:rPr lang="hu-HU" dirty="0"/>
              <a:t>Adatbiztonsági problémák ellenére rég nem „</a:t>
            </a:r>
            <a:r>
              <a:rPr lang="hu-HU" dirty="0" err="1"/>
              <a:t>shadow</a:t>
            </a:r>
            <a:r>
              <a:rPr lang="hu-HU" dirty="0"/>
              <a:t> IT”</a:t>
            </a:r>
          </a:p>
          <a:p>
            <a:pPr lvl="1"/>
            <a:r>
              <a:rPr lang="hu-HU" dirty="0"/>
              <a:t>Privát és hibrid </a:t>
            </a:r>
            <a:r>
              <a:rPr lang="hu-HU" dirty="0" err="1"/>
              <a:t>cloudok</a:t>
            </a:r>
            <a:r>
              <a:rPr lang="hu-HU" dirty="0"/>
              <a:t>!</a:t>
            </a:r>
          </a:p>
          <a:p>
            <a:pPr lvl="1"/>
            <a:r>
              <a:rPr lang="hu-HU" dirty="0"/>
              <a:t>Üzleti megfontolások</a:t>
            </a:r>
          </a:p>
          <a:p>
            <a:endParaRPr lang="hu-HU" dirty="0"/>
          </a:p>
          <a:p>
            <a:pPr marL="0" indent="-400050"/>
            <a:r>
              <a:rPr lang="hu-HU" dirty="0"/>
              <a:t>A (</a:t>
            </a:r>
            <a:r>
              <a:rPr lang="hu-HU" dirty="0" err="1"/>
              <a:t>virtualizált</a:t>
            </a:r>
            <a:r>
              <a:rPr lang="hu-HU" dirty="0"/>
              <a:t>) infrastruktúrát érteni kell</a:t>
            </a:r>
          </a:p>
          <a:p>
            <a:pPr lvl="1"/>
            <a:r>
              <a:rPr lang="hu-HU" dirty="0"/>
              <a:t>Skálázás-hibatűrés-(~)biztonság az alkalmazásban</a:t>
            </a:r>
          </a:p>
          <a:p>
            <a:pPr lvl="1"/>
            <a:r>
              <a:rPr lang="hu-HU" dirty="0"/>
              <a:t> </a:t>
            </a:r>
            <a:r>
              <a:rPr lang="en-US" dirty="0"/>
              <a:t>“D</a:t>
            </a:r>
            <a:r>
              <a:rPr lang="hu-HU" dirty="0" err="1"/>
              <a:t>inamikus</a:t>
            </a:r>
            <a:r>
              <a:rPr lang="hu-HU" dirty="0"/>
              <a:t> </a:t>
            </a:r>
            <a:r>
              <a:rPr lang="hu-HU" dirty="0" err="1"/>
              <a:t>huzalozás</a:t>
            </a:r>
            <a:r>
              <a:rPr lang="en-US" dirty="0"/>
              <a:t>”</a:t>
            </a:r>
            <a:endParaRPr lang="hu-HU" dirty="0"/>
          </a:p>
          <a:p>
            <a:pPr lvl="1"/>
            <a:endParaRPr lang="hu-HU" dirty="0"/>
          </a:p>
          <a:p>
            <a:r>
              <a:rPr lang="hu-HU" dirty="0" err="1"/>
              <a:t>XaaS</a:t>
            </a:r>
            <a:r>
              <a:rPr lang="hu-HU" dirty="0"/>
              <a:t>: </a:t>
            </a:r>
            <a:r>
              <a:rPr lang="hu-HU" dirty="0" err="1"/>
              <a:t>MONaaS</a:t>
            </a:r>
            <a:r>
              <a:rPr lang="hu-HU" dirty="0"/>
              <a:t>/</a:t>
            </a:r>
            <a:r>
              <a:rPr lang="hu-HU" dirty="0" err="1"/>
              <a:t>MaaS</a:t>
            </a:r>
            <a:r>
              <a:rPr lang="hu-HU" dirty="0"/>
              <a:t>, </a:t>
            </a:r>
            <a:r>
              <a:rPr lang="hu-HU" b="1" i="1" dirty="0" err="1"/>
              <a:t>NFVIaaS</a:t>
            </a:r>
            <a:r>
              <a:rPr lang="hu-HU" dirty="0"/>
              <a:t>, </a:t>
            </a:r>
            <a:r>
              <a:rPr lang="hu-HU" dirty="0" err="1"/>
              <a:t>UCaaS</a:t>
            </a:r>
            <a:r>
              <a:rPr lang="hu-HU" dirty="0"/>
              <a:t>, </a:t>
            </a:r>
            <a:r>
              <a:rPr lang="hu-HU" dirty="0" err="1"/>
              <a:t>NaaS</a:t>
            </a:r>
            <a:r>
              <a:rPr lang="hu-HU" dirty="0"/>
              <a:t>, D(</a:t>
            </a:r>
            <a:r>
              <a:rPr lang="hu-HU" dirty="0" err="1"/>
              <a:t>esktop</a:t>
            </a:r>
            <a:r>
              <a:rPr lang="hu-HU" dirty="0"/>
              <a:t>)</a:t>
            </a:r>
            <a:r>
              <a:rPr lang="hu-HU" dirty="0" err="1"/>
              <a:t>aaS</a:t>
            </a:r>
            <a:r>
              <a:rPr lang="hu-HU" dirty="0"/>
              <a:t>, …</a:t>
            </a:r>
          </a:p>
          <a:p>
            <a:r>
              <a:rPr lang="hu-HU" dirty="0" err="1"/>
              <a:t>IoT</a:t>
            </a:r>
            <a:r>
              <a:rPr lang="hu-HU" dirty="0"/>
              <a:t>: „</a:t>
            </a:r>
            <a:r>
              <a:rPr lang="hu-HU" dirty="0" err="1"/>
              <a:t>the</a:t>
            </a:r>
            <a:r>
              <a:rPr lang="hu-HU" dirty="0"/>
              <a:t> </a:t>
            </a:r>
            <a:r>
              <a:rPr lang="hu-HU" dirty="0" err="1"/>
              <a:t>swarm</a:t>
            </a:r>
            <a:r>
              <a:rPr lang="hu-HU" dirty="0"/>
              <a:t> </a:t>
            </a:r>
            <a:r>
              <a:rPr lang="hu-HU" dirty="0" err="1"/>
              <a:t>on</a:t>
            </a:r>
            <a:r>
              <a:rPr lang="hu-HU" dirty="0"/>
              <a:t> </a:t>
            </a:r>
            <a:r>
              <a:rPr lang="hu-HU" dirty="0" err="1"/>
              <a:t>the</a:t>
            </a:r>
            <a:r>
              <a:rPr lang="hu-HU" dirty="0"/>
              <a:t> </a:t>
            </a:r>
            <a:r>
              <a:rPr lang="hu-HU" dirty="0" err="1"/>
              <a:t>edge</a:t>
            </a:r>
            <a:r>
              <a:rPr lang="hu-HU" dirty="0"/>
              <a:t> of </a:t>
            </a:r>
            <a:r>
              <a:rPr lang="hu-HU" dirty="0" err="1"/>
              <a:t>the</a:t>
            </a:r>
            <a:r>
              <a:rPr lang="hu-HU" dirty="0"/>
              <a:t> </a:t>
            </a:r>
            <a:r>
              <a:rPr lang="hu-HU" dirty="0" err="1"/>
              <a:t>cloud</a:t>
            </a:r>
            <a:r>
              <a:rPr lang="hu-HU" dirty="0"/>
              <a:t>”</a:t>
            </a:r>
            <a:endParaRPr lang="en-US" dirty="0"/>
          </a:p>
          <a:p>
            <a:endParaRPr lang="en-US" dirty="0"/>
          </a:p>
          <a:p>
            <a:r>
              <a:rPr lang="en-US" b="1" i="1" dirty="0"/>
              <a:t>…CPS</a:t>
            </a:r>
          </a:p>
        </p:txBody>
      </p:sp>
    </p:spTree>
    <p:extLst>
      <p:ext uri="{BB962C8B-B14F-4D97-AF65-F5344CB8AC3E}">
        <p14:creationId xmlns:p14="http://schemas.microsoft.com/office/powerpoint/2010/main" val="174304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 Internet? (Law of Betteridge!)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720000"/>
            <a:ext cx="6429375" cy="6000750"/>
          </a:xfrm>
          <a:prstGeom prst="rect">
            <a:avLst/>
          </a:prstGeom>
        </p:spPr>
      </p:pic>
      <p:sp>
        <p:nvSpPr>
          <p:cNvPr id="5" name="Rectangle 4"/>
          <p:cNvSpPr/>
          <p:nvPr/>
        </p:nvSpPr>
        <p:spPr>
          <a:xfrm>
            <a:off x="5796136" y="2060848"/>
            <a:ext cx="2248253" cy="62076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dirty="0">
                <a:solidFill>
                  <a:schemeClr val="bg1"/>
                </a:solidFill>
              </a:rPr>
              <a:t>Netflix!</a:t>
            </a:r>
          </a:p>
        </p:txBody>
      </p:sp>
      <p:sp>
        <p:nvSpPr>
          <p:cNvPr id="6" name="Rectangle 5"/>
          <p:cNvSpPr/>
          <p:nvPr/>
        </p:nvSpPr>
        <p:spPr>
          <a:xfrm>
            <a:off x="6003325" y="6099653"/>
            <a:ext cx="852100" cy="652301"/>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800" dirty="0">
                <a:solidFill>
                  <a:schemeClr val="bg1"/>
                </a:solidFill>
              </a:rPr>
              <a:t>…</a:t>
            </a:r>
          </a:p>
        </p:txBody>
      </p:sp>
    </p:spTree>
    <p:extLst>
      <p:ext uri="{BB962C8B-B14F-4D97-AF65-F5344CB8AC3E}">
        <p14:creationId xmlns:p14="http://schemas.microsoft.com/office/powerpoint/2010/main" val="21824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Tapasztalati</a:t>
            </a:r>
            <a:r>
              <a:rPr lang="en-US" dirty="0"/>
              <a:t> </a:t>
            </a:r>
            <a:r>
              <a:rPr lang="en-US" dirty="0" err="1"/>
              <a:t>alapon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37536" y="826896"/>
            <a:ext cx="7268928" cy="6031104"/>
          </a:xfrm>
          <a:prstGeom prst="rect">
            <a:avLst/>
          </a:prstGeom>
        </p:spPr>
      </p:pic>
    </p:spTree>
    <p:extLst>
      <p:ext uri="{BB962C8B-B14F-4D97-AF65-F5344CB8AC3E}">
        <p14:creationId xmlns:p14="http://schemas.microsoft.com/office/powerpoint/2010/main" val="255964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Alapvető problémák</a:t>
            </a:r>
          </a:p>
        </p:txBody>
      </p:sp>
      <p:sp>
        <p:nvSpPr>
          <p:cNvPr id="3" name="Content Placeholder 2"/>
          <p:cNvSpPr>
            <a:spLocks noGrp="1"/>
          </p:cNvSpPr>
          <p:nvPr>
            <p:ph idx="1"/>
          </p:nvPr>
        </p:nvSpPr>
        <p:spPr/>
        <p:txBody>
          <a:bodyPr/>
          <a:lstStyle/>
          <a:p>
            <a:endParaRPr lang="hu-HU" dirty="0"/>
          </a:p>
          <a:p>
            <a:r>
              <a:rPr lang="hu-HU" dirty="0"/>
              <a:t>Mikor </a:t>
            </a:r>
            <a:r>
              <a:rPr lang="hu-HU" strike="sngStrike" dirty="0"/>
              <a:t>kell</a:t>
            </a:r>
            <a:r>
              <a:rPr lang="hu-HU" dirty="0"/>
              <a:t> / érdemes / nem érdemes / tilos felhőt alkalmazni?</a:t>
            </a:r>
          </a:p>
          <a:p>
            <a:endParaRPr lang="hu-HU" dirty="0"/>
          </a:p>
          <a:p>
            <a:r>
              <a:rPr lang="hu-HU" dirty="0"/>
              <a:t>Hogyan teszünk különbséget?</a:t>
            </a:r>
          </a:p>
          <a:p>
            <a:endParaRPr lang="hu-HU" dirty="0"/>
          </a:p>
          <a:p>
            <a:r>
              <a:rPr lang="hu-HU" dirty="0"/>
              <a:t>Teljesítmény?</a:t>
            </a:r>
          </a:p>
          <a:p>
            <a:endParaRPr lang="hu-HU" dirty="0"/>
          </a:p>
          <a:p>
            <a:endParaRPr lang="hu-HU" dirty="0"/>
          </a:p>
        </p:txBody>
      </p:sp>
    </p:spTree>
    <p:extLst>
      <p:ext uri="{BB962C8B-B14F-4D97-AF65-F5344CB8AC3E}">
        <p14:creationId xmlns:p14="http://schemas.microsoft.com/office/powerpoint/2010/main" val="161888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Néhány jellemző használati eset</a:t>
            </a:r>
          </a:p>
        </p:txBody>
      </p:sp>
      <p:sp>
        <p:nvSpPr>
          <p:cNvPr id="3" name="Content Placeholder 2"/>
          <p:cNvSpPr>
            <a:spLocks noGrp="1"/>
          </p:cNvSpPr>
          <p:nvPr>
            <p:ph idx="1"/>
          </p:nvPr>
        </p:nvSpPr>
        <p:spPr/>
        <p:txBody>
          <a:bodyPr>
            <a:normAutofit fontScale="92500" lnSpcReduction="20000"/>
          </a:bodyPr>
          <a:lstStyle/>
          <a:p>
            <a:r>
              <a:rPr lang="hu-HU" dirty="0"/>
              <a:t>Kiegészítő képességek és kompetenciák</a:t>
            </a:r>
          </a:p>
          <a:p>
            <a:endParaRPr lang="hu-HU" dirty="0"/>
          </a:p>
          <a:p>
            <a:r>
              <a:rPr lang="hu-HU" dirty="0"/>
              <a:t>„</a:t>
            </a:r>
            <a:r>
              <a:rPr lang="hu-HU" dirty="0" err="1"/>
              <a:t>Core</a:t>
            </a:r>
            <a:r>
              <a:rPr lang="hu-HU" dirty="0"/>
              <a:t> and </a:t>
            </a:r>
            <a:r>
              <a:rPr lang="hu-HU" dirty="0" err="1"/>
              <a:t>context</a:t>
            </a:r>
            <a:r>
              <a:rPr lang="hu-HU" dirty="0"/>
              <a:t>”</a:t>
            </a:r>
          </a:p>
          <a:p>
            <a:endParaRPr lang="hu-HU" dirty="0"/>
          </a:p>
          <a:p>
            <a:r>
              <a:rPr lang="hu-HU" dirty="0"/>
              <a:t>„Cash Flow”</a:t>
            </a:r>
          </a:p>
          <a:p>
            <a:endParaRPr lang="hu-HU" dirty="0"/>
          </a:p>
          <a:p>
            <a:r>
              <a:rPr lang="hu-HU" dirty="0"/>
              <a:t>(Dinamikus igények miatt nem megfelelő) kapacitás</a:t>
            </a:r>
          </a:p>
          <a:p>
            <a:endParaRPr lang="hu-HU" dirty="0"/>
          </a:p>
          <a:p>
            <a:r>
              <a:rPr lang="hu-HU" dirty="0"/>
              <a:t>Üzletmenet-folytonosság és </a:t>
            </a:r>
            <a:r>
              <a:rPr lang="hu-HU" dirty="0" err="1"/>
              <a:t>katasztr</a:t>
            </a:r>
            <a:r>
              <a:rPr lang="hu-HU" dirty="0"/>
              <a:t>. helyreállás</a:t>
            </a:r>
          </a:p>
          <a:p>
            <a:endParaRPr lang="hu-HU" dirty="0"/>
          </a:p>
          <a:p>
            <a:r>
              <a:rPr lang="hu-HU" dirty="0"/>
              <a:t>„Sebesség”</a:t>
            </a:r>
          </a:p>
          <a:p>
            <a:endParaRPr lang="hu-HU" dirty="0"/>
          </a:p>
          <a:p>
            <a:endParaRPr lang="hu-HU" dirty="0"/>
          </a:p>
        </p:txBody>
      </p:sp>
    </p:spTree>
    <p:extLst>
      <p:ext uri="{BB962C8B-B14F-4D97-AF65-F5344CB8AC3E}">
        <p14:creationId xmlns:p14="http://schemas.microsoft.com/office/powerpoint/2010/main" val="2311655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Jellemzően mikor </a:t>
            </a:r>
            <a:r>
              <a:rPr lang="hu-HU" i="1" dirty="0"/>
              <a:t>ne</a:t>
            </a:r>
            <a:r>
              <a:rPr lang="hu-HU" dirty="0"/>
              <a:t>?</a:t>
            </a:r>
          </a:p>
        </p:txBody>
      </p:sp>
      <p:sp>
        <p:nvSpPr>
          <p:cNvPr id="3" name="Content Placeholder 2"/>
          <p:cNvSpPr>
            <a:spLocks noGrp="1"/>
          </p:cNvSpPr>
          <p:nvPr>
            <p:ph idx="1"/>
          </p:nvPr>
        </p:nvSpPr>
        <p:spPr/>
        <p:txBody>
          <a:bodyPr/>
          <a:lstStyle/>
          <a:p>
            <a:endParaRPr lang="hu-HU" dirty="0"/>
          </a:p>
          <a:p>
            <a:endParaRPr lang="hu-HU" dirty="0"/>
          </a:p>
          <a:p>
            <a:r>
              <a:rPr lang="hu-HU" dirty="0"/>
              <a:t>Konstans terhelés</a:t>
            </a:r>
          </a:p>
          <a:p>
            <a:endParaRPr lang="hu-HU" dirty="0"/>
          </a:p>
          <a:p>
            <a:r>
              <a:rPr lang="hu-HU" dirty="0"/>
              <a:t>Örökölt (</a:t>
            </a:r>
            <a:r>
              <a:rPr lang="hu-HU" i="1" dirty="0" err="1"/>
              <a:t>legacy</a:t>
            </a:r>
            <a:r>
              <a:rPr lang="hu-HU" dirty="0"/>
              <a:t>) rendszerek</a:t>
            </a:r>
          </a:p>
          <a:p>
            <a:endParaRPr lang="hu-HU" dirty="0"/>
          </a:p>
          <a:p>
            <a:r>
              <a:rPr lang="en-US" dirty="0"/>
              <a:t>(</a:t>
            </a:r>
            <a:r>
              <a:rPr lang="hu-HU" dirty="0"/>
              <a:t>Adatbiztonság, törvényi</a:t>
            </a:r>
            <a:r>
              <a:rPr lang="en-US" dirty="0"/>
              <a:t>-</a:t>
            </a:r>
            <a:r>
              <a:rPr lang="hu-HU" dirty="0"/>
              <a:t>szabályozói megfelelés</a:t>
            </a:r>
            <a:r>
              <a:rPr lang="en-US" dirty="0"/>
              <a:t>)</a:t>
            </a:r>
            <a:endParaRPr lang="hu-HU" dirty="0"/>
          </a:p>
        </p:txBody>
      </p:sp>
    </p:spTree>
    <p:extLst>
      <p:ext uri="{BB962C8B-B14F-4D97-AF65-F5344CB8AC3E}">
        <p14:creationId xmlns:p14="http://schemas.microsoft.com/office/powerpoint/2010/main" val="3856912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Igények és kapacitás </a:t>
            </a:r>
            <a:br>
              <a:rPr lang="hu-HU" dirty="0"/>
            </a:br>
            <a:r>
              <a:rPr lang="hu-HU" dirty="0"/>
              <a:t>(</a:t>
            </a:r>
            <a:r>
              <a:rPr lang="hu-HU" i="1" dirty="0" err="1"/>
              <a:t>demand</a:t>
            </a:r>
            <a:r>
              <a:rPr lang="hu-HU" i="1" dirty="0"/>
              <a:t> and </a:t>
            </a:r>
            <a:r>
              <a:rPr lang="hu-HU" i="1" dirty="0" err="1"/>
              <a:t>capacity</a:t>
            </a:r>
            <a:r>
              <a:rPr lang="hu-HU" dirty="0"/>
              <a:t>)</a:t>
            </a:r>
          </a:p>
        </p:txBody>
      </p:sp>
    </p:spTree>
    <p:extLst>
      <p:ext uri="{BB962C8B-B14F-4D97-AF65-F5344CB8AC3E}">
        <p14:creationId xmlns:p14="http://schemas.microsoft.com/office/powerpoint/2010/main" val="3800430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a:t>Véges kapacitású erőforrások</a:t>
            </a:r>
          </a:p>
        </p:txBody>
      </p:sp>
      <p:pic>
        <p:nvPicPr>
          <p:cNvPr id="4" name="Picture 3"/>
          <p:cNvPicPr>
            <a:picLocks noChangeAspect="1"/>
          </p:cNvPicPr>
          <p:nvPr/>
        </p:nvPicPr>
        <p:blipFill>
          <a:blip r:embed="rId3"/>
          <a:stretch>
            <a:fillRect/>
          </a:stretch>
        </p:blipFill>
        <p:spPr>
          <a:xfrm>
            <a:off x="539552" y="980728"/>
            <a:ext cx="7848872" cy="4755156"/>
          </a:xfrm>
          <a:prstGeom prst="rect">
            <a:avLst/>
          </a:prstGeom>
        </p:spPr>
      </p:pic>
      <p:sp>
        <p:nvSpPr>
          <p:cNvPr id="5" name="TextBox 4"/>
          <p:cNvSpPr txBox="1"/>
          <p:nvPr/>
        </p:nvSpPr>
        <p:spPr>
          <a:xfrm>
            <a:off x="395536" y="5996612"/>
            <a:ext cx="1996124" cy="338554"/>
          </a:xfrm>
          <a:prstGeom prst="rect">
            <a:avLst/>
          </a:prstGeom>
          <a:noFill/>
        </p:spPr>
        <p:txBody>
          <a:bodyPr wrap="none" rtlCol="0">
            <a:spAutoFit/>
          </a:bodyPr>
          <a:lstStyle/>
          <a:p>
            <a:r>
              <a:rPr lang="hu-HU" sz="1600" dirty="0"/>
              <a:t>Ábra forrása: [2], p 10</a:t>
            </a:r>
          </a:p>
        </p:txBody>
      </p:sp>
      <p:sp>
        <p:nvSpPr>
          <p:cNvPr id="3" name="Rounded Rectangle 2"/>
          <p:cNvSpPr/>
          <p:nvPr/>
        </p:nvSpPr>
        <p:spPr>
          <a:xfrm>
            <a:off x="6660232" y="5409048"/>
            <a:ext cx="2138536" cy="914400"/>
          </a:xfrm>
          <a:prstGeom prst="round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Lehet ez ellen védekezni?</a:t>
            </a:r>
            <a:endParaRPr lang="en-US" sz="2400" dirty="0">
              <a:solidFill>
                <a:schemeClr val="bg1"/>
              </a:solidFill>
            </a:endParaRPr>
          </a:p>
        </p:txBody>
      </p:sp>
    </p:spTree>
    <p:extLst>
      <p:ext uri="{BB962C8B-B14F-4D97-AF65-F5344CB8AC3E}">
        <p14:creationId xmlns:p14="http://schemas.microsoft.com/office/powerpoint/2010/main" val="13530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4098" name="Picture 2" descr="https://i.redd.it/l4bu591x5s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3" y="0"/>
            <a:ext cx="1002998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06008" y="1412141"/>
            <a:ext cx="5492339" cy="3844639"/>
            <a:chOff x="2206008" y="1412141"/>
            <a:chExt cx="5492339" cy="3844639"/>
          </a:xfrm>
        </p:grpSpPr>
        <p:pic>
          <p:nvPicPr>
            <p:cNvPr id="4100" name="Picture 4" descr="Using the &quot;Cloud&quot; is nice way of saying your going to save&#10;your shit on someone elses&#10;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5784">
              <a:off x="2206008" y="1412141"/>
              <a:ext cx="5492339" cy="38446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996292">
              <a:off x="3370035" y="2055014"/>
              <a:ext cx="496340" cy="227593"/>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solidFill>
                  <a:schemeClr val="bg1"/>
                </a:solidFill>
              </a:endParaRPr>
            </a:p>
          </p:txBody>
        </p:sp>
      </p:grpSp>
    </p:spTree>
    <p:extLst>
      <p:ext uri="{BB962C8B-B14F-4D97-AF65-F5344CB8AC3E}">
        <p14:creationId xmlns:p14="http://schemas.microsoft.com/office/powerpoint/2010/main" val="5762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Erőforrások skálázása</a:t>
            </a:r>
          </a:p>
        </p:txBody>
      </p:sp>
      <p:sp>
        <p:nvSpPr>
          <p:cNvPr id="3" name="Content Placeholder 2"/>
          <p:cNvSpPr>
            <a:spLocks noGrp="1"/>
          </p:cNvSpPr>
          <p:nvPr>
            <p:ph idx="1"/>
          </p:nvPr>
        </p:nvSpPr>
        <p:spPr>
          <a:xfrm>
            <a:off x="4788024" y="857233"/>
            <a:ext cx="4213132" cy="2427752"/>
          </a:xfrm>
        </p:spPr>
        <p:txBody>
          <a:bodyPr/>
          <a:lstStyle/>
          <a:p>
            <a:r>
              <a:rPr lang="hu-HU" dirty="0"/>
              <a:t>„</a:t>
            </a:r>
            <a:r>
              <a:rPr lang="hu-HU" dirty="0" err="1"/>
              <a:t>Scale</a:t>
            </a:r>
            <a:r>
              <a:rPr lang="hu-HU" dirty="0"/>
              <a:t> </a:t>
            </a:r>
            <a:r>
              <a:rPr lang="hu-HU" dirty="0" err="1"/>
              <a:t>up</a:t>
            </a:r>
            <a:r>
              <a:rPr lang="hu-HU" dirty="0"/>
              <a:t>”</a:t>
            </a:r>
          </a:p>
        </p:txBody>
      </p:sp>
      <p:pic>
        <p:nvPicPr>
          <p:cNvPr id="4" name="Picture 2" descr="http://upload.wikimedia.org/wikipedia/commons/3/3a/Parking_lot_in_front_of_Wikimedia_Hungary_off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0099" y="3717032"/>
            <a:ext cx="3683901" cy="27629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le:Ural-4320-3951-58 truck in Russia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5" y="720001"/>
            <a:ext cx="4557886" cy="28771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86492" y="3717032"/>
            <a:ext cx="5177596" cy="24277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76253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62536"/>
              </a:buClr>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6253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6253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u-HU" dirty="0"/>
              <a:t>„</a:t>
            </a:r>
            <a:r>
              <a:rPr lang="hu-HU" dirty="0" err="1"/>
              <a:t>Scale</a:t>
            </a:r>
            <a:r>
              <a:rPr lang="hu-HU" dirty="0"/>
              <a:t> out”</a:t>
            </a:r>
          </a:p>
          <a:p>
            <a:pPr lvl="1"/>
            <a:r>
              <a:rPr lang="hu-HU" dirty="0">
                <a:sym typeface="Wingdings" panose="05000000000000000000" pitchFamily="2" charset="2"/>
              </a:rPr>
              <a:t>Kiszolgálás párhuzamosíthatósága?</a:t>
            </a:r>
          </a:p>
          <a:p>
            <a:pPr lvl="1"/>
            <a:r>
              <a:rPr lang="hu-HU" dirty="0">
                <a:sym typeface="Wingdings" panose="05000000000000000000" pitchFamily="2" charset="2"/>
              </a:rPr>
              <a:t>„</a:t>
            </a:r>
            <a:r>
              <a:rPr lang="hu-HU" dirty="0" err="1">
                <a:sym typeface="Wingdings" panose="05000000000000000000" pitchFamily="2" charset="2"/>
              </a:rPr>
              <a:t>webscale</a:t>
            </a:r>
            <a:r>
              <a:rPr lang="hu-HU" dirty="0">
                <a:sym typeface="Wingdings" panose="05000000000000000000" pitchFamily="2" charset="2"/>
              </a:rPr>
              <a:t>” technológiák</a:t>
            </a:r>
          </a:p>
          <a:p>
            <a:pPr lvl="1"/>
            <a:r>
              <a:rPr lang="hu-HU" dirty="0">
                <a:sym typeface="Wingdings" panose="05000000000000000000" pitchFamily="2" charset="2"/>
              </a:rPr>
              <a:t> Fürtözés és </a:t>
            </a:r>
            <a:r>
              <a:rPr lang="hu-HU" dirty="0" err="1">
                <a:sym typeface="Wingdings" panose="05000000000000000000" pitchFamily="2" charset="2"/>
              </a:rPr>
              <a:t>replikáció</a:t>
            </a:r>
            <a:endParaRPr lang="hu-HU" dirty="0">
              <a:sym typeface="Wingdings" panose="05000000000000000000" pitchFamily="2" charset="2"/>
            </a:endParaRPr>
          </a:p>
          <a:p>
            <a:pPr lvl="1"/>
            <a:r>
              <a:rPr lang="hu-HU" dirty="0">
                <a:sym typeface="Wingdings" panose="05000000000000000000" pitchFamily="2" charset="2"/>
              </a:rPr>
              <a:t>(</a:t>
            </a:r>
            <a:r>
              <a:rPr lang="en-US" dirty="0"/>
              <a:t>Mongo DB Is Web Scale</a:t>
            </a:r>
            <a:r>
              <a:rPr lang="hu-HU" dirty="0">
                <a:sym typeface="Wingdings" panose="05000000000000000000" pitchFamily="2" charset="2"/>
              </a:rPr>
              <a:t>)</a:t>
            </a:r>
            <a:endParaRPr lang="hu-HU" dirty="0"/>
          </a:p>
          <a:p>
            <a:pPr lvl="1"/>
            <a:endParaRPr lang="hu-HU" dirty="0"/>
          </a:p>
        </p:txBody>
      </p:sp>
    </p:spTree>
    <p:extLst>
      <p:ext uri="{BB962C8B-B14F-4D97-AF65-F5344CB8AC3E}">
        <p14:creationId xmlns:p14="http://schemas.microsoft.com/office/powerpoint/2010/main" val="1897366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Kapacitástervezés</a:t>
            </a:r>
          </a:p>
        </p:txBody>
      </p:sp>
      <p:sp>
        <p:nvSpPr>
          <p:cNvPr id="3" name="Content Placeholder 2"/>
          <p:cNvSpPr>
            <a:spLocks noGrp="1"/>
          </p:cNvSpPr>
          <p:nvPr>
            <p:ph idx="1"/>
          </p:nvPr>
        </p:nvSpPr>
        <p:spPr/>
        <p:txBody>
          <a:bodyPr>
            <a:normAutofit fontScale="92500" lnSpcReduction="10000"/>
          </a:bodyPr>
          <a:lstStyle/>
          <a:p>
            <a:r>
              <a:rPr lang="hu-HU" dirty="0"/>
              <a:t>Túl alacsony kapacitás: nem kiszolgált igény</a:t>
            </a:r>
          </a:p>
          <a:p>
            <a:pPr lvl="1"/>
            <a:r>
              <a:rPr lang="hu-HU" dirty="0"/>
              <a:t>Pl. átlagos terhelésre tervezés</a:t>
            </a:r>
          </a:p>
          <a:p>
            <a:r>
              <a:rPr lang="hu-HU" dirty="0"/>
              <a:t>Túl nagy kapacitás: pazarlás(?)</a:t>
            </a:r>
          </a:p>
          <a:p>
            <a:pPr lvl="1"/>
            <a:r>
              <a:rPr lang="hu-HU" dirty="0"/>
              <a:t>Pl. csúcsterhelésre tervezés</a:t>
            </a:r>
          </a:p>
          <a:p>
            <a:endParaRPr lang="hu-HU" dirty="0"/>
          </a:p>
          <a:p>
            <a:r>
              <a:rPr lang="hu-HU" dirty="0"/>
              <a:t>Helyi („</a:t>
            </a:r>
            <a:r>
              <a:rPr lang="hu-HU" i="1" dirty="0" err="1"/>
              <a:t>in-house</a:t>
            </a:r>
            <a:r>
              <a:rPr lang="hu-HU" dirty="0"/>
              <a:t>”) fizikai kapacitás ált. lassan és drágán növelhető…</a:t>
            </a:r>
          </a:p>
          <a:p>
            <a:pPr lvl="1"/>
            <a:r>
              <a:rPr lang="hu-HU" dirty="0"/>
              <a:t>… és csökkenthető!</a:t>
            </a:r>
          </a:p>
          <a:p>
            <a:r>
              <a:rPr lang="hu-HU" dirty="0"/>
              <a:t>(Egyszeri) befektetés és </a:t>
            </a:r>
            <a:r>
              <a:rPr lang="hu-HU" i="1" dirty="0"/>
              <a:t>elköteleződés</a:t>
            </a:r>
          </a:p>
          <a:p>
            <a:endParaRPr lang="hu-HU" dirty="0"/>
          </a:p>
          <a:p>
            <a:r>
              <a:rPr lang="hu-HU" dirty="0"/>
              <a:t>Igények?</a:t>
            </a:r>
          </a:p>
          <a:p>
            <a:endParaRPr lang="hu-HU" dirty="0"/>
          </a:p>
        </p:txBody>
      </p:sp>
    </p:spTree>
    <p:extLst>
      <p:ext uri="{BB962C8B-B14F-4D97-AF65-F5344CB8AC3E}">
        <p14:creationId xmlns:p14="http://schemas.microsoft.com/office/powerpoint/2010/main" val="988611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www.quantcast.com</a:t>
            </a:r>
            <a:r>
              <a:rPr lang="hu-HU" dirty="0"/>
              <a:t>/</a:t>
            </a:r>
            <a:r>
              <a:rPr lang="hu-HU" dirty="0" err="1"/>
              <a:t>utorrent.com</a:t>
            </a:r>
            <a:endParaRPr lang="hu-HU" dirty="0"/>
          </a:p>
        </p:txBody>
      </p:sp>
      <p:sp>
        <p:nvSpPr>
          <p:cNvPr id="3" name="Content Placeholder 2"/>
          <p:cNvSpPr>
            <a:spLocks noGrp="1"/>
          </p:cNvSpPr>
          <p:nvPr>
            <p:ph idx="1"/>
          </p:nvPr>
        </p:nvSpPr>
        <p:spPr/>
        <p:txBody>
          <a:bodyPr/>
          <a:lstStyle/>
          <a:p>
            <a:endParaRPr lang="hu-HU"/>
          </a:p>
        </p:txBody>
      </p:sp>
      <p:pic>
        <p:nvPicPr>
          <p:cNvPr id="4" name="Picture 3"/>
          <p:cNvPicPr>
            <a:picLocks noChangeAspect="1"/>
          </p:cNvPicPr>
          <p:nvPr/>
        </p:nvPicPr>
        <p:blipFill>
          <a:blip r:embed="rId3"/>
          <a:stretch>
            <a:fillRect/>
          </a:stretch>
        </p:blipFill>
        <p:spPr>
          <a:xfrm>
            <a:off x="27457" y="728012"/>
            <a:ext cx="9116544" cy="5725324"/>
          </a:xfrm>
          <a:prstGeom prst="rect">
            <a:avLst/>
          </a:prstGeom>
        </p:spPr>
      </p:pic>
      <p:sp>
        <p:nvSpPr>
          <p:cNvPr id="5" name="Flowchart: Process 4"/>
          <p:cNvSpPr/>
          <p:nvPr/>
        </p:nvSpPr>
        <p:spPr>
          <a:xfrm>
            <a:off x="323528" y="5949280"/>
            <a:ext cx="2930624" cy="437273"/>
          </a:xfrm>
          <a:prstGeom prst="flowChartProcess">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Heti ciklikusság</a:t>
            </a:r>
          </a:p>
        </p:txBody>
      </p:sp>
    </p:spTree>
    <p:extLst>
      <p:ext uri="{BB962C8B-B14F-4D97-AF65-F5344CB8AC3E}">
        <p14:creationId xmlns:p14="http://schemas.microsoft.com/office/powerpoint/2010/main" val="2383763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www.quantcast.com</a:t>
            </a:r>
            <a:r>
              <a:rPr lang="hu-HU" dirty="0"/>
              <a:t>/</a:t>
            </a:r>
            <a:r>
              <a:rPr lang="hu-HU" dirty="0" err="1"/>
              <a:t>linkedin.com</a:t>
            </a:r>
            <a:endParaRPr lang="hu-HU" dirty="0"/>
          </a:p>
        </p:txBody>
      </p:sp>
      <p:sp>
        <p:nvSpPr>
          <p:cNvPr id="3" name="Content Placeholder 2"/>
          <p:cNvSpPr>
            <a:spLocks noGrp="1"/>
          </p:cNvSpPr>
          <p:nvPr>
            <p:ph idx="1"/>
          </p:nvPr>
        </p:nvSpPr>
        <p:spPr/>
        <p:txBody>
          <a:bodyPr/>
          <a:lstStyle/>
          <a:p>
            <a:endParaRPr lang="hu-HU" dirty="0"/>
          </a:p>
        </p:txBody>
      </p:sp>
      <p:pic>
        <p:nvPicPr>
          <p:cNvPr id="4" name="Picture 3"/>
          <p:cNvPicPr>
            <a:picLocks noChangeAspect="1"/>
          </p:cNvPicPr>
          <p:nvPr/>
        </p:nvPicPr>
        <p:blipFill>
          <a:blip r:embed="rId2"/>
          <a:stretch>
            <a:fillRect/>
          </a:stretch>
        </p:blipFill>
        <p:spPr>
          <a:xfrm>
            <a:off x="0" y="720000"/>
            <a:ext cx="9144000" cy="5733336"/>
          </a:xfrm>
          <a:prstGeom prst="rect">
            <a:avLst/>
          </a:prstGeom>
        </p:spPr>
      </p:pic>
      <p:sp>
        <p:nvSpPr>
          <p:cNvPr id="5" name="Flowchart: Process 4"/>
          <p:cNvSpPr/>
          <p:nvPr/>
        </p:nvSpPr>
        <p:spPr>
          <a:xfrm>
            <a:off x="323528" y="5949280"/>
            <a:ext cx="4248472" cy="437273"/>
          </a:xfrm>
          <a:prstGeom prst="flowChartProcess">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Heti ciklikusság + szezonalitás</a:t>
            </a:r>
          </a:p>
        </p:txBody>
      </p:sp>
    </p:spTree>
    <p:extLst>
      <p:ext uri="{BB962C8B-B14F-4D97-AF65-F5344CB8AC3E}">
        <p14:creationId xmlns:p14="http://schemas.microsoft.com/office/powerpoint/2010/main" val="1748035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err="1"/>
              <a:t>www.quantcast.com</a:t>
            </a:r>
            <a:r>
              <a:rPr lang="hu-HU" dirty="0"/>
              <a:t>/</a:t>
            </a:r>
            <a:r>
              <a:rPr lang="hu-HU" dirty="0" err="1"/>
              <a:t>merriam-webster.com</a:t>
            </a:r>
            <a:endParaRPr lang="hu-HU" dirty="0"/>
          </a:p>
        </p:txBody>
      </p:sp>
      <p:sp>
        <p:nvSpPr>
          <p:cNvPr id="3" name="Content Placeholder 2"/>
          <p:cNvSpPr>
            <a:spLocks noGrp="1"/>
          </p:cNvSpPr>
          <p:nvPr>
            <p:ph idx="1"/>
          </p:nvPr>
        </p:nvSpPr>
        <p:spPr/>
        <p:txBody>
          <a:bodyPr/>
          <a:lstStyle/>
          <a:p>
            <a:endParaRPr lang="hu-HU"/>
          </a:p>
        </p:txBody>
      </p:sp>
      <p:pic>
        <p:nvPicPr>
          <p:cNvPr id="4" name="Picture 3"/>
          <p:cNvPicPr>
            <a:picLocks noChangeAspect="1"/>
          </p:cNvPicPr>
          <p:nvPr/>
        </p:nvPicPr>
        <p:blipFill>
          <a:blip r:embed="rId2"/>
          <a:stretch>
            <a:fillRect/>
          </a:stretch>
        </p:blipFill>
        <p:spPr>
          <a:xfrm>
            <a:off x="35497" y="720000"/>
            <a:ext cx="9108504" cy="5733336"/>
          </a:xfrm>
          <a:prstGeom prst="rect">
            <a:avLst/>
          </a:prstGeom>
        </p:spPr>
      </p:pic>
      <p:sp>
        <p:nvSpPr>
          <p:cNvPr id="6" name="Flowchart: Process 5"/>
          <p:cNvSpPr/>
          <p:nvPr/>
        </p:nvSpPr>
        <p:spPr>
          <a:xfrm>
            <a:off x="323528" y="5949280"/>
            <a:ext cx="4248472" cy="437273"/>
          </a:xfrm>
          <a:prstGeom prst="flowChartProcess">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Heti ciklikusság + szezonalitás</a:t>
            </a:r>
          </a:p>
        </p:txBody>
      </p:sp>
    </p:spTree>
    <p:extLst>
      <p:ext uri="{BB962C8B-B14F-4D97-AF65-F5344CB8AC3E}">
        <p14:creationId xmlns:p14="http://schemas.microsoft.com/office/powerpoint/2010/main" val="218957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www.quantcast.com</a:t>
            </a:r>
            <a:r>
              <a:rPr lang="hu-HU" dirty="0"/>
              <a:t>/</a:t>
            </a:r>
            <a:r>
              <a:rPr lang="hu-HU" dirty="0" err="1"/>
              <a:t>linkedin.com</a:t>
            </a:r>
            <a:endParaRPr lang="hu-HU" dirty="0"/>
          </a:p>
        </p:txBody>
      </p:sp>
      <p:sp>
        <p:nvSpPr>
          <p:cNvPr id="3" name="Content Placeholder 2"/>
          <p:cNvSpPr>
            <a:spLocks noGrp="1"/>
          </p:cNvSpPr>
          <p:nvPr>
            <p:ph idx="1"/>
          </p:nvPr>
        </p:nvSpPr>
        <p:spPr/>
        <p:txBody>
          <a:bodyPr/>
          <a:lstStyle/>
          <a:p>
            <a:endParaRPr lang="hu-HU"/>
          </a:p>
        </p:txBody>
      </p:sp>
      <p:pic>
        <p:nvPicPr>
          <p:cNvPr id="4" name="Picture 3"/>
          <p:cNvPicPr>
            <a:picLocks noChangeAspect="1"/>
          </p:cNvPicPr>
          <p:nvPr/>
        </p:nvPicPr>
        <p:blipFill>
          <a:blip r:embed="rId2"/>
          <a:stretch>
            <a:fillRect/>
          </a:stretch>
        </p:blipFill>
        <p:spPr>
          <a:xfrm>
            <a:off x="0" y="720000"/>
            <a:ext cx="9144000" cy="5733336"/>
          </a:xfrm>
          <a:prstGeom prst="rect">
            <a:avLst/>
          </a:prstGeom>
        </p:spPr>
      </p:pic>
      <p:sp>
        <p:nvSpPr>
          <p:cNvPr id="5" name="Flowchart: Process 4"/>
          <p:cNvSpPr/>
          <p:nvPr/>
        </p:nvSpPr>
        <p:spPr>
          <a:xfrm>
            <a:off x="323528" y="5949280"/>
            <a:ext cx="5760640" cy="437273"/>
          </a:xfrm>
          <a:prstGeom prst="flowChartProcess">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Heti ciklikusság + szezonalitás + trend + …</a:t>
            </a:r>
          </a:p>
        </p:txBody>
      </p:sp>
    </p:spTree>
    <p:extLst>
      <p:ext uri="{BB962C8B-B14F-4D97-AF65-F5344CB8AC3E}">
        <p14:creationId xmlns:p14="http://schemas.microsoft.com/office/powerpoint/2010/main" val="4280833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t>
            </a:r>
            <a:r>
              <a:rPr lang="hu-HU" dirty="0" err="1"/>
              <a:t>előrejelezhetetlen</a:t>
            </a:r>
            <a:r>
              <a:rPr lang="hu-HU" dirty="0"/>
              <a:t> változások</a:t>
            </a:r>
          </a:p>
        </p:txBody>
      </p:sp>
      <p:sp>
        <p:nvSpPr>
          <p:cNvPr id="6" name="Content Placeholder 5"/>
          <p:cNvSpPr>
            <a:spLocks noGrp="1"/>
          </p:cNvSpPr>
          <p:nvPr>
            <p:ph idx="1"/>
          </p:nvPr>
        </p:nvSpPr>
        <p:spPr/>
        <p:txBody>
          <a:bodyPr/>
          <a:lstStyle/>
          <a:p>
            <a:endParaRPr lang="hu-HU" dirty="0"/>
          </a:p>
        </p:txBody>
      </p:sp>
      <p:pic>
        <p:nvPicPr>
          <p:cNvPr id="7" name="Picture 6"/>
          <p:cNvPicPr>
            <a:picLocks noChangeAspect="1"/>
          </p:cNvPicPr>
          <p:nvPr/>
        </p:nvPicPr>
        <p:blipFill>
          <a:blip r:embed="rId2"/>
          <a:stretch>
            <a:fillRect/>
          </a:stretch>
        </p:blipFill>
        <p:spPr>
          <a:xfrm>
            <a:off x="1115616" y="1052736"/>
            <a:ext cx="6921550" cy="5040560"/>
          </a:xfrm>
          <a:prstGeom prst="rect">
            <a:avLst/>
          </a:prstGeom>
        </p:spPr>
      </p:pic>
      <p:sp>
        <p:nvSpPr>
          <p:cNvPr id="8" name="Flowchart: Process 7"/>
          <p:cNvSpPr/>
          <p:nvPr/>
        </p:nvSpPr>
        <p:spPr>
          <a:xfrm>
            <a:off x="6079314" y="5197841"/>
            <a:ext cx="2930624" cy="1188712"/>
          </a:xfrm>
          <a:prstGeom prst="flowChartProcess">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A felhő jól skálázható; használjuk azt!</a:t>
            </a:r>
          </a:p>
        </p:txBody>
      </p:sp>
    </p:spTree>
    <p:extLst>
      <p:ext uri="{BB962C8B-B14F-4D97-AF65-F5344CB8AC3E}">
        <p14:creationId xmlns:p14="http://schemas.microsoft.com/office/powerpoint/2010/main" val="293035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Hivatkozások</a:t>
            </a:r>
          </a:p>
        </p:txBody>
      </p:sp>
      <p:sp>
        <p:nvSpPr>
          <p:cNvPr id="3" name="Content Placeholder 2"/>
          <p:cNvSpPr>
            <a:spLocks noGrp="1"/>
          </p:cNvSpPr>
          <p:nvPr>
            <p:ph idx="1"/>
          </p:nvPr>
        </p:nvSpPr>
        <p:spPr/>
        <p:txBody>
          <a:bodyPr>
            <a:normAutofit fontScale="40000" lnSpcReduction="20000"/>
          </a:bodyPr>
          <a:lstStyle/>
          <a:p>
            <a:r>
              <a:rPr lang="hu-HU" dirty="0"/>
              <a:t>[1] </a:t>
            </a:r>
            <a:r>
              <a:rPr lang="en-US" dirty="0" err="1"/>
              <a:t>Weinman</a:t>
            </a:r>
            <a:r>
              <a:rPr lang="en-US" dirty="0"/>
              <a:t>, J. (2012). </a:t>
            </a:r>
            <a:r>
              <a:rPr lang="en-US" dirty="0" err="1"/>
              <a:t>Cloudonomics</a:t>
            </a:r>
            <a:r>
              <a:rPr lang="en-US" dirty="0"/>
              <a:t>: The Business Value of Cloud Computing. John Wiley &amp; Sons.</a:t>
            </a:r>
            <a:endParaRPr lang="hu-HU" dirty="0"/>
          </a:p>
          <a:p>
            <a:r>
              <a:rPr lang="hu-HU" dirty="0"/>
              <a:t>[2] </a:t>
            </a:r>
            <a:r>
              <a:rPr lang="en-US" dirty="0" err="1"/>
              <a:t>Banga</a:t>
            </a:r>
            <a:r>
              <a:rPr lang="en-US" dirty="0"/>
              <a:t>, G., &amp; </a:t>
            </a:r>
            <a:r>
              <a:rPr lang="en-US" dirty="0" err="1"/>
              <a:t>Druschel</a:t>
            </a:r>
            <a:r>
              <a:rPr lang="en-US" dirty="0"/>
              <a:t>, P. (1997). Measuring the Capacity of a Web Server. In </a:t>
            </a:r>
            <a:r>
              <a:rPr lang="en-US" i="1" dirty="0"/>
              <a:t>USENIX Symposium on Internet Technologies and Systems</a:t>
            </a:r>
            <a:r>
              <a:rPr lang="en-US" dirty="0"/>
              <a:t>. USENIX Association. Retrieved from https://www.usenix.org/publications/library/proceedings/usits97/full_papers/banga/banga.pdf</a:t>
            </a:r>
          </a:p>
          <a:p>
            <a:r>
              <a:rPr lang="hu-HU" dirty="0"/>
              <a:t>[3] </a:t>
            </a:r>
            <a:r>
              <a:rPr lang="hu-HU" dirty="0">
                <a:hlinkClick r:id="rId2"/>
              </a:rPr>
              <a:t>https://blog.twitter.com/2013/new-tweets-per-second-record-and-how</a:t>
            </a:r>
            <a:endParaRPr lang="hu-HU" dirty="0"/>
          </a:p>
          <a:p>
            <a:r>
              <a:rPr lang="hu-HU" dirty="0"/>
              <a:t>[4] </a:t>
            </a:r>
            <a:r>
              <a:rPr lang="hu-HU" dirty="0" err="1"/>
              <a:t>Leong</a:t>
            </a:r>
            <a:r>
              <a:rPr lang="hu-HU" dirty="0"/>
              <a:t>, L. et </a:t>
            </a:r>
            <a:r>
              <a:rPr lang="hu-HU" dirty="0" err="1"/>
              <a:t>al</a:t>
            </a:r>
            <a:r>
              <a:rPr lang="hu-HU" dirty="0"/>
              <a:t>. (2013.) Gartner </a:t>
            </a:r>
            <a:r>
              <a:rPr lang="hu-HU" dirty="0" err="1"/>
              <a:t>Magic</a:t>
            </a:r>
            <a:r>
              <a:rPr lang="hu-HU" dirty="0"/>
              <a:t> </a:t>
            </a:r>
            <a:r>
              <a:rPr lang="hu-HU" dirty="0" err="1"/>
              <a:t>Quadrant</a:t>
            </a:r>
            <a:r>
              <a:rPr lang="hu-HU" dirty="0"/>
              <a:t> </a:t>
            </a:r>
            <a:r>
              <a:rPr lang="hu-HU" dirty="0" err="1"/>
              <a:t>for</a:t>
            </a:r>
            <a:r>
              <a:rPr lang="hu-HU" dirty="0"/>
              <a:t> </a:t>
            </a:r>
            <a:r>
              <a:rPr lang="hu-HU" dirty="0" err="1"/>
              <a:t>Cloud</a:t>
            </a:r>
            <a:r>
              <a:rPr lang="hu-HU" dirty="0"/>
              <a:t> </a:t>
            </a:r>
            <a:r>
              <a:rPr lang="hu-HU" dirty="0" err="1"/>
              <a:t>Infrastructure</a:t>
            </a:r>
            <a:r>
              <a:rPr lang="hu-HU" dirty="0"/>
              <a:t> </a:t>
            </a:r>
            <a:r>
              <a:rPr lang="hu-HU" dirty="0" err="1"/>
              <a:t>as</a:t>
            </a:r>
            <a:r>
              <a:rPr lang="hu-HU" dirty="0"/>
              <a:t> a Service. Gartner. </a:t>
            </a:r>
            <a:r>
              <a:rPr lang="hu-HU" dirty="0">
                <a:hlinkClick r:id="rId3"/>
              </a:rPr>
              <a:t>http://www.gartner.com/technology/reprints.do?id=1-1IMDMZ5&amp;ct=130819&amp;st=sb</a:t>
            </a:r>
            <a:endParaRPr lang="hu-HU" dirty="0"/>
          </a:p>
          <a:p>
            <a:r>
              <a:rPr lang="hu-HU" dirty="0"/>
              <a:t>[5] </a:t>
            </a:r>
            <a:r>
              <a:rPr lang="en-US" dirty="0" err="1"/>
              <a:t>Mell</a:t>
            </a:r>
            <a:r>
              <a:rPr lang="en-US" dirty="0"/>
              <a:t>, P., &amp; </a:t>
            </a:r>
            <a:r>
              <a:rPr lang="en-US" dirty="0" err="1"/>
              <a:t>Grance</a:t>
            </a:r>
            <a:r>
              <a:rPr lang="en-US" dirty="0"/>
              <a:t>, T. (2011). The NIST Definition of Cloud Computing (p. 3).</a:t>
            </a:r>
            <a:endParaRPr lang="hu-HU" dirty="0"/>
          </a:p>
          <a:p>
            <a:r>
              <a:rPr lang="hu-HU" dirty="0"/>
              <a:t>[6] </a:t>
            </a:r>
            <a:r>
              <a:rPr lang="en-US" dirty="0" err="1"/>
              <a:t>Weinman</a:t>
            </a:r>
            <a:r>
              <a:rPr lang="en-US" dirty="0"/>
              <a:t>, J. (2011). Smooth Operator: The Value of Demand Aggregation. Retrieved from </a:t>
            </a:r>
            <a:r>
              <a:rPr lang="en-US" dirty="0">
                <a:hlinkClick r:id="rId4"/>
              </a:rPr>
              <a:t>http://www.joeweinman.com/Resources/Joe_Weinman_Smooth_Operator_Demand_Aggregation.pdf</a:t>
            </a:r>
            <a:endParaRPr lang="en-US" dirty="0"/>
          </a:p>
          <a:p>
            <a:r>
              <a:rPr lang="hu-HU" dirty="0"/>
              <a:t>[7] </a:t>
            </a:r>
            <a:r>
              <a:rPr lang="hu-HU" dirty="0">
                <a:hlinkClick r:id="rId5"/>
              </a:rPr>
              <a:t>http://en.wikipedia.org/wiki/Central_limit_theorem</a:t>
            </a:r>
            <a:endParaRPr lang="hu-HU" dirty="0"/>
          </a:p>
          <a:p>
            <a:r>
              <a:rPr lang="hu-HU" dirty="0"/>
              <a:t>[8] </a:t>
            </a:r>
            <a:r>
              <a:rPr lang="en-US" dirty="0"/>
              <a:t>CSMIC. (2011). Service Measurement Index Version 1.0. Retrieved from </a:t>
            </a:r>
            <a:r>
              <a:rPr lang="en-US" dirty="0">
                <a:hlinkClick r:id="rId6"/>
              </a:rPr>
              <a:t>http://csmic.org/wp-content/uploads/2011/09/SMI-Overview-110913_v1F1.pdf</a:t>
            </a:r>
            <a:endParaRPr lang="hu-HU" dirty="0"/>
          </a:p>
          <a:p>
            <a:r>
              <a:rPr lang="hu-HU" dirty="0"/>
              <a:t>[9] </a:t>
            </a:r>
            <a:r>
              <a:rPr lang="en-US" dirty="0"/>
              <a:t>Li, Z., </a:t>
            </a:r>
            <a:r>
              <a:rPr lang="en-US" dirty="0" err="1"/>
              <a:t>OBrien</a:t>
            </a:r>
            <a:r>
              <a:rPr lang="en-US" dirty="0"/>
              <a:t>, L., </a:t>
            </a:r>
            <a:r>
              <a:rPr lang="en-US" dirty="0" err="1"/>
              <a:t>Cai</a:t>
            </a:r>
            <a:r>
              <a:rPr lang="en-US" dirty="0"/>
              <a:t>, R., &amp; Zhang, H. (2012). Towards a Taxonomy of Performance Evaluation of Commercial Cloud Services. In 2012 IEEE Fifth International Conference on Cloud Computing (pp. 344–351). IEEE. doi:10.1109/CLOUD.2012.74</a:t>
            </a:r>
            <a:endParaRPr lang="hu-HU" dirty="0"/>
          </a:p>
          <a:p>
            <a:r>
              <a:rPr lang="hu-HU" dirty="0"/>
              <a:t>[10] </a:t>
            </a:r>
            <a:r>
              <a:rPr lang="hu-HU" dirty="0" err="1"/>
              <a:t>Li</a:t>
            </a:r>
            <a:r>
              <a:rPr lang="hu-HU" dirty="0"/>
              <a:t>, Z., </a:t>
            </a:r>
            <a:r>
              <a:rPr lang="hu-HU" dirty="0" err="1"/>
              <a:t>O’Brien</a:t>
            </a:r>
            <a:r>
              <a:rPr lang="hu-HU" dirty="0"/>
              <a:t>, L., </a:t>
            </a:r>
            <a:r>
              <a:rPr lang="hu-HU" dirty="0" err="1"/>
              <a:t>Zhang</a:t>
            </a:r>
            <a:r>
              <a:rPr lang="hu-HU" dirty="0"/>
              <a:t>, H., &amp; </a:t>
            </a:r>
            <a:r>
              <a:rPr lang="hu-HU" dirty="0" err="1"/>
              <a:t>Cai</a:t>
            </a:r>
            <a:r>
              <a:rPr lang="hu-HU" dirty="0"/>
              <a:t>, R. (2012). </a:t>
            </a:r>
            <a:r>
              <a:rPr lang="hu-HU" dirty="0" err="1"/>
              <a:t>On</a:t>
            </a:r>
            <a:r>
              <a:rPr lang="hu-HU" dirty="0"/>
              <a:t> a </a:t>
            </a:r>
            <a:r>
              <a:rPr lang="hu-HU" dirty="0" err="1"/>
              <a:t>Catalogue</a:t>
            </a:r>
            <a:r>
              <a:rPr lang="hu-HU" dirty="0"/>
              <a:t> of </a:t>
            </a:r>
            <a:r>
              <a:rPr lang="hu-HU" dirty="0" err="1"/>
              <a:t>Metrics</a:t>
            </a:r>
            <a:r>
              <a:rPr lang="hu-HU" dirty="0"/>
              <a:t> </a:t>
            </a:r>
            <a:r>
              <a:rPr lang="hu-HU" dirty="0" err="1"/>
              <a:t>for</a:t>
            </a:r>
            <a:r>
              <a:rPr lang="hu-HU" dirty="0"/>
              <a:t> </a:t>
            </a:r>
            <a:r>
              <a:rPr lang="hu-HU" dirty="0" err="1"/>
              <a:t>Evaluating</a:t>
            </a:r>
            <a:r>
              <a:rPr lang="hu-HU" dirty="0"/>
              <a:t> </a:t>
            </a:r>
            <a:r>
              <a:rPr lang="hu-HU" dirty="0" err="1"/>
              <a:t>Commercial</a:t>
            </a:r>
            <a:r>
              <a:rPr lang="hu-HU" dirty="0"/>
              <a:t> </a:t>
            </a:r>
            <a:r>
              <a:rPr lang="hu-HU" dirty="0" err="1"/>
              <a:t>Cloud</a:t>
            </a:r>
            <a:r>
              <a:rPr lang="hu-HU" dirty="0"/>
              <a:t> </a:t>
            </a:r>
            <a:r>
              <a:rPr lang="hu-HU" dirty="0" err="1"/>
              <a:t>Services</a:t>
            </a:r>
            <a:r>
              <a:rPr lang="hu-HU" dirty="0"/>
              <a:t>. </a:t>
            </a:r>
            <a:r>
              <a:rPr lang="hu-HU" dirty="0" err="1"/>
              <a:t>In</a:t>
            </a:r>
            <a:r>
              <a:rPr lang="hu-HU" dirty="0"/>
              <a:t> 2012 ACM/IEEE 13th International </a:t>
            </a:r>
            <a:r>
              <a:rPr lang="hu-HU" dirty="0" err="1"/>
              <a:t>Conference</a:t>
            </a:r>
            <a:r>
              <a:rPr lang="hu-HU" dirty="0"/>
              <a:t> </a:t>
            </a:r>
            <a:r>
              <a:rPr lang="hu-HU" dirty="0" err="1"/>
              <a:t>on</a:t>
            </a:r>
            <a:r>
              <a:rPr lang="hu-HU" dirty="0"/>
              <a:t> </a:t>
            </a:r>
            <a:r>
              <a:rPr lang="hu-HU" dirty="0" err="1"/>
              <a:t>Grid</a:t>
            </a:r>
            <a:r>
              <a:rPr lang="hu-HU" dirty="0"/>
              <a:t> </a:t>
            </a:r>
            <a:r>
              <a:rPr lang="hu-HU" dirty="0" err="1"/>
              <a:t>Computing</a:t>
            </a:r>
            <a:r>
              <a:rPr lang="hu-HU" dirty="0"/>
              <a:t> (pp. 164–173). IEEE. </a:t>
            </a:r>
            <a:r>
              <a:rPr lang="hu-HU" dirty="0" err="1"/>
              <a:t>doi</a:t>
            </a:r>
            <a:r>
              <a:rPr lang="hu-HU" dirty="0"/>
              <a:t>:10.1109/Grid.2012.15</a:t>
            </a:r>
          </a:p>
          <a:p>
            <a:r>
              <a:rPr lang="hu-HU" dirty="0"/>
              <a:t>[11] </a:t>
            </a:r>
            <a:r>
              <a:rPr lang="en-US" dirty="0"/>
              <a:t>J. </a:t>
            </a:r>
            <a:r>
              <a:rPr lang="en-US" dirty="0" err="1"/>
              <a:t>Dejun</a:t>
            </a:r>
            <a:r>
              <a:rPr lang="en-US" dirty="0"/>
              <a:t>, G. Pierre, and C. Chi, “EC2 performance analysis for resource provisioning of service-oriented applications,” in in </a:t>
            </a:r>
            <a:r>
              <a:rPr lang="en-US" i="1" dirty="0"/>
              <a:t>Service-Oriented Computing. ICSOC/</a:t>
            </a:r>
            <a:r>
              <a:rPr lang="en-US" i="1" dirty="0" err="1"/>
              <a:t>ServiceWave</a:t>
            </a:r>
            <a:r>
              <a:rPr lang="en-US" i="1" dirty="0"/>
              <a:t> 2009 Workshops</a:t>
            </a:r>
            <a:r>
              <a:rPr lang="en-US" dirty="0"/>
              <a:t>, A. Dan, F. </a:t>
            </a:r>
            <a:r>
              <a:rPr lang="en-US" dirty="0" err="1"/>
              <a:t>Gittler</a:t>
            </a:r>
            <a:r>
              <a:rPr lang="en-US" dirty="0"/>
              <a:t>, and F. </a:t>
            </a:r>
            <a:r>
              <a:rPr lang="en-US" dirty="0" err="1"/>
              <a:t>Toumani</a:t>
            </a:r>
            <a:r>
              <a:rPr lang="en-US" dirty="0"/>
              <a:t>, Eds. Springer Berlin Heidelberg, 2010, pp. 197–207.</a:t>
            </a:r>
            <a:endParaRPr lang="hu-HU" dirty="0"/>
          </a:p>
          <a:p>
            <a:r>
              <a:rPr lang="hu-HU" dirty="0"/>
              <a:t>[12] </a:t>
            </a:r>
            <a:r>
              <a:rPr lang="hu-HU" dirty="0">
                <a:hlinkClick r:id="rId7"/>
              </a:rPr>
              <a:t>http://timesmachine.nytimes.com/browser</a:t>
            </a:r>
            <a:endParaRPr lang="hu-HU" dirty="0"/>
          </a:p>
          <a:p>
            <a:r>
              <a:rPr lang="hu-HU" dirty="0"/>
              <a:t>[13] </a:t>
            </a:r>
            <a:r>
              <a:rPr lang="hu-HU" dirty="0">
                <a:hlinkClick r:id="rId8"/>
              </a:rPr>
              <a:t>http://open.blogs.nytimes.com/2008/05/21/the-new-york-times-archives-amazon-web-services-timesmachine/</a:t>
            </a:r>
            <a:endParaRPr lang="en-US" dirty="0"/>
          </a:p>
          <a:p>
            <a:r>
              <a:rPr lang="hu-HU" dirty="0"/>
              <a:t>[1</a:t>
            </a:r>
            <a:r>
              <a:rPr lang="en-US" dirty="0"/>
              <a:t>4</a:t>
            </a:r>
            <a:r>
              <a:rPr lang="hu-HU" dirty="0"/>
              <a:t>] Rajaraman, A., &amp; Ullman, J. D. (2011). Mining of Massive Datasets. Cambridge: Cambridge University Press. doi:10.1017/CBO9781139058452</a:t>
            </a:r>
          </a:p>
          <a:p>
            <a:r>
              <a:rPr lang="hu-HU" dirty="0"/>
              <a:t>[</a:t>
            </a:r>
            <a:r>
              <a:rPr lang="en-US" dirty="0"/>
              <a:t>15</a:t>
            </a:r>
            <a:r>
              <a:rPr lang="hu-HU" dirty="0"/>
              <a:t>] </a:t>
            </a:r>
            <a:r>
              <a:rPr lang="en-US" dirty="0"/>
              <a:t>International Technical Support Organization</a:t>
            </a:r>
            <a:r>
              <a:rPr lang="hu-HU" dirty="0"/>
              <a:t>. </a:t>
            </a:r>
            <a:r>
              <a:rPr lang="en-US" dirty="0"/>
              <a:t>IBM </a:t>
            </a:r>
            <a:r>
              <a:rPr lang="en-US" dirty="0" err="1"/>
              <a:t>InfoSphere</a:t>
            </a:r>
            <a:r>
              <a:rPr lang="en-US" dirty="0"/>
              <a:t> Streams</a:t>
            </a:r>
            <a:r>
              <a:rPr lang="hu-HU" dirty="0"/>
              <a:t>: </a:t>
            </a:r>
            <a:r>
              <a:rPr lang="en-US" dirty="0"/>
              <a:t>Harnessing Data in Motion</a:t>
            </a:r>
            <a:r>
              <a:rPr lang="hu-HU" dirty="0"/>
              <a:t>. September 2010. </a:t>
            </a:r>
            <a:r>
              <a:rPr lang="hu-HU" dirty="0">
                <a:hlinkClick r:id="rId9"/>
              </a:rPr>
              <a:t>http://www.redbooks.ibm.com/abstracts/sg247865.html</a:t>
            </a:r>
            <a:endParaRPr lang="en-US" dirty="0"/>
          </a:p>
          <a:p>
            <a:r>
              <a:rPr lang="en-US" dirty="0"/>
              <a:t>[16] </a:t>
            </a:r>
            <a:r>
              <a:rPr lang="en-US" dirty="0">
                <a:hlinkClick r:id="rId10"/>
              </a:rPr>
              <a:t>http://hortonworks.com/blog/hdp-2-0-community-preview-and-launch-of-hortonworks-certification-program-for-apache-hadoop-yarn/</a:t>
            </a:r>
            <a:endParaRPr lang="en-US" dirty="0"/>
          </a:p>
          <a:p>
            <a:endParaRPr lang="hu-HU" dirty="0"/>
          </a:p>
          <a:p>
            <a:endParaRPr lang="hu-HU" dirty="0"/>
          </a:p>
          <a:p>
            <a:endParaRPr lang="hu-HU" dirty="0"/>
          </a:p>
        </p:txBody>
      </p:sp>
    </p:spTree>
    <p:extLst>
      <p:ext uri="{BB962C8B-B14F-4D97-AF65-F5344CB8AC3E}">
        <p14:creationId xmlns:p14="http://schemas.microsoft.com/office/powerpoint/2010/main" val="352912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églalap 11"/>
          <p:cNvSpPr/>
          <p:nvPr/>
        </p:nvSpPr>
        <p:spPr>
          <a:xfrm>
            <a:off x="892943" y="5357826"/>
            <a:ext cx="7358114" cy="914400"/>
          </a:xfrm>
          <a:prstGeom prst="rect">
            <a:avLst/>
          </a:prstGeom>
          <a:solidFill>
            <a:schemeClr val="accent2"/>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Trend: IT funkciók/képességek (internet-elérésű) szolgáltatásként (is) hozzáférhetőek legyenek</a:t>
            </a:r>
          </a:p>
        </p:txBody>
      </p:sp>
      <p:sp>
        <p:nvSpPr>
          <p:cNvPr id="2" name="Cím 1"/>
          <p:cNvSpPr>
            <a:spLocks noGrp="1"/>
          </p:cNvSpPr>
          <p:nvPr>
            <p:ph type="title"/>
          </p:nvPr>
        </p:nvSpPr>
        <p:spPr/>
        <p:txBody>
          <a:bodyPr/>
          <a:lstStyle/>
          <a:p>
            <a:r>
              <a:rPr lang="hu-HU" dirty="0"/>
              <a:t>Mi van ma a „felhőben”?</a:t>
            </a:r>
          </a:p>
        </p:txBody>
      </p:sp>
      <p:pic>
        <p:nvPicPr>
          <p:cNvPr id="124930" name="Picture 2"/>
          <p:cNvPicPr>
            <a:picLocks noChangeAspect="1" noChangeArrowheads="1"/>
          </p:cNvPicPr>
          <p:nvPr/>
        </p:nvPicPr>
        <p:blipFill>
          <a:blip r:embed="rId4" cstate="print"/>
          <a:srcRect/>
          <a:stretch>
            <a:fillRect/>
          </a:stretch>
        </p:blipFill>
        <p:spPr bwMode="auto">
          <a:xfrm>
            <a:off x="2786050" y="1714488"/>
            <a:ext cx="3253491" cy="2489009"/>
          </a:xfrm>
          <a:prstGeom prst="rect">
            <a:avLst/>
          </a:prstGeom>
          <a:noFill/>
          <a:ln w="9525">
            <a:noFill/>
            <a:miter lim="800000"/>
            <a:headEnd/>
            <a:tailEnd/>
          </a:ln>
        </p:spPr>
      </p:pic>
      <p:sp>
        <p:nvSpPr>
          <p:cNvPr id="5" name="Lekerekített téglalap feliratnak 4"/>
          <p:cNvSpPr/>
          <p:nvPr/>
        </p:nvSpPr>
        <p:spPr>
          <a:xfrm>
            <a:off x="2000232" y="785794"/>
            <a:ext cx="2071702" cy="1000132"/>
          </a:xfrm>
          <a:prstGeom prst="wedgeRoundRectCallout">
            <a:avLst>
              <a:gd name="adj1" fmla="val 73116"/>
              <a:gd name="adj2" fmla="val 50438"/>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a:solidFill>
                  <a:schemeClr val="bg1"/>
                </a:solidFill>
              </a:rPr>
              <a:t>Virtuális gép </a:t>
            </a:r>
          </a:p>
          <a:p>
            <a:r>
              <a:rPr lang="hu-HU" sz="2400" dirty="0">
                <a:solidFill>
                  <a:schemeClr val="bg1"/>
                </a:solidFill>
              </a:rPr>
              <a:t>(Amazon EC2)</a:t>
            </a:r>
          </a:p>
        </p:txBody>
      </p:sp>
      <p:sp>
        <p:nvSpPr>
          <p:cNvPr id="6" name="Lekerekített téglalap feliratnak 5"/>
          <p:cNvSpPr/>
          <p:nvPr/>
        </p:nvSpPr>
        <p:spPr>
          <a:xfrm>
            <a:off x="6143636" y="3786190"/>
            <a:ext cx="2857488" cy="1000132"/>
          </a:xfrm>
          <a:prstGeom prst="wedgeRoundRectCallout">
            <a:avLst>
              <a:gd name="adj1" fmla="val -62493"/>
              <a:gd name="adj2" fmla="val -53370"/>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a:solidFill>
                  <a:schemeClr val="bg1"/>
                </a:solidFill>
              </a:rPr>
              <a:t>Alkalmazásszerver</a:t>
            </a:r>
          </a:p>
          <a:p>
            <a:r>
              <a:rPr lang="hu-HU" sz="2400" dirty="0">
                <a:solidFill>
                  <a:schemeClr val="bg1"/>
                </a:solidFill>
              </a:rPr>
              <a:t>(</a:t>
            </a:r>
            <a:r>
              <a:rPr lang="hu-HU" sz="2400" dirty="0" err="1">
                <a:solidFill>
                  <a:schemeClr val="bg1"/>
                </a:solidFill>
              </a:rPr>
              <a:t>Google</a:t>
            </a:r>
            <a:r>
              <a:rPr lang="hu-HU" sz="2400" dirty="0">
                <a:solidFill>
                  <a:schemeClr val="bg1"/>
                </a:solidFill>
              </a:rPr>
              <a:t> </a:t>
            </a:r>
            <a:r>
              <a:rPr lang="hu-HU" sz="2400" dirty="0" err="1">
                <a:solidFill>
                  <a:schemeClr val="bg1"/>
                </a:solidFill>
              </a:rPr>
              <a:t>App</a:t>
            </a:r>
            <a:r>
              <a:rPr lang="hu-HU" sz="2400" dirty="0">
                <a:solidFill>
                  <a:schemeClr val="bg1"/>
                </a:solidFill>
              </a:rPr>
              <a:t> </a:t>
            </a:r>
            <a:r>
              <a:rPr lang="hu-HU" sz="2400" dirty="0" err="1">
                <a:solidFill>
                  <a:schemeClr val="bg1"/>
                </a:solidFill>
              </a:rPr>
              <a:t>Engine</a:t>
            </a:r>
            <a:r>
              <a:rPr lang="hu-HU" sz="2400" dirty="0">
                <a:solidFill>
                  <a:schemeClr val="bg1"/>
                </a:solidFill>
              </a:rPr>
              <a:t>)</a:t>
            </a:r>
          </a:p>
        </p:txBody>
      </p:sp>
      <p:sp>
        <p:nvSpPr>
          <p:cNvPr id="7" name="Lekerekített téglalap feliratnak 6"/>
          <p:cNvSpPr/>
          <p:nvPr/>
        </p:nvSpPr>
        <p:spPr>
          <a:xfrm>
            <a:off x="428596" y="3571876"/>
            <a:ext cx="1714512" cy="1000132"/>
          </a:xfrm>
          <a:prstGeom prst="wedgeRoundRectCallout">
            <a:avLst>
              <a:gd name="adj1" fmla="val 80033"/>
              <a:gd name="adj2" fmla="val -4098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a:solidFill>
                  <a:schemeClr val="bg1"/>
                </a:solidFill>
              </a:rPr>
              <a:t>Alkalmazás</a:t>
            </a:r>
          </a:p>
          <a:p>
            <a:r>
              <a:rPr lang="hu-HU" sz="2400" dirty="0">
                <a:solidFill>
                  <a:schemeClr val="bg1"/>
                </a:solidFill>
              </a:rPr>
              <a:t>(</a:t>
            </a:r>
            <a:r>
              <a:rPr lang="hu-HU" sz="2400" dirty="0" err="1">
                <a:solidFill>
                  <a:schemeClr val="bg1"/>
                </a:solidFill>
              </a:rPr>
              <a:t>LotusLive</a:t>
            </a:r>
            <a:r>
              <a:rPr lang="hu-HU" sz="2400" dirty="0">
                <a:solidFill>
                  <a:schemeClr val="bg1"/>
                </a:solidFill>
              </a:rPr>
              <a:t>)</a:t>
            </a:r>
          </a:p>
        </p:txBody>
      </p:sp>
      <p:sp>
        <p:nvSpPr>
          <p:cNvPr id="8" name="Lekerekített téglalap feliratnak 7"/>
          <p:cNvSpPr/>
          <p:nvPr/>
        </p:nvSpPr>
        <p:spPr>
          <a:xfrm>
            <a:off x="6500826" y="857232"/>
            <a:ext cx="2071702" cy="1000132"/>
          </a:xfrm>
          <a:prstGeom prst="wedgeRoundRectCallout">
            <a:avLst>
              <a:gd name="adj1" fmla="val -83664"/>
              <a:gd name="adj2" fmla="val 60915"/>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hu-HU" sz="2400" dirty="0">
                <a:solidFill>
                  <a:schemeClr val="bg1"/>
                </a:solidFill>
              </a:rPr>
              <a:t>Adatbázis</a:t>
            </a:r>
          </a:p>
          <a:p>
            <a:r>
              <a:rPr lang="hu-HU" sz="2400" dirty="0">
                <a:solidFill>
                  <a:schemeClr val="bg1"/>
                </a:solidFill>
              </a:rPr>
              <a:t>(Amazon RDS)</a:t>
            </a:r>
          </a:p>
        </p:txBody>
      </p:sp>
      <p:sp>
        <p:nvSpPr>
          <p:cNvPr id="9" name="Lekerekített téglalap feliratnak 8"/>
          <p:cNvSpPr/>
          <p:nvPr/>
        </p:nvSpPr>
        <p:spPr>
          <a:xfrm>
            <a:off x="285720" y="2071678"/>
            <a:ext cx="2071702" cy="1000132"/>
          </a:xfrm>
          <a:prstGeom prst="wedgeRoundRectCallout">
            <a:avLst>
              <a:gd name="adj1" fmla="val 73117"/>
              <a:gd name="adj2" fmla="val 29487"/>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a:t>
            </a:r>
          </a:p>
        </p:txBody>
      </p:sp>
      <p:sp>
        <p:nvSpPr>
          <p:cNvPr id="11" name="Lekerekített téglalap 10"/>
          <p:cNvSpPr/>
          <p:nvPr/>
        </p:nvSpPr>
        <p:spPr>
          <a:xfrm rot="19828170">
            <a:off x="1405609" y="2274321"/>
            <a:ext cx="5776121" cy="2298187"/>
          </a:xfrm>
          <a:prstGeom prst="roundRect">
            <a:avLst/>
          </a:prstGeom>
          <a:solidFill>
            <a:srgbClr val="FF0000"/>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7200" dirty="0" err="1">
                <a:solidFill>
                  <a:schemeClr val="bg1"/>
                </a:solidFill>
              </a:rPr>
              <a:t>Cloud</a:t>
            </a:r>
            <a:r>
              <a:rPr lang="hu-HU" sz="7200" dirty="0">
                <a:solidFill>
                  <a:schemeClr val="bg1"/>
                </a:solidFill>
              </a:rPr>
              <a:t> </a:t>
            </a:r>
            <a:r>
              <a:rPr lang="hu-HU" sz="7200" dirty="0" err="1">
                <a:solidFill>
                  <a:schemeClr val="bg1"/>
                </a:solidFill>
              </a:rPr>
              <a:t>Computing</a:t>
            </a:r>
            <a:endParaRPr lang="hu-HU" sz="7200" dirty="0">
              <a:solidFill>
                <a:schemeClr val="bg1"/>
              </a:solidFill>
            </a:endParaRPr>
          </a:p>
        </p:txBody>
      </p:sp>
    </p:spTree>
    <p:custDataLst>
      <p:tags r:id="rId1"/>
    </p:custDataLst>
    <p:extLst>
      <p:ext uri="{BB962C8B-B14F-4D97-AF65-F5344CB8AC3E}">
        <p14:creationId xmlns:p14="http://schemas.microsoft.com/office/powerpoint/2010/main" val="4237799142"/>
      </p:ext>
    </p:extLst>
  </p:cSld>
  <p:clrMapOvr>
    <a:masterClrMapping/>
  </p:clrMapOvr>
  <p:transition advTm="1956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“Internet-accessed service”</a:t>
            </a:r>
          </a:p>
        </p:txBody>
      </p:sp>
      <p:sp>
        <p:nvSpPr>
          <p:cNvPr id="3" name="Content Placeholder 2"/>
          <p:cNvSpPr>
            <a:spLocks noGrp="1"/>
          </p:cNvSpPr>
          <p:nvPr>
            <p:ph idx="1"/>
          </p:nvPr>
        </p:nvSpPr>
        <p:spPr/>
        <p:txBody>
          <a:bodyPr/>
          <a:lstStyle/>
          <a:p>
            <a:endParaRPr lang="en-US"/>
          </a:p>
        </p:txBody>
      </p:sp>
      <p:pic>
        <p:nvPicPr>
          <p:cNvPr id="5122" name="Picture 2" descr="Mac/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96752"/>
            <a:ext cx="2553072" cy="4735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68838" y="6079203"/>
            <a:ext cx="2063770" cy="338554"/>
          </a:xfrm>
          <a:prstGeom prst="rect">
            <a:avLst/>
          </a:prstGeom>
          <a:noFill/>
        </p:spPr>
        <p:txBody>
          <a:bodyPr wrap="none" rtlCol="0">
            <a:spAutoFit/>
          </a:bodyPr>
          <a:lstStyle/>
          <a:p>
            <a:r>
              <a:rPr lang="en-US" sz="1600" i="1" dirty="0"/>
              <a:t>https://xkcd.com/934/</a:t>
            </a:r>
          </a:p>
        </p:txBody>
      </p:sp>
    </p:spTree>
    <p:extLst>
      <p:ext uri="{BB962C8B-B14F-4D97-AF65-F5344CB8AC3E}">
        <p14:creationId xmlns:p14="http://schemas.microsoft.com/office/powerpoint/2010/main" val="361226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Definíció…?</a:t>
            </a:r>
          </a:p>
        </p:txBody>
      </p:sp>
      <p:sp>
        <p:nvSpPr>
          <p:cNvPr id="3" name="Tartalom helye 2"/>
          <p:cNvSpPr>
            <a:spLocks noGrp="1"/>
          </p:cNvSpPr>
          <p:nvPr>
            <p:ph idx="1"/>
          </p:nvPr>
        </p:nvSpPr>
        <p:spPr>
          <a:xfrm>
            <a:off x="142844" y="4653136"/>
            <a:ext cx="8858312" cy="1733417"/>
          </a:xfrm>
        </p:spPr>
        <p:txBody>
          <a:bodyPr/>
          <a:lstStyle/>
          <a:p>
            <a:r>
              <a:rPr lang="hu-HU" dirty="0"/>
              <a:t>NIST 800-145 alapján</a:t>
            </a:r>
          </a:p>
          <a:p>
            <a:r>
              <a:rPr lang="hu-HU" dirty="0"/>
              <a:t>Tulajdonságok, szolgáltatási és telepítési modellek</a:t>
            </a:r>
          </a:p>
        </p:txBody>
      </p:sp>
      <p:sp>
        <p:nvSpPr>
          <p:cNvPr id="4" name="Szövegdoboz 3"/>
          <p:cNvSpPr txBox="1"/>
          <p:nvPr/>
        </p:nvSpPr>
        <p:spPr>
          <a:xfrm>
            <a:off x="395536" y="1412776"/>
            <a:ext cx="8424936" cy="2304257"/>
          </a:xfrm>
          <a:prstGeom prst="rect">
            <a:avLst/>
          </a:prstGeom>
          <a:noFill/>
          <a:ln w="25400">
            <a:noFill/>
          </a:ln>
        </p:spPr>
        <p:txBody>
          <a:bodyPr wrap="square" rtlCol="0" anchor="ctr">
            <a:normAutofit/>
          </a:bodyPr>
          <a:lstStyle/>
          <a:p>
            <a:pPr algn="just"/>
            <a:r>
              <a:rPr lang="hu-HU" sz="3200" dirty="0"/>
              <a:t>A „számítási felhők” egy modell, amely lehetővé teszi a hálózaton keresztül való, kényelmes és széles körű hozzáférést konfigurálható számítási erőforrások egy megosztott halmazához.</a:t>
            </a:r>
          </a:p>
        </p:txBody>
      </p:sp>
    </p:spTree>
    <p:extLst>
      <p:ext uri="{BB962C8B-B14F-4D97-AF65-F5344CB8AC3E}">
        <p14:creationId xmlns:p14="http://schemas.microsoft.com/office/powerpoint/2010/main" val="399040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Eredetiben</a:t>
            </a:r>
          </a:p>
        </p:txBody>
      </p:sp>
      <p:sp>
        <p:nvSpPr>
          <p:cNvPr id="3" name="Tartalom helye 2"/>
          <p:cNvSpPr>
            <a:spLocks noGrp="1"/>
          </p:cNvSpPr>
          <p:nvPr>
            <p:ph idx="1"/>
          </p:nvPr>
        </p:nvSpPr>
        <p:spPr>
          <a:xfrm>
            <a:off x="142844" y="4653136"/>
            <a:ext cx="8858312" cy="1733417"/>
          </a:xfrm>
        </p:spPr>
        <p:txBody>
          <a:bodyPr/>
          <a:lstStyle/>
          <a:p>
            <a:r>
              <a:rPr lang="hu-HU" dirty="0"/>
              <a:t>NIST 800-145</a:t>
            </a:r>
          </a:p>
        </p:txBody>
      </p:sp>
      <p:sp>
        <p:nvSpPr>
          <p:cNvPr id="4" name="Szövegdoboz 3"/>
          <p:cNvSpPr txBox="1"/>
          <p:nvPr/>
        </p:nvSpPr>
        <p:spPr>
          <a:xfrm>
            <a:off x="359532" y="1628799"/>
            <a:ext cx="8424936" cy="2304257"/>
          </a:xfrm>
          <a:prstGeom prst="rect">
            <a:avLst/>
          </a:prstGeom>
          <a:noFill/>
          <a:ln w="25400">
            <a:noFill/>
          </a:ln>
        </p:spPr>
        <p:txBody>
          <a:bodyPr wrap="square" rtlCol="0" anchor="ctr">
            <a:normAutofit fontScale="85000" lnSpcReduction="20000"/>
          </a:bodyPr>
          <a:lstStyle/>
          <a:p>
            <a:pPr algn="just"/>
            <a:r>
              <a:rPr lang="en-US" sz="3200" b="1" i="1" dirty="0"/>
              <a:t>Cloud computing is a </a:t>
            </a:r>
            <a:r>
              <a:rPr lang="en-US" sz="3200" b="1" i="1" dirty="0">
                <a:solidFill>
                  <a:srgbClr val="FF0000"/>
                </a:solidFill>
              </a:rPr>
              <a:t>model</a:t>
            </a:r>
            <a:r>
              <a:rPr lang="en-US" sz="3200" b="1" i="1" dirty="0"/>
              <a:t> for enabling ubiquitous, convenient, </a:t>
            </a:r>
            <a:r>
              <a:rPr lang="en-US" sz="3200" b="1" i="1" dirty="0">
                <a:solidFill>
                  <a:srgbClr val="FF0000"/>
                </a:solidFill>
              </a:rPr>
              <a:t>on-demand</a:t>
            </a:r>
            <a:r>
              <a:rPr lang="en-US" sz="3200" b="1" i="1" dirty="0"/>
              <a:t> </a:t>
            </a:r>
            <a:r>
              <a:rPr lang="en-US" sz="3200" b="1" i="1" dirty="0">
                <a:solidFill>
                  <a:srgbClr val="FF0000"/>
                </a:solidFill>
              </a:rPr>
              <a:t>network access </a:t>
            </a:r>
            <a:r>
              <a:rPr lang="en-US" sz="3200" b="1" i="1" dirty="0"/>
              <a:t>to a </a:t>
            </a:r>
            <a:r>
              <a:rPr lang="en-US" sz="3200" b="1" i="1" dirty="0">
                <a:solidFill>
                  <a:srgbClr val="FF0000"/>
                </a:solidFill>
              </a:rPr>
              <a:t>shared </a:t>
            </a:r>
          </a:p>
          <a:p>
            <a:pPr algn="just"/>
            <a:r>
              <a:rPr lang="en-US" sz="3200" b="1" i="1" dirty="0">
                <a:solidFill>
                  <a:srgbClr val="FF0000"/>
                </a:solidFill>
              </a:rPr>
              <a:t>pool</a:t>
            </a:r>
            <a:r>
              <a:rPr lang="en-US" sz="3200" b="1" i="1" dirty="0"/>
              <a:t> of configurable computing resources (e.g., networks, servers, storage, applications, and services) that </a:t>
            </a:r>
          </a:p>
          <a:p>
            <a:pPr algn="just"/>
            <a:r>
              <a:rPr lang="en-US" sz="3200" b="1" i="1" dirty="0"/>
              <a:t>can be </a:t>
            </a:r>
            <a:r>
              <a:rPr lang="en-US" sz="3200" b="1" i="1" dirty="0">
                <a:solidFill>
                  <a:srgbClr val="FF0000"/>
                </a:solidFill>
              </a:rPr>
              <a:t>rapidly provisioned and released </a:t>
            </a:r>
            <a:r>
              <a:rPr lang="en-US" sz="3200" b="1" i="1" dirty="0"/>
              <a:t>with minimal management effort or service provider interaction. </a:t>
            </a:r>
            <a:endParaRPr lang="hu-HU" sz="3200" b="1" i="1" dirty="0"/>
          </a:p>
        </p:txBody>
      </p:sp>
    </p:spTree>
    <p:extLst>
      <p:ext uri="{BB962C8B-B14F-4D97-AF65-F5344CB8AC3E}">
        <p14:creationId xmlns:p14="http://schemas.microsoft.com/office/powerpoint/2010/main" val="23699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Alapvető tulajdonságok</a:t>
            </a:r>
          </a:p>
        </p:txBody>
      </p:sp>
      <p:sp>
        <p:nvSpPr>
          <p:cNvPr id="3" name="Tartalom helye 2"/>
          <p:cNvSpPr>
            <a:spLocks noGrp="1"/>
          </p:cNvSpPr>
          <p:nvPr>
            <p:ph idx="1"/>
          </p:nvPr>
        </p:nvSpPr>
        <p:spPr/>
        <p:txBody>
          <a:bodyPr>
            <a:normAutofit/>
          </a:bodyPr>
          <a:lstStyle/>
          <a:p>
            <a:r>
              <a:rPr lang="hu-HU" dirty="0">
                <a:solidFill>
                  <a:schemeClr val="accent2"/>
                </a:solidFill>
              </a:rPr>
              <a:t>Széles körű hálózati hozzáférés</a:t>
            </a:r>
          </a:p>
          <a:p>
            <a:pPr lvl="1"/>
            <a:r>
              <a:rPr lang="hu-HU" dirty="0">
                <a:sym typeface="Wingdings" pitchFamily="2" charset="2"/>
              </a:rPr>
              <a:t>Nem csak az Internet</a:t>
            </a:r>
          </a:p>
          <a:p>
            <a:endParaRPr lang="hu-HU" dirty="0">
              <a:sym typeface="Wingdings" pitchFamily="2" charset="2"/>
            </a:endParaRPr>
          </a:p>
          <a:p>
            <a:r>
              <a:rPr lang="hu-HU" dirty="0">
                <a:solidFill>
                  <a:schemeClr val="accent2"/>
                </a:solidFill>
                <a:sym typeface="Wingdings" pitchFamily="2" charset="2"/>
              </a:rPr>
              <a:t>Igény szerinti önkiszolgálás</a:t>
            </a:r>
          </a:p>
          <a:p>
            <a:endParaRPr lang="hu-HU" dirty="0"/>
          </a:p>
          <a:p>
            <a:r>
              <a:rPr lang="hu-HU" dirty="0">
                <a:solidFill>
                  <a:schemeClr val="accent2"/>
                </a:solidFill>
              </a:rPr>
              <a:t>„</a:t>
            </a:r>
            <a:r>
              <a:rPr lang="hu-HU" dirty="0" err="1">
                <a:solidFill>
                  <a:schemeClr val="accent2"/>
                </a:solidFill>
              </a:rPr>
              <a:t>Resource</a:t>
            </a:r>
            <a:r>
              <a:rPr lang="hu-HU" dirty="0">
                <a:solidFill>
                  <a:schemeClr val="accent2"/>
                </a:solidFill>
              </a:rPr>
              <a:t> </a:t>
            </a:r>
            <a:r>
              <a:rPr lang="hu-HU" dirty="0" err="1">
                <a:solidFill>
                  <a:schemeClr val="accent2"/>
                </a:solidFill>
              </a:rPr>
              <a:t>pooling</a:t>
            </a:r>
            <a:r>
              <a:rPr lang="hu-HU" dirty="0">
                <a:solidFill>
                  <a:schemeClr val="accent2"/>
                </a:solidFill>
              </a:rPr>
              <a:t>”</a:t>
            </a:r>
          </a:p>
          <a:p>
            <a:pPr lvl="1"/>
            <a:r>
              <a:rPr lang="hu-HU" dirty="0"/>
              <a:t>„</a:t>
            </a:r>
            <a:r>
              <a:rPr lang="hu-HU" dirty="0" err="1"/>
              <a:t>Multi-tenant</a:t>
            </a:r>
            <a:r>
              <a:rPr lang="hu-HU" dirty="0"/>
              <a:t> </a:t>
            </a:r>
            <a:r>
              <a:rPr lang="hu-HU" dirty="0" err="1"/>
              <a:t>model</a:t>
            </a:r>
            <a:r>
              <a:rPr lang="hu-HU" dirty="0"/>
              <a:t>”: több bérlő egyszerre</a:t>
            </a:r>
          </a:p>
          <a:p>
            <a:pPr lvl="1"/>
            <a:r>
              <a:rPr lang="hu-HU" dirty="0"/>
              <a:t>Dinamikus ügyfelekhez rendelés</a:t>
            </a:r>
          </a:p>
          <a:p>
            <a:pPr lvl="1"/>
            <a:r>
              <a:rPr lang="hu-HU" dirty="0"/>
              <a:t>Bérlői kontroll: legfeljebb magasabb absztrakciós szinten</a:t>
            </a:r>
          </a:p>
          <a:p>
            <a:endParaRPr lang="hu-HU" dirty="0"/>
          </a:p>
          <a:p>
            <a:endParaRPr lang="hu-HU" dirty="0"/>
          </a:p>
        </p:txBody>
      </p:sp>
    </p:spTree>
    <p:extLst>
      <p:ext uri="{BB962C8B-B14F-4D97-AF65-F5344CB8AC3E}">
        <p14:creationId xmlns:p14="http://schemas.microsoft.com/office/powerpoint/2010/main" val="4130801340"/>
      </p:ext>
    </p:extLst>
  </p:cSld>
  <p:clrMapOvr>
    <a:masterClrMapping/>
  </p:clrMapOvr>
  <p:transition advTm="259921"/>
</p:sld>
</file>

<file path=ppt/tags/tag1.xml><?xml version="1.0" encoding="utf-8"?>
<p:tagLst xmlns:a="http://schemas.openxmlformats.org/drawingml/2006/main" xmlns:r="http://schemas.openxmlformats.org/officeDocument/2006/relationships" xmlns:p="http://schemas.openxmlformats.org/presentationml/2006/main">
  <p:tag name="TIMING" val="|161.6"/>
</p:tagLst>
</file>

<file path=ppt/theme/theme1.xml><?xml version="1.0" encoding="utf-8"?>
<a:theme xmlns:a="http://schemas.openxmlformats.org/drawingml/2006/main" name="bme_ftsrg_hun_micskei_v7">
  <a:themeElements>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3A55"/>
        </a:solidFill>
        <a:ln w="38100">
          <a:solidFill>
            <a:schemeClr val="tx1"/>
          </a:solidFill>
        </a:ln>
        <a:effectLst>
          <a:outerShdw blurRad="50800" dist="38100" dir="2700000" algn="tl" rotWithShape="0">
            <a:prstClr val="black">
              <a:alpha val="40000"/>
            </a:prstClr>
          </a:outerShdw>
        </a:effectLst>
      </a:spPr>
      <a:bodyPr rtlCol="0" anchor="ctr"/>
      <a:lstStyle>
        <a:defPPr algn="ctr">
          <a:defRPr sz="2400" dirty="0" smtClean="0">
            <a:solidFill>
              <a:schemeClr val="bg1"/>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ftsrg-scheme">
        <a:dk1>
          <a:srgbClr val="000000"/>
        </a:dk1>
        <a:lt1>
          <a:srgbClr val="FFFFFF"/>
        </a:lt1>
        <a:dk2>
          <a:srgbClr val="621E0F"/>
        </a:dk2>
        <a:lt2>
          <a:srgbClr val="FFFFFF"/>
        </a:lt2>
        <a:accent1>
          <a:srgbClr val="F9DD2F"/>
        </a:accent1>
        <a:accent2>
          <a:srgbClr val="E67300"/>
        </a:accent2>
        <a:accent3>
          <a:srgbClr val="007D00"/>
        </a:accent3>
        <a:accent4>
          <a:srgbClr val="762536"/>
        </a:accent4>
        <a:accent5>
          <a:srgbClr val="2B56CF"/>
        </a:accent5>
        <a:accent6>
          <a:srgbClr val="929598"/>
        </a:accent6>
        <a:hlink>
          <a:srgbClr val="0038AE"/>
        </a:hlink>
        <a:folHlink>
          <a:srgbClr val="0038AE"/>
        </a:folHlink>
      </a:clrScheme>
    </a:extraClrScheme>
    <a:extraClrScheme>
      <a:clrScheme name="ftsrg-scheme2">
        <a:dk1>
          <a:srgbClr val="000000"/>
        </a:dk1>
        <a:lt1>
          <a:srgbClr val="FFFFFF"/>
        </a:lt1>
        <a:dk2>
          <a:srgbClr val="0099FF"/>
        </a:dk2>
        <a:lt2>
          <a:srgbClr val="FFFF99"/>
        </a:lt2>
        <a:accent1>
          <a:srgbClr val="762536"/>
        </a:accent1>
        <a:accent2>
          <a:srgbClr val="81511D"/>
        </a:accent2>
        <a:accent3>
          <a:srgbClr val="48662C"/>
        </a:accent3>
        <a:accent4>
          <a:srgbClr val="134C59"/>
        </a:accent4>
        <a:accent5>
          <a:srgbClr val="5A2565"/>
        </a:accent5>
        <a:accent6>
          <a:srgbClr val="5A5A5A"/>
        </a:accent6>
        <a:hlink>
          <a:srgbClr val="002060"/>
        </a:hlink>
        <a:folHlink>
          <a:srgbClr val="002060"/>
        </a:folHlink>
      </a:clrScheme>
    </a:extraClrScheme>
    <a:extraClrScheme>
      <a:clrScheme name="SAF-color-scheme">
        <a:dk1>
          <a:srgbClr val="000000"/>
        </a:dk1>
        <a:lt1>
          <a:srgbClr val="FFFFFF"/>
        </a:lt1>
        <a:dk2>
          <a:srgbClr val="000000"/>
        </a:dk2>
        <a:lt2>
          <a:srgbClr val="FFFFFF"/>
        </a:lt2>
        <a:accent1>
          <a:srgbClr val="FF3300"/>
        </a:accent1>
        <a:accent2>
          <a:srgbClr val="00B686"/>
        </a:accent2>
        <a:accent3>
          <a:srgbClr val="FFCC00"/>
        </a:accent3>
        <a:accent4>
          <a:srgbClr val="000000"/>
        </a:accent4>
        <a:accent5>
          <a:srgbClr val="FFADAA"/>
        </a:accent5>
        <a:accent6>
          <a:srgbClr val="0098CE"/>
        </a:accent6>
        <a:hlink>
          <a:srgbClr val="0098CE"/>
        </a:hlink>
        <a:folHlink>
          <a:srgbClr val="FFCC00"/>
        </a:folHlink>
      </a:clrScheme>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16968</TotalTime>
  <Words>2131</Words>
  <Application>Microsoft Office PowerPoint</Application>
  <PresentationFormat>On-screen Show (4:3)</PresentationFormat>
  <Paragraphs>286</Paragraphs>
  <Slides>47</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Courier New</vt:lpstr>
      <vt:lpstr>Wingdings</vt:lpstr>
      <vt:lpstr>bme_ftsrg_hun_micskei_v7</vt:lpstr>
      <vt:lpstr>Visio</vt:lpstr>
      <vt:lpstr>Felhő számítástechnika</vt:lpstr>
      <vt:lpstr>Cloud témakörök (tervezett)</vt:lpstr>
      <vt:lpstr>Felhő számítástechnika</vt:lpstr>
      <vt:lpstr>PowerPoint Presentation</vt:lpstr>
      <vt:lpstr>Mi van ma a „felhőben”?</vt:lpstr>
      <vt:lpstr>“Internet-accessed service”</vt:lpstr>
      <vt:lpstr>Definíció…?</vt:lpstr>
      <vt:lpstr>Eredetiben</vt:lpstr>
      <vt:lpstr>Alapvető tulajdonságok</vt:lpstr>
      <vt:lpstr>Alapvető tulajdonságok</vt:lpstr>
      <vt:lpstr>Szolgáltatás-terminológia</vt:lpstr>
      <vt:lpstr>SaaS</vt:lpstr>
      <vt:lpstr>Modern SaaS használati esetek</vt:lpstr>
      <vt:lpstr>PaaS</vt:lpstr>
      <vt:lpstr>Modern PaaS használati esetek</vt:lpstr>
      <vt:lpstr>Modern PaaS használati esetek</vt:lpstr>
      <vt:lpstr>IaaS</vt:lpstr>
      <vt:lpstr>Modern IaaS</vt:lpstr>
      <vt:lpstr>Modern IaaS</vt:lpstr>
      <vt:lpstr>Szolgáltatásmodellek összehasonlítása</vt:lpstr>
      <vt:lpstr>Amazon EC2</vt:lpstr>
      <vt:lpstr>Amazon Web Services</vt:lpstr>
      <vt:lpstr>PowerPoint Presentation</vt:lpstr>
      <vt:lpstr>Amazon EC2 - alapfogalmak</vt:lpstr>
      <vt:lpstr>EC2 példány-típusok ma</vt:lpstr>
      <vt:lpstr>PowerPoint Presentation</vt:lpstr>
      <vt:lpstr>Az infrastruktúra a szolgáltatás mögött</vt:lpstr>
      <vt:lpstr>Az infrastruktúra a szolgáltatás mögött</vt:lpstr>
      <vt:lpstr>Cloud „telepítési” (deployment) modellek</vt:lpstr>
      <vt:lpstr>Gartner IaaS MQ 2014</vt:lpstr>
      <vt:lpstr>Gartner IaaS MQ 2018</vt:lpstr>
      <vt:lpstr>Jelentősége </vt:lpstr>
      <vt:lpstr>Amazon == Internet? (Law of Betteridge!)</vt:lpstr>
      <vt:lpstr>Tapasztalati alapon</vt:lpstr>
      <vt:lpstr>Alapvető problémák</vt:lpstr>
      <vt:lpstr>Néhány jellemző használati eset</vt:lpstr>
      <vt:lpstr>Jellemzően mikor ne?</vt:lpstr>
      <vt:lpstr>Igények és kapacitás  (demand and capacity)</vt:lpstr>
      <vt:lpstr>Véges kapacitású erőforrások</vt:lpstr>
      <vt:lpstr>Erőforrások skálázása</vt:lpstr>
      <vt:lpstr>Kapacitástervezés</vt:lpstr>
      <vt:lpstr>www.quantcast.com/utorrent.com</vt:lpstr>
      <vt:lpstr>www.quantcast.com/linkedin.com</vt:lpstr>
      <vt:lpstr>www.quantcast.com/merriam-webster.com</vt:lpstr>
      <vt:lpstr>www.quantcast.com/linkedin.com</vt:lpstr>
      <vt:lpstr>…előrejelezhetetlen változások</vt:lpstr>
      <vt:lpstr>Hivatkozások</vt:lpstr>
    </vt:vector>
  </TitlesOfParts>
  <Company>Budapesti Műszaki és Gazdaságtudományi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Infrastruktúra alapelemek</dc:title>
  <dc:subject>Intelligens rendszerfelügyelet (VIMIA370)</dc:subject>
  <dc:creator>Szatmári Zoltán, Tóth Dániel</dc:creator>
  <cp:keywords>szerver, web, NAT</cp:keywords>
  <cp:lastModifiedBy>Imre Kocsis</cp:lastModifiedBy>
  <cp:revision>338</cp:revision>
  <dcterms:created xsi:type="dcterms:W3CDTF">2009-01-28T13:20:49Z</dcterms:created>
  <dcterms:modified xsi:type="dcterms:W3CDTF">2019-11-19T09:32:07Z</dcterms:modified>
</cp:coreProperties>
</file>