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2" r:id="rId2"/>
    <p:sldId id="292" r:id="rId3"/>
    <p:sldId id="280" r:id="rId4"/>
    <p:sldId id="281" r:id="rId5"/>
    <p:sldId id="302" r:id="rId6"/>
    <p:sldId id="279" r:id="rId7"/>
    <p:sldId id="282" r:id="rId8"/>
    <p:sldId id="304" r:id="rId9"/>
    <p:sldId id="305" r:id="rId10"/>
    <p:sldId id="330" r:id="rId11"/>
    <p:sldId id="331" r:id="rId12"/>
    <p:sldId id="308" r:id="rId13"/>
    <p:sldId id="309" r:id="rId14"/>
    <p:sldId id="310" r:id="rId15"/>
    <p:sldId id="311" r:id="rId16"/>
    <p:sldId id="312" r:id="rId17"/>
    <p:sldId id="329" r:id="rId18"/>
    <p:sldId id="333" r:id="rId19"/>
    <p:sldId id="261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06" autoAdjust="0"/>
  </p:normalViewPr>
  <p:slideViewPr>
    <p:cSldViewPr>
      <p:cViewPr varScale="1">
        <p:scale>
          <a:sx n="85" d="100"/>
          <a:sy n="85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2013.04.13.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78071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2013. 04. </a:t>
            </a:r>
            <a:r>
              <a:rPr lang="hu-HU" smtClean="0"/>
              <a:t>10.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Nagyon szép lineáris</a:t>
            </a:r>
            <a:r>
              <a:rPr lang="hu-HU" baseline="0" dirty="0" smtClean="0"/>
              <a:t> programozási feladatokra vezethető vissza…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736869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Kölcsönös kizárást</a:t>
            </a:r>
            <a:r>
              <a:rPr lang="hu-HU" baseline="0" dirty="0" smtClean="0"/>
              <a:t> és tranzakció-kezelést kell biztosítania a fájlrendszernek a blokkos adatformátum szintjén, hogy a </a:t>
            </a:r>
            <a:r>
              <a:rPr lang="hu-HU" baseline="0" dirty="0" err="1" smtClean="0"/>
              <a:t>metaadatok</a:t>
            </a:r>
            <a:r>
              <a:rPr lang="hu-HU" baseline="0" dirty="0" smtClean="0"/>
              <a:t> módosítása során a különböző helyeken átmenetileg se láthassanak inkonzisztens állapotot.</a:t>
            </a:r>
          </a:p>
          <a:p>
            <a:endParaRPr lang="hu-HU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Létezik háttértárat mozgató megoldás is (Storage </a:t>
            </a:r>
            <a:r>
              <a:rPr lang="hu-HU" dirty="0" err="1" smtClean="0"/>
              <a:t>vMotion</a:t>
            </a:r>
            <a:r>
              <a:rPr lang="hu-HU" dirty="0" smtClean="0"/>
              <a:t>), működési elve megegyezik a memóriamozgatáséval.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1200" dirty="0" smtClean="0">
                <a:solidFill>
                  <a:schemeClr val="bg1"/>
                </a:solidFill>
              </a:rPr>
              <a:t>Ez nem „csodaszer”, egyéb alkalmazás szintű hibatűrési mechanizmusok kiegészítő technológiájaként kell rá tekinteni!</a:t>
            </a:r>
          </a:p>
          <a:p>
            <a:pPr lvl="0">
              <a:buFont typeface="Arial" pitchFamily="34" charset="0"/>
              <a:buChar char="•"/>
            </a:pPr>
            <a:r>
              <a:rPr lang="hu-HU" baseline="0" dirty="0" smtClean="0"/>
              <a:t> </a:t>
            </a:r>
            <a:r>
              <a:rPr lang="hu-HU" dirty="0" smtClean="0"/>
              <a:t>Ha a </a:t>
            </a:r>
            <a:r>
              <a:rPr lang="hu-HU" dirty="0" err="1" smtClean="0"/>
              <a:t>guest</a:t>
            </a:r>
            <a:r>
              <a:rPr lang="hu-HU" dirty="0" smtClean="0"/>
              <a:t> OS és alkalmazások fel voltak készítve erre („</a:t>
            </a:r>
            <a:r>
              <a:rPr lang="hu-HU" dirty="0" err="1" smtClean="0"/>
              <a:t>crash</a:t>
            </a:r>
            <a:r>
              <a:rPr lang="hu-HU" dirty="0" smtClean="0"/>
              <a:t> konzisztencia”), akkor újraindítás után folytathatják a végrehajtást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 A</a:t>
            </a:r>
            <a:r>
              <a:rPr lang="hu-HU" baseline="0" dirty="0" smtClean="0"/>
              <a:t> </a:t>
            </a:r>
            <a:r>
              <a:rPr lang="hu-HU" dirty="0" smtClean="0"/>
              <a:t>leállást közvetlenül megelőző utolsó állapot nem biztos, hogy reprodukálható, de ez nem is mindig fontos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 Ha a vendég OS vagy alkalmazások szintjén volt hibatűrő fürtözés, akkor ez ennek egy kiegészítő megoldása lehet (ne fogyjanak el a fürt tagjai)</a:t>
            </a:r>
          </a:p>
          <a:p>
            <a:r>
              <a:rPr lang="hu-HU" dirty="0" smtClean="0"/>
              <a:t>-----</a:t>
            </a:r>
          </a:p>
          <a:p>
            <a:r>
              <a:rPr lang="hu-HU" dirty="0" smtClean="0"/>
              <a:t>Kép forrása: http://www.vmware.com/products/server/landing.html</a:t>
            </a:r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hu-HU" sz="2400" dirty="0" smtClean="0">
                <a:solidFill>
                  <a:schemeClr val="bg1"/>
                </a:solidFill>
              </a:rPr>
              <a:t>A virtuális gép szintű hibatűrés sem csodaszer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Költséges: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 2 vagy több VM példány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Szinkronizációs</a:t>
            </a:r>
            <a:r>
              <a:rPr lang="hu-HU" sz="2400" dirty="0" smtClean="0">
                <a:solidFill>
                  <a:schemeClr val="bg1"/>
                </a:solidFill>
              </a:rPr>
              <a:t> várakozások az elsődleges VM futásában (50% teljesítménycsökkenés is lehet)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Nincs SMP a </a:t>
            </a:r>
            <a:r>
              <a:rPr lang="hu-HU" sz="2400" dirty="0" err="1" smtClean="0">
                <a:solidFill>
                  <a:schemeClr val="bg1"/>
                </a:solidFill>
              </a:rPr>
              <a:t>VM-nél</a:t>
            </a:r>
            <a:r>
              <a:rPr lang="hu-HU" sz="2400" dirty="0" smtClean="0">
                <a:solidFill>
                  <a:schemeClr val="bg1"/>
                </a:solidFill>
              </a:rPr>
              <a:t>! (Versenyhelyzetek)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Feltételezi, hogy a </a:t>
            </a:r>
            <a:r>
              <a:rPr lang="hu-HU" sz="2400" dirty="0" err="1" smtClean="0">
                <a:solidFill>
                  <a:schemeClr val="bg1"/>
                </a:solidFill>
              </a:rPr>
              <a:t>host</a:t>
            </a:r>
            <a:r>
              <a:rPr lang="hu-HU" sz="2400" dirty="0" smtClean="0">
                <a:solidFill>
                  <a:schemeClr val="bg1"/>
                </a:solidFill>
              </a:rPr>
              <a:t> gép vagy hibátlan vagy leáll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err="1" smtClean="0">
                <a:solidFill>
                  <a:schemeClr val="bg1"/>
                </a:solidFill>
              </a:rPr>
              <a:t>Licenszek</a:t>
            </a:r>
            <a:r>
              <a:rPr lang="hu-HU" sz="2400" dirty="0" smtClean="0">
                <a:solidFill>
                  <a:schemeClr val="bg1"/>
                </a:solidFill>
              </a:rPr>
              <a:t>: Microsoft pl. 2 </a:t>
            </a:r>
            <a:r>
              <a:rPr lang="hu-HU" sz="2400" dirty="0" err="1" smtClean="0">
                <a:solidFill>
                  <a:schemeClr val="bg1"/>
                </a:solidFill>
              </a:rPr>
              <a:t>licenszet</a:t>
            </a:r>
            <a:r>
              <a:rPr lang="hu-HU" sz="2400" dirty="0" smtClean="0">
                <a:solidFill>
                  <a:schemeClr val="bg1"/>
                </a:solidFill>
              </a:rPr>
              <a:t> ír elő, mert két példány fut egyszerre a szoftveréből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119453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További információ: </a:t>
            </a:r>
            <a:r>
              <a:rPr lang="hu-HU" dirty="0" err="1" smtClean="0"/>
              <a:t>Xen</a:t>
            </a:r>
            <a:r>
              <a:rPr lang="hu-HU" dirty="0" smtClean="0"/>
              <a:t> Remus</a:t>
            </a:r>
            <a:r>
              <a:rPr lang="hu-HU" baseline="0" dirty="0" smtClean="0"/>
              <a:t> - </a:t>
            </a:r>
            <a:r>
              <a:rPr lang="hu-HU" dirty="0" smtClean="0"/>
              <a:t>http://dsg.cs.ubc.ca/remus/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fentieken kívül természetesen még rengeteg hibatűrést,</a:t>
            </a:r>
            <a:r>
              <a:rPr lang="hu-HU" baseline="0" dirty="0" smtClean="0"/>
              <a:t> rendelkezésre állást garantáló </a:t>
            </a:r>
            <a:r>
              <a:rPr lang="hu-HU" baseline="0" smtClean="0"/>
              <a:t>technika van.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- 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Gulati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</a:t>
            </a:r>
            <a:r>
              <a:rPr lang="hu-HU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</a:t>
            </a:r>
            <a:r>
              <a:rPr lang="hu-HU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VMware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Distributed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Resource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Management: Design,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Implementation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VMTJ (1), 2012. URL: http://labs.vmware.com/publications/gulati-vmtj-spring2012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28434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aforu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Szolgáltatásbiztonsági kérdések</a:t>
            </a:r>
            <a:br>
              <a:rPr lang="hu-HU" dirty="0" smtClean="0"/>
            </a:br>
            <a:r>
              <a:rPr lang="hu-HU" dirty="0" err="1" smtClean="0"/>
              <a:t>virtualizált</a:t>
            </a:r>
            <a:r>
              <a:rPr lang="hu-HU" dirty="0" smtClean="0"/>
              <a:t> környezetben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Micskei</a:t>
            </a:r>
            <a:r>
              <a:rPr lang="hu-HU" dirty="0" smtClean="0"/>
              <a:t> Zoltán, Szatmári Zoltán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41522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Hibatűrés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Lehetséges hibamódok</a:t>
            </a:r>
          </a:p>
          <a:p>
            <a:pPr lvl="1"/>
            <a:r>
              <a:rPr lang="hu-HU" dirty="0" err="1" smtClean="0"/>
              <a:t>Hoszt</a:t>
            </a:r>
            <a:r>
              <a:rPr lang="hu-HU" dirty="0" smtClean="0"/>
              <a:t> hardverhibája (vagy szoftverhiba a </a:t>
            </a:r>
            <a:r>
              <a:rPr lang="hu-HU" dirty="0" err="1" smtClean="0"/>
              <a:t>virtualizációs</a:t>
            </a:r>
            <a:r>
              <a:rPr lang="hu-HU" dirty="0" smtClean="0"/>
              <a:t> rendszerben)</a:t>
            </a:r>
          </a:p>
          <a:p>
            <a:pPr lvl="2"/>
            <a:r>
              <a:rPr lang="hu-HU" dirty="0" smtClean="0"/>
              <a:t>„</a:t>
            </a:r>
            <a:r>
              <a:rPr lang="hu-HU" dirty="0" err="1" smtClean="0"/>
              <a:t>Fail-silent</a:t>
            </a:r>
            <a:r>
              <a:rPr lang="hu-HU" dirty="0" smtClean="0"/>
              <a:t>” – hiba esetén csendben marad (leáll), feltételezi, hogy a </a:t>
            </a:r>
            <a:r>
              <a:rPr lang="hu-HU" dirty="0" err="1" smtClean="0"/>
              <a:t>hoszt</a:t>
            </a:r>
            <a:r>
              <a:rPr lang="hu-HU" dirty="0" smtClean="0"/>
              <a:t> képes észlelni a saját hibáját</a:t>
            </a:r>
          </a:p>
          <a:p>
            <a:pPr lvl="2"/>
            <a:r>
              <a:rPr lang="hu-HU" dirty="0" smtClean="0"/>
              <a:t>Nem észleli a hibát, hibás állapotból folytatja végrehajtást</a:t>
            </a:r>
          </a:p>
          <a:p>
            <a:pPr lvl="1"/>
            <a:r>
              <a:rPr lang="hu-HU" dirty="0" err="1" smtClean="0"/>
              <a:t>Guest</a:t>
            </a:r>
            <a:r>
              <a:rPr lang="hu-HU" dirty="0" smtClean="0"/>
              <a:t> szoftverhibája</a:t>
            </a:r>
          </a:p>
          <a:p>
            <a:pPr lvl="2"/>
            <a:r>
              <a:rPr lang="hu-HU" dirty="0" err="1" smtClean="0"/>
              <a:t>Fail-silent</a:t>
            </a:r>
            <a:endParaRPr lang="hu-HU" dirty="0" smtClean="0"/>
          </a:p>
          <a:p>
            <a:pPr lvl="2"/>
            <a:r>
              <a:rPr lang="hu-HU" dirty="0" smtClean="0"/>
              <a:t>Nem észleli a hibát</a:t>
            </a:r>
          </a:p>
          <a:p>
            <a:r>
              <a:rPr lang="hu-HU" dirty="0" smtClean="0"/>
              <a:t>Leállás lehet</a:t>
            </a:r>
          </a:p>
          <a:p>
            <a:pPr lvl="1"/>
            <a:r>
              <a:rPr lang="hu-HU" dirty="0" smtClean="0"/>
              <a:t>Tervezett</a:t>
            </a:r>
          </a:p>
          <a:p>
            <a:pPr lvl="1"/>
            <a:r>
              <a:rPr lang="hu-HU" dirty="0" smtClean="0"/>
              <a:t>Nem tervezett</a:t>
            </a:r>
            <a:endParaRPr lang="hu-HU" dirty="0"/>
          </a:p>
        </p:txBody>
      </p:sp>
      <p:sp>
        <p:nvSpPr>
          <p:cNvPr id="4" name="Lekerekített téglalap feliratnak 3"/>
          <p:cNvSpPr/>
          <p:nvPr/>
        </p:nvSpPr>
        <p:spPr>
          <a:xfrm>
            <a:off x="4429124" y="3857628"/>
            <a:ext cx="4000528" cy="1571636"/>
          </a:xfrm>
          <a:prstGeom prst="wedgeRoundRectCallout">
            <a:avLst>
              <a:gd name="adj1" fmla="val -35814"/>
              <a:gd name="adj2" fmla="val -111941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Ide tartozhat a megszakadt tápellátás is. Hálózati kapcsolat megszakadását viszont külön kezelni kell.</a:t>
            </a:r>
          </a:p>
        </p:txBody>
      </p:sp>
    </p:spTree>
    <p:extLst>
      <p:ext uri="{BB962C8B-B14F-4D97-AF65-F5344CB8AC3E}">
        <p14:creationId xmlns="" xmlns:p14="http://schemas.microsoft.com/office/powerpoint/2010/main" val="15349687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Védekezés a meghibásodások ellen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Nem észlelt hiba</a:t>
            </a:r>
          </a:p>
          <a:p>
            <a:pPr lvl="1"/>
            <a:r>
              <a:rPr lang="hu-HU" dirty="0" smtClean="0"/>
              <a:t>Hardver esetén megismételt/többszörözött processzorokon történő végrehajtással és szavazással lenne kivédhető</a:t>
            </a:r>
          </a:p>
          <a:p>
            <a:pPr lvl="1"/>
            <a:r>
              <a:rPr lang="hu-HU" dirty="0" smtClean="0"/>
              <a:t>Szoftver esetén csak ugyanannak a funkciónak több különböző implementációjával</a:t>
            </a:r>
          </a:p>
          <a:p>
            <a:pPr lvl="1"/>
            <a:r>
              <a:rPr lang="hu-HU" dirty="0" smtClean="0"/>
              <a:t>Platform vagy OS virtualizáció szintjén praktikusan nem tudunk mit tenni ellene </a:t>
            </a:r>
            <a:r>
              <a:rPr lang="hu-HU" dirty="0" smtClean="0">
                <a:sym typeface="Wingdings" pitchFamily="2" charset="2"/>
              </a:rPr>
              <a:t></a:t>
            </a:r>
          </a:p>
        </p:txBody>
      </p:sp>
    </p:spTree>
    <p:extLst>
      <p:ext uri="{BB962C8B-B14F-4D97-AF65-F5344CB8AC3E}">
        <p14:creationId xmlns="" xmlns:p14="http://schemas.microsoft.com/office/powerpoint/2010/main" val="2500113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hiba kezelése – klasszikus eset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Hiba elfedése</a:t>
            </a:r>
          </a:p>
          <a:p>
            <a:pPr lvl="1"/>
            <a:r>
              <a:rPr lang="hu-HU" dirty="0" smtClean="0"/>
              <a:t>Redundancia (2. táp, RAID, több hálózati út…)</a:t>
            </a:r>
          </a:p>
          <a:p>
            <a:r>
              <a:rPr lang="hu-HU" dirty="0" smtClean="0"/>
              <a:t>Ha nem sikerül gép szinten elfedni</a:t>
            </a:r>
          </a:p>
          <a:p>
            <a:pPr lvl="1"/>
            <a:r>
              <a:rPr lang="hu-HU" dirty="0" smtClean="0"/>
              <a:t>Pl.: </a:t>
            </a:r>
            <a:r>
              <a:rPr lang="hu-HU" dirty="0" err="1" smtClean="0"/>
              <a:t>feladatátvételi</a:t>
            </a:r>
            <a:r>
              <a:rPr lang="hu-HU" dirty="0" smtClean="0"/>
              <a:t> fürtök</a:t>
            </a:r>
          </a:p>
          <a:p>
            <a:pPr lvl="2"/>
            <a:r>
              <a:rPr lang="hu-HU" dirty="0" smtClean="0"/>
              <a:t>Szolgáltatás átvétele</a:t>
            </a:r>
          </a:p>
          <a:p>
            <a:pPr lvl="2"/>
            <a:r>
              <a:rPr lang="hu-HU" dirty="0" smtClean="0"/>
              <a:t>Tervezett leállásra is jó</a:t>
            </a:r>
          </a:p>
          <a:p>
            <a:pPr lvl="2"/>
            <a:r>
              <a:rPr lang="hu-HU" dirty="0" smtClean="0"/>
              <a:t>Rövid kiesés van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r>
              <a:rPr lang="hu-HU" dirty="0" smtClean="0"/>
              <a:t>…</a:t>
            </a:r>
          </a:p>
          <a:p>
            <a:endParaRPr lang="hu-HU" dirty="0"/>
          </a:p>
        </p:txBody>
      </p:sp>
      <p:pic>
        <p:nvPicPr>
          <p:cNvPr id="4" name="Picture 2" descr="fail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36912"/>
            <a:ext cx="3888432" cy="324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4239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virtualizáció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Problémák virtualizáció esetén:</a:t>
            </a:r>
          </a:p>
          <a:p>
            <a:pPr lvl="1"/>
            <a:r>
              <a:rPr lang="hu-HU" dirty="0" smtClean="0"/>
              <a:t>A fizikai gépen futó összes VM memória és CPU állapotát elveszítjük -&gt; VM leállási hiba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Egy HW hiba esetén </a:t>
            </a:r>
            <a:r>
              <a:rPr lang="hu-HU" b="1" dirty="0" smtClean="0"/>
              <a:t>SOK</a:t>
            </a:r>
            <a:r>
              <a:rPr lang="hu-HU" dirty="0" smtClean="0"/>
              <a:t> virtuális gép hibásodik meg</a:t>
            </a:r>
          </a:p>
          <a:p>
            <a:pPr lvl="1"/>
            <a:endParaRPr lang="hu-HU" dirty="0" smtClean="0"/>
          </a:p>
          <a:p>
            <a:pPr lvl="1"/>
            <a:r>
              <a:rPr lang="hu-HU" dirty="0" err="1" smtClean="0"/>
              <a:t>Live</a:t>
            </a:r>
            <a:r>
              <a:rPr lang="hu-HU" dirty="0" smtClean="0"/>
              <a:t> </a:t>
            </a:r>
            <a:r>
              <a:rPr lang="hu-HU" dirty="0" err="1" smtClean="0"/>
              <a:t>migration</a:t>
            </a:r>
            <a:r>
              <a:rPr lang="hu-HU" dirty="0" smtClean="0"/>
              <a:t> „</a:t>
            </a:r>
            <a:r>
              <a:rPr lang="hu-HU" dirty="0" smtClean="0"/>
              <a:t>az ellen nem véd</a:t>
            </a:r>
            <a:r>
              <a:rPr lang="hu-HU" dirty="0" smtClean="0"/>
              <a:t>”, csak a </a:t>
            </a:r>
            <a:r>
              <a:rPr lang="hu-HU" b="1" dirty="0" smtClean="0"/>
              <a:t>tervezett leállások előtt</a:t>
            </a:r>
            <a:r>
              <a:rPr lang="hu-HU" dirty="0" smtClean="0"/>
              <a:t> lehet leköltöztetni a </a:t>
            </a:r>
            <a:r>
              <a:rPr lang="hu-HU" dirty="0" err="1" smtClean="0"/>
              <a:t>VM-eket</a:t>
            </a:r>
            <a:r>
              <a:rPr lang="hu-HU" dirty="0" smtClean="0"/>
              <a:t> egy fizikai gépről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5278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virtualizáció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36712"/>
            <a:ext cx="8858312" cy="552932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Ha a VM háttértára hozzáférhető marad, akkor újraindíthatjuk másik </a:t>
            </a:r>
            <a:r>
              <a:rPr lang="hu-HU" dirty="0" err="1" smtClean="0"/>
              <a:t>hoszton</a:t>
            </a:r>
            <a:r>
              <a:rPr lang="hu-HU" dirty="0" smtClean="0"/>
              <a:t> (pl. </a:t>
            </a:r>
            <a:r>
              <a:rPr lang="hu-HU" dirty="0" err="1" smtClean="0"/>
              <a:t>VMware</a:t>
            </a:r>
            <a:r>
              <a:rPr lang="hu-HU" dirty="0" smtClean="0"/>
              <a:t> HA)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Tulajdonképpen egy speciális </a:t>
            </a:r>
            <a:r>
              <a:rPr lang="hu-HU" dirty="0" err="1" smtClean="0"/>
              <a:t>feladatátvételi</a:t>
            </a:r>
            <a:r>
              <a:rPr lang="hu-HU" dirty="0" smtClean="0"/>
              <a:t> fürt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Host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” (vö. </a:t>
            </a:r>
            <a:r>
              <a:rPr lang="hu-HU" dirty="0" err="1" smtClean="0"/>
              <a:t>guest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)</a:t>
            </a:r>
          </a:p>
          <a:p>
            <a:endParaRPr lang="hu-HU" dirty="0"/>
          </a:p>
        </p:txBody>
      </p:sp>
      <p:pic>
        <p:nvPicPr>
          <p:cNvPr id="2050" name="Picture 2" descr="http://www.vmware.com/files_inline/images/products_ha_diagram_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700808"/>
            <a:ext cx="4248472" cy="3294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9845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klasszikus eset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Futási állapot elvesztés kivédése</a:t>
            </a:r>
          </a:p>
          <a:p>
            <a:pPr lvl="1"/>
            <a:r>
              <a:rPr lang="hu-HU" sz="2400" dirty="0" err="1" smtClean="0"/>
              <a:t>Checkpointing</a:t>
            </a:r>
            <a:r>
              <a:rPr lang="hu-HU" sz="2400" dirty="0" smtClean="0"/>
              <a:t> </a:t>
            </a:r>
          </a:p>
          <a:p>
            <a:pPr lvl="2"/>
            <a:r>
              <a:rPr lang="hu-HU" sz="2000" dirty="0" smtClean="0"/>
              <a:t>rendszeresen állapotmentést készítünk, leállás után a legutóbbi ép állapotmentést visszatöltjük</a:t>
            </a:r>
          </a:p>
          <a:p>
            <a:pPr lvl="2"/>
            <a:r>
              <a:rPr lang="hu-HU" sz="2000" dirty="0" smtClean="0"/>
              <a:t>Alkalmazás szintű megoldás!</a:t>
            </a:r>
          </a:p>
          <a:p>
            <a:pPr lvl="2"/>
            <a:r>
              <a:rPr lang="hu-HU" sz="2000" dirty="0" smtClean="0"/>
              <a:t>Pl. </a:t>
            </a:r>
            <a:r>
              <a:rPr lang="hu-HU" sz="2000" dirty="0" smtClean="0">
                <a:hlinkClick r:id="rId2"/>
              </a:rPr>
              <a:t>SA Forum </a:t>
            </a:r>
            <a:r>
              <a:rPr lang="hu-HU" sz="2000" dirty="0" err="1" smtClean="0">
                <a:hlinkClick r:id="rId2"/>
              </a:rPr>
              <a:t>Checkpoint</a:t>
            </a:r>
            <a:r>
              <a:rPr lang="hu-HU" sz="2000" dirty="0" smtClean="0">
                <a:hlinkClick r:id="rId2"/>
              </a:rPr>
              <a:t> API</a:t>
            </a:r>
            <a:endParaRPr lang="hu-HU" sz="2000" dirty="0" smtClean="0"/>
          </a:p>
          <a:p>
            <a:pPr lvl="1"/>
            <a:r>
              <a:rPr lang="hu-HU" sz="2400" dirty="0" err="1" smtClean="0"/>
              <a:t>Lockstep</a:t>
            </a:r>
            <a:r>
              <a:rPr lang="hu-HU" sz="2400" dirty="0" smtClean="0"/>
              <a:t> (pl. </a:t>
            </a:r>
            <a:r>
              <a:rPr lang="hu-HU" sz="2400" dirty="0" err="1" smtClean="0"/>
              <a:t>Stratus</a:t>
            </a:r>
            <a:r>
              <a:rPr lang="hu-HU" sz="2400" dirty="0" smtClean="0"/>
              <a:t> </a:t>
            </a:r>
            <a:r>
              <a:rPr lang="hu-HU" sz="2400" dirty="0" err="1" smtClean="0"/>
              <a:t>ftServer</a:t>
            </a:r>
            <a:r>
              <a:rPr lang="hu-HU" sz="2400" dirty="0" smtClean="0"/>
              <a:t>)</a:t>
            </a:r>
          </a:p>
          <a:p>
            <a:pPr lvl="2"/>
            <a:endParaRPr lang="hu-HU" sz="2000" dirty="0" smtClean="0"/>
          </a:p>
          <a:p>
            <a:pPr lvl="2"/>
            <a:endParaRPr lang="hu-HU" sz="2000" dirty="0" smtClean="0"/>
          </a:p>
          <a:p>
            <a:pPr lvl="2"/>
            <a:endParaRPr lang="hu-HU" sz="2000" dirty="0" smtClean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789040"/>
            <a:ext cx="5212202" cy="251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176117"/>
            <a:ext cx="3121659" cy="1485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4592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HW hibák kezelése – virtualizáció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Többszörözött futtatás több </a:t>
            </a:r>
            <a:r>
              <a:rPr lang="hu-HU" dirty="0" err="1" smtClean="0"/>
              <a:t>hoszton</a:t>
            </a:r>
            <a:r>
              <a:rPr lang="hu-HU" dirty="0" smtClean="0"/>
              <a:t> (</a:t>
            </a:r>
            <a:r>
              <a:rPr lang="hu-HU" dirty="0" err="1" smtClean="0"/>
              <a:t>lockstep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Azonos VM több példánya több </a:t>
            </a:r>
            <a:r>
              <a:rPr lang="hu-HU" dirty="0" err="1" smtClean="0"/>
              <a:t>hoszton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Több példány = azonos memória és CPU állapot!</a:t>
            </a:r>
          </a:p>
          <a:p>
            <a:pPr lvl="1"/>
            <a:r>
              <a:rPr lang="hu-HU" dirty="0" smtClean="0"/>
              <a:t>Egy példány „elsődleges”, ez kommunikál a hálózaton</a:t>
            </a:r>
          </a:p>
          <a:p>
            <a:pPr lvl="1"/>
            <a:r>
              <a:rPr lang="hu-HU" dirty="0" smtClean="0"/>
              <a:t>A többi példány „tartalék”, ezek követik az elsőt</a:t>
            </a:r>
          </a:p>
          <a:p>
            <a:pPr lvl="1"/>
            <a:r>
              <a:rPr lang="hu-HU" dirty="0" smtClean="0"/>
              <a:t>Előny: külső megfigyelők nem veszik észre a váltást</a:t>
            </a:r>
          </a:p>
          <a:p>
            <a:pPr lvl="1"/>
            <a:r>
              <a:rPr lang="hu-HU" dirty="0" smtClean="0"/>
              <a:t>Hátrány: teljesítményvesztés, költséges (több példány)</a:t>
            </a:r>
          </a:p>
          <a:p>
            <a:pPr lvl="1"/>
            <a:r>
              <a:rPr lang="hu-HU" dirty="0" smtClean="0"/>
              <a:t>Nem véd: VM szoftverhibája ellen – minden példány egyformán bele fog futni ugyanabba a hibába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5064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Többszörözött futtatás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Megvalósítás (</a:t>
            </a:r>
            <a:r>
              <a:rPr lang="hu-HU" dirty="0" err="1" smtClean="0"/>
              <a:t>VMware</a:t>
            </a:r>
            <a:r>
              <a:rPr lang="hu-HU" dirty="0" smtClean="0"/>
              <a:t> FT, </a:t>
            </a:r>
            <a:r>
              <a:rPr lang="hu-HU" dirty="0" err="1" smtClean="0"/>
              <a:t>Xen</a:t>
            </a:r>
            <a:r>
              <a:rPr lang="hu-HU" dirty="0" smtClean="0"/>
              <a:t> Remus)</a:t>
            </a:r>
          </a:p>
          <a:p>
            <a:pPr lvl="1"/>
            <a:r>
              <a:rPr lang="hu-HU" dirty="0" smtClean="0"/>
              <a:t>Feltételezzük, hogy minden példány CPU-ja egyformán </a:t>
            </a:r>
            <a:r>
              <a:rPr lang="hu-HU" dirty="0" err="1" smtClean="0"/>
              <a:t>determinisztikusan</a:t>
            </a:r>
            <a:r>
              <a:rPr lang="hu-HU" dirty="0" smtClean="0"/>
              <a:t> működik</a:t>
            </a:r>
          </a:p>
          <a:p>
            <a:pPr lvl="2"/>
            <a:r>
              <a:rPr lang="hu-HU" dirty="0" smtClean="0"/>
              <a:t>Több virtuális CPU között már versenyhelyzet lehet – csak 1 </a:t>
            </a:r>
            <a:r>
              <a:rPr lang="hu-HU" dirty="0" err="1" smtClean="0"/>
              <a:t>vCPU</a:t>
            </a:r>
            <a:r>
              <a:rPr lang="hu-HU" dirty="0" smtClean="0"/>
              <a:t> lehet!</a:t>
            </a:r>
          </a:p>
          <a:p>
            <a:pPr lvl="1"/>
            <a:r>
              <a:rPr lang="hu-HU" dirty="0" smtClean="0"/>
              <a:t>Egyszer a futás során történik egy teljes </a:t>
            </a:r>
            <a:r>
              <a:rPr lang="hu-HU" dirty="0" err="1" smtClean="0"/>
              <a:t>szinkronizáció</a:t>
            </a:r>
            <a:endParaRPr lang="hu-HU" dirty="0" smtClean="0"/>
          </a:p>
          <a:p>
            <a:pPr lvl="1"/>
            <a:r>
              <a:rPr lang="hu-HU" dirty="0" smtClean="0"/>
              <a:t>Rögzíteni kell minden külső eseményt, ami az elsődleges példánnyal történik</a:t>
            </a:r>
          </a:p>
          <a:p>
            <a:pPr lvl="2"/>
            <a:r>
              <a:rPr lang="hu-HU" dirty="0" smtClean="0"/>
              <a:t>Megszakítások a virtuális perifériáktól</a:t>
            </a:r>
          </a:p>
          <a:p>
            <a:pPr lvl="2"/>
            <a:r>
              <a:rPr lang="hu-HU" dirty="0" smtClean="0"/>
              <a:t>Hálózati csomagok érkezése</a:t>
            </a:r>
          </a:p>
          <a:p>
            <a:pPr lvl="1"/>
            <a:r>
              <a:rPr lang="hu-HU" dirty="0" smtClean="0"/>
              <a:t>Rögzíteni kell az események bekövetkeztekor a CPU állapotát (pontosan melyik utasításon állt)</a:t>
            </a:r>
          </a:p>
          <a:p>
            <a:pPr lvl="2"/>
            <a:r>
              <a:rPr lang="hu-HU" dirty="0" smtClean="0"/>
              <a:t>megtehető, az események érkezésekor a VMM eleve állapotmentést csinál</a:t>
            </a:r>
          </a:p>
          <a:p>
            <a:pPr lvl="1"/>
            <a:r>
              <a:rPr lang="hu-HU" dirty="0" smtClean="0"/>
              <a:t>Vissza kell játszani az eseményeket a tartalék példányon pontosan a megfelelő utasításhelyre elhelyezett </a:t>
            </a:r>
            <a:r>
              <a:rPr lang="hu-HU" dirty="0" err="1" smtClean="0"/>
              <a:t>trapekkel</a:t>
            </a:r>
            <a:endParaRPr lang="hu-HU" dirty="0" smtClean="0"/>
          </a:p>
          <a:p>
            <a:pPr lvl="2"/>
            <a:r>
              <a:rPr lang="hu-HU" dirty="0" smtClean="0"/>
              <a:t>Csak bináris fordítással valósítható meg</a:t>
            </a:r>
          </a:p>
          <a:p>
            <a:pPr lvl="1"/>
            <a:r>
              <a:rPr lang="hu-HU" dirty="0" smtClean="0"/>
              <a:t>A tartalék valamennyit késik az elsődlegeshez képest</a:t>
            </a:r>
          </a:p>
          <a:p>
            <a:pPr lvl="2"/>
            <a:r>
              <a:rPr lang="hu-HU" dirty="0" smtClean="0"/>
              <a:t>Addig vissza kell tartani az elsődleges példány kimenő hálózati forgalmát, amíg a tartalék nem jutott el a küldés állapotig (miért is? – „árva állapot”)</a:t>
            </a:r>
          </a:p>
        </p:txBody>
      </p:sp>
    </p:spTree>
    <p:extLst>
      <p:ext uri="{BB962C8B-B14F-4D97-AF65-F5344CB8AC3E}">
        <p14:creationId xmlns="" xmlns:p14="http://schemas.microsoft.com/office/powerpoint/2010/main" val="217985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Technikák összefoglalása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07504" y="5561076"/>
            <a:ext cx="2880320" cy="71438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HW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107504" y="3857628"/>
            <a:ext cx="2880320" cy="71438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107504" y="2571744"/>
            <a:ext cx="2880320" cy="64294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Alkalmazás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346724" y="544522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HW alkatrész meghibásodik</a:t>
            </a:r>
          </a:p>
          <a:p>
            <a:pPr>
              <a:buFontTx/>
              <a:buChar char="-"/>
            </a:pPr>
            <a:r>
              <a:rPr lang="hu-HU" dirty="0" smtClean="0"/>
              <a:t>Hálózat kiesés</a:t>
            </a:r>
          </a:p>
          <a:p>
            <a:pPr>
              <a:buFontTx/>
              <a:buChar char="-"/>
            </a:pPr>
            <a:r>
              <a:rPr lang="hu-HU" dirty="0" smtClean="0"/>
              <a:t>Tápellátás megszűnik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346724" y="3925677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 OS </a:t>
            </a:r>
            <a:r>
              <a:rPr lang="hu-HU" dirty="0" smtClean="0"/>
              <a:t>hiba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107504" y="1357298"/>
            <a:ext cx="2847260" cy="64294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Környezet / emberek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3346724" y="249289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 Alkalmazás </a:t>
            </a:r>
            <a:r>
              <a:rPr lang="hu-HU" dirty="0" smtClean="0"/>
              <a:t>leáll</a:t>
            </a:r>
          </a:p>
          <a:p>
            <a:pPr>
              <a:buFontTx/>
              <a:buChar char="-"/>
            </a:pPr>
            <a:r>
              <a:rPr lang="hu-HU" dirty="0" smtClean="0"/>
              <a:t> Adatok </a:t>
            </a:r>
            <a:r>
              <a:rPr lang="hu-HU" dirty="0" smtClean="0"/>
              <a:t>inkonzisztenssé válnak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346724" y="1353909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 Hibás </a:t>
            </a:r>
            <a:r>
              <a:rPr lang="hu-HU" dirty="0" smtClean="0"/>
              <a:t>üzemeltetői tevékenység</a:t>
            </a:r>
          </a:p>
          <a:p>
            <a:pPr>
              <a:buFontTx/>
              <a:buChar char="-"/>
            </a:pPr>
            <a:r>
              <a:rPr lang="hu-HU" dirty="0" smtClean="0"/>
              <a:t> Támadás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Elemi </a:t>
            </a:r>
            <a:r>
              <a:rPr lang="hu-HU" dirty="0" smtClean="0"/>
              <a:t>kár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779912" y="8367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Nem tervezett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804248" y="8274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Tervezett</a:t>
            </a:r>
            <a:endParaRPr lang="hu-HU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948264" y="3801814"/>
            <a:ext cx="1936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OS frissítés miatt </a:t>
            </a:r>
            <a:br>
              <a:rPr lang="hu-HU" dirty="0" smtClean="0"/>
            </a:br>
            <a:r>
              <a:rPr lang="hu-HU" dirty="0" smtClean="0"/>
              <a:t>újraindítás kell</a:t>
            </a:r>
          </a:p>
          <a:p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948264" y="550445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-HW-t</a:t>
            </a:r>
            <a:r>
              <a:rPr lang="hu-HU" dirty="0" smtClean="0"/>
              <a:t> karban kell tartani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6948264" y="2492896"/>
            <a:ext cx="13935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Alkalmazás </a:t>
            </a:r>
            <a:br>
              <a:rPr lang="hu-HU" dirty="0" smtClean="0"/>
            </a:br>
            <a:r>
              <a:rPr lang="hu-HU" dirty="0" smtClean="0"/>
              <a:t>verzióváltás</a:t>
            </a:r>
          </a:p>
          <a:p>
            <a:endParaRPr lang="hu-HU" dirty="0"/>
          </a:p>
        </p:txBody>
      </p:sp>
      <p:sp>
        <p:nvSpPr>
          <p:cNvPr id="18" name="Lekerekített téglalap 17"/>
          <p:cNvSpPr/>
          <p:nvPr/>
        </p:nvSpPr>
        <p:spPr>
          <a:xfrm>
            <a:off x="6588224" y="5504458"/>
            <a:ext cx="2016224" cy="792088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Live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migration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9" name="Lekerekített téglalap 18"/>
          <p:cNvSpPr/>
          <p:nvPr/>
        </p:nvSpPr>
        <p:spPr>
          <a:xfrm>
            <a:off x="3347864" y="5504458"/>
            <a:ext cx="2736304" cy="792088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Host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clustering</a:t>
            </a:r>
            <a:endParaRPr lang="hu-H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FT (</a:t>
            </a:r>
            <a:r>
              <a:rPr lang="hu-HU" sz="2400" dirty="0" err="1" smtClean="0">
                <a:solidFill>
                  <a:schemeClr val="bg1"/>
                </a:solidFill>
              </a:rPr>
              <a:t>lockstepping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" name="Lekerekített téglalap 19"/>
          <p:cNvSpPr/>
          <p:nvPr/>
        </p:nvSpPr>
        <p:spPr>
          <a:xfrm>
            <a:off x="611560" y="4581128"/>
            <a:ext cx="7632848" cy="864096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Eddig képesek a </a:t>
            </a:r>
            <a:r>
              <a:rPr lang="hu-HU" sz="2400" dirty="0" err="1" smtClean="0">
                <a:solidFill>
                  <a:schemeClr val="bg1"/>
                </a:solidFill>
              </a:rPr>
              <a:t>virtualizációs</a:t>
            </a:r>
            <a:r>
              <a:rPr lang="hu-HU" sz="2400" dirty="0" smtClean="0">
                <a:solidFill>
                  <a:schemeClr val="bg1"/>
                </a:solidFill>
              </a:rPr>
              <a:t> rendszer szintű megoldások kezelni a meghibásodásokat! </a:t>
            </a:r>
          </a:p>
        </p:txBody>
      </p:sp>
      <p:sp>
        <p:nvSpPr>
          <p:cNvPr id="21" name="Lekerekített téglalap 20"/>
          <p:cNvSpPr/>
          <p:nvPr/>
        </p:nvSpPr>
        <p:spPr>
          <a:xfrm>
            <a:off x="4932040" y="3212976"/>
            <a:ext cx="2952328" cy="936104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G</a:t>
            </a:r>
            <a:r>
              <a:rPr lang="hu-HU" sz="2400" dirty="0" err="1" smtClean="0">
                <a:solidFill>
                  <a:schemeClr val="bg1"/>
                </a:solidFill>
              </a:rPr>
              <a:t>uest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clustering</a:t>
            </a:r>
            <a:endParaRPr lang="hu-H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L</a:t>
            </a:r>
            <a:r>
              <a:rPr lang="hu-HU" sz="2400" dirty="0" err="1" smtClean="0">
                <a:solidFill>
                  <a:schemeClr val="bg1"/>
                </a:solidFill>
              </a:rPr>
              <a:t>oad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balance</a:t>
            </a:r>
            <a:r>
              <a:rPr lang="hu-HU" sz="2400" dirty="0" smtClean="0">
                <a:solidFill>
                  <a:schemeClr val="bg1"/>
                </a:solidFill>
              </a:rPr>
              <a:t> fürt…</a:t>
            </a:r>
          </a:p>
        </p:txBody>
      </p:sp>
      <p:sp>
        <p:nvSpPr>
          <p:cNvPr id="22" name="Lekerekített téglalap 21"/>
          <p:cNvSpPr/>
          <p:nvPr/>
        </p:nvSpPr>
        <p:spPr>
          <a:xfrm>
            <a:off x="3923928" y="2276872"/>
            <a:ext cx="2376264" cy="936104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C</a:t>
            </a:r>
            <a:r>
              <a:rPr lang="hu-HU" sz="2400" dirty="0" err="1" smtClean="0">
                <a:solidFill>
                  <a:schemeClr val="bg1"/>
                </a:solidFill>
              </a:rPr>
              <a:t>heckpointing</a:t>
            </a:r>
            <a:endParaRPr lang="hu-H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R</a:t>
            </a:r>
            <a:r>
              <a:rPr lang="hu-HU" sz="2400" dirty="0" err="1" smtClean="0">
                <a:solidFill>
                  <a:schemeClr val="bg1"/>
                </a:solidFill>
              </a:rPr>
              <a:t>eplikáció</a:t>
            </a:r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3" name="Lekerekített téglalap 22"/>
          <p:cNvSpPr/>
          <p:nvPr/>
        </p:nvSpPr>
        <p:spPr>
          <a:xfrm>
            <a:off x="4932040" y="1268760"/>
            <a:ext cx="2520280" cy="936104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smtClean="0">
                <a:solidFill>
                  <a:schemeClr val="bg1"/>
                </a:solidFill>
              </a:rPr>
              <a:t>Mentés</a:t>
            </a:r>
            <a:endParaRPr lang="hu-H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smtClean="0">
                <a:solidFill>
                  <a:schemeClr val="bg1"/>
                </a:solidFill>
              </a:rPr>
              <a:t>Több </a:t>
            </a:r>
            <a:r>
              <a:rPr lang="hu-HU" sz="2400" dirty="0" smtClean="0">
                <a:solidFill>
                  <a:schemeClr val="bg1"/>
                </a:solidFill>
              </a:rPr>
              <a:t>telephely…</a:t>
            </a:r>
          </a:p>
        </p:txBody>
      </p:sp>
    </p:spTree>
    <p:extLst>
      <p:ext uri="{BB962C8B-B14F-4D97-AF65-F5344CB8AC3E}">
        <p14:creationId xmlns="" xmlns:p14="http://schemas.microsoft.com/office/powerpoint/2010/main" val="165699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Virtualizáció: </a:t>
            </a:r>
          </a:p>
          <a:p>
            <a:pPr lvl="1"/>
            <a:r>
              <a:rPr lang="hu-HU" dirty="0" smtClean="0"/>
              <a:t>Számos új lehetőség</a:t>
            </a:r>
          </a:p>
          <a:p>
            <a:pPr lvl="1"/>
            <a:r>
              <a:rPr lang="hu-HU" dirty="0" smtClean="0"/>
              <a:t>Számos új hibaforrás</a:t>
            </a:r>
          </a:p>
          <a:p>
            <a:endParaRPr lang="hu-HU" dirty="0" smtClean="0"/>
          </a:p>
          <a:p>
            <a:r>
              <a:rPr lang="hu-HU" dirty="0" smtClean="0"/>
              <a:t>Klasszikus szoftveres és hardveres hibatűrési mechanizmusok adaptálhatóak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(Központi) menedzsment szerver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Virtualizációt</a:t>
            </a:r>
            <a:r>
              <a:rPr lang="hu-HU" dirty="0" smtClean="0"/>
              <a:t> nyújtó gépek összefogása</a:t>
            </a:r>
          </a:p>
          <a:p>
            <a:pPr lvl="1"/>
            <a:r>
              <a:rPr lang="hu-HU" dirty="0" smtClean="0"/>
              <a:t>Akár több gyártó megoldását is</a:t>
            </a:r>
          </a:p>
          <a:p>
            <a:endParaRPr lang="hu-HU" dirty="0"/>
          </a:p>
          <a:p>
            <a:r>
              <a:rPr lang="hu-HU" dirty="0" smtClean="0"/>
              <a:t>Közös leltár és térkép</a:t>
            </a:r>
          </a:p>
          <a:p>
            <a:pPr lvl="1"/>
            <a:r>
              <a:rPr lang="hu-HU" dirty="0" smtClean="0"/>
              <a:t>Fizikai/virtuális gépek, hálózat, felhasználók…</a:t>
            </a:r>
          </a:p>
          <a:p>
            <a:pPr lvl="1"/>
            <a:r>
              <a:rPr lang="hu-HU" dirty="0" smtClean="0"/>
              <a:t>Historikus adatok gyűjtése is</a:t>
            </a:r>
          </a:p>
          <a:p>
            <a:pPr lvl="1"/>
            <a:endParaRPr lang="hu-HU" dirty="0"/>
          </a:p>
          <a:p>
            <a:r>
              <a:rPr lang="hu-HU" dirty="0" smtClean="0"/>
              <a:t>Plusz funkciók</a:t>
            </a:r>
          </a:p>
          <a:p>
            <a:endParaRPr lang="hu-HU" dirty="0"/>
          </a:p>
          <a:p>
            <a:r>
              <a:rPr lang="hu-HU" dirty="0" smtClean="0"/>
              <a:t>Pl.: </a:t>
            </a:r>
            <a:r>
              <a:rPr lang="hu-HU" dirty="0" err="1" smtClean="0"/>
              <a:t>VMware</a:t>
            </a:r>
            <a:r>
              <a:rPr lang="hu-HU" dirty="0" smtClean="0"/>
              <a:t> </a:t>
            </a:r>
            <a:r>
              <a:rPr lang="hu-HU" dirty="0" err="1" smtClean="0"/>
              <a:t>vCenter</a:t>
            </a:r>
            <a:r>
              <a:rPr lang="hu-HU" dirty="0" smtClean="0"/>
              <a:t>, MS System Center VMM…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0681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Közös tárhely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Adatok: lokális diszk helyett SAN/NAS</a:t>
            </a:r>
          </a:p>
          <a:p>
            <a:r>
              <a:rPr lang="hu-HU" dirty="0" smtClean="0"/>
              <a:t>Többszörös hozzáférési lehetőség</a:t>
            </a:r>
          </a:p>
          <a:p>
            <a:r>
              <a:rPr lang="hu-HU" dirty="0" smtClean="0"/>
              <a:t>Dinamikus allokáció</a:t>
            </a:r>
          </a:p>
          <a:p>
            <a:r>
              <a:rPr lang="hu-HU" dirty="0" smtClean="0"/>
              <a:t>Alacsonyabb fajlagos költségek</a:t>
            </a:r>
          </a:p>
          <a:p>
            <a:endParaRPr lang="hu-HU" dirty="0"/>
          </a:p>
          <a:p>
            <a:r>
              <a:rPr lang="hu-HU" dirty="0" smtClean="0"/>
              <a:t>Tipikus protokollok: FC, </a:t>
            </a:r>
            <a:r>
              <a:rPr lang="hu-HU" dirty="0" err="1" smtClean="0"/>
              <a:t>iSCSI</a:t>
            </a:r>
            <a:r>
              <a:rPr lang="hu-HU" dirty="0" smtClean="0"/>
              <a:t>, NFS…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Központi menedzsment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csak ennyit tudna, </a:t>
            </a:r>
            <a:r>
              <a:rPr lang="hu-HU" dirty="0" smtClean="0"/>
              <a:t>az </a:t>
            </a:r>
            <a:r>
              <a:rPr lang="hu-HU" dirty="0" smtClean="0"/>
              <a:t>még nem sok…</a:t>
            </a:r>
          </a:p>
          <a:p>
            <a:r>
              <a:rPr lang="hu-HU" dirty="0" smtClean="0"/>
              <a:t>Új szolgáltatások</a:t>
            </a:r>
          </a:p>
          <a:p>
            <a:pPr lvl="1"/>
            <a:r>
              <a:rPr lang="hu-HU" dirty="0" smtClean="0"/>
              <a:t>Gépek fürtbe szervezése (</a:t>
            </a:r>
            <a:r>
              <a:rPr lang="hu-HU" dirty="0" err="1" smtClean="0"/>
              <a:t>Cluster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Virtuális gépek áthelyezése gépek között</a:t>
            </a:r>
          </a:p>
          <a:p>
            <a:pPr lvl="1"/>
            <a:r>
              <a:rPr lang="hu-HU" dirty="0" smtClean="0"/>
              <a:t>…akár működés közben (</a:t>
            </a:r>
            <a:r>
              <a:rPr lang="hu-HU" i="1" dirty="0" err="1" smtClean="0"/>
              <a:t>live</a:t>
            </a:r>
            <a:r>
              <a:rPr lang="hu-HU" i="1" dirty="0" smtClean="0"/>
              <a:t> </a:t>
            </a:r>
            <a:r>
              <a:rPr lang="hu-HU" i="1" dirty="0" err="1" smtClean="0"/>
              <a:t>migration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Hibatűrés</a:t>
            </a:r>
          </a:p>
          <a:p>
            <a:pPr lvl="1"/>
            <a:r>
              <a:rPr lang="hu-HU" dirty="0" smtClean="0"/>
              <a:t>Terheléselosztás</a:t>
            </a:r>
          </a:p>
          <a:p>
            <a:pPr lvl="1"/>
            <a:r>
              <a:rPr lang="hu-HU" dirty="0" smtClean="0"/>
              <a:t>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Erőforrás-gazdálkodás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Allokációs probléma (pl. memória foglalás szerint)</a:t>
            </a:r>
          </a:p>
          <a:p>
            <a:pPr lvl="1"/>
            <a:endParaRPr lang="hu-HU" dirty="0"/>
          </a:p>
        </p:txBody>
      </p:sp>
      <p:grpSp>
        <p:nvGrpSpPr>
          <p:cNvPr id="4" name="Csoportba foglalás 39"/>
          <p:cNvGrpSpPr/>
          <p:nvPr/>
        </p:nvGrpSpPr>
        <p:grpSpPr>
          <a:xfrm>
            <a:off x="1357290" y="5000636"/>
            <a:ext cx="535785" cy="1071570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9" name="Téglalap 8"/>
          <p:cNvSpPr/>
          <p:nvPr/>
        </p:nvSpPr>
        <p:spPr>
          <a:xfrm>
            <a:off x="1500166" y="1785926"/>
            <a:ext cx="714380" cy="257176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10" name="Csoportba foglalás 39"/>
          <p:cNvGrpSpPr/>
          <p:nvPr/>
        </p:nvGrpSpPr>
        <p:grpSpPr>
          <a:xfrm>
            <a:off x="3214678" y="5000636"/>
            <a:ext cx="535785" cy="1071570"/>
            <a:chOff x="6429388" y="3929066"/>
            <a:chExt cx="714380" cy="1428760"/>
          </a:xfrm>
        </p:grpSpPr>
        <p:sp>
          <p:nvSpPr>
            <p:cNvPr id="11" name="Lekerekített téglalap 1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églalap 14"/>
          <p:cNvSpPr/>
          <p:nvPr/>
        </p:nvSpPr>
        <p:spPr>
          <a:xfrm>
            <a:off x="3357554" y="1785926"/>
            <a:ext cx="714380" cy="257176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500166" y="4429132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Host1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3357554" y="4429132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Host2</a:t>
            </a:r>
            <a:endParaRPr lang="hu-HU" dirty="0"/>
          </a:p>
        </p:txBody>
      </p:sp>
      <p:sp>
        <p:nvSpPr>
          <p:cNvPr id="20" name="Téglalap 19"/>
          <p:cNvSpPr/>
          <p:nvPr/>
        </p:nvSpPr>
        <p:spPr>
          <a:xfrm>
            <a:off x="5000628" y="1857364"/>
            <a:ext cx="428628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5857884" y="1857364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6715140" y="1857364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7643834" y="1857364"/>
            <a:ext cx="428628" cy="157163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4786314" y="2857496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Guest1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5715008" y="3000372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Guest2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6572264" y="3000372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Guest3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7429520" y="3643314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Guest4</a:t>
            </a:r>
            <a:endParaRPr lang="hu-HU" dirty="0"/>
          </a:p>
        </p:txBody>
      </p:sp>
      <p:sp>
        <p:nvSpPr>
          <p:cNvPr id="28" name="Téglalap 27"/>
          <p:cNvSpPr/>
          <p:nvPr/>
        </p:nvSpPr>
        <p:spPr>
          <a:xfrm>
            <a:off x="5072066" y="4572008"/>
            <a:ext cx="3071834" cy="1214446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Hogyan osszam szét őket?</a:t>
            </a:r>
          </a:p>
        </p:txBody>
      </p:sp>
      <p:sp>
        <p:nvSpPr>
          <p:cNvPr id="29" name="Téglalap 28"/>
          <p:cNvSpPr/>
          <p:nvPr/>
        </p:nvSpPr>
        <p:spPr>
          <a:xfrm>
            <a:off x="1643042" y="3500438"/>
            <a:ext cx="428628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3500430" y="3214686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Téglalap 30"/>
          <p:cNvSpPr/>
          <p:nvPr/>
        </p:nvSpPr>
        <p:spPr>
          <a:xfrm>
            <a:off x="3500430" y="2071678"/>
            <a:ext cx="428628" cy="100013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2" name="Téglalap 31"/>
          <p:cNvSpPr/>
          <p:nvPr/>
        </p:nvSpPr>
        <p:spPr>
          <a:xfrm>
            <a:off x="1643042" y="1928802"/>
            <a:ext cx="428628" cy="142876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918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gépek áthelyezése futás közben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Ismertebb nevén: </a:t>
            </a:r>
            <a:r>
              <a:rPr lang="hu-HU" i="1" dirty="0" err="1" smtClean="0"/>
              <a:t>live</a:t>
            </a:r>
            <a:r>
              <a:rPr lang="hu-HU" i="1" dirty="0" smtClean="0"/>
              <a:t> </a:t>
            </a:r>
            <a:r>
              <a:rPr lang="hu-HU" i="1" dirty="0" err="1" smtClean="0"/>
              <a:t>migration</a:t>
            </a:r>
            <a:endParaRPr lang="hu-HU" i="1" dirty="0" smtClean="0"/>
          </a:p>
          <a:p>
            <a:r>
              <a:rPr lang="hu-HU" dirty="0" smtClean="0"/>
              <a:t>Különböző gyártók elnevezései</a:t>
            </a:r>
          </a:p>
          <a:p>
            <a:pPr lvl="1"/>
            <a:r>
              <a:rPr lang="hu-HU" dirty="0" err="1" smtClean="0"/>
              <a:t>VMware</a:t>
            </a:r>
            <a:r>
              <a:rPr lang="hu-HU" dirty="0" smtClean="0"/>
              <a:t> – </a:t>
            </a:r>
            <a:r>
              <a:rPr lang="hu-HU" dirty="0" err="1"/>
              <a:t>v</a:t>
            </a:r>
            <a:r>
              <a:rPr lang="hu-HU" dirty="0" err="1" smtClean="0"/>
              <a:t>Motion</a:t>
            </a:r>
            <a:endParaRPr lang="hu-HU" dirty="0" smtClean="0"/>
          </a:p>
          <a:p>
            <a:pPr lvl="1"/>
            <a:r>
              <a:rPr lang="hu-HU" dirty="0" err="1" smtClean="0"/>
              <a:t>XenEnterprise</a:t>
            </a:r>
            <a:r>
              <a:rPr lang="hu-HU" dirty="0" smtClean="0"/>
              <a:t> – </a:t>
            </a:r>
            <a:r>
              <a:rPr lang="hu-HU" dirty="0" err="1" smtClean="0"/>
              <a:t>XenMotion</a:t>
            </a:r>
            <a:endParaRPr lang="hu-HU" dirty="0" smtClean="0"/>
          </a:p>
          <a:p>
            <a:pPr lvl="1"/>
            <a:r>
              <a:rPr lang="hu-HU" dirty="0" err="1" smtClean="0"/>
              <a:t>VirtualBox</a:t>
            </a:r>
            <a:r>
              <a:rPr lang="hu-HU" dirty="0" smtClean="0"/>
              <a:t> - </a:t>
            </a:r>
            <a:r>
              <a:rPr lang="hu-HU" dirty="0" err="1" smtClean="0"/>
              <a:t>Teleportation</a:t>
            </a:r>
            <a:endParaRPr lang="hu-HU" dirty="0" smtClean="0"/>
          </a:p>
          <a:p>
            <a:r>
              <a:rPr lang="hu-HU" dirty="0" smtClean="0"/>
              <a:t>Cél a kiesési idő minimalizálása</a:t>
            </a:r>
          </a:p>
          <a:p>
            <a:pPr lvl="1"/>
            <a:r>
              <a:rPr lang="hu-HU" dirty="0" smtClean="0"/>
              <a:t>Kissé terhelt gépen 2-3 sec marad ki</a:t>
            </a:r>
          </a:p>
          <a:p>
            <a:pPr lvl="2"/>
            <a:r>
              <a:rPr lang="hu-HU" dirty="0" smtClean="0"/>
              <a:t>DE ha sok az aktív memórialap, akkor hosszabb is lehet!</a:t>
            </a:r>
          </a:p>
          <a:p>
            <a:pPr lvl="1"/>
            <a:r>
              <a:rPr lang="hu-HU" dirty="0" smtClean="0"/>
              <a:t>Alapesetben a háttértár </a:t>
            </a:r>
            <a:r>
              <a:rPr lang="hu-HU" dirty="0" err="1" smtClean="0"/>
              <a:t>SAN-on</a:t>
            </a:r>
            <a:r>
              <a:rPr lang="hu-HU" dirty="0" smtClean="0"/>
              <a:t> van, közösen látható mindkét gépről</a:t>
            </a:r>
          </a:p>
        </p:txBody>
      </p:sp>
      <p:sp>
        <p:nvSpPr>
          <p:cNvPr id="4" name="Lekerekített téglalap feliratnak 3"/>
          <p:cNvSpPr/>
          <p:nvPr/>
        </p:nvSpPr>
        <p:spPr>
          <a:xfrm>
            <a:off x="5796135" y="1791056"/>
            <a:ext cx="3347051" cy="2286016"/>
          </a:xfrm>
          <a:prstGeom prst="wedgeRoundRectCallout">
            <a:avLst>
              <a:gd name="adj1" fmla="val 31836"/>
              <a:gd name="adj2" fmla="val 9626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 a követelmény egy olyan fájlrendszerrel szemben, amit blokkos eszköz szinten egyszerre több helyről is módosítanak?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Virtuális gépek áthelyezése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3"/>
            <a:ext cx="4286280" cy="1000132"/>
          </a:xfrm>
        </p:spPr>
        <p:txBody>
          <a:bodyPr/>
          <a:lstStyle/>
          <a:p>
            <a:r>
              <a:rPr lang="hu-HU" dirty="0" smtClean="0"/>
              <a:t>Hogy is működik?</a:t>
            </a:r>
            <a:endParaRPr lang="hu-HU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714348" y="5143512"/>
            <a:ext cx="535785" cy="1071570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Csoportba foglalás 8"/>
          <p:cNvGrpSpPr/>
          <p:nvPr/>
        </p:nvGrpSpPr>
        <p:grpSpPr>
          <a:xfrm>
            <a:off x="7572396" y="5143512"/>
            <a:ext cx="535785" cy="1071570"/>
            <a:chOff x="6429388" y="3929066"/>
            <a:chExt cx="714380" cy="1428760"/>
          </a:xfrm>
        </p:grpSpPr>
        <p:sp>
          <p:nvSpPr>
            <p:cNvPr id="10" name="Lekerekített téglalap 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4" name="Lekerekített téglalap feliratnak 13"/>
          <p:cNvSpPr/>
          <p:nvPr/>
        </p:nvSpPr>
        <p:spPr>
          <a:xfrm>
            <a:off x="428596" y="1500174"/>
            <a:ext cx="3643338" cy="3429024"/>
          </a:xfrm>
          <a:prstGeom prst="wedgeRoundRectCallout">
            <a:avLst>
              <a:gd name="adj1" fmla="val -25361"/>
              <a:gd name="adj2" fmla="val 58134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Lekerekített téglalap feliratnak 14"/>
          <p:cNvSpPr/>
          <p:nvPr/>
        </p:nvSpPr>
        <p:spPr>
          <a:xfrm>
            <a:off x="5286380" y="1500174"/>
            <a:ext cx="3714776" cy="3429024"/>
          </a:xfrm>
          <a:prstGeom prst="wedgeRoundRectCallout">
            <a:avLst>
              <a:gd name="adj1" fmla="val 32805"/>
              <a:gd name="adj2" fmla="val 59722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643570" y="2214554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Guest</a:t>
            </a:r>
            <a:r>
              <a:rPr lang="hu-HU" b="1" dirty="0" smtClean="0"/>
              <a:t> CPU állapota</a:t>
            </a:r>
            <a:endParaRPr lang="hu-HU" b="1" dirty="0"/>
          </a:p>
        </p:txBody>
      </p:sp>
      <p:grpSp>
        <p:nvGrpSpPr>
          <p:cNvPr id="17" name="Csoportba foglalás 16"/>
          <p:cNvGrpSpPr/>
          <p:nvPr/>
        </p:nvGrpSpPr>
        <p:grpSpPr>
          <a:xfrm>
            <a:off x="7786710" y="2000240"/>
            <a:ext cx="785818" cy="785818"/>
            <a:chOff x="3071802" y="1214422"/>
            <a:chExt cx="785818" cy="785818"/>
          </a:xfrm>
        </p:grpSpPr>
        <p:sp>
          <p:nvSpPr>
            <p:cNvPr id="18" name="Téglalap 17"/>
            <p:cNvSpPr/>
            <p:nvPr/>
          </p:nvSpPr>
          <p:spPr>
            <a:xfrm>
              <a:off x="3071802" y="1214422"/>
              <a:ext cx="785818" cy="785818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>
            <a:xfrm>
              <a:off x="3214678" y="1357298"/>
              <a:ext cx="500066" cy="50006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églalap 19"/>
          <p:cNvSpPr/>
          <p:nvPr/>
        </p:nvSpPr>
        <p:spPr>
          <a:xfrm>
            <a:off x="6786578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7143768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23" name="Egyenes összekötő nyíllal 22"/>
          <p:cNvCxnSpPr>
            <a:stCxn id="20" idx="2"/>
            <a:endCxn id="25" idx="0"/>
          </p:cNvCxnSpPr>
          <p:nvPr/>
        </p:nvCxnSpPr>
        <p:spPr>
          <a:xfrm rot="5400000">
            <a:off x="6500826" y="3250405"/>
            <a:ext cx="42862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21" idx="2"/>
            <a:endCxn id="28" idx="0"/>
          </p:cNvCxnSpPr>
          <p:nvPr/>
        </p:nvCxnSpPr>
        <p:spPr>
          <a:xfrm rot="16200000" flipH="1">
            <a:off x="7286644" y="332184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Téglalap 24"/>
          <p:cNvSpPr/>
          <p:nvPr/>
        </p:nvSpPr>
        <p:spPr>
          <a:xfrm>
            <a:off x="6286512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6643702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7000892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7500958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9" name="Téglalap 28"/>
          <p:cNvSpPr/>
          <p:nvPr/>
        </p:nvSpPr>
        <p:spPr>
          <a:xfrm>
            <a:off x="7858148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8215338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5643570" y="328612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RAM</a:t>
            </a:r>
            <a:endParaRPr lang="hu-HU" b="1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6072198" y="1571612"/>
            <a:ext cx="208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&lt;&lt;Vezérlési </a:t>
            </a:r>
            <a:r>
              <a:rPr lang="hu-HU" b="1" dirty="0" err="1" smtClean="0"/>
              <a:t>token</a:t>
            </a:r>
            <a:r>
              <a:rPr lang="hu-HU" b="1" dirty="0" smtClean="0"/>
              <a:t>&gt;&gt;</a:t>
            </a:r>
            <a:endParaRPr lang="hu-HU" b="1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714348" y="2214554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Guest</a:t>
            </a:r>
            <a:r>
              <a:rPr lang="hu-HU" b="1" dirty="0" smtClean="0"/>
              <a:t> CPU állapota</a:t>
            </a:r>
            <a:endParaRPr lang="hu-HU" b="1" dirty="0"/>
          </a:p>
        </p:txBody>
      </p:sp>
      <p:grpSp>
        <p:nvGrpSpPr>
          <p:cNvPr id="34" name="Csoportba foglalás 33"/>
          <p:cNvGrpSpPr/>
          <p:nvPr/>
        </p:nvGrpSpPr>
        <p:grpSpPr>
          <a:xfrm>
            <a:off x="2857488" y="2000240"/>
            <a:ext cx="785818" cy="785818"/>
            <a:chOff x="3071802" y="1214422"/>
            <a:chExt cx="785818" cy="785818"/>
          </a:xfrm>
        </p:grpSpPr>
        <p:sp>
          <p:nvSpPr>
            <p:cNvPr id="35" name="Téglalap 34"/>
            <p:cNvSpPr/>
            <p:nvPr/>
          </p:nvSpPr>
          <p:spPr>
            <a:xfrm>
              <a:off x="3071802" y="1214422"/>
              <a:ext cx="785818" cy="785818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6" name="Téglalap 35"/>
            <p:cNvSpPr/>
            <p:nvPr/>
          </p:nvSpPr>
          <p:spPr>
            <a:xfrm>
              <a:off x="3214678" y="1357298"/>
              <a:ext cx="500066" cy="50006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7" name="Téglalap 36"/>
          <p:cNvSpPr/>
          <p:nvPr/>
        </p:nvSpPr>
        <p:spPr>
          <a:xfrm>
            <a:off x="1857356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8" name="Téglalap 37"/>
          <p:cNvSpPr/>
          <p:nvPr/>
        </p:nvSpPr>
        <p:spPr>
          <a:xfrm>
            <a:off x="2214546" y="3071810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39" name="Egyenes összekötő nyíllal 38"/>
          <p:cNvCxnSpPr>
            <a:stCxn id="37" idx="2"/>
            <a:endCxn id="41" idx="0"/>
          </p:cNvCxnSpPr>
          <p:nvPr/>
        </p:nvCxnSpPr>
        <p:spPr>
          <a:xfrm rot="5400000">
            <a:off x="1571604" y="3250405"/>
            <a:ext cx="42862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>
            <a:stCxn id="38" idx="2"/>
            <a:endCxn id="44" idx="0"/>
          </p:cNvCxnSpPr>
          <p:nvPr/>
        </p:nvCxnSpPr>
        <p:spPr>
          <a:xfrm rot="16200000" flipH="1">
            <a:off x="2357422" y="332184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Téglalap 40"/>
          <p:cNvSpPr/>
          <p:nvPr/>
        </p:nvSpPr>
        <p:spPr>
          <a:xfrm>
            <a:off x="1357290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2" name="Téglalap 41"/>
          <p:cNvSpPr/>
          <p:nvPr/>
        </p:nvSpPr>
        <p:spPr>
          <a:xfrm>
            <a:off x="1714480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3" name="Téglalap 42"/>
          <p:cNvSpPr/>
          <p:nvPr/>
        </p:nvSpPr>
        <p:spPr>
          <a:xfrm>
            <a:off x="2071670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4" name="Téglalap 43"/>
          <p:cNvSpPr/>
          <p:nvPr/>
        </p:nvSpPr>
        <p:spPr>
          <a:xfrm>
            <a:off x="2571736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2928926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Téglalap 45"/>
          <p:cNvSpPr/>
          <p:nvPr/>
        </p:nvSpPr>
        <p:spPr>
          <a:xfrm>
            <a:off x="3286116" y="3714752"/>
            <a:ext cx="357190" cy="2143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714348" y="328612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RAM</a:t>
            </a:r>
            <a:endParaRPr lang="hu-HU" b="1" dirty="0"/>
          </a:p>
        </p:txBody>
      </p:sp>
      <p:sp>
        <p:nvSpPr>
          <p:cNvPr id="48" name="Szövegdoboz 47"/>
          <p:cNvSpPr txBox="1"/>
          <p:nvPr/>
        </p:nvSpPr>
        <p:spPr>
          <a:xfrm>
            <a:off x="1142976" y="1571612"/>
            <a:ext cx="208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&lt;&lt;Vezérlési </a:t>
            </a:r>
            <a:r>
              <a:rPr lang="hu-HU" b="1" dirty="0" err="1" smtClean="0"/>
              <a:t>token</a:t>
            </a:r>
            <a:r>
              <a:rPr lang="hu-HU" b="1" dirty="0" smtClean="0"/>
              <a:t>&gt;&gt;</a:t>
            </a:r>
            <a:endParaRPr lang="hu-HU" b="1" dirty="0"/>
          </a:p>
        </p:txBody>
      </p:sp>
      <p:sp>
        <p:nvSpPr>
          <p:cNvPr id="49" name="Téglalap 48"/>
          <p:cNvSpPr/>
          <p:nvPr/>
        </p:nvSpPr>
        <p:spPr>
          <a:xfrm>
            <a:off x="7000892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0" name="Téglalap 49"/>
          <p:cNvSpPr/>
          <p:nvPr/>
        </p:nvSpPr>
        <p:spPr>
          <a:xfrm>
            <a:off x="7500958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2" name="Téglalap 51"/>
          <p:cNvSpPr/>
          <p:nvPr/>
        </p:nvSpPr>
        <p:spPr>
          <a:xfrm>
            <a:off x="6286512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3" name="Lefelé nyíl 52"/>
          <p:cNvSpPr/>
          <p:nvPr/>
        </p:nvSpPr>
        <p:spPr>
          <a:xfrm>
            <a:off x="6357950" y="4143380"/>
            <a:ext cx="214314" cy="285752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4" name="Téglalap 53"/>
          <p:cNvSpPr/>
          <p:nvPr/>
        </p:nvSpPr>
        <p:spPr>
          <a:xfrm>
            <a:off x="6286512" y="4572008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8" name="Lekerekített téglalap feliratnak 57"/>
          <p:cNvSpPr/>
          <p:nvPr/>
        </p:nvSpPr>
        <p:spPr>
          <a:xfrm>
            <a:off x="3643306" y="5643578"/>
            <a:ext cx="2571768" cy="1000108"/>
          </a:xfrm>
          <a:prstGeom prst="wedgeRoundRectCallout">
            <a:avLst>
              <a:gd name="adj1" fmla="val 55339"/>
              <a:gd name="adj2" fmla="val -20798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/>
              <a:t>Memóriatartalom </a:t>
            </a:r>
          </a:p>
          <a:p>
            <a:r>
              <a:rPr lang="hu-HU" sz="2400" dirty="0" smtClean="0"/>
              <a:t>módosul közben!</a:t>
            </a:r>
            <a:endParaRPr lang="hu-HU" sz="2400" dirty="0"/>
          </a:p>
        </p:txBody>
      </p:sp>
      <p:sp>
        <p:nvSpPr>
          <p:cNvPr id="59" name="Balra nyíl 58"/>
          <p:cNvSpPr/>
          <p:nvPr/>
        </p:nvSpPr>
        <p:spPr>
          <a:xfrm>
            <a:off x="4143372" y="4143380"/>
            <a:ext cx="1428760" cy="571504"/>
          </a:xfrm>
          <a:prstGeom prst="lef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másolás</a:t>
            </a:r>
          </a:p>
        </p:txBody>
      </p:sp>
      <p:sp>
        <p:nvSpPr>
          <p:cNvPr id="60" name="Lekerekített téglalap feliratnak 59"/>
          <p:cNvSpPr/>
          <p:nvPr/>
        </p:nvSpPr>
        <p:spPr>
          <a:xfrm>
            <a:off x="3500430" y="4714884"/>
            <a:ext cx="2786082" cy="1571636"/>
          </a:xfrm>
          <a:prstGeom prst="wedgeRoundRectCallout">
            <a:avLst>
              <a:gd name="adj1" fmla="val 47087"/>
              <a:gd name="adj2" fmla="val -5558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Már átvitt, de azóta módosult memórialapok gyűjtése</a:t>
            </a:r>
          </a:p>
        </p:txBody>
      </p:sp>
      <p:sp>
        <p:nvSpPr>
          <p:cNvPr id="61" name="Lefelé nyíl 60"/>
          <p:cNvSpPr/>
          <p:nvPr/>
        </p:nvSpPr>
        <p:spPr>
          <a:xfrm>
            <a:off x="8286776" y="4143380"/>
            <a:ext cx="214314" cy="285752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2" name="Téglalap 61"/>
          <p:cNvSpPr/>
          <p:nvPr/>
        </p:nvSpPr>
        <p:spPr>
          <a:xfrm>
            <a:off x="8215338" y="4572008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4" name="Téglalap 63"/>
          <p:cNvSpPr/>
          <p:nvPr/>
        </p:nvSpPr>
        <p:spPr>
          <a:xfrm>
            <a:off x="8215338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5" name="Lekerekített téglalap feliratnak 64"/>
          <p:cNvSpPr/>
          <p:nvPr/>
        </p:nvSpPr>
        <p:spPr>
          <a:xfrm>
            <a:off x="3143240" y="4929198"/>
            <a:ext cx="3286148" cy="1357322"/>
          </a:xfrm>
          <a:prstGeom prst="wedgeRoundRectCallout">
            <a:avLst>
              <a:gd name="adj1" fmla="val -44021"/>
              <a:gd name="adj2" fmla="val -12047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Éppen használatban lévő, aktív memórialapok átvitele</a:t>
            </a:r>
          </a:p>
        </p:txBody>
      </p:sp>
      <p:sp>
        <p:nvSpPr>
          <p:cNvPr id="66" name="Téglalap 65"/>
          <p:cNvSpPr/>
          <p:nvPr/>
        </p:nvSpPr>
        <p:spPr>
          <a:xfrm>
            <a:off x="3286116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7" name="Lekerekített téglalap feliratnak 66"/>
          <p:cNvSpPr/>
          <p:nvPr/>
        </p:nvSpPr>
        <p:spPr>
          <a:xfrm>
            <a:off x="3000364" y="4500570"/>
            <a:ext cx="3357586" cy="1928826"/>
          </a:xfrm>
          <a:prstGeom prst="wedgeRoundRectCallout">
            <a:avLst>
              <a:gd name="adj1" fmla="val -53363"/>
              <a:gd name="adj2" fmla="val -18424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virtuális gép mostantól kezdve fut a másik </a:t>
            </a:r>
            <a:r>
              <a:rPr lang="hu-HU" sz="2400" dirty="0" err="1" smtClean="0">
                <a:solidFill>
                  <a:schemeClr val="bg1"/>
                </a:solidFill>
              </a:rPr>
              <a:t>hoszton</a:t>
            </a:r>
            <a:r>
              <a:rPr lang="hu-HU" sz="2400" dirty="0" smtClean="0">
                <a:solidFill>
                  <a:schemeClr val="bg1"/>
                </a:solidFill>
              </a:rPr>
              <a:t>, a hálózati kapcsolatot is átvette</a:t>
            </a:r>
          </a:p>
        </p:txBody>
      </p:sp>
      <p:sp>
        <p:nvSpPr>
          <p:cNvPr id="68" name="Téglalap 67"/>
          <p:cNvSpPr/>
          <p:nvPr/>
        </p:nvSpPr>
        <p:spPr>
          <a:xfrm>
            <a:off x="1357290" y="3714752"/>
            <a:ext cx="357190" cy="21431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Lekerekített téglalap feliratnak 68"/>
          <p:cNvSpPr/>
          <p:nvPr/>
        </p:nvSpPr>
        <p:spPr>
          <a:xfrm>
            <a:off x="2928926" y="4500570"/>
            <a:ext cx="3429024" cy="1857388"/>
          </a:xfrm>
          <a:prstGeom prst="wedgeRoundRectCallout">
            <a:avLst>
              <a:gd name="adj1" fmla="val -87129"/>
              <a:gd name="adj2" fmla="val -8040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módosult, de éppen inaktív memórialapok utólagos átvitele</a:t>
            </a:r>
          </a:p>
        </p:txBody>
      </p:sp>
      <p:sp>
        <p:nvSpPr>
          <p:cNvPr id="70" name="Lekerekített téglalap feliratnak 69"/>
          <p:cNvSpPr/>
          <p:nvPr/>
        </p:nvSpPr>
        <p:spPr>
          <a:xfrm>
            <a:off x="3143240" y="4857760"/>
            <a:ext cx="3500462" cy="1500198"/>
          </a:xfrm>
          <a:prstGeom prst="wedgeRoundRectCallout">
            <a:avLst>
              <a:gd name="adj1" fmla="val 36984"/>
              <a:gd name="adj2" fmla="val -8784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Erőforrás felszabadítás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20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7" grpId="0" animBg="1"/>
      <p:bldP spid="67" grpId="1" animBg="1"/>
      <p:bldP spid="68" grpId="0" animBg="1"/>
      <p:bldP spid="69" grpId="0" animBg="1"/>
      <p:bldP spid="69" grpId="1" animBg="1"/>
      <p:bldP spid="70" grpId="0" animBg="1"/>
      <p:bldP spid="7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Hibatűrés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Hibatűrés célja:</a:t>
            </a:r>
          </a:p>
          <a:p>
            <a:pPr lvl="1"/>
            <a:r>
              <a:rPr lang="hu-HU" dirty="0" smtClean="0"/>
              <a:t>Szolgáltatás nyújtása meghibásodás esetén</a:t>
            </a:r>
          </a:p>
          <a:p>
            <a:pPr lvl="1"/>
            <a:r>
              <a:rPr lang="hu-HU" dirty="0" smtClean="0"/>
              <a:t>Komplex feladat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Első lépés:</a:t>
            </a:r>
          </a:p>
          <a:p>
            <a:pPr lvl="1"/>
            <a:r>
              <a:rPr lang="hu-HU" dirty="0" smtClean="0"/>
              <a:t>Hibatípusok azonosítása</a:t>
            </a:r>
          </a:p>
          <a:p>
            <a:pPr lvl="1"/>
            <a:r>
              <a:rPr lang="hu-HU" dirty="0" smtClean="0"/>
              <a:t>Mindegyikhez megfelelő védekezés kitalálása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7856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 szolgáltatás-kiesésekre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07504" y="5357826"/>
            <a:ext cx="2880320" cy="71438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HW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107504" y="3857628"/>
            <a:ext cx="2880320" cy="71438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107504" y="2571744"/>
            <a:ext cx="2880320" cy="64294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Alkalmazás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346724" y="524197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 HW </a:t>
            </a:r>
            <a:r>
              <a:rPr lang="hu-HU" dirty="0" smtClean="0"/>
              <a:t>alkatrész meghibásodik</a:t>
            </a:r>
          </a:p>
          <a:p>
            <a:pPr>
              <a:buFontTx/>
              <a:buChar char="-"/>
            </a:pPr>
            <a:r>
              <a:rPr lang="hu-HU" dirty="0" smtClean="0"/>
              <a:t> Hálózat </a:t>
            </a:r>
            <a:r>
              <a:rPr lang="hu-HU" dirty="0" smtClean="0"/>
              <a:t>kiesés</a:t>
            </a:r>
          </a:p>
          <a:p>
            <a:pPr>
              <a:buFontTx/>
              <a:buChar char="-"/>
            </a:pPr>
            <a:r>
              <a:rPr lang="hu-HU" dirty="0" smtClean="0"/>
              <a:t> Tápellátás </a:t>
            </a:r>
            <a:r>
              <a:rPr lang="hu-HU" dirty="0" smtClean="0"/>
              <a:t>megszűnik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346724" y="3925677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 OS </a:t>
            </a:r>
            <a:r>
              <a:rPr lang="hu-HU" dirty="0" err="1" smtClean="0"/>
              <a:t>crash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107504" y="1357298"/>
            <a:ext cx="2847260" cy="64294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Környezet / emberek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3346724" y="249289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 Alkalmazás </a:t>
            </a:r>
            <a:r>
              <a:rPr lang="hu-HU" dirty="0" smtClean="0"/>
              <a:t>leáll</a:t>
            </a:r>
          </a:p>
          <a:p>
            <a:pPr>
              <a:buFontTx/>
              <a:buChar char="-"/>
            </a:pPr>
            <a:r>
              <a:rPr lang="hu-HU" dirty="0" smtClean="0"/>
              <a:t> Adatok </a:t>
            </a:r>
            <a:r>
              <a:rPr lang="hu-HU" dirty="0" smtClean="0"/>
              <a:t>inkonzisztenssé válnak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346724" y="1196752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 Hibás </a:t>
            </a:r>
            <a:r>
              <a:rPr lang="hu-HU" dirty="0" smtClean="0"/>
              <a:t>üzemeltetői tevékenység</a:t>
            </a:r>
          </a:p>
          <a:p>
            <a:pPr>
              <a:buFontTx/>
              <a:buChar char="-"/>
            </a:pPr>
            <a:r>
              <a:rPr lang="hu-HU" dirty="0" smtClean="0"/>
              <a:t> Támadás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Elemi </a:t>
            </a:r>
            <a:r>
              <a:rPr lang="hu-HU" dirty="0" smtClean="0"/>
              <a:t>kár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779912" y="8367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Nem tervezett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804248" y="8274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Tervezett</a:t>
            </a:r>
            <a:endParaRPr lang="hu-HU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948264" y="3801814"/>
            <a:ext cx="1936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OS frissítés miatt </a:t>
            </a:r>
            <a:br>
              <a:rPr lang="hu-HU" dirty="0" smtClean="0"/>
            </a:br>
            <a:r>
              <a:rPr lang="hu-HU" dirty="0" smtClean="0"/>
              <a:t>újraindítás kell</a:t>
            </a:r>
          </a:p>
          <a:p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948264" y="530120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 </a:t>
            </a:r>
            <a:r>
              <a:rPr lang="hu-HU" dirty="0" err="1" smtClean="0"/>
              <a:t>HW-t</a:t>
            </a:r>
            <a:r>
              <a:rPr lang="hu-HU" dirty="0" smtClean="0"/>
              <a:t> </a:t>
            </a:r>
            <a:r>
              <a:rPr lang="hu-HU" dirty="0" smtClean="0"/>
              <a:t>karban kell tartani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6948264" y="2492896"/>
            <a:ext cx="13935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- Alkalmazás </a:t>
            </a:r>
            <a:br>
              <a:rPr lang="hu-HU" dirty="0" smtClean="0"/>
            </a:br>
            <a:r>
              <a:rPr lang="hu-HU" dirty="0" smtClean="0"/>
              <a:t>verzióváltás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96717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irf-2009-sablon-v2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irf-2009-sablon-v2</Template>
  <TotalTime>2505</TotalTime>
  <Words>1160</Words>
  <Application>Microsoft Office PowerPoint</Application>
  <PresentationFormat>Diavetítés a képernyőre (4:3 oldalarány)</PresentationFormat>
  <Paragraphs>234</Paragraphs>
  <Slides>19</Slides>
  <Notes>9</Notes>
  <HiddenSlides>2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irf-2009-sablon-v2</vt:lpstr>
      <vt:lpstr>Szolgáltatásbiztonsági kérdések virtualizált környezetben</vt:lpstr>
      <vt:lpstr>(Központi) menedzsment szerver</vt:lpstr>
      <vt:lpstr>Közös tárhely</vt:lpstr>
      <vt:lpstr>Központi menedzsment</vt:lpstr>
      <vt:lpstr>Erőforrás-gazdálkodás</vt:lpstr>
      <vt:lpstr>Virtuális gépek áthelyezése futás közben</vt:lpstr>
      <vt:lpstr>Virtuális gépek áthelyezése</vt:lpstr>
      <vt:lpstr>Hibatűrés</vt:lpstr>
      <vt:lpstr>Példák szolgáltatás-kiesésekre</vt:lpstr>
      <vt:lpstr>Hibatűrés</vt:lpstr>
      <vt:lpstr>Védekezés a meghibásodások ellen</vt:lpstr>
      <vt:lpstr>HW hiba kezelése – klasszikus eset </vt:lpstr>
      <vt:lpstr>HW hibák kezelése – virtualizáció </vt:lpstr>
      <vt:lpstr>HW hibák kezelése – virtualizáció</vt:lpstr>
      <vt:lpstr>HW hibák kezelése – klasszikus eset 2.</vt:lpstr>
      <vt:lpstr>HW hibák kezelése – virtualizáció 2.</vt:lpstr>
      <vt:lpstr>Többszörözött futtatás</vt:lpstr>
      <vt:lpstr>Technikák összefoglalása</vt:lpstr>
      <vt:lpstr>Összefoglalás</vt:lpstr>
    </vt:vector>
  </TitlesOfParts>
  <Company>ftsrg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Virtualizáció – Központi menedzsment</dc:title>
  <dc:subject>Intelligens rendszerfelügyelet (VIMIA370)</dc:subject>
  <dc:creator>Tóth Dániel, Micskei Zoltán</dc:creator>
  <cp:keywords>virtualizáció, hibatűrés, terheléselosztás, HA, FT, DRS</cp:keywords>
  <cp:lastModifiedBy>Majzik István</cp:lastModifiedBy>
  <cp:revision>131</cp:revision>
  <dcterms:created xsi:type="dcterms:W3CDTF">2009-04-08T19:01:20Z</dcterms:created>
  <dcterms:modified xsi:type="dcterms:W3CDTF">2013-04-13T14:57:09Z</dcterms:modified>
</cp:coreProperties>
</file>