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  <p:sldMasterId id="2147483669" r:id="rId3"/>
  </p:sldMasterIdLst>
  <p:notesMasterIdLst>
    <p:notesMasterId r:id="rId73"/>
  </p:notesMasterIdLst>
  <p:sldIdLst>
    <p:sldId id="356" r:id="rId4"/>
    <p:sldId id="444" r:id="rId5"/>
    <p:sldId id="443" r:id="rId6"/>
    <p:sldId id="445" r:id="rId7"/>
    <p:sldId id="446" r:id="rId8"/>
    <p:sldId id="448" r:id="rId9"/>
    <p:sldId id="447" r:id="rId10"/>
    <p:sldId id="449" r:id="rId11"/>
    <p:sldId id="520" r:id="rId12"/>
    <p:sldId id="497" r:id="rId13"/>
    <p:sldId id="451" r:id="rId14"/>
    <p:sldId id="452" r:id="rId15"/>
    <p:sldId id="457" r:id="rId16"/>
    <p:sldId id="453" r:id="rId17"/>
    <p:sldId id="500" r:id="rId18"/>
    <p:sldId id="499" r:id="rId19"/>
    <p:sldId id="454" r:id="rId20"/>
    <p:sldId id="456" r:id="rId21"/>
    <p:sldId id="521" r:id="rId22"/>
    <p:sldId id="458" r:id="rId23"/>
    <p:sldId id="459" r:id="rId24"/>
    <p:sldId id="460" r:id="rId25"/>
    <p:sldId id="462" r:id="rId26"/>
    <p:sldId id="463" r:id="rId27"/>
    <p:sldId id="464" r:id="rId28"/>
    <p:sldId id="461" r:id="rId29"/>
    <p:sldId id="465" r:id="rId30"/>
    <p:sldId id="466" r:id="rId31"/>
    <p:sldId id="467" r:id="rId32"/>
    <p:sldId id="468" r:id="rId33"/>
    <p:sldId id="469" r:id="rId34"/>
    <p:sldId id="472" r:id="rId35"/>
    <p:sldId id="470" r:id="rId36"/>
    <p:sldId id="473" r:id="rId37"/>
    <p:sldId id="501" r:id="rId38"/>
    <p:sldId id="476" r:id="rId39"/>
    <p:sldId id="471" r:id="rId40"/>
    <p:sldId id="474" r:id="rId41"/>
    <p:sldId id="480" r:id="rId42"/>
    <p:sldId id="475" r:id="rId43"/>
    <p:sldId id="478" r:id="rId44"/>
    <p:sldId id="477" r:id="rId45"/>
    <p:sldId id="481" r:id="rId46"/>
    <p:sldId id="482" r:id="rId47"/>
    <p:sldId id="484" r:id="rId48"/>
    <p:sldId id="502" r:id="rId49"/>
    <p:sldId id="483" r:id="rId50"/>
    <p:sldId id="486" r:id="rId51"/>
    <p:sldId id="503" r:id="rId52"/>
    <p:sldId id="504" r:id="rId53"/>
    <p:sldId id="485" r:id="rId54"/>
    <p:sldId id="479" r:id="rId55"/>
    <p:sldId id="519" r:id="rId56"/>
    <p:sldId id="489" r:id="rId57"/>
    <p:sldId id="495" r:id="rId58"/>
    <p:sldId id="496" r:id="rId59"/>
    <p:sldId id="487" r:id="rId60"/>
    <p:sldId id="513" r:id="rId61"/>
    <p:sldId id="510" r:id="rId62"/>
    <p:sldId id="490" r:id="rId63"/>
    <p:sldId id="491" r:id="rId64"/>
    <p:sldId id="493" r:id="rId65"/>
    <p:sldId id="492" r:id="rId66"/>
    <p:sldId id="514" r:id="rId67"/>
    <p:sldId id="515" r:id="rId68"/>
    <p:sldId id="517" r:id="rId69"/>
    <p:sldId id="518" r:id="rId70"/>
    <p:sldId id="506" r:id="rId71"/>
    <p:sldId id="494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97"/>
    <a:srgbClr val="D4DDF6"/>
    <a:srgbClr val="FFFF99"/>
    <a:srgbClr val="FFFFFF"/>
    <a:srgbClr val="204CC4"/>
    <a:srgbClr val="7F182D"/>
    <a:srgbClr val="20409B"/>
    <a:srgbClr val="621E0F"/>
    <a:srgbClr val="67201A"/>
    <a:srgbClr val="7625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3" autoAdjust="0"/>
    <p:restoredTop sz="85324" autoAdjust="0"/>
  </p:normalViewPr>
  <p:slideViewPr>
    <p:cSldViewPr snapToGrid="0">
      <p:cViewPr varScale="1">
        <p:scale>
          <a:sx n="97" d="100"/>
          <a:sy n="97" d="100"/>
        </p:scale>
        <p:origin x="2148" y="8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684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30191-0BE1-0142-AFC1-0297AE024A0E}" type="datetimeFigureOut">
              <a:rPr lang="en-US" smtClean="0"/>
              <a:pPr/>
              <a:t>2/14/2019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A3C59-3253-3B42-8BE0-F6D0BA6B04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3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mylambda</a:t>
            </a:r>
            <a:r>
              <a:rPr lang="en-US" dirty="0" smtClean="0"/>
              <a:t> &lt;- function(</a:t>
            </a:r>
            <a:r>
              <a:rPr lang="en-US" dirty="0" err="1" smtClean="0"/>
              <a:t>q,z,k</a:t>
            </a:r>
            <a:r>
              <a:rPr lang="en-US" dirty="0" smtClean="0"/>
              <a:t>){</a:t>
            </a:r>
          </a:p>
          <a:p>
            <a:r>
              <a:rPr lang="en-US" dirty="0" smtClean="0"/>
              <a:t>  l &lt;- z*q/(1-q)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l^k</a:t>
            </a:r>
            <a:r>
              <a:rPr lang="en-US" dirty="0" smtClean="0"/>
              <a:t> * </a:t>
            </a:r>
            <a:r>
              <a:rPr lang="en-US" dirty="0" err="1" smtClean="0"/>
              <a:t>exp</a:t>
            </a:r>
            <a:r>
              <a:rPr lang="en-US" dirty="0" smtClean="0"/>
              <a:t>(-l) / factorial(k) * (1 - (q/(1-q))^(z-k))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  <a:p>
            <a:r>
              <a:rPr lang="en-US" dirty="0" err="1" smtClean="0"/>
              <a:t>attackprob</a:t>
            </a:r>
            <a:r>
              <a:rPr lang="en-US" dirty="0" smtClean="0"/>
              <a:t> &lt;- function(</a:t>
            </a:r>
            <a:r>
              <a:rPr lang="en-US" dirty="0" err="1" smtClean="0"/>
              <a:t>q,z</a:t>
            </a:r>
            <a:r>
              <a:rPr lang="en-US" dirty="0" smtClean="0"/>
              <a:t>){</a:t>
            </a:r>
          </a:p>
          <a:p>
            <a:r>
              <a:rPr lang="en-US" dirty="0" smtClean="0"/>
              <a:t>  1 - sum(</a:t>
            </a:r>
            <a:r>
              <a:rPr lang="en-US" dirty="0" err="1" smtClean="0"/>
              <a:t>sapply</a:t>
            </a:r>
            <a:r>
              <a:rPr lang="en-US" dirty="0" smtClean="0"/>
              <a:t>(0:z, function(x){</a:t>
            </a:r>
            <a:r>
              <a:rPr lang="en-US" dirty="0" err="1" smtClean="0"/>
              <a:t>mylambda</a:t>
            </a:r>
            <a:r>
              <a:rPr lang="en-US" dirty="0" smtClean="0"/>
              <a:t>(</a:t>
            </a:r>
            <a:r>
              <a:rPr lang="en-US" dirty="0" err="1" smtClean="0"/>
              <a:t>q,z,x</a:t>
            </a:r>
            <a:r>
              <a:rPr lang="en-US" dirty="0" smtClean="0"/>
              <a:t>)}))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  <a:p>
            <a:r>
              <a:rPr lang="en-US" dirty="0" err="1" smtClean="0"/>
              <a:t>attackdf</a:t>
            </a:r>
            <a:r>
              <a:rPr lang="en-US" dirty="0" smtClean="0"/>
              <a:t> &lt;- function(</a:t>
            </a:r>
            <a:r>
              <a:rPr lang="en-US" dirty="0" err="1" smtClean="0"/>
              <a:t>qin</a:t>
            </a:r>
            <a:r>
              <a:rPr lang="en-US" dirty="0" smtClean="0"/>
              <a:t>){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data.frame</a:t>
            </a:r>
            <a:r>
              <a:rPr lang="en-US" dirty="0" smtClean="0"/>
              <a:t>(q=</a:t>
            </a:r>
            <a:r>
              <a:rPr lang="en-US" dirty="0" err="1" smtClean="0"/>
              <a:t>qin</a:t>
            </a:r>
            <a:r>
              <a:rPr lang="en-US" dirty="0" smtClean="0"/>
              <a:t>, z=1:12, p=</a:t>
            </a:r>
            <a:r>
              <a:rPr lang="en-US" dirty="0" err="1" smtClean="0"/>
              <a:t>sapply</a:t>
            </a:r>
            <a:r>
              <a:rPr lang="en-US" dirty="0" smtClean="0"/>
              <a:t>(1:12, function(x){</a:t>
            </a:r>
            <a:r>
              <a:rPr lang="en-US" dirty="0" err="1" smtClean="0"/>
              <a:t>attackprob</a:t>
            </a:r>
            <a:r>
              <a:rPr lang="en-US" dirty="0" smtClean="0"/>
              <a:t>(</a:t>
            </a:r>
            <a:r>
              <a:rPr lang="en-US" dirty="0" err="1" smtClean="0"/>
              <a:t>qin,x</a:t>
            </a:r>
            <a:r>
              <a:rPr lang="en-US" dirty="0" smtClean="0"/>
              <a:t>)}))</a:t>
            </a:r>
          </a:p>
          <a:p>
            <a:r>
              <a:rPr lang="en-US" dirty="0" smtClean="0"/>
              <a:t>}</a:t>
            </a:r>
          </a:p>
          <a:p>
            <a:endParaRPr lang="en-US" dirty="0" smtClean="0"/>
          </a:p>
          <a:p>
            <a:r>
              <a:rPr lang="en-US" dirty="0" smtClean="0"/>
              <a:t>d &lt;- Reduce(</a:t>
            </a:r>
            <a:r>
              <a:rPr lang="en-US" dirty="0" err="1" smtClean="0"/>
              <a:t>rbind</a:t>
            </a:r>
            <a:r>
              <a:rPr lang="en-US" dirty="0" smtClean="0"/>
              <a:t>, </a:t>
            </a:r>
            <a:r>
              <a:rPr lang="en-US" dirty="0" err="1" smtClean="0"/>
              <a:t>lapply</a:t>
            </a:r>
            <a:r>
              <a:rPr lang="en-US" dirty="0" smtClean="0"/>
              <a:t>(</a:t>
            </a:r>
            <a:r>
              <a:rPr lang="en-US" dirty="0" err="1" smtClean="0"/>
              <a:t>seq</a:t>
            </a:r>
            <a:r>
              <a:rPr lang="en-US" dirty="0" smtClean="0"/>
              <a:t>(from=0.025, to=0.45, by=0.025), </a:t>
            </a:r>
            <a:r>
              <a:rPr lang="en-US" dirty="0" err="1" smtClean="0"/>
              <a:t>attackdf</a:t>
            </a:r>
            <a:r>
              <a:rPr lang="en-US" dirty="0" smtClean="0"/>
              <a:t>))</a:t>
            </a:r>
          </a:p>
          <a:p>
            <a:endParaRPr lang="en-US" dirty="0" smtClean="0"/>
          </a:p>
          <a:p>
            <a:r>
              <a:rPr lang="en-US" dirty="0" smtClean="0"/>
              <a:t>library(ggplot2)</a:t>
            </a:r>
          </a:p>
          <a:p>
            <a:r>
              <a:rPr lang="en-US" dirty="0" err="1" smtClean="0"/>
              <a:t>qplot</a:t>
            </a:r>
            <a:r>
              <a:rPr lang="en-US" dirty="0" smtClean="0"/>
              <a:t>(data = d, x = </a:t>
            </a:r>
            <a:r>
              <a:rPr lang="en-US" dirty="0" err="1" smtClean="0"/>
              <a:t>as.integer</a:t>
            </a:r>
            <a:r>
              <a:rPr lang="en-US" dirty="0" smtClean="0"/>
              <a:t>(z), y = p, </a:t>
            </a:r>
            <a:r>
              <a:rPr lang="en-US" dirty="0" err="1" smtClean="0"/>
              <a:t>colour</a:t>
            </a:r>
            <a:r>
              <a:rPr lang="en-US" dirty="0" smtClean="0"/>
              <a:t> = factor(q)) + </a:t>
            </a:r>
            <a:r>
              <a:rPr lang="en-US" dirty="0" err="1" smtClean="0"/>
              <a:t>geom_line</a:t>
            </a:r>
            <a:r>
              <a:rPr lang="en-US" dirty="0" smtClean="0"/>
              <a:t>(size = 2)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6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356350"/>
            <a:ext cx="9144000" cy="501650"/>
          </a:xfrm>
          <a:prstGeom prst="rect">
            <a:avLst/>
          </a:prstGeom>
          <a:solidFill>
            <a:srgbClr val="76253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17463" y="6413500"/>
            <a:ext cx="3649663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chemeClr val="bg1"/>
                </a:solidFill>
                <a:latin typeface="+mn-lt"/>
                <a:cs typeface="+mn-cs"/>
              </a:rPr>
              <a:t>Budapest University of Technology and Economics</a:t>
            </a:r>
            <a:r>
              <a:rPr lang="hu-HU" sz="1000" b="1" dirty="0" smtClean="0">
                <a:solidFill>
                  <a:schemeClr val="bg1"/>
                </a:solidFill>
                <a:latin typeface="+mn-lt"/>
                <a:cs typeface="+mn-cs"/>
              </a:rPr>
              <a:t/>
            </a:r>
            <a:br>
              <a:rPr lang="hu-HU" sz="1000" b="1" dirty="0" smtClean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en-US" sz="1000" b="1" dirty="0" smtClean="0">
                <a:solidFill>
                  <a:schemeClr val="bg1"/>
                </a:solidFill>
                <a:latin typeface="+mn-lt"/>
                <a:cs typeface="+mn-cs"/>
              </a:rPr>
              <a:t>Department of Measurement and Information Systems</a:t>
            </a:r>
            <a:endParaRPr lang="en-US" sz="1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5572125"/>
            <a:ext cx="188912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0"/>
            <a:ext cx="9144000" cy="501650"/>
          </a:xfrm>
          <a:prstGeom prst="rect">
            <a:avLst/>
          </a:prstGeom>
          <a:solidFill>
            <a:srgbClr val="76253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37476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46435"/>
            <a:ext cx="6400800" cy="12779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91" y="6365876"/>
            <a:ext cx="1597819" cy="448257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00125" y="4725145"/>
            <a:ext cx="7143750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latin typeface="+mn-lt"/>
                <a:cs typeface="+mn-cs"/>
              </a:rPr>
              <a:t>Budapest University of </a:t>
            </a:r>
            <a:r>
              <a:rPr lang="en-US" sz="2400" b="1" dirty="0">
                <a:latin typeface="+mn-lt"/>
                <a:cs typeface="+mn-cs"/>
              </a:rPr>
              <a:t>Technology</a:t>
            </a:r>
            <a:r>
              <a:rPr lang="hu-HU" sz="2400" b="1" dirty="0">
                <a:latin typeface="+mn-lt"/>
                <a:cs typeface="+mn-cs"/>
              </a:rPr>
              <a:t> and </a:t>
            </a:r>
            <a:r>
              <a:rPr lang="en-US" sz="2400" b="1" dirty="0" smtClean="0">
                <a:latin typeface="+mn-lt"/>
                <a:cs typeface="+mn-cs"/>
              </a:rPr>
              <a:t>Economics</a:t>
            </a:r>
            <a:r>
              <a:rPr lang="hu-HU" sz="2400" b="1" dirty="0" smtClean="0">
                <a:latin typeface="+mn-lt"/>
                <a:cs typeface="+mn-cs"/>
              </a:rPr>
              <a:t/>
            </a:r>
            <a:br>
              <a:rPr lang="hu-HU" sz="2400" b="1" dirty="0" smtClean="0">
                <a:latin typeface="+mn-lt"/>
                <a:cs typeface="+mn-cs"/>
              </a:rPr>
            </a:br>
            <a:r>
              <a:rPr lang="hu-HU" sz="2400" b="1" dirty="0" smtClean="0">
                <a:latin typeface="+mn-lt"/>
                <a:cs typeface="+mn-cs"/>
              </a:rPr>
              <a:t>Fault</a:t>
            </a:r>
            <a:r>
              <a:rPr lang="hu-HU" sz="2400" b="1" baseline="0" dirty="0" smtClean="0">
                <a:latin typeface="+mn-lt"/>
                <a:cs typeface="+mn-cs"/>
              </a:rPr>
              <a:t> Tolerant Systems Research Group</a:t>
            </a:r>
            <a:endParaRPr lang="en-US" sz="2400" b="1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7414" y="836578"/>
            <a:ext cx="4378386" cy="5513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199" y="836577"/>
            <a:ext cx="4341873" cy="5513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4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2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414" y="142830"/>
            <a:ext cx="1668429" cy="72000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413" y="1019142"/>
            <a:ext cx="8872659" cy="5367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82765" y="142830"/>
            <a:ext cx="7207308" cy="720000"/>
          </a:xfrm>
          <a:ln>
            <a:solidFill>
              <a:srgbClr val="000000"/>
            </a:solidFill>
          </a:ln>
        </p:spPr>
        <p:txBody>
          <a:bodyPr anchor="ctr">
            <a:noAutofit/>
          </a:bodyPr>
          <a:lstStyle>
            <a:lvl1pPr marL="0" indent="0">
              <a:buNone/>
              <a:defRPr sz="4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066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356350"/>
            <a:ext cx="9144000" cy="501650"/>
          </a:xfrm>
          <a:prstGeom prst="rect">
            <a:avLst/>
          </a:prstGeom>
          <a:solidFill>
            <a:srgbClr val="76253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17463" y="6413500"/>
            <a:ext cx="3649663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defRPr/>
            </a:pPr>
            <a:r>
              <a:rPr lang="en-US" sz="1000" b="1" dirty="0" smtClean="0">
                <a:solidFill>
                  <a:srgbClr val="FFFFFF"/>
                </a:solidFill>
              </a:rPr>
              <a:t>Budapest University of Technology and Economics</a:t>
            </a:r>
            <a:r>
              <a:rPr lang="hu-HU" sz="1000" b="1" dirty="0" smtClean="0">
                <a:solidFill>
                  <a:srgbClr val="FFFFFF"/>
                </a:solidFill>
              </a:rPr>
              <a:t/>
            </a:r>
            <a:br>
              <a:rPr lang="hu-HU" sz="1000" b="1" dirty="0" smtClean="0">
                <a:solidFill>
                  <a:srgbClr val="FFFFFF"/>
                </a:solidFill>
              </a:rPr>
            </a:br>
            <a:r>
              <a:rPr lang="en-US" sz="1000" b="1" dirty="0" smtClean="0">
                <a:solidFill>
                  <a:srgbClr val="FFFFFF"/>
                </a:solidFill>
              </a:rPr>
              <a:t>Department of Measurement and Information Systems</a:t>
            </a:r>
            <a:endParaRPr lang="en-US" sz="1000" b="1" dirty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5572125"/>
            <a:ext cx="188912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0"/>
            <a:ext cx="9144000" cy="501650"/>
          </a:xfrm>
          <a:prstGeom prst="rect">
            <a:avLst/>
          </a:prstGeom>
          <a:solidFill>
            <a:srgbClr val="76253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37476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46435"/>
            <a:ext cx="6400800" cy="12779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91" y="6365876"/>
            <a:ext cx="1597819" cy="448257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00125" y="4725145"/>
            <a:ext cx="7143750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2000">
              <a:defRPr/>
            </a:pPr>
            <a:r>
              <a:rPr lang="hu-HU" sz="2400" b="1" dirty="0">
                <a:solidFill>
                  <a:srgbClr val="000000"/>
                </a:solidFill>
              </a:rPr>
              <a:t>Budapest University of </a:t>
            </a:r>
            <a:r>
              <a:rPr lang="en-US" sz="2400" b="1" dirty="0">
                <a:solidFill>
                  <a:srgbClr val="000000"/>
                </a:solidFill>
              </a:rPr>
              <a:t>Technology</a:t>
            </a:r>
            <a:r>
              <a:rPr lang="hu-HU" sz="2400" b="1" dirty="0">
                <a:solidFill>
                  <a:srgbClr val="000000"/>
                </a:solidFill>
              </a:rPr>
              <a:t> and </a:t>
            </a:r>
            <a:r>
              <a:rPr lang="en-US" sz="2400" b="1" dirty="0" smtClean="0">
                <a:solidFill>
                  <a:srgbClr val="000000"/>
                </a:solidFill>
              </a:rPr>
              <a:t>Economics</a:t>
            </a:r>
            <a:r>
              <a:rPr lang="hu-HU" sz="2400" b="1" dirty="0" smtClean="0">
                <a:solidFill>
                  <a:srgbClr val="000000"/>
                </a:solidFill>
              </a:rPr>
              <a:t/>
            </a:r>
            <a:br>
              <a:rPr lang="hu-HU" sz="2400" b="1" dirty="0" smtClean="0">
                <a:solidFill>
                  <a:srgbClr val="000000"/>
                </a:solidFill>
              </a:rPr>
            </a:br>
            <a:r>
              <a:rPr lang="hu-HU" sz="2400" b="1" dirty="0" smtClean="0">
                <a:solidFill>
                  <a:srgbClr val="000000"/>
                </a:solidFill>
              </a:rPr>
              <a:t>Fault Tolerant Systems Research Group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732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596" y="2844792"/>
            <a:ext cx="7776000" cy="1362075"/>
          </a:xfrm>
        </p:spPr>
        <p:txBody>
          <a:bodyPr/>
          <a:lstStyle>
            <a:lvl1pPr algn="ctr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596" y="4195773"/>
            <a:ext cx="7772400" cy="1500187"/>
          </a:xfrm>
          <a:ln>
            <a:solidFill>
              <a:srgbClr val="000000"/>
            </a:solidFill>
          </a:ln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95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7414" y="836578"/>
            <a:ext cx="4378386" cy="5513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199" y="836577"/>
            <a:ext cx="4341873" cy="5513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9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 userDrawn="1"/>
        </p:nvSpPr>
        <p:spPr>
          <a:xfrm>
            <a:off x="355600" y="368300"/>
            <a:ext cx="1841500" cy="1016000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hu-HU" sz="2400" dirty="0" smtClean="0">
                <a:solidFill>
                  <a:srgbClr val="FFFFFF"/>
                </a:solidFill>
              </a:rPr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14882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414" y="142830"/>
            <a:ext cx="1668429" cy="72000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413" y="1019142"/>
            <a:ext cx="8872659" cy="5367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82765" y="142830"/>
            <a:ext cx="7207308" cy="720000"/>
          </a:xfrm>
          <a:ln>
            <a:solidFill>
              <a:srgbClr val="000000"/>
            </a:solidFill>
          </a:ln>
        </p:spPr>
        <p:txBody>
          <a:bodyPr anchor="ctr">
            <a:noAutofit/>
          </a:bodyPr>
          <a:lstStyle>
            <a:lvl1pPr marL="0" indent="0">
              <a:buNone/>
              <a:defRPr sz="4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052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596" y="2844792"/>
            <a:ext cx="7776000" cy="1362075"/>
          </a:xfrm>
        </p:spPr>
        <p:txBody>
          <a:bodyPr/>
          <a:lstStyle>
            <a:lvl1pPr algn="ctr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596" y="4195773"/>
            <a:ext cx="7772400" cy="1500187"/>
          </a:xfrm>
          <a:ln>
            <a:solidFill>
              <a:srgbClr val="000000"/>
            </a:solidFill>
          </a:ln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7414" y="836578"/>
            <a:ext cx="4378386" cy="5513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199" y="836577"/>
            <a:ext cx="4341873" cy="5513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414" y="142830"/>
            <a:ext cx="1668429" cy="72000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413" y="1019142"/>
            <a:ext cx="8872659" cy="5367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82765" y="142830"/>
            <a:ext cx="7207308" cy="720000"/>
          </a:xfrm>
          <a:ln>
            <a:solidFill>
              <a:srgbClr val="000000"/>
            </a:solidFill>
          </a:ln>
        </p:spPr>
        <p:txBody>
          <a:bodyPr anchor="ctr">
            <a:noAutofit/>
          </a:bodyPr>
          <a:lstStyle>
            <a:lvl1pPr marL="0" indent="0">
              <a:buNone/>
              <a:defRPr sz="4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356350"/>
            <a:ext cx="9144000" cy="501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17463" y="6413500"/>
            <a:ext cx="3649663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schemeClr val="tx1"/>
                </a:solidFill>
                <a:latin typeface="+mn-lt"/>
                <a:cs typeface="+mn-cs"/>
              </a:rPr>
              <a:t>Budapest University of Technology and Economics</a:t>
            </a:r>
            <a:r>
              <a:rPr lang="hu-HU" sz="1000" b="1" dirty="0" smtClean="0">
                <a:solidFill>
                  <a:schemeClr val="tx1"/>
                </a:solidFill>
                <a:latin typeface="+mn-lt"/>
                <a:cs typeface="+mn-cs"/>
              </a:rPr>
              <a:t/>
            </a:r>
            <a:br>
              <a:rPr lang="hu-HU" sz="1000" b="1" dirty="0" smtClean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en-US" sz="1000" b="1" dirty="0" smtClean="0">
                <a:solidFill>
                  <a:schemeClr val="tx1"/>
                </a:solidFill>
                <a:latin typeface="+mn-lt"/>
                <a:cs typeface="+mn-cs"/>
              </a:rPr>
              <a:t>Department of Measurement and Information Systems</a:t>
            </a:r>
            <a:endParaRPr lang="en-US" sz="1000" b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0"/>
            <a:ext cx="9144000" cy="501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37476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46435"/>
            <a:ext cx="6400800" cy="12779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 dirty="0"/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00125" y="4725145"/>
            <a:ext cx="7143750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latin typeface="+mn-lt"/>
                <a:cs typeface="+mn-cs"/>
              </a:rPr>
              <a:t>Budapest University of </a:t>
            </a:r>
            <a:r>
              <a:rPr lang="en-US" sz="2400" b="1" dirty="0">
                <a:latin typeface="+mn-lt"/>
                <a:cs typeface="+mn-cs"/>
              </a:rPr>
              <a:t>Technology</a:t>
            </a:r>
            <a:r>
              <a:rPr lang="hu-HU" sz="2400" b="1" dirty="0">
                <a:latin typeface="+mn-lt"/>
                <a:cs typeface="+mn-cs"/>
              </a:rPr>
              <a:t> and </a:t>
            </a:r>
            <a:r>
              <a:rPr lang="en-US" sz="2400" b="1" dirty="0" smtClean="0">
                <a:latin typeface="+mn-lt"/>
                <a:cs typeface="+mn-cs"/>
              </a:rPr>
              <a:t>Economics</a:t>
            </a:r>
            <a:r>
              <a:rPr lang="hu-HU" sz="2400" b="1" dirty="0" smtClean="0">
                <a:latin typeface="+mn-lt"/>
                <a:cs typeface="+mn-cs"/>
              </a:rPr>
              <a:t/>
            </a:r>
            <a:br>
              <a:rPr lang="hu-HU" sz="2400" b="1" dirty="0" smtClean="0">
                <a:latin typeface="+mn-lt"/>
                <a:cs typeface="+mn-cs"/>
              </a:rPr>
            </a:br>
            <a:r>
              <a:rPr lang="hu-HU" sz="2400" b="1" dirty="0" smtClean="0">
                <a:latin typeface="+mn-lt"/>
                <a:cs typeface="+mn-cs"/>
              </a:rPr>
              <a:t>Fault</a:t>
            </a:r>
            <a:r>
              <a:rPr lang="hu-HU" sz="2400" b="1" baseline="0" dirty="0" smtClean="0">
                <a:latin typeface="+mn-lt"/>
                <a:cs typeface="+mn-cs"/>
              </a:rPr>
              <a:t> Tolerant Systems Research Group</a:t>
            </a:r>
            <a:endParaRPr lang="en-US" sz="2400" b="1" dirty="0">
              <a:latin typeface="+mn-lt"/>
              <a:cs typeface="+mn-cs"/>
            </a:endParaRPr>
          </a:p>
        </p:txBody>
      </p:sp>
      <p:pic>
        <p:nvPicPr>
          <p:cNvPr id="13" name="Kép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91" y="6380679"/>
            <a:ext cx="1598400" cy="428173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97" y="5572835"/>
            <a:ext cx="1890000" cy="63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0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68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596" y="2844792"/>
            <a:ext cx="7776000" cy="1362075"/>
          </a:xfrm>
        </p:spPr>
        <p:txBody>
          <a:bodyPr/>
          <a:lstStyle>
            <a:lvl1pPr algn="ctr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596" y="4195773"/>
            <a:ext cx="7772400" cy="1500187"/>
          </a:xfrm>
          <a:ln>
            <a:solidFill>
              <a:srgbClr val="000000"/>
            </a:solidFill>
          </a:ln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278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6491287"/>
            <a:ext cx="9144000" cy="366712"/>
          </a:xfrm>
          <a:prstGeom prst="rect">
            <a:avLst/>
          </a:prstGeom>
          <a:gradFill flip="none" rotWithShape="1">
            <a:gsLst>
              <a:gs pos="0">
                <a:srgbClr val="762536"/>
              </a:gs>
              <a:gs pos="50000">
                <a:srgbClr val="762536"/>
              </a:gs>
              <a:gs pos="100000">
                <a:srgbClr val="A3334B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905367B-20C1-422C-B6BA-25C563123B2E}" type="slidenum">
              <a:rPr lang="en-US" baseline="0" smtClean="0">
                <a:solidFill>
                  <a:schemeClr val="bg1"/>
                </a:solidFill>
                <a:latin typeface="+mn-lt"/>
                <a:cs typeface="+mn-cs"/>
              </a:rPr>
              <a:t>‹#›</a:t>
            </a:fld>
            <a:endParaRPr lang="hu-HU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" y="6491287"/>
            <a:ext cx="1225630" cy="343842"/>
          </a:xfrm>
          <a:prstGeom prst="rect">
            <a:avLst/>
          </a:prstGeom>
        </p:spPr>
      </p:pic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76253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142875" y="857250"/>
            <a:ext cx="885825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53" y="6500180"/>
            <a:ext cx="1049893" cy="334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F8F8F8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</p:txBody>
      </p:sp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142875" y="857250"/>
            <a:ext cx="885825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" y="6500811"/>
            <a:ext cx="1227600" cy="32884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354" y="6489700"/>
            <a:ext cx="1051200" cy="3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8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flip="none" rotWithShape="1">
            <a:gsLst>
              <a:gs pos="0">
                <a:srgbClr val="762536"/>
              </a:gs>
              <a:gs pos="50000">
                <a:srgbClr val="762536"/>
              </a:gs>
              <a:gs pos="100000">
                <a:srgbClr val="A3334B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" y="6491287"/>
            <a:ext cx="1225630" cy="343842"/>
          </a:xfrm>
          <a:prstGeom prst="rect">
            <a:avLst/>
          </a:prstGeom>
        </p:spPr>
      </p:pic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76253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142875" y="857250"/>
            <a:ext cx="885825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53" y="6500180"/>
            <a:ext cx="1049893" cy="3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3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kocsis@mit.bm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bitcoin.org/en/developer-documentatio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tcoinmining.com/bitcoin-mining-hardware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indesk.com/samsung-confirms-its-now-making-cryptocurrency-mining-chips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tcoinmining.com/bitcoin-mining-hardware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s://www.coindesk.com/samsung-confirms-its-now-making-cryptocurrency-mining-chips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8kua5B5K3I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coinfees.info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3647"/>
            <a:ext cx="7772400" cy="1469187"/>
          </a:xfrm>
        </p:spPr>
        <p:txBody>
          <a:bodyPr/>
          <a:lstStyle/>
          <a:p>
            <a:r>
              <a:rPr lang="en-US" b="1" dirty="0" smtClean="0"/>
              <a:t>Bitcoin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1371600" y="3547431"/>
            <a:ext cx="6400800" cy="11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Courier New" pitchFamily="49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400" dirty="0" err="1" smtClean="0"/>
              <a:t>Blockchain</a:t>
            </a:r>
            <a:r>
              <a:rPr lang="en-US" sz="2400" dirty="0" smtClean="0"/>
              <a:t> Technologies </a:t>
            </a:r>
            <a:r>
              <a:rPr lang="en-US" sz="2400" dirty="0"/>
              <a:t>and Applications</a:t>
            </a:r>
          </a:p>
          <a:p>
            <a:pPr defTabSz="914400"/>
            <a:r>
              <a:rPr lang="en-US" sz="2400" dirty="0" smtClean="0"/>
              <a:t>Imre Kocsis, </a:t>
            </a:r>
            <a:r>
              <a:rPr lang="en-US" sz="2400" dirty="0" smtClean="0">
                <a:hlinkClick r:id="rId2"/>
              </a:rPr>
              <a:t>ikocsis@mit.bme.hu</a:t>
            </a:r>
            <a:endParaRPr lang="en-US" sz="2400" dirty="0" smtClean="0"/>
          </a:p>
          <a:p>
            <a:pPr defTabSz="914400"/>
            <a:r>
              <a:rPr lang="en-US" sz="2400" dirty="0" smtClean="0"/>
              <a:t>2019.02.14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9505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Driven by the general </a:t>
            </a:r>
            <a:r>
              <a:rPr lang="en-US" dirty="0" err="1" smtClean="0"/>
              <a:t>Blockchain</a:t>
            </a:r>
            <a:r>
              <a:rPr lang="en-US" dirty="0" smtClean="0"/>
              <a:t>-DLT schema</a:t>
            </a:r>
          </a:p>
          <a:p>
            <a:pPr lvl="1"/>
            <a:r>
              <a:rPr lang="en-US" dirty="0" smtClean="0"/>
              <a:t>Previous lecture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Focus</a:t>
            </a:r>
          </a:p>
          <a:p>
            <a:pPr lvl="1"/>
            <a:r>
              <a:rPr lang="en-US" dirty="0" smtClean="0"/>
              <a:t>Engineering takeaways</a:t>
            </a:r>
          </a:p>
          <a:p>
            <a:pPr lvl="1"/>
            <a:r>
              <a:rPr lang="en-US" dirty="0" smtClean="0"/>
              <a:t>Key, reusable/reused solutions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On socioeconomic aspects: agnostic</a:t>
            </a:r>
          </a:p>
          <a:p>
            <a:r>
              <a:rPr lang="en-US" dirty="0" smtClean="0"/>
              <a:t>Relatively light on technical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Ledger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Foreword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i="1" dirty="0" smtClean="0"/>
              <a:t>will</a:t>
            </a:r>
            <a:r>
              <a:rPr lang="en-US" dirty="0" smtClean="0"/>
              <a:t> simplify</a:t>
            </a:r>
          </a:p>
          <a:p>
            <a:pPr lvl="1"/>
            <a:r>
              <a:rPr lang="en-US" dirty="0" smtClean="0"/>
              <a:t>Some things will be weird, but important</a:t>
            </a:r>
          </a:p>
          <a:p>
            <a:pPr lvl="1"/>
            <a:r>
              <a:rPr lang="en-US" dirty="0" smtClean="0"/>
              <a:t>More than you probably want to know:</a:t>
            </a:r>
          </a:p>
          <a:p>
            <a:pPr marL="457200" lvl="1" indent="0">
              <a:buNone/>
            </a:pPr>
            <a:r>
              <a:rPr lang="en-US" dirty="0" smtClean="0"/>
              <a:t>   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bitcoin.org/en/developer-documentation</a:t>
            </a:r>
            <a:endParaRPr lang="en-US" dirty="0" smtClean="0"/>
          </a:p>
          <a:p>
            <a:pPr lvl="1"/>
            <a:r>
              <a:rPr lang="en-US" dirty="0" smtClean="0"/>
              <a:t>Source of core figures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“The code is the specification”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40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Ledger: Bitcoin transactions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4487197"/>
            <a:ext cx="8858250" cy="2095500"/>
          </a:xfrm>
        </p:spPr>
        <p:txBody>
          <a:bodyPr>
            <a:normAutofit/>
          </a:bodyPr>
          <a:lstStyle/>
          <a:p>
            <a:r>
              <a:rPr lang="en-US" dirty="0" smtClean="0"/>
              <a:t>Flow of “</a:t>
            </a:r>
            <a:r>
              <a:rPr lang="en-US" dirty="0" err="1" smtClean="0"/>
              <a:t>satoshis</a:t>
            </a:r>
            <a:r>
              <a:rPr lang="en-US" dirty="0" smtClean="0"/>
              <a:t>” through </a:t>
            </a:r>
            <a:r>
              <a:rPr lang="en-US" dirty="0" err="1" smtClean="0"/>
              <a:t>Txs</a:t>
            </a:r>
            <a:endParaRPr lang="en-US" dirty="0" smtClean="0"/>
          </a:p>
          <a:p>
            <a:r>
              <a:rPr lang="en-US" dirty="0" smtClean="0"/>
              <a:t>(Unspent) outputs created with </a:t>
            </a:r>
            <a:r>
              <a:rPr lang="en-US" dirty="0" err="1" smtClean="0"/>
              <a:t>Tx</a:t>
            </a:r>
            <a:r>
              <a:rPr lang="en-US" dirty="0" smtClean="0"/>
              <a:t>: </a:t>
            </a:r>
            <a:r>
              <a:rPr lang="en-US" b="1" dirty="0" smtClean="0"/>
              <a:t>UTXO</a:t>
            </a:r>
          </a:p>
          <a:p>
            <a:pPr lvl="1"/>
            <a:r>
              <a:rPr lang="en-US" dirty="0" smtClean="0"/>
              <a:t>Incl. rules on “spending” the output (e.g. recipient)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8630" b="18196"/>
          <a:stretch/>
        </p:blipFill>
        <p:spPr>
          <a:xfrm>
            <a:off x="0" y="1494502"/>
            <a:ext cx="8846803" cy="212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Ledger: Bitcoin transactions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164" b="18670"/>
          <a:stretch/>
        </p:blipFill>
        <p:spPr>
          <a:xfrm>
            <a:off x="-628081" y="2733367"/>
            <a:ext cx="7908052" cy="186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27" y="3046990"/>
            <a:ext cx="320409" cy="317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99" y="3046990"/>
            <a:ext cx="320409" cy="3179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44" y="3046990"/>
            <a:ext cx="320409" cy="317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89" y="3046990"/>
            <a:ext cx="320409" cy="31799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2238612" y="1219139"/>
            <a:ext cx="847908" cy="170938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48" y="3046990"/>
            <a:ext cx="320409" cy="317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93" y="3046990"/>
            <a:ext cx="320409" cy="31799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3258849" y="1219139"/>
            <a:ext cx="4507" cy="170938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406929" y="1223968"/>
            <a:ext cx="860422" cy="170617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78" y="1266018"/>
            <a:ext cx="320409" cy="3179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71" y="1266018"/>
            <a:ext cx="320409" cy="3179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51" y="1266018"/>
            <a:ext cx="320409" cy="317991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3629189" y="4276530"/>
            <a:ext cx="403270" cy="66580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352762" y="4265892"/>
            <a:ext cx="573193" cy="67644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11" y="3935690"/>
            <a:ext cx="320409" cy="317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92" y="4687044"/>
            <a:ext cx="320409" cy="31799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19" y="4687044"/>
            <a:ext cx="320409" cy="3179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20965" y="1266018"/>
            <a:ext cx="2340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Tx</a:t>
            </a:r>
            <a:r>
              <a:rPr lang="en-US" sz="2400" b="1" dirty="0" smtClean="0"/>
              <a:t> output: </a:t>
            </a:r>
          </a:p>
          <a:p>
            <a:r>
              <a:rPr lang="en-US" sz="2400" b="1" dirty="0" smtClean="0"/>
              <a:t>entity on its own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20170" y="1821818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SPENT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350532" y="4619741"/>
            <a:ext cx="140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UNSPENT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872252" y="3450529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SPENT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35542" y="5676821"/>
            <a:ext cx="7384026" cy="914400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Ownership: ability to further spend, </a:t>
            </a:r>
          </a:p>
          <a:p>
            <a:pPr algn="ctr"/>
            <a:r>
              <a:rPr lang="en-US" sz="3200" b="1" dirty="0" smtClean="0">
                <a:solidFill>
                  <a:schemeClr val="accent2"/>
                </a:solidFill>
              </a:rPr>
              <a:t>not “having”</a:t>
            </a:r>
          </a:p>
        </p:txBody>
      </p:sp>
    </p:spTree>
    <p:extLst>
      <p:ext uri="{BB962C8B-B14F-4D97-AF65-F5344CB8AC3E}">
        <p14:creationId xmlns:p14="http://schemas.microsoft.com/office/powerpoint/2010/main" val="20468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610"/>
          <a:stretch/>
        </p:blipFill>
        <p:spPr>
          <a:xfrm>
            <a:off x="604625" y="788987"/>
            <a:ext cx="7646515" cy="56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Denominations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337" y="1733447"/>
            <a:ext cx="6263326" cy="363496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55639" y="845496"/>
            <a:ext cx="5417574" cy="612648"/>
          </a:xfrm>
          <a:prstGeom prst="wedgeRoundRectCallout">
            <a:avLst>
              <a:gd name="adj1" fmla="val 53207"/>
              <a:gd name="adj2" fmla="val 203729"/>
              <a:gd name="adj3" fmla="val 1666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Today: ~ </a:t>
            </a:r>
            <a:r>
              <a:rPr lang="en-US" sz="2400" dirty="0" smtClean="0">
                <a:solidFill>
                  <a:schemeClr val="accent2"/>
                </a:solidFill>
              </a:rPr>
              <a:t>3500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>
                <a:solidFill>
                  <a:schemeClr val="accent2"/>
                </a:solidFill>
              </a:rPr>
              <a:t>USD </a:t>
            </a:r>
            <a:r>
              <a:rPr lang="en-US" sz="2400" dirty="0" smtClean="0">
                <a:solidFill>
                  <a:schemeClr val="accent2"/>
                </a:solidFill>
              </a:rPr>
              <a:t>(990k HUF)</a:t>
            </a:r>
            <a:endParaRPr lang="en-US" sz="24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key/asymmetrical cryptography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2875" y="6109514"/>
            <a:ext cx="9351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https://en.wikipedia.org/wiki/Public-key_cryptography</a:t>
            </a:r>
          </a:p>
        </p:txBody>
      </p:sp>
      <p:pic>
        <p:nvPicPr>
          <p:cNvPr id="15362" name="Picture 2" descr="https://upload.wikimedia.org/wikipedia/commons/thumb/3/32/Public-key-crypto-1.svg/250px-Public-key-crypto-1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49" y="742836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upload.wikimedia.org/wikipedia/commons/thumb/f/f9/Public_key_encryption.svg/250px-Public_key_encrypt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2836659"/>
            <a:ext cx="3184298" cy="310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254" y="2836659"/>
            <a:ext cx="4033578" cy="30470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621" y="2467327"/>
            <a:ext cx="2333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Public key encryption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72175" y="2467327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Digital signatures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54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“spending” an </a:t>
            </a:r>
            <a:r>
              <a:rPr lang="en-US" dirty="0" smtClean="0"/>
              <a:t>earlier output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51128"/>
            <a:ext cx="9131601" cy="38352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503238"/>
            <a:ext cx="9144000" cy="1935162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Alice puts “further spending condition” in </a:t>
            </a:r>
            <a:r>
              <a:rPr lang="en-US" sz="2400" dirty="0" err="1" smtClean="0">
                <a:solidFill>
                  <a:schemeClr val="accent2"/>
                </a:solidFill>
              </a:rPr>
              <a:t>Pubkey</a:t>
            </a:r>
            <a:r>
              <a:rPr lang="en-US" sz="2400" dirty="0" smtClean="0">
                <a:solidFill>
                  <a:schemeClr val="accent2"/>
                </a:solidFill>
              </a:rPr>
              <a:t> Script. </a:t>
            </a:r>
          </a:p>
          <a:p>
            <a:pPr algn="ctr"/>
            <a:endParaRPr lang="en-US" sz="2400" dirty="0" smtClean="0">
              <a:solidFill>
                <a:schemeClr val="accent2"/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Simplest: </a:t>
            </a: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chemeClr val="accent2"/>
                </a:solidFill>
              </a:rPr>
              <a:t>by signing this </a:t>
            </a:r>
            <a:r>
              <a:rPr lang="en-US" sz="2400" dirty="0" err="1" smtClean="0">
                <a:solidFill>
                  <a:schemeClr val="accent2"/>
                </a:solidFill>
              </a:rPr>
              <a:t>Tx</a:t>
            </a:r>
            <a:r>
              <a:rPr lang="en-US" sz="2400" dirty="0" smtClean="0">
                <a:solidFill>
                  <a:schemeClr val="accent2"/>
                </a:solidFill>
              </a:rPr>
              <a:t> + your further spending conditions</a:t>
            </a:r>
          </a:p>
          <a:p>
            <a:pPr marL="342900" indent="-342900" algn="ctr">
              <a:buFontTx/>
              <a:buChar char="-"/>
            </a:pPr>
            <a:r>
              <a:rPr lang="en-US" sz="2400" dirty="0" smtClean="0">
                <a:solidFill>
                  <a:schemeClr val="accent2"/>
                </a:solidFill>
              </a:rPr>
              <a:t>prove that you have the priv. key for the public key this </a:t>
            </a:r>
            <a:r>
              <a:rPr lang="en-US" sz="2400" dirty="0" err="1" smtClean="0">
                <a:solidFill>
                  <a:schemeClr val="accent2"/>
                </a:solidFill>
              </a:rPr>
              <a:t>Tx</a:t>
            </a:r>
            <a:r>
              <a:rPr lang="en-US" sz="2400" dirty="0" smtClean="0">
                <a:solidFill>
                  <a:schemeClr val="accent2"/>
                </a:solidFill>
              </a:rPr>
              <a:t> spends to</a:t>
            </a:r>
            <a:endParaRPr lang="en-US" sz="2400" dirty="0" smtClean="0">
              <a:solidFill>
                <a:schemeClr val="accent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282689" y="4492996"/>
            <a:ext cx="3514724" cy="1679511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Bob: </a:t>
            </a:r>
            <a:r>
              <a:rPr lang="en-US" sz="2400" dirty="0" smtClean="0">
                <a:solidFill>
                  <a:schemeClr val="accent2"/>
                </a:solidFill>
              </a:rPr>
              <a:t>“data </a:t>
            </a:r>
            <a:r>
              <a:rPr lang="en-US" sz="2400" dirty="0" err="1" smtClean="0">
                <a:solidFill>
                  <a:schemeClr val="accent2"/>
                </a:solidFill>
              </a:rPr>
              <a:t>satistfying</a:t>
            </a:r>
            <a:r>
              <a:rPr lang="en-US" sz="2400" dirty="0" smtClean="0">
                <a:solidFill>
                  <a:schemeClr val="accent2"/>
                </a:solidFill>
              </a:rPr>
              <a:t> the conditionals of the </a:t>
            </a:r>
            <a:r>
              <a:rPr lang="en-US" sz="2400" dirty="0" err="1" smtClean="0">
                <a:solidFill>
                  <a:schemeClr val="accent2"/>
                </a:solidFill>
              </a:rPr>
              <a:t>Pubkey</a:t>
            </a:r>
            <a:r>
              <a:rPr lang="en-US" sz="2400" dirty="0" smtClean="0">
                <a:solidFill>
                  <a:schemeClr val="accent2"/>
                </a:solidFill>
              </a:rPr>
              <a:t> Script”</a:t>
            </a:r>
            <a:endParaRPr lang="en-US" sz="24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3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the stuff signed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8" y="1503412"/>
            <a:ext cx="8973807" cy="403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17" y="2312216"/>
            <a:ext cx="1959940" cy="1945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8580" y="2396136"/>
            <a:ext cx="8675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82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 workflow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7" y="1280037"/>
            <a:ext cx="9148447" cy="433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gets worse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(Some) standard transaction types</a:t>
            </a:r>
          </a:p>
          <a:p>
            <a:pPr lvl="1"/>
            <a:r>
              <a:rPr lang="en-US" b="1" dirty="0" smtClean="0"/>
              <a:t>Pay To Public Key Hash (P2PKH)</a:t>
            </a:r>
          </a:p>
          <a:p>
            <a:pPr lvl="1"/>
            <a:r>
              <a:rPr lang="en-US" dirty="0" err="1" smtClean="0"/>
              <a:t>Multisig</a:t>
            </a:r>
            <a:r>
              <a:rPr lang="en-US" dirty="0" smtClean="0"/>
              <a:t> (m sig: n </a:t>
            </a:r>
            <a:r>
              <a:rPr lang="en-US" dirty="0" err="1" smtClean="0"/>
              <a:t>pubkey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Null </a:t>
            </a:r>
            <a:r>
              <a:rPr lang="en-US" dirty="0" smtClean="0"/>
              <a:t>Data (</a:t>
            </a:r>
            <a:r>
              <a:rPr lang="en-US" dirty="0" err="1" smtClean="0"/>
              <a:t>unspendable</a:t>
            </a:r>
            <a:r>
              <a:rPr lang="en-US" dirty="0" smtClean="0"/>
              <a:t> </a:t>
            </a:r>
            <a:r>
              <a:rPr lang="en-US" dirty="0" err="1" smtClean="0"/>
              <a:t>pubkey</a:t>
            </a:r>
            <a:r>
              <a:rPr lang="en-US" dirty="0" smtClean="0"/>
              <a:t> script + arbitrary data)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Acceptance is actually script based</a:t>
            </a:r>
          </a:p>
          <a:p>
            <a:pPr lvl="1"/>
            <a:r>
              <a:rPr lang="en-US" dirty="0" smtClean="0"/>
              <a:t>Script “smart </a:t>
            </a:r>
            <a:r>
              <a:rPr lang="en-US" dirty="0"/>
              <a:t>contracts</a:t>
            </a:r>
            <a:r>
              <a:rPr lang="en-US" dirty="0" smtClean="0"/>
              <a:t>”</a:t>
            </a:r>
            <a:endParaRPr lang="en-US" dirty="0"/>
          </a:p>
          <a:p>
            <a:pPr lvl="1"/>
            <a:r>
              <a:rPr lang="en-US" dirty="0"/>
              <a:t>See P2SH </a:t>
            </a:r>
            <a:r>
              <a:rPr lang="en-US" dirty="0" smtClean="0"/>
              <a:t>scripts</a:t>
            </a:r>
          </a:p>
          <a:p>
            <a:pPr lvl="1"/>
            <a:r>
              <a:rPr lang="en-US" dirty="0" smtClean="0"/>
              <a:t>We really shouldn’t cover this here</a:t>
            </a:r>
            <a:endParaRPr lang="en-US" dirty="0"/>
          </a:p>
          <a:p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2920181" y="2914649"/>
            <a:ext cx="6080944" cy="1559027"/>
          </a:xfrm>
          <a:prstGeom prst="wedgeRoundRectCallout">
            <a:avLst>
              <a:gd name="adj1" fmla="val -18281"/>
              <a:gd name="adj2" fmla="val -114155"/>
              <a:gd name="adj3" fmla="val 1666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And this gives us “anonymity”. </a:t>
            </a:r>
          </a:p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Receiver “identified” by public key </a:t>
            </a:r>
          </a:p>
        </p:txBody>
      </p:sp>
    </p:spTree>
    <p:extLst>
      <p:ext uri="{BB962C8B-B14F-4D97-AF65-F5344CB8AC3E}">
        <p14:creationId xmlns:p14="http://schemas.microsoft.com/office/powerpoint/2010/main" val="21204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Tom Cruise Wha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5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workable Bitcoin ledger metaphor</a:t>
            </a:r>
            <a:endParaRPr lang="en-US" dirty="0"/>
          </a:p>
        </p:txBody>
      </p:sp>
      <p:pic>
        <p:nvPicPr>
          <p:cNvPr id="14338" name="Picture 2" descr="Képtalálat a következőre: „letter boxe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85951"/>
            <a:ext cx="4805363" cy="360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20" y="2029575"/>
            <a:ext cx="341489" cy="338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62" y="4601965"/>
            <a:ext cx="341489" cy="338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31" y="4601964"/>
            <a:ext cx="341489" cy="338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99" y="4601963"/>
            <a:ext cx="341489" cy="338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54" y="4175767"/>
            <a:ext cx="341489" cy="338912"/>
          </a:xfrm>
          <a:prstGeom prst="rect">
            <a:avLst/>
          </a:prstGeom>
        </p:spPr>
      </p:pic>
      <p:pic>
        <p:nvPicPr>
          <p:cNvPr id="14340" name="Picture 4" descr="Képtalálat a következőre: „keys”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804" y="2950484"/>
            <a:ext cx="1899837" cy="126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090795" y="2714533"/>
            <a:ext cx="1817513" cy="39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Wallet</a:t>
            </a:r>
          </a:p>
        </p:txBody>
      </p:sp>
      <p:pic>
        <p:nvPicPr>
          <p:cNvPr id="13" name="Picture 4" descr="Képtalálat a következőre: „masked zorro clipart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81" y="1811067"/>
            <a:ext cx="1009534" cy="11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7753" y="1627825"/>
            <a:ext cx="2165359" cy="39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/>
              <a:t>Bitcoin addresses</a:t>
            </a:r>
            <a:endParaRPr lang="en-US" sz="21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85" y="3498199"/>
            <a:ext cx="341489" cy="3389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50551" y="4217041"/>
            <a:ext cx="1941176" cy="39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private keys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05876" y="4424670"/>
            <a:ext cx="1042599" cy="39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Ledger</a:t>
            </a:r>
          </a:p>
        </p:txBody>
      </p:sp>
    </p:spTree>
    <p:extLst>
      <p:ext uri="{BB962C8B-B14F-4D97-AF65-F5344CB8AC3E}">
        <p14:creationId xmlns:p14="http://schemas.microsoft.com/office/powerpoint/2010/main" val="35814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workable Bitcoin ledger metaphor</a:t>
            </a:r>
          </a:p>
        </p:txBody>
      </p:sp>
      <p:pic>
        <p:nvPicPr>
          <p:cNvPr id="14338" name="Picture 2" descr="Képtalálat a következőre: „letter boxe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885951"/>
            <a:ext cx="4805363" cy="360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120" y="2029575"/>
            <a:ext cx="341489" cy="338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62" y="4601965"/>
            <a:ext cx="341489" cy="338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31" y="4601964"/>
            <a:ext cx="341489" cy="338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99" y="4601963"/>
            <a:ext cx="341489" cy="338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54" y="4175767"/>
            <a:ext cx="341489" cy="338912"/>
          </a:xfrm>
          <a:prstGeom prst="rect">
            <a:avLst/>
          </a:prstGeom>
        </p:spPr>
      </p:pic>
      <p:pic>
        <p:nvPicPr>
          <p:cNvPr id="14340" name="Picture 4" descr="Képtalálat a következőre: „keys”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804" y="2950484"/>
            <a:ext cx="1899837" cy="126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090795" y="2714533"/>
            <a:ext cx="1817513" cy="39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Wallet</a:t>
            </a:r>
          </a:p>
        </p:txBody>
      </p:sp>
      <p:pic>
        <p:nvPicPr>
          <p:cNvPr id="13" name="Picture 4" descr="Képtalálat a következőre: „masked zorro clipart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81" y="1811067"/>
            <a:ext cx="1009534" cy="11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85" y="3498199"/>
            <a:ext cx="341489" cy="33891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050551" y="4217041"/>
            <a:ext cx="1941176" cy="39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private keys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835205" y="3388718"/>
            <a:ext cx="1286662" cy="390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signed </a:t>
            </a:r>
            <a:r>
              <a:rPr lang="en-US" sz="2100" b="1" dirty="0" err="1"/>
              <a:t>Tx</a:t>
            </a:r>
            <a:endParaRPr lang="en-US" sz="2100" b="1" dirty="0"/>
          </a:p>
        </p:txBody>
      </p:sp>
      <p:cxnSp>
        <p:nvCxnSpPr>
          <p:cNvPr id="11" name="Straight Arrow Connector 10"/>
          <p:cNvCxnSpPr>
            <a:stCxn id="18" idx="1"/>
            <a:endCxn id="20" idx="3"/>
          </p:cNvCxnSpPr>
          <p:nvPr/>
        </p:nvCxnSpPr>
        <p:spPr>
          <a:xfrm flipH="1" flipV="1">
            <a:off x="6121867" y="3583763"/>
            <a:ext cx="928685" cy="8283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281643" y="3778807"/>
            <a:ext cx="553562" cy="4885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0" idx="1"/>
          </p:cNvCxnSpPr>
          <p:nvPr/>
        </p:nvCxnSpPr>
        <p:spPr>
          <a:xfrm flipH="1" flipV="1">
            <a:off x="3749879" y="3000251"/>
            <a:ext cx="1085325" cy="5835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2856452" y="3342489"/>
            <a:ext cx="1978752" cy="241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0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what it misses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Képtalálat a következőre: „matrix armory”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5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Wallet/wallet 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57250"/>
            <a:ext cx="5819775" cy="600075"/>
          </a:xfrm>
        </p:spPr>
        <p:txBody>
          <a:bodyPr/>
          <a:lstStyle/>
          <a:p>
            <a:r>
              <a:rPr lang="en-US" dirty="0" smtClean="0"/>
              <a:t>Wallet: program/service/device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457325"/>
            <a:ext cx="8274766" cy="1710118"/>
          </a:xfrm>
          <a:prstGeom prst="rect">
            <a:avLst/>
          </a:prstGeom>
        </p:spPr>
      </p:pic>
      <p:pic>
        <p:nvPicPr>
          <p:cNvPr id="19460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464223"/>
            <a:ext cx="4787533" cy="283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File:Trezor-t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3" y="3767518"/>
            <a:ext cx="3725803" cy="20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Ledger model: user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Users generate public “addresses”</a:t>
            </a:r>
          </a:p>
          <a:p>
            <a:r>
              <a:rPr lang="en-US" dirty="0" smtClean="0"/>
              <a:t>Satoshi “packages” can be “placed” at addresses</a:t>
            </a:r>
          </a:p>
          <a:p>
            <a:r>
              <a:rPr lang="en-US" dirty="0" smtClean="0"/>
              <a:t>If you have the private key: you can “spend” it</a:t>
            </a:r>
          </a:p>
          <a:p>
            <a:endParaRPr lang="en-US" dirty="0"/>
          </a:p>
          <a:p>
            <a:r>
              <a:rPr lang="en-US" dirty="0" smtClean="0"/>
              <a:t>Transaction, and not account-based model</a:t>
            </a:r>
          </a:p>
          <a:p>
            <a:r>
              <a:rPr lang="en-US" dirty="0" smtClean="0"/>
              <a:t>Actually only pseudonymous</a:t>
            </a:r>
          </a:p>
          <a:p>
            <a:endParaRPr lang="en-US" dirty="0"/>
          </a:p>
          <a:p>
            <a:r>
              <a:rPr lang="en-US" dirty="0" smtClean="0"/>
              <a:t>Getting Bitcoin</a:t>
            </a:r>
            <a:endParaRPr lang="en-US" dirty="0"/>
          </a:p>
          <a:p>
            <a:pPr lvl="1"/>
            <a:r>
              <a:rPr lang="en-US" dirty="0" smtClean="0"/>
              <a:t>Receiving for goods &amp; services (or as donation)</a:t>
            </a:r>
          </a:p>
          <a:p>
            <a:pPr lvl="1"/>
            <a:r>
              <a:rPr lang="en-US" dirty="0" smtClean="0"/>
              <a:t>Buying on an exchange</a:t>
            </a:r>
          </a:p>
          <a:p>
            <a:pPr lvl="1"/>
            <a:r>
              <a:rPr lang="en-US" dirty="0" smtClean="0"/>
              <a:t>Mining (later)</a:t>
            </a:r>
          </a:p>
        </p:txBody>
      </p:sp>
    </p:spTree>
    <p:extLst>
      <p:ext uri="{BB962C8B-B14F-4D97-AF65-F5344CB8AC3E}">
        <p14:creationId xmlns:p14="http://schemas.microsoft.com/office/powerpoint/2010/main" val="17142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pay a transaction fee</a:t>
            </a:r>
          </a:p>
          <a:p>
            <a:pPr lvl="1"/>
            <a:r>
              <a:rPr lang="en-US" dirty="0" smtClean="0"/>
              <a:t>Basis for prioritization</a:t>
            </a:r>
          </a:p>
          <a:p>
            <a:pPr lvl="1"/>
            <a:r>
              <a:rPr lang="en-US" dirty="0" smtClean="0"/>
              <a:t>SUM(inputs)-SUM(outputs)</a:t>
            </a:r>
          </a:p>
          <a:p>
            <a:pPr lvl="1"/>
            <a:endParaRPr lang="en-US" dirty="0"/>
          </a:p>
          <a:p>
            <a:r>
              <a:rPr lang="en-US" dirty="0" smtClean="0"/>
              <a:t>Don’t reuse keys/addresses</a:t>
            </a:r>
          </a:p>
          <a:p>
            <a:pPr lvl="1"/>
            <a:r>
              <a:rPr lang="en-US" dirty="0" smtClean="0"/>
              <a:t>Spending habits easily trackable</a:t>
            </a:r>
          </a:p>
          <a:p>
            <a:pPr lvl="1"/>
            <a:r>
              <a:rPr lang="en-US" dirty="0" smtClean="0"/>
              <a:t>Some (limited) attacks</a:t>
            </a:r>
          </a:p>
          <a:p>
            <a:endParaRPr lang="en-US" dirty="0" smtClean="0"/>
          </a:p>
          <a:p>
            <a:r>
              <a:rPr lang="en-US" dirty="0" smtClean="0"/>
              <a:t>Don’t simply “send back money”</a:t>
            </a:r>
          </a:p>
          <a:p>
            <a:r>
              <a:rPr lang="en-US" dirty="0" smtClean="0"/>
              <a:t>Spend “change” back to an address of yours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3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P2P Consensus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7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476569" y="1077252"/>
            <a:ext cx="2880852" cy="278682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err="1" smtClean="0">
              <a:solidFill>
                <a:schemeClr val="accent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4632" y="1086445"/>
            <a:ext cx="4744061" cy="277763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err="1" smtClean="0">
              <a:solidFill>
                <a:schemeClr val="accent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74606" y="4131010"/>
            <a:ext cx="4837471" cy="221079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 err="1" smtClean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many interpretations of Bitcoin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1998" y="5669750"/>
            <a:ext cx="2163097" cy="560439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Software</a:t>
            </a:r>
          </a:p>
        </p:txBody>
      </p:sp>
      <p:sp>
        <p:nvSpPr>
          <p:cNvPr id="5" name="Rectangle 4"/>
          <p:cNvSpPr/>
          <p:nvPr/>
        </p:nvSpPr>
        <p:spPr>
          <a:xfrm>
            <a:off x="2278622" y="5669750"/>
            <a:ext cx="2163097" cy="560439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P2P network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3490451" y="4919557"/>
            <a:ext cx="2163097" cy="560439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Ledger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1999" y="4196886"/>
            <a:ext cx="2163097" cy="560439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Cryptocurrency</a:t>
            </a:r>
          </a:p>
        </p:txBody>
      </p:sp>
      <p:sp>
        <p:nvSpPr>
          <p:cNvPr id="8" name="Rectangle 7"/>
          <p:cNvSpPr/>
          <p:nvPr/>
        </p:nvSpPr>
        <p:spPr>
          <a:xfrm>
            <a:off x="2723534" y="2952019"/>
            <a:ext cx="2163097" cy="70889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Embodiment of </a:t>
            </a:r>
            <a:r>
              <a:rPr lang="en-US" sz="2000" b="1" dirty="0" err="1" smtClean="0">
                <a:solidFill>
                  <a:srgbClr val="FFC000"/>
                </a:solidFill>
              </a:rPr>
              <a:t>cryptoanarchy</a:t>
            </a:r>
            <a:endParaRPr lang="en-US" sz="2000" b="1" dirty="0" smtClean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9316" y="2952018"/>
            <a:ext cx="2163097" cy="70889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Vehicle of </a:t>
            </a:r>
          </a:p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illegal activities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9316" y="2158616"/>
            <a:ext cx="2163097" cy="70889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Risky commodity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15782" y="2588343"/>
            <a:ext cx="2163097" cy="708899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Integration of known techniques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11239" y="2159550"/>
            <a:ext cx="2163097" cy="70889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Waste of energy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78623" y="4196885"/>
            <a:ext cx="2163097" cy="560439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Payment </a:t>
            </a:r>
            <a:r>
              <a:rPr lang="en-US" sz="2400" b="1" dirty="0" err="1" smtClean="0">
                <a:solidFill>
                  <a:schemeClr val="accent2"/>
                </a:solidFill>
              </a:rPr>
              <a:t>nw</a:t>
            </a:r>
            <a:endParaRPr lang="en-US" sz="2400" b="1" dirty="0" smtClean="0">
              <a:solidFill>
                <a:schemeClr val="accent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15782" y="1777681"/>
            <a:ext cx="2163097" cy="708899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Mother of all DLTs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646896" y="1354840"/>
            <a:ext cx="2163097" cy="708899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</a:rPr>
              <a:t>CBDC driver</a:t>
            </a:r>
          </a:p>
        </p:txBody>
      </p:sp>
    </p:spTree>
    <p:extLst>
      <p:ext uri="{BB962C8B-B14F-4D97-AF65-F5344CB8AC3E}">
        <p14:creationId xmlns:p14="http://schemas.microsoft.com/office/powerpoint/2010/main" val="231273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Maintain </a:t>
            </a:r>
            <a:r>
              <a:rPr lang="en-US" b="1" dirty="0" smtClean="0"/>
              <a:t>distributed consensus </a:t>
            </a:r>
            <a:r>
              <a:rPr lang="en-US" dirty="0" smtClean="0"/>
              <a:t>over the ledger</a:t>
            </a:r>
          </a:p>
          <a:p>
            <a:pPr lvl="1"/>
            <a:endParaRPr lang="en-US" dirty="0"/>
          </a:p>
          <a:p>
            <a:r>
              <a:rPr lang="en-US" dirty="0" smtClean="0"/>
              <a:t>Malicious (Byzantine) peers possible</a:t>
            </a:r>
          </a:p>
          <a:p>
            <a:pPr lvl="1"/>
            <a:r>
              <a:rPr lang="en-US" b="1" dirty="0" smtClean="0"/>
              <a:t>Double spending</a:t>
            </a:r>
            <a:r>
              <a:rPr lang="en-US" dirty="0" smtClean="0"/>
              <a:t>, unauthorized spending, revocation…</a:t>
            </a:r>
          </a:p>
          <a:p>
            <a:endParaRPr lang="en-US" dirty="0" smtClean="0"/>
          </a:p>
          <a:p>
            <a:r>
              <a:rPr lang="en-US" dirty="0" smtClean="0"/>
              <a:t>The system is </a:t>
            </a:r>
            <a:r>
              <a:rPr lang="en-US" b="1" dirty="0" smtClean="0"/>
              <a:t>open</a:t>
            </a:r>
          </a:p>
          <a:p>
            <a:pPr lvl="1"/>
            <a:r>
              <a:rPr lang="en-US" dirty="0" smtClean="0"/>
              <a:t>BFT protocol family won’t fly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9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Underlying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Peer incentive</a:t>
            </a:r>
            <a:r>
              <a:rPr lang="en-US" dirty="0" smtClean="0"/>
              <a:t>: “getting in on the action”</a:t>
            </a:r>
          </a:p>
          <a:p>
            <a:pPr lvl="1"/>
            <a:r>
              <a:rPr lang="en-US" dirty="0" smtClean="0"/>
              <a:t>Receiving units of the booked cryptocurrency</a:t>
            </a:r>
          </a:p>
          <a:p>
            <a:pPr lvl="1"/>
            <a:r>
              <a:rPr lang="en-US" dirty="0" smtClean="0"/>
              <a:t>Financially more profitable to play by the rules</a:t>
            </a:r>
          </a:p>
          <a:p>
            <a:pPr lvl="1"/>
            <a:r>
              <a:rPr lang="en-US" dirty="0" smtClean="0"/>
              <a:t>Helps the system grow large</a:t>
            </a:r>
          </a:p>
          <a:p>
            <a:pPr lvl="1"/>
            <a:r>
              <a:rPr lang="en-US" b="1" dirty="0" smtClean="0"/>
              <a:t>Today: no public </a:t>
            </a:r>
            <a:r>
              <a:rPr lang="en-US" b="1" dirty="0" err="1" smtClean="0"/>
              <a:t>Blockchain</a:t>
            </a:r>
            <a:r>
              <a:rPr lang="en-US" b="1" dirty="0" smtClean="0"/>
              <a:t> without cryptocurrency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Reward tied to committing </a:t>
            </a:r>
            <a:r>
              <a:rPr lang="en-US" b="1" dirty="0" smtClean="0"/>
              <a:t>real resources</a:t>
            </a:r>
          </a:p>
          <a:p>
            <a:pPr lvl="1"/>
            <a:r>
              <a:rPr lang="en-US" dirty="0" smtClean="0"/>
              <a:t>Simple “election rigging” shouldn’t work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Reward probabilistic, commitment-proportional</a:t>
            </a:r>
          </a:p>
          <a:p>
            <a:pPr lvl="1"/>
            <a:r>
              <a:rPr lang="en-US" dirty="0" smtClean="0"/>
              <a:t>No “winner takes it all”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3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this?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1150" y="1019175"/>
            <a:ext cx="3609975" cy="5367338"/>
          </a:xfrm>
        </p:spPr>
        <p:txBody>
          <a:bodyPr/>
          <a:lstStyle/>
          <a:p>
            <a:r>
              <a:rPr lang="en-US" dirty="0" smtClean="0"/>
              <a:t>What’s the peer incentive?</a:t>
            </a:r>
          </a:p>
          <a:p>
            <a:endParaRPr lang="en-US" dirty="0"/>
          </a:p>
          <a:p>
            <a:r>
              <a:rPr lang="en-US" dirty="0" smtClean="0"/>
              <a:t>Did/does it work?</a:t>
            </a:r>
          </a:p>
          <a:p>
            <a:pPr lvl="1"/>
            <a:r>
              <a:rPr lang="en-US" dirty="0" smtClean="0"/>
              <a:t>Think </a:t>
            </a:r>
            <a:r>
              <a:rPr lang="en-US" dirty="0" err="1" smtClean="0"/>
              <a:t>leechers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Could we </a:t>
            </a:r>
            <a:r>
              <a:rPr lang="en-US" dirty="0" err="1" smtClean="0"/>
              <a:t>blockchainify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857250"/>
            <a:ext cx="56197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Blockchain</a:t>
            </a:r>
            <a:r>
              <a:rPr lang="en-US" dirty="0" smtClean="0"/>
              <a:t> with Proof of Work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95" y="1500187"/>
            <a:ext cx="8415810" cy="385286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286864" y="3667430"/>
            <a:ext cx="3549446" cy="757085"/>
          </a:xfrm>
          <a:prstGeom prst="wedgeRoundRectCallout">
            <a:avLst>
              <a:gd name="adj1" fmla="val -100448"/>
              <a:gd name="adj2" fmla="val -43422"/>
              <a:gd name="adj3" fmla="val 1666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Hash of the </a:t>
            </a:r>
            <a:r>
              <a:rPr lang="en-US" sz="2400" dirty="0" err="1" smtClean="0">
                <a:solidFill>
                  <a:schemeClr val="accent2"/>
                </a:solidFill>
              </a:rPr>
              <a:t>Txs</a:t>
            </a:r>
            <a:endParaRPr lang="en-US" sz="2400" dirty="0" smtClean="0">
              <a:solidFill>
                <a:schemeClr val="accent2"/>
              </a:solidFill>
            </a:endParaRPr>
          </a:p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(Root of a tree of hashes)</a:t>
            </a:r>
          </a:p>
        </p:txBody>
      </p:sp>
    </p:spTree>
    <p:extLst>
      <p:ext uri="{BB962C8B-B14F-4D97-AF65-F5344CB8AC3E}">
        <p14:creationId xmlns:p14="http://schemas.microsoft.com/office/powerpoint/2010/main" val="8476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Hashing the header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97" y="720725"/>
            <a:ext cx="6341806" cy="5439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875" y="5833388"/>
            <a:ext cx="3238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0..2^12: x </a:t>
            </a:r>
            <a:r>
              <a:rPr lang="en-US" dirty="0" smtClean="0">
                <a:sym typeface="Wingdings" panose="05000000000000000000" pitchFamily="2" charset="2"/>
              </a:rPr>
              <a:t> sha256(x) / 2^232</a:t>
            </a:r>
          </a:p>
          <a:p>
            <a:r>
              <a:rPr lang="en-US" b="1" dirty="0" smtClean="0">
                <a:sym typeface="Wingdings" panose="05000000000000000000" pitchFamily="2" charset="2"/>
              </a:rPr>
              <a:t>Just for demo!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335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Hashing the header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2875" y="857250"/>
            <a:ext cx="8858250" cy="375407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(Good) </a:t>
            </a:r>
            <a:r>
              <a:rPr lang="en-US" i="1" dirty="0" smtClean="0"/>
              <a:t>cryptographic</a:t>
            </a:r>
            <a:r>
              <a:rPr lang="en-US" dirty="0" smtClean="0"/>
              <a:t> hash functions</a:t>
            </a:r>
          </a:p>
          <a:p>
            <a:pPr lvl="1"/>
            <a:r>
              <a:rPr lang="en-US" dirty="0" smtClean="0"/>
              <a:t>“One-way function” (preimage resistance)</a:t>
            </a:r>
          </a:p>
          <a:p>
            <a:pPr lvl="1"/>
            <a:r>
              <a:rPr lang="en-US" dirty="0" smtClean="0"/>
              <a:t>Collision resistance</a:t>
            </a:r>
          </a:p>
          <a:p>
            <a:pPr lvl="1"/>
            <a:r>
              <a:rPr lang="en-US" dirty="0" smtClean="0"/>
              <a:t>Uniform and well randomizing</a:t>
            </a:r>
          </a:p>
          <a:p>
            <a:pPr lvl="1"/>
            <a:r>
              <a:rPr lang="en-US" dirty="0" smtClean="0"/>
              <a:t>…</a:t>
            </a:r>
          </a:p>
          <a:p>
            <a:pPr lvl="1"/>
            <a:r>
              <a:rPr lang="en-US" b="1" i="1" dirty="0" smtClean="0"/>
              <a:t>Standard</a:t>
            </a:r>
          </a:p>
          <a:p>
            <a:endParaRPr lang="en-US" dirty="0" smtClean="0"/>
          </a:p>
          <a:p>
            <a:r>
              <a:rPr lang="en-US" dirty="0" smtClean="0"/>
              <a:t>In this context: </a:t>
            </a:r>
            <a:r>
              <a:rPr lang="en-US" b="1" i="1" dirty="0" smtClean="0"/>
              <a:t>cryptographic primitive</a:t>
            </a:r>
          </a:p>
          <a:p>
            <a:r>
              <a:rPr lang="en-US" dirty="0" smtClean="0"/>
              <a:t>Playing around with them is easy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71" y="4764035"/>
            <a:ext cx="5386812" cy="118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more formally: avalanche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57250"/>
            <a:ext cx="8858250" cy="15906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Single input bit flip: p=0.5 flip in all output bits</a:t>
            </a:r>
          </a:p>
          <a:p>
            <a:pPr lvl="1"/>
            <a:r>
              <a:rPr lang="en-US" dirty="0" smtClean="0"/>
              <a:t>“Strict avalanche criterion”</a:t>
            </a:r>
          </a:p>
          <a:p>
            <a:pPr lvl="1"/>
            <a:r>
              <a:rPr lang="en-US" dirty="0" smtClean="0"/>
              <a:t>Hash is still deterministic!</a:t>
            </a:r>
          </a:p>
          <a:p>
            <a:pPr lvl="1"/>
            <a:r>
              <a:rPr lang="en-US" dirty="0" smtClean="0"/>
              <a:t>Input sweep --&gt; output “trashes around randomly”</a:t>
            </a:r>
            <a:endParaRPr lang="en-US" dirty="0"/>
          </a:p>
        </p:txBody>
      </p:sp>
      <p:pic>
        <p:nvPicPr>
          <p:cNvPr id="21506" name="Picture 2" descr="https://upload.wikimedia.org/wikipedia/commons/thumb/1/15/Avalanche_effect.svg/553px-Avalanche_effec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44" y="2447925"/>
            <a:ext cx="5776912" cy="38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174629"/>
            <a:ext cx="6632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Figure: https</a:t>
            </a:r>
            <a:r>
              <a:rPr lang="en-US" sz="1200" i="1" dirty="0"/>
              <a:t>://</a:t>
            </a:r>
            <a:r>
              <a:rPr lang="en-US" sz="1200" i="1" dirty="0" smtClean="0"/>
              <a:t>en.wikipedia.org/wiki/Avalanche_effect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75022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cryptographic puzzle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0" y="1415986"/>
            <a:ext cx="8262719" cy="33289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6774" y="3962400"/>
            <a:ext cx="3743325" cy="65722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chemeClr val="accent2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94060" y="4886632"/>
            <a:ext cx="4661398" cy="1427804"/>
          </a:xfrm>
          <a:prstGeom prst="wedgeRoundRectCallout">
            <a:avLst>
              <a:gd name="adj1" fmla="val 43552"/>
              <a:gd name="adj2" fmla="val -76499"/>
              <a:gd name="adj3" fmla="val 1666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Find a nonce </a:t>
            </a:r>
          </a:p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that makes the header hash </a:t>
            </a:r>
          </a:p>
          <a:p>
            <a:pPr algn="ctr"/>
            <a:r>
              <a:rPr lang="en-US" sz="2800" b="1" dirty="0" smtClean="0">
                <a:solidFill>
                  <a:schemeClr val="accent2"/>
                </a:solidFill>
              </a:rPr>
              <a:t>smaller than the target!</a:t>
            </a:r>
          </a:p>
        </p:txBody>
      </p:sp>
    </p:spTree>
    <p:extLst>
      <p:ext uri="{BB962C8B-B14F-4D97-AF65-F5344CB8AC3E}">
        <p14:creationId xmlns:p14="http://schemas.microsoft.com/office/powerpoint/2010/main" val="24436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of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/>
              <a:t>== “crack SHA256”!</a:t>
            </a:r>
          </a:p>
          <a:p>
            <a:endParaRPr lang="en-US" dirty="0" smtClean="0"/>
          </a:p>
          <a:p>
            <a:r>
              <a:rPr lang="en-US" dirty="0" smtClean="0"/>
              <a:t>What works: distributed brute force</a:t>
            </a:r>
          </a:p>
          <a:p>
            <a:pPr lvl="1"/>
            <a:r>
              <a:rPr lang="en-US" dirty="0" smtClean="0"/>
              <a:t>Trying out possible </a:t>
            </a:r>
            <a:r>
              <a:rPr lang="en-US" dirty="0" err="1" smtClean="0"/>
              <a:t>nonces</a:t>
            </a:r>
            <a:endParaRPr lang="en-US" dirty="0" smtClean="0"/>
          </a:p>
          <a:p>
            <a:pPr lvl="1"/>
            <a:r>
              <a:rPr lang="en-US" dirty="0" smtClean="0"/>
              <a:t>Sooner or later a peer stumbles on a good one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b="1" dirty="0" smtClean="0"/>
              <a:t>Proof</a:t>
            </a:r>
            <a:r>
              <a:rPr lang="en-US" dirty="0" smtClean="0"/>
              <a:t> of Work”?</a:t>
            </a:r>
          </a:p>
          <a:p>
            <a:pPr lvl="1"/>
            <a:r>
              <a:rPr lang="en-US" dirty="0" smtClean="0"/>
              <a:t>If a nonce is found: probabilistically proves that the network did enough (futile) hashing tries</a:t>
            </a:r>
          </a:p>
          <a:p>
            <a:endParaRPr lang="en-US" dirty="0"/>
          </a:p>
          <a:p>
            <a:r>
              <a:rPr lang="en-US" b="1" dirty="0" smtClean="0"/>
              <a:t>Winner peer</a:t>
            </a:r>
            <a:r>
              <a:rPr lang="en-US" dirty="0" smtClean="0"/>
              <a:t> of the lottery/race: gets some new Bitcoin!</a:t>
            </a:r>
          </a:p>
          <a:p>
            <a:pPr lvl="1"/>
            <a:r>
              <a:rPr lang="en-US" dirty="0" smtClean="0"/>
              <a:t>Technically: “</a:t>
            </a:r>
            <a:r>
              <a:rPr lang="en-US" dirty="0" err="1" smtClean="0"/>
              <a:t>coinbase</a:t>
            </a:r>
            <a:r>
              <a:rPr lang="en-US" dirty="0" smtClean="0"/>
              <a:t>” </a:t>
            </a:r>
            <a:r>
              <a:rPr lang="en-US" dirty="0" err="1" smtClean="0"/>
              <a:t>Tx</a:t>
            </a:r>
            <a:endParaRPr lang="en-US" dirty="0" smtClean="0"/>
          </a:p>
          <a:p>
            <a:pPr lvl="1"/>
            <a:r>
              <a:rPr lang="en-US" dirty="0" smtClean="0"/>
              <a:t>Until 21 million BTC released</a:t>
            </a:r>
          </a:p>
          <a:p>
            <a:pPr lvl="1"/>
            <a:r>
              <a:rPr lang="en-US" dirty="0" smtClean="0"/>
              <a:t>Also: </a:t>
            </a:r>
            <a:r>
              <a:rPr lang="en-US" dirty="0" err="1" smtClean="0"/>
              <a:t>Tx</a:t>
            </a:r>
            <a:r>
              <a:rPr lang="en-US" dirty="0" smtClean="0"/>
              <a:t> fees</a:t>
            </a:r>
          </a:p>
          <a:p>
            <a:pPr lvl="1"/>
            <a:r>
              <a:rPr lang="en-US" dirty="0" smtClean="0"/>
              <a:t>Your chances determined by your </a:t>
            </a:r>
            <a:r>
              <a:rPr lang="en-US" i="1" dirty="0" err="1" smtClean="0"/>
              <a:t>hashrate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Target: 2016 blocks / 2 weeks</a:t>
            </a:r>
          </a:p>
          <a:p>
            <a:pPr lvl="1"/>
            <a:r>
              <a:rPr lang="en-US" dirty="0" smtClean="0"/>
              <a:t>Network adjusts difficulty (every 2016 block)</a:t>
            </a:r>
          </a:p>
          <a:p>
            <a:pPr lvl="1"/>
            <a:r>
              <a:rPr lang="en-US" b="1" dirty="0" smtClean="0"/>
              <a:t>10 minutes / block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90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Tx</a:t>
            </a:r>
            <a:r>
              <a:rPr lang="en-US" dirty="0" smtClean="0"/>
              <a:t> block inclusion is not final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57249"/>
            <a:ext cx="8858250" cy="345757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Global P2P system</a:t>
            </a:r>
          </a:p>
          <a:p>
            <a:pPr lvl="1"/>
            <a:r>
              <a:rPr lang="en-US" dirty="0" err="1" smtClean="0"/>
              <a:t>Tx</a:t>
            </a:r>
            <a:r>
              <a:rPr lang="en-US" dirty="0" smtClean="0"/>
              <a:t> propagation takes time</a:t>
            </a:r>
          </a:p>
          <a:p>
            <a:pPr lvl="1"/>
            <a:r>
              <a:rPr lang="en-US" dirty="0" smtClean="0"/>
              <a:t>Block content can differ</a:t>
            </a:r>
          </a:p>
          <a:p>
            <a:pPr lvl="1"/>
            <a:r>
              <a:rPr lang="en-US" dirty="0" smtClean="0"/>
              <a:t>“Parallel” block mining + broadcast possible</a:t>
            </a:r>
          </a:p>
          <a:p>
            <a:pPr lvl="1"/>
            <a:r>
              <a:rPr lang="en-US" dirty="0" smtClean="0"/>
              <a:t>(P2P protocols are messy, always been)</a:t>
            </a:r>
          </a:p>
          <a:p>
            <a:endParaRPr lang="en-US" dirty="0" smtClean="0"/>
          </a:p>
          <a:p>
            <a:r>
              <a:rPr lang="en-US" dirty="0" smtClean="0"/>
              <a:t>Short </a:t>
            </a:r>
            <a:r>
              <a:rPr lang="en-US" b="1" dirty="0" smtClean="0"/>
              <a:t>forks</a:t>
            </a:r>
            <a:r>
              <a:rPr lang="en-US" dirty="0" smtClean="0"/>
              <a:t> are normal</a:t>
            </a:r>
          </a:p>
          <a:p>
            <a:pPr lvl="1"/>
            <a:r>
              <a:rPr lang="en-US" dirty="0" smtClean="0"/>
              <a:t>Honest miners extend “most work” branch</a:t>
            </a:r>
          </a:p>
          <a:p>
            <a:pPr lvl="1"/>
            <a:r>
              <a:rPr lang="en-US" dirty="0" smtClean="0"/>
              <a:t>Automatically </a:t>
            </a:r>
            <a:r>
              <a:rPr lang="en-US" dirty="0" err="1" smtClean="0"/>
              <a:t>reconverges</a:t>
            </a:r>
            <a:endParaRPr lang="en-US" dirty="0" smtClean="0"/>
          </a:p>
          <a:p>
            <a:pPr lvl="1"/>
            <a:r>
              <a:rPr lang="en-US" dirty="0" smtClean="0"/>
              <a:t>“Lost work” in stale blocks: invalidated </a:t>
            </a:r>
            <a:r>
              <a:rPr lang="en-US" dirty="0" err="1" smtClean="0"/>
              <a:t>Txs</a:t>
            </a:r>
            <a:r>
              <a:rPr lang="en-US" dirty="0" smtClean="0"/>
              <a:t> picked up downstream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2962"/>
            <a:ext cx="9144000" cy="154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Story</a:t>
            </a:r>
            <a:br>
              <a:rPr lang="en-US" dirty="0" smtClean="0"/>
            </a:br>
            <a:r>
              <a:rPr lang="en-US" dirty="0" smtClean="0"/>
              <a:t>(its beginning, At Least)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1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Defense against double spending (and other)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738"/>
            <a:ext cx="9144000" cy="32004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04774" y="3563937"/>
            <a:ext cx="5905501" cy="2751137"/>
          </a:xfrm>
          <a:prstGeom prst="wedgeRoundRectCallout">
            <a:avLst>
              <a:gd name="adj1" fmla="val 33065"/>
              <a:gd name="adj2" fmla="val -90143"/>
              <a:gd name="adj3" fmla="val 1666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To </a:t>
            </a:r>
            <a:r>
              <a:rPr lang="en-US" sz="2400" b="1" dirty="0" smtClean="0">
                <a:solidFill>
                  <a:schemeClr val="accent2"/>
                </a:solidFill>
              </a:rPr>
              <a:t>“spend again”</a:t>
            </a:r>
            <a:r>
              <a:rPr lang="en-US" sz="2400" dirty="0" smtClean="0">
                <a:solidFill>
                  <a:schemeClr val="accent2"/>
                </a:solidFill>
              </a:rPr>
              <a:t> Bitcoin in block3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chemeClr val="accent2"/>
                </a:solidFill>
              </a:rPr>
              <a:t>m</a:t>
            </a:r>
            <a:r>
              <a:rPr lang="en-US" sz="2400" dirty="0" smtClean="0">
                <a:solidFill>
                  <a:schemeClr val="accent2"/>
                </a:solidFill>
              </a:rPr>
              <a:t>odify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accent2"/>
                </a:solidFill>
              </a:rPr>
              <a:t>mine a longer chain than block3..block6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accent2"/>
                </a:solidFill>
              </a:rPr>
              <a:t>+ what’s mined in the meantime</a:t>
            </a:r>
          </a:p>
          <a:p>
            <a:endParaRPr lang="en-US" sz="2400" b="1" dirty="0" smtClean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2"/>
                </a:solidFill>
              </a:rPr>
              <a:t>Stupidly large amount of work to redo!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chemeClr val="accent2"/>
                </a:solidFill>
              </a:rPr>
              <a:t>Recall: block-to-block hashing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338512" y="828675"/>
            <a:ext cx="4195764" cy="646112"/>
          </a:xfrm>
          <a:prstGeom prst="wedgeRoundRectCallout">
            <a:avLst>
              <a:gd name="adj1" fmla="val 42504"/>
              <a:gd name="adj2" fmla="val 372929"/>
              <a:gd name="adj3" fmla="val 1666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</a:rPr>
              <a:t>Not normal; large scale attack?</a:t>
            </a:r>
          </a:p>
        </p:txBody>
      </p:sp>
    </p:spTree>
    <p:extLst>
      <p:ext uri="{BB962C8B-B14F-4D97-AF65-F5344CB8AC3E}">
        <p14:creationId xmlns:p14="http://schemas.microsoft.com/office/powerpoint/2010/main" val="348049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Tx</a:t>
            </a:r>
            <a:r>
              <a:rPr lang="en-US" dirty="0"/>
              <a:t> </a:t>
            </a:r>
            <a:r>
              <a:rPr lang="en-US" dirty="0" smtClean="0"/>
              <a:t>confirmations and protection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9753723"/>
              </p:ext>
            </p:extLst>
          </p:nvPr>
        </p:nvGraphicFramePr>
        <p:xfrm>
          <a:off x="142875" y="1352550"/>
          <a:ext cx="885825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50"/>
                <a:gridCol w="66675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Confirmations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Double spend protection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Mempool</a:t>
                      </a:r>
                      <a:r>
                        <a:rPr lang="en-US" sz="2400" dirty="0" smtClean="0"/>
                        <a:t>, not in mined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block yet. Risky to trust.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Dramatically lower risk, but most recent block replaced fairly often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 block + one more block; replacement rare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Tx</a:t>
                      </a:r>
                      <a:r>
                        <a:rPr lang="en-US" sz="2400" dirty="0" smtClean="0"/>
                        <a:t> buried in 1 hour work of the global P2P system. Considered</a:t>
                      </a:r>
                      <a:r>
                        <a:rPr lang="en-US" sz="2400" baseline="0" dirty="0" smtClean="0"/>
                        <a:t> safe.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42875" y="5219699"/>
            <a:ext cx="8858250" cy="122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 smtClean="0"/>
              <a:t>Recall: first time-to-confirm depends on fee</a:t>
            </a:r>
          </a:p>
          <a:p>
            <a:pPr defTabSz="914400"/>
            <a:r>
              <a:rPr lang="en-US" dirty="0" smtClean="0"/>
              <a:t>Basically, risk analysis</a:t>
            </a:r>
          </a:p>
          <a:p>
            <a:pPr defTabSz="914400"/>
            <a:r>
              <a:rPr lang="en-US" dirty="0" smtClean="0"/>
              <a:t>There are some ways to monitor double-spend attempts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51% and lesser attacks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Majority attack</a:t>
            </a:r>
          </a:p>
          <a:p>
            <a:pPr lvl="1"/>
            <a:r>
              <a:rPr lang="en-US" dirty="0" smtClean="0"/>
              <a:t>Control of &gt;50% of the </a:t>
            </a:r>
            <a:r>
              <a:rPr lang="en-US" dirty="0" err="1" smtClean="0"/>
              <a:t>hashrate</a:t>
            </a:r>
            <a:endParaRPr lang="en-US" dirty="0" smtClean="0"/>
          </a:p>
          <a:p>
            <a:pPr lvl="1"/>
            <a:r>
              <a:rPr lang="en-US" dirty="0" smtClean="0"/>
              <a:t>Statistically faster to forge long “replacement chains”</a:t>
            </a:r>
          </a:p>
          <a:p>
            <a:pPr lvl="1"/>
            <a:r>
              <a:rPr lang="en-US" dirty="0" smtClean="0"/>
              <a:t>Receiver confirmation count wait: no defense</a:t>
            </a:r>
          </a:p>
          <a:p>
            <a:pPr lvl="1"/>
            <a:r>
              <a:rPr lang="en-US" dirty="0" smtClean="0"/>
              <a:t>Cost increases with depth</a:t>
            </a:r>
          </a:p>
          <a:p>
            <a:pPr lvl="1"/>
            <a:endParaRPr lang="en-US" dirty="0"/>
          </a:p>
          <a:p>
            <a:r>
              <a:rPr lang="en-US" dirty="0" err="1" smtClean="0"/>
              <a:t>Nonmajority</a:t>
            </a:r>
            <a:r>
              <a:rPr lang="en-US" dirty="0" smtClean="0"/>
              <a:t> attack?</a:t>
            </a:r>
          </a:p>
        </p:txBody>
      </p:sp>
    </p:spTree>
    <p:extLst>
      <p:ext uri="{BB962C8B-B14F-4D97-AF65-F5344CB8AC3E}">
        <p14:creationId xmlns:p14="http://schemas.microsoft.com/office/powerpoint/2010/main" val="3986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Attacker catch up 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337"/>
            <a:ext cx="9144000" cy="4891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7738" y="5857637"/>
            <a:ext cx="13186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Block depth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437214"/>
            <a:ext cx="3080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67038" y="1819037"/>
            <a:ext cx="31340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Hashrate</a:t>
            </a:r>
            <a:r>
              <a:rPr lang="en-US" b="1" dirty="0" smtClean="0"/>
              <a:t> portion: 0.45 … 0.025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152900" y="6386511"/>
            <a:ext cx="4991100" cy="48315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Note: not a production quality figure.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731" y="470575"/>
            <a:ext cx="7372350" cy="1275000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Game theory/statistics, not CS-on-protocols</a:t>
            </a:r>
          </a:p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Gambler with unlimited credit, starting debt, unit bets: </a:t>
            </a:r>
          </a:p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p of breakeven?</a:t>
            </a:r>
          </a:p>
        </p:txBody>
      </p:sp>
    </p:spTree>
    <p:extLst>
      <p:ext uri="{BB962C8B-B14F-4D97-AF65-F5344CB8AC3E}">
        <p14:creationId xmlns:p14="http://schemas.microsoft.com/office/powerpoint/2010/main" val="19358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(Not-so-)basics we didn’t cover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Blockchain</a:t>
            </a:r>
            <a:endParaRPr lang="en-US" dirty="0" smtClean="0"/>
          </a:p>
          <a:p>
            <a:pPr lvl="1"/>
            <a:r>
              <a:rPr lang="en-US" dirty="0" err="1" smtClean="0"/>
              <a:t>Merkle</a:t>
            </a:r>
            <a:r>
              <a:rPr lang="en-US" dirty="0" smtClean="0"/>
              <a:t> trees, full and SPV nodes, pruning, </a:t>
            </a:r>
            <a:r>
              <a:rPr lang="en-US" dirty="0" err="1" smtClean="0"/>
              <a:t>locktime</a:t>
            </a:r>
            <a:r>
              <a:rPr lang="en-US" dirty="0"/>
              <a:t>, </a:t>
            </a:r>
            <a:r>
              <a:rPr lang="en-US" dirty="0" err="1"/>
              <a:t>seq</a:t>
            </a:r>
            <a:r>
              <a:rPr lang="en-US" dirty="0"/>
              <a:t> </a:t>
            </a:r>
            <a:r>
              <a:rPr lang="en-US" dirty="0" smtClean="0"/>
              <a:t>numbers</a:t>
            </a:r>
          </a:p>
          <a:p>
            <a:pPr lvl="1"/>
            <a:r>
              <a:rPr lang="en-US" dirty="0" smtClean="0"/>
              <a:t>Consensus rule changes: soft &amp; hard forks</a:t>
            </a:r>
          </a:p>
          <a:p>
            <a:pPr lvl="1"/>
            <a:r>
              <a:rPr lang="en-US" dirty="0" smtClean="0"/>
              <a:t>Crypto specifics</a:t>
            </a:r>
          </a:p>
          <a:p>
            <a:pPr lvl="1"/>
            <a:r>
              <a:rPr lang="en-US" dirty="0" smtClean="0"/>
              <a:t>P2P mechanics, </a:t>
            </a:r>
            <a:r>
              <a:rPr lang="en-US" dirty="0" err="1" smtClean="0"/>
              <a:t>testnet</a:t>
            </a:r>
            <a:r>
              <a:rPr lang="en-US" dirty="0" smtClean="0"/>
              <a:t> and </a:t>
            </a:r>
            <a:r>
              <a:rPr lang="en-US" dirty="0" err="1" smtClean="0"/>
              <a:t>mainnet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“Contracts”</a:t>
            </a:r>
          </a:p>
          <a:p>
            <a:pPr lvl="1"/>
            <a:r>
              <a:rPr lang="en-US" dirty="0" smtClean="0"/>
              <a:t>Escrow, arbitration</a:t>
            </a:r>
          </a:p>
          <a:p>
            <a:pPr lvl="1"/>
            <a:r>
              <a:rPr lang="en-US" dirty="0" smtClean="0"/>
              <a:t>Micropayment channels</a:t>
            </a:r>
          </a:p>
          <a:p>
            <a:pPr lvl="1"/>
            <a:r>
              <a:rPr lang="en-US" dirty="0" err="1" smtClean="0"/>
              <a:t>CoinJoin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Usage</a:t>
            </a:r>
          </a:p>
          <a:p>
            <a:pPr lvl="1"/>
            <a:r>
              <a:rPr lang="en-US" dirty="0" smtClean="0"/>
              <a:t>Wallet strategies, HD wallets, hot and cold wallets</a:t>
            </a:r>
          </a:p>
          <a:p>
            <a:pPr lvl="1"/>
            <a:r>
              <a:rPr lang="en-US" dirty="0" smtClean="0"/>
              <a:t>Payment processing</a:t>
            </a:r>
          </a:p>
          <a:p>
            <a:pPr lvl="1"/>
            <a:r>
              <a:rPr lang="en-US" dirty="0" smtClean="0"/>
              <a:t>Client-peer RPCs, app dev</a:t>
            </a:r>
          </a:p>
          <a:p>
            <a:pPr lvl="1"/>
            <a:r>
              <a:rPr lang="en-US" dirty="0" smtClean="0"/>
              <a:t>“What should I run” (full, SPV, node-less, …)</a:t>
            </a:r>
          </a:p>
          <a:p>
            <a:endParaRPr lang="en-US" dirty="0" smtClean="0"/>
          </a:p>
          <a:p>
            <a:r>
              <a:rPr lang="en-US" dirty="0" err="1" smtClean="0"/>
              <a:t>SegWit</a:t>
            </a:r>
            <a:r>
              <a:rPr lang="en-US" dirty="0" smtClean="0"/>
              <a:t> and similar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BTC Ledger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genesis block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90" y="1303848"/>
            <a:ext cx="8080420" cy="44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working &amp; stable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283493"/>
            <a:ext cx="74866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P2P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800"/>
            <a:ext cx="9144000" cy="41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Bitcoin statistics from </a:t>
            </a:r>
            <a:r>
              <a:rPr lang="en-US" dirty="0" err="1" smtClean="0"/>
              <a:t>BitInfoCharts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" y="857249"/>
            <a:ext cx="8182592" cy="545506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490452" y="5642587"/>
            <a:ext cx="5510673" cy="5772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Reference implementation: next January</a:t>
            </a:r>
          </a:p>
        </p:txBody>
      </p:sp>
    </p:spTree>
    <p:extLst>
      <p:ext uri="{BB962C8B-B14F-4D97-AF65-F5344CB8AC3E}">
        <p14:creationId xmlns:p14="http://schemas.microsoft.com/office/powerpoint/2010/main" val="6081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Coins by market 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oin360.io/shareimg/0abfabe239168a2d6856328cb2417c357d25e9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20724"/>
            <a:ext cx="9144001" cy="61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0" y="6080190"/>
            <a:ext cx="2989007" cy="612648"/>
          </a:xfrm>
          <a:prstGeom prst="wedgeRoundRectCallout">
            <a:avLst>
              <a:gd name="adj1" fmla="val 6809"/>
              <a:gd name="adj2" fmla="val -157369"/>
              <a:gd name="adj3" fmla="val 1666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177 </a:t>
            </a:r>
            <a:r>
              <a:rPr lang="en-US" sz="2400" b="1" i="1" dirty="0" smtClean="0">
                <a:solidFill>
                  <a:schemeClr val="accent2"/>
                </a:solidFill>
              </a:rPr>
              <a:t>billion</a:t>
            </a:r>
            <a:r>
              <a:rPr lang="en-US" sz="2400" dirty="0" smtClean="0">
                <a:solidFill>
                  <a:schemeClr val="accent2"/>
                </a:solidFill>
              </a:rPr>
              <a:t> USD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42874" y="1739248"/>
            <a:ext cx="2989007" cy="612648"/>
          </a:xfrm>
          <a:prstGeom prst="wedgeRoundRectCallout">
            <a:avLst>
              <a:gd name="adj1" fmla="val 6809"/>
              <a:gd name="adj2" fmla="val -157369"/>
              <a:gd name="adj3" fmla="val 1666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Type of consensus</a:t>
            </a:r>
          </a:p>
        </p:txBody>
      </p:sp>
    </p:spTree>
    <p:extLst>
      <p:ext uri="{BB962C8B-B14F-4D97-AF65-F5344CB8AC3E}">
        <p14:creationId xmlns:p14="http://schemas.microsoft.com/office/powerpoint/2010/main" val="278847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</a:t>
            </a:r>
            <a:r>
              <a:rPr lang="en-US" dirty="0" err="1" smtClean="0"/>
              <a:t>hashrate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9" y="1452562"/>
            <a:ext cx="9115681" cy="448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57250"/>
            <a:ext cx="2562225" cy="5529263"/>
          </a:xfrm>
        </p:spPr>
        <p:txBody>
          <a:bodyPr/>
          <a:lstStyle/>
          <a:p>
            <a:r>
              <a:rPr lang="en-US" sz="2000" dirty="0" smtClean="0"/>
              <a:t>ASIC </a:t>
            </a:r>
          </a:p>
          <a:p>
            <a:r>
              <a:rPr lang="en-US" sz="2000" dirty="0"/>
              <a:t>N</a:t>
            </a:r>
            <a:r>
              <a:rPr lang="en-US" sz="2000" dirty="0" smtClean="0"/>
              <a:t>ot even GPU</a:t>
            </a:r>
          </a:p>
          <a:p>
            <a:r>
              <a:rPr lang="en-US" sz="2000" dirty="0" smtClean="0"/>
              <a:t>Core i7: few </a:t>
            </a:r>
            <a:r>
              <a:rPr lang="en-US" sz="2000" dirty="0" err="1" smtClean="0"/>
              <a:t>Mh</a:t>
            </a:r>
            <a:r>
              <a:rPr lang="en-US" sz="2000" dirty="0" smtClean="0"/>
              <a:t>/s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942" y="720725"/>
            <a:ext cx="6171058" cy="573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52900"/>
            <a:ext cx="6407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Figure: </a:t>
            </a:r>
            <a:r>
              <a:rPr lang="en-US" sz="1200" i="1" dirty="0" smtClean="0">
                <a:hlinkClick r:id="rId3"/>
              </a:rPr>
              <a:t>https</a:t>
            </a:r>
            <a:r>
              <a:rPr lang="en-US" sz="1200" i="1" dirty="0">
                <a:hlinkClick r:id="rId3"/>
              </a:rPr>
              <a:t>://www.bitcoinmining.com/bitcoin-mining-hardware</a:t>
            </a:r>
            <a:r>
              <a:rPr lang="en-US" sz="1200" i="1" dirty="0" smtClean="0">
                <a:hlinkClick r:id="rId3"/>
              </a:rPr>
              <a:t>/</a:t>
            </a:r>
            <a:endParaRPr lang="en-US" sz="1200" i="1" dirty="0" smtClean="0"/>
          </a:p>
          <a:p>
            <a:r>
              <a:rPr lang="en-US" sz="1200" i="1" dirty="0"/>
              <a:t>Figure: </a:t>
            </a:r>
            <a:r>
              <a:rPr lang="en-US" sz="1200" i="1" dirty="0">
                <a:hlinkClick r:id="rId4"/>
              </a:rPr>
              <a:t>https://www.coindesk.com/samsung-confirms-its-now-making-cryptocurrency-mining-chips</a:t>
            </a:r>
            <a:r>
              <a:rPr lang="en-US" sz="1200" i="1" dirty="0" smtClean="0">
                <a:hlinkClick r:id="rId4"/>
              </a:rPr>
              <a:t>/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623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57250"/>
            <a:ext cx="2562225" cy="5529263"/>
          </a:xfrm>
        </p:spPr>
        <p:txBody>
          <a:bodyPr/>
          <a:lstStyle/>
          <a:p>
            <a:r>
              <a:rPr lang="en-US" sz="2000" dirty="0" smtClean="0"/>
              <a:t>ASIC </a:t>
            </a:r>
          </a:p>
          <a:p>
            <a:r>
              <a:rPr lang="en-US" sz="2000" dirty="0"/>
              <a:t>N</a:t>
            </a:r>
            <a:r>
              <a:rPr lang="en-US" sz="2000" dirty="0" smtClean="0"/>
              <a:t>ot even GPU</a:t>
            </a:r>
          </a:p>
          <a:p>
            <a:r>
              <a:rPr lang="en-US" sz="2000" dirty="0" smtClean="0"/>
              <a:t>Core i7: few </a:t>
            </a:r>
            <a:r>
              <a:rPr lang="en-US" sz="2000" dirty="0" err="1" smtClean="0"/>
              <a:t>Mh</a:t>
            </a:r>
            <a:r>
              <a:rPr lang="en-US" sz="2000" dirty="0" smtClean="0"/>
              <a:t>/s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942" y="720725"/>
            <a:ext cx="6171058" cy="573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52900"/>
            <a:ext cx="6407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Figure: </a:t>
            </a:r>
            <a:r>
              <a:rPr lang="en-US" sz="1200" i="1" dirty="0" smtClean="0">
                <a:hlinkClick r:id="rId3"/>
              </a:rPr>
              <a:t>https</a:t>
            </a:r>
            <a:r>
              <a:rPr lang="en-US" sz="1200" i="1" dirty="0">
                <a:hlinkClick r:id="rId3"/>
              </a:rPr>
              <a:t>://www.bitcoinmining.com/bitcoin-mining-hardware</a:t>
            </a:r>
            <a:r>
              <a:rPr lang="en-US" sz="1200" i="1" dirty="0" smtClean="0">
                <a:hlinkClick r:id="rId3"/>
              </a:rPr>
              <a:t>/</a:t>
            </a:r>
            <a:endParaRPr lang="en-US" sz="1200" i="1" dirty="0" smtClean="0"/>
          </a:p>
          <a:p>
            <a:r>
              <a:rPr lang="en-US" sz="1200" i="1" dirty="0"/>
              <a:t>Figure: </a:t>
            </a:r>
            <a:r>
              <a:rPr lang="en-US" sz="1200" i="1" dirty="0">
                <a:hlinkClick r:id="rId4"/>
              </a:rPr>
              <a:t>https://www.coindesk.com/samsung-confirms-its-now-making-cryptocurrency-mining-chips</a:t>
            </a:r>
            <a:r>
              <a:rPr lang="en-US" sz="1200" i="1" dirty="0" smtClean="0">
                <a:hlinkClick r:id="rId4"/>
              </a:rPr>
              <a:t>/</a:t>
            </a:r>
            <a:endParaRPr lang="en-US" sz="12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2462212"/>
            <a:ext cx="705802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Bitcoin mines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486026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47304" y="5854039"/>
            <a:ext cx="4296696" cy="482040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Cheap electricity is paramount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052900"/>
            <a:ext cx="3819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Picture: </a:t>
            </a:r>
            <a:r>
              <a:rPr lang="en-US" sz="1200" i="1" dirty="0">
                <a:hlinkClick r:id="rId3"/>
              </a:rPr>
              <a:t>https://</a:t>
            </a:r>
            <a:r>
              <a:rPr lang="en-US" sz="1200" i="1" dirty="0" smtClean="0">
                <a:hlinkClick r:id="rId3"/>
              </a:rPr>
              <a:t>www.youtube.com/watch?v=K8kua5B5K3I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9831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Mining: unintended 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290637"/>
            <a:ext cx="86106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Mining: you are doing it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725"/>
            <a:ext cx="9144000" cy="613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Mining pools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2066925"/>
            <a:ext cx="6724650" cy="47910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4" y="857250"/>
            <a:ext cx="7191991" cy="5529263"/>
          </a:xfrm>
        </p:spPr>
        <p:txBody>
          <a:bodyPr/>
          <a:lstStyle/>
          <a:p>
            <a:r>
              <a:rPr lang="en-US" sz="2800" dirty="0" smtClean="0"/>
              <a:t>Contribute resources to a pool</a:t>
            </a:r>
          </a:p>
          <a:p>
            <a:r>
              <a:rPr lang="en-US" sz="2800" dirty="0" smtClean="0"/>
              <a:t>Cloud </a:t>
            </a:r>
            <a:r>
              <a:rPr lang="en-US" sz="2800" dirty="0"/>
              <a:t>mining: mostly a scam</a:t>
            </a:r>
          </a:p>
          <a:p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5781675" y="769067"/>
            <a:ext cx="3293806" cy="129785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Mining pools + China: how was that with decentralization?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53781" y="5690957"/>
            <a:ext cx="4021700" cy="931299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Many miners switch between coins based on profitability</a:t>
            </a:r>
          </a:p>
        </p:txBody>
      </p:sp>
    </p:spTree>
    <p:extLst>
      <p:ext uri="{BB962C8B-B14F-4D97-AF65-F5344CB8AC3E}">
        <p14:creationId xmlns:p14="http://schemas.microsoft.com/office/powerpoint/2010/main" val="19783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éptalálat a következőre: „england iconic coal plan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328" y="1596768"/>
            <a:ext cx="2648797" cy="1765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 this really the intention?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 </a:t>
            </a:r>
            <a:r>
              <a:rPr lang="en-US" strike="sngStrike" dirty="0" err="1" smtClean="0"/>
              <a:t>PoW</a:t>
            </a:r>
            <a:r>
              <a:rPr lang="en-US" dirty="0" smtClean="0"/>
              <a:t> Proof-of-Semi-Centralized-Coal-Mine-Burning-in-China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Essentially industrialized mining</a:t>
            </a:r>
          </a:p>
          <a:p>
            <a:pPr lvl="1"/>
            <a:r>
              <a:rPr lang="en-US" dirty="0" smtClean="0"/>
              <a:t>Not democratic at all</a:t>
            </a:r>
          </a:p>
          <a:p>
            <a:pPr lvl="1"/>
            <a:r>
              <a:rPr lang="en-US" dirty="0" smtClean="0"/>
              <a:t>Unbelievably wasteful</a:t>
            </a:r>
          </a:p>
          <a:p>
            <a:pPr lvl="1"/>
            <a:r>
              <a:rPr lang="en-US" dirty="0" smtClean="0"/>
              <a:t>Although some “currency backing”</a:t>
            </a:r>
          </a:p>
          <a:p>
            <a:pPr lvl="1"/>
            <a:endParaRPr lang="en-US" dirty="0"/>
          </a:p>
          <a:p>
            <a:r>
              <a:rPr lang="en-US" dirty="0" smtClean="0"/>
              <a:t>Many unintended consequences here…</a:t>
            </a:r>
          </a:p>
          <a:p>
            <a:endParaRPr lang="en-US" dirty="0" smtClean="0"/>
          </a:p>
          <a:p>
            <a:r>
              <a:rPr lang="en-US" dirty="0" smtClean="0"/>
              <a:t>Options?</a:t>
            </a:r>
            <a:endParaRPr lang="en-US" dirty="0"/>
          </a:p>
          <a:p>
            <a:pPr lvl="1"/>
            <a:r>
              <a:rPr lang="en-US" dirty="0" smtClean="0"/>
              <a:t>Other </a:t>
            </a:r>
            <a:r>
              <a:rPr lang="en-US" dirty="0" err="1" smtClean="0"/>
              <a:t>PoWs</a:t>
            </a:r>
            <a:r>
              <a:rPr lang="en-US" dirty="0" smtClean="0"/>
              <a:t> are less “ASIC-able”; at least GPU</a:t>
            </a:r>
          </a:p>
          <a:p>
            <a:pPr lvl="1"/>
            <a:r>
              <a:rPr lang="en-US" dirty="0" smtClean="0"/>
              <a:t>Proof-of-Space, Proof-of-Storage, …</a:t>
            </a:r>
          </a:p>
          <a:p>
            <a:pPr lvl="1"/>
            <a:r>
              <a:rPr lang="en-US" dirty="0" smtClean="0"/>
              <a:t>Proof-of-Stake</a:t>
            </a:r>
          </a:p>
          <a:p>
            <a:pPr lvl="1"/>
            <a:r>
              <a:rPr lang="en-US" dirty="0" smtClean="0"/>
              <a:t>Proof-of-Useful-Work?</a:t>
            </a:r>
          </a:p>
          <a:p>
            <a:pPr lvl="1"/>
            <a:endParaRPr lang="en-US" dirty="0"/>
          </a:p>
          <a:p>
            <a:r>
              <a:rPr lang="en-US" dirty="0" smtClean="0"/>
              <a:t>We plan to cover some of this later</a:t>
            </a:r>
            <a:endParaRPr lang="en-US" dirty="0"/>
          </a:p>
        </p:txBody>
      </p:sp>
      <p:pic>
        <p:nvPicPr>
          <p:cNvPr id="3076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28" y="3984062"/>
            <a:ext cx="2670197" cy="178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4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this be a “payment” network?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 rot="689558">
            <a:off x="3452408" y="2063645"/>
            <a:ext cx="5510673" cy="5772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“Is it money?” is a different question</a:t>
            </a:r>
          </a:p>
        </p:txBody>
      </p:sp>
      <p:sp>
        <p:nvSpPr>
          <p:cNvPr id="8" name="Rounded Rectangle 7"/>
          <p:cNvSpPr/>
          <p:nvPr/>
        </p:nvSpPr>
        <p:spPr>
          <a:xfrm rot="21345092">
            <a:off x="324549" y="4000569"/>
            <a:ext cx="6251195" cy="5772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“When does the music stop?” is another one</a:t>
            </a:r>
          </a:p>
        </p:txBody>
      </p:sp>
    </p:spTree>
    <p:extLst>
      <p:ext uri="{BB962C8B-B14F-4D97-AF65-F5344CB8AC3E}">
        <p14:creationId xmlns:p14="http://schemas.microsoft.com/office/powerpoint/2010/main" val="36515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backdrop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906203"/>
            <a:ext cx="8868992" cy="4983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1187" y="6217060"/>
            <a:ext cx="6632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Source: https</a:t>
            </a:r>
            <a:r>
              <a:rPr lang="en-US" sz="1200" i="1" dirty="0"/>
              <a:t>://www.thebalance.com/top-ten-economic-issues-in-2008-year-in-review-3305686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01497" y="1640858"/>
            <a:ext cx="4399628" cy="5772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FED “shores up” financial system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01497" y="2354618"/>
            <a:ext cx="4399627" cy="5772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Bailouts all around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01497" y="3068378"/>
            <a:ext cx="4399627" cy="5772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AIG nationalized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01497" y="3782138"/>
            <a:ext cx="4399627" cy="5772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Markets crash/freeze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01497" y="4500922"/>
            <a:ext cx="4399627" cy="577235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579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Transaction fees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541"/>
            <a:ext cx="9144000" cy="4106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6137274"/>
            <a:ext cx="2192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Source: </a:t>
            </a:r>
            <a:r>
              <a:rPr lang="en-US" sz="1200" i="1" dirty="0" smtClean="0">
                <a:hlinkClick r:id="rId3"/>
              </a:rPr>
              <a:t>https</a:t>
            </a:r>
            <a:r>
              <a:rPr lang="en-US" sz="1200" i="1" dirty="0">
                <a:hlinkClick r:id="rId3"/>
              </a:rPr>
              <a:t>://bitcoinfees.info</a:t>
            </a:r>
            <a:r>
              <a:rPr lang="en-US" sz="1200" i="1" dirty="0" smtClean="0">
                <a:hlinkClick r:id="rId3"/>
              </a:rPr>
              <a:t>/</a:t>
            </a:r>
            <a:r>
              <a:rPr lang="en-US" sz="1200" i="1" dirty="0" smtClean="0"/>
              <a:t> 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579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Mempool</a:t>
            </a:r>
            <a:r>
              <a:rPr lang="en-US" dirty="0" smtClean="0"/>
              <a:t> size (unconfirmed </a:t>
            </a:r>
            <a:r>
              <a:rPr lang="en-US" dirty="0" err="1" smtClean="0"/>
              <a:t>Tx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06" y="720725"/>
            <a:ext cx="8042787" cy="5542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6137274"/>
            <a:ext cx="4538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Source</a:t>
            </a:r>
            <a:r>
              <a:rPr lang="en-US" sz="1200" i="1" dirty="0"/>
              <a:t>: https://blockchain.info/hu/charts/mempool-size?timespan=all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142874" y="829490"/>
            <a:ext cx="2556387" cy="612648"/>
          </a:xfrm>
          <a:prstGeom prst="flowChartAlternateProcess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solidFill>
                  <a:schemeClr val="accent2"/>
                </a:solidFill>
              </a:rPr>
              <a:t>Avg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</a:rPr>
              <a:t>Tx</a:t>
            </a:r>
            <a:r>
              <a:rPr lang="en-US" sz="2400" dirty="0" smtClean="0">
                <a:solidFill>
                  <a:schemeClr val="accent2"/>
                </a:solidFill>
              </a:rPr>
              <a:t>: ~500 bytes</a:t>
            </a:r>
          </a:p>
        </p:txBody>
      </p:sp>
    </p:spTree>
    <p:extLst>
      <p:ext uri="{BB962C8B-B14F-4D97-AF65-F5344CB8AC3E}">
        <p14:creationId xmlns:p14="http://schemas.microsoft.com/office/powerpoint/2010/main" val="79664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</a:t>
            </a:r>
            <a:r>
              <a:rPr lang="en-US" dirty="0" err="1" smtClean="0"/>
              <a:t>Tx</a:t>
            </a:r>
            <a:r>
              <a:rPr lang="en-US" dirty="0" smtClean="0"/>
              <a:t> per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781"/>
            <a:ext cx="9144000" cy="4178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6137274"/>
            <a:ext cx="4538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https://blockchain.info/charts/n-transactions-per-block?timespan=all</a:t>
            </a:r>
          </a:p>
        </p:txBody>
      </p:sp>
    </p:spTree>
    <p:extLst>
      <p:ext uri="{BB962C8B-B14F-4D97-AF65-F5344CB8AC3E}">
        <p14:creationId xmlns:p14="http://schemas.microsoft.com/office/powerpoint/2010/main" val="22861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“Cryptocurrency and payment network”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Right now, ill-suited to payment network role</a:t>
            </a:r>
          </a:p>
          <a:p>
            <a:pPr lvl="1"/>
            <a:r>
              <a:rPr lang="en-US" i="1" dirty="0" smtClean="0"/>
              <a:t>In itself</a:t>
            </a:r>
            <a:r>
              <a:rPr lang="en-US" dirty="0" smtClean="0"/>
              <a:t>; more on that later</a:t>
            </a:r>
          </a:p>
          <a:p>
            <a:endParaRPr lang="en-US" dirty="0"/>
          </a:p>
          <a:p>
            <a:r>
              <a:rPr lang="en-US" dirty="0" smtClean="0"/>
              <a:t>“Currency”? More a “</a:t>
            </a:r>
            <a:r>
              <a:rPr lang="en-US" dirty="0" err="1" smtClean="0"/>
              <a:t>cryptocommodity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Although that has another meaning by now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There were (and will be?) forks</a:t>
            </a:r>
          </a:p>
          <a:p>
            <a:pPr lvl="1"/>
            <a:r>
              <a:rPr lang="en-US" dirty="0" smtClean="0"/>
              <a:t>BTC/BCC</a:t>
            </a:r>
          </a:p>
          <a:p>
            <a:pPr lvl="1"/>
            <a:endParaRPr lang="en-US" dirty="0"/>
          </a:p>
          <a:p>
            <a:r>
              <a:rPr lang="en-US" dirty="0" smtClean="0"/>
              <a:t>More on “</a:t>
            </a:r>
            <a:r>
              <a:rPr lang="en-US" dirty="0" err="1" smtClean="0"/>
              <a:t>moneyness</a:t>
            </a:r>
            <a:r>
              <a:rPr lang="en-US" dirty="0" smtClean="0"/>
              <a:t>” and markets: March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Novelty and academic pedigree?</a:t>
            </a:r>
            <a:endParaRPr lang="en-US" dirty="0"/>
          </a:p>
        </p:txBody>
      </p:sp>
      <p:pic>
        <p:nvPicPr>
          <p:cNvPr id="16386" name="Picture 2" descr="Bitcoins Academic Pedig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71" y="827245"/>
            <a:ext cx="4611329" cy="603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éptalálat a következőre: „All Of This Has Happened Before And Will Happen Agai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9" y="1652265"/>
            <a:ext cx="2770508" cy="38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" y="6155681"/>
            <a:ext cx="27510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Source: https://queue.acm.org/detail.cfm?id=3136559</a:t>
            </a:r>
          </a:p>
        </p:txBody>
      </p:sp>
    </p:spTree>
    <p:extLst>
      <p:ext uri="{BB962C8B-B14F-4D97-AF65-F5344CB8AC3E}">
        <p14:creationId xmlns:p14="http://schemas.microsoft.com/office/powerpoint/2010/main" val="28461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standing?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417" y="720725"/>
            <a:ext cx="5189342" cy="4580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761"/>
            <a:ext cx="5924550" cy="3857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1595"/>
            <a:ext cx="5286375" cy="20383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952568" y="4780422"/>
            <a:ext cx="5118191" cy="173550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</a:rPr>
              <a:t>Regulation will come, and…</a:t>
            </a:r>
          </a:p>
          <a:p>
            <a:pPr marL="457200" indent="-457200" algn="ctr">
              <a:buAutoNum type="arabicPeriod"/>
            </a:pPr>
            <a:endParaRPr lang="en-US" sz="2400" b="1" dirty="0" smtClean="0">
              <a:solidFill>
                <a:schemeClr val="accent2"/>
              </a:solidFill>
            </a:endParaRPr>
          </a:p>
          <a:p>
            <a:pPr marL="457200" indent="-457200" algn="ctr">
              <a:buAutoNum type="arabicPeriod"/>
            </a:pPr>
            <a:r>
              <a:rPr lang="en-US" sz="2400" b="1" dirty="0" smtClean="0">
                <a:solidFill>
                  <a:schemeClr val="accent2"/>
                </a:solidFill>
              </a:rPr>
              <a:t>DLT enjoys universal support.</a:t>
            </a:r>
          </a:p>
          <a:p>
            <a:pPr marL="457200" indent="-457200" algn="ctr">
              <a:buAutoNum type="arabicPeriod"/>
            </a:pPr>
            <a:r>
              <a:rPr lang="en-US" sz="2400" b="1" dirty="0" smtClean="0">
                <a:solidFill>
                  <a:schemeClr val="accent2"/>
                </a:solidFill>
              </a:rPr>
              <a:t>More and more noise on CBDC</a:t>
            </a:r>
          </a:p>
        </p:txBody>
      </p:sp>
    </p:spTree>
    <p:extLst>
      <p:ext uri="{BB962C8B-B14F-4D97-AF65-F5344CB8AC3E}">
        <p14:creationId xmlns:p14="http://schemas.microsoft.com/office/powerpoint/2010/main" val="584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Pseudonymity</a:t>
            </a:r>
            <a:r>
              <a:rPr lang="en-US" dirty="0" smtClean="0"/>
              <a:t>, not anonymity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2875" y="6155681"/>
            <a:ext cx="45865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Source: http</a:t>
            </a:r>
            <a:r>
              <a:rPr lang="en-US" sz="900" i="1" dirty="0"/>
              <a:t>://people.csail.mit.edu/spillai/data/papers/bitcoin-transaction-graph-analysis.pdf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7479"/>
            <a:ext cx="9144000" cy="482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avoided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 we consciously avoided</a:t>
            </a:r>
          </a:p>
          <a:p>
            <a:pPr lvl="1"/>
            <a:r>
              <a:rPr lang="en-US" dirty="0" smtClean="0"/>
              <a:t>Should I invest in Bitcoin?</a:t>
            </a:r>
          </a:p>
          <a:p>
            <a:pPr lvl="1"/>
            <a:r>
              <a:rPr lang="en-US" dirty="0" smtClean="0"/>
              <a:t>How do I trade Bitcoin?</a:t>
            </a:r>
          </a:p>
          <a:p>
            <a:pPr lvl="1"/>
            <a:r>
              <a:rPr lang="en-US" dirty="0" smtClean="0"/>
              <a:t>Should I invest in mining?</a:t>
            </a:r>
          </a:p>
          <a:p>
            <a:pPr lvl="1"/>
            <a:r>
              <a:rPr lang="en-US" dirty="0" smtClean="0"/>
              <a:t>How is this taxed?</a:t>
            </a:r>
          </a:p>
          <a:p>
            <a:pPr lvl="1"/>
            <a:r>
              <a:rPr lang="en-US" dirty="0" smtClean="0"/>
              <a:t>Can I legally accept Bitcoin in my shop?</a:t>
            </a:r>
          </a:p>
          <a:p>
            <a:endParaRPr lang="en-US" dirty="0"/>
          </a:p>
          <a:p>
            <a:r>
              <a:rPr lang="en-US" b="1" dirty="0" smtClean="0"/>
              <a:t>But: should I understand how Bitcoin works?</a:t>
            </a:r>
          </a:p>
          <a:p>
            <a:pPr lvl="1"/>
            <a:r>
              <a:rPr lang="en-US" b="1" dirty="0" smtClean="0"/>
              <a:t>Absolutely.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37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Satoshi </a:t>
            </a:r>
            <a:r>
              <a:rPr lang="en-US" dirty="0" err="1" smtClean="0"/>
              <a:t>Nakamoto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250541"/>
            <a:ext cx="4429125" cy="4511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Basically: we don’t know</a:t>
            </a:r>
          </a:p>
          <a:p>
            <a:r>
              <a:rPr lang="en-US" sz="2800" dirty="0" smtClean="0"/>
              <a:t>2011: “I have </a:t>
            </a:r>
            <a:r>
              <a:rPr lang="en-US" sz="2800" dirty="0"/>
              <a:t>moved on to other things</a:t>
            </a:r>
            <a:r>
              <a:rPr lang="en-US" sz="2800" dirty="0" smtClean="0"/>
              <a:t>.”</a:t>
            </a:r>
          </a:p>
          <a:p>
            <a:endParaRPr lang="en-US" sz="2800" dirty="0"/>
          </a:p>
          <a:p>
            <a:r>
              <a:rPr lang="en-US" sz="2800" dirty="0" smtClean="0"/>
              <a:t>This means no BDFL</a:t>
            </a:r>
          </a:p>
          <a:p>
            <a:pPr lvl="1"/>
            <a:r>
              <a:rPr lang="en-US" sz="2400" dirty="0" smtClean="0"/>
              <a:t>The Bitcoin Foundation</a:t>
            </a:r>
          </a:p>
          <a:p>
            <a:pPr lvl="1"/>
            <a:r>
              <a:rPr lang="en-US" sz="2400" dirty="0" smtClean="0"/>
              <a:t>+ some exciting infighting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42875" y="5986227"/>
            <a:ext cx="9351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Figure: </a:t>
            </a:r>
            <a:r>
              <a:rPr lang="en-US" sz="1200" i="1" dirty="0"/>
              <a:t>https://www.youtube.com/watch?v=Bze53qwHS8o</a:t>
            </a:r>
          </a:p>
          <a:p>
            <a:r>
              <a:rPr lang="en-US" sz="1200" i="1" dirty="0" smtClean="0"/>
              <a:t>See </a:t>
            </a:r>
            <a:r>
              <a:rPr lang="en-US" sz="1200" i="1" dirty="0"/>
              <a:t>also: https://web.archive.org/web/20160821154511/http://www.economist.com/blogs/economist-explains/2015/11/economist-explains-1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789" y="1569372"/>
            <a:ext cx="4034343" cy="290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hype in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7" y="1963533"/>
            <a:ext cx="8939258" cy="3581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5" y="6109514"/>
            <a:ext cx="9351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https://www.coindesk.com/price/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481782" y="3621881"/>
            <a:ext cx="2654708" cy="429445"/>
          </a:xfrm>
          <a:prstGeom prst="wedgeRectCallout">
            <a:avLst>
              <a:gd name="adj1" fmla="val 51690"/>
              <a:gd name="adj2" fmla="val 16441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Silk road crackdown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3696929" y="3036637"/>
            <a:ext cx="1121452" cy="429445"/>
          </a:xfrm>
          <a:prstGeom prst="wedgeRectCallout">
            <a:avLst>
              <a:gd name="adj1" fmla="val 5017"/>
              <a:gd name="adj2" fmla="val 281183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China?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5004619" y="1612491"/>
            <a:ext cx="2925671" cy="780488"/>
          </a:xfrm>
          <a:prstGeom prst="wedgeRectCallout">
            <a:avLst>
              <a:gd name="adj1" fmla="val 75056"/>
              <a:gd name="adj2" fmla="val 186492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Mainstreaming, “big money”, derivatives…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8529771" y="1113771"/>
            <a:ext cx="374200" cy="429446"/>
          </a:xfrm>
          <a:prstGeom prst="wedgeRectCallout">
            <a:avLst>
              <a:gd name="adj1" fmla="val 22505"/>
              <a:gd name="adj2" fmla="val 20938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4818381" y="5303414"/>
            <a:ext cx="1539630" cy="429445"/>
          </a:xfrm>
          <a:prstGeom prst="wedgeRectCallout">
            <a:avLst>
              <a:gd name="adj1" fmla="val 3935"/>
              <a:gd name="adj2" fmla="val -201907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solidFill>
                  <a:schemeClr val="accent2"/>
                </a:solidFill>
              </a:rPr>
              <a:t>Ethereum</a:t>
            </a:r>
            <a:endParaRPr lang="en-US" sz="2400" dirty="0" smtClean="0">
              <a:solidFill>
                <a:schemeClr val="accent2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5004619" y="3325018"/>
            <a:ext cx="1799304" cy="429445"/>
          </a:xfrm>
          <a:prstGeom prst="wedgeRectCallout">
            <a:avLst>
              <a:gd name="adj1" fmla="val -7639"/>
              <a:gd name="adj2" fmla="val 217076"/>
            </a:avLst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solidFill>
                  <a:schemeClr val="accent2"/>
                </a:solidFill>
              </a:rPr>
              <a:t>Hyperledger</a:t>
            </a:r>
            <a:endParaRPr lang="en-US" sz="24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 of it all?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73" y="720725"/>
            <a:ext cx="7198091" cy="5732139"/>
          </a:xfrm>
        </p:spPr>
      </p:pic>
    </p:spTree>
    <p:extLst>
      <p:ext uri="{BB962C8B-B14F-4D97-AF65-F5344CB8AC3E}">
        <p14:creationId xmlns:p14="http://schemas.microsoft.com/office/powerpoint/2010/main" val="247695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TSRG">
  <a:themeElements>
    <a:clrScheme name="20. egyéni séma">
      <a:dk1>
        <a:srgbClr val="000000"/>
      </a:dk1>
      <a:lt1>
        <a:srgbClr val="FFFFFF"/>
      </a:lt1>
      <a:dk2>
        <a:srgbClr val="B83A55"/>
      </a:dk2>
      <a:lt2>
        <a:srgbClr val="FFFFFF"/>
      </a:lt2>
      <a:accent1>
        <a:srgbClr val="B83A55"/>
      </a:accent1>
      <a:accent2>
        <a:srgbClr val="FFFFFF"/>
      </a:accent2>
      <a:accent3>
        <a:srgbClr val="007D00"/>
      </a:accent3>
      <a:accent4>
        <a:srgbClr val="762536"/>
      </a:accent4>
      <a:accent5>
        <a:srgbClr val="2B56CF"/>
      </a:accent5>
      <a:accent6>
        <a:srgbClr val="929598"/>
      </a:accent6>
      <a:hlink>
        <a:srgbClr val="0038AE"/>
      </a:hlink>
      <a:folHlink>
        <a:srgbClr val="0038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8575">
          <a:solidFill>
            <a:schemeClr val="accent4"/>
          </a:solidFill>
        </a:ln>
        <a:effectLst>
          <a:outerShdw blurRad="127000" dist="38100" dir="5400000" sx="102000" sy="102000" algn="t" rotWithShape="0">
            <a:prstClr val="black">
              <a:alpha val="20000"/>
            </a:prstClr>
          </a:outerShdw>
          <a:softEdge rad="0"/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err="1" smtClean="0">
            <a:solidFill>
              <a:schemeClr val="accent2"/>
            </a:solidFill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>
    <a:extraClrScheme>
      <a:clrScheme name="bme_ftsrg_hun_micskeiz_new_v6 1">
        <a:dk1>
          <a:srgbClr val="621E0F"/>
        </a:dk1>
        <a:lt1>
          <a:srgbClr val="FFFFFF"/>
        </a:lt1>
        <a:dk2>
          <a:srgbClr val="000000"/>
        </a:dk2>
        <a:lt2>
          <a:srgbClr val="FFFFFF"/>
        </a:lt2>
        <a:accent1>
          <a:srgbClr val="F9DD2F"/>
        </a:accent1>
        <a:accent2>
          <a:srgbClr val="E67300"/>
        </a:accent2>
        <a:accent3>
          <a:srgbClr val="AAAAAA"/>
        </a:accent3>
        <a:accent4>
          <a:srgbClr val="DADADA"/>
        </a:accent4>
        <a:accent5>
          <a:srgbClr val="FBEBAD"/>
        </a:accent5>
        <a:accent6>
          <a:srgbClr val="D06800"/>
        </a:accent6>
        <a:hlink>
          <a:srgbClr val="0038AE"/>
        </a:hlink>
        <a:folHlink>
          <a:srgbClr val="0038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2">
        <a:dk1>
          <a:srgbClr val="0099FF"/>
        </a:dk1>
        <a:lt1>
          <a:srgbClr val="FFFFFF"/>
        </a:lt1>
        <a:dk2>
          <a:srgbClr val="000000"/>
        </a:dk2>
        <a:lt2>
          <a:srgbClr val="FFFF99"/>
        </a:lt2>
        <a:accent1>
          <a:srgbClr val="762536"/>
        </a:accent1>
        <a:accent2>
          <a:srgbClr val="81511D"/>
        </a:accent2>
        <a:accent3>
          <a:srgbClr val="AAAAAA"/>
        </a:accent3>
        <a:accent4>
          <a:srgbClr val="DADADA"/>
        </a:accent4>
        <a:accent5>
          <a:srgbClr val="BDACAE"/>
        </a:accent5>
        <a:accent6>
          <a:srgbClr val="744919"/>
        </a:accent6>
        <a:hlink>
          <a:srgbClr val="002060"/>
        </a:hlink>
        <a:folHlink>
          <a:srgbClr val="00206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00B686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00A579"/>
        </a:accent6>
        <a:hlink>
          <a:srgbClr val="0098CE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TSRG">
  <a:themeElements>
    <a:clrScheme name="19. egyéni sém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000000"/>
      </a:accent2>
      <a:accent3>
        <a:srgbClr val="007D00"/>
      </a:accent3>
      <a:accent4>
        <a:srgbClr val="000000"/>
      </a:accent4>
      <a:accent5>
        <a:srgbClr val="2B56CF"/>
      </a:accent5>
      <a:accent6>
        <a:srgbClr val="929598"/>
      </a:accent6>
      <a:hlink>
        <a:srgbClr val="0038AE"/>
      </a:hlink>
      <a:folHlink>
        <a:srgbClr val="0038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>
          <a:solidFill>
            <a:schemeClr val="tx1"/>
          </a:solidFill>
        </a:ln>
        <a:effectLst/>
      </a:spPr>
      <a:bodyPr rtlCol="0" anchor="ctr"/>
      <a:lstStyle>
        <a:defPPr algn="ctr">
          <a:defRPr sz="2400" dirty="0" smtClean="0">
            <a:solidFill>
              <a:schemeClr val="bg1"/>
            </a:solidFill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>
    <a:extraClrScheme>
      <a:clrScheme name="bme_ftsrg_hun_micskeiz_new_v6 1">
        <a:dk1>
          <a:srgbClr val="621E0F"/>
        </a:dk1>
        <a:lt1>
          <a:srgbClr val="FFFFFF"/>
        </a:lt1>
        <a:dk2>
          <a:srgbClr val="000000"/>
        </a:dk2>
        <a:lt2>
          <a:srgbClr val="FFFFFF"/>
        </a:lt2>
        <a:accent1>
          <a:srgbClr val="F9DD2F"/>
        </a:accent1>
        <a:accent2>
          <a:srgbClr val="E67300"/>
        </a:accent2>
        <a:accent3>
          <a:srgbClr val="AAAAAA"/>
        </a:accent3>
        <a:accent4>
          <a:srgbClr val="DADADA"/>
        </a:accent4>
        <a:accent5>
          <a:srgbClr val="FBEBAD"/>
        </a:accent5>
        <a:accent6>
          <a:srgbClr val="D06800"/>
        </a:accent6>
        <a:hlink>
          <a:srgbClr val="0038AE"/>
        </a:hlink>
        <a:folHlink>
          <a:srgbClr val="0038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2">
        <a:dk1>
          <a:srgbClr val="0099FF"/>
        </a:dk1>
        <a:lt1>
          <a:srgbClr val="FFFFFF"/>
        </a:lt1>
        <a:dk2>
          <a:srgbClr val="000000"/>
        </a:dk2>
        <a:lt2>
          <a:srgbClr val="FFFF99"/>
        </a:lt2>
        <a:accent1>
          <a:srgbClr val="762536"/>
        </a:accent1>
        <a:accent2>
          <a:srgbClr val="81511D"/>
        </a:accent2>
        <a:accent3>
          <a:srgbClr val="AAAAAA"/>
        </a:accent3>
        <a:accent4>
          <a:srgbClr val="DADADA"/>
        </a:accent4>
        <a:accent5>
          <a:srgbClr val="BDACAE"/>
        </a:accent5>
        <a:accent6>
          <a:srgbClr val="744919"/>
        </a:accent6>
        <a:hlink>
          <a:srgbClr val="002060"/>
        </a:hlink>
        <a:folHlink>
          <a:srgbClr val="00206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00B686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00A579"/>
        </a:accent6>
        <a:hlink>
          <a:srgbClr val="0098CE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TSRG English (presentation)">
  <a:themeElements>
    <a:clrScheme name="1. egyéni séma">
      <a:dk1>
        <a:srgbClr val="000000"/>
      </a:dk1>
      <a:lt1>
        <a:srgbClr val="FFFFFF"/>
      </a:lt1>
      <a:dk2>
        <a:srgbClr val="FFFFFF"/>
      </a:dk2>
      <a:lt2>
        <a:srgbClr val="B83A55"/>
      </a:lt2>
      <a:accent1>
        <a:srgbClr val="762536"/>
      </a:accent1>
      <a:accent2>
        <a:srgbClr val="00B0F0"/>
      </a:accent2>
      <a:accent3>
        <a:srgbClr val="007D00"/>
      </a:accent3>
      <a:accent4>
        <a:srgbClr val="002060"/>
      </a:accent4>
      <a:accent5>
        <a:srgbClr val="FFC000"/>
      </a:accent5>
      <a:accent6>
        <a:srgbClr val="929598"/>
      </a:accent6>
      <a:hlink>
        <a:srgbClr val="0038AE"/>
      </a:hlink>
      <a:folHlink>
        <a:srgbClr val="0038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38100">
          <a:solidFill>
            <a:schemeClr val="accent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err="1">
            <a:solidFill>
              <a:schemeClr val="tx2"/>
            </a:solidFill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>
    <a:extraClrScheme>
      <a:clrScheme name="bme_ftsrg_hun_micskeiz_new_v6 1">
        <a:dk1>
          <a:srgbClr val="621E0F"/>
        </a:dk1>
        <a:lt1>
          <a:srgbClr val="FFFFFF"/>
        </a:lt1>
        <a:dk2>
          <a:srgbClr val="000000"/>
        </a:dk2>
        <a:lt2>
          <a:srgbClr val="FFFFFF"/>
        </a:lt2>
        <a:accent1>
          <a:srgbClr val="F9DD2F"/>
        </a:accent1>
        <a:accent2>
          <a:srgbClr val="E67300"/>
        </a:accent2>
        <a:accent3>
          <a:srgbClr val="AAAAAA"/>
        </a:accent3>
        <a:accent4>
          <a:srgbClr val="DADADA"/>
        </a:accent4>
        <a:accent5>
          <a:srgbClr val="FBEBAD"/>
        </a:accent5>
        <a:accent6>
          <a:srgbClr val="D06800"/>
        </a:accent6>
        <a:hlink>
          <a:srgbClr val="0038AE"/>
        </a:hlink>
        <a:folHlink>
          <a:srgbClr val="0038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2">
        <a:dk1>
          <a:srgbClr val="0099FF"/>
        </a:dk1>
        <a:lt1>
          <a:srgbClr val="FFFFFF"/>
        </a:lt1>
        <a:dk2>
          <a:srgbClr val="000000"/>
        </a:dk2>
        <a:lt2>
          <a:srgbClr val="FFFF99"/>
        </a:lt2>
        <a:accent1>
          <a:srgbClr val="762536"/>
        </a:accent1>
        <a:accent2>
          <a:srgbClr val="81511D"/>
        </a:accent2>
        <a:accent3>
          <a:srgbClr val="AAAAAA"/>
        </a:accent3>
        <a:accent4>
          <a:srgbClr val="DADADA"/>
        </a:accent4>
        <a:accent5>
          <a:srgbClr val="BDACAE"/>
        </a:accent5>
        <a:accent6>
          <a:srgbClr val="744919"/>
        </a:accent6>
        <a:hlink>
          <a:srgbClr val="002060"/>
        </a:hlink>
        <a:folHlink>
          <a:srgbClr val="00206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00B686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00A579"/>
        </a:accent6>
        <a:hlink>
          <a:srgbClr val="0098CE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54356</TotalTime>
  <Words>1753</Words>
  <Application>Microsoft Office PowerPoint</Application>
  <PresentationFormat>On-screen Show (4:3)</PresentationFormat>
  <Paragraphs>391</Paragraphs>
  <Slides>69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6" baseType="lpstr">
      <vt:lpstr>Arial</vt:lpstr>
      <vt:lpstr>Calibri</vt:lpstr>
      <vt:lpstr>Courier New</vt:lpstr>
      <vt:lpstr>Wingdings</vt:lpstr>
      <vt:lpstr>FTSRG</vt:lpstr>
      <vt:lpstr>1_FTSRG</vt:lpstr>
      <vt:lpstr>FTSRG English (presentation)</vt:lpstr>
      <vt:lpstr>Bitcoin</vt:lpstr>
      <vt:lpstr>PowerPoint Presentation</vt:lpstr>
      <vt:lpstr>The many interpretations of Bitcoin</vt:lpstr>
      <vt:lpstr>The Story (its beginning, At Least)</vt:lpstr>
      <vt:lpstr>The start</vt:lpstr>
      <vt:lpstr>The backdrop</vt:lpstr>
      <vt:lpstr>Who is Satoshi Nakamoto?</vt:lpstr>
      <vt:lpstr>The hype in numbers</vt:lpstr>
      <vt:lpstr>The end of it all?</vt:lpstr>
      <vt:lpstr>Our discussion</vt:lpstr>
      <vt:lpstr>Ledger Model</vt:lpstr>
      <vt:lpstr>Foreword</vt:lpstr>
      <vt:lpstr>Ledger: Bitcoin transactions</vt:lpstr>
      <vt:lpstr>Ledger: Bitcoin transactions</vt:lpstr>
      <vt:lpstr>Transaction graph</vt:lpstr>
      <vt:lpstr>Denominations</vt:lpstr>
      <vt:lpstr>Public key/asymmetrical cryptography</vt:lpstr>
      <vt:lpstr>Input “spending” an earlier output</vt:lpstr>
      <vt:lpstr>Some of the stuff signed</vt:lpstr>
      <vt:lpstr>Rough workflow</vt:lpstr>
      <vt:lpstr>It gets worse</vt:lpstr>
      <vt:lpstr>PowerPoint Presentation</vt:lpstr>
      <vt:lpstr>A workable Bitcoin ledger metaphor</vt:lpstr>
      <vt:lpstr>A workable Bitcoin ledger metaphor</vt:lpstr>
      <vt:lpstr>And what it misses</vt:lpstr>
      <vt:lpstr>Wallet/wallet file</vt:lpstr>
      <vt:lpstr>Ledger model: user perspective</vt:lpstr>
      <vt:lpstr>Some practices</vt:lpstr>
      <vt:lpstr>The P2P Consensus system</vt:lpstr>
      <vt:lpstr>The problem</vt:lpstr>
      <vt:lpstr>Underlying ideas</vt:lpstr>
      <vt:lpstr>Remember this?</vt:lpstr>
      <vt:lpstr>Blockchain with Proof of Work</vt:lpstr>
      <vt:lpstr>Hashing the header</vt:lpstr>
      <vt:lpstr>Hashing the header</vt:lpstr>
      <vt:lpstr>A bit more formally: avalanche effect</vt:lpstr>
      <vt:lpstr>The cryptographic puzzle</vt:lpstr>
      <vt:lpstr>Proof of Work</vt:lpstr>
      <vt:lpstr>Tx block inclusion is not final validation</vt:lpstr>
      <vt:lpstr>Defense against double spending (and other)</vt:lpstr>
      <vt:lpstr>Tx confirmations and protection</vt:lpstr>
      <vt:lpstr>51% and lesser attacks</vt:lpstr>
      <vt:lpstr>Attacker catch up probability</vt:lpstr>
      <vt:lpstr>(Not-so-)basics we didn’t cover</vt:lpstr>
      <vt:lpstr>The BTC Ledger</vt:lpstr>
      <vt:lpstr>The genesis block</vt:lpstr>
      <vt:lpstr>Network working &amp; stable</vt:lpstr>
      <vt:lpstr>Global P2P system</vt:lpstr>
      <vt:lpstr>PowerPoint Presentation</vt:lpstr>
      <vt:lpstr>Coins by market cap</vt:lpstr>
      <vt:lpstr>Network hashrate</vt:lpstr>
      <vt:lpstr>Mining</vt:lpstr>
      <vt:lpstr>Mining</vt:lpstr>
      <vt:lpstr>Bitcoin mines</vt:lpstr>
      <vt:lpstr>Mining: unintended consequences</vt:lpstr>
      <vt:lpstr>Mining: you are doing it wrong</vt:lpstr>
      <vt:lpstr>Mining pools</vt:lpstr>
      <vt:lpstr>Was this really the intention?</vt:lpstr>
      <vt:lpstr>Can this be a “payment” network?</vt:lpstr>
      <vt:lpstr>Transaction fees</vt:lpstr>
      <vt:lpstr>Mempool size (unconfirmed Tx)</vt:lpstr>
      <vt:lpstr>Average Tx per block</vt:lpstr>
      <vt:lpstr>“Cryptocurrency and payment network”</vt:lpstr>
      <vt:lpstr>Closing Remarks</vt:lpstr>
      <vt:lpstr>Novelty and academic pedigree?</vt:lpstr>
      <vt:lpstr>Legal standing?</vt:lpstr>
      <vt:lpstr>Pseudonymity, not anonymity</vt:lpstr>
      <vt:lpstr>Topics avoided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BME MIT</dc:creator>
  <cp:lastModifiedBy>Imre Kocsis</cp:lastModifiedBy>
  <cp:revision>2455</cp:revision>
  <dcterms:created xsi:type="dcterms:W3CDTF">2013-06-08T09:47:17Z</dcterms:created>
  <dcterms:modified xsi:type="dcterms:W3CDTF">2019-02-27T11:27:27Z</dcterms:modified>
</cp:coreProperties>
</file>