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  <p:sldMasterId id="2147483669" r:id="rId3"/>
  </p:sldMasterIdLst>
  <p:notesMasterIdLst>
    <p:notesMasterId r:id="rId33"/>
  </p:notesMasterIdLst>
  <p:sldIdLst>
    <p:sldId id="356" r:id="rId4"/>
    <p:sldId id="696" r:id="rId5"/>
    <p:sldId id="697" r:id="rId6"/>
    <p:sldId id="698" r:id="rId7"/>
    <p:sldId id="711" r:id="rId8"/>
    <p:sldId id="712" r:id="rId9"/>
    <p:sldId id="700" r:id="rId10"/>
    <p:sldId id="701" r:id="rId11"/>
    <p:sldId id="702" r:id="rId12"/>
    <p:sldId id="704" r:id="rId13"/>
    <p:sldId id="708" r:id="rId14"/>
    <p:sldId id="709" r:id="rId15"/>
    <p:sldId id="703" r:id="rId16"/>
    <p:sldId id="705" r:id="rId17"/>
    <p:sldId id="393" r:id="rId18"/>
    <p:sldId id="403" r:id="rId19"/>
    <p:sldId id="404" r:id="rId20"/>
    <p:sldId id="718" r:id="rId21"/>
    <p:sldId id="714" r:id="rId22"/>
    <p:sldId id="715" r:id="rId23"/>
    <p:sldId id="399" r:id="rId24"/>
    <p:sldId id="716" r:id="rId25"/>
    <p:sldId id="717" r:id="rId26"/>
    <p:sldId id="719" r:id="rId27"/>
    <p:sldId id="720" r:id="rId28"/>
    <p:sldId id="721" r:id="rId29"/>
    <p:sldId id="706" r:id="rId30"/>
    <p:sldId id="707" r:id="rId31"/>
    <p:sldId id="71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09B"/>
    <a:srgbClr val="204CC4"/>
    <a:srgbClr val="F3F397"/>
    <a:srgbClr val="D4DDF6"/>
    <a:srgbClr val="FFFF99"/>
    <a:srgbClr val="FFFFFF"/>
    <a:srgbClr val="7F182D"/>
    <a:srgbClr val="621E0F"/>
    <a:srgbClr val="67201A"/>
    <a:srgbClr val="76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8" autoAdjust="0"/>
    <p:restoredTop sz="83666" autoAdjust="0"/>
  </p:normalViewPr>
  <p:slideViewPr>
    <p:cSldViewPr snapToGrid="0">
      <p:cViewPr varScale="1">
        <p:scale>
          <a:sx n="95" d="100"/>
          <a:sy n="95" d="100"/>
        </p:scale>
        <p:origin x="1806" y="66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684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30191-0BE1-0142-AFC1-0297AE024A0E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A3C59-3253-3B42-8BE0-F6D0BA6B04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3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950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51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17463" y="6413500"/>
            <a:ext cx="3649663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/>
                </a:solidFill>
                <a:latin typeface="+mn-lt"/>
                <a:cs typeface="+mn-cs"/>
              </a:rPr>
              <a:t>Budapest University of Technology and Economics</a:t>
            </a:r>
            <a:br>
              <a:rPr lang="hu-HU" sz="1000" b="1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US" sz="1000" b="1">
                <a:solidFill>
                  <a:schemeClr val="bg1"/>
                </a:solidFill>
                <a:latin typeface="+mn-lt"/>
                <a:cs typeface="+mn-cs"/>
              </a:rPr>
              <a:t>Department of Measurement and Information Systems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5572125"/>
            <a:ext cx="18891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891" y="6365876"/>
            <a:ext cx="1597819" cy="448257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1000125" y="4725145"/>
            <a:ext cx="7143750" cy="8309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>
                <a:latin typeface="+mn-lt"/>
                <a:cs typeface="+mn-cs"/>
              </a:rPr>
              <a:t>Budapest University of </a:t>
            </a:r>
            <a:r>
              <a:rPr lang="en-US" sz="2400" b="1">
                <a:latin typeface="+mn-lt"/>
                <a:cs typeface="+mn-cs"/>
              </a:rPr>
              <a:t>Technology</a:t>
            </a:r>
            <a:r>
              <a:rPr lang="hu-HU" sz="2400" b="1">
                <a:latin typeface="+mn-lt"/>
                <a:cs typeface="+mn-cs"/>
              </a:rPr>
              <a:t> and </a:t>
            </a:r>
            <a:r>
              <a:rPr lang="en-US" sz="2400" b="1">
                <a:latin typeface="+mn-lt"/>
                <a:cs typeface="+mn-cs"/>
              </a:rPr>
              <a:t>Economics</a:t>
            </a:r>
            <a:br>
              <a:rPr lang="hu-HU" sz="2400" b="1">
                <a:latin typeface="+mn-lt"/>
                <a:cs typeface="+mn-cs"/>
              </a:rPr>
            </a:br>
            <a:r>
              <a:rPr lang="hu-HU" sz="2400" b="1">
                <a:latin typeface="+mn-lt"/>
                <a:cs typeface="+mn-cs"/>
              </a:rPr>
              <a:t>Fault</a:t>
            </a:r>
            <a:r>
              <a:rPr lang="hu-HU" sz="2400" b="1" baseline="0">
                <a:latin typeface="+mn-lt"/>
                <a:cs typeface="+mn-cs"/>
              </a:rPr>
              <a:t> Tolerant Systems Research Group</a:t>
            </a:r>
            <a:endParaRPr lang="en-US" sz="2400" b="1"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7304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23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414" y="142830"/>
            <a:ext cx="1668429" cy="720000"/>
          </a:xfrm>
        </p:spPr>
        <p:txBody>
          <a:bodyPr>
            <a:noAutofit/>
          </a:bodyPr>
          <a:lstStyle>
            <a:lvl1pPr algn="l">
              <a:defRPr sz="4000" b="1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82765" y="142830"/>
            <a:ext cx="7207308" cy="720000"/>
          </a:xfrm>
          <a:ln>
            <a:solidFill>
              <a:srgbClr val="000000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066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17463" y="6413500"/>
            <a:ext cx="3649663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defRPr/>
            </a:pPr>
            <a:r>
              <a:rPr lang="en-US" sz="1000" b="1">
                <a:solidFill>
                  <a:srgbClr val="FFFFFF"/>
                </a:solidFill>
              </a:rPr>
              <a:t>Budapest University of Technology and Economics</a:t>
            </a:r>
            <a:br>
              <a:rPr lang="hu-HU" sz="1000" b="1">
                <a:solidFill>
                  <a:srgbClr val="FFFFFF"/>
                </a:solidFill>
              </a:rPr>
            </a:br>
            <a:r>
              <a:rPr lang="en-US" sz="1000" b="1">
                <a:solidFill>
                  <a:srgbClr val="FFFFFF"/>
                </a:solidFill>
              </a:rPr>
              <a:t>Department of Measurement and Information Systems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5572125"/>
            <a:ext cx="18891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891" y="6365876"/>
            <a:ext cx="1597819" cy="448257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1000125" y="4725145"/>
            <a:ext cx="7143750" cy="8309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>
              <a:defRPr/>
            </a:pPr>
            <a:r>
              <a:rPr lang="hu-HU" sz="2400" b="1">
                <a:solidFill>
                  <a:srgbClr val="000000"/>
                </a:solidFill>
              </a:rPr>
              <a:t>Budapest University of </a:t>
            </a:r>
            <a:r>
              <a:rPr lang="en-US" sz="2400" b="1">
                <a:solidFill>
                  <a:srgbClr val="000000"/>
                </a:solidFill>
              </a:rPr>
              <a:t>Technology</a:t>
            </a:r>
            <a:r>
              <a:rPr lang="hu-HU" sz="2400" b="1">
                <a:solidFill>
                  <a:srgbClr val="000000"/>
                </a:solidFill>
              </a:rPr>
              <a:t> and </a:t>
            </a:r>
            <a:r>
              <a:rPr lang="en-US" sz="2400" b="1">
                <a:solidFill>
                  <a:srgbClr val="000000"/>
                </a:solidFill>
              </a:rPr>
              <a:t>Economics</a:t>
            </a:r>
            <a:br>
              <a:rPr lang="hu-HU" sz="2400" b="1">
                <a:solidFill>
                  <a:srgbClr val="000000"/>
                </a:solidFill>
              </a:rPr>
            </a:br>
            <a:r>
              <a:rPr lang="hu-HU" sz="2400" b="1">
                <a:solidFill>
                  <a:srgbClr val="000000"/>
                </a:solidFill>
              </a:rPr>
              <a:t>Fault Tolerant Systems Research Group</a:t>
            </a:r>
            <a:endParaRPr 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407320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9585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2499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 userDrawn="1"/>
        </p:nvSpPr>
        <p:spPr>
          <a:xfrm>
            <a:off x="355600" y="368300"/>
            <a:ext cx="1841500" cy="1016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4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hu-HU" sz="2400">
                <a:solidFill>
                  <a:srgbClr val="FFFFFF"/>
                </a:solidFill>
              </a:rPr>
              <a:t>hello</a:t>
            </a:r>
          </a:p>
        </p:txBody>
      </p:sp>
    </p:spTree>
    <p:extLst>
      <p:ext uri="{BB962C8B-B14F-4D97-AF65-F5344CB8AC3E}">
        <p14:creationId xmlns:p14="http://schemas.microsoft.com/office/powerpoint/2010/main" val="148825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414" y="142830"/>
            <a:ext cx="1668429" cy="720000"/>
          </a:xfrm>
        </p:spPr>
        <p:txBody>
          <a:bodyPr>
            <a:noAutofit/>
          </a:bodyPr>
          <a:lstStyle>
            <a:lvl1pPr algn="l">
              <a:defRPr sz="4000"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82765" y="142830"/>
            <a:ext cx="7207308" cy="720000"/>
          </a:xfrm>
          <a:ln>
            <a:solidFill>
              <a:srgbClr val="000000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0528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414" y="142830"/>
            <a:ext cx="1668429" cy="720000"/>
          </a:xfrm>
        </p:spPr>
        <p:txBody>
          <a:bodyPr>
            <a:noAutofit/>
          </a:bodyPr>
          <a:lstStyle>
            <a:lvl1pPr algn="l">
              <a:defRPr sz="4000" b="1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82765" y="142830"/>
            <a:ext cx="7207308" cy="720000"/>
          </a:xfrm>
          <a:ln>
            <a:solidFill>
              <a:srgbClr val="000000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-17463" y="6413500"/>
            <a:ext cx="3649663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tx1"/>
                </a:solidFill>
                <a:latin typeface="+mn-lt"/>
                <a:cs typeface="+mn-cs"/>
              </a:rPr>
              <a:t>Budapest University of Technology and Economics</a:t>
            </a:r>
            <a:br>
              <a:rPr lang="hu-HU" sz="1000" b="1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1000" b="1">
                <a:solidFill>
                  <a:schemeClr val="tx1"/>
                </a:solidFill>
                <a:latin typeface="+mn-lt"/>
                <a:cs typeface="+mn-cs"/>
              </a:rPr>
              <a:t>Department of Measurement and Information Systems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0" y="0"/>
            <a:ext cx="9144000" cy="501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1000125" y="4725145"/>
            <a:ext cx="7143750" cy="8309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>
                <a:latin typeface="+mn-lt"/>
                <a:cs typeface="+mn-cs"/>
              </a:rPr>
              <a:t>Budapest University of </a:t>
            </a:r>
            <a:r>
              <a:rPr lang="en-US" sz="2400" b="1">
                <a:latin typeface="+mn-lt"/>
                <a:cs typeface="+mn-cs"/>
              </a:rPr>
              <a:t>Technology</a:t>
            </a:r>
            <a:r>
              <a:rPr lang="hu-HU" sz="2400" b="1">
                <a:latin typeface="+mn-lt"/>
                <a:cs typeface="+mn-cs"/>
              </a:rPr>
              <a:t> and </a:t>
            </a:r>
            <a:r>
              <a:rPr lang="en-US" sz="2400" b="1">
                <a:latin typeface="+mn-lt"/>
                <a:cs typeface="+mn-cs"/>
              </a:rPr>
              <a:t>Economics</a:t>
            </a:r>
            <a:br>
              <a:rPr lang="hu-HU" sz="2400" b="1">
                <a:latin typeface="+mn-lt"/>
                <a:cs typeface="+mn-cs"/>
              </a:rPr>
            </a:br>
            <a:r>
              <a:rPr lang="hu-HU" sz="2400" b="1">
                <a:latin typeface="+mn-lt"/>
                <a:cs typeface="+mn-cs"/>
              </a:rPr>
              <a:t>Fault</a:t>
            </a:r>
            <a:r>
              <a:rPr lang="hu-HU" sz="2400" b="1" baseline="0">
                <a:latin typeface="+mn-lt"/>
                <a:cs typeface="+mn-cs"/>
              </a:rPr>
              <a:t> Tolerant Systems Research Group</a:t>
            </a:r>
            <a:endParaRPr lang="en-US" sz="2400" b="1">
              <a:latin typeface="+mn-lt"/>
              <a:cs typeface="+mn-cs"/>
            </a:endParaRPr>
          </a:p>
        </p:txBody>
      </p: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891" y="6380679"/>
            <a:ext cx="1598400" cy="428173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97" y="5572835"/>
            <a:ext cx="1890000" cy="632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0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6168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278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91287"/>
            <a:ext cx="9144000" cy="366712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905367B-20C1-422C-B6BA-25C563123B2E}" type="slidenum">
              <a:rPr lang="en-US" baseline="0" smtClean="0">
                <a:solidFill>
                  <a:schemeClr val="bg1"/>
                </a:solidFill>
                <a:latin typeface="+mn-lt"/>
                <a:cs typeface="+mn-cs"/>
              </a:rPr>
              <a:t>‹#›</a:t>
            </a:fld>
            <a:endParaRPr lang="hu-HU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" y="6491287"/>
            <a:ext cx="1225630" cy="343842"/>
          </a:xfrm>
          <a:prstGeom prst="rect">
            <a:avLst/>
          </a:prstGeom>
        </p:spPr>
      </p:pic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prstGeom prst="rect">
            <a:avLst/>
          </a:prstGeom>
          <a:solidFill>
            <a:srgbClr val="76253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53" y="6500180"/>
            <a:ext cx="1049893" cy="3346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" y="6500811"/>
            <a:ext cx="1227600" cy="32884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54" y="6489700"/>
            <a:ext cx="1051200" cy="35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8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" y="6491287"/>
            <a:ext cx="1225630" cy="343842"/>
          </a:xfrm>
          <a:prstGeom prst="rect">
            <a:avLst/>
          </a:prstGeom>
        </p:spPr>
      </p:pic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prstGeom prst="rect">
            <a:avLst/>
          </a:prstGeom>
          <a:solidFill>
            <a:srgbClr val="76253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53" y="6500180"/>
            <a:ext cx="1049893" cy="3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3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kocsis@mit.bme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g.org/cloud/deliverables/CSCC-Cloud-Customer-Architecture-for-Blockchain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zure/blockchain/workbench/architectur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lsnotary.org/TLSNotary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oraclize.it/#security-deep-div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3647"/>
            <a:ext cx="7772400" cy="1469187"/>
          </a:xfrm>
        </p:spPr>
        <p:txBody>
          <a:bodyPr/>
          <a:lstStyle/>
          <a:p>
            <a:r>
              <a:rPr lang="en-US" sz="3600" b="1" dirty="0"/>
              <a:t>Hyperledger Fabric: </a:t>
            </a:r>
            <a:br>
              <a:rPr lang="en-US" sz="3600" b="1" dirty="0"/>
            </a:br>
            <a:r>
              <a:rPr lang="en-US" sz="3600" b="1" dirty="0"/>
              <a:t>notes on dependability, integration</a:t>
            </a:r>
            <a:endParaRPr lang="en-US" sz="36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371600" y="3516923"/>
            <a:ext cx="6400800" cy="115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62536"/>
              </a:buClr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62536"/>
              </a:buClr>
              <a:buFont typeface="Courier New" pitchFamily="49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62536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62536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62536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dirty="0" err="1"/>
              <a:t>Blockchain</a:t>
            </a:r>
            <a:r>
              <a:rPr lang="en-US" sz="2400" dirty="0"/>
              <a:t> Technologies and Applications</a:t>
            </a:r>
          </a:p>
          <a:p>
            <a:pPr defTabSz="914400"/>
            <a:r>
              <a:rPr lang="en-US" sz="2400" dirty="0"/>
              <a:t>Imre Kocsis, </a:t>
            </a:r>
            <a:r>
              <a:rPr lang="en-US" sz="2400" dirty="0">
                <a:hlinkClick r:id="rId2"/>
              </a:rPr>
              <a:t>ikocsis@mit.bme.hu</a:t>
            </a:r>
            <a:endParaRPr lang="en-US" sz="2400" dirty="0"/>
          </a:p>
          <a:p>
            <a:pPr defTabSz="914400"/>
            <a:r>
              <a:rPr lang="en-US" sz="2400" dirty="0"/>
              <a:t>2019. summer semester</a:t>
            </a:r>
          </a:p>
        </p:txBody>
      </p:sp>
    </p:spTree>
    <p:extLst>
      <p:ext uri="{BB962C8B-B14F-4D97-AF65-F5344CB8AC3E}">
        <p14:creationId xmlns:p14="http://schemas.microsoft.com/office/powerpoint/2010/main" val="395054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remarks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Again: very immature area</a:t>
            </a:r>
          </a:p>
          <a:p>
            <a:r>
              <a:rPr lang="en-US" dirty="0"/>
              <a:t>Many key questions: business analyst and above</a:t>
            </a:r>
          </a:p>
          <a:p>
            <a:endParaRPr lang="en-US" dirty="0"/>
          </a:p>
          <a:p>
            <a:r>
              <a:rPr lang="en-US" dirty="0"/>
              <a:t>System engineering &amp; architecture design</a:t>
            </a:r>
          </a:p>
          <a:p>
            <a:pPr lvl="1"/>
            <a:r>
              <a:rPr lang="en-US" dirty="0"/>
              <a:t>Tokenization/data modelling</a:t>
            </a:r>
          </a:p>
          <a:p>
            <a:pPr lvl="1"/>
            <a:r>
              <a:rPr lang="en-US" dirty="0"/>
              <a:t>Integrating existing systems</a:t>
            </a:r>
          </a:p>
          <a:p>
            <a:pPr lvl="1"/>
            <a:r>
              <a:rPr lang="en-US" b="1" dirty="0"/>
              <a:t>Mapping processes to ledger-based execution</a:t>
            </a:r>
          </a:p>
          <a:p>
            <a:pPr lvl="1"/>
            <a:r>
              <a:rPr lang="en-US" b="1" dirty="0" err="1"/>
              <a:t>Consortial</a:t>
            </a:r>
            <a:r>
              <a:rPr lang="en-US" b="1" dirty="0"/>
              <a:t>/private: deployment design</a:t>
            </a:r>
          </a:p>
          <a:p>
            <a:pPr lvl="1"/>
            <a:r>
              <a:rPr lang="en-US" b="1" dirty="0"/>
              <a:t>Integrating ledgers</a:t>
            </a:r>
          </a:p>
          <a:p>
            <a:pPr lvl="1"/>
            <a:r>
              <a:rPr lang="en-US" b="1" dirty="0"/>
              <a:t>Standards?</a:t>
            </a:r>
          </a:p>
          <a:p>
            <a:pPr lvl="1"/>
            <a:endParaRPr lang="en-US" dirty="0"/>
          </a:p>
          <a:p>
            <a:r>
              <a:rPr lang="en-US" dirty="0"/>
              <a:t>Also what we skipped during the Composer lecture:</a:t>
            </a:r>
          </a:p>
        </p:txBody>
      </p:sp>
    </p:spTree>
    <p:extLst>
      <p:ext uri="{BB962C8B-B14F-4D97-AF65-F5344CB8AC3E}">
        <p14:creationId xmlns:p14="http://schemas.microsoft.com/office/powerpoint/2010/main" val="1884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2268450" y="1062425"/>
            <a:ext cx="4607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dirty="0">
                <a:solidFill>
                  <a:srgbClr val="434343"/>
                </a:solidFill>
              </a:rPr>
              <a:t>Hyperledger Fabric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053175" y="3276513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Go/Java logic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56" name="Shape 56"/>
          <p:cNvSpPr/>
          <p:nvPr/>
        </p:nvSpPr>
        <p:spPr>
          <a:xfrm>
            <a:off x="276100" y="2455825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Business logic</a:t>
            </a:r>
            <a:endParaRPr sz="1400">
              <a:solidFill>
                <a:srgbClr val="FFFFFF"/>
              </a:solidFill>
            </a:endParaRPr>
          </a:p>
        </p:txBody>
      </p:sp>
      <p:cxnSp>
        <p:nvCxnSpPr>
          <p:cNvPr id="57" name="Shape 57"/>
          <p:cNvCxnSpPr>
            <a:stCxn id="56" idx="2"/>
            <a:endCxn id="55" idx="0"/>
          </p:cNvCxnSpPr>
          <p:nvPr/>
        </p:nvCxnSpPr>
        <p:spPr>
          <a:xfrm>
            <a:off x="1053100" y="2861425"/>
            <a:ext cx="777000" cy="41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" name="Shape 58"/>
          <p:cNvSpPr/>
          <p:nvPr/>
        </p:nvSpPr>
        <p:spPr>
          <a:xfrm>
            <a:off x="1971650" y="4097125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Go/Java chaincode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35550" y="2455825"/>
            <a:ext cx="1554000" cy="405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C78D8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Data modeling restrictions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60" name="Shape 60"/>
          <p:cNvSpPr/>
          <p:nvPr/>
        </p:nvSpPr>
        <p:spPr>
          <a:xfrm>
            <a:off x="2859275" y="3276525"/>
            <a:ext cx="1554000" cy="40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Usable chaincode API</a:t>
            </a:r>
            <a:endParaRPr sz="1400">
              <a:solidFill>
                <a:srgbClr val="FFFFFF"/>
              </a:solidFill>
            </a:endParaRPr>
          </a:p>
        </p:txBody>
      </p:sp>
      <p:cxnSp>
        <p:nvCxnSpPr>
          <p:cNvPr id="61" name="Shape 61"/>
          <p:cNvCxnSpPr>
            <a:stCxn id="55" idx="2"/>
            <a:endCxn id="58" idx="0"/>
          </p:cNvCxnSpPr>
          <p:nvPr/>
        </p:nvCxnSpPr>
        <p:spPr>
          <a:xfrm>
            <a:off x="1830175" y="3682113"/>
            <a:ext cx="918600" cy="41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" name="Shape 62"/>
          <p:cNvCxnSpPr>
            <a:stCxn id="59" idx="2"/>
            <a:endCxn id="55" idx="0"/>
          </p:cNvCxnSpPr>
          <p:nvPr/>
        </p:nvCxnSpPr>
        <p:spPr>
          <a:xfrm flipH="1">
            <a:off x="1830050" y="2861425"/>
            <a:ext cx="982500" cy="41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" name="Shape 63"/>
          <p:cNvCxnSpPr>
            <a:stCxn id="60" idx="2"/>
            <a:endCxn id="58" idx="0"/>
          </p:cNvCxnSpPr>
          <p:nvPr/>
        </p:nvCxnSpPr>
        <p:spPr>
          <a:xfrm flipH="1">
            <a:off x="2748575" y="3682125"/>
            <a:ext cx="887700" cy="41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4" name="Shape 64"/>
          <p:cNvSpPr/>
          <p:nvPr/>
        </p:nvSpPr>
        <p:spPr>
          <a:xfrm>
            <a:off x="3795000" y="2455925"/>
            <a:ext cx="1554000" cy="40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Database capabilities</a:t>
            </a:r>
            <a:endParaRPr sz="1400">
              <a:solidFill>
                <a:srgbClr val="FFFFFF"/>
              </a:solidFill>
            </a:endParaRPr>
          </a:p>
        </p:txBody>
      </p:sp>
      <p:cxnSp>
        <p:nvCxnSpPr>
          <p:cNvPr id="65" name="Shape 65"/>
          <p:cNvCxnSpPr>
            <a:stCxn id="64" idx="2"/>
            <a:endCxn id="60" idx="0"/>
          </p:cNvCxnSpPr>
          <p:nvPr/>
        </p:nvCxnSpPr>
        <p:spPr>
          <a:xfrm flipH="1">
            <a:off x="3636300" y="2861525"/>
            <a:ext cx="935700" cy="41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" name="Shape 66"/>
          <p:cNvSpPr/>
          <p:nvPr/>
        </p:nvSpPr>
        <p:spPr>
          <a:xfrm>
            <a:off x="7313900" y="2455925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Deployment requirements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67" name="Shape 67"/>
          <p:cNvSpPr/>
          <p:nvPr/>
        </p:nvSpPr>
        <p:spPr>
          <a:xfrm>
            <a:off x="4659688" y="3276425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Crypto</a:t>
            </a:r>
            <a:br>
              <a:rPr lang="en" sz="1400">
                <a:solidFill>
                  <a:srgbClr val="FFFFFF"/>
                </a:solidFill>
              </a:rPr>
            </a:br>
            <a:r>
              <a:rPr lang="en" sz="1400">
                <a:solidFill>
                  <a:srgbClr val="FFFFFF"/>
                </a:solidFill>
              </a:rPr>
              <a:t>material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68" name="Shape 68"/>
          <p:cNvSpPr/>
          <p:nvPr/>
        </p:nvSpPr>
        <p:spPr>
          <a:xfrm>
            <a:off x="6460100" y="3276425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Deployment config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69" name="Shape 69"/>
          <p:cNvSpPr/>
          <p:nvPr/>
        </p:nvSpPr>
        <p:spPr>
          <a:xfrm>
            <a:off x="5554450" y="2455925"/>
            <a:ext cx="1554000" cy="40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Deployment capabilities</a:t>
            </a:r>
            <a:endParaRPr sz="1400">
              <a:solidFill>
                <a:srgbClr val="FFFFFF"/>
              </a:solidFill>
            </a:endParaRPr>
          </a:p>
        </p:txBody>
      </p:sp>
      <p:cxnSp>
        <p:nvCxnSpPr>
          <p:cNvPr id="70" name="Shape 70"/>
          <p:cNvCxnSpPr>
            <a:stCxn id="69" idx="2"/>
            <a:endCxn id="68" idx="0"/>
          </p:cNvCxnSpPr>
          <p:nvPr/>
        </p:nvCxnSpPr>
        <p:spPr>
          <a:xfrm>
            <a:off x="6331450" y="2861525"/>
            <a:ext cx="905700" cy="41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1" name="Shape 71"/>
          <p:cNvCxnSpPr>
            <a:stCxn id="66" idx="2"/>
            <a:endCxn id="68" idx="0"/>
          </p:cNvCxnSpPr>
          <p:nvPr/>
        </p:nvCxnSpPr>
        <p:spPr>
          <a:xfrm flipH="1">
            <a:off x="7237100" y="2861525"/>
            <a:ext cx="853800" cy="41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" name="Shape 72"/>
          <p:cNvSpPr/>
          <p:nvPr/>
        </p:nvSpPr>
        <p:spPr>
          <a:xfrm>
            <a:off x="5554438" y="4096925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Deployment solution</a:t>
            </a:r>
            <a:endParaRPr sz="1400">
              <a:solidFill>
                <a:srgbClr val="FFFFFF"/>
              </a:solidFill>
            </a:endParaRPr>
          </a:p>
        </p:txBody>
      </p:sp>
      <p:cxnSp>
        <p:nvCxnSpPr>
          <p:cNvPr id="73" name="Shape 73"/>
          <p:cNvCxnSpPr>
            <a:stCxn id="67" idx="2"/>
            <a:endCxn id="72" idx="0"/>
          </p:cNvCxnSpPr>
          <p:nvPr/>
        </p:nvCxnSpPr>
        <p:spPr>
          <a:xfrm>
            <a:off x="5436688" y="3682025"/>
            <a:ext cx="894900" cy="41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4" name="Shape 74"/>
          <p:cNvCxnSpPr>
            <a:stCxn id="68" idx="2"/>
            <a:endCxn id="72" idx="0"/>
          </p:cNvCxnSpPr>
          <p:nvPr/>
        </p:nvCxnSpPr>
        <p:spPr>
          <a:xfrm flipH="1">
            <a:off x="6331400" y="3682025"/>
            <a:ext cx="905700" cy="41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5" name="Shape 75"/>
          <p:cNvSpPr/>
          <p:nvPr/>
        </p:nvSpPr>
        <p:spPr>
          <a:xfrm>
            <a:off x="3763050" y="4353125"/>
            <a:ext cx="1554000" cy="7770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Running blockchain</a:t>
            </a:r>
            <a:endParaRPr sz="1400">
              <a:solidFill>
                <a:srgbClr val="FFFFFF"/>
              </a:solidFill>
            </a:endParaRPr>
          </a:p>
        </p:txBody>
      </p:sp>
      <p:cxnSp>
        <p:nvCxnSpPr>
          <p:cNvPr id="76" name="Shape 76"/>
          <p:cNvCxnSpPr>
            <a:stCxn id="58" idx="2"/>
            <a:endCxn id="75" idx="1"/>
          </p:cNvCxnSpPr>
          <p:nvPr/>
        </p:nvCxnSpPr>
        <p:spPr>
          <a:xfrm>
            <a:off x="2748650" y="4502725"/>
            <a:ext cx="1014300" cy="23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7" name="Shape 77"/>
          <p:cNvCxnSpPr>
            <a:stCxn id="72" idx="2"/>
            <a:endCxn id="75" idx="3"/>
          </p:cNvCxnSpPr>
          <p:nvPr/>
        </p:nvCxnSpPr>
        <p:spPr>
          <a:xfrm flipH="1">
            <a:off x="5317138" y="4502525"/>
            <a:ext cx="1014300" cy="23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8" name="Shape 78"/>
          <p:cNvSpPr/>
          <p:nvPr/>
        </p:nvSpPr>
        <p:spPr>
          <a:xfrm>
            <a:off x="7237100" y="5447525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Client frontend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79" name="Shape 79"/>
          <p:cNvSpPr/>
          <p:nvPr/>
        </p:nvSpPr>
        <p:spPr>
          <a:xfrm>
            <a:off x="6740000" y="1290450"/>
            <a:ext cx="2274900" cy="25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Hyperledger constraints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80" name="Shape 80"/>
          <p:cNvSpPr/>
          <p:nvPr/>
        </p:nvSpPr>
        <p:spPr>
          <a:xfrm>
            <a:off x="6740000" y="996925"/>
            <a:ext cx="2274900" cy="2544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Initial requirements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81" name="Shape 81"/>
          <p:cNvSpPr/>
          <p:nvPr/>
        </p:nvSpPr>
        <p:spPr>
          <a:xfrm>
            <a:off x="6740000" y="1583975"/>
            <a:ext cx="2274900" cy="2544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Artifacts</a:t>
            </a:r>
            <a:endParaRPr sz="1400">
              <a:solidFill>
                <a:srgbClr val="FFFFFF"/>
              </a:solidFill>
            </a:endParaRPr>
          </a:p>
        </p:txBody>
      </p:sp>
      <p:cxnSp>
        <p:nvCxnSpPr>
          <p:cNvPr id="82" name="Shape 82"/>
          <p:cNvCxnSpPr>
            <a:stCxn id="59" idx="2"/>
            <a:endCxn id="60" idx="0"/>
          </p:cNvCxnSpPr>
          <p:nvPr/>
        </p:nvCxnSpPr>
        <p:spPr>
          <a:xfrm>
            <a:off x="2812550" y="2861425"/>
            <a:ext cx="823800" cy="41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3" name="Shape 83"/>
          <p:cNvSpPr/>
          <p:nvPr/>
        </p:nvSpPr>
        <p:spPr>
          <a:xfrm>
            <a:off x="5111513" y="5447525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Client API</a:t>
            </a:r>
            <a:endParaRPr sz="1400">
              <a:solidFill>
                <a:srgbClr val="FFFFFF"/>
              </a:solidFill>
            </a:endParaRPr>
          </a:p>
        </p:txBody>
      </p:sp>
      <p:cxnSp>
        <p:nvCxnSpPr>
          <p:cNvPr id="84" name="Shape 84"/>
          <p:cNvCxnSpPr>
            <a:stCxn id="78" idx="1"/>
            <a:endCxn id="83" idx="3"/>
          </p:cNvCxnSpPr>
          <p:nvPr/>
        </p:nvCxnSpPr>
        <p:spPr>
          <a:xfrm rot="10800000">
            <a:off x="6665600" y="5650325"/>
            <a:ext cx="57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5" name="Shape 85"/>
          <p:cNvCxnSpPr>
            <a:stCxn id="83" idx="1"/>
            <a:endCxn id="75" idx="2"/>
          </p:cNvCxnSpPr>
          <p:nvPr/>
        </p:nvCxnSpPr>
        <p:spPr>
          <a:xfrm rot="10800000">
            <a:off x="4540013" y="5130125"/>
            <a:ext cx="571500" cy="52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6" name="Shape 86"/>
          <p:cNvSpPr/>
          <p:nvPr/>
        </p:nvSpPr>
        <p:spPr>
          <a:xfrm>
            <a:off x="2447438" y="5447525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Admin API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87" name="Shape 87"/>
          <p:cNvSpPr/>
          <p:nvPr/>
        </p:nvSpPr>
        <p:spPr>
          <a:xfrm>
            <a:off x="354875" y="5447525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Reconfiguration requirements</a:t>
            </a:r>
            <a:endParaRPr sz="1400">
              <a:solidFill>
                <a:srgbClr val="FFFFFF"/>
              </a:solidFill>
            </a:endParaRPr>
          </a:p>
        </p:txBody>
      </p:sp>
      <p:cxnSp>
        <p:nvCxnSpPr>
          <p:cNvPr id="88" name="Shape 88"/>
          <p:cNvCxnSpPr>
            <a:stCxn id="87" idx="3"/>
            <a:endCxn id="86" idx="1"/>
          </p:cNvCxnSpPr>
          <p:nvPr/>
        </p:nvCxnSpPr>
        <p:spPr>
          <a:xfrm>
            <a:off x="1908875" y="5650325"/>
            <a:ext cx="53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9" name="Shape 89"/>
          <p:cNvCxnSpPr>
            <a:stCxn id="86" idx="3"/>
            <a:endCxn id="75" idx="2"/>
          </p:cNvCxnSpPr>
          <p:nvPr/>
        </p:nvCxnSpPr>
        <p:spPr>
          <a:xfrm rot="10800000" flipH="1">
            <a:off x="4001438" y="5130125"/>
            <a:ext cx="538500" cy="52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" name="Shape 90"/>
          <p:cNvSpPr/>
          <p:nvPr/>
        </p:nvSpPr>
        <p:spPr>
          <a:xfrm>
            <a:off x="7237100" y="4685525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User interface requirements</a:t>
            </a:r>
            <a:endParaRPr sz="1400">
              <a:solidFill>
                <a:srgbClr val="FFFFFF"/>
              </a:solidFill>
            </a:endParaRPr>
          </a:p>
        </p:txBody>
      </p:sp>
      <p:cxnSp>
        <p:nvCxnSpPr>
          <p:cNvPr id="91" name="Shape 91"/>
          <p:cNvCxnSpPr>
            <a:stCxn id="90" idx="2"/>
            <a:endCxn id="78" idx="0"/>
          </p:cNvCxnSpPr>
          <p:nvPr/>
        </p:nvCxnSpPr>
        <p:spPr>
          <a:xfrm>
            <a:off x="8014100" y="5091125"/>
            <a:ext cx="0" cy="35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" name="Shape 92"/>
          <p:cNvSpPr/>
          <p:nvPr/>
        </p:nvSpPr>
        <p:spPr>
          <a:xfrm>
            <a:off x="2812500" y="1723025"/>
            <a:ext cx="3519000" cy="4056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Cooperation requirements</a:t>
            </a:r>
            <a:endParaRPr sz="1400">
              <a:solidFill>
                <a:srgbClr val="FFFFFF"/>
              </a:solidFill>
            </a:endParaRPr>
          </a:p>
        </p:txBody>
      </p:sp>
      <p:cxnSp>
        <p:nvCxnSpPr>
          <p:cNvPr id="93" name="Shape 93"/>
          <p:cNvCxnSpPr>
            <a:stCxn id="92" idx="3"/>
            <a:endCxn id="66" idx="0"/>
          </p:cNvCxnSpPr>
          <p:nvPr/>
        </p:nvCxnSpPr>
        <p:spPr>
          <a:xfrm>
            <a:off x="6331500" y="1925825"/>
            <a:ext cx="1759500" cy="53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" name="Shape 94"/>
          <p:cNvCxnSpPr>
            <a:stCxn id="92" idx="1"/>
            <a:endCxn id="56" idx="0"/>
          </p:cNvCxnSpPr>
          <p:nvPr/>
        </p:nvCxnSpPr>
        <p:spPr>
          <a:xfrm flipH="1">
            <a:off x="1053000" y="1925825"/>
            <a:ext cx="1759500" cy="53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for </a:t>
            </a:r>
            <a:r>
              <a:rPr lang="en-US" dirty="0" err="1"/>
              <a:t>Hyperledger</a:t>
            </a:r>
            <a:r>
              <a:rPr lang="en-US" dirty="0"/>
              <a:t> Fabric </a:t>
            </a:r>
          </a:p>
        </p:txBody>
      </p:sp>
    </p:spTree>
    <p:extLst>
      <p:ext uri="{BB962C8B-B14F-4D97-AF65-F5344CB8AC3E}">
        <p14:creationId xmlns:p14="http://schemas.microsoft.com/office/powerpoint/2010/main" val="68532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Shape 99"/>
          <p:cNvGrpSpPr/>
          <p:nvPr/>
        </p:nvGrpSpPr>
        <p:grpSpPr>
          <a:xfrm>
            <a:off x="150444" y="2815800"/>
            <a:ext cx="3493909" cy="1436270"/>
            <a:chOff x="150450" y="1901098"/>
            <a:chExt cx="8843100" cy="931977"/>
          </a:xfrm>
        </p:grpSpPr>
        <p:sp>
          <p:nvSpPr>
            <p:cNvPr id="100" name="Shape 100"/>
            <p:cNvSpPr/>
            <p:nvPr/>
          </p:nvSpPr>
          <p:spPr>
            <a:xfrm>
              <a:off x="150450" y="2042275"/>
              <a:ext cx="8843100" cy="790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1" name="Shape 101"/>
            <p:cNvSpPr/>
            <p:nvPr/>
          </p:nvSpPr>
          <p:spPr>
            <a:xfrm>
              <a:off x="150468" y="1901098"/>
              <a:ext cx="4144200" cy="1410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100" dirty="0"/>
                <a:t>High level of abstraction</a:t>
              </a:r>
              <a:endParaRPr sz="1100" dirty="0"/>
            </a:p>
          </p:txBody>
        </p:sp>
        <p:sp>
          <p:nvSpPr>
            <p:cNvPr id="102" name="Shape 102"/>
            <p:cNvSpPr/>
            <p:nvPr/>
          </p:nvSpPr>
          <p:spPr>
            <a:xfrm>
              <a:off x="164136" y="2030746"/>
              <a:ext cx="4144200" cy="3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800"/>
            </a:p>
          </p:txBody>
        </p:sp>
      </p:grpSp>
      <p:sp>
        <p:nvSpPr>
          <p:cNvPr id="103" name="Shape 103"/>
          <p:cNvSpPr txBox="1"/>
          <p:nvPr/>
        </p:nvSpPr>
        <p:spPr>
          <a:xfrm>
            <a:off x="2268450" y="1083050"/>
            <a:ext cx="4607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2400">
                <a:solidFill>
                  <a:srgbClr val="434343"/>
                </a:solidFill>
              </a:rPr>
              <a:t>Hyperledger Composer</a:t>
            </a:r>
            <a:endParaRPr sz="2400">
              <a:solidFill>
                <a:srgbClr val="434343"/>
              </a:solidFill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272050" y="3168588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Assets, participants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272050" y="3712488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Transactions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953275" y="3173988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Queries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953275" y="3712488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Access control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2812500" y="2345047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Business logic</a:t>
            </a:r>
            <a:endParaRPr sz="1400">
              <a:solidFill>
                <a:srgbClr val="FFFFFF"/>
              </a:solidFill>
            </a:endParaRPr>
          </a:p>
        </p:txBody>
      </p:sp>
      <p:cxnSp>
        <p:nvCxnSpPr>
          <p:cNvPr id="109" name="Shape 109"/>
          <p:cNvCxnSpPr>
            <a:stCxn id="100" idx="3"/>
            <a:endCxn id="110" idx="0"/>
          </p:cNvCxnSpPr>
          <p:nvPr/>
        </p:nvCxnSpPr>
        <p:spPr>
          <a:xfrm>
            <a:off x="3644352" y="3642719"/>
            <a:ext cx="927600" cy="71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1" name="Shape 111"/>
          <p:cNvSpPr/>
          <p:nvPr/>
        </p:nvSpPr>
        <p:spPr>
          <a:xfrm>
            <a:off x="272050" y="4538725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Reconfiguration requirements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7470350" y="4786825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User interface requirements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3795000" y="4353025"/>
            <a:ext cx="1554000" cy="7770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Running blockchain</a:t>
            </a:r>
            <a:endParaRPr sz="1400">
              <a:solidFill>
                <a:srgbClr val="FFFFFF"/>
              </a:solidFill>
            </a:endParaRPr>
          </a:p>
        </p:txBody>
      </p:sp>
      <p:cxnSp>
        <p:nvCxnSpPr>
          <p:cNvPr id="113" name="Shape 113"/>
          <p:cNvCxnSpPr>
            <a:stCxn id="111" idx="3"/>
            <a:endCxn id="110" idx="1"/>
          </p:cNvCxnSpPr>
          <p:nvPr/>
        </p:nvCxnSpPr>
        <p:spPr>
          <a:xfrm>
            <a:off x="1826050" y="4741525"/>
            <a:ext cx="1968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triangle" w="med" len="med"/>
          </a:ln>
        </p:spPr>
      </p:cxnSp>
      <p:sp>
        <p:nvSpPr>
          <p:cNvPr id="114" name="Shape 114"/>
          <p:cNvSpPr txBox="1"/>
          <p:nvPr/>
        </p:nvSpPr>
        <p:spPr>
          <a:xfrm>
            <a:off x="2633625" y="4403425"/>
            <a:ext cx="2820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400"/>
              <a:t>?</a:t>
            </a:r>
            <a:endParaRPr sz="1400"/>
          </a:p>
        </p:txBody>
      </p:sp>
      <p:sp>
        <p:nvSpPr>
          <p:cNvPr id="115" name="Shape 115"/>
          <p:cNvSpPr/>
          <p:nvPr/>
        </p:nvSpPr>
        <p:spPr>
          <a:xfrm>
            <a:off x="4777500" y="2345038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Deployment requirements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519488" y="3091600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Crypto</a:t>
            </a:r>
            <a:br>
              <a:rPr lang="en" sz="1400">
                <a:solidFill>
                  <a:srgbClr val="FFFFFF"/>
                </a:solidFill>
              </a:rPr>
            </a:br>
            <a:r>
              <a:rPr lang="en" sz="1400">
                <a:solidFill>
                  <a:srgbClr val="FFFFFF"/>
                </a:solidFill>
              </a:rPr>
              <a:t>material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5751900" y="3091588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Deployment config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6742500" y="2345050"/>
            <a:ext cx="1554000" cy="40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Deployment capabilities</a:t>
            </a:r>
            <a:endParaRPr sz="1400">
              <a:solidFill>
                <a:srgbClr val="FFFFFF"/>
              </a:solidFill>
            </a:endParaRPr>
          </a:p>
        </p:txBody>
      </p:sp>
      <p:cxnSp>
        <p:nvCxnSpPr>
          <p:cNvPr id="119" name="Shape 119"/>
          <p:cNvCxnSpPr>
            <a:stCxn id="118" idx="2"/>
            <a:endCxn id="117" idx="0"/>
          </p:cNvCxnSpPr>
          <p:nvPr/>
        </p:nvCxnSpPr>
        <p:spPr>
          <a:xfrm flipH="1">
            <a:off x="6528900" y="2750650"/>
            <a:ext cx="990600" cy="34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0" name="Shape 120"/>
          <p:cNvCxnSpPr>
            <a:stCxn id="115" idx="2"/>
            <a:endCxn id="117" idx="0"/>
          </p:cNvCxnSpPr>
          <p:nvPr/>
        </p:nvCxnSpPr>
        <p:spPr>
          <a:xfrm>
            <a:off x="5554500" y="2750638"/>
            <a:ext cx="974400" cy="34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1" name="Shape 121"/>
          <p:cNvSpPr/>
          <p:nvPr/>
        </p:nvSpPr>
        <p:spPr>
          <a:xfrm>
            <a:off x="6627788" y="3838150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Deployment solution</a:t>
            </a:r>
            <a:endParaRPr sz="1400">
              <a:solidFill>
                <a:srgbClr val="FFFFFF"/>
              </a:solidFill>
            </a:endParaRPr>
          </a:p>
        </p:txBody>
      </p:sp>
      <p:cxnSp>
        <p:nvCxnSpPr>
          <p:cNvPr id="122" name="Shape 122"/>
          <p:cNvCxnSpPr>
            <a:stCxn id="116" idx="2"/>
            <a:endCxn id="121" idx="0"/>
          </p:cNvCxnSpPr>
          <p:nvPr/>
        </p:nvCxnSpPr>
        <p:spPr>
          <a:xfrm flipH="1">
            <a:off x="7404888" y="3497200"/>
            <a:ext cx="891600" cy="34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3" name="Shape 123"/>
          <p:cNvCxnSpPr>
            <a:stCxn id="117" idx="2"/>
            <a:endCxn id="121" idx="0"/>
          </p:cNvCxnSpPr>
          <p:nvPr/>
        </p:nvCxnSpPr>
        <p:spPr>
          <a:xfrm>
            <a:off x="6528900" y="3497188"/>
            <a:ext cx="876000" cy="34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4" name="Shape 124"/>
          <p:cNvCxnSpPr>
            <a:stCxn id="108" idx="2"/>
          </p:cNvCxnSpPr>
          <p:nvPr/>
        </p:nvCxnSpPr>
        <p:spPr>
          <a:xfrm>
            <a:off x="3589500" y="2750647"/>
            <a:ext cx="0" cy="28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5" name="Shape 125"/>
          <p:cNvSpPr/>
          <p:nvPr/>
        </p:nvSpPr>
        <p:spPr>
          <a:xfrm>
            <a:off x="2812500" y="1723025"/>
            <a:ext cx="3519000" cy="405600"/>
          </a:xfrm>
          <a:prstGeom prst="roundRect">
            <a:avLst>
              <a:gd name="adj" fmla="val 16667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 dirty="0">
                <a:solidFill>
                  <a:srgbClr val="FFFFFF"/>
                </a:solidFill>
              </a:rPr>
              <a:t>Cooperation requirements</a:t>
            </a:r>
            <a:endParaRPr sz="1400" dirty="0">
              <a:solidFill>
                <a:srgbClr val="FFFFFF"/>
              </a:solidFill>
            </a:endParaRPr>
          </a:p>
        </p:txBody>
      </p:sp>
      <p:cxnSp>
        <p:nvCxnSpPr>
          <p:cNvPr id="126" name="Shape 126"/>
          <p:cNvCxnSpPr>
            <a:stCxn id="121" idx="1"/>
            <a:endCxn id="110" idx="3"/>
          </p:cNvCxnSpPr>
          <p:nvPr/>
        </p:nvCxnSpPr>
        <p:spPr>
          <a:xfrm flipH="1">
            <a:off x="5348888" y="4040950"/>
            <a:ext cx="1278900" cy="70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7" name="Shape 127"/>
          <p:cNvSpPr/>
          <p:nvPr/>
        </p:nvSpPr>
        <p:spPr>
          <a:xfrm>
            <a:off x="5708875" y="4786825"/>
            <a:ext cx="1554000" cy="405600"/>
          </a:xfrm>
          <a:prstGeom prst="roundRect">
            <a:avLst>
              <a:gd name="adj" fmla="val 16667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400">
                <a:solidFill>
                  <a:srgbClr val="FFFFFF"/>
                </a:solidFill>
              </a:rPr>
              <a:t>Client frontend</a:t>
            </a:r>
            <a:endParaRPr sz="1400">
              <a:solidFill>
                <a:srgbClr val="FFFFFF"/>
              </a:solidFill>
            </a:endParaRPr>
          </a:p>
        </p:txBody>
      </p:sp>
      <p:cxnSp>
        <p:nvCxnSpPr>
          <p:cNvPr id="128" name="Shape 128"/>
          <p:cNvCxnSpPr>
            <a:stCxn id="112" idx="1"/>
            <a:endCxn id="127" idx="3"/>
          </p:cNvCxnSpPr>
          <p:nvPr/>
        </p:nvCxnSpPr>
        <p:spPr>
          <a:xfrm rot="10800000">
            <a:off x="7262750" y="4989625"/>
            <a:ext cx="20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9" name="Shape 129"/>
          <p:cNvCxnSpPr>
            <a:stCxn id="127" idx="1"/>
            <a:endCxn id="110" idx="3"/>
          </p:cNvCxnSpPr>
          <p:nvPr/>
        </p:nvCxnSpPr>
        <p:spPr>
          <a:xfrm rot="10800000">
            <a:off x="5348875" y="4741525"/>
            <a:ext cx="360000" cy="24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" name="Shape 130"/>
          <p:cNvCxnSpPr>
            <a:stCxn id="125" idx="2"/>
            <a:endCxn id="108" idx="0"/>
          </p:cNvCxnSpPr>
          <p:nvPr/>
        </p:nvCxnSpPr>
        <p:spPr>
          <a:xfrm flipH="1">
            <a:off x="3589500" y="2128625"/>
            <a:ext cx="982500" cy="21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1" name="Shape 131"/>
          <p:cNvCxnSpPr>
            <a:stCxn id="125" idx="2"/>
            <a:endCxn id="115" idx="0"/>
          </p:cNvCxnSpPr>
          <p:nvPr/>
        </p:nvCxnSpPr>
        <p:spPr>
          <a:xfrm>
            <a:off x="4572000" y="2128625"/>
            <a:ext cx="982500" cy="21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for </a:t>
            </a:r>
            <a:r>
              <a:rPr lang="en-US" dirty="0" err="1"/>
              <a:t>Hyperledger</a:t>
            </a:r>
            <a:r>
              <a:rPr lang="en-US" dirty="0"/>
              <a:t> Composer</a:t>
            </a:r>
          </a:p>
        </p:txBody>
      </p:sp>
    </p:spTree>
    <p:extLst>
      <p:ext uri="{BB962C8B-B14F-4D97-AF65-F5344CB8AC3E}">
        <p14:creationId xmlns:p14="http://schemas.microsoft.com/office/powerpoint/2010/main" val="71192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08961" cy="1060704"/>
          </a:xfrm>
        </p:spPr>
        <p:txBody>
          <a:bodyPr/>
          <a:lstStyle/>
          <a:p>
            <a:r>
              <a:rPr lang="en-US" sz="3200" dirty="0"/>
              <a:t>Processes and ledger networks</a:t>
            </a:r>
          </a:p>
        </p:txBody>
      </p:sp>
      <p:pic>
        <p:nvPicPr>
          <p:cNvPr id="4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1" y="0"/>
            <a:ext cx="6035040" cy="6853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904" y="1450848"/>
            <a:ext cx="268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Cooperations</a:t>
            </a:r>
            <a:r>
              <a:rPr lang="en-US" dirty="0"/>
              <a:t> as channels?</a:t>
            </a:r>
          </a:p>
        </p:txBody>
      </p:sp>
    </p:spTree>
    <p:extLst>
      <p:ext uri="{BB962C8B-B14F-4D97-AF65-F5344CB8AC3E}">
        <p14:creationId xmlns:p14="http://schemas.microsoft.com/office/powerpoint/2010/main" val="379146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Ledger integration</a:t>
            </a:r>
          </a:p>
        </p:txBody>
      </p:sp>
    </p:spTree>
    <p:extLst>
      <p:ext uri="{BB962C8B-B14F-4D97-AF65-F5344CB8AC3E}">
        <p14:creationId xmlns:p14="http://schemas.microsoft.com/office/powerpoint/2010/main" val="16713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3265972" y="1687627"/>
            <a:ext cx="3563046" cy="1801439"/>
          </a:xfrm>
          <a:prstGeom prst="roundRect">
            <a:avLst>
              <a:gd name="adj" fmla="val 5329"/>
            </a:avLst>
          </a:prstGeom>
          <a:noFill/>
          <a:ln w="28575">
            <a:solidFill>
              <a:srgbClr val="002060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18031" y="2011184"/>
            <a:ext cx="2174948" cy="2500970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0331" y="1860140"/>
            <a:ext cx="3252019" cy="3528557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2" name="Picture 11" descr="Layered &lt;strong&gt;Database&lt;/strong&gt; Source Documents by barrymieny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9" y="3530359"/>
            <a:ext cx="698705" cy="698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Blockchain</a:t>
            </a:r>
            <a:r>
              <a:rPr lang="en-US" dirty="0"/>
              <a:t> as an integration layer</a:t>
            </a:r>
          </a:p>
        </p:txBody>
      </p:sp>
      <p:pic>
        <p:nvPicPr>
          <p:cNvPr id="5" name="Content Placeholder 4" descr="Original file ‎ (SVG file, nominally 48 × 48 pixels, file 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52842" y="2755621"/>
            <a:ext cx="433076" cy="433076"/>
          </a:xfrm>
        </p:spPr>
      </p:pic>
      <p:pic>
        <p:nvPicPr>
          <p:cNvPr id="6" name="Picture 5" descr="Throughput accounting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91" y="3530359"/>
            <a:ext cx="2321981" cy="1219040"/>
          </a:xfrm>
          <a:prstGeom prst="rect">
            <a:avLst/>
          </a:prstGeom>
        </p:spPr>
      </p:pic>
      <p:pic>
        <p:nvPicPr>
          <p:cNvPr id="7" name="Picture 6" descr="File:75th Ranger Regiment &lt;strong&gt;Organization&lt;/strong&gt;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006" y="2086477"/>
            <a:ext cx="759067" cy="578117"/>
          </a:xfrm>
          <a:prstGeom prst="rect">
            <a:avLst/>
          </a:prstGeom>
        </p:spPr>
      </p:pic>
      <p:pic>
        <p:nvPicPr>
          <p:cNvPr id="8" name="Picture 7" descr="File:Gorilla-&lt;strong&gt;server&lt;/strong&gt;.svg - Wikimedia Common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40" y="2752299"/>
            <a:ext cx="436398" cy="43639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17977" y="2891015"/>
            <a:ext cx="3059303" cy="308219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4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Business actions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6688" y="2447073"/>
            <a:ext cx="3059303" cy="308219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4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Business processes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17978" y="4966178"/>
            <a:ext cx="3059302" cy="308219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4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model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37414" y="3531252"/>
            <a:ext cx="163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86329" y="3296677"/>
            <a:ext cx="2032901" cy="1161648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0" name="Picture 29" descr="File:Gorilla-&lt;strong&gt;server&lt;/strong&gt;.svg - Wikimedia Common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30" y="3970216"/>
            <a:ext cx="436398" cy="436398"/>
          </a:xfrm>
          <a:prstGeom prst="rect">
            <a:avLst/>
          </a:prstGeom>
        </p:spPr>
      </p:pic>
      <p:pic>
        <p:nvPicPr>
          <p:cNvPr id="32" name="Picture 31" descr="File:Gorilla-&lt;strong&gt;server&lt;/strong&gt;.svg - Wikimedia Common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68" y="3967633"/>
            <a:ext cx="436398" cy="436398"/>
          </a:xfrm>
          <a:prstGeom prst="rect">
            <a:avLst/>
          </a:prstGeom>
        </p:spPr>
      </p:pic>
      <p:pic>
        <p:nvPicPr>
          <p:cNvPr id="33" name="Picture 32" descr="File:Gorilla-&lt;strong&gt;server&lt;/strong&gt;.svg - Wikimedia Common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99" y="3966250"/>
            <a:ext cx="436398" cy="436398"/>
          </a:xfrm>
          <a:prstGeom prst="rect">
            <a:avLst/>
          </a:prstGeom>
        </p:spPr>
      </p:pic>
      <p:pic>
        <p:nvPicPr>
          <p:cNvPr id="34" name="Picture 33" descr="File:Gorilla-&lt;strong&gt;server&lt;/strong&gt;.svg - Wikimedia Common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53" y="3963943"/>
            <a:ext cx="436398" cy="436398"/>
          </a:xfrm>
          <a:prstGeom prst="rect">
            <a:avLst/>
          </a:prstGeom>
        </p:spPr>
      </p:pic>
      <p:pic>
        <p:nvPicPr>
          <p:cNvPr id="35" name="Picture 34" descr="File:Gorilla-&lt;strong&gt;server&lt;/strong&gt;.svg - Wikimedia Common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832" y="3962619"/>
            <a:ext cx="436398" cy="436398"/>
          </a:xfrm>
          <a:prstGeom prst="rect">
            <a:avLst/>
          </a:prstGeom>
        </p:spPr>
      </p:pic>
      <p:pic>
        <p:nvPicPr>
          <p:cNvPr id="44" name="Picture 43" descr="git - What is the master branch and release branch for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40" y="3438595"/>
            <a:ext cx="731114" cy="381036"/>
          </a:xfrm>
          <a:prstGeom prst="rect">
            <a:avLst/>
          </a:prstGeom>
        </p:spPr>
      </p:pic>
      <p:pic>
        <p:nvPicPr>
          <p:cNvPr id="45" name="Picture 44" descr="git - What is the master branch and release branch for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95" y="3423268"/>
            <a:ext cx="731114" cy="381036"/>
          </a:xfrm>
          <a:prstGeom prst="rect">
            <a:avLst/>
          </a:prstGeom>
        </p:spPr>
      </p:pic>
      <p:sp>
        <p:nvSpPr>
          <p:cNvPr id="49" name="Left-Right Arrow 48"/>
          <p:cNvSpPr/>
          <p:nvPr/>
        </p:nvSpPr>
        <p:spPr>
          <a:xfrm>
            <a:off x="3597902" y="3010703"/>
            <a:ext cx="2981793" cy="104248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accent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4946" y="2715221"/>
            <a:ext cx="213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Transactions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74768" y="2154086"/>
            <a:ext cx="253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Processes &amp; workflows</a:t>
            </a:r>
          </a:p>
        </p:txBody>
      </p:sp>
      <p:sp>
        <p:nvSpPr>
          <p:cNvPr id="54" name="Left-Right Arrow 53"/>
          <p:cNvSpPr/>
          <p:nvPr/>
        </p:nvSpPr>
        <p:spPr>
          <a:xfrm>
            <a:off x="3597902" y="2555654"/>
            <a:ext cx="2981793" cy="104248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7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ledger - common data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857250"/>
            <a:ext cx="5142558" cy="5529263"/>
          </a:xfrm>
        </p:spPr>
        <p:txBody>
          <a:bodyPr/>
          <a:lstStyle/>
          <a:p>
            <a:r>
              <a:rPr lang="en-US" sz="2800" dirty="0"/>
              <a:t>Challenge: semantic interoperability </a:t>
            </a:r>
          </a:p>
          <a:p>
            <a:r>
              <a:rPr lang="en-US" sz="2800" dirty="0"/>
              <a:t>Requires common data models</a:t>
            </a:r>
          </a:p>
          <a:p>
            <a:endParaRPr lang="en-US" sz="2800" dirty="0"/>
          </a:p>
          <a:p>
            <a:r>
              <a:rPr lang="en-US" sz="2800" dirty="0"/>
              <a:t>Emerging standard-based domain models</a:t>
            </a:r>
          </a:p>
          <a:p>
            <a:r>
              <a:rPr lang="en-US" sz="2800" dirty="0"/>
              <a:t>Domain modeling with a ledger target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r="3204"/>
          <a:stretch/>
        </p:blipFill>
        <p:spPr>
          <a:xfrm>
            <a:off x="5567990" y="994787"/>
            <a:ext cx="3433136" cy="40614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165363-35E2-4998-A80E-04E170B4A89D}"/>
              </a:ext>
            </a:extLst>
          </p:cNvPr>
          <p:cNvSpPr/>
          <p:nvPr/>
        </p:nvSpPr>
        <p:spPr>
          <a:xfrm>
            <a:off x="142875" y="4732774"/>
            <a:ext cx="7132132" cy="914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4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>
                <a:solidFill>
                  <a:schemeClr val="accent2"/>
                </a:solidFill>
              </a:rPr>
              <a:t>ERCx</a:t>
            </a:r>
            <a:r>
              <a:rPr lang="en-US" sz="2400" dirty="0">
                <a:solidFill>
                  <a:schemeClr val="accent2"/>
                </a:solidFill>
              </a:rPr>
              <a:t>, …, </a:t>
            </a:r>
            <a:r>
              <a:rPr lang="en-US" sz="2400" dirty="0" err="1">
                <a:solidFill>
                  <a:schemeClr val="accent2"/>
                </a:solidFill>
              </a:rPr>
              <a:t>TradeLens</a:t>
            </a:r>
            <a:r>
              <a:rPr lang="en-US" sz="2400" dirty="0">
                <a:solidFill>
                  <a:schemeClr val="accent2"/>
                </a:solidFill>
              </a:rPr>
              <a:t>, Hyperledger Grid, </a:t>
            </a:r>
            <a:r>
              <a:rPr lang="en-US" sz="2400" dirty="0" err="1">
                <a:solidFill>
                  <a:schemeClr val="accent2"/>
                </a:solidFill>
              </a:rPr>
              <a:t>Monax</a:t>
            </a:r>
            <a:r>
              <a:rPr lang="en-US" sz="2400" dirty="0">
                <a:solidFill>
                  <a:schemeClr val="accent2"/>
                </a:solidFill>
              </a:rPr>
              <a:t> SDKs (legal, financial, supply chain), 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5A7EDF-B381-4878-8FAF-AEE7BB382BC8}"/>
              </a:ext>
            </a:extLst>
          </p:cNvPr>
          <p:cNvSpPr/>
          <p:nvPr/>
        </p:nvSpPr>
        <p:spPr>
          <a:xfrm>
            <a:off x="2614873" y="5754234"/>
            <a:ext cx="6319314" cy="63227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4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DAML, Hyperledger Concerto, Ivy for Bitcoin, … </a:t>
            </a:r>
          </a:p>
        </p:txBody>
      </p:sp>
    </p:spTree>
    <p:extLst>
      <p:ext uri="{BB962C8B-B14F-4D97-AF65-F5344CB8AC3E}">
        <p14:creationId xmlns:p14="http://schemas.microsoft.com/office/powerpoint/2010/main" val="28620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– the basic challenge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5735" y="1875321"/>
            <a:ext cx="2032928" cy="591053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Organizational users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25599" y="4744122"/>
            <a:ext cx="2032928" cy="591053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Enterprise identity management</a:t>
            </a:r>
          </a:p>
        </p:txBody>
      </p:sp>
      <p:sp>
        <p:nvSpPr>
          <p:cNvPr id="7" name="Freeform 6"/>
          <p:cNvSpPr/>
          <p:nvPr/>
        </p:nvSpPr>
        <p:spPr>
          <a:xfrm>
            <a:off x="2959803" y="1522213"/>
            <a:ext cx="1675805" cy="837902"/>
          </a:xfrm>
          <a:custGeom>
            <a:avLst/>
            <a:gdLst>
              <a:gd name="connsiteX0" fmla="*/ 0 w 2234406"/>
              <a:gd name="connsiteY0" fmla="*/ 111720 h 1117203"/>
              <a:gd name="connsiteX1" fmla="*/ 111720 w 2234406"/>
              <a:gd name="connsiteY1" fmla="*/ 0 h 1117203"/>
              <a:gd name="connsiteX2" fmla="*/ 2122686 w 2234406"/>
              <a:gd name="connsiteY2" fmla="*/ 0 h 1117203"/>
              <a:gd name="connsiteX3" fmla="*/ 2234406 w 2234406"/>
              <a:gd name="connsiteY3" fmla="*/ 111720 h 1117203"/>
              <a:gd name="connsiteX4" fmla="*/ 2234406 w 2234406"/>
              <a:gd name="connsiteY4" fmla="*/ 1005483 h 1117203"/>
              <a:gd name="connsiteX5" fmla="*/ 2122686 w 2234406"/>
              <a:gd name="connsiteY5" fmla="*/ 1117203 h 1117203"/>
              <a:gd name="connsiteX6" fmla="*/ 111720 w 2234406"/>
              <a:gd name="connsiteY6" fmla="*/ 1117203 h 1117203"/>
              <a:gd name="connsiteX7" fmla="*/ 0 w 2234406"/>
              <a:gd name="connsiteY7" fmla="*/ 1005483 h 1117203"/>
              <a:gd name="connsiteX8" fmla="*/ 0 w 2234406"/>
              <a:gd name="connsiteY8" fmla="*/ 111720 h 111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4406" h="1117203">
                <a:moveTo>
                  <a:pt x="0" y="111720"/>
                </a:moveTo>
                <a:cubicBezTo>
                  <a:pt x="0" y="50019"/>
                  <a:pt x="50019" y="0"/>
                  <a:pt x="111720" y="0"/>
                </a:cubicBezTo>
                <a:lnTo>
                  <a:pt x="2122686" y="0"/>
                </a:lnTo>
                <a:cubicBezTo>
                  <a:pt x="2184387" y="0"/>
                  <a:pt x="2234406" y="50019"/>
                  <a:pt x="2234406" y="111720"/>
                </a:cubicBezTo>
                <a:lnTo>
                  <a:pt x="2234406" y="1005483"/>
                </a:lnTo>
                <a:cubicBezTo>
                  <a:pt x="2234406" y="1067184"/>
                  <a:pt x="2184387" y="1117203"/>
                  <a:pt x="2122686" y="1117203"/>
                </a:cubicBezTo>
                <a:lnTo>
                  <a:pt x="111720" y="1117203"/>
                </a:lnTo>
                <a:cubicBezTo>
                  <a:pt x="50019" y="1117203"/>
                  <a:pt x="0" y="1067184"/>
                  <a:pt x="0" y="1005483"/>
                </a:cubicBezTo>
                <a:lnTo>
                  <a:pt x="0" y="111720"/>
                </a:lnTo>
                <a:close/>
              </a:path>
            </a:pathLst>
          </a:custGeom>
          <a:solidFill>
            <a:srgbClr val="20409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409" tIns="107409" rIns="107409" bIns="107409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75" dirty="0"/>
              <a:t>Enterprise data</a:t>
            </a:r>
          </a:p>
        </p:txBody>
      </p:sp>
      <p:sp>
        <p:nvSpPr>
          <p:cNvPr id="9" name="Freeform 8"/>
          <p:cNvSpPr/>
          <p:nvPr/>
        </p:nvSpPr>
        <p:spPr>
          <a:xfrm rot="2700000">
            <a:off x="4165879" y="2600008"/>
            <a:ext cx="874609" cy="293266"/>
          </a:xfrm>
          <a:custGeom>
            <a:avLst/>
            <a:gdLst>
              <a:gd name="connsiteX0" fmla="*/ 0 w 1166145"/>
              <a:gd name="connsiteY0" fmla="*/ 195511 h 391021"/>
              <a:gd name="connsiteX1" fmla="*/ 195511 w 1166145"/>
              <a:gd name="connsiteY1" fmla="*/ 0 h 391021"/>
              <a:gd name="connsiteX2" fmla="*/ 195511 w 1166145"/>
              <a:gd name="connsiteY2" fmla="*/ 78204 h 391021"/>
              <a:gd name="connsiteX3" fmla="*/ 970635 w 1166145"/>
              <a:gd name="connsiteY3" fmla="*/ 78204 h 391021"/>
              <a:gd name="connsiteX4" fmla="*/ 970635 w 1166145"/>
              <a:gd name="connsiteY4" fmla="*/ 0 h 391021"/>
              <a:gd name="connsiteX5" fmla="*/ 1166145 w 1166145"/>
              <a:gd name="connsiteY5" fmla="*/ 195511 h 391021"/>
              <a:gd name="connsiteX6" fmla="*/ 970635 w 1166145"/>
              <a:gd name="connsiteY6" fmla="*/ 391021 h 391021"/>
              <a:gd name="connsiteX7" fmla="*/ 970635 w 1166145"/>
              <a:gd name="connsiteY7" fmla="*/ 312817 h 391021"/>
              <a:gd name="connsiteX8" fmla="*/ 195511 w 1166145"/>
              <a:gd name="connsiteY8" fmla="*/ 312817 h 391021"/>
              <a:gd name="connsiteX9" fmla="*/ 195511 w 1166145"/>
              <a:gd name="connsiteY9" fmla="*/ 391021 h 391021"/>
              <a:gd name="connsiteX10" fmla="*/ 0 w 1166145"/>
              <a:gd name="connsiteY10" fmla="*/ 195511 h 39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6145" h="391021">
                <a:moveTo>
                  <a:pt x="0" y="195511"/>
                </a:moveTo>
                <a:lnTo>
                  <a:pt x="195511" y="0"/>
                </a:lnTo>
                <a:lnTo>
                  <a:pt x="195511" y="78204"/>
                </a:lnTo>
                <a:lnTo>
                  <a:pt x="970635" y="78204"/>
                </a:lnTo>
                <a:lnTo>
                  <a:pt x="970635" y="0"/>
                </a:lnTo>
                <a:lnTo>
                  <a:pt x="1166145" y="195511"/>
                </a:lnTo>
                <a:lnTo>
                  <a:pt x="970635" y="391021"/>
                </a:lnTo>
                <a:lnTo>
                  <a:pt x="970635" y="312817"/>
                </a:lnTo>
                <a:lnTo>
                  <a:pt x="195511" y="312817"/>
                </a:lnTo>
                <a:lnTo>
                  <a:pt x="195511" y="391021"/>
                </a:lnTo>
                <a:lnTo>
                  <a:pt x="0" y="19551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980" tIns="58652" rIns="87979" bIns="5865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70758" y="3133168"/>
            <a:ext cx="1675805" cy="837902"/>
          </a:xfrm>
          <a:custGeom>
            <a:avLst/>
            <a:gdLst>
              <a:gd name="connsiteX0" fmla="*/ 0 w 2234406"/>
              <a:gd name="connsiteY0" fmla="*/ 111720 h 1117203"/>
              <a:gd name="connsiteX1" fmla="*/ 111720 w 2234406"/>
              <a:gd name="connsiteY1" fmla="*/ 0 h 1117203"/>
              <a:gd name="connsiteX2" fmla="*/ 2122686 w 2234406"/>
              <a:gd name="connsiteY2" fmla="*/ 0 h 1117203"/>
              <a:gd name="connsiteX3" fmla="*/ 2234406 w 2234406"/>
              <a:gd name="connsiteY3" fmla="*/ 111720 h 1117203"/>
              <a:gd name="connsiteX4" fmla="*/ 2234406 w 2234406"/>
              <a:gd name="connsiteY4" fmla="*/ 1005483 h 1117203"/>
              <a:gd name="connsiteX5" fmla="*/ 2122686 w 2234406"/>
              <a:gd name="connsiteY5" fmla="*/ 1117203 h 1117203"/>
              <a:gd name="connsiteX6" fmla="*/ 111720 w 2234406"/>
              <a:gd name="connsiteY6" fmla="*/ 1117203 h 1117203"/>
              <a:gd name="connsiteX7" fmla="*/ 0 w 2234406"/>
              <a:gd name="connsiteY7" fmla="*/ 1005483 h 1117203"/>
              <a:gd name="connsiteX8" fmla="*/ 0 w 2234406"/>
              <a:gd name="connsiteY8" fmla="*/ 111720 h 111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4406" h="1117203">
                <a:moveTo>
                  <a:pt x="0" y="111720"/>
                </a:moveTo>
                <a:cubicBezTo>
                  <a:pt x="0" y="50019"/>
                  <a:pt x="50019" y="0"/>
                  <a:pt x="111720" y="0"/>
                </a:cubicBezTo>
                <a:lnTo>
                  <a:pt x="2122686" y="0"/>
                </a:lnTo>
                <a:cubicBezTo>
                  <a:pt x="2184387" y="0"/>
                  <a:pt x="2234406" y="50019"/>
                  <a:pt x="2234406" y="111720"/>
                </a:cubicBezTo>
                <a:lnTo>
                  <a:pt x="2234406" y="1005483"/>
                </a:lnTo>
                <a:cubicBezTo>
                  <a:pt x="2234406" y="1067184"/>
                  <a:pt x="2184387" y="1117203"/>
                  <a:pt x="2122686" y="1117203"/>
                </a:cubicBezTo>
                <a:lnTo>
                  <a:pt x="111720" y="1117203"/>
                </a:lnTo>
                <a:cubicBezTo>
                  <a:pt x="50019" y="1117203"/>
                  <a:pt x="0" y="1067184"/>
                  <a:pt x="0" y="1005483"/>
                </a:cubicBezTo>
                <a:lnTo>
                  <a:pt x="0" y="11172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409" tIns="107409" rIns="107409" bIns="107409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75" dirty="0"/>
              <a:t>Enterprise applications</a:t>
            </a:r>
          </a:p>
        </p:txBody>
      </p:sp>
      <p:sp>
        <p:nvSpPr>
          <p:cNvPr id="11" name="Freeform 10"/>
          <p:cNvSpPr/>
          <p:nvPr/>
        </p:nvSpPr>
        <p:spPr>
          <a:xfrm rot="18900000">
            <a:off x="4165879" y="4210962"/>
            <a:ext cx="874610" cy="293267"/>
          </a:xfrm>
          <a:custGeom>
            <a:avLst/>
            <a:gdLst>
              <a:gd name="connsiteX0" fmla="*/ 0 w 1166145"/>
              <a:gd name="connsiteY0" fmla="*/ 195511 h 391021"/>
              <a:gd name="connsiteX1" fmla="*/ 195511 w 1166145"/>
              <a:gd name="connsiteY1" fmla="*/ 0 h 391021"/>
              <a:gd name="connsiteX2" fmla="*/ 195511 w 1166145"/>
              <a:gd name="connsiteY2" fmla="*/ 78204 h 391021"/>
              <a:gd name="connsiteX3" fmla="*/ 970635 w 1166145"/>
              <a:gd name="connsiteY3" fmla="*/ 78204 h 391021"/>
              <a:gd name="connsiteX4" fmla="*/ 970635 w 1166145"/>
              <a:gd name="connsiteY4" fmla="*/ 0 h 391021"/>
              <a:gd name="connsiteX5" fmla="*/ 1166145 w 1166145"/>
              <a:gd name="connsiteY5" fmla="*/ 195511 h 391021"/>
              <a:gd name="connsiteX6" fmla="*/ 970635 w 1166145"/>
              <a:gd name="connsiteY6" fmla="*/ 391021 h 391021"/>
              <a:gd name="connsiteX7" fmla="*/ 970635 w 1166145"/>
              <a:gd name="connsiteY7" fmla="*/ 312817 h 391021"/>
              <a:gd name="connsiteX8" fmla="*/ 195511 w 1166145"/>
              <a:gd name="connsiteY8" fmla="*/ 312817 h 391021"/>
              <a:gd name="connsiteX9" fmla="*/ 195511 w 1166145"/>
              <a:gd name="connsiteY9" fmla="*/ 391021 h 391021"/>
              <a:gd name="connsiteX10" fmla="*/ 0 w 1166145"/>
              <a:gd name="connsiteY10" fmla="*/ 195511 h 39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6145" h="391021">
                <a:moveTo>
                  <a:pt x="1166145" y="195510"/>
                </a:moveTo>
                <a:lnTo>
                  <a:pt x="970634" y="391020"/>
                </a:lnTo>
                <a:lnTo>
                  <a:pt x="970634" y="312816"/>
                </a:lnTo>
                <a:lnTo>
                  <a:pt x="195510" y="312816"/>
                </a:lnTo>
                <a:lnTo>
                  <a:pt x="195510" y="391020"/>
                </a:lnTo>
                <a:lnTo>
                  <a:pt x="0" y="195510"/>
                </a:lnTo>
                <a:lnTo>
                  <a:pt x="195510" y="1"/>
                </a:lnTo>
                <a:lnTo>
                  <a:pt x="195510" y="78205"/>
                </a:lnTo>
                <a:lnTo>
                  <a:pt x="970634" y="78205"/>
                </a:lnTo>
                <a:lnTo>
                  <a:pt x="970634" y="1"/>
                </a:lnTo>
                <a:lnTo>
                  <a:pt x="1166145" y="19551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979" tIns="58653" rIns="87980" bIns="5865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959803" y="4744123"/>
            <a:ext cx="1675805" cy="837902"/>
          </a:xfrm>
          <a:custGeom>
            <a:avLst/>
            <a:gdLst>
              <a:gd name="connsiteX0" fmla="*/ 0 w 2234406"/>
              <a:gd name="connsiteY0" fmla="*/ 111720 h 1117203"/>
              <a:gd name="connsiteX1" fmla="*/ 111720 w 2234406"/>
              <a:gd name="connsiteY1" fmla="*/ 0 h 1117203"/>
              <a:gd name="connsiteX2" fmla="*/ 2122686 w 2234406"/>
              <a:gd name="connsiteY2" fmla="*/ 0 h 1117203"/>
              <a:gd name="connsiteX3" fmla="*/ 2234406 w 2234406"/>
              <a:gd name="connsiteY3" fmla="*/ 111720 h 1117203"/>
              <a:gd name="connsiteX4" fmla="*/ 2234406 w 2234406"/>
              <a:gd name="connsiteY4" fmla="*/ 1005483 h 1117203"/>
              <a:gd name="connsiteX5" fmla="*/ 2122686 w 2234406"/>
              <a:gd name="connsiteY5" fmla="*/ 1117203 h 1117203"/>
              <a:gd name="connsiteX6" fmla="*/ 111720 w 2234406"/>
              <a:gd name="connsiteY6" fmla="*/ 1117203 h 1117203"/>
              <a:gd name="connsiteX7" fmla="*/ 0 w 2234406"/>
              <a:gd name="connsiteY7" fmla="*/ 1005483 h 1117203"/>
              <a:gd name="connsiteX8" fmla="*/ 0 w 2234406"/>
              <a:gd name="connsiteY8" fmla="*/ 111720 h 111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4406" h="1117203">
                <a:moveTo>
                  <a:pt x="0" y="111720"/>
                </a:moveTo>
                <a:cubicBezTo>
                  <a:pt x="0" y="50019"/>
                  <a:pt x="50019" y="0"/>
                  <a:pt x="111720" y="0"/>
                </a:cubicBezTo>
                <a:lnTo>
                  <a:pt x="2122686" y="0"/>
                </a:lnTo>
                <a:cubicBezTo>
                  <a:pt x="2184387" y="0"/>
                  <a:pt x="2234406" y="50019"/>
                  <a:pt x="2234406" y="111720"/>
                </a:cubicBezTo>
                <a:lnTo>
                  <a:pt x="2234406" y="1005483"/>
                </a:lnTo>
                <a:cubicBezTo>
                  <a:pt x="2234406" y="1067184"/>
                  <a:pt x="2184387" y="1117203"/>
                  <a:pt x="2122686" y="1117203"/>
                </a:cubicBezTo>
                <a:lnTo>
                  <a:pt x="111720" y="1117203"/>
                </a:lnTo>
                <a:cubicBezTo>
                  <a:pt x="50019" y="1117203"/>
                  <a:pt x="0" y="1067184"/>
                  <a:pt x="0" y="1005483"/>
                </a:cubicBezTo>
                <a:lnTo>
                  <a:pt x="0" y="1117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409" tIns="107409" rIns="107409" bIns="107409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75" dirty="0" err="1"/>
              <a:t>Blockchain</a:t>
            </a:r>
            <a:r>
              <a:rPr lang="en-US" sz="2175" dirty="0"/>
              <a:t> applications</a:t>
            </a:r>
          </a:p>
        </p:txBody>
      </p:sp>
      <p:sp>
        <p:nvSpPr>
          <p:cNvPr id="19" name="Freeform 18"/>
          <p:cNvSpPr/>
          <p:nvPr/>
        </p:nvSpPr>
        <p:spPr>
          <a:xfrm rot="2700000">
            <a:off x="2554924" y="4210962"/>
            <a:ext cx="874610" cy="293267"/>
          </a:xfrm>
          <a:custGeom>
            <a:avLst/>
            <a:gdLst>
              <a:gd name="connsiteX0" fmla="*/ 0 w 1166145"/>
              <a:gd name="connsiteY0" fmla="*/ 195511 h 391021"/>
              <a:gd name="connsiteX1" fmla="*/ 195511 w 1166145"/>
              <a:gd name="connsiteY1" fmla="*/ 0 h 391021"/>
              <a:gd name="connsiteX2" fmla="*/ 195511 w 1166145"/>
              <a:gd name="connsiteY2" fmla="*/ 78204 h 391021"/>
              <a:gd name="connsiteX3" fmla="*/ 970635 w 1166145"/>
              <a:gd name="connsiteY3" fmla="*/ 78204 h 391021"/>
              <a:gd name="connsiteX4" fmla="*/ 970635 w 1166145"/>
              <a:gd name="connsiteY4" fmla="*/ 0 h 391021"/>
              <a:gd name="connsiteX5" fmla="*/ 1166145 w 1166145"/>
              <a:gd name="connsiteY5" fmla="*/ 195511 h 391021"/>
              <a:gd name="connsiteX6" fmla="*/ 970635 w 1166145"/>
              <a:gd name="connsiteY6" fmla="*/ 391021 h 391021"/>
              <a:gd name="connsiteX7" fmla="*/ 970635 w 1166145"/>
              <a:gd name="connsiteY7" fmla="*/ 312817 h 391021"/>
              <a:gd name="connsiteX8" fmla="*/ 195511 w 1166145"/>
              <a:gd name="connsiteY8" fmla="*/ 312817 h 391021"/>
              <a:gd name="connsiteX9" fmla="*/ 195511 w 1166145"/>
              <a:gd name="connsiteY9" fmla="*/ 391021 h 391021"/>
              <a:gd name="connsiteX10" fmla="*/ 0 w 1166145"/>
              <a:gd name="connsiteY10" fmla="*/ 195511 h 39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6145" h="391021">
                <a:moveTo>
                  <a:pt x="1166145" y="195510"/>
                </a:moveTo>
                <a:lnTo>
                  <a:pt x="970634" y="391020"/>
                </a:lnTo>
                <a:lnTo>
                  <a:pt x="970634" y="312816"/>
                </a:lnTo>
                <a:lnTo>
                  <a:pt x="195510" y="312816"/>
                </a:lnTo>
                <a:lnTo>
                  <a:pt x="195510" y="391020"/>
                </a:lnTo>
                <a:lnTo>
                  <a:pt x="0" y="195510"/>
                </a:lnTo>
                <a:lnTo>
                  <a:pt x="195510" y="1"/>
                </a:lnTo>
                <a:lnTo>
                  <a:pt x="195510" y="78205"/>
                </a:lnTo>
                <a:lnTo>
                  <a:pt x="970634" y="78205"/>
                </a:lnTo>
                <a:lnTo>
                  <a:pt x="970634" y="1"/>
                </a:lnTo>
                <a:lnTo>
                  <a:pt x="1166145" y="19551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980" tIns="58654" rIns="87980" bIns="58652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348848" y="3133168"/>
            <a:ext cx="1675805" cy="837902"/>
          </a:xfrm>
          <a:custGeom>
            <a:avLst/>
            <a:gdLst>
              <a:gd name="connsiteX0" fmla="*/ 0 w 2234406"/>
              <a:gd name="connsiteY0" fmla="*/ 111720 h 1117203"/>
              <a:gd name="connsiteX1" fmla="*/ 111720 w 2234406"/>
              <a:gd name="connsiteY1" fmla="*/ 0 h 1117203"/>
              <a:gd name="connsiteX2" fmla="*/ 2122686 w 2234406"/>
              <a:gd name="connsiteY2" fmla="*/ 0 h 1117203"/>
              <a:gd name="connsiteX3" fmla="*/ 2234406 w 2234406"/>
              <a:gd name="connsiteY3" fmla="*/ 111720 h 1117203"/>
              <a:gd name="connsiteX4" fmla="*/ 2234406 w 2234406"/>
              <a:gd name="connsiteY4" fmla="*/ 1005483 h 1117203"/>
              <a:gd name="connsiteX5" fmla="*/ 2122686 w 2234406"/>
              <a:gd name="connsiteY5" fmla="*/ 1117203 h 1117203"/>
              <a:gd name="connsiteX6" fmla="*/ 111720 w 2234406"/>
              <a:gd name="connsiteY6" fmla="*/ 1117203 h 1117203"/>
              <a:gd name="connsiteX7" fmla="*/ 0 w 2234406"/>
              <a:gd name="connsiteY7" fmla="*/ 1005483 h 1117203"/>
              <a:gd name="connsiteX8" fmla="*/ 0 w 2234406"/>
              <a:gd name="connsiteY8" fmla="*/ 111720 h 111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4406" h="1117203">
                <a:moveTo>
                  <a:pt x="0" y="111720"/>
                </a:moveTo>
                <a:cubicBezTo>
                  <a:pt x="0" y="50019"/>
                  <a:pt x="50019" y="0"/>
                  <a:pt x="111720" y="0"/>
                </a:cubicBezTo>
                <a:lnTo>
                  <a:pt x="2122686" y="0"/>
                </a:lnTo>
                <a:cubicBezTo>
                  <a:pt x="2184387" y="0"/>
                  <a:pt x="2234406" y="50019"/>
                  <a:pt x="2234406" y="111720"/>
                </a:cubicBezTo>
                <a:lnTo>
                  <a:pt x="2234406" y="1005483"/>
                </a:lnTo>
                <a:cubicBezTo>
                  <a:pt x="2234406" y="1067184"/>
                  <a:pt x="2184387" y="1117203"/>
                  <a:pt x="2122686" y="1117203"/>
                </a:cubicBezTo>
                <a:lnTo>
                  <a:pt x="111720" y="1117203"/>
                </a:lnTo>
                <a:cubicBezTo>
                  <a:pt x="50019" y="1117203"/>
                  <a:pt x="0" y="1067184"/>
                  <a:pt x="0" y="1005483"/>
                </a:cubicBezTo>
                <a:lnTo>
                  <a:pt x="0" y="1117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409" tIns="107409" rIns="107409" bIns="107409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75" dirty="0"/>
              <a:t>Distributed Ledger</a:t>
            </a:r>
          </a:p>
        </p:txBody>
      </p:sp>
      <p:sp>
        <p:nvSpPr>
          <p:cNvPr id="21" name="Freeform 20"/>
          <p:cNvSpPr/>
          <p:nvPr/>
        </p:nvSpPr>
        <p:spPr>
          <a:xfrm rot="18900000">
            <a:off x="2554924" y="2600008"/>
            <a:ext cx="874609" cy="293266"/>
          </a:xfrm>
          <a:custGeom>
            <a:avLst/>
            <a:gdLst>
              <a:gd name="connsiteX0" fmla="*/ 0 w 1166145"/>
              <a:gd name="connsiteY0" fmla="*/ 195511 h 391021"/>
              <a:gd name="connsiteX1" fmla="*/ 195511 w 1166145"/>
              <a:gd name="connsiteY1" fmla="*/ 0 h 391021"/>
              <a:gd name="connsiteX2" fmla="*/ 195511 w 1166145"/>
              <a:gd name="connsiteY2" fmla="*/ 78204 h 391021"/>
              <a:gd name="connsiteX3" fmla="*/ 970635 w 1166145"/>
              <a:gd name="connsiteY3" fmla="*/ 78204 h 391021"/>
              <a:gd name="connsiteX4" fmla="*/ 970635 w 1166145"/>
              <a:gd name="connsiteY4" fmla="*/ 0 h 391021"/>
              <a:gd name="connsiteX5" fmla="*/ 1166145 w 1166145"/>
              <a:gd name="connsiteY5" fmla="*/ 195511 h 391021"/>
              <a:gd name="connsiteX6" fmla="*/ 970635 w 1166145"/>
              <a:gd name="connsiteY6" fmla="*/ 391021 h 391021"/>
              <a:gd name="connsiteX7" fmla="*/ 970635 w 1166145"/>
              <a:gd name="connsiteY7" fmla="*/ 312817 h 391021"/>
              <a:gd name="connsiteX8" fmla="*/ 195511 w 1166145"/>
              <a:gd name="connsiteY8" fmla="*/ 312817 h 391021"/>
              <a:gd name="connsiteX9" fmla="*/ 195511 w 1166145"/>
              <a:gd name="connsiteY9" fmla="*/ 391021 h 391021"/>
              <a:gd name="connsiteX10" fmla="*/ 0 w 1166145"/>
              <a:gd name="connsiteY10" fmla="*/ 195511 h 39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6145" h="391021">
                <a:moveTo>
                  <a:pt x="0" y="195511"/>
                </a:moveTo>
                <a:lnTo>
                  <a:pt x="195511" y="0"/>
                </a:lnTo>
                <a:lnTo>
                  <a:pt x="195511" y="78204"/>
                </a:lnTo>
                <a:lnTo>
                  <a:pt x="970635" y="78204"/>
                </a:lnTo>
                <a:lnTo>
                  <a:pt x="970635" y="0"/>
                </a:lnTo>
                <a:lnTo>
                  <a:pt x="1166145" y="195511"/>
                </a:lnTo>
                <a:lnTo>
                  <a:pt x="970635" y="391021"/>
                </a:lnTo>
                <a:lnTo>
                  <a:pt x="970635" y="312817"/>
                </a:lnTo>
                <a:lnTo>
                  <a:pt x="195511" y="312817"/>
                </a:lnTo>
                <a:lnTo>
                  <a:pt x="195511" y="391021"/>
                </a:lnTo>
                <a:lnTo>
                  <a:pt x="0" y="195511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979" tIns="58653" rIns="87980" bIns="58652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/>
          </a:p>
        </p:txBody>
      </p:sp>
      <p:sp>
        <p:nvSpPr>
          <p:cNvPr id="4" name="Quad Arrow 3"/>
          <p:cNvSpPr/>
          <p:nvPr/>
        </p:nvSpPr>
        <p:spPr>
          <a:xfrm>
            <a:off x="3104533" y="2484532"/>
            <a:ext cx="1393722" cy="2118809"/>
          </a:xfrm>
          <a:prstGeom prst="quadArrow">
            <a:avLst>
              <a:gd name="adj1" fmla="val 14034"/>
              <a:gd name="adj2" fmla="val 12447"/>
              <a:gd name="adj3" fmla="val 1033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979" tIns="58653" rIns="87980" bIns="58652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62435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4C54-1A63-436A-BC6A-A07A164B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functional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C5F61-A3DC-4915-8D66-442275E35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7" name="Picture 186">
            <a:extLst>
              <a:ext uri="{FF2B5EF4-FFF2-40B4-BE49-F238E27FC236}">
                <a16:creationId xmlns:a16="http://schemas.microsoft.com/office/drawing/2014/main" id="{B6CCBAF8-000D-495F-BB0D-D2E2AD8A5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2761"/>
            <a:ext cx="9144000" cy="441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9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E08349-7E0E-4167-8379-6A331480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“Cloud Advantage”</a:t>
            </a:r>
          </a:p>
        </p:txBody>
      </p:sp>
    </p:spTree>
    <p:extLst>
      <p:ext uri="{BB962C8B-B14F-4D97-AF65-F5344CB8AC3E}">
        <p14:creationId xmlns:p14="http://schemas.microsoft.com/office/powerpoint/2010/main" val="138767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Notes On </a:t>
            </a:r>
            <a:r>
              <a:rPr lang="en-US" dirty="0" err="1"/>
              <a:t>DePendability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1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86C3A7-5D93-4580-9F9D-2BFBEFCE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reference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0C4A0F-4C54-4161-9E5F-71F45B4CE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600" y="783159"/>
            <a:ext cx="7218799" cy="54101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107463-477A-4749-A7EA-1EB16E76B65E}"/>
              </a:ext>
            </a:extLst>
          </p:cNvPr>
          <p:cNvSpPr txBox="1"/>
          <p:nvPr/>
        </p:nvSpPr>
        <p:spPr>
          <a:xfrm>
            <a:off x="0" y="6255708"/>
            <a:ext cx="5918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https://www.omg.org/cloud/deliverables/CSCC-Cloud-Customer-Architecture-for-Blockchain.pdf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7546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65229" y="2368294"/>
            <a:ext cx="7278329" cy="2815304"/>
          </a:xfrm>
          <a:prstGeom prst="roundRect">
            <a:avLst>
              <a:gd name="adj" fmla="val 5329"/>
            </a:avLst>
          </a:prstGeom>
          <a:solidFill>
            <a:schemeClr val="bg2">
              <a:lumMod val="95000"/>
            </a:schemeClr>
          </a:solidFill>
          <a:ln w="28575">
            <a:solidFill>
              <a:srgbClr val="002060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as a Service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44339" y="3341980"/>
            <a:ext cx="1838849" cy="889280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Layered &lt;strong&gt;Database&lt;/strong&gt; Source Documents by barrymieny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99" y="3384648"/>
            <a:ext cx="454624" cy="454624"/>
          </a:xfrm>
          <a:prstGeom prst="rect">
            <a:avLst/>
          </a:prstGeom>
        </p:spPr>
      </p:pic>
      <p:pic>
        <p:nvPicPr>
          <p:cNvPr id="6" name="Picture 5" descr="Throughput accounting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659" y="3411360"/>
            <a:ext cx="1510835" cy="793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0095" y="4257305"/>
            <a:ext cx="24116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Blockchain</a:t>
            </a:r>
            <a:r>
              <a:rPr lang="en-US" sz="1500" b="1" dirty="0"/>
              <a:t>-as-a-Service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2200" y="3341981"/>
            <a:ext cx="1838849" cy="361792"/>
          </a:xfrm>
          <a:prstGeom prst="roundRect">
            <a:avLst>
              <a:gd name="adj" fmla="val 53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Event processing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2925" y="2566485"/>
            <a:ext cx="1838849" cy="361792"/>
          </a:xfrm>
          <a:prstGeom prst="roundRect">
            <a:avLst>
              <a:gd name="adj" fmla="val 53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83379" y="3950924"/>
            <a:ext cx="1838849" cy="361792"/>
          </a:xfrm>
          <a:prstGeom prst="roundRect">
            <a:avLst>
              <a:gd name="adj" fmla="val 53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Database view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83379" y="3318118"/>
            <a:ext cx="1838849" cy="361792"/>
          </a:xfrm>
          <a:prstGeom prst="roundRect">
            <a:avLst>
              <a:gd name="adj" fmla="val 53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Managed APIs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83380" y="2566485"/>
            <a:ext cx="2578172" cy="36179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Blockchain</a:t>
            </a:r>
            <a:r>
              <a:rPr lang="en-US" dirty="0">
                <a:solidFill>
                  <a:schemeClr val="tx1"/>
                </a:solidFill>
              </a:rPr>
              <a:t> applications</a:t>
            </a:r>
          </a:p>
        </p:txBody>
      </p:sp>
      <p:cxnSp>
        <p:nvCxnSpPr>
          <p:cNvPr id="16" name="Straight Arrow Connector 15"/>
          <p:cNvCxnSpPr>
            <a:stCxn id="9" idx="2"/>
            <a:endCxn id="8" idx="0"/>
          </p:cNvCxnSpPr>
          <p:nvPr/>
        </p:nvCxnSpPr>
        <p:spPr>
          <a:xfrm flipH="1">
            <a:off x="1221625" y="2928277"/>
            <a:ext cx="725" cy="413704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2" idx="1"/>
          </p:cNvCxnSpPr>
          <p:nvPr/>
        </p:nvCxnSpPr>
        <p:spPr>
          <a:xfrm>
            <a:off x="4290903" y="3499014"/>
            <a:ext cx="392477" cy="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0"/>
          </p:cNvCxnSpPr>
          <p:nvPr/>
        </p:nvCxnSpPr>
        <p:spPr>
          <a:xfrm>
            <a:off x="5602804" y="2928277"/>
            <a:ext cx="0" cy="38984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1" idx="1"/>
          </p:cNvCxnSpPr>
          <p:nvPr/>
        </p:nvCxnSpPr>
        <p:spPr>
          <a:xfrm>
            <a:off x="4290903" y="4131819"/>
            <a:ext cx="392477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</p:cNvCxnSpPr>
          <p:nvPr/>
        </p:nvCxnSpPr>
        <p:spPr>
          <a:xfrm>
            <a:off x="2141049" y="3522877"/>
            <a:ext cx="31112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11" idx="3"/>
          </p:cNvCxnSpPr>
          <p:nvPr/>
        </p:nvCxnSpPr>
        <p:spPr>
          <a:xfrm rot="5400000">
            <a:off x="6071740" y="3378766"/>
            <a:ext cx="1203543" cy="302566"/>
          </a:xfrm>
          <a:prstGeom prst="bentConnector2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355056" y="3248025"/>
            <a:ext cx="2069277" cy="1309362"/>
          </a:xfrm>
          <a:prstGeom prst="roundRect">
            <a:avLst>
              <a:gd name="adj" fmla="val 5329"/>
            </a:avLst>
          </a:prstGeom>
          <a:noFill/>
          <a:ln w="28575">
            <a:solidFill>
              <a:srgbClr val="002060"/>
            </a:solidFill>
            <a:prstDash val="dash"/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73474" y="2958899"/>
            <a:ext cx="28648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Identity management integration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04393" y="4842787"/>
            <a:ext cx="40578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Cloud “service bus” and service composition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116144" y="3339756"/>
            <a:ext cx="1838849" cy="361792"/>
          </a:xfrm>
          <a:prstGeom prst="roundRect">
            <a:avLst>
              <a:gd name="adj" fmla="val 53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Gateway APIs</a:t>
            </a:r>
          </a:p>
        </p:txBody>
      </p:sp>
      <p:pic>
        <p:nvPicPr>
          <p:cNvPr id="43" name="Content Placeholder 4" descr="Original file ‎ (SVG file, nominally 48 × 48 pixels, file ...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28001" y="4113028"/>
            <a:ext cx="433076" cy="433076"/>
          </a:xfrm>
        </p:spPr>
      </p:pic>
      <p:pic>
        <p:nvPicPr>
          <p:cNvPr id="44" name="Picture 43" descr="File:Gorilla-&lt;strong&gt;server&lt;/strong&gt;.svg - Wikimedia Common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699" y="4109705"/>
            <a:ext cx="436398" cy="436398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8361077" y="3701548"/>
            <a:ext cx="0" cy="38984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17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CC9A-3310-4EE2-8DB3-FA061495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Blockchain Workbench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E37E4-3113-4B51-BE8D-62907E6FE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lockchain Workbench Architecture">
            <a:extLst>
              <a:ext uri="{FF2B5EF4-FFF2-40B4-BE49-F238E27FC236}">
                <a16:creationId xmlns:a16="http://schemas.microsoft.com/office/drawing/2014/main" id="{4C6695B1-3DAB-455B-B42A-CDE22CF2B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713"/>
            <a:ext cx="9144000" cy="510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50C2DD-0C46-4E1E-BE4E-805CEF979C4F}"/>
              </a:ext>
            </a:extLst>
          </p:cNvPr>
          <p:cNvSpPr txBox="1"/>
          <p:nvPr/>
        </p:nvSpPr>
        <p:spPr>
          <a:xfrm>
            <a:off x="0" y="6255708"/>
            <a:ext cx="5918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https://docs.microsoft.com/en-us/azure/blockchain/workbench/architecture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93180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E19029-2F38-44C3-AEE8-3CC96270A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Oracles</a:t>
            </a:r>
          </a:p>
        </p:txBody>
      </p:sp>
    </p:spTree>
    <p:extLst>
      <p:ext uri="{BB962C8B-B14F-4D97-AF65-F5344CB8AC3E}">
        <p14:creationId xmlns:p14="http://schemas.microsoft.com/office/powerpoint/2010/main" val="39894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6B86EF-6506-44F2-8786-BAA4E1F2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D188A1-9A34-4932-A721-8C1BB6BEB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857250"/>
            <a:ext cx="8858250" cy="305155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Problem: agreement only on computation + data </a:t>
            </a:r>
            <a:r>
              <a:rPr lang="en-US" i="1" dirty="0"/>
              <a:t>on</a:t>
            </a:r>
            <a:r>
              <a:rPr lang="en-US" dirty="0"/>
              <a:t> the BC</a:t>
            </a:r>
          </a:p>
          <a:p>
            <a:r>
              <a:rPr lang="en-US" dirty="0"/>
              <a:t>Oracles: “connect two worlds”</a:t>
            </a:r>
          </a:p>
          <a:p>
            <a:pPr lvl="1"/>
            <a:r>
              <a:rPr lang="en-US" dirty="0"/>
              <a:t>Trusted entities that attest to facts on external data</a:t>
            </a:r>
          </a:p>
          <a:p>
            <a:pPr lvl="1"/>
            <a:endParaRPr lang="en-US" dirty="0"/>
          </a:p>
          <a:p>
            <a:r>
              <a:rPr lang="en-US" dirty="0"/>
              <a:t>Not </a:t>
            </a:r>
            <a:r>
              <a:rPr lang="en-US" i="1" dirty="0"/>
              <a:t>that</a:t>
            </a:r>
            <a:r>
              <a:rPr lang="en-US" dirty="0"/>
              <a:t> much of a problem, if correctness proof is…</a:t>
            </a:r>
          </a:p>
          <a:p>
            <a:pPr lvl="1"/>
            <a:r>
              <a:rPr lang="en-US" dirty="0"/>
              <a:t>Cryptographical (e.g., from other BC)</a:t>
            </a:r>
          </a:p>
          <a:p>
            <a:pPr lvl="1"/>
            <a:r>
              <a:rPr lang="en-US" dirty="0"/>
              <a:t>Computational (off-chain checking?)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9EEBD8-8C1B-45D5-A94C-6AC17A47E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173" y="4241189"/>
            <a:ext cx="3157695" cy="21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5EFF-C8F4-483C-BD2B-750B5F076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TLSNotary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FE951-49B4-4A86-B217-FA45E204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857250"/>
            <a:ext cx="4429125" cy="5529263"/>
          </a:xfrm>
        </p:spPr>
        <p:txBody>
          <a:bodyPr/>
          <a:lstStyle/>
          <a:p>
            <a:r>
              <a:rPr lang="en-US" dirty="0"/>
              <a:t>Utilizes a TLS capability for “Splitting” the master key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7B55D-E0AF-4535-9440-8C442E7F1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971" y="1012511"/>
            <a:ext cx="3702720" cy="5218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E1ED86-EDFB-4067-B632-501F111BE21E}"/>
              </a:ext>
            </a:extLst>
          </p:cNvPr>
          <p:cNvSpPr txBox="1"/>
          <p:nvPr/>
        </p:nvSpPr>
        <p:spPr>
          <a:xfrm>
            <a:off x="142875" y="5511954"/>
            <a:ext cx="59184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3"/>
              </a:rPr>
              <a:t>https://tlsnotary.org/TLSNotary.pdf</a:t>
            </a:r>
            <a:endParaRPr lang="en-US" sz="1100" dirty="0"/>
          </a:p>
          <a:p>
            <a:r>
              <a:rPr lang="en-US" sz="1100" i="1" dirty="0"/>
              <a:t>Also see: </a:t>
            </a:r>
            <a:r>
              <a:rPr lang="en-US" sz="1100" dirty="0">
                <a:hlinkClick r:id="rId4"/>
              </a:rPr>
              <a:t>https://docs.oraclize.it/#security-deep-dive</a:t>
            </a:r>
            <a:endParaRPr lang="en-US" sz="1100" i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4C29E7-50DF-458D-B5E7-C553BD1CC173}"/>
              </a:ext>
            </a:extLst>
          </p:cNvPr>
          <p:cNvSpPr/>
          <p:nvPr/>
        </p:nvSpPr>
        <p:spPr>
          <a:xfrm>
            <a:off x="310308" y="3295860"/>
            <a:ext cx="4502851" cy="1336430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4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Makes Oracle services feasible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+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Distributed Oracles coming(?)</a:t>
            </a:r>
          </a:p>
        </p:txBody>
      </p:sp>
    </p:spTree>
    <p:extLst>
      <p:ext uri="{BB962C8B-B14F-4D97-AF65-F5344CB8AC3E}">
        <p14:creationId xmlns:p14="http://schemas.microsoft.com/office/powerpoint/2010/main" val="65829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C5FDE5-CF11-4E8A-B415-84424AEC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Transactional </a:t>
            </a:r>
            <a:r>
              <a:rPr lang="en-US" dirty="0" err="1"/>
              <a:t>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3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Transactional integration patterns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Consensus: we are moving towards a “world of many ledgers”</a:t>
            </a:r>
          </a:p>
          <a:p>
            <a:r>
              <a:rPr lang="en-US" dirty="0"/>
              <a:t>How do we construct the “Internet of Value”?</a:t>
            </a:r>
          </a:p>
          <a:p>
            <a:endParaRPr lang="en-US" dirty="0"/>
          </a:p>
          <a:p>
            <a:r>
              <a:rPr lang="en-US" dirty="0"/>
              <a:t>Main integration patterns</a:t>
            </a:r>
          </a:p>
          <a:p>
            <a:pPr lvl="1"/>
            <a:r>
              <a:rPr lang="en-US" dirty="0"/>
              <a:t>2-way atomic asset swap between ledgers </a:t>
            </a:r>
          </a:p>
          <a:p>
            <a:pPr lvl="2"/>
            <a:r>
              <a:rPr lang="en-US" dirty="0"/>
              <a:t>Instead of exchanges</a:t>
            </a:r>
          </a:p>
          <a:p>
            <a:pPr lvl="2"/>
            <a:r>
              <a:rPr lang="en-US" dirty="0"/>
              <a:t>See https://en.bitcoin.it/wiki/Atomic_cross-chain_trading</a:t>
            </a:r>
          </a:p>
          <a:p>
            <a:pPr lvl="1"/>
            <a:r>
              <a:rPr lang="en-US" dirty="0"/>
              <a:t>Sidechaining</a:t>
            </a:r>
          </a:p>
          <a:p>
            <a:pPr lvl="2"/>
            <a:r>
              <a:rPr lang="en-US" dirty="0"/>
              <a:t>Rather complex for 2-way peg and probabilistic finality</a:t>
            </a:r>
          </a:p>
          <a:p>
            <a:pPr lvl="2"/>
            <a:r>
              <a:rPr lang="en-US" dirty="0"/>
              <a:t>Direction: federation with “relay chains” (see </a:t>
            </a:r>
            <a:r>
              <a:rPr lang="en-US" dirty="0" err="1"/>
              <a:t>Polkadot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Cross-ledger transactions – specifically: payment</a:t>
            </a:r>
          </a:p>
          <a:p>
            <a:pPr lvl="2"/>
            <a:r>
              <a:rPr lang="en-US" dirty="0"/>
              <a:t>Motivation: Lightning Network</a:t>
            </a:r>
          </a:p>
        </p:txBody>
      </p:sp>
    </p:spTree>
    <p:extLst>
      <p:ext uri="{BB962C8B-B14F-4D97-AF65-F5344CB8AC3E}">
        <p14:creationId xmlns:p14="http://schemas.microsoft.com/office/powerpoint/2010/main" val="400943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Interledger</a:t>
            </a:r>
            <a:r>
              <a:rPr lang="en-US" dirty="0"/>
              <a:t> Protocol (ILP)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Motivated by the Lightning Network</a:t>
            </a:r>
          </a:p>
          <a:p>
            <a:pPr lvl="1"/>
            <a:r>
              <a:rPr lang="en-US" dirty="0"/>
              <a:t>Same “algorithmically routed chain of intermediaries”</a:t>
            </a:r>
          </a:p>
          <a:p>
            <a:pPr lvl="1"/>
            <a:r>
              <a:rPr lang="en-US" dirty="0"/>
              <a:t>But more general</a:t>
            </a:r>
          </a:p>
          <a:p>
            <a:pPr lvl="1"/>
            <a:r>
              <a:rPr lang="en-US" dirty="0"/>
              <a:t>Lightning network concept needs certain features</a:t>
            </a:r>
          </a:p>
          <a:p>
            <a:pPr lvl="2"/>
            <a:r>
              <a:rPr lang="en-US" dirty="0"/>
              <a:t>importantly, time-locked </a:t>
            </a:r>
            <a:r>
              <a:rPr lang="en-US" dirty="0" err="1"/>
              <a:t>Txs</a:t>
            </a:r>
            <a:endParaRPr lang="en-US" dirty="0"/>
          </a:p>
          <a:p>
            <a:pPr lvl="1"/>
            <a:r>
              <a:rPr lang="en-US" dirty="0"/>
              <a:t>Upside: “payment” through chain of practically any ledgers</a:t>
            </a:r>
          </a:p>
          <a:p>
            <a:pPr lvl="2"/>
            <a:r>
              <a:rPr lang="en-US" dirty="0" err="1"/>
              <a:t>pontentially</a:t>
            </a:r>
            <a:r>
              <a:rPr lang="en-US" dirty="0"/>
              <a:t> even “classic” ones</a:t>
            </a:r>
          </a:p>
          <a:p>
            <a:pPr lvl="1"/>
            <a:r>
              <a:rPr lang="en-US" dirty="0"/>
              <a:t>Downside: potentially higher risk for parties</a:t>
            </a:r>
          </a:p>
          <a:p>
            <a:pPr lvl="1"/>
            <a:r>
              <a:rPr lang="en-US" dirty="0"/>
              <a:t>Chain of conditional transfers: essentially 2PC</a:t>
            </a:r>
          </a:p>
          <a:p>
            <a:endParaRPr lang="en-US" dirty="0"/>
          </a:p>
          <a:p>
            <a:r>
              <a:rPr lang="en-US" dirty="0"/>
              <a:t>W3C standard</a:t>
            </a:r>
          </a:p>
          <a:p>
            <a:r>
              <a:rPr lang="en-US" dirty="0"/>
              <a:t>Brought by Ripple into </a:t>
            </a:r>
            <a:r>
              <a:rPr lang="en-US" dirty="0" err="1"/>
              <a:t>Hyperledger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3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ILP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1777145"/>
            <a:ext cx="8982075" cy="351472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302369" y="2344615"/>
            <a:ext cx="4560277" cy="811941"/>
          </a:xfrm>
          <a:prstGeom prst="wedgeRoundRectCallout">
            <a:avLst>
              <a:gd name="adj1" fmla="val -89253"/>
              <a:gd name="adj2" fmla="val 62500"/>
              <a:gd name="adj3" fmla="val 16667"/>
            </a:avLst>
          </a:prstGeom>
          <a:solidFill>
            <a:schemeClr val="accent1"/>
          </a:solidFill>
          <a:ln w="28575">
            <a:solidFill>
              <a:schemeClr val="accent4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Now: “Pre-Shared Key” or “</a:t>
            </a:r>
            <a:r>
              <a:rPr lang="en-US" sz="2400" dirty="0" err="1">
                <a:solidFill>
                  <a:schemeClr val="accent2"/>
                </a:solidFill>
              </a:rPr>
              <a:t>Interledger</a:t>
            </a:r>
            <a:r>
              <a:rPr lang="en-US" sz="2400" dirty="0">
                <a:solidFill>
                  <a:schemeClr val="accent2"/>
                </a:solidFill>
              </a:rPr>
              <a:t> Payment Request”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130062" y="1288195"/>
            <a:ext cx="5732584" cy="811941"/>
          </a:xfrm>
          <a:prstGeom prst="wedgeRoundRectCallout">
            <a:avLst>
              <a:gd name="adj1" fmla="val -60571"/>
              <a:gd name="adj2" fmla="val 105815"/>
              <a:gd name="adj3" fmla="val 16667"/>
            </a:avLst>
          </a:prstGeom>
          <a:solidFill>
            <a:schemeClr val="accent1"/>
          </a:solidFill>
          <a:ln w="28575">
            <a:solidFill>
              <a:schemeClr val="accent4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“Example”: Simple Payment Setup Protocol</a:t>
            </a:r>
          </a:p>
        </p:txBody>
      </p:sp>
    </p:spTree>
    <p:extLst>
      <p:ext uri="{BB962C8B-B14F-4D97-AF65-F5344CB8AC3E}">
        <p14:creationId xmlns:p14="http://schemas.microsoft.com/office/powerpoint/2010/main" val="37288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thinking and the reality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PoW</a:t>
            </a:r>
            <a:r>
              <a:rPr lang="en-US" dirty="0"/>
              <a:t> consensus: “51% attack”</a:t>
            </a:r>
          </a:p>
          <a:p>
            <a:pPr lvl="1"/>
            <a:r>
              <a:rPr lang="en-US" dirty="0"/>
              <a:t>Although we saw the actual game theoretical model</a:t>
            </a:r>
          </a:p>
          <a:p>
            <a:r>
              <a:rPr lang="en-US" dirty="0"/>
              <a:t>PBFT consensus: ~1/3 malicious nodes tolerated</a:t>
            </a:r>
          </a:p>
          <a:p>
            <a:pPr lvl="1"/>
            <a:r>
              <a:rPr lang="en-US" dirty="0"/>
              <a:t>To tolerate </a:t>
            </a:r>
            <a:r>
              <a:rPr lang="en-US" i="1" dirty="0"/>
              <a:t>f</a:t>
            </a:r>
            <a:r>
              <a:rPr lang="en-US" dirty="0"/>
              <a:t> Byzantine nodes, </a:t>
            </a:r>
            <a:r>
              <a:rPr lang="en-US" i="1" dirty="0"/>
              <a:t>3f+1</a:t>
            </a:r>
            <a:r>
              <a:rPr lang="en-US" dirty="0"/>
              <a:t> nodes required</a:t>
            </a:r>
          </a:p>
          <a:p>
            <a:pPr lvl="1"/>
            <a:r>
              <a:rPr lang="en-US" dirty="0"/>
              <a:t>Fabric 1.0+ has/will have PBFT </a:t>
            </a:r>
            <a:r>
              <a:rPr lang="en-US" dirty="0" err="1"/>
              <a:t>orderer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Reality is not so simple</a:t>
            </a:r>
          </a:p>
          <a:p>
            <a:pPr lvl="1"/>
            <a:r>
              <a:rPr lang="en-US" dirty="0"/>
              <a:t>We saw overload faults (w.r.t. “engineered capacity”)</a:t>
            </a:r>
          </a:p>
          <a:p>
            <a:pPr lvl="1"/>
            <a:r>
              <a:rPr lang="en-US" dirty="0"/>
              <a:t>Fabric 1.0+ </a:t>
            </a:r>
            <a:r>
              <a:rPr lang="en-US" dirty="0" err="1"/>
              <a:t>heterogenous</a:t>
            </a:r>
            <a:r>
              <a:rPr lang="en-US" dirty="0"/>
              <a:t>: fault/attack types matter</a:t>
            </a:r>
          </a:p>
        </p:txBody>
      </p:sp>
    </p:spTree>
    <p:extLst>
      <p:ext uri="{BB962C8B-B14F-4D97-AF65-F5344CB8AC3E}">
        <p14:creationId xmlns:p14="http://schemas.microsoft.com/office/powerpoint/2010/main" val="35263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System failures (indicative, for byzantine node faults)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88" y="2242954"/>
            <a:ext cx="8882824" cy="254850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60832" y="5352288"/>
            <a:ext cx="6534912" cy="1182624"/>
          </a:xfrm>
          <a:prstGeom prst="wedgeRoundRectCallout">
            <a:avLst>
              <a:gd name="adj1" fmla="val -38237"/>
              <a:gd name="adj2" fmla="val -111475"/>
              <a:gd name="adj3" fmla="val 16667"/>
            </a:avLst>
          </a:prstGeom>
          <a:solidFill>
            <a:schemeClr val="accent1"/>
          </a:solidFill>
          <a:ln w="28575">
            <a:solidFill>
              <a:schemeClr val="accent4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Depending on endorsement policy and level of corruption: no effect, unavailability or consistent arbitrary modifications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9184" y="1043998"/>
            <a:ext cx="1584960" cy="475115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4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+ Clients</a:t>
            </a:r>
          </a:p>
        </p:txBody>
      </p:sp>
    </p:spTree>
    <p:extLst>
      <p:ext uri="{BB962C8B-B14F-4D97-AF65-F5344CB8AC3E}">
        <p14:creationId xmlns:p14="http://schemas.microsoft.com/office/powerpoint/2010/main" val="319094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System failures (indicative, for byzantine node faults)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88" y="2242954"/>
            <a:ext cx="8882824" cy="254850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60832" y="560832"/>
            <a:ext cx="8272272" cy="1440564"/>
          </a:xfrm>
          <a:prstGeom prst="wedgeRoundRectCallout">
            <a:avLst>
              <a:gd name="adj1" fmla="val -17045"/>
              <a:gd name="adj2" fmla="val 80799"/>
              <a:gd name="adj3" fmla="val 16667"/>
            </a:avLst>
          </a:prstGeom>
          <a:solidFill>
            <a:schemeClr val="accent1"/>
          </a:solidFill>
          <a:ln w="28575">
            <a:solidFill>
              <a:schemeClr val="accent4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Consistent reorders and </a:t>
            </a:r>
            <a:r>
              <a:rPr lang="en-US" sz="2400" dirty="0" err="1">
                <a:solidFill>
                  <a:schemeClr val="accent2"/>
                </a:solidFill>
              </a:rPr>
              <a:t>Tx</a:t>
            </a:r>
            <a:r>
              <a:rPr lang="en-US" sz="2400" dirty="0">
                <a:solidFill>
                  <a:schemeClr val="accent2"/>
                </a:solidFill>
              </a:rPr>
              <a:t> drops: limited malicious modifications or unavailability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Inconsistent –” –: inconsistent ledger state (self- correction?)</a:t>
            </a:r>
          </a:p>
        </p:txBody>
      </p:sp>
    </p:spTree>
    <p:extLst>
      <p:ext uri="{BB962C8B-B14F-4D97-AF65-F5344CB8AC3E}">
        <p14:creationId xmlns:p14="http://schemas.microsoft.com/office/powerpoint/2010/main" val="37866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System failures (indicative, for byzantine node faults)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88" y="2242954"/>
            <a:ext cx="8882824" cy="254850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852416" y="4376927"/>
            <a:ext cx="3980688" cy="656087"/>
          </a:xfrm>
          <a:prstGeom prst="wedgeRoundRectCallout">
            <a:avLst>
              <a:gd name="adj1" fmla="val -34255"/>
              <a:gd name="adj2" fmla="val -226689"/>
              <a:gd name="adj3" fmla="val 16667"/>
            </a:avLst>
          </a:prstGeom>
          <a:solidFill>
            <a:schemeClr val="accent1"/>
          </a:solidFill>
          <a:ln w="28575">
            <a:solidFill>
              <a:schemeClr val="accent4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Local effects</a:t>
            </a:r>
          </a:p>
        </p:txBody>
      </p:sp>
    </p:spTree>
    <p:extLst>
      <p:ext uri="{BB962C8B-B14F-4D97-AF65-F5344CB8AC3E}">
        <p14:creationId xmlns:p14="http://schemas.microsoft.com/office/powerpoint/2010/main" val="137748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Dependability mechanisms?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Very</a:t>
            </a:r>
            <a:r>
              <a:rPr lang="en-US" dirty="0"/>
              <a:t> immature topic</a:t>
            </a:r>
          </a:p>
          <a:p>
            <a:endParaRPr lang="en-US" dirty="0"/>
          </a:p>
          <a:p>
            <a:r>
              <a:rPr lang="en-US" dirty="0"/>
              <a:t>“Design for dependability” can be done</a:t>
            </a:r>
          </a:p>
          <a:p>
            <a:pPr lvl="1"/>
            <a:r>
              <a:rPr lang="en-US" dirty="0"/>
              <a:t>And should</a:t>
            </a:r>
          </a:p>
          <a:p>
            <a:pPr lvl="1"/>
            <a:r>
              <a:rPr lang="en-US" dirty="0"/>
              <a:t>As an integral part of designing:</a:t>
            </a:r>
          </a:p>
          <a:p>
            <a:pPr lvl="2"/>
            <a:r>
              <a:rPr lang="en-US" dirty="0"/>
              <a:t>Network</a:t>
            </a:r>
          </a:p>
          <a:p>
            <a:pPr lvl="2"/>
            <a:r>
              <a:rPr lang="en-US" dirty="0"/>
              <a:t>Endorsement policy</a:t>
            </a:r>
          </a:p>
          <a:p>
            <a:pPr lvl="2"/>
            <a:r>
              <a:rPr lang="en-US" dirty="0"/>
              <a:t>Deployment</a:t>
            </a:r>
          </a:p>
          <a:p>
            <a:pPr lvl="1"/>
            <a:r>
              <a:rPr lang="en-US" dirty="0"/>
              <a:t>FTA, FMEA, modern Error Propagation Analysis approaches, …</a:t>
            </a:r>
          </a:p>
          <a:p>
            <a:pPr lvl="1"/>
            <a:endParaRPr lang="en-US" dirty="0"/>
          </a:p>
          <a:p>
            <a:r>
              <a:rPr lang="en-US" dirty="0"/>
              <a:t>At least client failures can be addressed</a:t>
            </a:r>
          </a:p>
          <a:p>
            <a:pPr lvl="1"/>
            <a:r>
              <a:rPr lang="en-US" dirty="0"/>
              <a:t>Monitor, de-enroll client, compensatory transactions</a:t>
            </a:r>
          </a:p>
          <a:p>
            <a:pPr lvl="1"/>
            <a:r>
              <a:rPr lang="en-US" dirty="0"/>
              <a:t>“Manual rollback”: not nice, but not DAO-like, either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9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Blockchain-based </a:t>
            </a:r>
            <a:br>
              <a:rPr lang="en-US" dirty="0"/>
            </a:br>
            <a:r>
              <a:rPr lang="en-US" dirty="0"/>
              <a:t>solution Design?</a:t>
            </a:r>
          </a:p>
        </p:txBody>
      </p:sp>
    </p:spTree>
    <p:extLst>
      <p:ext uri="{BB962C8B-B14F-4D97-AF65-F5344CB8AC3E}">
        <p14:creationId xmlns:p14="http://schemas.microsoft.com/office/powerpoint/2010/main" val="4749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</a:t>
            </a:r>
            <a:r>
              <a:rPr lang="en-US" dirty="0" err="1"/>
              <a:t>Blockchain</a:t>
            </a:r>
            <a:r>
              <a:rPr lang="en-US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162341"/>
            <a:ext cx="237726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Source: M. E. Peck, “</a:t>
            </a:r>
            <a:r>
              <a:rPr lang="en-US" sz="1100" i="1" dirty="0" err="1"/>
              <a:t>Blockchain</a:t>
            </a:r>
            <a:r>
              <a:rPr lang="en-US" sz="1100" i="1" dirty="0"/>
              <a:t> world - Do you need a </a:t>
            </a:r>
            <a:r>
              <a:rPr lang="en-US" sz="1100" i="1" dirty="0" err="1"/>
              <a:t>blockchain</a:t>
            </a:r>
            <a:r>
              <a:rPr lang="en-US" sz="1100" i="1" dirty="0"/>
              <a:t>? This chart will tell you if the technology can solve your problem,” IEEE Spectrum, vol. 54, no. 10, pp. 38–60, Oct. 2017.</a:t>
            </a:r>
          </a:p>
          <a:p>
            <a:endParaRPr lang="en-US" sz="1100" i="1" dirty="0"/>
          </a:p>
          <a:p>
            <a:endParaRPr lang="en-US" sz="11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261" y="720724"/>
            <a:ext cx="6766739" cy="61372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0" y="1230923"/>
            <a:ext cx="2614246" cy="1555178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4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But do add the “bling” factor</a:t>
            </a:r>
          </a:p>
          <a:p>
            <a:pPr algn="ctr"/>
            <a:endParaRPr lang="en-US" sz="2000" dirty="0">
              <a:solidFill>
                <a:schemeClr val="accent2"/>
              </a:solidFill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</a:rPr>
              <a:t>Not needing != doesn’t make sense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A2715D7-1F7D-47AA-BC8D-628324617AE2}"/>
              </a:ext>
            </a:extLst>
          </p:cNvPr>
          <p:cNvSpPr/>
          <p:nvPr/>
        </p:nvSpPr>
        <p:spPr>
          <a:xfrm>
            <a:off x="731430" y="3614700"/>
            <a:ext cx="2995618" cy="1555178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4"/>
            </a:solidFill>
          </a:ln>
          <a:effectLst>
            <a:outerShdw blurRad="127000" dist="38100" dir="5400000" sx="102000" sy="102000" algn="t" rotWithShape="0">
              <a:prstClr val="black">
                <a:alpha val="20000"/>
              </a:prstClr>
            </a:outerShdw>
            <a:softEdge rad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Compare &amp; contrast: “value driver” model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functional model</a:t>
            </a:r>
          </a:p>
          <a:p>
            <a:pPr algn="ctr"/>
            <a:r>
              <a:rPr lang="en-US" sz="2400" dirty="0">
                <a:solidFill>
                  <a:schemeClr val="accent2"/>
                </a:solidFill>
              </a:rPr>
              <a:t>types of consortia</a:t>
            </a:r>
          </a:p>
        </p:txBody>
      </p:sp>
    </p:spTree>
    <p:extLst>
      <p:ext uri="{BB962C8B-B14F-4D97-AF65-F5344CB8AC3E}">
        <p14:creationId xmlns:p14="http://schemas.microsoft.com/office/powerpoint/2010/main" val="19787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FTSRG">
  <a:themeElements>
    <a:clrScheme name="20. egyéni séma">
      <a:dk1>
        <a:srgbClr val="000000"/>
      </a:dk1>
      <a:lt1>
        <a:srgbClr val="FFFFFF"/>
      </a:lt1>
      <a:dk2>
        <a:srgbClr val="B83A55"/>
      </a:dk2>
      <a:lt2>
        <a:srgbClr val="FFFFFF"/>
      </a:lt2>
      <a:accent1>
        <a:srgbClr val="B83A55"/>
      </a:accent1>
      <a:accent2>
        <a:srgbClr val="FFFFFF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8575">
          <a:solidFill>
            <a:schemeClr val="accent4"/>
          </a:solidFill>
        </a:ln>
        <a:effectLst>
          <a:outerShdw blurRad="127000" dist="38100" dir="5400000" sx="102000" sy="102000" algn="t" rotWithShape="0">
            <a:prstClr val="black">
              <a:alpha val="20000"/>
            </a:prstClr>
          </a:outerShdw>
          <a:softEdge rad="0"/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>
            <a:solidFill>
              <a:schemeClr val="accent2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bme_ftsrg_hun_micskeiz_new_v6 1">
        <a:dk1>
          <a:srgbClr val="621E0F"/>
        </a:dk1>
        <a:lt1>
          <a:srgbClr val="FFFFFF"/>
        </a:lt1>
        <a:dk2>
          <a:srgbClr val="000000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AAAAAA"/>
        </a:accent3>
        <a:accent4>
          <a:srgbClr val="DADADA"/>
        </a:accent4>
        <a:accent5>
          <a:srgbClr val="FBEBAD"/>
        </a:accent5>
        <a:accent6>
          <a:srgbClr val="D06800"/>
        </a:accent6>
        <a:hlink>
          <a:srgbClr val="0038AE"/>
        </a:hlink>
        <a:folHlink>
          <a:srgbClr val="0038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2">
        <a:dk1>
          <a:srgbClr val="0099FF"/>
        </a:dk1>
        <a:lt1>
          <a:srgbClr val="FFFFFF"/>
        </a:lt1>
        <a:dk2>
          <a:srgbClr val="000000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AAAAAA"/>
        </a:accent3>
        <a:accent4>
          <a:srgbClr val="DADADA"/>
        </a:accent4>
        <a:accent5>
          <a:srgbClr val="BDACAE"/>
        </a:accent5>
        <a:accent6>
          <a:srgbClr val="744919"/>
        </a:accent6>
        <a:hlink>
          <a:srgbClr val="002060"/>
        </a:hlink>
        <a:folHlink>
          <a:srgbClr val="00206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00A579"/>
        </a:accent6>
        <a:hlink>
          <a:srgbClr val="0098CE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TSRG">
  <a:themeElements>
    <a:clrScheme name="19. egyéni séma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000000"/>
      </a:accent2>
      <a:accent3>
        <a:srgbClr val="007D00"/>
      </a:accent3>
      <a:accent4>
        <a:srgbClr val="000000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>
          <a:solidFill>
            <a:schemeClr val="tx1"/>
          </a:solidFill>
        </a:ln>
        <a:effectLst/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bme_ftsrg_hun_micskeiz_new_v6 1">
        <a:dk1>
          <a:srgbClr val="621E0F"/>
        </a:dk1>
        <a:lt1>
          <a:srgbClr val="FFFFFF"/>
        </a:lt1>
        <a:dk2>
          <a:srgbClr val="000000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AAAAAA"/>
        </a:accent3>
        <a:accent4>
          <a:srgbClr val="DADADA"/>
        </a:accent4>
        <a:accent5>
          <a:srgbClr val="FBEBAD"/>
        </a:accent5>
        <a:accent6>
          <a:srgbClr val="D06800"/>
        </a:accent6>
        <a:hlink>
          <a:srgbClr val="0038AE"/>
        </a:hlink>
        <a:folHlink>
          <a:srgbClr val="0038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2">
        <a:dk1>
          <a:srgbClr val="0099FF"/>
        </a:dk1>
        <a:lt1>
          <a:srgbClr val="FFFFFF"/>
        </a:lt1>
        <a:dk2>
          <a:srgbClr val="000000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AAAAAA"/>
        </a:accent3>
        <a:accent4>
          <a:srgbClr val="DADADA"/>
        </a:accent4>
        <a:accent5>
          <a:srgbClr val="BDACAE"/>
        </a:accent5>
        <a:accent6>
          <a:srgbClr val="744919"/>
        </a:accent6>
        <a:hlink>
          <a:srgbClr val="002060"/>
        </a:hlink>
        <a:folHlink>
          <a:srgbClr val="00206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00A579"/>
        </a:accent6>
        <a:hlink>
          <a:srgbClr val="0098CE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TSRG English (presentation)">
  <a:themeElements>
    <a:clrScheme name="1. egyéni séma">
      <a:dk1>
        <a:srgbClr val="000000"/>
      </a:dk1>
      <a:lt1>
        <a:srgbClr val="FFFFFF"/>
      </a:lt1>
      <a:dk2>
        <a:srgbClr val="FFFFFF"/>
      </a:dk2>
      <a:lt2>
        <a:srgbClr val="B83A55"/>
      </a:lt2>
      <a:accent1>
        <a:srgbClr val="762536"/>
      </a:accent1>
      <a:accent2>
        <a:srgbClr val="00B0F0"/>
      </a:accent2>
      <a:accent3>
        <a:srgbClr val="007D00"/>
      </a:accent3>
      <a:accent4>
        <a:srgbClr val="002060"/>
      </a:accent4>
      <a:accent5>
        <a:srgbClr val="FFC000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38100">
          <a:solidFill>
            <a:schemeClr val="accent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>
            <a:solidFill>
              <a:schemeClr val="tx2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bme_ftsrg_hun_micskeiz_new_v6 1">
        <a:dk1>
          <a:srgbClr val="621E0F"/>
        </a:dk1>
        <a:lt1>
          <a:srgbClr val="FFFFFF"/>
        </a:lt1>
        <a:dk2>
          <a:srgbClr val="000000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AAAAAA"/>
        </a:accent3>
        <a:accent4>
          <a:srgbClr val="DADADA"/>
        </a:accent4>
        <a:accent5>
          <a:srgbClr val="FBEBAD"/>
        </a:accent5>
        <a:accent6>
          <a:srgbClr val="D06800"/>
        </a:accent6>
        <a:hlink>
          <a:srgbClr val="0038AE"/>
        </a:hlink>
        <a:folHlink>
          <a:srgbClr val="0038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2">
        <a:dk1>
          <a:srgbClr val="0099FF"/>
        </a:dk1>
        <a:lt1>
          <a:srgbClr val="FFFFFF"/>
        </a:lt1>
        <a:dk2>
          <a:srgbClr val="000000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AAAAAA"/>
        </a:accent3>
        <a:accent4>
          <a:srgbClr val="DADADA"/>
        </a:accent4>
        <a:accent5>
          <a:srgbClr val="BDACAE"/>
        </a:accent5>
        <a:accent6>
          <a:srgbClr val="744919"/>
        </a:accent6>
        <a:hlink>
          <a:srgbClr val="002060"/>
        </a:hlink>
        <a:folHlink>
          <a:srgbClr val="00206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00A579"/>
        </a:accent6>
        <a:hlink>
          <a:srgbClr val="0098CE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54467</TotalTime>
  <Words>916</Words>
  <Application>Microsoft Office PowerPoint</Application>
  <PresentationFormat>On-screen Show (4:3)</PresentationFormat>
  <Paragraphs>188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Courier New</vt:lpstr>
      <vt:lpstr>Wingdings</vt:lpstr>
      <vt:lpstr>FTSRG</vt:lpstr>
      <vt:lpstr>1_FTSRG</vt:lpstr>
      <vt:lpstr>FTSRG English (presentation)</vt:lpstr>
      <vt:lpstr>Hyperledger Fabric:  notes on dependability, integration</vt:lpstr>
      <vt:lpstr>A Few Notes On DePendability</vt:lpstr>
      <vt:lpstr>Common thinking and the reality</vt:lpstr>
      <vt:lpstr>System failures (indicative, for byzantine node faults)</vt:lpstr>
      <vt:lpstr>System failures (indicative, for byzantine node faults)</vt:lpstr>
      <vt:lpstr>System failures (indicative, for byzantine node faults)</vt:lpstr>
      <vt:lpstr>Dependability mechanisms?</vt:lpstr>
      <vt:lpstr>Blockchain-based  solution Design?</vt:lpstr>
      <vt:lpstr>When to Blockchain?</vt:lpstr>
      <vt:lpstr>General remarks</vt:lpstr>
      <vt:lpstr>Developing for Hyperledger Fabric </vt:lpstr>
      <vt:lpstr>Developing for Hyperledger Composer</vt:lpstr>
      <vt:lpstr>Processes and ledger networks</vt:lpstr>
      <vt:lpstr>Ledger integration</vt:lpstr>
      <vt:lpstr>Blockchain as an integration layer</vt:lpstr>
      <vt:lpstr>Common ledger - common data models</vt:lpstr>
      <vt:lpstr>Architecture – the basic challenge</vt:lpstr>
      <vt:lpstr>Typical functional blocks</vt:lpstr>
      <vt:lpstr>The “Cloud Advantage”</vt:lpstr>
      <vt:lpstr>Blockchain reference architecture</vt:lpstr>
      <vt:lpstr>Blockchain as a Service</vt:lpstr>
      <vt:lpstr>Azure Blockchain Workbench</vt:lpstr>
      <vt:lpstr>Oracles</vt:lpstr>
      <vt:lpstr>Oracles</vt:lpstr>
      <vt:lpstr>TLSNotary</vt:lpstr>
      <vt:lpstr>Transactional InteGration</vt:lpstr>
      <vt:lpstr>Transactional integration patterns</vt:lpstr>
      <vt:lpstr>The Interledger Protocol (ILP)</vt:lpstr>
      <vt:lpstr>The basic ILP concept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BME MIT</dc:creator>
  <cp:lastModifiedBy>Imre Kocsis</cp:lastModifiedBy>
  <cp:revision>2859</cp:revision>
  <dcterms:created xsi:type="dcterms:W3CDTF">2013-06-08T09:47:17Z</dcterms:created>
  <dcterms:modified xsi:type="dcterms:W3CDTF">2019-05-01T23:02:37Z</dcterms:modified>
</cp:coreProperties>
</file>