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5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70" r:id="rId9"/>
    <p:sldId id="272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69" r:id="rId18"/>
    <p:sldId id="273" r:id="rId19"/>
    <p:sldId id="274" r:id="rId20"/>
    <p:sldId id="276" r:id="rId21"/>
    <p:sldId id="275" r:id="rId22"/>
    <p:sldId id="278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405"/>
    <a:srgbClr val="FFFFFF"/>
    <a:srgbClr val="F8F8F8"/>
    <a:srgbClr val="621E0F"/>
    <a:srgbClr val="7F182D"/>
    <a:srgbClr val="67201A"/>
    <a:srgbClr val="762536"/>
    <a:srgbClr val="62983D"/>
    <a:srgbClr val="2D5171"/>
    <a:srgbClr val="204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191" autoAdjust="0"/>
  </p:normalViewPr>
  <p:slideViewPr>
    <p:cSldViewPr snapToGrid="0">
      <p:cViewPr varScale="1">
        <p:scale>
          <a:sx n="60" d="100"/>
          <a:sy n="60" d="100"/>
        </p:scale>
        <p:origin x="1032" y="9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-12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0DF98-73A7-40A6-8A84-2EB5B4F2C4CC}" type="datetimeFigureOut">
              <a:rPr lang="hu-HU" smtClean="0"/>
              <a:t>2019.04.01.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CB88-D127-4977-BCAE-B3A8451B90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35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30191-0BE1-0142-AFC1-0297AE024A0E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3C59-3253-3B42-8BE0-F6D0BA6B0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3C59-3253-3B42-8BE0-F6D0BA6B04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3C59-3253-3B42-8BE0-F6D0BA6B04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3C59-3253-3B42-8BE0-F6D0BA6B04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3C59-3253-3B42-8BE0-F6D0BA6B04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24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A3C59-3253-3B42-8BE0-F6D0BA6B04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12192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23283" y="6413500"/>
            <a:ext cx="486621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+mn-lt"/>
                <a:cs typeface="+mn-cs"/>
              </a:rPr>
              <a:t>Budapest University of Technology and Economics</a:t>
            </a:r>
            <a:r>
              <a:rPr lang="hu-HU" sz="1000" b="1" dirty="0" smtClean="0">
                <a:solidFill>
                  <a:schemeClr val="bg1"/>
                </a:solidFill>
                <a:latin typeface="+mn-lt"/>
                <a:cs typeface="+mn-cs"/>
              </a:rPr>
              <a:t/>
            </a:r>
            <a:br>
              <a:rPr lang="hu-HU" sz="1000" b="1" dirty="0" smtClean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en-US" sz="1000" b="1" dirty="0" smtClean="0">
                <a:solidFill>
                  <a:schemeClr val="bg1"/>
                </a:solidFill>
                <a:latin typeface="+mn-lt"/>
                <a:cs typeface="+mn-cs"/>
              </a:rPr>
              <a:t>Department of Measurement and Information Systems</a:t>
            </a:r>
            <a:endParaRPr lang="en-US" sz="1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9647" y="5372893"/>
            <a:ext cx="1932706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12192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137476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246436"/>
            <a:ext cx="85344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89" y="6365877"/>
            <a:ext cx="2130425" cy="448257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552" y="836578"/>
            <a:ext cx="5837848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599" y="836578"/>
            <a:ext cx="5789164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045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12192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23283" y="6413500"/>
            <a:ext cx="486621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chemeClr val="bg1"/>
                </a:solidFill>
                <a:latin typeface="+mn-lt"/>
                <a:cs typeface="+mn-cs"/>
              </a:rPr>
              <a:t>Budapesti Műszaki és Gazdaságtudományi Egyetem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chemeClr val="bg1"/>
                </a:solidFill>
                <a:latin typeface="+mn-lt"/>
                <a:cs typeface="+mn-cs"/>
              </a:rPr>
              <a:t>Méréstechnika és Információs Rendszerek Tanszék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1" y="5572125"/>
            <a:ext cx="2518833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12192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137476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246436"/>
            <a:ext cx="85344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89" y="6365877"/>
            <a:ext cx="2130425" cy="448257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333500" y="4725146"/>
            <a:ext cx="952500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latin typeface="+mn-lt"/>
                <a:cs typeface="+mn-cs"/>
              </a:rPr>
              <a:t>Budapesti Műszaki és Gazdaságtudományi Egyetem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latin typeface="+mn-lt"/>
                <a:cs typeface="+mn-cs"/>
              </a:rPr>
              <a:t>Hibatűrő Rendszerek Kutatócsoport</a:t>
            </a:r>
            <a:endParaRPr lang="en-US" sz="2400" b="1" dirty="0">
              <a:latin typeface="+mn-lt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78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28" y="2844793"/>
            <a:ext cx="103680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128" y="4195774"/>
            <a:ext cx="103632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552" y="836578"/>
            <a:ext cx="5837848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599" y="836578"/>
            <a:ext cx="5789164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23283" y="6413500"/>
            <a:ext cx="486621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chemeClr val="tx1"/>
                </a:solidFill>
                <a:latin typeface="+mn-lt"/>
                <a:cs typeface="+mn-cs"/>
              </a:rPr>
              <a:t>Budapesti Műszaki és Gazdaságtudományi Egyetem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000" b="1" dirty="0" smtClean="0">
                <a:solidFill>
                  <a:schemeClr val="tx1"/>
                </a:solidFill>
                <a:latin typeface="+mn-lt"/>
                <a:cs typeface="+mn-cs"/>
              </a:rPr>
              <a:t>Méréstechnika és Információs Rendszerek Tanszék</a:t>
            </a: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1219200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137476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246436"/>
            <a:ext cx="85344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333500" y="4725146"/>
            <a:ext cx="952500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+mn-lt"/>
                <a:cs typeface="+mn-cs"/>
              </a:rPr>
              <a:t>Budapest University of </a:t>
            </a:r>
            <a:r>
              <a:rPr lang="en-US" sz="2400" b="1" dirty="0">
                <a:latin typeface="+mn-lt"/>
                <a:cs typeface="+mn-cs"/>
              </a:rPr>
              <a:t>Technology</a:t>
            </a:r>
            <a:r>
              <a:rPr lang="hu-HU" sz="2400" b="1" dirty="0">
                <a:latin typeface="+mn-lt"/>
                <a:cs typeface="+mn-cs"/>
              </a:rPr>
              <a:t> and </a:t>
            </a:r>
            <a:r>
              <a:rPr lang="en-US" sz="2400" b="1" dirty="0" smtClean="0">
                <a:latin typeface="+mn-lt"/>
                <a:cs typeface="+mn-cs"/>
              </a:rPr>
              <a:t>Economics</a:t>
            </a:r>
            <a:r>
              <a:rPr lang="hu-HU" sz="2400" b="1" dirty="0" smtClean="0">
                <a:latin typeface="+mn-lt"/>
                <a:cs typeface="+mn-cs"/>
              </a:rPr>
              <a:t/>
            </a:r>
            <a:br>
              <a:rPr lang="hu-HU" sz="2400" b="1" dirty="0" smtClean="0">
                <a:latin typeface="+mn-lt"/>
                <a:cs typeface="+mn-cs"/>
              </a:rPr>
            </a:br>
            <a:r>
              <a:rPr lang="hu-HU" sz="2400" b="1" dirty="0" smtClean="0">
                <a:latin typeface="+mn-lt"/>
                <a:cs typeface="+mn-cs"/>
              </a:rPr>
              <a:t>Fault</a:t>
            </a:r>
            <a:r>
              <a:rPr lang="hu-HU" sz="2400" b="1" baseline="0" dirty="0" smtClean="0">
                <a:latin typeface="+mn-lt"/>
                <a:cs typeface="+mn-cs"/>
              </a:rPr>
              <a:t> Tolerant Systems Research Group</a:t>
            </a:r>
            <a:endParaRPr lang="en-US" sz="2400" b="1" dirty="0">
              <a:latin typeface="+mn-lt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29" y="5572835"/>
            <a:ext cx="2520000" cy="632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08001" y="6401935"/>
            <a:ext cx="2139956" cy="42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0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12192000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-23283" y="6413500"/>
            <a:ext cx="4866217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+mn-lt"/>
                <a:cs typeface="+mn-cs"/>
              </a:rPr>
              <a:t>Budapest University of Technology and Economics</a:t>
            </a:r>
            <a:r>
              <a:rPr lang="hu-HU" sz="1000" b="1" dirty="0" smtClean="0">
                <a:solidFill>
                  <a:schemeClr val="tx1"/>
                </a:solidFill>
                <a:latin typeface="+mn-lt"/>
                <a:cs typeface="+mn-cs"/>
              </a:rPr>
              <a:t/>
            </a:r>
            <a:br>
              <a:rPr lang="hu-HU" sz="1000" b="1" dirty="0" smtClean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en-US" sz="1000" b="1" dirty="0" smtClean="0">
                <a:solidFill>
                  <a:schemeClr val="tx1"/>
                </a:solidFill>
                <a:latin typeface="+mn-lt"/>
                <a:cs typeface="+mn-cs"/>
              </a:rPr>
              <a:t>Department of Measurement and Information Systems</a:t>
            </a:r>
            <a:endParaRPr lang="en-US" sz="1000" b="1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0"/>
            <a:ext cx="1219200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137476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246436"/>
            <a:ext cx="85344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333500" y="4725146"/>
            <a:ext cx="9525000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latin typeface="+mn-lt"/>
                <a:cs typeface="+mn-cs"/>
              </a:rPr>
              <a:t>Budapesti Műszaki és Gazdaságtudományi Egyetem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latin typeface="+mn-lt"/>
                <a:cs typeface="+mn-cs"/>
              </a:rPr>
              <a:t>Hibatűrő Rendszerek Kutatócsoport</a:t>
            </a:r>
            <a:endParaRPr lang="en-US" sz="2400" b="1" dirty="0">
              <a:latin typeface="+mn-lt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29" y="5572835"/>
            <a:ext cx="2520000" cy="632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08000" y="6400631"/>
            <a:ext cx="2139955" cy="42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76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685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28" y="2844793"/>
            <a:ext cx="103680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128" y="4195774"/>
            <a:ext cx="10363200" cy="1500187"/>
          </a:xfrm>
          <a:ln>
            <a:solidFill>
              <a:srgbClr val="000000"/>
            </a:solidFill>
          </a:ln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789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12192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 dirty="0">
              <a:latin typeface="+mn-lt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0" y="6491287"/>
            <a:ext cx="1389787" cy="343842"/>
          </a:xfrm>
          <a:prstGeom prst="rect">
            <a:avLst/>
          </a:prstGeom>
        </p:spPr>
      </p:pic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12192000" cy="720725"/>
          </a:xfrm>
          <a:prstGeom prst="rect">
            <a:avLst/>
          </a:prstGeom>
          <a:solidFill>
            <a:srgbClr val="76253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90500" y="857251"/>
            <a:ext cx="1181100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221" y="6500180"/>
            <a:ext cx="1012241" cy="334640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4724400" y="64696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A7C85712-A09B-4560-9D1E-08050AA835BB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51" r:id="rId4"/>
    <p:sldLayoutId id="214748365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12192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800" dirty="0">
              <a:latin typeface="+mn-lt"/>
              <a:cs typeface="+mn-cs"/>
            </a:endParaRPr>
          </a:p>
        </p:txBody>
      </p:sp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1"/>
            <a:ext cx="121920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90500" y="857251"/>
            <a:ext cx="1181100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72" y="6489700"/>
            <a:ext cx="1401600" cy="351964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>
          <a:xfrm>
            <a:off x="4724400" y="64765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98CDE6E-C629-43CC-9290-30D2F1110D4C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00" y="6502874"/>
            <a:ext cx="1643483" cy="32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8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1" r:id="rId2"/>
    <p:sldLayoutId id="2147483657" r:id="rId3"/>
    <p:sldLayoutId id="2147483658" r:id="rId4"/>
    <p:sldLayoutId id="214748365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6253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jdua@mit.bm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kocsis@mit.bme.h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noProof="0" dirty="0" smtClean="0"/>
              <a:t>Not So Smart Contracts</a:t>
            </a:r>
            <a:br>
              <a:rPr lang="en-US" sz="4800" noProof="0" dirty="0" smtClean="0"/>
            </a:br>
            <a:r>
              <a:rPr lang="en-US" noProof="0" dirty="0" smtClean="0"/>
              <a:t>Vulnerabilities and Verification</a:t>
            </a:r>
            <a:endParaRPr lang="en-US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2975504"/>
            <a:ext cx="8534400" cy="19351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noProof="0" dirty="0" smtClean="0"/>
              <a:t>Blockchain Technologies and Applications</a:t>
            </a:r>
          </a:p>
          <a:p>
            <a:pPr>
              <a:spcBef>
                <a:spcPts val="0"/>
              </a:spcBef>
            </a:pPr>
            <a:endParaRPr lang="en-US" noProof="0" dirty="0" smtClean="0"/>
          </a:p>
          <a:p>
            <a:pPr>
              <a:spcBef>
                <a:spcPts val="0"/>
              </a:spcBef>
            </a:pPr>
            <a:r>
              <a:rPr lang="en-US" sz="2800" noProof="0" dirty="0" smtClean="0"/>
              <a:t>Ákos Hajdu, </a:t>
            </a:r>
            <a:r>
              <a:rPr lang="en-US" sz="2800" noProof="0" dirty="0" smtClean="0">
                <a:hlinkClick r:id="rId3"/>
              </a:rPr>
              <a:t>hajdua@mit.bme.hu</a:t>
            </a:r>
            <a:endParaRPr lang="en-US" sz="2800" noProof="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Imre</a:t>
            </a:r>
            <a:r>
              <a:rPr lang="en-US" sz="2800" dirty="0" smtClean="0"/>
              <a:t> </a:t>
            </a:r>
            <a:r>
              <a:rPr lang="en-US" sz="2800" dirty="0" err="1" smtClean="0"/>
              <a:t>Kocsis</a:t>
            </a:r>
            <a:r>
              <a:rPr lang="en-US" sz="2800" dirty="0" smtClean="0"/>
              <a:t>, </a:t>
            </a:r>
            <a:r>
              <a:rPr lang="en-US" sz="2800" dirty="0" smtClean="0">
                <a:hlinkClick r:id="rId4"/>
              </a:rPr>
              <a:t>ikocsis@mit.bme.hu</a:t>
            </a:r>
            <a:endParaRPr lang="en-US" sz="2800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67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Why is this important?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5" name="Szöveg helye 2"/>
          <p:cNvSpPr txBox="1">
            <a:spLocks/>
          </p:cNvSpPr>
          <p:nvPr/>
        </p:nvSpPr>
        <p:spPr>
          <a:xfrm>
            <a:off x="414867" y="916861"/>
            <a:ext cx="5801269" cy="508052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3600"/>
              </a:spcBef>
            </a:pPr>
            <a:r>
              <a:rPr lang="en-US" dirty="0" smtClean="0"/>
              <a:t>Real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consequences</a:t>
            </a:r>
          </a:p>
          <a:p>
            <a:pPr lvl="1" defTabSz="914400"/>
            <a:r>
              <a:rPr lang="en-US" dirty="0" smtClean="0"/>
              <a:t>Contracts manage real-life assets</a:t>
            </a:r>
            <a:endParaRPr lang="en-US" sz="2400" dirty="0" smtClean="0"/>
          </a:p>
          <a:p>
            <a:pPr lvl="2" defTabSz="914400"/>
            <a:r>
              <a:rPr lang="en-US" dirty="0" err="1" smtClean="0"/>
              <a:t>Ethereum</a:t>
            </a:r>
            <a:r>
              <a:rPr lang="en-US" dirty="0" smtClean="0"/>
              <a:t>: 1</a:t>
            </a:r>
            <a:r>
              <a:rPr lang="hu-HU" dirty="0" smtClean="0"/>
              <a:t>5</a:t>
            </a:r>
            <a:r>
              <a:rPr lang="en-US" dirty="0" smtClean="0"/>
              <a:t>B USD market cap</a:t>
            </a:r>
          </a:p>
          <a:p>
            <a:pPr lvl="1" defTabSz="914400"/>
            <a:r>
              <a:rPr lang="en-US" dirty="0" smtClean="0"/>
              <a:t>Not only financial aspects</a:t>
            </a:r>
          </a:p>
          <a:p>
            <a:pPr lvl="2" defTabSz="914400"/>
            <a:r>
              <a:rPr lang="en-US" dirty="0" smtClean="0"/>
              <a:t>E.g., smart lock</a:t>
            </a:r>
            <a:endParaRPr lang="hu-HU" dirty="0" smtClean="0"/>
          </a:p>
          <a:p>
            <a:pPr>
              <a:spcBef>
                <a:spcPts val="3600"/>
              </a:spcBef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Permanent</a:t>
            </a:r>
          </a:p>
          <a:p>
            <a:pPr lvl="1"/>
            <a:r>
              <a:rPr lang="en-US" dirty="0"/>
              <a:t>Once deployed, no </a:t>
            </a:r>
            <a:r>
              <a:rPr lang="en-US" dirty="0" smtClean="0"/>
              <a:t>patching</a:t>
            </a:r>
            <a:r>
              <a:rPr lang="hu-HU" baseline="30000" dirty="0"/>
              <a:t>1</a:t>
            </a:r>
            <a:endParaRPr lang="en-US" baseline="30000" dirty="0"/>
          </a:p>
          <a:p>
            <a:pPr lvl="1"/>
            <a:r>
              <a:rPr lang="en-US" dirty="0"/>
              <a:t>No transaction </a:t>
            </a:r>
            <a:r>
              <a:rPr lang="en-US" dirty="0" smtClean="0"/>
              <a:t>reverting</a:t>
            </a:r>
            <a:r>
              <a:rPr lang="hu-HU" baseline="30000" dirty="0" smtClean="0"/>
              <a:t>2</a:t>
            </a:r>
            <a:endParaRPr lang="en-US" baseline="30000" dirty="0"/>
          </a:p>
          <a:p>
            <a:pPr lvl="1"/>
            <a:r>
              <a:rPr lang="en-US" dirty="0"/>
              <a:t>Compile time verification needed</a:t>
            </a:r>
          </a:p>
          <a:p>
            <a:pPr defTabSz="914400"/>
            <a:endParaRPr lang="en-US" sz="3600" dirty="0" smtClean="0"/>
          </a:p>
        </p:txBody>
      </p:sp>
      <p:sp>
        <p:nvSpPr>
          <p:cNvPr id="6" name="Szöveg helye 2"/>
          <p:cNvSpPr txBox="1">
            <a:spLocks/>
          </p:cNvSpPr>
          <p:nvPr/>
        </p:nvSpPr>
        <p:spPr>
          <a:xfrm>
            <a:off x="6216136" y="916862"/>
            <a:ext cx="5975864" cy="508052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</a:pPr>
            <a:r>
              <a:rPr lang="en-US" dirty="0" smtClean="0"/>
              <a:t>Public platforms: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open world</a:t>
            </a:r>
          </a:p>
          <a:p>
            <a:pPr lvl="1"/>
            <a:r>
              <a:rPr lang="en-US" dirty="0" smtClean="0"/>
              <a:t>Available to everyone</a:t>
            </a:r>
          </a:p>
          <a:p>
            <a:pPr lvl="1"/>
            <a:r>
              <a:rPr lang="en-US" dirty="0" smtClean="0"/>
              <a:t>Everyone sees the code</a:t>
            </a:r>
          </a:p>
          <a:p>
            <a:pPr lvl="1"/>
            <a:r>
              <a:rPr lang="en-US" dirty="0" smtClean="0"/>
              <a:t>Everyone can send transactions</a:t>
            </a:r>
          </a:p>
        </p:txBody>
      </p:sp>
      <p:sp>
        <p:nvSpPr>
          <p:cNvPr id="3" name="Téglalap 2"/>
          <p:cNvSpPr/>
          <p:nvPr/>
        </p:nvSpPr>
        <p:spPr>
          <a:xfrm>
            <a:off x="7086156" y="3671047"/>
            <a:ext cx="4235824" cy="21649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Let’s do</a:t>
            </a:r>
          </a:p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verification!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0" y="6008031"/>
            <a:ext cx="5855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patterns to kill a contract or redirect calls, but that brings up new vulnerabilities</a:t>
            </a:r>
          </a:p>
          <a:p>
            <a:r>
              <a:rPr lang="en-US" sz="1200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Apart from solutions involving a central authority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Verification Approaches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0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Testing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 smtClean="0"/>
              <a:t>Contract state + input </a:t>
            </a:r>
            <a:r>
              <a:rPr lang="en-US" sz="2800" noProof="0" dirty="0" smtClean="0">
                <a:sym typeface="Wingdings" panose="05000000000000000000" pitchFamily="2" charset="2"/>
              </a:rPr>
              <a:t> expected state + output</a:t>
            </a:r>
          </a:p>
          <a:p>
            <a:pPr lvl="1"/>
            <a:r>
              <a:rPr lang="en-US" sz="2400" noProof="0" dirty="0" smtClean="0">
                <a:sym typeface="Wingdings" panose="05000000000000000000" pitchFamily="2" charset="2"/>
              </a:rPr>
              <a:t>Traditional testing strategies and techniques</a:t>
            </a:r>
          </a:p>
          <a:p>
            <a:r>
              <a:rPr lang="en-US" sz="2800" noProof="0" dirty="0" smtClean="0">
                <a:sym typeface="Wingdings" panose="05000000000000000000" pitchFamily="2" charset="2"/>
              </a:rPr>
              <a:t>Frameworks help (e.g., Truffle)</a:t>
            </a:r>
          </a:p>
          <a:p>
            <a:pPr lvl="1"/>
            <a:r>
              <a:rPr lang="en-US" sz="2400" noProof="0" dirty="0" smtClean="0">
                <a:sym typeface="Wingdings" panose="05000000000000000000" pitchFamily="2" charset="2"/>
              </a:rPr>
              <a:t>Setup test network with initial state</a:t>
            </a:r>
          </a:p>
          <a:p>
            <a:pPr lvl="1"/>
            <a:r>
              <a:rPr lang="en-US" sz="2400" noProof="0" dirty="0" smtClean="0">
                <a:sym typeface="Wingdings" panose="05000000000000000000" pitchFamily="2" charset="2"/>
              </a:rPr>
              <a:t>Execute steps, check state and output</a:t>
            </a:r>
          </a:p>
          <a:p>
            <a:r>
              <a:rPr lang="en-US" sz="2800" noProof="0" dirty="0" smtClean="0">
                <a:sym typeface="Wingdings" panose="05000000000000000000" pitchFamily="2" charset="2"/>
              </a:rPr>
              <a:t>Advantages and drawbacks</a:t>
            </a:r>
          </a:p>
          <a:p>
            <a:pPr lvl="1"/>
            <a:r>
              <a:rPr lang="en-US" sz="2400" noProof="0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Efficient in finding bugs, understanding the code</a:t>
            </a:r>
          </a:p>
          <a:p>
            <a:pPr lvl="1"/>
            <a:r>
              <a:rPr lang="en-US" sz="2400" noProof="0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Test high-level business logic</a:t>
            </a:r>
          </a:p>
          <a:p>
            <a:pPr lvl="1"/>
            <a:r>
              <a:rPr lang="en-US" sz="2400" noProof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Manual process</a:t>
            </a:r>
          </a:p>
          <a:p>
            <a:pPr lvl="1"/>
            <a:r>
              <a:rPr lang="en-US" sz="2400" noProof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Cannot test every state and input</a:t>
            </a:r>
          </a:p>
          <a:p>
            <a:pPr lvl="1"/>
            <a:r>
              <a:rPr lang="en-US" sz="2400" noProof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Complex scenarios: other users, contracts, miners</a:t>
            </a:r>
          </a:p>
          <a:p>
            <a:pPr lvl="2"/>
            <a:r>
              <a:rPr lang="en-US" sz="2000" noProof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DAO requires an attacker contract</a:t>
            </a:r>
            <a:endParaRPr lang="en-US" sz="2000" noProof="0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12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525" y="2612794"/>
            <a:ext cx="1299598" cy="1299598"/>
          </a:xfrm>
          <a:prstGeom prst="rect">
            <a:avLst/>
          </a:prstGeom>
        </p:spPr>
      </p:pic>
      <p:grpSp>
        <p:nvGrpSpPr>
          <p:cNvPr id="22" name="Csoportba foglalás 21"/>
          <p:cNvGrpSpPr/>
          <p:nvPr/>
        </p:nvGrpSpPr>
        <p:grpSpPr>
          <a:xfrm>
            <a:off x="8033761" y="772795"/>
            <a:ext cx="1387287" cy="1387287"/>
            <a:chOff x="8548120" y="744219"/>
            <a:chExt cx="1387287" cy="1387287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8120" y="744219"/>
              <a:ext cx="1387287" cy="1387287"/>
            </a:xfrm>
            <a:prstGeom prst="rect">
              <a:avLst/>
            </a:prstGeom>
          </p:spPr>
        </p:pic>
        <p:sp>
          <p:nvSpPr>
            <p:cNvPr id="5" name="Szövegdoboz 4"/>
            <p:cNvSpPr txBox="1"/>
            <p:nvPr/>
          </p:nvSpPr>
          <p:spPr>
            <a:xfrm>
              <a:off x="8987772" y="1338924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x = 2</a:t>
              </a:r>
              <a:endParaRPr lang="hu-HU" dirty="0"/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9687901" y="1548068"/>
            <a:ext cx="62709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y = 3</a:t>
            </a:r>
            <a:endParaRPr lang="hu-HU" dirty="0"/>
          </a:p>
        </p:txBody>
      </p:sp>
      <p:sp>
        <p:nvSpPr>
          <p:cNvPr id="14" name="Lefelé nyíl 13"/>
          <p:cNvSpPr/>
          <p:nvPr/>
        </p:nvSpPr>
        <p:spPr>
          <a:xfrm rot="19800000">
            <a:off x="8963727" y="2099365"/>
            <a:ext cx="371475" cy="46434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sp>
        <p:nvSpPr>
          <p:cNvPr id="15" name="Lefelé nyíl 14"/>
          <p:cNvSpPr/>
          <p:nvPr/>
        </p:nvSpPr>
        <p:spPr>
          <a:xfrm rot="1800000">
            <a:off x="9754097" y="2086686"/>
            <a:ext cx="371475" cy="46434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0275046" y="2569523"/>
            <a:ext cx="170431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f(y) {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x0 = x;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 x += y;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hu-HU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x0;</a:t>
            </a:r>
          </a:p>
          <a:p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7" name="Lefelé nyíl 16"/>
          <p:cNvSpPr/>
          <p:nvPr/>
        </p:nvSpPr>
        <p:spPr>
          <a:xfrm rot="19800000">
            <a:off x="9754097" y="3950177"/>
            <a:ext cx="371475" cy="46434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sp>
        <p:nvSpPr>
          <p:cNvPr id="18" name="Lefelé nyíl 17"/>
          <p:cNvSpPr/>
          <p:nvPr/>
        </p:nvSpPr>
        <p:spPr>
          <a:xfrm rot="1800000">
            <a:off x="8958371" y="3974156"/>
            <a:ext cx="371475" cy="464344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9748584" y="4476285"/>
            <a:ext cx="58557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/>
              <a:t>2</a:t>
            </a:r>
          </a:p>
        </p:txBody>
      </p:sp>
      <p:grpSp>
        <p:nvGrpSpPr>
          <p:cNvPr id="23" name="Csoportba foglalás 22"/>
          <p:cNvGrpSpPr/>
          <p:nvPr/>
        </p:nvGrpSpPr>
        <p:grpSpPr>
          <a:xfrm>
            <a:off x="8037745" y="4348758"/>
            <a:ext cx="1387287" cy="1387287"/>
            <a:chOff x="8552104" y="4320182"/>
            <a:chExt cx="1387287" cy="1387287"/>
          </a:xfrm>
        </p:grpSpPr>
        <p:pic>
          <p:nvPicPr>
            <p:cNvPr id="20" name="Kép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2104" y="4320182"/>
              <a:ext cx="1387287" cy="1387287"/>
            </a:xfrm>
            <a:prstGeom prst="rect">
              <a:avLst/>
            </a:prstGeom>
          </p:spPr>
        </p:pic>
        <p:sp>
          <p:nvSpPr>
            <p:cNvPr id="21" name="Szövegdoboz 20"/>
            <p:cNvSpPr txBox="1"/>
            <p:nvPr/>
          </p:nvSpPr>
          <p:spPr>
            <a:xfrm>
              <a:off x="8991756" y="4914887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x = 5</a:t>
              </a:r>
              <a:endParaRPr lang="hu-HU" dirty="0"/>
            </a:p>
          </p:txBody>
        </p:sp>
      </p:grpSp>
      <p:pic>
        <p:nvPicPr>
          <p:cNvPr id="24" name="Kép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22" y="4991977"/>
            <a:ext cx="883024" cy="88302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096108" y="603237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truffleframework.com/docs/truffle/testing/testing-your-contracts</a:t>
            </a:r>
          </a:p>
          <a:p>
            <a:pPr algn="r"/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https://www.istqb.org/downloads/syllabi/foundation-level-syllabus.html</a:t>
            </a:r>
          </a:p>
        </p:txBody>
      </p:sp>
    </p:spTree>
    <p:extLst>
      <p:ext uri="{BB962C8B-B14F-4D97-AF65-F5344CB8AC3E}">
        <p14:creationId xmlns:p14="http://schemas.microsoft.com/office/powerpoint/2010/main" val="1445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Audit / Review</a:t>
            </a:r>
            <a:endParaRPr lang="en-US" noProof="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90500" y="857251"/>
            <a:ext cx="8753475" cy="5529263"/>
          </a:xfrm>
        </p:spPr>
        <p:txBody>
          <a:bodyPr/>
          <a:lstStyle/>
          <a:p>
            <a:r>
              <a:rPr lang="en-US" noProof="0" dirty="0" smtClean="0"/>
              <a:t>Experts review and analyze the contracts</a:t>
            </a:r>
          </a:p>
          <a:p>
            <a:pPr lvl="1"/>
            <a:r>
              <a:rPr lang="en-US" noProof="0" dirty="0" smtClean="0"/>
              <a:t>Contact, get a quote</a:t>
            </a:r>
          </a:p>
          <a:p>
            <a:pPr lvl="1"/>
            <a:r>
              <a:rPr lang="en-US" noProof="0" dirty="0" smtClean="0"/>
              <a:t>Perform audit</a:t>
            </a:r>
          </a:p>
          <a:p>
            <a:pPr lvl="1"/>
            <a:r>
              <a:rPr lang="en-US" noProof="0" dirty="0" smtClean="0"/>
              <a:t>Report</a:t>
            </a:r>
          </a:p>
          <a:p>
            <a:pPr lvl="1"/>
            <a:r>
              <a:rPr lang="en-US" noProof="0" dirty="0" smtClean="0"/>
              <a:t>Fix issues</a:t>
            </a:r>
          </a:p>
          <a:p>
            <a:r>
              <a:rPr lang="en-US" noProof="0" dirty="0" smtClean="0"/>
              <a:t>Advantages and drawbacks</a:t>
            </a:r>
          </a:p>
          <a:p>
            <a:pPr lvl="1"/>
            <a:r>
              <a:rPr lang="en-US" noProof="0" dirty="0" smtClean="0">
                <a:solidFill>
                  <a:schemeClr val="accent3"/>
                </a:solidFill>
              </a:rPr>
              <a:t>Detailed, high/low-level analysis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Expensive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Time consuming, non-interactive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Experts are human too, can make mistakes</a:t>
            </a:r>
            <a:endParaRPr lang="en-US" noProof="0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13</a:t>
            </a:fld>
            <a:endParaRPr lang="hu-HU" dirty="0"/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9604667" y="1524610"/>
            <a:ext cx="1915029" cy="1539998"/>
            <a:chOff x="10099967" y="1092810"/>
            <a:chExt cx="1915029" cy="1539998"/>
          </a:xfrm>
        </p:grpSpPr>
        <p:pic>
          <p:nvPicPr>
            <p:cNvPr id="13" name="Kép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63641" y="1317311"/>
              <a:ext cx="1051355" cy="1051355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7964" y="1581453"/>
              <a:ext cx="1051355" cy="1051355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9967" y="1092810"/>
              <a:ext cx="1051355" cy="1051355"/>
            </a:xfrm>
            <a:prstGeom prst="rect">
              <a:avLst/>
            </a:prstGeom>
          </p:spPr>
        </p:pic>
      </p:grpSp>
      <p:grpSp>
        <p:nvGrpSpPr>
          <p:cNvPr id="33" name="Csoportba foglalás 32"/>
          <p:cNvGrpSpPr/>
          <p:nvPr/>
        </p:nvGrpSpPr>
        <p:grpSpPr>
          <a:xfrm>
            <a:off x="7967834" y="1427775"/>
            <a:ext cx="1636833" cy="1636833"/>
            <a:chOff x="8463134" y="995975"/>
            <a:chExt cx="1636833" cy="1636833"/>
          </a:xfrm>
        </p:grpSpPr>
        <p:pic>
          <p:nvPicPr>
            <p:cNvPr id="10" name="Kép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3134" y="995975"/>
              <a:ext cx="1636833" cy="1636833"/>
            </a:xfrm>
            <a:prstGeom prst="rect">
              <a:avLst/>
            </a:prstGeom>
          </p:spPr>
        </p:pic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308" y="1756399"/>
              <a:ext cx="768694" cy="768694"/>
            </a:xfrm>
            <a:prstGeom prst="rect">
              <a:avLst/>
            </a:prstGeom>
          </p:spPr>
        </p:pic>
      </p:grpSp>
      <p:sp>
        <p:nvSpPr>
          <p:cNvPr id="19" name="Lefelé nyíl 18"/>
          <p:cNvSpPr/>
          <p:nvPr/>
        </p:nvSpPr>
        <p:spPr>
          <a:xfrm>
            <a:off x="9604667" y="3271572"/>
            <a:ext cx="466433" cy="595086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9008006" y="3866658"/>
            <a:ext cx="1636833" cy="1636833"/>
            <a:chOff x="9503306" y="3434858"/>
            <a:chExt cx="1636833" cy="1636833"/>
          </a:xfrm>
        </p:grpSpPr>
        <p:pic>
          <p:nvPicPr>
            <p:cNvPr id="20" name="Kép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306" y="3434858"/>
              <a:ext cx="1636833" cy="1636833"/>
            </a:xfrm>
            <a:prstGeom prst="rect">
              <a:avLst/>
            </a:prstGeom>
          </p:spPr>
        </p:pic>
        <p:pic>
          <p:nvPicPr>
            <p:cNvPr id="21" name="Kép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4030903"/>
              <a:ext cx="205321" cy="205321"/>
            </a:xfrm>
            <a:prstGeom prst="rect">
              <a:avLst/>
            </a:prstGeom>
          </p:spPr>
        </p:pic>
        <p:pic>
          <p:nvPicPr>
            <p:cNvPr id="22" name="Kép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3764765"/>
              <a:ext cx="205321" cy="266138"/>
            </a:xfrm>
            <a:prstGeom prst="rect">
              <a:avLst/>
            </a:prstGeom>
          </p:spPr>
        </p:pic>
        <p:pic>
          <p:nvPicPr>
            <p:cNvPr id="23" name="Kép 22"/>
            <p:cNvPicPr>
              <a:picLocks noChangeAspect="1"/>
            </p:cNvPicPr>
            <p:nvPr/>
          </p:nvPicPr>
          <p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4231332"/>
              <a:ext cx="206585" cy="206585"/>
            </a:xfrm>
            <a:prstGeom prst="rect">
              <a:avLst/>
            </a:prstGeom>
          </p:spPr>
        </p:pic>
        <p:pic>
          <p:nvPicPr>
            <p:cNvPr id="25" name="Kép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8183" y="4440552"/>
              <a:ext cx="205321" cy="266138"/>
            </a:xfrm>
            <a:prstGeom prst="rect">
              <a:avLst/>
            </a:prstGeom>
          </p:spPr>
        </p:pic>
        <p:cxnSp>
          <p:nvCxnSpPr>
            <p:cNvPr id="27" name="Egyenes összekötő 26"/>
            <p:cNvCxnSpPr/>
            <p:nvPr/>
          </p:nvCxnSpPr>
          <p:spPr>
            <a:xfrm>
              <a:off x="10250633" y="3897834"/>
              <a:ext cx="17636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10264051" y="4133563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>
              <a:off x="10264051" y="4334624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>
              <a:off x="10264051" y="4573334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églalap 2"/>
          <p:cNvSpPr/>
          <p:nvPr/>
        </p:nvSpPr>
        <p:spPr>
          <a:xfrm>
            <a:off x="7674700" y="5992039"/>
            <a:ext cx="4513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zeppelin.solutions/security</a:t>
            </a:r>
          </a:p>
          <a:p>
            <a:pPr algn="r"/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https://solidity.readthedocs.io/en/v0.5.4/security-considerations.html</a:t>
            </a:r>
          </a:p>
        </p:txBody>
      </p:sp>
    </p:spTree>
    <p:extLst>
      <p:ext uri="{BB962C8B-B14F-4D97-AF65-F5344CB8AC3E}">
        <p14:creationId xmlns:p14="http://schemas.microsoft.com/office/powerpoint/2010/main" val="120629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7471"/>
            <a:ext cx="12192000" cy="720725"/>
          </a:xfrm>
        </p:spPr>
        <p:txBody>
          <a:bodyPr/>
          <a:lstStyle/>
          <a:p>
            <a:r>
              <a:rPr lang="en-US" noProof="0" dirty="0" smtClean="0"/>
              <a:t>Vulnerability patterns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Pattern matching</a:t>
            </a:r>
          </a:p>
          <a:p>
            <a:pPr lvl="1"/>
            <a:r>
              <a:rPr lang="en-US" noProof="0" dirty="0" smtClean="0"/>
              <a:t>Abstract syntax tree (AST)</a:t>
            </a:r>
          </a:p>
          <a:p>
            <a:pPr lvl="1"/>
            <a:r>
              <a:rPr lang="en-US" noProof="0" dirty="0" smtClean="0"/>
              <a:t>Violation/compliance patters</a:t>
            </a:r>
          </a:p>
          <a:p>
            <a:r>
              <a:rPr lang="en-US" noProof="0" dirty="0" smtClean="0"/>
              <a:t>Advantages and drawbacks</a:t>
            </a:r>
          </a:p>
          <a:p>
            <a:pPr lvl="1"/>
            <a:r>
              <a:rPr lang="en-US" noProof="0" dirty="0" smtClean="0">
                <a:solidFill>
                  <a:schemeClr val="accent3"/>
                </a:solidFill>
              </a:rPr>
              <a:t>Fully automated</a:t>
            </a:r>
          </a:p>
          <a:p>
            <a:pPr lvl="1"/>
            <a:r>
              <a:rPr lang="en-US" noProof="0" dirty="0" smtClean="0">
                <a:solidFill>
                  <a:schemeClr val="accent3"/>
                </a:solidFill>
              </a:rPr>
              <a:t>Scalable to large contracts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False alarms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Missed bugs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No high-level properties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8782812" y="857251"/>
            <a:ext cx="321868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g()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a.send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(value)) ...;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732522" y="857252"/>
            <a:ext cx="224332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f()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a.send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(value);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9" name="Csoportba foglalás 18"/>
          <p:cNvGrpSpPr/>
          <p:nvPr/>
        </p:nvGrpSpPr>
        <p:grpSpPr>
          <a:xfrm>
            <a:off x="5884922" y="2647425"/>
            <a:ext cx="2090928" cy="1438291"/>
            <a:chOff x="5884922" y="2647425"/>
            <a:chExt cx="2090928" cy="1438291"/>
          </a:xfrm>
        </p:grpSpPr>
        <p:sp>
          <p:nvSpPr>
            <p:cNvPr id="7" name="Téglalap 6"/>
            <p:cNvSpPr/>
            <p:nvPr/>
          </p:nvSpPr>
          <p:spPr>
            <a:xfrm>
              <a:off x="6177530" y="2647425"/>
              <a:ext cx="1353312" cy="304800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FunctionBody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>
            <a:xfrm>
              <a:off x="6243824" y="3137970"/>
              <a:ext cx="1220724" cy="304800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FunctionCall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>
              <a:off x="5884922" y="3780916"/>
              <a:ext cx="464820" cy="3048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smtClean="0">
                  <a:solidFill>
                    <a:schemeClr val="tx2"/>
                  </a:solidFill>
                </a:rPr>
                <a:t>a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6530715" y="3780487"/>
              <a:ext cx="646938" cy="304800"/>
            </a:xfrm>
            <a:prstGeom prst="rect">
              <a:avLst/>
            </a:prstGeom>
            <a:solidFill>
              <a:srgbClr val="FF0000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send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>
            <a:xfrm>
              <a:off x="7347200" y="3780916"/>
              <a:ext cx="628650" cy="3048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value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20" name="Egyenes összekötő nyíllal 19"/>
            <p:cNvCxnSpPr>
              <a:stCxn id="7" idx="2"/>
              <a:endCxn id="8" idx="0"/>
            </p:cNvCxnSpPr>
            <p:nvPr/>
          </p:nvCxnSpPr>
          <p:spPr>
            <a:xfrm>
              <a:off x="6854186" y="2952225"/>
              <a:ext cx="0" cy="185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zögletes összekötő 23"/>
            <p:cNvCxnSpPr>
              <a:stCxn id="8" idx="2"/>
              <a:endCxn id="10" idx="0"/>
            </p:cNvCxnSpPr>
            <p:nvPr/>
          </p:nvCxnSpPr>
          <p:spPr>
            <a:xfrm rot="5400000">
              <a:off x="6316686" y="3243416"/>
              <a:ext cx="338146" cy="73685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zögletes összekötő 25"/>
            <p:cNvCxnSpPr>
              <a:stCxn id="8" idx="2"/>
              <a:endCxn id="11" idx="0"/>
            </p:cNvCxnSpPr>
            <p:nvPr/>
          </p:nvCxnSpPr>
          <p:spPr>
            <a:xfrm rot="5400000">
              <a:off x="6685327" y="3611627"/>
              <a:ext cx="337717" cy="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zögletes összekötő 27"/>
            <p:cNvCxnSpPr>
              <a:stCxn id="8" idx="2"/>
              <a:endCxn id="12" idx="0"/>
            </p:cNvCxnSpPr>
            <p:nvPr/>
          </p:nvCxnSpPr>
          <p:spPr>
            <a:xfrm rot="16200000" flipH="1">
              <a:off x="7088782" y="3208173"/>
              <a:ext cx="338146" cy="80733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Csoportba foglalás 20"/>
          <p:cNvGrpSpPr/>
          <p:nvPr/>
        </p:nvGrpSpPr>
        <p:grpSpPr>
          <a:xfrm>
            <a:off x="9376411" y="2651232"/>
            <a:ext cx="2090928" cy="1925471"/>
            <a:chOff x="9376411" y="2651232"/>
            <a:chExt cx="2090928" cy="1925471"/>
          </a:xfrm>
        </p:grpSpPr>
        <p:sp>
          <p:nvSpPr>
            <p:cNvPr id="13" name="Téglalap 12"/>
            <p:cNvSpPr/>
            <p:nvPr/>
          </p:nvSpPr>
          <p:spPr>
            <a:xfrm>
              <a:off x="9669018" y="2651232"/>
              <a:ext cx="1353312" cy="3048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>
                  <a:solidFill>
                    <a:schemeClr val="tx2"/>
                  </a:solidFill>
                </a:rPr>
                <a:t>FunctionBody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>
            <a:xfrm>
              <a:off x="9735313" y="3628530"/>
              <a:ext cx="1220724" cy="304800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FunctionCall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>
            <a:xfrm>
              <a:off x="9376411" y="4271903"/>
              <a:ext cx="464820" cy="3048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smtClean="0">
                  <a:solidFill>
                    <a:schemeClr val="tx2"/>
                  </a:solidFill>
                </a:rPr>
                <a:t>a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10022205" y="4271903"/>
              <a:ext cx="646938" cy="304800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send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>
            <a:xfrm>
              <a:off x="10838689" y="4271903"/>
              <a:ext cx="628650" cy="30480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value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>
            <a:xfrm>
              <a:off x="9735313" y="3137969"/>
              <a:ext cx="1220724" cy="304800"/>
            </a:xfrm>
            <a:prstGeom prst="rect">
              <a:avLst/>
            </a:prstGeom>
            <a:solidFill>
              <a:schemeClr val="accent3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IfStatement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Egyenes összekötő nyíllal 32"/>
            <p:cNvCxnSpPr>
              <a:stCxn id="13" idx="2"/>
              <a:endCxn id="18" idx="0"/>
            </p:cNvCxnSpPr>
            <p:nvPr/>
          </p:nvCxnSpPr>
          <p:spPr>
            <a:xfrm>
              <a:off x="10345674" y="2956032"/>
              <a:ext cx="1" cy="181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nyíllal 34"/>
            <p:cNvCxnSpPr>
              <a:stCxn id="18" idx="2"/>
              <a:endCxn id="14" idx="0"/>
            </p:cNvCxnSpPr>
            <p:nvPr/>
          </p:nvCxnSpPr>
          <p:spPr>
            <a:xfrm>
              <a:off x="10345675" y="3442769"/>
              <a:ext cx="0" cy="1857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>
              <a:stCxn id="14" idx="2"/>
              <a:endCxn id="16" idx="0"/>
            </p:cNvCxnSpPr>
            <p:nvPr/>
          </p:nvCxnSpPr>
          <p:spPr>
            <a:xfrm flipH="1">
              <a:off x="10345674" y="3933330"/>
              <a:ext cx="1" cy="3385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zögletes összekötő 38"/>
            <p:cNvCxnSpPr>
              <a:stCxn id="14" idx="2"/>
              <a:endCxn id="15" idx="0"/>
            </p:cNvCxnSpPr>
            <p:nvPr/>
          </p:nvCxnSpPr>
          <p:spPr>
            <a:xfrm rot="5400000">
              <a:off x="9807962" y="3734189"/>
              <a:ext cx="338573" cy="73685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zögletes összekötő 40"/>
            <p:cNvCxnSpPr>
              <a:stCxn id="14" idx="2"/>
              <a:endCxn id="17" idx="0"/>
            </p:cNvCxnSpPr>
            <p:nvPr/>
          </p:nvCxnSpPr>
          <p:spPr>
            <a:xfrm rot="16200000" flipH="1">
              <a:off x="10580058" y="3698946"/>
              <a:ext cx="338573" cy="80733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Kép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780" y="1690781"/>
            <a:ext cx="883024" cy="883024"/>
          </a:xfrm>
          <a:prstGeom prst="rect">
            <a:avLst/>
          </a:prstGeom>
        </p:spPr>
      </p:pic>
      <p:pic>
        <p:nvPicPr>
          <p:cNvPr id="53" name="Kép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548" y="1560004"/>
            <a:ext cx="883024" cy="1144578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4724399" y="5985141"/>
            <a:ext cx="7488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Luu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Chu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Olickel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Saxena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Hobor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Making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Smart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Contracts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Smarter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(2016)</a:t>
            </a:r>
          </a:p>
          <a:p>
            <a:pPr algn="r"/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Tsankov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Dan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Drachsler-Cohen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Gervais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Bunzli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Vechev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Securify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Practical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Security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Analysis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hu-HU" sz="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Smart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u-HU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Contracts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(2018)</a:t>
            </a:r>
            <a:endParaRPr lang="hu-HU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Symbolic execution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Reason about paths symbolically</a:t>
            </a:r>
          </a:p>
          <a:p>
            <a:pPr lvl="1"/>
            <a:r>
              <a:rPr lang="en-US" noProof="0" dirty="0" smtClean="0"/>
              <a:t>Control flow patterns</a:t>
            </a:r>
          </a:p>
          <a:p>
            <a:pPr lvl="1"/>
            <a:r>
              <a:rPr lang="en-US" noProof="0" dirty="0" smtClean="0"/>
              <a:t>Data flow patterns</a:t>
            </a:r>
          </a:p>
          <a:p>
            <a:r>
              <a:rPr lang="en-US" noProof="0" dirty="0" smtClean="0"/>
              <a:t>Advantages and drawbacks</a:t>
            </a:r>
          </a:p>
          <a:p>
            <a:pPr lvl="1"/>
            <a:r>
              <a:rPr lang="en-US" noProof="0" dirty="0" smtClean="0"/>
              <a:t>Similar to pattern-based</a:t>
            </a:r>
          </a:p>
          <a:p>
            <a:pPr lvl="1"/>
            <a:r>
              <a:rPr lang="en-US" noProof="0" dirty="0" smtClean="0">
                <a:solidFill>
                  <a:schemeClr val="accent3"/>
                </a:solidFill>
              </a:rPr>
              <a:t>Higher-level patterns</a:t>
            </a:r>
          </a:p>
          <a:p>
            <a:pPr lvl="1"/>
            <a:r>
              <a:rPr lang="en-US" noProof="0" dirty="0" smtClean="0">
                <a:solidFill>
                  <a:schemeClr val="accent3"/>
                </a:solidFill>
              </a:rPr>
              <a:t>Less false alarms</a:t>
            </a:r>
          </a:p>
          <a:p>
            <a:pPr lvl="1"/>
            <a:r>
              <a:rPr lang="en-US" noProof="0" dirty="0" smtClean="0">
                <a:solidFill>
                  <a:srgbClr val="FF0000"/>
                </a:solidFill>
              </a:rPr>
              <a:t>Less scalable</a:t>
            </a:r>
          </a:p>
          <a:p>
            <a:endParaRPr lang="en-US" noProof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23" name="Lekerekített téglalapbuborék 22"/>
          <p:cNvSpPr/>
          <p:nvPr/>
        </p:nvSpPr>
        <p:spPr>
          <a:xfrm>
            <a:off x="5401489" y="5533780"/>
            <a:ext cx="2611837" cy="731717"/>
          </a:xfrm>
          <a:prstGeom prst="wedgeRoundRectCallout">
            <a:avLst>
              <a:gd name="adj1" fmla="val 102107"/>
              <a:gd name="adj2" fmla="val 2080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 smtClean="0"/>
              <a:t>Return</a:t>
            </a:r>
            <a:r>
              <a:rPr lang="hu-HU" sz="2000" dirty="0" smtClean="0"/>
              <a:t> </a:t>
            </a:r>
            <a:r>
              <a:rPr lang="hu-HU" sz="2000" dirty="0" err="1" smtClean="0"/>
              <a:t>value</a:t>
            </a:r>
            <a:r>
              <a:rPr lang="hu-HU" sz="2000" dirty="0" smtClean="0"/>
              <a:t> of </a:t>
            </a:r>
            <a:r>
              <a:rPr lang="hu-HU" sz="2000" dirty="0" err="1" smtClean="0"/>
              <a:t>send</a:t>
            </a:r>
            <a:r>
              <a:rPr lang="hu-HU" sz="2000" dirty="0" smtClean="0"/>
              <a:t> is </a:t>
            </a:r>
            <a:r>
              <a:rPr lang="hu-HU" sz="2000" dirty="0" err="1" smtClean="0"/>
              <a:t>checked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all</a:t>
            </a:r>
            <a:r>
              <a:rPr lang="hu-HU" sz="2000" dirty="0" smtClean="0"/>
              <a:t> </a:t>
            </a:r>
            <a:r>
              <a:rPr lang="hu-HU" sz="2000" dirty="0" err="1" smtClean="0"/>
              <a:t>paths</a:t>
            </a:r>
            <a:endParaRPr lang="hu-HU" sz="2000" dirty="0" smtClean="0"/>
          </a:p>
        </p:txBody>
      </p:sp>
      <p:sp>
        <p:nvSpPr>
          <p:cNvPr id="24" name="Téglalap 23"/>
          <p:cNvSpPr/>
          <p:nvPr/>
        </p:nvSpPr>
        <p:spPr>
          <a:xfrm>
            <a:off x="8402600" y="833225"/>
            <a:ext cx="29524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a.send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(value);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(x)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(ret) { ...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(ret) { ...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Csoportba foglalás 56"/>
          <p:cNvGrpSpPr/>
          <p:nvPr/>
        </p:nvGrpSpPr>
        <p:grpSpPr>
          <a:xfrm>
            <a:off x="7814788" y="3401901"/>
            <a:ext cx="4210888" cy="2724260"/>
            <a:chOff x="8154202" y="1100406"/>
            <a:chExt cx="4210888" cy="2724260"/>
          </a:xfrm>
        </p:grpSpPr>
        <p:sp>
          <p:nvSpPr>
            <p:cNvPr id="6" name="Téglalap 5"/>
            <p:cNvSpPr/>
            <p:nvPr/>
          </p:nvSpPr>
          <p:spPr>
            <a:xfrm>
              <a:off x="8766190" y="1941286"/>
              <a:ext cx="794151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…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7" name="Folyamatábra: Döntés 6"/>
            <p:cNvSpPr/>
            <p:nvPr/>
          </p:nvSpPr>
          <p:spPr>
            <a:xfrm>
              <a:off x="9578576" y="1542894"/>
              <a:ext cx="995365" cy="296756"/>
            </a:xfrm>
            <a:prstGeom prst="flowChartDecisio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x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>
            <a:xfrm>
              <a:off x="8915100" y="1100406"/>
              <a:ext cx="2322317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ret = </a:t>
              </a:r>
              <a:r>
                <a:rPr lang="en-US" sz="2000" dirty="0" err="1" smtClean="0">
                  <a:solidFill>
                    <a:schemeClr val="tx2"/>
                  </a:solidFill>
                </a:rPr>
                <a:t>a.send</a:t>
              </a:r>
              <a:r>
                <a:rPr lang="en-US" sz="2000" dirty="0" smtClean="0">
                  <a:solidFill>
                    <a:schemeClr val="tx2"/>
                  </a:solidFill>
                </a:rPr>
                <a:t>(value)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6" name="Folyamatábra: Döntés 25"/>
            <p:cNvSpPr/>
            <p:nvPr/>
          </p:nvSpPr>
          <p:spPr>
            <a:xfrm>
              <a:off x="10881426" y="1832076"/>
              <a:ext cx="995365" cy="296756"/>
            </a:xfrm>
            <a:prstGeom prst="flowChartDecisio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ret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7" name="Folyamatábra: Döntés 26"/>
            <p:cNvSpPr/>
            <p:nvPr/>
          </p:nvSpPr>
          <p:spPr>
            <a:xfrm>
              <a:off x="8665582" y="2485350"/>
              <a:ext cx="995365" cy="296756"/>
            </a:xfrm>
            <a:prstGeom prst="flowChartDecisio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ret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8" name="Téglalap 27"/>
            <p:cNvSpPr/>
            <p:nvPr/>
          </p:nvSpPr>
          <p:spPr>
            <a:xfrm>
              <a:off x="11570939" y="2241331"/>
              <a:ext cx="794151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…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>
            <a:xfrm>
              <a:off x="10404129" y="2820185"/>
              <a:ext cx="794151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…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30" name="Téglalap 29"/>
            <p:cNvSpPr/>
            <p:nvPr/>
          </p:nvSpPr>
          <p:spPr>
            <a:xfrm>
              <a:off x="8154202" y="2846950"/>
              <a:ext cx="794151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…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31" name="Téglalap 30"/>
            <p:cNvSpPr/>
            <p:nvPr/>
          </p:nvSpPr>
          <p:spPr>
            <a:xfrm>
              <a:off x="9794078" y="3560348"/>
              <a:ext cx="794151" cy="264318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</a:rPr>
                <a:t>…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Egyenes összekötő nyíllal 32"/>
            <p:cNvCxnSpPr>
              <a:stCxn id="25" idx="2"/>
              <a:endCxn id="7" idx="0"/>
            </p:cNvCxnSpPr>
            <p:nvPr/>
          </p:nvCxnSpPr>
          <p:spPr>
            <a:xfrm>
              <a:off x="10076259" y="1364724"/>
              <a:ext cx="0" cy="17817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zögletes összekötő 34"/>
            <p:cNvCxnSpPr>
              <a:stCxn id="7" idx="3"/>
              <a:endCxn id="26" idx="0"/>
            </p:cNvCxnSpPr>
            <p:nvPr/>
          </p:nvCxnSpPr>
          <p:spPr>
            <a:xfrm>
              <a:off x="10573941" y="1691272"/>
              <a:ext cx="805168" cy="140804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zögletes összekötő 36"/>
            <p:cNvCxnSpPr>
              <a:stCxn id="7" idx="1"/>
              <a:endCxn id="6" idx="0"/>
            </p:cNvCxnSpPr>
            <p:nvPr/>
          </p:nvCxnSpPr>
          <p:spPr>
            <a:xfrm rot="10800000" flipV="1">
              <a:off x="9163266" y="1691272"/>
              <a:ext cx="415310" cy="250014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>
              <a:stCxn id="6" idx="2"/>
              <a:endCxn id="27" idx="0"/>
            </p:cNvCxnSpPr>
            <p:nvPr/>
          </p:nvCxnSpPr>
          <p:spPr>
            <a:xfrm flipH="1">
              <a:off x="9163265" y="2205604"/>
              <a:ext cx="1" cy="27974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zögletes összekötő 40"/>
            <p:cNvCxnSpPr>
              <a:stCxn id="27" idx="1"/>
              <a:endCxn id="30" idx="0"/>
            </p:cNvCxnSpPr>
            <p:nvPr/>
          </p:nvCxnSpPr>
          <p:spPr>
            <a:xfrm rot="10800000" flipV="1">
              <a:off x="8551278" y="2633728"/>
              <a:ext cx="114304" cy="213222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zögletes összekötő 42"/>
            <p:cNvCxnSpPr>
              <a:stCxn id="30" idx="2"/>
              <a:endCxn id="31" idx="0"/>
            </p:cNvCxnSpPr>
            <p:nvPr/>
          </p:nvCxnSpPr>
          <p:spPr>
            <a:xfrm rot="16200000" flipH="1">
              <a:off x="9146676" y="2515870"/>
              <a:ext cx="449080" cy="1639876"/>
            </a:xfrm>
            <a:prstGeom prst="bentConnector3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zögletes összekötő 44"/>
            <p:cNvCxnSpPr>
              <a:stCxn id="27" idx="3"/>
              <a:endCxn id="31" idx="0"/>
            </p:cNvCxnSpPr>
            <p:nvPr/>
          </p:nvCxnSpPr>
          <p:spPr>
            <a:xfrm>
              <a:off x="9660947" y="2633728"/>
              <a:ext cx="530207" cy="92662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zögletes összekötő 46"/>
            <p:cNvCxnSpPr>
              <a:stCxn id="26" idx="1"/>
              <a:endCxn id="29" idx="0"/>
            </p:cNvCxnSpPr>
            <p:nvPr/>
          </p:nvCxnSpPr>
          <p:spPr>
            <a:xfrm rot="10800000" flipV="1">
              <a:off x="10801206" y="1980453"/>
              <a:ext cx="80221" cy="839731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zögletes összekötő 48"/>
            <p:cNvCxnSpPr>
              <a:stCxn id="26" idx="3"/>
              <a:endCxn id="28" idx="0"/>
            </p:cNvCxnSpPr>
            <p:nvPr/>
          </p:nvCxnSpPr>
          <p:spPr>
            <a:xfrm>
              <a:off x="11876791" y="1980454"/>
              <a:ext cx="91224" cy="260877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zögletes összekötő 50"/>
            <p:cNvCxnSpPr>
              <a:stCxn id="28" idx="2"/>
              <a:endCxn id="29" idx="0"/>
            </p:cNvCxnSpPr>
            <p:nvPr/>
          </p:nvCxnSpPr>
          <p:spPr>
            <a:xfrm rot="5400000">
              <a:off x="11227342" y="2079512"/>
              <a:ext cx="314536" cy="1166810"/>
            </a:xfrm>
            <a:prstGeom prst="bentConnector3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zögletes összekötő 52"/>
            <p:cNvCxnSpPr>
              <a:stCxn id="29" idx="2"/>
              <a:endCxn id="31" idx="0"/>
            </p:cNvCxnSpPr>
            <p:nvPr/>
          </p:nvCxnSpPr>
          <p:spPr>
            <a:xfrm rot="5400000">
              <a:off x="10258258" y="3017400"/>
              <a:ext cx="475845" cy="610051"/>
            </a:xfrm>
            <a:prstGeom prst="bent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églalap 4"/>
          <p:cNvSpPr/>
          <p:nvPr/>
        </p:nvSpPr>
        <p:spPr>
          <a:xfrm>
            <a:off x="-16434" y="6008031"/>
            <a:ext cx="3116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https://mythx.io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https://github.com/melonproject/oyente</a:t>
            </a:r>
          </a:p>
        </p:txBody>
      </p:sp>
    </p:spTree>
    <p:extLst>
      <p:ext uri="{BB962C8B-B14F-4D97-AF65-F5344CB8AC3E}">
        <p14:creationId xmlns:p14="http://schemas.microsoft.com/office/powerpoint/2010/main" val="11747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verification techniques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Translate code to formal representation</a:t>
            </a:r>
          </a:p>
          <a:p>
            <a:pPr lvl="1"/>
            <a:r>
              <a:rPr lang="en-US" sz="2400" dirty="0" smtClean="0"/>
              <a:t>Apply mathematical reasoning</a:t>
            </a:r>
          </a:p>
          <a:p>
            <a:pPr lvl="1"/>
            <a:r>
              <a:rPr lang="en-US" sz="2400" dirty="0" smtClean="0"/>
              <a:t>Formal requirement needed too</a:t>
            </a:r>
          </a:p>
          <a:p>
            <a:pPr lvl="2"/>
            <a:r>
              <a:rPr lang="en-US" sz="2000" dirty="0" smtClean="0"/>
              <a:t>E.g., assert, require, annotations</a:t>
            </a:r>
          </a:p>
          <a:p>
            <a:r>
              <a:rPr lang="en-US" sz="2800" dirty="0" smtClean="0"/>
              <a:t>Advantages and drawbacks</a:t>
            </a:r>
          </a:p>
          <a:p>
            <a:pPr lvl="1"/>
            <a:r>
              <a:rPr lang="en-US" sz="2400" dirty="0" smtClean="0">
                <a:solidFill>
                  <a:schemeClr val="accent3"/>
                </a:solidFill>
              </a:rPr>
              <a:t>Automated</a:t>
            </a:r>
          </a:p>
          <a:p>
            <a:pPr lvl="1"/>
            <a:r>
              <a:rPr lang="en-US" sz="2400" dirty="0" smtClean="0">
                <a:solidFill>
                  <a:schemeClr val="accent3"/>
                </a:solidFill>
              </a:rPr>
              <a:t>High-level properties</a:t>
            </a:r>
          </a:p>
          <a:p>
            <a:pPr lvl="1"/>
            <a:r>
              <a:rPr lang="en-US" sz="2400" dirty="0" smtClean="0">
                <a:solidFill>
                  <a:schemeClr val="accent3"/>
                </a:solidFill>
              </a:rPr>
              <a:t>Fully formal, real errors, bugs not missed</a:t>
            </a:r>
          </a:p>
          <a:p>
            <a:pPr lvl="2"/>
            <a:r>
              <a:rPr lang="en-US" sz="2000" dirty="0" smtClean="0">
                <a:solidFill>
                  <a:srgbClr val="FB7405"/>
                </a:solidFill>
              </a:rPr>
              <a:t>Depending on assumptions and abstractions</a:t>
            </a:r>
          </a:p>
          <a:p>
            <a:pPr lvl="1"/>
            <a:r>
              <a:rPr lang="en-US" sz="2400" dirty="0" smtClean="0">
                <a:solidFill>
                  <a:srgbClr val="FB7405"/>
                </a:solidFill>
              </a:rPr>
              <a:t>Might suffer from scalability issues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Extra developer effort for requirements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6813237" y="954984"/>
            <a:ext cx="5188263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abs(</a:t>
            </a:r>
            <a:r>
              <a:rPr lang="en-US" sz="20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x)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y;</a:t>
            </a:r>
          </a:p>
          <a:p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 &gt;= 0) y = x;</a:t>
            </a:r>
          </a:p>
          <a:p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-x;</a:t>
            </a:r>
          </a:p>
          <a:p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assert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(y &gt;= 0);</a:t>
            </a:r>
          </a:p>
          <a:p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y;</a:t>
            </a:r>
          </a:p>
          <a:p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7362096" y="3712565"/>
                <a:ext cx="4090543" cy="1124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≥0∧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≥0</m:t>
                            </m:r>
                          </m:e>
                        </m:mr>
                        <m:m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≱0∧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e/>
                          <m:e/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096" y="3712565"/>
                <a:ext cx="4090543" cy="11242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églalap 6"/>
          <p:cNvSpPr/>
          <p:nvPr/>
        </p:nvSpPr>
        <p:spPr>
          <a:xfrm>
            <a:off x="5234133" y="6008031"/>
            <a:ext cx="6957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https://github.com/SRI-CSL/solidity/tree/boogie/</a:t>
            </a:r>
          </a:p>
          <a:p>
            <a:pPr algn="r"/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D’Silva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Kroening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Weissenbacher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A Survey of Automated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Formal Software Verification (2008)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Lekerekített téglalapbuborék 7"/>
          <p:cNvSpPr/>
          <p:nvPr/>
        </p:nvSpPr>
        <p:spPr>
          <a:xfrm>
            <a:off x="9810829" y="1902831"/>
            <a:ext cx="1305918" cy="406595"/>
          </a:xfrm>
          <a:prstGeom prst="wedgeRoundRectCallout">
            <a:avLst>
              <a:gd name="adj1" fmla="val -121006"/>
              <a:gd name="adj2" fmla="val 556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Overflow!</a:t>
            </a:r>
          </a:p>
        </p:txBody>
      </p:sp>
    </p:spTree>
    <p:extLst>
      <p:ext uri="{BB962C8B-B14F-4D97-AF65-F5344CB8AC3E}">
        <p14:creationId xmlns:p14="http://schemas.microsoft.com/office/powerpoint/2010/main" val="133185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Reentrancy revisited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5" name="Rectangle 9"/>
          <p:cNvSpPr/>
          <p:nvPr/>
        </p:nvSpPr>
        <p:spPr>
          <a:xfrm>
            <a:off x="302108" y="2325358"/>
            <a:ext cx="620988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/** @notice invariant </a:t>
            </a:r>
            <a:r>
              <a:rPr lang="en-US" sz="1600" dirty="0" err="1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this.balance</a:t>
            </a:r>
            <a:r>
              <a:rPr lang="en-US" sz="1600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 == sum(balances) */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contract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solidFill>
                  <a:srgbClr val="00B0F0"/>
                </a:solidFill>
                <a:latin typeface="Consolas" charset="0"/>
                <a:ea typeface="Consolas" charset="0"/>
                <a:cs typeface="Consolas" charset="0"/>
              </a:rPr>
              <a:t>Bank 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endParaRPr lang="en-US" sz="16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mapping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address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=&gt;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 balances;</a:t>
            </a:r>
          </a:p>
          <a:p>
            <a:endParaRPr lang="en-US" sz="16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function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withdraw(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amount)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(balances[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&gt;= amount)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(!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.sender.call.value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(amount)(</a:t>
            </a:r>
            <a:r>
              <a:rPr lang="en-US" sz="16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""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  revert();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balances[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-= amount;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Lekerekített téglalapbuborék 5"/>
          <p:cNvSpPr/>
          <p:nvPr/>
        </p:nvSpPr>
        <p:spPr>
          <a:xfrm>
            <a:off x="302108" y="1095414"/>
            <a:ext cx="4491819" cy="855256"/>
          </a:xfrm>
          <a:prstGeom prst="wedgeRoundRectCallout">
            <a:avLst>
              <a:gd name="adj1" fmla="val -7110"/>
              <a:gd name="adj2" fmla="val 9547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Invariant: must hold before and after every public function call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9758150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9758150" y="3488595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 flipV="1">
            <a:off x="9758150" y="2514144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 flipV="1">
            <a:off x="9758150" y="3967143"/>
            <a:ext cx="17082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9854295" y="2159321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9911544" y="3594553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9986257" y="3140718"/>
            <a:ext cx="122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50</a:t>
            </a:r>
            <a:endParaRPr lang="en-US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9765260" y="2779695"/>
            <a:ext cx="524691" cy="266273"/>
            <a:chOff x="8587309" y="4892581"/>
            <a:chExt cx="524691" cy="266273"/>
          </a:xfrm>
        </p:grpSpPr>
        <p:cxnSp>
          <p:nvCxnSpPr>
            <p:cNvPr id="15" name="Szögletes összekötő 14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zövegdoboz 19"/>
          <p:cNvSpPr txBox="1"/>
          <p:nvPr/>
        </p:nvSpPr>
        <p:spPr>
          <a:xfrm>
            <a:off x="10250248" y="273779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ok</a:t>
            </a:r>
            <a:endParaRPr lang="en-US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11466395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9381966" y="882325"/>
            <a:ext cx="24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 scenario example</a:t>
            </a:r>
            <a:endParaRPr lang="en-US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8117135" y="1786055"/>
            <a:ext cx="1547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Balances</a:t>
            </a:r>
          </a:p>
          <a:p>
            <a:pPr algn="ctr"/>
            <a:r>
              <a:rPr lang="en-US" u="sng" dirty="0" smtClean="0"/>
              <a:t>C        U1  U2</a:t>
            </a:r>
            <a:endParaRPr lang="en-US" u="sng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8155022" y="240701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	   50+50</a:t>
            </a:r>
            <a:endParaRPr lang="en-US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8180599" y="3225415"/>
            <a:ext cx="19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	   50+50</a:t>
            </a:r>
            <a:endParaRPr lang="en-US" dirty="0"/>
          </a:p>
        </p:txBody>
      </p:sp>
      <p:pic>
        <p:nvPicPr>
          <p:cNvPr id="40" name="Kép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198" y="1255748"/>
            <a:ext cx="1013391" cy="1013391"/>
          </a:xfrm>
          <a:prstGeom prst="rect">
            <a:avLst/>
          </a:prstGeom>
        </p:spPr>
      </p:pic>
      <p:pic>
        <p:nvPicPr>
          <p:cNvPr id="41" name="Kép 4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940">
            <a:off x="11387305" y="3401502"/>
            <a:ext cx="818068" cy="1034455"/>
          </a:xfrm>
          <a:prstGeom prst="rect">
            <a:avLst/>
          </a:prstGeom>
        </p:spPr>
      </p:pic>
      <p:grpSp>
        <p:nvGrpSpPr>
          <p:cNvPr id="42" name="Csoportba foglalás 41"/>
          <p:cNvGrpSpPr/>
          <p:nvPr/>
        </p:nvGrpSpPr>
        <p:grpSpPr>
          <a:xfrm>
            <a:off x="11043825" y="1327367"/>
            <a:ext cx="859359" cy="859359"/>
            <a:chOff x="11043825" y="1327367"/>
            <a:chExt cx="859359" cy="859359"/>
          </a:xfrm>
        </p:grpSpPr>
        <p:pic>
          <p:nvPicPr>
            <p:cNvPr id="43" name="Kép 4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3825" y="1327367"/>
              <a:ext cx="859359" cy="859359"/>
            </a:xfrm>
            <a:prstGeom prst="rect">
              <a:avLst/>
            </a:prstGeom>
          </p:spPr>
        </p:pic>
        <p:sp>
          <p:nvSpPr>
            <p:cNvPr id="44" name="Szövegdoboz 43"/>
            <p:cNvSpPr txBox="1"/>
            <p:nvPr/>
          </p:nvSpPr>
          <p:spPr>
            <a:xfrm>
              <a:off x="11250789" y="1796662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U2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8322920" y="3569380"/>
            <a:ext cx="1105623" cy="1572878"/>
            <a:chOff x="8322920" y="3522784"/>
            <a:chExt cx="1105623" cy="1572878"/>
          </a:xfrm>
        </p:grpSpPr>
        <p:pic>
          <p:nvPicPr>
            <p:cNvPr id="45" name="Kép 4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220" y="3522784"/>
              <a:ext cx="883024" cy="1144578"/>
            </a:xfrm>
            <a:prstGeom prst="rect">
              <a:avLst/>
            </a:prstGeom>
          </p:spPr>
        </p:pic>
        <p:sp>
          <p:nvSpPr>
            <p:cNvPr id="46" name="Szövegdoboz 45"/>
            <p:cNvSpPr txBox="1"/>
            <p:nvPr/>
          </p:nvSpPr>
          <p:spPr>
            <a:xfrm>
              <a:off x="8322920" y="4387776"/>
              <a:ext cx="11056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Invariant</a:t>
              </a:r>
            </a:p>
            <a:p>
              <a:pPr algn="ctr"/>
              <a:r>
                <a:rPr lang="en-US" sz="2000" dirty="0" smtClean="0"/>
                <a:t>violated</a:t>
              </a:r>
              <a:endParaRPr lang="en-US" sz="2000" dirty="0"/>
            </a:p>
          </p:txBody>
        </p:sp>
      </p:grpSp>
      <p:sp>
        <p:nvSpPr>
          <p:cNvPr id="3" name="Téglalap 2"/>
          <p:cNvSpPr/>
          <p:nvPr/>
        </p:nvSpPr>
        <p:spPr>
          <a:xfrm>
            <a:off x="0" y="6216133"/>
            <a:ext cx="32507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https://github.com/SRI-CSL/solidity/tree/boogie/</a:t>
            </a:r>
          </a:p>
        </p:txBody>
      </p:sp>
    </p:spTree>
    <p:extLst>
      <p:ext uri="{BB962C8B-B14F-4D97-AF65-F5344CB8AC3E}">
        <p14:creationId xmlns:p14="http://schemas.microsoft.com/office/powerpoint/2010/main" val="19047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3" grpId="0"/>
      <p:bldP spid="20" grpId="0"/>
      <p:bldP spid="33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Reentrancy revisited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5" name="Rectangle 9"/>
          <p:cNvSpPr/>
          <p:nvPr/>
        </p:nvSpPr>
        <p:spPr>
          <a:xfrm>
            <a:off x="302108" y="2325358"/>
            <a:ext cx="620988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/** @notice invariant </a:t>
            </a:r>
            <a:r>
              <a:rPr lang="en-US" sz="1600" dirty="0" err="1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this.balance</a:t>
            </a:r>
            <a:r>
              <a:rPr lang="en-US" sz="1600" dirty="0" smtClean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 == sum(balances) */</a:t>
            </a:r>
          </a:p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contract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solidFill>
                  <a:srgbClr val="00B0F0"/>
                </a:solidFill>
                <a:latin typeface="Consolas" charset="0"/>
                <a:ea typeface="Consolas" charset="0"/>
                <a:cs typeface="Consolas" charset="0"/>
              </a:rPr>
              <a:t>Bank 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endParaRPr lang="en-US" sz="16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mapping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address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=&gt;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 balances;</a:t>
            </a:r>
          </a:p>
          <a:p>
            <a:endParaRPr lang="en-US" sz="16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function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withdraw(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amount)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(balances[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&gt;= amount)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balances[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-= amount;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(!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.sender.call.value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(amount)(</a:t>
            </a:r>
            <a:r>
              <a:rPr lang="en-US" sz="16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""</a:t>
            </a:r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)) {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  revert();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Lekerekített téglalapbuborék 5"/>
          <p:cNvSpPr/>
          <p:nvPr/>
        </p:nvSpPr>
        <p:spPr>
          <a:xfrm>
            <a:off x="302108" y="1095414"/>
            <a:ext cx="4491819" cy="855256"/>
          </a:xfrm>
          <a:prstGeom prst="wedgeRoundRectCallout">
            <a:avLst>
              <a:gd name="adj1" fmla="val -7110"/>
              <a:gd name="adj2" fmla="val 9547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Invariant: must hold before and after every public function call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9758150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9758150" y="3996594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 flipV="1">
            <a:off x="9758150" y="2514144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 flipV="1">
            <a:off x="9758150" y="4475142"/>
            <a:ext cx="17082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9854295" y="2159321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9911544" y="4102552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9986257" y="3648717"/>
            <a:ext cx="122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50</a:t>
            </a:r>
            <a:endParaRPr lang="en-US" dirty="0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9765260" y="2779695"/>
            <a:ext cx="524691" cy="266273"/>
            <a:chOff x="8587309" y="4892581"/>
            <a:chExt cx="524691" cy="266273"/>
          </a:xfrm>
        </p:grpSpPr>
        <p:cxnSp>
          <p:nvCxnSpPr>
            <p:cNvPr id="15" name="Szögletes összekötő 14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zövegdoboz 19"/>
          <p:cNvSpPr txBox="1"/>
          <p:nvPr/>
        </p:nvSpPr>
        <p:spPr>
          <a:xfrm>
            <a:off x="10250248" y="273779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ok</a:t>
            </a:r>
            <a:endParaRPr lang="en-US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11466395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9381966" y="882325"/>
            <a:ext cx="24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 scenario example</a:t>
            </a:r>
            <a:endParaRPr lang="en-US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8117135" y="1786055"/>
            <a:ext cx="1547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Balances</a:t>
            </a:r>
          </a:p>
          <a:p>
            <a:pPr algn="ctr"/>
            <a:r>
              <a:rPr lang="en-US" u="sng" dirty="0" smtClean="0"/>
              <a:t>C        U1  U2</a:t>
            </a:r>
            <a:endParaRPr lang="en-US" u="sng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8155022" y="240701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	   50+50</a:t>
            </a:r>
            <a:endParaRPr lang="en-US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8180599" y="3733414"/>
            <a:ext cx="19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	   50+0</a:t>
            </a:r>
            <a:endParaRPr lang="en-US" dirty="0"/>
          </a:p>
        </p:txBody>
      </p:sp>
      <p:pic>
        <p:nvPicPr>
          <p:cNvPr id="40" name="Kép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198" y="1255748"/>
            <a:ext cx="1013391" cy="1013391"/>
          </a:xfrm>
          <a:prstGeom prst="rect">
            <a:avLst/>
          </a:prstGeom>
        </p:spPr>
      </p:pic>
      <p:pic>
        <p:nvPicPr>
          <p:cNvPr id="41" name="Kép 4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940">
            <a:off x="11387305" y="3909501"/>
            <a:ext cx="818068" cy="1034455"/>
          </a:xfrm>
          <a:prstGeom prst="rect">
            <a:avLst/>
          </a:prstGeom>
        </p:spPr>
      </p:pic>
      <p:grpSp>
        <p:nvGrpSpPr>
          <p:cNvPr id="42" name="Csoportba foglalás 41"/>
          <p:cNvGrpSpPr/>
          <p:nvPr/>
        </p:nvGrpSpPr>
        <p:grpSpPr>
          <a:xfrm>
            <a:off x="11043825" y="1327367"/>
            <a:ext cx="859359" cy="859359"/>
            <a:chOff x="11043825" y="1327367"/>
            <a:chExt cx="859359" cy="859359"/>
          </a:xfrm>
        </p:grpSpPr>
        <p:pic>
          <p:nvPicPr>
            <p:cNvPr id="43" name="Kép 4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3825" y="1327367"/>
              <a:ext cx="859359" cy="859359"/>
            </a:xfrm>
            <a:prstGeom prst="rect">
              <a:avLst/>
            </a:prstGeom>
          </p:spPr>
        </p:pic>
        <p:sp>
          <p:nvSpPr>
            <p:cNvPr id="44" name="Szövegdoboz 43"/>
            <p:cNvSpPr txBox="1"/>
            <p:nvPr/>
          </p:nvSpPr>
          <p:spPr>
            <a:xfrm>
              <a:off x="11250789" y="1796662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U2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Csoportba foglalás 29"/>
          <p:cNvGrpSpPr/>
          <p:nvPr/>
        </p:nvGrpSpPr>
        <p:grpSpPr>
          <a:xfrm>
            <a:off x="9772370" y="3297246"/>
            <a:ext cx="524691" cy="266273"/>
            <a:chOff x="8587309" y="4892581"/>
            <a:chExt cx="524691" cy="266273"/>
          </a:xfrm>
        </p:grpSpPr>
        <p:cxnSp>
          <p:nvCxnSpPr>
            <p:cNvPr id="31" name="Szögletes összekötő 30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nyíllal 31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zövegdoboz 36"/>
          <p:cNvSpPr txBox="1"/>
          <p:nvPr/>
        </p:nvSpPr>
        <p:spPr>
          <a:xfrm>
            <a:off x="10220021" y="3245716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50</a:t>
            </a:r>
            <a:endParaRPr lang="en-US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8180599" y="3276993"/>
            <a:ext cx="19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10</a:t>
            </a:r>
            <a:r>
              <a:rPr lang="en-US" dirty="0" smtClean="0"/>
              <a:t>0	   50+0</a:t>
            </a:r>
            <a:endParaRPr lang="en-US" dirty="0"/>
          </a:p>
        </p:txBody>
      </p:sp>
      <p:grpSp>
        <p:nvGrpSpPr>
          <p:cNvPr id="39" name="Csoportba foglalás 38"/>
          <p:cNvGrpSpPr/>
          <p:nvPr/>
        </p:nvGrpSpPr>
        <p:grpSpPr>
          <a:xfrm>
            <a:off x="9787119" y="4778773"/>
            <a:ext cx="524691" cy="266273"/>
            <a:chOff x="8587309" y="4892581"/>
            <a:chExt cx="524691" cy="266273"/>
          </a:xfrm>
        </p:grpSpPr>
        <p:cxnSp>
          <p:nvCxnSpPr>
            <p:cNvPr id="48" name="Szögletes összekötő 47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gyenes összekötő nyíllal 48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Szövegdoboz 49"/>
          <p:cNvSpPr txBox="1"/>
          <p:nvPr/>
        </p:nvSpPr>
        <p:spPr>
          <a:xfrm>
            <a:off x="10272107" y="4736872"/>
            <a:ext cx="118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</a:t>
            </a:r>
            <a:r>
              <a:rPr lang="hu-HU" dirty="0" smtClean="0"/>
              <a:t>FAIL</a:t>
            </a:r>
            <a:endParaRPr lang="en-US" dirty="0"/>
          </a:p>
        </p:txBody>
      </p:sp>
      <p:grpSp>
        <p:nvGrpSpPr>
          <p:cNvPr id="17" name="Csoportba foglalás 16"/>
          <p:cNvGrpSpPr/>
          <p:nvPr/>
        </p:nvGrpSpPr>
        <p:grpSpPr>
          <a:xfrm>
            <a:off x="8133348" y="4603534"/>
            <a:ext cx="1515479" cy="1428817"/>
            <a:chOff x="8133348" y="4603534"/>
            <a:chExt cx="1515479" cy="1428817"/>
          </a:xfrm>
        </p:grpSpPr>
        <p:pic>
          <p:nvPicPr>
            <p:cNvPr id="51" name="Kép 5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0312" y="4603534"/>
              <a:ext cx="883024" cy="883024"/>
            </a:xfrm>
            <a:prstGeom prst="rect">
              <a:avLst/>
            </a:prstGeom>
          </p:spPr>
        </p:pic>
        <p:sp>
          <p:nvSpPr>
            <p:cNvPr id="3" name="Szövegdoboz 2"/>
            <p:cNvSpPr txBox="1"/>
            <p:nvPr/>
          </p:nvSpPr>
          <p:spPr>
            <a:xfrm>
              <a:off x="8133348" y="5324465"/>
              <a:ext cx="15154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Specification</a:t>
              </a:r>
            </a:p>
            <a:p>
              <a:pPr algn="ctr"/>
              <a:r>
                <a:rPr lang="en-US" sz="2000" dirty="0" smtClean="0"/>
                <a:t>holds</a:t>
              </a:r>
              <a:endParaRPr lang="en-US" sz="2000" dirty="0"/>
            </a:p>
          </p:txBody>
        </p:sp>
      </p:grpSp>
      <p:sp>
        <p:nvSpPr>
          <p:cNvPr id="52" name="Lekerekített téglalapbuborék 51"/>
          <p:cNvSpPr/>
          <p:nvPr/>
        </p:nvSpPr>
        <p:spPr>
          <a:xfrm>
            <a:off x="4724400" y="4907488"/>
            <a:ext cx="1925835" cy="579070"/>
          </a:xfrm>
          <a:prstGeom prst="wedgeRoundRectCallout">
            <a:avLst>
              <a:gd name="adj1" fmla="val -47808"/>
              <a:gd name="adj2" fmla="val -9250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 smtClean="0"/>
              <a:t>First</a:t>
            </a:r>
            <a:r>
              <a:rPr lang="hu-HU" sz="2000" dirty="0" smtClean="0"/>
              <a:t> </a:t>
            </a:r>
            <a:r>
              <a:rPr lang="en-US" sz="2000" dirty="0" smtClean="0"/>
              <a:t>reduce</a:t>
            </a:r>
            <a:r>
              <a:rPr lang="hu-HU" sz="2000" dirty="0" smtClean="0"/>
              <a:t> </a:t>
            </a:r>
            <a:r>
              <a:rPr lang="hu-HU" sz="2000" dirty="0" err="1" smtClean="0"/>
              <a:t>then</a:t>
            </a:r>
            <a:r>
              <a:rPr lang="hu-HU" sz="2000" dirty="0" smtClean="0"/>
              <a:t> </a:t>
            </a:r>
            <a:r>
              <a:rPr lang="hu-HU" sz="2000" dirty="0" err="1" smtClean="0"/>
              <a:t>transfer</a:t>
            </a:r>
            <a:endParaRPr lang="hu-HU" sz="2000" dirty="0" smtClean="0"/>
          </a:p>
        </p:txBody>
      </p:sp>
      <p:sp>
        <p:nvSpPr>
          <p:cNvPr id="45" name="Téglalap 44"/>
          <p:cNvSpPr/>
          <p:nvPr/>
        </p:nvSpPr>
        <p:spPr>
          <a:xfrm>
            <a:off x="0" y="6216133"/>
            <a:ext cx="32507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https://github.com/SRI-CSL/solidity/tree/boogie/</a:t>
            </a:r>
          </a:p>
        </p:txBody>
      </p:sp>
    </p:spTree>
    <p:extLst>
      <p:ext uri="{BB962C8B-B14F-4D97-AF65-F5344CB8AC3E}">
        <p14:creationId xmlns:p14="http://schemas.microsoft.com/office/powerpoint/2010/main" val="3195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0" grpId="0"/>
      <p:bldP spid="33" grpId="0"/>
      <p:bldP spid="34" grpId="0"/>
      <p:bldP spid="35" grpId="0"/>
      <p:bldP spid="36" grpId="0"/>
      <p:bldP spid="37" grpId="0"/>
      <p:bldP spid="38" grpId="0"/>
      <p:bldP spid="50" grpId="0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Tools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59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Simplified version of the DAO hack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7" name="Rectangle 9"/>
          <p:cNvSpPr/>
          <p:nvPr/>
        </p:nvSpPr>
        <p:spPr>
          <a:xfrm>
            <a:off x="147368" y="1487977"/>
            <a:ext cx="5828889" cy="38933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contract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smtClean="0">
                <a:solidFill>
                  <a:srgbClr val="00B0F0"/>
                </a:solidFill>
                <a:latin typeface="Consolas" charset="0"/>
                <a:ea typeface="Consolas" charset="0"/>
                <a:cs typeface="Consolas" charset="0"/>
              </a:rPr>
              <a:t>Bank 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endParaRPr lang="en-US" sz="3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mapping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address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=&gt;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 balances;</a:t>
            </a:r>
          </a:p>
          <a:p>
            <a:endParaRPr lang="en-US" sz="3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function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deposit()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payable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7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+= 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7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.value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endParaRPr lang="en-US" sz="300" dirty="0" smtClean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function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withdraw(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uint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amount) {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7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&gt;= amount) {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(!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7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.sender.call.value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(amount)(</a:t>
            </a:r>
            <a:r>
              <a:rPr lang="en-US" sz="17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""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)) {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  revert();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  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msg</a:t>
            </a:r>
            <a:r>
              <a:rPr lang="en-US" sz="1700" dirty="0" err="1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.sender</a:t>
            </a:r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] -= amount;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700" dirty="0" smtClean="0">
                <a:solidFill>
                  <a:sysClr val="windowText" lastClr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dirty="0">
              <a:solidFill>
                <a:sysClr val="windowText" lastClr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Lekerekített téglalapbuborék 7"/>
          <p:cNvSpPr/>
          <p:nvPr/>
        </p:nvSpPr>
        <p:spPr>
          <a:xfrm>
            <a:off x="4661439" y="1523031"/>
            <a:ext cx="3271108" cy="291380"/>
          </a:xfrm>
          <a:prstGeom prst="wedgeRoundRectCallout">
            <a:avLst>
              <a:gd name="adj1" fmla="val -63079"/>
              <a:gd name="adj2" fmla="val 577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Data: balance of each user</a:t>
            </a:r>
            <a:endParaRPr lang="en-US" sz="2000" dirty="0"/>
          </a:p>
        </p:txBody>
      </p:sp>
      <p:sp>
        <p:nvSpPr>
          <p:cNvPr id="9" name="Lekerekített téglalapbuborék 8"/>
          <p:cNvSpPr/>
          <p:nvPr/>
        </p:nvSpPr>
        <p:spPr>
          <a:xfrm>
            <a:off x="4661439" y="1890876"/>
            <a:ext cx="3271108" cy="291380"/>
          </a:xfrm>
          <a:prstGeom prst="wedgeRoundRectCallout">
            <a:avLst>
              <a:gd name="adj1" fmla="val -74229"/>
              <a:gd name="adj2" fmla="val 545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Operation: deposit money</a:t>
            </a:r>
            <a:endParaRPr lang="en-US" sz="2000" dirty="0"/>
          </a:p>
        </p:txBody>
      </p:sp>
      <p:sp>
        <p:nvSpPr>
          <p:cNvPr id="10" name="Lekerekített téglalapbuborék 9"/>
          <p:cNvSpPr/>
          <p:nvPr/>
        </p:nvSpPr>
        <p:spPr>
          <a:xfrm>
            <a:off x="4655967" y="2951889"/>
            <a:ext cx="3271108" cy="291380"/>
          </a:xfrm>
          <a:prstGeom prst="wedgeRoundRectCallout">
            <a:avLst>
              <a:gd name="adj1" fmla="val -61237"/>
              <a:gd name="adj2" fmla="val 110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Operation: withdraw money</a:t>
            </a:r>
            <a:endParaRPr lang="en-US" sz="2000" dirty="0"/>
          </a:p>
        </p:txBody>
      </p:sp>
      <p:sp>
        <p:nvSpPr>
          <p:cNvPr id="11" name="Lekerekített téglalapbuborék 10"/>
          <p:cNvSpPr/>
          <p:nvPr/>
        </p:nvSpPr>
        <p:spPr>
          <a:xfrm>
            <a:off x="5976544" y="3305996"/>
            <a:ext cx="2183712" cy="291380"/>
          </a:xfrm>
          <a:prstGeom prst="wedgeRoundRectCallout">
            <a:avLst>
              <a:gd name="adj1" fmla="val -75963"/>
              <a:gd name="adj2" fmla="val -1758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Check balance</a:t>
            </a:r>
            <a:endParaRPr lang="en-US" sz="2000" dirty="0"/>
          </a:p>
        </p:txBody>
      </p:sp>
      <p:sp>
        <p:nvSpPr>
          <p:cNvPr id="12" name="Lekerekített téglalapbuborék 11"/>
          <p:cNvSpPr/>
          <p:nvPr/>
        </p:nvSpPr>
        <p:spPr>
          <a:xfrm>
            <a:off x="5979665" y="3662245"/>
            <a:ext cx="2183712" cy="291380"/>
          </a:xfrm>
          <a:prstGeom prst="wedgeRoundRectCallout">
            <a:avLst>
              <a:gd name="adj1" fmla="val -68167"/>
              <a:gd name="adj2" fmla="val -3463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Transfer money</a:t>
            </a:r>
            <a:endParaRPr lang="en-US" sz="2000" dirty="0"/>
          </a:p>
        </p:txBody>
      </p:sp>
      <p:sp>
        <p:nvSpPr>
          <p:cNvPr id="13" name="Lekerekített téglalapbuborék 12"/>
          <p:cNvSpPr/>
          <p:nvPr/>
        </p:nvSpPr>
        <p:spPr>
          <a:xfrm>
            <a:off x="5971963" y="4022643"/>
            <a:ext cx="2183712" cy="291380"/>
          </a:xfrm>
          <a:prstGeom prst="wedgeRoundRectCallout">
            <a:avLst>
              <a:gd name="adj1" fmla="val -97858"/>
              <a:gd name="adj2" fmla="val 736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Reduce balance</a:t>
            </a:r>
            <a:endParaRPr lang="en-US" sz="2000" dirty="0"/>
          </a:p>
        </p:txBody>
      </p:sp>
      <p:sp>
        <p:nvSpPr>
          <p:cNvPr id="14" name="Lekerekített téglalapbuborék 13"/>
          <p:cNvSpPr/>
          <p:nvPr/>
        </p:nvSpPr>
        <p:spPr>
          <a:xfrm>
            <a:off x="5202253" y="2230560"/>
            <a:ext cx="2183712" cy="291380"/>
          </a:xfrm>
          <a:prstGeom prst="wedgeRoundRectCallout">
            <a:avLst>
              <a:gd name="adj1" fmla="val -110602"/>
              <a:gd name="adj2" fmla="val -2678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Receive money</a:t>
            </a:r>
            <a:endParaRPr lang="en-US" sz="2000" dirty="0"/>
          </a:p>
        </p:txBody>
      </p:sp>
      <p:sp>
        <p:nvSpPr>
          <p:cNvPr id="15" name="Lekerekített téglalapbuborék 14"/>
          <p:cNvSpPr/>
          <p:nvPr/>
        </p:nvSpPr>
        <p:spPr>
          <a:xfrm>
            <a:off x="5202253" y="2593204"/>
            <a:ext cx="2183712" cy="291380"/>
          </a:xfrm>
          <a:prstGeom prst="wedgeRoundRectCallout">
            <a:avLst>
              <a:gd name="adj1" fmla="val -69159"/>
              <a:gd name="adj2" fmla="val -5917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Increase balance</a:t>
            </a:r>
            <a:endParaRPr lang="en-US" sz="2000" dirty="0"/>
          </a:p>
        </p:txBody>
      </p:sp>
      <p:sp>
        <p:nvSpPr>
          <p:cNvPr id="16" name="Téglalap 15"/>
          <p:cNvSpPr/>
          <p:nvPr/>
        </p:nvSpPr>
        <p:spPr>
          <a:xfrm>
            <a:off x="0" y="60080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Vikram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Dhillon, David Metcalf, and Max Hooper. The DAO hacked.</a:t>
            </a:r>
          </a:p>
          <a:p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In: Blockchain Enabled Applications, pp. 67–78. Springer, 2017.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1" name="Egyenes összekötő 20"/>
          <p:cNvCxnSpPr/>
          <p:nvPr/>
        </p:nvCxnSpPr>
        <p:spPr>
          <a:xfrm>
            <a:off x="9758150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9758150" y="3488595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 flipV="1">
            <a:off x="9758150" y="2514144"/>
            <a:ext cx="170824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 flipV="1">
            <a:off x="9758150" y="3967143"/>
            <a:ext cx="17082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9854295" y="2159321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9911544" y="3594553"/>
            <a:ext cx="139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Withdraw 50</a:t>
            </a:r>
            <a:endParaRPr lang="en-US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9986257" y="3140718"/>
            <a:ext cx="122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50</a:t>
            </a:r>
            <a:endParaRPr lang="en-US" dirty="0"/>
          </a:p>
        </p:txBody>
      </p:sp>
      <p:grpSp>
        <p:nvGrpSpPr>
          <p:cNvPr id="28" name="Csoportba foglalás 27"/>
          <p:cNvGrpSpPr/>
          <p:nvPr/>
        </p:nvGrpSpPr>
        <p:grpSpPr>
          <a:xfrm>
            <a:off x="9765260" y="2779695"/>
            <a:ext cx="524691" cy="266273"/>
            <a:chOff x="8587309" y="4892581"/>
            <a:chExt cx="524691" cy="266273"/>
          </a:xfrm>
        </p:grpSpPr>
        <p:cxnSp>
          <p:nvCxnSpPr>
            <p:cNvPr id="29" name="Szögletes összekötő 28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nyíllal 29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Csoportba foglalás 30"/>
          <p:cNvGrpSpPr/>
          <p:nvPr/>
        </p:nvGrpSpPr>
        <p:grpSpPr>
          <a:xfrm>
            <a:off x="9763666" y="5126225"/>
            <a:ext cx="524691" cy="266273"/>
            <a:chOff x="8587309" y="4892581"/>
            <a:chExt cx="524691" cy="266273"/>
          </a:xfrm>
        </p:grpSpPr>
        <p:cxnSp>
          <p:nvCxnSpPr>
            <p:cNvPr id="32" name="Szögletes összekötő 31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Szövegdoboz 33"/>
          <p:cNvSpPr txBox="1"/>
          <p:nvPr/>
        </p:nvSpPr>
        <p:spPr>
          <a:xfrm>
            <a:off x="10250248" y="273779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ok</a:t>
            </a:r>
            <a:endParaRPr lang="en-US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10211317" y="5074695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50</a:t>
            </a:r>
            <a:endParaRPr lang="en-US" dirty="0"/>
          </a:p>
        </p:txBody>
      </p:sp>
      <p:cxnSp>
        <p:nvCxnSpPr>
          <p:cNvPr id="36" name="Egyenes összekötő 35"/>
          <p:cNvCxnSpPr/>
          <p:nvPr/>
        </p:nvCxnSpPr>
        <p:spPr>
          <a:xfrm>
            <a:off x="11466395" y="2271858"/>
            <a:ext cx="0" cy="381854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9765260" y="4895309"/>
            <a:ext cx="170824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9934136" y="4543574"/>
            <a:ext cx="122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50</a:t>
            </a:r>
            <a:endParaRPr lang="en-US" dirty="0"/>
          </a:p>
        </p:txBody>
      </p:sp>
      <p:grpSp>
        <p:nvGrpSpPr>
          <p:cNvPr id="40" name="Csoportba foglalás 39"/>
          <p:cNvGrpSpPr/>
          <p:nvPr/>
        </p:nvGrpSpPr>
        <p:grpSpPr>
          <a:xfrm>
            <a:off x="9772370" y="4186409"/>
            <a:ext cx="524691" cy="266273"/>
            <a:chOff x="8587309" y="4892581"/>
            <a:chExt cx="524691" cy="266273"/>
          </a:xfrm>
        </p:grpSpPr>
        <p:cxnSp>
          <p:nvCxnSpPr>
            <p:cNvPr id="41" name="Szögletes összekötő 40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nyíllal 41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Szövegdoboz 42"/>
          <p:cNvSpPr txBox="1"/>
          <p:nvPr/>
        </p:nvSpPr>
        <p:spPr>
          <a:xfrm>
            <a:off x="10257358" y="414450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ok</a:t>
            </a:r>
            <a:endParaRPr lang="en-US" dirty="0"/>
          </a:p>
        </p:txBody>
      </p:sp>
      <p:grpSp>
        <p:nvGrpSpPr>
          <p:cNvPr id="44" name="Csoportba foglalás 43"/>
          <p:cNvGrpSpPr/>
          <p:nvPr/>
        </p:nvGrpSpPr>
        <p:grpSpPr>
          <a:xfrm>
            <a:off x="9772370" y="5619531"/>
            <a:ext cx="524691" cy="266273"/>
            <a:chOff x="8587309" y="4892581"/>
            <a:chExt cx="524691" cy="266273"/>
          </a:xfrm>
        </p:grpSpPr>
        <p:cxnSp>
          <p:nvCxnSpPr>
            <p:cNvPr id="45" name="Szögletes összekötő 44"/>
            <p:cNvCxnSpPr/>
            <p:nvPr/>
          </p:nvCxnSpPr>
          <p:spPr>
            <a:xfrm>
              <a:off x="8587309" y="4892581"/>
              <a:ext cx="502100" cy="266273"/>
            </a:xfrm>
            <a:prstGeom prst="bentConnector3">
              <a:avLst>
                <a:gd name="adj1" fmla="val 9846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nyíllal 45"/>
            <p:cNvCxnSpPr/>
            <p:nvPr/>
          </p:nvCxnSpPr>
          <p:spPr>
            <a:xfrm flipH="1">
              <a:off x="8587309" y="5158854"/>
              <a:ext cx="524691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Szövegdoboz 46"/>
          <p:cNvSpPr txBox="1"/>
          <p:nvPr/>
        </p:nvSpPr>
        <p:spPr>
          <a:xfrm>
            <a:off x="10220021" y="5568001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50</a:t>
            </a:r>
            <a:endParaRPr lang="en-US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9381966" y="882325"/>
            <a:ext cx="24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Attack scenario example</a:t>
            </a:r>
            <a:endParaRPr lang="en-US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8117135" y="1786055"/>
            <a:ext cx="1547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Balances</a:t>
            </a:r>
          </a:p>
          <a:p>
            <a:pPr algn="ctr"/>
            <a:r>
              <a:rPr lang="en-US" u="sng" dirty="0" smtClean="0"/>
              <a:t>C       U1 U2</a:t>
            </a:r>
            <a:endParaRPr lang="en-US" u="sng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8155022" y="240701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	   50+50</a:t>
            </a:r>
            <a:endParaRPr lang="en-US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8180599" y="3225415"/>
            <a:ext cx="19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	   50+50</a:t>
            </a:r>
            <a:endParaRPr lang="en-US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8225961" y="4663858"/>
            <a:ext cx="19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   50+50</a:t>
            </a:r>
            <a:endParaRPr lang="en-US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8225961" y="5087781"/>
            <a:ext cx="143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   50+0</a:t>
            </a:r>
            <a:endParaRPr lang="en-US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8225961" y="5590250"/>
            <a:ext cx="170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	   50+(-50)</a:t>
            </a:r>
            <a:endParaRPr lang="en-US" dirty="0"/>
          </a:p>
        </p:txBody>
      </p:sp>
      <p:pic>
        <p:nvPicPr>
          <p:cNvPr id="55" name="Kép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198" y="1255748"/>
            <a:ext cx="1013391" cy="1013391"/>
          </a:xfrm>
          <a:prstGeom prst="rect">
            <a:avLst/>
          </a:prstGeom>
        </p:spPr>
      </p:pic>
      <p:pic>
        <p:nvPicPr>
          <p:cNvPr id="57" name="Kép 56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940">
            <a:off x="11387305" y="3401502"/>
            <a:ext cx="818068" cy="1034455"/>
          </a:xfrm>
          <a:prstGeom prst="rect">
            <a:avLst/>
          </a:prstGeom>
        </p:spPr>
      </p:pic>
      <p:grpSp>
        <p:nvGrpSpPr>
          <p:cNvPr id="3" name="Csoportba foglalás 2"/>
          <p:cNvGrpSpPr/>
          <p:nvPr/>
        </p:nvGrpSpPr>
        <p:grpSpPr>
          <a:xfrm>
            <a:off x="11043825" y="1327367"/>
            <a:ext cx="859359" cy="859359"/>
            <a:chOff x="11043825" y="1327367"/>
            <a:chExt cx="859359" cy="859359"/>
          </a:xfrm>
        </p:grpSpPr>
        <p:pic>
          <p:nvPicPr>
            <p:cNvPr id="56" name="Kép 5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3825" y="1327367"/>
              <a:ext cx="859359" cy="859359"/>
            </a:xfrm>
            <a:prstGeom prst="rect">
              <a:avLst/>
            </a:prstGeom>
          </p:spPr>
        </p:pic>
        <p:sp>
          <p:nvSpPr>
            <p:cNvPr id="2" name="Szövegdoboz 1"/>
            <p:cNvSpPr txBox="1"/>
            <p:nvPr/>
          </p:nvSpPr>
          <p:spPr>
            <a:xfrm>
              <a:off x="11250789" y="1796662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1"/>
                  </a:solidFill>
                </a:rPr>
                <a:t>U2</a:t>
              </a:r>
              <a:endParaRPr lang="hu-H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6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25" grpId="0"/>
      <p:bldP spid="26" grpId="0"/>
      <p:bldP spid="27" grpId="0"/>
      <p:bldP spid="34" grpId="0"/>
      <p:bldP spid="35" grpId="0"/>
      <p:bldP spid="39" grpId="0"/>
      <p:bldP spid="43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Tools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500" y="857251"/>
            <a:ext cx="11811000" cy="4448675"/>
          </a:xfrm>
        </p:spPr>
        <p:txBody>
          <a:bodyPr/>
          <a:lstStyle/>
          <a:p>
            <a:r>
              <a:rPr lang="en-US" noProof="0" dirty="0" smtClean="0"/>
              <a:t>Truffle Suite</a:t>
            </a:r>
          </a:p>
          <a:p>
            <a:pPr lvl="1"/>
            <a:r>
              <a:rPr lang="en-US" noProof="0" dirty="0" smtClean="0"/>
              <a:t>Development environment and testing framework</a:t>
            </a:r>
          </a:p>
          <a:p>
            <a:r>
              <a:rPr lang="en-US" noProof="0" dirty="0" err="1" smtClean="0"/>
              <a:t>Securify</a:t>
            </a:r>
            <a:r>
              <a:rPr lang="en-US" noProof="0" dirty="0" smtClean="0"/>
              <a:t>, </a:t>
            </a:r>
            <a:r>
              <a:rPr lang="en-US" noProof="0" dirty="0" err="1" smtClean="0"/>
              <a:t>Oyente</a:t>
            </a:r>
            <a:r>
              <a:rPr lang="en-US" noProof="0" dirty="0" smtClean="0"/>
              <a:t>, </a:t>
            </a:r>
            <a:r>
              <a:rPr lang="en-US" noProof="0" dirty="0" err="1" smtClean="0"/>
              <a:t>Maian</a:t>
            </a:r>
            <a:r>
              <a:rPr lang="en-US" noProof="0" dirty="0" smtClean="0"/>
              <a:t>, </a:t>
            </a:r>
            <a:r>
              <a:rPr lang="en-US" noProof="0" dirty="0" err="1" smtClean="0"/>
              <a:t>MythX</a:t>
            </a:r>
            <a:r>
              <a:rPr lang="en-US" noProof="0" dirty="0" smtClean="0"/>
              <a:t>, Slither</a:t>
            </a:r>
          </a:p>
          <a:p>
            <a:pPr lvl="1"/>
            <a:r>
              <a:rPr lang="en-US" noProof="0" dirty="0" smtClean="0"/>
              <a:t>Pattern-based, symbolic execution</a:t>
            </a:r>
          </a:p>
          <a:p>
            <a:r>
              <a:rPr lang="en-US" noProof="0" dirty="0" err="1" smtClean="0"/>
              <a:t>Solc</a:t>
            </a:r>
            <a:r>
              <a:rPr lang="en-US" noProof="0" dirty="0" smtClean="0"/>
              <a:t>-verify</a:t>
            </a:r>
          </a:p>
          <a:p>
            <a:pPr lvl="1"/>
            <a:r>
              <a:rPr lang="en-US" noProof="0" dirty="0" smtClean="0"/>
              <a:t>Automated formal verification</a:t>
            </a:r>
          </a:p>
          <a:p>
            <a:r>
              <a:rPr lang="en-US" noProof="0" dirty="0" err="1" smtClean="0"/>
              <a:t>VeriSolid</a:t>
            </a:r>
            <a:endParaRPr lang="en-US" noProof="0" dirty="0" smtClean="0"/>
          </a:p>
          <a:p>
            <a:pPr lvl="1"/>
            <a:r>
              <a:rPr lang="en-US" noProof="0" dirty="0" smtClean="0"/>
              <a:t>Model-based design and code generation</a:t>
            </a:r>
          </a:p>
          <a:p>
            <a:pPr lvl="1"/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20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295" y="912473"/>
            <a:ext cx="1638300" cy="1720589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390" y="3018291"/>
            <a:ext cx="2434110" cy="63930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5295" y="4072973"/>
            <a:ext cx="1704975" cy="165858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5618813"/>
            <a:ext cx="27235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https://truffleframework.com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https://securify.chainsecurity.com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github.com/melonproject/oyente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github.com/MAIAN-tool/MAIAN</a:t>
            </a:r>
            <a:endParaRPr lang="hu-HU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723502" y="5618812"/>
            <a:ext cx="3224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https://mythx.io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</a:p>
          <a:p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</a:t>
            </a:r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://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github.com/trailofbits/slither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https://github.com/SRI-CSL/solidity/tree/boogie</a:t>
            </a:r>
            <a:r>
              <a:rPr lang="hu-HU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</a:p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https://github.com/VeriSolid/smart-contracts</a:t>
            </a:r>
          </a:p>
        </p:txBody>
      </p:sp>
    </p:spTree>
    <p:extLst>
      <p:ext uri="{BB962C8B-B14F-4D97-AF65-F5344CB8AC3E}">
        <p14:creationId xmlns:p14="http://schemas.microsoft.com/office/powerpoint/2010/main" val="11666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Conclusions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11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Conclusions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Smart contracts are </a:t>
            </a:r>
            <a:r>
              <a:rPr lang="en-US" noProof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 so smart</a:t>
            </a:r>
          </a:p>
          <a:p>
            <a:pPr lvl="1"/>
            <a:r>
              <a:rPr lang="en-US" noProof="0" dirty="0" smtClean="0"/>
              <a:t>Infamous hacks: DAO, </a:t>
            </a:r>
            <a:r>
              <a:rPr lang="en-US" noProof="0" dirty="0" err="1" smtClean="0"/>
              <a:t>BECToken</a:t>
            </a:r>
            <a:endParaRPr lang="en-US" noProof="0" dirty="0" smtClean="0"/>
          </a:p>
          <a:p>
            <a:pPr lvl="1"/>
            <a:r>
              <a:rPr lang="en-US" noProof="0" dirty="0" smtClean="0"/>
              <a:t>Vulnerabilities on different levels</a:t>
            </a:r>
          </a:p>
          <a:p>
            <a:pPr lvl="1"/>
            <a:r>
              <a:rPr lang="en-US" noProof="0" dirty="0" smtClean="0"/>
              <a:t>Importance of verification</a:t>
            </a:r>
          </a:p>
          <a:p>
            <a:r>
              <a:rPr lang="en-US" noProof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Verification</a:t>
            </a:r>
            <a:r>
              <a:rPr lang="en-US" noProof="0" dirty="0" smtClean="0"/>
              <a:t> approaches</a:t>
            </a:r>
          </a:p>
          <a:p>
            <a:pPr lvl="1"/>
            <a:r>
              <a:rPr lang="en-US" noProof="0" dirty="0" smtClean="0"/>
              <a:t>Audit, testing, pattern-based,</a:t>
            </a:r>
            <a:br>
              <a:rPr lang="en-US" noProof="0" dirty="0" smtClean="0"/>
            </a:br>
            <a:r>
              <a:rPr lang="en-US" noProof="0" dirty="0" smtClean="0"/>
              <a:t>symbolic execution, formal methods</a:t>
            </a:r>
          </a:p>
          <a:p>
            <a:r>
              <a:rPr lang="en-US" noProof="0" dirty="0" smtClean="0"/>
              <a:t>Tools</a:t>
            </a:r>
          </a:p>
          <a:p>
            <a:endParaRPr lang="en-US" dirty="0" smtClean="0"/>
          </a:p>
          <a:p>
            <a:r>
              <a:rPr lang="en-US" i="1" noProof="0" dirty="0" smtClean="0"/>
              <a:t>For more information, check the links on the slides</a:t>
            </a:r>
            <a:endParaRPr lang="en-US" i="1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22</a:t>
            </a:fld>
            <a:endParaRPr lang="hu-HU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7432114" y="1350112"/>
            <a:ext cx="1609165" cy="1571006"/>
            <a:chOff x="10276912" y="815660"/>
            <a:chExt cx="1609165" cy="1571006"/>
          </a:xfrm>
        </p:grpSpPr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6912" y="815660"/>
              <a:ext cx="1387287" cy="1387287"/>
            </a:xfrm>
            <a:prstGeom prst="rect">
              <a:avLst/>
            </a:prstGeom>
          </p:spPr>
        </p:pic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9" y="1352211"/>
              <a:ext cx="818068" cy="1034455"/>
            </a:xfrm>
            <a:prstGeom prst="rect">
              <a:avLst/>
            </a:prstGeom>
          </p:spPr>
        </p:pic>
      </p:grpSp>
      <p:grpSp>
        <p:nvGrpSpPr>
          <p:cNvPr id="8" name="Csoportba foglalás 7"/>
          <p:cNvGrpSpPr/>
          <p:nvPr/>
        </p:nvGrpSpPr>
        <p:grpSpPr>
          <a:xfrm>
            <a:off x="9023396" y="1517868"/>
            <a:ext cx="1395132" cy="1355394"/>
            <a:chOff x="10490943" y="2513492"/>
            <a:chExt cx="1395132" cy="1355394"/>
          </a:xfrm>
        </p:grpSpPr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0943" y="2513492"/>
              <a:ext cx="1066799" cy="1066799"/>
            </a:xfrm>
            <a:prstGeom prst="rect">
              <a:avLst/>
            </a:prstGeom>
          </p:spPr>
        </p:pic>
        <p:pic>
          <p:nvPicPr>
            <p:cNvPr id="10" name="Kép 9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7" y="2834431"/>
              <a:ext cx="818068" cy="1034455"/>
            </a:xfrm>
            <a:prstGeom prst="rect">
              <a:avLst/>
            </a:prstGeom>
          </p:spPr>
        </p:pic>
      </p:grpSp>
      <p:grpSp>
        <p:nvGrpSpPr>
          <p:cNvPr id="11" name="Csoportba foglalás 10"/>
          <p:cNvGrpSpPr/>
          <p:nvPr/>
        </p:nvGrpSpPr>
        <p:grpSpPr>
          <a:xfrm>
            <a:off x="10294190" y="1421292"/>
            <a:ext cx="1502707" cy="1434414"/>
            <a:chOff x="10383367" y="3904283"/>
            <a:chExt cx="1502707" cy="1434414"/>
          </a:xfrm>
        </p:grpSpPr>
        <p:pic>
          <p:nvPicPr>
            <p:cNvPr id="12" name="Kép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3367" y="3904283"/>
              <a:ext cx="1338028" cy="1338028"/>
            </a:xfrm>
            <a:prstGeom prst="rect">
              <a:avLst/>
            </a:prstGeom>
          </p:spPr>
        </p:pic>
        <p:pic>
          <p:nvPicPr>
            <p:cNvPr id="13" name="Kép 12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6" y="4304242"/>
              <a:ext cx="818068" cy="1034455"/>
            </a:xfrm>
            <a:prstGeom prst="rect">
              <a:avLst/>
            </a:prstGeom>
          </p:spPr>
        </p:pic>
      </p:grpSp>
      <p:grpSp>
        <p:nvGrpSpPr>
          <p:cNvPr id="14" name="Csoportba foglalás 13"/>
          <p:cNvGrpSpPr/>
          <p:nvPr/>
        </p:nvGrpSpPr>
        <p:grpSpPr>
          <a:xfrm>
            <a:off x="7563640" y="3063973"/>
            <a:ext cx="1636833" cy="1636833"/>
            <a:chOff x="8463134" y="995975"/>
            <a:chExt cx="1636833" cy="1636833"/>
          </a:xfrm>
        </p:grpSpPr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3134" y="995975"/>
              <a:ext cx="1636833" cy="1636833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5308" y="1756399"/>
              <a:ext cx="768694" cy="768694"/>
            </a:xfrm>
            <a:prstGeom prst="rect">
              <a:avLst/>
            </a:prstGeom>
          </p:spPr>
        </p:pic>
      </p:grpSp>
      <p:sp>
        <p:nvSpPr>
          <p:cNvPr id="17" name="Lefelé nyíl 16"/>
          <p:cNvSpPr/>
          <p:nvPr/>
        </p:nvSpPr>
        <p:spPr>
          <a:xfrm rot="16200000">
            <a:off x="9376041" y="3659657"/>
            <a:ext cx="466433" cy="595086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9932647" y="3134512"/>
            <a:ext cx="1636833" cy="1636833"/>
            <a:chOff x="9503306" y="3434858"/>
            <a:chExt cx="1636833" cy="1636833"/>
          </a:xfrm>
        </p:grpSpPr>
        <p:pic>
          <p:nvPicPr>
            <p:cNvPr id="19" name="Kép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3306" y="3434858"/>
              <a:ext cx="1636833" cy="1636833"/>
            </a:xfrm>
            <a:prstGeom prst="rect">
              <a:avLst/>
            </a:prstGeom>
          </p:spPr>
        </p:pic>
        <p:pic>
          <p:nvPicPr>
            <p:cNvPr id="20" name="Kép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4030903"/>
              <a:ext cx="205321" cy="205321"/>
            </a:xfrm>
            <a:prstGeom prst="rect">
              <a:avLst/>
            </a:prstGeom>
          </p:spPr>
        </p:pic>
        <p:pic>
          <p:nvPicPr>
            <p:cNvPr id="21" name="Kép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3764765"/>
              <a:ext cx="205321" cy="266138"/>
            </a:xfrm>
            <a:prstGeom prst="rect">
              <a:avLst/>
            </a:prstGeom>
          </p:spPr>
        </p:pic>
        <p:pic>
          <p:nvPicPr>
            <p:cNvPr id="22" name="Kép 21"/>
            <p:cNvPicPr>
              <a:picLocks noChangeAspect="1"/>
            </p:cNvPicPr>
            <p:nvPr/>
          </p:nvPicPr>
          <p:blipFill>
            <a:blip r:embed="rId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656" y="4231332"/>
              <a:ext cx="206585" cy="206585"/>
            </a:xfrm>
            <a:prstGeom prst="rect">
              <a:avLst/>
            </a:prstGeom>
          </p:spPr>
        </p:pic>
        <p:pic>
          <p:nvPicPr>
            <p:cNvPr id="23" name="Kép 2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8183" y="4440552"/>
              <a:ext cx="205321" cy="266138"/>
            </a:xfrm>
            <a:prstGeom prst="rect">
              <a:avLst/>
            </a:prstGeom>
          </p:spPr>
        </p:pic>
        <p:cxnSp>
          <p:nvCxnSpPr>
            <p:cNvPr id="24" name="Egyenes összekötő 23"/>
            <p:cNvCxnSpPr/>
            <p:nvPr/>
          </p:nvCxnSpPr>
          <p:spPr>
            <a:xfrm>
              <a:off x="10250633" y="3897834"/>
              <a:ext cx="17636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10264051" y="4133563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>
              <a:off x="10264051" y="4334624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10264051" y="4573334"/>
              <a:ext cx="45474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93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motivating examples</a:t>
            </a:r>
            <a:endParaRPr lang="en-US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40" y="1467739"/>
            <a:ext cx="5905500" cy="2667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765" y="1068316"/>
            <a:ext cx="5962650" cy="19907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8" y="3044750"/>
            <a:ext cx="6896100" cy="3067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47" y="3844851"/>
            <a:ext cx="6448425" cy="1895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Szövegdoboz 10"/>
          <p:cNvSpPr txBox="1"/>
          <p:nvPr/>
        </p:nvSpPr>
        <p:spPr>
          <a:xfrm>
            <a:off x="2652978" y="3662832"/>
            <a:ext cx="6886044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National Vulnerability Database (NVD)</a:t>
            </a:r>
          </a:p>
          <a:p>
            <a:pPr algn="ctr"/>
            <a:r>
              <a:rPr lang="en-US" sz="2800" dirty="0" smtClean="0"/>
              <a:t>400+ vulnerability records for blockchain</a:t>
            </a:r>
          </a:p>
          <a:p>
            <a:pPr algn="ctr"/>
            <a:r>
              <a:rPr lang="en-US" sz="2800" dirty="0" smtClean="0"/>
              <a:t>95%+ are programming errors in contracts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6192697"/>
            <a:ext cx="1798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https://nvd.nist.gov/vuln/</a:t>
            </a:r>
          </a:p>
        </p:txBody>
      </p:sp>
    </p:spTree>
    <p:extLst>
      <p:ext uri="{BB962C8B-B14F-4D97-AF65-F5344CB8AC3E}">
        <p14:creationId xmlns:p14="http://schemas.microsoft.com/office/powerpoint/2010/main" val="8617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problems come from?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paradigm for developers</a:t>
            </a:r>
          </a:p>
          <a:p>
            <a:pPr lvl="1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Cf. sequential vs. parallel programming</a:t>
            </a:r>
          </a:p>
          <a:p>
            <a:pPr lvl="1"/>
            <a:r>
              <a:rPr lang="en-US" dirty="0" smtClean="0"/>
              <a:t>Accounts, blockchain, transactions, mining, …</a:t>
            </a:r>
          </a:p>
          <a:p>
            <a:pPr lvl="1"/>
            <a:r>
              <a:rPr lang="en-US" dirty="0" smtClean="0"/>
              <a:t>Semantic misalignments</a:t>
            </a:r>
          </a:p>
          <a:p>
            <a:pPr lvl="1"/>
            <a:r>
              <a:rPr lang="en-US" dirty="0" smtClean="0"/>
              <a:t>Easy to make errors</a:t>
            </a:r>
          </a:p>
          <a:p>
            <a:r>
              <a:rPr lang="en-US" dirty="0" smtClean="0"/>
              <a:t>Problems at different levels</a:t>
            </a:r>
          </a:p>
          <a:p>
            <a:pPr lvl="1"/>
            <a:r>
              <a:rPr lang="en-US" dirty="0" smtClean="0"/>
              <a:t>Programming language / contracts</a:t>
            </a:r>
          </a:p>
          <a:p>
            <a:pPr lvl="1"/>
            <a:r>
              <a:rPr lang="en-US" dirty="0" smtClean="0"/>
              <a:t>Execution engine</a:t>
            </a:r>
          </a:p>
          <a:p>
            <a:pPr lvl="1"/>
            <a:r>
              <a:rPr lang="en-US" dirty="0" smtClean="0"/>
              <a:t>Blockchain and cross-peer protocols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3407664" y="5507376"/>
            <a:ext cx="87843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Atzei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Bartoletti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Cimoli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 survey of attacks on Ethereum smart contracts (2017)</a:t>
            </a:r>
          </a:p>
          <a:p>
            <a:pPr algn="r"/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Luu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Chu,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Olickel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Saxena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Hobor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Making Smart Contracts Smarter (2016)</a:t>
            </a:r>
          </a:p>
          <a:p>
            <a:pPr algn="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Nikolic,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Kolluri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Sergey,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Saxena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Hobor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Finding The Greedy, Prodigal, and Suicidal Contracts at Scale (2018)</a:t>
            </a:r>
          </a:p>
          <a:p>
            <a:pPr algn="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https://consensys.github.io/smart-contract-best-practices/known_attacks/</a:t>
            </a:r>
            <a:endParaRPr lang="hu-HU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https://solidity.readthedocs.io/en/latest/security-considerations.html</a:t>
            </a: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10033678" y="815659"/>
            <a:ext cx="1852400" cy="1808473"/>
            <a:chOff x="10276912" y="815660"/>
            <a:chExt cx="1609165" cy="1571006"/>
          </a:xfrm>
        </p:grpSpPr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6912" y="815660"/>
              <a:ext cx="1387287" cy="1387287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9" y="1352211"/>
              <a:ext cx="818068" cy="1034455"/>
            </a:xfrm>
            <a:prstGeom prst="rect">
              <a:avLst/>
            </a:prstGeom>
          </p:spPr>
        </p:pic>
      </p:grpSp>
      <p:grpSp>
        <p:nvGrpSpPr>
          <p:cNvPr id="13" name="Csoportba foglalás 12"/>
          <p:cNvGrpSpPr/>
          <p:nvPr/>
        </p:nvGrpSpPr>
        <p:grpSpPr>
          <a:xfrm>
            <a:off x="10280060" y="2513492"/>
            <a:ext cx="1606015" cy="1560270"/>
            <a:chOff x="10490943" y="2513492"/>
            <a:chExt cx="1395132" cy="1355394"/>
          </a:xfrm>
        </p:grpSpPr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0943" y="2513492"/>
              <a:ext cx="1066799" cy="1066799"/>
            </a:xfrm>
            <a:prstGeom prst="rect">
              <a:avLst/>
            </a:prstGeom>
          </p:spPr>
        </p:pic>
        <p:pic>
          <p:nvPicPr>
            <p:cNvPr id="10" name="Kép 9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7" y="2834431"/>
              <a:ext cx="818068" cy="1034455"/>
            </a:xfrm>
            <a:prstGeom prst="rect">
              <a:avLst/>
            </a:prstGeom>
          </p:spPr>
        </p:pic>
      </p:grpSp>
      <p:grpSp>
        <p:nvGrpSpPr>
          <p:cNvPr id="14" name="Csoportba foglalás 13"/>
          <p:cNvGrpSpPr/>
          <p:nvPr/>
        </p:nvGrpSpPr>
        <p:grpSpPr>
          <a:xfrm>
            <a:off x="10156225" y="3904283"/>
            <a:ext cx="1729850" cy="1651234"/>
            <a:chOff x="10383367" y="3904283"/>
            <a:chExt cx="1502707" cy="1434414"/>
          </a:xfrm>
        </p:grpSpPr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3367" y="3904283"/>
              <a:ext cx="1338028" cy="1338028"/>
            </a:xfrm>
            <a:prstGeom prst="rect">
              <a:avLst/>
            </a:prstGeom>
          </p:spPr>
        </p:pic>
        <p:pic>
          <p:nvPicPr>
            <p:cNvPr id="11" name="Kép 10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60940">
              <a:off x="11068006" y="4304242"/>
              <a:ext cx="818068" cy="10344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09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can possibly go wrong?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Programming language / contracts</a:t>
            </a:r>
          </a:p>
          <a:p>
            <a:pPr lvl="1"/>
            <a:r>
              <a:rPr lang="en-US" noProof="0" dirty="0" smtClean="0"/>
              <a:t>Call to the unknown</a:t>
            </a:r>
          </a:p>
          <a:p>
            <a:pPr lvl="1"/>
            <a:r>
              <a:rPr lang="en-US" noProof="0" dirty="0" smtClean="0"/>
              <a:t>Gasless send</a:t>
            </a:r>
          </a:p>
          <a:p>
            <a:pPr lvl="1"/>
            <a:r>
              <a:rPr lang="en-US" noProof="0" dirty="0" smtClean="0"/>
              <a:t>Mishandled exceptions</a:t>
            </a:r>
          </a:p>
          <a:p>
            <a:pPr lvl="1"/>
            <a:r>
              <a:rPr lang="en-US" noProof="0" dirty="0" smtClean="0"/>
              <a:t>Type casts</a:t>
            </a:r>
          </a:p>
          <a:p>
            <a:pPr lvl="1"/>
            <a:r>
              <a:rPr lang="en-US" noProof="0" dirty="0" smtClean="0"/>
              <a:t>Reentrancy</a:t>
            </a:r>
          </a:p>
          <a:p>
            <a:pPr lvl="1"/>
            <a:r>
              <a:rPr lang="en-US" noProof="0" dirty="0" smtClean="0"/>
              <a:t>Keeping secrets</a:t>
            </a:r>
          </a:p>
          <a:p>
            <a:pPr lvl="1"/>
            <a:r>
              <a:rPr lang="en-US" noProof="0" dirty="0" smtClean="0"/>
              <a:t>Unchecked caller</a:t>
            </a:r>
          </a:p>
          <a:p>
            <a:pPr lvl="1"/>
            <a:r>
              <a:rPr lang="en-US" noProof="0" dirty="0" smtClean="0"/>
              <a:t>Input validation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629400" y="1145899"/>
            <a:ext cx="5230906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withdraw(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 {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&gt;= amount);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.sender.transfer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(amount);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-= amount;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629400" y="2883425"/>
            <a:ext cx="5230906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withdraw(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 {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&gt;= amount);</a:t>
            </a:r>
          </a:p>
          <a:p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b="1" i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.sender.send</a:t>
            </a:r>
            <a:r>
              <a:rPr lang="en-US" sz="17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(amount);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-= amount;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629400" y="4620951"/>
            <a:ext cx="5230906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withdraw(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amount) {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&gt;= amount);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700" b="1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7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(!</a:t>
            </a:r>
            <a:r>
              <a:rPr lang="en-US" sz="1700" b="1" i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.sender.send</a:t>
            </a:r>
            <a:r>
              <a:rPr lang="en-US" sz="17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(amount)) revert();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balances[</a:t>
            </a:r>
            <a:r>
              <a:rPr lang="en-US" sz="17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7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-= amount;</a:t>
            </a:r>
          </a:p>
          <a:p>
            <a:r>
              <a:rPr lang="en-US" sz="17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82" y="1736762"/>
            <a:ext cx="883024" cy="883024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82" y="5212426"/>
            <a:ext cx="883024" cy="883024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282" y="3361456"/>
            <a:ext cx="883024" cy="114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3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can possibly go wrong?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Execution engine</a:t>
            </a:r>
          </a:p>
          <a:p>
            <a:pPr lvl="1"/>
            <a:r>
              <a:rPr lang="en-US" noProof="0" dirty="0" smtClean="0"/>
              <a:t>Under/overflows</a:t>
            </a:r>
          </a:p>
          <a:p>
            <a:pPr lvl="1"/>
            <a:r>
              <a:rPr lang="en-US" noProof="0" dirty="0" smtClean="0"/>
              <a:t>Immutable bugs</a:t>
            </a:r>
          </a:p>
          <a:p>
            <a:pPr lvl="1"/>
            <a:r>
              <a:rPr lang="en-US" noProof="0" dirty="0" smtClean="0"/>
              <a:t>Ether lost in transfer</a:t>
            </a:r>
          </a:p>
          <a:p>
            <a:pPr lvl="1"/>
            <a:r>
              <a:rPr lang="en-US" noProof="0" dirty="0" smtClean="0"/>
              <a:t>Stack size limit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264193" y="1008737"/>
            <a:ext cx="413446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255;</a:t>
            </a:r>
          </a:p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 = 1;</a:t>
            </a:r>
          </a:p>
          <a:p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= x + y; </a:t>
            </a:r>
            <a:r>
              <a:rPr lang="hu-HU" sz="2000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 == 0</a:t>
            </a:r>
            <a:endParaRPr lang="hu-HU" sz="2000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264192" y="2713176"/>
            <a:ext cx="413446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127;</a:t>
            </a:r>
          </a:p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 = 1;</a:t>
            </a:r>
          </a:p>
          <a:p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sz="2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int8</a:t>
            </a:r>
            <a:r>
              <a:rPr lang="hu-H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= x + y; </a:t>
            </a:r>
            <a:r>
              <a:rPr lang="hu-HU" sz="2000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 == -128</a:t>
            </a:r>
            <a:endParaRPr lang="hu-HU" sz="2000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BECToken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0" y="662328"/>
            <a:ext cx="1068144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contract </a:t>
            </a:r>
            <a:r>
              <a:rPr lang="en-US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BecTokenSimplified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dirty="0" err="1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SafeMath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uint256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totalSupply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mapping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balances;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constructor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totalSupply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7000000000 * (10**18);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balances[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totalSupply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batchTransfer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[] receivers,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value)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uint256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amount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receivers.length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value;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require(value &gt; 0 &amp;&amp; balances[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&gt;= amount);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balances[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balances[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].sub(amount);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receivers.length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balances[receivers[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]] = balances[receivers[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]].add(value);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Lekerekített téglalapbuborék 5"/>
          <p:cNvSpPr/>
          <p:nvPr/>
        </p:nvSpPr>
        <p:spPr>
          <a:xfrm>
            <a:off x="3777541" y="1211636"/>
            <a:ext cx="1478337" cy="317573"/>
          </a:xfrm>
          <a:prstGeom prst="wedgeRoundRectCallout">
            <a:avLst>
              <a:gd name="adj1" fmla="val -70400"/>
              <a:gd name="adj2" fmla="val 54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Total tokens</a:t>
            </a:r>
            <a:endParaRPr lang="en-US" sz="2000" dirty="0"/>
          </a:p>
        </p:txBody>
      </p:sp>
      <p:sp>
        <p:nvSpPr>
          <p:cNvPr id="7" name="Lekerekített téglalapbuborék 6"/>
          <p:cNvSpPr/>
          <p:nvPr/>
        </p:nvSpPr>
        <p:spPr>
          <a:xfrm>
            <a:off x="5584323" y="2679997"/>
            <a:ext cx="2563891" cy="291380"/>
          </a:xfrm>
          <a:prstGeom prst="wedgeRoundRectCallout">
            <a:avLst>
              <a:gd name="adj1" fmla="val -68820"/>
              <a:gd name="adj2" fmla="val 3870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Creator gets 7x10</a:t>
            </a:r>
            <a:r>
              <a:rPr lang="en-US" sz="2000" baseline="30000" dirty="0" smtClean="0"/>
              <a:t>27</a:t>
            </a:r>
            <a:endParaRPr lang="en-US" sz="2000" baseline="30000" dirty="0"/>
          </a:p>
        </p:txBody>
      </p:sp>
      <p:sp>
        <p:nvSpPr>
          <p:cNvPr id="8" name="Lekerekített téglalapbuborék 7"/>
          <p:cNvSpPr/>
          <p:nvPr/>
        </p:nvSpPr>
        <p:spPr>
          <a:xfrm>
            <a:off x="5589790" y="1540495"/>
            <a:ext cx="2661679" cy="317572"/>
          </a:xfrm>
          <a:prstGeom prst="wedgeRoundRectCallout">
            <a:avLst>
              <a:gd name="adj1" fmla="val -70400"/>
              <a:gd name="adj2" fmla="val 54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Balance of each user</a:t>
            </a:r>
            <a:endParaRPr lang="en-US" sz="2000" dirty="0"/>
          </a:p>
        </p:txBody>
      </p:sp>
      <p:sp>
        <p:nvSpPr>
          <p:cNvPr id="9" name="Lekerekített téglalapbuborék 8"/>
          <p:cNvSpPr/>
          <p:nvPr/>
        </p:nvSpPr>
        <p:spPr>
          <a:xfrm>
            <a:off x="2625577" y="2191536"/>
            <a:ext cx="1527643" cy="317573"/>
          </a:xfrm>
          <a:prstGeom prst="wedgeRoundRectCallout">
            <a:avLst>
              <a:gd name="adj1" fmla="val -70400"/>
              <a:gd name="adj2" fmla="val 54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Initialization</a:t>
            </a:r>
            <a:endParaRPr lang="en-US" sz="2000" dirty="0"/>
          </a:p>
        </p:txBody>
      </p:sp>
      <p:sp>
        <p:nvSpPr>
          <p:cNvPr id="10" name="Lekerekített téglalapbuborék 9"/>
          <p:cNvSpPr/>
          <p:nvPr/>
        </p:nvSpPr>
        <p:spPr>
          <a:xfrm>
            <a:off x="7746786" y="3358189"/>
            <a:ext cx="3827929" cy="310186"/>
          </a:xfrm>
          <a:prstGeom prst="wedgeRoundRectCallout">
            <a:avLst>
              <a:gd name="adj1" fmla="val -63374"/>
              <a:gd name="adj2" fmla="val 626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Batch transfer value to N receivers</a:t>
            </a:r>
            <a:endParaRPr lang="en-US" sz="2000" dirty="0"/>
          </a:p>
        </p:txBody>
      </p:sp>
      <p:sp>
        <p:nvSpPr>
          <p:cNvPr id="11" name="Lekerekített téglalapbuborék 10"/>
          <p:cNvSpPr/>
          <p:nvPr/>
        </p:nvSpPr>
        <p:spPr>
          <a:xfrm>
            <a:off x="7233113" y="4052204"/>
            <a:ext cx="2964233" cy="277371"/>
          </a:xfrm>
          <a:prstGeom prst="wedgeRoundRectCallout">
            <a:avLst>
              <a:gd name="adj1" fmla="val -93172"/>
              <a:gd name="adj2" fmla="val -1644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Total amount = value x N</a:t>
            </a:r>
            <a:endParaRPr lang="en-US" sz="2000" dirty="0"/>
          </a:p>
        </p:txBody>
      </p:sp>
      <p:sp>
        <p:nvSpPr>
          <p:cNvPr id="12" name="Lekerekített téglalapbuborék 11"/>
          <p:cNvSpPr/>
          <p:nvPr/>
        </p:nvSpPr>
        <p:spPr>
          <a:xfrm>
            <a:off x="8148214" y="4586770"/>
            <a:ext cx="3512623" cy="324864"/>
          </a:xfrm>
          <a:prstGeom prst="wedgeRoundRectCallout">
            <a:avLst>
              <a:gd name="adj1" fmla="val -64039"/>
              <a:gd name="adj2" fmla="val -887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Reduce sender balance by total</a:t>
            </a:r>
            <a:endParaRPr lang="en-US" sz="2000" dirty="0"/>
          </a:p>
        </p:txBody>
      </p:sp>
      <p:sp>
        <p:nvSpPr>
          <p:cNvPr id="13" name="Lekerekített téglalapbuborék 12"/>
          <p:cNvSpPr/>
          <p:nvPr/>
        </p:nvSpPr>
        <p:spPr>
          <a:xfrm>
            <a:off x="8715229" y="5096244"/>
            <a:ext cx="3047230" cy="594700"/>
          </a:xfrm>
          <a:prstGeom prst="wedgeRoundRectCallout">
            <a:avLst>
              <a:gd name="adj1" fmla="val -65363"/>
              <a:gd name="adj2" fmla="val -1791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Increase receiver balances by value N times</a:t>
            </a:r>
            <a:endParaRPr lang="en-US" sz="2000" dirty="0"/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940">
            <a:off x="10128024" y="3836105"/>
            <a:ext cx="561141" cy="7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BECToken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500" y="1735455"/>
            <a:ext cx="11811000" cy="631228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Consolas" panose="020B0609020204030204" pitchFamily="49" charset="0"/>
              </a:rPr>
              <a:t>Let’s „print” money</a:t>
            </a:r>
            <a:endParaRPr lang="en-US" sz="2400" dirty="0" smtClean="0">
              <a:latin typeface="+mj-lt"/>
              <a:cs typeface="Consolas" panose="020B0609020204030204" pitchFamily="49" charset="0"/>
            </a:endParaRPr>
          </a:p>
          <a:p>
            <a:endParaRPr lang="en-US" sz="2800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062729"/>
              </p:ext>
            </p:extLst>
          </p:nvPr>
        </p:nvGraphicFramePr>
        <p:xfrm>
          <a:off x="661145" y="857250"/>
          <a:ext cx="67405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/>
                <a:gridCol w="1142619"/>
                <a:gridCol w="1142619"/>
                <a:gridCol w="1142619"/>
                <a:gridCol w="1142619"/>
                <a:gridCol w="11426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Creator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7x10</a:t>
                      </a:r>
                      <a:r>
                        <a:rPr lang="en-US" baseline="30000" noProof="0" dirty="0" smtClean="0"/>
                        <a:t>27</a:t>
                      </a:r>
                      <a:endParaRPr lang="en-US" baseline="30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553570" y="2236705"/>
            <a:ext cx="10997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28948022309329048855892746252171976963317496166410141009864396001978282409984;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attacker1: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bectoken.batchTransfer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([attacker2, attacker3, attacker4, attacker5], value)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53569" y="2926542"/>
            <a:ext cx="10997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 = 4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amount = value * N = 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0940">
            <a:off x="3436841" y="2985007"/>
            <a:ext cx="561141" cy="709568"/>
          </a:xfrm>
          <a:prstGeom prst="rect">
            <a:avLst/>
          </a:prstGeom>
        </p:spPr>
      </p:pic>
      <p:graphicFrame>
        <p:nvGraphicFramePr>
          <p:cNvPr id="10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41065"/>
              </p:ext>
            </p:extLst>
          </p:nvPr>
        </p:nvGraphicFramePr>
        <p:xfrm>
          <a:off x="661144" y="3845809"/>
          <a:ext cx="67405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/>
                <a:gridCol w="1142619"/>
                <a:gridCol w="1142619"/>
                <a:gridCol w="1142619"/>
                <a:gridCol w="1142619"/>
                <a:gridCol w="11426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Creator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Attacker5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7x10</a:t>
                      </a:r>
                      <a:r>
                        <a:rPr lang="en-US" baseline="30000" noProof="0" dirty="0" smtClean="0"/>
                        <a:t>27</a:t>
                      </a:r>
                      <a:endParaRPr lang="en-US" baseline="30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0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2.9</a:t>
                      </a:r>
                      <a:r>
                        <a:rPr lang="en-US" noProof="0" dirty="0" smtClean="0"/>
                        <a:t>x10</a:t>
                      </a:r>
                      <a:r>
                        <a:rPr lang="en-US" baseline="30000" noProof="0" dirty="0" smtClean="0"/>
                        <a:t>76</a:t>
                      </a:r>
                      <a:endParaRPr lang="en-US" baseline="30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2.9</a:t>
                      </a:r>
                      <a:r>
                        <a:rPr lang="en-US" noProof="0" dirty="0" smtClean="0"/>
                        <a:t>x10</a:t>
                      </a:r>
                      <a:r>
                        <a:rPr lang="en-US" baseline="30000" noProof="0" dirty="0" smtClean="0"/>
                        <a:t>76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2.9</a:t>
                      </a:r>
                      <a:r>
                        <a:rPr lang="en-US" noProof="0" dirty="0" smtClean="0"/>
                        <a:t>x10</a:t>
                      </a:r>
                      <a:r>
                        <a:rPr lang="en-US" baseline="30000" noProof="0" dirty="0" smtClean="0"/>
                        <a:t>76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2.9</a:t>
                      </a:r>
                      <a:r>
                        <a:rPr lang="en-US" noProof="0" dirty="0" smtClean="0"/>
                        <a:t>x10</a:t>
                      </a:r>
                      <a:r>
                        <a:rPr lang="en-US" baseline="30000" noProof="0" dirty="0" smtClean="0"/>
                        <a:t>76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7611035" y="3862706"/>
            <a:ext cx="1939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Σ </a:t>
            </a:r>
            <a:r>
              <a:rPr lang="hu-HU" sz="2800" dirty="0" smtClean="0"/>
              <a:t>1.16</a:t>
            </a:r>
            <a:r>
              <a:rPr lang="en-US" sz="2800" dirty="0" smtClean="0"/>
              <a:t>x10</a:t>
            </a:r>
            <a:r>
              <a:rPr lang="en-US" sz="2800" baseline="30000" dirty="0" smtClean="0"/>
              <a:t>77</a:t>
            </a:r>
            <a:endParaRPr lang="en-US" sz="2800" baseline="30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7467600" y="882653"/>
            <a:ext cx="148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Σ </a:t>
            </a:r>
            <a:r>
              <a:rPr lang="en-US" sz="2800" dirty="0" smtClean="0"/>
              <a:t>7x10</a:t>
            </a:r>
            <a:r>
              <a:rPr lang="en-US" sz="2800" baseline="30000" dirty="0" smtClean="0"/>
              <a:t>27</a:t>
            </a:r>
            <a:endParaRPr lang="en-US" sz="2800" baseline="30000" dirty="0"/>
          </a:p>
        </p:txBody>
      </p:sp>
      <p:sp>
        <p:nvSpPr>
          <p:cNvPr id="7" name="Téglalap 6"/>
          <p:cNvSpPr/>
          <p:nvPr/>
        </p:nvSpPr>
        <p:spPr>
          <a:xfrm>
            <a:off x="3048000" y="61952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https://medium.com/@peckshield/alert-new-batchoverflow-bug-in-multiple-erc20-smart-contracts-cve-2018-10299-511067db6536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43" y="5354260"/>
            <a:ext cx="9659051" cy="712355"/>
          </a:xfrm>
          <a:prstGeom prst="rect">
            <a:avLst/>
          </a:prstGeom>
        </p:spPr>
      </p:pic>
      <p:sp>
        <p:nvSpPr>
          <p:cNvPr id="14" name="Tartalom helye 2"/>
          <p:cNvSpPr txBox="1">
            <a:spLocks/>
          </p:cNvSpPr>
          <p:nvPr/>
        </p:nvSpPr>
        <p:spPr bwMode="auto">
          <a:xfrm>
            <a:off x="190500" y="4860425"/>
            <a:ext cx="11811000" cy="63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62536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dirty="0" smtClean="0">
                <a:latin typeface="+mj-lt"/>
                <a:cs typeface="Consolas" panose="020B0609020204030204" pitchFamily="49" charset="0"/>
              </a:rPr>
              <a:t>Really happened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onsolas" panose="020B0609020204030204" pitchFamily="49" charset="0"/>
              </a:rPr>
              <a:t>(with different parameters)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02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What can possibly go wrong?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Blockchain and cross-peer protocols</a:t>
            </a:r>
          </a:p>
          <a:p>
            <a:pPr lvl="1"/>
            <a:r>
              <a:rPr lang="en-US" noProof="0" dirty="0" smtClean="0"/>
              <a:t>Unpredictable state</a:t>
            </a:r>
          </a:p>
          <a:p>
            <a:pPr lvl="1"/>
            <a:r>
              <a:rPr lang="en-US" noProof="0" dirty="0" smtClean="0"/>
              <a:t>Transaction ordering dependency</a:t>
            </a:r>
          </a:p>
          <a:p>
            <a:pPr lvl="1"/>
            <a:r>
              <a:rPr lang="en-US" noProof="0" dirty="0" smtClean="0"/>
              <a:t>Generating randomness</a:t>
            </a:r>
          </a:p>
          <a:p>
            <a:pPr lvl="1"/>
            <a:r>
              <a:rPr lang="en-US" noProof="0" dirty="0" smtClean="0"/>
              <a:t>Time constraints</a:t>
            </a:r>
          </a:p>
          <a:p>
            <a:pPr lvl="1"/>
            <a:r>
              <a:rPr lang="en-US" noProof="0" dirty="0" smtClean="0"/>
              <a:t>Timestamp dependency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5712-A09B-4560-9D1E-08050AA835BB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894979" y="867749"/>
            <a:ext cx="5089712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contract </a:t>
            </a:r>
            <a:r>
              <a:rPr lang="en-US" sz="16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price;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public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stock;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setPrice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_price)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.sender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owner)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price = _price;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buy(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quantity) {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msg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.value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quantity * price ||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stock &lt; quantity) revert();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stock -= quantity;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7579659" y="4641430"/>
            <a:ext cx="1640541" cy="1621865"/>
            <a:chOff x="1559859" y="4639235"/>
            <a:chExt cx="1640541" cy="1621865"/>
          </a:xfrm>
        </p:grpSpPr>
        <p:sp>
          <p:nvSpPr>
            <p:cNvPr id="8" name="Téglalap 7"/>
            <p:cNvSpPr/>
            <p:nvPr/>
          </p:nvSpPr>
          <p:spPr>
            <a:xfrm>
              <a:off x="1559859" y="4639235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buy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>
            <a:xfrm>
              <a:off x="1559859" y="4990913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>
              <a:off x="1559859" y="5342591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559859" y="5694269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setPrice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>
            <a:xfrm>
              <a:off x="1559859" y="6045947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</p:grpSp>
      <p:sp>
        <p:nvSpPr>
          <p:cNvPr id="13" name="Jobbra nyíl 12"/>
          <p:cNvSpPr/>
          <p:nvPr/>
        </p:nvSpPr>
        <p:spPr>
          <a:xfrm>
            <a:off x="9439835" y="5214239"/>
            <a:ext cx="578223" cy="459254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2400" dirty="0" err="1">
              <a:solidFill>
                <a:schemeClr val="tx2"/>
              </a:solidFill>
            </a:endParaRPr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0132358" y="4518212"/>
            <a:ext cx="1869142" cy="1868302"/>
            <a:chOff x="4610099" y="4518212"/>
            <a:chExt cx="1869142" cy="1868302"/>
          </a:xfrm>
        </p:grpSpPr>
        <p:sp>
          <p:nvSpPr>
            <p:cNvPr id="14" name="Téglalap 13"/>
            <p:cNvSpPr/>
            <p:nvPr/>
          </p:nvSpPr>
          <p:spPr>
            <a:xfrm>
              <a:off x="4724400" y="5692796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buy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>
            <a:xfrm>
              <a:off x="4724400" y="5336694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4724400" y="6045947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>
            <a:xfrm>
              <a:off x="4724400" y="4639235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>
            <a:xfrm>
              <a:off x="4724400" y="4987964"/>
              <a:ext cx="1640541" cy="215153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hu-HU" sz="1600" dirty="0" err="1" smtClean="0">
                  <a:solidFill>
                    <a:schemeClr val="tx2"/>
                  </a:solidFill>
                </a:rPr>
                <a:t>setPrice</a:t>
              </a:r>
              <a:endParaRPr lang="hu-HU" sz="1600" dirty="0">
                <a:solidFill>
                  <a:schemeClr val="tx2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>
            <a:xfrm>
              <a:off x="4610099" y="4518212"/>
              <a:ext cx="1869142" cy="1868302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 sz="2400" dirty="0" err="1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1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theme/theme1.xml><?xml version="1.0" encoding="utf-8"?>
<a:theme xmlns:a="http://schemas.openxmlformats.org/drawingml/2006/main" name="FTSRG presentation">
  <a:themeElements>
    <a:clrScheme name="1. egyéni séma">
      <a:dk1>
        <a:srgbClr val="000000"/>
      </a:dk1>
      <a:lt1>
        <a:srgbClr val="FFFFFF"/>
      </a:lt1>
      <a:dk2>
        <a:srgbClr val="FFFFFF"/>
      </a:dk2>
      <a:lt2>
        <a:srgbClr val="B83A55"/>
      </a:lt2>
      <a:accent1>
        <a:srgbClr val="762536"/>
      </a:accent1>
      <a:accent2>
        <a:srgbClr val="00B0F0"/>
      </a:accent2>
      <a:accent3>
        <a:srgbClr val="007D00"/>
      </a:accent3>
      <a:accent4>
        <a:srgbClr val="002060"/>
      </a:accent4>
      <a:accent5>
        <a:srgbClr val="FFC000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>
            <a:solidFill>
              <a:schemeClr val="tx2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TSRG print">
  <a:themeElements>
    <a:clrScheme name="3. egyéni sém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929598"/>
      </a:accent2>
      <a:accent3>
        <a:srgbClr val="929598"/>
      </a:accent3>
      <a:accent4>
        <a:srgbClr val="929598"/>
      </a:accent4>
      <a:accent5>
        <a:srgbClr val="929598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tx2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z_new_v6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z_new_v6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14633</TotalTime>
  <Words>1646</Words>
  <Application>Microsoft Office PowerPoint</Application>
  <PresentationFormat>Szélesvásznú</PresentationFormat>
  <Paragraphs>462</Paragraphs>
  <Slides>22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Consolas</vt:lpstr>
      <vt:lpstr>Courier New</vt:lpstr>
      <vt:lpstr>Times New Roman</vt:lpstr>
      <vt:lpstr>Wingdings</vt:lpstr>
      <vt:lpstr>FTSRG presentation</vt:lpstr>
      <vt:lpstr>FTSRG print</vt:lpstr>
      <vt:lpstr>Not So Smart Contracts Vulnerabilities and Verification</vt:lpstr>
      <vt:lpstr>Motivating example</vt:lpstr>
      <vt:lpstr>More motivating examples</vt:lpstr>
      <vt:lpstr>Where do the problems come from?</vt:lpstr>
      <vt:lpstr>What can possibly go wrong?</vt:lpstr>
      <vt:lpstr>What can possibly go wrong?</vt:lpstr>
      <vt:lpstr>The BECToken</vt:lpstr>
      <vt:lpstr>The BECToken</vt:lpstr>
      <vt:lpstr>What can possibly go wrong?</vt:lpstr>
      <vt:lpstr>Why is this important?</vt:lpstr>
      <vt:lpstr>Verification Approaches</vt:lpstr>
      <vt:lpstr>Testing</vt:lpstr>
      <vt:lpstr>Audit / Review</vt:lpstr>
      <vt:lpstr>Vulnerability patterns</vt:lpstr>
      <vt:lpstr>Symbolic execution</vt:lpstr>
      <vt:lpstr>Formal verification techniques</vt:lpstr>
      <vt:lpstr>Reentrancy revisited</vt:lpstr>
      <vt:lpstr>Reentrancy revisited</vt:lpstr>
      <vt:lpstr>Tools</vt:lpstr>
      <vt:lpstr>Tools</vt:lpstr>
      <vt:lpstr>Conclusions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So Smart Contracts Vulnerabilities and Verification</dc:title>
  <dc:creator>szarnyasg</dc:creator>
  <cp:lastModifiedBy>Akos Hajdu</cp:lastModifiedBy>
  <cp:revision>2351</cp:revision>
  <dcterms:created xsi:type="dcterms:W3CDTF">2013-06-08T09:47:17Z</dcterms:created>
  <dcterms:modified xsi:type="dcterms:W3CDTF">2019-04-01T09:22:58Z</dcterms:modified>
</cp:coreProperties>
</file>