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5" r:id="rId2"/>
    <p:sldMasterId id="2147483669" r:id="rId3"/>
  </p:sldMasterIdLst>
  <p:notesMasterIdLst>
    <p:notesMasterId r:id="rId52"/>
  </p:notesMasterIdLst>
  <p:sldIdLst>
    <p:sldId id="356" r:id="rId4"/>
    <p:sldId id="277" r:id="rId5"/>
    <p:sldId id="406" r:id="rId6"/>
    <p:sldId id="405" r:id="rId7"/>
    <p:sldId id="409" r:id="rId8"/>
    <p:sldId id="410" r:id="rId9"/>
    <p:sldId id="379" r:id="rId10"/>
    <p:sldId id="449" r:id="rId11"/>
    <p:sldId id="411" r:id="rId12"/>
    <p:sldId id="359" r:id="rId13"/>
    <p:sldId id="412" r:id="rId14"/>
    <p:sldId id="358" r:id="rId15"/>
    <p:sldId id="364" r:id="rId16"/>
    <p:sldId id="389" r:id="rId17"/>
    <p:sldId id="450" r:id="rId18"/>
    <p:sldId id="413" r:id="rId19"/>
    <p:sldId id="387" r:id="rId20"/>
    <p:sldId id="414" r:id="rId21"/>
    <p:sldId id="417" r:id="rId22"/>
    <p:sldId id="418" r:id="rId23"/>
    <p:sldId id="445" r:id="rId24"/>
    <p:sldId id="446" r:id="rId25"/>
    <p:sldId id="428" r:id="rId26"/>
    <p:sldId id="419" r:id="rId27"/>
    <p:sldId id="421" r:id="rId28"/>
    <p:sldId id="422" r:id="rId29"/>
    <p:sldId id="420" r:id="rId30"/>
    <p:sldId id="442" r:id="rId31"/>
    <p:sldId id="424" r:id="rId32"/>
    <p:sldId id="425" r:id="rId33"/>
    <p:sldId id="426" r:id="rId34"/>
    <p:sldId id="402" r:id="rId35"/>
    <p:sldId id="285" r:id="rId36"/>
    <p:sldId id="427" r:id="rId37"/>
    <p:sldId id="429" r:id="rId38"/>
    <p:sldId id="430" r:id="rId39"/>
    <p:sldId id="415" r:id="rId40"/>
    <p:sldId id="416" r:id="rId41"/>
    <p:sldId id="431" r:id="rId42"/>
    <p:sldId id="432" r:id="rId43"/>
    <p:sldId id="433" r:id="rId44"/>
    <p:sldId id="447" r:id="rId45"/>
    <p:sldId id="386" r:id="rId46"/>
    <p:sldId id="436" r:id="rId47"/>
    <p:sldId id="438" r:id="rId48"/>
    <p:sldId id="397" r:id="rId49"/>
    <p:sldId id="398" r:id="rId50"/>
    <p:sldId id="448" r:id="rId5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397"/>
    <a:srgbClr val="D4DDF6"/>
    <a:srgbClr val="FFFF99"/>
    <a:srgbClr val="FFFFFF"/>
    <a:srgbClr val="204CC4"/>
    <a:srgbClr val="7F182D"/>
    <a:srgbClr val="20409B"/>
    <a:srgbClr val="621E0F"/>
    <a:srgbClr val="67201A"/>
    <a:srgbClr val="7625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D7B26C5-4107-4FEC-AEDC-1716B250A1EF}" styleName="Világos stílus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DF18680-E054-41AD-8BC1-D1AEF772440D}" styleName="Közepesen sötét stílus 2 – 5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Közepesen sötét stílus 2 – 3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43" autoAdjust="0"/>
    <p:restoredTop sz="85324" autoAdjust="0"/>
  </p:normalViewPr>
  <p:slideViewPr>
    <p:cSldViewPr snapToGrid="0">
      <p:cViewPr varScale="1">
        <p:scale>
          <a:sx n="94" d="100"/>
          <a:sy n="94" d="100"/>
        </p:scale>
        <p:origin x="1680" y="66"/>
      </p:cViewPr>
      <p:guideLst>
        <p:guide orient="horz" pos="213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-2684"/>
    </p:cViewPr>
  </p:sorterViewPr>
  <p:gridSpacing cx="38100" cy="381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F86F6B0-ECD8-48D7-B4E4-75CD97464A76}" type="doc">
      <dgm:prSet loTypeId="urn:microsoft.com/office/officeart/2005/8/layout/targe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3934086-ED0E-4DA6-8A6D-691A8944AFEA}">
      <dgm:prSet phldrT="[Text]"/>
      <dgm:spPr/>
      <dgm:t>
        <a:bodyPr/>
        <a:lstStyle/>
        <a:p>
          <a:r>
            <a:rPr lang="en-US" dirty="0"/>
            <a:t>Block</a:t>
          </a:r>
        </a:p>
      </dgm:t>
    </dgm:pt>
    <dgm:pt modelId="{64B01AB6-3169-41A4-834F-59B246346B9A}" type="parTrans" cxnId="{9685AB30-8D01-4DA5-A0EC-7AC91A637F0C}">
      <dgm:prSet/>
      <dgm:spPr/>
      <dgm:t>
        <a:bodyPr/>
        <a:lstStyle/>
        <a:p>
          <a:endParaRPr lang="en-US"/>
        </a:p>
      </dgm:t>
    </dgm:pt>
    <dgm:pt modelId="{97454349-3112-4EBD-BB77-D60F3777F9BC}" type="sibTrans" cxnId="{9685AB30-8D01-4DA5-A0EC-7AC91A637F0C}">
      <dgm:prSet/>
      <dgm:spPr/>
      <dgm:t>
        <a:bodyPr/>
        <a:lstStyle/>
        <a:p>
          <a:endParaRPr lang="en-US"/>
        </a:p>
      </dgm:t>
    </dgm:pt>
    <dgm:pt modelId="{C900B1EB-9DEF-4211-BB40-84BB57C88E93}">
      <dgm:prSet phldrT="[Text]"/>
      <dgm:spPr/>
      <dgm:t>
        <a:bodyPr/>
        <a:lstStyle/>
        <a:p>
          <a:r>
            <a:rPr lang="en-US" dirty="0"/>
            <a:t>Operation</a:t>
          </a:r>
        </a:p>
      </dgm:t>
    </dgm:pt>
    <dgm:pt modelId="{F4D423B3-0EBD-4411-BE35-B0032EEBD800}" type="parTrans" cxnId="{853F2D1F-5F35-4753-821B-66381AC2CC55}">
      <dgm:prSet/>
      <dgm:spPr/>
      <dgm:t>
        <a:bodyPr/>
        <a:lstStyle/>
        <a:p>
          <a:endParaRPr lang="en-US"/>
        </a:p>
      </dgm:t>
    </dgm:pt>
    <dgm:pt modelId="{476C9B73-5A17-4F7F-A7FD-379537E5B8F7}" type="sibTrans" cxnId="{853F2D1F-5F35-4753-821B-66381AC2CC55}">
      <dgm:prSet/>
      <dgm:spPr/>
      <dgm:t>
        <a:bodyPr/>
        <a:lstStyle/>
        <a:p>
          <a:endParaRPr lang="en-US"/>
        </a:p>
      </dgm:t>
    </dgm:pt>
    <dgm:pt modelId="{B03AF25F-70A7-4022-B199-E2E0725D3ECE}">
      <dgm:prSet phldrT="[Text]"/>
      <dgm:spPr/>
      <dgm:t>
        <a:bodyPr/>
        <a:lstStyle/>
        <a:p>
          <a:r>
            <a:rPr lang="en-US" dirty="0"/>
            <a:t>(Validated)</a:t>
          </a:r>
        </a:p>
      </dgm:t>
    </dgm:pt>
    <dgm:pt modelId="{E127CF42-E78A-4CF3-9E8A-294A527FFFAD}" type="parTrans" cxnId="{5B42597E-8109-4043-82A7-872AE3B900AE}">
      <dgm:prSet/>
      <dgm:spPr/>
      <dgm:t>
        <a:bodyPr/>
        <a:lstStyle/>
        <a:p>
          <a:endParaRPr lang="en-US"/>
        </a:p>
      </dgm:t>
    </dgm:pt>
    <dgm:pt modelId="{64339F76-F926-47D6-BF76-10690240632A}" type="sibTrans" cxnId="{5B42597E-8109-4043-82A7-872AE3B900AE}">
      <dgm:prSet/>
      <dgm:spPr/>
      <dgm:t>
        <a:bodyPr/>
        <a:lstStyle/>
        <a:p>
          <a:endParaRPr lang="en-US"/>
        </a:p>
      </dgm:t>
    </dgm:pt>
    <dgm:pt modelId="{CBC1AAD8-D719-4439-9F78-3636F6577090}" type="pres">
      <dgm:prSet presAssocID="{8F86F6B0-ECD8-48D7-B4E4-75CD97464A76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4EFE536E-54EB-4590-93A7-B9CDF12DF72D}" type="pres">
      <dgm:prSet presAssocID="{63934086-ED0E-4DA6-8A6D-691A8944AFEA}" presName="circle1" presStyleLbl="node1" presStyleIdx="0" presStyleCnt="1"/>
      <dgm:spPr>
        <a:solidFill>
          <a:srgbClr val="FFC000"/>
        </a:solidFill>
      </dgm:spPr>
    </dgm:pt>
    <dgm:pt modelId="{74D4CED1-20F9-48EA-A26E-5104B4421088}" type="pres">
      <dgm:prSet presAssocID="{63934086-ED0E-4DA6-8A6D-691A8944AFEA}" presName="space" presStyleCnt="0"/>
      <dgm:spPr/>
    </dgm:pt>
    <dgm:pt modelId="{E5E527FA-640B-4906-BB50-4978D6767580}" type="pres">
      <dgm:prSet presAssocID="{63934086-ED0E-4DA6-8A6D-691A8944AFEA}" presName="rect1" presStyleLbl="alignAcc1" presStyleIdx="0" presStyleCnt="1"/>
      <dgm:spPr/>
    </dgm:pt>
    <dgm:pt modelId="{2592F88E-2724-4AE6-B16F-2200FC4A2628}" type="pres">
      <dgm:prSet presAssocID="{63934086-ED0E-4DA6-8A6D-691A8944AFEA}" presName="rect1ParTx" presStyleLbl="alignAcc1" presStyleIdx="0" presStyleCnt="1">
        <dgm:presLayoutVars>
          <dgm:chMax val="1"/>
          <dgm:bulletEnabled val="1"/>
        </dgm:presLayoutVars>
      </dgm:prSet>
      <dgm:spPr/>
    </dgm:pt>
    <dgm:pt modelId="{AE07720C-8D8A-4AA3-A818-8D3D94A083AF}" type="pres">
      <dgm:prSet presAssocID="{63934086-ED0E-4DA6-8A6D-691A8944AFEA}" presName="rect1ChTx" presStyleLbl="alignAcc1" presStyleIdx="0" presStyleCnt="1">
        <dgm:presLayoutVars>
          <dgm:bulletEnabled val="1"/>
        </dgm:presLayoutVars>
      </dgm:prSet>
      <dgm:spPr/>
    </dgm:pt>
  </dgm:ptLst>
  <dgm:cxnLst>
    <dgm:cxn modelId="{F013650E-046F-4111-A8B5-FD5A38C27B9E}" type="presOf" srcId="{C900B1EB-9DEF-4211-BB40-84BB57C88E93}" destId="{AE07720C-8D8A-4AA3-A818-8D3D94A083AF}" srcOrd="0" destOrd="0" presId="urn:microsoft.com/office/officeart/2005/8/layout/target3"/>
    <dgm:cxn modelId="{91E77D19-9FE4-4F48-8C6B-AFE9FC426D92}" type="presOf" srcId="{63934086-ED0E-4DA6-8A6D-691A8944AFEA}" destId="{E5E527FA-640B-4906-BB50-4978D6767580}" srcOrd="0" destOrd="0" presId="urn:microsoft.com/office/officeart/2005/8/layout/target3"/>
    <dgm:cxn modelId="{853F2D1F-5F35-4753-821B-66381AC2CC55}" srcId="{63934086-ED0E-4DA6-8A6D-691A8944AFEA}" destId="{C900B1EB-9DEF-4211-BB40-84BB57C88E93}" srcOrd="0" destOrd="0" parTransId="{F4D423B3-0EBD-4411-BE35-B0032EEBD800}" sibTransId="{476C9B73-5A17-4F7F-A7FD-379537E5B8F7}"/>
    <dgm:cxn modelId="{9685AB30-8D01-4DA5-A0EC-7AC91A637F0C}" srcId="{8F86F6B0-ECD8-48D7-B4E4-75CD97464A76}" destId="{63934086-ED0E-4DA6-8A6D-691A8944AFEA}" srcOrd="0" destOrd="0" parTransId="{64B01AB6-3169-41A4-834F-59B246346B9A}" sibTransId="{97454349-3112-4EBD-BB77-D60F3777F9BC}"/>
    <dgm:cxn modelId="{8DEDC044-C7C3-4395-8F9C-12FF8DC12333}" type="presOf" srcId="{63934086-ED0E-4DA6-8A6D-691A8944AFEA}" destId="{2592F88E-2724-4AE6-B16F-2200FC4A2628}" srcOrd="1" destOrd="0" presId="urn:microsoft.com/office/officeart/2005/8/layout/target3"/>
    <dgm:cxn modelId="{FE46A647-F2F4-4363-ACC6-3F72B15C7A42}" type="presOf" srcId="{8F86F6B0-ECD8-48D7-B4E4-75CD97464A76}" destId="{CBC1AAD8-D719-4439-9F78-3636F6577090}" srcOrd="0" destOrd="0" presId="urn:microsoft.com/office/officeart/2005/8/layout/target3"/>
    <dgm:cxn modelId="{5B42597E-8109-4043-82A7-872AE3B900AE}" srcId="{63934086-ED0E-4DA6-8A6D-691A8944AFEA}" destId="{B03AF25F-70A7-4022-B199-E2E0725D3ECE}" srcOrd="1" destOrd="0" parTransId="{E127CF42-E78A-4CF3-9E8A-294A527FFFAD}" sibTransId="{64339F76-F926-47D6-BF76-10690240632A}"/>
    <dgm:cxn modelId="{B3A2C78E-4A3A-4D32-997B-8C00E9E01B64}" type="presOf" srcId="{B03AF25F-70A7-4022-B199-E2E0725D3ECE}" destId="{AE07720C-8D8A-4AA3-A818-8D3D94A083AF}" srcOrd="0" destOrd="1" presId="urn:microsoft.com/office/officeart/2005/8/layout/target3"/>
    <dgm:cxn modelId="{9F8E6B78-4DDF-44F3-ADB6-4881922022F4}" type="presParOf" srcId="{CBC1AAD8-D719-4439-9F78-3636F6577090}" destId="{4EFE536E-54EB-4590-93A7-B9CDF12DF72D}" srcOrd="0" destOrd="0" presId="urn:microsoft.com/office/officeart/2005/8/layout/target3"/>
    <dgm:cxn modelId="{94753B92-7B96-4675-809C-674A45D37C68}" type="presParOf" srcId="{CBC1AAD8-D719-4439-9F78-3636F6577090}" destId="{74D4CED1-20F9-48EA-A26E-5104B4421088}" srcOrd="1" destOrd="0" presId="urn:microsoft.com/office/officeart/2005/8/layout/target3"/>
    <dgm:cxn modelId="{40BDC34A-127B-43AA-8AC0-DCC5A277639A}" type="presParOf" srcId="{CBC1AAD8-D719-4439-9F78-3636F6577090}" destId="{E5E527FA-640B-4906-BB50-4978D6767580}" srcOrd="2" destOrd="0" presId="urn:microsoft.com/office/officeart/2005/8/layout/target3"/>
    <dgm:cxn modelId="{C86406AA-FA8B-4863-9E7F-8E4911CD8114}" type="presParOf" srcId="{CBC1AAD8-D719-4439-9F78-3636F6577090}" destId="{2592F88E-2724-4AE6-B16F-2200FC4A2628}" srcOrd="3" destOrd="0" presId="urn:microsoft.com/office/officeart/2005/8/layout/target3"/>
    <dgm:cxn modelId="{0F27DD09-04E5-4200-81C1-690D478A5E48}" type="presParOf" srcId="{CBC1AAD8-D719-4439-9F78-3636F6577090}" destId="{AE07720C-8D8A-4AA3-A818-8D3D94A083AF}" srcOrd="4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A27FF88-4036-4E74-8DC0-DAB591091784}" type="doc">
      <dgm:prSet loTypeId="urn:microsoft.com/office/officeart/2005/8/layout/targe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B5391A2-F66B-4F87-9B8F-3F78987F0E34}">
      <dgm:prSet phldrT="[Text]"/>
      <dgm:spPr/>
      <dgm:t>
        <a:bodyPr/>
        <a:lstStyle/>
        <a:p>
          <a:r>
            <a:rPr lang="en-US" dirty="0"/>
            <a:t>Block</a:t>
          </a:r>
        </a:p>
      </dgm:t>
    </dgm:pt>
    <dgm:pt modelId="{6E7A67E1-363E-4E82-A0FE-1E4E65687341}" type="parTrans" cxnId="{28A9E068-C135-40E1-86BA-CE63A5125F51}">
      <dgm:prSet/>
      <dgm:spPr/>
      <dgm:t>
        <a:bodyPr/>
        <a:lstStyle/>
        <a:p>
          <a:endParaRPr lang="en-US"/>
        </a:p>
      </dgm:t>
    </dgm:pt>
    <dgm:pt modelId="{EEB58B14-4258-4BB1-91B5-48F43876D767}" type="sibTrans" cxnId="{28A9E068-C135-40E1-86BA-CE63A5125F51}">
      <dgm:prSet/>
      <dgm:spPr/>
      <dgm:t>
        <a:bodyPr/>
        <a:lstStyle/>
        <a:p>
          <a:endParaRPr lang="en-US"/>
        </a:p>
      </dgm:t>
    </dgm:pt>
    <dgm:pt modelId="{8C2F0C76-EF83-4934-A372-0977D708EEE1}">
      <dgm:prSet phldrT="[Text]"/>
      <dgm:spPr/>
      <dgm:t>
        <a:bodyPr/>
        <a:lstStyle/>
        <a:p>
          <a:r>
            <a:rPr lang="en-US" dirty="0"/>
            <a:t>Operation</a:t>
          </a:r>
        </a:p>
      </dgm:t>
    </dgm:pt>
    <dgm:pt modelId="{06A67E56-29F1-4922-8B81-8CA6FF53A779}" type="parTrans" cxnId="{9942193E-F6C2-4ACC-ADAF-AD1F873BB99C}">
      <dgm:prSet/>
      <dgm:spPr/>
      <dgm:t>
        <a:bodyPr/>
        <a:lstStyle/>
        <a:p>
          <a:endParaRPr lang="en-US"/>
        </a:p>
      </dgm:t>
    </dgm:pt>
    <dgm:pt modelId="{2C0F32AD-3890-4DCF-BD3D-548DF1168BFC}" type="sibTrans" cxnId="{9942193E-F6C2-4ACC-ADAF-AD1F873BB99C}">
      <dgm:prSet/>
      <dgm:spPr/>
      <dgm:t>
        <a:bodyPr/>
        <a:lstStyle/>
        <a:p>
          <a:endParaRPr lang="en-US"/>
        </a:p>
      </dgm:t>
    </dgm:pt>
    <dgm:pt modelId="{BD726533-0B69-45B3-9D75-1ECB1DFDCB43}">
      <dgm:prSet phldrT="[Text]"/>
      <dgm:spPr/>
      <dgm:t>
        <a:bodyPr/>
        <a:lstStyle/>
        <a:p>
          <a:r>
            <a:rPr lang="en-US" dirty="0"/>
            <a:t>(Validated)</a:t>
          </a:r>
        </a:p>
      </dgm:t>
    </dgm:pt>
    <dgm:pt modelId="{E73E4709-E6A6-4100-8A01-8E4A02590803}" type="parTrans" cxnId="{47DBFBBD-0244-4AC4-8F0A-388520D2E7D9}">
      <dgm:prSet/>
      <dgm:spPr/>
      <dgm:t>
        <a:bodyPr/>
        <a:lstStyle/>
        <a:p>
          <a:endParaRPr lang="en-US"/>
        </a:p>
      </dgm:t>
    </dgm:pt>
    <dgm:pt modelId="{D9E1227F-DD24-478E-927A-4C020140F560}" type="sibTrans" cxnId="{47DBFBBD-0244-4AC4-8F0A-388520D2E7D9}">
      <dgm:prSet/>
      <dgm:spPr/>
      <dgm:t>
        <a:bodyPr/>
        <a:lstStyle/>
        <a:p>
          <a:endParaRPr lang="en-US"/>
        </a:p>
      </dgm:t>
    </dgm:pt>
    <dgm:pt modelId="{0E6D835F-E900-4828-A4BC-F15D49919A9A}">
      <dgm:prSet phldrT="[Text]"/>
      <dgm:spPr/>
      <dgm:t>
        <a:bodyPr/>
        <a:lstStyle/>
        <a:p>
          <a:r>
            <a:rPr lang="en-US" dirty="0"/>
            <a:t>Block</a:t>
          </a:r>
        </a:p>
      </dgm:t>
    </dgm:pt>
    <dgm:pt modelId="{8A78E6D5-FA26-423B-9F6A-F79189171B80}" type="parTrans" cxnId="{257B4E76-52E0-4E0F-A425-E530D0B829F2}">
      <dgm:prSet/>
      <dgm:spPr/>
      <dgm:t>
        <a:bodyPr/>
        <a:lstStyle/>
        <a:p>
          <a:endParaRPr lang="en-US"/>
        </a:p>
      </dgm:t>
    </dgm:pt>
    <dgm:pt modelId="{32556D59-4AF6-4002-B8F5-01A77A439765}" type="sibTrans" cxnId="{257B4E76-52E0-4E0F-A425-E530D0B829F2}">
      <dgm:prSet/>
      <dgm:spPr/>
      <dgm:t>
        <a:bodyPr/>
        <a:lstStyle/>
        <a:p>
          <a:endParaRPr lang="en-US"/>
        </a:p>
      </dgm:t>
    </dgm:pt>
    <dgm:pt modelId="{D5BD743F-0950-4D1A-89F0-857A6CEE4310}">
      <dgm:prSet phldrT="[Text]"/>
      <dgm:spPr/>
      <dgm:t>
        <a:bodyPr/>
        <a:lstStyle/>
        <a:p>
          <a:r>
            <a:rPr lang="en-US" dirty="0"/>
            <a:t>Operation</a:t>
          </a:r>
        </a:p>
      </dgm:t>
    </dgm:pt>
    <dgm:pt modelId="{BF10B897-49FE-4ACD-A96A-9E3BA0213F81}" type="parTrans" cxnId="{AABC7BF6-D88C-44D9-8046-3A2DFD3227D0}">
      <dgm:prSet/>
      <dgm:spPr/>
      <dgm:t>
        <a:bodyPr/>
        <a:lstStyle/>
        <a:p>
          <a:endParaRPr lang="en-US"/>
        </a:p>
      </dgm:t>
    </dgm:pt>
    <dgm:pt modelId="{0ACC1B6E-7C72-4EFC-B7A7-77618C20F14A}" type="sibTrans" cxnId="{AABC7BF6-D88C-44D9-8046-3A2DFD3227D0}">
      <dgm:prSet/>
      <dgm:spPr/>
      <dgm:t>
        <a:bodyPr/>
        <a:lstStyle/>
        <a:p>
          <a:endParaRPr lang="en-US"/>
        </a:p>
      </dgm:t>
    </dgm:pt>
    <dgm:pt modelId="{32CAD41A-5C51-4152-A92F-111F4296D754}">
      <dgm:prSet phldrT="[Text]"/>
      <dgm:spPr/>
      <dgm:t>
        <a:bodyPr/>
        <a:lstStyle/>
        <a:p>
          <a:r>
            <a:rPr lang="en-US" dirty="0"/>
            <a:t>(Validated)</a:t>
          </a:r>
        </a:p>
      </dgm:t>
    </dgm:pt>
    <dgm:pt modelId="{35850764-8BB7-4AA9-A690-44CA2ACB9B51}" type="parTrans" cxnId="{357B1776-27F9-4026-BC0E-F2ADF2E45CDE}">
      <dgm:prSet/>
      <dgm:spPr/>
      <dgm:t>
        <a:bodyPr/>
        <a:lstStyle/>
        <a:p>
          <a:endParaRPr lang="en-US"/>
        </a:p>
      </dgm:t>
    </dgm:pt>
    <dgm:pt modelId="{5A020AE5-8B4A-48FA-9DC7-35012627D6CF}" type="sibTrans" cxnId="{357B1776-27F9-4026-BC0E-F2ADF2E45CDE}">
      <dgm:prSet/>
      <dgm:spPr/>
      <dgm:t>
        <a:bodyPr/>
        <a:lstStyle/>
        <a:p>
          <a:endParaRPr lang="en-US"/>
        </a:p>
      </dgm:t>
    </dgm:pt>
    <dgm:pt modelId="{1EF53832-626A-4D4E-95F8-9DEE7E306669}" type="pres">
      <dgm:prSet presAssocID="{CA27FF88-4036-4E74-8DC0-DAB591091784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7F0737EB-1C43-46F5-A59F-36FF6AB60F2D}" type="pres">
      <dgm:prSet presAssocID="{8B5391A2-F66B-4F87-9B8F-3F78987F0E34}" presName="circle1" presStyleLbl="node1" presStyleIdx="0" presStyleCnt="2"/>
      <dgm:spPr>
        <a:solidFill>
          <a:srgbClr val="FF0000"/>
        </a:solidFill>
      </dgm:spPr>
    </dgm:pt>
    <dgm:pt modelId="{57F65571-3362-4722-A14D-FF69508F6BE0}" type="pres">
      <dgm:prSet presAssocID="{8B5391A2-F66B-4F87-9B8F-3F78987F0E34}" presName="space" presStyleCnt="0"/>
      <dgm:spPr/>
    </dgm:pt>
    <dgm:pt modelId="{02BD8B99-7DAA-4ADA-95C6-BDEF6FFA394C}" type="pres">
      <dgm:prSet presAssocID="{8B5391A2-F66B-4F87-9B8F-3F78987F0E34}" presName="rect1" presStyleLbl="alignAcc1" presStyleIdx="0" presStyleCnt="2"/>
      <dgm:spPr/>
    </dgm:pt>
    <dgm:pt modelId="{49418B64-5A11-4BEF-8D52-8DE1B4B58797}" type="pres">
      <dgm:prSet presAssocID="{0E6D835F-E900-4828-A4BC-F15D49919A9A}" presName="vertSpace2" presStyleLbl="node1" presStyleIdx="0" presStyleCnt="2"/>
      <dgm:spPr/>
    </dgm:pt>
    <dgm:pt modelId="{3E5F59C6-5BFB-4CCA-BDF7-59397D4B0751}" type="pres">
      <dgm:prSet presAssocID="{0E6D835F-E900-4828-A4BC-F15D49919A9A}" presName="circle2" presStyleLbl="node1" presStyleIdx="1" presStyleCnt="2"/>
      <dgm:spPr>
        <a:solidFill>
          <a:srgbClr val="FFC000"/>
        </a:solidFill>
      </dgm:spPr>
    </dgm:pt>
    <dgm:pt modelId="{B7FE42D4-DF03-4E43-8F73-7E80FB399849}" type="pres">
      <dgm:prSet presAssocID="{0E6D835F-E900-4828-A4BC-F15D49919A9A}" presName="rect2" presStyleLbl="alignAcc1" presStyleIdx="1" presStyleCnt="2"/>
      <dgm:spPr/>
    </dgm:pt>
    <dgm:pt modelId="{E7A6C712-C43C-4D80-9408-7EEAAA5D1B84}" type="pres">
      <dgm:prSet presAssocID="{8B5391A2-F66B-4F87-9B8F-3F78987F0E34}" presName="rect1ParTx" presStyleLbl="alignAcc1" presStyleIdx="1" presStyleCnt="2">
        <dgm:presLayoutVars>
          <dgm:chMax val="1"/>
          <dgm:bulletEnabled val="1"/>
        </dgm:presLayoutVars>
      </dgm:prSet>
      <dgm:spPr/>
    </dgm:pt>
    <dgm:pt modelId="{1AC276CA-686E-4F34-A450-9BF793C2AF07}" type="pres">
      <dgm:prSet presAssocID="{8B5391A2-F66B-4F87-9B8F-3F78987F0E34}" presName="rect1ChTx" presStyleLbl="alignAcc1" presStyleIdx="1" presStyleCnt="2">
        <dgm:presLayoutVars>
          <dgm:bulletEnabled val="1"/>
        </dgm:presLayoutVars>
      </dgm:prSet>
      <dgm:spPr/>
    </dgm:pt>
    <dgm:pt modelId="{29AD8520-BB72-4655-85CD-146702C0F557}" type="pres">
      <dgm:prSet presAssocID="{0E6D835F-E900-4828-A4BC-F15D49919A9A}" presName="rect2ParTx" presStyleLbl="alignAcc1" presStyleIdx="1" presStyleCnt="2">
        <dgm:presLayoutVars>
          <dgm:chMax val="1"/>
          <dgm:bulletEnabled val="1"/>
        </dgm:presLayoutVars>
      </dgm:prSet>
      <dgm:spPr/>
    </dgm:pt>
    <dgm:pt modelId="{075C6527-E73F-4298-8C4C-AD469A04DD27}" type="pres">
      <dgm:prSet presAssocID="{0E6D835F-E900-4828-A4BC-F15D49919A9A}" presName="rect2ChTx" presStyleLbl="alignAcc1" presStyleIdx="1" presStyleCnt="2">
        <dgm:presLayoutVars>
          <dgm:bulletEnabled val="1"/>
        </dgm:presLayoutVars>
      </dgm:prSet>
      <dgm:spPr/>
    </dgm:pt>
  </dgm:ptLst>
  <dgm:cxnLst>
    <dgm:cxn modelId="{3A23390B-66CE-46B7-956A-7EA3A0DFC4B0}" type="presOf" srcId="{0E6D835F-E900-4828-A4BC-F15D49919A9A}" destId="{B7FE42D4-DF03-4E43-8F73-7E80FB399849}" srcOrd="0" destOrd="0" presId="urn:microsoft.com/office/officeart/2005/8/layout/target3"/>
    <dgm:cxn modelId="{2A432D20-7398-447D-929A-1BDC91FF3C0C}" type="presOf" srcId="{8C2F0C76-EF83-4934-A372-0977D708EEE1}" destId="{1AC276CA-686E-4F34-A450-9BF793C2AF07}" srcOrd="0" destOrd="0" presId="urn:microsoft.com/office/officeart/2005/8/layout/target3"/>
    <dgm:cxn modelId="{7230E728-482C-44C9-B156-DE2DD0DE7556}" type="presOf" srcId="{32CAD41A-5C51-4152-A92F-111F4296D754}" destId="{075C6527-E73F-4298-8C4C-AD469A04DD27}" srcOrd="0" destOrd="1" presId="urn:microsoft.com/office/officeart/2005/8/layout/target3"/>
    <dgm:cxn modelId="{9942193E-F6C2-4ACC-ADAF-AD1F873BB99C}" srcId="{8B5391A2-F66B-4F87-9B8F-3F78987F0E34}" destId="{8C2F0C76-EF83-4934-A372-0977D708EEE1}" srcOrd="0" destOrd="0" parTransId="{06A67E56-29F1-4922-8B81-8CA6FF53A779}" sibTransId="{2C0F32AD-3890-4DCF-BD3D-548DF1168BFC}"/>
    <dgm:cxn modelId="{7AEFDB62-9DD4-4C34-9636-D8FB6781E36D}" type="presOf" srcId="{D5BD743F-0950-4D1A-89F0-857A6CEE4310}" destId="{075C6527-E73F-4298-8C4C-AD469A04DD27}" srcOrd="0" destOrd="0" presId="urn:microsoft.com/office/officeart/2005/8/layout/target3"/>
    <dgm:cxn modelId="{0C2E1243-C711-4CA1-A3BC-442A97767B5A}" type="presOf" srcId="{8B5391A2-F66B-4F87-9B8F-3F78987F0E34}" destId="{E7A6C712-C43C-4D80-9408-7EEAAA5D1B84}" srcOrd="1" destOrd="0" presId="urn:microsoft.com/office/officeart/2005/8/layout/target3"/>
    <dgm:cxn modelId="{28A9E068-C135-40E1-86BA-CE63A5125F51}" srcId="{CA27FF88-4036-4E74-8DC0-DAB591091784}" destId="{8B5391A2-F66B-4F87-9B8F-3F78987F0E34}" srcOrd="0" destOrd="0" parTransId="{6E7A67E1-363E-4E82-A0FE-1E4E65687341}" sibTransId="{EEB58B14-4258-4BB1-91B5-48F43876D767}"/>
    <dgm:cxn modelId="{357B1776-27F9-4026-BC0E-F2ADF2E45CDE}" srcId="{0E6D835F-E900-4828-A4BC-F15D49919A9A}" destId="{32CAD41A-5C51-4152-A92F-111F4296D754}" srcOrd="1" destOrd="0" parTransId="{35850764-8BB7-4AA9-A690-44CA2ACB9B51}" sibTransId="{5A020AE5-8B4A-48FA-9DC7-35012627D6CF}"/>
    <dgm:cxn modelId="{257B4E76-52E0-4E0F-A425-E530D0B829F2}" srcId="{CA27FF88-4036-4E74-8DC0-DAB591091784}" destId="{0E6D835F-E900-4828-A4BC-F15D49919A9A}" srcOrd="1" destOrd="0" parTransId="{8A78E6D5-FA26-423B-9F6A-F79189171B80}" sibTransId="{32556D59-4AF6-4002-B8F5-01A77A439765}"/>
    <dgm:cxn modelId="{6ED4E0A8-3454-483C-8378-C8210148E924}" type="presOf" srcId="{BD726533-0B69-45B3-9D75-1ECB1DFDCB43}" destId="{1AC276CA-686E-4F34-A450-9BF793C2AF07}" srcOrd="0" destOrd="1" presId="urn:microsoft.com/office/officeart/2005/8/layout/target3"/>
    <dgm:cxn modelId="{47DBFBBD-0244-4AC4-8F0A-388520D2E7D9}" srcId="{8B5391A2-F66B-4F87-9B8F-3F78987F0E34}" destId="{BD726533-0B69-45B3-9D75-1ECB1DFDCB43}" srcOrd="1" destOrd="0" parTransId="{E73E4709-E6A6-4100-8A01-8E4A02590803}" sibTransId="{D9E1227F-DD24-478E-927A-4C020140F560}"/>
    <dgm:cxn modelId="{E54E94C1-3804-4B7A-9DB3-CF17E0F88B02}" type="presOf" srcId="{CA27FF88-4036-4E74-8DC0-DAB591091784}" destId="{1EF53832-626A-4D4E-95F8-9DEE7E306669}" srcOrd="0" destOrd="0" presId="urn:microsoft.com/office/officeart/2005/8/layout/target3"/>
    <dgm:cxn modelId="{61BE66C5-82E2-4FE9-9774-9E304ADB38D5}" type="presOf" srcId="{8B5391A2-F66B-4F87-9B8F-3F78987F0E34}" destId="{02BD8B99-7DAA-4ADA-95C6-BDEF6FFA394C}" srcOrd="0" destOrd="0" presId="urn:microsoft.com/office/officeart/2005/8/layout/target3"/>
    <dgm:cxn modelId="{AABC7BF6-D88C-44D9-8046-3A2DFD3227D0}" srcId="{0E6D835F-E900-4828-A4BC-F15D49919A9A}" destId="{D5BD743F-0950-4D1A-89F0-857A6CEE4310}" srcOrd="0" destOrd="0" parTransId="{BF10B897-49FE-4ACD-A96A-9E3BA0213F81}" sibTransId="{0ACC1B6E-7C72-4EFC-B7A7-77618C20F14A}"/>
    <dgm:cxn modelId="{9BAFE3FF-0D38-4AB6-9DBE-40190C78336D}" type="presOf" srcId="{0E6D835F-E900-4828-A4BC-F15D49919A9A}" destId="{29AD8520-BB72-4655-85CD-146702C0F557}" srcOrd="1" destOrd="0" presId="urn:microsoft.com/office/officeart/2005/8/layout/target3"/>
    <dgm:cxn modelId="{FD898E0A-C70A-44EF-9037-DFD84160A05B}" type="presParOf" srcId="{1EF53832-626A-4D4E-95F8-9DEE7E306669}" destId="{7F0737EB-1C43-46F5-A59F-36FF6AB60F2D}" srcOrd="0" destOrd="0" presId="urn:microsoft.com/office/officeart/2005/8/layout/target3"/>
    <dgm:cxn modelId="{A4A22BF7-1041-4A61-9C62-FCF75DFF1BF5}" type="presParOf" srcId="{1EF53832-626A-4D4E-95F8-9DEE7E306669}" destId="{57F65571-3362-4722-A14D-FF69508F6BE0}" srcOrd="1" destOrd="0" presId="urn:microsoft.com/office/officeart/2005/8/layout/target3"/>
    <dgm:cxn modelId="{D8F055D4-E791-469B-8C3F-E2665ED9FD88}" type="presParOf" srcId="{1EF53832-626A-4D4E-95F8-9DEE7E306669}" destId="{02BD8B99-7DAA-4ADA-95C6-BDEF6FFA394C}" srcOrd="2" destOrd="0" presId="urn:microsoft.com/office/officeart/2005/8/layout/target3"/>
    <dgm:cxn modelId="{185B171D-1E25-41AA-9133-A003B326667D}" type="presParOf" srcId="{1EF53832-626A-4D4E-95F8-9DEE7E306669}" destId="{49418B64-5A11-4BEF-8D52-8DE1B4B58797}" srcOrd="3" destOrd="0" presId="urn:microsoft.com/office/officeart/2005/8/layout/target3"/>
    <dgm:cxn modelId="{F651A81F-7B58-488B-8180-BA1A372CABAA}" type="presParOf" srcId="{1EF53832-626A-4D4E-95F8-9DEE7E306669}" destId="{3E5F59C6-5BFB-4CCA-BDF7-59397D4B0751}" srcOrd="4" destOrd="0" presId="urn:microsoft.com/office/officeart/2005/8/layout/target3"/>
    <dgm:cxn modelId="{702AFC56-9DB7-41A0-B663-D713ED809065}" type="presParOf" srcId="{1EF53832-626A-4D4E-95F8-9DEE7E306669}" destId="{B7FE42D4-DF03-4E43-8F73-7E80FB399849}" srcOrd="5" destOrd="0" presId="urn:microsoft.com/office/officeart/2005/8/layout/target3"/>
    <dgm:cxn modelId="{25870C8C-1773-484D-8516-ED6AAC6E413E}" type="presParOf" srcId="{1EF53832-626A-4D4E-95F8-9DEE7E306669}" destId="{E7A6C712-C43C-4D80-9408-7EEAAA5D1B84}" srcOrd="6" destOrd="0" presId="urn:microsoft.com/office/officeart/2005/8/layout/target3"/>
    <dgm:cxn modelId="{BBCD629B-A8B3-405B-A408-F26C96D8FB69}" type="presParOf" srcId="{1EF53832-626A-4D4E-95F8-9DEE7E306669}" destId="{1AC276CA-686E-4F34-A450-9BF793C2AF07}" srcOrd="7" destOrd="0" presId="urn:microsoft.com/office/officeart/2005/8/layout/target3"/>
    <dgm:cxn modelId="{DA5E4C6A-3C10-4DCF-ADD7-A4E7BA1BF9BD}" type="presParOf" srcId="{1EF53832-626A-4D4E-95F8-9DEE7E306669}" destId="{29AD8520-BB72-4655-85CD-146702C0F557}" srcOrd="8" destOrd="0" presId="urn:microsoft.com/office/officeart/2005/8/layout/target3"/>
    <dgm:cxn modelId="{F78D437B-E23A-4BE2-A33C-442427D8599A}" type="presParOf" srcId="{1EF53832-626A-4D4E-95F8-9DEE7E306669}" destId="{075C6527-E73F-4298-8C4C-AD469A04DD27}" srcOrd="9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1F4933F-7FAC-4FFF-99EE-A846BB9FFCDF}" type="doc">
      <dgm:prSet loTypeId="urn:microsoft.com/office/officeart/2011/layout/HexagonRadial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7EF911E-AA02-4C30-A004-9C928C65871E}">
      <dgm:prSet phldrT="[Text]"/>
      <dgm:spPr>
        <a:solidFill>
          <a:srgbClr val="C00000"/>
        </a:solidFill>
      </dgm:spPr>
      <dgm:t>
        <a:bodyPr/>
        <a:lstStyle/>
        <a:p>
          <a:r>
            <a:rPr lang="en-US" dirty="0"/>
            <a:t>Database</a:t>
          </a:r>
        </a:p>
      </dgm:t>
    </dgm:pt>
    <dgm:pt modelId="{179A6947-D045-45F9-9BDC-106C4F548FBC}" type="parTrans" cxnId="{9C8E789F-70F1-43CD-9B73-96889E796AAA}">
      <dgm:prSet/>
      <dgm:spPr/>
      <dgm:t>
        <a:bodyPr/>
        <a:lstStyle/>
        <a:p>
          <a:endParaRPr lang="en-US"/>
        </a:p>
      </dgm:t>
    </dgm:pt>
    <dgm:pt modelId="{9C122F20-1522-48B7-B95C-D2EBBF05B2CE}" type="sibTrans" cxnId="{9C8E789F-70F1-43CD-9B73-96889E796AAA}">
      <dgm:prSet/>
      <dgm:spPr/>
      <dgm:t>
        <a:bodyPr/>
        <a:lstStyle/>
        <a:p>
          <a:endParaRPr lang="en-US"/>
        </a:p>
      </dgm:t>
    </dgm:pt>
    <dgm:pt modelId="{D5B4B154-E916-4003-99D7-726BA9632FBF}" type="pres">
      <dgm:prSet presAssocID="{F1F4933F-7FAC-4FFF-99EE-A846BB9FFCDF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A3B7C9A2-4F60-4095-BF32-969C725C7B5A}" type="pres">
      <dgm:prSet presAssocID="{27EF911E-AA02-4C30-A004-9C928C65871E}" presName="Parent" presStyleLbl="node0" presStyleIdx="0" presStyleCnt="1" custScaleX="87694" custScaleY="91910">
        <dgm:presLayoutVars>
          <dgm:chMax val="6"/>
          <dgm:chPref val="6"/>
        </dgm:presLayoutVars>
      </dgm:prSet>
      <dgm:spPr/>
    </dgm:pt>
  </dgm:ptLst>
  <dgm:cxnLst>
    <dgm:cxn modelId="{7624CC61-F031-45EC-91AB-DB5C56CBD2D5}" type="presOf" srcId="{F1F4933F-7FAC-4FFF-99EE-A846BB9FFCDF}" destId="{D5B4B154-E916-4003-99D7-726BA9632FBF}" srcOrd="0" destOrd="0" presId="urn:microsoft.com/office/officeart/2011/layout/HexagonRadial"/>
    <dgm:cxn modelId="{9C8E789F-70F1-43CD-9B73-96889E796AAA}" srcId="{F1F4933F-7FAC-4FFF-99EE-A846BB9FFCDF}" destId="{27EF911E-AA02-4C30-A004-9C928C65871E}" srcOrd="0" destOrd="0" parTransId="{179A6947-D045-45F9-9BDC-106C4F548FBC}" sibTransId="{9C122F20-1522-48B7-B95C-D2EBBF05B2CE}"/>
    <dgm:cxn modelId="{8A3150BC-B296-48BD-A941-D598F2B62BAA}" type="presOf" srcId="{27EF911E-AA02-4C30-A004-9C928C65871E}" destId="{A3B7C9A2-4F60-4095-BF32-969C725C7B5A}" srcOrd="0" destOrd="0" presId="urn:microsoft.com/office/officeart/2011/layout/HexagonRadial"/>
    <dgm:cxn modelId="{37FFAFB9-9053-4E76-9696-FE6001AC37C1}" type="presParOf" srcId="{D5B4B154-E916-4003-99D7-726BA9632FBF}" destId="{A3B7C9A2-4F60-4095-BF32-969C725C7B5A}" srcOrd="0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AE5F69D-CDEE-4303-9713-F7C3EAB1473A}" type="doc">
      <dgm:prSet loTypeId="urn:microsoft.com/office/officeart/2011/layout/HexagonRadial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B2D169D-3EC1-4E58-B454-BFB392053091}">
      <dgm:prSet phldrT="[Text]"/>
      <dgm:spPr>
        <a:noFill/>
      </dgm:spPr>
      <dgm:t>
        <a:bodyPr/>
        <a:lstStyle/>
        <a:p>
          <a:endParaRPr lang="en-US" dirty="0"/>
        </a:p>
      </dgm:t>
    </dgm:pt>
    <dgm:pt modelId="{E0F9BBB2-EB56-4AAF-9681-75FCFC2BD046}" type="parTrans" cxnId="{6B95CC88-74C5-408A-9289-F57447672E1A}">
      <dgm:prSet/>
      <dgm:spPr/>
      <dgm:t>
        <a:bodyPr/>
        <a:lstStyle/>
        <a:p>
          <a:endParaRPr lang="en-US"/>
        </a:p>
      </dgm:t>
    </dgm:pt>
    <dgm:pt modelId="{DD63027D-158E-45DD-BAA3-8E345C27F5BA}" type="sibTrans" cxnId="{6B95CC88-74C5-408A-9289-F57447672E1A}">
      <dgm:prSet/>
      <dgm:spPr/>
      <dgm:t>
        <a:bodyPr/>
        <a:lstStyle/>
        <a:p>
          <a:endParaRPr lang="en-US"/>
        </a:p>
      </dgm:t>
    </dgm:pt>
    <dgm:pt modelId="{5E95229B-691B-4E8D-BA35-222D018F19EB}">
      <dgm:prSet phldrT="[Text]"/>
      <dgm:spPr>
        <a:solidFill>
          <a:srgbClr val="C00000"/>
        </a:solidFill>
      </dgm:spPr>
      <dgm:t>
        <a:bodyPr/>
        <a:lstStyle/>
        <a:p>
          <a:r>
            <a:rPr lang="en-US" dirty="0"/>
            <a:t>Replica DB 1</a:t>
          </a:r>
        </a:p>
      </dgm:t>
    </dgm:pt>
    <dgm:pt modelId="{53584DF6-EB57-4246-8E92-F2476E9FD707}" type="parTrans" cxnId="{F6B50E25-3A8D-4F35-A18B-CFF0DF0F3A5D}">
      <dgm:prSet/>
      <dgm:spPr/>
      <dgm:t>
        <a:bodyPr/>
        <a:lstStyle/>
        <a:p>
          <a:endParaRPr lang="en-US"/>
        </a:p>
      </dgm:t>
    </dgm:pt>
    <dgm:pt modelId="{E64E834E-03AD-4B71-9BF7-CBA976328265}" type="sibTrans" cxnId="{F6B50E25-3A8D-4F35-A18B-CFF0DF0F3A5D}">
      <dgm:prSet/>
      <dgm:spPr/>
      <dgm:t>
        <a:bodyPr/>
        <a:lstStyle/>
        <a:p>
          <a:endParaRPr lang="en-US"/>
        </a:p>
      </dgm:t>
    </dgm:pt>
    <dgm:pt modelId="{C5D90428-341E-4E14-9B63-B44555ED975B}">
      <dgm:prSet phldrT="[Text]"/>
      <dgm:spPr>
        <a:solidFill>
          <a:srgbClr val="C00000"/>
        </a:solidFill>
      </dgm:spPr>
      <dgm:t>
        <a:bodyPr/>
        <a:lstStyle/>
        <a:p>
          <a:r>
            <a:rPr lang="en-US" dirty="0"/>
            <a:t>Replica DB 2</a:t>
          </a:r>
        </a:p>
      </dgm:t>
    </dgm:pt>
    <dgm:pt modelId="{4FD4B4D0-E1B6-4AE7-97C0-42CB8E08E2DF}" type="parTrans" cxnId="{D0A2F8FE-BC83-43ED-8426-A8268530C453}">
      <dgm:prSet/>
      <dgm:spPr/>
      <dgm:t>
        <a:bodyPr/>
        <a:lstStyle/>
        <a:p>
          <a:endParaRPr lang="en-US"/>
        </a:p>
      </dgm:t>
    </dgm:pt>
    <dgm:pt modelId="{4E70E481-10E4-4123-A402-01E40E9F87FC}" type="sibTrans" cxnId="{D0A2F8FE-BC83-43ED-8426-A8268530C453}">
      <dgm:prSet/>
      <dgm:spPr/>
      <dgm:t>
        <a:bodyPr/>
        <a:lstStyle/>
        <a:p>
          <a:endParaRPr lang="en-US"/>
        </a:p>
      </dgm:t>
    </dgm:pt>
    <dgm:pt modelId="{4390DD75-1D58-442E-9BBB-F9DA1FA8EBB0}">
      <dgm:prSet phldrT="[Text]"/>
      <dgm:spPr>
        <a:solidFill>
          <a:srgbClr val="C00000"/>
        </a:solidFill>
      </dgm:spPr>
      <dgm:t>
        <a:bodyPr/>
        <a:lstStyle/>
        <a:p>
          <a:r>
            <a:rPr lang="en-US" dirty="0"/>
            <a:t>Replica DB 3</a:t>
          </a:r>
        </a:p>
      </dgm:t>
    </dgm:pt>
    <dgm:pt modelId="{2A556DFF-9F63-4B13-972A-C4A00D1F312D}" type="parTrans" cxnId="{76326C56-C82F-49F7-A612-29DFEAEA39AF}">
      <dgm:prSet/>
      <dgm:spPr/>
      <dgm:t>
        <a:bodyPr/>
        <a:lstStyle/>
        <a:p>
          <a:endParaRPr lang="en-US"/>
        </a:p>
      </dgm:t>
    </dgm:pt>
    <dgm:pt modelId="{5021F09F-5A38-43C6-8261-59D8029CAA2B}" type="sibTrans" cxnId="{76326C56-C82F-49F7-A612-29DFEAEA39AF}">
      <dgm:prSet/>
      <dgm:spPr/>
      <dgm:t>
        <a:bodyPr/>
        <a:lstStyle/>
        <a:p>
          <a:endParaRPr lang="en-US"/>
        </a:p>
      </dgm:t>
    </dgm:pt>
    <dgm:pt modelId="{68B7283C-0C94-4BF0-935F-47CAE2A89714}">
      <dgm:prSet phldrT="[Text]"/>
      <dgm:spPr>
        <a:solidFill>
          <a:srgbClr val="C00000"/>
        </a:solidFill>
      </dgm:spPr>
      <dgm:t>
        <a:bodyPr/>
        <a:lstStyle/>
        <a:p>
          <a:r>
            <a:rPr lang="en-US" dirty="0"/>
            <a:t>Replica DB …</a:t>
          </a:r>
        </a:p>
      </dgm:t>
    </dgm:pt>
    <dgm:pt modelId="{350BB70C-0BFA-4752-B59C-E79FA9F0796E}" type="parTrans" cxnId="{43FFF624-99C0-483C-8B84-0F8D792ED3B3}">
      <dgm:prSet/>
      <dgm:spPr/>
      <dgm:t>
        <a:bodyPr/>
        <a:lstStyle/>
        <a:p>
          <a:endParaRPr lang="en-US"/>
        </a:p>
      </dgm:t>
    </dgm:pt>
    <dgm:pt modelId="{9D15F56C-344B-4D69-8B96-30819C2EF8FE}" type="sibTrans" cxnId="{43FFF624-99C0-483C-8B84-0F8D792ED3B3}">
      <dgm:prSet/>
      <dgm:spPr/>
      <dgm:t>
        <a:bodyPr/>
        <a:lstStyle/>
        <a:p>
          <a:endParaRPr lang="en-US"/>
        </a:p>
      </dgm:t>
    </dgm:pt>
    <dgm:pt modelId="{FBF83977-B19D-4207-9C32-8953B8ACE9CE}">
      <dgm:prSet phldrT="[Text]"/>
      <dgm:spPr>
        <a:solidFill>
          <a:srgbClr val="C00000"/>
        </a:solidFill>
      </dgm:spPr>
      <dgm:t>
        <a:bodyPr/>
        <a:lstStyle/>
        <a:p>
          <a:r>
            <a:rPr lang="en-US" dirty="0"/>
            <a:t>Replica DB …</a:t>
          </a:r>
        </a:p>
      </dgm:t>
    </dgm:pt>
    <dgm:pt modelId="{B997DD5F-8053-432C-AFF7-00567FA64634}" type="parTrans" cxnId="{6FA2CD3A-DD22-4E44-929D-1D51B74995FF}">
      <dgm:prSet/>
      <dgm:spPr/>
      <dgm:t>
        <a:bodyPr/>
        <a:lstStyle/>
        <a:p>
          <a:endParaRPr lang="en-US"/>
        </a:p>
      </dgm:t>
    </dgm:pt>
    <dgm:pt modelId="{FE26A81E-9494-4168-8CAC-AA8F5137F92B}" type="sibTrans" cxnId="{6FA2CD3A-DD22-4E44-929D-1D51B74995FF}">
      <dgm:prSet/>
      <dgm:spPr/>
      <dgm:t>
        <a:bodyPr/>
        <a:lstStyle/>
        <a:p>
          <a:endParaRPr lang="en-US"/>
        </a:p>
      </dgm:t>
    </dgm:pt>
    <dgm:pt modelId="{17698D7B-F4F6-4143-9937-26B17B02C2E3}">
      <dgm:prSet phldrT="[Text]"/>
      <dgm:spPr>
        <a:solidFill>
          <a:srgbClr val="C00000"/>
        </a:solidFill>
      </dgm:spPr>
      <dgm:t>
        <a:bodyPr/>
        <a:lstStyle/>
        <a:p>
          <a:r>
            <a:rPr lang="en-US" dirty="0"/>
            <a:t>Replica DB n</a:t>
          </a:r>
        </a:p>
      </dgm:t>
    </dgm:pt>
    <dgm:pt modelId="{210B3D42-CD3A-4AC5-B257-6D4419C1D4F5}" type="parTrans" cxnId="{1F372CCD-ACB8-4D0C-9C6E-437209D96314}">
      <dgm:prSet/>
      <dgm:spPr/>
      <dgm:t>
        <a:bodyPr/>
        <a:lstStyle/>
        <a:p>
          <a:endParaRPr lang="en-US"/>
        </a:p>
      </dgm:t>
    </dgm:pt>
    <dgm:pt modelId="{6359112D-C46A-44BA-BFB6-F3CD8EE2E6F0}" type="sibTrans" cxnId="{1F372CCD-ACB8-4D0C-9C6E-437209D96314}">
      <dgm:prSet/>
      <dgm:spPr/>
      <dgm:t>
        <a:bodyPr/>
        <a:lstStyle/>
        <a:p>
          <a:endParaRPr lang="en-US"/>
        </a:p>
      </dgm:t>
    </dgm:pt>
    <dgm:pt modelId="{51693D70-DAE8-466B-B761-C36FF99253E9}" type="pres">
      <dgm:prSet presAssocID="{5AE5F69D-CDEE-4303-9713-F7C3EAB1473A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BE8B8723-07DA-4AC2-85F0-0E28CD08B2D5}" type="pres">
      <dgm:prSet presAssocID="{EB2D169D-3EC1-4E58-B454-BFB392053091}" presName="Parent" presStyleLbl="node0" presStyleIdx="0" presStyleCnt="1">
        <dgm:presLayoutVars>
          <dgm:chMax val="6"/>
          <dgm:chPref val="6"/>
        </dgm:presLayoutVars>
      </dgm:prSet>
      <dgm:spPr/>
    </dgm:pt>
    <dgm:pt modelId="{9E95E986-8E4E-408D-9BC5-35108ECBDAE4}" type="pres">
      <dgm:prSet presAssocID="{5E95229B-691B-4E8D-BA35-222D018F19EB}" presName="Accent1" presStyleCnt="0"/>
      <dgm:spPr/>
    </dgm:pt>
    <dgm:pt modelId="{270DEDAC-AF5A-467B-A271-40FDF2E52072}" type="pres">
      <dgm:prSet presAssocID="{5E95229B-691B-4E8D-BA35-222D018F19EB}" presName="Accent" presStyleLbl="bgShp" presStyleIdx="0" presStyleCnt="6"/>
      <dgm:spPr/>
    </dgm:pt>
    <dgm:pt modelId="{810A3E1B-D6CC-4C76-A1D8-6883D4F1A122}" type="pres">
      <dgm:prSet presAssocID="{5E95229B-691B-4E8D-BA35-222D018F19EB}" presName="Child1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383BA27D-2BCF-42DC-96A0-57D8804EFFC1}" type="pres">
      <dgm:prSet presAssocID="{C5D90428-341E-4E14-9B63-B44555ED975B}" presName="Accent2" presStyleCnt="0"/>
      <dgm:spPr/>
    </dgm:pt>
    <dgm:pt modelId="{E2258E8A-CCD7-46A4-8E0D-71E3A41DD4A0}" type="pres">
      <dgm:prSet presAssocID="{C5D90428-341E-4E14-9B63-B44555ED975B}" presName="Accent" presStyleLbl="bgShp" presStyleIdx="1" presStyleCnt="6"/>
      <dgm:spPr/>
    </dgm:pt>
    <dgm:pt modelId="{231ECF78-1016-4E63-8A99-F16A618CF171}" type="pres">
      <dgm:prSet presAssocID="{C5D90428-341E-4E14-9B63-B44555ED975B}" presName="Child2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6365E213-9D92-4F75-82AC-5ACE62B9F970}" type="pres">
      <dgm:prSet presAssocID="{4390DD75-1D58-442E-9BBB-F9DA1FA8EBB0}" presName="Accent3" presStyleCnt="0"/>
      <dgm:spPr/>
    </dgm:pt>
    <dgm:pt modelId="{C61DF12D-061B-4A6F-9E36-E896EC85F747}" type="pres">
      <dgm:prSet presAssocID="{4390DD75-1D58-442E-9BBB-F9DA1FA8EBB0}" presName="Accent" presStyleLbl="bgShp" presStyleIdx="2" presStyleCnt="6"/>
      <dgm:spPr/>
    </dgm:pt>
    <dgm:pt modelId="{24E32B60-B17E-4D42-B54B-0FFC01D2E95F}" type="pres">
      <dgm:prSet presAssocID="{4390DD75-1D58-442E-9BBB-F9DA1FA8EBB0}" presName="Child3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FAC88D84-4B2A-4546-8C5A-0A73BA35D32D}" type="pres">
      <dgm:prSet presAssocID="{68B7283C-0C94-4BF0-935F-47CAE2A89714}" presName="Accent4" presStyleCnt="0"/>
      <dgm:spPr/>
    </dgm:pt>
    <dgm:pt modelId="{D4F5D6F7-51A4-4597-AB73-2ED9D64D36F3}" type="pres">
      <dgm:prSet presAssocID="{68B7283C-0C94-4BF0-935F-47CAE2A89714}" presName="Accent" presStyleLbl="bgShp" presStyleIdx="3" presStyleCnt="6"/>
      <dgm:spPr/>
    </dgm:pt>
    <dgm:pt modelId="{8FD74F1C-1C79-4198-8890-640BE5795137}" type="pres">
      <dgm:prSet presAssocID="{68B7283C-0C94-4BF0-935F-47CAE2A89714}" presName="Child4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E94A7CA8-0A21-44FB-9953-8D6B4AF53E7F}" type="pres">
      <dgm:prSet presAssocID="{FBF83977-B19D-4207-9C32-8953B8ACE9CE}" presName="Accent5" presStyleCnt="0"/>
      <dgm:spPr/>
    </dgm:pt>
    <dgm:pt modelId="{45F5A7FF-91D7-4C6E-9F85-C196BC4FD664}" type="pres">
      <dgm:prSet presAssocID="{FBF83977-B19D-4207-9C32-8953B8ACE9CE}" presName="Accent" presStyleLbl="bgShp" presStyleIdx="4" presStyleCnt="6"/>
      <dgm:spPr/>
    </dgm:pt>
    <dgm:pt modelId="{2B63A05E-60A5-45BC-A9ED-4F6545C3FABD}" type="pres">
      <dgm:prSet presAssocID="{FBF83977-B19D-4207-9C32-8953B8ACE9CE}" presName="Child5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F204804B-1E6A-4066-B3DE-5A2306DA6AE0}" type="pres">
      <dgm:prSet presAssocID="{17698D7B-F4F6-4143-9937-26B17B02C2E3}" presName="Accent6" presStyleCnt="0"/>
      <dgm:spPr/>
    </dgm:pt>
    <dgm:pt modelId="{83CD5022-5250-4132-9026-EA8A33AA4F06}" type="pres">
      <dgm:prSet presAssocID="{17698D7B-F4F6-4143-9937-26B17B02C2E3}" presName="Accent" presStyleLbl="bgShp" presStyleIdx="5" presStyleCnt="6"/>
      <dgm:spPr/>
    </dgm:pt>
    <dgm:pt modelId="{BBECED50-3D27-48A4-8EE7-D9F4DF602E8B}" type="pres">
      <dgm:prSet presAssocID="{17698D7B-F4F6-4143-9937-26B17B02C2E3}" presName="Child6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1A38381C-C519-44D7-AE35-D977139BA12B}" type="presOf" srcId="{5AE5F69D-CDEE-4303-9713-F7C3EAB1473A}" destId="{51693D70-DAE8-466B-B761-C36FF99253E9}" srcOrd="0" destOrd="0" presId="urn:microsoft.com/office/officeart/2011/layout/HexagonRadial"/>
    <dgm:cxn modelId="{43FFF624-99C0-483C-8B84-0F8D792ED3B3}" srcId="{EB2D169D-3EC1-4E58-B454-BFB392053091}" destId="{68B7283C-0C94-4BF0-935F-47CAE2A89714}" srcOrd="3" destOrd="0" parTransId="{350BB70C-0BFA-4752-B59C-E79FA9F0796E}" sibTransId="{9D15F56C-344B-4D69-8B96-30819C2EF8FE}"/>
    <dgm:cxn modelId="{F6B50E25-3A8D-4F35-A18B-CFF0DF0F3A5D}" srcId="{EB2D169D-3EC1-4E58-B454-BFB392053091}" destId="{5E95229B-691B-4E8D-BA35-222D018F19EB}" srcOrd="0" destOrd="0" parTransId="{53584DF6-EB57-4246-8E92-F2476E9FD707}" sibTransId="{E64E834E-03AD-4B71-9BF7-CBA976328265}"/>
    <dgm:cxn modelId="{6FA2CD3A-DD22-4E44-929D-1D51B74995FF}" srcId="{EB2D169D-3EC1-4E58-B454-BFB392053091}" destId="{FBF83977-B19D-4207-9C32-8953B8ACE9CE}" srcOrd="4" destOrd="0" parTransId="{B997DD5F-8053-432C-AFF7-00567FA64634}" sibTransId="{FE26A81E-9494-4168-8CAC-AA8F5137F92B}"/>
    <dgm:cxn modelId="{BD576964-3F03-4440-B55D-273B21404964}" type="presOf" srcId="{68B7283C-0C94-4BF0-935F-47CAE2A89714}" destId="{8FD74F1C-1C79-4198-8890-640BE5795137}" srcOrd="0" destOrd="0" presId="urn:microsoft.com/office/officeart/2011/layout/HexagonRadial"/>
    <dgm:cxn modelId="{8746894C-15B6-4383-A661-668845C84F91}" type="presOf" srcId="{C5D90428-341E-4E14-9B63-B44555ED975B}" destId="{231ECF78-1016-4E63-8A99-F16A618CF171}" srcOrd="0" destOrd="0" presId="urn:microsoft.com/office/officeart/2011/layout/HexagonRadial"/>
    <dgm:cxn modelId="{4ECC824E-2400-4E2B-B690-AD600EC64D4A}" type="presOf" srcId="{17698D7B-F4F6-4143-9937-26B17B02C2E3}" destId="{BBECED50-3D27-48A4-8EE7-D9F4DF602E8B}" srcOrd="0" destOrd="0" presId="urn:microsoft.com/office/officeart/2011/layout/HexagonRadial"/>
    <dgm:cxn modelId="{AAD58353-255F-42F0-9AB7-A053EF72D7C8}" type="presOf" srcId="{4390DD75-1D58-442E-9BBB-F9DA1FA8EBB0}" destId="{24E32B60-B17E-4D42-B54B-0FFC01D2E95F}" srcOrd="0" destOrd="0" presId="urn:microsoft.com/office/officeart/2011/layout/HexagonRadial"/>
    <dgm:cxn modelId="{E083B174-B5D1-4A1E-BEB0-EA830729EE1D}" type="presOf" srcId="{EB2D169D-3EC1-4E58-B454-BFB392053091}" destId="{BE8B8723-07DA-4AC2-85F0-0E28CD08B2D5}" srcOrd="0" destOrd="0" presId="urn:microsoft.com/office/officeart/2011/layout/HexagonRadial"/>
    <dgm:cxn modelId="{76326C56-C82F-49F7-A612-29DFEAEA39AF}" srcId="{EB2D169D-3EC1-4E58-B454-BFB392053091}" destId="{4390DD75-1D58-442E-9BBB-F9DA1FA8EBB0}" srcOrd="2" destOrd="0" parTransId="{2A556DFF-9F63-4B13-972A-C4A00D1F312D}" sibTransId="{5021F09F-5A38-43C6-8261-59D8029CAA2B}"/>
    <dgm:cxn modelId="{6B95CC88-74C5-408A-9289-F57447672E1A}" srcId="{5AE5F69D-CDEE-4303-9713-F7C3EAB1473A}" destId="{EB2D169D-3EC1-4E58-B454-BFB392053091}" srcOrd="0" destOrd="0" parTransId="{E0F9BBB2-EB56-4AAF-9681-75FCFC2BD046}" sibTransId="{DD63027D-158E-45DD-BAA3-8E345C27F5BA}"/>
    <dgm:cxn modelId="{2D01698A-1FBB-4D9B-A11D-719DC44D5077}" type="presOf" srcId="{FBF83977-B19D-4207-9C32-8953B8ACE9CE}" destId="{2B63A05E-60A5-45BC-A9ED-4F6545C3FABD}" srcOrd="0" destOrd="0" presId="urn:microsoft.com/office/officeart/2011/layout/HexagonRadial"/>
    <dgm:cxn modelId="{27F29E9E-C23A-4A6F-922B-986FD06EBE84}" type="presOf" srcId="{5E95229B-691B-4E8D-BA35-222D018F19EB}" destId="{810A3E1B-D6CC-4C76-A1D8-6883D4F1A122}" srcOrd="0" destOrd="0" presId="urn:microsoft.com/office/officeart/2011/layout/HexagonRadial"/>
    <dgm:cxn modelId="{1F372CCD-ACB8-4D0C-9C6E-437209D96314}" srcId="{EB2D169D-3EC1-4E58-B454-BFB392053091}" destId="{17698D7B-F4F6-4143-9937-26B17B02C2E3}" srcOrd="5" destOrd="0" parTransId="{210B3D42-CD3A-4AC5-B257-6D4419C1D4F5}" sibTransId="{6359112D-C46A-44BA-BFB6-F3CD8EE2E6F0}"/>
    <dgm:cxn modelId="{D0A2F8FE-BC83-43ED-8426-A8268530C453}" srcId="{EB2D169D-3EC1-4E58-B454-BFB392053091}" destId="{C5D90428-341E-4E14-9B63-B44555ED975B}" srcOrd="1" destOrd="0" parTransId="{4FD4B4D0-E1B6-4AE7-97C0-42CB8E08E2DF}" sibTransId="{4E70E481-10E4-4123-A402-01E40E9F87FC}"/>
    <dgm:cxn modelId="{56CC61AF-91DE-420E-AA08-9D5D702A25BC}" type="presParOf" srcId="{51693D70-DAE8-466B-B761-C36FF99253E9}" destId="{BE8B8723-07DA-4AC2-85F0-0E28CD08B2D5}" srcOrd="0" destOrd="0" presId="urn:microsoft.com/office/officeart/2011/layout/HexagonRadial"/>
    <dgm:cxn modelId="{94F360F4-5044-4649-994B-12DAC7F74D37}" type="presParOf" srcId="{51693D70-DAE8-466B-B761-C36FF99253E9}" destId="{9E95E986-8E4E-408D-9BC5-35108ECBDAE4}" srcOrd="1" destOrd="0" presId="urn:microsoft.com/office/officeart/2011/layout/HexagonRadial"/>
    <dgm:cxn modelId="{FAEC809F-DAD8-4D93-A4F0-BC8146A01AF7}" type="presParOf" srcId="{9E95E986-8E4E-408D-9BC5-35108ECBDAE4}" destId="{270DEDAC-AF5A-467B-A271-40FDF2E52072}" srcOrd="0" destOrd="0" presId="urn:microsoft.com/office/officeart/2011/layout/HexagonRadial"/>
    <dgm:cxn modelId="{0424F62C-546B-4E70-8111-F5AF50D4810B}" type="presParOf" srcId="{51693D70-DAE8-466B-B761-C36FF99253E9}" destId="{810A3E1B-D6CC-4C76-A1D8-6883D4F1A122}" srcOrd="2" destOrd="0" presId="urn:microsoft.com/office/officeart/2011/layout/HexagonRadial"/>
    <dgm:cxn modelId="{6CF02706-E5B9-4C88-B862-59D5A15992D5}" type="presParOf" srcId="{51693D70-DAE8-466B-B761-C36FF99253E9}" destId="{383BA27D-2BCF-42DC-96A0-57D8804EFFC1}" srcOrd="3" destOrd="0" presId="urn:microsoft.com/office/officeart/2011/layout/HexagonRadial"/>
    <dgm:cxn modelId="{9BE3728D-A360-4D9C-A29B-FCDB53DD92B0}" type="presParOf" srcId="{383BA27D-2BCF-42DC-96A0-57D8804EFFC1}" destId="{E2258E8A-CCD7-46A4-8E0D-71E3A41DD4A0}" srcOrd="0" destOrd="0" presId="urn:microsoft.com/office/officeart/2011/layout/HexagonRadial"/>
    <dgm:cxn modelId="{25379147-6EE6-4C7A-B5D9-7AB35387751E}" type="presParOf" srcId="{51693D70-DAE8-466B-B761-C36FF99253E9}" destId="{231ECF78-1016-4E63-8A99-F16A618CF171}" srcOrd="4" destOrd="0" presId="urn:microsoft.com/office/officeart/2011/layout/HexagonRadial"/>
    <dgm:cxn modelId="{AC6B047E-71BC-47DD-909E-56EF4DDFBC3C}" type="presParOf" srcId="{51693D70-DAE8-466B-B761-C36FF99253E9}" destId="{6365E213-9D92-4F75-82AC-5ACE62B9F970}" srcOrd="5" destOrd="0" presId="urn:microsoft.com/office/officeart/2011/layout/HexagonRadial"/>
    <dgm:cxn modelId="{6178F7C6-A19A-412D-AE4E-EFA575933B1D}" type="presParOf" srcId="{6365E213-9D92-4F75-82AC-5ACE62B9F970}" destId="{C61DF12D-061B-4A6F-9E36-E896EC85F747}" srcOrd="0" destOrd="0" presId="urn:microsoft.com/office/officeart/2011/layout/HexagonRadial"/>
    <dgm:cxn modelId="{E2E0C901-1F2A-47E1-9916-F6D5B3B2D926}" type="presParOf" srcId="{51693D70-DAE8-466B-B761-C36FF99253E9}" destId="{24E32B60-B17E-4D42-B54B-0FFC01D2E95F}" srcOrd="6" destOrd="0" presId="urn:microsoft.com/office/officeart/2011/layout/HexagonRadial"/>
    <dgm:cxn modelId="{2E6BF795-8C2D-4096-AFA0-FCABBD9D43E2}" type="presParOf" srcId="{51693D70-DAE8-466B-B761-C36FF99253E9}" destId="{FAC88D84-4B2A-4546-8C5A-0A73BA35D32D}" srcOrd="7" destOrd="0" presId="urn:microsoft.com/office/officeart/2011/layout/HexagonRadial"/>
    <dgm:cxn modelId="{EBC6FC2D-F1E7-4FD9-B4DA-6316E960FECC}" type="presParOf" srcId="{FAC88D84-4B2A-4546-8C5A-0A73BA35D32D}" destId="{D4F5D6F7-51A4-4597-AB73-2ED9D64D36F3}" srcOrd="0" destOrd="0" presId="urn:microsoft.com/office/officeart/2011/layout/HexagonRadial"/>
    <dgm:cxn modelId="{AAF56550-B62D-46B5-9E3C-FECDBA688C44}" type="presParOf" srcId="{51693D70-DAE8-466B-B761-C36FF99253E9}" destId="{8FD74F1C-1C79-4198-8890-640BE5795137}" srcOrd="8" destOrd="0" presId="urn:microsoft.com/office/officeart/2011/layout/HexagonRadial"/>
    <dgm:cxn modelId="{BFD93533-649C-439A-ACFE-6229E2A97BDC}" type="presParOf" srcId="{51693D70-DAE8-466B-B761-C36FF99253E9}" destId="{E94A7CA8-0A21-44FB-9953-8D6B4AF53E7F}" srcOrd="9" destOrd="0" presId="urn:microsoft.com/office/officeart/2011/layout/HexagonRadial"/>
    <dgm:cxn modelId="{5DAE6680-FF18-423D-A850-0CD1019BB26E}" type="presParOf" srcId="{E94A7CA8-0A21-44FB-9953-8D6B4AF53E7F}" destId="{45F5A7FF-91D7-4C6E-9F85-C196BC4FD664}" srcOrd="0" destOrd="0" presId="urn:microsoft.com/office/officeart/2011/layout/HexagonRadial"/>
    <dgm:cxn modelId="{45E25E87-F46D-4B88-841D-4748714DB05B}" type="presParOf" srcId="{51693D70-DAE8-466B-B761-C36FF99253E9}" destId="{2B63A05E-60A5-45BC-A9ED-4F6545C3FABD}" srcOrd="10" destOrd="0" presId="urn:microsoft.com/office/officeart/2011/layout/HexagonRadial"/>
    <dgm:cxn modelId="{6B9D0B97-6510-46F4-A371-9FB77B5DCCB8}" type="presParOf" srcId="{51693D70-DAE8-466B-B761-C36FF99253E9}" destId="{F204804B-1E6A-4066-B3DE-5A2306DA6AE0}" srcOrd="11" destOrd="0" presId="urn:microsoft.com/office/officeart/2011/layout/HexagonRadial"/>
    <dgm:cxn modelId="{105E7418-36A4-4EFE-9418-A669D2F62F5C}" type="presParOf" srcId="{F204804B-1E6A-4066-B3DE-5A2306DA6AE0}" destId="{83CD5022-5250-4132-9026-EA8A33AA4F06}" srcOrd="0" destOrd="0" presId="urn:microsoft.com/office/officeart/2011/layout/HexagonRadial"/>
    <dgm:cxn modelId="{D4C53866-9ACD-4B1B-9F4F-56F26CF4BC2C}" type="presParOf" srcId="{51693D70-DAE8-466B-B761-C36FF99253E9}" destId="{BBECED50-3D27-48A4-8EE7-D9F4DF602E8B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FE536E-54EB-4590-93A7-B9CDF12DF72D}">
      <dsp:nvSpPr>
        <dsp:cNvPr id="0" name=""/>
        <dsp:cNvSpPr/>
      </dsp:nvSpPr>
      <dsp:spPr>
        <a:xfrm>
          <a:off x="0" y="0"/>
          <a:ext cx="730902" cy="730902"/>
        </a:xfrm>
        <a:prstGeom prst="pie">
          <a:avLst>
            <a:gd name="adj1" fmla="val 5400000"/>
            <a:gd name="adj2" fmla="val 16200000"/>
          </a:avLst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E527FA-640B-4906-BB50-4978D6767580}">
      <dsp:nvSpPr>
        <dsp:cNvPr id="0" name=""/>
        <dsp:cNvSpPr/>
      </dsp:nvSpPr>
      <dsp:spPr>
        <a:xfrm>
          <a:off x="365451" y="0"/>
          <a:ext cx="3304439" cy="73090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Block</a:t>
          </a:r>
        </a:p>
      </dsp:txBody>
      <dsp:txXfrm>
        <a:off x="365451" y="0"/>
        <a:ext cx="1652219" cy="730902"/>
      </dsp:txXfrm>
    </dsp:sp>
    <dsp:sp modelId="{AE07720C-8D8A-4AA3-A818-8D3D94A083AF}">
      <dsp:nvSpPr>
        <dsp:cNvPr id="0" name=""/>
        <dsp:cNvSpPr/>
      </dsp:nvSpPr>
      <dsp:spPr>
        <a:xfrm>
          <a:off x="2017670" y="0"/>
          <a:ext cx="1652219" cy="730902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Operation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(Validated)</a:t>
          </a:r>
        </a:p>
      </dsp:txBody>
      <dsp:txXfrm>
        <a:off x="2017670" y="0"/>
        <a:ext cx="1652219" cy="7309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0737EB-1C43-46F5-A59F-36FF6AB60F2D}">
      <dsp:nvSpPr>
        <dsp:cNvPr id="0" name=""/>
        <dsp:cNvSpPr/>
      </dsp:nvSpPr>
      <dsp:spPr>
        <a:xfrm>
          <a:off x="0" y="0"/>
          <a:ext cx="1429581" cy="1429581"/>
        </a:xfrm>
        <a:prstGeom prst="pie">
          <a:avLst>
            <a:gd name="adj1" fmla="val 5400000"/>
            <a:gd name="adj2" fmla="val 16200000"/>
          </a:avLst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BD8B99-7DAA-4ADA-95C6-BDEF6FFA394C}">
      <dsp:nvSpPr>
        <dsp:cNvPr id="0" name=""/>
        <dsp:cNvSpPr/>
      </dsp:nvSpPr>
      <dsp:spPr>
        <a:xfrm>
          <a:off x="714790" y="0"/>
          <a:ext cx="3225696" cy="142958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Block</a:t>
          </a:r>
        </a:p>
      </dsp:txBody>
      <dsp:txXfrm>
        <a:off x="714790" y="0"/>
        <a:ext cx="1612848" cy="679050"/>
      </dsp:txXfrm>
    </dsp:sp>
    <dsp:sp modelId="{3E5F59C6-5BFB-4CCA-BDF7-59397D4B0751}">
      <dsp:nvSpPr>
        <dsp:cNvPr id="0" name=""/>
        <dsp:cNvSpPr/>
      </dsp:nvSpPr>
      <dsp:spPr>
        <a:xfrm>
          <a:off x="375265" y="679050"/>
          <a:ext cx="679050" cy="679050"/>
        </a:xfrm>
        <a:prstGeom prst="pie">
          <a:avLst>
            <a:gd name="adj1" fmla="val 5400000"/>
            <a:gd name="adj2" fmla="val 16200000"/>
          </a:avLst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FE42D4-DF03-4E43-8F73-7E80FB399849}">
      <dsp:nvSpPr>
        <dsp:cNvPr id="0" name=""/>
        <dsp:cNvSpPr/>
      </dsp:nvSpPr>
      <dsp:spPr>
        <a:xfrm>
          <a:off x="714790" y="679050"/>
          <a:ext cx="3225696" cy="6790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Block</a:t>
          </a:r>
        </a:p>
      </dsp:txBody>
      <dsp:txXfrm>
        <a:off x="714790" y="679050"/>
        <a:ext cx="1612848" cy="679050"/>
      </dsp:txXfrm>
    </dsp:sp>
    <dsp:sp modelId="{1AC276CA-686E-4F34-A450-9BF793C2AF07}">
      <dsp:nvSpPr>
        <dsp:cNvPr id="0" name=""/>
        <dsp:cNvSpPr/>
      </dsp:nvSpPr>
      <dsp:spPr>
        <a:xfrm>
          <a:off x="2327638" y="0"/>
          <a:ext cx="1612848" cy="679050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Operation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(Validated)</a:t>
          </a:r>
        </a:p>
      </dsp:txBody>
      <dsp:txXfrm>
        <a:off x="2327638" y="0"/>
        <a:ext cx="1612848" cy="679050"/>
      </dsp:txXfrm>
    </dsp:sp>
    <dsp:sp modelId="{075C6527-E73F-4298-8C4C-AD469A04DD27}">
      <dsp:nvSpPr>
        <dsp:cNvPr id="0" name=""/>
        <dsp:cNvSpPr/>
      </dsp:nvSpPr>
      <dsp:spPr>
        <a:xfrm>
          <a:off x="2327638" y="679050"/>
          <a:ext cx="1612848" cy="679050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Operation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 dirty="0"/>
            <a:t>(Validated)</a:t>
          </a:r>
        </a:p>
      </dsp:txBody>
      <dsp:txXfrm>
        <a:off x="2327638" y="679050"/>
        <a:ext cx="1612848" cy="67905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B7C9A2-4F60-4095-BF32-969C725C7B5A}">
      <dsp:nvSpPr>
        <dsp:cNvPr id="0" name=""/>
        <dsp:cNvSpPr/>
      </dsp:nvSpPr>
      <dsp:spPr>
        <a:xfrm>
          <a:off x="196492" y="594065"/>
          <a:ext cx="2800454" cy="2538785"/>
        </a:xfrm>
        <a:prstGeom prst="hexagon">
          <a:avLst>
            <a:gd name="adj" fmla="val 28570"/>
            <a:gd name="vf" fmla="val 115470"/>
          </a:avLst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Database</a:t>
          </a:r>
        </a:p>
      </dsp:txBody>
      <dsp:txXfrm>
        <a:off x="675843" y="1028626"/>
        <a:ext cx="1841752" cy="166966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8B8723-07DA-4AC2-85F0-0E28CD08B2D5}">
      <dsp:nvSpPr>
        <dsp:cNvPr id="0" name=""/>
        <dsp:cNvSpPr/>
      </dsp:nvSpPr>
      <dsp:spPr>
        <a:xfrm>
          <a:off x="907214" y="1334032"/>
          <a:ext cx="1368461" cy="1183774"/>
        </a:xfrm>
        <a:prstGeom prst="hexagon">
          <a:avLst>
            <a:gd name="adj" fmla="val 28570"/>
            <a:gd name="vf" fmla="val 115470"/>
          </a:avLst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 dirty="0"/>
        </a:p>
      </dsp:txBody>
      <dsp:txXfrm>
        <a:off x="1133987" y="1530200"/>
        <a:ext cx="914915" cy="791438"/>
      </dsp:txXfrm>
    </dsp:sp>
    <dsp:sp modelId="{E2258E8A-CCD7-46A4-8E0D-71E3A41DD4A0}">
      <dsp:nvSpPr>
        <dsp:cNvPr id="0" name=""/>
        <dsp:cNvSpPr/>
      </dsp:nvSpPr>
      <dsp:spPr>
        <a:xfrm>
          <a:off x="1764134" y="767676"/>
          <a:ext cx="516316" cy="444875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0A3E1B-D6CC-4C76-A1D8-6883D4F1A122}">
      <dsp:nvSpPr>
        <dsp:cNvPr id="0" name=""/>
        <dsp:cNvSpPr/>
      </dsp:nvSpPr>
      <dsp:spPr>
        <a:xfrm>
          <a:off x="1033269" y="257388"/>
          <a:ext cx="1121444" cy="970181"/>
        </a:xfrm>
        <a:prstGeom prst="hexagon">
          <a:avLst>
            <a:gd name="adj" fmla="val 28570"/>
            <a:gd name="vf" fmla="val 115470"/>
          </a:avLst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Replica DB 1</a:t>
          </a:r>
        </a:p>
      </dsp:txBody>
      <dsp:txXfrm>
        <a:off x="1219116" y="418168"/>
        <a:ext cx="749750" cy="648621"/>
      </dsp:txXfrm>
    </dsp:sp>
    <dsp:sp modelId="{C61DF12D-061B-4A6F-9E36-E896EC85F747}">
      <dsp:nvSpPr>
        <dsp:cNvPr id="0" name=""/>
        <dsp:cNvSpPr/>
      </dsp:nvSpPr>
      <dsp:spPr>
        <a:xfrm>
          <a:off x="2366716" y="1599355"/>
          <a:ext cx="516316" cy="444875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1ECF78-1016-4E63-8A99-F16A618CF171}">
      <dsp:nvSpPr>
        <dsp:cNvPr id="0" name=""/>
        <dsp:cNvSpPr/>
      </dsp:nvSpPr>
      <dsp:spPr>
        <a:xfrm>
          <a:off x="2061765" y="854114"/>
          <a:ext cx="1121444" cy="970181"/>
        </a:xfrm>
        <a:prstGeom prst="hexagon">
          <a:avLst>
            <a:gd name="adj" fmla="val 28570"/>
            <a:gd name="vf" fmla="val 115470"/>
          </a:avLst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Replica DB 2</a:t>
          </a:r>
        </a:p>
      </dsp:txBody>
      <dsp:txXfrm>
        <a:off x="2247612" y="1014894"/>
        <a:ext cx="749750" cy="648621"/>
      </dsp:txXfrm>
    </dsp:sp>
    <dsp:sp modelId="{D4F5D6F7-51A4-4597-AB73-2ED9D64D36F3}">
      <dsp:nvSpPr>
        <dsp:cNvPr id="0" name=""/>
        <dsp:cNvSpPr/>
      </dsp:nvSpPr>
      <dsp:spPr>
        <a:xfrm>
          <a:off x="1948124" y="2538165"/>
          <a:ext cx="516316" cy="444875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E32B60-B17E-4D42-B54B-0FFC01D2E95F}">
      <dsp:nvSpPr>
        <dsp:cNvPr id="0" name=""/>
        <dsp:cNvSpPr/>
      </dsp:nvSpPr>
      <dsp:spPr>
        <a:xfrm>
          <a:off x="2061765" y="2027210"/>
          <a:ext cx="1121444" cy="970181"/>
        </a:xfrm>
        <a:prstGeom prst="hexagon">
          <a:avLst>
            <a:gd name="adj" fmla="val 28570"/>
            <a:gd name="vf" fmla="val 115470"/>
          </a:avLst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Replica DB 3</a:t>
          </a:r>
        </a:p>
      </dsp:txBody>
      <dsp:txXfrm>
        <a:off x="2247612" y="2187990"/>
        <a:ext cx="749750" cy="648621"/>
      </dsp:txXfrm>
    </dsp:sp>
    <dsp:sp modelId="{45F5A7FF-91D7-4C6E-9F85-C196BC4FD664}">
      <dsp:nvSpPr>
        <dsp:cNvPr id="0" name=""/>
        <dsp:cNvSpPr/>
      </dsp:nvSpPr>
      <dsp:spPr>
        <a:xfrm>
          <a:off x="909761" y="2635617"/>
          <a:ext cx="516316" cy="444875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D74F1C-1C79-4198-8890-640BE5795137}">
      <dsp:nvSpPr>
        <dsp:cNvPr id="0" name=""/>
        <dsp:cNvSpPr/>
      </dsp:nvSpPr>
      <dsp:spPr>
        <a:xfrm>
          <a:off x="1033269" y="2624604"/>
          <a:ext cx="1121444" cy="970181"/>
        </a:xfrm>
        <a:prstGeom prst="hexagon">
          <a:avLst>
            <a:gd name="adj" fmla="val 28570"/>
            <a:gd name="vf" fmla="val 115470"/>
          </a:avLst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Replica DB …</a:t>
          </a:r>
        </a:p>
      </dsp:txBody>
      <dsp:txXfrm>
        <a:off x="1219116" y="2785384"/>
        <a:ext cx="749750" cy="648621"/>
      </dsp:txXfrm>
    </dsp:sp>
    <dsp:sp modelId="{83CD5022-5250-4132-9026-EA8A33AA4F06}">
      <dsp:nvSpPr>
        <dsp:cNvPr id="0" name=""/>
        <dsp:cNvSpPr/>
      </dsp:nvSpPr>
      <dsp:spPr>
        <a:xfrm>
          <a:off x="297311" y="1804271"/>
          <a:ext cx="516316" cy="444875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63A05E-60A5-45BC-A9ED-4F6545C3FABD}">
      <dsp:nvSpPr>
        <dsp:cNvPr id="0" name=""/>
        <dsp:cNvSpPr/>
      </dsp:nvSpPr>
      <dsp:spPr>
        <a:xfrm>
          <a:off x="0" y="2027877"/>
          <a:ext cx="1121444" cy="970181"/>
        </a:xfrm>
        <a:prstGeom prst="hexagon">
          <a:avLst>
            <a:gd name="adj" fmla="val 28570"/>
            <a:gd name="vf" fmla="val 115470"/>
          </a:avLst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Replica DB …</a:t>
          </a:r>
        </a:p>
      </dsp:txBody>
      <dsp:txXfrm>
        <a:off x="185847" y="2188657"/>
        <a:ext cx="749750" cy="648621"/>
      </dsp:txXfrm>
    </dsp:sp>
    <dsp:sp modelId="{BBECED50-3D27-48A4-8EE7-D9F4DF602E8B}">
      <dsp:nvSpPr>
        <dsp:cNvPr id="0" name=""/>
        <dsp:cNvSpPr/>
      </dsp:nvSpPr>
      <dsp:spPr>
        <a:xfrm>
          <a:off x="0" y="852779"/>
          <a:ext cx="1121444" cy="970181"/>
        </a:xfrm>
        <a:prstGeom prst="hexagon">
          <a:avLst>
            <a:gd name="adj" fmla="val 28570"/>
            <a:gd name="vf" fmla="val 115470"/>
          </a:avLst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Replica DB n</a:t>
          </a:r>
        </a:p>
      </dsp:txBody>
      <dsp:txXfrm>
        <a:off x="185847" y="1013559"/>
        <a:ext cx="749750" cy="6486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130191-0BE1-0142-AFC1-0297AE024A0E}" type="datetimeFigureOut">
              <a:rPr lang="en-US" smtClean="0"/>
              <a:pPr/>
              <a:t>3/5/2020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Click to edit Master text styles</a:t>
            </a:r>
          </a:p>
          <a:p>
            <a:pPr lvl="1"/>
            <a:r>
              <a:rPr lang="hu-HU"/>
              <a:t>Second level</a:t>
            </a:r>
          </a:p>
          <a:p>
            <a:pPr lvl="2"/>
            <a:r>
              <a:rPr lang="hu-HU"/>
              <a:t>Third level</a:t>
            </a:r>
          </a:p>
          <a:p>
            <a:pPr lvl="3"/>
            <a:r>
              <a:rPr lang="hu-HU"/>
              <a:t>Fourth level</a:t>
            </a:r>
          </a:p>
          <a:p>
            <a:pPr lvl="4"/>
            <a:r>
              <a:rPr lang="hu-HU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0A3C59-3253-3B42-8BE0-F6D0BA6B044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233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TBD: source of figure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A3C59-3253-3B42-8BE0-F6D0BA6B0441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3544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A3C59-3253-3B42-8BE0-F6D0BA6B0441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2436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Realizing the Potential 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Blockchain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A3C59-3253-3B42-8BE0-F6D0BA6B0441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343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0" y="6356350"/>
            <a:ext cx="9144000" cy="501650"/>
          </a:xfrm>
          <a:prstGeom prst="rect">
            <a:avLst/>
          </a:prstGeom>
          <a:solidFill>
            <a:srgbClr val="762536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latin typeface="+mn-lt"/>
              <a:cs typeface="+mn-cs"/>
            </a:endParaRP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-17463" y="6413500"/>
            <a:ext cx="3649663" cy="40011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7620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chemeClr val="bg1"/>
                </a:solidFill>
                <a:latin typeface="+mn-lt"/>
                <a:cs typeface="+mn-cs"/>
              </a:rPr>
              <a:t>Budapest University of Technology and Economics</a:t>
            </a:r>
            <a:br>
              <a:rPr lang="hu-HU" sz="1000" b="1" dirty="0">
                <a:solidFill>
                  <a:schemeClr val="bg1"/>
                </a:solidFill>
                <a:latin typeface="+mn-lt"/>
                <a:cs typeface="+mn-cs"/>
              </a:rPr>
            </a:br>
            <a:r>
              <a:rPr lang="en-US" sz="1000" b="1" dirty="0">
                <a:solidFill>
                  <a:schemeClr val="bg1"/>
                </a:solidFill>
                <a:latin typeface="+mn-lt"/>
                <a:cs typeface="+mn-cs"/>
              </a:rPr>
              <a:t>Department of Measurement and Information Systems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75" y="5572125"/>
            <a:ext cx="1889125" cy="63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0"/>
          <p:cNvSpPr>
            <a:spLocks noChangeArrowheads="1"/>
          </p:cNvSpPr>
          <p:nvPr/>
        </p:nvSpPr>
        <p:spPr bwMode="auto">
          <a:xfrm>
            <a:off x="0" y="0"/>
            <a:ext cx="9144000" cy="501650"/>
          </a:xfrm>
          <a:prstGeom prst="rect">
            <a:avLst/>
          </a:prstGeom>
          <a:solidFill>
            <a:srgbClr val="762536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latin typeface="+mn-lt"/>
              <a:cs typeface="+mn-cs"/>
            </a:endParaRPr>
          </a:p>
        </p:txBody>
      </p:sp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1374767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246435"/>
            <a:ext cx="6400800" cy="127795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  <a:endParaRPr lang="hu-HU" dirty="0"/>
          </a:p>
        </p:txBody>
      </p:sp>
      <p:pic>
        <p:nvPicPr>
          <p:cNvPr id="11" name="Kép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891" y="6365876"/>
            <a:ext cx="1597819" cy="448257"/>
          </a:xfrm>
          <a:prstGeom prst="rect">
            <a:avLst/>
          </a:prstGeom>
        </p:spPr>
      </p:pic>
      <p:sp>
        <p:nvSpPr>
          <p:cNvPr id="10" name="Text Box 10"/>
          <p:cNvSpPr txBox="1">
            <a:spLocks noChangeArrowheads="1"/>
          </p:cNvSpPr>
          <p:nvPr userDrawn="1"/>
        </p:nvSpPr>
        <p:spPr bwMode="auto">
          <a:xfrm>
            <a:off x="1000125" y="4725145"/>
            <a:ext cx="7143750" cy="83099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7620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400" b="1" dirty="0">
                <a:latin typeface="+mn-lt"/>
                <a:cs typeface="+mn-cs"/>
              </a:rPr>
              <a:t>Budapest University of </a:t>
            </a:r>
            <a:r>
              <a:rPr lang="en-US" sz="2400" b="1" dirty="0">
                <a:latin typeface="+mn-lt"/>
                <a:cs typeface="+mn-cs"/>
              </a:rPr>
              <a:t>Technology</a:t>
            </a:r>
            <a:r>
              <a:rPr lang="hu-HU" sz="2400" b="1" dirty="0">
                <a:latin typeface="+mn-lt"/>
                <a:cs typeface="+mn-cs"/>
              </a:rPr>
              <a:t> and </a:t>
            </a:r>
            <a:r>
              <a:rPr lang="en-US" sz="2400" b="1" dirty="0">
                <a:latin typeface="+mn-lt"/>
                <a:cs typeface="+mn-cs"/>
              </a:rPr>
              <a:t>Economics</a:t>
            </a:r>
            <a:br>
              <a:rPr lang="hu-HU" sz="2400" b="1" dirty="0">
                <a:latin typeface="+mn-lt"/>
                <a:cs typeface="+mn-cs"/>
              </a:rPr>
            </a:br>
            <a:r>
              <a:rPr lang="hu-HU" sz="2400" b="1" dirty="0">
                <a:latin typeface="+mn-lt"/>
                <a:cs typeface="+mn-cs"/>
              </a:rPr>
              <a:t>Fault</a:t>
            </a:r>
            <a:r>
              <a:rPr lang="hu-HU" sz="2400" b="1" baseline="0" dirty="0">
                <a:latin typeface="+mn-lt"/>
                <a:cs typeface="+mn-cs"/>
              </a:rPr>
              <a:t> Tolerant Systems Research Group</a:t>
            </a:r>
            <a:endParaRPr lang="en-US" sz="2400" b="1" dirty="0">
              <a:latin typeface="+mn-lt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8596" y="2844792"/>
            <a:ext cx="7776000" cy="1362075"/>
          </a:xfrm>
        </p:spPr>
        <p:txBody>
          <a:bodyPr/>
          <a:lstStyle>
            <a:lvl1pPr algn="ctr">
              <a:defRPr sz="4000" b="1" cap="all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8596" y="4195773"/>
            <a:ext cx="7772400" cy="1500187"/>
          </a:xfrm>
          <a:ln>
            <a:solidFill>
              <a:srgbClr val="000000"/>
            </a:solidFill>
          </a:ln>
        </p:spPr>
        <p:txBody>
          <a:bodyPr anchor="ctr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82789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17414" y="836578"/>
            <a:ext cx="4378386" cy="55134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199" y="836577"/>
            <a:ext cx="4341873" cy="5513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val="273045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2234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7414" y="142830"/>
            <a:ext cx="1668429" cy="720000"/>
          </a:xfrm>
        </p:spPr>
        <p:txBody>
          <a:bodyPr>
            <a:noAutofit/>
          </a:bodyPr>
          <a:lstStyle>
            <a:lvl1pPr algn="l">
              <a:defRPr sz="4000" b="1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17413" y="1019142"/>
            <a:ext cx="8872659" cy="536741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82765" y="142830"/>
            <a:ext cx="7207308" cy="720000"/>
          </a:xfrm>
          <a:ln>
            <a:solidFill>
              <a:srgbClr val="000000"/>
            </a:solidFill>
          </a:ln>
        </p:spPr>
        <p:txBody>
          <a:bodyPr anchor="ctr">
            <a:noAutofit/>
          </a:bodyPr>
          <a:lstStyle>
            <a:lvl1pPr marL="0" indent="0">
              <a:buNone/>
              <a:defRPr sz="4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506634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0" y="6356350"/>
            <a:ext cx="9144000" cy="501650"/>
          </a:xfrm>
          <a:prstGeom prst="rect">
            <a:avLst/>
          </a:prstGeom>
          <a:solidFill>
            <a:srgbClr val="762536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-17463" y="6413500"/>
            <a:ext cx="3649663" cy="40011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762000">
              <a:defRPr/>
            </a:pPr>
            <a:r>
              <a:rPr lang="en-US" sz="1000" b="1" dirty="0">
                <a:solidFill>
                  <a:srgbClr val="FFFFFF"/>
                </a:solidFill>
              </a:rPr>
              <a:t>Budapest University of Technology and Economics</a:t>
            </a:r>
            <a:br>
              <a:rPr lang="hu-HU" sz="1000" b="1" dirty="0">
                <a:solidFill>
                  <a:srgbClr val="FFFFFF"/>
                </a:solidFill>
              </a:rPr>
            </a:br>
            <a:r>
              <a:rPr lang="en-US" sz="1000" b="1" dirty="0">
                <a:solidFill>
                  <a:srgbClr val="FFFFFF"/>
                </a:solidFill>
              </a:rPr>
              <a:t>Department of Measurement and Information Systems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75" y="5572125"/>
            <a:ext cx="1889125" cy="63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0"/>
          <p:cNvSpPr>
            <a:spLocks noChangeArrowheads="1"/>
          </p:cNvSpPr>
          <p:nvPr/>
        </p:nvSpPr>
        <p:spPr bwMode="auto">
          <a:xfrm>
            <a:off x="0" y="0"/>
            <a:ext cx="9144000" cy="501650"/>
          </a:xfrm>
          <a:prstGeom prst="rect">
            <a:avLst/>
          </a:prstGeom>
          <a:solidFill>
            <a:srgbClr val="762536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1374767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246435"/>
            <a:ext cx="6400800" cy="127795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  <a:endParaRPr lang="hu-HU" dirty="0"/>
          </a:p>
        </p:txBody>
      </p:sp>
      <p:pic>
        <p:nvPicPr>
          <p:cNvPr id="11" name="Kép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891" y="6365876"/>
            <a:ext cx="1597819" cy="448257"/>
          </a:xfrm>
          <a:prstGeom prst="rect">
            <a:avLst/>
          </a:prstGeom>
        </p:spPr>
      </p:pic>
      <p:sp>
        <p:nvSpPr>
          <p:cNvPr id="10" name="Text Box 10"/>
          <p:cNvSpPr txBox="1">
            <a:spLocks noChangeArrowheads="1"/>
          </p:cNvSpPr>
          <p:nvPr userDrawn="1"/>
        </p:nvSpPr>
        <p:spPr bwMode="auto">
          <a:xfrm>
            <a:off x="1000125" y="4725145"/>
            <a:ext cx="7143750" cy="83099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762000">
              <a:defRPr/>
            </a:pPr>
            <a:r>
              <a:rPr lang="hu-HU" sz="2400" b="1" dirty="0">
                <a:solidFill>
                  <a:srgbClr val="000000"/>
                </a:solidFill>
              </a:rPr>
              <a:t>Budapest University of </a:t>
            </a:r>
            <a:r>
              <a:rPr lang="en-US" sz="2400" b="1" dirty="0">
                <a:solidFill>
                  <a:srgbClr val="000000"/>
                </a:solidFill>
              </a:rPr>
              <a:t>Technology</a:t>
            </a:r>
            <a:r>
              <a:rPr lang="hu-HU" sz="2400" b="1" dirty="0">
                <a:solidFill>
                  <a:srgbClr val="000000"/>
                </a:solidFill>
              </a:rPr>
              <a:t> and </a:t>
            </a:r>
            <a:r>
              <a:rPr lang="en-US" sz="2400" b="1" dirty="0">
                <a:solidFill>
                  <a:srgbClr val="000000"/>
                </a:solidFill>
              </a:rPr>
              <a:t>Economics</a:t>
            </a:r>
            <a:br>
              <a:rPr lang="hu-HU" sz="2400" b="1" dirty="0">
                <a:solidFill>
                  <a:srgbClr val="000000"/>
                </a:solidFill>
              </a:rPr>
            </a:br>
            <a:r>
              <a:rPr lang="hu-HU" sz="2400" b="1" dirty="0">
                <a:solidFill>
                  <a:srgbClr val="000000"/>
                </a:solidFill>
              </a:rPr>
              <a:t>Fault Tolerant Systems Research Group</a:t>
            </a:r>
            <a:endParaRPr lang="en-US" sz="2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07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val="407320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8596" y="2844792"/>
            <a:ext cx="7776000" cy="1362075"/>
          </a:xfrm>
        </p:spPr>
        <p:txBody>
          <a:bodyPr/>
          <a:lstStyle>
            <a:lvl1pPr algn="ctr">
              <a:defRPr sz="4000" b="1" cap="all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8596" y="4195773"/>
            <a:ext cx="7772400" cy="1500187"/>
          </a:xfrm>
          <a:ln>
            <a:solidFill>
              <a:srgbClr val="000000"/>
            </a:solidFill>
          </a:ln>
        </p:spPr>
        <p:txBody>
          <a:bodyPr anchor="ctr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995853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17414" y="836578"/>
            <a:ext cx="4378386" cy="55134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199" y="836577"/>
            <a:ext cx="4341873" cy="5513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val="324994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 userDrawn="1"/>
        </p:nvSpPr>
        <p:spPr>
          <a:xfrm>
            <a:off x="355600" y="368300"/>
            <a:ext cx="1841500" cy="1016000"/>
          </a:xfrm>
          <a:prstGeom prst="rect">
            <a:avLst/>
          </a:prstGeom>
          <a:solidFill>
            <a:schemeClr val="bg2"/>
          </a:solidFill>
          <a:ln w="28575">
            <a:solidFill>
              <a:schemeClr val="accent4"/>
            </a:solidFill>
          </a:ln>
          <a:effectLst>
            <a:outerShdw blurRad="127000" dist="38100" dir="5400000" sx="102000" sy="102000" algn="t" rotWithShape="0">
              <a:prstClr val="black">
                <a:alpha val="20000"/>
              </a:prstClr>
            </a:outerShdw>
            <a:softEdge rad="0"/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hu-HU" sz="2400" dirty="0">
                <a:solidFill>
                  <a:srgbClr val="FFFFFF"/>
                </a:solidFill>
              </a:rPr>
              <a:t>hello</a:t>
            </a:r>
          </a:p>
        </p:txBody>
      </p:sp>
    </p:spTree>
    <p:extLst>
      <p:ext uri="{BB962C8B-B14F-4D97-AF65-F5344CB8AC3E}">
        <p14:creationId xmlns:p14="http://schemas.microsoft.com/office/powerpoint/2010/main" val="148825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7414" y="142830"/>
            <a:ext cx="1668429" cy="720000"/>
          </a:xfrm>
        </p:spPr>
        <p:txBody>
          <a:bodyPr>
            <a:noAutofit/>
          </a:bodyPr>
          <a:lstStyle>
            <a:lvl1pPr algn="l">
              <a:defRPr sz="4000" b="1"/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17413" y="1019142"/>
            <a:ext cx="8872659" cy="536741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82765" y="142830"/>
            <a:ext cx="7207308" cy="720000"/>
          </a:xfrm>
          <a:ln>
            <a:solidFill>
              <a:srgbClr val="000000"/>
            </a:solidFill>
          </a:ln>
        </p:spPr>
        <p:txBody>
          <a:bodyPr anchor="ctr">
            <a:noAutofit/>
          </a:bodyPr>
          <a:lstStyle>
            <a:lvl1pPr marL="0" indent="0">
              <a:buNone/>
              <a:defRPr sz="4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10528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8596" y="2844792"/>
            <a:ext cx="7776000" cy="1362075"/>
          </a:xfrm>
        </p:spPr>
        <p:txBody>
          <a:bodyPr/>
          <a:lstStyle>
            <a:lvl1pPr algn="ctr">
              <a:defRPr sz="4000" b="1" cap="all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8596" y="4195773"/>
            <a:ext cx="7772400" cy="1500187"/>
          </a:xfrm>
          <a:ln>
            <a:solidFill>
              <a:srgbClr val="000000"/>
            </a:solidFill>
          </a:ln>
        </p:spPr>
        <p:txBody>
          <a:bodyPr anchor="ctr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17414" y="836578"/>
            <a:ext cx="4378386" cy="55134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199" y="836577"/>
            <a:ext cx="4341873" cy="55134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DEM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7414" y="142830"/>
            <a:ext cx="1668429" cy="720000"/>
          </a:xfrm>
        </p:spPr>
        <p:txBody>
          <a:bodyPr>
            <a:noAutofit/>
          </a:bodyPr>
          <a:lstStyle>
            <a:lvl1pPr algn="l">
              <a:defRPr sz="4000" b="1"/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17413" y="1019142"/>
            <a:ext cx="8872659" cy="536741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82765" y="142830"/>
            <a:ext cx="7207308" cy="720000"/>
          </a:xfrm>
          <a:ln>
            <a:solidFill>
              <a:srgbClr val="000000"/>
            </a:solidFill>
          </a:ln>
        </p:spPr>
        <p:txBody>
          <a:bodyPr anchor="ctr">
            <a:noAutofit/>
          </a:bodyPr>
          <a:lstStyle>
            <a:lvl1pPr marL="0" indent="0">
              <a:buNone/>
              <a:defRPr sz="4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ooter Placeholder 3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3" name="Slide Number Placeholder 3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BA28B9B-0C36-4B0C-9E4A-C3A158CBB1F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7" name="Content Placeholder 36"/>
          <p:cNvSpPr>
            <a:spLocks noGrp="1"/>
          </p:cNvSpPr>
          <p:nvPr>
            <p:ph sz="quarter" idx="12"/>
          </p:nvPr>
        </p:nvSpPr>
        <p:spPr>
          <a:xfrm>
            <a:off x="431234" y="1201995"/>
            <a:ext cx="8266471" cy="5051321"/>
          </a:xfrm>
        </p:spPr>
        <p:txBody>
          <a:bodyPr/>
          <a:lstStyle>
            <a:lvl1pPr marL="171450" indent="-171450">
              <a:buFont typeface="Arial" panose="020B0604020202020204" pitchFamily="34" charset="0"/>
              <a:buChar char="•"/>
              <a:defRPr lang="en-US" smtClean="0"/>
            </a:lvl1pPr>
            <a:lvl2pPr marL="514350" indent="-171450">
              <a:buFont typeface="Open Sans" panose="020B0606030504020204" pitchFamily="34" charset="0"/>
              <a:buChar char="–"/>
              <a:defRPr lang="en-US" smtClean="0"/>
            </a:lvl2pPr>
            <a:lvl3pPr marL="857250" indent="-171450">
              <a:buFont typeface="Open Sans" panose="020B0606030504020204" pitchFamily="34" charset="0"/>
              <a:buChar char="–"/>
              <a:defRPr lang="en-US" smtClean="0"/>
            </a:lvl3pPr>
            <a:lvl4pPr marL="1200150" indent="-171450">
              <a:buFont typeface="Open Sans" panose="020B0606030504020204" pitchFamily="34" charset="0"/>
              <a:buChar char="–"/>
              <a:defRPr lang="en-US" smtClean="0"/>
            </a:lvl4pPr>
            <a:lvl5pPr marL="1543050" indent="-171450">
              <a:buFont typeface="Open Sans" panose="020B0606030504020204" pitchFamily="34" charset="0"/>
              <a:buChar char="–"/>
              <a:defRPr lang="en-US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93704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0" y="6356350"/>
            <a:ext cx="9144000" cy="5016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latin typeface="+mn-lt"/>
              <a:cs typeface="+mn-cs"/>
            </a:endParaRP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-17463" y="6413500"/>
            <a:ext cx="3649663" cy="40011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7620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chemeClr val="tx1"/>
                </a:solidFill>
                <a:latin typeface="+mn-lt"/>
                <a:cs typeface="+mn-cs"/>
              </a:rPr>
              <a:t>Budapest University of Technology and Economics</a:t>
            </a:r>
            <a:br>
              <a:rPr lang="hu-HU" sz="1000" b="1" dirty="0">
                <a:solidFill>
                  <a:schemeClr val="tx1"/>
                </a:solidFill>
                <a:latin typeface="+mn-lt"/>
                <a:cs typeface="+mn-cs"/>
              </a:rPr>
            </a:br>
            <a:r>
              <a:rPr lang="en-US" sz="1000" b="1" dirty="0">
                <a:solidFill>
                  <a:schemeClr val="tx1"/>
                </a:solidFill>
                <a:latin typeface="+mn-lt"/>
                <a:cs typeface="+mn-cs"/>
              </a:rPr>
              <a:t>Department of Measurement and Information Systems</a:t>
            </a:r>
          </a:p>
        </p:txBody>
      </p:sp>
      <p:sp>
        <p:nvSpPr>
          <p:cNvPr id="8" name="Rectangle 20"/>
          <p:cNvSpPr>
            <a:spLocks noChangeArrowheads="1"/>
          </p:cNvSpPr>
          <p:nvPr/>
        </p:nvSpPr>
        <p:spPr bwMode="auto">
          <a:xfrm>
            <a:off x="0" y="0"/>
            <a:ext cx="9144000" cy="5016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latin typeface="+mn-lt"/>
              <a:cs typeface="+mn-cs"/>
            </a:endParaRPr>
          </a:p>
        </p:txBody>
      </p:sp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1374767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246435"/>
            <a:ext cx="6400800" cy="127795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  <a:endParaRPr lang="hu-HU" dirty="0"/>
          </a:p>
        </p:txBody>
      </p:sp>
      <p:sp>
        <p:nvSpPr>
          <p:cNvPr id="10" name="Text Box 10"/>
          <p:cNvSpPr txBox="1">
            <a:spLocks noChangeArrowheads="1"/>
          </p:cNvSpPr>
          <p:nvPr userDrawn="1"/>
        </p:nvSpPr>
        <p:spPr bwMode="auto">
          <a:xfrm>
            <a:off x="1000125" y="4725145"/>
            <a:ext cx="7143750" cy="83099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7620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400" b="1" dirty="0">
                <a:latin typeface="+mn-lt"/>
                <a:cs typeface="+mn-cs"/>
              </a:rPr>
              <a:t>Budapest University of </a:t>
            </a:r>
            <a:r>
              <a:rPr lang="en-US" sz="2400" b="1" dirty="0">
                <a:latin typeface="+mn-lt"/>
                <a:cs typeface="+mn-cs"/>
              </a:rPr>
              <a:t>Technology</a:t>
            </a:r>
            <a:r>
              <a:rPr lang="hu-HU" sz="2400" b="1" dirty="0">
                <a:latin typeface="+mn-lt"/>
                <a:cs typeface="+mn-cs"/>
              </a:rPr>
              <a:t> and </a:t>
            </a:r>
            <a:r>
              <a:rPr lang="en-US" sz="2400" b="1" dirty="0">
                <a:latin typeface="+mn-lt"/>
                <a:cs typeface="+mn-cs"/>
              </a:rPr>
              <a:t>Economics</a:t>
            </a:r>
            <a:br>
              <a:rPr lang="hu-HU" sz="2400" b="1" dirty="0">
                <a:latin typeface="+mn-lt"/>
                <a:cs typeface="+mn-cs"/>
              </a:rPr>
            </a:br>
            <a:r>
              <a:rPr lang="hu-HU" sz="2400" b="1" dirty="0">
                <a:latin typeface="+mn-lt"/>
                <a:cs typeface="+mn-cs"/>
              </a:rPr>
              <a:t>Fault</a:t>
            </a:r>
            <a:r>
              <a:rPr lang="hu-HU" sz="2400" b="1" baseline="0" dirty="0">
                <a:latin typeface="+mn-lt"/>
                <a:cs typeface="+mn-cs"/>
              </a:rPr>
              <a:t> Tolerant Systems Research Group</a:t>
            </a:r>
            <a:endParaRPr lang="en-US" sz="2400" b="1" dirty="0">
              <a:latin typeface="+mn-lt"/>
              <a:cs typeface="+mn-cs"/>
            </a:endParaRPr>
          </a:p>
        </p:txBody>
      </p:sp>
      <p:pic>
        <p:nvPicPr>
          <p:cNvPr id="13" name="Kép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891" y="6380679"/>
            <a:ext cx="1598400" cy="428173"/>
          </a:xfrm>
          <a:prstGeom prst="rect">
            <a:avLst/>
          </a:prstGeom>
        </p:spPr>
      </p:pic>
      <p:pic>
        <p:nvPicPr>
          <p:cNvPr id="18" name="Kép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997" y="5572835"/>
            <a:ext cx="1890000" cy="6328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800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val="161685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3" Type="http://schemas.openxmlformats.org/officeDocument/2006/relationships/slideLayout" Target="../slideLayouts/slideLayout10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6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2"/>
          <p:cNvSpPr>
            <a:spLocks noChangeArrowheads="1"/>
          </p:cNvSpPr>
          <p:nvPr/>
        </p:nvSpPr>
        <p:spPr bwMode="auto">
          <a:xfrm>
            <a:off x="0" y="6491287"/>
            <a:ext cx="9144000" cy="366712"/>
          </a:xfrm>
          <a:prstGeom prst="rect">
            <a:avLst/>
          </a:prstGeom>
          <a:gradFill flip="none" rotWithShape="1">
            <a:gsLst>
              <a:gs pos="0">
                <a:srgbClr val="762536"/>
              </a:gs>
              <a:gs pos="50000">
                <a:srgbClr val="762536"/>
              </a:gs>
              <a:gs pos="100000">
                <a:srgbClr val="A3334B"/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8905367B-20C1-422C-B6BA-25C563123B2E}" type="slidenum">
              <a:rPr lang="en-US" baseline="0" smtClean="0">
                <a:solidFill>
                  <a:schemeClr val="bg1"/>
                </a:solidFill>
                <a:latin typeface="+mn-lt"/>
                <a:cs typeface="+mn-cs"/>
              </a:rPr>
              <a:t>‹#›</a:t>
            </a:fld>
            <a:endParaRPr lang="hu-HU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pic>
        <p:nvPicPr>
          <p:cNvPr id="8" name="Kép 7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5" y="6491287"/>
            <a:ext cx="1225630" cy="343842"/>
          </a:xfrm>
          <a:prstGeom prst="rect">
            <a:avLst/>
          </a:prstGeom>
        </p:spPr>
      </p:pic>
      <p:sp>
        <p:nvSpPr>
          <p:cNvPr id="1026" name="Cím hely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720725"/>
          </a:xfrm>
          <a:prstGeom prst="rect">
            <a:avLst/>
          </a:prstGeom>
          <a:solidFill>
            <a:srgbClr val="762536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/>
              <a:t>Mintacím szerkesztése</a:t>
            </a:r>
          </a:p>
        </p:txBody>
      </p:sp>
      <p:sp>
        <p:nvSpPr>
          <p:cNvPr id="1027" name="Szöveg helye 2"/>
          <p:cNvSpPr>
            <a:spLocks noGrp="1"/>
          </p:cNvSpPr>
          <p:nvPr>
            <p:ph type="body" idx="1"/>
          </p:nvPr>
        </p:nvSpPr>
        <p:spPr bwMode="auto">
          <a:xfrm>
            <a:off x="142875" y="857250"/>
            <a:ext cx="8858250" cy="552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pic>
        <p:nvPicPr>
          <p:cNvPr id="3" name="Kép 2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953" y="6500180"/>
            <a:ext cx="1049893" cy="33464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76" r:id="rId7"/>
  </p:sldLayoutIdLst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 kern="1200">
          <a:solidFill>
            <a:srgbClr val="F8F8F8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F8F8F8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F8F8F8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F8F8F8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F8F8F8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F8F8F8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F8F8F8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F8F8F8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F8F8F8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762536"/>
        </a:buClr>
        <a:buFont typeface="Wingdings" pitchFamily="2" charset="2"/>
        <a:buChar char="§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762536"/>
        </a:buClr>
        <a:buFont typeface="Courier New" pitchFamily="49" charset="0"/>
        <a:buChar char="o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762536"/>
        </a:buClr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762536"/>
        </a:buClr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762536"/>
        </a:buClr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2"/>
          <p:cNvSpPr>
            <a:spLocks noChangeArrowheads="1"/>
          </p:cNvSpPr>
          <p:nvPr/>
        </p:nvSpPr>
        <p:spPr bwMode="auto">
          <a:xfrm>
            <a:off x="0" y="6477000"/>
            <a:ext cx="9144000" cy="381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u-HU" dirty="0">
              <a:latin typeface="+mn-lt"/>
              <a:cs typeface="+mn-cs"/>
            </a:endParaRPr>
          </a:p>
        </p:txBody>
      </p:sp>
      <p:sp>
        <p:nvSpPr>
          <p:cNvPr id="1026" name="Cím hely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720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/>
              <a:t>Mintacím szerkesztése</a:t>
            </a:r>
          </a:p>
        </p:txBody>
      </p:sp>
      <p:sp>
        <p:nvSpPr>
          <p:cNvPr id="1027" name="Szöveg helye 2"/>
          <p:cNvSpPr>
            <a:spLocks noGrp="1"/>
          </p:cNvSpPr>
          <p:nvPr>
            <p:ph type="body" idx="1"/>
          </p:nvPr>
        </p:nvSpPr>
        <p:spPr bwMode="auto">
          <a:xfrm>
            <a:off x="142875" y="857250"/>
            <a:ext cx="8858250" cy="552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pic>
        <p:nvPicPr>
          <p:cNvPr id="11" name="Kép 10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5" y="6500811"/>
            <a:ext cx="1227600" cy="328845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354" y="6489700"/>
            <a:ext cx="1051200" cy="35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289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</p:sldLayoutIdLst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F8F8F8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F8F8F8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F8F8F8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F8F8F8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F8F8F8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F8F8F8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F8F8F8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F8F8F8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762536"/>
        </a:buClr>
        <a:buFont typeface="Wingdings" pitchFamily="2" charset="2"/>
        <a:buChar char="§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762536"/>
        </a:buClr>
        <a:buFont typeface="Courier New" pitchFamily="49" charset="0"/>
        <a:buChar char="o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762536"/>
        </a:buClr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762536"/>
        </a:buClr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762536"/>
        </a:buClr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2"/>
          <p:cNvSpPr>
            <a:spLocks noChangeArrowheads="1"/>
          </p:cNvSpPr>
          <p:nvPr/>
        </p:nvSpPr>
        <p:spPr bwMode="auto">
          <a:xfrm>
            <a:off x="0" y="6477000"/>
            <a:ext cx="9144000" cy="381000"/>
          </a:xfrm>
          <a:prstGeom prst="rect">
            <a:avLst/>
          </a:prstGeom>
          <a:gradFill flip="none" rotWithShape="1">
            <a:gsLst>
              <a:gs pos="0">
                <a:srgbClr val="762536"/>
              </a:gs>
              <a:gs pos="50000">
                <a:srgbClr val="762536"/>
              </a:gs>
              <a:gs pos="100000">
                <a:srgbClr val="A3334B"/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u-HU" dirty="0">
              <a:solidFill>
                <a:srgbClr val="000000"/>
              </a:solidFill>
            </a:endParaRPr>
          </a:p>
        </p:txBody>
      </p:sp>
      <p:pic>
        <p:nvPicPr>
          <p:cNvPr id="8" name="Kép 7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5" y="6491287"/>
            <a:ext cx="1225630" cy="343842"/>
          </a:xfrm>
          <a:prstGeom prst="rect">
            <a:avLst/>
          </a:prstGeom>
        </p:spPr>
      </p:pic>
      <p:sp>
        <p:nvSpPr>
          <p:cNvPr id="1026" name="Cím helye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720725"/>
          </a:xfrm>
          <a:prstGeom prst="rect">
            <a:avLst/>
          </a:prstGeom>
          <a:solidFill>
            <a:srgbClr val="762536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/>
              <a:t>Mintacím szerkesztése</a:t>
            </a:r>
          </a:p>
        </p:txBody>
      </p:sp>
      <p:sp>
        <p:nvSpPr>
          <p:cNvPr id="1027" name="Szöveg helye 2"/>
          <p:cNvSpPr>
            <a:spLocks noGrp="1"/>
          </p:cNvSpPr>
          <p:nvPr>
            <p:ph type="body" idx="1"/>
          </p:nvPr>
        </p:nvSpPr>
        <p:spPr bwMode="auto">
          <a:xfrm>
            <a:off x="142875" y="857250"/>
            <a:ext cx="8858250" cy="5529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  <p:pic>
        <p:nvPicPr>
          <p:cNvPr id="3" name="Kép 2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953" y="6500180"/>
            <a:ext cx="1049893" cy="33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333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</p:sldLayoutIdLst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F8F8F8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F8F8F8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F8F8F8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F8F8F8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F8F8F8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F8F8F8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F8F8F8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000">
          <a:solidFill>
            <a:srgbClr val="F8F8F8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762536"/>
        </a:buClr>
        <a:buFont typeface="Wingdings" pitchFamily="2" charset="2"/>
        <a:buChar char="§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762536"/>
        </a:buClr>
        <a:buFont typeface="Courier New" pitchFamily="49" charset="0"/>
        <a:buChar char="o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762536"/>
        </a:buClr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762536"/>
        </a:buClr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762536"/>
        </a:buClr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ikocsis@mit.bme.hu" TargetMode="External"/><Relationship Id="rId2" Type="http://schemas.openxmlformats.org/officeDocument/2006/relationships/hyperlink" Target="mailto:pataric@mit.bme.hu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emf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2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5" Type="http://schemas.openxmlformats.org/officeDocument/2006/relationships/image" Target="../media/image22.png"/><Relationship Id="rId4" Type="http://schemas.openxmlformats.org/officeDocument/2006/relationships/image" Target="../media/image24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2139/ssrn.3230013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cocountdown.com/" TargetMode="External"/><Relationship Id="rId2" Type="http://schemas.openxmlformats.org/officeDocument/2006/relationships/hyperlink" Target="https://icotracker.net/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s://wiki.hyperledger.org/display/PSSIG/Public+Sector+SIG" TargetMode="Externa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1.PNG"/><Relationship Id="rId7" Type="http://schemas.microsoft.com/office/2007/relationships/hdphoto" Target="../media/hdphoto1.wdp"/><Relationship Id="rId12" Type="http://schemas.microsoft.com/office/2007/relationships/hdphoto" Target="../media/hdphoto2.wdp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image" Target="../media/image68.png"/><Relationship Id="rId5" Type="http://schemas.openxmlformats.org/officeDocument/2006/relationships/image" Target="../media/image63.PNG"/><Relationship Id="rId10" Type="http://schemas.openxmlformats.org/officeDocument/2006/relationships/image" Target="../media/image67.png"/><Relationship Id="rId4" Type="http://schemas.openxmlformats.org/officeDocument/2006/relationships/image" Target="../media/image62.PNG"/><Relationship Id="rId9" Type="http://schemas.openxmlformats.org/officeDocument/2006/relationships/image" Target="../media/image66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2139/ssrn.3230013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13647"/>
            <a:ext cx="7772400" cy="1469187"/>
          </a:xfrm>
        </p:spPr>
        <p:txBody>
          <a:bodyPr/>
          <a:lstStyle/>
          <a:p>
            <a:r>
              <a:rPr lang="en-US" b="1" dirty="0" err="1"/>
              <a:t>Blockchain</a:t>
            </a:r>
            <a:br>
              <a:rPr lang="en-US" b="1" dirty="0"/>
            </a:br>
            <a:r>
              <a:rPr lang="en-US" b="1" dirty="0"/>
              <a:t>Technologies and Applications</a:t>
            </a:r>
            <a:endParaRPr lang="en-US" dirty="0"/>
          </a:p>
        </p:txBody>
      </p:sp>
      <p:sp>
        <p:nvSpPr>
          <p:cNvPr id="6" name="Subtitle 2"/>
          <p:cNvSpPr txBox="1">
            <a:spLocks/>
          </p:cNvSpPr>
          <p:nvPr/>
        </p:nvSpPr>
        <p:spPr bwMode="auto">
          <a:xfrm>
            <a:off x="1371600" y="3547431"/>
            <a:ext cx="6400800" cy="112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20000"/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62536"/>
              </a:buClr>
              <a:buFont typeface="Wingdings" pitchFamily="2" charset="2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62536"/>
              </a:buClr>
              <a:buFont typeface="Courier New" pitchFamily="49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62536"/>
              </a:buClr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62536"/>
              </a:buClr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62536"/>
              </a:buClr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US" sz="2400" dirty="0"/>
              <a:t>Prof. </a:t>
            </a:r>
            <a:r>
              <a:rPr lang="en-US" sz="2400" dirty="0" err="1"/>
              <a:t>András</a:t>
            </a:r>
            <a:r>
              <a:rPr lang="en-US" sz="2400" dirty="0"/>
              <a:t> </a:t>
            </a:r>
            <a:r>
              <a:rPr lang="en-US" sz="2400" dirty="0" err="1"/>
              <a:t>Pataricza</a:t>
            </a:r>
            <a:r>
              <a:rPr lang="en-US" sz="2400" dirty="0"/>
              <a:t>, </a:t>
            </a:r>
            <a:r>
              <a:rPr lang="en-US" sz="2400" dirty="0">
                <a:hlinkClick r:id="rId2"/>
              </a:rPr>
              <a:t>pataric@mit.bme.hu</a:t>
            </a:r>
            <a:r>
              <a:rPr lang="en-US" sz="2400" dirty="0"/>
              <a:t> </a:t>
            </a:r>
          </a:p>
          <a:p>
            <a:pPr defTabSz="914400"/>
            <a:r>
              <a:rPr lang="en-US" sz="2400" dirty="0"/>
              <a:t>Dr. Imre Kocsis, </a:t>
            </a:r>
            <a:r>
              <a:rPr lang="en-US" sz="2400" dirty="0">
                <a:hlinkClick r:id="rId3"/>
              </a:rPr>
              <a:t>ikocsis@mit.bme.hu</a:t>
            </a:r>
            <a:endParaRPr lang="en-US" sz="2400" dirty="0"/>
          </a:p>
          <a:p>
            <a:pPr defTabSz="914400"/>
            <a:r>
              <a:rPr lang="en-US" sz="2400" dirty="0"/>
              <a:t>2020.02.13</a:t>
            </a:r>
          </a:p>
        </p:txBody>
      </p:sp>
    </p:spTree>
    <p:extLst>
      <p:ext uri="{BB962C8B-B14F-4D97-AF65-F5344CB8AC3E}">
        <p14:creationId xmlns:p14="http://schemas.microsoft.com/office/powerpoint/2010/main" val="395054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Blockchain</a:t>
            </a:r>
            <a:r>
              <a:rPr lang="en-US" dirty="0"/>
              <a:t> technologies: a DLT approach</a:t>
            </a:r>
          </a:p>
        </p:txBody>
      </p:sp>
      <p:pic>
        <p:nvPicPr>
          <p:cNvPr id="4" name="Content Placeholder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610" y="1003674"/>
            <a:ext cx="7546032" cy="5162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9664" y="6164824"/>
            <a:ext cx="57007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[1] Source: Marley Gray, Principle Architect PM – Microsoft: Introducing Project Bletchley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628078" y="1443466"/>
            <a:ext cx="7414322" cy="5287534"/>
            <a:chOff x="1628078" y="1443466"/>
            <a:chExt cx="7414322" cy="5287534"/>
          </a:xfrm>
        </p:grpSpPr>
        <p:grpSp>
          <p:nvGrpSpPr>
            <p:cNvPr id="7" name="Group 6"/>
            <p:cNvGrpSpPr/>
            <p:nvPr/>
          </p:nvGrpSpPr>
          <p:grpSpPr>
            <a:xfrm>
              <a:off x="5123830" y="1443466"/>
              <a:ext cx="3918570" cy="5287534"/>
              <a:chOff x="5123830" y="1443466"/>
              <a:chExt cx="3918570" cy="5287534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23830" y="1684783"/>
                <a:ext cx="3918570" cy="5046217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969150" y="1443466"/>
                <a:ext cx="1073250" cy="1024667"/>
              </a:xfrm>
              <a:prstGeom prst="rect">
                <a:avLst/>
              </a:prstGeom>
            </p:spPr>
          </p:pic>
        </p:grpSp>
        <p:cxnSp>
          <p:nvCxnSpPr>
            <p:cNvPr id="9" name="Straight Arrow Connector 8"/>
            <p:cNvCxnSpPr/>
            <p:nvPr/>
          </p:nvCxnSpPr>
          <p:spPr>
            <a:xfrm>
              <a:off x="1628078" y="3378820"/>
              <a:ext cx="3495752" cy="73598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4823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Replacing the middleman with the group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875" y="857250"/>
            <a:ext cx="4065331" cy="4737305"/>
          </a:xfrm>
        </p:spPr>
        <p:txBody>
          <a:bodyPr/>
          <a:lstStyle/>
          <a:p>
            <a:r>
              <a:rPr lang="en-US" sz="2800" b="1" dirty="0"/>
              <a:t>P2P network</a:t>
            </a:r>
            <a:r>
              <a:rPr lang="en-US" sz="2800" dirty="0"/>
              <a:t> of nodes</a:t>
            </a:r>
          </a:p>
          <a:p>
            <a:endParaRPr lang="en-US" sz="2800" dirty="0"/>
          </a:p>
          <a:p>
            <a:r>
              <a:rPr lang="en-US" sz="2800" dirty="0"/>
              <a:t>Each peer: </a:t>
            </a:r>
            <a:r>
              <a:rPr lang="en-US" sz="2800" b="1" dirty="0"/>
              <a:t>same ledger</a:t>
            </a:r>
          </a:p>
          <a:p>
            <a:pPr lvl="1"/>
            <a:r>
              <a:rPr lang="en-US" sz="2400" dirty="0"/>
              <a:t>Append-only </a:t>
            </a:r>
            <a:r>
              <a:rPr lang="en-US" sz="2400" dirty="0" err="1"/>
              <a:t>Tx</a:t>
            </a:r>
            <a:r>
              <a:rPr lang="en-US" sz="2400" dirty="0"/>
              <a:t> log</a:t>
            </a:r>
          </a:p>
          <a:p>
            <a:pPr lvl="1"/>
            <a:r>
              <a:rPr lang="en-US" sz="2400" dirty="0"/>
              <a:t>Hash-</a:t>
            </a:r>
            <a:r>
              <a:rPr lang="en-US" sz="2400" b="1" dirty="0"/>
              <a:t>chained block list</a:t>
            </a:r>
          </a:p>
          <a:p>
            <a:endParaRPr lang="en-US" sz="2800" b="1" dirty="0"/>
          </a:p>
          <a:p>
            <a:r>
              <a:rPr lang="en-US" sz="2800" b="1" dirty="0"/>
              <a:t>Group consensus</a:t>
            </a:r>
          </a:p>
          <a:p>
            <a:pPr lvl="1"/>
            <a:r>
              <a:rPr lang="en-US" sz="2400" dirty="0"/>
              <a:t>On </a:t>
            </a:r>
            <a:r>
              <a:rPr lang="en-US" sz="2400" dirty="0" err="1"/>
              <a:t>Tx</a:t>
            </a:r>
            <a:r>
              <a:rPr lang="en-US" sz="2400" dirty="0"/>
              <a:t> blocks</a:t>
            </a:r>
          </a:p>
          <a:p>
            <a:pPr lvl="1"/>
            <a:r>
              <a:rPr lang="en-US" sz="2400" dirty="0"/>
              <a:t>While certain % honest</a:t>
            </a:r>
          </a:p>
          <a:p>
            <a:endParaRPr lang="en-US" sz="2800" dirty="0"/>
          </a:p>
          <a:p>
            <a:r>
              <a:rPr lang="en-US" sz="2800" dirty="0"/>
              <a:t>Client != peer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  <p:graphicFrame>
        <p:nvGraphicFramePr>
          <p:cNvPr id="4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79094494"/>
              </p:ext>
            </p:extLst>
          </p:nvPr>
        </p:nvGraphicFramePr>
        <p:xfrm>
          <a:off x="5270091" y="1353537"/>
          <a:ext cx="3669890" cy="730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4623467"/>
              </p:ext>
            </p:extLst>
          </p:nvPr>
        </p:nvGraphicFramePr>
        <p:xfrm>
          <a:off x="4999494" y="3362281"/>
          <a:ext cx="3940487" cy="14295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8" name="Down Arrow 7"/>
          <p:cNvSpPr/>
          <p:nvPr/>
        </p:nvSpPr>
        <p:spPr>
          <a:xfrm>
            <a:off x="7105036" y="2247494"/>
            <a:ext cx="484632" cy="978408"/>
          </a:xfrm>
          <a:prstGeom prst="downArrow">
            <a:avLst/>
          </a:prstGeom>
          <a:solidFill>
            <a:schemeClr val="accent1"/>
          </a:solidFill>
          <a:ln w="28575">
            <a:solidFill>
              <a:schemeClr val="accent4"/>
            </a:solidFill>
          </a:ln>
          <a:effectLst>
            <a:outerShdw blurRad="127000" dist="38100" dir="5400000" sx="102000" sy="102000" algn="t" rotWithShape="0">
              <a:prstClr val="black">
                <a:alpha val="20000"/>
              </a:prstClr>
            </a:outerShdw>
            <a:softEdge rad="0"/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 err="1">
              <a:solidFill>
                <a:schemeClr val="accent2"/>
              </a:solidFill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7105036" y="5091296"/>
            <a:ext cx="484632" cy="978408"/>
          </a:xfrm>
          <a:prstGeom prst="downArrow">
            <a:avLst/>
          </a:prstGeom>
          <a:solidFill>
            <a:schemeClr val="accent1"/>
          </a:solidFill>
          <a:ln w="28575">
            <a:solidFill>
              <a:schemeClr val="accent4"/>
            </a:solidFill>
          </a:ln>
          <a:effectLst>
            <a:outerShdw blurRad="127000" dist="38100" dir="5400000" sx="102000" sy="102000" algn="t" rotWithShape="0">
              <a:prstClr val="black">
                <a:alpha val="20000"/>
              </a:prstClr>
            </a:outerShdw>
            <a:softEdge rad="0"/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 err="1">
              <a:solidFill>
                <a:schemeClr val="accent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98741" y="2398144"/>
            <a:ext cx="15062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Block consensus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98741" y="5208977"/>
            <a:ext cx="15062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Block consensus</a:t>
            </a:r>
          </a:p>
        </p:txBody>
      </p:sp>
    </p:spTree>
    <p:extLst>
      <p:ext uri="{BB962C8B-B14F-4D97-AF65-F5344CB8AC3E}">
        <p14:creationId xmlns:p14="http://schemas.microsoft.com/office/powerpoint/2010/main" val="63599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Blockchain</a:t>
            </a:r>
            <a:r>
              <a:rPr lang="en-US" dirty="0"/>
              <a:t> properties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875" y="904568"/>
            <a:ext cx="4162425" cy="5481945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/>
              <a:t>Ledger</a:t>
            </a:r>
            <a:r>
              <a:rPr lang="en-US" dirty="0"/>
              <a:t>: immutable </a:t>
            </a:r>
            <a:r>
              <a:rPr lang="en-US" dirty="0" err="1"/>
              <a:t>Tx</a:t>
            </a:r>
            <a:r>
              <a:rPr lang="en-US" dirty="0"/>
              <a:t> log; not (just) cryptocurrency!</a:t>
            </a:r>
          </a:p>
          <a:p>
            <a:endParaRPr lang="en-US" dirty="0"/>
          </a:p>
          <a:p>
            <a:r>
              <a:rPr lang="en-US" b="1" dirty="0"/>
              <a:t>Smart contracts</a:t>
            </a:r>
            <a:r>
              <a:rPr lang="en-US" dirty="0"/>
              <a:t>: programmed </a:t>
            </a:r>
            <a:r>
              <a:rPr lang="en-US" dirty="0" err="1"/>
              <a:t>Tx</a:t>
            </a:r>
            <a:r>
              <a:rPr lang="en-US" dirty="0"/>
              <a:t> logic over ledger state</a:t>
            </a:r>
          </a:p>
          <a:p>
            <a:endParaRPr lang="en-US" dirty="0"/>
          </a:p>
          <a:p>
            <a:r>
              <a:rPr lang="en-US" b="1" dirty="0"/>
              <a:t>Shared</a:t>
            </a:r>
            <a:r>
              <a:rPr lang="en-US" dirty="0"/>
              <a:t>: across participants</a:t>
            </a:r>
          </a:p>
          <a:p>
            <a:endParaRPr lang="en-US" dirty="0"/>
          </a:p>
          <a:p>
            <a:r>
              <a:rPr lang="en-US" b="1" dirty="0"/>
              <a:t>Distributed</a:t>
            </a:r>
            <a:r>
              <a:rPr lang="en-US" dirty="0"/>
              <a:t>: replication</a:t>
            </a:r>
          </a:p>
          <a:p>
            <a:endParaRPr lang="en-US" dirty="0"/>
          </a:p>
          <a:p>
            <a:r>
              <a:rPr lang="en-US" b="1" dirty="0"/>
              <a:t>Cryptographically authentic</a:t>
            </a:r>
            <a:r>
              <a:rPr lang="en-US" dirty="0"/>
              <a:t>: non-</a:t>
            </a:r>
            <a:r>
              <a:rPr lang="en-US" dirty="0" err="1"/>
              <a:t>repudiable</a:t>
            </a:r>
            <a:r>
              <a:rPr lang="en-US" dirty="0"/>
              <a:t> (secure identities), tokenization, signed </a:t>
            </a:r>
            <a:r>
              <a:rPr lang="en-US" dirty="0" err="1"/>
              <a:t>Txs</a:t>
            </a:r>
            <a:endParaRPr lang="en-US" dirty="0"/>
          </a:p>
          <a:p>
            <a:endParaRPr lang="en-US" dirty="0"/>
          </a:p>
          <a:p>
            <a:r>
              <a:rPr lang="en-US" b="1" dirty="0"/>
              <a:t>Trust</a:t>
            </a:r>
            <a:r>
              <a:rPr lang="en-US" dirty="0"/>
              <a:t>: fault/attack tolerant group consensus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08206" y="1280430"/>
            <a:ext cx="4896463" cy="4735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lowchart: Alternate Process 4"/>
          <p:cNvSpPr/>
          <p:nvPr/>
        </p:nvSpPr>
        <p:spPr>
          <a:xfrm rot="20730183">
            <a:off x="2528837" y="1806647"/>
            <a:ext cx="6368628" cy="92656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Note: these are truly common!</a:t>
            </a:r>
            <a:endParaRPr lang="en-US" sz="36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72699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Képtalálat a következőre: „world map vector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445" y="1359069"/>
            <a:ext cx="3484750" cy="3007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transaction logic</a:t>
            </a:r>
          </a:p>
        </p:txBody>
      </p:sp>
      <p:sp>
        <p:nvSpPr>
          <p:cNvPr id="15" name="Curved Right Arrow 14"/>
          <p:cNvSpPr/>
          <p:nvPr/>
        </p:nvSpPr>
        <p:spPr>
          <a:xfrm>
            <a:off x="2915174" y="1867940"/>
            <a:ext cx="818775" cy="1823579"/>
          </a:xfrm>
          <a:prstGeom prst="curvedRightArrow">
            <a:avLst/>
          </a:prstGeom>
          <a:solidFill>
            <a:schemeClr val="accent1"/>
          </a:solidFill>
          <a:ln w="28575">
            <a:solidFill>
              <a:schemeClr val="accent4"/>
            </a:solidFill>
          </a:ln>
          <a:effectLst>
            <a:outerShdw blurRad="127000" dist="38100" dir="5400000" sx="102000" sy="102000" algn="t" rotWithShape="0">
              <a:prstClr val="black">
                <a:alpha val="20000"/>
              </a:prstClr>
            </a:outerShdw>
            <a:softEdge rad="0"/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 err="1">
              <a:solidFill>
                <a:schemeClr val="accent2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5353" y="1104635"/>
            <a:ext cx="458531" cy="642289"/>
          </a:xfrm>
          <a:prstGeom prst="rect">
            <a:avLst/>
          </a:prstGeom>
        </p:spPr>
      </p:pic>
      <p:sp>
        <p:nvSpPr>
          <p:cNvPr id="19" name="Curved Right Arrow 18"/>
          <p:cNvSpPr/>
          <p:nvPr/>
        </p:nvSpPr>
        <p:spPr>
          <a:xfrm rot="10800000">
            <a:off x="3775288" y="1785208"/>
            <a:ext cx="818775" cy="1823579"/>
          </a:xfrm>
          <a:prstGeom prst="curvedRightArrow">
            <a:avLst/>
          </a:prstGeom>
          <a:solidFill>
            <a:schemeClr val="accent1"/>
          </a:solidFill>
          <a:ln w="28575">
            <a:solidFill>
              <a:schemeClr val="accent4"/>
            </a:solidFill>
          </a:ln>
          <a:effectLst>
            <a:outerShdw blurRad="127000" dist="38100" dir="5400000" sx="102000" sy="102000" algn="t" rotWithShape="0">
              <a:prstClr val="black">
                <a:alpha val="20000"/>
              </a:prstClr>
            </a:outerShdw>
            <a:softEdge rad="0"/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dirty="0" err="1">
              <a:solidFill>
                <a:schemeClr val="accent2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1999" y="1300753"/>
            <a:ext cx="458531" cy="64228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8169" y="2423748"/>
            <a:ext cx="458531" cy="64228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8147" y="3459660"/>
            <a:ext cx="458531" cy="64228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3555" y="3932178"/>
            <a:ext cx="458531" cy="64228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1363" y="3546553"/>
            <a:ext cx="458531" cy="64228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5214" y="2461994"/>
            <a:ext cx="458531" cy="64228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8707" y="1461010"/>
            <a:ext cx="458531" cy="642289"/>
          </a:xfrm>
          <a:prstGeom prst="rect">
            <a:avLst/>
          </a:prstGeom>
        </p:spPr>
      </p:pic>
      <p:pic>
        <p:nvPicPr>
          <p:cNvPr id="28" name="Content Placehold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56157" y="1267625"/>
            <a:ext cx="3178118" cy="3073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4907" y="2149384"/>
            <a:ext cx="308063" cy="65733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7482" y="2888812"/>
            <a:ext cx="789038" cy="596971"/>
          </a:xfrm>
          <a:prstGeom prst="rect">
            <a:avLst/>
          </a:prstGeom>
        </p:spPr>
      </p:pic>
      <p:sp>
        <p:nvSpPr>
          <p:cNvPr id="32" name="Content Placeholder 2"/>
          <p:cNvSpPr>
            <a:spLocks noGrp="1"/>
          </p:cNvSpPr>
          <p:nvPr>
            <p:ph idx="1"/>
          </p:nvPr>
        </p:nvSpPr>
        <p:spPr>
          <a:xfrm>
            <a:off x="249807" y="4832827"/>
            <a:ext cx="1685348" cy="11483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/>
              <a:t>Client </a:t>
            </a:r>
            <a:r>
              <a:rPr lang="en-US" sz="2200" b="1" dirty="0"/>
              <a:t>request</a:t>
            </a:r>
          </a:p>
        </p:txBody>
      </p:sp>
      <p:sp>
        <p:nvSpPr>
          <p:cNvPr id="33" name="Content Placeholder 2"/>
          <p:cNvSpPr txBox="1">
            <a:spLocks/>
          </p:cNvSpPr>
          <p:nvPr/>
        </p:nvSpPr>
        <p:spPr bwMode="auto">
          <a:xfrm>
            <a:off x="2132423" y="4897857"/>
            <a:ext cx="3382772" cy="1148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62536"/>
              </a:buClr>
              <a:buFont typeface="Wingdings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62536"/>
              </a:buClr>
              <a:buFont typeface="Courier New" pitchFamily="49" charset="0"/>
              <a:buChar char="o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62536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62536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62536"/>
              </a:buClr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Font typeface="Wingdings" pitchFamily="2" charset="2"/>
              <a:buNone/>
            </a:pPr>
            <a:r>
              <a:rPr lang="en-US" sz="2200" dirty="0"/>
              <a:t>Order, contract exec result, acceptance: </a:t>
            </a:r>
            <a:r>
              <a:rPr lang="en-US" sz="2200" b="1" dirty="0"/>
              <a:t>consensus</a:t>
            </a:r>
          </a:p>
        </p:txBody>
      </p:sp>
      <p:sp>
        <p:nvSpPr>
          <p:cNvPr id="34" name="Content Placeholder 2"/>
          <p:cNvSpPr txBox="1">
            <a:spLocks/>
          </p:cNvSpPr>
          <p:nvPr/>
        </p:nvSpPr>
        <p:spPr bwMode="auto">
          <a:xfrm>
            <a:off x="5856157" y="4921027"/>
            <a:ext cx="3382772" cy="1148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62536"/>
              </a:buClr>
              <a:buFont typeface="Wingdings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62536"/>
              </a:buClr>
              <a:buFont typeface="Courier New" pitchFamily="49" charset="0"/>
              <a:buChar char="o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62536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62536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62536"/>
              </a:buClr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Font typeface="Wingdings" pitchFamily="2" charset="2"/>
              <a:buNone/>
            </a:pPr>
            <a:r>
              <a:rPr lang="en-US" sz="2200" dirty="0"/>
              <a:t>All </a:t>
            </a:r>
            <a:r>
              <a:rPr lang="en-US" sz="2200" b="1" dirty="0"/>
              <a:t>ledgers updated</a:t>
            </a:r>
            <a:endParaRPr lang="en-US" sz="2200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920241" y="1457329"/>
            <a:ext cx="0" cy="436737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5712464" y="1425779"/>
            <a:ext cx="0" cy="436737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6" name="Picture 4" descr="Képtalálat a következőre: „handshake icon”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499" y="2452427"/>
            <a:ext cx="1092991" cy="613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8" name="Straight Arrow Connector 37"/>
          <p:cNvCxnSpPr>
            <a:stCxn id="30" idx="3"/>
          </p:cNvCxnSpPr>
          <p:nvPr/>
        </p:nvCxnSpPr>
        <p:spPr>
          <a:xfrm flipV="1">
            <a:off x="1446520" y="2677886"/>
            <a:ext cx="821649" cy="50941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309716" y="5906829"/>
            <a:ext cx="8524567" cy="514654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accent4"/>
            </a:solidFill>
          </a:ln>
          <a:effectLst>
            <a:outerShdw blurRad="127000" dist="38100" dir="5400000" sx="102000" sy="102000" algn="t" rotWithShape="0">
              <a:prstClr val="black">
                <a:alpha val="20000"/>
              </a:prstClr>
            </a:outerShdw>
            <a:softEdge rad="0"/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Batch processing &lt; </a:t>
            </a:r>
            <a:r>
              <a:rPr lang="en-US" sz="24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Blockchain</a:t>
            </a:r>
            <a:r>
              <a:rPr lang="en-US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latency &lt; hard real-time</a:t>
            </a:r>
          </a:p>
        </p:txBody>
      </p:sp>
    </p:spTree>
    <p:extLst>
      <p:ext uri="{BB962C8B-B14F-4D97-AF65-F5344CB8AC3E}">
        <p14:creationId xmlns:p14="http://schemas.microsoft.com/office/powerpoint/2010/main" val="88626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when you peel off the complexity…</a:t>
            </a:r>
          </a:p>
        </p:txBody>
      </p:sp>
      <p:graphicFrame>
        <p:nvGraphicFramePr>
          <p:cNvPr id="4" name="Content Placeholder 8"/>
          <p:cNvGraphicFramePr>
            <a:graphicFrameLocks/>
          </p:cNvGraphicFramePr>
          <p:nvPr/>
        </p:nvGraphicFramePr>
        <p:xfrm>
          <a:off x="981513" y="1588621"/>
          <a:ext cx="3193439" cy="37269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Content Placeholder 9"/>
          <p:cNvGraphicFramePr>
            <a:graphicFrameLocks/>
          </p:cNvGraphicFramePr>
          <p:nvPr/>
        </p:nvGraphicFramePr>
        <p:xfrm>
          <a:off x="4467662" y="1913160"/>
          <a:ext cx="3183210" cy="38521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1170152" y="1884391"/>
            <a:ext cx="2747266" cy="3215123"/>
            <a:chOff x="169070" y="1352162"/>
            <a:chExt cx="4104456" cy="4680899"/>
          </a:xfrm>
        </p:grpSpPr>
        <p:sp>
          <p:nvSpPr>
            <p:cNvPr id="7" name="Right Arrow 6"/>
            <p:cNvSpPr/>
            <p:nvPr/>
          </p:nvSpPr>
          <p:spPr bwMode="auto">
            <a:xfrm rot="1836854">
              <a:off x="169070" y="2407976"/>
              <a:ext cx="432048" cy="360040"/>
            </a:xfrm>
            <a:prstGeom prst="rightArrow">
              <a:avLst/>
            </a:prstGeom>
            <a:solidFill>
              <a:srgbClr val="C0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latin typeface="Times New Roman" pitchFamily="18" charset="0"/>
              </a:endParaRPr>
            </a:p>
          </p:txBody>
        </p:sp>
        <p:sp>
          <p:nvSpPr>
            <p:cNvPr id="8" name="Right Arrow 7"/>
            <p:cNvSpPr/>
            <p:nvPr/>
          </p:nvSpPr>
          <p:spPr bwMode="auto">
            <a:xfrm rot="19763146" flipV="1">
              <a:off x="261962" y="4666048"/>
              <a:ext cx="432048" cy="360040"/>
            </a:xfrm>
            <a:prstGeom prst="rightArrow">
              <a:avLst/>
            </a:prstGeom>
            <a:solidFill>
              <a:srgbClr val="C0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latin typeface="Times New Roman" pitchFamily="18" charset="0"/>
              </a:endParaRPr>
            </a:p>
          </p:txBody>
        </p:sp>
        <p:sp>
          <p:nvSpPr>
            <p:cNvPr id="9" name="Right Arrow 8"/>
            <p:cNvSpPr/>
            <p:nvPr/>
          </p:nvSpPr>
          <p:spPr bwMode="auto">
            <a:xfrm rot="1836854" flipH="1" flipV="1">
              <a:off x="3800797" y="4666049"/>
              <a:ext cx="432048" cy="360040"/>
            </a:xfrm>
            <a:prstGeom prst="rightArrow">
              <a:avLst/>
            </a:prstGeom>
            <a:solidFill>
              <a:srgbClr val="C0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latin typeface="Times New Roman" pitchFamily="18" charset="0"/>
              </a:endParaRPr>
            </a:p>
          </p:txBody>
        </p:sp>
        <p:sp>
          <p:nvSpPr>
            <p:cNvPr id="10" name="Right Arrow 9"/>
            <p:cNvSpPr/>
            <p:nvPr/>
          </p:nvSpPr>
          <p:spPr bwMode="auto">
            <a:xfrm rot="19763146" flipH="1">
              <a:off x="3841478" y="2407976"/>
              <a:ext cx="432048" cy="360040"/>
            </a:xfrm>
            <a:prstGeom prst="rightArrow">
              <a:avLst/>
            </a:prstGeom>
            <a:solidFill>
              <a:srgbClr val="C0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 dirty="0">
                <a:latin typeface="Times New Roman" pitchFamily="18" charset="0"/>
              </a:endParaRPr>
            </a:p>
          </p:txBody>
        </p:sp>
        <p:sp>
          <p:nvSpPr>
            <p:cNvPr id="11" name="Right Arrow 10"/>
            <p:cNvSpPr/>
            <p:nvPr/>
          </p:nvSpPr>
          <p:spPr bwMode="auto">
            <a:xfrm rot="5634592" flipH="1" flipV="1">
              <a:off x="2031875" y="5637017"/>
              <a:ext cx="432048" cy="360040"/>
            </a:xfrm>
            <a:prstGeom prst="rightArrow">
              <a:avLst/>
            </a:prstGeom>
            <a:solidFill>
              <a:srgbClr val="C0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latin typeface="Times New Roman" pitchFamily="18" charset="0"/>
              </a:endParaRPr>
            </a:p>
          </p:txBody>
        </p:sp>
        <p:sp>
          <p:nvSpPr>
            <p:cNvPr id="12" name="Right Arrow 11"/>
            <p:cNvSpPr/>
            <p:nvPr/>
          </p:nvSpPr>
          <p:spPr bwMode="auto">
            <a:xfrm rot="15973303" flipH="1" flipV="1">
              <a:off x="2017517" y="1388166"/>
              <a:ext cx="432048" cy="360040"/>
            </a:xfrm>
            <a:prstGeom prst="rightArrow">
              <a:avLst/>
            </a:prstGeom>
            <a:solidFill>
              <a:srgbClr val="C0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>
                <a:latin typeface="Times New Roman" pitchFamily="18" charset="0"/>
              </a:endParaRPr>
            </a:p>
          </p:txBody>
        </p:sp>
      </p:grpSp>
      <p:sp>
        <p:nvSpPr>
          <p:cNvPr id="13" name="Right Arrow 12"/>
          <p:cNvSpPr/>
          <p:nvPr/>
        </p:nvSpPr>
        <p:spPr bwMode="auto">
          <a:xfrm rot="15973303" flipH="1" flipV="1">
            <a:off x="5897249" y="1919939"/>
            <a:ext cx="324036" cy="270030"/>
          </a:xfrm>
          <a:prstGeom prst="right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latin typeface="Times New Roman" pitchFamily="18" charset="0"/>
            </a:endParaRPr>
          </a:p>
        </p:txBody>
      </p:sp>
      <p:sp>
        <p:nvSpPr>
          <p:cNvPr id="14" name="Right Arrow 13"/>
          <p:cNvSpPr/>
          <p:nvPr/>
        </p:nvSpPr>
        <p:spPr bwMode="auto">
          <a:xfrm rot="5626697" flipH="1">
            <a:off x="5883157" y="5530553"/>
            <a:ext cx="324036" cy="270030"/>
          </a:xfrm>
          <a:prstGeom prst="right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latin typeface="Times New Roman" pitchFamily="18" charset="0"/>
            </a:endParaRPr>
          </a:p>
        </p:txBody>
      </p:sp>
      <p:sp>
        <p:nvSpPr>
          <p:cNvPr id="15" name="Right Arrow 14"/>
          <p:cNvSpPr/>
          <p:nvPr/>
        </p:nvSpPr>
        <p:spPr bwMode="auto">
          <a:xfrm rot="1836854" flipH="1" flipV="1">
            <a:off x="7427017" y="4623144"/>
            <a:ext cx="324036" cy="270030"/>
          </a:xfrm>
          <a:prstGeom prst="right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latin typeface="Times New Roman" pitchFamily="18" charset="0"/>
            </a:endParaRPr>
          </a:p>
        </p:txBody>
      </p:sp>
      <p:sp>
        <p:nvSpPr>
          <p:cNvPr id="16" name="Right Arrow 15"/>
          <p:cNvSpPr/>
          <p:nvPr/>
        </p:nvSpPr>
        <p:spPr bwMode="auto">
          <a:xfrm rot="19763146" flipV="1">
            <a:off x="4341642" y="4623145"/>
            <a:ext cx="324036" cy="270030"/>
          </a:xfrm>
          <a:prstGeom prst="right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latin typeface="Times New Roman" pitchFamily="18" charset="0"/>
            </a:endParaRPr>
          </a:p>
        </p:txBody>
      </p:sp>
      <p:sp>
        <p:nvSpPr>
          <p:cNvPr id="17" name="Right Arrow 16"/>
          <p:cNvSpPr/>
          <p:nvPr/>
        </p:nvSpPr>
        <p:spPr bwMode="auto">
          <a:xfrm rot="1836854">
            <a:off x="4367481" y="2786939"/>
            <a:ext cx="324036" cy="270030"/>
          </a:xfrm>
          <a:prstGeom prst="rightArrow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>
              <a:latin typeface="Times New Roman" pitchFamily="18" charset="0"/>
            </a:endParaRPr>
          </a:p>
        </p:txBody>
      </p:sp>
      <p:sp>
        <p:nvSpPr>
          <p:cNvPr id="18" name="Curved Left Arrow 17"/>
          <p:cNvSpPr/>
          <p:nvPr/>
        </p:nvSpPr>
        <p:spPr bwMode="auto">
          <a:xfrm>
            <a:off x="5760662" y="3445324"/>
            <a:ext cx="810090" cy="766097"/>
          </a:xfrm>
          <a:prstGeom prst="curvedLef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latin typeface="Times New Roman" pitchFamily="18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7341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3F464-2CEE-4F11-B1C3-2800228FC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differences: </a:t>
            </a:r>
            <a:r>
              <a:rPr lang="en-US" i="1" u="sng" dirty="0"/>
              <a:t>extra-functional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06759-7B61-4267-87C7-DFDE1E3365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EB0C07-45A4-4424-8786-3F482A17F8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020" y="720724"/>
            <a:ext cx="8397959" cy="5665789"/>
          </a:xfrm>
          <a:prstGeom prst="rect">
            <a:avLst/>
          </a:prstGeom>
        </p:spPr>
      </p:pic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FFE05120-5800-4C07-8B6A-BB97295480E3}"/>
              </a:ext>
            </a:extLst>
          </p:cNvPr>
          <p:cNvSpPr/>
          <p:nvPr/>
        </p:nvSpPr>
        <p:spPr>
          <a:xfrm>
            <a:off x="1" y="6523038"/>
            <a:ext cx="9144000" cy="334962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/>
              <a:t>M. </a:t>
            </a:r>
            <a:r>
              <a:rPr lang="en-US" sz="1200" dirty="0" err="1"/>
              <a:t>Rauchs</a:t>
            </a:r>
            <a:r>
              <a:rPr lang="en-US" sz="1200" dirty="0"/>
              <a:t> </a:t>
            </a:r>
            <a:r>
              <a:rPr lang="en-US" sz="1200" i="1" dirty="0"/>
              <a:t>et al.</a:t>
            </a:r>
            <a:r>
              <a:rPr lang="en-US" sz="1200" dirty="0"/>
              <a:t>, “Distributed Ledger Technology Systems: A Conceptual Framework,” </a:t>
            </a:r>
            <a:r>
              <a:rPr lang="en-US" sz="1200" i="1" dirty="0"/>
              <a:t>SSRN Journal</a:t>
            </a:r>
            <a:r>
              <a:rPr lang="en-US" sz="1200" dirty="0"/>
              <a:t>, 2018, </a:t>
            </a:r>
            <a:r>
              <a:rPr lang="en-US" sz="1200" dirty="0" err="1"/>
              <a:t>doi</a:t>
            </a:r>
            <a:r>
              <a:rPr lang="en-US" sz="1200" dirty="0"/>
              <a:t>: </a:t>
            </a:r>
            <a:r>
              <a:rPr lang="en-US" sz="1200" dirty="0">
                <a:hlinkClick r:id="rId3"/>
              </a:rPr>
              <a:t>10.2139/ssrn.3230013</a:t>
            </a:r>
            <a:r>
              <a:rPr lang="en-US" sz="1200" dirty="0"/>
              <a:t>.</a:t>
            </a:r>
            <a:endParaRPr lang="en-US" sz="1200" dirty="0">
              <a:effectLst/>
            </a:endParaRPr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94668662-3647-47FA-BE5F-A98EA4075FB0}"/>
              </a:ext>
            </a:extLst>
          </p:cNvPr>
          <p:cNvSpPr/>
          <p:nvPr/>
        </p:nvSpPr>
        <p:spPr>
          <a:xfrm>
            <a:off x="142874" y="5952333"/>
            <a:ext cx="5038726" cy="334962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/>
              <a:t>!!! Properties to be understood in an “as a rule” manner</a:t>
            </a:r>
            <a:endParaRPr lang="en-US" sz="1600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700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Same Name, Two(?) Worlds</a:t>
            </a:r>
          </a:p>
        </p:txBody>
      </p:sp>
    </p:spTree>
    <p:extLst>
      <p:ext uri="{BB962C8B-B14F-4D97-AF65-F5344CB8AC3E}">
        <p14:creationId xmlns:p14="http://schemas.microsoft.com/office/powerpoint/2010/main" val="1820170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93045" y="1710451"/>
          <a:ext cx="8520887" cy="31993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66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23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83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235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599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31396">
                <a:tc>
                  <a:txBody>
                    <a:bodyPr/>
                    <a:lstStyle/>
                    <a:p>
                      <a:endParaRPr lang="en-US" sz="1800" b="1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Network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Participants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Consensus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Transactions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33978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(Bit/alt)coin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endParaRPr lang="en-US" sz="1800" b="1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endParaRPr lang="en-US" sz="1800" b="1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endParaRPr lang="en-US" sz="1800" b="1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endParaRPr lang="en-US" sz="1800" b="1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33978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Private/</a:t>
                      </a:r>
                    </a:p>
                    <a:p>
                      <a:pPr algn="ctr"/>
                      <a:r>
                        <a:rPr lang="en-US" sz="1800" b="1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permissioned </a:t>
                      </a:r>
                      <a:r>
                        <a:rPr lang="en-US" sz="1800" b="1" dirty="0" err="1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blockchain</a:t>
                      </a:r>
                      <a:endParaRPr lang="en-US" sz="1800" b="1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endParaRPr lang="en-US" sz="1800" b="1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endParaRPr lang="en-US" sz="1800" b="1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endParaRPr lang="en-US" sz="1800" b="1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endParaRPr lang="en-US" sz="1800" b="1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Public vs private/permissioned/consortium/…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5260" y="2316705"/>
            <a:ext cx="1118676" cy="1116631"/>
          </a:xfrm>
          <a:prstGeom prst="rect">
            <a:avLst/>
          </a:prstGeom>
        </p:spPr>
      </p:pic>
      <p:pic>
        <p:nvPicPr>
          <p:cNvPr id="3074" name="Picture 2" descr="Képtalálat a következőre: „poker table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5260" y="3662952"/>
            <a:ext cx="1110961" cy="1110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4152551" y="2363449"/>
            <a:ext cx="1145771" cy="1069886"/>
            <a:chOff x="4959482" y="5652109"/>
            <a:chExt cx="1244527" cy="982131"/>
          </a:xfrm>
        </p:grpSpPr>
        <p:pic>
          <p:nvPicPr>
            <p:cNvPr id="21" name="Picture 4" descr="Képtalálat a következőre: „masked zorro clipart”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3631" y="6226630"/>
              <a:ext cx="407610" cy="4076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4" descr="Képtalálat a következőre: „masked zorro clipart”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1906" y="6213330"/>
              <a:ext cx="407610" cy="4076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9" name="Group 18"/>
            <p:cNvGrpSpPr/>
            <p:nvPr/>
          </p:nvGrpSpPr>
          <p:grpSpPr>
            <a:xfrm>
              <a:off x="4959482" y="5652109"/>
              <a:ext cx="1244527" cy="783183"/>
              <a:chOff x="4959482" y="5652109"/>
              <a:chExt cx="1244527" cy="783183"/>
            </a:xfrm>
          </p:grpSpPr>
          <p:pic>
            <p:nvPicPr>
              <p:cNvPr id="22" name="Picture 4" descr="Képtalálat a következőre: „masked zorro clipart”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91585" y="6027682"/>
                <a:ext cx="407610" cy="40761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4" descr="Képtalálat a következőre: „masked zorro clipart”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89315" y="5652109"/>
                <a:ext cx="407610" cy="40761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4" descr="Képtalálat a következőre: „masked zorro clipart”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59482" y="5919408"/>
                <a:ext cx="407610" cy="40761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4" descr="Képtalálat a következőre: „masked zorro clipart”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96399" y="5868350"/>
                <a:ext cx="407610" cy="40761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5568" y="3662952"/>
            <a:ext cx="1040681" cy="1091559"/>
          </a:xfrm>
          <a:prstGeom prst="rect">
            <a:avLst/>
          </a:prstGeom>
        </p:spPr>
      </p:pic>
      <p:pic>
        <p:nvPicPr>
          <p:cNvPr id="3078" name="Picture 6" descr="Képtalálat a következőre: „mining”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647" y="2427310"/>
            <a:ext cx="937991" cy="937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9192" y="3662953"/>
            <a:ext cx="1155570" cy="1059272"/>
          </a:xfrm>
          <a:prstGeom prst="rect">
            <a:avLst/>
          </a:prstGeom>
        </p:spPr>
      </p:pic>
      <p:pic>
        <p:nvPicPr>
          <p:cNvPr id="3082" name="Picture 10" descr="Képtalálat a következőre: „passing money”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5498" y="2426463"/>
            <a:ext cx="1430865" cy="950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66654" y="3662953"/>
            <a:ext cx="1223138" cy="1059272"/>
          </a:xfrm>
          <a:prstGeom prst="rect">
            <a:avLst/>
          </a:prstGeom>
        </p:spPr>
      </p:pic>
      <p:sp>
        <p:nvSpPr>
          <p:cNvPr id="44" name="Content Placeholder 2"/>
          <p:cNvSpPr txBox="1">
            <a:spLocks/>
          </p:cNvSpPr>
          <p:nvPr/>
        </p:nvSpPr>
        <p:spPr>
          <a:xfrm>
            <a:off x="5256249" y="5798364"/>
            <a:ext cx="3614843" cy="512353"/>
          </a:xfrm>
          <a:prstGeom prst="rect">
            <a:avLst/>
          </a:prstGeom>
          <a:solidFill>
            <a:srgbClr val="FFFFFF">
              <a:alpha val="87843"/>
            </a:srgbClr>
          </a:solidFill>
          <a:ln>
            <a:noFill/>
          </a:ln>
        </p:spPr>
        <p:txBody>
          <a:bodyPr vert="horz" lIns="68580" tIns="34290" rIns="68580" bIns="34290" rtlCol="0">
            <a:normAutofit fontScale="4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762536"/>
              </a:buClr>
              <a:buFont typeface="Wingdings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762536"/>
              </a:buClr>
              <a:buFont typeface="Courier New" pitchFamily="49" charset="0"/>
              <a:buChar char="o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762536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762536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762536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hu-HU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„</a:t>
            </a: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Not true, but a very, very good lie!</a:t>
            </a:r>
            <a:r>
              <a:rPr lang="hu-HU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”</a:t>
            </a:r>
          </a:p>
          <a:p>
            <a:pPr marL="342900" lvl="1" indent="0" algn="r">
              <a:buNone/>
            </a:pPr>
            <a:r>
              <a:rPr lang="hu-HU" sz="21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	(T. </a:t>
            </a:r>
            <a:r>
              <a:rPr lang="hu-HU" sz="21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Pratchett</a:t>
            </a:r>
            <a:r>
              <a:rPr lang="hu-HU" sz="21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hu-HU" sz="21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Nightwatch</a:t>
            </a:r>
            <a:r>
              <a:rPr lang="hu-HU" sz="21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1522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key points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875" y="867082"/>
            <a:ext cx="8858250" cy="5529263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/>
              <a:t>(Cryptocurrency-based) public </a:t>
            </a:r>
            <a:r>
              <a:rPr lang="en-US" b="1" dirty="0" err="1"/>
              <a:t>Blockchains</a:t>
            </a:r>
            <a:endParaRPr lang="en-US" b="1" dirty="0"/>
          </a:p>
          <a:p>
            <a:pPr lvl="1"/>
            <a:r>
              <a:rPr lang="en-US" dirty="0"/>
              <a:t>Ledger </a:t>
            </a:r>
            <a:r>
              <a:rPr lang="en-US" i="1" dirty="0"/>
              <a:t>based on</a:t>
            </a:r>
            <a:r>
              <a:rPr lang="en-US" dirty="0"/>
              <a:t> some “unit of value”</a:t>
            </a:r>
          </a:p>
          <a:p>
            <a:pPr lvl="1"/>
            <a:r>
              <a:rPr lang="en-US" dirty="0"/>
              <a:t>Peer honesty incentive: “getting more of that”</a:t>
            </a:r>
          </a:p>
          <a:p>
            <a:pPr lvl="2"/>
            <a:r>
              <a:rPr lang="en-US" dirty="0"/>
              <a:t>“Mining”, </a:t>
            </a:r>
            <a:r>
              <a:rPr lang="en-US" dirty="0" err="1"/>
              <a:t>Tx</a:t>
            </a:r>
            <a:r>
              <a:rPr lang="en-US" dirty="0"/>
              <a:t> fees + possibly deterrents</a:t>
            </a:r>
          </a:p>
          <a:p>
            <a:pPr lvl="1"/>
            <a:r>
              <a:rPr lang="en-US" dirty="0"/>
              <a:t>Bitcoin, </a:t>
            </a:r>
            <a:r>
              <a:rPr lang="en-US" dirty="0" err="1"/>
              <a:t>Ethereum</a:t>
            </a:r>
            <a:r>
              <a:rPr lang="en-US" dirty="0"/>
              <a:t>, </a:t>
            </a:r>
            <a:r>
              <a:rPr lang="en-US" dirty="0" err="1"/>
              <a:t>Monero</a:t>
            </a:r>
            <a:r>
              <a:rPr lang="en-US" dirty="0"/>
              <a:t>, </a:t>
            </a:r>
            <a:r>
              <a:rPr lang="en-US" dirty="0" err="1"/>
              <a:t>Litecoin</a:t>
            </a:r>
            <a:r>
              <a:rPr lang="en-US" dirty="0"/>
              <a:t>, …</a:t>
            </a:r>
          </a:p>
          <a:p>
            <a:pPr lvl="1"/>
            <a:r>
              <a:rPr lang="en-US" dirty="0"/>
              <a:t>Smart contracts </a:t>
            </a:r>
          </a:p>
          <a:p>
            <a:pPr lvl="2"/>
            <a:r>
              <a:rPr lang="en-US" i="1" dirty="0"/>
              <a:t>defined on</a:t>
            </a:r>
            <a:r>
              <a:rPr lang="en-US" dirty="0"/>
              <a:t> and </a:t>
            </a:r>
          </a:p>
          <a:p>
            <a:pPr lvl="2"/>
            <a:r>
              <a:rPr lang="en-US" i="1" dirty="0"/>
              <a:t>fueled by</a:t>
            </a:r>
            <a:r>
              <a:rPr lang="en-US" dirty="0"/>
              <a:t> cryptocurrency</a:t>
            </a:r>
          </a:p>
          <a:p>
            <a:pPr lvl="1"/>
            <a:endParaRPr lang="en-US" dirty="0"/>
          </a:p>
          <a:p>
            <a:r>
              <a:rPr lang="en-US" b="1" dirty="0"/>
              <a:t>Private </a:t>
            </a:r>
            <a:r>
              <a:rPr lang="en-US" b="1" dirty="0" err="1"/>
              <a:t>Blockchains</a:t>
            </a:r>
            <a:endParaRPr lang="en-US" b="1" dirty="0"/>
          </a:p>
          <a:p>
            <a:pPr lvl="1"/>
            <a:r>
              <a:rPr lang="en-US" dirty="0"/>
              <a:t>Ledger: some data model</a:t>
            </a:r>
          </a:p>
          <a:p>
            <a:pPr lvl="1"/>
            <a:r>
              <a:rPr lang="en-US" dirty="0"/>
              <a:t>Peer honesty</a:t>
            </a:r>
          </a:p>
          <a:p>
            <a:pPr lvl="2"/>
            <a:r>
              <a:rPr lang="en-US" dirty="0"/>
              <a:t>A&amp;A and real-world ramifications</a:t>
            </a:r>
          </a:p>
          <a:p>
            <a:pPr lvl="2"/>
            <a:r>
              <a:rPr lang="en-US" dirty="0"/>
              <a:t>Value intrinsic to cooperation</a:t>
            </a:r>
          </a:p>
          <a:p>
            <a:pPr lvl="1"/>
            <a:r>
              <a:rPr lang="en-US" dirty="0"/>
              <a:t>Smart contract: ledger is essentially a DB</a:t>
            </a:r>
          </a:p>
          <a:p>
            <a:pPr lvl="1"/>
            <a:r>
              <a:rPr lang="en-US" b="1" dirty="0" err="1"/>
              <a:t>Hyperledger</a:t>
            </a:r>
            <a:r>
              <a:rPr lang="en-US" dirty="0"/>
              <a:t>, Enterprise </a:t>
            </a:r>
            <a:r>
              <a:rPr lang="en-US" dirty="0" err="1"/>
              <a:t>Ethereum</a:t>
            </a:r>
            <a:r>
              <a:rPr lang="en-US" dirty="0"/>
              <a:t> Alliance, Chain Core, …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5667990" y="2923791"/>
            <a:ext cx="3333135" cy="914400"/>
          </a:xfrm>
          <a:prstGeom prst="roundRect">
            <a:avLst/>
          </a:prstGeom>
          <a:solidFill>
            <a:schemeClr val="accent1"/>
          </a:solidFill>
          <a:ln w="28575">
            <a:solidFill>
              <a:schemeClr val="accent4"/>
            </a:solidFill>
          </a:ln>
          <a:effectLst>
            <a:outerShdw blurRad="127000" dist="38100" dir="5400000" sx="102000" sy="102000" algn="t" rotWithShape="0">
              <a:prstClr val="black">
                <a:alpha val="20000"/>
              </a:prstClr>
            </a:outerShdw>
            <a:softEdge rad="0"/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accent2"/>
                </a:solidFill>
              </a:rPr>
              <a:t>We discuss all these in detail in later lectures</a:t>
            </a:r>
          </a:p>
        </p:txBody>
      </p:sp>
    </p:spTree>
    <p:extLst>
      <p:ext uri="{BB962C8B-B14F-4D97-AF65-F5344CB8AC3E}">
        <p14:creationId xmlns:p14="http://schemas.microsoft.com/office/powerpoint/2010/main" val="3943564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74649" y="6164826"/>
            <a:ext cx="3614843" cy="194723"/>
          </a:xfrm>
          <a:prstGeom prst="rect">
            <a:avLst/>
          </a:prstGeom>
          <a:solidFill>
            <a:srgbClr val="FFFFFF">
              <a:alpha val="87843"/>
            </a:srgbClr>
          </a:solidFill>
          <a:ln>
            <a:noFill/>
          </a:ln>
        </p:spPr>
        <p:txBody>
          <a:bodyPr vert="horz" lIns="68580" tIns="34290" rIns="68580" bIns="3429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762536"/>
              </a:buClr>
              <a:buFont typeface="Wingdings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762536"/>
              </a:buClr>
              <a:buFont typeface="Courier New" pitchFamily="49" charset="0"/>
              <a:buChar char="o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762536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762536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762536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i="1" dirty="0"/>
              <a:t>Figure: bitnodes.21.co</a:t>
            </a:r>
            <a:endParaRPr lang="hu-HU" sz="2100" b="1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0725"/>
            <a:ext cx="8001000" cy="42481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 example 1: Bitcoin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509" y="3106994"/>
            <a:ext cx="7610167" cy="3177252"/>
          </a:xfrm>
          <a:solidFill>
            <a:schemeClr val="bg1">
              <a:alpha val="77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sz="2400" b="1" dirty="0"/>
              <a:t>“Ground zero” for </a:t>
            </a:r>
            <a:r>
              <a:rPr lang="en-US" sz="2400" b="1" dirty="0" err="1"/>
              <a:t>Blockchains</a:t>
            </a:r>
            <a:endParaRPr lang="en-US" sz="2400" b="1" dirty="0"/>
          </a:p>
          <a:p>
            <a:endParaRPr lang="en-US" sz="2400" dirty="0"/>
          </a:p>
          <a:p>
            <a:r>
              <a:rPr lang="en-US" sz="2400" b="1" dirty="0"/>
              <a:t>Ledger</a:t>
            </a:r>
            <a:r>
              <a:rPr lang="en-US" sz="2400" dirty="0"/>
              <a:t>: “who” has how many “coins”</a:t>
            </a:r>
          </a:p>
          <a:p>
            <a:r>
              <a:rPr lang="en-US" sz="2400" b="1" dirty="0"/>
              <a:t>P2P network</a:t>
            </a:r>
            <a:r>
              <a:rPr lang="en-US" sz="2400" dirty="0"/>
              <a:t>: open, global (but not your closet anymore)</a:t>
            </a:r>
          </a:p>
          <a:p>
            <a:r>
              <a:rPr lang="en-US" sz="2400" b="1" dirty="0" err="1"/>
              <a:t>Tx</a:t>
            </a:r>
            <a:r>
              <a:rPr lang="en-US" sz="2400" dirty="0"/>
              <a:t>: coin transfers</a:t>
            </a:r>
          </a:p>
          <a:p>
            <a:r>
              <a:rPr lang="en-US" sz="2400" b="1" dirty="0"/>
              <a:t>Client</a:t>
            </a:r>
            <a:r>
              <a:rPr lang="en-US" sz="2400" dirty="0"/>
              <a:t>: anybody (pseudonymous!)</a:t>
            </a:r>
          </a:p>
          <a:p>
            <a:r>
              <a:rPr lang="en-US" sz="2400" b="1" dirty="0"/>
              <a:t>New coins</a:t>
            </a:r>
            <a:r>
              <a:rPr lang="en-US" sz="2400" dirty="0"/>
              <a:t>: probabilistic, work-proportional peer reward</a:t>
            </a:r>
          </a:p>
          <a:p>
            <a:endParaRPr lang="en-US" sz="2400" dirty="0"/>
          </a:p>
        </p:txBody>
      </p:sp>
      <p:sp>
        <p:nvSpPr>
          <p:cNvPr id="5" name="Rounded Rectangle 4"/>
          <p:cNvSpPr/>
          <p:nvPr/>
        </p:nvSpPr>
        <p:spPr>
          <a:xfrm rot="21448256">
            <a:off x="500218" y="1613464"/>
            <a:ext cx="7816645" cy="914400"/>
          </a:xfrm>
          <a:prstGeom prst="roundRect">
            <a:avLst/>
          </a:prstGeom>
          <a:solidFill>
            <a:schemeClr val="accent1"/>
          </a:solidFill>
          <a:ln w="28575">
            <a:solidFill>
              <a:schemeClr val="accent4"/>
            </a:solidFill>
          </a:ln>
          <a:effectLst>
            <a:outerShdw blurRad="127000" dist="38100" dir="5400000" sx="102000" sy="102000" algn="t" rotWithShape="0">
              <a:prstClr val="black">
                <a:alpha val="20000"/>
              </a:prstClr>
            </a:outerShdw>
            <a:softEdge rad="0"/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457200" indent="-457200" algn="ctr">
              <a:buAutoNum type="arabicPeriod"/>
            </a:pPr>
            <a:r>
              <a:rPr lang="en-US" sz="2400" dirty="0">
                <a:solidFill>
                  <a:schemeClr val="accent2"/>
                </a:solidFill>
              </a:rPr>
              <a:t>We fill in the details in the next lecture</a:t>
            </a:r>
          </a:p>
          <a:p>
            <a:pPr marL="457200" indent="-457200" algn="ctr">
              <a:buAutoNum type="arabicPeriod"/>
            </a:pPr>
            <a:r>
              <a:rPr lang="en-US" sz="2400" dirty="0">
                <a:solidFill>
                  <a:schemeClr val="accent2"/>
                </a:solidFill>
              </a:rPr>
              <a:t>Politics, “money” aspects, exchanges, …: coming lectures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183" y="896371"/>
            <a:ext cx="1348217" cy="133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068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076D79C-F8CC-4CEF-A8CF-257789564A2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9E2DF7-EB2C-432D-80DA-86033DBE3E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BA28B9B-0C36-4B0C-9E4A-C3A158CBB1F1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82424C-8BE5-4ABB-AD00-3406D942EC6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13854" y="1655374"/>
            <a:ext cx="6597612" cy="4406704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/>
              <a:t>2016 IBM Faculty Award</a:t>
            </a:r>
            <a:r>
              <a:rPr lang="en-US" dirty="0"/>
              <a:t> (</a:t>
            </a:r>
            <a:r>
              <a:rPr lang="hu-HU" dirty="0"/>
              <a:t>Prof. </a:t>
            </a:r>
            <a:r>
              <a:rPr lang="en-US" dirty="0" err="1"/>
              <a:t>Pataricza</a:t>
            </a:r>
            <a:r>
              <a:rPr lang="en-US" dirty="0"/>
              <a:t> </a:t>
            </a:r>
            <a:r>
              <a:rPr lang="en-US" dirty="0" err="1"/>
              <a:t>András</a:t>
            </a:r>
            <a:r>
              <a:rPr lang="en-US" dirty="0"/>
              <a:t>)</a:t>
            </a:r>
          </a:p>
          <a:p>
            <a:pPr lvl="1"/>
            <a:r>
              <a:rPr lang="en-US" dirty="0" err="1"/>
              <a:t>Teljesítménymodellezés</a:t>
            </a:r>
            <a:r>
              <a:rPr lang="en-US" dirty="0"/>
              <a:t> </a:t>
            </a:r>
            <a:r>
              <a:rPr lang="en-US" dirty="0" err="1"/>
              <a:t>és</a:t>
            </a:r>
            <a:r>
              <a:rPr lang="en-US" dirty="0"/>
              <a:t> –</a:t>
            </a:r>
            <a:r>
              <a:rPr lang="en-US" dirty="0" err="1"/>
              <a:t>elemzés</a:t>
            </a:r>
            <a:r>
              <a:rPr lang="en-US" dirty="0"/>
              <a:t>, Duke </a:t>
            </a:r>
            <a:r>
              <a:rPr lang="en-US" dirty="0" err="1"/>
              <a:t>kooperáció</a:t>
            </a:r>
            <a:endParaRPr lang="en-US" dirty="0"/>
          </a:p>
          <a:p>
            <a:pPr lvl="1"/>
            <a:endParaRPr lang="en-US" dirty="0"/>
          </a:p>
          <a:p>
            <a:r>
              <a:rPr lang="en-US" b="1" dirty="0"/>
              <a:t>Linux Foundation Hyperledger: associate membership</a:t>
            </a:r>
          </a:p>
          <a:p>
            <a:pPr lvl="1"/>
            <a:endParaRPr lang="en-US" dirty="0"/>
          </a:p>
          <a:p>
            <a:r>
              <a:rPr lang="en-US" dirty="0"/>
              <a:t>Kocsis Imre: </a:t>
            </a:r>
            <a:r>
              <a:rPr lang="en-US" b="1" dirty="0"/>
              <a:t>ISO/TC 307 </a:t>
            </a:r>
            <a:r>
              <a:rPr lang="en-US" dirty="0" err="1"/>
              <a:t>nemzeti</a:t>
            </a:r>
            <a:r>
              <a:rPr lang="en-US" dirty="0"/>
              <a:t> </a:t>
            </a:r>
            <a:r>
              <a:rPr lang="en-US" dirty="0" err="1"/>
              <a:t>delegált</a:t>
            </a:r>
            <a:endParaRPr lang="en-US" dirty="0"/>
          </a:p>
          <a:p>
            <a:endParaRPr lang="en-US" b="1" dirty="0"/>
          </a:p>
          <a:p>
            <a:r>
              <a:rPr lang="en-US" dirty="0"/>
              <a:t>Hyperledger Caliper</a:t>
            </a:r>
          </a:p>
          <a:p>
            <a:r>
              <a:rPr lang="en-US" dirty="0"/>
              <a:t>Hyperledger Summer Internship-</a:t>
            </a:r>
            <a:r>
              <a:rPr lang="en-US" dirty="0" err="1"/>
              <a:t>ek</a:t>
            </a:r>
            <a:r>
              <a:rPr lang="en-US" dirty="0"/>
              <a:t> (!)</a:t>
            </a:r>
          </a:p>
          <a:p>
            <a:endParaRPr lang="en-US" dirty="0"/>
          </a:p>
          <a:p>
            <a:r>
              <a:rPr lang="hu-HU" b="1" dirty="0"/>
              <a:t>E</a:t>
            </a:r>
            <a:r>
              <a:rPr lang="en-US" b="1" dirty="0" err="1"/>
              <a:t>uropean</a:t>
            </a:r>
            <a:r>
              <a:rPr lang="en-US" b="1" dirty="0"/>
              <a:t> Institute of Technology</a:t>
            </a:r>
            <a:r>
              <a:rPr lang="hu-HU" b="1" dirty="0"/>
              <a:t> </a:t>
            </a:r>
            <a:r>
              <a:rPr lang="en-US" b="1" dirty="0"/>
              <a:t>(EIT) </a:t>
            </a:r>
            <a:r>
              <a:rPr lang="hu-HU" b="1" dirty="0"/>
              <a:t>Professional </a:t>
            </a:r>
            <a:r>
              <a:rPr lang="hu-HU" b="1" dirty="0" err="1"/>
              <a:t>School</a:t>
            </a:r>
            <a:r>
              <a:rPr lang="hu-HU" b="1" dirty="0"/>
              <a:t>: </a:t>
            </a:r>
            <a:r>
              <a:rPr lang="en-US" dirty="0"/>
              <a:t>“</a:t>
            </a:r>
            <a:r>
              <a:rPr lang="en-US" i="1" dirty="0"/>
              <a:t>B</a:t>
            </a:r>
            <a:r>
              <a:rPr lang="hu-HU" i="1" dirty="0" err="1"/>
              <a:t>lockchain</a:t>
            </a:r>
            <a:r>
              <a:rPr lang="hu-HU" i="1" dirty="0"/>
              <a:t> </a:t>
            </a:r>
            <a:r>
              <a:rPr lang="hu-HU" i="1" dirty="0" err="1"/>
              <a:t>for</a:t>
            </a:r>
            <a:r>
              <a:rPr lang="hu-HU" i="1" dirty="0"/>
              <a:t> </a:t>
            </a:r>
            <a:r>
              <a:rPr lang="hu-HU" i="1" dirty="0" err="1"/>
              <a:t>the</a:t>
            </a:r>
            <a:r>
              <a:rPr lang="hu-HU" i="1" dirty="0"/>
              <a:t> decision </a:t>
            </a:r>
            <a:r>
              <a:rPr lang="hu-HU" i="1" dirty="0" err="1"/>
              <a:t>maker</a:t>
            </a:r>
            <a:r>
              <a:rPr lang="en-US" i="1" dirty="0"/>
              <a:t>”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196E18F-2942-460F-8746-5EC4EE667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Blockchain@FTSRG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EC302B-B47D-40AB-BEF9-BD9B2C2DB8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3340" y="1655374"/>
            <a:ext cx="1278966" cy="1278966"/>
          </a:xfrm>
          <a:prstGeom prst="rect">
            <a:avLst/>
          </a:prstGeom>
        </p:spPr>
      </p:pic>
      <p:pic>
        <p:nvPicPr>
          <p:cNvPr id="7" name="Picture 4" descr="http://quanopt.com/sites/main/files/pictures/GonczyLaszlo.jpg">
            <a:extLst>
              <a:ext uri="{FF2B5EF4-FFF2-40B4-BE49-F238E27FC236}">
                <a16:creationId xmlns:a16="http://schemas.microsoft.com/office/drawing/2014/main" id="{97C0BB39-8F1A-490E-8C78-3C008DBF4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3159" y="3066085"/>
            <a:ext cx="724820" cy="963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339274-5216-4F14-B080-A66939D823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9674" y="4297620"/>
            <a:ext cx="698304" cy="9638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EC5F63-8F16-4089-BBDA-9852F7EDA59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33" r="21356"/>
          <a:stretch/>
        </p:blipFill>
        <p:spPr>
          <a:xfrm>
            <a:off x="7206455" y="3007034"/>
            <a:ext cx="866368" cy="1095602"/>
          </a:xfrm>
          <a:prstGeom prst="rect">
            <a:avLst/>
          </a:prstGeom>
        </p:spPr>
      </p:pic>
      <p:pic>
        <p:nvPicPr>
          <p:cNvPr id="10" name="Picture 2" descr="hajdua kÃ©pe">
            <a:extLst>
              <a:ext uri="{FF2B5EF4-FFF2-40B4-BE49-F238E27FC236}">
                <a16:creationId xmlns:a16="http://schemas.microsoft.com/office/drawing/2014/main" id="{68775101-E0CC-4436-8EE6-8EC15C29FC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0" r="9049" b="6157"/>
          <a:stretch/>
        </p:blipFill>
        <p:spPr bwMode="auto">
          <a:xfrm>
            <a:off x="7206455" y="4297621"/>
            <a:ext cx="866369" cy="963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9306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74649" y="6164826"/>
            <a:ext cx="3614843" cy="194723"/>
          </a:xfrm>
          <a:prstGeom prst="rect">
            <a:avLst/>
          </a:prstGeom>
          <a:solidFill>
            <a:srgbClr val="FFFFFF">
              <a:alpha val="87843"/>
            </a:srgbClr>
          </a:solidFill>
          <a:ln>
            <a:noFill/>
          </a:ln>
        </p:spPr>
        <p:txBody>
          <a:bodyPr vert="horz" lIns="68580" tIns="34290" rIns="68580" bIns="3429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762536"/>
              </a:buClr>
              <a:buFont typeface="Wingdings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762536"/>
              </a:buClr>
              <a:buFont typeface="Courier New" pitchFamily="49" charset="0"/>
              <a:buChar char="o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762536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762536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762536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i="1" dirty="0"/>
              <a:t>Figure: ethernodes.org</a:t>
            </a:r>
            <a:endParaRPr lang="hu-HU" sz="2100" b="1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0724"/>
            <a:ext cx="6789836" cy="35071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 example 2: </a:t>
            </a:r>
            <a:r>
              <a:rPr lang="en-US" dirty="0" err="1"/>
              <a:t>Ethereum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7168" y="3333135"/>
            <a:ext cx="5559835" cy="3097162"/>
          </a:xfrm>
          <a:solidFill>
            <a:schemeClr val="bg1">
              <a:alpha val="77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400" b="1" dirty="0"/>
              <a:t>Birds eye view: almost like Bitcoin</a:t>
            </a:r>
          </a:p>
          <a:p>
            <a:r>
              <a:rPr lang="en-US" sz="2400" dirty="0"/>
              <a:t>“Ether” instead of Bitcoin</a:t>
            </a:r>
          </a:p>
          <a:p>
            <a:endParaRPr lang="en-US" sz="2400" dirty="0"/>
          </a:p>
          <a:p>
            <a:r>
              <a:rPr lang="en-US" sz="2400" b="1" dirty="0"/>
              <a:t>But</a:t>
            </a:r>
            <a:r>
              <a:rPr lang="en-US" sz="2400" dirty="0"/>
              <a:t>: you can attach code to an account</a:t>
            </a:r>
          </a:p>
          <a:p>
            <a:pPr lvl="1"/>
            <a:r>
              <a:rPr lang="en-US" sz="2000" dirty="0"/>
              <a:t>Fuel its execution with your crypto-funds</a:t>
            </a:r>
          </a:p>
          <a:p>
            <a:pPr lvl="1"/>
            <a:r>
              <a:rPr lang="en-US" sz="2000" dirty="0"/>
              <a:t>Have it collect/distribute Ether</a:t>
            </a:r>
          </a:p>
          <a:p>
            <a:pPr lvl="1"/>
            <a:r>
              <a:rPr lang="en-US" sz="2000" dirty="0"/>
              <a:t>Define your own “token” in a contract</a:t>
            </a:r>
          </a:p>
        </p:txBody>
      </p:sp>
      <p:pic>
        <p:nvPicPr>
          <p:cNvPr id="6" name="Picture 4" descr="Képtalál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292" y="968478"/>
            <a:ext cx="1421933" cy="1421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991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Slight detour: Bitcoin price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5974"/>
            <a:ext cx="9144000" cy="56118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E3FF5B1-C109-4988-86F5-51A5085927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312" y="815974"/>
            <a:ext cx="7191375" cy="5886450"/>
          </a:xfrm>
          <a:prstGeom prst="rect">
            <a:avLst/>
          </a:prstGeom>
        </p:spPr>
      </p:pic>
      <p:sp>
        <p:nvSpPr>
          <p:cNvPr id="6" name="Rounded Rectangle 4">
            <a:extLst>
              <a:ext uri="{FF2B5EF4-FFF2-40B4-BE49-F238E27FC236}">
                <a16:creationId xmlns:a16="http://schemas.microsoft.com/office/drawing/2014/main" id="{33F22C80-50E0-43FF-9557-686BFDF5C444}"/>
              </a:ext>
            </a:extLst>
          </p:cNvPr>
          <p:cNvSpPr/>
          <p:nvPr/>
        </p:nvSpPr>
        <p:spPr>
          <a:xfrm>
            <a:off x="234315" y="5508463"/>
            <a:ext cx="2559685" cy="533563"/>
          </a:xfrm>
          <a:prstGeom prst="roundRect">
            <a:avLst/>
          </a:prstGeom>
          <a:solidFill>
            <a:schemeClr val="accent1"/>
          </a:solidFill>
          <a:ln w="28575">
            <a:solidFill>
              <a:schemeClr val="accent4"/>
            </a:solidFill>
          </a:ln>
          <a:effectLst>
            <a:outerShdw blurRad="127000" dist="38100" dir="5400000" sx="102000" sy="102000" algn="t" rotWithShape="0">
              <a:prstClr val="black">
                <a:alpha val="20000"/>
              </a:prstClr>
            </a:outerShdw>
            <a:softEdge rad="0"/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accent2"/>
                </a:solidFill>
              </a:rPr>
              <a:t>And suddenly…</a:t>
            </a:r>
          </a:p>
        </p:txBody>
      </p:sp>
    </p:spTree>
    <p:extLst>
      <p:ext uri="{BB962C8B-B14F-4D97-AF65-F5344CB8AC3E}">
        <p14:creationId xmlns:p14="http://schemas.microsoft.com/office/powerpoint/2010/main" val="1553864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5CF3EF-073D-4816-B2D5-74DF45C8FC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612" y="0"/>
            <a:ext cx="72467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79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/>
              <a:t>Ethereum</a:t>
            </a:r>
            <a:r>
              <a:rPr lang="en-US" sz="3600" dirty="0"/>
              <a:t>: the very basics of token mechanics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0725"/>
            <a:ext cx="9191027" cy="4227872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42875" y="4948596"/>
            <a:ext cx="6071111" cy="1294887"/>
          </a:xfrm>
          <a:prstGeom prst="roundRect">
            <a:avLst/>
          </a:prstGeom>
          <a:solidFill>
            <a:schemeClr val="accent1"/>
          </a:solidFill>
          <a:ln w="28575">
            <a:solidFill>
              <a:schemeClr val="accent4"/>
            </a:solidFill>
          </a:ln>
          <a:effectLst>
            <a:outerShdw blurRad="127000" dist="38100" dir="5400000" sx="102000" sy="102000" algn="t" rotWithShape="0">
              <a:prstClr val="black">
                <a:alpha val="20000"/>
              </a:prstClr>
            </a:outerShdw>
            <a:softEdge rad="0"/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accent2"/>
                </a:solidFill>
              </a:rPr>
              <a:t>You pay a little Ether for function calls</a:t>
            </a:r>
          </a:p>
          <a:p>
            <a:pPr algn="ctr"/>
            <a:r>
              <a:rPr lang="en-US" sz="2400" dirty="0">
                <a:solidFill>
                  <a:schemeClr val="accent2"/>
                </a:solidFill>
              </a:rPr>
              <a:t>But can also sell the token</a:t>
            </a:r>
          </a:p>
          <a:p>
            <a:pPr algn="ctr"/>
            <a:r>
              <a:rPr lang="en-US" sz="2400" dirty="0">
                <a:solidFill>
                  <a:schemeClr val="accent2"/>
                </a:solidFill>
              </a:rPr>
              <a:t>Contract state and logic “is your business”</a:t>
            </a:r>
          </a:p>
        </p:txBody>
      </p:sp>
    </p:spTree>
    <p:extLst>
      <p:ext uri="{BB962C8B-B14F-4D97-AF65-F5344CB8AC3E}">
        <p14:creationId xmlns:p14="http://schemas.microsoft.com/office/powerpoint/2010/main" val="1544831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</a:t>
            </a:r>
            <a:r>
              <a:rPr lang="en-US" dirty="0" err="1"/>
              <a:t>Ethereum</a:t>
            </a:r>
            <a:r>
              <a:rPr lang="en-US" dirty="0"/>
              <a:t> smart contracts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 descr="https://parkgene.io/wp-content/uploads/2017/11/PARKGENE-FLOW-3-copy-839x102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702" y="757002"/>
            <a:ext cx="4694596" cy="5729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105330" y="6109514"/>
            <a:ext cx="19449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Source: https://parkgene.io/</a:t>
            </a:r>
          </a:p>
        </p:txBody>
      </p:sp>
    </p:spTree>
    <p:extLst>
      <p:ext uri="{BB962C8B-B14F-4D97-AF65-F5344CB8AC3E}">
        <p14:creationId xmlns:p14="http://schemas.microsoft.com/office/powerpoint/2010/main" val="72099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5315" y="1226236"/>
            <a:ext cx="4260035" cy="4883277"/>
          </a:xfrm>
        </p:spPr>
        <p:txBody>
          <a:bodyPr>
            <a:noAutofit/>
          </a:bodyPr>
          <a:lstStyle/>
          <a:p>
            <a:r>
              <a:rPr lang="en-US" sz="2000" dirty="0"/>
              <a:t>On-chain, “programmed” claim assessment</a:t>
            </a:r>
          </a:p>
          <a:p>
            <a:r>
              <a:rPr lang="en-US" sz="2000" dirty="0"/>
              <a:t>Long, closed, manual process transformed into transparent automatism</a:t>
            </a:r>
          </a:p>
          <a:p>
            <a:r>
              <a:rPr lang="en-US" sz="2000" dirty="0" err="1"/>
              <a:t>Ethereum</a:t>
            </a:r>
            <a:endParaRPr lang="en-US" sz="2000" dirty="0"/>
          </a:p>
          <a:p>
            <a:pPr lvl="1"/>
            <a:r>
              <a:rPr lang="en-US" sz="1800" dirty="0"/>
              <a:t>Privacy?</a:t>
            </a:r>
          </a:p>
          <a:p>
            <a:endParaRPr lang="en-US" sz="2000" dirty="0"/>
          </a:p>
          <a:p>
            <a:r>
              <a:rPr lang="en-US" sz="2000" dirty="0"/>
              <a:t>But: risk ownership and management not crowd/consortium-sourced</a:t>
            </a:r>
          </a:p>
          <a:p>
            <a:pPr lvl="1"/>
            <a:r>
              <a:rPr lang="en-US" sz="1600" dirty="0"/>
              <a:t>Could be; many startups!</a:t>
            </a:r>
          </a:p>
          <a:p>
            <a:r>
              <a:rPr lang="en-US" sz="2000" dirty="0"/>
              <a:t>Claim assessment is “only” automated, too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</a:t>
            </a:r>
            <a:r>
              <a:rPr lang="en-US" dirty="0" err="1"/>
              <a:t>Ethereum</a:t>
            </a:r>
            <a:r>
              <a:rPr lang="en-US" dirty="0"/>
              <a:t> smart contracts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7944" r="19532"/>
          <a:stretch/>
        </p:blipFill>
        <p:spPr>
          <a:xfrm>
            <a:off x="4335350" y="1226237"/>
            <a:ext cx="4807734" cy="46731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05330" y="6109514"/>
            <a:ext cx="17369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Source: https://fizzy.axa/</a:t>
            </a:r>
          </a:p>
        </p:txBody>
      </p:sp>
    </p:spTree>
    <p:extLst>
      <p:ext uri="{BB962C8B-B14F-4D97-AF65-F5344CB8AC3E}">
        <p14:creationId xmlns:p14="http://schemas.microsoft.com/office/powerpoint/2010/main" val="3981123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4791" y="0"/>
            <a:ext cx="58409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80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Ethereum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/>
              <a:t>Decentralized autonomous organizations?</a:t>
            </a:r>
          </a:p>
          <a:p>
            <a:pPr lvl="1"/>
            <a:r>
              <a:rPr lang="en-US" dirty="0"/>
              <a:t>Well… We will talk about the DAO hack</a:t>
            </a:r>
          </a:p>
          <a:p>
            <a:endParaRPr lang="en-US" dirty="0"/>
          </a:p>
          <a:p>
            <a:r>
              <a:rPr lang="en-US" dirty="0"/>
              <a:t>ICO: “buying into” an idea</a:t>
            </a:r>
          </a:p>
          <a:p>
            <a:pPr lvl="1"/>
            <a:r>
              <a:rPr lang="en-US" dirty="0"/>
              <a:t>Business share, stake, right to use, …</a:t>
            </a:r>
          </a:p>
          <a:p>
            <a:r>
              <a:rPr lang="en-US" dirty="0"/>
              <a:t>Many “Initial Coin Offerings” are (were) scams</a:t>
            </a:r>
          </a:p>
          <a:p>
            <a:r>
              <a:rPr lang="en-US" dirty="0"/>
              <a:t>Look around!</a:t>
            </a:r>
          </a:p>
          <a:p>
            <a:pPr lvl="1"/>
            <a:r>
              <a:rPr lang="en-US" dirty="0">
                <a:hlinkClick r:id="rId2"/>
              </a:rPr>
              <a:t>https://icotracker.net/</a:t>
            </a:r>
            <a:endParaRPr lang="en-US" dirty="0"/>
          </a:p>
          <a:p>
            <a:pPr lvl="1"/>
            <a:r>
              <a:rPr lang="en-US" dirty="0">
                <a:hlinkClick r:id="rId3"/>
              </a:rPr>
              <a:t>http://www.icocountdown.com/</a:t>
            </a:r>
            <a:endParaRPr lang="en-US" dirty="0"/>
          </a:p>
          <a:p>
            <a:pPr lvl="1"/>
            <a:r>
              <a:rPr lang="en-US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094077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Cryptocurrencies: uncertain future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1417" y="720725"/>
            <a:ext cx="5189342" cy="45803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21761"/>
            <a:ext cx="5924550" cy="38576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31595"/>
            <a:ext cx="5286375" cy="203835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4931377" y="5623962"/>
            <a:ext cx="4139382" cy="891966"/>
          </a:xfrm>
          <a:prstGeom prst="roundRect">
            <a:avLst/>
          </a:prstGeom>
          <a:solidFill>
            <a:schemeClr val="accent1"/>
          </a:solidFill>
          <a:ln w="28575">
            <a:solidFill>
              <a:schemeClr val="accent4"/>
            </a:solidFill>
          </a:ln>
          <a:effectLst>
            <a:outerShdw blurRad="127000" dist="38100" dir="5400000" sx="102000" sy="102000" algn="t" rotWithShape="0">
              <a:prstClr val="black">
                <a:alpha val="20000"/>
              </a:prstClr>
            </a:outerShdw>
            <a:softEdge rad="0"/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b="1" dirty="0">
                <a:solidFill>
                  <a:schemeClr val="accent2"/>
                </a:solidFill>
              </a:rPr>
              <a:t>On the other hand: DLT enjoys universal support.</a:t>
            </a:r>
          </a:p>
        </p:txBody>
      </p:sp>
    </p:spTree>
    <p:extLst>
      <p:ext uri="{BB962C8B-B14F-4D97-AF65-F5344CB8AC3E}">
        <p14:creationId xmlns:p14="http://schemas.microsoft.com/office/powerpoint/2010/main" val="309750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Private </a:t>
            </a:r>
            <a:r>
              <a:rPr lang="en-US" sz="3600" dirty="0" err="1"/>
              <a:t>Blockchains</a:t>
            </a:r>
            <a:r>
              <a:rPr lang="en-US" sz="3600" dirty="0"/>
              <a:t>: asset/supply management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4213" y="1282780"/>
            <a:ext cx="5909894" cy="443502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235556" y="6156751"/>
            <a:ext cx="440011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i="1" dirty="0" err="1"/>
              <a:t>Ábra</a:t>
            </a:r>
            <a:r>
              <a:rPr lang="en-US" sz="1000" i="1" dirty="0"/>
              <a:t>: IBM: Adopting </a:t>
            </a:r>
            <a:r>
              <a:rPr lang="en-US" sz="1000" i="1" dirty="0" err="1"/>
              <a:t>Blockchain</a:t>
            </a:r>
            <a:r>
              <a:rPr lang="en-US" sz="1000" i="1" dirty="0"/>
              <a:t> for enterprise asset management (EAM)</a:t>
            </a:r>
          </a:p>
        </p:txBody>
      </p:sp>
      <p:sp>
        <p:nvSpPr>
          <p:cNvPr id="7" name="Content Placeholder 1"/>
          <p:cNvSpPr txBox="1">
            <a:spLocks/>
          </p:cNvSpPr>
          <p:nvPr/>
        </p:nvSpPr>
        <p:spPr bwMode="auto">
          <a:xfrm>
            <a:off x="118783" y="1282780"/>
            <a:ext cx="2840727" cy="480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62536"/>
              </a:buClr>
              <a:buFont typeface="Wingdings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62536"/>
              </a:buClr>
              <a:buFont typeface="Courier New" pitchFamily="49" charset="0"/>
              <a:buChar char="o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62536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62536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762536"/>
              </a:buClr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/>
            <a:r>
              <a:rPr lang="en-US" sz="2400" dirty="0"/>
              <a:t>“Small”, closed network</a:t>
            </a:r>
          </a:p>
          <a:p>
            <a:pPr defTabSz="914400"/>
            <a:r>
              <a:rPr lang="en-US" sz="2400" dirty="0"/>
              <a:t>Peer + client A&amp;A</a:t>
            </a:r>
          </a:p>
          <a:p>
            <a:pPr defTabSz="914400"/>
            <a:r>
              <a:rPr lang="en-US" sz="2400" dirty="0"/>
              <a:t>“Weighted” voting</a:t>
            </a:r>
          </a:p>
          <a:p>
            <a:pPr defTabSz="914400"/>
            <a:r>
              <a:rPr lang="en-US" sz="2400" dirty="0"/>
              <a:t>Arbitrary </a:t>
            </a:r>
            <a:r>
              <a:rPr lang="en-US" sz="2400" dirty="0" err="1"/>
              <a:t>Tx</a:t>
            </a:r>
            <a:r>
              <a:rPr lang="en-US" sz="2400" dirty="0"/>
              <a:t> logic</a:t>
            </a:r>
          </a:p>
          <a:p>
            <a:pPr marL="0" indent="0" defTabSz="914400">
              <a:buFont typeface="Wingdings" pitchFamily="2" charset="2"/>
              <a:buNone/>
            </a:pPr>
            <a:endParaRPr lang="en-US" sz="2400" b="1" dirty="0"/>
          </a:p>
          <a:p>
            <a:pPr marL="0" indent="0" defTabSz="914400">
              <a:buFont typeface="Wingdings" pitchFamily="2" charset="2"/>
              <a:buNone/>
            </a:pPr>
            <a:r>
              <a:rPr lang="en-US" sz="2400" b="1" dirty="0"/>
              <a:t>These are intended!</a:t>
            </a:r>
          </a:p>
          <a:p>
            <a:pPr marL="0" indent="0" defTabSz="914400">
              <a:buFont typeface="Wingdings" pitchFamily="2" charset="2"/>
              <a:buNone/>
            </a:pPr>
            <a:endParaRPr lang="en-US" sz="2400" b="1" dirty="0"/>
          </a:p>
          <a:p>
            <a:pPr marL="0" indent="0" defTabSz="914400">
              <a:buFont typeface="Wingdings" pitchFamily="2" charset="2"/>
              <a:buNone/>
            </a:pPr>
            <a:r>
              <a:rPr lang="en-US" sz="2400" dirty="0"/>
              <a:t>You can have (asset) tokens</a:t>
            </a:r>
          </a:p>
          <a:p>
            <a:pPr marL="0" indent="0" defTabSz="914400">
              <a:buFont typeface="Wingdings" pitchFamily="2" charset="2"/>
              <a:buNone/>
            </a:pPr>
            <a:r>
              <a:rPr lang="en-US" sz="2400" dirty="0"/>
              <a:t>But don’t have to</a:t>
            </a:r>
          </a:p>
        </p:txBody>
      </p:sp>
    </p:spTree>
    <p:extLst>
      <p:ext uri="{BB962C8B-B14F-4D97-AF65-F5344CB8AC3E}">
        <p14:creationId xmlns:p14="http://schemas.microsoft.com/office/powerpoint/2010/main" val="1806545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</a:t>
            </a:r>
            <a:r>
              <a:rPr lang="en-US" dirty="0" err="1"/>
              <a:t>kurzusról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874" y="857250"/>
            <a:ext cx="8253873" cy="5529263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err="1"/>
              <a:t>Nem</a:t>
            </a:r>
            <a:r>
              <a:rPr lang="en-US" b="1" dirty="0"/>
              <a:t> (</a:t>
            </a:r>
            <a:r>
              <a:rPr lang="en-US" b="1" dirty="0" err="1"/>
              <a:t>csak</a:t>
            </a:r>
            <a:r>
              <a:rPr lang="en-US" b="1" dirty="0"/>
              <a:t>) Bitcoin – </a:t>
            </a:r>
            <a:r>
              <a:rPr lang="en-US" b="1" dirty="0" err="1"/>
              <a:t>Blockchain</a:t>
            </a:r>
            <a:endParaRPr lang="en-US" b="1" dirty="0"/>
          </a:p>
          <a:p>
            <a:pPr lvl="1"/>
            <a:r>
              <a:rPr lang="en-US" dirty="0"/>
              <a:t>A </a:t>
            </a:r>
            <a:r>
              <a:rPr lang="en-US" dirty="0" err="1"/>
              <a:t>mai</a:t>
            </a:r>
            <a:r>
              <a:rPr lang="en-US" dirty="0"/>
              <a:t> </a:t>
            </a:r>
            <a:r>
              <a:rPr lang="en-US" dirty="0" err="1"/>
              <a:t>előadás</a:t>
            </a:r>
            <a:r>
              <a:rPr lang="en-US" dirty="0"/>
              <a:t> </a:t>
            </a:r>
            <a:r>
              <a:rPr lang="en-US" dirty="0" err="1"/>
              <a:t>témája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 err="1"/>
              <a:t>Fő</a:t>
            </a:r>
            <a:r>
              <a:rPr lang="en-US" dirty="0"/>
              <a:t> </a:t>
            </a:r>
            <a:r>
              <a:rPr lang="en-US" dirty="0" err="1"/>
              <a:t>oktatási</a:t>
            </a:r>
            <a:r>
              <a:rPr lang="en-US" dirty="0"/>
              <a:t> </a:t>
            </a:r>
            <a:r>
              <a:rPr lang="en-US" dirty="0" err="1"/>
              <a:t>célok</a:t>
            </a:r>
            <a:endParaRPr lang="en-US" dirty="0"/>
          </a:p>
          <a:p>
            <a:pPr lvl="1"/>
            <a:r>
              <a:rPr lang="en-US" dirty="0"/>
              <a:t>Blockchain-</a:t>
            </a:r>
            <a:r>
              <a:rPr lang="en-US" dirty="0" err="1"/>
              <a:t>ek</a:t>
            </a:r>
            <a:r>
              <a:rPr lang="en-US" dirty="0"/>
              <a:t> </a:t>
            </a:r>
            <a:r>
              <a:rPr lang="en-US" dirty="0" err="1"/>
              <a:t>rendszerszemlélete</a:t>
            </a:r>
            <a:endParaRPr lang="en-US" dirty="0"/>
          </a:p>
          <a:p>
            <a:pPr lvl="1"/>
            <a:r>
              <a:rPr lang="en-US" dirty="0" err="1"/>
              <a:t>Nem</a:t>
            </a:r>
            <a:r>
              <a:rPr lang="en-US" dirty="0"/>
              <a:t> </a:t>
            </a:r>
            <a:r>
              <a:rPr lang="en-US" dirty="0" err="1"/>
              <a:t>kripto</a:t>
            </a:r>
            <a:r>
              <a:rPr lang="en-US" dirty="0"/>
              <a:t>, “Distributed Ledger Technology”</a:t>
            </a:r>
          </a:p>
          <a:p>
            <a:pPr lvl="1"/>
            <a:r>
              <a:rPr lang="en-US" dirty="0" err="1"/>
              <a:t>Alapvető</a:t>
            </a:r>
            <a:r>
              <a:rPr lang="en-US" dirty="0"/>
              <a:t> </a:t>
            </a:r>
            <a:r>
              <a:rPr lang="en-US" dirty="0" err="1"/>
              <a:t>alkalmazási</a:t>
            </a:r>
            <a:r>
              <a:rPr lang="en-US" dirty="0"/>
              <a:t> </a:t>
            </a:r>
            <a:r>
              <a:rPr lang="en-US" dirty="0" err="1"/>
              <a:t>esetek</a:t>
            </a:r>
            <a:r>
              <a:rPr lang="en-US" dirty="0"/>
              <a:t> </a:t>
            </a:r>
            <a:r>
              <a:rPr lang="en-US" dirty="0" err="1"/>
              <a:t>megismerése</a:t>
            </a:r>
            <a:endParaRPr lang="en-US" dirty="0"/>
          </a:p>
          <a:p>
            <a:pPr lvl="1"/>
            <a:r>
              <a:rPr lang="en-US" dirty="0" err="1"/>
              <a:t>Önálló</a:t>
            </a:r>
            <a:r>
              <a:rPr lang="en-US" dirty="0"/>
              <a:t> </a:t>
            </a:r>
            <a:r>
              <a:rPr lang="en-US" dirty="0" err="1"/>
              <a:t>alkalmazásfejlesztés</a:t>
            </a:r>
            <a:r>
              <a:rPr lang="en-US" dirty="0"/>
              <a:t> </a:t>
            </a:r>
            <a:r>
              <a:rPr lang="en-US" dirty="0" err="1"/>
              <a:t>megalapozása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 err="1"/>
              <a:t>Választható</a:t>
            </a:r>
            <a:r>
              <a:rPr lang="en-US" dirty="0"/>
              <a:t> </a:t>
            </a:r>
            <a:r>
              <a:rPr lang="en-US" dirty="0" err="1"/>
              <a:t>tárgy</a:t>
            </a:r>
            <a:r>
              <a:rPr lang="en-US" dirty="0"/>
              <a:t>; CS/CE </a:t>
            </a:r>
            <a:r>
              <a:rPr lang="en-US" dirty="0" err="1"/>
              <a:t>csak</a:t>
            </a:r>
            <a:r>
              <a:rPr lang="en-US" dirty="0"/>
              <a:t> </a:t>
            </a:r>
            <a:r>
              <a:rPr lang="en-US" dirty="0" err="1"/>
              <a:t>mértékkel</a:t>
            </a:r>
            <a:r>
              <a:rPr lang="en-US" dirty="0"/>
              <a:t> (~)</a:t>
            </a:r>
          </a:p>
          <a:p>
            <a:endParaRPr lang="en-US" dirty="0"/>
          </a:p>
          <a:p>
            <a:r>
              <a:rPr lang="en-US" dirty="0" err="1"/>
              <a:t>Tárgykövetelmény</a:t>
            </a:r>
            <a:r>
              <a:rPr lang="en-US" dirty="0"/>
              <a:t>: </a:t>
            </a:r>
            <a:r>
              <a:rPr lang="en-US" dirty="0" err="1"/>
              <a:t>házi</a:t>
            </a:r>
            <a:r>
              <a:rPr lang="en-US" dirty="0"/>
              <a:t> </a:t>
            </a:r>
            <a:r>
              <a:rPr lang="en-US" dirty="0" err="1"/>
              <a:t>feladat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486" name="Picture 6" descr="Container ships President Truman (IMO 8616283) and President Kennedy (IMO 8616295) at San Francisc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0362"/>
            <a:ext cx="9144000" cy="418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https://www.ibm.com/blogs/blockchain/wp-content/uploads/2018/01/GTD-Announce-Image4a-e151613181282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9354" y="2506400"/>
            <a:ext cx="9819352" cy="3582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success story: MAERSK and IBM</a:t>
            </a:r>
          </a:p>
        </p:txBody>
      </p:sp>
      <p:sp>
        <p:nvSpPr>
          <p:cNvPr id="5" name="Rectangle 4"/>
          <p:cNvSpPr/>
          <p:nvPr/>
        </p:nvSpPr>
        <p:spPr>
          <a:xfrm>
            <a:off x="4178041" y="6208938"/>
            <a:ext cx="530947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i="1" dirty="0"/>
              <a:t>Source: https://www.ibm.com/blogs/blockchain/2018/01/digitizing-global-trade-maersk-ibm/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32735" y="6150359"/>
            <a:ext cx="9075173" cy="609599"/>
          </a:xfrm>
          <a:prstGeom prst="roundRect">
            <a:avLst/>
          </a:prstGeom>
          <a:solidFill>
            <a:schemeClr val="accent1"/>
          </a:solidFill>
          <a:ln w="28575">
            <a:solidFill>
              <a:schemeClr val="accent4"/>
            </a:solidFill>
          </a:ln>
          <a:effectLst>
            <a:outerShdw blurRad="127000" dist="38100" dir="5400000" sx="102000" sy="102000" algn="t" rotWithShape="0">
              <a:prstClr val="black">
                <a:alpha val="20000"/>
              </a:prstClr>
            </a:outerShdw>
            <a:softEdge rad="0"/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b="1" dirty="0">
                <a:solidFill>
                  <a:schemeClr val="accent2"/>
                </a:solidFill>
              </a:rPr>
              <a:t>Both examples over </a:t>
            </a:r>
            <a:r>
              <a:rPr lang="en-US" sz="2400" b="1" dirty="0" err="1">
                <a:solidFill>
                  <a:schemeClr val="accent2"/>
                </a:solidFill>
              </a:rPr>
              <a:t>Hyperledger</a:t>
            </a:r>
            <a:r>
              <a:rPr lang="en-US" sz="2400" b="1" dirty="0">
                <a:solidFill>
                  <a:schemeClr val="accent2"/>
                </a:solidFill>
              </a:rPr>
              <a:t> fabric (Linux Foundation)</a:t>
            </a:r>
          </a:p>
        </p:txBody>
      </p:sp>
    </p:spTree>
    <p:extLst>
      <p:ext uri="{BB962C8B-B14F-4D97-AF65-F5344CB8AC3E}">
        <p14:creationId xmlns:p14="http://schemas.microsoft.com/office/powerpoint/2010/main" val="234176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Closed markets: reinsurance</a:t>
            </a:r>
          </a:p>
        </p:txBody>
      </p:sp>
      <p:pic>
        <p:nvPicPr>
          <p:cNvPr id="23554" name="Picture 2" descr="https://static1.squarespace.com/static/5857bda6893fc0af92b32c35/t/5873a556d482e9b4a8e74f2c/1484478901907/ChainThat_framework_insurance.png?format=1500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857249"/>
            <a:ext cx="8716419" cy="5485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862248" y="6263402"/>
            <a:ext cx="236041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i="1" dirty="0"/>
              <a:t>http://www.chainthat.com/framework/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0" y="5563113"/>
            <a:ext cx="2443008" cy="1294887"/>
          </a:xfrm>
          <a:prstGeom prst="roundRect">
            <a:avLst/>
          </a:prstGeom>
          <a:solidFill>
            <a:schemeClr val="accent1"/>
          </a:solidFill>
          <a:ln w="28575">
            <a:solidFill>
              <a:schemeClr val="accent4"/>
            </a:solidFill>
          </a:ln>
          <a:effectLst>
            <a:outerShdw blurRad="127000" dist="38100" dir="5400000" sx="102000" sy="102000" algn="t" rotWithShape="0">
              <a:prstClr val="black">
                <a:alpha val="20000"/>
              </a:prstClr>
            </a:outerShdw>
            <a:softEdge rad="0"/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dirty="0">
                <a:solidFill>
                  <a:schemeClr val="accent2"/>
                </a:solidFill>
              </a:rPr>
              <a:t>Smart contract is an important, but small part!</a:t>
            </a:r>
          </a:p>
        </p:txBody>
      </p:sp>
    </p:spTree>
    <p:extLst>
      <p:ext uri="{BB962C8B-B14F-4D97-AF65-F5344CB8AC3E}">
        <p14:creationId xmlns:p14="http://schemas.microsoft.com/office/powerpoint/2010/main" val="287120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 only enterprise/business!</a:t>
            </a:r>
          </a:p>
        </p:txBody>
      </p:sp>
      <p:pic>
        <p:nvPicPr>
          <p:cNvPr id="4" name="Content Placeholder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707" y="1239435"/>
            <a:ext cx="7364585" cy="4502604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9496" y="5955949"/>
            <a:ext cx="9045677" cy="609599"/>
          </a:xfrm>
          <a:prstGeom prst="roundRect">
            <a:avLst/>
          </a:prstGeom>
          <a:solidFill>
            <a:schemeClr val="accent1"/>
          </a:solidFill>
          <a:ln w="28575">
            <a:solidFill>
              <a:schemeClr val="accent4"/>
            </a:solidFill>
          </a:ln>
          <a:effectLst>
            <a:outerShdw blurRad="127000" dist="38100" dir="5400000" sx="102000" sy="102000" algn="t" rotWithShape="0">
              <a:prstClr val="black">
                <a:alpha val="20000"/>
              </a:prstClr>
            </a:outerShdw>
            <a:softEdge rad="0"/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b="1" dirty="0">
                <a:solidFill>
                  <a:schemeClr val="accent2"/>
                </a:solidFill>
              </a:rPr>
              <a:t>Note: it is situational, whether the public or private model fits better</a:t>
            </a:r>
          </a:p>
        </p:txBody>
      </p:sp>
    </p:spTree>
    <p:extLst>
      <p:ext uri="{BB962C8B-B14F-4D97-AF65-F5344CB8AC3E}">
        <p14:creationId xmlns:p14="http://schemas.microsoft.com/office/powerpoint/2010/main" val="2504299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5FAC927-34FB-43E2-84AA-95E1EAF0F0E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6451E9-D03C-43DE-8635-70B5CFA04C2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BA28B9B-0C36-4B0C-9E4A-C3A158CBB1F1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185516A-3938-4189-9B88-890DF8F2E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bg1"/>
                </a:solidFill>
              </a:rPr>
              <a:t>Egy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teljesebb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taxonómia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5E63A4F-F65A-47C9-A1C2-CE63AE90DFBD}"/>
              </a:ext>
            </a:extLst>
          </p:cNvPr>
          <p:cNvCxnSpPr>
            <a:cxnSpLocks/>
          </p:cNvCxnSpPr>
          <p:nvPr/>
        </p:nvCxnSpPr>
        <p:spPr>
          <a:xfrm>
            <a:off x="4614878" y="1979441"/>
            <a:ext cx="0" cy="3344333"/>
          </a:xfrm>
          <a:prstGeom prst="line">
            <a:avLst/>
          </a:prstGeom>
          <a:noFill/>
          <a:ln w="28575" cap="flat" cmpd="sng" algn="ctr">
            <a:solidFill>
              <a:srgbClr val="000000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FD07E8A-E1FC-4C55-AD4E-54001773EF7B}"/>
              </a:ext>
            </a:extLst>
          </p:cNvPr>
          <p:cNvCxnSpPr>
            <a:cxnSpLocks/>
          </p:cNvCxnSpPr>
          <p:nvPr/>
        </p:nvCxnSpPr>
        <p:spPr>
          <a:xfrm>
            <a:off x="3217878" y="3611390"/>
            <a:ext cx="2937934" cy="0"/>
          </a:xfrm>
          <a:prstGeom prst="line">
            <a:avLst/>
          </a:prstGeom>
          <a:noFill/>
          <a:ln w="28575" cap="flat" cmpd="sng" algn="ctr">
            <a:solidFill>
              <a:srgbClr val="000000">
                <a:shade val="95000"/>
                <a:satMod val="105000"/>
              </a:srgbClr>
            </a:solidFill>
            <a:prstDash val="solid"/>
          </a:ln>
          <a:effectLst/>
        </p:spPr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C4B2D3E5-F53A-4275-96BE-A5A098466F24}"/>
              </a:ext>
            </a:extLst>
          </p:cNvPr>
          <p:cNvSpPr txBox="1"/>
          <p:nvPr/>
        </p:nvSpPr>
        <p:spPr>
          <a:xfrm>
            <a:off x="2637908" y="1633192"/>
            <a:ext cx="3966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US" b="1" dirty="0" err="1">
                <a:solidFill>
                  <a:srgbClr val="000000"/>
                </a:solidFill>
                <a:latin typeface="Calibri"/>
              </a:rPr>
              <a:t>Zárt</a:t>
            </a:r>
            <a:r>
              <a:rPr lang="en-US" b="1" dirty="0">
                <a:solidFill>
                  <a:srgbClr val="000000"/>
                </a:solidFill>
                <a:latin typeface="Calibri"/>
              </a:rPr>
              <a:t>/”</a:t>
            </a:r>
            <a:r>
              <a:rPr lang="en-US" b="1" dirty="0" err="1">
                <a:solidFill>
                  <a:srgbClr val="000000"/>
                </a:solidFill>
                <a:latin typeface="Calibri"/>
              </a:rPr>
              <a:t>konzorciális</a:t>
            </a:r>
            <a:r>
              <a:rPr lang="en-US" b="1" dirty="0">
                <a:solidFill>
                  <a:srgbClr val="000000"/>
                </a:solidFill>
                <a:latin typeface="Calibri"/>
              </a:rPr>
              <a:t>”/”</a:t>
            </a:r>
            <a:r>
              <a:rPr lang="en-US" b="1" dirty="0" err="1">
                <a:solidFill>
                  <a:srgbClr val="000000"/>
                </a:solidFill>
                <a:latin typeface="Calibri"/>
              </a:rPr>
              <a:t>privát</a:t>
            </a:r>
            <a:r>
              <a:rPr lang="en-US" b="1" dirty="0">
                <a:solidFill>
                  <a:srgbClr val="000000"/>
                </a:solidFill>
                <a:latin typeface="Calibri"/>
              </a:rPr>
              <a:t>” </a:t>
            </a:r>
            <a:r>
              <a:rPr lang="en-US" b="1" dirty="0" err="1">
                <a:solidFill>
                  <a:srgbClr val="000000"/>
                </a:solidFill>
                <a:latin typeface="Calibri"/>
              </a:rPr>
              <a:t>hálózat</a:t>
            </a:r>
            <a:endParaRPr lang="en-US" b="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7D14C24-C77A-421B-AD75-96C1FA0D0ACD}"/>
              </a:ext>
            </a:extLst>
          </p:cNvPr>
          <p:cNvSpPr txBox="1"/>
          <p:nvPr/>
        </p:nvSpPr>
        <p:spPr>
          <a:xfrm>
            <a:off x="3689083" y="5358096"/>
            <a:ext cx="2230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US" b="1" dirty="0" err="1">
                <a:solidFill>
                  <a:srgbClr val="000000"/>
                </a:solidFill>
                <a:latin typeface="Calibri"/>
              </a:rPr>
              <a:t>Publikus</a:t>
            </a:r>
            <a:r>
              <a:rPr lang="en-US" b="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alibri"/>
              </a:rPr>
              <a:t>hálózat</a:t>
            </a:r>
            <a:endParaRPr lang="en-US" b="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086F503-58AF-4829-92DA-312A9B3EDB88}"/>
              </a:ext>
            </a:extLst>
          </p:cNvPr>
          <p:cNvSpPr txBox="1"/>
          <p:nvPr/>
        </p:nvSpPr>
        <p:spPr>
          <a:xfrm>
            <a:off x="576280" y="3299766"/>
            <a:ext cx="2489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US" b="1" dirty="0" err="1">
                <a:solidFill>
                  <a:srgbClr val="000000"/>
                </a:solidFill>
                <a:latin typeface="Calibri"/>
              </a:rPr>
              <a:t>Jogosult</a:t>
            </a:r>
            <a:r>
              <a:rPr lang="en-US" b="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alibri"/>
              </a:rPr>
              <a:t>csomópontok</a:t>
            </a:r>
            <a:r>
              <a:rPr lang="en-US" b="1" dirty="0">
                <a:solidFill>
                  <a:srgbClr val="000000"/>
                </a:solidFill>
                <a:latin typeface="Calibri"/>
              </a:rPr>
              <a:t>, </a:t>
            </a:r>
            <a:r>
              <a:rPr lang="en-US" b="1" dirty="0" err="1">
                <a:solidFill>
                  <a:srgbClr val="000000"/>
                </a:solidFill>
                <a:latin typeface="Calibri"/>
              </a:rPr>
              <a:t>szavazás-szer</a:t>
            </a:r>
            <a:r>
              <a:rPr lang="hu-HU" b="1" dirty="0">
                <a:solidFill>
                  <a:srgbClr val="000000"/>
                </a:solidFill>
                <a:latin typeface="Calibri"/>
              </a:rPr>
              <a:t>ű</a:t>
            </a:r>
            <a:r>
              <a:rPr lang="en-US" b="1" dirty="0">
                <a:solidFill>
                  <a:srgbClr val="000000"/>
                </a:solidFill>
                <a:latin typeface="Calibri"/>
              </a:rPr>
              <a:t> (</a:t>
            </a:r>
            <a:r>
              <a:rPr lang="en-US" b="1" dirty="0" err="1">
                <a:solidFill>
                  <a:srgbClr val="000000"/>
                </a:solidFill>
                <a:latin typeface="Calibri"/>
              </a:rPr>
              <a:t>perm’d</a:t>
            </a:r>
            <a:r>
              <a:rPr lang="en-US" b="1" dirty="0">
                <a:solidFill>
                  <a:srgbClr val="000000"/>
                </a:solidFill>
                <a:latin typeface="Calibri"/>
              </a:rPr>
              <a:t>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E480906-1AEE-42EB-AC11-499C2C98072A}"/>
              </a:ext>
            </a:extLst>
          </p:cNvPr>
          <p:cNvSpPr txBox="1"/>
          <p:nvPr/>
        </p:nvSpPr>
        <p:spPr>
          <a:xfrm>
            <a:off x="6308211" y="3153855"/>
            <a:ext cx="26754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US" b="1" dirty="0" err="1">
                <a:solidFill>
                  <a:srgbClr val="000000"/>
                </a:solidFill>
                <a:latin typeface="Calibri"/>
              </a:rPr>
              <a:t>Szabad</a:t>
            </a:r>
            <a:r>
              <a:rPr lang="en-US" b="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alibri"/>
              </a:rPr>
              <a:t>részvétel</a:t>
            </a:r>
            <a:r>
              <a:rPr lang="en-US" b="1" dirty="0">
                <a:solidFill>
                  <a:srgbClr val="000000"/>
                </a:solidFill>
                <a:latin typeface="Calibri"/>
              </a:rPr>
              <a:t> a </a:t>
            </a:r>
            <a:r>
              <a:rPr lang="en-US" b="1" dirty="0" err="1">
                <a:solidFill>
                  <a:srgbClr val="000000"/>
                </a:solidFill>
                <a:latin typeface="Calibri"/>
              </a:rPr>
              <a:t>konszenzusban</a:t>
            </a:r>
            <a:r>
              <a:rPr lang="en-US" b="1" dirty="0">
                <a:solidFill>
                  <a:srgbClr val="000000"/>
                </a:solidFill>
                <a:latin typeface="Calibri"/>
              </a:rPr>
              <a:t> (</a:t>
            </a:r>
            <a:r>
              <a:rPr lang="en-US" b="1" dirty="0" err="1">
                <a:solidFill>
                  <a:srgbClr val="000000"/>
                </a:solidFill>
                <a:latin typeface="Calibri"/>
              </a:rPr>
              <a:t>permissionless</a:t>
            </a:r>
            <a:r>
              <a:rPr lang="en-US" b="1" dirty="0">
                <a:solidFill>
                  <a:srgbClr val="000000"/>
                </a:solidFill>
                <a:latin typeface="Calibri"/>
              </a:rPr>
              <a:t>)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094287CB-5A6B-46D0-974F-FA44931B11F7}"/>
              </a:ext>
            </a:extLst>
          </p:cNvPr>
          <p:cNvSpPr/>
          <p:nvPr/>
        </p:nvSpPr>
        <p:spPr>
          <a:xfrm>
            <a:off x="576281" y="2295859"/>
            <a:ext cx="3701176" cy="371821"/>
          </a:xfrm>
          <a:prstGeom prst="roundRect">
            <a:avLst/>
          </a:prstGeom>
          <a:solidFill>
            <a:srgbClr val="007D00">
              <a:lumMod val="75000"/>
            </a:srgbClr>
          </a:solidFill>
          <a:ln w="28575" cap="flat" cmpd="sng" algn="ctr">
            <a:solidFill>
              <a:srgbClr val="762536"/>
            </a:solidFill>
            <a:prstDash val="solid"/>
          </a:ln>
          <a:effectLst>
            <a:outerShdw blurRad="127000" dist="38100" dir="5400000" sx="102000" sy="102000" algn="t" rotWithShape="0">
              <a:prstClr val="black">
                <a:alpha val="20000"/>
              </a:prstClr>
            </a:outerShdw>
            <a:softEdge rad="0"/>
          </a:effectLst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>
              <a:defRPr/>
            </a:pPr>
            <a:r>
              <a:rPr lang="en-US" kern="0" dirty="0" err="1">
                <a:solidFill>
                  <a:srgbClr val="FFFFFF"/>
                </a:solidFill>
                <a:latin typeface="Calibri"/>
              </a:rPr>
              <a:t>Sok</a:t>
            </a:r>
            <a:r>
              <a:rPr lang="en-US" kern="0" dirty="0">
                <a:solidFill>
                  <a:srgbClr val="FFFFFF"/>
                </a:solidFill>
                <a:latin typeface="Calibri"/>
              </a:rPr>
              <a:t>, </a:t>
            </a:r>
            <a:r>
              <a:rPr lang="en-US" kern="0" dirty="0" err="1">
                <a:solidFill>
                  <a:srgbClr val="FFFFFF"/>
                </a:solidFill>
                <a:latin typeface="Calibri"/>
              </a:rPr>
              <a:t>testreszabott</a:t>
            </a:r>
            <a:r>
              <a:rPr lang="en-US" kern="0" dirty="0">
                <a:solidFill>
                  <a:srgbClr val="FFFFFF"/>
                </a:solidFill>
                <a:latin typeface="Calibri"/>
              </a:rPr>
              <a:t> “</a:t>
            </a:r>
            <a:r>
              <a:rPr lang="en-US" kern="0" dirty="0" err="1">
                <a:solidFill>
                  <a:srgbClr val="FFFFFF"/>
                </a:solidFill>
                <a:latin typeface="Calibri"/>
              </a:rPr>
              <a:t>üzleti</a:t>
            </a:r>
            <a:r>
              <a:rPr lang="en-US" kern="0" dirty="0">
                <a:solidFill>
                  <a:srgbClr val="FFFFFF"/>
                </a:solidFill>
                <a:latin typeface="Calibri"/>
              </a:rPr>
              <a:t>” </a:t>
            </a:r>
            <a:r>
              <a:rPr lang="en-US" kern="0" dirty="0" err="1">
                <a:solidFill>
                  <a:srgbClr val="FFFFFF"/>
                </a:solidFill>
                <a:latin typeface="Calibri"/>
              </a:rPr>
              <a:t>hálózat</a:t>
            </a:r>
            <a:endParaRPr lang="en-US" kern="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3BF11FE6-DAE4-441E-B34F-41D8C6BAE177}"/>
              </a:ext>
            </a:extLst>
          </p:cNvPr>
          <p:cNvSpPr/>
          <p:nvPr/>
        </p:nvSpPr>
        <p:spPr>
          <a:xfrm>
            <a:off x="576281" y="2726983"/>
            <a:ext cx="3701172" cy="373511"/>
          </a:xfrm>
          <a:prstGeom prst="roundRect">
            <a:avLst/>
          </a:prstGeom>
          <a:solidFill>
            <a:srgbClr val="007D00">
              <a:lumMod val="75000"/>
            </a:srgbClr>
          </a:solidFill>
          <a:ln w="28575" cap="flat" cmpd="sng" algn="ctr">
            <a:solidFill>
              <a:srgbClr val="762536"/>
            </a:solidFill>
            <a:prstDash val="solid"/>
          </a:ln>
          <a:effectLst>
            <a:outerShdw blurRad="127000" dist="38100" dir="5400000" sx="102000" sy="102000" algn="t" rotWithShape="0">
              <a:prstClr val="black">
                <a:alpha val="20000"/>
              </a:prstClr>
            </a:outerShdw>
            <a:softEdge rad="0"/>
          </a:effectLst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>
              <a:defRPr/>
            </a:pPr>
            <a:r>
              <a:rPr lang="en-US" kern="0" dirty="0">
                <a:solidFill>
                  <a:srgbClr val="FFFFFF"/>
                </a:solidFill>
                <a:latin typeface="Calibri"/>
              </a:rPr>
              <a:t>Hyperledger, Quorum, …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A931FE98-A3C6-4CA0-BFA0-F010843C1FE7}"/>
              </a:ext>
            </a:extLst>
          </p:cNvPr>
          <p:cNvSpPr/>
          <p:nvPr/>
        </p:nvSpPr>
        <p:spPr>
          <a:xfrm>
            <a:off x="5212072" y="4578691"/>
            <a:ext cx="3307010" cy="409401"/>
          </a:xfrm>
          <a:prstGeom prst="roundRect">
            <a:avLst/>
          </a:prstGeom>
          <a:solidFill>
            <a:srgbClr val="B83A55"/>
          </a:solidFill>
          <a:ln w="28575" cap="flat" cmpd="sng" algn="ctr">
            <a:solidFill>
              <a:srgbClr val="762536"/>
            </a:solidFill>
            <a:prstDash val="solid"/>
          </a:ln>
          <a:effectLst>
            <a:outerShdw blurRad="127000" dist="38100" dir="5400000" sx="102000" sy="102000" algn="t" rotWithShape="0">
              <a:prstClr val="black">
                <a:alpha val="20000"/>
              </a:prstClr>
            </a:outerShdw>
            <a:softEdge rad="0"/>
          </a:effectLst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>
              <a:defRPr/>
            </a:pPr>
            <a:r>
              <a:rPr lang="en-US" kern="0" dirty="0">
                <a:solidFill>
                  <a:srgbClr val="FFFFFF"/>
                </a:solidFill>
                <a:latin typeface="Calibri"/>
              </a:rPr>
              <a:t>Bitcoin, Ethereum, </a:t>
            </a:r>
            <a:r>
              <a:rPr lang="en-US" kern="0" dirty="0" err="1">
                <a:solidFill>
                  <a:srgbClr val="FFFFFF"/>
                </a:solidFill>
                <a:latin typeface="Calibri"/>
              </a:rPr>
              <a:t>Zcash</a:t>
            </a:r>
            <a:r>
              <a:rPr lang="en-US" kern="0" dirty="0">
                <a:solidFill>
                  <a:srgbClr val="FFFFFF"/>
                </a:solidFill>
                <a:latin typeface="Calibri"/>
              </a:rPr>
              <a:t>, …</a:t>
            </a:r>
            <a:endParaRPr lang="en-US" i="1" kern="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DC80D837-5B41-4EC8-8EFA-08A48CE00233}"/>
              </a:ext>
            </a:extLst>
          </p:cNvPr>
          <p:cNvSpPr/>
          <p:nvPr/>
        </p:nvSpPr>
        <p:spPr>
          <a:xfrm>
            <a:off x="5212072" y="5034437"/>
            <a:ext cx="3307010" cy="431303"/>
          </a:xfrm>
          <a:prstGeom prst="roundRect">
            <a:avLst/>
          </a:prstGeom>
          <a:solidFill>
            <a:srgbClr val="B83A55"/>
          </a:solidFill>
          <a:ln w="28575" cap="flat" cmpd="sng" algn="ctr">
            <a:solidFill>
              <a:srgbClr val="762536"/>
            </a:solidFill>
            <a:prstDash val="solid"/>
          </a:ln>
          <a:effectLst>
            <a:outerShdw blurRad="127000" dist="38100" dir="5400000" sx="102000" sy="102000" algn="t" rotWithShape="0">
              <a:prstClr val="black">
                <a:alpha val="20000"/>
              </a:prstClr>
            </a:outerShdw>
            <a:softEdge rad="0"/>
          </a:effectLst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>
              <a:defRPr/>
            </a:pPr>
            <a:r>
              <a:rPr lang="en-US" kern="0" dirty="0">
                <a:solidFill>
                  <a:srgbClr val="FFFFFF"/>
                </a:solidFill>
                <a:latin typeface="Calibri"/>
              </a:rPr>
              <a:t>“</a:t>
            </a:r>
            <a:r>
              <a:rPr lang="en-US" kern="0" dirty="0" err="1">
                <a:solidFill>
                  <a:srgbClr val="FFFFFF"/>
                </a:solidFill>
                <a:latin typeface="Calibri"/>
              </a:rPr>
              <a:t>Kriptopénz</a:t>
            </a:r>
            <a:r>
              <a:rPr lang="en-US" kern="0" dirty="0">
                <a:solidFill>
                  <a:srgbClr val="FFFFFF"/>
                </a:solidFill>
                <a:latin typeface="Calibri"/>
              </a:rPr>
              <a:t>” </a:t>
            </a:r>
            <a:r>
              <a:rPr lang="en-US" kern="0" dirty="0" err="1">
                <a:solidFill>
                  <a:srgbClr val="FFFFFF"/>
                </a:solidFill>
                <a:latin typeface="Calibri"/>
              </a:rPr>
              <a:t>léte</a:t>
            </a:r>
            <a:r>
              <a:rPr lang="en-US" kern="0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kern="0" dirty="0" err="1">
                <a:solidFill>
                  <a:srgbClr val="FFFFFF"/>
                </a:solidFill>
                <a:latin typeface="Calibri"/>
              </a:rPr>
              <a:t>elkerülhetetlen</a:t>
            </a:r>
            <a:endParaRPr lang="en-US" kern="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E0F734CD-2225-4EF0-BE0F-1FC42D11D52E}"/>
              </a:ext>
            </a:extLst>
          </p:cNvPr>
          <p:cNvSpPr/>
          <p:nvPr/>
        </p:nvSpPr>
        <p:spPr>
          <a:xfrm>
            <a:off x="551508" y="4164567"/>
            <a:ext cx="2683595" cy="410994"/>
          </a:xfrm>
          <a:prstGeom prst="roundRect">
            <a:avLst/>
          </a:prstGeom>
          <a:solidFill>
            <a:srgbClr val="000000">
              <a:lumMod val="65000"/>
              <a:lumOff val="35000"/>
            </a:srgbClr>
          </a:solidFill>
          <a:ln w="28575" cap="flat" cmpd="sng" algn="ctr">
            <a:solidFill>
              <a:srgbClr val="762536"/>
            </a:solidFill>
            <a:prstDash val="solid"/>
          </a:ln>
          <a:effectLst>
            <a:outerShdw blurRad="127000" dist="38100" dir="5400000" sx="102000" sy="102000" algn="t" rotWithShape="0">
              <a:prstClr val="black">
                <a:alpha val="20000"/>
              </a:prstClr>
            </a:outerShdw>
            <a:softEdge rad="0"/>
          </a:effectLst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>
              <a:defRPr/>
            </a:pPr>
            <a:r>
              <a:rPr lang="en-US" kern="0" dirty="0">
                <a:solidFill>
                  <a:srgbClr val="FFFFFF"/>
                </a:solidFill>
                <a:latin typeface="Calibri"/>
              </a:rPr>
              <a:t>Energy Web Chain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A5FF1A76-6957-4A7A-9B03-447F3573E3F6}"/>
              </a:ext>
            </a:extLst>
          </p:cNvPr>
          <p:cNvSpPr/>
          <p:nvPr/>
        </p:nvSpPr>
        <p:spPr>
          <a:xfrm>
            <a:off x="3322788" y="4164567"/>
            <a:ext cx="954671" cy="410995"/>
          </a:xfrm>
          <a:prstGeom prst="roundRect">
            <a:avLst/>
          </a:prstGeom>
          <a:solidFill>
            <a:srgbClr val="008A00"/>
          </a:solidFill>
          <a:ln w="28575" cap="flat" cmpd="sng" algn="ctr">
            <a:solidFill>
              <a:srgbClr val="762536"/>
            </a:solidFill>
            <a:prstDash val="solid"/>
          </a:ln>
          <a:effectLst>
            <a:outerShdw blurRad="127000" dist="38100" dir="5400000" sx="102000" sy="102000" algn="t" rotWithShape="0">
              <a:prstClr val="black">
                <a:alpha val="20000"/>
              </a:prstClr>
            </a:outerShdw>
            <a:softEdge rad="0"/>
          </a:effectLst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>
              <a:defRPr/>
            </a:pPr>
            <a:r>
              <a:rPr lang="en-US" b="1" kern="0" dirty="0">
                <a:solidFill>
                  <a:srgbClr val="FFFFFF"/>
                </a:solidFill>
                <a:latin typeface="Calibri"/>
              </a:rPr>
              <a:t>Ripple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7416FE7A-535F-499F-8C1D-21A326DE31C9}"/>
              </a:ext>
            </a:extLst>
          </p:cNvPr>
          <p:cNvSpPr/>
          <p:nvPr/>
        </p:nvSpPr>
        <p:spPr>
          <a:xfrm>
            <a:off x="3322788" y="4661364"/>
            <a:ext cx="954671" cy="414172"/>
          </a:xfrm>
          <a:prstGeom prst="roundRect">
            <a:avLst/>
          </a:prstGeom>
          <a:solidFill>
            <a:srgbClr val="B83A55"/>
          </a:solidFill>
          <a:ln w="28575" cap="flat" cmpd="sng" algn="ctr">
            <a:solidFill>
              <a:srgbClr val="762536"/>
            </a:solidFill>
            <a:prstDash val="solid"/>
          </a:ln>
          <a:effectLst>
            <a:outerShdw blurRad="127000" dist="38100" dir="5400000" sx="102000" sy="102000" algn="t" rotWithShape="0">
              <a:prstClr val="black">
                <a:alpha val="20000"/>
              </a:prstClr>
            </a:outerShdw>
            <a:softEdge rad="0"/>
          </a:effectLst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>
              <a:defRPr/>
            </a:pPr>
            <a:r>
              <a:rPr lang="en-US" kern="0" dirty="0">
                <a:solidFill>
                  <a:srgbClr val="FFFFFF"/>
                </a:solidFill>
                <a:latin typeface="Calibri"/>
              </a:rPr>
              <a:t>Libra?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9B2C4BDB-3F6C-4B80-B4F5-1DF2CD768EAA}"/>
              </a:ext>
            </a:extLst>
          </p:cNvPr>
          <p:cNvSpPr/>
          <p:nvPr/>
        </p:nvSpPr>
        <p:spPr>
          <a:xfrm>
            <a:off x="532052" y="4648289"/>
            <a:ext cx="2703051" cy="427248"/>
          </a:xfrm>
          <a:prstGeom prst="roundRect">
            <a:avLst/>
          </a:prstGeom>
          <a:solidFill>
            <a:srgbClr val="B83A55"/>
          </a:solidFill>
          <a:ln w="28575" cap="flat" cmpd="sng" algn="ctr">
            <a:solidFill>
              <a:srgbClr val="762536"/>
            </a:solidFill>
            <a:prstDash val="solid"/>
          </a:ln>
          <a:effectLst>
            <a:outerShdw blurRad="127000" dist="38100" dir="5400000" sx="102000" sy="102000" algn="t" rotWithShape="0">
              <a:prstClr val="black">
                <a:alpha val="20000"/>
              </a:prstClr>
            </a:outerShdw>
            <a:softEdge rad="0"/>
          </a:effectLst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>
              <a:defRPr/>
            </a:pPr>
            <a:r>
              <a:rPr lang="en-US" kern="0" dirty="0">
                <a:solidFill>
                  <a:srgbClr val="FFFFFF"/>
                </a:solidFill>
                <a:latin typeface="Calibri"/>
              </a:rPr>
              <a:t>“</a:t>
            </a:r>
            <a:r>
              <a:rPr lang="en-US" kern="0" dirty="0" err="1">
                <a:solidFill>
                  <a:srgbClr val="FFFFFF"/>
                </a:solidFill>
                <a:latin typeface="Calibri"/>
              </a:rPr>
              <a:t>Kripto</a:t>
            </a:r>
            <a:r>
              <a:rPr lang="en-US" kern="0" dirty="0">
                <a:solidFill>
                  <a:srgbClr val="FFFFFF"/>
                </a:solidFill>
                <a:latin typeface="Calibri"/>
              </a:rPr>
              <a:t>”: </a:t>
            </a:r>
            <a:r>
              <a:rPr lang="en-US" kern="0" dirty="0" err="1">
                <a:solidFill>
                  <a:srgbClr val="FFFFFF"/>
                </a:solidFill>
                <a:latin typeface="Calibri"/>
              </a:rPr>
              <a:t>tx</a:t>
            </a:r>
            <a:r>
              <a:rPr lang="en-US" kern="0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kern="0" dirty="0" err="1">
                <a:solidFill>
                  <a:srgbClr val="FFFFFF"/>
                </a:solidFill>
                <a:latin typeface="Calibri"/>
              </a:rPr>
              <a:t>díj</a:t>
            </a:r>
            <a:r>
              <a:rPr lang="en-US" kern="0" dirty="0">
                <a:solidFill>
                  <a:srgbClr val="FFFFFF"/>
                </a:solidFill>
                <a:latin typeface="Calibri"/>
              </a:rPr>
              <a:t> + “ha </a:t>
            </a:r>
            <a:r>
              <a:rPr lang="en-US" kern="0" dirty="0" err="1">
                <a:solidFill>
                  <a:srgbClr val="FFFFFF"/>
                </a:solidFill>
                <a:latin typeface="Calibri"/>
              </a:rPr>
              <a:t>kell</a:t>
            </a:r>
            <a:r>
              <a:rPr lang="en-US" kern="0" dirty="0">
                <a:solidFill>
                  <a:srgbClr val="FFFFFF"/>
                </a:solidFill>
                <a:latin typeface="Calibri"/>
              </a:rPr>
              <a:t>”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463DCE1D-C357-401F-A511-A895B3E3A84E}"/>
              </a:ext>
            </a:extLst>
          </p:cNvPr>
          <p:cNvSpPr/>
          <p:nvPr/>
        </p:nvSpPr>
        <p:spPr>
          <a:xfrm>
            <a:off x="5212072" y="4116405"/>
            <a:ext cx="3307010" cy="409401"/>
          </a:xfrm>
          <a:prstGeom prst="roundRect">
            <a:avLst/>
          </a:prstGeom>
          <a:solidFill>
            <a:srgbClr val="B83A55"/>
          </a:solidFill>
          <a:ln w="28575" cap="flat" cmpd="sng" algn="ctr">
            <a:solidFill>
              <a:srgbClr val="762536"/>
            </a:solidFill>
            <a:prstDash val="solid"/>
          </a:ln>
          <a:effectLst>
            <a:outerShdw blurRad="127000" dist="38100" dir="5400000" sx="102000" sy="102000" algn="t" rotWithShape="0">
              <a:prstClr val="black">
                <a:alpha val="20000"/>
              </a:prstClr>
            </a:outerShdw>
            <a:softEdge rad="0"/>
          </a:effectLst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>
              <a:defRPr/>
            </a:pPr>
            <a:r>
              <a:rPr lang="en-US" kern="0" dirty="0">
                <a:solidFill>
                  <a:srgbClr val="FFFFFF"/>
                </a:solidFill>
                <a:latin typeface="Calibri"/>
              </a:rPr>
              <a:t>“</a:t>
            </a:r>
            <a:r>
              <a:rPr lang="en-US" kern="0" dirty="0" err="1">
                <a:solidFill>
                  <a:srgbClr val="FFFFFF"/>
                </a:solidFill>
                <a:latin typeface="Calibri"/>
              </a:rPr>
              <a:t>Néhány</a:t>
            </a:r>
            <a:r>
              <a:rPr lang="en-US" kern="0" dirty="0">
                <a:solidFill>
                  <a:srgbClr val="FFFFFF"/>
                </a:solidFill>
                <a:latin typeface="Calibri"/>
              </a:rPr>
              <a:t>” </a:t>
            </a:r>
            <a:r>
              <a:rPr lang="en-US" kern="0" dirty="0" err="1">
                <a:solidFill>
                  <a:srgbClr val="FFFFFF"/>
                </a:solidFill>
                <a:latin typeface="Calibri"/>
              </a:rPr>
              <a:t>világméretű</a:t>
            </a:r>
            <a:r>
              <a:rPr lang="en-US" kern="0" dirty="0">
                <a:solidFill>
                  <a:srgbClr val="FFFFFF"/>
                </a:solidFill>
                <a:latin typeface="Calibri"/>
              </a:rPr>
              <a:t> </a:t>
            </a:r>
            <a:r>
              <a:rPr lang="en-US" kern="0" dirty="0" err="1">
                <a:solidFill>
                  <a:srgbClr val="FFFFFF"/>
                </a:solidFill>
                <a:latin typeface="Calibri"/>
              </a:rPr>
              <a:t>hálózat</a:t>
            </a:r>
            <a:endParaRPr lang="en-US" i="1" kern="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424F2C7B-FEE8-4E78-862D-E0F929A286AA}"/>
              </a:ext>
            </a:extLst>
          </p:cNvPr>
          <p:cNvSpPr/>
          <p:nvPr/>
        </p:nvSpPr>
        <p:spPr>
          <a:xfrm>
            <a:off x="3535770" y="1233297"/>
            <a:ext cx="5447908" cy="690938"/>
          </a:xfrm>
          <a:prstGeom prst="wedgeRoundRectCallout">
            <a:avLst>
              <a:gd name="adj1" fmla="val -37817"/>
              <a:gd name="adj2" fmla="val 10550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350" dirty="0"/>
              <a:t>E.g., Conseil National des Greffiers des Tribunaux de Commerce:</a:t>
            </a:r>
          </a:p>
          <a:p>
            <a:pPr algn="ctr"/>
            <a:r>
              <a:rPr lang="fr-FR" sz="1350" dirty="0"/>
              <a:t>Francia </a:t>
            </a:r>
            <a:r>
              <a:rPr lang="fr-FR" sz="1350" dirty="0" err="1"/>
              <a:t>cégbejegyzések</a:t>
            </a:r>
            <a:r>
              <a:rPr lang="fr-FR" sz="1350" dirty="0"/>
              <a:t> </a:t>
            </a:r>
            <a:r>
              <a:rPr lang="fr-FR" sz="1350" dirty="0" err="1"/>
              <a:t>tartományok</a:t>
            </a:r>
            <a:r>
              <a:rPr lang="fr-FR" sz="1350" dirty="0"/>
              <a:t> </a:t>
            </a:r>
            <a:r>
              <a:rPr lang="fr-FR" sz="1350" dirty="0" err="1"/>
              <a:t>között</a:t>
            </a:r>
            <a:r>
              <a:rPr lang="fr-FR" sz="1350" dirty="0"/>
              <a:t> </a:t>
            </a:r>
            <a:r>
              <a:rPr lang="fr-FR" sz="1350" dirty="0" err="1"/>
              <a:t>koordinált</a:t>
            </a:r>
            <a:r>
              <a:rPr lang="fr-FR" sz="1350" dirty="0"/>
              <a:t> </a:t>
            </a:r>
            <a:r>
              <a:rPr lang="fr-FR" sz="1350" dirty="0" err="1"/>
              <a:t>kezelése</a:t>
            </a:r>
            <a:endParaRPr lang="fr-FR" sz="1350" dirty="0"/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54526BF5-51B1-4DCE-8C81-EC0E3F0016F2}"/>
              </a:ext>
            </a:extLst>
          </p:cNvPr>
          <p:cNvSpPr/>
          <p:nvPr/>
        </p:nvSpPr>
        <p:spPr>
          <a:xfrm>
            <a:off x="3584256" y="2600678"/>
            <a:ext cx="5447908" cy="422681"/>
          </a:xfrm>
          <a:prstGeom prst="wedgeRoundRectCallout">
            <a:avLst>
              <a:gd name="adj1" fmla="val -54002"/>
              <a:gd name="adj2" fmla="val -4101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b="1" dirty="0">
                <a:solidFill>
                  <a:srgbClr val="FFC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https://wiki.hyperledger.org/display/PSSIG/Public+Sector+SIG</a:t>
            </a:r>
            <a:endParaRPr lang="fr-FR" sz="1350" b="1" dirty="0">
              <a:solidFill>
                <a:srgbClr val="FFC000"/>
              </a:solidFill>
            </a:endParaRPr>
          </a:p>
        </p:txBody>
      </p:sp>
      <p:sp>
        <p:nvSpPr>
          <p:cNvPr id="39" name="Speech Bubble: Rectangle with Corners Rounded 38">
            <a:extLst>
              <a:ext uri="{FF2B5EF4-FFF2-40B4-BE49-F238E27FC236}">
                <a16:creationId xmlns:a16="http://schemas.microsoft.com/office/drawing/2014/main" id="{F3B8396E-9822-4827-9044-7B923404903C}"/>
              </a:ext>
            </a:extLst>
          </p:cNvPr>
          <p:cNvSpPr/>
          <p:nvPr/>
        </p:nvSpPr>
        <p:spPr>
          <a:xfrm>
            <a:off x="532052" y="4480512"/>
            <a:ext cx="3728294" cy="366687"/>
          </a:xfrm>
          <a:prstGeom prst="wedgeRoundRectCallout">
            <a:avLst>
              <a:gd name="adj1" fmla="val -28721"/>
              <a:gd name="adj2" fmla="val -21965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/>
              <a:t>“</a:t>
            </a:r>
            <a:r>
              <a:rPr lang="fr-FR" sz="1350" dirty="0"/>
              <a:t>Mining</a:t>
            </a:r>
            <a:r>
              <a:rPr lang="en-US" sz="1350" dirty="0"/>
              <a:t>” et al.</a:t>
            </a:r>
            <a:r>
              <a:rPr lang="fr-FR" sz="1350" dirty="0"/>
              <a:t> </a:t>
            </a:r>
            <a:r>
              <a:rPr lang="fr-FR" sz="1350" dirty="0" err="1"/>
              <a:t>helyett</a:t>
            </a:r>
            <a:r>
              <a:rPr lang="fr-FR" sz="1350" dirty="0"/>
              <a:t> – 15+ </a:t>
            </a:r>
            <a:r>
              <a:rPr lang="fr-FR" sz="1350" dirty="0" err="1"/>
              <a:t>éves</a:t>
            </a:r>
            <a:r>
              <a:rPr lang="fr-FR" sz="1350" dirty="0"/>
              <a:t> </a:t>
            </a:r>
            <a:r>
              <a:rPr lang="fr-FR" sz="1350" dirty="0" err="1"/>
              <a:t>protokollok</a:t>
            </a:r>
            <a:endParaRPr lang="fr-FR" sz="1350" dirty="0"/>
          </a:p>
        </p:txBody>
      </p:sp>
    </p:spTree>
    <p:extLst>
      <p:ext uri="{BB962C8B-B14F-4D97-AF65-F5344CB8AC3E}">
        <p14:creationId xmlns:p14="http://schemas.microsoft.com/office/powerpoint/2010/main" val="2020171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3" grpId="0" animBg="1"/>
      <p:bldP spid="35" grpId="0" animBg="1"/>
      <p:bldP spid="36" grpId="0" animBg="1"/>
      <p:bldP spid="37" grpId="0" animBg="1"/>
      <p:bldP spid="38" grpId="0" animBg="1"/>
      <p:bldP spid="20" grpId="0" animBg="1"/>
      <p:bldP spid="21" grpId="0" animBg="1"/>
      <p:bldP spid="3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assets </a:t>
            </a:r>
            <a:br>
              <a:rPr lang="en-US" dirty="0"/>
            </a:br>
            <a:r>
              <a:rPr lang="en-US" dirty="0"/>
              <a:t>and Tokenization</a:t>
            </a:r>
          </a:p>
        </p:txBody>
      </p:sp>
    </p:spTree>
    <p:extLst>
      <p:ext uri="{BB962C8B-B14F-4D97-AF65-F5344CB8AC3E}">
        <p14:creationId xmlns:p14="http://schemas.microsoft.com/office/powerpoint/2010/main" val="305841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Cryptographic tokenization of assets</a:t>
            </a:r>
          </a:p>
        </p:txBody>
      </p:sp>
      <p:pic>
        <p:nvPicPr>
          <p:cNvPr id="4" name="Content Placeholder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6" y="997327"/>
            <a:ext cx="5504702" cy="30148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9865" y="5664009"/>
            <a:ext cx="4077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Source: Introducing Project "Bletchley" </a:t>
            </a:r>
            <a:r>
              <a:rPr lang="en-US" sz="900" i="1" dirty="0"/>
              <a:t>Marley Gray, Principle Architect PM - Microsoft - Azure Blockchain Engineering</a:t>
            </a:r>
            <a:endParaRPr lang="en-US" sz="900" dirty="0">
              <a:solidFill>
                <a:srgbClr val="C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634" y="4012211"/>
            <a:ext cx="5402943" cy="25823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886" y="1409632"/>
            <a:ext cx="2721988" cy="2041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07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Smart contracts over tokenized assets</a:t>
            </a:r>
          </a:p>
        </p:txBody>
      </p:sp>
      <p:pic>
        <p:nvPicPr>
          <p:cNvPr id="4" name="Content Placeholder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40" y="862743"/>
            <a:ext cx="6855504" cy="33257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6702" y="5912450"/>
            <a:ext cx="570861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Source: Introducing Project "Bletchley" </a:t>
            </a:r>
            <a:r>
              <a:rPr lang="en-US" sz="900" i="1" dirty="0"/>
              <a:t>Marley Gray, Principle Architect PM - Microsoft - Azure Blockchain Engineering</a:t>
            </a:r>
            <a:endParaRPr lang="en-US" sz="900" dirty="0">
              <a:solidFill>
                <a:srgbClr val="C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677" y="2518823"/>
            <a:ext cx="2975985" cy="383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33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Tracking the ownership of money</a:t>
            </a:r>
          </a:p>
          <a:p>
            <a:pPr lvl="1"/>
            <a:r>
              <a:rPr lang="en-US" dirty="0"/>
              <a:t>Cryptocurrency is actually a special case</a:t>
            </a:r>
          </a:p>
          <a:p>
            <a:pPr lvl="1"/>
            <a:r>
              <a:rPr lang="en-US" dirty="0"/>
              <a:t>Could be even fiat</a:t>
            </a:r>
          </a:p>
          <a:p>
            <a:endParaRPr lang="en-US" dirty="0"/>
          </a:p>
          <a:p>
            <a:r>
              <a:rPr lang="en-US" dirty="0"/>
              <a:t>Tracking the ownership/status of assets</a:t>
            </a:r>
          </a:p>
          <a:p>
            <a:pPr lvl="1"/>
            <a:r>
              <a:rPr lang="en-US" dirty="0"/>
              <a:t>Physical, logical, financial</a:t>
            </a:r>
          </a:p>
          <a:p>
            <a:pPr lvl="1"/>
            <a:r>
              <a:rPr lang="en-US" dirty="0"/>
              <a:t>Cryptographic tokenization</a:t>
            </a:r>
          </a:p>
          <a:p>
            <a:endParaRPr lang="en-US" dirty="0"/>
          </a:p>
          <a:p>
            <a:r>
              <a:rPr lang="en-US" dirty="0"/>
              <a:t>But you can use it as a database, too</a:t>
            </a:r>
          </a:p>
          <a:p>
            <a:endParaRPr lang="en-US" dirty="0"/>
          </a:p>
          <a:p>
            <a:r>
              <a:rPr lang="en-US" dirty="0"/>
              <a:t>Changes will be ruled by smart contracts</a:t>
            </a:r>
          </a:p>
          <a:p>
            <a:r>
              <a:rPr lang="en-US" dirty="0"/>
              <a:t>We will demonstrate these concepts as we progress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what do you put on the ledger?</a:t>
            </a:r>
          </a:p>
        </p:txBody>
      </p:sp>
    </p:spTree>
    <p:extLst>
      <p:ext uri="{BB962C8B-B14F-4D97-AF65-F5344CB8AC3E}">
        <p14:creationId xmlns:p14="http://schemas.microsoft.com/office/powerpoint/2010/main" val="42372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42875" y="1004734"/>
            <a:ext cx="8858250" cy="5529263"/>
          </a:xfrm>
        </p:spPr>
        <p:txBody>
          <a:bodyPr/>
          <a:lstStyle/>
          <a:p>
            <a:r>
              <a:rPr lang="en-US" dirty="0"/>
              <a:t>Cryptocurrency</a:t>
            </a:r>
          </a:p>
          <a:p>
            <a:r>
              <a:rPr lang="en-US" dirty="0"/>
              <a:t>Central bank currency</a:t>
            </a:r>
          </a:p>
          <a:p>
            <a:r>
              <a:rPr lang="en-US" dirty="0"/>
              <a:t>Digital currency</a:t>
            </a:r>
          </a:p>
          <a:p>
            <a:r>
              <a:rPr lang="en-US" dirty="0"/>
              <a:t>Commodity-backed tokens</a:t>
            </a:r>
          </a:p>
          <a:p>
            <a:r>
              <a:rPr lang="en-US" dirty="0"/>
              <a:t>Equity tokens</a:t>
            </a:r>
          </a:p>
          <a:p>
            <a:r>
              <a:rPr lang="en-US" dirty="0"/>
              <a:t>Accounting tokens</a:t>
            </a:r>
          </a:p>
          <a:p>
            <a:r>
              <a:rPr lang="en-US" dirty="0"/>
              <a:t>Digital collectible</a:t>
            </a:r>
          </a:p>
          <a:p>
            <a:r>
              <a:rPr lang="en-US" dirty="0"/>
              <a:t>Utility tokens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digital asset types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00945" y="6155681"/>
            <a:ext cx="347242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https://www.coindesk.com/periodic-table-blockchain-classify-tokens/</a:t>
            </a:r>
            <a:endParaRPr lang="en-US" sz="9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33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Fourth </a:t>
            </a:r>
            <a:br>
              <a:rPr lang="en-US" dirty="0"/>
            </a:br>
            <a:r>
              <a:rPr lang="en-US" dirty="0"/>
              <a:t>Industrial Revolution?</a:t>
            </a:r>
          </a:p>
        </p:txBody>
      </p:sp>
    </p:spTree>
    <p:extLst>
      <p:ext uri="{BB962C8B-B14F-4D97-AF65-F5344CB8AC3E}">
        <p14:creationId xmlns:p14="http://schemas.microsoft.com/office/powerpoint/2010/main" val="216275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Topics we plan to cover during the course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88417F-770E-4F04-8277-7453FBED27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8476"/>
            <a:ext cx="9144000" cy="607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28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Industrial revolutions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42875" y="857250"/>
            <a:ext cx="8858250" cy="4806131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: urbanization, steam engine</a:t>
            </a:r>
          </a:p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: steel, oil, electricity, internal combustion engine</a:t>
            </a:r>
          </a:p>
          <a:p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: digitization, ICT, Internet</a:t>
            </a:r>
          </a:p>
          <a:p>
            <a:r>
              <a:rPr lang="en-US" dirty="0"/>
              <a:t>4</a:t>
            </a:r>
            <a:r>
              <a:rPr lang="en-US" baseline="30000" dirty="0"/>
              <a:t>th</a:t>
            </a:r>
            <a:r>
              <a:rPr lang="en-US" dirty="0"/>
              <a:t>: technology embedded within societies</a:t>
            </a:r>
          </a:p>
          <a:p>
            <a:pPr lvl="1"/>
            <a:r>
              <a:rPr lang="en-US" dirty="0"/>
              <a:t>DLT is identified as a key component</a:t>
            </a:r>
          </a:p>
          <a:p>
            <a:endParaRPr lang="en-US" dirty="0"/>
          </a:p>
          <a:p>
            <a:pPr marL="0" indent="0" algn="just">
              <a:buNone/>
            </a:pPr>
            <a:r>
              <a:rPr lang="en-US" i="1" dirty="0"/>
              <a:t>We’ve never had this capability before – </a:t>
            </a:r>
            <a:r>
              <a:rPr lang="en-US" b="1" i="1" dirty="0"/>
              <a:t>trusted transactions directly</a:t>
            </a:r>
            <a:r>
              <a:rPr lang="en-US" i="1" dirty="0"/>
              <a:t> between two or more total strangers, </a:t>
            </a:r>
            <a:r>
              <a:rPr lang="en-US" b="1" i="1" dirty="0"/>
              <a:t>authenticated by mass collaboration</a:t>
            </a:r>
            <a:r>
              <a:rPr lang="en-US" i="1" dirty="0"/>
              <a:t>, and powered by </a:t>
            </a:r>
            <a:r>
              <a:rPr lang="en-US" b="1" i="1" dirty="0"/>
              <a:t>collective self-interests</a:t>
            </a:r>
            <a:r>
              <a:rPr lang="en-US" i="1" dirty="0"/>
              <a:t>, rather than by corporations motivated by profit or governments motivated by power.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70323" y="6177921"/>
            <a:ext cx="4149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Source: World Economic Forum: Realizing the Potential of </a:t>
            </a:r>
            <a:r>
              <a:rPr lang="en-US" sz="900" dirty="0" err="1"/>
              <a:t>Blockchain</a:t>
            </a:r>
            <a:r>
              <a:rPr lang="en-US" sz="900" dirty="0"/>
              <a:t>, June 2017.</a:t>
            </a:r>
          </a:p>
          <a:p>
            <a:endParaRPr lang="en-US" sz="9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74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2017: “A rapidly emerging sector”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659" y="1481137"/>
            <a:ext cx="1511170" cy="1538522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048" y="1481139"/>
            <a:ext cx="5943905" cy="24718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943" y="3406793"/>
            <a:ext cx="4647606" cy="14843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467" y="4945314"/>
            <a:ext cx="4986594" cy="7715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138" y="3807043"/>
            <a:ext cx="6270954" cy="13681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593" y="2285387"/>
            <a:ext cx="4891339" cy="14526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705" y="4340135"/>
            <a:ext cx="6016409" cy="132254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421" y="2743341"/>
            <a:ext cx="4731821" cy="35978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59" y="1055512"/>
            <a:ext cx="5189834" cy="1884610"/>
          </a:xfrm>
          <a:prstGeom prst="rect">
            <a:avLst/>
          </a:prstGeom>
          <a:effectLst>
            <a:glow rad="241300">
              <a:srgbClr val="FFFF00"/>
            </a:glow>
          </a:effectLst>
        </p:spPr>
      </p:pic>
    </p:spTree>
    <p:extLst>
      <p:ext uri="{BB962C8B-B14F-4D97-AF65-F5344CB8AC3E}">
        <p14:creationId xmlns:p14="http://schemas.microsoft.com/office/powerpoint/2010/main" val="1226189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92BE6-4D8E-4ED0-98D3-D170721CB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7212EE-F7D0-4782-8A85-9BFCB22E34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Blockchain Hype Cycle 2019">
            <a:extLst>
              <a:ext uri="{FF2B5EF4-FFF2-40B4-BE49-F238E27FC236}">
                <a16:creationId xmlns:a16="http://schemas.microsoft.com/office/drawing/2014/main" id="{D4C07B1C-2600-45E6-A1D7-D14C99E73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066"/>
            <a:ext cx="9144000" cy="686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2030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Blockchain</a:t>
            </a:r>
            <a:r>
              <a:rPr lang="en-US" dirty="0"/>
              <a:t> project ecosystem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98110" y="5836753"/>
            <a:ext cx="2545890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latin typeface="+mj-lt"/>
              </a:rPr>
              <a:t>https://news.blackmooncrypto.com/</a:t>
            </a:r>
          </a:p>
          <a:p>
            <a:r>
              <a:rPr lang="en-US" sz="1100" i="1" dirty="0">
                <a:latin typeface="+mj-lt"/>
              </a:rPr>
              <a:t>the-blockchain-ecosystem-v3-six-months-</a:t>
            </a:r>
          </a:p>
          <a:p>
            <a:r>
              <a:rPr lang="en-US" sz="1100" i="1" dirty="0">
                <a:latin typeface="+mj-lt"/>
              </a:rPr>
              <a:t>after-the-hype-ca14e9879001</a:t>
            </a:r>
          </a:p>
        </p:txBody>
      </p:sp>
      <p:pic>
        <p:nvPicPr>
          <p:cNvPr id="15362" name="Picture 2" descr="https://cdn-images-1.medium.com/max/2600/1*SP9VfppJONpf5zav07KUHQ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75" y="750221"/>
            <a:ext cx="5706360" cy="5706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971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Note on Performance</a:t>
            </a:r>
          </a:p>
        </p:txBody>
      </p:sp>
    </p:spTree>
    <p:extLst>
      <p:ext uri="{BB962C8B-B14F-4D97-AF65-F5344CB8AC3E}">
        <p14:creationId xmlns:p14="http://schemas.microsoft.com/office/powerpoint/2010/main" val="3528395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CryptoKitties</a:t>
            </a:r>
            <a:r>
              <a:rPr lang="en-US" dirty="0"/>
              <a:t>! </a:t>
            </a:r>
            <a:r>
              <a:rPr lang="en-US" dirty="0">
                <a:sym typeface="Wingdings" panose="05000000000000000000" pitchFamily="2" charset="2"/>
              </a:rPr>
              <a:t>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9714" y="857250"/>
            <a:ext cx="4694286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5" y="1681887"/>
            <a:ext cx="6272213" cy="4207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82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28650" y="1885951"/>
            <a:ext cx="4093369" cy="3604022"/>
          </a:xfrm>
        </p:spPr>
        <p:txBody>
          <a:bodyPr>
            <a:normAutofit/>
          </a:bodyPr>
          <a:lstStyle/>
          <a:p>
            <a:r>
              <a:rPr lang="en-US" dirty="0"/>
              <a:t>Throughput</a:t>
            </a:r>
          </a:p>
          <a:p>
            <a:r>
              <a:rPr lang="en-US" dirty="0"/>
              <a:t>Latency: </a:t>
            </a:r>
            <a:r>
              <a:rPr lang="en-US" b="1" dirty="0"/>
              <a:t>variance</a:t>
            </a:r>
          </a:p>
          <a:p>
            <a:r>
              <a:rPr lang="en-US" dirty="0"/>
              <a:t>Price: </a:t>
            </a:r>
            <a:r>
              <a:rPr lang="en-US" b="1" dirty="0"/>
              <a:t>variance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 </a:t>
            </a:r>
            <a:r>
              <a:rPr lang="en-US" dirty="0" err="1"/>
              <a:t>Blockchain</a:t>
            </a:r>
            <a:r>
              <a:rPr lang="en-US" dirty="0"/>
              <a:t>: performance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50" y="1723429"/>
            <a:ext cx="4286250" cy="3929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37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42875" y="857250"/>
            <a:ext cx="3201836" cy="552926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HL fabric v0.6</a:t>
            </a:r>
          </a:p>
          <a:p>
            <a:endParaRPr lang="en-US" dirty="0"/>
          </a:p>
          <a:p>
            <a:r>
              <a:rPr lang="en-US" dirty="0"/>
              <a:t>Due to blocks: still latency and size limits, but</a:t>
            </a:r>
          </a:p>
          <a:p>
            <a:endParaRPr lang="en-US" b="1" dirty="0"/>
          </a:p>
          <a:p>
            <a:r>
              <a:rPr lang="en-US" b="1" dirty="0"/>
              <a:t>Tunable</a:t>
            </a:r>
          </a:p>
          <a:p>
            <a:r>
              <a:rPr lang="en-US" b="1" dirty="0"/>
              <a:t>Plannable</a:t>
            </a:r>
          </a:p>
          <a:p>
            <a:r>
              <a:rPr lang="en-US" b="1" dirty="0"/>
              <a:t>Protectable</a:t>
            </a:r>
          </a:p>
          <a:p>
            <a:endParaRPr lang="en-US" b="1" dirty="0"/>
          </a:p>
          <a:p>
            <a:r>
              <a:rPr lang="en-US" dirty="0"/>
              <a:t>v1.x: 3000 </a:t>
            </a:r>
            <a:r>
              <a:rPr lang="en-US" dirty="0" err="1"/>
              <a:t>Tps</a:t>
            </a:r>
            <a:r>
              <a:rPr lang="en-US" dirty="0"/>
              <a:t> and beyond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Private </a:t>
            </a:r>
            <a:r>
              <a:rPr lang="en-US" dirty="0" err="1"/>
              <a:t>Blockchain</a:t>
            </a:r>
            <a:r>
              <a:rPr lang="en-US" dirty="0"/>
              <a:t> performance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9240" y="1549042"/>
            <a:ext cx="5976270" cy="4001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12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Topics we plan to cover during the course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88417F-770E-4F04-8277-7453FBED27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8476"/>
            <a:ext cx="9144000" cy="607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02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Distributed ledger Technology</a:t>
            </a:r>
          </a:p>
        </p:txBody>
      </p:sp>
    </p:spTree>
    <p:extLst>
      <p:ext uri="{BB962C8B-B14F-4D97-AF65-F5344CB8AC3E}">
        <p14:creationId xmlns:p14="http://schemas.microsoft.com/office/powerpoint/2010/main" val="1362785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Ledgers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42874" y="857250"/>
            <a:ext cx="3646806" cy="5529263"/>
          </a:xfrm>
        </p:spPr>
        <p:txBody>
          <a:bodyPr/>
          <a:lstStyle/>
          <a:p>
            <a:r>
              <a:rPr lang="en-US" sz="2800" dirty="0"/>
              <a:t>Principal book of account</a:t>
            </a:r>
          </a:p>
          <a:p>
            <a:r>
              <a:rPr lang="en-US" sz="2800" dirty="0"/>
              <a:t>Records transactions</a:t>
            </a:r>
          </a:p>
          <a:p>
            <a:r>
              <a:rPr lang="en-US" sz="2800" dirty="0"/>
              <a:t>Append-only</a:t>
            </a:r>
          </a:p>
          <a:p>
            <a:r>
              <a:rPr lang="en-US" sz="2800" dirty="0"/>
              <a:t>“Checksums”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… but really, just a </a:t>
            </a:r>
            <a:r>
              <a:rPr lang="en-US" sz="2800" dirty="0" err="1"/>
              <a:t>Tx</a:t>
            </a:r>
            <a:r>
              <a:rPr lang="en-US" sz="2800" dirty="0"/>
              <a:t> log based “paper DB”</a:t>
            </a:r>
          </a:p>
        </p:txBody>
      </p:sp>
      <p:pic>
        <p:nvPicPr>
          <p:cNvPr id="18434" name="Picture 2" descr="Early 19th-century German ledg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7740" y="1685567"/>
            <a:ext cx="5636260" cy="2960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878475" y="6109514"/>
            <a:ext cx="3122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Based on: https://en.wikipedia.org/wiki/Ledger</a:t>
            </a:r>
          </a:p>
        </p:txBody>
      </p:sp>
    </p:spTree>
    <p:extLst>
      <p:ext uri="{BB962C8B-B14F-4D97-AF65-F5344CB8AC3E}">
        <p14:creationId xmlns:p14="http://schemas.microsoft.com/office/powerpoint/2010/main" val="2008405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Distributed ledgers: eliminating trusted 3</a:t>
            </a:r>
            <a:r>
              <a:rPr lang="en-US" sz="3200" baseline="30000" dirty="0"/>
              <a:t>rd</a:t>
            </a:r>
            <a:r>
              <a:rPr lang="en-US" sz="3200" dirty="0"/>
              <a:t> parties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84675" y="890352"/>
            <a:ext cx="16152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Centralized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67821" y="877366"/>
            <a:ext cx="24920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Distributed ledger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808546"/>
              </p:ext>
            </p:extLst>
          </p:nvPr>
        </p:nvGraphicFramePr>
        <p:xfrm>
          <a:off x="642937" y="1339031"/>
          <a:ext cx="7858125" cy="5048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29" name="Visio" r:id="rId3" imgW="7857974" imgH="5048079" progId="Visio.Drawing.15">
                  <p:embed/>
                </p:oleObj>
              </mc:Choice>
              <mc:Fallback>
                <p:oleObj name="Visio" r:id="rId3" imgW="7857974" imgH="5048079" progId="Visio.Drawing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42937" y="1339031"/>
                        <a:ext cx="7858125" cy="5048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84524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D3CDF50-6454-4950-8181-9A9A5E15C0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999" y="68263"/>
            <a:ext cx="8044003" cy="6354762"/>
          </a:xfrm>
          <a:prstGeom prst="rect">
            <a:avLst/>
          </a:prstGeom>
          <a:noFill/>
        </p:spPr>
      </p:pic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6A572747-9E24-4F60-9BF8-C07999D0B650}"/>
              </a:ext>
            </a:extLst>
          </p:cNvPr>
          <p:cNvSpPr/>
          <p:nvPr/>
        </p:nvSpPr>
        <p:spPr>
          <a:xfrm>
            <a:off x="1" y="6423025"/>
            <a:ext cx="9144000" cy="434975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/>
              <a:t>M. </a:t>
            </a:r>
            <a:r>
              <a:rPr lang="en-US" sz="1200" dirty="0" err="1"/>
              <a:t>Rauchs</a:t>
            </a:r>
            <a:r>
              <a:rPr lang="en-US" sz="1200" dirty="0"/>
              <a:t> </a:t>
            </a:r>
            <a:r>
              <a:rPr lang="en-US" sz="1200" i="1" dirty="0"/>
              <a:t>et al.</a:t>
            </a:r>
            <a:r>
              <a:rPr lang="en-US" sz="1200" dirty="0"/>
              <a:t>, “Distributed Ledger Technology Systems: A Conceptual Framework,” </a:t>
            </a:r>
            <a:r>
              <a:rPr lang="en-US" sz="1200" i="1" dirty="0"/>
              <a:t>SSRN Journal</a:t>
            </a:r>
            <a:r>
              <a:rPr lang="en-US" sz="1200" dirty="0"/>
              <a:t>, 2018, </a:t>
            </a:r>
            <a:r>
              <a:rPr lang="en-US" sz="1200" dirty="0" err="1"/>
              <a:t>doi</a:t>
            </a:r>
            <a:r>
              <a:rPr lang="en-US" sz="1200" dirty="0"/>
              <a:t>: </a:t>
            </a:r>
            <a:r>
              <a:rPr lang="en-US" sz="1200" dirty="0">
                <a:hlinkClick r:id="rId3"/>
              </a:rPr>
              <a:t>10.2139/ssrn.3230013</a:t>
            </a:r>
            <a:r>
              <a:rPr lang="en-US" sz="1200" dirty="0"/>
              <a:t>.</a:t>
            </a:r>
            <a:endParaRPr lang="en-US" sz="12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7074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45192" y="1158362"/>
            <a:ext cx="5142885" cy="5026127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Communication: e.g. SWIFT</a:t>
            </a:r>
          </a:p>
          <a:p>
            <a:r>
              <a:rPr lang="en-US" dirty="0"/>
              <a:t>Marketplaces: exchanges, eBay</a:t>
            </a:r>
          </a:p>
          <a:p>
            <a:r>
              <a:rPr lang="en-US" dirty="0"/>
              <a:t>Auth. information: DNS, land registry</a:t>
            </a:r>
          </a:p>
          <a:p>
            <a:r>
              <a:rPr lang="en-US" dirty="0"/>
              <a:t>Risk sharing: insurance</a:t>
            </a:r>
          </a:p>
          <a:p>
            <a:r>
              <a:rPr lang="en-US" dirty="0"/>
              <a:t>Democracy: election office</a:t>
            </a:r>
          </a:p>
          <a:p>
            <a:r>
              <a:rPr lang="en-US" dirty="0"/>
              <a:t>…</a:t>
            </a:r>
          </a:p>
          <a:p>
            <a:r>
              <a:rPr lang="en-US" b="1" dirty="0"/>
              <a:t>Your bank account</a:t>
            </a:r>
          </a:p>
          <a:p>
            <a:endParaRPr lang="en-US" dirty="0"/>
          </a:p>
          <a:p>
            <a:r>
              <a:rPr lang="en-US" dirty="0"/>
              <a:t>Good reasons for them; still,</a:t>
            </a:r>
          </a:p>
          <a:p>
            <a:pPr lvl="1"/>
            <a:r>
              <a:rPr lang="en-US" dirty="0"/>
              <a:t>Centralized trust</a:t>
            </a:r>
          </a:p>
          <a:p>
            <a:pPr lvl="1"/>
            <a:r>
              <a:rPr lang="en-US" dirty="0"/>
              <a:t>Middlemen have their price</a:t>
            </a:r>
          </a:p>
          <a:p>
            <a:pPr lvl="1"/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party making the rules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Trusted 3</a:t>
            </a:r>
            <a:r>
              <a:rPr lang="en-US" baseline="30000" dirty="0"/>
              <a:t>rd</a:t>
            </a:r>
            <a:r>
              <a:rPr lang="en-US" dirty="0"/>
              <a:t> parties everywhere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4452" y="1711084"/>
            <a:ext cx="3795839" cy="3920682"/>
          </a:xfrm>
          <a:prstGeom prst="rect">
            <a:avLst/>
          </a:prstGeom>
        </p:spPr>
      </p:pic>
      <p:sp>
        <p:nvSpPr>
          <p:cNvPr id="6" name="Flowchart: Alternate Process 5"/>
          <p:cNvSpPr/>
          <p:nvPr/>
        </p:nvSpPr>
        <p:spPr>
          <a:xfrm rot="20496277">
            <a:off x="103506" y="2498937"/>
            <a:ext cx="8933943" cy="1865719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Leitmotif: “getting rid of the central party” … </a:t>
            </a:r>
          </a:p>
          <a:p>
            <a:pPr algn="ctr"/>
            <a:r>
              <a:rPr lang="en-US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 not trust!</a:t>
            </a:r>
          </a:p>
        </p:txBody>
      </p:sp>
    </p:spTree>
    <p:extLst>
      <p:ext uri="{BB962C8B-B14F-4D97-AF65-F5344CB8AC3E}">
        <p14:creationId xmlns:p14="http://schemas.microsoft.com/office/powerpoint/2010/main" val="249963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0"/>
    </mc:Choice>
    <mc:Fallback xmlns="">
      <p:transition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FTSRG">
  <a:themeElements>
    <a:clrScheme name="20. egyéni séma">
      <a:dk1>
        <a:srgbClr val="000000"/>
      </a:dk1>
      <a:lt1>
        <a:srgbClr val="FFFFFF"/>
      </a:lt1>
      <a:dk2>
        <a:srgbClr val="B83A55"/>
      </a:dk2>
      <a:lt2>
        <a:srgbClr val="FFFFFF"/>
      </a:lt2>
      <a:accent1>
        <a:srgbClr val="B83A55"/>
      </a:accent1>
      <a:accent2>
        <a:srgbClr val="FFFFFF"/>
      </a:accent2>
      <a:accent3>
        <a:srgbClr val="007D00"/>
      </a:accent3>
      <a:accent4>
        <a:srgbClr val="762536"/>
      </a:accent4>
      <a:accent5>
        <a:srgbClr val="2B56CF"/>
      </a:accent5>
      <a:accent6>
        <a:srgbClr val="929598"/>
      </a:accent6>
      <a:hlink>
        <a:srgbClr val="0038AE"/>
      </a:hlink>
      <a:folHlink>
        <a:srgbClr val="0038A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28575">
          <a:solidFill>
            <a:schemeClr val="accent4"/>
          </a:solidFill>
        </a:ln>
        <a:effectLst>
          <a:outerShdw blurRad="127000" dist="38100" dir="5400000" sx="102000" sy="102000" algn="t" rotWithShape="0">
            <a:prstClr val="black">
              <a:alpha val="20000"/>
            </a:prstClr>
          </a:outerShdw>
          <a:softEdge rad="0"/>
        </a:effectLst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400" dirty="0" err="1" smtClean="0">
            <a:solidFill>
              <a:schemeClr val="accent2"/>
            </a:solidFill>
          </a:defRPr>
        </a:defPPr>
      </a:lstStyle>
      <a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a:style>
    </a:spDef>
  </a:objectDefaults>
  <a:extraClrSchemeLst>
    <a:extraClrScheme>
      <a:clrScheme name="bme_ftsrg_hun_micskeiz_new_v6 1">
        <a:dk1>
          <a:srgbClr val="621E0F"/>
        </a:dk1>
        <a:lt1>
          <a:srgbClr val="FFFFFF"/>
        </a:lt1>
        <a:dk2>
          <a:srgbClr val="000000"/>
        </a:dk2>
        <a:lt2>
          <a:srgbClr val="FFFFFF"/>
        </a:lt2>
        <a:accent1>
          <a:srgbClr val="F9DD2F"/>
        </a:accent1>
        <a:accent2>
          <a:srgbClr val="E67300"/>
        </a:accent2>
        <a:accent3>
          <a:srgbClr val="AAAAAA"/>
        </a:accent3>
        <a:accent4>
          <a:srgbClr val="DADADA"/>
        </a:accent4>
        <a:accent5>
          <a:srgbClr val="FBEBAD"/>
        </a:accent5>
        <a:accent6>
          <a:srgbClr val="D06800"/>
        </a:accent6>
        <a:hlink>
          <a:srgbClr val="0038AE"/>
        </a:hlink>
        <a:folHlink>
          <a:srgbClr val="0038A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me_ftsrg_hun_micskeiz_new_v6 2">
        <a:dk1>
          <a:srgbClr val="0099FF"/>
        </a:dk1>
        <a:lt1>
          <a:srgbClr val="FFFFFF"/>
        </a:lt1>
        <a:dk2>
          <a:srgbClr val="000000"/>
        </a:dk2>
        <a:lt2>
          <a:srgbClr val="FFFF99"/>
        </a:lt2>
        <a:accent1>
          <a:srgbClr val="762536"/>
        </a:accent1>
        <a:accent2>
          <a:srgbClr val="81511D"/>
        </a:accent2>
        <a:accent3>
          <a:srgbClr val="AAAAAA"/>
        </a:accent3>
        <a:accent4>
          <a:srgbClr val="DADADA"/>
        </a:accent4>
        <a:accent5>
          <a:srgbClr val="BDACAE"/>
        </a:accent5>
        <a:accent6>
          <a:srgbClr val="744919"/>
        </a:accent6>
        <a:hlink>
          <a:srgbClr val="002060"/>
        </a:hlink>
        <a:folHlink>
          <a:srgbClr val="00206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me_ftsrg_hun_micskeiz_new_v6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00B686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00A579"/>
        </a:accent6>
        <a:hlink>
          <a:srgbClr val="0098CE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FTSRG">
  <a:themeElements>
    <a:clrScheme name="19. egyéni séma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FFFFFF"/>
      </a:accent1>
      <a:accent2>
        <a:srgbClr val="000000"/>
      </a:accent2>
      <a:accent3>
        <a:srgbClr val="007D00"/>
      </a:accent3>
      <a:accent4>
        <a:srgbClr val="000000"/>
      </a:accent4>
      <a:accent5>
        <a:srgbClr val="2B56CF"/>
      </a:accent5>
      <a:accent6>
        <a:srgbClr val="929598"/>
      </a:accent6>
      <a:hlink>
        <a:srgbClr val="0038AE"/>
      </a:hlink>
      <a:folHlink>
        <a:srgbClr val="0038A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38100">
          <a:solidFill>
            <a:schemeClr val="tx1"/>
          </a:solidFill>
        </a:ln>
        <a:effectLst/>
      </a:spPr>
      <a:bodyPr rtlCol="0" anchor="ctr"/>
      <a:lstStyle>
        <a:defPPr algn="ctr">
          <a:defRPr sz="2400" dirty="0" smtClean="0">
            <a:solidFill>
              <a:schemeClr val="bg1"/>
            </a:solidFill>
          </a:defRPr>
        </a:defPPr>
      </a:lstStyle>
      <a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a:style>
    </a:spDef>
  </a:objectDefaults>
  <a:extraClrSchemeLst>
    <a:extraClrScheme>
      <a:clrScheme name="bme_ftsrg_hun_micskeiz_new_v6 1">
        <a:dk1>
          <a:srgbClr val="621E0F"/>
        </a:dk1>
        <a:lt1>
          <a:srgbClr val="FFFFFF"/>
        </a:lt1>
        <a:dk2>
          <a:srgbClr val="000000"/>
        </a:dk2>
        <a:lt2>
          <a:srgbClr val="FFFFFF"/>
        </a:lt2>
        <a:accent1>
          <a:srgbClr val="F9DD2F"/>
        </a:accent1>
        <a:accent2>
          <a:srgbClr val="E67300"/>
        </a:accent2>
        <a:accent3>
          <a:srgbClr val="AAAAAA"/>
        </a:accent3>
        <a:accent4>
          <a:srgbClr val="DADADA"/>
        </a:accent4>
        <a:accent5>
          <a:srgbClr val="FBEBAD"/>
        </a:accent5>
        <a:accent6>
          <a:srgbClr val="D06800"/>
        </a:accent6>
        <a:hlink>
          <a:srgbClr val="0038AE"/>
        </a:hlink>
        <a:folHlink>
          <a:srgbClr val="0038A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me_ftsrg_hun_micskeiz_new_v6 2">
        <a:dk1>
          <a:srgbClr val="0099FF"/>
        </a:dk1>
        <a:lt1>
          <a:srgbClr val="FFFFFF"/>
        </a:lt1>
        <a:dk2>
          <a:srgbClr val="000000"/>
        </a:dk2>
        <a:lt2>
          <a:srgbClr val="FFFF99"/>
        </a:lt2>
        <a:accent1>
          <a:srgbClr val="762536"/>
        </a:accent1>
        <a:accent2>
          <a:srgbClr val="81511D"/>
        </a:accent2>
        <a:accent3>
          <a:srgbClr val="AAAAAA"/>
        </a:accent3>
        <a:accent4>
          <a:srgbClr val="DADADA"/>
        </a:accent4>
        <a:accent5>
          <a:srgbClr val="BDACAE"/>
        </a:accent5>
        <a:accent6>
          <a:srgbClr val="744919"/>
        </a:accent6>
        <a:hlink>
          <a:srgbClr val="002060"/>
        </a:hlink>
        <a:folHlink>
          <a:srgbClr val="00206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me_ftsrg_hun_micskeiz_new_v6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00B686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00A579"/>
        </a:accent6>
        <a:hlink>
          <a:srgbClr val="0098CE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FTSRG English (presentation)">
  <a:themeElements>
    <a:clrScheme name="1. egyéni séma">
      <a:dk1>
        <a:srgbClr val="000000"/>
      </a:dk1>
      <a:lt1>
        <a:srgbClr val="FFFFFF"/>
      </a:lt1>
      <a:dk2>
        <a:srgbClr val="FFFFFF"/>
      </a:dk2>
      <a:lt2>
        <a:srgbClr val="B83A55"/>
      </a:lt2>
      <a:accent1>
        <a:srgbClr val="762536"/>
      </a:accent1>
      <a:accent2>
        <a:srgbClr val="00B0F0"/>
      </a:accent2>
      <a:accent3>
        <a:srgbClr val="007D00"/>
      </a:accent3>
      <a:accent4>
        <a:srgbClr val="002060"/>
      </a:accent4>
      <a:accent5>
        <a:srgbClr val="FFC000"/>
      </a:accent5>
      <a:accent6>
        <a:srgbClr val="929598"/>
      </a:accent6>
      <a:hlink>
        <a:srgbClr val="0038AE"/>
      </a:hlink>
      <a:folHlink>
        <a:srgbClr val="0038A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 w="38100">
          <a:solidFill>
            <a:schemeClr val="accent1"/>
          </a:solidFill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400" dirty="0" err="1">
            <a:solidFill>
              <a:schemeClr val="tx2"/>
            </a:solidFill>
          </a:defRPr>
        </a:defPPr>
      </a:lstStyle>
      <a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a:style>
    </a:spDef>
  </a:objectDefaults>
  <a:extraClrSchemeLst>
    <a:extraClrScheme>
      <a:clrScheme name="bme_ftsrg_hun_micskeiz_new_v6 1">
        <a:dk1>
          <a:srgbClr val="621E0F"/>
        </a:dk1>
        <a:lt1>
          <a:srgbClr val="FFFFFF"/>
        </a:lt1>
        <a:dk2>
          <a:srgbClr val="000000"/>
        </a:dk2>
        <a:lt2>
          <a:srgbClr val="FFFFFF"/>
        </a:lt2>
        <a:accent1>
          <a:srgbClr val="F9DD2F"/>
        </a:accent1>
        <a:accent2>
          <a:srgbClr val="E67300"/>
        </a:accent2>
        <a:accent3>
          <a:srgbClr val="AAAAAA"/>
        </a:accent3>
        <a:accent4>
          <a:srgbClr val="DADADA"/>
        </a:accent4>
        <a:accent5>
          <a:srgbClr val="FBEBAD"/>
        </a:accent5>
        <a:accent6>
          <a:srgbClr val="D06800"/>
        </a:accent6>
        <a:hlink>
          <a:srgbClr val="0038AE"/>
        </a:hlink>
        <a:folHlink>
          <a:srgbClr val="0038A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me_ftsrg_hun_micskeiz_new_v6 2">
        <a:dk1>
          <a:srgbClr val="0099FF"/>
        </a:dk1>
        <a:lt1>
          <a:srgbClr val="FFFFFF"/>
        </a:lt1>
        <a:dk2>
          <a:srgbClr val="000000"/>
        </a:dk2>
        <a:lt2>
          <a:srgbClr val="FFFF99"/>
        </a:lt2>
        <a:accent1>
          <a:srgbClr val="762536"/>
        </a:accent1>
        <a:accent2>
          <a:srgbClr val="81511D"/>
        </a:accent2>
        <a:accent3>
          <a:srgbClr val="AAAAAA"/>
        </a:accent3>
        <a:accent4>
          <a:srgbClr val="DADADA"/>
        </a:accent4>
        <a:accent5>
          <a:srgbClr val="BDACAE"/>
        </a:accent5>
        <a:accent6>
          <a:srgbClr val="744919"/>
        </a:accent6>
        <a:hlink>
          <a:srgbClr val="002060"/>
        </a:hlink>
        <a:folHlink>
          <a:srgbClr val="00206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me_ftsrg_hun_micskeiz_new_v6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00B686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00A579"/>
        </a:accent6>
        <a:hlink>
          <a:srgbClr val="0098CE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1577</Words>
  <Application>Microsoft Office PowerPoint</Application>
  <PresentationFormat>On-screen Show (4:3)</PresentationFormat>
  <Paragraphs>302</Paragraphs>
  <Slides>48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8" baseType="lpstr">
      <vt:lpstr>Arial</vt:lpstr>
      <vt:lpstr>Calibri</vt:lpstr>
      <vt:lpstr>Courier New</vt:lpstr>
      <vt:lpstr>Open Sans</vt:lpstr>
      <vt:lpstr>Times New Roman</vt:lpstr>
      <vt:lpstr>Wingdings</vt:lpstr>
      <vt:lpstr>FTSRG</vt:lpstr>
      <vt:lpstr>1_FTSRG</vt:lpstr>
      <vt:lpstr>FTSRG English (presentation)</vt:lpstr>
      <vt:lpstr>Visio</vt:lpstr>
      <vt:lpstr>Blockchain Technologies and Applications</vt:lpstr>
      <vt:lpstr>Blockchain@FTSRG</vt:lpstr>
      <vt:lpstr>A kurzusról</vt:lpstr>
      <vt:lpstr>Topics we plan to cover during the course</vt:lpstr>
      <vt:lpstr>Distributed ledger Technology</vt:lpstr>
      <vt:lpstr>Ledgers</vt:lpstr>
      <vt:lpstr>Distributed ledgers: eliminating trusted 3rd parties</vt:lpstr>
      <vt:lpstr>PowerPoint Presentation</vt:lpstr>
      <vt:lpstr>Trusted 3rd parties everywhere</vt:lpstr>
      <vt:lpstr>Blockchain technologies: a DLT approach</vt:lpstr>
      <vt:lpstr>Replacing the middleman with the group</vt:lpstr>
      <vt:lpstr>Blockchain properties</vt:lpstr>
      <vt:lpstr>Basic transaction logic</vt:lpstr>
      <vt:lpstr>But when you peel off the complexity…</vt:lpstr>
      <vt:lpstr>Main differences: extra-functional</vt:lpstr>
      <vt:lpstr>Same Name, Two(?) Worlds</vt:lpstr>
      <vt:lpstr>Public vs private/permissioned/consortium/…</vt:lpstr>
      <vt:lpstr>Some key points</vt:lpstr>
      <vt:lpstr>Public example 1: Bitcoin</vt:lpstr>
      <vt:lpstr>Public example 2: Ethereum</vt:lpstr>
      <vt:lpstr>Slight detour: Bitcoin price</vt:lpstr>
      <vt:lpstr>PowerPoint Presentation</vt:lpstr>
      <vt:lpstr>Ethereum: the very basics of token mechanics</vt:lpstr>
      <vt:lpstr>Some Ethereum smart contracts</vt:lpstr>
      <vt:lpstr>Some Ethereum smart contracts</vt:lpstr>
      <vt:lpstr>PowerPoint Presentation</vt:lpstr>
      <vt:lpstr>Ethereum</vt:lpstr>
      <vt:lpstr>Cryptocurrencies: uncertain future</vt:lpstr>
      <vt:lpstr>Private Blockchains: asset/supply management</vt:lpstr>
      <vt:lpstr>A success story: MAERSK and IBM</vt:lpstr>
      <vt:lpstr>Closed markets: reinsurance</vt:lpstr>
      <vt:lpstr>Not only enterprise/business!</vt:lpstr>
      <vt:lpstr>Egy teljesebb taxonómia</vt:lpstr>
      <vt:lpstr>Digital assets  and Tokenization</vt:lpstr>
      <vt:lpstr>Cryptographic tokenization of assets</vt:lpstr>
      <vt:lpstr>Smart contracts over tokenized assets</vt:lpstr>
      <vt:lpstr>But what do you put on the ledger?</vt:lpstr>
      <vt:lpstr>Some digital asset types</vt:lpstr>
      <vt:lpstr>The Fourth  Industrial Revolution?</vt:lpstr>
      <vt:lpstr>Industrial revolutions</vt:lpstr>
      <vt:lpstr>2017: “A rapidly emerging sector”</vt:lpstr>
      <vt:lpstr>PowerPoint Presentation</vt:lpstr>
      <vt:lpstr>Blockchain project ecosystem</vt:lpstr>
      <vt:lpstr>A Note on Performance</vt:lpstr>
      <vt:lpstr>CryptoKitties! </vt:lpstr>
      <vt:lpstr>Public Blockchain: performance</vt:lpstr>
      <vt:lpstr>Private Blockchain performance</vt:lpstr>
      <vt:lpstr>Topics we plan to cover during the course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Blockchain Technologies and Applications</dc:title>
  <dc:creator>Imre Kocsis</dc:creator>
  <cp:lastModifiedBy>Imre Kocsis</cp:lastModifiedBy>
  <cp:revision>9</cp:revision>
  <dcterms:created xsi:type="dcterms:W3CDTF">2020-02-13T10:17:47Z</dcterms:created>
  <dcterms:modified xsi:type="dcterms:W3CDTF">2020-03-05T09:26:00Z</dcterms:modified>
</cp:coreProperties>
</file>